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68199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23168-AAD4-46BB-B095-3EACA35B2F20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6F011-4669-4BD6-BB43-8D36D9F4B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609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Weather Hazards and Climate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6F011-4669-4BD6-BB43-8D36D9F4BC7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89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Global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6F011-4669-4BD6-BB43-8D36D9F4BC7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358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River Landscapes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6F011-4669-4BD6-BB43-8D36D9F4BC7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7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Coastal Landscapes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6F011-4669-4BD6-BB43-8D36D9F4BC7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54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37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5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51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00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06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99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28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9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61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75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63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750AA-8B59-42D5-A42C-1EA76329292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CDA49-1AC1-4044-A307-29C9785DA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19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9" name="Group 1048"/>
          <p:cNvGrpSpPr/>
          <p:nvPr/>
        </p:nvGrpSpPr>
        <p:grpSpPr>
          <a:xfrm>
            <a:off x="23813" y="19049"/>
            <a:ext cx="12168188" cy="6838952"/>
            <a:chOff x="23813" y="19049"/>
            <a:chExt cx="12168188" cy="68389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130" y="2401248"/>
              <a:ext cx="2133788" cy="16868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4" name="Line 3"/>
            <p:cNvSpPr>
              <a:spLocks noChangeShapeType="1"/>
            </p:cNvSpPr>
            <p:nvPr/>
          </p:nvSpPr>
          <p:spPr bwMode="auto">
            <a:xfrm flipV="1">
              <a:off x="5790636" y="19050"/>
              <a:ext cx="0" cy="241934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V="1">
              <a:off x="6252234" y="19049"/>
              <a:ext cx="2479673" cy="255746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V="1">
              <a:off x="6597481" y="589047"/>
              <a:ext cx="5594520" cy="22263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V="1">
              <a:off x="6738939" y="3164586"/>
              <a:ext cx="5453062" cy="739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6597481" y="3629025"/>
              <a:ext cx="5594519" cy="151898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6252234" y="3900488"/>
              <a:ext cx="4210355" cy="295751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5790636" y="4033838"/>
              <a:ext cx="0" cy="27789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H="1">
              <a:off x="1465836" y="3974518"/>
              <a:ext cx="3791963" cy="283824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23813" y="3629026"/>
              <a:ext cx="4914900" cy="158734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H="1" flipV="1">
              <a:off x="81035" y="3164586"/>
              <a:ext cx="4754914" cy="739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 flipV="1">
              <a:off x="81036" y="839363"/>
              <a:ext cx="4810052" cy="200689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 flipV="1">
              <a:off x="3079528" y="19050"/>
              <a:ext cx="2178270" cy="255746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Rectangle 1"/>
          <p:cNvSpPr/>
          <p:nvPr/>
        </p:nvSpPr>
        <p:spPr>
          <a:xfrm>
            <a:off x="5805270" y="70619"/>
            <a:ext cx="269082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en-GB" sz="800" b="1" dirty="0">
                <a:latin typeface="Verdana" panose="020B0604030504040204" pitchFamily="34" charset="0"/>
                <a:ea typeface="Verdana" panose="020B0604030504040204" pitchFamily="34" charset="0"/>
              </a:rPr>
              <a:t>Global Atmospheric Circulation (GAC)</a:t>
            </a:r>
            <a:endParaRPr lang="en-GB" sz="11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94227" y="39848"/>
            <a:ext cx="332757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Oceanic Circulation</a:t>
            </a:r>
            <a:endParaRPr lang="en-GB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20298508">
            <a:off x="6434765" y="1749725"/>
            <a:ext cx="591994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400"/>
              </a:spcBef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Past Climate Change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86189" y="3216062"/>
            <a:ext cx="5335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Natural Climate Change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2110629">
            <a:off x="6029124" y="5363160"/>
            <a:ext cx="436765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Impacts of Climate Change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9335273">
            <a:off x="1214187" y="4807836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Climate of the UK (Past and Present)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20441884">
            <a:off x="-58335" y="4566051"/>
            <a:ext cx="456208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Spatial Variations in the UK Climate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190" y="3236962"/>
            <a:ext cx="4332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Tropical Cyclones (Formation and Characteristics)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571" y="62313"/>
            <a:ext cx="330224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Typhoon </a:t>
            </a:r>
            <a:r>
              <a:rPr lang="en-GB" sz="800" b="1" dirty="0" err="1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Hagibis</a:t>
            </a: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 (Japan 2019) 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61817" y="20812"/>
            <a:ext cx="248189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Droughts (California and Namibia)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 rot="971249">
            <a:off x="6536529" y="4402277"/>
            <a:ext cx="570897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Human Activities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 rot="1405707">
            <a:off x="-101027" y="1822696"/>
            <a:ext cx="45376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Cyclone </a:t>
            </a:r>
            <a:r>
              <a:rPr lang="en-GB" sz="800" b="1" dirty="0" err="1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Idai</a:t>
            </a: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 (Mozambique 2019)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5A1FC6-188E-4379-BA7C-9291D32BFC71}"/>
              </a:ext>
            </a:extLst>
          </p:cNvPr>
          <p:cNvSpPr/>
          <p:nvPr/>
        </p:nvSpPr>
        <p:spPr>
          <a:xfrm>
            <a:off x="4688054" y="2910616"/>
            <a:ext cx="21337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Weather Hazards and Climate Change</a:t>
            </a:r>
          </a:p>
        </p:txBody>
      </p:sp>
    </p:spTree>
    <p:extLst>
      <p:ext uri="{BB962C8B-B14F-4D97-AF65-F5344CB8AC3E}">
        <p14:creationId xmlns:p14="http://schemas.microsoft.com/office/powerpoint/2010/main" val="2987235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9" name="Group 1048"/>
          <p:cNvGrpSpPr/>
          <p:nvPr/>
        </p:nvGrpSpPr>
        <p:grpSpPr>
          <a:xfrm>
            <a:off x="23813" y="19049"/>
            <a:ext cx="12168188" cy="6838952"/>
            <a:chOff x="23813" y="19049"/>
            <a:chExt cx="12168188" cy="68389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130" y="2401248"/>
              <a:ext cx="2133788" cy="16868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4" name="Line 3"/>
            <p:cNvSpPr>
              <a:spLocks noChangeShapeType="1"/>
            </p:cNvSpPr>
            <p:nvPr/>
          </p:nvSpPr>
          <p:spPr bwMode="auto">
            <a:xfrm flipV="1">
              <a:off x="5790636" y="19050"/>
              <a:ext cx="0" cy="241934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V="1">
              <a:off x="6252234" y="19049"/>
              <a:ext cx="2479673" cy="255746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V="1">
              <a:off x="6597481" y="589047"/>
              <a:ext cx="5594520" cy="22263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V="1">
              <a:off x="6738939" y="3164586"/>
              <a:ext cx="5453062" cy="739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6597481" y="3629025"/>
              <a:ext cx="5594519" cy="151898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6252234" y="3900488"/>
              <a:ext cx="4210355" cy="295751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5790636" y="4033838"/>
              <a:ext cx="0" cy="27789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H="1">
              <a:off x="1465836" y="3974518"/>
              <a:ext cx="3791963" cy="283824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23813" y="3629026"/>
              <a:ext cx="4914900" cy="158734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H="1" flipV="1">
              <a:off x="81035" y="3164586"/>
              <a:ext cx="4754914" cy="739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 flipV="1">
              <a:off x="81036" y="839363"/>
              <a:ext cx="4810052" cy="200689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 flipV="1">
              <a:off x="3079528" y="19050"/>
              <a:ext cx="2178270" cy="255746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Rectangle 1"/>
          <p:cNvSpPr/>
          <p:nvPr/>
        </p:nvSpPr>
        <p:spPr>
          <a:xfrm>
            <a:off x="5806370" y="43373"/>
            <a:ext cx="2690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en-GB" sz="800" b="1" dirty="0">
                <a:latin typeface="Verdana" panose="020B0604030504040204" pitchFamily="34" charset="0"/>
                <a:ea typeface="Verdana" panose="020B0604030504040204" pitchFamily="34" charset="0"/>
              </a:rPr>
              <a:t>Factors Affecting Development and Measuring Development</a:t>
            </a:r>
            <a:endParaRPr lang="en-GB" sz="11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94227" y="39848"/>
            <a:ext cx="332757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Uneven Development on a Global Scale and UK</a:t>
            </a:r>
            <a:endParaRPr lang="en-GB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20298508">
            <a:off x="6434765" y="1749725"/>
            <a:ext cx="591994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400"/>
              </a:spcBef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Causes and Impacts of Global Inequality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86189" y="3216062"/>
            <a:ext cx="5335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Trade and Fair Trade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2110629">
            <a:off x="6029124" y="5363160"/>
            <a:ext cx="436765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Top-Down and Bottom-Up Approaches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9335273">
            <a:off x="1214187" y="4807836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India: Location and Context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20441884">
            <a:off x="-58335" y="4566051"/>
            <a:ext cx="456208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India: Uneven Development and Economic Structure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190" y="3236962"/>
            <a:ext cx="4332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India: Trade, Aid and Investment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571" y="62313"/>
            <a:ext cx="330224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India: Positives and Negatives of Development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61817" y="20812"/>
            <a:ext cx="248189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India: Managing India’s  Growth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 rot="971249">
            <a:off x="6536529" y="4402277"/>
            <a:ext cx="570897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Aid, Debt Relief and Remittances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 rot="1405707">
            <a:off x="-101027" y="1822696"/>
            <a:ext cx="45376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India: Demographics and Geopolitics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5A1FC6-188E-4379-BA7C-9291D32BFC71}"/>
              </a:ext>
            </a:extLst>
          </p:cNvPr>
          <p:cNvSpPr/>
          <p:nvPr/>
        </p:nvSpPr>
        <p:spPr>
          <a:xfrm>
            <a:off x="4778776" y="2910616"/>
            <a:ext cx="204306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Global Development</a:t>
            </a:r>
          </a:p>
        </p:txBody>
      </p:sp>
    </p:spTree>
    <p:extLst>
      <p:ext uri="{BB962C8B-B14F-4D97-AF65-F5344CB8AC3E}">
        <p14:creationId xmlns:p14="http://schemas.microsoft.com/office/powerpoint/2010/main" val="1241494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9" name="Group 1048"/>
          <p:cNvGrpSpPr/>
          <p:nvPr/>
        </p:nvGrpSpPr>
        <p:grpSpPr>
          <a:xfrm>
            <a:off x="23813" y="19049"/>
            <a:ext cx="12168188" cy="6838952"/>
            <a:chOff x="23813" y="19049"/>
            <a:chExt cx="12168188" cy="68389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130" y="2401248"/>
              <a:ext cx="2133788" cy="16868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4" name="Line 3"/>
            <p:cNvSpPr>
              <a:spLocks noChangeShapeType="1"/>
            </p:cNvSpPr>
            <p:nvPr/>
          </p:nvSpPr>
          <p:spPr bwMode="auto">
            <a:xfrm flipV="1">
              <a:off x="5790636" y="19050"/>
              <a:ext cx="0" cy="241934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V="1">
              <a:off x="6252234" y="19049"/>
              <a:ext cx="2479673" cy="255746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V="1">
              <a:off x="6597481" y="589047"/>
              <a:ext cx="5594520" cy="22263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V="1">
              <a:off x="6738939" y="3164586"/>
              <a:ext cx="5453062" cy="739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6597481" y="3629025"/>
              <a:ext cx="5594519" cy="151898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6252234" y="3900488"/>
              <a:ext cx="4210355" cy="295751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5790636" y="4033838"/>
              <a:ext cx="0" cy="27789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H="1">
              <a:off x="1465836" y="3974518"/>
              <a:ext cx="3791963" cy="283824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23813" y="3629026"/>
              <a:ext cx="4914900" cy="158734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H="1" flipV="1">
              <a:off x="81035" y="3164586"/>
              <a:ext cx="4754914" cy="739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 flipV="1">
              <a:off x="81036" y="839363"/>
              <a:ext cx="4810052" cy="200689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 flipV="1">
              <a:off x="3079528" y="19050"/>
              <a:ext cx="2178270" cy="255746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Rectangle 1"/>
          <p:cNvSpPr/>
          <p:nvPr/>
        </p:nvSpPr>
        <p:spPr>
          <a:xfrm>
            <a:off x="5805270" y="70619"/>
            <a:ext cx="269082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Hydrological Cycle</a:t>
            </a:r>
            <a:endParaRPr lang="en-GB" sz="11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31907" y="39848"/>
            <a:ext cx="345301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River Processes: Erosion, Transportation and Deposition</a:t>
            </a:r>
            <a:endParaRPr lang="en-GB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20298508">
            <a:off x="6434765" y="1749725"/>
            <a:ext cx="591994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400"/>
              </a:spcBef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Long Profile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86189" y="3216062"/>
            <a:ext cx="5335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Landforms from Erosion (Upper Course)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2110629">
            <a:off x="6029124" y="5363160"/>
            <a:ext cx="436765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Landforms from Deposition (Lower Course)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9335273">
            <a:off x="1214187" y="4807836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Factors Affecting Discharge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20441884">
            <a:off x="-58335" y="4566051"/>
            <a:ext cx="456208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Causes of Flooding, Frequency and Location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190" y="3236962"/>
            <a:ext cx="4332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The Effects of Flooding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571" y="62313"/>
            <a:ext cx="330224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Hard Engineering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 rot="971249">
            <a:off x="6536529" y="4402277"/>
            <a:ext cx="570897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Landforms from Erosion and Deposition (Middle Course)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 rot="1405707">
            <a:off x="-101027" y="1822696"/>
            <a:ext cx="45376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The Responses of Flooding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5A1FC6-188E-4379-BA7C-9291D32BFC71}"/>
              </a:ext>
            </a:extLst>
          </p:cNvPr>
          <p:cNvSpPr/>
          <p:nvPr/>
        </p:nvSpPr>
        <p:spPr>
          <a:xfrm>
            <a:off x="4685752" y="2644791"/>
            <a:ext cx="213378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Changing Landscapes of the UK: River Landscapes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0E7F5D-FCA4-47B1-9F60-FFE60B61B86A}"/>
              </a:ext>
            </a:extLst>
          </p:cNvPr>
          <p:cNvSpPr/>
          <p:nvPr/>
        </p:nvSpPr>
        <p:spPr>
          <a:xfrm>
            <a:off x="3316698" y="37442"/>
            <a:ext cx="330224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Soft Engineering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249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9" name="Group 1048"/>
          <p:cNvGrpSpPr/>
          <p:nvPr/>
        </p:nvGrpSpPr>
        <p:grpSpPr>
          <a:xfrm>
            <a:off x="23813" y="19049"/>
            <a:ext cx="12168188" cy="6838952"/>
            <a:chOff x="23813" y="19049"/>
            <a:chExt cx="12168188" cy="68389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130" y="2401248"/>
              <a:ext cx="2133788" cy="16868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4" name="Line 3"/>
            <p:cNvSpPr>
              <a:spLocks noChangeShapeType="1"/>
            </p:cNvSpPr>
            <p:nvPr/>
          </p:nvSpPr>
          <p:spPr bwMode="auto">
            <a:xfrm flipV="1">
              <a:off x="5790636" y="19050"/>
              <a:ext cx="0" cy="241934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V="1">
              <a:off x="6252234" y="19049"/>
              <a:ext cx="2479673" cy="255746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V="1">
              <a:off x="6597481" y="589047"/>
              <a:ext cx="5594520" cy="22263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V="1">
              <a:off x="6738939" y="3164586"/>
              <a:ext cx="5453062" cy="739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6597481" y="3629025"/>
              <a:ext cx="5594519" cy="151898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6252234" y="3900488"/>
              <a:ext cx="4210355" cy="295751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5790636" y="4033838"/>
              <a:ext cx="0" cy="27789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H="1">
              <a:off x="1465836" y="3974518"/>
              <a:ext cx="3791963" cy="283824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23813" y="3629026"/>
              <a:ext cx="4914900" cy="158734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H="1" flipV="1">
              <a:off x="81035" y="3164586"/>
              <a:ext cx="4754914" cy="739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 flipV="1">
              <a:off x="81036" y="839363"/>
              <a:ext cx="4810052" cy="200689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 flipV="1">
              <a:off x="3079528" y="19050"/>
              <a:ext cx="2178270" cy="255746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Rectangle 1"/>
          <p:cNvSpPr/>
          <p:nvPr/>
        </p:nvSpPr>
        <p:spPr>
          <a:xfrm>
            <a:off x="5805270" y="70619"/>
            <a:ext cx="269082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en-GB" sz="800" b="1" dirty="0">
                <a:latin typeface="Verdana" panose="020B0604030504040204" pitchFamily="34" charset="0"/>
                <a:ea typeface="Verdana" panose="020B0604030504040204" pitchFamily="34" charset="0"/>
              </a:rPr>
              <a:t>Coastal Geology and Waves</a:t>
            </a:r>
            <a:endParaRPr lang="en-GB" sz="11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94227" y="39848"/>
            <a:ext cx="332757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Coastal Processes</a:t>
            </a:r>
            <a:endParaRPr lang="en-GB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20298508">
            <a:off x="6434765" y="1749725"/>
            <a:ext cx="591994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400"/>
              </a:spcBef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Weathering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86189" y="3216062"/>
            <a:ext cx="5335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 Movement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2110629">
            <a:off x="6029124" y="5363160"/>
            <a:ext cx="436765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Depositional Landforms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9335273">
            <a:off x="1214187" y="4807836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UK Coastline Threats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20441884">
            <a:off x="-58335" y="4566051"/>
            <a:ext cx="456208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Human Activity on the Coast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190" y="3236962"/>
            <a:ext cx="4332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Effects of the Coast on People and the Environment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571" y="20812"/>
            <a:ext cx="330224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 err="1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Happisburgh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61817" y="20812"/>
            <a:ext cx="248189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Sea Palling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 rot="971249">
            <a:off x="6536529" y="4402277"/>
            <a:ext cx="570897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Erosional Landforms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 rot="1405707">
            <a:off x="-101027" y="1822696"/>
            <a:ext cx="45376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800" b="1" dirty="0">
                <a:solidFill>
                  <a:srgbClr val="000000"/>
                </a:solidFill>
                <a:latin typeface="Verdana" panose="020B0604030504040204" pitchFamily="34" charset="0"/>
                <a:ea typeface="Verdana-Bold"/>
                <a:cs typeface="Verdana-Bold"/>
              </a:rPr>
              <a:t>Hard and Soft Engineering</a:t>
            </a:r>
            <a:endParaRPr lang="en-GB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D3CEED2-8C2F-41D9-9A5D-6E89D4C9DF5E}"/>
              </a:ext>
            </a:extLst>
          </p:cNvPr>
          <p:cNvSpPr/>
          <p:nvPr/>
        </p:nvSpPr>
        <p:spPr>
          <a:xfrm>
            <a:off x="4685752" y="2644791"/>
            <a:ext cx="213378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Changing Landscapes of the UK: Coastal Landscapes</a:t>
            </a:r>
          </a:p>
        </p:txBody>
      </p:sp>
    </p:spTree>
    <p:extLst>
      <p:ext uri="{BB962C8B-B14F-4D97-AF65-F5344CB8AC3E}">
        <p14:creationId xmlns:p14="http://schemas.microsoft.com/office/powerpoint/2010/main" val="2228188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b491b5-0359-4501-8d66-ba4d8fcd8de5">
      <Terms xmlns="http://schemas.microsoft.com/office/infopath/2007/PartnerControls"/>
    </lcf76f155ced4ddcb4097134ff3c332f>
    <TaxCatchAll xmlns="0a9e03f9-d863-4bd4-9da4-021144884c0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F57D74F64D184CB6D69779B2F690CB" ma:contentTypeVersion="16" ma:contentTypeDescription="Create a new document." ma:contentTypeScope="" ma:versionID="3e80f1158bf5befe84be88c4518e0f61">
  <xsd:schema xmlns:xsd="http://www.w3.org/2001/XMLSchema" xmlns:xs="http://www.w3.org/2001/XMLSchema" xmlns:p="http://schemas.microsoft.com/office/2006/metadata/properties" xmlns:ns2="0a9e03f9-d863-4bd4-9da4-021144884c07" xmlns:ns3="b0b491b5-0359-4501-8d66-ba4d8fcd8de5" targetNamespace="http://schemas.microsoft.com/office/2006/metadata/properties" ma:root="true" ma:fieldsID="f713ffd6200c486b58d982438efcdc9f" ns2:_="" ns3:_="">
    <xsd:import namespace="0a9e03f9-d863-4bd4-9da4-021144884c07"/>
    <xsd:import namespace="b0b491b5-0359-4501-8d66-ba4d8fcd8de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OCR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9e03f9-d863-4bd4-9da4-021144884c0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188733a-cc3a-4595-8708-0f4c12eac03d}" ma:internalName="TaxCatchAll" ma:showField="CatchAllData" ma:web="0a9e03f9-d863-4bd4-9da4-021144884c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b491b5-0359-4501-8d66-ba4d8fcd8d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d130c82-3eaf-4d6e-aa95-a900597639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1E8A7C-7C39-46F9-BFC9-281A755EC0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F4737C-5E44-42A2-9554-B44A4F354740}">
  <ds:schemaRefs>
    <ds:schemaRef ds:uri="http://schemas.openxmlformats.org/package/2006/metadata/core-properties"/>
    <ds:schemaRef ds:uri="0a9e03f9-d863-4bd4-9da4-021144884c07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b0b491b5-0359-4501-8d66-ba4d8fcd8de5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852C5E6-895F-4F27-A40C-EB2C3ACC0B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9e03f9-d863-4bd4-9da4-021144884c07"/>
    <ds:schemaRef ds:uri="b0b491b5-0359-4501-8d66-ba4d8fcd8d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263</Words>
  <Application>Microsoft Office PowerPoint</Application>
  <PresentationFormat>Widescreen</PresentationFormat>
  <Paragraphs>60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jslater</dc:creator>
  <cp:lastModifiedBy>Claire Jennison</cp:lastModifiedBy>
  <cp:revision>17</cp:revision>
  <cp:lastPrinted>2021-05-12T08:46:01Z</cp:lastPrinted>
  <dcterms:created xsi:type="dcterms:W3CDTF">2017-11-30T10:32:12Z</dcterms:created>
  <dcterms:modified xsi:type="dcterms:W3CDTF">2026-07-06T19:45:17Z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0x010100EBF57D74F64D184CB6D69779B2F690CB</vt:lpwstr>
  </property>
  <property fmtid="{D5CDD505-2E9C-101B-9397-08002B2CF9AE}" pid="3" name="Order">
    <vt:r8>662200</vt:r8>
  </property>
  <property fmtid="{D5CDD505-2E9C-101B-9397-08002B2CF9AE}" pid="4" name="MediaServiceImageTags">
    <vt:lpwstr/>
  </property>
</Properties>
</file>