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80"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9" r:id="rId25"/>
    <p:sldId id="275" r:id="rId26"/>
    <p:sldId id="276" r:id="rId27"/>
    <p:sldId id="277" r:id="rId28"/>
    <p:sldId id="278" r:id="rId29"/>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1F3DC4-CEF9-4F03-9B5D-7434DC6DFECE}" v="2817" dt="2026-03-01T22:06:21.0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4660"/>
  </p:normalViewPr>
  <p:slideViewPr>
    <p:cSldViewPr snapToGrid="0">
      <p:cViewPr varScale="1">
        <p:scale>
          <a:sx n="59" d="100"/>
          <a:sy n="59" d="100"/>
        </p:scale>
        <p:origin x="134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06F634-6DA9-43D5-A7DB-5673DC422ABE}" type="datetimeFigureOut">
              <a:rPr lang="en-GB" smtClean="0"/>
              <a:t>06/07/2026</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DD3549-A86A-454D-BA10-AC46D4C5FE2E}" type="slidenum">
              <a:rPr lang="en-GB" smtClean="0"/>
              <a:t>‹#›</a:t>
            </a:fld>
            <a:endParaRPr lang="en-GB"/>
          </a:p>
        </p:txBody>
      </p:sp>
    </p:spTree>
    <p:extLst>
      <p:ext uri="{BB962C8B-B14F-4D97-AF65-F5344CB8AC3E}">
        <p14:creationId xmlns:p14="http://schemas.microsoft.com/office/powerpoint/2010/main" val="2892622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DD3549-A86A-454D-BA10-AC46D4C5FE2E}" type="slidenum">
              <a:rPr lang="en-GB" smtClean="0"/>
              <a:t>20</a:t>
            </a:fld>
            <a:endParaRPr lang="en-GB"/>
          </a:p>
        </p:txBody>
      </p:sp>
    </p:spTree>
    <p:extLst>
      <p:ext uri="{BB962C8B-B14F-4D97-AF65-F5344CB8AC3E}">
        <p14:creationId xmlns:p14="http://schemas.microsoft.com/office/powerpoint/2010/main" val="484642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2EDAC-2CC6-C336-F40E-1459440BE4F2}"/>
              </a:ext>
            </a:extLst>
          </p:cNvPr>
          <p:cNvSpPr>
            <a:spLocks noGrp="1"/>
          </p:cNvSpPr>
          <p:nvPr>
            <p:ph type="ctrTitle"/>
          </p:nvPr>
        </p:nvSpPr>
        <p:spPr>
          <a:xfrm>
            <a:off x="1238250" y="1122363"/>
            <a:ext cx="7429500" cy="2387600"/>
          </a:xfrm>
        </p:spPr>
        <p:txBody>
          <a:bodyPr anchor="b"/>
          <a:lstStyle>
            <a:lvl1pPr algn="ctr">
              <a:defRPr sz="4875"/>
            </a:lvl1pPr>
          </a:lstStyle>
          <a:p>
            <a:r>
              <a:rPr lang="en-US"/>
              <a:t>Click to edit Master title style</a:t>
            </a:r>
            <a:endParaRPr lang="en-GB"/>
          </a:p>
        </p:txBody>
      </p:sp>
      <p:sp>
        <p:nvSpPr>
          <p:cNvPr id="3" name="Subtitle 2">
            <a:extLst>
              <a:ext uri="{FF2B5EF4-FFF2-40B4-BE49-F238E27FC236}">
                <a16:creationId xmlns:a16="http://schemas.microsoft.com/office/drawing/2014/main" id="{F3D86BE7-D11D-ECFE-3B17-B97A7BA1464F}"/>
              </a:ext>
            </a:extLst>
          </p:cNvPr>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122DF06-41FB-E115-FB6D-70A3793D76E6}"/>
              </a:ext>
            </a:extLst>
          </p:cNvPr>
          <p:cNvSpPr>
            <a:spLocks noGrp="1"/>
          </p:cNvSpPr>
          <p:nvPr>
            <p:ph type="dt" sz="half" idx="10"/>
          </p:nvPr>
        </p:nvSpPr>
        <p:spPr/>
        <p:txBody>
          <a:bodyPr/>
          <a:lstStyle/>
          <a:p>
            <a:fld id="{C0F90E40-709E-4F55-BE99-923C6085981C}" type="datetimeFigureOut">
              <a:rPr lang="en-GB" smtClean="0"/>
              <a:t>06/07/2026</a:t>
            </a:fld>
            <a:endParaRPr lang="en-GB"/>
          </a:p>
        </p:txBody>
      </p:sp>
      <p:sp>
        <p:nvSpPr>
          <p:cNvPr id="5" name="Footer Placeholder 4">
            <a:extLst>
              <a:ext uri="{FF2B5EF4-FFF2-40B4-BE49-F238E27FC236}">
                <a16:creationId xmlns:a16="http://schemas.microsoft.com/office/drawing/2014/main" id="{6021FA08-6F3F-B55A-F7FD-29071E2C4E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931765-6F7D-142B-AAD5-FAEBF9CCE1CB}"/>
              </a:ext>
            </a:extLst>
          </p:cNvPr>
          <p:cNvSpPr>
            <a:spLocks noGrp="1"/>
          </p:cNvSpPr>
          <p:nvPr>
            <p:ph type="sldNum" sz="quarter" idx="12"/>
          </p:nvPr>
        </p:nvSpPr>
        <p:spPr/>
        <p:txBody>
          <a:bodyPr/>
          <a:lstStyle/>
          <a:p>
            <a:fld id="{B3155E72-ACA0-471A-A219-6AEC43B280B5}" type="slidenum">
              <a:rPr lang="en-GB" smtClean="0"/>
              <a:t>‹#›</a:t>
            </a:fld>
            <a:endParaRPr lang="en-GB"/>
          </a:p>
        </p:txBody>
      </p:sp>
    </p:spTree>
    <p:extLst>
      <p:ext uri="{BB962C8B-B14F-4D97-AF65-F5344CB8AC3E}">
        <p14:creationId xmlns:p14="http://schemas.microsoft.com/office/powerpoint/2010/main" val="335006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013E5-39A4-AFC9-490B-CDADD01B716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7A4C97-1F76-0300-12BE-7981C17602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10B351-72B2-F082-2C79-16BD3150BA0A}"/>
              </a:ext>
            </a:extLst>
          </p:cNvPr>
          <p:cNvSpPr>
            <a:spLocks noGrp="1"/>
          </p:cNvSpPr>
          <p:nvPr>
            <p:ph type="dt" sz="half" idx="10"/>
          </p:nvPr>
        </p:nvSpPr>
        <p:spPr/>
        <p:txBody>
          <a:bodyPr/>
          <a:lstStyle/>
          <a:p>
            <a:fld id="{C0F90E40-709E-4F55-BE99-923C6085981C}" type="datetimeFigureOut">
              <a:rPr lang="en-GB" smtClean="0"/>
              <a:t>06/07/2026</a:t>
            </a:fld>
            <a:endParaRPr lang="en-GB"/>
          </a:p>
        </p:txBody>
      </p:sp>
      <p:sp>
        <p:nvSpPr>
          <p:cNvPr id="5" name="Footer Placeholder 4">
            <a:extLst>
              <a:ext uri="{FF2B5EF4-FFF2-40B4-BE49-F238E27FC236}">
                <a16:creationId xmlns:a16="http://schemas.microsoft.com/office/drawing/2014/main" id="{61752524-59CD-2FD4-A7D9-2A100208BD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FD0D48-3FB6-F95C-8DEB-186909DD44ED}"/>
              </a:ext>
            </a:extLst>
          </p:cNvPr>
          <p:cNvSpPr>
            <a:spLocks noGrp="1"/>
          </p:cNvSpPr>
          <p:nvPr>
            <p:ph type="sldNum" sz="quarter" idx="12"/>
          </p:nvPr>
        </p:nvSpPr>
        <p:spPr/>
        <p:txBody>
          <a:bodyPr/>
          <a:lstStyle/>
          <a:p>
            <a:fld id="{B3155E72-ACA0-471A-A219-6AEC43B280B5}" type="slidenum">
              <a:rPr lang="en-GB" smtClean="0"/>
              <a:t>‹#›</a:t>
            </a:fld>
            <a:endParaRPr lang="en-GB"/>
          </a:p>
        </p:txBody>
      </p:sp>
    </p:spTree>
    <p:extLst>
      <p:ext uri="{BB962C8B-B14F-4D97-AF65-F5344CB8AC3E}">
        <p14:creationId xmlns:p14="http://schemas.microsoft.com/office/powerpoint/2010/main" val="741246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08E2AE-F04A-BB2A-541F-B8AE0ABCB709}"/>
              </a:ext>
            </a:extLst>
          </p:cNvPr>
          <p:cNvSpPr>
            <a:spLocks noGrp="1"/>
          </p:cNvSpPr>
          <p:nvPr>
            <p:ph type="title" orient="vert"/>
          </p:nvPr>
        </p:nvSpPr>
        <p:spPr>
          <a:xfrm>
            <a:off x="7088981" y="365125"/>
            <a:ext cx="2135981"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2E5BB6-3AE3-F628-FB29-674A32B5ED5D}"/>
              </a:ext>
            </a:extLst>
          </p:cNvPr>
          <p:cNvSpPr>
            <a:spLocks noGrp="1"/>
          </p:cNvSpPr>
          <p:nvPr>
            <p:ph type="body" orient="vert" idx="1"/>
          </p:nvPr>
        </p:nvSpPr>
        <p:spPr>
          <a:xfrm>
            <a:off x="681037"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12633-F5CD-F948-4F71-36A2492C607B}"/>
              </a:ext>
            </a:extLst>
          </p:cNvPr>
          <p:cNvSpPr>
            <a:spLocks noGrp="1"/>
          </p:cNvSpPr>
          <p:nvPr>
            <p:ph type="dt" sz="half" idx="10"/>
          </p:nvPr>
        </p:nvSpPr>
        <p:spPr/>
        <p:txBody>
          <a:bodyPr/>
          <a:lstStyle/>
          <a:p>
            <a:fld id="{C0F90E40-709E-4F55-BE99-923C6085981C}" type="datetimeFigureOut">
              <a:rPr lang="en-GB" smtClean="0"/>
              <a:t>06/07/2026</a:t>
            </a:fld>
            <a:endParaRPr lang="en-GB"/>
          </a:p>
        </p:txBody>
      </p:sp>
      <p:sp>
        <p:nvSpPr>
          <p:cNvPr id="5" name="Footer Placeholder 4">
            <a:extLst>
              <a:ext uri="{FF2B5EF4-FFF2-40B4-BE49-F238E27FC236}">
                <a16:creationId xmlns:a16="http://schemas.microsoft.com/office/drawing/2014/main" id="{3C876BE1-20C0-9EE9-8C8A-467F33D66D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3924F1-20C3-BC3A-1EDD-9493525918C4}"/>
              </a:ext>
            </a:extLst>
          </p:cNvPr>
          <p:cNvSpPr>
            <a:spLocks noGrp="1"/>
          </p:cNvSpPr>
          <p:nvPr>
            <p:ph type="sldNum" sz="quarter" idx="12"/>
          </p:nvPr>
        </p:nvSpPr>
        <p:spPr/>
        <p:txBody>
          <a:bodyPr/>
          <a:lstStyle/>
          <a:p>
            <a:fld id="{B3155E72-ACA0-471A-A219-6AEC43B280B5}" type="slidenum">
              <a:rPr lang="en-GB" smtClean="0"/>
              <a:t>‹#›</a:t>
            </a:fld>
            <a:endParaRPr lang="en-GB"/>
          </a:p>
        </p:txBody>
      </p:sp>
    </p:spTree>
    <p:extLst>
      <p:ext uri="{BB962C8B-B14F-4D97-AF65-F5344CB8AC3E}">
        <p14:creationId xmlns:p14="http://schemas.microsoft.com/office/powerpoint/2010/main" val="3853088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4CA89-B0B4-FE58-1706-DC9E5C920AD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883215-691C-7292-71FF-2EE1C7F9BD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09A99B-5B21-9E68-8D5C-214A5925BF9B}"/>
              </a:ext>
            </a:extLst>
          </p:cNvPr>
          <p:cNvSpPr>
            <a:spLocks noGrp="1"/>
          </p:cNvSpPr>
          <p:nvPr>
            <p:ph type="dt" sz="half" idx="10"/>
          </p:nvPr>
        </p:nvSpPr>
        <p:spPr/>
        <p:txBody>
          <a:bodyPr/>
          <a:lstStyle/>
          <a:p>
            <a:fld id="{C0F90E40-709E-4F55-BE99-923C6085981C}" type="datetimeFigureOut">
              <a:rPr lang="en-GB" smtClean="0"/>
              <a:t>06/07/2026</a:t>
            </a:fld>
            <a:endParaRPr lang="en-GB"/>
          </a:p>
        </p:txBody>
      </p:sp>
      <p:sp>
        <p:nvSpPr>
          <p:cNvPr id="5" name="Footer Placeholder 4">
            <a:extLst>
              <a:ext uri="{FF2B5EF4-FFF2-40B4-BE49-F238E27FC236}">
                <a16:creationId xmlns:a16="http://schemas.microsoft.com/office/drawing/2014/main" id="{77C593BE-6259-C108-7103-EBB487257D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B93D8-3188-E0EC-31BB-D1184DA68397}"/>
              </a:ext>
            </a:extLst>
          </p:cNvPr>
          <p:cNvSpPr>
            <a:spLocks noGrp="1"/>
          </p:cNvSpPr>
          <p:nvPr>
            <p:ph type="sldNum" sz="quarter" idx="12"/>
          </p:nvPr>
        </p:nvSpPr>
        <p:spPr/>
        <p:txBody>
          <a:bodyPr/>
          <a:lstStyle/>
          <a:p>
            <a:fld id="{B3155E72-ACA0-471A-A219-6AEC43B280B5}" type="slidenum">
              <a:rPr lang="en-GB" smtClean="0"/>
              <a:t>‹#›</a:t>
            </a:fld>
            <a:endParaRPr lang="en-GB"/>
          </a:p>
        </p:txBody>
      </p:sp>
    </p:spTree>
    <p:extLst>
      <p:ext uri="{BB962C8B-B14F-4D97-AF65-F5344CB8AC3E}">
        <p14:creationId xmlns:p14="http://schemas.microsoft.com/office/powerpoint/2010/main" val="2415624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963E1-010A-E027-68B1-63371D76640A}"/>
              </a:ext>
            </a:extLst>
          </p:cNvPr>
          <p:cNvSpPr>
            <a:spLocks noGrp="1"/>
          </p:cNvSpPr>
          <p:nvPr>
            <p:ph type="title"/>
          </p:nvPr>
        </p:nvSpPr>
        <p:spPr>
          <a:xfrm>
            <a:off x="675878" y="1709739"/>
            <a:ext cx="8543925" cy="2852737"/>
          </a:xfrm>
        </p:spPr>
        <p:txBody>
          <a:bodyPr anchor="b"/>
          <a:lstStyle>
            <a:lvl1pPr>
              <a:defRPr sz="4875"/>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571327-6C09-256A-2D35-86D0455B3AAC}"/>
              </a:ext>
            </a:extLst>
          </p:cNvPr>
          <p:cNvSpPr>
            <a:spLocks noGrp="1"/>
          </p:cNvSpPr>
          <p:nvPr>
            <p:ph type="body" idx="1"/>
          </p:nvPr>
        </p:nvSpPr>
        <p:spPr>
          <a:xfrm>
            <a:off x="675878" y="4589464"/>
            <a:ext cx="8543925" cy="1500187"/>
          </a:xfrm>
        </p:spPr>
        <p:txBody>
          <a:bodyPr/>
          <a:lstStyle>
            <a:lvl1pPr marL="0" indent="0">
              <a:buNone/>
              <a:defRPr sz="1950">
                <a:solidFill>
                  <a:schemeClr val="tx1">
                    <a:tint val="82000"/>
                  </a:schemeClr>
                </a:solidFill>
              </a:defRPr>
            </a:lvl1pPr>
            <a:lvl2pPr marL="371475" indent="0">
              <a:buNone/>
              <a:defRPr sz="1625">
                <a:solidFill>
                  <a:schemeClr val="tx1">
                    <a:tint val="82000"/>
                  </a:schemeClr>
                </a:solidFill>
              </a:defRPr>
            </a:lvl2pPr>
            <a:lvl3pPr marL="742950" indent="0">
              <a:buNone/>
              <a:defRPr sz="1463">
                <a:solidFill>
                  <a:schemeClr val="tx1">
                    <a:tint val="82000"/>
                  </a:schemeClr>
                </a:solidFill>
              </a:defRPr>
            </a:lvl3pPr>
            <a:lvl4pPr marL="1114425" indent="0">
              <a:buNone/>
              <a:defRPr sz="1300">
                <a:solidFill>
                  <a:schemeClr val="tx1">
                    <a:tint val="82000"/>
                  </a:schemeClr>
                </a:solidFill>
              </a:defRPr>
            </a:lvl4pPr>
            <a:lvl5pPr marL="1485900" indent="0">
              <a:buNone/>
              <a:defRPr sz="1300">
                <a:solidFill>
                  <a:schemeClr val="tx1">
                    <a:tint val="82000"/>
                  </a:schemeClr>
                </a:solidFill>
              </a:defRPr>
            </a:lvl5pPr>
            <a:lvl6pPr marL="1857375" indent="0">
              <a:buNone/>
              <a:defRPr sz="1300">
                <a:solidFill>
                  <a:schemeClr val="tx1">
                    <a:tint val="82000"/>
                  </a:schemeClr>
                </a:solidFill>
              </a:defRPr>
            </a:lvl6pPr>
            <a:lvl7pPr marL="2228850" indent="0">
              <a:buNone/>
              <a:defRPr sz="1300">
                <a:solidFill>
                  <a:schemeClr val="tx1">
                    <a:tint val="82000"/>
                  </a:schemeClr>
                </a:solidFill>
              </a:defRPr>
            </a:lvl7pPr>
            <a:lvl8pPr marL="2600325" indent="0">
              <a:buNone/>
              <a:defRPr sz="1300">
                <a:solidFill>
                  <a:schemeClr val="tx1">
                    <a:tint val="82000"/>
                  </a:schemeClr>
                </a:solidFill>
              </a:defRPr>
            </a:lvl8pPr>
            <a:lvl9pPr marL="2971800" indent="0">
              <a:buNone/>
              <a:defRPr sz="13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9888D2-2975-83DC-BBA7-83ED8C008D7D}"/>
              </a:ext>
            </a:extLst>
          </p:cNvPr>
          <p:cNvSpPr>
            <a:spLocks noGrp="1"/>
          </p:cNvSpPr>
          <p:nvPr>
            <p:ph type="dt" sz="half" idx="10"/>
          </p:nvPr>
        </p:nvSpPr>
        <p:spPr/>
        <p:txBody>
          <a:bodyPr/>
          <a:lstStyle/>
          <a:p>
            <a:fld id="{C0F90E40-709E-4F55-BE99-923C6085981C}" type="datetimeFigureOut">
              <a:rPr lang="en-GB" smtClean="0"/>
              <a:t>06/07/2026</a:t>
            </a:fld>
            <a:endParaRPr lang="en-GB"/>
          </a:p>
        </p:txBody>
      </p:sp>
      <p:sp>
        <p:nvSpPr>
          <p:cNvPr id="5" name="Footer Placeholder 4">
            <a:extLst>
              <a:ext uri="{FF2B5EF4-FFF2-40B4-BE49-F238E27FC236}">
                <a16:creationId xmlns:a16="http://schemas.microsoft.com/office/drawing/2014/main" id="{3E837401-1E10-82EE-FFD2-1F230E1A2A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E58772-3D73-D344-CE9D-96634B91B84B}"/>
              </a:ext>
            </a:extLst>
          </p:cNvPr>
          <p:cNvSpPr>
            <a:spLocks noGrp="1"/>
          </p:cNvSpPr>
          <p:nvPr>
            <p:ph type="sldNum" sz="quarter" idx="12"/>
          </p:nvPr>
        </p:nvSpPr>
        <p:spPr/>
        <p:txBody>
          <a:bodyPr/>
          <a:lstStyle/>
          <a:p>
            <a:fld id="{B3155E72-ACA0-471A-A219-6AEC43B280B5}" type="slidenum">
              <a:rPr lang="en-GB" smtClean="0"/>
              <a:t>‹#›</a:t>
            </a:fld>
            <a:endParaRPr lang="en-GB"/>
          </a:p>
        </p:txBody>
      </p:sp>
    </p:spTree>
    <p:extLst>
      <p:ext uri="{BB962C8B-B14F-4D97-AF65-F5344CB8AC3E}">
        <p14:creationId xmlns:p14="http://schemas.microsoft.com/office/powerpoint/2010/main" val="2019385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F134E-1177-7493-3AC2-E66D162BED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6024D8-0C81-C3B2-B13A-E2327310516C}"/>
              </a:ext>
            </a:extLst>
          </p:cNvPr>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1E5FADC-D378-CF77-77DA-04247E5CA392}"/>
              </a:ext>
            </a:extLst>
          </p:cNvPr>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F0B746A-CEDA-5135-096B-6668F23AD8BA}"/>
              </a:ext>
            </a:extLst>
          </p:cNvPr>
          <p:cNvSpPr>
            <a:spLocks noGrp="1"/>
          </p:cNvSpPr>
          <p:nvPr>
            <p:ph type="dt" sz="half" idx="10"/>
          </p:nvPr>
        </p:nvSpPr>
        <p:spPr/>
        <p:txBody>
          <a:bodyPr/>
          <a:lstStyle/>
          <a:p>
            <a:fld id="{C0F90E40-709E-4F55-BE99-923C6085981C}" type="datetimeFigureOut">
              <a:rPr lang="en-GB" smtClean="0"/>
              <a:t>06/07/2026</a:t>
            </a:fld>
            <a:endParaRPr lang="en-GB"/>
          </a:p>
        </p:txBody>
      </p:sp>
      <p:sp>
        <p:nvSpPr>
          <p:cNvPr id="6" name="Footer Placeholder 5">
            <a:extLst>
              <a:ext uri="{FF2B5EF4-FFF2-40B4-BE49-F238E27FC236}">
                <a16:creationId xmlns:a16="http://schemas.microsoft.com/office/drawing/2014/main" id="{CEF37E70-96B8-173F-27B6-8CAC4E52C1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CD4D00-F8C0-7FFD-F9DD-AB8FCD00B41F}"/>
              </a:ext>
            </a:extLst>
          </p:cNvPr>
          <p:cNvSpPr>
            <a:spLocks noGrp="1"/>
          </p:cNvSpPr>
          <p:nvPr>
            <p:ph type="sldNum" sz="quarter" idx="12"/>
          </p:nvPr>
        </p:nvSpPr>
        <p:spPr/>
        <p:txBody>
          <a:bodyPr/>
          <a:lstStyle/>
          <a:p>
            <a:fld id="{B3155E72-ACA0-471A-A219-6AEC43B280B5}" type="slidenum">
              <a:rPr lang="en-GB" smtClean="0"/>
              <a:t>‹#›</a:t>
            </a:fld>
            <a:endParaRPr lang="en-GB"/>
          </a:p>
        </p:txBody>
      </p:sp>
    </p:spTree>
    <p:extLst>
      <p:ext uri="{BB962C8B-B14F-4D97-AF65-F5344CB8AC3E}">
        <p14:creationId xmlns:p14="http://schemas.microsoft.com/office/powerpoint/2010/main" val="2698020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4BCE7-FB47-A212-9CA7-49EAB4564A83}"/>
              </a:ext>
            </a:extLst>
          </p:cNvPr>
          <p:cNvSpPr>
            <a:spLocks noGrp="1"/>
          </p:cNvSpPr>
          <p:nvPr>
            <p:ph type="title"/>
          </p:nvPr>
        </p:nvSpPr>
        <p:spPr>
          <a:xfrm>
            <a:off x="682328" y="365126"/>
            <a:ext cx="8543925"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F91E0FF-62CB-70B7-7FC7-42130860EC0B}"/>
              </a:ext>
            </a:extLst>
          </p:cNvPr>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Click to edit Master text styles</a:t>
            </a:r>
          </a:p>
        </p:txBody>
      </p:sp>
      <p:sp>
        <p:nvSpPr>
          <p:cNvPr id="4" name="Content Placeholder 3">
            <a:extLst>
              <a:ext uri="{FF2B5EF4-FFF2-40B4-BE49-F238E27FC236}">
                <a16:creationId xmlns:a16="http://schemas.microsoft.com/office/drawing/2014/main" id="{CCA8C2AC-712B-4D21-D891-676A3147693D}"/>
              </a:ext>
            </a:extLst>
          </p:cNvPr>
          <p:cNvSpPr>
            <a:spLocks noGrp="1"/>
          </p:cNvSpPr>
          <p:nvPr>
            <p:ph sz="half" idx="2"/>
          </p:nvPr>
        </p:nvSpPr>
        <p:spPr>
          <a:xfrm>
            <a:off x="682328"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6DDA3A7-46E3-F898-3ADC-36097A5B0510}"/>
              </a:ext>
            </a:extLst>
          </p:cNvPr>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Click to edit Master text styles</a:t>
            </a:r>
          </a:p>
        </p:txBody>
      </p:sp>
      <p:sp>
        <p:nvSpPr>
          <p:cNvPr id="6" name="Content Placeholder 5">
            <a:extLst>
              <a:ext uri="{FF2B5EF4-FFF2-40B4-BE49-F238E27FC236}">
                <a16:creationId xmlns:a16="http://schemas.microsoft.com/office/drawing/2014/main" id="{624B99CA-2635-DEE5-2D20-BED889CCE91E}"/>
              </a:ext>
            </a:extLst>
          </p:cNvPr>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8E6BC77-ECF7-DCF3-CC92-6EEC1332A82A}"/>
              </a:ext>
            </a:extLst>
          </p:cNvPr>
          <p:cNvSpPr>
            <a:spLocks noGrp="1"/>
          </p:cNvSpPr>
          <p:nvPr>
            <p:ph type="dt" sz="half" idx="10"/>
          </p:nvPr>
        </p:nvSpPr>
        <p:spPr/>
        <p:txBody>
          <a:bodyPr/>
          <a:lstStyle/>
          <a:p>
            <a:fld id="{C0F90E40-709E-4F55-BE99-923C6085981C}" type="datetimeFigureOut">
              <a:rPr lang="en-GB" smtClean="0"/>
              <a:t>06/07/2026</a:t>
            </a:fld>
            <a:endParaRPr lang="en-GB"/>
          </a:p>
        </p:txBody>
      </p:sp>
      <p:sp>
        <p:nvSpPr>
          <p:cNvPr id="8" name="Footer Placeholder 7">
            <a:extLst>
              <a:ext uri="{FF2B5EF4-FFF2-40B4-BE49-F238E27FC236}">
                <a16:creationId xmlns:a16="http://schemas.microsoft.com/office/drawing/2014/main" id="{FC4941C9-FCA4-94DF-54BF-9F412B1952B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E50344E-A405-1ADA-2ED5-9E37A557299F}"/>
              </a:ext>
            </a:extLst>
          </p:cNvPr>
          <p:cNvSpPr>
            <a:spLocks noGrp="1"/>
          </p:cNvSpPr>
          <p:nvPr>
            <p:ph type="sldNum" sz="quarter" idx="12"/>
          </p:nvPr>
        </p:nvSpPr>
        <p:spPr/>
        <p:txBody>
          <a:bodyPr/>
          <a:lstStyle/>
          <a:p>
            <a:fld id="{B3155E72-ACA0-471A-A219-6AEC43B280B5}" type="slidenum">
              <a:rPr lang="en-GB" smtClean="0"/>
              <a:t>‹#›</a:t>
            </a:fld>
            <a:endParaRPr lang="en-GB"/>
          </a:p>
        </p:txBody>
      </p:sp>
    </p:spTree>
    <p:extLst>
      <p:ext uri="{BB962C8B-B14F-4D97-AF65-F5344CB8AC3E}">
        <p14:creationId xmlns:p14="http://schemas.microsoft.com/office/powerpoint/2010/main" val="130558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3C888-776E-802B-C623-81D00E1882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4808B10-9B84-073C-CD7E-3746A1F75165}"/>
              </a:ext>
            </a:extLst>
          </p:cNvPr>
          <p:cNvSpPr>
            <a:spLocks noGrp="1"/>
          </p:cNvSpPr>
          <p:nvPr>
            <p:ph type="dt" sz="half" idx="10"/>
          </p:nvPr>
        </p:nvSpPr>
        <p:spPr/>
        <p:txBody>
          <a:bodyPr/>
          <a:lstStyle/>
          <a:p>
            <a:fld id="{C0F90E40-709E-4F55-BE99-923C6085981C}" type="datetimeFigureOut">
              <a:rPr lang="en-GB" smtClean="0"/>
              <a:t>06/07/2026</a:t>
            </a:fld>
            <a:endParaRPr lang="en-GB"/>
          </a:p>
        </p:txBody>
      </p:sp>
      <p:sp>
        <p:nvSpPr>
          <p:cNvPr id="4" name="Footer Placeholder 3">
            <a:extLst>
              <a:ext uri="{FF2B5EF4-FFF2-40B4-BE49-F238E27FC236}">
                <a16:creationId xmlns:a16="http://schemas.microsoft.com/office/drawing/2014/main" id="{E0E8FE55-7F67-632F-BFC5-E331772FDF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3777831-E711-B4BA-8E41-3677AA4D918A}"/>
              </a:ext>
            </a:extLst>
          </p:cNvPr>
          <p:cNvSpPr>
            <a:spLocks noGrp="1"/>
          </p:cNvSpPr>
          <p:nvPr>
            <p:ph type="sldNum" sz="quarter" idx="12"/>
          </p:nvPr>
        </p:nvSpPr>
        <p:spPr/>
        <p:txBody>
          <a:bodyPr/>
          <a:lstStyle/>
          <a:p>
            <a:fld id="{B3155E72-ACA0-471A-A219-6AEC43B280B5}" type="slidenum">
              <a:rPr lang="en-GB" smtClean="0"/>
              <a:t>‹#›</a:t>
            </a:fld>
            <a:endParaRPr lang="en-GB"/>
          </a:p>
        </p:txBody>
      </p:sp>
    </p:spTree>
    <p:extLst>
      <p:ext uri="{BB962C8B-B14F-4D97-AF65-F5344CB8AC3E}">
        <p14:creationId xmlns:p14="http://schemas.microsoft.com/office/powerpoint/2010/main" val="271053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CDC2DA-AE08-2F44-372A-C33FFDD339F9}"/>
              </a:ext>
            </a:extLst>
          </p:cNvPr>
          <p:cNvSpPr>
            <a:spLocks noGrp="1"/>
          </p:cNvSpPr>
          <p:nvPr>
            <p:ph type="dt" sz="half" idx="10"/>
          </p:nvPr>
        </p:nvSpPr>
        <p:spPr/>
        <p:txBody>
          <a:bodyPr/>
          <a:lstStyle/>
          <a:p>
            <a:fld id="{C0F90E40-709E-4F55-BE99-923C6085981C}" type="datetimeFigureOut">
              <a:rPr lang="en-GB" smtClean="0"/>
              <a:t>06/07/2026</a:t>
            </a:fld>
            <a:endParaRPr lang="en-GB"/>
          </a:p>
        </p:txBody>
      </p:sp>
      <p:sp>
        <p:nvSpPr>
          <p:cNvPr id="3" name="Footer Placeholder 2">
            <a:extLst>
              <a:ext uri="{FF2B5EF4-FFF2-40B4-BE49-F238E27FC236}">
                <a16:creationId xmlns:a16="http://schemas.microsoft.com/office/drawing/2014/main" id="{5AFF3525-A78D-2510-9B78-00C4C951E7A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E00DED8-6386-45DD-54D4-44D88652E08E}"/>
              </a:ext>
            </a:extLst>
          </p:cNvPr>
          <p:cNvSpPr>
            <a:spLocks noGrp="1"/>
          </p:cNvSpPr>
          <p:nvPr>
            <p:ph type="sldNum" sz="quarter" idx="12"/>
          </p:nvPr>
        </p:nvSpPr>
        <p:spPr/>
        <p:txBody>
          <a:bodyPr/>
          <a:lstStyle/>
          <a:p>
            <a:fld id="{B3155E72-ACA0-471A-A219-6AEC43B280B5}" type="slidenum">
              <a:rPr lang="en-GB" smtClean="0"/>
              <a:t>‹#›</a:t>
            </a:fld>
            <a:endParaRPr lang="en-GB"/>
          </a:p>
        </p:txBody>
      </p:sp>
    </p:spTree>
    <p:extLst>
      <p:ext uri="{BB962C8B-B14F-4D97-AF65-F5344CB8AC3E}">
        <p14:creationId xmlns:p14="http://schemas.microsoft.com/office/powerpoint/2010/main" val="1597112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6740F-EDB4-3698-F906-C196FA31B704}"/>
              </a:ext>
            </a:extLst>
          </p:cNvPr>
          <p:cNvSpPr>
            <a:spLocks noGrp="1"/>
          </p:cNvSpPr>
          <p:nvPr>
            <p:ph type="title"/>
          </p:nvPr>
        </p:nvSpPr>
        <p:spPr>
          <a:xfrm>
            <a:off x="682328" y="457200"/>
            <a:ext cx="3194943" cy="1600200"/>
          </a:xfrm>
        </p:spPr>
        <p:txBody>
          <a:bodyPr anchor="b"/>
          <a:lstStyle>
            <a:lvl1pPr>
              <a:defRPr sz="26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045E01F-B5A8-F516-C52A-71EA942FEA53}"/>
              </a:ext>
            </a:extLst>
          </p:cNvPr>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EC6213E-9338-0681-AD91-7D616C6A35C1}"/>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Click to edit Master text styles</a:t>
            </a:r>
          </a:p>
        </p:txBody>
      </p:sp>
      <p:sp>
        <p:nvSpPr>
          <p:cNvPr id="5" name="Date Placeholder 4">
            <a:extLst>
              <a:ext uri="{FF2B5EF4-FFF2-40B4-BE49-F238E27FC236}">
                <a16:creationId xmlns:a16="http://schemas.microsoft.com/office/drawing/2014/main" id="{FC96B790-BA85-91E6-B3BE-F1EA46A14820}"/>
              </a:ext>
            </a:extLst>
          </p:cNvPr>
          <p:cNvSpPr>
            <a:spLocks noGrp="1"/>
          </p:cNvSpPr>
          <p:nvPr>
            <p:ph type="dt" sz="half" idx="10"/>
          </p:nvPr>
        </p:nvSpPr>
        <p:spPr/>
        <p:txBody>
          <a:bodyPr/>
          <a:lstStyle/>
          <a:p>
            <a:fld id="{C0F90E40-709E-4F55-BE99-923C6085981C}" type="datetimeFigureOut">
              <a:rPr lang="en-GB" smtClean="0"/>
              <a:t>06/07/2026</a:t>
            </a:fld>
            <a:endParaRPr lang="en-GB"/>
          </a:p>
        </p:txBody>
      </p:sp>
      <p:sp>
        <p:nvSpPr>
          <p:cNvPr id="6" name="Footer Placeholder 5">
            <a:extLst>
              <a:ext uri="{FF2B5EF4-FFF2-40B4-BE49-F238E27FC236}">
                <a16:creationId xmlns:a16="http://schemas.microsoft.com/office/drawing/2014/main" id="{093F7F11-41FA-B0FA-001F-B2DFEFD768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6FC8322-A8B0-9F63-2215-1F2375B780DE}"/>
              </a:ext>
            </a:extLst>
          </p:cNvPr>
          <p:cNvSpPr>
            <a:spLocks noGrp="1"/>
          </p:cNvSpPr>
          <p:nvPr>
            <p:ph type="sldNum" sz="quarter" idx="12"/>
          </p:nvPr>
        </p:nvSpPr>
        <p:spPr/>
        <p:txBody>
          <a:bodyPr/>
          <a:lstStyle/>
          <a:p>
            <a:fld id="{B3155E72-ACA0-471A-A219-6AEC43B280B5}" type="slidenum">
              <a:rPr lang="en-GB" smtClean="0"/>
              <a:t>‹#›</a:t>
            </a:fld>
            <a:endParaRPr lang="en-GB"/>
          </a:p>
        </p:txBody>
      </p:sp>
    </p:spTree>
    <p:extLst>
      <p:ext uri="{BB962C8B-B14F-4D97-AF65-F5344CB8AC3E}">
        <p14:creationId xmlns:p14="http://schemas.microsoft.com/office/powerpoint/2010/main" val="308120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4DBAD-AAAA-E37B-2BF8-14D3F31ECCBF}"/>
              </a:ext>
            </a:extLst>
          </p:cNvPr>
          <p:cNvSpPr>
            <a:spLocks noGrp="1"/>
          </p:cNvSpPr>
          <p:nvPr>
            <p:ph type="title"/>
          </p:nvPr>
        </p:nvSpPr>
        <p:spPr>
          <a:xfrm>
            <a:off x="682328" y="457200"/>
            <a:ext cx="3194943" cy="1600200"/>
          </a:xfrm>
        </p:spPr>
        <p:txBody>
          <a:bodyPr anchor="b"/>
          <a:lstStyle>
            <a:lvl1pPr>
              <a:defRPr sz="26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803ED19-E1DF-CAD1-6473-2F201D437564}"/>
              </a:ext>
            </a:extLst>
          </p:cNvPr>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lang="en-GB"/>
          </a:p>
        </p:txBody>
      </p:sp>
      <p:sp>
        <p:nvSpPr>
          <p:cNvPr id="4" name="Text Placeholder 3">
            <a:extLst>
              <a:ext uri="{FF2B5EF4-FFF2-40B4-BE49-F238E27FC236}">
                <a16:creationId xmlns:a16="http://schemas.microsoft.com/office/drawing/2014/main" id="{EBE28EB3-2325-6388-50A0-23D2594478B8}"/>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Click to edit Master text styles</a:t>
            </a:r>
          </a:p>
        </p:txBody>
      </p:sp>
      <p:sp>
        <p:nvSpPr>
          <p:cNvPr id="5" name="Date Placeholder 4">
            <a:extLst>
              <a:ext uri="{FF2B5EF4-FFF2-40B4-BE49-F238E27FC236}">
                <a16:creationId xmlns:a16="http://schemas.microsoft.com/office/drawing/2014/main" id="{69737AF9-638F-D2F6-52F4-9A0188635F32}"/>
              </a:ext>
            </a:extLst>
          </p:cNvPr>
          <p:cNvSpPr>
            <a:spLocks noGrp="1"/>
          </p:cNvSpPr>
          <p:nvPr>
            <p:ph type="dt" sz="half" idx="10"/>
          </p:nvPr>
        </p:nvSpPr>
        <p:spPr/>
        <p:txBody>
          <a:bodyPr/>
          <a:lstStyle/>
          <a:p>
            <a:fld id="{C0F90E40-709E-4F55-BE99-923C6085981C}" type="datetimeFigureOut">
              <a:rPr lang="en-GB" smtClean="0"/>
              <a:t>06/07/2026</a:t>
            </a:fld>
            <a:endParaRPr lang="en-GB"/>
          </a:p>
        </p:txBody>
      </p:sp>
      <p:sp>
        <p:nvSpPr>
          <p:cNvPr id="6" name="Footer Placeholder 5">
            <a:extLst>
              <a:ext uri="{FF2B5EF4-FFF2-40B4-BE49-F238E27FC236}">
                <a16:creationId xmlns:a16="http://schemas.microsoft.com/office/drawing/2014/main" id="{242FF750-40F0-ED53-461A-EBB49D7E8A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137E35-3BB4-6BCB-DC63-F3477DCEA138}"/>
              </a:ext>
            </a:extLst>
          </p:cNvPr>
          <p:cNvSpPr>
            <a:spLocks noGrp="1"/>
          </p:cNvSpPr>
          <p:nvPr>
            <p:ph type="sldNum" sz="quarter" idx="12"/>
          </p:nvPr>
        </p:nvSpPr>
        <p:spPr/>
        <p:txBody>
          <a:bodyPr/>
          <a:lstStyle/>
          <a:p>
            <a:fld id="{B3155E72-ACA0-471A-A219-6AEC43B280B5}" type="slidenum">
              <a:rPr lang="en-GB" smtClean="0"/>
              <a:t>‹#›</a:t>
            </a:fld>
            <a:endParaRPr lang="en-GB"/>
          </a:p>
        </p:txBody>
      </p:sp>
    </p:spTree>
    <p:extLst>
      <p:ext uri="{BB962C8B-B14F-4D97-AF65-F5344CB8AC3E}">
        <p14:creationId xmlns:p14="http://schemas.microsoft.com/office/powerpoint/2010/main" val="499968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595F23-9A92-E914-8CA5-4A1AA73D279A}"/>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A462B9-A138-48C7-7C5E-C69379837332}"/>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1814A1-A270-B9F0-C35E-46E767433670}"/>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82000"/>
                  </a:schemeClr>
                </a:solidFill>
              </a:defRPr>
            </a:lvl1pPr>
          </a:lstStyle>
          <a:p>
            <a:fld id="{C0F90E40-709E-4F55-BE99-923C6085981C}" type="datetimeFigureOut">
              <a:rPr lang="en-GB" smtClean="0"/>
              <a:t>06/07/2026</a:t>
            </a:fld>
            <a:endParaRPr lang="en-GB"/>
          </a:p>
        </p:txBody>
      </p:sp>
      <p:sp>
        <p:nvSpPr>
          <p:cNvPr id="5" name="Footer Placeholder 4">
            <a:extLst>
              <a:ext uri="{FF2B5EF4-FFF2-40B4-BE49-F238E27FC236}">
                <a16:creationId xmlns:a16="http://schemas.microsoft.com/office/drawing/2014/main" id="{626035B1-15DA-2FBB-E48A-7727C350513B}"/>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7BEB8FA-50D8-2E09-68F7-9B55712D4768}"/>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82000"/>
                  </a:schemeClr>
                </a:solidFill>
              </a:defRPr>
            </a:lvl1pPr>
          </a:lstStyle>
          <a:p>
            <a:fld id="{B3155E72-ACA0-471A-A219-6AEC43B280B5}" type="slidenum">
              <a:rPr lang="en-GB" smtClean="0"/>
              <a:t>‹#›</a:t>
            </a:fld>
            <a:endParaRPr lang="en-GB"/>
          </a:p>
        </p:txBody>
      </p:sp>
    </p:spTree>
    <p:extLst>
      <p:ext uri="{BB962C8B-B14F-4D97-AF65-F5344CB8AC3E}">
        <p14:creationId xmlns:p14="http://schemas.microsoft.com/office/powerpoint/2010/main" val="3716830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hyperlink" Target="http://www.bbc.co.uk/education/clips/zkdnvcw" TargetMode="External"/><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emf"/></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jpeg"/></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2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2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jpeg"/></Relationships>
</file>

<file path=ppt/slides/_rels/slide2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125.jpeg"/><Relationship Id="rId4" Type="http://schemas.openxmlformats.org/officeDocument/2006/relationships/image" Target="../media/image119.png"/><Relationship Id="rId9" Type="http://schemas.openxmlformats.org/officeDocument/2006/relationships/image" Target="../media/image124.png"/></Relationships>
</file>

<file path=ppt/slides/_rels/slide2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gif"/><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jpeg"/></Relationships>
</file>

<file path=ppt/slides/_rels/slide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gif"/><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jpe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EB5A309-3401-D618-2CAA-264F0F6D5F61}"/>
              </a:ext>
            </a:extLst>
          </p:cNvPr>
          <p:cNvCxnSpPr/>
          <p:nvPr/>
        </p:nvCxnSpPr>
        <p:spPr>
          <a:xfrm>
            <a:off x="4953000" y="0"/>
            <a:ext cx="0" cy="685800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06E7261A-260F-27DF-20B0-CDF0D0E42706}"/>
              </a:ext>
            </a:extLst>
          </p:cNvPr>
          <p:cNvPicPr>
            <a:picLocks noChangeAspect="1"/>
          </p:cNvPicPr>
          <p:nvPr/>
        </p:nvPicPr>
        <p:blipFill>
          <a:blip r:embed="rId2"/>
          <a:stretch>
            <a:fillRect/>
          </a:stretch>
        </p:blipFill>
        <p:spPr>
          <a:xfrm>
            <a:off x="152401" y="6008200"/>
            <a:ext cx="1415143" cy="582706"/>
          </a:xfrm>
          <a:prstGeom prst="rect">
            <a:avLst/>
          </a:prstGeom>
        </p:spPr>
      </p:pic>
      <p:pic>
        <p:nvPicPr>
          <p:cNvPr id="1028" name="Picture 4" descr="Collaborating as equal partners, striving for excellence for the benefit of  their pupils - The Supply Register">
            <a:extLst>
              <a:ext uri="{FF2B5EF4-FFF2-40B4-BE49-F238E27FC236}">
                <a16:creationId xmlns:a16="http://schemas.microsoft.com/office/drawing/2014/main" id="{1D039961-89A2-BC5F-E4D5-6AA555C39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7178" y="5967888"/>
            <a:ext cx="1262743" cy="8311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BA7B01-87C9-0231-8E3F-BB376546C78F}"/>
              </a:ext>
            </a:extLst>
          </p:cNvPr>
          <p:cNvSpPr txBox="1"/>
          <p:nvPr/>
        </p:nvSpPr>
        <p:spPr>
          <a:xfrm>
            <a:off x="947057" y="288910"/>
            <a:ext cx="3341915" cy="1569660"/>
          </a:xfrm>
          <a:prstGeom prst="rect">
            <a:avLst/>
          </a:prstGeom>
          <a:noFill/>
        </p:spPr>
        <p:txBody>
          <a:bodyPr wrap="square" rtlCol="0">
            <a:spAutoFit/>
          </a:bodyPr>
          <a:lstStyle/>
          <a:p>
            <a:pPr algn="ctr"/>
            <a:r>
              <a:rPr lang="en-GB" sz="3200" b="1" dirty="0"/>
              <a:t>Geography</a:t>
            </a:r>
          </a:p>
          <a:p>
            <a:pPr algn="ctr"/>
            <a:r>
              <a:rPr lang="en-GB" sz="3200" dirty="0"/>
              <a:t>Edexcel A GCSE</a:t>
            </a:r>
          </a:p>
          <a:p>
            <a:pPr algn="ctr"/>
            <a:r>
              <a:rPr lang="en-GB" sz="3200" dirty="0"/>
              <a:t>Knowledge Cards</a:t>
            </a:r>
          </a:p>
        </p:txBody>
      </p:sp>
      <p:sp>
        <p:nvSpPr>
          <p:cNvPr id="6" name="TextBox 5">
            <a:extLst>
              <a:ext uri="{FF2B5EF4-FFF2-40B4-BE49-F238E27FC236}">
                <a16:creationId xmlns:a16="http://schemas.microsoft.com/office/drawing/2014/main" id="{10D98D8C-CDA0-85AA-B034-1F787DCF0DFC}"/>
              </a:ext>
            </a:extLst>
          </p:cNvPr>
          <p:cNvSpPr txBox="1"/>
          <p:nvPr/>
        </p:nvSpPr>
        <p:spPr>
          <a:xfrm>
            <a:off x="478972" y="4491599"/>
            <a:ext cx="3341915" cy="1015663"/>
          </a:xfrm>
          <a:prstGeom prst="rect">
            <a:avLst/>
          </a:prstGeom>
          <a:noFill/>
        </p:spPr>
        <p:txBody>
          <a:bodyPr wrap="square" rtlCol="0">
            <a:spAutoFit/>
          </a:bodyPr>
          <a:lstStyle/>
          <a:p>
            <a:r>
              <a:rPr lang="en-GB" sz="2000" dirty="0"/>
              <a:t>Name:</a:t>
            </a:r>
          </a:p>
          <a:p>
            <a:r>
              <a:rPr lang="en-GB" sz="2000" dirty="0"/>
              <a:t>Class:</a:t>
            </a:r>
          </a:p>
          <a:p>
            <a:r>
              <a:rPr lang="en-GB" sz="2000" dirty="0"/>
              <a:t>Teacher:</a:t>
            </a:r>
          </a:p>
        </p:txBody>
      </p:sp>
      <p:pic>
        <p:nvPicPr>
          <p:cNvPr id="1030" name="Picture 6" descr="Wilsthorpe School - Schrole">
            <a:extLst>
              <a:ext uri="{FF2B5EF4-FFF2-40B4-BE49-F238E27FC236}">
                <a16:creationId xmlns:a16="http://schemas.microsoft.com/office/drawing/2014/main" id="{606EC11D-743D-1B08-CE58-677E99230B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758" b="25850"/>
          <a:stretch>
            <a:fillRect/>
          </a:stretch>
        </p:blipFill>
        <p:spPr bwMode="auto">
          <a:xfrm>
            <a:off x="1796144" y="5986384"/>
            <a:ext cx="1675719" cy="7941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950E4A0-1C2A-7502-2D67-32F894B8D7A7}"/>
              </a:ext>
            </a:extLst>
          </p:cNvPr>
          <p:cNvPicPr>
            <a:picLocks noChangeAspect="1"/>
          </p:cNvPicPr>
          <p:nvPr/>
        </p:nvPicPr>
        <p:blipFill>
          <a:blip r:embed="rId5"/>
          <a:stretch>
            <a:fillRect/>
          </a:stretch>
        </p:blipFill>
        <p:spPr>
          <a:xfrm>
            <a:off x="1507331" y="1987787"/>
            <a:ext cx="2253343" cy="2253343"/>
          </a:xfrm>
          <a:prstGeom prst="rect">
            <a:avLst/>
          </a:prstGeom>
        </p:spPr>
      </p:pic>
      <p:sp>
        <p:nvSpPr>
          <p:cNvPr id="8" name="TextBox 7">
            <a:extLst>
              <a:ext uri="{FF2B5EF4-FFF2-40B4-BE49-F238E27FC236}">
                <a16:creationId xmlns:a16="http://schemas.microsoft.com/office/drawing/2014/main" id="{A208C9EC-8F51-E370-BED8-D9C9E5FD8BD2}"/>
              </a:ext>
            </a:extLst>
          </p:cNvPr>
          <p:cNvSpPr txBox="1"/>
          <p:nvPr/>
        </p:nvSpPr>
        <p:spPr>
          <a:xfrm>
            <a:off x="5301345" y="288910"/>
            <a:ext cx="4288970" cy="400110"/>
          </a:xfrm>
          <a:prstGeom prst="rect">
            <a:avLst/>
          </a:prstGeom>
          <a:noFill/>
        </p:spPr>
        <p:txBody>
          <a:bodyPr wrap="square" rtlCol="0">
            <a:spAutoFit/>
          </a:bodyPr>
          <a:lstStyle/>
          <a:p>
            <a:pPr algn="ctr"/>
            <a:r>
              <a:rPr lang="en-GB" sz="2000" b="1" dirty="0"/>
              <a:t>How to use your Knowledge Cards:</a:t>
            </a:r>
            <a:endParaRPr lang="en-GB" sz="2000" dirty="0"/>
          </a:p>
        </p:txBody>
      </p:sp>
      <p:sp>
        <p:nvSpPr>
          <p:cNvPr id="9" name="TextBox 8">
            <a:extLst>
              <a:ext uri="{FF2B5EF4-FFF2-40B4-BE49-F238E27FC236}">
                <a16:creationId xmlns:a16="http://schemas.microsoft.com/office/drawing/2014/main" id="{08ABE0F4-A4C9-3BD8-F9FA-8954AB9BDF79}"/>
              </a:ext>
            </a:extLst>
          </p:cNvPr>
          <p:cNvSpPr txBox="1"/>
          <p:nvPr/>
        </p:nvSpPr>
        <p:spPr>
          <a:xfrm>
            <a:off x="5179049" y="961515"/>
            <a:ext cx="4533561" cy="1600438"/>
          </a:xfrm>
          <a:prstGeom prst="rect">
            <a:avLst/>
          </a:prstGeom>
          <a:noFill/>
        </p:spPr>
        <p:txBody>
          <a:bodyPr wrap="square" rtlCol="0">
            <a:spAutoFit/>
          </a:bodyPr>
          <a:lstStyle/>
          <a:p>
            <a:pPr marL="285750" indent="-285750">
              <a:buFont typeface="Arial" panose="020B0604020202020204" pitchFamily="34" charset="0"/>
              <a:buChar char="•"/>
            </a:pPr>
            <a:r>
              <a:rPr lang="en-GB" sz="1400" dirty="0"/>
              <a:t>Each card gives you the key knowledge you need for each key point in the exam specification.</a:t>
            </a:r>
          </a:p>
          <a:p>
            <a:pPr marL="285750" indent="-285750">
              <a:buFont typeface="Arial" panose="020B0604020202020204" pitchFamily="34" charset="0"/>
              <a:buChar char="•"/>
            </a:pPr>
            <a:r>
              <a:rPr lang="en-GB" sz="1400" dirty="0"/>
              <a:t>Using the knowledge on each card, you can create revision resources to help you learn what is on them</a:t>
            </a:r>
          </a:p>
          <a:p>
            <a:endParaRPr lang="en-GB" sz="1400" dirty="0"/>
          </a:p>
          <a:p>
            <a:r>
              <a:rPr lang="en-GB" sz="1400" b="1" dirty="0"/>
              <a:t>Examples</a:t>
            </a:r>
            <a:r>
              <a:rPr lang="en-GB" sz="1400" dirty="0"/>
              <a:t> of revision resources and techniques may include:</a:t>
            </a:r>
          </a:p>
        </p:txBody>
      </p:sp>
      <p:sp>
        <p:nvSpPr>
          <p:cNvPr id="10" name="TextBox 9">
            <a:extLst>
              <a:ext uri="{FF2B5EF4-FFF2-40B4-BE49-F238E27FC236}">
                <a16:creationId xmlns:a16="http://schemas.microsoft.com/office/drawing/2014/main" id="{94A07F56-9CCB-AC67-63C4-75E1F71E054A}"/>
              </a:ext>
            </a:extLst>
          </p:cNvPr>
          <p:cNvSpPr txBox="1"/>
          <p:nvPr/>
        </p:nvSpPr>
        <p:spPr>
          <a:xfrm>
            <a:off x="5057437" y="3471689"/>
            <a:ext cx="2470378" cy="769441"/>
          </a:xfrm>
          <a:prstGeom prst="rect">
            <a:avLst/>
          </a:prstGeom>
          <a:noFill/>
        </p:spPr>
        <p:txBody>
          <a:bodyPr wrap="square" rtlCol="0">
            <a:spAutoFit/>
          </a:bodyPr>
          <a:lstStyle/>
          <a:p>
            <a:pPr algn="ctr"/>
            <a:r>
              <a:rPr lang="en-GB" sz="1100" b="1" dirty="0"/>
              <a:t>Mind Maps</a:t>
            </a:r>
            <a:r>
              <a:rPr lang="en-GB" sz="1100" dirty="0"/>
              <a:t> – put the spec key point in the middle of a page and branch off with the key knowledge you need to remember, building on it each time!</a:t>
            </a:r>
            <a:endParaRPr lang="en-GB" sz="1100" b="1" dirty="0"/>
          </a:p>
        </p:txBody>
      </p:sp>
      <p:sp>
        <p:nvSpPr>
          <p:cNvPr id="11" name="TextBox 10">
            <a:extLst>
              <a:ext uri="{FF2B5EF4-FFF2-40B4-BE49-F238E27FC236}">
                <a16:creationId xmlns:a16="http://schemas.microsoft.com/office/drawing/2014/main" id="{E90FFA6B-6114-3830-1F73-DCEAA311988D}"/>
              </a:ext>
            </a:extLst>
          </p:cNvPr>
          <p:cNvSpPr txBox="1"/>
          <p:nvPr/>
        </p:nvSpPr>
        <p:spPr>
          <a:xfrm>
            <a:off x="7680894" y="3690044"/>
            <a:ext cx="1759571" cy="600164"/>
          </a:xfrm>
          <a:prstGeom prst="rect">
            <a:avLst/>
          </a:prstGeom>
          <a:noFill/>
        </p:spPr>
        <p:txBody>
          <a:bodyPr wrap="square" rtlCol="0">
            <a:spAutoFit/>
          </a:bodyPr>
          <a:lstStyle/>
          <a:p>
            <a:pPr algn="ctr"/>
            <a:r>
              <a:rPr lang="en-GB" sz="1100" b="1" dirty="0"/>
              <a:t>Flash Cards</a:t>
            </a:r>
            <a:r>
              <a:rPr lang="en-GB" sz="1100" dirty="0"/>
              <a:t> – great for key terms and definitions, or Q+A!</a:t>
            </a:r>
            <a:endParaRPr lang="en-GB" sz="1100" b="1" dirty="0"/>
          </a:p>
        </p:txBody>
      </p:sp>
      <p:sp>
        <p:nvSpPr>
          <p:cNvPr id="12" name="TextBox 11">
            <a:extLst>
              <a:ext uri="{FF2B5EF4-FFF2-40B4-BE49-F238E27FC236}">
                <a16:creationId xmlns:a16="http://schemas.microsoft.com/office/drawing/2014/main" id="{B730DEB2-7A0E-B73E-7AB5-82D70D9F916E}"/>
              </a:ext>
            </a:extLst>
          </p:cNvPr>
          <p:cNvSpPr txBox="1"/>
          <p:nvPr/>
        </p:nvSpPr>
        <p:spPr>
          <a:xfrm>
            <a:off x="7641771" y="5841816"/>
            <a:ext cx="2264229" cy="938719"/>
          </a:xfrm>
          <a:prstGeom prst="rect">
            <a:avLst/>
          </a:prstGeom>
          <a:noFill/>
        </p:spPr>
        <p:txBody>
          <a:bodyPr wrap="square" rtlCol="0">
            <a:spAutoFit/>
          </a:bodyPr>
          <a:lstStyle/>
          <a:p>
            <a:pPr algn="ctr"/>
            <a:r>
              <a:rPr lang="en-GB" sz="1100" b="1" dirty="0"/>
              <a:t>Revision Clocks</a:t>
            </a:r>
            <a:r>
              <a:rPr lang="en-GB" sz="1100" dirty="0"/>
              <a:t> – take a topic, divide it into 12 sections for sub-topics, and spend just 5 minutes on each to write down what you can remember before checking!</a:t>
            </a:r>
            <a:endParaRPr lang="en-GB" sz="1100" b="1" dirty="0"/>
          </a:p>
        </p:txBody>
      </p:sp>
      <p:sp>
        <p:nvSpPr>
          <p:cNvPr id="13" name="TextBox 12">
            <a:extLst>
              <a:ext uri="{FF2B5EF4-FFF2-40B4-BE49-F238E27FC236}">
                <a16:creationId xmlns:a16="http://schemas.microsoft.com/office/drawing/2014/main" id="{AB9E07FA-C3C1-A683-1859-E09A4BDAC6F1}"/>
              </a:ext>
            </a:extLst>
          </p:cNvPr>
          <p:cNvSpPr txBox="1"/>
          <p:nvPr/>
        </p:nvSpPr>
        <p:spPr>
          <a:xfrm>
            <a:off x="6206404" y="4463720"/>
            <a:ext cx="2345529" cy="938719"/>
          </a:xfrm>
          <a:prstGeom prst="rect">
            <a:avLst/>
          </a:prstGeom>
          <a:noFill/>
        </p:spPr>
        <p:txBody>
          <a:bodyPr wrap="square" rtlCol="0">
            <a:spAutoFit/>
          </a:bodyPr>
          <a:lstStyle/>
          <a:p>
            <a:pPr algn="ctr"/>
            <a:r>
              <a:rPr lang="en-GB" sz="1100" b="1" dirty="0"/>
              <a:t>Look, Cover, Write, Check</a:t>
            </a:r>
            <a:r>
              <a:rPr lang="en-GB" sz="1100" dirty="0"/>
              <a:t> – look at the card, then cover it up, write what you can remember, then check. Then repeat until you can remember more!</a:t>
            </a:r>
            <a:endParaRPr lang="en-GB" sz="1100" b="1" dirty="0"/>
          </a:p>
        </p:txBody>
      </p:sp>
      <p:sp>
        <p:nvSpPr>
          <p:cNvPr id="14" name="TextBox 13">
            <a:extLst>
              <a:ext uri="{FF2B5EF4-FFF2-40B4-BE49-F238E27FC236}">
                <a16:creationId xmlns:a16="http://schemas.microsoft.com/office/drawing/2014/main" id="{3C48C761-C529-7053-E363-4907A430B97E}"/>
              </a:ext>
            </a:extLst>
          </p:cNvPr>
          <p:cNvSpPr txBox="1"/>
          <p:nvPr/>
        </p:nvSpPr>
        <p:spPr>
          <a:xfrm>
            <a:off x="4953000" y="5738623"/>
            <a:ext cx="1524000" cy="938719"/>
          </a:xfrm>
          <a:prstGeom prst="rect">
            <a:avLst/>
          </a:prstGeom>
          <a:noFill/>
        </p:spPr>
        <p:txBody>
          <a:bodyPr wrap="square" rtlCol="0">
            <a:spAutoFit/>
          </a:bodyPr>
          <a:lstStyle/>
          <a:p>
            <a:pPr algn="ctr"/>
            <a:r>
              <a:rPr lang="en-GB" sz="1100" b="1" dirty="0"/>
              <a:t>Poems and Songs</a:t>
            </a:r>
            <a:r>
              <a:rPr lang="en-GB" sz="1100" dirty="0"/>
              <a:t> – turn what you are trying to remember into a poem or song to make it stick!</a:t>
            </a:r>
            <a:endParaRPr lang="en-GB" sz="1100" b="1" dirty="0"/>
          </a:p>
        </p:txBody>
      </p:sp>
      <p:pic>
        <p:nvPicPr>
          <p:cNvPr id="1032" name="Picture 8" descr="Mindmap - Free interface icons">
            <a:extLst>
              <a:ext uri="{FF2B5EF4-FFF2-40B4-BE49-F238E27FC236}">
                <a16:creationId xmlns:a16="http://schemas.microsoft.com/office/drawing/2014/main" id="{EFB19413-432E-2845-91B8-8FA9A2E75C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6029" y="2631387"/>
            <a:ext cx="769441" cy="7694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lash card - Free gaming icons">
            <a:extLst>
              <a:ext uri="{FF2B5EF4-FFF2-40B4-BE49-F238E27FC236}">
                <a16:creationId xmlns:a16="http://schemas.microsoft.com/office/drawing/2014/main" id="{7C60D0F4-1DE3-8972-7505-37031B7AD8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3385" y="2629588"/>
            <a:ext cx="957263" cy="95726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ck - Free icons">
            <a:extLst>
              <a:ext uri="{FF2B5EF4-FFF2-40B4-BE49-F238E27FC236}">
                <a16:creationId xmlns:a16="http://schemas.microsoft.com/office/drawing/2014/main" id="{0D690B08-928D-B470-3AFD-AB00909EC7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84772" y="4933080"/>
            <a:ext cx="805543" cy="80554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ong - Free music icons">
            <a:extLst>
              <a:ext uri="{FF2B5EF4-FFF2-40B4-BE49-F238E27FC236}">
                <a16:creationId xmlns:a16="http://schemas.microsoft.com/office/drawing/2014/main" id="{3F5A4BF2-02D2-9DD2-8D37-9F5221993D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0079" y="5820000"/>
            <a:ext cx="749090" cy="74909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Writing - Free hands and gestures icons">
            <a:extLst>
              <a:ext uri="{FF2B5EF4-FFF2-40B4-BE49-F238E27FC236}">
                <a16:creationId xmlns:a16="http://schemas.microsoft.com/office/drawing/2014/main" id="{6021858C-56B6-38F1-E1A5-71047D7A6E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0543" y="4443800"/>
            <a:ext cx="769441" cy="76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237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89ABE-AA0F-A39C-64C5-BB979D31F449}"/>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2944FE0-8939-A9A9-87DE-25E7E04CF22B}"/>
              </a:ext>
            </a:extLst>
          </p:cNvPr>
          <p:cNvCxnSpPr/>
          <p:nvPr/>
        </p:nvCxnSpPr>
        <p:spPr>
          <a:xfrm>
            <a:off x="4953000" y="0"/>
            <a:ext cx="0" cy="685800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FDB508DD-9973-2E43-E3D0-4CE23168D666}"/>
              </a:ext>
            </a:extLst>
          </p:cNvPr>
          <p:cNvPicPr>
            <a:picLocks noChangeAspect="1"/>
          </p:cNvPicPr>
          <p:nvPr/>
        </p:nvPicPr>
        <p:blipFill>
          <a:blip r:embed="rId2"/>
          <a:srcRect t="1582" b="-1"/>
          <a:stretch>
            <a:fillRect/>
          </a:stretch>
        </p:blipFill>
        <p:spPr>
          <a:xfrm>
            <a:off x="87086" y="108857"/>
            <a:ext cx="4786472" cy="1023257"/>
          </a:xfrm>
          <a:prstGeom prst="rect">
            <a:avLst/>
          </a:prstGeom>
        </p:spPr>
      </p:pic>
      <p:pic>
        <p:nvPicPr>
          <p:cNvPr id="7" name="Picture 6">
            <a:extLst>
              <a:ext uri="{FF2B5EF4-FFF2-40B4-BE49-F238E27FC236}">
                <a16:creationId xmlns:a16="http://schemas.microsoft.com/office/drawing/2014/main" id="{E075269C-60B1-635F-B0B1-1D1169EA43CB}"/>
              </a:ext>
            </a:extLst>
          </p:cNvPr>
          <p:cNvPicPr>
            <a:picLocks noChangeAspect="1"/>
          </p:cNvPicPr>
          <p:nvPr/>
        </p:nvPicPr>
        <p:blipFill>
          <a:blip r:embed="rId3"/>
          <a:stretch>
            <a:fillRect/>
          </a:stretch>
        </p:blipFill>
        <p:spPr>
          <a:xfrm>
            <a:off x="5054215" y="108857"/>
            <a:ext cx="4786472" cy="683781"/>
          </a:xfrm>
          <a:prstGeom prst="rect">
            <a:avLst/>
          </a:prstGeom>
        </p:spPr>
      </p:pic>
      <p:pic>
        <p:nvPicPr>
          <p:cNvPr id="6" name="Picture 5">
            <a:extLst>
              <a:ext uri="{FF2B5EF4-FFF2-40B4-BE49-F238E27FC236}">
                <a16:creationId xmlns:a16="http://schemas.microsoft.com/office/drawing/2014/main" id="{42873998-B8C7-C0F9-372F-B1007314CB88}"/>
              </a:ext>
            </a:extLst>
          </p:cNvPr>
          <p:cNvPicPr>
            <a:picLocks noChangeAspect="1"/>
          </p:cNvPicPr>
          <p:nvPr/>
        </p:nvPicPr>
        <p:blipFill>
          <a:blip r:embed="rId4"/>
          <a:stretch>
            <a:fillRect/>
          </a:stretch>
        </p:blipFill>
        <p:spPr>
          <a:xfrm>
            <a:off x="1378947" y="2020609"/>
            <a:ext cx="2218864" cy="1530974"/>
          </a:xfrm>
          <a:prstGeom prst="rect">
            <a:avLst/>
          </a:prstGeom>
        </p:spPr>
      </p:pic>
      <p:sp>
        <p:nvSpPr>
          <p:cNvPr id="8" name="TextBox 7">
            <a:extLst>
              <a:ext uri="{FF2B5EF4-FFF2-40B4-BE49-F238E27FC236}">
                <a16:creationId xmlns:a16="http://schemas.microsoft.com/office/drawing/2014/main" id="{1F19BC4A-57CF-5A95-BFBB-F6ED31498473}"/>
              </a:ext>
            </a:extLst>
          </p:cNvPr>
          <p:cNvSpPr txBox="1"/>
          <p:nvPr/>
        </p:nvSpPr>
        <p:spPr>
          <a:xfrm>
            <a:off x="-21584" y="1970385"/>
            <a:ext cx="1335228" cy="1107996"/>
          </a:xfrm>
          <a:prstGeom prst="rect">
            <a:avLst/>
          </a:prstGeom>
          <a:noFill/>
        </p:spPr>
        <p:txBody>
          <a:bodyPr wrap="square" rtlCol="0">
            <a:spAutoFit/>
          </a:bodyPr>
          <a:lstStyle/>
          <a:p>
            <a:pPr algn="ctr"/>
            <a:r>
              <a:rPr lang="en-GB" sz="1100" b="1" dirty="0"/>
              <a:t>Tropical Rainforests:</a:t>
            </a:r>
          </a:p>
          <a:p>
            <a:pPr algn="ctr"/>
            <a:r>
              <a:rPr lang="en-GB" sz="1100" dirty="0"/>
              <a:t>Along the Equator (0°)</a:t>
            </a:r>
          </a:p>
          <a:p>
            <a:pPr algn="ctr"/>
            <a:r>
              <a:rPr lang="en-GB" sz="1100" dirty="0"/>
              <a:t>High rainfall, warm temperatures</a:t>
            </a:r>
          </a:p>
        </p:txBody>
      </p:sp>
      <p:sp>
        <p:nvSpPr>
          <p:cNvPr id="10" name="TextBox 9">
            <a:extLst>
              <a:ext uri="{FF2B5EF4-FFF2-40B4-BE49-F238E27FC236}">
                <a16:creationId xmlns:a16="http://schemas.microsoft.com/office/drawing/2014/main" id="{275A3893-332B-ABAC-AA86-9486C562BDDA}"/>
              </a:ext>
            </a:extLst>
          </p:cNvPr>
          <p:cNvSpPr txBox="1"/>
          <p:nvPr/>
        </p:nvSpPr>
        <p:spPr>
          <a:xfrm>
            <a:off x="101744" y="1191641"/>
            <a:ext cx="1529680" cy="769441"/>
          </a:xfrm>
          <a:prstGeom prst="rect">
            <a:avLst/>
          </a:prstGeom>
          <a:noFill/>
        </p:spPr>
        <p:txBody>
          <a:bodyPr wrap="square" rtlCol="0">
            <a:spAutoFit/>
          </a:bodyPr>
          <a:lstStyle/>
          <a:p>
            <a:pPr algn="ctr"/>
            <a:r>
              <a:rPr lang="en-GB" sz="1100" b="1" dirty="0"/>
              <a:t>Temperate Forests:</a:t>
            </a:r>
          </a:p>
          <a:p>
            <a:pPr algn="ctr"/>
            <a:r>
              <a:rPr lang="en-GB" sz="1100" dirty="0"/>
              <a:t>Around 50-60°N/S</a:t>
            </a:r>
          </a:p>
          <a:p>
            <a:pPr algn="ctr"/>
            <a:r>
              <a:rPr lang="en-GB" sz="1100" dirty="0"/>
              <a:t>Mild temperatures, 1000mm rainfall/year</a:t>
            </a:r>
          </a:p>
        </p:txBody>
      </p:sp>
      <p:sp>
        <p:nvSpPr>
          <p:cNvPr id="11" name="TextBox 10">
            <a:extLst>
              <a:ext uri="{FF2B5EF4-FFF2-40B4-BE49-F238E27FC236}">
                <a16:creationId xmlns:a16="http://schemas.microsoft.com/office/drawing/2014/main" id="{E6B94363-EDB7-D22E-88A1-F2A15D185838}"/>
              </a:ext>
            </a:extLst>
          </p:cNvPr>
          <p:cNvSpPr txBox="1"/>
          <p:nvPr/>
        </p:nvSpPr>
        <p:spPr>
          <a:xfrm>
            <a:off x="1798403" y="1132114"/>
            <a:ext cx="1681618" cy="769441"/>
          </a:xfrm>
          <a:prstGeom prst="rect">
            <a:avLst/>
          </a:prstGeom>
          <a:noFill/>
        </p:spPr>
        <p:txBody>
          <a:bodyPr wrap="square" rtlCol="0">
            <a:spAutoFit/>
          </a:bodyPr>
          <a:lstStyle/>
          <a:p>
            <a:pPr algn="ctr"/>
            <a:r>
              <a:rPr lang="en-GB" sz="1100" b="1" dirty="0"/>
              <a:t>Boreal Forests:</a:t>
            </a:r>
          </a:p>
          <a:p>
            <a:pPr algn="ctr"/>
            <a:r>
              <a:rPr lang="en-GB" sz="1100" dirty="0"/>
              <a:t>Around 60-70°N/S</a:t>
            </a:r>
          </a:p>
          <a:p>
            <a:pPr algn="ctr"/>
            <a:r>
              <a:rPr lang="en-GB" sz="1100" dirty="0"/>
              <a:t>Low-mild temperatures, 500mm rainfall/year</a:t>
            </a:r>
          </a:p>
        </p:txBody>
      </p:sp>
      <p:sp>
        <p:nvSpPr>
          <p:cNvPr id="12" name="TextBox 11">
            <a:extLst>
              <a:ext uri="{FF2B5EF4-FFF2-40B4-BE49-F238E27FC236}">
                <a16:creationId xmlns:a16="http://schemas.microsoft.com/office/drawing/2014/main" id="{78CF12EB-29CC-6391-4195-5C4CE1AB1B9F}"/>
              </a:ext>
            </a:extLst>
          </p:cNvPr>
          <p:cNvSpPr txBox="1"/>
          <p:nvPr/>
        </p:nvSpPr>
        <p:spPr>
          <a:xfrm>
            <a:off x="3538329" y="3099143"/>
            <a:ext cx="1472979" cy="938719"/>
          </a:xfrm>
          <a:prstGeom prst="rect">
            <a:avLst/>
          </a:prstGeom>
          <a:noFill/>
        </p:spPr>
        <p:txBody>
          <a:bodyPr wrap="square" rtlCol="0">
            <a:spAutoFit/>
          </a:bodyPr>
          <a:lstStyle/>
          <a:p>
            <a:pPr algn="ctr"/>
            <a:r>
              <a:rPr lang="en-GB" sz="1100" b="1" dirty="0"/>
              <a:t>Tropical Grassland: </a:t>
            </a:r>
          </a:p>
          <a:p>
            <a:pPr algn="ctr"/>
            <a:r>
              <a:rPr lang="en-GB" sz="1100" dirty="0"/>
              <a:t>Around 15-20°N/S</a:t>
            </a:r>
          </a:p>
          <a:p>
            <a:pPr algn="ctr"/>
            <a:r>
              <a:rPr lang="en-GB" sz="1100" dirty="0"/>
              <a:t>Warm temperatures with wet and dry seasons</a:t>
            </a:r>
          </a:p>
        </p:txBody>
      </p:sp>
      <p:sp>
        <p:nvSpPr>
          <p:cNvPr id="13" name="TextBox 12">
            <a:extLst>
              <a:ext uri="{FF2B5EF4-FFF2-40B4-BE49-F238E27FC236}">
                <a16:creationId xmlns:a16="http://schemas.microsoft.com/office/drawing/2014/main" id="{59D9C730-AC8C-9957-3A38-D5EE11118535}"/>
              </a:ext>
            </a:extLst>
          </p:cNvPr>
          <p:cNvSpPr txBox="1"/>
          <p:nvPr/>
        </p:nvSpPr>
        <p:spPr>
          <a:xfrm>
            <a:off x="110828" y="3099144"/>
            <a:ext cx="1472979" cy="938719"/>
          </a:xfrm>
          <a:prstGeom prst="rect">
            <a:avLst/>
          </a:prstGeom>
          <a:noFill/>
        </p:spPr>
        <p:txBody>
          <a:bodyPr wrap="square" rtlCol="0">
            <a:spAutoFit/>
          </a:bodyPr>
          <a:lstStyle/>
          <a:p>
            <a:pPr algn="ctr"/>
            <a:r>
              <a:rPr lang="en-GB" sz="1100" b="1" dirty="0"/>
              <a:t>Temperate Grassland:</a:t>
            </a:r>
          </a:p>
          <a:p>
            <a:pPr algn="ctr"/>
            <a:r>
              <a:rPr lang="en-GB" sz="1100" dirty="0"/>
              <a:t>Around 40-50°N/S)</a:t>
            </a:r>
          </a:p>
          <a:p>
            <a:pPr algn="ctr"/>
            <a:r>
              <a:rPr lang="en-GB" sz="1100" dirty="0"/>
              <a:t>Mild temperatures, 500mm rainfall/year</a:t>
            </a:r>
          </a:p>
        </p:txBody>
      </p:sp>
      <p:sp>
        <p:nvSpPr>
          <p:cNvPr id="14" name="TextBox 13">
            <a:extLst>
              <a:ext uri="{FF2B5EF4-FFF2-40B4-BE49-F238E27FC236}">
                <a16:creationId xmlns:a16="http://schemas.microsoft.com/office/drawing/2014/main" id="{37AC8E07-C366-6EBD-4253-856E4922DF0B}"/>
              </a:ext>
            </a:extLst>
          </p:cNvPr>
          <p:cNvSpPr txBox="1"/>
          <p:nvPr/>
        </p:nvSpPr>
        <p:spPr>
          <a:xfrm>
            <a:off x="3597811" y="2139663"/>
            <a:ext cx="1355189" cy="769441"/>
          </a:xfrm>
          <a:prstGeom prst="rect">
            <a:avLst/>
          </a:prstGeom>
          <a:noFill/>
        </p:spPr>
        <p:txBody>
          <a:bodyPr wrap="square" rtlCol="0">
            <a:spAutoFit/>
          </a:bodyPr>
          <a:lstStyle/>
          <a:p>
            <a:pPr algn="ctr"/>
            <a:r>
              <a:rPr lang="en-GB" sz="1100" b="1" dirty="0"/>
              <a:t>Deserts:</a:t>
            </a:r>
          </a:p>
          <a:p>
            <a:pPr algn="ctr"/>
            <a:r>
              <a:rPr lang="en-GB" sz="1100" dirty="0"/>
              <a:t>Around 30°N/S</a:t>
            </a:r>
          </a:p>
          <a:p>
            <a:pPr algn="ctr"/>
            <a:r>
              <a:rPr lang="en-GB" sz="1100" dirty="0"/>
              <a:t>High temperatures, low rainfall</a:t>
            </a:r>
          </a:p>
        </p:txBody>
      </p:sp>
      <p:sp>
        <p:nvSpPr>
          <p:cNvPr id="15" name="TextBox 14">
            <a:extLst>
              <a:ext uri="{FF2B5EF4-FFF2-40B4-BE49-F238E27FC236}">
                <a16:creationId xmlns:a16="http://schemas.microsoft.com/office/drawing/2014/main" id="{39FFC02E-9609-C695-69C8-98DE0ABA4F49}"/>
              </a:ext>
            </a:extLst>
          </p:cNvPr>
          <p:cNvSpPr txBox="1"/>
          <p:nvPr/>
        </p:nvSpPr>
        <p:spPr>
          <a:xfrm>
            <a:off x="3538329" y="1251168"/>
            <a:ext cx="1335229" cy="769441"/>
          </a:xfrm>
          <a:prstGeom prst="rect">
            <a:avLst/>
          </a:prstGeom>
          <a:noFill/>
        </p:spPr>
        <p:txBody>
          <a:bodyPr wrap="square" rtlCol="0">
            <a:spAutoFit/>
          </a:bodyPr>
          <a:lstStyle/>
          <a:p>
            <a:pPr algn="ctr"/>
            <a:r>
              <a:rPr lang="en-GB" sz="1100" b="1" dirty="0"/>
              <a:t>Tundra:</a:t>
            </a:r>
          </a:p>
          <a:p>
            <a:pPr algn="ctr"/>
            <a:r>
              <a:rPr lang="en-GB" sz="1100" dirty="0"/>
              <a:t>Around 70-80°N/S</a:t>
            </a:r>
          </a:p>
          <a:p>
            <a:pPr algn="ctr"/>
            <a:r>
              <a:rPr lang="en-GB" sz="1100" dirty="0"/>
              <a:t>Low temperatures, low rainfall</a:t>
            </a:r>
          </a:p>
        </p:txBody>
      </p:sp>
      <p:graphicFrame>
        <p:nvGraphicFramePr>
          <p:cNvPr id="16" name="Table 15">
            <a:extLst>
              <a:ext uri="{FF2B5EF4-FFF2-40B4-BE49-F238E27FC236}">
                <a16:creationId xmlns:a16="http://schemas.microsoft.com/office/drawing/2014/main" id="{C719C56C-D31B-35D9-EA5E-36D3907CBEA9}"/>
              </a:ext>
            </a:extLst>
          </p:cNvPr>
          <p:cNvGraphicFramePr>
            <a:graphicFrameLocks noGrp="1"/>
          </p:cNvGraphicFramePr>
          <p:nvPr>
            <p:extLst>
              <p:ext uri="{D42A27DB-BD31-4B8C-83A1-F6EECF244321}">
                <p14:modId xmlns:p14="http://schemas.microsoft.com/office/powerpoint/2010/main" val="779846887"/>
              </p:ext>
            </p:extLst>
          </p:nvPr>
        </p:nvGraphicFramePr>
        <p:xfrm>
          <a:off x="162015" y="4091283"/>
          <a:ext cx="4720627" cy="2674214"/>
        </p:xfrm>
        <a:graphic>
          <a:graphicData uri="http://schemas.openxmlformats.org/drawingml/2006/table">
            <a:tbl>
              <a:tblPr firstRow="1" bandRow="1">
                <a:tableStyleId>{5940675A-B579-460E-94D1-54222C63F5DA}</a:tableStyleId>
              </a:tblPr>
              <a:tblGrid>
                <a:gridCol w="1141029">
                  <a:extLst>
                    <a:ext uri="{9D8B030D-6E8A-4147-A177-3AD203B41FA5}">
                      <a16:colId xmlns:a16="http://schemas.microsoft.com/office/drawing/2014/main" val="1399678587"/>
                    </a:ext>
                  </a:extLst>
                </a:gridCol>
                <a:gridCol w="3579598">
                  <a:extLst>
                    <a:ext uri="{9D8B030D-6E8A-4147-A177-3AD203B41FA5}">
                      <a16:colId xmlns:a16="http://schemas.microsoft.com/office/drawing/2014/main" val="1333561945"/>
                    </a:ext>
                  </a:extLst>
                </a:gridCol>
              </a:tblGrid>
              <a:tr h="312014">
                <a:tc>
                  <a:txBody>
                    <a:bodyPr/>
                    <a:lstStyle/>
                    <a:p>
                      <a:r>
                        <a:rPr lang="en-GB" sz="1100" b="1" dirty="0"/>
                        <a:t>Factors</a:t>
                      </a:r>
                    </a:p>
                  </a:txBody>
                  <a:tcPr/>
                </a:tc>
                <a:tc>
                  <a:txBody>
                    <a:bodyPr/>
                    <a:lstStyle/>
                    <a:p>
                      <a:r>
                        <a:rPr lang="en-GB" sz="1100" b="1" dirty="0"/>
                        <a:t>How does it influence the distribution of biomes?</a:t>
                      </a:r>
                    </a:p>
                  </a:txBody>
                  <a:tcPr/>
                </a:tc>
                <a:extLst>
                  <a:ext uri="{0D108BD9-81ED-4DB2-BD59-A6C34878D82A}">
                    <a16:rowId xmlns:a16="http://schemas.microsoft.com/office/drawing/2014/main" val="1547289561"/>
                  </a:ext>
                </a:extLst>
              </a:tr>
              <a:tr h="370840">
                <a:tc>
                  <a:txBody>
                    <a:bodyPr/>
                    <a:lstStyle/>
                    <a:p>
                      <a:r>
                        <a:rPr lang="en-GB" sz="1100" dirty="0"/>
                        <a:t>Climate (Latitude)</a:t>
                      </a:r>
                    </a:p>
                  </a:txBody>
                  <a:tcPr/>
                </a:tc>
                <a:tc>
                  <a:txBody>
                    <a:bodyPr/>
                    <a:lstStyle/>
                    <a:p>
                      <a:r>
                        <a:rPr lang="en-GB" sz="1100" dirty="0"/>
                        <a:t>The further a location is away from the Equator, the colder it gets.</a:t>
                      </a:r>
                    </a:p>
                    <a:p>
                      <a:r>
                        <a:rPr lang="en-GB" sz="1100" dirty="0"/>
                        <a:t>More solar energy at the Equator = low pressure, meaning high rainfall, creating tropical rainforests.</a:t>
                      </a:r>
                    </a:p>
                    <a:p>
                      <a:r>
                        <a:rPr lang="en-GB" sz="1100" dirty="0"/>
                        <a:t>As air moves away from the Equator, it loses moisture and sinks = high pressure and less rainfall, creating deserts. </a:t>
                      </a:r>
                    </a:p>
                  </a:txBody>
                  <a:tcPr/>
                </a:tc>
                <a:extLst>
                  <a:ext uri="{0D108BD9-81ED-4DB2-BD59-A6C34878D82A}">
                    <a16:rowId xmlns:a16="http://schemas.microsoft.com/office/drawing/2014/main" val="1449434765"/>
                  </a:ext>
                </a:extLst>
              </a:tr>
              <a:tr h="370840">
                <a:tc>
                  <a:txBody>
                    <a:bodyPr/>
                    <a:lstStyle/>
                    <a:p>
                      <a:r>
                        <a:rPr lang="en-GB" sz="1100" dirty="0"/>
                        <a:t>Local Factors (Altitude)</a:t>
                      </a:r>
                    </a:p>
                  </a:txBody>
                  <a:tcPr/>
                </a:tc>
                <a:tc>
                  <a:txBody>
                    <a:bodyPr/>
                    <a:lstStyle/>
                    <a:p>
                      <a:r>
                        <a:rPr lang="en-GB" sz="1100" dirty="0"/>
                        <a:t>High mountains force air to rise and cool as it passes over them = more rainfall on the mountain, creating temperate grasslands/forests. </a:t>
                      </a:r>
                    </a:p>
                    <a:p>
                      <a:r>
                        <a:rPr lang="en-GB" sz="1100" dirty="0"/>
                        <a:t>When air has passes over the mountains, it has lost moisture. This means there is less rainfall on the other side of the mountain = deserts.</a:t>
                      </a:r>
                    </a:p>
                  </a:txBody>
                  <a:tcPr/>
                </a:tc>
                <a:extLst>
                  <a:ext uri="{0D108BD9-81ED-4DB2-BD59-A6C34878D82A}">
                    <a16:rowId xmlns:a16="http://schemas.microsoft.com/office/drawing/2014/main" val="3162223206"/>
                  </a:ext>
                </a:extLst>
              </a:tr>
            </a:tbl>
          </a:graphicData>
        </a:graphic>
      </p:graphicFrame>
      <p:sp>
        <p:nvSpPr>
          <p:cNvPr id="17" name="TextBox 16">
            <a:extLst>
              <a:ext uri="{FF2B5EF4-FFF2-40B4-BE49-F238E27FC236}">
                <a16:creationId xmlns:a16="http://schemas.microsoft.com/office/drawing/2014/main" id="{A07B118B-B598-6AB2-3831-2BB26C565B0F}"/>
              </a:ext>
            </a:extLst>
          </p:cNvPr>
          <p:cNvSpPr txBox="1"/>
          <p:nvPr/>
        </p:nvSpPr>
        <p:spPr>
          <a:xfrm>
            <a:off x="5011308" y="806920"/>
            <a:ext cx="4681753" cy="769441"/>
          </a:xfrm>
          <a:prstGeom prst="rect">
            <a:avLst/>
          </a:prstGeom>
          <a:noFill/>
        </p:spPr>
        <p:txBody>
          <a:bodyPr wrap="square" rtlCol="0">
            <a:spAutoFit/>
          </a:bodyPr>
          <a:lstStyle/>
          <a:p>
            <a:r>
              <a:rPr lang="en-GB" sz="1100" b="1" dirty="0"/>
              <a:t>Biosphere</a:t>
            </a:r>
            <a:r>
              <a:rPr lang="en-GB" sz="1100" dirty="0"/>
              <a:t> = all the living things on Earth (plants and animals)</a:t>
            </a:r>
          </a:p>
          <a:p>
            <a:r>
              <a:rPr lang="en-GB" sz="1100" b="1" dirty="0"/>
              <a:t>Biodiversity</a:t>
            </a:r>
            <a:r>
              <a:rPr lang="en-GB" sz="1100" dirty="0"/>
              <a:t> = the variety of living things</a:t>
            </a:r>
            <a:endParaRPr lang="en-GB" sz="1100" b="1" dirty="0"/>
          </a:p>
          <a:p>
            <a:r>
              <a:rPr lang="en-GB" sz="1100" b="1" dirty="0"/>
              <a:t>Goods</a:t>
            </a:r>
            <a:r>
              <a:rPr lang="en-GB" sz="1100" dirty="0"/>
              <a:t> = physical products the biosphere gives us</a:t>
            </a:r>
          </a:p>
          <a:p>
            <a:r>
              <a:rPr lang="en-GB" sz="1100" b="1" dirty="0"/>
              <a:t>Service</a:t>
            </a:r>
            <a:r>
              <a:rPr lang="en-GB" sz="1100" dirty="0"/>
              <a:t> = something the biosphere does to support life</a:t>
            </a:r>
            <a:endParaRPr lang="en-GB" sz="1100" b="1" dirty="0"/>
          </a:p>
        </p:txBody>
      </p:sp>
      <p:graphicFrame>
        <p:nvGraphicFramePr>
          <p:cNvPr id="18" name="Table 17">
            <a:extLst>
              <a:ext uri="{FF2B5EF4-FFF2-40B4-BE49-F238E27FC236}">
                <a16:creationId xmlns:a16="http://schemas.microsoft.com/office/drawing/2014/main" id="{62984FBA-3B2A-FC2D-372F-E8F05D311BE6}"/>
              </a:ext>
            </a:extLst>
          </p:cNvPr>
          <p:cNvGraphicFramePr>
            <a:graphicFrameLocks noGrp="1"/>
          </p:cNvGraphicFramePr>
          <p:nvPr>
            <p:extLst>
              <p:ext uri="{D42A27DB-BD31-4B8C-83A1-F6EECF244321}">
                <p14:modId xmlns:p14="http://schemas.microsoft.com/office/powerpoint/2010/main" val="2116189397"/>
              </p:ext>
            </p:extLst>
          </p:nvPr>
        </p:nvGraphicFramePr>
        <p:xfrm>
          <a:off x="5054215" y="1641675"/>
          <a:ext cx="4740958" cy="1712559"/>
        </p:xfrm>
        <a:graphic>
          <a:graphicData uri="http://schemas.openxmlformats.org/drawingml/2006/table">
            <a:tbl>
              <a:tblPr firstRow="1" bandRow="1">
                <a:tableStyleId>{5940675A-B579-460E-94D1-54222C63F5DA}</a:tableStyleId>
              </a:tblPr>
              <a:tblGrid>
                <a:gridCol w="2370479">
                  <a:extLst>
                    <a:ext uri="{9D8B030D-6E8A-4147-A177-3AD203B41FA5}">
                      <a16:colId xmlns:a16="http://schemas.microsoft.com/office/drawing/2014/main" val="3152605491"/>
                    </a:ext>
                  </a:extLst>
                </a:gridCol>
                <a:gridCol w="2370479">
                  <a:extLst>
                    <a:ext uri="{9D8B030D-6E8A-4147-A177-3AD203B41FA5}">
                      <a16:colId xmlns:a16="http://schemas.microsoft.com/office/drawing/2014/main" val="119691730"/>
                    </a:ext>
                  </a:extLst>
                </a:gridCol>
              </a:tblGrid>
              <a:tr h="279999">
                <a:tc>
                  <a:txBody>
                    <a:bodyPr/>
                    <a:lstStyle/>
                    <a:p>
                      <a:r>
                        <a:rPr lang="en-GB" sz="1100" b="1" dirty="0"/>
                        <a:t>Goods</a:t>
                      </a:r>
                    </a:p>
                  </a:txBody>
                  <a:tcPr>
                    <a:solidFill>
                      <a:schemeClr val="accent6">
                        <a:lumMod val="20000"/>
                        <a:lumOff val="80000"/>
                      </a:schemeClr>
                    </a:solidFill>
                  </a:tcPr>
                </a:tc>
                <a:tc>
                  <a:txBody>
                    <a:bodyPr/>
                    <a:lstStyle/>
                    <a:p>
                      <a:r>
                        <a:rPr lang="en-GB" sz="1100" b="1" dirty="0"/>
                        <a:t>Services</a:t>
                      </a:r>
                    </a:p>
                  </a:txBody>
                  <a:tcPr>
                    <a:solidFill>
                      <a:schemeClr val="accent2">
                        <a:lumMod val="20000"/>
                        <a:lumOff val="80000"/>
                      </a:schemeClr>
                    </a:solidFill>
                  </a:tcPr>
                </a:tc>
                <a:extLst>
                  <a:ext uri="{0D108BD9-81ED-4DB2-BD59-A6C34878D82A}">
                    <a16:rowId xmlns:a16="http://schemas.microsoft.com/office/drawing/2014/main" val="274634874"/>
                  </a:ext>
                </a:extLst>
              </a:tr>
              <a:tr h="957848">
                <a:tc>
                  <a:txBody>
                    <a:bodyPr/>
                    <a:lstStyle/>
                    <a:p>
                      <a:pPr marL="171450" indent="-171450">
                        <a:buFont typeface="Arial" panose="020B0604020202020204" pitchFamily="34" charset="0"/>
                        <a:buChar char="•"/>
                      </a:pPr>
                      <a:r>
                        <a:rPr lang="en-GB" sz="1100" dirty="0"/>
                        <a:t>Timber for building materials</a:t>
                      </a:r>
                    </a:p>
                    <a:p>
                      <a:pPr marL="171450" indent="-171450">
                        <a:buFont typeface="Arial" panose="020B0604020202020204" pitchFamily="34" charset="0"/>
                        <a:buChar char="•"/>
                      </a:pPr>
                      <a:r>
                        <a:rPr lang="en-GB" sz="1100" dirty="0"/>
                        <a:t>Medicines from tropical plants</a:t>
                      </a:r>
                    </a:p>
                    <a:p>
                      <a:pPr marL="171450" indent="-171450">
                        <a:buFont typeface="Arial" panose="020B0604020202020204" pitchFamily="34" charset="0"/>
                        <a:buChar char="•"/>
                      </a:pPr>
                      <a:r>
                        <a:rPr lang="en-GB" sz="1100" dirty="0"/>
                        <a:t>Meat, fish and vegetables for food supply</a:t>
                      </a:r>
                    </a:p>
                    <a:p>
                      <a:pPr marL="171450" indent="-171450">
                        <a:buFont typeface="Arial" panose="020B0604020202020204" pitchFamily="34" charset="0"/>
                        <a:buChar char="•"/>
                      </a:pPr>
                      <a:r>
                        <a:rPr lang="en-GB" sz="1100" dirty="0"/>
                        <a:t>Freshwater for drinking </a:t>
                      </a:r>
                    </a:p>
                    <a:p>
                      <a:pPr marL="171450" indent="-171450">
                        <a:buFont typeface="Arial" panose="020B0604020202020204" pitchFamily="34" charset="0"/>
                        <a:buChar char="•"/>
                      </a:pPr>
                      <a:r>
                        <a:rPr lang="en-GB" sz="1100" dirty="0"/>
                        <a:t>Wood for fuel</a:t>
                      </a:r>
                    </a:p>
                  </a:txBody>
                  <a:tcPr/>
                </a:tc>
                <a:tc>
                  <a:txBody>
                    <a:bodyPr/>
                    <a:lstStyle/>
                    <a:p>
                      <a:pPr marL="171450" indent="-171450">
                        <a:buFont typeface="Arial" panose="020B0604020202020204" pitchFamily="34" charset="0"/>
                        <a:buChar char="•"/>
                      </a:pPr>
                      <a:r>
                        <a:rPr lang="en-GB" sz="1100" dirty="0"/>
                        <a:t>Oxygen from photosynthesis to help people breathe</a:t>
                      </a:r>
                    </a:p>
                    <a:p>
                      <a:pPr marL="171450" indent="-171450">
                        <a:buFont typeface="Arial" panose="020B0604020202020204" pitchFamily="34" charset="0"/>
                        <a:buChar char="•"/>
                      </a:pPr>
                      <a:r>
                        <a:rPr lang="en-GB" sz="1100" dirty="0"/>
                        <a:t>Removal of carbon dioxide to regulate the climate</a:t>
                      </a:r>
                    </a:p>
                    <a:p>
                      <a:pPr marL="171450" indent="-171450">
                        <a:buFont typeface="Arial" panose="020B0604020202020204" pitchFamily="34" charset="0"/>
                        <a:buChar char="•"/>
                      </a:pPr>
                      <a:r>
                        <a:rPr lang="en-GB" sz="1100" dirty="0"/>
                        <a:t>Job opportunities in resource exploitation</a:t>
                      </a:r>
                    </a:p>
                    <a:p>
                      <a:pPr marL="171450" indent="-171450">
                        <a:buFont typeface="Arial" panose="020B0604020202020204" pitchFamily="34" charset="0"/>
                        <a:buChar char="•"/>
                      </a:pPr>
                      <a:r>
                        <a:rPr lang="en-GB" sz="1100" dirty="0"/>
                        <a:t>Places for leisure and recreation (e.g. walking and cycling)</a:t>
                      </a:r>
                    </a:p>
                  </a:txBody>
                  <a:tcPr/>
                </a:tc>
                <a:extLst>
                  <a:ext uri="{0D108BD9-81ED-4DB2-BD59-A6C34878D82A}">
                    <a16:rowId xmlns:a16="http://schemas.microsoft.com/office/drawing/2014/main" val="4066257652"/>
                  </a:ext>
                </a:extLst>
              </a:tr>
            </a:tbl>
          </a:graphicData>
        </a:graphic>
      </p:graphicFrame>
      <p:sp>
        <p:nvSpPr>
          <p:cNvPr id="19" name="Rectangle: Rounded Corners 18">
            <a:extLst>
              <a:ext uri="{FF2B5EF4-FFF2-40B4-BE49-F238E27FC236}">
                <a16:creationId xmlns:a16="http://schemas.microsoft.com/office/drawing/2014/main" id="{61481BEE-D395-B6A7-4F0C-2D1D0622D517}"/>
              </a:ext>
            </a:extLst>
          </p:cNvPr>
          <p:cNvSpPr/>
          <p:nvPr/>
        </p:nvSpPr>
        <p:spPr>
          <a:xfrm>
            <a:off x="6770914" y="4759865"/>
            <a:ext cx="1295400" cy="67210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How do humans exploit the biosphere?</a:t>
            </a:r>
          </a:p>
        </p:txBody>
      </p:sp>
      <p:sp>
        <p:nvSpPr>
          <p:cNvPr id="20" name="TextBox 19">
            <a:extLst>
              <a:ext uri="{FF2B5EF4-FFF2-40B4-BE49-F238E27FC236}">
                <a16:creationId xmlns:a16="http://schemas.microsoft.com/office/drawing/2014/main" id="{517F68C3-672D-2461-A133-0E0284D8051B}"/>
              </a:ext>
            </a:extLst>
          </p:cNvPr>
          <p:cNvSpPr txBox="1"/>
          <p:nvPr/>
        </p:nvSpPr>
        <p:spPr>
          <a:xfrm>
            <a:off x="5552333" y="3518263"/>
            <a:ext cx="1546666" cy="775221"/>
          </a:xfrm>
          <a:prstGeom prst="rect">
            <a:avLst/>
          </a:prstGeom>
          <a:noFill/>
        </p:spPr>
        <p:txBody>
          <a:bodyPr wrap="square" rtlCol="0">
            <a:spAutoFit/>
          </a:bodyPr>
          <a:lstStyle/>
          <a:p>
            <a:pPr algn="ctr"/>
            <a:r>
              <a:rPr lang="en-GB" sz="1100" b="1" dirty="0"/>
              <a:t>Minerals</a:t>
            </a:r>
            <a:r>
              <a:rPr lang="en-GB" sz="1100" dirty="0"/>
              <a:t> = large areas of ecosystems are cleared to make way for mining of minerals</a:t>
            </a:r>
          </a:p>
        </p:txBody>
      </p:sp>
      <p:sp>
        <p:nvSpPr>
          <p:cNvPr id="21" name="TextBox 20">
            <a:extLst>
              <a:ext uri="{FF2B5EF4-FFF2-40B4-BE49-F238E27FC236}">
                <a16:creationId xmlns:a16="http://schemas.microsoft.com/office/drawing/2014/main" id="{7A53AF5E-E5E2-0498-C59F-A1C534D15E26}"/>
              </a:ext>
            </a:extLst>
          </p:cNvPr>
          <p:cNvSpPr txBox="1"/>
          <p:nvPr/>
        </p:nvSpPr>
        <p:spPr>
          <a:xfrm>
            <a:off x="8373871" y="4616159"/>
            <a:ext cx="1407546" cy="1277273"/>
          </a:xfrm>
          <a:prstGeom prst="rect">
            <a:avLst/>
          </a:prstGeom>
          <a:noFill/>
        </p:spPr>
        <p:txBody>
          <a:bodyPr wrap="square" rtlCol="0">
            <a:spAutoFit/>
          </a:bodyPr>
          <a:lstStyle/>
          <a:p>
            <a:pPr algn="ctr"/>
            <a:r>
              <a:rPr lang="en-GB" sz="1100" b="1" dirty="0"/>
              <a:t>Water</a:t>
            </a:r>
            <a:r>
              <a:rPr lang="en-GB" sz="1100" dirty="0"/>
              <a:t> = rivers, lakes and groundwater are used up to supply freshwater for farming and to be used in homes</a:t>
            </a:r>
          </a:p>
        </p:txBody>
      </p:sp>
      <p:sp>
        <p:nvSpPr>
          <p:cNvPr id="22" name="TextBox 21">
            <a:extLst>
              <a:ext uri="{FF2B5EF4-FFF2-40B4-BE49-F238E27FC236}">
                <a16:creationId xmlns:a16="http://schemas.microsoft.com/office/drawing/2014/main" id="{195FC8ED-86F4-795E-0954-9FA760D40456}"/>
              </a:ext>
            </a:extLst>
          </p:cNvPr>
          <p:cNvSpPr txBox="1"/>
          <p:nvPr/>
        </p:nvSpPr>
        <p:spPr>
          <a:xfrm>
            <a:off x="4953000" y="4616159"/>
            <a:ext cx="1546666" cy="1446550"/>
          </a:xfrm>
          <a:prstGeom prst="rect">
            <a:avLst/>
          </a:prstGeom>
          <a:noFill/>
        </p:spPr>
        <p:txBody>
          <a:bodyPr wrap="square" rtlCol="0">
            <a:spAutoFit/>
          </a:bodyPr>
          <a:lstStyle/>
          <a:p>
            <a:pPr algn="ctr"/>
            <a:r>
              <a:rPr lang="en-GB" sz="1100" b="1" dirty="0"/>
              <a:t>Energy</a:t>
            </a:r>
            <a:r>
              <a:rPr lang="en-GB" sz="1100" dirty="0"/>
              <a:t> = forests are cut down to gather wood as a biofuel. Ecosystems are also cleared to make way for the mining of fossil fuels for energy resources</a:t>
            </a:r>
          </a:p>
        </p:txBody>
      </p:sp>
      <p:sp>
        <p:nvSpPr>
          <p:cNvPr id="23" name="TextBox 22">
            <a:extLst>
              <a:ext uri="{FF2B5EF4-FFF2-40B4-BE49-F238E27FC236}">
                <a16:creationId xmlns:a16="http://schemas.microsoft.com/office/drawing/2014/main" id="{5FEE69FF-F34B-BCAB-529D-242862F3F91C}"/>
              </a:ext>
            </a:extLst>
          </p:cNvPr>
          <p:cNvSpPr txBox="1"/>
          <p:nvPr/>
        </p:nvSpPr>
        <p:spPr>
          <a:xfrm>
            <a:off x="6673427" y="5893432"/>
            <a:ext cx="1546666" cy="769441"/>
          </a:xfrm>
          <a:prstGeom prst="rect">
            <a:avLst/>
          </a:prstGeom>
          <a:noFill/>
        </p:spPr>
        <p:txBody>
          <a:bodyPr wrap="square" rtlCol="0">
            <a:spAutoFit/>
          </a:bodyPr>
          <a:lstStyle/>
          <a:p>
            <a:pPr algn="ctr"/>
            <a:r>
              <a:rPr lang="en-GB" sz="1100" b="1" dirty="0"/>
              <a:t>Overfishing</a:t>
            </a:r>
            <a:r>
              <a:rPr lang="en-GB" sz="1100" dirty="0"/>
              <a:t> = fish are taken out of the ocean in large numbers to supply food for people</a:t>
            </a:r>
          </a:p>
        </p:txBody>
      </p:sp>
      <p:sp>
        <p:nvSpPr>
          <p:cNvPr id="24" name="TextBox 23">
            <a:extLst>
              <a:ext uri="{FF2B5EF4-FFF2-40B4-BE49-F238E27FC236}">
                <a16:creationId xmlns:a16="http://schemas.microsoft.com/office/drawing/2014/main" id="{4A15067E-6861-14C2-4A3B-416B03647B9D}"/>
              </a:ext>
            </a:extLst>
          </p:cNvPr>
          <p:cNvSpPr txBox="1"/>
          <p:nvPr/>
        </p:nvSpPr>
        <p:spPr>
          <a:xfrm>
            <a:off x="7768690" y="3515837"/>
            <a:ext cx="1546666" cy="938719"/>
          </a:xfrm>
          <a:prstGeom prst="rect">
            <a:avLst/>
          </a:prstGeom>
          <a:noFill/>
        </p:spPr>
        <p:txBody>
          <a:bodyPr wrap="square" rtlCol="0">
            <a:spAutoFit/>
          </a:bodyPr>
          <a:lstStyle/>
          <a:p>
            <a:pPr algn="ctr"/>
            <a:r>
              <a:rPr lang="en-GB" sz="1100" b="1" dirty="0"/>
              <a:t>Farming</a:t>
            </a:r>
            <a:r>
              <a:rPr lang="en-GB" sz="1100" dirty="0"/>
              <a:t> = land is deforested to make way for farmland to grow crops and breed livestock</a:t>
            </a:r>
          </a:p>
        </p:txBody>
      </p:sp>
      <p:cxnSp>
        <p:nvCxnSpPr>
          <p:cNvPr id="26" name="Straight Arrow Connector 25">
            <a:extLst>
              <a:ext uri="{FF2B5EF4-FFF2-40B4-BE49-F238E27FC236}">
                <a16:creationId xmlns:a16="http://schemas.microsoft.com/office/drawing/2014/main" id="{76FF46FC-5179-DD60-232A-69465EEC259B}"/>
              </a:ext>
            </a:extLst>
          </p:cNvPr>
          <p:cNvCxnSpPr/>
          <p:nvPr/>
        </p:nvCxnSpPr>
        <p:spPr>
          <a:xfrm flipH="1" flipV="1">
            <a:off x="6847114" y="4293484"/>
            <a:ext cx="174172" cy="46638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405B5FCD-23BA-37EF-6C3F-1C42F2E041B8}"/>
              </a:ext>
            </a:extLst>
          </p:cNvPr>
          <p:cNvCxnSpPr>
            <a:cxnSpLocks/>
          </p:cNvCxnSpPr>
          <p:nvPr/>
        </p:nvCxnSpPr>
        <p:spPr>
          <a:xfrm flipV="1">
            <a:off x="7913083" y="4302167"/>
            <a:ext cx="219923" cy="45769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042BDEEA-5B32-CBB5-753E-3BC210E48D04}"/>
              </a:ext>
            </a:extLst>
          </p:cNvPr>
          <p:cNvCxnSpPr>
            <a:cxnSpLocks/>
          </p:cNvCxnSpPr>
          <p:nvPr/>
        </p:nvCxnSpPr>
        <p:spPr>
          <a:xfrm flipH="1" flipV="1">
            <a:off x="6325666" y="5093458"/>
            <a:ext cx="444559" cy="9801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0F88E181-96E1-AEB8-C610-CA994A94EE9A}"/>
              </a:ext>
            </a:extLst>
          </p:cNvPr>
          <p:cNvCxnSpPr>
            <a:cxnSpLocks/>
          </p:cNvCxnSpPr>
          <p:nvPr/>
        </p:nvCxnSpPr>
        <p:spPr>
          <a:xfrm>
            <a:off x="7334029" y="5428390"/>
            <a:ext cx="36309" cy="43399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E9B53B19-8A08-6106-EEA5-CB18D293002D}"/>
              </a:ext>
            </a:extLst>
          </p:cNvPr>
          <p:cNvCxnSpPr>
            <a:cxnSpLocks/>
          </p:cNvCxnSpPr>
          <p:nvPr/>
        </p:nvCxnSpPr>
        <p:spPr>
          <a:xfrm flipV="1">
            <a:off x="8074183" y="5021914"/>
            <a:ext cx="456954" cy="11407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558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565C0-6CBB-00F4-A784-E4055817E746}"/>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C2E935E-0E73-F645-DBA9-3B0DF709C14F}"/>
              </a:ext>
            </a:extLst>
          </p:cNvPr>
          <p:cNvCxnSpPr/>
          <p:nvPr/>
        </p:nvCxnSpPr>
        <p:spPr>
          <a:xfrm>
            <a:off x="4953000" y="0"/>
            <a:ext cx="0" cy="685800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47B52390-3209-A9C3-E3FB-1702713D04D0}"/>
              </a:ext>
            </a:extLst>
          </p:cNvPr>
          <p:cNvPicPr>
            <a:picLocks noChangeAspect="1"/>
          </p:cNvPicPr>
          <p:nvPr/>
        </p:nvPicPr>
        <p:blipFill>
          <a:blip r:embed="rId2"/>
          <a:stretch>
            <a:fillRect/>
          </a:stretch>
        </p:blipFill>
        <p:spPr>
          <a:xfrm>
            <a:off x="89190" y="96129"/>
            <a:ext cx="4765839" cy="822191"/>
          </a:xfrm>
          <a:prstGeom prst="rect">
            <a:avLst/>
          </a:prstGeom>
        </p:spPr>
      </p:pic>
      <p:pic>
        <p:nvPicPr>
          <p:cNvPr id="6" name="Picture 5">
            <a:extLst>
              <a:ext uri="{FF2B5EF4-FFF2-40B4-BE49-F238E27FC236}">
                <a16:creationId xmlns:a16="http://schemas.microsoft.com/office/drawing/2014/main" id="{29F2B0AC-29BB-F9FF-7104-BE899217CC11}"/>
              </a:ext>
            </a:extLst>
          </p:cNvPr>
          <p:cNvPicPr>
            <a:picLocks noChangeAspect="1"/>
          </p:cNvPicPr>
          <p:nvPr/>
        </p:nvPicPr>
        <p:blipFill>
          <a:blip r:embed="rId3"/>
          <a:stretch>
            <a:fillRect/>
          </a:stretch>
        </p:blipFill>
        <p:spPr>
          <a:xfrm>
            <a:off x="5050973" y="96129"/>
            <a:ext cx="4765837" cy="1544264"/>
          </a:xfrm>
          <a:prstGeom prst="rect">
            <a:avLst/>
          </a:prstGeom>
        </p:spPr>
      </p:pic>
      <p:graphicFrame>
        <p:nvGraphicFramePr>
          <p:cNvPr id="2" name="Table 1">
            <a:extLst>
              <a:ext uri="{FF2B5EF4-FFF2-40B4-BE49-F238E27FC236}">
                <a16:creationId xmlns:a16="http://schemas.microsoft.com/office/drawing/2014/main" id="{37B2D9F6-4BC7-510B-3471-29D74ECF32B7}"/>
              </a:ext>
            </a:extLst>
          </p:cNvPr>
          <p:cNvGraphicFramePr>
            <a:graphicFrameLocks noGrp="1"/>
          </p:cNvGraphicFramePr>
          <p:nvPr>
            <p:extLst>
              <p:ext uri="{D42A27DB-BD31-4B8C-83A1-F6EECF244321}">
                <p14:modId xmlns:p14="http://schemas.microsoft.com/office/powerpoint/2010/main" val="1257829739"/>
              </p:ext>
            </p:extLst>
          </p:nvPr>
        </p:nvGraphicFramePr>
        <p:xfrm>
          <a:off x="89190" y="1009952"/>
          <a:ext cx="4765838" cy="3836368"/>
        </p:xfrm>
        <a:graphic>
          <a:graphicData uri="http://schemas.openxmlformats.org/drawingml/2006/table">
            <a:tbl>
              <a:tblPr firstRow="1" bandRow="1">
                <a:tableStyleId>{5940675A-B579-460E-94D1-54222C63F5DA}</a:tableStyleId>
              </a:tblPr>
              <a:tblGrid>
                <a:gridCol w="1108239">
                  <a:extLst>
                    <a:ext uri="{9D8B030D-6E8A-4147-A177-3AD203B41FA5}">
                      <a16:colId xmlns:a16="http://schemas.microsoft.com/office/drawing/2014/main" val="2206442969"/>
                    </a:ext>
                  </a:extLst>
                </a:gridCol>
                <a:gridCol w="1524000">
                  <a:extLst>
                    <a:ext uri="{9D8B030D-6E8A-4147-A177-3AD203B41FA5}">
                      <a16:colId xmlns:a16="http://schemas.microsoft.com/office/drawing/2014/main" val="1078405325"/>
                    </a:ext>
                  </a:extLst>
                </a:gridCol>
                <a:gridCol w="2133599">
                  <a:extLst>
                    <a:ext uri="{9D8B030D-6E8A-4147-A177-3AD203B41FA5}">
                      <a16:colId xmlns:a16="http://schemas.microsoft.com/office/drawing/2014/main" val="494371982"/>
                    </a:ext>
                  </a:extLst>
                </a:gridCol>
              </a:tblGrid>
              <a:tr h="285448">
                <a:tc>
                  <a:txBody>
                    <a:bodyPr/>
                    <a:lstStyle/>
                    <a:p>
                      <a:r>
                        <a:rPr lang="en-GB" sz="1100" b="1" dirty="0"/>
                        <a:t>UK Ecosystem</a:t>
                      </a:r>
                    </a:p>
                  </a:txBody>
                  <a:tcPr/>
                </a:tc>
                <a:tc>
                  <a:txBody>
                    <a:bodyPr/>
                    <a:lstStyle/>
                    <a:p>
                      <a:r>
                        <a:rPr lang="en-GB" sz="1100" b="1" dirty="0"/>
                        <a:t>Distribution</a:t>
                      </a:r>
                    </a:p>
                  </a:txBody>
                  <a:tcPr/>
                </a:tc>
                <a:tc>
                  <a:txBody>
                    <a:bodyPr/>
                    <a:lstStyle/>
                    <a:p>
                      <a:r>
                        <a:rPr lang="en-GB" sz="1100" b="1" dirty="0"/>
                        <a:t>Characteristics</a:t>
                      </a:r>
                    </a:p>
                  </a:txBody>
                  <a:tcPr/>
                </a:tc>
                <a:extLst>
                  <a:ext uri="{0D108BD9-81ED-4DB2-BD59-A6C34878D82A}">
                    <a16:rowId xmlns:a16="http://schemas.microsoft.com/office/drawing/2014/main" val="1146811952"/>
                  </a:ext>
                </a:extLst>
              </a:tr>
              <a:tr h="370840">
                <a:tc>
                  <a:txBody>
                    <a:bodyPr/>
                    <a:lstStyle/>
                    <a:p>
                      <a:r>
                        <a:rPr lang="en-GB" sz="1100" dirty="0"/>
                        <a:t>Moorland</a:t>
                      </a:r>
                    </a:p>
                  </a:txBody>
                  <a:tcPr/>
                </a:tc>
                <a:tc>
                  <a:txBody>
                    <a:bodyPr/>
                    <a:lstStyle/>
                    <a:p>
                      <a:r>
                        <a:rPr lang="en-GB" sz="1100" dirty="0"/>
                        <a:t>Highland areas with heavy rainfall.</a:t>
                      </a:r>
                    </a:p>
                  </a:txBody>
                  <a:tcPr/>
                </a:tc>
                <a:tc>
                  <a:txBody>
                    <a:bodyPr/>
                    <a:lstStyle/>
                    <a:p>
                      <a:r>
                        <a:rPr lang="en-GB" sz="1100" dirty="0"/>
                        <a:t>Created by people by grazing sheep. Soils are acidic and peaty, so only bracken and some grasses are found there.</a:t>
                      </a:r>
                    </a:p>
                  </a:txBody>
                  <a:tcPr/>
                </a:tc>
                <a:extLst>
                  <a:ext uri="{0D108BD9-81ED-4DB2-BD59-A6C34878D82A}">
                    <a16:rowId xmlns:a16="http://schemas.microsoft.com/office/drawing/2014/main" val="2829266866"/>
                  </a:ext>
                </a:extLst>
              </a:tr>
              <a:tr h="370840">
                <a:tc>
                  <a:txBody>
                    <a:bodyPr/>
                    <a:lstStyle/>
                    <a:p>
                      <a:r>
                        <a:rPr lang="en-GB" sz="1100" dirty="0"/>
                        <a:t>Heathland</a:t>
                      </a:r>
                    </a:p>
                  </a:txBody>
                  <a:tcPr/>
                </a:tc>
                <a:tc>
                  <a:txBody>
                    <a:bodyPr/>
                    <a:lstStyle/>
                    <a:p>
                      <a:r>
                        <a:rPr lang="en-GB" sz="1100" dirty="0"/>
                        <a:t>Found in much of the lowland areas of the UK.</a:t>
                      </a:r>
                    </a:p>
                  </a:txBody>
                  <a:tcPr/>
                </a:tc>
                <a:tc>
                  <a:txBody>
                    <a:bodyPr/>
                    <a:lstStyle/>
                    <a:p>
                      <a:r>
                        <a:rPr lang="en-GB" sz="1100" dirty="0"/>
                        <a:t>Dry and sandy soils with lower areas that are peaty and boggy.</a:t>
                      </a:r>
                    </a:p>
                    <a:p>
                      <a:r>
                        <a:rPr lang="en-GB" sz="1100" dirty="0"/>
                        <a:t>Shrubs like heather, and some trees like birch are found there.</a:t>
                      </a:r>
                    </a:p>
                  </a:txBody>
                  <a:tcPr/>
                </a:tc>
                <a:extLst>
                  <a:ext uri="{0D108BD9-81ED-4DB2-BD59-A6C34878D82A}">
                    <a16:rowId xmlns:a16="http://schemas.microsoft.com/office/drawing/2014/main" val="1105406899"/>
                  </a:ext>
                </a:extLst>
              </a:tr>
              <a:tr h="370840">
                <a:tc>
                  <a:txBody>
                    <a:bodyPr/>
                    <a:lstStyle/>
                    <a:p>
                      <a:r>
                        <a:rPr lang="en-GB" sz="1100" dirty="0"/>
                        <a:t>Woodland</a:t>
                      </a:r>
                    </a:p>
                  </a:txBody>
                  <a:tcPr/>
                </a:tc>
                <a:tc>
                  <a:txBody>
                    <a:bodyPr/>
                    <a:lstStyle/>
                    <a:p>
                      <a:r>
                        <a:rPr lang="en-GB" sz="1100" dirty="0"/>
                        <a:t>Deciduous forests found across much of England, Coniferous found in some parts of England and Scotland.</a:t>
                      </a:r>
                    </a:p>
                  </a:txBody>
                  <a:tcPr/>
                </a:tc>
                <a:tc>
                  <a:txBody>
                    <a:bodyPr/>
                    <a:lstStyle/>
                    <a:p>
                      <a:r>
                        <a:rPr lang="en-GB" sz="1100" dirty="0"/>
                        <a:t>Trees dominate the landscape.</a:t>
                      </a:r>
                    </a:p>
                    <a:p>
                      <a:endParaRPr lang="en-GB" sz="1100" dirty="0"/>
                    </a:p>
                  </a:txBody>
                  <a:tcPr/>
                </a:tc>
                <a:extLst>
                  <a:ext uri="{0D108BD9-81ED-4DB2-BD59-A6C34878D82A}">
                    <a16:rowId xmlns:a16="http://schemas.microsoft.com/office/drawing/2014/main" val="3611001764"/>
                  </a:ext>
                </a:extLst>
              </a:tr>
              <a:tr h="370840">
                <a:tc>
                  <a:txBody>
                    <a:bodyPr/>
                    <a:lstStyle/>
                    <a:p>
                      <a:r>
                        <a:rPr lang="en-GB" sz="1100" dirty="0"/>
                        <a:t>Wetland</a:t>
                      </a:r>
                    </a:p>
                  </a:txBody>
                  <a:tcPr/>
                </a:tc>
                <a:tc>
                  <a:txBody>
                    <a:bodyPr/>
                    <a:lstStyle/>
                    <a:p>
                      <a:r>
                        <a:rPr lang="en-GB" sz="1100" dirty="0"/>
                        <a:t>Across the UK as ponds, rivers and lakes.</a:t>
                      </a:r>
                    </a:p>
                  </a:txBody>
                  <a:tcPr/>
                </a:tc>
                <a:tc>
                  <a:txBody>
                    <a:bodyPr/>
                    <a:lstStyle/>
                    <a:p>
                      <a:r>
                        <a:rPr lang="en-GB" sz="1100" dirty="0"/>
                        <a:t>Waterlogged soils alongside ponds, rivers and lakes. Vegetation includes reeds and are home to otters and mallards.</a:t>
                      </a:r>
                    </a:p>
                  </a:txBody>
                  <a:tcPr/>
                </a:tc>
                <a:extLst>
                  <a:ext uri="{0D108BD9-81ED-4DB2-BD59-A6C34878D82A}">
                    <a16:rowId xmlns:a16="http://schemas.microsoft.com/office/drawing/2014/main" val="3307726664"/>
                  </a:ext>
                </a:extLst>
              </a:tr>
            </a:tbl>
          </a:graphicData>
        </a:graphic>
      </p:graphicFrame>
      <p:sp>
        <p:nvSpPr>
          <p:cNvPr id="4" name="TextBox 3">
            <a:extLst>
              <a:ext uri="{FF2B5EF4-FFF2-40B4-BE49-F238E27FC236}">
                <a16:creationId xmlns:a16="http://schemas.microsoft.com/office/drawing/2014/main" id="{95303B71-F5E2-F4BA-16FC-4EEF05D626DB}"/>
              </a:ext>
            </a:extLst>
          </p:cNvPr>
          <p:cNvSpPr txBox="1"/>
          <p:nvPr/>
        </p:nvSpPr>
        <p:spPr>
          <a:xfrm>
            <a:off x="89190" y="4872636"/>
            <a:ext cx="2839068" cy="261610"/>
          </a:xfrm>
          <a:prstGeom prst="rect">
            <a:avLst/>
          </a:prstGeom>
          <a:noFill/>
        </p:spPr>
        <p:txBody>
          <a:bodyPr wrap="square" rtlCol="0">
            <a:spAutoFit/>
          </a:bodyPr>
          <a:lstStyle/>
          <a:p>
            <a:r>
              <a:rPr lang="en-GB" sz="1100" b="1" dirty="0"/>
              <a:t>Why is the Marine Ecosystem important?</a:t>
            </a:r>
            <a:endParaRPr lang="en-GB" sz="1100" dirty="0"/>
          </a:p>
        </p:txBody>
      </p:sp>
      <p:sp>
        <p:nvSpPr>
          <p:cNvPr id="5" name="TextBox 4">
            <a:extLst>
              <a:ext uri="{FF2B5EF4-FFF2-40B4-BE49-F238E27FC236}">
                <a16:creationId xmlns:a16="http://schemas.microsoft.com/office/drawing/2014/main" id="{4AE6ADB3-B35A-1F16-0F1C-40ABD0DA15FD}"/>
              </a:ext>
            </a:extLst>
          </p:cNvPr>
          <p:cNvSpPr txBox="1"/>
          <p:nvPr/>
        </p:nvSpPr>
        <p:spPr>
          <a:xfrm>
            <a:off x="44147" y="5090702"/>
            <a:ext cx="2263624" cy="1785104"/>
          </a:xfrm>
          <a:prstGeom prst="rect">
            <a:avLst/>
          </a:prstGeom>
          <a:noFill/>
        </p:spPr>
        <p:txBody>
          <a:bodyPr wrap="square" rtlCol="0">
            <a:spAutoFit/>
          </a:bodyPr>
          <a:lstStyle/>
          <a:p>
            <a:pPr marL="171450" indent="-171450">
              <a:buFont typeface="Arial" panose="020B0604020202020204" pitchFamily="34" charset="0"/>
              <a:buChar char="•"/>
            </a:pPr>
            <a:r>
              <a:rPr lang="en-GB" sz="1100" u="sng" dirty="0"/>
              <a:t>Tourism</a:t>
            </a:r>
            <a:r>
              <a:rPr lang="en-GB" sz="1100" dirty="0"/>
              <a:t> = people visiting the UK seaside creates money and jobs for the economy.</a:t>
            </a:r>
          </a:p>
          <a:p>
            <a:pPr marL="171450" indent="-171450">
              <a:buFont typeface="Arial" panose="020B0604020202020204" pitchFamily="34" charset="0"/>
              <a:buChar char="•"/>
            </a:pPr>
            <a:r>
              <a:rPr lang="en-GB" sz="1100" u="sng" dirty="0"/>
              <a:t>Fishing</a:t>
            </a:r>
            <a:r>
              <a:rPr lang="en-GB" sz="1100" dirty="0"/>
              <a:t> = creates job for people on the coast and provides people with food resources.</a:t>
            </a:r>
          </a:p>
          <a:p>
            <a:pPr marL="171450" indent="-171450">
              <a:buFont typeface="Arial" panose="020B0604020202020204" pitchFamily="34" charset="0"/>
              <a:buChar char="•"/>
            </a:pPr>
            <a:r>
              <a:rPr lang="en-GB" sz="1100" u="sng" dirty="0"/>
              <a:t>Energy</a:t>
            </a:r>
            <a:r>
              <a:rPr lang="en-GB" sz="1100" dirty="0"/>
              <a:t> = the UK has built off-shore wind farms to create clean energy for homes and businesses.</a:t>
            </a:r>
          </a:p>
        </p:txBody>
      </p:sp>
      <p:sp>
        <p:nvSpPr>
          <p:cNvPr id="7" name="Rectangle: Rounded Corners 6">
            <a:extLst>
              <a:ext uri="{FF2B5EF4-FFF2-40B4-BE49-F238E27FC236}">
                <a16:creationId xmlns:a16="http://schemas.microsoft.com/office/drawing/2014/main" id="{ADE46A98-292D-144B-D2CD-469E95A5E3F9}"/>
              </a:ext>
            </a:extLst>
          </p:cNvPr>
          <p:cNvSpPr/>
          <p:nvPr/>
        </p:nvSpPr>
        <p:spPr>
          <a:xfrm>
            <a:off x="3891026" y="5578921"/>
            <a:ext cx="903513" cy="59871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Impact of Human Activities</a:t>
            </a:r>
          </a:p>
        </p:txBody>
      </p:sp>
      <p:sp>
        <p:nvSpPr>
          <p:cNvPr id="8" name="TextBox 7">
            <a:extLst>
              <a:ext uri="{FF2B5EF4-FFF2-40B4-BE49-F238E27FC236}">
                <a16:creationId xmlns:a16="http://schemas.microsoft.com/office/drawing/2014/main" id="{115916A7-A0A4-181A-086D-AE09E1AA5FC7}"/>
              </a:ext>
            </a:extLst>
          </p:cNvPr>
          <p:cNvSpPr txBox="1"/>
          <p:nvPr/>
        </p:nvSpPr>
        <p:spPr>
          <a:xfrm>
            <a:off x="2928258" y="4883015"/>
            <a:ext cx="1997530" cy="600164"/>
          </a:xfrm>
          <a:prstGeom prst="rect">
            <a:avLst/>
          </a:prstGeom>
          <a:noFill/>
        </p:spPr>
        <p:txBody>
          <a:bodyPr wrap="square" rtlCol="0">
            <a:spAutoFit/>
          </a:bodyPr>
          <a:lstStyle/>
          <a:p>
            <a:pPr algn="ctr"/>
            <a:r>
              <a:rPr lang="en-GB" sz="1100" u="sng" dirty="0"/>
              <a:t>Overfishing</a:t>
            </a:r>
            <a:r>
              <a:rPr lang="en-GB" sz="1100" dirty="0"/>
              <a:t> – removes large amounts of fish from the ocean, disrupting food chains</a:t>
            </a:r>
          </a:p>
        </p:txBody>
      </p:sp>
      <p:sp>
        <p:nvSpPr>
          <p:cNvPr id="10" name="TextBox 9">
            <a:extLst>
              <a:ext uri="{FF2B5EF4-FFF2-40B4-BE49-F238E27FC236}">
                <a16:creationId xmlns:a16="http://schemas.microsoft.com/office/drawing/2014/main" id="{58DEB673-80EE-02BD-E9EB-8838E984F6A1}"/>
              </a:ext>
            </a:extLst>
          </p:cNvPr>
          <p:cNvSpPr txBox="1"/>
          <p:nvPr/>
        </p:nvSpPr>
        <p:spPr>
          <a:xfrm>
            <a:off x="2217963" y="5460900"/>
            <a:ext cx="1559380" cy="769441"/>
          </a:xfrm>
          <a:prstGeom prst="rect">
            <a:avLst/>
          </a:prstGeom>
          <a:noFill/>
        </p:spPr>
        <p:txBody>
          <a:bodyPr wrap="square" rtlCol="0">
            <a:spAutoFit/>
          </a:bodyPr>
          <a:lstStyle/>
          <a:p>
            <a:pPr algn="ctr"/>
            <a:r>
              <a:rPr lang="en-GB" sz="1100" u="sng" dirty="0"/>
              <a:t>Trawling</a:t>
            </a:r>
            <a:r>
              <a:rPr lang="en-GB" sz="1100" dirty="0"/>
              <a:t> – fish nets scraping the bottom of the ocean destroys habitats</a:t>
            </a:r>
          </a:p>
        </p:txBody>
      </p:sp>
      <p:sp>
        <p:nvSpPr>
          <p:cNvPr id="11" name="TextBox 10">
            <a:extLst>
              <a:ext uri="{FF2B5EF4-FFF2-40B4-BE49-F238E27FC236}">
                <a16:creationId xmlns:a16="http://schemas.microsoft.com/office/drawing/2014/main" id="{7F054D7C-EFD2-06C4-89C7-A1B761DDFC88}"/>
              </a:ext>
            </a:extLst>
          </p:cNvPr>
          <p:cNvSpPr txBox="1"/>
          <p:nvPr/>
        </p:nvSpPr>
        <p:spPr>
          <a:xfrm>
            <a:off x="2528828" y="6214292"/>
            <a:ext cx="2396960" cy="600164"/>
          </a:xfrm>
          <a:prstGeom prst="rect">
            <a:avLst/>
          </a:prstGeom>
          <a:noFill/>
        </p:spPr>
        <p:txBody>
          <a:bodyPr wrap="square" rtlCol="0">
            <a:spAutoFit/>
          </a:bodyPr>
          <a:lstStyle/>
          <a:p>
            <a:pPr algn="ctr"/>
            <a:r>
              <a:rPr lang="en-GB" sz="1100" u="sng" dirty="0"/>
              <a:t>Pollution</a:t>
            </a:r>
            <a:r>
              <a:rPr lang="en-GB" sz="1100" dirty="0"/>
              <a:t> – plastic pollution in the ocean is eaten by fish, killing them and disrupting food chains</a:t>
            </a:r>
          </a:p>
        </p:txBody>
      </p:sp>
      <p:cxnSp>
        <p:nvCxnSpPr>
          <p:cNvPr id="12" name="Straight Arrow Connector 11">
            <a:extLst>
              <a:ext uri="{FF2B5EF4-FFF2-40B4-BE49-F238E27FC236}">
                <a16:creationId xmlns:a16="http://schemas.microsoft.com/office/drawing/2014/main" id="{E32FA1C3-2EFA-A404-5E41-B713B896C0A1}"/>
              </a:ext>
            </a:extLst>
          </p:cNvPr>
          <p:cNvCxnSpPr>
            <a:cxnSpLocks/>
          </p:cNvCxnSpPr>
          <p:nvPr/>
        </p:nvCxnSpPr>
        <p:spPr>
          <a:xfrm flipH="1" flipV="1">
            <a:off x="3772643" y="5447297"/>
            <a:ext cx="123083" cy="19054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BDE9DB46-AEB5-1533-96BC-7CBDF6386C48}"/>
              </a:ext>
            </a:extLst>
          </p:cNvPr>
          <p:cNvCxnSpPr>
            <a:cxnSpLocks/>
          </p:cNvCxnSpPr>
          <p:nvPr/>
        </p:nvCxnSpPr>
        <p:spPr>
          <a:xfrm flipH="1">
            <a:off x="3635829" y="5856683"/>
            <a:ext cx="259897" cy="861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33CF3C8C-ACE1-12E5-EB8D-0D5262A7F1A6}"/>
              </a:ext>
            </a:extLst>
          </p:cNvPr>
          <p:cNvCxnSpPr>
            <a:cxnSpLocks/>
          </p:cNvCxnSpPr>
          <p:nvPr/>
        </p:nvCxnSpPr>
        <p:spPr>
          <a:xfrm flipH="1">
            <a:off x="3705536" y="6127627"/>
            <a:ext cx="199715" cy="975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45BBF2F7-6992-3FCE-8E30-858E5D0F05C0}"/>
              </a:ext>
            </a:extLst>
          </p:cNvPr>
          <p:cNvSpPr txBox="1"/>
          <p:nvPr/>
        </p:nvSpPr>
        <p:spPr>
          <a:xfrm>
            <a:off x="5050973" y="1640393"/>
            <a:ext cx="4681753" cy="938719"/>
          </a:xfrm>
          <a:prstGeom prst="rect">
            <a:avLst/>
          </a:prstGeom>
          <a:noFill/>
        </p:spPr>
        <p:txBody>
          <a:bodyPr wrap="square" rtlCol="0">
            <a:spAutoFit/>
          </a:bodyPr>
          <a:lstStyle/>
          <a:p>
            <a:r>
              <a:rPr lang="en-GB" sz="1100" b="1" dirty="0"/>
              <a:t>Biotic</a:t>
            </a:r>
            <a:r>
              <a:rPr lang="en-GB" sz="1100" dirty="0"/>
              <a:t> = living things in an ecosystem (e.g. plants and animals)</a:t>
            </a:r>
          </a:p>
          <a:p>
            <a:r>
              <a:rPr lang="en-GB" sz="1100" b="1" dirty="0"/>
              <a:t>Abiotic</a:t>
            </a:r>
            <a:r>
              <a:rPr lang="en-GB" sz="1100" dirty="0"/>
              <a:t> = non-living things in an ecosystem (e.g. sunlight, rainfall, temperature and soils)</a:t>
            </a:r>
          </a:p>
          <a:p>
            <a:r>
              <a:rPr lang="en-GB" sz="1100" b="1" dirty="0"/>
              <a:t>Interdependence</a:t>
            </a:r>
            <a:r>
              <a:rPr lang="en-GB" sz="1100" dirty="0"/>
              <a:t> = how living and non-living things depend on each other (e.g. plants need sunlight and rainfall to photosynthesise)</a:t>
            </a:r>
            <a:endParaRPr lang="en-GB" sz="1100" b="1" dirty="0"/>
          </a:p>
        </p:txBody>
      </p:sp>
      <p:pic>
        <p:nvPicPr>
          <p:cNvPr id="22" name="Picture 21">
            <a:extLst>
              <a:ext uri="{FF2B5EF4-FFF2-40B4-BE49-F238E27FC236}">
                <a16:creationId xmlns:a16="http://schemas.microsoft.com/office/drawing/2014/main" id="{5E326F53-7E3B-205B-1B2D-D9C5DCB16E43}"/>
              </a:ext>
            </a:extLst>
          </p:cNvPr>
          <p:cNvPicPr>
            <a:picLocks noChangeAspect="1"/>
          </p:cNvPicPr>
          <p:nvPr/>
        </p:nvPicPr>
        <p:blipFill>
          <a:blip r:embed="rId4"/>
          <a:srcRect l="1417" t="8977" r="945" b="5864"/>
          <a:stretch>
            <a:fillRect/>
          </a:stretch>
        </p:blipFill>
        <p:spPr>
          <a:xfrm>
            <a:off x="6030686" y="2683391"/>
            <a:ext cx="2493228" cy="1726990"/>
          </a:xfrm>
          <a:prstGeom prst="rect">
            <a:avLst/>
          </a:prstGeom>
        </p:spPr>
      </p:pic>
      <p:sp>
        <p:nvSpPr>
          <p:cNvPr id="23" name="TextBox 22">
            <a:extLst>
              <a:ext uri="{FF2B5EF4-FFF2-40B4-BE49-F238E27FC236}">
                <a16:creationId xmlns:a16="http://schemas.microsoft.com/office/drawing/2014/main" id="{CF198CEC-DF7D-F5C9-859D-209C0257792C}"/>
              </a:ext>
            </a:extLst>
          </p:cNvPr>
          <p:cNvSpPr txBox="1"/>
          <p:nvPr/>
        </p:nvSpPr>
        <p:spPr>
          <a:xfrm>
            <a:off x="8434724" y="2559354"/>
            <a:ext cx="1382086" cy="1107996"/>
          </a:xfrm>
          <a:prstGeom prst="rect">
            <a:avLst/>
          </a:prstGeom>
          <a:noFill/>
        </p:spPr>
        <p:txBody>
          <a:bodyPr wrap="square" rtlCol="0">
            <a:spAutoFit/>
          </a:bodyPr>
          <a:lstStyle/>
          <a:p>
            <a:pPr algn="ctr"/>
            <a:r>
              <a:rPr lang="en-GB" sz="1100" b="1" dirty="0"/>
              <a:t>Biomass</a:t>
            </a:r>
            <a:r>
              <a:rPr lang="en-GB" sz="1100" dirty="0"/>
              <a:t> = lots of plants in a constant growing season means that most nutrients are stored in biomass.</a:t>
            </a:r>
          </a:p>
        </p:txBody>
      </p:sp>
      <p:sp>
        <p:nvSpPr>
          <p:cNvPr id="24" name="TextBox 23">
            <a:extLst>
              <a:ext uri="{FF2B5EF4-FFF2-40B4-BE49-F238E27FC236}">
                <a16:creationId xmlns:a16="http://schemas.microsoft.com/office/drawing/2014/main" id="{6E3C2197-DF4F-A28D-E3C3-CBA420FE2DCC}"/>
              </a:ext>
            </a:extLst>
          </p:cNvPr>
          <p:cNvSpPr txBox="1"/>
          <p:nvPr/>
        </p:nvSpPr>
        <p:spPr>
          <a:xfrm>
            <a:off x="4975670" y="2579112"/>
            <a:ext cx="1055016" cy="1954381"/>
          </a:xfrm>
          <a:prstGeom prst="rect">
            <a:avLst/>
          </a:prstGeom>
          <a:noFill/>
        </p:spPr>
        <p:txBody>
          <a:bodyPr wrap="square" rtlCol="0">
            <a:spAutoFit/>
          </a:bodyPr>
          <a:lstStyle/>
          <a:p>
            <a:pPr algn="ctr"/>
            <a:r>
              <a:rPr lang="en-GB" sz="1100" b="1" dirty="0"/>
              <a:t>Litter </a:t>
            </a:r>
            <a:r>
              <a:rPr lang="en-GB" sz="1100" dirty="0"/>
              <a:t>= any leaf litter that falls is quickly decomposed by micro-organisms or lost through leaching (due to the warm and wet conditions).</a:t>
            </a:r>
          </a:p>
        </p:txBody>
      </p:sp>
      <p:sp>
        <p:nvSpPr>
          <p:cNvPr id="25" name="TextBox 24">
            <a:extLst>
              <a:ext uri="{FF2B5EF4-FFF2-40B4-BE49-F238E27FC236}">
                <a16:creationId xmlns:a16="http://schemas.microsoft.com/office/drawing/2014/main" id="{9F0DC5D6-719E-FC92-7E69-1EF8B010D682}"/>
              </a:ext>
            </a:extLst>
          </p:cNvPr>
          <p:cNvSpPr txBox="1"/>
          <p:nvPr/>
        </p:nvSpPr>
        <p:spPr>
          <a:xfrm>
            <a:off x="8523914" y="3667350"/>
            <a:ext cx="1382086" cy="1277273"/>
          </a:xfrm>
          <a:prstGeom prst="rect">
            <a:avLst/>
          </a:prstGeom>
          <a:noFill/>
        </p:spPr>
        <p:txBody>
          <a:bodyPr wrap="square" rtlCol="0">
            <a:spAutoFit/>
          </a:bodyPr>
          <a:lstStyle/>
          <a:p>
            <a:pPr algn="ctr"/>
            <a:r>
              <a:rPr lang="en-GB" sz="1100" b="1" dirty="0"/>
              <a:t>Soil</a:t>
            </a:r>
            <a:r>
              <a:rPr lang="en-GB" sz="1100" dirty="0"/>
              <a:t> = These are thin and lack nutrients as they are rapidly taken up by plants and trees into the biomass store.</a:t>
            </a:r>
          </a:p>
        </p:txBody>
      </p:sp>
      <p:cxnSp>
        <p:nvCxnSpPr>
          <p:cNvPr id="26" name="Straight Arrow Connector 25">
            <a:extLst>
              <a:ext uri="{FF2B5EF4-FFF2-40B4-BE49-F238E27FC236}">
                <a16:creationId xmlns:a16="http://schemas.microsoft.com/office/drawing/2014/main" id="{4FE723B2-CFF4-AF64-BC25-F1D704B611AF}"/>
              </a:ext>
            </a:extLst>
          </p:cNvPr>
          <p:cNvCxnSpPr>
            <a:cxnSpLocks/>
          </p:cNvCxnSpPr>
          <p:nvPr/>
        </p:nvCxnSpPr>
        <p:spPr>
          <a:xfrm>
            <a:off x="5993035" y="3025735"/>
            <a:ext cx="662728" cy="2973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508152BE-96BF-F92E-49BA-07340ADBA125}"/>
              </a:ext>
            </a:extLst>
          </p:cNvPr>
          <p:cNvCxnSpPr>
            <a:cxnSpLocks/>
          </p:cNvCxnSpPr>
          <p:nvPr/>
        </p:nvCxnSpPr>
        <p:spPr>
          <a:xfrm flipH="1">
            <a:off x="8237145" y="2728631"/>
            <a:ext cx="270489" cy="7330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251FB48E-C015-2BAD-7BC8-6ED8273D64D2}"/>
              </a:ext>
            </a:extLst>
          </p:cNvPr>
          <p:cNvCxnSpPr>
            <a:cxnSpLocks/>
          </p:cNvCxnSpPr>
          <p:nvPr/>
        </p:nvCxnSpPr>
        <p:spPr>
          <a:xfrm flipH="1">
            <a:off x="8147955" y="3808462"/>
            <a:ext cx="49151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98713B40-A29F-D9EE-A93D-2C5522AE6628}"/>
              </a:ext>
            </a:extLst>
          </p:cNvPr>
          <p:cNvSpPr txBox="1"/>
          <p:nvPr/>
        </p:nvSpPr>
        <p:spPr>
          <a:xfrm>
            <a:off x="4982991" y="4528814"/>
            <a:ext cx="3611683" cy="600164"/>
          </a:xfrm>
          <a:prstGeom prst="rect">
            <a:avLst/>
          </a:prstGeom>
          <a:noFill/>
        </p:spPr>
        <p:txBody>
          <a:bodyPr wrap="square" rtlCol="0">
            <a:spAutoFit/>
          </a:bodyPr>
          <a:lstStyle/>
          <a:p>
            <a:pPr algn="ctr"/>
            <a:r>
              <a:rPr lang="en-GB" sz="1100" b="1" dirty="0"/>
              <a:t>Tropical rainforests have very high biodiversity due them having the ideal conditions for plants to grow (e.g. high rainfall, more sunlight, high temperatures)!</a:t>
            </a:r>
          </a:p>
        </p:txBody>
      </p:sp>
      <p:pic>
        <p:nvPicPr>
          <p:cNvPr id="33" name="Picture 32" descr="http://rainforestcoop.weebly.com/uploads/2/4/2/0/24200475/1420927_orig.jpg">
            <a:hlinkClick r:id="rId5"/>
            <a:extLst>
              <a:ext uri="{FF2B5EF4-FFF2-40B4-BE49-F238E27FC236}">
                <a16:creationId xmlns:a16="http://schemas.microsoft.com/office/drawing/2014/main" id="{F747209C-6678-BD09-D7CC-DAE58BF54E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64"/>
          <a:stretch>
            <a:fillRect/>
          </a:stretch>
        </p:blipFill>
        <p:spPr bwMode="auto">
          <a:xfrm>
            <a:off x="5050973" y="5383495"/>
            <a:ext cx="1473541" cy="11995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4" name="Table 33">
            <a:extLst>
              <a:ext uri="{FF2B5EF4-FFF2-40B4-BE49-F238E27FC236}">
                <a16:creationId xmlns:a16="http://schemas.microsoft.com/office/drawing/2014/main" id="{4CC6325E-BAB1-87B7-BBEA-109B113DF331}"/>
              </a:ext>
            </a:extLst>
          </p:cNvPr>
          <p:cNvGraphicFramePr>
            <a:graphicFrameLocks noGrp="1"/>
          </p:cNvGraphicFramePr>
          <p:nvPr>
            <p:extLst>
              <p:ext uri="{D42A27DB-BD31-4B8C-83A1-F6EECF244321}">
                <p14:modId xmlns:p14="http://schemas.microsoft.com/office/powerpoint/2010/main" val="2091247004"/>
              </p:ext>
            </p:extLst>
          </p:nvPr>
        </p:nvGraphicFramePr>
        <p:xfrm>
          <a:off x="6524514" y="5183097"/>
          <a:ext cx="3301169" cy="1574669"/>
        </p:xfrm>
        <a:graphic>
          <a:graphicData uri="http://schemas.openxmlformats.org/drawingml/2006/table">
            <a:tbl>
              <a:tblPr firstRow="1" bandRow="1">
                <a:tableStyleId>{5940675A-B579-460E-94D1-54222C63F5DA}</a:tableStyleId>
              </a:tblPr>
              <a:tblGrid>
                <a:gridCol w="1842483">
                  <a:extLst>
                    <a:ext uri="{9D8B030D-6E8A-4147-A177-3AD203B41FA5}">
                      <a16:colId xmlns:a16="http://schemas.microsoft.com/office/drawing/2014/main" val="344370916"/>
                    </a:ext>
                  </a:extLst>
                </a:gridCol>
                <a:gridCol w="1458686">
                  <a:extLst>
                    <a:ext uri="{9D8B030D-6E8A-4147-A177-3AD203B41FA5}">
                      <a16:colId xmlns:a16="http://schemas.microsoft.com/office/drawing/2014/main" val="2675573196"/>
                    </a:ext>
                  </a:extLst>
                </a:gridCol>
              </a:tblGrid>
              <a:tr h="309749">
                <a:tc>
                  <a:txBody>
                    <a:bodyPr/>
                    <a:lstStyle/>
                    <a:p>
                      <a:r>
                        <a:rPr lang="en-GB" sz="1100" b="1" dirty="0"/>
                        <a:t>Plant Adaptations</a:t>
                      </a:r>
                    </a:p>
                  </a:txBody>
                  <a:tcPr/>
                </a:tc>
                <a:tc>
                  <a:txBody>
                    <a:bodyPr/>
                    <a:lstStyle/>
                    <a:p>
                      <a:r>
                        <a:rPr lang="en-GB" sz="1100" b="1" dirty="0"/>
                        <a:t>Animal Adaptations</a:t>
                      </a:r>
                    </a:p>
                  </a:txBody>
                  <a:tcPr/>
                </a:tc>
                <a:extLst>
                  <a:ext uri="{0D108BD9-81ED-4DB2-BD59-A6C34878D82A}">
                    <a16:rowId xmlns:a16="http://schemas.microsoft.com/office/drawing/2014/main" val="710045761"/>
                  </a:ext>
                </a:extLst>
              </a:tr>
              <a:tr h="370840">
                <a:tc>
                  <a:txBody>
                    <a:bodyPr/>
                    <a:lstStyle/>
                    <a:p>
                      <a:pPr marL="171450" indent="-171450">
                        <a:buFont typeface="Arial" panose="020B0604020202020204" pitchFamily="34" charset="0"/>
                        <a:buChar char="•"/>
                      </a:pPr>
                      <a:r>
                        <a:rPr lang="en-GB" sz="1100" dirty="0"/>
                        <a:t>Large buttress roots that give tall trees stability to reach sunlight.</a:t>
                      </a:r>
                    </a:p>
                    <a:p>
                      <a:pPr marL="171450" indent="-171450">
                        <a:buFont typeface="Arial" panose="020B0604020202020204" pitchFamily="34" charset="0"/>
                        <a:buChar char="•"/>
                      </a:pPr>
                      <a:r>
                        <a:rPr lang="en-GB" sz="1100" dirty="0"/>
                        <a:t>Leaves have drip-tips to allow water to drip off, stopping them from breaking.</a:t>
                      </a:r>
                    </a:p>
                  </a:txBody>
                  <a:tcPr/>
                </a:tc>
                <a:tc>
                  <a:txBody>
                    <a:bodyPr/>
                    <a:lstStyle/>
                    <a:p>
                      <a:pPr marL="171450" indent="-171450">
                        <a:buFont typeface="Arial" panose="020B0604020202020204" pitchFamily="34" charset="0"/>
                        <a:buChar char="•"/>
                      </a:pPr>
                      <a:r>
                        <a:rPr lang="en-GB" sz="1100" dirty="0"/>
                        <a:t>Most live in the canopy layer where most food grows.</a:t>
                      </a:r>
                    </a:p>
                    <a:p>
                      <a:pPr marL="171450" indent="-171450">
                        <a:buFont typeface="Arial" panose="020B0604020202020204" pitchFamily="34" charset="0"/>
                        <a:buChar char="•"/>
                      </a:pPr>
                      <a:r>
                        <a:rPr lang="en-GB" sz="1100" dirty="0"/>
                        <a:t>Some animals camouflage to avoid predators.</a:t>
                      </a:r>
                    </a:p>
                  </a:txBody>
                  <a:tcPr/>
                </a:tc>
                <a:extLst>
                  <a:ext uri="{0D108BD9-81ED-4DB2-BD59-A6C34878D82A}">
                    <a16:rowId xmlns:a16="http://schemas.microsoft.com/office/drawing/2014/main" val="1046752030"/>
                  </a:ext>
                </a:extLst>
              </a:tr>
            </a:tbl>
          </a:graphicData>
        </a:graphic>
      </p:graphicFrame>
    </p:spTree>
    <p:extLst>
      <p:ext uri="{BB962C8B-B14F-4D97-AF65-F5344CB8AC3E}">
        <p14:creationId xmlns:p14="http://schemas.microsoft.com/office/powerpoint/2010/main" val="462450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065D4-E84B-9830-60C9-2B28F2490EE6}"/>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97C5E7A-B7BC-990D-7681-1A588E42BD60}"/>
              </a:ext>
            </a:extLst>
          </p:cNvPr>
          <p:cNvCxnSpPr/>
          <p:nvPr/>
        </p:nvCxnSpPr>
        <p:spPr>
          <a:xfrm>
            <a:off x="4953000" y="0"/>
            <a:ext cx="0" cy="685800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3096C958-0F0A-A21A-32E2-38B65AC17654}"/>
              </a:ext>
            </a:extLst>
          </p:cNvPr>
          <p:cNvPicPr>
            <a:picLocks noChangeAspect="1"/>
          </p:cNvPicPr>
          <p:nvPr/>
        </p:nvPicPr>
        <p:blipFill>
          <a:blip r:embed="rId2"/>
          <a:stretch>
            <a:fillRect/>
          </a:stretch>
        </p:blipFill>
        <p:spPr>
          <a:xfrm>
            <a:off x="116859" y="85216"/>
            <a:ext cx="4785558" cy="1623842"/>
          </a:xfrm>
          <a:prstGeom prst="rect">
            <a:avLst/>
          </a:prstGeom>
        </p:spPr>
      </p:pic>
      <p:pic>
        <p:nvPicPr>
          <p:cNvPr id="7" name="Picture 6">
            <a:extLst>
              <a:ext uri="{FF2B5EF4-FFF2-40B4-BE49-F238E27FC236}">
                <a16:creationId xmlns:a16="http://schemas.microsoft.com/office/drawing/2014/main" id="{19D136A7-E106-B202-4988-19E8D89BC279}"/>
              </a:ext>
            </a:extLst>
          </p:cNvPr>
          <p:cNvPicPr>
            <a:picLocks noChangeAspect="1"/>
          </p:cNvPicPr>
          <p:nvPr/>
        </p:nvPicPr>
        <p:blipFill>
          <a:blip r:embed="rId3"/>
          <a:stretch>
            <a:fillRect/>
          </a:stretch>
        </p:blipFill>
        <p:spPr>
          <a:xfrm>
            <a:off x="5036244" y="85217"/>
            <a:ext cx="4785556" cy="1540786"/>
          </a:xfrm>
          <a:prstGeom prst="rect">
            <a:avLst/>
          </a:prstGeom>
        </p:spPr>
      </p:pic>
      <p:graphicFrame>
        <p:nvGraphicFramePr>
          <p:cNvPr id="2" name="Table 1">
            <a:extLst>
              <a:ext uri="{FF2B5EF4-FFF2-40B4-BE49-F238E27FC236}">
                <a16:creationId xmlns:a16="http://schemas.microsoft.com/office/drawing/2014/main" id="{69502157-0E04-30A1-9AB5-A4ACF46C4BBF}"/>
              </a:ext>
            </a:extLst>
          </p:cNvPr>
          <p:cNvGraphicFramePr>
            <a:graphicFrameLocks noGrp="1"/>
          </p:cNvGraphicFramePr>
          <p:nvPr>
            <p:extLst>
              <p:ext uri="{D42A27DB-BD31-4B8C-83A1-F6EECF244321}">
                <p14:modId xmlns:p14="http://schemas.microsoft.com/office/powerpoint/2010/main" val="3047282734"/>
              </p:ext>
            </p:extLst>
          </p:nvPr>
        </p:nvGraphicFramePr>
        <p:xfrm>
          <a:off x="116859" y="1782835"/>
          <a:ext cx="4749055" cy="1900889"/>
        </p:xfrm>
        <a:graphic>
          <a:graphicData uri="http://schemas.openxmlformats.org/drawingml/2006/table">
            <a:tbl>
              <a:tblPr firstRow="1" bandRow="1">
                <a:tableStyleId>{5940675A-B579-460E-94D1-54222C63F5DA}</a:tableStyleId>
              </a:tblPr>
              <a:tblGrid>
                <a:gridCol w="949941">
                  <a:extLst>
                    <a:ext uri="{9D8B030D-6E8A-4147-A177-3AD203B41FA5}">
                      <a16:colId xmlns:a16="http://schemas.microsoft.com/office/drawing/2014/main" val="3040090226"/>
                    </a:ext>
                  </a:extLst>
                </a:gridCol>
                <a:gridCol w="3799114">
                  <a:extLst>
                    <a:ext uri="{9D8B030D-6E8A-4147-A177-3AD203B41FA5}">
                      <a16:colId xmlns:a16="http://schemas.microsoft.com/office/drawing/2014/main" val="3453261429"/>
                    </a:ext>
                  </a:extLst>
                </a:gridCol>
              </a:tblGrid>
              <a:tr h="285449">
                <a:tc>
                  <a:txBody>
                    <a:bodyPr/>
                    <a:lstStyle/>
                    <a:p>
                      <a:r>
                        <a:rPr lang="en-GB" sz="1100" b="1" dirty="0"/>
                        <a:t>Feature</a:t>
                      </a:r>
                    </a:p>
                  </a:txBody>
                  <a:tcPr/>
                </a:tc>
                <a:tc>
                  <a:txBody>
                    <a:bodyPr/>
                    <a:lstStyle/>
                    <a:p>
                      <a:r>
                        <a:rPr lang="en-GB" sz="1100" b="1" dirty="0"/>
                        <a:t>How does climate change threaten this?</a:t>
                      </a:r>
                    </a:p>
                  </a:txBody>
                  <a:tcPr/>
                </a:tc>
                <a:extLst>
                  <a:ext uri="{0D108BD9-81ED-4DB2-BD59-A6C34878D82A}">
                    <a16:rowId xmlns:a16="http://schemas.microsoft.com/office/drawing/2014/main" val="2225499481"/>
                  </a:ext>
                </a:extLst>
              </a:tr>
              <a:tr h="370840">
                <a:tc>
                  <a:txBody>
                    <a:bodyPr/>
                    <a:lstStyle/>
                    <a:p>
                      <a:r>
                        <a:rPr lang="en-GB" sz="1100" dirty="0"/>
                        <a:t>Structure</a:t>
                      </a:r>
                    </a:p>
                  </a:txBody>
                  <a:tcPr/>
                </a:tc>
                <a:tc>
                  <a:txBody>
                    <a:bodyPr/>
                    <a:lstStyle/>
                    <a:p>
                      <a:r>
                        <a:rPr lang="en-GB" sz="1100" dirty="0"/>
                        <a:t>Less rainfall in the future could slow down decomposition, reducing the biomass store.</a:t>
                      </a:r>
                    </a:p>
                  </a:txBody>
                  <a:tcPr/>
                </a:tc>
                <a:extLst>
                  <a:ext uri="{0D108BD9-81ED-4DB2-BD59-A6C34878D82A}">
                    <a16:rowId xmlns:a16="http://schemas.microsoft.com/office/drawing/2014/main" val="604530913"/>
                  </a:ext>
                </a:extLst>
              </a:tr>
              <a:tr h="370840">
                <a:tc>
                  <a:txBody>
                    <a:bodyPr/>
                    <a:lstStyle/>
                    <a:p>
                      <a:r>
                        <a:rPr lang="en-GB" sz="1100" dirty="0"/>
                        <a:t>Functioning</a:t>
                      </a:r>
                    </a:p>
                  </a:txBody>
                  <a:tcPr/>
                </a:tc>
                <a:tc>
                  <a:txBody>
                    <a:bodyPr/>
                    <a:lstStyle/>
                    <a:p>
                      <a:r>
                        <a:rPr lang="en-GB" sz="1100" dirty="0"/>
                        <a:t>Longer drier periods reduces the amount of water provided, meaning that plants and trees will struggle to grow. As a result, trees cannot photosynthesise as well, with less carbon dioxide being removed from the atmosphere.</a:t>
                      </a:r>
                    </a:p>
                  </a:txBody>
                  <a:tcPr/>
                </a:tc>
                <a:extLst>
                  <a:ext uri="{0D108BD9-81ED-4DB2-BD59-A6C34878D82A}">
                    <a16:rowId xmlns:a16="http://schemas.microsoft.com/office/drawing/2014/main" val="1236780022"/>
                  </a:ext>
                </a:extLst>
              </a:tr>
              <a:tr h="370840">
                <a:tc>
                  <a:txBody>
                    <a:bodyPr/>
                    <a:lstStyle/>
                    <a:p>
                      <a:r>
                        <a:rPr lang="en-GB" sz="1100" dirty="0"/>
                        <a:t>Biodiversity</a:t>
                      </a:r>
                    </a:p>
                  </a:txBody>
                  <a:tcPr/>
                </a:tc>
                <a:tc>
                  <a:txBody>
                    <a:bodyPr/>
                    <a:lstStyle/>
                    <a:p>
                      <a:r>
                        <a:rPr lang="en-GB" sz="1100" dirty="0"/>
                        <a:t>Species will struggle to adapt to drier conditions with less rainfall, increasing the risk of extinction. </a:t>
                      </a:r>
                    </a:p>
                  </a:txBody>
                  <a:tcPr/>
                </a:tc>
                <a:extLst>
                  <a:ext uri="{0D108BD9-81ED-4DB2-BD59-A6C34878D82A}">
                    <a16:rowId xmlns:a16="http://schemas.microsoft.com/office/drawing/2014/main" val="1540605519"/>
                  </a:ext>
                </a:extLst>
              </a:tr>
            </a:tbl>
          </a:graphicData>
        </a:graphic>
      </p:graphicFrame>
      <p:sp>
        <p:nvSpPr>
          <p:cNvPr id="3" name="Rectangle: Rounded Corners 2">
            <a:extLst>
              <a:ext uri="{FF2B5EF4-FFF2-40B4-BE49-F238E27FC236}">
                <a16:creationId xmlns:a16="http://schemas.microsoft.com/office/drawing/2014/main" id="{C33173FE-9171-4CB0-7767-75536ECA1D42}"/>
              </a:ext>
            </a:extLst>
          </p:cNvPr>
          <p:cNvSpPr/>
          <p:nvPr/>
        </p:nvSpPr>
        <p:spPr>
          <a:xfrm>
            <a:off x="138872" y="3858977"/>
            <a:ext cx="1109862" cy="49530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Causes of Deforestation</a:t>
            </a:r>
          </a:p>
        </p:txBody>
      </p:sp>
      <p:sp>
        <p:nvSpPr>
          <p:cNvPr id="5" name="TextBox 4">
            <a:extLst>
              <a:ext uri="{FF2B5EF4-FFF2-40B4-BE49-F238E27FC236}">
                <a16:creationId xmlns:a16="http://schemas.microsoft.com/office/drawing/2014/main" id="{02D0C22D-6ABF-1E2D-62EA-CF290C4B082F}"/>
              </a:ext>
            </a:extLst>
          </p:cNvPr>
          <p:cNvSpPr txBox="1"/>
          <p:nvPr/>
        </p:nvSpPr>
        <p:spPr>
          <a:xfrm>
            <a:off x="1860341" y="3714011"/>
            <a:ext cx="3042076" cy="430887"/>
          </a:xfrm>
          <a:prstGeom prst="rect">
            <a:avLst/>
          </a:prstGeom>
          <a:noFill/>
        </p:spPr>
        <p:txBody>
          <a:bodyPr wrap="square" rtlCol="0">
            <a:spAutoFit/>
          </a:bodyPr>
          <a:lstStyle/>
          <a:p>
            <a:pPr algn="ctr"/>
            <a:r>
              <a:rPr lang="en-GB" sz="1100" b="1" dirty="0"/>
              <a:t>Cattle Farming </a:t>
            </a:r>
            <a:r>
              <a:rPr lang="en-GB" sz="1100" dirty="0"/>
              <a:t>– as demand for food and meat increases, more land is needed to farm cattle.</a:t>
            </a:r>
          </a:p>
        </p:txBody>
      </p:sp>
      <p:sp>
        <p:nvSpPr>
          <p:cNvPr id="6" name="TextBox 5">
            <a:extLst>
              <a:ext uri="{FF2B5EF4-FFF2-40B4-BE49-F238E27FC236}">
                <a16:creationId xmlns:a16="http://schemas.microsoft.com/office/drawing/2014/main" id="{9766804F-AC3F-31A2-52C3-A388360A4135}"/>
              </a:ext>
            </a:extLst>
          </p:cNvPr>
          <p:cNvSpPr txBox="1"/>
          <p:nvPr/>
        </p:nvSpPr>
        <p:spPr>
          <a:xfrm>
            <a:off x="1288434" y="4112186"/>
            <a:ext cx="3704266" cy="600164"/>
          </a:xfrm>
          <a:prstGeom prst="rect">
            <a:avLst/>
          </a:prstGeom>
          <a:noFill/>
        </p:spPr>
        <p:txBody>
          <a:bodyPr wrap="square" rtlCol="0">
            <a:spAutoFit/>
          </a:bodyPr>
          <a:lstStyle/>
          <a:p>
            <a:pPr algn="ctr"/>
            <a:r>
              <a:rPr lang="en-GB" sz="1100" b="1" dirty="0"/>
              <a:t>Resource Extraction </a:t>
            </a:r>
            <a:r>
              <a:rPr lang="en-GB" sz="1100" dirty="0"/>
              <a:t>– wood from trees is used as a biofuel, whilst trees can be cleared to mine for minerals underneath, which can be sold to help the economy grow.</a:t>
            </a:r>
          </a:p>
        </p:txBody>
      </p:sp>
      <p:sp>
        <p:nvSpPr>
          <p:cNvPr id="11" name="TextBox 10">
            <a:extLst>
              <a:ext uri="{FF2B5EF4-FFF2-40B4-BE49-F238E27FC236}">
                <a16:creationId xmlns:a16="http://schemas.microsoft.com/office/drawing/2014/main" id="{44B2355D-1BFA-8549-8A79-8A2DE8491236}"/>
              </a:ext>
            </a:extLst>
          </p:cNvPr>
          <p:cNvSpPr txBox="1"/>
          <p:nvPr/>
        </p:nvSpPr>
        <p:spPr>
          <a:xfrm>
            <a:off x="58791" y="4630344"/>
            <a:ext cx="3704266" cy="430887"/>
          </a:xfrm>
          <a:prstGeom prst="rect">
            <a:avLst/>
          </a:prstGeom>
          <a:noFill/>
        </p:spPr>
        <p:txBody>
          <a:bodyPr wrap="square" rtlCol="0">
            <a:spAutoFit/>
          </a:bodyPr>
          <a:lstStyle/>
          <a:p>
            <a:pPr algn="ctr"/>
            <a:r>
              <a:rPr lang="en-GB" sz="1100" b="1" dirty="0"/>
              <a:t>Population Growth </a:t>
            </a:r>
            <a:r>
              <a:rPr lang="en-GB" sz="1100" dirty="0"/>
              <a:t>– more people are needing homes, so forests are cleared to make way for homes to be built.</a:t>
            </a:r>
          </a:p>
        </p:txBody>
      </p:sp>
      <p:cxnSp>
        <p:nvCxnSpPr>
          <p:cNvPr id="12" name="Straight Arrow Connector 11">
            <a:extLst>
              <a:ext uri="{FF2B5EF4-FFF2-40B4-BE49-F238E27FC236}">
                <a16:creationId xmlns:a16="http://schemas.microsoft.com/office/drawing/2014/main" id="{CD8F24BD-9939-4756-65DD-BBD7ABD19BC6}"/>
              </a:ext>
            </a:extLst>
          </p:cNvPr>
          <p:cNvCxnSpPr>
            <a:cxnSpLocks/>
          </p:cNvCxnSpPr>
          <p:nvPr/>
        </p:nvCxnSpPr>
        <p:spPr>
          <a:xfrm flipV="1">
            <a:off x="1248734" y="3866401"/>
            <a:ext cx="662190" cy="12610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3A21E931-FA20-03D2-24DC-CACD60C89CC7}"/>
              </a:ext>
            </a:extLst>
          </p:cNvPr>
          <p:cNvCxnSpPr>
            <a:cxnSpLocks/>
          </p:cNvCxnSpPr>
          <p:nvPr/>
        </p:nvCxnSpPr>
        <p:spPr>
          <a:xfrm>
            <a:off x="1248734" y="4180392"/>
            <a:ext cx="218717" cy="8680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4741A9A9-CD09-5215-F699-52D8EEA1D3D4}"/>
              </a:ext>
            </a:extLst>
          </p:cNvPr>
          <p:cNvCxnSpPr>
            <a:cxnSpLocks/>
          </p:cNvCxnSpPr>
          <p:nvPr/>
        </p:nvCxnSpPr>
        <p:spPr>
          <a:xfrm>
            <a:off x="720999" y="4354286"/>
            <a:ext cx="0" cy="34137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21" name="Table 20">
            <a:extLst>
              <a:ext uri="{FF2B5EF4-FFF2-40B4-BE49-F238E27FC236}">
                <a16:creationId xmlns:a16="http://schemas.microsoft.com/office/drawing/2014/main" id="{2D4A2AC3-318B-E906-D9B9-6323CCB84711}"/>
              </a:ext>
            </a:extLst>
          </p:cNvPr>
          <p:cNvGraphicFramePr>
            <a:graphicFrameLocks noGrp="1"/>
          </p:cNvGraphicFramePr>
          <p:nvPr>
            <p:extLst>
              <p:ext uri="{D42A27DB-BD31-4B8C-83A1-F6EECF244321}">
                <p14:modId xmlns:p14="http://schemas.microsoft.com/office/powerpoint/2010/main" val="2191631362"/>
              </p:ext>
            </p:extLst>
          </p:nvPr>
        </p:nvGraphicFramePr>
        <p:xfrm>
          <a:off x="101150" y="5103534"/>
          <a:ext cx="4764764" cy="1691640"/>
        </p:xfrm>
        <a:graphic>
          <a:graphicData uri="http://schemas.openxmlformats.org/drawingml/2006/table">
            <a:tbl>
              <a:tblPr firstRow="1" bandRow="1">
                <a:tableStyleId>{5940675A-B579-460E-94D1-54222C63F5DA}</a:tableStyleId>
              </a:tblPr>
              <a:tblGrid>
                <a:gridCol w="4764764">
                  <a:extLst>
                    <a:ext uri="{9D8B030D-6E8A-4147-A177-3AD203B41FA5}">
                      <a16:colId xmlns:a16="http://schemas.microsoft.com/office/drawing/2014/main" val="2925941116"/>
                    </a:ext>
                  </a:extLst>
                </a:gridCol>
              </a:tblGrid>
              <a:tr h="231897">
                <a:tc>
                  <a:txBody>
                    <a:bodyPr/>
                    <a:lstStyle/>
                    <a:p>
                      <a:r>
                        <a:rPr lang="en-GB" sz="1100" b="1" dirty="0"/>
                        <a:t>Costa Rica: Sustainable Management of the Tropical Rainforest</a:t>
                      </a:r>
                    </a:p>
                  </a:txBody>
                  <a:tcPr>
                    <a:solidFill>
                      <a:schemeClr val="accent6">
                        <a:lumMod val="20000"/>
                        <a:lumOff val="80000"/>
                      </a:schemeClr>
                    </a:solidFill>
                  </a:tcPr>
                </a:tc>
                <a:extLst>
                  <a:ext uri="{0D108BD9-81ED-4DB2-BD59-A6C34878D82A}">
                    <a16:rowId xmlns:a16="http://schemas.microsoft.com/office/drawing/2014/main" val="501588027"/>
                  </a:ext>
                </a:extLst>
              </a:tr>
              <a:tr h="370840">
                <a:tc>
                  <a:txBody>
                    <a:bodyPr/>
                    <a:lstStyle/>
                    <a:p>
                      <a:pPr marL="171450" indent="-171450">
                        <a:buFont typeface="Arial" panose="020B0604020202020204" pitchFamily="34" charset="0"/>
                        <a:buChar char="•"/>
                      </a:pPr>
                      <a:r>
                        <a:rPr lang="en-GB" sz="1100" dirty="0"/>
                        <a:t>Governance = the Costa Rica government have made it illegal to deforest in any land protected by law.</a:t>
                      </a:r>
                    </a:p>
                    <a:p>
                      <a:pPr marL="171450" indent="-171450">
                        <a:buFont typeface="Arial" panose="020B0604020202020204" pitchFamily="34" charset="0"/>
                        <a:buChar char="•"/>
                      </a:pPr>
                      <a:r>
                        <a:rPr lang="en-GB" sz="1100" dirty="0"/>
                        <a:t>Ecotourism = the Pacuare Lodge allows small groups to visit and learn about rainforest conservation. It is run on 100% renewable energy and was built using naturally fallen timber from the rainforest. Local people are employed.</a:t>
                      </a:r>
                    </a:p>
                    <a:p>
                      <a:pPr marL="171450" indent="-171450">
                        <a:buFont typeface="Arial" panose="020B0604020202020204" pitchFamily="34" charset="0"/>
                        <a:buChar char="•"/>
                      </a:pPr>
                      <a:r>
                        <a:rPr lang="en-GB" sz="1100" dirty="0"/>
                        <a:t>Commodity Value = companies are encouraged to use timber that has naturally fallen, rather than cut down standing trees.</a:t>
                      </a:r>
                    </a:p>
                  </a:txBody>
                  <a:tcPr/>
                </a:tc>
                <a:extLst>
                  <a:ext uri="{0D108BD9-81ED-4DB2-BD59-A6C34878D82A}">
                    <a16:rowId xmlns:a16="http://schemas.microsoft.com/office/drawing/2014/main" val="55140204"/>
                  </a:ext>
                </a:extLst>
              </a:tr>
            </a:tbl>
          </a:graphicData>
        </a:graphic>
      </p:graphicFrame>
      <p:sp>
        <p:nvSpPr>
          <p:cNvPr id="23" name="TextBox 22">
            <a:extLst>
              <a:ext uri="{FF2B5EF4-FFF2-40B4-BE49-F238E27FC236}">
                <a16:creationId xmlns:a16="http://schemas.microsoft.com/office/drawing/2014/main" id="{CE894EC6-0034-3D5F-1B15-87D97A5FF0EB}"/>
              </a:ext>
            </a:extLst>
          </p:cNvPr>
          <p:cNvSpPr txBox="1"/>
          <p:nvPr/>
        </p:nvSpPr>
        <p:spPr>
          <a:xfrm>
            <a:off x="5050973" y="1640393"/>
            <a:ext cx="4681753" cy="938719"/>
          </a:xfrm>
          <a:prstGeom prst="rect">
            <a:avLst/>
          </a:prstGeom>
          <a:noFill/>
        </p:spPr>
        <p:txBody>
          <a:bodyPr wrap="square" rtlCol="0">
            <a:spAutoFit/>
          </a:bodyPr>
          <a:lstStyle/>
          <a:p>
            <a:r>
              <a:rPr lang="en-GB" sz="1100" b="1" dirty="0"/>
              <a:t>Biotic</a:t>
            </a:r>
            <a:r>
              <a:rPr lang="en-GB" sz="1100" dirty="0"/>
              <a:t> = living things in an ecosystem (e.g. plants and animals)</a:t>
            </a:r>
          </a:p>
          <a:p>
            <a:r>
              <a:rPr lang="en-GB" sz="1100" b="1" dirty="0"/>
              <a:t>Abiotic</a:t>
            </a:r>
            <a:r>
              <a:rPr lang="en-GB" sz="1100" dirty="0"/>
              <a:t> = non-living things in an ecosystem (e.g. sunlight, rainfall,  seasonal temperatures and soils)</a:t>
            </a:r>
          </a:p>
          <a:p>
            <a:r>
              <a:rPr lang="en-GB" sz="1100" b="1" dirty="0"/>
              <a:t>Interdependence</a:t>
            </a:r>
            <a:r>
              <a:rPr lang="en-GB" sz="1100" dirty="0"/>
              <a:t> = how living and non-living things depend on each other (e.g. plants need sunlight and rainfall to photosynthesise)</a:t>
            </a:r>
            <a:endParaRPr lang="en-GB" sz="1100" b="1" dirty="0"/>
          </a:p>
        </p:txBody>
      </p:sp>
      <p:pic>
        <p:nvPicPr>
          <p:cNvPr id="24" name="Picture 2" descr="The Nutrient Cycle and Biodiversity in Deciduous Woodlands - Internet  Geography">
            <a:extLst>
              <a:ext uri="{FF2B5EF4-FFF2-40B4-BE49-F238E27FC236}">
                <a16:creationId xmlns:a16="http://schemas.microsoft.com/office/drawing/2014/main" id="{CC1DC2B3-B680-DE25-BE31-0E1C190CB0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45" t="11444" r="9140" b="6199"/>
          <a:stretch>
            <a:fillRect/>
          </a:stretch>
        </p:blipFill>
        <p:spPr bwMode="auto">
          <a:xfrm>
            <a:off x="6187494" y="2558568"/>
            <a:ext cx="2189115" cy="152076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8D71CBC-7D6A-5256-F086-57F26FF59F4A}"/>
              </a:ext>
            </a:extLst>
          </p:cNvPr>
          <p:cNvSpPr txBox="1"/>
          <p:nvPr/>
        </p:nvSpPr>
        <p:spPr>
          <a:xfrm>
            <a:off x="8342583" y="2572002"/>
            <a:ext cx="1446558" cy="2123658"/>
          </a:xfrm>
          <a:prstGeom prst="rect">
            <a:avLst/>
          </a:prstGeom>
          <a:noFill/>
        </p:spPr>
        <p:txBody>
          <a:bodyPr wrap="square" rtlCol="0">
            <a:spAutoFit/>
          </a:bodyPr>
          <a:lstStyle/>
          <a:p>
            <a:pPr algn="ctr"/>
            <a:r>
              <a:rPr lang="en-GB" sz="1100" b="1" dirty="0"/>
              <a:t>Biomass</a:t>
            </a:r>
            <a:r>
              <a:rPr lang="en-GB" sz="1100" dirty="0"/>
              <a:t> = smaller than the tropical rainforest store as there is less biodiversity. This is due to there not being a constant growing season here as temperatures and sunlight change between summer and winter.</a:t>
            </a:r>
          </a:p>
        </p:txBody>
      </p:sp>
      <p:sp>
        <p:nvSpPr>
          <p:cNvPr id="26" name="TextBox 25">
            <a:extLst>
              <a:ext uri="{FF2B5EF4-FFF2-40B4-BE49-F238E27FC236}">
                <a16:creationId xmlns:a16="http://schemas.microsoft.com/office/drawing/2014/main" id="{CC8AFEF3-D030-07D5-6831-EE8D60CA83DC}"/>
              </a:ext>
            </a:extLst>
          </p:cNvPr>
          <p:cNvSpPr txBox="1"/>
          <p:nvPr/>
        </p:nvSpPr>
        <p:spPr>
          <a:xfrm>
            <a:off x="4975669" y="2579112"/>
            <a:ext cx="1245851" cy="1964426"/>
          </a:xfrm>
          <a:prstGeom prst="rect">
            <a:avLst/>
          </a:prstGeom>
          <a:noFill/>
        </p:spPr>
        <p:txBody>
          <a:bodyPr wrap="square" rtlCol="0">
            <a:spAutoFit/>
          </a:bodyPr>
          <a:lstStyle/>
          <a:p>
            <a:pPr algn="ctr"/>
            <a:r>
              <a:rPr lang="en-GB" sz="1100" b="1" dirty="0"/>
              <a:t>Litter </a:t>
            </a:r>
            <a:r>
              <a:rPr lang="en-GB" sz="1100" dirty="0"/>
              <a:t>= deciduous trees shed their leaves, adding to the litter store (mainly in Autumn). Decomposition is also slower here as conditions are not as humid.</a:t>
            </a:r>
          </a:p>
        </p:txBody>
      </p:sp>
      <p:sp>
        <p:nvSpPr>
          <p:cNvPr id="27" name="TextBox 26">
            <a:extLst>
              <a:ext uri="{FF2B5EF4-FFF2-40B4-BE49-F238E27FC236}">
                <a16:creationId xmlns:a16="http://schemas.microsoft.com/office/drawing/2014/main" id="{B2245802-2122-6C4A-B374-AD8D5AD89514}"/>
              </a:ext>
            </a:extLst>
          </p:cNvPr>
          <p:cNvSpPr txBox="1"/>
          <p:nvPr/>
        </p:nvSpPr>
        <p:spPr>
          <a:xfrm>
            <a:off x="6221520" y="4180392"/>
            <a:ext cx="2372687" cy="938719"/>
          </a:xfrm>
          <a:prstGeom prst="rect">
            <a:avLst/>
          </a:prstGeom>
          <a:noFill/>
        </p:spPr>
        <p:txBody>
          <a:bodyPr wrap="square" rtlCol="0">
            <a:spAutoFit/>
          </a:bodyPr>
          <a:lstStyle/>
          <a:p>
            <a:pPr algn="ctr"/>
            <a:r>
              <a:rPr lang="en-GB" sz="1100" b="1" dirty="0"/>
              <a:t>Soil</a:t>
            </a:r>
            <a:r>
              <a:rPr lang="en-GB" sz="1100" dirty="0"/>
              <a:t> = These are larger and deeper here as trees do not uptake nutrients all year round and less nutrients are lost through leaching due to the lower rainfall.</a:t>
            </a:r>
          </a:p>
        </p:txBody>
      </p:sp>
      <p:cxnSp>
        <p:nvCxnSpPr>
          <p:cNvPr id="28" name="Straight Arrow Connector 27">
            <a:extLst>
              <a:ext uri="{FF2B5EF4-FFF2-40B4-BE49-F238E27FC236}">
                <a16:creationId xmlns:a16="http://schemas.microsoft.com/office/drawing/2014/main" id="{21A5564D-740D-15A0-F05F-6CE84134D313}"/>
              </a:ext>
            </a:extLst>
          </p:cNvPr>
          <p:cNvCxnSpPr>
            <a:cxnSpLocks/>
          </p:cNvCxnSpPr>
          <p:nvPr/>
        </p:nvCxnSpPr>
        <p:spPr>
          <a:xfrm flipH="1">
            <a:off x="8163963" y="2733279"/>
            <a:ext cx="305123" cy="11458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8BBAB23F-458D-7ABD-D443-AAA7B2350DD9}"/>
              </a:ext>
            </a:extLst>
          </p:cNvPr>
          <p:cNvCxnSpPr>
            <a:cxnSpLocks/>
          </p:cNvCxnSpPr>
          <p:nvPr/>
        </p:nvCxnSpPr>
        <p:spPr>
          <a:xfrm>
            <a:off x="6146405" y="2790572"/>
            <a:ext cx="662728" cy="2973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264ABDD0-F31D-94B8-332B-24608F8835B7}"/>
              </a:ext>
            </a:extLst>
          </p:cNvPr>
          <p:cNvCxnSpPr>
            <a:cxnSpLocks/>
          </p:cNvCxnSpPr>
          <p:nvPr/>
        </p:nvCxnSpPr>
        <p:spPr>
          <a:xfrm flipV="1">
            <a:off x="7754970" y="3714011"/>
            <a:ext cx="82744" cy="46638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34" name="Table 33">
            <a:extLst>
              <a:ext uri="{FF2B5EF4-FFF2-40B4-BE49-F238E27FC236}">
                <a16:creationId xmlns:a16="http://schemas.microsoft.com/office/drawing/2014/main" id="{57C99692-701F-1EE7-79E9-5653D156C5DD}"/>
              </a:ext>
            </a:extLst>
          </p:cNvPr>
          <p:cNvGraphicFramePr>
            <a:graphicFrameLocks noGrp="1"/>
          </p:cNvGraphicFramePr>
          <p:nvPr>
            <p:extLst>
              <p:ext uri="{D42A27DB-BD31-4B8C-83A1-F6EECF244321}">
                <p14:modId xmlns:p14="http://schemas.microsoft.com/office/powerpoint/2010/main" val="1028013925"/>
              </p:ext>
            </p:extLst>
          </p:nvPr>
        </p:nvGraphicFramePr>
        <p:xfrm>
          <a:off x="6221520" y="5183097"/>
          <a:ext cx="3604163" cy="1574669"/>
        </p:xfrm>
        <a:graphic>
          <a:graphicData uri="http://schemas.openxmlformats.org/drawingml/2006/table">
            <a:tbl>
              <a:tblPr firstRow="1" bandRow="1">
                <a:tableStyleId>{5940675A-B579-460E-94D1-54222C63F5DA}</a:tableStyleId>
              </a:tblPr>
              <a:tblGrid>
                <a:gridCol w="2011593">
                  <a:extLst>
                    <a:ext uri="{9D8B030D-6E8A-4147-A177-3AD203B41FA5}">
                      <a16:colId xmlns:a16="http://schemas.microsoft.com/office/drawing/2014/main" val="344370916"/>
                    </a:ext>
                  </a:extLst>
                </a:gridCol>
                <a:gridCol w="1592570">
                  <a:extLst>
                    <a:ext uri="{9D8B030D-6E8A-4147-A177-3AD203B41FA5}">
                      <a16:colId xmlns:a16="http://schemas.microsoft.com/office/drawing/2014/main" val="2675573196"/>
                    </a:ext>
                  </a:extLst>
                </a:gridCol>
              </a:tblGrid>
              <a:tr h="309749">
                <a:tc>
                  <a:txBody>
                    <a:bodyPr/>
                    <a:lstStyle/>
                    <a:p>
                      <a:r>
                        <a:rPr lang="en-GB" sz="1100" b="1" dirty="0"/>
                        <a:t>Plant Adaptations</a:t>
                      </a:r>
                    </a:p>
                  </a:txBody>
                  <a:tcPr/>
                </a:tc>
                <a:tc>
                  <a:txBody>
                    <a:bodyPr/>
                    <a:lstStyle/>
                    <a:p>
                      <a:r>
                        <a:rPr lang="en-GB" sz="1100" b="1" dirty="0"/>
                        <a:t>Animal Adaptations</a:t>
                      </a:r>
                    </a:p>
                  </a:txBody>
                  <a:tcPr/>
                </a:tc>
                <a:extLst>
                  <a:ext uri="{0D108BD9-81ED-4DB2-BD59-A6C34878D82A}">
                    <a16:rowId xmlns:a16="http://schemas.microsoft.com/office/drawing/2014/main" val="710045761"/>
                  </a:ext>
                </a:extLst>
              </a:tr>
              <a:tr h="370840">
                <a:tc>
                  <a:txBody>
                    <a:bodyPr/>
                    <a:lstStyle/>
                    <a:p>
                      <a:pPr marL="171450" indent="-171450">
                        <a:buFont typeface="Arial" panose="020B0604020202020204" pitchFamily="34" charset="0"/>
                        <a:buChar char="•"/>
                      </a:pPr>
                      <a:r>
                        <a:rPr lang="en-GB" sz="1100" dirty="0"/>
                        <a:t>Trees shed leaves in autumn and winter to conserve water and energy.</a:t>
                      </a:r>
                    </a:p>
                    <a:p>
                      <a:pPr marL="171450" indent="-171450">
                        <a:buFont typeface="Arial" panose="020B0604020202020204" pitchFamily="34" charset="0"/>
                        <a:buChar char="•"/>
                      </a:pPr>
                      <a:r>
                        <a:rPr lang="en-GB" sz="1100" dirty="0"/>
                        <a:t>Broad, thin leaves to maximise the amount of sunlight they take in during the summer.</a:t>
                      </a:r>
                    </a:p>
                  </a:txBody>
                  <a:tcPr/>
                </a:tc>
                <a:tc>
                  <a:txBody>
                    <a:bodyPr/>
                    <a:lstStyle/>
                    <a:p>
                      <a:pPr marL="171450" indent="-171450">
                        <a:buFont typeface="Arial" panose="020B0604020202020204" pitchFamily="34" charset="0"/>
                        <a:buChar char="•"/>
                      </a:pPr>
                      <a:r>
                        <a:rPr lang="en-GB" sz="1100" dirty="0"/>
                        <a:t>Animals (e.g. hedgehogs) hibernate during winter.</a:t>
                      </a:r>
                    </a:p>
                    <a:p>
                      <a:pPr marL="171450" indent="-171450">
                        <a:buFont typeface="Arial" panose="020B0604020202020204" pitchFamily="34" charset="0"/>
                        <a:buChar char="•"/>
                      </a:pPr>
                      <a:r>
                        <a:rPr lang="en-GB" sz="1100" dirty="0"/>
                        <a:t>Some birds migrate to warmer climates in the winter.</a:t>
                      </a:r>
                    </a:p>
                  </a:txBody>
                  <a:tcPr/>
                </a:tc>
                <a:extLst>
                  <a:ext uri="{0D108BD9-81ED-4DB2-BD59-A6C34878D82A}">
                    <a16:rowId xmlns:a16="http://schemas.microsoft.com/office/drawing/2014/main" val="1046752030"/>
                  </a:ext>
                </a:extLst>
              </a:tr>
            </a:tbl>
          </a:graphicData>
        </a:graphic>
      </p:graphicFrame>
      <p:sp>
        <p:nvSpPr>
          <p:cNvPr id="35" name="TextBox 34">
            <a:extLst>
              <a:ext uri="{FF2B5EF4-FFF2-40B4-BE49-F238E27FC236}">
                <a16:creationId xmlns:a16="http://schemas.microsoft.com/office/drawing/2014/main" id="{DD4E4132-7B26-DFEA-0A79-F2724D9866A2}"/>
              </a:ext>
            </a:extLst>
          </p:cNvPr>
          <p:cNvSpPr txBox="1"/>
          <p:nvPr/>
        </p:nvSpPr>
        <p:spPr>
          <a:xfrm>
            <a:off x="4951690" y="4607524"/>
            <a:ext cx="1269830" cy="2123658"/>
          </a:xfrm>
          <a:prstGeom prst="rect">
            <a:avLst/>
          </a:prstGeom>
          <a:noFill/>
        </p:spPr>
        <p:txBody>
          <a:bodyPr wrap="square" rtlCol="0">
            <a:spAutoFit/>
          </a:bodyPr>
          <a:lstStyle/>
          <a:p>
            <a:pPr algn="ctr"/>
            <a:r>
              <a:rPr lang="en-GB" sz="1100" b="1" dirty="0"/>
              <a:t>Deciduous woodlands have moderate biodiversity because they have seasons – in the winter, there is less sunlight to photosynthesis, meaning less trees can grow!</a:t>
            </a:r>
            <a:endParaRPr lang="en-GB" sz="1100" dirty="0"/>
          </a:p>
        </p:txBody>
      </p:sp>
    </p:spTree>
    <p:extLst>
      <p:ext uri="{BB962C8B-B14F-4D97-AF65-F5344CB8AC3E}">
        <p14:creationId xmlns:p14="http://schemas.microsoft.com/office/powerpoint/2010/main" val="451262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7FBFB-AB85-69D8-C135-702E6A9702A4}"/>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73D20621-1DD3-D941-9541-E1D9C0D304A4}"/>
              </a:ext>
            </a:extLst>
          </p:cNvPr>
          <p:cNvCxnSpPr/>
          <p:nvPr/>
        </p:nvCxnSpPr>
        <p:spPr>
          <a:xfrm>
            <a:off x="4953000" y="0"/>
            <a:ext cx="0" cy="685800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895FF5ED-FCEC-986A-A497-DB40834DBE06}"/>
              </a:ext>
            </a:extLst>
          </p:cNvPr>
          <p:cNvPicPr>
            <a:picLocks noChangeAspect="1"/>
          </p:cNvPicPr>
          <p:nvPr/>
        </p:nvPicPr>
        <p:blipFill>
          <a:blip r:embed="rId2"/>
          <a:stretch>
            <a:fillRect/>
          </a:stretch>
        </p:blipFill>
        <p:spPr>
          <a:xfrm>
            <a:off x="79667" y="92465"/>
            <a:ext cx="4786248" cy="1895354"/>
          </a:xfrm>
          <a:prstGeom prst="rect">
            <a:avLst/>
          </a:prstGeom>
        </p:spPr>
      </p:pic>
      <p:pic>
        <p:nvPicPr>
          <p:cNvPr id="6" name="Picture 5">
            <a:extLst>
              <a:ext uri="{FF2B5EF4-FFF2-40B4-BE49-F238E27FC236}">
                <a16:creationId xmlns:a16="http://schemas.microsoft.com/office/drawing/2014/main" id="{74ECBEB7-310C-66ED-6D3F-E5B098F411A9}"/>
              </a:ext>
            </a:extLst>
          </p:cNvPr>
          <p:cNvPicPr>
            <a:picLocks noChangeAspect="1"/>
          </p:cNvPicPr>
          <p:nvPr/>
        </p:nvPicPr>
        <p:blipFill>
          <a:blip r:embed="rId3"/>
          <a:srcRect t="1987"/>
          <a:stretch>
            <a:fillRect/>
          </a:stretch>
        </p:blipFill>
        <p:spPr>
          <a:xfrm>
            <a:off x="5040087" y="92465"/>
            <a:ext cx="4786246" cy="1009963"/>
          </a:xfrm>
          <a:prstGeom prst="rect">
            <a:avLst/>
          </a:prstGeom>
        </p:spPr>
      </p:pic>
      <p:graphicFrame>
        <p:nvGraphicFramePr>
          <p:cNvPr id="4" name="Table 3">
            <a:extLst>
              <a:ext uri="{FF2B5EF4-FFF2-40B4-BE49-F238E27FC236}">
                <a16:creationId xmlns:a16="http://schemas.microsoft.com/office/drawing/2014/main" id="{575FDF38-9BCC-6870-36B7-5DAA8B42236B}"/>
              </a:ext>
            </a:extLst>
          </p:cNvPr>
          <p:cNvGraphicFramePr>
            <a:graphicFrameLocks noGrp="1"/>
          </p:cNvGraphicFramePr>
          <p:nvPr>
            <p:extLst>
              <p:ext uri="{D42A27DB-BD31-4B8C-83A1-F6EECF244321}">
                <p14:modId xmlns:p14="http://schemas.microsoft.com/office/powerpoint/2010/main" val="455755122"/>
              </p:ext>
            </p:extLst>
          </p:nvPr>
        </p:nvGraphicFramePr>
        <p:xfrm>
          <a:off x="116860" y="2087635"/>
          <a:ext cx="4749055" cy="1565609"/>
        </p:xfrm>
        <a:graphic>
          <a:graphicData uri="http://schemas.openxmlformats.org/drawingml/2006/table">
            <a:tbl>
              <a:tblPr firstRow="1" bandRow="1">
                <a:tableStyleId>{5940675A-B579-460E-94D1-54222C63F5DA}</a:tableStyleId>
              </a:tblPr>
              <a:tblGrid>
                <a:gridCol w="949941">
                  <a:extLst>
                    <a:ext uri="{9D8B030D-6E8A-4147-A177-3AD203B41FA5}">
                      <a16:colId xmlns:a16="http://schemas.microsoft.com/office/drawing/2014/main" val="3040090226"/>
                    </a:ext>
                  </a:extLst>
                </a:gridCol>
                <a:gridCol w="3799114">
                  <a:extLst>
                    <a:ext uri="{9D8B030D-6E8A-4147-A177-3AD203B41FA5}">
                      <a16:colId xmlns:a16="http://schemas.microsoft.com/office/drawing/2014/main" val="3453261429"/>
                    </a:ext>
                  </a:extLst>
                </a:gridCol>
              </a:tblGrid>
              <a:tr h="285449">
                <a:tc>
                  <a:txBody>
                    <a:bodyPr/>
                    <a:lstStyle/>
                    <a:p>
                      <a:r>
                        <a:rPr lang="en-GB" sz="1100" b="1" dirty="0"/>
                        <a:t>Feature</a:t>
                      </a:r>
                    </a:p>
                  </a:txBody>
                  <a:tcPr/>
                </a:tc>
                <a:tc>
                  <a:txBody>
                    <a:bodyPr/>
                    <a:lstStyle/>
                    <a:p>
                      <a:r>
                        <a:rPr lang="en-GB" sz="1100" b="1" dirty="0"/>
                        <a:t>How does climate change threaten this?</a:t>
                      </a:r>
                    </a:p>
                  </a:txBody>
                  <a:tcPr/>
                </a:tc>
                <a:extLst>
                  <a:ext uri="{0D108BD9-81ED-4DB2-BD59-A6C34878D82A}">
                    <a16:rowId xmlns:a16="http://schemas.microsoft.com/office/drawing/2014/main" val="2225499481"/>
                  </a:ext>
                </a:extLst>
              </a:tr>
              <a:tr h="370840">
                <a:tc>
                  <a:txBody>
                    <a:bodyPr/>
                    <a:lstStyle/>
                    <a:p>
                      <a:r>
                        <a:rPr lang="en-GB" sz="1100" dirty="0"/>
                        <a:t>Structure</a:t>
                      </a:r>
                    </a:p>
                  </a:txBody>
                  <a:tcPr/>
                </a:tc>
                <a:tc>
                  <a:txBody>
                    <a:bodyPr/>
                    <a:lstStyle/>
                    <a:p>
                      <a:r>
                        <a:rPr lang="en-GB" sz="1100" dirty="0"/>
                        <a:t>Trees may struggle to survive in drier summers with more drought, reducing the canopy cover. </a:t>
                      </a:r>
                    </a:p>
                  </a:txBody>
                  <a:tcPr/>
                </a:tc>
                <a:extLst>
                  <a:ext uri="{0D108BD9-81ED-4DB2-BD59-A6C34878D82A}">
                    <a16:rowId xmlns:a16="http://schemas.microsoft.com/office/drawing/2014/main" val="604530913"/>
                  </a:ext>
                </a:extLst>
              </a:tr>
              <a:tr h="370840">
                <a:tc>
                  <a:txBody>
                    <a:bodyPr/>
                    <a:lstStyle/>
                    <a:p>
                      <a:r>
                        <a:rPr lang="en-GB" sz="1100" dirty="0"/>
                        <a:t>Functioning</a:t>
                      </a:r>
                    </a:p>
                  </a:txBody>
                  <a:tcPr/>
                </a:tc>
                <a:tc>
                  <a:txBody>
                    <a:bodyPr/>
                    <a:lstStyle/>
                    <a:p>
                      <a:r>
                        <a:rPr lang="en-GB" sz="1100" dirty="0"/>
                        <a:t>A loss of trees through drought will reduce the amount of carbon that can stored and can also increase soil erosion. </a:t>
                      </a:r>
                    </a:p>
                  </a:txBody>
                  <a:tcPr/>
                </a:tc>
                <a:extLst>
                  <a:ext uri="{0D108BD9-81ED-4DB2-BD59-A6C34878D82A}">
                    <a16:rowId xmlns:a16="http://schemas.microsoft.com/office/drawing/2014/main" val="1236780022"/>
                  </a:ext>
                </a:extLst>
              </a:tr>
              <a:tr h="370840">
                <a:tc>
                  <a:txBody>
                    <a:bodyPr/>
                    <a:lstStyle/>
                    <a:p>
                      <a:r>
                        <a:rPr lang="en-GB" sz="1100" dirty="0"/>
                        <a:t>Biodiversity</a:t>
                      </a:r>
                    </a:p>
                  </a:txBody>
                  <a:tcPr/>
                </a:tc>
                <a:tc>
                  <a:txBody>
                    <a:bodyPr/>
                    <a:lstStyle/>
                    <a:p>
                      <a:r>
                        <a:rPr lang="en-GB" sz="1100" dirty="0"/>
                        <a:t>Migration patterns of birds will change, and some animals may end hibernation early, posing a risk of harm to them.</a:t>
                      </a:r>
                    </a:p>
                  </a:txBody>
                  <a:tcPr/>
                </a:tc>
                <a:extLst>
                  <a:ext uri="{0D108BD9-81ED-4DB2-BD59-A6C34878D82A}">
                    <a16:rowId xmlns:a16="http://schemas.microsoft.com/office/drawing/2014/main" val="1540605519"/>
                  </a:ext>
                </a:extLst>
              </a:tr>
            </a:tbl>
          </a:graphicData>
        </a:graphic>
      </p:graphicFrame>
      <p:sp>
        <p:nvSpPr>
          <p:cNvPr id="5" name="Rectangle: Rounded Corners 4">
            <a:extLst>
              <a:ext uri="{FF2B5EF4-FFF2-40B4-BE49-F238E27FC236}">
                <a16:creationId xmlns:a16="http://schemas.microsoft.com/office/drawing/2014/main" id="{44EA42A9-49DC-5965-0370-14CD6AD9944B}"/>
              </a:ext>
            </a:extLst>
          </p:cNvPr>
          <p:cNvSpPr/>
          <p:nvPr/>
        </p:nvSpPr>
        <p:spPr>
          <a:xfrm>
            <a:off x="1936456" y="3753060"/>
            <a:ext cx="1109862" cy="49530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Causes of Deforestation</a:t>
            </a:r>
          </a:p>
        </p:txBody>
      </p:sp>
      <p:sp>
        <p:nvSpPr>
          <p:cNvPr id="7" name="TextBox 6">
            <a:extLst>
              <a:ext uri="{FF2B5EF4-FFF2-40B4-BE49-F238E27FC236}">
                <a16:creationId xmlns:a16="http://schemas.microsoft.com/office/drawing/2014/main" id="{276BB5D9-1494-9EAD-8E58-9C44C8DEE3CE}"/>
              </a:ext>
            </a:extLst>
          </p:cNvPr>
          <p:cNvSpPr txBox="1"/>
          <p:nvPr/>
        </p:nvSpPr>
        <p:spPr>
          <a:xfrm>
            <a:off x="79667" y="3753060"/>
            <a:ext cx="1748238" cy="938719"/>
          </a:xfrm>
          <a:prstGeom prst="rect">
            <a:avLst/>
          </a:prstGeom>
          <a:noFill/>
        </p:spPr>
        <p:txBody>
          <a:bodyPr wrap="square" rtlCol="0">
            <a:spAutoFit/>
          </a:bodyPr>
          <a:lstStyle/>
          <a:p>
            <a:pPr algn="ctr"/>
            <a:r>
              <a:rPr lang="en-GB" sz="1100" b="1" dirty="0"/>
              <a:t>Population Growth </a:t>
            </a:r>
            <a:r>
              <a:rPr lang="en-GB" sz="1100" dirty="0"/>
              <a:t>– more people are needing homes, so forests are cleared to make way for homes to be built.</a:t>
            </a:r>
          </a:p>
        </p:txBody>
      </p:sp>
      <p:sp>
        <p:nvSpPr>
          <p:cNvPr id="8" name="TextBox 7">
            <a:extLst>
              <a:ext uri="{FF2B5EF4-FFF2-40B4-BE49-F238E27FC236}">
                <a16:creationId xmlns:a16="http://schemas.microsoft.com/office/drawing/2014/main" id="{29CDE437-1EC9-F399-B7D5-5B3A82BF514B}"/>
              </a:ext>
            </a:extLst>
          </p:cNvPr>
          <p:cNvSpPr txBox="1"/>
          <p:nvPr/>
        </p:nvSpPr>
        <p:spPr>
          <a:xfrm>
            <a:off x="3264033" y="3753060"/>
            <a:ext cx="1521038" cy="607719"/>
          </a:xfrm>
          <a:prstGeom prst="rect">
            <a:avLst/>
          </a:prstGeom>
          <a:noFill/>
        </p:spPr>
        <p:txBody>
          <a:bodyPr wrap="square" rtlCol="0">
            <a:spAutoFit/>
          </a:bodyPr>
          <a:lstStyle/>
          <a:p>
            <a:pPr algn="ctr"/>
            <a:r>
              <a:rPr lang="en-GB" sz="1100" b="1" dirty="0"/>
              <a:t>Agricultural Change </a:t>
            </a:r>
            <a:r>
              <a:rPr lang="en-GB" sz="1100" dirty="0"/>
              <a:t>– more land is needed for farming crops.</a:t>
            </a:r>
          </a:p>
        </p:txBody>
      </p:sp>
      <p:sp>
        <p:nvSpPr>
          <p:cNvPr id="10" name="TextBox 9">
            <a:extLst>
              <a:ext uri="{FF2B5EF4-FFF2-40B4-BE49-F238E27FC236}">
                <a16:creationId xmlns:a16="http://schemas.microsoft.com/office/drawing/2014/main" id="{1E2CC5AD-5A1A-6887-2A76-BD17B37FD4DA}"/>
              </a:ext>
            </a:extLst>
          </p:cNvPr>
          <p:cNvSpPr txBox="1"/>
          <p:nvPr/>
        </p:nvSpPr>
        <p:spPr>
          <a:xfrm>
            <a:off x="1742995" y="4413469"/>
            <a:ext cx="3042076" cy="600164"/>
          </a:xfrm>
          <a:prstGeom prst="rect">
            <a:avLst/>
          </a:prstGeom>
          <a:noFill/>
        </p:spPr>
        <p:txBody>
          <a:bodyPr wrap="square" rtlCol="0">
            <a:spAutoFit/>
          </a:bodyPr>
          <a:lstStyle/>
          <a:p>
            <a:pPr algn="ctr"/>
            <a:r>
              <a:rPr lang="en-GB" sz="1100" b="1" dirty="0"/>
              <a:t>Timber Extraction </a:t>
            </a:r>
            <a:r>
              <a:rPr lang="en-GB" sz="1100" dirty="0"/>
              <a:t>– timber wood is needed as a building material in construction, so therefore is taken from deciduous woodlands.</a:t>
            </a:r>
          </a:p>
        </p:txBody>
      </p:sp>
      <p:cxnSp>
        <p:nvCxnSpPr>
          <p:cNvPr id="11" name="Straight Arrow Connector 10">
            <a:extLst>
              <a:ext uri="{FF2B5EF4-FFF2-40B4-BE49-F238E27FC236}">
                <a16:creationId xmlns:a16="http://schemas.microsoft.com/office/drawing/2014/main" id="{1350C33D-6E82-6E16-7991-ABC00371AAE4}"/>
              </a:ext>
            </a:extLst>
          </p:cNvPr>
          <p:cNvCxnSpPr>
            <a:cxnSpLocks/>
          </p:cNvCxnSpPr>
          <p:nvPr/>
        </p:nvCxnSpPr>
        <p:spPr>
          <a:xfrm>
            <a:off x="2604228" y="4248369"/>
            <a:ext cx="84543" cy="22566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0A219B4-2227-D271-1369-1CA4FD0A562E}"/>
              </a:ext>
            </a:extLst>
          </p:cNvPr>
          <p:cNvCxnSpPr>
            <a:cxnSpLocks/>
            <a:stCxn id="5" idx="1"/>
          </p:cNvCxnSpPr>
          <p:nvPr/>
        </p:nvCxnSpPr>
        <p:spPr>
          <a:xfrm flipH="1" flipV="1">
            <a:off x="1742995" y="3923747"/>
            <a:ext cx="193461" cy="7696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8B661FFD-A761-3AE9-A068-25F159395EC1}"/>
              </a:ext>
            </a:extLst>
          </p:cNvPr>
          <p:cNvCxnSpPr>
            <a:cxnSpLocks/>
            <a:stCxn id="5" idx="3"/>
          </p:cNvCxnSpPr>
          <p:nvPr/>
        </p:nvCxnSpPr>
        <p:spPr>
          <a:xfrm flipV="1">
            <a:off x="3046318" y="3923747"/>
            <a:ext cx="285571" cy="7696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17" name="Table 16">
            <a:extLst>
              <a:ext uri="{FF2B5EF4-FFF2-40B4-BE49-F238E27FC236}">
                <a16:creationId xmlns:a16="http://schemas.microsoft.com/office/drawing/2014/main" id="{85966DAE-6769-85C1-DFEA-CB6A681F4079}"/>
              </a:ext>
            </a:extLst>
          </p:cNvPr>
          <p:cNvGraphicFramePr>
            <a:graphicFrameLocks noGrp="1"/>
          </p:cNvGraphicFramePr>
          <p:nvPr>
            <p:extLst>
              <p:ext uri="{D42A27DB-BD31-4B8C-83A1-F6EECF244321}">
                <p14:modId xmlns:p14="http://schemas.microsoft.com/office/powerpoint/2010/main" val="1042873067"/>
              </p:ext>
            </p:extLst>
          </p:nvPr>
        </p:nvGraphicFramePr>
        <p:xfrm>
          <a:off x="101150" y="5103534"/>
          <a:ext cx="4764764" cy="1691640"/>
        </p:xfrm>
        <a:graphic>
          <a:graphicData uri="http://schemas.openxmlformats.org/drawingml/2006/table">
            <a:tbl>
              <a:tblPr firstRow="1" bandRow="1">
                <a:tableStyleId>{5940675A-B579-460E-94D1-54222C63F5DA}</a:tableStyleId>
              </a:tblPr>
              <a:tblGrid>
                <a:gridCol w="4764764">
                  <a:extLst>
                    <a:ext uri="{9D8B030D-6E8A-4147-A177-3AD203B41FA5}">
                      <a16:colId xmlns:a16="http://schemas.microsoft.com/office/drawing/2014/main" val="2925941116"/>
                    </a:ext>
                  </a:extLst>
                </a:gridCol>
              </a:tblGrid>
              <a:tr h="231897">
                <a:tc>
                  <a:txBody>
                    <a:bodyPr/>
                    <a:lstStyle/>
                    <a:p>
                      <a:r>
                        <a:rPr lang="en-GB" sz="1100" b="1" dirty="0"/>
                        <a:t>The New Forest: Sustainable Management of the Deciduous Woodland</a:t>
                      </a:r>
                    </a:p>
                  </a:txBody>
                  <a:tcPr>
                    <a:solidFill>
                      <a:schemeClr val="accent6">
                        <a:lumMod val="20000"/>
                        <a:lumOff val="80000"/>
                      </a:schemeClr>
                    </a:solidFill>
                  </a:tcPr>
                </a:tc>
                <a:extLst>
                  <a:ext uri="{0D108BD9-81ED-4DB2-BD59-A6C34878D82A}">
                    <a16:rowId xmlns:a16="http://schemas.microsoft.com/office/drawing/2014/main" val="501588027"/>
                  </a:ext>
                </a:extLst>
              </a:tr>
              <a:tr h="370840">
                <a:tc>
                  <a:txBody>
                    <a:bodyPr/>
                    <a:lstStyle/>
                    <a:p>
                      <a:pPr marL="171450" indent="-171450">
                        <a:buFont typeface="Arial" panose="020B0604020202020204" pitchFamily="34" charset="0"/>
                        <a:buChar char="•"/>
                      </a:pPr>
                      <a:r>
                        <a:rPr lang="en-GB" sz="1100" dirty="0"/>
                        <a:t>National Park Authority protect The New Forest, making it illegal to deforest any land under their protection without permission. They also create leaflets giving the public information about looking after the forest.</a:t>
                      </a:r>
                    </a:p>
                    <a:p>
                      <a:pPr marL="171450" indent="-171450">
                        <a:buFont typeface="Arial" panose="020B0604020202020204" pitchFamily="34" charset="0"/>
                        <a:buChar char="•"/>
                      </a:pPr>
                      <a:r>
                        <a:rPr lang="en-GB" sz="1100" dirty="0"/>
                        <a:t>New trees are planted to replace any cut down.</a:t>
                      </a:r>
                    </a:p>
                    <a:p>
                      <a:pPr marL="171450" indent="-171450">
                        <a:buFont typeface="Arial" panose="020B0604020202020204" pitchFamily="34" charset="0"/>
                        <a:buChar char="•"/>
                      </a:pPr>
                      <a:r>
                        <a:rPr lang="en-GB" sz="1100" dirty="0"/>
                        <a:t>Private landowners are funded to plant native trees by the National Park Authority.</a:t>
                      </a:r>
                    </a:p>
                    <a:p>
                      <a:pPr marL="171450" indent="-171450">
                        <a:buFont typeface="Arial" panose="020B0604020202020204" pitchFamily="34" charset="0"/>
                        <a:buChar char="•"/>
                      </a:pPr>
                      <a:r>
                        <a:rPr lang="en-GB" sz="1100" dirty="0"/>
                        <a:t>The Green Leaf Scheme promotes local sustainable businesses and encourages visitors to walk/cycle through rather than drive. </a:t>
                      </a:r>
                    </a:p>
                  </a:txBody>
                  <a:tcPr/>
                </a:tc>
                <a:extLst>
                  <a:ext uri="{0D108BD9-81ED-4DB2-BD59-A6C34878D82A}">
                    <a16:rowId xmlns:a16="http://schemas.microsoft.com/office/drawing/2014/main" val="55140204"/>
                  </a:ext>
                </a:extLst>
              </a:tr>
            </a:tbl>
          </a:graphicData>
        </a:graphic>
      </p:graphicFrame>
      <p:pic>
        <p:nvPicPr>
          <p:cNvPr id="18" name="Content Placeholder 6">
            <a:extLst>
              <a:ext uri="{FF2B5EF4-FFF2-40B4-BE49-F238E27FC236}">
                <a16:creationId xmlns:a16="http://schemas.microsoft.com/office/drawing/2014/main" id="{68E3E9DC-17F1-3C3C-7372-92CC8D3C291B}"/>
              </a:ext>
            </a:extLst>
          </p:cNvPr>
          <p:cNvPicPr>
            <a:picLocks noChangeAspect="1"/>
          </p:cNvPicPr>
          <p:nvPr/>
        </p:nvPicPr>
        <p:blipFill>
          <a:blip r:embed="rId4"/>
          <a:stretch>
            <a:fillRect/>
          </a:stretch>
        </p:blipFill>
        <p:spPr>
          <a:xfrm>
            <a:off x="5096671" y="1406853"/>
            <a:ext cx="2055928" cy="2841516"/>
          </a:xfrm>
          <a:prstGeom prst="rect">
            <a:avLst/>
          </a:prstGeom>
        </p:spPr>
      </p:pic>
      <p:sp>
        <p:nvSpPr>
          <p:cNvPr id="19" name="TextBox 18">
            <a:extLst>
              <a:ext uri="{FF2B5EF4-FFF2-40B4-BE49-F238E27FC236}">
                <a16:creationId xmlns:a16="http://schemas.microsoft.com/office/drawing/2014/main" id="{89EFEF9A-A905-60E2-BBA4-9E5435A0B742}"/>
              </a:ext>
            </a:extLst>
          </p:cNvPr>
          <p:cNvSpPr txBox="1"/>
          <p:nvPr/>
        </p:nvSpPr>
        <p:spPr>
          <a:xfrm>
            <a:off x="5040087" y="1145243"/>
            <a:ext cx="4332513" cy="261610"/>
          </a:xfrm>
          <a:prstGeom prst="rect">
            <a:avLst/>
          </a:prstGeom>
          <a:noFill/>
        </p:spPr>
        <p:txBody>
          <a:bodyPr wrap="square" rtlCol="0">
            <a:spAutoFit/>
          </a:bodyPr>
          <a:lstStyle/>
          <a:p>
            <a:r>
              <a:rPr lang="en-GB" sz="1100" b="1" dirty="0"/>
              <a:t>Urbanisation</a:t>
            </a:r>
            <a:r>
              <a:rPr lang="en-GB" sz="1100" dirty="0"/>
              <a:t> = the growth in the population of cities and towns </a:t>
            </a:r>
            <a:endParaRPr lang="en-GB" sz="1100" b="1" dirty="0"/>
          </a:p>
        </p:txBody>
      </p:sp>
      <p:sp>
        <p:nvSpPr>
          <p:cNvPr id="20" name="TextBox 19">
            <a:extLst>
              <a:ext uri="{FF2B5EF4-FFF2-40B4-BE49-F238E27FC236}">
                <a16:creationId xmlns:a16="http://schemas.microsoft.com/office/drawing/2014/main" id="{D5589683-7D89-6205-163E-7FC19B91C12F}"/>
              </a:ext>
            </a:extLst>
          </p:cNvPr>
          <p:cNvSpPr txBox="1"/>
          <p:nvPr/>
        </p:nvSpPr>
        <p:spPr>
          <a:xfrm>
            <a:off x="7094128" y="1417769"/>
            <a:ext cx="2757417" cy="2800767"/>
          </a:xfrm>
          <a:prstGeom prst="rect">
            <a:avLst/>
          </a:prstGeom>
          <a:noFill/>
        </p:spPr>
        <p:txBody>
          <a:bodyPr wrap="square" rtlCol="0">
            <a:spAutoFit/>
          </a:bodyPr>
          <a:lstStyle/>
          <a:p>
            <a:r>
              <a:rPr lang="en-GB" sz="1100" u="sng" dirty="0"/>
              <a:t>The rate of urbanisation has been slower in Europe, North America and Oceania over the last 50 years</a:t>
            </a:r>
            <a:r>
              <a:rPr lang="en-GB" sz="1100" dirty="0"/>
              <a:t>. This is because most of the growth of these cities occurred during the industrial revolution in the 1800’s when people moved from the countryside into cities and towns for work.</a:t>
            </a:r>
          </a:p>
          <a:p>
            <a:endParaRPr lang="en-GB" sz="1100" dirty="0"/>
          </a:p>
          <a:p>
            <a:r>
              <a:rPr lang="en-GB" sz="1100" u="sng" dirty="0"/>
              <a:t>The rate of urbanisation has been faster in Asia, Africa and South America over the last 50 years</a:t>
            </a:r>
            <a:r>
              <a:rPr lang="en-GB" sz="1100" dirty="0"/>
              <a:t>. This is because cities in these continents have industrialised more recently and have seen rapid developments in healthcare over the last 50 years, leading to more babies being born than people dying. </a:t>
            </a:r>
          </a:p>
        </p:txBody>
      </p:sp>
      <p:graphicFrame>
        <p:nvGraphicFramePr>
          <p:cNvPr id="21" name="Table 20">
            <a:extLst>
              <a:ext uri="{FF2B5EF4-FFF2-40B4-BE49-F238E27FC236}">
                <a16:creationId xmlns:a16="http://schemas.microsoft.com/office/drawing/2014/main" id="{D929492F-811B-2086-626C-6F4B93A2F8C4}"/>
              </a:ext>
            </a:extLst>
          </p:cNvPr>
          <p:cNvGraphicFramePr>
            <a:graphicFrameLocks noGrp="1"/>
          </p:cNvGraphicFramePr>
          <p:nvPr>
            <p:extLst>
              <p:ext uri="{D42A27DB-BD31-4B8C-83A1-F6EECF244321}">
                <p14:modId xmlns:p14="http://schemas.microsoft.com/office/powerpoint/2010/main" val="1543345619"/>
              </p:ext>
            </p:extLst>
          </p:nvPr>
        </p:nvGraphicFramePr>
        <p:xfrm>
          <a:off x="5040087" y="4360779"/>
          <a:ext cx="2083727" cy="2286000"/>
        </p:xfrm>
        <a:graphic>
          <a:graphicData uri="http://schemas.openxmlformats.org/drawingml/2006/table">
            <a:tbl>
              <a:tblPr firstRow="1" bandRow="1">
                <a:tableStyleId>{5940675A-B579-460E-94D1-54222C63F5DA}</a:tableStyleId>
              </a:tblPr>
              <a:tblGrid>
                <a:gridCol w="857562">
                  <a:extLst>
                    <a:ext uri="{9D8B030D-6E8A-4147-A177-3AD203B41FA5}">
                      <a16:colId xmlns:a16="http://schemas.microsoft.com/office/drawing/2014/main" val="776807090"/>
                    </a:ext>
                  </a:extLst>
                </a:gridCol>
                <a:gridCol w="1226165">
                  <a:extLst>
                    <a:ext uri="{9D8B030D-6E8A-4147-A177-3AD203B41FA5}">
                      <a16:colId xmlns:a16="http://schemas.microsoft.com/office/drawing/2014/main" val="4275443460"/>
                    </a:ext>
                  </a:extLst>
                </a:gridCol>
              </a:tblGrid>
              <a:tr h="257459">
                <a:tc>
                  <a:txBody>
                    <a:bodyPr/>
                    <a:lstStyle/>
                    <a:p>
                      <a:r>
                        <a:rPr lang="en-GB" sz="1100" b="1" dirty="0"/>
                        <a:t>Key Word</a:t>
                      </a:r>
                    </a:p>
                  </a:txBody>
                  <a:tcPr/>
                </a:tc>
                <a:tc>
                  <a:txBody>
                    <a:bodyPr/>
                    <a:lstStyle/>
                    <a:p>
                      <a:r>
                        <a:rPr lang="en-GB" sz="1100" b="1" dirty="0"/>
                        <a:t>Definition</a:t>
                      </a:r>
                    </a:p>
                  </a:txBody>
                  <a:tcPr/>
                </a:tc>
                <a:extLst>
                  <a:ext uri="{0D108BD9-81ED-4DB2-BD59-A6C34878D82A}">
                    <a16:rowId xmlns:a16="http://schemas.microsoft.com/office/drawing/2014/main" val="4151270533"/>
                  </a:ext>
                </a:extLst>
              </a:tr>
              <a:tr h="370840">
                <a:tc>
                  <a:txBody>
                    <a:bodyPr/>
                    <a:lstStyle/>
                    <a:p>
                      <a:r>
                        <a:rPr lang="en-GB" sz="1100" dirty="0"/>
                        <a:t>Rural to Urban Migration</a:t>
                      </a:r>
                    </a:p>
                  </a:txBody>
                  <a:tcPr/>
                </a:tc>
                <a:tc>
                  <a:txBody>
                    <a:bodyPr/>
                    <a:lstStyle/>
                    <a:p>
                      <a:r>
                        <a:rPr lang="en-GB" sz="1100" dirty="0"/>
                        <a:t>The movement of people from the countryside into cities and towns.</a:t>
                      </a:r>
                    </a:p>
                  </a:txBody>
                  <a:tcPr/>
                </a:tc>
                <a:extLst>
                  <a:ext uri="{0D108BD9-81ED-4DB2-BD59-A6C34878D82A}">
                    <a16:rowId xmlns:a16="http://schemas.microsoft.com/office/drawing/2014/main" val="1913241536"/>
                  </a:ext>
                </a:extLst>
              </a:tr>
              <a:tr h="370840">
                <a:tc>
                  <a:txBody>
                    <a:bodyPr/>
                    <a:lstStyle/>
                    <a:p>
                      <a:r>
                        <a:rPr lang="en-GB" sz="1100" dirty="0"/>
                        <a:t>Natural Increase</a:t>
                      </a:r>
                    </a:p>
                  </a:txBody>
                  <a:tcPr/>
                </a:tc>
                <a:tc>
                  <a:txBody>
                    <a:bodyPr/>
                    <a:lstStyle/>
                    <a:p>
                      <a:r>
                        <a:rPr lang="en-GB" sz="1100" dirty="0"/>
                        <a:t>Where birth rates are higher than death rates – meaning, more babies are born than people dying. </a:t>
                      </a:r>
                    </a:p>
                  </a:txBody>
                  <a:tcPr/>
                </a:tc>
                <a:extLst>
                  <a:ext uri="{0D108BD9-81ED-4DB2-BD59-A6C34878D82A}">
                    <a16:rowId xmlns:a16="http://schemas.microsoft.com/office/drawing/2014/main" val="2244206314"/>
                  </a:ext>
                </a:extLst>
              </a:tr>
            </a:tbl>
          </a:graphicData>
        </a:graphic>
      </p:graphicFrame>
      <p:pic>
        <p:nvPicPr>
          <p:cNvPr id="23" name="Picture 22">
            <a:extLst>
              <a:ext uri="{FF2B5EF4-FFF2-40B4-BE49-F238E27FC236}">
                <a16:creationId xmlns:a16="http://schemas.microsoft.com/office/drawing/2014/main" id="{AA0BF587-631E-13DE-D98C-D5F2812190D1}"/>
              </a:ext>
            </a:extLst>
          </p:cNvPr>
          <p:cNvPicPr>
            <a:picLocks noChangeAspect="1"/>
          </p:cNvPicPr>
          <p:nvPr/>
        </p:nvPicPr>
        <p:blipFill>
          <a:blip r:embed="rId5"/>
          <a:stretch>
            <a:fillRect/>
          </a:stretch>
        </p:blipFill>
        <p:spPr>
          <a:xfrm>
            <a:off x="7297987" y="4937440"/>
            <a:ext cx="2441802" cy="1550634"/>
          </a:xfrm>
          <a:prstGeom prst="rect">
            <a:avLst/>
          </a:prstGeom>
        </p:spPr>
      </p:pic>
      <p:sp>
        <p:nvSpPr>
          <p:cNvPr id="24" name="TextBox 23">
            <a:extLst>
              <a:ext uri="{FF2B5EF4-FFF2-40B4-BE49-F238E27FC236}">
                <a16:creationId xmlns:a16="http://schemas.microsoft.com/office/drawing/2014/main" id="{8A0C3DE1-0F5D-2F1E-BEFF-7F1D249FEB1D}"/>
              </a:ext>
            </a:extLst>
          </p:cNvPr>
          <p:cNvSpPr txBox="1"/>
          <p:nvPr/>
        </p:nvSpPr>
        <p:spPr>
          <a:xfrm>
            <a:off x="7297987" y="4360779"/>
            <a:ext cx="2441802" cy="430887"/>
          </a:xfrm>
          <a:prstGeom prst="rect">
            <a:avLst/>
          </a:prstGeom>
          <a:noFill/>
        </p:spPr>
        <p:txBody>
          <a:bodyPr wrap="square" rtlCol="0">
            <a:spAutoFit/>
          </a:bodyPr>
          <a:lstStyle/>
          <a:p>
            <a:pPr algn="ctr"/>
            <a:r>
              <a:rPr lang="en-GB" sz="1100" b="1" dirty="0"/>
              <a:t>Effects of Urbanisation on Developed and Emerging Countries</a:t>
            </a:r>
          </a:p>
        </p:txBody>
      </p:sp>
    </p:spTree>
    <p:extLst>
      <p:ext uri="{BB962C8B-B14F-4D97-AF65-F5344CB8AC3E}">
        <p14:creationId xmlns:p14="http://schemas.microsoft.com/office/powerpoint/2010/main" val="1322789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8A6B2-3CE5-3D6F-BC90-14EE7715C493}"/>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D21A2B1-49F4-073D-23E2-D7D39ABAE82E}"/>
              </a:ext>
            </a:extLst>
          </p:cNvPr>
          <p:cNvCxnSpPr/>
          <p:nvPr/>
        </p:nvCxnSpPr>
        <p:spPr>
          <a:xfrm>
            <a:off x="4953000" y="0"/>
            <a:ext cx="0" cy="685800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2F42D784-C5B6-B9AE-6180-75FDB48178BF}"/>
              </a:ext>
            </a:extLst>
          </p:cNvPr>
          <p:cNvPicPr>
            <a:picLocks noChangeAspect="1"/>
          </p:cNvPicPr>
          <p:nvPr/>
        </p:nvPicPr>
        <p:blipFill>
          <a:blip r:embed="rId2"/>
          <a:stretch>
            <a:fillRect/>
          </a:stretch>
        </p:blipFill>
        <p:spPr>
          <a:xfrm>
            <a:off x="101437" y="104749"/>
            <a:ext cx="4742706" cy="754090"/>
          </a:xfrm>
          <a:prstGeom prst="rect">
            <a:avLst/>
          </a:prstGeom>
        </p:spPr>
      </p:pic>
      <p:pic>
        <p:nvPicPr>
          <p:cNvPr id="7" name="Picture 6">
            <a:extLst>
              <a:ext uri="{FF2B5EF4-FFF2-40B4-BE49-F238E27FC236}">
                <a16:creationId xmlns:a16="http://schemas.microsoft.com/office/drawing/2014/main" id="{58D988F5-FB93-B770-FBC9-0EFA13B189F3}"/>
              </a:ext>
            </a:extLst>
          </p:cNvPr>
          <p:cNvPicPr>
            <a:picLocks noChangeAspect="1"/>
          </p:cNvPicPr>
          <p:nvPr/>
        </p:nvPicPr>
        <p:blipFill>
          <a:blip r:embed="rId3"/>
          <a:srcRect t="1535"/>
          <a:stretch>
            <a:fillRect/>
          </a:stretch>
        </p:blipFill>
        <p:spPr>
          <a:xfrm>
            <a:off x="5061859" y="104750"/>
            <a:ext cx="4742704" cy="1005398"/>
          </a:xfrm>
          <a:prstGeom prst="rect">
            <a:avLst/>
          </a:prstGeom>
        </p:spPr>
      </p:pic>
      <p:pic>
        <p:nvPicPr>
          <p:cNvPr id="2" name="Picture 2" descr="File:British Isles population density 2011 NUTS3.svg - Wikimedia Commons">
            <a:extLst>
              <a:ext uri="{FF2B5EF4-FFF2-40B4-BE49-F238E27FC236}">
                <a16:creationId xmlns:a16="http://schemas.microsoft.com/office/drawing/2014/main" id="{13FC0308-C9C6-A45C-4EE8-11442F794E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2220" y="1868253"/>
            <a:ext cx="1653452" cy="25545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D202FF-1743-9532-D16F-BC2527980EC6}"/>
              </a:ext>
            </a:extLst>
          </p:cNvPr>
          <p:cNvSpPr txBox="1"/>
          <p:nvPr/>
        </p:nvSpPr>
        <p:spPr>
          <a:xfrm>
            <a:off x="101437" y="3107062"/>
            <a:ext cx="1557930" cy="1277292"/>
          </a:xfrm>
          <a:prstGeom prst="rect">
            <a:avLst/>
          </a:prstGeom>
          <a:noFill/>
        </p:spPr>
        <p:txBody>
          <a:bodyPr wrap="square" rtlCol="0">
            <a:spAutoFit/>
          </a:bodyPr>
          <a:lstStyle/>
          <a:p>
            <a:pPr algn="ctr"/>
            <a:r>
              <a:rPr lang="en-GB" sz="1100" b="1" dirty="0"/>
              <a:t>London</a:t>
            </a:r>
            <a:r>
              <a:rPr lang="en-GB" sz="1100" dirty="0"/>
              <a:t> – capital city and where the government is based. Close to Europe so lots of investment by TNC’s helps the city grow.</a:t>
            </a:r>
          </a:p>
        </p:txBody>
      </p:sp>
      <p:sp>
        <p:nvSpPr>
          <p:cNvPr id="5" name="TextBox 4">
            <a:extLst>
              <a:ext uri="{FF2B5EF4-FFF2-40B4-BE49-F238E27FC236}">
                <a16:creationId xmlns:a16="http://schemas.microsoft.com/office/drawing/2014/main" id="{5EB03C14-72C4-E916-009F-861BA4E4D899}"/>
              </a:ext>
            </a:extLst>
          </p:cNvPr>
          <p:cNvSpPr txBox="1"/>
          <p:nvPr/>
        </p:nvSpPr>
        <p:spPr>
          <a:xfrm>
            <a:off x="59627" y="1868253"/>
            <a:ext cx="1520291" cy="1143141"/>
          </a:xfrm>
          <a:prstGeom prst="rect">
            <a:avLst/>
          </a:prstGeom>
          <a:noFill/>
        </p:spPr>
        <p:txBody>
          <a:bodyPr wrap="square" rtlCol="0">
            <a:spAutoFit/>
          </a:bodyPr>
          <a:lstStyle/>
          <a:p>
            <a:pPr algn="ctr"/>
            <a:r>
              <a:rPr lang="en-GB" sz="1100" b="1" dirty="0"/>
              <a:t>Manchester and Leeds</a:t>
            </a:r>
            <a:r>
              <a:rPr lang="en-GB" sz="1100" dirty="0"/>
              <a:t> – close to natural resources (e.g. coal) so there were once plenty of jobs in these cities. </a:t>
            </a:r>
          </a:p>
        </p:txBody>
      </p:sp>
      <p:sp>
        <p:nvSpPr>
          <p:cNvPr id="6" name="TextBox 5">
            <a:extLst>
              <a:ext uri="{FF2B5EF4-FFF2-40B4-BE49-F238E27FC236}">
                <a16:creationId xmlns:a16="http://schemas.microsoft.com/office/drawing/2014/main" id="{8D4611F6-26C4-BCF6-EC90-1772F2443C18}"/>
              </a:ext>
            </a:extLst>
          </p:cNvPr>
          <p:cNvSpPr txBox="1"/>
          <p:nvPr/>
        </p:nvSpPr>
        <p:spPr>
          <a:xfrm>
            <a:off x="175783" y="1110148"/>
            <a:ext cx="2413163" cy="600164"/>
          </a:xfrm>
          <a:prstGeom prst="rect">
            <a:avLst/>
          </a:prstGeom>
          <a:noFill/>
        </p:spPr>
        <p:txBody>
          <a:bodyPr wrap="square" rtlCol="0">
            <a:spAutoFit/>
          </a:bodyPr>
          <a:lstStyle/>
          <a:p>
            <a:pPr algn="ctr"/>
            <a:r>
              <a:rPr lang="en-GB" sz="1100" b="1" dirty="0"/>
              <a:t>Scotland </a:t>
            </a:r>
            <a:r>
              <a:rPr lang="en-GB" sz="1100" dirty="0"/>
              <a:t>– much of this land is hilly/mountainous so it is difficult to build on, meaning fewer cities. </a:t>
            </a:r>
          </a:p>
        </p:txBody>
      </p:sp>
      <p:sp>
        <p:nvSpPr>
          <p:cNvPr id="8" name="TextBox 7">
            <a:extLst>
              <a:ext uri="{FF2B5EF4-FFF2-40B4-BE49-F238E27FC236}">
                <a16:creationId xmlns:a16="http://schemas.microsoft.com/office/drawing/2014/main" id="{68934B4E-575C-1FFA-0F1A-74C6A384FBA1}"/>
              </a:ext>
            </a:extLst>
          </p:cNvPr>
          <p:cNvSpPr txBox="1"/>
          <p:nvPr/>
        </p:nvSpPr>
        <p:spPr>
          <a:xfrm>
            <a:off x="2472790" y="1008487"/>
            <a:ext cx="2480210" cy="769441"/>
          </a:xfrm>
          <a:prstGeom prst="rect">
            <a:avLst/>
          </a:prstGeom>
          <a:noFill/>
        </p:spPr>
        <p:txBody>
          <a:bodyPr wrap="square" rtlCol="0">
            <a:spAutoFit/>
          </a:bodyPr>
          <a:lstStyle/>
          <a:p>
            <a:pPr algn="ctr"/>
            <a:r>
              <a:rPr lang="en-GB" sz="1100" b="1" dirty="0"/>
              <a:t>Newcastle</a:t>
            </a:r>
            <a:r>
              <a:rPr lang="en-GB" sz="1100" dirty="0"/>
              <a:t> – has a coastline on the North Sea, meaning people invest there to trade, attracting people into the city with jobs. </a:t>
            </a:r>
          </a:p>
        </p:txBody>
      </p:sp>
      <p:sp>
        <p:nvSpPr>
          <p:cNvPr id="10" name="TextBox 9">
            <a:extLst>
              <a:ext uri="{FF2B5EF4-FFF2-40B4-BE49-F238E27FC236}">
                <a16:creationId xmlns:a16="http://schemas.microsoft.com/office/drawing/2014/main" id="{679E7C0F-EC96-F036-267B-4A5F96C74526}"/>
              </a:ext>
            </a:extLst>
          </p:cNvPr>
          <p:cNvSpPr txBox="1"/>
          <p:nvPr/>
        </p:nvSpPr>
        <p:spPr>
          <a:xfrm>
            <a:off x="3535259" y="1868253"/>
            <a:ext cx="1308884" cy="1446550"/>
          </a:xfrm>
          <a:prstGeom prst="rect">
            <a:avLst/>
          </a:prstGeom>
          <a:noFill/>
        </p:spPr>
        <p:txBody>
          <a:bodyPr wrap="square" rtlCol="0">
            <a:spAutoFit/>
          </a:bodyPr>
          <a:lstStyle/>
          <a:p>
            <a:pPr algn="ctr"/>
            <a:r>
              <a:rPr lang="en-GB" sz="1100" b="1" dirty="0"/>
              <a:t>Nottingham</a:t>
            </a:r>
            <a:r>
              <a:rPr lang="en-GB" sz="1100" dirty="0"/>
              <a:t> – lace industry grew during the industrial revolution, attracting people into the city looking for work.  </a:t>
            </a:r>
          </a:p>
        </p:txBody>
      </p:sp>
      <p:cxnSp>
        <p:nvCxnSpPr>
          <p:cNvPr id="11" name="Straight Arrow Connector 10">
            <a:extLst>
              <a:ext uri="{FF2B5EF4-FFF2-40B4-BE49-F238E27FC236}">
                <a16:creationId xmlns:a16="http://schemas.microsoft.com/office/drawing/2014/main" id="{4FFA67EA-5258-4B2C-3718-0AB326353187}"/>
              </a:ext>
            </a:extLst>
          </p:cNvPr>
          <p:cNvCxnSpPr>
            <a:cxnSpLocks/>
          </p:cNvCxnSpPr>
          <p:nvPr/>
        </p:nvCxnSpPr>
        <p:spPr>
          <a:xfrm>
            <a:off x="1981186" y="1710312"/>
            <a:ext cx="491604" cy="8812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9A8E4E2-67DB-8222-749B-C8330B16F9DE}"/>
              </a:ext>
            </a:extLst>
          </p:cNvPr>
          <p:cNvCxnSpPr>
            <a:cxnSpLocks/>
          </p:cNvCxnSpPr>
          <p:nvPr/>
        </p:nvCxnSpPr>
        <p:spPr>
          <a:xfrm flipH="1">
            <a:off x="2918849" y="1777928"/>
            <a:ext cx="401414" cy="132913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9750B0C-8254-415D-8BFC-66506AC820C1}"/>
              </a:ext>
            </a:extLst>
          </p:cNvPr>
          <p:cNvCxnSpPr>
            <a:cxnSpLocks/>
          </p:cNvCxnSpPr>
          <p:nvPr/>
        </p:nvCxnSpPr>
        <p:spPr>
          <a:xfrm>
            <a:off x="1534750" y="2506560"/>
            <a:ext cx="1288690" cy="92244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B13D0702-3C93-39BA-0061-287E1E42D5D8}"/>
              </a:ext>
            </a:extLst>
          </p:cNvPr>
          <p:cNvCxnSpPr>
            <a:cxnSpLocks/>
          </p:cNvCxnSpPr>
          <p:nvPr/>
        </p:nvCxnSpPr>
        <p:spPr>
          <a:xfrm flipH="1">
            <a:off x="3005742" y="3011394"/>
            <a:ext cx="536287" cy="5318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9CE2D17-8247-0E9F-75F4-E3890DCFD047}"/>
              </a:ext>
            </a:extLst>
          </p:cNvPr>
          <p:cNvCxnSpPr>
            <a:cxnSpLocks/>
          </p:cNvCxnSpPr>
          <p:nvPr/>
        </p:nvCxnSpPr>
        <p:spPr>
          <a:xfrm>
            <a:off x="1621607" y="3678518"/>
            <a:ext cx="1384135" cy="18591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130D76E8-A68A-76DA-EF2C-64072ACF3F1A}"/>
              </a:ext>
            </a:extLst>
          </p:cNvPr>
          <p:cNvGraphicFramePr>
            <a:graphicFrameLocks noGrp="1"/>
          </p:cNvGraphicFramePr>
          <p:nvPr>
            <p:extLst>
              <p:ext uri="{D42A27DB-BD31-4B8C-83A1-F6EECF244321}">
                <p14:modId xmlns:p14="http://schemas.microsoft.com/office/powerpoint/2010/main" val="3908581916"/>
              </p:ext>
            </p:extLst>
          </p:nvPr>
        </p:nvGraphicFramePr>
        <p:xfrm>
          <a:off x="112156" y="4586430"/>
          <a:ext cx="4764764" cy="2194560"/>
        </p:xfrm>
        <a:graphic>
          <a:graphicData uri="http://schemas.openxmlformats.org/drawingml/2006/table">
            <a:tbl>
              <a:tblPr firstRow="1" bandRow="1">
                <a:tableStyleId>{5940675A-B579-460E-94D1-54222C63F5DA}</a:tableStyleId>
              </a:tblPr>
              <a:tblGrid>
                <a:gridCol w="4764764">
                  <a:extLst>
                    <a:ext uri="{9D8B030D-6E8A-4147-A177-3AD203B41FA5}">
                      <a16:colId xmlns:a16="http://schemas.microsoft.com/office/drawing/2014/main" val="2925941116"/>
                    </a:ext>
                  </a:extLst>
                </a:gridCol>
              </a:tblGrid>
              <a:tr h="231897">
                <a:tc>
                  <a:txBody>
                    <a:bodyPr/>
                    <a:lstStyle/>
                    <a:p>
                      <a:r>
                        <a:rPr lang="en-GB" sz="1100" b="1" dirty="0"/>
                        <a:t>Factors that affect the rate and degree of urbanisation:</a:t>
                      </a:r>
                    </a:p>
                  </a:txBody>
                  <a:tcPr>
                    <a:noFill/>
                  </a:tcPr>
                </a:tc>
                <a:extLst>
                  <a:ext uri="{0D108BD9-81ED-4DB2-BD59-A6C34878D82A}">
                    <a16:rowId xmlns:a16="http://schemas.microsoft.com/office/drawing/2014/main" val="501588027"/>
                  </a:ext>
                </a:extLst>
              </a:tr>
              <a:tr h="1182357">
                <a:tc>
                  <a:txBody>
                    <a:bodyPr/>
                    <a:lstStyle/>
                    <a:p>
                      <a:pPr marL="171450" indent="-171450">
                        <a:buFont typeface="Arial" panose="020B0604020202020204" pitchFamily="34" charset="0"/>
                        <a:buChar char="•"/>
                      </a:pPr>
                      <a:r>
                        <a:rPr lang="en-GB" sz="1100" dirty="0"/>
                        <a:t>Rural to urban migration – people moving from the countryside into cities and towns in search of work.</a:t>
                      </a:r>
                    </a:p>
                    <a:p>
                      <a:pPr marL="171450" indent="-171450">
                        <a:buFont typeface="Arial" panose="020B0604020202020204" pitchFamily="34" charset="0"/>
                        <a:buChar char="•"/>
                      </a:pPr>
                      <a:r>
                        <a:rPr lang="en-GB" sz="1100" dirty="0"/>
                        <a:t>The amount of investment from TNCs into cities, providing jobs.</a:t>
                      </a:r>
                    </a:p>
                    <a:p>
                      <a:pPr marL="171450" indent="-171450">
                        <a:buFont typeface="Arial" panose="020B0604020202020204" pitchFamily="34" charset="0"/>
                        <a:buChar char="•"/>
                      </a:pPr>
                      <a:r>
                        <a:rPr lang="en-GB" sz="1100" dirty="0"/>
                        <a:t>The landscape – cities and towns are easier to build and grow on flatter land.</a:t>
                      </a:r>
                    </a:p>
                    <a:p>
                      <a:pPr marL="171450" indent="-171450">
                        <a:buFont typeface="Arial" panose="020B0604020202020204" pitchFamily="34" charset="0"/>
                        <a:buChar char="•"/>
                      </a:pPr>
                      <a:r>
                        <a:rPr lang="en-GB" sz="1100" dirty="0"/>
                        <a:t>Natural increase – if the population is made up of younger adults, more children are likely to be born, which will be higher than the number of people dying. </a:t>
                      </a:r>
                    </a:p>
                    <a:p>
                      <a:pPr marL="171450" indent="-171450">
                        <a:buFont typeface="Arial" panose="020B0604020202020204" pitchFamily="34" charset="0"/>
                        <a:buChar char="•"/>
                      </a:pPr>
                      <a:r>
                        <a:rPr lang="en-GB" sz="1100" dirty="0"/>
                        <a:t>Natural resources – areas close to natural resources like coal were able to grow rapidly during the industrial revolution. Cities that did not have these resources urbanised and grew more recently. </a:t>
                      </a:r>
                    </a:p>
                  </a:txBody>
                  <a:tcPr/>
                </a:tc>
                <a:extLst>
                  <a:ext uri="{0D108BD9-81ED-4DB2-BD59-A6C34878D82A}">
                    <a16:rowId xmlns:a16="http://schemas.microsoft.com/office/drawing/2014/main" val="55140204"/>
                  </a:ext>
                </a:extLst>
              </a:tr>
            </a:tbl>
          </a:graphicData>
        </a:graphic>
      </p:graphicFrame>
      <p:graphicFrame>
        <p:nvGraphicFramePr>
          <p:cNvPr id="24" name="Table 23">
            <a:extLst>
              <a:ext uri="{FF2B5EF4-FFF2-40B4-BE49-F238E27FC236}">
                <a16:creationId xmlns:a16="http://schemas.microsoft.com/office/drawing/2014/main" id="{8EC311A1-27C1-1ECE-1038-D053BF397B2F}"/>
              </a:ext>
            </a:extLst>
          </p:cNvPr>
          <p:cNvGraphicFramePr>
            <a:graphicFrameLocks noGrp="1"/>
          </p:cNvGraphicFramePr>
          <p:nvPr>
            <p:extLst>
              <p:ext uri="{D42A27DB-BD31-4B8C-83A1-F6EECF244321}">
                <p14:modId xmlns:p14="http://schemas.microsoft.com/office/powerpoint/2010/main" val="3718906262"/>
              </p:ext>
            </p:extLst>
          </p:nvPr>
        </p:nvGraphicFramePr>
        <p:xfrm>
          <a:off x="5072587" y="1178735"/>
          <a:ext cx="4731976" cy="1112520"/>
        </p:xfrm>
        <a:graphic>
          <a:graphicData uri="http://schemas.openxmlformats.org/drawingml/2006/table">
            <a:tbl>
              <a:tblPr firstRow="1" bandRow="1">
                <a:tableStyleId>{5940675A-B579-460E-94D1-54222C63F5DA}</a:tableStyleId>
              </a:tblPr>
              <a:tblGrid>
                <a:gridCol w="838356">
                  <a:extLst>
                    <a:ext uri="{9D8B030D-6E8A-4147-A177-3AD203B41FA5}">
                      <a16:colId xmlns:a16="http://schemas.microsoft.com/office/drawing/2014/main" val="776807090"/>
                    </a:ext>
                  </a:extLst>
                </a:gridCol>
                <a:gridCol w="3893620">
                  <a:extLst>
                    <a:ext uri="{9D8B030D-6E8A-4147-A177-3AD203B41FA5}">
                      <a16:colId xmlns:a16="http://schemas.microsoft.com/office/drawing/2014/main" val="4275443460"/>
                    </a:ext>
                  </a:extLst>
                </a:gridCol>
              </a:tblGrid>
              <a:tr h="257459">
                <a:tc>
                  <a:txBody>
                    <a:bodyPr/>
                    <a:lstStyle/>
                    <a:p>
                      <a:r>
                        <a:rPr lang="en-GB" sz="1100" b="1" dirty="0"/>
                        <a:t>Key Word</a:t>
                      </a:r>
                    </a:p>
                  </a:txBody>
                  <a:tcPr/>
                </a:tc>
                <a:tc>
                  <a:txBody>
                    <a:bodyPr/>
                    <a:lstStyle/>
                    <a:p>
                      <a:r>
                        <a:rPr lang="en-GB" sz="1100" b="1" dirty="0"/>
                        <a:t>Definition</a:t>
                      </a:r>
                    </a:p>
                  </a:txBody>
                  <a:tcPr/>
                </a:tc>
                <a:extLst>
                  <a:ext uri="{0D108BD9-81ED-4DB2-BD59-A6C34878D82A}">
                    <a16:rowId xmlns:a16="http://schemas.microsoft.com/office/drawing/2014/main" val="4151270533"/>
                  </a:ext>
                </a:extLst>
              </a:tr>
              <a:tr h="211334">
                <a:tc>
                  <a:txBody>
                    <a:bodyPr/>
                    <a:lstStyle/>
                    <a:p>
                      <a:r>
                        <a:rPr lang="en-GB" sz="1100" dirty="0"/>
                        <a:t>Site</a:t>
                      </a:r>
                    </a:p>
                  </a:txBody>
                  <a:tcPr/>
                </a:tc>
                <a:tc>
                  <a:txBody>
                    <a:bodyPr/>
                    <a:lstStyle/>
                    <a:p>
                      <a:r>
                        <a:rPr lang="en-US" sz="1100" dirty="0"/>
                        <a:t>The actual location of a settlement and the physical characteristics of the landscape specific to the area.</a:t>
                      </a:r>
                    </a:p>
                  </a:txBody>
                  <a:tcPr/>
                </a:tc>
                <a:extLst>
                  <a:ext uri="{0D108BD9-81ED-4DB2-BD59-A6C34878D82A}">
                    <a16:rowId xmlns:a16="http://schemas.microsoft.com/office/drawing/2014/main" val="1913241536"/>
                  </a:ext>
                </a:extLst>
              </a:tr>
              <a:tr h="376797">
                <a:tc>
                  <a:txBody>
                    <a:bodyPr/>
                    <a:lstStyle/>
                    <a:p>
                      <a:r>
                        <a:rPr lang="en-GB" sz="1100" dirty="0"/>
                        <a:t>Situation</a:t>
                      </a:r>
                    </a:p>
                  </a:txBody>
                  <a:tcPr/>
                </a:tc>
                <a:tc>
                  <a:txBody>
                    <a:bodyPr/>
                    <a:lstStyle/>
                    <a:p>
                      <a:r>
                        <a:rPr lang="en-US" sz="1100" dirty="0"/>
                        <a:t>The location of a place relative to its surroundings and other places.</a:t>
                      </a:r>
                      <a:endParaRPr lang="en-GB" sz="1100" dirty="0"/>
                    </a:p>
                  </a:txBody>
                  <a:tcPr/>
                </a:tc>
                <a:extLst>
                  <a:ext uri="{0D108BD9-81ED-4DB2-BD59-A6C34878D82A}">
                    <a16:rowId xmlns:a16="http://schemas.microsoft.com/office/drawing/2014/main" val="2244206314"/>
                  </a:ext>
                </a:extLst>
              </a:tr>
            </a:tbl>
          </a:graphicData>
        </a:graphic>
      </p:graphicFrame>
      <p:pic>
        <p:nvPicPr>
          <p:cNvPr id="25" name="Picture 24">
            <a:extLst>
              <a:ext uri="{FF2B5EF4-FFF2-40B4-BE49-F238E27FC236}">
                <a16:creationId xmlns:a16="http://schemas.microsoft.com/office/drawing/2014/main" id="{CBBF345B-46B4-4F28-DE43-248A2581A049}"/>
              </a:ext>
            </a:extLst>
          </p:cNvPr>
          <p:cNvPicPr>
            <a:picLocks noChangeAspect="1"/>
          </p:cNvPicPr>
          <p:nvPr/>
        </p:nvPicPr>
        <p:blipFill>
          <a:blip r:embed="rId5"/>
          <a:stretch>
            <a:fillRect/>
          </a:stretch>
        </p:blipFill>
        <p:spPr>
          <a:xfrm>
            <a:off x="5059221" y="2372191"/>
            <a:ext cx="2846369" cy="1480112"/>
          </a:xfrm>
          <a:prstGeom prst="rect">
            <a:avLst/>
          </a:prstGeom>
        </p:spPr>
      </p:pic>
      <p:sp>
        <p:nvSpPr>
          <p:cNvPr id="26" name="TextBox 25">
            <a:extLst>
              <a:ext uri="{FF2B5EF4-FFF2-40B4-BE49-F238E27FC236}">
                <a16:creationId xmlns:a16="http://schemas.microsoft.com/office/drawing/2014/main" id="{D3564B3E-DE6A-36CC-2FF2-020ED61DCC51}"/>
              </a:ext>
            </a:extLst>
          </p:cNvPr>
          <p:cNvSpPr txBox="1"/>
          <p:nvPr/>
        </p:nvSpPr>
        <p:spPr>
          <a:xfrm>
            <a:off x="7905590" y="2300590"/>
            <a:ext cx="1940783" cy="1615827"/>
          </a:xfrm>
          <a:prstGeom prst="rect">
            <a:avLst/>
          </a:prstGeom>
          <a:noFill/>
        </p:spPr>
        <p:txBody>
          <a:bodyPr wrap="square" rtlCol="0">
            <a:spAutoFit/>
          </a:bodyPr>
          <a:lstStyle/>
          <a:p>
            <a:r>
              <a:rPr lang="en-GB" sz="1100" b="1" dirty="0"/>
              <a:t>Site:</a:t>
            </a:r>
          </a:p>
          <a:p>
            <a:pPr marL="171450" indent="-171450">
              <a:buFont typeface="Arial" panose="020B0604020202020204" pitchFamily="34" charset="0"/>
              <a:buChar char="•"/>
            </a:pPr>
            <a:r>
              <a:rPr lang="en-GB" sz="1100" dirty="0"/>
              <a:t>On the banks of the River Trent (for water resources)</a:t>
            </a:r>
          </a:p>
          <a:p>
            <a:pPr marL="171450" indent="-171450">
              <a:buFont typeface="Arial" panose="020B0604020202020204" pitchFamily="34" charset="0"/>
              <a:buChar char="•"/>
            </a:pPr>
            <a:r>
              <a:rPr lang="en-GB" sz="1100" dirty="0"/>
              <a:t>Flat land (floodplain – easy to build on)</a:t>
            </a:r>
          </a:p>
          <a:p>
            <a:pPr marL="171450" indent="-171450">
              <a:buFont typeface="Arial" panose="020B0604020202020204" pitchFamily="34" charset="0"/>
              <a:buChar char="•"/>
            </a:pPr>
            <a:r>
              <a:rPr lang="en-GB" sz="1100" dirty="0"/>
              <a:t>Fertile land (for farming)</a:t>
            </a:r>
          </a:p>
          <a:p>
            <a:pPr marL="171450" indent="-171450">
              <a:buFont typeface="Arial" panose="020B0604020202020204" pitchFamily="34" charset="0"/>
              <a:buChar char="•"/>
            </a:pPr>
            <a:r>
              <a:rPr lang="en-GB" sz="1100" dirty="0"/>
              <a:t>Near coal resources and Sherwood Forest (for timber)</a:t>
            </a:r>
          </a:p>
        </p:txBody>
      </p:sp>
      <p:sp>
        <p:nvSpPr>
          <p:cNvPr id="27" name="TextBox 26">
            <a:extLst>
              <a:ext uri="{FF2B5EF4-FFF2-40B4-BE49-F238E27FC236}">
                <a16:creationId xmlns:a16="http://schemas.microsoft.com/office/drawing/2014/main" id="{60E50B53-6449-1EE8-B286-A806518B16B3}"/>
              </a:ext>
            </a:extLst>
          </p:cNvPr>
          <p:cNvSpPr txBox="1"/>
          <p:nvPr/>
        </p:nvSpPr>
        <p:spPr>
          <a:xfrm>
            <a:off x="5020708" y="3820924"/>
            <a:ext cx="4825005" cy="1446550"/>
          </a:xfrm>
          <a:prstGeom prst="rect">
            <a:avLst/>
          </a:prstGeom>
          <a:noFill/>
        </p:spPr>
        <p:txBody>
          <a:bodyPr wrap="square" rtlCol="0">
            <a:spAutoFit/>
          </a:bodyPr>
          <a:lstStyle/>
          <a:p>
            <a:r>
              <a:rPr lang="en-GB" sz="1100" b="1" dirty="0"/>
              <a:t>Situation:</a:t>
            </a:r>
          </a:p>
          <a:p>
            <a:pPr marL="171450" indent="-171450">
              <a:buFont typeface="Arial" panose="020B0604020202020204" pitchFamily="34" charset="0"/>
              <a:buChar char="•"/>
            </a:pPr>
            <a:r>
              <a:rPr lang="en-GB" sz="1100" dirty="0"/>
              <a:t>45 miles south of Sheffield and 130 miles north of London – connected by the M1 motorway.</a:t>
            </a:r>
          </a:p>
          <a:p>
            <a:pPr marL="171450" indent="-171450">
              <a:buFont typeface="Arial" panose="020B0604020202020204" pitchFamily="34" charset="0"/>
              <a:buChar char="•"/>
            </a:pPr>
            <a:r>
              <a:rPr lang="en-GB" sz="1100" dirty="0"/>
              <a:t>15 miles east of Derby – connected by the A52. </a:t>
            </a:r>
          </a:p>
          <a:p>
            <a:pPr marL="171450" indent="-171450">
              <a:buFont typeface="Arial" panose="020B0604020202020204" pitchFamily="34" charset="0"/>
              <a:buChar char="•"/>
            </a:pPr>
            <a:r>
              <a:rPr lang="en-GB" sz="1100" dirty="0"/>
              <a:t>Has a train station that has routes to Birmingham, London, Leeds and Liverpool.</a:t>
            </a:r>
          </a:p>
          <a:p>
            <a:pPr marL="171450" indent="-171450">
              <a:buFont typeface="Arial" panose="020B0604020202020204" pitchFamily="34" charset="0"/>
              <a:buChar char="•"/>
            </a:pPr>
            <a:r>
              <a:rPr lang="en-GB" sz="1100" dirty="0"/>
              <a:t>East Midlands Airport is around 10 miles to the south-west, connecting Nottingham internationally. </a:t>
            </a:r>
          </a:p>
        </p:txBody>
      </p:sp>
      <p:graphicFrame>
        <p:nvGraphicFramePr>
          <p:cNvPr id="44" name="Table 43">
            <a:extLst>
              <a:ext uri="{FF2B5EF4-FFF2-40B4-BE49-F238E27FC236}">
                <a16:creationId xmlns:a16="http://schemas.microsoft.com/office/drawing/2014/main" id="{2131DC40-A029-DAC1-80D3-B3A0A2ACDE0D}"/>
              </a:ext>
            </a:extLst>
          </p:cNvPr>
          <p:cNvGraphicFramePr>
            <a:graphicFrameLocks noGrp="1"/>
          </p:cNvGraphicFramePr>
          <p:nvPr>
            <p:extLst>
              <p:ext uri="{D42A27DB-BD31-4B8C-83A1-F6EECF244321}">
                <p14:modId xmlns:p14="http://schemas.microsoft.com/office/powerpoint/2010/main" val="3548543088"/>
              </p:ext>
            </p:extLst>
          </p:nvPr>
        </p:nvGraphicFramePr>
        <p:xfrm>
          <a:off x="5072587" y="5311017"/>
          <a:ext cx="4659242" cy="1436424"/>
        </p:xfrm>
        <a:graphic>
          <a:graphicData uri="http://schemas.openxmlformats.org/drawingml/2006/table">
            <a:tbl>
              <a:tblPr firstRow="1" bandRow="1">
                <a:tableStyleId>{5940675A-B579-460E-94D1-54222C63F5DA}</a:tableStyleId>
              </a:tblPr>
              <a:tblGrid>
                <a:gridCol w="1393527">
                  <a:extLst>
                    <a:ext uri="{9D8B030D-6E8A-4147-A177-3AD203B41FA5}">
                      <a16:colId xmlns:a16="http://schemas.microsoft.com/office/drawing/2014/main" val="3137732273"/>
                    </a:ext>
                  </a:extLst>
                </a:gridCol>
                <a:gridCol w="3265715">
                  <a:extLst>
                    <a:ext uri="{9D8B030D-6E8A-4147-A177-3AD203B41FA5}">
                      <a16:colId xmlns:a16="http://schemas.microsoft.com/office/drawing/2014/main" val="965532254"/>
                    </a:ext>
                  </a:extLst>
                </a:gridCol>
              </a:tblGrid>
              <a:tr h="405838">
                <a:tc>
                  <a:txBody>
                    <a:bodyPr/>
                    <a:lstStyle/>
                    <a:p>
                      <a:r>
                        <a:rPr lang="en-GB" sz="1100" b="1" dirty="0"/>
                        <a:t>Central Business District (CBD)</a:t>
                      </a:r>
                    </a:p>
                  </a:txBody>
                  <a:tcPr/>
                </a:tc>
                <a:tc>
                  <a:txBody>
                    <a:bodyPr/>
                    <a:lstStyle/>
                    <a:p>
                      <a:r>
                        <a:rPr lang="en-GB" sz="1100" dirty="0"/>
                        <a:t>Oldest buildings, with modern shops and offices. Well-connected by transport routes. </a:t>
                      </a:r>
                    </a:p>
                  </a:txBody>
                  <a:tcPr/>
                </a:tc>
                <a:extLst>
                  <a:ext uri="{0D108BD9-81ED-4DB2-BD59-A6C34878D82A}">
                    <a16:rowId xmlns:a16="http://schemas.microsoft.com/office/drawing/2014/main" val="610664260"/>
                  </a:ext>
                </a:extLst>
              </a:tr>
              <a:tr h="336568">
                <a:tc>
                  <a:txBody>
                    <a:bodyPr/>
                    <a:lstStyle/>
                    <a:p>
                      <a:r>
                        <a:rPr lang="en-GB" sz="1100" b="1" dirty="0"/>
                        <a:t>Inner City</a:t>
                      </a:r>
                    </a:p>
                  </a:txBody>
                  <a:tcPr/>
                </a:tc>
                <a:tc>
                  <a:txBody>
                    <a:bodyPr/>
                    <a:lstStyle/>
                    <a:p>
                      <a:r>
                        <a:rPr lang="en-GB" sz="1100" dirty="0"/>
                        <a:t>Old industrial buildings, terraced houses. </a:t>
                      </a:r>
                    </a:p>
                  </a:txBody>
                  <a:tcPr/>
                </a:tc>
                <a:extLst>
                  <a:ext uri="{0D108BD9-81ED-4DB2-BD59-A6C34878D82A}">
                    <a16:rowId xmlns:a16="http://schemas.microsoft.com/office/drawing/2014/main" val="3590289650"/>
                  </a:ext>
                </a:extLst>
              </a:tr>
              <a:tr h="336568">
                <a:tc>
                  <a:txBody>
                    <a:bodyPr/>
                    <a:lstStyle/>
                    <a:p>
                      <a:r>
                        <a:rPr lang="en-GB" sz="1100" b="1" dirty="0"/>
                        <a:t>Suburbs</a:t>
                      </a:r>
                    </a:p>
                  </a:txBody>
                  <a:tcPr/>
                </a:tc>
                <a:tc>
                  <a:txBody>
                    <a:bodyPr/>
                    <a:lstStyle/>
                    <a:p>
                      <a:r>
                        <a:rPr lang="en-GB" sz="1100" dirty="0"/>
                        <a:t>Semi-detached/detached houses, housing estates. </a:t>
                      </a:r>
                    </a:p>
                  </a:txBody>
                  <a:tcPr/>
                </a:tc>
                <a:extLst>
                  <a:ext uri="{0D108BD9-81ED-4DB2-BD59-A6C34878D82A}">
                    <a16:rowId xmlns:a16="http://schemas.microsoft.com/office/drawing/2014/main" val="429700086"/>
                  </a:ext>
                </a:extLst>
              </a:tr>
              <a:tr h="336568">
                <a:tc>
                  <a:txBody>
                    <a:bodyPr/>
                    <a:lstStyle/>
                    <a:p>
                      <a:r>
                        <a:rPr lang="en-GB" sz="1100" b="1" dirty="0"/>
                        <a:t>Urban-Rural Fringe</a:t>
                      </a:r>
                    </a:p>
                  </a:txBody>
                  <a:tcPr/>
                </a:tc>
                <a:tc>
                  <a:txBody>
                    <a:bodyPr/>
                    <a:lstStyle/>
                    <a:p>
                      <a:r>
                        <a:rPr lang="en-GB" sz="1100" dirty="0"/>
                        <a:t>Large houses, surrounded by farmland and fields.</a:t>
                      </a:r>
                    </a:p>
                  </a:txBody>
                  <a:tcPr/>
                </a:tc>
                <a:extLst>
                  <a:ext uri="{0D108BD9-81ED-4DB2-BD59-A6C34878D82A}">
                    <a16:rowId xmlns:a16="http://schemas.microsoft.com/office/drawing/2014/main" val="3272142153"/>
                  </a:ext>
                </a:extLst>
              </a:tr>
            </a:tbl>
          </a:graphicData>
        </a:graphic>
      </p:graphicFrame>
    </p:spTree>
    <p:extLst>
      <p:ext uri="{BB962C8B-B14F-4D97-AF65-F5344CB8AC3E}">
        <p14:creationId xmlns:p14="http://schemas.microsoft.com/office/powerpoint/2010/main" val="436050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12871-06A9-42DC-B1AA-B213FA5836A9}"/>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A379797-DFAB-2DE0-87C2-3E654E701728}"/>
              </a:ext>
            </a:extLst>
          </p:cNvPr>
          <p:cNvCxnSpPr/>
          <p:nvPr/>
        </p:nvCxnSpPr>
        <p:spPr>
          <a:xfrm>
            <a:off x="4953000" y="0"/>
            <a:ext cx="0" cy="685800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04B4F0BA-833E-D44F-0277-77B2D8ED20B0}"/>
              </a:ext>
            </a:extLst>
          </p:cNvPr>
          <p:cNvPicPr>
            <a:picLocks noChangeAspect="1"/>
          </p:cNvPicPr>
          <p:nvPr/>
        </p:nvPicPr>
        <p:blipFill>
          <a:blip r:embed="rId2"/>
          <a:stretch>
            <a:fillRect/>
          </a:stretch>
        </p:blipFill>
        <p:spPr>
          <a:xfrm>
            <a:off x="68779" y="65314"/>
            <a:ext cx="4786250" cy="1119982"/>
          </a:xfrm>
          <a:prstGeom prst="rect">
            <a:avLst/>
          </a:prstGeom>
        </p:spPr>
      </p:pic>
      <p:pic>
        <p:nvPicPr>
          <p:cNvPr id="6" name="Picture 5">
            <a:extLst>
              <a:ext uri="{FF2B5EF4-FFF2-40B4-BE49-F238E27FC236}">
                <a16:creationId xmlns:a16="http://schemas.microsoft.com/office/drawing/2014/main" id="{F50CF456-4426-EAAB-07A7-514904F486C2}"/>
              </a:ext>
            </a:extLst>
          </p:cNvPr>
          <p:cNvPicPr>
            <a:picLocks noChangeAspect="1"/>
          </p:cNvPicPr>
          <p:nvPr/>
        </p:nvPicPr>
        <p:blipFill>
          <a:blip r:embed="rId3"/>
          <a:stretch>
            <a:fillRect/>
          </a:stretch>
        </p:blipFill>
        <p:spPr>
          <a:xfrm>
            <a:off x="5050973" y="65314"/>
            <a:ext cx="4786248" cy="2685085"/>
          </a:xfrm>
          <a:prstGeom prst="rect">
            <a:avLst/>
          </a:prstGeom>
        </p:spPr>
      </p:pic>
      <p:pic>
        <p:nvPicPr>
          <p:cNvPr id="2" name="Picture 1">
            <a:extLst>
              <a:ext uri="{FF2B5EF4-FFF2-40B4-BE49-F238E27FC236}">
                <a16:creationId xmlns:a16="http://schemas.microsoft.com/office/drawing/2014/main" id="{C626CD24-B111-BE97-EA19-71795E73C635}"/>
              </a:ext>
            </a:extLst>
          </p:cNvPr>
          <p:cNvPicPr>
            <a:picLocks noChangeAspect="1"/>
          </p:cNvPicPr>
          <p:nvPr/>
        </p:nvPicPr>
        <p:blipFill>
          <a:blip r:embed="rId4"/>
          <a:stretch>
            <a:fillRect/>
          </a:stretch>
        </p:blipFill>
        <p:spPr>
          <a:xfrm>
            <a:off x="576943" y="2070031"/>
            <a:ext cx="3925103" cy="1554912"/>
          </a:xfrm>
          <a:prstGeom prst="rect">
            <a:avLst/>
          </a:prstGeom>
        </p:spPr>
      </p:pic>
      <p:sp>
        <p:nvSpPr>
          <p:cNvPr id="4" name="TextBox 3">
            <a:extLst>
              <a:ext uri="{FF2B5EF4-FFF2-40B4-BE49-F238E27FC236}">
                <a16:creationId xmlns:a16="http://schemas.microsoft.com/office/drawing/2014/main" id="{9AA4B433-31F9-FDC1-4247-FE3CB01F8E40}"/>
              </a:ext>
            </a:extLst>
          </p:cNvPr>
          <p:cNvSpPr txBox="1"/>
          <p:nvPr/>
        </p:nvSpPr>
        <p:spPr>
          <a:xfrm>
            <a:off x="3117955" y="1371609"/>
            <a:ext cx="1835044" cy="769441"/>
          </a:xfrm>
          <a:prstGeom prst="rect">
            <a:avLst/>
          </a:prstGeom>
          <a:noFill/>
        </p:spPr>
        <p:txBody>
          <a:bodyPr wrap="square" rtlCol="0">
            <a:spAutoFit/>
          </a:bodyPr>
          <a:lstStyle/>
          <a:p>
            <a:pPr algn="ctr"/>
            <a:r>
              <a:rPr lang="en-GB" sz="1100" b="1" dirty="0"/>
              <a:t>1)</a:t>
            </a:r>
            <a:r>
              <a:rPr lang="en-GB" sz="1100" dirty="0"/>
              <a:t> Nottingham grew during the industrial revolution as the lace industry provided jobs, so people moved in. </a:t>
            </a:r>
          </a:p>
        </p:txBody>
      </p:sp>
      <p:sp>
        <p:nvSpPr>
          <p:cNvPr id="5" name="TextBox 4">
            <a:extLst>
              <a:ext uri="{FF2B5EF4-FFF2-40B4-BE49-F238E27FC236}">
                <a16:creationId xmlns:a16="http://schemas.microsoft.com/office/drawing/2014/main" id="{EBC9F9F2-A8A6-177E-075C-E66D03845698}"/>
              </a:ext>
            </a:extLst>
          </p:cNvPr>
          <p:cNvSpPr txBox="1"/>
          <p:nvPr/>
        </p:nvSpPr>
        <p:spPr>
          <a:xfrm>
            <a:off x="2518089" y="3996872"/>
            <a:ext cx="2480210" cy="600164"/>
          </a:xfrm>
          <a:prstGeom prst="rect">
            <a:avLst/>
          </a:prstGeom>
          <a:noFill/>
        </p:spPr>
        <p:txBody>
          <a:bodyPr wrap="square" rtlCol="0">
            <a:spAutoFit/>
          </a:bodyPr>
          <a:lstStyle/>
          <a:p>
            <a:pPr algn="ctr"/>
            <a:r>
              <a:rPr lang="en-GB" sz="1100" b="1" dirty="0"/>
              <a:t>2)</a:t>
            </a:r>
            <a:r>
              <a:rPr lang="en-GB" sz="1100" dirty="0"/>
              <a:t> As people became wealthier, they moved out of the crowded city centre into the suburbs, with more space. </a:t>
            </a:r>
          </a:p>
        </p:txBody>
      </p:sp>
      <p:sp>
        <p:nvSpPr>
          <p:cNvPr id="7" name="TextBox 6">
            <a:extLst>
              <a:ext uri="{FF2B5EF4-FFF2-40B4-BE49-F238E27FC236}">
                <a16:creationId xmlns:a16="http://schemas.microsoft.com/office/drawing/2014/main" id="{CE09A66E-A4F9-5EE3-82F6-0E760201840E}"/>
              </a:ext>
            </a:extLst>
          </p:cNvPr>
          <p:cNvSpPr txBox="1"/>
          <p:nvPr/>
        </p:nvSpPr>
        <p:spPr>
          <a:xfrm>
            <a:off x="0" y="3996872"/>
            <a:ext cx="2569029" cy="938719"/>
          </a:xfrm>
          <a:prstGeom prst="rect">
            <a:avLst/>
          </a:prstGeom>
          <a:noFill/>
        </p:spPr>
        <p:txBody>
          <a:bodyPr wrap="square" rtlCol="0">
            <a:spAutoFit/>
          </a:bodyPr>
          <a:lstStyle/>
          <a:p>
            <a:pPr algn="ctr"/>
            <a:r>
              <a:rPr lang="en-GB" sz="1100" b="1" dirty="0"/>
              <a:t>3)</a:t>
            </a:r>
            <a:r>
              <a:rPr lang="en-GB" sz="1100" dirty="0"/>
              <a:t> As </a:t>
            </a:r>
            <a:r>
              <a:rPr lang="en-GB" sz="1100" u="sng" dirty="0"/>
              <a:t>deindustrialisation</a:t>
            </a:r>
            <a:r>
              <a:rPr lang="en-GB" sz="1100" dirty="0"/>
              <a:t> happened, the lace industry moved out of Nottingham, leaving much of it derelict and abandoned. Crime and anti-social behaviour increased.</a:t>
            </a:r>
          </a:p>
        </p:txBody>
      </p:sp>
      <p:sp>
        <p:nvSpPr>
          <p:cNvPr id="8" name="TextBox 7">
            <a:extLst>
              <a:ext uri="{FF2B5EF4-FFF2-40B4-BE49-F238E27FC236}">
                <a16:creationId xmlns:a16="http://schemas.microsoft.com/office/drawing/2014/main" id="{FD5890A4-2F90-4EB8-86BD-E9FBAA49F355}"/>
              </a:ext>
            </a:extLst>
          </p:cNvPr>
          <p:cNvSpPr txBox="1"/>
          <p:nvPr/>
        </p:nvSpPr>
        <p:spPr>
          <a:xfrm>
            <a:off x="-56408" y="1179083"/>
            <a:ext cx="2625436" cy="938719"/>
          </a:xfrm>
          <a:prstGeom prst="rect">
            <a:avLst/>
          </a:prstGeom>
          <a:noFill/>
        </p:spPr>
        <p:txBody>
          <a:bodyPr wrap="square" rtlCol="0">
            <a:spAutoFit/>
          </a:bodyPr>
          <a:lstStyle/>
          <a:p>
            <a:pPr algn="ctr"/>
            <a:r>
              <a:rPr lang="en-GB" sz="1100" b="1" dirty="0"/>
              <a:t>4) </a:t>
            </a:r>
            <a:r>
              <a:rPr lang="en-GB" sz="1100" dirty="0"/>
              <a:t>Most of Nottingham City Centre has been regenerated by turning old lace factories into apartments, restaurants and bars. The NET trams have helped reconnect people to the city. </a:t>
            </a:r>
          </a:p>
        </p:txBody>
      </p:sp>
      <p:sp>
        <p:nvSpPr>
          <p:cNvPr id="10" name="TextBox 9">
            <a:extLst>
              <a:ext uri="{FF2B5EF4-FFF2-40B4-BE49-F238E27FC236}">
                <a16:creationId xmlns:a16="http://schemas.microsoft.com/office/drawing/2014/main" id="{56AEF6E3-34DD-16C3-431F-3A7D4812E2E1}"/>
              </a:ext>
            </a:extLst>
          </p:cNvPr>
          <p:cNvSpPr txBox="1"/>
          <p:nvPr/>
        </p:nvSpPr>
        <p:spPr>
          <a:xfrm>
            <a:off x="1966341" y="2716682"/>
            <a:ext cx="991125" cy="261610"/>
          </a:xfrm>
          <a:prstGeom prst="rect">
            <a:avLst/>
          </a:prstGeom>
          <a:noFill/>
        </p:spPr>
        <p:txBody>
          <a:bodyPr wrap="square" rtlCol="0">
            <a:spAutoFit/>
          </a:bodyPr>
          <a:lstStyle/>
          <a:p>
            <a:pPr algn="ctr"/>
            <a:r>
              <a:rPr lang="en-GB" sz="1100" b="1" dirty="0"/>
              <a:t>Nottingham</a:t>
            </a:r>
          </a:p>
        </p:txBody>
      </p:sp>
      <p:sp>
        <p:nvSpPr>
          <p:cNvPr id="11" name="TextBox 10">
            <a:extLst>
              <a:ext uri="{FF2B5EF4-FFF2-40B4-BE49-F238E27FC236}">
                <a16:creationId xmlns:a16="http://schemas.microsoft.com/office/drawing/2014/main" id="{A4ECB686-3552-1D63-00CB-3843DE321650}"/>
              </a:ext>
            </a:extLst>
          </p:cNvPr>
          <p:cNvSpPr txBox="1"/>
          <p:nvPr/>
        </p:nvSpPr>
        <p:spPr>
          <a:xfrm>
            <a:off x="3113116" y="2477527"/>
            <a:ext cx="1738789" cy="430887"/>
          </a:xfrm>
          <a:prstGeom prst="rect">
            <a:avLst/>
          </a:prstGeom>
          <a:noFill/>
        </p:spPr>
        <p:txBody>
          <a:bodyPr wrap="square" rtlCol="0">
            <a:spAutoFit/>
          </a:bodyPr>
          <a:lstStyle/>
          <a:p>
            <a:pPr algn="ctr"/>
            <a:r>
              <a:rPr lang="en-GB" sz="1100" i="1" dirty="0"/>
              <a:t>Population of the city grows</a:t>
            </a:r>
          </a:p>
        </p:txBody>
      </p:sp>
      <p:sp>
        <p:nvSpPr>
          <p:cNvPr id="12" name="TextBox 11">
            <a:extLst>
              <a:ext uri="{FF2B5EF4-FFF2-40B4-BE49-F238E27FC236}">
                <a16:creationId xmlns:a16="http://schemas.microsoft.com/office/drawing/2014/main" id="{F8CC99CB-82D1-6318-194B-81EBAFD461D9}"/>
              </a:ext>
            </a:extLst>
          </p:cNvPr>
          <p:cNvSpPr txBox="1"/>
          <p:nvPr/>
        </p:nvSpPr>
        <p:spPr>
          <a:xfrm>
            <a:off x="2935574" y="3481346"/>
            <a:ext cx="2014813" cy="430887"/>
          </a:xfrm>
          <a:prstGeom prst="rect">
            <a:avLst/>
          </a:prstGeom>
          <a:noFill/>
        </p:spPr>
        <p:txBody>
          <a:bodyPr wrap="square" rtlCol="0">
            <a:spAutoFit/>
          </a:bodyPr>
          <a:lstStyle/>
          <a:p>
            <a:pPr algn="ctr"/>
            <a:r>
              <a:rPr lang="en-GB" sz="1100" i="1" dirty="0"/>
              <a:t>People move from the city centre into the suburbs</a:t>
            </a:r>
          </a:p>
        </p:txBody>
      </p:sp>
      <p:sp>
        <p:nvSpPr>
          <p:cNvPr id="13" name="TextBox 12">
            <a:extLst>
              <a:ext uri="{FF2B5EF4-FFF2-40B4-BE49-F238E27FC236}">
                <a16:creationId xmlns:a16="http://schemas.microsoft.com/office/drawing/2014/main" id="{4B13B35C-C72A-C29B-F516-8BBD72A7B288}"/>
              </a:ext>
            </a:extLst>
          </p:cNvPr>
          <p:cNvSpPr txBox="1"/>
          <p:nvPr/>
        </p:nvSpPr>
        <p:spPr>
          <a:xfrm>
            <a:off x="163882" y="3396708"/>
            <a:ext cx="1738789" cy="600164"/>
          </a:xfrm>
          <a:prstGeom prst="rect">
            <a:avLst/>
          </a:prstGeom>
          <a:noFill/>
        </p:spPr>
        <p:txBody>
          <a:bodyPr wrap="square" rtlCol="0">
            <a:spAutoFit/>
          </a:bodyPr>
          <a:lstStyle/>
          <a:p>
            <a:pPr algn="ctr"/>
            <a:r>
              <a:rPr lang="en-GB" sz="1100" i="1" dirty="0"/>
              <a:t>Population of the city decreases as people and industry move away</a:t>
            </a:r>
          </a:p>
        </p:txBody>
      </p:sp>
      <p:sp>
        <p:nvSpPr>
          <p:cNvPr id="14" name="TextBox 13">
            <a:extLst>
              <a:ext uri="{FF2B5EF4-FFF2-40B4-BE49-F238E27FC236}">
                <a16:creationId xmlns:a16="http://schemas.microsoft.com/office/drawing/2014/main" id="{2C6B69E6-866E-31EA-E3A0-83B7A02822F2}"/>
              </a:ext>
            </a:extLst>
          </p:cNvPr>
          <p:cNvSpPr txBox="1"/>
          <p:nvPr/>
        </p:nvSpPr>
        <p:spPr>
          <a:xfrm>
            <a:off x="-46912" y="2416600"/>
            <a:ext cx="1738789" cy="600164"/>
          </a:xfrm>
          <a:prstGeom prst="rect">
            <a:avLst/>
          </a:prstGeom>
          <a:noFill/>
        </p:spPr>
        <p:txBody>
          <a:bodyPr wrap="square" rtlCol="0">
            <a:spAutoFit/>
          </a:bodyPr>
          <a:lstStyle/>
          <a:p>
            <a:pPr algn="ctr"/>
            <a:r>
              <a:rPr lang="en-GB" sz="1100" i="1" dirty="0"/>
              <a:t>Population of the city grows as people move back in</a:t>
            </a:r>
          </a:p>
        </p:txBody>
      </p:sp>
      <p:pic>
        <p:nvPicPr>
          <p:cNvPr id="15" name="Picture 14">
            <a:extLst>
              <a:ext uri="{FF2B5EF4-FFF2-40B4-BE49-F238E27FC236}">
                <a16:creationId xmlns:a16="http://schemas.microsoft.com/office/drawing/2014/main" id="{721A9237-EDE3-5A43-A935-18B1D3277F4A}"/>
              </a:ext>
            </a:extLst>
          </p:cNvPr>
          <p:cNvPicPr>
            <a:picLocks noChangeAspect="1"/>
          </p:cNvPicPr>
          <p:nvPr/>
        </p:nvPicPr>
        <p:blipFill rotWithShape="1">
          <a:blip r:embed="rId5"/>
          <a:srcRect l="53383" t="31857" r="21250" b="11836"/>
          <a:stretch>
            <a:fillRect/>
          </a:stretch>
        </p:blipFill>
        <p:spPr>
          <a:xfrm>
            <a:off x="163882" y="5017565"/>
            <a:ext cx="1401518" cy="1748995"/>
          </a:xfrm>
          <a:prstGeom prst="rect">
            <a:avLst/>
          </a:prstGeom>
        </p:spPr>
      </p:pic>
      <p:graphicFrame>
        <p:nvGraphicFramePr>
          <p:cNvPr id="16" name="Table 15">
            <a:extLst>
              <a:ext uri="{FF2B5EF4-FFF2-40B4-BE49-F238E27FC236}">
                <a16:creationId xmlns:a16="http://schemas.microsoft.com/office/drawing/2014/main" id="{AFA096F3-F307-033C-1B5C-73CDD94CD10D}"/>
              </a:ext>
            </a:extLst>
          </p:cNvPr>
          <p:cNvGraphicFramePr>
            <a:graphicFrameLocks noGrp="1"/>
          </p:cNvGraphicFramePr>
          <p:nvPr>
            <p:extLst>
              <p:ext uri="{D42A27DB-BD31-4B8C-83A1-F6EECF244321}">
                <p14:modId xmlns:p14="http://schemas.microsoft.com/office/powerpoint/2010/main" val="3299226110"/>
              </p:ext>
            </p:extLst>
          </p:nvPr>
        </p:nvGraphicFramePr>
        <p:xfrm>
          <a:off x="1673674" y="5036258"/>
          <a:ext cx="3178231" cy="1730302"/>
        </p:xfrm>
        <a:graphic>
          <a:graphicData uri="http://schemas.openxmlformats.org/drawingml/2006/table">
            <a:tbl>
              <a:tblPr firstRow="1" bandRow="1">
                <a:tableStyleId>{5940675A-B579-460E-94D1-54222C63F5DA}</a:tableStyleId>
              </a:tblPr>
              <a:tblGrid>
                <a:gridCol w="1542034">
                  <a:extLst>
                    <a:ext uri="{9D8B030D-6E8A-4147-A177-3AD203B41FA5}">
                      <a16:colId xmlns:a16="http://schemas.microsoft.com/office/drawing/2014/main" val="138894469"/>
                    </a:ext>
                  </a:extLst>
                </a:gridCol>
                <a:gridCol w="1636197">
                  <a:extLst>
                    <a:ext uri="{9D8B030D-6E8A-4147-A177-3AD203B41FA5}">
                      <a16:colId xmlns:a16="http://schemas.microsoft.com/office/drawing/2014/main" val="1433728035"/>
                    </a:ext>
                  </a:extLst>
                </a:gridCol>
              </a:tblGrid>
              <a:tr h="297742">
                <a:tc>
                  <a:txBody>
                    <a:bodyPr/>
                    <a:lstStyle/>
                    <a:p>
                      <a:r>
                        <a:rPr lang="en-GB" sz="1100" dirty="0"/>
                        <a:t>Causes</a:t>
                      </a:r>
                    </a:p>
                  </a:txBody>
                  <a:tcPr>
                    <a:solidFill>
                      <a:schemeClr val="accent2">
                        <a:lumMod val="20000"/>
                        <a:lumOff val="80000"/>
                      </a:schemeClr>
                    </a:solidFill>
                  </a:tcPr>
                </a:tc>
                <a:tc>
                  <a:txBody>
                    <a:bodyPr/>
                    <a:lstStyle/>
                    <a:p>
                      <a:r>
                        <a:rPr lang="en-GB" sz="1100" dirty="0"/>
                        <a:t>Impacts</a:t>
                      </a:r>
                    </a:p>
                  </a:txBody>
                  <a:tcPr>
                    <a:solidFill>
                      <a:schemeClr val="accent4">
                        <a:lumMod val="20000"/>
                        <a:lumOff val="80000"/>
                      </a:schemeClr>
                    </a:solidFill>
                  </a:tcPr>
                </a:tc>
                <a:extLst>
                  <a:ext uri="{0D108BD9-81ED-4DB2-BD59-A6C34878D82A}">
                    <a16:rowId xmlns:a16="http://schemas.microsoft.com/office/drawing/2014/main" val="2704425945"/>
                  </a:ext>
                </a:extLst>
              </a:tr>
              <a:tr h="1338943">
                <a:tc>
                  <a:txBody>
                    <a:bodyPr/>
                    <a:lstStyle/>
                    <a:p>
                      <a:pPr marL="171450" indent="-171450">
                        <a:buFont typeface="Arial" panose="020B0604020202020204" pitchFamily="34" charset="0"/>
                        <a:buChar char="•"/>
                      </a:pPr>
                      <a:r>
                        <a:rPr lang="en-GB" sz="1100" dirty="0"/>
                        <a:t>To study at the University of Nottingham or Nottingham Trent University.</a:t>
                      </a:r>
                    </a:p>
                    <a:p>
                      <a:pPr marL="171450" indent="-171450">
                        <a:buFont typeface="Arial" panose="020B0604020202020204" pitchFamily="34" charset="0"/>
                        <a:buChar char="•"/>
                      </a:pPr>
                      <a:r>
                        <a:rPr lang="en-GB" sz="1100" dirty="0"/>
                        <a:t>Jobs in major companies such as Boots. </a:t>
                      </a:r>
                    </a:p>
                  </a:txBody>
                  <a:tcPr/>
                </a:tc>
                <a:tc>
                  <a:txBody>
                    <a:bodyPr/>
                    <a:lstStyle/>
                    <a:p>
                      <a:pPr marL="171450" indent="-171450">
                        <a:buFont typeface="Arial" panose="020B0604020202020204" pitchFamily="34" charset="0"/>
                        <a:buChar char="•"/>
                      </a:pPr>
                      <a:r>
                        <a:rPr lang="en-GB" sz="1100" dirty="0"/>
                        <a:t>More younger people (aged 18-30)</a:t>
                      </a:r>
                    </a:p>
                    <a:p>
                      <a:pPr marL="171450" indent="-171450">
                        <a:buFont typeface="Arial" panose="020B0604020202020204" pitchFamily="34" charset="0"/>
                        <a:buChar char="•"/>
                      </a:pPr>
                      <a:r>
                        <a:rPr lang="en-GB" sz="1100" dirty="0"/>
                        <a:t>Greater ethnic diversity.</a:t>
                      </a:r>
                    </a:p>
                    <a:p>
                      <a:pPr marL="171450" indent="-171450">
                        <a:buFont typeface="Arial" panose="020B0604020202020204" pitchFamily="34" charset="0"/>
                        <a:buChar char="•"/>
                      </a:pPr>
                      <a:r>
                        <a:rPr lang="en-GB" sz="1100" dirty="0"/>
                        <a:t>Pressure on housing, healthcare and education.</a:t>
                      </a:r>
                    </a:p>
                  </a:txBody>
                  <a:tcPr/>
                </a:tc>
                <a:extLst>
                  <a:ext uri="{0D108BD9-81ED-4DB2-BD59-A6C34878D82A}">
                    <a16:rowId xmlns:a16="http://schemas.microsoft.com/office/drawing/2014/main" val="621032500"/>
                  </a:ext>
                </a:extLst>
              </a:tr>
            </a:tbl>
          </a:graphicData>
        </a:graphic>
      </p:graphicFrame>
      <p:sp>
        <p:nvSpPr>
          <p:cNvPr id="17" name="TextBox 16">
            <a:extLst>
              <a:ext uri="{FF2B5EF4-FFF2-40B4-BE49-F238E27FC236}">
                <a16:creationId xmlns:a16="http://schemas.microsoft.com/office/drawing/2014/main" id="{F8CC99CB-82D1-6318-194B-81EBAFD461D9}"/>
              </a:ext>
            </a:extLst>
          </p:cNvPr>
          <p:cNvSpPr txBox="1"/>
          <p:nvPr/>
        </p:nvSpPr>
        <p:spPr>
          <a:xfrm>
            <a:off x="2255382" y="4755955"/>
            <a:ext cx="2014813" cy="261610"/>
          </a:xfrm>
          <a:prstGeom prst="rect">
            <a:avLst/>
          </a:prstGeom>
          <a:noFill/>
        </p:spPr>
        <p:txBody>
          <a:bodyPr wrap="square" rtlCol="0">
            <a:spAutoFit/>
          </a:bodyPr>
          <a:lstStyle/>
          <a:p>
            <a:pPr algn="ctr"/>
            <a:r>
              <a:rPr lang="en-GB" sz="1100" b="1" dirty="0"/>
              <a:t>Migration in Nottingham</a:t>
            </a:r>
          </a:p>
        </p:txBody>
      </p:sp>
      <p:pic>
        <p:nvPicPr>
          <p:cNvPr id="18" name="Picture 17">
            <a:extLst>
              <a:ext uri="{FF2B5EF4-FFF2-40B4-BE49-F238E27FC236}">
                <a16:creationId xmlns:a16="http://schemas.microsoft.com/office/drawing/2014/main" id="{B8C39DD2-17F3-099A-DFC3-18B72336A031}"/>
              </a:ext>
            </a:extLst>
          </p:cNvPr>
          <p:cNvPicPr>
            <a:picLocks noChangeAspect="1"/>
          </p:cNvPicPr>
          <p:nvPr/>
        </p:nvPicPr>
        <p:blipFill rotWithShape="1">
          <a:blip r:embed="rId5"/>
          <a:srcRect l="53383" t="31857" r="21250" b="11836"/>
          <a:stretch>
            <a:fillRect/>
          </a:stretch>
        </p:blipFill>
        <p:spPr>
          <a:xfrm>
            <a:off x="8463636" y="2758284"/>
            <a:ext cx="1401518" cy="1748995"/>
          </a:xfrm>
          <a:prstGeom prst="rect">
            <a:avLst/>
          </a:prstGeom>
        </p:spPr>
      </p:pic>
      <p:pic>
        <p:nvPicPr>
          <p:cNvPr id="19" name="Picture 18">
            <a:extLst>
              <a:ext uri="{FF2B5EF4-FFF2-40B4-BE49-F238E27FC236}">
                <a16:creationId xmlns:a16="http://schemas.microsoft.com/office/drawing/2014/main" id="{E1ACACF1-C3B8-33A4-2FD4-BFD1E63FA2AF}"/>
              </a:ext>
            </a:extLst>
          </p:cNvPr>
          <p:cNvPicPr>
            <a:picLocks noChangeAspect="1"/>
          </p:cNvPicPr>
          <p:nvPr/>
        </p:nvPicPr>
        <p:blipFill>
          <a:blip r:embed="rId6"/>
          <a:stretch>
            <a:fillRect/>
          </a:stretch>
        </p:blipFill>
        <p:spPr>
          <a:xfrm>
            <a:off x="5052728" y="2871594"/>
            <a:ext cx="2173183" cy="1594637"/>
          </a:xfrm>
          <a:prstGeom prst="rect">
            <a:avLst/>
          </a:prstGeom>
        </p:spPr>
      </p:pic>
      <p:sp>
        <p:nvSpPr>
          <p:cNvPr id="20" name="TextBox 19">
            <a:extLst>
              <a:ext uri="{FF2B5EF4-FFF2-40B4-BE49-F238E27FC236}">
                <a16:creationId xmlns:a16="http://schemas.microsoft.com/office/drawing/2014/main" id="{F289C1E1-5ABB-5AF1-3099-2E83D77CB589}"/>
              </a:ext>
            </a:extLst>
          </p:cNvPr>
          <p:cNvSpPr txBox="1"/>
          <p:nvPr/>
        </p:nvSpPr>
        <p:spPr>
          <a:xfrm>
            <a:off x="7238900" y="2896437"/>
            <a:ext cx="1401518" cy="1457011"/>
          </a:xfrm>
          <a:prstGeom prst="rect">
            <a:avLst/>
          </a:prstGeom>
          <a:noFill/>
        </p:spPr>
        <p:txBody>
          <a:bodyPr wrap="square" rtlCol="0">
            <a:spAutoFit/>
          </a:bodyPr>
          <a:lstStyle/>
          <a:p>
            <a:pPr algn="ctr"/>
            <a:r>
              <a:rPr lang="en-GB" sz="1100" dirty="0"/>
              <a:t>Population is growing due to migration (mainly aged 18-30) and natural increase (young people are more likely to have children).</a:t>
            </a:r>
          </a:p>
        </p:txBody>
      </p:sp>
      <p:sp>
        <p:nvSpPr>
          <p:cNvPr id="21" name="TextBox 20">
            <a:extLst>
              <a:ext uri="{FF2B5EF4-FFF2-40B4-BE49-F238E27FC236}">
                <a16:creationId xmlns:a16="http://schemas.microsoft.com/office/drawing/2014/main" id="{ECB41657-368C-A1F0-A40F-7F6AC1916372}"/>
              </a:ext>
            </a:extLst>
          </p:cNvPr>
          <p:cNvSpPr txBox="1"/>
          <p:nvPr/>
        </p:nvSpPr>
        <p:spPr>
          <a:xfrm>
            <a:off x="4998299" y="4901836"/>
            <a:ext cx="1795084" cy="938719"/>
          </a:xfrm>
          <a:prstGeom prst="rect">
            <a:avLst/>
          </a:prstGeom>
          <a:noFill/>
        </p:spPr>
        <p:txBody>
          <a:bodyPr wrap="square" rtlCol="0">
            <a:spAutoFit/>
          </a:bodyPr>
          <a:lstStyle/>
          <a:p>
            <a:pPr algn="ctr"/>
            <a:r>
              <a:rPr lang="en-GB" sz="1100" dirty="0"/>
              <a:t>Deindustrialisation happens (factories close) due to globalisation – industry moves abroad for cheaper labour. </a:t>
            </a:r>
          </a:p>
        </p:txBody>
      </p:sp>
      <p:sp>
        <p:nvSpPr>
          <p:cNvPr id="22" name="TextBox 21">
            <a:extLst>
              <a:ext uri="{FF2B5EF4-FFF2-40B4-BE49-F238E27FC236}">
                <a16:creationId xmlns:a16="http://schemas.microsoft.com/office/drawing/2014/main" id="{2E3853BD-8DB6-FC12-590E-DB32B76A867B}"/>
              </a:ext>
            </a:extLst>
          </p:cNvPr>
          <p:cNvSpPr txBox="1"/>
          <p:nvPr/>
        </p:nvSpPr>
        <p:spPr>
          <a:xfrm>
            <a:off x="6922949" y="4991372"/>
            <a:ext cx="1795084" cy="769441"/>
          </a:xfrm>
          <a:prstGeom prst="rect">
            <a:avLst/>
          </a:prstGeom>
          <a:noFill/>
        </p:spPr>
        <p:txBody>
          <a:bodyPr wrap="square" rtlCol="0">
            <a:spAutoFit/>
          </a:bodyPr>
          <a:lstStyle/>
          <a:p>
            <a:pPr algn="ctr"/>
            <a:r>
              <a:rPr lang="en-GB" sz="1100" dirty="0"/>
              <a:t>People are made redundant in secondary jobs and become unemployed.</a:t>
            </a:r>
          </a:p>
        </p:txBody>
      </p:sp>
      <p:sp>
        <p:nvSpPr>
          <p:cNvPr id="23" name="TextBox 22">
            <a:extLst>
              <a:ext uri="{FF2B5EF4-FFF2-40B4-BE49-F238E27FC236}">
                <a16:creationId xmlns:a16="http://schemas.microsoft.com/office/drawing/2014/main" id="{9A5EE6A8-69AA-DD5E-5C84-19B926901C6B}"/>
              </a:ext>
            </a:extLst>
          </p:cNvPr>
          <p:cNvSpPr txBox="1"/>
          <p:nvPr/>
        </p:nvSpPr>
        <p:spPr>
          <a:xfrm>
            <a:off x="8837778" y="5062549"/>
            <a:ext cx="1094325" cy="617291"/>
          </a:xfrm>
          <a:prstGeom prst="rect">
            <a:avLst/>
          </a:prstGeom>
          <a:noFill/>
        </p:spPr>
        <p:txBody>
          <a:bodyPr wrap="square" rtlCol="0">
            <a:spAutoFit/>
          </a:bodyPr>
          <a:lstStyle/>
          <a:p>
            <a:pPr algn="ctr"/>
            <a:r>
              <a:rPr lang="en-GB" sz="1100" dirty="0"/>
              <a:t>More people are on low or no income.</a:t>
            </a:r>
          </a:p>
        </p:txBody>
      </p:sp>
      <p:sp>
        <p:nvSpPr>
          <p:cNvPr id="24" name="TextBox 23">
            <a:extLst>
              <a:ext uri="{FF2B5EF4-FFF2-40B4-BE49-F238E27FC236}">
                <a16:creationId xmlns:a16="http://schemas.microsoft.com/office/drawing/2014/main" id="{051ECC42-6832-85F0-8AA5-AC2D51FB5709}"/>
              </a:ext>
            </a:extLst>
          </p:cNvPr>
          <p:cNvSpPr txBox="1"/>
          <p:nvPr/>
        </p:nvSpPr>
        <p:spPr>
          <a:xfrm>
            <a:off x="8865760" y="6062225"/>
            <a:ext cx="1038359" cy="430887"/>
          </a:xfrm>
          <a:prstGeom prst="rect">
            <a:avLst/>
          </a:prstGeom>
          <a:noFill/>
        </p:spPr>
        <p:txBody>
          <a:bodyPr wrap="square" rtlCol="0">
            <a:spAutoFit/>
          </a:bodyPr>
          <a:lstStyle/>
          <a:p>
            <a:pPr algn="ctr"/>
            <a:r>
              <a:rPr lang="en-GB" sz="1100" dirty="0"/>
              <a:t>Fewer people paying taxes.</a:t>
            </a:r>
          </a:p>
        </p:txBody>
      </p:sp>
      <p:sp>
        <p:nvSpPr>
          <p:cNvPr id="25" name="TextBox 24">
            <a:extLst>
              <a:ext uri="{FF2B5EF4-FFF2-40B4-BE49-F238E27FC236}">
                <a16:creationId xmlns:a16="http://schemas.microsoft.com/office/drawing/2014/main" id="{AAA44F67-BC3F-4644-D637-5D82D7A76107}"/>
              </a:ext>
            </a:extLst>
          </p:cNvPr>
          <p:cNvSpPr txBox="1"/>
          <p:nvPr/>
        </p:nvSpPr>
        <p:spPr>
          <a:xfrm>
            <a:off x="7325923" y="5914644"/>
            <a:ext cx="1349567" cy="938718"/>
          </a:xfrm>
          <a:prstGeom prst="rect">
            <a:avLst/>
          </a:prstGeom>
          <a:noFill/>
        </p:spPr>
        <p:txBody>
          <a:bodyPr wrap="square" rtlCol="0">
            <a:spAutoFit/>
          </a:bodyPr>
          <a:lstStyle/>
          <a:p>
            <a:pPr algn="ctr"/>
            <a:r>
              <a:rPr lang="en-GB" sz="1100" dirty="0"/>
              <a:t>Less investment into services like healthcare, education and transport</a:t>
            </a:r>
            <a:r>
              <a:rPr lang="en-GB" sz="1100" b="1" dirty="0"/>
              <a:t>.</a:t>
            </a:r>
            <a:endParaRPr lang="en-GB" sz="1100" dirty="0"/>
          </a:p>
        </p:txBody>
      </p:sp>
      <p:sp>
        <p:nvSpPr>
          <p:cNvPr id="26" name="TextBox 25">
            <a:extLst>
              <a:ext uri="{FF2B5EF4-FFF2-40B4-BE49-F238E27FC236}">
                <a16:creationId xmlns:a16="http://schemas.microsoft.com/office/drawing/2014/main" id="{064D199C-AF82-70F3-9DB5-E051BC2CD787}"/>
              </a:ext>
            </a:extLst>
          </p:cNvPr>
          <p:cNvSpPr txBox="1"/>
          <p:nvPr/>
        </p:nvSpPr>
        <p:spPr>
          <a:xfrm>
            <a:off x="6018974" y="6083919"/>
            <a:ext cx="1108456" cy="617605"/>
          </a:xfrm>
          <a:prstGeom prst="rect">
            <a:avLst/>
          </a:prstGeom>
          <a:noFill/>
        </p:spPr>
        <p:txBody>
          <a:bodyPr wrap="square" rtlCol="0">
            <a:spAutoFit/>
          </a:bodyPr>
          <a:lstStyle/>
          <a:p>
            <a:pPr algn="ctr"/>
            <a:r>
              <a:rPr lang="en-GB" sz="1100" dirty="0"/>
              <a:t>Those who can migrate out of the city.</a:t>
            </a:r>
          </a:p>
        </p:txBody>
      </p:sp>
      <p:sp>
        <p:nvSpPr>
          <p:cNvPr id="27" name="TextBox 26">
            <a:extLst>
              <a:ext uri="{FF2B5EF4-FFF2-40B4-BE49-F238E27FC236}">
                <a16:creationId xmlns:a16="http://schemas.microsoft.com/office/drawing/2014/main" id="{4114A16F-068E-344F-AB85-EDE6CA2CEA7B}"/>
              </a:ext>
            </a:extLst>
          </p:cNvPr>
          <p:cNvSpPr txBox="1"/>
          <p:nvPr/>
        </p:nvSpPr>
        <p:spPr>
          <a:xfrm>
            <a:off x="4914921" y="5941851"/>
            <a:ext cx="1025968" cy="769441"/>
          </a:xfrm>
          <a:prstGeom prst="rect">
            <a:avLst/>
          </a:prstGeom>
          <a:noFill/>
        </p:spPr>
        <p:txBody>
          <a:bodyPr wrap="square" rtlCol="0">
            <a:spAutoFit/>
          </a:bodyPr>
          <a:lstStyle/>
          <a:p>
            <a:pPr algn="ctr"/>
            <a:r>
              <a:rPr lang="en-GB" sz="1100" dirty="0"/>
              <a:t>Higher crime rates and loss of community.</a:t>
            </a:r>
          </a:p>
        </p:txBody>
      </p:sp>
      <p:cxnSp>
        <p:nvCxnSpPr>
          <p:cNvPr id="28" name="Straight Arrow Connector 27">
            <a:extLst>
              <a:ext uri="{FF2B5EF4-FFF2-40B4-BE49-F238E27FC236}">
                <a16:creationId xmlns:a16="http://schemas.microsoft.com/office/drawing/2014/main" id="{D99C0DAA-3966-FEFB-CF3D-4D69B78AA800}"/>
              </a:ext>
            </a:extLst>
          </p:cNvPr>
          <p:cNvCxnSpPr>
            <a:cxnSpLocks/>
          </p:cNvCxnSpPr>
          <p:nvPr/>
        </p:nvCxnSpPr>
        <p:spPr>
          <a:xfrm>
            <a:off x="6703689" y="5335379"/>
            <a:ext cx="339005" cy="567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AE860C3E-04C5-EFF6-91B1-16F515575C0E}"/>
              </a:ext>
            </a:extLst>
          </p:cNvPr>
          <p:cNvCxnSpPr>
            <a:cxnSpLocks/>
          </p:cNvCxnSpPr>
          <p:nvPr/>
        </p:nvCxnSpPr>
        <p:spPr>
          <a:xfrm>
            <a:off x="8608403" y="5295119"/>
            <a:ext cx="339005" cy="567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6BCEE328-EE32-C29D-05A9-559AF57B00DE}"/>
              </a:ext>
            </a:extLst>
          </p:cNvPr>
          <p:cNvCxnSpPr>
            <a:cxnSpLocks/>
          </p:cNvCxnSpPr>
          <p:nvPr/>
        </p:nvCxnSpPr>
        <p:spPr>
          <a:xfrm>
            <a:off x="9384940" y="5679840"/>
            <a:ext cx="0" cy="41762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4C0786DB-9070-55B3-3290-987012FC2060}"/>
              </a:ext>
            </a:extLst>
          </p:cNvPr>
          <p:cNvCxnSpPr>
            <a:cxnSpLocks/>
          </p:cNvCxnSpPr>
          <p:nvPr/>
        </p:nvCxnSpPr>
        <p:spPr>
          <a:xfrm flipH="1">
            <a:off x="8557433" y="6277668"/>
            <a:ext cx="38997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84EA2380-EA06-F962-C6A4-6461D0EBEEFA}"/>
              </a:ext>
            </a:extLst>
          </p:cNvPr>
          <p:cNvCxnSpPr>
            <a:cxnSpLocks/>
          </p:cNvCxnSpPr>
          <p:nvPr/>
        </p:nvCxnSpPr>
        <p:spPr>
          <a:xfrm flipH="1">
            <a:off x="7130935" y="6337070"/>
            <a:ext cx="38997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E14B18F7-40BA-41F3-E80F-CF41EC7EC655}"/>
              </a:ext>
            </a:extLst>
          </p:cNvPr>
          <p:cNvCxnSpPr>
            <a:cxnSpLocks/>
          </p:cNvCxnSpPr>
          <p:nvPr/>
        </p:nvCxnSpPr>
        <p:spPr>
          <a:xfrm flipH="1">
            <a:off x="5672543" y="6355452"/>
            <a:ext cx="38997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8120A0E2-36A1-876D-4B5E-8DF7830F9E80}"/>
              </a:ext>
            </a:extLst>
          </p:cNvPr>
          <p:cNvSpPr txBox="1"/>
          <p:nvPr/>
        </p:nvSpPr>
        <p:spPr>
          <a:xfrm>
            <a:off x="5039639" y="4625150"/>
            <a:ext cx="2569029" cy="261610"/>
          </a:xfrm>
          <a:prstGeom prst="rect">
            <a:avLst/>
          </a:prstGeom>
          <a:noFill/>
        </p:spPr>
        <p:txBody>
          <a:bodyPr wrap="square" rtlCol="0">
            <a:spAutoFit/>
          </a:bodyPr>
          <a:lstStyle/>
          <a:p>
            <a:pPr algn="ctr"/>
            <a:r>
              <a:rPr lang="en-GB" sz="1100" b="1" dirty="0"/>
              <a:t>Deindustrialisation and Deprivation</a:t>
            </a:r>
          </a:p>
        </p:txBody>
      </p:sp>
    </p:spTree>
    <p:extLst>
      <p:ext uri="{BB962C8B-B14F-4D97-AF65-F5344CB8AC3E}">
        <p14:creationId xmlns:p14="http://schemas.microsoft.com/office/powerpoint/2010/main" val="2011090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14ABE-774D-F71C-2208-B4FDD5E9D497}"/>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25868EE-7356-C3C7-3415-AA7699E84D9B}"/>
              </a:ext>
            </a:extLst>
          </p:cNvPr>
          <p:cNvCxnSpPr/>
          <p:nvPr/>
        </p:nvCxnSpPr>
        <p:spPr>
          <a:xfrm>
            <a:off x="4953000" y="0"/>
            <a:ext cx="0" cy="685800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FA0559AB-FCF1-CDF7-898C-9541C7DD97C0}"/>
              </a:ext>
            </a:extLst>
          </p:cNvPr>
          <p:cNvPicPr>
            <a:picLocks noChangeAspect="1"/>
          </p:cNvPicPr>
          <p:nvPr/>
        </p:nvPicPr>
        <p:blipFill>
          <a:blip r:embed="rId2"/>
          <a:srcRect t="1156"/>
          <a:stretch>
            <a:fillRect/>
          </a:stretch>
        </p:blipFill>
        <p:spPr>
          <a:xfrm>
            <a:off x="5029202" y="65316"/>
            <a:ext cx="4822835" cy="1393373"/>
          </a:xfrm>
          <a:prstGeom prst="rect">
            <a:avLst/>
          </a:prstGeom>
        </p:spPr>
      </p:pic>
      <p:pic>
        <p:nvPicPr>
          <p:cNvPr id="2" name="Picture 1">
            <a:extLst>
              <a:ext uri="{FF2B5EF4-FFF2-40B4-BE49-F238E27FC236}">
                <a16:creationId xmlns:a16="http://schemas.microsoft.com/office/drawing/2014/main" id="{C8621897-A9FE-D01C-2B19-8008B916CD45}"/>
              </a:ext>
            </a:extLst>
          </p:cNvPr>
          <p:cNvPicPr>
            <a:picLocks noChangeAspect="1"/>
          </p:cNvPicPr>
          <p:nvPr/>
        </p:nvPicPr>
        <p:blipFill>
          <a:blip r:embed="rId3"/>
          <a:stretch>
            <a:fillRect/>
          </a:stretch>
        </p:blipFill>
        <p:spPr>
          <a:xfrm>
            <a:off x="90551" y="65316"/>
            <a:ext cx="4786248" cy="2685085"/>
          </a:xfrm>
          <a:prstGeom prst="rect">
            <a:avLst/>
          </a:prstGeom>
        </p:spPr>
      </p:pic>
      <p:sp>
        <p:nvSpPr>
          <p:cNvPr id="5" name="TextBox 4">
            <a:extLst>
              <a:ext uri="{FF2B5EF4-FFF2-40B4-BE49-F238E27FC236}">
                <a16:creationId xmlns:a16="http://schemas.microsoft.com/office/drawing/2014/main" id="{B3D67B55-E78D-7587-6FDD-CE124ED4E44E}"/>
              </a:ext>
            </a:extLst>
          </p:cNvPr>
          <p:cNvSpPr txBox="1"/>
          <p:nvPr/>
        </p:nvSpPr>
        <p:spPr>
          <a:xfrm>
            <a:off x="76202" y="2706858"/>
            <a:ext cx="4786248" cy="430887"/>
          </a:xfrm>
          <a:prstGeom prst="rect">
            <a:avLst/>
          </a:prstGeom>
          <a:noFill/>
        </p:spPr>
        <p:txBody>
          <a:bodyPr wrap="square">
            <a:spAutoFit/>
          </a:bodyPr>
          <a:lstStyle/>
          <a:p>
            <a:r>
              <a:rPr lang="en-US" sz="1100" b="1" dirty="0"/>
              <a:t>Decentralisation:</a:t>
            </a:r>
            <a:r>
              <a:rPr lang="en-US" sz="1100" dirty="0"/>
              <a:t> The movement of activity out of city centres. This includes offices and retail.</a:t>
            </a:r>
          </a:p>
        </p:txBody>
      </p:sp>
      <p:graphicFrame>
        <p:nvGraphicFramePr>
          <p:cNvPr id="6" name="Table 5">
            <a:extLst>
              <a:ext uri="{FF2B5EF4-FFF2-40B4-BE49-F238E27FC236}">
                <a16:creationId xmlns:a16="http://schemas.microsoft.com/office/drawing/2014/main" id="{19B8695F-12CD-F8C1-C520-B5D7F9E2598F}"/>
              </a:ext>
            </a:extLst>
          </p:cNvPr>
          <p:cNvGraphicFramePr>
            <a:graphicFrameLocks noGrp="1"/>
          </p:cNvGraphicFramePr>
          <p:nvPr>
            <p:extLst>
              <p:ext uri="{D42A27DB-BD31-4B8C-83A1-F6EECF244321}">
                <p14:modId xmlns:p14="http://schemas.microsoft.com/office/powerpoint/2010/main" val="2592891262"/>
              </p:ext>
            </p:extLst>
          </p:nvPr>
        </p:nvGraphicFramePr>
        <p:xfrm>
          <a:off x="1847107" y="2990183"/>
          <a:ext cx="3015343" cy="1361923"/>
        </p:xfrm>
        <a:graphic>
          <a:graphicData uri="http://schemas.openxmlformats.org/drawingml/2006/table">
            <a:tbl>
              <a:tblPr firstRow="1" bandRow="1">
                <a:tableStyleId>{5940675A-B579-460E-94D1-54222C63F5DA}</a:tableStyleId>
              </a:tblPr>
              <a:tblGrid>
                <a:gridCol w="3015343">
                  <a:extLst>
                    <a:ext uri="{9D8B030D-6E8A-4147-A177-3AD203B41FA5}">
                      <a16:colId xmlns:a16="http://schemas.microsoft.com/office/drawing/2014/main" val="1153026196"/>
                    </a:ext>
                  </a:extLst>
                </a:gridCol>
              </a:tblGrid>
              <a:tr h="264643">
                <a:tc>
                  <a:txBody>
                    <a:bodyPr/>
                    <a:lstStyle/>
                    <a:p>
                      <a:r>
                        <a:rPr lang="en-GB" sz="1100" dirty="0"/>
                        <a:t>Reasons for Decentralisation</a:t>
                      </a:r>
                    </a:p>
                  </a:txBody>
                  <a:tcPr>
                    <a:solidFill>
                      <a:schemeClr val="accent2">
                        <a:lumMod val="20000"/>
                        <a:lumOff val="80000"/>
                      </a:schemeClr>
                    </a:solidFill>
                  </a:tcPr>
                </a:tc>
                <a:extLst>
                  <a:ext uri="{0D108BD9-81ED-4DB2-BD59-A6C34878D82A}">
                    <a16:rowId xmlns:a16="http://schemas.microsoft.com/office/drawing/2014/main" val="644624382"/>
                  </a:ext>
                </a:extLst>
              </a:tr>
              <a:tr h="796350">
                <a:tc>
                  <a:txBody>
                    <a:bodyPr/>
                    <a:lstStyle/>
                    <a:p>
                      <a:pPr marL="171450" indent="-171450">
                        <a:buFont typeface="Arial" panose="020B0604020202020204" pitchFamily="34" charset="0"/>
                        <a:buChar char="•"/>
                      </a:pPr>
                      <a:r>
                        <a:rPr lang="en-GB" sz="1100" dirty="0"/>
                        <a:t>Increase in </a:t>
                      </a:r>
                      <a:r>
                        <a:rPr lang="en-GB" sz="1100" u="sng" dirty="0"/>
                        <a:t>online shopping</a:t>
                      </a:r>
                      <a:r>
                        <a:rPr lang="en-GB" sz="1100" dirty="0"/>
                        <a:t> due to greater internet access (e.g. Amazon)</a:t>
                      </a:r>
                    </a:p>
                    <a:p>
                      <a:pPr marL="171450" indent="-171450">
                        <a:buFont typeface="Arial" panose="020B0604020202020204" pitchFamily="34" charset="0"/>
                        <a:buChar char="•"/>
                      </a:pPr>
                      <a:r>
                        <a:rPr lang="en-GB" sz="1100" dirty="0"/>
                        <a:t>More </a:t>
                      </a:r>
                      <a:r>
                        <a:rPr lang="en-GB" sz="1100" u="sng" dirty="0"/>
                        <a:t>out-of-town shopping centres</a:t>
                      </a:r>
                      <a:r>
                        <a:rPr lang="en-GB" sz="1100" dirty="0"/>
                        <a:t> as these are often more accessible to people in the suburbs, people can park more easily, and stores can be larger.</a:t>
                      </a:r>
                    </a:p>
                  </a:txBody>
                  <a:tcPr/>
                </a:tc>
                <a:extLst>
                  <a:ext uri="{0D108BD9-81ED-4DB2-BD59-A6C34878D82A}">
                    <a16:rowId xmlns:a16="http://schemas.microsoft.com/office/drawing/2014/main" val="2217492978"/>
                  </a:ext>
                </a:extLst>
              </a:tr>
            </a:tbl>
          </a:graphicData>
        </a:graphic>
      </p:graphicFrame>
      <p:sp>
        <p:nvSpPr>
          <p:cNvPr id="8" name="TextBox 7">
            <a:extLst>
              <a:ext uri="{FF2B5EF4-FFF2-40B4-BE49-F238E27FC236}">
                <a16:creationId xmlns:a16="http://schemas.microsoft.com/office/drawing/2014/main" id="{B5BA9F4E-10BB-515C-6F31-695B8E626B72}"/>
              </a:ext>
            </a:extLst>
          </p:cNvPr>
          <p:cNvSpPr txBox="1"/>
          <p:nvPr/>
        </p:nvSpPr>
        <p:spPr>
          <a:xfrm>
            <a:off x="236022" y="3137746"/>
            <a:ext cx="1451265" cy="430887"/>
          </a:xfrm>
          <a:prstGeom prst="rect">
            <a:avLst/>
          </a:prstGeom>
          <a:noFill/>
        </p:spPr>
        <p:txBody>
          <a:bodyPr wrap="square" rtlCol="0">
            <a:spAutoFit/>
          </a:bodyPr>
          <a:lstStyle/>
          <a:p>
            <a:pPr algn="ctr"/>
            <a:r>
              <a:rPr lang="en-GB" sz="1100" b="1" dirty="0"/>
              <a:t>Impact of the CBD of Nottingham</a:t>
            </a:r>
          </a:p>
        </p:txBody>
      </p:sp>
      <p:sp>
        <p:nvSpPr>
          <p:cNvPr id="10" name="TextBox 9">
            <a:extLst>
              <a:ext uri="{FF2B5EF4-FFF2-40B4-BE49-F238E27FC236}">
                <a16:creationId xmlns:a16="http://schemas.microsoft.com/office/drawing/2014/main" id="{891D8E3A-2EFD-57A1-CB73-EE0C8B0EF0CE}"/>
              </a:ext>
            </a:extLst>
          </p:cNvPr>
          <p:cNvSpPr txBox="1"/>
          <p:nvPr/>
        </p:nvSpPr>
        <p:spPr>
          <a:xfrm>
            <a:off x="52023" y="3540990"/>
            <a:ext cx="1795084" cy="600164"/>
          </a:xfrm>
          <a:prstGeom prst="rect">
            <a:avLst/>
          </a:prstGeom>
          <a:noFill/>
        </p:spPr>
        <p:txBody>
          <a:bodyPr wrap="square" rtlCol="0">
            <a:spAutoFit/>
          </a:bodyPr>
          <a:lstStyle/>
          <a:p>
            <a:pPr algn="ctr"/>
            <a:r>
              <a:rPr lang="en-GB" sz="1100" dirty="0"/>
              <a:t>More people shop online or in out-of-town shopping centres</a:t>
            </a:r>
          </a:p>
        </p:txBody>
      </p:sp>
      <p:sp>
        <p:nvSpPr>
          <p:cNvPr id="11" name="TextBox 10">
            <a:extLst>
              <a:ext uri="{FF2B5EF4-FFF2-40B4-BE49-F238E27FC236}">
                <a16:creationId xmlns:a16="http://schemas.microsoft.com/office/drawing/2014/main" id="{1225C96D-A568-3D59-DFA6-2E5C01E35567}"/>
              </a:ext>
            </a:extLst>
          </p:cNvPr>
          <p:cNvSpPr txBox="1"/>
          <p:nvPr/>
        </p:nvSpPr>
        <p:spPr>
          <a:xfrm>
            <a:off x="90551" y="4353175"/>
            <a:ext cx="1112748" cy="600164"/>
          </a:xfrm>
          <a:prstGeom prst="rect">
            <a:avLst/>
          </a:prstGeom>
          <a:noFill/>
        </p:spPr>
        <p:txBody>
          <a:bodyPr wrap="square" rtlCol="0">
            <a:spAutoFit/>
          </a:bodyPr>
          <a:lstStyle/>
          <a:p>
            <a:pPr algn="ctr"/>
            <a:r>
              <a:rPr lang="en-GB" sz="1100" dirty="0"/>
              <a:t>Less people visit and shop in the CBD</a:t>
            </a:r>
          </a:p>
        </p:txBody>
      </p:sp>
      <p:sp>
        <p:nvSpPr>
          <p:cNvPr id="12" name="TextBox 11">
            <a:extLst>
              <a:ext uri="{FF2B5EF4-FFF2-40B4-BE49-F238E27FC236}">
                <a16:creationId xmlns:a16="http://schemas.microsoft.com/office/drawing/2014/main" id="{F8D24ADF-3FDC-AF94-7E80-0B62C4C4BA77}"/>
              </a:ext>
            </a:extLst>
          </p:cNvPr>
          <p:cNvSpPr txBox="1"/>
          <p:nvPr/>
        </p:nvSpPr>
        <p:spPr>
          <a:xfrm>
            <a:off x="1290733" y="4353175"/>
            <a:ext cx="1112748" cy="600164"/>
          </a:xfrm>
          <a:prstGeom prst="rect">
            <a:avLst/>
          </a:prstGeom>
          <a:noFill/>
        </p:spPr>
        <p:txBody>
          <a:bodyPr wrap="square" rtlCol="0">
            <a:spAutoFit/>
          </a:bodyPr>
          <a:lstStyle/>
          <a:p>
            <a:pPr algn="ctr"/>
            <a:r>
              <a:rPr lang="en-GB" sz="1100" dirty="0"/>
              <a:t>Shops lose money and income</a:t>
            </a:r>
          </a:p>
        </p:txBody>
      </p:sp>
      <p:sp>
        <p:nvSpPr>
          <p:cNvPr id="13" name="TextBox 12">
            <a:extLst>
              <a:ext uri="{FF2B5EF4-FFF2-40B4-BE49-F238E27FC236}">
                <a16:creationId xmlns:a16="http://schemas.microsoft.com/office/drawing/2014/main" id="{CEB38164-2DF5-5F99-6A90-A3C8A1E9B791}"/>
              </a:ext>
            </a:extLst>
          </p:cNvPr>
          <p:cNvSpPr txBox="1"/>
          <p:nvPr/>
        </p:nvSpPr>
        <p:spPr>
          <a:xfrm>
            <a:off x="2458440" y="4353175"/>
            <a:ext cx="1112748" cy="600164"/>
          </a:xfrm>
          <a:prstGeom prst="rect">
            <a:avLst/>
          </a:prstGeom>
          <a:noFill/>
        </p:spPr>
        <p:txBody>
          <a:bodyPr wrap="square" rtlCol="0">
            <a:spAutoFit/>
          </a:bodyPr>
          <a:lstStyle/>
          <a:p>
            <a:pPr algn="ctr"/>
            <a:r>
              <a:rPr lang="en-GB" sz="1100" dirty="0"/>
              <a:t>Shops close and people lose their jobs</a:t>
            </a:r>
          </a:p>
        </p:txBody>
      </p:sp>
      <p:sp>
        <p:nvSpPr>
          <p:cNvPr id="14" name="TextBox 13">
            <a:extLst>
              <a:ext uri="{FF2B5EF4-FFF2-40B4-BE49-F238E27FC236}">
                <a16:creationId xmlns:a16="http://schemas.microsoft.com/office/drawing/2014/main" id="{D399A2CA-7E5D-1C54-5E9D-478808C0E4F1}"/>
              </a:ext>
            </a:extLst>
          </p:cNvPr>
          <p:cNvSpPr txBox="1"/>
          <p:nvPr/>
        </p:nvSpPr>
        <p:spPr>
          <a:xfrm>
            <a:off x="3604234" y="4353175"/>
            <a:ext cx="1403196" cy="600164"/>
          </a:xfrm>
          <a:prstGeom prst="rect">
            <a:avLst/>
          </a:prstGeom>
          <a:noFill/>
        </p:spPr>
        <p:txBody>
          <a:bodyPr wrap="square" rtlCol="0">
            <a:spAutoFit/>
          </a:bodyPr>
          <a:lstStyle/>
          <a:p>
            <a:pPr algn="ctr"/>
            <a:r>
              <a:rPr lang="en-GB" sz="1100" dirty="0"/>
              <a:t>Other businesses suffer due to lower footfall in the CBD.</a:t>
            </a:r>
          </a:p>
        </p:txBody>
      </p:sp>
      <p:cxnSp>
        <p:nvCxnSpPr>
          <p:cNvPr id="15" name="Straight Arrow Connector 14">
            <a:extLst>
              <a:ext uri="{FF2B5EF4-FFF2-40B4-BE49-F238E27FC236}">
                <a16:creationId xmlns:a16="http://schemas.microsoft.com/office/drawing/2014/main" id="{0A28C6FE-499D-2301-0FB1-FFA34B0CDB28}"/>
              </a:ext>
            </a:extLst>
          </p:cNvPr>
          <p:cNvCxnSpPr>
            <a:cxnSpLocks/>
          </p:cNvCxnSpPr>
          <p:nvPr/>
        </p:nvCxnSpPr>
        <p:spPr>
          <a:xfrm flipH="1">
            <a:off x="792152" y="4158374"/>
            <a:ext cx="169502" cy="2601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7D269791-2EC8-DA23-BEA9-D4AE3302C006}"/>
              </a:ext>
            </a:extLst>
          </p:cNvPr>
          <p:cNvCxnSpPr>
            <a:cxnSpLocks/>
          </p:cNvCxnSpPr>
          <p:nvPr/>
        </p:nvCxnSpPr>
        <p:spPr>
          <a:xfrm>
            <a:off x="1110080" y="4653257"/>
            <a:ext cx="339005" cy="567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D7AE271-6F47-B462-83A1-F3000D59C6CC}"/>
              </a:ext>
            </a:extLst>
          </p:cNvPr>
          <p:cNvCxnSpPr>
            <a:cxnSpLocks/>
          </p:cNvCxnSpPr>
          <p:nvPr/>
        </p:nvCxnSpPr>
        <p:spPr>
          <a:xfrm>
            <a:off x="2266901" y="4653257"/>
            <a:ext cx="339005" cy="567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063C27B6-C8FE-0AB2-EDF6-CDEA4264979F}"/>
              </a:ext>
            </a:extLst>
          </p:cNvPr>
          <p:cNvCxnSpPr>
            <a:cxnSpLocks/>
          </p:cNvCxnSpPr>
          <p:nvPr/>
        </p:nvCxnSpPr>
        <p:spPr>
          <a:xfrm>
            <a:off x="3380301" y="4653257"/>
            <a:ext cx="339005" cy="567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20" name="Table 19">
            <a:extLst>
              <a:ext uri="{FF2B5EF4-FFF2-40B4-BE49-F238E27FC236}">
                <a16:creationId xmlns:a16="http://schemas.microsoft.com/office/drawing/2014/main" id="{FFC8ABFA-9E51-28F6-7A2B-C1F2BA732285}"/>
              </a:ext>
            </a:extLst>
          </p:cNvPr>
          <p:cNvGraphicFramePr>
            <a:graphicFrameLocks noGrp="1"/>
          </p:cNvGraphicFramePr>
          <p:nvPr>
            <p:extLst>
              <p:ext uri="{D42A27DB-BD31-4B8C-83A1-F6EECF244321}">
                <p14:modId xmlns:p14="http://schemas.microsoft.com/office/powerpoint/2010/main" val="1958437128"/>
              </p:ext>
            </p:extLst>
          </p:nvPr>
        </p:nvGraphicFramePr>
        <p:xfrm>
          <a:off x="101150" y="4962016"/>
          <a:ext cx="4764764" cy="1859280"/>
        </p:xfrm>
        <a:graphic>
          <a:graphicData uri="http://schemas.openxmlformats.org/drawingml/2006/table">
            <a:tbl>
              <a:tblPr firstRow="1" bandRow="1">
                <a:tableStyleId>{5940675A-B579-460E-94D1-54222C63F5DA}</a:tableStyleId>
              </a:tblPr>
              <a:tblGrid>
                <a:gridCol w="4764764">
                  <a:extLst>
                    <a:ext uri="{9D8B030D-6E8A-4147-A177-3AD203B41FA5}">
                      <a16:colId xmlns:a16="http://schemas.microsoft.com/office/drawing/2014/main" val="2925941116"/>
                    </a:ext>
                  </a:extLst>
                </a:gridCol>
              </a:tblGrid>
              <a:tr h="231897">
                <a:tc>
                  <a:txBody>
                    <a:bodyPr/>
                    <a:lstStyle/>
                    <a:p>
                      <a:r>
                        <a:rPr lang="en-GB" sz="1100" b="1" dirty="0"/>
                        <a:t>Sustainable Urban Living in Nottingham</a:t>
                      </a:r>
                    </a:p>
                  </a:txBody>
                  <a:tcPr>
                    <a:solidFill>
                      <a:schemeClr val="accent6">
                        <a:lumMod val="20000"/>
                        <a:lumOff val="80000"/>
                      </a:schemeClr>
                    </a:solidFill>
                  </a:tcPr>
                </a:tc>
                <a:extLst>
                  <a:ext uri="{0D108BD9-81ED-4DB2-BD59-A6C34878D82A}">
                    <a16:rowId xmlns:a16="http://schemas.microsoft.com/office/drawing/2014/main" val="501588027"/>
                  </a:ext>
                </a:extLst>
              </a:tr>
              <a:tr h="370840">
                <a:tc>
                  <a:txBody>
                    <a:bodyPr/>
                    <a:lstStyle/>
                    <a:p>
                      <a:pPr marL="171450" indent="-171450">
                        <a:buFont typeface="Arial" panose="020B0604020202020204" pitchFamily="34" charset="0"/>
                        <a:buChar char="•"/>
                      </a:pPr>
                      <a:r>
                        <a:rPr lang="en-GB" sz="1100" dirty="0"/>
                        <a:t>Green Heart Regeneration Scheme – government funded project to regenerate the Island Quarter, Broadmarsh, Nottingham College the Nottingham Science Park. Aims to create open, green space in the city, bring in jobs in skilled industries and improve education standards. Will cost almost £1 billion.</a:t>
                      </a:r>
                    </a:p>
                    <a:p>
                      <a:pPr marL="171450" indent="-171450">
                        <a:buFont typeface="Arial" panose="020B0604020202020204" pitchFamily="34" charset="0"/>
                        <a:buChar char="•"/>
                      </a:pPr>
                      <a:r>
                        <a:rPr lang="en-GB" sz="1100" dirty="0"/>
                        <a:t>NET Trams and NCT Buses running on renewable energy, providing efficient transport across the whole city. Helps to improve air quality.</a:t>
                      </a:r>
                    </a:p>
                    <a:p>
                      <a:pPr marL="171450" indent="-171450">
                        <a:buFont typeface="Arial" panose="020B0604020202020204" pitchFamily="34" charset="0"/>
                        <a:buChar char="•"/>
                      </a:pPr>
                      <a:r>
                        <a:rPr lang="en-GB" sz="1100" dirty="0"/>
                        <a:t>Hockerton Housing Project – developing homes that consume fewer natural resources and run on 100% renewable energy. Very small scale.</a:t>
                      </a:r>
                    </a:p>
                  </a:txBody>
                  <a:tcPr/>
                </a:tc>
                <a:extLst>
                  <a:ext uri="{0D108BD9-81ED-4DB2-BD59-A6C34878D82A}">
                    <a16:rowId xmlns:a16="http://schemas.microsoft.com/office/drawing/2014/main" val="55140204"/>
                  </a:ext>
                </a:extLst>
              </a:tr>
            </a:tbl>
          </a:graphicData>
        </a:graphic>
      </p:graphicFrame>
      <p:pic>
        <p:nvPicPr>
          <p:cNvPr id="21" name="Picture 2" descr="Sao Paulo | Points of Interest, History, &amp; Facts | Britannica">
            <a:extLst>
              <a:ext uri="{FF2B5EF4-FFF2-40B4-BE49-F238E27FC236}">
                <a16:creationId xmlns:a16="http://schemas.microsoft.com/office/drawing/2014/main" id="{4EE1E55B-6C49-8DF0-8AAC-3F19F77522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64" t="659" r="1031" b="5015"/>
          <a:stretch/>
        </p:blipFill>
        <p:spPr bwMode="auto">
          <a:xfrm>
            <a:off x="5130436" y="1512760"/>
            <a:ext cx="1440341" cy="1393373"/>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5211185-A045-6906-AB98-9DE4053F1BF9}"/>
              </a:ext>
            </a:extLst>
          </p:cNvPr>
          <p:cNvSpPr txBox="1"/>
          <p:nvPr/>
        </p:nvSpPr>
        <p:spPr>
          <a:xfrm>
            <a:off x="6592550" y="1426240"/>
            <a:ext cx="3309988" cy="600164"/>
          </a:xfrm>
          <a:prstGeom prst="rect">
            <a:avLst/>
          </a:prstGeom>
          <a:noFill/>
        </p:spPr>
        <p:txBody>
          <a:bodyPr wrap="square" rtlCol="0">
            <a:spAutoFit/>
          </a:bodyPr>
          <a:lstStyle/>
          <a:p>
            <a:r>
              <a:rPr lang="en-GB" sz="1100" b="1" dirty="0"/>
              <a:t>Site:</a:t>
            </a:r>
          </a:p>
          <a:p>
            <a:pPr marL="171450" indent="-171450">
              <a:buFont typeface="Arial" panose="020B0604020202020204" pitchFamily="34" charset="0"/>
              <a:buChar char="•"/>
            </a:pPr>
            <a:r>
              <a:rPr lang="en-GB" sz="1100" dirty="0"/>
              <a:t>On a plateau 820m above sea level.</a:t>
            </a:r>
          </a:p>
          <a:p>
            <a:pPr marL="171450" indent="-171450">
              <a:buFont typeface="Arial" panose="020B0604020202020204" pitchFamily="34" charset="0"/>
              <a:buChar char="•"/>
            </a:pPr>
            <a:r>
              <a:rPr lang="en-GB" sz="1100" dirty="0"/>
              <a:t>On the banks of the River Tiete (for water supply)</a:t>
            </a:r>
          </a:p>
        </p:txBody>
      </p:sp>
      <p:sp>
        <p:nvSpPr>
          <p:cNvPr id="23" name="TextBox 22">
            <a:extLst>
              <a:ext uri="{FF2B5EF4-FFF2-40B4-BE49-F238E27FC236}">
                <a16:creationId xmlns:a16="http://schemas.microsoft.com/office/drawing/2014/main" id="{1024C5B8-E8FA-F9FA-3642-9527FF92D027}"/>
              </a:ext>
            </a:extLst>
          </p:cNvPr>
          <p:cNvSpPr txBox="1"/>
          <p:nvPr/>
        </p:nvSpPr>
        <p:spPr>
          <a:xfrm>
            <a:off x="6605893" y="1962740"/>
            <a:ext cx="3247410" cy="1107996"/>
          </a:xfrm>
          <a:prstGeom prst="rect">
            <a:avLst/>
          </a:prstGeom>
          <a:noFill/>
        </p:spPr>
        <p:txBody>
          <a:bodyPr wrap="square" rtlCol="0">
            <a:spAutoFit/>
          </a:bodyPr>
          <a:lstStyle/>
          <a:p>
            <a:r>
              <a:rPr lang="en-GB" sz="1100" b="1" dirty="0"/>
              <a:t>Situation:</a:t>
            </a:r>
          </a:p>
          <a:p>
            <a:pPr marL="171450" indent="-171450">
              <a:buFont typeface="Arial" panose="020B0604020202020204" pitchFamily="34" charset="0"/>
              <a:buChar char="•"/>
            </a:pPr>
            <a:r>
              <a:rPr lang="en-GB" sz="1100" dirty="0"/>
              <a:t>70km in land from the Atlantic coast – connected to the Port of Santos by the motorway (Rodovia dos Imigrantes) </a:t>
            </a:r>
          </a:p>
          <a:p>
            <a:pPr marL="171450" indent="-171450">
              <a:buFont typeface="Arial" panose="020B0604020202020204" pitchFamily="34" charset="0"/>
              <a:buChar char="•"/>
            </a:pPr>
            <a:r>
              <a:rPr lang="en-GB" sz="1100" dirty="0"/>
              <a:t>1,000km south of Brazil’s capital city, Brasilia. </a:t>
            </a:r>
          </a:p>
          <a:p>
            <a:pPr marL="171450" indent="-171450">
              <a:buFont typeface="Arial" panose="020B0604020202020204" pitchFamily="34" charset="0"/>
              <a:buChar char="•"/>
            </a:pPr>
            <a:r>
              <a:rPr lang="en-GB" sz="1100" dirty="0"/>
              <a:t>Two international airports.</a:t>
            </a:r>
          </a:p>
        </p:txBody>
      </p:sp>
      <p:pic>
        <p:nvPicPr>
          <p:cNvPr id="24" name="Picture 23">
            <a:extLst>
              <a:ext uri="{FF2B5EF4-FFF2-40B4-BE49-F238E27FC236}">
                <a16:creationId xmlns:a16="http://schemas.microsoft.com/office/drawing/2014/main" id="{2F439EF8-3DFC-669D-1B34-4B1D326A0CAA}"/>
              </a:ext>
            </a:extLst>
          </p:cNvPr>
          <p:cNvPicPr>
            <a:picLocks noChangeAspect="1"/>
          </p:cNvPicPr>
          <p:nvPr/>
        </p:nvPicPr>
        <p:blipFill rotWithShape="1">
          <a:blip r:embed="rId5"/>
          <a:srcRect l="770" t="962" r="1465" b="2217"/>
          <a:stretch/>
        </p:blipFill>
        <p:spPr>
          <a:xfrm>
            <a:off x="6909327" y="4460599"/>
            <a:ext cx="1199827" cy="821158"/>
          </a:xfrm>
          <a:prstGeom prst="rect">
            <a:avLst/>
          </a:prstGeom>
        </p:spPr>
      </p:pic>
      <p:sp>
        <p:nvSpPr>
          <p:cNvPr id="25" name="TextBox 24">
            <a:extLst>
              <a:ext uri="{FF2B5EF4-FFF2-40B4-BE49-F238E27FC236}">
                <a16:creationId xmlns:a16="http://schemas.microsoft.com/office/drawing/2014/main" id="{E7A8CBF0-A36A-2A5E-ECC2-841CDDD65D29}"/>
              </a:ext>
            </a:extLst>
          </p:cNvPr>
          <p:cNvSpPr txBox="1"/>
          <p:nvPr/>
        </p:nvSpPr>
        <p:spPr>
          <a:xfrm>
            <a:off x="4986156" y="3104524"/>
            <a:ext cx="2291052" cy="1615827"/>
          </a:xfrm>
          <a:prstGeom prst="rect">
            <a:avLst/>
          </a:prstGeom>
          <a:noFill/>
          <a:ln>
            <a:noFill/>
          </a:ln>
        </p:spPr>
        <p:txBody>
          <a:bodyPr wrap="square" rtlCol="0">
            <a:spAutoFit/>
          </a:bodyPr>
          <a:lstStyle/>
          <a:p>
            <a:r>
              <a:rPr lang="en-GB" sz="1100" b="1" dirty="0"/>
              <a:t>Central Business District (CBD):</a:t>
            </a:r>
          </a:p>
          <a:p>
            <a:pPr marL="171450" indent="-171450">
              <a:buFont typeface="Arial" panose="020B0604020202020204" pitchFamily="34" charset="0"/>
              <a:buChar char="•"/>
            </a:pPr>
            <a:r>
              <a:rPr lang="en-GB" sz="1100" dirty="0"/>
              <a:t>Most buildings were built during the 19</a:t>
            </a:r>
            <a:r>
              <a:rPr lang="en-GB" sz="1100" baseline="30000" dirty="0"/>
              <a:t>th</a:t>
            </a:r>
            <a:r>
              <a:rPr lang="en-GB" sz="1100" dirty="0"/>
              <a:t> century, but high-rise buildings developed during rapid industrialisation in the 20</a:t>
            </a:r>
            <a:r>
              <a:rPr lang="en-GB" sz="1100" baseline="30000" dirty="0"/>
              <a:t>th</a:t>
            </a:r>
            <a:r>
              <a:rPr lang="en-GB" sz="1100" dirty="0"/>
              <a:t> century.</a:t>
            </a:r>
          </a:p>
          <a:p>
            <a:pPr marL="171450" indent="-171450">
              <a:buFont typeface="Arial" panose="020B0604020202020204" pitchFamily="34" charset="0"/>
              <a:buChar char="•"/>
            </a:pPr>
            <a:r>
              <a:rPr lang="en-GB" sz="1100" dirty="0"/>
              <a:t>Financial centre (Centro Velho)</a:t>
            </a:r>
          </a:p>
          <a:p>
            <a:pPr marL="171450" indent="-171450">
              <a:buFont typeface="Arial" panose="020B0604020202020204" pitchFamily="34" charset="0"/>
              <a:buChar char="•"/>
            </a:pPr>
            <a:r>
              <a:rPr lang="en-GB" sz="1100" dirty="0"/>
              <a:t>Retail centre (Centro Nov)</a:t>
            </a:r>
          </a:p>
          <a:p>
            <a:pPr marL="171450" indent="-171450">
              <a:buFont typeface="Arial" panose="020B0604020202020204" pitchFamily="34" charset="0"/>
              <a:buChar char="•"/>
            </a:pPr>
            <a:r>
              <a:rPr lang="en-GB" sz="1100" dirty="0"/>
              <a:t>Expensive apartment blocks</a:t>
            </a:r>
          </a:p>
        </p:txBody>
      </p:sp>
      <p:sp>
        <p:nvSpPr>
          <p:cNvPr id="26" name="TextBox 25">
            <a:extLst>
              <a:ext uri="{FF2B5EF4-FFF2-40B4-BE49-F238E27FC236}">
                <a16:creationId xmlns:a16="http://schemas.microsoft.com/office/drawing/2014/main" id="{B6D84ECD-DBF9-38FF-965A-41D2EE34989B}"/>
              </a:ext>
            </a:extLst>
          </p:cNvPr>
          <p:cNvSpPr txBox="1"/>
          <p:nvPr/>
        </p:nvSpPr>
        <p:spPr>
          <a:xfrm>
            <a:off x="5063677" y="5072896"/>
            <a:ext cx="2376942" cy="1785104"/>
          </a:xfrm>
          <a:prstGeom prst="rect">
            <a:avLst/>
          </a:prstGeom>
          <a:noFill/>
          <a:ln>
            <a:noFill/>
          </a:ln>
        </p:spPr>
        <p:txBody>
          <a:bodyPr wrap="square" rtlCol="0">
            <a:spAutoFit/>
          </a:bodyPr>
          <a:lstStyle/>
          <a:p>
            <a:r>
              <a:rPr lang="en-GB" sz="1100" b="1" dirty="0"/>
              <a:t>Inner City:</a:t>
            </a:r>
          </a:p>
          <a:p>
            <a:pPr marL="171450" indent="-171450">
              <a:buFont typeface="Arial" panose="020B0604020202020204" pitchFamily="34" charset="0"/>
              <a:buChar char="•"/>
            </a:pPr>
            <a:r>
              <a:rPr lang="en-GB" sz="1100" dirty="0"/>
              <a:t>Corticos – abandoned industrial buildings where people live.</a:t>
            </a:r>
          </a:p>
          <a:p>
            <a:pPr marL="171450" indent="-171450">
              <a:buFont typeface="Arial" panose="020B0604020202020204" pitchFamily="34" charset="0"/>
              <a:buChar char="•"/>
            </a:pPr>
            <a:r>
              <a:rPr lang="en-GB" sz="1100" dirty="0"/>
              <a:t>Bela Vista – home to Italian migrants.</a:t>
            </a:r>
          </a:p>
          <a:p>
            <a:pPr marL="171450" indent="-171450">
              <a:buFont typeface="Arial" panose="020B0604020202020204" pitchFamily="34" charset="0"/>
              <a:buChar char="•"/>
            </a:pPr>
            <a:r>
              <a:rPr lang="en-GB" sz="1100" dirty="0"/>
              <a:t>Liberdade – home to Japanese migrants. </a:t>
            </a:r>
          </a:p>
          <a:p>
            <a:pPr marL="171450" indent="-171450">
              <a:buFont typeface="Arial" panose="020B0604020202020204" pitchFamily="34" charset="0"/>
              <a:buChar char="•"/>
            </a:pPr>
            <a:r>
              <a:rPr lang="en-GB" sz="1100" dirty="0"/>
              <a:t>Some favelas here (e.g. Paraisoplis, home to 43,000 people).</a:t>
            </a:r>
          </a:p>
        </p:txBody>
      </p:sp>
      <p:sp>
        <p:nvSpPr>
          <p:cNvPr id="27" name="TextBox 26">
            <a:extLst>
              <a:ext uri="{FF2B5EF4-FFF2-40B4-BE49-F238E27FC236}">
                <a16:creationId xmlns:a16="http://schemas.microsoft.com/office/drawing/2014/main" id="{0E1BB927-523A-FB2B-E22E-F70F3E428486}"/>
              </a:ext>
            </a:extLst>
          </p:cNvPr>
          <p:cNvSpPr txBox="1"/>
          <p:nvPr/>
        </p:nvSpPr>
        <p:spPr>
          <a:xfrm>
            <a:off x="7505777" y="3100475"/>
            <a:ext cx="2324021" cy="1446550"/>
          </a:xfrm>
          <a:prstGeom prst="rect">
            <a:avLst/>
          </a:prstGeom>
          <a:noFill/>
          <a:ln>
            <a:noFill/>
          </a:ln>
        </p:spPr>
        <p:txBody>
          <a:bodyPr wrap="square" rtlCol="0">
            <a:spAutoFit/>
          </a:bodyPr>
          <a:lstStyle/>
          <a:p>
            <a:pPr algn="r"/>
            <a:r>
              <a:rPr lang="en-GB" sz="1100" b="1" dirty="0"/>
              <a:t>Suburbs:</a:t>
            </a:r>
          </a:p>
          <a:p>
            <a:pPr marL="171450" indent="-171450" algn="r">
              <a:buFont typeface="Arial" panose="020B0604020202020204" pitchFamily="34" charset="0"/>
              <a:buChar char="•"/>
            </a:pPr>
            <a:r>
              <a:rPr lang="en-GB" sz="1100" dirty="0"/>
              <a:t>Mainly residential</a:t>
            </a:r>
          </a:p>
          <a:p>
            <a:pPr marL="171450" indent="-171450" algn="r">
              <a:buFont typeface="Arial" panose="020B0604020202020204" pitchFamily="34" charset="0"/>
              <a:buChar char="•"/>
            </a:pPr>
            <a:r>
              <a:rPr lang="en-GB" sz="1100" dirty="0"/>
              <a:t>Huge inequality between rich and poor.</a:t>
            </a:r>
          </a:p>
          <a:p>
            <a:pPr marL="171450" indent="-171450" algn="r">
              <a:buFont typeface="Arial" panose="020B0604020202020204" pitchFamily="34" charset="0"/>
              <a:buChar char="•"/>
            </a:pPr>
            <a:r>
              <a:rPr lang="en-GB" sz="1100" dirty="0"/>
              <a:t>Morumbi – good quality housing with access to services (e.g. hospitals)</a:t>
            </a:r>
          </a:p>
          <a:p>
            <a:pPr marL="171450" indent="-171450" algn="r">
              <a:buFont typeface="Arial" panose="020B0604020202020204" pitchFamily="34" charset="0"/>
              <a:buChar char="•"/>
            </a:pPr>
            <a:r>
              <a:rPr lang="en-GB" sz="1100" dirty="0"/>
              <a:t>Large number of favelas.</a:t>
            </a:r>
          </a:p>
        </p:txBody>
      </p:sp>
      <p:sp>
        <p:nvSpPr>
          <p:cNvPr id="28" name="TextBox 27">
            <a:extLst>
              <a:ext uri="{FF2B5EF4-FFF2-40B4-BE49-F238E27FC236}">
                <a16:creationId xmlns:a16="http://schemas.microsoft.com/office/drawing/2014/main" id="{209E6FA7-02D4-97AF-96AC-11FA985CAFC0}"/>
              </a:ext>
            </a:extLst>
          </p:cNvPr>
          <p:cNvSpPr txBox="1"/>
          <p:nvPr/>
        </p:nvSpPr>
        <p:spPr>
          <a:xfrm>
            <a:off x="7440619" y="5281757"/>
            <a:ext cx="2324021" cy="1446550"/>
          </a:xfrm>
          <a:prstGeom prst="rect">
            <a:avLst/>
          </a:prstGeom>
          <a:noFill/>
          <a:ln>
            <a:noFill/>
          </a:ln>
        </p:spPr>
        <p:txBody>
          <a:bodyPr wrap="square" rtlCol="0">
            <a:spAutoFit/>
          </a:bodyPr>
          <a:lstStyle/>
          <a:p>
            <a:pPr algn="r"/>
            <a:r>
              <a:rPr lang="en-GB" sz="1100" b="1" dirty="0"/>
              <a:t>Urban-Rural Fringe:</a:t>
            </a:r>
          </a:p>
          <a:p>
            <a:pPr marL="171450" indent="-171450" algn="r">
              <a:buFont typeface="Arial" panose="020B0604020202020204" pitchFamily="34" charset="0"/>
              <a:buChar char="•"/>
            </a:pPr>
            <a:r>
              <a:rPr lang="en-GB" sz="1100" dirty="0"/>
              <a:t>Favelas grew in the 1980’s as more people moved into Sao Paulo in search of work.</a:t>
            </a:r>
          </a:p>
          <a:p>
            <a:pPr marL="171450" indent="-171450" algn="r">
              <a:buFont typeface="Arial" panose="020B0604020202020204" pitchFamily="34" charset="0"/>
              <a:buChar char="•"/>
            </a:pPr>
            <a:r>
              <a:rPr lang="en-GB" sz="1100" dirty="0"/>
              <a:t>Gated communities (e.g. Alphaville) were created for wealthy residents wanting more space away from the city centre. </a:t>
            </a:r>
          </a:p>
        </p:txBody>
      </p:sp>
      <p:cxnSp>
        <p:nvCxnSpPr>
          <p:cNvPr id="29" name="Straight Arrow Connector 28">
            <a:extLst>
              <a:ext uri="{FF2B5EF4-FFF2-40B4-BE49-F238E27FC236}">
                <a16:creationId xmlns:a16="http://schemas.microsoft.com/office/drawing/2014/main" id="{D45C27B5-6F57-BA06-2117-712B4C4DDEEF}"/>
              </a:ext>
            </a:extLst>
          </p:cNvPr>
          <p:cNvCxnSpPr>
            <a:cxnSpLocks/>
          </p:cNvCxnSpPr>
          <p:nvPr/>
        </p:nvCxnSpPr>
        <p:spPr>
          <a:xfrm flipH="1" flipV="1">
            <a:off x="7111752" y="4038600"/>
            <a:ext cx="212863" cy="36288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F03F96E0-1823-2334-7ABF-5CC4AF45F158}"/>
              </a:ext>
            </a:extLst>
          </p:cNvPr>
          <p:cNvCxnSpPr>
            <a:cxnSpLocks/>
          </p:cNvCxnSpPr>
          <p:nvPr/>
        </p:nvCxnSpPr>
        <p:spPr>
          <a:xfrm flipV="1">
            <a:off x="7743877" y="4018700"/>
            <a:ext cx="195273" cy="38821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FBF37FD1-CE50-4ADF-2A36-71F5EE8B7995}"/>
              </a:ext>
            </a:extLst>
          </p:cNvPr>
          <p:cNvCxnSpPr>
            <a:cxnSpLocks/>
          </p:cNvCxnSpPr>
          <p:nvPr/>
        </p:nvCxnSpPr>
        <p:spPr>
          <a:xfrm flipH="1">
            <a:off x="6394872" y="5007744"/>
            <a:ext cx="415573" cy="17006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094AFFC7-8A1C-5037-B23C-73FF95B0F216}"/>
              </a:ext>
            </a:extLst>
          </p:cNvPr>
          <p:cNvCxnSpPr>
            <a:cxnSpLocks/>
          </p:cNvCxnSpPr>
          <p:nvPr/>
        </p:nvCxnSpPr>
        <p:spPr>
          <a:xfrm>
            <a:off x="8204053" y="5007744"/>
            <a:ext cx="387045" cy="21459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4130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27C08-8F6E-9B7D-4B87-6322F9CA98C6}"/>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F32B425-5ED7-0BE7-789A-B1D262533276}"/>
              </a:ext>
            </a:extLst>
          </p:cNvPr>
          <p:cNvCxnSpPr/>
          <p:nvPr/>
        </p:nvCxnSpPr>
        <p:spPr>
          <a:xfrm>
            <a:off x="4953000" y="0"/>
            <a:ext cx="0" cy="685800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BA1541EC-335D-9740-0CB4-A3FC01B1096B}"/>
              </a:ext>
            </a:extLst>
          </p:cNvPr>
          <p:cNvPicPr>
            <a:picLocks noChangeAspect="1"/>
          </p:cNvPicPr>
          <p:nvPr/>
        </p:nvPicPr>
        <p:blipFill>
          <a:blip r:embed="rId2"/>
          <a:stretch>
            <a:fillRect/>
          </a:stretch>
        </p:blipFill>
        <p:spPr>
          <a:xfrm>
            <a:off x="5050970" y="43536"/>
            <a:ext cx="4764477" cy="1834324"/>
          </a:xfrm>
          <a:prstGeom prst="rect">
            <a:avLst/>
          </a:prstGeom>
        </p:spPr>
      </p:pic>
      <p:pic>
        <p:nvPicPr>
          <p:cNvPr id="7" name="Picture 6">
            <a:extLst>
              <a:ext uri="{FF2B5EF4-FFF2-40B4-BE49-F238E27FC236}">
                <a16:creationId xmlns:a16="http://schemas.microsoft.com/office/drawing/2014/main" id="{A38CB654-AC7D-7287-8D8B-7D8B1B1C84FC}"/>
              </a:ext>
            </a:extLst>
          </p:cNvPr>
          <p:cNvPicPr>
            <a:picLocks noChangeAspect="1"/>
          </p:cNvPicPr>
          <p:nvPr/>
        </p:nvPicPr>
        <p:blipFill>
          <a:blip r:embed="rId3"/>
          <a:stretch>
            <a:fillRect/>
          </a:stretch>
        </p:blipFill>
        <p:spPr>
          <a:xfrm>
            <a:off x="64857" y="54422"/>
            <a:ext cx="4822833" cy="1564162"/>
          </a:xfrm>
          <a:prstGeom prst="rect">
            <a:avLst/>
          </a:prstGeom>
        </p:spPr>
      </p:pic>
      <p:pic>
        <p:nvPicPr>
          <p:cNvPr id="2" name="Picture 1">
            <a:extLst>
              <a:ext uri="{FF2B5EF4-FFF2-40B4-BE49-F238E27FC236}">
                <a16:creationId xmlns:a16="http://schemas.microsoft.com/office/drawing/2014/main" id="{DFD762AA-59A3-54EA-4768-3C10AAAA5C8F}"/>
              </a:ext>
            </a:extLst>
          </p:cNvPr>
          <p:cNvPicPr>
            <a:picLocks noChangeAspect="1"/>
          </p:cNvPicPr>
          <p:nvPr/>
        </p:nvPicPr>
        <p:blipFill rotWithShape="1">
          <a:blip r:embed="rId4"/>
          <a:srcRect l="56761" t="54375" r="16433" b="15268"/>
          <a:stretch/>
        </p:blipFill>
        <p:spPr>
          <a:xfrm>
            <a:off x="143011" y="2050921"/>
            <a:ext cx="2315190" cy="1474091"/>
          </a:xfrm>
          <a:prstGeom prst="rect">
            <a:avLst/>
          </a:prstGeom>
        </p:spPr>
      </p:pic>
      <p:sp>
        <p:nvSpPr>
          <p:cNvPr id="4" name="TextBox 3">
            <a:extLst>
              <a:ext uri="{FF2B5EF4-FFF2-40B4-BE49-F238E27FC236}">
                <a16:creationId xmlns:a16="http://schemas.microsoft.com/office/drawing/2014/main" id="{8973F012-DD37-355E-15B0-174B1294B04E}"/>
              </a:ext>
            </a:extLst>
          </p:cNvPr>
          <p:cNvSpPr txBox="1"/>
          <p:nvPr/>
        </p:nvSpPr>
        <p:spPr>
          <a:xfrm>
            <a:off x="61371" y="1620034"/>
            <a:ext cx="2478470" cy="430887"/>
          </a:xfrm>
          <a:prstGeom prst="rect">
            <a:avLst/>
          </a:prstGeom>
          <a:noFill/>
        </p:spPr>
        <p:txBody>
          <a:bodyPr wrap="square" rtlCol="0">
            <a:spAutoFit/>
          </a:bodyPr>
          <a:lstStyle/>
          <a:p>
            <a:pPr algn="ctr"/>
            <a:r>
              <a:rPr lang="en-GB" sz="1100" b="1" dirty="0"/>
              <a:t>Why has the population of Sao Paulo increased rapidly over time?</a:t>
            </a:r>
          </a:p>
        </p:txBody>
      </p:sp>
      <p:sp>
        <p:nvSpPr>
          <p:cNvPr id="8" name="TextBox 7">
            <a:extLst>
              <a:ext uri="{FF2B5EF4-FFF2-40B4-BE49-F238E27FC236}">
                <a16:creationId xmlns:a16="http://schemas.microsoft.com/office/drawing/2014/main" id="{2E0A4C01-7764-835D-8663-58B321695C2D}"/>
              </a:ext>
            </a:extLst>
          </p:cNvPr>
          <p:cNvSpPr txBox="1"/>
          <p:nvPr/>
        </p:nvSpPr>
        <p:spPr>
          <a:xfrm>
            <a:off x="2681358" y="1750839"/>
            <a:ext cx="2173673" cy="600164"/>
          </a:xfrm>
          <a:prstGeom prst="rect">
            <a:avLst/>
          </a:prstGeom>
          <a:noFill/>
        </p:spPr>
        <p:txBody>
          <a:bodyPr wrap="square" rtlCol="0">
            <a:spAutoFit/>
          </a:bodyPr>
          <a:lstStyle/>
          <a:p>
            <a:r>
              <a:rPr lang="en-GB" sz="1100" b="1" dirty="0"/>
              <a:t>Natural Increase</a:t>
            </a:r>
            <a:r>
              <a:rPr lang="en-GB" sz="1100" dirty="0"/>
              <a:t> = healthcare is improving, so death rate falls and more babies survive.</a:t>
            </a:r>
            <a:endParaRPr lang="en-GB" sz="1100" b="1" dirty="0"/>
          </a:p>
        </p:txBody>
      </p:sp>
      <p:sp>
        <p:nvSpPr>
          <p:cNvPr id="10" name="TextBox 9">
            <a:extLst>
              <a:ext uri="{FF2B5EF4-FFF2-40B4-BE49-F238E27FC236}">
                <a16:creationId xmlns:a16="http://schemas.microsoft.com/office/drawing/2014/main" id="{992D0D46-35B3-35E3-842C-848C31CF7724}"/>
              </a:ext>
            </a:extLst>
          </p:cNvPr>
          <p:cNvSpPr txBox="1"/>
          <p:nvPr/>
        </p:nvSpPr>
        <p:spPr>
          <a:xfrm>
            <a:off x="2681358" y="2383660"/>
            <a:ext cx="2271638" cy="945742"/>
          </a:xfrm>
          <a:prstGeom prst="rect">
            <a:avLst/>
          </a:prstGeom>
          <a:noFill/>
        </p:spPr>
        <p:txBody>
          <a:bodyPr wrap="square" rtlCol="0">
            <a:spAutoFit/>
          </a:bodyPr>
          <a:lstStyle/>
          <a:p>
            <a:r>
              <a:rPr lang="en-GB" sz="1100" b="1" dirty="0"/>
              <a:t>Rural to Urban Migration</a:t>
            </a:r>
            <a:r>
              <a:rPr lang="en-GB" sz="1100" dirty="0"/>
              <a:t> = people leaving rural areas and moving into cities as there are more job opportunities and better healthcare and education.</a:t>
            </a:r>
            <a:endParaRPr lang="en-GB" sz="1100" b="1" dirty="0"/>
          </a:p>
        </p:txBody>
      </p:sp>
      <p:sp>
        <p:nvSpPr>
          <p:cNvPr id="11" name="TextBox 10">
            <a:extLst>
              <a:ext uri="{FF2B5EF4-FFF2-40B4-BE49-F238E27FC236}">
                <a16:creationId xmlns:a16="http://schemas.microsoft.com/office/drawing/2014/main" id="{E53148D2-4B05-72C3-1E46-268F3B460213}"/>
              </a:ext>
            </a:extLst>
          </p:cNvPr>
          <p:cNvSpPr txBox="1"/>
          <p:nvPr/>
        </p:nvSpPr>
        <p:spPr>
          <a:xfrm>
            <a:off x="164793" y="3525012"/>
            <a:ext cx="4622959" cy="600164"/>
          </a:xfrm>
          <a:prstGeom prst="rect">
            <a:avLst/>
          </a:prstGeom>
          <a:noFill/>
        </p:spPr>
        <p:txBody>
          <a:bodyPr wrap="square" rtlCol="0">
            <a:spAutoFit/>
          </a:bodyPr>
          <a:lstStyle/>
          <a:p>
            <a:r>
              <a:rPr lang="en-GB" sz="1100" b="1" dirty="0"/>
              <a:t>International Migration</a:t>
            </a:r>
            <a:r>
              <a:rPr lang="en-GB" sz="1100" dirty="0"/>
              <a:t> = Sao Paulo has a significant Japanese and Italian population that moved to fill gaps in the job market. Families have then moved over to be closer to them.</a:t>
            </a:r>
            <a:endParaRPr lang="en-GB" sz="1100" b="1" dirty="0"/>
          </a:p>
        </p:txBody>
      </p:sp>
      <p:cxnSp>
        <p:nvCxnSpPr>
          <p:cNvPr id="12" name="Straight Arrow Connector 11">
            <a:extLst>
              <a:ext uri="{FF2B5EF4-FFF2-40B4-BE49-F238E27FC236}">
                <a16:creationId xmlns:a16="http://schemas.microsoft.com/office/drawing/2014/main" id="{4748C309-F782-93D8-E19D-7D366B120531}"/>
              </a:ext>
            </a:extLst>
          </p:cNvPr>
          <p:cNvCxnSpPr>
            <a:cxnSpLocks/>
            <a:endCxn id="10" idx="1"/>
          </p:cNvCxnSpPr>
          <p:nvPr/>
        </p:nvCxnSpPr>
        <p:spPr>
          <a:xfrm>
            <a:off x="2305655" y="2613953"/>
            <a:ext cx="375703" cy="24257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BF1ADFE8-BC9B-EE5C-B4D8-42A2EAFC0BF4}"/>
              </a:ext>
            </a:extLst>
          </p:cNvPr>
          <p:cNvCxnSpPr>
            <a:cxnSpLocks/>
            <a:endCxn id="8" idx="1"/>
          </p:cNvCxnSpPr>
          <p:nvPr/>
        </p:nvCxnSpPr>
        <p:spPr>
          <a:xfrm flipV="1">
            <a:off x="2411866" y="2050921"/>
            <a:ext cx="269492" cy="20315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5AE846C-97A1-3FAD-9709-3B1FF041E34A}"/>
              </a:ext>
            </a:extLst>
          </p:cNvPr>
          <p:cNvCxnSpPr>
            <a:cxnSpLocks/>
          </p:cNvCxnSpPr>
          <p:nvPr/>
        </p:nvCxnSpPr>
        <p:spPr>
          <a:xfrm flipH="1">
            <a:off x="957943" y="2971386"/>
            <a:ext cx="154811" cy="55362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20" name="Table 19">
            <a:extLst>
              <a:ext uri="{FF2B5EF4-FFF2-40B4-BE49-F238E27FC236}">
                <a16:creationId xmlns:a16="http://schemas.microsoft.com/office/drawing/2014/main" id="{89562B23-F7A1-12C0-4867-579326326435}"/>
              </a:ext>
            </a:extLst>
          </p:cNvPr>
          <p:cNvGraphicFramePr>
            <a:graphicFrameLocks noGrp="1"/>
          </p:cNvGraphicFramePr>
          <p:nvPr>
            <p:extLst>
              <p:ext uri="{D42A27DB-BD31-4B8C-83A1-F6EECF244321}">
                <p14:modId xmlns:p14="http://schemas.microsoft.com/office/powerpoint/2010/main" val="574988961"/>
              </p:ext>
            </p:extLst>
          </p:nvPr>
        </p:nvGraphicFramePr>
        <p:xfrm>
          <a:off x="164793" y="4193493"/>
          <a:ext cx="2247073" cy="1361923"/>
        </p:xfrm>
        <a:graphic>
          <a:graphicData uri="http://schemas.openxmlformats.org/drawingml/2006/table">
            <a:tbl>
              <a:tblPr firstRow="1" bandRow="1">
                <a:tableStyleId>{5940675A-B579-460E-94D1-54222C63F5DA}</a:tableStyleId>
              </a:tblPr>
              <a:tblGrid>
                <a:gridCol w="2247073">
                  <a:extLst>
                    <a:ext uri="{9D8B030D-6E8A-4147-A177-3AD203B41FA5}">
                      <a16:colId xmlns:a16="http://schemas.microsoft.com/office/drawing/2014/main" val="1153026196"/>
                    </a:ext>
                  </a:extLst>
                </a:gridCol>
              </a:tblGrid>
              <a:tr h="264643">
                <a:tc>
                  <a:txBody>
                    <a:bodyPr/>
                    <a:lstStyle/>
                    <a:p>
                      <a:r>
                        <a:rPr lang="en-GB" sz="1100" dirty="0"/>
                        <a:t>Impacts of Migration in Sao Paulo</a:t>
                      </a:r>
                    </a:p>
                  </a:txBody>
                  <a:tcPr>
                    <a:solidFill>
                      <a:schemeClr val="accent2">
                        <a:lumMod val="20000"/>
                        <a:lumOff val="80000"/>
                      </a:schemeClr>
                    </a:solidFill>
                  </a:tcPr>
                </a:tc>
                <a:extLst>
                  <a:ext uri="{0D108BD9-81ED-4DB2-BD59-A6C34878D82A}">
                    <a16:rowId xmlns:a16="http://schemas.microsoft.com/office/drawing/2014/main" val="644624382"/>
                  </a:ext>
                </a:extLst>
              </a:tr>
              <a:tr h="796350">
                <a:tc>
                  <a:txBody>
                    <a:bodyPr/>
                    <a:lstStyle/>
                    <a:p>
                      <a:pPr marL="171450" indent="-171450">
                        <a:buFont typeface="Arial" panose="020B0604020202020204" pitchFamily="34" charset="0"/>
                        <a:buChar char="•"/>
                      </a:pPr>
                      <a:r>
                        <a:rPr lang="en-US" sz="1100" dirty="0"/>
                        <a:t>Younger age structure.</a:t>
                      </a:r>
                    </a:p>
                    <a:p>
                      <a:pPr marL="171450" indent="-171450">
                        <a:buFont typeface="Arial" panose="020B0604020202020204" pitchFamily="34" charset="0"/>
                        <a:buChar char="•"/>
                      </a:pPr>
                      <a:r>
                        <a:rPr lang="en-US" sz="1100" dirty="0"/>
                        <a:t>Increased birth rate.</a:t>
                      </a:r>
                    </a:p>
                    <a:p>
                      <a:pPr marL="171450" indent="-171450">
                        <a:buFont typeface="Arial" panose="020B0604020202020204" pitchFamily="34" charset="0"/>
                        <a:buChar char="•"/>
                      </a:pPr>
                      <a:r>
                        <a:rPr lang="en-US" sz="1100" dirty="0"/>
                        <a:t>Pressure on housing and healthcare.</a:t>
                      </a:r>
                    </a:p>
                    <a:p>
                      <a:pPr marL="171450" indent="-171450">
                        <a:buFont typeface="Arial" panose="020B0604020202020204" pitchFamily="34" charset="0"/>
                        <a:buChar char="•"/>
                      </a:pPr>
                      <a:r>
                        <a:rPr lang="en-US" sz="1100" dirty="0"/>
                        <a:t>20% of residents live in favelas or corticos. </a:t>
                      </a:r>
                    </a:p>
                  </a:txBody>
                  <a:tcPr/>
                </a:tc>
                <a:extLst>
                  <a:ext uri="{0D108BD9-81ED-4DB2-BD59-A6C34878D82A}">
                    <a16:rowId xmlns:a16="http://schemas.microsoft.com/office/drawing/2014/main" val="2217492978"/>
                  </a:ext>
                </a:extLst>
              </a:tr>
            </a:tbl>
          </a:graphicData>
        </a:graphic>
      </p:graphicFrame>
      <p:pic>
        <p:nvPicPr>
          <p:cNvPr id="21" name="Picture 2" descr="http://upload.wikimedia.org/wikipedia/commons/thumb/1/16/Mapa_sp_idh.svg/220px-Mapa_sp_idh.svg.png">
            <a:extLst>
              <a:ext uri="{FF2B5EF4-FFF2-40B4-BE49-F238E27FC236}">
                <a16:creationId xmlns:a16="http://schemas.microsoft.com/office/drawing/2014/main" id="{D9201CFC-0F0C-487C-AE6F-07002812D2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0352" y="5116559"/>
            <a:ext cx="1124679" cy="168701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EF09645-8DBE-82AC-172B-D7FF4B302359}"/>
              </a:ext>
            </a:extLst>
          </p:cNvPr>
          <p:cNvSpPr txBox="1"/>
          <p:nvPr/>
        </p:nvSpPr>
        <p:spPr>
          <a:xfrm>
            <a:off x="2846602" y="4034052"/>
            <a:ext cx="2106394" cy="769441"/>
          </a:xfrm>
          <a:prstGeom prst="rect">
            <a:avLst/>
          </a:prstGeom>
          <a:noFill/>
        </p:spPr>
        <p:txBody>
          <a:bodyPr wrap="square" rtlCol="0">
            <a:spAutoFit/>
          </a:bodyPr>
          <a:lstStyle/>
          <a:p>
            <a:r>
              <a:rPr lang="en-GB" sz="1100" dirty="0"/>
              <a:t>Wealthier people mainly live towards the city centre – close to where TNCs have invested so there are higher paying jobs</a:t>
            </a:r>
          </a:p>
        </p:txBody>
      </p:sp>
      <p:pic>
        <p:nvPicPr>
          <p:cNvPr id="23" name="Picture 22" descr="Image result for sao paulo population pyramid">
            <a:extLst>
              <a:ext uri="{FF2B5EF4-FFF2-40B4-BE49-F238E27FC236}">
                <a16:creationId xmlns:a16="http://schemas.microsoft.com/office/drawing/2014/main" id="{205AF59D-2F8F-3EA8-14F2-7BC4C14212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607" b="2585"/>
          <a:stretch>
            <a:fillRect/>
          </a:stretch>
        </p:blipFill>
        <p:spPr bwMode="auto">
          <a:xfrm>
            <a:off x="348591" y="5623733"/>
            <a:ext cx="1879476" cy="120219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2D6E3FC-EDC0-691F-AE0C-D88BD661B57E}"/>
              </a:ext>
            </a:extLst>
          </p:cNvPr>
          <p:cNvSpPr txBox="1"/>
          <p:nvPr/>
        </p:nvSpPr>
        <p:spPr>
          <a:xfrm>
            <a:off x="2455877" y="4874454"/>
            <a:ext cx="1312317" cy="1954381"/>
          </a:xfrm>
          <a:prstGeom prst="rect">
            <a:avLst/>
          </a:prstGeom>
          <a:noFill/>
        </p:spPr>
        <p:txBody>
          <a:bodyPr wrap="square" rtlCol="0">
            <a:spAutoFit/>
          </a:bodyPr>
          <a:lstStyle/>
          <a:p>
            <a:r>
              <a:rPr lang="en-GB" sz="1100" dirty="0"/>
              <a:t>The poorest in Sao Paulo tend to live on the outskirts of the CDB in the inner city, where there are favelas and corticos (poor quality housing). There is often more traffic and air pollution here.</a:t>
            </a:r>
          </a:p>
        </p:txBody>
      </p:sp>
      <p:cxnSp>
        <p:nvCxnSpPr>
          <p:cNvPr id="25" name="Straight Arrow Connector 24">
            <a:extLst>
              <a:ext uri="{FF2B5EF4-FFF2-40B4-BE49-F238E27FC236}">
                <a16:creationId xmlns:a16="http://schemas.microsoft.com/office/drawing/2014/main" id="{1C9DFC10-B556-ACA7-4199-098B1E67D13E}"/>
              </a:ext>
            </a:extLst>
          </p:cNvPr>
          <p:cNvCxnSpPr>
            <a:cxnSpLocks/>
          </p:cNvCxnSpPr>
          <p:nvPr/>
        </p:nvCxnSpPr>
        <p:spPr>
          <a:xfrm flipH="1">
            <a:off x="4125686" y="4814489"/>
            <a:ext cx="114988" cy="94405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8AB4EDB2-3CB7-B5F8-1EA9-B7C0B3B98C33}"/>
              </a:ext>
            </a:extLst>
          </p:cNvPr>
          <p:cNvCxnSpPr>
            <a:cxnSpLocks/>
          </p:cNvCxnSpPr>
          <p:nvPr/>
        </p:nvCxnSpPr>
        <p:spPr>
          <a:xfrm>
            <a:off x="3579947" y="6128243"/>
            <a:ext cx="416057" cy="27255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9" name="Rectangle: Rounded Corners 28">
            <a:extLst>
              <a:ext uri="{FF2B5EF4-FFF2-40B4-BE49-F238E27FC236}">
                <a16:creationId xmlns:a16="http://schemas.microsoft.com/office/drawing/2014/main" id="{D9E452D3-CD10-52F5-8001-5CD848E42F92}"/>
              </a:ext>
            </a:extLst>
          </p:cNvPr>
          <p:cNvSpPr/>
          <p:nvPr/>
        </p:nvSpPr>
        <p:spPr>
          <a:xfrm>
            <a:off x="6877289" y="2843139"/>
            <a:ext cx="1111838" cy="82012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Challenges of Rapid Urbanisation in Sao Paulo</a:t>
            </a:r>
          </a:p>
        </p:txBody>
      </p:sp>
      <p:sp>
        <p:nvSpPr>
          <p:cNvPr id="30" name="TextBox 29">
            <a:extLst>
              <a:ext uri="{FF2B5EF4-FFF2-40B4-BE49-F238E27FC236}">
                <a16:creationId xmlns:a16="http://schemas.microsoft.com/office/drawing/2014/main" id="{1A513610-B137-E31A-1494-86FB398CAAA2}"/>
              </a:ext>
            </a:extLst>
          </p:cNvPr>
          <p:cNvSpPr txBox="1"/>
          <p:nvPr/>
        </p:nvSpPr>
        <p:spPr>
          <a:xfrm>
            <a:off x="8505689" y="1903414"/>
            <a:ext cx="1338940" cy="769441"/>
          </a:xfrm>
          <a:prstGeom prst="rect">
            <a:avLst/>
          </a:prstGeom>
          <a:noFill/>
        </p:spPr>
        <p:txBody>
          <a:bodyPr wrap="square" rtlCol="0">
            <a:spAutoFit/>
          </a:bodyPr>
          <a:lstStyle/>
          <a:p>
            <a:pPr algn="ctr"/>
            <a:r>
              <a:rPr lang="en-GB" sz="1100" dirty="0"/>
              <a:t>Housing Shortages – people are forced to live in Favelas and Corticos.</a:t>
            </a:r>
          </a:p>
        </p:txBody>
      </p:sp>
      <p:sp>
        <p:nvSpPr>
          <p:cNvPr id="31" name="TextBox 30">
            <a:extLst>
              <a:ext uri="{FF2B5EF4-FFF2-40B4-BE49-F238E27FC236}">
                <a16:creationId xmlns:a16="http://schemas.microsoft.com/office/drawing/2014/main" id="{97474914-7895-17AF-138A-80A6453CA2F2}"/>
              </a:ext>
            </a:extLst>
          </p:cNvPr>
          <p:cNvSpPr txBox="1"/>
          <p:nvPr/>
        </p:nvSpPr>
        <p:spPr>
          <a:xfrm>
            <a:off x="8476507" y="2895185"/>
            <a:ext cx="1338940" cy="938719"/>
          </a:xfrm>
          <a:prstGeom prst="rect">
            <a:avLst/>
          </a:prstGeom>
          <a:noFill/>
        </p:spPr>
        <p:txBody>
          <a:bodyPr wrap="square" rtlCol="0">
            <a:spAutoFit/>
          </a:bodyPr>
          <a:lstStyle/>
          <a:p>
            <a:pPr algn="ctr"/>
            <a:r>
              <a:rPr lang="en-GB" sz="1100" dirty="0"/>
              <a:t>Increased traffic and congestion – more than 6 million cars on the roads!</a:t>
            </a:r>
          </a:p>
        </p:txBody>
      </p:sp>
      <p:sp>
        <p:nvSpPr>
          <p:cNvPr id="32" name="TextBox 31">
            <a:extLst>
              <a:ext uri="{FF2B5EF4-FFF2-40B4-BE49-F238E27FC236}">
                <a16:creationId xmlns:a16="http://schemas.microsoft.com/office/drawing/2014/main" id="{383AB8E0-697A-92ED-177D-5BB7B5984AD7}"/>
              </a:ext>
            </a:extLst>
          </p:cNvPr>
          <p:cNvSpPr txBox="1"/>
          <p:nvPr/>
        </p:nvSpPr>
        <p:spPr>
          <a:xfrm>
            <a:off x="5209494" y="1871939"/>
            <a:ext cx="1504177" cy="600164"/>
          </a:xfrm>
          <a:prstGeom prst="rect">
            <a:avLst/>
          </a:prstGeom>
          <a:noFill/>
        </p:spPr>
        <p:txBody>
          <a:bodyPr wrap="square" rtlCol="0">
            <a:spAutoFit/>
          </a:bodyPr>
          <a:lstStyle/>
          <a:p>
            <a:pPr algn="ctr"/>
            <a:r>
              <a:rPr lang="en-GB" sz="1100" dirty="0"/>
              <a:t>Air pollution – leading to respiratory problems and death.</a:t>
            </a:r>
          </a:p>
        </p:txBody>
      </p:sp>
      <p:sp>
        <p:nvSpPr>
          <p:cNvPr id="33" name="TextBox 32">
            <a:extLst>
              <a:ext uri="{FF2B5EF4-FFF2-40B4-BE49-F238E27FC236}">
                <a16:creationId xmlns:a16="http://schemas.microsoft.com/office/drawing/2014/main" id="{B6E75D44-9409-B93C-082E-76A36A34D5C6}"/>
              </a:ext>
            </a:extLst>
          </p:cNvPr>
          <p:cNvSpPr txBox="1"/>
          <p:nvPr/>
        </p:nvSpPr>
        <p:spPr>
          <a:xfrm>
            <a:off x="4952996" y="2506309"/>
            <a:ext cx="1504178" cy="1277273"/>
          </a:xfrm>
          <a:prstGeom prst="rect">
            <a:avLst/>
          </a:prstGeom>
          <a:noFill/>
        </p:spPr>
        <p:txBody>
          <a:bodyPr wrap="square" rtlCol="0">
            <a:spAutoFit/>
          </a:bodyPr>
          <a:lstStyle/>
          <a:p>
            <a:pPr algn="ctr"/>
            <a:r>
              <a:rPr lang="en-GB" sz="1100" dirty="0"/>
              <a:t>Rich and poor are forced to live next to each other, the rich in gated communities, the poor in favelas. This can cause unrest and crime.</a:t>
            </a:r>
          </a:p>
        </p:txBody>
      </p:sp>
      <p:sp>
        <p:nvSpPr>
          <p:cNvPr id="34" name="TextBox 33">
            <a:extLst>
              <a:ext uri="{FF2B5EF4-FFF2-40B4-BE49-F238E27FC236}">
                <a16:creationId xmlns:a16="http://schemas.microsoft.com/office/drawing/2014/main" id="{2650CEB1-A28B-A4B1-5A5A-946BF5C1F636}"/>
              </a:ext>
            </a:extLst>
          </p:cNvPr>
          <p:cNvSpPr txBox="1"/>
          <p:nvPr/>
        </p:nvSpPr>
        <p:spPr>
          <a:xfrm>
            <a:off x="5023335" y="3859534"/>
            <a:ext cx="1683365" cy="938719"/>
          </a:xfrm>
          <a:prstGeom prst="rect">
            <a:avLst/>
          </a:prstGeom>
          <a:noFill/>
        </p:spPr>
        <p:txBody>
          <a:bodyPr wrap="square" rtlCol="0">
            <a:spAutoFit/>
          </a:bodyPr>
          <a:lstStyle/>
          <a:p>
            <a:pPr algn="ctr"/>
            <a:r>
              <a:rPr lang="en-GB" sz="1100" dirty="0"/>
              <a:t>Rise in informal employment (cash in hand jobs), particularly in favelas. These often do not pay as well.</a:t>
            </a:r>
          </a:p>
        </p:txBody>
      </p:sp>
      <p:sp>
        <p:nvSpPr>
          <p:cNvPr id="35" name="TextBox 34">
            <a:extLst>
              <a:ext uri="{FF2B5EF4-FFF2-40B4-BE49-F238E27FC236}">
                <a16:creationId xmlns:a16="http://schemas.microsoft.com/office/drawing/2014/main" id="{22629497-296A-B3B0-2921-9C3CFB78D5F1}"/>
              </a:ext>
            </a:extLst>
          </p:cNvPr>
          <p:cNvSpPr txBox="1"/>
          <p:nvPr/>
        </p:nvSpPr>
        <p:spPr>
          <a:xfrm>
            <a:off x="6777039" y="3859534"/>
            <a:ext cx="2545287" cy="938719"/>
          </a:xfrm>
          <a:prstGeom prst="rect">
            <a:avLst/>
          </a:prstGeom>
          <a:noFill/>
        </p:spPr>
        <p:txBody>
          <a:bodyPr wrap="square" rtlCol="0">
            <a:spAutoFit/>
          </a:bodyPr>
          <a:lstStyle/>
          <a:p>
            <a:pPr algn="ctr"/>
            <a:r>
              <a:rPr lang="en-GB" sz="1100" dirty="0"/>
              <a:t>Underemployment – skilled people are forced to take low-skilled work that they are overqualified for as there is a shortage of jobs available after large numbers moved into the city.</a:t>
            </a:r>
          </a:p>
        </p:txBody>
      </p:sp>
      <p:sp>
        <p:nvSpPr>
          <p:cNvPr id="36" name="TextBox 35">
            <a:extLst>
              <a:ext uri="{FF2B5EF4-FFF2-40B4-BE49-F238E27FC236}">
                <a16:creationId xmlns:a16="http://schemas.microsoft.com/office/drawing/2014/main" id="{2606C19C-D148-7B3E-AA50-111E67FB4D5D}"/>
              </a:ext>
            </a:extLst>
          </p:cNvPr>
          <p:cNvSpPr txBox="1"/>
          <p:nvPr/>
        </p:nvSpPr>
        <p:spPr>
          <a:xfrm>
            <a:off x="6649789" y="1833757"/>
            <a:ext cx="1879475" cy="769441"/>
          </a:xfrm>
          <a:prstGeom prst="rect">
            <a:avLst/>
          </a:prstGeom>
          <a:noFill/>
        </p:spPr>
        <p:txBody>
          <a:bodyPr wrap="square" rtlCol="0">
            <a:spAutoFit/>
          </a:bodyPr>
          <a:lstStyle/>
          <a:p>
            <a:pPr algn="ctr"/>
            <a:r>
              <a:rPr lang="en-GB" sz="1100" dirty="0"/>
              <a:t>Increased pressure on healthcare and education – schools and hospitals become crowded.</a:t>
            </a:r>
          </a:p>
        </p:txBody>
      </p:sp>
      <p:cxnSp>
        <p:nvCxnSpPr>
          <p:cNvPr id="37" name="Straight Arrow Connector 36">
            <a:extLst>
              <a:ext uri="{FF2B5EF4-FFF2-40B4-BE49-F238E27FC236}">
                <a16:creationId xmlns:a16="http://schemas.microsoft.com/office/drawing/2014/main" id="{86B017A3-6069-54F0-014A-60DB73B8B9DC}"/>
              </a:ext>
            </a:extLst>
          </p:cNvPr>
          <p:cNvCxnSpPr>
            <a:cxnSpLocks/>
            <a:endCxn id="31" idx="1"/>
          </p:cNvCxnSpPr>
          <p:nvPr/>
        </p:nvCxnSpPr>
        <p:spPr>
          <a:xfrm>
            <a:off x="7989127" y="3231510"/>
            <a:ext cx="487380" cy="13303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C5AB3A7A-39EB-B61B-7A66-4EBFDA32585F}"/>
              </a:ext>
            </a:extLst>
          </p:cNvPr>
          <p:cNvCxnSpPr>
            <a:cxnSpLocks/>
          </p:cNvCxnSpPr>
          <p:nvPr/>
        </p:nvCxnSpPr>
        <p:spPr>
          <a:xfrm>
            <a:off x="7489361" y="3660212"/>
            <a:ext cx="100165" cy="19932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301C07E2-3B3E-0504-843E-F56690052BDA}"/>
              </a:ext>
            </a:extLst>
          </p:cNvPr>
          <p:cNvCxnSpPr>
            <a:cxnSpLocks/>
          </p:cNvCxnSpPr>
          <p:nvPr/>
        </p:nvCxnSpPr>
        <p:spPr>
          <a:xfrm flipV="1">
            <a:off x="7989127" y="2580045"/>
            <a:ext cx="516562" cy="35947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2C533003-7A52-CD27-6B9D-9E147D724D8A}"/>
              </a:ext>
            </a:extLst>
          </p:cNvPr>
          <p:cNvCxnSpPr>
            <a:cxnSpLocks/>
          </p:cNvCxnSpPr>
          <p:nvPr/>
        </p:nvCxnSpPr>
        <p:spPr>
          <a:xfrm flipV="1">
            <a:off x="7344155" y="2580045"/>
            <a:ext cx="0" cy="25179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FACB8C6B-C2A1-06C3-05C9-6CEE6854C460}"/>
              </a:ext>
            </a:extLst>
          </p:cNvPr>
          <p:cNvCxnSpPr>
            <a:cxnSpLocks/>
          </p:cNvCxnSpPr>
          <p:nvPr/>
        </p:nvCxnSpPr>
        <p:spPr>
          <a:xfrm flipH="1" flipV="1">
            <a:off x="6649789" y="2516738"/>
            <a:ext cx="288770" cy="36123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0A0D2F95-980C-8DCC-32B4-0D80C6B4F381}"/>
              </a:ext>
            </a:extLst>
          </p:cNvPr>
          <p:cNvCxnSpPr>
            <a:cxnSpLocks/>
            <a:endCxn id="33" idx="3"/>
          </p:cNvCxnSpPr>
          <p:nvPr/>
        </p:nvCxnSpPr>
        <p:spPr>
          <a:xfrm flipH="1" flipV="1">
            <a:off x="6457174" y="3144946"/>
            <a:ext cx="412480" cy="7982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197DA47E-8BE9-67D6-1560-EF3ACB205035}"/>
              </a:ext>
            </a:extLst>
          </p:cNvPr>
          <p:cNvCxnSpPr>
            <a:cxnSpLocks/>
          </p:cNvCxnSpPr>
          <p:nvPr/>
        </p:nvCxnSpPr>
        <p:spPr>
          <a:xfrm flipH="1">
            <a:off x="6475438" y="3616956"/>
            <a:ext cx="434741" cy="34089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51" name="Table 50">
            <a:extLst>
              <a:ext uri="{FF2B5EF4-FFF2-40B4-BE49-F238E27FC236}">
                <a16:creationId xmlns:a16="http://schemas.microsoft.com/office/drawing/2014/main" id="{3A67DC92-2452-B739-4C43-DCB8F25654E5}"/>
              </a:ext>
            </a:extLst>
          </p:cNvPr>
          <p:cNvGraphicFramePr>
            <a:graphicFrameLocks noGrp="1"/>
          </p:cNvGraphicFramePr>
          <p:nvPr>
            <p:extLst>
              <p:ext uri="{D42A27DB-BD31-4B8C-83A1-F6EECF244321}">
                <p14:modId xmlns:p14="http://schemas.microsoft.com/office/powerpoint/2010/main" val="3404953419"/>
              </p:ext>
            </p:extLst>
          </p:nvPr>
        </p:nvGraphicFramePr>
        <p:xfrm>
          <a:off x="5067978" y="4819462"/>
          <a:ext cx="4747470" cy="1977574"/>
        </p:xfrm>
        <a:graphic>
          <a:graphicData uri="http://schemas.openxmlformats.org/drawingml/2006/table">
            <a:tbl>
              <a:tblPr firstRow="1" bandRow="1">
                <a:tableStyleId>{5940675A-B579-460E-94D1-54222C63F5DA}</a:tableStyleId>
              </a:tblPr>
              <a:tblGrid>
                <a:gridCol w="1343708">
                  <a:extLst>
                    <a:ext uri="{9D8B030D-6E8A-4147-A177-3AD203B41FA5}">
                      <a16:colId xmlns:a16="http://schemas.microsoft.com/office/drawing/2014/main" val="2459878694"/>
                    </a:ext>
                  </a:extLst>
                </a:gridCol>
                <a:gridCol w="1821272">
                  <a:extLst>
                    <a:ext uri="{9D8B030D-6E8A-4147-A177-3AD203B41FA5}">
                      <a16:colId xmlns:a16="http://schemas.microsoft.com/office/drawing/2014/main" val="1941938446"/>
                    </a:ext>
                  </a:extLst>
                </a:gridCol>
                <a:gridCol w="1582490">
                  <a:extLst>
                    <a:ext uri="{9D8B030D-6E8A-4147-A177-3AD203B41FA5}">
                      <a16:colId xmlns:a16="http://schemas.microsoft.com/office/drawing/2014/main" val="2237056829"/>
                    </a:ext>
                  </a:extLst>
                </a:gridCol>
              </a:tblGrid>
              <a:tr h="285934">
                <a:tc>
                  <a:txBody>
                    <a:bodyPr/>
                    <a:lstStyle/>
                    <a:p>
                      <a:r>
                        <a:rPr lang="en-GB" sz="1100" b="1" dirty="0"/>
                        <a:t>Project</a:t>
                      </a:r>
                    </a:p>
                  </a:txBody>
                  <a:tcPr>
                    <a:solidFill>
                      <a:schemeClr val="accent6">
                        <a:lumMod val="20000"/>
                        <a:lumOff val="80000"/>
                      </a:schemeClr>
                    </a:solidFill>
                  </a:tcPr>
                </a:tc>
                <a:tc>
                  <a:txBody>
                    <a:bodyPr/>
                    <a:lstStyle/>
                    <a:p>
                      <a:r>
                        <a:rPr lang="en-GB" sz="1100" b="1" dirty="0"/>
                        <a:t>Advantages</a:t>
                      </a:r>
                    </a:p>
                  </a:txBody>
                  <a:tcPr/>
                </a:tc>
                <a:tc>
                  <a:txBody>
                    <a:bodyPr/>
                    <a:lstStyle/>
                    <a:p>
                      <a:r>
                        <a:rPr lang="en-GB" sz="1100" b="1" dirty="0"/>
                        <a:t>Disadvantages</a:t>
                      </a:r>
                    </a:p>
                  </a:txBody>
                  <a:tcPr/>
                </a:tc>
                <a:extLst>
                  <a:ext uri="{0D108BD9-81ED-4DB2-BD59-A6C34878D82A}">
                    <a16:rowId xmlns:a16="http://schemas.microsoft.com/office/drawing/2014/main" val="4118917443"/>
                  </a:ext>
                </a:extLst>
              </a:tr>
              <a:tr h="755556">
                <a:tc>
                  <a:txBody>
                    <a:bodyPr/>
                    <a:lstStyle/>
                    <a:p>
                      <a:r>
                        <a:rPr lang="en-GB" sz="1100" b="1" dirty="0"/>
                        <a:t>Top-Down</a:t>
                      </a:r>
                      <a:r>
                        <a:rPr lang="en-GB" sz="1100" dirty="0"/>
                        <a:t>: Cingapura Housing Project</a:t>
                      </a:r>
                    </a:p>
                  </a:txBody>
                  <a:tcPr/>
                </a:tc>
                <a:tc>
                  <a:txBody>
                    <a:bodyPr/>
                    <a:lstStyle/>
                    <a:p>
                      <a:r>
                        <a:rPr lang="en-GB" sz="1100" dirty="0"/>
                        <a:t>Planned to build 100,000 homes with clean water and sanitation, replacing favelas. </a:t>
                      </a:r>
                    </a:p>
                  </a:txBody>
                  <a:tcPr/>
                </a:tc>
                <a:tc>
                  <a:txBody>
                    <a:bodyPr/>
                    <a:lstStyle/>
                    <a:p>
                      <a:r>
                        <a:rPr lang="en-GB" sz="1100" dirty="0"/>
                        <a:t>Only 14,000 were built, and large areas of favelas were knocked down, making more people homeless.</a:t>
                      </a:r>
                    </a:p>
                  </a:txBody>
                  <a:tcPr/>
                </a:tc>
                <a:extLst>
                  <a:ext uri="{0D108BD9-81ED-4DB2-BD59-A6C34878D82A}">
                    <a16:rowId xmlns:a16="http://schemas.microsoft.com/office/drawing/2014/main" val="1943527633"/>
                  </a:ext>
                </a:extLst>
              </a:tr>
              <a:tr h="755556">
                <a:tc>
                  <a:txBody>
                    <a:bodyPr/>
                    <a:lstStyle/>
                    <a:p>
                      <a:r>
                        <a:rPr lang="en-GB" sz="1100" b="1" dirty="0"/>
                        <a:t>Bottom-Up</a:t>
                      </a:r>
                      <a:r>
                        <a:rPr lang="en-GB" sz="1100" dirty="0"/>
                        <a:t>: Santo Andre Self-Help Scheme</a:t>
                      </a:r>
                    </a:p>
                  </a:txBody>
                  <a:tcPr/>
                </a:tc>
                <a:tc>
                  <a:txBody>
                    <a:bodyPr/>
                    <a:lstStyle/>
                    <a:p>
                      <a:r>
                        <a:rPr lang="en-GB" sz="1100" dirty="0"/>
                        <a:t>Charities and NGOs working together to upgrade favelas and provide literacy support.</a:t>
                      </a:r>
                    </a:p>
                  </a:txBody>
                  <a:tcPr/>
                </a:tc>
                <a:tc>
                  <a:txBody>
                    <a:bodyPr/>
                    <a:lstStyle/>
                    <a:p>
                      <a:r>
                        <a:rPr lang="en-GB" sz="1100" dirty="0"/>
                        <a:t>Often too many people working on the project for decisions to be made quickly. </a:t>
                      </a:r>
                    </a:p>
                  </a:txBody>
                  <a:tcPr/>
                </a:tc>
                <a:extLst>
                  <a:ext uri="{0D108BD9-81ED-4DB2-BD59-A6C34878D82A}">
                    <a16:rowId xmlns:a16="http://schemas.microsoft.com/office/drawing/2014/main" val="1296439806"/>
                  </a:ext>
                </a:extLst>
              </a:tr>
            </a:tbl>
          </a:graphicData>
        </a:graphic>
      </p:graphicFrame>
    </p:spTree>
    <p:extLst>
      <p:ext uri="{BB962C8B-B14F-4D97-AF65-F5344CB8AC3E}">
        <p14:creationId xmlns:p14="http://schemas.microsoft.com/office/powerpoint/2010/main" val="2548042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80312-FFB3-00C5-4DFD-23E5AEA32288}"/>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72093A5-4D2A-E1B1-3FF0-EB20B34AB154}"/>
              </a:ext>
            </a:extLst>
          </p:cNvPr>
          <p:cNvCxnSpPr/>
          <p:nvPr/>
        </p:nvCxnSpPr>
        <p:spPr>
          <a:xfrm>
            <a:off x="4953000" y="0"/>
            <a:ext cx="0" cy="685800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F6357092-8F67-F03B-5A97-A296C69A478A}"/>
              </a:ext>
            </a:extLst>
          </p:cNvPr>
          <p:cNvPicPr>
            <a:picLocks noChangeAspect="1"/>
          </p:cNvPicPr>
          <p:nvPr/>
        </p:nvPicPr>
        <p:blipFill>
          <a:blip r:embed="rId2"/>
          <a:stretch>
            <a:fillRect/>
          </a:stretch>
        </p:blipFill>
        <p:spPr>
          <a:xfrm>
            <a:off x="5029203" y="71531"/>
            <a:ext cx="4797134" cy="911456"/>
          </a:xfrm>
          <a:prstGeom prst="rect">
            <a:avLst/>
          </a:prstGeom>
        </p:spPr>
      </p:pic>
      <p:pic>
        <p:nvPicPr>
          <p:cNvPr id="6" name="Picture 5">
            <a:extLst>
              <a:ext uri="{FF2B5EF4-FFF2-40B4-BE49-F238E27FC236}">
                <a16:creationId xmlns:a16="http://schemas.microsoft.com/office/drawing/2014/main" id="{BAE04101-1048-B080-EF2C-5193040971D8}"/>
              </a:ext>
            </a:extLst>
          </p:cNvPr>
          <p:cNvPicPr>
            <a:picLocks noChangeAspect="1"/>
          </p:cNvPicPr>
          <p:nvPr/>
        </p:nvPicPr>
        <p:blipFill>
          <a:blip r:embed="rId3"/>
          <a:srcRect t="1277"/>
          <a:stretch>
            <a:fillRect/>
          </a:stretch>
        </p:blipFill>
        <p:spPr>
          <a:xfrm>
            <a:off x="145661" y="71531"/>
            <a:ext cx="4731138" cy="1505467"/>
          </a:xfrm>
          <a:prstGeom prst="rect">
            <a:avLst/>
          </a:prstGeom>
        </p:spPr>
      </p:pic>
      <p:sp>
        <p:nvSpPr>
          <p:cNvPr id="2" name="TextBox 1">
            <a:extLst>
              <a:ext uri="{FF2B5EF4-FFF2-40B4-BE49-F238E27FC236}">
                <a16:creationId xmlns:a16="http://schemas.microsoft.com/office/drawing/2014/main" id="{D44348CD-DBC2-AF85-65C1-1F1B12C91270}"/>
              </a:ext>
            </a:extLst>
          </p:cNvPr>
          <p:cNvSpPr txBox="1"/>
          <p:nvPr/>
        </p:nvSpPr>
        <p:spPr>
          <a:xfrm>
            <a:off x="145661" y="1544341"/>
            <a:ext cx="4731138" cy="430887"/>
          </a:xfrm>
          <a:prstGeom prst="rect">
            <a:avLst/>
          </a:prstGeom>
          <a:noFill/>
        </p:spPr>
        <p:txBody>
          <a:bodyPr wrap="square" rtlCol="0">
            <a:spAutoFit/>
          </a:bodyPr>
          <a:lstStyle/>
          <a:p>
            <a:r>
              <a:rPr lang="en-GB" sz="1100" b="1" dirty="0"/>
              <a:t>Development</a:t>
            </a:r>
            <a:r>
              <a:rPr lang="en-GB" sz="1100" dirty="0"/>
              <a:t> is where a country improves in terms of the quality of life of its people. We can look at development in different ways:</a:t>
            </a:r>
            <a:endParaRPr lang="en-GB" sz="1100" b="1" dirty="0"/>
          </a:p>
        </p:txBody>
      </p:sp>
      <p:sp>
        <p:nvSpPr>
          <p:cNvPr id="3" name="TextBox 2">
            <a:extLst>
              <a:ext uri="{FF2B5EF4-FFF2-40B4-BE49-F238E27FC236}">
                <a16:creationId xmlns:a16="http://schemas.microsoft.com/office/drawing/2014/main" id="{D44348CD-DBC2-AF85-65C1-1F1B12C91270}"/>
              </a:ext>
            </a:extLst>
          </p:cNvPr>
          <p:cNvSpPr txBox="1"/>
          <p:nvPr/>
        </p:nvSpPr>
        <p:spPr>
          <a:xfrm>
            <a:off x="396033" y="2137320"/>
            <a:ext cx="1541624" cy="600164"/>
          </a:xfrm>
          <a:prstGeom prst="rect">
            <a:avLst/>
          </a:prstGeom>
          <a:noFill/>
        </p:spPr>
        <p:txBody>
          <a:bodyPr wrap="square" rtlCol="0">
            <a:spAutoFit/>
          </a:bodyPr>
          <a:lstStyle/>
          <a:p>
            <a:pPr algn="ctr"/>
            <a:r>
              <a:rPr lang="en-GB" sz="1100" b="1" dirty="0"/>
              <a:t>Economically</a:t>
            </a:r>
            <a:r>
              <a:rPr lang="en-GB" sz="1100" dirty="0"/>
              <a:t> – factors around money (e.g. wealth and jobs)</a:t>
            </a:r>
            <a:endParaRPr lang="en-GB" sz="1100" b="1" dirty="0"/>
          </a:p>
        </p:txBody>
      </p:sp>
      <p:sp>
        <p:nvSpPr>
          <p:cNvPr id="5" name="TextBox 4">
            <a:extLst>
              <a:ext uri="{FF2B5EF4-FFF2-40B4-BE49-F238E27FC236}">
                <a16:creationId xmlns:a16="http://schemas.microsoft.com/office/drawing/2014/main" id="{A404C74E-5AE4-3743-7C23-5B9EC447724D}"/>
              </a:ext>
            </a:extLst>
          </p:cNvPr>
          <p:cNvSpPr txBox="1"/>
          <p:nvPr/>
        </p:nvSpPr>
        <p:spPr>
          <a:xfrm>
            <a:off x="1752601" y="2155372"/>
            <a:ext cx="1541624" cy="769441"/>
          </a:xfrm>
          <a:prstGeom prst="rect">
            <a:avLst/>
          </a:prstGeom>
          <a:noFill/>
        </p:spPr>
        <p:txBody>
          <a:bodyPr wrap="square" rtlCol="0">
            <a:spAutoFit/>
          </a:bodyPr>
          <a:lstStyle/>
          <a:p>
            <a:pPr algn="ctr"/>
            <a:r>
              <a:rPr lang="en-GB" sz="1100" b="1" dirty="0"/>
              <a:t>Socially</a:t>
            </a:r>
            <a:r>
              <a:rPr lang="en-GB" sz="1100" dirty="0"/>
              <a:t> – factors around people lives (e.g. health and education)</a:t>
            </a:r>
            <a:endParaRPr lang="en-GB" sz="1100" b="1" dirty="0"/>
          </a:p>
        </p:txBody>
      </p:sp>
      <p:sp>
        <p:nvSpPr>
          <p:cNvPr id="8" name="TextBox 7">
            <a:extLst>
              <a:ext uri="{FF2B5EF4-FFF2-40B4-BE49-F238E27FC236}">
                <a16:creationId xmlns:a16="http://schemas.microsoft.com/office/drawing/2014/main" id="{B1ADF4E2-BC30-48D7-E0AE-9E2F08C6E983}"/>
              </a:ext>
            </a:extLst>
          </p:cNvPr>
          <p:cNvSpPr txBox="1"/>
          <p:nvPr/>
        </p:nvSpPr>
        <p:spPr>
          <a:xfrm>
            <a:off x="3234141" y="2137320"/>
            <a:ext cx="1541624" cy="600164"/>
          </a:xfrm>
          <a:prstGeom prst="rect">
            <a:avLst/>
          </a:prstGeom>
          <a:noFill/>
        </p:spPr>
        <p:txBody>
          <a:bodyPr wrap="square" rtlCol="0">
            <a:spAutoFit/>
          </a:bodyPr>
          <a:lstStyle/>
          <a:p>
            <a:pPr algn="ctr"/>
            <a:r>
              <a:rPr lang="en-GB" sz="1100" b="1" dirty="0"/>
              <a:t>Politically</a:t>
            </a:r>
            <a:r>
              <a:rPr lang="en-GB" sz="1100" dirty="0"/>
              <a:t> – factors around governments (e.g. corruption)</a:t>
            </a:r>
            <a:endParaRPr lang="en-GB" sz="1100" b="1" dirty="0"/>
          </a:p>
        </p:txBody>
      </p:sp>
      <p:cxnSp>
        <p:nvCxnSpPr>
          <p:cNvPr id="10" name="Straight Arrow Connector 9">
            <a:extLst>
              <a:ext uri="{FF2B5EF4-FFF2-40B4-BE49-F238E27FC236}">
                <a16:creationId xmlns:a16="http://schemas.microsoft.com/office/drawing/2014/main" id="{34F88907-8D88-C1CD-D536-BEC0A56CF540}"/>
              </a:ext>
            </a:extLst>
          </p:cNvPr>
          <p:cNvCxnSpPr>
            <a:cxnSpLocks/>
          </p:cNvCxnSpPr>
          <p:nvPr/>
        </p:nvCxnSpPr>
        <p:spPr>
          <a:xfrm flipH="1">
            <a:off x="1502229" y="1964344"/>
            <a:ext cx="137155" cy="19102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1AAC3E4-F937-E8D1-DED3-3AEEF5263ABE}"/>
              </a:ext>
            </a:extLst>
          </p:cNvPr>
          <p:cNvCxnSpPr>
            <a:cxnSpLocks/>
          </p:cNvCxnSpPr>
          <p:nvPr/>
        </p:nvCxnSpPr>
        <p:spPr>
          <a:xfrm>
            <a:off x="2511230" y="1943005"/>
            <a:ext cx="0" cy="21236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C337349A-22C6-E1E6-F4C3-AACB4F182E64}"/>
              </a:ext>
            </a:extLst>
          </p:cNvPr>
          <p:cNvCxnSpPr>
            <a:cxnSpLocks/>
          </p:cNvCxnSpPr>
          <p:nvPr/>
        </p:nvCxnSpPr>
        <p:spPr>
          <a:xfrm>
            <a:off x="3382087" y="1924953"/>
            <a:ext cx="133999" cy="21236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17" name="Table 16">
            <a:extLst>
              <a:ext uri="{FF2B5EF4-FFF2-40B4-BE49-F238E27FC236}">
                <a16:creationId xmlns:a16="http://schemas.microsoft.com/office/drawing/2014/main" id="{350DC145-6E01-A228-34C1-E4859539817A}"/>
              </a:ext>
            </a:extLst>
          </p:cNvPr>
          <p:cNvGraphicFramePr>
            <a:graphicFrameLocks noGrp="1"/>
          </p:cNvGraphicFramePr>
          <p:nvPr>
            <p:extLst>
              <p:ext uri="{D42A27DB-BD31-4B8C-83A1-F6EECF244321}">
                <p14:modId xmlns:p14="http://schemas.microsoft.com/office/powerpoint/2010/main" val="1003909922"/>
              </p:ext>
            </p:extLst>
          </p:nvPr>
        </p:nvGraphicFramePr>
        <p:xfrm>
          <a:off x="120825" y="2899573"/>
          <a:ext cx="4755974" cy="2587079"/>
        </p:xfrm>
        <a:graphic>
          <a:graphicData uri="http://schemas.openxmlformats.org/drawingml/2006/table">
            <a:tbl>
              <a:tblPr firstRow="1" bandRow="1">
                <a:tableStyleId>{5940675A-B579-460E-94D1-54222C63F5DA}</a:tableStyleId>
              </a:tblPr>
              <a:tblGrid>
                <a:gridCol w="1552510">
                  <a:extLst>
                    <a:ext uri="{9D8B030D-6E8A-4147-A177-3AD203B41FA5}">
                      <a16:colId xmlns:a16="http://schemas.microsoft.com/office/drawing/2014/main" val="2575522382"/>
                    </a:ext>
                  </a:extLst>
                </a:gridCol>
                <a:gridCol w="3203464">
                  <a:extLst>
                    <a:ext uri="{9D8B030D-6E8A-4147-A177-3AD203B41FA5}">
                      <a16:colId xmlns:a16="http://schemas.microsoft.com/office/drawing/2014/main" val="4076255070"/>
                    </a:ext>
                  </a:extLst>
                </a:gridCol>
              </a:tblGrid>
              <a:tr h="301079">
                <a:tc>
                  <a:txBody>
                    <a:bodyPr/>
                    <a:lstStyle/>
                    <a:p>
                      <a:r>
                        <a:rPr lang="en-GB" sz="1100" b="1" dirty="0"/>
                        <a:t>Measure</a:t>
                      </a:r>
                    </a:p>
                  </a:txBody>
                  <a:tcPr>
                    <a:solidFill>
                      <a:schemeClr val="accent2">
                        <a:lumMod val="20000"/>
                        <a:lumOff val="80000"/>
                      </a:schemeClr>
                    </a:solidFill>
                  </a:tcPr>
                </a:tc>
                <a:tc>
                  <a:txBody>
                    <a:bodyPr/>
                    <a:lstStyle/>
                    <a:p>
                      <a:r>
                        <a:rPr lang="en-GB" sz="1100" b="1" dirty="0"/>
                        <a:t>What does it tell us?</a:t>
                      </a:r>
                    </a:p>
                  </a:txBody>
                  <a:tcPr>
                    <a:solidFill>
                      <a:schemeClr val="accent5">
                        <a:lumMod val="20000"/>
                        <a:lumOff val="80000"/>
                      </a:schemeClr>
                    </a:solidFill>
                  </a:tcPr>
                </a:tc>
                <a:extLst>
                  <a:ext uri="{0D108BD9-81ED-4DB2-BD59-A6C34878D82A}">
                    <a16:rowId xmlns:a16="http://schemas.microsoft.com/office/drawing/2014/main" val="1025036462"/>
                  </a:ext>
                </a:extLst>
              </a:tr>
              <a:tr h="370840">
                <a:tc>
                  <a:txBody>
                    <a:bodyPr/>
                    <a:lstStyle/>
                    <a:p>
                      <a:r>
                        <a:rPr lang="en-GB" sz="1100" dirty="0"/>
                        <a:t>Gross Domestic Product (GDP) per capita</a:t>
                      </a:r>
                    </a:p>
                  </a:txBody>
                  <a:tcPr/>
                </a:tc>
                <a:tc>
                  <a:txBody>
                    <a:bodyPr/>
                    <a:lstStyle/>
                    <a:p>
                      <a:r>
                        <a:rPr lang="en-GB" sz="1100" dirty="0"/>
                        <a:t>How much money a country earns from trading good and services each year, divided by its population. This tells us about the wealth of the country and how much it interacts with other countries around the world.</a:t>
                      </a:r>
                    </a:p>
                  </a:txBody>
                  <a:tcPr/>
                </a:tc>
                <a:extLst>
                  <a:ext uri="{0D108BD9-81ED-4DB2-BD59-A6C34878D82A}">
                    <a16:rowId xmlns:a16="http://schemas.microsoft.com/office/drawing/2014/main" val="1147403529"/>
                  </a:ext>
                </a:extLst>
              </a:tr>
              <a:tr h="370840">
                <a:tc>
                  <a:txBody>
                    <a:bodyPr/>
                    <a:lstStyle/>
                    <a:p>
                      <a:r>
                        <a:rPr lang="en-GB" sz="1100" dirty="0"/>
                        <a:t>Corruption Perception Index</a:t>
                      </a:r>
                    </a:p>
                  </a:txBody>
                  <a:tcPr/>
                </a:tc>
                <a:tc>
                  <a:txBody>
                    <a:bodyPr/>
                    <a:lstStyle/>
                    <a:p>
                      <a:r>
                        <a:rPr lang="en-GB" sz="1100" dirty="0"/>
                        <a:t>How corrupt each country is perceived to be (e.g. do they invest money and support where the public need it, or do they invest in their own interests?). This tells us about political corruption.</a:t>
                      </a:r>
                    </a:p>
                  </a:txBody>
                  <a:tcPr/>
                </a:tc>
                <a:extLst>
                  <a:ext uri="{0D108BD9-81ED-4DB2-BD59-A6C34878D82A}">
                    <a16:rowId xmlns:a16="http://schemas.microsoft.com/office/drawing/2014/main" val="2288126275"/>
                  </a:ext>
                </a:extLst>
              </a:tr>
              <a:tr h="370840">
                <a:tc>
                  <a:txBody>
                    <a:bodyPr/>
                    <a:lstStyle/>
                    <a:p>
                      <a:r>
                        <a:rPr lang="en-GB" sz="1100" dirty="0"/>
                        <a:t>Human Development Index (HDI)</a:t>
                      </a:r>
                    </a:p>
                  </a:txBody>
                  <a:tcPr/>
                </a:tc>
                <a:tc>
                  <a:txBody>
                    <a:bodyPr/>
                    <a:lstStyle/>
                    <a:p>
                      <a:r>
                        <a:rPr lang="en-GB" sz="1100" dirty="0"/>
                        <a:t>A composite measure that looks at wealth, health and education to give an overall view of a country’s development.</a:t>
                      </a:r>
                    </a:p>
                  </a:txBody>
                  <a:tcPr/>
                </a:tc>
                <a:extLst>
                  <a:ext uri="{0D108BD9-81ED-4DB2-BD59-A6C34878D82A}">
                    <a16:rowId xmlns:a16="http://schemas.microsoft.com/office/drawing/2014/main" val="581446693"/>
                  </a:ext>
                </a:extLst>
              </a:tr>
            </a:tbl>
          </a:graphicData>
        </a:graphic>
      </p:graphicFrame>
      <p:sp>
        <p:nvSpPr>
          <p:cNvPr id="18" name="Rectangle: Rounded Corners 17">
            <a:extLst>
              <a:ext uri="{FF2B5EF4-FFF2-40B4-BE49-F238E27FC236}">
                <a16:creationId xmlns:a16="http://schemas.microsoft.com/office/drawing/2014/main" id="{4E57CB45-F992-089D-3A02-92C5358D33EF}"/>
              </a:ext>
            </a:extLst>
          </p:cNvPr>
          <p:cNvSpPr/>
          <p:nvPr/>
        </p:nvSpPr>
        <p:spPr>
          <a:xfrm>
            <a:off x="91231" y="5864648"/>
            <a:ext cx="1145484" cy="73240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Human Development Index (HDI)</a:t>
            </a:r>
          </a:p>
        </p:txBody>
      </p:sp>
      <p:sp>
        <p:nvSpPr>
          <p:cNvPr id="19" name="TextBox 18">
            <a:extLst>
              <a:ext uri="{FF2B5EF4-FFF2-40B4-BE49-F238E27FC236}">
                <a16:creationId xmlns:a16="http://schemas.microsoft.com/office/drawing/2014/main" id="{D44348CD-DBC2-AF85-65C1-1F1B12C91270}"/>
              </a:ext>
            </a:extLst>
          </p:cNvPr>
          <p:cNvSpPr txBox="1"/>
          <p:nvPr/>
        </p:nvSpPr>
        <p:spPr>
          <a:xfrm>
            <a:off x="1291145" y="5539881"/>
            <a:ext cx="1791996" cy="430887"/>
          </a:xfrm>
          <a:prstGeom prst="rect">
            <a:avLst/>
          </a:prstGeom>
          <a:noFill/>
        </p:spPr>
        <p:txBody>
          <a:bodyPr wrap="square" rtlCol="0">
            <a:spAutoFit/>
          </a:bodyPr>
          <a:lstStyle/>
          <a:p>
            <a:pPr algn="ctr"/>
            <a:r>
              <a:rPr lang="en-GB" sz="1100" dirty="0"/>
              <a:t>Gross National Income (GNI) per capita</a:t>
            </a:r>
          </a:p>
        </p:txBody>
      </p:sp>
      <p:sp>
        <p:nvSpPr>
          <p:cNvPr id="21" name="TextBox 20">
            <a:extLst>
              <a:ext uri="{FF2B5EF4-FFF2-40B4-BE49-F238E27FC236}">
                <a16:creationId xmlns:a16="http://schemas.microsoft.com/office/drawing/2014/main" id="{3919515E-2534-1FFD-2568-F501179D3759}"/>
              </a:ext>
            </a:extLst>
          </p:cNvPr>
          <p:cNvSpPr txBox="1"/>
          <p:nvPr/>
        </p:nvSpPr>
        <p:spPr>
          <a:xfrm>
            <a:off x="1291145" y="5969242"/>
            <a:ext cx="1791996" cy="261610"/>
          </a:xfrm>
          <a:prstGeom prst="rect">
            <a:avLst/>
          </a:prstGeom>
          <a:noFill/>
        </p:spPr>
        <p:txBody>
          <a:bodyPr wrap="square" rtlCol="0">
            <a:spAutoFit/>
          </a:bodyPr>
          <a:lstStyle/>
          <a:p>
            <a:pPr algn="ctr"/>
            <a:r>
              <a:rPr lang="en-GB" sz="1100" dirty="0"/>
              <a:t>Life Expectancy</a:t>
            </a:r>
          </a:p>
        </p:txBody>
      </p:sp>
      <p:sp>
        <p:nvSpPr>
          <p:cNvPr id="22" name="TextBox 21">
            <a:extLst>
              <a:ext uri="{FF2B5EF4-FFF2-40B4-BE49-F238E27FC236}">
                <a16:creationId xmlns:a16="http://schemas.microsoft.com/office/drawing/2014/main" id="{82835DB9-0D8F-9576-128A-621418BB5138}"/>
              </a:ext>
            </a:extLst>
          </p:cNvPr>
          <p:cNvSpPr txBox="1"/>
          <p:nvPr/>
        </p:nvSpPr>
        <p:spPr>
          <a:xfrm>
            <a:off x="1300634" y="6230852"/>
            <a:ext cx="1933507" cy="261610"/>
          </a:xfrm>
          <a:prstGeom prst="rect">
            <a:avLst/>
          </a:prstGeom>
          <a:noFill/>
        </p:spPr>
        <p:txBody>
          <a:bodyPr wrap="square" rtlCol="0">
            <a:spAutoFit/>
          </a:bodyPr>
          <a:lstStyle/>
          <a:p>
            <a:pPr algn="ctr"/>
            <a:r>
              <a:rPr lang="en-GB" sz="1100" dirty="0"/>
              <a:t>Average Years of Schooling</a:t>
            </a:r>
          </a:p>
        </p:txBody>
      </p:sp>
      <p:sp>
        <p:nvSpPr>
          <p:cNvPr id="23" name="TextBox 22">
            <a:extLst>
              <a:ext uri="{FF2B5EF4-FFF2-40B4-BE49-F238E27FC236}">
                <a16:creationId xmlns:a16="http://schemas.microsoft.com/office/drawing/2014/main" id="{71C92619-A1D0-0B70-1C87-BA21246D8048}"/>
              </a:ext>
            </a:extLst>
          </p:cNvPr>
          <p:cNvSpPr txBox="1"/>
          <p:nvPr/>
        </p:nvSpPr>
        <p:spPr>
          <a:xfrm>
            <a:off x="1166845" y="6490936"/>
            <a:ext cx="2192284" cy="261610"/>
          </a:xfrm>
          <a:prstGeom prst="rect">
            <a:avLst/>
          </a:prstGeom>
          <a:noFill/>
        </p:spPr>
        <p:txBody>
          <a:bodyPr wrap="square" rtlCol="0">
            <a:spAutoFit/>
          </a:bodyPr>
          <a:lstStyle/>
          <a:p>
            <a:pPr algn="ctr"/>
            <a:r>
              <a:rPr lang="en-GB" sz="1100" dirty="0"/>
              <a:t>Expected Years of Schooling</a:t>
            </a:r>
          </a:p>
        </p:txBody>
      </p:sp>
      <p:sp>
        <p:nvSpPr>
          <p:cNvPr id="24" name="Arrow: Right 23">
            <a:extLst>
              <a:ext uri="{FF2B5EF4-FFF2-40B4-BE49-F238E27FC236}">
                <a16:creationId xmlns:a16="http://schemas.microsoft.com/office/drawing/2014/main" id="{47865177-D55F-E44E-A19F-1DD53DDE72DB}"/>
              </a:ext>
            </a:extLst>
          </p:cNvPr>
          <p:cNvSpPr/>
          <p:nvPr/>
        </p:nvSpPr>
        <p:spPr>
          <a:xfrm>
            <a:off x="3083141" y="5690009"/>
            <a:ext cx="211084" cy="1093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8AC7D3CE-FCBE-DA26-003B-E478AD93C464}"/>
              </a:ext>
            </a:extLst>
          </p:cNvPr>
          <p:cNvSpPr txBox="1"/>
          <p:nvPr/>
        </p:nvSpPr>
        <p:spPr>
          <a:xfrm>
            <a:off x="3294225" y="5538355"/>
            <a:ext cx="1397518" cy="430887"/>
          </a:xfrm>
          <a:prstGeom prst="rect">
            <a:avLst/>
          </a:prstGeom>
          <a:noFill/>
        </p:spPr>
        <p:txBody>
          <a:bodyPr wrap="square" rtlCol="0">
            <a:spAutoFit/>
          </a:bodyPr>
          <a:lstStyle/>
          <a:p>
            <a:pPr algn="ctr"/>
            <a:r>
              <a:rPr lang="en-GB" sz="1100" dirty="0"/>
              <a:t>Changed by Trade and FDI</a:t>
            </a:r>
          </a:p>
        </p:txBody>
      </p:sp>
      <p:sp>
        <p:nvSpPr>
          <p:cNvPr id="26" name="Arrow: Right 25">
            <a:extLst>
              <a:ext uri="{FF2B5EF4-FFF2-40B4-BE49-F238E27FC236}">
                <a16:creationId xmlns:a16="http://schemas.microsoft.com/office/drawing/2014/main" id="{83E08069-9FF8-E449-422B-59D1AC683418}"/>
              </a:ext>
            </a:extLst>
          </p:cNvPr>
          <p:cNvSpPr/>
          <p:nvPr/>
        </p:nvSpPr>
        <p:spPr>
          <a:xfrm>
            <a:off x="3083141" y="6035810"/>
            <a:ext cx="211084" cy="1093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0394972B-965F-1989-6A6C-4C67193D5338}"/>
              </a:ext>
            </a:extLst>
          </p:cNvPr>
          <p:cNvSpPr txBox="1"/>
          <p:nvPr/>
        </p:nvSpPr>
        <p:spPr>
          <a:xfrm>
            <a:off x="3306194" y="5900819"/>
            <a:ext cx="1568943" cy="430887"/>
          </a:xfrm>
          <a:prstGeom prst="rect">
            <a:avLst/>
          </a:prstGeom>
          <a:noFill/>
        </p:spPr>
        <p:txBody>
          <a:bodyPr wrap="square" rtlCol="0">
            <a:spAutoFit/>
          </a:bodyPr>
          <a:lstStyle/>
          <a:p>
            <a:pPr algn="ctr"/>
            <a:r>
              <a:rPr lang="en-GB" sz="1100" dirty="0"/>
              <a:t>Changed by standards of healthcare</a:t>
            </a:r>
          </a:p>
        </p:txBody>
      </p:sp>
      <p:sp>
        <p:nvSpPr>
          <p:cNvPr id="28" name="Arrow: Right 27">
            <a:extLst>
              <a:ext uri="{FF2B5EF4-FFF2-40B4-BE49-F238E27FC236}">
                <a16:creationId xmlns:a16="http://schemas.microsoft.com/office/drawing/2014/main" id="{E513F87D-798F-6ACA-59E5-33AA6386B1B0}"/>
              </a:ext>
            </a:extLst>
          </p:cNvPr>
          <p:cNvSpPr/>
          <p:nvPr/>
        </p:nvSpPr>
        <p:spPr>
          <a:xfrm>
            <a:off x="3181841" y="6425621"/>
            <a:ext cx="211084" cy="1093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CBE6F81F-3299-04D2-62C4-DC1218E18DE5}"/>
              </a:ext>
            </a:extLst>
          </p:cNvPr>
          <p:cNvSpPr txBox="1"/>
          <p:nvPr/>
        </p:nvSpPr>
        <p:spPr>
          <a:xfrm>
            <a:off x="3382087" y="6314986"/>
            <a:ext cx="1568943" cy="430887"/>
          </a:xfrm>
          <a:prstGeom prst="rect">
            <a:avLst/>
          </a:prstGeom>
          <a:noFill/>
        </p:spPr>
        <p:txBody>
          <a:bodyPr wrap="square" rtlCol="0">
            <a:spAutoFit/>
          </a:bodyPr>
          <a:lstStyle/>
          <a:p>
            <a:pPr algn="ctr"/>
            <a:r>
              <a:rPr lang="en-GB" sz="1100" dirty="0"/>
              <a:t>Changed by standards of education</a:t>
            </a:r>
          </a:p>
        </p:txBody>
      </p:sp>
      <p:cxnSp>
        <p:nvCxnSpPr>
          <p:cNvPr id="30" name="Straight Arrow Connector 29">
            <a:extLst>
              <a:ext uri="{FF2B5EF4-FFF2-40B4-BE49-F238E27FC236}">
                <a16:creationId xmlns:a16="http://schemas.microsoft.com/office/drawing/2014/main" id="{420950E4-977B-88B0-A5FF-826C27259671}"/>
              </a:ext>
            </a:extLst>
          </p:cNvPr>
          <p:cNvCxnSpPr>
            <a:cxnSpLocks/>
          </p:cNvCxnSpPr>
          <p:nvPr/>
        </p:nvCxnSpPr>
        <p:spPr>
          <a:xfrm flipV="1">
            <a:off x="1236715" y="5744671"/>
            <a:ext cx="265514" cy="17588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A99CC617-33C8-B1FD-739C-852697311ED7}"/>
              </a:ext>
            </a:extLst>
          </p:cNvPr>
          <p:cNvCxnSpPr>
            <a:cxnSpLocks/>
          </p:cNvCxnSpPr>
          <p:nvPr/>
        </p:nvCxnSpPr>
        <p:spPr>
          <a:xfrm>
            <a:off x="1243688" y="6062029"/>
            <a:ext cx="395696" cy="958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A597C4C2-5608-140A-5FD5-457EEB9CF072}"/>
              </a:ext>
            </a:extLst>
          </p:cNvPr>
          <p:cNvCxnSpPr>
            <a:cxnSpLocks/>
          </p:cNvCxnSpPr>
          <p:nvPr/>
        </p:nvCxnSpPr>
        <p:spPr>
          <a:xfrm>
            <a:off x="1225831" y="6301336"/>
            <a:ext cx="215705" cy="2077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E566C3F9-CFB2-0B74-1744-97AFA3F3EF97}"/>
              </a:ext>
            </a:extLst>
          </p:cNvPr>
          <p:cNvCxnSpPr>
            <a:cxnSpLocks/>
          </p:cNvCxnSpPr>
          <p:nvPr/>
        </p:nvCxnSpPr>
        <p:spPr>
          <a:xfrm>
            <a:off x="1225831" y="6526161"/>
            <a:ext cx="143641" cy="7089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39" name="Picture 38">
            <a:extLst>
              <a:ext uri="{FF2B5EF4-FFF2-40B4-BE49-F238E27FC236}">
                <a16:creationId xmlns:a16="http://schemas.microsoft.com/office/drawing/2014/main" id="{4B735AE2-5D90-64EF-6733-936CB68326B7}"/>
              </a:ext>
            </a:extLst>
          </p:cNvPr>
          <p:cNvPicPr>
            <a:picLocks noChangeAspect="1"/>
          </p:cNvPicPr>
          <p:nvPr/>
        </p:nvPicPr>
        <p:blipFill>
          <a:blip r:embed="rId4"/>
          <a:stretch>
            <a:fillRect/>
          </a:stretch>
        </p:blipFill>
        <p:spPr>
          <a:xfrm>
            <a:off x="5024744" y="1023448"/>
            <a:ext cx="3141139" cy="1714035"/>
          </a:xfrm>
          <a:prstGeom prst="rect">
            <a:avLst/>
          </a:prstGeom>
        </p:spPr>
      </p:pic>
      <p:pic>
        <p:nvPicPr>
          <p:cNvPr id="40" name="Picture 39">
            <a:extLst>
              <a:ext uri="{FF2B5EF4-FFF2-40B4-BE49-F238E27FC236}">
                <a16:creationId xmlns:a16="http://schemas.microsoft.com/office/drawing/2014/main" id="{66CE5990-EEB1-78FD-A391-7714A8B9E264}"/>
              </a:ext>
            </a:extLst>
          </p:cNvPr>
          <p:cNvPicPr>
            <a:picLocks noChangeAspect="1"/>
          </p:cNvPicPr>
          <p:nvPr/>
        </p:nvPicPr>
        <p:blipFill rotWithShape="1">
          <a:blip r:embed="rId5"/>
          <a:srcRect b="8243"/>
          <a:stretch/>
        </p:blipFill>
        <p:spPr>
          <a:xfrm>
            <a:off x="8401466" y="4640360"/>
            <a:ext cx="1424871" cy="2023537"/>
          </a:xfrm>
          <a:prstGeom prst="rect">
            <a:avLst/>
          </a:prstGeom>
        </p:spPr>
      </p:pic>
      <p:sp>
        <p:nvSpPr>
          <p:cNvPr id="41" name="TextBox 40">
            <a:extLst>
              <a:ext uri="{FF2B5EF4-FFF2-40B4-BE49-F238E27FC236}">
                <a16:creationId xmlns:a16="http://schemas.microsoft.com/office/drawing/2014/main" id="{6C5F0C93-3761-A5A4-E13F-9FA84F58969B}"/>
              </a:ext>
            </a:extLst>
          </p:cNvPr>
          <p:cNvSpPr txBox="1"/>
          <p:nvPr/>
        </p:nvSpPr>
        <p:spPr>
          <a:xfrm>
            <a:off x="5024744" y="2843245"/>
            <a:ext cx="2130882" cy="1277273"/>
          </a:xfrm>
          <a:prstGeom prst="rect">
            <a:avLst/>
          </a:prstGeom>
          <a:noFill/>
        </p:spPr>
        <p:txBody>
          <a:bodyPr wrap="square" rtlCol="0">
            <a:spAutoFit/>
          </a:bodyPr>
          <a:lstStyle/>
          <a:p>
            <a:pPr algn="ctr"/>
            <a:r>
              <a:rPr lang="en-GB" sz="1100" b="1" dirty="0"/>
              <a:t>Historical: </a:t>
            </a:r>
            <a:r>
              <a:rPr lang="en-GB" sz="1100" dirty="0"/>
              <a:t>European countries had previously colonised African countries, exploiting their resources and allow corrupt governments to take over once independence was gained.</a:t>
            </a:r>
            <a:endParaRPr lang="en-GB" sz="1100" b="1" dirty="0"/>
          </a:p>
        </p:txBody>
      </p:sp>
      <p:sp>
        <p:nvSpPr>
          <p:cNvPr id="42" name="TextBox 41">
            <a:extLst>
              <a:ext uri="{FF2B5EF4-FFF2-40B4-BE49-F238E27FC236}">
                <a16:creationId xmlns:a16="http://schemas.microsoft.com/office/drawing/2014/main" id="{4EF51237-C646-C8CE-49ED-EE81494649FA}"/>
              </a:ext>
            </a:extLst>
          </p:cNvPr>
          <p:cNvSpPr txBox="1"/>
          <p:nvPr/>
        </p:nvSpPr>
        <p:spPr>
          <a:xfrm>
            <a:off x="8053095" y="2130132"/>
            <a:ext cx="1773242" cy="769441"/>
          </a:xfrm>
          <a:prstGeom prst="rect">
            <a:avLst/>
          </a:prstGeom>
          <a:noFill/>
        </p:spPr>
        <p:txBody>
          <a:bodyPr wrap="square" rtlCol="0">
            <a:spAutoFit/>
          </a:bodyPr>
          <a:lstStyle/>
          <a:p>
            <a:pPr algn="ctr"/>
            <a:r>
              <a:rPr lang="en-GB" sz="1100" b="1" dirty="0"/>
              <a:t>Physical: </a:t>
            </a:r>
            <a:r>
              <a:rPr lang="en-GB" sz="1100" dirty="0"/>
              <a:t>Countries such as Afghanistan are landlocked, meaning they are unable to trade by sea.</a:t>
            </a:r>
            <a:endParaRPr lang="en-GB" sz="1100" b="1" dirty="0"/>
          </a:p>
        </p:txBody>
      </p:sp>
      <p:sp>
        <p:nvSpPr>
          <p:cNvPr id="43" name="TextBox 42">
            <a:extLst>
              <a:ext uri="{FF2B5EF4-FFF2-40B4-BE49-F238E27FC236}">
                <a16:creationId xmlns:a16="http://schemas.microsoft.com/office/drawing/2014/main" id="{BBDCD6EB-E180-8CBB-313D-65E497EECBC8}"/>
              </a:ext>
            </a:extLst>
          </p:cNvPr>
          <p:cNvSpPr txBox="1"/>
          <p:nvPr/>
        </p:nvSpPr>
        <p:spPr>
          <a:xfrm>
            <a:off x="7303571" y="3012521"/>
            <a:ext cx="2350319" cy="938719"/>
          </a:xfrm>
          <a:prstGeom prst="rect">
            <a:avLst/>
          </a:prstGeom>
          <a:noFill/>
        </p:spPr>
        <p:txBody>
          <a:bodyPr wrap="square" rtlCol="0">
            <a:spAutoFit/>
          </a:bodyPr>
          <a:lstStyle/>
          <a:p>
            <a:pPr algn="ctr"/>
            <a:r>
              <a:rPr lang="en-GB" sz="1100" b="1" dirty="0"/>
              <a:t>Economic: </a:t>
            </a:r>
            <a:r>
              <a:rPr lang="en-GB" sz="1100" dirty="0"/>
              <a:t>Countries such as the USA, Japan and those in Europe are globalised, meaning they are connected to the global economy through trade and investment.</a:t>
            </a:r>
            <a:endParaRPr lang="en-GB" sz="1100" b="1" dirty="0"/>
          </a:p>
        </p:txBody>
      </p:sp>
      <p:sp>
        <p:nvSpPr>
          <p:cNvPr id="44" name="TextBox 43">
            <a:extLst>
              <a:ext uri="{FF2B5EF4-FFF2-40B4-BE49-F238E27FC236}">
                <a16:creationId xmlns:a16="http://schemas.microsoft.com/office/drawing/2014/main" id="{A8A2B369-5BDC-AC4F-9682-D081BA6145FC}"/>
              </a:ext>
            </a:extLst>
          </p:cNvPr>
          <p:cNvSpPr txBox="1"/>
          <p:nvPr/>
        </p:nvSpPr>
        <p:spPr>
          <a:xfrm>
            <a:off x="8113224" y="1077862"/>
            <a:ext cx="1616205" cy="938719"/>
          </a:xfrm>
          <a:prstGeom prst="rect">
            <a:avLst/>
          </a:prstGeom>
          <a:noFill/>
          <a:ln w="28575">
            <a:solidFill>
              <a:srgbClr val="FF0000"/>
            </a:solidFill>
          </a:ln>
        </p:spPr>
        <p:txBody>
          <a:bodyPr wrap="square" rtlCol="0">
            <a:spAutoFit/>
          </a:bodyPr>
          <a:lstStyle/>
          <a:p>
            <a:pPr algn="ctr"/>
            <a:r>
              <a:rPr lang="en-GB" sz="1100" dirty="0"/>
              <a:t>Countries in Europe and North America are more developed than those in Africa, Asia and South America.</a:t>
            </a:r>
          </a:p>
        </p:txBody>
      </p:sp>
      <p:cxnSp>
        <p:nvCxnSpPr>
          <p:cNvPr id="45" name="Straight Arrow Connector 44">
            <a:extLst>
              <a:ext uri="{FF2B5EF4-FFF2-40B4-BE49-F238E27FC236}">
                <a16:creationId xmlns:a16="http://schemas.microsoft.com/office/drawing/2014/main" id="{23783E9A-0C66-AE09-5E21-9CADEE251F72}"/>
              </a:ext>
            </a:extLst>
          </p:cNvPr>
          <p:cNvCxnSpPr>
            <a:cxnSpLocks/>
          </p:cNvCxnSpPr>
          <p:nvPr/>
        </p:nvCxnSpPr>
        <p:spPr>
          <a:xfrm flipV="1">
            <a:off x="5673234" y="1759784"/>
            <a:ext cx="898321" cy="108346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FDA4D6B5-C530-AD97-B018-E1BCB2347B19}"/>
              </a:ext>
            </a:extLst>
          </p:cNvPr>
          <p:cNvCxnSpPr>
            <a:cxnSpLocks/>
          </p:cNvCxnSpPr>
          <p:nvPr/>
        </p:nvCxnSpPr>
        <p:spPr>
          <a:xfrm flipH="1" flipV="1">
            <a:off x="6508575" y="1338943"/>
            <a:ext cx="1162784" cy="162787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DCE67E80-84D3-2C74-6164-2C59FD5C4C38}"/>
              </a:ext>
            </a:extLst>
          </p:cNvPr>
          <p:cNvCxnSpPr>
            <a:cxnSpLocks/>
          </p:cNvCxnSpPr>
          <p:nvPr/>
        </p:nvCxnSpPr>
        <p:spPr>
          <a:xfrm flipH="1" flipV="1">
            <a:off x="6988700" y="1488847"/>
            <a:ext cx="1132601" cy="69672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EDE4C635-82DF-92A1-F63C-1E37CD4D5ECD}"/>
              </a:ext>
            </a:extLst>
          </p:cNvPr>
          <p:cNvSpPr txBox="1"/>
          <p:nvPr/>
        </p:nvSpPr>
        <p:spPr>
          <a:xfrm>
            <a:off x="5046510" y="4233466"/>
            <a:ext cx="3632462" cy="261610"/>
          </a:xfrm>
          <a:prstGeom prst="rect">
            <a:avLst/>
          </a:prstGeom>
          <a:noFill/>
          <a:ln w="28575">
            <a:solidFill>
              <a:srgbClr val="FF0000"/>
            </a:solidFill>
          </a:ln>
        </p:spPr>
        <p:txBody>
          <a:bodyPr wrap="square" rtlCol="0">
            <a:spAutoFit/>
          </a:bodyPr>
          <a:lstStyle/>
          <a:p>
            <a:pPr algn="ctr"/>
            <a:r>
              <a:rPr lang="en-GB" sz="1100" dirty="0"/>
              <a:t>In the UK, the south is more developed than the north.</a:t>
            </a:r>
          </a:p>
        </p:txBody>
      </p:sp>
      <p:graphicFrame>
        <p:nvGraphicFramePr>
          <p:cNvPr id="52" name="Table 51">
            <a:extLst>
              <a:ext uri="{FF2B5EF4-FFF2-40B4-BE49-F238E27FC236}">
                <a16:creationId xmlns:a16="http://schemas.microsoft.com/office/drawing/2014/main" id="{8B038D74-FB10-5E9D-C65B-F21F83664FC2}"/>
              </a:ext>
            </a:extLst>
          </p:cNvPr>
          <p:cNvGraphicFramePr>
            <a:graphicFrameLocks noGrp="1"/>
          </p:cNvGraphicFramePr>
          <p:nvPr>
            <p:extLst>
              <p:ext uri="{D42A27DB-BD31-4B8C-83A1-F6EECF244321}">
                <p14:modId xmlns:p14="http://schemas.microsoft.com/office/powerpoint/2010/main" val="2876160890"/>
              </p:ext>
            </p:extLst>
          </p:nvPr>
        </p:nvGraphicFramePr>
        <p:xfrm>
          <a:off x="5046510" y="4640360"/>
          <a:ext cx="3259285" cy="2124650"/>
        </p:xfrm>
        <a:graphic>
          <a:graphicData uri="http://schemas.openxmlformats.org/drawingml/2006/table">
            <a:tbl>
              <a:tblPr firstRow="1" bandRow="1">
                <a:tableStyleId>{5940675A-B579-460E-94D1-54222C63F5DA}</a:tableStyleId>
              </a:tblPr>
              <a:tblGrid>
                <a:gridCol w="831770">
                  <a:extLst>
                    <a:ext uri="{9D8B030D-6E8A-4147-A177-3AD203B41FA5}">
                      <a16:colId xmlns:a16="http://schemas.microsoft.com/office/drawing/2014/main" val="4154114875"/>
                    </a:ext>
                  </a:extLst>
                </a:gridCol>
                <a:gridCol w="2427515">
                  <a:extLst>
                    <a:ext uri="{9D8B030D-6E8A-4147-A177-3AD203B41FA5}">
                      <a16:colId xmlns:a16="http://schemas.microsoft.com/office/drawing/2014/main" val="3030070355"/>
                    </a:ext>
                  </a:extLst>
                </a:gridCol>
              </a:tblGrid>
              <a:tr h="692752">
                <a:tc>
                  <a:txBody>
                    <a:bodyPr/>
                    <a:lstStyle/>
                    <a:p>
                      <a:r>
                        <a:rPr lang="en-GB" sz="1100" b="1" dirty="0"/>
                        <a:t>Historical</a:t>
                      </a:r>
                    </a:p>
                  </a:txBody>
                  <a:tcPr/>
                </a:tc>
                <a:tc>
                  <a:txBody>
                    <a:bodyPr/>
                    <a:lstStyle/>
                    <a:p>
                      <a:r>
                        <a:rPr lang="en-GB" sz="1100" dirty="0"/>
                        <a:t>London is the historic capital of the UK, so receives more investment. Areas of the north has seen deindustrialisation in the past, reducing incomes.</a:t>
                      </a:r>
                    </a:p>
                  </a:txBody>
                  <a:tcPr/>
                </a:tc>
                <a:extLst>
                  <a:ext uri="{0D108BD9-81ED-4DB2-BD59-A6C34878D82A}">
                    <a16:rowId xmlns:a16="http://schemas.microsoft.com/office/drawing/2014/main" val="1545605150"/>
                  </a:ext>
                </a:extLst>
              </a:tr>
              <a:tr h="585830">
                <a:tc>
                  <a:txBody>
                    <a:bodyPr/>
                    <a:lstStyle/>
                    <a:p>
                      <a:r>
                        <a:rPr lang="en-GB" sz="1100" b="1" dirty="0"/>
                        <a:t>Physical</a:t>
                      </a:r>
                    </a:p>
                  </a:txBody>
                  <a:tcPr/>
                </a:tc>
                <a:tc>
                  <a:txBody>
                    <a:bodyPr/>
                    <a:lstStyle/>
                    <a:p>
                      <a:r>
                        <a:rPr lang="en-GB" sz="1100" dirty="0"/>
                        <a:t>The land is flatter in the south, making it easier to construct buildings and infrastructure.</a:t>
                      </a:r>
                    </a:p>
                  </a:txBody>
                  <a:tcPr/>
                </a:tc>
                <a:extLst>
                  <a:ext uri="{0D108BD9-81ED-4DB2-BD59-A6C34878D82A}">
                    <a16:rowId xmlns:a16="http://schemas.microsoft.com/office/drawing/2014/main" val="3583824840"/>
                  </a:ext>
                </a:extLst>
              </a:tr>
              <a:tr h="600650">
                <a:tc>
                  <a:txBody>
                    <a:bodyPr/>
                    <a:lstStyle/>
                    <a:p>
                      <a:r>
                        <a:rPr lang="en-GB" sz="1100" b="1" dirty="0"/>
                        <a:t>Economic</a:t>
                      </a:r>
                    </a:p>
                  </a:txBody>
                  <a:tcPr/>
                </a:tc>
                <a:tc>
                  <a:txBody>
                    <a:bodyPr/>
                    <a:lstStyle/>
                    <a:p>
                      <a:r>
                        <a:rPr lang="en-GB" sz="1100" dirty="0"/>
                        <a:t>London and the south-east is closer and well-connected to mainland Europe for trade and investment.</a:t>
                      </a:r>
                    </a:p>
                  </a:txBody>
                  <a:tcPr/>
                </a:tc>
                <a:extLst>
                  <a:ext uri="{0D108BD9-81ED-4DB2-BD59-A6C34878D82A}">
                    <a16:rowId xmlns:a16="http://schemas.microsoft.com/office/drawing/2014/main" val="3886905233"/>
                  </a:ext>
                </a:extLst>
              </a:tr>
            </a:tbl>
          </a:graphicData>
        </a:graphic>
      </p:graphicFrame>
    </p:spTree>
    <p:extLst>
      <p:ext uri="{BB962C8B-B14F-4D97-AF65-F5344CB8AC3E}">
        <p14:creationId xmlns:p14="http://schemas.microsoft.com/office/powerpoint/2010/main" val="555935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CC035-4A77-17A7-4888-DD11F2A3B8FE}"/>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167FD7B-987B-4128-F5C2-204D65876299}"/>
              </a:ext>
            </a:extLst>
          </p:cNvPr>
          <p:cNvCxnSpPr/>
          <p:nvPr/>
        </p:nvCxnSpPr>
        <p:spPr>
          <a:xfrm>
            <a:off x="4953000" y="0"/>
            <a:ext cx="0" cy="685800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D23A6158-A77A-3EFE-808B-BD4C2455A57F}"/>
              </a:ext>
            </a:extLst>
          </p:cNvPr>
          <p:cNvPicPr>
            <a:picLocks noChangeAspect="1"/>
          </p:cNvPicPr>
          <p:nvPr/>
        </p:nvPicPr>
        <p:blipFill>
          <a:blip r:embed="rId2"/>
          <a:stretch>
            <a:fillRect/>
          </a:stretch>
        </p:blipFill>
        <p:spPr>
          <a:xfrm>
            <a:off x="5037968" y="78426"/>
            <a:ext cx="4781714" cy="1207359"/>
          </a:xfrm>
          <a:prstGeom prst="rect">
            <a:avLst/>
          </a:prstGeom>
        </p:spPr>
      </p:pic>
      <p:pic>
        <p:nvPicPr>
          <p:cNvPr id="7" name="Picture 6">
            <a:extLst>
              <a:ext uri="{FF2B5EF4-FFF2-40B4-BE49-F238E27FC236}">
                <a16:creationId xmlns:a16="http://schemas.microsoft.com/office/drawing/2014/main" id="{5E106E5D-6C06-462F-8868-06EB92A00325}"/>
              </a:ext>
            </a:extLst>
          </p:cNvPr>
          <p:cNvPicPr>
            <a:picLocks noChangeAspect="1"/>
          </p:cNvPicPr>
          <p:nvPr/>
        </p:nvPicPr>
        <p:blipFill>
          <a:blip r:embed="rId3"/>
          <a:stretch>
            <a:fillRect/>
          </a:stretch>
        </p:blipFill>
        <p:spPr>
          <a:xfrm>
            <a:off x="70902" y="78426"/>
            <a:ext cx="4797132" cy="695584"/>
          </a:xfrm>
          <a:prstGeom prst="rect">
            <a:avLst/>
          </a:prstGeom>
        </p:spPr>
      </p:pic>
      <p:graphicFrame>
        <p:nvGraphicFramePr>
          <p:cNvPr id="2" name="Table 1">
            <a:extLst>
              <a:ext uri="{FF2B5EF4-FFF2-40B4-BE49-F238E27FC236}">
                <a16:creationId xmlns:a16="http://schemas.microsoft.com/office/drawing/2014/main" id="{4877508A-6901-D291-260A-C54AB9774095}"/>
              </a:ext>
            </a:extLst>
          </p:cNvPr>
          <p:cNvGraphicFramePr>
            <a:graphicFrameLocks noGrp="1"/>
          </p:cNvGraphicFramePr>
          <p:nvPr>
            <p:extLst>
              <p:ext uri="{D42A27DB-BD31-4B8C-83A1-F6EECF244321}">
                <p14:modId xmlns:p14="http://schemas.microsoft.com/office/powerpoint/2010/main" val="264417436"/>
              </p:ext>
            </p:extLst>
          </p:nvPr>
        </p:nvGraphicFramePr>
        <p:xfrm>
          <a:off x="86318" y="894513"/>
          <a:ext cx="4781715" cy="5885061"/>
        </p:xfrm>
        <a:graphic>
          <a:graphicData uri="http://schemas.openxmlformats.org/drawingml/2006/table">
            <a:tbl>
              <a:tblPr firstRow="1" bandRow="1">
                <a:tableStyleId>{5940675A-B579-460E-94D1-54222C63F5DA}</a:tableStyleId>
              </a:tblPr>
              <a:tblGrid>
                <a:gridCol w="1028555">
                  <a:extLst>
                    <a:ext uri="{9D8B030D-6E8A-4147-A177-3AD203B41FA5}">
                      <a16:colId xmlns:a16="http://schemas.microsoft.com/office/drawing/2014/main" val="3531913960"/>
                    </a:ext>
                  </a:extLst>
                </a:gridCol>
                <a:gridCol w="1796142">
                  <a:extLst>
                    <a:ext uri="{9D8B030D-6E8A-4147-A177-3AD203B41FA5}">
                      <a16:colId xmlns:a16="http://schemas.microsoft.com/office/drawing/2014/main" val="2396404875"/>
                    </a:ext>
                  </a:extLst>
                </a:gridCol>
                <a:gridCol w="1957018">
                  <a:extLst>
                    <a:ext uri="{9D8B030D-6E8A-4147-A177-3AD203B41FA5}">
                      <a16:colId xmlns:a16="http://schemas.microsoft.com/office/drawing/2014/main" val="2647884944"/>
                    </a:ext>
                  </a:extLst>
                </a:gridCol>
              </a:tblGrid>
              <a:tr h="307221">
                <a:tc>
                  <a:txBody>
                    <a:bodyPr/>
                    <a:lstStyle/>
                    <a:p>
                      <a:r>
                        <a:rPr lang="en-GB" sz="1100" b="1" dirty="0"/>
                        <a:t>Impact</a:t>
                      </a:r>
                    </a:p>
                  </a:txBody>
                  <a:tcPr/>
                </a:tc>
                <a:tc>
                  <a:txBody>
                    <a:bodyPr/>
                    <a:lstStyle/>
                    <a:p>
                      <a:r>
                        <a:rPr lang="en-GB" sz="1100" b="1" dirty="0"/>
                        <a:t>Developed Countries</a:t>
                      </a:r>
                    </a:p>
                  </a:txBody>
                  <a:tcPr>
                    <a:solidFill>
                      <a:schemeClr val="accent4">
                        <a:lumMod val="20000"/>
                        <a:lumOff val="80000"/>
                      </a:schemeClr>
                    </a:solidFill>
                  </a:tcPr>
                </a:tc>
                <a:tc>
                  <a:txBody>
                    <a:bodyPr/>
                    <a:lstStyle/>
                    <a:p>
                      <a:r>
                        <a:rPr lang="en-GB" sz="1100" b="1" dirty="0"/>
                        <a:t>Developing Countries</a:t>
                      </a:r>
                    </a:p>
                  </a:txBody>
                  <a:tcPr>
                    <a:solidFill>
                      <a:schemeClr val="accent3">
                        <a:lumMod val="20000"/>
                        <a:lumOff val="80000"/>
                      </a:schemeClr>
                    </a:solidFill>
                  </a:tcPr>
                </a:tc>
                <a:extLst>
                  <a:ext uri="{0D108BD9-81ED-4DB2-BD59-A6C34878D82A}">
                    <a16:rowId xmlns:a16="http://schemas.microsoft.com/office/drawing/2014/main" val="398601097"/>
                  </a:ext>
                </a:extLst>
              </a:tr>
              <a:tr h="677132">
                <a:tc>
                  <a:txBody>
                    <a:bodyPr/>
                    <a:lstStyle/>
                    <a:p>
                      <a:pPr algn="l"/>
                      <a:r>
                        <a:rPr lang="en-GB" sz="1100" b="1" dirty="0"/>
                        <a:t>Housing</a:t>
                      </a:r>
                    </a:p>
                  </a:txBody>
                  <a:tcPr anchor="ctr"/>
                </a:tc>
                <a:tc>
                  <a:txBody>
                    <a:bodyPr/>
                    <a:lstStyle/>
                    <a:p>
                      <a:r>
                        <a:rPr lang="en-GB" sz="1100" dirty="0"/>
                        <a:t>Homes are well built with mains water and electricity access. </a:t>
                      </a:r>
                    </a:p>
                  </a:txBody>
                  <a:tcPr/>
                </a:tc>
                <a:tc>
                  <a:txBody>
                    <a:bodyPr/>
                    <a:lstStyle/>
                    <a:p>
                      <a:r>
                        <a:rPr lang="en-GB" sz="1100" dirty="0"/>
                        <a:t>Some homes may be well built, but many may live in slums on the edge of cities, made from scrap materials.</a:t>
                      </a:r>
                    </a:p>
                  </a:txBody>
                  <a:tcPr/>
                </a:tc>
                <a:extLst>
                  <a:ext uri="{0D108BD9-81ED-4DB2-BD59-A6C34878D82A}">
                    <a16:rowId xmlns:a16="http://schemas.microsoft.com/office/drawing/2014/main" val="4083730218"/>
                  </a:ext>
                </a:extLst>
              </a:tr>
              <a:tr h="677132">
                <a:tc>
                  <a:txBody>
                    <a:bodyPr/>
                    <a:lstStyle/>
                    <a:p>
                      <a:pPr algn="l"/>
                      <a:r>
                        <a:rPr lang="en-GB" sz="1100" b="1" dirty="0"/>
                        <a:t>Health</a:t>
                      </a:r>
                    </a:p>
                  </a:txBody>
                  <a:tcPr anchor="ctr"/>
                </a:tc>
                <a:tc>
                  <a:txBody>
                    <a:bodyPr/>
                    <a:lstStyle/>
                    <a:p>
                      <a:r>
                        <a:rPr lang="en-GB" sz="1100" dirty="0"/>
                        <a:t>People can get to hospitals and doctor’s surgeries easily. They have access to medication and treatments. </a:t>
                      </a:r>
                    </a:p>
                  </a:txBody>
                  <a:tcPr/>
                </a:tc>
                <a:tc>
                  <a:txBody>
                    <a:bodyPr/>
                    <a:lstStyle/>
                    <a:p>
                      <a:r>
                        <a:rPr lang="en-GB" sz="1100" dirty="0"/>
                        <a:t>Hospitals are found in urban areas, but rural areas are often left out. Hospitals may lack the technology and resources. </a:t>
                      </a:r>
                    </a:p>
                  </a:txBody>
                  <a:tcPr/>
                </a:tc>
                <a:extLst>
                  <a:ext uri="{0D108BD9-81ED-4DB2-BD59-A6C34878D82A}">
                    <a16:rowId xmlns:a16="http://schemas.microsoft.com/office/drawing/2014/main" val="1043889988"/>
                  </a:ext>
                </a:extLst>
              </a:tr>
              <a:tr h="677132">
                <a:tc>
                  <a:txBody>
                    <a:bodyPr/>
                    <a:lstStyle/>
                    <a:p>
                      <a:pPr algn="l"/>
                      <a:r>
                        <a:rPr lang="en-GB" sz="1100" b="1" dirty="0"/>
                        <a:t>Education</a:t>
                      </a:r>
                    </a:p>
                  </a:txBody>
                  <a:tcPr anchor="ctr"/>
                </a:tc>
                <a:tc>
                  <a:txBody>
                    <a:bodyPr/>
                    <a:lstStyle/>
                    <a:p>
                      <a:r>
                        <a:rPr lang="en-GB" sz="1100" dirty="0"/>
                        <a:t>Both public and private schools are available. Lots of qualified teachers. Funding for resources. </a:t>
                      </a:r>
                    </a:p>
                  </a:txBody>
                  <a:tcPr/>
                </a:tc>
                <a:tc>
                  <a:txBody>
                    <a:bodyPr/>
                    <a:lstStyle/>
                    <a:p>
                      <a:r>
                        <a:rPr lang="en-GB" sz="1100" dirty="0"/>
                        <a:t>Fewer schools available with fewer qualified teachers. Many families cannot afford to send their child to school. </a:t>
                      </a:r>
                    </a:p>
                  </a:txBody>
                  <a:tcPr/>
                </a:tc>
                <a:extLst>
                  <a:ext uri="{0D108BD9-81ED-4DB2-BD59-A6C34878D82A}">
                    <a16:rowId xmlns:a16="http://schemas.microsoft.com/office/drawing/2014/main" val="286680569"/>
                  </a:ext>
                </a:extLst>
              </a:tr>
              <a:tr h="677132">
                <a:tc>
                  <a:txBody>
                    <a:bodyPr/>
                    <a:lstStyle/>
                    <a:p>
                      <a:pPr algn="l"/>
                      <a:r>
                        <a:rPr lang="en-GB" sz="1100" b="1" dirty="0"/>
                        <a:t>Employment</a:t>
                      </a:r>
                    </a:p>
                  </a:txBody>
                  <a:tcPr anchor="ctr"/>
                </a:tc>
                <a:tc>
                  <a:txBody>
                    <a:bodyPr/>
                    <a:lstStyle/>
                    <a:p>
                      <a:r>
                        <a:rPr lang="en-GB" sz="1100" dirty="0"/>
                        <a:t>More high-paying jobs available. Lots of investment from companies creates high-skilled jobs too. </a:t>
                      </a:r>
                    </a:p>
                  </a:txBody>
                  <a:tcPr/>
                </a:tc>
                <a:tc>
                  <a:txBody>
                    <a:bodyPr/>
                    <a:lstStyle/>
                    <a:p>
                      <a:r>
                        <a:rPr lang="en-GB" sz="1100" dirty="0"/>
                        <a:t>Jobs are mainly in the primary sector in rural areas, or secondary in the urban areas. </a:t>
                      </a:r>
                    </a:p>
                  </a:txBody>
                  <a:tcPr/>
                </a:tc>
                <a:extLst>
                  <a:ext uri="{0D108BD9-81ED-4DB2-BD59-A6C34878D82A}">
                    <a16:rowId xmlns:a16="http://schemas.microsoft.com/office/drawing/2014/main" val="2672943009"/>
                  </a:ext>
                </a:extLst>
              </a:tr>
              <a:tr h="677132">
                <a:tc>
                  <a:txBody>
                    <a:bodyPr/>
                    <a:lstStyle/>
                    <a:p>
                      <a:pPr algn="l"/>
                      <a:r>
                        <a:rPr lang="en-GB" sz="1100" b="1" dirty="0"/>
                        <a:t>Technology</a:t>
                      </a:r>
                    </a:p>
                  </a:txBody>
                  <a:tcPr anchor="ctr"/>
                </a:tc>
                <a:tc>
                  <a:txBody>
                    <a:bodyPr/>
                    <a:lstStyle/>
                    <a:p>
                      <a:r>
                        <a:rPr lang="en-GB" sz="1100" dirty="0"/>
                        <a:t>People have access to advanced technology (e.g. smartphones, computers, AI). Technology is widely used in the health and education industry.</a:t>
                      </a:r>
                    </a:p>
                  </a:txBody>
                  <a:tcPr/>
                </a:tc>
                <a:tc>
                  <a:txBody>
                    <a:bodyPr/>
                    <a:lstStyle/>
                    <a:p>
                      <a:r>
                        <a:rPr lang="en-GB" sz="1100" dirty="0"/>
                        <a:t>Most people rely on appropriate technology to support their development (e.g. a water pump in a rural village). </a:t>
                      </a:r>
                    </a:p>
                  </a:txBody>
                  <a:tcPr/>
                </a:tc>
                <a:extLst>
                  <a:ext uri="{0D108BD9-81ED-4DB2-BD59-A6C34878D82A}">
                    <a16:rowId xmlns:a16="http://schemas.microsoft.com/office/drawing/2014/main" val="3763813417"/>
                  </a:ext>
                </a:extLst>
              </a:tr>
              <a:tr h="677132">
                <a:tc>
                  <a:txBody>
                    <a:bodyPr/>
                    <a:lstStyle/>
                    <a:p>
                      <a:pPr algn="l"/>
                      <a:r>
                        <a:rPr lang="en-GB" sz="1100" b="1" dirty="0"/>
                        <a:t>Food and Water Security</a:t>
                      </a:r>
                    </a:p>
                  </a:txBody>
                  <a:tcPr anchor="ctr"/>
                </a:tc>
                <a:tc>
                  <a:txBody>
                    <a:bodyPr/>
                    <a:lstStyle/>
                    <a:p>
                      <a:r>
                        <a:rPr lang="en-GB" sz="1100" dirty="0"/>
                        <a:t>Higher food and water security as food can either be grown or imported. Water can be treated and provided to people’s homes.</a:t>
                      </a:r>
                    </a:p>
                  </a:txBody>
                  <a:tcPr/>
                </a:tc>
                <a:tc>
                  <a:txBody>
                    <a:bodyPr/>
                    <a:lstStyle/>
                    <a:p>
                      <a:r>
                        <a:rPr lang="en-GB" sz="1100" dirty="0"/>
                        <a:t>Rely on their own food supply, so changes in farming (e.g. drought) can risk malnutrition. Water is often contaminated and they lack funds to treat it. </a:t>
                      </a:r>
                    </a:p>
                  </a:txBody>
                  <a:tcPr/>
                </a:tc>
                <a:extLst>
                  <a:ext uri="{0D108BD9-81ED-4DB2-BD59-A6C34878D82A}">
                    <a16:rowId xmlns:a16="http://schemas.microsoft.com/office/drawing/2014/main" val="128222784"/>
                  </a:ext>
                </a:extLst>
              </a:tr>
            </a:tbl>
          </a:graphicData>
        </a:graphic>
      </p:graphicFrame>
      <p:sp>
        <p:nvSpPr>
          <p:cNvPr id="4" name="Rectangle: Rounded Corners 3">
            <a:extLst>
              <a:ext uri="{FF2B5EF4-FFF2-40B4-BE49-F238E27FC236}">
                <a16:creationId xmlns:a16="http://schemas.microsoft.com/office/drawing/2014/main" id="{2946D1DE-775D-71D7-FA5E-63783A69A53F}"/>
              </a:ext>
            </a:extLst>
          </p:cNvPr>
          <p:cNvSpPr/>
          <p:nvPr/>
        </p:nvSpPr>
        <p:spPr>
          <a:xfrm>
            <a:off x="6670461" y="2570995"/>
            <a:ext cx="1167254" cy="85800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Strategies to Reduce Uneven Development</a:t>
            </a:r>
          </a:p>
        </p:txBody>
      </p:sp>
      <p:graphicFrame>
        <p:nvGraphicFramePr>
          <p:cNvPr id="5" name="Table 4">
            <a:extLst>
              <a:ext uri="{FF2B5EF4-FFF2-40B4-BE49-F238E27FC236}">
                <a16:creationId xmlns:a16="http://schemas.microsoft.com/office/drawing/2014/main" id="{D4BAF191-48E4-48B2-3AD2-50681758F723}"/>
              </a:ext>
            </a:extLst>
          </p:cNvPr>
          <p:cNvGraphicFramePr>
            <a:graphicFrameLocks noGrp="1"/>
          </p:cNvGraphicFramePr>
          <p:nvPr>
            <p:extLst>
              <p:ext uri="{D42A27DB-BD31-4B8C-83A1-F6EECF244321}">
                <p14:modId xmlns:p14="http://schemas.microsoft.com/office/powerpoint/2010/main" val="1152380063"/>
              </p:ext>
            </p:extLst>
          </p:nvPr>
        </p:nvGraphicFramePr>
        <p:xfrm>
          <a:off x="5077127" y="4634894"/>
          <a:ext cx="4703396" cy="2149178"/>
        </p:xfrm>
        <a:graphic>
          <a:graphicData uri="http://schemas.openxmlformats.org/drawingml/2006/table">
            <a:tbl>
              <a:tblPr firstRow="1" bandRow="1">
                <a:tableStyleId>{5940675A-B579-460E-94D1-54222C63F5DA}</a:tableStyleId>
              </a:tblPr>
              <a:tblGrid>
                <a:gridCol w="1175849">
                  <a:extLst>
                    <a:ext uri="{9D8B030D-6E8A-4147-A177-3AD203B41FA5}">
                      <a16:colId xmlns:a16="http://schemas.microsoft.com/office/drawing/2014/main" val="2003615785"/>
                    </a:ext>
                  </a:extLst>
                </a:gridCol>
                <a:gridCol w="1175849">
                  <a:extLst>
                    <a:ext uri="{9D8B030D-6E8A-4147-A177-3AD203B41FA5}">
                      <a16:colId xmlns:a16="http://schemas.microsoft.com/office/drawing/2014/main" val="1466487091"/>
                    </a:ext>
                  </a:extLst>
                </a:gridCol>
                <a:gridCol w="1175849">
                  <a:extLst>
                    <a:ext uri="{9D8B030D-6E8A-4147-A177-3AD203B41FA5}">
                      <a16:colId xmlns:a16="http://schemas.microsoft.com/office/drawing/2014/main" val="619503144"/>
                    </a:ext>
                  </a:extLst>
                </a:gridCol>
                <a:gridCol w="1175849">
                  <a:extLst>
                    <a:ext uri="{9D8B030D-6E8A-4147-A177-3AD203B41FA5}">
                      <a16:colId xmlns:a16="http://schemas.microsoft.com/office/drawing/2014/main" val="1264981824"/>
                    </a:ext>
                  </a:extLst>
                </a:gridCol>
              </a:tblGrid>
              <a:tr h="294396">
                <a:tc>
                  <a:txBody>
                    <a:bodyPr/>
                    <a:lstStyle/>
                    <a:p>
                      <a:r>
                        <a:rPr lang="en-GB" sz="1100" b="1" dirty="0"/>
                        <a:t>Strategy</a:t>
                      </a:r>
                    </a:p>
                  </a:txBody>
                  <a:tcPr/>
                </a:tc>
                <a:tc>
                  <a:txBody>
                    <a:bodyPr/>
                    <a:lstStyle/>
                    <a:p>
                      <a:r>
                        <a:rPr lang="en-GB" sz="1100" b="1" dirty="0"/>
                        <a:t>What is it?</a:t>
                      </a:r>
                    </a:p>
                  </a:txBody>
                  <a:tcPr>
                    <a:solidFill>
                      <a:schemeClr val="tx2">
                        <a:lumMod val="10000"/>
                        <a:lumOff val="90000"/>
                      </a:schemeClr>
                    </a:solidFill>
                  </a:tcPr>
                </a:tc>
                <a:tc>
                  <a:txBody>
                    <a:bodyPr/>
                    <a:lstStyle/>
                    <a:p>
                      <a:r>
                        <a:rPr lang="en-GB" sz="1100" b="1" dirty="0"/>
                        <a:t>Advantages</a:t>
                      </a:r>
                    </a:p>
                  </a:txBody>
                  <a:tcPr>
                    <a:solidFill>
                      <a:schemeClr val="accent6">
                        <a:lumMod val="20000"/>
                        <a:lumOff val="80000"/>
                      </a:schemeClr>
                    </a:solidFill>
                  </a:tcPr>
                </a:tc>
                <a:tc>
                  <a:txBody>
                    <a:bodyPr/>
                    <a:lstStyle/>
                    <a:p>
                      <a:r>
                        <a:rPr lang="en-GB" sz="1100" b="1" dirty="0"/>
                        <a:t>Disadvantages</a:t>
                      </a:r>
                    </a:p>
                  </a:txBody>
                  <a:tcPr>
                    <a:solidFill>
                      <a:schemeClr val="accent2">
                        <a:lumMod val="20000"/>
                        <a:lumOff val="80000"/>
                      </a:schemeClr>
                    </a:solidFill>
                  </a:tcPr>
                </a:tc>
                <a:extLst>
                  <a:ext uri="{0D108BD9-81ED-4DB2-BD59-A6C34878D82A}">
                    <a16:rowId xmlns:a16="http://schemas.microsoft.com/office/drawing/2014/main" val="4064146832"/>
                  </a:ext>
                </a:extLst>
              </a:tr>
              <a:tr h="925142">
                <a:tc>
                  <a:txBody>
                    <a:bodyPr/>
                    <a:lstStyle/>
                    <a:p>
                      <a:r>
                        <a:rPr lang="en-GB" sz="1100" b="1" dirty="0"/>
                        <a:t>Top-Down</a:t>
                      </a:r>
                    </a:p>
                  </a:txBody>
                  <a:tcPr anchor="ctr"/>
                </a:tc>
                <a:tc>
                  <a:txBody>
                    <a:bodyPr/>
                    <a:lstStyle/>
                    <a:p>
                      <a:r>
                        <a:rPr lang="en-GB" sz="1100" dirty="0"/>
                        <a:t>Large Scale</a:t>
                      </a:r>
                    </a:p>
                    <a:p>
                      <a:r>
                        <a:rPr lang="en-GB" sz="1100" dirty="0"/>
                        <a:t>Funded by Governments and TNCS</a:t>
                      </a:r>
                    </a:p>
                  </a:txBody>
                  <a:tcPr/>
                </a:tc>
                <a:tc>
                  <a:txBody>
                    <a:bodyPr/>
                    <a:lstStyle/>
                    <a:p>
                      <a:r>
                        <a:rPr lang="en-GB" sz="1100" dirty="0"/>
                        <a:t>Helps a larger number of people </a:t>
                      </a:r>
                    </a:p>
                  </a:txBody>
                  <a:tcPr/>
                </a:tc>
                <a:tc>
                  <a:txBody>
                    <a:bodyPr/>
                    <a:lstStyle/>
                    <a:p>
                      <a:r>
                        <a:rPr lang="en-GB" sz="1100" dirty="0"/>
                        <a:t>Can be very expensive to put into place</a:t>
                      </a:r>
                    </a:p>
                  </a:txBody>
                  <a:tcPr/>
                </a:tc>
                <a:extLst>
                  <a:ext uri="{0D108BD9-81ED-4DB2-BD59-A6C34878D82A}">
                    <a16:rowId xmlns:a16="http://schemas.microsoft.com/office/drawing/2014/main" val="353899841"/>
                  </a:ext>
                </a:extLst>
              </a:tr>
              <a:tr h="925142">
                <a:tc>
                  <a:txBody>
                    <a:bodyPr/>
                    <a:lstStyle/>
                    <a:p>
                      <a:r>
                        <a:rPr lang="en-GB" sz="1100" b="1" dirty="0"/>
                        <a:t>Bottom-Up</a:t>
                      </a:r>
                    </a:p>
                  </a:txBody>
                  <a:tcPr anchor="ctr"/>
                </a:tc>
                <a:tc>
                  <a:txBody>
                    <a:bodyPr/>
                    <a:lstStyle/>
                    <a:p>
                      <a:r>
                        <a:rPr lang="en-GB" sz="1100" dirty="0"/>
                        <a:t>Small Scale</a:t>
                      </a:r>
                    </a:p>
                    <a:p>
                      <a:r>
                        <a:rPr lang="en-GB" sz="1100" dirty="0"/>
                        <a:t>Led by Charities and NGOs</a:t>
                      </a:r>
                    </a:p>
                    <a:p>
                      <a:r>
                        <a:rPr lang="en-GB" sz="1100" dirty="0"/>
                        <a:t>Works closely with locals</a:t>
                      </a:r>
                    </a:p>
                  </a:txBody>
                  <a:tcPr/>
                </a:tc>
                <a:tc>
                  <a:txBody>
                    <a:bodyPr/>
                    <a:lstStyle/>
                    <a:p>
                      <a:r>
                        <a:rPr lang="en-GB" sz="1100" dirty="0"/>
                        <a:t>Local people have a say in decision making and is often cheaper</a:t>
                      </a:r>
                    </a:p>
                  </a:txBody>
                  <a:tcPr/>
                </a:tc>
                <a:tc>
                  <a:txBody>
                    <a:bodyPr/>
                    <a:lstStyle/>
                    <a:p>
                      <a:r>
                        <a:rPr lang="en-GB" sz="1100" dirty="0"/>
                        <a:t>Does not help large numbers of people or over a large area</a:t>
                      </a:r>
                    </a:p>
                  </a:txBody>
                  <a:tcPr/>
                </a:tc>
                <a:extLst>
                  <a:ext uri="{0D108BD9-81ED-4DB2-BD59-A6C34878D82A}">
                    <a16:rowId xmlns:a16="http://schemas.microsoft.com/office/drawing/2014/main" val="792259800"/>
                  </a:ext>
                </a:extLst>
              </a:tr>
            </a:tbl>
          </a:graphicData>
        </a:graphic>
      </p:graphicFrame>
      <p:cxnSp>
        <p:nvCxnSpPr>
          <p:cNvPr id="8" name="Straight Arrow Connector 7">
            <a:extLst>
              <a:ext uri="{FF2B5EF4-FFF2-40B4-BE49-F238E27FC236}">
                <a16:creationId xmlns:a16="http://schemas.microsoft.com/office/drawing/2014/main" id="{4C3D08BF-1462-1BD2-E64D-3D06388E2EF0}"/>
              </a:ext>
            </a:extLst>
          </p:cNvPr>
          <p:cNvCxnSpPr>
            <a:cxnSpLocks/>
          </p:cNvCxnSpPr>
          <p:nvPr/>
        </p:nvCxnSpPr>
        <p:spPr>
          <a:xfrm flipV="1">
            <a:off x="7837715" y="2483051"/>
            <a:ext cx="265514" cy="17588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3466F34E-C0F1-D23E-F36D-C7A399B3189D}"/>
              </a:ext>
            </a:extLst>
          </p:cNvPr>
          <p:cNvSpPr txBox="1"/>
          <p:nvPr/>
        </p:nvSpPr>
        <p:spPr>
          <a:xfrm>
            <a:off x="8053095" y="2130132"/>
            <a:ext cx="1773242" cy="769441"/>
          </a:xfrm>
          <a:prstGeom prst="rect">
            <a:avLst/>
          </a:prstGeom>
          <a:noFill/>
        </p:spPr>
        <p:txBody>
          <a:bodyPr wrap="square" rtlCol="0">
            <a:spAutoFit/>
          </a:bodyPr>
          <a:lstStyle/>
          <a:p>
            <a:pPr algn="ctr"/>
            <a:r>
              <a:rPr lang="en-GB" sz="1100" b="1" dirty="0"/>
              <a:t>Trade: </a:t>
            </a:r>
            <a:r>
              <a:rPr lang="en-GB" sz="1100" dirty="0"/>
              <a:t>Countries can sell goods and services to each other, increasing wealth.</a:t>
            </a:r>
            <a:endParaRPr lang="en-GB" sz="1100" b="1" dirty="0"/>
          </a:p>
        </p:txBody>
      </p:sp>
      <p:sp>
        <p:nvSpPr>
          <p:cNvPr id="11" name="TextBox 10">
            <a:extLst>
              <a:ext uri="{FF2B5EF4-FFF2-40B4-BE49-F238E27FC236}">
                <a16:creationId xmlns:a16="http://schemas.microsoft.com/office/drawing/2014/main" id="{24BB52DD-405E-84C7-87CD-A97C6191E020}"/>
              </a:ext>
            </a:extLst>
          </p:cNvPr>
          <p:cNvSpPr txBox="1"/>
          <p:nvPr/>
        </p:nvSpPr>
        <p:spPr>
          <a:xfrm>
            <a:off x="6951094" y="1328268"/>
            <a:ext cx="2486820" cy="769441"/>
          </a:xfrm>
          <a:prstGeom prst="rect">
            <a:avLst/>
          </a:prstGeom>
          <a:noFill/>
        </p:spPr>
        <p:txBody>
          <a:bodyPr wrap="square" rtlCol="0">
            <a:spAutoFit/>
          </a:bodyPr>
          <a:lstStyle/>
          <a:p>
            <a:pPr algn="ctr"/>
            <a:r>
              <a:rPr lang="en-GB" sz="1100" b="1" dirty="0"/>
              <a:t>Foreign Direct Investment (FDI): </a:t>
            </a:r>
            <a:r>
              <a:rPr lang="en-GB" sz="1100" dirty="0"/>
              <a:t>Trans-National Corporations (TNCs) invest in a country, setting up factories and HQs. This creates jobs.</a:t>
            </a:r>
            <a:endParaRPr lang="en-GB" sz="1100" b="1" dirty="0"/>
          </a:p>
        </p:txBody>
      </p:sp>
      <p:sp>
        <p:nvSpPr>
          <p:cNvPr id="12" name="TextBox 11">
            <a:extLst>
              <a:ext uri="{FF2B5EF4-FFF2-40B4-BE49-F238E27FC236}">
                <a16:creationId xmlns:a16="http://schemas.microsoft.com/office/drawing/2014/main" id="{FD9829A2-EE7B-F2D8-77BF-BDF2403E69FF}"/>
              </a:ext>
            </a:extLst>
          </p:cNvPr>
          <p:cNvSpPr txBox="1"/>
          <p:nvPr/>
        </p:nvSpPr>
        <p:spPr>
          <a:xfrm>
            <a:off x="5077127" y="1328267"/>
            <a:ext cx="1773242" cy="769441"/>
          </a:xfrm>
          <a:prstGeom prst="rect">
            <a:avLst/>
          </a:prstGeom>
          <a:noFill/>
        </p:spPr>
        <p:txBody>
          <a:bodyPr wrap="square" rtlCol="0">
            <a:spAutoFit/>
          </a:bodyPr>
          <a:lstStyle/>
          <a:p>
            <a:pPr algn="ctr"/>
            <a:r>
              <a:rPr lang="en-GB" sz="1100" b="1" dirty="0"/>
              <a:t>International Aid: </a:t>
            </a:r>
            <a:r>
              <a:rPr lang="en-GB" sz="1100" dirty="0"/>
              <a:t>Money and/or resources given to another country to help them develop.</a:t>
            </a:r>
          </a:p>
        </p:txBody>
      </p:sp>
      <p:sp>
        <p:nvSpPr>
          <p:cNvPr id="13" name="TextBox 12">
            <a:extLst>
              <a:ext uri="{FF2B5EF4-FFF2-40B4-BE49-F238E27FC236}">
                <a16:creationId xmlns:a16="http://schemas.microsoft.com/office/drawing/2014/main" id="{B7689EFA-EC97-E188-CF55-77F3B800581F}"/>
              </a:ext>
            </a:extLst>
          </p:cNvPr>
          <p:cNvSpPr txBox="1"/>
          <p:nvPr/>
        </p:nvSpPr>
        <p:spPr>
          <a:xfrm>
            <a:off x="5633125" y="3734420"/>
            <a:ext cx="2505615" cy="769441"/>
          </a:xfrm>
          <a:prstGeom prst="rect">
            <a:avLst/>
          </a:prstGeom>
          <a:noFill/>
        </p:spPr>
        <p:txBody>
          <a:bodyPr wrap="square" rtlCol="0">
            <a:spAutoFit/>
          </a:bodyPr>
          <a:lstStyle/>
          <a:p>
            <a:pPr algn="ctr"/>
            <a:r>
              <a:rPr lang="en-GB" sz="1100" b="1" dirty="0"/>
              <a:t>Debt Relief: </a:t>
            </a:r>
            <a:r>
              <a:rPr lang="en-GB" sz="1100" dirty="0"/>
              <a:t>Where one country wipes the debt that another country owes them so that country can put more money towards its development.</a:t>
            </a:r>
          </a:p>
        </p:txBody>
      </p:sp>
      <p:sp>
        <p:nvSpPr>
          <p:cNvPr id="14" name="TextBox 13">
            <a:extLst>
              <a:ext uri="{FF2B5EF4-FFF2-40B4-BE49-F238E27FC236}">
                <a16:creationId xmlns:a16="http://schemas.microsoft.com/office/drawing/2014/main" id="{2F4C9EBD-4D09-6AD8-C6FD-14F16EBDAFC3}"/>
              </a:ext>
            </a:extLst>
          </p:cNvPr>
          <p:cNvSpPr txBox="1"/>
          <p:nvPr/>
        </p:nvSpPr>
        <p:spPr>
          <a:xfrm>
            <a:off x="5005067" y="2124160"/>
            <a:ext cx="1364369" cy="1615827"/>
          </a:xfrm>
          <a:prstGeom prst="rect">
            <a:avLst/>
          </a:prstGeom>
          <a:noFill/>
        </p:spPr>
        <p:txBody>
          <a:bodyPr wrap="square" rtlCol="0">
            <a:spAutoFit/>
          </a:bodyPr>
          <a:lstStyle/>
          <a:p>
            <a:pPr algn="ctr"/>
            <a:r>
              <a:rPr lang="en-GB" sz="1100" b="1" dirty="0"/>
              <a:t>Remittances: </a:t>
            </a:r>
            <a:r>
              <a:rPr lang="en-GB" sz="1100" dirty="0"/>
              <a:t>Migrants in a more developed country sending money they earn back to their home country. This helps provide money to families back home.</a:t>
            </a:r>
          </a:p>
        </p:txBody>
      </p:sp>
      <p:sp>
        <p:nvSpPr>
          <p:cNvPr id="15" name="TextBox 14">
            <a:extLst>
              <a:ext uri="{FF2B5EF4-FFF2-40B4-BE49-F238E27FC236}">
                <a16:creationId xmlns:a16="http://schemas.microsoft.com/office/drawing/2014/main" id="{A127A156-8784-4C36-11A3-7947F5F14CB5}"/>
              </a:ext>
            </a:extLst>
          </p:cNvPr>
          <p:cNvSpPr txBox="1"/>
          <p:nvPr/>
        </p:nvSpPr>
        <p:spPr>
          <a:xfrm>
            <a:off x="8138740" y="3092918"/>
            <a:ext cx="1601951" cy="1107996"/>
          </a:xfrm>
          <a:prstGeom prst="rect">
            <a:avLst/>
          </a:prstGeom>
          <a:noFill/>
        </p:spPr>
        <p:txBody>
          <a:bodyPr wrap="square" rtlCol="0">
            <a:spAutoFit/>
          </a:bodyPr>
          <a:lstStyle/>
          <a:p>
            <a:pPr algn="ctr"/>
            <a:r>
              <a:rPr lang="en-GB" sz="1100" b="1" dirty="0"/>
              <a:t>Fairtrade:</a:t>
            </a:r>
            <a:r>
              <a:rPr lang="en-GB" sz="1100" dirty="0"/>
              <a:t> An organisation that ensures that producers in developing countries get a fair price for the goods they produce.</a:t>
            </a:r>
          </a:p>
        </p:txBody>
      </p:sp>
      <p:cxnSp>
        <p:nvCxnSpPr>
          <p:cNvPr id="16" name="Straight Arrow Connector 15">
            <a:extLst>
              <a:ext uri="{FF2B5EF4-FFF2-40B4-BE49-F238E27FC236}">
                <a16:creationId xmlns:a16="http://schemas.microsoft.com/office/drawing/2014/main" id="{F11BAB36-E99F-8563-0A08-5B39D2D31F8A}"/>
              </a:ext>
            </a:extLst>
          </p:cNvPr>
          <p:cNvCxnSpPr>
            <a:cxnSpLocks/>
          </p:cNvCxnSpPr>
          <p:nvPr/>
        </p:nvCxnSpPr>
        <p:spPr>
          <a:xfrm flipV="1">
            <a:off x="7271176" y="2065628"/>
            <a:ext cx="157649" cy="49773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D95664C-5843-DA7B-211D-E98FEA538C30}"/>
              </a:ext>
            </a:extLst>
          </p:cNvPr>
          <p:cNvCxnSpPr>
            <a:cxnSpLocks/>
          </p:cNvCxnSpPr>
          <p:nvPr/>
        </p:nvCxnSpPr>
        <p:spPr>
          <a:xfrm flipH="1" flipV="1">
            <a:off x="6455081" y="2097708"/>
            <a:ext cx="298094" cy="49571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5FAC01DE-F5FA-879A-D31D-232002F4626A}"/>
              </a:ext>
            </a:extLst>
          </p:cNvPr>
          <p:cNvCxnSpPr>
            <a:cxnSpLocks/>
          </p:cNvCxnSpPr>
          <p:nvPr/>
        </p:nvCxnSpPr>
        <p:spPr>
          <a:xfrm flipH="1" flipV="1">
            <a:off x="6279502" y="2724455"/>
            <a:ext cx="390959" cy="23024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6309634F-2AFC-8C13-5D83-5E77BE46BEDD}"/>
              </a:ext>
            </a:extLst>
          </p:cNvPr>
          <p:cNvCxnSpPr>
            <a:cxnSpLocks/>
          </p:cNvCxnSpPr>
          <p:nvPr/>
        </p:nvCxnSpPr>
        <p:spPr>
          <a:xfrm flipH="1">
            <a:off x="6506470" y="3432505"/>
            <a:ext cx="246705" cy="30191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612B3EFC-0608-DED8-10C8-F59CAA27A051}"/>
              </a:ext>
            </a:extLst>
          </p:cNvPr>
          <p:cNvCxnSpPr>
            <a:cxnSpLocks/>
          </p:cNvCxnSpPr>
          <p:nvPr/>
        </p:nvCxnSpPr>
        <p:spPr>
          <a:xfrm>
            <a:off x="7846162" y="3092918"/>
            <a:ext cx="450330" cy="15957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0086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62D8C29-F2B4-BE4B-3F1D-8AE107BDC51D}"/>
              </a:ext>
            </a:extLst>
          </p:cNvPr>
          <p:cNvCxnSpPr/>
          <p:nvPr/>
        </p:nvCxnSpPr>
        <p:spPr>
          <a:xfrm>
            <a:off x="4953000" y="0"/>
            <a:ext cx="0" cy="685800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17BBCFF7-9C66-9128-1580-6A6C648A49FA}"/>
              </a:ext>
            </a:extLst>
          </p:cNvPr>
          <p:cNvPicPr>
            <a:picLocks noChangeAspect="1"/>
          </p:cNvPicPr>
          <p:nvPr/>
        </p:nvPicPr>
        <p:blipFill>
          <a:blip r:embed="rId2"/>
          <a:srcRect t="1745"/>
          <a:stretch>
            <a:fillRect/>
          </a:stretch>
        </p:blipFill>
        <p:spPr>
          <a:xfrm>
            <a:off x="81479" y="87086"/>
            <a:ext cx="4773550" cy="1021878"/>
          </a:xfrm>
          <a:prstGeom prst="rect">
            <a:avLst/>
          </a:prstGeom>
        </p:spPr>
      </p:pic>
      <p:pic>
        <p:nvPicPr>
          <p:cNvPr id="13" name="Picture 12">
            <a:extLst>
              <a:ext uri="{FF2B5EF4-FFF2-40B4-BE49-F238E27FC236}">
                <a16:creationId xmlns:a16="http://schemas.microsoft.com/office/drawing/2014/main" id="{BE65FC22-D45F-1152-B5EA-84F09FC804BD}"/>
              </a:ext>
            </a:extLst>
          </p:cNvPr>
          <p:cNvPicPr>
            <a:picLocks noChangeAspect="1"/>
          </p:cNvPicPr>
          <p:nvPr/>
        </p:nvPicPr>
        <p:blipFill>
          <a:blip r:embed="rId3"/>
          <a:stretch>
            <a:fillRect/>
          </a:stretch>
        </p:blipFill>
        <p:spPr>
          <a:xfrm>
            <a:off x="5050971" y="87085"/>
            <a:ext cx="4773550" cy="1103793"/>
          </a:xfrm>
          <a:prstGeom prst="rect">
            <a:avLst/>
          </a:prstGeom>
        </p:spPr>
      </p:pic>
      <p:graphicFrame>
        <p:nvGraphicFramePr>
          <p:cNvPr id="14" name="Table 13">
            <a:extLst>
              <a:ext uri="{FF2B5EF4-FFF2-40B4-BE49-F238E27FC236}">
                <a16:creationId xmlns:a16="http://schemas.microsoft.com/office/drawing/2014/main" id="{D0CE4F29-7844-7C63-E662-4071B5F3AF7A}"/>
              </a:ext>
            </a:extLst>
          </p:cNvPr>
          <p:cNvGraphicFramePr>
            <a:graphicFrameLocks noGrp="1"/>
          </p:cNvGraphicFramePr>
          <p:nvPr>
            <p:extLst>
              <p:ext uri="{D42A27DB-BD31-4B8C-83A1-F6EECF244321}">
                <p14:modId xmlns:p14="http://schemas.microsoft.com/office/powerpoint/2010/main" val="3756746411"/>
              </p:ext>
            </p:extLst>
          </p:nvPr>
        </p:nvGraphicFramePr>
        <p:xfrm>
          <a:off x="81477" y="1303867"/>
          <a:ext cx="4773552" cy="2311402"/>
        </p:xfrm>
        <a:graphic>
          <a:graphicData uri="http://schemas.openxmlformats.org/drawingml/2006/table">
            <a:tbl>
              <a:tblPr firstRow="1" bandRow="1">
                <a:tableStyleId>{5940675A-B579-460E-94D1-54222C63F5DA}</a:tableStyleId>
              </a:tblPr>
              <a:tblGrid>
                <a:gridCol w="1115950">
                  <a:extLst>
                    <a:ext uri="{9D8B030D-6E8A-4147-A177-3AD203B41FA5}">
                      <a16:colId xmlns:a16="http://schemas.microsoft.com/office/drawing/2014/main" val="512426630"/>
                    </a:ext>
                  </a:extLst>
                </a:gridCol>
                <a:gridCol w="1270826">
                  <a:extLst>
                    <a:ext uri="{9D8B030D-6E8A-4147-A177-3AD203B41FA5}">
                      <a16:colId xmlns:a16="http://schemas.microsoft.com/office/drawing/2014/main" val="632997800"/>
                    </a:ext>
                  </a:extLst>
                </a:gridCol>
                <a:gridCol w="1193388">
                  <a:extLst>
                    <a:ext uri="{9D8B030D-6E8A-4147-A177-3AD203B41FA5}">
                      <a16:colId xmlns:a16="http://schemas.microsoft.com/office/drawing/2014/main" val="3790374511"/>
                    </a:ext>
                  </a:extLst>
                </a:gridCol>
                <a:gridCol w="1193388">
                  <a:extLst>
                    <a:ext uri="{9D8B030D-6E8A-4147-A177-3AD203B41FA5}">
                      <a16:colId xmlns:a16="http://schemas.microsoft.com/office/drawing/2014/main" val="1456684926"/>
                    </a:ext>
                  </a:extLst>
                </a:gridCol>
              </a:tblGrid>
              <a:tr h="296334">
                <a:tc>
                  <a:txBody>
                    <a:bodyPr/>
                    <a:lstStyle/>
                    <a:p>
                      <a:r>
                        <a:rPr lang="en-GB" sz="1100" b="1" dirty="0"/>
                        <a:t>Type</a:t>
                      </a:r>
                    </a:p>
                  </a:txBody>
                  <a:tcPr/>
                </a:tc>
                <a:tc>
                  <a:txBody>
                    <a:bodyPr/>
                    <a:lstStyle/>
                    <a:p>
                      <a:r>
                        <a:rPr lang="en-GB" sz="1100" b="1" dirty="0"/>
                        <a:t>Examples</a:t>
                      </a:r>
                    </a:p>
                  </a:txBody>
                  <a:tcPr/>
                </a:tc>
                <a:tc>
                  <a:txBody>
                    <a:bodyPr/>
                    <a:lstStyle/>
                    <a:p>
                      <a:r>
                        <a:rPr lang="en-GB" sz="1100" b="1" dirty="0"/>
                        <a:t>Formation</a:t>
                      </a:r>
                    </a:p>
                  </a:txBody>
                  <a:tcPr/>
                </a:tc>
                <a:tc>
                  <a:txBody>
                    <a:bodyPr/>
                    <a:lstStyle/>
                    <a:p>
                      <a:r>
                        <a:rPr lang="en-GB" sz="1100" b="1" dirty="0"/>
                        <a:t>Characteristics</a:t>
                      </a:r>
                    </a:p>
                  </a:txBody>
                  <a:tcPr/>
                </a:tc>
                <a:extLst>
                  <a:ext uri="{0D108BD9-81ED-4DB2-BD59-A6C34878D82A}">
                    <a16:rowId xmlns:a16="http://schemas.microsoft.com/office/drawing/2014/main" val="2210494770"/>
                  </a:ext>
                </a:extLst>
              </a:tr>
              <a:tr h="626534">
                <a:tc>
                  <a:txBody>
                    <a:bodyPr/>
                    <a:lstStyle/>
                    <a:p>
                      <a:r>
                        <a:rPr lang="en-GB" sz="1100" dirty="0"/>
                        <a:t>Igneous</a:t>
                      </a:r>
                    </a:p>
                  </a:txBody>
                  <a:tcPr/>
                </a:tc>
                <a:tc>
                  <a:txBody>
                    <a:bodyPr/>
                    <a:lstStyle/>
                    <a:p>
                      <a:r>
                        <a:rPr lang="en-GB" sz="1100" dirty="0"/>
                        <a:t>Granite</a:t>
                      </a:r>
                    </a:p>
                    <a:p>
                      <a:r>
                        <a:rPr lang="en-GB" sz="1100" dirty="0"/>
                        <a:t>Basalt</a:t>
                      </a:r>
                    </a:p>
                  </a:txBody>
                  <a:tcPr/>
                </a:tc>
                <a:tc>
                  <a:txBody>
                    <a:bodyPr/>
                    <a:lstStyle/>
                    <a:p>
                      <a:r>
                        <a:rPr lang="en-GB" sz="1100" dirty="0"/>
                        <a:t>Cooling magma from volcanoes</a:t>
                      </a:r>
                    </a:p>
                  </a:txBody>
                  <a:tcPr/>
                </a:tc>
                <a:tc>
                  <a:txBody>
                    <a:bodyPr/>
                    <a:lstStyle/>
                    <a:p>
                      <a:r>
                        <a:rPr lang="en-GB" sz="1100" dirty="0"/>
                        <a:t>Hard</a:t>
                      </a:r>
                    </a:p>
                    <a:p>
                      <a:r>
                        <a:rPr lang="en-GB" sz="1100" dirty="0"/>
                        <a:t>Crystals</a:t>
                      </a:r>
                    </a:p>
                  </a:txBody>
                  <a:tcPr/>
                </a:tc>
                <a:extLst>
                  <a:ext uri="{0D108BD9-81ED-4DB2-BD59-A6C34878D82A}">
                    <a16:rowId xmlns:a16="http://schemas.microsoft.com/office/drawing/2014/main" val="1017825343"/>
                  </a:ext>
                </a:extLst>
              </a:tr>
              <a:tr h="626534">
                <a:tc>
                  <a:txBody>
                    <a:bodyPr/>
                    <a:lstStyle/>
                    <a:p>
                      <a:r>
                        <a:rPr lang="en-GB" sz="1100" dirty="0"/>
                        <a:t>Sedimentary</a:t>
                      </a:r>
                    </a:p>
                  </a:txBody>
                  <a:tcPr/>
                </a:tc>
                <a:tc>
                  <a:txBody>
                    <a:bodyPr/>
                    <a:lstStyle/>
                    <a:p>
                      <a:r>
                        <a:rPr lang="en-GB" sz="1100" dirty="0"/>
                        <a:t>Limestone</a:t>
                      </a:r>
                    </a:p>
                    <a:p>
                      <a:r>
                        <a:rPr lang="en-GB" sz="1100" dirty="0"/>
                        <a:t>Sandstone</a:t>
                      </a:r>
                    </a:p>
                  </a:txBody>
                  <a:tcPr/>
                </a:tc>
                <a:tc>
                  <a:txBody>
                    <a:bodyPr/>
                    <a:lstStyle/>
                    <a:p>
                      <a:r>
                        <a:rPr lang="en-GB" sz="1100" dirty="0"/>
                        <a:t>Sediment that has been compacted together</a:t>
                      </a:r>
                    </a:p>
                  </a:txBody>
                  <a:tcPr/>
                </a:tc>
                <a:tc>
                  <a:txBody>
                    <a:bodyPr/>
                    <a:lstStyle/>
                    <a:p>
                      <a:r>
                        <a:rPr lang="en-GB" sz="1100" dirty="0"/>
                        <a:t>Hard or Soft</a:t>
                      </a:r>
                    </a:p>
                    <a:p>
                      <a:r>
                        <a:rPr lang="en-GB" sz="1100" dirty="0"/>
                        <a:t>Layers</a:t>
                      </a:r>
                    </a:p>
                    <a:p>
                      <a:r>
                        <a:rPr lang="en-GB" sz="1100" dirty="0"/>
                        <a:t>Fossils</a:t>
                      </a:r>
                    </a:p>
                  </a:txBody>
                  <a:tcPr/>
                </a:tc>
                <a:extLst>
                  <a:ext uri="{0D108BD9-81ED-4DB2-BD59-A6C34878D82A}">
                    <a16:rowId xmlns:a16="http://schemas.microsoft.com/office/drawing/2014/main" val="4130875756"/>
                  </a:ext>
                </a:extLst>
              </a:tr>
              <a:tr h="626534">
                <a:tc>
                  <a:txBody>
                    <a:bodyPr/>
                    <a:lstStyle/>
                    <a:p>
                      <a:r>
                        <a:rPr lang="en-GB" sz="1100" dirty="0"/>
                        <a:t>Metamorphic</a:t>
                      </a:r>
                    </a:p>
                  </a:txBody>
                  <a:tcPr/>
                </a:tc>
                <a:tc>
                  <a:txBody>
                    <a:bodyPr/>
                    <a:lstStyle/>
                    <a:p>
                      <a:r>
                        <a:rPr lang="en-GB" sz="1100" dirty="0"/>
                        <a:t>Marble</a:t>
                      </a:r>
                    </a:p>
                    <a:p>
                      <a:r>
                        <a:rPr lang="en-GB" sz="1100" dirty="0"/>
                        <a:t>Slate</a:t>
                      </a:r>
                    </a:p>
                  </a:txBody>
                  <a:tcPr/>
                </a:tc>
                <a:tc>
                  <a:txBody>
                    <a:bodyPr/>
                    <a:lstStyle/>
                    <a:p>
                      <a:r>
                        <a:rPr lang="en-GB" sz="1100" dirty="0"/>
                        <a:t>Rocks changed by heat and pressure</a:t>
                      </a:r>
                    </a:p>
                  </a:txBody>
                  <a:tcPr/>
                </a:tc>
                <a:tc>
                  <a:txBody>
                    <a:bodyPr/>
                    <a:lstStyle/>
                    <a:p>
                      <a:r>
                        <a:rPr lang="en-GB" sz="1100" dirty="0"/>
                        <a:t>Hard</a:t>
                      </a:r>
                    </a:p>
                    <a:p>
                      <a:r>
                        <a:rPr lang="en-GB" sz="1100" dirty="0"/>
                        <a:t>Colourful</a:t>
                      </a:r>
                    </a:p>
                  </a:txBody>
                  <a:tcPr/>
                </a:tc>
                <a:extLst>
                  <a:ext uri="{0D108BD9-81ED-4DB2-BD59-A6C34878D82A}">
                    <a16:rowId xmlns:a16="http://schemas.microsoft.com/office/drawing/2014/main" val="3628977732"/>
                  </a:ext>
                </a:extLst>
              </a:tr>
            </a:tbl>
          </a:graphicData>
        </a:graphic>
      </p:graphicFrame>
      <p:pic>
        <p:nvPicPr>
          <p:cNvPr id="16" name="Picture 15">
            <a:extLst>
              <a:ext uri="{FF2B5EF4-FFF2-40B4-BE49-F238E27FC236}">
                <a16:creationId xmlns:a16="http://schemas.microsoft.com/office/drawing/2014/main" id="{BB8EDC02-AD94-25E5-D06D-A41CA48073BD}"/>
              </a:ext>
            </a:extLst>
          </p:cNvPr>
          <p:cNvPicPr>
            <a:picLocks noChangeAspect="1"/>
          </p:cNvPicPr>
          <p:nvPr/>
        </p:nvPicPr>
        <p:blipFill>
          <a:blip r:embed="rId4"/>
          <a:srcRect t="11548"/>
          <a:stretch>
            <a:fillRect/>
          </a:stretch>
        </p:blipFill>
        <p:spPr>
          <a:xfrm>
            <a:off x="1440237" y="4096488"/>
            <a:ext cx="2056032" cy="2416800"/>
          </a:xfrm>
          <a:prstGeom prst="rect">
            <a:avLst/>
          </a:prstGeom>
        </p:spPr>
      </p:pic>
      <p:cxnSp>
        <p:nvCxnSpPr>
          <p:cNvPr id="18" name="Straight Connector 17">
            <a:extLst>
              <a:ext uri="{FF2B5EF4-FFF2-40B4-BE49-F238E27FC236}">
                <a16:creationId xmlns:a16="http://schemas.microsoft.com/office/drawing/2014/main" id="{075F7A7E-4146-961D-B8EF-64CC0E11364D}"/>
              </a:ext>
            </a:extLst>
          </p:cNvPr>
          <p:cNvCxnSpPr>
            <a:cxnSpLocks/>
          </p:cNvCxnSpPr>
          <p:nvPr/>
        </p:nvCxnSpPr>
        <p:spPr>
          <a:xfrm flipV="1">
            <a:off x="2522683" y="5061857"/>
            <a:ext cx="481774" cy="1317172"/>
          </a:xfrm>
          <a:prstGeom prst="line">
            <a:avLst/>
          </a:prstGeom>
          <a:ln w="57150"/>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292D9CA4-BBFE-E665-1CCC-C2D8EE0CF58A}"/>
              </a:ext>
            </a:extLst>
          </p:cNvPr>
          <p:cNvSpPr txBox="1"/>
          <p:nvPr/>
        </p:nvSpPr>
        <p:spPr>
          <a:xfrm>
            <a:off x="283029" y="3889659"/>
            <a:ext cx="1763486" cy="769441"/>
          </a:xfrm>
          <a:prstGeom prst="rect">
            <a:avLst/>
          </a:prstGeom>
          <a:solidFill>
            <a:schemeClr val="bg1"/>
          </a:solidFill>
          <a:ln>
            <a:solidFill>
              <a:schemeClr val="tx1"/>
            </a:solidFill>
          </a:ln>
        </p:spPr>
        <p:txBody>
          <a:bodyPr wrap="square" rtlCol="0">
            <a:spAutoFit/>
          </a:bodyPr>
          <a:lstStyle/>
          <a:p>
            <a:pPr algn="ctr"/>
            <a:r>
              <a:rPr lang="en-GB" sz="1100" b="1" dirty="0"/>
              <a:t>Upland = Igneous Rock</a:t>
            </a:r>
          </a:p>
          <a:p>
            <a:pPr algn="ctr"/>
            <a:r>
              <a:rPr lang="en-GB" sz="1100" dirty="0"/>
              <a:t>Old volcanoes that have not eroded away as quickly</a:t>
            </a:r>
          </a:p>
        </p:txBody>
      </p:sp>
      <p:sp>
        <p:nvSpPr>
          <p:cNvPr id="24" name="TextBox 23">
            <a:extLst>
              <a:ext uri="{FF2B5EF4-FFF2-40B4-BE49-F238E27FC236}">
                <a16:creationId xmlns:a16="http://schemas.microsoft.com/office/drawing/2014/main" id="{D56D63F2-F473-5E58-5426-9C200A1E8450}"/>
              </a:ext>
            </a:extLst>
          </p:cNvPr>
          <p:cNvSpPr txBox="1"/>
          <p:nvPr/>
        </p:nvSpPr>
        <p:spPr>
          <a:xfrm>
            <a:off x="3243943" y="5704454"/>
            <a:ext cx="1487172" cy="938719"/>
          </a:xfrm>
          <a:prstGeom prst="rect">
            <a:avLst/>
          </a:prstGeom>
          <a:solidFill>
            <a:schemeClr val="bg1"/>
          </a:solidFill>
          <a:ln>
            <a:solidFill>
              <a:schemeClr val="tx1"/>
            </a:solidFill>
          </a:ln>
        </p:spPr>
        <p:txBody>
          <a:bodyPr wrap="square" rtlCol="0">
            <a:spAutoFit/>
          </a:bodyPr>
          <a:lstStyle/>
          <a:p>
            <a:pPr algn="ctr"/>
            <a:r>
              <a:rPr lang="en-GB" sz="1100" b="1" dirty="0"/>
              <a:t>Lowland = Sedimentary Rock</a:t>
            </a:r>
          </a:p>
          <a:p>
            <a:pPr algn="ctr"/>
            <a:r>
              <a:rPr lang="en-GB" sz="1100" dirty="0"/>
              <a:t>More easily eroded to create more gentle or flat land</a:t>
            </a:r>
          </a:p>
        </p:txBody>
      </p:sp>
      <p:cxnSp>
        <p:nvCxnSpPr>
          <p:cNvPr id="26" name="Straight Arrow Connector 25">
            <a:extLst>
              <a:ext uri="{FF2B5EF4-FFF2-40B4-BE49-F238E27FC236}">
                <a16:creationId xmlns:a16="http://schemas.microsoft.com/office/drawing/2014/main" id="{DD8B9BA1-34BF-1AF8-2091-97F763F0A588}"/>
              </a:ext>
            </a:extLst>
          </p:cNvPr>
          <p:cNvCxnSpPr/>
          <p:nvPr/>
        </p:nvCxnSpPr>
        <p:spPr>
          <a:xfrm>
            <a:off x="2046515" y="4474029"/>
            <a:ext cx="421738" cy="337457"/>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2977F98D-01EB-6FAE-983E-5CEC03BB2F5E}"/>
              </a:ext>
            </a:extLst>
          </p:cNvPr>
          <p:cNvCxnSpPr>
            <a:cxnSpLocks/>
          </p:cNvCxnSpPr>
          <p:nvPr/>
        </p:nvCxnSpPr>
        <p:spPr>
          <a:xfrm flipH="1" flipV="1">
            <a:off x="3004457" y="5834743"/>
            <a:ext cx="239486" cy="206829"/>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028" name="Picture 4" descr="The Lake District: Your Travel Guide - Wilderness England">
            <a:extLst>
              <a:ext uri="{FF2B5EF4-FFF2-40B4-BE49-F238E27FC236}">
                <a16:creationId xmlns:a16="http://schemas.microsoft.com/office/drawing/2014/main" id="{C68D59BF-3FE0-63CF-E339-339CDC8FAD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3118" y="1722982"/>
            <a:ext cx="2619174" cy="13750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uth Downs National Parks // South Downs Cliffs">
            <a:extLst>
              <a:ext uri="{FF2B5EF4-FFF2-40B4-BE49-F238E27FC236}">
                <a16:creationId xmlns:a16="http://schemas.microsoft.com/office/drawing/2014/main" id="{C58DE09C-ABD9-B209-993D-CDD0C12D61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5299" y="4480425"/>
            <a:ext cx="2383719" cy="143023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393523B2-E752-C148-D684-7AE4405B54D7}"/>
              </a:ext>
            </a:extLst>
          </p:cNvPr>
          <p:cNvSpPr txBox="1"/>
          <p:nvPr/>
        </p:nvSpPr>
        <p:spPr>
          <a:xfrm>
            <a:off x="5055299" y="1308924"/>
            <a:ext cx="1763486" cy="261610"/>
          </a:xfrm>
          <a:prstGeom prst="rect">
            <a:avLst/>
          </a:prstGeom>
          <a:solidFill>
            <a:schemeClr val="bg1"/>
          </a:solidFill>
          <a:ln>
            <a:solidFill>
              <a:schemeClr val="tx1"/>
            </a:solidFill>
          </a:ln>
        </p:spPr>
        <p:txBody>
          <a:bodyPr wrap="square" rtlCol="0">
            <a:spAutoFit/>
          </a:bodyPr>
          <a:lstStyle/>
          <a:p>
            <a:pPr algn="ctr"/>
            <a:r>
              <a:rPr lang="en-GB" sz="1100" b="1" dirty="0"/>
              <a:t>Upland Landscape</a:t>
            </a:r>
            <a:endParaRPr lang="en-GB" sz="1100" dirty="0"/>
          </a:p>
        </p:txBody>
      </p:sp>
      <p:sp>
        <p:nvSpPr>
          <p:cNvPr id="30" name="TextBox 29">
            <a:extLst>
              <a:ext uri="{FF2B5EF4-FFF2-40B4-BE49-F238E27FC236}">
                <a16:creationId xmlns:a16="http://schemas.microsoft.com/office/drawing/2014/main" id="{6DE6E602-9A5A-0BC1-75DC-63835025FFA2}"/>
              </a:ext>
            </a:extLst>
          </p:cNvPr>
          <p:cNvSpPr txBox="1"/>
          <p:nvPr/>
        </p:nvSpPr>
        <p:spPr>
          <a:xfrm>
            <a:off x="5050971" y="4109247"/>
            <a:ext cx="1763486" cy="261610"/>
          </a:xfrm>
          <a:prstGeom prst="rect">
            <a:avLst/>
          </a:prstGeom>
          <a:solidFill>
            <a:schemeClr val="bg1"/>
          </a:solidFill>
          <a:ln>
            <a:solidFill>
              <a:schemeClr val="tx1"/>
            </a:solidFill>
          </a:ln>
        </p:spPr>
        <p:txBody>
          <a:bodyPr wrap="square" rtlCol="0">
            <a:spAutoFit/>
          </a:bodyPr>
          <a:lstStyle/>
          <a:p>
            <a:pPr algn="ctr"/>
            <a:r>
              <a:rPr lang="en-GB" sz="1100" b="1" dirty="0"/>
              <a:t>Lowland Landscape</a:t>
            </a:r>
            <a:endParaRPr lang="en-GB" sz="1100" dirty="0"/>
          </a:p>
        </p:txBody>
      </p:sp>
      <p:sp>
        <p:nvSpPr>
          <p:cNvPr id="31" name="TextBox 30">
            <a:extLst>
              <a:ext uri="{FF2B5EF4-FFF2-40B4-BE49-F238E27FC236}">
                <a16:creationId xmlns:a16="http://schemas.microsoft.com/office/drawing/2014/main" id="{A742A76C-9926-6FB9-74E6-266E045011DF}"/>
              </a:ext>
            </a:extLst>
          </p:cNvPr>
          <p:cNvSpPr txBox="1"/>
          <p:nvPr/>
        </p:nvSpPr>
        <p:spPr>
          <a:xfrm>
            <a:off x="4953250" y="3135901"/>
            <a:ext cx="1230086" cy="769441"/>
          </a:xfrm>
          <a:prstGeom prst="rect">
            <a:avLst/>
          </a:prstGeom>
          <a:noFill/>
        </p:spPr>
        <p:txBody>
          <a:bodyPr wrap="square" rtlCol="0">
            <a:spAutoFit/>
          </a:bodyPr>
          <a:lstStyle/>
          <a:p>
            <a:pPr algn="ctr"/>
            <a:r>
              <a:rPr lang="en-GB" sz="1100" dirty="0"/>
              <a:t>Glaciers during the last ice age eroded U-shaped valleys </a:t>
            </a:r>
          </a:p>
        </p:txBody>
      </p:sp>
      <p:sp>
        <p:nvSpPr>
          <p:cNvPr id="32" name="TextBox 31">
            <a:extLst>
              <a:ext uri="{FF2B5EF4-FFF2-40B4-BE49-F238E27FC236}">
                <a16:creationId xmlns:a16="http://schemas.microsoft.com/office/drawing/2014/main" id="{B464CD0A-4AFC-E1CE-214A-5F61D3795C63}"/>
              </a:ext>
            </a:extLst>
          </p:cNvPr>
          <p:cNvSpPr txBox="1"/>
          <p:nvPr/>
        </p:nvSpPr>
        <p:spPr>
          <a:xfrm>
            <a:off x="6036541" y="3135901"/>
            <a:ext cx="1763486" cy="769441"/>
          </a:xfrm>
          <a:prstGeom prst="rect">
            <a:avLst/>
          </a:prstGeom>
          <a:noFill/>
        </p:spPr>
        <p:txBody>
          <a:bodyPr wrap="square" rtlCol="0">
            <a:spAutoFit/>
          </a:bodyPr>
          <a:lstStyle/>
          <a:p>
            <a:pPr algn="ctr"/>
            <a:r>
              <a:rPr lang="en-GB" sz="1100" dirty="0"/>
              <a:t>Freeze-thaw weathering creates steep valley sides with scree (broken rock) at bottom </a:t>
            </a:r>
          </a:p>
        </p:txBody>
      </p:sp>
      <p:sp>
        <p:nvSpPr>
          <p:cNvPr id="33" name="TextBox 32">
            <a:extLst>
              <a:ext uri="{FF2B5EF4-FFF2-40B4-BE49-F238E27FC236}">
                <a16:creationId xmlns:a16="http://schemas.microsoft.com/office/drawing/2014/main" id="{C3E28820-48D9-D01F-8971-D17C88A0427E}"/>
              </a:ext>
            </a:extLst>
          </p:cNvPr>
          <p:cNvSpPr txBox="1"/>
          <p:nvPr/>
        </p:nvSpPr>
        <p:spPr>
          <a:xfrm>
            <a:off x="8460147" y="3124756"/>
            <a:ext cx="1445853" cy="769441"/>
          </a:xfrm>
          <a:prstGeom prst="rect">
            <a:avLst/>
          </a:prstGeom>
          <a:noFill/>
        </p:spPr>
        <p:txBody>
          <a:bodyPr wrap="square" rtlCol="0">
            <a:spAutoFit/>
          </a:bodyPr>
          <a:lstStyle/>
          <a:p>
            <a:pPr algn="ctr"/>
            <a:r>
              <a:rPr lang="en-GB" sz="1100" dirty="0"/>
              <a:t>Not many large settlements here as it is difficult to build on steep land </a:t>
            </a:r>
          </a:p>
        </p:txBody>
      </p:sp>
      <p:sp>
        <p:nvSpPr>
          <p:cNvPr id="34" name="TextBox 33">
            <a:extLst>
              <a:ext uri="{FF2B5EF4-FFF2-40B4-BE49-F238E27FC236}">
                <a16:creationId xmlns:a16="http://schemas.microsoft.com/office/drawing/2014/main" id="{FBA3F8EE-0338-F765-3969-BD0F19659A79}"/>
              </a:ext>
            </a:extLst>
          </p:cNvPr>
          <p:cNvSpPr txBox="1"/>
          <p:nvPr/>
        </p:nvSpPr>
        <p:spPr>
          <a:xfrm>
            <a:off x="7692292" y="3130792"/>
            <a:ext cx="892127" cy="769441"/>
          </a:xfrm>
          <a:prstGeom prst="rect">
            <a:avLst/>
          </a:prstGeom>
          <a:noFill/>
        </p:spPr>
        <p:txBody>
          <a:bodyPr wrap="square" rtlCol="0">
            <a:spAutoFit/>
          </a:bodyPr>
          <a:lstStyle/>
          <a:p>
            <a:pPr algn="ctr"/>
            <a:r>
              <a:rPr lang="en-GB" sz="1100" dirty="0"/>
              <a:t>Farming of livestock on the hillsides</a:t>
            </a:r>
          </a:p>
        </p:txBody>
      </p:sp>
      <p:sp>
        <p:nvSpPr>
          <p:cNvPr id="36" name="TextBox 35">
            <a:extLst>
              <a:ext uri="{FF2B5EF4-FFF2-40B4-BE49-F238E27FC236}">
                <a16:creationId xmlns:a16="http://schemas.microsoft.com/office/drawing/2014/main" id="{147EE470-5CB6-4F03-9919-8191B66FA036}"/>
              </a:ext>
            </a:extLst>
          </p:cNvPr>
          <p:cNvSpPr txBox="1"/>
          <p:nvPr/>
        </p:nvSpPr>
        <p:spPr>
          <a:xfrm>
            <a:off x="4970601" y="5938157"/>
            <a:ext cx="1487171" cy="769441"/>
          </a:xfrm>
          <a:prstGeom prst="rect">
            <a:avLst/>
          </a:prstGeom>
          <a:noFill/>
        </p:spPr>
        <p:txBody>
          <a:bodyPr wrap="square" rtlCol="0">
            <a:spAutoFit/>
          </a:bodyPr>
          <a:lstStyle/>
          <a:p>
            <a:pPr algn="ctr"/>
            <a:r>
              <a:rPr lang="en-GB" sz="1100" dirty="0"/>
              <a:t>Landscape shaped by river erosion and deposition of sediments</a:t>
            </a:r>
          </a:p>
        </p:txBody>
      </p:sp>
      <p:sp>
        <p:nvSpPr>
          <p:cNvPr id="37" name="TextBox 36">
            <a:extLst>
              <a:ext uri="{FF2B5EF4-FFF2-40B4-BE49-F238E27FC236}">
                <a16:creationId xmlns:a16="http://schemas.microsoft.com/office/drawing/2014/main" id="{38DEE88D-37BF-74ED-84AF-0C13D968D5D3}"/>
              </a:ext>
            </a:extLst>
          </p:cNvPr>
          <p:cNvSpPr txBox="1"/>
          <p:nvPr/>
        </p:nvSpPr>
        <p:spPr>
          <a:xfrm>
            <a:off x="5919778" y="5748455"/>
            <a:ext cx="1230086" cy="261610"/>
          </a:xfrm>
          <a:prstGeom prst="rect">
            <a:avLst/>
          </a:prstGeom>
          <a:noFill/>
        </p:spPr>
        <p:txBody>
          <a:bodyPr wrap="square" rtlCol="0">
            <a:spAutoFit/>
          </a:bodyPr>
          <a:lstStyle/>
          <a:p>
            <a:pPr algn="ctr"/>
            <a:r>
              <a:rPr lang="en-GB" sz="1100" dirty="0"/>
              <a:t> </a:t>
            </a:r>
          </a:p>
        </p:txBody>
      </p:sp>
      <p:pic>
        <p:nvPicPr>
          <p:cNvPr id="1032" name="Picture 8" descr="Lake District National Park Wall Map | Kendal, Windermere, Cockermouth – Map  Marketing">
            <a:extLst>
              <a:ext uri="{FF2B5EF4-FFF2-40B4-BE49-F238E27FC236}">
                <a16:creationId xmlns:a16="http://schemas.microsoft.com/office/drawing/2014/main" id="{566EB408-D8D1-A7AF-AB12-BF82A4C58A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0027" y="1342348"/>
            <a:ext cx="1763486" cy="17634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s-maps-jevington-south-downs - UK Landscape Photography">
            <a:extLst>
              <a:ext uri="{FF2B5EF4-FFF2-40B4-BE49-F238E27FC236}">
                <a16:creationId xmlns:a16="http://schemas.microsoft.com/office/drawing/2014/main" id="{B26E66B4-79AE-24E2-FF56-E65CFA11D92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8022"/>
          <a:stretch>
            <a:fillRect/>
          </a:stretch>
        </p:blipFill>
        <p:spPr bwMode="auto">
          <a:xfrm>
            <a:off x="7532914" y="4373405"/>
            <a:ext cx="2240372" cy="153725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C7192FEB-47E3-F859-DD6E-663452E34C02}"/>
              </a:ext>
            </a:extLst>
          </p:cNvPr>
          <p:cNvSpPr txBox="1"/>
          <p:nvPr/>
        </p:nvSpPr>
        <p:spPr>
          <a:xfrm>
            <a:off x="6435549" y="5963530"/>
            <a:ext cx="1692763" cy="769441"/>
          </a:xfrm>
          <a:prstGeom prst="rect">
            <a:avLst/>
          </a:prstGeom>
          <a:noFill/>
        </p:spPr>
        <p:txBody>
          <a:bodyPr wrap="square" rtlCol="0">
            <a:spAutoFit/>
          </a:bodyPr>
          <a:lstStyle/>
          <a:p>
            <a:pPr algn="ctr"/>
            <a:r>
              <a:rPr lang="en-GB" sz="1100" dirty="0"/>
              <a:t>Escarpments created by past tectonic uplift, with rivers running off these hills.</a:t>
            </a:r>
          </a:p>
        </p:txBody>
      </p:sp>
      <p:sp>
        <p:nvSpPr>
          <p:cNvPr id="39" name="TextBox 38">
            <a:extLst>
              <a:ext uri="{FF2B5EF4-FFF2-40B4-BE49-F238E27FC236}">
                <a16:creationId xmlns:a16="http://schemas.microsoft.com/office/drawing/2014/main" id="{7251880F-006C-91C5-AF09-BB6584AE633F}"/>
              </a:ext>
            </a:extLst>
          </p:cNvPr>
          <p:cNvSpPr txBox="1"/>
          <p:nvPr/>
        </p:nvSpPr>
        <p:spPr>
          <a:xfrm>
            <a:off x="8080523" y="5963530"/>
            <a:ext cx="1692763" cy="769441"/>
          </a:xfrm>
          <a:prstGeom prst="rect">
            <a:avLst/>
          </a:prstGeom>
          <a:noFill/>
        </p:spPr>
        <p:txBody>
          <a:bodyPr wrap="square" rtlCol="0">
            <a:spAutoFit/>
          </a:bodyPr>
          <a:lstStyle/>
          <a:p>
            <a:pPr algn="ctr"/>
            <a:r>
              <a:rPr lang="en-GB" sz="1100" dirty="0"/>
              <a:t>Flatter land allows for more settlements to be built and for more crop farming.</a:t>
            </a:r>
          </a:p>
        </p:txBody>
      </p:sp>
    </p:spTree>
    <p:extLst>
      <p:ext uri="{BB962C8B-B14F-4D97-AF65-F5344CB8AC3E}">
        <p14:creationId xmlns:p14="http://schemas.microsoft.com/office/powerpoint/2010/main" val="1465402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10555-C4D5-9AF5-345C-5BD94EC6909A}"/>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B640FA8-91D9-2857-5096-E3F349383D3D}"/>
              </a:ext>
            </a:extLst>
          </p:cNvPr>
          <p:cNvCxnSpPr/>
          <p:nvPr/>
        </p:nvCxnSpPr>
        <p:spPr>
          <a:xfrm>
            <a:off x="4953000" y="0"/>
            <a:ext cx="0" cy="685800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B771F1B3-6E68-544F-F591-E476441FF2BA}"/>
              </a:ext>
            </a:extLst>
          </p:cNvPr>
          <p:cNvPicPr>
            <a:picLocks noChangeAspect="1"/>
          </p:cNvPicPr>
          <p:nvPr/>
        </p:nvPicPr>
        <p:blipFill>
          <a:blip r:embed="rId3"/>
          <a:stretch>
            <a:fillRect/>
          </a:stretch>
        </p:blipFill>
        <p:spPr>
          <a:xfrm>
            <a:off x="5064269" y="87922"/>
            <a:ext cx="4781714" cy="2109299"/>
          </a:xfrm>
          <a:prstGeom prst="rect">
            <a:avLst/>
          </a:prstGeom>
        </p:spPr>
      </p:pic>
      <p:pic>
        <p:nvPicPr>
          <p:cNvPr id="6" name="Picture 5">
            <a:extLst>
              <a:ext uri="{FF2B5EF4-FFF2-40B4-BE49-F238E27FC236}">
                <a16:creationId xmlns:a16="http://schemas.microsoft.com/office/drawing/2014/main" id="{33097D00-65E3-E0DF-FAB6-C6415F680B3B}"/>
              </a:ext>
            </a:extLst>
          </p:cNvPr>
          <p:cNvPicPr>
            <a:picLocks noChangeAspect="1"/>
          </p:cNvPicPr>
          <p:nvPr/>
        </p:nvPicPr>
        <p:blipFill>
          <a:blip r:embed="rId4"/>
          <a:srcRect t="1165" b="1"/>
          <a:stretch>
            <a:fillRect/>
          </a:stretch>
        </p:blipFill>
        <p:spPr>
          <a:xfrm>
            <a:off x="60017" y="87922"/>
            <a:ext cx="4805896" cy="1391145"/>
          </a:xfrm>
          <a:prstGeom prst="rect">
            <a:avLst/>
          </a:prstGeom>
        </p:spPr>
      </p:pic>
      <p:pic>
        <p:nvPicPr>
          <p:cNvPr id="2" name="Picture 2" descr="http://www.operationworld.org/files/ow/maps/lgmap/indi-MMAP-md.png">
            <a:extLst>
              <a:ext uri="{FF2B5EF4-FFF2-40B4-BE49-F238E27FC236}">
                <a16:creationId xmlns:a16="http://schemas.microsoft.com/office/drawing/2014/main" id="{6B4B21E1-B90E-E4BE-FFF0-13642914A5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862" y="3408895"/>
            <a:ext cx="1496640" cy="10563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B353EE7-5DD0-BD3F-B6A8-4FDEED05204D}"/>
              </a:ext>
            </a:extLst>
          </p:cNvPr>
          <p:cNvSpPr txBox="1"/>
          <p:nvPr/>
        </p:nvSpPr>
        <p:spPr>
          <a:xfrm>
            <a:off x="109000" y="1556472"/>
            <a:ext cx="1434359" cy="1615827"/>
          </a:xfrm>
          <a:prstGeom prst="rect">
            <a:avLst/>
          </a:prstGeom>
          <a:noFill/>
        </p:spPr>
        <p:txBody>
          <a:bodyPr wrap="square" rtlCol="0">
            <a:spAutoFit/>
          </a:bodyPr>
          <a:lstStyle/>
          <a:p>
            <a:pPr algn="ctr"/>
            <a:r>
              <a:rPr lang="en-GB" sz="1100" b="1" dirty="0"/>
              <a:t>India </a:t>
            </a:r>
            <a:r>
              <a:rPr lang="en-GB" sz="1100" dirty="0"/>
              <a:t>is located in the continent of Asia. It is the south-east of Pakistan, south of China and Nepal, and north-west of Sri Lanka. It is to the north of the Indian Ocean.</a:t>
            </a:r>
          </a:p>
        </p:txBody>
      </p:sp>
      <p:graphicFrame>
        <p:nvGraphicFramePr>
          <p:cNvPr id="5" name="Table 4">
            <a:extLst>
              <a:ext uri="{FF2B5EF4-FFF2-40B4-BE49-F238E27FC236}">
                <a16:creationId xmlns:a16="http://schemas.microsoft.com/office/drawing/2014/main" id="{D9238D71-5D20-888E-92F7-4725224DA164}"/>
              </a:ext>
            </a:extLst>
          </p:cNvPr>
          <p:cNvGraphicFramePr>
            <a:graphicFrameLocks noGrp="1"/>
          </p:cNvGraphicFramePr>
          <p:nvPr>
            <p:extLst>
              <p:ext uri="{D42A27DB-BD31-4B8C-83A1-F6EECF244321}">
                <p14:modId xmlns:p14="http://schemas.microsoft.com/office/powerpoint/2010/main" val="1052715646"/>
              </p:ext>
            </p:extLst>
          </p:nvPr>
        </p:nvGraphicFramePr>
        <p:xfrm>
          <a:off x="1654628" y="1556472"/>
          <a:ext cx="3187104" cy="2908790"/>
        </p:xfrm>
        <a:graphic>
          <a:graphicData uri="http://schemas.openxmlformats.org/drawingml/2006/table">
            <a:tbl>
              <a:tblPr firstRow="1" bandRow="1">
                <a:tableStyleId>{5940675A-B579-460E-94D1-54222C63F5DA}</a:tableStyleId>
              </a:tblPr>
              <a:tblGrid>
                <a:gridCol w="1132115">
                  <a:extLst>
                    <a:ext uri="{9D8B030D-6E8A-4147-A177-3AD203B41FA5}">
                      <a16:colId xmlns:a16="http://schemas.microsoft.com/office/drawing/2014/main" val="2174990600"/>
                    </a:ext>
                  </a:extLst>
                </a:gridCol>
                <a:gridCol w="2054989">
                  <a:extLst>
                    <a:ext uri="{9D8B030D-6E8A-4147-A177-3AD203B41FA5}">
                      <a16:colId xmlns:a16="http://schemas.microsoft.com/office/drawing/2014/main" val="536032078"/>
                    </a:ext>
                  </a:extLst>
                </a:gridCol>
              </a:tblGrid>
              <a:tr h="622790">
                <a:tc>
                  <a:txBody>
                    <a:bodyPr/>
                    <a:lstStyle/>
                    <a:p>
                      <a:r>
                        <a:rPr lang="en-GB" sz="1100" b="1" dirty="0"/>
                        <a:t>Political Context</a:t>
                      </a:r>
                    </a:p>
                  </a:txBody>
                  <a:tcPr/>
                </a:tc>
                <a:tc>
                  <a:txBody>
                    <a:bodyPr/>
                    <a:lstStyle/>
                    <a:p>
                      <a:r>
                        <a:rPr lang="en-GB" sz="1100" dirty="0"/>
                        <a:t>Once a colony of the British Empire. Now it is independent and is the world’s largest democracy. </a:t>
                      </a:r>
                    </a:p>
                  </a:txBody>
                  <a:tcPr/>
                </a:tc>
                <a:extLst>
                  <a:ext uri="{0D108BD9-81ED-4DB2-BD59-A6C34878D82A}">
                    <a16:rowId xmlns:a16="http://schemas.microsoft.com/office/drawing/2014/main" val="1893565873"/>
                  </a:ext>
                </a:extLst>
              </a:tr>
              <a:tr h="622790">
                <a:tc>
                  <a:txBody>
                    <a:bodyPr/>
                    <a:lstStyle/>
                    <a:p>
                      <a:r>
                        <a:rPr lang="en-GB" sz="1100" b="1" dirty="0"/>
                        <a:t>Social Context</a:t>
                      </a:r>
                    </a:p>
                  </a:txBody>
                  <a:tcPr/>
                </a:tc>
                <a:tc>
                  <a:txBody>
                    <a:bodyPr/>
                    <a:lstStyle/>
                    <a:p>
                      <a:r>
                        <a:rPr lang="en-GB" sz="1100" dirty="0"/>
                        <a:t>India has a ‘caste system’ – a social hierarchy influenced by a person’s parents' status when they were born.</a:t>
                      </a:r>
                    </a:p>
                  </a:txBody>
                  <a:tcPr/>
                </a:tc>
                <a:extLst>
                  <a:ext uri="{0D108BD9-81ED-4DB2-BD59-A6C34878D82A}">
                    <a16:rowId xmlns:a16="http://schemas.microsoft.com/office/drawing/2014/main" val="4054219258"/>
                  </a:ext>
                </a:extLst>
              </a:tr>
              <a:tr h="622790">
                <a:tc>
                  <a:txBody>
                    <a:bodyPr/>
                    <a:lstStyle/>
                    <a:p>
                      <a:r>
                        <a:rPr lang="en-GB" sz="1100" b="1" dirty="0"/>
                        <a:t>Cultural Context</a:t>
                      </a:r>
                    </a:p>
                  </a:txBody>
                  <a:tcPr/>
                </a:tc>
                <a:tc>
                  <a:txBody>
                    <a:bodyPr/>
                    <a:lstStyle/>
                    <a:p>
                      <a:r>
                        <a:rPr lang="en-GB" sz="1100" dirty="0"/>
                        <a:t>80% of the population are Hindu. 13% of people are Muslim. </a:t>
                      </a:r>
                    </a:p>
                  </a:txBody>
                  <a:tcPr/>
                </a:tc>
                <a:extLst>
                  <a:ext uri="{0D108BD9-81ED-4DB2-BD59-A6C34878D82A}">
                    <a16:rowId xmlns:a16="http://schemas.microsoft.com/office/drawing/2014/main" val="536194970"/>
                  </a:ext>
                </a:extLst>
              </a:tr>
              <a:tr h="622790">
                <a:tc>
                  <a:txBody>
                    <a:bodyPr/>
                    <a:lstStyle/>
                    <a:p>
                      <a:r>
                        <a:rPr lang="en-GB" sz="1100" b="1" dirty="0"/>
                        <a:t>Environmental Context</a:t>
                      </a:r>
                    </a:p>
                  </a:txBody>
                  <a:tcPr/>
                </a:tc>
                <a:tc>
                  <a:txBody>
                    <a:bodyPr/>
                    <a:lstStyle/>
                    <a:p>
                      <a:r>
                        <a:rPr lang="en-GB" sz="1100" dirty="0"/>
                        <a:t>Himalayan mountains are in the north. Monsoon rains provide a wet season which farmers rely on.</a:t>
                      </a:r>
                    </a:p>
                  </a:txBody>
                  <a:tcPr/>
                </a:tc>
                <a:extLst>
                  <a:ext uri="{0D108BD9-81ED-4DB2-BD59-A6C34878D82A}">
                    <a16:rowId xmlns:a16="http://schemas.microsoft.com/office/drawing/2014/main" val="645135133"/>
                  </a:ext>
                </a:extLst>
              </a:tr>
            </a:tbl>
          </a:graphicData>
        </a:graphic>
      </p:graphicFrame>
      <p:cxnSp>
        <p:nvCxnSpPr>
          <p:cNvPr id="8" name="Straight Arrow Connector 7">
            <a:extLst>
              <a:ext uri="{FF2B5EF4-FFF2-40B4-BE49-F238E27FC236}">
                <a16:creationId xmlns:a16="http://schemas.microsoft.com/office/drawing/2014/main" id="{8FF63CC9-6772-5142-BF99-D3CD3B298BD9}"/>
              </a:ext>
            </a:extLst>
          </p:cNvPr>
          <p:cNvCxnSpPr>
            <a:cxnSpLocks/>
          </p:cNvCxnSpPr>
          <p:nvPr/>
        </p:nvCxnSpPr>
        <p:spPr>
          <a:xfrm>
            <a:off x="857533" y="3172299"/>
            <a:ext cx="0" cy="46671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F827536A-1A24-34A7-231C-E35A5E3D4AF2}"/>
              </a:ext>
            </a:extLst>
          </p:cNvPr>
          <p:cNvSpPr txBox="1"/>
          <p:nvPr/>
        </p:nvSpPr>
        <p:spPr>
          <a:xfrm>
            <a:off x="1311265" y="4542666"/>
            <a:ext cx="1753350" cy="2292935"/>
          </a:xfrm>
          <a:prstGeom prst="rect">
            <a:avLst/>
          </a:prstGeom>
          <a:noFill/>
        </p:spPr>
        <p:txBody>
          <a:bodyPr wrap="square" rtlCol="0">
            <a:spAutoFit/>
          </a:bodyPr>
          <a:lstStyle/>
          <a:p>
            <a:r>
              <a:rPr lang="en-GB" sz="1100" b="1" dirty="0"/>
              <a:t>Core Region: Mumbai</a:t>
            </a:r>
          </a:p>
          <a:p>
            <a:pPr marL="171450" indent="-171450">
              <a:buFont typeface="Arial" panose="020B0604020202020204" pitchFamily="34" charset="0"/>
              <a:buChar char="•"/>
            </a:pPr>
            <a:r>
              <a:rPr lang="en-GB" sz="1100" dirty="0"/>
              <a:t>Coastal – able to trade and bring in money.</a:t>
            </a:r>
          </a:p>
          <a:p>
            <a:pPr marL="171450" indent="-171450">
              <a:buFont typeface="Arial" panose="020B0604020202020204" pitchFamily="34" charset="0"/>
              <a:buChar char="•"/>
            </a:pPr>
            <a:r>
              <a:rPr lang="en-GB" sz="1100" dirty="0"/>
              <a:t>TNCs are more likely to invest, which creates jobs.</a:t>
            </a:r>
          </a:p>
          <a:p>
            <a:pPr marL="171450" indent="-171450">
              <a:buFont typeface="Arial" panose="020B0604020202020204" pitchFamily="34" charset="0"/>
              <a:buChar char="•"/>
            </a:pPr>
            <a:r>
              <a:rPr lang="en-GB" sz="1100" dirty="0"/>
              <a:t>More rural-urban migration, which can lead to overpopulation. Housing shortages mean that people result in living in slums (e.g. Dharavi). </a:t>
            </a:r>
          </a:p>
        </p:txBody>
      </p:sp>
      <p:sp>
        <p:nvSpPr>
          <p:cNvPr id="13" name="TextBox 12">
            <a:extLst>
              <a:ext uri="{FF2B5EF4-FFF2-40B4-BE49-F238E27FC236}">
                <a16:creationId xmlns:a16="http://schemas.microsoft.com/office/drawing/2014/main" id="{45D9F2DE-0BCD-BAF9-F583-90082148D0E7}"/>
              </a:ext>
            </a:extLst>
          </p:cNvPr>
          <p:cNvSpPr txBox="1"/>
          <p:nvPr/>
        </p:nvSpPr>
        <p:spPr>
          <a:xfrm>
            <a:off x="3064615" y="4542666"/>
            <a:ext cx="1872342" cy="2292935"/>
          </a:xfrm>
          <a:prstGeom prst="rect">
            <a:avLst/>
          </a:prstGeom>
          <a:noFill/>
        </p:spPr>
        <p:txBody>
          <a:bodyPr wrap="square" rtlCol="0">
            <a:spAutoFit/>
          </a:bodyPr>
          <a:lstStyle/>
          <a:p>
            <a:r>
              <a:rPr lang="en-GB" sz="1100" b="1" dirty="0"/>
              <a:t>Periphery Region: Bihar</a:t>
            </a:r>
          </a:p>
          <a:p>
            <a:pPr marL="171450" indent="-171450">
              <a:buFont typeface="Arial" panose="020B0604020202020204" pitchFamily="34" charset="0"/>
              <a:buChar char="•"/>
            </a:pPr>
            <a:r>
              <a:rPr lang="en-GB" sz="1100" dirty="0"/>
              <a:t>In land – cannot trade by sea so income is small.</a:t>
            </a:r>
          </a:p>
          <a:p>
            <a:pPr marL="171450" indent="-171450">
              <a:buFont typeface="Arial" panose="020B0604020202020204" pitchFamily="34" charset="0"/>
              <a:buChar char="•"/>
            </a:pPr>
            <a:r>
              <a:rPr lang="en-GB" sz="1100" dirty="0"/>
              <a:t>TNCs are less likely to invest due to smaller population for workforce.</a:t>
            </a:r>
          </a:p>
          <a:p>
            <a:pPr marL="171450" indent="-171450">
              <a:buFont typeface="Arial" panose="020B0604020202020204" pitchFamily="34" charset="0"/>
              <a:buChar char="•"/>
            </a:pPr>
            <a:r>
              <a:rPr lang="en-GB" sz="1100" dirty="0"/>
              <a:t>Mainly rural so people rely on farming for jobs.</a:t>
            </a:r>
          </a:p>
          <a:p>
            <a:pPr marL="171450" indent="-171450">
              <a:buFont typeface="Arial" panose="020B0604020202020204" pitchFamily="34" charset="0"/>
              <a:buChar char="•"/>
            </a:pPr>
            <a:r>
              <a:rPr lang="en-GB" sz="1100" dirty="0"/>
              <a:t>Rural-urban migration reduces population here, so less funding from government.</a:t>
            </a:r>
          </a:p>
        </p:txBody>
      </p:sp>
      <p:graphicFrame>
        <p:nvGraphicFramePr>
          <p:cNvPr id="14" name="Table 13">
            <a:extLst>
              <a:ext uri="{FF2B5EF4-FFF2-40B4-BE49-F238E27FC236}">
                <a16:creationId xmlns:a16="http://schemas.microsoft.com/office/drawing/2014/main" id="{30881425-F9BE-E130-E412-36D579959AE8}"/>
              </a:ext>
            </a:extLst>
          </p:cNvPr>
          <p:cNvGraphicFramePr>
            <a:graphicFrameLocks noGrp="1"/>
          </p:cNvGraphicFramePr>
          <p:nvPr>
            <p:extLst>
              <p:ext uri="{D42A27DB-BD31-4B8C-83A1-F6EECF244321}">
                <p14:modId xmlns:p14="http://schemas.microsoft.com/office/powerpoint/2010/main" val="2379830943"/>
              </p:ext>
            </p:extLst>
          </p:nvPr>
        </p:nvGraphicFramePr>
        <p:xfrm>
          <a:off x="77862" y="4605202"/>
          <a:ext cx="1202264" cy="2164875"/>
        </p:xfrm>
        <a:graphic>
          <a:graphicData uri="http://schemas.openxmlformats.org/drawingml/2006/table">
            <a:tbl>
              <a:tblPr firstRow="1" bandRow="1">
                <a:tableStyleId>{5940675A-B579-460E-94D1-54222C63F5DA}</a:tableStyleId>
              </a:tblPr>
              <a:tblGrid>
                <a:gridCol w="1202264">
                  <a:extLst>
                    <a:ext uri="{9D8B030D-6E8A-4147-A177-3AD203B41FA5}">
                      <a16:colId xmlns:a16="http://schemas.microsoft.com/office/drawing/2014/main" val="980783528"/>
                    </a:ext>
                  </a:extLst>
                </a:gridCol>
              </a:tblGrid>
              <a:tr h="314763">
                <a:tc>
                  <a:txBody>
                    <a:bodyPr/>
                    <a:lstStyle/>
                    <a:p>
                      <a:r>
                        <a:rPr lang="en-GB" sz="1100" b="1" dirty="0"/>
                        <a:t>Key Terms</a:t>
                      </a:r>
                    </a:p>
                  </a:txBody>
                  <a:tcPr>
                    <a:solidFill>
                      <a:schemeClr val="accent2">
                        <a:lumMod val="20000"/>
                        <a:lumOff val="80000"/>
                      </a:schemeClr>
                    </a:solidFill>
                  </a:tcPr>
                </a:tc>
                <a:extLst>
                  <a:ext uri="{0D108BD9-81ED-4DB2-BD59-A6C34878D82A}">
                    <a16:rowId xmlns:a16="http://schemas.microsoft.com/office/drawing/2014/main" val="1451436236"/>
                  </a:ext>
                </a:extLst>
              </a:tr>
              <a:tr h="1850112">
                <a:tc>
                  <a:txBody>
                    <a:bodyPr/>
                    <a:lstStyle/>
                    <a:p>
                      <a:r>
                        <a:rPr lang="en-GB" sz="1100" b="1" dirty="0"/>
                        <a:t>Core Region </a:t>
                      </a:r>
                      <a:r>
                        <a:rPr lang="en-GB" sz="1100" dirty="0"/>
                        <a:t>= an economically active area.</a:t>
                      </a:r>
                    </a:p>
                    <a:p>
                      <a:endParaRPr lang="en-GB" sz="1100" dirty="0"/>
                    </a:p>
                    <a:p>
                      <a:r>
                        <a:rPr lang="en-GB" sz="1100" b="1" dirty="0"/>
                        <a:t>Periphery Region </a:t>
                      </a:r>
                      <a:r>
                        <a:rPr lang="en-GB" sz="1100" dirty="0"/>
                        <a:t>= less economically developed area outside of the core region.</a:t>
                      </a:r>
                    </a:p>
                  </a:txBody>
                  <a:tcPr/>
                </a:tc>
                <a:extLst>
                  <a:ext uri="{0D108BD9-81ED-4DB2-BD59-A6C34878D82A}">
                    <a16:rowId xmlns:a16="http://schemas.microsoft.com/office/drawing/2014/main" val="3245070072"/>
                  </a:ext>
                </a:extLst>
              </a:tr>
            </a:tbl>
          </a:graphicData>
        </a:graphic>
      </p:graphicFrame>
      <p:graphicFrame>
        <p:nvGraphicFramePr>
          <p:cNvPr id="15" name="Table 14">
            <a:extLst>
              <a:ext uri="{FF2B5EF4-FFF2-40B4-BE49-F238E27FC236}">
                <a16:creationId xmlns:a16="http://schemas.microsoft.com/office/drawing/2014/main" id="{023942AE-5B9D-BDA3-C09F-025FC17FBEB5}"/>
              </a:ext>
            </a:extLst>
          </p:cNvPr>
          <p:cNvGraphicFramePr>
            <a:graphicFrameLocks noGrp="1"/>
          </p:cNvGraphicFramePr>
          <p:nvPr>
            <p:extLst>
              <p:ext uri="{D42A27DB-BD31-4B8C-83A1-F6EECF244321}">
                <p14:modId xmlns:p14="http://schemas.microsoft.com/office/powerpoint/2010/main" val="3563820778"/>
              </p:ext>
            </p:extLst>
          </p:nvPr>
        </p:nvGraphicFramePr>
        <p:xfrm>
          <a:off x="5064269" y="2269187"/>
          <a:ext cx="4743760" cy="1061844"/>
        </p:xfrm>
        <a:graphic>
          <a:graphicData uri="http://schemas.openxmlformats.org/drawingml/2006/table">
            <a:tbl>
              <a:tblPr firstRow="1" bandRow="1">
                <a:tableStyleId>{5940675A-B579-460E-94D1-54222C63F5DA}</a:tableStyleId>
              </a:tblPr>
              <a:tblGrid>
                <a:gridCol w="1456274">
                  <a:extLst>
                    <a:ext uri="{9D8B030D-6E8A-4147-A177-3AD203B41FA5}">
                      <a16:colId xmlns:a16="http://schemas.microsoft.com/office/drawing/2014/main" val="3053441234"/>
                    </a:ext>
                  </a:extLst>
                </a:gridCol>
                <a:gridCol w="3287486">
                  <a:extLst>
                    <a:ext uri="{9D8B030D-6E8A-4147-A177-3AD203B41FA5}">
                      <a16:colId xmlns:a16="http://schemas.microsoft.com/office/drawing/2014/main" val="2900884651"/>
                    </a:ext>
                  </a:extLst>
                </a:gridCol>
              </a:tblGrid>
              <a:tr h="265461">
                <a:tc>
                  <a:txBody>
                    <a:bodyPr/>
                    <a:lstStyle/>
                    <a:p>
                      <a:r>
                        <a:rPr lang="en-GB" sz="1100" b="1" dirty="0"/>
                        <a:t>Primary Sector</a:t>
                      </a:r>
                    </a:p>
                  </a:txBody>
                  <a:tcPr/>
                </a:tc>
                <a:tc>
                  <a:txBody>
                    <a:bodyPr/>
                    <a:lstStyle/>
                    <a:p>
                      <a:r>
                        <a:rPr lang="en-GB" sz="1100" dirty="0"/>
                        <a:t>Extracting raw materials (e.g. farming)</a:t>
                      </a:r>
                    </a:p>
                  </a:txBody>
                  <a:tcPr/>
                </a:tc>
                <a:extLst>
                  <a:ext uri="{0D108BD9-81ED-4DB2-BD59-A6C34878D82A}">
                    <a16:rowId xmlns:a16="http://schemas.microsoft.com/office/drawing/2014/main" val="2457021186"/>
                  </a:ext>
                </a:extLst>
              </a:tr>
              <a:tr h="265461">
                <a:tc>
                  <a:txBody>
                    <a:bodyPr/>
                    <a:lstStyle/>
                    <a:p>
                      <a:r>
                        <a:rPr lang="en-GB" sz="1100" b="1" dirty="0"/>
                        <a:t>Secondary Sector</a:t>
                      </a:r>
                    </a:p>
                  </a:txBody>
                  <a:tcPr/>
                </a:tc>
                <a:tc>
                  <a:txBody>
                    <a:bodyPr/>
                    <a:lstStyle/>
                    <a:p>
                      <a:r>
                        <a:rPr lang="en-GB" sz="1100" dirty="0"/>
                        <a:t>Manufacturing products</a:t>
                      </a:r>
                    </a:p>
                  </a:txBody>
                  <a:tcPr/>
                </a:tc>
                <a:extLst>
                  <a:ext uri="{0D108BD9-81ED-4DB2-BD59-A6C34878D82A}">
                    <a16:rowId xmlns:a16="http://schemas.microsoft.com/office/drawing/2014/main" val="3067854546"/>
                  </a:ext>
                </a:extLst>
              </a:tr>
              <a:tr h="265461">
                <a:tc>
                  <a:txBody>
                    <a:bodyPr/>
                    <a:lstStyle/>
                    <a:p>
                      <a:r>
                        <a:rPr lang="en-GB" sz="1100" b="1" dirty="0"/>
                        <a:t>Tertiary Sector</a:t>
                      </a:r>
                    </a:p>
                  </a:txBody>
                  <a:tcPr/>
                </a:tc>
                <a:tc>
                  <a:txBody>
                    <a:bodyPr/>
                    <a:lstStyle/>
                    <a:p>
                      <a:r>
                        <a:rPr lang="en-GB" sz="1100" dirty="0"/>
                        <a:t>Services (e.g. teaching, healthcare, retail, banks)</a:t>
                      </a:r>
                    </a:p>
                  </a:txBody>
                  <a:tcPr/>
                </a:tc>
                <a:extLst>
                  <a:ext uri="{0D108BD9-81ED-4DB2-BD59-A6C34878D82A}">
                    <a16:rowId xmlns:a16="http://schemas.microsoft.com/office/drawing/2014/main" val="3083594464"/>
                  </a:ext>
                </a:extLst>
              </a:tr>
              <a:tr h="265461">
                <a:tc>
                  <a:txBody>
                    <a:bodyPr/>
                    <a:lstStyle/>
                    <a:p>
                      <a:r>
                        <a:rPr lang="en-GB" sz="1100" b="1" dirty="0"/>
                        <a:t>Quaternary Sector</a:t>
                      </a:r>
                    </a:p>
                  </a:txBody>
                  <a:tcPr/>
                </a:tc>
                <a:tc>
                  <a:txBody>
                    <a:bodyPr/>
                    <a:lstStyle/>
                    <a:p>
                      <a:r>
                        <a:rPr lang="en-GB" sz="1100" dirty="0"/>
                        <a:t>Research and development jobs</a:t>
                      </a:r>
                    </a:p>
                  </a:txBody>
                  <a:tcPr/>
                </a:tc>
                <a:extLst>
                  <a:ext uri="{0D108BD9-81ED-4DB2-BD59-A6C34878D82A}">
                    <a16:rowId xmlns:a16="http://schemas.microsoft.com/office/drawing/2014/main" val="899119989"/>
                  </a:ext>
                </a:extLst>
              </a:tr>
            </a:tbl>
          </a:graphicData>
        </a:graphic>
      </p:graphicFrame>
      <p:sp>
        <p:nvSpPr>
          <p:cNvPr id="16" name="TextBox 15">
            <a:extLst>
              <a:ext uri="{FF2B5EF4-FFF2-40B4-BE49-F238E27FC236}">
                <a16:creationId xmlns:a16="http://schemas.microsoft.com/office/drawing/2014/main" id="{95599678-802F-E646-5062-2119AE935D8B}"/>
              </a:ext>
            </a:extLst>
          </p:cNvPr>
          <p:cNvSpPr txBox="1"/>
          <p:nvPr/>
        </p:nvSpPr>
        <p:spPr>
          <a:xfrm>
            <a:off x="6531431" y="3385456"/>
            <a:ext cx="1660509" cy="1107996"/>
          </a:xfrm>
          <a:prstGeom prst="rect">
            <a:avLst/>
          </a:prstGeom>
          <a:noFill/>
        </p:spPr>
        <p:txBody>
          <a:bodyPr wrap="square" rtlCol="0">
            <a:spAutoFit/>
          </a:bodyPr>
          <a:lstStyle/>
          <a:p>
            <a:pPr algn="ctr"/>
            <a:r>
              <a:rPr lang="en-GB" sz="1100" dirty="0"/>
              <a:t>Mechanisation of farming in rural areas, and TNC investment into urban areas means more rural-urban migration.</a:t>
            </a:r>
          </a:p>
        </p:txBody>
      </p:sp>
      <p:sp>
        <p:nvSpPr>
          <p:cNvPr id="18" name="TextBox 17">
            <a:extLst>
              <a:ext uri="{FF2B5EF4-FFF2-40B4-BE49-F238E27FC236}">
                <a16:creationId xmlns:a16="http://schemas.microsoft.com/office/drawing/2014/main" id="{54F729AD-4416-7B9F-98C7-34A9272B2896}"/>
              </a:ext>
            </a:extLst>
          </p:cNvPr>
          <p:cNvSpPr txBox="1"/>
          <p:nvPr/>
        </p:nvSpPr>
        <p:spPr>
          <a:xfrm>
            <a:off x="8198831" y="3385456"/>
            <a:ext cx="1660509" cy="1107996"/>
          </a:xfrm>
          <a:prstGeom prst="rect">
            <a:avLst/>
          </a:prstGeom>
          <a:noFill/>
        </p:spPr>
        <p:txBody>
          <a:bodyPr wrap="square" rtlCol="0">
            <a:spAutoFit/>
          </a:bodyPr>
          <a:lstStyle/>
          <a:p>
            <a:pPr algn="ctr"/>
            <a:r>
              <a:rPr lang="en-GB" sz="1100" dirty="0"/>
              <a:t>More people employed in secondary jobs (manufacturing) or tertiary jobs (call centres) in core regions like Mumbai</a:t>
            </a:r>
          </a:p>
        </p:txBody>
      </p:sp>
      <p:sp>
        <p:nvSpPr>
          <p:cNvPr id="19" name="TextBox 18">
            <a:extLst>
              <a:ext uri="{FF2B5EF4-FFF2-40B4-BE49-F238E27FC236}">
                <a16:creationId xmlns:a16="http://schemas.microsoft.com/office/drawing/2014/main" id="{475FADFF-DA1A-0E5E-64DF-1CE571D379B7}"/>
              </a:ext>
            </a:extLst>
          </p:cNvPr>
          <p:cNvSpPr txBox="1"/>
          <p:nvPr/>
        </p:nvSpPr>
        <p:spPr>
          <a:xfrm>
            <a:off x="4931601" y="3385456"/>
            <a:ext cx="1518098" cy="1107996"/>
          </a:xfrm>
          <a:prstGeom prst="rect">
            <a:avLst/>
          </a:prstGeom>
          <a:noFill/>
        </p:spPr>
        <p:txBody>
          <a:bodyPr wrap="square" rtlCol="0">
            <a:spAutoFit/>
          </a:bodyPr>
          <a:lstStyle/>
          <a:p>
            <a:pPr algn="ctr"/>
            <a:r>
              <a:rPr lang="en-GB" sz="1100" dirty="0"/>
              <a:t>Before industrialisation, most people lived in rural areas and worked in primary jobs (e.g. farming). </a:t>
            </a:r>
          </a:p>
        </p:txBody>
      </p:sp>
      <p:cxnSp>
        <p:nvCxnSpPr>
          <p:cNvPr id="20" name="Straight Arrow Connector 19">
            <a:extLst>
              <a:ext uri="{FF2B5EF4-FFF2-40B4-BE49-F238E27FC236}">
                <a16:creationId xmlns:a16="http://schemas.microsoft.com/office/drawing/2014/main" id="{0ED4C3F3-6A28-B776-4605-8122FDB4D578}"/>
              </a:ext>
            </a:extLst>
          </p:cNvPr>
          <p:cNvCxnSpPr>
            <a:cxnSpLocks/>
          </p:cNvCxnSpPr>
          <p:nvPr/>
        </p:nvCxnSpPr>
        <p:spPr>
          <a:xfrm>
            <a:off x="6334266" y="3776370"/>
            <a:ext cx="22015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7EA68AF5-6B04-C1B0-7AA8-C97DD114B81E}"/>
              </a:ext>
            </a:extLst>
          </p:cNvPr>
          <p:cNvCxnSpPr>
            <a:cxnSpLocks/>
          </p:cNvCxnSpPr>
          <p:nvPr/>
        </p:nvCxnSpPr>
        <p:spPr>
          <a:xfrm>
            <a:off x="8104852" y="3776370"/>
            <a:ext cx="22015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F9BF5E6E-CF0E-FA4A-F22F-248A07841B57}"/>
              </a:ext>
            </a:extLst>
          </p:cNvPr>
          <p:cNvGraphicFramePr>
            <a:graphicFrameLocks noGrp="1"/>
          </p:cNvGraphicFramePr>
          <p:nvPr>
            <p:extLst>
              <p:ext uri="{D42A27DB-BD31-4B8C-83A1-F6EECF244321}">
                <p14:modId xmlns:p14="http://schemas.microsoft.com/office/powerpoint/2010/main" val="334392898"/>
              </p:ext>
            </p:extLst>
          </p:nvPr>
        </p:nvGraphicFramePr>
        <p:xfrm>
          <a:off x="5064269" y="4550771"/>
          <a:ext cx="4743760" cy="2239736"/>
        </p:xfrm>
        <a:graphic>
          <a:graphicData uri="http://schemas.openxmlformats.org/drawingml/2006/table">
            <a:tbl>
              <a:tblPr firstRow="1" bandRow="1">
                <a:tableStyleId>{5940675A-B579-460E-94D1-54222C63F5DA}</a:tableStyleId>
              </a:tblPr>
              <a:tblGrid>
                <a:gridCol w="4743760">
                  <a:extLst>
                    <a:ext uri="{9D8B030D-6E8A-4147-A177-3AD203B41FA5}">
                      <a16:colId xmlns:a16="http://schemas.microsoft.com/office/drawing/2014/main" val="1544143706"/>
                    </a:ext>
                  </a:extLst>
                </a:gridCol>
              </a:tblGrid>
              <a:tr h="304256">
                <a:tc>
                  <a:txBody>
                    <a:bodyPr/>
                    <a:lstStyle/>
                    <a:p>
                      <a:r>
                        <a:rPr lang="en-GB" sz="1100" b="1" dirty="0"/>
                        <a:t>Economic Change Impacts</a:t>
                      </a:r>
                    </a:p>
                  </a:txBody>
                  <a:tcPr>
                    <a:solidFill>
                      <a:schemeClr val="accent4">
                        <a:lumMod val="20000"/>
                        <a:lumOff val="80000"/>
                      </a:schemeClr>
                    </a:solidFill>
                  </a:tcPr>
                </a:tc>
                <a:extLst>
                  <a:ext uri="{0D108BD9-81ED-4DB2-BD59-A6C34878D82A}">
                    <a16:rowId xmlns:a16="http://schemas.microsoft.com/office/drawing/2014/main" val="2076265266"/>
                  </a:ext>
                </a:extLst>
              </a:tr>
              <a:tr h="1082428">
                <a:tc>
                  <a:txBody>
                    <a:bodyPr/>
                    <a:lstStyle/>
                    <a:p>
                      <a:r>
                        <a:rPr lang="en-GB" sz="1100" b="1" dirty="0"/>
                        <a:t>Positive:</a:t>
                      </a:r>
                    </a:p>
                    <a:p>
                      <a:pPr marL="171450" indent="-171450">
                        <a:buFont typeface="Arial" panose="020B0604020202020204" pitchFamily="34" charset="0"/>
                        <a:buChar char="•"/>
                      </a:pPr>
                      <a:r>
                        <a:rPr lang="en-GB" sz="1100" dirty="0"/>
                        <a:t>Core regions develop quickly.</a:t>
                      </a:r>
                    </a:p>
                    <a:p>
                      <a:pPr marL="171450" indent="-171450">
                        <a:buFont typeface="Arial" panose="020B0604020202020204" pitchFamily="34" charset="0"/>
                        <a:buChar char="•"/>
                      </a:pPr>
                      <a:r>
                        <a:rPr lang="en-GB" sz="1100" dirty="0"/>
                        <a:t>More people have access to education and healthcare in cities.</a:t>
                      </a:r>
                    </a:p>
                    <a:p>
                      <a:pPr marL="171450" indent="-171450">
                        <a:buFont typeface="Arial" panose="020B0604020202020204" pitchFamily="34" charset="0"/>
                        <a:buChar char="•"/>
                      </a:pPr>
                      <a:r>
                        <a:rPr lang="en-GB" sz="1100" dirty="0"/>
                        <a:t>More people can pay tax to help fund government-led development projects.</a:t>
                      </a:r>
                    </a:p>
                    <a:p>
                      <a:pPr marL="171450" indent="-171450">
                        <a:buFont typeface="Arial" panose="020B0604020202020204" pitchFamily="34" charset="0"/>
                        <a:buChar char="•"/>
                      </a:pPr>
                      <a:r>
                        <a:rPr lang="en-GB" sz="1100" dirty="0"/>
                        <a:t>Greater gender equality as more women are gaining jobs. </a:t>
                      </a:r>
                    </a:p>
                    <a:p>
                      <a:pPr marL="0" indent="0">
                        <a:buFont typeface="Arial" panose="020B0604020202020204" pitchFamily="34" charset="0"/>
                        <a:buNone/>
                      </a:pPr>
                      <a:r>
                        <a:rPr lang="en-GB" sz="1100" b="1" dirty="0"/>
                        <a:t>Negative:</a:t>
                      </a:r>
                    </a:p>
                    <a:p>
                      <a:pPr marL="171450" indent="-171450">
                        <a:buFont typeface="Arial" panose="020B0604020202020204" pitchFamily="34" charset="0"/>
                        <a:buChar char="•"/>
                      </a:pPr>
                      <a:r>
                        <a:rPr lang="en-GB" sz="1100" dirty="0"/>
                        <a:t>Overpopulation in core regions leading to people living in slums.</a:t>
                      </a:r>
                    </a:p>
                    <a:p>
                      <a:pPr marL="171450" indent="-171450">
                        <a:buFont typeface="Arial" panose="020B0604020202020204" pitchFamily="34" charset="0"/>
                        <a:buChar char="•"/>
                      </a:pPr>
                      <a:r>
                        <a:rPr lang="en-GB" sz="1100" dirty="0"/>
                        <a:t>Greater pressure on existing education and healthcare. </a:t>
                      </a:r>
                    </a:p>
                    <a:p>
                      <a:pPr marL="171450" indent="-171450">
                        <a:buFont typeface="Arial" panose="020B0604020202020204" pitchFamily="34" charset="0"/>
                        <a:buChar char="•"/>
                      </a:pPr>
                      <a:r>
                        <a:rPr lang="en-GB" sz="1100" dirty="0"/>
                        <a:t>Growing inequality between core and periphery regions, as well as within core regions.</a:t>
                      </a:r>
                    </a:p>
                  </a:txBody>
                  <a:tcPr/>
                </a:tc>
                <a:extLst>
                  <a:ext uri="{0D108BD9-81ED-4DB2-BD59-A6C34878D82A}">
                    <a16:rowId xmlns:a16="http://schemas.microsoft.com/office/drawing/2014/main" val="2395636960"/>
                  </a:ext>
                </a:extLst>
              </a:tr>
            </a:tbl>
          </a:graphicData>
        </a:graphic>
      </p:graphicFrame>
    </p:spTree>
    <p:extLst>
      <p:ext uri="{BB962C8B-B14F-4D97-AF65-F5344CB8AC3E}">
        <p14:creationId xmlns:p14="http://schemas.microsoft.com/office/powerpoint/2010/main" val="1318081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C05D8-9320-E1AD-5889-DFE433FB3231}"/>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8F702CB-A24D-887A-9CE4-A73A41A1CADE}"/>
              </a:ext>
            </a:extLst>
          </p:cNvPr>
          <p:cNvCxnSpPr/>
          <p:nvPr/>
        </p:nvCxnSpPr>
        <p:spPr>
          <a:xfrm>
            <a:off x="4953000" y="0"/>
            <a:ext cx="0" cy="685800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CBB5197D-3239-7F84-38BA-C3F5F0BC29E0}"/>
              </a:ext>
            </a:extLst>
          </p:cNvPr>
          <p:cNvPicPr>
            <a:picLocks noChangeAspect="1"/>
          </p:cNvPicPr>
          <p:nvPr/>
        </p:nvPicPr>
        <p:blipFill>
          <a:blip r:embed="rId2"/>
          <a:stretch>
            <a:fillRect/>
          </a:stretch>
        </p:blipFill>
        <p:spPr>
          <a:xfrm>
            <a:off x="84199" y="87922"/>
            <a:ext cx="4781714" cy="2109299"/>
          </a:xfrm>
          <a:prstGeom prst="rect">
            <a:avLst/>
          </a:prstGeom>
        </p:spPr>
      </p:pic>
      <p:pic>
        <p:nvPicPr>
          <p:cNvPr id="7" name="Picture 6">
            <a:extLst>
              <a:ext uri="{FF2B5EF4-FFF2-40B4-BE49-F238E27FC236}">
                <a16:creationId xmlns:a16="http://schemas.microsoft.com/office/drawing/2014/main" id="{D6E8945E-D487-F7A6-1086-93F6065B0BBA}"/>
              </a:ext>
            </a:extLst>
          </p:cNvPr>
          <p:cNvPicPr>
            <a:picLocks noChangeAspect="1"/>
          </p:cNvPicPr>
          <p:nvPr/>
        </p:nvPicPr>
        <p:blipFill>
          <a:blip r:embed="rId3"/>
          <a:stretch>
            <a:fillRect/>
          </a:stretch>
        </p:blipFill>
        <p:spPr>
          <a:xfrm>
            <a:off x="5040089" y="87922"/>
            <a:ext cx="4781712" cy="1040754"/>
          </a:xfrm>
          <a:prstGeom prst="rect">
            <a:avLst/>
          </a:prstGeom>
        </p:spPr>
      </p:pic>
      <p:graphicFrame>
        <p:nvGraphicFramePr>
          <p:cNvPr id="2" name="Table 1">
            <a:extLst>
              <a:ext uri="{FF2B5EF4-FFF2-40B4-BE49-F238E27FC236}">
                <a16:creationId xmlns:a16="http://schemas.microsoft.com/office/drawing/2014/main" id="{CC49A992-A865-9511-3023-372D51DC8BCA}"/>
              </a:ext>
            </a:extLst>
          </p:cNvPr>
          <p:cNvGraphicFramePr>
            <a:graphicFrameLocks noGrp="1"/>
          </p:cNvGraphicFramePr>
          <p:nvPr>
            <p:extLst>
              <p:ext uri="{D42A27DB-BD31-4B8C-83A1-F6EECF244321}">
                <p14:modId xmlns:p14="http://schemas.microsoft.com/office/powerpoint/2010/main" val="2081147275"/>
              </p:ext>
            </p:extLst>
          </p:nvPr>
        </p:nvGraphicFramePr>
        <p:xfrm>
          <a:off x="84200" y="2261807"/>
          <a:ext cx="4738172" cy="2042160"/>
        </p:xfrm>
        <a:graphic>
          <a:graphicData uri="http://schemas.openxmlformats.org/drawingml/2006/table">
            <a:tbl>
              <a:tblPr firstRow="1" bandRow="1">
                <a:tableStyleId>{5940675A-B579-460E-94D1-54222C63F5DA}</a:tableStyleId>
              </a:tblPr>
              <a:tblGrid>
                <a:gridCol w="1265629">
                  <a:extLst>
                    <a:ext uri="{9D8B030D-6E8A-4147-A177-3AD203B41FA5}">
                      <a16:colId xmlns:a16="http://schemas.microsoft.com/office/drawing/2014/main" val="1372625537"/>
                    </a:ext>
                  </a:extLst>
                </a:gridCol>
                <a:gridCol w="3472543">
                  <a:extLst>
                    <a:ext uri="{9D8B030D-6E8A-4147-A177-3AD203B41FA5}">
                      <a16:colId xmlns:a16="http://schemas.microsoft.com/office/drawing/2014/main" val="1865695925"/>
                    </a:ext>
                  </a:extLst>
                </a:gridCol>
              </a:tblGrid>
              <a:tr h="392491">
                <a:tc>
                  <a:txBody>
                    <a:bodyPr/>
                    <a:lstStyle/>
                    <a:p>
                      <a:r>
                        <a:rPr lang="en-GB" sz="1100" b="1" dirty="0"/>
                        <a:t>Trade</a:t>
                      </a:r>
                    </a:p>
                  </a:txBody>
                  <a:tcPr/>
                </a:tc>
                <a:tc>
                  <a:txBody>
                    <a:bodyPr/>
                    <a:lstStyle/>
                    <a:p>
                      <a:r>
                        <a:rPr lang="en-GB" sz="1100" dirty="0"/>
                        <a:t>India’s trade has grown rapidly as it has become more connected globally. </a:t>
                      </a:r>
                    </a:p>
                  </a:txBody>
                  <a:tcPr/>
                </a:tc>
                <a:extLst>
                  <a:ext uri="{0D108BD9-81ED-4DB2-BD59-A6C34878D82A}">
                    <a16:rowId xmlns:a16="http://schemas.microsoft.com/office/drawing/2014/main" val="3579975430"/>
                  </a:ext>
                </a:extLst>
              </a:tr>
              <a:tr h="392491">
                <a:tc>
                  <a:txBody>
                    <a:bodyPr/>
                    <a:lstStyle/>
                    <a:p>
                      <a:r>
                        <a:rPr lang="en-GB" sz="1100" b="1" dirty="0"/>
                        <a:t>Aid</a:t>
                      </a:r>
                    </a:p>
                  </a:txBody>
                  <a:tcPr/>
                </a:tc>
                <a:tc>
                  <a:txBody>
                    <a:bodyPr/>
                    <a:lstStyle/>
                    <a:p>
                      <a:r>
                        <a:rPr lang="en-GB" sz="1100" dirty="0"/>
                        <a:t>India once received aid to help fund development projects across the country. It now receives less aid than it donates to other countries. </a:t>
                      </a:r>
                    </a:p>
                  </a:txBody>
                  <a:tcPr/>
                </a:tc>
                <a:extLst>
                  <a:ext uri="{0D108BD9-81ED-4DB2-BD59-A6C34878D82A}">
                    <a16:rowId xmlns:a16="http://schemas.microsoft.com/office/drawing/2014/main" val="3198088308"/>
                  </a:ext>
                </a:extLst>
              </a:tr>
              <a:tr h="392491">
                <a:tc>
                  <a:txBody>
                    <a:bodyPr/>
                    <a:lstStyle/>
                    <a:p>
                      <a:r>
                        <a:rPr lang="en-GB" sz="1100" b="1" dirty="0"/>
                        <a:t>Private Investment (FDI)</a:t>
                      </a:r>
                    </a:p>
                  </a:txBody>
                  <a:tcPr/>
                </a:tc>
                <a:tc>
                  <a:txBody>
                    <a:bodyPr/>
                    <a:lstStyle/>
                    <a:p>
                      <a:r>
                        <a:rPr lang="en-GB" sz="1100" dirty="0"/>
                        <a:t>TNCs such as Apple, Microsoft and Vodafone have invested into India, creating jobs and paying taxes. </a:t>
                      </a:r>
                    </a:p>
                  </a:txBody>
                  <a:tcPr/>
                </a:tc>
                <a:extLst>
                  <a:ext uri="{0D108BD9-81ED-4DB2-BD59-A6C34878D82A}">
                    <a16:rowId xmlns:a16="http://schemas.microsoft.com/office/drawing/2014/main" val="3322623590"/>
                  </a:ext>
                </a:extLst>
              </a:tr>
              <a:tr h="392491">
                <a:tc>
                  <a:txBody>
                    <a:bodyPr/>
                    <a:lstStyle/>
                    <a:p>
                      <a:r>
                        <a:rPr lang="en-GB" sz="1100" b="1" dirty="0"/>
                        <a:t>Public Investment (Tax)</a:t>
                      </a:r>
                    </a:p>
                  </a:txBody>
                  <a:tcPr/>
                </a:tc>
                <a:tc>
                  <a:txBody>
                    <a:bodyPr/>
                    <a:lstStyle/>
                    <a:p>
                      <a:r>
                        <a:rPr lang="en-GB" sz="1100" dirty="0"/>
                        <a:t>The Indian government has been selling off public services to private companies to reduce the amount of money the government needs to invest. </a:t>
                      </a:r>
                    </a:p>
                  </a:txBody>
                  <a:tcPr/>
                </a:tc>
                <a:extLst>
                  <a:ext uri="{0D108BD9-81ED-4DB2-BD59-A6C34878D82A}">
                    <a16:rowId xmlns:a16="http://schemas.microsoft.com/office/drawing/2014/main" val="1399491470"/>
                  </a:ext>
                </a:extLst>
              </a:tr>
            </a:tbl>
          </a:graphicData>
        </a:graphic>
      </p:graphicFrame>
      <p:pic>
        <p:nvPicPr>
          <p:cNvPr id="8" name="Picture 2" descr="Population Increase in India - Internet Geography">
            <a:extLst>
              <a:ext uri="{FF2B5EF4-FFF2-40B4-BE49-F238E27FC236}">
                <a16:creationId xmlns:a16="http://schemas.microsoft.com/office/drawing/2014/main" id="{5869A6EB-FE3D-966D-8C8A-FCBD234E4C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082" r="50000" b="18069"/>
          <a:stretch>
            <a:fillRect/>
          </a:stretch>
        </p:blipFill>
        <p:spPr bwMode="auto">
          <a:xfrm>
            <a:off x="84199" y="4378795"/>
            <a:ext cx="1399392" cy="11468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Population Increase in India - Internet Geography">
            <a:extLst>
              <a:ext uri="{FF2B5EF4-FFF2-40B4-BE49-F238E27FC236}">
                <a16:creationId xmlns:a16="http://schemas.microsoft.com/office/drawing/2014/main" id="{116EB875-6C28-B95D-EA13-67E4C133A3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8518" b="15573"/>
          <a:stretch>
            <a:fillRect/>
          </a:stretch>
        </p:blipFill>
        <p:spPr bwMode="auto">
          <a:xfrm>
            <a:off x="84199" y="5585284"/>
            <a:ext cx="1399391" cy="11950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75E8899-BCBF-806B-94E8-540BB7C0E3ED}"/>
              </a:ext>
            </a:extLst>
          </p:cNvPr>
          <p:cNvSpPr txBox="1"/>
          <p:nvPr/>
        </p:nvSpPr>
        <p:spPr>
          <a:xfrm>
            <a:off x="1376579" y="4346137"/>
            <a:ext cx="3489334" cy="2462213"/>
          </a:xfrm>
          <a:prstGeom prst="rect">
            <a:avLst/>
          </a:prstGeom>
          <a:noFill/>
        </p:spPr>
        <p:txBody>
          <a:bodyPr wrap="square" rtlCol="0">
            <a:spAutoFit/>
          </a:bodyPr>
          <a:lstStyle/>
          <a:p>
            <a:r>
              <a:rPr lang="en-GB" sz="1100" b="1" dirty="0"/>
              <a:t>Demographic Changes:</a:t>
            </a:r>
          </a:p>
          <a:p>
            <a:r>
              <a:rPr lang="en-GB" sz="1100" u="sng" dirty="0"/>
              <a:t>Fewer young dependents</a:t>
            </a:r>
            <a:r>
              <a:rPr lang="en-GB" sz="1100" dirty="0"/>
              <a:t>  - due to falling birth rates. This is caused by:</a:t>
            </a:r>
          </a:p>
          <a:p>
            <a:pPr marL="171450" indent="-171450">
              <a:buFont typeface="Arial" panose="020B0604020202020204" pitchFamily="34" charset="0"/>
              <a:buChar char="•"/>
            </a:pPr>
            <a:r>
              <a:rPr lang="en-GB" sz="1100" dirty="0"/>
              <a:t>Families wanting fewer children as more are likely to survive. </a:t>
            </a:r>
          </a:p>
          <a:p>
            <a:pPr marL="171450" indent="-171450">
              <a:buFont typeface="Arial" panose="020B0604020202020204" pitchFamily="34" charset="0"/>
              <a:buChar char="•"/>
            </a:pPr>
            <a:r>
              <a:rPr lang="en-GB" sz="1100" dirty="0"/>
              <a:t>The rights of women improving meaning that they can access better education and jobs. </a:t>
            </a:r>
          </a:p>
          <a:p>
            <a:pPr marL="171450" indent="-171450">
              <a:buFont typeface="Arial" panose="020B0604020202020204" pitchFamily="34" charset="0"/>
              <a:buChar char="•"/>
            </a:pPr>
            <a:r>
              <a:rPr lang="en-GB" sz="1100" dirty="0"/>
              <a:t>Better access to contraception. </a:t>
            </a:r>
          </a:p>
          <a:p>
            <a:r>
              <a:rPr lang="en-GB" sz="1100" u="sng" dirty="0"/>
              <a:t>More elderly dependents </a:t>
            </a:r>
            <a:r>
              <a:rPr lang="en-GB" sz="1100" dirty="0"/>
              <a:t>– due to an increase in life expectancy. This is caused by:</a:t>
            </a:r>
          </a:p>
          <a:p>
            <a:pPr marL="171450" indent="-171450">
              <a:buFont typeface="Arial" panose="020B0604020202020204" pitchFamily="34" charset="0"/>
              <a:buChar char="•"/>
            </a:pPr>
            <a:r>
              <a:rPr lang="en-GB" sz="1100" dirty="0"/>
              <a:t>Better healthcare meaning people live for longer.</a:t>
            </a:r>
          </a:p>
          <a:p>
            <a:r>
              <a:rPr lang="en-GB" sz="1100" u="sng" dirty="0"/>
              <a:t>Larger working population</a:t>
            </a:r>
            <a:r>
              <a:rPr lang="en-GB" sz="1100" dirty="0"/>
              <a:t> – this is caused by:</a:t>
            </a:r>
          </a:p>
          <a:p>
            <a:pPr marL="171450" indent="-171450">
              <a:buFont typeface="Arial" panose="020B0604020202020204" pitchFamily="34" charset="0"/>
              <a:buChar char="•"/>
            </a:pPr>
            <a:r>
              <a:rPr lang="en-GB" sz="1100" dirty="0"/>
              <a:t>More people surviving into working age.</a:t>
            </a:r>
          </a:p>
          <a:p>
            <a:pPr marL="171450" indent="-171450">
              <a:buFont typeface="Arial" panose="020B0604020202020204" pitchFamily="34" charset="0"/>
              <a:buChar char="•"/>
            </a:pPr>
            <a:r>
              <a:rPr lang="en-GB" sz="1100" dirty="0"/>
              <a:t>More international migration into India. </a:t>
            </a:r>
          </a:p>
        </p:txBody>
      </p:sp>
      <p:sp>
        <p:nvSpPr>
          <p:cNvPr id="12" name="TextBox 11">
            <a:extLst>
              <a:ext uri="{FF2B5EF4-FFF2-40B4-BE49-F238E27FC236}">
                <a16:creationId xmlns:a16="http://schemas.microsoft.com/office/drawing/2014/main" id="{7858A7A1-A304-C06C-CF86-B9F62B3CE0E8}"/>
              </a:ext>
            </a:extLst>
          </p:cNvPr>
          <p:cNvSpPr txBox="1"/>
          <p:nvPr/>
        </p:nvSpPr>
        <p:spPr>
          <a:xfrm>
            <a:off x="7579344" y="1219399"/>
            <a:ext cx="2242456" cy="1446549"/>
          </a:xfrm>
          <a:prstGeom prst="rect">
            <a:avLst/>
          </a:prstGeom>
          <a:noFill/>
          <a:ln w="19050">
            <a:solidFill>
              <a:srgbClr val="FF0000"/>
            </a:solidFill>
          </a:ln>
        </p:spPr>
        <p:txBody>
          <a:bodyPr wrap="square" rtlCol="0">
            <a:spAutoFit/>
          </a:bodyPr>
          <a:lstStyle/>
          <a:p>
            <a:pPr algn="ctr"/>
            <a:r>
              <a:rPr lang="en-GB" sz="1100" b="1" dirty="0"/>
              <a:t>Negative Relationship: Pakistan:</a:t>
            </a:r>
            <a:endParaRPr lang="en-GB" sz="1100" dirty="0"/>
          </a:p>
          <a:p>
            <a:pPr algn="ctr"/>
            <a:r>
              <a:rPr lang="en-GB" sz="1100" dirty="0"/>
              <a:t>Conflict over the Kashmir region means that India is spending more money on military needs, taking money away from other key services such as education and healthcare.</a:t>
            </a:r>
          </a:p>
        </p:txBody>
      </p:sp>
      <p:sp>
        <p:nvSpPr>
          <p:cNvPr id="13" name="TextBox 12">
            <a:extLst>
              <a:ext uri="{FF2B5EF4-FFF2-40B4-BE49-F238E27FC236}">
                <a16:creationId xmlns:a16="http://schemas.microsoft.com/office/drawing/2014/main" id="{7C32C68C-6121-B934-6809-B9A387709FCD}"/>
              </a:ext>
            </a:extLst>
          </p:cNvPr>
          <p:cNvSpPr txBox="1"/>
          <p:nvPr/>
        </p:nvSpPr>
        <p:spPr>
          <a:xfrm>
            <a:off x="5040089" y="1219400"/>
            <a:ext cx="2421606" cy="1446550"/>
          </a:xfrm>
          <a:prstGeom prst="rect">
            <a:avLst/>
          </a:prstGeom>
          <a:noFill/>
          <a:ln w="19050">
            <a:solidFill>
              <a:srgbClr val="00B050"/>
            </a:solidFill>
          </a:ln>
        </p:spPr>
        <p:txBody>
          <a:bodyPr wrap="square" rtlCol="0">
            <a:spAutoFit/>
          </a:bodyPr>
          <a:lstStyle/>
          <a:p>
            <a:pPr algn="ctr"/>
            <a:r>
              <a:rPr lang="en-GB" sz="1100" b="1" dirty="0"/>
              <a:t>Positive Relationship: </a:t>
            </a:r>
          </a:p>
          <a:p>
            <a:pPr algn="ctr"/>
            <a:r>
              <a:rPr lang="en-GB" sz="1100" b="1" dirty="0"/>
              <a:t>United Kingdom:</a:t>
            </a:r>
            <a:endParaRPr lang="en-GB" sz="1100" dirty="0"/>
          </a:p>
          <a:p>
            <a:pPr algn="ctr"/>
            <a:r>
              <a:rPr lang="en-GB" sz="1100" dirty="0"/>
              <a:t>Despite once being colonised by the UK, India is now part of the Commonwealth alongside the UK. This means that India and the UK can establish strong trade links, helping to boost India’s economy.</a:t>
            </a:r>
          </a:p>
        </p:txBody>
      </p:sp>
      <p:sp>
        <p:nvSpPr>
          <p:cNvPr id="14" name="Rectangle: Rounded Corners 13">
            <a:extLst>
              <a:ext uri="{FF2B5EF4-FFF2-40B4-BE49-F238E27FC236}">
                <a16:creationId xmlns:a16="http://schemas.microsoft.com/office/drawing/2014/main" id="{7A8D420F-C0A8-25CE-8E9B-99D845B436ED}"/>
              </a:ext>
            </a:extLst>
          </p:cNvPr>
          <p:cNvSpPr/>
          <p:nvPr/>
        </p:nvSpPr>
        <p:spPr>
          <a:xfrm>
            <a:off x="6847318" y="4192051"/>
            <a:ext cx="1167254" cy="85800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Growth of Technology and Connectivity</a:t>
            </a:r>
          </a:p>
        </p:txBody>
      </p:sp>
      <p:cxnSp>
        <p:nvCxnSpPr>
          <p:cNvPr id="15" name="Straight Arrow Connector 14">
            <a:extLst>
              <a:ext uri="{FF2B5EF4-FFF2-40B4-BE49-F238E27FC236}">
                <a16:creationId xmlns:a16="http://schemas.microsoft.com/office/drawing/2014/main" id="{BE0C205E-CE8D-AB7A-E823-7FDD40A3D502}"/>
              </a:ext>
            </a:extLst>
          </p:cNvPr>
          <p:cNvCxnSpPr>
            <a:cxnSpLocks/>
          </p:cNvCxnSpPr>
          <p:nvPr/>
        </p:nvCxnSpPr>
        <p:spPr>
          <a:xfrm flipV="1">
            <a:off x="7961740" y="3858002"/>
            <a:ext cx="187560" cy="36027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E7F2696-255D-C78F-69AC-E7B03DACDE12}"/>
              </a:ext>
            </a:extLst>
          </p:cNvPr>
          <p:cNvCxnSpPr>
            <a:cxnSpLocks/>
          </p:cNvCxnSpPr>
          <p:nvPr/>
        </p:nvCxnSpPr>
        <p:spPr>
          <a:xfrm>
            <a:off x="8014572" y="4981331"/>
            <a:ext cx="269457" cy="27646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2BCBFDC3-6204-CB55-120F-48C7109A041D}"/>
              </a:ext>
            </a:extLst>
          </p:cNvPr>
          <p:cNvCxnSpPr>
            <a:cxnSpLocks/>
          </p:cNvCxnSpPr>
          <p:nvPr/>
        </p:nvCxnSpPr>
        <p:spPr>
          <a:xfrm flipH="1">
            <a:off x="6690819" y="5059173"/>
            <a:ext cx="312998" cy="35909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F89761F0-4618-3A3A-5E7D-683287BC295C}"/>
              </a:ext>
            </a:extLst>
          </p:cNvPr>
          <p:cNvCxnSpPr>
            <a:cxnSpLocks/>
          </p:cNvCxnSpPr>
          <p:nvPr/>
        </p:nvCxnSpPr>
        <p:spPr>
          <a:xfrm flipH="1" flipV="1">
            <a:off x="6659770" y="3824130"/>
            <a:ext cx="248965" cy="40949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59AF90C5-F5B0-A9A7-9AC7-C2BCAC213D53}"/>
              </a:ext>
            </a:extLst>
          </p:cNvPr>
          <p:cNvSpPr txBox="1"/>
          <p:nvPr/>
        </p:nvSpPr>
        <p:spPr>
          <a:xfrm>
            <a:off x="8149300" y="2789328"/>
            <a:ext cx="1756700" cy="1954381"/>
          </a:xfrm>
          <a:prstGeom prst="rect">
            <a:avLst/>
          </a:prstGeom>
          <a:noFill/>
        </p:spPr>
        <p:txBody>
          <a:bodyPr wrap="square" rtlCol="0">
            <a:spAutoFit/>
          </a:bodyPr>
          <a:lstStyle/>
          <a:p>
            <a:pPr algn="ctr"/>
            <a:r>
              <a:rPr lang="en-US" sz="1100" b="1" dirty="0"/>
              <a:t>1. Jobs and the Economy</a:t>
            </a:r>
            <a:br>
              <a:rPr lang="en-US" sz="1100" dirty="0"/>
            </a:br>
            <a:r>
              <a:rPr lang="en-US" sz="1100" dirty="0"/>
              <a:t>Better internet and mobile technology have helped India grow big industries like IT, software, and call centres. This has created millions of jobs and brought money into the country from overseas companies.</a:t>
            </a:r>
          </a:p>
          <a:p>
            <a:pPr algn="ctr"/>
            <a:endParaRPr lang="en-GB" sz="1100" dirty="0"/>
          </a:p>
        </p:txBody>
      </p:sp>
      <p:sp>
        <p:nvSpPr>
          <p:cNvPr id="26" name="TextBox 25">
            <a:extLst>
              <a:ext uri="{FF2B5EF4-FFF2-40B4-BE49-F238E27FC236}">
                <a16:creationId xmlns:a16="http://schemas.microsoft.com/office/drawing/2014/main" id="{5F3EF4B9-42EE-B219-30A1-782D3A41066B}"/>
              </a:ext>
            </a:extLst>
          </p:cNvPr>
          <p:cNvSpPr txBox="1"/>
          <p:nvPr/>
        </p:nvSpPr>
        <p:spPr>
          <a:xfrm>
            <a:off x="7815944" y="5212488"/>
            <a:ext cx="2090056" cy="1446550"/>
          </a:xfrm>
          <a:prstGeom prst="rect">
            <a:avLst/>
          </a:prstGeom>
          <a:noFill/>
        </p:spPr>
        <p:txBody>
          <a:bodyPr wrap="square">
            <a:spAutoFit/>
          </a:bodyPr>
          <a:lstStyle/>
          <a:p>
            <a:pPr algn="ctr"/>
            <a:r>
              <a:rPr lang="en-US" sz="1100" b="1" dirty="0"/>
              <a:t>2. Education</a:t>
            </a:r>
            <a:br>
              <a:rPr lang="en-US" sz="1100" dirty="0"/>
            </a:br>
            <a:r>
              <a:rPr lang="en-US" sz="1100" dirty="0"/>
              <a:t>Technology allows students to learn online through videos, apps, and virtual classes. Even in rural areas, mobile phones and the internet help young people access education and learn new skills.</a:t>
            </a:r>
          </a:p>
        </p:txBody>
      </p:sp>
      <p:sp>
        <p:nvSpPr>
          <p:cNvPr id="28" name="TextBox 27">
            <a:extLst>
              <a:ext uri="{FF2B5EF4-FFF2-40B4-BE49-F238E27FC236}">
                <a16:creationId xmlns:a16="http://schemas.microsoft.com/office/drawing/2014/main" id="{AD7DFA48-614D-BBF7-7C12-A93C66970B4A}"/>
              </a:ext>
            </a:extLst>
          </p:cNvPr>
          <p:cNvSpPr txBox="1"/>
          <p:nvPr/>
        </p:nvSpPr>
        <p:spPr>
          <a:xfrm>
            <a:off x="5157738" y="5480186"/>
            <a:ext cx="2421606" cy="1277273"/>
          </a:xfrm>
          <a:prstGeom prst="rect">
            <a:avLst/>
          </a:prstGeom>
          <a:noFill/>
        </p:spPr>
        <p:txBody>
          <a:bodyPr wrap="square">
            <a:spAutoFit/>
          </a:bodyPr>
          <a:lstStyle/>
          <a:p>
            <a:pPr algn="ctr">
              <a:buNone/>
            </a:pPr>
            <a:r>
              <a:rPr lang="en-US" sz="1100" b="1" dirty="0"/>
              <a:t>3. Healthcare</a:t>
            </a:r>
            <a:br>
              <a:rPr lang="en-US" sz="1100" dirty="0"/>
            </a:br>
            <a:r>
              <a:rPr lang="en-US" sz="1100" dirty="0"/>
              <a:t>Connectivity has improved healthcare through online doctor appointments (telemedicine), health apps, and faster sharing of medical information. This is especially helpful for people living far from hospitals.</a:t>
            </a:r>
          </a:p>
        </p:txBody>
      </p:sp>
      <p:sp>
        <p:nvSpPr>
          <p:cNvPr id="30" name="TextBox 29">
            <a:extLst>
              <a:ext uri="{FF2B5EF4-FFF2-40B4-BE49-F238E27FC236}">
                <a16:creationId xmlns:a16="http://schemas.microsoft.com/office/drawing/2014/main" id="{86D74A6C-AC20-22FA-282E-74FA311AAC17}"/>
              </a:ext>
            </a:extLst>
          </p:cNvPr>
          <p:cNvSpPr txBox="1"/>
          <p:nvPr/>
        </p:nvSpPr>
        <p:spPr>
          <a:xfrm>
            <a:off x="4924839" y="2794849"/>
            <a:ext cx="1756701" cy="1615827"/>
          </a:xfrm>
          <a:prstGeom prst="rect">
            <a:avLst/>
          </a:prstGeom>
          <a:noFill/>
        </p:spPr>
        <p:txBody>
          <a:bodyPr wrap="square">
            <a:spAutoFit/>
          </a:bodyPr>
          <a:lstStyle/>
          <a:p>
            <a:pPr algn="ctr"/>
            <a:r>
              <a:rPr lang="en-US" sz="1100" b="1" dirty="0"/>
              <a:t>4. Business and Trade</a:t>
            </a:r>
            <a:br>
              <a:rPr lang="en-US" sz="1100" dirty="0"/>
            </a:br>
            <a:r>
              <a:rPr lang="en-US" sz="1100" dirty="0"/>
              <a:t>Small businesses can now sell goods online, use digital payments, and reach customers across India and the world. This has helped entrepreneurs and farmers earn more money.</a:t>
            </a:r>
          </a:p>
        </p:txBody>
      </p:sp>
    </p:spTree>
    <p:extLst>
      <p:ext uri="{BB962C8B-B14F-4D97-AF65-F5344CB8AC3E}">
        <p14:creationId xmlns:p14="http://schemas.microsoft.com/office/powerpoint/2010/main" val="135665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6802E-5700-8C0D-5879-11197F619F50}"/>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016F90C-F9CB-64C7-E949-2D6BFEECA5AE}"/>
              </a:ext>
            </a:extLst>
          </p:cNvPr>
          <p:cNvCxnSpPr/>
          <p:nvPr/>
        </p:nvCxnSpPr>
        <p:spPr>
          <a:xfrm>
            <a:off x="4953000" y="0"/>
            <a:ext cx="0" cy="685800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B7FEBBC7-7224-B7B5-D66D-CCD5EE02D06C}"/>
              </a:ext>
            </a:extLst>
          </p:cNvPr>
          <p:cNvPicPr>
            <a:picLocks noChangeAspect="1"/>
          </p:cNvPicPr>
          <p:nvPr/>
        </p:nvPicPr>
        <p:blipFill>
          <a:blip r:embed="rId2"/>
          <a:stretch>
            <a:fillRect/>
          </a:stretch>
        </p:blipFill>
        <p:spPr>
          <a:xfrm>
            <a:off x="90551" y="74337"/>
            <a:ext cx="4786249" cy="1397585"/>
          </a:xfrm>
          <a:prstGeom prst="rect">
            <a:avLst/>
          </a:prstGeom>
        </p:spPr>
      </p:pic>
      <p:pic>
        <p:nvPicPr>
          <p:cNvPr id="6" name="Picture 5">
            <a:extLst>
              <a:ext uri="{FF2B5EF4-FFF2-40B4-BE49-F238E27FC236}">
                <a16:creationId xmlns:a16="http://schemas.microsoft.com/office/drawing/2014/main" id="{4F396639-24E8-BE13-6136-17E52C75BEB1}"/>
              </a:ext>
            </a:extLst>
          </p:cNvPr>
          <p:cNvPicPr>
            <a:picLocks noChangeAspect="1"/>
          </p:cNvPicPr>
          <p:nvPr/>
        </p:nvPicPr>
        <p:blipFill>
          <a:blip r:embed="rId3"/>
          <a:srcRect t="1759"/>
          <a:stretch>
            <a:fillRect/>
          </a:stretch>
        </p:blipFill>
        <p:spPr>
          <a:xfrm>
            <a:off x="5029203" y="74337"/>
            <a:ext cx="4786278" cy="1231949"/>
          </a:xfrm>
          <a:prstGeom prst="rect">
            <a:avLst/>
          </a:prstGeom>
        </p:spPr>
      </p:pic>
      <p:graphicFrame>
        <p:nvGraphicFramePr>
          <p:cNvPr id="4" name="Table 3">
            <a:extLst>
              <a:ext uri="{FF2B5EF4-FFF2-40B4-BE49-F238E27FC236}">
                <a16:creationId xmlns:a16="http://schemas.microsoft.com/office/drawing/2014/main" id="{CC394A3A-6D7A-1ACE-0CA2-BFB04464E414}"/>
              </a:ext>
            </a:extLst>
          </p:cNvPr>
          <p:cNvGraphicFramePr>
            <a:graphicFrameLocks noGrp="1"/>
          </p:cNvGraphicFramePr>
          <p:nvPr>
            <p:extLst>
              <p:ext uri="{D42A27DB-BD31-4B8C-83A1-F6EECF244321}">
                <p14:modId xmlns:p14="http://schemas.microsoft.com/office/powerpoint/2010/main" val="2435368328"/>
              </p:ext>
            </p:extLst>
          </p:nvPr>
        </p:nvGraphicFramePr>
        <p:xfrm>
          <a:off x="90550" y="1556194"/>
          <a:ext cx="4786248" cy="3215640"/>
        </p:xfrm>
        <a:graphic>
          <a:graphicData uri="http://schemas.openxmlformats.org/drawingml/2006/table">
            <a:tbl>
              <a:tblPr firstRow="1" bandRow="1">
                <a:tableStyleId>{5940675A-B579-460E-94D1-54222C63F5DA}</a:tableStyleId>
              </a:tblPr>
              <a:tblGrid>
                <a:gridCol w="1455221">
                  <a:extLst>
                    <a:ext uri="{9D8B030D-6E8A-4147-A177-3AD203B41FA5}">
                      <a16:colId xmlns:a16="http://schemas.microsoft.com/office/drawing/2014/main" val="51811999"/>
                    </a:ext>
                  </a:extLst>
                </a:gridCol>
                <a:gridCol w="1621972">
                  <a:extLst>
                    <a:ext uri="{9D8B030D-6E8A-4147-A177-3AD203B41FA5}">
                      <a16:colId xmlns:a16="http://schemas.microsoft.com/office/drawing/2014/main" val="3289180011"/>
                    </a:ext>
                  </a:extLst>
                </a:gridCol>
                <a:gridCol w="1709055">
                  <a:extLst>
                    <a:ext uri="{9D8B030D-6E8A-4147-A177-3AD203B41FA5}">
                      <a16:colId xmlns:a16="http://schemas.microsoft.com/office/drawing/2014/main" val="4099488006"/>
                    </a:ext>
                  </a:extLst>
                </a:gridCol>
              </a:tblGrid>
              <a:tr h="370840">
                <a:tc>
                  <a:txBody>
                    <a:bodyPr/>
                    <a:lstStyle/>
                    <a:p>
                      <a:r>
                        <a:rPr lang="en-GB" sz="1100" b="1" dirty="0"/>
                        <a:t>Impacts of India’s Rapid Development</a:t>
                      </a:r>
                    </a:p>
                  </a:txBody>
                  <a:tcPr/>
                </a:tc>
                <a:tc>
                  <a:txBody>
                    <a:bodyPr/>
                    <a:lstStyle/>
                    <a:p>
                      <a:r>
                        <a:rPr lang="en-GB" sz="1100" b="1" dirty="0"/>
                        <a:t>Positive</a:t>
                      </a:r>
                    </a:p>
                  </a:txBody>
                  <a:tcPr>
                    <a:solidFill>
                      <a:schemeClr val="accent6">
                        <a:lumMod val="20000"/>
                        <a:lumOff val="80000"/>
                      </a:schemeClr>
                    </a:solidFill>
                  </a:tcPr>
                </a:tc>
                <a:tc>
                  <a:txBody>
                    <a:bodyPr/>
                    <a:lstStyle/>
                    <a:p>
                      <a:r>
                        <a:rPr lang="en-GB" sz="1100" b="1" dirty="0"/>
                        <a:t>Negative</a:t>
                      </a:r>
                    </a:p>
                  </a:txBody>
                  <a:tcPr>
                    <a:solidFill>
                      <a:schemeClr val="accent2">
                        <a:lumMod val="20000"/>
                        <a:lumOff val="80000"/>
                      </a:schemeClr>
                    </a:solidFill>
                  </a:tcPr>
                </a:tc>
                <a:extLst>
                  <a:ext uri="{0D108BD9-81ED-4DB2-BD59-A6C34878D82A}">
                    <a16:rowId xmlns:a16="http://schemas.microsoft.com/office/drawing/2014/main" val="337328515"/>
                  </a:ext>
                </a:extLst>
              </a:tr>
              <a:tr h="370840">
                <a:tc>
                  <a:txBody>
                    <a:bodyPr/>
                    <a:lstStyle/>
                    <a:p>
                      <a:r>
                        <a:rPr lang="en-GB" sz="1100" b="1" dirty="0"/>
                        <a:t>Social</a:t>
                      </a:r>
                    </a:p>
                  </a:txBody>
                  <a:tcPr/>
                </a:tc>
                <a:tc>
                  <a:txBody>
                    <a:bodyPr/>
                    <a:lstStyle/>
                    <a:p>
                      <a:r>
                        <a:rPr lang="en-GB" sz="1100" dirty="0"/>
                        <a:t>People have better access to healthcare and education.</a:t>
                      </a:r>
                    </a:p>
                    <a:p>
                      <a:r>
                        <a:rPr lang="en-GB" sz="1100" dirty="0"/>
                        <a:t>Increasing gender equality.</a:t>
                      </a:r>
                    </a:p>
                  </a:txBody>
                  <a:tcPr/>
                </a:tc>
                <a:tc>
                  <a:txBody>
                    <a:bodyPr/>
                    <a:lstStyle/>
                    <a:p>
                      <a:r>
                        <a:rPr lang="en-GB" sz="1100" dirty="0"/>
                        <a:t>More traffic and congestion on roads.</a:t>
                      </a:r>
                    </a:p>
                    <a:p>
                      <a:r>
                        <a:rPr lang="en-GB" sz="1100" dirty="0"/>
                        <a:t>Overpopulation in urban areas leading to slums developing.</a:t>
                      </a:r>
                    </a:p>
                  </a:txBody>
                  <a:tcPr/>
                </a:tc>
                <a:extLst>
                  <a:ext uri="{0D108BD9-81ED-4DB2-BD59-A6C34878D82A}">
                    <a16:rowId xmlns:a16="http://schemas.microsoft.com/office/drawing/2014/main" val="4245470227"/>
                  </a:ext>
                </a:extLst>
              </a:tr>
              <a:tr h="370840">
                <a:tc>
                  <a:txBody>
                    <a:bodyPr/>
                    <a:lstStyle/>
                    <a:p>
                      <a:r>
                        <a:rPr lang="en-GB" sz="1100" b="1" dirty="0"/>
                        <a:t>Economic</a:t>
                      </a:r>
                    </a:p>
                  </a:txBody>
                  <a:tcPr/>
                </a:tc>
                <a:tc>
                  <a:txBody>
                    <a:bodyPr/>
                    <a:lstStyle/>
                    <a:p>
                      <a:r>
                        <a:rPr lang="en-GB" sz="1100" dirty="0"/>
                        <a:t>More high-skilled and high paying jobs due to TNC investment.</a:t>
                      </a:r>
                    </a:p>
                    <a:p>
                      <a:r>
                        <a:rPr lang="en-GB" sz="1100" dirty="0"/>
                        <a:t>More investment in infrastructure.</a:t>
                      </a:r>
                    </a:p>
                  </a:txBody>
                  <a:tcPr/>
                </a:tc>
                <a:tc>
                  <a:txBody>
                    <a:bodyPr/>
                    <a:lstStyle/>
                    <a:p>
                      <a:r>
                        <a:rPr lang="en-GB" sz="1100" dirty="0"/>
                        <a:t>Greater wealth inequality between the rich ‘core’ regions and less developed ‘periphery’ regions.</a:t>
                      </a:r>
                    </a:p>
                  </a:txBody>
                  <a:tcPr/>
                </a:tc>
                <a:extLst>
                  <a:ext uri="{0D108BD9-81ED-4DB2-BD59-A6C34878D82A}">
                    <a16:rowId xmlns:a16="http://schemas.microsoft.com/office/drawing/2014/main" val="2561769159"/>
                  </a:ext>
                </a:extLst>
              </a:tr>
              <a:tr h="370840">
                <a:tc>
                  <a:txBody>
                    <a:bodyPr/>
                    <a:lstStyle/>
                    <a:p>
                      <a:r>
                        <a:rPr lang="en-GB" sz="1100" b="1" dirty="0"/>
                        <a:t>Environmental</a:t>
                      </a:r>
                    </a:p>
                  </a:txBody>
                  <a:tcPr/>
                </a:tc>
                <a:tc>
                  <a:txBody>
                    <a:bodyPr/>
                    <a:lstStyle/>
                    <a:p>
                      <a:r>
                        <a:rPr lang="en-GB" sz="1100" dirty="0"/>
                        <a:t>More money to invest in renewable energy production. </a:t>
                      </a:r>
                    </a:p>
                  </a:txBody>
                  <a:tcPr/>
                </a:tc>
                <a:tc>
                  <a:txBody>
                    <a:bodyPr/>
                    <a:lstStyle/>
                    <a:p>
                      <a:r>
                        <a:rPr lang="en-GB" sz="1100" dirty="0"/>
                        <a:t>Increase in air and water pollution.</a:t>
                      </a:r>
                    </a:p>
                    <a:p>
                      <a:r>
                        <a:rPr lang="en-GB" sz="1100" dirty="0"/>
                        <a:t>More deforestation to clear land for cities to develop on.</a:t>
                      </a:r>
                    </a:p>
                  </a:txBody>
                  <a:tcPr/>
                </a:tc>
                <a:extLst>
                  <a:ext uri="{0D108BD9-81ED-4DB2-BD59-A6C34878D82A}">
                    <a16:rowId xmlns:a16="http://schemas.microsoft.com/office/drawing/2014/main" val="3438327885"/>
                  </a:ext>
                </a:extLst>
              </a:tr>
            </a:tbl>
          </a:graphicData>
        </a:graphic>
      </p:graphicFrame>
      <p:sp>
        <p:nvSpPr>
          <p:cNvPr id="5" name="Rectangle: Rounded Corners 4">
            <a:extLst>
              <a:ext uri="{FF2B5EF4-FFF2-40B4-BE49-F238E27FC236}">
                <a16:creationId xmlns:a16="http://schemas.microsoft.com/office/drawing/2014/main" id="{A41CFECB-6D75-E683-02B9-846022E2E9B9}"/>
              </a:ext>
            </a:extLst>
          </p:cNvPr>
          <p:cNvSpPr/>
          <p:nvPr/>
        </p:nvSpPr>
        <p:spPr>
          <a:xfrm>
            <a:off x="1962990" y="5365505"/>
            <a:ext cx="1104410" cy="57648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Managing India’s Rapid Development</a:t>
            </a:r>
          </a:p>
        </p:txBody>
      </p:sp>
      <p:sp>
        <p:nvSpPr>
          <p:cNvPr id="7" name="TextBox 6">
            <a:extLst>
              <a:ext uri="{FF2B5EF4-FFF2-40B4-BE49-F238E27FC236}">
                <a16:creationId xmlns:a16="http://schemas.microsoft.com/office/drawing/2014/main" id="{BEF14B4E-39AF-5958-A1CA-FB104FEB6C87}"/>
              </a:ext>
            </a:extLst>
          </p:cNvPr>
          <p:cNvSpPr txBox="1"/>
          <p:nvPr/>
        </p:nvSpPr>
        <p:spPr>
          <a:xfrm>
            <a:off x="90550" y="4856106"/>
            <a:ext cx="1756701" cy="1277273"/>
          </a:xfrm>
          <a:prstGeom prst="rect">
            <a:avLst/>
          </a:prstGeom>
          <a:noFill/>
        </p:spPr>
        <p:txBody>
          <a:bodyPr wrap="square">
            <a:spAutoFit/>
          </a:bodyPr>
          <a:lstStyle/>
          <a:p>
            <a:pPr algn="ctr"/>
            <a:r>
              <a:rPr lang="en-US" sz="1100" b="1" dirty="0"/>
              <a:t>Smart Cities Initiative:</a:t>
            </a:r>
            <a:r>
              <a:rPr lang="en-US" sz="1100" dirty="0"/>
              <a:t> The government wants to create 100 smart cities that will use technology to manage congestion, water supply, sanitation and create jobs.</a:t>
            </a:r>
          </a:p>
        </p:txBody>
      </p:sp>
      <p:sp>
        <p:nvSpPr>
          <p:cNvPr id="8" name="TextBox 7">
            <a:extLst>
              <a:ext uri="{FF2B5EF4-FFF2-40B4-BE49-F238E27FC236}">
                <a16:creationId xmlns:a16="http://schemas.microsoft.com/office/drawing/2014/main" id="{3DA323CC-C7D7-8E0C-8712-5F9FBA40641F}"/>
              </a:ext>
            </a:extLst>
          </p:cNvPr>
          <p:cNvSpPr txBox="1"/>
          <p:nvPr/>
        </p:nvSpPr>
        <p:spPr>
          <a:xfrm>
            <a:off x="3120097" y="4856106"/>
            <a:ext cx="1756701" cy="1277273"/>
          </a:xfrm>
          <a:prstGeom prst="rect">
            <a:avLst/>
          </a:prstGeom>
          <a:noFill/>
        </p:spPr>
        <p:txBody>
          <a:bodyPr wrap="square">
            <a:spAutoFit/>
          </a:bodyPr>
          <a:lstStyle/>
          <a:p>
            <a:pPr algn="ctr"/>
            <a:r>
              <a:rPr lang="en-US" sz="1100" b="1" dirty="0"/>
              <a:t>Swasthya Slate:</a:t>
            </a:r>
            <a:r>
              <a:rPr lang="en-US" sz="1100" dirty="0"/>
              <a:t> A device which can run routine medical checks without the need to go to visit a hospital or doctor. Needs electricity access to be used regularly. </a:t>
            </a:r>
          </a:p>
        </p:txBody>
      </p:sp>
      <p:sp>
        <p:nvSpPr>
          <p:cNvPr id="10" name="TextBox 9">
            <a:extLst>
              <a:ext uri="{FF2B5EF4-FFF2-40B4-BE49-F238E27FC236}">
                <a16:creationId xmlns:a16="http://schemas.microsoft.com/office/drawing/2014/main" id="{B7EF1667-4217-B365-F600-297E772F8AB5}"/>
              </a:ext>
            </a:extLst>
          </p:cNvPr>
          <p:cNvSpPr txBox="1"/>
          <p:nvPr/>
        </p:nvSpPr>
        <p:spPr>
          <a:xfrm>
            <a:off x="718458" y="6305297"/>
            <a:ext cx="4027714" cy="430887"/>
          </a:xfrm>
          <a:prstGeom prst="rect">
            <a:avLst/>
          </a:prstGeom>
          <a:noFill/>
        </p:spPr>
        <p:txBody>
          <a:bodyPr wrap="square">
            <a:spAutoFit/>
          </a:bodyPr>
          <a:lstStyle/>
          <a:p>
            <a:pPr algn="ctr"/>
            <a:r>
              <a:rPr lang="en-US" sz="1100" b="1" dirty="0"/>
              <a:t>Gujarat Solar Park:</a:t>
            </a:r>
            <a:r>
              <a:rPr lang="en-US" sz="1100" dirty="0"/>
              <a:t> A government funded solar energy project. Will provide clean energy to homes in Gujarat and beyond.</a:t>
            </a:r>
          </a:p>
        </p:txBody>
      </p:sp>
      <p:cxnSp>
        <p:nvCxnSpPr>
          <p:cNvPr id="11" name="Straight Arrow Connector 10">
            <a:extLst>
              <a:ext uri="{FF2B5EF4-FFF2-40B4-BE49-F238E27FC236}">
                <a16:creationId xmlns:a16="http://schemas.microsoft.com/office/drawing/2014/main" id="{4299964E-E11E-EFA2-664B-B01F7584C6B9}"/>
              </a:ext>
            </a:extLst>
          </p:cNvPr>
          <p:cNvCxnSpPr>
            <a:cxnSpLocks/>
          </p:cNvCxnSpPr>
          <p:nvPr/>
        </p:nvCxnSpPr>
        <p:spPr>
          <a:xfrm flipH="1" flipV="1">
            <a:off x="1847251" y="5135146"/>
            <a:ext cx="213873" cy="23035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7CC96F2-8FE1-9C42-0D26-A7CD5D8E0299}"/>
              </a:ext>
            </a:extLst>
          </p:cNvPr>
          <p:cNvCxnSpPr>
            <a:cxnSpLocks/>
          </p:cNvCxnSpPr>
          <p:nvPr/>
        </p:nvCxnSpPr>
        <p:spPr>
          <a:xfrm flipV="1">
            <a:off x="2969266" y="5135146"/>
            <a:ext cx="98134" cy="23035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672B567-81F8-2EE3-F5B6-6026BA25930A}"/>
              </a:ext>
            </a:extLst>
          </p:cNvPr>
          <p:cNvCxnSpPr>
            <a:cxnSpLocks/>
          </p:cNvCxnSpPr>
          <p:nvPr/>
        </p:nvCxnSpPr>
        <p:spPr>
          <a:xfrm flipH="1">
            <a:off x="2283776" y="5941985"/>
            <a:ext cx="124482" cy="36331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17" name="Table 16">
            <a:extLst>
              <a:ext uri="{FF2B5EF4-FFF2-40B4-BE49-F238E27FC236}">
                <a16:creationId xmlns:a16="http://schemas.microsoft.com/office/drawing/2014/main" id="{267A9E1C-1694-9FE3-7424-4DDAD1E1204C}"/>
              </a:ext>
            </a:extLst>
          </p:cNvPr>
          <p:cNvGraphicFramePr>
            <a:graphicFrameLocks noGrp="1"/>
          </p:cNvGraphicFramePr>
          <p:nvPr>
            <p:extLst>
              <p:ext uri="{D42A27DB-BD31-4B8C-83A1-F6EECF244321}">
                <p14:modId xmlns:p14="http://schemas.microsoft.com/office/powerpoint/2010/main" val="4131736581"/>
              </p:ext>
            </p:extLst>
          </p:nvPr>
        </p:nvGraphicFramePr>
        <p:xfrm>
          <a:off x="5029202" y="1382488"/>
          <a:ext cx="4786248" cy="1213562"/>
        </p:xfrm>
        <a:graphic>
          <a:graphicData uri="http://schemas.openxmlformats.org/drawingml/2006/table">
            <a:tbl>
              <a:tblPr firstRow="1" bandRow="1">
                <a:tableStyleId>{5940675A-B579-460E-94D1-54222C63F5DA}</a:tableStyleId>
              </a:tblPr>
              <a:tblGrid>
                <a:gridCol w="1186541">
                  <a:extLst>
                    <a:ext uri="{9D8B030D-6E8A-4147-A177-3AD203B41FA5}">
                      <a16:colId xmlns:a16="http://schemas.microsoft.com/office/drawing/2014/main" val="549031766"/>
                    </a:ext>
                  </a:extLst>
                </a:gridCol>
                <a:gridCol w="3599707">
                  <a:extLst>
                    <a:ext uri="{9D8B030D-6E8A-4147-A177-3AD203B41FA5}">
                      <a16:colId xmlns:a16="http://schemas.microsoft.com/office/drawing/2014/main" val="2765225737"/>
                    </a:ext>
                  </a:extLst>
                </a:gridCol>
              </a:tblGrid>
              <a:tr h="255152">
                <a:tc>
                  <a:txBody>
                    <a:bodyPr/>
                    <a:lstStyle/>
                    <a:p>
                      <a:r>
                        <a:rPr lang="en-GB" sz="1100" b="1" dirty="0"/>
                        <a:t>Biotic</a:t>
                      </a:r>
                    </a:p>
                  </a:txBody>
                  <a:tcPr/>
                </a:tc>
                <a:tc>
                  <a:txBody>
                    <a:bodyPr/>
                    <a:lstStyle/>
                    <a:p>
                      <a:r>
                        <a:rPr lang="en-GB" sz="1100" dirty="0"/>
                        <a:t>A resource obtained from living things in the biosphere</a:t>
                      </a:r>
                    </a:p>
                  </a:txBody>
                  <a:tcPr/>
                </a:tc>
                <a:extLst>
                  <a:ext uri="{0D108BD9-81ED-4DB2-BD59-A6C34878D82A}">
                    <a16:rowId xmlns:a16="http://schemas.microsoft.com/office/drawing/2014/main" val="3684699060"/>
                  </a:ext>
                </a:extLst>
              </a:tr>
              <a:tr h="255152">
                <a:tc>
                  <a:txBody>
                    <a:bodyPr/>
                    <a:lstStyle/>
                    <a:p>
                      <a:r>
                        <a:rPr lang="en-GB" sz="1100" b="1" dirty="0"/>
                        <a:t>Abiotic</a:t>
                      </a:r>
                    </a:p>
                  </a:txBody>
                  <a:tcPr/>
                </a:tc>
                <a:tc>
                  <a:txBody>
                    <a:bodyPr/>
                    <a:lstStyle/>
                    <a:p>
                      <a:r>
                        <a:rPr lang="en-GB" sz="1100" dirty="0"/>
                        <a:t>A resource obtained from non-living things</a:t>
                      </a:r>
                    </a:p>
                  </a:txBody>
                  <a:tcPr/>
                </a:tc>
                <a:extLst>
                  <a:ext uri="{0D108BD9-81ED-4DB2-BD59-A6C34878D82A}">
                    <a16:rowId xmlns:a16="http://schemas.microsoft.com/office/drawing/2014/main" val="4257252206"/>
                  </a:ext>
                </a:extLst>
              </a:tr>
              <a:tr h="255152">
                <a:tc>
                  <a:txBody>
                    <a:bodyPr/>
                    <a:lstStyle/>
                    <a:p>
                      <a:r>
                        <a:rPr lang="en-GB" sz="1100" b="1" dirty="0"/>
                        <a:t>Renewable</a:t>
                      </a:r>
                    </a:p>
                  </a:txBody>
                  <a:tcPr/>
                </a:tc>
                <a:tc>
                  <a:txBody>
                    <a:bodyPr/>
                    <a:lstStyle/>
                    <a:p>
                      <a:r>
                        <a:rPr lang="en-GB" sz="1100" dirty="0"/>
                        <a:t>It will not run out and can be replenished very easily</a:t>
                      </a:r>
                    </a:p>
                  </a:txBody>
                  <a:tcPr/>
                </a:tc>
                <a:extLst>
                  <a:ext uri="{0D108BD9-81ED-4DB2-BD59-A6C34878D82A}">
                    <a16:rowId xmlns:a16="http://schemas.microsoft.com/office/drawing/2014/main" val="470418802"/>
                  </a:ext>
                </a:extLst>
              </a:tr>
              <a:tr h="436322">
                <a:tc>
                  <a:txBody>
                    <a:bodyPr/>
                    <a:lstStyle/>
                    <a:p>
                      <a:r>
                        <a:rPr lang="en-GB" sz="1100" b="1" dirty="0"/>
                        <a:t>Non-Renewable</a:t>
                      </a:r>
                    </a:p>
                  </a:txBody>
                  <a:tcPr/>
                </a:tc>
                <a:tc>
                  <a:txBody>
                    <a:bodyPr/>
                    <a:lstStyle/>
                    <a:p>
                      <a:r>
                        <a:rPr lang="en-GB" sz="1100" dirty="0"/>
                        <a:t>It is finite (it will run out) and could take a long time to replenish</a:t>
                      </a:r>
                    </a:p>
                  </a:txBody>
                  <a:tcPr/>
                </a:tc>
                <a:extLst>
                  <a:ext uri="{0D108BD9-81ED-4DB2-BD59-A6C34878D82A}">
                    <a16:rowId xmlns:a16="http://schemas.microsoft.com/office/drawing/2014/main" val="893603067"/>
                  </a:ext>
                </a:extLst>
              </a:tr>
            </a:tbl>
          </a:graphicData>
        </a:graphic>
      </p:graphicFrame>
      <p:sp>
        <p:nvSpPr>
          <p:cNvPr id="18" name="TextBox 17">
            <a:extLst>
              <a:ext uri="{FF2B5EF4-FFF2-40B4-BE49-F238E27FC236}">
                <a16:creationId xmlns:a16="http://schemas.microsoft.com/office/drawing/2014/main" id="{63E95CE7-6F52-27C2-4DF6-936D218F4489}"/>
              </a:ext>
            </a:extLst>
          </p:cNvPr>
          <p:cNvSpPr txBox="1"/>
          <p:nvPr/>
        </p:nvSpPr>
        <p:spPr>
          <a:xfrm>
            <a:off x="5029202" y="2672252"/>
            <a:ext cx="1756701" cy="1954381"/>
          </a:xfrm>
          <a:prstGeom prst="rect">
            <a:avLst/>
          </a:prstGeom>
          <a:noFill/>
        </p:spPr>
        <p:txBody>
          <a:bodyPr wrap="square">
            <a:spAutoFit/>
          </a:bodyPr>
          <a:lstStyle/>
          <a:p>
            <a:r>
              <a:rPr lang="en-US" sz="1100" b="1" dirty="0"/>
              <a:t>Deforestation:</a:t>
            </a:r>
          </a:p>
          <a:p>
            <a:r>
              <a:rPr lang="en-US" sz="1100" u="sng" dirty="0"/>
              <a:t>Why?:</a:t>
            </a:r>
            <a:r>
              <a:rPr lang="en-US" sz="1100" dirty="0"/>
              <a:t> Trees are cut down for timber resources or biofuel. Land cleared for farming and mining. </a:t>
            </a:r>
          </a:p>
          <a:p>
            <a:r>
              <a:rPr lang="en-US" sz="1100" u="sng" dirty="0"/>
              <a:t>What impact?:</a:t>
            </a:r>
            <a:r>
              <a:rPr lang="en-US" sz="1100" dirty="0"/>
              <a:t> If trees are cut down, less rainfall can be intercepted, meaning that soil will be washed away, causing </a:t>
            </a:r>
            <a:r>
              <a:rPr lang="en-US" sz="1100" u="sng" dirty="0">
                <a:solidFill>
                  <a:srgbClr val="FF0000"/>
                </a:solidFill>
              </a:rPr>
              <a:t>soil erosion.</a:t>
            </a:r>
          </a:p>
        </p:txBody>
      </p:sp>
      <p:sp>
        <p:nvSpPr>
          <p:cNvPr id="19" name="TextBox 18">
            <a:extLst>
              <a:ext uri="{FF2B5EF4-FFF2-40B4-BE49-F238E27FC236}">
                <a16:creationId xmlns:a16="http://schemas.microsoft.com/office/drawing/2014/main" id="{F864EA06-61BD-2CED-953C-06A18293D7AB}"/>
              </a:ext>
            </a:extLst>
          </p:cNvPr>
          <p:cNvSpPr txBox="1"/>
          <p:nvPr/>
        </p:nvSpPr>
        <p:spPr>
          <a:xfrm>
            <a:off x="5029202" y="4626633"/>
            <a:ext cx="1856356" cy="2123658"/>
          </a:xfrm>
          <a:prstGeom prst="rect">
            <a:avLst/>
          </a:prstGeom>
          <a:noFill/>
        </p:spPr>
        <p:txBody>
          <a:bodyPr wrap="square">
            <a:spAutoFit/>
          </a:bodyPr>
          <a:lstStyle/>
          <a:p>
            <a:r>
              <a:rPr lang="en-US" sz="1100" b="1" dirty="0"/>
              <a:t>Extraction of Fossil Fuels:</a:t>
            </a:r>
          </a:p>
          <a:p>
            <a:r>
              <a:rPr lang="en-US" sz="1100" u="sng" dirty="0"/>
              <a:t>Why?:</a:t>
            </a:r>
            <a:r>
              <a:rPr lang="en-US" sz="1100" dirty="0"/>
              <a:t> As populations grow, demand for energy increases. Countries turn to fossil fuels to supply this energy. </a:t>
            </a:r>
          </a:p>
          <a:p>
            <a:r>
              <a:rPr lang="en-US" sz="1100" u="sng" dirty="0"/>
              <a:t>What impact?:</a:t>
            </a:r>
            <a:r>
              <a:rPr lang="en-US" sz="1100" dirty="0"/>
              <a:t> If fossil fuels are burned, more greenhouse gases and pollutants enter the atmosphere, causing </a:t>
            </a:r>
            <a:r>
              <a:rPr lang="en-US" sz="1100" u="sng" dirty="0">
                <a:solidFill>
                  <a:srgbClr val="FF0000"/>
                </a:solidFill>
              </a:rPr>
              <a:t>reduced air quality.</a:t>
            </a:r>
          </a:p>
        </p:txBody>
      </p:sp>
      <p:sp>
        <p:nvSpPr>
          <p:cNvPr id="20" name="TextBox 19">
            <a:extLst>
              <a:ext uri="{FF2B5EF4-FFF2-40B4-BE49-F238E27FC236}">
                <a16:creationId xmlns:a16="http://schemas.microsoft.com/office/drawing/2014/main" id="{1C8A242C-1F48-AD3D-C144-BE7CF097FFCE}"/>
              </a:ext>
            </a:extLst>
          </p:cNvPr>
          <p:cNvSpPr txBox="1"/>
          <p:nvPr/>
        </p:nvSpPr>
        <p:spPr>
          <a:xfrm>
            <a:off x="7959094" y="2642542"/>
            <a:ext cx="1856356" cy="2123658"/>
          </a:xfrm>
          <a:prstGeom prst="rect">
            <a:avLst/>
          </a:prstGeom>
          <a:noFill/>
        </p:spPr>
        <p:txBody>
          <a:bodyPr wrap="square">
            <a:spAutoFit/>
          </a:bodyPr>
          <a:lstStyle/>
          <a:p>
            <a:pPr algn="r"/>
            <a:r>
              <a:rPr lang="en-US" sz="1100" b="1" dirty="0"/>
              <a:t>Farming:</a:t>
            </a:r>
          </a:p>
          <a:p>
            <a:pPr algn="r"/>
            <a:r>
              <a:rPr lang="en-US" sz="1100" u="sng" dirty="0"/>
              <a:t>Why?:</a:t>
            </a:r>
            <a:r>
              <a:rPr lang="en-US" sz="1100" dirty="0"/>
              <a:t> As populations grow, demand for food increases. More farmland is created to grow crops and breed livestock.</a:t>
            </a:r>
          </a:p>
          <a:p>
            <a:pPr algn="r"/>
            <a:r>
              <a:rPr lang="en-US" sz="1100" u="sng" dirty="0"/>
              <a:t>What impact?:</a:t>
            </a:r>
            <a:r>
              <a:rPr lang="en-US" sz="1100" dirty="0"/>
              <a:t> If the land is used for cattle farming, grazing cows can expose the soils. Wind can then cause drier soils to blow away, causing </a:t>
            </a:r>
            <a:r>
              <a:rPr lang="en-US" sz="1100" u="sng" dirty="0">
                <a:solidFill>
                  <a:srgbClr val="FF0000"/>
                </a:solidFill>
              </a:rPr>
              <a:t>soil erosion.</a:t>
            </a:r>
          </a:p>
        </p:txBody>
      </p:sp>
      <p:sp>
        <p:nvSpPr>
          <p:cNvPr id="21" name="TextBox 20">
            <a:extLst>
              <a:ext uri="{FF2B5EF4-FFF2-40B4-BE49-F238E27FC236}">
                <a16:creationId xmlns:a16="http://schemas.microsoft.com/office/drawing/2014/main" id="{67992C03-6808-0369-D1C9-2B5D24E373E0}"/>
              </a:ext>
            </a:extLst>
          </p:cNvPr>
          <p:cNvSpPr txBox="1"/>
          <p:nvPr/>
        </p:nvSpPr>
        <p:spPr>
          <a:xfrm>
            <a:off x="7837715" y="4734342"/>
            <a:ext cx="1977735" cy="2123658"/>
          </a:xfrm>
          <a:prstGeom prst="rect">
            <a:avLst/>
          </a:prstGeom>
          <a:noFill/>
        </p:spPr>
        <p:txBody>
          <a:bodyPr wrap="square">
            <a:spAutoFit/>
          </a:bodyPr>
          <a:lstStyle/>
          <a:p>
            <a:pPr algn="r"/>
            <a:r>
              <a:rPr lang="en-US" sz="1100" b="1" dirty="0"/>
              <a:t>Overfishing:</a:t>
            </a:r>
          </a:p>
          <a:p>
            <a:pPr algn="r"/>
            <a:r>
              <a:rPr lang="en-US" sz="1100" u="sng" dirty="0"/>
              <a:t>Why?:</a:t>
            </a:r>
            <a:r>
              <a:rPr lang="en-US" sz="1100" dirty="0"/>
              <a:t> As food demand increases, so does demand for fish. Fleets of boats then go to catch large fish numbers to sell as food. </a:t>
            </a:r>
          </a:p>
          <a:p>
            <a:pPr algn="r"/>
            <a:r>
              <a:rPr lang="en-US" sz="1100" u="sng" dirty="0"/>
              <a:t>What impact?:</a:t>
            </a:r>
            <a:r>
              <a:rPr lang="en-US" sz="1100" dirty="0"/>
              <a:t> If too many fish are caught, the ocean food chain is disrupted, meaning that other fish species die, causing </a:t>
            </a:r>
            <a:r>
              <a:rPr lang="en-US" sz="1100" u="sng" dirty="0">
                <a:solidFill>
                  <a:srgbClr val="FF0000"/>
                </a:solidFill>
              </a:rPr>
              <a:t>reduced biodiversity.</a:t>
            </a:r>
          </a:p>
        </p:txBody>
      </p:sp>
      <p:sp>
        <p:nvSpPr>
          <p:cNvPr id="22" name="Rectangle: Rounded Corners 21">
            <a:extLst>
              <a:ext uri="{FF2B5EF4-FFF2-40B4-BE49-F238E27FC236}">
                <a16:creationId xmlns:a16="http://schemas.microsoft.com/office/drawing/2014/main" id="{14AA7085-EC9D-E941-8BF6-7727E55724F2}"/>
              </a:ext>
            </a:extLst>
          </p:cNvPr>
          <p:cNvSpPr/>
          <p:nvPr/>
        </p:nvSpPr>
        <p:spPr>
          <a:xfrm>
            <a:off x="6808222" y="3988566"/>
            <a:ext cx="1128553" cy="54676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Exploiting Environments</a:t>
            </a:r>
          </a:p>
        </p:txBody>
      </p:sp>
      <p:cxnSp>
        <p:nvCxnSpPr>
          <p:cNvPr id="23" name="Straight Arrow Connector 22">
            <a:extLst>
              <a:ext uri="{FF2B5EF4-FFF2-40B4-BE49-F238E27FC236}">
                <a16:creationId xmlns:a16="http://schemas.microsoft.com/office/drawing/2014/main" id="{752C59AD-4F73-B08F-2563-4F82A7BF7AB1}"/>
              </a:ext>
            </a:extLst>
          </p:cNvPr>
          <p:cNvCxnSpPr>
            <a:cxnSpLocks/>
          </p:cNvCxnSpPr>
          <p:nvPr/>
        </p:nvCxnSpPr>
        <p:spPr>
          <a:xfrm flipH="1">
            <a:off x="6808222" y="4535335"/>
            <a:ext cx="322952" cy="59981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1219A378-2FD7-43D0-D1D9-D326AC76E6A4}"/>
              </a:ext>
            </a:extLst>
          </p:cNvPr>
          <p:cNvCxnSpPr>
            <a:cxnSpLocks/>
          </p:cNvCxnSpPr>
          <p:nvPr/>
        </p:nvCxnSpPr>
        <p:spPr>
          <a:xfrm>
            <a:off x="7764315" y="4552686"/>
            <a:ext cx="319016" cy="46562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E39D6E43-1258-3A98-D62D-AAB14302BA01}"/>
              </a:ext>
            </a:extLst>
          </p:cNvPr>
          <p:cNvCxnSpPr>
            <a:cxnSpLocks/>
          </p:cNvCxnSpPr>
          <p:nvPr/>
        </p:nvCxnSpPr>
        <p:spPr>
          <a:xfrm flipH="1" flipV="1">
            <a:off x="6808222" y="3514012"/>
            <a:ext cx="284231" cy="4572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78B9D661-735A-BBFD-A1EE-B24EB0D526EA}"/>
              </a:ext>
            </a:extLst>
          </p:cNvPr>
          <p:cNvCxnSpPr>
            <a:cxnSpLocks/>
          </p:cNvCxnSpPr>
          <p:nvPr/>
        </p:nvCxnSpPr>
        <p:spPr>
          <a:xfrm flipV="1">
            <a:off x="7788507" y="3514012"/>
            <a:ext cx="269647" cy="47455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6677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49E00-6275-9ECF-0690-CE1ED8273083}"/>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4EC8506-12C7-6772-FA70-4A2AE328D668}"/>
              </a:ext>
            </a:extLst>
          </p:cNvPr>
          <p:cNvCxnSpPr/>
          <p:nvPr/>
        </p:nvCxnSpPr>
        <p:spPr>
          <a:xfrm>
            <a:off x="4953000" y="0"/>
            <a:ext cx="0" cy="685800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250FEE5A-727F-DE70-CC51-EB8299D273DF}"/>
              </a:ext>
            </a:extLst>
          </p:cNvPr>
          <p:cNvPicPr>
            <a:picLocks noChangeAspect="1"/>
          </p:cNvPicPr>
          <p:nvPr/>
        </p:nvPicPr>
        <p:blipFill>
          <a:blip r:embed="rId2"/>
          <a:stretch>
            <a:fillRect/>
          </a:stretch>
        </p:blipFill>
        <p:spPr>
          <a:xfrm>
            <a:off x="104612" y="94753"/>
            <a:ext cx="4761302" cy="1263008"/>
          </a:xfrm>
          <a:prstGeom prst="rect">
            <a:avLst/>
          </a:prstGeom>
        </p:spPr>
      </p:pic>
      <p:pic>
        <p:nvPicPr>
          <p:cNvPr id="7" name="Picture 6">
            <a:extLst>
              <a:ext uri="{FF2B5EF4-FFF2-40B4-BE49-F238E27FC236}">
                <a16:creationId xmlns:a16="http://schemas.microsoft.com/office/drawing/2014/main" id="{50C51550-6171-F221-D4BB-42B8ABD83113}"/>
              </a:ext>
            </a:extLst>
          </p:cNvPr>
          <p:cNvPicPr>
            <a:picLocks noChangeAspect="1"/>
          </p:cNvPicPr>
          <p:nvPr/>
        </p:nvPicPr>
        <p:blipFill>
          <a:blip r:embed="rId3"/>
          <a:srcRect t="921"/>
          <a:stretch>
            <a:fillRect/>
          </a:stretch>
        </p:blipFill>
        <p:spPr>
          <a:xfrm>
            <a:off x="5040088" y="94754"/>
            <a:ext cx="4761300" cy="1452618"/>
          </a:xfrm>
          <a:prstGeom prst="rect">
            <a:avLst/>
          </a:prstGeom>
        </p:spPr>
      </p:pic>
      <p:pic>
        <p:nvPicPr>
          <p:cNvPr id="3" name="Picture 2" descr="Global waterstress and scarcity | GRID-Arendal">
            <a:extLst>
              <a:ext uri="{FF2B5EF4-FFF2-40B4-BE49-F238E27FC236}">
                <a16:creationId xmlns:a16="http://schemas.microsoft.com/office/drawing/2014/main" id="{C37588C5-0F0E-31A3-30FA-6350A4FF4F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526" y="1633443"/>
            <a:ext cx="2924862" cy="18499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23517B-6168-F85B-3E9E-313108AA74B7}"/>
              </a:ext>
            </a:extLst>
          </p:cNvPr>
          <p:cNvSpPr txBox="1"/>
          <p:nvPr/>
        </p:nvSpPr>
        <p:spPr>
          <a:xfrm>
            <a:off x="5040088" y="1938245"/>
            <a:ext cx="1836438" cy="938719"/>
          </a:xfrm>
          <a:prstGeom prst="rect">
            <a:avLst/>
          </a:prstGeom>
          <a:noFill/>
        </p:spPr>
        <p:txBody>
          <a:bodyPr wrap="square">
            <a:spAutoFit/>
          </a:bodyPr>
          <a:lstStyle/>
          <a:p>
            <a:pPr algn="ctr"/>
            <a:r>
              <a:rPr lang="en-US" sz="1100" dirty="0"/>
              <a:t>Countries at high latitudes (e.g. Canada, Russia and Iceland) have a </a:t>
            </a:r>
            <a:r>
              <a:rPr lang="en-US" sz="1100" b="1" dirty="0"/>
              <a:t>surplus</a:t>
            </a:r>
            <a:r>
              <a:rPr lang="en-US" sz="1100" dirty="0"/>
              <a:t> of water due to the seasonal melting of ice and glaciers.</a:t>
            </a:r>
          </a:p>
        </p:txBody>
      </p:sp>
      <p:sp>
        <p:nvSpPr>
          <p:cNvPr id="6" name="TextBox 5">
            <a:extLst>
              <a:ext uri="{FF2B5EF4-FFF2-40B4-BE49-F238E27FC236}">
                <a16:creationId xmlns:a16="http://schemas.microsoft.com/office/drawing/2014/main" id="{B704F7E4-EF32-0760-01E3-0A985560C698}"/>
              </a:ext>
            </a:extLst>
          </p:cNvPr>
          <p:cNvSpPr txBox="1"/>
          <p:nvPr/>
        </p:nvSpPr>
        <p:spPr>
          <a:xfrm>
            <a:off x="5040088" y="2899222"/>
            <a:ext cx="1836438" cy="1277273"/>
          </a:xfrm>
          <a:prstGeom prst="rect">
            <a:avLst/>
          </a:prstGeom>
          <a:noFill/>
        </p:spPr>
        <p:txBody>
          <a:bodyPr wrap="square">
            <a:spAutoFit/>
          </a:bodyPr>
          <a:lstStyle/>
          <a:p>
            <a:pPr algn="ctr"/>
            <a:r>
              <a:rPr lang="en-US" sz="1100" dirty="0"/>
              <a:t>Countries along the Equator (e.g. Brazil and the DRC) have a </a:t>
            </a:r>
            <a:r>
              <a:rPr lang="en-US" sz="1100" b="1" dirty="0"/>
              <a:t>surplus</a:t>
            </a:r>
            <a:r>
              <a:rPr lang="en-US" sz="1100" dirty="0"/>
              <a:t> of water as they have high rainfall. This is due to low pressure creating a tropical climate.</a:t>
            </a:r>
          </a:p>
        </p:txBody>
      </p:sp>
      <p:sp>
        <p:nvSpPr>
          <p:cNvPr id="8" name="TextBox 7">
            <a:extLst>
              <a:ext uri="{FF2B5EF4-FFF2-40B4-BE49-F238E27FC236}">
                <a16:creationId xmlns:a16="http://schemas.microsoft.com/office/drawing/2014/main" id="{45E5FCFE-B8C6-77C4-0CD6-BA46194DA0F7}"/>
              </a:ext>
            </a:extLst>
          </p:cNvPr>
          <p:cNvSpPr txBox="1"/>
          <p:nvPr/>
        </p:nvSpPr>
        <p:spPr>
          <a:xfrm>
            <a:off x="6876526" y="3569500"/>
            <a:ext cx="2924862" cy="938719"/>
          </a:xfrm>
          <a:prstGeom prst="rect">
            <a:avLst/>
          </a:prstGeom>
          <a:noFill/>
        </p:spPr>
        <p:txBody>
          <a:bodyPr wrap="square">
            <a:spAutoFit/>
          </a:bodyPr>
          <a:lstStyle/>
          <a:p>
            <a:pPr algn="ctr"/>
            <a:r>
              <a:rPr lang="en-US" sz="1100" dirty="0"/>
              <a:t>Countries around 30°N/S of the Equator (e.g. Algeria, Libya and Saudi Arabia) have a </a:t>
            </a:r>
            <a:r>
              <a:rPr lang="en-US" sz="1100" b="1" dirty="0"/>
              <a:t>deficit</a:t>
            </a:r>
            <a:r>
              <a:rPr lang="en-US" sz="1100" dirty="0"/>
              <a:t> of water as they have very low rainfall. This is due to high pressure creating an arid climate.</a:t>
            </a:r>
          </a:p>
        </p:txBody>
      </p:sp>
      <p:sp>
        <p:nvSpPr>
          <p:cNvPr id="10" name="TextBox 9">
            <a:extLst>
              <a:ext uri="{FF2B5EF4-FFF2-40B4-BE49-F238E27FC236}">
                <a16:creationId xmlns:a16="http://schemas.microsoft.com/office/drawing/2014/main" id="{CE50B339-E624-3B64-BEA4-9214155CD0A4}"/>
              </a:ext>
            </a:extLst>
          </p:cNvPr>
          <p:cNvSpPr txBox="1"/>
          <p:nvPr/>
        </p:nvSpPr>
        <p:spPr>
          <a:xfrm>
            <a:off x="5040088" y="1546778"/>
            <a:ext cx="1836438" cy="430887"/>
          </a:xfrm>
          <a:prstGeom prst="rect">
            <a:avLst/>
          </a:prstGeom>
          <a:noFill/>
        </p:spPr>
        <p:txBody>
          <a:bodyPr wrap="square">
            <a:spAutoFit/>
          </a:bodyPr>
          <a:lstStyle/>
          <a:p>
            <a:pPr algn="ctr"/>
            <a:r>
              <a:rPr lang="en-US" sz="1100" b="1" dirty="0"/>
              <a:t>Where is there a surplus and deficit of water?</a:t>
            </a:r>
          </a:p>
        </p:txBody>
      </p:sp>
      <p:graphicFrame>
        <p:nvGraphicFramePr>
          <p:cNvPr id="11" name="Table 10">
            <a:extLst>
              <a:ext uri="{FF2B5EF4-FFF2-40B4-BE49-F238E27FC236}">
                <a16:creationId xmlns:a16="http://schemas.microsoft.com/office/drawing/2014/main" id="{5F69637B-4329-CA72-E9DD-F1BE8FF62378}"/>
              </a:ext>
            </a:extLst>
          </p:cNvPr>
          <p:cNvGraphicFramePr>
            <a:graphicFrameLocks noGrp="1"/>
          </p:cNvGraphicFramePr>
          <p:nvPr>
            <p:extLst>
              <p:ext uri="{D42A27DB-BD31-4B8C-83A1-F6EECF244321}">
                <p14:modId xmlns:p14="http://schemas.microsoft.com/office/powerpoint/2010/main" val="488384248"/>
              </p:ext>
            </p:extLst>
          </p:nvPr>
        </p:nvGraphicFramePr>
        <p:xfrm>
          <a:off x="5040088" y="4211039"/>
          <a:ext cx="1836438" cy="594360"/>
        </p:xfrm>
        <a:graphic>
          <a:graphicData uri="http://schemas.openxmlformats.org/drawingml/2006/table">
            <a:tbl>
              <a:tblPr firstRow="1" bandRow="1">
                <a:tableStyleId>{5940675A-B579-460E-94D1-54222C63F5DA}</a:tableStyleId>
              </a:tblPr>
              <a:tblGrid>
                <a:gridCol w="1836438">
                  <a:extLst>
                    <a:ext uri="{9D8B030D-6E8A-4147-A177-3AD203B41FA5}">
                      <a16:colId xmlns:a16="http://schemas.microsoft.com/office/drawing/2014/main" val="27315340"/>
                    </a:ext>
                  </a:extLst>
                </a:gridCol>
              </a:tblGrid>
              <a:tr h="370840">
                <a:tc>
                  <a:txBody>
                    <a:bodyPr/>
                    <a:lstStyle/>
                    <a:p>
                      <a:r>
                        <a:rPr lang="en-GB" sz="1100" b="1" dirty="0"/>
                        <a:t>Key Terms</a:t>
                      </a:r>
                    </a:p>
                    <a:p>
                      <a:r>
                        <a:rPr lang="en-GB" sz="1100" dirty="0"/>
                        <a:t>Surplus = lots of a resource</a:t>
                      </a:r>
                    </a:p>
                    <a:p>
                      <a:r>
                        <a:rPr lang="en-GB" sz="1100" dirty="0"/>
                        <a:t>Deficit = lack of a resource</a:t>
                      </a:r>
                    </a:p>
                  </a:txBody>
                  <a:tcPr/>
                </a:tc>
                <a:extLst>
                  <a:ext uri="{0D108BD9-81ED-4DB2-BD59-A6C34878D82A}">
                    <a16:rowId xmlns:a16="http://schemas.microsoft.com/office/drawing/2014/main" val="1828055693"/>
                  </a:ext>
                </a:extLst>
              </a:tr>
            </a:tbl>
          </a:graphicData>
        </a:graphic>
      </p:graphicFrame>
      <p:cxnSp>
        <p:nvCxnSpPr>
          <p:cNvPr id="12" name="Straight Arrow Connector 11">
            <a:extLst>
              <a:ext uri="{FF2B5EF4-FFF2-40B4-BE49-F238E27FC236}">
                <a16:creationId xmlns:a16="http://schemas.microsoft.com/office/drawing/2014/main" id="{8279B29A-2335-06B2-68BB-4C419886D933}"/>
              </a:ext>
            </a:extLst>
          </p:cNvPr>
          <p:cNvCxnSpPr>
            <a:cxnSpLocks/>
          </p:cNvCxnSpPr>
          <p:nvPr/>
        </p:nvCxnSpPr>
        <p:spPr>
          <a:xfrm flipV="1">
            <a:off x="6806143" y="1977665"/>
            <a:ext cx="614595" cy="28031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B75ACC7A-14C8-6538-11C1-E8DEFCB58B32}"/>
              </a:ext>
            </a:extLst>
          </p:cNvPr>
          <p:cNvCxnSpPr>
            <a:cxnSpLocks/>
          </p:cNvCxnSpPr>
          <p:nvPr/>
        </p:nvCxnSpPr>
        <p:spPr>
          <a:xfrm flipV="1">
            <a:off x="6706511" y="2633426"/>
            <a:ext cx="946146" cy="44332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C6EF4CF1-1A7F-A533-55C1-3F4AC00F44C0}"/>
              </a:ext>
            </a:extLst>
          </p:cNvPr>
          <p:cNvCxnSpPr>
            <a:cxnSpLocks/>
          </p:cNvCxnSpPr>
          <p:nvPr/>
        </p:nvCxnSpPr>
        <p:spPr>
          <a:xfrm flipH="1" flipV="1">
            <a:off x="8338957" y="2257978"/>
            <a:ext cx="104360" cy="131152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93D9C2ED-960B-E30F-985B-0FAAE1AA2159}"/>
              </a:ext>
            </a:extLst>
          </p:cNvPr>
          <p:cNvPicPr>
            <a:picLocks noChangeAspect="1"/>
          </p:cNvPicPr>
          <p:nvPr/>
        </p:nvPicPr>
        <p:blipFill>
          <a:blip r:embed="rId5"/>
          <a:stretch>
            <a:fillRect/>
          </a:stretch>
        </p:blipFill>
        <p:spPr>
          <a:xfrm>
            <a:off x="441750" y="4116164"/>
            <a:ext cx="4151211" cy="2637560"/>
          </a:xfrm>
          <a:prstGeom prst="rect">
            <a:avLst/>
          </a:prstGeom>
        </p:spPr>
      </p:pic>
      <p:graphicFrame>
        <p:nvGraphicFramePr>
          <p:cNvPr id="20" name="Table 19">
            <a:extLst>
              <a:ext uri="{FF2B5EF4-FFF2-40B4-BE49-F238E27FC236}">
                <a16:creationId xmlns:a16="http://schemas.microsoft.com/office/drawing/2014/main" id="{29F2547A-E2EC-FEA1-9544-5384BB116126}"/>
              </a:ext>
            </a:extLst>
          </p:cNvPr>
          <p:cNvGraphicFramePr>
            <a:graphicFrameLocks noGrp="1"/>
          </p:cNvGraphicFramePr>
          <p:nvPr>
            <p:extLst>
              <p:ext uri="{D42A27DB-BD31-4B8C-83A1-F6EECF244321}">
                <p14:modId xmlns:p14="http://schemas.microsoft.com/office/powerpoint/2010/main" val="237458996"/>
              </p:ext>
            </p:extLst>
          </p:nvPr>
        </p:nvGraphicFramePr>
        <p:xfrm>
          <a:off x="2080057" y="2020368"/>
          <a:ext cx="2736468" cy="1935480"/>
        </p:xfrm>
        <a:graphic>
          <a:graphicData uri="http://schemas.openxmlformats.org/drawingml/2006/table">
            <a:tbl>
              <a:tblPr firstRow="1" bandRow="1">
                <a:tableStyleId>{5940675A-B579-460E-94D1-54222C63F5DA}</a:tableStyleId>
              </a:tblPr>
              <a:tblGrid>
                <a:gridCol w="2736468">
                  <a:extLst>
                    <a:ext uri="{9D8B030D-6E8A-4147-A177-3AD203B41FA5}">
                      <a16:colId xmlns:a16="http://schemas.microsoft.com/office/drawing/2014/main" val="27315340"/>
                    </a:ext>
                  </a:extLst>
                </a:gridCol>
              </a:tblGrid>
              <a:tr h="1802636">
                <a:tc>
                  <a:txBody>
                    <a:bodyPr/>
                    <a:lstStyle/>
                    <a:p>
                      <a:r>
                        <a:rPr lang="en-GB" sz="1100" b="1" dirty="0"/>
                        <a:t>UK Resources:</a:t>
                      </a:r>
                    </a:p>
                    <a:p>
                      <a:r>
                        <a:rPr lang="en-GB" sz="1100" u="sng" dirty="0"/>
                        <a:t>Water</a:t>
                      </a:r>
                      <a:r>
                        <a:rPr lang="en-GB" sz="1100" dirty="0"/>
                        <a:t>: More water is found in the north and west of the UK where rainfall is higher, but this is where fewer people live.</a:t>
                      </a:r>
                    </a:p>
                    <a:p>
                      <a:r>
                        <a:rPr lang="en-GB" sz="1100" u="sng" dirty="0"/>
                        <a:t>Food</a:t>
                      </a:r>
                      <a:r>
                        <a:rPr lang="en-GB" sz="1100" dirty="0"/>
                        <a:t>: Arable farming (e.g. wheat) is easier on flatter, more fertile land, typically in the Midlands and East Anglia. Hill farming of sheep mainly takes place in the north of England and Scotland.</a:t>
                      </a:r>
                    </a:p>
                    <a:p>
                      <a:r>
                        <a:rPr lang="en-GB" sz="1100" u="sng" dirty="0"/>
                        <a:t>Energy</a:t>
                      </a:r>
                      <a:r>
                        <a:rPr lang="en-GB" sz="1100" dirty="0"/>
                        <a:t>: The UK has offshore oil and gas in the North Sea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28055693"/>
                  </a:ext>
                </a:extLst>
              </a:tr>
            </a:tbl>
          </a:graphicData>
        </a:graphic>
      </p:graphicFrame>
      <p:pic>
        <p:nvPicPr>
          <p:cNvPr id="21" name="Picture 20">
            <a:extLst>
              <a:ext uri="{FF2B5EF4-FFF2-40B4-BE49-F238E27FC236}">
                <a16:creationId xmlns:a16="http://schemas.microsoft.com/office/drawing/2014/main" id="{1FCCF952-BAC4-4ACF-B18A-6D12FB12C6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552" y="1463525"/>
            <a:ext cx="1793610" cy="1266114"/>
          </a:xfrm>
          <a:prstGeom prst="rect">
            <a:avLst/>
          </a:prstGeom>
        </p:spPr>
      </p:pic>
      <p:pic>
        <p:nvPicPr>
          <p:cNvPr id="22" name="Picture 21">
            <a:extLst>
              <a:ext uri="{FF2B5EF4-FFF2-40B4-BE49-F238E27FC236}">
                <a16:creationId xmlns:a16="http://schemas.microsoft.com/office/drawing/2014/main" id="{FE3CEF33-B5DD-CB78-96D8-4E8B6A54BE7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283" y="2777994"/>
            <a:ext cx="1877399" cy="1334775"/>
          </a:xfrm>
          <a:prstGeom prst="rect">
            <a:avLst/>
          </a:prstGeom>
          <a:noFill/>
        </p:spPr>
      </p:pic>
      <p:sp>
        <p:nvSpPr>
          <p:cNvPr id="23" name="TextBox 22">
            <a:extLst>
              <a:ext uri="{FF2B5EF4-FFF2-40B4-BE49-F238E27FC236}">
                <a16:creationId xmlns:a16="http://schemas.microsoft.com/office/drawing/2014/main" id="{3B226200-0450-1DF5-C3AB-B6C248FF3666}"/>
              </a:ext>
            </a:extLst>
          </p:cNvPr>
          <p:cNvSpPr txBox="1"/>
          <p:nvPr/>
        </p:nvSpPr>
        <p:spPr>
          <a:xfrm>
            <a:off x="2080056" y="1427083"/>
            <a:ext cx="2778363" cy="600164"/>
          </a:xfrm>
          <a:prstGeom prst="rect">
            <a:avLst/>
          </a:prstGeom>
          <a:noFill/>
        </p:spPr>
        <p:txBody>
          <a:bodyPr wrap="square">
            <a:spAutoFit/>
          </a:bodyPr>
          <a:lstStyle/>
          <a:p>
            <a:pPr algn="ctr"/>
            <a:r>
              <a:rPr lang="en-US" sz="1100" dirty="0"/>
              <a:t>Global resource distribution depends on the climate, soils, relief and geology of a place!</a:t>
            </a:r>
          </a:p>
        </p:txBody>
      </p:sp>
      <p:sp>
        <p:nvSpPr>
          <p:cNvPr id="25" name="TextBox 24">
            <a:extLst>
              <a:ext uri="{FF2B5EF4-FFF2-40B4-BE49-F238E27FC236}">
                <a16:creationId xmlns:a16="http://schemas.microsoft.com/office/drawing/2014/main" id="{EEE8DD48-D850-6A54-7A7B-5AA90418E05F}"/>
              </a:ext>
            </a:extLst>
          </p:cNvPr>
          <p:cNvSpPr txBox="1"/>
          <p:nvPr/>
        </p:nvSpPr>
        <p:spPr>
          <a:xfrm>
            <a:off x="4995796" y="4880336"/>
            <a:ext cx="1766055" cy="1789457"/>
          </a:xfrm>
          <a:prstGeom prst="rect">
            <a:avLst/>
          </a:prstGeom>
          <a:noFill/>
        </p:spPr>
        <p:txBody>
          <a:bodyPr wrap="square">
            <a:spAutoFit/>
          </a:bodyPr>
          <a:lstStyle/>
          <a:p>
            <a:r>
              <a:rPr lang="en-US" sz="1100" b="1" dirty="0"/>
              <a:t>Water Stress </a:t>
            </a:r>
            <a:r>
              <a:rPr lang="en-US" sz="1100" dirty="0"/>
              <a:t>= a situation where there is not enough water to meet people’s needs, below 1,700m³ per person per year in a country/region.</a:t>
            </a:r>
          </a:p>
          <a:p>
            <a:r>
              <a:rPr lang="en-US" sz="1100" b="1" dirty="0"/>
              <a:t>Water Scarcity</a:t>
            </a:r>
            <a:r>
              <a:rPr lang="en-US" sz="1100" dirty="0"/>
              <a:t> = when water supplies fall below 1,000m³ per person per year in a country/region.</a:t>
            </a:r>
            <a:endParaRPr lang="en-GB" sz="1100" dirty="0"/>
          </a:p>
        </p:txBody>
      </p:sp>
      <p:pic>
        <p:nvPicPr>
          <p:cNvPr id="26" name="Picture 25">
            <a:extLst>
              <a:ext uri="{FF2B5EF4-FFF2-40B4-BE49-F238E27FC236}">
                <a16:creationId xmlns:a16="http://schemas.microsoft.com/office/drawing/2014/main" id="{4F61A66B-16BD-E05B-A094-793E92BA5230}"/>
              </a:ext>
            </a:extLst>
          </p:cNvPr>
          <p:cNvPicPr>
            <a:picLocks noChangeAspect="1"/>
          </p:cNvPicPr>
          <p:nvPr/>
        </p:nvPicPr>
        <p:blipFill>
          <a:blip r:embed="rId8"/>
          <a:srcRect t="19799" b="2744"/>
          <a:stretch>
            <a:fillRect/>
          </a:stretch>
        </p:blipFill>
        <p:spPr>
          <a:xfrm>
            <a:off x="8035332" y="5360974"/>
            <a:ext cx="1766055" cy="1367942"/>
          </a:xfrm>
          <a:prstGeom prst="rect">
            <a:avLst/>
          </a:prstGeom>
        </p:spPr>
      </p:pic>
      <p:sp>
        <p:nvSpPr>
          <p:cNvPr id="27" name="TextBox 26">
            <a:extLst>
              <a:ext uri="{FF2B5EF4-FFF2-40B4-BE49-F238E27FC236}">
                <a16:creationId xmlns:a16="http://schemas.microsoft.com/office/drawing/2014/main" id="{8EF53CF4-0A44-3C5F-01FF-8586982CEB44}"/>
              </a:ext>
            </a:extLst>
          </p:cNvPr>
          <p:cNvSpPr txBox="1"/>
          <p:nvPr/>
        </p:nvSpPr>
        <p:spPr>
          <a:xfrm>
            <a:off x="6591529" y="5434944"/>
            <a:ext cx="1443803" cy="1107996"/>
          </a:xfrm>
          <a:prstGeom prst="rect">
            <a:avLst/>
          </a:prstGeom>
          <a:noFill/>
        </p:spPr>
        <p:txBody>
          <a:bodyPr wrap="square">
            <a:spAutoFit/>
          </a:bodyPr>
          <a:lstStyle/>
          <a:p>
            <a:pPr algn="ctr"/>
            <a:r>
              <a:rPr lang="en-US" sz="1100" dirty="0">
                <a:solidFill>
                  <a:srgbClr val="FF0000"/>
                </a:solidFill>
              </a:rPr>
              <a:t>Demand</a:t>
            </a:r>
            <a:r>
              <a:rPr lang="en-US" sz="1100" dirty="0"/>
              <a:t> for water is increasing due to rapid global population growth and economic development!</a:t>
            </a:r>
          </a:p>
        </p:txBody>
      </p:sp>
      <p:cxnSp>
        <p:nvCxnSpPr>
          <p:cNvPr id="28" name="Straight Arrow Connector 27">
            <a:extLst>
              <a:ext uri="{FF2B5EF4-FFF2-40B4-BE49-F238E27FC236}">
                <a16:creationId xmlns:a16="http://schemas.microsoft.com/office/drawing/2014/main" id="{D955FD5D-2BED-A2F7-3CCA-E7CD285E37DB}"/>
              </a:ext>
            </a:extLst>
          </p:cNvPr>
          <p:cNvCxnSpPr>
            <a:cxnSpLocks/>
          </p:cNvCxnSpPr>
          <p:nvPr/>
        </p:nvCxnSpPr>
        <p:spPr>
          <a:xfrm>
            <a:off x="7848600" y="5930214"/>
            <a:ext cx="1524000" cy="28552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5706BAE8-1311-F266-C17D-3E05C41A2DCA}"/>
              </a:ext>
            </a:extLst>
          </p:cNvPr>
          <p:cNvSpPr txBox="1"/>
          <p:nvPr/>
        </p:nvSpPr>
        <p:spPr>
          <a:xfrm>
            <a:off x="7113440" y="4524311"/>
            <a:ext cx="2801558" cy="769441"/>
          </a:xfrm>
          <a:prstGeom prst="rect">
            <a:avLst/>
          </a:prstGeom>
          <a:noFill/>
        </p:spPr>
        <p:txBody>
          <a:bodyPr wrap="square">
            <a:spAutoFit/>
          </a:bodyPr>
          <a:lstStyle/>
          <a:p>
            <a:pPr algn="ctr"/>
            <a:r>
              <a:rPr lang="en-US" sz="1100" dirty="0">
                <a:solidFill>
                  <a:srgbClr val="FF0000"/>
                </a:solidFill>
              </a:rPr>
              <a:t>Supply</a:t>
            </a:r>
            <a:r>
              <a:rPr lang="en-US" sz="1100" dirty="0"/>
              <a:t> of water is changing due to climate change – patterns of rainfall are changing with some places becoming wetter, and some becoming drier.</a:t>
            </a:r>
          </a:p>
        </p:txBody>
      </p:sp>
    </p:spTree>
    <p:extLst>
      <p:ext uri="{BB962C8B-B14F-4D97-AF65-F5344CB8AC3E}">
        <p14:creationId xmlns:p14="http://schemas.microsoft.com/office/powerpoint/2010/main" val="2968298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015C2-1C81-1358-BE35-30A79AD0E23F}"/>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5E19DBE-5C1B-5F20-7166-C9E39EFF7AC9}"/>
              </a:ext>
            </a:extLst>
          </p:cNvPr>
          <p:cNvCxnSpPr/>
          <p:nvPr/>
        </p:nvCxnSpPr>
        <p:spPr>
          <a:xfrm>
            <a:off x="4953000" y="0"/>
            <a:ext cx="0" cy="685800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12C830FD-9322-5760-F43B-21751B17C173}"/>
              </a:ext>
            </a:extLst>
          </p:cNvPr>
          <p:cNvPicPr>
            <a:picLocks noChangeAspect="1"/>
          </p:cNvPicPr>
          <p:nvPr/>
        </p:nvPicPr>
        <p:blipFill>
          <a:blip r:embed="rId2"/>
          <a:stretch>
            <a:fillRect/>
          </a:stretch>
        </p:blipFill>
        <p:spPr>
          <a:xfrm>
            <a:off x="90551" y="59826"/>
            <a:ext cx="4792246" cy="1322660"/>
          </a:xfrm>
          <a:prstGeom prst="rect">
            <a:avLst/>
          </a:prstGeom>
        </p:spPr>
      </p:pic>
      <p:pic>
        <p:nvPicPr>
          <p:cNvPr id="6" name="Picture 5">
            <a:extLst>
              <a:ext uri="{FF2B5EF4-FFF2-40B4-BE49-F238E27FC236}">
                <a16:creationId xmlns:a16="http://schemas.microsoft.com/office/drawing/2014/main" id="{A26A6EAB-7DD1-0C25-B4D0-D1483263A9F5}"/>
              </a:ext>
            </a:extLst>
          </p:cNvPr>
          <p:cNvPicPr>
            <a:picLocks noChangeAspect="1"/>
          </p:cNvPicPr>
          <p:nvPr/>
        </p:nvPicPr>
        <p:blipFill>
          <a:blip r:embed="rId3"/>
          <a:stretch>
            <a:fillRect/>
          </a:stretch>
        </p:blipFill>
        <p:spPr>
          <a:xfrm>
            <a:off x="5023205" y="59826"/>
            <a:ext cx="4792244" cy="1049501"/>
          </a:xfrm>
          <a:prstGeom prst="rect">
            <a:avLst/>
          </a:prstGeom>
        </p:spPr>
      </p:pic>
      <p:sp>
        <p:nvSpPr>
          <p:cNvPr id="2" name="Rectangle: Rounded Corners 1">
            <a:extLst>
              <a:ext uri="{FF2B5EF4-FFF2-40B4-BE49-F238E27FC236}">
                <a16:creationId xmlns:a16="http://schemas.microsoft.com/office/drawing/2014/main" id="{328DDDBD-8307-FAA7-0C41-EA915E7979D8}"/>
              </a:ext>
            </a:extLst>
          </p:cNvPr>
          <p:cNvSpPr/>
          <p:nvPr/>
        </p:nvSpPr>
        <p:spPr>
          <a:xfrm>
            <a:off x="1247127" y="2192424"/>
            <a:ext cx="1145593" cy="670519"/>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What affects the supply of water?</a:t>
            </a:r>
          </a:p>
        </p:txBody>
      </p:sp>
      <p:sp>
        <p:nvSpPr>
          <p:cNvPr id="4" name="Rectangle: Rounded Corners 3">
            <a:extLst>
              <a:ext uri="{FF2B5EF4-FFF2-40B4-BE49-F238E27FC236}">
                <a16:creationId xmlns:a16="http://schemas.microsoft.com/office/drawing/2014/main" id="{AC015D80-7A36-AF1F-03ED-21EA95F8A7A6}"/>
              </a:ext>
            </a:extLst>
          </p:cNvPr>
          <p:cNvSpPr/>
          <p:nvPr/>
        </p:nvSpPr>
        <p:spPr>
          <a:xfrm>
            <a:off x="3564505" y="3411440"/>
            <a:ext cx="1145593" cy="670519"/>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What affects the demand for water?</a:t>
            </a:r>
          </a:p>
        </p:txBody>
      </p:sp>
      <p:sp>
        <p:nvSpPr>
          <p:cNvPr id="8" name="TextBox 7">
            <a:extLst>
              <a:ext uri="{FF2B5EF4-FFF2-40B4-BE49-F238E27FC236}">
                <a16:creationId xmlns:a16="http://schemas.microsoft.com/office/drawing/2014/main" id="{536A451B-C6C1-8D15-81FF-54A4A9800235}"/>
              </a:ext>
            </a:extLst>
          </p:cNvPr>
          <p:cNvSpPr txBox="1"/>
          <p:nvPr/>
        </p:nvSpPr>
        <p:spPr>
          <a:xfrm>
            <a:off x="90551" y="1422058"/>
            <a:ext cx="1540328" cy="600164"/>
          </a:xfrm>
          <a:prstGeom prst="rect">
            <a:avLst/>
          </a:prstGeom>
          <a:noFill/>
        </p:spPr>
        <p:txBody>
          <a:bodyPr wrap="square">
            <a:spAutoFit/>
          </a:bodyPr>
          <a:lstStyle/>
          <a:p>
            <a:pPr algn="ctr"/>
            <a:r>
              <a:rPr lang="en-US" sz="1100" b="1" dirty="0"/>
              <a:t>Groundwater </a:t>
            </a:r>
            <a:r>
              <a:rPr lang="en-US" sz="1100" dirty="0"/>
              <a:t>– amount of water stored in aquifers</a:t>
            </a:r>
          </a:p>
        </p:txBody>
      </p:sp>
      <p:sp>
        <p:nvSpPr>
          <p:cNvPr id="11" name="TextBox 10">
            <a:extLst>
              <a:ext uri="{FF2B5EF4-FFF2-40B4-BE49-F238E27FC236}">
                <a16:creationId xmlns:a16="http://schemas.microsoft.com/office/drawing/2014/main" id="{ABB86E3D-770C-A0A9-22C4-57070DB5841D}"/>
              </a:ext>
            </a:extLst>
          </p:cNvPr>
          <p:cNvSpPr txBox="1"/>
          <p:nvPr/>
        </p:nvSpPr>
        <p:spPr>
          <a:xfrm>
            <a:off x="1630878" y="1448225"/>
            <a:ext cx="1921329" cy="600164"/>
          </a:xfrm>
          <a:prstGeom prst="rect">
            <a:avLst/>
          </a:prstGeom>
          <a:noFill/>
        </p:spPr>
        <p:txBody>
          <a:bodyPr wrap="square">
            <a:spAutoFit/>
          </a:bodyPr>
          <a:lstStyle/>
          <a:p>
            <a:pPr algn="ctr"/>
            <a:r>
              <a:rPr lang="en-US" sz="1100" b="1" dirty="0"/>
              <a:t>Climate</a:t>
            </a:r>
            <a:r>
              <a:rPr lang="en-US" sz="1100" dirty="0"/>
              <a:t> – humid (wet) climates have higher supply than arid (dry) climates</a:t>
            </a:r>
          </a:p>
        </p:txBody>
      </p:sp>
      <p:sp>
        <p:nvSpPr>
          <p:cNvPr id="13" name="TextBox 12">
            <a:extLst>
              <a:ext uri="{FF2B5EF4-FFF2-40B4-BE49-F238E27FC236}">
                <a16:creationId xmlns:a16="http://schemas.microsoft.com/office/drawing/2014/main" id="{667B2B30-C13F-63DE-9BF1-B4C17843F5DC}"/>
              </a:ext>
            </a:extLst>
          </p:cNvPr>
          <p:cNvSpPr txBox="1"/>
          <p:nvPr/>
        </p:nvSpPr>
        <p:spPr>
          <a:xfrm>
            <a:off x="2449909" y="2029893"/>
            <a:ext cx="1453243" cy="600164"/>
          </a:xfrm>
          <a:prstGeom prst="rect">
            <a:avLst/>
          </a:prstGeom>
          <a:noFill/>
        </p:spPr>
        <p:txBody>
          <a:bodyPr wrap="square">
            <a:spAutoFit/>
          </a:bodyPr>
          <a:lstStyle/>
          <a:p>
            <a:pPr algn="ctr"/>
            <a:r>
              <a:rPr lang="en-GB" sz="1100" b="1" dirty="0"/>
              <a:t>Glacial Melt </a:t>
            </a:r>
            <a:r>
              <a:rPr lang="en-GB" sz="1100" dirty="0"/>
              <a:t>– freshwater from melting ice</a:t>
            </a:r>
          </a:p>
        </p:txBody>
      </p:sp>
      <p:sp>
        <p:nvSpPr>
          <p:cNvPr id="15" name="TextBox 14">
            <a:extLst>
              <a:ext uri="{FF2B5EF4-FFF2-40B4-BE49-F238E27FC236}">
                <a16:creationId xmlns:a16="http://schemas.microsoft.com/office/drawing/2014/main" id="{67A5D43C-BCCA-9038-EE2E-8E3B77805A90}"/>
              </a:ext>
            </a:extLst>
          </p:cNvPr>
          <p:cNvSpPr txBox="1"/>
          <p:nvPr/>
        </p:nvSpPr>
        <p:spPr>
          <a:xfrm>
            <a:off x="-64602" y="2106466"/>
            <a:ext cx="1311729" cy="785808"/>
          </a:xfrm>
          <a:prstGeom prst="rect">
            <a:avLst/>
          </a:prstGeom>
          <a:noFill/>
        </p:spPr>
        <p:txBody>
          <a:bodyPr wrap="square">
            <a:spAutoFit/>
          </a:bodyPr>
          <a:lstStyle/>
          <a:p>
            <a:pPr algn="ctr"/>
            <a:r>
              <a:rPr lang="en-US" sz="1100" b="1" dirty="0"/>
              <a:t>Precipitation Levels </a:t>
            </a:r>
            <a:r>
              <a:rPr lang="en-US" sz="1100" dirty="0"/>
              <a:t>– higher rainfall = higher supply</a:t>
            </a:r>
          </a:p>
        </p:txBody>
      </p:sp>
      <p:sp>
        <p:nvSpPr>
          <p:cNvPr id="17" name="TextBox 16">
            <a:extLst>
              <a:ext uri="{FF2B5EF4-FFF2-40B4-BE49-F238E27FC236}">
                <a16:creationId xmlns:a16="http://schemas.microsoft.com/office/drawing/2014/main" id="{7125CA9A-050E-71FD-4F77-4C5209996659}"/>
              </a:ext>
            </a:extLst>
          </p:cNvPr>
          <p:cNvSpPr txBox="1"/>
          <p:nvPr/>
        </p:nvSpPr>
        <p:spPr>
          <a:xfrm>
            <a:off x="86161" y="2979312"/>
            <a:ext cx="1333500" cy="600164"/>
          </a:xfrm>
          <a:prstGeom prst="rect">
            <a:avLst/>
          </a:prstGeom>
          <a:noFill/>
        </p:spPr>
        <p:txBody>
          <a:bodyPr wrap="square">
            <a:spAutoFit/>
          </a:bodyPr>
          <a:lstStyle/>
          <a:p>
            <a:pPr algn="ctr"/>
            <a:r>
              <a:rPr lang="fr-FR" sz="1100" b="1" dirty="0"/>
              <a:t>Air Masses </a:t>
            </a:r>
            <a:r>
              <a:rPr lang="fr-FR" sz="1100" dirty="0"/>
              <a:t>– maritime vs continental</a:t>
            </a:r>
          </a:p>
        </p:txBody>
      </p:sp>
      <p:sp>
        <p:nvSpPr>
          <p:cNvPr id="7" name="TextBox 6">
            <a:extLst>
              <a:ext uri="{FF2B5EF4-FFF2-40B4-BE49-F238E27FC236}">
                <a16:creationId xmlns:a16="http://schemas.microsoft.com/office/drawing/2014/main" id="{0F4A9AF9-FBC7-BF46-9D4A-4E974B87E1DE}"/>
              </a:ext>
            </a:extLst>
          </p:cNvPr>
          <p:cNvSpPr txBox="1"/>
          <p:nvPr/>
        </p:nvSpPr>
        <p:spPr>
          <a:xfrm>
            <a:off x="3541321" y="2511137"/>
            <a:ext cx="1453243" cy="600164"/>
          </a:xfrm>
          <a:prstGeom prst="rect">
            <a:avLst/>
          </a:prstGeom>
          <a:noFill/>
        </p:spPr>
        <p:txBody>
          <a:bodyPr wrap="square">
            <a:spAutoFit/>
          </a:bodyPr>
          <a:lstStyle/>
          <a:p>
            <a:pPr marL="0" indent="0" algn="ctr">
              <a:buFont typeface="Arial" panose="020B0604020202020204" pitchFamily="34" charset="0"/>
              <a:buNone/>
            </a:pPr>
            <a:r>
              <a:rPr lang="en-GB" sz="1100" b="1" dirty="0"/>
              <a:t>Population growth</a:t>
            </a:r>
            <a:r>
              <a:rPr lang="en-GB" sz="1100" dirty="0"/>
              <a:t> – more people = increased demand</a:t>
            </a:r>
            <a:endParaRPr lang="en-GB" sz="1100" b="1" dirty="0"/>
          </a:p>
        </p:txBody>
      </p:sp>
      <p:sp>
        <p:nvSpPr>
          <p:cNvPr id="12" name="TextBox 11">
            <a:extLst>
              <a:ext uri="{FF2B5EF4-FFF2-40B4-BE49-F238E27FC236}">
                <a16:creationId xmlns:a16="http://schemas.microsoft.com/office/drawing/2014/main" id="{EF81B09C-0299-3FF2-D206-1DE6BB003DA6}"/>
              </a:ext>
            </a:extLst>
          </p:cNvPr>
          <p:cNvSpPr txBox="1"/>
          <p:nvPr/>
        </p:nvSpPr>
        <p:spPr>
          <a:xfrm>
            <a:off x="2296326" y="2711325"/>
            <a:ext cx="1453244" cy="600163"/>
          </a:xfrm>
          <a:prstGeom prst="rect">
            <a:avLst/>
          </a:prstGeom>
          <a:noFill/>
        </p:spPr>
        <p:txBody>
          <a:bodyPr wrap="square">
            <a:spAutoFit/>
          </a:bodyPr>
          <a:lstStyle/>
          <a:p>
            <a:pPr algn="ctr"/>
            <a:r>
              <a:rPr lang="en-US" sz="1100" b="1" dirty="0"/>
              <a:t>Industry</a:t>
            </a:r>
            <a:r>
              <a:rPr lang="en-US" sz="1100" dirty="0"/>
              <a:t> – greater demand for products uses water</a:t>
            </a:r>
          </a:p>
        </p:txBody>
      </p:sp>
      <p:sp>
        <p:nvSpPr>
          <p:cNvPr id="16" name="TextBox 15">
            <a:extLst>
              <a:ext uri="{FF2B5EF4-FFF2-40B4-BE49-F238E27FC236}">
                <a16:creationId xmlns:a16="http://schemas.microsoft.com/office/drawing/2014/main" id="{60CA6EF1-826B-2FEA-E51E-790E85529FFB}"/>
              </a:ext>
            </a:extLst>
          </p:cNvPr>
          <p:cNvSpPr txBox="1"/>
          <p:nvPr/>
        </p:nvSpPr>
        <p:spPr>
          <a:xfrm>
            <a:off x="1552841" y="3286426"/>
            <a:ext cx="1576292" cy="600163"/>
          </a:xfrm>
          <a:prstGeom prst="rect">
            <a:avLst/>
          </a:prstGeom>
          <a:noFill/>
        </p:spPr>
        <p:txBody>
          <a:bodyPr wrap="square">
            <a:spAutoFit/>
          </a:bodyPr>
          <a:lstStyle/>
          <a:p>
            <a:pPr marL="0" indent="0" algn="ctr">
              <a:buFont typeface="Arial" panose="020B0604020202020204" pitchFamily="34" charset="0"/>
              <a:buNone/>
            </a:pPr>
            <a:r>
              <a:rPr lang="en-GB" sz="1100" b="1" dirty="0"/>
              <a:t>Domestic</a:t>
            </a:r>
            <a:r>
              <a:rPr lang="en-GB" sz="1100" dirty="0"/>
              <a:t> – increased use of appliances that require water</a:t>
            </a:r>
          </a:p>
        </p:txBody>
      </p:sp>
      <p:sp>
        <p:nvSpPr>
          <p:cNvPr id="19" name="TextBox 18">
            <a:extLst>
              <a:ext uri="{FF2B5EF4-FFF2-40B4-BE49-F238E27FC236}">
                <a16:creationId xmlns:a16="http://schemas.microsoft.com/office/drawing/2014/main" id="{D0F30F3A-B3C3-03F0-EC92-1E924308B0A7}"/>
              </a:ext>
            </a:extLst>
          </p:cNvPr>
          <p:cNvSpPr txBox="1"/>
          <p:nvPr/>
        </p:nvSpPr>
        <p:spPr>
          <a:xfrm>
            <a:off x="2661741" y="4250275"/>
            <a:ext cx="2332823" cy="430887"/>
          </a:xfrm>
          <a:prstGeom prst="rect">
            <a:avLst/>
          </a:prstGeom>
          <a:noFill/>
        </p:spPr>
        <p:txBody>
          <a:bodyPr wrap="square">
            <a:spAutoFit/>
          </a:bodyPr>
          <a:lstStyle/>
          <a:p>
            <a:pPr algn="ctr"/>
            <a:r>
              <a:rPr lang="en-US" sz="1100" b="1" dirty="0"/>
              <a:t>Agriculture</a:t>
            </a:r>
            <a:r>
              <a:rPr lang="en-US" sz="1100" dirty="0"/>
              <a:t> – more </a:t>
            </a:r>
            <a:r>
              <a:rPr lang="en-US" sz="1100" u="sng" dirty="0"/>
              <a:t>irrigation</a:t>
            </a:r>
            <a:r>
              <a:rPr lang="en-US" sz="1100" dirty="0"/>
              <a:t> needed to sustain demand for food</a:t>
            </a:r>
          </a:p>
        </p:txBody>
      </p:sp>
      <p:sp>
        <p:nvSpPr>
          <p:cNvPr id="21" name="TextBox 20">
            <a:extLst>
              <a:ext uri="{FF2B5EF4-FFF2-40B4-BE49-F238E27FC236}">
                <a16:creationId xmlns:a16="http://schemas.microsoft.com/office/drawing/2014/main" id="{146D4A6B-59DC-95B6-974C-A4171D4AC405}"/>
              </a:ext>
            </a:extLst>
          </p:cNvPr>
          <p:cNvSpPr txBox="1"/>
          <p:nvPr/>
        </p:nvSpPr>
        <p:spPr>
          <a:xfrm>
            <a:off x="1823747" y="3866229"/>
            <a:ext cx="1447056" cy="430887"/>
          </a:xfrm>
          <a:prstGeom prst="rect">
            <a:avLst/>
          </a:prstGeom>
          <a:noFill/>
        </p:spPr>
        <p:txBody>
          <a:bodyPr wrap="square">
            <a:spAutoFit/>
          </a:bodyPr>
          <a:lstStyle/>
          <a:p>
            <a:pPr marL="0" indent="0" algn="ctr">
              <a:buFont typeface="Arial" panose="020B0604020202020204" pitchFamily="34" charset="0"/>
              <a:buNone/>
            </a:pPr>
            <a:r>
              <a:rPr lang="en-GB" sz="1100" b="1" dirty="0"/>
              <a:t>Energy</a:t>
            </a:r>
            <a:r>
              <a:rPr lang="en-GB" sz="1100" dirty="0"/>
              <a:t> – growing use of </a:t>
            </a:r>
            <a:r>
              <a:rPr lang="en-GB" sz="1100" u="sng" dirty="0"/>
              <a:t>hydropower</a:t>
            </a:r>
          </a:p>
        </p:txBody>
      </p:sp>
      <p:cxnSp>
        <p:nvCxnSpPr>
          <p:cNvPr id="22" name="Straight Arrow Connector 21">
            <a:extLst>
              <a:ext uri="{FF2B5EF4-FFF2-40B4-BE49-F238E27FC236}">
                <a16:creationId xmlns:a16="http://schemas.microsoft.com/office/drawing/2014/main" id="{51360239-CC19-5732-D507-3C4029592843}"/>
              </a:ext>
            </a:extLst>
          </p:cNvPr>
          <p:cNvCxnSpPr>
            <a:cxnSpLocks/>
          </p:cNvCxnSpPr>
          <p:nvPr/>
        </p:nvCxnSpPr>
        <p:spPr>
          <a:xfrm flipH="1" flipV="1">
            <a:off x="1406266" y="1992891"/>
            <a:ext cx="125092" cy="19069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36CDCE9-49A0-494B-E9B3-FE6F989FB554}"/>
              </a:ext>
            </a:extLst>
          </p:cNvPr>
          <p:cNvCxnSpPr>
            <a:cxnSpLocks/>
          </p:cNvCxnSpPr>
          <p:nvPr/>
        </p:nvCxnSpPr>
        <p:spPr>
          <a:xfrm flipV="1">
            <a:off x="2104154" y="2017828"/>
            <a:ext cx="127172" cy="18973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BE2EFE59-93BC-AC01-1675-8DF2DD0500D3}"/>
              </a:ext>
            </a:extLst>
          </p:cNvPr>
          <p:cNvCxnSpPr>
            <a:cxnSpLocks/>
          </p:cNvCxnSpPr>
          <p:nvPr/>
        </p:nvCxnSpPr>
        <p:spPr>
          <a:xfrm flipV="1">
            <a:off x="2388385" y="2371636"/>
            <a:ext cx="281208" cy="7995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E408407D-F79F-CA58-AD82-91864F363557}"/>
              </a:ext>
            </a:extLst>
          </p:cNvPr>
          <p:cNvCxnSpPr>
            <a:cxnSpLocks/>
          </p:cNvCxnSpPr>
          <p:nvPr/>
        </p:nvCxnSpPr>
        <p:spPr>
          <a:xfrm flipH="1" flipV="1">
            <a:off x="1084043" y="2451586"/>
            <a:ext cx="160829" cy="8484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63580FA9-CD67-57AE-C21D-BB56C9A316A3}"/>
              </a:ext>
            </a:extLst>
          </p:cNvPr>
          <p:cNvCxnSpPr>
            <a:cxnSpLocks/>
          </p:cNvCxnSpPr>
          <p:nvPr/>
        </p:nvCxnSpPr>
        <p:spPr>
          <a:xfrm flipH="1">
            <a:off x="1061258" y="2801344"/>
            <a:ext cx="228001" cy="19953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5148CFEB-E63C-7C53-6FA3-0C0E4A8E04F0}"/>
              </a:ext>
            </a:extLst>
          </p:cNvPr>
          <p:cNvCxnSpPr>
            <a:cxnSpLocks/>
          </p:cNvCxnSpPr>
          <p:nvPr/>
        </p:nvCxnSpPr>
        <p:spPr>
          <a:xfrm flipH="1" flipV="1">
            <a:off x="3431704" y="3216018"/>
            <a:ext cx="176993" cy="21611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4144A061-60A1-125A-39DE-BF471A6446FD}"/>
              </a:ext>
            </a:extLst>
          </p:cNvPr>
          <p:cNvCxnSpPr>
            <a:cxnSpLocks/>
          </p:cNvCxnSpPr>
          <p:nvPr/>
        </p:nvCxnSpPr>
        <p:spPr>
          <a:xfrm flipV="1">
            <a:off x="4263823" y="3076734"/>
            <a:ext cx="0" cy="33049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64570047-DB68-E45E-1483-84B7DB54101F}"/>
              </a:ext>
            </a:extLst>
          </p:cNvPr>
          <p:cNvCxnSpPr>
            <a:cxnSpLocks/>
            <a:endCxn id="16" idx="3"/>
          </p:cNvCxnSpPr>
          <p:nvPr/>
        </p:nvCxnSpPr>
        <p:spPr>
          <a:xfrm flipH="1" flipV="1">
            <a:off x="3129133" y="3586508"/>
            <a:ext cx="430780" cy="1253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FE3DBDD2-3A37-BAC4-2663-1542EC75D0A1}"/>
              </a:ext>
            </a:extLst>
          </p:cNvPr>
          <p:cNvCxnSpPr>
            <a:cxnSpLocks/>
            <a:endCxn id="21" idx="3"/>
          </p:cNvCxnSpPr>
          <p:nvPr/>
        </p:nvCxnSpPr>
        <p:spPr>
          <a:xfrm flipH="1">
            <a:off x="3270803" y="4003252"/>
            <a:ext cx="314516" cy="7842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D072C19D-D168-CB95-953A-5F28CCF0FCC3}"/>
              </a:ext>
            </a:extLst>
          </p:cNvPr>
          <p:cNvCxnSpPr>
            <a:cxnSpLocks/>
          </p:cNvCxnSpPr>
          <p:nvPr/>
        </p:nvCxnSpPr>
        <p:spPr>
          <a:xfrm>
            <a:off x="4063923" y="4067532"/>
            <a:ext cx="43455" cy="20298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43" name="Table 42">
            <a:extLst>
              <a:ext uri="{FF2B5EF4-FFF2-40B4-BE49-F238E27FC236}">
                <a16:creationId xmlns:a16="http://schemas.microsoft.com/office/drawing/2014/main" id="{70604E78-3BA6-6D96-E42C-540496640BB5}"/>
              </a:ext>
            </a:extLst>
          </p:cNvPr>
          <p:cNvGraphicFramePr>
            <a:graphicFrameLocks noGrp="1"/>
          </p:cNvGraphicFramePr>
          <p:nvPr>
            <p:extLst>
              <p:ext uri="{D42A27DB-BD31-4B8C-83A1-F6EECF244321}">
                <p14:modId xmlns:p14="http://schemas.microsoft.com/office/powerpoint/2010/main" val="62953123"/>
              </p:ext>
            </p:extLst>
          </p:nvPr>
        </p:nvGraphicFramePr>
        <p:xfrm>
          <a:off x="104648" y="4744874"/>
          <a:ext cx="4731972" cy="2042160"/>
        </p:xfrm>
        <a:graphic>
          <a:graphicData uri="http://schemas.openxmlformats.org/drawingml/2006/table">
            <a:tbl>
              <a:tblPr firstRow="1" bandRow="1">
                <a:tableStyleId>{5940675A-B579-460E-94D1-54222C63F5DA}</a:tableStyleId>
              </a:tblPr>
              <a:tblGrid>
                <a:gridCol w="883319">
                  <a:extLst>
                    <a:ext uri="{9D8B030D-6E8A-4147-A177-3AD203B41FA5}">
                      <a16:colId xmlns:a16="http://schemas.microsoft.com/office/drawing/2014/main" val="1318580208"/>
                    </a:ext>
                  </a:extLst>
                </a:gridCol>
                <a:gridCol w="1915886">
                  <a:extLst>
                    <a:ext uri="{9D8B030D-6E8A-4147-A177-3AD203B41FA5}">
                      <a16:colId xmlns:a16="http://schemas.microsoft.com/office/drawing/2014/main" val="1956590968"/>
                    </a:ext>
                  </a:extLst>
                </a:gridCol>
                <a:gridCol w="1932767">
                  <a:extLst>
                    <a:ext uri="{9D8B030D-6E8A-4147-A177-3AD203B41FA5}">
                      <a16:colId xmlns:a16="http://schemas.microsoft.com/office/drawing/2014/main" val="4187888789"/>
                    </a:ext>
                  </a:extLst>
                </a:gridCol>
              </a:tblGrid>
              <a:tr h="188976">
                <a:tc>
                  <a:txBody>
                    <a:bodyPr/>
                    <a:lstStyle/>
                    <a:p>
                      <a:endParaRPr lang="en-GB" sz="1100"/>
                    </a:p>
                  </a:txBody>
                  <a:tcPr/>
                </a:tc>
                <a:tc>
                  <a:txBody>
                    <a:bodyPr/>
                    <a:lstStyle/>
                    <a:p>
                      <a:r>
                        <a:rPr lang="en-GB" sz="1100" dirty="0"/>
                        <a:t>Developed</a:t>
                      </a:r>
                    </a:p>
                  </a:txBody>
                  <a:tcPr/>
                </a:tc>
                <a:tc>
                  <a:txBody>
                    <a:bodyPr/>
                    <a:lstStyle/>
                    <a:p>
                      <a:r>
                        <a:rPr lang="en-GB" sz="1100" dirty="0"/>
                        <a:t>Developing/Emerging</a:t>
                      </a:r>
                    </a:p>
                  </a:txBody>
                  <a:tcPr/>
                </a:tc>
                <a:extLst>
                  <a:ext uri="{0D108BD9-81ED-4DB2-BD59-A6C34878D82A}">
                    <a16:rowId xmlns:a16="http://schemas.microsoft.com/office/drawing/2014/main" val="1707111680"/>
                  </a:ext>
                </a:extLst>
              </a:tr>
              <a:tr h="550429">
                <a:tc>
                  <a:txBody>
                    <a:bodyPr/>
                    <a:lstStyle/>
                    <a:p>
                      <a:r>
                        <a:rPr lang="en-GB" sz="1100" dirty="0"/>
                        <a:t>Agriculture</a:t>
                      </a:r>
                    </a:p>
                  </a:txBody>
                  <a:tcPr/>
                </a:tc>
                <a:tc>
                  <a:txBody>
                    <a:bodyPr/>
                    <a:lstStyle/>
                    <a:p>
                      <a:r>
                        <a:rPr lang="en-GB" sz="1100" dirty="0"/>
                        <a:t>Better technology (e.g. sprinklers) to avoid wasting water</a:t>
                      </a:r>
                    </a:p>
                  </a:txBody>
                  <a:tcPr/>
                </a:tc>
                <a:tc>
                  <a:txBody>
                    <a:bodyPr/>
                    <a:lstStyle/>
                    <a:p>
                      <a:r>
                        <a:rPr lang="en-GB" sz="1100" dirty="0"/>
                        <a:t>Farmers flood fields as they don’t have access to high-tech irrigation equipment</a:t>
                      </a:r>
                    </a:p>
                  </a:txBody>
                  <a:tcPr/>
                </a:tc>
                <a:extLst>
                  <a:ext uri="{0D108BD9-81ED-4DB2-BD59-A6C34878D82A}">
                    <a16:rowId xmlns:a16="http://schemas.microsoft.com/office/drawing/2014/main" val="570135255"/>
                  </a:ext>
                </a:extLst>
              </a:tr>
              <a:tr h="550429">
                <a:tc>
                  <a:txBody>
                    <a:bodyPr/>
                    <a:lstStyle/>
                    <a:p>
                      <a:r>
                        <a:rPr lang="en-GB" sz="1100" dirty="0"/>
                        <a:t>Industry</a:t>
                      </a:r>
                    </a:p>
                  </a:txBody>
                  <a:tcPr/>
                </a:tc>
                <a:tc>
                  <a:txBody>
                    <a:bodyPr/>
                    <a:lstStyle/>
                    <a:p>
                      <a:r>
                        <a:rPr lang="en-GB" sz="1100" dirty="0"/>
                        <a:t>Water is used in industry, though this is more efficient due to technology.</a:t>
                      </a:r>
                    </a:p>
                  </a:txBody>
                  <a:tcPr/>
                </a:tc>
                <a:tc>
                  <a:txBody>
                    <a:bodyPr/>
                    <a:lstStyle/>
                    <a:p>
                      <a:r>
                        <a:rPr lang="en-GB" sz="1100" dirty="0"/>
                        <a:t>Growing investment from TNCs means more water is used in industry</a:t>
                      </a:r>
                    </a:p>
                  </a:txBody>
                  <a:tcPr/>
                </a:tc>
                <a:extLst>
                  <a:ext uri="{0D108BD9-81ED-4DB2-BD59-A6C34878D82A}">
                    <a16:rowId xmlns:a16="http://schemas.microsoft.com/office/drawing/2014/main" val="2118049649"/>
                  </a:ext>
                </a:extLst>
              </a:tr>
              <a:tr h="550429">
                <a:tc>
                  <a:txBody>
                    <a:bodyPr/>
                    <a:lstStyle/>
                    <a:p>
                      <a:r>
                        <a:rPr lang="en-GB" sz="1100" dirty="0"/>
                        <a:t>Domestic</a:t>
                      </a:r>
                    </a:p>
                  </a:txBody>
                  <a:tcPr/>
                </a:tc>
                <a:tc>
                  <a:txBody>
                    <a:bodyPr/>
                    <a:lstStyle/>
                    <a:p>
                      <a:r>
                        <a:rPr lang="en-GB" sz="1100" dirty="0"/>
                        <a:t>Water is piped into homes for use in a range of appliances</a:t>
                      </a:r>
                    </a:p>
                  </a:txBody>
                  <a:tcPr/>
                </a:tc>
                <a:tc>
                  <a:txBody>
                    <a:bodyPr/>
                    <a:lstStyle/>
                    <a:p>
                      <a:r>
                        <a:rPr lang="en-GB" sz="1100" dirty="0"/>
                        <a:t>Many homes do not have piped water access, and do not use as many appliances</a:t>
                      </a:r>
                    </a:p>
                  </a:txBody>
                  <a:tcPr/>
                </a:tc>
                <a:extLst>
                  <a:ext uri="{0D108BD9-81ED-4DB2-BD59-A6C34878D82A}">
                    <a16:rowId xmlns:a16="http://schemas.microsoft.com/office/drawing/2014/main" val="2466141806"/>
                  </a:ext>
                </a:extLst>
              </a:tr>
            </a:tbl>
          </a:graphicData>
        </a:graphic>
      </p:graphicFrame>
      <p:pic>
        <p:nvPicPr>
          <p:cNvPr id="48" name="Picture 47">
            <a:extLst>
              <a:ext uri="{FF2B5EF4-FFF2-40B4-BE49-F238E27FC236}">
                <a16:creationId xmlns:a16="http://schemas.microsoft.com/office/drawing/2014/main" id="{A66E01D4-F82C-1EE0-9033-072E273ECD48}"/>
              </a:ext>
            </a:extLst>
          </p:cNvPr>
          <p:cNvPicPr>
            <a:picLocks noChangeAspect="1"/>
          </p:cNvPicPr>
          <p:nvPr/>
        </p:nvPicPr>
        <p:blipFill>
          <a:blip r:embed="rId4"/>
          <a:stretch>
            <a:fillRect/>
          </a:stretch>
        </p:blipFill>
        <p:spPr>
          <a:xfrm>
            <a:off x="199067" y="3751545"/>
            <a:ext cx="1622384" cy="749122"/>
          </a:xfrm>
          <a:prstGeom prst="rect">
            <a:avLst/>
          </a:prstGeom>
        </p:spPr>
      </p:pic>
      <p:pic>
        <p:nvPicPr>
          <p:cNvPr id="50" name="Picture 49">
            <a:extLst>
              <a:ext uri="{FF2B5EF4-FFF2-40B4-BE49-F238E27FC236}">
                <a16:creationId xmlns:a16="http://schemas.microsoft.com/office/drawing/2014/main" id="{899237AC-1360-D998-56E2-0257558CC958}"/>
              </a:ext>
            </a:extLst>
          </p:cNvPr>
          <p:cNvPicPr>
            <a:picLocks noChangeAspect="1"/>
          </p:cNvPicPr>
          <p:nvPr/>
        </p:nvPicPr>
        <p:blipFill>
          <a:blip r:embed="rId5"/>
          <a:stretch>
            <a:fillRect/>
          </a:stretch>
        </p:blipFill>
        <p:spPr>
          <a:xfrm>
            <a:off x="3724613" y="1451797"/>
            <a:ext cx="1112007" cy="776541"/>
          </a:xfrm>
          <a:prstGeom prst="rect">
            <a:avLst/>
          </a:prstGeom>
        </p:spPr>
      </p:pic>
      <p:sp>
        <p:nvSpPr>
          <p:cNvPr id="52" name="TextBox 51">
            <a:extLst>
              <a:ext uri="{FF2B5EF4-FFF2-40B4-BE49-F238E27FC236}">
                <a16:creationId xmlns:a16="http://schemas.microsoft.com/office/drawing/2014/main" id="{A605BFC9-F1D5-6C58-09B8-356622CA0777}"/>
              </a:ext>
            </a:extLst>
          </p:cNvPr>
          <p:cNvSpPr txBox="1"/>
          <p:nvPr/>
        </p:nvSpPr>
        <p:spPr>
          <a:xfrm>
            <a:off x="4994565" y="1166483"/>
            <a:ext cx="3191492" cy="2800767"/>
          </a:xfrm>
          <a:prstGeom prst="rect">
            <a:avLst/>
          </a:prstGeom>
          <a:noFill/>
        </p:spPr>
        <p:txBody>
          <a:bodyPr wrap="square" rtlCol="0">
            <a:spAutoFit/>
          </a:bodyPr>
          <a:lstStyle/>
          <a:p>
            <a:r>
              <a:rPr lang="en-GB" sz="1100" b="1" dirty="0"/>
              <a:t>Problems in the UK:</a:t>
            </a:r>
          </a:p>
          <a:p>
            <a:pPr marL="171450" indent="-171450">
              <a:buFont typeface="Arial" panose="020B0604020202020204" pitchFamily="34" charset="0"/>
              <a:buChar char="•"/>
            </a:pPr>
            <a:r>
              <a:rPr lang="en-US" sz="1100" u="sng" dirty="0"/>
              <a:t>Ageing infrastructure:</a:t>
            </a:r>
            <a:r>
              <a:rPr lang="en-US" sz="1100" dirty="0"/>
              <a:t> The UK was one of the first countries to develop piped water systems – but these systems are now old and leaking. It is estimated that 3.28 billion litres of water are lost through leaks every day. It would cost around £100 million to repair all these pipes! </a:t>
            </a:r>
          </a:p>
          <a:p>
            <a:pPr marL="171450" indent="-171450">
              <a:buFont typeface="Arial" panose="020B0604020202020204" pitchFamily="34" charset="0"/>
              <a:buChar char="•"/>
            </a:pPr>
            <a:r>
              <a:rPr lang="en-US" sz="1100" u="sng" dirty="0"/>
              <a:t>Seasonal imbalance:</a:t>
            </a:r>
            <a:r>
              <a:rPr lang="en-US" sz="1100" dirty="0"/>
              <a:t> In the UK, areas receive more rainfall in the summer than the winter. In the South, the UK has severely reduced rainfall in the summer months which often leads to hosepipe bans.</a:t>
            </a:r>
          </a:p>
          <a:p>
            <a:pPr marL="171450" indent="-171450">
              <a:buFont typeface="Arial" panose="020B0604020202020204" pitchFamily="34" charset="0"/>
              <a:buChar char="•"/>
            </a:pPr>
            <a:r>
              <a:rPr lang="en-US" sz="1100" u="sng" dirty="0"/>
              <a:t>Rainfall imbalance:</a:t>
            </a:r>
            <a:r>
              <a:rPr lang="en-US" sz="1100" dirty="0"/>
              <a:t> the West of the UK has more rainfall than the East due to relief rainfall. Areas with higher population densities are in the East.</a:t>
            </a:r>
            <a:endParaRPr lang="en-GB" sz="1100" dirty="0"/>
          </a:p>
        </p:txBody>
      </p:sp>
      <p:sp>
        <p:nvSpPr>
          <p:cNvPr id="53" name="TextBox 52">
            <a:extLst>
              <a:ext uri="{FF2B5EF4-FFF2-40B4-BE49-F238E27FC236}">
                <a16:creationId xmlns:a16="http://schemas.microsoft.com/office/drawing/2014/main" id="{16E0CB60-D144-D3E7-789D-251463D5162A}"/>
              </a:ext>
            </a:extLst>
          </p:cNvPr>
          <p:cNvSpPr txBox="1"/>
          <p:nvPr/>
        </p:nvSpPr>
        <p:spPr>
          <a:xfrm>
            <a:off x="5023205" y="3953140"/>
            <a:ext cx="3191492" cy="2800767"/>
          </a:xfrm>
          <a:prstGeom prst="rect">
            <a:avLst/>
          </a:prstGeom>
          <a:noFill/>
        </p:spPr>
        <p:txBody>
          <a:bodyPr wrap="square" rtlCol="0">
            <a:spAutoFit/>
          </a:bodyPr>
          <a:lstStyle/>
          <a:p>
            <a:r>
              <a:rPr lang="en-GB" sz="1100" b="1" dirty="0"/>
              <a:t>Problems in Developing/Emerging Countries:</a:t>
            </a:r>
          </a:p>
          <a:p>
            <a:pPr marL="171450" indent="-171450">
              <a:buFont typeface="Arial" panose="020B0604020202020204" pitchFamily="34" charset="0"/>
              <a:buChar char="•"/>
            </a:pPr>
            <a:r>
              <a:rPr lang="en-US" sz="1100" u="sng" dirty="0"/>
              <a:t>Unsafe water:</a:t>
            </a:r>
            <a:r>
              <a:rPr lang="en-US" sz="1100" dirty="0"/>
              <a:t> An estimated 650 million people do not have access to drinking safe water. This is because of a lack of water treatment systems in the country. Diseases such as cholera and typhoid are water-borne.</a:t>
            </a:r>
          </a:p>
          <a:p>
            <a:pPr marL="171450" indent="-171450">
              <a:buFont typeface="Arial" panose="020B0604020202020204" pitchFamily="34" charset="0"/>
              <a:buChar char="•"/>
            </a:pPr>
            <a:r>
              <a:rPr lang="en-US" sz="1100" u="sng" dirty="0"/>
              <a:t>Pollution:</a:t>
            </a:r>
            <a:r>
              <a:rPr lang="en-US" sz="1100" dirty="0"/>
              <a:t> water supplies can be polluted by human waste or faming and industry. 2.3 billion people across the world lack access to sanitation systems that make water safe. </a:t>
            </a:r>
          </a:p>
          <a:p>
            <a:pPr marL="171450" indent="-171450">
              <a:buFont typeface="Arial" panose="020B0604020202020204" pitchFamily="34" charset="0"/>
              <a:buChar char="•"/>
            </a:pPr>
            <a:r>
              <a:rPr lang="en-US" sz="1100" u="sng" dirty="0"/>
              <a:t>Low annual rainfall:</a:t>
            </a:r>
            <a:r>
              <a:rPr lang="en-US" sz="1100" dirty="0"/>
              <a:t> Areas between 20-40 degrees North and South of the equator have arid or semi-arid climates, which lack rainfall. These areas have persistent high pressure, meaning clouds cannot form and therefore precipitation levels are low.</a:t>
            </a:r>
            <a:endParaRPr lang="en-GB" sz="1100" dirty="0"/>
          </a:p>
        </p:txBody>
      </p:sp>
      <p:pic>
        <p:nvPicPr>
          <p:cNvPr id="56" name="Picture 55">
            <a:extLst>
              <a:ext uri="{FF2B5EF4-FFF2-40B4-BE49-F238E27FC236}">
                <a16:creationId xmlns:a16="http://schemas.microsoft.com/office/drawing/2014/main" id="{4EA3C273-5175-299E-FF64-FEF730947EEF}"/>
              </a:ext>
            </a:extLst>
          </p:cNvPr>
          <p:cNvPicPr>
            <a:picLocks noChangeAspect="1"/>
          </p:cNvPicPr>
          <p:nvPr/>
        </p:nvPicPr>
        <p:blipFill>
          <a:blip r:embed="rId6"/>
          <a:stretch>
            <a:fillRect/>
          </a:stretch>
        </p:blipFill>
        <p:spPr>
          <a:xfrm>
            <a:off x="8172812" y="1444304"/>
            <a:ext cx="862530" cy="1214164"/>
          </a:xfrm>
          <a:prstGeom prst="rect">
            <a:avLst/>
          </a:prstGeom>
        </p:spPr>
      </p:pic>
      <p:pic>
        <p:nvPicPr>
          <p:cNvPr id="57" name="Picture 56">
            <a:extLst>
              <a:ext uri="{FF2B5EF4-FFF2-40B4-BE49-F238E27FC236}">
                <a16:creationId xmlns:a16="http://schemas.microsoft.com/office/drawing/2014/main" id="{C370CD77-820A-6ECB-85FC-12FEAE5BF024}"/>
              </a:ext>
            </a:extLst>
          </p:cNvPr>
          <p:cNvPicPr>
            <a:picLocks noChangeAspect="1"/>
          </p:cNvPicPr>
          <p:nvPr/>
        </p:nvPicPr>
        <p:blipFill>
          <a:blip r:embed="rId7"/>
          <a:stretch>
            <a:fillRect/>
          </a:stretch>
        </p:blipFill>
        <p:spPr>
          <a:xfrm>
            <a:off x="9035341" y="1448398"/>
            <a:ext cx="780108" cy="1205267"/>
          </a:xfrm>
          <a:prstGeom prst="rect">
            <a:avLst/>
          </a:prstGeom>
        </p:spPr>
      </p:pic>
      <p:pic>
        <p:nvPicPr>
          <p:cNvPr id="58" name="Picture 57">
            <a:extLst>
              <a:ext uri="{FF2B5EF4-FFF2-40B4-BE49-F238E27FC236}">
                <a16:creationId xmlns:a16="http://schemas.microsoft.com/office/drawing/2014/main" id="{3283AC40-4655-29C4-2A4C-48793C0AAC8D}"/>
              </a:ext>
            </a:extLst>
          </p:cNvPr>
          <p:cNvPicPr>
            <a:picLocks noChangeAspect="1"/>
          </p:cNvPicPr>
          <p:nvPr/>
        </p:nvPicPr>
        <p:blipFill>
          <a:blip r:embed="rId8"/>
          <a:stretch>
            <a:fillRect/>
          </a:stretch>
        </p:blipFill>
        <p:spPr>
          <a:xfrm>
            <a:off x="8191021" y="2705904"/>
            <a:ext cx="1624428" cy="913741"/>
          </a:xfrm>
          <a:prstGeom prst="rect">
            <a:avLst/>
          </a:prstGeom>
        </p:spPr>
      </p:pic>
      <p:pic>
        <p:nvPicPr>
          <p:cNvPr id="59" name="Picture 58">
            <a:extLst>
              <a:ext uri="{FF2B5EF4-FFF2-40B4-BE49-F238E27FC236}">
                <a16:creationId xmlns:a16="http://schemas.microsoft.com/office/drawing/2014/main" id="{CDBF9EBB-1D3C-BFD1-1241-B850A4065D24}"/>
              </a:ext>
            </a:extLst>
          </p:cNvPr>
          <p:cNvPicPr>
            <a:picLocks noChangeAspect="1"/>
          </p:cNvPicPr>
          <p:nvPr/>
        </p:nvPicPr>
        <p:blipFill>
          <a:blip r:embed="rId9"/>
          <a:stretch>
            <a:fillRect/>
          </a:stretch>
        </p:blipFill>
        <p:spPr>
          <a:xfrm>
            <a:off x="8181916" y="3691428"/>
            <a:ext cx="1642637" cy="1094956"/>
          </a:xfrm>
          <a:prstGeom prst="rect">
            <a:avLst/>
          </a:prstGeom>
        </p:spPr>
      </p:pic>
      <p:pic>
        <p:nvPicPr>
          <p:cNvPr id="60" name="Picture 2" descr="Chart: Unsafe Water Kills More People Than Disasters and Conflicts |  Statista">
            <a:extLst>
              <a:ext uri="{FF2B5EF4-FFF2-40B4-BE49-F238E27FC236}">
                <a16:creationId xmlns:a16="http://schemas.microsoft.com/office/drawing/2014/main" id="{5EE0A150-767A-5626-1C05-1237D4446C2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2732"/>
          <a:stretch>
            <a:fillRect/>
          </a:stretch>
        </p:blipFill>
        <p:spPr bwMode="auto">
          <a:xfrm>
            <a:off x="8159541" y="4871403"/>
            <a:ext cx="1655908" cy="1926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108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24502-057A-BE17-4461-DEBF945460F5}"/>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41E54DFC-0D71-15D8-E5C4-F64A33C56BD3}"/>
              </a:ext>
            </a:extLst>
          </p:cNvPr>
          <p:cNvPicPr>
            <a:picLocks noChangeAspect="1"/>
          </p:cNvPicPr>
          <p:nvPr/>
        </p:nvPicPr>
        <p:blipFill>
          <a:blip r:embed="rId2"/>
          <a:stretch>
            <a:fillRect/>
          </a:stretch>
        </p:blipFill>
        <p:spPr>
          <a:xfrm>
            <a:off x="372224" y="4089828"/>
            <a:ext cx="633630" cy="815799"/>
          </a:xfrm>
          <a:prstGeom prst="rect">
            <a:avLst/>
          </a:prstGeom>
        </p:spPr>
      </p:pic>
      <p:cxnSp>
        <p:nvCxnSpPr>
          <p:cNvPr id="9" name="Straight Connector 8">
            <a:extLst>
              <a:ext uri="{FF2B5EF4-FFF2-40B4-BE49-F238E27FC236}">
                <a16:creationId xmlns:a16="http://schemas.microsoft.com/office/drawing/2014/main" id="{2DB4088B-BD4F-25B7-8214-D3F3751AEE59}"/>
              </a:ext>
            </a:extLst>
          </p:cNvPr>
          <p:cNvCxnSpPr/>
          <p:nvPr/>
        </p:nvCxnSpPr>
        <p:spPr>
          <a:xfrm>
            <a:off x="4953000" y="0"/>
            <a:ext cx="0" cy="685800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2FFD133B-3061-C2C5-5774-EE488294F3D3}"/>
              </a:ext>
            </a:extLst>
          </p:cNvPr>
          <p:cNvPicPr>
            <a:picLocks noChangeAspect="1"/>
          </p:cNvPicPr>
          <p:nvPr/>
        </p:nvPicPr>
        <p:blipFill>
          <a:blip r:embed="rId3"/>
          <a:stretch>
            <a:fillRect/>
          </a:stretch>
        </p:blipFill>
        <p:spPr>
          <a:xfrm>
            <a:off x="82840" y="65274"/>
            <a:ext cx="4793960" cy="1151702"/>
          </a:xfrm>
          <a:prstGeom prst="rect">
            <a:avLst/>
          </a:prstGeom>
        </p:spPr>
      </p:pic>
      <p:pic>
        <p:nvPicPr>
          <p:cNvPr id="7" name="Picture 6">
            <a:extLst>
              <a:ext uri="{FF2B5EF4-FFF2-40B4-BE49-F238E27FC236}">
                <a16:creationId xmlns:a16="http://schemas.microsoft.com/office/drawing/2014/main" id="{69D387A2-93F0-93CC-FA23-DB793FFE38FD}"/>
              </a:ext>
            </a:extLst>
          </p:cNvPr>
          <p:cNvPicPr>
            <a:picLocks noChangeAspect="1"/>
          </p:cNvPicPr>
          <p:nvPr/>
        </p:nvPicPr>
        <p:blipFill>
          <a:blip r:embed="rId4"/>
          <a:stretch>
            <a:fillRect/>
          </a:stretch>
        </p:blipFill>
        <p:spPr>
          <a:xfrm>
            <a:off x="5029202" y="65274"/>
            <a:ext cx="4793958" cy="1279987"/>
          </a:xfrm>
          <a:prstGeom prst="rect">
            <a:avLst/>
          </a:prstGeom>
        </p:spPr>
      </p:pic>
      <p:sp>
        <p:nvSpPr>
          <p:cNvPr id="3" name="TextBox 2">
            <a:extLst>
              <a:ext uri="{FF2B5EF4-FFF2-40B4-BE49-F238E27FC236}">
                <a16:creationId xmlns:a16="http://schemas.microsoft.com/office/drawing/2014/main" id="{B09AD673-15F2-3C1B-AD29-0F8744068208}"/>
              </a:ext>
            </a:extLst>
          </p:cNvPr>
          <p:cNvSpPr txBox="1"/>
          <p:nvPr/>
        </p:nvSpPr>
        <p:spPr>
          <a:xfrm>
            <a:off x="76202" y="1249633"/>
            <a:ext cx="3744684" cy="263481"/>
          </a:xfrm>
          <a:prstGeom prst="rect">
            <a:avLst/>
          </a:prstGeom>
          <a:noFill/>
        </p:spPr>
        <p:txBody>
          <a:bodyPr wrap="square">
            <a:spAutoFit/>
          </a:bodyPr>
          <a:lstStyle/>
          <a:p>
            <a:r>
              <a:rPr lang="en-US" sz="1100" b="1" dirty="0"/>
              <a:t>Desalination:</a:t>
            </a:r>
            <a:r>
              <a:rPr lang="en-US" sz="1100" dirty="0"/>
              <a:t> The process of removing salt from seawater.</a:t>
            </a:r>
          </a:p>
        </p:txBody>
      </p:sp>
      <p:graphicFrame>
        <p:nvGraphicFramePr>
          <p:cNvPr id="5" name="Table 4">
            <a:extLst>
              <a:ext uri="{FF2B5EF4-FFF2-40B4-BE49-F238E27FC236}">
                <a16:creationId xmlns:a16="http://schemas.microsoft.com/office/drawing/2014/main" id="{147477AB-A976-7C8B-DA4C-64590103CC14}"/>
              </a:ext>
            </a:extLst>
          </p:cNvPr>
          <p:cNvGraphicFramePr>
            <a:graphicFrameLocks noGrp="1"/>
          </p:cNvGraphicFramePr>
          <p:nvPr>
            <p:extLst>
              <p:ext uri="{D42A27DB-BD31-4B8C-83A1-F6EECF244321}">
                <p14:modId xmlns:p14="http://schemas.microsoft.com/office/powerpoint/2010/main" val="1812859946"/>
              </p:ext>
            </p:extLst>
          </p:nvPr>
        </p:nvGraphicFramePr>
        <p:xfrm>
          <a:off x="104612" y="1513114"/>
          <a:ext cx="4772188" cy="2529840"/>
        </p:xfrm>
        <a:graphic>
          <a:graphicData uri="http://schemas.openxmlformats.org/drawingml/2006/table">
            <a:tbl>
              <a:tblPr firstRow="1" bandRow="1">
                <a:tableStyleId>{5940675A-B579-460E-94D1-54222C63F5DA}</a:tableStyleId>
              </a:tblPr>
              <a:tblGrid>
                <a:gridCol w="2386094">
                  <a:extLst>
                    <a:ext uri="{9D8B030D-6E8A-4147-A177-3AD203B41FA5}">
                      <a16:colId xmlns:a16="http://schemas.microsoft.com/office/drawing/2014/main" val="303628782"/>
                    </a:ext>
                  </a:extLst>
                </a:gridCol>
                <a:gridCol w="2386094">
                  <a:extLst>
                    <a:ext uri="{9D8B030D-6E8A-4147-A177-3AD203B41FA5}">
                      <a16:colId xmlns:a16="http://schemas.microsoft.com/office/drawing/2014/main" val="1542143291"/>
                    </a:ext>
                  </a:extLst>
                </a:gridCol>
              </a:tblGrid>
              <a:tr h="185057">
                <a:tc>
                  <a:txBody>
                    <a:bodyPr/>
                    <a:lstStyle/>
                    <a:p>
                      <a:r>
                        <a:rPr lang="en-GB" sz="1100" b="1" dirty="0"/>
                        <a:t>Advantages</a:t>
                      </a:r>
                    </a:p>
                  </a:txBody>
                  <a:tcPr>
                    <a:solidFill>
                      <a:schemeClr val="accent6">
                        <a:lumMod val="20000"/>
                        <a:lumOff val="80000"/>
                      </a:schemeClr>
                    </a:solidFill>
                  </a:tcPr>
                </a:tc>
                <a:tc>
                  <a:txBody>
                    <a:bodyPr/>
                    <a:lstStyle/>
                    <a:p>
                      <a:r>
                        <a:rPr lang="en-GB" sz="1100" b="1" dirty="0"/>
                        <a:t>Disadvantages</a:t>
                      </a:r>
                    </a:p>
                  </a:txBody>
                  <a:tcPr>
                    <a:solidFill>
                      <a:schemeClr val="accent2">
                        <a:lumMod val="20000"/>
                        <a:lumOff val="80000"/>
                      </a:schemeClr>
                    </a:solidFill>
                  </a:tcPr>
                </a:tc>
                <a:extLst>
                  <a:ext uri="{0D108BD9-81ED-4DB2-BD59-A6C34878D82A}">
                    <a16:rowId xmlns:a16="http://schemas.microsoft.com/office/drawing/2014/main" val="1124440252"/>
                  </a:ext>
                </a:extLst>
              </a:tr>
              <a:tr h="631372">
                <a:tc>
                  <a:txBody>
                    <a:bodyPr/>
                    <a:lstStyle/>
                    <a:p>
                      <a:pPr marL="171450" indent="-171450">
                        <a:buFont typeface="Arial" panose="020B0604020202020204" pitchFamily="34" charset="0"/>
                        <a:buChar char="•"/>
                      </a:pPr>
                      <a:r>
                        <a:rPr lang="en-US" sz="1100" dirty="0"/>
                        <a:t>The technology is used in over 100 countries to create water for drinking, washing, agriculture and industry. </a:t>
                      </a:r>
                    </a:p>
                    <a:p>
                      <a:pPr marL="171450" indent="-171450">
                        <a:buFont typeface="Arial" panose="020B0604020202020204" pitchFamily="34" charset="0"/>
                        <a:buChar char="•"/>
                      </a:pPr>
                      <a:r>
                        <a:rPr lang="en-US" sz="1100" dirty="0"/>
                        <a:t>It has the ability to use the vast water source of the ocean, without depleting freshwater reserves further. </a:t>
                      </a:r>
                    </a:p>
                    <a:p>
                      <a:pPr marL="171450" indent="-171450">
                        <a:buFont typeface="Arial" panose="020B0604020202020204" pitchFamily="34" charset="0"/>
                        <a:buChar char="•"/>
                      </a:pPr>
                      <a:r>
                        <a:rPr lang="en-US" sz="1100" dirty="0"/>
                        <a:t>The process is becoming more efficient as technology and practices improve. </a:t>
                      </a:r>
                      <a:endParaRPr lang="en-GB" sz="1100" dirty="0"/>
                    </a:p>
                  </a:txBody>
                  <a:tcPr/>
                </a:tc>
                <a:tc>
                  <a:txBody>
                    <a:bodyPr/>
                    <a:lstStyle/>
                    <a:p>
                      <a:pPr marL="171450" indent="-171450">
                        <a:buFont typeface="Arial" panose="020B0604020202020204" pitchFamily="34" charset="0"/>
                        <a:buChar char="•"/>
                      </a:pPr>
                      <a:r>
                        <a:rPr lang="en-US" sz="1100" dirty="0"/>
                        <a:t>Currently not very efficient. In older desalination plants, only 10% of the water that is input becomes usable water (50% in newer plants).</a:t>
                      </a:r>
                    </a:p>
                    <a:p>
                      <a:pPr marL="171450" indent="-171450">
                        <a:buFont typeface="Arial" panose="020B0604020202020204" pitchFamily="34" charset="0"/>
                        <a:buChar char="•"/>
                      </a:pPr>
                      <a:r>
                        <a:rPr lang="en-US" sz="1100" dirty="0"/>
                        <a:t>Creating the high pressure for the process uses a lot of energy, resulting in higher carbon emissions. </a:t>
                      </a:r>
                    </a:p>
                    <a:p>
                      <a:pPr marL="171450" indent="-171450">
                        <a:buFont typeface="Arial" panose="020B0604020202020204" pitchFamily="34" charset="0"/>
                        <a:buChar char="•"/>
                      </a:pPr>
                      <a:r>
                        <a:rPr lang="en-US" sz="1100" dirty="0"/>
                        <a:t>Desalination plants are too expensive for developing countries to afford (e.g. a plant in Sydney, Australia cost $2bn). </a:t>
                      </a:r>
                      <a:endParaRPr lang="en-GB" sz="1100" dirty="0"/>
                    </a:p>
                  </a:txBody>
                  <a:tcPr/>
                </a:tc>
                <a:extLst>
                  <a:ext uri="{0D108BD9-81ED-4DB2-BD59-A6C34878D82A}">
                    <a16:rowId xmlns:a16="http://schemas.microsoft.com/office/drawing/2014/main" val="3556421828"/>
                  </a:ext>
                </a:extLst>
              </a:tr>
            </a:tbl>
          </a:graphicData>
        </a:graphic>
      </p:graphicFrame>
      <p:sp>
        <p:nvSpPr>
          <p:cNvPr id="8" name="Speech Bubble: Rectangle with Corners Rounded 7">
            <a:extLst>
              <a:ext uri="{FF2B5EF4-FFF2-40B4-BE49-F238E27FC236}">
                <a16:creationId xmlns:a16="http://schemas.microsoft.com/office/drawing/2014/main" id="{13742BDB-9CE2-6EDF-4463-01FC794D22DE}"/>
              </a:ext>
            </a:extLst>
          </p:cNvPr>
          <p:cNvSpPr/>
          <p:nvPr/>
        </p:nvSpPr>
        <p:spPr>
          <a:xfrm>
            <a:off x="1571798" y="4162573"/>
            <a:ext cx="2463600" cy="743054"/>
          </a:xfrm>
          <a:prstGeom prst="wedgeRoundRectCallout">
            <a:avLst>
              <a:gd name="adj1" fmla="val -78106"/>
              <a:gd name="adj2" fmla="val -3065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ysClr val="windowText" lastClr="000000"/>
                </a:solidFill>
              </a:rPr>
              <a:t>“The desalination plant has provided me and my family with jobs locally, as well as helping to give us clean water”</a:t>
            </a:r>
          </a:p>
        </p:txBody>
      </p:sp>
      <p:sp>
        <p:nvSpPr>
          <p:cNvPr id="10" name="Content Placeholder 2">
            <a:extLst>
              <a:ext uri="{FF2B5EF4-FFF2-40B4-BE49-F238E27FC236}">
                <a16:creationId xmlns:a16="http://schemas.microsoft.com/office/drawing/2014/main" id="{E636FDA1-55FE-E095-52D8-A1CA72BC129A}"/>
              </a:ext>
            </a:extLst>
          </p:cNvPr>
          <p:cNvSpPr txBox="1">
            <a:spLocks/>
          </p:cNvSpPr>
          <p:nvPr/>
        </p:nvSpPr>
        <p:spPr>
          <a:xfrm>
            <a:off x="135663" y="4764488"/>
            <a:ext cx="1178360" cy="282278"/>
          </a:xfrm>
          <a:prstGeom prst="rect">
            <a:avLst/>
          </a:prstGeom>
          <a:solidFill>
            <a:schemeClr val="bg2">
              <a:lumMod val="9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050" dirty="0">
                <a:latin typeface="+mn-lt"/>
              </a:rPr>
              <a:t>Local Resident</a:t>
            </a:r>
          </a:p>
        </p:txBody>
      </p:sp>
      <p:sp>
        <p:nvSpPr>
          <p:cNvPr id="14" name="Speech Bubble: Rectangle with Corners Rounded 13">
            <a:extLst>
              <a:ext uri="{FF2B5EF4-FFF2-40B4-BE49-F238E27FC236}">
                <a16:creationId xmlns:a16="http://schemas.microsoft.com/office/drawing/2014/main" id="{E5E5FF5B-444B-BE4E-E9E5-08A3572EE674}"/>
              </a:ext>
            </a:extLst>
          </p:cNvPr>
          <p:cNvSpPr/>
          <p:nvPr/>
        </p:nvSpPr>
        <p:spPr>
          <a:xfrm>
            <a:off x="1616118" y="6050578"/>
            <a:ext cx="2531661" cy="728816"/>
          </a:xfrm>
          <a:prstGeom prst="wedgeRoundRectCallout">
            <a:avLst>
              <a:gd name="adj1" fmla="val -84640"/>
              <a:gd name="adj2" fmla="val -6097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ysClr val="windowText" lastClr="000000"/>
                </a:solidFill>
              </a:rPr>
              <a:t>“Many marine creatures are killed through the desalination process, with further environmental impacts of wastewater output still unknown”</a:t>
            </a:r>
          </a:p>
        </p:txBody>
      </p:sp>
      <p:pic>
        <p:nvPicPr>
          <p:cNvPr id="15" name="Picture 14">
            <a:extLst>
              <a:ext uri="{FF2B5EF4-FFF2-40B4-BE49-F238E27FC236}">
                <a16:creationId xmlns:a16="http://schemas.microsoft.com/office/drawing/2014/main" id="{061B2688-7A59-FCD2-B96B-E0FE4212221F}"/>
              </a:ext>
            </a:extLst>
          </p:cNvPr>
          <p:cNvPicPr>
            <a:picLocks noChangeAspect="1"/>
          </p:cNvPicPr>
          <p:nvPr/>
        </p:nvPicPr>
        <p:blipFill>
          <a:blip r:embed="rId2"/>
          <a:stretch>
            <a:fillRect/>
          </a:stretch>
        </p:blipFill>
        <p:spPr>
          <a:xfrm>
            <a:off x="378297" y="5771035"/>
            <a:ext cx="633630" cy="815799"/>
          </a:xfrm>
          <a:prstGeom prst="rect">
            <a:avLst/>
          </a:prstGeom>
        </p:spPr>
      </p:pic>
      <p:sp>
        <p:nvSpPr>
          <p:cNvPr id="16" name="Content Placeholder 2">
            <a:extLst>
              <a:ext uri="{FF2B5EF4-FFF2-40B4-BE49-F238E27FC236}">
                <a16:creationId xmlns:a16="http://schemas.microsoft.com/office/drawing/2014/main" id="{F4C58A23-5782-B968-69BB-F88558A49198}"/>
              </a:ext>
            </a:extLst>
          </p:cNvPr>
          <p:cNvSpPr txBox="1">
            <a:spLocks/>
          </p:cNvSpPr>
          <p:nvPr/>
        </p:nvSpPr>
        <p:spPr>
          <a:xfrm>
            <a:off x="76202" y="6380943"/>
            <a:ext cx="1237821" cy="411783"/>
          </a:xfrm>
          <a:prstGeom prst="rect">
            <a:avLst/>
          </a:prstGeom>
          <a:solidFill>
            <a:schemeClr val="bg2">
              <a:lumMod val="9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100" dirty="0">
                <a:latin typeface="+mn-lt"/>
              </a:rPr>
              <a:t>Environmental Activist</a:t>
            </a:r>
          </a:p>
        </p:txBody>
      </p:sp>
      <p:sp>
        <p:nvSpPr>
          <p:cNvPr id="19" name="Speech Bubble: Rectangle with Corners Rounded 18">
            <a:extLst>
              <a:ext uri="{FF2B5EF4-FFF2-40B4-BE49-F238E27FC236}">
                <a16:creationId xmlns:a16="http://schemas.microsoft.com/office/drawing/2014/main" id="{69E2F521-5D2D-7084-FA5F-8B221ACAEF2A}"/>
              </a:ext>
            </a:extLst>
          </p:cNvPr>
          <p:cNvSpPr/>
          <p:nvPr/>
        </p:nvSpPr>
        <p:spPr>
          <a:xfrm>
            <a:off x="1005854" y="5131714"/>
            <a:ext cx="2727448" cy="790114"/>
          </a:xfrm>
          <a:prstGeom prst="wedgeRoundRectCallout">
            <a:avLst>
              <a:gd name="adj1" fmla="val 71488"/>
              <a:gd name="adj2" fmla="val -5138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ysClr val="windowText" lastClr="000000"/>
                </a:solidFill>
              </a:rPr>
              <a:t>“Through our investment in desalination projects, we have been able to grow our business and influence in multiple countries across the world”</a:t>
            </a:r>
          </a:p>
        </p:txBody>
      </p:sp>
      <p:pic>
        <p:nvPicPr>
          <p:cNvPr id="21" name="Picture 20">
            <a:extLst>
              <a:ext uri="{FF2B5EF4-FFF2-40B4-BE49-F238E27FC236}">
                <a16:creationId xmlns:a16="http://schemas.microsoft.com/office/drawing/2014/main" id="{7443E245-9AF1-5CF4-5AD3-AE2ACD2CFF53}"/>
              </a:ext>
            </a:extLst>
          </p:cNvPr>
          <p:cNvPicPr>
            <a:picLocks noChangeAspect="1"/>
          </p:cNvPicPr>
          <p:nvPr/>
        </p:nvPicPr>
        <p:blipFill>
          <a:blip r:embed="rId2"/>
          <a:stretch>
            <a:fillRect/>
          </a:stretch>
        </p:blipFill>
        <p:spPr>
          <a:xfrm>
            <a:off x="4035398" y="4884107"/>
            <a:ext cx="633630" cy="815799"/>
          </a:xfrm>
          <a:prstGeom prst="rect">
            <a:avLst/>
          </a:prstGeom>
        </p:spPr>
      </p:pic>
      <p:sp>
        <p:nvSpPr>
          <p:cNvPr id="18" name="Content Placeholder 2">
            <a:extLst>
              <a:ext uri="{FF2B5EF4-FFF2-40B4-BE49-F238E27FC236}">
                <a16:creationId xmlns:a16="http://schemas.microsoft.com/office/drawing/2014/main" id="{9AEFD94B-9A45-6DD4-0BED-8736C4A96B4F}"/>
              </a:ext>
            </a:extLst>
          </p:cNvPr>
          <p:cNvSpPr txBox="1">
            <a:spLocks/>
          </p:cNvSpPr>
          <p:nvPr/>
        </p:nvSpPr>
        <p:spPr>
          <a:xfrm>
            <a:off x="3958044" y="5510286"/>
            <a:ext cx="831670" cy="389771"/>
          </a:xfrm>
          <a:prstGeom prst="rect">
            <a:avLst/>
          </a:prstGeom>
          <a:solidFill>
            <a:schemeClr val="bg2">
              <a:lumMod val="90000"/>
            </a:schemeClr>
          </a:solid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100" dirty="0">
                <a:latin typeface="+mn-lt"/>
              </a:rPr>
              <a:t>CEO of a TNC</a:t>
            </a:r>
          </a:p>
        </p:txBody>
      </p:sp>
      <p:sp>
        <p:nvSpPr>
          <p:cNvPr id="22" name="TextBox 21">
            <a:extLst>
              <a:ext uri="{FF2B5EF4-FFF2-40B4-BE49-F238E27FC236}">
                <a16:creationId xmlns:a16="http://schemas.microsoft.com/office/drawing/2014/main" id="{9A436978-E0D4-C67D-A0FC-B89CE47E8EAC}"/>
              </a:ext>
            </a:extLst>
          </p:cNvPr>
          <p:cNvSpPr txBox="1"/>
          <p:nvPr/>
        </p:nvSpPr>
        <p:spPr>
          <a:xfrm>
            <a:off x="4953000" y="1381373"/>
            <a:ext cx="4848388" cy="1785104"/>
          </a:xfrm>
          <a:prstGeom prst="rect">
            <a:avLst/>
          </a:prstGeom>
          <a:noFill/>
        </p:spPr>
        <p:txBody>
          <a:bodyPr wrap="square">
            <a:spAutoFit/>
          </a:bodyPr>
          <a:lstStyle/>
          <a:p>
            <a:r>
              <a:rPr lang="en-US" sz="1100" b="1" dirty="0"/>
              <a:t>Individuals:</a:t>
            </a:r>
            <a:r>
              <a:rPr lang="en-US" sz="1100" dirty="0"/>
              <a:t> Residents will be concerned about have a clean domestic supply of water. Farmers will want to have a secure water supply to ensure they can continue to grow crops and make money.</a:t>
            </a:r>
          </a:p>
          <a:p>
            <a:r>
              <a:rPr lang="en-US" sz="1100" b="1" dirty="0"/>
              <a:t>Organisations: </a:t>
            </a:r>
            <a:r>
              <a:rPr lang="en-US" sz="1100" dirty="0"/>
              <a:t>TNCs need water for industry so they can continue to make profit and provide jobs for people. Water companies want to provide a good, affordable service to people but also want to fix leaks from ageing infrastructure.</a:t>
            </a:r>
          </a:p>
          <a:p>
            <a:r>
              <a:rPr lang="en-US" sz="1100" b="1" dirty="0"/>
              <a:t>Governments: </a:t>
            </a:r>
            <a:r>
              <a:rPr lang="en-US" sz="1100" dirty="0"/>
              <a:t>Will decide how water resources are managed in their country. Laws and restrictions may be brought in to conserve water, or they may invest in technology and schemes to access and redistribute water. </a:t>
            </a:r>
            <a:endParaRPr lang="en-US" sz="1100" b="1" dirty="0"/>
          </a:p>
        </p:txBody>
      </p:sp>
      <p:graphicFrame>
        <p:nvGraphicFramePr>
          <p:cNvPr id="23" name="Table 22">
            <a:extLst>
              <a:ext uri="{FF2B5EF4-FFF2-40B4-BE49-F238E27FC236}">
                <a16:creationId xmlns:a16="http://schemas.microsoft.com/office/drawing/2014/main" id="{83764674-0427-2680-9C18-43D0BFEC03C7}"/>
              </a:ext>
            </a:extLst>
          </p:cNvPr>
          <p:cNvGraphicFramePr>
            <a:graphicFrameLocks noGrp="1"/>
          </p:cNvGraphicFramePr>
          <p:nvPr>
            <p:extLst>
              <p:ext uri="{D42A27DB-BD31-4B8C-83A1-F6EECF244321}">
                <p14:modId xmlns:p14="http://schemas.microsoft.com/office/powerpoint/2010/main" val="4141986005"/>
              </p:ext>
            </p:extLst>
          </p:nvPr>
        </p:nvGraphicFramePr>
        <p:xfrm>
          <a:off x="5050972" y="4775003"/>
          <a:ext cx="4772188" cy="2029348"/>
        </p:xfrm>
        <a:graphic>
          <a:graphicData uri="http://schemas.openxmlformats.org/drawingml/2006/table">
            <a:tbl>
              <a:tblPr firstRow="1" bandRow="1">
                <a:tableStyleId>{5940675A-B579-460E-94D1-54222C63F5DA}</a:tableStyleId>
              </a:tblPr>
              <a:tblGrid>
                <a:gridCol w="2386094">
                  <a:extLst>
                    <a:ext uri="{9D8B030D-6E8A-4147-A177-3AD203B41FA5}">
                      <a16:colId xmlns:a16="http://schemas.microsoft.com/office/drawing/2014/main" val="303628782"/>
                    </a:ext>
                  </a:extLst>
                </a:gridCol>
                <a:gridCol w="2386094">
                  <a:extLst>
                    <a:ext uri="{9D8B030D-6E8A-4147-A177-3AD203B41FA5}">
                      <a16:colId xmlns:a16="http://schemas.microsoft.com/office/drawing/2014/main" val="1542143291"/>
                    </a:ext>
                  </a:extLst>
                </a:gridCol>
              </a:tblGrid>
              <a:tr h="261508">
                <a:tc>
                  <a:txBody>
                    <a:bodyPr/>
                    <a:lstStyle/>
                    <a:p>
                      <a:r>
                        <a:rPr lang="en-GB" sz="1100" b="1" dirty="0"/>
                        <a:t>Developed: UK</a:t>
                      </a:r>
                    </a:p>
                  </a:txBody>
                  <a:tcPr>
                    <a:solidFill>
                      <a:schemeClr val="accent4">
                        <a:lumMod val="20000"/>
                        <a:lumOff val="80000"/>
                      </a:schemeClr>
                    </a:solidFill>
                  </a:tcPr>
                </a:tc>
                <a:tc>
                  <a:txBody>
                    <a:bodyPr/>
                    <a:lstStyle/>
                    <a:p>
                      <a:r>
                        <a:rPr lang="en-GB" sz="1100" b="1" dirty="0"/>
                        <a:t>Developing/Emerging: India</a:t>
                      </a:r>
                    </a:p>
                  </a:txBody>
                  <a:tcPr>
                    <a:solidFill>
                      <a:schemeClr val="accent5">
                        <a:lumMod val="20000"/>
                        <a:lumOff val="80000"/>
                      </a:schemeClr>
                    </a:solidFill>
                  </a:tcPr>
                </a:tc>
                <a:extLst>
                  <a:ext uri="{0D108BD9-81ED-4DB2-BD59-A6C34878D82A}">
                    <a16:rowId xmlns:a16="http://schemas.microsoft.com/office/drawing/2014/main" val="1124440252"/>
                  </a:ext>
                </a:extLst>
              </a:tr>
              <a:tr h="1524990">
                <a:tc>
                  <a:txBody>
                    <a:bodyPr/>
                    <a:lstStyle/>
                    <a:p>
                      <a:pPr marL="171450" indent="-171450">
                        <a:buFont typeface="Arial" panose="020B0604020202020204" pitchFamily="34" charset="0"/>
                        <a:buChar char="•"/>
                      </a:pPr>
                      <a:r>
                        <a:rPr lang="en-GB" sz="1100" dirty="0"/>
                        <a:t>Water transfer schemes (e.g. Tyne-Tees Pipeline) redistributes water from areas of water surplus to areas of water deficit.</a:t>
                      </a:r>
                    </a:p>
                    <a:p>
                      <a:pPr marL="171450" indent="-171450">
                        <a:buFont typeface="Arial" panose="020B0604020202020204" pitchFamily="34" charset="0"/>
                        <a:buChar char="•"/>
                      </a:pPr>
                      <a:r>
                        <a:rPr lang="en-GB" sz="1100" dirty="0"/>
                        <a:t>Government hosepipe bans during the summer months when reservoir levels fall.</a:t>
                      </a:r>
                    </a:p>
                    <a:p>
                      <a:pPr marL="171450" indent="-171450">
                        <a:buFont typeface="Arial" panose="020B0604020202020204" pitchFamily="34" charset="0"/>
                        <a:buChar char="•"/>
                      </a:pPr>
                      <a:r>
                        <a:rPr lang="en-GB" sz="1100" dirty="0"/>
                        <a:t>Household water saving schemes to reduce domestic consumption.</a:t>
                      </a:r>
                    </a:p>
                  </a:txBody>
                  <a:tcPr/>
                </a:tc>
                <a:tc>
                  <a:txBody>
                    <a:bodyPr/>
                    <a:lstStyle/>
                    <a:p>
                      <a:pPr marL="171450" indent="-171450">
                        <a:buFont typeface="Arial" panose="020B0604020202020204" pitchFamily="34" charset="0"/>
                        <a:buChar char="•"/>
                      </a:pPr>
                      <a:r>
                        <a:rPr lang="en-GB" sz="1100" dirty="0"/>
                        <a:t>Water transfer schemes (e.g. The River Interlinking Project) redistributes water from areas of surplus to deficit, though this is on a much larger scale and more expensive than in the UK.</a:t>
                      </a:r>
                    </a:p>
                    <a:p>
                      <a:pPr marL="171450" indent="-171450">
                        <a:buFont typeface="Arial" panose="020B0604020202020204" pitchFamily="34" charset="0"/>
                        <a:buChar char="•"/>
                      </a:pPr>
                      <a:r>
                        <a:rPr lang="en-GB" sz="1100" dirty="0"/>
                        <a:t>Desalination – low energy desalination is beginning to be used but is still too expensive.</a:t>
                      </a:r>
                    </a:p>
                    <a:p>
                      <a:pPr marL="171450" indent="-171450">
                        <a:buFont typeface="Arial" panose="020B0604020202020204" pitchFamily="34" charset="0"/>
                        <a:buChar char="•"/>
                      </a:pPr>
                      <a:r>
                        <a:rPr lang="en-GB" sz="1100" dirty="0"/>
                        <a:t>Rainwater harvesting.</a:t>
                      </a:r>
                    </a:p>
                  </a:txBody>
                  <a:tcPr/>
                </a:tc>
                <a:extLst>
                  <a:ext uri="{0D108BD9-81ED-4DB2-BD59-A6C34878D82A}">
                    <a16:rowId xmlns:a16="http://schemas.microsoft.com/office/drawing/2014/main" val="3556421828"/>
                  </a:ext>
                </a:extLst>
              </a:tr>
            </a:tbl>
          </a:graphicData>
        </a:graphic>
      </p:graphicFrame>
      <p:sp>
        <p:nvSpPr>
          <p:cNvPr id="24" name="Rectangle: Rounded Corners 23">
            <a:extLst>
              <a:ext uri="{FF2B5EF4-FFF2-40B4-BE49-F238E27FC236}">
                <a16:creationId xmlns:a16="http://schemas.microsoft.com/office/drawing/2014/main" id="{3E1D1EA5-9A61-F111-E63A-19BD574C8822}"/>
              </a:ext>
            </a:extLst>
          </p:cNvPr>
          <p:cNvSpPr/>
          <p:nvPr/>
        </p:nvSpPr>
        <p:spPr>
          <a:xfrm>
            <a:off x="6878778" y="3675925"/>
            <a:ext cx="1138349" cy="47457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Sustainable Management</a:t>
            </a:r>
          </a:p>
        </p:txBody>
      </p:sp>
      <p:sp>
        <p:nvSpPr>
          <p:cNvPr id="26" name="TextBox 25">
            <a:extLst>
              <a:ext uri="{FF2B5EF4-FFF2-40B4-BE49-F238E27FC236}">
                <a16:creationId xmlns:a16="http://schemas.microsoft.com/office/drawing/2014/main" id="{D11D90C4-E646-4BDC-A5E3-E1BE971D1876}"/>
              </a:ext>
            </a:extLst>
          </p:cNvPr>
          <p:cNvSpPr txBox="1"/>
          <p:nvPr/>
        </p:nvSpPr>
        <p:spPr>
          <a:xfrm>
            <a:off x="7696200" y="3140402"/>
            <a:ext cx="1262743" cy="430887"/>
          </a:xfrm>
          <a:prstGeom prst="rect">
            <a:avLst/>
          </a:prstGeom>
          <a:noFill/>
        </p:spPr>
        <p:txBody>
          <a:bodyPr wrap="square">
            <a:spAutoFit/>
          </a:bodyPr>
          <a:lstStyle/>
          <a:p>
            <a:pPr algn="ctr"/>
            <a:r>
              <a:rPr lang="en-GB" sz="1100" dirty="0"/>
              <a:t>Reduce domestic consumption</a:t>
            </a:r>
          </a:p>
        </p:txBody>
      </p:sp>
      <p:sp>
        <p:nvSpPr>
          <p:cNvPr id="28" name="TextBox 27">
            <a:extLst>
              <a:ext uri="{FF2B5EF4-FFF2-40B4-BE49-F238E27FC236}">
                <a16:creationId xmlns:a16="http://schemas.microsoft.com/office/drawing/2014/main" id="{F101F5F7-590D-2EF2-6C2E-63B3BDFB0F91}"/>
              </a:ext>
            </a:extLst>
          </p:cNvPr>
          <p:cNvSpPr txBox="1"/>
          <p:nvPr/>
        </p:nvSpPr>
        <p:spPr>
          <a:xfrm>
            <a:off x="8271033" y="3759749"/>
            <a:ext cx="1262743" cy="261610"/>
          </a:xfrm>
          <a:prstGeom prst="rect">
            <a:avLst/>
          </a:prstGeom>
          <a:noFill/>
        </p:spPr>
        <p:txBody>
          <a:bodyPr wrap="square">
            <a:spAutoFit/>
          </a:bodyPr>
          <a:lstStyle/>
          <a:p>
            <a:pPr algn="ctr"/>
            <a:r>
              <a:rPr lang="en-GB" sz="1100" dirty="0"/>
              <a:t>Water Recycling</a:t>
            </a:r>
          </a:p>
        </p:txBody>
      </p:sp>
      <p:sp>
        <p:nvSpPr>
          <p:cNvPr id="30" name="TextBox 29">
            <a:extLst>
              <a:ext uri="{FF2B5EF4-FFF2-40B4-BE49-F238E27FC236}">
                <a16:creationId xmlns:a16="http://schemas.microsoft.com/office/drawing/2014/main" id="{A3E3A72F-6FC0-99BC-EEAF-865B8E688DDC}"/>
              </a:ext>
            </a:extLst>
          </p:cNvPr>
          <p:cNvSpPr txBox="1"/>
          <p:nvPr/>
        </p:nvSpPr>
        <p:spPr>
          <a:xfrm>
            <a:off x="5796964" y="3118713"/>
            <a:ext cx="1921329" cy="430887"/>
          </a:xfrm>
          <a:prstGeom prst="rect">
            <a:avLst/>
          </a:prstGeom>
          <a:noFill/>
        </p:spPr>
        <p:txBody>
          <a:bodyPr wrap="square">
            <a:spAutoFit/>
          </a:bodyPr>
          <a:lstStyle/>
          <a:p>
            <a:pPr algn="ctr"/>
            <a:r>
              <a:rPr lang="en-GB" sz="1100" dirty="0"/>
              <a:t>Efficient Agriculture (e.g. sprinklers, drip feeds)</a:t>
            </a:r>
          </a:p>
        </p:txBody>
      </p:sp>
      <p:sp>
        <p:nvSpPr>
          <p:cNvPr id="32" name="TextBox 31">
            <a:extLst>
              <a:ext uri="{FF2B5EF4-FFF2-40B4-BE49-F238E27FC236}">
                <a16:creationId xmlns:a16="http://schemas.microsoft.com/office/drawing/2014/main" id="{A1B5D6B6-5228-0C40-32AE-3E39CF694B5F}"/>
              </a:ext>
            </a:extLst>
          </p:cNvPr>
          <p:cNvSpPr txBox="1"/>
          <p:nvPr/>
        </p:nvSpPr>
        <p:spPr>
          <a:xfrm>
            <a:off x="7269868" y="4290459"/>
            <a:ext cx="1632536" cy="430887"/>
          </a:xfrm>
          <a:prstGeom prst="rect">
            <a:avLst/>
          </a:prstGeom>
          <a:noFill/>
        </p:spPr>
        <p:txBody>
          <a:bodyPr wrap="square">
            <a:spAutoFit/>
          </a:bodyPr>
          <a:lstStyle/>
          <a:p>
            <a:pPr algn="ctr"/>
            <a:r>
              <a:rPr lang="en-US" sz="1100" dirty="0"/>
              <a:t>Farm crops that are less water-intensive</a:t>
            </a:r>
          </a:p>
        </p:txBody>
      </p:sp>
      <p:sp>
        <p:nvSpPr>
          <p:cNvPr id="34" name="TextBox 33">
            <a:extLst>
              <a:ext uri="{FF2B5EF4-FFF2-40B4-BE49-F238E27FC236}">
                <a16:creationId xmlns:a16="http://schemas.microsoft.com/office/drawing/2014/main" id="{26792C97-4252-3CCA-78E8-BD39ED5BF51C}"/>
              </a:ext>
            </a:extLst>
          </p:cNvPr>
          <p:cNvSpPr txBox="1"/>
          <p:nvPr/>
        </p:nvSpPr>
        <p:spPr>
          <a:xfrm>
            <a:off x="5976256" y="4239594"/>
            <a:ext cx="1148443" cy="266309"/>
          </a:xfrm>
          <a:prstGeom prst="rect">
            <a:avLst/>
          </a:prstGeom>
          <a:noFill/>
        </p:spPr>
        <p:txBody>
          <a:bodyPr wrap="square">
            <a:spAutoFit/>
          </a:bodyPr>
          <a:lstStyle/>
          <a:p>
            <a:pPr algn="ctr"/>
            <a:r>
              <a:rPr lang="en-GB" sz="1100" dirty="0"/>
              <a:t>Desalination</a:t>
            </a:r>
          </a:p>
        </p:txBody>
      </p:sp>
      <p:sp>
        <p:nvSpPr>
          <p:cNvPr id="36" name="TextBox 35">
            <a:extLst>
              <a:ext uri="{FF2B5EF4-FFF2-40B4-BE49-F238E27FC236}">
                <a16:creationId xmlns:a16="http://schemas.microsoft.com/office/drawing/2014/main" id="{4E84DDEB-127B-36EB-D690-5A0E51FF6220}"/>
              </a:ext>
            </a:extLst>
          </p:cNvPr>
          <p:cNvSpPr txBox="1"/>
          <p:nvPr/>
        </p:nvSpPr>
        <p:spPr>
          <a:xfrm>
            <a:off x="5406004" y="3653552"/>
            <a:ext cx="1262744" cy="441747"/>
          </a:xfrm>
          <a:prstGeom prst="rect">
            <a:avLst/>
          </a:prstGeom>
          <a:noFill/>
        </p:spPr>
        <p:txBody>
          <a:bodyPr wrap="square">
            <a:spAutoFit/>
          </a:bodyPr>
          <a:lstStyle/>
          <a:p>
            <a:pPr algn="ctr"/>
            <a:r>
              <a:rPr lang="en-GB" sz="1100" dirty="0"/>
              <a:t>Reduce meat consumption</a:t>
            </a:r>
          </a:p>
        </p:txBody>
      </p:sp>
      <p:cxnSp>
        <p:nvCxnSpPr>
          <p:cNvPr id="37" name="Straight Arrow Connector 36">
            <a:extLst>
              <a:ext uri="{FF2B5EF4-FFF2-40B4-BE49-F238E27FC236}">
                <a16:creationId xmlns:a16="http://schemas.microsoft.com/office/drawing/2014/main" id="{C03D5CFB-334C-2445-75F4-6FABE123231C}"/>
              </a:ext>
            </a:extLst>
          </p:cNvPr>
          <p:cNvCxnSpPr>
            <a:cxnSpLocks/>
          </p:cNvCxnSpPr>
          <p:nvPr/>
        </p:nvCxnSpPr>
        <p:spPr>
          <a:xfrm flipH="1" flipV="1">
            <a:off x="6988629" y="3549600"/>
            <a:ext cx="100036" cy="12632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0CFE7FEC-3844-166A-F2A0-A6F206A104DB}"/>
              </a:ext>
            </a:extLst>
          </p:cNvPr>
          <p:cNvCxnSpPr>
            <a:cxnSpLocks/>
          </p:cNvCxnSpPr>
          <p:nvPr/>
        </p:nvCxnSpPr>
        <p:spPr>
          <a:xfrm flipV="1">
            <a:off x="7718293" y="3461657"/>
            <a:ext cx="119421" cy="20299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8DBE5E5B-4502-CCA2-EC44-5BE37B48125E}"/>
              </a:ext>
            </a:extLst>
          </p:cNvPr>
          <p:cNvCxnSpPr>
            <a:cxnSpLocks/>
          </p:cNvCxnSpPr>
          <p:nvPr/>
        </p:nvCxnSpPr>
        <p:spPr>
          <a:xfrm flipH="1" flipV="1">
            <a:off x="6550477" y="3890554"/>
            <a:ext cx="328301" cy="5270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50CBE956-CEBE-8D4E-CE82-5A935CACD876}"/>
              </a:ext>
            </a:extLst>
          </p:cNvPr>
          <p:cNvCxnSpPr>
            <a:cxnSpLocks/>
          </p:cNvCxnSpPr>
          <p:nvPr/>
        </p:nvCxnSpPr>
        <p:spPr>
          <a:xfrm flipH="1">
            <a:off x="6757628" y="4150502"/>
            <a:ext cx="231001" cy="10478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11587FD9-225D-0CC6-A17F-7DC3E8C2B40D}"/>
              </a:ext>
            </a:extLst>
          </p:cNvPr>
          <p:cNvCxnSpPr>
            <a:cxnSpLocks/>
          </p:cNvCxnSpPr>
          <p:nvPr/>
        </p:nvCxnSpPr>
        <p:spPr>
          <a:xfrm>
            <a:off x="7807283" y="4150502"/>
            <a:ext cx="209844" cy="19482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92476AB2-2848-B249-6230-E38ED8C8A6D4}"/>
              </a:ext>
            </a:extLst>
          </p:cNvPr>
          <p:cNvCxnSpPr>
            <a:cxnSpLocks/>
          </p:cNvCxnSpPr>
          <p:nvPr/>
        </p:nvCxnSpPr>
        <p:spPr>
          <a:xfrm flipV="1">
            <a:off x="8024637" y="3890554"/>
            <a:ext cx="289940" cy="5270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1389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AFD48-9368-76C0-84DD-6CB3AF7B6638}"/>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7FAEDCE6-BBF2-16BE-9E81-D663D6756B3C}"/>
              </a:ext>
            </a:extLst>
          </p:cNvPr>
          <p:cNvCxnSpPr/>
          <p:nvPr/>
        </p:nvCxnSpPr>
        <p:spPr>
          <a:xfrm>
            <a:off x="4953000" y="0"/>
            <a:ext cx="0" cy="685800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957E2628-4B8C-EF60-4BF3-DFA856C13F63}"/>
              </a:ext>
            </a:extLst>
          </p:cNvPr>
          <p:cNvPicPr>
            <a:picLocks noChangeAspect="1"/>
          </p:cNvPicPr>
          <p:nvPr/>
        </p:nvPicPr>
        <p:blipFill>
          <a:blip r:embed="rId2"/>
          <a:srcRect t="423" b="1"/>
          <a:stretch>
            <a:fillRect/>
          </a:stretch>
        </p:blipFill>
        <p:spPr>
          <a:xfrm>
            <a:off x="110963" y="97971"/>
            <a:ext cx="4744990" cy="1796143"/>
          </a:xfrm>
          <a:prstGeom prst="rect">
            <a:avLst/>
          </a:prstGeom>
        </p:spPr>
      </p:pic>
      <p:pic>
        <p:nvPicPr>
          <p:cNvPr id="5" name="Picture 4">
            <a:extLst>
              <a:ext uri="{FF2B5EF4-FFF2-40B4-BE49-F238E27FC236}">
                <a16:creationId xmlns:a16="http://schemas.microsoft.com/office/drawing/2014/main" id="{FA47A8F0-53DD-8636-24FE-E1E8F12F71F5}"/>
              </a:ext>
            </a:extLst>
          </p:cNvPr>
          <p:cNvPicPr>
            <a:picLocks noChangeAspect="1"/>
          </p:cNvPicPr>
          <p:nvPr/>
        </p:nvPicPr>
        <p:blipFill>
          <a:blip r:embed="rId3"/>
          <a:stretch>
            <a:fillRect/>
          </a:stretch>
        </p:blipFill>
        <p:spPr>
          <a:xfrm>
            <a:off x="5050050" y="97971"/>
            <a:ext cx="4744988" cy="1105258"/>
          </a:xfrm>
          <a:prstGeom prst="rect">
            <a:avLst/>
          </a:prstGeom>
        </p:spPr>
      </p:pic>
      <p:graphicFrame>
        <p:nvGraphicFramePr>
          <p:cNvPr id="6" name="Table 5">
            <a:extLst>
              <a:ext uri="{FF2B5EF4-FFF2-40B4-BE49-F238E27FC236}">
                <a16:creationId xmlns:a16="http://schemas.microsoft.com/office/drawing/2014/main" id="{E2FBDF99-EE63-FF08-D5D8-61F7004128CE}"/>
              </a:ext>
            </a:extLst>
          </p:cNvPr>
          <p:cNvGraphicFramePr>
            <a:graphicFrameLocks noGrp="1"/>
          </p:cNvGraphicFramePr>
          <p:nvPr>
            <p:extLst>
              <p:ext uri="{D42A27DB-BD31-4B8C-83A1-F6EECF244321}">
                <p14:modId xmlns:p14="http://schemas.microsoft.com/office/powerpoint/2010/main" val="2715808387"/>
              </p:ext>
            </p:extLst>
          </p:nvPr>
        </p:nvGraphicFramePr>
        <p:xfrm>
          <a:off x="122451" y="1959428"/>
          <a:ext cx="4733501" cy="1463040"/>
        </p:xfrm>
        <a:graphic>
          <a:graphicData uri="http://schemas.openxmlformats.org/drawingml/2006/table">
            <a:tbl>
              <a:tblPr firstRow="1" bandRow="1">
                <a:tableStyleId>{5940675A-B579-460E-94D1-54222C63F5DA}</a:tableStyleId>
              </a:tblPr>
              <a:tblGrid>
                <a:gridCol w="900804">
                  <a:extLst>
                    <a:ext uri="{9D8B030D-6E8A-4147-A177-3AD203B41FA5}">
                      <a16:colId xmlns:a16="http://schemas.microsoft.com/office/drawing/2014/main" val="2947927641"/>
                    </a:ext>
                  </a:extLst>
                </a:gridCol>
                <a:gridCol w="3832697">
                  <a:extLst>
                    <a:ext uri="{9D8B030D-6E8A-4147-A177-3AD203B41FA5}">
                      <a16:colId xmlns:a16="http://schemas.microsoft.com/office/drawing/2014/main" val="3572839861"/>
                    </a:ext>
                  </a:extLst>
                </a:gridCol>
              </a:tblGrid>
              <a:tr h="252526">
                <a:tc>
                  <a:txBody>
                    <a:bodyPr/>
                    <a:lstStyle/>
                    <a:p>
                      <a:r>
                        <a:rPr lang="en-GB" sz="1100" b="1" dirty="0"/>
                        <a:t>Erosion</a:t>
                      </a:r>
                    </a:p>
                  </a:txBody>
                  <a:tcPr>
                    <a:solidFill>
                      <a:schemeClr val="accent2">
                        <a:lumMod val="20000"/>
                        <a:lumOff val="80000"/>
                      </a:schemeClr>
                    </a:solidFill>
                  </a:tcPr>
                </a:tc>
                <a:tc>
                  <a:txBody>
                    <a:bodyPr/>
                    <a:lstStyle/>
                    <a:p>
                      <a:r>
                        <a:rPr lang="en-GB" sz="1100" b="1" dirty="0"/>
                        <a:t>The wearing away of the coast</a:t>
                      </a:r>
                    </a:p>
                  </a:txBody>
                  <a:tcPr/>
                </a:tc>
                <a:extLst>
                  <a:ext uri="{0D108BD9-81ED-4DB2-BD59-A6C34878D82A}">
                    <a16:rowId xmlns:a16="http://schemas.microsoft.com/office/drawing/2014/main" val="4007644184"/>
                  </a:ext>
                </a:extLst>
              </a:tr>
              <a:tr h="415925">
                <a:tc>
                  <a:txBody>
                    <a:bodyPr/>
                    <a:lstStyle/>
                    <a:p>
                      <a:r>
                        <a:rPr lang="en-GB" sz="1100" dirty="0"/>
                        <a:t>Hydraulic Action</a:t>
                      </a:r>
                    </a:p>
                  </a:txBody>
                  <a:tcPr/>
                </a:tc>
                <a:tc>
                  <a:txBody>
                    <a:bodyPr/>
                    <a:lstStyle/>
                    <a:p>
                      <a:r>
                        <a:rPr lang="en-GB" sz="1100" dirty="0"/>
                        <a:t>Water and air forced into cracks in the cliff, breaking chunks off.</a:t>
                      </a:r>
                    </a:p>
                  </a:txBody>
                  <a:tcPr/>
                </a:tc>
                <a:extLst>
                  <a:ext uri="{0D108BD9-81ED-4DB2-BD59-A6C34878D82A}">
                    <a16:rowId xmlns:a16="http://schemas.microsoft.com/office/drawing/2014/main" val="875463465"/>
                  </a:ext>
                </a:extLst>
              </a:tr>
              <a:tr h="252526">
                <a:tc>
                  <a:txBody>
                    <a:bodyPr/>
                    <a:lstStyle/>
                    <a:p>
                      <a:r>
                        <a:rPr lang="en-GB" sz="1100" dirty="0"/>
                        <a:t>Abrasion</a:t>
                      </a:r>
                    </a:p>
                  </a:txBody>
                  <a:tcPr/>
                </a:tc>
                <a:tc>
                  <a:txBody>
                    <a:bodyPr/>
                    <a:lstStyle/>
                    <a:p>
                      <a:r>
                        <a:rPr lang="en-GB" sz="1100" dirty="0"/>
                        <a:t>Rocks scrape against the coastline.</a:t>
                      </a:r>
                    </a:p>
                  </a:txBody>
                  <a:tcPr/>
                </a:tc>
                <a:extLst>
                  <a:ext uri="{0D108BD9-81ED-4DB2-BD59-A6C34878D82A}">
                    <a16:rowId xmlns:a16="http://schemas.microsoft.com/office/drawing/2014/main" val="672085881"/>
                  </a:ext>
                </a:extLst>
              </a:tr>
              <a:tr h="252526">
                <a:tc>
                  <a:txBody>
                    <a:bodyPr/>
                    <a:lstStyle/>
                    <a:p>
                      <a:r>
                        <a:rPr lang="en-GB" sz="1100" dirty="0"/>
                        <a:t>Attrition</a:t>
                      </a:r>
                    </a:p>
                  </a:txBody>
                  <a:tcPr/>
                </a:tc>
                <a:tc>
                  <a:txBody>
                    <a:bodyPr/>
                    <a:lstStyle/>
                    <a:p>
                      <a:r>
                        <a:rPr lang="en-GB" sz="1100" dirty="0"/>
                        <a:t>Rocks collide together becoming smaller and smoother. </a:t>
                      </a:r>
                    </a:p>
                  </a:txBody>
                  <a:tcPr/>
                </a:tc>
                <a:extLst>
                  <a:ext uri="{0D108BD9-81ED-4DB2-BD59-A6C34878D82A}">
                    <a16:rowId xmlns:a16="http://schemas.microsoft.com/office/drawing/2014/main" val="470044884"/>
                  </a:ext>
                </a:extLst>
              </a:tr>
              <a:tr h="252526">
                <a:tc>
                  <a:txBody>
                    <a:bodyPr/>
                    <a:lstStyle/>
                    <a:p>
                      <a:r>
                        <a:rPr lang="en-GB" sz="1100" dirty="0"/>
                        <a:t>Solution</a:t>
                      </a:r>
                    </a:p>
                  </a:txBody>
                  <a:tcPr/>
                </a:tc>
                <a:tc>
                  <a:txBody>
                    <a:bodyPr/>
                    <a:lstStyle/>
                    <a:p>
                      <a:r>
                        <a:rPr lang="en-GB" sz="1100" dirty="0"/>
                        <a:t>Rocks dissolved by the sea water.</a:t>
                      </a:r>
                    </a:p>
                  </a:txBody>
                  <a:tcPr/>
                </a:tc>
                <a:extLst>
                  <a:ext uri="{0D108BD9-81ED-4DB2-BD59-A6C34878D82A}">
                    <a16:rowId xmlns:a16="http://schemas.microsoft.com/office/drawing/2014/main" val="3364157523"/>
                  </a:ext>
                </a:extLst>
              </a:tr>
            </a:tbl>
          </a:graphicData>
        </a:graphic>
      </p:graphicFrame>
      <p:graphicFrame>
        <p:nvGraphicFramePr>
          <p:cNvPr id="7" name="Table 6">
            <a:extLst>
              <a:ext uri="{FF2B5EF4-FFF2-40B4-BE49-F238E27FC236}">
                <a16:creationId xmlns:a16="http://schemas.microsoft.com/office/drawing/2014/main" id="{B0B2D22F-C606-7EEF-02AD-DD353EEB8611}"/>
              </a:ext>
            </a:extLst>
          </p:cNvPr>
          <p:cNvGraphicFramePr>
            <a:graphicFrameLocks noGrp="1"/>
          </p:cNvGraphicFramePr>
          <p:nvPr>
            <p:extLst>
              <p:ext uri="{D42A27DB-BD31-4B8C-83A1-F6EECF244321}">
                <p14:modId xmlns:p14="http://schemas.microsoft.com/office/powerpoint/2010/main" val="1662776257"/>
              </p:ext>
            </p:extLst>
          </p:nvPr>
        </p:nvGraphicFramePr>
        <p:xfrm>
          <a:off x="122451" y="3487782"/>
          <a:ext cx="3121492" cy="1900644"/>
        </p:xfrm>
        <a:graphic>
          <a:graphicData uri="http://schemas.openxmlformats.org/drawingml/2006/table">
            <a:tbl>
              <a:tblPr firstRow="1" bandRow="1">
                <a:tableStyleId>{5940675A-B579-460E-94D1-54222C63F5DA}</a:tableStyleId>
              </a:tblPr>
              <a:tblGrid>
                <a:gridCol w="1205606">
                  <a:extLst>
                    <a:ext uri="{9D8B030D-6E8A-4147-A177-3AD203B41FA5}">
                      <a16:colId xmlns:a16="http://schemas.microsoft.com/office/drawing/2014/main" val="2947927641"/>
                    </a:ext>
                  </a:extLst>
                </a:gridCol>
                <a:gridCol w="1915886">
                  <a:extLst>
                    <a:ext uri="{9D8B030D-6E8A-4147-A177-3AD203B41FA5}">
                      <a16:colId xmlns:a16="http://schemas.microsoft.com/office/drawing/2014/main" val="3572839861"/>
                    </a:ext>
                  </a:extLst>
                </a:gridCol>
              </a:tblGrid>
              <a:tr h="252526">
                <a:tc>
                  <a:txBody>
                    <a:bodyPr/>
                    <a:lstStyle/>
                    <a:p>
                      <a:r>
                        <a:rPr lang="en-GB" sz="1100" b="1" dirty="0"/>
                        <a:t>Transportation</a:t>
                      </a:r>
                    </a:p>
                  </a:txBody>
                  <a:tcPr>
                    <a:solidFill>
                      <a:schemeClr val="accent4">
                        <a:lumMod val="20000"/>
                        <a:lumOff val="80000"/>
                      </a:schemeClr>
                    </a:solidFill>
                  </a:tcPr>
                </a:tc>
                <a:tc>
                  <a:txBody>
                    <a:bodyPr/>
                    <a:lstStyle/>
                    <a:p>
                      <a:r>
                        <a:rPr lang="en-GB" sz="1100" b="1" dirty="0"/>
                        <a:t>Movement of sediment</a:t>
                      </a:r>
                    </a:p>
                  </a:txBody>
                  <a:tcPr/>
                </a:tc>
                <a:extLst>
                  <a:ext uri="{0D108BD9-81ED-4DB2-BD59-A6C34878D82A}">
                    <a16:rowId xmlns:a16="http://schemas.microsoft.com/office/drawing/2014/main" val="4007644184"/>
                  </a:ext>
                </a:extLst>
              </a:tr>
              <a:tr h="269964">
                <a:tc>
                  <a:txBody>
                    <a:bodyPr/>
                    <a:lstStyle/>
                    <a:p>
                      <a:r>
                        <a:rPr lang="en-GB" sz="1100" dirty="0"/>
                        <a:t>Traction</a:t>
                      </a:r>
                    </a:p>
                  </a:txBody>
                  <a:tcPr/>
                </a:tc>
                <a:tc>
                  <a:txBody>
                    <a:bodyPr/>
                    <a:lstStyle/>
                    <a:p>
                      <a:r>
                        <a:rPr lang="en-GB" sz="1100" dirty="0"/>
                        <a:t>Rolling along the seabed.</a:t>
                      </a:r>
                    </a:p>
                  </a:txBody>
                  <a:tcPr/>
                </a:tc>
                <a:extLst>
                  <a:ext uri="{0D108BD9-81ED-4DB2-BD59-A6C34878D82A}">
                    <a16:rowId xmlns:a16="http://schemas.microsoft.com/office/drawing/2014/main" val="875463465"/>
                  </a:ext>
                </a:extLst>
              </a:tr>
              <a:tr h="252526">
                <a:tc>
                  <a:txBody>
                    <a:bodyPr/>
                    <a:lstStyle/>
                    <a:p>
                      <a:r>
                        <a:rPr lang="en-GB" sz="1100" dirty="0"/>
                        <a:t>Saltation</a:t>
                      </a:r>
                    </a:p>
                  </a:txBody>
                  <a:tcPr/>
                </a:tc>
                <a:tc>
                  <a:txBody>
                    <a:bodyPr/>
                    <a:lstStyle/>
                    <a:p>
                      <a:r>
                        <a:rPr lang="en-GB" sz="1100" dirty="0"/>
                        <a:t>Bouncing along the seabed.</a:t>
                      </a:r>
                    </a:p>
                  </a:txBody>
                  <a:tcPr/>
                </a:tc>
                <a:extLst>
                  <a:ext uri="{0D108BD9-81ED-4DB2-BD59-A6C34878D82A}">
                    <a16:rowId xmlns:a16="http://schemas.microsoft.com/office/drawing/2014/main" val="672085881"/>
                  </a:ext>
                </a:extLst>
              </a:tr>
              <a:tr h="252526">
                <a:tc>
                  <a:txBody>
                    <a:bodyPr/>
                    <a:lstStyle/>
                    <a:p>
                      <a:r>
                        <a:rPr lang="en-GB" sz="1100" dirty="0"/>
                        <a:t>Suspension</a:t>
                      </a:r>
                    </a:p>
                  </a:txBody>
                  <a:tcPr/>
                </a:tc>
                <a:tc>
                  <a:txBody>
                    <a:bodyPr/>
                    <a:lstStyle/>
                    <a:p>
                      <a:r>
                        <a:rPr lang="en-GB" sz="1100" dirty="0"/>
                        <a:t>Carried by the waves.</a:t>
                      </a:r>
                    </a:p>
                  </a:txBody>
                  <a:tcPr/>
                </a:tc>
                <a:extLst>
                  <a:ext uri="{0D108BD9-81ED-4DB2-BD59-A6C34878D82A}">
                    <a16:rowId xmlns:a16="http://schemas.microsoft.com/office/drawing/2014/main" val="470044884"/>
                  </a:ext>
                </a:extLst>
              </a:tr>
              <a:tr h="123982">
                <a:tc>
                  <a:txBody>
                    <a:bodyPr/>
                    <a:lstStyle/>
                    <a:p>
                      <a:r>
                        <a:rPr lang="en-GB" sz="1100" dirty="0"/>
                        <a:t>Solution</a:t>
                      </a:r>
                    </a:p>
                  </a:txBody>
                  <a:tcPr/>
                </a:tc>
                <a:tc>
                  <a:txBody>
                    <a:bodyPr/>
                    <a:lstStyle/>
                    <a:p>
                      <a:r>
                        <a:rPr lang="en-GB" sz="1100" dirty="0"/>
                        <a:t>Dissolved within the waves.</a:t>
                      </a:r>
                    </a:p>
                  </a:txBody>
                  <a:tcPr/>
                </a:tc>
                <a:extLst>
                  <a:ext uri="{0D108BD9-81ED-4DB2-BD59-A6C34878D82A}">
                    <a16:rowId xmlns:a16="http://schemas.microsoft.com/office/drawing/2014/main" val="3364157523"/>
                  </a:ext>
                </a:extLst>
              </a:tr>
              <a:tr h="0">
                <a:tc>
                  <a:txBody>
                    <a:bodyPr/>
                    <a:lstStyle/>
                    <a:p>
                      <a:r>
                        <a:rPr lang="en-GB" sz="1100" dirty="0"/>
                        <a:t>Longshore Drift</a:t>
                      </a:r>
                    </a:p>
                  </a:txBody>
                  <a:tcPr/>
                </a:tc>
                <a:tc>
                  <a:txBody>
                    <a:bodyPr/>
                    <a:lstStyle/>
                    <a:p>
                      <a:r>
                        <a:rPr lang="en-GB" sz="1100" dirty="0"/>
                        <a:t>Movement of sediment along the coastline, driven by prevailing winds.</a:t>
                      </a:r>
                    </a:p>
                  </a:txBody>
                  <a:tcPr/>
                </a:tc>
                <a:extLst>
                  <a:ext uri="{0D108BD9-81ED-4DB2-BD59-A6C34878D82A}">
                    <a16:rowId xmlns:a16="http://schemas.microsoft.com/office/drawing/2014/main" val="376472401"/>
                  </a:ext>
                </a:extLst>
              </a:tr>
            </a:tbl>
          </a:graphicData>
        </a:graphic>
      </p:graphicFrame>
      <p:graphicFrame>
        <p:nvGraphicFramePr>
          <p:cNvPr id="8" name="Table 7">
            <a:extLst>
              <a:ext uri="{FF2B5EF4-FFF2-40B4-BE49-F238E27FC236}">
                <a16:creationId xmlns:a16="http://schemas.microsoft.com/office/drawing/2014/main" id="{E2689CA2-7188-7355-9F30-64025B31B042}"/>
              </a:ext>
            </a:extLst>
          </p:cNvPr>
          <p:cNvGraphicFramePr>
            <a:graphicFrameLocks noGrp="1"/>
          </p:cNvGraphicFramePr>
          <p:nvPr>
            <p:extLst>
              <p:ext uri="{D42A27DB-BD31-4B8C-83A1-F6EECF244321}">
                <p14:modId xmlns:p14="http://schemas.microsoft.com/office/powerpoint/2010/main" val="2353245916"/>
              </p:ext>
            </p:extLst>
          </p:nvPr>
        </p:nvGraphicFramePr>
        <p:xfrm>
          <a:off x="122451" y="5475516"/>
          <a:ext cx="3132378" cy="1214844"/>
        </p:xfrm>
        <a:graphic>
          <a:graphicData uri="http://schemas.openxmlformats.org/drawingml/2006/table">
            <a:tbl>
              <a:tblPr firstRow="1" bandRow="1">
                <a:tableStyleId>{5940675A-B579-460E-94D1-54222C63F5DA}</a:tableStyleId>
              </a:tblPr>
              <a:tblGrid>
                <a:gridCol w="933463">
                  <a:extLst>
                    <a:ext uri="{9D8B030D-6E8A-4147-A177-3AD203B41FA5}">
                      <a16:colId xmlns:a16="http://schemas.microsoft.com/office/drawing/2014/main" val="2947927641"/>
                    </a:ext>
                  </a:extLst>
                </a:gridCol>
                <a:gridCol w="2198915">
                  <a:extLst>
                    <a:ext uri="{9D8B030D-6E8A-4147-A177-3AD203B41FA5}">
                      <a16:colId xmlns:a16="http://schemas.microsoft.com/office/drawing/2014/main" val="3572839861"/>
                    </a:ext>
                  </a:extLst>
                </a:gridCol>
              </a:tblGrid>
              <a:tr h="252526">
                <a:tc>
                  <a:txBody>
                    <a:bodyPr/>
                    <a:lstStyle/>
                    <a:p>
                      <a:r>
                        <a:rPr lang="en-GB" sz="1100" b="1" dirty="0"/>
                        <a:t>Weathering</a:t>
                      </a:r>
                    </a:p>
                  </a:txBody>
                  <a:tcPr>
                    <a:solidFill>
                      <a:schemeClr val="accent3">
                        <a:lumMod val="20000"/>
                        <a:lumOff val="80000"/>
                      </a:schemeClr>
                    </a:solidFill>
                  </a:tcPr>
                </a:tc>
                <a:tc>
                  <a:txBody>
                    <a:bodyPr/>
                    <a:lstStyle/>
                    <a:p>
                      <a:r>
                        <a:rPr lang="en-GB" sz="1100" b="1" dirty="0"/>
                        <a:t>Breakdown of the coast in-situ</a:t>
                      </a:r>
                    </a:p>
                  </a:txBody>
                  <a:tcPr/>
                </a:tc>
                <a:extLst>
                  <a:ext uri="{0D108BD9-81ED-4DB2-BD59-A6C34878D82A}">
                    <a16:rowId xmlns:a16="http://schemas.microsoft.com/office/drawing/2014/main" val="4007644184"/>
                  </a:ext>
                </a:extLst>
              </a:tr>
              <a:tr h="269964">
                <a:tc>
                  <a:txBody>
                    <a:bodyPr/>
                    <a:lstStyle/>
                    <a:p>
                      <a:r>
                        <a:rPr lang="en-GB" sz="1100" dirty="0"/>
                        <a:t>Mechanical</a:t>
                      </a:r>
                    </a:p>
                  </a:txBody>
                  <a:tcPr/>
                </a:tc>
                <a:tc>
                  <a:txBody>
                    <a:bodyPr/>
                    <a:lstStyle/>
                    <a:p>
                      <a:r>
                        <a:rPr lang="en-GB" sz="1100" dirty="0"/>
                        <a:t>Physical breakdown by weather.</a:t>
                      </a:r>
                    </a:p>
                  </a:txBody>
                  <a:tcPr/>
                </a:tc>
                <a:extLst>
                  <a:ext uri="{0D108BD9-81ED-4DB2-BD59-A6C34878D82A}">
                    <a16:rowId xmlns:a16="http://schemas.microsoft.com/office/drawing/2014/main" val="875463465"/>
                  </a:ext>
                </a:extLst>
              </a:tr>
              <a:tr h="252526">
                <a:tc>
                  <a:txBody>
                    <a:bodyPr/>
                    <a:lstStyle/>
                    <a:p>
                      <a:r>
                        <a:rPr lang="en-GB" sz="1100" dirty="0"/>
                        <a:t>Chemical</a:t>
                      </a:r>
                    </a:p>
                  </a:txBody>
                  <a:tcPr/>
                </a:tc>
                <a:tc>
                  <a:txBody>
                    <a:bodyPr/>
                    <a:lstStyle/>
                    <a:p>
                      <a:r>
                        <a:rPr lang="en-GB" sz="1100" dirty="0"/>
                        <a:t>Rocks worn down by acid rain.</a:t>
                      </a:r>
                    </a:p>
                  </a:txBody>
                  <a:tcPr/>
                </a:tc>
                <a:extLst>
                  <a:ext uri="{0D108BD9-81ED-4DB2-BD59-A6C34878D82A}">
                    <a16:rowId xmlns:a16="http://schemas.microsoft.com/office/drawing/2014/main" val="672085881"/>
                  </a:ext>
                </a:extLst>
              </a:tr>
              <a:tr h="252526">
                <a:tc>
                  <a:txBody>
                    <a:bodyPr/>
                    <a:lstStyle/>
                    <a:p>
                      <a:r>
                        <a:rPr lang="en-GB" sz="1100" dirty="0"/>
                        <a:t>Biological</a:t>
                      </a:r>
                    </a:p>
                  </a:txBody>
                  <a:tcPr/>
                </a:tc>
                <a:tc>
                  <a:txBody>
                    <a:bodyPr/>
                    <a:lstStyle/>
                    <a:p>
                      <a:r>
                        <a:rPr lang="en-GB" sz="1100" dirty="0"/>
                        <a:t>Plants/animals breaking down rocks through roots and burrows.</a:t>
                      </a:r>
                    </a:p>
                  </a:txBody>
                  <a:tcPr/>
                </a:tc>
                <a:extLst>
                  <a:ext uri="{0D108BD9-81ED-4DB2-BD59-A6C34878D82A}">
                    <a16:rowId xmlns:a16="http://schemas.microsoft.com/office/drawing/2014/main" val="675631839"/>
                  </a:ext>
                </a:extLst>
              </a:tr>
            </a:tbl>
          </a:graphicData>
        </a:graphic>
      </p:graphicFrame>
      <p:pic>
        <p:nvPicPr>
          <p:cNvPr id="2050" name="Picture 2" descr="Geography Site: Coasts - Waves">
            <a:extLst>
              <a:ext uri="{FF2B5EF4-FFF2-40B4-BE49-F238E27FC236}">
                <a16:creationId xmlns:a16="http://schemas.microsoft.com/office/drawing/2014/main" id="{52FF354D-1EF3-CF53-CCBC-3643D22B97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5458" y="3685552"/>
            <a:ext cx="1417426" cy="9439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B12F1FF-0504-4C88-6928-20F58E4AF6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5458" y="5319716"/>
            <a:ext cx="1417426" cy="9029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E4B6EB4-F3D2-7860-A799-4476768F8A27}"/>
              </a:ext>
            </a:extLst>
          </p:cNvPr>
          <p:cNvSpPr txBox="1"/>
          <p:nvPr/>
        </p:nvSpPr>
        <p:spPr>
          <a:xfrm>
            <a:off x="3341916" y="3435533"/>
            <a:ext cx="1534886" cy="261610"/>
          </a:xfrm>
          <a:prstGeom prst="rect">
            <a:avLst/>
          </a:prstGeom>
          <a:noFill/>
        </p:spPr>
        <p:txBody>
          <a:bodyPr wrap="square" rtlCol="0">
            <a:spAutoFit/>
          </a:bodyPr>
          <a:lstStyle/>
          <a:p>
            <a:pPr algn="ctr"/>
            <a:r>
              <a:rPr lang="en-GB" sz="1100" b="1" dirty="0"/>
              <a:t>Destructive Waves</a:t>
            </a:r>
          </a:p>
        </p:txBody>
      </p:sp>
      <p:sp>
        <p:nvSpPr>
          <p:cNvPr id="14" name="TextBox 13">
            <a:extLst>
              <a:ext uri="{FF2B5EF4-FFF2-40B4-BE49-F238E27FC236}">
                <a16:creationId xmlns:a16="http://schemas.microsoft.com/office/drawing/2014/main" id="{EA80798D-C025-AC64-5FDD-45B217D4BED0}"/>
              </a:ext>
            </a:extLst>
          </p:cNvPr>
          <p:cNvSpPr txBox="1"/>
          <p:nvPr/>
        </p:nvSpPr>
        <p:spPr>
          <a:xfrm>
            <a:off x="3184291" y="4629478"/>
            <a:ext cx="1811330" cy="430887"/>
          </a:xfrm>
          <a:prstGeom prst="rect">
            <a:avLst/>
          </a:prstGeom>
          <a:noFill/>
        </p:spPr>
        <p:txBody>
          <a:bodyPr wrap="square" rtlCol="0">
            <a:spAutoFit/>
          </a:bodyPr>
          <a:lstStyle/>
          <a:p>
            <a:pPr algn="ctr"/>
            <a:r>
              <a:rPr lang="en-GB" sz="1100" dirty="0"/>
              <a:t>Weak swash, strong backwash = more erosion</a:t>
            </a:r>
          </a:p>
        </p:txBody>
      </p:sp>
      <p:sp>
        <p:nvSpPr>
          <p:cNvPr id="15" name="TextBox 14">
            <a:extLst>
              <a:ext uri="{FF2B5EF4-FFF2-40B4-BE49-F238E27FC236}">
                <a16:creationId xmlns:a16="http://schemas.microsoft.com/office/drawing/2014/main" id="{1D2184EA-1100-22F7-C7AF-15BE089B6E91}"/>
              </a:ext>
            </a:extLst>
          </p:cNvPr>
          <p:cNvSpPr txBox="1"/>
          <p:nvPr/>
        </p:nvSpPr>
        <p:spPr>
          <a:xfrm>
            <a:off x="3301579" y="5058106"/>
            <a:ext cx="1534886" cy="261610"/>
          </a:xfrm>
          <a:prstGeom prst="rect">
            <a:avLst/>
          </a:prstGeom>
          <a:noFill/>
        </p:spPr>
        <p:txBody>
          <a:bodyPr wrap="square" rtlCol="0">
            <a:spAutoFit/>
          </a:bodyPr>
          <a:lstStyle/>
          <a:p>
            <a:pPr algn="ctr"/>
            <a:r>
              <a:rPr lang="en-GB" sz="1100" b="1" dirty="0"/>
              <a:t>Constructive Waves</a:t>
            </a:r>
          </a:p>
        </p:txBody>
      </p:sp>
      <p:sp>
        <p:nvSpPr>
          <p:cNvPr id="16" name="TextBox 15">
            <a:extLst>
              <a:ext uri="{FF2B5EF4-FFF2-40B4-BE49-F238E27FC236}">
                <a16:creationId xmlns:a16="http://schemas.microsoft.com/office/drawing/2014/main" id="{4FD75A18-91DA-9720-A24C-C68BB83B4001}"/>
              </a:ext>
            </a:extLst>
          </p:cNvPr>
          <p:cNvSpPr txBox="1"/>
          <p:nvPr/>
        </p:nvSpPr>
        <p:spPr>
          <a:xfrm>
            <a:off x="3184291" y="6237701"/>
            <a:ext cx="1811330" cy="600164"/>
          </a:xfrm>
          <a:prstGeom prst="rect">
            <a:avLst/>
          </a:prstGeom>
          <a:noFill/>
        </p:spPr>
        <p:txBody>
          <a:bodyPr wrap="square" rtlCol="0">
            <a:spAutoFit/>
          </a:bodyPr>
          <a:lstStyle/>
          <a:p>
            <a:pPr algn="ctr"/>
            <a:r>
              <a:rPr lang="en-GB" sz="1100" dirty="0"/>
              <a:t>Strong swash, weak backwash = more deposition</a:t>
            </a:r>
          </a:p>
        </p:txBody>
      </p:sp>
      <p:pic>
        <p:nvPicPr>
          <p:cNvPr id="2054" name="Picture 6" descr="The Coast: Coastal Landforms (Features of Erosion)">
            <a:extLst>
              <a:ext uri="{FF2B5EF4-FFF2-40B4-BE49-F238E27FC236}">
                <a16:creationId xmlns:a16="http://schemas.microsoft.com/office/drawing/2014/main" id="{B03B15E6-84AC-B96F-C5AE-35B011C06B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3118" y="5016917"/>
            <a:ext cx="2977961" cy="177328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ays and Headlands - Internet Geography">
            <a:extLst>
              <a:ext uri="{FF2B5EF4-FFF2-40B4-BE49-F238E27FC236}">
                <a16:creationId xmlns:a16="http://schemas.microsoft.com/office/drawing/2014/main" id="{CB2FC439-1E40-8000-8082-AAC19113AC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7971" y="1282919"/>
            <a:ext cx="2065578" cy="120989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259B55F-37C0-AD3D-9225-73FC497980DA}"/>
              </a:ext>
            </a:extLst>
          </p:cNvPr>
          <p:cNvSpPr txBox="1"/>
          <p:nvPr/>
        </p:nvSpPr>
        <p:spPr>
          <a:xfrm>
            <a:off x="4969501" y="1218299"/>
            <a:ext cx="1534886" cy="261610"/>
          </a:xfrm>
          <a:prstGeom prst="rect">
            <a:avLst/>
          </a:prstGeom>
          <a:noFill/>
        </p:spPr>
        <p:txBody>
          <a:bodyPr wrap="square" rtlCol="0">
            <a:spAutoFit/>
          </a:bodyPr>
          <a:lstStyle/>
          <a:p>
            <a:pPr algn="ctr"/>
            <a:r>
              <a:rPr lang="en-GB" sz="1100" b="1" dirty="0"/>
              <a:t>Headlands and Bays</a:t>
            </a:r>
          </a:p>
        </p:txBody>
      </p:sp>
      <p:sp>
        <p:nvSpPr>
          <p:cNvPr id="18" name="TextBox 17">
            <a:extLst>
              <a:ext uri="{FF2B5EF4-FFF2-40B4-BE49-F238E27FC236}">
                <a16:creationId xmlns:a16="http://schemas.microsoft.com/office/drawing/2014/main" id="{B7F1A0A1-2511-753C-DF5E-B4EB7E0FD623}"/>
              </a:ext>
            </a:extLst>
          </p:cNvPr>
          <p:cNvSpPr txBox="1"/>
          <p:nvPr/>
        </p:nvSpPr>
        <p:spPr>
          <a:xfrm>
            <a:off x="5038152" y="1500740"/>
            <a:ext cx="2624618" cy="1107996"/>
          </a:xfrm>
          <a:prstGeom prst="rect">
            <a:avLst/>
          </a:prstGeom>
          <a:noFill/>
        </p:spPr>
        <p:txBody>
          <a:bodyPr wrap="square" rtlCol="0">
            <a:spAutoFit/>
          </a:bodyPr>
          <a:lstStyle/>
          <a:p>
            <a:pPr marL="228600" indent="-228600">
              <a:buAutoNum type="arabicParenR"/>
            </a:pPr>
            <a:r>
              <a:rPr lang="en-GB" sz="1100" dirty="0"/>
              <a:t>Hard rock is more resistant to erosion than soft rock.</a:t>
            </a:r>
          </a:p>
          <a:p>
            <a:pPr marL="228600" indent="-228600">
              <a:buAutoNum type="arabicParenR"/>
            </a:pPr>
            <a:r>
              <a:rPr lang="en-GB" sz="1100" dirty="0"/>
              <a:t>Soft rock erodes backwards, whilst the hard rock does not.</a:t>
            </a:r>
          </a:p>
          <a:p>
            <a:pPr marL="228600" indent="-228600">
              <a:buAutoNum type="arabicParenR"/>
            </a:pPr>
            <a:r>
              <a:rPr lang="en-GB" sz="1100" dirty="0"/>
              <a:t>This leaves hard rock sticking out as headlands, with bays in between. </a:t>
            </a:r>
          </a:p>
        </p:txBody>
      </p:sp>
      <p:sp>
        <p:nvSpPr>
          <p:cNvPr id="19" name="TextBox 18">
            <a:extLst>
              <a:ext uri="{FF2B5EF4-FFF2-40B4-BE49-F238E27FC236}">
                <a16:creationId xmlns:a16="http://schemas.microsoft.com/office/drawing/2014/main" id="{509137ED-CF16-6A8B-4041-0DDAF8378B5C}"/>
              </a:ext>
            </a:extLst>
          </p:cNvPr>
          <p:cNvSpPr txBox="1"/>
          <p:nvPr/>
        </p:nvSpPr>
        <p:spPr>
          <a:xfrm>
            <a:off x="4876802" y="4712269"/>
            <a:ext cx="1526582" cy="261610"/>
          </a:xfrm>
          <a:prstGeom prst="rect">
            <a:avLst/>
          </a:prstGeom>
          <a:noFill/>
        </p:spPr>
        <p:txBody>
          <a:bodyPr wrap="square" rtlCol="0">
            <a:spAutoFit/>
          </a:bodyPr>
          <a:lstStyle/>
          <a:p>
            <a:pPr algn="ctr"/>
            <a:r>
              <a:rPr lang="en-GB" sz="1100" b="1" dirty="0"/>
              <a:t>Cave, Arch, Stack</a:t>
            </a:r>
          </a:p>
        </p:txBody>
      </p:sp>
      <p:pic>
        <p:nvPicPr>
          <p:cNvPr id="2060" name="Picture 12" descr="Features of coastal deposition - Coastal landscapes - Higher Geography  Revision - BBC Bitesize">
            <a:extLst>
              <a:ext uri="{FF2B5EF4-FFF2-40B4-BE49-F238E27FC236}">
                <a16:creationId xmlns:a16="http://schemas.microsoft.com/office/drawing/2014/main" id="{4DFFD1AF-65BE-A666-6C77-BAA378587A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13300" y="2571050"/>
            <a:ext cx="1370249" cy="421915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5557DDB-47A2-5791-8E05-7C06105EC90F}"/>
              </a:ext>
            </a:extLst>
          </p:cNvPr>
          <p:cNvSpPr txBox="1"/>
          <p:nvPr/>
        </p:nvSpPr>
        <p:spPr>
          <a:xfrm>
            <a:off x="4995621" y="2576167"/>
            <a:ext cx="541078" cy="261610"/>
          </a:xfrm>
          <a:prstGeom prst="rect">
            <a:avLst/>
          </a:prstGeom>
          <a:noFill/>
        </p:spPr>
        <p:txBody>
          <a:bodyPr wrap="square" rtlCol="0">
            <a:spAutoFit/>
          </a:bodyPr>
          <a:lstStyle/>
          <a:p>
            <a:pPr algn="ctr"/>
            <a:r>
              <a:rPr lang="en-GB" sz="1100" b="1" dirty="0"/>
              <a:t>Spits</a:t>
            </a:r>
          </a:p>
        </p:txBody>
      </p:sp>
      <p:sp>
        <p:nvSpPr>
          <p:cNvPr id="21" name="TextBox 20">
            <a:extLst>
              <a:ext uri="{FF2B5EF4-FFF2-40B4-BE49-F238E27FC236}">
                <a16:creationId xmlns:a16="http://schemas.microsoft.com/office/drawing/2014/main" id="{285C5AB2-D78D-EA31-3082-50048D9F030F}"/>
              </a:ext>
            </a:extLst>
          </p:cNvPr>
          <p:cNvSpPr txBox="1"/>
          <p:nvPr/>
        </p:nvSpPr>
        <p:spPr>
          <a:xfrm>
            <a:off x="5026493" y="2807350"/>
            <a:ext cx="3365957" cy="1954381"/>
          </a:xfrm>
          <a:prstGeom prst="rect">
            <a:avLst/>
          </a:prstGeom>
          <a:noFill/>
        </p:spPr>
        <p:txBody>
          <a:bodyPr wrap="square" rtlCol="0">
            <a:spAutoFit/>
          </a:bodyPr>
          <a:lstStyle/>
          <a:p>
            <a:pPr marL="228600" indent="-228600">
              <a:buAutoNum type="arabicParenR"/>
            </a:pPr>
            <a:r>
              <a:rPr lang="en-GB" sz="1100" dirty="0"/>
              <a:t>Longshore drift carries sediment along the coastline, driven by the prevailing wind.</a:t>
            </a:r>
          </a:p>
          <a:p>
            <a:pPr marL="228600" indent="-228600">
              <a:buAutoNum type="arabicParenR"/>
            </a:pPr>
            <a:r>
              <a:rPr lang="en-GB" sz="1100" dirty="0"/>
              <a:t>When the coastline changes direction, longshore drift loses energy and deposits sediment at the end of the coast.</a:t>
            </a:r>
          </a:p>
          <a:p>
            <a:pPr marL="228600" indent="-228600">
              <a:buAutoNum type="arabicParenR"/>
            </a:pPr>
            <a:r>
              <a:rPr lang="en-GB" sz="1100" dirty="0"/>
              <a:t>This builds up over time, extending the beach out into the sea.</a:t>
            </a:r>
          </a:p>
          <a:p>
            <a:pPr marL="228600" indent="-228600">
              <a:buAutoNum type="arabicParenR"/>
            </a:pPr>
            <a:r>
              <a:rPr lang="en-GB" sz="1100" dirty="0"/>
              <a:t>Longshore drift can then begin again, continuing to extend the beach. This forms a spit.</a:t>
            </a:r>
          </a:p>
          <a:p>
            <a:pPr marL="228600" indent="-228600">
              <a:buAutoNum type="arabicParenR"/>
            </a:pPr>
            <a:r>
              <a:rPr lang="en-GB" sz="1100" dirty="0"/>
              <a:t>A salt marsh forms behind the spit in a low energy zone.</a:t>
            </a:r>
          </a:p>
        </p:txBody>
      </p:sp>
    </p:spTree>
    <p:extLst>
      <p:ext uri="{BB962C8B-B14F-4D97-AF65-F5344CB8AC3E}">
        <p14:creationId xmlns:p14="http://schemas.microsoft.com/office/powerpoint/2010/main" val="3282484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E16A3-A9A1-CF21-8859-FD0F413F83DC}"/>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F96D800-D6C0-8DF2-15D6-1E2184032AAD}"/>
              </a:ext>
            </a:extLst>
          </p:cNvPr>
          <p:cNvCxnSpPr/>
          <p:nvPr/>
        </p:nvCxnSpPr>
        <p:spPr>
          <a:xfrm>
            <a:off x="4953000" y="0"/>
            <a:ext cx="0" cy="685800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7053870F-DE14-0A61-9B44-0FE9172032C8}"/>
              </a:ext>
            </a:extLst>
          </p:cNvPr>
          <p:cNvPicPr>
            <a:picLocks noChangeAspect="1"/>
          </p:cNvPicPr>
          <p:nvPr/>
        </p:nvPicPr>
        <p:blipFill>
          <a:blip r:embed="rId2"/>
          <a:stretch>
            <a:fillRect/>
          </a:stretch>
        </p:blipFill>
        <p:spPr>
          <a:xfrm>
            <a:off x="89191" y="54429"/>
            <a:ext cx="4776724" cy="1327134"/>
          </a:xfrm>
          <a:prstGeom prst="rect">
            <a:avLst/>
          </a:prstGeom>
        </p:spPr>
      </p:pic>
      <p:pic>
        <p:nvPicPr>
          <p:cNvPr id="8" name="Picture 7">
            <a:extLst>
              <a:ext uri="{FF2B5EF4-FFF2-40B4-BE49-F238E27FC236}">
                <a16:creationId xmlns:a16="http://schemas.microsoft.com/office/drawing/2014/main" id="{015D5DF0-3CDE-82EC-8649-CA4D771559CD}"/>
              </a:ext>
            </a:extLst>
          </p:cNvPr>
          <p:cNvPicPr>
            <a:picLocks noChangeAspect="1"/>
          </p:cNvPicPr>
          <p:nvPr/>
        </p:nvPicPr>
        <p:blipFill>
          <a:blip r:embed="rId3"/>
          <a:srcRect t="301"/>
          <a:stretch>
            <a:fillRect/>
          </a:stretch>
        </p:blipFill>
        <p:spPr>
          <a:xfrm>
            <a:off x="5040087" y="54429"/>
            <a:ext cx="4762663" cy="2092884"/>
          </a:xfrm>
          <a:prstGeom prst="rect">
            <a:avLst/>
          </a:prstGeom>
        </p:spPr>
      </p:pic>
      <p:graphicFrame>
        <p:nvGraphicFramePr>
          <p:cNvPr id="10" name="Table 9">
            <a:extLst>
              <a:ext uri="{FF2B5EF4-FFF2-40B4-BE49-F238E27FC236}">
                <a16:creationId xmlns:a16="http://schemas.microsoft.com/office/drawing/2014/main" id="{9CD572B5-A8BF-0B19-D072-C132BC2229EF}"/>
              </a:ext>
            </a:extLst>
          </p:cNvPr>
          <p:cNvGraphicFramePr>
            <a:graphicFrameLocks noGrp="1"/>
          </p:cNvGraphicFramePr>
          <p:nvPr>
            <p:extLst>
              <p:ext uri="{D42A27DB-BD31-4B8C-83A1-F6EECF244321}">
                <p14:modId xmlns:p14="http://schemas.microsoft.com/office/powerpoint/2010/main" val="4028668788"/>
              </p:ext>
            </p:extLst>
          </p:nvPr>
        </p:nvGraphicFramePr>
        <p:xfrm>
          <a:off x="5040087" y="2275114"/>
          <a:ext cx="4733501" cy="1463040"/>
        </p:xfrm>
        <a:graphic>
          <a:graphicData uri="http://schemas.openxmlformats.org/drawingml/2006/table">
            <a:tbl>
              <a:tblPr firstRow="1" bandRow="1">
                <a:tableStyleId>{5940675A-B579-460E-94D1-54222C63F5DA}</a:tableStyleId>
              </a:tblPr>
              <a:tblGrid>
                <a:gridCol w="900804">
                  <a:extLst>
                    <a:ext uri="{9D8B030D-6E8A-4147-A177-3AD203B41FA5}">
                      <a16:colId xmlns:a16="http://schemas.microsoft.com/office/drawing/2014/main" val="2947927641"/>
                    </a:ext>
                  </a:extLst>
                </a:gridCol>
                <a:gridCol w="3832697">
                  <a:extLst>
                    <a:ext uri="{9D8B030D-6E8A-4147-A177-3AD203B41FA5}">
                      <a16:colId xmlns:a16="http://schemas.microsoft.com/office/drawing/2014/main" val="3572839861"/>
                    </a:ext>
                  </a:extLst>
                </a:gridCol>
              </a:tblGrid>
              <a:tr h="252526">
                <a:tc>
                  <a:txBody>
                    <a:bodyPr/>
                    <a:lstStyle/>
                    <a:p>
                      <a:r>
                        <a:rPr lang="en-GB" sz="1100" b="1" dirty="0"/>
                        <a:t>Erosion</a:t>
                      </a:r>
                    </a:p>
                  </a:txBody>
                  <a:tcPr>
                    <a:solidFill>
                      <a:schemeClr val="accent2">
                        <a:lumMod val="20000"/>
                        <a:lumOff val="80000"/>
                      </a:schemeClr>
                    </a:solidFill>
                  </a:tcPr>
                </a:tc>
                <a:tc>
                  <a:txBody>
                    <a:bodyPr/>
                    <a:lstStyle/>
                    <a:p>
                      <a:r>
                        <a:rPr lang="en-GB" sz="1100" b="1" dirty="0"/>
                        <a:t>The wearing away of the riverbed and banks</a:t>
                      </a:r>
                    </a:p>
                  </a:txBody>
                  <a:tcPr/>
                </a:tc>
                <a:extLst>
                  <a:ext uri="{0D108BD9-81ED-4DB2-BD59-A6C34878D82A}">
                    <a16:rowId xmlns:a16="http://schemas.microsoft.com/office/drawing/2014/main" val="4007644184"/>
                  </a:ext>
                </a:extLst>
              </a:tr>
              <a:tr h="415925">
                <a:tc>
                  <a:txBody>
                    <a:bodyPr/>
                    <a:lstStyle/>
                    <a:p>
                      <a:r>
                        <a:rPr lang="en-GB" sz="1100" dirty="0"/>
                        <a:t>Hydraulic Action</a:t>
                      </a:r>
                    </a:p>
                  </a:txBody>
                  <a:tcPr/>
                </a:tc>
                <a:tc>
                  <a:txBody>
                    <a:bodyPr/>
                    <a:lstStyle/>
                    <a:p>
                      <a:r>
                        <a:rPr lang="en-GB" sz="1100" dirty="0"/>
                        <a:t>Water and air forced into cracks in the banks, breaking chunks off.</a:t>
                      </a:r>
                    </a:p>
                  </a:txBody>
                  <a:tcPr/>
                </a:tc>
                <a:extLst>
                  <a:ext uri="{0D108BD9-81ED-4DB2-BD59-A6C34878D82A}">
                    <a16:rowId xmlns:a16="http://schemas.microsoft.com/office/drawing/2014/main" val="875463465"/>
                  </a:ext>
                </a:extLst>
              </a:tr>
              <a:tr h="252526">
                <a:tc>
                  <a:txBody>
                    <a:bodyPr/>
                    <a:lstStyle/>
                    <a:p>
                      <a:r>
                        <a:rPr lang="en-GB" sz="1100" dirty="0"/>
                        <a:t>Abrasion</a:t>
                      </a:r>
                    </a:p>
                  </a:txBody>
                  <a:tcPr/>
                </a:tc>
                <a:tc>
                  <a:txBody>
                    <a:bodyPr/>
                    <a:lstStyle/>
                    <a:p>
                      <a:r>
                        <a:rPr lang="en-GB" sz="1100" dirty="0"/>
                        <a:t>Rocks scrape against the bed and banks.</a:t>
                      </a:r>
                    </a:p>
                  </a:txBody>
                  <a:tcPr/>
                </a:tc>
                <a:extLst>
                  <a:ext uri="{0D108BD9-81ED-4DB2-BD59-A6C34878D82A}">
                    <a16:rowId xmlns:a16="http://schemas.microsoft.com/office/drawing/2014/main" val="672085881"/>
                  </a:ext>
                </a:extLst>
              </a:tr>
              <a:tr h="252526">
                <a:tc>
                  <a:txBody>
                    <a:bodyPr/>
                    <a:lstStyle/>
                    <a:p>
                      <a:r>
                        <a:rPr lang="en-GB" sz="1100" dirty="0"/>
                        <a:t>Attrition</a:t>
                      </a:r>
                    </a:p>
                  </a:txBody>
                  <a:tcPr/>
                </a:tc>
                <a:tc>
                  <a:txBody>
                    <a:bodyPr/>
                    <a:lstStyle/>
                    <a:p>
                      <a:r>
                        <a:rPr lang="en-GB" sz="1100" dirty="0"/>
                        <a:t>Rocks collide together becoming smaller and smoother. </a:t>
                      </a:r>
                    </a:p>
                  </a:txBody>
                  <a:tcPr/>
                </a:tc>
                <a:extLst>
                  <a:ext uri="{0D108BD9-81ED-4DB2-BD59-A6C34878D82A}">
                    <a16:rowId xmlns:a16="http://schemas.microsoft.com/office/drawing/2014/main" val="470044884"/>
                  </a:ext>
                </a:extLst>
              </a:tr>
              <a:tr h="252526">
                <a:tc>
                  <a:txBody>
                    <a:bodyPr/>
                    <a:lstStyle/>
                    <a:p>
                      <a:r>
                        <a:rPr lang="en-GB" sz="1100" dirty="0"/>
                        <a:t>Solution</a:t>
                      </a:r>
                    </a:p>
                  </a:txBody>
                  <a:tcPr/>
                </a:tc>
                <a:tc>
                  <a:txBody>
                    <a:bodyPr/>
                    <a:lstStyle/>
                    <a:p>
                      <a:r>
                        <a:rPr lang="en-GB" sz="1100" dirty="0"/>
                        <a:t>Rocks dissolved by the river water.</a:t>
                      </a:r>
                    </a:p>
                  </a:txBody>
                  <a:tcPr/>
                </a:tc>
                <a:extLst>
                  <a:ext uri="{0D108BD9-81ED-4DB2-BD59-A6C34878D82A}">
                    <a16:rowId xmlns:a16="http://schemas.microsoft.com/office/drawing/2014/main" val="3364157523"/>
                  </a:ext>
                </a:extLst>
              </a:tr>
            </a:tbl>
          </a:graphicData>
        </a:graphic>
      </p:graphicFrame>
      <p:graphicFrame>
        <p:nvGraphicFramePr>
          <p:cNvPr id="11" name="Table 10">
            <a:extLst>
              <a:ext uri="{FF2B5EF4-FFF2-40B4-BE49-F238E27FC236}">
                <a16:creationId xmlns:a16="http://schemas.microsoft.com/office/drawing/2014/main" id="{EC4560BB-9FBF-5C05-4071-AAE467EADAA4}"/>
              </a:ext>
            </a:extLst>
          </p:cNvPr>
          <p:cNvGraphicFramePr>
            <a:graphicFrameLocks noGrp="1"/>
          </p:cNvGraphicFramePr>
          <p:nvPr>
            <p:extLst>
              <p:ext uri="{D42A27DB-BD31-4B8C-83A1-F6EECF244321}">
                <p14:modId xmlns:p14="http://schemas.microsoft.com/office/powerpoint/2010/main" val="1476705116"/>
              </p:ext>
            </p:extLst>
          </p:nvPr>
        </p:nvGraphicFramePr>
        <p:xfrm>
          <a:off x="5040087" y="3865955"/>
          <a:ext cx="3121492" cy="1306284"/>
        </p:xfrm>
        <a:graphic>
          <a:graphicData uri="http://schemas.openxmlformats.org/drawingml/2006/table">
            <a:tbl>
              <a:tblPr firstRow="1" bandRow="1">
                <a:tableStyleId>{5940675A-B579-460E-94D1-54222C63F5DA}</a:tableStyleId>
              </a:tblPr>
              <a:tblGrid>
                <a:gridCol w="1205606">
                  <a:extLst>
                    <a:ext uri="{9D8B030D-6E8A-4147-A177-3AD203B41FA5}">
                      <a16:colId xmlns:a16="http://schemas.microsoft.com/office/drawing/2014/main" val="2947927641"/>
                    </a:ext>
                  </a:extLst>
                </a:gridCol>
                <a:gridCol w="1915886">
                  <a:extLst>
                    <a:ext uri="{9D8B030D-6E8A-4147-A177-3AD203B41FA5}">
                      <a16:colId xmlns:a16="http://schemas.microsoft.com/office/drawing/2014/main" val="3572839861"/>
                    </a:ext>
                  </a:extLst>
                </a:gridCol>
              </a:tblGrid>
              <a:tr h="252526">
                <a:tc>
                  <a:txBody>
                    <a:bodyPr/>
                    <a:lstStyle/>
                    <a:p>
                      <a:r>
                        <a:rPr lang="en-GB" sz="1100" b="1" dirty="0"/>
                        <a:t>Transportation</a:t>
                      </a:r>
                    </a:p>
                  </a:txBody>
                  <a:tcPr>
                    <a:solidFill>
                      <a:schemeClr val="accent4">
                        <a:lumMod val="20000"/>
                        <a:lumOff val="80000"/>
                      </a:schemeClr>
                    </a:solidFill>
                  </a:tcPr>
                </a:tc>
                <a:tc>
                  <a:txBody>
                    <a:bodyPr/>
                    <a:lstStyle/>
                    <a:p>
                      <a:r>
                        <a:rPr lang="en-GB" sz="1100" b="1" dirty="0"/>
                        <a:t>Movement of sediment</a:t>
                      </a:r>
                    </a:p>
                  </a:txBody>
                  <a:tcPr/>
                </a:tc>
                <a:extLst>
                  <a:ext uri="{0D108BD9-81ED-4DB2-BD59-A6C34878D82A}">
                    <a16:rowId xmlns:a16="http://schemas.microsoft.com/office/drawing/2014/main" val="4007644184"/>
                  </a:ext>
                </a:extLst>
              </a:tr>
              <a:tr h="269964">
                <a:tc>
                  <a:txBody>
                    <a:bodyPr/>
                    <a:lstStyle/>
                    <a:p>
                      <a:r>
                        <a:rPr lang="en-GB" sz="1100" dirty="0"/>
                        <a:t>Traction</a:t>
                      </a:r>
                    </a:p>
                  </a:txBody>
                  <a:tcPr/>
                </a:tc>
                <a:tc>
                  <a:txBody>
                    <a:bodyPr/>
                    <a:lstStyle/>
                    <a:p>
                      <a:r>
                        <a:rPr lang="en-GB" sz="1100" dirty="0"/>
                        <a:t>Rolling along the riverbed.</a:t>
                      </a:r>
                    </a:p>
                  </a:txBody>
                  <a:tcPr/>
                </a:tc>
                <a:extLst>
                  <a:ext uri="{0D108BD9-81ED-4DB2-BD59-A6C34878D82A}">
                    <a16:rowId xmlns:a16="http://schemas.microsoft.com/office/drawing/2014/main" val="875463465"/>
                  </a:ext>
                </a:extLst>
              </a:tr>
              <a:tr h="252526">
                <a:tc>
                  <a:txBody>
                    <a:bodyPr/>
                    <a:lstStyle/>
                    <a:p>
                      <a:r>
                        <a:rPr lang="en-GB" sz="1100" dirty="0"/>
                        <a:t>Saltation</a:t>
                      </a:r>
                    </a:p>
                  </a:txBody>
                  <a:tcPr/>
                </a:tc>
                <a:tc>
                  <a:txBody>
                    <a:bodyPr/>
                    <a:lstStyle/>
                    <a:p>
                      <a:r>
                        <a:rPr lang="en-GB" sz="1100" dirty="0"/>
                        <a:t>Bouncing along the riverbed.</a:t>
                      </a:r>
                    </a:p>
                  </a:txBody>
                  <a:tcPr/>
                </a:tc>
                <a:extLst>
                  <a:ext uri="{0D108BD9-81ED-4DB2-BD59-A6C34878D82A}">
                    <a16:rowId xmlns:a16="http://schemas.microsoft.com/office/drawing/2014/main" val="672085881"/>
                  </a:ext>
                </a:extLst>
              </a:tr>
              <a:tr h="252526">
                <a:tc>
                  <a:txBody>
                    <a:bodyPr/>
                    <a:lstStyle/>
                    <a:p>
                      <a:r>
                        <a:rPr lang="en-GB" sz="1100" dirty="0"/>
                        <a:t>Suspension</a:t>
                      </a:r>
                    </a:p>
                  </a:txBody>
                  <a:tcPr/>
                </a:tc>
                <a:tc>
                  <a:txBody>
                    <a:bodyPr/>
                    <a:lstStyle/>
                    <a:p>
                      <a:r>
                        <a:rPr lang="en-GB" sz="1100" dirty="0"/>
                        <a:t>Carried by the river water.</a:t>
                      </a:r>
                    </a:p>
                  </a:txBody>
                  <a:tcPr/>
                </a:tc>
                <a:extLst>
                  <a:ext uri="{0D108BD9-81ED-4DB2-BD59-A6C34878D82A}">
                    <a16:rowId xmlns:a16="http://schemas.microsoft.com/office/drawing/2014/main" val="470044884"/>
                  </a:ext>
                </a:extLst>
              </a:tr>
              <a:tr h="123982">
                <a:tc>
                  <a:txBody>
                    <a:bodyPr/>
                    <a:lstStyle/>
                    <a:p>
                      <a:r>
                        <a:rPr lang="en-GB" sz="1100" dirty="0"/>
                        <a:t>Solution</a:t>
                      </a:r>
                    </a:p>
                  </a:txBody>
                  <a:tcPr/>
                </a:tc>
                <a:tc>
                  <a:txBody>
                    <a:bodyPr/>
                    <a:lstStyle/>
                    <a:p>
                      <a:r>
                        <a:rPr lang="en-GB" sz="1100" dirty="0"/>
                        <a:t>Dissolved within the water.</a:t>
                      </a:r>
                    </a:p>
                  </a:txBody>
                  <a:tcPr/>
                </a:tc>
                <a:extLst>
                  <a:ext uri="{0D108BD9-81ED-4DB2-BD59-A6C34878D82A}">
                    <a16:rowId xmlns:a16="http://schemas.microsoft.com/office/drawing/2014/main" val="3364157523"/>
                  </a:ext>
                </a:extLst>
              </a:tr>
            </a:tbl>
          </a:graphicData>
        </a:graphic>
      </p:graphicFrame>
      <p:graphicFrame>
        <p:nvGraphicFramePr>
          <p:cNvPr id="12" name="Table 11">
            <a:extLst>
              <a:ext uri="{FF2B5EF4-FFF2-40B4-BE49-F238E27FC236}">
                <a16:creationId xmlns:a16="http://schemas.microsoft.com/office/drawing/2014/main" id="{63129B58-2149-546A-0C79-17E9819505DD}"/>
              </a:ext>
            </a:extLst>
          </p:cNvPr>
          <p:cNvGraphicFramePr>
            <a:graphicFrameLocks noGrp="1"/>
          </p:cNvGraphicFramePr>
          <p:nvPr>
            <p:extLst>
              <p:ext uri="{D42A27DB-BD31-4B8C-83A1-F6EECF244321}">
                <p14:modId xmlns:p14="http://schemas.microsoft.com/office/powerpoint/2010/main" val="3986916554"/>
              </p:ext>
            </p:extLst>
          </p:nvPr>
        </p:nvGraphicFramePr>
        <p:xfrm>
          <a:off x="5029201" y="5300040"/>
          <a:ext cx="3132378" cy="1214844"/>
        </p:xfrm>
        <a:graphic>
          <a:graphicData uri="http://schemas.openxmlformats.org/drawingml/2006/table">
            <a:tbl>
              <a:tblPr firstRow="1" bandRow="1">
                <a:tableStyleId>{5940675A-B579-460E-94D1-54222C63F5DA}</a:tableStyleId>
              </a:tblPr>
              <a:tblGrid>
                <a:gridCol w="933463">
                  <a:extLst>
                    <a:ext uri="{9D8B030D-6E8A-4147-A177-3AD203B41FA5}">
                      <a16:colId xmlns:a16="http://schemas.microsoft.com/office/drawing/2014/main" val="2947927641"/>
                    </a:ext>
                  </a:extLst>
                </a:gridCol>
                <a:gridCol w="2198915">
                  <a:extLst>
                    <a:ext uri="{9D8B030D-6E8A-4147-A177-3AD203B41FA5}">
                      <a16:colId xmlns:a16="http://schemas.microsoft.com/office/drawing/2014/main" val="3572839861"/>
                    </a:ext>
                  </a:extLst>
                </a:gridCol>
              </a:tblGrid>
              <a:tr h="252526">
                <a:tc>
                  <a:txBody>
                    <a:bodyPr/>
                    <a:lstStyle/>
                    <a:p>
                      <a:r>
                        <a:rPr lang="en-GB" sz="1100" b="1" dirty="0"/>
                        <a:t>Weathering</a:t>
                      </a:r>
                    </a:p>
                  </a:txBody>
                  <a:tcPr>
                    <a:solidFill>
                      <a:schemeClr val="accent3">
                        <a:lumMod val="20000"/>
                        <a:lumOff val="80000"/>
                      </a:schemeClr>
                    </a:solidFill>
                  </a:tcPr>
                </a:tc>
                <a:tc>
                  <a:txBody>
                    <a:bodyPr/>
                    <a:lstStyle/>
                    <a:p>
                      <a:r>
                        <a:rPr lang="en-GB" sz="1100" b="1" dirty="0"/>
                        <a:t>Breakdown of the coast in-situ</a:t>
                      </a:r>
                    </a:p>
                  </a:txBody>
                  <a:tcPr/>
                </a:tc>
                <a:extLst>
                  <a:ext uri="{0D108BD9-81ED-4DB2-BD59-A6C34878D82A}">
                    <a16:rowId xmlns:a16="http://schemas.microsoft.com/office/drawing/2014/main" val="4007644184"/>
                  </a:ext>
                </a:extLst>
              </a:tr>
              <a:tr h="269964">
                <a:tc>
                  <a:txBody>
                    <a:bodyPr/>
                    <a:lstStyle/>
                    <a:p>
                      <a:r>
                        <a:rPr lang="en-GB" sz="1100" dirty="0"/>
                        <a:t>Mechanical</a:t>
                      </a:r>
                    </a:p>
                  </a:txBody>
                  <a:tcPr/>
                </a:tc>
                <a:tc>
                  <a:txBody>
                    <a:bodyPr/>
                    <a:lstStyle/>
                    <a:p>
                      <a:r>
                        <a:rPr lang="en-GB" sz="1100" dirty="0"/>
                        <a:t>Physical breakdown by weather.</a:t>
                      </a:r>
                    </a:p>
                  </a:txBody>
                  <a:tcPr/>
                </a:tc>
                <a:extLst>
                  <a:ext uri="{0D108BD9-81ED-4DB2-BD59-A6C34878D82A}">
                    <a16:rowId xmlns:a16="http://schemas.microsoft.com/office/drawing/2014/main" val="875463465"/>
                  </a:ext>
                </a:extLst>
              </a:tr>
              <a:tr h="252526">
                <a:tc>
                  <a:txBody>
                    <a:bodyPr/>
                    <a:lstStyle/>
                    <a:p>
                      <a:r>
                        <a:rPr lang="en-GB" sz="1100" dirty="0"/>
                        <a:t>Chemical</a:t>
                      </a:r>
                    </a:p>
                  </a:txBody>
                  <a:tcPr/>
                </a:tc>
                <a:tc>
                  <a:txBody>
                    <a:bodyPr/>
                    <a:lstStyle/>
                    <a:p>
                      <a:r>
                        <a:rPr lang="en-GB" sz="1100" dirty="0"/>
                        <a:t>Rocks worn down by acid rain.</a:t>
                      </a:r>
                    </a:p>
                  </a:txBody>
                  <a:tcPr/>
                </a:tc>
                <a:extLst>
                  <a:ext uri="{0D108BD9-81ED-4DB2-BD59-A6C34878D82A}">
                    <a16:rowId xmlns:a16="http://schemas.microsoft.com/office/drawing/2014/main" val="672085881"/>
                  </a:ext>
                </a:extLst>
              </a:tr>
              <a:tr h="252526">
                <a:tc>
                  <a:txBody>
                    <a:bodyPr/>
                    <a:lstStyle/>
                    <a:p>
                      <a:r>
                        <a:rPr lang="en-GB" sz="1100" dirty="0"/>
                        <a:t>Biological</a:t>
                      </a:r>
                    </a:p>
                  </a:txBody>
                  <a:tcPr/>
                </a:tc>
                <a:tc>
                  <a:txBody>
                    <a:bodyPr/>
                    <a:lstStyle/>
                    <a:p>
                      <a:r>
                        <a:rPr lang="en-GB" sz="1100" dirty="0"/>
                        <a:t>Plants/animals breaking down rocks through roots and burrows.</a:t>
                      </a:r>
                    </a:p>
                  </a:txBody>
                  <a:tcPr/>
                </a:tc>
                <a:extLst>
                  <a:ext uri="{0D108BD9-81ED-4DB2-BD59-A6C34878D82A}">
                    <a16:rowId xmlns:a16="http://schemas.microsoft.com/office/drawing/2014/main" val="675631839"/>
                  </a:ext>
                </a:extLst>
              </a:tr>
            </a:tbl>
          </a:graphicData>
        </a:graphic>
      </p:graphicFrame>
      <p:sp>
        <p:nvSpPr>
          <p:cNvPr id="13" name="TextBox 12">
            <a:extLst>
              <a:ext uri="{FF2B5EF4-FFF2-40B4-BE49-F238E27FC236}">
                <a16:creationId xmlns:a16="http://schemas.microsoft.com/office/drawing/2014/main" id="{AB6D0955-3B4E-0F8B-6E8E-67CD4442274F}"/>
              </a:ext>
            </a:extLst>
          </p:cNvPr>
          <p:cNvSpPr txBox="1"/>
          <p:nvPr/>
        </p:nvSpPr>
        <p:spPr>
          <a:xfrm>
            <a:off x="8264830" y="3865955"/>
            <a:ext cx="1641170" cy="1785104"/>
          </a:xfrm>
          <a:prstGeom prst="rect">
            <a:avLst/>
          </a:prstGeom>
          <a:noFill/>
        </p:spPr>
        <p:txBody>
          <a:bodyPr wrap="square" rtlCol="0">
            <a:spAutoFit/>
          </a:bodyPr>
          <a:lstStyle/>
          <a:p>
            <a:r>
              <a:rPr lang="en-GB" sz="1100" b="1" dirty="0"/>
              <a:t>As the river flows downstream…</a:t>
            </a:r>
          </a:p>
          <a:p>
            <a:pPr marL="171450" indent="-171450">
              <a:buFont typeface="Arial" panose="020B0604020202020204" pitchFamily="34" charset="0"/>
              <a:buChar char="•"/>
            </a:pPr>
            <a:r>
              <a:rPr lang="en-GB" sz="1100" dirty="0"/>
              <a:t>Width increases</a:t>
            </a:r>
          </a:p>
          <a:p>
            <a:pPr marL="171450" indent="-171450">
              <a:buFont typeface="Arial" panose="020B0604020202020204" pitchFamily="34" charset="0"/>
              <a:buChar char="•"/>
            </a:pPr>
            <a:r>
              <a:rPr lang="en-GB" sz="1100" dirty="0"/>
              <a:t>Depth increases</a:t>
            </a:r>
          </a:p>
          <a:p>
            <a:pPr marL="171450" indent="-171450">
              <a:buFont typeface="Arial" panose="020B0604020202020204" pitchFamily="34" charset="0"/>
              <a:buChar char="•"/>
            </a:pPr>
            <a:r>
              <a:rPr lang="en-GB" sz="1100" dirty="0"/>
              <a:t>Velocity increases</a:t>
            </a:r>
          </a:p>
          <a:p>
            <a:pPr marL="171450" indent="-171450">
              <a:buFont typeface="Arial" panose="020B0604020202020204" pitchFamily="34" charset="0"/>
              <a:buChar char="•"/>
            </a:pPr>
            <a:r>
              <a:rPr lang="en-GB" sz="1100" dirty="0"/>
              <a:t>Discharge increases</a:t>
            </a:r>
          </a:p>
          <a:p>
            <a:pPr marL="171450" indent="-171450">
              <a:buFont typeface="Arial" panose="020B0604020202020204" pitchFamily="34" charset="0"/>
              <a:buChar char="•"/>
            </a:pPr>
            <a:r>
              <a:rPr lang="en-GB" sz="1100" dirty="0"/>
              <a:t>Sediment Size decreases</a:t>
            </a:r>
          </a:p>
          <a:p>
            <a:pPr marL="171450" indent="-171450">
              <a:buFont typeface="Arial" panose="020B0604020202020204" pitchFamily="34" charset="0"/>
              <a:buChar char="•"/>
            </a:pPr>
            <a:r>
              <a:rPr lang="en-GB" sz="1100" dirty="0"/>
              <a:t>Gradient (steepness) decreases</a:t>
            </a:r>
          </a:p>
        </p:txBody>
      </p:sp>
      <p:pic>
        <p:nvPicPr>
          <p:cNvPr id="3074" name="Picture 2" descr="KS3 Rivers | Learn &amp; Explore Rivers Today — GeogOn">
            <a:extLst>
              <a:ext uri="{FF2B5EF4-FFF2-40B4-BE49-F238E27FC236}">
                <a16:creationId xmlns:a16="http://schemas.microsoft.com/office/drawing/2014/main" id="{F9971923-B401-2F7F-2EBA-F22C30920A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7048" y="5858109"/>
            <a:ext cx="1641939" cy="6567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954496EF-2002-A6E6-BF00-9CE790834882}"/>
              </a:ext>
            </a:extLst>
          </p:cNvPr>
          <p:cNvGraphicFramePr>
            <a:graphicFrameLocks noGrp="1"/>
          </p:cNvGraphicFramePr>
          <p:nvPr>
            <p:extLst>
              <p:ext uri="{D42A27DB-BD31-4B8C-83A1-F6EECF244321}">
                <p14:modId xmlns:p14="http://schemas.microsoft.com/office/powerpoint/2010/main" val="3410659101"/>
              </p:ext>
            </p:extLst>
          </p:nvPr>
        </p:nvGraphicFramePr>
        <p:xfrm>
          <a:off x="132412" y="2576163"/>
          <a:ext cx="4733500" cy="4100012"/>
        </p:xfrm>
        <a:graphic>
          <a:graphicData uri="http://schemas.openxmlformats.org/drawingml/2006/table">
            <a:tbl>
              <a:tblPr firstRow="1" bandRow="1">
                <a:tableStyleId>{5940675A-B579-460E-94D1-54222C63F5DA}</a:tableStyleId>
              </a:tblPr>
              <a:tblGrid>
                <a:gridCol w="1021474">
                  <a:extLst>
                    <a:ext uri="{9D8B030D-6E8A-4147-A177-3AD203B41FA5}">
                      <a16:colId xmlns:a16="http://schemas.microsoft.com/office/drawing/2014/main" val="309643918"/>
                    </a:ext>
                  </a:extLst>
                </a:gridCol>
                <a:gridCol w="1345276">
                  <a:extLst>
                    <a:ext uri="{9D8B030D-6E8A-4147-A177-3AD203B41FA5}">
                      <a16:colId xmlns:a16="http://schemas.microsoft.com/office/drawing/2014/main" val="260884256"/>
                    </a:ext>
                  </a:extLst>
                </a:gridCol>
                <a:gridCol w="1183375">
                  <a:extLst>
                    <a:ext uri="{9D8B030D-6E8A-4147-A177-3AD203B41FA5}">
                      <a16:colId xmlns:a16="http://schemas.microsoft.com/office/drawing/2014/main" val="3088082567"/>
                    </a:ext>
                  </a:extLst>
                </a:gridCol>
                <a:gridCol w="1183375">
                  <a:extLst>
                    <a:ext uri="{9D8B030D-6E8A-4147-A177-3AD203B41FA5}">
                      <a16:colId xmlns:a16="http://schemas.microsoft.com/office/drawing/2014/main" val="1017954105"/>
                    </a:ext>
                  </a:extLst>
                </a:gridCol>
              </a:tblGrid>
              <a:tr h="319437">
                <a:tc>
                  <a:txBody>
                    <a:bodyPr/>
                    <a:lstStyle/>
                    <a:p>
                      <a:r>
                        <a:rPr lang="en-GB" sz="1100" dirty="0"/>
                        <a:t>Strategy</a:t>
                      </a:r>
                    </a:p>
                  </a:txBody>
                  <a:tcPr/>
                </a:tc>
                <a:tc>
                  <a:txBody>
                    <a:bodyPr/>
                    <a:lstStyle/>
                    <a:p>
                      <a:r>
                        <a:rPr lang="en-GB" sz="1100" dirty="0"/>
                        <a:t>Picture</a:t>
                      </a:r>
                    </a:p>
                  </a:txBody>
                  <a:tcPr/>
                </a:tc>
                <a:tc>
                  <a:txBody>
                    <a:bodyPr/>
                    <a:lstStyle/>
                    <a:p>
                      <a:r>
                        <a:rPr lang="en-GB" sz="1100" dirty="0"/>
                        <a:t>Positive</a:t>
                      </a:r>
                    </a:p>
                  </a:txBody>
                  <a:tcPr/>
                </a:tc>
                <a:tc>
                  <a:txBody>
                    <a:bodyPr/>
                    <a:lstStyle/>
                    <a:p>
                      <a:r>
                        <a:rPr lang="en-GB" sz="1100" dirty="0"/>
                        <a:t>Negative</a:t>
                      </a:r>
                    </a:p>
                  </a:txBody>
                  <a:tcPr/>
                </a:tc>
                <a:extLst>
                  <a:ext uri="{0D108BD9-81ED-4DB2-BD59-A6C34878D82A}">
                    <a16:rowId xmlns:a16="http://schemas.microsoft.com/office/drawing/2014/main" val="1096716419"/>
                  </a:ext>
                </a:extLst>
              </a:tr>
              <a:tr h="732575">
                <a:tc>
                  <a:txBody>
                    <a:bodyPr/>
                    <a:lstStyle/>
                    <a:p>
                      <a:r>
                        <a:rPr lang="en-GB" sz="1100" dirty="0"/>
                        <a:t>Groynes</a:t>
                      </a:r>
                    </a:p>
                  </a:txBody>
                  <a:tcPr/>
                </a:tc>
                <a:tc>
                  <a:txBody>
                    <a:bodyPr/>
                    <a:lstStyle/>
                    <a:p>
                      <a:endParaRPr lang="en-GB" sz="1100"/>
                    </a:p>
                  </a:txBody>
                  <a:tcPr/>
                </a:tc>
                <a:tc>
                  <a:txBody>
                    <a:bodyPr/>
                    <a:lstStyle/>
                    <a:p>
                      <a:r>
                        <a:rPr lang="en-GB" sz="1100" dirty="0"/>
                        <a:t>Stops longshore drift and helps build up the beach</a:t>
                      </a:r>
                    </a:p>
                  </a:txBody>
                  <a:tcPr/>
                </a:tc>
                <a:tc>
                  <a:txBody>
                    <a:bodyPr/>
                    <a:lstStyle/>
                    <a:p>
                      <a:r>
                        <a:rPr lang="en-GB" sz="1100" dirty="0"/>
                        <a:t>Needs maintaining regularly so can be expensive</a:t>
                      </a:r>
                    </a:p>
                  </a:txBody>
                  <a:tcPr/>
                </a:tc>
                <a:extLst>
                  <a:ext uri="{0D108BD9-81ED-4DB2-BD59-A6C34878D82A}">
                    <a16:rowId xmlns:a16="http://schemas.microsoft.com/office/drawing/2014/main" val="2278464132"/>
                  </a:ext>
                </a:extLst>
              </a:tr>
              <a:tr h="732575">
                <a:tc>
                  <a:txBody>
                    <a:bodyPr/>
                    <a:lstStyle/>
                    <a:p>
                      <a:r>
                        <a:rPr lang="en-GB" sz="1100" dirty="0"/>
                        <a:t>Sea Wall</a:t>
                      </a:r>
                    </a:p>
                  </a:txBody>
                  <a:tcPr/>
                </a:tc>
                <a:tc>
                  <a:txBody>
                    <a:bodyPr/>
                    <a:lstStyle/>
                    <a:p>
                      <a:endParaRPr lang="en-GB" sz="1100"/>
                    </a:p>
                  </a:txBody>
                  <a:tcPr/>
                </a:tc>
                <a:tc>
                  <a:txBody>
                    <a:bodyPr/>
                    <a:lstStyle/>
                    <a:p>
                      <a:r>
                        <a:rPr lang="en-GB" sz="1100" dirty="0"/>
                        <a:t>Protects the coastline from destructive waves</a:t>
                      </a:r>
                    </a:p>
                  </a:txBody>
                  <a:tcPr/>
                </a:tc>
                <a:tc>
                  <a:txBody>
                    <a:bodyPr/>
                    <a:lstStyle/>
                    <a:p>
                      <a:r>
                        <a:rPr lang="en-GB" sz="1100" dirty="0"/>
                        <a:t>Very expensive to put in place</a:t>
                      </a:r>
                    </a:p>
                  </a:txBody>
                  <a:tcPr/>
                </a:tc>
                <a:extLst>
                  <a:ext uri="{0D108BD9-81ED-4DB2-BD59-A6C34878D82A}">
                    <a16:rowId xmlns:a16="http://schemas.microsoft.com/office/drawing/2014/main" val="3086021415"/>
                  </a:ext>
                </a:extLst>
              </a:tr>
              <a:tr h="732575">
                <a:tc>
                  <a:txBody>
                    <a:bodyPr/>
                    <a:lstStyle/>
                    <a:p>
                      <a:r>
                        <a:rPr lang="en-GB" sz="1100" dirty="0"/>
                        <a:t>Rip-Rap</a:t>
                      </a:r>
                    </a:p>
                  </a:txBody>
                  <a:tcPr/>
                </a:tc>
                <a:tc>
                  <a:txBody>
                    <a:bodyPr/>
                    <a:lstStyle/>
                    <a:p>
                      <a:endParaRPr lang="en-GB" sz="1100"/>
                    </a:p>
                  </a:txBody>
                  <a:tcPr/>
                </a:tc>
                <a:tc>
                  <a:txBody>
                    <a:bodyPr/>
                    <a:lstStyle/>
                    <a:p>
                      <a:r>
                        <a:rPr lang="en-GB" sz="1100" dirty="0"/>
                        <a:t>Absorbs wave energy, reducing erosion rates</a:t>
                      </a:r>
                    </a:p>
                  </a:txBody>
                  <a:tcPr/>
                </a:tc>
                <a:tc>
                  <a:txBody>
                    <a:bodyPr/>
                    <a:lstStyle/>
                    <a:p>
                      <a:r>
                        <a:rPr lang="en-GB" sz="1100" dirty="0"/>
                        <a:t>Not very attractive to look at</a:t>
                      </a:r>
                    </a:p>
                  </a:txBody>
                  <a:tcPr/>
                </a:tc>
                <a:extLst>
                  <a:ext uri="{0D108BD9-81ED-4DB2-BD59-A6C34878D82A}">
                    <a16:rowId xmlns:a16="http://schemas.microsoft.com/office/drawing/2014/main" val="3289417852"/>
                  </a:ext>
                </a:extLst>
              </a:tr>
              <a:tr h="732575">
                <a:tc>
                  <a:txBody>
                    <a:bodyPr/>
                    <a:lstStyle/>
                    <a:p>
                      <a:r>
                        <a:rPr lang="en-GB" sz="1100" dirty="0"/>
                        <a:t>Beach Nourishment</a:t>
                      </a:r>
                    </a:p>
                  </a:txBody>
                  <a:tcPr/>
                </a:tc>
                <a:tc>
                  <a:txBody>
                    <a:bodyPr/>
                    <a:lstStyle/>
                    <a:p>
                      <a:endParaRPr lang="en-GB" sz="1100"/>
                    </a:p>
                  </a:txBody>
                  <a:tcPr/>
                </a:tc>
                <a:tc>
                  <a:txBody>
                    <a:bodyPr/>
                    <a:lstStyle/>
                    <a:p>
                      <a:r>
                        <a:rPr lang="en-GB" sz="1100" dirty="0"/>
                        <a:t>Builds up the beach for natural protection</a:t>
                      </a:r>
                    </a:p>
                  </a:txBody>
                  <a:tcPr/>
                </a:tc>
                <a:tc>
                  <a:txBody>
                    <a:bodyPr/>
                    <a:lstStyle/>
                    <a:p>
                      <a:r>
                        <a:rPr lang="en-GB" sz="1100" dirty="0"/>
                        <a:t>Sediment can be carried away by longshore drift</a:t>
                      </a:r>
                    </a:p>
                  </a:txBody>
                  <a:tcPr/>
                </a:tc>
                <a:extLst>
                  <a:ext uri="{0D108BD9-81ED-4DB2-BD59-A6C34878D82A}">
                    <a16:rowId xmlns:a16="http://schemas.microsoft.com/office/drawing/2014/main" val="3753501803"/>
                  </a:ext>
                </a:extLst>
              </a:tr>
              <a:tr h="732575">
                <a:tc>
                  <a:txBody>
                    <a:bodyPr/>
                    <a:lstStyle/>
                    <a:p>
                      <a:r>
                        <a:rPr lang="en-GB" sz="1100" dirty="0"/>
                        <a:t>Managed Retreat</a:t>
                      </a:r>
                    </a:p>
                  </a:txBody>
                  <a:tcPr/>
                </a:tc>
                <a:tc>
                  <a:txBody>
                    <a:bodyPr/>
                    <a:lstStyle/>
                    <a:p>
                      <a:endParaRPr lang="en-GB" sz="1100" dirty="0"/>
                    </a:p>
                  </a:txBody>
                  <a:tcPr/>
                </a:tc>
                <a:tc>
                  <a:txBody>
                    <a:bodyPr/>
                    <a:lstStyle/>
                    <a:p>
                      <a:r>
                        <a:rPr lang="en-GB" sz="1100" dirty="0"/>
                        <a:t>Allows more valuable land to be invested in</a:t>
                      </a:r>
                    </a:p>
                  </a:txBody>
                  <a:tcPr/>
                </a:tc>
                <a:tc>
                  <a:txBody>
                    <a:bodyPr/>
                    <a:lstStyle/>
                    <a:p>
                      <a:r>
                        <a:rPr lang="en-GB" sz="1100" dirty="0"/>
                        <a:t>People and farmers lose land in this process still</a:t>
                      </a:r>
                    </a:p>
                  </a:txBody>
                  <a:tcPr/>
                </a:tc>
                <a:extLst>
                  <a:ext uri="{0D108BD9-81ED-4DB2-BD59-A6C34878D82A}">
                    <a16:rowId xmlns:a16="http://schemas.microsoft.com/office/drawing/2014/main" val="941127825"/>
                  </a:ext>
                </a:extLst>
              </a:tr>
            </a:tbl>
          </a:graphicData>
        </a:graphic>
      </p:graphicFrame>
      <p:pic>
        <p:nvPicPr>
          <p:cNvPr id="1026" name="Picture 2" descr="FT Q R88 - Groynes">
            <a:extLst>
              <a:ext uri="{FF2B5EF4-FFF2-40B4-BE49-F238E27FC236}">
                <a16:creationId xmlns:a16="http://schemas.microsoft.com/office/drawing/2014/main" id="{185C17FB-FA44-7958-0BFD-D600E7D154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7998" y="2974259"/>
            <a:ext cx="883573" cy="5858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wall - Wikipedia">
            <a:extLst>
              <a:ext uri="{FF2B5EF4-FFF2-40B4-BE49-F238E27FC236}">
                <a16:creationId xmlns:a16="http://schemas.microsoft.com/office/drawing/2014/main" id="{01DDC332-981C-8671-F40E-14B581F85B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7112" y="3709677"/>
            <a:ext cx="883573" cy="6618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pRap | The Geography Site">
            <a:extLst>
              <a:ext uri="{FF2B5EF4-FFF2-40B4-BE49-F238E27FC236}">
                <a16:creationId xmlns:a16="http://schemas.microsoft.com/office/drawing/2014/main" id="{7E916004-650A-B720-50DF-BF66FC6DC0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7998" y="4463142"/>
            <a:ext cx="883573" cy="6618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7m beach nourishment scheme to protect thousands of homes in Lincolnshire -  GOV.UK">
            <a:extLst>
              <a:ext uri="{FF2B5EF4-FFF2-40B4-BE49-F238E27FC236}">
                <a16:creationId xmlns:a16="http://schemas.microsoft.com/office/drawing/2014/main" id="{997C03D2-267C-DD89-E004-577B650D13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3568" y="5215985"/>
            <a:ext cx="970659" cy="6471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C6A3F67-9097-81F8-EDA2-4923DF6F75A5}"/>
              </a:ext>
            </a:extLst>
          </p:cNvPr>
          <p:cNvPicPr>
            <a:picLocks noChangeAspect="1"/>
          </p:cNvPicPr>
          <p:nvPr/>
        </p:nvPicPr>
        <p:blipFill>
          <a:blip r:embed="rId9"/>
          <a:stretch>
            <a:fillRect/>
          </a:stretch>
        </p:blipFill>
        <p:spPr>
          <a:xfrm>
            <a:off x="1304454" y="5954107"/>
            <a:ext cx="970659" cy="687096"/>
          </a:xfrm>
          <a:prstGeom prst="rect">
            <a:avLst/>
          </a:prstGeom>
        </p:spPr>
      </p:pic>
      <p:graphicFrame>
        <p:nvGraphicFramePr>
          <p:cNvPr id="5" name="Table 4">
            <a:extLst>
              <a:ext uri="{FF2B5EF4-FFF2-40B4-BE49-F238E27FC236}">
                <a16:creationId xmlns:a16="http://schemas.microsoft.com/office/drawing/2014/main" id="{9FBC73A9-1714-470F-B8AE-887AECB26B5B}"/>
              </a:ext>
            </a:extLst>
          </p:cNvPr>
          <p:cNvGraphicFramePr>
            <a:graphicFrameLocks noGrp="1"/>
          </p:cNvGraphicFramePr>
          <p:nvPr>
            <p:extLst>
              <p:ext uri="{D42A27DB-BD31-4B8C-83A1-F6EECF244321}">
                <p14:modId xmlns:p14="http://schemas.microsoft.com/office/powerpoint/2010/main" val="1792953937"/>
              </p:ext>
            </p:extLst>
          </p:nvPr>
        </p:nvGraphicFramePr>
        <p:xfrm>
          <a:off x="132412" y="1461933"/>
          <a:ext cx="4733500" cy="1042465"/>
        </p:xfrm>
        <a:graphic>
          <a:graphicData uri="http://schemas.openxmlformats.org/drawingml/2006/table">
            <a:tbl>
              <a:tblPr firstRow="1" bandRow="1">
                <a:tableStyleId>{5940675A-B579-460E-94D1-54222C63F5DA}</a:tableStyleId>
              </a:tblPr>
              <a:tblGrid>
                <a:gridCol w="2366750">
                  <a:extLst>
                    <a:ext uri="{9D8B030D-6E8A-4147-A177-3AD203B41FA5}">
                      <a16:colId xmlns:a16="http://schemas.microsoft.com/office/drawing/2014/main" val="1846438317"/>
                    </a:ext>
                  </a:extLst>
                </a:gridCol>
                <a:gridCol w="2366750">
                  <a:extLst>
                    <a:ext uri="{9D8B030D-6E8A-4147-A177-3AD203B41FA5}">
                      <a16:colId xmlns:a16="http://schemas.microsoft.com/office/drawing/2014/main" val="819233679"/>
                    </a:ext>
                  </a:extLst>
                </a:gridCol>
              </a:tblGrid>
              <a:tr h="280465">
                <a:tc>
                  <a:txBody>
                    <a:bodyPr/>
                    <a:lstStyle/>
                    <a:p>
                      <a:r>
                        <a:rPr lang="en-GB" sz="1100" dirty="0"/>
                        <a:t>Effects on People</a:t>
                      </a:r>
                    </a:p>
                  </a:txBody>
                  <a:tcPr/>
                </a:tc>
                <a:tc>
                  <a:txBody>
                    <a:bodyPr/>
                    <a:lstStyle/>
                    <a:p>
                      <a:r>
                        <a:rPr lang="en-GB" sz="1100" dirty="0"/>
                        <a:t>Effects on the Environment</a:t>
                      </a:r>
                    </a:p>
                  </a:txBody>
                  <a:tcPr/>
                </a:tc>
                <a:extLst>
                  <a:ext uri="{0D108BD9-81ED-4DB2-BD59-A6C34878D82A}">
                    <a16:rowId xmlns:a16="http://schemas.microsoft.com/office/drawing/2014/main" val="2881559696"/>
                  </a:ext>
                </a:extLst>
              </a:tr>
              <a:tr h="720104">
                <a:tc>
                  <a:txBody>
                    <a:bodyPr/>
                    <a:lstStyle/>
                    <a:p>
                      <a:pPr marL="171450" indent="-171450">
                        <a:buFont typeface="Arial" panose="020B0604020202020204" pitchFamily="34" charset="0"/>
                        <a:buChar char="•"/>
                      </a:pPr>
                      <a:r>
                        <a:rPr lang="en-GB" sz="1100" dirty="0"/>
                        <a:t>Homes destroyed and collapsed</a:t>
                      </a:r>
                    </a:p>
                    <a:p>
                      <a:pPr marL="171450" indent="-171450">
                        <a:buFont typeface="Arial" panose="020B0604020202020204" pitchFamily="34" charset="0"/>
                        <a:buChar char="•"/>
                      </a:pPr>
                      <a:r>
                        <a:rPr lang="en-GB" sz="1100" dirty="0"/>
                        <a:t>Loss of jobs in farming as farmland is lost</a:t>
                      </a:r>
                    </a:p>
                    <a:p>
                      <a:pPr marL="171450" indent="-171450">
                        <a:buFont typeface="Arial" panose="020B0604020202020204" pitchFamily="34" charset="0"/>
                        <a:buChar char="•"/>
                      </a:pPr>
                      <a:r>
                        <a:rPr lang="en-GB" sz="1100" dirty="0"/>
                        <a:t>Tourism industry suffers</a:t>
                      </a:r>
                    </a:p>
                  </a:txBody>
                  <a:tcPr/>
                </a:tc>
                <a:tc>
                  <a:txBody>
                    <a:bodyPr/>
                    <a:lstStyle/>
                    <a:p>
                      <a:pPr marL="171450" indent="-171450">
                        <a:buFont typeface="Arial" panose="020B0604020202020204" pitchFamily="34" charset="0"/>
                        <a:buChar char="•"/>
                      </a:pPr>
                      <a:r>
                        <a:rPr lang="en-GB" sz="1100" dirty="0"/>
                        <a:t>Loss of animal habitats</a:t>
                      </a:r>
                    </a:p>
                    <a:p>
                      <a:pPr marL="171450" indent="-171450">
                        <a:buFont typeface="Arial" panose="020B0604020202020204" pitchFamily="34" charset="0"/>
                        <a:buChar char="•"/>
                      </a:pPr>
                      <a:r>
                        <a:rPr lang="en-GB" sz="1100" dirty="0"/>
                        <a:t>More sediment carried along the coast</a:t>
                      </a:r>
                    </a:p>
                    <a:p>
                      <a:pPr marL="171450" indent="-171450">
                        <a:buFont typeface="Arial" panose="020B0604020202020204" pitchFamily="34" charset="0"/>
                        <a:buChar char="•"/>
                      </a:pPr>
                      <a:r>
                        <a:rPr lang="en-GB" sz="1100" dirty="0"/>
                        <a:t>Pollution from fallen buildings</a:t>
                      </a:r>
                    </a:p>
                  </a:txBody>
                  <a:tcPr/>
                </a:tc>
                <a:extLst>
                  <a:ext uri="{0D108BD9-81ED-4DB2-BD59-A6C34878D82A}">
                    <a16:rowId xmlns:a16="http://schemas.microsoft.com/office/drawing/2014/main" val="3446205529"/>
                  </a:ext>
                </a:extLst>
              </a:tr>
            </a:tbl>
          </a:graphicData>
        </a:graphic>
      </p:graphicFrame>
    </p:spTree>
    <p:extLst>
      <p:ext uri="{BB962C8B-B14F-4D97-AF65-F5344CB8AC3E}">
        <p14:creationId xmlns:p14="http://schemas.microsoft.com/office/powerpoint/2010/main" val="1951873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A9A9D-1AE9-11B6-225F-D2560EA221B6}"/>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69A7D509-706B-BB33-7368-D12D9C509A93}"/>
              </a:ext>
            </a:extLst>
          </p:cNvPr>
          <p:cNvCxnSpPr/>
          <p:nvPr/>
        </p:nvCxnSpPr>
        <p:spPr>
          <a:xfrm>
            <a:off x="4953000" y="0"/>
            <a:ext cx="0" cy="685800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03364238-3D2B-A42D-7D7C-DDEC7EF73E48}"/>
              </a:ext>
            </a:extLst>
          </p:cNvPr>
          <p:cNvPicPr>
            <a:picLocks noChangeAspect="1"/>
          </p:cNvPicPr>
          <p:nvPr/>
        </p:nvPicPr>
        <p:blipFill>
          <a:blip r:embed="rId2"/>
          <a:stretch>
            <a:fillRect/>
          </a:stretch>
        </p:blipFill>
        <p:spPr>
          <a:xfrm>
            <a:off x="87088" y="87086"/>
            <a:ext cx="4762661" cy="1247818"/>
          </a:xfrm>
          <a:prstGeom prst="rect">
            <a:avLst/>
          </a:prstGeom>
        </p:spPr>
      </p:pic>
      <p:pic>
        <p:nvPicPr>
          <p:cNvPr id="8" name="Picture 7">
            <a:extLst>
              <a:ext uri="{FF2B5EF4-FFF2-40B4-BE49-F238E27FC236}">
                <a16:creationId xmlns:a16="http://schemas.microsoft.com/office/drawing/2014/main" id="{9ACE790E-7164-737C-321A-C0EED915B2DD}"/>
              </a:ext>
            </a:extLst>
          </p:cNvPr>
          <p:cNvPicPr>
            <a:picLocks noChangeAspect="1"/>
          </p:cNvPicPr>
          <p:nvPr/>
        </p:nvPicPr>
        <p:blipFill>
          <a:blip r:embed="rId3"/>
          <a:stretch>
            <a:fillRect/>
          </a:stretch>
        </p:blipFill>
        <p:spPr>
          <a:xfrm>
            <a:off x="5056253" y="87086"/>
            <a:ext cx="4840447" cy="1472343"/>
          </a:xfrm>
          <a:prstGeom prst="rect">
            <a:avLst/>
          </a:prstGeom>
        </p:spPr>
      </p:pic>
      <p:pic>
        <p:nvPicPr>
          <p:cNvPr id="10" name="Picture 9">
            <a:extLst>
              <a:ext uri="{FF2B5EF4-FFF2-40B4-BE49-F238E27FC236}">
                <a16:creationId xmlns:a16="http://schemas.microsoft.com/office/drawing/2014/main" id="{999D4FB8-98D6-7976-503C-A8135FDEC4E6}"/>
              </a:ext>
            </a:extLst>
          </p:cNvPr>
          <p:cNvPicPr>
            <a:picLocks noChangeAspect="1"/>
          </p:cNvPicPr>
          <p:nvPr/>
        </p:nvPicPr>
        <p:blipFill>
          <a:blip r:embed="rId4"/>
          <a:stretch>
            <a:fillRect/>
          </a:stretch>
        </p:blipFill>
        <p:spPr>
          <a:xfrm>
            <a:off x="255979" y="1485422"/>
            <a:ext cx="4147455" cy="1413906"/>
          </a:xfrm>
          <a:prstGeom prst="rect">
            <a:avLst/>
          </a:prstGeom>
        </p:spPr>
      </p:pic>
      <p:pic>
        <p:nvPicPr>
          <p:cNvPr id="27" name="Picture 26">
            <a:extLst>
              <a:ext uri="{FF2B5EF4-FFF2-40B4-BE49-F238E27FC236}">
                <a16:creationId xmlns:a16="http://schemas.microsoft.com/office/drawing/2014/main" id="{71FFEF64-16E9-C7FB-7CBC-B22D0C09A92D}"/>
              </a:ext>
            </a:extLst>
          </p:cNvPr>
          <p:cNvPicPr>
            <a:picLocks noChangeAspect="1"/>
          </p:cNvPicPr>
          <p:nvPr/>
        </p:nvPicPr>
        <p:blipFill>
          <a:blip r:embed="rId5"/>
          <a:stretch>
            <a:fillRect/>
          </a:stretch>
        </p:blipFill>
        <p:spPr>
          <a:xfrm>
            <a:off x="255979" y="2927727"/>
            <a:ext cx="4147456" cy="1484918"/>
          </a:xfrm>
          <a:prstGeom prst="rect">
            <a:avLst/>
          </a:prstGeom>
        </p:spPr>
      </p:pic>
      <p:sp>
        <p:nvSpPr>
          <p:cNvPr id="28" name="TextBox 27">
            <a:extLst>
              <a:ext uri="{FF2B5EF4-FFF2-40B4-BE49-F238E27FC236}">
                <a16:creationId xmlns:a16="http://schemas.microsoft.com/office/drawing/2014/main" id="{60009890-C37C-A4E0-F047-A4E68A6325B6}"/>
              </a:ext>
            </a:extLst>
          </p:cNvPr>
          <p:cNvSpPr txBox="1"/>
          <p:nvPr/>
        </p:nvSpPr>
        <p:spPr>
          <a:xfrm>
            <a:off x="3157192" y="1457023"/>
            <a:ext cx="1692556" cy="261610"/>
          </a:xfrm>
          <a:prstGeom prst="rect">
            <a:avLst/>
          </a:prstGeom>
          <a:noFill/>
        </p:spPr>
        <p:txBody>
          <a:bodyPr wrap="square" rtlCol="0">
            <a:spAutoFit/>
          </a:bodyPr>
          <a:lstStyle/>
          <a:p>
            <a:pPr algn="ctr"/>
            <a:r>
              <a:rPr lang="en-GB" sz="1100" b="1" dirty="0"/>
              <a:t>Waterfalls and Gorges</a:t>
            </a:r>
          </a:p>
        </p:txBody>
      </p:sp>
      <p:sp>
        <p:nvSpPr>
          <p:cNvPr id="29" name="TextBox 28">
            <a:extLst>
              <a:ext uri="{FF2B5EF4-FFF2-40B4-BE49-F238E27FC236}">
                <a16:creationId xmlns:a16="http://schemas.microsoft.com/office/drawing/2014/main" id="{543C1381-DC8E-9F56-E952-EA7B305A55F0}"/>
              </a:ext>
            </a:extLst>
          </p:cNvPr>
          <p:cNvSpPr txBox="1"/>
          <p:nvPr/>
        </p:nvSpPr>
        <p:spPr>
          <a:xfrm>
            <a:off x="87087" y="4473703"/>
            <a:ext cx="2079169" cy="261610"/>
          </a:xfrm>
          <a:prstGeom prst="rect">
            <a:avLst/>
          </a:prstGeom>
          <a:noFill/>
        </p:spPr>
        <p:txBody>
          <a:bodyPr wrap="square" rtlCol="0">
            <a:spAutoFit/>
          </a:bodyPr>
          <a:lstStyle/>
          <a:p>
            <a:pPr algn="ctr"/>
            <a:r>
              <a:rPr lang="en-GB" sz="1100" b="1" dirty="0"/>
              <a:t>Meanders and Ox-Bow Lakes</a:t>
            </a:r>
          </a:p>
        </p:txBody>
      </p:sp>
      <p:pic>
        <p:nvPicPr>
          <p:cNvPr id="31" name="Picture 30">
            <a:extLst>
              <a:ext uri="{FF2B5EF4-FFF2-40B4-BE49-F238E27FC236}">
                <a16:creationId xmlns:a16="http://schemas.microsoft.com/office/drawing/2014/main" id="{9658378E-8252-068C-5637-DF5CB6BC6E10}"/>
              </a:ext>
            </a:extLst>
          </p:cNvPr>
          <p:cNvPicPr>
            <a:picLocks noChangeAspect="1"/>
          </p:cNvPicPr>
          <p:nvPr/>
        </p:nvPicPr>
        <p:blipFill>
          <a:blip r:embed="rId6"/>
          <a:stretch>
            <a:fillRect/>
          </a:stretch>
        </p:blipFill>
        <p:spPr>
          <a:xfrm>
            <a:off x="220517" y="4796371"/>
            <a:ext cx="2129112" cy="1811258"/>
          </a:xfrm>
          <a:prstGeom prst="rect">
            <a:avLst/>
          </a:prstGeom>
        </p:spPr>
      </p:pic>
      <p:pic>
        <p:nvPicPr>
          <p:cNvPr id="4100" name="Picture 4" descr="Oxbow lakes - Formation of erosional and depositional features in river  landscapes - Higher Geography Revision - BBC Bitesize">
            <a:extLst>
              <a:ext uri="{FF2B5EF4-FFF2-40B4-BE49-F238E27FC236}">
                <a16:creationId xmlns:a16="http://schemas.microsoft.com/office/drawing/2014/main" id="{CD32108D-419A-F096-4723-A8AE38F941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1704" y="4507895"/>
            <a:ext cx="1472211" cy="22276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90C7B38C-ADEF-E34F-7F43-0F2AD6B5C570}"/>
              </a:ext>
            </a:extLst>
          </p:cNvPr>
          <p:cNvGraphicFramePr>
            <a:graphicFrameLocks noGrp="1"/>
          </p:cNvGraphicFramePr>
          <p:nvPr>
            <p:extLst>
              <p:ext uri="{D42A27DB-BD31-4B8C-83A1-F6EECF244321}">
                <p14:modId xmlns:p14="http://schemas.microsoft.com/office/powerpoint/2010/main" val="2397677406"/>
              </p:ext>
            </p:extLst>
          </p:nvPr>
        </p:nvGraphicFramePr>
        <p:xfrm>
          <a:off x="5056253" y="3426996"/>
          <a:ext cx="4733500" cy="3338012"/>
        </p:xfrm>
        <a:graphic>
          <a:graphicData uri="http://schemas.openxmlformats.org/drawingml/2006/table">
            <a:tbl>
              <a:tblPr firstRow="1" bandRow="1">
                <a:tableStyleId>{5940675A-B579-460E-94D1-54222C63F5DA}</a:tableStyleId>
              </a:tblPr>
              <a:tblGrid>
                <a:gridCol w="1021474">
                  <a:extLst>
                    <a:ext uri="{9D8B030D-6E8A-4147-A177-3AD203B41FA5}">
                      <a16:colId xmlns:a16="http://schemas.microsoft.com/office/drawing/2014/main" val="309643918"/>
                    </a:ext>
                  </a:extLst>
                </a:gridCol>
                <a:gridCol w="1345276">
                  <a:extLst>
                    <a:ext uri="{9D8B030D-6E8A-4147-A177-3AD203B41FA5}">
                      <a16:colId xmlns:a16="http://schemas.microsoft.com/office/drawing/2014/main" val="260884256"/>
                    </a:ext>
                  </a:extLst>
                </a:gridCol>
                <a:gridCol w="1183375">
                  <a:extLst>
                    <a:ext uri="{9D8B030D-6E8A-4147-A177-3AD203B41FA5}">
                      <a16:colId xmlns:a16="http://schemas.microsoft.com/office/drawing/2014/main" val="3088082567"/>
                    </a:ext>
                  </a:extLst>
                </a:gridCol>
                <a:gridCol w="1183375">
                  <a:extLst>
                    <a:ext uri="{9D8B030D-6E8A-4147-A177-3AD203B41FA5}">
                      <a16:colId xmlns:a16="http://schemas.microsoft.com/office/drawing/2014/main" val="1017954105"/>
                    </a:ext>
                  </a:extLst>
                </a:gridCol>
              </a:tblGrid>
              <a:tr h="319437">
                <a:tc>
                  <a:txBody>
                    <a:bodyPr/>
                    <a:lstStyle/>
                    <a:p>
                      <a:r>
                        <a:rPr lang="en-GB" sz="1100" dirty="0"/>
                        <a:t>Strategy</a:t>
                      </a:r>
                    </a:p>
                  </a:txBody>
                  <a:tcPr/>
                </a:tc>
                <a:tc>
                  <a:txBody>
                    <a:bodyPr/>
                    <a:lstStyle/>
                    <a:p>
                      <a:r>
                        <a:rPr lang="en-GB" sz="1100" dirty="0"/>
                        <a:t>Picture</a:t>
                      </a:r>
                    </a:p>
                  </a:txBody>
                  <a:tcPr/>
                </a:tc>
                <a:tc>
                  <a:txBody>
                    <a:bodyPr/>
                    <a:lstStyle/>
                    <a:p>
                      <a:r>
                        <a:rPr lang="en-GB" sz="1100" dirty="0"/>
                        <a:t>Positive</a:t>
                      </a:r>
                    </a:p>
                  </a:txBody>
                  <a:tcPr/>
                </a:tc>
                <a:tc>
                  <a:txBody>
                    <a:bodyPr/>
                    <a:lstStyle/>
                    <a:p>
                      <a:r>
                        <a:rPr lang="en-GB" sz="1100" dirty="0"/>
                        <a:t>Negative</a:t>
                      </a:r>
                    </a:p>
                  </a:txBody>
                  <a:tcPr/>
                </a:tc>
                <a:extLst>
                  <a:ext uri="{0D108BD9-81ED-4DB2-BD59-A6C34878D82A}">
                    <a16:rowId xmlns:a16="http://schemas.microsoft.com/office/drawing/2014/main" val="1096716419"/>
                  </a:ext>
                </a:extLst>
              </a:tr>
              <a:tr h="732575">
                <a:tc>
                  <a:txBody>
                    <a:bodyPr/>
                    <a:lstStyle/>
                    <a:p>
                      <a:r>
                        <a:rPr lang="en-GB" sz="1100" dirty="0"/>
                        <a:t>Dams and Reservoirs</a:t>
                      </a:r>
                    </a:p>
                  </a:txBody>
                  <a:tcPr/>
                </a:tc>
                <a:tc>
                  <a:txBody>
                    <a:bodyPr/>
                    <a:lstStyle/>
                    <a:p>
                      <a:endParaRPr lang="en-GB" sz="1100"/>
                    </a:p>
                  </a:txBody>
                  <a:tcPr/>
                </a:tc>
                <a:tc>
                  <a:txBody>
                    <a:bodyPr/>
                    <a:lstStyle/>
                    <a:p>
                      <a:r>
                        <a:rPr lang="en-GB" sz="1100" dirty="0"/>
                        <a:t>Holds water upstream, limiting flooding downstream</a:t>
                      </a:r>
                    </a:p>
                  </a:txBody>
                  <a:tcPr/>
                </a:tc>
                <a:tc>
                  <a:txBody>
                    <a:bodyPr/>
                    <a:lstStyle/>
                    <a:p>
                      <a:r>
                        <a:rPr lang="en-GB" sz="1100" dirty="0"/>
                        <a:t>Upstream areas are flooded, and it is very expensive</a:t>
                      </a:r>
                    </a:p>
                  </a:txBody>
                  <a:tcPr/>
                </a:tc>
                <a:extLst>
                  <a:ext uri="{0D108BD9-81ED-4DB2-BD59-A6C34878D82A}">
                    <a16:rowId xmlns:a16="http://schemas.microsoft.com/office/drawing/2014/main" val="2278464132"/>
                  </a:ext>
                </a:extLst>
              </a:tr>
              <a:tr h="732575">
                <a:tc>
                  <a:txBody>
                    <a:bodyPr/>
                    <a:lstStyle/>
                    <a:p>
                      <a:r>
                        <a:rPr lang="en-GB" sz="1100" dirty="0"/>
                        <a:t>Channel Straightening</a:t>
                      </a:r>
                    </a:p>
                  </a:txBody>
                  <a:tcPr/>
                </a:tc>
                <a:tc>
                  <a:txBody>
                    <a:bodyPr/>
                    <a:lstStyle/>
                    <a:p>
                      <a:endParaRPr lang="en-GB" sz="1100"/>
                    </a:p>
                  </a:txBody>
                  <a:tcPr/>
                </a:tc>
                <a:tc>
                  <a:txBody>
                    <a:bodyPr/>
                    <a:lstStyle/>
                    <a:p>
                      <a:r>
                        <a:rPr lang="en-GB" sz="1100" dirty="0"/>
                        <a:t>Moves water more quickly downstream</a:t>
                      </a:r>
                    </a:p>
                  </a:txBody>
                  <a:tcPr/>
                </a:tc>
                <a:tc>
                  <a:txBody>
                    <a:bodyPr/>
                    <a:lstStyle/>
                    <a:p>
                      <a:r>
                        <a:rPr lang="en-GB" sz="1100" dirty="0"/>
                        <a:t>The river floods the next time it hits a meander bend</a:t>
                      </a:r>
                    </a:p>
                  </a:txBody>
                  <a:tcPr/>
                </a:tc>
                <a:extLst>
                  <a:ext uri="{0D108BD9-81ED-4DB2-BD59-A6C34878D82A}">
                    <a16:rowId xmlns:a16="http://schemas.microsoft.com/office/drawing/2014/main" val="3086021415"/>
                  </a:ext>
                </a:extLst>
              </a:tr>
              <a:tr h="732575">
                <a:tc>
                  <a:txBody>
                    <a:bodyPr/>
                    <a:lstStyle/>
                    <a:p>
                      <a:r>
                        <a:rPr lang="en-GB" sz="1100" dirty="0"/>
                        <a:t>Floodplain Zoning</a:t>
                      </a:r>
                    </a:p>
                  </a:txBody>
                  <a:tcPr/>
                </a:tc>
                <a:tc>
                  <a:txBody>
                    <a:bodyPr/>
                    <a:lstStyle/>
                    <a:p>
                      <a:endParaRPr lang="en-GB" sz="1100"/>
                    </a:p>
                  </a:txBody>
                  <a:tcPr/>
                </a:tc>
                <a:tc>
                  <a:txBody>
                    <a:bodyPr/>
                    <a:lstStyle/>
                    <a:p>
                      <a:r>
                        <a:rPr lang="en-GB" sz="1100" dirty="0"/>
                        <a:t>Protects more valuable land from flooding</a:t>
                      </a:r>
                    </a:p>
                  </a:txBody>
                  <a:tcPr/>
                </a:tc>
                <a:tc>
                  <a:txBody>
                    <a:bodyPr/>
                    <a:lstStyle/>
                    <a:p>
                      <a:r>
                        <a:rPr lang="en-GB" sz="1100" dirty="0"/>
                        <a:t>Does not prevent flooding from happening</a:t>
                      </a:r>
                    </a:p>
                  </a:txBody>
                  <a:tcPr/>
                </a:tc>
                <a:extLst>
                  <a:ext uri="{0D108BD9-81ED-4DB2-BD59-A6C34878D82A}">
                    <a16:rowId xmlns:a16="http://schemas.microsoft.com/office/drawing/2014/main" val="3289417852"/>
                  </a:ext>
                </a:extLst>
              </a:tr>
              <a:tr h="732575">
                <a:tc>
                  <a:txBody>
                    <a:bodyPr/>
                    <a:lstStyle/>
                    <a:p>
                      <a:r>
                        <a:rPr lang="en-GB" sz="1100" dirty="0"/>
                        <a:t>Washlands</a:t>
                      </a:r>
                    </a:p>
                  </a:txBody>
                  <a:tcPr/>
                </a:tc>
                <a:tc>
                  <a:txBody>
                    <a:bodyPr/>
                    <a:lstStyle/>
                    <a:p>
                      <a:endParaRPr lang="en-GB" sz="1100"/>
                    </a:p>
                  </a:txBody>
                  <a:tcPr/>
                </a:tc>
                <a:tc>
                  <a:txBody>
                    <a:bodyPr/>
                    <a:lstStyle/>
                    <a:p>
                      <a:r>
                        <a:rPr lang="en-GB" sz="1100" dirty="0"/>
                        <a:t>Creates an area where flood waters can go </a:t>
                      </a:r>
                    </a:p>
                  </a:txBody>
                  <a:tcPr/>
                </a:tc>
                <a:tc>
                  <a:txBody>
                    <a:bodyPr/>
                    <a:lstStyle/>
                    <a:p>
                      <a:r>
                        <a:rPr lang="en-GB" sz="1100" dirty="0"/>
                        <a:t>Means that land cannot be used for other purposes</a:t>
                      </a:r>
                    </a:p>
                  </a:txBody>
                  <a:tcPr/>
                </a:tc>
                <a:extLst>
                  <a:ext uri="{0D108BD9-81ED-4DB2-BD59-A6C34878D82A}">
                    <a16:rowId xmlns:a16="http://schemas.microsoft.com/office/drawing/2014/main" val="3753501803"/>
                  </a:ext>
                </a:extLst>
              </a:tr>
            </a:tbl>
          </a:graphicData>
        </a:graphic>
      </p:graphicFrame>
      <p:pic>
        <p:nvPicPr>
          <p:cNvPr id="2050" name="Picture 2" descr="Lakes and Reservoirs - overview">
            <a:extLst>
              <a:ext uri="{FF2B5EF4-FFF2-40B4-BE49-F238E27FC236}">
                <a16:creationId xmlns:a16="http://schemas.microsoft.com/office/drawing/2014/main" id="{496EEA22-5D8C-15C2-3325-C2FCAC8BE6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7823" y="3788292"/>
            <a:ext cx="1022951" cy="6869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ivers Modified by Man | Wild Trout Trust">
            <a:extLst>
              <a:ext uri="{FF2B5EF4-FFF2-40B4-BE49-F238E27FC236}">
                <a16:creationId xmlns:a16="http://schemas.microsoft.com/office/drawing/2014/main" id="{956D484B-EA6E-A32E-B05A-22630E70B7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2807" y="4584097"/>
            <a:ext cx="1082115" cy="6083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floodplain zoning">
            <a:extLst>
              <a:ext uri="{FF2B5EF4-FFF2-40B4-BE49-F238E27FC236}">
                <a16:creationId xmlns:a16="http://schemas.microsoft.com/office/drawing/2014/main" id="{0A6C737F-59E8-C096-6902-34E9237FDF38}"/>
              </a:ext>
            </a:extLst>
          </p:cNvPr>
          <p:cNvPicPr/>
          <p:nvPr/>
        </p:nvPicPr>
        <p:blipFill rotWithShape="1">
          <a:blip r:embed="rId10">
            <a:extLst>
              <a:ext uri="{28A0092B-C50C-407E-A947-70E740481C1C}">
                <a14:useLocalDpi xmlns:a14="http://schemas.microsoft.com/office/drawing/2010/main" val="0"/>
              </a:ext>
            </a:extLst>
          </a:blip>
          <a:srcRect l="6591" t="18367" r="7500" b="20408"/>
          <a:stretch/>
        </p:blipFill>
        <p:spPr bwMode="auto">
          <a:xfrm>
            <a:off x="6178659" y="5410757"/>
            <a:ext cx="1082115" cy="443161"/>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7AF60FAC-2F74-3B9E-B685-C3D09B14C086}"/>
              </a:ext>
            </a:extLst>
          </p:cNvPr>
          <p:cNvPicPr>
            <a:picLocks noChangeAspect="1"/>
          </p:cNvPicPr>
          <p:nvPr/>
        </p:nvPicPr>
        <p:blipFill>
          <a:blip r:embed="rId11"/>
          <a:stretch>
            <a:fillRect/>
          </a:stretch>
        </p:blipFill>
        <p:spPr>
          <a:xfrm>
            <a:off x="6152566" y="6072189"/>
            <a:ext cx="1122356" cy="631325"/>
          </a:xfrm>
          <a:prstGeom prst="rect">
            <a:avLst/>
          </a:prstGeom>
        </p:spPr>
      </p:pic>
      <p:sp>
        <p:nvSpPr>
          <p:cNvPr id="7" name="TextBox 6">
            <a:extLst>
              <a:ext uri="{FF2B5EF4-FFF2-40B4-BE49-F238E27FC236}">
                <a16:creationId xmlns:a16="http://schemas.microsoft.com/office/drawing/2014/main" id="{5280B191-2F85-B886-59CE-23A4FBD408FA}"/>
              </a:ext>
            </a:extLst>
          </p:cNvPr>
          <p:cNvSpPr txBox="1"/>
          <p:nvPr/>
        </p:nvSpPr>
        <p:spPr>
          <a:xfrm>
            <a:off x="4953000" y="1569373"/>
            <a:ext cx="1404257" cy="261610"/>
          </a:xfrm>
          <a:prstGeom prst="rect">
            <a:avLst/>
          </a:prstGeom>
          <a:noFill/>
        </p:spPr>
        <p:txBody>
          <a:bodyPr wrap="square" rtlCol="0">
            <a:spAutoFit/>
          </a:bodyPr>
          <a:lstStyle/>
          <a:p>
            <a:pPr algn="ctr"/>
            <a:r>
              <a:rPr lang="en-GB" sz="1100" b="1" dirty="0"/>
              <a:t>Causes of Flooding</a:t>
            </a:r>
          </a:p>
        </p:txBody>
      </p:sp>
      <p:graphicFrame>
        <p:nvGraphicFramePr>
          <p:cNvPr id="11" name="Table 10">
            <a:extLst>
              <a:ext uri="{FF2B5EF4-FFF2-40B4-BE49-F238E27FC236}">
                <a16:creationId xmlns:a16="http://schemas.microsoft.com/office/drawing/2014/main" id="{74971F68-C062-8312-3AB7-8BFE7205C0C4}"/>
              </a:ext>
            </a:extLst>
          </p:cNvPr>
          <p:cNvGraphicFramePr>
            <a:graphicFrameLocks noGrp="1"/>
          </p:cNvGraphicFramePr>
          <p:nvPr>
            <p:extLst>
              <p:ext uri="{D42A27DB-BD31-4B8C-83A1-F6EECF244321}">
                <p14:modId xmlns:p14="http://schemas.microsoft.com/office/powerpoint/2010/main" val="1666211827"/>
              </p:ext>
            </p:extLst>
          </p:nvPr>
        </p:nvGraphicFramePr>
        <p:xfrm>
          <a:off x="5056253" y="1883755"/>
          <a:ext cx="4733500" cy="1377745"/>
        </p:xfrm>
        <a:graphic>
          <a:graphicData uri="http://schemas.openxmlformats.org/drawingml/2006/table">
            <a:tbl>
              <a:tblPr firstRow="1" bandRow="1">
                <a:tableStyleId>{5940675A-B579-460E-94D1-54222C63F5DA}</a:tableStyleId>
              </a:tblPr>
              <a:tblGrid>
                <a:gridCol w="2366750">
                  <a:extLst>
                    <a:ext uri="{9D8B030D-6E8A-4147-A177-3AD203B41FA5}">
                      <a16:colId xmlns:a16="http://schemas.microsoft.com/office/drawing/2014/main" val="1846438317"/>
                    </a:ext>
                  </a:extLst>
                </a:gridCol>
                <a:gridCol w="2366750">
                  <a:extLst>
                    <a:ext uri="{9D8B030D-6E8A-4147-A177-3AD203B41FA5}">
                      <a16:colId xmlns:a16="http://schemas.microsoft.com/office/drawing/2014/main" val="819233679"/>
                    </a:ext>
                  </a:extLst>
                </a:gridCol>
              </a:tblGrid>
              <a:tr h="280465">
                <a:tc>
                  <a:txBody>
                    <a:bodyPr/>
                    <a:lstStyle/>
                    <a:p>
                      <a:r>
                        <a:rPr lang="en-GB" sz="1100" dirty="0"/>
                        <a:t>Physical</a:t>
                      </a:r>
                    </a:p>
                  </a:txBody>
                  <a:tcPr>
                    <a:solidFill>
                      <a:schemeClr val="accent3">
                        <a:lumMod val="20000"/>
                        <a:lumOff val="80000"/>
                      </a:schemeClr>
                    </a:solidFill>
                  </a:tcPr>
                </a:tc>
                <a:tc>
                  <a:txBody>
                    <a:bodyPr/>
                    <a:lstStyle/>
                    <a:p>
                      <a:r>
                        <a:rPr lang="en-GB" sz="1100" dirty="0"/>
                        <a:t>Human</a:t>
                      </a:r>
                    </a:p>
                  </a:txBody>
                  <a:tcPr>
                    <a:solidFill>
                      <a:schemeClr val="accent4">
                        <a:lumMod val="20000"/>
                        <a:lumOff val="80000"/>
                      </a:schemeClr>
                    </a:solidFill>
                  </a:tcPr>
                </a:tc>
                <a:extLst>
                  <a:ext uri="{0D108BD9-81ED-4DB2-BD59-A6C34878D82A}">
                    <a16:rowId xmlns:a16="http://schemas.microsoft.com/office/drawing/2014/main" val="2881559696"/>
                  </a:ext>
                </a:extLst>
              </a:tr>
              <a:tr h="1001486">
                <a:tc>
                  <a:txBody>
                    <a:bodyPr/>
                    <a:lstStyle/>
                    <a:p>
                      <a:pPr marL="171450" indent="-171450">
                        <a:buFont typeface="Arial" panose="020B0604020202020204" pitchFamily="34" charset="0"/>
                        <a:buChar char="•"/>
                      </a:pPr>
                      <a:r>
                        <a:rPr lang="en-GB" sz="1100" dirty="0"/>
                        <a:t>Impermeable rock, so water cannot infiltrate through.</a:t>
                      </a:r>
                    </a:p>
                    <a:p>
                      <a:pPr marL="171450" indent="-171450">
                        <a:buFont typeface="Arial" panose="020B0604020202020204" pitchFamily="34" charset="0"/>
                        <a:buChar char="•"/>
                      </a:pPr>
                      <a:r>
                        <a:rPr lang="en-GB" sz="1100" dirty="0"/>
                        <a:t>Heavy, prolonged rainfall creating saturated ground (full of water)</a:t>
                      </a:r>
                    </a:p>
                    <a:p>
                      <a:pPr marL="171450" indent="-171450">
                        <a:buFont typeface="Arial" panose="020B0604020202020204" pitchFamily="34" charset="0"/>
                        <a:buChar char="•"/>
                      </a:pPr>
                      <a:endParaRPr lang="en-GB" sz="1100" dirty="0"/>
                    </a:p>
                  </a:txBody>
                  <a:tcPr/>
                </a:tc>
                <a:tc>
                  <a:txBody>
                    <a:bodyPr/>
                    <a:lstStyle/>
                    <a:p>
                      <a:pPr marL="171450" indent="-171450">
                        <a:buFont typeface="Arial" panose="020B0604020202020204" pitchFamily="34" charset="0"/>
                        <a:buChar char="•"/>
                      </a:pPr>
                      <a:r>
                        <a:rPr lang="en-GB" sz="1100" dirty="0"/>
                        <a:t>Deforestation, so there are no trees to intercept rainfall, and water reaches the river quicker.</a:t>
                      </a:r>
                    </a:p>
                    <a:p>
                      <a:pPr marL="171450" indent="-171450">
                        <a:buFont typeface="Arial" panose="020B0604020202020204" pitchFamily="34" charset="0"/>
                        <a:buChar char="•"/>
                      </a:pPr>
                      <a:r>
                        <a:rPr lang="en-GB" sz="1100" dirty="0"/>
                        <a:t>Urbanisation, as people create impermeable surfaces like roads with tarmac, no water infiltrates. </a:t>
                      </a:r>
                    </a:p>
                  </a:txBody>
                  <a:tcPr/>
                </a:tc>
                <a:extLst>
                  <a:ext uri="{0D108BD9-81ED-4DB2-BD59-A6C34878D82A}">
                    <a16:rowId xmlns:a16="http://schemas.microsoft.com/office/drawing/2014/main" val="3446205529"/>
                  </a:ext>
                </a:extLst>
              </a:tr>
            </a:tbl>
          </a:graphicData>
        </a:graphic>
      </p:graphicFrame>
    </p:spTree>
    <p:extLst>
      <p:ext uri="{BB962C8B-B14F-4D97-AF65-F5344CB8AC3E}">
        <p14:creationId xmlns:p14="http://schemas.microsoft.com/office/powerpoint/2010/main" val="4087151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21144-2369-0F9C-A094-FD45B82DB776}"/>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D1502F8-34AC-7929-5892-46C5528666B3}"/>
              </a:ext>
            </a:extLst>
          </p:cNvPr>
          <p:cNvCxnSpPr/>
          <p:nvPr/>
        </p:nvCxnSpPr>
        <p:spPr>
          <a:xfrm>
            <a:off x="4953000" y="0"/>
            <a:ext cx="0" cy="685800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088D5192-2C01-62CA-2A6D-BE572CC40738}"/>
              </a:ext>
            </a:extLst>
          </p:cNvPr>
          <p:cNvPicPr>
            <a:picLocks noChangeAspect="1"/>
          </p:cNvPicPr>
          <p:nvPr/>
        </p:nvPicPr>
        <p:blipFill>
          <a:blip r:embed="rId2"/>
          <a:srcRect t="2545"/>
          <a:stretch>
            <a:fillRect/>
          </a:stretch>
        </p:blipFill>
        <p:spPr>
          <a:xfrm>
            <a:off x="89192" y="97972"/>
            <a:ext cx="4754951" cy="799429"/>
          </a:xfrm>
          <a:prstGeom prst="rect">
            <a:avLst/>
          </a:prstGeom>
        </p:spPr>
      </p:pic>
      <p:pic>
        <p:nvPicPr>
          <p:cNvPr id="10" name="Picture 9">
            <a:extLst>
              <a:ext uri="{FF2B5EF4-FFF2-40B4-BE49-F238E27FC236}">
                <a16:creationId xmlns:a16="http://schemas.microsoft.com/office/drawing/2014/main" id="{66CFC9A2-997D-3BD4-C757-BEFA33B8F355}"/>
              </a:ext>
            </a:extLst>
          </p:cNvPr>
          <p:cNvPicPr>
            <a:picLocks noChangeAspect="1"/>
          </p:cNvPicPr>
          <p:nvPr/>
        </p:nvPicPr>
        <p:blipFill>
          <a:blip r:embed="rId3"/>
          <a:stretch>
            <a:fillRect/>
          </a:stretch>
        </p:blipFill>
        <p:spPr>
          <a:xfrm>
            <a:off x="5061859" y="97972"/>
            <a:ext cx="4754949" cy="1104253"/>
          </a:xfrm>
          <a:prstGeom prst="rect">
            <a:avLst/>
          </a:prstGeom>
        </p:spPr>
      </p:pic>
      <p:pic>
        <p:nvPicPr>
          <p:cNvPr id="1026" name="Picture 2" descr="Atmospheric Circulation - Labster">
            <a:extLst>
              <a:ext uri="{FF2B5EF4-FFF2-40B4-BE49-F238E27FC236}">
                <a16:creationId xmlns:a16="http://schemas.microsoft.com/office/drawing/2014/main" id="{E69CBC8A-C240-D25F-BB4A-E3850B390E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226"/>
          <a:stretch>
            <a:fillRect/>
          </a:stretch>
        </p:blipFill>
        <p:spPr bwMode="auto">
          <a:xfrm>
            <a:off x="165392" y="1594087"/>
            <a:ext cx="2464708" cy="31133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3FD219C-AD0C-F3B6-3167-52CBF653B8D3}"/>
              </a:ext>
            </a:extLst>
          </p:cNvPr>
          <p:cNvSpPr txBox="1"/>
          <p:nvPr/>
        </p:nvSpPr>
        <p:spPr>
          <a:xfrm>
            <a:off x="2327494" y="1748797"/>
            <a:ext cx="2088055" cy="769441"/>
          </a:xfrm>
          <a:prstGeom prst="rect">
            <a:avLst/>
          </a:prstGeom>
          <a:noFill/>
          <a:ln>
            <a:solidFill>
              <a:schemeClr val="tx1"/>
            </a:solidFill>
          </a:ln>
        </p:spPr>
        <p:txBody>
          <a:bodyPr wrap="square" rtlCol="0">
            <a:spAutoFit/>
          </a:bodyPr>
          <a:lstStyle/>
          <a:p>
            <a:r>
              <a:rPr lang="en-GB" sz="1100" b="1" dirty="0"/>
              <a:t>Deserts at 30°N/S:</a:t>
            </a:r>
          </a:p>
          <a:p>
            <a:r>
              <a:rPr lang="en-GB" sz="1100" dirty="0"/>
              <a:t>High pressure</a:t>
            </a:r>
          </a:p>
          <a:p>
            <a:r>
              <a:rPr lang="en-GB" sz="1100" dirty="0"/>
              <a:t>Air Sinking</a:t>
            </a:r>
          </a:p>
          <a:p>
            <a:r>
              <a:rPr lang="en-GB" sz="1100" dirty="0"/>
              <a:t>Dry/Arid Conditions</a:t>
            </a:r>
          </a:p>
        </p:txBody>
      </p:sp>
      <p:pic>
        <p:nvPicPr>
          <p:cNvPr id="3" name="Picture 2">
            <a:extLst>
              <a:ext uri="{FF2B5EF4-FFF2-40B4-BE49-F238E27FC236}">
                <a16:creationId xmlns:a16="http://schemas.microsoft.com/office/drawing/2014/main" id="{1E83F328-3008-1E4F-AC8B-43DC40B148B0}"/>
              </a:ext>
            </a:extLst>
          </p:cNvPr>
          <p:cNvPicPr>
            <a:picLocks noChangeAspect="1"/>
          </p:cNvPicPr>
          <p:nvPr/>
        </p:nvPicPr>
        <p:blipFill rotWithShape="1">
          <a:blip r:embed="rId5"/>
          <a:srcRect r="51845" b="11227"/>
          <a:stretch>
            <a:fillRect/>
          </a:stretch>
        </p:blipFill>
        <p:spPr>
          <a:xfrm>
            <a:off x="3822007" y="1765692"/>
            <a:ext cx="593543" cy="752546"/>
          </a:xfrm>
          <a:prstGeom prst="rect">
            <a:avLst/>
          </a:prstGeom>
        </p:spPr>
      </p:pic>
      <p:sp>
        <p:nvSpPr>
          <p:cNvPr id="4" name="TextBox 3">
            <a:extLst>
              <a:ext uri="{FF2B5EF4-FFF2-40B4-BE49-F238E27FC236}">
                <a16:creationId xmlns:a16="http://schemas.microsoft.com/office/drawing/2014/main" id="{13943F2D-9A1D-798F-65E2-72D30B23646D}"/>
              </a:ext>
            </a:extLst>
          </p:cNvPr>
          <p:cNvSpPr txBox="1"/>
          <p:nvPr/>
        </p:nvSpPr>
        <p:spPr>
          <a:xfrm>
            <a:off x="2630099" y="2688025"/>
            <a:ext cx="2088055" cy="1107996"/>
          </a:xfrm>
          <a:prstGeom prst="rect">
            <a:avLst/>
          </a:prstGeom>
          <a:noFill/>
          <a:ln>
            <a:solidFill>
              <a:schemeClr val="tx1"/>
            </a:solidFill>
          </a:ln>
        </p:spPr>
        <p:txBody>
          <a:bodyPr wrap="square" rtlCol="0">
            <a:spAutoFit/>
          </a:bodyPr>
          <a:lstStyle/>
          <a:p>
            <a:r>
              <a:rPr lang="en-GB" sz="1100" b="1" dirty="0"/>
              <a:t>Tropical Rainforests at 0°:</a:t>
            </a:r>
          </a:p>
          <a:p>
            <a:r>
              <a:rPr lang="en-GB" sz="1100" dirty="0"/>
              <a:t>Low pressure</a:t>
            </a:r>
          </a:p>
          <a:p>
            <a:r>
              <a:rPr lang="en-GB" sz="1100" dirty="0"/>
              <a:t>Air Rising, Cools and Condenses</a:t>
            </a:r>
          </a:p>
          <a:p>
            <a:r>
              <a:rPr lang="en-GB" sz="1100" dirty="0"/>
              <a:t>Rainfall and Wet </a:t>
            </a:r>
          </a:p>
          <a:p>
            <a:r>
              <a:rPr lang="en-GB" sz="1100" dirty="0"/>
              <a:t>Conditions</a:t>
            </a:r>
          </a:p>
        </p:txBody>
      </p:sp>
      <p:pic>
        <p:nvPicPr>
          <p:cNvPr id="5" name="Picture 4">
            <a:extLst>
              <a:ext uri="{FF2B5EF4-FFF2-40B4-BE49-F238E27FC236}">
                <a16:creationId xmlns:a16="http://schemas.microsoft.com/office/drawing/2014/main" id="{73E045B0-5CF1-A623-7706-03E86A0530F4}"/>
              </a:ext>
            </a:extLst>
          </p:cNvPr>
          <p:cNvPicPr>
            <a:picLocks noChangeAspect="1"/>
          </p:cNvPicPr>
          <p:nvPr/>
        </p:nvPicPr>
        <p:blipFill rotWithShape="1">
          <a:blip r:embed="rId5"/>
          <a:srcRect l="50567" b="11227"/>
          <a:stretch>
            <a:fillRect/>
          </a:stretch>
        </p:blipFill>
        <p:spPr>
          <a:xfrm>
            <a:off x="4125077" y="2995043"/>
            <a:ext cx="593543" cy="799429"/>
          </a:xfrm>
          <a:prstGeom prst="rect">
            <a:avLst/>
          </a:prstGeom>
        </p:spPr>
      </p:pic>
      <p:sp>
        <p:nvSpPr>
          <p:cNvPr id="6" name="TextBox 5">
            <a:extLst>
              <a:ext uri="{FF2B5EF4-FFF2-40B4-BE49-F238E27FC236}">
                <a16:creationId xmlns:a16="http://schemas.microsoft.com/office/drawing/2014/main" id="{B1A35139-B6D4-5B6D-F9E6-2F906B0E3701}"/>
              </a:ext>
            </a:extLst>
          </p:cNvPr>
          <p:cNvSpPr txBox="1"/>
          <p:nvPr/>
        </p:nvSpPr>
        <p:spPr>
          <a:xfrm>
            <a:off x="89192" y="881954"/>
            <a:ext cx="4629428" cy="430887"/>
          </a:xfrm>
          <a:prstGeom prst="rect">
            <a:avLst/>
          </a:prstGeom>
          <a:noFill/>
        </p:spPr>
        <p:txBody>
          <a:bodyPr wrap="square" rtlCol="0">
            <a:spAutoFit/>
          </a:bodyPr>
          <a:lstStyle/>
          <a:p>
            <a:r>
              <a:rPr lang="en-GB" sz="1100" b="1" dirty="0"/>
              <a:t>Equator</a:t>
            </a:r>
            <a:r>
              <a:rPr lang="en-GB" sz="1100" dirty="0"/>
              <a:t> is less curved, so solar energy is more concentrated, increasing temperatures.</a:t>
            </a:r>
          </a:p>
        </p:txBody>
      </p:sp>
      <p:sp>
        <p:nvSpPr>
          <p:cNvPr id="8" name="TextBox 7">
            <a:extLst>
              <a:ext uri="{FF2B5EF4-FFF2-40B4-BE49-F238E27FC236}">
                <a16:creationId xmlns:a16="http://schemas.microsoft.com/office/drawing/2014/main" id="{C35D2928-607E-E437-C7ED-9B5D806C934F}"/>
              </a:ext>
            </a:extLst>
          </p:cNvPr>
          <p:cNvSpPr txBox="1"/>
          <p:nvPr/>
        </p:nvSpPr>
        <p:spPr>
          <a:xfrm>
            <a:off x="89192" y="1252107"/>
            <a:ext cx="4629428" cy="430887"/>
          </a:xfrm>
          <a:prstGeom prst="rect">
            <a:avLst/>
          </a:prstGeom>
          <a:noFill/>
        </p:spPr>
        <p:txBody>
          <a:bodyPr wrap="square" rtlCol="0">
            <a:spAutoFit/>
          </a:bodyPr>
          <a:lstStyle/>
          <a:p>
            <a:r>
              <a:rPr lang="en-GB" sz="1100" b="1" dirty="0"/>
              <a:t>Poles</a:t>
            </a:r>
            <a:r>
              <a:rPr lang="en-GB" sz="1100" dirty="0"/>
              <a:t> are more curved, so solar energy is less concentrated, decreasing temperatures.</a:t>
            </a:r>
          </a:p>
        </p:txBody>
      </p:sp>
      <p:cxnSp>
        <p:nvCxnSpPr>
          <p:cNvPr id="12" name="Straight Arrow Connector 11">
            <a:extLst>
              <a:ext uri="{FF2B5EF4-FFF2-40B4-BE49-F238E27FC236}">
                <a16:creationId xmlns:a16="http://schemas.microsoft.com/office/drawing/2014/main" id="{6CB7CBC7-A48F-559E-A39A-2F0A5AC26892}"/>
              </a:ext>
            </a:extLst>
          </p:cNvPr>
          <p:cNvCxnSpPr/>
          <p:nvPr/>
        </p:nvCxnSpPr>
        <p:spPr>
          <a:xfrm flipH="1">
            <a:off x="1556657" y="2416629"/>
            <a:ext cx="770838" cy="10160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BB3C1997-4CC9-5858-E6FC-37AE721B6EA9}"/>
              </a:ext>
            </a:extLst>
          </p:cNvPr>
          <p:cNvCxnSpPr>
            <a:cxnSpLocks/>
          </p:cNvCxnSpPr>
          <p:nvPr/>
        </p:nvCxnSpPr>
        <p:spPr>
          <a:xfrm flipH="1" flipV="1">
            <a:off x="1633068" y="3201562"/>
            <a:ext cx="996565" cy="503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5" name="Picture 2" descr="http://www.physicalgeography.net/fundamentals/images/oceancurrents.gif">
            <a:extLst>
              <a:ext uri="{FF2B5EF4-FFF2-40B4-BE49-F238E27FC236}">
                <a16:creationId xmlns:a16="http://schemas.microsoft.com/office/drawing/2014/main" id="{FD688452-7CE1-466E-FF43-B62EBBF1CFA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479" t="14582" r="49871" b="59990"/>
          <a:stretch/>
        </p:blipFill>
        <p:spPr bwMode="auto">
          <a:xfrm>
            <a:off x="1380437" y="4745916"/>
            <a:ext cx="2464708" cy="1511101"/>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a:extLst>
              <a:ext uri="{FF2B5EF4-FFF2-40B4-BE49-F238E27FC236}">
                <a16:creationId xmlns:a16="http://schemas.microsoft.com/office/drawing/2014/main" id="{7F402595-6DB0-4098-4519-18914AAAC9E0}"/>
              </a:ext>
            </a:extLst>
          </p:cNvPr>
          <p:cNvSpPr txBox="1">
            <a:spLocks/>
          </p:cNvSpPr>
          <p:nvPr/>
        </p:nvSpPr>
        <p:spPr>
          <a:xfrm>
            <a:off x="23876" y="4863642"/>
            <a:ext cx="1325951" cy="115478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100" b="1" dirty="0">
                <a:latin typeface="+mn-lt"/>
              </a:rPr>
              <a:t>Gulf Stream</a:t>
            </a:r>
            <a:r>
              <a:rPr lang="en-GB" sz="1100" dirty="0">
                <a:latin typeface="+mn-lt"/>
              </a:rPr>
              <a:t> = warm current bringing warm waters from the Gulf of Mexico into the Atlantic Ocean.</a:t>
            </a:r>
          </a:p>
        </p:txBody>
      </p:sp>
      <p:sp>
        <p:nvSpPr>
          <p:cNvPr id="17" name="Content Placeholder 2">
            <a:extLst>
              <a:ext uri="{FF2B5EF4-FFF2-40B4-BE49-F238E27FC236}">
                <a16:creationId xmlns:a16="http://schemas.microsoft.com/office/drawing/2014/main" id="{ADB89163-1634-1FDA-433A-A2B022A735B2}"/>
              </a:ext>
            </a:extLst>
          </p:cNvPr>
          <p:cNvSpPr txBox="1">
            <a:spLocks/>
          </p:cNvSpPr>
          <p:nvPr/>
        </p:nvSpPr>
        <p:spPr>
          <a:xfrm>
            <a:off x="2284072" y="4097732"/>
            <a:ext cx="2434082" cy="59145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100" b="1" dirty="0">
                <a:latin typeface="+mn-lt"/>
              </a:rPr>
              <a:t>North Atlantic Drift</a:t>
            </a:r>
            <a:r>
              <a:rPr lang="en-GB" sz="1100" dirty="0">
                <a:latin typeface="+mn-lt"/>
              </a:rPr>
              <a:t> = brings this warm water from the Atlantic Ocean towards the UK and Europe.</a:t>
            </a:r>
          </a:p>
        </p:txBody>
      </p:sp>
      <p:sp>
        <p:nvSpPr>
          <p:cNvPr id="18" name="Content Placeholder 2">
            <a:extLst>
              <a:ext uri="{FF2B5EF4-FFF2-40B4-BE49-F238E27FC236}">
                <a16:creationId xmlns:a16="http://schemas.microsoft.com/office/drawing/2014/main" id="{3208BC92-3F17-E7FA-CB9D-8B9DFE677484}"/>
              </a:ext>
            </a:extLst>
          </p:cNvPr>
          <p:cNvSpPr txBox="1">
            <a:spLocks/>
          </p:cNvSpPr>
          <p:nvPr/>
        </p:nvSpPr>
        <p:spPr>
          <a:xfrm>
            <a:off x="3876373" y="4992448"/>
            <a:ext cx="1078352" cy="102598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100" b="1" dirty="0">
                <a:latin typeface="+mn-lt"/>
              </a:rPr>
              <a:t>Canary Current</a:t>
            </a:r>
            <a:r>
              <a:rPr lang="en-GB" sz="1100" dirty="0">
                <a:latin typeface="+mn-lt"/>
              </a:rPr>
              <a:t> = cold current bringing cooler waters back to the Equator.</a:t>
            </a:r>
          </a:p>
        </p:txBody>
      </p:sp>
      <p:cxnSp>
        <p:nvCxnSpPr>
          <p:cNvPr id="19" name="Straight Arrow Connector 18">
            <a:extLst>
              <a:ext uri="{FF2B5EF4-FFF2-40B4-BE49-F238E27FC236}">
                <a16:creationId xmlns:a16="http://schemas.microsoft.com/office/drawing/2014/main" id="{2C287700-C3BB-0638-DD60-EE9AD698D568}"/>
              </a:ext>
            </a:extLst>
          </p:cNvPr>
          <p:cNvCxnSpPr>
            <a:cxnSpLocks/>
          </p:cNvCxnSpPr>
          <p:nvPr/>
        </p:nvCxnSpPr>
        <p:spPr>
          <a:xfrm>
            <a:off x="1184021" y="5179631"/>
            <a:ext cx="592867" cy="19021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E7A09F8-2EE5-A148-277D-1BE823A57944}"/>
              </a:ext>
            </a:extLst>
          </p:cNvPr>
          <p:cNvCxnSpPr>
            <a:cxnSpLocks/>
          </p:cNvCxnSpPr>
          <p:nvPr/>
        </p:nvCxnSpPr>
        <p:spPr>
          <a:xfrm>
            <a:off x="2896625" y="4619285"/>
            <a:ext cx="0" cy="47522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7B32F41-B4EF-929C-C86E-692845C5F0B5}"/>
              </a:ext>
            </a:extLst>
          </p:cNvPr>
          <p:cNvCxnSpPr>
            <a:cxnSpLocks/>
          </p:cNvCxnSpPr>
          <p:nvPr/>
        </p:nvCxnSpPr>
        <p:spPr>
          <a:xfrm flipH="1">
            <a:off x="3305336" y="5214299"/>
            <a:ext cx="590232" cy="3915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F864ECB-94C3-F8DB-D483-711163D43B12}"/>
              </a:ext>
            </a:extLst>
          </p:cNvPr>
          <p:cNvSpPr txBox="1"/>
          <p:nvPr/>
        </p:nvSpPr>
        <p:spPr>
          <a:xfrm>
            <a:off x="219355" y="6355268"/>
            <a:ext cx="4629428" cy="430887"/>
          </a:xfrm>
          <a:prstGeom prst="rect">
            <a:avLst/>
          </a:prstGeom>
          <a:noFill/>
        </p:spPr>
        <p:txBody>
          <a:bodyPr wrap="square" rtlCol="0">
            <a:spAutoFit/>
          </a:bodyPr>
          <a:lstStyle/>
          <a:p>
            <a:pPr algn="ctr"/>
            <a:r>
              <a:rPr lang="en-GB" sz="1100" b="1" dirty="0"/>
              <a:t>Circulation cells and ocean currents take heat energy from an area of surplus (the Equator) to an area of deficit (the Poles).</a:t>
            </a:r>
            <a:endParaRPr lang="en-GB" sz="1100" dirty="0"/>
          </a:p>
        </p:txBody>
      </p:sp>
      <p:pic>
        <p:nvPicPr>
          <p:cNvPr id="28" name="Picture 2" descr="http://www.coolgeography.co.uk/A-level/AQA/Year%2012/Cold%20environs/Distribution/glacial%202.png">
            <a:extLst>
              <a:ext uri="{FF2B5EF4-FFF2-40B4-BE49-F238E27FC236}">
                <a16:creationId xmlns:a16="http://schemas.microsoft.com/office/drawing/2014/main" id="{5C07828F-11A1-48F0-A36F-A0E75CD2A7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1859" y="1312841"/>
            <a:ext cx="3566418" cy="177621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C8F8A04-06B6-C894-5D21-36EF4685C702}"/>
              </a:ext>
            </a:extLst>
          </p:cNvPr>
          <p:cNvSpPr txBox="1"/>
          <p:nvPr/>
        </p:nvSpPr>
        <p:spPr>
          <a:xfrm>
            <a:off x="8547392" y="1397256"/>
            <a:ext cx="1358608" cy="1277273"/>
          </a:xfrm>
          <a:prstGeom prst="rect">
            <a:avLst/>
          </a:prstGeom>
          <a:noFill/>
        </p:spPr>
        <p:txBody>
          <a:bodyPr wrap="square" rtlCol="0">
            <a:spAutoFit/>
          </a:bodyPr>
          <a:lstStyle/>
          <a:p>
            <a:r>
              <a:rPr lang="en-GB" sz="1100" dirty="0"/>
              <a:t>The Earth’s climate changes from being in a </a:t>
            </a:r>
            <a:r>
              <a:rPr lang="en-GB" sz="1100" b="1" dirty="0"/>
              <a:t>glacial</a:t>
            </a:r>
            <a:r>
              <a:rPr lang="en-GB" sz="1100" dirty="0"/>
              <a:t> (cold period) to an </a:t>
            </a:r>
            <a:r>
              <a:rPr lang="en-GB" sz="1100" b="1" dirty="0"/>
              <a:t>interglacial</a:t>
            </a:r>
            <a:r>
              <a:rPr lang="en-GB" sz="1100" dirty="0"/>
              <a:t> (warm period) every 100,000 years.</a:t>
            </a:r>
          </a:p>
        </p:txBody>
      </p:sp>
      <p:pic>
        <p:nvPicPr>
          <p:cNvPr id="1028" name="Picture 4" descr="Climate Change - ROSSETT GEOGRAPHY DEPARTMENT">
            <a:extLst>
              <a:ext uri="{FF2B5EF4-FFF2-40B4-BE49-F238E27FC236}">
                <a16:creationId xmlns:a16="http://schemas.microsoft.com/office/drawing/2014/main" id="{CC80517D-95C3-0553-8810-C8E9F52B46A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7260" r="57209" b="10850"/>
          <a:stretch>
            <a:fillRect/>
          </a:stretch>
        </p:blipFill>
        <p:spPr bwMode="auto">
          <a:xfrm>
            <a:off x="6324161" y="3423065"/>
            <a:ext cx="2265972" cy="148459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B4F032C5-627C-FDDE-E145-C01193DC74E9}"/>
              </a:ext>
            </a:extLst>
          </p:cNvPr>
          <p:cNvSpPr txBox="1"/>
          <p:nvPr/>
        </p:nvSpPr>
        <p:spPr>
          <a:xfrm>
            <a:off x="6441482" y="3119948"/>
            <a:ext cx="1853878" cy="430887"/>
          </a:xfrm>
          <a:prstGeom prst="rect">
            <a:avLst/>
          </a:prstGeom>
          <a:noFill/>
        </p:spPr>
        <p:txBody>
          <a:bodyPr wrap="square" rtlCol="0">
            <a:spAutoFit/>
          </a:bodyPr>
          <a:lstStyle/>
          <a:p>
            <a:pPr algn="ctr"/>
            <a:r>
              <a:rPr lang="en-GB" sz="1100" b="1" dirty="0"/>
              <a:t>Milankovitch Cycles (Eccentricity) </a:t>
            </a:r>
          </a:p>
        </p:txBody>
      </p:sp>
      <p:sp>
        <p:nvSpPr>
          <p:cNvPr id="32" name="TextBox 31">
            <a:extLst>
              <a:ext uri="{FF2B5EF4-FFF2-40B4-BE49-F238E27FC236}">
                <a16:creationId xmlns:a16="http://schemas.microsoft.com/office/drawing/2014/main" id="{DE4FECFE-25CE-7522-0038-26CD9DA128B1}"/>
              </a:ext>
            </a:extLst>
          </p:cNvPr>
          <p:cNvSpPr txBox="1"/>
          <p:nvPr/>
        </p:nvSpPr>
        <p:spPr>
          <a:xfrm>
            <a:off x="4953000" y="3172515"/>
            <a:ext cx="1338811" cy="1446550"/>
          </a:xfrm>
          <a:prstGeom prst="rect">
            <a:avLst/>
          </a:prstGeom>
          <a:noFill/>
        </p:spPr>
        <p:txBody>
          <a:bodyPr wrap="square" rtlCol="0">
            <a:spAutoFit/>
          </a:bodyPr>
          <a:lstStyle/>
          <a:p>
            <a:pPr algn="ctr"/>
            <a:r>
              <a:rPr lang="en-GB" sz="1100" dirty="0"/>
              <a:t>When the Earth’s orbit is more </a:t>
            </a:r>
            <a:r>
              <a:rPr lang="en-GB" sz="1100" b="1" dirty="0"/>
              <a:t>circle-shaped</a:t>
            </a:r>
            <a:r>
              <a:rPr lang="en-GB" sz="1100" dirty="0"/>
              <a:t>, the Earth is closer to the sun for more of the year = </a:t>
            </a:r>
            <a:r>
              <a:rPr lang="en-GB" sz="1100" b="1" dirty="0"/>
              <a:t>warmer temperatures (interglacial)</a:t>
            </a:r>
            <a:r>
              <a:rPr lang="en-GB" sz="1100" dirty="0"/>
              <a:t>.</a:t>
            </a:r>
          </a:p>
        </p:txBody>
      </p:sp>
      <p:sp>
        <p:nvSpPr>
          <p:cNvPr id="33" name="TextBox 32">
            <a:extLst>
              <a:ext uri="{FF2B5EF4-FFF2-40B4-BE49-F238E27FC236}">
                <a16:creationId xmlns:a16="http://schemas.microsoft.com/office/drawing/2014/main" id="{19BF1D83-8B7D-527D-DB71-1559D91C2918}"/>
              </a:ext>
            </a:extLst>
          </p:cNvPr>
          <p:cNvSpPr txBox="1"/>
          <p:nvPr/>
        </p:nvSpPr>
        <p:spPr>
          <a:xfrm>
            <a:off x="8412681" y="3150744"/>
            <a:ext cx="1404127" cy="1446550"/>
          </a:xfrm>
          <a:prstGeom prst="rect">
            <a:avLst/>
          </a:prstGeom>
          <a:noFill/>
        </p:spPr>
        <p:txBody>
          <a:bodyPr wrap="square" rtlCol="0">
            <a:spAutoFit/>
          </a:bodyPr>
          <a:lstStyle/>
          <a:p>
            <a:pPr algn="ctr"/>
            <a:r>
              <a:rPr lang="en-GB" sz="1100" dirty="0"/>
              <a:t>When the Earth’s orbit is more </a:t>
            </a:r>
            <a:r>
              <a:rPr lang="en-GB" sz="1100" b="1" dirty="0"/>
              <a:t>oval-shaped</a:t>
            </a:r>
            <a:r>
              <a:rPr lang="en-GB" sz="1100" dirty="0"/>
              <a:t>, the Earth is further away from the sun for more of the year = </a:t>
            </a:r>
            <a:r>
              <a:rPr lang="en-GB" sz="1100" b="1" dirty="0"/>
              <a:t>colder temperatures (glacial)</a:t>
            </a:r>
            <a:r>
              <a:rPr lang="en-GB" sz="1100" dirty="0"/>
              <a:t>.</a:t>
            </a:r>
          </a:p>
        </p:txBody>
      </p:sp>
      <p:pic>
        <p:nvPicPr>
          <p:cNvPr id="1030" name="Picture 6" descr="Gases Volcano: Over 902 Royalty-Free Licensable Stock Illustrations &amp;  Drawings | Shutterstock">
            <a:extLst>
              <a:ext uri="{FF2B5EF4-FFF2-40B4-BE49-F238E27FC236}">
                <a16:creationId xmlns:a16="http://schemas.microsoft.com/office/drawing/2014/main" id="{8F3D4103-2CEA-7F15-1E0E-7D394FF218C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2205"/>
          <a:stretch>
            <a:fillRect/>
          </a:stretch>
        </p:blipFill>
        <p:spPr bwMode="auto">
          <a:xfrm>
            <a:off x="7043629" y="5104931"/>
            <a:ext cx="1580312" cy="149663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8B4AAED8-8521-48E2-8095-B48F7D9BD08B}"/>
              </a:ext>
            </a:extLst>
          </p:cNvPr>
          <p:cNvSpPr txBox="1"/>
          <p:nvPr/>
        </p:nvSpPr>
        <p:spPr>
          <a:xfrm>
            <a:off x="7833785" y="4843321"/>
            <a:ext cx="967728" cy="261610"/>
          </a:xfrm>
          <a:prstGeom prst="rect">
            <a:avLst/>
          </a:prstGeom>
          <a:noFill/>
        </p:spPr>
        <p:txBody>
          <a:bodyPr wrap="square" rtlCol="0">
            <a:spAutoFit/>
          </a:bodyPr>
          <a:lstStyle/>
          <a:p>
            <a:r>
              <a:rPr lang="en-GB" sz="1100" b="1" dirty="0"/>
              <a:t>Volcanism </a:t>
            </a:r>
          </a:p>
        </p:txBody>
      </p:sp>
      <p:sp>
        <p:nvSpPr>
          <p:cNvPr id="35" name="TextBox 34">
            <a:extLst>
              <a:ext uri="{FF2B5EF4-FFF2-40B4-BE49-F238E27FC236}">
                <a16:creationId xmlns:a16="http://schemas.microsoft.com/office/drawing/2014/main" id="{A692692F-C117-9223-800B-700D15DEE0FE}"/>
              </a:ext>
            </a:extLst>
          </p:cNvPr>
          <p:cNvSpPr txBox="1"/>
          <p:nvPr/>
        </p:nvSpPr>
        <p:spPr>
          <a:xfrm>
            <a:off x="8412682" y="5210777"/>
            <a:ext cx="1493318" cy="1446550"/>
          </a:xfrm>
          <a:prstGeom prst="rect">
            <a:avLst/>
          </a:prstGeom>
          <a:noFill/>
        </p:spPr>
        <p:txBody>
          <a:bodyPr wrap="square" rtlCol="0">
            <a:spAutoFit/>
          </a:bodyPr>
          <a:lstStyle/>
          <a:p>
            <a:pPr algn="ctr"/>
            <a:r>
              <a:rPr lang="en-GB" sz="1100" dirty="0"/>
              <a:t>Large volcanic eruptions release </a:t>
            </a:r>
            <a:r>
              <a:rPr lang="en-GB" sz="1100" b="1" dirty="0"/>
              <a:t>gases</a:t>
            </a:r>
            <a:r>
              <a:rPr lang="en-GB" sz="1100" dirty="0"/>
              <a:t> which </a:t>
            </a:r>
            <a:r>
              <a:rPr lang="en-GB" sz="1100" b="1" dirty="0"/>
              <a:t>block out solar energy</a:t>
            </a:r>
            <a:r>
              <a:rPr lang="en-GB" sz="1100" dirty="0"/>
              <a:t> from coming into the atmosphere, </a:t>
            </a:r>
            <a:r>
              <a:rPr lang="en-GB" sz="1100" b="1" dirty="0"/>
              <a:t>cooling temperatures</a:t>
            </a:r>
            <a:r>
              <a:rPr lang="en-GB" sz="1100" dirty="0"/>
              <a:t> for a few years.</a:t>
            </a:r>
          </a:p>
        </p:txBody>
      </p:sp>
      <p:graphicFrame>
        <p:nvGraphicFramePr>
          <p:cNvPr id="37" name="Table 36">
            <a:extLst>
              <a:ext uri="{FF2B5EF4-FFF2-40B4-BE49-F238E27FC236}">
                <a16:creationId xmlns:a16="http://schemas.microsoft.com/office/drawing/2014/main" id="{EAE5AAF8-8481-F3C3-4426-3C90AD55C5EE}"/>
              </a:ext>
            </a:extLst>
          </p:cNvPr>
          <p:cNvGraphicFramePr>
            <a:graphicFrameLocks noGrp="1"/>
          </p:cNvGraphicFramePr>
          <p:nvPr>
            <p:extLst>
              <p:ext uri="{D42A27DB-BD31-4B8C-83A1-F6EECF244321}">
                <p14:modId xmlns:p14="http://schemas.microsoft.com/office/powerpoint/2010/main" val="4111773119"/>
              </p:ext>
            </p:extLst>
          </p:nvPr>
        </p:nvGraphicFramePr>
        <p:xfrm>
          <a:off x="5293030" y="4998908"/>
          <a:ext cx="1527406" cy="1356360"/>
        </p:xfrm>
        <a:graphic>
          <a:graphicData uri="http://schemas.openxmlformats.org/drawingml/2006/table">
            <a:tbl>
              <a:tblPr firstRow="1" bandRow="1">
                <a:tableStyleId>{5940675A-B579-460E-94D1-54222C63F5DA}</a:tableStyleId>
              </a:tblPr>
              <a:tblGrid>
                <a:gridCol w="1527406">
                  <a:extLst>
                    <a:ext uri="{9D8B030D-6E8A-4147-A177-3AD203B41FA5}">
                      <a16:colId xmlns:a16="http://schemas.microsoft.com/office/drawing/2014/main" val="3221873683"/>
                    </a:ext>
                  </a:extLst>
                </a:gridCol>
              </a:tblGrid>
              <a:tr h="297461">
                <a:tc>
                  <a:txBody>
                    <a:bodyPr/>
                    <a:lstStyle/>
                    <a:p>
                      <a:r>
                        <a:rPr lang="en-GB" sz="1100" b="1" dirty="0"/>
                        <a:t>Evidence for Past Climate Change</a:t>
                      </a:r>
                    </a:p>
                  </a:txBody>
                  <a:tcPr>
                    <a:solidFill>
                      <a:schemeClr val="tx2">
                        <a:lumMod val="10000"/>
                        <a:lumOff val="90000"/>
                      </a:schemeClr>
                    </a:solidFill>
                  </a:tcPr>
                </a:tc>
                <a:extLst>
                  <a:ext uri="{0D108BD9-81ED-4DB2-BD59-A6C34878D82A}">
                    <a16:rowId xmlns:a16="http://schemas.microsoft.com/office/drawing/2014/main" val="924916725"/>
                  </a:ext>
                </a:extLst>
              </a:tr>
              <a:tr h="697408">
                <a:tc>
                  <a:txBody>
                    <a:bodyPr/>
                    <a:lstStyle/>
                    <a:p>
                      <a:pPr marL="171450" indent="-171450">
                        <a:buFont typeface="Arial" panose="020B0604020202020204" pitchFamily="34" charset="0"/>
                        <a:buChar char="•"/>
                      </a:pPr>
                      <a:r>
                        <a:rPr lang="en-GB" sz="1100" dirty="0"/>
                        <a:t>Ice Cores</a:t>
                      </a:r>
                    </a:p>
                    <a:p>
                      <a:pPr marL="171450" indent="-171450">
                        <a:buFont typeface="Arial" panose="020B0604020202020204" pitchFamily="34" charset="0"/>
                        <a:buChar char="•"/>
                      </a:pPr>
                      <a:r>
                        <a:rPr lang="en-GB" sz="1100" dirty="0"/>
                        <a:t>Tree Rings</a:t>
                      </a:r>
                    </a:p>
                    <a:p>
                      <a:pPr marL="171450" indent="-171450">
                        <a:buFont typeface="Arial" panose="020B0604020202020204" pitchFamily="34" charset="0"/>
                        <a:buChar char="•"/>
                      </a:pPr>
                      <a:r>
                        <a:rPr lang="en-GB" sz="1100" dirty="0"/>
                        <a:t>Pollen Analysis</a:t>
                      </a:r>
                    </a:p>
                    <a:p>
                      <a:pPr marL="171450" indent="-171450">
                        <a:buFont typeface="Arial" panose="020B0604020202020204" pitchFamily="34" charset="0"/>
                        <a:buChar char="•"/>
                      </a:pPr>
                      <a:r>
                        <a:rPr lang="en-GB" sz="1100" dirty="0"/>
                        <a:t>Paintings/Diaries</a:t>
                      </a:r>
                    </a:p>
                    <a:p>
                      <a:pPr marL="171450" indent="-171450">
                        <a:buFont typeface="Arial" panose="020B0604020202020204" pitchFamily="34" charset="0"/>
                        <a:buChar char="•"/>
                      </a:pPr>
                      <a:r>
                        <a:rPr lang="en-GB" sz="1100" dirty="0"/>
                        <a:t>Glacier Retreat</a:t>
                      </a:r>
                    </a:p>
                  </a:txBody>
                  <a:tcPr/>
                </a:tc>
                <a:extLst>
                  <a:ext uri="{0D108BD9-81ED-4DB2-BD59-A6C34878D82A}">
                    <a16:rowId xmlns:a16="http://schemas.microsoft.com/office/drawing/2014/main" val="2170571819"/>
                  </a:ext>
                </a:extLst>
              </a:tr>
            </a:tbl>
          </a:graphicData>
        </a:graphic>
      </p:graphicFrame>
    </p:spTree>
    <p:extLst>
      <p:ext uri="{BB962C8B-B14F-4D97-AF65-F5344CB8AC3E}">
        <p14:creationId xmlns:p14="http://schemas.microsoft.com/office/powerpoint/2010/main" val="2882754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D5995-ED38-8E8D-8A1E-A8858C820CDC}"/>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5F7D74F-42FC-77E0-009B-A3B31C47AF95}"/>
              </a:ext>
            </a:extLst>
          </p:cNvPr>
          <p:cNvCxnSpPr/>
          <p:nvPr/>
        </p:nvCxnSpPr>
        <p:spPr>
          <a:xfrm>
            <a:off x="4953000" y="0"/>
            <a:ext cx="0" cy="685800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6192CEC9-83FB-D6E7-E58E-1CD8897E9348}"/>
              </a:ext>
            </a:extLst>
          </p:cNvPr>
          <p:cNvPicPr>
            <a:picLocks noChangeAspect="1"/>
          </p:cNvPicPr>
          <p:nvPr/>
        </p:nvPicPr>
        <p:blipFill>
          <a:blip r:embed="rId2"/>
          <a:stretch>
            <a:fillRect/>
          </a:stretch>
        </p:blipFill>
        <p:spPr>
          <a:xfrm>
            <a:off x="92367" y="87050"/>
            <a:ext cx="4773548" cy="1035227"/>
          </a:xfrm>
          <a:prstGeom prst="rect">
            <a:avLst/>
          </a:prstGeom>
        </p:spPr>
      </p:pic>
      <p:pic>
        <p:nvPicPr>
          <p:cNvPr id="5" name="Picture 4">
            <a:extLst>
              <a:ext uri="{FF2B5EF4-FFF2-40B4-BE49-F238E27FC236}">
                <a16:creationId xmlns:a16="http://schemas.microsoft.com/office/drawing/2014/main" id="{4CB8AE28-02BC-4B37-6C9A-E5237BC5B718}"/>
              </a:ext>
            </a:extLst>
          </p:cNvPr>
          <p:cNvPicPr>
            <a:picLocks noChangeAspect="1"/>
          </p:cNvPicPr>
          <p:nvPr/>
        </p:nvPicPr>
        <p:blipFill>
          <a:blip r:embed="rId3"/>
          <a:stretch>
            <a:fillRect/>
          </a:stretch>
        </p:blipFill>
        <p:spPr>
          <a:xfrm>
            <a:off x="5040087" y="87050"/>
            <a:ext cx="4773546" cy="1117010"/>
          </a:xfrm>
          <a:prstGeom prst="rect">
            <a:avLst/>
          </a:prstGeom>
        </p:spPr>
      </p:pic>
      <p:graphicFrame>
        <p:nvGraphicFramePr>
          <p:cNvPr id="2" name="Table 1">
            <a:extLst>
              <a:ext uri="{FF2B5EF4-FFF2-40B4-BE49-F238E27FC236}">
                <a16:creationId xmlns:a16="http://schemas.microsoft.com/office/drawing/2014/main" id="{D1B7FA02-8A03-9FC9-5C40-8D30EEE6F973}"/>
              </a:ext>
            </a:extLst>
          </p:cNvPr>
          <p:cNvGraphicFramePr>
            <a:graphicFrameLocks noGrp="1"/>
          </p:cNvGraphicFramePr>
          <p:nvPr>
            <p:extLst>
              <p:ext uri="{D42A27DB-BD31-4B8C-83A1-F6EECF244321}">
                <p14:modId xmlns:p14="http://schemas.microsoft.com/office/powerpoint/2010/main" val="3841252391"/>
              </p:ext>
            </p:extLst>
          </p:nvPr>
        </p:nvGraphicFramePr>
        <p:xfrm>
          <a:off x="146795" y="4624009"/>
          <a:ext cx="4664691" cy="2057154"/>
        </p:xfrm>
        <a:graphic>
          <a:graphicData uri="http://schemas.openxmlformats.org/drawingml/2006/table">
            <a:tbl>
              <a:tblPr firstRow="1" bandRow="1">
                <a:tableStyleId>{5940675A-B579-460E-94D1-54222C63F5DA}</a:tableStyleId>
              </a:tblPr>
              <a:tblGrid>
                <a:gridCol w="1554897">
                  <a:extLst>
                    <a:ext uri="{9D8B030D-6E8A-4147-A177-3AD203B41FA5}">
                      <a16:colId xmlns:a16="http://schemas.microsoft.com/office/drawing/2014/main" val="3370541731"/>
                    </a:ext>
                  </a:extLst>
                </a:gridCol>
                <a:gridCol w="1554897">
                  <a:extLst>
                    <a:ext uri="{9D8B030D-6E8A-4147-A177-3AD203B41FA5}">
                      <a16:colId xmlns:a16="http://schemas.microsoft.com/office/drawing/2014/main" val="2959502416"/>
                    </a:ext>
                  </a:extLst>
                </a:gridCol>
                <a:gridCol w="1554897">
                  <a:extLst>
                    <a:ext uri="{9D8B030D-6E8A-4147-A177-3AD203B41FA5}">
                      <a16:colId xmlns:a16="http://schemas.microsoft.com/office/drawing/2014/main" val="2898351183"/>
                    </a:ext>
                  </a:extLst>
                </a:gridCol>
              </a:tblGrid>
              <a:tr h="448734">
                <a:tc>
                  <a:txBody>
                    <a:bodyPr/>
                    <a:lstStyle/>
                    <a:p>
                      <a:r>
                        <a:rPr lang="en-GB" sz="1100" b="1" dirty="0"/>
                        <a:t>Impact of Climate Change</a:t>
                      </a:r>
                    </a:p>
                  </a:txBody>
                  <a:tcPr/>
                </a:tc>
                <a:tc>
                  <a:txBody>
                    <a:bodyPr/>
                    <a:lstStyle/>
                    <a:p>
                      <a:r>
                        <a:rPr lang="en-GB" sz="1100" b="1" dirty="0"/>
                        <a:t>This leads to…</a:t>
                      </a:r>
                    </a:p>
                  </a:txBody>
                  <a:tcPr/>
                </a:tc>
                <a:tc>
                  <a:txBody>
                    <a:bodyPr/>
                    <a:lstStyle/>
                    <a:p>
                      <a:r>
                        <a:rPr lang="en-GB" sz="1100" b="1" dirty="0"/>
                        <a:t>Impact on People</a:t>
                      </a:r>
                    </a:p>
                  </a:txBody>
                  <a:tcPr/>
                </a:tc>
                <a:extLst>
                  <a:ext uri="{0D108BD9-81ED-4DB2-BD59-A6C34878D82A}">
                    <a16:rowId xmlns:a16="http://schemas.microsoft.com/office/drawing/2014/main" val="1013900944"/>
                  </a:ext>
                </a:extLst>
              </a:tr>
              <a:tr h="507030">
                <a:tc>
                  <a:txBody>
                    <a:bodyPr/>
                    <a:lstStyle/>
                    <a:p>
                      <a:r>
                        <a:rPr lang="en-GB" sz="1100" dirty="0"/>
                        <a:t>Drought</a:t>
                      </a:r>
                    </a:p>
                  </a:txBody>
                  <a:tcPr/>
                </a:tc>
                <a:tc>
                  <a:txBody>
                    <a:bodyPr/>
                    <a:lstStyle/>
                    <a:p>
                      <a:r>
                        <a:rPr lang="en-GB" sz="1100" dirty="0"/>
                        <a:t>Reduced crop yields (farmers struggle to grow crops)</a:t>
                      </a:r>
                    </a:p>
                  </a:txBody>
                  <a:tcPr/>
                </a:tc>
                <a:tc>
                  <a:txBody>
                    <a:bodyPr/>
                    <a:lstStyle/>
                    <a:p>
                      <a:r>
                        <a:rPr lang="en-GB" sz="1100" dirty="0"/>
                        <a:t>People lack food and become malnourished</a:t>
                      </a:r>
                    </a:p>
                  </a:txBody>
                  <a:tcPr/>
                </a:tc>
                <a:extLst>
                  <a:ext uri="{0D108BD9-81ED-4DB2-BD59-A6C34878D82A}">
                    <a16:rowId xmlns:a16="http://schemas.microsoft.com/office/drawing/2014/main" val="361664901"/>
                  </a:ext>
                </a:extLst>
              </a:tr>
              <a:tr h="507030">
                <a:tc>
                  <a:txBody>
                    <a:bodyPr/>
                    <a:lstStyle/>
                    <a:p>
                      <a:r>
                        <a:rPr lang="en-GB" sz="1100" dirty="0"/>
                        <a:t>Rising Sea Levels</a:t>
                      </a:r>
                    </a:p>
                  </a:txBody>
                  <a:tcPr/>
                </a:tc>
                <a:tc>
                  <a:txBody>
                    <a:bodyPr/>
                    <a:lstStyle/>
                    <a:p>
                      <a:r>
                        <a:rPr lang="en-GB" sz="1100" dirty="0"/>
                        <a:t>Coastal flooding</a:t>
                      </a:r>
                    </a:p>
                  </a:txBody>
                  <a:tcPr/>
                </a:tc>
                <a:tc>
                  <a:txBody>
                    <a:bodyPr/>
                    <a:lstStyle/>
                    <a:p>
                      <a:r>
                        <a:rPr lang="en-GB" sz="1100" dirty="0"/>
                        <a:t>Homes damaged by flood water</a:t>
                      </a:r>
                    </a:p>
                  </a:txBody>
                  <a:tcPr/>
                </a:tc>
                <a:extLst>
                  <a:ext uri="{0D108BD9-81ED-4DB2-BD59-A6C34878D82A}">
                    <a16:rowId xmlns:a16="http://schemas.microsoft.com/office/drawing/2014/main" val="2035743066"/>
                  </a:ext>
                </a:extLst>
              </a:tr>
              <a:tr h="507030">
                <a:tc>
                  <a:txBody>
                    <a:bodyPr/>
                    <a:lstStyle/>
                    <a:p>
                      <a:r>
                        <a:rPr lang="en-GB" sz="1100" dirty="0"/>
                        <a:t>Retreating Glaciers</a:t>
                      </a:r>
                    </a:p>
                  </a:txBody>
                  <a:tcPr/>
                </a:tc>
                <a:tc>
                  <a:txBody>
                    <a:bodyPr/>
                    <a:lstStyle/>
                    <a:p>
                      <a:r>
                        <a:rPr lang="en-GB" sz="1100" dirty="0"/>
                        <a:t>More meltwater into rivers causing flooding</a:t>
                      </a:r>
                    </a:p>
                  </a:txBody>
                  <a:tcPr/>
                </a:tc>
                <a:tc>
                  <a:txBody>
                    <a:bodyPr/>
                    <a:lstStyle/>
                    <a:p>
                      <a:r>
                        <a:rPr lang="en-GB" sz="1100" dirty="0"/>
                        <a:t>Loss of homes and jobs </a:t>
                      </a:r>
                    </a:p>
                  </a:txBody>
                  <a:tcPr/>
                </a:tc>
                <a:extLst>
                  <a:ext uri="{0D108BD9-81ED-4DB2-BD59-A6C34878D82A}">
                    <a16:rowId xmlns:a16="http://schemas.microsoft.com/office/drawing/2014/main" val="3738088700"/>
                  </a:ext>
                </a:extLst>
              </a:tr>
            </a:tbl>
          </a:graphicData>
        </a:graphic>
      </p:graphicFrame>
      <p:pic>
        <p:nvPicPr>
          <p:cNvPr id="4" name="Picture 3">
            <a:extLst>
              <a:ext uri="{FF2B5EF4-FFF2-40B4-BE49-F238E27FC236}">
                <a16:creationId xmlns:a16="http://schemas.microsoft.com/office/drawing/2014/main" id="{32467F4C-F3CF-947C-95E8-EE330AC6046B}"/>
              </a:ext>
            </a:extLst>
          </p:cNvPr>
          <p:cNvPicPr>
            <a:picLocks noChangeAspect="1"/>
          </p:cNvPicPr>
          <p:nvPr/>
        </p:nvPicPr>
        <p:blipFill>
          <a:blip r:embed="rId4"/>
          <a:stretch>
            <a:fillRect/>
          </a:stretch>
        </p:blipFill>
        <p:spPr>
          <a:xfrm>
            <a:off x="146795" y="2673630"/>
            <a:ext cx="2945357" cy="1735083"/>
          </a:xfrm>
          <a:prstGeom prst="rect">
            <a:avLst/>
          </a:prstGeom>
        </p:spPr>
      </p:pic>
      <p:sp>
        <p:nvSpPr>
          <p:cNvPr id="6" name="TextBox 5">
            <a:extLst>
              <a:ext uri="{FF2B5EF4-FFF2-40B4-BE49-F238E27FC236}">
                <a16:creationId xmlns:a16="http://schemas.microsoft.com/office/drawing/2014/main" id="{D5D1E3B9-546E-6584-76C2-37D04F12240C}"/>
              </a:ext>
            </a:extLst>
          </p:cNvPr>
          <p:cNvSpPr txBox="1"/>
          <p:nvPr/>
        </p:nvSpPr>
        <p:spPr>
          <a:xfrm>
            <a:off x="3169849" y="2648620"/>
            <a:ext cx="1696065" cy="1785104"/>
          </a:xfrm>
          <a:prstGeom prst="rect">
            <a:avLst/>
          </a:prstGeom>
          <a:noFill/>
        </p:spPr>
        <p:txBody>
          <a:bodyPr wrap="square" rtlCol="0">
            <a:spAutoFit/>
          </a:bodyPr>
          <a:lstStyle/>
          <a:p>
            <a:pPr marL="228600" indent="-228600">
              <a:buAutoNum type="arabicParenR"/>
            </a:pPr>
            <a:r>
              <a:rPr lang="en-GB" sz="1100" dirty="0"/>
              <a:t>Human activity involves burning fossil fuels.</a:t>
            </a:r>
          </a:p>
          <a:p>
            <a:pPr marL="228600" indent="-228600">
              <a:buAutoNum type="arabicParenR"/>
            </a:pPr>
            <a:r>
              <a:rPr lang="en-GB" sz="1100" dirty="0"/>
              <a:t>This creates more greenhouse gases.</a:t>
            </a:r>
          </a:p>
          <a:p>
            <a:pPr marL="228600" indent="-228600">
              <a:buAutoNum type="arabicParenR"/>
            </a:pPr>
            <a:r>
              <a:rPr lang="en-GB" sz="1100" dirty="0"/>
              <a:t>These greenhouse gases trap solar energy in the atmosphere.</a:t>
            </a:r>
          </a:p>
          <a:p>
            <a:pPr marL="228600" indent="-228600">
              <a:buAutoNum type="arabicParenR"/>
            </a:pPr>
            <a:r>
              <a:rPr lang="en-GB" sz="1100" dirty="0"/>
              <a:t>Temperatures rise.</a:t>
            </a:r>
          </a:p>
        </p:txBody>
      </p:sp>
      <p:graphicFrame>
        <p:nvGraphicFramePr>
          <p:cNvPr id="7" name="Table 6">
            <a:extLst>
              <a:ext uri="{FF2B5EF4-FFF2-40B4-BE49-F238E27FC236}">
                <a16:creationId xmlns:a16="http://schemas.microsoft.com/office/drawing/2014/main" id="{81289303-9726-C957-FE21-99DAB8627973}"/>
              </a:ext>
            </a:extLst>
          </p:cNvPr>
          <p:cNvGraphicFramePr>
            <a:graphicFrameLocks noGrp="1"/>
          </p:cNvGraphicFramePr>
          <p:nvPr>
            <p:extLst>
              <p:ext uri="{D42A27DB-BD31-4B8C-83A1-F6EECF244321}">
                <p14:modId xmlns:p14="http://schemas.microsoft.com/office/powerpoint/2010/main" val="3683557431"/>
              </p:ext>
            </p:extLst>
          </p:nvPr>
        </p:nvGraphicFramePr>
        <p:xfrm>
          <a:off x="3439886" y="1243793"/>
          <a:ext cx="1426028" cy="896501"/>
        </p:xfrm>
        <a:graphic>
          <a:graphicData uri="http://schemas.openxmlformats.org/drawingml/2006/table">
            <a:tbl>
              <a:tblPr firstRow="1" bandRow="1">
                <a:tableStyleId>{5940675A-B579-460E-94D1-54222C63F5DA}</a:tableStyleId>
              </a:tblPr>
              <a:tblGrid>
                <a:gridCol w="1426028">
                  <a:extLst>
                    <a:ext uri="{9D8B030D-6E8A-4147-A177-3AD203B41FA5}">
                      <a16:colId xmlns:a16="http://schemas.microsoft.com/office/drawing/2014/main" val="1932210488"/>
                    </a:ext>
                  </a:extLst>
                </a:gridCol>
              </a:tblGrid>
              <a:tr h="258436">
                <a:tc>
                  <a:txBody>
                    <a:bodyPr/>
                    <a:lstStyle/>
                    <a:p>
                      <a:r>
                        <a:rPr lang="en-GB" sz="1100" b="1" dirty="0"/>
                        <a:t>Greenhouse Gases</a:t>
                      </a:r>
                    </a:p>
                  </a:txBody>
                  <a:tcPr/>
                </a:tc>
                <a:extLst>
                  <a:ext uri="{0D108BD9-81ED-4DB2-BD59-A6C34878D82A}">
                    <a16:rowId xmlns:a16="http://schemas.microsoft.com/office/drawing/2014/main" val="3953396630"/>
                  </a:ext>
                </a:extLst>
              </a:tr>
              <a:tr h="637421">
                <a:tc>
                  <a:txBody>
                    <a:bodyPr/>
                    <a:lstStyle/>
                    <a:p>
                      <a:pPr marL="285750" indent="-285750">
                        <a:buFont typeface="Arial" panose="020B0604020202020204" pitchFamily="34" charset="0"/>
                        <a:buChar char="•"/>
                      </a:pPr>
                      <a:r>
                        <a:rPr lang="en-GB" sz="1100" dirty="0"/>
                        <a:t>Carbon Dioxide (CO₂)</a:t>
                      </a:r>
                    </a:p>
                    <a:p>
                      <a:pPr marL="285750" indent="-285750">
                        <a:buFont typeface="Arial" panose="020B0604020202020204" pitchFamily="34" charset="0"/>
                        <a:buChar char="•"/>
                      </a:pPr>
                      <a:r>
                        <a:rPr lang="en-GB" sz="1100" dirty="0"/>
                        <a:t>Methane (CH₄)</a:t>
                      </a:r>
                    </a:p>
                  </a:txBody>
                  <a:tcPr/>
                </a:tc>
                <a:extLst>
                  <a:ext uri="{0D108BD9-81ED-4DB2-BD59-A6C34878D82A}">
                    <a16:rowId xmlns:a16="http://schemas.microsoft.com/office/drawing/2014/main" val="4261168785"/>
                  </a:ext>
                </a:extLst>
              </a:tr>
            </a:tbl>
          </a:graphicData>
        </a:graphic>
      </p:graphicFrame>
      <p:sp>
        <p:nvSpPr>
          <p:cNvPr id="8" name="TextBox 7">
            <a:extLst>
              <a:ext uri="{FF2B5EF4-FFF2-40B4-BE49-F238E27FC236}">
                <a16:creationId xmlns:a16="http://schemas.microsoft.com/office/drawing/2014/main" id="{9C718E47-0172-89BC-F55E-81BFF4CFDC33}"/>
              </a:ext>
            </a:extLst>
          </p:cNvPr>
          <p:cNvSpPr txBox="1"/>
          <p:nvPr/>
        </p:nvSpPr>
        <p:spPr>
          <a:xfrm>
            <a:off x="69098" y="1160021"/>
            <a:ext cx="3294588" cy="1446550"/>
          </a:xfrm>
          <a:prstGeom prst="rect">
            <a:avLst/>
          </a:prstGeom>
          <a:noFill/>
        </p:spPr>
        <p:txBody>
          <a:bodyPr wrap="square" rtlCol="0">
            <a:spAutoFit/>
          </a:bodyPr>
          <a:lstStyle/>
          <a:p>
            <a:r>
              <a:rPr lang="en-GB" sz="1100" b="1" dirty="0"/>
              <a:t>Human Activities:</a:t>
            </a:r>
          </a:p>
          <a:p>
            <a:r>
              <a:rPr lang="en-GB" sz="1100" u="sng" dirty="0"/>
              <a:t>Energy Production</a:t>
            </a:r>
            <a:r>
              <a:rPr lang="en-GB" sz="1100" dirty="0"/>
              <a:t> = burning fossil fuels creates carbon dioxide.</a:t>
            </a:r>
          </a:p>
          <a:p>
            <a:r>
              <a:rPr lang="en-GB" sz="1100" u="sng" dirty="0"/>
              <a:t>Farming</a:t>
            </a:r>
            <a:r>
              <a:rPr lang="en-GB" sz="1100" dirty="0"/>
              <a:t> = cattle farming (cows) produces methane, and machinery needs fuel which produces carbon dioxide.</a:t>
            </a:r>
          </a:p>
          <a:p>
            <a:r>
              <a:rPr lang="en-GB" sz="1100" u="sng" dirty="0"/>
              <a:t>Transport </a:t>
            </a:r>
            <a:r>
              <a:rPr lang="en-GB" sz="1100" dirty="0"/>
              <a:t>= cars need petrol and diesel, which are burned producing carbon dioxide. </a:t>
            </a:r>
          </a:p>
        </p:txBody>
      </p:sp>
      <p:sp>
        <p:nvSpPr>
          <p:cNvPr id="10" name="Arrow: Bent-Up 9">
            <a:extLst>
              <a:ext uri="{FF2B5EF4-FFF2-40B4-BE49-F238E27FC236}">
                <a16:creationId xmlns:a16="http://schemas.microsoft.com/office/drawing/2014/main" id="{99B310C0-57FC-6B1D-F6C0-CD1F7EA38364}"/>
              </a:ext>
            </a:extLst>
          </p:cNvPr>
          <p:cNvSpPr/>
          <p:nvPr/>
        </p:nvSpPr>
        <p:spPr>
          <a:xfrm rot="10800000" flipH="1">
            <a:off x="3439886" y="2261810"/>
            <a:ext cx="283027" cy="315686"/>
          </a:xfrm>
          <a:prstGeom prst="ben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9">
            <a:extLst>
              <a:ext uri="{FF2B5EF4-FFF2-40B4-BE49-F238E27FC236}">
                <a16:creationId xmlns:a16="http://schemas.microsoft.com/office/drawing/2014/main" id="{09C288AE-5D36-1430-57E4-2A954E0159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0087" y="1269531"/>
            <a:ext cx="2275113" cy="1176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EF1078CA-E43E-F2D4-6A6C-D03F695395C4}"/>
              </a:ext>
            </a:extLst>
          </p:cNvPr>
          <p:cNvSpPr txBox="1"/>
          <p:nvPr/>
        </p:nvSpPr>
        <p:spPr>
          <a:xfrm>
            <a:off x="7426860" y="1323091"/>
            <a:ext cx="2030346" cy="938719"/>
          </a:xfrm>
          <a:prstGeom prst="rect">
            <a:avLst/>
          </a:prstGeom>
          <a:noFill/>
        </p:spPr>
        <p:txBody>
          <a:bodyPr wrap="square" rtlCol="0">
            <a:spAutoFit/>
          </a:bodyPr>
          <a:lstStyle/>
          <a:p>
            <a:r>
              <a:rPr lang="en-GB" sz="1100" dirty="0"/>
              <a:t>Medieval Warm Period = temperatures were 1°c warmer than average.</a:t>
            </a:r>
          </a:p>
          <a:p>
            <a:r>
              <a:rPr lang="en-GB" sz="1100" dirty="0"/>
              <a:t>Little Ice Age = temperatures were 1°c colder than average.</a:t>
            </a:r>
          </a:p>
        </p:txBody>
      </p:sp>
      <p:pic>
        <p:nvPicPr>
          <p:cNvPr id="13" name="Picture 12">
            <a:extLst>
              <a:ext uri="{FF2B5EF4-FFF2-40B4-BE49-F238E27FC236}">
                <a16:creationId xmlns:a16="http://schemas.microsoft.com/office/drawing/2014/main" id="{C3E1DF21-8A82-CDCE-0929-2961800D3FF1}"/>
              </a:ext>
            </a:extLst>
          </p:cNvPr>
          <p:cNvPicPr>
            <a:picLocks noChangeAspect="1"/>
          </p:cNvPicPr>
          <p:nvPr/>
        </p:nvPicPr>
        <p:blipFill rotWithShape="1">
          <a:blip r:embed="rId6"/>
          <a:srcRect l="33283" t="32292" r="42652" b="14488"/>
          <a:stretch>
            <a:fillRect/>
          </a:stretch>
        </p:blipFill>
        <p:spPr>
          <a:xfrm>
            <a:off x="6045553" y="2891165"/>
            <a:ext cx="1318143" cy="1638929"/>
          </a:xfrm>
          <a:prstGeom prst="rect">
            <a:avLst/>
          </a:prstGeom>
        </p:spPr>
      </p:pic>
      <p:pic>
        <p:nvPicPr>
          <p:cNvPr id="14" name="Picture 13">
            <a:extLst>
              <a:ext uri="{FF2B5EF4-FFF2-40B4-BE49-F238E27FC236}">
                <a16:creationId xmlns:a16="http://schemas.microsoft.com/office/drawing/2014/main" id="{3106D73F-88D1-8E1E-1E2D-0C6D33E67AAC}"/>
              </a:ext>
            </a:extLst>
          </p:cNvPr>
          <p:cNvPicPr>
            <a:picLocks noChangeAspect="1"/>
          </p:cNvPicPr>
          <p:nvPr/>
        </p:nvPicPr>
        <p:blipFill rotWithShape="1">
          <a:blip r:embed="rId7"/>
          <a:srcRect l="33283" t="32102" r="42599" b="14678"/>
          <a:stretch>
            <a:fillRect/>
          </a:stretch>
        </p:blipFill>
        <p:spPr>
          <a:xfrm>
            <a:off x="7363696" y="2891165"/>
            <a:ext cx="1318143" cy="1635312"/>
          </a:xfrm>
          <a:prstGeom prst="rect">
            <a:avLst/>
          </a:prstGeom>
        </p:spPr>
      </p:pic>
      <p:sp>
        <p:nvSpPr>
          <p:cNvPr id="15" name="TextBox 14">
            <a:extLst>
              <a:ext uri="{FF2B5EF4-FFF2-40B4-BE49-F238E27FC236}">
                <a16:creationId xmlns:a16="http://schemas.microsoft.com/office/drawing/2014/main" id="{0F5EC6E5-E00A-52BF-236C-9E42237C7D1E}"/>
              </a:ext>
            </a:extLst>
          </p:cNvPr>
          <p:cNvSpPr txBox="1"/>
          <p:nvPr/>
        </p:nvSpPr>
        <p:spPr>
          <a:xfrm>
            <a:off x="6177643" y="2426551"/>
            <a:ext cx="2422075" cy="430887"/>
          </a:xfrm>
          <a:prstGeom prst="rect">
            <a:avLst/>
          </a:prstGeom>
          <a:noFill/>
        </p:spPr>
        <p:txBody>
          <a:bodyPr wrap="square" rtlCol="0">
            <a:spAutoFit/>
          </a:bodyPr>
          <a:lstStyle/>
          <a:p>
            <a:pPr algn="ctr"/>
            <a:r>
              <a:rPr lang="en-GB" sz="1100" dirty="0"/>
              <a:t>North is colder as it has a higher latitude (further from the equator)</a:t>
            </a:r>
          </a:p>
        </p:txBody>
      </p:sp>
      <p:sp>
        <p:nvSpPr>
          <p:cNvPr id="16" name="TextBox 15">
            <a:extLst>
              <a:ext uri="{FF2B5EF4-FFF2-40B4-BE49-F238E27FC236}">
                <a16:creationId xmlns:a16="http://schemas.microsoft.com/office/drawing/2014/main" id="{5DC97DE6-3F3B-D3D0-2372-EE26B05EB093}"/>
              </a:ext>
            </a:extLst>
          </p:cNvPr>
          <p:cNvSpPr txBox="1"/>
          <p:nvPr/>
        </p:nvSpPr>
        <p:spPr>
          <a:xfrm>
            <a:off x="6418988" y="4544394"/>
            <a:ext cx="2309498" cy="430887"/>
          </a:xfrm>
          <a:prstGeom prst="rect">
            <a:avLst/>
          </a:prstGeom>
          <a:noFill/>
        </p:spPr>
        <p:txBody>
          <a:bodyPr wrap="square" rtlCol="0">
            <a:spAutoFit/>
          </a:bodyPr>
          <a:lstStyle/>
          <a:p>
            <a:pPr algn="ctr"/>
            <a:r>
              <a:rPr lang="en-GB" sz="1100" dirty="0"/>
              <a:t>South is warmer as it has a lower latitude (closer to the equator)</a:t>
            </a:r>
          </a:p>
        </p:txBody>
      </p:sp>
      <p:sp>
        <p:nvSpPr>
          <p:cNvPr id="17" name="TextBox 16">
            <a:extLst>
              <a:ext uri="{FF2B5EF4-FFF2-40B4-BE49-F238E27FC236}">
                <a16:creationId xmlns:a16="http://schemas.microsoft.com/office/drawing/2014/main" id="{00A964F3-EB88-F739-46B8-C8C7F7890444}"/>
              </a:ext>
            </a:extLst>
          </p:cNvPr>
          <p:cNvSpPr txBox="1"/>
          <p:nvPr/>
        </p:nvSpPr>
        <p:spPr>
          <a:xfrm>
            <a:off x="4953000" y="3010997"/>
            <a:ext cx="1043532" cy="1107996"/>
          </a:xfrm>
          <a:prstGeom prst="rect">
            <a:avLst/>
          </a:prstGeom>
          <a:noFill/>
        </p:spPr>
        <p:txBody>
          <a:bodyPr wrap="square" rtlCol="0">
            <a:spAutoFit/>
          </a:bodyPr>
          <a:lstStyle/>
          <a:p>
            <a:pPr algn="r"/>
            <a:r>
              <a:rPr lang="en-GB" sz="1100" dirty="0"/>
              <a:t>West is wetter as prevailing winds bring moisture off the Atlantic Ocean</a:t>
            </a:r>
          </a:p>
        </p:txBody>
      </p:sp>
      <p:sp>
        <p:nvSpPr>
          <p:cNvPr id="18" name="TextBox 17">
            <a:extLst>
              <a:ext uri="{FF2B5EF4-FFF2-40B4-BE49-F238E27FC236}">
                <a16:creationId xmlns:a16="http://schemas.microsoft.com/office/drawing/2014/main" id="{1359A78E-F25A-7EFB-C016-7DD4544C9F74}"/>
              </a:ext>
            </a:extLst>
          </p:cNvPr>
          <p:cNvSpPr txBox="1"/>
          <p:nvPr/>
        </p:nvSpPr>
        <p:spPr>
          <a:xfrm>
            <a:off x="8681839" y="3010997"/>
            <a:ext cx="1318143" cy="1277273"/>
          </a:xfrm>
          <a:prstGeom prst="rect">
            <a:avLst/>
          </a:prstGeom>
          <a:noFill/>
        </p:spPr>
        <p:txBody>
          <a:bodyPr wrap="square" rtlCol="0">
            <a:spAutoFit/>
          </a:bodyPr>
          <a:lstStyle/>
          <a:p>
            <a:r>
              <a:rPr lang="en-GB" sz="1100" dirty="0"/>
              <a:t>East is drier as hills (e.g. the Pennines) block rainfall from reaching this side of the UK (relief rainfall)</a:t>
            </a:r>
          </a:p>
        </p:txBody>
      </p:sp>
      <p:sp>
        <p:nvSpPr>
          <p:cNvPr id="19" name="Arrow: Right 18">
            <a:extLst>
              <a:ext uri="{FF2B5EF4-FFF2-40B4-BE49-F238E27FC236}">
                <a16:creationId xmlns:a16="http://schemas.microsoft.com/office/drawing/2014/main" id="{CBC7CA44-B4CC-9AC6-BD00-4A56F4BAAB9C}"/>
              </a:ext>
            </a:extLst>
          </p:cNvPr>
          <p:cNvSpPr/>
          <p:nvPr/>
        </p:nvSpPr>
        <p:spPr>
          <a:xfrm rot="19322839">
            <a:off x="6006357" y="4214831"/>
            <a:ext cx="451757" cy="210926"/>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D7E218BC-279F-98C5-38BB-6A12235F4C75}"/>
              </a:ext>
            </a:extLst>
          </p:cNvPr>
          <p:cNvSpPr txBox="1"/>
          <p:nvPr/>
        </p:nvSpPr>
        <p:spPr>
          <a:xfrm>
            <a:off x="4969473" y="4497304"/>
            <a:ext cx="1592819" cy="600164"/>
          </a:xfrm>
          <a:prstGeom prst="rect">
            <a:avLst/>
          </a:prstGeom>
          <a:noFill/>
        </p:spPr>
        <p:txBody>
          <a:bodyPr wrap="square" rtlCol="0">
            <a:spAutoFit/>
          </a:bodyPr>
          <a:lstStyle/>
          <a:p>
            <a:pPr algn="ctr"/>
            <a:r>
              <a:rPr lang="en-GB" sz="1100" dirty="0"/>
              <a:t>Prevailing wind comes from the south-west (off the Atlantic Ocean)</a:t>
            </a:r>
          </a:p>
        </p:txBody>
      </p:sp>
      <p:pic>
        <p:nvPicPr>
          <p:cNvPr id="21" name="Picture 20">
            <a:extLst>
              <a:ext uri="{FF2B5EF4-FFF2-40B4-BE49-F238E27FC236}">
                <a16:creationId xmlns:a16="http://schemas.microsoft.com/office/drawing/2014/main" id="{CB6A853F-70F0-3BDE-6CE0-067452FCABC9}"/>
              </a:ext>
            </a:extLst>
          </p:cNvPr>
          <p:cNvPicPr>
            <a:picLocks noChangeAspect="1"/>
          </p:cNvPicPr>
          <p:nvPr/>
        </p:nvPicPr>
        <p:blipFill>
          <a:blip r:embed="rId8"/>
          <a:stretch>
            <a:fillRect/>
          </a:stretch>
        </p:blipFill>
        <p:spPr>
          <a:xfrm>
            <a:off x="7504135" y="5131080"/>
            <a:ext cx="2309498" cy="1664987"/>
          </a:xfrm>
          <a:prstGeom prst="rect">
            <a:avLst/>
          </a:prstGeom>
        </p:spPr>
      </p:pic>
      <p:cxnSp>
        <p:nvCxnSpPr>
          <p:cNvPr id="23" name="Straight Arrow Connector 22">
            <a:extLst>
              <a:ext uri="{FF2B5EF4-FFF2-40B4-BE49-F238E27FC236}">
                <a16:creationId xmlns:a16="http://schemas.microsoft.com/office/drawing/2014/main" id="{BB7D1FD9-8D8F-FC17-BD81-CF1D7F7AC787}"/>
              </a:ext>
            </a:extLst>
          </p:cNvPr>
          <p:cNvCxnSpPr>
            <a:cxnSpLocks/>
          </p:cNvCxnSpPr>
          <p:nvPr/>
        </p:nvCxnSpPr>
        <p:spPr>
          <a:xfrm>
            <a:off x="9272923" y="4365169"/>
            <a:ext cx="0" cy="464847"/>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F5A742DF-52CD-3706-D0D6-F7233EA3F652}"/>
              </a:ext>
            </a:extLst>
          </p:cNvPr>
          <p:cNvSpPr txBox="1"/>
          <p:nvPr/>
        </p:nvSpPr>
        <p:spPr>
          <a:xfrm>
            <a:off x="8599718" y="4881987"/>
            <a:ext cx="1346410" cy="261610"/>
          </a:xfrm>
          <a:prstGeom prst="rect">
            <a:avLst/>
          </a:prstGeom>
          <a:noFill/>
        </p:spPr>
        <p:txBody>
          <a:bodyPr wrap="square" rtlCol="0">
            <a:spAutoFit/>
          </a:bodyPr>
          <a:lstStyle/>
          <a:p>
            <a:pPr algn="ctr"/>
            <a:r>
              <a:rPr lang="en-GB" sz="1100" b="1" dirty="0"/>
              <a:t>Relief Rainfall</a:t>
            </a:r>
          </a:p>
        </p:txBody>
      </p:sp>
      <p:graphicFrame>
        <p:nvGraphicFramePr>
          <p:cNvPr id="26" name="Table 25">
            <a:extLst>
              <a:ext uri="{FF2B5EF4-FFF2-40B4-BE49-F238E27FC236}">
                <a16:creationId xmlns:a16="http://schemas.microsoft.com/office/drawing/2014/main" id="{CD93FE91-B131-4AA6-E364-510474B32059}"/>
              </a:ext>
            </a:extLst>
          </p:cNvPr>
          <p:cNvGraphicFramePr>
            <a:graphicFrameLocks noGrp="1"/>
          </p:cNvGraphicFramePr>
          <p:nvPr>
            <p:extLst>
              <p:ext uri="{D42A27DB-BD31-4B8C-83A1-F6EECF244321}">
                <p14:modId xmlns:p14="http://schemas.microsoft.com/office/powerpoint/2010/main" val="2970322764"/>
              </p:ext>
            </p:extLst>
          </p:nvPr>
        </p:nvGraphicFramePr>
        <p:xfrm>
          <a:off x="5080910" y="5188490"/>
          <a:ext cx="2234290" cy="1568757"/>
        </p:xfrm>
        <a:graphic>
          <a:graphicData uri="http://schemas.openxmlformats.org/drawingml/2006/table">
            <a:tbl>
              <a:tblPr firstRow="1" bandRow="1">
                <a:tableStyleId>{5940675A-B579-460E-94D1-54222C63F5DA}</a:tableStyleId>
              </a:tblPr>
              <a:tblGrid>
                <a:gridCol w="772884">
                  <a:extLst>
                    <a:ext uri="{9D8B030D-6E8A-4147-A177-3AD203B41FA5}">
                      <a16:colId xmlns:a16="http://schemas.microsoft.com/office/drawing/2014/main" val="285137902"/>
                    </a:ext>
                  </a:extLst>
                </a:gridCol>
                <a:gridCol w="1461406">
                  <a:extLst>
                    <a:ext uri="{9D8B030D-6E8A-4147-A177-3AD203B41FA5}">
                      <a16:colId xmlns:a16="http://schemas.microsoft.com/office/drawing/2014/main" val="1559656282"/>
                    </a:ext>
                  </a:extLst>
                </a:gridCol>
              </a:tblGrid>
              <a:tr h="288597">
                <a:tc>
                  <a:txBody>
                    <a:bodyPr/>
                    <a:lstStyle/>
                    <a:p>
                      <a:r>
                        <a:rPr lang="en-GB" sz="1100" b="1" dirty="0"/>
                        <a:t>Word</a:t>
                      </a:r>
                    </a:p>
                  </a:txBody>
                  <a:tcPr/>
                </a:tc>
                <a:tc>
                  <a:txBody>
                    <a:bodyPr/>
                    <a:lstStyle/>
                    <a:p>
                      <a:r>
                        <a:rPr lang="en-GB" sz="1100" b="1" dirty="0"/>
                        <a:t>Definition</a:t>
                      </a:r>
                    </a:p>
                  </a:txBody>
                  <a:tcPr/>
                </a:tc>
                <a:extLst>
                  <a:ext uri="{0D108BD9-81ED-4DB2-BD59-A6C34878D82A}">
                    <a16:rowId xmlns:a16="http://schemas.microsoft.com/office/drawing/2014/main" val="2170956549"/>
                  </a:ext>
                </a:extLst>
              </a:tr>
              <a:tr h="390258">
                <a:tc>
                  <a:txBody>
                    <a:bodyPr/>
                    <a:lstStyle/>
                    <a:p>
                      <a:r>
                        <a:rPr lang="en-GB" sz="1100" dirty="0"/>
                        <a:t>Prevailing Wind</a:t>
                      </a:r>
                    </a:p>
                  </a:txBody>
                  <a:tcPr/>
                </a:tc>
                <a:tc>
                  <a:txBody>
                    <a:bodyPr/>
                    <a:lstStyle/>
                    <a:p>
                      <a:r>
                        <a:rPr lang="en-GB" sz="1100" dirty="0"/>
                        <a:t>The strongest, most common wind</a:t>
                      </a:r>
                    </a:p>
                  </a:txBody>
                  <a:tcPr/>
                </a:tc>
                <a:extLst>
                  <a:ext uri="{0D108BD9-81ED-4DB2-BD59-A6C34878D82A}">
                    <a16:rowId xmlns:a16="http://schemas.microsoft.com/office/drawing/2014/main" val="513533"/>
                  </a:ext>
                </a:extLst>
              </a:tr>
              <a:tr h="390258">
                <a:tc>
                  <a:txBody>
                    <a:bodyPr/>
                    <a:lstStyle/>
                    <a:p>
                      <a:r>
                        <a:rPr lang="en-GB" sz="1100" dirty="0"/>
                        <a:t>Latitude</a:t>
                      </a:r>
                    </a:p>
                  </a:txBody>
                  <a:tcPr/>
                </a:tc>
                <a:tc>
                  <a:txBody>
                    <a:bodyPr/>
                    <a:lstStyle/>
                    <a:p>
                      <a:r>
                        <a:rPr lang="en-GB" sz="1100" dirty="0"/>
                        <a:t>Distance from the Equator</a:t>
                      </a:r>
                    </a:p>
                  </a:txBody>
                  <a:tcPr/>
                </a:tc>
                <a:extLst>
                  <a:ext uri="{0D108BD9-81ED-4DB2-BD59-A6C34878D82A}">
                    <a16:rowId xmlns:a16="http://schemas.microsoft.com/office/drawing/2014/main" val="1410593741"/>
                  </a:ext>
                </a:extLst>
              </a:tr>
              <a:tr h="390258">
                <a:tc>
                  <a:txBody>
                    <a:bodyPr/>
                    <a:lstStyle/>
                    <a:p>
                      <a:r>
                        <a:rPr lang="en-GB" sz="1100" dirty="0"/>
                        <a:t>Relief</a:t>
                      </a:r>
                    </a:p>
                  </a:txBody>
                  <a:tcPr/>
                </a:tc>
                <a:tc>
                  <a:txBody>
                    <a:bodyPr/>
                    <a:lstStyle/>
                    <a:p>
                      <a:r>
                        <a:rPr lang="en-GB" sz="1100" dirty="0"/>
                        <a:t>Changes in the height of the land</a:t>
                      </a:r>
                    </a:p>
                  </a:txBody>
                  <a:tcPr/>
                </a:tc>
                <a:extLst>
                  <a:ext uri="{0D108BD9-81ED-4DB2-BD59-A6C34878D82A}">
                    <a16:rowId xmlns:a16="http://schemas.microsoft.com/office/drawing/2014/main" val="3351807247"/>
                  </a:ext>
                </a:extLst>
              </a:tr>
            </a:tbl>
          </a:graphicData>
        </a:graphic>
      </p:graphicFrame>
    </p:spTree>
    <p:extLst>
      <p:ext uri="{BB962C8B-B14F-4D97-AF65-F5344CB8AC3E}">
        <p14:creationId xmlns:p14="http://schemas.microsoft.com/office/powerpoint/2010/main" val="2722939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53235-50F2-D7B2-A285-D63979B836D3}"/>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75866E60-52A6-BB84-6D14-E5F3B77F40DA}"/>
              </a:ext>
            </a:extLst>
          </p:cNvPr>
          <p:cNvCxnSpPr/>
          <p:nvPr/>
        </p:nvCxnSpPr>
        <p:spPr>
          <a:xfrm>
            <a:off x="4953000" y="0"/>
            <a:ext cx="0" cy="685800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EE577FAE-9C6B-566C-7D06-5448003A6CC1}"/>
              </a:ext>
            </a:extLst>
          </p:cNvPr>
          <p:cNvPicPr>
            <a:picLocks noChangeAspect="1"/>
          </p:cNvPicPr>
          <p:nvPr/>
        </p:nvPicPr>
        <p:blipFill>
          <a:blip r:embed="rId2"/>
          <a:stretch>
            <a:fillRect/>
          </a:stretch>
        </p:blipFill>
        <p:spPr>
          <a:xfrm>
            <a:off x="68779" y="53928"/>
            <a:ext cx="4808021" cy="1418366"/>
          </a:xfrm>
          <a:prstGeom prst="rect">
            <a:avLst/>
          </a:prstGeom>
        </p:spPr>
      </p:pic>
      <p:pic>
        <p:nvPicPr>
          <p:cNvPr id="7" name="Picture 6">
            <a:extLst>
              <a:ext uri="{FF2B5EF4-FFF2-40B4-BE49-F238E27FC236}">
                <a16:creationId xmlns:a16="http://schemas.microsoft.com/office/drawing/2014/main" id="{42BB8D70-6047-578F-89A7-7D6B09726558}"/>
              </a:ext>
            </a:extLst>
          </p:cNvPr>
          <p:cNvPicPr>
            <a:picLocks noChangeAspect="1"/>
          </p:cNvPicPr>
          <p:nvPr/>
        </p:nvPicPr>
        <p:blipFill>
          <a:blip r:embed="rId3"/>
          <a:stretch>
            <a:fillRect/>
          </a:stretch>
        </p:blipFill>
        <p:spPr>
          <a:xfrm>
            <a:off x="5029202" y="53929"/>
            <a:ext cx="4808019" cy="1577030"/>
          </a:xfrm>
          <a:prstGeom prst="rect">
            <a:avLst/>
          </a:prstGeom>
        </p:spPr>
      </p:pic>
      <p:pic>
        <p:nvPicPr>
          <p:cNvPr id="3" name="Picture 2">
            <a:extLst>
              <a:ext uri="{FF2B5EF4-FFF2-40B4-BE49-F238E27FC236}">
                <a16:creationId xmlns:a16="http://schemas.microsoft.com/office/drawing/2014/main" id="{56FA9431-4218-5DF7-4E46-635BD4E6BF1D}"/>
              </a:ext>
            </a:extLst>
          </p:cNvPr>
          <p:cNvPicPr>
            <a:picLocks noChangeAspect="1"/>
          </p:cNvPicPr>
          <p:nvPr/>
        </p:nvPicPr>
        <p:blipFill>
          <a:blip r:embed="rId4"/>
          <a:srcRect t="1120" b="1"/>
          <a:stretch>
            <a:fillRect/>
          </a:stretch>
        </p:blipFill>
        <p:spPr>
          <a:xfrm>
            <a:off x="1554713" y="1526738"/>
            <a:ext cx="3343858" cy="1823503"/>
          </a:xfrm>
          <a:prstGeom prst="rect">
            <a:avLst/>
          </a:prstGeom>
        </p:spPr>
      </p:pic>
      <p:sp>
        <p:nvSpPr>
          <p:cNvPr id="5" name="TextBox 4">
            <a:extLst>
              <a:ext uri="{FF2B5EF4-FFF2-40B4-BE49-F238E27FC236}">
                <a16:creationId xmlns:a16="http://schemas.microsoft.com/office/drawing/2014/main" id="{3EB54DA4-805A-C36D-78A0-F077EE73D23B}"/>
              </a:ext>
            </a:extLst>
          </p:cNvPr>
          <p:cNvSpPr txBox="1"/>
          <p:nvPr/>
        </p:nvSpPr>
        <p:spPr>
          <a:xfrm>
            <a:off x="3463" y="1472294"/>
            <a:ext cx="1600696" cy="1277273"/>
          </a:xfrm>
          <a:prstGeom prst="rect">
            <a:avLst/>
          </a:prstGeom>
          <a:noFill/>
        </p:spPr>
        <p:txBody>
          <a:bodyPr wrap="square" rtlCol="0">
            <a:spAutoFit/>
          </a:bodyPr>
          <a:lstStyle/>
          <a:p>
            <a:r>
              <a:rPr lang="en-GB" sz="1100" dirty="0"/>
              <a:t>Tropical cyclones form in the tropics (10-30°N/S of the Equator). This is because there is more solar energy concentrated here to warm the oceans.</a:t>
            </a:r>
          </a:p>
        </p:txBody>
      </p:sp>
      <p:sp>
        <p:nvSpPr>
          <p:cNvPr id="6" name="TextBox 5">
            <a:extLst>
              <a:ext uri="{FF2B5EF4-FFF2-40B4-BE49-F238E27FC236}">
                <a16:creationId xmlns:a16="http://schemas.microsoft.com/office/drawing/2014/main" id="{501A2FC8-9DB7-3B75-DF87-8C86953BC4C4}"/>
              </a:ext>
            </a:extLst>
          </p:cNvPr>
          <p:cNvSpPr txBox="1"/>
          <p:nvPr/>
        </p:nvSpPr>
        <p:spPr>
          <a:xfrm>
            <a:off x="47007" y="2727795"/>
            <a:ext cx="1464162" cy="938719"/>
          </a:xfrm>
          <a:prstGeom prst="rect">
            <a:avLst/>
          </a:prstGeom>
          <a:noFill/>
        </p:spPr>
        <p:txBody>
          <a:bodyPr wrap="square" rtlCol="0">
            <a:spAutoFit/>
          </a:bodyPr>
          <a:lstStyle/>
          <a:p>
            <a:pPr algn="ctr"/>
            <a:r>
              <a:rPr lang="en-GB" sz="1100" b="1" dirty="0"/>
              <a:t>Tropical cyclones need ocean surface temperatures of around 26-27°c to form!</a:t>
            </a:r>
          </a:p>
        </p:txBody>
      </p:sp>
      <p:pic>
        <p:nvPicPr>
          <p:cNvPr id="8" name="Picture 2">
            <a:extLst>
              <a:ext uri="{FF2B5EF4-FFF2-40B4-BE49-F238E27FC236}">
                <a16:creationId xmlns:a16="http://schemas.microsoft.com/office/drawing/2014/main" id="{8FCC45EF-D8FA-2BBB-C6A2-2B8C410B28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8875" y="3896273"/>
            <a:ext cx="1825934" cy="1149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781A3621-FCB1-76C2-905D-6F3FB42FCE00}"/>
              </a:ext>
            </a:extLst>
          </p:cNvPr>
          <p:cNvSpPr txBox="1"/>
          <p:nvPr/>
        </p:nvSpPr>
        <p:spPr>
          <a:xfrm>
            <a:off x="2037033" y="3398761"/>
            <a:ext cx="1825934" cy="430887"/>
          </a:xfrm>
          <a:prstGeom prst="rect">
            <a:avLst/>
          </a:prstGeom>
          <a:noFill/>
        </p:spPr>
        <p:txBody>
          <a:bodyPr wrap="square" rtlCol="0">
            <a:spAutoFit/>
          </a:bodyPr>
          <a:lstStyle/>
          <a:p>
            <a:pPr algn="ctr"/>
            <a:r>
              <a:rPr lang="en-GB" sz="1100" b="1" dirty="0"/>
              <a:t>Eye</a:t>
            </a:r>
            <a:r>
              <a:rPr lang="en-GB" sz="1100" dirty="0"/>
              <a:t> = centre of the storm, calm conditions </a:t>
            </a:r>
          </a:p>
        </p:txBody>
      </p:sp>
      <p:sp>
        <p:nvSpPr>
          <p:cNvPr id="11" name="TextBox 10">
            <a:extLst>
              <a:ext uri="{FF2B5EF4-FFF2-40B4-BE49-F238E27FC236}">
                <a16:creationId xmlns:a16="http://schemas.microsoft.com/office/drawing/2014/main" id="{92A01FC2-E576-9149-FE08-F58483D23A0E}"/>
              </a:ext>
            </a:extLst>
          </p:cNvPr>
          <p:cNvSpPr txBox="1"/>
          <p:nvPr/>
        </p:nvSpPr>
        <p:spPr>
          <a:xfrm>
            <a:off x="3862967" y="3402272"/>
            <a:ext cx="1133577" cy="600164"/>
          </a:xfrm>
          <a:prstGeom prst="rect">
            <a:avLst/>
          </a:prstGeom>
          <a:noFill/>
        </p:spPr>
        <p:txBody>
          <a:bodyPr wrap="square" rtlCol="0">
            <a:spAutoFit/>
          </a:bodyPr>
          <a:lstStyle/>
          <a:p>
            <a:pPr algn="ctr"/>
            <a:r>
              <a:rPr lang="en-GB" sz="1100" b="1" dirty="0"/>
              <a:t>Eye Wall </a:t>
            </a:r>
            <a:r>
              <a:rPr lang="en-GB" sz="1100" dirty="0"/>
              <a:t>= highest strength winds</a:t>
            </a:r>
          </a:p>
        </p:txBody>
      </p:sp>
      <p:sp>
        <p:nvSpPr>
          <p:cNvPr id="12" name="TextBox 11">
            <a:extLst>
              <a:ext uri="{FF2B5EF4-FFF2-40B4-BE49-F238E27FC236}">
                <a16:creationId xmlns:a16="http://schemas.microsoft.com/office/drawing/2014/main" id="{5DC04459-9201-0E41-F6D8-4CE5A09A0D25}"/>
              </a:ext>
            </a:extLst>
          </p:cNvPr>
          <p:cNvSpPr txBox="1"/>
          <p:nvPr/>
        </p:nvSpPr>
        <p:spPr>
          <a:xfrm>
            <a:off x="3834809" y="4171713"/>
            <a:ext cx="1161735" cy="1107996"/>
          </a:xfrm>
          <a:prstGeom prst="rect">
            <a:avLst/>
          </a:prstGeom>
          <a:noFill/>
        </p:spPr>
        <p:txBody>
          <a:bodyPr wrap="square" rtlCol="0">
            <a:spAutoFit/>
          </a:bodyPr>
          <a:lstStyle/>
          <a:p>
            <a:pPr algn="ctr"/>
            <a:r>
              <a:rPr lang="en-GB" sz="1100" b="1" dirty="0"/>
              <a:t>High-speed rotating winds </a:t>
            </a:r>
            <a:r>
              <a:rPr lang="en-GB" sz="1100" dirty="0"/>
              <a:t>= cause damage to buildings and infrastructure</a:t>
            </a:r>
          </a:p>
        </p:txBody>
      </p:sp>
      <p:pic>
        <p:nvPicPr>
          <p:cNvPr id="13" name="Content Placeholder 3">
            <a:extLst>
              <a:ext uri="{FF2B5EF4-FFF2-40B4-BE49-F238E27FC236}">
                <a16:creationId xmlns:a16="http://schemas.microsoft.com/office/drawing/2014/main" id="{AF04CD5E-70B1-8612-B529-9C8939694F7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89654" y="3688285"/>
            <a:ext cx="1514505" cy="3092863"/>
          </a:xfrm>
          <a:prstGeom prst="rect">
            <a:avLst/>
          </a:prstGeom>
          <a:solidFill>
            <a:schemeClr val="accent1">
              <a:lumMod val="60000"/>
              <a:lumOff val="40000"/>
            </a:schemeClr>
          </a:solidFill>
        </p:spPr>
      </p:pic>
      <p:cxnSp>
        <p:nvCxnSpPr>
          <p:cNvPr id="15" name="Straight Arrow Connector 14">
            <a:extLst>
              <a:ext uri="{FF2B5EF4-FFF2-40B4-BE49-F238E27FC236}">
                <a16:creationId xmlns:a16="http://schemas.microsoft.com/office/drawing/2014/main" id="{A641DE0C-A082-D39C-D873-E8AE404CE0AE}"/>
              </a:ext>
            </a:extLst>
          </p:cNvPr>
          <p:cNvCxnSpPr>
            <a:cxnSpLocks/>
          </p:cNvCxnSpPr>
          <p:nvPr/>
        </p:nvCxnSpPr>
        <p:spPr>
          <a:xfrm>
            <a:off x="2810278" y="3829648"/>
            <a:ext cx="98853" cy="641180"/>
          </a:xfrm>
          <a:prstGeom prst="straightConnector1">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66F3BD30-8D73-21CF-74A9-FD72F83D732F}"/>
              </a:ext>
            </a:extLst>
          </p:cNvPr>
          <p:cNvCxnSpPr>
            <a:cxnSpLocks/>
          </p:cNvCxnSpPr>
          <p:nvPr/>
        </p:nvCxnSpPr>
        <p:spPr>
          <a:xfrm flipH="1">
            <a:off x="2950000" y="3680091"/>
            <a:ext cx="1066397" cy="706852"/>
          </a:xfrm>
          <a:prstGeom prst="straightConnector1">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661BB4BC-6FDC-202B-1F1D-6ACA0D904FAD}"/>
              </a:ext>
            </a:extLst>
          </p:cNvPr>
          <p:cNvCxnSpPr>
            <a:cxnSpLocks/>
          </p:cNvCxnSpPr>
          <p:nvPr/>
        </p:nvCxnSpPr>
        <p:spPr>
          <a:xfrm flipH="1">
            <a:off x="3149177" y="4362738"/>
            <a:ext cx="733301" cy="207889"/>
          </a:xfrm>
          <a:prstGeom prst="straightConnector1">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pic>
        <p:nvPicPr>
          <p:cNvPr id="24" name="Picture 23">
            <a:extLst>
              <a:ext uri="{FF2B5EF4-FFF2-40B4-BE49-F238E27FC236}">
                <a16:creationId xmlns:a16="http://schemas.microsoft.com/office/drawing/2014/main" id="{EE4EBD29-6AD9-8787-309B-88C9CE883A9F}"/>
              </a:ext>
            </a:extLst>
          </p:cNvPr>
          <p:cNvPicPr>
            <a:picLocks noChangeAspect="1"/>
          </p:cNvPicPr>
          <p:nvPr/>
        </p:nvPicPr>
        <p:blipFill>
          <a:blip r:embed="rId7"/>
          <a:stretch>
            <a:fillRect/>
          </a:stretch>
        </p:blipFill>
        <p:spPr>
          <a:xfrm>
            <a:off x="2856923" y="5331262"/>
            <a:ext cx="2096079" cy="1473244"/>
          </a:xfrm>
          <a:prstGeom prst="rect">
            <a:avLst/>
          </a:prstGeom>
        </p:spPr>
      </p:pic>
      <p:sp>
        <p:nvSpPr>
          <p:cNvPr id="25" name="TextBox 24">
            <a:extLst>
              <a:ext uri="{FF2B5EF4-FFF2-40B4-BE49-F238E27FC236}">
                <a16:creationId xmlns:a16="http://schemas.microsoft.com/office/drawing/2014/main" id="{A2D66956-4062-EABB-B625-B6BA2FDAC623}"/>
              </a:ext>
            </a:extLst>
          </p:cNvPr>
          <p:cNvSpPr txBox="1"/>
          <p:nvPr/>
        </p:nvSpPr>
        <p:spPr>
          <a:xfrm>
            <a:off x="1667544" y="5279709"/>
            <a:ext cx="1282456" cy="1446550"/>
          </a:xfrm>
          <a:prstGeom prst="rect">
            <a:avLst/>
          </a:prstGeom>
          <a:noFill/>
        </p:spPr>
        <p:txBody>
          <a:bodyPr wrap="square" rtlCol="0">
            <a:spAutoFit/>
          </a:bodyPr>
          <a:lstStyle/>
          <a:p>
            <a:r>
              <a:rPr lang="en-GB" sz="1100" dirty="0"/>
              <a:t>Number of tropical storms (frequency) is increasing over time as climate change increases ocean surface temperatures!</a:t>
            </a:r>
          </a:p>
        </p:txBody>
      </p:sp>
      <p:graphicFrame>
        <p:nvGraphicFramePr>
          <p:cNvPr id="26" name="Table 25">
            <a:extLst>
              <a:ext uri="{FF2B5EF4-FFF2-40B4-BE49-F238E27FC236}">
                <a16:creationId xmlns:a16="http://schemas.microsoft.com/office/drawing/2014/main" id="{5E672C43-ED6C-7877-6279-5372DA2FFED0}"/>
              </a:ext>
            </a:extLst>
          </p:cNvPr>
          <p:cNvGraphicFramePr>
            <a:graphicFrameLocks noGrp="1"/>
          </p:cNvGraphicFramePr>
          <p:nvPr>
            <p:extLst>
              <p:ext uri="{D42A27DB-BD31-4B8C-83A1-F6EECF244321}">
                <p14:modId xmlns:p14="http://schemas.microsoft.com/office/powerpoint/2010/main" val="3789569322"/>
              </p:ext>
            </p:extLst>
          </p:nvPr>
        </p:nvGraphicFramePr>
        <p:xfrm>
          <a:off x="5097748" y="3083657"/>
          <a:ext cx="4681753" cy="3642602"/>
        </p:xfrm>
        <a:graphic>
          <a:graphicData uri="http://schemas.openxmlformats.org/drawingml/2006/table">
            <a:tbl>
              <a:tblPr firstRow="1" bandRow="1">
                <a:tableStyleId>{5940675A-B579-460E-94D1-54222C63F5DA}</a:tableStyleId>
              </a:tblPr>
              <a:tblGrid>
                <a:gridCol w="1132111">
                  <a:extLst>
                    <a:ext uri="{9D8B030D-6E8A-4147-A177-3AD203B41FA5}">
                      <a16:colId xmlns:a16="http://schemas.microsoft.com/office/drawing/2014/main" val="373422630"/>
                    </a:ext>
                  </a:extLst>
                </a:gridCol>
                <a:gridCol w="1568442">
                  <a:extLst>
                    <a:ext uri="{9D8B030D-6E8A-4147-A177-3AD203B41FA5}">
                      <a16:colId xmlns:a16="http://schemas.microsoft.com/office/drawing/2014/main" val="2045475851"/>
                    </a:ext>
                  </a:extLst>
                </a:gridCol>
                <a:gridCol w="1981200">
                  <a:extLst>
                    <a:ext uri="{9D8B030D-6E8A-4147-A177-3AD203B41FA5}">
                      <a16:colId xmlns:a16="http://schemas.microsoft.com/office/drawing/2014/main" val="1783427077"/>
                    </a:ext>
                  </a:extLst>
                </a:gridCol>
              </a:tblGrid>
              <a:tr h="274562">
                <a:tc>
                  <a:txBody>
                    <a:bodyPr/>
                    <a:lstStyle/>
                    <a:p>
                      <a:r>
                        <a:rPr lang="en-GB" sz="1100" b="1" dirty="0"/>
                        <a:t>Case Study</a:t>
                      </a:r>
                    </a:p>
                  </a:txBody>
                  <a:tcPr/>
                </a:tc>
                <a:tc>
                  <a:txBody>
                    <a:bodyPr/>
                    <a:lstStyle/>
                    <a:p>
                      <a:r>
                        <a:rPr lang="en-GB" sz="1100" b="1" dirty="0"/>
                        <a:t>Impacts</a:t>
                      </a:r>
                    </a:p>
                  </a:txBody>
                  <a:tcPr/>
                </a:tc>
                <a:tc>
                  <a:txBody>
                    <a:bodyPr/>
                    <a:lstStyle/>
                    <a:p>
                      <a:r>
                        <a:rPr lang="en-GB" sz="1100" b="1" dirty="0"/>
                        <a:t>Responses</a:t>
                      </a:r>
                    </a:p>
                  </a:txBody>
                  <a:tcPr/>
                </a:tc>
                <a:extLst>
                  <a:ext uri="{0D108BD9-81ED-4DB2-BD59-A6C34878D82A}">
                    <a16:rowId xmlns:a16="http://schemas.microsoft.com/office/drawing/2014/main" val="2101656214"/>
                  </a:ext>
                </a:extLst>
              </a:tr>
              <a:tr h="1158321">
                <a:tc>
                  <a:txBody>
                    <a:bodyPr/>
                    <a:lstStyle/>
                    <a:p>
                      <a:r>
                        <a:rPr lang="en-GB" sz="1100" dirty="0"/>
                        <a:t>Developing or Emerging Country: </a:t>
                      </a:r>
                      <a:r>
                        <a:rPr lang="en-GB" sz="1100" b="1" dirty="0"/>
                        <a:t>Mozambique</a:t>
                      </a:r>
                      <a:r>
                        <a:rPr lang="en-GB" sz="1100" dirty="0"/>
                        <a:t> (Cyclone Idai)</a:t>
                      </a:r>
                    </a:p>
                  </a:txBody>
                  <a:tcPr/>
                </a:tc>
                <a:tc>
                  <a:txBody>
                    <a:bodyPr/>
                    <a:lstStyle/>
                    <a:p>
                      <a:r>
                        <a:rPr lang="en-GB" sz="1100" dirty="0">
                          <a:solidFill>
                            <a:srgbClr val="FF0000"/>
                          </a:solidFill>
                        </a:rPr>
                        <a:t>Social: </a:t>
                      </a:r>
                      <a:r>
                        <a:rPr lang="en-GB" sz="1100" dirty="0"/>
                        <a:t>846 people died</a:t>
                      </a:r>
                    </a:p>
                    <a:p>
                      <a:r>
                        <a:rPr lang="en-GB" sz="1100" dirty="0">
                          <a:solidFill>
                            <a:srgbClr val="0070C0"/>
                          </a:solidFill>
                        </a:rPr>
                        <a:t>Economic:</a:t>
                      </a:r>
                      <a:r>
                        <a:rPr lang="en-GB" sz="1100" dirty="0"/>
                        <a:t> $2 billion worth of damages</a:t>
                      </a:r>
                    </a:p>
                    <a:p>
                      <a:r>
                        <a:rPr lang="en-GB" sz="1100" dirty="0">
                          <a:solidFill>
                            <a:srgbClr val="00B050"/>
                          </a:solidFill>
                        </a:rPr>
                        <a:t>Environmental: </a:t>
                      </a:r>
                      <a:r>
                        <a:rPr lang="en-GB" sz="1100" dirty="0"/>
                        <a:t>Landslides happened after heavy rain fell</a:t>
                      </a:r>
                    </a:p>
                  </a:txBody>
                  <a:tcPr/>
                </a:tc>
                <a:tc>
                  <a:txBody>
                    <a:bodyPr/>
                    <a:lstStyle/>
                    <a:p>
                      <a:r>
                        <a:rPr lang="en-GB" sz="1100" dirty="0">
                          <a:solidFill>
                            <a:srgbClr val="FF0000"/>
                          </a:solidFill>
                        </a:rPr>
                        <a:t>Individuals:</a:t>
                      </a:r>
                      <a:r>
                        <a:rPr lang="en-GB" sz="1100" dirty="0"/>
                        <a:t> Local citizens had to help rescue people as roads were destroyed and aid struggled to get in</a:t>
                      </a:r>
                    </a:p>
                    <a:p>
                      <a:r>
                        <a:rPr lang="en-GB" sz="1100" dirty="0">
                          <a:solidFill>
                            <a:srgbClr val="0070C0"/>
                          </a:solidFill>
                        </a:rPr>
                        <a:t>Organisations: </a:t>
                      </a:r>
                      <a:r>
                        <a:rPr lang="en-GB" sz="1100" dirty="0"/>
                        <a:t>UN appealed for donations</a:t>
                      </a:r>
                    </a:p>
                    <a:p>
                      <a:r>
                        <a:rPr lang="en-GB" sz="1100" dirty="0">
                          <a:solidFill>
                            <a:srgbClr val="00B050"/>
                          </a:solidFill>
                        </a:rPr>
                        <a:t>Governments: </a:t>
                      </a:r>
                      <a:r>
                        <a:rPr lang="en-GB" sz="1100" dirty="0"/>
                        <a:t>Mozambique government raised $18 million to help those affected</a:t>
                      </a:r>
                    </a:p>
                  </a:txBody>
                  <a:tcPr/>
                </a:tc>
                <a:extLst>
                  <a:ext uri="{0D108BD9-81ED-4DB2-BD59-A6C34878D82A}">
                    <a16:rowId xmlns:a16="http://schemas.microsoft.com/office/drawing/2014/main" val="2946471248"/>
                  </a:ext>
                </a:extLst>
              </a:tr>
              <a:tr h="1158321">
                <a:tc>
                  <a:txBody>
                    <a:bodyPr/>
                    <a:lstStyle/>
                    <a:p>
                      <a:r>
                        <a:rPr lang="en-GB" sz="1100" dirty="0"/>
                        <a:t>Developed Country: </a:t>
                      </a:r>
                      <a:r>
                        <a:rPr lang="en-GB" sz="1100" b="1" dirty="0"/>
                        <a:t>Japan</a:t>
                      </a:r>
                      <a:r>
                        <a:rPr lang="en-GB" sz="1100" dirty="0"/>
                        <a:t> (Typhoon Hagibis)</a:t>
                      </a:r>
                    </a:p>
                  </a:txBody>
                  <a:tcPr/>
                </a:tc>
                <a:tc>
                  <a:txBody>
                    <a:bodyPr/>
                    <a:lstStyle/>
                    <a:p>
                      <a:r>
                        <a:rPr lang="en-GB" sz="1100" dirty="0">
                          <a:solidFill>
                            <a:srgbClr val="FF0000"/>
                          </a:solidFill>
                        </a:rPr>
                        <a:t>Social:</a:t>
                      </a:r>
                      <a:r>
                        <a:rPr lang="en-GB" sz="1100" dirty="0"/>
                        <a:t> 31 people died</a:t>
                      </a:r>
                    </a:p>
                    <a:p>
                      <a:r>
                        <a:rPr lang="en-GB" sz="1100" dirty="0">
                          <a:solidFill>
                            <a:srgbClr val="0070C0"/>
                          </a:solidFill>
                        </a:rPr>
                        <a:t>Economic: </a:t>
                      </a:r>
                      <a:r>
                        <a:rPr lang="en-GB" sz="1100" dirty="0"/>
                        <a:t>$15 billion worth of damages</a:t>
                      </a:r>
                    </a:p>
                    <a:p>
                      <a:r>
                        <a:rPr lang="en-GB" sz="1100" dirty="0">
                          <a:solidFill>
                            <a:srgbClr val="00B050"/>
                          </a:solidFill>
                        </a:rPr>
                        <a:t>Environmental:</a:t>
                      </a:r>
                      <a:r>
                        <a:rPr lang="en-GB" sz="1100" dirty="0"/>
                        <a:t> Severe flooding occurred as rivers burst their banks</a:t>
                      </a:r>
                    </a:p>
                  </a:txBody>
                  <a:tcPr/>
                </a:tc>
                <a:tc>
                  <a:txBody>
                    <a:bodyPr/>
                    <a:lstStyle/>
                    <a:p>
                      <a:r>
                        <a:rPr lang="en-US" sz="1100" dirty="0">
                          <a:solidFill>
                            <a:srgbClr val="FF0000"/>
                          </a:solidFill>
                        </a:rPr>
                        <a:t>Individuals: </a:t>
                      </a:r>
                      <a:r>
                        <a:rPr lang="en-US" sz="1100" dirty="0"/>
                        <a:t>Citizens followed warnings and emergency plans</a:t>
                      </a:r>
                    </a:p>
                    <a:p>
                      <a:r>
                        <a:rPr lang="en-US" sz="1100" dirty="0">
                          <a:solidFill>
                            <a:srgbClr val="0070C0"/>
                          </a:solidFill>
                        </a:rPr>
                        <a:t>Organisations:</a:t>
                      </a:r>
                      <a:r>
                        <a:rPr lang="en-US" sz="1100" dirty="0"/>
                        <a:t> Businesses halted production, to resume once the storm had passed</a:t>
                      </a:r>
                    </a:p>
                    <a:p>
                      <a:r>
                        <a:rPr lang="en-US" sz="1100" dirty="0">
                          <a:solidFill>
                            <a:srgbClr val="00B050"/>
                          </a:solidFill>
                        </a:rPr>
                        <a:t>Governments: </a:t>
                      </a:r>
                      <a:r>
                        <a:rPr lang="en-US" sz="1100" dirty="0"/>
                        <a:t>Deployed the military to help evacuate and rescue people</a:t>
                      </a:r>
                    </a:p>
                    <a:p>
                      <a:endParaRPr lang="en-GB" sz="1100" dirty="0"/>
                    </a:p>
                  </a:txBody>
                  <a:tcPr/>
                </a:tc>
                <a:extLst>
                  <a:ext uri="{0D108BD9-81ED-4DB2-BD59-A6C34878D82A}">
                    <a16:rowId xmlns:a16="http://schemas.microsoft.com/office/drawing/2014/main" val="994564594"/>
                  </a:ext>
                </a:extLst>
              </a:tr>
            </a:tbl>
          </a:graphicData>
        </a:graphic>
      </p:graphicFrame>
      <p:sp>
        <p:nvSpPr>
          <p:cNvPr id="27" name="Rectangle: Rounded Corners 26">
            <a:extLst>
              <a:ext uri="{FF2B5EF4-FFF2-40B4-BE49-F238E27FC236}">
                <a16:creationId xmlns:a16="http://schemas.microsoft.com/office/drawing/2014/main" id="{4603DF66-CA36-20A1-7F8D-916DD79F98E1}"/>
              </a:ext>
            </a:extLst>
          </p:cNvPr>
          <p:cNvSpPr/>
          <p:nvPr/>
        </p:nvSpPr>
        <p:spPr>
          <a:xfrm>
            <a:off x="6749142" y="2103753"/>
            <a:ext cx="1328057" cy="50710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Hazards from Tropical Cyclones</a:t>
            </a:r>
          </a:p>
        </p:txBody>
      </p:sp>
      <p:cxnSp>
        <p:nvCxnSpPr>
          <p:cNvPr id="29" name="Straight Arrow Connector 28">
            <a:extLst>
              <a:ext uri="{FF2B5EF4-FFF2-40B4-BE49-F238E27FC236}">
                <a16:creationId xmlns:a16="http://schemas.microsoft.com/office/drawing/2014/main" id="{E3A53765-FC51-D049-7B60-94C58B8CB54E}"/>
              </a:ext>
            </a:extLst>
          </p:cNvPr>
          <p:cNvCxnSpPr>
            <a:cxnSpLocks/>
          </p:cNvCxnSpPr>
          <p:nvPr/>
        </p:nvCxnSpPr>
        <p:spPr>
          <a:xfrm flipV="1">
            <a:off x="8055427" y="1981200"/>
            <a:ext cx="195944" cy="15150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980DD850-FA9E-21B1-9051-B13C84632DF3}"/>
              </a:ext>
            </a:extLst>
          </p:cNvPr>
          <p:cNvSpPr txBox="1"/>
          <p:nvPr/>
        </p:nvSpPr>
        <p:spPr>
          <a:xfrm>
            <a:off x="8178805" y="1630959"/>
            <a:ext cx="1600696" cy="600164"/>
          </a:xfrm>
          <a:prstGeom prst="rect">
            <a:avLst/>
          </a:prstGeom>
          <a:noFill/>
        </p:spPr>
        <p:txBody>
          <a:bodyPr wrap="square" rtlCol="0">
            <a:spAutoFit/>
          </a:bodyPr>
          <a:lstStyle/>
          <a:p>
            <a:pPr algn="ctr"/>
            <a:r>
              <a:rPr lang="en-GB" sz="1100" b="1" dirty="0"/>
              <a:t>Storm surges </a:t>
            </a:r>
            <a:r>
              <a:rPr lang="en-GB" sz="1100" dirty="0"/>
              <a:t>= strong winds blows waves onto the coast</a:t>
            </a:r>
          </a:p>
        </p:txBody>
      </p:sp>
      <p:cxnSp>
        <p:nvCxnSpPr>
          <p:cNvPr id="33" name="Straight Arrow Connector 32">
            <a:extLst>
              <a:ext uri="{FF2B5EF4-FFF2-40B4-BE49-F238E27FC236}">
                <a16:creationId xmlns:a16="http://schemas.microsoft.com/office/drawing/2014/main" id="{0658458B-C86E-F858-5DE5-206F6F1930CF}"/>
              </a:ext>
            </a:extLst>
          </p:cNvPr>
          <p:cNvCxnSpPr>
            <a:cxnSpLocks/>
            <a:endCxn id="35" idx="1"/>
          </p:cNvCxnSpPr>
          <p:nvPr/>
        </p:nvCxnSpPr>
        <p:spPr>
          <a:xfrm>
            <a:off x="8066313" y="2578207"/>
            <a:ext cx="185058" cy="14958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18DD600D-D88A-5E4D-D3AA-A93E4FFF132F}"/>
              </a:ext>
            </a:extLst>
          </p:cNvPr>
          <p:cNvSpPr txBox="1"/>
          <p:nvPr/>
        </p:nvSpPr>
        <p:spPr>
          <a:xfrm>
            <a:off x="8251371" y="2427713"/>
            <a:ext cx="1600696" cy="600164"/>
          </a:xfrm>
          <a:prstGeom prst="rect">
            <a:avLst/>
          </a:prstGeom>
          <a:noFill/>
        </p:spPr>
        <p:txBody>
          <a:bodyPr wrap="square" rtlCol="0">
            <a:spAutoFit/>
          </a:bodyPr>
          <a:lstStyle/>
          <a:p>
            <a:pPr algn="ctr"/>
            <a:r>
              <a:rPr lang="en-GB" sz="1100" b="1" dirty="0"/>
              <a:t>High winds </a:t>
            </a:r>
            <a:r>
              <a:rPr lang="en-GB" sz="1100" dirty="0"/>
              <a:t>= blow roofs off buildings and uproot trees</a:t>
            </a:r>
          </a:p>
        </p:txBody>
      </p:sp>
      <p:sp>
        <p:nvSpPr>
          <p:cNvPr id="37" name="TextBox 36">
            <a:extLst>
              <a:ext uri="{FF2B5EF4-FFF2-40B4-BE49-F238E27FC236}">
                <a16:creationId xmlns:a16="http://schemas.microsoft.com/office/drawing/2014/main" id="{19E647FF-6812-0404-A289-15A3E45E3346}"/>
              </a:ext>
            </a:extLst>
          </p:cNvPr>
          <p:cNvSpPr txBox="1"/>
          <p:nvPr/>
        </p:nvSpPr>
        <p:spPr>
          <a:xfrm>
            <a:off x="4996544" y="1630959"/>
            <a:ext cx="1600696" cy="600164"/>
          </a:xfrm>
          <a:prstGeom prst="rect">
            <a:avLst/>
          </a:prstGeom>
          <a:noFill/>
        </p:spPr>
        <p:txBody>
          <a:bodyPr wrap="square" rtlCol="0">
            <a:spAutoFit/>
          </a:bodyPr>
          <a:lstStyle/>
          <a:p>
            <a:pPr algn="ctr"/>
            <a:r>
              <a:rPr lang="en-GB" sz="1100" b="1" dirty="0"/>
              <a:t>Intense rainfall </a:t>
            </a:r>
            <a:r>
              <a:rPr lang="en-GB" sz="1100" dirty="0"/>
              <a:t>= leads to river flooding and damage to homes</a:t>
            </a:r>
          </a:p>
        </p:txBody>
      </p:sp>
      <p:sp>
        <p:nvSpPr>
          <p:cNvPr id="38" name="TextBox 37">
            <a:extLst>
              <a:ext uri="{FF2B5EF4-FFF2-40B4-BE49-F238E27FC236}">
                <a16:creationId xmlns:a16="http://schemas.microsoft.com/office/drawing/2014/main" id="{51C150FD-CFE9-C08C-5EB2-0BE9E1F422A2}"/>
              </a:ext>
            </a:extLst>
          </p:cNvPr>
          <p:cNvSpPr txBox="1"/>
          <p:nvPr/>
        </p:nvSpPr>
        <p:spPr>
          <a:xfrm>
            <a:off x="4942115" y="2246355"/>
            <a:ext cx="1622965" cy="769441"/>
          </a:xfrm>
          <a:prstGeom prst="rect">
            <a:avLst/>
          </a:prstGeom>
          <a:noFill/>
        </p:spPr>
        <p:txBody>
          <a:bodyPr wrap="square" rtlCol="0">
            <a:spAutoFit/>
          </a:bodyPr>
          <a:lstStyle/>
          <a:p>
            <a:pPr algn="ctr"/>
            <a:r>
              <a:rPr lang="en-GB" sz="1100" b="1" dirty="0"/>
              <a:t>Landslides</a:t>
            </a:r>
            <a:r>
              <a:rPr lang="en-GB" sz="1100" dirty="0"/>
              <a:t> = hillsides become full of water and slide down, destroying buildings</a:t>
            </a:r>
          </a:p>
        </p:txBody>
      </p:sp>
      <p:cxnSp>
        <p:nvCxnSpPr>
          <p:cNvPr id="39" name="Straight Arrow Connector 38">
            <a:extLst>
              <a:ext uri="{FF2B5EF4-FFF2-40B4-BE49-F238E27FC236}">
                <a16:creationId xmlns:a16="http://schemas.microsoft.com/office/drawing/2014/main" id="{1376A74A-69EB-4C8D-40D6-622FFC50CD60}"/>
              </a:ext>
            </a:extLst>
          </p:cNvPr>
          <p:cNvCxnSpPr>
            <a:cxnSpLocks/>
            <a:endCxn id="37" idx="3"/>
          </p:cNvCxnSpPr>
          <p:nvPr/>
        </p:nvCxnSpPr>
        <p:spPr>
          <a:xfrm flipH="1" flipV="1">
            <a:off x="6597240" y="1931041"/>
            <a:ext cx="206328" cy="18718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308BF517-07E1-5E15-12F9-4A5AE69D984A}"/>
              </a:ext>
            </a:extLst>
          </p:cNvPr>
          <p:cNvCxnSpPr>
            <a:cxnSpLocks/>
          </p:cNvCxnSpPr>
          <p:nvPr/>
        </p:nvCxnSpPr>
        <p:spPr>
          <a:xfrm flipH="1">
            <a:off x="6574970" y="2568219"/>
            <a:ext cx="185058" cy="15957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4537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6DDB0-5720-3BFB-5F78-F300A0A43EE2}"/>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71A58352-11BD-78CB-5680-8176EEE938C0}"/>
              </a:ext>
            </a:extLst>
          </p:cNvPr>
          <p:cNvCxnSpPr/>
          <p:nvPr/>
        </p:nvCxnSpPr>
        <p:spPr>
          <a:xfrm>
            <a:off x="4953000" y="0"/>
            <a:ext cx="0" cy="685800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4C22DCEC-88D7-13D9-B040-E322916C4118}"/>
              </a:ext>
            </a:extLst>
          </p:cNvPr>
          <p:cNvPicPr>
            <a:picLocks noChangeAspect="1"/>
          </p:cNvPicPr>
          <p:nvPr/>
        </p:nvPicPr>
        <p:blipFill>
          <a:blip r:embed="rId2"/>
          <a:stretch>
            <a:fillRect/>
          </a:stretch>
        </p:blipFill>
        <p:spPr>
          <a:xfrm>
            <a:off x="79665" y="41678"/>
            <a:ext cx="4797135" cy="1400763"/>
          </a:xfrm>
          <a:prstGeom prst="rect">
            <a:avLst/>
          </a:prstGeom>
        </p:spPr>
      </p:pic>
      <p:pic>
        <p:nvPicPr>
          <p:cNvPr id="6" name="Picture 5">
            <a:extLst>
              <a:ext uri="{FF2B5EF4-FFF2-40B4-BE49-F238E27FC236}">
                <a16:creationId xmlns:a16="http://schemas.microsoft.com/office/drawing/2014/main" id="{9FC1AD83-2836-4392-A8DF-CA526601EB4D}"/>
              </a:ext>
            </a:extLst>
          </p:cNvPr>
          <p:cNvPicPr>
            <a:picLocks noChangeAspect="1"/>
          </p:cNvPicPr>
          <p:nvPr/>
        </p:nvPicPr>
        <p:blipFill>
          <a:blip r:embed="rId3"/>
          <a:stretch>
            <a:fillRect/>
          </a:stretch>
        </p:blipFill>
        <p:spPr>
          <a:xfrm>
            <a:off x="5029202" y="41678"/>
            <a:ext cx="4797133" cy="1282117"/>
          </a:xfrm>
          <a:prstGeom prst="rect">
            <a:avLst/>
          </a:prstGeom>
        </p:spPr>
      </p:pic>
      <p:pic>
        <p:nvPicPr>
          <p:cNvPr id="2" name="Picture 2">
            <a:extLst>
              <a:ext uri="{FF2B5EF4-FFF2-40B4-BE49-F238E27FC236}">
                <a16:creationId xmlns:a16="http://schemas.microsoft.com/office/drawing/2014/main" id="{0936EAD7-EB9D-4BE0-C8A7-D5F1382BB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413" y="1659883"/>
            <a:ext cx="2915470" cy="1666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a:extLst>
              <a:ext uri="{FF2B5EF4-FFF2-40B4-BE49-F238E27FC236}">
                <a16:creationId xmlns:a16="http://schemas.microsoft.com/office/drawing/2014/main" id="{DD4E53A2-D9CA-711A-DD5B-F9A8B1779CD6}"/>
              </a:ext>
            </a:extLst>
          </p:cNvPr>
          <p:cNvGraphicFramePr>
            <a:graphicFrameLocks noGrp="1"/>
          </p:cNvGraphicFramePr>
          <p:nvPr>
            <p:extLst>
              <p:ext uri="{D42A27DB-BD31-4B8C-83A1-F6EECF244321}">
                <p14:modId xmlns:p14="http://schemas.microsoft.com/office/powerpoint/2010/main" val="4143492283"/>
              </p:ext>
            </p:extLst>
          </p:nvPr>
        </p:nvGraphicFramePr>
        <p:xfrm>
          <a:off x="5097750" y="3119290"/>
          <a:ext cx="4681753" cy="3642602"/>
        </p:xfrm>
        <a:graphic>
          <a:graphicData uri="http://schemas.openxmlformats.org/drawingml/2006/table">
            <a:tbl>
              <a:tblPr firstRow="1" bandRow="1">
                <a:tableStyleId>{5940675A-B579-460E-94D1-54222C63F5DA}</a:tableStyleId>
              </a:tblPr>
              <a:tblGrid>
                <a:gridCol w="1132111">
                  <a:extLst>
                    <a:ext uri="{9D8B030D-6E8A-4147-A177-3AD203B41FA5}">
                      <a16:colId xmlns:a16="http://schemas.microsoft.com/office/drawing/2014/main" val="373422630"/>
                    </a:ext>
                  </a:extLst>
                </a:gridCol>
                <a:gridCol w="1357455">
                  <a:extLst>
                    <a:ext uri="{9D8B030D-6E8A-4147-A177-3AD203B41FA5}">
                      <a16:colId xmlns:a16="http://schemas.microsoft.com/office/drawing/2014/main" val="2045475851"/>
                    </a:ext>
                  </a:extLst>
                </a:gridCol>
                <a:gridCol w="2192187">
                  <a:extLst>
                    <a:ext uri="{9D8B030D-6E8A-4147-A177-3AD203B41FA5}">
                      <a16:colId xmlns:a16="http://schemas.microsoft.com/office/drawing/2014/main" val="1783427077"/>
                    </a:ext>
                  </a:extLst>
                </a:gridCol>
              </a:tblGrid>
              <a:tr h="274562">
                <a:tc>
                  <a:txBody>
                    <a:bodyPr/>
                    <a:lstStyle/>
                    <a:p>
                      <a:r>
                        <a:rPr lang="en-GB" sz="1100" b="1" dirty="0"/>
                        <a:t>Case Study</a:t>
                      </a:r>
                    </a:p>
                  </a:txBody>
                  <a:tcPr/>
                </a:tc>
                <a:tc>
                  <a:txBody>
                    <a:bodyPr/>
                    <a:lstStyle/>
                    <a:p>
                      <a:r>
                        <a:rPr lang="en-GB" sz="1100" b="1" dirty="0"/>
                        <a:t>Impacts</a:t>
                      </a:r>
                    </a:p>
                  </a:txBody>
                  <a:tcPr/>
                </a:tc>
                <a:tc>
                  <a:txBody>
                    <a:bodyPr/>
                    <a:lstStyle/>
                    <a:p>
                      <a:r>
                        <a:rPr lang="en-GB" sz="1100" b="1" dirty="0"/>
                        <a:t>Responses</a:t>
                      </a:r>
                    </a:p>
                  </a:txBody>
                  <a:tcPr/>
                </a:tc>
                <a:extLst>
                  <a:ext uri="{0D108BD9-81ED-4DB2-BD59-A6C34878D82A}">
                    <a16:rowId xmlns:a16="http://schemas.microsoft.com/office/drawing/2014/main" val="2101656214"/>
                  </a:ext>
                </a:extLst>
              </a:tr>
              <a:tr h="1158321">
                <a:tc>
                  <a:txBody>
                    <a:bodyPr/>
                    <a:lstStyle/>
                    <a:p>
                      <a:r>
                        <a:rPr lang="en-GB" sz="1100" dirty="0"/>
                        <a:t>Developing or Emerging Country: </a:t>
                      </a:r>
                      <a:r>
                        <a:rPr lang="en-GB" sz="1100" b="1" dirty="0"/>
                        <a:t>Namibia</a:t>
                      </a:r>
                      <a:r>
                        <a:rPr lang="en-GB" sz="1100" dirty="0"/>
                        <a:t> </a:t>
                      </a:r>
                    </a:p>
                  </a:txBody>
                  <a:tcPr/>
                </a:tc>
                <a:tc>
                  <a:txBody>
                    <a:bodyPr/>
                    <a:lstStyle/>
                    <a:p>
                      <a:r>
                        <a:rPr lang="en-GB" sz="1100" dirty="0">
                          <a:solidFill>
                            <a:srgbClr val="FF0000"/>
                          </a:solidFill>
                        </a:rPr>
                        <a:t>People: </a:t>
                      </a:r>
                      <a:r>
                        <a:rPr lang="en-GB" sz="1100" dirty="0">
                          <a:solidFill>
                            <a:schemeClr val="tx1"/>
                          </a:solidFill>
                        </a:rPr>
                        <a:t>1 in 3 people were at risk of malnutrition</a:t>
                      </a:r>
                    </a:p>
                    <a:p>
                      <a:r>
                        <a:rPr lang="en-GB" sz="1100" dirty="0">
                          <a:solidFill>
                            <a:srgbClr val="00B050"/>
                          </a:solidFill>
                        </a:rPr>
                        <a:t>Ecosystems: </a:t>
                      </a:r>
                      <a:r>
                        <a:rPr lang="en-GB" sz="1100" dirty="0">
                          <a:solidFill>
                            <a:schemeClr val="tx1"/>
                          </a:solidFill>
                        </a:rPr>
                        <a:t>Loss of savannah grassland which was used for grazing livestock</a:t>
                      </a:r>
                      <a:endParaRPr lang="en-GB" sz="1100" dirty="0"/>
                    </a:p>
                  </a:txBody>
                  <a:tcPr/>
                </a:tc>
                <a:tc>
                  <a:txBody>
                    <a:bodyPr/>
                    <a:lstStyle/>
                    <a:p>
                      <a:r>
                        <a:rPr lang="en-GB" sz="1100" dirty="0">
                          <a:solidFill>
                            <a:srgbClr val="FF0000"/>
                          </a:solidFill>
                        </a:rPr>
                        <a:t>Individuals:</a:t>
                      </a:r>
                      <a:r>
                        <a:rPr lang="en-GB" sz="1100" dirty="0"/>
                        <a:t> Farmers had to sell their livestock to make money</a:t>
                      </a:r>
                    </a:p>
                    <a:p>
                      <a:r>
                        <a:rPr lang="en-GB" sz="1100" dirty="0">
                          <a:solidFill>
                            <a:srgbClr val="0070C0"/>
                          </a:solidFill>
                        </a:rPr>
                        <a:t>Organisations: </a:t>
                      </a:r>
                      <a:r>
                        <a:rPr lang="en-GB" sz="1100" dirty="0">
                          <a:solidFill>
                            <a:schemeClr val="tx1"/>
                          </a:solidFill>
                        </a:rPr>
                        <a:t>UNICEF appealed for $7 million for children and families</a:t>
                      </a:r>
                    </a:p>
                    <a:p>
                      <a:r>
                        <a:rPr lang="en-GB" sz="1100" dirty="0">
                          <a:solidFill>
                            <a:srgbClr val="00B050"/>
                          </a:solidFill>
                        </a:rPr>
                        <a:t>Governments: </a:t>
                      </a:r>
                      <a:r>
                        <a:rPr lang="en-GB" sz="1100" dirty="0">
                          <a:solidFill>
                            <a:schemeClr val="tx1"/>
                          </a:solidFill>
                        </a:rPr>
                        <a:t>Declared a state of emergency and requested over $1 million in aid</a:t>
                      </a:r>
                    </a:p>
                  </a:txBody>
                  <a:tcPr/>
                </a:tc>
                <a:extLst>
                  <a:ext uri="{0D108BD9-81ED-4DB2-BD59-A6C34878D82A}">
                    <a16:rowId xmlns:a16="http://schemas.microsoft.com/office/drawing/2014/main" val="2946471248"/>
                  </a:ext>
                </a:extLst>
              </a:tr>
              <a:tr h="1158321">
                <a:tc>
                  <a:txBody>
                    <a:bodyPr/>
                    <a:lstStyle/>
                    <a:p>
                      <a:r>
                        <a:rPr lang="en-GB" sz="1100" dirty="0"/>
                        <a:t>Developed Country: </a:t>
                      </a:r>
                      <a:r>
                        <a:rPr lang="en-GB" sz="1100" b="1" dirty="0"/>
                        <a:t>USA (California)</a:t>
                      </a:r>
                      <a:endParaRPr lang="en-GB" sz="1100" dirty="0"/>
                    </a:p>
                  </a:txBody>
                  <a:tcPr/>
                </a:tc>
                <a:tc>
                  <a:txBody>
                    <a:bodyPr/>
                    <a:lstStyle/>
                    <a:p>
                      <a:r>
                        <a:rPr lang="en-GB" sz="1100" dirty="0">
                          <a:solidFill>
                            <a:srgbClr val="FF0000"/>
                          </a:solidFill>
                        </a:rPr>
                        <a:t>People:</a:t>
                      </a:r>
                      <a:r>
                        <a:rPr lang="en-GB" sz="1100" dirty="0"/>
                        <a:t> 17,000 jobs in farming were lost</a:t>
                      </a:r>
                    </a:p>
                    <a:p>
                      <a:r>
                        <a:rPr lang="en-GB" sz="1100" dirty="0">
                          <a:solidFill>
                            <a:srgbClr val="00B050"/>
                          </a:solidFill>
                        </a:rPr>
                        <a:t>Ecosystems:</a:t>
                      </a:r>
                      <a:r>
                        <a:rPr lang="en-GB" sz="1100" dirty="0"/>
                        <a:t> </a:t>
                      </a:r>
                      <a:r>
                        <a:rPr lang="en-GB" sz="1100" dirty="0">
                          <a:solidFill>
                            <a:schemeClr val="tx1"/>
                          </a:solidFill>
                        </a:rPr>
                        <a:t>Increased risk of wildfires each year destroying natural habitats</a:t>
                      </a:r>
                      <a:endParaRPr lang="en-GB" sz="1100" dirty="0"/>
                    </a:p>
                  </a:txBody>
                  <a:tcPr/>
                </a:tc>
                <a:tc>
                  <a:txBody>
                    <a:bodyPr/>
                    <a:lstStyle/>
                    <a:p>
                      <a:r>
                        <a:rPr lang="en-US" sz="1100" dirty="0">
                          <a:solidFill>
                            <a:srgbClr val="FF0000"/>
                          </a:solidFill>
                        </a:rPr>
                        <a:t>Individuals: </a:t>
                      </a:r>
                      <a:r>
                        <a:rPr lang="en-US" sz="1100" dirty="0">
                          <a:solidFill>
                            <a:schemeClr val="tx1"/>
                          </a:solidFill>
                        </a:rPr>
                        <a:t>Farmers turned to planting smaller crops which use less water</a:t>
                      </a:r>
                    </a:p>
                    <a:p>
                      <a:r>
                        <a:rPr lang="en-US" sz="1100" dirty="0">
                          <a:solidFill>
                            <a:srgbClr val="0070C0"/>
                          </a:solidFill>
                        </a:rPr>
                        <a:t>Organisations:</a:t>
                      </a:r>
                      <a:r>
                        <a:rPr lang="en-US" sz="1100" dirty="0"/>
                        <a:t> NASA developing new advanced forecasting models for future droughts</a:t>
                      </a:r>
                    </a:p>
                    <a:p>
                      <a:r>
                        <a:rPr lang="en-US" sz="1100" dirty="0">
                          <a:solidFill>
                            <a:srgbClr val="00B050"/>
                          </a:solidFill>
                        </a:rPr>
                        <a:t>Governments: </a:t>
                      </a:r>
                      <a:r>
                        <a:rPr lang="en-US" sz="1100" dirty="0">
                          <a:solidFill>
                            <a:schemeClr val="tx1"/>
                          </a:solidFill>
                        </a:rPr>
                        <a:t>New laws brought in, fining people for using water for unnecessary reasons (e.g., watering gardens).</a:t>
                      </a:r>
                      <a:endParaRPr lang="en-US" sz="1100" dirty="0"/>
                    </a:p>
                    <a:p>
                      <a:endParaRPr lang="en-GB" sz="1100" dirty="0"/>
                    </a:p>
                  </a:txBody>
                  <a:tcPr/>
                </a:tc>
                <a:extLst>
                  <a:ext uri="{0D108BD9-81ED-4DB2-BD59-A6C34878D82A}">
                    <a16:rowId xmlns:a16="http://schemas.microsoft.com/office/drawing/2014/main" val="994564594"/>
                  </a:ext>
                </a:extLst>
              </a:tr>
            </a:tbl>
          </a:graphicData>
        </a:graphic>
      </p:graphicFrame>
      <p:sp>
        <p:nvSpPr>
          <p:cNvPr id="5" name="TextBox 4">
            <a:extLst>
              <a:ext uri="{FF2B5EF4-FFF2-40B4-BE49-F238E27FC236}">
                <a16:creationId xmlns:a16="http://schemas.microsoft.com/office/drawing/2014/main" id="{0BCE64E5-D45C-1AA9-A56B-D741D49B3F41}"/>
              </a:ext>
            </a:extLst>
          </p:cNvPr>
          <p:cNvSpPr txBox="1"/>
          <p:nvPr/>
        </p:nvSpPr>
        <p:spPr>
          <a:xfrm>
            <a:off x="126499" y="3388156"/>
            <a:ext cx="4681753" cy="769441"/>
          </a:xfrm>
          <a:prstGeom prst="rect">
            <a:avLst/>
          </a:prstGeom>
          <a:noFill/>
        </p:spPr>
        <p:txBody>
          <a:bodyPr wrap="square" rtlCol="0">
            <a:spAutoFit/>
          </a:bodyPr>
          <a:lstStyle/>
          <a:p>
            <a:r>
              <a:rPr lang="en-GB" sz="1100" b="1" dirty="0"/>
              <a:t>Arid</a:t>
            </a:r>
            <a:r>
              <a:rPr lang="en-GB" sz="1100" dirty="0"/>
              <a:t> areas (deserts) are found at around 30°N/S of the Equator – high pressure creates dry conditions. This is permanent.</a:t>
            </a:r>
          </a:p>
          <a:p>
            <a:r>
              <a:rPr lang="en-GB" sz="1100" b="1" dirty="0"/>
              <a:t>Drought </a:t>
            </a:r>
            <a:r>
              <a:rPr lang="en-GB" sz="1100" dirty="0"/>
              <a:t>= prolonged period with little rainfall.</a:t>
            </a:r>
          </a:p>
          <a:p>
            <a:r>
              <a:rPr lang="en-GB" sz="1100" dirty="0"/>
              <a:t>This is temporary, but the risk of drought is increasing with climate change.</a:t>
            </a:r>
          </a:p>
        </p:txBody>
      </p:sp>
      <p:graphicFrame>
        <p:nvGraphicFramePr>
          <p:cNvPr id="7" name="Table 6">
            <a:extLst>
              <a:ext uri="{FF2B5EF4-FFF2-40B4-BE49-F238E27FC236}">
                <a16:creationId xmlns:a16="http://schemas.microsoft.com/office/drawing/2014/main" id="{DE5082A9-364A-2B52-4BEC-99FBCAA95199}"/>
              </a:ext>
            </a:extLst>
          </p:cNvPr>
          <p:cNvGraphicFramePr>
            <a:graphicFrameLocks noGrp="1"/>
          </p:cNvGraphicFramePr>
          <p:nvPr>
            <p:extLst>
              <p:ext uri="{D42A27DB-BD31-4B8C-83A1-F6EECF244321}">
                <p14:modId xmlns:p14="http://schemas.microsoft.com/office/powerpoint/2010/main" val="3717920352"/>
              </p:ext>
            </p:extLst>
          </p:nvPr>
        </p:nvGraphicFramePr>
        <p:xfrm>
          <a:off x="126499" y="4313445"/>
          <a:ext cx="4728588" cy="2372565"/>
        </p:xfrm>
        <a:graphic>
          <a:graphicData uri="http://schemas.openxmlformats.org/drawingml/2006/table">
            <a:tbl>
              <a:tblPr firstRow="1" bandRow="1">
                <a:tableStyleId>{5940675A-B579-460E-94D1-54222C63F5DA}</a:tableStyleId>
              </a:tblPr>
              <a:tblGrid>
                <a:gridCol w="2364294">
                  <a:extLst>
                    <a:ext uri="{9D8B030D-6E8A-4147-A177-3AD203B41FA5}">
                      <a16:colId xmlns:a16="http://schemas.microsoft.com/office/drawing/2014/main" val="2464873811"/>
                    </a:ext>
                  </a:extLst>
                </a:gridCol>
                <a:gridCol w="2364294">
                  <a:extLst>
                    <a:ext uri="{9D8B030D-6E8A-4147-A177-3AD203B41FA5}">
                      <a16:colId xmlns:a16="http://schemas.microsoft.com/office/drawing/2014/main" val="2074318668"/>
                    </a:ext>
                  </a:extLst>
                </a:gridCol>
              </a:tblGrid>
              <a:tr h="269445">
                <a:tc>
                  <a:txBody>
                    <a:bodyPr/>
                    <a:lstStyle/>
                    <a:p>
                      <a:r>
                        <a:rPr lang="en-GB" sz="1100" b="1" dirty="0"/>
                        <a:t>Physical Causes</a:t>
                      </a:r>
                    </a:p>
                  </a:txBody>
                  <a:tcPr>
                    <a:solidFill>
                      <a:schemeClr val="accent6">
                        <a:lumMod val="20000"/>
                        <a:lumOff val="80000"/>
                      </a:schemeClr>
                    </a:solidFill>
                  </a:tcPr>
                </a:tc>
                <a:tc>
                  <a:txBody>
                    <a:bodyPr/>
                    <a:lstStyle/>
                    <a:p>
                      <a:r>
                        <a:rPr lang="en-GB" sz="1100" b="1" dirty="0"/>
                        <a:t>Human Causes</a:t>
                      </a:r>
                    </a:p>
                  </a:txBody>
                  <a:tcPr>
                    <a:solidFill>
                      <a:schemeClr val="accent4">
                        <a:lumMod val="20000"/>
                        <a:lumOff val="80000"/>
                      </a:schemeClr>
                    </a:solidFill>
                  </a:tcPr>
                </a:tc>
                <a:extLst>
                  <a:ext uri="{0D108BD9-81ED-4DB2-BD59-A6C34878D82A}">
                    <a16:rowId xmlns:a16="http://schemas.microsoft.com/office/drawing/2014/main" val="1904279183"/>
                  </a:ext>
                </a:extLst>
              </a:tr>
              <a:tr h="940265">
                <a:tc>
                  <a:txBody>
                    <a:bodyPr/>
                    <a:lstStyle/>
                    <a:p>
                      <a:pPr marL="171450" indent="-171450">
                        <a:buFont typeface="Arial" panose="020B0604020202020204" pitchFamily="34" charset="0"/>
                        <a:buChar char="•"/>
                      </a:pPr>
                      <a:r>
                        <a:rPr lang="en-GB" sz="1100" dirty="0"/>
                        <a:t>Hydrological = lack of rainfall reduces water supply to rivers, lakes and groundwater.</a:t>
                      </a:r>
                    </a:p>
                    <a:p>
                      <a:pPr marL="171450" indent="-171450">
                        <a:buFont typeface="Arial" panose="020B0604020202020204" pitchFamily="34" charset="0"/>
                        <a:buChar char="•"/>
                      </a:pPr>
                      <a:r>
                        <a:rPr lang="en-GB" sz="1100" dirty="0"/>
                        <a:t>Meteorological Causes = more high pressure than low pressure, meaning drier conditions and less rainfall. </a:t>
                      </a:r>
                    </a:p>
                    <a:p>
                      <a:pPr marL="171450" indent="-171450">
                        <a:buFont typeface="Arial" panose="020B0604020202020204" pitchFamily="34" charset="0"/>
                        <a:buChar char="•"/>
                      </a:pPr>
                      <a:r>
                        <a:rPr lang="en-GB" sz="1100" dirty="0"/>
                        <a:t>Global warming means the atmosphere can hold more water, not raining as often. </a:t>
                      </a:r>
                    </a:p>
                  </a:txBody>
                  <a:tcPr/>
                </a:tc>
                <a:tc>
                  <a:txBody>
                    <a:bodyPr/>
                    <a:lstStyle/>
                    <a:p>
                      <a:pPr marL="171450" indent="-171450">
                        <a:buFont typeface="Arial" panose="020B0604020202020204" pitchFamily="34" charset="0"/>
                        <a:buChar char="•"/>
                      </a:pPr>
                      <a:r>
                        <a:rPr lang="en-GB" sz="1100" dirty="0"/>
                        <a:t>Deforestation reduces the amount of water held in the soil by roots and reduces transpiration from tree leaves, reducing the amount of moisture added to the atmosphere. </a:t>
                      </a:r>
                    </a:p>
                    <a:p>
                      <a:pPr marL="171450" indent="-171450">
                        <a:buFont typeface="Arial" panose="020B0604020202020204" pitchFamily="34" charset="0"/>
                        <a:buChar char="•"/>
                      </a:pPr>
                      <a:r>
                        <a:rPr lang="en-GB" sz="1100" dirty="0"/>
                        <a:t>Population growth means that more water is extracted from rivers, lakes and groundwater.</a:t>
                      </a:r>
                    </a:p>
                    <a:p>
                      <a:pPr marL="171450" indent="-171450">
                        <a:buFont typeface="Arial" panose="020B0604020202020204" pitchFamily="34" charset="0"/>
                        <a:buChar char="•"/>
                      </a:pPr>
                      <a:r>
                        <a:rPr lang="en-GB" sz="1100" dirty="0"/>
                        <a:t>Dams hold water back upstream, limiting supply of water downstream. </a:t>
                      </a:r>
                    </a:p>
                  </a:txBody>
                  <a:tcPr/>
                </a:tc>
                <a:extLst>
                  <a:ext uri="{0D108BD9-81ED-4DB2-BD59-A6C34878D82A}">
                    <a16:rowId xmlns:a16="http://schemas.microsoft.com/office/drawing/2014/main" val="2105949214"/>
                  </a:ext>
                </a:extLst>
              </a:tr>
            </a:tbl>
          </a:graphicData>
        </a:graphic>
      </p:graphicFrame>
      <p:pic>
        <p:nvPicPr>
          <p:cNvPr id="8" name="Picture 2" descr="Atmospheric Circulation - Labster">
            <a:extLst>
              <a:ext uri="{FF2B5EF4-FFF2-40B4-BE49-F238E27FC236}">
                <a16:creationId xmlns:a16="http://schemas.microsoft.com/office/drawing/2014/main" id="{7B42C425-D19D-572B-5661-D00FBB2C44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226"/>
          <a:stretch>
            <a:fillRect/>
          </a:stretch>
        </p:blipFill>
        <p:spPr bwMode="auto">
          <a:xfrm>
            <a:off x="3284631" y="1523510"/>
            <a:ext cx="1370034" cy="173056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B515AF6D-CD6F-751C-637F-726CA35F3B1E}"/>
              </a:ext>
            </a:extLst>
          </p:cNvPr>
          <p:cNvCxnSpPr/>
          <p:nvPr/>
        </p:nvCxnSpPr>
        <p:spPr>
          <a:xfrm flipH="1">
            <a:off x="2024743" y="2144486"/>
            <a:ext cx="1817914" cy="10885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DEE4878D-1A4D-A1D3-70BF-8697479CAEA9}"/>
              </a:ext>
            </a:extLst>
          </p:cNvPr>
          <p:cNvCxnSpPr>
            <a:cxnSpLocks/>
          </p:cNvCxnSpPr>
          <p:nvPr/>
        </p:nvCxnSpPr>
        <p:spPr>
          <a:xfrm flipH="1">
            <a:off x="1796143" y="2708376"/>
            <a:ext cx="2046514" cy="8157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Rectangle: Rounded Corners 14">
            <a:extLst>
              <a:ext uri="{FF2B5EF4-FFF2-40B4-BE49-F238E27FC236}">
                <a16:creationId xmlns:a16="http://schemas.microsoft.com/office/drawing/2014/main" id="{4E41B373-55A6-ABB8-2F36-1CAA51CA8B2A}"/>
              </a:ext>
            </a:extLst>
          </p:cNvPr>
          <p:cNvSpPr/>
          <p:nvPr/>
        </p:nvSpPr>
        <p:spPr>
          <a:xfrm>
            <a:off x="6749142" y="2027551"/>
            <a:ext cx="1328057" cy="50710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Hazards from Droughts</a:t>
            </a:r>
          </a:p>
        </p:txBody>
      </p:sp>
      <p:cxnSp>
        <p:nvCxnSpPr>
          <p:cNvPr id="16" name="Straight Arrow Connector 15">
            <a:extLst>
              <a:ext uri="{FF2B5EF4-FFF2-40B4-BE49-F238E27FC236}">
                <a16:creationId xmlns:a16="http://schemas.microsoft.com/office/drawing/2014/main" id="{1557C577-5976-BAC2-4776-9990F0BFB676}"/>
              </a:ext>
            </a:extLst>
          </p:cNvPr>
          <p:cNvCxnSpPr>
            <a:cxnSpLocks/>
          </p:cNvCxnSpPr>
          <p:nvPr/>
        </p:nvCxnSpPr>
        <p:spPr>
          <a:xfrm flipV="1">
            <a:off x="8055427" y="1904998"/>
            <a:ext cx="195944" cy="15150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42B89D94-E460-64C3-BD52-FF5FCFC241A1}"/>
              </a:ext>
            </a:extLst>
          </p:cNvPr>
          <p:cNvCxnSpPr>
            <a:cxnSpLocks/>
          </p:cNvCxnSpPr>
          <p:nvPr/>
        </p:nvCxnSpPr>
        <p:spPr>
          <a:xfrm>
            <a:off x="8066313" y="2502005"/>
            <a:ext cx="185058" cy="14958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B6387A40-D3DB-A1BE-8E5D-C207CC6D7E55}"/>
              </a:ext>
            </a:extLst>
          </p:cNvPr>
          <p:cNvCxnSpPr>
            <a:cxnSpLocks/>
          </p:cNvCxnSpPr>
          <p:nvPr/>
        </p:nvCxnSpPr>
        <p:spPr>
          <a:xfrm flipH="1" flipV="1">
            <a:off x="6597240" y="1854839"/>
            <a:ext cx="206328" cy="18718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9F715420-7B1D-5799-3FEE-D00BF6D7C083}"/>
              </a:ext>
            </a:extLst>
          </p:cNvPr>
          <p:cNvCxnSpPr>
            <a:cxnSpLocks/>
          </p:cNvCxnSpPr>
          <p:nvPr/>
        </p:nvCxnSpPr>
        <p:spPr>
          <a:xfrm flipH="1">
            <a:off x="6574970" y="2492017"/>
            <a:ext cx="185058" cy="15957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3071F327-EAE3-B0CF-A8B0-41AFD691E83E}"/>
              </a:ext>
            </a:extLst>
          </p:cNvPr>
          <p:cNvSpPr txBox="1"/>
          <p:nvPr/>
        </p:nvSpPr>
        <p:spPr>
          <a:xfrm>
            <a:off x="8251371" y="1479006"/>
            <a:ext cx="1600696" cy="600164"/>
          </a:xfrm>
          <a:prstGeom prst="rect">
            <a:avLst/>
          </a:prstGeom>
          <a:noFill/>
        </p:spPr>
        <p:txBody>
          <a:bodyPr wrap="square" rtlCol="0">
            <a:spAutoFit/>
          </a:bodyPr>
          <a:lstStyle/>
          <a:p>
            <a:pPr algn="ctr"/>
            <a:r>
              <a:rPr lang="en-GB" sz="1100" b="1" dirty="0"/>
              <a:t>Malnutrition</a:t>
            </a:r>
            <a:r>
              <a:rPr lang="en-GB" sz="1100" dirty="0"/>
              <a:t> = loss of crops means there is a lack of food</a:t>
            </a:r>
          </a:p>
        </p:txBody>
      </p:sp>
      <p:sp>
        <p:nvSpPr>
          <p:cNvPr id="21" name="TextBox 20">
            <a:extLst>
              <a:ext uri="{FF2B5EF4-FFF2-40B4-BE49-F238E27FC236}">
                <a16:creationId xmlns:a16="http://schemas.microsoft.com/office/drawing/2014/main" id="{753CB912-B5CA-962D-2B8D-DC51FA91320E}"/>
              </a:ext>
            </a:extLst>
          </p:cNvPr>
          <p:cNvSpPr txBox="1"/>
          <p:nvPr/>
        </p:nvSpPr>
        <p:spPr>
          <a:xfrm>
            <a:off x="8240656" y="2299697"/>
            <a:ext cx="1600696" cy="600164"/>
          </a:xfrm>
          <a:prstGeom prst="rect">
            <a:avLst/>
          </a:prstGeom>
          <a:noFill/>
        </p:spPr>
        <p:txBody>
          <a:bodyPr wrap="square" rtlCol="0">
            <a:spAutoFit/>
          </a:bodyPr>
          <a:lstStyle/>
          <a:p>
            <a:pPr algn="ctr"/>
            <a:r>
              <a:rPr lang="en-GB" sz="1100" b="1" dirty="0"/>
              <a:t>Dehydration</a:t>
            </a:r>
            <a:r>
              <a:rPr lang="en-GB" sz="1100" dirty="0"/>
              <a:t> = lack of drinking water to keep people alive</a:t>
            </a:r>
          </a:p>
        </p:txBody>
      </p:sp>
      <p:sp>
        <p:nvSpPr>
          <p:cNvPr id="22" name="TextBox 21">
            <a:extLst>
              <a:ext uri="{FF2B5EF4-FFF2-40B4-BE49-F238E27FC236}">
                <a16:creationId xmlns:a16="http://schemas.microsoft.com/office/drawing/2014/main" id="{627773DC-31D2-1DFB-F0CB-24CBB6773CC7}"/>
              </a:ext>
            </a:extLst>
          </p:cNvPr>
          <p:cNvSpPr txBox="1"/>
          <p:nvPr/>
        </p:nvSpPr>
        <p:spPr>
          <a:xfrm>
            <a:off x="4963888" y="1392879"/>
            <a:ext cx="1600696" cy="769441"/>
          </a:xfrm>
          <a:prstGeom prst="rect">
            <a:avLst/>
          </a:prstGeom>
          <a:noFill/>
        </p:spPr>
        <p:txBody>
          <a:bodyPr wrap="square" rtlCol="0">
            <a:spAutoFit/>
          </a:bodyPr>
          <a:lstStyle/>
          <a:p>
            <a:pPr algn="ctr"/>
            <a:r>
              <a:rPr lang="en-GB" sz="1100" b="1" dirty="0"/>
              <a:t>Wildfires</a:t>
            </a:r>
            <a:r>
              <a:rPr lang="en-GB" sz="1100" dirty="0"/>
              <a:t> = dry conditions mean that trees and wood can ignite more easily</a:t>
            </a:r>
          </a:p>
        </p:txBody>
      </p:sp>
      <p:sp>
        <p:nvSpPr>
          <p:cNvPr id="23" name="TextBox 22">
            <a:extLst>
              <a:ext uri="{FF2B5EF4-FFF2-40B4-BE49-F238E27FC236}">
                <a16:creationId xmlns:a16="http://schemas.microsoft.com/office/drawing/2014/main" id="{D92DE3D0-764C-11AD-D1CB-76F586A74D53}"/>
              </a:ext>
            </a:extLst>
          </p:cNvPr>
          <p:cNvSpPr txBox="1"/>
          <p:nvPr/>
        </p:nvSpPr>
        <p:spPr>
          <a:xfrm>
            <a:off x="4996544" y="2245253"/>
            <a:ext cx="1600696" cy="769441"/>
          </a:xfrm>
          <a:prstGeom prst="rect">
            <a:avLst/>
          </a:prstGeom>
          <a:noFill/>
        </p:spPr>
        <p:txBody>
          <a:bodyPr wrap="square" rtlCol="0">
            <a:spAutoFit/>
          </a:bodyPr>
          <a:lstStyle/>
          <a:p>
            <a:pPr algn="ctr"/>
            <a:r>
              <a:rPr lang="en-GB" sz="1100" b="1" dirty="0"/>
              <a:t>Loss of Jobs</a:t>
            </a:r>
            <a:r>
              <a:rPr lang="en-GB" sz="1100" dirty="0"/>
              <a:t> = farming jobs are lost, meaning less income for families</a:t>
            </a:r>
          </a:p>
        </p:txBody>
      </p:sp>
    </p:spTree>
    <p:extLst>
      <p:ext uri="{BB962C8B-B14F-4D97-AF65-F5344CB8AC3E}">
        <p14:creationId xmlns:p14="http://schemas.microsoft.com/office/powerpoint/2010/main" val="40621771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F57D74F64D184CB6D69779B2F690CB" ma:contentTypeVersion="16" ma:contentTypeDescription="Create a new document." ma:contentTypeScope="" ma:versionID="475a8c5c164588bfe84c09db1964fc12">
  <xsd:schema xmlns:xsd="http://www.w3.org/2001/XMLSchema" xmlns:xs="http://www.w3.org/2001/XMLSchema" xmlns:p="http://schemas.microsoft.com/office/2006/metadata/properties" xmlns:ns2="0a9e03f9-d863-4bd4-9da4-021144884c07" xmlns:ns3="b0b491b5-0359-4501-8d66-ba4d8fcd8de5" targetNamespace="http://schemas.microsoft.com/office/2006/metadata/properties" ma:root="true" ma:fieldsID="f20dc4de90d8e123187a03be3351418c" ns2:_="" ns3:_="">
    <xsd:import namespace="0a9e03f9-d863-4bd4-9da4-021144884c07"/>
    <xsd:import namespace="b0b491b5-0359-4501-8d66-ba4d8fcd8de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lcf76f155ced4ddcb4097134ff3c332f" minOccurs="0"/>
                <xsd:element ref="ns2:TaxCatchAll" minOccurs="0"/>
                <xsd:element ref="ns3:MediaServiceGenerationTime" minOccurs="0"/>
                <xsd:element ref="ns3:MediaServiceEventHashCode" minOccurs="0"/>
                <xsd:element ref="ns3:MediaServiceObjectDetectorVersions" minOccurs="0"/>
                <xsd:element ref="ns3:MediaLengthInSeconds" minOccurs="0"/>
                <xsd:element ref="ns3:MediaServiceLocation" minOccurs="0"/>
                <xsd:element ref="ns3:MediaServiceOCR"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9e03f9-d863-4bd4-9da4-021144884c0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188733a-cc3a-4595-8708-0f4c12eac03d}" ma:internalName="TaxCatchAll" ma:showField="CatchAllData" ma:web="0a9e03f9-d863-4bd4-9da4-021144884c0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b491b5-0359-4501-8d66-ba4d8fcd8de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d130c82-3eaf-4d6e-aa95-a900597639a8"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0b491b5-0359-4501-8d66-ba4d8fcd8de5">
      <Terms xmlns="http://schemas.microsoft.com/office/infopath/2007/PartnerControls"/>
    </lcf76f155ced4ddcb4097134ff3c332f>
    <TaxCatchAll xmlns="0a9e03f9-d863-4bd4-9da4-021144884c0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7233F3-9992-4C5B-A6E3-7F7A449F29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9e03f9-d863-4bd4-9da4-021144884c07"/>
    <ds:schemaRef ds:uri="b0b491b5-0359-4501-8d66-ba4d8fcd8d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C8490F2-C020-4C41-9ED0-9436F4BA4B4B}">
  <ds:schemaRefs>
    <ds:schemaRef ds:uri="http://schemas.microsoft.com/office/2006/metadata/properties"/>
    <ds:schemaRef ds:uri="http://schemas.microsoft.com/office/infopath/2007/PartnerControls"/>
    <ds:schemaRef ds:uri="b0b491b5-0359-4501-8d66-ba4d8fcd8de5"/>
    <ds:schemaRef ds:uri="0a9e03f9-d863-4bd4-9da4-021144884c07"/>
  </ds:schemaRefs>
</ds:datastoreItem>
</file>

<file path=customXml/itemProps3.xml><?xml version="1.0" encoding="utf-8"?>
<ds:datastoreItem xmlns:ds="http://schemas.openxmlformats.org/officeDocument/2006/customXml" ds:itemID="{564525C3-215F-4BAB-9579-D98EF73DE5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7226</TotalTime>
  <Words>8842</Words>
  <Application>Microsoft Office PowerPoint</Application>
  <PresentationFormat>A4 Paper (210x297 mm)</PresentationFormat>
  <Paragraphs>850</Paragraphs>
  <Slides>25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Bailey Smith</dc:creator>
  <cp:lastModifiedBy>Claire Jennison</cp:lastModifiedBy>
  <cp:revision>2</cp:revision>
  <dcterms:created xsi:type="dcterms:W3CDTF">2026-02-20T14:08:11Z</dcterms:created>
  <dcterms:modified xsi:type="dcterms:W3CDTF">2026-07-06T19:45:43Z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0x010100EBF57D74F64D184CB6D69779B2F690CB</vt:lpwstr>
  </property>
  <property fmtid="{D5CDD505-2E9C-101B-9397-08002B2CF9AE}" pid="3" name="MediaServiceImageTags">
    <vt:lpwstr/>
  </property>
</Properties>
</file>