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73" r:id="rId5"/>
    <p:sldId id="261" r:id="rId6"/>
    <p:sldId id="263" r:id="rId7"/>
    <p:sldId id="265" r:id="rId8"/>
    <p:sldId id="274" r:id="rId9"/>
  </p:sldIdLst>
  <p:sldSz cx="6858000" cy="9906000" type="A4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hyl1s31O7WmB1/cgBiloRa+bWE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38B"/>
    <a:srgbClr val="CAFFC1"/>
    <a:srgbClr val="90FF7D"/>
    <a:srgbClr val="D2F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F3D145D-CB58-4119-9DDF-BF87FB33847B}">
  <a:tblStyle styleId="{7F3D145D-CB58-4119-9DDF-BF87FB33847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>
      <p:cViewPr varScale="1">
        <p:scale>
          <a:sx n="55" d="100"/>
          <a:sy n="55" d="100"/>
        </p:scale>
        <p:origin x="2573" y="3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23" Type="http://schemas.openxmlformats.org/officeDocument/2006/relationships/customXml" Target="../customXml/item3.xml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65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7211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65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fanc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0517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mic Images - Free Download on Freepik">
            <a:extLst>
              <a:ext uri="{FF2B5EF4-FFF2-40B4-BE49-F238E27FC236}">
                <a16:creationId xmlns:a16="http://schemas.microsoft.com/office/drawing/2014/main" id="{974C5B74-E76C-4351-92FD-4980788010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41" r="11036"/>
          <a:stretch/>
        </p:blipFill>
        <p:spPr bwMode="auto">
          <a:xfrm rot="5400000">
            <a:off x="-1524001" y="1524002"/>
            <a:ext cx="9906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A12237-5B97-441E-9671-090310936BE1}"/>
              </a:ext>
            </a:extLst>
          </p:cNvPr>
          <p:cNvSpPr txBox="1"/>
          <p:nvPr/>
        </p:nvSpPr>
        <p:spPr>
          <a:xfrm>
            <a:off x="986222" y="2880272"/>
            <a:ext cx="5666509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b="1" dirty="0">
                <a:ln w="381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howcard Gothic" panose="04020904020102020604" pitchFamily="82" charset="0"/>
              </a:rPr>
              <a:t>Boss </a:t>
            </a:r>
            <a:r>
              <a:rPr lang="fr-FR" sz="8800" b="1" dirty="0" err="1">
                <a:ln w="381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howcard Gothic" panose="04020904020102020604" pitchFamily="82" charset="0"/>
              </a:rPr>
              <a:t>your</a:t>
            </a:r>
            <a:r>
              <a:rPr lang="fr-FR" sz="8800" b="1" dirty="0">
                <a:ln w="381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howcard Gothic" panose="04020904020102020604" pitchFamily="82" charset="0"/>
              </a:rPr>
              <a:t> </a:t>
            </a:r>
            <a:r>
              <a:rPr lang="fr-FR" sz="8800" b="1" dirty="0" err="1">
                <a:ln w="381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howcard Gothic" panose="04020904020102020604" pitchFamily="82" charset="0"/>
              </a:rPr>
              <a:t>tenses</a:t>
            </a:r>
            <a:r>
              <a:rPr lang="fr-FR" sz="8800" b="1" dirty="0">
                <a:ln w="381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howcard Gothic" panose="04020904020102020604" pitchFamily="82" charset="0"/>
              </a:rPr>
              <a:t>!</a:t>
            </a:r>
          </a:p>
          <a:p>
            <a:pPr algn="ctr"/>
            <a:endParaRPr lang="fr-FR" sz="4000" b="1" dirty="0">
              <a:latin typeface="Avenir Next LT Pro" panose="020B0504020202020204" pitchFamily="34" charset="0"/>
            </a:endParaRPr>
          </a:p>
          <a:p>
            <a:pPr algn="ctr"/>
            <a:r>
              <a:rPr lang="fr-FR" sz="6600" b="1" dirty="0">
                <a:latin typeface="Avenir Next LT Pro" panose="020B0504020202020204" pitchFamily="34" charset="0"/>
              </a:rPr>
              <a:t>Part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AD1E92-8621-4009-8BA7-2EB6A4456A56}"/>
              </a:ext>
            </a:extLst>
          </p:cNvPr>
          <p:cNvSpPr/>
          <p:nvPr/>
        </p:nvSpPr>
        <p:spPr>
          <a:xfrm>
            <a:off x="2496037" y="731744"/>
            <a:ext cx="2646878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5400" b="1" dirty="0">
                <a:latin typeface="Avenir Next LT Pro" panose="020B0504020202020204" pitchFamily="34" charset="0"/>
              </a:rPr>
              <a:t>GCSE</a:t>
            </a:r>
          </a:p>
          <a:p>
            <a:pPr lvl="0" algn="ctr"/>
            <a:r>
              <a:rPr lang="fr-FR" sz="5400" b="1" dirty="0">
                <a:latin typeface="Avenir Next LT Pro" panose="020B0504020202020204" pitchFamily="34" charset="0"/>
              </a:rPr>
              <a:t> French</a:t>
            </a:r>
          </a:p>
        </p:txBody>
      </p:sp>
    </p:spTree>
    <p:extLst>
      <p:ext uri="{BB962C8B-B14F-4D97-AF65-F5344CB8AC3E}">
        <p14:creationId xmlns:p14="http://schemas.microsoft.com/office/powerpoint/2010/main" val="1298258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8F1D07-548A-46CB-B4EF-559182CE9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912721"/>
              </p:ext>
            </p:extLst>
          </p:nvPr>
        </p:nvGraphicFramePr>
        <p:xfrm>
          <a:off x="219939" y="166255"/>
          <a:ext cx="6418120" cy="4045528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283624">
                  <a:extLst>
                    <a:ext uri="{9D8B030D-6E8A-4147-A177-3AD203B41FA5}">
                      <a16:colId xmlns:a16="http://schemas.microsoft.com/office/drawing/2014/main" val="3544818048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3962768832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892311502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2184245786"/>
                    </a:ext>
                  </a:extLst>
                </a:gridCol>
              </a:tblGrid>
              <a:tr h="505691">
                <a:tc gridSpan="5">
                  <a:txBody>
                    <a:bodyPr/>
                    <a:lstStyle/>
                    <a:p>
                      <a:pPr algn="ctr"/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– Essential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irregulars</a:t>
                      </a:r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Faire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Avoir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Être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443545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fais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suis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fais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Nous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faisons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allons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avons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sommes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faites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allez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avez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êtes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9605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font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sont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9657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C75858E-118D-4A44-959D-56A908D1BA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706521"/>
              </p:ext>
            </p:extLst>
          </p:nvPr>
        </p:nvGraphicFramePr>
        <p:xfrm>
          <a:off x="219939" y="4525080"/>
          <a:ext cx="6418122" cy="4608832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222664">
                  <a:extLst>
                    <a:ext uri="{9D8B030D-6E8A-4147-A177-3AD203B41FA5}">
                      <a16:colId xmlns:a16="http://schemas.microsoft.com/office/drawing/2014/main" val="1957419418"/>
                    </a:ext>
                  </a:extLst>
                </a:gridCol>
                <a:gridCol w="554182">
                  <a:extLst>
                    <a:ext uri="{9D8B030D-6E8A-4147-A177-3AD203B41FA5}">
                      <a16:colId xmlns:a16="http://schemas.microsoft.com/office/drawing/2014/main" val="3544818048"/>
                    </a:ext>
                  </a:extLst>
                </a:gridCol>
                <a:gridCol w="1288473">
                  <a:extLst>
                    <a:ext uri="{9D8B030D-6E8A-4147-A177-3AD203B41FA5}">
                      <a16:colId xmlns:a16="http://schemas.microsoft.com/office/drawing/2014/main" val="3962768832"/>
                    </a:ext>
                  </a:extLst>
                </a:gridCol>
                <a:gridCol w="1080654">
                  <a:extLst>
                    <a:ext uri="{9D8B030D-6E8A-4147-A177-3AD203B41FA5}">
                      <a16:colId xmlns:a16="http://schemas.microsoft.com/office/drawing/2014/main" val="8923115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1205349">
                  <a:extLst>
                    <a:ext uri="{9D8B030D-6E8A-4147-A177-3AD203B41FA5}">
                      <a16:colId xmlns:a16="http://schemas.microsoft.com/office/drawing/2014/main" val="2184245786"/>
                    </a:ext>
                  </a:extLst>
                </a:gridCol>
              </a:tblGrid>
              <a:tr h="576104">
                <a:tc gridSpan="6">
                  <a:txBody>
                    <a:bodyPr/>
                    <a:lstStyle/>
                    <a:p>
                      <a:pPr algn="ctr"/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– Regular (-er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voyager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habiter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donner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travailler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443545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voyag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habite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travaille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voyag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habites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donnes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travailles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voyag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habite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travaille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Nous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  <a:r>
                        <a:rPr lang="fr-FR" dirty="0" err="1"/>
                        <a:t>ons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voyage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habitons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donnons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travaillons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  <a:r>
                        <a:rPr lang="fr-FR" dirty="0" err="1"/>
                        <a:t>ez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voyag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habitez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donnez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travaillez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9605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  <a:r>
                        <a:rPr lang="fr-FR" dirty="0" err="1"/>
                        <a:t>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voyag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habitent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donnent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travaillent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96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1595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95F0355-B8F9-4A3A-897C-2C97B4262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923909"/>
              </p:ext>
            </p:extLst>
          </p:nvPr>
        </p:nvGraphicFramePr>
        <p:xfrm>
          <a:off x="219939" y="4525080"/>
          <a:ext cx="6418122" cy="4608832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338214">
                  <a:extLst>
                    <a:ext uri="{9D8B030D-6E8A-4147-A177-3AD203B41FA5}">
                      <a16:colId xmlns:a16="http://schemas.microsoft.com/office/drawing/2014/main" val="1957419418"/>
                    </a:ext>
                  </a:extLst>
                </a:gridCol>
                <a:gridCol w="1410242">
                  <a:extLst>
                    <a:ext uri="{9D8B030D-6E8A-4147-A177-3AD203B41FA5}">
                      <a16:colId xmlns:a16="http://schemas.microsoft.com/office/drawing/2014/main" val="3962768832"/>
                    </a:ext>
                  </a:extLst>
                </a:gridCol>
                <a:gridCol w="1182783">
                  <a:extLst>
                    <a:ext uri="{9D8B030D-6E8A-4147-A177-3AD203B41FA5}">
                      <a16:colId xmlns:a16="http://schemas.microsoft.com/office/drawing/2014/main" val="892311502"/>
                    </a:ext>
                  </a:extLst>
                </a:gridCol>
                <a:gridCol w="1167620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1319263">
                  <a:extLst>
                    <a:ext uri="{9D8B030D-6E8A-4147-A177-3AD203B41FA5}">
                      <a16:colId xmlns:a16="http://schemas.microsoft.com/office/drawing/2014/main" val="2184245786"/>
                    </a:ext>
                  </a:extLst>
                </a:gridCol>
              </a:tblGrid>
              <a:tr h="576104">
                <a:tc gridSpan="5">
                  <a:txBody>
                    <a:bodyPr/>
                    <a:lstStyle/>
                    <a:p>
                      <a:pPr algn="ctr"/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–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other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irregulars</a:t>
                      </a:r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Pouvoir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Venir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Sortir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devoir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443545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peux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viens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sorts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peux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viens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sorts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peut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Nous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pouvons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venons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sortons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devons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pouvez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venez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sortez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devez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9605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peuvent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viennent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sortent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doivent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9657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6E4E961-F323-418C-83E9-66344D04EA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046429"/>
              </p:ext>
            </p:extLst>
          </p:nvPr>
        </p:nvGraphicFramePr>
        <p:xfrm>
          <a:off x="219939" y="385731"/>
          <a:ext cx="6418122" cy="3909176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592093">
                  <a:extLst>
                    <a:ext uri="{9D8B030D-6E8A-4147-A177-3AD203B41FA5}">
                      <a16:colId xmlns:a16="http://schemas.microsoft.com/office/drawing/2014/main" val="1957419418"/>
                    </a:ext>
                  </a:extLst>
                </a:gridCol>
                <a:gridCol w="1158530">
                  <a:extLst>
                    <a:ext uri="{9D8B030D-6E8A-4147-A177-3AD203B41FA5}">
                      <a16:colId xmlns:a16="http://schemas.microsoft.com/office/drawing/2014/main" val="3544818048"/>
                    </a:ext>
                  </a:extLst>
                </a:gridCol>
                <a:gridCol w="1840858">
                  <a:extLst>
                    <a:ext uri="{9D8B030D-6E8A-4147-A177-3AD203B41FA5}">
                      <a16:colId xmlns:a16="http://schemas.microsoft.com/office/drawing/2014/main" val="3962768832"/>
                    </a:ext>
                  </a:extLst>
                </a:gridCol>
                <a:gridCol w="1826641">
                  <a:extLst>
                    <a:ext uri="{9D8B030D-6E8A-4147-A177-3AD203B41FA5}">
                      <a16:colId xmlns:a16="http://schemas.microsoft.com/office/drawing/2014/main" val="892311502"/>
                    </a:ext>
                  </a:extLst>
                </a:gridCol>
              </a:tblGrid>
              <a:tr h="488647">
                <a:tc gridSpan="4">
                  <a:txBody>
                    <a:bodyPr/>
                    <a:lstStyle/>
                    <a:p>
                      <a:pPr algn="ctr"/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–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Reflexive</a:t>
                      </a:r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488647">
                <a:tc>
                  <a:txBody>
                    <a:bodyPr/>
                    <a:lstStyle/>
                    <a:p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pronoun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S’appeler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S’entendre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443545"/>
                  </a:ext>
                </a:extLst>
              </a:tr>
              <a:tr h="488647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latin typeface="Avenir Next LT Pro" panose="020B0504020202020204" pitchFamily="34" charset="0"/>
                        </a:rPr>
                        <a:t>M’appelle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M’entends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488647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latin typeface="Avenir Next LT Pro" panose="020B0504020202020204" pitchFamily="34" charset="0"/>
                        </a:rPr>
                        <a:t>T’appelles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T’entends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488647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latin typeface="Avenir Next LT Pro" panose="020B0504020202020204" pitchFamily="34" charset="0"/>
                        </a:rPr>
                        <a:t>S’appelle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S’entend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488647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Nous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Nous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latin typeface="Avenir Next LT Pro" panose="020B0504020202020204" pitchFamily="34" charset="0"/>
                        </a:rPr>
                        <a:t>Nous appelons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Nous entendons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488647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latin typeface="Avenir Next LT Pro" panose="020B0504020202020204" pitchFamily="34" charset="0"/>
                        </a:rPr>
                        <a:t>Vous appelez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Vous entendez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9605"/>
                  </a:ext>
                </a:extLst>
              </a:tr>
              <a:tr h="488647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latin typeface="Avenir Next LT Pro" panose="020B0504020202020204" pitchFamily="34" charset="0"/>
                        </a:rPr>
                        <a:t>S’appellent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S’entendent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96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535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8F1D07-548A-46CB-B4EF-559182CE9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357811"/>
              </p:ext>
            </p:extLst>
          </p:nvPr>
        </p:nvGraphicFramePr>
        <p:xfrm>
          <a:off x="219939" y="166255"/>
          <a:ext cx="6418120" cy="4045528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283624">
                  <a:extLst>
                    <a:ext uri="{9D8B030D-6E8A-4147-A177-3AD203B41FA5}">
                      <a16:colId xmlns:a16="http://schemas.microsoft.com/office/drawing/2014/main" val="3544818048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3962768832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892311502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2184245786"/>
                    </a:ext>
                  </a:extLst>
                </a:gridCol>
              </a:tblGrid>
              <a:tr h="505691">
                <a:tc gridSpan="5"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– Essential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irregulars</a:t>
                      </a:r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Faire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Boire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Prendre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Devoir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443545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ai 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ai 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ai pris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ai dû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as 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as 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as pris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as 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 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 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 pris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 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Nous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avons 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avons 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avons pris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avons 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avez 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avez 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avez pris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avez 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9605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ont 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ont 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ont pris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ont 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9657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C75858E-118D-4A44-959D-56A908D1BA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042048"/>
              </p:ext>
            </p:extLst>
          </p:nvPr>
        </p:nvGraphicFramePr>
        <p:xfrm>
          <a:off x="219939" y="4525080"/>
          <a:ext cx="6418119" cy="4608832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525734">
                  <a:extLst>
                    <a:ext uri="{9D8B030D-6E8A-4147-A177-3AD203B41FA5}">
                      <a16:colId xmlns:a16="http://schemas.microsoft.com/office/drawing/2014/main" val="1957419418"/>
                    </a:ext>
                  </a:extLst>
                </a:gridCol>
                <a:gridCol w="1704109">
                  <a:extLst>
                    <a:ext uri="{9D8B030D-6E8A-4147-A177-3AD203B41FA5}">
                      <a16:colId xmlns:a16="http://schemas.microsoft.com/office/drawing/2014/main" val="3962768832"/>
                    </a:ext>
                  </a:extLst>
                </a:gridCol>
                <a:gridCol w="1718551">
                  <a:extLst>
                    <a:ext uri="{9D8B030D-6E8A-4147-A177-3AD203B41FA5}">
                      <a16:colId xmlns:a16="http://schemas.microsoft.com/office/drawing/2014/main" val="892311502"/>
                    </a:ext>
                  </a:extLst>
                </a:gridCol>
                <a:gridCol w="1469725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</a:tblGrid>
              <a:tr h="576104">
                <a:tc gridSpan="4"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– Regular (-er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voyager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manger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donner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443545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ai voyagé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ai mangé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ai donné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as voyagé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as mangé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as donné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 voyagé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 mangé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 donné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Nous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avons voyagé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avons mangé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avons donné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avez voyagé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avez mangé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avez donné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9605"/>
                  </a:ext>
                </a:extLst>
              </a:tr>
              <a:tr h="576104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avez voyagé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avez mangé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>
                          <a:latin typeface="Avenir Next LT Pro" panose="020B0504020202020204" pitchFamily="34" charset="0"/>
                        </a:rPr>
                        <a:t>avez donné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96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9441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A4EEBBA-6E32-478E-B086-4B8F5B413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565055"/>
              </p:ext>
            </p:extLst>
          </p:nvPr>
        </p:nvGraphicFramePr>
        <p:xfrm>
          <a:off x="219938" y="166255"/>
          <a:ext cx="6444096" cy="9504225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165517">
                  <a:extLst>
                    <a:ext uri="{9D8B030D-6E8A-4147-A177-3AD203B41FA5}">
                      <a16:colId xmlns:a16="http://schemas.microsoft.com/office/drawing/2014/main" val="3544818048"/>
                    </a:ext>
                  </a:extLst>
                </a:gridCol>
                <a:gridCol w="1648690">
                  <a:extLst>
                    <a:ext uri="{9D8B030D-6E8A-4147-A177-3AD203B41FA5}">
                      <a16:colId xmlns:a16="http://schemas.microsoft.com/office/drawing/2014/main" val="396276883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892311502"/>
                    </a:ext>
                  </a:extLst>
                </a:gridCol>
                <a:gridCol w="1801089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</a:tblGrid>
              <a:tr h="633615">
                <a:tc gridSpan="4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 – être 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endParaRPr lang="fr-FR" sz="14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Rester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Sortir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443545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suis allé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Suis resté(e)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Suis sorti(e)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 allé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 resté(e)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 sorti(e)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est allé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Est resté(e)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Est sorti(e)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Nous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sommes allés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Sommes restés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Sommes sortis 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Êtes  allés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Êtes restés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Êtes sortis 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9605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Sont  allés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Sont restés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Sont sortis 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96571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Partir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Arriver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Venir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367267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Suis parti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Suis arrivé(e)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Suis venu(e)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427154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 parti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 arrivé(e)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 venu(e)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824259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est parti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Est arrivé(e)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Est venu(e)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188283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Nous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sommes partis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Sommes arrivés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Sommes venus 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757529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Êtes partis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Êtes arrivés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Êtes venus 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927194"/>
                  </a:ext>
                </a:extLst>
              </a:tr>
              <a:tr h="63361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sont partis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Sont arrivés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Sont venus (e)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885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908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79E2AB2-80B4-4DA6-BC84-DC25886413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210845"/>
              </p:ext>
            </p:extLst>
          </p:nvPr>
        </p:nvGraphicFramePr>
        <p:xfrm>
          <a:off x="301336" y="182243"/>
          <a:ext cx="6255327" cy="3584171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2085109">
                  <a:extLst>
                    <a:ext uri="{9D8B030D-6E8A-4147-A177-3AD203B41FA5}">
                      <a16:colId xmlns:a16="http://schemas.microsoft.com/office/drawing/2014/main" val="3544818048"/>
                    </a:ext>
                  </a:extLst>
                </a:gridCol>
                <a:gridCol w="2085109">
                  <a:extLst>
                    <a:ext uri="{9D8B030D-6E8A-4147-A177-3AD203B41FA5}">
                      <a16:colId xmlns:a16="http://schemas.microsoft.com/office/drawing/2014/main" val="3962768832"/>
                    </a:ext>
                  </a:extLst>
                </a:gridCol>
                <a:gridCol w="2085109">
                  <a:extLst>
                    <a:ext uri="{9D8B030D-6E8A-4147-A177-3AD203B41FA5}">
                      <a16:colId xmlns:a16="http://schemas.microsoft.com/office/drawing/2014/main" val="892311502"/>
                    </a:ext>
                  </a:extLst>
                </a:gridCol>
              </a:tblGrid>
              <a:tr h="505691"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Near future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– Essential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vais</a:t>
                      </a: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Manger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Écouter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Aller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Faire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Visiter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Travailler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Prendre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Donner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Porter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Chanter 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Jouer 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Voir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Discuter</a:t>
                      </a:r>
                    </a:p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Acheter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vas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Nous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allons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allez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9605"/>
                  </a:ext>
                </a:extLst>
              </a:tr>
              <a:tr h="505691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vont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96571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38AF4F7-0422-4F2F-A8CF-CC78C60DC8D7}"/>
              </a:ext>
            </a:extLst>
          </p:cNvPr>
          <p:cNvSpPr/>
          <p:nvPr/>
        </p:nvSpPr>
        <p:spPr>
          <a:xfrm>
            <a:off x="301336" y="3920836"/>
            <a:ext cx="6255327" cy="7204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Avenir Next LT Pro" panose="020B0504020202020204" pitchFamily="34" charset="0"/>
              </a:rPr>
              <a:t>Top tip: </a:t>
            </a:r>
            <a:r>
              <a:rPr lang="fr-FR" dirty="0" err="1">
                <a:latin typeface="Avenir Next LT Pro" panose="020B0504020202020204" pitchFamily="34" charset="0"/>
              </a:rPr>
              <a:t>you</a:t>
            </a:r>
            <a:r>
              <a:rPr lang="fr-FR" dirty="0">
                <a:latin typeface="Avenir Next LT Pro" panose="020B0504020202020204" pitchFamily="34" charset="0"/>
              </a:rPr>
              <a:t> can use </a:t>
            </a:r>
            <a:r>
              <a:rPr lang="fr-FR" dirty="0" err="1">
                <a:latin typeface="Avenir Next LT Pro" panose="020B0504020202020204" pitchFamily="34" charset="0"/>
              </a:rPr>
              <a:t>either</a:t>
            </a:r>
            <a:r>
              <a:rPr lang="fr-FR" dirty="0">
                <a:latin typeface="Avenir Next LT Pro" panose="020B0504020202020204" pitchFamily="34" charset="0"/>
              </a:rPr>
              <a:t> the </a:t>
            </a:r>
            <a:r>
              <a:rPr lang="fr-FR" dirty="0" err="1">
                <a:latin typeface="Avenir Next LT Pro" panose="020B0504020202020204" pitchFamily="34" charset="0"/>
              </a:rPr>
              <a:t>near</a:t>
            </a:r>
            <a:r>
              <a:rPr lang="fr-FR" dirty="0">
                <a:latin typeface="Avenir Next LT Pro" panose="020B0504020202020204" pitchFamily="34" charset="0"/>
              </a:rPr>
              <a:t> future or the simple future – </a:t>
            </a:r>
            <a:r>
              <a:rPr lang="fr-FR" dirty="0" err="1">
                <a:latin typeface="Avenir Next LT Pro" panose="020B0504020202020204" pitchFamily="34" charset="0"/>
              </a:rPr>
              <a:t>whichever</a:t>
            </a:r>
            <a:r>
              <a:rPr lang="fr-FR" dirty="0">
                <a:latin typeface="Avenir Next LT Pro" panose="020B0504020202020204" pitchFamily="34" charset="0"/>
              </a:rPr>
              <a:t> </a:t>
            </a:r>
            <a:r>
              <a:rPr lang="fr-FR" dirty="0" err="1">
                <a:latin typeface="Avenir Next LT Pro" panose="020B0504020202020204" pitchFamily="34" charset="0"/>
              </a:rPr>
              <a:t>you</a:t>
            </a:r>
            <a:r>
              <a:rPr lang="fr-FR" dirty="0">
                <a:latin typeface="Avenir Next LT Pro" panose="020B0504020202020204" pitchFamily="34" charset="0"/>
              </a:rPr>
              <a:t> are </a:t>
            </a:r>
            <a:r>
              <a:rPr lang="fr-FR" dirty="0" err="1">
                <a:latin typeface="Avenir Next LT Pro" panose="020B0504020202020204" pitchFamily="34" charset="0"/>
              </a:rPr>
              <a:t>most</a:t>
            </a:r>
            <a:r>
              <a:rPr lang="fr-FR" dirty="0">
                <a:latin typeface="Avenir Next LT Pro" panose="020B0504020202020204" pitchFamily="34" charset="0"/>
              </a:rPr>
              <a:t> </a:t>
            </a:r>
            <a:r>
              <a:rPr lang="fr-FR" dirty="0" err="1">
                <a:latin typeface="Avenir Next LT Pro" panose="020B0504020202020204" pitchFamily="34" charset="0"/>
              </a:rPr>
              <a:t>accurate</a:t>
            </a:r>
            <a:r>
              <a:rPr lang="fr-FR" dirty="0">
                <a:latin typeface="Avenir Next LT Pro" panose="020B0504020202020204" pitchFamily="34" charset="0"/>
              </a:rPr>
              <a:t> in.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2960AA3-661B-44CE-9959-08A4A40181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75819"/>
              </p:ext>
            </p:extLst>
          </p:nvPr>
        </p:nvGraphicFramePr>
        <p:xfrm>
          <a:off x="219939" y="4953000"/>
          <a:ext cx="6418120" cy="464820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283624">
                  <a:extLst>
                    <a:ext uri="{9D8B030D-6E8A-4147-A177-3AD203B41FA5}">
                      <a16:colId xmlns:a16="http://schemas.microsoft.com/office/drawing/2014/main" val="3544818048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3962768832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892311502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2184245786"/>
                    </a:ext>
                  </a:extLst>
                </a:gridCol>
              </a:tblGrid>
              <a:tr h="581025">
                <a:tc gridSpan="5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Future ‘simple’– essential 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endParaRPr lang="fr-FR" sz="14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‘er’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verb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travailler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Être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44354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travaillerai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Serai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travailleras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Seras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travaillera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Serai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Nous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travaillerons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Serons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Travaillerez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Ferez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Serez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96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travailleront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Feront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Seront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96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9573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A3F428-1400-4298-87CB-DA6E125BA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295782"/>
              </p:ext>
            </p:extLst>
          </p:nvPr>
        </p:nvGraphicFramePr>
        <p:xfrm>
          <a:off x="304800" y="274960"/>
          <a:ext cx="6255328" cy="379828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569028">
                  <a:extLst>
                    <a:ext uri="{9D8B030D-6E8A-4147-A177-3AD203B41FA5}">
                      <a16:colId xmlns:a16="http://schemas.microsoft.com/office/drawing/2014/main" val="1761634911"/>
                    </a:ext>
                  </a:extLst>
                </a:gridCol>
                <a:gridCol w="2670463">
                  <a:extLst>
                    <a:ext uri="{9D8B030D-6E8A-4147-A177-3AD203B41FA5}">
                      <a16:colId xmlns:a16="http://schemas.microsoft.com/office/drawing/2014/main" val="641756125"/>
                    </a:ext>
                  </a:extLst>
                </a:gridCol>
                <a:gridCol w="2015837">
                  <a:extLst>
                    <a:ext uri="{9D8B030D-6E8A-4147-A177-3AD203B41FA5}">
                      <a16:colId xmlns:a16="http://schemas.microsoft.com/office/drawing/2014/main" val="365087184"/>
                    </a:ext>
                  </a:extLst>
                </a:gridCol>
              </a:tblGrid>
              <a:tr h="379828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essentials</a:t>
                      </a:r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79828">
                <a:tc rowSpan="3">
                  <a:txBody>
                    <a:bodyPr/>
                    <a:lstStyle/>
                    <a:p>
                      <a:pPr algn="ctr"/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Il y a 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There is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290384"/>
                  </a:ext>
                </a:extLst>
              </a:tr>
              <a:tr h="379828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C’est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It is 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457916"/>
                  </a:ext>
                </a:extLst>
              </a:tr>
              <a:tr h="379828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Ils sont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They</a:t>
                      </a:r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62630"/>
                  </a:ext>
                </a:extLst>
              </a:tr>
              <a:tr h="379828">
                <a:tc gridSpan="3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748550"/>
                  </a:ext>
                </a:extLst>
              </a:tr>
              <a:tr h="379828">
                <a:tc rowSpan="2"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Past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Il y avait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There was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01671"/>
                  </a:ext>
                </a:extLst>
              </a:tr>
              <a:tr h="379828"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C’était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It </a:t>
                      </a:r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was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44937"/>
                  </a:ext>
                </a:extLst>
              </a:tr>
              <a:tr h="379828">
                <a:tc gridSpan="3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439846"/>
                  </a:ext>
                </a:extLst>
              </a:tr>
              <a:tr h="379828">
                <a:tc rowSpan="2"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Future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Il y aura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There will be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514242"/>
                  </a:ext>
                </a:extLst>
              </a:tr>
              <a:tr h="379828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Ce sera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It </a:t>
                      </a:r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will</a:t>
                      </a:r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be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79774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9CC900B-E6DC-4FBB-98C3-24130BBFC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893004"/>
              </p:ext>
            </p:extLst>
          </p:nvPr>
        </p:nvGraphicFramePr>
        <p:xfrm>
          <a:off x="301336" y="4618145"/>
          <a:ext cx="6255328" cy="475488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569028">
                  <a:extLst>
                    <a:ext uri="{9D8B030D-6E8A-4147-A177-3AD203B41FA5}">
                      <a16:colId xmlns:a16="http://schemas.microsoft.com/office/drawing/2014/main" val="1761634911"/>
                    </a:ext>
                  </a:extLst>
                </a:gridCol>
                <a:gridCol w="2660072">
                  <a:extLst>
                    <a:ext uri="{9D8B030D-6E8A-4147-A177-3AD203B41FA5}">
                      <a16:colId xmlns:a16="http://schemas.microsoft.com/office/drawing/2014/main" val="641756125"/>
                    </a:ext>
                  </a:extLst>
                </a:gridCol>
                <a:gridCol w="2026228">
                  <a:extLst>
                    <a:ext uri="{9D8B030D-6E8A-4147-A177-3AD203B41FA5}">
                      <a16:colId xmlns:a16="http://schemas.microsoft.com/office/drawing/2014/main" val="1770071228"/>
                    </a:ext>
                  </a:extLst>
                </a:gridCol>
              </a:tblGrid>
              <a:tr h="307319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essentials</a:t>
                      </a:r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07319">
                <a:tc rowSpan="3">
                  <a:txBody>
                    <a:bodyPr/>
                    <a:lstStyle/>
                    <a:p>
                      <a:pPr algn="ctr"/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Souvent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Often 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290384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Quelquefois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Sometimes 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457916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Normalement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Normally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62630"/>
                  </a:ext>
                </a:extLst>
              </a:tr>
              <a:tr h="307319">
                <a:tc>
                  <a:txBody>
                    <a:bodyPr/>
                    <a:lstStyle/>
                    <a:p>
                      <a:pPr algn="ctr"/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Le week-end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At the weekend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851048"/>
                  </a:ext>
                </a:extLst>
              </a:tr>
              <a:tr h="307319">
                <a:tc gridSpan="3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748550"/>
                  </a:ext>
                </a:extLst>
              </a:tr>
              <a:tr h="307319">
                <a:tc rowSpan="3"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Past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Le week-end dernier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Last weekend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01671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Hier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Yesterday 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44937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pPr algn="ctr"/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Récemment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Recently</a:t>
                      </a:r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796784"/>
                  </a:ext>
                </a:extLst>
              </a:tr>
              <a:tr h="307319">
                <a:tc gridSpan="3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439846"/>
                  </a:ext>
                </a:extLst>
              </a:tr>
              <a:tr h="307319">
                <a:tc rowSpan="3"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Future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Le week-end prochain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Next weekend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514242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Demain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Tomorrow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797745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pPr algn="ctr"/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À l’avenir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In the 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294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12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4607A2-FA4A-4956-AC23-556460D53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865276"/>
              </p:ext>
            </p:extLst>
          </p:nvPr>
        </p:nvGraphicFramePr>
        <p:xfrm>
          <a:off x="219940" y="187037"/>
          <a:ext cx="6418120" cy="464820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283624">
                  <a:extLst>
                    <a:ext uri="{9D8B030D-6E8A-4147-A177-3AD203B41FA5}">
                      <a16:colId xmlns:a16="http://schemas.microsoft.com/office/drawing/2014/main" val="3544818048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3962768832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892311502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2184245786"/>
                    </a:ext>
                  </a:extLst>
                </a:gridCol>
              </a:tblGrid>
              <a:tr h="581025">
                <a:tc gridSpan="5">
                  <a:txBody>
                    <a:bodyPr/>
                    <a:lstStyle/>
                    <a:p>
                      <a:pPr algn="ctr"/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Conditional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 (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would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) – essential 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endParaRPr lang="fr-FR" sz="14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‘er’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verb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voyager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Être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44354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voyagerais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Serais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voyagerais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Serais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voyagerait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Serait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>
                          <a:latin typeface="Avenir Next LT Pro" panose="020B0504020202020204" pitchFamily="34" charset="0"/>
                        </a:rPr>
                        <a:t>Nous 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voyagerions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Serions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voyageriez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Iriez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Feriez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Seriez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96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voyageraient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iraient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Feraient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Seraient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9657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ED0C4F1-1888-4029-B5E7-1922C187B6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597342"/>
              </p:ext>
            </p:extLst>
          </p:nvPr>
        </p:nvGraphicFramePr>
        <p:xfrm>
          <a:off x="219940" y="5070764"/>
          <a:ext cx="6418120" cy="4609234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283624">
                  <a:extLst>
                    <a:ext uri="{9D8B030D-6E8A-4147-A177-3AD203B41FA5}">
                      <a16:colId xmlns:a16="http://schemas.microsoft.com/office/drawing/2014/main" val="3544818048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3962768832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892311502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1283624">
                  <a:extLst>
                    <a:ext uri="{9D8B030D-6E8A-4147-A177-3AD203B41FA5}">
                      <a16:colId xmlns:a16="http://schemas.microsoft.com/office/drawing/2014/main" val="2184245786"/>
                    </a:ext>
                  </a:extLst>
                </a:gridCol>
              </a:tblGrid>
              <a:tr h="581025">
                <a:tc gridSpan="5">
                  <a:txBody>
                    <a:bodyPr/>
                    <a:lstStyle/>
                    <a:p>
                      <a:pPr algn="ctr"/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Imperfect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 (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used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 to)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‘er’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verb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aimer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Être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443545"/>
                  </a:ext>
                </a:extLst>
              </a:tr>
              <a:tr h="542059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aimais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Allais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Faisais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Étais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aimais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Allais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Faisais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Étais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 / elle / 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aimait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Allait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Faisait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Était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>
                          <a:latin typeface="Avenir Next LT Pro" panose="020B0504020202020204" pitchFamily="34" charset="0"/>
                        </a:rPr>
                        <a:t>Nous 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Aimions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Allions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Faisions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Étions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Vous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Aimiez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Alliez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Faisiez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Étiez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39605"/>
                  </a:ext>
                </a:extLst>
              </a:tr>
              <a:tr h="581025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Ils / elles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Aimaient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Allaient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Faisaient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Étaient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296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8267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F57D74F64D184CB6D69779B2F690CB" ma:contentTypeVersion="16" ma:contentTypeDescription="Create a new document." ma:contentTypeScope="" ma:versionID="3e80f1158bf5befe84be88c4518e0f61">
  <xsd:schema xmlns:xsd="http://www.w3.org/2001/XMLSchema" xmlns:xs="http://www.w3.org/2001/XMLSchema" xmlns:p="http://schemas.microsoft.com/office/2006/metadata/properties" xmlns:ns2="0a9e03f9-d863-4bd4-9da4-021144884c07" xmlns:ns3="b0b491b5-0359-4501-8d66-ba4d8fcd8de5" targetNamespace="http://schemas.microsoft.com/office/2006/metadata/properties" ma:root="true" ma:fieldsID="f713ffd6200c486b58d982438efcdc9f" ns2:_="" ns3:_="">
    <xsd:import namespace="0a9e03f9-d863-4bd4-9da4-021144884c07"/>
    <xsd:import namespace="b0b491b5-0359-4501-8d66-ba4d8fcd8de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OCR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9e03f9-d863-4bd4-9da4-021144884c0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b188733a-cc3a-4595-8708-0f4c12eac03d}" ma:internalName="TaxCatchAll" ma:showField="CatchAllData" ma:web="0a9e03f9-d863-4bd4-9da4-021144884c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b491b5-0359-4501-8d66-ba4d8fcd8d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d130c82-3eaf-4d6e-aa95-a900597639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b491b5-0359-4501-8d66-ba4d8fcd8de5">
      <Terms xmlns="http://schemas.microsoft.com/office/infopath/2007/PartnerControls"/>
    </lcf76f155ced4ddcb4097134ff3c332f>
    <TaxCatchAll xmlns="0a9e03f9-d863-4bd4-9da4-021144884c07" xsi:nil="true"/>
  </documentManagement>
</p:properties>
</file>

<file path=customXml/itemProps1.xml><?xml version="1.0" encoding="utf-8"?>
<ds:datastoreItem xmlns:ds="http://schemas.openxmlformats.org/officeDocument/2006/customXml" ds:itemID="{2551C804-EAD5-4D38-8DA8-BD392DEB81ED}"/>
</file>

<file path=customXml/itemProps2.xml><?xml version="1.0" encoding="utf-8"?>
<ds:datastoreItem xmlns:ds="http://schemas.openxmlformats.org/officeDocument/2006/customXml" ds:itemID="{0D7A94D1-ACC7-4C81-A416-555B3EACFE50}"/>
</file>

<file path=customXml/itemProps3.xml><?xml version="1.0" encoding="utf-8"?>
<ds:datastoreItem xmlns:ds="http://schemas.openxmlformats.org/officeDocument/2006/customXml" ds:itemID="{D6C5D1B7-5147-4134-8704-AC8719E5054C}"/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824</Words>
  <Application>Microsoft Office PowerPoint</Application>
  <PresentationFormat>A4 Paper (210x297 mm)</PresentationFormat>
  <Paragraphs>441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Calibri</vt:lpstr>
      <vt:lpstr>Showcard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Lucie Street</dc:creator>
  <cp:lastModifiedBy>L Street</cp:lastModifiedBy>
  <cp:revision>47</cp:revision>
  <dcterms:created xsi:type="dcterms:W3CDTF">2018-01-07T13:51:13Z</dcterms:created>
  <dcterms:modified xsi:type="dcterms:W3CDTF">2024-05-01T12:18:30Z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0x010100EBF57D74F64D184CB6D69779B2F690CB</vt:lpwstr>
  </property>
</Properties>
</file>