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8" r:id="rId2"/>
    <p:sldId id="259" r:id="rId3"/>
    <p:sldId id="260" r:id="rId4"/>
    <p:sldId id="262" r:id="rId5"/>
    <p:sldId id="261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2" r:id="rId14"/>
  </p:sldIdLst>
  <p:sldSz cx="6858000" cy="9906000" type="A4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hyl1s31O7WmB1/cgBiloRa+bWE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38B"/>
    <a:srgbClr val="CAFFC1"/>
    <a:srgbClr val="90FF7D"/>
    <a:srgbClr val="D2F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F3D145D-CB58-4119-9DDF-BF87FB33847B}">
  <a:tblStyle styleId="{7F3D145D-CB58-4119-9DDF-BF87FB33847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 snapToGrid="0">
      <p:cViewPr varScale="1">
        <p:scale>
          <a:sx n="55" d="100"/>
          <a:sy n="55" d="100"/>
        </p:scale>
        <p:origin x="2573" y="3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11375" y="744538"/>
            <a:ext cx="2576513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fanc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0517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6" r:id="rId5"/>
    <p:sldLayoutId id="2147483657" r:id="rId6"/>
    <p:sldLayoutId id="2147483658" r:id="rId7"/>
    <p:sldLayoutId id="214748365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omic Images - Free Download on Freepik">
            <a:extLst>
              <a:ext uri="{FF2B5EF4-FFF2-40B4-BE49-F238E27FC236}">
                <a16:creationId xmlns:a16="http://schemas.microsoft.com/office/drawing/2014/main" id="{974C5B74-E76C-4351-92FD-4980788010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41" r="11036"/>
          <a:stretch/>
        </p:blipFill>
        <p:spPr bwMode="auto">
          <a:xfrm rot="5400000">
            <a:off x="-1524001" y="1524002"/>
            <a:ext cx="9906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FA12237-5B97-441E-9671-090310936BE1}"/>
              </a:ext>
            </a:extLst>
          </p:cNvPr>
          <p:cNvSpPr txBox="1"/>
          <p:nvPr/>
        </p:nvSpPr>
        <p:spPr>
          <a:xfrm>
            <a:off x="986222" y="2880272"/>
            <a:ext cx="5666509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b="1" dirty="0">
                <a:ln w="3810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Showcard Gothic" panose="04020904020102020604" pitchFamily="82" charset="0"/>
              </a:rPr>
              <a:t>Boss </a:t>
            </a:r>
            <a:r>
              <a:rPr lang="fr-FR" sz="8800" b="1" dirty="0" err="1">
                <a:ln w="3810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Showcard Gothic" panose="04020904020102020604" pitchFamily="82" charset="0"/>
              </a:rPr>
              <a:t>your</a:t>
            </a:r>
            <a:r>
              <a:rPr lang="fr-FR" sz="8800" b="1" dirty="0">
                <a:ln w="3810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Showcard Gothic" panose="04020904020102020604" pitchFamily="82" charset="0"/>
              </a:rPr>
              <a:t> </a:t>
            </a:r>
            <a:r>
              <a:rPr lang="fr-FR" sz="8800" b="1" dirty="0" err="1">
                <a:ln w="3810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Showcard Gothic" panose="04020904020102020604" pitchFamily="82" charset="0"/>
              </a:rPr>
              <a:t>tenses</a:t>
            </a:r>
            <a:r>
              <a:rPr lang="fr-FR" sz="8800" b="1" dirty="0">
                <a:ln w="38100">
                  <a:solidFill>
                    <a:schemeClr val="bg1"/>
                  </a:solidFill>
                </a:ln>
                <a:solidFill>
                  <a:schemeClr val="tx1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latin typeface="Showcard Gothic" panose="04020904020102020604" pitchFamily="82" charset="0"/>
              </a:rPr>
              <a:t>!</a:t>
            </a:r>
          </a:p>
          <a:p>
            <a:pPr algn="ctr"/>
            <a:endParaRPr lang="fr-FR" sz="4000" b="1" dirty="0">
              <a:latin typeface="Avenir Next LT Pro" panose="020B0504020202020204" pitchFamily="34" charset="0"/>
            </a:endParaRPr>
          </a:p>
          <a:p>
            <a:pPr algn="ctr"/>
            <a:r>
              <a:rPr lang="fr-FR" sz="6600" b="1" dirty="0">
                <a:latin typeface="Avenir Next LT Pro" panose="020B0504020202020204" pitchFamily="34" charset="0"/>
              </a:rPr>
              <a:t>Part 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5AD1E92-8621-4009-8BA7-2EB6A4456A56}"/>
              </a:ext>
            </a:extLst>
          </p:cNvPr>
          <p:cNvSpPr/>
          <p:nvPr/>
        </p:nvSpPr>
        <p:spPr>
          <a:xfrm>
            <a:off x="2496037" y="731744"/>
            <a:ext cx="2646878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fr-FR" sz="5400" b="1" dirty="0">
                <a:latin typeface="Avenir Next LT Pro" panose="020B0504020202020204" pitchFamily="34" charset="0"/>
              </a:rPr>
              <a:t>GCSE</a:t>
            </a:r>
          </a:p>
          <a:p>
            <a:pPr lvl="0" algn="ctr"/>
            <a:r>
              <a:rPr lang="fr-FR" sz="5400" b="1" dirty="0">
                <a:latin typeface="Avenir Next LT Pro" panose="020B0504020202020204" pitchFamily="34" charset="0"/>
              </a:rPr>
              <a:t> French</a:t>
            </a:r>
          </a:p>
        </p:txBody>
      </p:sp>
    </p:spTree>
    <p:extLst>
      <p:ext uri="{BB962C8B-B14F-4D97-AF65-F5344CB8AC3E}">
        <p14:creationId xmlns:p14="http://schemas.microsoft.com/office/powerpoint/2010/main" val="1298258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1,300+ Purple Comic Book Background Stock Illustrations, Royalty-Free  Vector Graphics &amp; Clip Art - iStock">
            <a:extLst>
              <a:ext uri="{FF2B5EF4-FFF2-40B4-BE49-F238E27FC236}">
                <a16:creationId xmlns:a16="http://schemas.microsoft.com/office/drawing/2014/main" id="{FD78EE2A-86E7-4E8E-ADB8-527B51B566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0" t="25691" r="9026" b="37736"/>
          <a:stretch/>
        </p:blipFill>
        <p:spPr bwMode="auto">
          <a:xfrm>
            <a:off x="-13855" y="-12860"/>
            <a:ext cx="6871855" cy="2000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EB78E4-9EAD-4681-9C4E-65C2B268A8BC}"/>
              </a:ext>
            </a:extLst>
          </p:cNvPr>
          <p:cNvSpPr txBox="1"/>
          <p:nvPr/>
        </p:nvSpPr>
        <p:spPr>
          <a:xfrm rot="21229074">
            <a:off x="917069" y="37386"/>
            <a:ext cx="5623215" cy="18620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5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QUIZ!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6F9445F-C37F-45C7-8DDB-CB0514756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871534"/>
              </p:ext>
            </p:extLst>
          </p:nvPr>
        </p:nvGraphicFramePr>
        <p:xfrm>
          <a:off x="117763" y="2196798"/>
          <a:ext cx="6622472" cy="3970786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2722419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900053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1883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Avenir Next LT Pro" panose="020B0504020202020204" pitchFamily="34" charset="0"/>
                        </a:rPr>
                        <a:t>Future </a:t>
                      </a:r>
                      <a:r>
                        <a:rPr lang="fr-FR" sz="12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200" b="1" dirty="0">
                          <a:latin typeface="Avenir Next LT Pro" panose="020B0504020202020204" pitchFamily="34" charset="0"/>
                        </a:rPr>
                        <a:t> – Essential </a:t>
                      </a:r>
                      <a:r>
                        <a:rPr lang="fr-FR" sz="1200" b="1" dirty="0" err="1">
                          <a:latin typeface="Avenir Next LT Pro" panose="020B0504020202020204" pitchFamily="34" charset="0"/>
                        </a:rPr>
                        <a:t>verbs</a:t>
                      </a:r>
                      <a:endParaRPr lang="fr-FR" sz="12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CAFF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319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help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668148"/>
                  </a:ext>
                </a:extLst>
              </a:tr>
              <a:tr h="3319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watch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940281"/>
                  </a:ext>
                </a:extLst>
              </a:tr>
              <a:tr h="3319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97534"/>
                  </a:ext>
                </a:extLst>
              </a:tr>
              <a:tr h="3319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eat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801523"/>
                  </a:ext>
                </a:extLst>
              </a:tr>
              <a:tr h="3319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celebrate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301432"/>
                  </a:ext>
                </a:extLst>
              </a:tr>
              <a:tr h="3319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live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3319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699091"/>
                  </a:ext>
                </a:extLst>
              </a:tr>
              <a:tr h="3319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visit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00343"/>
                  </a:ext>
                </a:extLst>
              </a:tr>
              <a:tr h="3319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travel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107081"/>
                  </a:ext>
                </a:extLst>
              </a:tr>
              <a:tr h="3319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work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889568"/>
                  </a:ext>
                </a:extLst>
              </a:tr>
              <a:tr h="3319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buy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79046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459FF47-5D46-414C-91F4-2A13B264F7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734731"/>
              </p:ext>
            </p:extLst>
          </p:nvPr>
        </p:nvGraphicFramePr>
        <p:xfrm>
          <a:off x="110836" y="6376559"/>
          <a:ext cx="6622472" cy="3454948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2798619">
                  <a:extLst>
                    <a:ext uri="{9D8B030D-6E8A-4147-A177-3AD203B41FA5}">
                      <a16:colId xmlns:a16="http://schemas.microsoft.com/office/drawing/2014/main" val="1148696633"/>
                    </a:ext>
                  </a:extLst>
                </a:gridCol>
                <a:gridCol w="3823853">
                  <a:extLst>
                    <a:ext uri="{9D8B030D-6E8A-4147-A177-3AD203B41FA5}">
                      <a16:colId xmlns:a16="http://schemas.microsoft.com/office/drawing/2014/main" val="2590123436"/>
                    </a:ext>
                  </a:extLst>
                </a:gridCol>
              </a:tblGrid>
              <a:tr h="473825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In the future 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live in the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countryside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5177897"/>
                  </a:ext>
                </a:extLst>
              </a:tr>
              <a:tr h="3899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visit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the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museum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15402"/>
                  </a:ext>
                </a:extLst>
              </a:tr>
              <a:tr h="3899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buy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a souvenir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337531"/>
                  </a:ext>
                </a:extLst>
              </a:tr>
              <a:tr h="3899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eat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an ice-cream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631475"/>
                  </a:ext>
                </a:extLst>
              </a:tr>
              <a:tr h="473825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Next weekend 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do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some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skating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952227"/>
                  </a:ext>
                </a:extLst>
              </a:tr>
              <a:tr h="473825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celebrate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with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my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friends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it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will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be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great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4647899"/>
                  </a:ext>
                </a:extLst>
              </a:tr>
              <a:tr h="3899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work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as a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doctor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672768"/>
                  </a:ext>
                </a:extLst>
              </a:tr>
              <a:tr h="473825">
                <a:tc>
                  <a:txBody>
                    <a:bodyPr/>
                    <a:lstStyle/>
                    <a:p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Tomorrow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go to the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ice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-rink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748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9100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 descr="1,300+ Purple Comic Book Background Stock Illustrations, Royalty-Free  Vector Graphics &amp; Clip Art - iStock">
            <a:extLst>
              <a:ext uri="{FF2B5EF4-FFF2-40B4-BE49-F238E27FC236}">
                <a16:creationId xmlns:a16="http://schemas.microsoft.com/office/drawing/2014/main" id="{B1B6DFA3-8911-4803-A6A8-293B72A0AC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0" t="25691" r="9026" b="37736"/>
          <a:stretch/>
        </p:blipFill>
        <p:spPr bwMode="auto">
          <a:xfrm>
            <a:off x="-13855" y="-12860"/>
            <a:ext cx="6871855" cy="2000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EB78E4-9EAD-4681-9C4E-65C2B268A8BC}"/>
              </a:ext>
            </a:extLst>
          </p:cNvPr>
          <p:cNvSpPr txBox="1"/>
          <p:nvPr/>
        </p:nvSpPr>
        <p:spPr>
          <a:xfrm rot="21229074">
            <a:off x="917069" y="37386"/>
            <a:ext cx="5623215" cy="18620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5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QUIZ!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6F9445F-C37F-45C7-8DDB-CB0514756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3696196"/>
              </p:ext>
            </p:extLst>
          </p:nvPr>
        </p:nvGraphicFramePr>
        <p:xfrm>
          <a:off x="117763" y="2196798"/>
          <a:ext cx="6622472" cy="4192459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262746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359726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36629"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Present</a:t>
                      </a:r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irregular</a:t>
                      </a:r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verbs</a:t>
                      </a:r>
                      <a:endParaRPr lang="fr-FR" sz="14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505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drink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668148"/>
                  </a:ext>
                </a:extLst>
              </a:tr>
              <a:tr h="3505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must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940281"/>
                  </a:ext>
                </a:extLst>
              </a:tr>
              <a:tr h="3505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want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97534"/>
                  </a:ext>
                </a:extLst>
              </a:tr>
              <a:tr h="3505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read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801523"/>
                  </a:ext>
                </a:extLst>
              </a:tr>
              <a:tr h="3505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sleep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301432"/>
                  </a:ext>
                </a:extLst>
              </a:tr>
              <a:tr h="3505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can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3505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take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7699091"/>
                  </a:ext>
                </a:extLst>
              </a:tr>
              <a:tr h="3505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write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00343"/>
                  </a:ext>
                </a:extLst>
              </a:tr>
              <a:tr h="3505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learn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107081"/>
                  </a:ext>
                </a:extLst>
              </a:tr>
              <a:tr h="3505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889568"/>
                  </a:ext>
                </a:extLst>
              </a:tr>
              <a:tr h="3505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go 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7904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9FAF2D0-5758-4706-835D-4726D3ABAE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397538"/>
              </p:ext>
            </p:extLst>
          </p:nvPr>
        </p:nvGraphicFramePr>
        <p:xfrm>
          <a:off x="117764" y="6598232"/>
          <a:ext cx="6622472" cy="3086096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311236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311236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85762"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Present</a:t>
                      </a:r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 – </a:t>
                      </a:r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Reflexive</a:t>
                      </a:r>
                      <a:endParaRPr lang="fr-FR" sz="14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8576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have fun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38576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wash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myself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38576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called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38576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argue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with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38576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get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on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with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085221"/>
                  </a:ext>
                </a:extLst>
              </a:tr>
              <a:tr h="38576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swim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857318"/>
                  </a:ext>
                </a:extLst>
              </a:tr>
              <a:tr h="38576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get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myself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240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8819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 descr="1,300+ Purple Comic Book Background Stock Illustrations, Royalty-Free  Vector Graphics &amp; Clip Art - iStock">
            <a:extLst>
              <a:ext uri="{FF2B5EF4-FFF2-40B4-BE49-F238E27FC236}">
                <a16:creationId xmlns:a16="http://schemas.microsoft.com/office/drawing/2014/main" id="{B1B6DFA3-8911-4803-A6A8-293B72A0AC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0" t="25691" r="9026" b="37736"/>
          <a:stretch/>
        </p:blipFill>
        <p:spPr bwMode="auto">
          <a:xfrm>
            <a:off x="-13855" y="-12860"/>
            <a:ext cx="6871855" cy="2000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EB78E4-9EAD-4681-9C4E-65C2B268A8BC}"/>
              </a:ext>
            </a:extLst>
          </p:cNvPr>
          <p:cNvSpPr txBox="1"/>
          <p:nvPr/>
        </p:nvSpPr>
        <p:spPr>
          <a:xfrm rot="21229074">
            <a:off x="917069" y="37386"/>
            <a:ext cx="5623215" cy="18620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5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QUIZ!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FA306EB-4F5D-4406-BA5F-ED08CB9FFA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017117"/>
              </p:ext>
            </p:extLst>
          </p:nvPr>
        </p:nvGraphicFramePr>
        <p:xfrm>
          <a:off x="233805" y="2099401"/>
          <a:ext cx="6255328" cy="1219200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2766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127664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278257"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latin typeface="Avenir Next LT Pro" panose="020B0504020202020204" pitchFamily="34" charset="0"/>
                        </a:rPr>
                        <a:t>Past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 –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we</a:t>
                      </a:r>
                      <a:endParaRPr lang="fr-FR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278257"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did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278257"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played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857318"/>
                  </a:ext>
                </a:extLst>
              </a:tr>
              <a:tr h="278257"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watched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240799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A41BEA0-1F89-4BCC-8BA0-0C9F991EFF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499078"/>
              </p:ext>
            </p:extLst>
          </p:nvPr>
        </p:nvGraphicFramePr>
        <p:xfrm>
          <a:off x="233805" y="3483180"/>
          <a:ext cx="6255328" cy="1113027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2766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127664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71009"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latin typeface="Avenir Next LT Pro" panose="020B0504020202020204" pitchFamily="34" charset="0"/>
                        </a:rPr>
                        <a:t>Past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 –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Reflexive</a:t>
                      </a:r>
                      <a:endParaRPr lang="fr-FR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argued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with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had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fun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with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85731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A628D5E-C77E-4355-8F22-468974CC3C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804882"/>
              </p:ext>
            </p:extLst>
          </p:nvPr>
        </p:nvGraphicFramePr>
        <p:xfrm>
          <a:off x="233805" y="4831507"/>
          <a:ext cx="6255328" cy="2346596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2766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127664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35228"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latin typeface="Avenir Next LT Pro" panose="020B0504020202020204" pitchFamily="34" charset="0"/>
                        </a:rPr>
                        <a:t>Past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 – être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verbs</a:t>
                      </a:r>
                      <a:endParaRPr lang="fr-FR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35228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left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335228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arrived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857318"/>
                  </a:ext>
                </a:extLst>
              </a:tr>
              <a:tr h="335228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came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240799"/>
                  </a:ext>
                </a:extLst>
              </a:tr>
              <a:tr h="335228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went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644557"/>
                  </a:ext>
                </a:extLst>
              </a:tr>
              <a:tr h="335228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went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014233"/>
                  </a:ext>
                </a:extLst>
              </a:tr>
              <a:tr h="335228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stayed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136674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CEF14AC-8C07-4DF4-B037-6415E24CC5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870099"/>
              </p:ext>
            </p:extLst>
          </p:nvPr>
        </p:nvGraphicFramePr>
        <p:xfrm>
          <a:off x="233805" y="7439891"/>
          <a:ext cx="6255328" cy="2195508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2766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127664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65918"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latin typeface="Avenir Next LT Pro" panose="020B0504020202020204" pitchFamily="34" charset="0"/>
                        </a:rPr>
                        <a:t>Past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other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irregulars</a:t>
                      </a:r>
                      <a:endParaRPr lang="fr-FR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65918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took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290384"/>
                  </a:ext>
                </a:extLst>
              </a:tr>
              <a:tr h="365918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wrote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457916"/>
                  </a:ext>
                </a:extLst>
              </a:tr>
              <a:tr h="365918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saw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174856"/>
                  </a:ext>
                </a:extLst>
              </a:tr>
              <a:tr h="365918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drank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6679490"/>
                  </a:ext>
                </a:extLst>
              </a:tr>
              <a:tr h="365918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learnt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5567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0323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 descr="1,300+ Purple Comic Book Background Stock Illustrations, Royalty-Free  Vector Graphics &amp; Clip Art - iStock">
            <a:extLst>
              <a:ext uri="{FF2B5EF4-FFF2-40B4-BE49-F238E27FC236}">
                <a16:creationId xmlns:a16="http://schemas.microsoft.com/office/drawing/2014/main" id="{B1B6DFA3-8911-4803-A6A8-293B72A0AC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0" t="25691" r="9026" b="37736"/>
          <a:stretch/>
        </p:blipFill>
        <p:spPr bwMode="auto">
          <a:xfrm>
            <a:off x="-13855" y="-12860"/>
            <a:ext cx="6871855" cy="2000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EB78E4-9EAD-4681-9C4E-65C2B268A8BC}"/>
              </a:ext>
            </a:extLst>
          </p:cNvPr>
          <p:cNvSpPr txBox="1"/>
          <p:nvPr/>
        </p:nvSpPr>
        <p:spPr>
          <a:xfrm rot="21229074">
            <a:off x="917069" y="37386"/>
            <a:ext cx="5623215" cy="18620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5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QUIZ!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FA306EB-4F5D-4406-BA5F-ED08CB9FFA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86986"/>
              </p:ext>
            </p:extLst>
          </p:nvPr>
        </p:nvGraphicFramePr>
        <p:xfrm>
          <a:off x="233805" y="2099401"/>
          <a:ext cx="6255328" cy="1986534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2766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127664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31089"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latin typeface="Avenir Next LT Pro" panose="020B0504020202020204" pitchFamily="34" charset="0"/>
                        </a:rPr>
                        <a:t>Future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 -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we</a:t>
                      </a:r>
                      <a:endParaRPr lang="fr-FR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31089"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are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331089"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are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eat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857318"/>
                  </a:ext>
                </a:extLst>
              </a:tr>
              <a:tr h="331089"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are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take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240799"/>
                  </a:ext>
                </a:extLst>
              </a:tr>
              <a:tr h="331089"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are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sing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574371"/>
                  </a:ext>
                </a:extLst>
              </a:tr>
              <a:tr h="331089"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are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watch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809534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99693F9-CFBB-441E-B529-1189512F1A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267055"/>
              </p:ext>
            </p:extLst>
          </p:nvPr>
        </p:nvGraphicFramePr>
        <p:xfrm>
          <a:off x="233805" y="4294909"/>
          <a:ext cx="6255328" cy="5402808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05140">
                  <a:extLst>
                    <a:ext uri="{9D8B030D-6E8A-4147-A177-3AD203B41FA5}">
                      <a16:colId xmlns:a16="http://schemas.microsoft.com/office/drawing/2014/main" val="3753633583"/>
                    </a:ext>
                  </a:extLst>
                </a:gridCol>
                <a:gridCol w="3150188">
                  <a:extLst>
                    <a:ext uri="{9D8B030D-6E8A-4147-A177-3AD203B41FA5}">
                      <a16:colId xmlns:a16="http://schemas.microsoft.com/office/drawing/2014/main" val="1697997079"/>
                    </a:ext>
                  </a:extLst>
                </a:gridCol>
              </a:tblGrid>
              <a:tr h="422275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It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will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be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fun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2275065"/>
                  </a:ext>
                </a:extLst>
              </a:tr>
              <a:tr h="422275"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Yesterday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went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the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park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1505826"/>
                  </a:ext>
                </a:extLst>
              </a:tr>
              <a:tr h="422275"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Tomorrow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eat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a pizza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983814"/>
                  </a:ext>
                </a:extLst>
              </a:tr>
              <a:tr h="422275"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Normally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travel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803123"/>
                  </a:ext>
                </a:extLst>
              </a:tr>
              <a:tr h="422275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It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was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interesting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7233688"/>
                  </a:ext>
                </a:extLst>
              </a:tr>
              <a:tr h="422275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go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university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788291"/>
                  </a:ext>
                </a:extLst>
              </a:tr>
              <a:tr h="422275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There are a lot of shops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922674"/>
                  </a:ext>
                </a:extLst>
              </a:tr>
              <a:tr h="422275"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played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basketball last weekend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941595"/>
                  </a:ext>
                </a:extLst>
              </a:tr>
              <a:tr h="422275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In the future 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will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work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as a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teacher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2917692"/>
                  </a:ext>
                </a:extLst>
              </a:tr>
              <a:tr h="590029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went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the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cinema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and 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watched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a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horror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film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57534"/>
                  </a:ext>
                </a:extLst>
              </a:tr>
              <a:tr h="590029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At the weekend 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read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and I use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my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563929"/>
                  </a:ext>
                </a:extLst>
              </a:tr>
              <a:tr h="422275"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are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take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the train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1189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7734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48F1D07-548A-46CB-B4EF-559182CE9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719649"/>
              </p:ext>
            </p:extLst>
          </p:nvPr>
        </p:nvGraphicFramePr>
        <p:xfrm>
          <a:off x="301336" y="89310"/>
          <a:ext cx="6255328" cy="1830930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2766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127664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66186"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Present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– Essential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irregulars</a:t>
                      </a:r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66186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fais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366186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suis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am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366186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have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366186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vais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C336654-A75E-471C-868E-203707FBCB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495509"/>
              </p:ext>
            </p:extLst>
          </p:nvPr>
        </p:nvGraphicFramePr>
        <p:xfrm>
          <a:off x="301336" y="2078182"/>
          <a:ext cx="6255328" cy="7738512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2766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127664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22438">
                <a:tc gridSpan="2">
                  <a:txBody>
                    <a:bodyPr/>
                    <a:lstStyle/>
                    <a:p>
                      <a:pPr algn="ctr"/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Present</a:t>
                      </a:r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 – Regular (-er </a:t>
                      </a:r>
                      <a:r>
                        <a:rPr lang="fr-FR" sz="1400" b="1" dirty="0" err="1">
                          <a:latin typeface="Avenir Next LT Pro" panose="020B0504020202020204" pitchFamily="34" charset="0"/>
                        </a:rPr>
                        <a:t>verbs</a:t>
                      </a:r>
                      <a:r>
                        <a:rPr lang="fr-FR" sz="1400" b="1" dirty="0">
                          <a:latin typeface="Avenir Next LT Pro" panose="020B0504020202020204" pitchFamily="34" charset="0"/>
                        </a:rPr>
                        <a:t>)</a:t>
                      </a: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 mange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eat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 regarde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watch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 joue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play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 voyage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travel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 visite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visit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90316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J’aime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like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2722246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J’écoute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listen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825242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 travaille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work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085221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J’aide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help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604940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 donne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give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54865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 fête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celebrate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33233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 préfère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prefer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382993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J’achète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buy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769940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 nage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swim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3915724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J’utilise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use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346127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 recycle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recyle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678634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 pratique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practice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699192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J’envoie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send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500757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 porte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wear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475202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J’étudie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study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8937557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 trouve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find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4826803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J’habite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live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290384"/>
                  </a:ext>
                </a:extLst>
              </a:tr>
              <a:tr h="32243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Je déteste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400" dirty="0" err="1">
                          <a:latin typeface="Avenir Next LT Pro" panose="020B0504020202020204" pitchFamily="34" charset="0"/>
                        </a:rPr>
                        <a:t>hate</a:t>
                      </a:r>
                      <a:endParaRPr lang="fr-FR" sz="14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457916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B3623168-C519-4F3E-9775-48F6CEAE65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4956" y="2743200"/>
            <a:ext cx="2433044" cy="2433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595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48F1D07-548A-46CB-B4EF-559182CE9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23887"/>
              </p:ext>
            </p:extLst>
          </p:nvPr>
        </p:nvGraphicFramePr>
        <p:xfrm>
          <a:off x="301336" y="152400"/>
          <a:ext cx="6255328" cy="2968072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2766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127664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71009"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Present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–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Reflexive</a:t>
                      </a:r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m’appelle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called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me lave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wash</a:t>
                      </a:r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myself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me lève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get</a:t>
                      </a:r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myself</a:t>
                      </a:r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 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me dispute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argue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with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m’entends avec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get</a:t>
                      </a:r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 on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with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085221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m’amuse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have fun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857318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me baigne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swim</a:t>
                      </a:r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 (paddle)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24079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EB45472-26EC-44E0-86AB-EE58F0FA9A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399323"/>
              </p:ext>
            </p:extLst>
          </p:nvPr>
        </p:nvGraphicFramePr>
        <p:xfrm>
          <a:off x="301336" y="3440154"/>
          <a:ext cx="6255328" cy="6313440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2766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127664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45096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Present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other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irregulars</a:t>
                      </a:r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45096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vois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see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290384"/>
                  </a:ext>
                </a:extLst>
              </a:tr>
              <a:tr h="45096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bois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drink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457916"/>
                  </a:ext>
                </a:extLst>
              </a:tr>
              <a:tr h="45096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peux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can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200911"/>
                  </a:ext>
                </a:extLst>
              </a:tr>
              <a:tr h="45096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dois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must/ have 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174856"/>
                  </a:ext>
                </a:extLst>
              </a:tr>
              <a:tr h="45096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dis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say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6679490"/>
                  </a:ext>
                </a:extLst>
              </a:tr>
              <a:tr h="45096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veux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want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467519"/>
                  </a:ext>
                </a:extLst>
              </a:tr>
              <a:tr h="45096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J’écris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write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5567297"/>
                  </a:ext>
                </a:extLst>
              </a:tr>
              <a:tr h="45096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lis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read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273656"/>
                  </a:ext>
                </a:extLst>
              </a:tr>
              <a:tr h="45096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dors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sleep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968195"/>
                  </a:ext>
                </a:extLst>
              </a:tr>
              <a:tr h="45096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prends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take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062630"/>
                  </a:ext>
                </a:extLst>
              </a:tr>
              <a:tr h="45096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J’apprends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learn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748550"/>
                  </a:ext>
                </a:extLst>
              </a:tr>
              <a:tr h="45096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sors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go 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708347"/>
                  </a:ext>
                </a:extLst>
              </a:tr>
              <a:tr h="450960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viens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come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841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535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48F1D07-548A-46CB-B4EF-559182CE9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160427"/>
              </p:ext>
            </p:extLst>
          </p:nvPr>
        </p:nvGraphicFramePr>
        <p:xfrm>
          <a:off x="301336" y="290945"/>
          <a:ext cx="6255328" cy="1468581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2766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127664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489527"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Past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– Essential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irregulars</a:t>
                      </a:r>
                      <a:endParaRPr lang="fr-FR" sz="16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489527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’ai</a:t>
                      </a:r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 fait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did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489527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Je suis allé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went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C336654-A75E-471C-868E-203707FBCB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634793"/>
              </p:ext>
            </p:extLst>
          </p:nvPr>
        </p:nvGraphicFramePr>
        <p:xfrm>
          <a:off x="320190" y="2050473"/>
          <a:ext cx="6255328" cy="7675434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2935628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319700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426413"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Past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 – Regular (-er </a:t>
                      </a:r>
                      <a:r>
                        <a:rPr lang="fr-FR" sz="1600" b="1" dirty="0" err="1">
                          <a:latin typeface="Avenir Next LT Pro" panose="020B0504020202020204" pitchFamily="34" charset="0"/>
                        </a:rPr>
                        <a:t>verbs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)</a:t>
                      </a: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ai</a:t>
                      </a:r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 mang</a:t>
                      </a:r>
                      <a:r>
                        <a:rPr lang="fr-FR" sz="1600" b="1" dirty="0">
                          <a:latin typeface="Avenir Next LT Pro" panose="020B0504020202020204" pitchFamily="34" charset="0"/>
                        </a:rPr>
                        <a:t>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ate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 regardé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watched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 joué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played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 voyagé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traveled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 visité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visited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90316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 écouté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listened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1825242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 travaillé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worked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085221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 aidé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helped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604940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 donné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gave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54865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 fêté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celebrated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33233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 acheté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bought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769940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 nagé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swam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3915724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 utilisé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used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346127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 recyclé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recyled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678634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 envoyé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sent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500757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 porté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wore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475202"/>
                  </a:ext>
                </a:extLst>
              </a:tr>
              <a:tr h="426413"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J’ai trouvé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600" dirty="0" err="1">
                          <a:latin typeface="Avenir Next LT Pro" panose="020B0504020202020204" pitchFamily="34" charset="0"/>
                        </a:rPr>
                        <a:t>found</a:t>
                      </a:r>
                      <a:endParaRPr lang="fr-FR" sz="16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4826803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68000B1-A0EB-49D3-8AF0-CBC04816D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2107" y="2447327"/>
            <a:ext cx="2645893" cy="2505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972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48F1D07-548A-46CB-B4EF-559182CE9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955142"/>
              </p:ext>
            </p:extLst>
          </p:nvPr>
        </p:nvGraphicFramePr>
        <p:xfrm>
          <a:off x="301336" y="1949387"/>
          <a:ext cx="6255328" cy="1484036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2766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127664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71009"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latin typeface="Avenir Next LT Pro" panose="020B0504020202020204" pitchFamily="34" charset="0"/>
                        </a:rPr>
                        <a:t>Past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 –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Reflexive</a:t>
                      </a:r>
                      <a:endParaRPr lang="fr-FR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me suis disputé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argue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with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me suis amusé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had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fun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857318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me suis baigné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swam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(paddle)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24079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EB45472-26EC-44E0-86AB-EE58F0FA9A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668215"/>
              </p:ext>
            </p:extLst>
          </p:nvPr>
        </p:nvGraphicFramePr>
        <p:xfrm>
          <a:off x="301336" y="6472577"/>
          <a:ext cx="6255328" cy="3278910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2766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127664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27891"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latin typeface="Avenir Next LT Pro" panose="020B0504020202020204" pitchFamily="34" charset="0"/>
                        </a:rPr>
                        <a:t>Past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other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irregulars</a:t>
                      </a:r>
                      <a:endParaRPr lang="fr-FR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27891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J’ai vu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saw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290384"/>
                  </a:ext>
                </a:extLst>
              </a:tr>
              <a:tr h="327891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J’ai bu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drank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457916"/>
                  </a:ext>
                </a:extLst>
              </a:tr>
              <a:tr h="327891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J’ai 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had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174856"/>
                  </a:ext>
                </a:extLst>
              </a:tr>
              <a:tr h="327891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J’ai 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said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6679490"/>
                  </a:ext>
                </a:extLst>
              </a:tr>
              <a:tr h="327891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J’ai écrit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wrote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5567297"/>
                  </a:ext>
                </a:extLst>
              </a:tr>
              <a:tr h="327891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J’ai 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read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273656"/>
                  </a:ext>
                </a:extLst>
              </a:tr>
              <a:tr h="327891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J’ai dormi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slept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968195"/>
                  </a:ext>
                </a:extLst>
              </a:tr>
              <a:tr h="327891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J’ai pris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took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062630"/>
                  </a:ext>
                </a:extLst>
              </a:tr>
              <a:tr h="327891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J’ai appris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learnt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74855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40EBDBB-2067-4843-8228-75E7068AEB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799378"/>
              </p:ext>
            </p:extLst>
          </p:nvPr>
        </p:nvGraphicFramePr>
        <p:xfrm>
          <a:off x="301336" y="3662852"/>
          <a:ext cx="6255328" cy="2580296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2766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127664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71009"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latin typeface="Avenir Next LT Pro" panose="020B0504020202020204" pitchFamily="34" charset="0"/>
                        </a:rPr>
                        <a:t>Past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 – être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verbs</a:t>
                      </a:r>
                      <a:endParaRPr lang="fr-FR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54242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suis allé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went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suis resté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stayed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857318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suis arrivé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arrived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240799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suis parti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left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644557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suis venu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came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014233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suis sorti (e)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went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13667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A08F4D5-6C4D-4A4A-9924-8102AEDBC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465314"/>
              </p:ext>
            </p:extLst>
          </p:nvPr>
        </p:nvGraphicFramePr>
        <p:xfrm>
          <a:off x="301336" y="242892"/>
          <a:ext cx="6255328" cy="1484036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2766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127664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71009"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latin typeface="Avenir Next LT Pro" panose="020B0504020202020204" pitchFamily="34" charset="0"/>
                        </a:rPr>
                        <a:t>Past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 –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we</a:t>
                      </a:r>
                      <a:endParaRPr lang="fr-FR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On 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a 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regardé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watched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On 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a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fait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did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5857318"/>
                  </a:ext>
                </a:extLst>
              </a:tr>
              <a:tr h="371009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On 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a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joué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played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240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908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48F1D07-548A-46CB-B4EF-559182CE9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610725"/>
              </p:ext>
            </p:extLst>
          </p:nvPr>
        </p:nvGraphicFramePr>
        <p:xfrm>
          <a:off x="301336" y="290945"/>
          <a:ext cx="6255328" cy="1830930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2538846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716482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66186"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latin typeface="Avenir Next LT Pro" panose="020B0504020202020204" pitchFamily="34" charset="0"/>
                        </a:rPr>
                        <a:t>Future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 – Essential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irregulars</a:t>
                      </a:r>
                      <a:endParaRPr lang="fr-FR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66186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vais 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faire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366186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vais être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be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366186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vais avoir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have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366186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vais aller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C336654-A75E-471C-868E-203707FBCB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836752"/>
              </p:ext>
            </p:extLst>
          </p:nvPr>
        </p:nvGraphicFramePr>
        <p:xfrm>
          <a:off x="301336" y="2341416"/>
          <a:ext cx="6255328" cy="5334000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2497282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758046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81000"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latin typeface="Avenir Next LT Pro" panose="020B0504020202020204" pitchFamily="34" charset="0"/>
                        </a:rPr>
                        <a:t>Future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 – Regular (-er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verbs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)</a:t>
                      </a: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vais manger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eat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vais regarder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watch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vais jouer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play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vais voyager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travel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vais visiter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visit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39031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vais travailler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work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808522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vais aider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help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60494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vais donner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give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5486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vais fêter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celebrate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3323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vais acheter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buy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76994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vais envoyer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send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50075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vais porter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wear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4752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Je vais habiter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live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482680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6A3F428-1400-4298-87CB-DA6E125BA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058920"/>
              </p:ext>
            </p:extLst>
          </p:nvPr>
        </p:nvGraphicFramePr>
        <p:xfrm>
          <a:off x="301336" y="7894957"/>
          <a:ext cx="6255328" cy="1828800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2497282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758046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242455">
                <a:tc gridSpan="2">
                  <a:txBody>
                    <a:bodyPr/>
                    <a:lstStyle/>
                    <a:p>
                      <a:pPr algn="ctr"/>
                      <a:r>
                        <a:rPr lang="fr-FR" b="1" dirty="0">
                          <a:latin typeface="Avenir Next LT Pro" panose="020B0504020202020204" pitchFamily="34" charset="0"/>
                        </a:rPr>
                        <a:t>Future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b="1" dirty="0">
                          <a:latin typeface="Avenir Next LT Pro" panose="020B0504020202020204" pitchFamily="34" charset="0"/>
                        </a:rPr>
                        <a:t> – </a:t>
                      </a:r>
                      <a:r>
                        <a:rPr lang="fr-FR" b="1" dirty="0" err="1">
                          <a:latin typeface="Avenir Next LT Pro" panose="020B0504020202020204" pitchFamily="34" charset="0"/>
                        </a:rPr>
                        <a:t>we</a:t>
                      </a:r>
                      <a:endParaRPr lang="fr-FR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FFE3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242455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On va manger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are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eat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290384"/>
                  </a:ext>
                </a:extLst>
              </a:tr>
              <a:tr h="242455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On va boire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are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drink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457916"/>
                  </a:ext>
                </a:extLst>
              </a:tr>
              <a:tr h="242455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On va prendre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are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take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062630"/>
                  </a:ext>
                </a:extLst>
              </a:tr>
              <a:tr h="242455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On va chanter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are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siing</a:t>
                      </a:r>
                      <a:endParaRPr lang="fr-FR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748550"/>
                  </a:ext>
                </a:extLst>
              </a:tr>
              <a:tr h="242455">
                <a:tc>
                  <a:txBody>
                    <a:bodyPr/>
                    <a:lstStyle/>
                    <a:p>
                      <a:r>
                        <a:rPr lang="fr-FR" dirty="0">
                          <a:latin typeface="Avenir Next LT Pro" panose="020B0504020202020204" pitchFamily="34" charset="0"/>
                        </a:rPr>
                        <a:t>On va danser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We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are </a:t>
                      </a:r>
                      <a:r>
                        <a:rPr lang="fr-FR" dirty="0" err="1">
                          <a:latin typeface="Avenir Next LT Pro" panose="020B0504020202020204" pitchFamily="34" charset="0"/>
                        </a:rPr>
                        <a:t>going</a:t>
                      </a:r>
                      <a:r>
                        <a:rPr lang="fr-FR" dirty="0">
                          <a:latin typeface="Avenir Next LT Pro" panose="020B0504020202020204" pitchFamily="34" charset="0"/>
                        </a:rPr>
                        <a:t> to dance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01671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A065F029-ADC1-47B1-B38F-0013808CF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5755" y="2341417"/>
            <a:ext cx="2268551" cy="234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573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6A3F428-1400-4298-87CB-DA6E125BA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295782"/>
              </p:ext>
            </p:extLst>
          </p:nvPr>
        </p:nvGraphicFramePr>
        <p:xfrm>
          <a:off x="304800" y="274960"/>
          <a:ext cx="6255328" cy="3798280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1569028">
                  <a:extLst>
                    <a:ext uri="{9D8B030D-6E8A-4147-A177-3AD203B41FA5}">
                      <a16:colId xmlns:a16="http://schemas.microsoft.com/office/drawing/2014/main" val="1761634911"/>
                    </a:ext>
                  </a:extLst>
                </a:gridCol>
                <a:gridCol w="2670463">
                  <a:extLst>
                    <a:ext uri="{9D8B030D-6E8A-4147-A177-3AD203B41FA5}">
                      <a16:colId xmlns:a16="http://schemas.microsoft.com/office/drawing/2014/main" val="641756125"/>
                    </a:ext>
                  </a:extLst>
                </a:gridCol>
                <a:gridCol w="2015837">
                  <a:extLst>
                    <a:ext uri="{9D8B030D-6E8A-4147-A177-3AD203B41FA5}">
                      <a16:colId xmlns:a16="http://schemas.microsoft.com/office/drawing/2014/main" val="365087184"/>
                    </a:ext>
                  </a:extLst>
                </a:gridCol>
              </a:tblGrid>
              <a:tr h="379828"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8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800" b="1" dirty="0" err="1">
                          <a:latin typeface="Avenir Next LT Pro" panose="020B0504020202020204" pitchFamily="34" charset="0"/>
                        </a:rPr>
                        <a:t>essentials</a:t>
                      </a:r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79828">
                <a:tc rowSpan="3">
                  <a:txBody>
                    <a:bodyPr/>
                    <a:lstStyle/>
                    <a:p>
                      <a:pPr algn="ctr"/>
                      <a:r>
                        <a:rPr lang="fr-FR" sz="1800" b="1" dirty="0" err="1">
                          <a:latin typeface="Avenir Next LT Pro" panose="020B0504020202020204" pitchFamily="34" charset="0"/>
                        </a:rPr>
                        <a:t>Present</a:t>
                      </a:r>
                      <a:r>
                        <a:rPr lang="fr-FR" sz="1800" b="1" dirty="0">
                          <a:latin typeface="Avenir Next LT Pro" panose="020B0504020202020204" pitchFamily="34" charset="0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Il y a 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There is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290384"/>
                  </a:ext>
                </a:extLst>
              </a:tr>
              <a:tr h="379828">
                <a:tc vMerge="1">
                  <a:txBody>
                    <a:bodyPr/>
                    <a:lstStyle/>
                    <a:p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C’est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It is 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457916"/>
                  </a:ext>
                </a:extLst>
              </a:tr>
              <a:tr h="379828">
                <a:tc vMerge="1">
                  <a:txBody>
                    <a:bodyPr/>
                    <a:lstStyle/>
                    <a:p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Ils sont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>
                          <a:latin typeface="Avenir Next LT Pro" panose="020B0504020202020204" pitchFamily="34" charset="0"/>
                        </a:rPr>
                        <a:t>They</a:t>
                      </a:r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 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062630"/>
                  </a:ext>
                </a:extLst>
              </a:tr>
              <a:tr h="379828">
                <a:tc gridSpan="3">
                  <a:txBody>
                    <a:bodyPr/>
                    <a:lstStyle/>
                    <a:p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748550"/>
                  </a:ext>
                </a:extLst>
              </a:tr>
              <a:tr h="379828">
                <a:tc rowSpan="2"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latin typeface="Avenir Next LT Pro" panose="020B0504020202020204" pitchFamily="34" charset="0"/>
                        </a:rPr>
                        <a:t>Past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Il y avait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There was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01671"/>
                  </a:ext>
                </a:extLst>
              </a:tr>
              <a:tr h="379828"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C’était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It </a:t>
                      </a:r>
                      <a:r>
                        <a:rPr lang="fr-FR" sz="1800" dirty="0" err="1">
                          <a:latin typeface="Avenir Next LT Pro" panose="020B0504020202020204" pitchFamily="34" charset="0"/>
                        </a:rPr>
                        <a:t>was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944937"/>
                  </a:ext>
                </a:extLst>
              </a:tr>
              <a:tr h="379828">
                <a:tc gridSpan="3">
                  <a:txBody>
                    <a:bodyPr/>
                    <a:lstStyle/>
                    <a:p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439846"/>
                  </a:ext>
                </a:extLst>
              </a:tr>
              <a:tr h="379828">
                <a:tc rowSpan="2"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latin typeface="Avenir Next LT Pro" panose="020B0504020202020204" pitchFamily="34" charset="0"/>
                        </a:rPr>
                        <a:t>Future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Il y aura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There will be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6514242"/>
                  </a:ext>
                </a:extLst>
              </a:tr>
              <a:tr h="379828">
                <a:tc vMerge="1">
                  <a:txBody>
                    <a:bodyPr/>
                    <a:lstStyle/>
                    <a:p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Ce sera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It </a:t>
                      </a:r>
                      <a:r>
                        <a:rPr lang="fr-FR" sz="1800" dirty="0" err="1">
                          <a:latin typeface="Avenir Next LT Pro" panose="020B0504020202020204" pitchFamily="34" charset="0"/>
                        </a:rPr>
                        <a:t>will</a:t>
                      </a:r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800" dirty="0" err="1">
                          <a:latin typeface="Avenir Next LT Pro" panose="020B0504020202020204" pitchFamily="34" charset="0"/>
                        </a:rPr>
                        <a:t>be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79774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9CC900B-E6DC-4FBB-98C3-24130BBFCC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893004"/>
              </p:ext>
            </p:extLst>
          </p:nvPr>
        </p:nvGraphicFramePr>
        <p:xfrm>
          <a:off x="301336" y="4618145"/>
          <a:ext cx="6255328" cy="4754880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1569028">
                  <a:extLst>
                    <a:ext uri="{9D8B030D-6E8A-4147-A177-3AD203B41FA5}">
                      <a16:colId xmlns:a16="http://schemas.microsoft.com/office/drawing/2014/main" val="1761634911"/>
                    </a:ext>
                  </a:extLst>
                </a:gridCol>
                <a:gridCol w="2660072">
                  <a:extLst>
                    <a:ext uri="{9D8B030D-6E8A-4147-A177-3AD203B41FA5}">
                      <a16:colId xmlns:a16="http://schemas.microsoft.com/office/drawing/2014/main" val="641756125"/>
                    </a:ext>
                  </a:extLst>
                </a:gridCol>
                <a:gridCol w="2026228">
                  <a:extLst>
                    <a:ext uri="{9D8B030D-6E8A-4147-A177-3AD203B41FA5}">
                      <a16:colId xmlns:a16="http://schemas.microsoft.com/office/drawing/2014/main" val="1770071228"/>
                    </a:ext>
                  </a:extLst>
                </a:gridCol>
              </a:tblGrid>
              <a:tr h="307319"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8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800" b="1" dirty="0" err="1">
                          <a:latin typeface="Avenir Next LT Pro" panose="020B0504020202020204" pitchFamily="34" charset="0"/>
                        </a:rPr>
                        <a:t>essentials</a:t>
                      </a:r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90FF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07319">
                <a:tc rowSpan="3">
                  <a:txBody>
                    <a:bodyPr/>
                    <a:lstStyle/>
                    <a:p>
                      <a:pPr algn="ctr"/>
                      <a:r>
                        <a:rPr lang="fr-FR" sz="1800" b="1" dirty="0" err="1">
                          <a:latin typeface="Avenir Next LT Pro" panose="020B0504020202020204" pitchFamily="34" charset="0"/>
                        </a:rPr>
                        <a:t>Present</a:t>
                      </a:r>
                      <a:r>
                        <a:rPr lang="fr-FR" sz="1800" b="1" dirty="0">
                          <a:latin typeface="Avenir Next LT Pro" panose="020B0504020202020204" pitchFamily="34" charset="0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Souvent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Often 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290384"/>
                  </a:ext>
                </a:extLst>
              </a:tr>
              <a:tr h="307319">
                <a:tc vMerge="1">
                  <a:txBody>
                    <a:bodyPr/>
                    <a:lstStyle/>
                    <a:p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Quelquefois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Sometimes 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457916"/>
                  </a:ext>
                </a:extLst>
              </a:tr>
              <a:tr h="307319">
                <a:tc vMerge="1">
                  <a:txBody>
                    <a:bodyPr/>
                    <a:lstStyle/>
                    <a:p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Normalement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>
                          <a:latin typeface="Avenir Next LT Pro" panose="020B0504020202020204" pitchFamily="34" charset="0"/>
                        </a:rPr>
                        <a:t>Normally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062630"/>
                  </a:ext>
                </a:extLst>
              </a:tr>
              <a:tr h="307319">
                <a:tc>
                  <a:txBody>
                    <a:bodyPr/>
                    <a:lstStyle/>
                    <a:p>
                      <a:pPr algn="ctr"/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Le week-end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At the weekend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5851048"/>
                  </a:ext>
                </a:extLst>
              </a:tr>
              <a:tr h="307319">
                <a:tc gridSpan="3">
                  <a:txBody>
                    <a:bodyPr/>
                    <a:lstStyle/>
                    <a:p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748550"/>
                  </a:ext>
                </a:extLst>
              </a:tr>
              <a:tr h="307319">
                <a:tc rowSpan="3"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latin typeface="Avenir Next LT Pro" panose="020B0504020202020204" pitchFamily="34" charset="0"/>
                        </a:rPr>
                        <a:t>Past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Le week-end dernier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Last weekend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401671"/>
                  </a:ext>
                </a:extLst>
              </a:tr>
              <a:tr h="307319">
                <a:tc vMerge="1">
                  <a:txBody>
                    <a:bodyPr/>
                    <a:lstStyle/>
                    <a:p>
                      <a:pPr algn="ctr"/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Hier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Yesterday 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944937"/>
                  </a:ext>
                </a:extLst>
              </a:tr>
              <a:tr h="307319">
                <a:tc vMerge="1">
                  <a:txBody>
                    <a:bodyPr/>
                    <a:lstStyle/>
                    <a:p>
                      <a:pPr algn="ctr"/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Récemment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err="1">
                          <a:latin typeface="Avenir Next LT Pro" panose="020B0504020202020204" pitchFamily="34" charset="0"/>
                        </a:rPr>
                        <a:t>Recently</a:t>
                      </a:r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796784"/>
                  </a:ext>
                </a:extLst>
              </a:tr>
              <a:tr h="307319">
                <a:tc gridSpan="3">
                  <a:txBody>
                    <a:bodyPr/>
                    <a:lstStyle/>
                    <a:p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439846"/>
                  </a:ext>
                </a:extLst>
              </a:tr>
              <a:tr h="307319">
                <a:tc rowSpan="3"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latin typeface="Avenir Next LT Pro" panose="020B0504020202020204" pitchFamily="34" charset="0"/>
                        </a:rPr>
                        <a:t>Future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Le week-end prochain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Next weekend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6514242"/>
                  </a:ext>
                </a:extLst>
              </a:tr>
              <a:tr h="307319">
                <a:tc vMerge="1">
                  <a:txBody>
                    <a:bodyPr/>
                    <a:lstStyle/>
                    <a:p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Demain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>
                          <a:latin typeface="Avenir Next LT Pro" panose="020B0504020202020204" pitchFamily="34" charset="0"/>
                        </a:rPr>
                        <a:t>Tomorrow</a:t>
                      </a:r>
                      <a:endParaRPr lang="fr-FR" sz="18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797745"/>
                  </a:ext>
                </a:extLst>
              </a:tr>
              <a:tr h="307319">
                <a:tc vMerge="1">
                  <a:txBody>
                    <a:bodyPr/>
                    <a:lstStyle/>
                    <a:p>
                      <a:pPr algn="ctr"/>
                      <a:endParaRPr lang="fr-FR" sz="1800" b="1" dirty="0">
                        <a:latin typeface="Avenir Next LT Pro" panose="020B05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À l’avenir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>
                          <a:latin typeface="Avenir Next LT Pro" panose="020B0504020202020204" pitchFamily="34" charset="0"/>
                        </a:rPr>
                        <a:t>In the 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9294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12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1,300+ Purple Comic Book Background Stock Illustrations, Royalty-Free  Vector Graphics &amp; Clip Art - iStock">
            <a:extLst>
              <a:ext uri="{FF2B5EF4-FFF2-40B4-BE49-F238E27FC236}">
                <a16:creationId xmlns:a16="http://schemas.microsoft.com/office/drawing/2014/main" id="{FD78EE2A-86E7-4E8E-ADB8-527B51B566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0" t="25691" r="9026" b="37736"/>
          <a:stretch/>
        </p:blipFill>
        <p:spPr bwMode="auto">
          <a:xfrm>
            <a:off x="-13855" y="-12860"/>
            <a:ext cx="6871855" cy="2000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EB78E4-9EAD-4681-9C4E-65C2B268A8BC}"/>
              </a:ext>
            </a:extLst>
          </p:cNvPr>
          <p:cNvSpPr txBox="1"/>
          <p:nvPr/>
        </p:nvSpPr>
        <p:spPr>
          <a:xfrm rot="21229074">
            <a:off x="917069" y="37386"/>
            <a:ext cx="5623215" cy="18620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5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QUIZ!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6F9445F-C37F-45C7-8DDB-CB0514756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424170"/>
              </p:ext>
            </p:extLst>
          </p:nvPr>
        </p:nvGraphicFramePr>
        <p:xfrm>
          <a:off x="117763" y="2196799"/>
          <a:ext cx="6622472" cy="4559912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65764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456708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292712"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b="1" dirty="0" err="1">
                          <a:latin typeface="Avenir Next LT Pro" panose="020B0504020202020204" pitchFamily="34" charset="0"/>
                        </a:rPr>
                        <a:t>Present</a:t>
                      </a:r>
                      <a:r>
                        <a:rPr lang="fr-FR" sz="1200" b="1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200" b="1" dirty="0">
                          <a:latin typeface="Avenir Next LT Pro" panose="020B0504020202020204" pitchFamily="34" charset="0"/>
                        </a:rPr>
                        <a:t> – Essential </a:t>
                      </a:r>
                      <a:r>
                        <a:rPr lang="fr-FR" sz="1200" b="1" dirty="0" err="1">
                          <a:latin typeface="Avenir Next LT Pro" panose="020B0504020202020204" pitchFamily="34" charset="0"/>
                        </a:rPr>
                        <a:t>verbs</a:t>
                      </a:r>
                      <a:endParaRPr lang="fr-FR" sz="12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CAFF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2927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travel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668148"/>
                  </a:ext>
                </a:extLst>
              </a:tr>
              <a:tr h="2927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eat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940281"/>
                  </a:ext>
                </a:extLst>
              </a:tr>
              <a:tr h="2927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give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301432"/>
                  </a:ext>
                </a:extLst>
              </a:tr>
              <a:tr h="2927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2927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buy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00343"/>
                  </a:ext>
                </a:extLst>
              </a:tr>
              <a:tr h="2927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prefer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107081"/>
                  </a:ext>
                </a:extLst>
              </a:tr>
              <a:tr h="2927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wear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79046"/>
                  </a:ext>
                </a:extLst>
              </a:tr>
              <a:tr h="2927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2927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live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280405"/>
                  </a:ext>
                </a:extLst>
              </a:tr>
              <a:tr h="2927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like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653483"/>
                  </a:ext>
                </a:extLst>
              </a:tr>
              <a:tr h="2927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have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8412953"/>
                  </a:ext>
                </a:extLst>
              </a:tr>
              <a:tr h="2927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play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1150237"/>
                  </a:ext>
                </a:extLst>
              </a:tr>
              <a:tr h="2927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watch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089143"/>
                  </a:ext>
                </a:extLst>
              </a:tr>
              <a:tr h="2927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46603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459FF47-5D46-414C-91F4-2A13B264F7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58847"/>
              </p:ext>
            </p:extLst>
          </p:nvPr>
        </p:nvGraphicFramePr>
        <p:xfrm>
          <a:off x="110836" y="7162800"/>
          <a:ext cx="6622472" cy="2595880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3158837">
                  <a:extLst>
                    <a:ext uri="{9D8B030D-6E8A-4147-A177-3AD203B41FA5}">
                      <a16:colId xmlns:a16="http://schemas.microsoft.com/office/drawing/2014/main" val="1148696633"/>
                    </a:ext>
                  </a:extLst>
                </a:gridCol>
                <a:gridCol w="3463635">
                  <a:extLst>
                    <a:ext uri="{9D8B030D-6E8A-4147-A177-3AD203B41FA5}">
                      <a16:colId xmlns:a16="http://schemas.microsoft.com/office/drawing/2014/main" val="2590123436"/>
                    </a:ext>
                  </a:extLst>
                </a:gridCol>
              </a:tblGrid>
              <a:tr h="324485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play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football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with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my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friends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in the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park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5177897"/>
                  </a:ext>
                </a:extLst>
              </a:tr>
              <a:tr h="324485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watch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comedies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sometimes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15402"/>
                  </a:ext>
                </a:extLst>
              </a:tr>
              <a:tr h="324485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listen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pop music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because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it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is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fun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337531"/>
                  </a:ext>
                </a:extLst>
              </a:tr>
              <a:tr h="324485">
                <a:tc>
                  <a:txBody>
                    <a:bodyPr/>
                    <a:lstStyle/>
                    <a:p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Normally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travel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France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631475"/>
                  </a:ext>
                </a:extLst>
              </a:tr>
              <a:tr h="324485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eat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some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chicken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,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rice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and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vegetables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952227"/>
                  </a:ext>
                </a:extLst>
              </a:tr>
              <a:tr h="324485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go to the shops at the weekend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4647899"/>
                  </a:ext>
                </a:extLst>
              </a:tr>
              <a:tr h="324485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am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nice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and I like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672768"/>
                  </a:ext>
                </a:extLst>
              </a:tr>
              <a:tr h="324485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study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French but 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prefer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748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1856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1,300+ Purple Comic Book Background Stock Illustrations, Royalty-Free  Vector Graphics &amp; Clip Art - iStock">
            <a:extLst>
              <a:ext uri="{FF2B5EF4-FFF2-40B4-BE49-F238E27FC236}">
                <a16:creationId xmlns:a16="http://schemas.microsoft.com/office/drawing/2014/main" id="{FD78EE2A-86E7-4E8E-ADB8-527B51B566B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0" t="25691" r="9026" b="37736"/>
          <a:stretch/>
        </p:blipFill>
        <p:spPr bwMode="auto">
          <a:xfrm>
            <a:off x="-13855" y="-12860"/>
            <a:ext cx="6871855" cy="2000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8EB78E4-9EAD-4681-9C4E-65C2B268A8BC}"/>
              </a:ext>
            </a:extLst>
          </p:cNvPr>
          <p:cNvSpPr txBox="1"/>
          <p:nvPr/>
        </p:nvSpPr>
        <p:spPr>
          <a:xfrm rot="21229074">
            <a:off x="917069" y="37386"/>
            <a:ext cx="5623215" cy="18620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5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Showcard Gothic" panose="04020904020102020604" pitchFamily="82" charset="0"/>
              </a:rPr>
              <a:t>QUIZ!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6F9445F-C37F-45C7-8DDB-CB0514756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698993"/>
              </p:ext>
            </p:extLst>
          </p:nvPr>
        </p:nvGraphicFramePr>
        <p:xfrm>
          <a:off x="117763" y="2196798"/>
          <a:ext cx="6622472" cy="4092007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2722419">
                  <a:extLst>
                    <a:ext uri="{9D8B030D-6E8A-4147-A177-3AD203B41FA5}">
                      <a16:colId xmlns:a16="http://schemas.microsoft.com/office/drawing/2014/main" val="1539314165"/>
                    </a:ext>
                  </a:extLst>
                </a:gridCol>
                <a:gridCol w="3900053">
                  <a:extLst>
                    <a:ext uri="{9D8B030D-6E8A-4147-A177-3AD203B41FA5}">
                      <a16:colId xmlns:a16="http://schemas.microsoft.com/office/drawing/2014/main" val="2854374627"/>
                    </a:ext>
                  </a:extLst>
                </a:gridCol>
              </a:tblGrid>
              <a:tr h="303211"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latin typeface="Avenir Next LT Pro" panose="020B0504020202020204" pitchFamily="34" charset="0"/>
                        </a:rPr>
                        <a:t>Past </a:t>
                      </a:r>
                      <a:r>
                        <a:rPr lang="fr-FR" sz="1200" b="1" dirty="0" err="1">
                          <a:latin typeface="Avenir Next LT Pro" panose="020B0504020202020204" pitchFamily="34" charset="0"/>
                        </a:rPr>
                        <a:t>tense</a:t>
                      </a:r>
                      <a:r>
                        <a:rPr lang="fr-FR" sz="1200" b="1" dirty="0">
                          <a:latin typeface="Avenir Next LT Pro" panose="020B0504020202020204" pitchFamily="34" charset="0"/>
                        </a:rPr>
                        <a:t> – Essential </a:t>
                      </a:r>
                      <a:r>
                        <a:rPr lang="fr-FR" sz="1200" b="1" dirty="0" err="1">
                          <a:latin typeface="Avenir Next LT Pro" panose="020B0504020202020204" pitchFamily="34" charset="0"/>
                        </a:rPr>
                        <a:t>verbs</a:t>
                      </a:r>
                      <a:endParaRPr lang="fr-FR" sz="1200" b="1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CAFFC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44890"/>
                  </a:ext>
                </a:extLst>
              </a:tr>
              <a:tr h="3157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worked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668148"/>
                  </a:ext>
                </a:extLst>
              </a:tr>
              <a:tr h="315733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played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940281"/>
                  </a:ext>
                </a:extLst>
              </a:tr>
              <a:tr h="315733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went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801523"/>
                  </a:ext>
                </a:extLst>
              </a:tr>
              <a:tr h="315733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bought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301432"/>
                  </a:ext>
                </a:extLst>
              </a:tr>
              <a:tr h="315733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visited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1577470"/>
                  </a:ext>
                </a:extLst>
              </a:tr>
              <a:tr h="315733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helped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00343"/>
                  </a:ext>
                </a:extLst>
              </a:tr>
              <a:tr h="315733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ate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5107081"/>
                  </a:ext>
                </a:extLst>
              </a:tr>
              <a:tr h="315733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celebrated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889568"/>
                  </a:ext>
                </a:extLst>
              </a:tr>
              <a:tr h="315733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watched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79046"/>
                  </a:ext>
                </a:extLst>
              </a:tr>
              <a:tr h="315733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gave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9450334"/>
                  </a:ext>
                </a:extLst>
              </a:tr>
              <a:tr h="315733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did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280405"/>
                  </a:ext>
                </a:extLst>
              </a:tr>
              <a:tr h="315733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used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653483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459FF47-5D46-414C-91F4-2A13B264F7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6611624"/>
              </p:ext>
            </p:extLst>
          </p:nvPr>
        </p:nvGraphicFramePr>
        <p:xfrm>
          <a:off x="110836" y="6497782"/>
          <a:ext cx="6622472" cy="3260896"/>
        </p:xfrm>
        <a:graphic>
          <a:graphicData uri="http://schemas.openxmlformats.org/drawingml/2006/table">
            <a:tbl>
              <a:tblPr firstRow="1" bandRow="1">
                <a:tableStyleId>{7F3D145D-CB58-4119-9DDF-BF87FB33847B}</a:tableStyleId>
              </a:tblPr>
              <a:tblGrid>
                <a:gridCol w="2784764">
                  <a:extLst>
                    <a:ext uri="{9D8B030D-6E8A-4147-A177-3AD203B41FA5}">
                      <a16:colId xmlns:a16="http://schemas.microsoft.com/office/drawing/2014/main" val="1148696633"/>
                    </a:ext>
                  </a:extLst>
                </a:gridCol>
                <a:gridCol w="3837708">
                  <a:extLst>
                    <a:ext uri="{9D8B030D-6E8A-4147-A177-3AD203B41FA5}">
                      <a16:colId xmlns:a16="http://schemas.microsoft.com/office/drawing/2014/main" val="2590123436"/>
                    </a:ext>
                  </a:extLst>
                </a:gridCol>
              </a:tblGrid>
              <a:tr h="4076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played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tennis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after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school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5177897"/>
                  </a:ext>
                </a:extLst>
              </a:tr>
              <a:tr h="4076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watched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an action film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yesterday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815402"/>
                  </a:ext>
                </a:extLst>
              </a:tr>
              <a:tr h="4076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went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to the stadium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with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my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dad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337531"/>
                  </a:ext>
                </a:extLst>
              </a:tr>
              <a:tr h="4076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Last week-end 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visited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Paris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631475"/>
                  </a:ext>
                </a:extLst>
              </a:tr>
              <a:tr h="4076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ate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at a restaurant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recently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5952227"/>
                  </a:ext>
                </a:extLst>
              </a:tr>
              <a:tr h="4076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gave money to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charity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4647899"/>
                  </a:ext>
                </a:extLst>
              </a:tr>
              <a:tr h="4076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did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some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dance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672768"/>
                  </a:ext>
                </a:extLst>
              </a:tr>
              <a:tr h="407612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I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worked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in a café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it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was</a:t>
                      </a:r>
                      <a:r>
                        <a:rPr lang="fr-FR" sz="120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fr-FR" sz="1200" dirty="0" err="1">
                          <a:latin typeface="Avenir Next LT Pro" panose="020B0504020202020204" pitchFamily="34" charset="0"/>
                        </a:rPr>
                        <a:t>boring</a:t>
                      </a:r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Avenir Next LT Pro" panose="020B05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67484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619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F57D74F64D184CB6D69779B2F690CB" ma:contentTypeVersion="16" ma:contentTypeDescription="Create a new document." ma:contentTypeScope="" ma:versionID="3e80f1158bf5befe84be88c4518e0f61">
  <xsd:schema xmlns:xsd="http://www.w3.org/2001/XMLSchema" xmlns:xs="http://www.w3.org/2001/XMLSchema" xmlns:p="http://schemas.microsoft.com/office/2006/metadata/properties" xmlns:ns2="0a9e03f9-d863-4bd4-9da4-021144884c07" xmlns:ns3="b0b491b5-0359-4501-8d66-ba4d8fcd8de5" targetNamespace="http://schemas.microsoft.com/office/2006/metadata/properties" ma:root="true" ma:fieldsID="f713ffd6200c486b58d982438efcdc9f" ns2:_="" ns3:_="">
    <xsd:import namespace="0a9e03f9-d863-4bd4-9da4-021144884c07"/>
    <xsd:import namespace="b0b491b5-0359-4501-8d66-ba4d8fcd8de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OCR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9e03f9-d863-4bd4-9da4-021144884c0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b188733a-cc3a-4595-8708-0f4c12eac03d}" ma:internalName="TaxCatchAll" ma:showField="CatchAllData" ma:web="0a9e03f9-d863-4bd4-9da4-021144884c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b491b5-0359-4501-8d66-ba4d8fcd8d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4d130c82-3eaf-4d6e-aa95-a900597639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0b491b5-0359-4501-8d66-ba4d8fcd8de5">
      <Terms xmlns="http://schemas.microsoft.com/office/infopath/2007/PartnerControls"/>
    </lcf76f155ced4ddcb4097134ff3c332f>
    <TaxCatchAll xmlns="0a9e03f9-d863-4bd4-9da4-021144884c07" xsi:nil="true"/>
  </documentManagement>
</p:properties>
</file>

<file path=customXml/itemProps1.xml><?xml version="1.0" encoding="utf-8"?>
<ds:datastoreItem xmlns:ds="http://schemas.openxmlformats.org/officeDocument/2006/customXml" ds:itemID="{E609FAA6-ED7A-4B5E-8D87-F93508E017C8}"/>
</file>

<file path=customXml/itemProps2.xml><?xml version="1.0" encoding="utf-8"?>
<ds:datastoreItem xmlns:ds="http://schemas.openxmlformats.org/officeDocument/2006/customXml" ds:itemID="{6212CCEB-C1FE-4058-9153-BF2921225E98}"/>
</file>

<file path=customXml/itemProps3.xml><?xml version="1.0" encoding="utf-8"?>
<ds:datastoreItem xmlns:ds="http://schemas.openxmlformats.org/officeDocument/2006/customXml" ds:itemID="{D047C535-2D9C-4F20-877C-1719BB31C37B}"/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1260</Words>
  <Application>Microsoft Office PowerPoint</Application>
  <PresentationFormat>A4 Paper (210x297 mm)</PresentationFormat>
  <Paragraphs>407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Avenir Next LT Pro</vt:lpstr>
      <vt:lpstr>Calibri</vt:lpstr>
      <vt:lpstr>Showcard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Lucie Street</dc:creator>
  <cp:lastModifiedBy>L Street</cp:lastModifiedBy>
  <cp:revision>37</cp:revision>
  <dcterms:created xsi:type="dcterms:W3CDTF">2018-01-07T13:51:13Z</dcterms:created>
  <dcterms:modified xsi:type="dcterms:W3CDTF">2024-03-11T07:54:15Z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0x010100EBF57D74F64D184CB6D69779B2F690CB</vt:lpwstr>
  </property>
</Properties>
</file>