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8"/>
  </p:handoutMasterIdLst>
  <p:sldIdLst>
    <p:sldId id="724" r:id="rId2"/>
    <p:sldId id="712" r:id="rId3"/>
    <p:sldId id="515" r:id="rId4"/>
    <p:sldId id="516" r:id="rId5"/>
    <p:sldId id="565" r:id="rId6"/>
    <p:sldId id="580" r:id="rId7"/>
    <p:sldId id="713" r:id="rId8"/>
    <p:sldId id="396" r:id="rId9"/>
    <p:sldId id="462" r:id="rId10"/>
    <p:sldId id="455" r:id="rId11"/>
    <p:sldId id="461" r:id="rId12"/>
    <p:sldId id="452" r:id="rId13"/>
    <p:sldId id="611" r:id="rId14"/>
    <p:sldId id="460" r:id="rId15"/>
    <p:sldId id="453" r:id="rId16"/>
    <p:sldId id="467" r:id="rId17"/>
    <p:sldId id="553" r:id="rId18"/>
    <p:sldId id="555" r:id="rId19"/>
    <p:sldId id="554" r:id="rId20"/>
    <p:sldId id="557" r:id="rId21"/>
    <p:sldId id="556" r:id="rId22"/>
    <p:sldId id="552" r:id="rId23"/>
    <p:sldId id="563" r:id="rId24"/>
    <p:sldId id="623" r:id="rId25"/>
    <p:sldId id="621" r:id="rId26"/>
    <p:sldId id="638" r:id="rId27"/>
    <p:sldId id="445" r:id="rId28"/>
    <p:sldId id="446" r:id="rId29"/>
    <p:sldId id="449" r:id="rId30"/>
    <p:sldId id="459" r:id="rId31"/>
    <p:sldId id="450" r:id="rId32"/>
    <p:sldId id="637" r:id="rId33"/>
    <p:sldId id="448" r:id="rId34"/>
    <p:sldId id="447" r:id="rId35"/>
    <p:sldId id="639" r:id="rId36"/>
    <p:sldId id="714" r:id="rId37"/>
    <p:sldId id="383" r:id="rId38"/>
    <p:sldId id="608" r:id="rId39"/>
    <p:sldId id="634" r:id="rId40"/>
    <p:sldId id="451" r:id="rId41"/>
    <p:sldId id="635" r:id="rId42"/>
    <p:sldId id="591" r:id="rId43"/>
    <p:sldId id="280" r:id="rId44"/>
    <p:sldId id="723" r:id="rId45"/>
    <p:sldId id="607" r:id="rId46"/>
    <p:sldId id="715" r:id="rId47"/>
    <p:sldId id="454" r:id="rId48"/>
    <p:sldId id="632" r:id="rId49"/>
    <p:sldId id="463" r:id="rId50"/>
    <p:sldId id="558" r:id="rId51"/>
    <p:sldId id="710" r:id="rId52"/>
    <p:sldId id="581" r:id="rId53"/>
    <p:sldId id="496" r:id="rId54"/>
    <p:sldId id="468" r:id="rId55"/>
    <p:sldId id="569" r:id="rId56"/>
    <p:sldId id="547" r:id="rId57"/>
    <p:sldId id="548" r:id="rId58"/>
    <p:sldId id="625" r:id="rId59"/>
    <p:sldId id="624" r:id="rId60"/>
    <p:sldId id="716" r:id="rId61"/>
    <p:sldId id="575" r:id="rId62"/>
    <p:sldId id="641" r:id="rId63"/>
    <p:sldId id="643" r:id="rId64"/>
    <p:sldId id="642" r:id="rId65"/>
    <p:sldId id="640" r:id="rId66"/>
    <p:sldId id="644" r:id="rId67"/>
    <p:sldId id="574" r:id="rId68"/>
    <p:sldId id="571" r:id="rId69"/>
    <p:sldId id="566" r:id="rId70"/>
    <p:sldId id="567" r:id="rId71"/>
    <p:sldId id="613" r:id="rId72"/>
    <p:sldId id="614" r:id="rId73"/>
    <p:sldId id="615" r:id="rId74"/>
    <p:sldId id="616" r:id="rId75"/>
    <p:sldId id="617" r:id="rId76"/>
    <p:sldId id="717" r:id="rId77"/>
    <p:sldId id="648" r:id="rId78"/>
    <p:sldId id="651" r:id="rId79"/>
    <p:sldId id="646" r:id="rId80"/>
    <p:sldId id="652" r:id="rId81"/>
    <p:sldId id="653" r:id="rId82"/>
    <p:sldId id="654" r:id="rId83"/>
    <p:sldId id="647" r:id="rId84"/>
    <p:sldId id="577" r:id="rId85"/>
    <p:sldId id="645" r:id="rId86"/>
    <p:sldId id="610" r:id="rId87"/>
    <p:sldId id="650" r:id="rId88"/>
    <p:sldId id="594" r:id="rId89"/>
    <p:sldId id="718" r:id="rId90"/>
    <p:sldId id="260" r:id="rId91"/>
    <p:sldId id="278" r:id="rId92"/>
    <p:sldId id="659" r:id="rId93"/>
    <p:sldId id="257" r:id="rId94"/>
    <p:sldId id="258" r:id="rId95"/>
    <p:sldId id="256" r:id="rId96"/>
    <p:sldId id="277" r:id="rId97"/>
    <p:sldId id="279" r:id="rId98"/>
    <p:sldId id="674" r:id="rId99"/>
    <p:sldId id="387" r:id="rId100"/>
    <p:sldId id="281" r:id="rId101"/>
    <p:sldId id="536" r:id="rId102"/>
    <p:sldId id="601" r:id="rId103"/>
    <p:sldId id="655" r:id="rId104"/>
    <p:sldId id="379" r:id="rId105"/>
    <p:sldId id="378" r:id="rId106"/>
    <p:sldId id="377" r:id="rId107"/>
    <p:sldId id="380" r:id="rId108"/>
    <p:sldId id="263" r:id="rId109"/>
    <p:sldId id="584" r:id="rId110"/>
    <p:sldId id="285" r:id="rId111"/>
    <p:sldId id="673" r:id="rId112"/>
    <p:sldId id="284" r:id="rId113"/>
    <p:sldId id="261" r:id="rId114"/>
    <p:sldId id="385" r:id="rId115"/>
    <p:sldId id="493" r:id="rId116"/>
    <p:sldId id="590" r:id="rId117"/>
    <p:sldId id="262" r:id="rId118"/>
    <p:sldId id="382" r:id="rId119"/>
    <p:sldId id="488" r:id="rId120"/>
    <p:sldId id="264" r:id="rId121"/>
    <p:sldId id="286" r:id="rId122"/>
    <p:sldId id="665" r:id="rId123"/>
    <p:sldId id="353" r:id="rId124"/>
    <p:sldId id="402" r:id="rId125"/>
    <p:sldId id="475" r:id="rId126"/>
    <p:sldId id="668" r:id="rId127"/>
    <p:sldId id="381" r:id="rId128"/>
    <p:sldId id="660" r:id="rId129"/>
    <p:sldId id="661" r:id="rId130"/>
    <p:sldId id="675" r:id="rId131"/>
    <p:sldId id="664" r:id="rId132"/>
    <p:sldId id="656" r:id="rId133"/>
    <p:sldId id="657" r:id="rId134"/>
    <p:sldId id="658" r:id="rId135"/>
    <p:sldId id="404" r:id="rId136"/>
    <p:sldId id="666" r:id="rId137"/>
    <p:sldId id="287" r:id="rId138"/>
    <p:sldId id="491" r:id="rId139"/>
    <p:sldId id="679" r:id="rId140"/>
    <p:sldId id="490" r:id="rId141"/>
    <p:sldId id="662" r:id="rId142"/>
    <p:sldId id="677" r:id="rId143"/>
    <p:sldId id="265" r:id="rId144"/>
    <p:sldId id="266" r:id="rId145"/>
    <p:sldId id="671" r:id="rId146"/>
    <p:sldId id="678" r:id="rId147"/>
    <p:sldId id="485" r:id="rId148"/>
    <p:sldId id="680" r:id="rId149"/>
    <p:sldId id="669" r:id="rId150"/>
    <p:sldId id="293" r:id="rId151"/>
    <p:sldId id="527" r:id="rId152"/>
    <p:sldId id="288" r:id="rId153"/>
    <p:sldId id="267" r:id="rId154"/>
    <p:sldId id="345" r:id="rId155"/>
    <p:sldId id="271" r:id="rId156"/>
    <p:sldId id="321" r:id="rId157"/>
    <p:sldId id="520" r:id="rId158"/>
    <p:sldId id="586" r:id="rId159"/>
    <p:sldId id="588" r:id="rId160"/>
    <p:sldId id="602" r:id="rId161"/>
    <p:sldId id="521" r:id="rId162"/>
    <p:sldId id="593" r:id="rId163"/>
    <p:sldId id="719" r:id="rId164"/>
    <p:sldId id="691" r:id="rId165"/>
    <p:sldId id="706" r:id="rId166"/>
    <p:sldId id="299" r:id="rId167"/>
    <p:sldId id="302" r:id="rId168"/>
    <p:sldId id="681" r:id="rId169"/>
    <p:sldId id="694" r:id="rId170"/>
    <p:sldId id="695" r:id="rId171"/>
    <p:sldId id="699" r:id="rId172"/>
    <p:sldId id="692" r:id="rId173"/>
    <p:sldId id="417" r:id="rId174"/>
    <p:sldId id="700" r:id="rId175"/>
    <p:sldId id="309" r:id="rId176"/>
    <p:sldId id="693" r:id="rId177"/>
    <p:sldId id="701" r:id="rId178"/>
    <p:sldId id="704" r:id="rId179"/>
    <p:sldId id="705" r:id="rId180"/>
    <p:sldId id="690" r:id="rId181"/>
    <p:sldId id="702" r:id="rId182"/>
    <p:sldId id="684" r:id="rId183"/>
    <p:sldId id="703" r:id="rId184"/>
    <p:sldId id="686" r:id="rId185"/>
    <p:sldId id="685" r:id="rId186"/>
    <p:sldId id="698" r:id="rId187"/>
    <p:sldId id="688" r:id="rId188"/>
    <p:sldId id="697" r:id="rId189"/>
    <p:sldId id="707" r:id="rId190"/>
    <p:sldId id="375" r:id="rId191"/>
    <p:sldId id="393" r:id="rId192"/>
    <p:sldId id="720" r:id="rId193"/>
    <p:sldId id="413" r:id="rId194"/>
    <p:sldId id="709" r:id="rId195"/>
    <p:sldId id="626" r:id="rId196"/>
    <p:sldId id="628" r:id="rId197"/>
    <p:sldId id="629" r:id="rId198"/>
    <p:sldId id="620" r:id="rId199"/>
    <p:sldId id="619" r:id="rId200"/>
    <p:sldId id="603" r:id="rId201"/>
    <p:sldId id="604" r:id="rId202"/>
    <p:sldId id="605" r:id="rId203"/>
    <p:sldId id="622" r:id="rId204"/>
    <p:sldId id="721" r:id="rId205"/>
    <p:sldId id="532" r:id="rId206"/>
    <p:sldId id="535" r:id="rId207"/>
    <p:sldId id="341" r:id="rId208"/>
    <p:sldId id="528" r:id="rId209"/>
    <p:sldId id="529" r:id="rId210"/>
    <p:sldId id="530" r:id="rId211"/>
    <p:sldId id="531" r:id="rId212"/>
    <p:sldId id="538" r:id="rId213"/>
    <p:sldId id="537" r:id="rId214"/>
    <p:sldId id="539" r:id="rId215"/>
    <p:sldId id="540" r:id="rId216"/>
    <p:sldId id="670" r:id="rId217"/>
    <p:sldId id="722" r:id="rId218"/>
    <p:sldId id="592" r:id="rId219"/>
    <p:sldId id="560" r:id="rId220"/>
    <p:sldId id="561" r:id="rId221"/>
    <p:sldId id="562" r:id="rId222"/>
    <p:sldId id="541" r:id="rId223"/>
    <p:sldId id="542" r:id="rId224"/>
    <p:sldId id="543" r:id="rId225"/>
    <p:sldId id="564" r:id="rId226"/>
    <p:sldId id="585" r:id="rId2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1" d="100"/>
          <a:sy n="71" d="100"/>
        </p:scale>
        <p:origin x="5300"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presProps" Target="presProp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275538-7B6E-BF4C-E4FB-649D1DED27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FD7425F-A2B8-7584-8F6C-811EFA09C2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7B9966-4ADA-4B8A-9BA4-3AA154ABED00}" type="datetimeFigureOut">
              <a:rPr lang="en-GB" smtClean="0"/>
              <a:t>12/02/2024</a:t>
            </a:fld>
            <a:endParaRPr lang="en-GB"/>
          </a:p>
        </p:txBody>
      </p:sp>
      <p:sp>
        <p:nvSpPr>
          <p:cNvPr id="4" name="Footer Placeholder 3">
            <a:extLst>
              <a:ext uri="{FF2B5EF4-FFF2-40B4-BE49-F238E27FC236}">
                <a16:creationId xmlns:a16="http://schemas.microsoft.com/office/drawing/2014/main" id="{15E0411F-4BC1-50A4-8BDB-41BADC2AEC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148906-0907-8237-3510-F9BEBE312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5A312B-D307-4F28-897B-84B4B590AA4B}" type="slidenum">
              <a:rPr lang="en-GB" smtClean="0"/>
              <a:t>‹#›</a:t>
            </a:fld>
            <a:endParaRPr lang="en-GB"/>
          </a:p>
        </p:txBody>
      </p:sp>
    </p:spTree>
    <p:extLst>
      <p:ext uri="{BB962C8B-B14F-4D97-AF65-F5344CB8AC3E}">
        <p14:creationId xmlns:p14="http://schemas.microsoft.com/office/powerpoint/2010/main" val="2472815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lowchart: Delay 8">
            <a:extLst>
              <a:ext uri="{FF2B5EF4-FFF2-40B4-BE49-F238E27FC236}">
                <a16:creationId xmlns:a16="http://schemas.microsoft.com/office/drawing/2014/main" id="{E6AF2EB0-C3A1-D96D-5D1C-1E24010915C3}"/>
              </a:ext>
            </a:extLst>
          </p:cNvPr>
          <p:cNvSpPr/>
          <p:nvPr userDrawn="1"/>
        </p:nvSpPr>
        <p:spPr>
          <a:xfrm>
            <a:off x="8283375" y="1122363"/>
            <a:ext cx="1687606" cy="2386800"/>
          </a:xfrm>
          <a:prstGeom prst="flowChartDelay">
            <a:avLst/>
          </a:prstGeom>
          <a:solidFill>
            <a:srgbClr val="85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09BCEAA-FA85-4806-8744-0FEA5B4295A8}"/>
              </a:ext>
            </a:extLst>
          </p:cNvPr>
          <p:cNvSpPr>
            <a:spLocks noGrp="1"/>
          </p:cNvSpPr>
          <p:nvPr>
            <p:ph type="ctrTitle"/>
          </p:nvPr>
        </p:nvSpPr>
        <p:spPr>
          <a:xfrm>
            <a:off x="4471" y="1122363"/>
            <a:ext cx="9144000" cy="2387600"/>
          </a:xfrm>
          <a:solidFill>
            <a:srgbClr val="852569"/>
          </a:solidFill>
        </p:spPr>
        <p:txBody>
          <a:bodyPr anchor="b"/>
          <a:lstStyle>
            <a:lvl1pPr algn="ctr">
              <a:defRPr sz="6000" b="1">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E5AF315-BB28-4B21-ADFC-50E1FBAE59A0}"/>
              </a:ext>
            </a:extLst>
          </p:cNvPr>
          <p:cNvSpPr>
            <a:spLocks noGrp="1"/>
          </p:cNvSpPr>
          <p:nvPr>
            <p:ph type="subTitle" idx="1"/>
          </p:nvPr>
        </p:nvSpPr>
        <p:spPr>
          <a:xfrm>
            <a:off x="447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E452FE-DFA0-4C7B-8F5B-E74E37C2F2C3}"/>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5" name="Footer Placeholder 4">
            <a:extLst>
              <a:ext uri="{FF2B5EF4-FFF2-40B4-BE49-F238E27FC236}">
                <a16:creationId xmlns:a16="http://schemas.microsoft.com/office/drawing/2014/main" id="{76D4C6AF-D117-4F0E-BAE4-AFA0E917E6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217F6C-612F-41E0-865D-3E7577E84F02}"/>
              </a:ext>
            </a:extLst>
          </p:cNvPr>
          <p:cNvSpPr>
            <a:spLocks noGrp="1"/>
          </p:cNvSpPr>
          <p:nvPr>
            <p:ph type="sldNum" sz="quarter" idx="12"/>
          </p:nvPr>
        </p:nvSpPr>
        <p:spPr/>
        <p:txBody>
          <a:bodyPr/>
          <a:lstStyle/>
          <a:p>
            <a:fld id="{A2A7E557-73FC-43C2-BA16-53F3A440811C}" type="slidenum">
              <a:rPr lang="en-GB" smtClean="0"/>
              <a:t>‹#›</a:t>
            </a:fld>
            <a:endParaRPr lang="en-GB"/>
          </a:p>
        </p:txBody>
      </p:sp>
      <p:pic>
        <p:nvPicPr>
          <p:cNvPr id="7" name="Picture 6" descr="A black text with a white background&#10;&#10;Description automatically generated">
            <a:extLst>
              <a:ext uri="{FF2B5EF4-FFF2-40B4-BE49-F238E27FC236}">
                <a16:creationId xmlns:a16="http://schemas.microsoft.com/office/drawing/2014/main" id="{EF0F4A91-093E-C9CE-04B1-1336B36CD7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1792" y="6255661"/>
            <a:ext cx="1575214" cy="480867"/>
          </a:xfrm>
          <a:prstGeom prst="rect">
            <a:avLst/>
          </a:prstGeom>
        </p:spPr>
      </p:pic>
    </p:spTree>
    <p:extLst>
      <p:ext uri="{BB962C8B-B14F-4D97-AF65-F5344CB8AC3E}">
        <p14:creationId xmlns:p14="http://schemas.microsoft.com/office/powerpoint/2010/main" val="355728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B104-D2D3-48D8-9E0E-5A934D892F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F5095-D98E-4F2F-9177-4BCE8E4460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3710E8-9782-4AF8-9542-5036EA397114}"/>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5" name="Footer Placeholder 4">
            <a:extLst>
              <a:ext uri="{FF2B5EF4-FFF2-40B4-BE49-F238E27FC236}">
                <a16:creationId xmlns:a16="http://schemas.microsoft.com/office/drawing/2014/main" id="{A19B5238-AAE0-40FF-B7E2-1EC99AFEE2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B5B79E-2CDA-4C8C-AA20-A34C6EF94075}"/>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166881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A9D56-F262-4691-ADAE-4AC04A8E46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85223C-2D72-46A7-B946-45AC343E91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F106D-094C-4D74-BAD5-3EDF8C744648}"/>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5" name="Footer Placeholder 4">
            <a:extLst>
              <a:ext uri="{FF2B5EF4-FFF2-40B4-BE49-F238E27FC236}">
                <a16:creationId xmlns:a16="http://schemas.microsoft.com/office/drawing/2014/main" id="{3B9FBCC4-CA08-4A05-B1EA-050D0EE885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C6FC4E-E518-4C88-865F-784EE70C7C9C}"/>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66988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547A-0A8C-4D71-BCA0-31AB841E05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7CC7B7-46E7-44CB-8A55-6F8BF591A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43878E-0B9B-4590-B4F4-12EC4B4D75DD}"/>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5" name="Footer Placeholder 4">
            <a:extLst>
              <a:ext uri="{FF2B5EF4-FFF2-40B4-BE49-F238E27FC236}">
                <a16:creationId xmlns:a16="http://schemas.microsoft.com/office/drawing/2014/main" id="{96908A1C-D5E0-4857-8DA8-E14B6A3F75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5B452D-F9D9-43AE-8499-6EBDE4EAECDF}"/>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222058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ACB1-2F87-4FCA-8EC8-8E8EF9756076}"/>
              </a:ext>
            </a:extLst>
          </p:cNvPr>
          <p:cNvSpPr>
            <a:spLocks noGrp="1"/>
          </p:cNvSpPr>
          <p:nvPr>
            <p:ph type="title"/>
          </p:nvPr>
        </p:nvSpPr>
        <p:spPr>
          <a:xfrm>
            <a:off x="831850" y="1709738"/>
            <a:ext cx="10515600" cy="2852737"/>
          </a:xfrm>
          <a:solidFill>
            <a:srgbClr val="852569"/>
          </a:solidFill>
        </p:spPr>
        <p:txBody>
          <a:bodyPr anchor="ctr"/>
          <a:lstStyle>
            <a:lvl1pPr>
              <a:defRPr sz="6000" b="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4B723C-58AB-49B9-B848-952093599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C83698-B6A5-4E93-9C33-5AD4666D3E3D}"/>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5" name="Footer Placeholder 4">
            <a:extLst>
              <a:ext uri="{FF2B5EF4-FFF2-40B4-BE49-F238E27FC236}">
                <a16:creationId xmlns:a16="http://schemas.microsoft.com/office/drawing/2014/main" id="{D0F9D053-6291-4258-B4B5-7D2A4A3A5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F7976-B072-4E80-B6C6-1C85203597C5}"/>
              </a:ext>
            </a:extLst>
          </p:cNvPr>
          <p:cNvSpPr>
            <a:spLocks noGrp="1"/>
          </p:cNvSpPr>
          <p:nvPr>
            <p:ph type="sldNum" sz="quarter" idx="12"/>
          </p:nvPr>
        </p:nvSpPr>
        <p:spPr/>
        <p:txBody>
          <a:bodyPr/>
          <a:lstStyle/>
          <a:p>
            <a:fld id="{A2A7E557-73FC-43C2-BA16-53F3A440811C}" type="slidenum">
              <a:rPr lang="en-GB" smtClean="0"/>
              <a:t>‹#›</a:t>
            </a:fld>
            <a:endParaRPr lang="en-GB"/>
          </a:p>
        </p:txBody>
      </p:sp>
      <p:pic>
        <p:nvPicPr>
          <p:cNvPr id="7" name="Picture 6" descr="A black text with a white background&#10;&#10;Description automatically generated">
            <a:extLst>
              <a:ext uri="{FF2B5EF4-FFF2-40B4-BE49-F238E27FC236}">
                <a16:creationId xmlns:a16="http://schemas.microsoft.com/office/drawing/2014/main" id="{6A975266-BF6C-96D4-C402-F8E86C6E3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1792" y="6255661"/>
            <a:ext cx="1575214" cy="480867"/>
          </a:xfrm>
          <a:prstGeom prst="rect">
            <a:avLst/>
          </a:prstGeom>
        </p:spPr>
      </p:pic>
    </p:spTree>
    <p:extLst>
      <p:ext uri="{BB962C8B-B14F-4D97-AF65-F5344CB8AC3E}">
        <p14:creationId xmlns:p14="http://schemas.microsoft.com/office/powerpoint/2010/main" val="97663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FE36-3F8A-497E-92E6-73AF3CAE61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5CC3E3-77A7-421C-B1D5-608DEB028B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A96BAE-3B6C-45CF-800C-C239E0291F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8D665C-86FC-4F3D-955A-3A9631976B09}"/>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6" name="Footer Placeholder 5">
            <a:extLst>
              <a:ext uri="{FF2B5EF4-FFF2-40B4-BE49-F238E27FC236}">
                <a16:creationId xmlns:a16="http://schemas.microsoft.com/office/drawing/2014/main" id="{8AD4DDCA-36D3-49E8-A201-BD86125FD7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98389C-7683-4823-B4DF-3C6E4D475C1C}"/>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139098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A605-CBE3-4768-A48F-C111FA2F4E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0338B1-FDBF-4DF9-98E5-E8580C466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6DBF1F-F34B-4F34-BFEC-7D3EC135D5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E18ED-3729-434D-9D19-0B43224400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6D7D14-0AAE-468D-A037-E8026EEF09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AB6FDC-671E-40CE-B964-71FFF33DCDAA}"/>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8" name="Footer Placeholder 7">
            <a:extLst>
              <a:ext uri="{FF2B5EF4-FFF2-40B4-BE49-F238E27FC236}">
                <a16:creationId xmlns:a16="http://schemas.microsoft.com/office/drawing/2014/main" id="{C9C543F0-7FAD-4602-9F43-A969D1E149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0F5946-BE18-42BD-B581-5C16F8760A10}"/>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25910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EDC63DB-265F-33DC-FF51-7B2FE230B84E}"/>
              </a:ext>
            </a:extLst>
          </p:cNvPr>
          <p:cNvSpPr/>
          <p:nvPr userDrawn="1"/>
        </p:nvSpPr>
        <p:spPr>
          <a:xfrm>
            <a:off x="-1" y="6138000"/>
            <a:ext cx="7207618" cy="720000"/>
          </a:xfrm>
          <a:custGeom>
            <a:avLst/>
            <a:gdLst>
              <a:gd name="connsiteX0" fmla="*/ 0 w 7207618"/>
              <a:gd name="connsiteY0" fmla="*/ 0 h 720000"/>
              <a:gd name="connsiteX1" fmla="*/ 6239430 w 7207618"/>
              <a:gd name="connsiteY1" fmla="*/ 0 h 720000"/>
              <a:gd name="connsiteX2" fmla="*/ 6306671 w 7207618"/>
              <a:gd name="connsiteY2" fmla="*/ 0 h 720000"/>
              <a:gd name="connsiteX3" fmla="*/ 6925229 w 7207618"/>
              <a:gd name="connsiteY3" fmla="*/ 0 h 720000"/>
              <a:gd name="connsiteX4" fmla="*/ 7207618 w 7207618"/>
              <a:gd name="connsiteY4" fmla="*/ 282389 h 720000"/>
              <a:gd name="connsiteX5" fmla="*/ 7207617 w 7207618"/>
              <a:gd name="connsiteY5" fmla="*/ 282389 h 720000"/>
              <a:gd name="connsiteX6" fmla="*/ 7204903 w 7207618"/>
              <a:gd name="connsiteY6" fmla="*/ 295834 h 720000"/>
              <a:gd name="connsiteX7" fmla="*/ 7207617 w 7207618"/>
              <a:gd name="connsiteY7" fmla="*/ 295834 h 720000"/>
              <a:gd name="connsiteX8" fmla="*/ 7207617 w 7207618"/>
              <a:gd name="connsiteY8" fmla="*/ 719999 h 720000"/>
              <a:gd name="connsiteX9" fmla="*/ 6306671 w 7207618"/>
              <a:gd name="connsiteY9" fmla="*/ 719999 h 720000"/>
              <a:gd name="connsiteX10" fmla="*/ 6306671 w 7207618"/>
              <a:gd name="connsiteY10" fmla="*/ 720000 h 720000"/>
              <a:gd name="connsiteX11" fmla="*/ 0 w 7207618"/>
              <a:gd name="connsiteY11" fmla="*/ 7200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07618" h="720000">
                <a:moveTo>
                  <a:pt x="0" y="0"/>
                </a:moveTo>
                <a:lnTo>
                  <a:pt x="6239430" y="0"/>
                </a:lnTo>
                <a:lnTo>
                  <a:pt x="6306671" y="0"/>
                </a:lnTo>
                <a:lnTo>
                  <a:pt x="6925229" y="0"/>
                </a:lnTo>
                <a:cubicBezTo>
                  <a:pt x="7081188" y="0"/>
                  <a:pt x="7207618" y="126430"/>
                  <a:pt x="7207618" y="282389"/>
                </a:cubicBezTo>
                <a:lnTo>
                  <a:pt x="7207617" y="282389"/>
                </a:lnTo>
                <a:lnTo>
                  <a:pt x="7204903" y="295834"/>
                </a:lnTo>
                <a:lnTo>
                  <a:pt x="7207617" y="295834"/>
                </a:lnTo>
                <a:lnTo>
                  <a:pt x="7207617" y="719999"/>
                </a:lnTo>
                <a:lnTo>
                  <a:pt x="6306671" y="719999"/>
                </a:lnTo>
                <a:lnTo>
                  <a:pt x="6306671" y="720000"/>
                </a:lnTo>
                <a:lnTo>
                  <a:pt x="0" y="720000"/>
                </a:lnTo>
                <a:close/>
              </a:path>
            </a:pathLst>
          </a:custGeom>
          <a:solidFill>
            <a:srgbClr val="8525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Rectangle 3">
            <a:extLst>
              <a:ext uri="{FF2B5EF4-FFF2-40B4-BE49-F238E27FC236}">
                <a16:creationId xmlns:a16="http://schemas.microsoft.com/office/drawing/2014/main" id="{BF40F50C-6510-8819-A98C-5DCBAF96DAB9}"/>
              </a:ext>
            </a:extLst>
          </p:cNvPr>
          <p:cNvSpPr/>
          <p:nvPr userDrawn="1"/>
        </p:nvSpPr>
        <p:spPr>
          <a:xfrm>
            <a:off x="7200000" y="6138000"/>
            <a:ext cx="4992000"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Stored Data 10">
            <a:extLst>
              <a:ext uri="{FF2B5EF4-FFF2-40B4-BE49-F238E27FC236}">
                <a16:creationId xmlns:a16="http://schemas.microsoft.com/office/drawing/2014/main" id="{9A828843-6BDE-2A70-1799-851781CF8D91}"/>
              </a:ext>
            </a:extLst>
          </p:cNvPr>
          <p:cNvSpPr/>
          <p:nvPr userDrawn="1"/>
        </p:nvSpPr>
        <p:spPr>
          <a:xfrm flipH="1">
            <a:off x="5546912" y="6138000"/>
            <a:ext cx="1949824" cy="720000"/>
          </a:xfrm>
          <a:prstGeom prst="flowChartOnlineStorage">
            <a:avLst/>
          </a:prstGeom>
          <a:solidFill>
            <a:srgbClr val="8525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70E5CDE-D982-4F1D-9FE4-8B454DABF32C}"/>
              </a:ext>
            </a:extLst>
          </p:cNvPr>
          <p:cNvSpPr>
            <a:spLocks noGrp="1"/>
          </p:cNvSpPr>
          <p:nvPr>
            <p:ph type="title"/>
          </p:nvPr>
        </p:nvSpPr>
        <p:spPr>
          <a:xfrm>
            <a:off x="0" y="6138000"/>
            <a:ext cx="7200000" cy="720000"/>
          </a:xfrm>
          <a:noFill/>
          <a:ln>
            <a:noFill/>
          </a:ln>
        </p:spPr>
        <p:txBody>
          <a:bodyPr>
            <a:normAutofit/>
          </a:bodyPr>
          <a:lstStyle>
            <a:lvl1pPr>
              <a:defRPr sz="1800" b="1">
                <a:solidFill>
                  <a:schemeClr val="bg1"/>
                </a:solidFill>
              </a:defRPr>
            </a:lvl1pPr>
          </a:lstStyle>
          <a:p>
            <a:r>
              <a:rPr lang="en-US" dirty="0"/>
              <a:t>Click to edit Master title style</a:t>
            </a:r>
            <a:endParaRPr lang="en-GB" dirty="0"/>
          </a:p>
        </p:txBody>
      </p:sp>
      <p:pic>
        <p:nvPicPr>
          <p:cNvPr id="7" name="Picture 6" descr="A black text with a white background&#10;&#10;Description automatically generated">
            <a:extLst>
              <a:ext uri="{FF2B5EF4-FFF2-40B4-BE49-F238E27FC236}">
                <a16:creationId xmlns:a16="http://schemas.microsoft.com/office/drawing/2014/main" id="{0ED36D81-D61B-2090-2D3E-BB75999AB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1792" y="6255661"/>
            <a:ext cx="1575214" cy="480867"/>
          </a:xfrm>
          <a:prstGeom prst="rect">
            <a:avLst/>
          </a:prstGeom>
        </p:spPr>
      </p:pic>
    </p:spTree>
    <p:extLst>
      <p:ext uri="{BB962C8B-B14F-4D97-AF65-F5344CB8AC3E}">
        <p14:creationId xmlns:p14="http://schemas.microsoft.com/office/powerpoint/2010/main" val="220092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DAA00-8654-49FB-8DF1-7518F86521A1}"/>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3" name="Footer Placeholder 2">
            <a:extLst>
              <a:ext uri="{FF2B5EF4-FFF2-40B4-BE49-F238E27FC236}">
                <a16:creationId xmlns:a16="http://schemas.microsoft.com/office/drawing/2014/main" id="{81B37DF5-A16C-454B-8AA8-A849D7F574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4F15C4-B3DD-46C9-A56B-B9FEEEAA5C9C}"/>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232539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D7C9-29FC-43A9-92A2-E757BA139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E54DCA-EDA9-4FEB-A03D-F8806C3EB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216519-802D-46D6-B984-043AF1010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6B5BD-BAE1-4698-8CF4-B606E3681003}"/>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6" name="Footer Placeholder 5">
            <a:extLst>
              <a:ext uri="{FF2B5EF4-FFF2-40B4-BE49-F238E27FC236}">
                <a16:creationId xmlns:a16="http://schemas.microsoft.com/office/drawing/2014/main" id="{E87A3C43-DA4C-4EB6-AE27-A3AE1C71B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E7B65F-5C34-4BCA-BD0B-7225888B5BFC}"/>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338025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113A-FF56-4BC7-A8EE-7E6860785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E37A6F-72C9-4875-A7A1-CF8239C27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1EE86E-5327-401B-ACB5-749ED548D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D19C4B-F150-4B1F-AFB7-23CE9DD03C6F}"/>
              </a:ext>
            </a:extLst>
          </p:cNvPr>
          <p:cNvSpPr>
            <a:spLocks noGrp="1"/>
          </p:cNvSpPr>
          <p:nvPr>
            <p:ph type="dt" sz="half" idx="10"/>
          </p:nvPr>
        </p:nvSpPr>
        <p:spPr/>
        <p:txBody>
          <a:bodyPr/>
          <a:lstStyle/>
          <a:p>
            <a:fld id="{C7619B2D-A69F-41E1-85F3-A2C410245EE0}" type="datetimeFigureOut">
              <a:rPr lang="en-GB" smtClean="0"/>
              <a:t>12/02/2024</a:t>
            </a:fld>
            <a:endParaRPr lang="en-GB"/>
          </a:p>
        </p:txBody>
      </p:sp>
      <p:sp>
        <p:nvSpPr>
          <p:cNvPr id="6" name="Footer Placeholder 5">
            <a:extLst>
              <a:ext uri="{FF2B5EF4-FFF2-40B4-BE49-F238E27FC236}">
                <a16:creationId xmlns:a16="http://schemas.microsoft.com/office/drawing/2014/main" id="{378DD1D0-5161-49E7-BC6A-BC0836BFE4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0BFD4C-271B-4174-A85E-D2AE264F549B}"/>
              </a:ext>
            </a:extLst>
          </p:cNvPr>
          <p:cNvSpPr>
            <a:spLocks noGrp="1"/>
          </p:cNvSpPr>
          <p:nvPr>
            <p:ph type="sldNum" sz="quarter" idx="12"/>
          </p:nvPr>
        </p:nvSpPr>
        <p:spPr/>
        <p:txBody>
          <a:bodyPr/>
          <a:lstStyle/>
          <a:p>
            <a:fld id="{A2A7E557-73FC-43C2-BA16-53F3A440811C}" type="slidenum">
              <a:rPr lang="en-GB" smtClean="0"/>
              <a:t>‹#›</a:t>
            </a:fld>
            <a:endParaRPr lang="en-GB"/>
          </a:p>
        </p:txBody>
      </p:sp>
    </p:spTree>
    <p:extLst>
      <p:ext uri="{BB962C8B-B14F-4D97-AF65-F5344CB8AC3E}">
        <p14:creationId xmlns:p14="http://schemas.microsoft.com/office/powerpoint/2010/main" val="237336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404A0-30E7-4F43-98A4-2AE33ACDF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862C49-CFB8-479D-91F4-20102240A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0EE89-3798-43FA-858C-420B5FA60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9B2D-A69F-41E1-85F3-A2C410245EE0}" type="datetimeFigureOut">
              <a:rPr lang="en-GB" smtClean="0"/>
              <a:t>12/02/2024</a:t>
            </a:fld>
            <a:endParaRPr lang="en-GB"/>
          </a:p>
        </p:txBody>
      </p:sp>
      <p:sp>
        <p:nvSpPr>
          <p:cNvPr id="5" name="Footer Placeholder 4">
            <a:extLst>
              <a:ext uri="{FF2B5EF4-FFF2-40B4-BE49-F238E27FC236}">
                <a16:creationId xmlns:a16="http://schemas.microsoft.com/office/drawing/2014/main" id="{9319C77E-7F38-4EAA-AA4F-0DADDD0AB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B5FC4C-99BD-45B4-93B1-3CB70BD73F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7E557-73FC-43C2-BA16-53F3A440811C}" type="slidenum">
              <a:rPr lang="en-GB" smtClean="0"/>
              <a:t>‹#›</a:t>
            </a:fld>
            <a:endParaRPr lang="en-GB"/>
          </a:p>
        </p:txBody>
      </p:sp>
    </p:spTree>
    <p:extLst>
      <p:ext uri="{BB962C8B-B14F-4D97-AF65-F5344CB8AC3E}">
        <p14:creationId xmlns:p14="http://schemas.microsoft.com/office/powerpoint/2010/main" val="1320523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lose-up of a person holding a string&#10;&#10;Description automatically generated">
            <a:extLst>
              <a:ext uri="{FF2B5EF4-FFF2-40B4-BE49-F238E27FC236}">
                <a16:creationId xmlns:a16="http://schemas.microsoft.com/office/drawing/2014/main" id="{9DF688FA-DABC-2B19-20F7-7A194D0546E5}"/>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405576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312011"/>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66445" y="4729703"/>
            <a:ext cx="1146389" cy="369332"/>
          </a:xfrm>
          <a:prstGeom prst="rect">
            <a:avLst/>
          </a:prstGeom>
          <a:noFill/>
        </p:spPr>
        <p:txBody>
          <a:bodyPr wrap="square" rtlCol="0">
            <a:spAutoFit/>
          </a:bodyPr>
          <a:lstStyle/>
          <a:p>
            <a:pPr algn="ctr"/>
            <a:r>
              <a:rPr lang="en-GB" b="1" dirty="0"/>
              <a:t>D</a:t>
            </a:r>
          </a:p>
        </p:txBody>
      </p:sp>
      <p:cxnSp>
        <p:nvCxnSpPr>
          <p:cNvPr id="3" name="Straight Arrow Connector 2">
            <a:extLst>
              <a:ext uri="{FF2B5EF4-FFF2-40B4-BE49-F238E27FC236}">
                <a16:creationId xmlns:a16="http://schemas.microsoft.com/office/drawing/2014/main" id="{4D4A62ED-0B7F-424D-A200-E27080531115}"/>
              </a:ext>
            </a:extLst>
          </p:cNvPr>
          <p:cNvCxnSpPr>
            <a:cxnSpLocks/>
          </p:cNvCxnSpPr>
          <p:nvPr/>
        </p:nvCxnSpPr>
        <p:spPr>
          <a:xfrm flipH="1" flipV="1">
            <a:off x="3513762" y="1312011"/>
            <a:ext cx="1376737" cy="1020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AE7617B-FBB5-4825-8660-D5501C4105B1}"/>
              </a:ext>
            </a:extLst>
          </p:cNvPr>
          <p:cNvSpPr/>
          <p:nvPr/>
        </p:nvSpPr>
        <p:spPr>
          <a:xfrm>
            <a:off x="4623371" y="2425978"/>
            <a:ext cx="267128" cy="337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9679844-FF65-4B36-9891-523F4DFC71C6}"/>
              </a:ext>
            </a:extLst>
          </p:cNvPr>
          <p:cNvSpPr/>
          <p:nvPr/>
        </p:nvSpPr>
        <p:spPr>
          <a:xfrm>
            <a:off x="3146433" y="1354629"/>
            <a:ext cx="267128" cy="337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B590CD-9ADD-4707-A7A2-641935CB58F6}"/>
              </a:ext>
            </a:extLst>
          </p:cNvPr>
          <p:cNvSpPr txBox="1"/>
          <p:nvPr/>
        </p:nvSpPr>
        <p:spPr>
          <a:xfrm>
            <a:off x="4315565" y="2485049"/>
            <a:ext cx="390418" cy="369332"/>
          </a:xfrm>
          <a:prstGeom prst="rect">
            <a:avLst/>
          </a:prstGeom>
          <a:noFill/>
        </p:spPr>
        <p:txBody>
          <a:bodyPr wrap="square" rtlCol="0">
            <a:spAutoFit/>
          </a:bodyPr>
          <a:lstStyle/>
          <a:p>
            <a:r>
              <a:rPr lang="en-GB" dirty="0"/>
              <a:t>A</a:t>
            </a:r>
          </a:p>
        </p:txBody>
      </p:sp>
      <p:sp>
        <p:nvSpPr>
          <p:cNvPr id="15" name="TextBox 14">
            <a:extLst>
              <a:ext uri="{FF2B5EF4-FFF2-40B4-BE49-F238E27FC236}">
                <a16:creationId xmlns:a16="http://schemas.microsoft.com/office/drawing/2014/main" id="{E841B3BC-14C9-42D6-A143-57F362374A8A}"/>
              </a:ext>
            </a:extLst>
          </p:cNvPr>
          <p:cNvSpPr txBox="1"/>
          <p:nvPr/>
        </p:nvSpPr>
        <p:spPr>
          <a:xfrm>
            <a:off x="3146433" y="1637135"/>
            <a:ext cx="390418" cy="369332"/>
          </a:xfrm>
          <a:prstGeom prst="rect">
            <a:avLst/>
          </a:prstGeom>
          <a:noFill/>
        </p:spPr>
        <p:txBody>
          <a:bodyPr wrap="square" rtlCol="0">
            <a:spAutoFit/>
          </a:bodyPr>
          <a:lstStyle/>
          <a:p>
            <a:r>
              <a:rPr lang="en-GB" dirty="0"/>
              <a:t>B</a:t>
            </a:r>
          </a:p>
        </p:txBody>
      </p:sp>
      <p:sp>
        <p:nvSpPr>
          <p:cNvPr id="18" name="TextBox 17">
            <a:extLst>
              <a:ext uri="{FF2B5EF4-FFF2-40B4-BE49-F238E27FC236}">
                <a16:creationId xmlns:a16="http://schemas.microsoft.com/office/drawing/2014/main" id="{245F47EA-9786-4585-919F-6C0F70973CDA}"/>
              </a:ext>
            </a:extLst>
          </p:cNvPr>
          <p:cNvSpPr txBox="1"/>
          <p:nvPr/>
        </p:nvSpPr>
        <p:spPr>
          <a:xfrm>
            <a:off x="3686084" y="1200203"/>
            <a:ext cx="2352783" cy="646331"/>
          </a:xfrm>
          <a:prstGeom prst="rect">
            <a:avLst/>
          </a:prstGeom>
          <a:noFill/>
        </p:spPr>
        <p:txBody>
          <a:bodyPr wrap="square" rtlCol="0">
            <a:spAutoFit/>
          </a:bodyPr>
          <a:lstStyle/>
          <a:p>
            <a:pPr algn="ctr"/>
            <a:r>
              <a:rPr lang="en-GB" dirty="0"/>
              <a:t>Movement from A to B = contraction</a:t>
            </a:r>
          </a:p>
        </p:txBody>
      </p:sp>
      <p:cxnSp>
        <p:nvCxnSpPr>
          <p:cNvPr id="19" name="Straight Connector 18">
            <a:extLst>
              <a:ext uri="{FF2B5EF4-FFF2-40B4-BE49-F238E27FC236}">
                <a16:creationId xmlns:a16="http://schemas.microsoft.com/office/drawing/2014/main" id="{1060A2B8-8831-44B9-8A32-A16BF7AC14BA}"/>
              </a:ext>
            </a:extLst>
          </p:cNvPr>
          <p:cNvCxnSpPr>
            <a:cxnSpLocks/>
          </p:cNvCxnSpPr>
          <p:nvPr/>
        </p:nvCxnSpPr>
        <p:spPr>
          <a:xfrm>
            <a:off x="3047067" y="2444042"/>
            <a:ext cx="3315024" cy="2566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22EE291-0713-45DA-947C-5AFB25434AE1}"/>
              </a:ext>
            </a:extLst>
          </p:cNvPr>
          <p:cNvSpPr txBox="1"/>
          <p:nvPr/>
        </p:nvSpPr>
        <p:spPr>
          <a:xfrm>
            <a:off x="6008511" y="4758411"/>
            <a:ext cx="1146389" cy="369332"/>
          </a:xfrm>
          <a:prstGeom prst="rect">
            <a:avLst/>
          </a:prstGeom>
          <a:noFill/>
        </p:spPr>
        <p:txBody>
          <a:bodyPr wrap="square" rtlCol="0">
            <a:spAutoFit/>
          </a:bodyPr>
          <a:lstStyle/>
          <a:p>
            <a:pPr algn="ctr"/>
            <a:r>
              <a:rPr lang="en-GB" b="1" dirty="0"/>
              <a:t>D1</a:t>
            </a:r>
          </a:p>
        </p:txBody>
      </p:sp>
      <p:cxnSp>
        <p:nvCxnSpPr>
          <p:cNvPr id="13" name="Straight Arrow Connector 12">
            <a:extLst>
              <a:ext uri="{FF2B5EF4-FFF2-40B4-BE49-F238E27FC236}">
                <a16:creationId xmlns:a16="http://schemas.microsoft.com/office/drawing/2014/main" id="{D76CE7A7-0300-4D69-A07F-963CAC53EE2C}"/>
              </a:ext>
            </a:extLst>
          </p:cNvPr>
          <p:cNvCxnSpPr/>
          <p:nvPr/>
        </p:nvCxnSpPr>
        <p:spPr>
          <a:xfrm flipH="1">
            <a:off x="5876818" y="4468794"/>
            <a:ext cx="1068512"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F0393C-AAA8-4BFD-B0FA-D9CF2D6E9C3C}"/>
              </a:ext>
            </a:extLst>
          </p:cNvPr>
          <p:cNvSpPr txBox="1"/>
          <p:nvPr/>
        </p:nvSpPr>
        <p:spPr>
          <a:xfrm>
            <a:off x="3279997" y="4435245"/>
            <a:ext cx="2352783" cy="646331"/>
          </a:xfrm>
          <a:prstGeom prst="rect">
            <a:avLst/>
          </a:prstGeom>
          <a:noFill/>
        </p:spPr>
        <p:txBody>
          <a:bodyPr wrap="square" rtlCol="0">
            <a:spAutoFit/>
          </a:bodyPr>
          <a:lstStyle/>
          <a:p>
            <a:pPr algn="ctr"/>
            <a:r>
              <a:rPr lang="en-GB" dirty="0">
                <a:solidFill>
                  <a:srgbClr val="C00000"/>
                </a:solidFill>
              </a:rPr>
              <a:t>Shift from D1 to D2 = decrease / fall</a:t>
            </a:r>
          </a:p>
        </p:txBody>
      </p:sp>
      <p:sp>
        <p:nvSpPr>
          <p:cNvPr id="2" name="Title 1">
            <a:extLst>
              <a:ext uri="{FF2B5EF4-FFF2-40B4-BE49-F238E27FC236}">
                <a16:creationId xmlns:a16="http://schemas.microsoft.com/office/drawing/2014/main" id="{16279218-2BE6-56DC-0DCA-210B316499E2}"/>
              </a:ext>
            </a:extLst>
          </p:cNvPr>
          <p:cNvSpPr>
            <a:spLocks noGrp="1"/>
          </p:cNvSpPr>
          <p:nvPr>
            <p:ph type="title"/>
          </p:nvPr>
        </p:nvSpPr>
        <p:spPr/>
        <p:txBody>
          <a:bodyPr>
            <a:normAutofit/>
          </a:bodyPr>
          <a:lstStyle/>
          <a:p>
            <a:r>
              <a:rPr lang="en-GB" dirty="0">
                <a:cs typeface="Calibri Light"/>
              </a:rPr>
              <a:t>Contraction in demand vs decrease in demand</a:t>
            </a:r>
            <a:endParaRPr lang="en-US" dirty="0"/>
          </a:p>
        </p:txBody>
      </p:sp>
    </p:spTree>
    <p:extLst>
      <p:ext uri="{BB962C8B-B14F-4D97-AF65-F5344CB8AC3E}">
        <p14:creationId xmlns:p14="http://schemas.microsoft.com/office/powerpoint/2010/main" val="42847212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369332"/>
          </a:xfrm>
          <a:prstGeom prst="rect">
            <a:avLst/>
          </a:prstGeom>
          <a:noFill/>
        </p:spPr>
        <p:txBody>
          <a:bodyPr wrap="square" rtlCol="0">
            <a:spAutoFit/>
          </a:bodyPr>
          <a:lstStyle/>
          <a:p>
            <a:pPr algn="ctr"/>
            <a:r>
              <a:rPr lang="en-GB" b="1" dirty="0"/>
              <a:t>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325444" y="4789077"/>
            <a:ext cx="1146389" cy="369332"/>
          </a:xfrm>
          <a:prstGeom prst="rect">
            <a:avLst/>
          </a:prstGeom>
          <a:noFill/>
        </p:spPr>
        <p:txBody>
          <a:bodyPr wrap="square" rtlCol="0">
            <a:spAutoFit/>
          </a:bodyPr>
          <a:lstStyle/>
          <a:p>
            <a:pPr algn="ctr"/>
            <a:r>
              <a:rPr lang="en-GB" b="1" dirty="0"/>
              <a:t>TR</a:t>
            </a:r>
          </a:p>
        </p:txBody>
      </p:sp>
      <p:sp>
        <p:nvSpPr>
          <p:cNvPr id="2" name="Freeform: Shape 1">
            <a:extLst>
              <a:ext uri="{FF2B5EF4-FFF2-40B4-BE49-F238E27FC236}">
                <a16:creationId xmlns:a16="http://schemas.microsoft.com/office/drawing/2014/main" id="{363AA321-A062-401C-998A-0E2AC840D4F3}"/>
              </a:ext>
            </a:extLst>
          </p:cNvPr>
          <p:cNvSpPr/>
          <p:nvPr/>
        </p:nvSpPr>
        <p:spPr>
          <a:xfrm>
            <a:off x="2895600" y="975359"/>
            <a:ext cx="4805680" cy="4175761"/>
          </a:xfrm>
          <a:custGeom>
            <a:avLst/>
            <a:gdLst>
              <a:gd name="connsiteX0" fmla="*/ 0 w 4805680"/>
              <a:gd name="connsiteY0" fmla="*/ 4175761 h 4175761"/>
              <a:gd name="connsiteX1" fmla="*/ 2265680 w 4805680"/>
              <a:gd name="connsiteY1" fmla="*/ 1 h 4175761"/>
              <a:gd name="connsiteX2" fmla="*/ 4805680 w 4805680"/>
              <a:gd name="connsiteY2" fmla="*/ 4165601 h 4175761"/>
            </a:gdLst>
            <a:ahLst/>
            <a:cxnLst>
              <a:cxn ang="0">
                <a:pos x="connsiteX0" y="connsiteY0"/>
              </a:cxn>
              <a:cxn ang="0">
                <a:pos x="connsiteX1" y="connsiteY1"/>
              </a:cxn>
              <a:cxn ang="0">
                <a:pos x="connsiteX2" y="connsiteY2"/>
              </a:cxn>
            </a:cxnLst>
            <a:rect l="l" t="t" r="r" b="b"/>
            <a:pathLst>
              <a:path w="4805680" h="4175761">
                <a:moveTo>
                  <a:pt x="0" y="4175761"/>
                </a:moveTo>
                <a:cubicBezTo>
                  <a:pt x="732366" y="2088727"/>
                  <a:pt x="1464733" y="1694"/>
                  <a:pt x="2265680" y="1"/>
                </a:cubicBezTo>
                <a:cubicBezTo>
                  <a:pt x="3066627" y="-1692"/>
                  <a:pt x="3936153" y="2081954"/>
                  <a:pt x="4805680" y="4165601"/>
                </a:cubicBezTo>
              </a:path>
            </a:pathLst>
          </a:cu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CE74050-5773-4E85-97F7-8E0B70C51DE7}"/>
              </a:ext>
            </a:extLst>
          </p:cNvPr>
          <p:cNvSpPr txBox="1"/>
          <p:nvPr/>
        </p:nvSpPr>
        <p:spPr>
          <a:xfrm>
            <a:off x="7575125" y="54070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0C655537-317A-4D6A-A27B-9146D79E8C70}"/>
              </a:ext>
            </a:extLst>
          </p:cNvPr>
          <p:cNvSpPr/>
          <p:nvPr/>
        </p:nvSpPr>
        <p:spPr>
          <a:xfrm>
            <a:off x="2912165" y="2743194"/>
            <a:ext cx="3796748" cy="2415215"/>
          </a:xfrm>
          <a:custGeom>
            <a:avLst/>
            <a:gdLst>
              <a:gd name="connsiteX0" fmla="*/ 0 w 3796748"/>
              <a:gd name="connsiteY0" fmla="*/ 2415215 h 2415215"/>
              <a:gd name="connsiteX1" fmla="*/ 1987826 w 3796748"/>
              <a:gd name="connsiteY1" fmla="*/ 6 h 2415215"/>
              <a:gd name="connsiteX2" fmla="*/ 3796748 w 3796748"/>
              <a:gd name="connsiteY2" fmla="*/ 2395336 h 2415215"/>
            </a:gdLst>
            <a:ahLst/>
            <a:cxnLst>
              <a:cxn ang="0">
                <a:pos x="connsiteX0" y="connsiteY0"/>
              </a:cxn>
              <a:cxn ang="0">
                <a:pos x="connsiteX1" y="connsiteY1"/>
              </a:cxn>
              <a:cxn ang="0">
                <a:pos x="connsiteX2" y="connsiteY2"/>
              </a:cxn>
            </a:cxnLst>
            <a:rect l="l" t="t" r="r" b="b"/>
            <a:pathLst>
              <a:path w="3796748" h="2415215">
                <a:moveTo>
                  <a:pt x="0" y="2415215"/>
                </a:moveTo>
                <a:cubicBezTo>
                  <a:pt x="677517" y="1209267"/>
                  <a:pt x="1355035" y="3319"/>
                  <a:pt x="1987826" y="6"/>
                </a:cubicBezTo>
                <a:cubicBezTo>
                  <a:pt x="2620617" y="-3307"/>
                  <a:pt x="3208682" y="1196014"/>
                  <a:pt x="3796748" y="239533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DF86248-A50A-4361-BA51-09B9D7234553}"/>
              </a:ext>
            </a:extLst>
          </p:cNvPr>
          <p:cNvSpPr txBox="1"/>
          <p:nvPr/>
        </p:nvSpPr>
        <p:spPr>
          <a:xfrm>
            <a:off x="7319469" y="4740039"/>
            <a:ext cx="1146389" cy="369332"/>
          </a:xfrm>
          <a:prstGeom prst="rect">
            <a:avLst/>
          </a:prstGeom>
          <a:noFill/>
        </p:spPr>
        <p:txBody>
          <a:bodyPr wrap="square" rtlCol="0">
            <a:spAutoFit/>
          </a:bodyPr>
          <a:lstStyle/>
          <a:p>
            <a:pPr algn="ctr"/>
            <a:r>
              <a:rPr lang="en-GB" b="1" dirty="0">
                <a:solidFill>
                  <a:schemeClr val="bg1">
                    <a:lumMod val="50000"/>
                  </a:schemeClr>
                </a:solidFill>
              </a:rPr>
              <a:t>TR1</a:t>
            </a:r>
          </a:p>
        </p:txBody>
      </p:sp>
      <p:sp>
        <p:nvSpPr>
          <p:cNvPr id="4" name="Title 3">
            <a:extLst>
              <a:ext uri="{FF2B5EF4-FFF2-40B4-BE49-F238E27FC236}">
                <a16:creationId xmlns:a16="http://schemas.microsoft.com/office/drawing/2014/main" id="{04645AF0-3272-D7FE-F393-A47918A8AF75}"/>
              </a:ext>
            </a:extLst>
          </p:cNvPr>
          <p:cNvSpPr>
            <a:spLocks noGrp="1"/>
          </p:cNvSpPr>
          <p:nvPr>
            <p:ph type="title"/>
          </p:nvPr>
        </p:nvSpPr>
        <p:spPr/>
        <p:txBody>
          <a:bodyPr>
            <a:noAutofit/>
          </a:bodyPr>
          <a:lstStyle/>
          <a:p>
            <a:r>
              <a:rPr lang="en-GB" dirty="0">
                <a:cs typeface="Calibri Light"/>
              </a:rPr>
              <a:t>Increase in total revenue for a price maker (imperfect competition), due to increase in demand</a:t>
            </a:r>
            <a:endParaRPr lang="en-US" dirty="0"/>
          </a:p>
        </p:txBody>
      </p:sp>
    </p:spTree>
    <p:extLst>
      <p:ext uri="{BB962C8B-B14F-4D97-AF65-F5344CB8AC3E}">
        <p14:creationId xmlns:p14="http://schemas.microsoft.com/office/powerpoint/2010/main" val="16456928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B800EAE-1691-4F93-A489-00A8DAAD0B3D}"/>
              </a:ext>
            </a:extLst>
          </p:cNvPr>
          <p:cNvPicPr>
            <a:picLocks noChangeAspect="1"/>
          </p:cNvPicPr>
          <p:nvPr/>
        </p:nvPicPr>
        <p:blipFill>
          <a:blip r:embed="rId2"/>
          <a:stretch>
            <a:fillRect/>
          </a:stretch>
        </p:blipFill>
        <p:spPr>
          <a:xfrm>
            <a:off x="1209675" y="3095371"/>
            <a:ext cx="3978338" cy="3137658"/>
          </a:xfrm>
          <a:prstGeom prst="rect">
            <a:avLst/>
          </a:prstGeom>
        </p:spPr>
      </p:pic>
      <p:cxnSp>
        <p:nvCxnSpPr>
          <p:cNvPr id="18" name="Straight Connector 17">
            <a:extLst>
              <a:ext uri="{FF2B5EF4-FFF2-40B4-BE49-F238E27FC236}">
                <a16:creationId xmlns:a16="http://schemas.microsoft.com/office/drawing/2014/main" id="{051CCA0E-96C5-4329-B3BE-20FD2174E021}"/>
              </a:ext>
            </a:extLst>
          </p:cNvPr>
          <p:cNvCxnSpPr>
            <a:cxnSpLocks/>
          </p:cNvCxnSpPr>
          <p:nvPr/>
        </p:nvCxnSpPr>
        <p:spPr>
          <a:xfrm>
            <a:off x="1905000" y="419100"/>
            <a:ext cx="0" cy="2333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CA1C38-21F4-4FF9-B279-3D3675E491DE}"/>
              </a:ext>
            </a:extLst>
          </p:cNvPr>
          <p:cNvCxnSpPr>
            <a:cxnSpLocks/>
          </p:cNvCxnSpPr>
          <p:nvPr/>
        </p:nvCxnSpPr>
        <p:spPr>
          <a:xfrm flipH="1">
            <a:off x="1905000" y="2752725"/>
            <a:ext cx="29514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3D23530-1EA4-466C-A51B-3C08C0AEE794}"/>
              </a:ext>
            </a:extLst>
          </p:cNvPr>
          <p:cNvSpPr txBox="1"/>
          <p:nvPr/>
        </p:nvSpPr>
        <p:spPr>
          <a:xfrm>
            <a:off x="1016000" y="363361"/>
            <a:ext cx="1066796" cy="523220"/>
          </a:xfrm>
          <a:prstGeom prst="rect">
            <a:avLst/>
          </a:prstGeom>
          <a:noFill/>
        </p:spPr>
        <p:txBody>
          <a:bodyPr wrap="square" rtlCol="0">
            <a:spAutoFit/>
          </a:bodyPr>
          <a:lstStyle/>
          <a:p>
            <a:pPr algn="ctr"/>
            <a:r>
              <a:rPr lang="en-GB" sz="1400" b="1" dirty="0"/>
              <a:t>Total revenue</a:t>
            </a:r>
          </a:p>
        </p:txBody>
      </p:sp>
      <p:sp>
        <p:nvSpPr>
          <p:cNvPr id="25" name="TextBox 24">
            <a:extLst>
              <a:ext uri="{FF2B5EF4-FFF2-40B4-BE49-F238E27FC236}">
                <a16:creationId xmlns:a16="http://schemas.microsoft.com/office/drawing/2014/main" id="{AE626CA6-7DFE-4BE9-BA0F-90E43173DF58}"/>
              </a:ext>
            </a:extLst>
          </p:cNvPr>
          <p:cNvSpPr txBox="1"/>
          <p:nvPr/>
        </p:nvSpPr>
        <p:spPr>
          <a:xfrm>
            <a:off x="4121217" y="2752725"/>
            <a:ext cx="1066796" cy="307777"/>
          </a:xfrm>
          <a:prstGeom prst="rect">
            <a:avLst/>
          </a:prstGeom>
          <a:noFill/>
        </p:spPr>
        <p:txBody>
          <a:bodyPr wrap="square" rtlCol="0">
            <a:spAutoFit/>
          </a:bodyPr>
          <a:lstStyle/>
          <a:p>
            <a:pPr algn="ctr"/>
            <a:r>
              <a:rPr lang="en-GB" sz="1400" b="1" dirty="0"/>
              <a:t>Output</a:t>
            </a:r>
          </a:p>
        </p:txBody>
      </p:sp>
      <p:sp>
        <p:nvSpPr>
          <p:cNvPr id="27" name="Freeform: Shape 26">
            <a:extLst>
              <a:ext uri="{FF2B5EF4-FFF2-40B4-BE49-F238E27FC236}">
                <a16:creationId xmlns:a16="http://schemas.microsoft.com/office/drawing/2014/main" id="{835291F0-8ADE-47D3-927A-2BAD0C006317}"/>
              </a:ext>
            </a:extLst>
          </p:cNvPr>
          <p:cNvSpPr/>
          <p:nvPr/>
        </p:nvSpPr>
        <p:spPr>
          <a:xfrm>
            <a:off x="1920240" y="650240"/>
            <a:ext cx="2865120" cy="2067605"/>
          </a:xfrm>
          <a:custGeom>
            <a:avLst/>
            <a:gdLst>
              <a:gd name="connsiteX0" fmla="*/ 0 w 2783840"/>
              <a:gd name="connsiteY0" fmla="*/ 2082800 h 2082800"/>
              <a:gd name="connsiteX1" fmla="*/ 1188720 w 2783840"/>
              <a:gd name="connsiteY1" fmla="*/ 0 h 2082800"/>
              <a:gd name="connsiteX2" fmla="*/ 2783840 w 2783840"/>
              <a:gd name="connsiteY2" fmla="*/ 2082800 h 2082800"/>
            </a:gdLst>
            <a:ahLst/>
            <a:cxnLst>
              <a:cxn ang="0">
                <a:pos x="connsiteX0" y="connsiteY0"/>
              </a:cxn>
              <a:cxn ang="0">
                <a:pos x="connsiteX1" y="connsiteY1"/>
              </a:cxn>
              <a:cxn ang="0">
                <a:pos x="connsiteX2" y="connsiteY2"/>
              </a:cxn>
            </a:cxnLst>
            <a:rect l="l" t="t" r="r" b="b"/>
            <a:pathLst>
              <a:path w="2783840" h="2082800">
                <a:moveTo>
                  <a:pt x="0" y="2082800"/>
                </a:moveTo>
                <a:cubicBezTo>
                  <a:pt x="362373" y="1041400"/>
                  <a:pt x="724747" y="0"/>
                  <a:pt x="1188720" y="0"/>
                </a:cubicBezTo>
                <a:cubicBezTo>
                  <a:pt x="1652693" y="0"/>
                  <a:pt x="2218266" y="1041400"/>
                  <a:pt x="2783840" y="2082800"/>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5510A600-D5F3-46E4-B347-A6DED7B56B31}"/>
              </a:ext>
            </a:extLst>
          </p:cNvPr>
          <p:cNvCxnSpPr>
            <a:cxnSpLocks/>
          </p:cNvCxnSpPr>
          <p:nvPr/>
        </p:nvCxnSpPr>
        <p:spPr>
          <a:xfrm flipV="1">
            <a:off x="3198844" y="650240"/>
            <a:ext cx="0" cy="4714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ED748C-FB4E-4DEB-9325-605350595C85}"/>
              </a:ext>
            </a:extLst>
          </p:cNvPr>
          <p:cNvSpPr txBox="1"/>
          <p:nvPr/>
        </p:nvSpPr>
        <p:spPr>
          <a:xfrm>
            <a:off x="3944051" y="2410068"/>
            <a:ext cx="1066796" cy="307777"/>
          </a:xfrm>
          <a:prstGeom prst="rect">
            <a:avLst/>
          </a:prstGeom>
          <a:noFill/>
        </p:spPr>
        <p:txBody>
          <a:bodyPr wrap="square" rtlCol="0">
            <a:spAutoFit/>
          </a:bodyPr>
          <a:lstStyle/>
          <a:p>
            <a:pPr algn="ctr"/>
            <a:r>
              <a:rPr lang="en-GB" sz="1400" b="1" dirty="0"/>
              <a:t>TR</a:t>
            </a:r>
          </a:p>
        </p:txBody>
      </p:sp>
      <p:cxnSp>
        <p:nvCxnSpPr>
          <p:cNvPr id="35" name="Straight Connector 34">
            <a:extLst>
              <a:ext uri="{FF2B5EF4-FFF2-40B4-BE49-F238E27FC236}">
                <a16:creationId xmlns:a16="http://schemas.microsoft.com/office/drawing/2014/main" id="{16C4D081-3D53-4C78-BBE0-4BE6B5B989B7}"/>
              </a:ext>
            </a:extLst>
          </p:cNvPr>
          <p:cNvCxnSpPr>
            <a:cxnSpLocks/>
          </p:cNvCxnSpPr>
          <p:nvPr/>
        </p:nvCxnSpPr>
        <p:spPr>
          <a:xfrm>
            <a:off x="5857240" y="408940"/>
            <a:ext cx="0" cy="2333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F573C3-49A3-4E93-BE24-16942C1CE9C4}"/>
              </a:ext>
            </a:extLst>
          </p:cNvPr>
          <p:cNvCxnSpPr>
            <a:cxnSpLocks/>
          </p:cNvCxnSpPr>
          <p:nvPr/>
        </p:nvCxnSpPr>
        <p:spPr>
          <a:xfrm flipH="1">
            <a:off x="5857240" y="2742565"/>
            <a:ext cx="29514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B9FF22B-10F6-424D-9006-AB0EF47CACE2}"/>
              </a:ext>
            </a:extLst>
          </p:cNvPr>
          <p:cNvSpPr txBox="1"/>
          <p:nvPr/>
        </p:nvSpPr>
        <p:spPr>
          <a:xfrm>
            <a:off x="4968240" y="271921"/>
            <a:ext cx="1066796" cy="523220"/>
          </a:xfrm>
          <a:prstGeom prst="rect">
            <a:avLst/>
          </a:prstGeom>
          <a:noFill/>
        </p:spPr>
        <p:txBody>
          <a:bodyPr wrap="square" rtlCol="0">
            <a:spAutoFit/>
          </a:bodyPr>
          <a:lstStyle/>
          <a:p>
            <a:pPr algn="ctr"/>
            <a:r>
              <a:rPr lang="en-GB" sz="1400" b="1" dirty="0"/>
              <a:t>Total revenue</a:t>
            </a:r>
          </a:p>
        </p:txBody>
      </p:sp>
      <p:sp>
        <p:nvSpPr>
          <p:cNvPr id="38" name="TextBox 37">
            <a:extLst>
              <a:ext uri="{FF2B5EF4-FFF2-40B4-BE49-F238E27FC236}">
                <a16:creationId xmlns:a16="http://schemas.microsoft.com/office/drawing/2014/main" id="{CB1BD880-2D61-4262-AD6A-4E1B11946035}"/>
              </a:ext>
            </a:extLst>
          </p:cNvPr>
          <p:cNvSpPr txBox="1"/>
          <p:nvPr/>
        </p:nvSpPr>
        <p:spPr>
          <a:xfrm>
            <a:off x="8073457" y="2742565"/>
            <a:ext cx="1066796" cy="307777"/>
          </a:xfrm>
          <a:prstGeom prst="rect">
            <a:avLst/>
          </a:prstGeom>
          <a:noFill/>
        </p:spPr>
        <p:txBody>
          <a:bodyPr wrap="square" rtlCol="0">
            <a:spAutoFit/>
          </a:bodyPr>
          <a:lstStyle/>
          <a:p>
            <a:pPr algn="ctr"/>
            <a:r>
              <a:rPr lang="en-GB" sz="1400" b="1" dirty="0"/>
              <a:t>Output</a:t>
            </a:r>
          </a:p>
        </p:txBody>
      </p:sp>
      <p:cxnSp>
        <p:nvCxnSpPr>
          <p:cNvPr id="40" name="Straight Connector 39">
            <a:extLst>
              <a:ext uri="{FF2B5EF4-FFF2-40B4-BE49-F238E27FC236}">
                <a16:creationId xmlns:a16="http://schemas.microsoft.com/office/drawing/2014/main" id="{66571B7D-952F-498F-A38F-61CB24D1AC45}"/>
              </a:ext>
            </a:extLst>
          </p:cNvPr>
          <p:cNvCxnSpPr/>
          <p:nvPr/>
        </p:nvCxnSpPr>
        <p:spPr>
          <a:xfrm flipV="1">
            <a:off x="5857240" y="876421"/>
            <a:ext cx="2565400" cy="187630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E455360-12D4-42B4-94FE-120A7F5CE0C7}"/>
              </a:ext>
            </a:extLst>
          </p:cNvPr>
          <p:cNvSpPr txBox="1"/>
          <p:nvPr/>
        </p:nvSpPr>
        <p:spPr>
          <a:xfrm>
            <a:off x="7982238" y="1058788"/>
            <a:ext cx="1066796" cy="307777"/>
          </a:xfrm>
          <a:prstGeom prst="rect">
            <a:avLst/>
          </a:prstGeom>
          <a:noFill/>
        </p:spPr>
        <p:txBody>
          <a:bodyPr wrap="square" rtlCol="0">
            <a:spAutoFit/>
          </a:bodyPr>
          <a:lstStyle/>
          <a:p>
            <a:pPr algn="ctr"/>
            <a:r>
              <a:rPr lang="en-GB" sz="1400" b="1" dirty="0"/>
              <a:t>TR</a:t>
            </a:r>
          </a:p>
        </p:txBody>
      </p:sp>
      <p:cxnSp>
        <p:nvCxnSpPr>
          <p:cNvPr id="42" name="Straight Connector 41">
            <a:extLst>
              <a:ext uri="{FF2B5EF4-FFF2-40B4-BE49-F238E27FC236}">
                <a16:creationId xmlns:a16="http://schemas.microsoft.com/office/drawing/2014/main" id="{4B8687C4-E751-4A31-98A1-33BE622F4057}"/>
              </a:ext>
            </a:extLst>
          </p:cNvPr>
          <p:cNvCxnSpPr>
            <a:cxnSpLocks/>
          </p:cNvCxnSpPr>
          <p:nvPr/>
        </p:nvCxnSpPr>
        <p:spPr>
          <a:xfrm>
            <a:off x="5867400" y="3274060"/>
            <a:ext cx="0" cy="2333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5551D2B-A4C4-485F-9D59-4C40689EF71C}"/>
              </a:ext>
            </a:extLst>
          </p:cNvPr>
          <p:cNvCxnSpPr>
            <a:cxnSpLocks/>
          </p:cNvCxnSpPr>
          <p:nvPr/>
        </p:nvCxnSpPr>
        <p:spPr>
          <a:xfrm flipH="1">
            <a:off x="5867400" y="5607685"/>
            <a:ext cx="29514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2A0FC34-AC45-401F-AA7C-A932968AFC7C}"/>
              </a:ext>
            </a:extLst>
          </p:cNvPr>
          <p:cNvSpPr txBox="1"/>
          <p:nvPr/>
        </p:nvSpPr>
        <p:spPr>
          <a:xfrm>
            <a:off x="4958080" y="3137041"/>
            <a:ext cx="1066796" cy="523220"/>
          </a:xfrm>
          <a:prstGeom prst="rect">
            <a:avLst/>
          </a:prstGeom>
          <a:noFill/>
        </p:spPr>
        <p:txBody>
          <a:bodyPr wrap="square" rtlCol="0">
            <a:spAutoFit/>
          </a:bodyPr>
          <a:lstStyle/>
          <a:p>
            <a:pPr algn="ctr"/>
            <a:r>
              <a:rPr lang="en-GB" sz="1400" b="1" dirty="0"/>
              <a:t>Costs and revenue</a:t>
            </a:r>
          </a:p>
        </p:txBody>
      </p:sp>
      <p:sp>
        <p:nvSpPr>
          <p:cNvPr id="45" name="TextBox 44">
            <a:extLst>
              <a:ext uri="{FF2B5EF4-FFF2-40B4-BE49-F238E27FC236}">
                <a16:creationId xmlns:a16="http://schemas.microsoft.com/office/drawing/2014/main" id="{E9C60352-0625-48A2-9005-A08D53814BBF}"/>
              </a:ext>
            </a:extLst>
          </p:cNvPr>
          <p:cNvSpPr txBox="1"/>
          <p:nvPr/>
        </p:nvSpPr>
        <p:spPr>
          <a:xfrm>
            <a:off x="8083617" y="5607685"/>
            <a:ext cx="1066796" cy="307777"/>
          </a:xfrm>
          <a:prstGeom prst="rect">
            <a:avLst/>
          </a:prstGeom>
          <a:noFill/>
        </p:spPr>
        <p:txBody>
          <a:bodyPr wrap="square" rtlCol="0">
            <a:spAutoFit/>
          </a:bodyPr>
          <a:lstStyle/>
          <a:p>
            <a:pPr algn="ctr"/>
            <a:r>
              <a:rPr lang="en-GB" sz="1400" b="1" dirty="0"/>
              <a:t>Output</a:t>
            </a:r>
          </a:p>
        </p:txBody>
      </p:sp>
      <p:cxnSp>
        <p:nvCxnSpPr>
          <p:cNvPr id="46" name="Straight Connector 45">
            <a:extLst>
              <a:ext uri="{FF2B5EF4-FFF2-40B4-BE49-F238E27FC236}">
                <a16:creationId xmlns:a16="http://schemas.microsoft.com/office/drawing/2014/main" id="{33E2D3D3-4AD5-457C-BB42-94C38824D4D0}"/>
              </a:ext>
            </a:extLst>
          </p:cNvPr>
          <p:cNvCxnSpPr>
            <a:cxnSpLocks/>
          </p:cNvCxnSpPr>
          <p:nvPr/>
        </p:nvCxnSpPr>
        <p:spPr>
          <a:xfrm flipH="1">
            <a:off x="5857240" y="4662805"/>
            <a:ext cx="295148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A81092-98CB-42AC-8B2E-519F7F940119}"/>
              </a:ext>
            </a:extLst>
          </p:cNvPr>
          <p:cNvSpPr txBox="1"/>
          <p:nvPr/>
        </p:nvSpPr>
        <p:spPr>
          <a:xfrm>
            <a:off x="7792725" y="4377497"/>
            <a:ext cx="1066796" cy="307777"/>
          </a:xfrm>
          <a:prstGeom prst="rect">
            <a:avLst/>
          </a:prstGeom>
          <a:noFill/>
        </p:spPr>
        <p:txBody>
          <a:bodyPr wrap="square" rtlCol="0">
            <a:spAutoFit/>
          </a:bodyPr>
          <a:lstStyle/>
          <a:p>
            <a:pPr algn="ctr"/>
            <a:r>
              <a:rPr lang="en-GB" sz="1400" b="1" dirty="0">
                <a:solidFill>
                  <a:schemeClr val="bg1">
                    <a:lumMod val="50000"/>
                  </a:schemeClr>
                </a:solidFill>
              </a:rPr>
              <a:t>AR = MR</a:t>
            </a:r>
          </a:p>
        </p:txBody>
      </p:sp>
      <p:sp>
        <p:nvSpPr>
          <p:cNvPr id="48" name="TextBox 47">
            <a:extLst>
              <a:ext uri="{FF2B5EF4-FFF2-40B4-BE49-F238E27FC236}">
                <a16:creationId xmlns:a16="http://schemas.microsoft.com/office/drawing/2014/main" id="{BD522E77-62F9-4DBA-A788-635C28F9E8AF}"/>
              </a:ext>
            </a:extLst>
          </p:cNvPr>
          <p:cNvSpPr txBox="1"/>
          <p:nvPr/>
        </p:nvSpPr>
        <p:spPr>
          <a:xfrm>
            <a:off x="2384392" y="202101"/>
            <a:ext cx="1814897" cy="338554"/>
          </a:xfrm>
          <a:prstGeom prst="rect">
            <a:avLst/>
          </a:prstGeom>
          <a:noFill/>
        </p:spPr>
        <p:txBody>
          <a:bodyPr wrap="square" rtlCol="0">
            <a:spAutoFit/>
          </a:bodyPr>
          <a:lstStyle/>
          <a:p>
            <a:pPr algn="ctr"/>
            <a:r>
              <a:rPr lang="en-GB" sz="1600" b="1" dirty="0">
                <a:solidFill>
                  <a:srgbClr val="00B0F0"/>
                </a:solidFill>
              </a:rPr>
              <a:t>PRICE MAKERS</a:t>
            </a:r>
          </a:p>
        </p:txBody>
      </p:sp>
      <p:sp>
        <p:nvSpPr>
          <p:cNvPr id="49" name="TextBox 48">
            <a:extLst>
              <a:ext uri="{FF2B5EF4-FFF2-40B4-BE49-F238E27FC236}">
                <a16:creationId xmlns:a16="http://schemas.microsoft.com/office/drawing/2014/main" id="{7D325B30-F139-48B7-A2B2-2FFD5CC8E353}"/>
              </a:ext>
            </a:extLst>
          </p:cNvPr>
          <p:cNvSpPr txBox="1"/>
          <p:nvPr/>
        </p:nvSpPr>
        <p:spPr>
          <a:xfrm>
            <a:off x="6570312" y="212261"/>
            <a:ext cx="1814897" cy="338554"/>
          </a:xfrm>
          <a:prstGeom prst="rect">
            <a:avLst/>
          </a:prstGeom>
          <a:noFill/>
        </p:spPr>
        <p:txBody>
          <a:bodyPr wrap="square" rtlCol="0">
            <a:spAutoFit/>
          </a:bodyPr>
          <a:lstStyle/>
          <a:p>
            <a:pPr algn="ctr"/>
            <a:r>
              <a:rPr lang="en-GB" sz="1600" b="1" dirty="0">
                <a:solidFill>
                  <a:srgbClr val="00B0F0"/>
                </a:solidFill>
              </a:rPr>
              <a:t>PRICE TAKERS</a:t>
            </a:r>
          </a:p>
        </p:txBody>
      </p:sp>
      <p:sp>
        <p:nvSpPr>
          <p:cNvPr id="2" name="Title 1">
            <a:extLst>
              <a:ext uri="{FF2B5EF4-FFF2-40B4-BE49-F238E27FC236}">
                <a16:creationId xmlns:a16="http://schemas.microsoft.com/office/drawing/2014/main" id="{8E118328-7579-E00C-F7EB-02CC9C37B90D}"/>
              </a:ext>
            </a:extLst>
          </p:cNvPr>
          <p:cNvSpPr>
            <a:spLocks noGrp="1"/>
          </p:cNvSpPr>
          <p:nvPr>
            <p:ph type="title"/>
          </p:nvPr>
        </p:nvSpPr>
        <p:spPr/>
        <p:txBody>
          <a:bodyPr>
            <a:normAutofit/>
          </a:bodyPr>
          <a:lstStyle/>
          <a:p>
            <a:r>
              <a:rPr lang="en-GB" dirty="0">
                <a:cs typeface="Calibri Light"/>
              </a:rPr>
              <a:t>Revenue curves for price makers and price takers – a comparison</a:t>
            </a:r>
            <a:endParaRPr lang="en-GB" dirty="0"/>
          </a:p>
        </p:txBody>
      </p:sp>
    </p:spTree>
    <p:extLst>
      <p:ext uri="{BB962C8B-B14F-4D97-AF65-F5344CB8AC3E}">
        <p14:creationId xmlns:p14="http://schemas.microsoft.com/office/powerpoint/2010/main" val="3214390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5AF3EA-9DEE-08E3-25CD-F2D51D1BBA6C}"/>
              </a:ext>
            </a:extLst>
          </p:cNvPr>
          <p:cNvSpPr/>
          <p:nvPr/>
        </p:nvSpPr>
        <p:spPr>
          <a:xfrm>
            <a:off x="9878227" y="6094573"/>
            <a:ext cx="2313773" cy="7936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E96141D-25F1-C966-B29D-09AA2EF42685}"/>
              </a:ext>
            </a:extLst>
          </p:cNvPr>
          <p:cNvGrpSpPr/>
          <p:nvPr/>
        </p:nvGrpSpPr>
        <p:grpSpPr>
          <a:xfrm>
            <a:off x="7200000" y="448994"/>
            <a:ext cx="4571367" cy="6344328"/>
            <a:chOff x="4466798" y="433092"/>
            <a:chExt cx="4571367" cy="6344328"/>
          </a:xfrm>
        </p:grpSpPr>
        <p:cxnSp>
          <p:nvCxnSpPr>
            <p:cNvPr id="3" name="Straight Connector 2">
              <a:extLst>
                <a:ext uri="{FF2B5EF4-FFF2-40B4-BE49-F238E27FC236}">
                  <a16:creationId xmlns:a16="http://schemas.microsoft.com/office/drawing/2014/main" id="{44DAF17E-4532-4ECE-9DD6-BC357C7CE69D}"/>
                </a:ext>
              </a:extLst>
            </p:cNvPr>
            <p:cNvCxnSpPr>
              <a:cxnSpLocks/>
            </p:cNvCxnSpPr>
            <p:nvPr/>
          </p:nvCxnSpPr>
          <p:spPr>
            <a:xfrm>
              <a:off x="5505882" y="658200"/>
              <a:ext cx="0" cy="2521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AB0FD82-4AF0-4416-A4BC-7833E95E49C6}"/>
                </a:ext>
              </a:extLst>
            </p:cNvPr>
            <p:cNvCxnSpPr>
              <a:cxnSpLocks/>
            </p:cNvCxnSpPr>
            <p:nvPr/>
          </p:nvCxnSpPr>
          <p:spPr>
            <a:xfrm>
              <a:off x="5505882" y="3174529"/>
              <a:ext cx="27135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1433351-A357-431D-9407-BD455CD5E8A9}"/>
                </a:ext>
              </a:extLst>
            </p:cNvPr>
            <p:cNvSpPr txBox="1"/>
            <p:nvPr/>
          </p:nvSpPr>
          <p:spPr>
            <a:xfrm>
              <a:off x="4551680" y="658200"/>
              <a:ext cx="1146389" cy="369332"/>
            </a:xfrm>
            <a:prstGeom prst="rect">
              <a:avLst/>
            </a:prstGeom>
            <a:noFill/>
          </p:spPr>
          <p:txBody>
            <a:bodyPr wrap="square" rtlCol="0">
              <a:spAutoFit/>
            </a:bodyPr>
            <a:lstStyle/>
            <a:p>
              <a:pPr algn="ctr"/>
              <a:r>
                <a:rPr lang="en-GB" b="1" dirty="0"/>
                <a:t>Output </a:t>
              </a:r>
            </a:p>
          </p:txBody>
        </p:sp>
        <p:sp>
          <p:nvSpPr>
            <p:cNvPr id="6" name="TextBox 5">
              <a:extLst>
                <a:ext uri="{FF2B5EF4-FFF2-40B4-BE49-F238E27FC236}">
                  <a16:creationId xmlns:a16="http://schemas.microsoft.com/office/drawing/2014/main" id="{B88F7830-4915-4C43-90E5-C6805A1C2040}"/>
                </a:ext>
              </a:extLst>
            </p:cNvPr>
            <p:cNvSpPr txBox="1"/>
            <p:nvPr/>
          </p:nvSpPr>
          <p:spPr>
            <a:xfrm>
              <a:off x="7808805" y="3174529"/>
              <a:ext cx="1146389" cy="646331"/>
            </a:xfrm>
            <a:prstGeom prst="rect">
              <a:avLst/>
            </a:prstGeom>
            <a:noFill/>
          </p:spPr>
          <p:txBody>
            <a:bodyPr wrap="square" rtlCol="0">
              <a:spAutoFit/>
            </a:bodyPr>
            <a:lstStyle/>
            <a:p>
              <a:pPr algn="ctr"/>
              <a:r>
                <a:rPr lang="en-GB" b="1" dirty="0"/>
                <a:t>Quantity of labour</a:t>
              </a:r>
            </a:p>
          </p:txBody>
        </p:sp>
        <p:cxnSp>
          <p:nvCxnSpPr>
            <p:cNvPr id="9" name="Straight Connector 8">
              <a:extLst>
                <a:ext uri="{FF2B5EF4-FFF2-40B4-BE49-F238E27FC236}">
                  <a16:creationId xmlns:a16="http://schemas.microsoft.com/office/drawing/2014/main" id="{84A8D22F-B85C-4D87-B740-AB4D0D41CC90}"/>
                </a:ext>
              </a:extLst>
            </p:cNvPr>
            <p:cNvCxnSpPr>
              <a:cxnSpLocks/>
            </p:cNvCxnSpPr>
            <p:nvPr/>
          </p:nvCxnSpPr>
          <p:spPr>
            <a:xfrm>
              <a:off x="5505882" y="3614760"/>
              <a:ext cx="0" cy="2521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04B30B-DAA3-4BA5-BB3B-2DC790F9FF3A}"/>
                </a:ext>
              </a:extLst>
            </p:cNvPr>
            <p:cNvCxnSpPr>
              <a:cxnSpLocks/>
            </p:cNvCxnSpPr>
            <p:nvPr/>
          </p:nvCxnSpPr>
          <p:spPr>
            <a:xfrm>
              <a:off x="5505882" y="6131089"/>
              <a:ext cx="27135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D15306-D6DF-4152-A3CD-5817163B928F}"/>
                </a:ext>
              </a:extLst>
            </p:cNvPr>
            <p:cNvSpPr txBox="1"/>
            <p:nvPr/>
          </p:nvSpPr>
          <p:spPr>
            <a:xfrm>
              <a:off x="4466798" y="3609210"/>
              <a:ext cx="1146389" cy="1200329"/>
            </a:xfrm>
            <a:prstGeom prst="rect">
              <a:avLst/>
            </a:prstGeom>
            <a:noFill/>
          </p:spPr>
          <p:txBody>
            <a:bodyPr wrap="square" rtlCol="0">
              <a:spAutoFit/>
            </a:bodyPr>
            <a:lstStyle/>
            <a:p>
              <a:pPr algn="ctr"/>
              <a:r>
                <a:rPr lang="en-GB" b="1" dirty="0"/>
                <a:t>Average and Marginal Product</a:t>
              </a:r>
            </a:p>
          </p:txBody>
        </p:sp>
        <p:sp>
          <p:nvSpPr>
            <p:cNvPr id="12" name="TextBox 11">
              <a:extLst>
                <a:ext uri="{FF2B5EF4-FFF2-40B4-BE49-F238E27FC236}">
                  <a16:creationId xmlns:a16="http://schemas.microsoft.com/office/drawing/2014/main" id="{378D005A-26EF-4FF3-A548-090EA658B46B}"/>
                </a:ext>
              </a:extLst>
            </p:cNvPr>
            <p:cNvSpPr txBox="1"/>
            <p:nvPr/>
          </p:nvSpPr>
          <p:spPr>
            <a:xfrm>
              <a:off x="7859605" y="6131089"/>
              <a:ext cx="1146389" cy="646331"/>
            </a:xfrm>
            <a:prstGeom prst="rect">
              <a:avLst/>
            </a:prstGeom>
            <a:noFill/>
          </p:spPr>
          <p:txBody>
            <a:bodyPr wrap="square" rtlCol="0">
              <a:spAutoFit/>
            </a:bodyPr>
            <a:lstStyle/>
            <a:p>
              <a:pPr algn="ctr"/>
              <a:r>
                <a:rPr lang="en-GB" b="1" dirty="0"/>
                <a:t>Quantity of labour</a:t>
              </a:r>
            </a:p>
          </p:txBody>
        </p:sp>
        <p:sp>
          <p:nvSpPr>
            <p:cNvPr id="14" name="Freeform: Shape 13">
              <a:extLst>
                <a:ext uri="{FF2B5EF4-FFF2-40B4-BE49-F238E27FC236}">
                  <a16:creationId xmlns:a16="http://schemas.microsoft.com/office/drawing/2014/main" id="{E4EFCDE9-6A17-4E37-96A4-453CD1298157}"/>
                </a:ext>
              </a:extLst>
            </p:cNvPr>
            <p:cNvSpPr/>
            <p:nvPr/>
          </p:nvSpPr>
          <p:spPr>
            <a:xfrm>
              <a:off x="5486400" y="1158240"/>
              <a:ext cx="1595120" cy="2021840"/>
            </a:xfrm>
            <a:custGeom>
              <a:avLst/>
              <a:gdLst>
                <a:gd name="connsiteX0" fmla="*/ 0 w 1595120"/>
                <a:gd name="connsiteY0" fmla="*/ 2021840 h 2021840"/>
                <a:gd name="connsiteX1" fmla="*/ 904240 w 1595120"/>
                <a:gd name="connsiteY1" fmla="*/ 1330960 h 2021840"/>
                <a:gd name="connsiteX2" fmla="*/ 1595120 w 1595120"/>
                <a:gd name="connsiteY2" fmla="*/ 0 h 2021840"/>
                <a:gd name="connsiteX3" fmla="*/ 1595120 w 1595120"/>
                <a:gd name="connsiteY3" fmla="*/ 0 h 2021840"/>
              </a:gdLst>
              <a:ahLst/>
              <a:cxnLst>
                <a:cxn ang="0">
                  <a:pos x="connsiteX0" y="connsiteY0"/>
                </a:cxn>
                <a:cxn ang="0">
                  <a:pos x="connsiteX1" y="connsiteY1"/>
                </a:cxn>
                <a:cxn ang="0">
                  <a:pos x="connsiteX2" y="connsiteY2"/>
                </a:cxn>
                <a:cxn ang="0">
                  <a:pos x="connsiteX3" y="connsiteY3"/>
                </a:cxn>
              </a:cxnLst>
              <a:rect l="l" t="t" r="r" b="b"/>
              <a:pathLst>
                <a:path w="1595120" h="2021840">
                  <a:moveTo>
                    <a:pt x="0" y="2021840"/>
                  </a:moveTo>
                  <a:cubicBezTo>
                    <a:pt x="319193" y="1844886"/>
                    <a:pt x="638387" y="1667933"/>
                    <a:pt x="904240" y="1330960"/>
                  </a:cubicBezTo>
                  <a:cubicBezTo>
                    <a:pt x="1170093" y="993987"/>
                    <a:pt x="1595120" y="0"/>
                    <a:pt x="1595120" y="0"/>
                  </a:cubicBezTo>
                  <a:lnTo>
                    <a:pt x="1595120" y="0"/>
                  </a:ln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43E3ACA6-B543-44F0-B0BF-9B732D3A4A1C}"/>
                </a:ext>
              </a:extLst>
            </p:cNvPr>
            <p:cNvSpPr/>
            <p:nvPr/>
          </p:nvSpPr>
          <p:spPr>
            <a:xfrm>
              <a:off x="7081520" y="773383"/>
              <a:ext cx="1239520" cy="720137"/>
            </a:xfrm>
            <a:custGeom>
              <a:avLst/>
              <a:gdLst>
                <a:gd name="connsiteX0" fmla="*/ 0 w 1239520"/>
                <a:gd name="connsiteY0" fmla="*/ 384857 h 720137"/>
                <a:gd name="connsiteX1" fmla="*/ 436880 w 1239520"/>
                <a:gd name="connsiteY1" fmla="*/ 8937 h 720137"/>
                <a:gd name="connsiteX2" fmla="*/ 1239520 w 1239520"/>
                <a:gd name="connsiteY2" fmla="*/ 720137 h 720137"/>
              </a:gdLst>
              <a:ahLst/>
              <a:cxnLst>
                <a:cxn ang="0">
                  <a:pos x="connsiteX0" y="connsiteY0"/>
                </a:cxn>
                <a:cxn ang="0">
                  <a:pos x="connsiteX1" y="connsiteY1"/>
                </a:cxn>
                <a:cxn ang="0">
                  <a:pos x="connsiteX2" y="connsiteY2"/>
                </a:cxn>
              </a:cxnLst>
              <a:rect l="l" t="t" r="r" b="b"/>
              <a:pathLst>
                <a:path w="1239520" h="720137">
                  <a:moveTo>
                    <a:pt x="0" y="384857"/>
                  </a:moveTo>
                  <a:cubicBezTo>
                    <a:pt x="115146" y="168957"/>
                    <a:pt x="230293" y="-46943"/>
                    <a:pt x="436880" y="8937"/>
                  </a:cubicBezTo>
                  <a:cubicBezTo>
                    <a:pt x="643467" y="64817"/>
                    <a:pt x="941493" y="392477"/>
                    <a:pt x="1239520" y="720137"/>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ACABA1A-6693-4427-A318-0B7E5EC635AB}"/>
                </a:ext>
              </a:extLst>
            </p:cNvPr>
            <p:cNvSpPr txBox="1"/>
            <p:nvPr/>
          </p:nvSpPr>
          <p:spPr>
            <a:xfrm>
              <a:off x="7891776" y="1475577"/>
              <a:ext cx="1146389" cy="369332"/>
            </a:xfrm>
            <a:prstGeom prst="rect">
              <a:avLst/>
            </a:prstGeom>
            <a:noFill/>
          </p:spPr>
          <p:txBody>
            <a:bodyPr wrap="square" rtlCol="0">
              <a:spAutoFit/>
            </a:bodyPr>
            <a:lstStyle/>
            <a:p>
              <a:pPr algn="ctr"/>
              <a:r>
                <a:rPr lang="en-GB" b="1" dirty="0"/>
                <a:t>TP </a:t>
              </a:r>
            </a:p>
          </p:txBody>
        </p:sp>
        <p:sp>
          <p:nvSpPr>
            <p:cNvPr id="18" name="Freeform: Shape 17">
              <a:extLst>
                <a:ext uri="{FF2B5EF4-FFF2-40B4-BE49-F238E27FC236}">
                  <a16:creationId xmlns:a16="http://schemas.microsoft.com/office/drawing/2014/main" id="{EB2B2E49-B9CC-4CAD-8A3C-44AEDE29AED0}"/>
                </a:ext>
              </a:extLst>
            </p:cNvPr>
            <p:cNvSpPr/>
            <p:nvPr/>
          </p:nvSpPr>
          <p:spPr>
            <a:xfrm>
              <a:off x="5516880" y="3809224"/>
              <a:ext cx="2123439" cy="2561096"/>
            </a:xfrm>
            <a:custGeom>
              <a:avLst/>
              <a:gdLst>
                <a:gd name="connsiteX0" fmla="*/ 0 w 2092960"/>
                <a:gd name="connsiteY0" fmla="*/ 2347736 h 2561096"/>
                <a:gd name="connsiteX1" fmla="*/ 833120 w 2092960"/>
                <a:gd name="connsiteY1" fmla="*/ 776 h 2561096"/>
                <a:gd name="connsiteX2" fmla="*/ 2092960 w 2092960"/>
                <a:gd name="connsiteY2" fmla="*/ 2561096 h 2561096"/>
              </a:gdLst>
              <a:ahLst/>
              <a:cxnLst>
                <a:cxn ang="0">
                  <a:pos x="connsiteX0" y="connsiteY0"/>
                </a:cxn>
                <a:cxn ang="0">
                  <a:pos x="connsiteX1" y="connsiteY1"/>
                </a:cxn>
                <a:cxn ang="0">
                  <a:pos x="connsiteX2" y="connsiteY2"/>
                </a:cxn>
              </a:cxnLst>
              <a:rect l="l" t="t" r="r" b="b"/>
              <a:pathLst>
                <a:path w="2092960" h="2561096">
                  <a:moveTo>
                    <a:pt x="0" y="2347736"/>
                  </a:moveTo>
                  <a:cubicBezTo>
                    <a:pt x="242146" y="1156476"/>
                    <a:pt x="484293" y="-34784"/>
                    <a:pt x="833120" y="776"/>
                  </a:cubicBezTo>
                  <a:cubicBezTo>
                    <a:pt x="1181947" y="36336"/>
                    <a:pt x="1637453" y="1298716"/>
                    <a:pt x="2092960" y="2561096"/>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0B8D34DF-B285-4EEF-A239-D4D4546AABEA}"/>
                </a:ext>
              </a:extLst>
            </p:cNvPr>
            <p:cNvSpPr/>
            <p:nvPr/>
          </p:nvSpPr>
          <p:spPr>
            <a:xfrm>
              <a:off x="5506721" y="4509345"/>
              <a:ext cx="2235200" cy="1617135"/>
            </a:xfrm>
            <a:custGeom>
              <a:avLst/>
              <a:gdLst>
                <a:gd name="connsiteX0" fmla="*/ 0 w 2722880"/>
                <a:gd name="connsiteY0" fmla="*/ 1617135 h 1617135"/>
                <a:gd name="connsiteX1" fmla="*/ 1574800 w 2722880"/>
                <a:gd name="connsiteY1" fmla="*/ 22015 h 1617135"/>
                <a:gd name="connsiteX2" fmla="*/ 2722880 w 2722880"/>
                <a:gd name="connsiteY2" fmla="*/ 834815 h 1617135"/>
              </a:gdLst>
              <a:ahLst/>
              <a:cxnLst>
                <a:cxn ang="0">
                  <a:pos x="connsiteX0" y="connsiteY0"/>
                </a:cxn>
                <a:cxn ang="0">
                  <a:pos x="connsiteX1" y="connsiteY1"/>
                </a:cxn>
                <a:cxn ang="0">
                  <a:pos x="connsiteX2" y="connsiteY2"/>
                </a:cxn>
              </a:cxnLst>
              <a:rect l="l" t="t" r="r" b="b"/>
              <a:pathLst>
                <a:path w="2722880" h="1617135">
                  <a:moveTo>
                    <a:pt x="0" y="1617135"/>
                  </a:moveTo>
                  <a:cubicBezTo>
                    <a:pt x="560493" y="884768"/>
                    <a:pt x="1120987" y="152402"/>
                    <a:pt x="1574800" y="22015"/>
                  </a:cubicBezTo>
                  <a:cubicBezTo>
                    <a:pt x="2028613" y="-108372"/>
                    <a:pt x="2375746" y="363221"/>
                    <a:pt x="2722880" y="834815"/>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0B12F37F-D956-4B07-AF55-E61B3DDBFDA4}"/>
                </a:ext>
              </a:extLst>
            </p:cNvPr>
            <p:cNvCxnSpPr>
              <a:cxnSpLocks/>
            </p:cNvCxnSpPr>
            <p:nvPr/>
          </p:nvCxnSpPr>
          <p:spPr>
            <a:xfrm>
              <a:off x="6339840" y="2489200"/>
              <a:ext cx="0" cy="3637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DD7378B-91B0-4D86-9ABE-9B9A131F9879}"/>
                </a:ext>
              </a:extLst>
            </p:cNvPr>
            <p:cNvCxnSpPr>
              <a:cxnSpLocks/>
            </p:cNvCxnSpPr>
            <p:nvPr/>
          </p:nvCxnSpPr>
          <p:spPr>
            <a:xfrm>
              <a:off x="7453205" y="773383"/>
              <a:ext cx="95675" cy="535309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E983A9-D1C8-4766-9D33-FA8CD952D5A9}"/>
                </a:ext>
              </a:extLst>
            </p:cNvPr>
            <p:cNvCxnSpPr>
              <a:cxnSpLocks/>
            </p:cNvCxnSpPr>
            <p:nvPr/>
          </p:nvCxnSpPr>
          <p:spPr>
            <a:xfrm>
              <a:off x="6874084" y="1660243"/>
              <a:ext cx="47837" cy="441842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0E7C3E-15A4-4BF4-AAA1-7ADE91A8D327}"/>
                </a:ext>
              </a:extLst>
            </p:cNvPr>
            <p:cNvSpPr txBox="1"/>
            <p:nvPr/>
          </p:nvSpPr>
          <p:spPr>
            <a:xfrm>
              <a:off x="7318581" y="5089772"/>
              <a:ext cx="1146389" cy="369332"/>
            </a:xfrm>
            <a:prstGeom prst="rect">
              <a:avLst/>
            </a:prstGeom>
            <a:noFill/>
          </p:spPr>
          <p:txBody>
            <a:bodyPr wrap="square" rtlCol="0">
              <a:spAutoFit/>
            </a:bodyPr>
            <a:lstStyle/>
            <a:p>
              <a:pPr algn="ctr"/>
              <a:r>
                <a:rPr lang="en-GB" b="1" dirty="0"/>
                <a:t>AP </a:t>
              </a:r>
            </a:p>
          </p:txBody>
        </p:sp>
        <p:sp>
          <p:nvSpPr>
            <p:cNvPr id="27" name="TextBox 26">
              <a:extLst>
                <a:ext uri="{FF2B5EF4-FFF2-40B4-BE49-F238E27FC236}">
                  <a16:creationId xmlns:a16="http://schemas.microsoft.com/office/drawing/2014/main" id="{4586DD8F-27B2-4E9D-89D9-1FC7500ECAA7}"/>
                </a:ext>
              </a:extLst>
            </p:cNvPr>
            <p:cNvSpPr txBox="1"/>
            <p:nvPr/>
          </p:nvSpPr>
          <p:spPr>
            <a:xfrm>
              <a:off x="6866473" y="6238455"/>
              <a:ext cx="1146389" cy="369332"/>
            </a:xfrm>
            <a:prstGeom prst="rect">
              <a:avLst/>
            </a:prstGeom>
            <a:noFill/>
          </p:spPr>
          <p:txBody>
            <a:bodyPr wrap="square" rtlCol="0">
              <a:spAutoFit/>
            </a:bodyPr>
            <a:lstStyle/>
            <a:p>
              <a:pPr algn="ctr"/>
              <a:r>
                <a:rPr lang="en-GB" b="1" dirty="0"/>
                <a:t>MP </a:t>
              </a:r>
            </a:p>
          </p:txBody>
        </p:sp>
        <p:sp>
          <p:nvSpPr>
            <p:cNvPr id="28" name="TextBox 27">
              <a:extLst>
                <a:ext uri="{FF2B5EF4-FFF2-40B4-BE49-F238E27FC236}">
                  <a16:creationId xmlns:a16="http://schemas.microsoft.com/office/drawing/2014/main" id="{6535D36E-4D2F-49E6-A9C3-1DBF9ED79759}"/>
                </a:ext>
              </a:extLst>
            </p:cNvPr>
            <p:cNvSpPr txBox="1"/>
            <p:nvPr/>
          </p:nvSpPr>
          <p:spPr>
            <a:xfrm>
              <a:off x="5636256" y="2210401"/>
              <a:ext cx="1146389" cy="369332"/>
            </a:xfrm>
            <a:prstGeom prst="rect">
              <a:avLst/>
            </a:prstGeom>
            <a:noFill/>
          </p:spPr>
          <p:txBody>
            <a:bodyPr wrap="square" rtlCol="0">
              <a:spAutoFit/>
            </a:bodyPr>
            <a:lstStyle/>
            <a:p>
              <a:pPr algn="ctr"/>
              <a:r>
                <a:rPr lang="en-GB" b="1" dirty="0"/>
                <a:t>A </a:t>
              </a:r>
            </a:p>
          </p:txBody>
        </p:sp>
        <p:sp>
          <p:nvSpPr>
            <p:cNvPr id="29" name="TextBox 28">
              <a:extLst>
                <a:ext uri="{FF2B5EF4-FFF2-40B4-BE49-F238E27FC236}">
                  <a16:creationId xmlns:a16="http://schemas.microsoft.com/office/drawing/2014/main" id="{0DB6A923-3F9E-498F-A2D8-7A0C717F7944}"/>
                </a:ext>
              </a:extLst>
            </p:cNvPr>
            <p:cNvSpPr txBox="1"/>
            <p:nvPr/>
          </p:nvSpPr>
          <p:spPr>
            <a:xfrm>
              <a:off x="6164577" y="1291313"/>
              <a:ext cx="1146389" cy="369332"/>
            </a:xfrm>
            <a:prstGeom prst="rect">
              <a:avLst/>
            </a:prstGeom>
            <a:noFill/>
          </p:spPr>
          <p:txBody>
            <a:bodyPr wrap="square" rtlCol="0">
              <a:spAutoFit/>
            </a:bodyPr>
            <a:lstStyle/>
            <a:p>
              <a:pPr algn="ctr"/>
              <a:r>
                <a:rPr lang="en-GB" b="1" dirty="0"/>
                <a:t>B </a:t>
              </a:r>
            </a:p>
          </p:txBody>
        </p:sp>
        <p:sp>
          <p:nvSpPr>
            <p:cNvPr id="30" name="TextBox 29">
              <a:extLst>
                <a:ext uri="{FF2B5EF4-FFF2-40B4-BE49-F238E27FC236}">
                  <a16:creationId xmlns:a16="http://schemas.microsoft.com/office/drawing/2014/main" id="{447D3AB4-3F68-42D0-A23F-E86D53C98B45}"/>
                </a:ext>
              </a:extLst>
            </p:cNvPr>
            <p:cNvSpPr txBox="1"/>
            <p:nvPr/>
          </p:nvSpPr>
          <p:spPr>
            <a:xfrm>
              <a:off x="6874084" y="433092"/>
              <a:ext cx="1146389" cy="369332"/>
            </a:xfrm>
            <a:prstGeom prst="rect">
              <a:avLst/>
            </a:prstGeom>
            <a:noFill/>
          </p:spPr>
          <p:txBody>
            <a:bodyPr wrap="square" rtlCol="0">
              <a:spAutoFit/>
            </a:bodyPr>
            <a:lstStyle/>
            <a:p>
              <a:pPr algn="ctr"/>
              <a:r>
                <a:rPr lang="en-GB" b="1" dirty="0"/>
                <a:t>C </a:t>
              </a:r>
            </a:p>
          </p:txBody>
        </p:sp>
        <p:sp>
          <p:nvSpPr>
            <p:cNvPr id="31" name="TextBox 30">
              <a:extLst>
                <a:ext uri="{FF2B5EF4-FFF2-40B4-BE49-F238E27FC236}">
                  <a16:creationId xmlns:a16="http://schemas.microsoft.com/office/drawing/2014/main" id="{22D10BCF-4CAA-4CC5-AED9-8E9E1A8AD3E6}"/>
                </a:ext>
              </a:extLst>
            </p:cNvPr>
            <p:cNvSpPr txBox="1"/>
            <p:nvPr/>
          </p:nvSpPr>
          <p:spPr>
            <a:xfrm>
              <a:off x="5534656" y="3555600"/>
              <a:ext cx="1146389" cy="369332"/>
            </a:xfrm>
            <a:prstGeom prst="rect">
              <a:avLst/>
            </a:prstGeom>
            <a:noFill/>
          </p:spPr>
          <p:txBody>
            <a:bodyPr wrap="square" rtlCol="0">
              <a:spAutoFit/>
            </a:bodyPr>
            <a:lstStyle/>
            <a:p>
              <a:pPr algn="ctr"/>
              <a:r>
                <a:rPr lang="en-GB" b="1" dirty="0"/>
                <a:t>D </a:t>
              </a:r>
            </a:p>
          </p:txBody>
        </p:sp>
        <p:sp>
          <p:nvSpPr>
            <p:cNvPr id="32" name="TextBox 31">
              <a:extLst>
                <a:ext uri="{FF2B5EF4-FFF2-40B4-BE49-F238E27FC236}">
                  <a16:creationId xmlns:a16="http://schemas.microsoft.com/office/drawing/2014/main" id="{5178C8BB-BBAF-42F2-B02C-E3307B166620}"/>
                </a:ext>
              </a:extLst>
            </p:cNvPr>
            <p:cNvSpPr txBox="1"/>
            <p:nvPr/>
          </p:nvSpPr>
          <p:spPr>
            <a:xfrm>
              <a:off x="6491812" y="4218427"/>
              <a:ext cx="1146389" cy="369332"/>
            </a:xfrm>
            <a:prstGeom prst="rect">
              <a:avLst/>
            </a:prstGeom>
            <a:noFill/>
          </p:spPr>
          <p:txBody>
            <a:bodyPr wrap="square" rtlCol="0">
              <a:spAutoFit/>
            </a:bodyPr>
            <a:lstStyle/>
            <a:p>
              <a:pPr algn="ctr"/>
              <a:r>
                <a:rPr lang="en-GB" b="1" dirty="0"/>
                <a:t>E </a:t>
              </a:r>
            </a:p>
          </p:txBody>
        </p:sp>
        <p:sp>
          <p:nvSpPr>
            <p:cNvPr id="33" name="TextBox 32">
              <a:extLst>
                <a:ext uri="{FF2B5EF4-FFF2-40B4-BE49-F238E27FC236}">
                  <a16:creationId xmlns:a16="http://schemas.microsoft.com/office/drawing/2014/main" id="{1EC3E8F7-5642-49AC-B769-DF9D99F5E2AF}"/>
                </a:ext>
              </a:extLst>
            </p:cNvPr>
            <p:cNvSpPr txBox="1"/>
            <p:nvPr/>
          </p:nvSpPr>
          <p:spPr>
            <a:xfrm>
              <a:off x="7118765" y="5813209"/>
              <a:ext cx="1146389" cy="369332"/>
            </a:xfrm>
            <a:prstGeom prst="rect">
              <a:avLst/>
            </a:prstGeom>
            <a:noFill/>
          </p:spPr>
          <p:txBody>
            <a:bodyPr wrap="square" rtlCol="0">
              <a:spAutoFit/>
            </a:bodyPr>
            <a:lstStyle/>
            <a:p>
              <a:pPr algn="ctr"/>
              <a:r>
                <a:rPr lang="en-GB" b="1" dirty="0"/>
                <a:t>F </a:t>
              </a:r>
            </a:p>
          </p:txBody>
        </p:sp>
      </p:grpSp>
      <p:sp>
        <p:nvSpPr>
          <p:cNvPr id="2" name="Title 1">
            <a:extLst>
              <a:ext uri="{FF2B5EF4-FFF2-40B4-BE49-F238E27FC236}">
                <a16:creationId xmlns:a16="http://schemas.microsoft.com/office/drawing/2014/main" id="{8910A851-6621-9626-FAA0-6A5F56EB0D89}"/>
              </a:ext>
            </a:extLst>
          </p:cNvPr>
          <p:cNvSpPr>
            <a:spLocks noGrp="1"/>
          </p:cNvSpPr>
          <p:nvPr>
            <p:ph type="title"/>
          </p:nvPr>
        </p:nvSpPr>
        <p:spPr/>
        <p:txBody>
          <a:bodyPr>
            <a:normAutofit fontScale="90000"/>
          </a:bodyPr>
          <a:lstStyle/>
          <a:p>
            <a:r>
              <a:rPr lang="en-GB" dirty="0">
                <a:cs typeface="Calibri Light"/>
              </a:rPr>
              <a:t>Relationship between total product curve and average product and marginal product curves. AP = TP/</a:t>
            </a:r>
            <a:r>
              <a:rPr lang="en-GB" dirty="0" err="1">
                <a:cs typeface="Calibri Light"/>
              </a:rPr>
              <a:t>Qlab</a:t>
            </a:r>
            <a:r>
              <a:rPr lang="en-GB" dirty="0">
                <a:cs typeface="Calibri Light"/>
              </a:rPr>
              <a:t>; MP is the change in TP when one more unit of labour is added – it is the gradient of the TP</a:t>
            </a:r>
            <a:endParaRPr lang="en-GB" dirty="0"/>
          </a:p>
        </p:txBody>
      </p:sp>
    </p:spTree>
    <p:extLst>
      <p:ext uri="{BB962C8B-B14F-4D97-AF65-F5344CB8AC3E}">
        <p14:creationId xmlns:p14="http://schemas.microsoft.com/office/powerpoint/2010/main" val="32807035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BAB946-FFED-3A13-08BC-A0DC8A4663C2}"/>
              </a:ext>
            </a:extLst>
          </p:cNvPr>
          <p:cNvSpPr/>
          <p:nvPr/>
        </p:nvSpPr>
        <p:spPr>
          <a:xfrm>
            <a:off x="1" y="6094573"/>
            <a:ext cx="10400304" cy="7936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7E6FBF26-F775-4FBA-A664-5B6C422BC678}"/>
              </a:ext>
            </a:extLst>
          </p:cNvPr>
          <p:cNvCxnSpPr/>
          <p:nvPr/>
        </p:nvCxnSpPr>
        <p:spPr>
          <a:xfrm>
            <a:off x="3027849" y="3328592"/>
            <a:ext cx="0" cy="300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3027849" y="6331346"/>
            <a:ext cx="49363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98954" y="3328592"/>
            <a:ext cx="1027920" cy="459549"/>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096998" y="6394473"/>
            <a:ext cx="1027920" cy="262600"/>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60137" y="3672559"/>
            <a:ext cx="1027920" cy="262600"/>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311013" y="3626336"/>
            <a:ext cx="3899104" cy="2456019"/>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789859C2-D2C3-45FD-8754-38023D768D57}"/>
              </a:ext>
            </a:extLst>
          </p:cNvPr>
          <p:cNvCxnSpPr/>
          <p:nvPr/>
        </p:nvCxnSpPr>
        <p:spPr>
          <a:xfrm>
            <a:off x="4344806" y="6082355"/>
            <a:ext cx="0" cy="248992"/>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FE2544-F126-4E51-A9ED-58CD202BEA11}"/>
              </a:ext>
            </a:extLst>
          </p:cNvPr>
          <p:cNvSpPr txBox="1"/>
          <p:nvPr/>
        </p:nvSpPr>
        <p:spPr>
          <a:xfrm>
            <a:off x="3830845" y="6363983"/>
            <a:ext cx="1027920" cy="262600"/>
          </a:xfrm>
          <a:prstGeom prst="rect">
            <a:avLst/>
          </a:prstGeom>
          <a:noFill/>
        </p:spPr>
        <p:txBody>
          <a:bodyPr wrap="square" rtlCol="0">
            <a:spAutoFit/>
          </a:bodyPr>
          <a:lstStyle/>
          <a:p>
            <a:pPr algn="ctr"/>
            <a:r>
              <a:rPr lang="en-GB" b="1" dirty="0">
                <a:solidFill>
                  <a:schemeClr val="bg1">
                    <a:lumMod val="50000"/>
                  </a:schemeClr>
                </a:solidFill>
              </a:rPr>
              <a:t>Q</a:t>
            </a:r>
          </a:p>
        </p:txBody>
      </p:sp>
      <p:cxnSp>
        <p:nvCxnSpPr>
          <p:cNvPr id="11" name="Straight Connector 10">
            <a:extLst>
              <a:ext uri="{FF2B5EF4-FFF2-40B4-BE49-F238E27FC236}">
                <a16:creationId xmlns:a16="http://schemas.microsoft.com/office/drawing/2014/main" id="{775DB40B-DF3E-4EC4-8C08-72EC1C6E08B9}"/>
              </a:ext>
            </a:extLst>
          </p:cNvPr>
          <p:cNvCxnSpPr/>
          <p:nvPr/>
        </p:nvCxnSpPr>
        <p:spPr>
          <a:xfrm>
            <a:off x="3027849" y="128192"/>
            <a:ext cx="0" cy="300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3910C3C-9F4D-45A5-B0BE-8713B9FB4D39}"/>
              </a:ext>
            </a:extLst>
          </p:cNvPr>
          <p:cNvCxnSpPr/>
          <p:nvPr/>
        </p:nvCxnSpPr>
        <p:spPr>
          <a:xfrm>
            <a:off x="3027849" y="3130946"/>
            <a:ext cx="49363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993039-B495-4DE5-B4C6-DEFF9D50CF60}"/>
              </a:ext>
            </a:extLst>
          </p:cNvPr>
          <p:cNvSpPr txBox="1"/>
          <p:nvPr/>
        </p:nvSpPr>
        <p:spPr>
          <a:xfrm>
            <a:off x="1898954" y="128192"/>
            <a:ext cx="1027920" cy="646331"/>
          </a:xfrm>
          <a:prstGeom prst="rect">
            <a:avLst/>
          </a:prstGeom>
          <a:noFill/>
        </p:spPr>
        <p:txBody>
          <a:bodyPr wrap="square" rtlCol="0">
            <a:spAutoFit/>
          </a:bodyPr>
          <a:lstStyle/>
          <a:p>
            <a:pPr algn="ctr"/>
            <a:r>
              <a:rPr lang="en-GB" b="1" dirty="0"/>
              <a:t>Output / product</a:t>
            </a:r>
          </a:p>
        </p:txBody>
      </p:sp>
      <p:sp>
        <p:nvSpPr>
          <p:cNvPr id="15" name="TextBox 14">
            <a:extLst>
              <a:ext uri="{FF2B5EF4-FFF2-40B4-BE49-F238E27FC236}">
                <a16:creationId xmlns:a16="http://schemas.microsoft.com/office/drawing/2014/main" id="{5157A465-AFCB-4A89-91C1-27C6F7FDC10D}"/>
              </a:ext>
            </a:extLst>
          </p:cNvPr>
          <p:cNvSpPr txBox="1"/>
          <p:nvPr/>
        </p:nvSpPr>
        <p:spPr>
          <a:xfrm>
            <a:off x="7096998" y="3194073"/>
            <a:ext cx="1027920" cy="369332"/>
          </a:xfrm>
          <a:prstGeom prst="rect">
            <a:avLst/>
          </a:prstGeom>
          <a:noFill/>
        </p:spPr>
        <p:txBody>
          <a:bodyPr wrap="square" rtlCol="0">
            <a:spAutoFit/>
          </a:bodyPr>
          <a:lstStyle/>
          <a:p>
            <a:pPr algn="ctr"/>
            <a:r>
              <a:rPr lang="en-GB" b="1" dirty="0"/>
              <a:t>Labour</a:t>
            </a:r>
          </a:p>
        </p:txBody>
      </p:sp>
      <p:sp>
        <p:nvSpPr>
          <p:cNvPr id="18" name="TextBox 17">
            <a:extLst>
              <a:ext uri="{FF2B5EF4-FFF2-40B4-BE49-F238E27FC236}">
                <a16:creationId xmlns:a16="http://schemas.microsoft.com/office/drawing/2014/main" id="{54B68D1E-89B0-487A-B82D-4EDCB7733A1E}"/>
              </a:ext>
            </a:extLst>
          </p:cNvPr>
          <p:cNvSpPr txBox="1"/>
          <p:nvPr/>
        </p:nvSpPr>
        <p:spPr>
          <a:xfrm>
            <a:off x="6696157" y="2227779"/>
            <a:ext cx="1027920" cy="369332"/>
          </a:xfrm>
          <a:prstGeom prst="rect">
            <a:avLst/>
          </a:prstGeom>
          <a:noFill/>
        </p:spPr>
        <p:txBody>
          <a:bodyPr wrap="square" rtlCol="0">
            <a:spAutoFit/>
          </a:bodyPr>
          <a:lstStyle/>
          <a:p>
            <a:pPr algn="ctr"/>
            <a:r>
              <a:rPr lang="en-GB" b="1" dirty="0"/>
              <a:t>MP</a:t>
            </a:r>
          </a:p>
        </p:txBody>
      </p:sp>
      <p:cxnSp>
        <p:nvCxnSpPr>
          <p:cNvPr id="20" name="Straight Connector 19">
            <a:extLst>
              <a:ext uri="{FF2B5EF4-FFF2-40B4-BE49-F238E27FC236}">
                <a16:creationId xmlns:a16="http://schemas.microsoft.com/office/drawing/2014/main" id="{34400781-0BD6-4D24-A24F-3B0E5731CC04}"/>
              </a:ext>
            </a:extLst>
          </p:cNvPr>
          <p:cNvCxnSpPr>
            <a:cxnSpLocks/>
          </p:cNvCxnSpPr>
          <p:nvPr/>
        </p:nvCxnSpPr>
        <p:spPr>
          <a:xfrm>
            <a:off x="4344805" y="587741"/>
            <a:ext cx="1" cy="2543206"/>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F4A7BED-1CF8-4954-8B05-2270FF4B9378}"/>
              </a:ext>
            </a:extLst>
          </p:cNvPr>
          <p:cNvSpPr txBox="1"/>
          <p:nvPr/>
        </p:nvSpPr>
        <p:spPr>
          <a:xfrm>
            <a:off x="3830845" y="3163583"/>
            <a:ext cx="1027920" cy="262600"/>
          </a:xfrm>
          <a:prstGeom prst="rect">
            <a:avLst/>
          </a:prstGeom>
          <a:noFill/>
        </p:spPr>
        <p:txBody>
          <a:bodyPr wrap="square" rtlCol="0">
            <a:spAutoFit/>
          </a:bodyPr>
          <a:lstStyle/>
          <a:p>
            <a:pPr algn="ctr"/>
            <a:r>
              <a:rPr lang="en-GB" b="1" dirty="0">
                <a:solidFill>
                  <a:schemeClr val="bg1">
                    <a:lumMod val="50000"/>
                  </a:schemeClr>
                </a:solidFill>
              </a:rPr>
              <a:t>Q</a:t>
            </a:r>
          </a:p>
        </p:txBody>
      </p:sp>
      <p:sp>
        <p:nvSpPr>
          <p:cNvPr id="6" name="Freeform: Shape 5">
            <a:extLst>
              <a:ext uri="{FF2B5EF4-FFF2-40B4-BE49-F238E27FC236}">
                <a16:creationId xmlns:a16="http://schemas.microsoft.com/office/drawing/2014/main" id="{AE6237E7-D93F-420C-89CD-80B3EE8E7B96}"/>
              </a:ext>
            </a:extLst>
          </p:cNvPr>
          <p:cNvSpPr/>
          <p:nvPr/>
        </p:nvSpPr>
        <p:spPr>
          <a:xfrm>
            <a:off x="3689654" y="4271568"/>
            <a:ext cx="3990975" cy="1085881"/>
          </a:xfrm>
          <a:custGeom>
            <a:avLst/>
            <a:gdLst>
              <a:gd name="connsiteX0" fmla="*/ 0 w 3990975"/>
              <a:gd name="connsiteY0" fmla="*/ 0 h 1085881"/>
              <a:gd name="connsiteX1" fmla="*/ 1857375 w 3990975"/>
              <a:gd name="connsiteY1" fmla="*/ 1085850 h 1085881"/>
              <a:gd name="connsiteX2" fmla="*/ 3990975 w 3990975"/>
              <a:gd name="connsiteY2" fmla="*/ 28575 h 1085881"/>
            </a:gdLst>
            <a:ahLst/>
            <a:cxnLst>
              <a:cxn ang="0">
                <a:pos x="connsiteX0" y="connsiteY0"/>
              </a:cxn>
              <a:cxn ang="0">
                <a:pos x="connsiteX1" y="connsiteY1"/>
              </a:cxn>
              <a:cxn ang="0">
                <a:pos x="connsiteX2" y="connsiteY2"/>
              </a:cxn>
            </a:cxnLst>
            <a:rect l="l" t="t" r="r" b="b"/>
            <a:pathLst>
              <a:path w="3990975" h="1085881">
                <a:moveTo>
                  <a:pt x="0" y="0"/>
                </a:moveTo>
                <a:cubicBezTo>
                  <a:pt x="596106" y="540544"/>
                  <a:pt x="1192213" y="1081088"/>
                  <a:pt x="1857375" y="1085850"/>
                </a:cubicBezTo>
                <a:cubicBezTo>
                  <a:pt x="2522537" y="1090612"/>
                  <a:pt x="3256756" y="559593"/>
                  <a:pt x="3990975" y="28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940EE83-3D02-4795-8C22-F4D10E9E3148}"/>
              </a:ext>
            </a:extLst>
          </p:cNvPr>
          <p:cNvSpPr txBox="1"/>
          <p:nvPr/>
        </p:nvSpPr>
        <p:spPr>
          <a:xfrm>
            <a:off x="7166669" y="4468547"/>
            <a:ext cx="1027920" cy="369332"/>
          </a:xfrm>
          <a:prstGeom prst="rect">
            <a:avLst/>
          </a:prstGeom>
          <a:noFill/>
        </p:spPr>
        <p:txBody>
          <a:bodyPr wrap="square" rtlCol="0">
            <a:spAutoFit/>
          </a:bodyPr>
          <a:lstStyle/>
          <a:p>
            <a:pPr algn="ctr"/>
            <a:r>
              <a:rPr lang="en-GB" b="1" dirty="0"/>
              <a:t>AC</a:t>
            </a:r>
          </a:p>
        </p:txBody>
      </p:sp>
      <p:sp>
        <p:nvSpPr>
          <p:cNvPr id="8" name="Freeform: Shape 7">
            <a:extLst>
              <a:ext uri="{FF2B5EF4-FFF2-40B4-BE49-F238E27FC236}">
                <a16:creationId xmlns:a16="http://schemas.microsoft.com/office/drawing/2014/main" id="{85851AC7-616E-433E-A716-7DA4FF179F24}"/>
              </a:ext>
            </a:extLst>
          </p:cNvPr>
          <p:cNvSpPr/>
          <p:nvPr/>
        </p:nvSpPr>
        <p:spPr>
          <a:xfrm>
            <a:off x="3415969" y="538295"/>
            <a:ext cx="4145280" cy="1741913"/>
          </a:xfrm>
          <a:custGeom>
            <a:avLst/>
            <a:gdLst>
              <a:gd name="connsiteX0" fmla="*/ 0 w 4145280"/>
              <a:gd name="connsiteY0" fmla="*/ 1335513 h 1741913"/>
              <a:gd name="connsiteX1" fmla="*/ 1046480 w 4145280"/>
              <a:gd name="connsiteY1" fmla="*/ 4553 h 1741913"/>
              <a:gd name="connsiteX2" fmla="*/ 4145280 w 4145280"/>
              <a:gd name="connsiteY2" fmla="*/ 1741913 h 1741913"/>
            </a:gdLst>
            <a:ahLst/>
            <a:cxnLst>
              <a:cxn ang="0">
                <a:pos x="connsiteX0" y="connsiteY0"/>
              </a:cxn>
              <a:cxn ang="0">
                <a:pos x="connsiteX1" y="connsiteY1"/>
              </a:cxn>
              <a:cxn ang="0">
                <a:pos x="connsiteX2" y="connsiteY2"/>
              </a:cxn>
            </a:cxnLst>
            <a:rect l="l" t="t" r="r" b="b"/>
            <a:pathLst>
              <a:path w="4145280" h="1741913">
                <a:moveTo>
                  <a:pt x="0" y="1335513"/>
                </a:moveTo>
                <a:cubicBezTo>
                  <a:pt x="177800" y="636166"/>
                  <a:pt x="355600" y="-63180"/>
                  <a:pt x="1046480" y="4553"/>
                </a:cubicBezTo>
                <a:cubicBezTo>
                  <a:pt x="1737360" y="72286"/>
                  <a:pt x="2941320" y="907099"/>
                  <a:pt x="4145280" y="1741913"/>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1B13957D-1F2F-4480-AC22-8FEBD6D54AA6}"/>
              </a:ext>
            </a:extLst>
          </p:cNvPr>
          <p:cNvSpPr/>
          <p:nvPr/>
        </p:nvSpPr>
        <p:spPr>
          <a:xfrm>
            <a:off x="3639489" y="1023488"/>
            <a:ext cx="4297680" cy="1104320"/>
          </a:xfrm>
          <a:custGeom>
            <a:avLst/>
            <a:gdLst>
              <a:gd name="connsiteX0" fmla="*/ 0 w 4297680"/>
              <a:gd name="connsiteY0" fmla="*/ 1104320 h 1104320"/>
              <a:gd name="connsiteX1" fmla="*/ 2052320 w 4297680"/>
              <a:gd name="connsiteY1" fmla="*/ 7040 h 1104320"/>
              <a:gd name="connsiteX2" fmla="*/ 4297680 w 4297680"/>
              <a:gd name="connsiteY2" fmla="*/ 718240 h 1104320"/>
            </a:gdLst>
            <a:ahLst/>
            <a:cxnLst>
              <a:cxn ang="0">
                <a:pos x="connsiteX0" y="connsiteY0"/>
              </a:cxn>
              <a:cxn ang="0">
                <a:pos x="connsiteX1" y="connsiteY1"/>
              </a:cxn>
              <a:cxn ang="0">
                <a:pos x="connsiteX2" y="connsiteY2"/>
              </a:cxn>
            </a:cxnLst>
            <a:rect l="l" t="t" r="r" b="b"/>
            <a:pathLst>
              <a:path w="4297680" h="1104320">
                <a:moveTo>
                  <a:pt x="0" y="1104320"/>
                </a:moveTo>
                <a:cubicBezTo>
                  <a:pt x="668020" y="587853"/>
                  <a:pt x="1336040" y="71387"/>
                  <a:pt x="2052320" y="7040"/>
                </a:cubicBezTo>
                <a:cubicBezTo>
                  <a:pt x="2768600" y="-57307"/>
                  <a:pt x="3533140" y="330466"/>
                  <a:pt x="4297680" y="7182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28B6924-ECCD-49B9-B847-5F22B9FFC554}"/>
              </a:ext>
            </a:extLst>
          </p:cNvPr>
          <p:cNvSpPr txBox="1"/>
          <p:nvPr/>
        </p:nvSpPr>
        <p:spPr>
          <a:xfrm>
            <a:off x="7435408" y="1301531"/>
            <a:ext cx="1027920" cy="369332"/>
          </a:xfrm>
          <a:prstGeom prst="rect">
            <a:avLst/>
          </a:prstGeom>
          <a:noFill/>
        </p:spPr>
        <p:txBody>
          <a:bodyPr wrap="square" rtlCol="0">
            <a:spAutoFit/>
          </a:bodyPr>
          <a:lstStyle/>
          <a:p>
            <a:pPr algn="ctr"/>
            <a:r>
              <a:rPr lang="en-GB" b="1" dirty="0"/>
              <a:t>AP</a:t>
            </a:r>
          </a:p>
        </p:txBody>
      </p:sp>
      <p:sp>
        <p:nvSpPr>
          <p:cNvPr id="3" name="Title 2">
            <a:extLst>
              <a:ext uri="{FF2B5EF4-FFF2-40B4-BE49-F238E27FC236}">
                <a16:creationId xmlns:a16="http://schemas.microsoft.com/office/drawing/2014/main" id="{735564F3-D84F-2FC1-68CD-E4FD1EE5F0E3}"/>
              </a:ext>
            </a:extLst>
          </p:cNvPr>
          <p:cNvSpPr>
            <a:spLocks noGrp="1"/>
          </p:cNvSpPr>
          <p:nvPr>
            <p:ph type="title"/>
          </p:nvPr>
        </p:nvSpPr>
        <p:spPr>
          <a:xfrm>
            <a:off x="144396" y="1012276"/>
            <a:ext cx="2618105" cy="5717532"/>
          </a:xfrm>
        </p:spPr>
        <p:txBody>
          <a:bodyPr>
            <a:normAutofit/>
          </a:bodyPr>
          <a:lstStyle/>
          <a:p>
            <a:r>
              <a:rPr lang="en-GB" sz="3200" dirty="0">
                <a:cs typeface="Calibri Light"/>
              </a:rPr>
              <a:t>Relationship </a:t>
            </a:r>
            <a:br>
              <a:rPr lang="en-GB" sz="3200" dirty="0">
                <a:cs typeface="Calibri Light"/>
              </a:rPr>
            </a:br>
            <a:r>
              <a:rPr lang="en-GB" sz="3200" dirty="0">
                <a:cs typeface="Calibri Light"/>
              </a:rPr>
              <a:t>between MP and AP curves and  MC and AC curves (Law of Diminishing Returns)</a:t>
            </a:r>
          </a:p>
          <a:p>
            <a:endParaRPr lang="en-GB" dirty="0">
              <a:cs typeface="Calibri Light"/>
            </a:endParaRPr>
          </a:p>
        </p:txBody>
      </p:sp>
    </p:spTree>
    <p:extLst>
      <p:ext uri="{BB962C8B-B14F-4D97-AF65-F5344CB8AC3E}">
        <p14:creationId xmlns:p14="http://schemas.microsoft.com/office/powerpoint/2010/main" val="32468276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flipH="1">
            <a:off x="2948213" y="593698"/>
            <a:ext cx="10998" cy="4739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948213" y="5310478"/>
            <a:ext cx="4659198" cy="2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41730" y="643465"/>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616811" y="950171"/>
            <a:ext cx="1146389" cy="369332"/>
          </a:xfrm>
          <a:prstGeom prst="rect">
            <a:avLst/>
          </a:prstGeom>
          <a:noFill/>
        </p:spPr>
        <p:txBody>
          <a:bodyPr wrap="square" rtlCol="0">
            <a:spAutoFit/>
          </a:bodyPr>
          <a:lstStyle/>
          <a:p>
            <a:pPr algn="ctr"/>
            <a:r>
              <a:rPr lang="en-GB" b="1" dirty="0"/>
              <a:t>TC</a:t>
            </a:r>
          </a:p>
        </p:txBody>
      </p:sp>
      <p:sp>
        <p:nvSpPr>
          <p:cNvPr id="10" name="Freeform: Shape 9">
            <a:extLst>
              <a:ext uri="{FF2B5EF4-FFF2-40B4-BE49-F238E27FC236}">
                <a16:creationId xmlns:a16="http://schemas.microsoft.com/office/drawing/2014/main" id="{80E6F0AA-CC46-490E-A201-63685C9C2916}"/>
              </a:ext>
            </a:extLst>
          </p:cNvPr>
          <p:cNvSpPr/>
          <p:nvPr/>
        </p:nvSpPr>
        <p:spPr>
          <a:xfrm>
            <a:off x="2972125" y="527023"/>
            <a:ext cx="4333875" cy="3990975"/>
          </a:xfrm>
          <a:custGeom>
            <a:avLst/>
            <a:gdLst>
              <a:gd name="connsiteX0" fmla="*/ 0 w 4333875"/>
              <a:gd name="connsiteY0" fmla="*/ 3990975 h 3990975"/>
              <a:gd name="connsiteX1" fmla="*/ 1000125 w 4333875"/>
              <a:gd name="connsiteY1" fmla="*/ 2200275 h 3990975"/>
              <a:gd name="connsiteX2" fmla="*/ 3105150 w 4333875"/>
              <a:gd name="connsiteY2" fmla="*/ 1409700 h 3990975"/>
              <a:gd name="connsiteX3" fmla="*/ 4333875 w 4333875"/>
              <a:gd name="connsiteY3" fmla="*/ 0 h 3990975"/>
            </a:gdLst>
            <a:ahLst/>
            <a:cxnLst>
              <a:cxn ang="0">
                <a:pos x="connsiteX0" y="connsiteY0"/>
              </a:cxn>
              <a:cxn ang="0">
                <a:pos x="connsiteX1" y="connsiteY1"/>
              </a:cxn>
              <a:cxn ang="0">
                <a:pos x="connsiteX2" y="connsiteY2"/>
              </a:cxn>
              <a:cxn ang="0">
                <a:pos x="connsiteX3" y="connsiteY3"/>
              </a:cxn>
            </a:cxnLst>
            <a:rect l="l" t="t" r="r" b="b"/>
            <a:pathLst>
              <a:path w="4333875" h="3990975">
                <a:moveTo>
                  <a:pt x="0" y="3990975"/>
                </a:moveTo>
                <a:cubicBezTo>
                  <a:pt x="241300" y="3310731"/>
                  <a:pt x="482600" y="2630487"/>
                  <a:pt x="1000125" y="2200275"/>
                </a:cubicBezTo>
                <a:cubicBezTo>
                  <a:pt x="1517650" y="1770062"/>
                  <a:pt x="2549525" y="1776412"/>
                  <a:pt x="3105150" y="1409700"/>
                </a:cubicBezTo>
                <a:cubicBezTo>
                  <a:pt x="3660775" y="1042988"/>
                  <a:pt x="3997325" y="521494"/>
                  <a:pt x="4333875" y="0"/>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60DD9136-4C9B-4B6D-AF5D-C3C5CFF33C74}"/>
              </a:ext>
            </a:extLst>
          </p:cNvPr>
          <p:cNvSpPr txBox="1"/>
          <p:nvPr/>
        </p:nvSpPr>
        <p:spPr>
          <a:xfrm>
            <a:off x="6872291" y="5485267"/>
            <a:ext cx="1146389" cy="369332"/>
          </a:xfrm>
          <a:prstGeom prst="rect">
            <a:avLst/>
          </a:prstGeom>
          <a:noFill/>
        </p:spPr>
        <p:txBody>
          <a:bodyPr wrap="square" rtlCol="0">
            <a:spAutoFit/>
          </a:bodyPr>
          <a:lstStyle/>
          <a:p>
            <a:pPr algn="ctr"/>
            <a:r>
              <a:rPr lang="en-GB" b="1" dirty="0"/>
              <a:t>Output</a:t>
            </a:r>
          </a:p>
        </p:txBody>
      </p:sp>
      <p:sp>
        <p:nvSpPr>
          <p:cNvPr id="8" name="TextBox 7">
            <a:extLst>
              <a:ext uri="{FF2B5EF4-FFF2-40B4-BE49-F238E27FC236}">
                <a16:creationId xmlns:a16="http://schemas.microsoft.com/office/drawing/2014/main" id="{0529F0E4-1F2D-4D0D-9226-A44D77639D7A}"/>
              </a:ext>
            </a:extLst>
          </p:cNvPr>
          <p:cNvSpPr txBox="1"/>
          <p:nvPr/>
        </p:nvSpPr>
        <p:spPr>
          <a:xfrm>
            <a:off x="6607286" y="1778846"/>
            <a:ext cx="1146389" cy="369332"/>
          </a:xfrm>
          <a:prstGeom prst="rect">
            <a:avLst/>
          </a:prstGeom>
          <a:noFill/>
        </p:spPr>
        <p:txBody>
          <a:bodyPr wrap="square" rtlCol="0">
            <a:spAutoFit/>
          </a:bodyPr>
          <a:lstStyle/>
          <a:p>
            <a:pPr algn="ctr"/>
            <a:r>
              <a:rPr lang="en-GB" b="1" dirty="0">
                <a:solidFill>
                  <a:srgbClr val="00B0F0"/>
                </a:solidFill>
              </a:rPr>
              <a:t>TVC</a:t>
            </a:r>
          </a:p>
        </p:txBody>
      </p:sp>
      <p:sp>
        <p:nvSpPr>
          <p:cNvPr id="9" name="Freeform: Shape 8">
            <a:extLst>
              <a:ext uri="{FF2B5EF4-FFF2-40B4-BE49-F238E27FC236}">
                <a16:creationId xmlns:a16="http://schemas.microsoft.com/office/drawing/2014/main" id="{1028FC60-2ACA-43C3-BC6A-1CFBBD67E264}"/>
              </a:ext>
            </a:extLst>
          </p:cNvPr>
          <p:cNvSpPr/>
          <p:nvPr/>
        </p:nvSpPr>
        <p:spPr>
          <a:xfrm>
            <a:off x="2962600" y="1355698"/>
            <a:ext cx="4333875" cy="3990975"/>
          </a:xfrm>
          <a:custGeom>
            <a:avLst/>
            <a:gdLst>
              <a:gd name="connsiteX0" fmla="*/ 0 w 4333875"/>
              <a:gd name="connsiteY0" fmla="*/ 3990975 h 3990975"/>
              <a:gd name="connsiteX1" fmla="*/ 1000125 w 4333875"/>
              <a:gd name="connsiteY1" fmla="*/ 2200275 h 3990975"/>
              <a:gd name="connsiteX2" fmla="*/ 3105150 w 4333875"/>
              <a:gd name="connsiteY2" fmla="*/ 1409700 h 3990975"/>
              <a:gd name="connsiteX3" fmla="*/ 4333875 w 4333875"/>
              <a:gd name="connsiteY3" fmla="*/ 0 h 3990975"/>
            </a:gdLst>
            <a:ahLst/>
            <a:cxnLst>
              <a:cxn ang="0">
                <a:pos x="connsiteX0" y="connsiteY0"/>
              </a:cxn>
              <a:cxn ang="0">
                <a:pos x="connsiteX1" y="connsiteY1"/>
              </a:cxn>
              <a:cxn ang="0">
                <a:pos x="connsiteX2" y="connsiteY2"/>
              </a:cxn>
              <a:cxn ang="0">
                <a:pos x="connsiteX3" y="connsiteY3"/>
              </a:cxn>
            </a:cxnLst>
            <a:rect l="l" t="t" r="r" b="b"/>
            <a:pathLst>
              <a:path w="4333875" h="3990975">
                <a:moveTo>
                  <a:pt x="0" y="3990975"/>
                </a:moveTo>
                <a:cubicBezTo>
                  <a:pt x="241300" y="3310731"/>
                  <a:pt x="482600" y="2630487"/>
                  <a:pt x="1000125" y="2200275"/>
                </a:cubicBezTo>
                <a:cubicBezTo>
                  <a:pt x="1517650" y="1770062"/>
                  <a:pt x="2549525" y="1776412"/>
                  <a:pt x="3105150" y="1409700"/>
                </a:cubicBezTo>
                <a:cubicBezTo>
                  <a:pt x="3660775" y="1042988"/>
                  <a:pt x="3997325" y="521494"/>
                  <a:pt x="4333875" y="0"/>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8971D9AA-99EA-4FB8-9D68-FC9CAD05C4E6}"/>
              </a:ext>
            </a:extLst>
          </p:cNvPr>
          <p:cNvCxnSpPr>
            <a:cxnSpLocks/>
          </p:cNvCxnSpPr>
          <p:nvPr/>
        </p:nvCxnSpPr>
        <p:spPr>
          <a:xfrm flipV="1">
            <a:off x="2927893" y="4517998"/>
            <a:ext cx="4659198" cy="223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850F75-FD46-4DA4-838C-D2A3C173C132}"/>
              </a:ext>
            </a:extLst>
          </p:cNvPr>
          <p:cNvSpPr txBox="1"/>
          <p:nvPr/>
        </p:nvSpPr>
        <p:spPr>
          <a:xfrm>
            <a:off x="6742330" y="4155569"/>
            <a:ext cx="1146389" cy="369332"/>
          </a:xfrm>
          <a:prstGeom prst="rect">
            <a:avLst/>
          </a:prstGeom>
          <a:noFill/>
        </p:spPr>
        <p:txBody>
          <a:bodyPr wrap="square" rtlCol="0">
            <a:spAutoFit/>
          </a:bodyPr>
          <a:lstStyle/>
          <a:p>
            <a:pPr algn="ctr"/>
            <a:r>
              <a:rPr lang="en-GB" b="1" dirty="0">
                <a:solidFill>
                  <a:srgbClr val="C00000"/>
                </a:solidFill>
              </a:rPr>
              <a:t>TFC</a:t>
            </a:r>
          </a:p>
        </p:txBody>
      </p:sp>
      <p:sp>
        <p:nvSpPr>
          <p:cNvPr id="2" name="Title 1">
            <a:extLst>
              <a:ext uri="{FF2B5EF4-FFF2-40B4-BE49-F238E27FC236}">
                <a16:creationId xmlns:a16="http://schemas.microsoft.com/office/drawing/2014/main" id="{70CA712B-8D00-35CC-D9F6-B824311AF99E}"/>
              </a:ext>
            </a:extLst>
          </p:cNvPr>
          <p:cNvSpPr>
            <a:spLocks noGrp="1"/>
          </p:cNvSpPr>
          <p:nvPr>
            <p:ph type="title"/>
          </p:nvPr>
        </p:nvSpPr>
        <p:spPr/>
        <p:txBody>
          <a:bodyPr>
            <a:normAutofit/>
          </a:bodyPr>
          <a:lstStyle/>
          <a:p>
            <a:r>
              <a:rPr lang="en-GB" dirty="0">
                <a:cs typeface="Calibri Light"/>
              </a:rPr>
              <a:t>Total cost curves: TFC + TVC = TC</a:t>
            </a:r>
          </a:p>
        </p:txBody>
      </p:sp>
    </p:spTree>
    <p:extLst>
      <p:ext uri="{BB962C8B-B14F-4D97-AF65-F5344CB8AC3E}">
        <p14:creationId xmlns:p14="http://schemas.microsoft.com/office/powerpoint/2010/main" val="13486649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4" name="Freeform: Shape 3">
            <a:extLst>
              <a:ext uri="{FF2B5EF4-FFF2-40B4-BE49-F238E27FC236}">
                <a16:creationId xmlns:a16="http://schemas.microsoft.com/office/drawing/2014/main" id="{CD2F91E0-247B-4F03-BE06-67EE8C829864}"/>
              </a:ext>
            </a:extLst>
          </p:cNvPr>
          <p:cNvSpPr/>
          <p:nvPr/>
        </p:nvSpPr>
        <p:spPr>
          <a:xfrm>
            <a:off x="3007360" y="1747520"/>
            <a:ext cx="4958080" cy="3332480"/>
          </a:xfrm>
          <a:custGeom>
            <a:avLst/>
            <a:gdLst>
              <a:gd name="connsiteX0" fmla="*/ 0 w 4958080"/>
              <a:gd name="connsiteY0" fmla="*/ 0 h 3332480"/>
              <a:gd name="connsiteX1" fmla="*/ 1229360 w 4958080"/>
              <a:gd name="connsiteY1" fmla="*/ 2245360 h 3332480"/>
              <a:gd name="connsiteX2" fmla="*/ 4958080 w 4958080"/>
              <a:gd name="connsiteY2" fmla="*/ 3332480 h 3332480"/>
            </a:gdLst>
            <a:ahLst/>
            <a:cxnLst>
              <a:cxn ang="0">
                <a:pos x="connsiteX0" y="connsiteY0"/>
              </a:cxn>
              <a:cxn ang="0">
                <a:pos x="connsiteX1" y="connsiteY1"/>
              </a:cxn>
              <a:cxn ang="0">
                <a:pos x="connsiteX2" y="connsiteY2"/>
              </a:cxn>
            </a:cxnLst>
            <a:rect l="l" t="t" r="r" b="b"/>
            <a:pathLst>
              <a:path w="4958080" h="3332480">
                <a:moveTo>
                  <a:pt x="0" y="0"/>
                </a:moveTo>
                <a:cubicBezTo>
                  <a:pt x="201506" y="844973"/>
                  <a:pt x="403013" y="1689947"/>
                  <a:pt x="1229360" y="2245360"/>
                </a:cubicBezTo>
                <a:cubicBezTo>
                  <a:pt x="2055707" y="2800773"/>
                  <a:pt x="3506893" y="3066626"/>
                  <a:pt x="4958080" y="333248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3F0EE3-FF0C-4CBA-8161-01A5AAF4A61F}"/>
              </a:ext>
            </a:extLst>
          </p:cNvPr>
          <p:cNvSpPr txBox="1"/>
          <p:nvPr/>
        </p:nvSpPr>
        <p:spPr>
          <a:xfrm>
            <a:off x="7418117" y="4569453"/>
            <a:ext cx="1146389" cy="369332"/>
          </a:xfrm>
          <a:prstGeom prst="rect">
            <a:avLst/>
          </a:prstGeom>
          <a:noFill/>
        </p:spPr>
        <p:txBody>
          <a:bodyPr wrap="square" rtlCol="0">
            <a:spAutoFit/>
          </a:bodyPr>
          <a:lstStyle/>
          <a:p>
            <a:pPr algn="ctr"/>
            <a:r>
              <a:rPr lang="en-GB" b="1" dirty="0"/>
              <a:t>AFC</a:t>
            </a:r>
          </a:p>
        </p:txBody>
      </p:sp>
      <p:cxnSp>
        <p:nvCxnSpPr>
          <p:cNvPr id="8" name="Straight Connector 7">
            <a:extLst>
              <a:ext uri="{FF2B5EF4-FFF2-40B4-BE49-F238E27FC236}">
                <a16:creationId xmlns:a16="http://schemas.microsoft.com/office/drawing/2014/main" id="{9AC075C8-6044-48D9-9C81-E7CC8F2DE192}"/>
              </a:ext>
            </a:extLst>
          </p:cNvPr>
          <p:cNvCxnSpPr/>
          <p:nvPr/>
        </p:nvCxnSpPr>
        <p:spPr>
          <a:xfrm>
            <a:off x="2884602" y="1651164"/>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A65418-286E-485B-96A9-6EBC422E1801}"/>
              </a:ext>
            </a:extLst>
          </p:cNvPr>
          <p:cNvSpPr txBox="1"/>
          <p:nvPr/>
        </p:nvSpPr>
        <p:spPr>
          <a:xfrm>
            <a:off x="7515002" y="1692110"/>
            <a:ext cx="1146389" cy="369332"/>
          </a:xfrm>
          <a:prstGeom prst="rect">
            <a:avLst/>
          </a:prstGeom>
          <a:noFill/>
        </p:spPr>
        <p:txBody>
          <a:bodyPr wrap="square" rtlCol="0">
            <a:spAutoFit/>
          </a:bodyPr>
          <a:lstStyle/>
          <a:p>
            <a:pPr algn="ctr"/>
            <a:r>
              <a:rPr lang="en-GB" b="1" dirty="0"/>
              <a:t>TFC</a:t>
            </a:r>
          </a:p>
        </p:txBody>
      </p:sp>
      <p:sp>
        <p:nvSpPr>
          <p:cNvPr id="2" name="Title 1">
            <a:extLst>
              <a:ext uri="{FF2B5EF4-FFF2-40B4-BE49-F238E27FC236}">
                <a16:creationId xmlns:a16="http://schemas.microsoft.com/office/drawing/2014/main" id="{1A9E259E-D11C-6855-1145-29A3F8EEC56B}"/>
              </a:ext>
            </a:extLst>
          </p:cNvPr>
          <p:cNvSpPr>
            <a:spLocks noGrp="1"/>
          </p:cNvSpPr>
          <p:nvPr>
            <p:ph type="title"/>
          </p:nvPr>
        </p:nvSpPr>
        <p:spPr/>
        <p:txBody>
          <a:bodyPr>
            <a:normAutofit/>
          </a:bodyPr>
          <a:lstStyle/>
          <a:p>
            <a:r>
              <a:rPr lang="en-GB" dirty="0">
                <a:cs typeface="Calibri Light"/>
              </a:rPr>
              <a:t>Total fixed cost and average fixed cost curves</a:t>
            </a:r>
            <a:endParaRPr lang="en-US" dirty="0"/>
          </a:p>
        </p:txBody>
      </p:sp>
    </p:spTree>
    <p:extLst>
      <p:ext uri="{BB962C8B-B14F-4D97-AF65-F5344CB8AC3E}">
        <p14:creationId xmlns:p14="http://schemas.microsoft.com/office/powerpoint/2010/main" val="4152095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4" name="Freeform: Shape 3">
            <a:extLst>
              <a:ext uri="{FF2B5EF4-FFF2-40B4-BE49-F238E27FC236}">
                <a16:creationId xmlns:a16="http://schemas.microsoft.com/office/drawing/2014/main" id="{CD2F91E0-247B-4F03-BE06-67EE8C829864}"/>
              </a:ext>
            </a:extLst>
          </p:cNvPr>
          <p:cNvSpPr/>
          <p:nvPr/>
        </p:nvSpPr>
        <p:spPr>
          <a:xfrm>
            <a:off x="3007360" y="1747520"/>
            <a:ext cx="4958080" cy="3332480"/>
          </a:xfrm>
          <a:custGeom>
            <a:avLst/>
            <a:gdLst>
              <a:gd name="connsiteX0" fmla="*/ 0 w 4958080"/>
              <a:gd name="connsiteY0" fmla="*/ 0 h 3332480"/>
              <a:gd name="connsiteX1" fmla="*/ 1229360 w 4958080"/>
              <a:gd name="connsiteY1" fmla="*/ 2245360 h 3332480"/>
              <a:gd name="connsiteX2" fmla="*/ 4958080 w 4958080"/>
              <a:gd name="connsiteY2" fmla="*/ 3332480 h 3332480"/>
            </a:gdLst>
            <a:ahLst/>
            <a:cxnLst>
              <a:cxn ang="0">
                <a:pos x="connsiteX0" y="connsiteY0"/>
              </a:cxn>
              <a:cxn ang="0">
                <a:pos x="connsiteX1" y="connsiteY1"/>
              </a:cxn>
              <a:cxn ang="0">
                <a:pos x="connsiteX2" y="connsiteY2"/>
              </a:cxn>
            </a:cxnLst>
            <a:rect l="l" t="t" r="r" b="b"/>
            <a:pathLst>
              <a:path w="4958080" h="3332480">
                <a:moveTo>
                  <a:pt x="0" y="0"/>
                </a:moveTo>
                <a:cubicBezTo>
                  <a:pt x="201506" y="844973"/>
                  <a:pt x="403013" y="1689947"/>
                  <a:pt x="1229360" y="2245360"/>
                </a:cubicBezTo>
                <a:cubicBezTo>
                  <a:pt x="2055707" y="2800773"/>
                  <a:pt x="3506893" y="3066626"/>
                  <a:pt x="4958080" y="333248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3F0EE3-FF0C-4CBA-8161-01A5AAF4A61F}"/>
              </a:ext>
            </a:extLst>
          </p:cNvPr>
          <p:cNvSpPr txBox="1"/>
          <p:nvPr/>
        </p:nvSpPr>
        <p:spPr>
          <a:xfrm>
            <a:off x="7418117" y="4569453"/>
            <a:ext cx="1146389" cy="369332"/>
          </a:xfrm>
          <a:prstGeom prst="rect">
            <a:avLst/>
          </a:prstGeom>
          <a:noFill/>
        </p:spPr>
        <p:txBody>
          <a:bodyPr wrap="square" rtlCol="0">
            <a:spAutoFit/>
          </a:bodyPr>
          <a:lstStyle/>
          <a:p>
            <a:pPr algn="ctr"/>
            <a:r>
              <a:rPr lang="en-GB" b="1" dirty="0"/>
              <a:t>AFC</a:t>
            </a:r>
          </a:p>
        </p:txBody>
      </p:sp>
      <p:sp>
        <p:nvSpPr>
          <p:cNvPr id="2" name="Title 1">
            <a:extLst>
              <a:ext uri="{FF2B5EF4-FFF2-40B4-BE49-F238E27FC236}">
                <a16:creationId xmlns:a16="http://schemas.microsoft.com/office/drawing/2014/main" id="{679302CD-D881-26F1-6203-5A77E4100EC9}"/>
              </a:ext>
            </a:extLst>
          </p:cNvPr>
          <p:cNvSpPr>
            <a:spLocks noGrp="1"/>
          </p:cNvSpPr>
          <p:nvPr>
            <p:ph type="title"/>
          </p:nvPr>
        </p:nvSpPr>
        <p:spPr/>
        <p:txBody>
          <a:bodyPr>
            <a:normAutofit/>
          </a:bodyPr>
          <a:lstStyle/>
          <a:p>
            <a:r>
              <a:rPr lang="en-GB" dirty="0">
                <a:cs typeface="Calibri Light"/>
              </a:rPr>
              <a:t>Average fixed cost curve</a:t>
            </a:r>
            <a:endParaRPr lang="en-US" dirty="0"/>
          </a:p>
        </p:txBody>
      </p:sp>
    </p:spTree>
    <p:extLst>
      <p:ext uri="{BB962C8B-B14F-4D97-AF65-F5344CB8AC3E}">
        <p14:creationId xmlns:p14="http://schemas.microsoft.com/office/powerpoint/2010/main" val="37992131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0720" y="942680"/>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32112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732643"/>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7544645" y="2096724"/>
            <a:ext cx="1146389" cy="369332"/>
          </a:xfrm>
          <a:prstGeom prst="rect">
            <a:avLst/>
          </a:prstGeom>
          <a:noFill/>
        </p:spPr>
        <p:txBody>
          <a:bodyPr wrap="square" rtlCol="0">
            <a:spAutoFit/>
          </a:bodyPr>
          <a:lstStyle/>
          <a:p>
            <a:pPr algn="ctr"/>
            <a:r>
              <a:rPr lang="en-GB" b="1" dirty="0"/>
              <a:t>ATC</a:t>
            </a:r>
          </a:p>
        </p:txBody>
      </p:sp>
      <p:sp>
        <p:nvSpPr>
          <p:cNvPr id="2" name="Title 1">
            <a:extLst>
              <a:ext uri="{FF2B5EF4-FFF2-40B4-BE49-F238E27FC236}">
                <a16:creationId xmlns:a16="http://schemas.microsoft.com/office/drawing/2014/main" id="{E099CC46-FBB3-DBE2-DC54-DF69A772CEB2}"/>
              </a:ext>
            </a:extLst>
          </p:cNvPr>
          <p:cNvSpPr>
            <a:spLocks noGrp="1"/>
          </p:cNvSpPr>
          <p:nvPr>
            <p:ph type="title"/>
          </p:nvPr>
        </p:nvSpPr>
        <p:spPr/>
        <p:txBody>
          <a:bodyPr>
            <a:normAutofit/>
          </a:bodyPr>
          <a:lstStyle/>
          <a:p>
            <a:r>
              <a:rPr lang="en-GB" dirty="0">
                <a:cs typeface="Calibri Light"/>
              </a:rPr>
              <a:t>Average total cost curve</a:t>
            </a:r>
            <a:endParaRPr lang="en-US" dirty="0"/>
          </a:p>
        </p:txBody>
      </p:sp>
    </p:spTree>
    <p:extLst>
      <p:ext uri="{BB962C8B-B14F-4D97-AF65-F5344CB8AC3E}">
        <p14:creationId xmlns:p14="http://schemas.microsoft.com/office/powerpoint/2010/main" val="7919299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7450901" y="1820594"/>
            <a:ext cx="1146389" cy="369332"/>
          </a:xfrm>
          <a:prstGeom prst="rect">
            <a:avLst/>
          </a:prstGeom>
          <a:noFill/>
        </p:spPr>
        <p:txBody>
          <a:bodyPr wrap="square" rtlCol="0">
            <a:spAutoFit/>
          </a:bodyPr>
          <a:lstStyle/>
          <a:p>
            <a:pPr algn="ctr"/>
            <a:r>
              <a:rPr lang="en-GB" b="1" dirty="0"/>
              <a:t>ATC</a:t>
            </a:r>
          </a:p>
        </p:txBody>
      </p:sp>
      <p:sp>
        <p:nvSpPr>
          <p:cNvPr id="4" name="Freeform: Shape 3">
            <a:extLst>
              <a:ext uri="{FF2B5EF4-FFF2-40B4-BE49-F238E27FC236}">
                <a16:creationId xmlns:a16="http://schemas.microsoft.com/office/drawing/2014/main" id="{CD2F91E0-247B-4F03-BE06-67EE8C829864}"/>
              </a:ext>
            </a:extLst>
          </p:cNvPr>
          <p:cNvSpPr/>
          <p:nvPr/>
        </p:nvSpPr>
        <p:spPr>
          <a:xfrm>
            <a:off x="3007360" y="1747520"/>
            <a:ext cx="4958080" cy="3332480"/>
          </a:xfrm>
          <a:custGeom>
            <a:avLst/>
            <a:gdLst>
              <a:gd name="connsiteX0" fmla="*/ 0 w 4958080"/>
              <a:gd name="connsiteY0" fmla="*/ 0 h 3332480"/>
              <a:gd name="connsiteX1" fmla="*/ 1229360 w 4958080"/>
              <a:gd name="connsiteY1" fmla="*/ 2245360 h 3332480"/>
              <a:gd name="connsiteX2" fmla="*/ 4958080 w 4958080"/>
              <a:gd name="connsiteY2" fmla="*/ 3332480 h 3332480"/>
            </a:gdLst>
            <a:ahLst/>
            <a:cxnLst>
              <a:cxn ang="0">
                <a:pos x="connsiteX0" y="connsiteY0"/>
              </a:cxn>
              <a:cxn ang="0">
                <a:pos x="connsiteX1" y="connsiteY1"/>
              </a:cxn>
              <a:cxn ang="0">
                <a:pos x="connsiteX2" y="connsiteY2"/>
              </a:cxn>
            </a:cxnLst>
            <a:rect l="l" t="t" r="r" b="b"/>
            <a:pathLst>
              <a:path w="4958080" h="3332480">
                <a:moveTo>
                  <a:pt x="0" y="0"/>
                </a:moveTo>
                <a:cubicBezTo>
                  <a:pt x="201506" y="844973"/>
                  <a:pt x="403013" y="1689947"/>
                  <a:pt x="1229360" y="2245360"/>
                </a:cubicBezTo>
                <a:cubicBezTo>
                  <a:pt x="2055707" y="2800773"/>
                  <a:pt x="3506893" y="3066626"/>
                  <a:pt x="4958080" y="333248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3F0EE3-FF0C-4CBA-8161-01A5AAF4A61F}"/>
              </a:ext>
            </a:extLst>
          </p:cNvPr>
          <p:cNvSpPr txBox="1"/>
          <p:nvPr/>
        </p:nvSpPr>
        <p:spPr>
          <a:xfrm>
            <a:off x="7418117" y="4569453"/>
            <a:ext cx="1146389" cy="369332"/>
          </a:xfrm>
          <a:prstGeom prst="rect">
            <a:avLst/>
          </a:prstGeom>
          <a:noFill/>
        </p:spPr>
        <p:txBody>
          <a:bodyPr wrap="square" rtlCol="0">
            <a:spAutoFit/>
          </a:bodyPr>
          <a:lstStyle/>
          <a:p>
            <a:pPr algn="ctr"/>
            <a:r>
              <a:rPr lang="en-GB" b="1" dirty="0"/>
              <a:t>AFC</a:t>
            </a:r>
          </a:p>
        </p:txBody>
      </p:sp>
      <p:sp>
        <p:nvSpPr>
          <p:cNvPr id="2" name="Title 1">
            <a:extLst>
              <a:ext uri="{FF2B5EF4-FFF2-40B4-BE49-F238E27FC236}">
                <a16:creationId xmlns:a16="http://schemas.microsoft.com/office/drawing/2014/main" id="{952FC5DD-C60E-EFB6-E37A-430A81EA9AFF}"/>
              </a:ext>
            </a:extLst>
          </p:cNvPr>
          <p:cNvSpPr>
            <a:spLocks noGrp="1"/>
          </p:cNvSpPr>
          <p:nvPr>
            <p:ph type="title"/>
          </p:nvPr>
        </p:nvSpPr>
        <p:spPr/>
        <p:txBody>
          <a:bodyPr>
            <a:normAutofit/>
          </a:bodyPr>
          <a:lstStyle/>
          <a:p>
            <a:r>
              <a:rPr lang="en-GB" dirty="0">
                <a:cs typeface="Calibri Light"/>
              </a:rPr>
              <a:t>Average fixed cost and average total cost curves</a:t>
            </a:r>
            <a:endParaRPr lang="en-US" dirty="0"/>
          </a:p>
        </p:txBody>
      </p:sp>
    </p:spTree>
    <p:extLst>
      <p:ext uri="{BB962C8B-B14F-4D97-AF65-F5344CB8AC3E}">
        <p14:creationId xmlns:p14="http://schemas.microsoft.com/office/powerpoint/2010/main" val="4641257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544645" y="5252720"/>
            <a:ext cx="1146389" cy="369332"/>
          </a:xfrm>
          <a:prstGeom prst="rect">
            <a:avLst/>
          </a:prstGeom>
          <a:noFill/>
        </p:spPr>
        <p:txBody>
          <a:bodyPr wrap="square" rtlCol="0">
            <a:spAutoFit/>
          </a:bodyPr>
          <a:lstStyle/>
          <a:p>
            <a:pPr algn="ctr"/>
            <a:r>
              <a:rPr lang="en-GB" b="1" dirty="0"/>
              <a:t>Output </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7450901" y="1820594"/>
            <a:ext cx="1146389" cy="369332"/>
          </a:xfrm>
          <a:prstGeom prst="rect">
            <a:avLst/>
          </a:prstGeom>
          <a:noFill/>
        </p:spPr>
        <p:txBody>
          <a:bodyPr wrap="square" rtlCol="0">
            <a:spAutoFit/>
          </a:bodyPr>
          <a:lstStyle/>
          <a:p>
            <a:pPr algn="ctr"/>
            <a:r>
              <a:rPr lang="en-GB" b="1" dirty="0"/>
              <a:t>ATC</a:t>
            </a:r>
          </a:p>
        </p:txBody>
      </p:sp>
      <p:sp>
        <p:nvSpPr>
          <p:cNvPr id="10" name="Freeform: Shape 9">
            <a:extLst>
              <a:ext uri="{FF2B5EF4-FFF2-40B4-BE49-F238E27FC236}">
                <a16:creationId xmlns:a16="http://schemas.microsoft.com/office/drawing/2014/main" id="{2C357943-35B6-44DF-A8F1-CC0C6539FF94}"/>
              </a:ext>
            </a:extLst>
          </p:cNvPr>
          <p:cNvSpPr/>
          <p:nvPr/>
        </p:nvSpPr>
        <p:spPr>
          <a:xfrm>
            <a:off x="3027147" y="2546953"/>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7093266-B0D2-48F3-A299-0B55CFA6CFAC}"/>
              </a:ext>
            </a:extLst>
          </p:cNvPr>
          <p:cNvSpPr txBox="1"/>
          <p:nvPr/>
        </p:nvSpPr>
        <p:spPr>
          <a:xfrm>
            <a:off x="7523792" y="2869618"/>
            <a:ext cx="1146389" cy="369332"/>
          </a:xfrm>
          <a:prstGeom prst="rect">
            <a:avLst/>
          </a:prstGeom>
          <a:noFill/>
        </p:spPr>
        <p:txBody>
          <a:bodyPr wrap="square" rtlCol="0">
            <a:spAutoFit/>
          </a:bodyPr>
          <a:lstStyle/>
          <a:p>
            <a:pPr algn="ctr"/>
            <a:r>
              <a:rPr lang="en-GB" b="1" dirty="0"/>
              <a:t>ATC1</a:t>
            </a:r>
          </a:p>
        </p:txBody>
      </p:sp>
      <p:sp>
        <p:nvSpPr>
          <p:cNvPr id="2" name="Title 1">
            <a:extLst>
              <a:ext uri="{FF2B5EF4-FFF2-40B4-BE49-F238E27FC236}">
                <a16:creationId xmlns:a16="http://schemas.microsoft.com/office/drawing/2014/main" id="{7EF518CA-BAC7-BB9E-91A7-8E413F6CFC35}"/>
              </a:ext>
            </a:extLst>
          </p:cNvPr>
          <p:cNvSpPr>
            <a:spLocks noGrp="1"/>
          </p:cNvSpPr>
          <p:nvPr>
            <p:ph type="title"/>
          </p:nvPr>
        </p:nvSpPr>
        <p:spPr/>
        <p:txBody>
          <a:bodyPr>
            <a:normAutofit/>
          </a:bodyPr>
          <a:lstStyle/>
          <a:p>
            <a:r>
              <a:rPr lang="en-GB" dirty="0">
                <a:cs typeface="Calibri Light"/>
              </a:rPr>
              <a:t>Fall in average total costs</a:t>
            </a:r>
            <a:endParaRPr lang="en-GB" dirty="0"/>
          </a:p>
        </p:txBody>
      </p:sp>
    </p:spTree>
    <p:extLst>
      <p:ext uri="{BB962C8B-B14F-4D97-AF65-F5344CB8AC3E}">
        <p14:creationId xmlns:p14="http://schemas.microsoft.com/office/powerpoint/2010/main" val="75805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68142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4308678" y="1080595"/>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8710477" y="5235083"/>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9283672" y="4410755"/>
            <a:ext cx="1146389" cy="369332"/>
          </a:xfrm>
          <a:prstGeom prst="rect">
            <a:avLst/>
          </a:prstGeom>
          <a:noFill/>
        </p:spPr>
        <p:txBody>
          <a:bodyPr wrap="square" rtlCol="0">
            <a:spAutoFit/>
          </a:bodyPr>
          <a:lstStyle/>
          <a:p>
            <a:pPr algn="ctr"/>
            <a:r>
              <a:rPr lang="en-GB" b="1" dirty="0" err="1"/>
              <a:t>Dmarket</a:t>
            </a:r>
            <a:endParaRPr lang="en-GB" b="1" dirty="0"/>
          </a:p>
        </p:txBody>
      </p:sp>
      <p:cxnSp>
        <p:nvCxnSpPr>
          <p:cNvPr id="19" name="Straight Connector 18">
            <a:extLst>
              <a:ext uri="{FF2B5EF4-FFF2-40B4-BE49-F238E27FC236}">
                <a16:creationId xmlns:a16="http://schemas.microsoft.com/office/drawing/2014/main" id="{1060A2B8-8831-44B9-8A32-A16BF7AC14BA}"/>
              </a:ext>
            </a:extLst>
          </p:cNvPr>
          <p:cNvCxnSpPr>
            <a:cxnSpLocks/>
          </p:cNvCxnSpPr>
          <p:nvPr/>
        </p:nvCxnSpPr>
        <p:spPr>
          <a:xfrm>
            <a:off x="2997200" y="2444042"/>
            <a:ext cx="3315024" cy="2566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22EE291-0713-45DA-947C-5AFB25434AE1}"/>
              </a:ext>
            </a:extLst>
          </p:cNvPr>
          <p:cNvSpPr txBox="1"/>
          <p:nvPr/>
        </p:nvSpPr>
        <p:spPr>
          <a:xfrm>
            <a:off x="5916801" y="4727364"/>
            <a:ext cx="1146389" cy="369332"/>
          </a:xfrm>
          <a:prstGeom prst="rect">
            <a:avLst/>
          </a:prstGeom>
          <a:noFill/>
        </p:spPr>
        <p:txBody>
          <a:bodyPr wrap="square" rtlCol="0">
            <a:spAutoFit/>
          </a:bodyPr>
          <a:lstStyle/>
          <a:p>
            <a:pPr algn="ctr"/>
            <a:r>
              <a:rPr lang="en-GB" b="1" dirty="0"/>
              <a:t>D1</a:t>
            </a:r>
          </a:p>
        </p:txBody>
      </p:sp>
      <p:sp>
        <p:nvSpPr>
          <p:cNvPr id="21" name="TextBox 20">
            <a:extLst>
              <a:ext uri="{FF2B5EF4-FFF2-40B4-BE49-F238E27FC236}">
                <a16:creationId xmlns:a16="http://schemas.microsoft.com/office/drawing/2014/main" id="{7CF0393C-AAA8-4BFD-B0FA-D9CF2D6E9C3C}"/>
              </a:ext>
            </a:extLst>
          </p:cNvPr>
          <p:cNvSpPr txBox="1"/>
          <p:nvPr/>
        </p:nvSpPr>
        <p:spPr>
          <a:xfrm>
            <a:off x="7914848" y="827286"/>
            <a:ext cx="2352783" cy="1200329"/>
          </a:xfrm>
          <a:prstGeom prst="rect">
            <a:avLst/>
          </a:prstGeom>
          <a:noFill/>
        </p:spPr>
        <p:txBody>
          <a:bodyPr wrap="square" lIns="91440" tIns="45720" rIns="91440" bIns="45720" rtlCol="0" anchor="t">
            <a:spAutoFit/>
          </a:bodyPr>
          <a:lstStyle/>
          <a:p>
            <a:pPr algn="ctr"/>
            <a:r>
              <a:rPr lang="en-GB" dirty="0">
                <a:solidFill>
                  <a:srgbClr val="C00000"/>
                </a:solidFill>
              </a:rPr>
              <a:t>Shift from D1 to D2 because more will be demanded at each and every price</a:t>
            </a:r>
          </a:p>
        </p:txBody>
      </p:sp>
      <p:cxnSp>
        <p:nvCxnSpPr>
          <p:cNvPr id="18" name="Straight Connector 17">
            <a:extLst>
              <a:ext uri="{FF2B5EF4-FFF2-40B4-BE49-F238E27FC236}">
                <a16:creationId xmlns:a16="http://schemas.microsoft.com/office/drawing/2014/main" id="{6415CFEF-1A96-451C-852A-7F15863AE1BC}"/>
              </a:ext>
            </a:extLst>
          </p:cNvPr>
          <p:cNvCxnSpPr>
            <a:cxnSpLocks/>
          </p:cNvCxnSpPr>
          <p:nvPr/>
        </p:nvCxnSpPr>
        <p:spPr>
          <a:xfrm>
            <a:off x="3234200" y="1626186"/>
            <a:ext cx="4188525" cy="3132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7C5D3D9-524E-4F64-BEAD-501E32F70353}"/>
              </a:ext>
            </a:extLst>
          </p:cNvPr>
          <p:cNvSpPr txBox="1"/>
          <p:nvPr/>
        </p:nvSpPr>
        <p:spPr>
          <a:xfrm>
            <a:off x="6513346" y="4623668"/>
            <a:ext cx="1146389" cy="369332"/>
          </a:xfrm>
          <a:prstGeom prst="rect">
            <a:avLst/>
          </a:prstGeom>
          <a:noFill/>
        </p:spPr>
        <p:txBody>
          <a:bodyPr wrap="square" rtlCol="0">
            <a:spAutoFit/>
          </a:bodyPr>
          <a:lstStyle/>
          <a:p>
            <a:pPr algn="ctr"/>
            <a:r>
              <a:rPr lang="en-GB" b="1" dirty="0"/>
              <a:t>D2</a:t>
            </a:r>
          </a:p>
        </p:txBody>
      </p:sp>
      <p:cxnSp>
        <p:nvCxnSpPr>
          <p:cNvPr id="23" name="Straight Connector 22">
            <a:extLst>
              <a:ext uri="{FF2B5EF4-FFF2-40B4-BE49-F238E27FC236}">
                <a16:creationId xmlns:a16="http://schemas.microsoft.com/office/drawing/2014/main" id="{01A90C45-9890-450A-8335-D83461E82908}"/>
              </a:ext>
            </a:extLst>
          </p:cNvPr>
          <p:cNvCxnSpPr>
            <a:cxnSpLocks/>
          </p:cNvCxnSpPr>
          <p:nvPr/>
        </p:nvCxnSpPr>
        <p:spPr>
          <a:xfrm>
            <a:off x="3227490" y="2145895"/>
            <a:ext cx="3737801" cy="2768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BD1E74-B442-4196-895C-BAB1FE0BB611}"/>
              </a:ext>
            </a:extLst>
          </p:cNvPr>
          <p:cNvSpPr txBox="1"/>
          <p:nvPr/>
        </p:nvSpPr>
        <p:spPr>
          <a:xfrm>
            <a:off x="7025413" y="4561968"/>
            <a:ext cx="1146389" cy="369332"/>
          </a:xfrm>
          <a:prstGeom prst="rect">
            <a:avLst/>
          </a:prstGeom>
          <a:noFill/>
        </p:spPr>
        <p:txBody>
          <a:bodyPr wrap="square" rtlCol="0">
            <a:spAutoFit/>
          </a:bodyPr>
          <a:lstStyle/>
          <a:p>
            <a:pPr algn="ctr"/>
            <a:r>
              <a:rPr lang="en-GB" b="1" dirty="0"/>
              <a:t>D3</a:t>
            </a:r>
          </a:p>
        </p:txBody>
      </p:sp>
      <p:sp>
        <p:nvSpPr>
          <p:cNvPr id="2" name="Title 1">
            <a:extLst>
              <a:ext uri="{FF2B5EF4-FFF2-40B4-BE49-F238E27FC236}">
                <a16:creationId xmlns:a16="http://schemas.microsoft.com/office/drawing/2014/main" id="{6BD427B2-E1BA-9464-42A6-74CC62BDEA1C}"/>
              </a:ext>
            </a:extLst>
          </p:cNvPr>
          <p:cNvSpPr>
            <a:spLocks noGrp="1"/>
          </p:cNvSpPr>
          <p:nvPr>
            <p:ph type="title"/>
          </p:nvPr>
        </p:nvSpPr>
        <p:spPr/>
        <p:txBody>
          <a:bodyPr>
            <a:noAutofit/>
          </a:bodyPr>
          <a:lstStyle/>
          <a:p>
            <a:r>
              <a:rPr lang="en-GB" dirty="0">
                <a:cs typeface="Calibri Light"/>
              </a:rPr>
              <a:t>Increase in demand – demand shifts right; market demand is the sum of demand for individual firms</a:t>
            </a:r>
            <a:endParaRPr lang="en-US" dirty="0"/>
          </a:p>
        </p:txBody>
      </p:sp>
    </p:spTree>
    <p:extLst>
      <p:ext uri="{BB962C8B-B14F-4D97-AF65-F5344CB8AC3E}">
        <p14:creationId xmlns:p14="http://schemas.microsoft.com/office/powerpoint/2010/main" val="25768621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1405" y="942679"/>
            <a:ext cx="1055955" cy="366790"/>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07696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3F0EE3-FF0C-4CBA-8161-01A5AAF4A61F}"/>
              </a:ext>
            </a:extLst>
          </p:cNvPr>
          <p:cNvSpPr txBox="1"/>
          <p:nvPr/>
        </p:nvSpPr>
        <p:spPr>
          <a:xfrm>
            <a:off x="7665831" y="4725546"/>
            <a:ext cx="1146389" cy="369332"/>
          </a:xfrm>
          <a:prstGeom prst="rect">
            <a:avLst/>
          </a:prstGeom>
          <a:noFill/>
        </p:spPr>
        <p:txBody>
          <a:bodyPr wrap="square" rtlCol="0">
            <a:spAutoFit/>
          </a:bodyPr>
          <a:lstStyle/>
          <a:p>
            <a:pPr algn="ctr"/>
            <a:r>
              <a:rPr lang="en-GB" b="1" dirty="0"/>
              <a:t>AFC</a:t>
            </a:r>
          </a:p>
        </p:txBody>
      </p:sp>
      <p:sp>
        <p:nvSpPr>
          <p:cNvPr id="2" name="Freeform: Shape 1">
            <a:extLst>
              <a:ext uri="{FF2B5EF4-FFF2-40B4-BE49-F238E27FC236}">
                <a16:creationId xmlns:a16="http://schemas.microsoft.com/office/drawing/2014/main" id="{B3F12B2F-C782-4F1E-A399-30C4890F9CFE}"/>
              </a:ext>
            </a:extLst>
          </p:cNvPr>
          <p:cNvSpPr/>
          <p:nvPr/>
        </p:nvSpPr>
        <p:spPr>
          <a:xfrm>
            <a:off x="3063711" y="2215299"/>
            <a:ext cx="4996207" cy="2865748"/>
          </a:xfrm>
          <a:custGeom>
            <a:avLst/>
            <a:gdLst>
              <a:gd name="connsiteX0" fmla="*/ 0 w 4996207"/>
              <a:gd name="connsiteY0" fmla="*/ 0 h 2865748"/>
              <a:gd name="connsiteX1" fmla="*/ 1102936 w 4996207"/>
              <a:gd name="connsiteY1" fmla="*/ 2253006 h 2865748"/>
              <a:gd name="connsiteX2" fmla="*/ 4996207 w 4996207"/>
              <a:gd name="connsiteY2" fmla="*/ 2865748 h 2865748"/>
            </a:gdLst>
            <a:ahLst/>
            <a:cxnLst>
              <a:cxn ang="0">
                <a:pos x="connsiteX0" y="connsiteY0"/>
              </a:cxn>
              <a:cxn ang="0">
                <a:pos x="connsiteX1" y="connsiteY1"/>
              </a:cxn>
              <a:cxn ang="0">
                <a:pos x="connsiteX2" y="connsiteY2"/>
              </a:cxn>
            </a:cxnLst>
            <a:rect l="l" t="t" r="r" b="b"/>
            <a:pathLst>
              <a:path w="4996207" h="2865748">
                <a:moveTo>
                  <a:pt x="0" y="0"/>
                </a:moveTo>
                <a:cubicBezTo>
                  <a:pt x="135117" y="887690"/>
                  <a:pt x="270235" y="1775381"/>
                  <a:pt x="1102936" y="2253006"/>
                </a:cubicBezTo>
                <a:cubicBezTo>
                  <a:pt x="1935637" y="2730631"/>
                  <a:pt x="3465922" y="2798189"/>
                  <a:pt x="4996207" y="286574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2AB4C41-E9C5-49D7-AF84-DC738AFD708A}"/>
              </a:ext>
            </a:extLst>
          </p:cNvPr>
          <p:cNvSpPr txBox="1"/>
          <p:nvPr/>
        </p:nvSpPr>
        <p:spPr>
          <a:xfrm>
            <a:off x="7123850" y="979124"/>
            <a:ext cx="1146389" cy="369332"/>
          </a:xfrm>
          <a:prstGeom prst="rect">
            <a:avLst/>
          </a:prstGeom>
          <a:noFill/>
        </p:spPr>
        <p:txBody>
          <a:bodyPr wrap="square" rtlCol="0">
            <a:spAutoFit/>
          </a:bodyPr>
          <a:lstStyle/>
          <a:p>
            <a:pPr algn="ctr"/>
            <a:r>
              <a:rPr lang="en-GB" b="1" dirty="0"/>
              <a:t>ATC</a:t>
            </a:r>
          </a:p>
        </p:txBody>
      </p:sp>
      <p:sp>
        <p:nvSpPr>
          <p:cNvPr id="15" name="TextBox 14">
            <a:extLst>
              <a:ext uri="{FF2B5EF4-FFF2-40B4-BE49-F238E27FC236}">
                <a16:creationId xmlns:a16="http://schemas.microsoft.com/office/drawing/2014/main" id="{B66B551B-5C8A-4291-8348-8B180383A695}"/>
              </a:ext>
            </a:extLst>
          </p:cNvPr>
          <p:cNvSpPr txBox="1"/>
          <p:nvPr/>
        </p:nvSpPr>
        <p:spPr>
          <a:xfrm>
            <a:off x="7486723" y="1786378"/>
            <a:ext cx="1146389" cy="369332"/>
          </a:xfrm>
          <a:prstGeom prst="rect">
            <a:avLst/>
          </a:prstGeom>
          <a:noFill/>
        </p:spPr>
        <p:txBody>
          <a:bodyPr wrap="square" rtlCol="0">
            <a:spAutoFit/>
          </a:bodyPr>
          <a:lstStyle/>
          <a:p>
            <a:pPr algn="ctr"/>
            <a:r>
              <a:rPr lang="en-GB" b="1" dirty="0">
                <a:solidFill>
                  <a:schemeClr val="bg1">
                    <a:lumMod val="50000"/>
                  </a:schemeClr>
                </a:solidFill>
              </a:rPr>
              <a:t>AVC</a:t>
            </a:r>
          </a:p>
        </p:txBody>
      </p:sp>
      <p:sp>
        <p:nvSpPr>
          <p:cNvPr id="11" name="Freeform: Shape 10">
            <a:extLst>
              <a:ext uri="{FF2B5EF4-FFF2-40B4-BE49-F238E27FC236}">
                <a16:creationId xmlns:a16="http://schemas.microsoft.com/office/drawing/2014/main" id="{4CA25F08-285E-48D5-8287-2FAEDB3FE39A}"/>
              </a:ext>
            </a:extLst>
          </p:cNvPr>
          <p:cNvSpPr/>
          <p:nvPr/>
        </p:nvSpPr>
        <p:spPr>
          <a:xfrm>
            <a:off x="2966720" y="1595120"/>
            <a:ext cx="5120640" cy="2607549"/>
          </a:xfrm>
          <a:custGeom>
            <a:avLst/>
            <a:gdLst>
              <a:gd name="connsiteX0" fmla="*/ 0 w 5120640"/>
              <a:gd name="connsiteY0" fmla="*/ 1625600 h 2607549"/>
              <a:gd name="connsiteX1" fmla="*/ 1991360 w 5120640"/>
              <a:gd name="connsiteY1" fmla="*/ 2540000 h 2607549"/>
              <a:gd name="connsiteX2" fmla="*/ 5120640 w 5120640"/>
              <a:gd name="connsiteY2" fmla="*/ 0 h 2607549"/>
            </a:gdLst>
            <a:ahLst/>
            <a:cxnLst>
              <a:cxn ang="0">
                <a:pos x="connsiteX0" y="connsiteY0"/>
              </a:cxn>
              <a:cxn ang="0">
                <a:pos x="connsiteX1" y="connsiteY1"/>
              </a:cxn>
              <a:cxn ang="0">
                <a:pos x="connsiteX2" y="connsiteY2"/>
              </a:cxn>
            </a:cxnLst>
            <a:rect l="l" t="t" r="r" b="b"/>
            <a:pathLst>
              <a:path w="5120640" h="2607549">
                <a:moveTo>
                  <a:pt x="0" y="1625600"/>
                </a:moveTo>
                <a:cubicBezTo>
                  <a:pt x="568960" y="2218266"/>
                  <a:pt x="1137920" y="2810933"/>
                  <a:pt x="1991360" y="2540000"/>
                </a:cubicBezTo>
                <a:cubicBezTo>
                  <a:pt x="2844800" y="2269067"/>
                  <a:pt x="3982720" y="1134533"/>
                  <a:pt x="5120640" y="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4" name="Title 3">
            <a:extLst>
              <a:ext uri="{FF2B5EF4-FFF2-40B4-BE49-F238E27FC236}">
                <a16:creationId xmlns:a16="http://schemas.microsoft.com/office/drawing/2014/main" id="{FF69852A-92CC-0443-C8AF-A17E50AFA90C}"/>
              </a:ext>
            </a:extLst>
          </p:cNvPr>
          <p:cNvSpPr>
            <a:spLocks noGrp="1"/>
          </p:cNvSpPr>
          <p:nvPr>
            <p:ph type="title"/>
          </p:nvPr>
        </p:nvSpPr>
        <p:spPr/>
        <p:txBody>
          <a:bodyPr>
            <a:normAutofit/>
          </a:bodyPr>
          <a:lstStyle/>
          <a:p>
            <a:r>
              <a:rPr lang="en-GB" dirty="0">
                <a:cs typeface="Calibri Light"/>
              </a:rPr>
              <a:t>Average fixed, average variable and average total cost curves (ATC= AFC+AVC)</a:t>
            </a:r>
            <a:endParaRPr lang="en-US" dirty="0"/>
          </a:p>
        </p:txBody>
      </p:sp>
    </p:spTree>
    <p:extLst>
      <p:ext uri="{BB962C8B-B14F-4D97-AF65-F5344CB8AC3E}">
        <p14:creationId xmlns:p14="http://schemas.microsoft.com/office/powerpoint/2010/main" val="2870375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07696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3F0EE3-FF0C-4CBA-8161-01A5AAF4A61F}"/>
              </a:ext>
            </a:extLst>
          </p:cNvPr>
          <p:cNvSpPr txBox="1"/>
          <p:nvPr/>
        </p:nvSpPr>
        <p:spPr>
          <a:xfrm>
            <a:off x="7665831" y="4725546"/>
            <a:ext cx="1146389" cy="369332"/>
          </a:xfrm>
          <a:prstGeom prst="rect">
            <a:avLst/>
          </a:prstGeom>
          <a:noFill/>
        </p:spPr>
        <p:txBody>
          <a:bodyPr wrap="square" rtlCol="0">
            <a:spAutoFit/>
          </a:bodyPr>
          <a:lstStyle/>
          <a:p>
            <a:pPr algn="ctr"/>
            <a:r>
              <a:rPr lang="en-GB" b="1" dirty="0"/>
              <a:t>AFC</a:t>
            </a:r>
          </a:p>
        </p:txBody>
      </p:sp>
      <p:sp>
        <p:nvSpPr>
          <p:cNvPr id="2" name="Freeform: Shape 1">
            <a:extLst>
              <a:ext uri="{FF2B5EF4-FFF2-40B4-BE49-F238E27FC236}">
                <a16:creationId xmlns:a16="http://schemas.microsoft.com/office/drawing/2014/main" id="{B3F12B2F-C782-4F1E-A399-30C4890F9CFE}"/>
              </a:ext>
            </a:extLst>
          </p:cNvPr>
          <p:cNvSpPr/>
          <p:nvPr/>
        </p:nvSpPr>
        <p:spPr>
          <a:xfrm>
            <a:off x="3063711" y="2215299"/>
            <a:ext cx="4996207" cy="2865748"/>
          </a:xfrm>
          <a:custGeom>
            <a:avLst/>
            <a:gdLst>
              <a:gd name="connsiteX0" fmla="*/ 0 w 4996207"/>
              <a:gd name="connsiteY0" fmla="*/ 0 h 2865748"/>
              <a:gd name="connsiteX1" fmla="*/ 1102936 w 4996207"/>
              <a:gd name="connsiteY1" fmla="*/ 2253006 h 2865748"/>
              <a:gd name="connsiteX2" fmla="*/ 4996207 w 4996207"/>
              <a:gd name="connsiteY2" fmla="*/ 2865748 h 2865748"/>
            </a:gdLst>
            <a:ahLst/>
            <a:cxnLst>
              <a:cxn ang="0">
                <a:pos x="connsiteX0" y="connsiteY0"/>
              </a:cxn>
              <a:cxn ang="0">
                <a:pos x="connsiteX1" y="connsiteY1"/>
              </a:cxn>
              <a:cxn ang="0">
                <a:pos x="connsiteX2" y="connsiteY2"/>
              </a:cxn>
            </a:cxnLst>
            <a:rect l="l" t="t" r="r" b="b"/>
            <a:pathLst>
              <a:path w="4996207" h="2865748">
                <a:moveTo>
                  <a:pt x="0" y="0"/>
                </a:moveTo>
                <a:cubicBezTo>
                  <a:pt x="135117" y="887690"/>
                  <a:pt x="270235" y="1775381"/>
                  <a:pt x="1102936" y="2253006"/>
                </a:cubicBezTo>
                <a:cubicBezTo>
                  <a:pt x="1935637" y="2730631"/>
                  <a:pt x="3465922" y="2798189"/>
                  <a:pt x="4996207" y="286574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2AB4C41-E9C5-49D7-AF84-DC738AFD708A}"/>
              </a:ext>
            </a:extLst>
          </p:cNvPr>
          <p:cNvSpPr txBox="1"/>
          <p:nvPr/>
        </p:nvSpPr>
        <p:spPr>
          <a:xfrm>
            <a:off x="7123850" y="979124"/>
            <a:ext cx="1146389" cy="369332"/>
          </a:xfrm>
          <a:prstGeom prst="rect">
            <a:avLst/>
          </a:prstGeom>
          <a:noFill/>
        </p:spPr>
        <p:txBody>
          <a:bodyPr wrap="square" rtlCol="0">
            <a:spAutoFit/>
          </a:bodyPr>
          <a:lstStyle/>
          <a:p>
            <a:pPr algn="ctr"/>
            <a:r>
              <a:rPr lang="en-GB" b="1" dirty="0"/>
              <a:t>ATC</a:t>
            </a:r>
          </a:p>
        </p:txBody>
      </p:sp>
      <p:sp>
        <p:nvSpPr>
          <p:cNvPr id="15" name="TextBox 14">
            <a:extLst>
              <a:ext uri="{FF2B5EF4-FFF2-40B4-BE49-F238E27FC236}">
                <a16:creationId xmlns:a16="http://schemas.microsoft.com/office/drawing/2014/main" id="{B66B551B-5C8A-4291-8348-8B180383A695}"/>
              </a:ext>
            </a:extLst>
          </p:cNvPr>
          <p:cNvSpPr txBox="1"/>
          <p:nvPr/>
        </p:nvSpPr>
        <p:spPr>
          <a:xfrm>
            <a:off x="7486723" y="1786378"/>
            <a:ext cx="1146389" cy="369332"/>
          </a:xfrm>
          <a:prstGeom prst="rect">
            <a:avLst/>
          </a:prstGeom>
          <a:noFill/>
        </p:spPr>
        <p:txBody>
          <a:bodyPr wrap="square" rtlCol="0">
            <a:spAutoFit/>
          </a:bodyPr>
          <a:lstStyle/>
          <a:p>
            <a:pPr algn="ctr"/>
            <a:r>
              <a:rPr lang="en-GB" b="1" dirty="0"/>
              <a:t>AVC</a:t>
            </a:r>
          </a:p>
        </p:txBody>
      </p:sp>
      <p:sp>
        <p:nvSpPr>
          <p:cNvPr id="11" name="Freeform: Shape 10">
            <a:extLst>
              <a:ext uri="{FF2B5EF4-FFF2-40B4-BE49-F238E27FC236}">
                <a16:creationId xmlns:a16="http://schemas.microsoft.com/office/drawing/2014/main" id="{4CA25F08-285E-48D5-8287-2FAEDB3FE39A}"/>
              </a:ext>
            </a:extLst>
          </p:cNvPr>
          <p:cNvSpPr/>
          <p:nvPr/>
        </p:nvSpPr>
        <p:spPr>
          <a:xfrm>
            <a:off x="2966720" y="1595120"/>
            <a:ext cx="5120640" cy="2607549"/>
          </a:xfrm>
          <a:custGeom>
            <a:avLst/>
            <a:gdLst>
              <a:gd name="connsiteX0" fmla="*/ 0 w 5120640"/>
              <a:gd name="connsiteY0" fmla="*/ 1625600 h 2607549"/>
              <a:gd name="connsiteX1" fmla="*/ 1991360 w 5120640"/>
              <a:gd name="connsiteY1" fmla="*/ 2540000 h 2607549"/>
              <a:gd name="connsiteX2" fmla="*/ 5120640 w 5120640"/>
              <a:gd name="connsiteY2" fmla="*/ 0 h 2607549"/>
            </a:gdLst>
            <a:ahLst/>
            <a:cxnLst>
              <a:cxn ang="0">
                <a:pos x="connsiteX0" y="connsiteY0"/>
              </a:cxn>
              <a:cxn ang="0">
                <a:pos x="connsiteX1" y="connsiteY1"/>
              </a:cxn>
              <a:cxn ang="0">
                <a:pos x="connsiteX2" y="connsiteY2"/>
              </a:cxn>
            </a:cxnLst>
            <a:rect l="l" t="t" r="r" b="b"/>
            <a:pathLst>
              <a:path w="5120640" h="2607549">
                <a:moveTo>
                  <a:pt x="0" y="1625600"/>
                </a:moveTo>
                <a:cubicBezTo>
                  <a:pt x="568960" y="2218266"/>
                  <a:pt x="1137920" y="2810933"/>
                  <a:pt x="1991360" y="2540000"/>
                </a:cubicBezTo>
                <a:cubicBezTo>
                  <a:pt x="2844800" y="2269067"/>
                  <a:pt x="3982720" y="1134533"/>
                  <a:pt x="5120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DAF07871-DEEF-4CB0-9DE8-80E4832C0D01}"/>
              </a:ext>
            </a:extLst>
          </p:cNvPr>
          <p:cNvSpPr/>
          <p:nvPr/>
        </p:nvSpPr>
        <p:spPr>
          <a:xfrm>
            <a:off x="2936240" y="1412240"/>
            <a:ext cx="4084320" cy="3472990"/>
          </a:xfrm>
          <a:custGeom>
            <a:avLst/>
            <a:gdLst>
              <a:gd name="connsiteX0" fmla="*/ 0 w 4084320"/>
              <a:gd name="connsiteY0" fmla="*/ 2651760 h 3472990"/>
              <a:gd name="connsiteX1" fmla="*/ 741680 w 4084320"/>
              <a:gd name="connsiteY1" fmla="*/ 3312160 h 3472990"/>
              <a:gd name="connsiteX2" fmla="*/ 4084320 w 4084320"/>
              <a:gd name="connsiteY2" fmla="*/ 0 h 3472990"/>
            </a:gdLst>
            <a:ahLst/>
            <a:cxnLst>
              <a:cxn ang="0">
                <a:pos x="connsiteX0" y="connsiteY0"/>
              </a:cxn>
              <a:cxn ang="0">
                <a:pos x="connsiteX1" y="connsiteY1"/>
              </a:cxn>
              <a:cxn ang="0">
                <a:pos x="connsiteX2" y="connsiteY2"/>
              </a:cxn>
            </a:cxnLst>
            <a:rect l="l" t="t" r="r" b="b"/>
            <a:pathLst>
              <a:path w="4084320" h="3472990">
                <a:moveTo>
                  <a:pt x="0" y="2651760"/>
                </a:moveTo>
                <a:cubicBezTo>
                  <a:pt x="30480" y="3202940"/>
                  <a:pt x="60960" y="3754120"/>
                  <a:pt x="741680" y="3312160"/>
                </a:cubicBezTo>
                <a:cubicBezTo>
                  <a:pt x="1422400" y="2870200"/>
                  <a:pt x="2753360" y="1435100"/>
                  <a:pt x="408432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50FE6FB-01EA-45D3-BD32-D4DC406DE1E6}"/>
              </a:ext>
            </a:extLst>
          </p:cNvPr>
          <p:cNvSpPr txBox="1"/>
          <p:nvPr/>
        </p:nvSpPr>
        <p:spPr>
          <a:xfrm>
            <a:off x="6107252" y="1198085"/>
            <a:ext cx="1146389" cy="369332"/>
          </a:xfrm>
          <a:prstGeom prst="rect">
            <a:avLst/>
          </a:prstGeom>
          <a:noFill/>
        </p:spPr>
        <p:txBody>
          <a:bodyPr wrap="square" rtlCol="0">
            <a:spAutoFit/>
          </a:bodyPr>
          <a:lstStyle/>
          <a:p>
            <a:pPr algn="ctr"/>
            <a:r>
              <a:rPr lang="en-GB" b="1" dirty="0"/>
              <a:t>MC</a:t>
            </a:r>
          </a:p>
        </p:txBody>
      </p:sp>
      <p:sp>
        <p:nvSpPr>
          <p:cNvPr id="4" name="Title 3">
            <a:extLst>
              <a:ext uri="{FF2B5EF4-FFF2-40B4-BE49-F238E27FC236}">
                <a16:creationId xmlns:a16="http://schemas.microsoft.com/office/drawing/2014/main" id="{9464C125-E704-DDB3-AABB-3DFC7AE3E901}"/>
              </a:ext>
            </a:extLst>
          </p:cNvPr>
          <p:cNvSpPr>
            <a:spLocks noGrp="1"/>
          </p:cNvSpPr>
          <p:nvPr>
            <p:ph type="title"/>
          </p:nvPr>
        </p:nvSpPr>
        <p:spPr/>
        <p:txBody>
          <a:bodyPr/>
          <a:lstStyle/>
          <a:p>
            <a:r>
              <a:rPr lang="en-GB" dirty="0">
                <a:cs typeface="Calibri Light"/>
              </a:rPr>
              <a:t>Short run cost curves (MC always cuts ATC and AVC curves at their minimum points)</a:t>
            </a:r>
            <a:endParaRPr lang="en-GB" dirty="0"/>
          </a:p>
        </p:txBody>
      </p:sp>
    </p:spTree>
    <p:extLst>
      <p:ext uri="{BB962C8B-B14F-4D97-AF65-F5344CB8AC3E}">
        <p14:creationId xmlns:p14="http://schemas.microsoft.com/office/powerpoint/2010/main" val="3731926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7450901" y="1820594"/>
            <a:ext cx="1146389" cy="369332"/>
          </a:xfrm>
          <a:prstGeom prst="rect">
            <a:avLst/>
          </a:prstGeom>
          <a:noFill/>
        </p:spPr>
        <p:txBody>
          <a:bodyPr wrap="square" rtlCol="0">
            <a:spAutoFit/>
          </a:bodyPr>
          <a:lstStyle/>
          <a:p>
            <a:pPr algn="ctr"/>
            <a:r>
              <a:rPr lang="en-GB" b="1" dirty="0"/>
              <a:t>AC</a:t>
            </a:r>
          </a:p>
        </p:txBody>
      </p:sp>
      <p:cxnSp>
        <p:nvCxnSpPr>
          <p:cNvPr id="6" name="Straight Connector 5">
            <a:extLst>
              <a:ext uri="{FF2B5EF4-FFF2-40B4-BE49-F238E27FC236}">
                <a16:creationId xmlns:a16="http://schemas.microsoft.com/office/drawing/2014/main" id="{F0A3A2F5-D465-4D87-84A3-660215644925}"/>
              </a:ext>
            </a:extLst>
          </p:cNvPr>
          <p:cNvCxnSpPr/>
          <p:nvPr/>
        </p:nvCxnSpPr>
        <p:spPr>
          <a:xfrm>
            <a:off x="3779520" y="2560320"/>
            <a:ext cx="0" cy="260556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E2172A-17DE-4040-B790-6CA2278F4429}"/>
              </a:ext>
            </a:extLst>
          </p:cNvPr>
          <p:cNvCxnSpPr>
            <a:cxnSpLocks/>
          </p:cNvCxnSpPr>
          <p:nvPr/>
        </p:nvCxnSpPr>
        <p:spPr>
          <a:xfrm>
            <a:off x="7579360" y="2189926"/>
            <a:ext cx="0" cy="297596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AED747-5CD4-4640-8833-D16844B2BE19}"/>
              </a:ext>
            </a:extLst>
          </p:cNvPr>
          <p:cNvCxnSpPr>
            <a:cxnSpLocks/>
            <a:stCxn id="3" idx="1"/>
          </p:cNvCxnSpPr>
          <p:nvPr/>
        </p:nvCxnSpPr>
        <p:spPr>
          <a:xfrm>
            <a:off x="5415280" y="3718560"/>
            <a:ext cx="0" cy="14473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177F29D-3852-44D3-AF23-86B68C48786B}"/>
              </a:ext>
            </a:extLst>
          </p:cNvPr>
          <p:cNvSpPr txBox="1"/>
          <p:nvPr/>
        </p:nvSpPr>
        <p:spPr>
          <a:xfrm>
            <a:off x="3206325" y="5165889"/>
            <a:ext cx="1146389" cy="369332"/>
          </a:xfrm>
          <a:prstGeom prst="rect">
            <a:avLst/>
          </a:prstGeom>
          <a:noFill/>
        </p:spPr>
        <p:txBody>
          <a:bodyPr wrap="square" rtlCol="0">
            <a:spAutoFit/>
          </a:bodyPr>
          <a:lstStyle/>
          <a:p>
            <a:pPr algn="ctr"/>
            <a:r>
              <a:rPr lang="en-GB" b="1" dirty="0"/>
              <a:t>D</a:t>
            </a:r>
          </a:p>
        </p:txBody>
      </p:sp>
      <p:sp>
        <p:nvSpPr>
          <p:cNvPr id="19" name="TextBox 18">
            <a:extLst>
              <a:ext uri="{FF2B5EF4-FFF2-40B4-BE49-F238E27FC236}">
                <a16:creationId xmlns:a16="http://schemas.microsoft.com/office/drawing/2014/main" id="{AB3ABEB1-BA3D-4607-B8D0-626FD2F62FB9}"/>
              </a:ext>
            </a:extLst>
          </p:cNvPr>
          <p:cNvSpPr txBox="1"/>
          <p:nvPr/>
        </p:nvSpPr>
        <p:spPr>
          <a:xfrm>
            <a:off x="4882725" y="5176049"/>
            <a:ext cx="1146389" cy="369332"/>
          </a:xfrm>
          <a:prstGeom prst="rect">
            <a:avLst/>
          </a:prstGeom>
          <a:noFill/>
        </p:spPr>
        <p:txBody>
          <a:bodyPr wrap="square" rtlCol="0">
            <a:spAutoFit/>
          </a:bodyPr>
          <a:lstStyle/>
          <a:p>
            <a:pPr algn="ctr"/>
            <a:r>
              <a:rPr lang="en-GB" b="1" dirty="0"/>
              <a:t>E</a:t>
            </a:r>
          </a:p>
        </p:txBody>
      </p:sp>
      <p:sp>
        <p:nvSpPr>
          <p:cNvPr id="20" name="TextBox 19">
            <a:extLst>
              <a:ext uri="{FF2B5EF4-FFF2-40B4-BE49-F238E27FC236}">
                <a16:creationId xmlns:a16="http://schemas.microsoft.com/office/drawing/2014/main" id="{35ECE752-E435-465A-8CD3-5FD329362949}"/>
              </a:ext>
            </a:extLst>
          </p:cNvPr>
          <p:cNvSpPr txBox="1"/>
          <p:nvPr/>
        </p:nvSpPr>
        <p:spPr>
          <a:xfrm>
            <a:off x="7006165" y="5165889"/>
            <a:ext cx="1146389" cy="369332"/>
          </a:xfrm>
          <a:prstGeom prst="rect">
            <a:avLst/>
          </a:prstGeom>
          <a:noFill/>
        </p:spPr>
        <p:txBody>
          <a:bodyPr wrap="square" rtlCol="0">
            <a:spAutoFit/>
          </a:bodyPr>
          <a:lstStyle/>
          <a:p>
            <a:pPr algn="ctr"/>
            <a:r>
              <a:rPr lang="en-GB" b="1" dirty="0"/>
              <a:t>F</a:t>
            </a:r>
          </a:p>
        </p:txBody>
      </p:sp>
      <p:sp>
        <p:nvSpPr>
          <p:cNvPr id="2" name="Rectangle 1">
            <a:extLst>
              <a:ext uri="{FF2B5EF4-FFF2-40B4-BE49-F238E27FC236}">
                <a16:creationId xmlns:a16="http://schemas.microsoft.com/office/drawing/2014/main" id="{7D0CBD82-A0FD-45DD-8393-B447DC50BD8A}"/>
              </a:ext>
            </a:extLst>
          </p:cNvPr>
          <p:cNvSpPr/>
          <p:nvPr/>
        </p:nvSpPr>
        <p:spPr>
          <a:xfrm>
            <a:off x="2884602" y="2560320"/>
            <a:ext cx="894916" cy="26157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BB05AB8-8190-401D-B118-D25266ED6989}"/>
              </a:ext>
            </a:extLst>
          </p:cNvPr>
          <p:cNvSpPr/>
          <p:nvPr/>
        </p:nvSpPr>
        <p:spPr>
          <a:xfrm>
            <a:off x="2884600" y="3718560"/>
            <a:ext cx="2530680" cy="1467648"/>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55F6C40-FFC3-4DEF-A438-58A75C794573}"/>
              </a:ext>
            </a:extLst>
          </p:cNvPr>
          <p:cNvSpPr/>
          <p:nvPr/>
        </p:nvSpPr>
        <p:spPr>
          <a:xfrm>
            <a:off x="2884599" y="2189926"/>
            <a:ext cx="4694761" cy="2986122"/>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0886A729-5F1B-DE12-AB7E-B33F06199812}"/>
              </a:ext>
            </a:extLst>
          </p:cNvPr>
          <p:cNvSpPr>
            <a:spLocks noGrp="1"/>
          </p:cNvSpPr>
          <p:nvPr>
            <p:ph type="title"/>
          </p:nvPr>
        </p:nvSpPr>
        <p:spPr/>
        <p:txBody>
          <a:bodyPr>
            <a:normAutofit/>
          </a:bodyPr>
          <a:lstStyle/>
          <a:p>
            <a:r>
              <a:rPr lang="en-GB" dirty="0">
                <a:cs typeface="Calibri Light"/>
              </a:rPr>
              <a:t>Total costs = average cost x output TC=AC x Q</a:t>
            </a:r>
            <a:endParaRPr lang="en-US" dirty="0" err="1"/>
          </a:p>
        </p:txBody>
      </p:sp>
    </p:spTree>
    <p:extLst>
      <p:ext uri="{BB962C8B-B14F-4D97-AF65-F5344CB8AC3E}">
        <p14:creationId xmlns:p14="http://schemas.microsoft.com/office/powerpoint/2010/main" val="8116003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8565" y="1426451"/>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200400"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00CC0EDF-CA12-2B4F-4B5B-B7AD54DEB5F8}"/>
              </a:ext>
            </a:extLst>
          </p:cNvPr>
          <p:cNvSpPr>
            <a:spLocks noGrp="1"/>
          </p:cNvSpPr>
          <p:nvPr>
            <p:ph type="title"/>
          </p:nvPr>
        </p:nvSpPr>
        <p:spPr/>
        <p:txBody>
          <a:bodyPr>
            <a:normAutofit/>
          </a:bodyPr>
          <a:lstStyle/>
          <a:p>
            <a:r>
              <a:rPr lang="en-GB" dirty="0">
                <a:cs typeface="Calibri Light"/>
              </a:rPr>
              <a:t>Marginal cost curve</a:t>
            </a:r>
            <a:endParaRPr lang="en-US" dirty="0"/>
          </a:p>
        </p:txBody>
      </p:sp>
    </p:spTree>
    <p:extLst>
      <p:ext uri="{BB962C8B-B14F-4D97-AF65-F5344CB8AC3E}">
        <p14:creationId xmlns:p14="http://schemas.microsoft.com/office/powerpoint/2010/main" val="2959995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46762"/>
            <a:ext cx="6422796" cy="19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07536" y="942679"/>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8301565" y="5312289"/>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8565" y="1426451"/>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053925"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561080" y="1305618"/>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728371" y="1846314"/>
            <a:ext cx="1146389" cy="369332"/>
          </a:xfrm>
          <a:prstGeom prst="rect">
            <a:avLst/>
          </a:prstGeom>
          <a:noFill/>
        </p:spPr>
        <p:txBody>
          <a:bodyPr wrap="square" rtlCol="0">
            <a:spAutoFit/>
          </a:bodyPr>
          <a:lstStyle/>
          <a:p>
            <a:pPr algn="ctr"/>
            <a:r>
              <a:rPr lang="en-GB" b="1" dirty="0"/>
              <a:t>ATC</a:t>
            </a:r>
          </a:p>
        </p:txBody>
      </p:sp>
      <p:sp>
        <p:nvSpPr>
          <p:cNvPr id="3" name="Title 2">
            <a:extLst>
              <a:ext uri="{FF2B5EF4-FFF2-40B4-BE49-F238E27FC236}">
                <a16:creationId xmlns:a16="http://schemas.microsoft.com/office/drawing/2014/main" id="{00FFDA06-C173-7F4E-7336-343366EAE5FE}"/>
              </a:ext>
            </a:extLst>
          </p:cNvPr>
          <p:cNvSpPr>
            <a:spLocks noGrp="1"/>
          </p:cNvSpPr>
          <p:nvPr>
            <p:ph type="title"/>
          </p:nvPr>
        </p:nvSpPr>
        <p:spPr/>
        <p:txBody>
          <a:bodyPr>
            <a:normAutofit/>
          </a:bodyPr>
          <a:lstStyle/>
          <a:p>
            <a:r>
              <a:rPr lang="en-GB" dirty="0">
                <a:cs typeface="Calibri Light"/>
              </a:rPr>
              <a:t>MC must cut ATC at its minimum point</a:t>
            </a:r>
            <a:endParaRPr lang="en-US" dirty="0"/>
          </a:p>
        </p:txBody>
      </p:sp>
    </p:spTree>
    <p:extLst>
      <p:ext uri="{BB962C8B-B14F-4D97-AF65-F5344CB8AC3E}">
        <p14:creationId xmlns:p14="http://schemas.microsoft.com/office/powerpoint/2010/main" val="2310194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7590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942679"/>
            <a:ext cx="1146389" cy="369332"/>
          </a:xfrm>
          <a:prstGeom prst="rect">
            <a:avLst/>
          </a:prstGeom>
          <a:noFill/>
        </p:spPr>
        <p:txBody>
          <a:bodyPr wrap="square" rtlCol="0">
            <a:spAutoFit/>
          </a:bodyPr>
          <a:lstStyle/>
          <a:p>
            <a:pPr algn="ctr"/>
            <a:r>
              <a:rPr lang="en-GB" b="1" dirty="0"/>
              <a:t>Cost / rev</a:t>
            </a:r>
          </a:p>
        </p:txBody>
      </p:sp>
      <p:sp>
        <p:nvSpPr>
          <p:cNvPr id="16" name="TextBox 15">
            <a:extLst>
              <a:ext uri="{FF2B5EF4-FFF2-40B4-BE49-F238E27FC236}">
                <a16:creationId xmlns:a16="http://schemas.microsoft.com/office/drawing/2014/main" id="{5C3CFA0A-62B5-4666-9E40-7947C7FB7AAB}"/>
              </a:ext>
            </a:extLst>
          </p:cNvPr>
          <p:cNvSpPr txBox="1"/>
          <p:nvPr/>
        </p:nvSpPr>
        <p:spPr>
          <a:xfrm>
            <a:off x="9434405" y="527499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732643"/>
            <a:ext cx="695960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8861210" y="1623539"/>
            <a:ext cx="1146389" cy="369332"/>
          </a:xfrm>
          <a:prstGeom prst="rect">
            <a:avLst/>
          </a:prstGeom>
          <a:noFill/>
        </p:spPr>
        <p:txBody>
          <a:bodyPr wrap="square" rtlCol="0">
            <a:spAutoFit/>
          </a:bodyPr>
          <a:lstStyle/>
          <a:p>
            <a:pPr algn="ctr"/>
            <a:r>
              <a:rPr lang="en-GB" b="1" dirty="0"/>
              <a:t>LRAC</a:t>
            </a:r>
          </a:p>
        </p:txBody>
      </p:sp>
      <p:cxnSp>
        <p:nvCxnSpPr>
          <p:cNvPr id="6" name="Straight Connector 5">
            <a:extLst>
              <a:ext uri="{FF2B5EF4-FFF2-40B4-BE49-F238E27FC236}">
                <a16:creationId xmlns:a16="http://schemas.microsoft.com/office/drawing/2014/main" id="{1920C87E-9F28-9EB1-D871-41F6A26C39AB}"/>
              </a:ext>
            </a:extLst>
          </p:cNvPr>
          <p:cNvCxnSpPr/>
          <p:nvPr/>
        </p:nvCxnSpPr>
        <p:spPr>
          <a:xfrm>
            <a:off x="2884602" y="3759200"/>
            <a:ext cx="2713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5D9701-4AA8-058E-E2DE-F97BEB5B905D}"/>
              </a:ext>
            </a:extLst>
          </p:cNvPr>
          <p:cNvCxnSpPr>
            <a:cxnSpLocks/>
          </p:cNvCxnSpPr>
          <p:nvPr/>
        </p:nvCxnSpPr>
        <p:spPr>
          <a:xfrm>
            <a:off x="2884602" y="3596640"/>
            <a:ext cx="4501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3529E3-B66C-FF0F-ECC7-4252C9634B39}"/>
              </a:ext>
            </a:extLst>
          </p:cNvPr>
          <p:cNvCxnSpPr>
            <a:cxnSpLocks/>
          </p:cNvCxnSpPr>
          <p:nvPr/>
        </p:nvCxnSpPr>
        <p:spPr>
          <a:xfrm>
            <a:off x="5598160" y="3759200"/>
            <a:ext cx="0" cy="1406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F60AD4-CDB3-5280-3F3F-C0116E5EC6BE}"/>
              </a:ext>
            </a:extLst>
          </p:cNvPr>
          <p:cNvCxnSpPr>
            <a:cxnSpLocks/>
          </p:cNvCxnSpPr>
          <p:nvPr/>
        </p:nvCxnSpPr>
        <p:spPr>
          <a:xfrm>
            <a:off x="7345680" y="3596640"/>
            <a:ext cx="0" cy="1569249"/>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82AF28-23A9-7616-887D-CBE1CAF72AEB}"/>
              </a:ext>
            </a:extLst>
          </p:cNvPr>
          <p:cNvSpPr txBox="1"/>
          <p:nvPr/>
        </p:nvSpPr>
        <p:spPr>
          <a:xfrm>
            <a:off x="5024965" y="5165889"/>
            <a:ext cx="1146389" cy="369332"/>
          </a:xfrm>
          <a:prstGeom prst="rect">
            <a:avLst/>
          </a:prstGeom>
          <a:noFill/>
        </p:spPr>
        <p:txBody>
          <a:bodyPr wrap="square" rtlCol="0">
            <a:spAutoFit/>
          </a:bodyPr>
          <a:lstStyle/>
          <a:p>
            <a:pPr algn="ctr"/>
            <a:r>
              <a:rPr lang="en-GB" b="1" dirty="0"/>
              <a:t>Q1</a:t>
            </a:r>
          </a:p>
        </p:txBody>
      </p:sp>
      <p:sp>
        <p:nvSpPr>
          <p:cNvPr id="19" name="TextBox 18">
            <a:extLst>
              <a:ext uri="{FF2B5EF4-FFF2-40B4-BE49-F238E27FC236}">
                <a16:creationId xmlns:a16="http://schemas.microsoft.com/office/drawing/2014/main" id="{A7CA7A4C-67F1-5AC5-F271-97CD33780DD6}"/>
              </a:ext>
            </a:extLst>
          </p:cNvPr>
          <p:cNvSpPr txBox="1"/>
          <p:nvPr/>
        </p:nvSpPr>
        <p:spPr>
          <a:xfrm>
            <a:off x="6772485" y="5165889"/>
            <a:ext cx="1146389" cy="369332"/>
          </a:xfrm>
          <a:prstGeom prst="rect">
            <a:avLst/>
          </a:prstGeom>
          <a:noFill/>
        </p:spPr>
        <p:txBody>
          <a:bodyPr wrap="square" rtlCol="0">
            <a:spAutoFit/>
          </a:bodyPr>
          <a:lstStyle/>
          <a:p>
            <a:pPr algn="ctr"/>
            <a:r>
              <a:rPr lang="en-GB" b="1" dirty="0"/>
              <a:t>Q2</a:t>
            </a:r>
          </a:p>
        </p:txBody>
      </p:sp>
      <p:sp>
        <p:nvSpPr>
          <p:cNvPr id="20" name="TextBox 19">
            <a:extLst>
              <a:ext uri="{FF2B5EF4-FFF2-40B4-BE49-F238E27FC236}">
                <a16:creationId xmlns:a16="http://schemas.microsoft.com/office/drawing/2014/main" id="{78A4F7E2-1C4F-4EF0-47CE-5445B9D69B4C}"/>
              </a:ext>
            </a:extLst>
          </p:cNvPr>
          <p:cNvSpPr txBox="1"/>
          <p:nvPr/>
        </p:nvSpPr>
        <p:spPr>
          <a:xfrm>
            <a:off x="2109045" y="3596639"/>
            <a:ext cx="1146389" cy="369332"/>
          </a:xfrm>
          <a:prstGeom prst="rect">
            <a:avLst/>
          </a:prstGeom>
          <a:noFill/>
        </p:spPr>
        <p:txBody>
          <a:bodyPr wrap="square" rtlCol="0">
            <a:spAutoFit/>
          </a:bodyPr>
          <a:lstStyle/>
          <a:p>
            <a:pPr algn="ctr"/>
            <a:r>
              <a:rPr lang="en-GB" b="1" dirty="0"/>
              <a:t>P1</a:t>
            </a:r>
          </a:p>
        </p:txBody>
      </p:sp>
      <p:sp>
        <p:nvSpPr>
          <p:cNvPr id="21" name="TextBox 20">
            <a:extLst>
              <a:ext uri="{FF2B5EF4-FFF2-40B4-BE49-F238E27FC236}">
                <a16:creationId xmlns:a16="http://schemas.microsoft.com/office/drawing/2014/main" id="{311A4DC5-FB0A-FF21-A58D-9825B165BE5F}"/>
              </a:ext>
            </a:extLst>
          </p:cNvPr>
          <p:cNvSpPr txBox="1"/>
          <p:nvPr/>
        </p:nvSpPr>
        <p:spPr>
          <a:xfrm>
            <a:off x="2098886" y="3320495"/>
            <a:ext cx="1146389" cy="369332"/>
          </a:xfrm>
          <a:prstGeom prst="rect">
            <a:avLst/>
          </a:prstGeom>
          <a:noFill/>
        </p:spPr>
        <p:txBody>
          <a:bodyPr wrap="square" rtlCol="0">
            <a:spAutoFit/>
          </a:bodyPr>
          <a:lstStyle/>
          <a:p>
            <a:pPr algn="ctr"/>
            <a:r>
              <a:rPr lang="en-GB" b="1" dirty="0"/>
              <a:t>P2</a:t>
            </a:r>
          </a:p>
        </p:txBody>
      </p:sp>
      <p:sp>
        <p:nvSpPr>
          <p:cNvPr id="2" name="Title 1">
            <a:extLst>
              <a:ext uri="{FF2B5EF4-FFF2-40B4-BE49-F238E27FC236}">
                <a16:creationId xmlns:a16="http://schemas.microsoft.com/office/drawing/2014/main" id="{AD9C03FA-97AE-A093-4D53-A28E12C97A0E}"/>
              </a:ext>
            </a:extLst>
          </p:cNvPr>
          <p:cNvSpPr>
            <a:spLocks noGrp="1"/>
          </p:cNvSpPr>
          <p:nvPr>
            <p:ph type="title"/>
          </p:nvPr>
        </p:nvSpPr>
        <p:spPr/>
        <p:txBody>
          <a:bodyPr>
            <a:normAutofit/>
          </a:bodyPr>
          <a:lstStyle/>
          <a:p>
            <a:r>
              <a:rPr lang="en-GB" dirty="0">
                <a:cs typeface="Calibri Light"/>
              </a:rPr>
              <a:t>Long run average cost curve</a:t>
            </a:r>
            <a:endParaRPr lang="en-US" dirty="0"/>
          </a:p>
        </p:txBody>
      </p:sp>
    </p:spTree>
    <p:extLst>
      <p:ext uri="{BB962C8B-B14F-4D97-AF65-F5344CB8AC3E}">
        <p14:creationId xmlns:p14="http://schemas.microsoft.com/office/powerpoint/2010/main" val="37801919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41829"/>
            <a:ext cx="6584518" cy="24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30400" y="942680"/>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9" name="TextBox 8">
            <a:extLst>
              <a:ext uri="{FF2B5EF4-FFF2-40B4-BE49-F238E27FC236}">
                <a16:creationId xmlns:a16="http://schemas.microsoft.com/office/drawing/2014/main" id="{BDD1D2E2-BA7F-43AF-B41B-E5D2920B5836}"/>
              </a:ext>
            </a:extLst>
          </p:cNvPr>
          <p:cNvSpPr txBox="1"/>
          <p:nvPr/>
        </p:nvSpPr>
        <p:spPr>
          <a:xfrm>
            <a:off x="7924800" y="1181215"/>
            <a:ext cx="1146389" cy="369332"/>
          </a:xfrm>
          <a:prstGeom prst="rect">
            <a:avLst/>
          </a:prstGeom>
          <a:noFill/>
        </p:spPr>
        <p:txBody>
          <a:bodyPr wrap="square" rtlCol="0">
            <a:spAutoFit/>
          </a:bodyPr>
          <a:lstStyle/>
          <a:p>
            <a:pPr algn="ctr"/>
            <a:r>
              <a:rPr lang="en-GB" b="1" dirty="0"/>
              <a:t>LRAC</a:t>
            </a:r>
          </a:p>
        </p:txBody>
      </p:sp>
      <p:cxnSp>
        <p:nvCxnSpPr>
          <p:cNvPr id="6" name="Straight Connector 5">
            <a:extLst>
              <a:ext uri="{FF2B5EF4-FFF2-40B4-BE49-F238E27FC236}">
                <a16:creationId xmlns:a16="http://schemas.microsoft.com/office/drawing/2014/main" id="{D3CB86A9-4FF9-4E45-B40D-4AF94A130F0C}"/>
              </a:ext>
            </a:extLst>
          </p:cNvPr>
          <p:cNvCxnSpPr>
            <a:cxnSpLocks/>
          </p:cNvCxnSpPr>
          <p:nvPr/>
        </p:nvCxnSpPr>
        <p:spPr>
          <a:xfrm flipH="1">
            <a:off x="5405120" y="3718560"/>
            <a:ext cx="10160" cy="1447329"/>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B02860-97FC-4DCF-B7F7-192EDF5599D1}"/>
              </a:ext>
            </a:extLst>
          </p:cNvPr>
          <p:cNvCxnSpPr>
            <a:cxnSpLocks/>
          </p:cNvCxnSpPr>
          <p:nvPr/>
        </p:nvCxnSpPr>
        <p:spPr>
          <a:xfrm>
            <a:off x="6847840" y="3718560"/>
            <a:ext cx="6180" cy="1423269"/>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DBDB97E-2392-42BB-A71B-7FDA9873F5E8}"/>
              </a:ext>
            </a:extLst>
          </p:cNvPr>
          <p:cNvSpPr txBox="1"/>
          <p:nvPr/>
        </p:nvSpPr>
        <p:spPr>
          <a:xfrm>
            <a:off x="4831925" y="5189949"/>
            <a:ext cx="1146389" cy="646331"/>
          </a:xfrm>
          <a:prstGeom prst="rect">
            <a:avLst/>
          </a:prstGeom>
          <a:noFill/>
        </p:spPr>
        <p:txBody>
          <a:bodyPr wrap="square" rtlCol="0">
            <a:spAutoFit/>
          </a:bodyPr>
          <a:lstStyle/>
          <a:p>
            <a:pPr algn="ctr"/>
            <a:r>
              <a:rPr lang="en-GB" b="1" dirty="0"/>
              <a:t>Q1</a:t>
            </a:r>
          </a:p>
          <a:p>
            <a:pPr algn="ctr"/>
            <a:r>
              <a:rPr lang="en-GB" b="1" dirty="0"/>
              <a:t>MES</a:t>
            </a:r>
          </a:p>
        </p:txBody>
      </p:sp>
      <p:sp>
        <p:nvSpPr>
          <p:cNvPr id="18" name="TextBox 17">
            <a:extLst>
              <a:ext uri="{FF2B5EF4-FFF2-40B4-BE49-F238E27FC236}">
                <a16:creationId xmlns:a16="http://schemas.microsoft.com/office/drawing/2014/main" id="{3F0360FC-2848-4831-BC88-B9B13F71303F}"/>
              </a:ext>
            </a:extLst>
          </p:cNvPr>
          <p:cNvSpPr txBox="1"/>
          <p:nvPr/>
        </p:nvSpPr>
        <p:spPr>
          <a:xfrm>
            <a:off x="6287895" y="5165889"/>
            <a:ext cx="1146389" cy="369332"/>
          </a:xfrm>
          <a:prstGeom prst="rect">
            <a:avLst/>
          </a:prstGeom>
          <a:noFill/>
        </p:spPr>
        <p:txBody>
          <a:bodyPr wrap="square" rtlCol="0">
            <a:spAutoFit/>
          </a:bodyPr>
          <a:lstStyle/>
          <a:p>
            <a:pPr algn="ctr"/>
            <a:r>
              <a:rPr lang="en-GB" b="1" dirty="0"/>
              <a:t>Q2</a:t>
            </a:r>
          </a:p>
        </p:txBody>
      </p:sp>
      <p:sp>
        <p:nvSpPr>
          <p:cNvPr id="2" name="Freeform: Shape 1">
            <a:extLst>
              <a:ext uri="{FF2B5EF4-FFF2-40B4-BE49-F238E27FC236}">
                <a16:creationId xmlns:a16="http://schemas.microsoft.com/office/drawing/2014/main" id="{AA3C8D0C-FE2D-4ADF-A924-FB5CFFC9EED5}"/>
              </a:ext>
            </a:extLst>
          </p:cNvPr>
          <p:cNvSpPr/>
          <p:nvPr/>
        </p:nvSpPr>
        <p:spPr>
          <a:xfrm>
            <a:off x="3159760" y="1249680"/>
            <a:ext cx="2235200" cy="2468880"/>
          </a:xfrm>
          <a:custGeom>
            <a:avLst/>
            <a:gdLst>
              <a:gd name="connsiteX0" fmla="*/ 0 w 2235200"/>
              <a:gd name="connsiteY0" fmla="*/ 0 h 2468880"/>
              <a:gd name="connsiteX1" fmla="*/ 680720 w 2235200"/>
              <a:gd name="connsiteY1" fmla="*/ 1270000 h 2468880"/>
              <a:gd name="connsiteX2" fmla="*/ 2235200 w 2235200"/>
              <a:gd name="connsiteY2" fmla="*/ 2468880 h 2468880"/>
            </a:gdLst>
            <a:ahLst/>
            <a:cxnLst>
              <a:cxn ang="0">
                <a:pos x="connsiteX0" y="connsiteY0"/>
              </a:cxn>
              <a:cxn ang="0">
                <a:pos x="connsiteX1" y="connsiteY1"/>
              </a:cxn>
              <a:cxn ang="0">
                <a:pos x="connsiteX2" y="connsiteY2"/>
              </a:cxn>
            </a:cxnLst>
            <a:rect l="l" t="t" r="r" b="b"/>
            <a:pathLst>
              <a:path w="2235200" h="2468880">
                <a:moveTo>
                  <a:pt x="0" y="0"/>
                </a:moveTo>
                <a:cubicBezTo>
                  <a:pt x="154093" y="429260"/>
                  <a:pt x="308187" y="858520"/>
                  <a:pt x="680720" y="1270000"/>
                </a:cubicBezTo>
                <a:cubicBezTo>
                  <a:pt x="1053253" y="1681480"/>
                  <a:pt x="1644226" y="2075180"/>
                  <a:pt x="223520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7BD3C53D-A5BA-44FE-A8F1-9ADF27BBE1D0}"/>
              </a:ext>
            </a:extLst>
          </p:cNvPr>
          <p:cNvCxnSpPr>
            <a:cxnSpLocks/>
          </p:cNvCxnSpPr>
          <p:nvPr/>
        </p:nvCxnSpPr>
        <p:spPr>
          <a:xfrm>
            <a:off x="5405120" y="3718560"/>
            <a:ext cx="14489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484E6FF3-0676-4AE3-BC0C-24C0078CFC90}"/>
              </a:ext>
            </a:extLst>
          </p:cNvPr>
          <p:cNvSpPr/>
          <p:nvPr/>
        </p:nvSpPr>
        <p:spPr>
          <a:xfrm>
            <a:off x="6847840" y="1270000"/>
            <a:ext cx="2153920" cy="2448560"/>
          </a:xfrm>
          <a:custGeom>
            <a:avLst/>
            <a:gdLst>
              <a:gd name="connsiteX0" fmla="*/ 0 w 2153920"/>
              <a:gd name="connsiteY0" fmla="*/ 2448560 h 2448560"/>
              <a:gd name="connsiteX1" fmla="*/ 1524000 w 2153920"/>
              <a:gd name="connsiteY1" fmla="*/ 1310640 h 2448560"/>
              <a:gd name="connsiteX2" fmla="*/ 2153920 w 2153920"/>
              <a:gd name="connsiteY2" fmla="*/ 0 h 2448560"/>
            </a:gdLst>
            <a:ahLst/>
            <a:cxnLst>
              <a:cxn ang="0">
                <a:pos x="connsiteX0" y="connsiteY0"/>
              </a:cxn>
              <a:cxn ang="0">
                <a:pos x="connsiteX1" y="connsiteY1"/>
              </a:cxn>
              <a:cxn ang="0">
                <a:pos x="connsiteX2" y="connsiteY2"/>
              </a:cxn>
            </a:cxnLst>
            <a:rect l="l" t="t" r="r" b="b"/>
            <a:pathLst>
              <a:path w="2153920" h="2448560">
                <a:moveTo>
                  <a:pt x="0" y="2448560"/>
                </a:moveTo>
                <a:cubicBezTo>
                  <a:pt x="582506" y="2083646"/>
                  <a:pt x="1165013" y="1718733"/>
                  <a:pt x="1524000" y="1310640"/>
                </a:cubicBezTo>
                <a:cubicBezTo>
                  <a:pt x="1882987" y="902547"/>
                  <a:pt x="2018453" y="451273"/>
                  <a:pt x="215392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D7C09DB7-0D5F-4320-8F80-8F2E603BDDF3}"/>
              </a:ext>
            </a:extLst>
          </p:cNvPr>
          <p:cNvCxnSpPr>
            <a:cxnSpLocks/>
          </p:cNvCxnSpPr>
          <p:nvPr/>
        </p:nvCxnSpPr>
        <p:spPr>
          <a:xfrm>
            <a:off x="3076789" y="4568091"/>
            <a:ext cx="208449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0ED26C-A05E-4BA1-B679-B5330C6317AF}"/>
              </a:ext>
            </a:extLst>
          </p:cNvPr>
          <p:cNvSpPr txBox="1"/>
          <p:nvPr/>
        </p:nvSpPr>
        <p:spPr>
          <a:xfrm>
            <a:off x="3241040" y="3921760"/>
            <a:ext cx="1737358" cy="646331"/>
          </a:xfrm>
          <a:prstGeom prst="rect">
            <a:avLst/>
          </a:prstGeom>
          <a:noFill/>
        </p:spPr>
        <p:txBody>
          <a:bodyPr wrap="square" rtlCol="0">
            <a:spAutoFit/>
          </a:bodyPr>
          <a:lstStyle/>
          <a:p>
            <a:pPr algn="ctr"/>
            <a:r>
              <a:rPr lang="en-GB" dirty="0"/>
              <a:t>Economies of Scale</a:t>
            </a:r>
          </a:p>
        </p:txBody>
      </p:sp>
      <p:cxnSp>
        <p:nvCxnSpPr>
          <p:cNvPr id="21" name="Straight Arrow Connector 20">
            <a:extLst>
              <a:ext uri="{FF2B5EF4-FFF2-40B4-BE49-F238E27FC236}">
                <a16:creationId xmlns:a16="http://schemas.microsoft.com/office/drawing/2014/main" id="{1062E7DA-0D95-4C63-B46C-B63A535B6B6F}"/>
              </a:ext>
            </a:extLst>
          </p:cNvPr>
          <p:cNvCxnSpPr>
            <a:cxnSpLocks/>
          </p:cNvCxnSpPr>
          <p:nvPr/>
        </p:nvCxnSpPr>
        <p:spPr>
          <a:xfrm>
            <a:off x="7252549" y="4572000"/>
            <a:ext cx="208449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CCED2D4-5DB1-4751-A959-AFEC1CA7BE7C}"/>
              </a:ext>
            </a:extLst>
          </p:cNvPr>
          <p:cNvSpPr txBox="1"/>
          <p:nvPr/>
        </p:nvSpPr>
        <p:spPr>
          <a:xfrm>
            <a:off x="7416800" y="3921760"/>
            <a:ext cx="1737358" cy="646331"/>
          </a:xfrm>
          <a:prstGeom prst="rect">
            <a:avLst/>
          </a:prstGeom>
          <a:noFill/>
        </p:spPr>
        <p:txBody>
          <a:bodyPr wrap="square" rtlCol="0">
            <a:spAutoFit/>
          </a:bodyPr>
          <a:lstStyle/>
          <a:p>
            <a:pPr algn="ctr"/>
            <a:r>
              <a:rPr lang="en-GB" dirty="0"/>
              <a:t>Diseconomies of Scale</a:t>
            </a:r>
          </a:p>
        </p:txBody>
      </p:sp>
      <p:cxnSp>
        <p:nvCxnSpPr>
          <p:cNvPr id="23" name="Straight Arrow Connector 22">
            <a:extLst>
              <a:ext uri="{FF2B5EF4-FFF2-40B4-BE49-F238E27FC236}">
                <a16:creationId xmlns:a16="http://schemas.microsoft.com/office/drawing/2014/main" id="{670219D1-CAF0-478E-9A25-44338CC96685}"/>
              </a:ext>
            </a:extLst>
          </p:cNvPr>
          <p:cNvCxnSpPr>
            <a:cxnSpLocks/>
          </p:cNvCxnSpPr>
          <p:nvPr/>
        </p:nvCxnSpPr>
        <p:spPr>
          <a:xfrm>
            <a:off x="5577840" y="3429000"/>
            <a:ext cx="117263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7948FD-C202-45CC-B9FA-D94F20971FAB}"/>
              </a:ext>
            </a:extLst>
          </p:cNvPr>
          <p:cNvSpPr txBox="1"/>
          <p:nvPr/>
        </p:nvSpPr>
        <p:spPr>
          <a:xfrm>
            <a:off x="5330020" y="2683760"/>
            <a:ext cx="1737358" cy="646331"/>
          </a:xfrm>
          <a:prstGeom prst="rect">
            <a:avLst/>
          </a:prstGeom>
          <a:noFill/>
        </p:spPr>
        <p:txBody>
          <a:bodyPr wrap="square" rtlCol="0">
            <a:spAutoFit/>
          </a:bodyPr>
          <a:lstStyle/>
          <a:p>
            <a:pPr algn="ctr"/>
            <a:r>
              <a:rPr lang="en-GB" dirty="0"/>
              <a:t>Constant Returns to Scale</a:t>
            </a:r>
          </a:p>
        </p:txBody>
      </p:sp>
      <p:sp>
        <p:nvSpPr>
          <p:cNvPr id="3" name="Title 2">
            <a:extLst>
              <a:ext uri="{FF2B5EF4-FFF2-40B4-BE49-F238E27FC236}">
                <a16:creationId xmlns:a16="http://schemas.microsoft.com/office/drawing/2014/main" id="{B2770DDA-4DEC-1BD1-B9BE-F39C498FADDB}"/>
              </a:ext>
            </a:extLst>
          </p:cNvPr>
          <p:cNvSpPr>
            <a:spLocks noGrp="1"/>
          </p:cNvSpPr>
          <p:nvPr>
            <p:ph type="title"/>
          </p:nvPr>
        </p:nvSpPr>
        <p:spPr/>
        <p:txBody>
          <a:bodyPr>
            <a:noAutofit/>
          </a:bodyPr>
          <a:lstStyle/>
          <a:p>
            <a:r>
              <a:rPr lang="en-GB" dirty="0">
                <a:cs typeface="Calibri Light"/>
              </a:rPr>
              <a:t>Long run average cost curve showing the returns to scale; productive efficiency (minimum LRAC) between Q1 and Q2. Q1 is the minimum efficient scale MES</a:t>
            </a:r>
            <a:endParaRPr lang="en-GB" dirty="0"/>
          </a:p>
        </p:txBody>
      </p:sp>
    </p:spTree>
    <p:extLst>
      <p:ext uri="{BB962C8B-B14F-4D97-AF65-F5344CB8AC3E}">
        <p14:creationId xmlns:p14="http://schemas.microsoft.com/office/powerpoint/2010/main" val="2953265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7633782" y="1820594"/>
            <a:ext cx="1146389" cy="369332"/>
          </a:xfrm>
          <a:prstGeom prst="rect">
            <a:avLst/>
          </a:prstGeom>
          <a:noFill/>
        </p:spPr>
        <p:txBody>
          <a:bodyPr wrap="square" lIns="91440" tIns="45720" rIns="91440" bIns="45720" rtlCol="0" anchor="t">
            <a:spAutoFit/>
          </a:bodyPr>
          <a:lstStyle/>
          <a:p>
            <a:pPr algn="ctr"/>
            <a:r>
              <a:rPr lang="en-GB" b="1" dirty="0"/>
              <a:t>LRAC1</a:t>
            </a:r>
          </a:p>
        </p:txBody>
      </p:sp>
      <p:cxnSp>
        <p:nvCxnSpPr>
          <p:cNvPr id="17" name="Straight Arrow Connector 16">
            <a:extLst>
              <a:ext uri="{FF2B5EF4-FFF2-40B4-BE49-F238E27FC236}">
                <a16:creationId xmlns:a16="http://schemas.microsoft.com/office/drawing/2014/main" id="{D1F37794-B5F7-4817-9216-CDF0789E9A41}"/>
              </a:ext>
            </a:extLst>
          </p:cNvPr>
          <p:cNvCxnSpPr>
            <a:cxnSpLocks/>
          </p:cNvCxnSpPr>
          <p:nvPr/>
        </p:nvCxnSpPr>
        <p:spPr>
          <a:xfrm>
            <a:off x="5637229" y="3737812"/>
            <a:ext cx="0" cy="5220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3671A4-C4F9-4C89-BB94-1322708D34D2}"/>
              </a:ext>
            </a:extLst>
          </p:cNvPr>
          <p:cNvSpPr txBox="1"/>
          <p:nvPr/>
        </p:nvSpPr>
        <p:spPr>
          <a:xfrm>
            <a:off x="6029450" y="4101060"/>
            <a:ext cx="1515942" cy="923330"/>
          </a:xfrm>
          <a:prstGeom prst="rect">
            <a:avLst/>
          </a:prstGeom>
          <a:noFill/>
        </p:spPr>
        <p:txBody>
          <a:bodyPr wrap="square" rtlCol="0">
            <a:spAutoFit/>
          </a:bodyPr>
          <a:lstStyle/>
          <a:p>
            <a:pPr algn="ctr"/>
            <a:r>
              <a:rPr lang="en-GB" dirty="0"/>
              <a:t>External economies of scale</a:t>
            </a:r>
          </a:p>
        </p:txBody>
      </p:sp>
      <p:sp>
        <p:nvSpPr>
          <p:cNvPr id="23" name="Freeform: Shape 22">
            <a:extLst>
              <a:ext uri="{FF2B5EF4-FFF2-40B4-BE49-F238E27FC236}">
                <a16:creationId xmlns:a16="http://schemas.microsoft.com/office/drawing/2014/main" id="{A7206553-C40C-4E03-9F79-33C92D7A8A43}"/>
              </a:ext>
            </a:extLst>
          </p:cNvPr>
          <p:cNvSpPr/>
          <p:nvPr/>
        </p:nvSpPr>
        <p:spPr>
          <a:xfrm>
            <a:off x="3036770" y="2258194"/>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B6CD993-C11F-4567-9BCB-530E5FBF50EB}"/>
              </a:ext>
            </a:extLst>
          </p:cNvPr>
          <p:cNvSpPr txBox="1"/>
          <p:nvPr/>
        </p:nvSpPr>
        <p:spPr>
          <a:xfrm>
            <a:off x="7622552" y="2473508"/>
            <a:ext cx="1146389" cy="369332"/>
          </a:xfrm>
          <a:prstGeom prst="rect">
            <a:avLst/>
          </a:prstGeom>
          <a:noFill/>
        </p:spPr>
        <p:txBody>
          <a:bodyPr wrap="square" lIns="91440" tIns="45720" rIns="91440" bIns="45720" rtlCol="0" anchor="t">
            <a:spAutoFit/>
          </a:bodyPr>
          <a:lstStyle/>
          <a:p>
            <a:pPr algn="ctr"/>
            <a:r>
              <a:rPr lang="en-GB" b="1" dirty="0"/>
              <a:t>LRAC2</a:t>
            </a:r>
          </a:p>
        </p:txBody>
      </p:sp>
      <p:sp>
        <p:nvSpPr>
          <p:cNvPr id="2" name="Title 1">
            <a:extLst>
              <a:ext uri="{FF2B5EF4-FFF2-40B4-BE49-F238E27FC236}">
                <a16:creationId xmlns:a16="http://schemas.microsoft.com/office/drawing/2014/main" id="{0DEDCE2C-FF26-6B3F-E0A2-BC8CDE4293DA}"/>
              </a:ext>
            </a:extLst>
          </p:cNvPr>
          <p:cNvSpPr>
            <a:spLocks noGrp="1"/>
          </p:cNvSpPr>
          <p:nvPr>
            <p:ph type="title"/>
          </p:nvPr>
        </p:nvSpPr>
        <p:spPr/>
        <p:txBody>
          <a:bodyPr>
            <a:normAutofit/>
          </a:bodyPr>
          <a:lstStyle/>
          <a:p>
            <a:r>
              <a:rPr lang="en-GB" dirty="0">
                <a:cs typeface="Calibri Light"/>
              </a:rPr>
              <a:t>External economies of scale (LRAC shifts down)</a:t>
            </a:r>
            <a:endParaRPr lang="en-US" dirty="0"/>
          </a:p>
        </p:txBody>
      </p:sp>
    </p:spTree>
    <p:extLst>
      <p:ext uri="{BB962C8B-B14F-4D97-AF65-F5344CB8AC3E}">
        <p14:creationId xmlns:p14="http://schemas.microsoft.com/office/powerpoint/2010/main" val="11204529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2105388"/>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6374576" y="1997917"/>
            <a:ext cx="1512124" cy="646331"/>
          </a:xfrm>
          <a:prstGeom prst="rect">
            <a:avLst/>
          </a:prstGeom>
          <a:noFill/>
        </p:spPr>
        <p:txBody>
          <a:bodyPr wrap="square" rtlCol="0">
            <a:spAutoFit/>
          </a:bodyPr>
          <a:lstStyle/>
          <a:p>
            <a:pPr algn="ctr"/>
            <a:r>
              <a:rPr lang="en-GB" b="1" dirty="0"/>
              <a:t>Attainable AC = actual AC</a:t>
            </a:r>
          </a:p>
        </p:txBody>
      </p:sp>
      <p:sp>
        <p:nvSpPr>
          <p:cNvPr id="2" name="Title 1">
            <a:extLst>
              <a:ext uri="{FF2B5EF4-FFF2-40B4-BE49-F238E27FC236}">
                <a16:creationId xmlns:a16="http://schemas.microsoft.com/office/drawing/2014/main" id="{C226C100-A49E-990A-954A-7B83B0D94D33}"/>
              </a:ext>
            </a:extLst>
          </p:cNvPr>
          <p:cNvSpPr>
            <a:spLocks noGrp="1"/>
          </p:cNvSpPr>
          <p:nvPr>
            <p:ph type="title"/>
          </p:nvPr>
        </p:nvSpPr>
        <p:spPr/>
        <p:txBody>
          <a:bodyPr>
            <a:normAutofit/>
          </a:bodyPr>
          <a:lstStyle/>
          <a:p>
            <a:r>
              <a:rPr lang="en-GB" dirty="0">
                <a:cs typeface="Calibri Light"/>
              </a:rPr>
              <a:t>X-efficiency: Attainable AC = Actual AC</a:t>
            </a:r>
            <a:endParaRPr lang="en-US" dirty="0"/>
          </a:p>
        </p:txBody>
      </p:sp>
    </p:spTree>
    <p:extLst>
      <p:ext uri="{BB962C8B-B14F-4D97-AF65-F5344CB8AC3E}">
        <p14:creationId xmlns:p14="http://schemas.microsoft.com/office/powerpoint/2010/main" val="16764166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38514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0720" y="942680"/>
            <a:ext cx="1146389" cy="369332"/>
          </a:xfrm>
          <a:prstGeom prst="rect">
            <a:avLst/>
          </a:prstGeom>
          <a:noFill/>
        </p:spPr>
        <p:txBody>
          <a:bodyPr wrap="square" rtlCol="0">
            <a:spAutoFit/>
          </a:bodyPr>
          <a:lstStyle/>
          <a:p>
            <a:pPr algn="ctr"/>
            <a:r>
              <a:rPr lang="en-GB" b="1" dirty="0"/>
              <a:t>P/C</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213684" y="5254674"/>
            <a:ext cx="1146389" cy="369332"/>
          </a:xfrm>
          <a:prstGeom prst="rect">
            <a:avLst/>
          </a:prstGeom>
          <a:noFill/>
        </p:spPr>
        <p:txBody>
          <a:bodyPr wrap="square" rtlCol="0">
            <a:spAutoFit/>
          </a:bodyPr>
          <a:lstStyle/>
          <a:p>
            <a:pPr algn="ctr"/>
            <a:r>
              <a:rPr lang="en-GB" b="1" dirty="0"/>
              <a:t>Q</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732643"/>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5890255" y="3638113"/>
            <a:ext cx="1146389" cy="369332"/>
          </a:xfrm>
          <a:prstGeom prst="rect">
            <a:avLst/>
          </a:prstGeom>
          <a:noFill/>
        </p:spPr>
        <p:txBody>
          <a:bodyPr wrap="square" rtlCol="0">
            <a:spAutoFit/>
          </a:bodyPr>
          <a:lstStyle/>
          <a:p>
            <a:pPr algn="ctr"/>
            <a:r>
              <a:rPr lang="en-GB" b="1" dirty="0"/>
              <a:t>LRAC</a:t>
            </a:r>
          </a:p>
        </p:txBody>
      </p:sp>
      <p:cxnSp>
        <p:nvCxnSpPr>
          <p:cNvPr id="4" name="Straight Connector 3">
            <a:extLst>
              <a:ext uri="{FF2B5EF4-FFF2-40B4-BE49-F238E27FC236}">
                <a16:creationId xmlns:a16="http://schemas.microsoft.com/office/drawing/2014/main" id="{2ED537B5-ECF0-FCDA-9D01-7B8133640095}"/>
              </a:ext>
            </a:extLst>
          </p:cNvPr>
          <p:cNvCxnSpPr>
            <a:cxnSpLocks/>
          </p:cNvCxnSpPr>
          <p:nvPr/>
        </p:nvCxnSpPr>
        <p:spPr>
          <a:xfrm>
            <a:off x="2884602" y="3017520"/>
            <a:ext cx="25306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0A284C-9314-A37F-1EC8-77F21B5CE542}"/>
              </a:ext>
            </a:extLst>
          </p:cNvPr>
          <p:cNvCxnSpPr>
            <a:cxnSpLocks/>
          </p:cNvCxnSpPr>
          <p:nvPr/>
        </p:nvCxnSpPr>
        <p:spPr>
          <a:xfrm>
            <a:off x="2884602" y="3845925"/>
            <a:ext cx="2622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53A92B-D8AC-DA21-412E-80960C40455A}"/>
              </a:ext>
            </a:extLst>
          </p:cNvPr>
          <p:cNvCxnSpPr>
            <a:cxnSpLocks/>
          </p:cNvCxnSpPr>
          <p:nvPr/>
        </p:nvCxnSpPr>
        <p:spPr>
          <a:xfrm>
            <a:off x="4013200" y="3017520"/>
            <a:ext cx="0" cy="2148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43AD02-29A1-28BA-E84C-797A251B630B}"/>
              </a:ext>
            </a:extLst>
          </p:cNvPr>
          <p:cNvCxnSpPr>
            <a:cxnSpLocks/>
          </p:cNvCxnSpPr>
          <p:nvPr/>
        </p:nvCxnSpPr>
        <p:spPr>
          <a:xfrm>
            <a:off x="5415279" y="3012075"/>
            <a:ext cx="1" cy="2153814"/>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415370-BABF-54A2-5AD9-5380ED9D9C94}"/>
              </a:ext>
            </a:extLst>
          </p:cNvPr>
          <p:cNvSpPr txBox="1"/>
          <p:nvPr/>
        </p:nvSpPr>
        <p:spPr>
          <a:xfrm>
            <a:off x="3440005" y="5254674"/>
            <a:ext cx="1146389" cy="369332"/>
          </a:xfrm>
          <a:prstGeom prst="rect">
            <a:avLst/>
          </a:prstGeom>
          <a:noFill/>
        </p:spPr>
        <p:txBody>
          <a:bodyPr wrap="square" rtlCol="0">
            <a:spAutoFit/>
          </a:bodyPr>
          <a:lstStyle/>
          <a:p>
            <a:pPr algn="ctr"/>
            <a:r>
              <a:rPr lang="en-GB" b="1" dirty="0"/>
              <a:t>Q1</a:t>
            </a:r>
          </a:p>
        </p:txBody>
      </p:sp>
      <p:sp>
        <p:nvSpPr>
          <p:cNvPr id="18" name="TextBox 17">
            <a:extLst>
              <a:ext uri="{FF2B5EF4-FFF2-40B4-BE49-F238E27FC236}">
                <a16:creationId xmlns:a16="http://schemas.microsoft.com/office/drawing/2014/main" id="{0897C274-2EE0-B009-75DD-31D1A12F6DD0}"/>
              </a:ext>
            </a:extLst>
          </p:cNvPr>
          <p:cNvSpPr txBox="1"/>
          <p:nvPr/>
        </p:nvSpPr>
        <p:spPr>
          <a:xfrm>
            <a:off x="4842085" y="5254674"/>
            <a:ext cx="1146389" cy="369332"/>
          </a:xfrm>
          <a:prstGeom prst="rect">
            <a:avLst/>
          </a:prstGeom>
          <a:noFill/>
        </p:spPr>
        <p:txBody>
          <a:bodyPr wrap="square" rtlCol="0">
            <a:spAutoFit/>
          </a:bodyPr>
          <a:lstStyle/>
          <a:p>
            <a:pPr algn="ctr"/>
            <a:r>
              <a:rPr lang="en-GB" b="1" dirty="0"/>
              <a:t>Q2</a:t>
            </a:r>
          </a:p>
        </p:txBody>
      </p:sp>
      <p:sp>
        <p:nvSpPr>
          <p:cNvPr id="19" name="TextBox 18">
            <a:extLst>
              <a:ext uri="{FF2B5EF4-FFF2-40B4-BE49-F238E27FC236}">
                <a16:creationId xmlns:a16="http://schemas.microsoft.com/office/drawing/2014/main" id="{62DF42B0-373C-C111-2D5F-4078BDFFCE47}"/>
              </a:ext>
            </a:extLst>
          </p:cNvPr>
          <p:cNvSpPr txBox="1"/>
          <p:nvPr/>
        </p:nvSpPr>
        <p:spPr>
          <a:xfrm>
            <a:off x="2037926" y="2827409"/>
            <a:ext cx="1146389" cy="369332"/>
          </a:xfrm>
          <a:prstGeom prst="rect">
            <a:avLst/>
          </a:prstGeom>
          <a:noFill/>
        </p:spPr>
        <p:txBody>
          <a:bodyPr wrap="square" rtlCol="0">
            <a:spAutoFit/>
          </a:bodyPr>
          <a:lstStyle/>
          <a:p>
            <a:pPr algn="ctr"/>
            <a:r>
              <a:rPr lang="en-GB" b="1" dirty="0"/>
              <a:t>C1</a:t>
            </a:r>
          </a:p>
        </p:txBody>
      </p:sp>
      <p:sp>
        <p:nvSpPr>
          <p:cNvPr id="20" name="TextBox 19">
            <a:extLst>
              <a:ext uri="{FF2B5EF4-FFF2-40B4-BE49-F238E27FC236}">
                <a16:creationId xmlns:a16="http://schemas.microsoft.com/office/drawing/2014/main" id="{F94B3E70-C564-BCB0-1B57-218E62C19906}"/>
              </a:ext>
            </a:extLst>
          </p:cNvPr>
          <p:cNvSpPr txBox="1"/>
          <p:nvPr/>
        </p:nvSpPr>
        <p:spPr>
          <a:xfrm>
            <a:off x="2037925" y="3661257"/>
            <a:ext cx="1146389" cy="369332"/>
          </a:xfrm>
          <a:prstGeom prst="rect">
            <a:avLst/>
          </a:prstGeom>
          <a:noFill/>
        </p:spPr>
        <p:txBody>
          <a:bodyPr wrap="square" rtlCol="0">
            <a:spAutoFit/>
          </a:bodyPr>
          <a:lstStyle/>
          <a:p>
            <a:pPr algn="ctr"/>
            <a:r>
              <a:rPr lang="en-GB" b="1" dirty="0"/>
              <a:t>C2</a:t>
            </a:r>
          </a:p>
        </p:txBody>
      </p:sp>
      <p:sp>
        <p:nvSpPr>
          <p:cNvPr id="22" name="Rectangle 21">
            <a:extLst>
              <a:ext uri="{FF2B5EF4-FFF2-40B4-BE49-F238E27FC236}">
                <a16:creationId xmlns:a16="http://schemas.microsoft.com/office/drawing/2014/main" id="{FC0A768E-9BDE-9517-9897-A61D49376CB0}"/>
              </a:ext>
            </a:extLst>
          </p:cNvPr>
          <p:cNvSpPr/>
          <p:nvPr/>
        </p:nvSpPr>
        <p:spPr>
          <a:xfrm>
            <a:off x="5643027" y="1325820"/>
            <a:ext cx="4357793" cy="1984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24AD78E-4487-F95F-2009-FBCC6B7BE3DF}"/>
              </a:ext>
            </a:extLst>
          </p:cNvPr>
          <p:cNvSpPr/>
          <p:nvPr/>
        </p:nvSpPr>
        <p:spPr>
          <a:xfrm>
            <a:off x="5334000" y="2908944"/>
            <a:ext cx="172720"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463AF89-0098-81E5-2F58-4ADAE4C649DF}"/>
              </a:ext>
            </a:extLst>
          </p:cNvPr>
          <p:cNvSpPr txBox="1"/>
          <p:nvPr/>
        </p:nvSpPr>
        <p:spPr>
          <a:xfrm>
            <a:off x="5067295" y="2704107"/>
            <a:ext cx="1146389" cy="369332"/>
          </a:xfrm>
          <a:prstGeom prst="rect">
            <a:avLst/>
          </a:prstGeom>
          <a:noFill/>
        </p:spPr>
        <p:txBody>
          <a:bodyPr wrap="square" rtlCol="0">
            <a:spAutoFit/>
          </a:bodyPr>
          <a:lstStyle/>
          <a:p>
            <a:pPr algn="ctr"/>
            <a:r>
              <a:rPr lang="en-GB" b="1" dirty="0"/>
              <a:t>B</a:t>
            </a:r>
          </a:p>
        </p:txBody>
      </p:sp>
      <p:sp>
        <p:nvSpPr>
          <p:cNvPr id="27" name="TextBox 26">
            <a:extLst>
              <a:ext uri="{FF2B5EF4-FFF2-40B4-BE49-F238E27FC236}">
                <a16:creationId xmlns:a16="http://schemas.microsoft.com/office/drawing/2014/main" id="{48E53D28-64F6-9F22-40D5-3D371BCE9E5E}"/>
              </a:ext>
            </a:extLst>
          </p:cNvPr>
          <p:cNvSpPr txBox="1"/>
          <p:nvPr/>
        </p:nvSpPr>
        <p:spPr>
          <a:xfrm>
            <a:off x="3302007" y="1424104"/>
            <a:ext cx="2214881" cy="369332"/>
          </a:xfrm>
          <a:prstGeom prst="rect">
            <a:avLst/>
          </a:prstGeom>
          <a:noFill/>
        </p:spPr>
        <p:txBody>
          <a:bodyPr wrap="square" rtlCol="0">
            <a:spAutoFit/>
          </a:bodyPr>
          <a:lstStyle/>
          <a:p>
            <a:pPr algn="ctr"/>
            <a:r>
              <a:rPr lang="en-GB" b="1" dirty="0"/>
              <a:t>Tesla LRAC curve</a:t>
            </a:r>
          </a:p>
        </p:txBody>
      </p:sp>
      <p:sp>
        <p:nvSpPr>
          <p:cNvPr id="2" name="Title 1">
            <a:extLst>
              <a:ext uri="{FF2B5EF4-FFF2-40B4-BE49-F238E27FC236}">
                <a16:creationId xmlns:a16="http://schemas.microsoft.com/office/drawing/2014/main" id="{DDE6605D-8E25-6260-852E-7D41234B068A}"/>
              </a:ext>
            </a:extLst>
          </p:cNvPr>
          <p:cNvSpPr>
            <a:spLocks noGrp="1"/>
          </p:cNvSpPr>
          <p:nvPr>
            <p:ph type="title"/>
          </p:nvPr>
        </p:nvSpPr>
        <p:spPr/>
        <p:txBody>
          <a:bodyPr>
            <a:normAutofit/>
          </a:bodyPr>
          <a:lstStyle/>
          <a:p>
            <a:r>
              <a:rPr lang="en-GB" dirty="0">
                <a:cs typeface="Calibri Light"/>
              </a:rPr>
              <a:t>Long run average cost curve for Tesla (Point B shows some X-inefficiency)</a:t>
            </a:r>
          </a:p>
        </p:txBody>
      </p:sp>
    </p:spTree>
    <p:extLst>
      <p:ext uri="{BB962C8B-B14F-4D97-AF65-F5344CB8AC3E}">
        <p14:creationId xmlns:p14="http://schemas.microsoft.com/office/powerpoint/2010/main" val="424172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94512" y="853896"/>
            <a:ext cx="1146389" cy="646331"/>
          </a:xfrm>
          <a:prstGeom prst="rect">
            <a:avLst/>
          </a:prstGeom>
          <a:noFill/>
        </p:spPr>
        <p:txBody>
          <a:bodyPr wrap="square" rtlCol="0">
            <a:spAutoFit/>
          </a:bodyPr>
          <a:lstStyle/>
          <a:p>
            <a:pPr algn="ctr"/>
            <a:r>
              <a:rPr lang="en-GB" b="1" dirty="0"/>
              <a:t>Price of cookies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646331"/>
          </a:xfrm>
          <a:prstGeom prst="rect">
            <a:avLst/>
          </a:prstGeom>
          <a:noFill/>
        </p:spPr>
        <p:txBody>
          <a:bodyPr wrap="square" rtlCol="0">
            <a:spAutoFit/>
          </a:bodyPr>
          <a:lstStyle/>
          <a:p>
            <a:pPr algn="ctr"/>
            <a:r>
              <a:rPr lang="en-GB" b="1" dirty="0"/>
              <a:t>Quantity of cookies</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D</a:t>
            </a:r>
          </a:p>
        </p:txBody>
      </p:sp>
      <p:sp>
        <p:nvSpPr>
          <p:cNvPr id="2" name="Title 1">
            <a:extLst>
              <a:ext uri="{FF2B5EF4-FFF2-40B4-BE49-F238E27FC236}">
                <a16:creationId xmlns:a16="http://schemas.microsoft.com/office/drawing/2014/main" id="{4E5D7194-BE77-D8AE-953A-40B7B898564B}"/>
              </a:ext>
            </a:extLst>
          </p:cNvPr>
          <p:cNvSpPr>
            <a:spLocks noGrp="1"/>
          </p:cNvSpPr>
          <p:nvPr>
            <p:ph type="title"/>
          </p:nvPr>
        </p:nvSpPr>
        <p:spPr/>
        <p:txBody>
          <a:bodyPr>
            <a:normAutofit fontScale="90000"/>
          </a:bodyPr>
          <a:lstStyle/>
          <a:p>
            <a:r>
              <a:rPr lang="en-GB" sz="4000" dirty="0">
                <a:cs typeface="Calibri Light"/>
              </a:rPr>
              <a:t>Demand curve in the cookie market</a:t>
            </a:r>
            <a:endParaRPr lang="en-US" dirty="0"/>
          </a:p>
        </p:txBody>
      </p:sp>
    </p:spTree>
    <p:extLst>
      <p:ext uri="{BB962C8B-B14F-4D97-AF65-F5344CB8AC3E}">
        <p14:creationId xmlns:p14="http://schemas.microsoft.com/office/powerpoint/2010/main" val="34970787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8565" y="1426451"/>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200400"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44424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611531" y="2145976"/>
            <a:ext cx="1146389" cy="369332"/>
          </a:xfrm>
          <a:prstGeom prst="rect">
            <a:avLst/>
          </a:prstGeom>
          <a:noFill/>
        </p:spPr>
        <p:txBody>
          <a:bodyPr wrap="square" rtlCol="0">
            <a:spAutoFit/>
          </a:bodyPr>
          <a:lstStyle/>
          <a:p>
            <a:pPr algn="ctr"/>
            <a:r>
              <a:rPr lang="en-GB" b="1" dirty="0"/>
              <a:t>AC</a:t>
            </a:r>
          </a:p>
        </p:txBody>
      </p:sp>
      <p:sp>
        <p:nvSpPr>
          <p:cNvPr id="10" name="TextBox 9">
            <a:extLst>
              <a:ext uri="{FF2B5EF4-FFF2-40B4-BE49-F238E27FC236}">
                <a16:creationId xmlns:a16="http://schemas.microsoft.com/office/drawing/2014/main" id="{34201469-3656-4344-9770-D2FB2AC18E8B}"/>
              </a:ext>
            </a:extLst>
          </p:cNvPr>
          <p:cNvSpPr txBox="1"/>
          <p:nvPr/>
        </p:nvSpPr>
        <p:spPr>
          <a:xfrm>
            <a:off x="7142002" y="1757753"/>
            <a:ext cx="1146389" cy="369332"/>
          </a:xfrm>
          <a:prstGeom prst="rect">
            <a:avLst/>
          </a:prstGeom>
          <a:noFill/>
        </p:spPr>
        <p:txBody>
          <a:bodyPr wrap="square" rtlCol="0">
            <a:spAutoFit/>
          </a:bodyPr>
          <a:lstStyle/>
          <a:p>
            <a:pPr algn="ctr"/>
            <a:r>
              <a:rPr lang="en-GB" b="1" dirty="0">
                <a:solidFill>
                  <a:schemeClr val="bg1">
                    <a:lumMod val="50000"/>
                  </a:schemeClr>
                </a:solidFill>
              </a:rPr>
              <a:t>MC1</a:t>
            </a:r>
          </a:p>
        </p:txBody>
      </p:sp>
      <p:sp>
        <p:nvSpPr>
          <p:cNvPr id="11" name="Freeform: Shape 10">
            <a:extLst>
              <a:ext uri="{FF2B5EF4-FFF2-40B4-BE49-F238E27FC236}">
                <a16:creationId xmlns:a16="http://schemas.microsoft.com/office/drawing/2014/main" id="{8EF1BD0A-D0F1-4772-99E4-13F4406F4F29}"/>
              </a:ext>
            </a:extLst>
          </p:cNvPr>
          <p:cNvSpPr/>
          <p:nvPr/>
        </p:nvSpPr>
        <p:spPr>
          <a:xfrm>
            <a:off x="3183837" y="1692742"/>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2" name="Freeform: Shape 11">
            <a:extLst>
              <a:ext uri="{FF2B5EF4-FFF2-40B4-BE49-F238E27FC236}">
                <a16:creationId xmlns:a16="http://schemas.microsoft.com/office/drawing/2014/main" id="{7701C87C-BDD8-4A99-99A8-EDD0923484EB}"/>
              </a:ext>
            </a:extLst>
          </p:cNvPr>
          <p:cNvSpPr/>
          <p:nvPr/>
        </p:nvSpPr>
        <p:spPr>
          <a:xfrm>
            <a:off x="3427677" y="1936582"/>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3" name="TextBox 12">
            <a:extLst>
              <a:ext uri="{FF2B5EF4-FFF2-40B4-BE49-F238E27FC236}">
                <a16:creationId xmlns:a16="http://schemas.microsoft.com/office/drawing/2014/main" id="{05D345A7-D726-48D2-AE9C-AEADC59FA790}"/>
              </a:ext>
            </a:extLst>
          </p:cNvPr>
          <p:cNvSpPr txBox="1"/>
          <p:nvPr/>
        </p:nvSpPr>
        <p:spPr>
          <a:xfrm>
            <a:off x="7594968" y="2477278"/>
            <a:ext cx="1146389" cy="369332"/>
          </a:xfrm>
          <a:prstGeom prst="rect">
            <a:avLst/>
          </a:prstGeom>
          <a:noFill/>
        </p:spPr>
        <p:txBody>
          <a:bodyPr wrap="square" rtlCol="0">
            <a:spAutoFit/>
          </a:bodyPr>
          <a:lstStyle/>
          <a:p>
            <a:pPr algn="ctr"/>
            <a:r>
              <a:rPr lang="en-GB" b="1" dirty="0">
                <a:solidFill>
                  <a:schemeClr val="bg1">
                    <a:lumMod val="50000"/>
                  </a:schemeClr>
                </a:solidFill>
              </a:rPr>
              <a:t>AC1</a:t>
            </a:r>
          </a:p>
        </p:txBody>
      </p:sp>
      <p:cxnSp>
        <p:nvCxnSpPr>
          <p:cNvPr id="4" name="Straight Connector 3">
            <a:extLst>
              <a:ext uri="{FF2B5EF4-FFF2-40B4-BE49-F238E27FC236}">
                <a16:creationId xmlns:a16="http://schemas.microsoft.com/office/drawing/2014/main" id="{3998BA67-591E-40CA-B9F4-113FB611465B}"/>
              </a:ext>
            </a:extLst>
          </p:cNvPr>
          <p:cNvCxnSpPr>
            <a:stCxn id="8" idx="1"/>
          </p:cNvCxnSpPr>
          <p:nvPr/>
        </p:nvCxnSpPr>
        <p:spPr>
          <a:xfrm flipH="1">
            <a:off x="5804452" y="3718560"/>
            <a:ext cx="7068" cy="1428438"/>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90C71F-8C36-44E5-A714-135DC63AD943}"/>
              </a:ext>
            </a:extLst>
          </p:cNvPr>
          <p:cNvSpPr txBox="1"/>
          <p:nvPr/>
        </p:nvSpPr>
        <p:spPr>
          <a:xfrm>
            <a:off x="5231257" y="5155359"/>
            <a:ext cx="1146389" cy="369332"/>
          </a:xfrm>
          <a:prstGeom prst="rect">
            <a:avLst/>
          </a:prstGeom>
          <a:noFill/>
        </p:spPr>
        <p:txBody>
          <a:bodyPr wrap="square" rtlCol="0">
            <a:spAutoFit/>
          </a:bodyPr>
          <a:lstStyle/>
          <a:p>
            <a:pPr algn="ctr"/>
            <a:r>
              <a:rPr lang="en-GB" b="1" dirty="0">
                <a:solidFill>
                  <a:schemeClr val="bg1">
                    <a:lumMod val="50000"/>
                  </a:schemeClr>
                </a:solidFill>
              </a:rPr>
              <a:t>Q</a:t>
            </a:r>
          </a:p>
        </p:txBody>
      </p:sp>
      <p:sp>
        <p:nvSpPr>
          <p:cNvPr id="3" name="Title 2">
            <a:extLst>
              <a:ext uri="{FF2B5EF4-FFF2-40B4-BE49-F238E27FC236}">
                <a16:creationId xmlns:a16="http://schemas.microsoft.com/office/drawing/2014/main" id="{256FFDCF-760D-6F39-F314-41D4E2FBE61D}"/>
              </a:ext>
            </a:extLst>
          </p:cNvPr>
          <p:cNvSpPr>
            <a:spLocks noGrp="1"/>
          </p:cNvSpPr>
          <p:nvPr>
            <p:ph type="title"/>
          </p:nvPr>
        </p:nvSpPr>
        <p:spPr/>
        <p:txBody>
          <a:bodyPr>
            <a:normAutofit/>
          </a:bodyPr>
          <a:lstStyle/>
          <a:p>
            <a:r>
              <a:rPr lang="en-GB" dirty="0">
                <a:cs typeface="Calibri Light"/>
              </a:rPr>
              <a:t>Shift down in MC and AC after a decrease in variable costs</a:t>
            </a:r>
            <a:endParaRPr lang="en-US" dirty="0"/>
          </a:p>
        </p:txBody>
      </p:sp>
    </p:spTree>
    <p:extLst>
      <p:ext uri="{BB962C8B-B14F-4D97-AF65-F5344CB8AC3E}">
        <p14:creationId xmlns:p14="http://schemas.microsoft.com/office/powerpoint/2010/main" val="36116051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8565" y="1426451"/>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200400"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44424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611531" y="2145976"/>
            <a:ext cx="1146389" cy="369332"/>
          </a:xfrm>
          <a:prstGeom prst="rect">
            <a:avLst/>
          </a:prstGeom>
          <a:noFill/>
        </p:spPr>
        <p:txBody>
          <a:bodyPr wrap="square" rtlCol="0">
            <a:spAutoFit/>
          </a:bodyPr>
          <a:lstStyle/>
          <a:p>
            <a:pPr algn="ctr"/>
            <a:r>
              <a:rPr lang="en-GB" b="1" dirty="0"/>
              <a:t>AC</a:t>
            </a:r>
          </a:p>
        </p:txBody>
      </p:sp>
      <p:sp>
        <p:nvSpPr>
          <p:cNvPr id="12" name="Freeform: Shape 11">
            <a:extLst>
              <a:ext uri="{FF2B5EF4-FFF2-40B4-BE49-F238E27FC236}">
                <a16:creationId xmlns:a16="http://schemas.microsoft.com/office/drawing/2014/main" id="{7701C87C-BDD8-4A99-99A8-EDD0923484EB}"/>
              </a:ext>
            </a:extLst>
          </p:cNvPr>
          <p:cNvSpPr/>
          <p:nvPr/>
        </p:nvSpPr>
        <p:spPr>
          <a:xfrm>
            <a:off x="3982024" y="1002639"/>
            <a:ext cx="4791243"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3" name="TextBox 12">
            <a:extLst>
              <a:ext uri="{FF2B5EF4-FFF2-40B4-BE49-F238E27FC236}">
                <a16:creationId xmlns:a16="http://schemas.microsoft.com/office/drawing/2014/main" id="{05D345A7-D726-48D2-AE9C-AEADC59FA790}"/>
              </a:ext>
            </a:extLst>
          </p:cNvPr>
          <p:cNvSpPr txBox="1"/>
          <p:nvPr/>
        </p:nvSpPr>
        <p:spPr>
          <a:xfrm>
            <a:off x="8216223" y="1169812"/>
            <a:ext cx="1083393" cy="369332"/>
          </a:xfrm>
          <a:prstGeom prst="rect">
            <a:avLst/>
          </a:prstGeom>
          <a:noFill/>
        </p:spPr>
        <p:txBody>
          <a:bodyPr wrap="square" rtlCol="0">
            <a:spAutoFit/>
          </a:bodyPr>
          <a:lstStyle/>
          <a:p>
            <a:pPr algn="ctr"/>
            <a:r>
              <a:rPr lang="en-GB" b="1" dirty="0">
                <a:solidFill>
                  <a:schemeClr val="bg1">
                    <a:lumMod val="50000"/>
                  </a:schemeClr>
                </a:solidFill>
              </a:rPr>
              <a:t>AC1</a:t>
            </a:r>
          </a:p>
        </p:txBody>
      </p:sp>
      <p:sp>
        <p:nvSpPr>
          <p:cNvPr id="3" name="Title 2">
            <a:extLst>
              <a:ext uri="{FF2B5EF4-FFF2-40B4-BE49-F238E27FC236}">
                <a16:creationId xmlns:a16="http://schemas.microsoft.com/office/drawing/2014/main" id="{F4596BD4-51C7-8C24-5B62-4C8205B3C790}"/>
              </a:ext>
            </a:extLst>
          </p:cNvPr>
          <p:cNvSpPr>
            <a:spLocks noGrp="1"/>
          </p:cNvSpPr>
          <p:nvPr>
            <p:ph type="title"/>
          </p:nvPr>
        </p:nvSpPr>
        <p:spPr/>
        <p:txBody>
          <a:bodyPr>
            <a:normAutofit/>
          </a:bodyPr>
          <a:lstStyle/>
          <a:p>
            <a:r>
              <a:rPr lang="en-GB" dirty="0">
                <a:cs typeface="Calibri Light"/>
              </a:rPr>
              <a:t>Impact of an increase in fixed costs on the average total cost curve; no change in MC</a:t>
            </a:r>
            <a:endParaRPr lang="en-US" dirty="0"/>
          </a:p>
        </p:txBody>
      </p:sp>
    </p:spTree>
    <p:extLst>
      <p:ext uri="{BB962C8B-B14F-4D97-AF65-F5344CB8AC3E}">
        <p14:creationId xmlns:p14="http://schemas.microsoft.com/office/powerpoint/2010/main" val="28511519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7450901" y="1820594"/>
            <a:ext cx="1146389" cy="369332"/>
          </a:xfrm>
          <a:prstGeom prst="rect">
            <a:avLst/>
          </a:prstGeom>
          <a:noFill/>
        </p:spPr>
        <p:txBody>
          <a:bodyPr wrap="square" rtlCol="0">
            <a:spAutoFit/>
          </a:bodyPr>
          <a:lstStyle/>
          <a:p>
            <a:pPr algn="ctr"/>
            <a:r>
              <a:rPr lang="en-GB" b="1" dirty="0"/>
              <a:t>ATC</a:t>
            </a:r>
          </a:p>
        </p:txBody>
      </p:sp>
      <p:sp>
        <p:nvSpPr>
          <p:cNvPr id="4" name="Freeform: Shape 3">
            <a:extLst>
              <a:ext uri="{FF2B5EF4-FFF2-40B4-BE49-F238E27FC236}">
                <a16:creationId xmlns:a16="http://schemas.microsoft.com/office/drawing/2014/main" id="{CD2F91E0-247B-4F03-BE06-67EE8C829864}"/>
              </a:ext>
            </a:extLst>
          </p:cNvPr>
          <p:cNvSpPr/>
          <p:nvPr/>
        </p:nvSpPr>
        <p:spPr>
          <a:xfrm>
            <a:off x="3007360" y="1747520"/>
            <a:ext cx="4958080" cy="3332480"/>
          </a:xfrm>
          <a:custGeom>
            <a:avLst/>
            <a:gdLst>
              <a:gd name="connsiteX0" fmla="*/ 0 w 4958080"/>
              <a:gd name="connsiteY0" fmla="*/ 0 h 3332480"/>
              <a:gd name="connsiteX1" fmla="*/ 1229360 w 4958080"/>
              <a:gd name="connsiteY1" fmla="*/ 2245360 h 3332480"/>
              <a:gd name="connsiteX2" fmla="*/ 4958080 w 4958080"/>
              <a:gd name="connsiteY2" fmla="*/ 3332480 h 3332480"/>
            </a:gdLst>
            <a:ahLst/>
            <a:cxnLst>
              <a:cxn ang="0">
                <a:pos x="connsiteX0" y="connsiteY0"/>
              </a:cxn>
              <a:cxn ang="0">
                <a:pos x="connsiteX1" y="connsiteY1"/>
              </a:cxn>
              <a:cxn ang="0">
                <a:pos x="connsiteX2" y="connsiteY2"/>
              </a:cxn>
            </a:cxnLst>
            <a:rect l="l" t="t" r="r" b="b"/>
            <a:pathLst>
              <a:path w="4958080" h="3332480">
                <a:moveTo>
                  <a:pt x="0" y="0"/>
                </a:moveTo>
                <a:cubicBezTo>
                  <a:pt x="201506" y="844973"/>
                  <a:pt x="403013" y="1689947"/>
                  <a:pt x="1229360" y="2245360"/>
                </a:cubicBezTo>
                <a:cubicBezTo>
                  <a:pt x="2055707" y="2800773"/>
                  <a:pt x="3506893" y="3066626"/>
                  <a:pt x="4958080" y="333248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3F0EE3-FF0C-4CBA-8161-01A5AAF4A61F}"/>
              </a:ext>
            </a:extLst>
          </p:cNvPr>
          <p:cNvSpPr txBox="1"/>
          <p:nvPr/>
        </p:nvSpPr>
        <p:spPr>
          <a:xfrm>
            <a:off x="7475072" y="4729847"/>
            <a:ext cx="1146389" cy="369332"/>
          </a:xfrm>
          <a:prstGeom prst="rect">
            <a:avLst/>
          </a:prstGeom>
          <a:noFill/>
        </p:spPr>
        <p:txBody>
          <a:bodyPr wrap="square" rtlCol="0">
            <a:spAutoFit/>
          </a:bodyPr>
          <a:lstStyle/>
          <a:p>
            <a:pPr algn="ctr"/>
            <a:r>
              <a:rPr lang="en-GB" b="1" dirty="0"/>
              <a:t>AFC</a:t>
            </a:r>
          </a:p>
        </p:txBody>
      </p:sp>
      <p:sp>
        <p:nvSpPr>
          <p:cNvPr id="10" name="Freeform: Shape 9">
            <a:extLst>
              <a:ext uri="{FF2B5EF4-FFF2-40B4-BE49-F238E27FC236}">
                <a16:creationId xmlns:a16="http://schemas.microsoft.com/office/drawing/2014/main" id="{C69977DC-86A6-40DB-ADC5-ECA2ED1BBBA7}"/>
              </a:ext>
            </a:extLst>
          </p:cNvPr>
          <p:cNvSpPr/>
          <p:nvPr/>
        </p:nvSpPr>
        <p:spPr>
          <a:xfrm>
            <a:off x="3130827" y="1240848"/>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1" name="TextBox 10">
            <a:extLst>
              <a:ext uri="{FF2B5EF4-FFF2-40B4-BE49-F238E27FC236}">
                <a16:creationId xmlns:a16="http://schemas.microsoft.com/office/drawing/2014/main" id="{BD6E2D67-4BA6-4B50-B6FA-DF85D2CC7F3E}"/>
              </a:ext>
            </a:extLst>
          </p:cNvPr>
          <p:cNvSpPr txBox="1"/>
          <p:nvPr/>
        </p:nvSpPr>
        <p:spPr>
          <a:xfrm>
            <a:off x="7169762" y="1264636"/>
            <a:ext cx="1146389" cy="369332"/>
          </a:xfrm>
          <a:prstGeom prst="rect">
            <a:avLst/>
          </a:prstGeom>
          <a:noFill/>
        </p:spPr>
        <p:txBody>
          <a:bodyPr wrap="square" rtlCol="0">
            <a:spAutoFit/>
          </a:bodyPr>
          <a:lstStyle/>
          <a:p>
            <a:pPr algn="ctr"/>
            <a:r>
              <a:rPr lang="en-GB" b="1" dirty="0">
                <a:solidFill>
                  <a:schemeClr val="bg1">
                    <a:lumMod val="50000"/>
                  </a:schemeClr>
                </a:solidFill>
              </a:rPr>
              <a:t>ATC1</a:t>
            </a:r>
          </a:p>
        </p:txBody>
      </p:sp>
      <p:sp>
        <p:nvSpPr>
          <p:cNvPr id="12" name="Freeform: Shape 11">
            <a:extLst>
              <a:ext uri="{FF2B5EF4-FFF2-40B4-BE49-F238E27FC236}">
                <a16:creationId xmlns:a16="http://schemas.microsoft.com/office/drawing/2014/main" id="{670E2297-674F-4D67-A632-7F5F84F320CE}"/>
              </a:ext>
            </a:extLst>
          </p:cNvPr>
          <p:cNvSpPr/>
          <p:nvPr/>
        </p:nvSpPr>
        <p:spPr>
          <a:xfrm>
            <a:off x="3090187" y="1383088"/>
            <a:ext cx="4958080" cy="3332480"/>
          </a:xfrm>
          <a:custGeom>
            <a:avLst/>
            <a:gdLst>
              <a:gd name="connsiteX0" fmla="*/ 0 w 4958080"/>
              <a:gd name="connsiteY0" fmla="*/ 0 h 3332480"/>
              <a:gd name="connsiteX1" fmla="*/ 1229360 w 4958080"/>
              <a:gd name="connsiteY1" fmla="*/ 2245360 h 3332480"/>
              <a:gd name="connsiteX2" fmla="*/ 4958080 w 4958080"/>
              <a:gd name="connsiteY2" fmla="*/ 3332480 h 3332480"/>
            </a:gdLst>
            <a:ahLst/>
            <a:cxnLst>
              <a:cxn ang="0">
                <a:pos x="connsiteX0" y="connsiteY0"/>
              </a:cxn>
              <a:cxn ang="0">
                <a:pos x="connsiteX1" y="connsiteY1"/>
              </a:cxn>
              <a:cxn ang="0">
                <a:pos x="connsiteX2" y="connsiteY2"/>
              </a:cxn>
            </a:cxnLst>
            <a:rect l="l" t="t" r="r" b="b"/>
            <a:pathLst>
              <a:path w="4958080" h="3332480">
                <a:moveTo>
                  <a:pt x="0" y="0"/>
                </a:moveTo>
                <a:cubicBezTo>
                  <a:pt x="201506" y="844973"/>
                  <a:pt x="403013" y="1689947"/>
                  <a:pt x="1229360" y="2245360"/>
                </a:cubicBezTo>
                <a:cubicBezTo>
                  <a:pt x="2055707" y="2800773"/>
                  <a:pt x="3506893" y="3066626"/>
                  <a:pt x="4958080" y="333248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3" name="TextBox 12">
            <a:extLst>
              <a:ext uri="{FF2B5EF4-FFF2-40B4-BE49-F238E27FC236}">
                <a16:creationId xmlns:a16="http://schemas.microsoft.com/office/drawing/2014/main" id="{467AD9D2-C35C-48C8-8A45-DDDD53679C3D}"/>
              </a:ext>
            </a:extLst>
          </p:cNvPr>
          <p:cNvSpPr txBox="1"/>
          <p:nvPr/>
        </p:nvSpPr>
        <p:spPr>
          <a:xfrm>
            <a:off x="7500944" y="4205021"/>
            <a:ext cx="1146389" cy="369332"/>
          </a:xfrm>
          <a:prstGeom prst="rect">
            <a:avLst/>
          </a:prstGeom>
          <a:noFill/>
        </p:spPr>
        <p:txBody>
          <a:bodyPr wrap="square" rtlCol="0">
            <a:spAutoFit/>
          </a:bodyPr>
          <a:lstStyle/>
          <a:p>
            <a:pPr algn="ctr"/>
            <a:r>
              <a:rPr lang="en-GB" b="1" dirty="0">
                <a:solidFill>
                  <a:schemeClr val="bg1">
                    <a:lumMod val="50000"/>
                  </a:schemeClr>
                </a:solidFill>
              </a:rPr>
              <a:t>AFC1</a:t>
            </a:r>
          </a:p>
        </p:txBody>
      </p:sp>
      <p:sp>
        <p:nvSpPr>
          <p:cNvPr id="2" name="Title 1">
            <a:extLst>
              <a:ext uri="{FF2B5EF4-FFF2-40B4-BE49-F238E27FC236}">
                <a16:creationId xmlns:a16="http://schemas.microsoft.com/office/drawing/2014/main" id="{AB1C2A1C-3280-6632-327F-A6AB65BF0FB2}"/>
              </a:ext>
            </a:extLst>
          </p:cNvPr>
          <p:cNvSpPr>
            <a:spLocks noGrp="1"/>
          </p:cNvSpPr>
          <p:nvPr>
            <p:ph type="title"/>
          </p:nvPr>
        </p:nvSpPr>
        <p:spPr/>
        <p:txBody>
          <a:bodyPr/>
          <a:lstStyle/>
          <a:p>
            <a:r>
              <a:rPr lang="en-GB" dirty="0">
                <a:cs typeface="Calibri Light"/>
              </a:rPr>
              <a:t>Impact of an increase in fixed costs on the average fixed cost curve and average total cost curve</a:t>
            </a:r>
            <a:endParaRPr lang="en-GB" dirty="0"/>
          </a:p>
        </p:txBody>
      </p:sp>
    </p:spTree>
    <p:extLst>
      <p:ext uri="{BB962C8B-B14F-4D97-AF65-F5344CB8AC3E}">
        <p14:creationId xmlns:p14="http://schemas.microsoft.com/office/powerpoint/2010/main" val="24796764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2225158"/>
            <a:ext cx="0" cy="2940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2884602" y="2847975"/>
            <a:ext cx="5135448" cy="2317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35125" y="218093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1580" y="2040492"/>
            <a:ext cx="1146389" cy="369332"/>
          </a:xfrm>
          <a:prstGeom prst="rect">
            <a:avLst/>
          </a:prstGeom>
          <a:noFill/>
        </p:spPr>
        <p:txBody>
          <a:bodyPr wrap="square" rtlCol="0">
            <a:spAutoFit/>
          </a:bodyPr>
          <a:lstStyle/>
          <a:p>
            <a:pPr algn="ctr"/>
            <a:r>
              <a:rPr lang="en-GB" b="1" dirty="0"/>
              <a:t>TC</a:t>
            </a:r>
          </a:p>
        </p:txBody>
      </p:sp>
      <p:sp>
        <p:nvSpPr>
          <p:cNvPr id="9" name="Freeform: Shape 8">
            <a:extLst>
              <a:ext uri="{FF2B5EF4-FFF2-40B4-BE49-F238E27FC236}">
                <a16:creationId xmlns:a16="http://schemas.microsoft.com/office/drawing/2014/main" id="{36A23D45-A20C-4516-9DFE-E7C009A2CC46}"/>
              </a:ext>
            </a:extLst>
          </p:cNvPr>
          <p:cNvSpPr/>
          <p:nvPr/>
        </p:nvSpPr>
        <p:spPr>
          <a:xfrm>
            <a:off x="2886075" y="2409825"/>
            <a:ext cx="4838700" cy="2314575"/>
          </a:xfrm>
          <a:custGeom>
            <a:avLst/>
            <a:gdLst>
              <a:gd name="connsiteX0" fmla="*/ 0 w 4838700"/>
              <a:gd name="connsiteY0" fmla="*/ 2314575 h 2314575"/>
              <a:gd name="connsiteX1" fmla="*/ 1200150 w 4838700"/>
              <a:gd name="connsiteY1" fmla="*/ 1609725 h 2314575"/>
              <a:gd name="connsiteX2" fmla="*/ 3390900 w 4838700"/>
              <a:gd name="connsiteY2" fmla="*/ 1543050 h 2314575"/>
              <a:gd name="connsiteX3" fmla="*/ 4838700 w 4838700"/>
              <a:gd name="connsiteY3" fmla="*/ 0 h 2314575"/>
            </a:gdLst>
            <a:ahLst/>
            <a:cxnLst>
              <a:cxn ang="0">
                <a:pos x="connsiteX0" y="connsiteY0"/>
              </a:cxn>
              <a:cxn ang="0">
                <a:pos x="connsiteX1" y="connsiteY1"/>
              </a:cxn>
              <a:cxn ang="0">
                <a:pos x="connsiteX2" y="connsiteY2"/>
              </a:cxn>
              <a:cxn ang="0">
                <a:pos x="connsiteX3" y="connsiteY3"/>
              </a:cxn>
            </a:cxnLst>
            <a:rect l="l" t="t" r="r" b="b"/>
            <a:pathLst>
              <a:path w="4838700" h="2314575">
                <a:moveTo>
                  <a:pt x="0" y="2314575"/>
                </a:moveTo>
                <a:cubicBezTo>
                  <a:pt x="317500" y="2026443"/>
                  <a:pt x="635000" y="1738312"/>
                  <a:pt x="1200150" y="1609725"/>
                </a:cubicBezTo>
                <a:cubicBezTo>
                  <a:pt x="1765300" y="1481137"/>
                  <a:pt x="2784475" y="1811337"/>
                  <a:pt x="3390900" y="1543050"/>
                </a:cubicBezTo>
                <a:cubicBezTo>
                  <a:pt x="3997325" y="1274763"/>
                  <a:pt x="4418012" y="637381"/>
                  <a:pt x="48387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4052C07-AB98-46E5-9A8D-F131BC77E63E}"/>
              </a:ext>
            </a:extLst>
          </p:cNvPr>
          <p:cNvSpPr txBox="1"/>
          <p:nvPr/>
        </p:nvSpPr>
        <p:spPr>
          <a:xfrm>
            <a:off x="7599256" y="3206684"/>
            <a:ext cx="1146389" cy="369332"/>
          </a:xfrm>
          <a:prstGeom prst="rect">
            <a:avLst/>
          </a:prstGeom>
          <a:noFill/>
        </p:spPr>
        <p:txBody>
          <a:bodyPr wrap="square" rtlCol="0">
            <a:spAutoFit/>
          </a:bodyPr>
          <a:lstStyle/>
          <a:p>
            <a:pPr algn="ctr"/>
            <a:r>
              <a:rPr lang="en-GB" b="1" dirty="0"/>
              <a:t>TR</a:t>
            </a:r>
          </a:p>
        </p:txBody>
      </p:sp>
      <p:cxnSp>
        <p:nvCxnSpPr>
          <p:cNvPr id="13" name="Straight Arrow Connector 12">
            <a:extLst>
              <a:ext uri="{FF2B5EF4-FFF2-40B4-BE49-F238E27FC236}">
                <a16:creationId xmlns:a16="http://schemas.microsoft.com/office/drawing/2014/main" id="{B62FC88D-3D49-460E-B190-CA1ECBD5969D}"/>
              </a:ext>
            </a:extLst>
          </p:cNvPr>
          <p:cNvCxnSpPr/>
          <p:nvPr/>
        </p:nvCxnSpPr>
        <p:spPr>
          <a:xfrm>
            <a:off x="5972175" y="2745017"/>
            <a:ext cx="247650" cy="1191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E2C91B4-3961-454B-8695-8EB0B8117776}"/>
              </a:ext>
            </a:extLst>
          </p:cNvPr>
          <p:cNvSpPr txBox="1"/>
          <p:nvPr/>
        </p:nvSpPr>
        <p:spPr>
          <a:xfrm>
            <a:off x="5121061" y="2123569"/>
            <a:ext cx="1457318" cy="646331"/>
          </a:xfrm>
          <a:prstGeom prst="rect">
            <a:avLst/>
          </a:prstGeom>
          <a:noFill/>
        </p:spPr>
        <p:txBody>
          <a:bodyPr wrap="square" rtlCol="0">
            <a:spAutoFit/>
          </a:bodyPr>
          <a:lstStyle/>
          <a:p>
            <a:pPr algn="ctr"/>
            <a:r>
              <a:rPr lang="en-GB" b="1" dirty="0"/>
              <a:t>Supernormal profit</a:t>
            </a:r>
          </a:p>
        </p:txBody>
      </p:sp>
      <p:sp>
        <p:nvSpPr>
          <p:cNvPr id="2" name="Title 1">
            <a:extLst>
              <a:ext uri="{FF2B5EF4-FFF2-40B4-BE49-F238E27FC236}">
                <a16:creationId xmlns:a16="http://schemas.microsoft.com/office/drawing/2014/main" id="{3E29508C-AFAF-D781-B5EB-1F6C23B8B735}"/>
              </a:ext>
            </a:extLst>
          </p:cNvPr>
          <p:cNvSpPr>
            <a:spLocks noGrp="1"/>
          </p:cNvSpPr>
          <p:nvPr>
            <p:ph type="title"/>
          </p:nvPr>
        </p:nvSpPr>
        <p:spPr/>
        <p:txBody>
          <a:bodyPr>
            <a:normAutofit/>
          </a:bodyPr>
          <a:lstStyle/>
          <a:p>
            <a:r>
              <a:rPr lang="en-GB" dirty="0">
                <a:cs typeface="Calibri Light"/>
              </a:rPr>
              <a:t>Total cost and total revenue for a price taker (perfect competition)</a:t>
            </a:r>
          </a:p>
        </p:txBody>
      </p:sp>
    </p:spTree>
    <p:extLst>
      <p:ext uri="{BB962C8B-B14F-4D97-AF65-F5344CB8AC3E}">
        <p14:creationId xmlns:p14="http://schemas.microsoft.com/office/powerpoint/2010/main" val="5775034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9901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033257" y="1284081"/>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053925"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561080" y="1305618"/>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728371" y="1846314"/>
            <a:ext cx="1146389" cy="369332"/>
          </a:xfrm>
          <a:prstGeom prst="rect">
            <a:avLst/>
          </a:prstGeom>
          <a:noFill/>
        </p:spPr>
        <p:txBody>
          <a:bodyPr wrap="square" rtlCol="0">
            <a:spAutoFit/>
          </a:bodyPr>
          <a:lstStyle/>
          <a:p>
            <a:pPr algn="ctr"/>
            <a:r>
              <a:rPr lang="en-GB" b="1" dirty="0"/>
              <a:t>AC</a:t>
            </a:r>
          </a:p>
        </p:txBody>
      </p:sp>
      <p:cxnSp>
        <p:nvCxnSpPr>
          <p:cNvPr id="15" name="Straight Connector 14">
            <a:extLst>
              <a:ext uri="{FF2B5EF4-FFF2-40B4-BE49-F238E27FC236}">
                <a16:creationId xmlns:a16="http://schemas.microsoft.com/office/drawing/2014/main" id="{8949F498-1C6E-4A97-A23D-D8A694CD3E66}"/>
              </a:ext>
            </a:extLst>
          </p:cNvPr>
          <p:cNvCxnSpPr/>
          <p:nvPr/>
        </p:nvCxnSpPr>
        <p:spPr>
          <a:xfrm>
            <a:off x="2884602" y="2939928"/>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E03EAFA-523D-4F7F-94E8-859A1BE001D1}"/>
              </a:ext>
            </a:extLst>
          </p:cNvPr>
          <p:cNvSpPr txBox="1"/>
          <p:nvPr/>
        </p:nvSpPr>
        <p:spPr>
          <a:xfrm>
            <a:off x="7336365" y="3004939"/>
            <a:ext cx="1146389" cy="369332"/>
          </a:xfrm>
          <a:prstGeom prst="rect">
            <a:avLst/>
          </a:prstGeom>
          <a:noFill/>
        </p:spPr>
        <p:txBody>
          <a:bodyPr wrap="square" rtlCol="0">
            <a:spAutoFit/>
          </a:bodyPr>
          <a:lstStyle/>
          <a:p>
            <a:pPr algn="ctr"/>
            <a:r>
              <a:rPr lang="en-GB" b="1" dirty="0"/>
              <a:t>MR = AR</a:t>
            </a:r>
          </a:p>
        </p:txBody>
      </p:sp>
      <p:sp>
        <p:nvSpPr>
          <p:cNvPr id="19" name="TextBox 18">
            <a:extLst>
              <a:ext uri="{FF2B5EF4-FFF2-40B4-BE49-F238E27FC236}">
                <a16:creationId xmlns:a16="http://schemas.microsoft.com/office/drawing/2014/main" id="{4131191D-DB96-4C23-93DF-9CE079F5E6D1}"/>
              </a:ext>
            </a:extLst>
          </p:cNvPr>
          <p:cNvSpPr txBox="1"/>
          <p:nvPr/>
        </p:nvSpPr>
        <p:spPr>
          <a:xfrm>
            <a:off x="1973576" y="2755262"/>
            <a:ext cx="1146389" cy="369332"/>
          </a:xfrm>
          <a:prstGeom prst="rect">
            <a:avLst/>
          </a:prstGeom>
          <a:noFill/>
        </p:spPr>
        <p:txBody>
          <a:bodyPr wrap="square" rtlCol="0">
            <a:spAutoFit/>
          </a:bodyPr>
          <a:lstStyle/>
          <a:p>
            <a:pPr algn="ctr"/>
            <a:r>
              <a:rPr lang="en-GB" b="1" dirty="0"/>
              <a:t>P=C</a:t>
            </a:r>
          </a:p>
        </p:txBody>
      </p:sp>
      <p:sp>
        <p:nvSpPr>
          <p:cNvPr id="20" name="TextBox 19">
            <a:extLst>
              <a:ext uri="{FF2B5EF4-FFF2-40B4-BE49-F238E27FC236}">
                <a16:creationId xmlns:a16="http://schemas.microsoft.com/office/drawing/2014/main" id="{F970222F-2B17-4883-A60A-D590BC9E04BA}"/>
              </a:ext>
            </a:extLst>
          </p:cNvPr>
          <p:cNvSpPr txBox="1"/>
          <p:nvPr/>
        </p:nvSpPr>
        <p:spPr>
          <a:xfrm>
            <a:off x="5725035" y="5162388"/>
            <a:ext cx="1146389" cy="369332"/>
          </a:xfrm>
          <a:prstGeom prst="rect">
            <a:avLst/>
          </a:prstGeom>
          <a:noFill/>
        </p:spPr>
        <p:txBody>
          <a:bodyPr wrap="square" rtlCol="0">
            <a:spAutoFit/>
          </a:bodyPr>
          <a:lstStyle/>
          <a:p>
            <a:pPr algn="ctr"/>
            <a:r>
              <a:rPr lang="en-GB" b="1" dirty="0"/>
              <a:t>Q</a:t>
            </a:r>
          </a:p>
        </p:txBody>
      </p:sp>
      <p:cxnSp>
        <p:nvCxnSpPr>
          <p:cNvPr id="4" name="Straight Connector 3">
            <a:extLst>
              <a:ext uri="{FF2B5EF4-FFF2-40B4-BE49-F238E27FC236}">
                <a16:creationId xmlns:a16="http://schemas.microsoft.com/office/drawing/2014/main" id="{C8AEBBCC-0982-40FD-8936-6BD845CEAAB3}"/>
              </a:ext>
            </a:extLst>
          </p:cNvPr>
          <p:cNvCxnSpPr>
            <a:cxnSpLocks/>
          </p:cNvCxnSpPr>
          <p:nvPr/>
        </p:nvCxnSpPr>
        <p:spPr>
          <a:xfrm>
            <a:off x="6298230" y="2939928"/>
            <a:ext cx="0" cy="21873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00392E0-CC0C-61F7-DDF9-B7A651034E3F}"/>
              </a:ext>
            </a:extLst>
          </p:cNvPr>
          <p:cNvSpPr>
            <a:spLocks noGrp="1"/>
          </p:cNvSpPr>
          <p:nvPr>
            <p:ph type="title"/>
          </p:nvPr>
        </p:nvSpPr>
        <p:spPr/>
        <p:txBody>
          <a:bodyPr>
            <a:normAutofit/>
          </a:bodyPr>
          <a:lstStyle/>
          <a:p>
            <a:r>
              <a:rPr lang="en-GB" dirty="0">
                <a:cs typeface="Calibri Light"/>
              </a:rPr>
              <a:t>Perfect competition: Short run equilibrium </a:t>
            </a:r>
            <a:endParaRPr lang="en-US" dirty="0"/>
          </a:p>
        </p:txBody>
      </p:sp>
    </p:spTree>
    <p:extLst>
      <p:ext uri="{BB962C8B-B14F-4D97-AF65-F5344CB8AC3E}">
        <p14:creationId xmlns:p14="http://schemas.microsoft.com/office/powerpoint/2010/main" val="9672287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7463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998532" y="1299507"/>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053925"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561080" y="1305618"/>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728371" y="1846314"/>
            <a:ext cx="1146389" cy="369332"/>
          </a:xfrm>
          <a:prstGeom prst="rect">
            <a:avLst/>
          </a:prstGeom>
          <a:noFill/>
        </p:spPr>
        <p:txBody>
          <a:bodyPr wrap="square" rtlCol="0">
            <a:spAutoFit/>
          </a:bodyPr>
          <a:lstStyle/>
          <a:p>
            <a:pPr algn="ctr"/>
            <a:r>
              <a:rPr lang="en-GB" b="1" dirty="0"/>
              <a:t>AC</a:t>
            </a:r>
          </a:p>
        </p:txBody>
      </p:sp>
      <p:cxnSp>
        <p:nvCxnSpPr>
          <p:cNvPr id="15" name="Straight Connector 14">
            <a:extLst>
              <a:ext uri="{FF2B5EF4-FFF2-40B4-BE49-F238E27FC236}">
                <a16:creationId xmlns:a16="http://schemas.microsoft.com/office/drawing/2014/main" id="{8949F498-1C6E-4A97-A23D-D8A694CD3E66}"/>
              </a:ext>
            </a:extLst>
          </p:cNvPr>
          <p:cNvCxnSpPr>
            <a:cxnSpLocks/>
          </p:cNvCxnSpPr>
          <p:nvPr/>
        </p:nvCxnSpPr>
        <p:spPr>
          <a:xfrm>
            <a:off x="2884602" y="2939928"/>
            <a:ext cx="5598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E03EAFA-523D-4F7F-94E8-859A1BE001D1}"/>
              </a:ext>
            </a:extLst>
          </p:cNvPr>
          <p:cNvSpPr txBox="1"/>
          <p:nvPr/>
        </p:nvSpPr>
        <p:spPr>
          <a:xfrm>
            <a:off x="7336365" y="3004939"/>
            <a:ext cx="1146389" cy="369332"/>
          </a:xfrm>
          <a:prstGeom prst="rect">
            <a:avLst/>
          </a:prstGeom>
          <a:noFill/>
        </p:spPr>
        <p:txBody>
          <a:bodyPr wrap="square" rtlCol="0">
            <a:spAutoFit/>
          </a:bodyPr>
          <a:lstStyle/>
          <a:p>
            <a:pPr algn="ctr"/>
            <a:r>
              <a:rPr lang="en-GB" b="1" dirty="0"/>
              <a:t>MR = AR</a:t>
            </a:r>
          </a:p>
        </p:txBody>
      </p:sp>
      <p:sp>
        <p:nvSpPr>
          <p:cNvPr id="19" name="TextBox 18">
            <a:extLst>
              <a:ext uri="{FF2B5EF4-FFF2-40B4-BE49-F238E27FC236}">
                <a16:creationId xmlns:a16="http://schemas.microsoft.com/office/drawing/2014/main" id="{4131191D-DB96-4C23-93DF-9CE079F5E6D1}"/>
              </a:ext>
            </a:extLst>
          </p:cNvPr>
          <p:cNvSpPr txBox="1"/>
          <p:nvPr/>
        </p:nvSpPr>
        <p:spPr>
          <a:xfrm>
            <a:off x="2129208" y="2755261"/>
            <a:ext cx="1146389" cy="369332"/>
          </a:xfrm>
          <a:prstGeom prst="rect">
            <a:avLst/>
          </a:prstGeom>
          <a:noFill/>
        </p:spPr>
        <p:txBody>
          <a:bodyPr wrap="square" rtlCol="0">
            <a:spAutoFit/>
          </a:bodyPr>
          <a:lstStyle/>
          <a:p>
            <a:pPr algn="ctr"/>
            <a:r>
              <a:rPr lang="en-GB" b="1" dirty="0"/>
              <a:t>P</a:t>
            </a:r>
          </a:p>
        </p:txBody>
      </p:sp>
      <p:sp>
        <p:nvSpPr>
          <p:cNvPr id="20" name="TextBox 19">
            <a:extLst>
              <a:ext uri="{FF2B5EF4-FFF2-40B4-BE49-F238E27FC236}">
                <a16:creationId xmlns:a16="http://schemas.microsoft.com/office/drawing/2014/main" id="{F970222F-2B17-4883-A60A-D590BC9E04BA}"/>
              </a:ext>
            </a:extLst>
          </p:cNvPr>
          <p:cNvSpPr txBox="1"/>
          <p:nvPr/>
        </p:nvSpPr>
        <p:spPr>
          <a:xfrm>
            <a:off x="5725035" y="5162388"/>
            <a:ext cx="1146389" cy="369332"/>
          </a:xfrm>
          <a:prstGeom prst="rect">
            <a:avLst/>
          </a:prstGeom>
          <a:noFill/>
        </p:spPr>
        <p:txBody>
          <a:bodyPr wrap="square" rtlCol="0">
            <a:spAutoFit/>
          </a:bodyPr>
          <a:lstStyle/>
          <a:p>
            <a:pPr algn="ctr"/>
            <a:r>
              <a:rPr lang="en-GB" b="1" dirty="0"/>
              <a:t>Q</a:t>
            </a:r>
          </a:p>
        </p:txBody>
      </p:sp>
      <p:cxnSp>
        <p:nvCxnSpPr>
          <p:cNvPr id="4" name="Straight Connector 3">
            <a:extLst>
              <a:ext uri="{FF2B5EF4-FFF2-40B4-BE49-F238E27FC236}">
                <a16:creationId xmlns:a16="http://schemas.microsoft.com/office/drawing/2014/main" id="{C8AEBBCC-0982-40FD-8936-6BD845CEAAB3}"/>
              </a:ext>
            </a:extLst>
          </p:cNvPr>
          <p:cNvCxnSpPr>
            <a:cxnSpLocks/>
          </p:cNvCxnSpPr>
          <p:nvPr/>
        </p:nvCxnSpPr>
        <p:spPr>
          <a:xfrm>
            <a:off x="6298230" y="2939928"/>
            <a:ext cx="0" cy="21873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1959AC-79F9-4F86-9E37-679CF59AE25A}"/>
              </a:ext>
            </a:extLst>
          </p:cNvPr>
          <p:cNvCxnSpPr>
            <a:cxnSpLocks/>
          </p:cNvCxnSpPr>
          <p:nvPr/>
        </p:nvCxnSpPr>
        <p:spPr>
          <a:xfrm flipH="1" flipV="1">
            <a:off x="2884601" y="3370501"/>
            <a:ext cx="3413629" cy="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B79E98-C528-4B5F-896D-1C713BCD2EB7}"/>
              </a:ext>
            </a:extLst>
          </p:cNvPr>
          <p:cNvSpPr/>
          <p:nvPr/>
        </p:nvSpPr>
        <p:spPr>
          <a:xfrm>
            <a:off x="2901524" y="2939928"/>
            <a:ext cx="3396703" cy="43434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A17E898-A4A4-4D2E-9E60-765FBC665E82}"/>
              </a:ext>
            </a:extLst>
          </p:cNvPr>
          <p:cNvSpPr txBox="1"/>
          <p:nvPr/>
        </p:nvSpPr>
        <p:spPr>
          <a:xfrm>
            <a:off x="2125976" y="3143964"/>
            <a:ext cx="1146389" cy="369332"/>
          </a:xfrm>
          <a:prstGeom prst="rect">
            <a:avLst/>
          </a:prstGeom>
          <a:noFill/>
        </p:spPr>
        <p:txBody>
          <a:bodyPr wrap="square" rtlCol="0">
            <a:spAutoFit/>
          </a:bodyPr>
          <a:lstStyle/>
          <a:p>
            <a:pPr algn="ctr"/>
            <a:r>
              <a:rPr lang="en-GB" b="1" dirty="0"/>
              <a:t>C</a:t>
            </a:r>
          </a:p>
        </p:txBody>
      </p:sp>
      <p:sp>
        <p:nvSpPr>
          <p:cNvPr id="24" name="TextBox 23">
            <a:extLst>
              <a:ext uri="{FF2B5EF4-FFF2-40B4-BE49-F238E27FC236}">
                <a16:creationId xmlns:a16="http://schemas.microsoft.com/office/drawing/2014/main" id="{3DA2BF9D-7559-4877-BA11-678C204CB871}"/>
              </a:ext>
            </a:extLst>
          </p:cNvPr>
          <p:cNvSpPr txBox="1"/>
          <p:nvPr/>
        </p:nvSpPr>
        <p:spPr>
          <a:xfrm>
            <a:off x="5658993" y="2601217"/>
            <a:ext cx="1146389" cy="369332"/>
          </a:xfrm>
          <a:prstGeom prst="rect">
            <a:avLst/>
          </a:prstGeom>
          <a:noFill/>
        </p:spPr>
        <p:txBody>
          <a:bodyPr wrap="square" rtlCol="0">
            <a:spAutoFit/>
          </a:bodyPr>
          <a:lstStyle/>
          <a:p>
            <a:pPr algn="ctr"/>
            <a:r>
              <a:rPr lang="en-GB" b="1" dirty="0"/>
              <a:t>A</a:t>
            </a:r>
          </a:p>
        </p:txBody>
      </p:sp>
      <p:sp>
        <p:nvSpPr>
          <p:cNvPr id="25" name="TextBox 24">
            <a:extLst>
              <a:ext uri="{FF2B5EF4-FFF2-40B4-BE49-F238E27FC236}">
                <a16:creationId xmlns:a16="http://schemas.microsoft.com/office/drawing/2014/main" id="{DBD73404-6AD7-400C-B8EE-879D6BA9A158}"/>
              </a:ext>
            </a:extLst>
          </p:cNvPr>
          <p:cNvSpPr txBox="1"/>
          <p:nvPr/>
        </p:nvSpPr>
        <p:spPr>
          <a:xfrm>
            <a:off x="5875976" y="3299578"/>
            <a:ext cx="1146389" cy="369332"/>
          </a:xfrm>
          <a:prstGeom prst="rect">
            <a:avLst/>
          </a:prstGeom>
          <a:noFill/>
        </p:spPr>
        <p:txBody>
          <a:bodyPr wrap="square" rtlCol="0">
            <a:spAutoFit/>
          </a:bodyPr>
          <a:lstStyle/>
          <a:p>
            <a:pPr algn="ctr"/>
            <a:r>
              <a:rPr lang="en-GB" b="1" dirty="0"/>
              <a:t>B</a:t>
            </a:r>
          </a:p>
        </p:txBody>
      </p:sp>
      <p:sp>
        <p:nvSpPr>
          <p:cNvPr id="26" name="TextBox 25">
            <a:extLst>
              <a:ext uri="{FF2B5EF4-FFF2-40B4-BE49-F238E27FC236}">
                <a16:creationId xmlns:a16="http://schemas.microsoft.com/office/drawing/2014/main" id="{34CD7736-4498-4AD6-8870-2A3100AE73BD}"/>
              </a:ext>
            </a:extLst>
          </p:cNvPr>
          <p:cNvSpPr txBox="1"/>
          <p:nvPr/>
        </p:nvSpPr>
        <p:spPr>
          <a:xfrm>
            <a:off x="4481396" y="1441005"/>
            <a:ext cx="2146014" cy="646331"/>
          </a:xfrm>
          <a:prstGeom prst="rect">
            <a:avLst/>
          </a:prstGeom>
          <a:noFill/>
        </p:spPr>
        <p:txBody>
          <a:bodyPr wrap="square" rtlCol="0">
            <a:spAutoFit/>
          </a:bodyPr>
          <a:lstStyle/>
          <a:p>
            <a:pPr algn="ctr"/>
            <a:r>
              <a:rPr lang="en-GB" b="1" dirty="0"/>
              <a:t>Supernormal profit = area CPAB</a:t>
            </a:r>
          </a:p>
        </p:txBody>
      </p:sp>
      <p:sp>
        <p:nvSpPr>
          <p:cNvPr id="27" name="Rectangle 26">
            <a:extLst>
              <a:ext uri="{FF2B5EF4-FFF2-40B4-BE49-F238E27FC236}">
                <a16:creationId xmlns:a16="http://schemas.microsoft.com/office/drawing/2014/main" id="{71A95348-2BDC-4E24-B96E-50F55E74D740}"/>
              </a:ext>
            </a:extLst>
          </p:cNvPr>
          <p:cNvSpPr/>
          <p:nvPr/>
        </p:nvSpPr>
        <p:spPr>
          <a:xfrm>
            <a:off x="1551398" y="842481"/>
            <a:ext cx="1258683" cy="90412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E4BD7E9-4CF6-4544-9F87-4F1DE0E5793C}"/>
              </a:ext>
            </a:extLst>
          </p:cNvPr>
          <p:cNvSpPr/>
          <p:nvPr/>
        </p:nvSpPr>
        <p:spPr>
          <a:xfrm>
            <a:off x="4492361" y="1342519"/>
            <a:ext cx="2135049" cy="90412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6F1596E-1E32-42DF-81C4-34A7DCD6C3DA}"/>
              </a:ext>
            </a:extLst>
          </p:cNvPr>
          <p:cNvSpPr/>
          <p:nvPr/>
        </p:nvSpPr>
        <p:spPr>
          <a:xfrm>
            <a:off x="6096000" y="5198151"/>
            <a:ext cx="509476" cy="425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36209CA-58D7-4DF5-BF56-32F1EB11D5C2}"/>
              </a:ext>
            </a:extLst>
          </p:cNvPr>
          <p:cNvSpPr/>
          <p:nvPr/>
        </p:nvSpPr>
        <p:spPr>
          <a:xfrm>
            <a:off x="2373838" y="3140428"/>
            <a:ext cx="509476" cy="425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44BE398E-E722-4776-B802-69C67851D0B7}"/>
              </a:ext>
            </a:extLst>
          </p:cNvPr>
          <p:cNvSpPr/>
          <p:nvPr/>
        </p:nvSpPr>
        <p:spPr>
          <a:xfrm>
            <a:off x="6233913" y="3295115"/>
            <a:ext cx="509476" cy="425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0DA26BF-BC4C-4D3D-B459-C685FA307411}"/>
              </a:ext>
            </a:extLst>
          </p:cNvPr>
          <p:cNvSpPr/>
          <p:nvPr/>
        </p:nvSpPr>
        <p:spPr>
          <a:xfrm>
            <a:off x="5963309" y="2572810"/>
            <a:ext cx="509476" cy="425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14B58C32-8063-BA2B-38A0-B5A17738D194}"/>
              </a:ext>
            </a:extLst>
          </p:cNvPr>
          <p:cNvSpPr>
            <a:spLocks noGrp="1"/>
          </p:cNvSpPr>
          <p:nvPr>
            <p:ph type="title"/>
          </p:nvPr>
        </p:nvSpPr>
        <p:spPr/>
        <p:txBody>
          <a:bodyPr>
            <a:normAutofit/>
          </a:bodyPr>
          <a:lstStyle/>
          <a:p>
            <a:r>
              <a:rPr lang="en-GB" dirty="0">
                <a:cs typeface="Calibri Light"/>
              </a:rPr>
              <a:t>Perfect competition: short run supernormal profits</a:t>
            </a:r>
          </a:p>
        </p:txBody>
      </p:sp>
    </p:spTree>
    <p:extLst>
      <p:ext uri="{BB962C8B-B14F-4D97-AF65-F5344CB8AC3E}">
        <p14:creationId xmlns:p14="http://schemas.microsoft.com/office/powerpoint/2010/main" val="5842737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sp>
        <p:nvSpPr>
          <p:cNvPr id="12" name="TextBox 11">
            <a:extLst>
              <a:ext uri="{FF2B5EF4-FFF2-40B4-BE49-F238E27FC236}">
                <a16:creationId xmlns:a16="http://schemas.microsoft.com/office/drawing/2014/main" id="{28B47EDF-A704-4FF1-BD97-66F79DE82949}"/>
              </a:ext>
            </a:extLst>
          </p:cNvPr>
          <p:cNvSpPr txBox="1"/>
          <p:nvPr/>
        </p:nvSpPr>
        <p:spPr>
          <a:xfrm>
            <a:off x="6998030" y="3023218"/>
            <a:ext cx="1571084" cy="369332"/>
          </a:xfrm>
          <a:prstGeom prst="rect">
            <a:avLst/>
          </a:prstGeom>
          <a:noFill/>
        </p:spPr>
        <p:txBody>
          <a:bodyPr wrap="square" rtlCol="0">
            <a:spAutoFit/>
          </a:bodyPr>
          <a:lstStyle/>
          <a:p>
            <a:pPr algn="ctr"/>
            <a:r>
              <a:rPr lang="en-GB" b="1" dirty="0"/>
              <a:t>D = AR = MR</a:t>
            </a:r>
          </a:p>
        </p:txBody>
      </p: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14DDACFF-C19B-4610-8448-E0A30B633265}"/>
              </a:ext>
            </a:extLst>
          </p:cNvPr>
          <p:cNvCxnSpPr/>
          <p:nvPr/>
        </p:nvCxnSpPr>
        <p:spPr>
          <a:xfrm>
            <a:off x="2905024" y="3055856"/>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19492C-33D3-4AC9-8594-35CF5CAE8B53}"/>
              </a:ext>
            </a:extLst>
          </p:cNvPr>
          <p:cNvSpPr txBox="1"/>
          <p:nvPr/>
        </p:nvSpPr>
        <p:spPr>
          <a:xfrm>
            <a:off x="2072640" y="2869618"/>
            <a:ext cx="1146389" cy="369332"/>
          </a:xfrm>
          <a:prstGeom prst="rect">
            <a:avLst/>
          </a:prstGeom>
          <a:noFill/>
        </p:spPr>
        <p:txBody>
          <a:bodyPr wrap="square" rtlCol="0">
            <a:spAutoFit/>
          </a:bodyPr>
          <a:lstStyle/>
          <a:p>
            <a:pPr algn="ctr"/>
            <a:r>
              <a:rPr lang="en-GB" b="1" dirty="0"/>
              <a:t>P</a:t>
            </a:r>
          </a:p>
        </p:txBody>
      </p:sp>
      <p:sp>
        <p:nvSpPr>
          <p:cNvPr id="20" name="TextBox 19">
            <a:extLst>
              <a:ext uri="{FF2B5EF4-FFF2-40B4-BE49-F238E27FC236}">
                <a16:creationId xmlns:a16="http://schemas.microsoft.com/office/drawing/2014/main" id="{1EC0B2EF-7836-4EAE-9C8E-ABF318BF57E4}"/>
              </a:ext>
            </a:extLst>
          </p:cNvPr>
          <p:cNvSpPr txBox="1"/>
          <p:nvPr/>
        </p:nvSpPr>
        <p:spPr>
          <a:xfrm>
            <a:off x="5440616" y="5195725"/>
            <a:ext cx="1146389" cy="369332"/>
          </a:xfrm>
          <a:prstGeom prst="rect">
            <a:avLst/>
          </a:prstGeom>
          <a:noFill/>
        </p:spPr>
        <p:txBody>
          <a:bodyPr wrap="square" rtlCol="0">
            <a:spAutoFit/>
          </a:bodyPr>
          <a:lstStyle/>
          <a:p>
            <a:pPr algn="ctr"/>
            <a:r>
              <a:rPr lang="en-GB" b="1" dirty="0"/>
              <a:t>Q</a:t>
            </a:r>
          </a:p>
        </p:txBody>
      </p:sp>
      <p:sp>
        <p:nvSpPr>
          <p:cNvPr id="4" name="Rectangle 3">
            <a:extLst>
              <a:ext uri="{FF2B5EF4-FFF2-40B4-BE49-F238E27FC236}">
                <a16:creationId xmlns:a16="http://schemas.microsoft.com/office/drawing/2014/main" id="{F9CECCE5-F769-4172-9096-D1DFA20BD553}"/>
              </a:ext>
            </a:extLst>
          </p:cNvPr>
          <p:cNvSpPr/>
          <p:nvPr/>
        </p:nvSpPr>
        <p:spPr>
          <a:xfrm>
            <a:off x="2884602" y="3054284"/>
            <a:ext cx="3157957" cy="67288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EE714CC6-691C-4B26-809C-5561636B2CC1}"/>
              </a:ext>
            </a:extLst>
          </p:cNvPr>
          <p:cNvCxnSpPr>
            <a:cxnSpLocks/>
          </p:cNvCxnSpPr>
          <p:nvPr/>
        </p:nvCxnSpPr>
        <p:spPr>
          <a:xfrm>
            <a:off x="6022140" y="3054284"/>
            <a:ext cx="0" cy="214267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6000F2-1263-A31B-5A2F-0434F3FE812D}"/>
              </a:ext>
            </a:extLst>
          </p:cNvPr>
          <p:cNvSpPr>
            <a:spLocks noGrp="1"/>
          </p:cNvSpPr>
          <p:nvPr>
            <p:ph type="title"/>
          </p:nvPr>
        </p:nvSpPr>
        <p:spPr/>
        <p:txBody>
          <a:bodyPr/>
          <a:lstStyle/>
          <a:p>
            <a:r>
              <a:rPr lang="en-GB" dirty="0">
                <a:cs typeface="Calibri Light"/>
              </a:rPr>
              <a:t>Short run profit-maximising equilibrium for perfect competition</a:t>
            </a:r>
            <a:endParaRPr lang="en-GB" dirty="0"/>
          </a:p>
        </p:txBody>
      </p:sp>
    </p:spTree>
    <p:extLst>
      <p:ext uri="{BB962C8B-B14F-4D97-AF65-F5344CB8AC3E}">
        <p14:creationId xmlns:p14="http://schemas.microsoft.com/office/powerpoint/2010/main" val="1726920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5176" y="1264405"/>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053925"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561080" y="1305618"/>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728371" y="1846314"/>
            <a:ext cx="1146389" cy="369332"/>
          </a:xfrm>
          <a:prstGeom prst="rect">
            <a:avLst/>
          </a:prstGeom>
          <a:noFill/>
        </p:spPr>
        <p:txBody>
          <a:bodyPr wrap="square" rtlCol="0">
            <a:spAutoFit/>
          </a:bodyPr>
          <a:lstStyle/>
          <a:p>
            <a:pPr algn="ctr"/>
            <a:r>
              <a:rPr lang="en-GB" b="1" dirty="0"/>
              <a:t>AC</a:t>
            </a:r>
          </a:p>
        </p:txBody>
      </p:sp>
      <p:cxnSp>
        <p:nvCxnSpPr>
          <p:cNvPr id="15" name="Straight Connector 14">
            <a:extLst>
              <a:ext uri="{FF2B5EF4-FFF2-40B4-BE49-F238E27FC236}">
                <a16:creationId xmlns:a16="http://schemas.microsoft.com/office/drawing/2014/main" id="{8949F498-1C6E-4A97-A23D-D8A694CD3E66}"/>
              </a:ext>
            </a:extLst>
          </p:cNvPr>
          <p:cNvCxnSpPr/>
          <p:nvPr/>
        </p:nvCxnSpPr>
        <p:spPr>
          <a:xfrm>
            <a:off x="2884602" y="3422814"/>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E03EAFA-523D-4F7F-94E8-859A1BE001D1}"/>
              </a:ext>
            </a:extLst>
          </p:cNvPr>
          <p:cNvSpPr txBox="1"/>
          <p:nvPr/>
        </p:nvSpPr>
        <p:spPr>
          <a:xfrm>
            <a:off x="7337211" y="3075765"/>
            <a:ext cx="1146389" cy="369332"/>
          </a:xfrm>
          <a:prstGeom prst="rect">
            <a:avLst/>
          </a:prstGeom>
          <a:noFill/>
        </p:spPr>
        <p:txBody>
          <a:bodyPr wrap="square" rtlCol="0">
            <a:spAutoFit/>
          </a:bodyPr>
          <a:lstStyle/>
          <a:p>
            <a:pPr algn="ctr"/>
            <a:r>
              <a:rPr lang="en-GB" b="1" dirty="0"/>
              <a:t>MR = AR</a:t>
            </a:r>
          </a:p>
        </p:txBody>
      </p:sp>
      <p:sp>
        <p:nvSpPr>
          <p:cNvPr id="19" name="TextBox 18">
            <a:extLst>
              <a:ext uri="{FF2B5EF4-FFF2-40B4-BE49-F238E27FC236}">
                <a16:creationId xmlns:a16="http://schemas.microsoft.com/office/drawing/2014/main" id="{4131191D-DB96-4C23-93DF-9CE079F5E6D1}"/>
              </a:ext>
            </a:extLst>
          </p:cNvPr>
          <p:cNvSpPr txBox="1"/>
          <p:nvPr/>
        </p:nvSpPr>
        <p:spPr>
          <a:xfrm>
            <a:off x="1976337" y="3234232"/>
            <a:ext cx="1146389" cy="369332"/>
          </a:xfrm>
          <a:prstGeom prst="rect">
            <a:avLst/>
          </a:prstGeom>
          <a:noFill/>
        </p:spPr>
        <p:txBody>
          <a:bodyPr wrap="square" rtlCol="0">
            <a:spAutoFit/>
          </a:bodyPr>
          <a:lstStyle/>
          <a:p>
            <a:pPr algn="ctr"/>
            <a:r>
              <a:rPr lang="en-GB" b="1" dirty="0"/>
              <a:t>P=C</a:t>
            </a:r>
          </a:p>
        </p:txBody>
      </p:sp>
      <p:sp>
        <p:nvSpPr>
          <p:cNvPr id="20" name="TextBox 19">
            <a:extLst>
              <a:ext uri="{FF2B5EF4-FFF2-40B4-BE49-F238E27FC236}">
                <a16:creationId xmlns:a16="http://schemas.microsoft.com/office/drawing/2014/main" id="{F970222F-2B17-4883-A60A-D590BC9E04BA}"/>
              </a:ext>
            </a:extLst>
          </p:cNvPr>
          <p:cNvSpPr txBox="1"/>
          <p:nvPr/>
        </p:nvSpPr>
        <p:spPr>
          <a:xfrm>
            <a:off x="5355165" y="5127228"/>
            <a:ext cx="1146389" cy="369332"/>
          </a:xfrm>
          <a:prstGeom prst="rect">
            <a:avLst/>
          </a:prstGeom>
          <a:noFill/>
        </p:spPr>
        <p:txBody>
          <a:bodyPr wrap="square" rtlCol="0">
            <a:spAutoFit/>
          </a:bodyPr>
          <a:lstStyle/>
          <a:p>
            <a:pPr algn="ctr"/>
            <a:r>
              <a:rPr lang="en-GB" b="1" dirty="0"/>
              <a:t>Q</a:t>
            </a:r>
          </a:p>
        </p:txBody>
      </p:sp>
      <p:cxnSp>
        <p:nvCxnSpPr>
          <p:cNvPr id="4" name="Straight Connector 3">
            <a:extLst>
              <a:ext uri="{FF2B5EF4-FFF2-40B4-BE49-F238E27FC236}">
                <a16:creationId xmlns:a16="http://schemas.microsoft.com/office/drawing/2014/main" id="{C8AEBBCC-0982-40FD-8936-6BD845CEAAB3}"/>
              </a:ext>
            </a:extLst>
          </p:cNvPr>
          <p:cNvCxnSpPr>
            <a:cxnSpLocks/>
            <a:stCxn id="8" idx="1"/>
          </p:cNvCxnSpPr>
          <p:nvPr/>
        </p:nvCxnSpPr>
        <p:spPr>
          <a:xfrm>
            <a:off x="5928360" y="3418898"/>
            <a:ext cx="0" cy="170833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948C1F2-2E0F-8049-4324-A3388EADB22E}"/>
              </a:ext>
            </a:extLst>
          </p:cNvPr>
          <p:cNvSpPr>
            <a:spLocks noGrp="1"/>
          </p:cNvSpPr>
          <p:nvPr>
            <p:ph type="title"/>
          </p:nvPr>
        </p:nvSpPr>
        <p:spPr/>
        <p:txBody>
          <a:bodyPr>
            <a:normAutofit/>
          </a:bodyPr>
          <a:lstStyle/>
          <a:p>
            <a:r>
              <a:rPr lang="en-GB" dirty="0">
                <a:cs typeface="Calibri Light"/>
              </a:rPr>
              <a:t>Perfect competition – long run equilibrium (Normal profit only)</a:t>
            </a:r>
            <a:endParaRPr lang="en-US" dirty="0"/>
          </a:p>
        </p:txBody>
      </p:sp>
    </p:spTree>
    <p:extLst>
      <p:ext uri="{BB962C8B-B14F-4D97-AF65-F5344CB8AC3E}">
        <p14:creationId xmlns:p14="http://schemas.microsoft.com/office/powerpoint/2010/main" val="1202990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26ED4AC-652F-4240-AB61-FF56A9183D96}"/>
              </a:ext>
            </a:extLst>
          </p:cNvPr>
          <p:cNvCxnSpPr>
            <a:cxnSpLocks/>
          </p:cNvCxnSpPr>
          <p:nvPr/>
        </p:nvCxnSpPr>
        <p:spPr>
          <a:xfrm>
            <a:off x="6339002" y="549580"/>
            <a:ext cx="0" cy="4616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3AA39F0-3704-420C-949C-4A348B66E968}"/>
              </a:ext>
            </a:extLst>
          </p:cNvPr>
          <p:cNvCxnSpPr>
            <a:cxnSpLocks/>
          </p:cNvCxnSpPr>
          <p:nvPr/>
        </p:nvCxnSpPr>
        <p:spPr>
          <a:xfrm>
            <a:off x="6339002"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B2389E-7C01-4148-A852-E6E740598B39}"/>
              </a:ext>
            </a:extLst>
          </p:cNvPr>
          <p:cNvSpPr txBox="1"/>
          <p:nvPr/>
        </p:nvSpPr>
        <p:spPr>
          <a:xfrm>
            <a:off x="5080000" y="942680"/>
            <a:ext cx="1146389" cy="646331"/>
          </a:xfrm>
          <a:prstGeom prst="rect">
            <a:avLst/>
          </a:prstGeom>
          <a:noFill/>
        </p:spPr>
        <p:txBody>
          <a:bodyPr wrap="square" rtlCol="0">
            <a:spAutoFit/>
          </a:bodyPr>
          <a:lstStyle/>
          <a:p>
            <a:pPr algn="ctr"/>
            <a:r>
              <a:rPr lang="en-GB" b="1" dirty="0"/>
              <a:t>Costs and Revenue</a:t>
            </a:r>
          </a:p>
        </p:txBody>
      </p:sp>
      <p:sp>
        <p:nvSpPr>
          <p:cNvPr id="5" name="TextBox 4">
            <a:extLst>
              <a:ext uri="{FF2B5EF4-FFF2-40B4-BE49-F238E27FC236}">
                <a16:creationId xmlns:a16="http://schemas.microsoft.com/office/drawing/2014/main" id="{FA236BDA-1D1C-4C4E-8CA0-70D4757948FD}"/>
              </a:ext>
            </a:extLst>
          </p:cNvPr>
          <p:cNvSpPr txBox="1"/>
          <p:nvPr/>
        </p:nvSpPr>
        <p:spPr>
          <a:xfrm>
            <a:off x="10877125" y="5254674"/>
            <a:ext cx="1146389" cy="369332"/>
          </a:xfrm>
          <a:prstGeom prst="rect">
            <a:avLst/>
          </a:prstGeom>
          <a:noFill/>
        </p:spPr>
        <p:txBody>
          <a:bodyPr wrap="square" rtlCol="0">
            <a:spAutoFit/>
          </a:bodyPr>
          <a:lstStyle/>
          <a:p>
            <a:pPr algn="ctr"/>
            <a:r>
              <a:rPr lang="en-GB" b="1" dirty="0"/>
              <a:t>Output</a:t>
            </a:r>
          </a:p>
        </p:txBody>
      </p:sp>
      <p:cxnSp>
        <p:nvCxnSpPr>
          <p:cNvPr id="6" name="Straight Connector 5">
            <a:extLst>
              <a:ext uri="{FF2B5EF4-FFF2-40B4-BE49-F238E27FC236}">
                <a16:creationId xmlns:a16="http://schemas.microsoft.com/office/drawing/2014/main" id="{51F8687F-CC8E-4A44-A028-160F970E32BE}"/>
              </a:ext>
            </a:extLst>
          </p:cNvPr>
          <p:cNvCxnSpPr>
            <a:cxnSpLocks/>
          </p:cNvCxnSpPr>
          <p:nvPr/>
        </p:nvCxnSpPr>
        <p:spPr>
          <a:xfrm>
            <a:off x="1507805" y="997871"/>
            <a:ext cx="3666797" cy="4028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D0B01B-B07A-49D7-A4F7-546F1629A1C7}"/>
              </a:ext>
            </a:extLst>
          </p:cNvPr>
          <p:cNvSpPr txBox="1"/>
          <p:nvPr/>
        </p:nvSpPr>
        <p:spPr>
          <a:xfrm>
            <a:off x="4170871" y="4782158"/>
            <a:ext cx="1146389" cy="369332"/>
          </a:xfrm>
          <a:prstGeom prst="rect">
            <a:avLst/>
          </a:prstGeom>
          <a:noFill/>
        </p:spPr>
        <p:txBody>
          <a:bodyPr wrap="square" rtlCol="0">
            <a:spAutoFit/>
          </a:bodyPr>
          <a:lstStyle/>
          <a:p>
            <a:pPr algn="ctr"/>
            <a:r>
              <a:rPr lang="en-GB" b="1" dirty="0"/>
              <a:t>D</a:t>
            </a:r>
          </a:p>
        </p:txBody>
      </p:sp>
      <p:sp>
        <p:nvSpPr>
          <p:cNvPr id="8" name="TextBox 7">
            <a:extLst>
              <a:ext uri="{FF2B5EF4-FFF2-40B4-BE49-F238E27FC236}">
                <a16:creationId xmlns:a16="http://schemas.microsoft.com/office/drawing/2014/main" id="{C7D222C1-0DC6-487A-99D3-0C4692BDD23E}"/>
              </a:ext>
            </a:extLst>
          </p:cNvPr>
          <p:cNvSpPr txBox="1"/>
          <p:nvPr/>
        </p:nvSpPr>
        <p:spPr>
          <a:xfrm>
            <a:off x="9999548" y="2885995"/>
            <a:ext cx="1146389" cy="369332"/>
          </a:xfrm>
          <a:prstGeom prst="rect">
            <a:avLst/>
          </a:prstGeom>
          <a:noFill/>
        </p:spPr>
        <p:txBody>
          <a:bodyPr wrap="square" rtlCol="0">
            <a:spAutoFit/>
          </a:bodyPr>
          <a:lstStyle/>
          <a:p>
            <a:pPr algn="ctr"/>
            <a:r>
              <a:rPr lang="en-GB" b="1" dirty="0"/>
              <a:t>AR = MR</a:t>
            </a:r>
          </a:p>
        </p:txBody>
      </p:sp>
      <p:cxnSp>
        <p:nvCxnSpPr>
          <p:cNvPr id="9" name="Straight Connector 8">
            <a:extLst>
              <a:ext uri="{FF2B5EF4-FFF2-40B4-BE49-F238E27FC236}">
                <a16:creationId xmlns:a16="http://schemas.microsoft.com/office/drawing/2014/main" id="{BFC04DF5-3951-43F6-9D02-73DF39A1CA62}"/>
              </a:ext>
            </a:extLst>
          </p:cNvPr>
          <p:cNvCxnSpPr>
            <a:cxnSpLocks/>
          </p:cNvCxnSpPr>
          <p:nvPr/>
        </p:nvCxnSpPr>
        <p:spPr>
          <a:xfrm>
            <a:off x="6339001" y="2898374"/>
            <a:ext cx="45381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4655B80-2897-4819-A05B-5AFDB57B184E}"/>
              </a:ext>
            </a:extLst>
          </p:cNvPr>
          <p:cNvSpPr/>
          <p:nvPr/>
        </p:nvSpPr>
        <p:spPr>
          <a:xfrm>
            <a:off x="6914793" y="1171663"/>
            <a:ext cx="4415974"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50A6078F-ED6D-4750-85E3-F6A4CDB56CBB}"/>
              </a:ext>
            </a:extLst>
          </p:cNvPr>
          <p:cNvSpPr/>
          <p:nvPr/>
        </p:nvSpPr>
        <p:spPr>
          <a:xfrm>
            <a:off x="6624319" y="54958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BEDDC36-4397-4AD0-BF59-CF1D9BF7B827}"/>
              </a:ext>
            </a:extLst>
          </p:cNvPr>
          <p:cNvSpPr txBox="1"/>
          <p:nvPr/>
        </p:nvSpPr>
        <p:spPr>
          <a:xfrm>
            <a:off x="10252148" y="785216"/>
            <a:ext cx="1146389" cy="369332"/>
          </a:xfrm>
          <a:prstGeom prst="rect">
            <a:avLst/>
          </a:prstGeom>
          <a:noFill/>
        </p:spPr>
        <p:txBody>
          <a:bodyPr wrap="square" rtlCol="0">
            <a:spAutoFit/>
          </a:bodyPr>
          <a:lstStyle/>
          <a:p>
            <a:pPr algn="ctr"/>
            <a:r>
              <a:rPr lang="en-GB" b="1" dirty="0"/>
              <a:t>MC</a:t>
            </a:r>
          </a:p>
        </p:txBody>
      </p:sp>
      <p:sp>
        <p:nvSpPr>
          <p:cNvPr id="13" name="TextBox 12">
            <a:extLst>
              <a:ext uri="{FF2B5EF4-FFF2-40B4-BE49-F238E27FC236}">
                <a16:creationId xmlns:a16="http://schemas.microsoft.com/office/drawing/2014/main" id="{58C8CCCA-B434-4C68-B663-9228303259E7}"/>
              </a:ext>
            </a:extLst>
          </p:cNvPr>
          <p:cNvSpPr txBox="1"/>
          <p:nvPr/>
        </p:nvSpPr>
        <p:spPr>
          <a:xfrm>
            <a:off x="11070773" y="1674527"/>
            <a:ext cx="1146389" cy="369332"/>
          </a:xfrm>
          <a:prstGeom prst="rect">
            <a:avLst/>
          </a:prstGeom>
          <a:noFill/>
        </p:spPr>
        <p:txBody>
          <a:bodyPr wrap="square" rtlCol="0">
            <a:spAutoFit/>
          </a:bodyPr>
          <a:lstStyle/>
          <a:p>
            <a:pPr algn="ctr"/>
            <a:r>
              <a:rPr lang="en-GB" b="1" dirty="0"/>
              <a:t>AC</a:t>
            </a:r>
          </a:p>
        </p:txBody>
      </p:sp>
      <p:cxnSp>
        <p:nvCxnSpPr>
          <p:cNvPr id="14" name="Straight Connector 13">
            <a:extLst>
              <a:ext uri="{FF2B5EF4-FFF2-40B4-BE49-F238E27FC236}">
                <a16:creationId xmlns:a16="http://schemas.microsoft.com/office/drawing/2014/main" id="{39B10529-1612-4A7D-ADAD-B9357070D079}"/>
              </a:ext>
            </a:extLst>
          </p:cNvPr>
          <p:cNvCxnSpPr/>
          <p:nvPr/>
        </p:nvCxnSpPr>
        <p:spPr>
          <a:xfrm flipV="1">
            <a:off x="9189719" y="2898374"/>
            <a:ext cx="0" cy="21845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E203F1-6B74-490D-B80D-986324335C5B}"/>
              </a:ext>
            </a:extLst>
          </p:cNvPr>
          <p:cNvSpPr txBox="1"/>
          <p:nvPr/>
        </p:nvSpPr>
        <p:spPr>
          <a:xfrm>
            <a:off x="8616524" y="5174070"/>
            <a:ext cx="1146389" cy="369332"/>
          </a:xfrm>
          <a:prstGeom prst="rect">
            <a:avLst/>
          </a:prstGeom>
          <a:noFill/>
        </p:spPr>
        <p:txBody>
          <a:bodyPr wrap="square" rtlCol="0">
            <a:spAutoFit/>
          </a:bodyPr>
          <a:lstStyle/>
          <a:p>
            <a:pPr algn="ctr"/>
            <a:r>
              <a:rPr lang="en-GB" b="1" dirty="0"/>
              <a:t>Q</a:t>
            </a:r>
          </a:p>
        </p:txBody>
      </p:sp>
      <p:sp>
        <p:nvSpPr>
          <p:cNvPr id="17" name="TextBox 16">
            <a:extLst>
              <a:ext uri="{FF2B5EF4-FFF2-40B4-BE49-F238E27FC236}">
                <a16:creationId xmlns:a16="http://schemas.microsoft.com/office/drawing/2014/main" id="{A669826B-857D-4783-8AA8-3A9011A685E6}"/>
              </a:ext>
            </a:extLst>
          </p:cNvPr>
          <p:cNvSpPr txBox="1"/>
          <p:nvPr/>
        </p:nvSpPr>
        <p:spPr>
          <a:xfrm>
            <a:off x="5525365" y="2814241"/>
            <a:ext cx="1146389" cy="369332"/>
          </a:xfrm>
          <a:prstGeom prst="rect">
            <a:avLst/>
          </a:prstGeom>
          <a:noFill/>
        </p:spPr>
        <p:txBody>
          <a:bodyPr wrap="square" rtlCol="0">
            <a:spAutoFit/>
          </a:bodyPr>
          <a:lstStyle/>
          <a:p>
            <a:pPr algn="ctr"/>
            <a:r>
              <a:rPr lang="en-GB" b="1" dirty="0"/>
              <a:t>P</a:t>
            </a:r>
          </a:p>
        </p:txBody>
      </p:sp>
      <p:cxnSp>
        <p:nvCxnSpPr>
          <p:cNvPr id="18" name="Straight Connector 17">
            <a:extLst>
              <a:ext uri="{FF2B5EF4-FFF2-40B4-BE49-F238E27FC236}">
                <a16:creationId xmlns:a16="http://schemas.microsoft.com/office/drawing/2014/main" id="{6CC75CFA-A370-4AEC-91E6-8D533F312BBE}"/>
              </a:ext>
            </a:extLst>
          </p:cNvPr>
          <p:cNvCxnSpPr>
            <a:cxnSpLocks/>
          </p:cNvCxnSpPr>
          <p:nvPr/>
        </p:nvCxnSpPr>
        <p:spPr>
          <a:xfrm>
            <a:off x="1259002" y="549580"/>
            <a:ext cx="0" cy="4616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732FE3-DB0C-409C-ADCC-FA7B3476EF29}"/>
              </a:ext>
            </a:extLst>
          </p:cNvPr>
          <p:cNvCxnSpPr>
            <a:cxnSpLocks/>
          </p:cNvCxnSpPr>
          <p:nvPr/>
        </p:nvCxnSpPr>
        <p:spPr>
          <a:xfrm>
            <a:off x="1259002" y="5165889"/>
            <a:ext cx="4266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9F7B09D-DB77-4FF2-881C-52F5F5EF4304}"/>
              </a:ext>
            </a:extLst>
          </p:cNvPr>
          <p:cNvSpPr txBox="1"/>
          <p:nvPr/>
        </p:nvSpPr>
        <p:spPr>
          <a:xfrm>
            <a:off x="314978" y="600550"/>
            <a:ext cx="1146389" cy="369332"/>
          </a:xfrm>
          <a:prstGeom prst="rect">
            <a:avLst/>
          </a:prstGeom>
          <a:noFill/>
        </p:spPr>
        <p:txBody>
          <a:bodyPr wrap="square" rtlCol="0">
            <a:spAutoFit/>
          </a:bodyPr>
          <a:lstStyle/>
          <a:p>
            <a:pPr algn="ctr"/>
            <a:r>
              <a:rPr lang="en-GB" b="1" dirty="0"/>
              <a:t>Price</a:t>
            </a:r>
          </a:p>
        </p:txBody>
      </p:sp>
      <p:sp>
        <p:nvSpPr>
          <p:cNvPr id="21" name="TextBox 20">
            <a:extLst>
              <a:ext uri="{FF2B5EF4-FFF2-40B4-BE49-F238E27FC236}">
                <a16:creationId xmlns:a16="http://schemas.microsoft.com/office/drawing/2014/main" id="{90DD5593-2978-4FD7-A44E-C2A257961E15}"/>
              </a:ext>
            </a:extLst>
          </p:cNvPr>
          <p:cNvSpPr txBox="1"/>
          <p:nvPr/>
        </p:nvSpPr>
        <p:spPr>
          <a:xfrm>
            <a:off x="4494757" y="5165889"/>
            <a:ext cx="1146389" cy="369332"/>
          </a:xfrm>
          <a:prstGeom prst="rect">
            <a:avLst/>
          </a:prstGeom>
          <a:noFill/>
        </p:spPr>
        <p:txBody>
          <a:bodyPr wrap="square" rtlCol="0">
            <a:spAutoFit/>
          </a:bodyPr>
          <a:lstStyle/>
          <a:p>
            <a:pPr algn="ctr"/>
            <a:r>
              <a:rPr lang="en-GB" b="1" dirty="0"/>
              <a:t>Quantity</a:t>
            </a:r>
          </a:p>
        </p:txBody>
      </p:sp>
      <p:cxnSp>
        <p:nvCxnSpPr>
          <p:cNvPr id="25" name="Straight Connector 24">
            <a:extLst>
              <a:ext uri="{FF2B5EF4-FFF2-40B4-BE49-F238E27FC236}">
                <a16:creationId xmlns:a16="http://schemas.microsoft.com/office/drawing/2014/main" id="{B5C11B19-102C-4476-8A62-C2835F68C0A2}"/>
              </a:ext>
            </a:extLst>
          </p:cNvPr>
          <p:cNvCxnSpPr>
            <a:cxnSpLocks/>
          </p:cNvCxnSpPr>
          <p:nvPr/>
        </p:nvCxnSpPr>
        <p:spPr>
          <a:xfrm flipV="1">
            <a:off x="1460504" y="997870"/>
            <a:ext cx="3375748" cy="3913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1D1736-1A5E-4B4B-8020-235C759620EF}"/>
              </a:ext>
            </a:extLst>
          </p:cNvPr>
          <p:cNvSpPr txBox="1"/>
          <p:nvPr/>
        </p:nvSpPr>
        <p:spPr>
          <a:xfrm>
            <a:off x="3832521" y="953447"/>
            <a:ext cx="1146389" cy="369332"/>
          </a:xfrm>
          <a:prstGeom prst="rect">
            <a:avLst/>
          </a:prstGeom>
          <a:noFill/>
        </p:spPr>
        <p:txBody>
          <a:bodyPr wrap="square" rtlCol="0">
            <a:spAutoFit/>
          </a:bodyPr>
          <a:lstStyle/>
          <a:p>
            <a:pPr algn="ctr"/>
            <a:r>
              <a:rPr lang="en-GB" b="1" dirty="0"/>
              <a:t>S</a:t>
            </a:r>
          </a:p>
        </p:txBody>
      </p:sp>
      <p:cxnSp>
        <p:nvCxnSpPr>
          <p:cNvPr id="29" name="Straight Connector 28">
            <a:extLst>
              <a:ext uri="{FF2B5EF4-FFF2-40B4-BE49-F238E27FC236}">
                <a16:creationId xmlns:a16="http://schemas.microsoft.com/office/drawing/2014/main" id="{3E740510-5861-40AB-83B9-4BEF72B379C6}"/>
              </a:ext>
            </a:extLst>
          </p:cNvPr>
          <p:cNvCxnSpPr>
            <a:cxnSpLocks/>
          </p:cNvCxnSpPr>
          <p:nvPr/>
        </p:nvCxnSpPr>
        <p:spPr>
          <a:xfrm>
            <a:off x="1259001" y="2898374"/>
            <a:ext cx="5080001" cy="5502"/>
          </a:xfrm>
          <a:prstGeom prst="line">
            <a:avLst/>
          </a:prstGeom>
          <a:ln w="254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481D3B-E3A9-4DF4-9FA0-F082ECF44262}"/>
              </a:ext>
            </a:extLst>
          </p:cNvPr>
          <p:cNvSpPr txBox="1"/>
          <p:nvPr/>
        </p:nvSpPr>
        <p:spPr>
          <a:xfrm>
            <a:off x="519650" y="2713708"/>
            <a:ext cx="1146389" cy="369332"/>
          </a:xfrm>
          <a:prstGeom prst="rect">
            <a:avLst/>
          </a:prstGeom>
          <a:noFill/>
        </p:spPr>
        <p:txBody>
          <a:bodyPr wrap="square" rtlCol="0">
            <a:spAutoFit/>
          </a:bodyPr>
          <a:lstStyle/>
          <a:p>
            <a:pPr algn="ctr"/>
            <a:r>
              <a:rPr lang="en-GB" b="1" dirty="0"/>
              <a:t>P</a:t>
            </a:r>
          </a:p>
        </p:txBody>
      </p:sp>
      <p:sp>
        <p:nvSpPr>
          <p:cNvPr id="38" name="Rectangle 37">
            <a:extLst>
              <a:ext uri="{FF2B5EF4-FFF2-40B4-BE49-F238E27FC236}">
                <a16:creationId xmlns:a16="http://schemas.microsoft.com/office/drawing/2014/main" id="{2E23742D-C177-4F70-B5C9-BC46FD5A7082}"/>
              </a:ext>
            </a:extLst>
          </p:cNvPr>
          <p:cNvSpPr/>
          <p:nvPr/>
        </p:nvSpPr>
        <p:spPr>
          <a:xfrm>
            <a:off x="6355507" y="2885995"/>
            <a:ext cx="2834211" cy="305729"/>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D4FC4FA-28DF-467C-99ED-9EC8DBE6F3F4}"/>
              </a:ext>
            </a:extLst>
          </p:cNvPr>
          <p:cNvSpPr txBox="1"/>
          <p:nvPr/>
        </p:nvSpPr>
        <p:spPr>
          <a:xfrm>
            <a:off x="4894060" y="131611"/>
            <a:ext cx="2403879" cy="369332"/>
          </a:xfrm>
          <a:prstGeom prst="rect">
            <a:avLst/>
          </a:prstGeom>
          <a:noFill/>
        </p:spPr>
        <p:txBody>
          <a:bodyPr wrap="square" rtlCol="0">
            <a:spAutoFit/>
          </a:bodyPr>
          <a:lstStyle/>
          <a:p>
            <a:r>
              <a:rPr lang="en-GB" b="1" dirty="0">
                <a:solidFill>
                  <a:srgbClr val="00B050"/>
                </a:solidFill>
              </a:rPr>
              <a:t>Short-Run Equilibrium</a:t>
            </a:r>
          </a:p>
        </p:txBody>
      </p:sp>
      <p:sp>
        <p:nvSpPr>
          <p:cNvPr id="15" name="Title 14">
            <a:extLst>
              <a:ext uri="{FF2B5EF4-FFF2-40B4-BE49-F238E27FC236}">
                <a16:creationId xmlns:a16="http://schemas.microsoft.com/office/drawing/2014/main" id="{4F302246-B27F-AF65-E53D-DC3D8DDBA419}"/>
              </a:ext>
            </a:extLst>
          </p:cNvPr>
          <p:cNvSpPr>
            <a:spLocks noGrp="1"/>
          </p:cNvSpPr>
          <p:nvPr>
            <p:ph type="title"/>
          </p:nvPr>
        </p:nvSpPr>
        <p:spPr/>
        <p:txBody>
          <a:bodyPr/>
          <a:lstStyle/>
          <a:p>
            <a:r>
              <a:rPr lang="en-GB" dirty="0">
                <a:cs typeface="Calibri Light"/>
              </a:rPr>
              <a:t>Market determines the price taken by the perfect competitor in the short run; supernormal profits can be made</a:t>
            </a:r>
            <a:endParaRPr lang="en-GB" dirty="0"/>
          </a:p>
        </p:txBody>
      </p:sp>
    </p:spTree>
    <p:extLst>
      <p:ext uri="{BB962C8B-B14F-4D97-AF65-F5344CB8AC3E}">
        <p14:creationId xmlns:p14="http://schemas.microsoft.com/office/powerpoint/2010/main" val="260575540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26ED4AC-652F-4240-AB61-FF56A9183D96}"/>
              </a:ext>
            </a:extLst>
          </p:cNvPr>
          <p:cNvCxnSpPr>
            <a:cxnSpLocks/>
          </p:cNvCxnSpPr>
          <p:nvPr/>
        </p:nvCxnSpPr>
        <p:spPr>
          <a:xfrm>
            <a:off x="6339002" y="549580"/>
            <a:ext cx="0" cy="4616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3AA39F0-3704-420C-949C-4A348B66E968}"/>
              </a:ext>
            </a:extLst>
          </p:cNvPr>
          <p:cNvCxnSpPr>
            <a:cxnSpLocks/>
          </p:cNvCxnSpPr>
          <p:nvPr/>
        </p:nvCxnSpPr>
        <p:spPr>
          <a:xfrm>
            <a:off x="6339002"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B2389E-7C01-4148-A852-E6E740598B39}"/>
              </a:ext>
            </a:extLst>
          </p:cNvPr>
          <p:cNvSpPr txBox="1"/>
          <p:nvPr/>
        </p:nvSpPr>
        <p:spPr>
          <a:xfrm>
            <a:off x="5080000" y="942680"/>
            <a:ext cx="1146389" cy="646331"/>
          </a:xfrm>
          <a:prstGeom prst="rect">
            <a:avLst/>
          </a:prstGeom>
          <a:noFill/>
        </p:spPr>
        <p:txBody>
          <a:bodyPr wrap="square" rtlCol="0">
            <a:spAutoFit/>
          </a:bodyPr>
          <a:lstStyle/>
          <a:p>
            <a:pPr algn="ctr"/>
            <a:r>
              <a:rPr lang="en-GB" b="1" dirty="0"/>
              <a:t>Costs and Revenue</a:t>
            </a:r>
          </a:p>
        </p:txBody>
      </p:sp>
      <p:sp>
        <p:nvSpPr>
          <p:cNvPr id="5" name="TextBox 4">
            <a:extLst>
              <a:ext uri="{FF2B5EF4-FFF2-40B4-BE49-F238E27FC236}">
                <a16:creationId xmlns:a16="http://schemas.microsoft.com/office/drawing/2014/main" id="{FA236BDA-1D1C-4C4E-8CA0-70D4757948FD}"/>
              </a:ext>
            </a:extLst>
          </p:cNvPr>
          <p:cNvSpPr txBox="1"/>
          <p:nvPr/>
        </p:nvSpPr>
        <p:spPr>
          <a:xfrm>
            <a:off x="10877125" y="5254674"/>
            <a:ext cx="1146389" cy="369332"/>
          </a:xfrm>
          <a:prstGeom prst="rect">
            <a:avLst/>
          </a:prstGeom>
          <a:noFill/>
        </p:spPr>
        <p:txBody>
          <a:bodyPr wrap="square" rtlCol="0">
            <a:spAutoFit/>
          </a:bodyPr>
          <a:lstStyle/>
          <a:p>
            <a:pPr algn="ctr"/>
            <a:r>
              <a:rPr lang="en-GB" b="1" dirty="0"/>
              <a:t>Output</a:t>
            </a:r>
          </a:p>
        </p:txBody>
      </p:sp>
      <p:cxnSp>
        <p:nvCxnSpPr>
          <p:cNvPr id="6" name="Straight Connector 5">
            <a:extLst>
              <a:ext uri="{FF2B5EF4-FFF2-40B4-BE49-F238E27FC236}">
                <a16:creationId xmlns:a16="http://schemas.microsoft.com/office/drawing/2014/main" id="{51F8687F-CC8E-4A44-A028-160F970E32BE}"/>
              </a:ext>
            </a:extLst>
          </p:cNvPr>
          <p:cNvCxnSpPr>
            <a:cxnSpLocks/>
          </p:cNvCxnSpPr>
          <p:nvPr/>
        </p:nvCxnSpPr>
        <p:spPr>
          <a:xfrm>
            <a:off x="1507805" y="997871"/>
            <a:ext cx="3666797" cy="4028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D0B01B-B07A-49D7-A4F7-546F1629A1C7}"/>
              </a:ext>
            </a:extLst>
          </p:cNvPr>
          <p:cNvSpPr txBox="1"/>
          <p:nvPr/>
        </p:nvSpPr>
        <p:spPr>
          <a:xfrm>
            <a:off x="4170871" y="4782158"/>
            <a:ext cx="1146389" cy="369332"/>
          </a:xfrm>
          <a:prstGeom prst="rect">
            <a:avLst/>
          </a:prstGeom>
          <a:noFill/>
        </p:spPr>
        <p:txBody>
          <a:bodyPr wrap="square" rtlCol="0">
            <a:spAutoFit/>
          </a:bodyPr>
          <a:lstStyle/>
          <a:p>
            <a:pPr algn="ctr"/>
            <a:r>
              <a:rPr lang="en-GB" b="1" dirty="0"/>
              <a:t>D</a:t>
            </a:r>
          </a:p>
        </p:txBody>
      </p:sp>
      <p:sp>
        <p:nvSpPr>
          <p:cNvPr id="8" name="TextBox 7">
            <a:extLst>
              <a:ext uri="{FF2B5EF4-FFF2-40B4-BE49-F238E27FC236}">
                <a16:creationId xmlns:a16="http://schemas.microsoft.com/office/drawing/2014/main" id="{C7D222C1-0DC6-487A-99D3-0C4692BDD23E}"/>
              </a:ext>
            </a:extLst>
          </p:cNvPr>
          <p:cNvSpPr txBox="1"/>
          <p:nvPr/>
        </p:nvSpPr>
        <p:spPr>
          <a:xfrm>
            <a:off x="9999548" y="2885995"/>
            <a:ext cx="1549837" cy="369332"/>
          </a:xfrm>
          <a:prstGeom prst="rect">
            <a:avLst/>
          </a:prstGeom>
          <a:noFill/>
        </p:spPr>
        <p:txBody>
          <a:bodyPr wrap="square" rtlCol="0">
            <a:spAutoFit/>
          </a:bodyPr>
          <a:lstStyle/>
          <a:p>
            <a:pPr algn="ctr"/>
            <a:r>
              <a:rPr lang="en-GB" b="1" dirty="0">
                <a:solidFill>
                  <a:srgbClr val="C00000"/>
                </a:solidFill>
              </a:rPr>
              <a:t>AR1 = MR1</a:t>
            </a:r>
          </a:p>
        </p:txBody>
      </p:sp>
      <p:cxnSp>
        <p:nvCxnSpPr>
          <p:cNvPr id="9" name="Straight Connector 8">
            <a:extLst>
              <a:ext uri="{FF2B5EF4-FFF2-40B4-BE49-F238E27FC236}">
                <a16:creationId xmlns:a16="http://schemas.microsoft.com/office/drawing/2014/main" id="{BFC04DF5-3951-43F6-9D02-73DF39A1CA62}"/>
              </a:ext>
            </a:extLst>
          </p:cNvPr>
          <p:cNvCxnSpPr>
            <a:cxnSpLocks/>
          </p:cNvCxnSpPr>
          <p:nvPr/>
        </p:nvCxnSpPr>
        <p:spPr>
          <a:xfrm>
            <a:off x="6355507" y="3299575"/>
            <a:ext cx="453812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4655B80-2897-4819-A05B-5AFDB57B184E}"/>
              </a:ext>
            </a:extLst>
          </p:cNvPr>
          <p:cNvSpPr/>
          <p:nvPr/>
        </p:nvSpPr>
        <p:spPr>
          <a:xfrm>
            <a:off x="6914793" y="1171663"/>
            <a:ext cx="4415974"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50A6078F-ED6D-4750-85E3-F6A4CDB56CBB}"/>
              </a:ext>
            </a:extLst>
          </p:cNvPr>
          <p:cNvSpPr/>
          <p:nvPr/>
        </p:nvSpPr>
        <p:spPr>
          <a:xfrm>
            <a:off x="6624319" y="54958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BEDDC36-4397-4AD0-BF59-CF1D9BF7B827}"/>
              </a:ext>
            </a:extLst>
          </p:cNvPr>
          <p:cNvSpPr txBox="1"/>
          <p:nvPr/>
        </p:nvSpPr>
        <p:spPr>
          <a:xfrm>
            <a:off x="10252148" y="785216"/>
            <a:ext cx="1146389" cy="369332"/>
          </a:xfrm>
          <a:prstGeom prst="rect">
            <a:avLst/>
          </a:prstGeom>
          <a:noFill/>
        </p:spPr>
        <p:txBody>
          <a:bodyPr wrap="square" rtlCol="0">
            <a:spAutoFit/>
          </a:bodyPr>
          <a:lstStyle/>
          <a:p>
            <a:pPr algn="ctr"/>
            <a:r>
              <a:rPr lang="en-GB" b="1" dirty="0"/>
              <a:t>MC</a:t>
            </a:r>
          </a:p>
        </p:txBody>
      </p:sp>
      <p:sp>
        <p:nvSpPr>
          <p:cNvPr id="13" name="TextBox 12">
            <a:extLst>
              <a:ext uri="{FF2B5EF4-FFF2-40B4-BE49-F238E27FC236}">
                <a16:creationId xmlns:a16="http://schemas.microsoft.com/office/drawing/2014/main" id="{58C8CCCA-B434-4C68-B663-9228303259E7}"/>
              </a:ext>
            </a:extLst>
          </p:cNvPr>
          <p:cNvSpPr txBox="1"/>
          <p:nvPr/>
        </p:nvSpPr>
        <p:spPr>
          <a:xfrm>
            <a:off x="11070773" y="1674527"/>
            <a:ext cx="1146389" cy="369332"/>
          </a:xfrm>
          <a:prstGeom prst="rect">
            <a:avLst/>
          </a:prstGeom>
          <a:noFill/>
        </p:spPr>
        <p:txBody>
          <a:bodyPr wrap="square" rtlCol="0">
            <a:spAutoFit/>
          </a:bodyPr>
          <a:lstStyle/>
          <a:p>
            <a:pPr algn="ctr"/>
            <a:r>
              <a:rPr lang="en-GB" b="1" dirty="0"/>
              <a:t>AC</a:t>
            </a:r>
          </a:p>
        </p:txBody>
      </p:sp>
      <p:cxnSp>
        <p:nvCxnSpPr>
          <p:cNvPr id="14" name="Straight Connector 13">
            <a:extLst>
              <a:ext uri="{FF2B5EF4-FFF2-40B4-BE49-F238E27FC236}">
                <a16:creationId xmlns:a16="http://schemas.microsoft.com/office/drawing/2014/main" id="{39B10529-1612-4A7D-ADAD-B9357070D079}"/>
              </a:ext>
            </a:extLst>
          </p:cNvPr>
          <p:cNvCxnSpPr>
            <a:cxnSpLocks/>
          </p:cNvCxnSpPr>
          <p:nvPr/>
        </p:nvCxnSpPr>
        <p:spPr>
          <a:xfrm flipV="1">
            <a:off x="8884919" y="3294614"/>
            <a:ext cx="0" cy="17883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E203F1-6B74-490D-B80D-986324335C5B}"/>
              </a:ext>
            </a:extLst>
          </p:cNvPr>
          <p:cNvSpPr txBox="1"/>
          <p:nvPr/>
        </p:nvSpPr>
        <p:spPr>
          <a:xfrm>
            <a:off x="8301564" y="5174070"/>
            <a:ext cx="1146389" cy="369332"/>
          </a:xfrm>
          <a:prstGeom prst="rect">
            <a:avLst/>
          </a:prstGeom>
          <a:noFill/>
        </p:spPr>
        <p:txBody>
          <a:bodyPr wrap="square" rtlCol="0">
            <a:spAutoFit/>
          </a:bodyPr>
          <a:lstStyle/>
          <a:p>
            <a:pPr algn="ctr"/>
            <a:r>
              <a:rPr lang="en-GB" b="1" dirty="0"/>
              <a:t>Q1</a:t>
            </a:r>
          </a:p>
        </p:txBody>
      </p:sp>
      <p:sp>
        <p:nvSpPr>
          <p:cNvPr id="17" name="TextBox 16">
            <a:extLst>
              <a:ext uri="{FF2B5EF4-FFF2-40B4-BE49-F238E27FC236}">
                <a16:creationId xmlns:a16="http://schemas.microsoft.com/office/drawing/2014/main" id="{A669826B-857D-4783-8AA8-3A9011A685E6}"/>
              </a:ext>
            </a:extLst>
          </p:cNvPr>
          <p:cNvSpPr txBox="1"/>
          <p:nvPr/>
        </p:nvSpPr>
        <p:spPr>
          <a:xfrm>
            <a:off x="5493517" y="3109948"/>
            <a:ext cx="1146389" cy="369332"/>
          </a:xfrm>
          <a:prstGeom prst="rect">
            <a:avLst/>
          </a:prstGeom>
          <a:noFill/>
        </p:spPr>
        <p:txBody>
          <a:bodyPr wrap="square" rtlCol="0">
            <a:spAutoFit/>
          </a:bodyPr>
          <a:lstStyle/>
          <a:p>
            <a:pPr algn="ctr"/>
            <a:r>
              <a:rPr lang="en-GB" b="1" dirty="0"/>
              <a:t>P1</a:t>
            </a:r>
          </a:p>
        </p:txBody>
      </p:sp>
      <p:cxnSp>
        <p:nvCxnSpPr>
          <p:cNvPr id="18" name="Straight Connector 17">
            <a:extLst>
              <a:ext uri="{FF2B5EF4-FFF2-40B4-BE49-F238E27FC236}">
                <a16:creationId xmlns:a16="http://schemas.microsoft.com/office/drawing/2014/main" id="{6CC75CFA-A370-4AEC-91E6-8D533F312BBE}"/>
              </a:ext>
            </a:extLst>
          </p:cNvPr>
          <p:cNvCxnSpPr>
            <a:cxnSpLocks/>
          </p:cNvCxnSpPr>
          <p:nvPr/>
        </p:nvCxnSpPr>
        <p:spPr>
          <a:xfrm>
            <a:off x="1259002" y="549580"/>
            <a:ext cx="0" cy="4616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732FE3-DB0C-409C-ADCC-FA7B3476EF29}"/>
              </a:ext>
            </a:extLst>
          </p:cNvPr>
          <p:cNvCxnSpPr>
            <a:cxnSpLocks/>
          </p:cNvCxnSpPr>
          <p:nvPr/>
        </p:nvCxnSpPr>
        <p:spPr>
          <a:xfrm>
            <a:off x="1259002" y="5165889"/>
            <a:ext cx="4266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9F7B09D-DB77-4FF2-881C-52F5F5EF4304}"/>
              </a:ext>
            </a:extLst>
          </p:cNvPr>
          <p:cNvSpPr txBox="1"/>
          <p:nvPr/>
        </p:nvSpPr>
        <p:spPr>
          <a:xfrm>
            <a:off x="314978" y="600550"/>
            <a:ext cx="1146389" cy="369332"/>
          </a:xfrm>
          <a:prstGeom prst="rect">
            <a:avLst/>
          </a:prstGeom>
          <a:noFill/>
        </p:spPr>
        <p:txBody>
          <a:bodyPr wrap="square" rtlCol="0">
            <a:spAutoFit/>
          </a:bodyPr>
          <a:lstStyle/>
          <a:p>
            <a:pPr algn="ctr"/>
            <a:r>
              <a:rPr lang="en-GB" b="1" dirty="0"/>
              <a:t>Price</a:t>
            </a:r>
          </a:p>
        </p:txBody>
      </p:sp>
      <p:sp>
        <p:nvSpPr>
          <p:cNvPr id="21" name="TextBox 20">
            <a:extLst>
              <a:ext uri="{FF2B5EF4-FFF2-40B4-BE49-F238E27FC236}">
                <a16:creationId xmlns:a16="http://schemas.microsoft.com/office/drawing/2014/main" id="{90DD5593-2978-4FD7-A44E-C2A257961E15}"/>
              </a:ext>
            </a:extLst>
          </p:cNvPr>
          <p:cNvSpPr txBox="1"/>
          <p:nvPr/>
        </p:nvSpPr>
        <p:spPr>
          <a:xfrm>
            <a:off x="4494757" y="5165889"/>
            <a:ext cx="1146389" cy="369332"/>
          </a:xfrm>
          <a:prstGeom prst="rect">
            <a:avLst/>
          </a:prstGeom>
          <a:noFill/>
        </p:spPr>
        <p:txBody>
          <a:bodyPr wrap="square" rtlCol="0">
            <a:spAutoFit/>
          </a:bodyPr>
          <a:lstStyle/>
          <a:p>
            <a:pPr algn="ctr"/>
            <a:r>
              <a:rPr lang="en-GB" b="1" dirty="0"/>
              <a:t>Quantity</a:t>
            </a:r>
          </a:p>
        </p:txBody>
      </p:sp>
      <p:cxnSp>
        <p:nvCxnSpPr>
          <p:cNvPr id="25" name="Straight Connector 24">
            <a:extLst>
              <a:ext uri="{FF2B5EF4-FFF2-40B4-BE49-F238E27FC236}">
                <a16:creationId xmlns:a16="http://schemas.microsoft.com/office/drawing/2014/main" id="{B5C11B19-102C-4476-8A62-C2835F68C0A2}"/>
              </a:ext>
            </a:extLst>
          </p:cNvPr>
          <p:cNvCxnSpPr>
            <a:cxnSpLocks/>
          </p:cNvCxnSpPr>
          <p:nvPr/>
        </p:nvCxnSpPr>
        <p:spPr>
          <a:xfrm flipV="1">
            <a:off x="1460504" y="997870"/>
            <a:ext cx="3375748" cy="3913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1D1736-1A5E-4B4B-8020-235C759620EF}"/>
              </a:ext>
            </a:extLst>
          </p:cNvPr>
          <p:cNvSpPr txBox="1"/>
          <p:nvPr/>
        </p:nvSpPr>
        <p:spPr>
          <a:xfrm>
            <a:off x="3832521" y="953447"/>
            <a:ext cx="1146389" cy="369332"/>
          </a:xfrm>
          <a:prstGeom prst="rect">
            <a:avLst/>
          </a:prstGeom>
          <a:noFill/>
        </p:spPr>
        <p:txBody>
          <a:bodyPr wrap="square" rtlCol="0">
            <a:spAutoFit/>
          </a:bodyPr>
          <a:lstStyle/>
          <a:p>
            <a:pPr algn="ctr"/>
            <a:r>
              <a:rPr lang="en-GB" b="1" dirty="0"/>
              <a:t>S</a:t>
            </a:r>
          </a:p>
        </p:txBody>
      </p:sp>
      <p:cxnSp>
        <p:nvCxnSpPr>
          <p:cNvPr id="29" name="Straight Connector 28">
            <a:extLst>
              <a:ext uri="{FF2B5EF4-FFF2-40B4-BE49-F238E27FC236}">
                <a16:creationId xmlns:a16="http://schemas.microsoft.com/office/drawing/2014/main" id="{3E740510-5861-40AB-83B9-4BEF72B379C6}"/>
              </a:ext>
            </a:extLst>
          </p:cNvPr>
          <p:cNvCxnSpPr>
            <a:cxnSpLocks/>
          </p:cNvCxnSpPr>
          <p:nvPr/>
        </p:nvCxnSpPr>
        <p:spPr>
          <a:xfrm>
            <a:off x="1259001" y="3294614"/>
            <a:ext cx="5080001" cy="550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481D3B-E3A9-4DF4-9FA0-F082ECF44262}"/>
              </a:ext>
            </a:extLst>
          </p:cNvPr>
          <p:cNvSpPr txBox="1"/>
          <p:nvPr/>
        </p:nvSpPr>
        <p:spPr>
          <a:xfrm>
            <a:off x="500976" y="3109948"/>
            <a:ext cx="1146389" cy="369332"/>
          </a:xfrm>
          <a:prstGeom prst="rect">
            <a:avLst/>
          </a:prstGeom>
          <a:noFill/>
        </p:spPr>
        <p:txBody>
          <a:bodyPr wrap="square" rtlCol="0">
            <a:spAutoFit/>
          </a:bodyPr>
          <a:lstStyle/>
          <a:p>
            <a:pPr algn="ctr"/>
            <a:r>
              <a:rPr lang="en-GB" b="1" dirty="0"/>
              <a:t>P1</a:t>
            </a:r>
          </a:p>
        </p:txBody>
      </p:sp>
      <p:sp>
        <p:nvSpPr>
          <p:cNvPr id="39" name="TextBox 38">
            <a:extLst>
              <a:ext uri="{FF2B5EF4-FFF2-40B4-BE49-F238E27FC236}">
                <a16:creationId xmlns:a16="http://schemas.microsoft.com/office/drawing/2014/main" id="{3D4FC4FA-28DF-467C-99ED-9EC8DBE6F3F4}"/>
              </a:ext>
            </a:extLst>
          </p:cNvPr>
          <p:cNvSpPr txBox="1"/>
          <p:nvPr/>
        </p:nvSpPr>
        <p:spPr>
          <a:xfrm>
            <a:off x="4894060" y="131611"/>
            <a:ext cx="2403879" cy="369332"/>
          </a:xfrm>
          <a:prstGeom prst="rect">
            <a:avLst/>
          </a:prstGeom>
          <a:noFill/>
        </p:spPr>
        <p:txBody>
          <a:bodyPr wrap="square" rtlCol="0">
            <a:spAutoFit/>
          </a:bodyPr>
          <a:lstStyle/>
          <a:p>
            <a:r>
              <a:rPr lang="en-GB" b="1" dirty="0">
                <a:solidFill>
                  <a:srgbClr val="00B050"/>
                </a:solidFill>
              </a:rPr>
              <a:t>Long-Run Equilibrium</a:t>
            </a:r>
          </a:p>
        </p:txBody>
      </p:sp>
      <p:cxnSp>
        <p:nvCxnSpPr>
          <p:cNvPr id="27" name="Straight Connector 26">
            <a:extLst>
              <a:ext uri="{FF2B5EF4-FFF2-40B4-BE49-F238E27FC236}">
                <a16:creationId xmlns:a16="http://schemas.microsoft.com/office/drawing/2014/main" id="{DDD0F65A-E188-4B75-9B1D-58AE5A40AA79}"/>
              </a:ext>
            </a:extLst>
          </p:cNvPr>
          <p:cNvCxnSpPr>
            <a:cxnSpLocks/>
          </p:cNvCxnSpPr>
          <p:nvPr/>
        </p:nvCxnSpPr>
        <p:spPr>
          <a:xfrm flipV="1">
            <a:off x="2078260" y="1674527"/>
            <a:ext cx="2907662" cy="33923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DFD8BBF-89EA-418C-9C51-CB8989757457}"/>
              </a:ext>
            </a:extLst>
          </p:cNvPr>
          <p:cNvSpPr txBox="1"/>
          <p:nvPr/>
        </p:nvSpPr>
        <p:spPr>
          <a:xfrm>
            <a:off x="4384932" y="1911742"/>
            <a:ext cx="1146389" cy="369332"/>
          </a:xfrm>
          <a:prstGeom prst="rect">
            <a:avLst/>
          </a:prstGeom>
          <a:noFill/>
        </p:spPr>
        <p:txBody>
          <a:bodyPr wrap="square" rtlCol="0">
            <a:spAutoFit/>
          </a:bodyPr>
          <a:lstStyle/>
          <a:p>
            <a:pPr algn="ctr"/>
            <a:r>
              <a:rPr lang="en-GB" b="1" dirty="0">
                <a:solidFill>
                  <a:srgbClr val="C00000"/>
                </a:solidFill>
              </a:rPr>
              <a:t>S1</a:t>
            </a:r>
          </a:p>
        </p:txBody>
      </p:sp>
      <p:sp>
        <p:nvSpPr>
          <p:cNvPr id="15" name="Title 14">
            <a:extLst>
              <a:ext uri="{FF2B5EF4-FFF2-40B4-BE49-F238E27FC236}">
                <a16:creationId xmlns:a16="http://schemas.microsoft.com/office/drawing/2014/main" id="{FA208C33-CB91-7549-3F92-44C16AC8B99E}"/>
              </a:ext>
            </a:extLst>
          </p:cNvPr>
          <p:cNvSpPr>
            <a:spLocks noGrp="1"/>
          </p:cNvSpPr>
          <p:nvPr>
            <p:ph type="title"/>
          </p:nvPr>
        </p:nvSpPr>
        <p:spPr/>
        <p:txBody>
          <a:bodyPr>
            <a:normAutofit fontScale="90000"/>
          </a:bodyPr>
          <a:lstStyle/>
          <a:p>
            <a:r>
              <a:rPr lang="en-GB" dirty="0">
                <a:cs typeface="Calibri Light"/>
              </a:rPr>
              <a:t>Short run supernormal profits attract new firms to join the market increasing the market supply and reducing the market price; this continues until all supernormal profits of the perfectly competitive firm are competed away in the long run</a:t>
            </a:r>
            <a:endParaRPr lang="en-GB" dirty="0"/>
          </a:p>
        </p:txBody>
      </p:sp>
    </p:spTree>
    <p:extLst>
      <p:ext uri="{BB962C8B-B14F-4D97-AF65-F5344CB8AC3E}">
        <p14:creationId xmlns:p14="http://schemas.microsoft.com/office/powerpoint/2010/main" val="125271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168572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1685722" y="5165889"/>
            <a:ext cx="403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670560" y="942680"/>
            <a:ext cx="1146389" cy="646331"/>
          </a:xfrm>
          <a:prstGeom prst="rect">
            <a:avLst/>
          </a:prstGeom>
          <a:noFill/>
        </p:spPr>
        <p:txBody>
          <a:bodyPr wrap="square" rtlCol="0">
            <a:spAutoFit/>
          </a:bodyPr>
          <a:lstStyle/>
          <a:p>
            <a:pPr algn="ctr"/>
            <a:r>
              <a:rPr lang="en-GB" b="1" dirty="0"/>
              <a:t>Price of Good B</a:t>
            </a:r>
          </a:p>
        </p:txBody>
      </p:sp>
      <p:sp>
        <p:nvSpPr>
          <p:cNvPr id="16" name="TextBox 15">
            <a:extLst>
              <a:ext uri="{FF2B5EF4-FFF2-40B4-BE49-F238E27FC236}">
                <a16:creationId xmlns:a16="http://schemas.microsoft.com/office/drawing/2014/main" id="{5C3CFA0A-62B5-4666-9E40-7947C7FB7AAB}"/>
              </a:ext>
            </a:extLst>
          </p:cNvPr>
          <p:cNvSpPr txBox="1"/>
          <p:nvPr/>
        </p:nvSpPr>
        <p:spPr>
          <a:xfrm>
            <a:off x="4693263" y="5249148"/>
            <a:ext cx="1146389" cy="646331"/>
          </a:xfrm>
          <a:prstGeom prst="rect">
            <a:avLst/>
          </a:prstGeom>
          <a:noFill/>
        </p:spPr>
        <p:txBody>
          <a:bodyPr wrap="square" rtlCol="0">
            <a:spAutoFit/>
          </a:bodyPr>
          <a:lstStyle/>
          <a:p>
            <a:pPr algn="ctr"/>
            <a:r>
              <a:rPr lang="en-GB" b="1" dirty="0"/>
              <a:t>Quantity of Good A</a:t>
            </a:r>
          </a:p>
        </p:txBody>
      </p:sp>
      <p:cxnSp>
        <p:nvCxnSpPr>
          <p:cNvPr id="18" name="Straight Connector 17">
            <a:extLst>
              <a:ext uri="{FF2B5EF4-FFF2-40B4-BE49-F238E27FC236}">
                <a16:creationId xmlns:a16="http://schemas.microsoft.com/office/drawing/2014/main" id="{C32E123B-9CEC-4D4A-9D6D-27328496B090}"/>
              </a:ext>
            </a:extLst>
          </p:cNvPr>
          <p:cNvCxnSpPr/>
          <p:nvPr/>
        </p:nvCxnSpPr>
        <p:spPr>
          <a:xfrm>
            <a:off x="665396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95AC23-06CB-4C79-85F5-E3486C91F8F5}"/>
              </a:ext>
            </a:extLst>
          </p:cNvPr>
          <p:cNvCxnSpPr>
            <a:cxnSpLocks/>
          </p:cNvCxnSpPr>
          <p:nvPr/>
        </p:nvCxnSpPr>
        <p:spPr>
          <a:xfrm>
            <a:off x="6653962" y="5165889"/>
            <a:ext cx="40343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5972CA0-3124-4B0B-9677-0794A61E2893}"/>
              </a:ext>
            </a:extLst>
          </p:cNvPr>
          <p:cNvSpPr txBox="1"/>
          <p:nvPr/>
        </p:nvSpPr>
        <p:spPr>
          <a:xfrm>
            <a:off x="5659120" y="942680"/>
            <a:ext cx="1146389" cy="646331"/>
          </a:xfrm>
          <a:prstGeom prst="rect">
            <a:avLst/>
          </a:prstGeom>
          <a:noFill/>
        </p:spPr>
        <p:txBody>
          <a:bodyPr wrap="square" rtlCol="0">
            <a:spAutoFit/>
          </a:bodyPr>
          <a:lstStyle/>
          <a:p>
            <a:pPr algn="ctr"/>
            <a:r>
              <a:rPr lang="en-GB" b="1" dirty="0"/>
              <a:t>Price of Good B</a:t>
            </a:r>
          </a:p>
        </p:txBody>
      </p:sp>
      <p:sp>
        <p:nvSpPr>
          <p:cNvPr id="21" name="TextBox 20">
            <a:extLst>
              <a:ext uri="{FF2B5EF4-FFF2-40B4-BE49-F238E27FC236}">
                <a16:creationId xmlns:a16="http://schemas.microsoft.com/office/drawing/2014/main" id="{C88EB81F-F99D-4DA9-ACBD-8B4A24337910}"/>
              </a:ext>
            </a:extLst>
          </p:cNvPr>
          <p:cNvSpPr txBox="1"/>
          <p:nvPr/>
        </p:nvSpPr>
        <p:spPr>
          <a:xfrm>
            <a:off x="9661503" y="5249148"/>
            <a:ext cx="1146389" cy="646331"/>
          </a:xfrm>
          <a:prstGeom prst="rect">
            <a:avLst/>
          </a:prstGeom>
          <a:noFill/>
        </p:spPr>
        <p:txBody>
          <a:bodyPr wrap="square" rtlCol="0">
            <a:spAutoFit/>
          </a:bodyPr>
          <a:lstStyle/>
          <a:p>
            <a:pPr algn="ctr"/>
            <a:r>
              <a:rPr lang="en-GB" b="1" dirty="0"/>
              <a:t>Quantity of Good A</a:t>
            </a:r>
          </a:p>
        </p:txBody>
      </p:sp>
      <p:sp>
        <p:nvSpPr>
          <p:cNvPr id="22" name="TextBox 21">
            <a:extLst>
              <a:ext uri="{FF2B5EF4-FFF2-40B4-BE49-F238E27FC236}">
                <a16:creationId xmlns:a16="http://schemas.microsoft.com/office/drawing/2014/main" id="{9AA2E329-6E11-4D06-9359-7226B317A139}"/>
              </a:ext>
            </a:extLst>
          </p:cNvPr>
          <p:cNvSpPr txBox="1"/>
          <p:nvPr/>
        </p:nvSpPr>
        <p:spPr>
          <a:xfrm>
            <a:off x="2458103" y="498062"/>
            <a:ext cx="2439017" cy="430887"/>
          </a:xfrm>
          <a:prstGeom prst="rect">
            <a:avLst/>
          </a:prstGeom>
          <a:noFill/>
        </p:spPr>
        <p:txBody>
          <a:bodyPr wrap="square" rtlCol="0">
            <a:spAutoFit/>
          </a:bodyPr>
          <a:lstStyle/>
          <a:p>
            <a:pPr algn="ctr"/>
            <a:r>
              <a:rPr lang="en-GB" sz="2200" b="1" dirty="0"/>
              <a:t>Complements</a:t>
            </a:r>
            <a:r>
              <a:rPr lang="en-GB" b="1" dirty="0"/>
              <a:t> </a:t>
            </a:r>
          </a:p>
        </p:txBody>
      </p:sp>
      <p:sp>
        <p:nvSpPr>
          <p:cNvPr id="23" name="TextBox 22">
            <a:extLst>
              <a:ext uri="{FF2B5EF4-FFF2-40B4-BE49-F238E27FC236}">
                <a16:creationId xmlns:a16="http://schemas.microsoft.com/office/drawing/2014/main" id="{2F16A0A2-4FD5-4DDC-B81E-9BC3876AC628}"/>
              </a:ext>
            </a:extLst>
          </p:cNvPr>
          <p:cNvSpPr txBox="1"/>
          <p:nvPr/>
        </p:nvSpPr>
        <p:spPr>
          <a:xfrm>
            <a:off x="7375543" y="508222"/>
            <a:ext cx="2439017" cy="430887"/>
          </a:xfrm>
          <a:prstGeom prst="rect">
            <a:avLst/>
          </a:prstGeom>
          <a:noFill/>
        </p:spPr>
        <p:txBody>
          <a:bodyPr wrap="square" rtlCol="0">
            <a:spAutoFit/>
          </a:bodyPr>
          <a:lstStyle/>
          <a:p>
            <a:pPr algn="ctr"/>
            <a:r>
              <a:rPr lang="en-GB" sz="2200" b="1" dirty="0"/>
              <a:t>Substitutes</a:t>
            </a:r>
            <a:r>
              <a:rPr lang="en-GB" b="1" dirty="0"/>
              <a:t> </a:t>
            </a:r>
          </a:p>
        </p:txBody>
      </p:sp>
      <p:cxnSp>
        <p:nvCxnSpPr>
          <p:cNvPr id="24" name="Straight Connector 23">
            <a:extLst>
              <a:ext uri="{FF2B5EF4-FFF2-40B4-BE49-F238E27FC236}">
                <a16:creationId xmlns:a16="http://schemas.microsoft.com/office/drawing/2014/main" id="{25EA1893-4458-490F-B33C-DE10607E1FD9}"/>
              </a:ext>
            </a:extLst>
          </p:cNvPr>
          <p:cNvCxnSpPr>
            <a:cxnSpLocks/>
          </p:cNvCxnSpPr>
          <p:nvPr/>
        </p:nvCxnSpPr>
        <p:spPr>
          <a:xfrm>
            <a:off x="1838122" y="1095080"/>
            <a:ext cx="3658438" cy="3771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7ECBA3-F6BA-46DF-B8E9-14280C18832F}"/>
              </a:ext>
            </a:extLst>
          </p:cNvPr>
          <p:cNvCxnSpPr>
            <a:cxnSpLocks/>
          </p:cNvCxnSpPr>
          <p:nvPr/>
        </p:nvCxnSpPr>
        <p:spPr>
          <a:xfrm flipH="1">
            <a:off x="7000240" y="1095079"/>
            <a:ext cx="3234457" cy="3771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E9BDFCF-A24F-63B9-4DD0-476261D7619A}"/>
              </a:ext>
            </a:extLst>
          </p:cNvPr>
          <p:cNvSpPr>
            <a:spLocks noGrp="1"/>
          </p:cNvSpPr>
          <p:nvPr>
            <p:ph type="title"/>
          </p:nvPr>
        </p:nvSpPr>
        <p:spPr/>
        <p:txBody>
          <a:bodyPr/>
          <a:lstStyle/>
          <a:p>
            <a:r>
              <a:rPr lang="en-GB" dirty="0">
                <a:cs typeface="Calibri Light"/>
              </a:rPr>
              <a:t>Diagrams showing complements and substitutes</a:t>
            </a:r>
            <a:endParaRPr lang="en-GB" dirty="0"/>
          </a:p>
        </p:txBody>
      </p:sp>
    </p:spTree>
    <p:extLst>
      <p:ext uri="{BB962C8B-B14F-4D97-AF65-F5344CB8AC3E}">
        <p14:creationId xmlns:p14="http://schemas.microsoft.com/office/powerpoint/2010/main" val="26712159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107696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3F0EE3-FF0C-4CBA-8161-01A5AAF4A61F}"/>
              </a:ext>
            </a:extLst>
          </p:cNvPr>
          <p:cNvSpPr txBox="1"/>
          <p:nvPr/>
        </p:nvSpPr>
        <p:spPr>
          <a:xfrm>
            <a:off x="7665831" y="4725546"/>
            <a:ext cx="1146389" cy="369332"/>
          </a:xfrm>
          <a:prstGeom prst="rect">
            <a:avLst/>
          </a:prstGeom>
          <a:noFill/>
        </p:spPr>
        <p:txBody>
          <a:bodyPr wrap="square" rtlCol="0">
            <a:spAutoFit/>
          </a:bodyPr>
          <a:lstStyle/>
          <a:p>
            <a:pPr algn="ctr"/>
            <a:r>
              <a:rPr lang="en-GB" b="1" dirty="0"/>
              <a:t>AFC</a:t>
            </a:r>
          </a:p>
        </p:txBody>
      </p:sp>
      <p:sp>
        <p:nvSpPr>
          <p:cNvPr id="2" name="Freeform: Shape 1">
            <a:extLst>
              <a:ext uri="{FF2B5EF4-FFF2-40B4-BE49-F238E27FC236}">
                <a16:creationId xmlns:a16="http://schemas.microsoft.com/office/drawing/2014/main" id="{B3F12B2F-C782-4F1E-A399-30C4890F9CFE}"/>
              </a:ext>
            </a:extLst>
          </p:cNvPr>
          <p:cNvSpPr/>
          <p:nvPr/>
        </p:nvSpPr>
        <p:spPr>
          <a:xfrm>
            <a:off x="3063711" y="2215299"/>
            <a:ext cx="4996207" cy="2865748"/>
          </a:xfrm>
          <a:custGeom>
            <a:avLst/>
            <a:gdLst>
              <a:gd name="connsiteX0" fmla="*/ 0 w 4996207"/>
              <a:gd name="connsiteY0" fmla="*/ 0 h 2865748"/>
              <a:gd name="connsiteX1" fmla="*/ 1102936 w 4996207"/>
              <a:gd name="connsiteY1" fmla="*/ 2253006 h 2865748"/>
              <a:gd name="connsiteX2" fmla="*/ 4996207 w 4996207"/>
              <a:gd name="connsiteY2" fmla="*/ 2865748 h 2865748"/>
            </a:gdLst>
            <a:ahLst/>
            <a:cxnLst>
              <a:cxn ang="0">
                <a:pos x="connsiteX0" y="connsiteY0"/>
              </a:cxn>
              <a:cxn ang="0">
                <a:pos x="connsiteX1" y="connsiteY1"/>
              </a:cxn>
              <a:cxn ang="0">
                <a:pos x="connsiteX2" y="connsiteY2"/>
              </a:cxn>
            </a:cxnLst>
            <a:rect l="l" t="t" r="r" b="b"/>
            <a:pathLst>
              <a:path w="4996207" h="2865748">
                <a:moveTo>
                  <a:pt x="0" y="0"/>
                </a:moveTo>
                <a:cubicBezTo>
                  <a:pt x="135117" y="887690"/>
                  <a:pt x="270235" y="1775381"/>
                  <a:pt x="1102936" y="2253006"/>
                </a:cubicBezTo>
                <a:cubicBezTo>
                  <a:pt x="1935637" y="2730631"/>
                  <a:pt x="3465922" y="2798189"/>
                  <a:pt x="4996207" y="286574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2AB4C41-E9C5-49D7-AF84-DC738AFD708A}"/>
              </a:ext>
            </a:extLst>
          </p:cNvPr>
          <p:cNvSpPr txBox="1"/>
          <p:nvPr/>
        </p:nvSpPr>
        <p:spPr>
          <a:xfrm>
            <a:off x="7123850" y="979124"/>
            <a:ext cx="1146389" cy="369332"/>
          </a:xfrm>
          <a:prstGeom prst="rect">
            <a:avLst/>
          </a:prstGeom>
          <a:noFill/>
        </p:spPr>
        <p:txBody>
          <a:bodyPr wrap="square" rtlCol="0">
            <a:spAutoFit/>
          </a:bodyPr>
          <a:lstStyle/>
          <a:p>
            <a:pPr algn="ctr"/>
            <a:r>
              <a:rPr lang="en-GB" b="1" dirty="0"/>
              <a:t>ATC</a:t>
            </a:r>
          </a:p>
        </p:txBody>
      </p:sp>
      <p:sp>
        <p:nvSpPr>
          <p:cNvPr id="19" name="Freeform: Shape 18">
            <a:extLst>
              <a:ext uri="{FF2B5EF4-FFF2-40B4-BE49-F238E27FC236}">
                <a16:creationId xmlns:a16="http://schemas.microsoft.com/office/drawing/2014/main" id="{DAF07871-DEEF-4CB0-9DE8-80E4832C0D01}"/>
              </a:ext>
            </a:extLst>
          </p:cNvPr>
          <p:cNvSpPr/>
          <p:nvPr/>
        </p:nvSpPr>
        <p:spPr>
          <a:xfrm>
            <a:off x="2936240" y="1412240"/>
            <a:ext cx="4084320" cy="3472990"/>
          </a:xfrm>
          <a:custGeom>
            <a:avLst/>
            <a:gdLst>
              <a:gd name="connsiteX0" fmla="*/ 0 w 4084320"/>
              <a:gd name="connsiteY0" fmla="*/ 2651760 h 3472990"/>
              <a:gd name="connsiteX1" fmla="*/ 741680 w 4084320"/>
              <a:gd name="connsiteY1" fmla="*/ 3312160 h 3472990"/>
              <a:gd name="connsiteX2" fmla="*/ 4084320 w 4084320"/>
              <a:gd name="connsiteY2" fmla="*/ 0 h 3472990"/>
            </a:gdLst>
            <a:ahLst/>
            <a:cxnLst>
              <a:cxn ang="0">
                <a:pos x="connsiteX0" y="connsiteY0"/>
              </a:cxn>
              <a:cxn ang="0">
                <a:pos x="connsiteX1" y="connsiteY1"/>
              </a:cxn>
              <a:cxn ang="0">
                <a:pos x="connsiteX2" y="connsiteY2"/>
              </a:cxn>
            </a:cxnLst>
            <a:rect l="l" t="t" r="r" b="b"/>
            <a:pathLst>
              <a:path w="4084320" h="3472990">
                <a:moveTo>
                  <a:pt x="0" y="2651760"/>
                </a:moveTo>
                <a:cubicBezTo>
                  <a:pt x="30480" y="3202940"/>
                  <a:pt x="60960" y="3754120"/>
                  <a:pt x="741680" y="3312160"/>
                </a:cubicBezTo>
                <a:cubicBezTo>
                  <a:pt x="1422400" y="2870200"/>
                  <a:pt x="2753360" y="1435100"/>
                  <a:pt x="408432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50FE6FB-01EA-45D3-BD32-D4DC406DE1E6}"/>
              </a:ext>
            </a:extLst>
          </p:cNvPr>
          <p:cNvSpPr txBox="1"/>
          <p:nvPr/>
        </p:nvSpPr>
        <p:spPr>
          <a:xfrm>
            <a:off x="6107252" y="1198085"/>
            <a:ext cx="1146389" cy="369332"/>
          </a:xfrm>
          <a:prstGeom prst="rect">
            <a:avLst/>
          </a:prstGeom>
          <a:noFill/>
        </p:spPr>
        <p:txBody>
          <a:bodyPr wrap="square" rtlCol="0">
            <a:spAutoFit/>
          </a:bodyPr>
          <a:lstStyle/>
          <a:p>
            <a:pPr algn="ctr"/>
            <a:r>
              <a:rPr lang="en-GB" b="1" dirty="0"/>
              <a:t>MC</a:t>
            </a:r>
          </a:p>
        </p:txBody>
      </p:sp>
      <p:cxnSp>
        <p:nvCxnSpPr>
          <p:cNvPr id="6" name="Straight Connector 5">
            <a:extLst>
              <a:ext uri="{FF2B5EF4-FFF2-40B4-BE49-F238E27FC236}">
                <a16:creationId xmlns:a16="http://schemas.microsoft.com/office/drawing/2014/main" id="{9ADC18D1-666A-4A2E-972D-62488376F5A7}"/>
              </a:ext>
            </a:extLst>
          </p:cNvPr>
          <p:cNvCxnSpPr>
            <a:cxnSpLocks/>
          </p:cNvCxnSpPr>
          <p:nvPr/>
        </p:nvCxnSpPr>
        <p:spPr>
          <a:xfrm>
            <a:off x="5908482" y="2631444"/>
            <a:ext cx="0" cy="253444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7A1580C-00BD-4769-994D-94E874998FAC}"/>
              </a:ext>
            </a:extLst>
          </p:cNvPr>
          <p:cNvSpPr txBox="1"/>
          <p:nvPr/>
        </p:nvSpPr>
        <p:spPr>
          <a:xfrm>
            <a:off x="5335287" y="5218531"/>
            <a:ext cx="1146389" cy="369332"/>
          </a:xfrm>
          <a:prstGeom prst="rect">
            <a:avLst/>
          </a:prstGeom>
          <a:noFill/>
        </p:spPr>
        <p:txBody>
          <a:bodyPr wrap="square" rtlCol="0">
            <a:spAutoFit/>
          </a:bodyPr>
          <a:lstStyle/>
          <a:p>
            <a:pPr algn="ctr"/>
            <a:r>
              <a:rPr lang="en-GB" b="1" dirty="0">
                <a:solidFill>
                  <a:schemeClr val="bg1">
                    <a:lumMod val="50000"/>
                  </a:schemeClr>
                </a:solidFill>
              </a:rPr>
              <a:t>Q</a:t>
            </a:r>
          </a:p>
        </p:txBody>
      </p:sp>
      <p:cxnSp>
        <p:nvCxnSpPr>
          <p:cNvPr id="21" name="Straight Connector 20">
            <a:extLst>
              <a:ext uri="{FF2B5EF4-FFF2-40B4-BE49-F238E27FC236}">
                <a16:creationId xmlns:a16="http://schemas.microsoft.com/office/drawing/2014/main" id="{D77B3245-A693-4B14-8373-72808CCC707C}"/>
              </a:ext>
            </a:extLst>
          </p:cNvPr>
          <p:cNvCxnSpPr/>
          <p:nvPr/>
        </p:nvCxnSpPr>
        <p:spPr>
          <a:xfrm>
            <a:off x="2904922" y="261572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987815-ED59-47A5-BE72-8308685934D4}"/>
              </a:ext>
            </a:extLst>
          </p:cNvPr>
          <p:cNvSpPr txBox="1"/>
          <p:nvPr/>
        </p:nvSpPr>
        <p:spPr>
          <a:xfrm>
            <a:off x="7366225" y="2261924"/>
            <a:ext cx="1146389" cy="369332"/>
          </a:xfrm>
          <a:prstGeom prst="rect">
            <a:avLst/>
          </a:prstGeom>
          <a:noFill/>
        </p:spPr>
        <p:txBody>
          <a:bodyPr wrap="square" rtlCol="0">
            <a:spAutoFit/>
          </a:bodyPr>
          <a:lstStyle/>
          <a:p>
            <a:pPr algn="ctr"/>
            <a:r>
              <a:rPr lang="en-GB" b="1" dirty="0"/>
              <a:t>AR = MR</a:t>
            </a:r>
          </a:p>
        </p:txBody>
      </p:sp>
      <p:sp>
        <p:nvSpPr>
          <p:cNvPr id="8" name="Rectangle 7">
            <a:extLst>
              <a:ext uri="{FF2B5EF4-FFF2-40B4-BE49-F238E27FC236}">
                <a16:creationId xmlns:a16="http://schemas.microsoft.com/office/drawing/2014/main" id="{2F4E8894-B39E-4343-B4AB-49287F1A2F48}"/>
              </a:ext>
            </a:extLst>
          </p:cNvPr>
          <p:cNvSpPr/>
          <p:nvPr/>
        </p:nvSpPr>
        <p:spPr>
          <a:xfrm>
            <a:off x="2878318" y="3054284"/>
            <a:ext cx="3030163" cy="1883587"/>
          </a:xfrm>
          <a:prstGeom prst="rect">
            <a:avLst/>
          </a:pr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9BAA319B-7E6D-3F02-6C8E-06A580A16C94}"/>
              </a:ext>
            </a:extLst>
          </p:cNvPr>
          <p:cNvSpPr>
            <a:spLocks noGrp="1"/>
          </p:cNvSpPr>
          <p:nvPr>
            <p:ph type="title"/>
          </p:nvPr>
        </p:nvSpPr>
        <p:spPr/>
        <p:txBody>
          <a:bodyPr/>
          <a:lstStyle/>
          <a:p>
            <a:r>
              <a:rPr lang="en-GB" dirty="0">
                <a:cs typeface="Calibri Light"/>
              </a:rPr>
              <a:t>Area showing the total variable costs at the profit-maximising output in perfect competition. (AVC = ATC – AFC and TVC = </a:t>
            </a:r>
            <a:r>
              <a:rPr lang="en-GB" dirty="0" err="1">
                <a:cs typeface="Calibri Light"/>
              </a:rPr>
              <a:t>AVCxQ</a:t>
            </a:r>
            <a:r>
              <a:rPr lang="en-GB" dirty="0">
                <a:cs typeface="Calibri Light"/>
              </a:rPr>
              <a:t>)</a:t>
            </a:r>
            <a:endParaRPr lang="en-GB" dirty="0"/>
          </a:p>
        </p:txBody>
      </p:sp>
    </p:spTree>
    <p:extLst>
      <p:ext uri="{BB962C8B-B14F-4D97-AF65-F5344CB8AC3E}">
        <p14:creationId xmlns:p14="http://schemas.microsoft.com/office/powerpoint/2010/main" val="40907823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sp>
        <p:nvSpPr>
          <p:cNvPr id="12" name="TextBox 11">
            <a:extLst>
              <a:ext uri="{FF2B5EF4-FFF2-40B4-BE49-F238E27FC236}">
                <a16:creationId xmlns:a16="http://schemas.microsoft.com/office/drawing/2014/main" id="{28B47EDF-A704-4FF1-BD97-66F79DE82949}"/>
              </a:ext>
            </a:extLst>
          </p:cNvPr>
          <p:cNvSpPr txBox="1"/>
          <p:nvPr/>
        </p:nvSpPr>
        <p:spPr>
          <a:xfrm>
            <a:off x="6998030" y="3023218"/>
            <a:ext cx="1571084" cy="369332"/>
          </a:xfrm>
          <a:prstGeom prst="rect">
            <a:avLst/>
          </a:prstGeom>
          <a:noFill/>
        </p:spPr>
        <p:txBody>
          <a:bodyPr wrap="square" rtlCol="0">
            <a:spAutoFit/>
          </a:bodyPr>
          <a:lstStyle/>
          <a:p>
            <a:pPr algn="ctr"/>
            <a:r>
              <a:rPr lang="en-GB" b="1" dirty="0"/>
              <a:t>D = AR = MR</a:t>
            </a:r>
          </a:p>
        </p:txBody>
      </p: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14DDACFF-C19B-4610-8448-E0A30B633265}"/>
              </a:ext>
            </a:extLst>
          </p:cNvPr>
          <p:cNvCxnSpPr/>
          <p:nvPr/>
        </p:nvCxnSpPr>
        <p:spPr>
          <a:xfrm>
            <a:off x="2905024" y="3055856"/>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19492C-33D3-4AC9-8594-35CF5CAE8B53}"/>
              </a:ext>
            </a:extLst>
          </p:cNvPr>
          <p:cNvSpPr txBox="1"/>
          <p:nvPr/>
        </p:nvSpPr>
        <p:spPr>
          <a:xfrm>
            <a:off x="2072640" y="2869618"/>
            <a:ext cx="1146389" cy="369332"/>
          </a:xfrm>
          <a:prstGeom prst="rect">
            <a:avLst/>
          </a:prstGeom>
          <a:noFill/>
        </p:spPr>
        <p:txBody>
          <a:bodyPr wrap="square" rtlCol="0">
            <a:spAutoFit/>
          </a:bodyPr>
          <a:lstStyle/>
          <a:p>
            <a:pPr algn="ctr"/>
            <a:r>
              <a:rPr lang="en-GB" b="1" dirty="0"/>
              <a:t>P</a:t>
            </a:r>
          </a:p>
        </p:txBody>
      </p:sp>
      <p:cxnSp>
        <p:nvCxnSpPr>
          <p:cNvPr id="3" name="Straight Connector 2">
            <a:extLst>
              <a:ext uri="{FF2B5EF4-FFF2-40B4-BE49-F238E27FC236}">
                <a16:creationId xmlns:a16="http://schemas.microsoft.com/office/drawing/2014/main" id="{369690A0-F83A-4942-8F6C-47662CA49B30}"/>
              </a:ext>
            </a:extLst>
          </p:cNvPr>
          <p:cNvCxnSpPr/>
          <p:nvPr/>
        </p:nvCxnSpPr>
        <p:spPr>
          <a:xfrm>
            <a:off x="6046305" y="3054284"/>
            <a:ext cx="0" cy="211160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C0B2EF-7836-4EAE-9C8E-ABF318BF57E4}"/>
              </a:ext>
            </a:extLst>
          </p:cNvPr>
          <p:cNvSpPr txBox="1"/>
          <p:nvPr/>
        </p:nvSpPr>
        <p:spPr>
          <a:xfrm>
            <a:off x="5473109" y="5165889"/>
            <a:ext cx="1146389" cy="369332"/>
          </a:xfrm>
          <a:prstGeom prst="rect">
            <a:avLst/>
          </a:prstGeom>
          <a:noFill/>
        </p:spPr>
        <p:txBody>
          <a:bodyPr wrap="square" rtlCol="0">
            <a:spAutoFit/>
          </a:bodyPr>
          <a:lstStyle/>
          <a:p>
            <a:pPr algn="ctr"/>
            <a:r>
              <a:rPr lang="en-GB" b="1" dirty="0"/>
              <a:t>Q</a:t>
            </a:r>
          </a:p>
        </p:txBody>
      </p:sp>
      <p:sp>
        <p:nvSpPr>
          <p:cNvPr id="4" name="Rectangle 3">
            <a:extLst>
              <a:ext uri="{FF2B5EF4-FFF2-40B4-BE49-F238E27FC236}">
                <a16:creationId xmlns:a16="http://schemas.microsoft.com/office/drawing/2014/main" id="{F9CECCE5-F769-4172-9096-D1DFA20BD553}"/>
              </a:ext>
            </a:extLst>
          </p:cNvPr>
          <p:cNvSpPr/>
          <p:nvPr/>
        </p:nvSpPr>
        <p:spPr>
          <a:xfrm>
            <a:off x="2884602" y="3054284"/>
            <a:ext cx="3161702" cy="67288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CAA211E-70AF-457B-919B-6417CB7B16F3}"/>
              </a:ext>
            </a:extLst>
          </p:cNvPr>
          <p:cNvSpPr txBox="1"/>
          <p:nvPr/>
        </p:nvSpPr>
        <p:spPr>
          <a:xfrm>
            <a:off x="6842320" y="3970748"/>
            <a:ext cx="1889093" cy="369332"/>
          </a:xfrm>
          <a:prstGeom prst="rect">
            <a:avLst/>
          </a:prstGeom>
          <a:noFill/>
        </p:spPr>
        <p:txBody>
          <a:bodyPr wrap="square" rtlCol="0">
            <a:spAutoFit/>
          </a:bodyPr>
          <a:lstStyle/>
          <a:p>
            <a:pPr algn="ctr"/>
            <a:r>
              <a:rPr lang="en-GB" b="1" dirty="0">
                <a:solidFill>
                  <a:schemeClr val="bg1">
                    <a:lumMod val="50000"/>
                  </a:schemeClr>
                </a:solidFill>
              </a:rPr>
              <a:t>D1 = AR1 = MR1</a:t>
            </a:r>
          </a:p>
        </p:txBody>
      </p:sp>
      <p:cxnSp>
        <p:nvCxnSpPr>
          <p:cNvPr id="22" name="Straight Connector 21">
            <a:extLst>
              <a:ext uri="{FF2B5EF4-FFF2-40B4-BE49-F238E27FC236}">
                <a16:creationId xmlns:a16="http://schemas.microsoft.com/office/drawing/2014/main" id="{88711459-9A9B-48F6-82C8-A55008088979}"/>
              </a:ext>
            </a:extLst>
          </p:cNvPr>
          <p:cNvCxnSpPr/>
          <p:nvPr/>
        </p:nvCxnSpPr>
        <p:spPr>
          <a:xfrm>
            <a:off x="2878522" y="3963630"/>
            <a:ext cx="550525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E714CC6-691C-4B26-809C-5561636B2CC1}"/>
              </a:ext>
            </a:extLst>
          </p:cNvPr>
          <p:cNvCxnSpPr>
            <a:cxnSpLocks/>
            <a:stCxn id="6" idx="1"/>
          </p:cNvCxnSpPr>
          <p:nvPr/>
        </p:nvCxnSpPr>
        <p:spPr>
          <a:xfrm>
            <a:off x="5354320" y="3942080"/>
            <a:ext cx="0" cy="1223809"/>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2A0B0D9-C094-47F7-97A4-7D8420D846C7}"/>
              </a:ext>
            </a:extLst>
          </p:cNvPr>
          <p:cNvSpPr txBox="1"/>
          <p:nvPr/>
        </p:nvSpPr>
        <p:spPr>
          <a:xfrm>
            <a:off x="4780682" y="5169204"/>
            <a:ext cx="1146389" cy="369332"/>
          </a:xfrm>
          <a:prstGeom prst="rect">
            <a:avLst/>
          </a:prstGeom>
          <a:noFill/>
        </p:spPr>
        <p:txBody>
          <a:bodyPr wrap="square" rtlCol="0">
            <a:spAutoFit/>
          </a:bodyPr>
          <a:lstStyle/>
          <a:p>
            <a:pPr algn="ctr"/>
            <a:r>
              <a:rPr lang="en-GB" b="1" dirty="0">
                <a:solidFill>
                  <a:schemeClr val="bg1">
                    <a:lumMod val="50000"/>
                  </a:schemeClr>
                </a:solidFill>
              </a:rPr>
              <a:t>Q1</a:t>
            </a:r>
          </a:p>
        </p:txBody>
      </p:sp>
      <p:sp>
        <p:nvSpPr>
          <p:cNvPr id="26" name="TextBox 25">
            <a:extLst>
              <a:ext uri="{FF2B5EF4-FFF2-40B4-BE49-F238E27FC236}">
                <a16:creationId xmlns:a16="http://schemas.microsoft.com/office/drawing/2014/main" id="{59282D1F-291B-46CB-AE1C-830C459A4AF4}"/>
              </a:ext>
            </a:extLst>
          </p:cNvPr>
          <p:cNvSpPr txBox="1"/>
          <p:nvPr/>
        </p:nvSpPr>
        <p:spPr>
          <a:xfrm>
            <a:off x="2094651" y="3768227"/>
            <a:ext cx="1146389" cy="369332"/>
          </a:xfrm>
          <a:prstGeom prst="rect">
            <a:avLst/>
          </a:prstGeom>
          <a:noFill/>
        </p:spPr>
        <p:txBody>
          <a:bodyPr wrap="square" rtlCol="0">
            <a:spAutoFit/>
          </a:bodyPr>
          <a:lstStyle/>
          <a:p>
            <a:pPr algn="ctr"/>
            <a:r>
              <a:rPr lang="en-GB" b="1" dirty="0">
                <a:solidFill>
                  <a:schemeClr val="bg1">
                    <a:lumMod val="50000"/>
                  </a:schemeClr>
                </a:solidFill>
              </a:rPr>
              <a:t>P1</a:t>
            </a:r>
          </a:p>
        </p:txBody>
      </p:sp>
      <p:sp>
        <p:nvSpPr>
          <p:cNvPr id="2" name="Title 1">
            <a:extLst>
              <a:ext uri="{FF2B5EF4-FFF2-40B4-BE49-F238E27FC236}">
                <a16:creationId xmlns:a16="http://schemas.microsoft.com/office/drawing/2014/main" id="{25EB1A03-3EB6-0289-364A-A173A1A9D4AA}"/>
              </a:ext>
            </a:extLst>
          </p:cNvPr>
          <p:cNvSpPr>
            <a:spLocks noGrp="1"/>
          </p:cNvSpPr>
          <p:nvPr>
            <p:ph type="title"/>
          </p:nvPr>
        </p:nvSpPr>
        <p:spPr/>
        <p:txBody>
          <a:bodyPr>
            <a:normAutofit fontScale="90000"/>
          </a:bodyPr>
          <a:lstStyle/>
          <a:p>
            <a:r>
              <a:rPr lang="en-GB" dirty="0">
                <a:cs typeface="Calibri Light"/>
              </a:rPr>
              <a:t>Short run v long run equilibrium for perfect competition (Supernormal profit is competed away as new firms join the market reducing the market price)</a:t>
            </a:r>
            <a:endParaRPr lang="en-GB" dirty="0"/>
          </a:p>
        </p:txBody>
      </p:sp>
    </p:spTree>
    <p:extLst>
      <p:ext uri="{BB962C8B-B14F-4D97-AF65-F5344CB8AC3E}">
        <p14:creationId xmlns:p14="http://schemas.microsoft.com/office/powerpoint/2010/main" val="34652034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8565" y="1426451"/>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200400"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44424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611531" y="214597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83D8ABDC-2296-410B-A893-DF48EF1502B7}"/>
              </a:ext>
            </a:extLst>
          </p:cNvPr>
          <p:cNvCxnSpPr/>
          <p:nvPr/>
        </p:nvCxnSpPr>
        <p:spPr>
          <a:xfrm>
            <a:off x="2884602" y="37434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AF853D-B4DA-4148-A1FB-BE3AC818776B}"/>
              </a:ext>
            </a:extLst>
          </p:cNvPr>
          <p:cNvSpPr txBox="1"/>
          <p:nvPr/>
        </p:nvSpPr>
        <p:spPr>
          <a:xfrm>
            <a:off x="7038336" y="3743149"/>
            <a:ext cx="1146389" cy="369332"/>
          </a:xfrm>
          <a:prstGeom prst="rect">
            <a:avLst/>
          </a:prstGeom>
          <a:noFill/>
        </p:spPr>
        <p:txBody>
          <a:bodyPr wrap="square" rtlCol="0">
            <a:spAutoFit/>
          </a:bodyPr>
          <a:lstStyle/>
          <a:p>
            <a:pPr algn="ctr"/>
            <a:r>
              <a:rPr lang="en-GB" b="1" dirty="0"/>
              <a:t>AR = MR</a:t>
            </a:r>
          </a:p>
        </p:txBody>
      </p:sp>
      <p:cxnSp>
        <p:nvCxnSpPr>
          <p:cNvPr id="4" name="Straight Connector 3">
            <a:extLst>
              <a:ext uri="{FF2B5EF4-FFF2-40B4-BE49-F238E27FC236}">
                <a16:creationId xmlns:a16="http://schemas.microsoft.com/office/drawing/2014/main" id="{42684EDC-9E9B-4444-B22A-A7DB941B44F8}"/>
              </a:ext>
            </a:extLst>
          </p:cNvPr>
          <p:cNvCxnSpPr>
            <a:cxnSpLocks/>
            <a:stCxn id="8" idx="1"/>
          </p:cNvCxnSpPr>
          <p:nvPr/>
        </p:nvCxnSpPr>
        <p:spPr>
          <a:xfrm>
            <a:off x="5811520" y="3718560"/>
            <a:ext cx="0" cy="1447329"/>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3CF0AD0-6D14-4109-A23C-6DED4C6F7A7B}"/>
              </a:ext>
            </a:extLst>
          </p:cNvPr>
          <p:cNvSpPr txBox="1"/>
          <p:nvPr/>
        </p:nvSpPr>
        <p:spPr>
          <a:xfrm>
            <a:off x="5044803" y="5157563"/>
            <a:ext cx="1146389" cy="369332"/>
          </a:xfrm>
          <a:prstGeom prst="rect">
            <a:avLst/>
          </a:prstGeom>
          <a:noFill/>
        </p:spPr>
        <p:txBody>
          <a:bodyPr wrap="square" rtlCol="0">
            <a:spAutoFit/>
          </a:bodyPr>
          <a:lstStyle/>
          <a:p>
            <a:pPr algn="ctr"/>
            <a:r>
              <a:rPr lang="en-GB" b="1" dirty="0">
                <a:solidFill>
                  <a:schemeClr val="bg1">
                    <a:lumMod val="50000"/>
                  </a:schemeClr>
                </a:solidFill>
              </a:rPr>
              <a:t>Q1    Q</a:t>
            </a:r>
          </a:p>
        </p:txBody>
      </p:sp>
      <p:sp>
        <p:nvSpPr>
          <p:cNvPr id="20" name="TextBox 19">
            <a:extLst>
              <a:ext uri="{FF2B5EF4-FFF2-40B4-BE49-F238E27FC236}">
                <a16:creationId xmlns:a16="http://schemas.microsoft.com/office/drawing/2014/main" id="{2802DD85-33C1-4E87-9F0B-371FFA6963D5}"/>
              </a:ext>
            </a:extLst>
          </p:cNvPr>
          <p:cNvSpPr txBox="1"/>
          <p:nvPr/>
        </p:nvSpPr>
        <p:spPr>
          <a:xfrm>
            <a:off x="7706835" y="2606701"/>
            <a:ext cx="1146389" cy="369332"/>
          </a:xfrm>
          <a:prstGeom prst="rect">
            <a:avLst/>
          </a:prstGeom>
          <a:noFill/>
        </p:spPr>
        <p:txBody>
          <a:bodyPr wrap="square" rtlCol="0">
            <a:spAutoFit/>
          </a:bodyPr>
          <a:lstStyle/>
          <a:p>
            <a:pPr algn="ctr"/>
            <a:r>
              <a:rPr lang="en-GB" b="1" dirty="0">
                <a:solidFill>
                  <a:schemeClr val="bg1">
                    <a:lumMod val="50000"/>
                  </a:schemeClr>
                </a:solidFill>
              </a:rPr>
              <a:t>AC1</a:t>
            </a:r>
          </a:p>
        </p:txBody>
      </p:sp>
      <p:sp>
        <p:nvSpPr>
          <p:cNvPr id="21" name="Freeform: Shape 20">
            <a:extLst>
              <a:ext uri="{FF2B5EF4-FFF2-40B4-BE49-F238E27FC236}">
                <a16:creationId xmlns:a16="http://schemas.microsoft.com/office/drawing/2014/main" id="{5D94A228-3E2D-4169-9E9E-4DC75A47B509}"/>
              </a:ext>
            </a:extLst>
          </p:cNvPr>
          <p:cNvSpPr/>
          <p:nvPr/>
        </p:nvSpPr>
        <p:spPr>
          <a:xfrm>
            <a:off x="3170583" y="2117035"/>
            <a:ext cx="5247860" cy="2059224"/>
          </a:xfrm>
          <a:custGeom>
            <a:avLst/>
            <a:gdLst>
              <a:gd name="connsiteX0" fmla="*/ 0 w 5247860"/>
              <a:gd name="connsiteY0" fmla="*/ 0 h 2059224"/>
              <a:gd name="connsiteX1" fmla="*/ 2295939 w 5247860"/>
              <a:gd name="connsiteY1" fmla="*/ 2057400 h 2059224"/>
              <a:gd name="connsiteX2" fmla="*/ 5247860 w 5247860"/>
              <a:gd name="connsiteY2" fmla="*/ 288235 h 2059224"/>
            </a:gdLst>
            <a:ahLst/>
            <a:cxnLst>
              <a:cxn ang="0">
                <a:pos x="connsiteX0" y="connsiteY0"/>
              </a:cxn>
              <a:cxn ang="0">
                <a:pos x="connsiteX1" y="connsiteY1"/>
              </a:cxn>
              <a:cxn ang="0">
                <a:pos x="connsiteX2" y="connsiteY2"/>
              </a:cxn>
            </a:cxnLst>
            <a:rect l="l" t="t" r="r" b="b"/>
            <a:pathLst>
              <a:path w="5247860" h="2059224">
                <a:moveTo>
                  <a:pt x="0" y="0"/>
                </a:moveTo>
                <a:cubicBezTo>
                  <a:pt x="710648" y="1004680"/>
                  <a:pt x="1421296" y="2009361"/>
                  <a:pt x="2295939" y="2057400"/>
                </a:cubicBezTo>
                <a:cubicBezTo>
                  <a:pt x="3170582" y="2105439"/>
                  <a:pt x="4209221" y="1196837"/>
                  <a:pt x="5247860" y="288235"/>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5AD8AF77-0C3F-4671-AAA4-5C0ED21ED683}"/>
              </a:ext>
            </a:extLst>
          </p:cNvPr>
          <p:cNvCxnSpPr>
            <a:cxnSpLocks/>
            <a:stCxn id="21" idx="1"/>
          </p:cNvCxnSpPr>
          <p:nvPr/>
        </p:nvCxnSpPr>
        <p:spPr>
          <a:xfrm>
            <a:off x="5466522" y="4174435"/>
            <a:ext cx="441" cy="1016043"/>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501BF03-16C8-6B83-09E4-DB65A8066DF8}"/>
              </a:ext>
            </a:extLst>
          </p:cNvPr>
          <p:cNvSpPr>
            <a:spLocks noGrp="1"/>
          </p:cNvSpPr>
          <p:nvPr>
            <p:ph type="title"/>
          </p:nvPr>
        </p:nvSpPr>
        <p:spPr/>
        <p:txBody>
          <a:bodyPr/>
          <a:lstStyle/>
          <a:p>
            <a:r>
              <a:rPr lang="en-GB" dirty="0">
                <a:cs typeface="Calibri Light"/>
              </a:rPr>
              <a:t>Impact on output of a fall in fixed costs in perfect competition</a:t>
            </a:r>
            <a:endParaRPr lang="en-GB" dirty="0"/>
          </a:p>
        </p:txBody>
      </p:sp>
    </p:spTree>
    <p:extLst>
      <p:ext uri="{BB962C8B-B14F-4D97-AF65-F5344CB8AC3E}">
        <p14:creationId xmlns:p14="http://schemas.microsoft.com/office/powerpoint/2010/main" val="37054737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8565" y="1426451"/>
            <a:ext cx="1146389" cy="369332"/>
          </a:xfrm>
          <a:prstGeom prst="rect">
            <a:avLst/>
          </a:prstGeom>
          <a:noFill/>
        </p:spPr>
        <p:txBody>
          <a:bodyPr wrap="square" rtlCol="0">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200400"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44424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611531" y="214597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83D8ABDC-2296-410B-A893-DF48EF1502B7}"/>
              </a:ext>
            </a:extLst>
          </p:cNvPr>
          <p:cNvCxnSpPr/>
          <p:nvPr/>
        </p:nvCxnSpPr>
        <p:spPr>
          <a:xfrm>
            <a:off x="2884602" y="37434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AF853D-B4DA-4148-A1FB-BE3AC818776B}"/>
              </a:ext>
            </a:extLst>
          </p:cNvPr>
          <p:cNvSpPr txBox="1"/>
          <p:nvPr/>
        </p:nvSpPr>
        <p:spPr>
          <a:xfrm>
            <a:off x="7038336" y="3743149"/>
            <a:ext cx="1146389" cy="369332"/>
          </a:xfrm>
          <a:prstGeom prst="rect">
            <a:avLst/>
          </a:prstGeom>
          <a:noFill/>
        </p:spPr>
        <p:txBody>
          <a:bodyPr wrap="square" rtlCol="0">
            <a:spAutoFit/>
          </a:bodyPr>
          <a:lstStyle/>
          <a:p>
            <a:pPr algn="ctr"/>
            <a:r>
              <a:rPr lang="en-GB" b="1" dirty="0"/>
              <a:t>AR = MR</a:t>
            </a:r>
          </a:p>
        </p:txBody>
      </p:sp>
      <p:cxnSp>
        <p:nvCxnSpPr>
          <p:cNvPr id="4" name="Straight Connector 3">
            <a:extLst>
              <a:ext uri="{FF2B5EF4-FFF2-40B4-BE49-F238E27FC236}">
                <a16:creationId xmlns:a16="http://schemas.microsoft.com/office/drawing/2014/main" id="{42684EDC-9E9B-4444-B22A-A7DB941B44F8}"/>
              </a:ext>
            </a:extLst>
          </p:cNvPr>
          <p:cNvCxnSpPr>
            <a:cxnSpLocks/>
            <a:stCxn id="8" idx="1"/>
          </p:cNvCxnSpPr>
          <p:nvPr/>
        </p:nvCxnSpPr>
        <p:spPr>
          <a:xfrm>
            <a:off x="5811520" y="3718560"/>
            <a:ext cx="0" cy="1447329"/>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3CF0AD0-6D14-4109-A23C-6DED4C6F7A7B}"/>
              </a:ext>
            </a:extLst>
          </p:cNvPr>
          <p:cNvSpPr txBox="1"/>
          <p:nvPr/>
        </p:nvSpPr>
        <p:spPr>
          <a:xfrm>
            <a:off x="5221318" y="5157563"/>
            <a:ext cx="1146389" cy="369332"/>
          </a:xfrm>
          <a:prstGeom prst="rect">
            <a:avLst/>
          </a:prstGeom>
          <a:noFill/>
        </p:spPr>
        <p:txBody>
          <a:bodyPr wrap="square" rtlCol="0">
            <a:spAutoFit/>
          </a:bodyPr>
          <a:lstStyle/>
          <a:p>
            <a:pPr algn="ctr"/>
            <a:r>
              <a:rPr lang="en-GB" b="1" dirty="0">
                <a:solidFill>
                  <a:schemeClr val="bg1">
                    <a:lumMod val="50000"/>
                  </a:schemeClr>
                </a:solidFill>
              </a:rPr>
              <a:t>Q</a:t>
            </a:r>
          </a:p>
        </p:txBody>
      </p:sp>
      <p:sp>
        <p:nvSpPr>
          <p:cNvPr id="20" name="TextBox 19">
            <a:extLst>
              <a:ext uri="{FF2B5EF4-FFF2-40B4-BE49-F238E27FC236}">
                <a16:creationId xmlns:a16="http://schemas.microsoft.com/office/drawing/2014/main" id="{2802DD85-33C1-4E87-9F0B-371FFA6963D5}"/>
              </a:ext>
            </a:extLst>
          </p:cNvPr>
          <p:cNvSpPr txBox="1"/>
          <p:nvPr/>
        </p:nvSpPr>
        <p:spPr>
          <a:xfrm>
            <a:off x="7706835" y="2606701"/>
            <a:ext cx="1146389" cy="369332"/>
          </a:xfrm>
          <a:prstGeom prst="rect">
            <a:avLst/>
          </a:prstGeom>
          <a:noFill/>
        </p:spPr>
        <p:txBody>
          <a:bodyPr wrap="square" rtlCol="0">
            <a:spAutoFit/>
          </a:bodyPr>
          <a:lstStyle/>
          <a:p>
            <a:pPr algn="ctr"/>
            <a:r>
              <a:rPr lang="en-GB" b="1" dirty="0">
                <a:solidFill>
                  <a:schemeClr val="bg1">
                    <a:lumMod val="50000"/>
                  </a:schemeClr>
                </a:solidFill>
              </a:rPr>
              <a:t>AC1</a:t>
            </a:r>
          </a:p>
        </p:txBody>
      </p:sp>
      <p:sp>
        <p:nvSpPr>
          <p:cNvPr id="21" name="Freeform: Shape 20">
            <a:extLst>
              <a:ext uri="{FF2B5EF4-FFF2-40B4-BE49-F238E27FC236}">
                <a16:creationId xmlns:a16="http://schemas.microsoft.com/office/drawing/2014/main" id="{5D94A228-3E2D-4169-9E9E-4DC75A47B509}"/>
              </a:ext>
            </a:extLst>
          </p:cNvPr>
          <p:cNvSpPr/>
          <p:nvPr/>
        </p:nvSpPr>
        <p:spPr>
          <a:xfrm>
            <a:off x="3170583" y="2117035"/>
            <a:ext cx="5247860" cy="2059224"/>
          </a:xfrm>
          <a:custGeom>
            <a:avLst/>
            <a:gdLst>
              <a:gd name="connsiteX0" fmla="*/ 0 w 5247860"/>
              <a:gd name="connsiteY0" fmla="*/ 0 h 2059224"/>
              <a:gd name="connsiteX1" fmla="*/ 2295939 w 5247860"/>
              <a:gd name="connsiteY1" fmla="*/ 2057400 h 2059224"/>
              <a:gd name="connsiteX2" fmla="*/ 5247860 w 5247860"/>
              <a:gd name="connsiteY2" fmla="*/ 288235 h 2059224"/>
            </a:gdLst>
            <a:ahLst/>
            <a:cxnLst>
              <a:cxn ang="0">
                <a:pos x="connsiteX0" y="connsiteY0"/>
              </a:cxn>
              <a:cxn ang="0">
                <a:pos x="connsiteX1" y="connsiteY1"/>
              </a:cxn>
              <a:cxn ang="0">
                <a:pos x="connsiteX2" y="connsiteY2"/>
              </a:cxn>
            </a:cxnLst>
            <a:rect l="l" t="t" r="r" b="b"/>
            <a:pathLst>
              <a:path w="5247860" h="2059224">
                <a:moveTo>
                  <a:pt x="0" y="0"/>
                </a:moveTo>
                <a:cubicBezTo>
                  <a:pt x="710648" y="1004680"/>
                  <a:pt x="1421296" y="2009361"/>
                  <a:pt x="2295939" y="2057400"/>
                </a:cubicBezTo>
                <a:cubicBezTo>
                  <a:pt x="3170582" y="2105439"/>
                  <a:pt x="4209221" y="1196837"/>
                  <a:pt x="5247860" y="288235"/>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9832DCAF-74AD-4289-B994-D4688B358A4C}"/>
              </a:ext>
            </a:extLst>
          </p:cNvPr>
          <p:cNvSpPr/>
          <p:nvPr/>
        </p:nvSpPr>
        <p:spPr>
          <a:xfrm>
            <a:off x="2884601" y="3718560"/>
            <a:ext cx="2926919" cy="350150"/>
          </a:xfrm>
          <a:prstGeom prst="rect">
            <a:avLst/>
          </a:prstGeom>
          <a:solidFill>
            <a:schemeClr val="bg1">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DF419D6-0B36-44A5-96D9-7796A4EBE1F4}"/>
              </a:ext>
            </a:extLst>
          </p:cNvPr>
          <p:cNvSpPr txBox="1"/>
          <p:nvPr/>
        </p:nvSpPr>
        <p:spPr>
          <a:xfrm>
            <a:off x="2064133" y="3560994"/>
            <a:ext cx="1146389" cy="369332"/>
          </a:xfrm>
          <a:prstGeom prst="rect">
            <a:avLst/>
          </a:prstGeom>
          <a:noFill/>
        </p:spPr>
        <p:txBody>
          <a:bodyPr wrap="square" rtlCol="0">
            <a:spAutoFit/>
          </a:bodyPr>
          <a:lstStyle/>
          <a:p>
            <a:pPr algn="ctr"/>
            <a:r>
              <a:rPr lang="en-GB" b="1" dirty="0"/>
              <a:t>P</a:t>
            </a:r>
          </a:p>
        </p:txBody>
      </p:sp>
      <p:sp>
        <p:nvSpPr>
          <p:cNvPr id="24" name="TextBox 23">
            <a:extLst>
              <a:ext uri="{FF2B5EF4-FFF2-40B4-BE49-F238E27FC236}">
                <a16:creationId xmlns:a16="http://schemas.microsoft.com/office/drawing/2014/main" id="{1CDA3E7A-4475-44BB-8C86-5561A438544D}"/>
              </a:ext>
            </a:extLst>
          </p:cNvPr>
          <p:cNvSpPr txBox="1"/>
          <p:nvPr/>
        </p:nvSpPr>
        <p:spPr>
          <a:xfrm>
            <a:off x="2069623" y="3870312"/>
            <a:ext cx="1146389" cy="369332"/>
          </a:xfrm>
          <a:prstGeom prst="rect">
            <a:avLst/>
          </a:prstGeom>
          <a:noFill/>
        </p:spPr>
        <p:txBody>
          <a:bodyPr wrap="square" rtlCol="0">
            <a:spAutoFit/>
          </a:bodyPr>
          <a:lstStyle/>
          <a:p>
            <a:pPr algn="ctr"/>
            <a:r>
              <a:rPr lang="en-GB" b="1" dirty="0"/>
              <a:t>C</a:t>
            </a:r>
          </a:p>
        </p:txBody>
      </p:sp>
      <p:sp>
        <p:nvSpPr>
          <p:cNvPr id="6" name="Title 5">
            <a:extLst>
              <a:ext uri="{FF2B5EF4-FFF2-40B4-BE49-F238E27FC236}">
                <a16:creationId xmlns:a16="http://schemas.microsoft.com/office/drawing/2014/main" id="{9B71A291-838C-578B-D332-F35DD5BE89E3}"/>
              </a:ext>
            </a:extLst>
          </p:cNvPr>
          <p:cNvSpPr>
            <a:spLocks noGrp="1"/>
          </p:cNvSpPr>
          <p:nvPr>
            <p:ph type="title"/>
          </p:nvPr>
        </p:nvSpPr>
        <p:spPr/>
        <p:txBody>
          <a:bodyPr/>
          <a:lstStyle/>
          <a:p>
            <a:r>
              <a:rPr lang="en-GB" dirty="0">
                <a:cs typeface="Calibri Light"/>
              </a:rPr>
              <a:t>Impact on supernormal profit of a fall in fixed costs in perfect competition</a:t>
            </a:r>
            <a:endParaRPr lang="en-GB" dirty="0"/>
          </a:p>
        </p:txBody>
      </p:sp>
    </p:spTree>
    <p:extLst>
      <p:ext uri="{BB962C8B-B14F-4D97-AF65-F5344CB8AC3E}">
        <p14:creationId xmlns:p14="http://schemas.microsoft.com/office/powerpoint/2010/main" val="25383715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06575" y="942680"/>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58565" y="1426451"/>
            <a:ext cx="1146389" cy="369332"/>
          </a:xfrm>
          <a:prstGeom prst="rect">
            <a:avLst/>
          </a:prstGeom>
          <a:noFill/>
        </p:spPr>
        <p:txBody>
          <a:bodyPr wrap="square" lIns="91440" tIns="45720" rIns="91440" bIns="45720" rtlCol="0" anchor="t">
            <a:spAutoFit/>
          </a:bodyPr>
          <a:lstStyle/>
          <a:p>
            <a:pPr algn="ctr"/>
            <a:r>
              <a:rPr lang="en-GB" b="1" dirty="0"/>
              <a:t>MC</a:t>
            </a:r>
          </a:p>
        </p:txBody>
      </p:sp>
      <p:sp>
        <p:nvSpPr>
          <p:cNvPr id="2" name="Freeform: Shape 1">
            <a:extLst>
              <a:ext uri="{FF2B5EF4-FFF2-40B4-BE49-F238E27FC236}">
                <a16:creationId xmlns:a16="http://schemas.microsoft.com/office/drawing/2014/main" id="{D92769AF-C71E-47DD-BDC2-24832B481B8B}"/>
              </a:ext>
            </a:extLst>
          </p:cNvPr>
          <p:cNvSpPr/>
          <p:nvPr/>
        </p:nvSpPr>
        <p:spPr>
          <a:xfrm>
            <a:off x="3200400"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C7F586B9-07EA-4B7A-807B-B205A1420C76}"/>
              </a:ext>
            </a:extLst>
          </p:cNvPr>
          <p:cNvSpPr/>
          <p:nvPr/>
        </p:nvSpPr>
        <p:spPr>
          <a:xfrm>
            <a:off x="3444240" y="1605280"/>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79F6D9-14DB-413C-B5B0-B205D3450D5B}"/>
              </a:ext>
            </a:extLst>
          </p:cNvPr>
          <p:cNvSpPr txBox="1"/>
          <p:nvPr/>
        </p:nvSpPr>
        <p:spPr>
          <a:xfrm>
            <a:off x="7611531" y="2145976"/>
            <a:ext cx="1146389" cy="369332"/>
          </a:xfrm>
          <a:prstGeom prst="rect">
            <a:avLst/>
          </a:prstGeom>
          <a:noFill/>
        </p:spPr>
        <p:txBody>
          <a:bodyPr wrap="square" lIns="91440" tIns="45720" rIns="91440" bIns="45720" rtlCol="0" anchor="t">
            <a:spAutoFit/>
          </a:bodyPr>
          <a:lstStyle/>
          <a:p>
            <a:pPr algn="ctr"/>
            <a:r>
              <a:rPr lang="en-GB" b="1" dirty="0"/>
              <a:t>AC</a:t>
            </a:r>
          </a:p>
        </p:txBody>
      </p:sp>
      <p:cxnSp>
        <p:nvCxnSpPr>
          <p:cNvPr id="10" name="Straight Connector 9">
            <a:extLst>
              <a:ext uri="{FF2B5EF4-FFF2-40B4-BE49-F238E27FC236}">
                <a16:creationId xmlns:a16="http://schemas.microsoft.com/office/drawing/2014/main" id="{83D8ABDC-2296-410B-A893-DF48EF1502B7}"/>
              </a:ext>
            </a:extLst>
          </p:cNvPr>
          <p:cNvCxnSpPr/>
          <p:nvPr/>
        </p:nvCxnSpPr>
        <p:spPr>
          <a:xfrm>
            <a:off x="2884602" y="326596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AF853D-B4DA-4148-A1FB-BE3AC818776B}"/>
              </a:ext>
            </a:extLst>
          </p:cNvPr>
          <p:cNvSpPr txBox="1"/>
          <p:nvPr/>
        </p:nvSpPr>
        <p:spPr>
          <a:xfrm>
            <a:off x="7038336" y="3265629"/>
            <a:ext cx="1146389" cy="369332"/>
          </a:xfrm>
          <a:prstGeom prst="rect">
            <a:avLst/>
          </a:prstGeom>
          <a:noFill/>
        </p:spPr>
        <p:txBody>
          <a:bodyPr wrap="square" rtlCol="0">
            <a:spAutoFit/>
          </a:bodyPr>
          <a:lstStyle/>
          <a:p>
            <a:pPr algn="ctr"/>
            <a:r>
              <a:rPr lang="en-GB" b="1" dirty="0"/>
              <a:t>AR = MR</a:t>
            </a:r>
          </a:p>
        </p:txBody>
      </p:sp>
      <p:cxnSp>
        <p:nvCxnSpPr>
          <p:cNvPr id="12" name="Straight Connector 11">
            <a:extLst>
              <a:ext uri="{FF2B5EF4-FFF2-40B4-BE49-F238E27FC236}">
                <a16:creationId xmlns:a16="http://schemas.microsoft.com/office/drawing/2014/main" id="{DEF82233-70E6-4BDF-A695-611B2F075109}"/>
              </a:ext>
            </a:extLst>
          </p:cNvPr>
          <p:cNvCxnSpPr/>
          <p:nvPr/>
        </p:nvCxnSpPr>
        <p:spPr>
          <a:xfrm>
            <a:off x="6198669" y="3265629"/>
            <a:ext cx="0" cy="19002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5B54EE6-F990-4858-9F24-B42943C0669B}"/>
              </a:ext>
            </a:extLst>
          </p:cNvPr>
          <p:cNvSpPr txBox="1"/>
          <p:nvPr/>
        </p:nvSpPr>
        <p:spPr>
          <a:xfrm>
            <a:off x="5658386" y="5174693"/>
            <a:ext cx="1146389" cy="369332"/>
          </a:xfrm>
          <a:prstGeom prst="rect">
            <a:avLst/>
          </a:prstGeom>
          <a:noFill/>
        </p:spPr>
        <p:txBody>
          <a:bodyPr wrap="square" rtlCol="0">
            <a:spAutoFit/>
          </a:bodyPr>
          <a:lstStyle/>
          <a:p>
            <a:pPr algn="ctr"/>
            <a:r>
              <a:rPr lang="en-GB" b="1" dirty="0"/>
              <a:t>Q1</a:t>
            </a:r>
          </a:p>
        </p:txBody>
      </p:sp>
      <p:cxnSp>
        <p:nvCxnSpPr>
          <p:cNvPr id="19" name="Straight Connector 18">
            <a:extLst>
              <a:ext uri="{FF2B5EF4-FFF2-40B4-BE49-F238E27FC236}">
                <a16:creationId xmlns:a16="http://schemas.microsoft.com/office/drawing/2014/main" id="{F0A8C048-2CB5-44B7-8434-222ADF93A966}"/>
              </a:ext>
            </a:extLst>
          </p:cNvPr>
          <p:cNvCxnSpPr/>
          <p:nvPr/>
        </p:nvCxnSpPr>
        <p:spPr>
          <a:xfrm>
            <a:off x="2894762" y="37434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B88CA35-E286-4901-AE5C-8A930F2CC1AA}"/>
              </a:ext>
            </a:extLst>
          </p:cNvPr>
          <p:cNvSpPr txBox="1"/>
          <p:nvPr/>
        </p:nvSpPr>
        <p:spPr>
          <a:xfrm>
            <a:off x="7028176" y="3743149"/>
            <a:ext cx="1361677" cy="369332"/>
          </a:xfrm>
          <a:prstGeom prst="rect">
            <a:avLst/>
          </a:prstGeom>
          <a:noFill/>
        </p:spPr>
        <p:txBody>
          <a:bodyPr wrap="square" rtlCol="0">
            <a:spAutoFit/>
          </a:bodyPr>
          <a:lstStyle/>
          <a:p>
            <a:pPr algn="ctr"/>
            <a:r>
              <a:rPr lang="en-GB" b="1" dirty="0"/>
              <a:t>AR1 = MR1</a:t>
            </a:r>
          </a:p>
        </p:txBody>
      </p:sp>
      <p:sp>
        <p:nvSpPr>
          <p:cNvPr id="21" name="TextBox 20">
            <a:extLst>
              <a:ext uri="{FF2B5EF4-FFF2-40B4-BE49-F238E27FC236}">
                <a16:creationId xmlns:a16="http://schemas.microsoft.com/office/drawing/2014/main" id="{DF3E8DD5-84C0-490E-A852-8EB3812B71EA}"/>
              </a:ext>
            </a:extLst>
          </p:cNvPr>
          <p:cNvSpPr txBox="1"/>
          <p:nvPr/>
        </p:nvSpPr>
        <p:spPr>
          <a:xfrm>
            <a:off x="2139952" y="3032119"/>
            <a:ext cx="1146389" cy="369332"/>
          </a:xfrm>
          <a:prstGeom prst="rect">
            <a:avLst/>
          </a:prstGeom>
          <a:noFill/>
        </p:spPr>
        <p:txBody>
          <a:bodyPr wrap="square" rtlCol="0">
            <a:spAutoFit/>
          </a:bodyPr>
          <a:lstStyle/>
          <a:p>
            <a:pPr algn="ctr"/>
            <a:r>
              <a:rPr lang="en-GB" b="1" dirty="0"/>
              <a:t>P</a:t>
            </a:r>
          </a:p>
        </p:txBody>
      </p:sp>
      <p:sp>
        <p:nvSpPr>
          <p:cNvPr id="22" name="TextBox 21">
            <a:extLst>
              <a:ext uri="{FF2B5EF4-FFF2-40B4-BE49-F238E27FC236}">
                <a16:creationId xmlns:a16="http://schemas.microsoft.com/office/drawing/2014/main" id="{8A3147F4-58B7-46AC-8431-E63E850ECC69}"/>
              </a:ext>
            </a:extLst>
          </p:cNvPr>
          <p:cNvSpPr txBox="1"/>
          <p:nvPr/>
        </p:nvSpPr>
        <p:spPr>
          <a:xfrm>
            <a:off x="2150112" y="3540119"/>
            <a:ext cx="1146389" cy="369332"/>
          </a:xfrm>
          <a:prstGeom prst="rect">
            <a:avLst/>
          </a:prstGeom>
          <a:noFill/>
        </p:spPr>
        <p:txBody>
          <a:bodyPr wrap="square" rtlCol="0">
            <a:spAutoFit/>
          </a:bodyPr>
          <a:lstStyle/>
          <a:p>
            <a:pPr algn="ctr"/>
            <a:r>
              <a:rPr lang="en-GB" b="1" dirty="0"/>
              <a:t>P1</a:t>
            </a:r>
          </a:p>
        </p:txBody>
      </p:sp>
      <p:cxnSp>
        <p:nvCxnSpPr>
          <p:cNvPr id="23" name="Straight Connector 22">
            <a:extLst>
              <a:ext uri="{FF2B5EF4-FFF2-40B4-BE49-F238E27FC236}">
                <a16:creationId xmlns:a16="http://schemas.microsoft.com/office/drawing/2014/main" id="{37ACBF45-0482-4893-BA1B-265FCA0F889D}"/>
              </a:ext>
            </a:extLst>
          </p:cNvPr>
          <p:cNvCxnSpPr>
            <a:cxnSpLocks/>
            <a:stCxn id="8" idx="1"/>
            <a:endCxn id="24" idx="0"/>
          </p:cNvCxnSpPr>
          <p:nvPr/>
        </p:nvCxnSpPr>
        <p:spPr>
          <a:xfrm>
            <a:off x="5811520" y="3718560"/>
            <a:ext cx="3501" cy="14662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28505E-A40B-4B3B-B65C-16DBB4A00221}"/>
              </a:ext>
            </a:extLst>
          </p:cNvPr>
          <p:cNvSpPr txBox="1"/>
          <p:nvPr/>
        </p:nvSpPr>
        <p:spPr>
          <a:xfrm>
            <a:off x="5241826" y="5184853"/>
            <a:ext cx="1146389" cy="369332"/>
          </a:xfrm>
          <a:prstGeom prst="rect">
            <a:avLst/>
          </a:prstGeom>
          <a:noFill/>
        </p:spPr>
        <p:txBody>
          <a:bodyPr wrap="square" rtlCol="0">
            <a:spAutoFit/>
          </a:bodyPr>
          <a:lstStyle/>
          <a:p>
            <a:pPr algn="ctr"/>
            <a:r>
              <a:rPr lang="en-GB" b="1" dirty="0"/>
              <a:t>Q</a:t>
            </a:r>
          </a:p>
        </p:txBody>
      </p:sp>
      <p:sp>
        <p:nvSpPr>
          <p:cNvPr id="3" name="Title 2">
            <a:extLst>
              <a:ext uri="{FF2B5EF4-FFF2-40B4-BE49-F238E27FC236}">
                <a16:creationId xmlns:a16="http://schemas.microsoft.com/office/drawing/2014/main" id="{022B1BEB-14B0-DCB7-64F0-F4074E6B8E79}"/>
              </a:ext>
            </a:extLst>
          </p:cNvPr>
          <p:cNvSpPr>
            <a:spLocks noGrp="1"/>
          </p:cNvSpPr>
          <p:nvPr>
            <p:ph type="title"/>
          </p:nvPr>
        </p:nvSpPr>
        <p:spPr/>
        <p:txBody>
          <a:bodyPr/>
          <a:lstStyle/>
          <a:p>
            <a:r>
              <a:rPr lang="en-GB" dirty="0">
                <a:cs typeface="Calibri Light"/>
              </a:rPr>
              <a:t>Impact on output of a fall in the market price in perfect competition – supernormal profit at price P becomes normal profit only at P1</a:t>
            </a:r>
            <a:endParaRPr lang="en-GB" dirty="0"/>
          </a:p>
        </p:txBody>
      </p:sp>
    </p:spTree>
    <p:extLst>
      <p:ext uri="{BB962C8B-B14F-4D97-AF65-F5344CB8AC3E}">
        <p14:creationId xmlns:p14="http://schemas.microsoft.com/office/powerpoint/2010/main" val="30813355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3A5F93-1E96-89D5-625F-D708C77501BC}"/>
              </a:ext>
            </a:extLst>
          </p:cNvPr>
          <p:cNvSpPr>
            <a:spLocks noGrp="1"/>
          </p:cNvSpPr>
          <p:nvPr>
            <p:ph type="title"/>
          </p:nvPr>
        </p:nvSpPr>
        <p:spPr/>
        <p:txBody>
          <a:bodyPr/>
          <a:lstStyle/>
          <a:p>
            <a:r>
              <a:rPr lang="en-GB" dirty="0">
                <a:cs typeface="Calibri Light"/>
              </a:rPr>
              <a:t>Cost and revenue curves for price maker (imperfect competition)</a:t>
            </a:r>
            <a:endParaRPr lang="en-GB" dirty="0"/>
          </a:p>
        </p:txBody>
      </p:sp>
    </p:spTree>
    <p:extLst>
      <p:ext uri="{BB962C8B-B14F-4D97-AF65-F5344CB8AC3E}">
        <p14:creationId xmlns:p14="http://schemas.microsoft.com/office/powerpoint/2010/main" val="16960363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19492" y="910414"/>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966879" y="5353207"/>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6027F129-975E-47EF-9117-C5CED39F5FC3}"/>
              </a:ext>
            </a:extLst>
          </p:cNvPr>
          <p:cNvCxnSpPr/>
          <p:nvPr/>
        </p:nvCxnSpPr>
        <p:spPr>
          <a:xfrm flipV="1">
            <a:off x="5226518" y="2618072"/>
            <a:ext cx="0" cy="2547817"/>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6C6E76-E2CE-4499-9A5C-A16BA7D84C2E}"/>
              </a:ext>
            </a:extLst>
          </p:cNvPr>
          <p:cNvCxnSpPr>
            <a:cxnSpLocks/>
          </p:cNvCxnSpPr>
          <p:nvPr/>
        </p:nvCxnSpPr>
        <p:spPr>
          <a:xfrm>
            <a:off x="2884602" y="2618072"/>
            <a:ext cx="2341916" cy="1"/>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B05AE51-102F-4827-A8D6-69D3EDD43203}"/>
              </a:ext>
            </a:extLst>
          </p:cNvPr>
          <p:cNvSpPr txBox="1"/>
          <p:nvPr/>
        </p:nvSpPr>
        <p:spPr>
          <a:xfrm>
            <a:off x="2079426" y="2433406"/>
            <a:ext cx="1146389" cy="369332"/>
          </a:xfrm>
          <a:prstGeom prst="rect">
            <a:avLst/>
          </a:prstGeom>
          <a:noFill/>
        </p:spPr>
        <p:txBody>
          <a:bodyPr wrap="square" rtlCol="0">
            <a:spAutoFit/>
          </a:bodyPr>
          <a:lstStyle/>
          <a:p>
            <a:pPr algn="ctr"/>
            <a:r>
              <a:rPr lang="en-GB" b="1" dirty="0"/>
              <a:t>P</a:t>
            </a:r>
          </a:p>
        </p:txBody>
      </p:sp>
      <p:sp>
        <p:nvSpPr>
          <p:cNvPr id="25" name="TextBox 24">
            <a:extLst>
              <a:ext uri="{FF2B5EF4-FFF2-40B4-BE49-F238E27FC236}">
                <a16:creationId xmlns:a16="http://schemas.microsoft.com/office/drawing/2014/main" id="{42F50E70-3408-40FC-8721-E29574FD7CC6}"/>
              </a:ext>
            </a:extLst>
          </p:cNvPr>
          <p:cNvSpPr txBox="1"/>
          <p:nvPr/>
        </p:nvSpPr>
        <p:spPr>
          <a:xfrm>
            <a:off x="4638497" y="5196369"/>
            <a:ext cx="1146389" cy="369332"/>
          </a:xfrm>
          <a:prstGeom prst="rect">
            <a:avLst/>
          </a:prstGeom>
          <a:noFill/>
        </p:spPr>
        <p:txBody>
          <a:bodyPr wrap="square" rtlCol="0">
            <a:spAutoFit/>
          </a:bodyPr>
          <a:lstStyle/>
          <a:p>
            <a:pPr algn="ctr"/>
            <a:r>
              <a:rPr lang="en-GB" b="1" dirty="0"/>
              <a:t>Q</a:t>
            </a:r>
          </a:p>
        </p:txBody>
      </p:sp>
      <p:sp>
        <p:nvSpPr>
          <p:cNvPr id="2" name="Title 1">
            <a:extLst>
              <a:ext uri="{FF2B5EF4-FFF2-40B4-BE49-F238E27FC236}">
                <a16:creationId xmlns:a16="http://schemas.microsoft.com/office/drawing/2014/main" id="{79F6A20C-C960-E167-08E9-F8508DBB2273}"/>
              </a:ext>
            </a:extLst>
          </p:cNvPr>
          <p:cNvSpPr>
            <a:spLocks noGrp="1"/>
          </p:cNvSpPr>
          <p:nvPr>
            <p:ph type="title"/>
          </p:nvPr>
        </p:nvSpPr>
        <p:spPr/>
        <p:txBody>
          <a:bodyPr/>
          <a:lstStyle/>
          <a:p>
            <a:r>
              <a:rPr lang="en-GB" dirty="0">
                <a:cs typeface="Calibri Light"/>
              </a:rPr>
              <a:t>Profit maximising output and price for a price maker</a:t>
            </a:r>
            <a:endParaRPr lang="en-GB" dirty="0"/>
          </a:p>
        </p:txBody>
      </p:sp>
    </p:spTree>
    <p:extLst>
      <p:ext uri="{BB962C8B-B14F-4D97-AF65-F5344CB8AC3E}">
        <p14:creationId xmlns:p14="http://schemas.microsoft.com/office/powerpoint/2010/main" val="7968642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BDBCA7-F968-4DAC-99E2-DF0C565C1F99}"/>
              </a:ext>
            </a:extLst>
          </p:cNvPr>
          <p:cNvSpPr/>
          <p:nvPr/>
        </p:nvSpPr>
        <p:spPr>
          <a:xfrm>
            <a:off x="2915083" y="2618821"/>
            <a:ext cx="2338075" cy="1323334"/>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5253160" y="2611120"/>
            <a:ext cx="0" cy="25547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4739214" y="5229910"/>
            <a:ext cx="1146389" cy="369332"/>
          </a:xfrm>
          <a:prstGeom prst="rect">
            <a:avLst/>
          </a:prstGeom>
          <a:noFill/>
        </p:spPr>
        <p:txBody>
          <a:bodyPr wrap="square" rtlCol="0">
            <a:spAutoFit/>
          </a:bodyPr>
          <a:lstStyle/>
          <a:p>
            <a:pPr algn="ctr"/>
            <a:r>
              <a:rPr lang="en-GB" b="1" dirty="0"/>
              <a:t>Q</a:t>
            </a:r>
          </a:p>
        </p:txBody>
      </p:sp>
      <p:cxnSp>
        <p:nvCxnSpPr>
          <p:cNvPr id="20" name="Straight Connector 19">
            <a:extLst>
              <a:ext uri="{FF2B5EF4-FFF2-40B4-BE49-F238E27FC236}">
                <a16:creationId xmlns:a16="http://schemas.microsoft.com/office/drawing/2014/main" id="{01E8FFA9-0D15-4838-84A9-9455ED7E7605}"/>
              </a:ext>
            </a:extLst>
          </p:cNvPr>
          <p:cNvCxnSpPr>
            <a:cxnSpLocks/>
          </p:cNvCxnSpPr>
          <p:nvPr/>
        </p:nvCxnSpPr>
        <p:spPr>
          <a:xfrm flipH="1">
            <a:off x="2884602" y="2611120"/>
            <a:ext cx="23685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66166DE-29BB-444A-B7F9-8B04757FCB67}"/>
              </a:ext>
            </a:extLst>
          </p:cNvPr>
          <p:cNvCxnSpPr>
            <a:cxnSpLocks/>
          </p:cNvCxnSpPr>
          <p:nvPr/>
        </p:nvCxnSpPr>
        <p:spPr>
          <a:xfrm flipH="1">
            <a:off x="2843078" y="3942155"/>
            <a:ext cx="23685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6DD19D-B3DC-44EF-BF97-B7AEA7880080}"/>
              </a:ext>
            </a:extLst>
          </p:cNvPr>
          <p:cNvSpPr txBox="1"/>
          <p:nvPr/>
        </p:nvSpPr>
        <p:spPr>
          <a:xfrm>
            <a:off x="1962996" y="2421938"/>
            <a:ext cx="1146389" cy="369332"/>
          </a:xfrm>
          <a:prstGeom prst="rect">
            <a:avLst/>
          </a:prstGeom>
          <a:noFill/>
        </p:spPr>
        <p:txBody>
          <a:bodyPr wrap="square" rtlCol="0">
            <a:spAutoFit/>
          </a:bodyPr>
          <a:lstStyle/>
          <a:p>
            <a:pPr algn="ctr"/>
            <a:r>
              <a:rPr lang="en-GB" b="1" dirty="0" err="1"/>
              <a:t>Pmon</a:t>
            </a:r>
            <a:endParaRPr lang="en-GB" b="1" dirty="0"/>
          </a:p>
        </p:txBody>
      </p:sp>
      <p:sp>
        <p:nvSpPr>
          <p:cNvPr id="25" name="TextBox 24">
            <a:extLst>
              <a:ext uri="{FF2B5EF4-FFF2-40B4-BE49-F238E27FC236}">
                <a16:creationId xmlns:a16="http://schemas.microsoft.com/office/drawing/2014/main" id="{2CD07E79-76B0-40B9-9C24-7C1EF0550387}"/>
              </a:ext>
            </a:extLst>
          </p:cNvPr>
          <p:cNvSpPr txBox="1"/>
          <p:nvPr/>
        </p:nvSpPr>
        <p:spPr>
          <a:xfrm>
            <a:off x="2048086" y="3742738"/>
            <a:ext cx="1146389" cy="369332"/>
          </a:xfrm>
          <a:prstGeom prst="rect">
            <a:avLst/>
          </a:prstGeom>
          <a:noFill/>
        </p:spPr>
        <p:txBody>
          <a:bodyPr wrap="square" rtlCol="0">
            <a:spAutoFit/>
          </a:bodyPr>
          <a:lstStyle/>
          <a:p>
            <a:pPr algn="ctr"/>
            <a:r>
              <a:rPr lang="en-GB" b="1" dirty="0"/>
              <a:t>C</a:t>
            </a:r>
          </a:p>
        </p:txBody>
      </p:sp>
      <p:sp>
        <p:nvSpPr>
          <p:cNvPr id="2" name="Title 1">
            <a:extLst>
              <a:ext uri="{FF2B5EF4-FFF2-40B4-BE49-F238E27FC236}">
                <a16:creationId xmlns:a16="http://schemas.microsoft.com/office/drawing/2014/main" id="{3A7FF7AD-5B58-EDDF-D1AB-D25F7D4D98F0}"/>
              </a:ext>
            </a:extLst>
          </p:cNvPr>
          <p:cNvSpPr>
            <a:spLocks noGrp="1"/>
          </p:cNvSpPr>
          <p:nvPr>
            <p:ph type="title"/>
          </p:nvPr>
        </p:nvSpPr>
        <p:spPr/>
        <p:txBody>
          <a:bodyPr/>
          <a:lstStyle/>
          <a:p>
            <a:r>
              <a:rPr lang="en-GB" dirty="0">
                <a:cs typeface="Calibri Light"/>
              </a:rPr>
              <a:t>Supernormal profit for monopoly</a:t>
            </a:r>
            <a:endParaRPr lang="en-GB" dirty="0"/>
          </a:p>
        </p:txBody>
      </p:sp>
    </p:spTree>
    <p:extLst>
      <p:ext uri="{BB962C8B-B14F-4D97-AF65-F5344CB8AC3E}">
        <p14:creationId xmlns:p14="http://schemas.microsoft.com/office/powerpoint/2010/main" val="883033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937420"/>
            <a:ext cx="1146389" cy="369332"/>
          </a:xfrm>
          <a:prstGeom prst="rect">
            <a:avLst/>
          </a:prstGeom>
          <a:noFill/>
        </p:spPr>
        <p:txBody>
          <a:bodyPr wrap="square" rtlCol="0">
            <a:spAutoFit/>
          </a:bodyPr>
          <a:lstStyle/>
          <a:p>
            <a:pPr algn="ctr"/>
            <a:r>
              <a:rPr lang="en-GB" b="1" dirty="0"/>
              <a:t>Cost / rev</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5232612" y="2630184"/>
            <a:ext cx="0" cy="25357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4667296" y="5229910"/>
            <a:ext cx="1146389" cy="369332"/>
          </a:xfrm>
          <a:prstGeom prst="rect">
            <a:avLst/>
          </a:prstGeom>
          <a:noFill/>
        </p:spPr>
        <p:txBody>
          <a:bodyPr wrap="square" rtlCol="0">
            <a:spAutoFit/>
          </a:bodyPr>
          <a:lstStyle/>
          <a:p>
            <a:pPr algn="ctr"/>
            <a:r>
              <a:rPr lang="en-GB" b="1" dirty="0"/>
              <a:t>Q1</a:t>
            </a:r>
          </a:p>
        </p:txBody>
      </p:sp>
      <p:cxnSp>
        <p:nvCxnSpPr>
          <p:cNvPr id="18" name="Straight Connector 17">
            <a:extLst>
              <a:ext uri="{FF2B5EF4-FFF2-40B4-BE49-F238E27FC236}">
                <a16:creationId xmlns:a16="http://schemas.microsoft.com/office/drawing/2014/main" id="{335AA5B7-A31B-4181-BBF4-D01C84397B49}"/>
              </a:ext>
            </a:extLst>
          </p:cNvPr>
          <p:cNvCxnSpPr>
            <a:cxnSpLocks/>
          </p:cNvCxnSpPr>
          <p:nvPr/>
        </p:nvCxnSpPr>
        <p:spPr>
          <a:xfrm flipH="1">
            <a:off x="2946400" y="2679842"/>
            <a:ext cx="22862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E95743-2957-48E0-AE4E-863CED6C70B6}"/>
              </a:ext>
            </a:extLst>
          </p:cNvPr>
          <p:cNvCxnSpPr>
            <a:cxnSpLocks/>
          </p:cNvCxnSpPr>
          <p:nvPr/>
        </p:nvCxnSpPr>
        <p:spPr>
          <a:xfrm flipH="1">
            <a:off x="2946400" y="3921725"/>
            <a:ext cx="22862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C50EA28-F0F5-4F5A-99D1-58767913E424}"/>
              </a:ext>
            </a:extLst>
          </p:cNvPr>
          <p:cNvSpPr txBox="1"/>
          <p:nvPr/>
        </p:nvSpPr>
        <p:spPr>
          <a:xfrm>
            <a:off x="2065878" y="2484182"/>
            <a:ext cx="1146389" cy="369332"/>
          </a:xfrm>
          <a:prstGeom prst="rect">
            <a:avLst/>
          </a:prstGeom>
          <a:noFill/>
        </p:spPr>
        <p:txBody>
          <a:bodyPr wrap="square" rtlCol="0">
            <a:spAutoFit/>
          </a:bodyPr>
          <a:lstStyle/>
          <a:p>
            <a:pPr algn="ctr"/>
            <a:r>
              <a:rPr lang="en-GB" b="1" dirty="0"/>
              <a:t>P1</a:t>
            </a:r>
          </a:p>
        </p:txBody>
      </p:sp>
      <p:sp>
        <p:nvSpPr>
          <p:cNvPr id="23" name="TextBox 22">
            <a:extLst>
              <a:ext uri="{FF2B5EF4-FFF2-40B4-BE49-F238E27FC236}">
                <a16:creationId xmlns:a16="http://schemas.microsoft.com/office/drawing/2014/main" id="{5C59621B-38AC-460C-BE1B-124D7D7354C1}"/>
              </a:ext>
            </a:extLst>
          </p:cNvPr>
          <p:cNvSpPr txBox="1"/>
          <p:nvPr/>
        </p:nvSpPr>
        <p:spPr>
          <a:xfrm>
            <a:off x="2079426" y="3740663"/>
            <a:ext cx="1146389" cy="369332"/>
          </a:xfrm>
          <a:prstGeom prst="rect">
            <a:avLst/>
          </a:prstGeom>
          <a:noFill/>
        </p:spPr>
        <p:txBody>
          <a:bodyPr wrap="square" rtlCol="0">
            <a:spAutoFit/>
          </a:bodyPr>
          <a:lstStyle/>
          <a:p>
            <a:pPr algn="ctr"/>
            <a:r>
              <a:rPr lang="en-GB" b="1" dirty="0"/>
              <a:t>C1</a:t>
            </a:r>
          </a:p>
        </p:txBody>
      </p:sp>
      <p:sp>
        <p:nvSpPr>
          <p:cNvPr id="2" name="TextBox 1">
            <a:extLst>
              <a:ext uri="{FF2B5EF4-FFF2-40B4-BE49-F238E27FC236}">
                <a16:creationId xmlns:a16="http://schemas.microsoft.com/office/drawing/2014/main" id="{4546F9D4-A67E-E0E6-7BC3-C601627EFE59}"/>
              </a:ext>
            </a:extLst>
          </p:cNvPr>
          <p:cNvSpPr txBox="1"/>
          <p:nvPr/>
        </p:nvSpPr>
        <p:spPr>
          <a:xfrm>
            <a:off x="4832137" y="2362359"/>
            <a:ext cx="1146389" cy="369332"/>
          </a:xfrm>
          <a:prstGeom prst="rect">
            <a:avLst/>
          </a:prstGeom>
          <a:noFill/>
        </p:spPr>
        <p:txBody>
          <a:bodyPr wrap="square" rtlCol="0">
            <a:spAutoFit/>
          </a:bodyPr>
          <a:lstStyle/>
          <a:p>
            <a:pPr algn="ctr"/>
            <a:r>
              <a:rPr lang="en-GB" b="1" dirty="0"/>
              <a:t>a</a:t>
            </a:r>
          </a:p>
        </p:txBody>
      </p:sp>
      <p:sp>
        <p:nvSpPr>
          <p:cNvPr id="3" name="TextBox 2">
            <a:extLst>
              <a:ext uri="{FF2B5EF4-FFF2-40B4-BE49-F238E27FC236}">
                <a16:creationId xmlns:a16="http://schemas.microsoft.com/office/drawing/2014/main" id="{A16F9B8E-D00D-F8A7-70A6-27AAE93D5905}"/>
              </a:ext>
            </a:extLst>
          </p:cNvPr>
          <p:cNvSpPr txBox="1"/>
          <p:nvPr/>
        </p:nvSpPr>
        <p:spPr>
          <a:xfrm>
            <a:off x="4376416" y="3937569"/>
            <a:ext cx="1146389" cy="369332"/>
          </a:xfrm>
          <a:prstGeom prst="rect">
            <a:avLst/>
          </a:prstGeom>
          <a:noFill/>
        </p:spPr>
        <p:txBody>
          <a:bodyPr wrap="square" rtlCol="0">
            <a:spAutoFit/>
          </a:bodyPr>
          <a:lstStyle/>
          <a:p>
            <a:pPr algn="ctr"/>
            <a:r>
              <a:rPr lang="en-GB" b="1" dirty="0"/>
              <a:t>b</a:t>
            </a:r>
          </a:p>
        </p:txBody>
      </p:sp>
      <p:sp>
        <p:nvSpPr>
          <p:cNvPr id="4" name="Title 3">
            <a:extLst>
              <a:ext uri="{FF2B5EF4-FFF2-40B4-BE49-F238E27FC236}">
                <a16:creationId xmlns:a16="http://schemas.microsoft.com/office/drawing/2014/main" id="{F7FCDCB1-F878-E63F-530C-6B551F602DA6}"/>
              </a:ext>
            </a:extLst>
          </p:cNvPr>
          <p:cNvSpPr>
            <a:spLocks noGrp="1"/>
          </p:cNvSpPr>
          <p:nvPr>
            <p:ph type="title"/>
          </p:nvPr>
        </p:nvSpPr>
        <p:spPr/>
        <p:txBody>
          <a:bodyPr/>
          <a:lstStyle/>
          <a:p>
            <a:r>
              <a:rPr lang="en-GB" dirty="0">
                <a:cs typeface="Calibri Light"/>
              </a:rPr>
              <a:t>Profit maximising monopoly (output where MC =MR); supernormal profit = P1abC1 or P1C1 x Q1</a:t>
            </a:r>
            <a:endParaRPr lang="en-GB" dirty="0"/>
          </a:p>
        </p:txBody>
      </p:sp>
    </p:spTree>
    <p:extLst>
      <p:ext uri="{BB962C8B-B14F-4D97-AF65-F5344CB8AC3E}">
        <p14:creationId xmlns:p14="http://schemas.microsoft.com/office/powerpoint/2010/main" val="1404943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C68F97-A5DE-4FCC-A3BB-513B78B74DEC}"/>
              </a:ext>
            </a:extLst>
          </p:cNvPr>
          <p:cNvCxnSpPr>
            <a:cxnSpLocks/>
          </p:cNvCxnSpPr>
          <p:nvPr/>
        </p:nvCxnSpPr>
        <p:spPr>
          <a:xfrm>
            <a:off x="2884602" y="549580"/>
            <a:ext cx="0" cy="4616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60860B0-04D7-4194-B844-5C5CDA5BDAAA}"/>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EDA171-97D4-411E-9F1B-218390986AEF}"/>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5" name="TextBox 4">
            <a:extLst>
              <a:ext uri="{FF2B5EF4-FFF2-40B4-BE49-F238E27FC236}">
                <a16:creationId xmlns:a16="http://schemas.microsoft.com/office/drawing/2014/main" id="{EFE28562-2ADC-4454-8C72-CA75647687E3}"/>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cxnSp>
        <p:nvCxnSpPr>
          <p:cNvPr id="6" name="Straight Connector 5">
            <a:extLst>
              <a:ext uri="{FF2B5EF4-FFF2-40B4-BE49-F238E27FC236}">
                <a16:creationId xmlns:a16="http://schemas.microsoft.com/office/drawing/2014/main" id="{503B86D7-F892-437D-8D25-128D564DD79A}"/>
              </a:ext>
            </a:extLst>
          </p:cNvPr>
          <p:cNvCxnSpPr>
            <a:cxnSpLocks/>
          </p:cNvCxnSpPr>
          <p:nvPr/>
        </p:nvCxnSpPr>
        <p:spPr>
          <a:xfrm>
            <a:off x="2986202" y="1780880"/>
            <a:ext cx="4650720" cy="3278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92DE769-A7B0-41CA-8E35-C6B923DD714D}"/>
              </a:ext>
            </a:extLst>
          </p:cNvPr>
          <p:cNvSpPr txBox="1"/>
          <p:nvPr/>
        </p:nvSpPr>
        <p:spPr>
          <a:xfrm>
            <a:off x="7271794" y="4583903"/>
            <a:ext cx="1146389" cy="369332"/>
          </a:xfrm>
          <a:prstGeom prst="rect">
            <a:avLst/>
          </a:prstGeom>
          <a:noFill/>
        </p:spPr>
        <p:txBody>
          <a:bodyPr wrap="square" rtlCol="0">
            <a:spAutoFit/>
          </a:bodyPr>
          <a:lstStyle/>
          <a:p>
            <a:pPr algn="ctr"/>
            <a:r>
              <a:rPr lang="en-GB" b="1" dirty="0"/>
              <a:t>AR</a:t>
            </a:r>
          </a:p>
        </p:txBody>
      </p:sp>
      <p:sp>
        <p:nvSpPr>
          <p:cNvPr id="8" name="TextBox 7">
            <a:extLst>
              <a:ext uri="{FF2B5EF4-FFF2-40B4-BE49-F238E27FC236}">
                <a16:creationId xmlns:a16="http://schemas.microsoft.com/office/drawing/2014/main" id="{151F180C-7F7F-4DFE-9A61-904662A70CA8}"/>
              </a:ext>
            </a:extLst>
          </p:cNvPr>
          <p:cNvSpPr txBox="1"/>
          <p:nvPr/>
        </p:nvSpPr>
        <p:spPr>
          <a:xfrm>
            <a:off x="5420991" y="5254674"/>
            <a:ext cx="1146389" cy="369332"/>
          </a:xfrm>
          <a:prstGeom prst="rect">
            <a:avLst/>
          </a:prstGeom>
          <a:noFill/>
        </p:spPr>
        <p:txBody>
          <a:bodyPr wrap="square" rtlCol="0">
            <a:spAutoFit/>
          </a:bodyPr>
          <a:lstStyle/>
          <a:p>
            <a:pPr algn="ctr"/>
            <a:r>
              <a:rPr lang="en-GB" b="1" dirty="0"/>
              <a:t>MR</a:t>
            </a:r>
          </a:p>
        </p:txBody>
      </p:sp>
      <p:cxnSp>
        <p:nvCxnSpPr>
          <p:cNvPr id="9" name="Straight Connector 8">
            <a:extLst>
              <a:ext uri="{FF2B5EF4-FFF2-40B4-BE49-F238E27FC236}">
                <a16:creationId xmlns:a16="http://schemas.microsoft.com/office/drawing/2014/main" id="{141CF169-0F86-4907-9259-23219BDD3616}"/>
              </a:ext>
            </a:extLst>
          </p:cNvPr>
          <p:cNvCxnSpPr>
            <a:cxnSpLocks/>
          </p:cNvCxnSpPr>
          <p:nvPr/>
        </p:nvCxnSpPr>
        <p:spPr>
          <a:xfrm>
            <a:off x="3006523" y="1903104"/>
            <a:ext cx="2853679" cy="3720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7676D76B-7DD8-43A2-AFB3-86D127F3A555}"/>
              </a:ext>
            </a:extLst>
          </p:cNvPr>
          <p:cNvSpPr/>
          <p:nvPr/>
        </p:nvSpPr>
        <p:spPr>
          <a:xfrm>
            <a:off x="3200399" y="83406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307F5F67-894B-4332-909A-6A82E0E53654}"/>
              </a:ext>
            </a:extLst>
          </p:cNvPr>
          <p:cNvSpPr/>
          <p:nvPr/>
        </p:nvSpPr>
        <p:spPr>
          <a:xfrm>
            <a:off x="3169919" y="549580"/>
            <a:ext cx="4104640" cy="34568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B7C4F4-BB08-4157-8244-24D5723A08F1}"/>
              </a:ext>
            </a:extLst>
          </p:cNvPr>
          <p:cNvSpPr txBox="1"/>
          <p:nvPr/>
        </p:nvSpPr>
        <p:spPr>
          <a:xfrm>
            <a:off x="6954159" y="622828"/>
            <a:ext cx="1146389" cy="369332"/>
          </a:xfrm>
          <a:prstGeom prst="rect">
            <a:avLst/>
          </a:prstGeom>
          <a:noFill/>
        </p:spPr>
        <p:txBody>
          <a:bodyPr wrap="square" rtlCol="0">
            <a:spAutoFit/>
          </a:bodyPr>
          <a:lstStyle/>
          <a:p>
            <a:pPr algn="ctr"/>
            <a:r>
              <a:rPr lang="en-GB" b="1" dirty="0"/>
              <a:t>MC</a:t>
            </a:r>
          </a:p>
        </p:txBody>
      </p:sp>
      <p:sp>
        <p:nvSpPr>
          <p:cNvPr id="13" name="TextBox 12">
            <a:extLst>
              <a:ext uri="{FF2B5EF4-FFF2-40B4-BE49-F238E27FC236}">
                <a16:creationId xmlns:a16="http://schemas.microsoft.com/office/drawing/2014/main" id="{01A661E5-3996-4E6F-B377-20C67C115709}"/>
              </a:ext>
            </a:extLst>
          </p:cNvPr>
          <p:cNvSpPr txBox="1"/>
          <p:nvPr/>
        </p:nvSpPr>
        <p:spPr>
          <a:xfrm>
            <a:off x="7616373" y="1369727"/>
            <a:ext cx="1146389" cy="369332"/>
          </a:xfrm>
          <a:prstGeom prst="rect">
            <a:avLst/>
          </a:prstGeom>
          <a:noFill/>
        </p:spPr>
        <p:txBody>
          <a:bodyPr wrap="square" rtlCol="0">
            <a:spAutoFit/>
          </a:bodyPr>
          <a:lstStyle/>
          <a:p>
            <a:pPr algn="ctr"/>
            <a:r>
              <a:rPr lang="en-GB" b="1" dirty="0"/>
              <a:t>AC</a:t>
            </a:r>
          </a:p>
        </p:txBody>
      </p:sp>
      <p:cxnSp>
        <p:nvCxnSpPr>
          <p:cNvPr id="14" name="Straight Connector 13">
            <a:extLst>
              <a:ext uri="{FF2B5EF4-FFF2-40B4-BE49-F238E27FC236}">
                <a16:creationId xmlns:a16="http://schemas.microsoft.com/office/drawing/2014/main" id="{96188817-A423-425D-8D61-562C323ECCC2}"/>
              </a:ext>
            </a:extLst>
          </p:cNvPr>
          <p:cNvCxnSpPr>
            <a:cxnSpLocks/>
          </p:cNvCxnSpPr>
          <p:nvPr/>
        </p:nvCxnSpPr>
        <p:spPr>
          <a:xfrm flipV="1">
            <a:off x="4562475" y="2560320"/>
            <a:ext cx="0" cy="26055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BB6652-EEAE-497A-BD36-725B1B94FCB5}"/>
              </a:ext>
            </a:extLst>
          </p:cNvPr>
          <p:cNvCxnSpPr>
            <a:cxnSpLocks/>
          </p:cNvCxnSpPr>
          <p:nvPr/>
        </p:nvCxnSpPr>
        <p:spPr>
          <a:xfrm>
            <a:off x="2884602" y="2569121"/>
            <a:ext cx="167787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76FEA82-BD5D-464B-93CF-4962CD1FF591}"/>
              </a:ext>
            </a:extLst>
          </p:cNvPr>
          <p:cNvSpPr txBox="1"/>
          <p:nvPr/>
        </p:nvSpPr>
        <p:spPr>
          <a:xfrm>
            <a:off x="3959642" y="5133075"/>
            <a:ext cx="1146389" cy="369332"/>
          </a:xfrm>
          <a:prstGeom prst="rect">
            <a:avLst/>
          </a:prstGeom>
          <a:noFill/>
        </p:spPr>
        <p:txBody>
          <a:bodyPr wrap="square" rtlCol="0">
            <a:spAutoFit/>
          </a:bodyPr>
          <a:lstStyle/>
          <a:p>
            <a:pPr algn="ctr"/>
            <a:r>
              <a:rPr lang="en-GB" b="1" dirty="0"/>
              <a:t>Q</a:t>
            </a:r>
          </a:p>
        </p:txBody>
      </p:sp>
      <p:sp>
        <p:nvSpPr>
          <p:cNvPr id="17" name="TextBox 16">
            <a:extLst>
              <a:ext uri="{FF2B5EF4-FFF2-40B4-BE49-F238E27FC236}">
                <a16:creationId xmlns:a16="http://schemas.microsoft.com/office/drawing/2014/main" id="{8124B02D-E7EE-461C-9CA7-A70D3927F257}"/>
              </a:ext>
            </a:extLst>
          </p:cNvPr>
          <p:cNvSpPr txBox="1"/>
          <p:nvPr/>
        </p:nvSpPr>
        <p:spPr>
          <a:xfrm>
            <a:off x="2070965" y="2397681"/>
            <a:ext cx="1146389" cy="369332"/>
          </a:xfrm>
          <a:prstGeom prst="rect">
            <a:avLst/>
          </a:prstGeom>
          <a:noFill/>
        </p:spPr>
        <p:txBody>
          <a:bodyPr wrap="square" rtlCol="0">
            <a:spAutoFit/>
          </a:bodyPr>
          <a:lstStyle/>
          <a:p>
            <a:pPr algn="ctr"/>
            <a:r>
              <a:rPr lang="en-GB" b="1" dirty="0"/>
              <a:t>P</a:t>
            </a:r>
          </a:p>
        </p:txBody>
      </p:sp>
      <p:sp>
        <p:nvSpPr>
          <p:cNvPr id="20" name="Rectangle 19">
            <a:extLst>
              <a:ext uri="{FF2B5EF4-FFF2-40B4-BE49-F238E27FC236}">
                <a16:creationId xmlns:a16="http://schemas.microsoft.com/office/drawing/2014/main" id="{197E4FE2-6F7B-46AA-9BE9-C820A4973BB4}"/>
              </a:ext>
            </a:extLst>
          </p:cNvPr>
          <p:cNvSpPr/>
          <p:nvPr/>
        </p:nvSpPr>
        <p:spPr>
          <a:xfrm>
            <a:off x="2915083" y="2560320"/>
            <a:ext cx="1647392" cy="3289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7">
            <a:extLst>
              <a:ext uri="{FF2B5EF4-FFF2-40B4-BE49-F238E27FC236}">
                <a16:creationId xmlns:a16="http://schemas.microsoft.com/office/drawing/2014/main" id="{73C55E25-6634-5F0B-D8A4-5454A5C425E1}"/>
              </a:ext>
            </a:extLst>
          </p:cNvPr>
          <p:cNvSpPr>
            <a:spLocks noGrp="1"/>
          </p:cNvSpPr>
          <p:nvPr>
            <p:ph type="title"/>
          </p:nvPr>
        </p:nvSpPr>
        <p:spPr/>
        <p:txBody>
          <a:bodyPr/>
          <a:lstStyle/>
          <a:p>
            <a:r>
              <a:rPr lang="en-GB" dirty="0">
                <a:cs typeface="Calibri Light"/>
              </a:rPr>
              <a:t>Loss minimising output and price for a price maker</a:t>
            </a:r>
          </a:p>
        </p:txBody>
      </p:sp>
    </p:spTree>
    <p:extLst>
      <p:ext uri="{BB962C8B-B14F-4D97-AF65-F5344CB8AC3E}">
        <p14:creationId xmlns:p14="http://schemas.microsoft.com/office/powerpoint/2010/main" val="80507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1209040"/>
            <a:ext cx="0" cy="39568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38514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140239" y="1493520"/>
            <a:ext cx="3270721" cy="3129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53246" y="120903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643345" y="5298827"/>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837765" y="1672628"/>
            <a:ext cx="1146389" cy="369332"/>
          </a:xfrm>
          <a:prstGeom prst="rect">
            <a:avLst/>
          </a:prstGeom>
          <a:noFill/>
        </p:spPr>
        <p:txBody>
          <a:bodyPr wrap="square" rtlCol="0">
            <a:spAutoFit/>
          </a:bodyPr>
          <a:lstStyle/>
          <a:p>
            <a:pPr algn="ctr"/>
            <a:r>
              <a:rPr lang="en-GB" b="1" dirty="0"/>
              <a:t>S</a:t>
            </a:r>
          </a:p>
        </p:txBody>
      </p:sp>
      <p:sp>
        <p:nvSpPr>
          <p:cNvPr id="2" name="Title 1">
            <a:extLst>
              <a:ext uri="{FF2B5EF4-FFF2-40B4-BE49-F238E27FC236}">
                <a16:creationId xmlns:a16="http://schemas.microsoft.com/office/drawing/2014/main" id="{FD18F609-CB2A-8FBC-7A51-8086C5DF2183}"/>
              </a:ext>
            </a:extLst>
          </p:cNvPr>
          <p:cNvSpPr>
            <a:spLocks noGrp="1"/>
          </p:cNvSpPr>
          <p:nvPr>
            <p:ph type="title"/>
          </p:nvPr>
        </p:nvSpPr>
        <p:spPr/>
        <p:txBody>
          <a:bodyPr>
            <a:normAutofit/>
          </a:bodyPr>
          <a:lstStyle/>
          <a:p>
            <a:r>
              <a:rPr lang="en-GB" dirty="0">
                <a:cs typeface="Calibri Light"/>
              </a:rPr>
              <a:t>Supply curve</a:t>
            </a:r>
            <a:endParaRPr lang="en-US" dirty="0"/>
          </a:p>
        </p:txBody>
      </p:sp>
    </p:spTree>
    <p:extLst>
      <p:ext uri="{BB962C8B-B14F-4D97-AF65-F5344CB8AC3E}">
        <p14:creationId xmlns:p14="http://schemas.microsoft.com/office/powerpoint/2010/main" val="23240581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937420"/>
            <a:ext cx="1146389" cy="369332"/>
          </a:xfrm>
          <a:prstGeom prst="rect">
            <a:avLst/>
          </a:prstGeom>
          <a:noFill/>
        </p:spPr>
        <p:txBody>
          <a:bodyPr wrap="square" rtlCol="0">
            <a:spAutoFit/>
          </a:bodyPr>
          <a:lstStyle/>
          <a:p>
            <a:pPr algn="ctr"/>
            <a:r>
              <a:rPr lang="en-GB" b="1" dirty="0"/>
              <a:t>P / C / R</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5232612" y="2630184"/>
            <a:ext cx="0" cy="25357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4667296" y="5229910"/>
            <a:ext cx="1146389" cy="369332"/>
          </a:xfrm>
          <a:prstGeom prst="rect">
            <a:avLst/>
          </a:prstGeom>
          <a:noFill/>
        </p:spPr>
        <p:txBody>
          <a:bodyPr wrap="square" rtlCol="0">
            <a:spAutoFit/>
          </a:bodyPr>
          <a:lstStyle/>
          <a:p>
            <a:pPr algn="ctr"/>
            <a:r>
              <a:rPr lang="en-GB" b="1" dirty="0"/>
              <a:t>Q1</a:t>
            </a:r>
          </a:p>
        </p:txBody>
      </p:sp>
      <p:cxnSp>
        <p:nvCxnSpPr>
          <p:cNvPr id="18" name="Straight Connector 17">
            <a:extLst>
              <a:ext uri="{FF2B5EF4-FFF2-40B4-BE49-F238E27FC236}">
                <a16:creationId xmlns:a16="http://schemas.microsoft.com/office/drawing/2014/main" id="{335AA5B7-A31B-4181-BBF4-D01C84397B49}"/>
              </a:ext>
            </a:extLst>
          </p:cNvPr>
          <p:cNvCxnSpPr>
            <a:cxnSpLocks/>
          </p:cNvCxnSpPr>
          <p:nvPr/>
        </p:nvCxnSpPr>
        <p:spPr>
          <a:xfrm flipH="1">
            <a:off x="2946400" y="2679842"/>
            <a:ext cx="22862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E95743-2957-48E0-AE4E-863CED6C70B6}"/>
              </a:ext>
            </a:extLst>
          </p:cNvPr>
          <p:cNvCxnSpPr>
            <a:cxnSpLocks/>
          </p:cNvCxnSpPr>
          <p:nvPr/>
        </p:nvCxnSpPr>
        <p:spPr>
          <a:xfrm flipH="1">
            <a:off x="2884602" y="3159725"/>
            <a:ext cx="30906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C50EA28-F0F5-4F5A-99D1-58767913E424}"/>
              </a:ext>
            </a:extLst>
          </p:cNvPr>
          <p:cNvSpPr txBox="1"/>
          <p:nvPr/>
        </p:nvSpPr>
        <p:spPr>
          <a:xfrm>
            <a:off x="2065878" y="2484182"/>
            <a:ext cx="1146389" cy="369332"/>
          </a:xfrm>
          <a:prstGeom prst="rect">
            <a:avLst/>
          </a:prstGeom>
          <a:noFill/>
        </p:spPr>
        <p:txBody>
          <a:bodyPr wrap="square" rtlCol="0">
            <a:spAutoFit/>
          </a:bodyPr>
          <a:lstStyle/>
          <a:p>
            <a:pPr algn="ctr"/>
            <a:r>
              <a:rPr lang="en-GB" b="1" dirty="0"/>
              <a:t>P1</a:t>
            </a:r>
          </a:p>
        </p:txBody>
      </p:sp>
      <p:sp>
        <p:nvSpPr>
          <p:cNvPr id="23" name="TextBox 22">
            <a:extLst>
              <a:ext uri="{FF2B5EF4-FFF2-40B4-BE49-F238E27FC236}">
                <a16:creationId xmlns:a16="http://schemas.microsoft.com/office/drawing/2014/main" id="{5C59621B-38AC-460C-BE1B-124D7D7354C1}"/>
              </a:ext>
            </a:extLst>
          </p:cNvPr>
          <p:cNvSpPr txBox="1"/>
          <p:nvPr/>
        </p:nvSpPr>
        <p:spPr>
          <a:xfrm>
            <a:off x="2079426" y="2997361"/>
            <a:ext cx="1146389" cy="369332"/>
          </a:xfrm>
          <a:prstGeom prst="rect">
            <a:avLst/>
          </a:prstGeom>
          <a:noFill/>
        </p:spPr>
        <p:txBody>
          <a:bodyPr wrap="square" rtlCol="0">
            <a:spAutoFit/>
          </a:bodyPr>
          <a:lstStyle/>
          <a:p>
            <a:pPr algn="ctr"/>
            <a:r>
              <a:rPr lang="en-GB" b="1" dirty="0"/>
              <a:t>P2</a:t>
            </a:r>
          </a:p>
        </p:txBody>
      </p:sp>
      <p:cxnSp>
        <p:nvCxnSpPr>
          <p:cNvPr id="8" name="Straight Connector 7">
            <a:extLst>
              <a:ext uri="{FF2B5EF4-FFF2-40B4-BE49-F238E27FC236}">
                <a16:creationId xmlns:a16="http://schemas.microsoft.com/office/drawing/2014/main" id="{A0315993-6E79-B4A7-33A9-892777977B64}"/>
              </a:ext>
            </a:extLst>
          </p:cNvPr>
          <p:cNvCxnSpPr>
            <a:cxnSpLocks/>
          </p:cNvCxnSpPr>
          <p:nvPr/>
        </p:nvCxnSpPr>
        <p:spPr>
          <a:xfrm>
            <a:off x="5975243" y="3127388"/>
            <a:ext cx="0" cy="20385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0A5486-CD34-92FF-147F-9AEA1A2D0633}"/>
              </a:ext>
            </a:extLst>
          </p:cNvPr>
          <p:cNvSpPr txBox="1"/>
          <p:nvPr/>
        </p:nvSpPr>
        <p:spPr>
          <a:xfrm>
            <a:off x="5319368" y="5228828"/>
            <a:ext cx="1146389" cy="369332"/>
          </a:xfrm>
          <a:prstGeom prst="rect">
            <a:avLst/>
          </a:prstGeom>
          <a:noFill/>
        </p:spPr>
        <p:txBody>
          <a:bodyPr wrap="square" rtlCol="0">
            <a:spAutoFit/>
          </a:bodyPr>
          <a:lstStyle/>
          <a:p>
            <a:pPr algn="ctr"/>
            <a:r>
              <a:rPr lang="en-GB" b="1" dirty="0"/>
              <a:t>Q2</a:t>
            </a:r>
          </a:p>
        </p:txBody>
      </p:sp>
      <p:sp>
        <p:nvSpPr>
          <p:cNvPr id="26" name="Oval 25">
            <a:extLst>
              <a:ext uri="{FF2B5EF4-FFF2-40B4-BE49-F238E27FC236}">
                <a16:creationId xmlns:a16="http://schemas.microsoft.com/office/drawing/2014/main" id="{03E942EE-7EEF-63C2-D788-86106D1F340D}"/>
              </a:ext>
            </a:extLst>
          </p:cNvPr>
          <p:cNvSpPr/>
          <p:nvPr/>
        </p:nvSpPr>
        <p:spPr>
          <a:xfrm>
            <a:off x="5148185" y="4064379"/>
            <a:ext cx="158953" cy="225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1706A2F-DA49-BF06-0C7D-E481A8156FEB}"/>
              </a:ext>
            </a:extLst>
          </p:cNvPr>
          <p:cNvSpPr/>
          <p:nvPr/>
        </p:nvSpPr>
        <p:spPr>
          <a:xfrm>
            <a:off x="5871961" y="3044229"/>
            <a:ext cx="158953" cy="225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97DB557-B72B-F6BD-36BA-E29B5FB04CE1}"/>
              </a:ext>
            </a:extLst>
          </p:cNvPr>
          <p:cNvSpPr>
            <a:spLocks noGrp="1"/>
          </p:cNvSpPr>
          <p:nvPr>
            <p:ph type="title"/>
          </p:nvPr>
        </p:nvSpPr>
        <p:spPr/>
        <p:txBody>
          <a:bodyPr/>
          <a:lstStyle/>
          <a:p>
            <a:r>
              <a:rPr lang="en-GB" dirty="0">
                <a:cs typeface="Calibri Light"/>
              </a:rPr>
              <a:t>Monopoly profit-maximising output (MC=MR) compared to allocatively efficient output (MC=AR)</a:t>
            </a:r>
          </a:p>
        </p:txBody>
      </p:sp>
    </p:spTree>
    <p:extLst>
      <p:ext uri="{BB962C8B-B14F-4D97-AF65-F5344CB8AC3E}">
        <p14:creationId xmlns:p14="http://schemas.microsoft.com/office/powerpoint/2010/main" val="40666202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132899" y="1589011"/>
            <a:ext cx="1459651" cy="369332"/>
          </a:xfrm>
          <a:prstGeom prst="rect">
            <a:avLst/>
          </a:prstGeom>
          <a:noFill/>
        </p:spPr>
        <p:txBody>
          <a:bodyPr wrap="square" rtlCol="0">
            <a:spAutoFit/>
          </a:bodyPr>
          <a:lstStyle/>
          <a:p>
            <a:pPr algn="ctr"/>
            <a:r>
              <a:rPr lang="en-GB" b="1" dirty="0" err="1"/>
              <a:t>MCmonop</a:t>
            </a:r>
            <a:endParaRPr lang="en-GB" b="1" dirty="0"/>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177044" y="5136762"/>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21E03400-2718-4018-BF72-32F6937750F0}"/>
              </a:ext>
            </a:extLst>
          </p:cNvPr>
          <p:cNvSpPr/>
          <p:nvPr/>
        </p:nvSpPr>
        <p:spPr>
          <a:xfrm>
            <a:off x="3467950" y="1265845"/>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6248400" y="3366693"/>
            <a:ext cx="0" cy="18223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3393022" y="5218587"/>
            <a:ext cx="1146389" cy="369332"/>
          </a:xfrm>
          <a:prstGeom prst="rect">
            <a:avLst/>
          </a:prstGeom>
          <a:noFill/>
        </p:spPr>
        <p:txBody>
          <a:bodyPr wrap="square" rtlCol="0">
            <a:spAutoFit/>
          </a:bodyPr>
          <a:lstStyle/>
          <a:p>
            <a:pPr algn="ctr"/>
            <a:r>
              <a:rPr lang="en-GB" b="1" dirty="0" err="1"/>
              <a:t>Qpc</a:t>
            </a:r>
            <a:endParaRPr lang="en-GB" b="1" dirty="0"/>
          </a:p>
        </p:txBody>
      </p:sp>
      <p:sp>
        <p:nvSpPr>
          <p:cNvPr id="2" name="Freeform: Shape 1">
            <a:extLst>
              <a:ext uri="{FF2B5EF4-FFF2-40B4-BE49-F238E27FC236}">
                <a16:creationId xmlns:a16="http://schemas.microsoft.com/office/drawing/2014/main" id="{BC1D9416-E2E4-B876-7FB1-F7C3008E625B}"/>
              </a:ext>
            </a:extLst>
          </p:cNvPr>
          <p:cNvSpPr/>
          <p:nvPr/>
        </p:nvSpPr>
        <p:spPr>
          <a:xfrm>
            <a:off x="3150143" y="1415989"/>
            <a:ext cx="1486744" cy="1687938"/>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05C80638-A62C-313A-64A7-4497ACCBF154}"/>
              </a:ext>
            </a:extLst>
          </p:cNvPr>
          <p:cNvCxnSpPr>
            <a:cxnSpLocks/>
          </p:cNvCxnSpPr>
          <p:nvPr/>
        </p:nvCxnSpPr>
        <p:spPr>
          <a:xfrm flipH="1">
            <a:off x="2884602" y="3366693"/>
            <a:ext cx="33637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2C14DF-45B6-C3D0-0980-5EA5BEAC6DBF}"/>
              </a:ext>
            </a:extLst>
          </p:cNvPr>
          <p:cNvCxnSpPr>
            <a:cxnSpLocks/>
          </p:cNvCxnSpPr>
          <p:nvPr/>
        </p:nvCxnSpPr>
        <p:spPr>
          <a:xfrm>
            <a:off x="4035685" y="2545127"/>
            <a:ext cx="0" cy="2620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E8748AA-AD78-3ED1-F192-DFAF12D44582}"/>
              </a:ext>
            </a:extLst>
          </p:cNvPr>
          <p:cNvCxnSpPr>
            <a:cxnSpLocks/>
          </p:cNvCxnSpPr>
          <p:nvPr/>
        </p:nvCxnSpPr>
        <p:spPr>
          <a:xfrm flipH="1">
            <a:off x="2904924" y="2529245"/>
            <a:ext cx="113076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5E7FC85-789D-DF70-CD0F-BC0B148C6FE7}"/>
              </a:ext>
            </a:extLst>
          </p:cNvPr>
          <p:cNvSpPr txBox="1"/>
          <p:nvPr/>
        </p:nvSpPr>
        <p:spPr>
          <a:xfrm>
            <a:off x="5956505" y="5189008"/>
            <a:ext cx="1146389" cy="369332"/>
          </a:xfrm>
          <a:prstGeom prst="rect">
            <a:avLst/>
          </a:prstGeom>
          <a:noFill/>
        </p:spPr>
        <p:txBody>
          <a:bodyPr wrap="square" rtlCol="0">
            <a:spAutoFit/>
          </a:bodyPr>
          <a:lstStyle/>
          <a:p>
            <a:pPr algn="ctr"/>
            <a:r>
              <a:rPr lang="en-GB" b="1" dirty="0" err="1"/>
              <a:t>Qmon</a:t>
            </a:r>
            <a:endParaRPr lang="en-GB" b="1" dirty="0"/>
          </a:p>
        </p:txBody>
      </p:sp>
      <p:sp>
        <p:nvSpPr>
          <p:cNvPr id="31" name="TextBox 30">
            <a:extLst>
              <a:ext uri="{FF2B5EF4-FFF2-40B4-BE49-F238E27FC236}">
                <a16:creationId xmlns:a16="http://schemas.microsoft.com/office/drawing/2014/main" id="{D8F6267D-61F2-6F14-63EC-F7AFFF2FFEE2}"/>
              </a:ext>
            </a:extLst>
          </p:cNvPr>
          <p:cNvSpPr txBox="1"/>
          <p:nvPr/>
        </p:nvSpPr>
        <p:spPr>
          <a:xfrm>
            <a:off x="2008299" y="2282430"/>
            <a:ext cx="1146389" cy="369332"/>
          </a:xfrm>
          <a:prstGeom prst="rect">
            <a:avLst/>
          </a:prstGeom>
          <a:noFill/>
        </p:spPr>
        <p:txBody>
          <a:bodyPr wrap="square" rtlCol="0">
            <a:spAutoFit/>
          </a:bodyPr>
          <a:lstStyle/>
          <a:p>
            <a:pPr algn="ctr"/>
            <a:r>
              <a:rPr lang="en-GB" b="1" dirty="0" err="1"/>
              <a:t>Ppc</a:t>
            </a:r>
            <a:endParaRPr lang="en-GB" b="1" dirty="0"/>
          </a:p>
        </p:txBody>
      </p:sp>
      <p:sp>
        <p:nvSpPr>
          <p:cNvPr id="32" name="TextBox 31">
            <a:extLst>
              <a:ext uri="{FF2B5EF4-FFF2-40B4-BE49-F238E27FC236}">
                <a16:creationId xmlns:a16="http://schemas.microsoft.com/office/drawing/2014/main" id="{D65A0C88-CEC5-5E51-60A8-7B7C126A92D6}"/>
              </a:ext>
            </a:extLst>
          </p:cNvPr>
          <p:cNvSpPr txBox="1"/>
          <p:nvPr/>
        </p:nvSpPr>
        <p:spPr>
          <a:xfrm>
            <a:off x="1948451" y="3167776"/>
            <a:ext cx="1146389" cy="369332"/>
          </a:xfrm>
          <a:prstGeom prst="rect">
            <a:avLst/>
          </a:prstGeom>
          <a:noFill/>
        </p:spPr>
        <p:txBody>
          <a:bodyPr wrap="square" rtlCol="0">
            <a:spAutoFit/>
          </a:bodyPr>
          <a:lstStyle/>
          <a:p>
            <a:pPr algn="ctr"/>
            <a:r>
              <a:rPr lang="en-GB" b="1" dirty="0" err="1"/>
              <a:t>Pmon</a:t>
            </a:r>
            <a:endParaRPr lang="en-GB" b="1" dirty="0"/>
          </a:p>
        </p:txBody>
      </p:sp>
      <p:sp>
        <p:nvSpPr>
          <p:cNvPr id="33" name="TextBox 32">
            <a:extLst>
              <a:ext uri="{FF2B5EF4-FFF2-40B4-BE49-F238E27FC236}">
                <a16:creationId xmlns:a16="http://schemas.microsoft.com/office/drawing/2014/main" id="{68B534F3-6F19-1057-2318-50936D66A2B8}"/>
              </a:ext>
            </a:extLst>
          </p:cNvPr>
          <p:cNvSpPr txBox="1"/>
          <p:nvPr/>
        </p:nvSpPr>
        <p:spPr>
          <a:xfrm>
            <a:off x="4510460" y="1415989"/>
            <a:ext cx="1975587" cy="369332"/>
          </a:xfrm>
          <a:prstGeom prst="rect">
            <a:avLst/>
          </a:prstGeom>
          <a:noFill/>
        </p:spPr>
        <p:txBody>
          <a:bodyPr wrap="square" rtlCol="0">
            <a:spAutoFit/>
          </a:bodyPr>
          <a:lstStyle/>
          <a:p>
            <a:pPr algn="ctr"/>
            <a:r>
              <a:rPr lang="en-GB" b="1" dirty="0"/>
              <a:t>MC perfect comp</a:t>
            </a:r>
          </a:p>
        </p:txBody>
      </p:sp>
      <p:sp>
        <p:nvSpPr>
          <p:cNvPr id="3" name="Title 2">
            <a:extLst>
              <a:ext uri="{FF2B5EF4-FFF2-40B4-BE49-F238E27FC236}">
                <a16:creationId xmlns:a16="http://schemas.microsoft.com/office/drawing/2014/main" id="{FFD5A00E-9DF1-4E2C-C412-57455D068D92}"/>
              </a:ext>
            </a:extLst>
          </p:cNvPr>
          <p:cNvSpPr>
            <a:spLocks noGrp="1"/>
          </p:cNvSpPr>
          <p:nvPr>
            <p:ph type="title"/>
          </p:nvPr>
        </p:nvSpPr>
        <p:spPr/>
        <p:txBody>
          <a:bodyPr/>
          <a:lstStyle/>
          <a:p>
            <a:r>
              <a:rPr lang="en-GB" dirty="0">
                <a:cs typeface="Calibri Light"/>
              </a:rPr>
              <a:t>Showing how the monopoly price could be lower than the price under perfect competition if the monopoly can gain economies of scale</a:t>
            </a:r>
          </a:p>
        </p:txBody>
      </p:sp>
    </p:spTree>
    <p:extLst>
      <p:ext uri="{BB962C8B-B14F-4D97-AF65-F5344CB8AC3E}">
        <p14:creationId xmlns:p14="http://schemas.microsoft.com/office/powerpoint/2010/main" val="19378945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601F052-DC69-4BF8-934C-3C51E943BDA5}"/>
              </a:ext>
            </a:extLst>
          </p:cNvPr>
          <p:cNvCxnSpPr>
            <a:cxnSpLocks/>
          </p:cNvCxnSpPr>
          <p:nvPr/>
        </p:nvCxnSpPr>
        <p:spPr>
          <a:xfrm>
            <a:off x="2884602" y="549580"/>
            <a:ext cx="0" cy="4616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6B0E0ED-A14C-4210-85E2-A581219CFB10}"/>
              </a:ext>
            </a:extLst>
          </p:cNvPr>
          <p:cNvCxnSpPr>
            <a:cxnSpLocks/>
          </p:cNvCxnSpPr>
          <p:nvPr/>
        </p:nvCxnSpPr>
        <p:spPr>
          <a:xfrm>
            <a:off x="2884602" y="5165889"/>
            <a:ext cx="74379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8E1568-45D9-4F79-80C3-5276BE79ACE9}"/>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5" name="TextBox 4">
            <a:extLst>
              <a:ext uri="{FF2B5EF4-FFF2-40B4-BE49-F238E27FC236}">
                <a16:creationId xmlns:a16="http://schemas.microsoft.com/office/drawing/2014/main" id="{50DCFDA0-AAB8-490E-9F96-F1FC772D86B9}"/>
              </a:ext>
            </a:extLst>
          </p:cNvPr>
          <p:cNvSpPr txBox="1"/>
          <p:nvPr/>
        </p:nvSpPr>
        <p:spPr>
          <a:xfrm>
            <a:off x="9335956" y="5237177"/>
            <a:ext cx="1146389" cy="369332"/>
          </a:xfrm>
          <a:prstGeom prst="rect">
            <a:avLst/>
          </a:prstGeom>
          <a:noFill/>
        </p:spPr>
        <p:txBody>
          <a:bodyPr wrap="square" rtlCol="0">
            <a:spAutoFit/>
          </a:bodyPr>
          <a:lstStyle/>
          <a:p>
            <a:pPr algn="ctr"/>
            <a:r>
              <a:rPr lang="en-GB" b="1" dirty="0"/>
              <a:t>Output</a:t>
            </a:r>
          </a:p>
        </p:txBody>
      </p:sp>
      <p:cxnSp>
        <p:nvCxnSpPr>
          <p:cNvPr id="6" name="Straight Connector 5">
            <a:extLst>
              <a:ext uri="{FF2B5EF4-FFF2-40B4-BE49-F238E27FC236}">
                <a16:creationId xmlns:a16="http://schemas.microsoft.com/office/drawing/2014/main" id="{CB122F5D-0376-40E1-BC13-46E07066EDFF}"/>
              </a:ext>
            </a:extLst>
          </p:cNvPr>
          <p:cNvCxnSpPr>
            <a:cxnSpLocks/>
          </p:cNvCxnSpPr>
          <p:nvPr/>
        </p:nvCxnSpPr>
        <p:spPr>
          <a:xfrm>
            <a:off x="2986202" y="1780880"/>
            <a:ext cx="6574358" cy="29876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B9D81D4-4BE6-424F-B321-A0DF280DF25F}"/>
              </a:ext>
            </a:extLst>
          </p:cNvPr>
          <p:cNvSpPr txBox="1"/>
          <p:nvPr/>
        </p:nvSpPr>
        <p:spPr>
          <a:xfrm>
            <a:off x="8762762" y="4240850"/>
            <a:ext cx="1146389" cy="369332"/>
          </a:xfrm>
          <a:prstGeom prst="rect">
            <a:avLst/>
          </a:prstGeom>
          <a:noFill/>
        </p:spPr>
        <p:txBody>
          <a:bodyPr wrap="square" rtlCol="0">
            <a:spAutoFit/>
          </a:bodyPr>
          <a:lstStyle/>
          <a:p>
            <a:pPr algn="ctr"/>
            <a:r>
              <a:rPr lang="en-GB" b="1" dirty="0"/>
              <a:t>AR</a:t>
            </a:r>
          </a:p>
        </p:txBody>
      </p:sp>
      <p:sp>
        <p:nvSpPr>
          <p:cNvPr id="8" name="TextBox 7">
            <a:extLst>
              <a:ext uri="{FF2B5EF4-FFF2-40B4-BE49-F238E27FC236}">
                <a16:creationId xmlns:a16="http://schemas.microsoft.com/office/drawing/2014/main" id="{ED6D8E01-4F0E-4131-8B61-1FA463B85B02}"/>
              </a:ext>
            </a:extLst>
          </p:cNvPr>
          <p:cNvSpPr txBox="1"/>
          <p:nvPr/>
        </p:nvSpPr>
        <p:spPr>
          <a:xfrm>
            <a:off x="6056403" y="5421843"/>
            <a:ext cx="1146389" cy="369332"/>
          </a:xfrm>
          <a:prstGeom prst="rect">
            <a:avLst/>
          </a:prstGeom>
          <a:noFill/>
        </p:spPr>
        <p:txBody>
          <a:bodyPr wrap="square" rtlCol="0">
            <a:spAutoFit/>
          </a:bodyPr>
          <a:lstStyle/>
          <a:p>
            <a:pPr algn="ctr"/>
            <a:r>
              <a:rPr lang="en-GB" b="1" dirty="0"/>
              <a:t>MR</a:t>
            </a:r>
          </a:p>
        </p:txBody>
      </p:sp>
      <p:cxnSp>
        <p:nvCxnSpPr>
          <p:cNvPr id="9" name="Straight Connector 8">
            <a:extLst>
              <a:ext uri="{FF2B5EF4-FFF2-40B4-BE49-F238E27FC236}">
                <a16:creationId xmlns:a16="http://schemas.microsoft.com/office/drawing/2014/main" id="{E95C904F-B412-40BC-BCD1-A5980F4B0A32}"/>
              </a:ext>
            </a:extLst>
          </p:cNvPr>
          <p:cNvCxnSpPr>
            <a:cxnSpLocks/>
          </p:cNvCxnSpPr>
          <p:nvPr/>
        </p:nvCxnSpPr>
        <p:spPr>
          <a:xfrm>
            <a:off x="3006515" y="1903104"/>
            <a:ext cx="3262826" cy="3599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2D1A9D0-5176-4A68-A2A9-66F8FDDE20C3}"/>
              </a:ext>
            </a:extLst>
          </p:cNvPr>
          <p:cNvSpPr/>
          <p:nvPr/>
        </p:nvSpPr>
        <p:spPr>
          <a:xfrm>
            <a:off x="3200399" y="1643685"/>
            <a:ext cx="5069840" cy="206471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15B24F95-C595-4093-B6F5-32A03B37150C}"/>
              </a:ext>
            </a:extLst>
          </p:cNvPr>
          <p:cNvSpPr/>
          <p:nvPr/>
        </p:nvSpPr>
        <p:spPr>
          <a:xfrm>
            <a:off x="3169919" y="1054405"/>
            <a:ext cx="4120345"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E6A2581-1E77-4BC8-8B50-6070E8EA2C6C}"/>
              </a:ext>
            </a:extLst>
          </p:cNvPr>
          <p:cNvSpPr txBox="1"/>
          <p:nvPr/>
        </p:nvSpPr>
        <p:spPr>
          <a:xfrm>
            <a:off x="6797748" y="1290041"/>
            <a:ext cx="1146389" cy="369332"/>
          </a:xfrm>
          <a:prstGeom prst="rect">
            <a:avLst/>
          </a:prstGeom>
          <a:noFill/>
        </p:spPr>
        <p:txBody>
          <a:bodyPr wrap="square" rtlCol="0">
            <a:spAutoFit/>
          </a:bodyPr>
          <a:lstStyle/>
          <a:p>
            <a:pPr algn="ctr"/>
            <a:r>
              <a:rPr lang="en-GB" b="1" dirty="0"/>
              <a:t>MC</a:t>
            </a:r>
          </a:p>
        </p:txBody>
      </p:sp>
      <p:sp>
        <p:nvSpPr>
          <p:cNvPr id="13" name="TextBox 12">
            <a:extLst>
              <a:ext uri="{FF2B5EF4-FFF2-40B4-BE49-F238E27FC236}">
                <a16:creationId xmlns:a16="http://schemas.microsoft.com/office/drawing/2014/main" id="{66ECD8A5-5886-44B3-9DB4-08AB3C73E138}"/>
              </a:ext>
            </a:extLst>
          </p:cNvPr>
          <p:cNvSpPr txBox="1"/>
          <p:nvPr/>
        </p:nvSpPr>
        <p:spPr>
          <a:xfrm>
            <a:off x="7616373" y="2179352"/>
            <a:ext cx="1146389" cy="369332"/>
          </a:xfrm>
          <a:prstGeom prst="rect">
            <a:avLst/>
          </a:prstGeom>
          <a:noFill/>
        </p:spPr>
        <p:txBody>
          <a:bodyPr wrap="square" rtlCol="0">
            <a:spAutoFit/>
          </a:bodyPr>
          <a:lstStyle/>
          <a:p>
            <a:pPr algn="ctr"/>
            <a:r>
              <a:rPr lang="en-GB" b="1" dirty="0"/>
              <a:t>AC</a:t>
            </a:r>
          </a:p>
        </p:txBody>
      </p:sp>
      <p:cxnSp>
        <p:nvCxnSpPr>
          <p:cNvPr id="14" name="Straight Connector 13">
            <a:extLst>
              <a:ext uri="{FF2B5EF4-FFF2-40B4-BE49-F238E27FC236}">
                <a16:creationId xmlns:a16="http://schemas.microsoft.com/office/drawing/2014/main" id="{D30EA56B-30DC-41A9-9917-EF5F4B3BBCD5}"/>
              </a:ext>
            </a:extLst>
          </p:cNvPr>
          <p:cNvCxnSpPr>
            <a:cxnSpLocks/>
          </p:cNvCxnSpPr>
          <p:nvPr/>
        </p:nvCxnSpPr>
        <p:spPr>
          <a:xfrm flipV="1">
            <a:off x="5126990" y="4240850"/>
            <a:ext cx="0" cy="92503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36D46B-D267-4502-B751-ADBDC76B289B}"/>
              </a:ext>
            </a:extLst>
          </p:cNvPr>
          <p:cNvSpPr txBox="1"/>
          <p:nvPr/>
        </p:nvSpPr>
        <p:spPr>
          <a:xfrm>
            <a:off x="4498957" y="5154381"/>
            <a:ext cx="1146389" cy="369332"/>
          </a:xfrm>
          <a:prstGeom prst="rect">
            <a:avLst/>
          </a:prstGeom>
          <a:noFill/>
        </p:spPr>
        <p:txBody>
          <a:bodyPr wrap="square" rtlCol="0">
            <a:spAutoFit/>
          </a:bodyPr>
          <a:lstStyle/>
          <a:p>
            <a:pPr algn="ctr"/>
            <a:r>
              <a:rPr lang="en-GB" b="1" dirty="0">
                <a:solidFill>
                  <a:srgbClr val="0070C0"/>
                </a:solidFill>
              </a:rPr>
              <a:t>Q1</a:t>
            </a:r>
          </a:p>
        </p:txBody>
      </p:sp>
      <p:cxnSp>
        <p:nvCxnSpPr>
          <p:cNvPr id="24" name="Straight Connector 23">
            <a:extLst>
              <a:ext uri="{FF2B5EF4-FFF2-40B4-BE49-F238E27FC236}">
                <a16:creationId xmlns:a16="http://schemas.microsoft.com/office/drawing/2014/main" id="{D7568C9C-3D8E-4854-A2A7-902DD99AFE8B}"/>
              </a:ext>
            </a:extLst>
          </p:cNvPr>
          <p:cNvCxnSpPr>
            <a:cxnSpLocks/>
          </p:cNvCxnSpPr>
          <p:nvPr/>
        </p:nvCxnSpPr>
        <p:spPr>
          <a:xfrm flipV="1">
            <a:off x="6053033" y="3190240"/>
            <a:ext cx="0" cy="19543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C13402-B7D7-4729-A84D-71D5B9ECED51}"/>
              </a:ext>
            </a:extLst>
          </p:cNvPr>
          <p:cNvSpPr txBox="1"/>
          <p:nvPr/>
        </p:nvSpPr>
        <p:spPr>
          <a:xfrm>
            <a:off x="5607880" y="5143235"/>
            <a:ext cx="1146389" cy="369332"/>
          </a:xfrm>
          <a:prstGeom prst="rect">
            <a:avLst/>
          </a:prstGeom>
          <a:noFill/>
        </p:spPr>
        <p:txBody>
          <a:bodyPr wrap="square" rtlCol="0">
            <a:spAutoFit/>
          </a:bodyPr>
          <a:lstStyle/>
          <a:p>
            <a:pPr algn="ctr"/>
            <a:r>
              <a:rPr lang="en-GB" b="1" dirty="0">
                <a:solidFill>
                  <a:srgbClr val="00B050"/>
                </a:solidFill>
              </a:rPr>
              <a:t>Q2</a:t>
            </a:r>
          </a:p>
        </p:txBody>
      </p:sp>
      <p:cxnSp>
        <p:nvCxnSpPr>
          <p:cNvPr id="27" name="Straight Connector 26">
            <a:extLst>
              <a:ext uri="{FF2B5EF4-FFF2-40B4-BE49-F238E27FC236}">
                <a16:creationId xmlns:a16="http://schemas.microsoft.com/office/drawing/2014/main" id="{9BFAC122-B995-4FB7-939B-C5D9E75E9948}"/>
              </a:ext>
            </a:extLst>
          </p:cNvPr>
          <p:cNvCxnSpPr>
            <a:cxnSpLocks/>
          </p:cNvCxnSpPr>
          <p:nvPr/>
        </p:nvCxnSpPr>
        <p:spPr>
          <a:xfrm flipV="1">
            <a:off x="6479949" y="3429000"/>
            <a:ext cx="0" cy="164859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EC0B61-6F06-473B-92D5-EDBB375EEB20}"/>
              </a:ext>
            </a:extLst>
          </p:cNvPr>
          <p:cNvSpPr txBox="1"/>
          <p:nvPr/>
        </p:nvSpPr>
        <p:spPr>
          <a:xfrm>
            <a:off x="5982317" y="5154381"/>
            <a:ext cx="1146389" cy="369332"/>
          </a:xfrm>
          <a:prstGeom prst="rect">
            <a:avLst/>
          </a:prstGeom>
          <a:noFill/>
        </p:spPr>
        <p:txBody>
          <a:bodyPr wrap="square" rtlCol="0">
            <a:spAutoFit/>
          </a:bodyPr>
          <a:lstStyle/>
          <a:p>
            <a:pPr algn="ctr"/>
            <a:r>
              <a:rPr lang="en-GB" b="1" dirty="0">
                <a:solidFill>
                  <a:srgbClr val="C00000"/>
                </a:solidFill>
              </a:rPr>
              <a:t>Q3</a:t>
            </a:r>
          </a:p>
        </p:txBody>
      </p:sp>
      <p:cxnSp>
        <p:nvCxnSpPr>
          <p:cNvPr id="31" name="Straight Connector 30">
            <a:extLst>
              <a:ext uri="{FF2B5EF4-FFF2-40B4-BE49-F238E27FC236}">
                <a16:creationId xmlns:a16="http://schemas.microsoft.com/office/drawing/2014/main" id="{73D21557-B109-402C-92B4-7A060BE6B2D4}"/>
              </a:ext>
            </a:extLst>
          </p:cNvPr>
          <p:cNvCxnSpPr>
            <a:cxnSpLocks/>
          </p:cNvCxnSpPr>
          <p:nvPr/>
        </p:nvCxnSpPr>
        <p:spPr>
          <a:xfrm flipV="1">
            <a:off x="5516440" y="3708400"/>
            <a:ext cx="0" cy="14102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6D6450-754F-4DEB-84E7-0FB1AA93BDAE}"/>
              </a:ext>
            </a:extLst>
          </p:cNvPr>
          <p:cNvCxnSpPr>
            <a:cxnSpLocks/>
          </p:cNvCxnSpPr>
          <p:nvPr/>
        </p:nvCxnSpPr>
        <p:spPr>
          <a:xfrm flipV="1">
            <a:off x="5931113" y="3102930"/>
            <a:ext cx="0" cy="19543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DC2AC35-C115-49B1-8EC4-39D57D28B5CC}"/>
              </a:ext>
            </a:extLst>
          </p:cNvPr>
          <p:cNvSpPr txBox="1"/>
          <p:nvPr/>
        </p:nvSpPr>
        <p:spPr>
          <a:xfrm>
            <a:off x="4945997" y="5153355"/>
            <a:ext cx="1146389" cy="369332"/>
          </a:xfrm>
          <a:prstGeom prst="rect">
            <a:avLst/>
          </a:prstGeom>
          <a:noFill/>
        </p:spPr>
        <p:txBody>
          <a:bodyPr wrap="square" rtlCol="0">
            <a:spAutoFit/>
          </a:bodyPr>
          <a:lstStyle/>
          <a:p>
            <a:pPr algn="ctr"/>
            <a:r>
              <a:rPr lang="en-GB" b="1" dirty="0">
                <a:solidFill>
                  <a:srgbClr val="7030A0"/>
                </a:solidFill>
              </a:rPr>
              <a:t>Q4</a:t>
            </a:r>
          </a:p>
        </p:txBody>
      </p:sp>
      <p:sp>
        <p:nvSpPr>
          <p:cNvPr id="36" name="TextBox 35">
            <a:extLst>
              <a:ext uri="{FF2B5EF4-FFF2-40B4-BE49-F238E27FC236}">
                <a16:creationId xmlns:a16="http://schemas.microsoft.com/office/drawing/2014/main" id="{CF7D1A75-4CBE-4317-BD2F-668DE35DD7B4}"/>
              </a:ext>
            </a:extLst>
          </p:cNvPr>
          <p:cNvSpPr txBox="1"/>
          <p:nvPr/>
        </p:nvSpPr>
        <p:spPr>
          <a:xfrm>
            <a:off x="5366791" y="5131971"/>
            <a:ext cx="1146389" cy="369332"/>
          </a:xfrm>
          <a:prstGeom prst="rect">
            <a:avLst/>
          </a:prstGeom>
          <a:noFill/>
        </p:spPr>
        <p:txBody>
          <a:bodyPr wrap="square" rtlCol="0">
            <a:spAutoFit/>
          </a:bodyPr>
          <a:lstStyle/>
          <a:p>
            <a:pPr algn="ctr"/>
            <a:r>
              <a:rPr lang="en-GB" b="1" dirty="0">
                <a:solidFill>
                  <a:schemeClr val="accent2">
                    <a:lumMod val="75000"/>
                  </a:schemeClr>
                </a:solidFill>
              </a:rPr>
              <a:t>Q5</a:t>
            </a:r>
          </a:p>
        </p:txBody>
      </p:sp>
      <p:sp>
        <p:nvSpPr>
          <p:cNvPr id="15" name="Title 14">
            <a:extLst>
              <a:ext uri="{FF2B5EF4-FFF2-40B4-BE49-F238E27FC236}">
                <a16:creationId xmlns:a16="http://schemas.microsoft.com/office/drawing/2014/main" id="{FD93B2C6-B979-B8E2-8BF5-9E0FCE678C08}"/>
              </a:ext>
            </a:extLst>
          </p:cNvPr>
          <p:cNvSpPr>
            <a:spLocks noGrp="1"/>
          </p:cNvSpPr>
          <p:nvPr>
            <p:ph type="title"/>
          </p:nvPr>
        </p:nvSpPr>
        <p:spPr/>
        <p:txBody>
          <a:bodyPr>
            <a:normAutofit fontScale="90000"/>
          </a:bodyPr>
          <a:lstStyle/>
          <a:p>
            <a:r>
              <a:rPr lang="en-GB" dirty="0">
                <a:cs typeface="Calibri Light"/>
              </a:rPr>
              <a:t>Q1 = profit-maximising output; Q4 = productively efficient output; Q5 = allocatively efficient output; Q2 = revenue=maximising output; Q3 = sales-maximising output</a:t>
            </a:r>
            <a:endParaRPr lang="en-GB" dirty="0"/>
          </a:p>
        </p:txBody>
      </p:sp>
    </p:spTree>
    <p:extLst>
      <p:ext uri="{BB962C8B-B14F-4D97-AF65-F5344CB8AC3E}">
        <p14:creationId xmlns:p14="http://schemas.microsoft.com/office/powerpoint/2010/main" val="36938227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10CFA57-93AB-4FA8-AA9D-FC1580366792}"/>
              </a:ext>
            </a:extLst>
          </p:cNvPr>
          <p:cNvSpPr txBox="1"/>
          <p:nvPr/>
        </p:nvSpPr>
        <p:spPr>
          <a:xfrm>
            <a:off x="2822758" y="3147755"/>
            <a:ext cx="1353930" cy="646331"/>
          </a:xfrm>
          <a:prstGeom prst="rect">
            <a:avLst/>
          </a:prstGeom>
          <a:noFill/>
        </p:spPr>
        <p:txBody>
          <a:bodyPr wrap="square" rtlCol="0">
            <a:spAutoFit/>
          </a:bodyPr>
          <a:lstStyle/>
          <a:p>
            <a:pPr algn="ctr"/>
            <a:r>
              <a:rPr lang="en-GB" dirty="0"/>
              <a:t>Rev max profit</a:t>
            </a:r>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6013394" y="3147755"/>
            <a:ext cx="0" cy="19858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5393684" y="5155983"/>
            <a:ext cx="1146389" cy="646331"/>
          </a:xfrm>
          <a:prstGeom prst="rect">
            <a:avLst/>
          </a:prstGeom>
          <a:noFill/>
        </p:spPr>
        <p:txBody>
          <a:bodyPr wrap="square" rtlCol="0">
            <a:spAutoFit/>
          </a:bodyPr>
          <a:lstStyle/>
          <a:p>
            <a:pPr algn="ctr"/>
            <a:r>
              <a:rPr lang="en-GB" b="1" dirty="0"/>
              <a:t>Rev max quantity</a:t>
            </a:r>
          </a:p>
        </p:txBody>
      </p:sp>
      <p:sp>
        <p:nvSpPr>
          <p:cNvPr id="23" name="Rectangle 22">
            <a:extLst>
              <a:ext uri="{FF2B5EF4-FFF2-40B4-BE49-F238E27FC236}">
                <a16:creationId xmlns:a16="http://schemas.microsoft.com/office/drawing/2014/main" id="{41BDBCA7-F968-4DAC-99E2-DF0C565C1F99}"/>
              </a:ext>
            </a:extLst>
          </p:cNvPr>
          <p:cNvSpPr/>
          <p:nvPr/>
        </p:nvSpPr>
        <p:spPr>
          <a:xfrm>
            <a:off x="2895600" y="3210339"/>
            <a:ext cx="3117794" cy="563869"/>
          </a:xfrm>
          <a:prstGeom prst="rect">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8A35AE-E125-B413-5EE9-4C56CB5C752D}"/>
              </a:ext>
            </a:extLst>
          </p:cNvPr>
          <p:cNvSpPr>
            <a:spLocks noGrp="1"/>
          </p:cNvSpPr>
          <p:nvPr>
            <p:ph type="title"/>
          </p:nvPr>
        </p:nvSpPr>
        <p:spPr/>
        <p:txBody>
          <a:bodyPr>
            <a:normAutofit/>
          </a:bodyPr>
          <a:lstStyle/>
          <a:p>
            <a:r>
              <a:rPr lang="en-GB" dirty="0">
                <a:cs typeface="Calibri Light"/>
              </a:rPr>
              <a:t>Supernormal profit at revenue maximising output</a:t>
            </a:r>
            <a:endParaRPr lang="en-US" dirty="0"/>
          </a:p>
        </p:txBody>
      </p:sp>
    </p:spTree>
    <p:extLst>
      <p:ext uri="{BB962C8B-B14F-4D97-AF65-F5344CB8AC3E}">
        <p14:creationId xmlns:p14="http://schemas.microsoft.com/office/powerpoint/2010/main" val="16215516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95BA459-19CE-42DB-920D-CD626795E091}"/>
              </a:ext>
            </a:extLst>
          </p:cNvPr>
          <p:cNvSpPr/>
          <p:nvPr/>
        </p:nvSpPr>
        <p:spPr>
          <a:xfrm>
            <a:off x="2894762" y="3820160"/>
            <a:ext cx="3099636" cy="1323536"/>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BDD8A9E-A121-5360-760B-D202A479167A}"/>
              </a:ext>
            </a:extLst>
          </p:cNvPr>
          <p:cNvSpPr>
            <a:spLocks noGrp="1"/>
          </p:cNvSpPr>
          <p:nvPr>
            <p:ph type="title"/>
          </p:nvPr>
        </p:nvSpPr>
        <p:spPr/>
        <p:txBody>
          <a:bodyPr/>
          <a:lstStyle/>
          <a:p>
            <a:r>
              <a:rPr lang="en-GB" dirty="0">
                <a:cs typeface="Calibri Light"/>
              </a:rPr>
              <a:t>Total costs at revenue-maximising output </a:t>
            </a:r>
            <a:endParaRPr lang="en-GB" dirty="0"/>
          </a:p>
        </p:txBody>
      </p:sp>
    </p:spTree>
    <p:extLst>
      <p:ext uri="{BB962C8B-B14F-4D97-AF65-F5344CB8AC3E}">
        <p14:creationId xmlns:p14="http://schemas.microsoft.com/office/powerpoint/2010/main" val="35857192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6460561" y="3429000"/>
            <a:ext cx="0" cy="16975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5893905" y="5149283"/>
            <a:ext cx="1146389" cy="923330"/>
          </a:xfrm>
          <a:prstGeom prst="rect">
            <a:avLst/>
          </a:prstGeom>
          <a:noFill/>
        </p:spPr>
        <p:txBody>
          <a:bodyPr wrap="square" rtlCol="0">
            <a:spAutoFit/>
          </a:bodyPr>
          <a:lstStyle/>
          <a:p>
            <a:pPr algn="ctr"/>
            <a:r>
              <a:rPr lang="en-GB" b="1" dirty="0">
                <a:solidFill>
                  <a:schemeClr val="bg1">
                    <a:lumMod val="50000"/>
                  </a:schemeClr>
                </a:solidFill>
              </a:rPr>
              <a:t>Normal profit quantity</a:t>
            </a:r>
          </a:p>
        </p:txBody>
      </p:sp>
      <p:cxnSp>
        <p:nvCxnSpPr>
          <p:cNvPr id="25" name="Straight Connector 24">
            <a:extLst>
              <a:ext uri="{FF2B5EF4-FFF2-40B4-BE49-F238E27FC236}">
                <a16:creationId xmlns:a16="http://schemas.microsoft.com/office/drawing/2014/main" id="{6174E6B4-DDC6-425F-A844-892BAE429CBD}"/>
              </a:ext>
            </a:extLst>
          </p:cNvPr>
          <p:cNvCxnSpPr>
            <a:cxnSpLocks/>
          </p:cNvCxnSpPr>
          <p:nvPr/>
        </p:nvCxnSpPr>
        <p:spPr>
          <a:xfrm flipH="1">
            <a:off x="2911019" y="3445564"/>
            <a:ext cx="35351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C6F737F-C1FC-4B67-928B-B89B99DFD062}"/>
              </a:ext>
            </a:extLst>
          </p:cNvPr>
          <p:cNvSpPr txBox="1"/>
          <p:nvPr/>
        </p:nvSpPr>
        <p:spPr>
          <a:xfrm>
            <a:off x="1758525" y="3234707"/>
            <a:ext cx="1146389" cy="923330"/>
          </a:xfrm>
          <a:prstGeom prst="rect">
            <a:avLst/>
          </a:prstGeom>
          <a:noFill/>
        </p:spPr>
        <p:txBody>
          <a:bodyPr wrap="square" rtlCol="0">
            <a:spAutoFit/>
          </a:bodyPr>
          <a:lstStyle/>
          <a:p>
            <a:pPr algn="ctr"/>
            <a:r>
              <a:rPr lang="en-GB" b="1" dirty="0">
                <a:solidFill>
                  <a:schemeClr val="bg1">
                    <a:lumMod val="50000"/>
                  </a:schemeClr>
                </a:solidFill>
              </a:rPr>
              <a:t>Normal Profit price</a:t>
            </a:r>
          </a:p>
        </p:txBody>
      </p:sp>
      <p:sp>
        <p:nvSpPr>
          <p:cNvPr id="2" name="Title 1">
            <a:extLst>
              <a:ext uri="{FF2B5EF4-FFF2-40B4-BE49-F238E27FC236}">
                <a16:creationId xmlns:a16="http://schemas.microsoft.com/office/drawing/2014/main" id="{092AA135-290F-42E7-424E-59457A7DC534}"/>
              </a:ext>
            </a:extLst>
          </p:cNvPr>
          <p:cNvSpPr>
            <a:spLocks noGrp="1"/>
          </p:cNvSpPr>
          <p:nvPr>
            <p:ph type="title"/>
          </p:nvPr>
        </p:nvSpPr>
        <p:spPr/>
        <p:txBody>
          <a:bodyPr/>
          <a:lstStyle/>
          <a:p>
            <a:r>
              <a:rPr lang="en-GB" dirty="0">
                <a:cs typeface="Calibri Light"/>
              </a:rPr>
              <a:t>Sales maximising output (while making normal profit AC=AR)</a:t>
            </a:r>
            <a:endParaRPr lang="en-GB" dirty="0"/>
          </a:p>
        </p:txBody>
      </p:sp>
    </p:spTree>
    <p:extLst>
      <p:ext uri="{BB962C8B-B14F-4D97-AF65-F5344CB8AC3E}">
        <p14:creationId xmlns:p14="http://schemas.microsoft.com/office/powerpoint/2010/main" val="26071060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59483"/>
            <a:ext cx="0" cy="4706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LRAC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5665674" y="2913036"/>
            <a:ext cx="1146389" cy="369332"/>
          </a:xfrm>
          <a:prstGeom prst="rect">
            <a:avLst/>
          </a:prstGeom>
          <a:noFill/>
        </p:spPr>
        <p:txBody>
          <a:bodyPr wrap="square" rtlCol="0">
            <a:spAutoFit/>
          </a:bodyPr>
          <a:lstStyle/>
          <a:p>
            <a:pPr algn="ctr"/>
            <a:r>
              <a:rPr lang="en-GB" b="1" dirty="0"/>
              <a:t>AE</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334FFCB-B600-4141-A5C6-2AD72702D104}"/>
              </a:ext>
            </a:extLst>
          </p:cNvPr>
          <p:cNvCxnSpPr>
            <a:cxnSpLocks/>
          </p:cNvCxnSpPr>
          <p:nvPr/>
        </p:nvCxnSpPr>
        <p:spPr>
          <a:xfrm>
            <a:off x="5220563" y="2611120"/>
            <a:ext cx="0" cy="256600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73C48D-EBD0-420D-971F-415FD4410024}"/>
              </a:ext>
            </a:extLst>
          </p:cNvPr>
          <p:cNvSpPr txBox="1"/>
          <p:nvPr/>
        </p:nvSpPr>
        <p:spPr>
          <a:xfrm>
            <a:off x="2362223" y="2328039"/>
            <a:ext cx="580796" cy="369332"/>
          </a:xfrm>
          <a:prstGeom prst="rect">
            <a:avLst/>
          </a:prstGeom>
          <a:noFill/>
        </p:spPr>
        <p:txBody>
          <a:bodyPr wrap="square" rtlCol="0">
            <a:spAutoFit/>
          </a:bodyPr>
          <a:lstStyle/>
          <a:p>
            <a:pPr algn="ctr"/>
            <a:r>
              <a:rPr lang="en-GB" b="1" dirty="0"/>
              <a:t>P1</a:t>
            </a:r>
          </a:p>
        </p:txBody>
      </p:sp>
      <p:cxnSp>
        <p:nvCxnSpPr>
          <p:cNvPr id="29" name="Straight Connector 28">
            <a:extLst>
              <a:ext uri="{FF2B5EF4-FFF2-40B4-BE49-F238E27FC236}">
                <a16:creationId xmlns:a16="http://schemas.microsoft.com/office/drawing/2014/main" id="{9CBCDF6A-F858-4670-BF4C-DE6904E572B3}"/>
              </a:ext>
            </a:extLst>
          </p:cNvPr>
          <p:cNvCxnSpPr>
            <a:cxnSpLocks/>
          </p:cNvCxnSpPr>
          <p:nvPr/>
        </p:nvCxnSpPr>
        <p:spPr>
          <a:xfrm flipH="1">
            <a:off x="2884602" y="2611120"/>
            <a:ext cx="233596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A968F1-9E66-4A10-9B4C-0623BAA0DEC3}"/>
              </a:ext>
            </a:extLst>
          </p:cNvPr>
          <p:cNvCxnSpPr>
            <a:cxnSpLocks/>
          </p:cNvCxnSpPr>
          <p:nvPr/>
        </p:nvCxnSpPr>
        <p:spPr>
          <a:xfrm flipH="1">
            <a:off x="2884602" y="3520210"/>
            <a:ext cx="358564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D508093-C7EF-4DD0-9ADB-91E039D6E9A3}"/>
              </a:ext>
            </a:extLst>
          </p:cNvPr>
          <p:cNvCxnSpPr>
            <a:cxnSpLocks/>
          </p:cNvCxnSpPr>
          <p:nvPr/>
        </p:nvCxnSpPr>
        <p:spPr>
          <a:xfrm flipH="1">
            <a:off x="2904922" y="3929640"/>
            <a:ext cx="233596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50FED1-5C40-4AC2-AA40-D2217CF4A728}"/>
              </a:ext>
            </a:extLst>
          </p:cNvPr>
          <p:cNvSpPr txBox="1"/>
          <p:nvPr/>
        </p:nvSpPr>
        <p:spPr>
          <a:xfrm>
            <a:off x="2380007" y="3309847"/>
            <a:ext cx="580796" cy="369332"/>
          </a:xfrm>
          <a:prstGeom prst="rect">
            <a:avLst/>
          </a:prstGeom>
          <a:noFill/>
        </p:spPr>
        <p:txBody>
          <a:bodyPr wrap="square" rtlCol="0">
            <a:spAutoFit/>
          </a:bodyPr>
          <a:lstStyle/>
          <a:p>
            <a:pPr algn="ctr"/>
            <a:r>
              <a:rPr lang="en-GB" b="1" dirty="0"/>
              <a:t>P2</a:t>
            </a:r>
          </a:p>
        </p:txBody>
      </p:sp>
      <p:sp>
        <p:nvSpPr>
          <p:cNvPr id="21" name="TextBox 20">
            <a:extLst>
              <a:ext uri="{FF2B5EF4-FFF2-40B4-BE49-F238E27FC236}">
                <a16:creationId xmlns:a16="http://schemas.microsoft.com/office/drawing/2014/main" id="{C3149477-EBA9-4AE4-852B-B40ECDE40404}"/>
              </a:ext>
            </a:extLst>
          </p:cNvPr>
          <p:cNvSpPr txBox="1"/>
          <p:nvPr/>
        </p:nvSpPr>
        <p:spPr>
          <a:xfrm>
            <a:off x="2380007" y="3679319"/>
            <a:ext cx="580796" cy="369332"/>
          </a:xfrm>
          <a:prstGeom prst="rect">
            <a:avLst/>
          </a:prstGeom>
          <a:noFill/>
        </p:spPr>
        <p:txBody>
          <a:bodyPr wrap="square" rtlCol="0">
            <a:spAutoFit/>
          </a:bodyPr>
          <a:lstStyle/>
          <a:p>
            <a:pPr algn="ctr"/>
            <a:r>
              <a:rPr lang="en-GB" b="1" dirty="0"/>
              <a:t>C1</a:t>
            </a:r>
          </a:p>
        </p:txBody>
      </p:sp>
      <p:sp>
        <p:nvSpPr>
          <p:cNvPr id="23" name="TextBox 22">
            <a:extLst>
              <a:ext uri="{FF2B5EF4-FFF2-40B4-BE49-F238E27FC236}">
                <a16:creationId xmlns:a16="http://schemas.microsoft.com/office/drawing/2014/main" id="{0599E02A-7F78-4643-8CE0-408C235D8600}"/>
              </a:ext>
            </a:extLst>
          </p:cNvPr>
          <p:cNvSpPr txBox="1"/>
          <p:nvPr/>
        </p:nvSpPr>
        <p:spPr>
          <a:xfrm>
            <a:off x="4930165" y="5156074"/>
            <a:ext cx="580796" cy="369332"/>
          </a:xfrm>
          <a:prstGeom prst="rect">
            <a:avLst/>
          </a:prstGeom>
          <a:noFill/>
        </p:spPr>
        <p:txBody>
          <a:bodyPr wrap="square" rtlCol="0">
            <a:spAutoFit/>
          </a:bodyPr>
          <a:lstStyle/>
          <a:p>
            <a:pPr algn="ctr"/>
            <a:r>
              <a:rPr lang="en-GB" b="1" dirty="0"/>
              <a:t>Q1</a:t>
            </a:r>
          </a:p>
        </p:txBody>
      </p:sp>
      <p:cxnSp>
        <p:nvCxnSpPr>
          <p:cNvPr id="24" name="Straight Connector 23">
            <a:extLst>
              <a:ext uri="{FF2B5EF4-FFF2-40B4-BE49-F238E27FC236}">
                <a16:creationId xmlns:a16="http://schemas.microsoft.com/office/drawing/2014/main" id="{7915608F-D72A-48AD-AA46-0E671D37C8F7}"/>
              </a:ext>
            </a:extLst>
          </p:cNvPr>
          <p:cNvCxnSpPr>
            <a:cxnSpLocks/>
          </p:cNvCxnSpPr>
          <p:nvPr/>
        </p:nvCxnSpPr>
        <p:spPr>
          <a:xfrm>
            <a:off x="6470243" y="3520210"/>
            <a:ext cx="0" cy="162677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331FE94-4AB6-4650-8EFD-BE0EA8EE96F9}"/>
              </a:ext>
            </a:extLst>
          </p:cNvPr>
          <p:cNvSpPr txBox="1"/>
          <p:nvPr/>
        </p:nvSpPr>
        <p:spPr>
          <a:xfrm>
            <a:off x="6179845" y="5144660"/>
            <a:ext cx="580796" cy="369332"/>
          </a:xfrm>
          <a:prstGeom prst="rect">
            <a:avLst/>
          </a:prstGeom>
          <a:noFill/>
        </p:spPr>
        <p:txBody>
          <a:bodyPr wrap="square" rtlCol="0">
            <a:spAutoFit/>
          </a:bodyPr>
          <a:lstStyle/>
          <a:p>
            <a:pPr algn="ctr"/>
            <a:r>
              <a:rPr lang="en-GB" b="1" dirty="0"/>
              <a:t>Q2</a:t>
            </a:r>
          </a:p>
        </p:txBody>
      </p:sp>
      <p:sp>
        <p:nvSpPr>
          <p:cNvPr id="27" name="TextBox 26">
            <a:extLst>
              <a:ext uri="{FF2B5EF4-FFF2-40B4-BE49-F238E27FC236}">
                <a16:creationId xmlns:a16="http://schemas.microsoft.com/office/drawing/2014/main" id="{AE312A0A-BDE5-40EE-B322-69775E1913B7}"/>
              </a:ext>
            </a:extLst>
          </p:cNvPr>
          <p:cNvSpPr txBox="1"/>
          <p:nvPr/>
        </p:nvSpPr>
        <p:spPr>
          <a:xfrm>
            <a:off x="7701280" y="4310427"/>
            <a:ext cx="1146389" cy="369332"/>
          </a:xfrm>
          <a:prstGeom prst="rect">
            <a:avLst/>
          </a:prstGeom>
          <a:noFill/>
        </p:spPr>
        <p:txBody>
          <a:bodyPr wrap="square" rtlCol="0">
            <a:spAutoFit/>
          </a:bodyPr>
          <a:lstStyle/>
          <a:p>
            <a:pPr algn="ctr"/>
            <a:r>
              <a:rPr lang="en-GB" b="1" dirty="0"/>
              <a:t>AR</a:t>
            </a:r>
          </a:p>
        </p:txBody>
      </p:sp>
      <p:sp>
        <p:nvSpPr>
          <p:cNvPr id="28" name="TextBox 27">
            <a:extLst>
              <a:ext uri="{FF2B5EF4-FFF2-40B4-BE49-F238E27FC236}">
                <a16:creationId xmlns:a16="http://schemas.microsoft.com/office/drawing/2014/main" id="{CD27F86B-5E9F-438B-8D77-F6B451944BB3}"/>
              </a:ext>
            </a:extLst>
          </p:cNvPr>
          <p:cNvSpPr txBox="1"/>
          <p:nvPr/>
        </p:nvSpPr>
        <p:spPr>
          <a:xfrm>
            <a:off x="4952446" y="3912879"/>
            <a:ext cx="1146389" cy="369332"/>
          </a:xfrm>
          <a:prstGeom prst="rect">
            <a:avLst/>
          </a:prstGeom>
          <a:noFill/>
        </p:spPr>
        <p:txBody>
          <a:bodyPr wrap="square" rtlCol="0">
            <a:spAutoFit/>
          </a:bodyPr>
          <a:lstStyle/>
          <a:p>
            <a:pPr algn="ctr"/>
            <a:r>
              <a:rPr lang="en-GB" b="1" dirty="0"/>
              <a:t>PE</a:t>
            </a:r>
          </a:p>
        </p:txBody>
      </p:sp>
      <p:sp>
        <p:nvSpPr>
          <p:cNvPr id="3" name="Rectangle 2">
            <a:extLst>
              <a:ext uri="{FF2B5EF4-FFF2-40B4-BE49-F238E27FC236}">
                <a16:creationId xmlns:a16="http://schemas.microsoft.com/office/drawing/2014/main" id="{B233F3AB-BADC-45AD-ADD6-44B5CB057A2A}"/>
              </a:ext>
            </a:extLst>
          </p:cNvPr>
          <p:cNvSpPr/>
          <p:nvPr/>
        </p:nvSpPr>
        <p:spPr>
          <a:xfrm>
            <a:off x="2884602" y="2621393"/>
            <a:ext cx="2335961" cy="12905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DE58E00D-413A-43D4-95D4-5AD4BD0EC8D8}"/>
              </a:ext>
            </a:extLst>
          </p:cNvPr>
          <p:cNvSpPr txBox="1"/>
          <p:nvPr/>
        </p:nvSpPr>
        <p:spPr>
          <a:xfrm>
            <a:off x="3151727" y="2985244"/>
            <a:ext cx="1728051" cy="369332"/>
          </a:xfrm>
          <a:prstGeom prst="rect">
            <a:avLst/>
          </a:prstGeom>
          <a:noFill/>
        </p:spPr>
        <p:txBody>
          <a:bodyPr wrap="square" rtlCol="0">
            <a:spAutoFit/>
          </a:bodyPr>
          <a:lstStyle/>
          <a:p>
            <a:pPr algn="ctr"/>
            <a:r>
              <a:rPr lang="en-GB" b="1" dirty="0"/>
              <a:t>Abnormal profit</a:t>
            </a:r>
          </a:p>
        </p:txBody>
      </p:sp>
      <p:sp>
        <p:nvSpPr>
          <p:cNvPr id="32" name="TextBox 31">
            <a:extLst>
              <a:ext uri="{FF2B5EF4-FFF2-40B4-BE49-F238E27FC236}">
                <a16:creationId xmlns:a16="http://schemas.microsoft.com/office/drawing/2014/main" id="{6998BC24-0834-4F4E-A08E-8354F84C17C0}"/>
              </a:ext>
            </a:extLst>
          </p:cNvPr>
          <p:cNvSpPr txBox="1"/>
          <p:nvPr/>
        </p:nvSpPr>
        <p:spPr>
          <a:xfrm>
            <a:off x="6267165" y="3316641"/>
            <a:ext cx="2046258" cy="369332"/>
          </a:xfrm>
          <a:prstGeom prst="rect">
            <a:avLst/>
          </a:prstGeom>
          <a:noFill/>
        </p:spPr>
        <p:txBody>
          <a:bodyPr wrap="square" rtlCol="0">
            <a:spAutoFit/>
          </a:bodyPr>
          <a:lstStyle/>
          <a:p>
            <a:pPr algn="ctr"/>
            <a:r>
              <a:rPr lang="en-GB" b="1" dirty="0"/>
              <a:t>Normal profit</a:t>
            </a:r>
          </a:p>
        </p:txBody>
      </p:sp>
      <p:sp>
        <p:nvSpPr>
          <p:cNvPr id="2" name="Title 1">
            <a:extLst>
              <a:ext uri="{FF2B5EF4-FFF2-40B4-BE49-F238E27FC236}">
                <a16:creationId xmlns:a16="http://schemas.microsoft.com/office/drawing/2014/main" id="{13893A9C-84D2-3700-1B0E-3B252F5879C4}"/>
              </a:ext>
            </a:extLst>
          </p:cNvPr>
          <p:cNvSpPr>
            <a:spLocks noGrp="1"/>
          </p:cNvSpPr>
          <p:nvPr>
            <p:ph type="title"/>
          </p:nvPr>
        </p:nvSpPr>
        <p:spPr/>
        <p:txBody>
          <a:bodyPr/>
          <a:lstStyle/>
          <a:p>
            <a:r>
              <a:rPr lang="en-GB" dirty="0">
                <a:cs typeface="Calibri Light"/>
              </a:rPr>
              <a:t>Comparison of profit maximisation to sales maximisation in imperfect competition</a:t>
            </a:r>
            <a:endParaRPr lang="en-GB" dirty="0"/>
          </a:p>
        </p:txBody>
      </p:sp>
    </p:spTree>
    <p:extLst>
      <p:ext uri="{BB962C8B-B14F-4D97-AF65-F5344CB8AC3E}">
        <p14:creationId xmlns:p14="http://schemas.microsoft.com/office/powerpoint/2010/main" val="15022531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568029" y="930019"/>
            <a:ext cx="1146389" cy="369332"/>
          </a:xfrm>
          <a:prstGeom prst="rect">
            <a:avLst/>
          </a:prstGeom>
          <a:noFill/>
        </p:spPr>
        <p:txBody>
          <a:bodyPr wrap="square" rtlCol="0">
            <a:spAutoFit/>
          </a:bodyPr>
          <a:lstStyle/>
          <a:p>
            <a:pPr algn="ctr"/>
            <a:r>
              <a:rPr lang="en-GB" b="1" dirty="0"/>
              <a:t>P / C / R</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5415492" y="2763520"/>
            <a:ext cx="0" cy="24023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4888862" y="5259448"/>
            <a:ext cx="1146389" cy="369332"/>
          </a:xfrm>
          <a:prstGeom prst="rect">
            <a:avLst/>
          </a:prstGeom>
          <a:noFill/>
        </p:spPr>
        <p:txBody>
          <a:bodyPr wrap="square" rtlCol="0">
            <a:spAutoFit/>
          </a:bodyPr>
          <a:lstStyle/>
          <a:p>
            <a:pPr algn="ctr"/>
            <a:r>
              <a:rPr lang="en-GB" b="1" dirty="0"/>
              <a:t>Q1</a:t>
            </a:r>
          </a:p>
        </p:txBody>
      </p:sp>
      <p:cxnSp>
        <p:nvCxnSpPr>
          <p:cNvPr id="18" name="Straight Connector 17">
            <a:extLst>
              <a:ext uri="{FF2B5EF4-FFF2-40B4-BE49-F238E27FC236}">
                <a16:creationId xmlns:a16="http://schemas.microsoft.com/office/drawing/2014/main" id="{335AA5B7-A31B-4181-BBF4-D01C84397B49}"/>
              </a:ext>
            </a:extLst>
          </p:cNvPr>
          <p:cNvCxnSpPr>
            <a:cxnSpLocks/>
          </p:cNvCxnSpPr>
          <p:nvPr/>
        </p:nvCxnSpPr>
        <p:spPr>
          <a:xfrm flipH="1">
            <a:off x="2884602" y="2810476"/>
            <a:ext cx="25308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E95743-2957-48E0-AE4E-863CED6C70B6}"/>
              </a:ext>
            </a:extLst>
          </p:cNvPr>
          <p:cNvCxnSpPr>
            <a:cxnSpLocks/>
          </p:cNvCxnSpPr>
          <p:nvPr/>
        </p:nvCxnSpPr>
        <p:spPr>
          <a:xfrm flipH="1">
            <a:off x="2946400" y="3921725"/>
            <a:ext cx="22862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C50EA28-F0F5-4F5A-99D1-58767913E424}"/>
              </a:ext>
            </a:extLst>
          </p:cNvPr>
          <p:cNvSpPr txBox="1"/>
          <p:nvPr/>
        </p:nvSpPr>
        <p:spPr>
          <a:xfrm>
            <a:off x="2063334" y="2578854"/>
            <a:ext cx="1146389" cy="369332"/>
          </a:xfrm>
          <a:prstGeom prst="rect">
            <a:avLst/>
          </a:prstGeom>
          <a:noFill/>
        </p:spPr>
        <p:txBody>
          <a:bodyPr wrap="square" rtlCol="0">
            <a:spAutoFit/>
          </a:bodyPr>
          <a:lstStyle/>
          <a:p>
            <a:pPr algn="ctr"/>
            <a:r>
              <a:rPr lang="en-GB" b="1" dirty="0"/>
              <a:t>P1</a:t>
            </a:r>
          </a:p>
        </p:txBody>
      </p:sp>
      <p:sp>
        <p:nvSpPr>
          <p:cNvPr id="23" name="TextBox 22">
            <a:extLst>
              <a:ext uri="{FF2B5EF4-FFF2-40B4-BE49-F238E27FC236}">
                <a16:creationId xmlns:a16="http://schemas.microsoft.com/office/drawing/2014/main" id="{5C59621B-38AC-460C-BE1B-124D7D7354C1}"/>
              </a:ext>
            </a:extLst>
          </p:cNvPr>
          <p:cNvSpPr txBox="1"/>
          <p:nvPr/>
        </p:nvSpPr>
        <p:spPr>
          <a:xfrm>
            <a:off x="2072640" y="3737059"/>
            <a:ext cx="1146389" cy="369332"/>
          </a:xfrm>
          <a:prstGeom prst="rect">
            <a:avLst/>
          </a:prstGeom>
          <a:noFill/>
        </p:spPr>
        <p:txBody>
          <a:bodyPr wrap="square" rtlCol="0">
            <a:spAutoFit/>
          </a:bodyPr>
          <a:lstStyle/>
          <a:p>
            <a:pPr algn="ctr"/>
            <a:r>
              <a:rPr lang="en-GB" b="1" dirty="0"/>
              <a:t>C1</a:t>
            </a:r>
          </a:p>
        </p:txBody>
      </p:sp>
      <p:sp>
        <p:nvSpPr>
          <p:cNvPr id="8" name="Oval 7">
            <a:extLst>
              <a:ext uri="{FF2B5EF4-FFF2-40B4-BE49-F238E27FC236}">
                <a16:creationId xmlns:a16="http://schemas.microsoft.com/office/drawing/2014/main" id="{52DF4812-9FEF-CDB7-2C30-838FEE58138F}"/>
              </a:ext>
            </a:extLst>
          </p:cNvPr>
          <p:cNvSpPr/>
          <p:nvPr/>
        </p:nvSpPr>
        <p:spPr>
          <a:xfrm>
            <a:off x="5303103" y="3808916"/>
            <a:ext cx="158953" cy="225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1D638D1-FBB2-3744-2C48-8FC8ABF8296C}"/>
              </a:ext>
            </a:extLst>
          </p:cNvPr>
          <p:cNvSpPr txBox="1"/>
          <p:nvPr/>
        </p:nvSpPr>
        <p:spPr>
          <a:xfrm>
            <a:off x="5035337" y="3881174"/>
            <a:ext cx="1146389" cy="369332"/>
          </a:xfrm>
          <a:prstGeom prst="rect">
            <a:avLst/>
          </a:prstGeom>
          <a:noFill/>
        </p:spPr>
        <p:txBody>
          <a:bodyPr wrap="square" rtlCol="0">
            <a:spAutoFit/>
          </a:bodyPr>
          <a:lstStyle/>
          <a:p>
            <a:pPr algn="ctr"/>
            <a:r>
              <a:rPr lang="en-GB" b="1" dirty="0"/>
              <a:t>C</a:t>
            </a:r>
          </a:p>
        </p:txBody>
      </p:sp>
      <p:sp>
        <p:nvSpPr>
          <p:cNvPr id="2" name="Title 1">
            <a:extLst>
              <a:ext uri="{FF2B5EF4-FFF2-40B4-BE49-F238E27FC236}">
                <a16:creationId xmlns:a16="http://schemas.microsoft.com/office/drawing/2014/main" id="{1247C04F-027D-1A66-3E2C-39F649148025}"/>
              </a:ext>
            </a:extLst>
          </p:cNvPr>
          <p:cNvSpPr>
            <a:spLocks noGrp="1"/>
          </p:cNvSpPr>
          <p:nvPr>
            <p:ph type="title"/>
          </p:nvPr>
        </p:nvSpPr>
        <p:spPr/>
        <p:txBody>
          <a:bodyPr/>
          <a:lstStyle/>
          <a:p>
            <a:r>
              <a:rPr lang="en-GB" dirty="0">
                <a:cs typeface="Calibri Light"/>
              </a:rPr>
              <a:t>Monopoly operating at productively efficient output (minimum AC)</a:t>
            </a:r>
            <a:endParaRPr lang="en-GB" dirty="0"/>
          </a:p>
        </p:txBody>
      </p:sp>
    </p:spTree>
    <p:extLst>
      <p:ext uri="{BB962C8B-B14F-4D97-AF65-F5344CB8AC3E}">
        <p14:creationId xmlns:p14="http://schemas.microsoft.com/office/powerpoint/2010/main" val="12915703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59483"/>
            <a:ext cx="0" cy="4706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334FFCB-B600-4141-A5C6-2AD72702D104}"/>
              </a:ext>
            </a:extLst>
          </p:cNvPr>
          <p:cNvCxnSpPr>
            <a:cxnSpLocks/>
          </p:cNvCxnSpPr>
          <p:nvPr/>
        </p:nvCxnSpPr>
        <p:spPr>
          <a:xfrm>
            <a:off x="6471534" y="3520210"/>
            <a:ext cx="0" cy="164567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73C48D-EBD0-420D-971F-415FD4410024}"/>
              </a:ext>
            </a:extLst>
          </p:cNvPr>
          <p:cNvSpPr txBox="1"/>
          <p:nvPr/>
        </p:nvSpPr>
        <p:spPr>
          <a:xfrm>
            <a:off x="2510595" y="3366693"/>
            <a:ext cx="373362" cy="923330"/>
          </a:xfrm>
          <a:prstGeom prst="rect">
            <a:avLst/>
          </a:prstGeom>
          <a:noFill/>
        </p:spPr>
        <p:txBody>
          <a:bodyPr wrap="square" rtlCol="0">
            <a:spAutoFit/>
          </a:bodyPr>
          <a:lstStyle/>
          <a:p>
            <a:r>
              <a:rPr lang="en-GB" b="1" dirty="0"/>
              <a:t>P</a:t>
            </a:r>
          </a:p>
          <a:p>
            <a:endParaRPr lang="en-GB" b="1" dirty="0"/>
          </a:p>
          <a:p>
            <a:endParaRPr lang="en-GB" b="1" dirty="0"/>
          </a:p>
        </p:txBody>
      </p:sp>
      <p:cxnSp>
        <p:nvCxnSpPr>
          <p:cNvPr id="34" name="Straight Connector 33">
            <a:extLst>
              <a:ext uri="{FF2B5EF4-FFF2-40B4-BE49-F238E27FC236}">
                <a16:creationId xmlns:a16="http://schemas.microsoft.com/office/drawing/2014/main" id="{C3A968F1-9E66-4A10-9B4C-0623BAA0DEC3}"/>
              </a:ext>
            </a:extLst>
          </p:cNvPr>
          <p:cNvCxnSpPr>
            <a:cxnSpLocks/>
          </p:cNvCxnSpPr>
          <p:nvPr/>
        </p:nvCxnSpPr>
        <p:spPr>
          <a:xfrm flipH="1">
            <a:off x="2884602" y="3520210"/>
            <a:ext cx="358564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0D8430-ADA6-4A98-A37C-CE7F537D51E1}"/>
              </a:ext>
            </a:extLst>
          </p:cNvPr>
          <p:cNvSpPr txBox="1"/>
          <p:nvPr/>
        </p:nvSpPr>
        <p:spPr>
          <a:xfrm>
            <a:off x="6334110" y="5149090"/>
            <a:ext cx="373362" cy="923330"/>
          </a:xfrm>
          <a:prstGeom prst="rect">
            <a:avLst/>
          </a:prstGeom>
          <a:noFill/>
        </p:spPr>
        <p:txBody>
          <a:bodyPr wrap="square" rtlCol="0">
            <a:spAutoFit/>
          </a:bodyPr>
          <a:lstStyle/>
          <a:p>
            <a:r>
              <a:rPr lang="en-GB" b="1" dirty="0"/>
              <a:t>Q</a:t>
            </a:r>
          </a:p>
          <a:p>
            <a:endParaRPr lang="en-GB" b="1" dirty="0"/>
          </a:p>
          <a:p>
            <a:endParaRPr lang="en-GB" b="1" dirty="0"/>
          </a:p>
        </p:txBody>
      </p:sp>
      <p:sp>
        <p:nvSpPr>
          <p:cNvPr id="2" name="Title 1">
            <a:extLst>
              <a:ext uri="{FF2B5EF4-FFF2-40B4-BE49-F238E27FC236}">
                <a16:creationId xmlns:a16="http://schemas.microsoft.com/office/drawing/2014/main" id="{8D5D9A01-4B90-7102-0674-FDC78443D96B}"/>
              </a:ext>
            </a:extLst>
          </p:cNvPr>
          <p:cNvSpPr>
            <a:spLocks noGrp="1"/>
          </p:cNvSpPr>
          <p:nvPr>
            <p:ph type="title"/>
          </p:nvPr>
        </p:nvSpPr>
        <p:spPr/>
        <p:txBody>
          <a:bodyPr/>
          <a:lstStyle/>
          <a:p>
            <a:r>
              <a:rPr lang="en-GB" dirty="0">
                <a:cs typeface="Calibri Light"/>
              </a:rPr>
              <a:t>Equilibrium of firm that has sales-maximisation goal (AC=AR and normal profit only)</a:t>
            </a:r>
          </a:p>
        </p:txBody>
      </p:sp>
    </p:spTree>
    <p:extLst>
      <p:ext uri="{BB962C8B-B14F-4D97-AF65-F5344CB8AC3E}">
        <p14:creationId xmlns:p14="http://schemas.microsoft.com/office/powerpoint/2010/main" val="5149326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1F170F01-0277-4075-B695-209BD26096BC}"/>
              </a:ext>
            </a:extLst>
          </p:cNvPr>
          <p:cNvCxnSpPr>
            <a:cxnSpLocks/>
          </p:cNvCxnSpPr>
          <p:nvPr/>
        </p:nvCxnSpPr>
        <p:spPr>
          <a:xfrm>
            <a:off x="5232612" y="2630184"/>
            <a:ext cx="0" cy="253570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18C35E-72B7-4B1D-BB7E-34DEE8FA667C}"/>
              </a:ext>
            </a:extLst>
          </p:cNvPr>
          <p:cNvSpPr txBox="1"/>
          <p:nvPr/>
        </p:nvSpPr>
        <p:spPr>
          <a:xfrm>
            <a:off x="4667296" y="5229910"/>
            <a:ext cx="1146389" cy="369332"/>
          </a:xfrm>
          <a:prstGeom prst="rect">
            <a:avLst/>
          </a:prstGeom>
          <a:noFill/>
        </p:spPr>
        <p:txBody>
          <a:bodyPr wrap="square" rtlCol="0">
            <a:spAutoFit/>
          </a:bodyPr>
          <a:lstStyle/>
          <a:p>
            <a:pPr algn="ctr"/>
            <a:r>
              <a:rPr lang="en-GB" b="1" dirty="0"/>
              <a:t>Q</a:t>
            </a:r>
          </a:p>
        </p:txBody>
      </p:sp>
      <p:cxnSp>
        <p:nvCxnSpPr>
          <p:cNvPr id="18" name="Straight Connector 17">
            <a:extLst>
              <a:ext uri="{FF2B5EF4-FFF2-40B4-BE49-F238E27FC236}">
                <a16:creationId xmlns:a16="http://schemas.microsoft.com/office/drawing/2014/main" id="{335AA5B7-A31B-4181-BBF4-D01C84397B49}"/>
              </a:ext>
            </a:extLst>
          </p:cNvPr>
          <p:cNvCxnSpPr>
            <a:cxnSpLocks/>
          </p:cNvCxnSpPr>
          <p:nvPr/>
        </p:nvCxnSpPr>
        <p:spPr>
          <a:xfrm flipH="1">
            <a:off x="2946400" y="2679842"/>
            <a:ext cx="22862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E95743-2957-48E0-AE4E-863CED6C70B6}"/>
              </a:ext>
            </a:extLst>
          </p:cNvPr>
          <p:cNvCxnSpPr>
            <a:cxnSpLocks/>
          </p:cNvCxnSpPr>
          <p:nvPr/>
        </p:nvCxnSpPr>
        <p:spPr>
          <a:xfrm flipH="1">
            <a:off x="2946400" y="3921725"/>
            <a:ext cx="22862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C50EA28-F0F5-4F5A-99D1-58767913E424}"/>
              </a:ext>
            </a:extLst>
          </p:cNvPr>
          <p:cNvSpPr txBox="1"/>
          <p:nvPr/>
        </p:nvSpPr>
        <p:spPr>
          <a:xfrm>
            <a:off x="2198794" y="2495176"/>
            <a:ext cx="1146389" cy="369332"/>
          </a:xfrm>
          <a:prstGeom prst="rect">
            <a:avLst/>
          </a:prstGeom>
          <a:noFill/>
        </p:spPr>
        <p:txBody>
          <a:bodyPr wrap="square" rtlCol="0">
            <a:spAutoFit/>
          </a:bodyPr>
          <a:lstStyle/>
          <a:p>
            <a:pPr algn="ctr"/>
            <a:r>
              <a:rPr lang="en-GB" b="1" dirty="0"/>
              <a:t>P</a:t>
            </a:r>
          </a:p>
        </p:txBody>
      </p:sp>
      <p:sp>
        <p:nvSpPr>
          <p:cNvPr id="23" name="TextBox 22">
            <a:extLst>
              <a:ext uri="{FF2B5EF4-FFF2-40B4-BE49-F238E27FC236}">
                <a16:creationId xmlns:a16="http://schemas.microsoft.com/office/drawing/2014/main" id="{5C59621B-38AC-460C-BE1B-124D7D7354C1}"/>
              </a:ext>
            </a:extLst>
          </p:cNvPr>
          <p:cNvSpPr txBox="1"/>
          <p:nvPr/>
        </p:nvSpPr>
        <p:spPr>
          <a:xfrm>
            <a:off x="2141224" y="3741960"/>
            <a:ext cx="1146389" cy="369332"/>
          </a:xfrm>
          <a:prstGeom prst="rect">
            <a:avLst/>
          </a:prstGeom>
          <a:noFill/>
        </p:spPr>
        <p:txBody>
          <a:bodyPr wrap="square" rtlCol="0">
            <a:spAutoFit/>
          </a:bodyPr>
          <a:lstStyle/>
          <a:p>
            <a:pPr algn="ctr"/>
            <a:r>
              <a:rPr lang="en-GB" b="1" dirty="0"/>
              <a:t>C</a:t>
            </a:r>
          </a:p>
        </p:txBody>
      </p:sp>
      <p:sp>
        <p:nvSpPr>
          <p:cNvPr id="4" name="Rectangle 3">
            <a:extLst>
              <a:ext uri="{FF2B5EF4-FFF2-40B4-BE49-F238E27FC236}">
                <a16:creationId xmlns:a16="http://schemas.microsoft.com/office/drawing/2014/main" id="{C0F71405-24A6-46BE-B2DA-056366DDE1C4}"/>
              </a:ext>
            </a:extLst>
          </p:cNvPr>
          <p:cNvSpPr/>
          <p:nvPr/>
        </p:nvSpPr>
        <p:spPr>
          <a:xfrm>
            <a:off x="2884602" y="2690116"/>
            <a:ext cx="2348008" cy="1229537"/>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6EEE9318-26A0-4390-AB14-2591AF369D22}"/>
              </a:ext>
            </a:extLst>
          </p:cNvPr>
          <p:cNvSpPr txBox="1"/>
          <p:nvPr/>
        </p:nvSpPr>
        <p:spPr>
          <a:xfrm>
            <a:off x="2946400" y="2945324"/>
            <a:ext cx="1487602" cy="646331"/>
          </a:xfrm>
          <a:prstGeom prst="rect">
            <a:avLst/>
          </a:prstGeom>
          <a:noFill/>
        </p:spPr>
        <p:txBody>
          <a:bodyPr wrap="square" rtlCol="0">
            <a:spAutoFit/>
          </a:bodyPr>
          <a:lstStyle/>
          <a:p>
            <a:pPr algn="ctr"/>
            <a:r>
              <a:rPr lang="en-GB" b="1" dirty="0"/>
              <a:t>Supernormal Profit</a:t>
            </a:r>
          </a:p>
        </p:txBody>
      </p:sp>
      <p:sp>
        <p:nvSpPr>
          <p:cNvPr id="2" name="Title 1">
            <a:extLst>
              <a:ext uri="{FF2B5EF4-FFF2-40B4-BE49-F238E27FC236}">
                <a16:creationId xmlns:a16="http://schemas.microsoft.com/office/drawing/2014/main" id="{4CCCACB0-944F-042E-93AA-5891528B290C}"/>
              </a:ext>
            </a:extLst>
          </p:cNvPr>
          <p:cNvSpPr>
            <a:spLocks noGrp="1"/>
          </p:cNvSpPr>
          <p:nvPr>
            <p:ph type="title"/>
          </p:nvPr>
        </p:nvSpPr>
        <p:spPr/>
        <p:txBody>
          <a:bodyPr/>
          <a:lstStyle/>
          <a:p>
            <a:r>
              <a:rPr lang="en-GB" dirty="0">
                <a:cs typeface="Calibri Light"/>
              </a:rPr>
              <a:t>Supernormal profit in short run for monopolistic competition</a:t>
            </a:r>
            <a:endParaRPr lang="en-GB" dirty="0"/>
          </a:p>
        </p:txBody>
      </p:sp>
    </p:spTree>
    <p:extLst>
      <p:ext uri="{BB962C8B-B14F-4D97-AF65-F5344CB8AC3E}">
        <p14:creationId xmlns:p14="http://schemas.microsoft.com/office/powerpoint/2010/main" val="407599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942679"/>
            <a:ext cx="1146389" cy="646331"/>
          </a:xfrm>
          <a:prstGeom prst="rect">
            <a:avLst/>
          </a:prstGeom>
          <a:noFill/>
        </p:spPr>
        <p:txBody>
          <a:bodyPr wrap="square" rtlCol="0">
            <a:spAutoFit/>
          </a:bodyPr>
          <a:lstStyle/>
          <a:p>
            <a:pPr algn="ctr"/>
            <a:r>
              <a:rPr lang="en-GB" b="1" dirty="0"/>
              <a:t>Price of coffee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646331"/>
          </a:xfrm>
          <a:prstGeom prst="rect">
            <a:avLst/>
          </a:prstGeom>
          <a:noFill/>
        </p:spPr>
        <p:txBody>
          <a:bodyPr wrap="square" rtlCol="0">
            <a:spAutoFit/>
          </a:bodyPr>
          <a:lstStyle/>
          <a:p>
            <a:pPr algn="ctr"/>
            <a:r>
              <a:rPr lang="en-GB" b="1" dirty="0"/>
              <a:t>Quantity of coffee</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067125" y="1507444"/>
            <a:ext cx="1146389" cy="369332"/>
          </a:xfrm>
          <a:prstGeom prst="rect">
            <a:avLst/>
          </a:prstGeom>
          <a:noFill/>
        </p:spPr>
        <p:txBody>
          <a:bodyPr wrap="square" rtlCol="0">
            <a:spAutoFit/>
          </a:bodyPr>
          <a:lstStyle/>
          <a:p>
            <a:pPr algn="ctr"/>
            <a:r>
              <a:rPr lang="en-GB" b="1" dirty="0"/>
              <a:t>S</a:t>
            </a:r>
          </a:p>
        </p:txBody>
      </p:sp>
      <p:sp>
        <p:nvSpPr>
          <p:cNvPr id="2" name="Title 1">
            <a:extLst>
              <a:ext uri="{FF2B5EF4-FFF2-40B4-BE49-F238E27FC236}">
                <a16:creationId xmlns:a16="http://schemas.microsoft.com/office/drawing/2014/main" id="{7B857D6A-CAE3-6FB2-770F-0415C51923E5}"/>
              </a:ext>
            </a:extLst>
          </p:cNvPr>
          <p:cNvSpPr>
            <a:spLocks noGrp="1"/>
          </p:cNvSpPr>
          <p:nvPr>
            <p:ph type="title"/>
          </p:nvPr>
        </p:nvSpPr>
        <p:spPr/>
        <p:txBody>
          <a:bodyPr>
            <a:normAutofit/>
          </a:bodyPr>
          <a:lstStyle/>
          <a:p>
            <a:r>
              <a:rPr lang="en-GB" dirty="0">
                <a:cs typeface="Calibri Light"/>
              </a:rPr>
              <a:t>Supply curve in the coffee market</a:t>
            </a:r>
            <a:endParaRPr lang="en-US" dirty="0"/>
          </a:p>
        </p:txBody>
      </p:sp>
    </p:spTree>
    <p:extLst>
      <p:ext uri="{BB962C8B-B14F-4D97-AF65-F5344CB8AC3E}">
        <p14:creationId xmlns:p14="http://schemas.microsoft.com/office/powerpoint/2010/main" val="289742115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549580"/>
            <a:ext cx="0" cy="46163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56515" y="46205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397296" y="5332224"/>
            <a:ext cx="1146389" cy="369332"/>
          </a:xfrm>
          <a:prstGeom prst="rect">
            <a:avLst/>
          </a:prstGeom>
          <a:noFill/>
        </p:spPr>
        <p:txBody>
          <a:bodyPr wrap="square" rtlCol="0">
            <a:spAutoFit/>
          </a:bodyPr>
          <a:lstStyle/>
          <a:p>
            <a:pPr algn="ctr"/>
            <a:r>
              <a:rPr lang="en-GB" b="1" dirty="0"/>
              <a:t>Output</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2986202" y="1780880"/>
            <a:ext cx="4650720" cy="3278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271794" y="4583903"/>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420991" y="525467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06523" y="1903104"/>
            <a:ext cx="2853679" cy="3720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200399" y="113886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169919" y="54958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0FA76A4-C86B-4D51-80E2-DF92E4658155}"/>
              </a:ext>
            </a:extLst>
          </p:cNvPr>
          <p:cNvSpPr txBox="1"/>
          <p:nvPr/>
        </p:nvSpPr>
        <p:spPr>
          <a:xfrm>
            <a:off x="6797748" y="785216"/>
            <a:ext cx="1146389" cy="369332"/>
          </a:xfrm>
          <a:prstGeom prst="rect">
            <a:avLst/>
          </a:prstGeom>
          <a:noFill/>
        </p:spPr>
        <p:txBody>
          <a:bodyPr wrap="square" rtlCol="0">
            <a:spAutoFit/>
          </a:bodyPr>
          <a:lstStyle/>
          <a:p>
            <a:pPr algn="ctr"/>
            <a:r>
              <a:rPr lang="en-GB" b="1" dirty="0"/>
              <a:t>MC</a:t>
            </a:r>
          </a:p>
        </p:txBody>
      </p:sp>
      <p:sp>
        <p:nvSpPr>
          <p:cNvPr id="19" name="TextBox 18">
            <a:extLst>
              <a:ext uri="{FF2B5EF4-FFF2-40B4-BE49-F238E27FC236}">
                <a16:creationId xmlns:a16="http://schemas.microsoft.com/office/drawing/2014/main" id="{AF2279EB-0997-4FC3-B2FD-4F8C6656B624}"/>
              </a:ext>
            </a:extLst>
          </p:cNvPr>
          <p:cNvSpPr txBox="1"/>
          <p:nvPr/>
        </p:nvSpPr>
        <p:spPr>
          <a:xfrm>
            <a:off x="7616373" y="1674527"/>
            <a:ext cx="1146389" cy="369332"/>
          </a:xfrm>
          <a:prstGeom prst="rect">
            <a:avLst/>
          </a:prstGeom>
          <a:noFill/>
        </p:spPr>
        <p:txBody>
          <a:bodyPr wrap="square" rtlCol="0">
            <a:spAutoFit/>
          </a:bodyPr>
          <a:lstStyle/>
          <a:p>
            <a:pPr algn="ctr"/>
            <a:r>
              <a:rPr lang="en-GB" b="1" dirty="0"/>
              <a:t>AC</a:t>
            </a:r>
          </a:p>
        </p:txBody>
      </p:sp>
      <p:cxnSp>
        <p:nvCxnSpPr>
          <p:cNvPr id="8" name="Straight Connector 7">
            <a:extLst>
              <a:ext uri="{FF2B5EF4-FFF2-40B4-BE49-F238E27FC236}">
                <a16:creationId xmlns:a16="http://schemas.microsoft.com/office/drawing/2014/main" id="{490788CA-FEB5-4C77-B807-345890A7445E}"/>
              </a:ext>
            </a:extLst>
          </p:cNvPr>
          <p:cNvCxnSpPr>
            <a:cxnSpLocks/>
          </p:cNvCxnSpPr>
          <p:nvPr/>
        </p:nvCxnSpPr>
        <p:spPr>
          <a:xfrm flipV="1">
            <a:off x="4714875" y="3031034"/>
            <a:ext cx="0" cy="21348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418F9EB-A945-4EA8-95B4-A1A76A85D86A}"/>
              </a:ext>
            </a:extLst>
          </p:cNvPr>
          <p:cNvCxnSpPr>
            <a:cxnSpLocks/>
          </p:cNvCxnSpPr>
          <p:nvPr/>
        </p:nvCxnSpPr>
        <p:spPr>
          <a:xfrm>
            <a:off x="2884602" y="3031034"/>
            <a:ext cx="186075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871BE3B-A336-40E3-86EF-BFE14B0E5EA0}"/>
              </a:ext>
            </a:extLst>
          </p:cNvPr>
          <p:cNvSpPr txBox="1"/>
          <p:nvPr/>
        </p:nvSpPr>
        <p:spPr>
          <a:xfrm>
            <a:off x="4152682" y="5133075"/>
            <a:ext cx="1146389" cy="369332"/>
          </a:xfrm>
          <a:prstGeom prst="rect">
            <a:avLst/>
          </a:prstGeom>
          <a:noFill/>
        </p:spPr>
        <p:txBody>
          <a:bodyPr wrap="square" rtlCol="0">
            <a:spAutoFit/>
          </a:bodyPr>
          <a:lstStyle/>
          <a:p>
            <a:pPr algn="ctr"/>
            <a:r>
              <a:rPr lang="en-GB" b="1" dirty="0"/>
              <a:t>Q</a:t>
            </a:r>
          </a:p>
        </p:txBody>
      </p:sp>
      <p:sp>
        <p:nvSpPr>
          <p:cNvPr id="24" name="TextBox 23">
            <a:extLst>
              <a:ext uri="{FF2B5EF4-FFF2-40B4-BE49-F238E27FC236}">
                <a16:creationId xmlns:a16="http://schemas.microsoft.com/office/drawing/2014/main" id="{9D6B2641-E6DF-4561-8811-2F130CCC9EE6}"/>
              </a:ext>
            </a:extLst>
          </p:cNvPr>
          <p:cNvSpPr txBox="1"/>
          <p:nvPr/>
        </p:nvSpPr>
        <p:spPr>
          <a:xfrm>
            <a:off x="2070965" y="2877514"/>
            <a:ext cx="1146389" cy="369332"/>
          </a:xfrm>
          <a:prstGeom prst="rect">
            <a:avLst/>
          </a:prstGeom>
          <a:noFill/>
        </p:spPr>
        <p:txBody>
          <a:bodyPr wrap="square" rtlCol="0">
            <a:spAutoFit/>
          </a:bodyPr>
          <a:lstStyle/>
          <a:p>
            <a:pPr algn="ctr"/>
            <a:r>
              <a:rPr lang="en-GB" b="1" dirty="0"/>
              <a:t>P</a:t>
            </a:r>
          </a:p>
        </p:txBody>
      </p:sp>
      <p:sp>
        <p:nvSpPr>
          <p:cNvPr id="2" name="Title 1">
            <a:extLst>
              <a:ext uri="{FF2B5EF4-FFF2-40B4-BE49-F238E27FC236}">
                <a16:creationId xmlns:a16="http://schemas.microsoft.com/office/drawing/2014/main" id="{E351E007-324D-E03F-AA80-C36FFF20F7A3}"/>
              </a:ext>
            </a:extLst>
          </p:cNvPr>
          <p:cNvSpPr>
            <a:spLocks noGrp="1"/>
          </p:cNvSpPr>
          <p:nvPr>
            <p:ph type="title"/>
          </p:nvPr>
        </p:nvSpPr>
        <p:spPr/>
        <p:txBody>
          <a:bodyPr/>
          <a:lstStyle/>
          <a:p>
            <a:r>
              <a:rPr lang="en-GB" dirty="0">
                <a:cs typeface="Calibri Light"/>
              </a:rPr>
              <a:t>Monopolistic competition long run equilibrium</a:t>
            </a:r>
            <a:endParaRPr lang="en-GB" dirty="0"/>
          </a:p>
        </p:txBody>
      </p:sp>
    </p:spTree>
    <p:extLst>
      <p:ext uri="{BB962C8B-B14F-4D97-AF65-F5344CB8AC3E}">
        <p14:creationId xmlns:p14="http://schemas.microsoft.com/office/powerpoint/2010/main" val="21000903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26ED4AC-652F-4240-AB61-FF56A9183D96}"/>
              </a:ext>
            </a:extLst>
          </p:cNvPr>
          <p:cNvCxnSpPr>
            <a:cxnSpLocks/>
          </p:cNvCxnSpPr>
          <p:nvPr/>
        </p:nvCxnSpPr>
        <p:spPr>
          <a:xfrm>
            <a:off x="6552362" y="549580"/>
            <a:ext cx="0" cy="48266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3AA39F0-3704-420C-949C-4A348B66E968}"/>
              </a:ext>
            </a:extLst>
          </p:cNvPr>
          <p:cNvCxnSpPr/>
          <p:nvPr/>
        </p:nvCxnSpPr>
        <p:spPr>
          <a:xfrm>
            <a:off x="6552362" y="5165889"/>
            <a:ext cx="55052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B2389E-7C01-4148-A852-E6E740598B39}"/>
              </a:ext>
            </a:extLst>
          </p:cNvPr>
          <p:cNvSpPr txBox="1"/>
          <p:nvPr/>
        </p:nvSpPr>
        <p:spPr>
          <a:xfrm>
            <a:off x="5507506" y="475551"/>
            <a:ext cx="1146389" cy="646331"/>
          </a:xfrm>
          <a:prstGeom prst="rect">
            <a:avLst/>
          </a:prstGeom>
          <a:noFill/>
        </p:spPr>
        <p:txBody>
          <a:bodyPr wrap="square" rtlCol="0">
            <a:spAutoFit/>
          </a:bodyPr>
          <a:lstStyle/>
          <a:p>
            <a:pPr algn="ctr"/>
            <a:r>
              <a:rPr lang="en-GB" b="1" dirty="0">
                <a:solidFill>
                  <a:srgbClr val="C00000"/>
                </a:solidFill>
              </a:rPr>
              <a:t>Costs and Revenue</a:t>
            </a:r>
          </a:p>
        </p:txBody>
      </p:sp>
      <p:sp>
        <p:nvSpPr>
          <p:cNvPr id="5" name="TextBox 4">
            <a:extLst>
              <a:ext uri="{FF2B5EF4-FFF2-40B4-BE49-F238E27FC236}">
                <a16:creationId xmlns:a16="http://schemas.microsoft.com/office/drawing/2014/main" id="{FA236BDA-1D1C-4C4E-8CA0-70D4757948FD}"/>
              </a:ext>
            </a:extLst>
          </p:cNvPr>
          <p:cNvSpPr txBox="1"/>
          <p:nvPr/>
        </p:nvSpPr>
        <p:spPr>
          <a:xfrm>
            <a:off x="11090485" y="5254674"/>
            <a:ext cx="1146389" cy="369332"/>
          </a:xfrm>
          <a:prstGeom prst="rect">
            <a:avLst/>
          </a:prstGeom>
          <a:noFill/>
        </p:spPr>
        <p:txBody>
          <a:bodyPr wrap="square" rtlCol="0">
            <a:spAutoFit/>
          </a:bodyPr>
          <a:lstStyle/>
          <a:p>
            <a:pPr algn="ctr"/>
            <a:r>
              <a:rPr lang="en-GB" b="1" dirty="0">
                <a:solidFill>
                  <a:srgbClr val="C00000"/>
                </a:solidFill>
              </a:rPr>
              <a:t>Output</a:t>
            </a:r>
          </a:p>
        </p:txBody>
      </p:sp>
      <p:cxnSp>
        <p:nvCxnSpPr>
          <p:cNvPr id="6" name="Straight Connector 5">
            <a:extLst>
              <a:ext uri="{FF2B5EF4-FFF2-40B4-BE49-F238E27FC236}">
                <a16:creationId xmlns:a16="http://schemas.microsoft.com/office/drawing/2014/main" id="{51F8687F-CC8E-4A44-A028-160F970E32BE}"/>
              </a:ext>
            </a:extLst>
          </p:cNvPr>
          <p:cNvCxnSpPr>
            <a:cxnSpLocks/>
          </p:cNvCxnSpPr>
          <p:nvPr/>
        </p:nvCxnSpPr>
        <p:spPr>
          <a:xfrm>
            <a:off x="6653962" y="1780880"/>
            <a:ext cx="4650720" cy="3278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D0B01B-B07A-49D7-A4F7-546F1629A1C7}"/>
              </a:ext>
            </a:extLst>
          </p:cNvPr>
          <p:cNvSpPr txBox="1"/>
          <p:nvPr/>
        </p:nvSpPr>
        <p:spPr>
          <a:xfrm>
            <a:off x="10939554" y="4583903"/>
            <a:ext cx="1146389" cy="369332"/>
          </a:xfrm>
          <a:prstGeom prst="rect">
            <a:avLst/>
          </a:prstGeom>
          <a:noFill/>
        </p:spPr>
        <p:txBody>
          <a:bodyPr wrap="square" rtlCol="0">
            <a:spAutoFit/>
          </a:bodyPr>
          <a:lstStyle/>
          <a:p>
            <a:pPr algn="ctr"/>
            <a:r>
              <a:rPr lang="en-GB" b="1" dirty="0">
                <a:solidFill>
                  <a:srgbClr val="C00000"/>
                </a:solidFill>
              </a:rPr>
              <a:t>AR</a:t>
            </a:r>
          </a:p>
        </p:txBody>
      </p:sp>
      <p:sp>
        <p:nvSpPr>
          <p:cNvPr id="8" name="TextBox 7">
            <a:extLst>
              <a:ext uri="{FF2B5EF4-FFF2-40B4-BE49-F238E27FC236}">
                <a16:creationId xmlns:a16="http://schemas.microsoft.com/office/drawing/2014/main" id="{C7D222C1-0DC6-487A-99D3-0C4692BDD23E}"/>
              </a:ext>
            </a:extLst>
          </p:cNvPr>
          <p:cNvSpPr txBox="1"/>
          <p:nvPr/>
        </p:nvSpPr>
        <p:spPr>
          <a:xfrm>
            <a:off x="9088751" y="5254674"/>
            <a:ext cx="1146389" cy="369332"/>
          </a:xfrm>
          <a:prstGeom prst="rect">
            <a:avLst/>
          </a:prstGeom>
          <a:noFill/>
        </p:spPr>
        <p:txBody>
          <a:bodyPr wrap="square" rtlCol="0">
            <a:spAutoFit/>
          </a:bodyPr>
          <a:lstStyle/>
          <a:p>
            <a:pPr algn="ctr"/>
            <a:r>
              <a:rPr lang="en-GB" b="1" dirty="0">
                <a:solidFill>
                  <a:srgbClr val="C00000"/>
                </a:solidFill>
              </a:rPr>
              <a:t>MR</a:t>
            </a:r>
          </a:p>
        </p:txBody>
      </p:sp>
      <p:cxnSp>
        <p:nvCxnSpPr>
          <p:cNvPr id="9" name="Straight Connector 8">
            <a:extLst>
              <a:ext uri="{FF2B5EF4-FFF2-40B4-BE49-F238E27FC236}">
                <a16:creationId xmlns:a16="http://schemas.microsoft.com/office/drawing/2014/main" id="{BFC04DF5-3951-43F6-9D02-73DF39A1CA62}"/>
              </a:ext>
            </a:extLst>
          </p:cNvPr>
          <p:cNvCxnSpPr>
            <a:cxnSpLocks/>
          </p:cNvCxnSpPr>
          <p:nvPr/>
        </p:nvCxnSpPr>
        <p:spPr>
          <a:xfrm>
            <a:off x="6674283" y="1903104"/>
            <a:ext cx="2853679" cy="37209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4655B80-2897-4819-A05B-5AFDB57B184E}"/>
              </a:ext>
            </a:extLst>
          </p:cNvPr>
          <p:cNvSpPr/>
          <p:nvPr/>
        </p:nvSpPr>
        <p:spPr>
          <a:xfrm>
            <a:off x="6868159" y="113886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50A6078F-ED6D-4750-85E3-F6A4CDB56CBB}"/>
              </a:ext>
            </a:extLst>
          </p:cNvPr>
          <p:cNvSpPr/>
          <p:nvPr/>
        </p:nvSpPr>
        <p:spPr>
          <a:xfrm>
            <a:off x="6837679" y="54958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BEDDC36-4397-4AD0-BF59-CF1D9BF7B827}"/>
              </a:ext>
            </a:extLst>
          </p:cNvPr>
          <p:cNvSpPr txBox="1"/>
          <p:nvPr/>
        </p:nvSpPr>
        <p:spPr>
          <a:xfrm>
            <a:off x="10465508" y="785216"/>
            <a:ext cx="1146389" cy="369332"/>
          </a:xfrm>
          <a:prstGeom prst="rect">
            <a:avLst/>
          </a:prstGeom>
          <a:noFill/>
        </p:spPr>
        <p:txBody>
          <a:bodyPr wrap="square" rtlCol="0">
            <a:spAutoFit/>
          </a:bodyPr>
          <a:lstStyle/>
          <a:p>
            <a:pPr algn="ctr"/>
            <a:r>
              <a:rPr lang="en-GB" b="1" dirty="0">
                <a:solidFill>
                  <a:srgbClr val="C00000"/>
                </a:solidFill>
              </a:rPr>
              <a:t>MC</a:t>
            </a:r>
          </a:p>
        </p:txBody>
      </p:sp>
      <p:sp>
        <p:nvSpPr>
          <p:cNvPr id="13" name="TextBox 12">
            <a:extLst>
              <a:ext uri="{FF2B5EF4-FFF2-40B4-BE49-F238E27FC236}">
                <a16:creationId xmlns:a16="http://schemas.microsoft.com/office/drawing/2014/main" id="{58C8CCCA-B434-4C68-B663-9228303259E7}"/>
              </a:ext>
            </a:extLst>
          </p:cNvPr>
          <p:cNvSpPr txBox="1"/>
          <p:nvPr/>
        </p:nvSpPr>
        <p:spPr>
          <a:xfrm>
            <a:off x="11284133" y="1674527"/>
            <a:ext cx="1146389" cy="369332"/>
          </a:xfrm>
          <a:prstGeom prst="rect">
            <a:avLst/>
          </a:prstGeom>
          <a:noFill/>
        </p:spPr>
        <p:txBody>
          <a:bodyPr wrap="square" rtlCol="0">
            <a:spAutoFit/>
          </a:bodyPr>
          <a:lstStyle/>
          <a:p>
            <a:pPr algn="ctr"/>
            <a:r>
              <a:rPr lang="en-GB" b="1" dirty="0">
                <a:solidFill>
                  <a:srgbClr val="C00000"/>
                </a:solidFill>
              </a:rPr>
              <a:t>AC</a:t>
            </a:r>
          </a:p>
        </p:txBody>
      </p:sp>
      <p:cxnSp>
        <p:nvCxnSpPr>
          <p:cNvPr id="14" name="Straight Connector 13">
            <a:extLst>
              <a:ext uri="{FF2B5EF4-FFF2-40B4-BE49-F238E27FC236}">
                <a16:creationId xmlns:a16="http://schemas.microsoft.com/office/drawing/2014/main" id="{39B10529-1612-4A7D-ADAD-B9357070D079}"/>
              </a:ext>
            </a:extLst>
          </p:cNvPr>
          <p:cNvCxnSpPr/>
          <p:nvPr/>
        </p:nvCxnSpPr>
        <p:spPr>
          <a:xfrm flipV="1">
            <a:off x="8382635" y="2981325"/>
            <a:ext cx="0" cy="2184564"/>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03E0BE-1852-4AFC-824E-EE3852D4F577}"/>
              </a:ext>
            </a:extLst>
          </p:cNvPr>
          <p:cNvCxnSpPr>
            <a:cxnSpLocks/>
          </p:cNvCxnSpPr>
          <p:nvPr/>
        </p:nvCxnSpPr>
        <p:spPr>
          <a:xfrm>
            <a:off x="6552362" y="2964346"/>
            <a:ext cx="186075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E203F1-6B74-490D-B80D-986324335C5B}"/>
              </a:ext>
            </a:extLst>
          </p:cNvPr>
          <p:cNvSpPr txBox="1"/>
          <p:nvPr/>
        </p:nvSpPr>
        <p:spPr>
          <a:xfrm>
            <a:off x="7820442" y="5133075"/>
            <a:ext cx="1146389" cy="369332"/>
          </a:xfrm>
          <a:prstGeom prst="rect">
            <a:avLst/>
          </a:prstGeom>
          <a:noFill/>
        </p:spPr>
        <p:txBody>
          <a:bodyPr wrap="square" rtlCol="0">
            <a:spAutoFit/>
          </a:bodyPr>
          <a:lstStyle/>
          <a:p>
            <a:pPr algn="ctr"/>
            <a:r>
              <a:rPr lang="en-GB" b="1" dirty="0">
                <a:solidFill>
                  <a:srgbClr val="C00000"/>
                </a:solidFill>
              </a:rPr>
              <a:t>Q</a:t>
            </a:r>
          </a:p>
        </p:txBody>
      </p:sp>
      <p:sp>
        <p:nvSpPr>
          <p:cNvPr id="17" name="TextBox 16">
            <a:extLst>
              <a:ext uri="{FF2B5EF4-FFF2-40B4-BE49-F238E27FC236}">
                <a16:creationId xmlns:a16="http://schemas.microsoft.com/office/drawing/2014/main" id="{A669826B-857D-4783-8AA8-3A9011A685E6}"/>
              </a:ext>
            </a:extLst>
          </p:cNvPr>
          <p:cNvSpPr txBox="1"/>
          <p:nvPr/>
        </p:nvSpPr>
        <p:spPr>
          <a:xfrm>
            <a:off x="5745519" y="2797414"/>
            <a:ext cx="1132802" cy="369332"/>
          </a:xfrm>
          <a:prstGeom prst="rect">
            <a:avLst/>
          </a:prstGeom>
          <a:noFill/>
        </p:spPr>
        <p:txBody>
          <a:bodyPr wrap="square" rtlCol="0">
            <a:spAutoFit/>
          </a:bodyPr>
          <a:lstStyle/>
          <a:p>
            <a:pPr algn="ctr"/>
            <a:r>
              <a:rPr lang="en-GB" b="1" dirty="0">
                <a:solidFill>
                  <a:srgbClr val="C00000"/>
                </a:solidFill>
              </a:rPr>
              <a:t>P</a:t>
            </a:r>
          </a:p>
        </p:txBody>
      </p:sp>
      <p:cxnSp>
        <p:nvCxnSpPr>
          <p:cNvPr id="18" name="Straight Connector 17">
            <a:extLst>
              <a:ext uri="{FF2B5EF4-FFF2-40B4-BE49-F238E27FC236}">
                <a16:creationId xmlns:a16="http://schemas.microsoft.com/office/drawing/2014/main" id="{F2A0001A-365F-4235-8B44-73F1021E465A}"/>
              </a:ext>
            </a:extLst>
          </p:cNvPr>
          <p:cNvCxnSpPr>
            <a:cxnSpLocks/>
          </p:cNvCxnSpPr>
          <p:nvPr/>
        </p:nvCxnSpPr>
        <p:spPr>
          <a:xfrm>
            <a:off x="1248842" y="549580"/>
            <a:ext cx="0" cy="4826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F085E8-DB33-43E5-99FD-5D109B4957B5}"/>
              </a:ext>
            </a:extLst>
          </p:cNvPr>
          <p:cNvCxnSpPr>
            <a:cxnSpLocks/>
          </p:cNvCxnSpPr>
          <p:nvPr/>
        </p:nvCxnSpPr>
        <p:spPr>
          <a:xfrm>
            <a:off x="1248842" y="5165889"/>
            <a:ext cx="49295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F0D095-2DEF-40BB-A591-AB0169A3DFE4}"/>
              </a:ext>
            </a:extLst>
          </p:cNvPr>
          <p:cNvSpPr txBox="1"/>
          <p:nvPr/>
        </p:nvSpPr>
        <p:spPr>
          <a:xfrm>
            <a:off x="133844" y="373883"/>
            <a:ext cx="1132802" cy="646331"/>
          </a:xfrm>
          <a:prstGeom prst="rect">
            <a:avLst/>
          </a:prstGeom>
          <a:noFill/>
        </p:spPr>
        <p:txBody>
          <a:bodyPr wrap="square" rtlCol="0">
            <a:spAutoFit/>
          </a:bodyPr>
          <a:lstStyle/>
          <a:p>
            <a:pPr algn="ctr"/>
            <a:r>
              <a:rPr lang="en-GB" b="1" dirty="0"/>
              <a:t>Costs and Revenue</a:t>
            </a:r>
          </a:p>
        </p:txBody>
      </p:sp>
      <p:sp>
        <p:nvSpPr>
          <p:cNvPr id="21" name="TextBox 20">
            <a:extLst>
              <a:ext uri="{FF2B5EF4-FFF2-40B4-BE49-F238E27FC236}">
                <a16:creationId xmlns:a16="http://schemas.microsoft.com/office/drawing/2014/main" id="{44EA1BFF-5BAF-4F3A-8E5F-78F4E83DA243}"/>
              </a:ext>
            </a:extLst>
          </p:cNvPr>
          <p:cNvSpPr txBox="1"/>
          <p:nvPr/>
        </p:nvSpPr>
        <p:spPr>
          <a:xfrm>
            <a:off x="5172324" y="5188361"/>
            <a:ext cx="1132802" cy="369332"/>
          </a:xfrm>
          <a:prstGeom prst="rect">
            <a:avLst/>
          </a:prstGeom>
          <a:noFill/>
        </p:spPr>
        <p:txBody>
          <a:bodyPr wrap="square" rtlCol="0">
            <a:spAutoFit/>
          </a:bodyPr>
          <a:lstStyle/>
          <a:p>
            <a:pPr algn="ctr"/>
            <a:r>
              <a:rPr lang="en-GB" b="1" dirty="0"/>
              <a:t>Output</a:t>
            </a:r>
          </a:p>
        </p:txBody>
      </p:sp>
      <p:cxnSp>
        <p:nvCxnSpPr>
          <p:cNvPr id="22" name="Straight Connector 21">
            <a:extLst>
              <a:ext uri="{FF2B5EF4-FFF2-40B4-BE49-F238E27FC236}">
                <a16:creationId xmlns:a16="http://schemas.microsoft.com/office/drawing/2014/main" id="{7186860C-85A9-41D8-AC62-2B90742A830E}"/>
              </a:ext>
            </a:extLst>
          </p:cNvPr>
          <p:cNvCxnSpPr>
            <a:cxnSpLocks/>
          </p:cNvCxnSpPr>
          <p:nvPr/>
        </p:nvCxnSpPr>
        <p:spPr>
          <a:xfrm>
            <a:off x="1387909" y="1290400"/>
            <a:ext cx="4623158" cy="3428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77AD532-3AD0-4459-BBC2-6962F796F110}"/>
              </a:ext>
            </a:extLst>
          </p:cNvPr>
          <p:cNvSpPr txBox="1"/>
          <p:nvPr/>
        </p:nvSpPr>
        <p:spPr>
          <a:xfrm>
            <a:off x="5148911" y="4579951"/>
            <a:ext cx="1132802" cy="369332"/>
          </a:xfrm>
          <a:prstGeom prst="rect">
            <a:avLst/>
          </a:prstGeom>
          <a:noFill/>
        </p:spPr>
        <p:txBody>
          <a:bodyPr wrap="square" rtlCol="0">
            <a:spAutoFit/>
          </a:bodyPr>
          <a:lstStyle/>
          <a:p>
            <a:pPr algn="ctr"/>
            <a:r>
              <a:rPr lang="en-GB" b="1" dirty="0"/>
              <a:t>AR</a:t>
            </a:r>
          </a:p>
        </p:txBody>
      </p:sp>
      <p:sp>
        <p:nvSpPr>
          <p:cNvPr id="24" name="TextBox 23">
            <a:extLst>
              <a:ext uri="{FF2B5EF4-FFF2-40B4-BE49-F238E27FC236}">
                <a16:creationId xmlns:a16="http://schemas.microsoft.com/office/drawing/2014/main" id="{86E27CB1-C02E-473B-9553-6F9F9199A67E}"/>
              </a:ext>
            </a:extLst>
          </p:cNvPr>
          <p:cNvSpPr txBox="1"/>
          <p:nvPr/>
        </p:nvSpPr>
        <p:spPr>
          <a:xfrm>
            <a:off x="3792025" y="5237847"/>
            <a:ext cx="1132802" cy="369332"/>
          </a:xfrm>
          <a:prstGeom prst="rect">
            <a:avLst/>
          </a:prstGeom>
          <a:noFill/>
        </p:spPr>
        <p:txBody>
          <a:bodyPr wrap="square" rtlCol="0">
            <a:spAutoFit/>
          </a:bodyPr>
          <a:lstStyle/>
          <a:p>
            <a:pPr algn="ctr"/>
            <a:r>
              <a:rPr lang="en-GB" b="1" dirty="0"/>
              <a:t>MR</a:t>
            </a:r>
          </a:p>
        </p:txBody>
      </p:sp>
      <p:cxnSp>
        <p:nvCxnSpPr>
          <p:cNvPr id="25" name="Straight Connector 24">
            <a:extLst>
              <a:ext uri="{FF2B5EF4-FFF2-40B4-BE49-F238E27FC236}">
                <a16:creationId xmlns:a16="http://schemas.microsoft.com/office/drawing/2014/main" id="{D5687A37-60A9-4DF1-BE39-2E9079B96AD2}"/>
              </a:ext>
            </a:extLst>
          </p:cNvPr>
          <p:cNvCxnSpPr>
            <a:cxnSpLocks/>
          </p:cNvCxnSpPr>
          <p:nvPr/>
        </p:nvCxnSpPr>
        <p:spPr>
          <a:xfrm>
            <a:off x="1381462" y="1535514"/>
            <a:ext cx="2836767" cy="3890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C154CEFB-09A2-4068-85A9-B26373B8838B}"/>
              </a:ext>
            </a:extLst>
          </p:cNvPr>
          <p:cNvSpPr/>
          <p:nvPr/>
        </p:nvSpPr>
        <p:spPr>
          <a:xfrm>
            <a:off x="1593151" y="1043500"/>
            <a:ext cx="4753970" cy="2283756"/>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D5F1810-6C5D-42BF-BD60-E17F14EA1DE0}"/>
              </a:ext>
            </a:extLst>
          </p:cNvPr>
          <p:cNvSpPr/>
          <p:nvPr/>
        </p:nvSpPr>
        <p:spPr>
          <a:xfrm>
            <a:off x="1558485" y="378198"/>
            <a:ext cx="4055988" cy="4104400"/>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3D8DF093-B590-4266-9AD0-EA34E0E7641A}"/>
              </a:ext>
            </a:extLst>
          </p:cNvPr>
          <p:cNvSpPr txBox="1"/>
          <p:nvPr/>
        </p:nvSpPr>
        <p:spPr>
          <a:xfrm>
            <a:off x="4587233" y="484089"/>
            <a:ext cx="1132802" cy="369332"/>
          </a:xfrm>
          <a:prstGeom prst="rect">
            <a:avLst/>
          </a:prstGeom>
          <a:noFill/>
        </p:spPr>
        <p:txBody>
          <a:bodyPr wrap="square" rtlCol="0">
            <a:spAutoFit/>
          </a:bodyPr>
          <a:lstStyle/>
          <a:p>
            <a:pPr algn="ctr"/>
            <a:r>
              <a:rPr lang="en-GB" b="1" dirty="0"/>
              <a:t>MC</a:t>
            </a:r>
          </a:p>
        </p:txBody>
      </p:sp>
      <p:sp>
        <p:nvSpPr>
          <p:cNvPr id="29" name="TextBox 28">
            <a:extLst>
              <a:ext uri="{FF2B5EF4-FFF2-40B4-BE49-F238E27FC236}">
                <a16:creationId xmlns:a16="http://schemas.microsoft.com/office/drawing/2014/main" id="{11BE6570-E54F-4328-9F31-9CE4F90A09DA}"/>
              </a:ext>
            </a:extLst>
          </p:cNvPr>
          <p:cNvSpPr txBox="1"/>
          <p:nvPr/>
        </p:nvSpPr>
        <p:spPr>
          <a:xfrm>
            <a:off x="4982232" y="1555022"/>
            <a:ext cx="1132802" cy="369332"/>
          </a:xfrm>
          <a:prstGeom prst="rect">
            <a:avLst/>
          </a:prstGeom>
          <a:noFill/>
        </p:spPr>
        <p:txBody>
          <a:bodyPr wrap="square" rtlCol="0">
            <a:spAutoFit/>
          </a:bodyPr>
          <a:lstStyle/>
          <a:p>
            <a:pPr algn="ctr"/>
            <a:r>
              <a:rPr lang="en-GB" b="1" dirty="0"/>
              <a:t>AC</a:t>
            </a:r>
          </a:p>
        </p:txBody>
      </p:sp>
      <p:cxnSp>
        <p:nvCxnSpPr>
          <p:cNvPr id="30" name="Straight Connector 29">
            <a:extLst>
              <a:ext uri="{FF2B5EF4-FFF2-40B4-BE49-F238E27FC236}">
                <a16:creationId xmlns:a16="http://schemas.microsoft.com/office/drawing/2014/main" id="{C995104E-9A85-4C8F-B85A-7964CCE3EF8A}"/>
              </a:ext>
            </a:extLst>
          </p:cNvPr>
          <p:cNvCxnSpPr>
            <a:cxnSpLocks/>
          </p:cNvCxnSpPr>
          <p:nvPr/>
        </p:nvCxnSpPr>
        <p:spPr>
          <a:xfrm>
            <a:off x="3201035" y="5165890"/>
            <a:ext cx="0" cy="1187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BB19EE-EB11-4824-B49E-130FC7E2137A}"/>
              </a:ext>
            </a:extLst>
          </p:cNvPr>
          <p:cNvCxnSpPr>
            <a:cxnSpLocks/>
          </p:cNvCxnSpPr>
          <p:nvPr/>
        </p:nvCxnSpPr>
        <p:spPr>
          <a:xfrm>
            <a:off x="1248842" y="2560320"/>
            <a:ext cx="194062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EB1E353-0034-4533-8B04-60DCB92922D7}"/>
              </a:ext>
            </a:extLst>
          </p:cNvPr>
          <p:cNvSpPr txBox="1"/>
          <p:nvPr/>
        </p:nvSpPr>
        <p:spPr>
          <a:xfrm>
            <a:off x="2523716" y="5116248"/>
            <a:ext cx="1132802" cy="369332"/>
          </a:xfrm>
          <a:prstGeom prst="rect">
            <a:avLst/>
          </a:prstGeom>
          <a:noFill/>
        </p:spPr>
        <p:txBody>
          <a:bodyPr wrap="square" rtlCol="0">
            <a:spAutoFit/>
          </a:bodyPr>
          <a:lstStyle/>
          <a:p>
            <a:pPr algn="ctr"/>
            <a:r>
              <a:rPr lang="en-GB" b="1" dirty="0"/>
              <a:t>Q</a:t>
            </a:r>
          </a:p>
        </p:txBody>
      </p:sp>
      <p:sp>
        <p:nvSpPr>
          <p:cNvPr id="33" name="TextBox 32">
            <a:extLst>
              <a:ext uri="{FF2B5EF4-FFF2-40B4-BE49-F238E27FC236}">
                <a16:creationId xmlns:a16="http://schemas.microsoft.com/office/drawing/2014/main" id="{C532B530-1B22-44EF-A54F-AE9F19956BC6}"/>
              </a:ext>
            </a:extLst>
          </p:cNvPr>
          <p:cNvSpPr txBox="1"/>
          <p:nvPr/>
        </p:nvSpPr>
        <p:spPr>
          <a:xfrm>
            <a:off x="391340" y="2310639"/>
            <a:ext cx="1132802" cy="369332"/>
          </a:xfrm>
          <a:prstGeom prst="rect">
            <a:avLst/>
          </a:prstGeom>
          <a:noFill/>
        </p:spPr>
        <p:txBody>
          <a:bodyPr wrap="square" rtlCol="0">
            <a:spAutoFit/>
          </a:bodyPr>
          <a:lstStyle/>
          <a:p>
            <a:pPr algn="ctr"/>
            <a:r>
              <a:rPr lang="en-GB" b="1" dirty="0"/>
              <a:t>P</a:t>
            </a:r>
          </a:p>
        </p:txBody>
      </p:sp>
      <p:sp>
        <p:nvSpPr>
          <p:cNvPr id="37" name="Rectangle 36">
            <a:extLst>
              <a:ext uri="{FF2B5EF4-FFF2-40B4-BE49-F238E27FC236}">
                <a16:creationId xmlns:a16="http://schemas.microsoft.com/office/drawing/2014/main" id="{D30E3DD2-9953-4B0F-8FD2-0A759543D13F}"/>
              </a:ext>
            </a:extLst>
          </p:cNvPr>
          <p:cNvSpPr/>
          <p:nvPr/>
        </p:nvSpPr>
        <p:spPr>
          <a:xfrm>
            <a:off x="1266821" y="2537990"/>
            <a:ext cx="1922684" cy="534778"/>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E6435043-ED74-4234-9963-02B6121E6A98}"/>
              </a:ext>
            </a:extLst>
          </p:cNvPr>
          <p:cNvSpPr txBox="1"/>
          <p:nvPr/>
        </p:nvSpPr>
        <p:spPr>
          <a:xfrm>
            <a:off x="2239319" y="267653"/>
            <a:ext cx="2397832" cy="369332"/>
          </a:xfrm>
          <a:prstGeom prst="rect">
            <a:avLst/>
          </a:prstGeom>
          <a:noFill/>
        </p:spPr>
        <p:txBody>
          <a:bodyPr wrap="square" rtlCol="0">
            <a:spAutoFit/>
          </a:bodyPr>
          <a:lstStyle/>
          <a:p>
            <a:pPr algn="ctr"/>
            <a:r>
              <a:rPr lang="en-GB" b="1" dirty="0">
                <a:solidFill>
                  <a:srgbClr val="00B050"/>
                </a:solidFill>
              </a:rPr>
              <a:t>Short Run Equilibrium</a:t>
            </a:r>
          </a:p>
        </p:txBody>
      </p:sp>
      <p:sp>
        <p:nvSpPr>
          <p:cNvPr id="39" name="TextBox 38">
            <a:extLst>
              <a:ext uri="{FF2B5EF4-FFF2-40B4-BE49-F238E27FC236}">
                <a16:creationId xmlns:a16="http://schemas.microsoft.com/office/drawing/2014/main" id="{26F7DE79-7FC0-42A7-B32D-E3BCCA65FB4D}"/>
              </a:ext>
            </a:extLst>
          </p:cNvPr>
          <p:cNvSpPr txBox="1"/>
          <p:nvPr/>
        </p:nvSpPr>
        <p:spPr>
          <a:xfrm>
            <a:off x="7904378" y="284480"/>
            <a:ext cx="2426593" cy="369332"/>
          </a:xfrm>
          <a:prstGeom prst="rect">
            <a:avLst/>
          </a:prstGeom>
          <a:noFill/>
        </p:spPr>
        <p:txBody>
          <a:bodyPr wrap="square" rtlCol="0">
            <a:spAutoFit/>
          </a:bodyPr>
          <a:lstStyle/>
          <a:p>
            <a:pPr algn="ctr"/>
            <a:r>
              <a:rPr lang="en-GB" b="1" dirty="0">
                <a:solidFill>
                  <a:srgbClr val="00B050"/>
                </a:solidFill>
              </a:rPr>
              <a:t>Long Run Equilibrium</a:t>
            </a:r>
          </a:p>
        </p:txBody>
      </p:sp>
      <p:cxnSp>
        <p:nvCxnSpPr>
          <p:cNvPr id="47" name="Straight Connector 46">
            <a:extLst>
              <a:ext uri="{FF2B5EF4-FFF2-40B4-BE49-F238E27FC236}">
                <a16:creationId xmlns:a16="http://schemas.microsoft.com/office/drawing/2014/main" id="{C142D25C-1935-4847-98D5-0AED4038762A}"/>
              </a:ext>
            </a:extLst>
          </p:cNvPr>
          <p:cNvCxnSpPr>
            <a:cxnSpLocks/>
          </p:cNvCxnSpPr>
          <p:nvPr/>
        </p:nvCxnSpPr>
        <p:spPr>
          <a:xfrm>
            <a:off x="6552361" y="549580"/>
            <a:ext cx="0" cy="48266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36747B-9BA9-4D66-B98C-CA9DAA27144C}"/>
              </a:ext>
            </a:extLst>
          </p:cNvPr>
          <p:cNvCxnSpPr>
            <a:cxnSpLocks/>
          </p:cNvCxnSpPr>
          <p:nvPr/>
        </p:nvCxnSpPr>
        <p:spPr>
          <a:xfrm>
            <a:off x="1248841" y="549580"/>
            <a:ext cx="0" cy="4826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BAB9A11-04A1-4D1F-9736-6560C22031C0}"/>
              </a:ext>
            </a:extLst>
          </p:cNvPr>
          <p:cNvCxnSpPr>
            <a:cxnSpLocks/>
          </p:cNvCxnSpPr>
          <p:nvPr/>
        </p:nvCxnSpPr>
        <p:spPr>
          <a:xfrm>
            <a:off x="1248841" y="5165889"/>
            <a:ext cx="49295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52F6240-6120-40FA-AE30-61EC9BC60917}"/>
              </a:ext>
            </a:extLst>
          </p:cNvPr>
          <p:cNvSpPr txBox="1"/>
          <p:nvPr/>
        </p:nvSpPr>
        <p:spPr>
          <a:xfrm>
            <a:off x="133843" y="373883"/>
            <a:ext cx="1132802" cy="646331"/>
          </a:xfrm>
          <a:prstGeom prst="rect">
            <a:avLst/>
          </a:prstGeom>
          <a:noFill/>
        </p:spPr>
        <p:txBody>
          <a:bodyPr wrap="square" rtlCol="0">
            <a:spAutoFit/>
          </a:bodyPr>
          <a:lstStyle/>
          <a:p>
            <a:pPr algn="ctr"/>
            <a:r>
              <a:rPr lang="en-GB" b="1" dirty="0"/>
              <a:t>Costs and Revenue</a:t>
            </a:r>
          </a:p>
        </p:txBody>
      </p:sp>
      <p:sp>
        <p:nvSpPr>
          <p:cNvPr id="51" name="TextBox 50">
            <a:extLst>
              <a:ext uri="{FF2B5EF4-FFF2-40B4-BE49-F238E27FC236}">
                <a16:creationId xmlns:a16="http://schemas.microsoft.com/office/drawing/2014/main" id="{74A7C65E-5641-45F6-9F06-3791B8DEE58A}"/>
              </a:ext>
            </a:extLst>
          </p:cNvPr>
          <p:cNvSpPr txBox="1"/>
          <p:nvPr/>
        </p:nvSpPr>
        <p:spPr>
          <a:xfrm>
            <a:off x="5172323" y="5188361"/>
            <a:ext cx="1132802" cy="369332"/>
          </a:xfrm>
          <a:prstGeom prst="rect">
            <a:avLst/>
          </a:prstGeom>
          <a:noFill/>
        </p:spPr>
        <p:txBody>
          <a:bodyPr wrap="square" rtlCol="0">
            <a:spAutoFit/>
          </a:bodyPr>
          <a:lstStyle/>
          <a:p>
            <a:pPr algn="ctr"/>
            <a:r>
              <a:rPr lang="en-GB" b="1" dirty="0"/>
              <a:t>Output</a:t>
            </a:r>
          </a:p>
        </p:txBody>
      </p:sp>
      <p:cxnSp>
        <p:nvCxnSpPr>
          <p:cNvPr id="52" name="Straight Connector 51">
            <a:extLst>
              <a:ext uri="{FF2B5EF4-FFF2-40B4-BE49-F238E27FC236}">
                <a16:creationId xmlns:a16="http://schemas.microsoft.com/office/drawing/2014/main" id="{68183675-EF6A-4A57-81BE-6AA8503DFE65}"/>
              </a:ext>
            </a:extLst>
          </p:cNvPr>
          <p:cNvCxnSpPr>
            <a:cxnSpLocks/>
          </p:cNvCxnSpPr>
          <p:nvPr/>
        </p:nvCxnSpPr>
        <p:spPr>
          <a:xfrm>
            <a:off x="1387908" y="1290400"/>
            <a:ext cx="4623158" cy="3428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A235300-B768-4288-BC12-F7575D177ADC}"/>
              </a:ext>
            </a:extLst>
          </p:cNvPr>
          <p:cNvSpPr txBox="1"/>
          <p:nvPr/>
        </p:nvSpPr>
        <p:spPr>
          <a:xfrm>
            <a:off x="3956909" y="5248673"/>
            <a:ext cx="1132802" cy="369332"/>
          </a:xfrm>
          <a:prstGeom prst="rect">
            <a:avLst/>
          </a:prstGeom>
          <a:noFill/>
        </p:spPr>
        <p:txBody>
          <a:bodyPr wrap="square" rtlCol="0">
            <a:spAutoFit/>
          </a:bodyPr>
          <a:lstStyle/>
          <a:p>
            <a:pPr algn="ctr"/>
            <a:r>
              <a:rPr lang="en-GB" b="1" dirty="0"/>
              <a:t>MR</a:t>
            </a:r>
          </a:p>
        </p:txBody>
      </p:sp>
      <p:cxnSp>
        <p:nvCxnSpPr>
          <p:cNvPr id="55" name="Straight Connector 54">
            <a:extLst>
              <a:ext uri="{FF2B5EF4-FFF2-40B4-BE49-F238E27FC236}">
                <a16:creationId xmlns:a16="http://schemas.microsoft.com/office/drawing/2014/main" id="{90DF5799-61EE-4B83-A2C3-7A568031C09D}"/>
              </a:ext>
            </a:extLst>
          </p:cNvPr>
          <p:cNvCxnSpPr>
            <a:cxnSpLocks/>
          </p:cNvCxnSpPr>
          <p:nvPr/>
        </p:nvCxnSpPr>
        <p:spPr>
          <a:xfrm>
            <a:off x="1381461" y="1535514"/>
            <a:ext cx="2836767" cy="3890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CE9CD720-FF5B-4546-8236-B12226766A24}"/>
              </a:ext>
            </a:extLst>
          </p:cNvPr>
          <p:cNvSpPr/>
          <p:nvPr/>
        </p:nvSpPr>
        <p:spPr>
          <a:xfrm>
            <a:off x="1593150" y="1043500"/>
            <a:ext cx="4753970" cy="2283756"/>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6D74AE0C-06DA-4D5F-AED0-7243D78F7671}"/>
              </a:ext>
            </a:extLst>
          </p:cNvPr>
          <p:cNvSpPr/>
          <p:nvPr/>
        </p:nvSpPr>
        <p:spPr>
          <a:xfrm>
            <a:off x="1558484" y="378198"/>
            <a:ext cx="4055988" cy="4104400"/>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D742E48-5BA6-4BEC-9A96-E99DBA7960EF}"/>
              </a:ext>
            </a:extLst>
          </p:cNvPr>
          <p:cNvSpPr txBox="1"/>
          <p:nvPr/>
        </p:nvSpPr>
        <p:spPr>
          <a:xfrm>
            <a:off x="4982231" y="1555022"/>
            <a:ext cx="1132802" cy="369332"/>
          </a:xfrm>
          <a:prstGeom prst="rect">
            <a:avLst/>
          </a:prstGeom>
          <a:noFill/>
        </p:spPr>
        <p:txBody>
          <a:bodyPr wrap="square" rtlCol="0">
            <a:spAutoFit/>
          </a:bodyPr>
          <a:lstStyle/>
          <a:p>
            <a:pPr algn="ctr"/>
            <a:r>
              <a:rPr lang="en-GB" b="1" dirty="0"/>
              <a:t>AC</a:t>
            </a:r>
          </a:p>
        </p:txBody>
      </p:sp>
      <p:cxnSp>
        <p:nvCxnSpPr>
          <p:cNvPr id="60" name="Straight Connector 59">
            <a:extLst>
              <a:ext uri="{FF2B5EF4-FFF2-40B4-BE49-F238E27FC236}">
                <a16:creationId xmlns:a16="http://schemas.microsoft.com/office/drawing/2014/main" id="{6F23383C-0946-40E5-B22B-ECE6F5F837C1}"/>
              </a:ext>
            </a:extLst>
          </p:cNvPr>
          <p:cNvCxnSpPr>
            <a:cxnSpLocks/>
          </p:cNvCxnSpPr>
          <p:nvPr/>
        </p:nvCxnSpPr>
        <p:spPr>
          <a:xfrm>
            <a:off x="3201034" y="5165890"/>
            <a:ext cx="0" cy="1187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FCADD1E-AAA9-46B8-ADE0-BD570C6C6595}"/>
              </a:ext>
            </a:extLst>
          </p:cNvPr>
          <p:cNvCxnSpPr>
            <a:cxnSpLocks/>
          </p:cNvCxnSpPr>
          <p:nvPr/>
        </p:nvCxnSpPr>
        <p:spPr>
          <a:xfrm>
            <a:off x="1248841" y="2560320"/>
            <a:ext cx="194062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6F35624-ADDB-4E14-AD29-A9D2ABAE582C}"/>
              </a:ext>
            </a:extLst>
          </p:cNvPr>
          <p:cNvSpPr txBox="1"/>
          <p:nvPr/>
        </p:nvSpPr>
        <p:spPr>
          <a:xfrm>
            <a:off x="2523715" y="5116248"/>
            <a:ext cx="1132802" cy="369332"/>
          </a:xfrm>
          <a:prstGeom prst="rect">
            <a:avLst/>
          </a:prstGeom>
          <a:noFill/>
        </p:spPr>
        <p:txBody>
          <a:bodyPr wrap="square" rtlCol="0">
            <a:spAutoFit/>
          </a:bodyPr>
          <a:lstStyle/>
          <a:p>
            <a:pPr algn="ctr"/>
            <a:r>
              <a:rPr lang="en-GB" b="1" dirty="0"/>
              <a:t>Q</a:t>
            </a:r>
          </a:p>
        </p:txBody>
      </p:sp>
      <p:sp>
        <p:nvSpPr>
          <p:cNvPr id="63" name="TextBox 62">
            <a:extLst>
              <a:ext uri="{FF2B5EF4-FFF2-40B4-BE49-F238E27FC236}">
                <a16:creationId xmlns:a16="http://schemas.microsoft.com/office/drawing/2014/main" id="{B5DE17D2-383A-4E84-B0ED-D577851A06C9}"/>
              </a:ext>
            </a:extLst>
          </p:cNvPr>
          <p:cNvSpPr txBox="1"/>
          <p:nvPr/>
        </p:nvSpPr>
        <p:spPr>
          <a:xfrm>
            <a:off x="391339" y="2310639"/>
            <a:ext cx="1132802" cy="369332"/>
          </a:xfrm>
          <a:prstGeom prst="rect">
            <a:avLst/>
          </a:prstGeom>
          <a:noFill/>
        </p:spPr>
        <p:txBody>
          <a:bodyPr wrap="square" rtlCol="0">
            <a:spAutoFit/>
          </a:bodyPr>
          <a:lstStyle/>
          <a:p>
            <a:pPr algn="ctr"/>
            <a:r>
              <a:rPr lang="en-GB" b="1" dirty="0"/>
              <a:t>P</a:t>
            </a:r>
          </a:p>
        </p:txBody>
      </p:sp>
      <p:sp>
        <p:nvSpPr>
          <p:cNvPr id="64" name="Rectangle 63">
            <a:extLst>
              <a:ext uri="{FF2B5EF4-FFF2-40B4-BE49-F238E27FC236}">
                <a16:creationId xmlns:a16="http://schemas.microsoft.com/office/drawing/2014/main" id="{180D2F7C-7F05-49A7-AD56-40F3A030E8EE}"/>
              </a:ext>
            </a:extLst>
          </p:cNvPr>
          <p:cNvSpPr/>
          <p:nvPr/>
        </p:nvSpPr>
        <p:spPr>
          <a:xfrm>
            <a:off x="1266820" y="2537990"/>
            <a:ext cx="1922684" cy="534778"/>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4B81A2F5-12C6-4A89-87D2-9A06B2AECB91}"/>
              </a:ext>
            </a:extLst>
          </p:cNvPr>
          <p:cNvSpPr txBox="1"/>
          <p:nvPr/>
        </p:nvSpPr>
        <p:spPr>
          <a:xfrm>
            <a:off x="2239318" y="267653"/>
            <a:ext cx="2397832" cy="369332"/>
          </a:xfrm>
          <a:prstGeom prst="rect">
            <a:avLst/>
          </a:prstGeom>
          <a:noFill/>
        </p:spPr>
        <p:txBody>
          <a:bodyPr wrap="square" rtlCol="0">
            <a:spAutoFit/>
          </a:bodyPr>
          <a:lstStyle/>
          <a:p>
            <a:pPr algn="ctr"/>
            <a:r>
              <a:rPr lang="en-GB" b="1" dirty="0">
                <a:solidFill>
                  <a:srgbClr val="00B050"/>
                </a:solidFill>
              </a:rPr>
              <a:t>Short Run Equilibrium</a:t>
            </a:r>
          </a:p>
        </p:txBody>
      </p:sp>
      <p:sp>
        <p:nvSpPr>
          <p:cNvPr id="34" name="Title 33">
            <a:extLst>
              <a:ext uri="{FF2B5EF4-FFF2-40B4-BE49-F238E27FC236}">
                <a16:creationId xmlns:a16="http://schemas.microsoft.com/office/drawing/2014/main" id="{8C0E5AAE-B08C-77C6-3DD1-251B3FF282DA}"/>
              </a:ext>
            </a:extLst>
          </p:cNvPr>
          <p:cNvSpPr>
            <a:spLocks noGrp="1"/>
          </p:cNvSpPr>
          <p:nvPr>
            <p:ph type="title"/>
          </p:nvPr>
        </p:nvSpPr>
        <p:spPr/>
        <p:txBody>
          <a:bodyPr/>
          <a:lstStyle/>
          <a:p>
            <a:r>
              <a:rPr lang="en-GB" dirty="0">
                <a:cs typeface="Calibri Light"/>
              </a:rPr>
              <a:t>Monopolistic competition short run and long run equilibrium. Supernormal profit in the short run is competed away in the long run</a:t>
            </a:r>
            <a:endParaRPr lang="en-GB" dirty="0"/>
          </a:p>
        </p:txBody>
      </p:sp>
      <p:cxnSp>
        <p:nvCxnSpPr>
          <p:cNvPr id="36" name="Straight Connector 35">
            <a:extLst>
              <a:ext uri="{FF2B5EF4-FFF2-40B4-BE49-F238E27FC236}">
                <a16:creationId xmlns:a16="http://schemas.microsoft.com/office/drawing/2014/main" id="{0ABC2BC1-C092-9E2C-B8E7-501BC8F27FA5}"/>
              </a:ext>
            </a:extLst>
          </p:cNvPr>
          <p:cNvCxnSpPr/>
          <p:nvPr/>
        </p:nvCxnSpPr>
        <p:spPr>
          <a:xfrm>
            <a:off x="3201034" y="2560320"/>
            <a:ext cx="0" cy="262804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9570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767397" y="4800488"/>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675205" y="5580046"/>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3DFDDD64-6556-4578-ACF7-8DF92B0C1C58}"/>
              </a:ext>
            </a:extLst>
          </p:cNvPr>
          <p:cNvCxnSpPr>
            <a:cxnSpLocks/>
          </p:cNvCxnSpPr>
          <p:nvPr/>
        </p:nvCxnSpPr>
        <p:spPr>
          <a:xfrm>
            <a:off x="3000558" y="1466142"/>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F2CA4E5-88ED-4637-B014-2BB85F3FA98D}"/>
              </a:ext>
            </a:extLst>
          </p:cNvPr>
          <p:cNvSpPr txBox="1"/>
          <p:nvPr/>
        </p:nvSpPr>
        <p:spPr>
          <a:xfrm>
            <a:off x="7829951" y="4320271"/>
            <a:ext cx="1146389" cy="369332"/>
          </a:xfrm>
          <a:prstGeom prst="rect">
            <a:avLst/>
          </a:prstGeom>
          <a:noFill/>
        </p:spPr>
        <p:txBody>
          <a:bodyPr wrap="square" rtlCol="0">
            <a:spAutoFit/>
          </a:bodyPr>
          <a:lstStyle/>
          <a:p>
            <a:pPr algn="ctr"/>
            <a:r>
              <a:rPr lang="en-GB" b="1" dirty="0">
                <a:solidFill>
                  <a:schemeClr val="bg1">
                    <a:lumMod val="50000"/>
                  </a:schemeClr>
                </a:solidFill>
              </a:rPr>
              <a:t>AR1</a:t>
            </a:r>
          </a:p>
        </p:txBody>
      </p:sp>
      <p:sp>
        <p:nvSpPr>
          <p:cNvPr id="20" name="TextBox 19">
            <a:extLst>
              <a:ext uri="{FF2B5EF4-FFF2-40B4-BE49-F238E27FC236}">
                <a16:creationId xmlns:a16="http://schemas.microsoft.com/office/drawing/2014/main" id="{90657929-FA15-4B89-BF0D-755E30F3A74C}"/>
              </a:ext>
            </a:extLst>
          </p:cNvPr>
          <p:cNvSpPr txBox="1"/>
          <p:nvPr/>
        </p:nvSpPr>
        <p:spPr>
          <a:xfrm>
            <a:off x="5966879" y="5224707"/>
            <a:ext cx="1146389" cy="369332"/>
          </a:xfrm>
          <a:prstGeom prst="rect">
            <a:avLst/>
          </a:prstGeom>
          <a:noFill/>
        </p:spPr>
        <p:txBody>
          <a:bodyPr wrap="square" rtlCol="0">
            <a:spAutoFit/>
          </a:bodyPr>
          <a:lstStyle/>
          <a:p>
            <a:pPr algn="ctr"/>
            <a:r>
              <a:rPr lang="en-GB" b="1" dirty="0">
                <a:solidFill>
                  <a:schemeClr val="bg1">
                    <a:lumMod val="50000"/>
                  </a:schemeClr>
                </a:solidFill>
              </a:rPr>
              <a:t>MR1</a:t>
            </a:r>
          </a:p>
        </p:txBody>
      </p:sp>
      <p:cxnSp>
        <p:nvCxnSpPr>
          <p:cNvPr id="21" name="Straight Connector 20">
            <a:extLst>
              <a:ext uri="{FF2B5EF4-FFF2-40B4-BE49-F238E27FC236}">
                <a16:creationId xmlns:a16="http://schemas.microsoft.com/office/drawing/2014/main" id="{E080DAB8-D247-46B7-B614-362D66C55F5A}"/>
              </a:ext>
            </a:extLst>
          </p:cNvPr>
          <p:cNvCxnSpPr>
            <a:cxnSpLocks/>
          </p:cNvCxnSpPr>
          <p:nvPr/>
        </p:nvCxnSpPr>
        <p:spPr>
          <a:xfrm>
            <a:off x="3020879" y="1588366"/>
            <a:ext cx="2794457" cy="39269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972671-33FF-4170-B261-79A8EA24E8D6}"/>
              </a:ext>
            </a:extLst>
          </p:cNvPr>
          <p:cNvCxnSpPr/>
          <p:nvPr/>
        </p:nvCxnSpPr>
        <p:spPr>
          <a:xfrm flipV="1">
            <a:off x="5234660" y="2653748"/>
            <a:ext cx="0" cy="251214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4940C89-509F-41DC-BF93-28A284AD728E}"/>
              </a:ext>
            </a:extLst>
          </p:cNvPr>
          <p:cNvCxnSpPr>
            <a:cxnSpLocks/>
          </p:cNvCxnSpPr>
          <p:nvPr/>
        </p:nvCxnSpPr>
        <p:spPr>
          <a:xfrm>
            <a:off x="2877412" y="2653748"/>
            <a:ext cx="2350058" cy="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A3B29D3-93BF-4078-BFB5-C77CEC9B20FB}"/>
              </a:ext>
            </a:extLst>
          </p:cNvPr>
          <p:cNvCxnSpPr>
            <a:cxnSpLocks/>
          </p:cNvCxnSpPr>
          <p:nvPr/>
        </p:nvCxnSpPr>
        <p:spPr>
          <a:xfrm flipV="1">
            <a:off x="5009373" y="2909740"/>
            <a:ext cx="0" cy="219912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BF0CB3-E9A3-4D44-9D78-A3078067F549}"/>
              </a:ext>
            </a:extLst>
          </p:cNvPr>
          <p:cNvCxnSpPr>
            <a:cxnSpLocks/>
          </p:cNvCxnSpPr>
          <p:nvPr/>
        </p:nvCxnSpPr>
        <p:spPr>
          <a:xfrm>
            <a:off x="2964114" y="2909019"/>
            <a:ext cx="2062973" cy="785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BFE8F2B-FB53-4B06-B343-45A4C51BF80A}"/>
              </a:ext>
            </a:extLst>
          </p:cNvPr>
          <p:cNvSpPr txBox="1"/>
          <p:nvPr/>
        </p:nvSpPr>
        <p:spPr>
          <a:xfrm>
            <a:off x="4701536" y="5135116"/>
            <a:ext cx="1146389" cy="369332"/>
          </a:xfrm>
          <a:prstGeom prst="rect">
            <a:avLst/>
          </a:prstGeom>
          <a:noFill/>
        </p:spPr>
        <p:txBody>
          <a:bodyPr wrap="square" rtlCol="0">
            <a:spAutoFit/>
          </a:bodyPr>
          <a:lstStyle/>
          <a:p>
            <a:pPr algn="ctr"/>
            <a:r>
              <a:rPr lang="en-GB" b="1" dirty="0">
                <a:solidFill>
                  <a:schemeClr val="bg1">
                    <a:lumMod val="50000"/>
                  </a:schemeClr>
                </a:solidFill>
              </a:rPr>
              <a:t>Q1</a:t>
            </a:r>
          </a:p>
        </p:txBody>
      </p:sp>
      <p:sp>
        <p:nvSpPr>
          <p:cNvPr id="33" name="TextBox 32">
            <a:extLst>
              <a:ext uri="{FF2B5EF4-FFF2-40B4-BE49-F238E27FC236}">
                <a16:creationId xmlns:a16="http://schemas.microsoft.com/office/drawing/2014/main" id="{56FA630D-9D66-4EC6-8ED4-ADE99A9466A7}"/>
              </a:ext>
            </a:extLst>
          </p:cNvPr>
          <p:cNvSpPr txBox="1"/>
          <p:nvPr/>
        </p:nvSpPr>
        <p:spPr>
          <a:xfrm>
            <a:off x="2078604" y="2465249"/>
            <a:ext cx="1146389" cy="369332"/>
          </a:xfrm>
          <a:prstGeom prst="rect">
            <a:avLst/>
          </a:prstGeom>
          <a:noFill/>
        </p:spPr>
        <p:txBody>
          <a:bodyPr wrap="square" rtlCol="0">
            <a:spAutoFit/>
          </a:bodyPr>
          <a:lstStyle/>
          <a:p>
            <a:pPr algn="ctr"/>
            <a:r>
              <a:rPr lang="en-GB" b="1" dirty="0">
                <a:solidFill>
                  <a:schemeClr val="bg1">
                    <a:lumMod val="50000"/>
                  </a:schemeClr>
                </a:solidFill>
              </a:rPr>
              <a:t>P1</a:t>
            </a:r>
          </a:p>
        </p:txBody>
      </p:sp>
      <p:sp>
        <p:nvSpPr>
          <p:cNvPr id="34" name="TextBox 33">
            <a:extLst>
              <a:ext uri="{FF2B5EF4-FFF2-40B4-BE49-F238E27FC236}">
                <a16:creationId xmlns:a16="http://schemas.microsoft.com/office/drawing/2014/main" id="{BDB5C28F-30A6-4E00-9371-21F4B8273A1B}"/>
              </a:ext>
            </a:extLst>
          </p:cNvPr>
          <p:cNvSpPr txBox="1"/>
          <p:nvPr/>
        </p:nvSpPr>
        <p:spPr>
          <a:xfrm>
            <a:off x="2096319" y="2753066"/>
            <a:ext cx="1146389" cy="369332"/>
          </a:xfrm>
          <a:prstGeom prst="rect">
            <a:avLst/>
          </a:prstGeom>
          <a:noFill/>
        </p:spPr>
        <p:txBody>
          <a:bodyPr wrap="square" rtlCol="0">
            <a:spAutoFit/>
          </a:bodyPr>
          <a:lstStyle/>
          <a:p>
            <a:pPr algn="ctr"/>
            <a:r>
              <a:rPr lang="en-GB" b="1" dirty="0"/>
              <a:t>P</a:t>
            </a:r>
          </a:p>
        </p:txBody>
      </p:sp>
      <p:sp>
        <p:nvSpPr>
          <p:cNvPr id="35" name="TextBox 34">
            <a:extLst>
              <a:ext uri="{FF2B5EF4-FFF2-40B4-BE49-F238E27FC236}">
                <a16:creationId xmlns:a16="http://schemas.microsoft.com/office/drawing/2014/main" id="{B61A2B71-C22B-4094-892D-F8D537D3EEC4}"/>
              </a:ext>
            </a:extLst>
          </p:cNvPr>
          <p:cNvSpPr txBox="1"/>
          <p:nvPr/>
        </p:nvSpPr>
        <p:spPr>
          <a:xfrm>
            <a:off x="4436178" y="5135622"/>
            <a:ext cx="1146389" cy="369332"/>
          </a:xfrm>
          <a:prstGeom prst="rect">
            <a:avLst/>
          </a:prstGeom>
          <a:noFill/>
        </p:spPr>
        <p:txBody>
          <a:bodyPr wrap="square" rtlCol="0">
            <a:spAutoFit/>
          </a:bodyPr>
          <a:lstStyle/>
          <a:p>
            <a:pPr algn="ctr"/>
            <a:r>
              <a:rPr lang="en-GB" b="1" dirty="0"/>
              <a:t>Q</a:t>
            </a:r>
          </a:p>
        </p:txBody>
      </p:sp>
      <p:sp>
        <p:nvSpPr>
          <p:cNvPr id="2" name="Rectangle 1">
            <a:extLst>
              <a:ext uri="{FF2B5EF4-FFF2-40B4-BE49-F238E27FC236}">
                <a16:creationId xmlns:a16="http://schemas.microsoft.com/office/drawing/2014/main" id="{E5185691-5F09-4C30-8FED-B0459CA0390F}"/>
              </a:ext>
            </a:extLst>
          </p:cNvPr>
          <p:cNvSpPr/>
          <p:nvPr/>
        </p:nvSpPr>
        <p:spPr>
          <a:xfrm>
            <a:off x="2900726" y="2649915"/>
            <a:ext cx="2333934" cy="129223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A1D4B58-C51C-4BD4-BEA7-2523D1496217}"/>
              </a:ext>
            </a:extLst>
          </p:cNvPr>
          <p:cNvSpPr/>
          <p:nvPr/>
        </p:nvSpPr>
        <p:spPr>
          <a:xfrm>
            <a:off x="2877412" y="2916876"/>
            <a:ext cx="2131960" cy="91680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D66B8462-E656-E56E-D180-5DD2B9670313}"/>
              </a:ext>
            </a:extLst>
          </p:cNvPr>
          <p:cNvSpPr>
            <a:spLocks noGrp="1"/>
          </p:cNvSpPr>
          <p:nvPr>
            <p:ph type="title"/>
          </p:nvPr>
        </p:nvSpPr>
        <p:spPr/>
        <p:txBody>
          <a:bodyPr/>
          <a:lstStyle/>
          <a:p>
            <a:r>
              <a:rPr lang="en-GB" dirty="0">
                <a:cs typeface="Calibri Light"/>
              </a:rPr>
              <a:t>Impact of an increase in demand or revenue on price and output and profits for price maker</a:t>
            </a:r>
            <a:endParaRPr lang="en-GB" dirty="0"/>
          </a:p>
        </p:txBody>
      </p:sp>
    </p:spTree>
    <p:extLst>
      <p:ext uri="{BB962C8B-B14F-4D97-AF65-F5344CB8AC3E}">
        <p14:creationId xmlns:p14="http://schemas.microsoft.com/office/powerpoint/2010/main" val="36277277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59483"/>
            <a:ext cx="0" cy="4706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0303925-5B6C-4BD1-9E47-91FD72E0190A}"/>
              </a:ext>
            </a:extLst>
          </p:cNvPr>
          <p:cNvSpPr txBox="1"/>
          <p:nvPr/>
        </p:nvSpPr>
        <p:spPr>
          <a:xfrm>
            <a:off x="6984147" y="459483"/>
            <a:ext cx="1146389" cy="369332"/>
          </a:xfrm>
          <a:prstGeom prst="rect">
            <a:avLst/>
          </a:prstGeom>
          <a:noFill/>
        </p:spPr>
        <p:txBody>
          <a:bodyPr wrap="square" rtlCol="0">
            <a:spAutoFit/>
          </a:bodyPr>
          <a:lstStyle/>
          <a:p>
            <a:pPr algn="ctr"/>
            <a:r>
              <a:rPr lang="en-GB" b="1" dirty="0">
                <a:solidFill>
                  <a:schemeClr val="bg1">
                    <a:lumMod val="50000"/>
                  </a:schemeClr>
                </a:solidFill>
              </a:rPr>
              <a:t>MC1</a:t>
            </a:r>
          </a:p>
        </p:txBody>
      </p:sp>
      <p:sp>
        <p:nvSpPr>
          <p:cNvPr id="19" name="TextBox 18">
            <a:extLst>
              <a:ext uri="{FF2B5EF4-FFF2-40B4-BE49-F238E27FC236}">
                <a16:creationId xmlns:a16="http://schemas.microsoft.com/office/drawing/2014/main" id="{535DB0BD-B4D6-4067-9211-FEEB23463964}"/>
              </a:ext>
            </a:extLst>
          </p:cNvPr>
          <p:cNvSpPr txBox="1"/>
          <p:nvPr/>
        </p:nvSpPr>
        <p:spPr>
          <a:xfrm>
            <a:off x="7789322" y="1351566"/>
            <a:ext cx="1146389" cy="369332"/>
          </a:xfrm>
          <a:prstGeom prst="rect">
            <a:avLst/>
          </a:prstGeom>
          <a:noFill/>
        </p:spPr>
        <p:txBody>
          <a:bodyPr wrap="square" rtlCol="0">
            <a:spAutoFit/>
          </a:bodyPr>
          <a:lstStyle/>
          <a:p>
            <a:pPr algn="ctr"/>
            <a:r>
              <a:rPr lang="en-GB" b="1" dirty="0">
                <a:solidFill>
                  <a:schemeClr val="bg1">
                    <a:lumMod val="50000"/>
                  </a:schemeClr>
                </a:solidFill>
              </a:rPr>
              <a:t>AC1</a:t>
            </a:r>
          </a:p>
        </p:txBody>
      </p:sp>
      <p:sp>
        <p:nvSpPr>
          <p:cNvPr id="20" name="Freeform: Shape 19">
            <a:extLst>
              <a:ext uri="{FF2B5EF4-FFF2-40B4-BE49-F238E27FC236}">
                <a16:creationId xmlns:a16="http://schemas.microsoft.com/office/drawing/2014/main" id="{EAB610CB-0D70-4AF1-95B8-09722239E7B6}"/>
              </a:ext>
            </a:extLst>
          </p:cNvPr>
          <p:cNvSpPr/>
          <p:nvPr/>
        </p:nvSpPr>
        <p:spPr>
          <a:xfrm>
            <a:off x="3251200" y="114808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D467677A-B175-4791-B451-ADFA36ECF29E}"/>
              </a:ext>
            </a:extLst>
          </p:cNvPr>
          <p:cNvSpPr/>
          <p:nvPr/>
        </p:nvSpPr>
        <p:spPr>
          <a:xfrm>
            <a:off x="3220720" y="55880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334FFCB-B600-4141-A5C6-2AD72702D104}"/>
              </a:ext>
            </a:extLst>
          </p:cNvPr>
          <p:cNvCxnSpPr>
            <a:cxnSpLocks/>
          </p:cNvCxnSpPr>
          <p:nvPr/>
        </p:nvCxnSpPr>
        <p:spPr>
          <a:xfrm>
            <a:off x="5221402" y="2651760"/>
            <a:ext cx="0" cy="25141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A17FDB-2624-4832-BDBD-EAC1D006FF16}"/>
              </a:ext>
            </a:extLst>
          </p:cNvPr>
          <p:cNvCxnSpPr>
            <a:cxnSpLocks/>
          </p:cNvCxnSpPr>
          <p:nvPr/>
        </p:nvCxnSpPr>
        <p:spPr>
          <a:xfrm flipH="1">
            <a:off x="2905760" y="2651760"/>
            <a:ext cx="22750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5E29C48-3224-42B3-AC14-B4AB10B7479A}"/>
              </a:ext>
            </a:extLst>
          </p:cNvPr>
          <p:cNvCxnSpPr>
            <a:cxnSpLocks/>
          </p:cNvCxnSpPr>
          <p:nvPr/>
        </p:nvCxnSpPr>
        <p:spPr>
          <a:xfrm>
            <a:off x="4997882" y="2421938"/>
            <a:ext cx="0" cy="274395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F6AE03-E689-4FCF-A503-AC0D0702E17F}"/>
              </a:ext>
            </a:extLst>
          </p:cNvPr>
          <p:cNvCxnSpPr>
            <a:cxnSpLocks/>
          </p:cNvCxnSpPr>
          <p:nvPr/>
        </p:nvCxnSpPr>
        <p:spPr>
          <a:xfrm flipH="1">
            <a:off x="2874442" y="2436184"/>
            <a:ext cx="2113280"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73C48D-EBD0-420D-971F-415FD4410024}"/>
              </a:ext>
            </a:extLst>
          </p:cNvPr>
          <p:cNvSpPr txBox="1"/>
          <p:nvPr/>
        </p:nvSpPr>
        <p:spPr>
          <a:xfrm>
            <a:off x="4652861" y="5125263"/>
            <a:ext cx="1146389" cy="369332"/>
          </a:xfrm>
          <a:prstGeom prst="rect">
            <a:avLst/>
          </a:prstGeom>
          <a:noFill/>
        </p:spPr>
        <p:txBody>
          <a:bodyPr wrap="square" rtlCol="0">
            <a:spAutoFit/>
          </a:bodyPr>
          <a:lstStyle/>
          <a:p>
            <a:pPr algn="ctr"/>
            <a:r>
              <a:rPr lang="en-GB" b="1" dirty="0"/>
              <a:t>Q</a:t>
            </a:r>
          </a:p>
        </p:txBody>
      </p:sp>
      <p:sp>
        <p:nvSpPr>
          <p:cNvPr id="31" name="TextBox 30">
            <a:extLst>
              <a:ext uri="{FF2B5EF4-FFF2-40B4-BE49-F238E27FC236}">
                <a16:creationId xmlns:a16="http://schemas.microsoft.com/office/drawing/2014/main" id="{B24EFD8B-1F5B-4661-AB2D-7015744AAA34}"/>
              </a:ext>
            </a:extLst>
          </p:cNvPr>
          <p:cNvSpPr txBox="1"/>
          <p:nvPr/>
        </p:nvSpPr>
        <p:spPr>
          <a:xfrm>
            <a:off x="4419181" y="5125263"/>
            <a:ext cx="1146389" cy="369332"/>
          </a:xfrm>
          <a:prstGeom prst="rect">
            <a:avLst/>
          </a:prstGeom>
          <a:noFill/>
        </p:spPr>
        <p:txBody>
          <a:bodyPr wrap="square" rtlCol="0">
            <a:spAutoFit/>
          </a:bodyPr>
          <a:lstStyle/>
          <a:p>
            <a:pPr algn="ctr"/>
            <a:r>
              <a:rPr lang="en-GB" b="1" dirty="0">
                <a:solidFill>
                  <a:schemeClr val="bg1">
                    <a:lumMod val="50000"/>
                  </a:schemeClr>
                </a:solidFill>
              </a:rPr>
              <a:t>Q1</a:t>
            </a:r>
          </a:p>
        </p:txBody>
      </p:sp>
      <p:sp>
        <p:nvSpPr>
          <p:cNvPr id="32" name="TextBox 31">
            <a:extLst>
              <a:ext uri="{FF2B5EF4-FFF2-40B4-BE49-F238E27FC236}">
                <a16:creationId xmlns:a16="http://schemas.microsoft.com/office/drawing/2014/main" id="{6158078A-B38A-4AE1-A15C-E9F0CE221A12}"/>
              </a:ext>
            </a:extLst>
          </p:cNvPr>
          <p:cNvSpPr txBox="1"/>
          <p:nvPr/>
        </p:nvSpPr>
        <p:spPr>
          <a:xfrm>
            <a:off x="2094651" y="2218317"/>
            <a:ext cx="1146389" cy="369332"/>
          </a:xfrm>
          <a:prstGeom prst="rect">
            <a:avLst/>
          </a:prstGeom>
          <a:noFill/>
        </p:spPr>
        <p:txBody>
          <a:bodyPr wrap="square" rtlCol="0">
            <a:spAutoFit/>
          </a:bodyPr>
          <a:lstStyle/>
          <a:p>
            <a:pPr algn="ctr"/>
            <a:r>
              <a:rPr lang="en-GB" b="1" dirty="0">
                <a:solidFill>
                  <a:schemeClr val="bg1">
                    <a:lumMod val="50000"/>
                  </a:schemeClr>
                </a:solidFill>
              </a:rPr>
              <a:t>P1</a:t>
            </a:r>
          </a:p>
        </p:txBody>
      </p:sp>
      <p:sp>
        <p:nvSpPr>
          <p:cNvPr id="33" name="TextBox 32">
            <a:extLst>
              <a:ext uri="{FF2B5EF4-FFF2-40B4-BE49-F238E27FC236}">
                <a16:creationId xmlns:a16="http://schemas.microsoft.com/office/drawing/2014/main" id="{5F6F46AA-95EB-440B-BC39-926E822CD513}"/>
              </a:ext>
            </a:extLst>
          </p:cNvPr>
          <p:cNvSpPr txBox="1"/>
          <p:nvPr/>
        </p:nvSpPr>
        <p:spPr>
          <a:xfrm>
            <a:off x="2076875" y="2475190"/>
            <a:ext cx="1146389" cy="369332"/>
          </a:xfrm>
          <a:prstGeom prst="rect">
            <a:avLst/>
          </a:prstGeom>
          <a:noFill/>
        </p:spPr>
        <p:txBody>
          <a:bodyPr wrap="square" rtlCol="0">
            <a:spAutoFit/>
          </a:bodyPr>
          <a:lstStyle/>
          <a:p>
            <a:pPr algn="ctr"/>
            <a:r>
              <a:rPr lang="en-GB" b="1" dirty="0"/>
              <a:t>P</a:t>
            </a:r>
          </a:p>
        </p:txBody>
      </p:sp>
      <p:cxnSp>
        <p:nvCxnSpPr>
          <p:cNvPr id="27" name="Straight Connector 26">
            <a:extLst>
              <a:ext uri="{FF2B5EF4-FFF2-40B4-BE49-F238E27FC236}">
                <a16:creationId xmlns:a16="http://schemas.microsoft.com/office/drawing/2014/main" id="{87AAD1C8-5817-4896-AA83-C7A0BCC4D9BA}"/>
              </a:ext>
            </a:extLst>
          </p:cNvPr>
          <p:cNvCxnSpPr>
            <a:cxnSpLocks/>
          </p:cNvCxnSpPr>
          <p:nvPr/>
        </p:nvCxnSpPr>
        <p:spPr>
          <a:xfrm flipH="1">
            <a:off x="2905760" y="3942155"/>
            <a:ext cx="22750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444D853-1700-4D3E-A33E-59AB3863026C}"/>
              </a:ext>
            </a:extLst>
          </p:cNvPr>
          <p:cNvSpPr txBox="1"/>
          <p:nvPr/>
        </p:nvSpPr>
        <p:spPr>
          <a:xfrm>
            <a:off x="2068832" y="3747920"/>
            <a:ext cx="1146389" cy="369332"/>
          </a:xfrm>
          <a:prstGeom prst="rect">
            <a:avLst/>
          </a:prstGeom>
          <a:noFill/>
        </p:spPr>
        <p:txBody>
          <a:bodyPr wrap="square" rtlCol="0">
            <a:spAutoFit/>
          </a:bodyPr>
          <a:lstStyle/>
          <a:p>
            <a:pPr algn="ctr"/>
            <a:r>
              <a:rPr lang="en-GB" b="1" dirty="0"/>
              <a:t>C</a:t>
            </a:r>
          </a:p>
        </p:txBody>
      </p:sp>
      <p:cxnSp>
        <p:nvCxnSpPr>
          <p:cNvPr id="34" name="Straight Connector 33">
            <a:extLst>
              <a:ext uri="{FF2B5EF4-FFF2-40B4-BE49-F238E27FC236}">
                <a16:creationId xmlns:a16="http://schemas.microsoft.com/office/drawing/2014/main" id="{9DC8825E-8A5A-4D52-BB2F-16206A9C6129}"/>
              </a:ext>
            </a:extLst>
          </p:cNvPr>
          <p:cNvCxnSpPr>
            <a:cxnSpLocks/>
          </p:cNvCxnSpPr>
          <p:nvPr/>
        </p:nvCxnSpPr>
        <p:spPr>
          <a:xfrm flipH="1">
            <a:off x="2874442" y="3140657"/>
            <a:ext cx="2113280"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F955D1F-8969-4FE0-842C-BFE1D027D49E}"/>
              </a:ext>
            </a:extLst>
          </p:cNvPr>
          <p:cNvSpPr/>
          <p:nvPr/>
        </p:nvSpPr>
        <p:spPr>
          <a:xfrm>
            <a:off x="2905760" y="2436184"/>
            <a:ext cx="2109891" cy="70104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FDEC6D5-441A-4A24-89CA-896DF447AD19}"/>
              </a:ext>
            </a:extLst>
          </p:cNvPr>
          <p:cNvSpPr/>
          <p:nvPr/>
        </p:nvSpPr>
        <p:spPr>
          <a:xfrm>
            <a:off x="2925243" y="2669099"/>
            <a:ext cx="2285998" cy="1269622"/>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6F1D9B11-D3C9-4982-8634-980AB1F3E60D}"/>
              </a:ext>
            </a:extLst>
          </p:cNvPr>
          <p:cNvSpPr txBox="1"/>
          <p:nvPr/>
        </p:nvSpPr>
        <p:spPr>
          <a:xfrm>
            <a:off x="2102441" y="2925414"/>
            <a:ext cx="1146389" cy="369332"/>
          </a:xfrm>
          <a:prstGeom prst="rect">
            <a:avLst/>
          </a:prstGeom>
          <a:noFill/>
        </p:spPr>
        <p:txBody>
          <a:bodyPr wrap="square" rtlCol="0">
            <a:spAutoFit/>
          </a:bodyPr>
          <a:lstStyle/>
          <a:p>
            <a:pPr algn="ctr"/>
            <a:r>
              <a:rPr lang="en-GB" b="1" dirty="0">
                <a:solidFill>
                  <a:schemeClr val="bg1">
                    <a:lumMod val="50000"/>
                  </a:schemeClr>
                </a:solidFill>
              </a:rPr>
              <a:t>C1</a:t>
            </a:r>
          </a:p>
        </p:txBody>
      </p:sp>
      <p:sp>
        <p:nvSpPr>
          <p:cNvPr id="3" name="Title 2">
            <a:extLst>
              <a:ext uri="{FF2B5EF4-FFF2-40B4-BE49-F238E27FC236}">
                <a16:creationId xmlns:a16="http://schemas.microsoft.com/office/drawing/2014/main" id="{E4655484-C25D-23B0-277A-8A799840FFA7}"/>
              </a:ext>
            </a:extLst>
          </p:cNvPr>
          <p:cNvSpPr>
            <a:spLocks noGrp="1"/>
          </p:cNvSpPr>
          <p:nvPr>
            <p:ph type="title"/>
          </p:nvPr>
        </p:nvSpPr>
        <p:spPr/>
        <p:txBody>
          <a:bodyPr/>
          <a:lstStyle/>
          <a:p>
            <a:r>
              <a:rPr lang="en-GB" dirty="0">
                <a:cs typeface="Calibri Light"/>
              </a:rPr>
              <a:t>Impact of an increase in variable costs on supernormal profits for price maker (Decrease from </a:t>
            </a:r>
            <a:r>
              <a:rPr lang="en-GB" dirty="0" err="1">
                <a:cs typeface="Calibri Light"/>
              </a:rPr>
              <a:t>PCxQ</a:t>
            </a:r>
            <a:r>
              <a:rPr lang="en-GB" dirty="0">
                <a:cs typeface="Calibri Light"/>
              </a:rPr>
              <a:t> to P1C1xQ1)</a:t>
            </a:r>
            <a:endParaRPr lang="en-US" dirty="0"/>
          </a:p>
        </p:txBody>
      </p:sp>
    </p:spTree>
    <p:extLst>
      <p:ext uri="{BB962C8B-B14F-4D97-AF65-F5344CB8AC3E}">
        <p14:creationId xmlns:p14="http://schemas.microsoft.com/office/powerpoint/2010/main" val="8866436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59483"/>
            <a:ext cx="0" cy="4706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35DB0BD-B4D6-4067-9211-FEEB23463964}"/>
              </a:ext>
            </a:extLst>
          </p:cNvPr>
          <p:cNvSpPr txBox="1"/>
          <p:nvPr/>
        </p:nvSpPr>
        <p:spPr>
          <a:xfrm>
            <a:off x="7961620" y="1352045"/>
            <a:ext cx="1146389" cy="369332"/>
          </a:xfrm>
          <a:prstGeom prst="rect">
            <a:avLst/>
          </a:prstGeom>
          <a:noFill/>
        </p:spPr>
        <p:txBody>
          <a:bodyPr wrap="square" rtlCol="0">
            <a:spAutoFit/>
          </a:bodyPr>
          <a:lstStyle/>
          <a:p>
            <a:pPr algn="ctr"/>
            <a:r>
              <a:rPr lang="en-GB" b="1" dirty="0">
                <a:solidFill>
                  <a:srgbClr val="00B050"/>
                </a:solidFill>
              </a:rPr>
              <a:t>AC1</a:t>
            </a:r>
          </a:p>
        </p:txBody>
      </p:sp>
      <p:sp>
        <p:nvSpPr>
          <p:cNvPr id="20" name="Freeform: Shape 19">
            <a:extLst>
              <a:ext uri="{FF2B5EF4-FFF2-40B4-BE49-F238E27FC236}">
                <a16:creationId xmlns:a16="http://schemas.microsoft.com/office/drawing/2014/main" id="{EAB610CB-0D70-4AF1-95B8-09722239E7B6}"/>
              </a:ext>
            </a:extLst>
          </p:cNvPr>
          <p:cNvSpPr/>
          <p:nvPr/>
        </p:nvSpPr>
        <p:spPr>
          <a:xfrm>
            <a:off x="3810411" y="1197246"/>
            <a:ext cx="461686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334FFCB-B600-4141-A5C6-2AD72702D104}"/>
              </a:ext>
            </a:extLst>
          </p:cNvPr>
          <p:cNvCxnSpPr>
            <a:cxnSpLocks/>
          </p:cNvCxnSpPr>
          <p:nvPr/>
        </p:nvCxnSpPr>
        <p:spPr>
          <a:xfrm>
            <a:off x="5221402" y="2651760"/>
            <a:ext cx="0" cy="25141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A17FDB-2624-4832-BDBD-EAC1D006FF16}"/>
              </a:ext>
            </a:extLst>
          </p:cNvPr>
          <p:cNvCxnSpPr>
            <a:cxnSpLocks/>
          </p:cNvCxnSpPr>
          <p:nvPr/>
        </p:nvCxnSpPr>
        <p:spPr>
          <a:xfrm flipH="1">
            <a:off x="2905760" y="2651760"/>
            <a:ext cx="22750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73C48D-EBD0-420D-971F-415FD4410024}"/>
              </a:ext>
            </a:extLst>
          </p:cNvPr>
          <p:cNvSpPr txBox="1"/>
          <p:nvPr/>
        </p:nvSpPr>
        <p:spPr>
          <a:xfrm>
            <a:off x="4652861" y="5125263"/>
            <a:ext cx="1146389" cy="369332"/>
          </a:xfrm>
          <a:prstGeom prst="rect">
            <a:avLst/>
          </a:prstGeom>
          <a:noFill/>
        </p:spPr>
        <p:txBody>
          <a:bodyPr wrap="square" rtlCol="0">
            <a:spAutoFit/>
          </a:bodyPr>
          <a:lstStyle/>
          <a:p>
            <a:pPr algn="ctr"/>
            <a:r>
              <a:rPr lang="en-GB" b="1" dirty="0"/>
              <a:t>Q</a:t>
            </a:r>
          </a:p>
        </p:txBody>
      </p:sp>
      <p:sp>
        <p:nvSpPr>
          <p:cNvPr id="33" name="TextBox 32">
            <a:extLst>
              <a:ext uri="{FF2B5EF4-FFF2-40B4-BE49-F238E27FC236}">
                <a16:creationId xmlns:a16="http://schemas.microsoft.com/office/drawing/2014/main" id="{5F6F46AA-95EB-440B-BC39-926E822CD513}"/>
              </a:ext>
            </a:extLst>
          </p:cNvPr>
          <p:cNvSpPr txBox="1"/>
          <p:nvPr/>
        </p:nvSpPr>
        <p:spPr>
          <a:xfrm>
            <a:off x="2076875" y="2475190"/>
            <a:ext cx="1146389" cy="369332"/>
          </a:xfrm>
          <a:prstGeom prst="rect">
            <a:avLst/>
          </a:prstGeom>
          <a:noFill/>
        </p:spPr>
        <p:txBody>
          <a:bodyPr wrap="square" rtlCol="0">
            <a:spAutoFit/>
          </a:bodyPr>
          <a:lstStyle/>
          <a:p>
            <a:pPr algn="ctr"/>
            <a:r>
              <a:rPr lang="en-GB" b="1" dirty="0"/>
              <a:t>P</a:t>
            </a:r>
          </a:p>
        </p:txBody>
      </p:sp>
      <p:sp>
        <p:nvSpPr>
          <p:cNvPr id="2" name="Rectangle 1">
            <a:extLst>
              <a:ext uri="{FF2B5EF4-FFF2-40B4-BE49-F238E27FC236}">
                <a16:creationId xmlns:a16="http://schemas.microsoft.com/office/drawing/2014/main" id="{B1FB301F-BE4C-430D-8C60-7F9E2173952A}"/>
              </a:ext>
            </a:extLst>
          </p:cNvPr>
          <p:cNvSpPr/>
          <p:nvPr/>
        </p:nvSpPr>
        <p:spPr>
          <a:xfrm>
            <a:off x="2905760" y="2651760"/>
            <a:ext cx="2326634" cy="44149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B135E5B-BBF8-4BCE-A7D2-F6B779AE46AD}"/>
              </a:ext>
            </a:extLst>
          </p:cNvPr>
          <p:cNvSpPr/>
          <p:nvPr/>
        </p:nvSpPr>
        <p:spPr>
          <a:xfrm>
            <a:off x="2875922" y="2662923"/>
            <a:ext cx="2326634" cy="1265888"/>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82BD992-3657-4BEC-B094-DE64D7F13717}"/>
              </a:ext>
            </a:extLst>
          </p:cNvPr>
          <p:cNvSpPr txBox="1"/>
          <p:nvPr/>
        </p:nvSpPr>
        <p:spPr>
          <a:xfrm>
            <a:off x="2076875" y="2881590"/>
            <a:ext cx="1146389" cy="369332"/>
          </a:xfrm>
          <a:prstGeom prst="rect">
            <a:avLst/>
          </a:prstGeom>
          <a:noFill/>
        </p:spPr>
        <p:txBody>
          <a:bodyPr wrap="square" rtlCol="0">
            <a:spAutoFit/>
          </a:bodyPr>
          <a:lstStyle/>
          <a:p>
            <a:pPr algn="ctr"/>
            <a:r>
              <a:rPr lang="en-GB" b="1" dirty="0"/>
              <a:t>C1</a:t>
            </a:r>
          </a:p>
        </p:txBody>
      </p:sp>
      <p:sp>
        <p:nvSpPr>
          <p:cNvPr id="34" name="TextBox 33">
            <a:extLst>
              <a:ext uri="{FF2B5EF4-FFF2-40B4-BE49-F238E27FC236}">
                <a16:creationId xmlns:a16="http://schemas.microsoft.com/office/drawing/2014/main" id="{8F2E56F8-ABA6-48CA-8339-098A38B67674}"/>
              </a:ext>
            </a:extLst>
          </p:cNvPr>
          <p:cNvSpPr txBox="1"/>
          <p:nvPr/>
        </p:nvSpPr>
        <p:spPr>
          <a:xfrm>
            <a:off x="2066715" y="3735030"/>
            <a:ext cx="1146389" cy="369332"/>
          </a:xfrm>
          <a:prstGeom prst="rect">
            <a:avLst/>
          </a:prstGeom>
          <a:noFill/>
        </p:spPr>
        <p:txBody>
          <a:bodyPr wrap="square" rtlCol="0">
            <a:spAutoFit/>
          </a:bodyPr>
          <a:lstStyle/>
          <a:p>
            <a:pPr algn="ctr"/>
            <a:r>
              <a:rPr lang="en-GB" b="1" dirty="0"/>
              <a:t>C</a:t>
            </a:r>
          </a:p>
        </p:txBody>
      </p:sp>
      <p:sp>
        <p:nvSpPr>
          <p:cNvPr id="3" name="Title 2">
            <a:extLst>
              <a:ext uri="{FF2B5EF4-FFF2-40B4-BE49-F238E27FC236}">
                <a16:creationId xmlns:a16="http://schemas.microsoft.com/office/drawing/2014/main" id="{124E9D70-F4AE-CD2F-926A-E3AC05C8622B}"/>
              </a:ext>
            </a:extLst>
          </p:cNvPr>
          <p:cNvSpPr>
            <a:spLocks noGrp="1"/>
          </p:cNvSpPr>
          <p:nvPr>
            <p:ph type="title"/>
          </p:nvPr>
        </p:nvSpPr>
        <p:spPr/>
        <p:txBody>
          <a:bodyPr/>
          <a:lstStyle/>
          <a:p>
            <a:r>
              <a:rPr lang="en-GB" dirty="0">
                <a:cs typeface="Calibri Light"/>
              </a:rPr>
              <a:t>Impact of an increase in fixed costs on supernormal profits for price maker (Decrease from </a:t>
            </a:r>
            <a:r>
              <a:rPr lang="en-GB" dirty="0" err="1">
                <a:cs typeface="Calibri Light"/>
              </a:rPr>
              <a:t>PCxQ</a:t>
            </a:r>
            <a:r>
              <a:rPr lang="en-GB" dirty="0">
                <a:cs typeface="Calibri Light"/>
              </a:rPr>
              <a:t> to PC1xQ)</a:t>
            </a:r>
          </a:p>
        </p:txBody>
      </p:sp>
    </p:spTree>
    <p:extLst>
      <p:ext uri="{BB962C8B-B14F-4D97-AF65-F5344CB8AC3E}">
        <p14:creationId xmlns:p14="http://schemas.microsoft.com/office/powerpoint/2010/main" val="21262092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928244" y="1457532"/>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8023002" y="228628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2997216" y="1629172"/>
            <a:ext cx="4853920" cy="3401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427452" y="4764805"/>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424176" y="5207057"/>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2997215" y="1927306"/>
            <a:ext cx="2773665" cy="3578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02DBCBBE-F7B8-468B-9E1F-8723AC1907ED}"/>
              </a:ext>
            </a:extLst>
          </p:cNvPr>
          <p:cNvSpPr/>
          <p:nvPr/>
        </p:nvSpPr>
        <p:spPr>
          <a:xfrm>
            <a:off x="3677920" y="1706874"/>
            <a:ext cx="5059680" cy="1751347"/>
          </a:xfrm>
          <a:custGeom>
            <a:avLst/>
            <a:gdLst>
              <a:gd name="connsiteX0" fmla="*/ 0 w 5059680"/>
              <a:gd name="connsiteY0" fmla="*/ 0 h 1751347"/>
              <a:gd name="connsiteX1" fmla="*/ 2336800 w 5059680"/>
              <a:gd name="connsiteY1" fmla="*/ 1747520 h 1751347"/>
              <a:gd name="connsiteX2" fmla="*/ 5059680 w 5059680"/>
              <a:gd name="connsiteY2" fmla="*/ 375920 h 1751347"/>
            </a:gdLst>
            <a:ahLst/>
            <a:cxnLst>
              <a:cxn ang="0">
                <a:pos x="connsiteX0" y="connsiteY0"/>
              </a:cxn>
              <a:cxn ang="0">
                <a:pos x="connsiteX1" y="connsiteY1"/>
              </a:cxn>
              <a:cxn ang="0">
                <a:pos x="connsiteX2" y="connsiteY2"/>
              </a:cxn>
            </a:cxnLst>
            <a:rect l="l" t="t" r="r" b="b"/>
            <a:pathLst>
              <a:path w="5059680" h="1751347">
                <a:moveTo>
                  <a:pt x="0" y="0"/>
                </a:moveTo>
                <a:cubicBezTo>
                  <a:pt x="746760" y="842433"/>
                  <a:pt x="1493520" y="1684867"/>
                  <a:pt x="2336800" y="1747520"/>
                </a:cubicBezTo>
                <a:cubicBezTo>
                  <a:pt x="3180080" y="1810173"/>
                  <a:pt x="4119880" y="1093046"/>
                  <a:pt x="5059680" y="37592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29176E97-7F26-424A-B0E0-40330B22EE19}"/>
              </a:ext>
            </a:extLst>
          </p:cNvPr>
          <p:cNvSpPr/>
          <p:nvPr/>
        </p:nvSpPr>
        <p:spPr>
          <a:xfrm>
            <a:off x="3403599" y="1524000"/>
            <a:ext cx="3874319" cy="3277209"/>
          </a:xfrm>
          <a:custGeom>
            <a:avLst/>
            <a:gdLst>
              <a:gd name="connsiteX0" fmla="*/ 0 w 3515360"/>
              <a:gd name="connsiteY0" fmla="*/ 2225040 h 3277209"/>
              <a:gd name="connsiteX1" fmla="*/ 1442720 w 3515360"/>
              <a:gd name="connsiteY1" fmla="*/ 3169920 h 3277209"/>
              <a:gd name="connsiteX2" fmla="*/ 3515360 w 3515360"/>
              <a:gd name="connsiteY2" fmla="*/ 0 h 3277209"/>
            </a:gdLst>
            <a:ahLst/>
            <a:cxnLst>
              <a:cxn ang="0">
                <a:pos x="connsiteX0" y="connsiteY0"/>
              </a:cxn>
              <a:cxn ang="0">
                <a:pos x="connsiteX1" y="connsiteY1"/>
              </a:cxn>
              <a:cxn ang="0">
                <a:pos x="connsiteX2" y="connsiteY2"/>
              </a:cxn>
            </a:cxnLst>
            <a:rect l="l" t="t" r="r" b="b"/>
            <a:pathLst>
              <a:path w="3515360" h="3277209">
                <a:moveTo>
                  <a:pt x="0" y="2225040"/>
                </a:moveTo>
                <a:cubicBezTo>
                  <a:pt x="428413" y="2882900"/>
                  <a:pt x="856827" y="3540760"/>
                  <a:pt x="1442720" y="3169920"/>
                </a:cubicBezTo>
                <a:cubicBezTo>
                  <a:pt x="2028613" y="2799080"/>
                  <a:pt x="2771986" y="1399540"/>
                  <a:pt x="351536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F6026DD-3EA5-4B08-9B77-149EE18A071E}"/>
              </a:ext>
            </a:extLst>
          </p:cNvPr>
          <p:cNvCxnSpPr>
            <a:cxnSpLocks/>
          </p:cNvCxnSpPr>
          <p:nvPr/>
        </p:nvCxnSpPr>
        <p:spPr>
          <a:xfrm>
            <a:off x="3119799" y="1294559"/>
            <a:ext cx="4853920" cy="340196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414084D-3552-45CF-B886-6F04A4146A52}"/>
              </a:ext>
            </a:extLst>
          </p:cNvPr>
          <p:cNvSpPr txBox="1"/>
          <p:nvPr/>
        </p:nvSpPr>
        <p:spPr>
          <a:xfrm>
            <a:off x="7400525" y="4153572"/>
            <a:ext cx="1146389" cy="369332"/>
          </a:xfrm>
          <a:prstGeom prst="rect">
            <a:avLst/>
          </a:prstGeom>
          <a:noFill/>
        </p:spPr>
        <p:txBody>
          <a:bodyPr wrap="square" rtlCol="0">
            <a:spAutoFit/>
          </a:bodyPr>
          <a:lstStyle/>
          <a:p>
            <a:pPr algn="ctr"/>
            <a:r>
              <a:rPr lang="en-GB" b="1" dirty="0">
                <a:solidFill>
                  <a:schemeClr val="bg1">
                    <a:lumMod val="50000"/>
                  </a:schemeClr>
                </a:solidFill>
              </a:rPr>
              <a:t>AR1</a:t>
            </a:r>
          </a:p>
        </p:txBody>
      </p:sp>
      <p:sp>
        <p:nvSpPr>
          <p:cNvPr id="20" name="TextBox 19">
            <a:extLst>
              <a:ext uri="{FF2B5EF4-FFF2-40B4-BE49-F238E27FC236}">
                <a16:creationId xmlns:a16="http://schemas.microsoft.com/office/drawing/2014/main" id="{5B4E39AF-4DD4-4EC0-AF10-16E2E40D5110}"/>
              </a:ext>
            </a:extLst>
          </p:cNvPr>
          <p:cNvSpPr txBox="1"/>
          <p:nvPr/>
        </p:nvSpPr>
        <p:spPr>
          <a:xfrm>
            <a:off x="5502052" y="4764805"/>
            <a:ext cx="1146389" cy="369332"/>
          </a:xfrm>
          <a:prstGeom prst="rect">
            <a:avLst/>
          </a:prstGeom>
          <a:noFill/>
        </p:spPr>
        <p:txBody>
          <a:bodyPr wrap="square" rtlCol="0">
            <a:spAutoFit/>
          </a:bodyPr>
          <a:lstStyle/>
          <a:p>
            <a:pPr algn="ctr"/>
            <a:r>
              <a:rPr lang="en-GB" b="1" dirty="0">
                <a:solidFill>
                  <a:schemeClr val="bg1">
                    <a:lumMod val="50000"/>
                  </a:schemeClr>
                </a:solidFill>
              </a:rPr>
              <a:t>MR1</a:t>
            </a:r>
          </a:p>
        </p:txBody>
      </p:sp>
      <p:cxnSp>
        <p:nvCxnSpPr>
          <p:cNvPr id="21" name="Straight Connector 20">
            <a:extLst>
              <a:ext uri="{FF2B5EF4-FFF2-40B4-BE49-F238E27FC236}">
                <a16:creationId xmlns:a16="http://schemas.microsoft.com/office/drawing/2014/main" id="{8769B8B9-6C08-4944-BBC3-815D21AAF63A}"/>
              </a:ext>
            </a:extLst>
          </p:cNvPr>
          <p:cNvCxnSpPr>
            <a:cxnSpLocks/>
          </p:cNvCxnSpPr>
          <p:nvPr/>
        </p:nvCxnSpPr>
        <p:spPr>
          <a:xfrm>
            <a:off x="3119798" y="1592693"/>
            <a:ext cx="2773665" cy="357859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144F1D-9FF6-4E87-B7BD-AD454001BB37}"/>
              </a:ext>
            </a:extLst>
          </p:cNvPr>
          <p:cNvCxnSpPr/>
          <p:nvPr/>
        </p:nvCxnSpPr>
        <p:spPr>
          <a:xfrm flipV="1">
            <a:off x="5088835" y="3054284"/>
            <a:ext cx="0" cy="211160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2A13E6-BFD3-4759-B918-20E1D425AF12}"/>
              </a:ext>
            </a:extLst>
          </p:cNvPr>
          <p:cNvCxnSpPr>
            <a:cxnSpLocks/>
          </p:cNvCxnSpPr>
          <p:nvPr/>
        </p:nvCxnSpPr>
        <p:spPr>
          <a:xfrm>
            <a:off x="2990591" y="3087416"/>
            <a:ext cx="2121437" cy="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C304A0-DB0F-4BCC-AED6-E7ED48B182B9}"/>
              </a:ext>
            </a:extLst>
          </p:cNvPr>
          <p:cNvSpPr txBox="1"/>
          <p:nvPr/>
        </p:nvSpPr>
        <p:spPr>
          <a:xfrm>
            <a:off x="4493668" y="5180964"/>
            <a:ext cx="1146389" cy="369332"/>
          </a:xfrm>
          <a:prstGeom prst="rect">
            <a:avLst/>
          </a:prstGeom>
          <a:noFill/>
        </p:spPr>
        <p:txBody>
          <a:bodyPr wrap="square" rtlCol="0">
            <a:spAutoFit/>
          </a:bodyPr>
          <a:lstStyle/>
          <a:p>
            <a:pPr algn="ctr"/>
            <a:r>
              <a:rPr lang="en-GB" b="1" dirty="0"/>
              <a:t>Q</a:t>
            </a:r>
          </a:p>
        </p:txBody>
      </p:sp>
      <p:sp>
        <p:nvSpPr>
          <p:cNvPr id="28" name="TextBox 27">
            <a:extLst>
              <a:ext uri="{FF2B5EF4-FFF2-40B4-BE49-F238E27FC236}">
                <a16:creationId xmlns:a16="http://schemas.microsoft.com/office/drawing/2014/main" id="{9F095C30-11E1-4C83-B79A-4F6D1165839D}"/>
              </a:ext>
            </a:extLst>
          </p:cNvPr>
          <p:cNvSpPr txBox="1"/>
          <p:nvPr/>
        </p:nvSpPr>
        <p:spPr>
          <a:xfrm>
            <a:off x="2075426" y="2902750"/>
            <a:ext cx="1146389" cy="369332"/>
          </a:xfrm>
          <a:prstGeom prst="rect">
            <a:avLst/>
          </a:prstGeom>
          <a:noFill/>
        </p:spPr>
        <p:txBody>
          <a:bodyPr wrap="square" rtlCol="0">
            <a:spAutoFit/>
          </a:bodyPr>
          <a:lstStyle/>
          <a:p>
            <a:pPr algn="ctr"/>
            <a:r>
              <a:rPr lang="en-GB" b="1" dirty="0"/>
              <a:t>P</a:t>
            </a:r>
          </a:p>
        </p:txBody>
      </p:sp>
      <p:cxnSp>
        <p:nvCxnSpPr>
          <p:cNvPr id="29" name="Straight Connector 28">
            <a:extLst>
              <a:ext uri="{FF2B5EF4-FFF2-40B4-BE49-F238E27FC236}">
                <a16:creationId xmlns:a16="http://schemas.microsoft.com/office/drawing/2014/main" id="{59EDA776-EE78-4C48-85F3-B062C7982CF6}"/>
              </a:ext>
            </a:extLst>
          </p:cNvPr>
          <p:cNvCxnSpPr>
            <a:cxnSpLocks/>
          </p:cNvCxnSpPr>
          <p:nvPr/>
        </p:nvCxnSpPr>
        <p:spPr>
          <a:xfrm flipV="1">
            <a:off x="5324786" y="2792896"/>
            <a:ext cx="0" cy="2388069"/>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28BD086-397E-4301-91F5-21CB2D3C1691}"/>
              </a:ext>
            </a:extLst>
          </p:cNvPr>
          <p:cNvCxnSpPr>
            <a:cxnSpLocks/>
          </p:cNvCxnSpPr>
          <p:nvPr/>
        </p:nvCxnSpPr>
        <p:spPr>
          <a:xfrm>
            <a:off x="2950835" y="2816089"/>
            <a:ext cx="2357388" cy="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BCE096-DB27-4ADE-BE82-5D8454E71FD7}"/>
              </a:ext>
            </a:extLst>
          </p:cNvPr>
          <p:cNvSpPr txBox="1"/>
          <p:nvPr/>
        </p:nvSpPr>
        <p:spPr>
          <a:xfrm>
            <a:off x="2058863" y="2625752"/>
            <a:ext cx="1146389" cy="369332"/>
          </a:xfrm>
          <a:prstGeom prst="rect">
            <a:avLst/>
          </a:prstGeom>
          <a:noFill/>
        </p:spPr>
        <p:txBody>
          <a:bodyPr wrap="square" rtlCol="0">
            <a:spAutoFit/>
          </a:bodyPr>
          <a:lstStyle/>
          <a:p>
            <a:pPr algn="ctr"/>
            <a:r>
              <a:rPr lang="en-GB" b="1" dirty="0">
                <a:solidFill>
                  <a:schemeClr val="bg1">
                    <a:lumMod val="50000"/>
                  </a:schemeClr>
                </a:solidFill>
              </a:rPr>
              <a:t>P1</a:t>
            </a:r>
          </a:p>
        </p:txBody>
      </p:sp>
      <p:sp>
        <p:nvSpPr>
          <p:cNvPr id="33" name="TextBox 32">
            <a:extLst>
              <a:ext uri="{FF2B5EF4-FFF2-40B4-BE49-F238E27FC236}">
                <a16:creationId xmlns:a16="http://schemas.microsoft.com/office/drawing/2014/main" id="{FAE35148-35A3-47C5-B574-082B0216D326}"/>
              </a:ext>
            </a:extLst>
          </p:cNvPr>
          <p:cNvSpPr txBox="1"/>
          <p:nvPr/>
        </p:nvSpPr>
        <p:spPr>
          <a:xfrm>
            <a:off x="4818291" y="5182659"/>
            <a:ext cx="1146389" cy="369332"/>
          </a:xfrm>
          <a:prstGeom prst="rect">
            <a:avLst/>
          </a:prstGeom>
          <a:noFill/>
        </p:spPr>
        <p:txBody>
          <a:bodyPr wrap="square" rtlCol="0">
            <a:spAutoFit/>
          </a:bodyPr>
          <a:lstStyle/>
          <a:p>
            <a:pPr algn="ctr"/>
            <a:r>
              <a:rPr lang="en-GB" b="1" dirty="0">
                <a:solidFill>
                  <a:schemeClr val="bg1">
                    <a:lumMod val="50000"/>
                  </a:schemeClr>
                </a:solidFill>
              </a:rPr>
              <a:t>Q1</a:t>
            </a:r>
          </a:p>
        </p:txBody>
      </p:sp>
      <p:sp>
        <p:nvSpPr>
          <p:cNvPr id="4" name="Title 3">
            <a:extLst>
              <a:ext uri="{FF2B5EF4-FFF2-40B4-BE49-F238E27FC236}">
                <a16:creationId xmlns:a16="http://schemas.microsoft.com/office/drawing/2014/main" id="{9FAF3D30-C831-6BBF-4D8F-A5966FCFBB64}"/>
              </a:ext>
            </a:extLst>
          </p:cNvPr>
          <p:cNvSpPr>
            <a:spLocks noGrp="1"/>
          </p:cNvSpPr>
          <p:nvPr>
            <p:ph type="title"/>
          </p:nvPr>
        </p:nvSpPr>
        <p:spPr/>
        <p:txBody>
          <a:bodyPr/>
          <a:lstStyle/>
          <a:p>
            <a:r>
              <a:rPr lang="en-GB" dirty="0">
                <a:cs typeface="Calibri Light"/>
              </a:rPr>
              <a:t>Impact of an increase in demand on price and output for a price maker (imperfect competition)</a:t>
            </a:r>
            <a:endParaRPr lang="en-GB" dirty="0"/>
          </a:p>
        </p:txBody>
      </p:sp>
    </p:spTree>
    <p:extLst>
      <p:ext uri="{BB962C8B-B14F-4D97-AF65-F5344CB8AC3E}">
        <p14:creationId xmlns:p14="http://schemas.microsoft.com/office/powerpoint/2010/main" val="281533556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59483"/>
            <a:ext cx="0" cy="4706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69849" y="521580"/>
            <a:ext cx="1146389" cy="646331"/>
          </a:xfrm>
          <a:prstGeom prst="rect">
            <a:avLst/>
          </a:prstGeom>
          <a:noFill/>
        </p:spPr>
        <p:txBody>
          <a:bodyPr wrap="square" rtlCol="0">
            <a:spAutoFit/>
          </a:bodyPr>
          <a:lstStyle/>
          <a:p>
            <a:pPr algn="ctr"/>
            <a:r>
              <a:rPr lang="en-GB" b="1" dirty="0"/>
              <a:t>Costs and Revenue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31747" y="1160523"/>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7636922" y="205260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3037002" y="1095080"/>
            <a:ext cx="5182438" cy="3629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548880" y="415802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522805" y="4690204"/>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3057323" y="1217304"/>
            <a:ext cx="3191077" cy="429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id="{F5805E54-5429-47B0-8268-B8BA468F5009}"/>
              </a:ext>
            </a:extLst>
          </p:cNvPr>
          <p:cNvSpPr/>
          <p:nvPr/>
        </p:nvSpPr>
        <p:spPr>
          <a:xfrm>
            <a:off x="3098800" y="184912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21E03400-2718-4018-BF72-32F6937750F0}"/>
              </a:ext>
            </a:extLst>
          </p:cNvPr>
          <p:cNvSpPr/>
          <p:nvPr/>
        </p:nvSpPr>
        <p:spPr>
          <a:xfrm>
            <a:off x="3068320" y="1259840"/>
            <a:ext cx="4104640" cy="3761635"/>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35DB0BD-B4D6-4067-9211-FEEB23463964}"/>
              </a:ext>
            </a:extLst>
          </p:cNvPr>
          <p:cNvSpPr txBox="1"/>
          <p:nvPr/>
        </p:nvSpPr>
        <p:spPr>
          <a:xfrm>
            <a:off x="7789322" y="1351566"/>
            <a:ext cx="1146389" cy="369332"/>
          </a:xfrm>
          <a:prstGeom prst="rect">
            <a:avLst/>
          </a:prstGeom>
          <a:noFill/>
        </p:spPr>
        <p:txBody>
          <a:bodyPr wrap="square" rtlCol="0">
            <a:spAutoFit/>
          </a:bodyPr>
          <a:lstStyle/>
          <a:p>
            <a:pPr algn="ctr"/>
            <a:r>
              <a:rPr lang="en-GB" b="1" dirty="0">
                <a:solidFill>
                  <a:schemeClr val="bg1">
                    <a:lumMod val="50000"/>
                  </a:schemeClr>
                </a:solidFill>
              </a:rPr>
              <a:t>AC1</a:t>
            </a:r>
          </a:p>
        </p:txBody>
      </p:sp>
      <p:sp>
        <p:nvSpPr>
          <p:cNvPr id="20" name="Freeform: Shape 19">
            <a:extLst>
              <a:ext uri="{FF2B5EF4-FFF2-40B4-BE49-F238E27FC236}">
                <a16:creationId xmlns:a16="http://schemas.microsoft.com/office/drawing/2014/main" id="{EAB610CB-0D70-4AF1-95B8-09722239E7B6}"/>
              </a:ext>
            </a:extLst>
          </p:cNvPr>
          <p:cNvSpPr/>
          <p:nvPr/>
        </p:nvSpPr>
        <p:spPr>
          <a:xfrm>
            <a:off x="3251200" y="1148080"/>
            <a:ext cx="5069840" cy="2093035"/>
          </a:xfrm>
          <a:custGeom>
            <a:avLst/>
            <a:gdLst>
              <a:gd name="connsiteX0" fmla="*/ 0 w 5069840"/>
              <a:gd name="connsiteY0" fmla="*/ 0 h 2093035"/>
              <a:gd name="connsiteX1" fmla="*/ 2255520 w 5069840"/>
              <a:gd name="connsiteY1" fmla="*/ 2092960 h 2093035"/>
              <a:gd name="connsiteX2" fmla="*/ 5069840 w 5069840"/>
              <a:gd name="connsiteY2" fmla="*/ 60960 h 2093035"/>
            </a:gdLst>
            <a:ahLst/>
            <a:cxnLst>
              <a:cxn ang="0">
                <a:pos x="connsiteX0" y="connsiteY0"/>
              </a:cxn>
              <a:cxn ang="0">
                <a:pos x="connsiteX1" y="connsiteY1"/>
              </a:cxn>
              <a:cxn ang="0">
                <a:pos x="connsiteX2" y="connsiteY2"/>
              </a:cxn>
            </a:cxnLst>
            <a:rect l="l" t="t" r="r" b="b"/>
            <a:pathLst>
              <a:path w="5069840" h="2093035">
                <a:moveTo>
                  <a:pt x="0" y="0"/>
                </a:moveTo>
                <a:cubicBezTo>
                  <a:pt x="705273" y="1041400"/>
                  <a:pt x="1410547" y="2082800"/>
                  <a:pt x="2255520" y="2092960"/>
                </a:cubicBezTo>
                <a:cubicBezTo>
                  <a:pt x="3100493" y="2103120"/>
                  <a:pt x="4085166" y="1082040"/>
                  <a:pt x="5069840" y="60960"/>
                </a:cubicBez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334FFCB-B600-4141-A5C6-2AD72702D104}"/>
              </a:ext>
            </a:extLst>
          </p:cNvPr>
          <p:cNvCxnSpPr>
            <a:cxnSpLocks/>
          </p:cNvCxnSpPr>
          <p:nvPr/>
        </p:nvCxnSpPr>
        <p:spPr>
          <a:xfrm>
            <a:off x="5221402" y="2651760"/>
            <a:ext cx="0" cy="25141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A17FDB-2624-4832-BDBD-EAC1D006FF16}"/>
              </a:ext>
            </a:extLst>
          </p:cNvPr>
          <p:cNvCxnSpPr>
            <a:cxnSpLocks/>
          </p:cNvCxnSpPr>
          <p:nvPr/>
        </p:nvCxnSpPr>
        <p:spPr>
          <a:xfrm flipH="1">
            <a:off x="2905760" y="2651760"/>
            <a:ext cx="227500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D73C48D-EBD0-420D-971F-415FD4410024}"/>
              </a:ext>
            </a:extLst>
          </p:cNvPr>
          <p:cNvSpPr txBox="1"/>
          <p:nvPr/>
        </p:nvSpPr>
        <p:spPr>
          <a:xfrm>
            <a:off x="4652861" y="5125263"/>
            <a:ext cx="1146389" cy="369332"/>
          </a:xfrm>
          <a:prstGeom prst="rect">
            <a:avLst/>
          </a:prstGeom>
          <a:noFill/>
        </p:spPr>
        <p:txBody>
          <a:bodyPr wrap="square" rtlCol="0">
            <a:spAutoFit/>
          </a:bodyPr>
          <a:lstStyle/>
          <a:p>
            <a:pPr algn="ctr"/>
            <a:r>
              <a:rPr lang="en-GB" b="1" dirty="0"/>
              <a:t>Q</a:t>
            </a:r>
          </a:p>
        </p:txBody>
      </p:sp>
      <p:sp>
        <p:nvSpPr>
          <p:cNvPr id="33" name="TextBox 32">
            <a:extLst>
              <a:ext uri="{FF2B5EF4-FFF2-40B4-BE49-F238E27FC236}">
                <a16:creationId xmlns:a16="http://schemas.microsoft.com/office/drawing/2014/main" id="{5F6F46AA-95EB-440B-BC39-926E822CD513}"/>
              </a:ext>
            </a:extLst>
          </p:cNvPr>
          <p:cNvSpPr txBox="1"/>
          <p:nvPr/>
        </p:nvSpPr>
        <p:spPr>
          <a:xfrm>
            <a:off x="2076875" y="2475190"/>
            <a:ext cx="1146389" cy="369332"/>
          </a:xfrm>
          <a:prstGeom prst="rect">
            <a:avLst/>
          </a:prstGeom>
          <a:noFill/>
        </p:spPr>
        <p:txBody>
          <a:bodyPr wrap="square" rtlCol="0">
            <a:spAutoFit/>
          </a:bodyPr>
          <a:lstStyle/>
          <a:p>
            <a:pPr algn="ctr"/>
            <a:r>
              <a:rPr lang="en-GB" b="1" dirty="0"/>
              <a:t>P</a:t>
            </a:r>
          </a:p>
        </p:txBody>
      </p:sp>
      <p:sp>
        <p:nvSpPr>
          <p:cNvPr id="2" name="Title 1">
            <a:extLst>
              <a:ext uri="{FF2B5EF4-FFF2-40B4-BE49-F238E27FC236}">
                <a16:creationId xmlns:a16="http://schemas.microsoft.com/office/drawing/2014/main" id="{B2DBE311-B098-2DC6-9C5A-0FEAF0DBD0A6}"/>
              </a:ext>
            </a:extLst>
          </p:cNvPr>
          <p:cNvSpPr>
            <a:spLocks noGrp="1"/>
          </p:cNvSpPr>
          <p:nvPr>
            <p:ph type="title"/>
          </p:nvPr>
        </p:nvSpPr>
        <p:spPr/>
        <p:txBody>
          <a:bodyPr/>
          <a:lstStyle/>
          <a:p>
            <a:r>
              <a:rPr lang="en-GB" dirty="0">
                <a:cs typeface="Calibri Light"/>
              </a:rPr>
              <a:t>Increase in fixed costs in imperfect competition</a:t>
            </a:r>
          </a:p>
        </p:txBody>
      </p:sp>
    </p:spTree>
    <p:extLst>
      <p:ext uri="{BB962C8B-B14F-4D97-AF65-F5344CB8AC3E}">
        <p14:creationId xmlns:p14="http://schemas.microsoft.com/office/powerpoint/2010/main" val="38723592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2312A76-7B08-4079-AD10-4FC9DE178826}"/>
              </a:ext>
            </a:extLst>
          </p:cNvPr>
          <p:cNvCxnSpPr/>
          <p:nvPr/>
        </p:nvCxnSpPr>
        <p:spPr>
          <a:xfrm>
            <a:off x="6283288" y="1713710"/>
            <a:ext cx="12489" cy="28921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D1C495-CD15-4561-AFDF-22140BD9852F}"/>
              </a:ext>
            </a:extLst>
          </p:cNvPr>
          <p:cNvCxnSpPr>
            <a:cxnSpLocks/>
          </p:cNvCxnSpPr>
          <p:nvPr/>
        </p:nvCxnSpPr>
        <p:spPr>
          <a:xfrm flipH="1">
            <a:off x="6283289" y="4592746"/>
            <a:ext cx="2125804" cy="156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C19CB13-B91B-4EA1-979E-018019205C52}"/>
              </a:ext>
            </a:extLst>
          </p:cNvPr>
          <p:cNvSpPr txBox="1"/>
          <p:nvPr/>
        </p:nvSpPr>
        <p:spPr>
          <a:xfrm rot="16200000">
            <a:off x="5360529" y="1557608"/>
            <a:ext cx="1199213" cy="646331"/>
          </a:xfrm>
          <a:prstGeom prst="rect">
            <a:avLst/>
          </a:prstGeom>
          <a:noFill/>
        </p:spPr>
        <p:txBody>
          <a:bodyPr wrap="square" rtlCol="0">
            <a:spAutoFit/>
          </a:bodyPr>
          <a:lstStyle/>
          <a:p>
            <a:r>
              <a:rPr lang="en-GB" b="1" dirty="0">
                <a:solidFill>
                  <a:srgbClr val="0070C0"/>
                </a:solidFill>
              </a:rPr>
              <a:t>Revenue and Costs</a:t>
            </a:r>
          </a:p>
        </p:txBody>
      </p:sp>
      <p:sp>
        <p:nvSpPr>
          <p:cNvPr id="18" name="TextBox 17">
            <a:extLst>
              <a:ext uri="{FF2B5EF4-FFF2-40B4-BE49-F238E27FC236}">
                <a16:creationId xmlns:a16="http://schemas.microsoft.com/office/drawing/2014/main" id="{57F3F4BD-313B-45CB-8237-AE1E8C55F1CA}"/>
              </a:ext>
            </a:extLst>
          </p:cNvPr>
          <p:cNvSpPr txBox="1"/>
          <p:nvPr/>
        </p:nvSpPr>
        <p:spPr>
          <a:xfrm>
            <a:off x="7898169" y="4681604"/>
            <a:ext cx="1946222" cy="369332"/>
          </a:xfrm>
          <a:prstGeom prst="rect">
            <a:avLst/>
          </a:prstGeom>
          <a:noFill/>
        </p:spPr>
        <p:txBody>
          <a:bodyPr wrap="square" rtlCol="0">
            <a:spAutoFit/>
          </a:bodyPr>
          <a:lstStyle/>
          <a:p>
            <a:r>
              <a:rPr lang="en-GB" b="1" dirty="0">
                <a:solidFill>
                  <a:srgbClr val="0070C0"/>
                </a:solidFill>
              </a:rPr>
              <a:t>Output</a:t>
            </a:r>
          </a:p>
        </p:txBody>
      </p:sp>
      <p:cxnSp>
        <p:nvCxnSpPr>
          <p:cNvPr id="19" name="Straight Connector 18">
            <a:extLst>
              <a:ext uri="{FF2B5EF4-FFF2-40B4-BE49-F238E27FC236}">
                <a16:creationId xmlns:a16="http://schemas.microsoft.com/office/drawing/2014/main" id="{A9602AE1-8310-4765-871C-82B113534180}"/>
              </a:ext>
            </a:extLst>
          </p:cNvPr>
          <p:cNvCxnSpPr/>
          <p:nvPr/>
        </p:nvCxnSpPr>
        <p:spPr>
          <a:xfrm>
            <a:off x="2430800" y="1713710"/>
            <a:ext cx="12489" cy="28921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14DE49-E67E-4099-BFD3-D607DA9BF7B1}"/>
              </a:ext>
            </a:extLst>
          </p:cNvPr>
          <p:cNvCxnSpPr/>
          <p:nvPr/>
        </p:nvCxnSpPr>
        <p:spPr>
          <a:xfrm flipH="1">
            <a:off x="2430800" y="4605904"/>
            <a:ext cx="3507241" cy="25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C8DAF0-97E6-4F4E-9B9A-09690A5CF2B2}"/>
              </a:ext>
            </a:extLst>
          </p:cNvPr>
          <p:cNvSpPr txBox="1"/>
          <p:nvPr/>
        </p:nvSpPr>
        <p:spPr>
          <a:xfrm rot="16200000">
            <a:off x="1508041" y="1557608"/>
            <a:ext cx="1199213" cy="646331"/>
          </a:xfrm>
          <a:prstGeom prst="rect">
            <a:avLst/>
          </a:prstGeom>
          <a:noFill/>
        </p:spPr>
        <p:txBody>
          <a:bodyPr wrap="square" rtlCol="0">
            <a:spAutoFit/>
          </a:bodyPr>
          <a:lstStyle/>
          <a:p>
            <a:r>
              <a:rPr lang="en-GB" b="1" dirty="0">
                <a:solidFill>
                  <a:srgbClr val="0070C0"/>
                </a:solidFill>
              </a:rPr>
              <a:t>Revenue and Costs</a:t>
            </a:r>
          </a:p>
        </p:txBody>
      </p:sp>
      <p:sp>
        <p:nvSpPr>
          <p:cNvPr id="22" name="TextBox 21">
            <a:extLst>
              <a:ext uri="{FF2B5EF4-FFF2-40B4-BE49-F238E27FC236}">
                <a16:creationId xmlns:a16="http://schemas.microsoft.com/office/drawing/2014/main" id="{3A799736-F371-4D32-B1EB-669A90BF63F6}"/>
              </a:ext>
            </a:extLst>
          </p:cNvPr>
          <p:cNvSpPr txBox="1"/>
          <p:nvPr/>
        </p:nvSpPr>
        <p:spPr>
          <a:xfrm>
            <a:off x="5295963" y="4744825"/>
            <a:ext cx="1946222" cy="369332"/>
          </a:xfrm>
          <a:prstGeom prst="rect">
            <a:avLst/>
          </a:prstGeom>
          <a:noFill/>
        </p:spPr>
        <p:txBody>
          <a:bodyPr wrap="square" rtlCol="0">
            <a:spAutoFit/>
          </a:bodyPr>
          <a:lstStyle/>
          <a:p>
            <a:r>
              <a:rPr lang="en-GB" b="1" dirty="0">
                <a:solidFill>
                  <a:srgbClr val="0070C0"/>
                </a:solidFill>
              </a:rPr>
              <a:t>Output</a:t>
            </a:r>
          </a:p>
        </p:txBody>
      </p:sp>
      <p:sp>
        <p:nvSpPr>
          <p:cNvPr id="24" name="TextBox 23">
            <a:extLst>
              <a:ext uri="{FF2B5EF4-FFF2-40B4-BE49-F238E27FC236}">
                <a16:creationId xmlns:a16="http://schemas.microsoft.com/office/drawing/2014/main" id="{EF867A15-26FF-4D5B-9004-9BFEF0967AEC}"/>
              </a:ext>
            </a:extLst>
          </p:cNvPr>
          <p:cNvSpPr txBox="1"/>
          <p:nvPr/>
        </p:nvSpPr>
        <p:spPr>
          <a:xfrm>
            <a:off x="8327182" y="3353433"/>
            <a:ext cx="544098" cy="338554"/>
          </a:xfrm>
          <a:prstGeom prst="rect">
            <a:avLst/>
          </a:prstGeom>
          <a:noFill/>
        </p:spPr>
        <p:txBody>
          <a:bodyPr wrap="square" rtlCol="0">
            <a:spAutoFit/>
          </a:bodyPr>
          <a:lstStyle/>
          <a:p>
            <a:r>
              <a:rPr lang="en-GB" sz="1600" b="1" dirty="0">
                <a:solidFill>
                  <a:srgbClr val="0070C0"/>
                </a:solidFill>
              </a:rPr>
              <a:t>MC</a:t>
            </a:r>
            <a:endParaRPr lang="en-GB" sz="1600" dirty="0">
              <a:solidFill>
                <a:srgbClr val="0070C0"/>
              </a:solidFill>
            </a:endParaRPr>
          </a:p>
        </p:txBody>
      </p:sp>
      <p:cxnSp>
        <p:nvCxnSpPr>
          <p:cNvPr id="27" name="Straight Connector 26">
            <a:extLst>
              <a:ext uri="{FF2B5EF4-FFF2-40B4-BE49-F238E27FC236}">
                <a16:creationId xmlns:a16="http://schemas.microsoft.com/office/drawing/2014/main" id="{99EA23A9-015C-43B3-9530-904FB5ED2B65}"/>
              </a:ext>
            </a:extLst>
          </p:cNvPr>
          <p:cNvCxnSpPr/>
          <p:nvPr/>
        </p:nvCxnSpPr>
        <p:spPr>
          <a:xfrm>
            <a:off x="6596043" y="2174044"/>
            <a:ext cx="447203" cy="23587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06F2A1-C2CA-44E8-9A01-4D5102644424}"/>
              </a:ext>
            </a:extLst>
          </p:cNvPr>
          <p:cNvCxnSpPr>
            <a:endCxn id="29" idx="0"/>
          </p:cNvCxnSpPr>
          <p:nvPr/>
        </p:nvCxnSpPr>
        <p:spPr>
          <a:xfrm>
            <a:off x="6749055" y="1693475"/>
            <a:ext cx="852243" cy="26042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02A41A6-041A-4FB8-8569-787D8C8952DA}"/>
              </a:ext>
            </a:extLst>
          </p:cNvPr>
          <p:cNvSpPr txBox="1"/>
          <p:nvPr/>
        </p:nvSpPr>
        <p:spPr>
          <a:xfrm>
            <a:off x="7287751" y="4297706"/>
            <a:ext cx="627093" cy="338554"/>
          </a:xfrm>
          <a:prstGeom prst="rect">
            <a:avLst/>
          </a:prstGeom>
          <a:noFill/>
        </p:spPr>
        <p:txBody>
          <a:bodyPr wrap="square" rtlCol="0">
            <a:spAutoFit/>
          </a:bodyPr>
          <a:lstStyle/>
          <a:p>
            <a:r>
              <a:rPr lang="en-GB" sz="1600" b="1" dirty="0">
                <a:solidFill>
                  <a:srgbClr val="0070C0"/>
                </a:solidFill>
              </a:rPr>
              <a:t>AR</a:t>
            </a:r>
          </a:p>
        </p:txBody>
      </p:sp>
      <p:sp>
        <p:nvSpPr>
          <p:cNvPr id="30" name="TextBox 29">
            <a:extLst>
              <a:ext uri="{FF2B5EF4-FFF2-40B4-BE49-F238E27FC236}">
                <a16:creationId xmlns:a16="http://schemas.microsoft.com/office/drawing/2014/main" id="{16F89F85-E68B-417E-9EAC-050F0924C943}"/>
              </a:ext>
            </a:extLst>
          </p:cNvPr>
          <p:cNvSpPr txBox="1"/>
          <p:nvPr/>
        </p:nvSpPr>
        <p:spPr>
          <a:xfrm>
            <a:off x="6650840" y="4271718"/>
            <a:ext cx="634563" cy="338554"/>
          </a:xfrm>
          <a:prstGeom prst="rect">
            <a:avLst/>
          </a:prstGeom>
          <a:noFill/>
        </p:spPr>
        <p:txBody>
          <a:bodyPr wrap="square" rtlCol="0">
            <a:spAutoFit/>
          </a:bodyPr>
          <a:lstStyle/>
          <a:p>
            <a:r>
              <a:rPr lang="en-GB" sz="1600" b="1" dirty="0">
                <a:solidFill>
                  <a:srgbClr val="0070C0"/>
                </a:solidFill>
              </a:rPr>
              <a:t>MR</a:t>
            </a:r>
            <a:endParaRPr lang="en-GB" sz="1600" dirty="0">
              <a:solidFill>
                <a:srgbClr val="0070C0"/>
              </a:solidFill>
            </a:endParaRPr>
          </a:p>
        </p:txBody>
      </p:sp>
      <p:sp>
        <p:nvSpPr>
          <p:cNvPr id="31" name="TextBox 30">
            <a:extLst>
              <a:ext uri="{FF2B5EF4-FFF2-40B4-BE49-F238E27FC236}">
                <a16:creationId xmlns:a16="http://schemas.microsoft.com/office/drawing/2014/main" id="{6E141402-6CB0-44DE-8B53-00AB54F22470}"/>
              </a:ext>
            </a:extLst>
          </p:cNvPr>
          <p:cNvSpPr txBox="1"/>
          <p:nvPr/>
        </p:nvSpPr>
        <p:spPr>
          <a:xfrm>
            <a:off x="5878346" y="2374183"/>
            <a:ext cx="704281" cy="400110"/>
          </a:xfrm>
          <a:prstGeom prst="rect">
            <a:avLst/>
          </a:prstGeom>
          <a:noFill/>
        </p:spPr>
        <p:txBody>
          <a:bodyPr wrap="square" rtlCol="0">
            <a:spAutoFit/>
          </a:bodyPr>
          <a:lstStyle/>
          <a:p>
            <a:r>
              <a:rPr lang="en-GB" sz="2000" b="1" dirty="0">
                <a:solidFill>
                  <a:srgbClr val="FF0000"/>
                </a:solidFill>
              </a:rPr>
              <a:t>P1</a:t>
            </a:r>
          </a:p>
        </p:txBody>
      </p:sp>
      <p:cxnSp>
        <p:nvCxnSpPr>
          <p:cNvPr id="32" name="Straight Connector 31">
            <a:extLst>
              <a:ext uri="{FF2B5EF4-FFF2-40B4-BE49-F238E27FC236}">
                <a16:creationId xmlns:a16="http://schemas.microsoft.com/office/drawing/2014/main" id="{FEF86829-D93E-4CED-8031-58215C9CC5A2}"/>
              </a:ext>
            </a:extLst>
          </p:cNvPr>
          <p:cNvCxnSpPr/>
          <p:nvPr/>
        </p:nvCxnSpPr>
        <p:spPr>
          <a:xfrm flipH="1" flipV="1">
            <a:off x="6968122" y="2543460"/>
            <a:ext cx="38685" cy="206681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F45469-8B21-473A-8579-41DD9F2DB385}"/>
              </a:ext>
            </a:extLst>
          </p:cNvPr>
          <p:cNvSpPr txBox="1"/>
          <p:nvPr/>
        </p:nvSpPr>
        <p:spPr>
          <a:xfrm>
            <a:off x="6817038" y="4625951"/>
            <a:ext cx="757013" cy="400110"/>
          </a:xfrm>
          <a:prstGeom prst="rect">
            <a:avLst/>
          </a:prstGeom>
          <a:noFill/>
        </p:spPr>
        <p:txBody>
          <a:bodyPr wrap="square" rtlCol="0">
            <a:spAutoFit/>
          </a:bodyPr>
          <a:lstStyle/>
          <a:p>
            <a:r>
              <a:rPr lang="en-GB" sz="2000" b="1" dirty="0">
                <a:solidFill>
                  <a:srgbClr val="FF0000"/>
                </a:solidFill>
              </a:rPr>
              <a:t>Q</a:t>
            </a:r>
          </a:p>
        </p:txBody>
      </p:sp>
      <p:cxnSp>
        <p:nvCxnSpPr>
          <p:cNvPr id="34" name="Straight Connector 33">
            <a:extLst>
              <a:ext uri="{FF2B5EF4-FFF2-40B4-BE49-F238E27FC236}">
                <a16:creationId xmlns:a16="http://schemas.microsoft.com/office/drawing/2014/main" id="{9B34A80E-DCF4-4779-83BC-66773E2F6C33}"/>
              </a:ext>
            </a:extLst>
          </p:cNvPr>
          <p:cNvCxnSpPr/>
          <p:nvPr/>
        </p:nvCxnSpPr>
        <p:spPr>
          <a:xfrm>
            <a:off x="6278166" y="2540305"/>
            <a:ext cx="672901" cy="6309"/>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9F4EAF-F9A4-41B6-BC3B-4264D1F54DDE}"/>
              </a:ext>
            </a:extLst>
          </p:cNvPr>
          <p:cNvCxnSpPr/>
          <p:nvPr/>
        </p:nvCxnSpPr>
        <p:spPr>
          <a:xfrm>
            <a:off x="2608389" y="2774293"/>
            <a:ext cx="1333699" cy="16042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8D312E-AB54-44D2-896D-4584F17149E6}"/>
              </a:ext>
            </a:extLst>
          </p:cNvPr>
          <p:cNvCxnSpPr/>
          <p:nvPr/>
        </p:nvCxnSpPr>
        <p:spPr>
          <a:xfrm>
            <a:off x="2532303" y="2483803"/>
            <a:ext cx="2907757" cy="16199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AE558AE-1969-49A1-AA9D-721DBDC91B30}"/>
              </a:ext>
            </a:extLst>
          </p:cNvPr>
          <p:cNvSpPr txBox="1"/>
          <p:nvPr/>
        </p:nvSpPr>
        <p:spPr>
          <a:xfrm>
            <a:off x="3779450" y="4301698"/>
            <a:ext cx="627093" cy="338554"/>
          </a:xfrm>
          <a:prstGeom prst="rect">
            <a:avLst/>
          </a:prstGeom>
          <a:noFill/>
        </p:spPr>
        <p:txBody>
          <a:bodyPr wrap="square" rtlCol="0">
            <a:spAutoFit/>
          </a:bodyPr>
          <a:lstStyle/>
          <a:p>
            <a:r>
              <a:rPr lang="en-GB" sz="1600" b="1" dirty="0">
                <a:solidFill>
                  <a:srgbClr val="0070C0"/>
                </a:solidFill>
              </a:rPr>
              <a:t>MR</a:t>
            </a:r>
          </a:p>
        </p:txBody>
      </p:sp>
      <p:sp>
        <p:nvSpPr>
          <p:cNvPr id="38" name="TextBox 37">
            <a:extLst>
              <a:ext uri="{FF2B5EF4-FFF2-40B4-BE49-F238E27FC236}">
                <a16:creationId xmlns:a16="http://schemas.microsoft.com/office/drawing/2014/main" id="{0D11401E-C6DD-4544-903A-0EDC6DD5A314}"/>
              </a:ext>
            </a:extLst>
          </p:cNvPr>
          <p:cNvSpPr txBox="1"/>
          <p:nvPr/>
        </p:nvSpPr>
        <p:spPr>
          <a:xfrm>
            <a:off x="5243060" y="4240142"/>
            <a:ext cx="634563" cy="338554"/>
          </a:xfrm>
          <a:prstGeom prst="rect">
            <a:avLst/>
          </a:prstGeom>
          <a:noFill/>
        </p:spPr>
        <p:txBody>
          <a:bodyPr wrap="square" rtlCol="0">
            <a:spAutoFit/>
          </a:bodyPr>
          <a:lstStyle/>
          <a:p>
            <a:r>
              <a:rPr lang="en-GB" sz="1600" b="1" dirty="0">
                <a:solidFill>
                  <a:srgbClr val="0070C0"/>
                </a:solidFill>
              </a:rPr>
              <a:t>AR</a:t>
            </a:r>
            <a:endParaRPr lang="en-GB" sz="1600" dirty="0">
              <a:solidFill>
                <a:srgbClr val="0070C0"/>
              </a:solidFill>
            </a:endParaRPr>
          </a:p>
        </p:txBody>
      </p:sp>
      <p:sp>
        <p:nvSpPr>
          <p:cNvPr id="39" name="TextBox 38">
            <a:extLst>
              <a:ext uri="{FF2B5EF4-FFF2-40B4-BE49-F238E27FC236}">
                <a16:creationId xmlns:a16="http://schemas.microsoft.com/office/drawing/2014/main" id="{7FC25FD8-35B7-4536-9596-416C66E99989}"/>
              </a:ext>
            </a:extLst>
          </p:cNvPr>
          <p:cNvSpPr txBox="1"/>
          <p:nvPr/>
        </p:nvSpPr>
        <p:spPr>
          <a:xfrm>
            <a:off x="2010873" y="2934392"/>
            <a:ext cx="704281" cy="400110"/>
          </a:xfrm>
          <a:prstGeom prst="rect">
            <a:avLst/>
          </a:prstGeom>
          <a:noFill/>
        </p:spPr>
        <p:txBody>
          <a:bodyPr wrap="square" rtlCol="0">
            <a:spAutoFit/>
          </a:bodyPr>
          <a:lstStyle/>
          <a:p>
            <a:r>
              <a:rPr lang="en-GB" sz="2000" b="1" dirty="0">
                <a:solidFill>
                  <a:srgbClr val="FF0000"/>
                </a:solidFill>
              </a:rPr>
              <a:t>P2</a:t>
            </a:r>
          </a:p>
        </p:txBody>
      </p:sp>
      <p:cxnSp>
        <p:nvCxnSpPr>
          <p:cNvPr id="40" name="Straight Connector 39">
            <a:extLst>
              <a:ext uri="{FF2B5EF4-FFF2-40B4-BE49-F238E27FC236}">
                <a16:creationId xmlns:a16="http://schemas.microsoft.com/office/drawing/2014/main" id="{989A08A0-6F23-4CDC-BF27-8E24E742F273}"/>
              </a:ext>
            </a:extLst>
          </p:cNvPr>
          <p:cNvCxnSpPr/>
          <p:nvPr/>
        </p:nvCxnSpPr>
        <p:spPr>
          <a:xfrm flipH="1" flipV="1">
            <a:off x="3652370" y="3157307"/>
            <a:ext cx="11619" cy="1452965"/>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D8F5104-AFD2-4576-8AC4-97C41B5A5149}"/>
              </a:ext>
            </a:extLst>
          </p:cNvPr>
          <p:cNvSpPr txBox="1"/>
          <p:nvPr/>
        </p:nvSpPr>
        <p:spPr>
          <a:xfrm>
            <a:off x="3426420" y="4610961"/>
            <a:ext cx="757013" cy="400110"/>
          </a:xfrm>
          <a:prstGeom prst="rect">
            <a:avLst/>
          </a:prstGeom>
          <a:noFill/>
        </p:spPr>
        <p:txBody>
          <a:bodyPr wrap="square" rtlCol="0">
            <a:spAutoFit/>
          </a:bodyPr>
          <a:lstStyle/>
          <a:p>
            <a:r>
              <a:rPr lang="en-GB" sz="2000" b="1" dirty="0">
                <a:solidFill>
                  <a:srgbClr val="FF0000"/>
                </a:solidFill>
              </a:rPr>
              <a:t>Q</a:t>
            </a:r>
          </a:p>
        </p:txBody>
      </p:sp>
      <p:cxnSp>
        <p:nvCxnSpPr>
          <p:cNvPr id="42" name="Straight Connector 41">
            <a:extLst>
              <a:ext uri="{FF2B5EF4-FFF2-40B4-BE49-F238E27FC236}">
                <a16:creationId xmlns:a16="http://schemas.microsoft.com/office/drawing/2014/main" id="{C384A09C-3E8D-4730-AB91-F2D33571725E}"/>
              </a:ext>
            </a:extLst>
          </p:cNvPr>
          <p:cNvCxnSpPr/>
          <p:nvPr/>
        </p:nvCxnSpPr>
        <p:spPr>
          <a:xfrm>
            <a:off x="2495864" y="3174403"/>
            <a:ext cx="1133031" cy="441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5B72075-C5A7-4DCB-A37F-FFB86DA2D70D}"/>
              </a:ext>
            </a:extLst>
          </p:cNvPr>
          <p:cNvSpPr txBox="1"/>
          <p:nvPr/>
        </p:nvSpPr>
        <p:spPr>
          <a:xfrm>
            <a:off x="2868378" y="1646279"/>
            <a:ext cx="1946222" cy="369332"/>
          </a:xfrm>
          <a:prstGeom prst="rect">
            <a:avLst/>
          </a:prstGeom>
          <a:noFill/>
        </p:spPr>
        <p:txBody>
          <a:bodyPr wrap="square" rtlCol="0">
            <a:spAutoFit/>
          </a:bodyPr>
          <a:lstStyle/>
          <a:p>
            <a:pPr algn="ctr"/>
            <a:r>
              <a:rPr lang="en-GB" b="1" dirty="0">
                <a:solidFill>
                  <a:srgbClr val="00B050"/>
                </a:solidFill>
              </a:rPr>
              <a:t>Off peak</a:t>
            </a:r>
          </a:p>
        </p:txBody>
      </p:sp>
      <p:sp>
        <p:nvSpPr>
          <p:cNvPr id="44" name="TextBox 43">
            <a:extLst>
              <a:ext uri="{FF2B5EF4-FFF2-40B4-BE49-F238E27FC236}">
                <a16:creationId xmlns:a16="http://schemas.microsoft.com/office/drawing/2014/main" id="{F2048849-69B2-45F1-8C53-070DEDA29E82}"/>
              </a:ext>
            </a:extLst>
          </p:cNvPr>
          <p:cNvSpPr txBox="1"/>
          <p:nvPr/>
        </p:nvSpPr>
        <p:spPr>
          <a:xfrm>
            <a:off x="6373080" y="1564428"/>
            <a:ext cx="1946222" cy="369332"/>
          </a:xfrm>
          <a:prstGeom prst="rect">
            <a:avLst/>
          </a:prstGeom>
          <a:noFill/>
        </p:spPr>
        <p:txBody>
          <a:bodyPr wrap="square" rtlCol="0">
            <a:spAutoFit/>
          </a:bodyPr>
          <a:lstStyle/>
          <a:p>
            <a:pPr algn="ctr"/>
            <a:r>
              <a:rPr lang="en-GB" b="1" dirty="0">
                <a:solidFill>
                  <a:srgbClr val="00B050"/>
                </a:solidFill>
              </a:rPr>
              <a:t>On peak</a:t>
            </a:r>
          </a:p>
        </p:txBody>
      </p:sp>
      <p:cxnSp>
        <p:nvCxnSpPr>
          <p:cNvPr id="46" name="Straight Connector 45">
            <a:extLst>
              <a:ext uri="{FF2B5EF4-FFF2-40B4-BE49-F238E27FC236}">
                <a16:creationId xmlns:a16="http://schemas.microsoft.com/office/drawing/2014/main" id="{80A3BB31-32BC-41A5-9706-AFB9F0D24859}"/>
              </a:ext>
            </a:extLst>
          </p:cNvPr>
          <p:cNvCxnSpPr>
            <a:cxnSpLocks/>
          </p:cNvCxnSpPr>
          <p:nvPr/>
        </p:nvCxnSpPr>
        <p:spPr>
          <a:xfrm>
            <a:off x="2443289" y="3588385"/>
            <a:ext cx="5807807" cy="147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FA91626-44C5-45CF-BC77-BD1076F7ADFE}"/>
              </a:ext>
            </a:extLst>
          </p:cNvPr>
          <p:cNvSpPr/>
          <p:nvPr/>
        </p:nvSpPr>
        <p:spPr>
          <a:xfrm>
            <a:off x="2455603" y="3166888"/>
            <a:ext cx="1196767" cy="429100"/>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74A9D10-D625-45E2-997E-86B71998DFA7}"/>
              </a:ext>
            </a:extLst>
          </p:cNvPr>
          <p:cNvSpPr/>
          <p:nvPr/>
        </p:nvSpPr>
        <p:spPr>
          <a:xfrm>
            <a:off x="6308883" y="2536913"/>
            <a:ext cx="642184" cy="1054096"/>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520ED3-21E6-EC80-247F-776D9455D585}"/>
              </a:ext>
            </a:extLst>
          </p:cNvPr>
          <p:cNvSpPr>
            <a:spLocks noGrp="1"/>
          </p:cNvSpPr>
          <p:nvPr>
            <p:ph type="title"/>
          </p:nvPr>
        </p:nvSpPr>
        <p:spPr/>
        <p:txBody>
          <a:bodyPr/>
          <a:lstStyle/>
          <a:p>
            <a:r>
              <a:rPr lang="en-GB" dirty="0">
                <a:cs typeface="Calibri Light"/>
              </a:rPr>
              <a:t>price discrimination for off peak and on peak goods/services</a:t>
            </a:r>
            <a:endParaRPr lang="en-GB" dirty="0"/>
          </a:p>
        </p:txBody>
      </p:sp>
    </p:spTree>
    <p:extLst>
      <p:ext uri="{BB962C8B-B14F-4D97-AF65-F5344CB8AC3E}">
        <p14:creationId xmlns:p14="http://schemas.microsoft.com/office/powerpoint/2010/main" val="34652133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089D474-E2C0-4063-91FE-0B9934870B26}"/>
              </a:ext>
            </a:extLst>
          </p:cNvPr>
          <p:cNvCxnSpPr>
            <a:cxnSpLocks/>
          </p:cNvCxnSpPr>
          <p:nvPr/>
        </p:nvCxnSpPr>
        <p:spPr>
          <a:xfrm>
            <a:off x="2884602" y="459483"/>
            <a:ext cx="0" cy="4706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823A3FD-0557-4049-8A83-329025A8B063}"/>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7DD8A37-7108-4CED-8142-3E26FEC4EC04}"/>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5" name="TextBox 4">
            <a:extLst>
              <a:ext uri="{FF2B5EF4-FFF2-40B4-BE49-F238E27FC236}">
                <a16:creationId xmlns:a16="http://schemas.microsoft.com/office/drawing/2014/main" id="{016E1566-4486-4F9B-8177-19173EBBC4BC}"/>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6" name="TextBox 5">
            <a:extLst>
              <a:ext uri="{FF2B5EF4-FFF2-40B4-BE49-F238E27FC236}">
                <a16:creationId xmlns:a16="http://schemas.microsoft.com/office/drawing/2014/main" id="{7CDB3BFE-B105-4507-8A02-67525D017611}"/>
              </a:ext>
            </a:extLst>
          </p:cNvPr>
          <p:cNvSpPr txBox="1"/>
          <p:nvPr/>
        </p:nvSpPr>
        <p:spPr>
          <a:xfrm>
            <a:off x="6783482" y="1416588"/>
            <a:ext cx="1146389" cy="369332"/>
          </a:xfrm>
          <a:prstGeom prst="rect">
            <a:avLst/>
          </a:prstGeom>
          <a:noFill/>
        </p:spPr>
        <p:txBody>
          <a:bodyPr wrap="square" rtlCol="0">
            <a:spAutoFit/>
          </a:bodyPr>
          <a:lstStyle/>
          <a:p>
            <a:pPr algn="ctr"/>
            <a:r>
              <a:rPr lang="en-GB" b="1" dirty="0"/>
              <a:t>MC</a:t>
            </a:r>
          </a:p>
        </p:txBody>
      </p:sp>
      <p:sp>
        <p:nvSpPr>
          <p:cNvPr id="7" name="Freeform: Shape 6">
            <a:extLst>
              <a:ext uri="{FF2B5EF4-FFF2-40B4-BE49-F238E27FC236}">
                <a16:creationId xmlns:a16="http://schemas.microsoft.com/office/drawing/2014/main" id="{9D876DCA-FF2A-4EA4-AB3E-0A0E929EA51B}"/>
              </a:ext>
            </a:extLst>
          </p:cNvPr>
          <p:cNvSpPr/>
          <p:nvPr/>
        </p:nvSpPr>
        <p:spPr>
          <a:xfrm>
            <a:off x="3068320" y="1732138"/>
            <a:ext cx="4104640" cy="3289337"/>
          </a:xfrm>
          <a:custGeom>
            <a:avLst/>
            <a:gdLst>
              <a:gd name="connsiteX0" fmla="*/ 0 w 4104640"/>
              <a:gd name="connsiteY0" fmla="*/ 2763520 h 3761635"/>
              <a:gd name="connsiteX1" fmla="*/ 1442720 w 4104640"/>
              <a:gd name="connsiteY1" fmla="*/ 3606800 h 3761635"/>
              <a:gd name="connsiteX2" fmla="*/ 4104640 w 4104640"/>
              <a:gd name="connsiteY2" fmla="*/ 0 h 3761635"/>
            </a:gdLst>
            <a:ahLst/>
            <a:cxnLst>
              <a:cxn ang="0">
                <a:pos x="connsiteX0" y="connsiteY0"/>
              </a:cxn>
              <a:cxn ang="0">
                <a:pos x="connsiteX1" y="connsiteY1"/>
              </a:cxn>
              <a:cxn ang="0">
                <a:pos x="connsiteX2" y="connsiteY2"/>
              </a:cxn>
            </a:cxnLst>
            <a:rect l="l" t="t" r="r" b="b"/>
            <a:pathLst>
              <a:path w="4104640" h="3761635">
                <a:moveTo>
                  <a:pt x="0" y="2763520"/>
                </a:moveTo>
                <a:cubicBezTo>
                  <a:pt x="379306" y="3415453"/>
                  <a:pt x="758613" y="4067387"/>
                  <a:pt x="1442720" y="3606800"/>
                </a:cubicBezTo>
                <a:cubicBezTo>
                  <a:pt x="2126827" y="3146213"/>
                  <a:pt x="3115733" y="1573106"/>
                  <a:pt x="410464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4F10352-3843-42F3-9917-47D8E6CE42C8}"/>
              </a:ext>
            </a:extLst>
          </p:cNvPr>
          <p:cNvCxnSpPr>
            <a:cxnSpLocks/>
          </p:cNvCxnSpPr>
          <p:nvPr/>
        </p:nvCxnSpPr>
        <p:spPr>
          <a:xfrm>
            <a:off x="3037002" y="611883"/>
            <a:ext cx="2631441" cy="1510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C0ED2A-49CE-4FDA-A99A-8BC1199659FE}"/>
              </a:ext>
            </a:extLst>
          </p:cNvPr>
          <p:cNvCxnSpPr>
            <a:cxnSpLocks/>
          </p:cNvCxnSpPr>
          <p:nvPr/>
        </p:nvCxnSpPr>
        <p:spPr>
          <a:xfrm>
            <a:off x="5659240" y="2101509"/>
            <a:ext cx="1504517" cy="264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529C55-C88D-46CA-A9E6-08263D0AE161}"/>
              </a:ext>
            </a:extLst>
          </p:cNvPr>
          <p:cNvSpPr txBox="1"/>
          <p:nvPr/>
        </p:nvSpPr>
        <p:spPr>
          <a:xfrm>
            <a:off x="6802235" y="4684477"/>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BC1BCBB2-45D2-496A-9B5F-9BC276B2D474}"/>
              </a:ext>
            </a:extLst>
          </p:cNvPr>
          <p:cNvSpPr txBox="1"/>
          <p:nvPr/>
        </p:nvSpPr>
        <p:spPr>
          <a:xfrm>
            <a:off x="5852160" y="5518177"/>
            <a:ext cx="1146389" cy="369332"/>
          </a:xfrm>
          <a:prstGeom prst="rect">
            <a:avLst/>
          </a:prstGeom>
          <a:noFill/>
        </p:spPr>
        <p:txBody>
          <a:bodyPr wrap="square" rtlCol="0">
            <a:spAutoFit/>
          </a:bodyPr>
          <a:lstStyle/>
          <a:p>
            <a:pPr algn="ctr"/>
            <a:r>
              <a:rPr lang="en-GB" b="1" dirty="0"/>
              <a:t>MR</a:t>
            </a:r>
          </a:p>
        </p:txBody>
      </p:sp>
      <p:cxnSp>
        <p:nvCxnSpPr>
          <p:cNvPr id="14" name="Straight Connector 13">
            <a:extLst>
              <a:ext uri="{FF2B5EF4-FFF2-40B4-BE49-F238E27FC236}">
                <a16:creationId xmlns:a16="http://schemas.microsoft.com/office/drawing/2014/main" id="{6EDF2935-75DD-431E-AE52-B5BC7EBCC044}"/>
              </a:ext>
            </a:extLst>
          </p:cNvPr>
          <p:cNvCxnSpPr>
            <a:cxnSpLocks/>
          </p:cNvCxnSpPr>
          <p:nvPr/>
        </p:nvCxnSpPr>
        <p:spPr>
          <a:xfrm>
            <a:off x="3068320" y="711200"/>
            <a:ext cx="2600123" cy="24294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C076BD-B2C7-41EB-B317-4EBAA2606632}"/>
              </a:ext>
            </a:extLst>
          </p:cNvPr>
          <p:cNvCxnSpPr>
            <a:cxnSpLocks/>
          </p:cNvCxnSpPr>
          <p:nvPr/>
        </p:nvCxnSpPr>
        <p:spPr>
          <a:xfrm>
            <a:off x="5668443" y="2123440"/>
            <a:ext cx="0" cy="304244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01F7E1-D1D5-42A0-8CC1-B70B0E035704}"/>
              </a:ext>
            </a:extLst>
          </p:cNvPr>
          <p:cNvCxnSpPr>
            <a:cxnSpLocks/>
          </p:cNvCxnSpPr>
          <p:nvPr/>
        </p:nvCxnSpPr>
        <p:spPr>
          <a:xfrm>
            <a:off x="5637229" y="5170564"/>
            <a:ext cx="550211" cy="7157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A7FFF5-6C1B-41E3-BA60-D09D6258F433}"/>
              </a:ext>
            </a:extLst>
          </p:cNvPr>
          <p:cNvSpPr txBox="1"/>
          <p:nvPr/>
        </p:nvSpPr>
        <p:spPr>
          <a:xfrm>
            <a:off x="5187107" y="2860001"/>
            <a:ext cx="1146389" cy="369332"/>
          </a:xfrm>
          <a:prstGeom prst="rect">
            <a:avLst/>
          </a:prstGeom>
          <a:noFill/>
        </p:spPr>
        <p:txBody>
          <a:bodyPr wrap="square" rtlCol="0">
            <a:spAutoFit/>
          </a:bodyPr>
          <a:lstStyle/>
          <a:p>
            <a:pPr algn="ctr"/>
            <a:r>
              <a:rPr lang="en-GB" b="1" dirty="0"/>
              <a:t>a</a:t>
            </a:r>
          </a:p>
        </p:txBody>
      </p:sp>
      <p:sp>
        <p:nvSpPr>
          <p:cNvPr id="23" name="TextBox 22">
            <a:extLst>
              <a:ext uri="{FF2B5EF4-FFF2-40B4-BE49-F238E27FC236}">
                <a16:creationId xmlns:a16="http://schemas.microsoft.com/office/drawing/2014/main" id="{8823F2D4-2752-4BA7-BE36-156AEE82A87D}"/>
              </a:ext>
            </a:extLst>
          </p:cNvPr>
          <p:cNvSpPr txBox="1"/>
          <p:nvPr/>
        </p:nvSpPr>
        <p:spPr>
          <a:xfrm>
            <a:off x="5227747" y="4831893"/>
            <a:ext cx="1146389" cy="369332"/>
          </a:xfrm>
          <a:prstGeom prst="rect">
            <a:avLst/>
          </a:prstGeom>
          <a:noFill/>
        </p:spPr>
        <p:txBody>
          <a:bodyPr wrap="square" rtlCol="0">
            <a:spAutoFit/>
          </a:bodyPr>
          <a:lstStyle/>
          <a:p>
            <a:pPr algn="ctr"/>
            <a:r>
              <a:rPr lang="en-GB" b="1" dirty="0"/>
              <a:t>b</a:t>
            </a:r>
          </a:p>
        </p:txBody>
      </p:sp>
      <p:cxnSp>
        <p:nvCxnSpPr>
          <p:cNvPr id="26" name="Straight Connector 25">
            <a:extLst>
              <a:ext uri="{FF2B5EF4-FFF2-40B4-BE49-F238E27FC236}">
                <a16:creationId xmlns:a16="http://schemas.microsoft.com/office/drawing/2014/main" id="{4C4EDF54-891D-4E01-B895-CB32C726FFAA}"/>
              </a:ext>
            </a:extLst>
          </p:cNvPr>
          <p:cNvCxnSpPr>
            <a:cxnSpLocks/>
          </p:cNvCxnSpPr>
          <p:nvPr/>
        </p:nvCxnSpPr>
        <p:spPr>
          <a:xfrm flipH="1">
            <a:off x="2884602" y="2101509"/>
            <a:ext cx="2732204"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90C9E1C-130E-4C23-BA13-1A46A0884AAF}"/>
              </a:ext>
            </a:extLst>
          </p:cNvPr>
          <p:cNvSpPr txBox="1"/>
          <p:nvPr/>
        </p:nvSpPr>
        <p:spPr>
          <a:xfrm>
            <a:off x="2108938" y="1897305"/>
            <a:ext cx="1146389" cy="369332"/>
          </a:xfrm>
          <a:prstGeom prst="rect">
            <a:avLst/>
          </a:prstGeom>
          <a:noFill/>
        </p:spPr>
        <p:txBody>
          <a:bodyPr wrap="square" rtlCol="0">
            <a:spAutoFit/>
          </a:bodyPr>
          <a:lstStyle/>
          <a:p>
            <a:pPr algn="ctr"/>
            <a:r>
              <a:rPr lang="en-GB" b="1" dirty="0"/>
              <a:t>P</a:t>
            </a:r>
          </a:p>
        </p:txBody>
      </p:sp>
      <p:sp>
        <p:nvSpPr>
          <p:cNvPr id="9" name="Title 8">
            <a:extLst>
              <a:ext uri="{FF2B5EF4-FFF2-40B4-BE49-F238E27FC236}">
                <a16:creationId xmlns:a16="http://schemas.microsoft.com/office/drawing/2014/main" id="{38722680-5EE4-E208-553C-AC887C9C60A5}"/>
              </a:ext>
            </a:extLst>
          </p:cNvPr>
          <p:cNvSpPr>
            <a:spLocks noGrp="1"/>
          </p:cNvSpPr>
          <p:nvPr>
            <p:ph type="title"/>
          </p:nvPr>
        </p:nvSpPr>
        <p:spPr/>
        <p:txBody>
          <a:bodyPr>
            <a:normAutofit fontScale="90000"/>
          </a:bodyPr>
          <a:lstStyle/>
          <a:p>
            <a:r>
              <a:rPr lang="en-GB" dirty="0">
                <a:cs typeface="Calibri Light"/>
              </a:rPr>
              <a:t>Oligopoly kinked demand equilibrium price and quantity for profit maximiser</a:t>
            </a:r>
            <a:br>
              <a:rPr lang="en-GB" dirty="0">
                <a:cs typeface="Calibri Light"/>
              </a:rPr>
            </a:br>
            <a:r>
              <a:rPr lang="en-GB" dirty="0">
                <a:cs typeface="Calibri Light"/>
              </a:rPr>
              <a:t>MR is disjointed because of the kink in the demand (AR) curve</a:t>
            </a:r>
            <a:endParaRPr lang="en-GB" dirty="0"/>
          </a:p>
        </p:txBody>
      </p:sp>
    </p:spTree>
    <p:extLst>
      <p:ext uri="{BB962C8B-B14F-4D97-AF65-F5344CB8AC3E}">
        <p14:creationId xmlns:p14="http://schemas.microsoft.com/office/powerpoint/2010/main" val="26885769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486447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4864476"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3605474"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9402599"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9199399" y="1142450"/>
            <a:ext cx="1146389" cy="369332"/>
          </a:xfrm>
          <a:prstGeom prst="rect">
            <a:avLst/>
          </a:prstGeom>
          <a:noFill/>
        </p:spPr>
        <p:txBody>
          <a:bodyPr wrap="square" rtlCol="0">
            <a:spAutoFit/>
          </a:bodyPr>
          <a:lstStyle/>
          <a:p>
            <a:pPr algn="ctr"/>
            <a:r>
              <a:rPr lang="en-GB" b="1" dirty="0">
                <a:solidFill>
                  <a:srgbClr val="0070C0"/>
                </a:solidFill>
              </a:rPr>
              <a:t>MC1</a:t>
            </a:r>
          </a:p>
        </p:txBody>
      </p:sp>
      <p:sp>
        <p:nvSpPr>
          <p:cNvPr id="2" name="Freeform: Shape 1">
            <a:extLst>
              <a:ext uri="{FF2B5EF4-FFF2-40B4-BE49-F238E27FC236}">
                <a16:creationId xmlns:a16="http://schemas.microsoft.com/office/drawing/2014/main" id="{D92769AF-C71E-47DD-BDC2-24832B481B8B}"/>
              </a:ext>
            </a:extLst>
          </p:cNvPr>
          <p:cNvSpPr/>
          <p:nvPr/>
        </p:nvSpPr>
        <p:spPr>
          <a:xfrm>
            <a:off x="5180274" y="136144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83D8ABDC-2296-410B-A893-DF48EF1502B7}"/>
              </a:ext>
            </a:extLst>
          </p:cNvPr>
          <p:cNvCxnSpPr>
            <a:cxnSpLocks/>
          </p:cNvCxnSpPr>
          <p:nvPr/>
        </p:nvCxnSpPr>
        <p:spPr>
          <a:xfrm>
            <a:off x="5031082" y="1212783"/>
            <a:ext cx="2760312" cy="1302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AF853D-B4DA-4148-A1FB-BE3AC818776B}"/>
              </a:ext>
            </a:extLst>
          </p:cNvPr>
          <p:cNvSpPr txBox="1"/>
          <p:nvPr/>
        </p:nvSpPr>
        <p:spPr>
          <a:xfrm>
            <a:off x="8979998" y="4752165"/>
            <a:ext cx="1146389" cy="369332"/>
          </a:xfrm>
          <a:prstGeom prst="rect">
            <a:avLst/>
          </a:prstGeom>
          <a:noFill/>
        </p:spPr>
        <p:txBody>
          <a:bodyPr wrap="square" rtlCol="0">
            <a:spAutoFit/>
          </a:bodyPr>
          <a:lstStyle/>
          <a:p>
            <a:pPr algn="ctr"/>
            <a:r>
              <a:rPr lang="en-GB" b="1" dirty="0"/>
              <a:t>AR = D</a:t>
            </a:r>
          </a:p>
        </p:txBody>
      </p:sp>
      <p:sp>
        <p:nvSpPr>
          <p:cNvPr id="20" name="TextBox 19">
            <a:extLst>
              <a:ext uri="{FF2B5EF4-FFF2-40B4-BE49-F238E27FC236}">
                <a16:creationId xmlns:a16="http://schemas.microsoft.com/office/drawing/2014/main" id="{AB88CA35-E286-4901-AE5C-8A930F2CC1AA}"/>
              </a:ext>
            </a:extLst>
          </p:cNvPr>
          <p:cNvSpPr txBox="1"/>
          <p:nvPr/>
        </p:nvSpPr>
        <p:spPr>
          <a:xfrm>
            <a:off x="7782457" y="6131483"/>
            <a:ext cx="1361677" cy="369332"/>
          </a:xfrm>
          <a:prstGeom prst="rect">
            <a:avLst/>
          </a:prstGeom>
          <a:noFill/>
        </p:spPr>
        <p:txBody>
          <a:bodyPr wrap="square" rtlCol="0">
            <a:spAutoFit/>
          </a:bodyPr>
          <a:lstStyle/>
          <a:p>
            <a:pPr algn="ctr"/>
            <a:r>
              <a:rPr lang="en-GB" b="1" dirty="0"/>
              <a:t>MR</a:t>
            </a:r>
          </a:p>
        </p:txBody>
      </p:sp>
      <p:sp>
        <p:nvSpPr>
          <p:cNvPr id="21" name="TextBox 20">
            <a:extLst>
              <a:ext uri="{FF2B5EF4-FFF2-40B4-BE49-F238E27FC236}">
                <a16:creationId xmlns:a16="http://schemas.microsoft.com/office/drawing/2014/main" id="{DF3E8DD5-84C0-490E-A852-8EB3812B71EA}"/>
              </a:ext>
            </a:extLst>
          </p:cNvPr>
          <p:cNvSpPr txBox="1"/>
          <p:nvPr/>
        </p:nvSpPr>
        <p:spPr>
          <a:xfrm>
            <a:off x="4129986" y="2340124"/>
            <a:ext cx="1146389" cy="369332"/>
          </a:xfrm>
          <a:prstGeom prst="rect">
            <a:avLst/>
          </a:prstGeom>
          <a:noFill/>
        </p:spPr>
        <p:txBody>
          <a:bodyPr wrap="square" rtlCol="0">
            <a:spAutoFit/>
          </a:bodyPr>
          <a:lstStyle/>
          <a:p>
            <a:pPr algn="ctr"/>
            <a:r>
              <a:rPr lang="en-GB" b="1" dirty="0"/>
              <a:t>P</a:t>
            </a:r>
          </a:p>
        </p:txBody>
      </p:sp>
      <p:cxnSp>
        <p:nvCxnSpPr>
          <p:cNvPr id="23" name="Straight Connector 22">
            <a:extLst>
              <a:ext uri="{FF2B5EF4-FFF2-40B4-BE49-F238E27FC236}">
                <a16:creationId xmlns:a16="http://schemas.microsoft.com/office/drawing/2014/main" id="{37ACBF45-0482-4893-BA1B-265FCA0F889D}"/>
              </a:ext>
            </a:extLst>
          </p:cNvPr>
          <p:cNvCxnSpPr>
            <a:cxnSpLocks/>
            <a:endCxn id="24" idx="0"/>
          </p:cNvCxnSpPr>
          <p:nvPr/>
        </p:nvCxnSpPr>
        <p:spPr>
          <a:xfrm>
            <a:off x="7782457" y="2505825"/>
            <a:ext cx="12438" cy="267902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28505E-A40B-4B3B-B65C-16DBB4A00221}"/>
              </a:ext>
            </a:extLst>
          </p:cNvPr>
          <p:cNvSpPr txBox="1"/>
          <p:nvPr/>
        </p:nvSpPr>
        <p:spPr>
          <a:xfrm>
            <a:off x="7221700" y="5184853"/>
            <a:ext cx="1146389" cy="369332"/>
          </a:xfrm>
          <a:prstGeom prst="rect">
            <a:avLst/>
          </a:prstGeom>
          <a:noFill/>
        </p:spPr>
        <p:txBody>
          <a:bodyPr wrap="square" rtlCol="0">
            <a:spAutoFit/>
          </a:bodyPr>
          <a:lstStyle/>
          <a:p>
            <a:pPr algn="ctr"/>
            <a:r>
              <a:rPr lang="en-GB" b="1" dirty="0"/>
              <a:t>Q</a:t>
            </a:r>
          </a:p>
        </p:txBody>
      </p:sp>
      <p:cxnSp>
        <p:nvCxnSpPr>
          <p:cNvPr id="25" name="Straight Connector 24">
            <a:extLst>
              <a:ext uri="{FF2B5EF4-FFF2-40B4-BE49-F238E27FC236}">
                <a16:creationId xmlns:a16="http://schemas.microsoft.com/office/drawing/2014/main" id="{974B900D-5DC0-4E2C-BB90-02809CA7DA22}"/>
              </a:ext>
            </a:extLst>
          </p:cNvPr>
          <p:cNvCxnSpPr>
            <a:cxnSpLocks/>
          </p:cNvCxnSpPr>
          <p:nvPr/>
        </p:nvCxnSpPr>
        <p:spPr>
          <a:xfrm>
            <a:off x="7788676" y="2509678"/>
            <a:ext cx="1349763" cy="24848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44DA76B-4BFA-48CA-AEAA-A48EA325E989}"/>
              </a:ext>
            </a:extLst>
          </p:cNvPr>
          <p:cNvCxnSpPr>
            <a:cxnSpLocks/>
          </p:cNvCxnSpPr>
          <p:nvPr/>
        </p:nvCxnSpPr>
        <p:spPr>
          <a:xfrm>
            <a:off x="5067660" y="1348621"/>
            <a:ext cx="2721016" cy="22200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4CCC8A-350A-4972-BB51-1ACDBBE4B748}"/>
              </a:ext>
            </a:extLst>
          </p:cNvPr>
          <p:cNvCxnSpPr>
            <a:cxnSpLocks/>
          </p:cNvCxnSpPr>
          <p:nvPr/>
        </p:nvCxnSpPr>
        <p:spPr>
          <a:xfrm flipH="1" flipV="1">
            <a:off x="7822308" y="5165889"/>
            <a:ext cx="392802" cy="1397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B8B2CB9-CFAD-47B2-84E4-B2166EFCB7F5}"/>
              </a:ext>
            </a:extLst>
          </p:cNvPr>
          <p:cNvCxnSpPr>
            <a:cxnSpLocks/>
            <a:stCxn id="24" idx="0"/>
          </p:cNvCxnSpPr>
          <p:nvPr/>
        </p:nvCxnSpPr>
        <p:spPr>
          <a:xfrm flipV="1">
            <a:off x="7794895" y="3536441"/>
            <a:ext cx="2718" cy="164841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5F5305-71C3-4F21-98BC-6DD0D37D6CE3}"/>
              </a:ext>
            </a:extLst>
          </p:cNvPr>
          <p:cNvCxnSpPr>
            <a:cxnSpLocks/>
          </p:cNvCxnSpPr>
          <p:nvPr/>
        </p:nvCxnSpPr>
        <p:spPr>
          <a:xfrm flipH="1">
            <a:off x="4864476" y="2515308"/>
            <a:ext cx="290377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60FF5B3-63AB-4AD5-B1AE-604686245501}"/>
              </a:ext>
            </a:extLst>
          </p:cNvPr>
          <p:cNvSpPr txBox="1"/>
          <p:nvPr/>
        </p:nvSpPr>
        <p:spPr>
          <a:xfrm>
            <a:off x="9158759" y="1690611"/>
            <a:ext cx="1146389" cy="369332"/>
          </a:xfrm>
          <a:prstGeom prst="rect">
            <a:avLst/>
          </a:prstGeom>
          <a:noFill/>
        </p:spPr>
        <p:txBody>
          <a:bodyPr wrap="square" rtlCol="0">
            <a:spAutoFit/>
          </a:bodyPr>
          <a:lstStyle/>
          <a:p>
            <a:pPr algn="ctr"/>
            <a:r>
              <a:rPr lang="en-GB" b="1" dirty="0"/>
              <a:t>MC</a:t>
            </a:r>
          </a:p>
        </p:txBody>
      </p:sp>
      <p:sp>
        <p:nvSpPr>
          <p:cNvPr id="39" name="Freeform: Shape 38">
            <a:extLst>
              <a:ext uri="{FF2B5EF4-FFF2-40B4-BE49-F238E27FC236}">
                <a16:creationId xmlns:a16="http://schemas.microsoft.com/office/drawing/2014/main" id="{A46D7F0C-1366-4CF4-9C0B-B979E90164D0}"/>
              </a:ext>
            </a:extLst>
          </p:cNvPr>
          <p:cNvSpPr/>
          <p:nvPr/>
        </p:nvSpPr>
        <p:spPr>
          <a:xfrm>
            <a:off x="5200594" y="1625600"/>
            <a:ext cx="4348480" cy="3454256"/>
          </a:xfrm>
          <a:custGeom>
            <a:avLst/>
            <a:gdLst>
              <a:gd name="connsiteX0" fmla="*/ 0 w 4348480"/>
              <a:gd name="connsiteY0" fmla="*/ 2255520 h 3454256"/>
              <a:gd name="connsiteX1" fmla="*/ 1554480 w 4348480"/>
              <a:gd name="connsiteY1" fmla="*/ 3352800 h 3454256"/>
              <a:gd name="connsiteX2" fmla="*/ 4348480 w 4348480"/>
              <a:gd name="connsiteY2" fmla="*/ 0 h 3454256"/>
            </a:gdLst>
            <a:ahLst/>
            <a:cxnLst>
              <a:cxn ang="0">
                <a:pos x="connsiteX0" y="connsiteY0"/>
              </a:cxn>
              <a:cxn ang="0">
                <a:pos x="connsiteX1" y="connsiteY1"/>
              </a:cxn>
              <a:cxn ang="0">
                <a:pos x="connsiteX2" y="connsiteY2"/>
              </a:cxn>
            </a:cxnLst>
            <a:rect l="l" t="t" r="r" b="b"/>
            <a:pathLst>
              <a:path w="4348480" h="3454256">
                <a:moveTo>
                  <a:pt x="0" y="2255520"/>
                </a:moveTo>
                <a:cubicBezTo>
                  <a:pt x="414866" y="2992120"/>
                  <a:pt x="829733" y="3728720"/>
                  <a:pt x="1554480" y="3352800"/>
                </a:cubicBezTo>
                <a:cubicBezTo>
                  <a:pt x="2279227" y="2976880"/>
                  <a:pt x="3313853" y="1488440"/>
                  <a:pt x="434848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DD46132-F2DE-60B6-4D55-06E3802FE1ED}"/>
              </a:ext>
            </a:extLst>
          </p:cNvPr>
          <p:cNvSpPr>
            <a:spLocks noGrp="1"/>
          </p:cNvSpPr>
          <p:nvPr>
            <p:ph type="title"/>
          </p:nvPr>
        </p:nvSpPr>
        <p:spPr/>
        <p:txBody>
          <a:bodyPr>
            <a:normAutofit/>
          </a:bodyPr>
          <a:lstStyle/>
          <a:p>
            <a:r>
              <a:rPr lang="en-GB" dirty="0">
                <a:cs typeface="Calibri Light"/>
              </a:rPr>
              <a:t>Kinked demand in oligopoly: increase in costs has no impact on equilibrium price and output; prices are rigid/stable/sticky</a:t>
            </a:r>
            <a:endParaRPr lang="en-GB" dirty="0"/>
          </a:p>
        </p:txBody>
      </p:sp>
    </p:spTree>
    <p:extLst>
      <p:ext uri="{BB962C8B-B14F-4D97-AF65-F5344CB8AC3E}">
        <p14:creationId xmlns:p14="http://schemas.microsoft.com/office/powerpoint/2010/main" val="145701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566278" y="4609068"/>
            <a:ext cx="1146389" cy="369332"/>
          </a:xfrm>
          <a:prstGeom prst="rect">
            <a:avLst/>
          </a:prstGeom>
          <a:noFill/>
        </p:spPr>
        <p:txBody>
          <a:bodyPr wrap="square" rtlCol="0">
            <a:spAutoFit/>
          </a:bodyPr>
          <a:lstStyle/>
          <a:p>
            <a:pPr algn="ctr"/>
            <a:r>
              <a:rPr lang="en-GB" b="1" dirty="0"/>
              <a:t>D</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136636" y="1322778"/>
            <a:ext cx="1146389" cy="369332"/>
          </a:xfrm>
          <a:prstGeom prst="rect">
            <a:avLst/>
          </a:prstGeom>
          <a:noFill/>
        </p:spPr>
        <p:txBody>
          <a:bodyPr wrap="square" rtlCol="0">
            <a:spAutoFit/>
          </a:bodyPr>
          <a:lstStyle/>
          <a:p>
            <a:pPr algn="ctr"/>
            <a:r>
              <a:rPr lang="en-GB" b="1" dirty="0"/>
              <a:t>S</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913714" y="3075069"/>
            <a:ext cx="2582846" cy="729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1008" y="2897693"/>
            <a:ext cx="1146389" cy="369332"/>
          </a:xfrm>
          <a:prstGeom prst="rect">
            <a:avLst/>
          </a:prstGeom>
          <a:noFill/>
        </p:spPr>
        <p:txBody>
          <a:bodyPr wrap="square" rtlCol="0">
            <a:spAutoFit/>
          </a:bodyPr>
          <a:lstStyle/>
          <a:p>
            <a:pPr algn="ctr"/>
            <a:r>
              <a:rPr lang="en-GB" b="1" dirty="0"/>
              <a:t>P</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5392107" y="3054284"/>
            <a:ext cx="0" cy="2111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4812565" y="5165889"/>
            <a:ext cx="1146389" cy="369332"/>
          </a:xfrm>
          <a:prstGeom prst="rect">
            <a:avLst/>
          </a:prstGeom>
          <a:noFill/>
        </p:spPr>
        <p:txBody>
          <a:bodyPr wrap="square" rtlCol="0">
            <a:spAutoFit/>
          </a:bodyPr>
          <a:lstStyle/>
          <a:p>
            <a:pPr algn="ctr"/>
            <a:r>
              <a:rPr lang="en-GB" b="1" dirty="0"/>
              <a:t>Q</a:t>
            </a:r>
          </a:p>
        </p:txBody>
      </p:sp>
      <p:sp>
        <p:nvSpPr>
          <p:cNvPr id="2" name="Title 1">
            <a:extLst>
              <a:ext uri="{FF2B5EF4-FFF2-40B4-BE49-F238E27FC236}">
                <a16:creationId xmlns:a16="http://schemas.microsoft.com/office/drawing/2014/main" id="{81A739D4-0AB9-8E3B-146B-F84B4DC66D13}"/>
              </a:ext>
            </a:extLst>
          </p:cNvPr>
          <p:cNvSpPr>
            <a:spLocks noGrp="1"/>
          </p:cNvSpPr>
          <p:nvPr>
            <p:ph type="title"/>
          </p:nvPr>
        </p:nvSpPr>
        <p:spPr/>
        <p:txBody>
          <a:bodyPr>
            <a:normAutofit/>
          </a:bodyPr>
          <a:lstStyle/>
          <a:p>
            <a:r>
              <a:rPr lang="en-GB" dirty="0">
                <a:cs typeface="Calibri Light"/>
              </a:rPr>
              <a:t>Market equilibrium</a:t>
            </a:r>
            <a:endParaRPr lang="en-US" dirty="0"/>
          </a:p>
        </p:txBody>
      </p:sp>
    </p:spTree>
    <p:extLst>
      <p:ext uri="{BB962C8B-B14F-4D97-AF65-F5344CB8AC3E}">
        <p14:creationId xmlns:p14="http://schemas.microsoft.com/office/powerpoint/2010/main" val="20269743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30400" y="942680"/>
            <a:ext cx="1146389" cy="369332"/>
          </a:xfrm>
          <a:prstGeom prst="rect">
            <a:avLst/>
          </a:prstGeom>
          <a:noFill/>
        </p:spPr>
        <p:txBody>
          <a:bodyPr wrap="square" rtlCol="0">
            <a:spAutoFit/>
          </a:bodyPr>
          <a:lstStyle/>
          <a:p>
            <a:pPr algn="ctr"/>
            <a:r>
              <a:rPr lang="en-GB" b="1" dirty="0"/>
              <a:t>Costs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697045" y="5254674"/>
            <a:ext cx="1146389" cy="369332"/>
          </a:xfrm>
          <a:prstGeom prst="rect">
            <a:avLst/>
          </a:prstGeom>
          <a:noFill/>
        </p:spPr>
        <p:txBody>
          <a:bodyPr wrap="square" rtlCol="0">
            <a:spAutoFit/>
          </a:bodyPr>
          <a:lstStyle/>
          <a:p>
            <a:pPr algn="ctr"/>
            <a:r>
              <a:rPr lang="en-GB" b="1" dirty="0"/>
              <a:t>Output</a:t>
            </a:r>
          </a:p>
        </p:txBody>
      </p:sp>
      <p:sp>
        <p:nvSpPr>
          <p:cNvPr id="3" name="Freeform: Shape 2">
            <a:extLst>
              <a:ext uri="{FF2B5EF4-FFF2-40B4-BE49-F238E27FC236}">
                <a16:creationId xmlns:a16="http://schemas.microsoft.com/office/drawing/2014/main" id="{7979FF15-7919-489C-BA72-0748CEA9C3F2}"/>
              </a:ext>
            </a:extLst>
          </p:cNvPr>
          <p:cNvSpPr/>
          <p:nvPr/>
        </p:nvSpPr>
        <p:spPr>
          <a:xfrm>
            <a:off x="3048000" y="2118983"/>
            <a:ext cx="5069840" cy="211328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DD1D2E2-BA7F-43AF-B41B-E5D2920B5836}"/>
              </a:ext>
            </a:extLst>
          </p:cNvPr>
          <p:cNvSpPr txBox="1"/>
          <p:nvPr/>
        </p:nvSpPr>
        <p:spPr>
          <a:xfrm>
            <a:off x="7657242" y="2303817"/>
            <a:ext cx="1146389" cy="646331"/>
          </a:xfrm>
          <a:prstGeom prst="rect">
            <a:avLst/>
          </a:prstGeom>
          <a:noFill/>
        </p:spPr>
        <p:txBody>
          <a:bodyPr wrap="square" rtlCol="0">
            <a:spAutoFit/>
          </a:bodyPr>
          <a:lstStyle/>
          <a:p>
            <a:pPr algn="ctr"/>
            <a:r>
              <a:rPr lang="en-GB" b="1" dirty="0"/>
              <a:t>LRAC oligopoly</a:t>
            </a:r>
          </a:p>
        </p:txBody>
      </p:sp>
      <p:cxnSp>
        <p:nvCxnSpPr>
          <p:cNvPr id="6" name="Straight Connector 5">
            <a:extLst>
              <a:ext uri="{FF2B5EF4-FFF2-40B4-BE49-F238E27FC236}">
                <a16:creationId xmlns:a16="http://schemas.microsoft.com/office/drawing/2014/main" id="{D3CB86A9-4FF9-4E45-B40D-4AF94A130F0C}"/>
              </a:ext>
            </a:extLst>
          </p:cNvPr>
          <p:cNvCxnSpPr>
            <a:cxnSpLocks/>
            <a:endCxn id="18" idx="0"/>
          </p:cNvCxnSpPr>
          <p:nvPr/>
        </p:nvCxnSpPr>
        <p:spPr>
          <a:xfrm flipH="1">
            <a:off x="3880700" y="1868410"/>
            <a:ext cx="2" cy="326178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DBDB97E-2392-42BB-A71B-7FDA9873F5E8}"/>
              </a:ext>
            </a:extLst>
          </p:cNvPr>
          <p:cNvSpPr txBox="1"/>
          <p:nvPr/>
        </p:nvSpPr>
        <p:spPr>
          <a:xfrm>
            <a:off x="2115010" y="1590417"/>
            <a:ext cx="1146389" cy="369332"/>
          </a:xfrm>
          <a:prstGeom prst="rect">
            <a:avLst/>
          </a:prstGeom>
          <a:noFill/>
        </p:spPr>
        <p:txBody>
          <a:bodyPr wrap="square" rtlCol="0">
            <a:spAutoFit/>
          </a:bodyPr>
          <a:lstStyle/>
          <a:p>
            <a:pPr algn="ctr"/>
            <a:r>
              <a:rPr lang="en-GB" b="1" dirty="0"/>
              <a:t>P1</a:t>
            </a:r>
          </a:p>
        </p:txBody>
      </p:sp>
      <p:sp>
        <p:nvSpPr>
          <p:cNvPr id="18" name="TextBox 17">
            <a:extLst>
              <a:ext uri="{FF2B5EF4-FFF2-40B4-BE49-F238E27FC236}">
                <a16:creationId xmlns:a16="http://schemas.microsoft.com/office/drawing/2014/main" id="{3F0360FC-2848-4831-BC88-B9B13F71303F}"/>
              </a:ext>
            </a:extLst>
          </p:cNvPr>
          <p:cNvSpPr txBox="1"/>
          <p:nvPr/>
        </p:nvSpPr>
        <p:spPr>
          <a:xfrm>
            <a:off x="3307505" y="5130193"/>
            <a:ext cx="1146389" cy="369332"/>
          </a:xfrm>
          <a:prstGeom prst="rect">
            <a:avLst/>
          </a:prstGeom>
          <a:noFill/>
        </p:spPr>
        <p:txBody>
          <a:bodyPr wrap="square" rtlCol="0">
            <a:spAutoFit/>
          </a:bodyPr>
          <a:lstStyle/>
          <a:p>
            <a:pPr algn="ctr"/>
            <a:r>
              <a:rPr lang="en-GB" b="1" dirty="0"/>
              <a:t>Q</a:t>
            </a:r>
          </a:p>
        </p:txBody>
      </p:sp>
      <p:sp>
        <p:nvSpPr>
          <p:cNvPr id="13" name="Freeform: Shape 12">
            <a:extLst>
              <a:ext uri="{FF2B5EF4-FFF2-40B4-BE49-F238E27FC236}">
                <a16:creationId xmlns:a16="http://schemas.microsoft.com/office/drawing/2014/main" id="{6527B9A3-32F5-4CE6-882E-F4A957555C5C}"/>
              </a:ext>
            </a:extLst>
          </p:cNvPr>
          <p:cNvSpPr/>
          <p:nvPr/>
        </p:nvSpPr>
        <p:spPr>
          <a:xfrm>
            <a:off x="3262015" y="1235949"/>
            <a:ext cx="1765692" cy="632462"/>
          </a:xfrm>
          <a:custGeom>
            <a:avLst/>
            <a:gdLst>
              <a:gd name="connsiteX0" fmla="*/ 0 w 5069840"/>
              <a:gd name="connsiteY0" fmla="*/ 0 h 2113282"/>
              <a:gd name="connsiteX1" fmla="*/ 2367280 w 5069840"/>
              <a:gd name="connsiteY1" fmla="*/ 2113280 h 2113282"/>
              <a:gd name="connsiteX2" fmla="*/ 5069840 w 5069840"/>
              <a:gd name="connsiteY2" fmla="*/ 10160 h 2113282"/>
            </a:gdLst>
            <a:ahLst/>
            <a:cxnLst>
              <a:cxn ang="0">
                <a:pos x="connsiteX0" y="connsiteY0"/>
              </a:cxn>
              <a:cxn ang="0">
                <a:pos x="connsiteX1" y="connsiteY1"/>
              </a:cxn>
              <a:cxn ang="0">
                <a:pos x="connsiteX2" y="connsiteY2"/>
              </a:cxn>
            </a:cxnLst>
            <a:rect l="l" t="t" r="r" b="b"/>
            <a:pathLst>
              <a:path w="5069840" h="2113282">
                <a:moveTo>
                  <a:pt x="0" y="0"/>
                </a:moveTo>
                <a:cubicBezTo>
                  <a:pt x="761153" y="1055793"/>
                  <a:pt x="1522307" y="2111587"/>
                  <a:pt x="2367280" y="2113280"/>
                </a:cubicBezTo>
                <a:cubicBezTo>
                  <a:pt x="3212253" y="2114973"/>
                  <a:pt x="4141046" y="1062566"/>
                  <a:pt x="5069840" y="1016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A8928F1-19AD-4572-B875-88514F80ED3F}"/>
              </a:ext>
            </a:extLst>
          </p:cNvPr>
          <p:cNvSpPr txBox="1"/>
          <p:nvPr/>
        </p:nvSpPr>
        <p:spPr>
          <a:xfrm>
            <a:off x="5027707" y="1045779"/>
            <a:ext cx="1434705" cy="646331"/>
          </a:xfrm>
          <a:prstGeom prst="rect">
            <a:avLst/>
          </a:prstGeom>
          <a:noFill/>
        </p:spPr>
        <p:txBody>
          <a:bodyPr wrap="square" rtlCol="0">
            <a:spAutoFit/>
          </a:bodyPr>
          <a:lstStyle/>
          <a:p>
            <a:pPr algn="ctr"/>
            <a:r>
              <a:rPr lang="en-GB" b="1" dirty="0"/>
              <a:t>LRAC perfect competition</a:t>
            </a:r>
          </a:p>
        </p:txBody>
      </p:sp>
      <p:cxnSp>
        <p:nvCxnSpPr>
          <p:cNvPr id="19" name="Straight Connector 18">
            <a:extLst>
              <a:ext uri="{FF2B5EF4-FFF2-40B4-BE49-F238E27FC236}">
                <a16:creationId xmlns:a16="http://schemas.microsoft.com/office/drawing/2014/main" id="{42A96964-663C-46FB-BB52-AD470349CBDC}"/>
              </a:ext>
            </a:extLst>
          </p:cNvPr>
          <p:cNvCxnSpPr>
            <a:cxnSpLocks/>
          </p:cNvCxnSpPr>
          <p:nvPr/>
        </p:nvCxnSpPr>
        <p:spPr>
          <a:xfrm flipH="1">
            <a:off x="2868050" y="1844663"/>
            <a:ext cx="1066802"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B89F7C-CC57-4C8B-8AD5-7DDD2CB2D7E5}"/>
              </a:ext>
            </a:extLst>
          </p:cNvPr>
          <p:cNvCxnSpPr>
            <a:cxnSpLocks/>
          </p:cNvCxnSpPr>
          <p:nvPr/>
        </p:nvCxnSpPr>
        <p:spPr>
          <a:xfrm flipH="1">
            <a:off x="2884602" y="3230871"/>
            <a:ext cx="996393"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E8B160C-74AC-4639-8579-2F1A3719385B}"/>
              </a:ext>
            </a:extLst>
          </p:cNvPr>
          <p:cNvSpPr txBox="1"/>
          <p:nvPr/>
        </p:nvSpPr>
        <p:spPr>
          <a:xfrm>
            <a:off x="2116866" y="3008821"/>
            <a:ext cx="1146389" cy="369332"/>
          </a:xfrm>
          <a:prstGeom prst="rect">
            <a:avLst/>
          </a:prstGeom>
          <a:noFill/>
        </p:spPr>
        <p:txBody>
          <a:bodyPr wrap="square" rtlCol="0">
            <a:spAutoFit/>
          </a:bodyPr>
          <a:lstStyle/>
          <a:p>
            <a:pPr algn="ctr"/>
            <a:r>
              <a:rPr lang="en-GB" b="1" dirty="0"/>
              <a:t>P2</a:t>
            </a:r>
          </a:p>
        </p:txBody>
      </p:sp>
      <p:sp>
        <p:nvSpPr>
          <p:cNvPr id="2" name="Title 1">
            <a:extLst>
              <a:ext uri="{FF2B5EF4-FFF2-40B4-BE49-F238E27FC236}">
                <a16:creationId xmlns:a16="http://schemas.microsoft.com/office/drawing/2014/main" id="{C3CD7E05-BE91-8895-3993-3669E367A3DD}"/>
              </a:ext>
            </a:extLst>
          </p:cNvPr>
          <p:cNvSpPr>
            <a:spLocks noGrp="1"/>
          </p:cNvSpPr>
          <p:nvPr>
            <p:ph type="title"/>
          </p:nvPr>
        </p:nvSpPr>
        <p:spPr/>
        <p:txBody>
          <a:bodyPr/>
          <a:lstStyle/>
          <a:p>
            <a:r>
              <a:rPr lang="en-GB" dirty="0">
                <a:cs typeface="Calibri Light"/>
              </a:rPr>
              <a:t>Lower average costs in oligopoly compared to perfect competition  due to greater economies of scale</a:t>
            </a:r>
            <a:endParaRPr lang="en-GB" dirty="0"/>
          </a:p>
        </p:txBody>
      </p:sp>
    </p:spTree>
    <p:extLst>
      <p:ext uri="{BB962C8B-B14F-4D97-AF65-F5344CB8AC3E}">
        <p14:creationId xmlns:p14="http://schemas.microsoft.com/office/powerpoint/2010/main" val="23314784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9C6370-D20F-41FE-8648-8B29FE920D11}"/>
              </a:ext>
            </a:extLst>
          </p:cNvPr>
          <p:cNvCxnSpPr>
            <a:cxnSpLocks/>
          </p:cNvCxnSpPr>
          <p:nvPr/>
        </p:nvCxnSpPr>
        <p:spPr>
          <a:xfrm>
            <a:off x="3545002" y="549580"/>
            <a:ext cx="0" cy="4826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46936D-9261-42D1-8D69-BC06E9860F01}"/>
              </a:ext>
            </a:extLst>
          </p:cNvPr>
          <p:cNvSpPr txBox="1"/>
          <p:nvPr/>
        </p:nvSpPr>
        <p:spPr>
          <a:xfrm>
            <a:off x="2430004" y="373883"/>
            <a:ext cx="1132802" cy="646331"/>
          </a:xfrm>
          <a:prstGeom prst="rect">
            <a:avLst/>
          </a:prstGeom>
          <a:noFill/>
        </p:spPr>
        <p:txBody>
          <a:bodyPr wrap="square" rtlCol="0">
            <a:spAutoFit/>
          </a:bodyPr>
          <a:lstStyle/>
          <a:p>
            <a:pPr algn="ctr"/>
            <a:r>
              <a:rPr lang="en-GB" b="1" dirty="0"/>
              <a:t>Costs and Revenue</a:t>
            </a:r>
          </a:p>
        </p:txBody>
      </p:sp>
      <p:sp>
        <p:nvSpPr>
          <p:cNvPr id="5" name="TextBox 4">
            <a:extLst>
              <a:ext uri="{FF2B5EF4-FFF2-40B4-BE49-F238E27FC236}">
                <a16:creationId xmlns:a16="http://schemas.microsoft.com/office/drawing/2014/main" id="{2F1FA4D7-0F5E-4C9F-A5F4-07E9365D79DF}"/>
              </a:ext>
            </a:extLst>
          </p:cNvPr>
          <p:cNvSpPr txBox="1"/>
          <p:nvPr/>
        </p:nvSpPr>
        <p:spPr>
          <a:xfrm>
            <a:off x="6367509" y="5364480"/>
            <a:ext cx="1132802" cy="369332"/>
          </a:xfrm>
          <a:prstGeom prst="rect">
            <a:avLst/>
          </a:prstGeom>
          <a:noFill/>
        </p:spPr>
        <p:txBody>
          <a:bodyPr wrap="square" rtlCol="0">
            <a:spAutoFit/>
          </a:bodyPr>
          <a:lstStyle/>
          <a:p>
            <a:pPr algn="ctr"/>
            <a:r>
              <a:rPr lang="en-GB" b="1" dirty="0"/>
              <a:t>MR</a:t>
            </a:r>
          </a:p>
        </p:txBody>
      </p:sp>
      <p:sp>
        <p:nvSpPr>
          <p:cNvPr id="12" name="TextBox 11">
            <a:extLst>
              <a:ext uri="{FF2B5EF4-FFF2-40B4-BE49-F238E27FC236}">
                <a16:creationId xmlns:a16="http://schemas.microsoft.com/office/drawing/2014/main" id="{2582164E-CFB1-4B7A-9849-AB8F707E2F2C}"/>
              </a:ext>
            </a:extLst>
          </p:cNvPr>
          <p:cNvSpPr txBox="1"/>
          <p:nvPr/>
        </p:nvSpPr>
        <p:spPr>
          <a:xfrm>
            <a:off x="2835375" y="3125484"/>
            <a:ext cx="1132802" cy="369332"/>
          </a:xfrm>
          <a:prstGeom prst="rect">
            <a:avLst/>
          </a:prstGeom>
          <a:noFill/>
        </p:spPr>
        <p:txBody>
          <a:bodyPr wrap="square" rtlCol="0">
            <a:spAutoFit/>
          </a:bodyPr>
          <a:lstStyle/>
          <a:p>
            <a:pPr algn="ctr"/>
            <a:r>
              <a:rPr lang="en-GB" b="1" dirty="0"/>
              <a:t>P</a:t>
            </a:r>
          </a:p>
        </p:txBody>
      </p:sp>
      <p:cxnSp>
        <p:nvCxnSpPr>
          <p:cNvPr id="17" name="Straight Connector 16">
            <a:extLst>
              <a:ext uri="{FF2B5EF4-FFF2-40B4-BE49-F238E27FC236}">
                <a16:creationId xmlns:a16="http://schemas.microsoft.com/office/drawing/2014/main" id="{6ABF2B76-9ACF-4A6A-B0AA-73BE846C8B1C}"/>
              </a:ext>
            </a:extLst>
          </p:cNvPr>
          <p:cNvCxnSpPr>
            <a:cxnSpLocks/>
          </p:cNvCxnSpPr>
          <p:nvPr/>
        </p:nvCxnSpPr>
        <p:spPr>
          <a:xfrm>
            <a:off x="3651366" y="2373644"/>
            <a:ext cx="4889269" cy="25863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8CA9E5-5FDB-4FD2-974D-B824B94DAC44}"/>
              </a:ext>
            </a:extLst>
          </p:cNvPr>
          <p:cNvCxnSpPr>
            <a:cxnSpLocks/>
          </p:cNvCxnSpPr>
          <p:nvPr/>
        </p:nvCxnSpPr>
        <p:spPr>
          <a:xfrm>
            <a:off x="3651365" y="2558310"/>
            <a:ext cx="3176183" cy="28246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BD6F37-544D-402D-89FB-639E4CA2BC5F}"/>
              </a:ext>
            </a:extLst>
          </p:cNvPr>
          <p:cNvSpPr txBox="1"/>
          <p:nvPr/>
        </p:nvSpPr>
        <p:spPr>
          <a:xfrm>
            <a:off x="7032990" y="4701709"/>
            <a:ext cx="1132802" cy="369332"/>
          </a:xfrm>
          <a:prstGeom prst="rect">
            <a:avLst/>
          </a:prstGeom>
          <a:noFill/>
        </p:spPr>
        <p:txBody>
          <a:bodyPr wrap="square" rtlCol="0">
            <a:spAutoFit/>
          </a:bodyPr>
          <a:lstStyle/>
          <a:p>
            <a:pPr algn="ctr"/>
            <a:r>
              <a:rPr lang="en-GB" b="1" dirty="0"/>
              <a:t>MC</a:t>
            </a:r>
          </a:p>
        </p:txBody>
      </p:sp>
      <p:cxnSp>
        <p:nvCxnSpPr>
          <p:cNvPr id="22" name="Straight Connector 21">
            <a:extLst>
              <a:ext uri="{FF2B5EF4-FFF2-40B4-BE49-F238E27FC236}">
                <a16:creationId xmlns:a16="http://schemas.microsoft.com/office/drawing/2014/main" id="{26630C23-D762-49A2-A112-C8C2B3F05EBB}"/>
              </a:ext>
            </a:extLst>
          </p:cNvPr>
          <p:cNvCxnSpPr>
            <a:cxnSpLocks/>
          </p:cNvCxnSpPr>
          <p:nvPr/>
        </p:nvCxnSpPr>
        <p:spPr>
          <a:xfrm>
            <a:off x="5468368" y="3332480"/>
            <a:ext cx="0" cy="17007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4B388-7DB3-4DB9-9569-7B7537BA91EF}"/>
              </a:ext>
            </a:extLst>
          </p:cNvPr>
          <p:cNvCxnSpPr>
            <a:cxnSpLocks/>
          </p:cNvCxnSpPr>
          <p:nvPr/>
        </p:nvCxnSpPr>
        <p:spPr>
          <a:xfrm>
            <a:off x="3545001" y="3332480"/>
            <a:ext cx="194062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27B185B-8FF5-4AA2-8A2F-316E7768D826}"/>
              </a:ext>
            </a:extLst>
          </p:cNvPr>
          <p:cNvSpPr txBox="1"/>
          <p:nvPr/>
        </p:nvSpPr>
        <p:spPr>
          <a:xfrm>
            <a:off x="4904721" y="4989029"/>
            <a:ext cx="1132802" cy="369332"/>
          </a:xfrm>
          <a:prstGeom prst="rect">
            <a:avLst/>
          </a:prstGeom>
          <a:noFill/>
        </p:spPr>
        <p:txBody>
          <a:bodyPr wrap="square" rtlCol="0">
            <a:spAutoFit/>
          </a:bodyPr>
          <a:lstStyle/>
          <a:p>
            <a:pPr algn="ctr"/>
            <a:r>
              <a:rPr lang="en-GB" b="1" dirty="0"/>
              <a:t>Q</a:t>
            </a:r>
          </a:p>
        </p:txBody>
      </p:sp>
      <p:cxnSp>
        <p:nvCxnSpPr>
          <p:cNvPr id="28" name="Straight Connector 27">
            <a:extLst>
              <a:ext uri="{FF2B5EF4-FFF2-40B4-BE49-F238E27FC236}">
                <a16:creationId xmlns:a16="http://schemas.microsoft.com/office/drawing/2014/main" id="{CCCDEAB0-4517-4600-AEF4-FCFA7490C0A0}"/>
              </a:ext>
            </a:extLst>
          </p:cNvPr>
          <p:cNvCxnSpPr>
            <a:cxnSpLocks/>
          </p:cNvCxnSpPr>
          <p:nvPr/>
        </p:nvCxnSpPr>
        <p:spPr>
          <a:xfrm flipH="1" flipV="1">
            <a:off x="3553281" y="5024441"/>
            <a:ext cx="5294199" cy="176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2E01AE0-D1D6-4E7D-B0D2-A73678A06DBA}"/>
              </a:ext>
            </a:extLst>
          </p:cNvPr>
          <p:cNvSpPr txBox="1"/>
          <p:nvPr/>
        </p:nvSpPr>
        <p:spPr>
          <a:xfrm>
            <a:off x="8512328" y="5102128"/>
            <a:ext cx="1132802" cy="369332"/>
          </a:xfrm>
          <a:prstGeom prst="rect">
            <a:avLst/>
          </a:prstGeom>
          <a:noFill/>
        </p:spPr>
        <p:txBody>
          <a:bodyPr wrap="square" rtlCol="0">
            <a:spAutoFit/>
          </a:bodyPr>
          <a:lstStyle/>
          <a:p>
            <a:pPr algn="ctr"/>
            <a:r>
              <a:rPr lang="en-GB" b="1" dirty="0"/>
              <a:t>Output</a:t>
            </a:r>
          </a:p>
        </p:txBody>
      </p:sp>
      <p:sp>
        <p:nvSpPr>
          <p:cNvPr id="31" name="TextBox 30">
            <a:extLst>
              <a:ext uri="{FF2B5EF4-FFF2-40B4-BE49-F238E27FC236}">
                <a16:creationId xmlns:a16="http://schemas.microsoft.com/office/drawing/2014/main" id="{0A91B850-F930-4FE1-AE97-66D93D24A6E4}"/>
              </a:ext>
            </a:extLst>
          </p:cNvPr>
          <p:cNvSpPr txBox="1"/>
          <p:nvPr/>
        </p:nvSpPr>
        <p:spPr>
          <a:xfrm>
            <a:off x="8138218" y="4746867"/>
            <a:ext cx="1132802" cy="369332"/>
          </a:xfrm>
          <a:prstGeom prst="rect">
            <a:avLst/>
          </a:prstGeom>
          <a:noFill/>
        </p:spPr>
        <p:txBody>
          <a:bodyPr wrap="square" rtlCol="0">
            <a:spAutoFit/>
          </a:bodyPr>
          <a:lstStyle/>
          <a:p>
            <a:pPr algn="ctr"/>
            <a:r>
              <a:rPr lang="en-GB" b="1" dirty="0"/>
              <a:t>AR</a:t>
            </a:r>
          </a:p>
        </p:txBody>
      </p:sp>
      <p:sp>
        <p:nvSpPr>
          <p:cNvPr id="33" name="TextBox 32">
            <a:extLst>
              <a:ext uri="{FF2B5EF4-FFF2-40B4-BE49-F238E27FC236}">
                <a16:creationId xmlns:a16="http://schemas.microsoft.com/office/drawing/2014/main" id="{6D9D88B6-01DD-4BCF-8EE8-A519AE67B74C}"/>
              </a:ext>
            </a:extLst>
          </p:cNvPr>
          <p:cNvSpPr txBox="1"/>
          <p:nvPr/>
        </p:nvSpPr>
        <p:spPr>
          <a:xfrm>
            <a:off x="8043130" y="4064886"/>
            <a:ext cx="1132802" cy="369332"/>
          </a:xfrm>
          <a:prstGeom prst="rect">
            <a:avLst/>
          </a:prstGeom>
          <a:noFill/>
        </p:spPr>
        <p:txBody>
          <a:bodyPr wrap="square" rtlCol="0">
            <a:spAutoFit/>
          </a:bodyPr>
          <a:lstStyle/>
          <a:p>
            <a:pPr algn="ctr"/>
            <a:r>
              <a:rPr lang="en-GB" b="1" dirty="0"/>
              <a:t>LRAC</a:t>
            </a:r>
          </a:p>
        </p:txBody>
      </p:sp>
      <p:sp>
        <p:nvSpPr>
          <p:cNvPr id="8" name="Freeform: Shape 7">
            <a:extLst>
              <a:ext uri="{FF2B5EF4-FFF2-40B4-BE49-F238E27FC236}">
                <a16:creationId xmlns:a16="http://schemas.microsoft.com/office/drawing/2014/main" id="{2D69C1D0-F0CA-469A-9D51-0E72E358BD08}"/>
              </a:ext>
            </a:extLst>
          </p:cNvPr>
          <p:cNvSpPr/>
          <p:nvPr/>
        </p:nvSpPr>
        <p:spPr>
          <a:xfrm>
            <a:off x="3708400" y="1422400"/>
            <a:ext cx="4876800" cy="3088640"/>
          </a:xfrm>
          <a:custGeom>
            <a:avLst/>
            <a:gdLst>
              <a:gd name="connsiteX0" fmla="*/ 0 w 4876800"/>
              <a:gd name="connsiteY0" fmla="*/ 0 h 3088640"/>
              <a:gd name="connsiteX1" fmla="*/ 2235200 w 4876800"/>
              <a:gd name="connsiteY1" fmla="*/ 2123440 h 3088640"/>
              <a:gd name="connsiteX2" fmla="*/ 4876800 w 4876800"/>
              <a:gd name="connsiteY2" fmla="*/ 3088640 h 3088640"/>
            </a:gdLst>
            <a:ahLst/>
            <a:cxnLst>
              <a:cxn ang="0">
                <a:pos x="connsiteX0" y="connsiteY0"/>
              </a:cxn>
              <a:cxn ang="0">
                <a:pos x="connsiteX1" y="connsiteY1"/>
              </a:cxn>
              <a:cxn ang="0">
                <a:pos x="connsiteX2" y="connsiteY2"/>
              </a:cxn>
            </a:cxnLst>
            <a:rect l="l" t="t" r="r" b="b"/>
            <a:pathLst>
              <a:path w="4876800" h="3088640">
                <a:moveTo>
                  <a:pt x="0" y="0"/>
                </a:moveTo>
                <a:cubicBezTo>
                  <a:pt x="711200" y="804333"/>
                  <a:pt x="1422400" y="1608667"/>
                  <a:pt x="2235200" y="2123440"/>
                </a:cubicBezTo>
                <a:cubicBezTo>
                  <a:pt x="3048000" y="2638213"/>
                  <a:pt x="3962400" y="2863426"/>
                  <a:pt x="4876800" y="308864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93ACECE9-9E15-4F6F-943B-21AA70805EEF}"/>
              </a:ext>
            </a:extLst>
          </p:cNvPr>
          <p:cNvSpPr/>
          <p:nvPr/>
        </p:nvSpPr>
        <p:spPr>
          <a:xfrm>
            <a:off x="3698240" y="1493520"/>
            <a:ext cx="4795520" cy="3220720"/>
          </a:xfrm>
          <a:custGeom>
            <a:avLst/>
            <a:gdLst>
              <a:gd name="connsiteX0" fmla="*/ 0 w 4795520"/>
              <a:gd name="connsiteY0" fmla="*/ 0 h 3220720"/>
              <a:gd name="connsiteX1" fmla="*/ 1595120 w 4795520"/>
              <a:gd name="connsiteY1" fmla="*/ 2590800 h 3220720"/>
              <a:gd name="connsiteX2" fmla="*/ 4795520 w 4795520"/>
              <a:gd name="connsiteY2" fmla="*/ 3220720 h 3220720"/>
            </a:gdLst>
            <a:ahLst/>
            <a:cxnLst>
              <a:cxn ang="0">
                <a:pos x="connsiteX0" y="connsiteY0"/>
              </a:cxn>
              <a:cxn ang="0">
                <a:pos x="connsiteX1" y="connsiteY1"/>
              </a:cxn>
              <a:cxn ang="0">
                <a:pos x="connsiteX2" y="connsiteY2"/>
              </a:cxn>
            </a:cxnLst>
            <a:rect l="l" t="t" r="r" b="b"/>
            <a:pathLst>
              <a:path w="4795520" h="3220720">
                <a:moveTo>
                  <a:pt x="0" y="0"/>
                </a:moveTo>
                <a:cubicBezTo>
                  <a:pt x="397933" y="1027006"/>
                  <a:pt x="795867" y="2054013"/>
                  <a:pt x="1595120" y="2590800"/>
                </a:cubicBezTo>
                <a:cubicBezTo>
                  <a:pt x="2394373" y="3127587"/>
                  <a:pt x="3594946" y="3174153"/>
                  <a:pt x="4795520" y="322072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69895FAE-EAD5-4797-A19E-F72BFB7737F3}"/>
              </a:ext>
            </a:extLst>
          </p:cNvPr>
          <p:cNvCxnSpPr>
            <a:cxnSpLocks/>
          </p:cNvCxnSpPr>
          <p:nvPr/>
        </p:nvCxnSpPr>
        <p:spPr>
          <a:xfrm>
            <a:off x="8043130" y="4714240"/>
            <a:ext cx="0" cy="35680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33DDA5-75FA-4386-ADBF-3BD997C37392}"/>
              </a:ext>
            </a:extLst>
          </p:cNvPr>
          <p:cNvCxnSpPr>
            <a:cxnSpLocks/>
          </p:cNvCxnSpPr>
          <p:nvPr/>
        </p:nvCxnSpPr>
        <p:spPr>
          <a:xfrm>
            <a:off x="3545001" y="4701709"/>
            <a:ext cx="4542422" cy="237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1DE562-6F2C-4B84-84E9-B04CF6262B6D}"/>
              </a:ext>
            </a:extLst>
          </p:cNvPr>
          <p:cNvSpPr txBox="1"/>
          <p:nvPr/>
        </p:nvSpPr>
        <p:spPr>
          <a:xfrm>
            <a:off x="2782054" y="4487207"/>
            <a:ext cx="1132802" cy="369332"/>
          </a:xfrm>
          <a:prstGeom prst="rect">
            <a:avLst/>
          </a:prstGeom>
          <a:noFill/>
        </p:spPr>
        <p:txBody>
          <a:bodyPr wrap="square" rtlCol="0">
            <a:spAutoFit/>
          </a:bodyPr>
          <a:lstStyle/>
          <a:p>
            <a:pPr algn="ctr"/>
            <a:r>
              <a:rPr lang="en-GB" b="1" dirty="0"/>
              <a:t>P1</a:t>
            </a:r>
          </a:p>
        </p:txBody>
      </p:sp>
      <p:sp>
        <p:nvSpPr>
          <p:cNvPr id="37" name="TextBox 36">
            <a:extLst>
              <a:ext uri="{FF2B5EF4-FFF2-40B4-BE49-F238E27FC236}">
                <a16:creationId xmlns:a16="http://schemas.microsoft.com/office/drawing/2014/main" id="{31AFB409-36B6-4B1B-9E31-B9FAF3F1329F}"/>
              </a:ext>
            </a:extLst>
          </p:cNvPr>
          <p:cNvSpPr txBox="1"/>
          <p:nvPr/>
        </p:nvSpPr>
        <p:spPr>
          <a:xfrm>
            <a:off x="7465338" y="5019683"/>
            <a:ext cx="1132802" cy="369332"/>
          </a:xfrm>
          <a:prstGeom prst="rect">
            <a:avLst/>
          </a:prstGeom>
          <a:noFill/>
        </p:spPr>
        <p:txBody>
          <a:bodyPr wrap="square" rtlCol="0">
            <a:spAutoFit/>
          </a:bodyPr>
          <a:lstStyle/>
          <a:p>
            <a:pPr algn="ctr"/>
            <a:r>
              <a:rPr lang="en-GB" b="1" dirty="0"/>
              <a:t>Q1</a:t>
            </a:r>
          </a:p>
        </p:txBody>
      </p:sp>
      <p:sp>
        <p:nvSpPr>
          <p:cNvPr id="29" name="Rectangle 28">
            <a:extLst>
              <a:ext uri="{FF2B5EF4-FFF2-40B4-BE49-F238E27FC236}">
                <a16:creationId xmlns:a16="http://schemas.microsoft.com/office/drawing/2014/main" id="{51218511-5984-4D83-B866-4F11FFC14C2D}"/>
              </a:ext>
            </a:extLst>
          </p:cNvPr>
          <p:cNvSpPr/>
          <p:nvPr/>
        </p:nvSpPr>
        <p:spPr>
          <a:xfrm>
            <a:off x="3559925" y="3200406"/>
            <a:ext cx="1908443" cy="132074"/>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4B4B00C7-082E-8512-7D66-84F4F3EE4B7B}"/>
              </a:ext>
            </a:extLst>
          </p:cNvPr>
          <p:cNvSpPr>
            <a:spLocks noGrp="1"/>
          </p:cNvSpPr>
          <p:nvPr>
            <p:ph type="title"/>
          </p:nvPr>
        </p:nvSpPr>
        <p:spPr/>
        <p:txBody>
          <a:bodyPr>
            <a:noAutofit/>
          </a:bodyPr>
          <a:lstStyle/>
          <a:p>
            <a:r>
              <a:rPr lang="en-GB" dirty="0">
                <a:cs typeface="Calibri Light"/>
              </a:rPr>
              <a:t>Natural monopoly; profit-maximising output is Q; if marginal cost pricing output is Q1 which achieves allocative efficiency but cause firm to run at a loss</a:t>
            </a:r>
            <a:endParaRPr lang="en-GB" dirty="0"/>
          </a:p>
        </p:txBody>
      </p:sp>
    </p:spTree>
    <p:extLst>
      <p:ext uri="{BB962C8B-B14F-4D97-AF65-F5344CB8AC3E}">
        <p14:creationId xmlns:p14="http://schemas.microsoft.com/office/powerpoint/2010/main" val="16509060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7316038" cy="15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8721482" y="5279287"/>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928244" y="1457532"/>
            <a:ext cx="1146389" cy="369332"/>
          </a:xfrm>
          <a:prstGeom prst="rect">
            <a:avLst/>
          </a:prstGeom>
          <a:noFill/>
        </p:spPr>
        <p:txBody>
          <a:bodyPr wrap="square" rtlCol="0">
            <a:spAutoFit/>
          </a:bodyPr>
          <a:lstStyle/>
          <a:p>
            <a:pPr algn="ctr"/>
            <a:r>
              <a:rPr lang="en-GB" b="1" dirty="0"/>
              <a:t>MC</a:t>
            </a:r>
          </a:p>
        </p:txBody>
      </p:sp>
      <p:sp>
        <p:nvSpPr>
          <p:cNvPr id="9" name="TextBox 8">
            <a:extLst>
              <a:ext uri="{FF2B5EF4-FFF2-40B4-BE49-F238E27FC236}">
                <a16:creationId xmlns:a16="http://schemas.microsoft.com/office/drawing/2014/main" id="{B479F6D9-14DB-413C-B5B0-B205D3450D5B}"/>
              </a:ext>
            </a:extLst>
          </p:cNvPr>
          <p:cNvSpPr txBox="1"/>
          <p:nvPr/>
        </p:nvSpPr>
        <p:spPr>
          <a:xfrm>
            <a:off x="8734203" y="2133886"/>
            <a:ext cx="1146389" cy="369332"/>
          </a:xfrm>
          <a:prstGeom prst="rect">
            <a:avLst/>
          </a:prstGeom>
          <a:noFill/>
        </p:spPr>
        <p:txBody>
          <a:bodyPr wrap="square" rtlCol="0">
            <a:spAutoFit/>
          </a:bodyPr>
          <a:lstStyle/>
          <a:p>
            <a:pPr algn="ctr"/>
            <a:r>
              <a:rPr lang="en-GB" b="1" dirty="0"/>
              <a:t>AC</a:t>
            </a:r>
          </a:p>
        </p:txBody>
      </p:sp>
      <p:cxnSp>
        <p:nvCxnSpPr>
          <p:cNvPr id="10" name="Straight Connector 9">
            <a:extLst>
              <a:ext uri="{FF2B5EF4-FFF2-40B4-BE49-F238E27FC236}">
                <a16:creationId xmlns:a16="http://schemas.microsoft.com/office/drawing/2014/main" id="{B54D8848-B064-4364-8A3F-FD7AD869DBE1}"/>
              </a:ext>
            </a:extLst>
          </p:cNvPr>
          <p:cNvCxnSpPr>
            <a:cxnSpLocks/>
          </p:cNvCxnSpPr>
          <p:nvPr/>
        </p:nvCxnSpPr>
        <p:spPr>
          <a:xfrm>
            <a:off x="2997216" y="1629172"/>
            <a:ext cx="4853920" cy="3401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8B47EDF-A704-4FF1-BD97-66F79DE82949}"/>
              </a:ext>
            </a:extLst>
          </p:cNvPr>
          <p:cNvSpPr txBox="1"/>
          <p:nvPr/>
        </p:nvSpPr>
        <p:spPr>
          <a:xfrm>
            <a:off x="7427452" y="4764805"/>
            <a:ext cx="1146389" cy="369332"/>
          </a:xfrm>
          <a:prstGeom prst="rect">
            <a:avLst/>
          </a:prstGeom>
          <a:noFill/>
        </p:spPr>
        <p:txBody>
          <a:bodyPr wrap="square" rtlCol="0">
            <a:spAutoFit/>
          </a:bodyPr>
          <a:lstStyle/>
          <a:p>
            <a:pPr algn="ctr"/>
            <a:r>
              <a:rPr lang="en-GB" b="1" dirty="0"/>
              <a:t>AR</a:t>
            </a:r>
          </a:p>
        </p:txBody>
      </p:sp>
      <p:sp>
        <p:nvSpPr>
          <p:cNvPr id="13" name="TextBox 12">
            <a:extLst>
              <a:ext uri="{FF2B5EF4-FFF2-40B4-BE49-F238E27FC236}">
                <a16:creationId xmlns:a16="http://schemas.microsoft.com/office/drawing/2014/main" id="{97E685DE-0958-4837-9255-495400CD50C3}"/>
              </a:ext>
            </a:extLst>
          </p:cNvPr>
          <p:cNvSpPr txBox="1"/>
          <p:nvPr/>
        </p:nvSpPr>
        <p:spPr>
          <a:xfrm>
            <a:off x="5310297" y="5463953"/>
            <a:ext cx="1146389" cy="369332"/>
          </a:xfrm>
          <a:prstGeom prst="rect">
            <a:avLst/>
          </a:prstGeom>
          <a:noFill/>
        </p:spPr>
        <p:txBody>
          <a:bodyPr wrap="square" rtlCol="0">
            <a:spAutoFit/>
          </a:bodyPr>
          <a:lstStyle/>
          <a:p>
            <a:pPr algn="ctr"/>
            <a:r>
              <a:rPr lang="en-GB" b="1" dirty="0"/>
              <a:t>MR</a:t>
            </a:r>
          </a:p>
        </p:txBody>
      </p:sp>
      <p:cxnSp>
        <p:nvCxnSpPr>
          <p:cNvPr id="15" name="Straight Connector 14">
            <a:extLst>
              <a:ext uri="{FF2B5EF4-FFF2-40B4-BE49-F238E27FC236}">
                <a16:creationId xmlns:a16="http://schemas.microsoft.com/office/drawing/2014/main" id="{A782A1DB-771A-401C-82F0-69CC279C4C6F}"/>
              </a:ext>
            </a:extLst>
          </p:cNvPr>
          <p:cNvCxnSpPr>
            <a:cxnSpLocks/>
          </p:cNvCxnSpPr>
          <p:nvPr/>
        </p:nvCxnSpPr>
        <p:spPr>
          <a:xfrm>
            <a:off x="2997215" y="1927306"/>
            <a:ext cx="2773665" cy="3578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02DBCBBE-F7B8-468B-9E1F-8723AC1907ED}"/>
              </a:ext>
            </a:extLst>
          </p:cNvPr>
          <p:cNvSpPr/>
          <p:nvPr/>
        </p:nvSpPr>
        <p:spPr>
          <a:xfrm>
            <a:off x="3591809" y="1822774"/>
            <a:ext cx="6319520" cy="1751347"/>
          </a:xfrm>
          <a:custGeom>
            <a:avLst/>
            <a:gdLst>
              <a:gd name="connsiteX0" fmla="*/ 0 w 5059680"/>
              <a:gd name="connsiteY0" fmla="*/ 0 h 1751347"/>
              <a:gd name="connsiteX1" fmla="*/ 2336800 w 5059680"/>
              <a:gd name="connsiteY1" fmla="*/ 1747520 h 1751347"/>
              <a:gd name="connsiteX2" fmla="*/ 5059680 w 5059680"/>
              <a:gd name="connsiteY2" fmla="*/ 375920 h 1751347"/>
            </a:gdLst>
            <a:ahLst/>
            <a:cxnLst>
              <a:cxn ang="0">
                <a:pos x="connsiteX0" y="connsiteY0"/>
              </a:cxn>
              <a:cxn ang="0">
                <a:pos x="connsiteX1" y="connsiteY1"/>
              </a:cxn>
              <a:cxn ang="0">
                <a:pos x="connsiteX2" y="connsiteY2"/>
              </a:cxn>
            </a:cxnLst>
            <a:rect l="l" t="t" r="r" b="b"/>
            <a:pathLst>
              <a:path w="5059680" h="1751347">
                <a:moveTo>
                  <a:pt x="0" y="0"/>
                </a:moveTo>
                <a:cubicBezTo>
                  <a:pt x="746760" y="842433"/>
                  <a:pt x="1493520" y="1684867"/>
                  <a:pt x="2336800" y="1747520"/>
                </a:cubicBezTo>
                <a:cubicBezTo>
                  <a:pt x="3180080" y="1810173"/>
                  <a:pt x="4119880" y="1093046"/>
                  <a:pt x="5059680" y="37592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29176E97-7F26-424A-B0E0-40330B22EE19}"/>
              </a:ext>
            </a:extLst>
          </p:cNvPr>
          <p:cNvSpPr/>
          <p:nvPr/>
        </p:nvSpPr>
        <p:spPr>
          <a:xfrm>
            <a:off x="3403599" y="1422400"/>
            <a:ext cx="4817526" cy="3277209"/>
          </a:xfrm>
          <a:custGeom>
            <a:avLst/>
            <a:gdLst>
              <a:gd name="connsiteX0" fmla="*/ 0 w 3515360"/>
              <a:gd name="connsiteY0" fmla="*/ 2225040 h 3277209"/>
              <a:gd name="connsiteX1" fmla="*/ 1442720 w 3515360"/>
              <a:gd name="connsiteY1" fmla="*/ 3169920 h 3277209"/>
              <a:gd name="connsiteX2" fmla="*/ 3515360 w 3515360"/>
              <a:gd name="connsiteY2" fmla="*/ 0 h 3277209"/>
            </a:gdLst>
            <a:ahLst/>
            <a:cxnLst>
              <a:cxn ang="0">
                <a:pos x="connsiteX0" y="connsiteY0"/>
              </a:cxn>
              <a:cxn ang="0">
                <a:pos x="connsiteX1" y="connsiteY1"/>
              </a:cxn>
              <a:cxn ang="0">
                <a:pos x="connsiteX2" y="connsiteY2"/>
              </a:cxn>
            </a:cxnLst>
            <a:rect l="l" t="t" r="r" b="b"/>
            <a:pathLst>
              <a:path w="3515360" h="3277209">
                <a:moveTo>
                  <a:pt x="0" y="2225040"/>
                </a:moveTo>
                <a:cubicBezTo>
                  <a:pt x="428413" y="2882900"/>
                  <a:pt x="856827" y="3540760"/>
                  <a:pt x="1442720" y="3169920"/>
                </a:cubicBezTo>
                <a:cubicBezTo>
                  <a:pt x="2028613" y="2799080"/>
                  <a:pt x="2771986" y="1399540"/>
                  <a:pt x="351536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63144F1D-9FF6-4E87-B7BD-AD454001BB37}"/>
              </a:ext>
            </a:extLst>
          </p:cNvPr>
          <p:cNvCxnSpPr/>
          <p:nvPr/>
        </p:nvCxnSpPr>
        <p:spPr>
          <a:xfrm flipV="1">
            <a:off x="5088835" y="3054284"/>
            <a:ext cx="0" cy="211160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2A13E6-BFD3-4759-B918-20E1D425AF12}"/>
              </a:ext>
            </a:extLst>
          </p:cNvPr>
          <p:cNvCxnSpPr>
            <a:cxnSpLocks/>
          </p:cNvCxnSpPr>
          <p:nvPr/>
        </p:nvCxnSpPr>
        <p:spPr>
          <a:xfrm>
            <a:off x="2990591" y="3087416"/>
            <a:ext cx="2121437" cy="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F095C30-11E1-4C83-B79A-4F6D1165839D}"/>
              </a:ext>
            </a:extLst>
          </p:cNvPr>
          <p:cNvSpPr txBox="1"/>
          <p:nvPr/>
        </p:nvSpPr>
        <p:spPr>
          <a:xfrm>
            <a:off x="2163105" y="2882307"/>
            <a:ext cx="1146389" cy="369332"/>
          </a:xfrm>
          <a:prstGeom prst="rect">
            <a:avLst/>
          </a:prstGeom>
          <a:noFill/>
        </p:spPr>
        <p:txBody>
          <a:bodyPr wrap="square" rtlCol="0">
            <a:spAutoFit/>
          </a:bodyPr>
          <a:lstStyle/>
          <a:p>
            <a:pPr algn="ctr"/>
            <a:r>
              <a:rPr lang="en-GB" b="1" dirty="0"/>
              <a:t>P1</a:t>
            </a:r>
          </a:p>
        </p:txBody>
      </p:sp>
      <p:cxnSp>
        <p:nvCxnSpPr>
          <p:cNvPr id="31" name="Straight Connector 30">
            <a:extLst>
              <a:ext uri="{FF2B5EF4-FFF2-40B4-BE49-F238E27FC236}">
                <a16:creationId xmlns:a16="http://schemas.microsoft.com/office/drawing/2014/main" id="{09281601-70C7-45F0-90D9-5EEC13A6791B}"/>
              </a:ext>
            </a:extLst>
          </p:cNvPr>
          <p:cNvCxnSpPr>
            <a:cxnSpLocks/>
          </p:cNvCxnSpPr>
          <p:nvPr/>
        </p:nvCxnSpPr>
        <p:spPr>
          <a:xfrm>
            <a:off x="2884602" y="3281019"/>
            <a:ext cx="2656668" cy="1154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AC9406-5568-4106-BFF7-0C02F8163AA0}"/>
              </a:ext>
            </a:extLst>
          </p:cNvPr>
          <p:cNvCxnSpPr>
            <a:cxnSpLocks/>
          </p:cNvCxnSpPr>
          <p:nvPr/>
        </p:nvCxnSpPr>
        <p:spPr>
          <a:xfrm flipV="1">
            <a:off x="6289876" y="3534403"/>
            <a:ext cx="0" cy="159973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29C4B9-91CD-4EC0-8D06-7D2E990437E9}"/>
              </a:ext>
            </a:extLst>
          </p:cNvPr>
          <p:cNvCxnSpPr>
            <a:cxnSpLocks/>
          </p:cNvCxnSpPr>
          <p:nvPr/>
        </p:nvCxnSpPr>
        <p:spPr>
          <a:xfrm flipV="1">
            <a:off x="2922116" y="3549377"/>
            <a:ext cx="3343302" cy="1221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3C3DB0-5C22-4854-9D96-548FD262A054}"/>
              </a:ext>
            </a:extLst>
          </p:cNvPr>
          <p:cNvCxnSpPr>
            <a:cxnSpLocks/>
          </p:cNvCxnSpPr>
          <p:nvPr/>
        </p:nvCxnSpPr>
        <p:spPr>
          <a:xfrm flipV="1">
            <a:off x="5524085" y="3272082"/>
            <a:ext cx="0" cy="186205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DEEFF80-AC6F-4BA5-BEE5-DF8F320D17EE}"/>
              </a:ext>
            </a:extLst>
          </p:cNvPr>
          <p:cNvCxnSpPr>
            <a:cxnSpLocks/>
          </p:cNvCxnSpPr>
          <p:nvPr/>
        </p:nvCxnSpPr>
        <p:spPr>
          <a:xfrm flipV="1">
            <a:off x="2932276" y="3874497"/>
            <a:ext cx="3343302" cy="1221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0837140-E00D-48BB-BCC8-795C195FC306}"/>
              </a:ext>
            </a:extLst>
          </p:cNvPr>
          <p:cNvSpPr txBox="1"/>
          <p:nvPr/>
        </p:nvSpPr>
        <p:spPr>
          <a:xfrm>
            <a:off x="2163105" y="3105827"/>
            <a:ext cx="1146389" cy="369332"/>
          </a:xfrm>
          <a:prstGeom prst="rect">
            <a:avLst/>
          </a:prstGeom>
          <a:noFill/>
        </p:spPr>
        <p:txBody>
          <a:bodyPr wrap="square" rtlCol="0">
            <a:spAutoFit/>
          </a:bodyPr>
          <a:lstStyle/>
          <a:p>
            <a:pPr algn="ctr"/>
            <a:r>
              <a:rPr lang="en-GB" b="1" dirty="0"/>
              <a:t>P2</a:t>
            </a:r>
          </a:p>
        </p:txBody>
      </p:sp>
      <p:sp>
        <p:nvSpPr>
          <p:cNvPr id="44" name="TextBox 43">
            <a:extLst>
              <a:ext uri="{FF2B5EF4-FFF2-40B4-BE49-F238E27FC236}">
                <a16:creationId xmlns:a16="http://schemas.microsoft.com/office/drawing/2014/main" id="{B3E5F26B-A64A-4B1F-8705-B9BF983F6914}"/>
              </a:ext>
            </a:extLst>
          </p:cNvPr>
          <p:cNvSpPr txBox="1"/>
          <p:nvPr/>
        </p:nvSpPr>
        <p:spPr>
          <a:xfrm>
            <a:off x="2163105" y="3369987"/>
            <a:ext cx="1146389" cy="369332"/>
          </a:xfrm>
          <a:prstGeom prst="rect">
            <a:avLst/>
          </a:prstGeom>
          <a:noFill/>
        </p:spPr>
        <p:txBody>
          <a:bodyPr wrap="square" rtlCol="0">
            <a:spAutoFit/>
          </a:bodyPr>
          <a:lstStyle/>
          <a:p>
            <a:pPr algn="ctr"/>
            <a:r>
              <a:rPr lang="en-GB" b="1" dirty="0"/>
              <a:t>P3</a:t>
            </a:r>
          </a:p>
        </p:txBody>
      </p:sp>
      <p:sp>
        <p:nvSpPr>
          <p:cNvPr id="45" name="TextBox 44">
            <a:extLst>
              <a:ext uri="{FF2B5EF4-FFF2-40B4-BE49-F238E27FC236}">
                <a16:creationId xmlns:a16="http://schemas.microsoft.com/office/drawing/2014/main" id="{81078F2E-23E3-4A18-B056-6B8E65DFCD3B}"/>
              </a:ext>
            </a:extLst>
          </p:cNvPr>
          <p:cNvSpPr txBox="1"/>
          <p:nvPr/>
        </p:nvSpPr>
        <p:spPr>
          <a:xfrm>
            <a:off x="2163105" y="3756067"/>
            <a:ext cx="1146389" cy="369332"/>
          </a:xfrm>
          <a:prstGeom prst="rect">
            <a:avLst/>
          </a:prstGeom>
          <a:noFill/>
        </p:spPr>
        <p:txBody>
          <a:bodyPr wrap="square" rtlCol="0">
            <a:spAutoFit/>
          </a:bodyPr>
          <a:lstStyle/>
          <a:p>
            <a:pPr algn="ctr"/>
            <a:r>
              <a:rPr lang="en-GB" b="1" dirty="0"/>
              <a:t>P4</a:t>
            </a:r>
          </a:p>
        </p:txBody>
      </p:sp>
      <p:sp>
        <p:nvSpPr>
          <p:cNvPr id="4" name="Title 3">
            <a:extLst>
              <a:ext uri="{FF2B5EF4-FFF2-40B4-BE49-F238E27FC236}">
                <a16:creationId xmlns:a16="http://schemas.microsoft.com/office/drawing/2014/main" id="{5B02118A-5440-EA84-E7EF-DE554BDB93E3}"/>
              </a:ext>
            </a:extLst>
          </p:cNvPr>
          <p:cNvSpPr>
            <a:spLocks noGrp="1"/>
          </p:cNvSpPr>
          <p:nvPr>
            <p:ph type="title"/>
          </p:nvPr>
        </p:nvSpPr>
        <p:spPr/>
        <p:txBody>
          <a:bodyPr>
            <a:normAutofit/>
          </a:bodyPr>
          <a:lstStyle/>
          <a:p>
            <a:r>
              <a:rPr lang="en-GB" dirty="0">
                <a:cs typeface="Calibri Light"/>
              </a:rPr>
              <a:t>Possible pricing options for a firm in monopolistic competition in the long run</a:t>
            </a:r>
            <a:endParaRPr lang="en-GB" dirty="0"/>
          </a:p>
        </p:txBody>
      </p:sp>
    </p:spTree>
    <p:extLst>
      <p:ext uri="{BB962C8B-B14F-4D97-AF65-F5344CB8AC3E}">
        <p14:creationId xmlns:p14="http://schemas.microsoft.com/office/powerpoint/2010/main" val="88970006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285EC9-B4F9-B956-2759-DA33577A8A6C}"/>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A3056C68-12FE-02B0-4E0A-D3CA2524FB0C}"/>
              </a:ext>
            </a:extLst>
          </p:cNvPr>
          <p:cNvSpPr>
            <a:spLocks noGrp="1"/>
          </p:cNvSpPr>
          <p:nvPr>
            <p:ph type="subTitle" idx="1"/>
          </p:nvPr>
        </p:nvSpPr>
        <p:spPr/>
        <p:txBody>
          <a:bodyPr>
            <a:normAutofit/>
          </a:bodyPr>
          <a:lstStyle/>
          <a:p>
            <a:r>
              <a:rPr lang="en-GB" sz="3200" b="1" dirty="0"/>
              <a:t>AD AND AS DIAGRAMS</a:t>
            </a:r>
          </a:p>
        </p:txBody>
      </p:sp>
    </p:spTree>
    <p:extLst>
      <p:ext uri="{BB962C8B-B14F-4D97-AF65-F5344CB8AC3E}">
        <p14:creationId xmlns:p14="http://schemas.microsoft.com/office/powerpoint/2010/main" val="33532130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E67B11-B1CA-4023-A732-4B0B89A291B8}"/>
              </a:ext>
            </a:extLst>
          </p:cNvPr>
          <p:cNvCxnSpPr/>
          <p:nvPr/>
        </p:nvCxnSpPr>
        <p:spPr>
          <a:xfrm>
            <a:off x="322827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9B118D1-7506-4CC8-9637-15CDDD21C2B3}"/>
              </a:ext>
            </a:extLst>
          </p:cNvPr>
          <p:cNvCxnSpPr>
            <a:cxnSpLocks/>
          </p:cNvCxnSpPr>
          <p:nvPr/>
        </p:nvCxnSpPr>
        <p:spPr>
          <a:xfrm>
            <a:off x="3228276" y="5165889"/>
            <a:ext cx="52555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F5695A-6A67-4E3B-90C7-C7E07A6F7F57}"/>
              </a:ext>
            </a:extLst>
          </p:cNvPr>
          <p:cNvCxnSpPr>
            <a:cxnSpLocks/>
          </p:cNvCxnSpPr>
          <p:nvPr/>
        </p:nvCxnSpPr>
        <p:spPr>
          <a:xfrm>
            <a:off x="3760630" y="1255301"/>
            <a:ext cx="4532658" cy="359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E36B5A-17E1-4545-823D-4EFEEF264B78}"/>
              </a:ext>
            </a:extLst>
          </p:cNvPr>
          <p:cNvSpPr txBox="1"/>
          <p:nvPr/>
        </p:nvSpPr>
        <p:spPr>
          <a:xfrm>
            <a:off x="2197873" y="942680"/>
            <a:ext cx="1146389" cy="923330"/>
          </a:xfrm>
          <a:prstGeom prst="rect">
            <a:avLst/>
          </a:prstGeom>
          <a:noFill/>
        </p:spPr>
        <p:txBody>
          <a:bodyPr wrap="square" rtlCol="0">
            <a:spAutoFit/>
          </a:bodyPr>
          <a:lstStyle/>
          <a:p>
            <a:pPr algn="ctr"/>
            <a:r>
              <a:rPr lang="en-GB" b="1" dirty="0"/>
              <a:t>General price level</a:t>
            </a:r>
          </a:p>
        </p:txBody>
      </p:sp>
      <p:sp>
        <p:nvSpPr>
          <p:cNvPr id="7" name="TextBox 6">
            <a:extLst>
              <a:ext uri="{FF2B5EF4-FFF2-40B4-BE49-F238E27FC236}">
                <a16:creationId xmlns:a16="http://schemas.microsoft.com/office/drawing/2014/main" id="{78D631B7-9FC1-4DFD-A9B4-396499976DFA}"/>
              </a:ext>
            </a:extLst>
          </p:cNvPr>
          <p:cNvSpPr txBox="1"/>
          <p:nvPr/>
        </p:nvSpPr>
        <p:spPr>
          <a:xfrm>
            <a:off x="7337433" y="5252197"/>
            <a:ext cx="1146389" cy="369332"/>
          </a:xfrm>
          <a:prstGeom prst="rect">
            <a:avLst/>
          </a:prstGeom>
          <a:noFill/>
        </p:spPr>
        <p:txBody>
          <a:bodyPr wrap="square" rtlCol="0">
            <a:spAutoFit/>
          </a:bodyPr>
          <a:lstStyle/>
          <a:p>
            <a:pPr algn="ctr"/>
            <a:r>
              <a:rPr lang="en-GB" b="1" dirty="0"/>
              <a:t>Real GDP</a:t>
            </a:r>
          </a:p>
        </p:txBody>
      </p:sp>
      <p:sp>
        <p:nvSpPr>
          <p:cNvPr id="9" name="TextBox 8">
            <a:extLst>
              <a:ext uri="{FF2B5EF4-FFF2-40B4-BE49-F238E27FC236}">
                <a16:creationId xmlns:a16="http://schemas.microsoft.com/office/drawing/2014/main" id="{CA0F07C2-B274-4347-91EE-F5A6C7BF5EE4}"/>
              </a:ext>
            </a:extLst>
          </p:cNvPr>
          <p:cNvSpPr txBox="1"/>
          <p:nvPr/>
        </p:nvSpPr>
        <p:spPr>
          <a:xfrm>
            <a:off x="6963789" y="4623890"/>
            <a:ext cx="1146389" cy="369332"/>
          </a:xfrm>
          <a:prstGeom prst="rect">
            <a:avLst/>
          </a:prstGeom>
          <a:noFill/>
        </p:spPr>
        <p:txBody>
          <a:bodyPr wrap="square" rtlCol="0">
            <a:spAutoFit/>
          </a:bodyPr>
          <a:lstStyle/>
          <a:p>
            <a:pPr algn="ctr"/>
            <a:r>
              <a:rPr lang="en-GB" b="1" dirty="0"/>
              <a:t>AD1</a:t>
            </a:r>
          </a:p>
        </p:txBody>
      </p:sp>
      <p:cxnSp>
        <p:nvCxnSpPr>
          <p:cNvPr id="14" name="Straight Connector 13">
            <a:extLst>
              <a:ext uri="{FF2B5EF4-FFF2-40B4-BE49-F238E27FC236}">
                <a16:creationId xmlns:a16="http://schemas.microsoft.com/office/drawing/2014/main" id="{340D34E0-FD25-4692-A33C-3D678CECAFF5}"/>
              </a:ext>
            </a:extLst>
          </p:cNvPr>
          <p:cNvCxnSpPr>
            <a:cxnSpLocks/>
          </p:cNvCxnSpPr>
          <p:nvPr/>
        </p:nvCxnSpPr>
        <p:spPr>
          <a:xfrm>
            <a:off x="3522559" y="2492943"/>
            <a:ext cx="3235822" cy="2573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AA7F042-EC2C-456B-B154-8BBF4EF1227E}"/>
              </a:ext>
            </a:extLst>
          </p:cNvPr>
          <p:cNvSpPr txBox="1"/>
          <p:nvPr/>
        </p:nvSpPr>
        <p:spPr>
          <a:xfrm>
            <a:off x="5817400" y="4851709"/>
            <a:ext cx="1146389" cy="369332"/>
          </a:xfrm>
          <a:prstGeom prst="rect">
            <a:avLst/>
          </a:prstGeom>
          <a:noFill/>
        </p:spPr>
        <p:txBody>
          <a:bodyPr wrap="square" rtlCol="0">
            <a:spAutoFit/>
          </a:bodyPr>
          <a:lstStyle/>
          <a:p>
            <a:pPr algn="ctr"/>
            <a:r>
              <a:rPr lang="en-GB" b="1" dirty="0"/>
              <a:t>AD2</a:t>
            </a:r>
          </a:p>
        </p:txBody>
      </p:sp>
      <p:cxnSp>
        <p:nvCxnSpPr>
          <p:cNvPr id="21" name="Straight Connector 20">
            <a:extLst>
              <a:ext uri="{FF2B5EF4-FFF2-40B4-BE49-F238E27FC236}">
                <a16:creationId xmlns:a16="http://schemas.microsoft.com/office/drawing/2014/main" id="{48F43D47-34C1-4FF8-870F-24F30A9902DD}"/>
              </a:ext>
            </a:extLst>
          </p:cNvPr>
          <p:cNvCxnSpPr>
            <a:cxnSpLocks/>
          </p:cNvCxnSpPr>
          <p:nvPr/>
        </p:nvCxnSpPr>
        <p:spPr>
          <a:xfrm>
            <a:off x="3522558" y="1838898"/>
            <a:ext cx="3914562" cy="3147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5D79660-6965-4AED-9004-982566D5F022}"/>
              </a:ext>
            </a:extLst>
          </p:cNvPr>
          <p:cNvSpPr txBox="1"/>
          <p:nvPr/>
        </p:nvSpPr>
        <p:spPr>
          <a:xfrm>
            <a:off x="7831923" y="4308614"/>
            <a:ext cx="1146389" cy="369332"/>
          </a:xfrm>
          <a:prstGeom prst="rect">
            <a:avLst/>
          </a:prstGeom>
          <a:noFill/>
        </p:spPr>
        <p:txBody>
          <a:bodyPr wrap="square" rtlCol="0">
            <a:spAutoFit/>
          </a:bodyPr>
          <a:lstStyle/>
          <a:p>
            <a:pPr algn="ctr"/>
            <a:r>
              <a:rPr lang="en-GB" b="1" dirty="0"/>
              <a:t>AD3</a:t>
            </a:r>
          </a:p>
        </p:txBody>
      </p:sp>
      <p:cxnSp>
        <p:nvCxnSpPr>
          <p:cNvPr id="19" name="Straight Connector 18">
            <a:extLst>
              <a:ext uri="{FF2B5EF4-FFF2-40B4-BE49-F238E27FC236}">
                <a16:creationId xmlns:a16="http://schemas.microsoft.com/office/drawing/2014/main" id="{662E6BBA-61C9-4BAD-AF64-E1A868FD59EA}"/>
              </a:ext>
            </a:extLst>
          </p:cNvPr>
          <p:cNvCxnSpPr/>
          <p:nvPr/>
        </p:nvCxnSpPr>
        <p:spPr>
          <a:xfrm>
            <a:off x="3228276" y="3429000"/>
            <a:ext cx="3304604"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997727-BD51-4D39-B16D-173169F2F7A4}"/>
              </a:ext>
            </a:extLst>
          </p:cNvPr>
          <p:cNvCxnSpPr>
            <a:cxnSpLocks/>
          </p:cNvCxnSpPr>
          <p:nvPr/>
        </p:nvCxnSpPr>
        <p:spPr>
          <a:xfrm>
            <a:off x="6542012" y="3437998"/>
            <a:ext cx="0" cy="172789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C337030-A6A6-4DE4-B5F3-21A3D3F8040F}"/>
              </a:ext>
            </a:extLst>
          </p:cNvPr>
          <p:cNvCxnSpPr>
            <a:cxnSpLocks/>
          </p:cNvCxnSpPr>
          <p:nvPr/>
        </p:nvCxnSpPr>
        <p:spPr>
          <a:xfrm>
            <a:off x="5495532" y="3427838"/>
            <a:ext cx="0" cy="172789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21F15D-E16D-4885-BD56-1BC76F7F8351}"/>
              </a:ext>
            </a:extLst>
          </p:cNvPr>
          <p:cNvCxnSpPr>
            <a:cxnSpLocks/>
          </p:cNvCxnSpPr>
          <p:nvPr/>
        </p:nvCxnSpPr>
        <p:spPr>
          <a:xfrm>
            <a:off x="4723372" y="3458318"/>
            <a:ext cx="0" cy="172789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7CDEF43-632A-4531-ADC6-60E004572D53}"/>
              </a:ext>
            </a:extLst>
          </p:cNvPr>
          <p:cNvSpPr txBox="1"/>
          <p:nvPr/>
        </p:nvSpPr>
        <p:spPr>
          <a:xfrm>
            <a:off x="4906644" y="5165889"/>
            <a:ext cx="1146389" cy="369332"/>
          </a:xfrm>
          <a:prstGeom prst="rect">
            <a:avLst/>
          </a:prstGeom>
          <a:noFill/>
        </p:spPr>
        <p:txBody>
          <a:bodyPr wrap="square" rtlCol="0">
            <a:spAutoFit/>
          </a:bodyPr>
          <a:lstStyle/>
          <a:p>
            <a:pPr algn="ctr"/>
            <a:r>
              <a:rPr lang="en-GB" b="1" dirty="0"/>
              <a:t>Y1</a:t>
            </a:r>
          </a:p>
        </p:txBody>
      </p:sp>
      <p:sp>
        <p:nvSpPr>
          <p:cNvPr id="30" name="TextBox 29">
            <a:extLst>
              <a:ext uri="{FF2B5EF4-FFF2-40B4-BE49-F238E27FC236}">
                <a16:creationId xmlns:a16="http://schemas.microsoft.com/office/drawing/2014/main" id="{772B83FB-69ED-4638-AE3D-A9C720AEB2D0}"/>
              </a:ext>
            </a:extLst>
          </p:cNvPr>
          <p:cNvSpPr txBox="1"/>
          <p:nvPr/>
        </p:nvSpPr>
        <p:spPr>
          <a:xfrm>
            <a:off x="4153220" y="5176055"/>
            <a:ext cx="1146389" cy="369332"/>
          </a:xfrm>
          <a:prstGeom prst="rect">
            <a:avLst/>
          </a:prstGeom>
          <a:noFill/>
        </p:spPr>
        <p:txBody>
          <a:bodyPr wrap="square" rtlCol="0">
            <a:spAutoFit/>
          </a:bodyPr>
          <a:lstStyle/>
          <a:p>
            <a:pPr algn="ctr"/>
            <a:r>
              <a:rPr lang="en-GB" b="1" dirty="0"/>
              <a:t>Y2</a:t>
            </a:r>
          </a:p>
        </p:txBody>
      </p:sp>
      <p:sp>
        <p:nvSpPr>
          <p:cNvPr id="31" name="TextBox 30">
            <a:extLst>
              <a:ext uri="{FF2B5EF4-FFF2-40B4-BE49-F238E27FC236}">
                <a16:creationId xmlns:a16="http://schemas.microsoft.com/office/drawing/2014/main" id="{3BBEBB61-2804-48DA-8BFB-35E56E5F5B81}"/>
              </a:ext>
            </a:extLst>
          </p:cNvPr>
          <p:cNvSpPr txBox="1"/>
          <p:nvPr/>
        </p:nvSpPr>
        <p:spPr>
          <a:xfrm>
            <a:off x="5968817" y="5165888"/>
            <a:ext cx="1146389" cy="369332"/>
          </a:xfrm>
          <a:prstGeom prst="rect">
            <a:avLst/>
          </a:prstGeom>
          <a:noFill/>
        </p:spPr>
        <p:txBody>
          <a:bodyPr wrap="square" rtlCol="0">
            <a:spAutoFit/>
          </a:bodyPr>
          <a:lstStyle/>
          <a:p>
            <a:pPr algn="ctr"/>
            <a:r>
              <a:rPr lang="en-GB" b="1" dirty="0"/>
              <a:t>Y3</a:t>
            </a:r>
          </a:p>
        </p:txBody>
      </p:sp>
      <p:sp>
        <p:nvSpPr>
          <p:cNvPr id="4" name="Title 3">
            <a:extLst>
              <a:ext uri="{FF2B5EF4-FFF2-40B4-BE49-F238E27FC236}">
                <a16:creationId xmlns:a16="http://schemas.microsoft.com/office/drawing/2014/main" id="{0B205E06-8C6E-EFD3-3525-F4C5795E10AC}"/>
              </a:ext>
            </a:extLst>
          </p:cNvPr>
          <p:cNvSpPr>
            <a:spLocks noGrp="1"/>
          </p:cNvSpPr>
          <p:nvPr>
            <p:ph type="title"/>
          </p:nvPr>
        </p:nvSpPr>
        <p:spPr/>
        <p:txBody>
          <a:bodyPr/>
          <a:lstStyle/>
          <a:p>
            <a:r>
              <a:rPr lang="en-GB" dirty="0">
                <a:cs typeface="Calibri Light"/>
              </a:rPr>
              <a:t>Decrease and increase in aggregate demand</a:t>
            </a:r>
            <a:endParaRPr lang="en-GB" dirty="0"/>
          </a:p>
        </p:txBody>
      </p:sp>
    </p:spTree>
    <p:extLst>
      <p:ext uri="{BB962C8B-B14F-4D97-AF65-F5344CB8AC3E}">
        <p14:creationId xmlns:p14="http://schemas.microsoft.com/office/powerpoint/2010/main" val="14859279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D3994C6-0BAB-43C3-98D4-206B0C489249}"/>
              </a:ext>
            </a:extLst>
          </p:cNvPr>
          <p:cNvCxnSpPr>
            <a:cxnSpLocks/>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50D1A17-473A-4690-87A9-1CB68C065031}"/>
              </a:ext>
            </a:extLst>
          </p:cNvPr>
          <p:cNvCxnSpPr>
            <a:cxnSpLocks/>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FCCCDDD-FEEE-4B50-82EE-2453A8F46768}"/>
              </a:ext>
            </a:extLst>
          </p:cNvPr>
          <p:cNvSpPr txBox="1"/>
          <p:nvPr/>
        </p:nvSpPr>
        <p:spPr>
          <a:xfrm>
            <a:off x="1799775" y="941579"/>
            <a:ext cx="1146389" cy="646331"/>
          </a:xfrm>
          <a:prstGeom prst="rect">
            <a:avLst/>
          </a:prstGeom>
          <a:noFill/>
        </p:spPr>
        <p:txBody>
          <a:bodyPr wrap="square" rtlCol="0">
            <a:spAutoFit/>
          </a:bodyPr>
          <a:lstStyle/>
          <a:p>
            <a:pPr algn="ctr"/>
            <a:r>
              <a:rPr lang="en-GB" b="1" dirty="0"/>
              <a:t>Price level</a:t>
            </a:r>
          </a:p>
        </p:txBody>
      </p:sp>
      <p:sp>
        <p:nvSpPr>
          <p:cNvPr id="5" name="TextBox 4">
            <a:extLst>
              <a:ext uri="{FF2B5EF4-FFF2-40B4-BE49-F238E27FC236}">
                <a16:creationId xmlns:a16="http://schemas.microsoft.com/office/drawing/2014/main" id="{75BBEB5A-6965-4E43-AEF2-1FDFE930CBD0}"/>
              </a:ext>
            </a:extLst>
          </p:cNvPr>
          <p:cNvSpPr txBox="1"/>
          <p:nvPr/>
        </p:nvSpPr>
        <p:spPr>
          <a:xfrm>
            <a:off x="6781597" y="5304388"/>
            <a:ext cx="1608259" cy="646331"/>
          </a:xfrm>
          <a:prstGeom prst="rect">
            <a:avLst/>
          </a:prstGeom>
          <a:noFill/>
        </p:spPr>
        <p:txBody>
          <a:bodyPr wrap="square" rtlCol="0">
            <a:spAutoFit/>
          </a:bodyPr>
          <a:lstStyle/>
          <a:p>
            <a:pPr algn="ctr"/>
            <a:r>
              <a:rPr lang="en-GB" b="1" dirty="0"/>
              <a:t>Real National Output</a:t>
            </a:r>
          </a:p>
        </p:txBody>
      </p:sp>
      <p:cxnSp>
        <p:nvCxnSpPr>
          <p:cNvPr id="6" name="Straight Connector 5">
            <a:extLst>
              <a:ext uri="{FF2B5EF4-FFF2-40B4-BE49-F238E27FC236}">
                <a16:creationId xmlns:a16="http://schemas.microsoft.com/office/drawing/2014/main" id="{0581B594-AE53-4939-98B0-7A75273A8DE0}"/>
              </a:ext>
            </a:extLst>
          </p:cNvPr>
          <p:cNvCxnSpPr>
            <a:cxnSpLocks/>
          </p:cNvCxnSpPr>
          <p:nvPr/>
        </p:nvCxnSpPr>
        <p:spPr>
          <a:xfrm flipH="1">
            <a:off x="3302000" y="1452880"/>
            <a:ext cx="4439920" cy="3233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A2AF83-2C2A-466F-A655-EF6487ED5EEC}"/>
              </a:ext>
            </a:extLst>
          </p:cNvPr>
          <p:cNvSpPr txBox="1"/>
          <p:nvPr/>
        </p:nvSpPr>
        <p:spPr>
          <a:xfrm>
            <a:off x="7218912" y="1680243"/>
            <a:ext cx="1146389" cy="369332"/>
          </a:xfrm>
          <a:prstGeom prst="rect">
            <a:avLst/>
          </a:prstGeom>
          <a:noFill/>
        </p:spPr>
        <p:txBody>
          <a:bodyPr wrap="square" rtlCol="0">
            <a:spAutoFit/>
          </a:bodyPr>
          <a:lstStyle/>
          <a:p>
            <a:pPr algn="ctr"/>
            <a:r>
              <a:rPr lang="en-GB" b="1" dirty="0"/>
              <a:t>SRAS</a:t>
            </a:r>
          </a:p>
        </p:txBody>
      </p:sp>
      <p:sp>
        <p:nvSpPr>
          <p:cNvPr id="13" name="Oval 12">
            <a:extLst>
              <a:ext uri="{FF2B5EF4-FFF2-40B4-BE49-F238E27FC236}">
                <a16:creationId xmlns:a16="http://schemas.microsoft.com/office/drawing/2014/main" id="{DDEB6E7E-F818-4E3F-91D9-8F54275A7B3F}"/>
              </a:ext>
            </a:extLst>
          </p:cNvPr>
          <p:cNvSpPr/>
          <p:nvPr/>
        </p:nvSpPr>
        <p:spPr>
          <a:xfrm>
            <a:off x="4826000" y="3414692"/>
            <a:ext cx="142240" cy="193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66A2DC5-5C24-4F1C-8DF2-B88FADF253F7}"/>
              </a:ext>
            </a:extLst>
          </p:cNvPr>
          <p:cNvSpPr/>
          <p:nvPr/>
        </p:nvSpPr>
        <p:spPr>
          <a:xfrm flipH="1">
            <a:off x="5974080" y="2611120"/>
            <a:ext cx="167638" cy="213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7A37CDA-4E9D-41B5-97D8-D5B8D885944B}"/>
              </a:ext>
            </a:extLst>
          </p:cNvPr>
          <p:cNvSpPr txBox="1"/>
          <p:nvPr/>
        </p:nvSpPr>
        <p:spPr>
          <a:xfrm>
            <a:off x="4160752" y="3098126"/>
            <a:ext cx="1146389" cy="369332"/>
          </a:xfrm>
          <a:prstGeom prst="rect">
            <a:avLst/>
          </a:prstGeom>
          <a:noFill/>
        </p:spPr>
        <p:txBody>
          <a:bodyPr wrap="square" rtlCol="0">
            <a:spAutoFit/>
          </a:bodyPr>
          <a:lstStyle/>
          <a:p>
            <a:pPr algn="ctr"/>
            <a:r>
              <a:rPr lang="en-GB" b="1" dirty="0"/>
              <a:t>W</a:t>
            </a:r>
          </a:p>
        </p:txBody>
      </p:sp>
      <p:sp>
        <p:nvSpPr>
          <p:cNvPr id="16" name="TextBox 15">
            <a:extLst>
              <a:ext uri="{FF2B5EF4-FFF2-40B4-BE49-F238E27FC236}">
                <a16:creationId xmlns:a16="http://schemas.microsoft.com/office/drawing/2014/main" id="{A5B832B1-60A4-47C8-9F86-9B9516F106E8}"/>
              </a:ext>
            </a:extLst>
          </p:cNvPr>
          <p:cNvSpPr txBox="1"/>
          <p:nvPr/>
        </p:nvSpPr>
        <p:spPr>
          <a:xfrm>
            <a:off x="5307141" y="2293700"/>
            <a:ext cx="1146389" cy="369332"/>
          </a:xfrm>
          <a:prstGeom prst="rect">
            <a:avLst/>
          </a:prstGeom>
          <a:noFill/>
        </p:spPr>
        <p:txBody>
          <a:bodyPr wrap="square" rtlCol="0">
            <a:spAutoFit/>
          </a:bodyPr>
          <a:lstStyle/>
          <a:p>
            <a:pPr algn="ctr"/>
            <a:r>
              <a:rPr lang="en-GB" b="1" dirty="0"/>
              <a:t>X</a:t>
            </a:r>
          </a:p>
        </p:txBody>
      </p:sp>
      <p:sp>
        <p:nvSpPr>
          <p:cNvPr id="8" name="Title 7">
            <a:extLst>
              <a:ext uri="{FF2B5EF4-FFF2-40B4-BE49-F238E27FC236}">
                <a16:creationId xmlns:a16="http://schemas.microsoft.com/office/drawing/2014/main" id="{0A03519A-223B-DF0E-6F1D-3011073C83E0}"/>
              </a:ext>
            </a:extLst>
          </p:cNvPr>
          <p:cNvSpPr>
            <a:spLocks noGrp="1"/>
          </p:cNvSpPr>
          <p:nvPr>
            <p:ph type="title"/>
          </p:nvPr>
        </p:nvSpPr>
        <p:spPr/>
        <p:txBody>
          <a:bodyPr/>
          <a:lstStyle/>
          <a:p>
            <a:r>
              <a:rPr lang="en-GB" dirty="0">
                <a:cs typeface="Calibri Light"/>
              </a:rPr>
              <a:t>Short run aggregate supply – a change in the price level causes a movement along from W to X</a:t>
            </a:r>
            <a:endParaRPr lang="en-GB" dirty="0"/>
          </a:p>
        </p:txBody>
      </p:sp>
    </p:spTree>
    <p:extLst>
      <p:ext uri="{BB962C8B-B14F-4D97-AF65-F5344CB8AC3E}">
        <p14:creationId xmlns:p14="http://schemas.microsoft.com/office/powerpoint/2010/main" val="36026866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387859"/>
            <a:ext cx="4638675" cy="36041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70273" y="808097"/>
            <a:ext cx="1146389" cy="923330"/>
          </a:xfrm>
          <a:prstGeom prst="rect">
            <a:avLst/>
          </a:prstGeom>
          <a:noFill/>
        </p:spPr>
        <p:txBody>
          <a:bodyPr wrap="square" rtlCol="0">
            <a:spAutoFit/>
          </a:bodyPr>
          <a:lstStyle/>
          <a:p>
            <a:pPr algn="ctr"/>
            <a:r>
              <a:rPr lang="en-GB" b="1" dirty="0"/>
              <a:t>General 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Real GDP</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359252" y="1681344"/>
            <a:ext cx="1146389" cy="369332"/>
          </a:xfrm>
          <a:prstGeom prst="rect">
            <a:avLst/>
          </a:prstGeom>
          <a:noFill/>
        </p:spPr>
        <p:txBody>
          <a:bodyPr wrap="square" rtlCol="0">
            <a:spAutoFit/>
          </a:bodyPr>
          <a:lstStyle/>
          <a:p>
            <a:pPr algn="ctr"/>
            <a:r>
              <a:rPr lang="en-GB" b="1" dirty="0"/>
              <a:t>SRAS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329609" y="1336006"/>
            <a:ext cx="4750880" cy="3357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007152-116E-4E99-B4B7-4B2876BDE088}"/>
              </a:ext>
            </a:extLst>
          </p:cNvPr>
          <p:cNvSpPr txBox="1"/>
          <p:nvPr/>
        </p:nvSpPr>
        <p:spPr>
          <a:xfrm>
            <a:off x="4769276" y="5193645"/>
            <a:ext cx="1709797" cy="369332"/>
          </a:xfrm>
          <a:prstGeom prst="rect">
            <a:avLst/>
          </a:prstGeom>
          <a:noFill/>
        </p:spPr>
        <p:txBody>
          <a:bodyPr wrap="square" rtlCol="0">
            <a:spAutoFit/>
          </a:bodyPr>
          <a:lstStyle/>
          <a:p>
            <a:r>
              <a:rPr lang="en-GB" b="1" dirty="0"/>
              <a:t>  Y           Y1</a:t>
            </a:r>
          </a:p>
        </p:txBody>
      </p:sp>
      <p:cxnSp>
        <p:nvCxnSpPr>
          <p:cNvPr id="18" name="Straight Connector 17">
            <a:extLst>
              <a:ext uri="{FF2B5EF4-FFF2-40B4-BE49-F238E27FC236}">
                <a16:creationId xmlns:a16="http://schemas.microsoft.com/office/drawing/2014/main" id="{76AA3479-A8AB-4368-8CFF-6F14BE85F3F0}"/>
              </a:ext>
            </a:extLst>
          </p:cNvPr>
          <p:cNvCxnSpPr>
            <a:cxnSpLocks/>
          </p:cNvCxnSpPr>
          <p:nvPr/>
        </p:nvCxnSpPr>
        <p:spPr>
          <a:xfrm>
            <a:off x="3016662" y="2340589"/>
            <a:ext cx="3718361" cy="2618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AF1CB80-9313-444A-B096-9050FEBFCD0E}"/>
              </a:ext>
            </a:extLst>
          </p:cNvPr>
          <p:cNvSpPr txBox="1"/>
          <p:nvPr/>
        </p:nvSpPr>
        <p:spPr>
          <a:xfrm>
            <a:off x="6337699" y="4549783"/>
            <a:ext cx="1146389" cy="369332"/>
          </a:xfrm>
          <a:prstGeom prst="rect">
            <a:avLst/>
          </a:prstGeom>
          <a:noFill/>
        </p:spPr>
        <p:txBody>
          <a:bodyPr wrap="square" rtlCol="0">
            <a:spAutoFit/>
          </a:bodyPr>
          <a:lstStyle/>
          <a:p>
            <a:pPr algn="ctr"/>
            <a:r>
              <a:rPr lang="en-GB" b="1" dirty="0"/>
              <a:t>AD</a:t>
            </a:r>
          </a:p>
        </p:txBody>
      </p:sp>
      <p:cxnSp>
        <p:nvCxnSpPr>
          <p:cNvPr id="20" name="Straight Connector 19">
            <a:extLst>
              <a:ext uri="{FF2B5EF4-FFF2-40B4-BE49-F238E27FC236}">
                <a16:creationId xmlns:a16="http://schemas.microsoft.com/office/drawing/2014/main" id="{DCD6F5C1-50A2-4667-8978-2AFC4577DC1A}"/>
              </a:ext>
            </a:extLst>
          </p:cNvPr>
          <p:cNvCxnSpPr/>
          <p:nvPr/>
        </p:nvCxnSpPr>
        <p:spPr>
          <a:xfrm flipH="1">
            <a:off x="2884602" y="3189925"/>
            <a:ext cx="287654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FF0572-F67D-408F-880A-DE148FAC7B5E}"/>
              </a:ext>
            </a:extLst>
          </p:cNvPr>
          <p:cNvCxnSpPr>
            <a:cxnSpLocks/>
          </p:cNvCxnSpPr>
          <p:nvPr/>
        </p:nvCxnSpPr>
        <p:spPr>
          <a:xfrm flipH="1">
            <a:off x="2884602" y="3779646"/>
            <a:ext cx="216447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52479A-AA54-4E7A-ACBC-296B992C7AD1}"/>
              </a:ext>
            </a:extLst>
          </p:cNvPr>
          <p:cNvCxnSpPr>
            <a:cxnSpLocks/>
          </p:cNvCxnSpPr>
          <p:nvPr/>
        </p:nvCxnSpPr>
        <p:spPr>
          <a:xfrm>
            <a:off x="5039091" y="3779646"/>
            <a:ext cx="0" cy="139995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7543832" y="4165200"/>
            <a:ext cx="1146389" cy="369332"/>
          </a:xfrm>
          <a:prstGeom prst="rect">
            <a:avLst/>
          </a:prstGeom>
          <a:noFill/>
        </p:spPr>
        <p:txBody>
          <a:bodyPr wrap="square" rtlCol="0">
            <a:spAutoFit/>
          </a:bodyPr>
          <a:lstStyle/>
          <a:p>
            <a:pPr algn="ctr"/>
            <a:r>
              <a:rPr lang="en-GB" b="1" dirty="0"/>
              <a:t>AD1</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088541" y="2999706"/>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88DC89A6-4628-4AA8-98EA-6145E3FEDE3D}"/>
              </a:ext>
            </a:extLst>
          </p:cNvPr>
          <p:cNvSpPr txBox="1"/>
          <p:nvPr/>
        </p:nvSpPr>
        <p:spPr>
          <a:xfrm>
            <a:off x="2093218" y="3594980"/>
            <a:ext cx="1146389" cy="369332"/>
          </a:xfrm>
          <a:prstGeom prst="rect">
            <a:avLst/>
          </a:prstGeom>
          <a:noFill/>
        </p:spPr>
        <p:txBody>
          <a:bodyPr wrap="square" rtlCol="0">
            <a:spAutoFit/>
          </a:bodyPr>
          <a:lstStyle/>
          <a:p>
            <a:pPr algn="ctr"/>
            <a:r>
              <a:rPr lang="en-GB" b="1" dirty="0"/>
              <a:t>P</a:t>
            </a:r>
          </a:p>
        </p:txBody>
      </p:sp>
      <p:cxnSp>
        <p:nvCxnSpPr>
          <p:cNvPr id="22" name="Straight Connector 21">
            <a:extLst>
              <a:ext uri="{FF2B5EF4-FFF2-40B4-BE49-F238E27FC236}">
                <a16:creationId xmlns:a16="http://schemas.microsoft.com/office/drawing/2014/main" id="{A856A96E-FE14-43B3-85EF-A931C444A2A1}"/>
              </a:ext>
            </a:extLst>
          </p:cNvPr>
          <p:cNvCxnSpPr>
            <a:cxnSpLocks/>
          </p:cNvCxnSpPr>
          <p:nvPr/>
        </p:nvCxnSpPr>
        <p:spPr>
          <a:xfrm>
            <a:off x="5761151" y="3264335"/>
            <a:ext cx="0" cy="190155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EC6C5DF-1B2A-5465-C9A3-D9C616A10FAD}"/>
              </a:ext>
            </a:extLst>
          </p:cNvPr>
          <p:cNvSpPr>
            <a:spLocks noGrp="1"/>
          </p:cNvSpPr>
          <p:nvPr>
            <p:ph type="title"/>
          </p:nvPr>
        </p:nvSpPr>
        <p:spPr/>
        <p:txBody>
          <a:bodyPr/>
          <a:lstStyle/>
          <a:p>
            <a:r>
              <a:rPr lang="en-GB" dirty="0">
                <a:cs typeface="Calibri Light"/>
              </a:rPr>
              <a:t>Increase in aggregate demand (AD), and the impact on macro equilibrium</a:t>
            </a:r>
            <a:endParaRPr lang="en-GB" dirty="0"/>
          </a:p>
        </p:txBody>
      </p:sp>
    </p:spTree>
    <p:extLst>
      <p:ext uri="{BB962C8B-B14F-4D97-AF65-F5344CB8AC3E}">
        <p14:creationId xmlns:p14="http://schemas.microsoft.com/office/powerpoint/2010/main" val="38648502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387859"/>
            <a:ext cx="4638675" cy="36041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923330"/>
          </a:xfrm>
          <a:prstGeom prst="rect">
            <a:avLst/>
          </a:prstGeom>
          <a:noFill/>
        </p:spPr>
        <p:txBody>
          <a:bodyPr wrap="square" rtlCol="0">
            <a:spAutoFit/>
          </a:bodyPr>
          <a:lstStyle/>
          <a:p>
            <a:pPr algn="ctr"/>
            <a:r>
              <a:rPr lang="en-GB" b="1" dirty="0"/>
              <a:t>General 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Real GDP</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49530" y="1233994"/>
            <a:ext cx="1146389" cy="369332"/>
          </a:xfrm>
          <a:prstGeom prst="rect">
            <a:avLst/>
          </a:prstGeom>
          <a:noFill/>
        </p:spPr>
        <p:txBody>
          <a:bodyPr wrap="square" rtlCol="0">
            <a:spAutoFit/>
          </a:bodyPr>
          <a:lstStyle/>
          <a:p>
            <a:pPr algn="ctr"/>
            <a:r>
              <a:rPr lang="en-GB" b="1" dirty="0"/>
              <a:t>SRAS1</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329609" y="1336006"/>
            <a:ext cx="4731026" cy="35838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007152-116E-4E99-B4B7-4B2876BDE088}"/>
              </a:ext>
            </a:extLst>
          </p:cNvPr>
          <p:cNvSpPr txBox="1"/>
          <p:nvPr/>
        </p:nvSpPr>
        <p:spPr>
          <a:xfrm>
            <a:off x="5446505" y="5190738"/>
            <a:ext cx="1709797" cy="369332"/>
          </a:xfrm>
          <a:prstGeom prst="rect">
            <a:avLst/>
          </a:prstGeom>
          <a:noFill/>
        </p:spPr>
        <p:txBody>
          <a:bodyPr wrap="square" rtlCol="0">
            <a:spAutoFit/>
          </a:bodyPr>
          <a:lstStyle/>
          <a:p>
            <a:r>
              <a:rPr lang="en-GB" b="1" dirty="0"/>
              <a:t>  Y1       Y         </a:t>
            </a:r>
          </a:p>
        </p:txBody>
      </p:sp>
      <p:cxnSp>
        <p:nvCxnSpPr>
          <p:cNvPr id="20" name="Straight Connector 19">
            <a:extLst>
              <a:ext uri="{FF2B5EF4-FFF2-40B4-BE49-F238E27FC236}">
                <a16:creationId xmlns:a16="http://schemas.microsoft.com/office/drawing/2014/main" id="{DCD6F5C1-50A2-4667-8978-2AFC4577DC1A}"/>
              </a:ext>
            </a:extLst>
          </p:cNvPr>
          <p:cNvCxnSpPr/>
          <p:nvPr/>
        </p:nvCxnSpPr>
        <p:spPr>
          <a:xfrm flipH="1">
            <a:off x="2884602" y="3189925"/>
            <a:ext cx="287654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FF0572-F67D-408F-880A-DE148FAC7B5E}"/>
              </a:ext>
            </a:extLst>
          </p:cNvPr>
          <p:cNvCxnSpPr>
            <a:cxnSpLocks/>
          </p:cNvCxnSpPr>
          <p:nvPr/>
        </p:nvCxnSpPr>
        <p:spPr>
          <a:xfrm flipH="1">
            <a:off x="2884602" y="3620622"/>
            <a:ext cx="34168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52479A-AA54-4E7A-ACBC-296B992C7AD1}"/>
              </a:ext>
            </a:extLst>
          </p:cNvPr>
          <p:cNvCxnSpPr>
            <a:cxnSpLocks/>
          </p:cNvCxnSpPr>
          <p:nvPr/>
        </p:nvCxnSpPr>
        <p:spPr>
          <a:xfrm>
            <a:off x="6301404" y="3592038"/>
            <a:ext cx="0" cy="157385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7672973" y="4527797"/>
            <a:ext cx="1146389" cy="369332"/>
          </a:xfrm>
          <a:prstGeom prst="rect">
            <a:avLst/>
          </a:prstGeom>
          <a:noFill/>
        </p:spPr>
        <p:txBody>
          <a:bodyPr wrap="square" rtlCol="0">
            <a:spAutoFit/>
          </a:bodyPr>
          <a:lstStyle/>
          <a:p>
            <a:pPr algn="ctr"/>
            <a:r>
              <a:rPr lang="en-GB" b="1" dirty="0"/>
              <a:t>AD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088541" y="2999706"/>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88DC89A6-4628-4AA8-98EA-6145E3FEDE3D}"/>
              </a:ext>
            </a:extLst>
          </p:cNvPr>
          <p:cNvSpPr txBox="1"/>
          <p:nvPr/>
        </p:nvSpPr>
        <p:spPr>
          <a:xfrm>
            <a:off x="2087433" y="3427406"/>
            <a:ext cx="1146389" cy="369332"/>
          </a:xfrm>
          <a:prstGeom prst="rect">
            <a:avLst/>
          </a:prstGeom>
          <a:noFill/>
        </p:spPr>
        <p:txBody>
          <a:bodyPr wrap="square" rtlCol="0">
            <a:spAutoFit/>
          </a:bodyPr>
          <a:lstStyle/>
          <a:p>
            <a:pPr algn="ctr"/>
            <a:r>
              <a:rPr lang="en-GB" b="1" dirty="0"/>
              <a:t>P</a:t>
            </a:r>
          </a:p>
        </p:txBody>
      </p:sp>
      <p:cxnSp>
        <p:nvCxnSpPr>
          <p:cNvPr id="22" name="Straight Connector 21">
            <a:extLst>
              <a:ext uri="{FF2B5EF4-FFF2-40B4-BE49-F238E27FC236}">
                <a16:creationId xmlns:a16="http://schemas.microsoft.com/office/drawing/2014/main" id="{A4BCC436-D0E3-4D05-A2ED-A7AC533FA888}"/>
              </a:ext>
            </a:extLst>
          </p:cNvPr>
          <p:cNvCxnSpPr>
            <a:cxnSpLocks/>
          </p:cNvCxnSpPr>
          <p:nvPr/>
        </p:nvCxnSpPr>
        <p:spPr>
          <a:xfrm flipV="1">
            <a:off x="4349856" y="2425148"/>
            <a:ext cx="3582590" cy="2646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E0DEB24-17B2-447F-A18A-505A4AF67C3C}"/>
              </a:ext>
            </a:extLst>
          </p:cNvPr>
          <p:cNvSpPr txBox="1"/>
          <p:nvPr/>
        </p:nvSpPr>
        <p:spPr>
          <a:xfrm>
            <a:off x="7303536" y="2630374"/>
            <a:ext cx="1146389" cy="369332"/>
          </a:xfrm>
          <a:prstGeom prst="rect">
            <a:avLst/>
          </a:prstGeom>
          <a:noFill/>
        </p:spPr>
        <p:txBody>
          <a:bodyPr wrap="square" rtlCol="0">
            <a:spAutoFit/>
          </a:bodyPr>
          <a:lstStyle/>
          <a:p>
            <a:pPr algn="ctr"/>
            <a:r>
              <a:rPr lang="en-GB" b="1" dirty="0"/>
              <a:t>SRAS</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a:off x="5761151" y="3184372"/>
            <a:ext cx="0" cy="19815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C925B9-B633-B52D-EEA0-1ECAF5C1415F}"/>
              </a:ext>
            </a:extLst>
          </p:cNvPr>
          <p:cNvSpPr>
            <a:spLocks noGrp="1"/>
          </p:cNvSpPr>
          <p:nvPr>
            <p:ph type="title"/>
          </p:nvPr>
        </p:nvSpPr>
        <p:spPr/>
        <p:txBody>
          <a:bodyPr/>
          <a:lstStyle/>
          <a:p>
            <a:r>
              <a:rPr lang="en-GB" dirty="0">
                <a:cs typeface="Calibri Light"/>
              </a:rPr>
              <a:t>Decrease in short run aggregate supply (SRAS), and the impact on macro equilibrium </a:t>
            </a:r>
          </a:p>
        </p:txBody>
      </p:sp>
    </p:spTree>
    <p:extLst>
      <p:ext uri="{BB962C8B-B14F-4D97-AF65-F5344CB8AC3E}">
        <p14:creationId xmlns:p14="http://schemas.microsoft.com/office/powerpoint/2010/main" val="39558432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51244" y="891907"/>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907541" y="5254674"/>
            <a:ext cx="1661573" cy="646331"/>
          </a:xfrm>
          <a:prstGeom prst="rect">
            <a:avLst/>
          </a:prstGeom>
          <a:noFill/>
        </p:spPr>
        <p:txBody>
          <a:bodyPr wrap="square" rtlCol="0">
            <a:spAutoFit/>
          </a:bodyPr>
          <a:lstStyle/>
          <a:p>
            <a:pPr algn="ctr"/>
            <a:r>
              <a:rPr lang="en-GB" b="1" dirty="0"/>
              <a:t>Real national output</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flipH="1">
            <a:off x="3746637" y="1248866"/>
            <a:ext cx="2982971"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6723803" y="4613007"/>
            <a:ext cx="1146389" cy="369332"/>
          </a:xfrm>
          <a:prstGeom prst="rect">
            <a:avLst/>
          </a:prstGeom>
          <a:noFill/>
        </p:spPr>
        <p:txBody>
          <a:bodyPr wrap="square" rtlCol="0">
            <a:spAutoFit/>
          </a:bodyPr>
          <a:lstStyle/>
          <a:p>
            <a:pPr algn="ctr"/>
            <a:r>
              <a:rPr lang="en-GB" b="1" dirty="0"/>
              <a:t>AD</a:t>
            </a:r>
            <a:r>
              <a:rPr lang="en-GB" sz="1400" b="1" dirty="0"/>
              <a:t>1</a:t>
            </a:r>
            <a:endParaRPr lang="en-GB" b="1" dirty="0"/>
          </a:p>
        </p:txBody>
      </p:sp>
      <p:sp>
        <p:nvSpPr>
          <p:cNvPr id="21" name="TextBox 20">
            <a:extLst>
              <a:ext uri="{FF2B5EF4-FFF2-40B4-BE49-F238E27FC236}">
                <a16:creationId xmlns:a16="http://schemas.microsoft.com/office/drawing/2014/main" id="{52CA7817-7375-457E-9D5A-DE6A78087556}"/>
              </a:ext>
            </a:extLst>
          </p:cNvPr>
          <p:cNvSpPr txBox="1"/>
          <p:nvPr/>
        </p:nvSpPr>
        <p:spPr>
          <a:xfrm>
            <a:off x="4769277" y="5161150"/>
            <a:ext cx="634930" cy="369332"/>
          </a:xfrm>
          <a:prstGeom prst="rect">
            <a:avLst/>
          </a:prstGeom>
          <a:noFill/>
        </p:spPr>
        <p:txBody>
          <a:bodyPr wrap="square" rtlCol="0">
            <a:spAutoFit/>
          </a:bodyPr>
          <a:lstStyle/>
          <a:p>
            <a:r>
              <a:rPr lang="en-GB" b="1" dirty="0"/>
              <a:t>  Y</a:t>
            </a:r>
            <a:r>
              <a:rPr lang="en-GB" sz="1400" b="1" dirty="0"/>
              <a:t>1</a:t>
            </a:r>
            <a:endParaRPr lang="en-GB" b="1" dirty="0"/>
          </a:p>
        </p:txBody>
      </p:sp>
      <p:cxnSp>
        <p:nvCxnSpPr>
          <p:cNvPr id="3" name="Straight Connector 2">
            <a:extLst>
              <a:ext uri="{FF2B5EF4-FFF2-40B4-BE49-F238E27FC236}">
                <a16:creationId xmlns:a16="http://schemas.microsoft.com/office/drawing/2014/main" id="{B80D3536-DB5E-4A93-A56B-C10CA160A434}"/>
              </a:ext>
            </a:extLst>
          </p:cNvPr>
          <p:cNvCxnSpPr/>
          <p:nvPr/>
        </p:nvCxnSpPr>
        <p:spPr>
          <a:xfrm flipH="1">
            <a:off x="2884602" y="3719245"/>
            <a:ext cx="28765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267E85-AF79-4241-8A51-80A5B3257EB8}"/>
              </a:ext>
            </a:extLst>
          </p:cNvPr>
          <p:cNvCxnSpPr>
            <a:cxnSpLocks/>
          </p:cNvCxnSpPr>
          <p:nvPr/>
        </p:nvCxnSpPr>
        <p:spPr>
          <a:xfrm flipH="1">
            <a:off x="2958071" y="3107318"/>
            <a:ext cx="213824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8D9522-43BD-4CB1-BFCD-234A85DB5BAC}"/>
              </a:ext>
            </a:extLst>
          </p:cNvPr>
          <p:cNvSpPr txBox="1"/>
          <p:nvPr/>
        </p:nvSpPr>
        <p:spPr>
          <a:xfrm>
            <a:off x="2424438" y="2944713"/>
            <a:ext cx="1709797" cy="369332"/>
          </a:xfrm>
          <a:prstGeom prst="rect">
            <a:avLst/>
          </a:prstGeom>
          <a:noFill/>
        </p:spPr>
        <p:txBody>
          <a:bodyPr wrap="square" rtlCol="0">
            <a:spAutoFit/>
          </a:bodyPr>
          <a:lstStyle/>
          <a:p>
            <a:r>
              <a:rPr lang="en-GB" b="1" dirty="0"/>
              <a:t>  P</a:t>
            </a:r>
            <a:r>
              <a:rPr lang="en-GB" sz="1400" b="1" dirty="0"/>
              <a:t>1</a:t>
            </a:r>
            <a:endParaRPr lang="en-GB" b="1" dirty="0"/>
          </a:p>
        </p:txBody>
      </p:sp>
      <p:cxnSp>
        <p:nvCxnSpPr>
          <p:cNvPr id="23" name="Straight Connector 22">
            <a:extLst>
              <a:ext uri="{FF2B5EF4-FFF2-40B4-BE49-F238E27FC236}">
                <a16:creationId xmlns:a16="http://schemas.microsoft.com/office/drawing/2014/main" id="{8AFB897E-B4CB-40EC-AAF7-DA664E3F8300}"/>
              </a:ext>
            </a:extLst>
          </p:cNvPr>
          <p:cNvCxnSpPr>
            <a:cxnSpLocks/>
          </p:cNvCxnSpPr>
          <p:nvPr/>
        </p:nvCxnSpPr>
        <p:spPr>
          <a:xfrm flipH="1">
            <a:off x="4841799" y="1459033"/>
            <a:ext cx="2982971"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1AE0A01-A537-4A98-A845-C61355F048EA}"/>
              </a:ext>
            </a:extLst>
          </p:cNvPr>
          <p:cNvSpPr txBox="1"/>
          <p:nvPr/>
        </p:nvSpPr>
        <p:spPr>
          <a:xfrm>
            <a:off x="5761152" y="973484"/>
            <a:ext cx="1146389" cy="369332"/>
          </a:xfrm>
          <a:prstGeom prst="rect">
            <a:avLst/>
          </a:prstGeom>
          <a:noFill/>
        </p:spPr>
        <p:txBody>
          <a:bodyPr wrap="square" rtlCol="0">
            <a:spAutoFit/>
          </a:bodyPr>
          <a:lstStyle/>
          <a:p>
            <a:pPr algn="ctr"/>
            <a:r>
              <a:rPr lang="en-GB" b="1" dirty="0"/>
              <a:t>SRAS</a:t>
            </a:r>
            <a:r>
              <a:rPr lang="en-GB" sz="1400" b="1" dirty="0"/>
              <a:t>1</a:t>
            </a:r>
            <a:endParaRPr lang="en-GB" b="1" dirty="0"/>
          </a:p>
        </p:txBody>
      </p:sp>
      <p:cxnSp>
        <p:nvCxnSpPr>
          <p:cNvPr id="26" name="Straight Connector 25">
            <a:extLst>
              <a:ext uri="{FF2B5EF4-FFF2-40B4-BE49-F238E27FC236}">
                <a16:creationId xmlns:a16="http://schemas.microsoft.com/office/drawing/2014/main" id="{8B24C172-7CCB-4869-A298-2095332734DB}"/>
              </a:ext>
            </a:extLst>
          </p:cNvPr>
          <p:cNvCxnSpPr>
            <a:cxnSpLocks/>
          </p:cNvCxnSpPr>
          <p:nvPr/>
        </p:nvCxnSpPr>
        <p:spPr>
          <a:xfrm flipV="1">
            <a:off x="5041400" y="3114733"/>
            <a:ext cx="0" cy="20670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7873A1-5F53-4849-AD1A-DAC32709E5F3}"/>
              </a:ext>
            </a:extLst>
          </p:cNvPr>
          <p:cNvCxnSpPr>
            <a:cxnSpLocks/>
          </p:cNvCxnSpPr>
          <p:nvPr/>
        </p:nvCxnSpPr>
        <p:spPr>
          <a:xfrm flipV="1">
            <a:off x="5841072" y="3694981"/>
            <a:ext cx="0" cy="148684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31649BB-50F6-4DC6-9411-7D3832EC5FBD}"/>
              </a:ext>
            </a:extLst>
          </p:cNvPr>
          <p:cNvSpPr txBox="1"/>
          <p:nvPr/>
        </p:nvSpPr>
        <p:spPr>
          <a:xfrm>
            <a:off x="6852837" y="1236138"/>
            <a:ext cx="1146389" cy="369332"/>
          </a:xfrm>
          <a:prstGeom prst="rect">
            <a:avLst/>
          </a:prstGeom>
          <a:noFill/>
        </p:spPr>
        <p:txBody>
          <a:bodyPr wrap="square" rtlCol="0">
            <a:spAutoFit/>
          </a:bodyPr>
          <a:lstStyle/>
          <a:p>
            <a:pPr algn="ctr"/>
            <a:r>
              <a:rPr lang="en-GB" b="1" dirty="0"/>
              <a:t>SRAS</a:t>
            </a:r>
            <a:r>
              <a:rPr lang="en-GB" sz="1400" b="1" dirty="0"/>
              <a:t>2</a:t>
            </a:r>
            <a:endParaRPr lang="en-GB" b="1" dirty="0"/>
          </a:p>
        </p:txBody>
      </p:sp>
      <p:sp>
        <p:nvSpPr>
          <p:cNvPr id="29" name="TextBox 28">
            <a:extLst>
              <a:ext uri="{FF2B5EF4-FFF2-40B4-BE49-F238E27FC236}">
                <a16:creationId xmlns:a16="http://schemas.microsoft.com/office/drawing/2014/main" id="{59DF6FBB-E7A3-4E3B-A6AA-2397D276A5E1}"/>
              </a:ext>
            </a:extLst>
          </p:cNvPr>
          <p:cNvSpPr txBox="1"/>
          <p:nvPr/>
        </p:nvSpPr>
        <p:spPr>
          <a:xfrm>
            <a:off x="5523607" y="5148166"/>
            <a:ext cx="634930" cy="369332"/>
          </a:xfrm>
          <a:prstGeom prst="rect">
            <a:avLst/>
          </a:prstGeom>
          <a:noFill/>
        </p:spPr>
        <p:txBody>
          <a:bodyPr wrap="square" rtlCol="0">
            <a:spAutoFit/>
          </a:bodyPr>
          <a:lstStyle/>
          <a:p>
            <a:r>
              <a:rPr lang="en-GB" b="1" dirty="0"/>
              <a:t>  Y</a:t>
            </a:r>
            <a:r>
              <a:rPr lang="en-GB" sz="1400" b="1" dirty="0"/>
              <a:t>2</a:t>
            </a:r>
            <a:endParaRPr lang="en-GB" b="1" dirty="0"/>
          </a:p>
        </p:txBody>
      </p:sp>
      <p:sp>
        <p:nvSpPr>
          <p:cNvPr id="30" name="TextBox 29">
            <a:extLst>
              <a:ext uri="{FF2B5EF4-FFF2-40B4-BE49-F238E27FC236}">
                <a16:creationId xmlns:a16="http://schemas.microsoft.com/office/drawing/2014/main" id="{9CDE44E7-8C83-47DD-83D8-077A4A488596}"/>
              </a:ext>
            </a:extLst>
          </p:cNvPr>
          <p:cNvSpPr txBox="1"/>
          <p:nvPr/>
        </p:nvSpPr>
        <p:spPr>
          <a:xfrm>
            <a:off x="2406314" y="3490147"/>
            <a:ext cx="1709797" cy="369332"/>
          </a:xfrm>
          <a:prstGeom prst="rect">
            <a:avLst/>
          </a:prstGeom>
          <a:noFill/>
        </p:spPr>
        <p:txBody>
          <a:bodyPr wrap="square" rtlCol="0">
            <a:spAutoFit/>
          </a:bodyPr>
          <a:lstStyle/>
          <a:p>
            <a:r>
              <a:rPr lang="en-GB" b="1" dirty="0"/>
              <a:t>  P</a:t>
            </a:r>
            <a:r>
              <a:rPr lang="en-GB" sz="1400" b="1" dirty="0"/>
              <a:t>2</a:t>
            </a:r>
            <a:endParaRPr lang="en-GB" b="1" dirty="0"/>
          </a:p>
        </p:txBody>
      </p:sp>
      <p:sp>
        <p:nvSpPr>
          <p:cNvPr id="2" name="Title 1">
            <a:extLst>
              <a:ext uri="{FF2B5EF4-FFF2-40B4-BE49-F238E27FC236}">
                <a16:creationId xmlns:a16="http://schemas.microsoft.com/office/drawing/2014/main" id="{63C5C70C-9503-A20C-DF71-B7E7296C6D6B}"/>
              </a:ext>
            </a:extLst>
          </p:cNvPr>
          <p:cNvSpPr>
            <a:spLocks noGrp="1"/>
          </p:cNvSpPr>
          <p:nvPr>
            <p:ph type="title"/>
          </p:nvPr>
        </p:nvSpPr>
        <p:spPr/>
        <p:txBody>
          <a:bodyPr/>
          <a:lstStyle/>
          <a:p>
            <a:r>
              <a:rPr lang="en-GB" dirty="0">
                <a:cs typeface="Calibri Light"/>
              </a:rPr>
              <a:t>Increase in short run aggregate supply (Classical model), and the impact on macro equilibrium</a:t>
            </a:r>
            <a:endParaRPr lang="en-GB" dirty="0"/>
          </a:p>
        </p:txBody>
      </p:sp>
    </p:spTree>
    <p:extLst>
      <p:ext uri="{BB962C8B-B14F-4D97-AF65-F5344CB8AC3E}">
        <p14:creationId xmlns:p14="http://schemas.microsoft.com/office/powerpoint/2010/main" val="35260848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51244" y="891907"/>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907541" y="5254674"/>
            <a:ext cx="1661573" cy="646331"/>
          </a:xfrm>
          <a:prstGeom prst="rect">
            <a:avLst/>
          </a:prstGeom>
          <a:noFill/>
        </p:spPr>
        <p:txBody>
          <a:bodyPr wrap="square" rtlCol="0">
            <a:spAutoFit/>
          </a:bodyPr>
          <a:lstStyle/>
          <a:p>
            <a:pPr algn="ctr"/>
            <a:r>
              <a:rPr lang="en-GB" b="1" dirty="0"/>
              <a:t>Real national output</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flipH="1">
            <a:off x="3746637" y="1248866"/>
            <a:ext cx="2982971"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6723803" y="4613007"/>
            <a:ext cx="1146389" cy="369332"/>
          </a:xfrm>
          <a:prstGeom prst="rect">
            <a:avLst/>
          </a:prstGeom>
          <a:noFill/>
        </p:spPr>
        <p:txBody>
          <a:bodyPr wrap="square" rtlCol="0">
            <a:spAutoFit/>
          </a:bodyPr>
          <a:lstStyle/>
          <a:p>
            <a:pPr algn="ctr"/>
            <a:r>
              <a:rPr lang="en-GB" b="1" dirty="0"/>
              <a:t>AD</a:t>
            </a:r>
            <a:r>
              <a:rPr lang="en-GB" sz="1400" b="1" dirty="0"/>
              <a:t>1</a:t>
            </a:r>
            <a:endParaRPr lang="en-GB" b="1" dirty="0"/>
          </a:p>
        </p:txBody>
      </p:sp>
      <p:sp>
        <p:nvSpPr>
          <p:cNvPr id="21" name="TextBox 20">
            <a:extLst>
              <a:ext uri="{FF2B5EF4-FFF2-40B4-BE49-F238E27FC236}">
                <a16:creationId xmlns:a16="http://schemas.microsoft.com/office/drawing/2014/main" id="{52CA7817-7375-457E-9D5A-DE6A78087556}"/>
              </a:ext>
            </a:extLst>
          </p:cNvPr>
          <p:cNvSpPr txBox="1"/>
          <p:nvPr/>
        </p:nvSpPr>
        <p:spPr>
          <a:xfrm>
            <a:off x="5587726" y="5206085"/>
            <a:ext cx="634930" cy="369332"/>
          </a:xfrm>
          <a:prstGeom prst="rect">
            <a:avLst/>
          </a:prstGeom>
          <a:noFill/>
        </p:spPr>
        <p:txBody>
          <a:bodyPr wrap="square" rtlCol="0">
            <a:spAutoFit/>
          </a:bodyPr>
          <a:lstStyle/>
          <a:p>
            <a:r>
              <a:rPr lang="en-GB" b="1" dirty="0"/>
              <a:t>  Y</a:t>
            </a:r>
            <a:r>
              <a:rPr lang="en-GB" sz="1400" b="1" dirty="0"/>
              <a:t>1</a:t>
            </a:r>
            <a:endParaRPr lang="en-GB" b="1" dirty="0"/>
          </a:p>
        </p:txBody>
      </p:sp>
      <p:cxnSp>
        <p:nvCxnSpPr>
          <p:cNvPr id="3" name="Straight Connector 2">
            <a:extLst>
              <a:ext uri="{FF2B5EF4-FFF2-40B4-BE49-F238E27FC236}">
                <a16:creationId xmlns:a16="http://schemas.microsoft.com/office/drawing/2014/main" id="{B80D3536-DB5E-4A93-A56B-C10CA160A434}"/>
              </a:ext>
            </a:extLst>
          </p:cNvPr>
          <p:cNvCxnSpPr/>
          <p:nvPr/>
        </p:nvCxnSpPr>
        <p:spPr>
          <a:xfrm flipH="1">
            <a:off x="2884602" y="3719245"/>
            <a:ext cx="28765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267E85-AF79-4241-8A51-80A5B3257EB8}"/>
              </a:ext>
            </a:extLst>
          </p:cNvPr>
          <p:cNvCxnSpPr>
            <a:cxnSpLocks/>
          </p:cNvCxnSpPr>
          <p:nvPr/>
        </p:nvCxnSpPr>
        <p:spPr>
          <a:xfrm flipH="1">
            <a:off x="2958071" y="3107318"/>
            <a:ext cx="213824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8D9522-43BD-4CB1-BFCD-234A85DB5BAC}"/>
              </a:ext>
            </a:extLst>
          </p:cNvPr>
          <p:cNvSpPr txBox="1"/>
          <p:nvPr/>
        </p:nvSpPr>
        <p:spPr>
          <a:xfrm>
            <a:off x="2424438" y="3510315"/>
            <a:ext cx="1709797" cy="369332"/>
          </a:xfrm>
          <a:prstGeom prst="rect">
            <a:avLst/>
          </a:prstGeom>
          <a:noFill/>
        </p:spPr>
        <p:txBody>
          <a:bodyPr wrap="square" rtlCol="0">
            <a:spAutoFit/>
          </a:bodyPr>
          <a:lstStyle/>
          <a:p>
            <a:r>
              <a:rPr lang="en-GB" b="1" dirty="0"/>
              <a:t>  P</a:t>
            </a:r>
            <a:r>
              <a:rPr lang="en-GB" sz="1400" b="1" dirty="0"/>
              <a:t>1</a:t>
            </a:r>
            <a:endParaRPr lang="en-GB" b="1" dirty="0"/>
          </a:p>
        </p:txBody>
      </p:sp>
      <p:cxnSp>
        <p:nvCxnSpPr>
          <p:cNvPr id="23" name="Straight Connector 22">
            <a:extLst>
              <a:ext uri="{FF2B5EF4-FFF2-40B4-BE49-F238E27FC236}">
                <a16:creationId xmlns:a16="http://schemas.microsoft.com/office/drawing/2014/main" id="{8AFB897E-B4CB-40EC-AAF7-DA664E3F8300}"/>
              </a:ext>
            </a:extLst>
          </p:cNvPr>
          <p:cNvCxnSpPr>
            <a:cxnSpLocks/>
          </p:cNvCxnSpPr>
          <p:nvPr/>
        </p:nvCxnSpPr>
        <p:spPr>
          <a:xfrm flipH="1">
            <a:off x="4841799" y="1459033"/>
            <a:ext cx="2982971"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1AE0A01-A537-4A98-A845-C61355F048EA}"/>
              </a:ext>
            </a:extLst>
          </p:cNvPr>
          <p:cNvSpPr txBox="1"/>
          <p:nvPr/>
        </p:nvSpPr>
        <p:spPr>
          <a:xfrm>
            <a:off x="6813962" y="1226269"/>
            <a:ext cx="1146389" cy="369332"/>
          </a:xfrm>
          <a:prstGeom prst="rect">
            <a:avLst/>
          </a:prstGeom>
          <a:noFill/>
        </p:spPr>
        <p:txBody>
          <a:bodyPr wrap="square" rtlCol="0">
            <a:spAutoFit/>
          </a:bodyPr>
          <a:lstStyle/>
          <a:p>
            <a:pPr algn="ctr"/>
            <a:r>
              <a:rPr lang="en-GB" b="1" dirty="0"/>
              <a:t>SRAS</a:t>
            </a:r>
            <a:r>
              <a:rPr lang="en-GB" sz="1400" b="1" dirty="0"/>
              <a:t>1</a:t>
            </a:r>
            <a:endParaRPr lang="en-GB" b="1" dirty="0"/>
          </a:p>
        </p:txBody>
      </p:sp>
      <p:cxnSp>
        <p:nvCxnSpPr>
          <p:cNvPr id="26" name="Straight Connector 25">
            <a:extLst>
              <a:ext uri="{FF2B5EF4-FFF2-40B4-BE49-F238E27FC236}">
                <a16:creationId xmlns:a16="http://schemas.microsoft.com/office/drawing/2014/main" id="{8B24C172-7CCB-4869-A298-2095332734DB}"/>
              </a:ext>
            </a:extLst>
          </p:cNvPr>
          <p:cNvCxnSpPr>
            <a:cxnSpLocks/>
          </p:cNvCxnSpPr>
          <p:nvPr/>
        </p:nvCxnSpPr>
        <p:spPr>
          <a:xfrm flipV="1">
            <a:off x="5041400" y="3114733"/>
            <a:ext cx="0" cy="20670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7873A1-5F53-4849-AD1A-DAC32709E5F3}"/>
              </a:ext>
            </a:extLst>
          </p:cNvPr>
          <p:cNvCxnSpPr>
            <a:cxnSpLocks/>
          </p:cNvCxnSpPr>
          <p:nvPr/>
        </p:nvCxnSpPr>
        <p:spPr>
          <a:xfrm flipV="1">
            <a:off x="5841072" y="3694981"/>
            <a:ext cx="0" cy="148684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31649BB-50F6-4DC6-9411-7D3832EC5FBD}"/>
              </a:ext>
            </a:extLst>
          </p:cNvPr>
          <p:cNvSpPr txBox="1"/>
          <p:nvPr/>
        </p:nvSpPr>
        <p:spPr>
          <a:xfrm>
            <a:off x="5587726" y="968404"/>
            <a:ext cx="1146389" cy="369332"/>
          </a:xfrm>
          <a:prstGeom prst="rect">
            <a:avLst/>
          </a:prstGeom>
          <a:noFill/>
        </p:spPr>
        <p:txBody>
          <a:bodyPr wrap="square" rtlCol="0">
            <a:spAutoFit/>
          </a:bodyPr>
          <a:lstStyle/>
          <a:p>
            <a:pPr algn="ctr"/>
            <a:r>
              <a:rPr lang="en-GB" b="1" dirty="0"/>
              <a:t>SRAS</a:t>
            </a:r>
            <a:r>
              <a:rPr lang="en-GB" sz="1400" b="1" dirty="0"/>
              <a:t>2</a:t>
            </a:r>
            <a:endParaRPr lang="en-GB" b="1" dirty="0"/>
          </a:p>
        </p:txBody>
      </p:sp>
      <p:sp>
        <p:nvSpPr>
          <p:cNvPr id="29" name="TextBox 28">
            <a:extLst>
              <a:ext uri="{FF2B5EF4-FFF2-40B4-BE49-F238E27FC236}">
                <a16:creationId xmlns:a16="http://schemas.microsoft.com/office/drawing/2014/main" id="{59DF6FBB-E7A3-4E3B-A6AA-2397D276A5E1}"/>
              </a:ext>
            </a:extLst>
          </p:cNvPr>
          <p:cNvSpPr txBox="1"/>
          <p:nvPr/>
        </p:nvSpPr>
        <p:spPr>
          <a:xfrm>
            <a:off x="4778852" y="5189235"/>
            <a:ext cx="634930" cy="369332"/>
          </a:xfrm>
          <a:prstGeom prst="rect">
            <a:avLst/>
          </a:prstGeom>
          <a:noFill/>
        </p:spPr>
        <p:txBody>
          <a:bodyPr wrap="square" rtlCol="0">
            <a:spAutoFit/>
          </a:bodyPr>
          <a:lstStyle/>
          <a:p>
            <a:r>
              <a:rPr lang="en-GB" b="1" dirty="0"/>
              <a:t>  Y</a:t>
            </a:r>
            <a:r>
              <a:rPr lang="en-GB" sz="1400" b="1" dirty="0"/>
              <a:t>2</a:t>
            </a:r>
            <a:endParaRPr lang="en-GB" b="1" dirty="0"/>
          </a:p>
        </p:txBody>
      </p:sp>
      <p:sp>
        <p:nvSpPr>
          <p:cNvPr id="30" name="TextBox 29">
            <a:extLst>
              <a:ext uri="{FF2B5EF4-FFF2-40B4-BE49-F238E27FC236}">
                <a16:creationId xmlns:a16="http://schemas.microsoft.com/office/drawing/2014/main" id="{9CDE44E7-8C83-47DD-83D8-077A4A488596}"/>
              </a:ext>
            </a:extLst>
          </p:cNvPr>
          <p:cNvSpPr txBox="1"/>
          <p:nvPr/>
        </p:nvSpPr>
        <p:spPr>
          <a:xfrm>
            <a:off x="2345091" y="2945131"/>
            <a:ext cx="1709797" cy="369332"/>
          </a:xfrm>
          <a:prstGeom prst="rect">
            <a:avLst/>
          </a:prstGeom>
          <a:noFill/>
        </p:spPr>
        <p:txBody>
          <a:bodyPr wrap="square" rtlCol="0">
            <a:spAutoFit/>
          </a:bodyPr>
          <a:lstStyle/>
          <a:p>
            <a:r>
              <a:rPr lang="en-GB" b="1" dirty="0"/>
              <a:t>  P</a:t>
            </a:r>
            <a:r>
              <a:rPr lang="en-GB" sz="1400" b="1" dirty="0"/>
              <a:t>2</a:t>
            </a:r>
            <a:endParaRPr lang="en-GB" b="1" dirty="0"/>
          </a:p>
        </p:txBody>
      </p:sp>
      <p:sp>
        <p:nvSpPr>
          <p:cNvPr id="2" name="Title 1">
            <a:extLst>
              <a:ext uri="{FF2B5EF4-FFF2-40B4-BE49-F238E27FC236}">
                <a16:creationId xmlns:a16="http://schemas.microsoft.com/office/drawing/2014/main" id="{2BD2EFEB-108B-2C37-04D0-0160B7AE526F}"/>
              </a:ext>
            </a:extLst>
          </p:cNvPr>
          <p:cNvSpPr>
            <a:spLocks noGrp="1"/>
          </p:cNvSpPr>
          <p:nvPr>
            <p:ph type="title"/>
          </p:nvPr>
        </p:nvSpPr>
        <p:spPr/>
        <p:txBody>
          <a:bodyPr/>
          <a:lstStyle/>
          <a:p>
            <a:r>
              <a:rPr lang="en-GB" dirty="0">
                <a:cs typeface="Calibri Light"/>
              </a:rPr>
              <a:t>Decrease in short run aggregate supply (Classical model); shows cost-push inflation</a:t>
            </a:r>
            <a:endParaRPr lang="en-GB" dirty="0"/>
          </a:p>
        </p:txBody>
      </p:sp>
    </p:spTree>
    <p:extLst>
      <p:ext uri="{BB962C8B-B14F-4D97-AF65-F5344CB8AC3E}">
        <p14:creationId xmlns:p14="http://schemas.microsoft.com/office/powerpoint/2010/main" val="101399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59098"/>
            <a:ext cx="4266211"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012827"/>
            <a:ext cx="2195415" cy="3979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13784" y="942679"/>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511837" y="5206697"/>
            <a:ext cx="181093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270918" y="939154"/>
            <a:ext cx="1146389" cy="369332"/>
          </a:xfrm>
          <a:prstGeom prst="rect">
            <a:avLst/>
          </a:prstGeom>
          <a:noFill/>
        </p:spPr>
        <p:txBody>
          <a:bodyPr wrap="square" rtlCol="0">
            <a:spAutoFit/>
          </a:bodyPr>
          <a:lstStyle/>
          <a:p>
            <a:pPr algn="ctr"/>
            <a:r>
              <a:rPr lang="en-GB" b="1" dirty="0"/>
              <a:t>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935892" y="1012828"/>
            <a:ext cx="2266944" cy="3884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884603" y="2542653"/>
            <a:ext cx="1954525"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5671276" y="4511135"/>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54171" y="2357987"/>
            <a:ext cx="1146389" cy="369332"/>
          </a:xfrm>
          <a:prstGeom prst="rect">
            <a:avLst/>
          </a:prstGeom>
          <a:noFill/>
        </p:spPr>
        <p:txBody>
          <a:bodyPr wrap="square" rtlCol="0">
            <a:spAutoFit/>
          </a:bodyPr>
          <a:lstStyle/>
          <a:p>
            <a:pPr algn="ctr"/>
            <a:r>
              <a:rPr lang="en-GB" b="1" dirty="0"/>
              <a:t>P</a:t>
            </a:r>
          </a:p>
        </p:txBody>
      </p:sp>
      <p:sp>
        <p:nvSpPr>
          <p:cNvPr id="28" name="TextBox 27">
            <a:extLst>
              <a:ext uri="{FF2B5EF4-FFF2-40B4-BE49-F238E27FC236}">
                <a16:creationId xmlns:a16="http://schemas.microsoft.com/office/drawing/2014/main" id="{88DC89A6-4628-4AA8-98EA-6145E3FEDE3D}"/>
              </a:ext>
            </a:extLst>
          </p:cNvPr>
          <p:cNvSpPr txBox="1"/>
          <p:nvPr/>
        </p:nvSpPr>
        <p:spPr>
          <a:xfrm>
            <a:off x="4242734" y="5141539"/>
            <a:ext cx="1146389" cy="369332"/>
          </a:xfrm>
          <a:prstGeom prst="rect">
            <a:avLst/>
          </a:prstGeom>
          <a:noFill/>
        </p:spPr>
        <p:txBody>
          <a:bodyPr wrap="square" rtlCol="0">
            <a:spAutoFit/>
          </a:bodyPr>
          <a:lstStyle/>
          <a:p>
            <a:pPr algn="ctr"/>
            <a:r>
              <a:rPr lang="en-GB" b="1" dirty="0"/>
              <a:t>Q</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a:off x="4815929" y="2529618"/>
            <a:ext cx="0" cy="262948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D4B419-1B7D-4A1E-BE7E-E32EFFCBADFB}"/>
              </a:ext>
            </a:extLst>
          </p:cNvPr>
          <p:cNvSpPr txBox="1"/>
          <p:nvPr/>
        </p:nvSpPr>
        <p:spPr>
          <a:xfrm>
            <a:off x="3999289" y="420274"/>
            <a:ext cx="1512548" cy="369332"/>
          </a:xfrm>
          <a:prstGeom prst="rect">
            <a:avLst/>
          </a:prstGeom>
          <a:noFill/>
        </p:spPr>
        <p:txBody>
          <a:bodyPr wrap="square" lIns="91440" tIns="45720" rIns="91440" bIns="45720" rtlCol="0" anchor="t">
            <a:spAutoFit/>
          </a:bodyPr>
          <a:lstStyle/>
          <a:p>
            <a:pPr algn="ctr"/>
            <a:endParaRPr lang="en-GB" b="1" dirty="0">
              <a:cs typeface="Calibri"/>
            </a:endParaRPr>
          </a:p>
        </p:txBody>
      </p:sp>
      <p:sp>
        <p:nvSpPr>
          <p:cNvPr id="2" name="Title 1">
            <a:extLst>
              <a:ext uri="{FF2B5EF4-FFF2-40B4-BE49-F238E27FC236}">
                <a16:creationId xmlns:a16="http://schemas.microsoft.com/office/drawing/2014/main" id="{D84D8B31-C4D2-9BBB-7BC0-616E72CE47F6}"/>
              </a:ext>
            </a:extLst>
          </p:cNvPr>
          <p:cNvSpPr>
            <a:spLocks noGrp="1"/>
          </p:cNvSpPr>
          <p:nvPr>
            <p:ph type="title"/>
          </p:nvPr>
        </p:nvSpPr>
        <p:spPr/>
        <p:txBody>
          <a:bodyPr/>
          <a:lstStyle/>
          <a:p>
            <a:r>
              <a:rPr lang="en-GB" dirty="0">
                <a:cs typeface="Calibri Light"/>
              </a:rPr>
              <a:t>Market diagram equilibrium – relatively price inelastic demand and supply</a:t>
            </a:r>
            <a:endParaRPr lang="en-GB" dirty="0"/>
          </a:p>
        </p:txBody>
      </p:sp>
    </p:spTree>
    <p:extLst>
      <p:ext uri="{BB962C8B-B14F-4D97-AF65-F5344CB8AC3E}">
        <p14:creationId xmlns:p14="http://schemas.microsoft.com/office/powerpoint/2010/main" val="18801267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51244" y="891907"/>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907541" y="5254674"/>
            <a:ext cx="1661573" cy="646331"/>
          </a:xfrm>
          <a:prstGeom prst="rect">
            <a:avLst/>
          </a:prstGeom>
          <a:noFill/>
        </p:spPr>
        <p:txBody>
          <a:bodyPr wrap="square" rtlCol="0">
            <a:spAutoFit/>
          </a:bodyPr>
          <a:lstStyle/>
          <a:p>
            <a:pPr algn="ctr"/>
            <a:r>
              <a:rPr lang="en-GB" b="1" dirty="0"/>
              <a:t>Real national output</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flipH="1">
            <a:off x="3746637" y="1248866"/>
            <a:ext cx="2982971"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7214885" y="4072970"/>
            <a:ext cx="1146389" cy="369332"/>
          </a:xfrm>
          <a:prstGeom prst="rect">
            <a:avLst/>
          </a:prstGeom>
          <a:noFill/>
        </p:spPr>
        <p:txBody>
          <a:bodyPr wrap="square" rtlCol="0">
            <a:spAutoFit/>
          </a:bodyPr>
          <a:lstStyle/>
          <a:p>
            <a:pPr algn="ctr"/>
            <a:r>
              <a:rPr lang="en-GB" b="1" dirty="0"/>
              <a:t>AD</a:t>
            </a:r>
            <a:r>
              <a:rPr lang="en-GB" sz="1400" b="1" dirty="0"/>
              <a:t>2</a:t>
            </a:r>
            <a:endParaRPr lang="en-GB" b="1" dirty="0"/>
          </a:p>
        </p:txBody>
      </p:sp>
      <p:sp>
        <p:nvSpPr>
          <p:cNvPr id="21" name="TextBox 20">
            <a:extLst>
              <a:ext uri="{FF2B5EF4-FFF2-40B4-BE49-F238E27FC236}">
                <a16:creationId xmlns:a16="http://schemas.microsoft.com/office/drawing/2014/main" id="{52CA7817-7375-457E-9D5A-DE6A78087556}"/>
              </a:ext>
            </a:extLst>
          </p:cNvPr>
          <p:cNvSpPr txBox="1"/>
          <p:nvPr/>
        </p:nvSpPr>
        <p:spPr>
          <a:xfrm>
            <a:off x="5319764" y="5206942"/>
            <a:ext cx="634930" cy="369332"/>
          </a:xfrm>
          <a:prstGeom prst="rect">
            <a:avLst/>
          </a:prstGeom>
          <a:noFill/>
        </p:spPr>
        <p:txBody>
          <a:bodyPr wrap="square" rtlCol="0">
            <a:spAutoFit/>
          </a:bodyPr>
          <a:lstStyle/>
          <a:p>
            <a:r>
              <a:rPr lang="en-GB" b="1" dirty="0"/>
              <a:t>  Y</a:t>
            </a:r>
            <a:r>
              <a:rPr lang="en-GB" sz="1400" b="1" dirty="0"/>
              <a:t>2</a:t>
            </a:r>
            <a:endParaRPr lang="en-GB" b="1" dirty="0"/>
          </a:p>
        </p:txBody>
      </p:sp>
      <p:cxnSp>
        <p:nvCxnSpPr>
          <p:cNvPr id="17" name="Straight Connector 16">
            <a:extLst>
              <a:ext uri="{FF2B5EF4-FFF2-40B4-BE49-F238E27FC236}">
                <a16:creationId xmlns:a16="http://schemas.microsoft.com/office/drawing/2014/main" id="{78267E85-AF79-4241-8A51-80A5B3257EB8}"/>
              </a:ext>
            </a:extLst>
          </p:cNvPr>
          <p:cNvCxnSpPr>
            <a:cxnSpLocks/>
          </p:cNvCxnSpPr>
          <p:nvPr/>
        </p:nvCxnSpPr>
        <p:spPr>
          <a:xfrm flipH="1">
            <a:off x="2958071" y="3107318"/>
            <a:ext cx="213824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8D9522-43BD-4CB1-BFCD-234A85DB5BAC}"/>
              </a:ext>
            </a:extLst>
          </p:cNvPr>
          <p:cNvSpPr txBox="1"/>
          <p:nvPr/>
        </p:nvSpPr>
        <p:spPr>
          <a:xfrm>
            <a:off x="2362503" y="2389193"/>
            <a:ext cx="1709797" cy="369332"/>
          </a:xfrm>
          <a:prstGeom prst="rect">
            <a:avLst/>
          </a:prstGeom>
          <a:noFill/>
        </p:spPr>
        <p:txBody>
          <a:bodyPr wrap="square" rtlCol="0">
            <a:spAutoFit/>
          </a:bodyPr>
          <a:lstStyle/>
          <a:p>
            <a:r>
              <a:rPr lang="en-GB" b="1" dirty="0"/>
              <a:t>  P</a:t>
            </a:r>
            <a:r>
              <a:rPr lang="en-GB" sz="1400" b="1" dirty="0"/>
              <a:t>2</a:t>
            </a:r>
            <a:endParaRPr lang="en-GB" b="1" dirty="0"/>
          </a:p>
        </p:txBody>
      </p:sp>
      <p:sp>
        <p:nvSpPr>
          <p:cNvPr id="24" name="TextBox 23">
            <a:extLst>
              <a:ext uri="{FF2B5EF4-FFF2-40B4-BE49-F238E27FC236}">
                <a16:creationId xmlns:a16="http://schemas.microsoft.com/office/drawing/2014/main" id="{11AE0A01-A537-4A98-A845-C61355F048EA}"/>
              </a:ext>
            </a:extLst>
          </p:cNvPr>
          <p:cNvSpPr txBox="1"/>
          <p:nvPr/>
        </p:nvSpPr>
        <p:spPr>
          <a:xfrm>
            <a:off x="6385751" y="1322778"/>
            <a:ext cx="1146389" cy="369332"/>
          </a:xfrm>
          <a:prstGeom prst="rect">
            <a:avLst/>
          </a:prstGeom>
          <a:noFill/>
        </p:spPr>
        <p:txBody>
          <a:bodyPr wrap="square" rtlCol="0">
            <a:spAutoFit/>
          </a:bodyPr>
          <a:lstStyle/>
          <a:p>
            <a:pPr algn="ctr"/>
            <a:r>
              <a:rPr lang="en-GB" b="1" dirty="0"/>
              <a:t>SRAS</a:t>
            </a:r>
          </a:p>
        </p:txBody>
      </p:sp>
      <p:cxnSp>
        <p:nvCxnSpPr>
          <p:cNvPr id="26" name="Straight Connector 25">
            <a:extLst>
              <a:ext uri="{FF2B5EF4-FFF2-40B4-BE49-F238E27FC236}">
                <a16:creationId xmlns:a16="http://schemas.microsoft.com/office/drawing/2014/main" id="{8B24C172-7CCB-4869-A298-2095332734DB}"/>
              </a:ext>
            </a:extLst>
          </p:cNvPr>
          <p:cNvCxnSpPr>
            <a:cxnSpLocks/>
          </p:cNvCxnSpPr>
          <p:nvPr/>
        </p:nvCxnSpPr>
        <p:spPr>
          <a:xfrm flipV="1">
            <a:off x="5092770" y="3114733"/>
            <a:ext cx="0" cy="20670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8EB6FA-2796-4E85-84B6-44A0DCC329E2}"/>
              </a:ext>
            </a:extLst>
          </p:cNvPr>
          <p:cNvCxnSpPr>
            <a:cxnSpLocks/>
          </p:cNvCxnSpPr>
          <p:nvPr/>
        </p:nvCxnSpPr>
        <p:spPr>
          <a:xfrm flipH="1" flipV="1">
            <a:off x="3834555" y="103817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1C30520-4096-40C2-B2BE-C4F31CC094E1}"/>
              </a:ext>
            </a:extLst>
          </p:cNvPr>
          <p:cNvSpPr txBox="1"/>
          <p:nvPr/>
        </p:nvSpPr>
        <p:spPr>
          <a:xfrm>
            <a:off x="6700932" y="4672922"/>
            <a:ext cx="1146389" cy="369332"/>
          </a:xfrm>
          <a:prstGeom prst="rect">
            <a:avLst/>
          </a:prstGeom>
          <a:noFill/>
        </p:spPr>
        <p:txBody>
          <a:bodyPr wrap="square" rtlCol="0">
            <a:spAutoFit/>
          </a:bodyPr>
          <a:lstStyle/>
          <a:p>
            <a:pPr algn="ctr"/>
            <a:r>
              <a:rPr lang="en-GB" b="1" dirty="0"/>
              <a:t>AD</a:t>
            </a:r>
            <a:r>
              <a:rPr lang="en-GB" sz="1400" b="1" dirty="0"/>
              <a:t>1</a:t>
            </a:r>
            <a:endParaRPr lang="en-GB" b="1" dirty="0"/>
          </a:p>
        </p:txBody>
      </p:sp>
      <p:sp>
        <p:nvSpPr>
          <p:cNvPr id="35" name="TextBox 34">
            <a:extLst>
              <a:ext uri="{FF2B5EF4-FFF2-40B4-BE49-F238E27FC236}">
                <a16:creationId xmlns:a16="http://schemas.microsoft.com/office/drawing/2014/main" id="{53D95F54-7A9A-4516-A487-AD53C90E6EF4}"/>
              </a:ext>
            </a:extLst>
          </p:cNvPr>
          <p:cNvSpPr txBox="1"/>
          <p:nvPr/>
        </p:nvSpPr>
        <p:spPr>
          <a:xfrm>
            <a:off x="4775305" y="5199756"/>
            <a:ext cx="634930" cy="369332"/>
          </a:xfrm>
          <a:prstGeom prst="rect">
            <a:avLst/>
          </a:prstGeom>
          <a:noFill/>
        </p:spPr>
        <p:txBody>
          <a:bodyPr wrap="square" rtlCol="0">
            <a:spAutoFit/>
          </a:bodyPr>
          <a:lstStyle/>
          <a:p>
            <a:r>
              <a:rPr lang="en-GB" b="1" dirty="0"/>
              <a:t>  Y</a:t>
            </a:r>
            <a:r>
              <a:rPr lang="en-GB" sz="1400" b="1" dirty="0"/>
              <a:t>1</a:t>
            </a:r>
            <a:endParaRPr lang="en-GB" b="1" dirty="0"/>
          </a:p>
        </p:txBody>
      </p:sp>
      <p:cxnSp>
        <p:nvCxnSpPr>
          <p:cNvPr id="36" name="Straight Connector 35">
            <a:extLst>
              <a:ext uri="{FF2B5EF4-FFF2-40B4-BE49-F238E27FC236}">
                <a16:creationId xmlns:a16="http://schemas.microsoft.com/office/drawing/2014/main" id="{7A2E1E17-BD3E-4EB4-B88C-235FF3C70D4A}"/>
              </a:ext>
            </a:extLst>
          </p:cNvPr>
          <p:cNvCxnSpPr>
            <a:cxnSpLocks/>
          </p:cNvCxnSpPr>
          <p:nvPr/>
        </p:nvCxnSpPr>
        <p:spPr>
          <a:xfrm flipH="1">
            <a:off x="2884602" y="2601269"/>
            <a:ext cx="2603999"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9B66910-5373-4126-8229-7BD9280ECBD2}"/>
              </a:ext>
            </a:extLst>
          </p:cNvPr>
          <p:cNvSpPr txBox="1"/>
          <p:nvPr/>
        </p:nvSpPr>
        <p:spPr>
          <a:xfrm>
            <a:off x="2406461" y="2949932"/>
            <a:ext cx="1709797" cy="369332"/>
          </a:xfrm>
          <a:prstGeom prst="rect">
            <a:avLst/>
          </a:prstGeom>
          <a:noFill/>
        </p:spPr>
        <p:txBody>
          <a:bodyPr wrap="square" rtlCol="0">
            <a:spAutoFit/>
          </a:bodyPr>
          <a:lstStyle/>
          <a:p>
            <a:r>
              <a:rPr lang="en-GB" b="1" dirty="0"/>
              <a:t>  P</a:t>
            </a:r>
            <a:r>
              <a:rPr lang="en-GB" sz="1400" b="1" dirty="0"/>
              <a:t>1</a:t>
            </a:r>
            <a:endParaRPr lang="en-GB" b="1" dirty="0"/>
          </a:p>
        </p:txBody>
      </p:sp>
      <p:cxnSp>
        <p:nvCxnSpPr>
          <p:cNvPr id="38" name="Straight Connector 37">
            <a:extLst>
              <a:ext uri="{FF2B5EF4-FFF2-40B4-BE49-F238E27FC236}">
                <a16:creationId xmlns:a16="http://schemas.microsoft.com/office/drawing/2014/main" id="{E5E8CAF8-1254-4A6F-B17C-857FE92F1C9F}"/>
              </a:ext>
            </a:extLst>
          </p:cNvPr>
          <p:cNvCxnSpPr>
            <a:cxnSpLocks/>
          </p:cNvCxnSpPr>
          <p:nvPr/>
        </p:nvCxnSpPr>
        <p:spPr>
          <a:xfrm flipV="1">
            <a:off x="5570215" y="2559850"/>
            <a:ext cx="0" cy="26013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88FBE8-9967-E309-04E8-BFA16C86C0AC}"/>
              </a:ext>
            </a:extLst>
          </p:cNvPr>
          <p:cNvSpPr>
            <a:spLocks noGrp="1"/>
          </p:cNvSpPr>
          <p:nvPr>
            <p:ph type="title"/>
          </p:nvPr>
        </p:nvSpPr>
        <p:spPr/>
        <p:txBody>
          <a:bodyPr/>
          <a:lstStyle/>
          <a:p>
            <a:r>
              <a:rPr lang="en-GB" dirty="0">
                <a:cs typeface="Calibri Light"/>
              </a:rPr>
              <a:t>Increase in aggregate demand (Classical model); shows demand-pull inflation</a:t>
            </a:r>
            <a:endParaRPr lang="en-US" dirty="0"/>
          </a:p>
        </p:txBody>
      </p:sp>
    </p:spTree>
    <p:extLst>
      <p:ext uri="{BB962C8B-B14F-4D97-AF65-F5344CB8AC3E}">
        <p14:creationId xmlns:p14="http://schemas.microsoft.com/office/powerpoint/2010/main" val="19135258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71199" y="949935"/>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32602" y="5251589"/>
            <a:ext cx="1577437" cy="646331"/>
          </a:xfrm>
          <a:prstGeom prst="rect">
            <a:avLst/>
          </a:prstGeom>
          <a:noFill/>
        </p:spPr>
        <p:txBody>
          <a:bodyPr wrap="square" rtlCol="0">
            <a:spAutoFit/>
          </a:bodyPr>
          <a:lstStyle/>
          <a:p>
            <a:pPr algn="ctr"/>
            <a:r>
              <a:rPr lang="en-GB" b="1" dirty="0"/>
              <a:t>Real National Output</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3811712" y="2244993"/>
            <a:ext cx="3595955" cy="25722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6997964" y="2350516"/>
            <a:ext cx="1146389" cy="369332"/>
          </a:xfrm>
          <a:prstGeom prst="rect">
            <a:avLst/>
          </a:prstGeom>
          <a:noFill/>
        </p:spPr>
        <p:txBody>
          <a:bodyPr wrap="square" rtlCol="0">
            <a:spAutoFit/>
          </a:bodyPr>
          <a:lstStyle/>
          <a:p>
            <a:pPr algn="ctr"/>
            <a:r>
              <a:rPr lang="en-GB" b="1" dirty="0"/>
              <a:t>SRAS</a:t>
            </a:r>
            <a:r>
              <a:rPr lang="en-GB" sz="1400" b="1" dirty="0"/>
              <a:t>1</a:t>
            </a:r>
            <a:endParaRPr lang="en-GB" b="1" dirty="0"/>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6723803" y="4613007"/>
            <a:ext cx="1146389" cy="369332"/>
          </a:xfrm>
          <a:prstGeom prst="rect">
            <a:avLst/>
          </a:prstGeom>
          <a:noFill/>
        </p:spPr>
        <p:txBody>
          <a:bodyPr wrap="square" rtlCol="0">
            <a:spAutoFit/>
          </a:bodyPr>
          <a:lstStyle/>
          <a:p>
            <a:pPr algn="ctr"/>
            <a:r>
              <a:rPr lang="en-GB" b="1" dirty="0"/>
              <a:t>AD</a:t>
            </a:r>
          </a:p>
        </p:txBody>
      </p:sp>
      <p:cxnSp>
        <p:nvCxnSpPr>
          <p:cNvPr id="19" name="Straight Connector 18">
            <a:extLst>
              <a:ext uri="{FF2B5EF4-FFF2-40B4-BE49-F238E27FC236}">
                <a16:creationId xmlns:a16="http://schemas.microsoft.com/office/drawing/2014/main" id="{3A31D15A-46D7-40F4-B6F8-1F90DAB7F0AF}"/>
              </a:ext>
            </a:extLst>
          </p:cNvPr>
          <p:cNvCxnSpPr>
            <a:cxnSpLocks/>
          </p:cNvCxnSpPr>
          <p:nvPr/>
        </p:nvCxnSpPr>
        <p:spPr>
          <a:xfrm flipH="1">
            <a:off x="3375151" y="1673727"/>
            <a:ext cx="3759447" cy="27357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18C077-FB08-4904-B68C-61B537E4CED1}"/>
              </a:ext>
            </a:extLst>
          </p:cNvPr>
          <p:cNvSpPr txBox="1"/>
          <p:nvPr/>
        </p:nvSpPr>
        <p:spPr>
          <a:xfrm>
            <a:off x="6891225" y="1632522"/>
            <a:ext cx="1146389" cy="369332"/>
          </a:xfrm>
          <a:prstGeom prst="rect">
            <a:avLst/>
          </a:prstGeom>
          <a:noFill/>
        </p:spPr>
        <p:txBody>
          <a:bodyPr wrap="square" rtlCol="0">
            <a:spAutoFit/>
          </a:bodyPr>
          <a:lstStyle/>
          <a:p>
            <a:pPr algn="ctr"/>
            <a:r>
              <a:rPr lang="en-GB" b="1" dirty="0"/>
              <a:t>SRAS</a:t>
            </a:r>
          </a:p>
        </p:txBody>
      </p:sp>
      <p:cxnSp>
        <p:nvCxnSpPr>
          <p:cNvPr id="4" name="Straight Connector 3">
            <a:extLst>
              <a:ext uri="{FF2B5EF4-FFF2-40B4-BE49-F238E27FC236}">
                <a16:creationId xmlns:a16="http://schemas.microsoft.com/office/drawing/2014/main" id="{E2CB0717-5424-42F5-92F2-22B7546DC241}"/>
              </a:ext>
            </a:extLst>
          </p:cNvPr>
          <p:cNvCxnSpPr>
            <a:cxnSpLocks/>
          </p:cNvCxnSpPr>
          <p:nvPr/>
        </p:nvCxnSpPr>
        <p:spPr>
          <a:xfrm flipH="1">
            <a:off x="2884602" y="3531110"/>
            <a:ext cx="2725087" cy="119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BEF275-9C8A-45A4-A106-96ED37181D27}"/>
              </a:ext>
            </a:extLst>
          </p:cNvPr>
          <p:cNvCxnSpPr>
            <a:cxnSpLocks/>
          </p:cNvCxnSpPr>
          <p:nvPr/>
        </p:nvCxnSpPr>
        <p:spPr>
          <a:xfrm flipH="1">
            <a:off x="2884602" y="3114733"/>
            <a:ext cx="23033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E82E00-797C-422C-A164-7E78B187BAA0}"/>
              </a:ext>
            </a:extLst>
          </p:cNvPr>
          <p:cNvSpPr txBox="1"/>
          <p:nvPr/>
        </p:nvSpPr>
        <p:spPr>
          <a:xfrm>
            <a:off x="2108783" y="3332635"/>
            <a:ext cx="1146389" cy="369332"/>
          </a:xfrm>
          <a:prstGeom prst="rect">
            <a:avLst/>
          </a:prstGeom>
          <a:noFill/>
        </p:spPr>
        <p:txBody>
          <a:bodyPr wrap="square" rtlCol="0">
            <a:spAutoFit/>
          </a:bodyPr>
          <a:lstStyle/>
          <a:p>
            <a:pPr algn="ctr"/>
            <a:r>
              <a:rPr lang="en-GB" b="1" dirty="0"/>
              <a:t>P</a:t>
            </a:r>
            <a:r>
              <a:rPr lang="en-GB" sz="1600" b="1" dirty="0"/>
              <a:t>1</a:t>
            </a:r>
            <a:endParaRPr lang="en-GB" b="1" dirty="0"/>
          </a:p>
        </p:txBody>
      </p:sp>
      <p:sp>
        <p:nvSpPr>
          <p:cNvPr id="23" name="TextBox 22">
            <a:extLst>
              <a:ext uri="{FF2B5EF4-FFF2-40B4-BE49-F238E27FC236}">
                <a16:creationId xmlns:a16="http://schemas.microsoft.com/office/drawing/2014/main" id="{0CC88B1C-E33E-4950-8329-676652845E33}"/>
              </a:ext>
            </a:extLst>
          </p:cNvPr>
          <p:cNvSpPr txBox="1"/>
          <p:nvPr/>
        </p:nvSpPr>
        <p:spPr>
          <a:xfrm>
            <a:off x="2097518" y="2939781"/>
            <a:ext cx="1146389" cy="369332"/>
          </a:xfrm>
          <a:prstGeom prst="rect">
            <a:avLst/>
          </a:prstGeom>
          <a:noFill/>
        </p:spPr>
        <p:txBody>
          <a:bodyPr wrap="square" rtlCol="0">
            <a:spAutoFit/>
          </a:bodyPr>
          <a:lstStyle/>
          <a:p>
            <a:pPr algn="ctr"/>
            <a:r>
              <a:rPr lang="en-GB" b="1" dirty="0"/>
              <a:t>P</a:t>
            </a:r>
          </a:p>
        </p:txBody>
      </p:sp>
      <p:cxnSp>
        <p:nvCxnSpPr>
          <p:cNvPr id="24" name="Straight Connector 23">
            <a:extLst>
              <a:ext uri="{FF2B5EF4-FFF2-40B4-BE49-F238E27FC236}">
                <a16:creationId xmlns:a16="http://schemas.microsoft.com/office/drawing/2014/main" id="{1EF9A5EE-FFA9-4FE8-8652-77522225AA35}"/>
              </a:ext>
            </a:extLst>
          </p:cNvPr>
          <p:cNvCxnSpPr>
            <a:cxnSpLocks/>
          </p:cNvCxnSpPr>
          <p:nvPr/>
        </p:nvCxnSpPr>
        <p:spPr>
          <a:xfrm flipV="1">
            <a:off x="5119369" y="3114733"/>
            <a:ext cx="0" cy="20511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F143062-42BF-4BC3-BB5A-A6533AAE9690}"/>
              </a:ext>
            </a:extLst>
          </p:cNvPr>
          <p:cNvSpPr txBox="1"/>
          <p:nvPr/>
        </p:nvSpPr>
        <p:spPr>
          <a:xfrm>
            <a:off x="4502735" y="5234669"/>
            <a:ext cx="1146389" cy="369332"/>
          </a:xfrm>
          <a:prstGeom prst="rect">
            <a:avLst/>
          </a:prstGeom>
          <a:noFill/>
        </p:spPr>
        <p:txBody>
          <a:bodyPr wrap="square" rtlCol="0">
            <a:spAutoFit/>
          </a:bodyPr>
          <a:lstStyle/>
          <a:p>
            <a:pPr algn="ctr"/>
            <a:r>
              <a:rPr lang="en-GB" b="1" dirty="0"/>
              <a:t>Y</a:t>
            </a:r>
          </a:p>
        </p:txBody>
      </p:sp>
      <p:cxnSp>
        <p:nvCxnSpPr>
          <p:cNvPr id="26" name="Straight Connector 25">
            <a:extLst>
              <a:ext uri="{FF2B5EF4-FFF2-40B4-BE49-F238E27FC236}">
                <a16:creationId xmlns:a16="http://schemas.microsoft.com/office/drawing/2014/main" id="{BCFE4456-922B-44F4-80C5-8C5931F172C4}"/>
              </a:ext>
            </a:extLst>
          </p:cNvPr>
          <p:cNvCxnSpPr>
            <a:cxnSpLocks/>
          </p:cNvCxnSpPr>
          <p:nvPr/>
        </p:nvCxnSpPr>
        <p:spPr>
          <a:xfrm flipV="1">
            <a:off x="5609689" y="3531110"/>
            <a:ext cx="0" cy="163477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5405A6-9F2A-45BA-A056-FC0EBE725EA8}"/>
              </a:ext>
            </a:extLst>
          </p:cNvPr>
          <p:cNvSpPr txBox="1"/>
          <p:nvPr/>
        </p:nvSpPr>
        <p:spPr>
          <a:xfrm>
            <a:off x="5036494" y="5212933"/>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sp>
        <p:nvSpPr>
          <p:cNvPr id="2" name="Title 1">
            <a:extLst>
              <a:ext uri="{FF2B5EF4-FFF2-40B4-BE49-F238E27FC236}">
                <a16:creationId xmlns:a16="http://schemas.microsoft.com/office/drawing/2014/main" id="{4221395B-ED9D-3153-3BF0-EABDFA66DA8A}"/>
              </a:ext>
            </a:extLst>
          </p:cNvPr>
          <p:cNvSpPr>
            <a:spLocks noGrp="1"/>
          </p:cNvSpPr>
          <p:nvPr>
            <p:ph type="title"/>
          </p:nvPr>
        </p:nvSpPr>
        <p:spPr/>
        <p:txBody>
          <a:bodyPr>
            <a:normAutofit fontScale="90000"/>
          </a:bodyPr>
          <a:lstStyle/>
          <a:p>
            <a:r>
              <a:rPr lang="en-GB" dirty="0">
                <a:cs typeface="Calibri Light"/>
              </a:rPr>
              <a:t>Increase in short run aggregate supply (classical model), showing disinflation or deflation due to falling costs in economy, </a:t>
            </a:r>
            <a:r>
              <a:rPr lang="en-GB" dirty="0" err="1">
                <a:cs typeface="Calibri Light"/>
              </a:rPr>
              <a:t>eg</a:t>
            </a:r>
            <a:r>
              <a:rPr lang="en-GB" dirty="0">
                <a:cs typeface="Calibri Light"/>
              </a:rPr>
              <a:t> lower oil prices</a:t>
            </a:r>
            <a:endParaRPr lang="en-GB" dirty="0"/>
          </a:p>
        </p:txBody>
      </p:sp>
    </p:spTree>
    <p:extLst>
      <p:ext uri="{BB962C8B-B14F-4D97-AF65-F5344CB8AC3E}">
        <p14:creationId xmlns:p14="http://schemas.microsoft.com/office/powerpoint/2010/main" val="16317339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71199" y="949935"/>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32602" y="5251589"/>
            <a:ext cx="1577437" cy="646331"/>
          </a:xfrm>
          <a:prstGeom prst="rect">
            <a:avLst/>
          </a:prstGeom>
          <a:noFill/>
        </p:spPr>
        <p:txBody>
          <a:bodyPr wrap="square" rtlCol="0">
            <a:spAutoFit/>
          </a:bodyPr>
          <a:lstStyle/>
          <a:p>
            <a:pPr algn="ctr"/>
            <a:r>
              <a:rPr lang="en-GB" b="1" dirty="0"/>
              <a:t>Real National Output</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5761152"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5522805" y="966674"/>
            <a:ext cx="1146389" cy="369332"/>
          </a:xfrm>
          <a:prstGeom prst="rect">
            <a:avLst/>
          </a:prstGeom>
          <a:noFill/>
        </p:spPr>
        <p:txBody>
          <a:bodyPr wrap="square" rtlCol="0">
            <a:spAutoFit/>
          </a:bodyPr>
          <a:lstStyle/>
          <a:p>
            <a:pPr algn="ctr"/>
            <a:r>
              <a:rPr lang="en-GB" b="1" dirty="0"/>
              <a:t>LRAS</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flipV="1">
            <a:off x="3992880" y="1063578"/>
            <a:ext cx="3590714" cy="3219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7258797" y="3974425"/>
            <a:ext cx="1146389" cy="369332"/>
          </a:xfrm>
          <a:prstGeom prst="rect">
            <a:avLst/>
          </a:prstGeom>
          <a:noFill/>
        </p:spPr>
        <p:txBody>
          <a:bodyPr wrap="square" rtlCol="0">
            <a:spAutoFit/>
          </a:bodyPr>
          <a:lstStyle/>
          <a:p>
            <a:pPr algn="ctr"/>
            <a:r>
              <a:rPr lang="en-GB" b="1" dirty="0"/>
              <a:t>AD</a:t>
            </a:r>
          </a:p>
        </p:txBody>
      </p:sp>
      <p:cxnSp>
        <p:nvCxnSpPr>
          <p:cNvPr id="19" name="Straight Connector 18">
            <a:extLst>
              <a:ext uri="{FF2B5EF4-FFF2-40B4-BE49-F238E27FC236}">
                <a16:creationId xmlns:a16="http://schemas.microsoft.com/office/drawing/2014/main" id="{3A31D15A-46D7-40F4-B6F8-1F90DAB7F0AF}"/>
              </a:ext>
            </a:extLst>
          </p:cNvPr>
          <p:cNvCxnSpPr>
            <a:cxnSpLocks/>
          </p:cNvCxnSpPr>
          <p:nvPr/>
        </p:nvCxnSpPr>
        <p:spPr>
          <a:xfrm flipH="1">
            <a:off x="3375151" y="1673727"/>
            <a:ext cx="3759447" cy="27357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18C077-FB08-4904-B68C-61B537E4CED1}"/>
              </a:ext>
            </a:extLst>
          </p:cNvPr>
          <p:cNvSpPr txBox="1"/>
          <p:nvPr/>
        </p:nvSpPr>
        <p:spPr>
          <a:xfrm>
            <a:off x="6891225" y="1632522"/>
            <a:ext cx="1146389" cy="369332"/>
          </a:xfrm>
          <a:prstGeom prst="rect">
            <a:avLst/>
          </a:prstGeom>
          <a:noFill/>
        </p:spPr>
        <p:txBody>
          <a:bodyPr wrap="square" rtlCol="0">
            <a:spAutoFit/>
          </a:bodyPr>
          <a:lstStyle/>
          <a:p>
            <a:pPr algn="ctr"/>
            <a:r>
              <a:rPr lang="en-GB" b="1" dirty="0"/>
              <a:t>SRAS</a:t>
            </a:r>
          </a:p>
        </p:txBody>
      </p:sp>
      <p:cxnSp>
        <p:nvCxnSpPr>
          <p:cNvPr id="4" name="Straight Connector 3">
            <a:extLst>
              <a:ext uri="{FF2B5EF4-FFF2-40B4-BE49-F238E27FC236}">
                <a16:creationId xmlns:a16="http://schemas.microsoft.com/office/drawing/2014/main" id="{E2CB0717-5424-42F5-92F2-22B7546DC241}"/>
              </a:ext>
            </a:extLst>
          </p:cNvPr>
          <p:cNvCxnSpPr/>
          <p:nvPr/>
        </p:nvCxnSpPr>
        <p:spPr>
          <a:xfrm flipH="1">
            <a:off x="2884602" y="2652428"/>
            <a:ext cx="28765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E82E00-797C-422C-A164-7E78B187BAA0}"/>
              </a:ext>
            </a:extLst>
          </p:cNvPr>
          <p:cNvSpPr txBox="1"/>
          <p:nvPr/>
        </p:nvSpPr>
        <p:spPr>
          <a:xfrm>
            <a:off x="2097518" y="2467762"/>
            <a:ext cx="1146389" cy="369332"/>
          </a:xfrm>
          <a:prstGeom prst="rect">
            <a:avLst/>
          </a:prstGeom>
          <a:noFill/>
        </p:spPr>
        <p:txBody>
          <a:bodyPr wrap="square" rtlCol="0">
            <a:spAutoFit/>
          </a:bodyPr>
          <a:lstStyle/>
          <a:p>
            <a:pPr algn="ctr"/>
            <a:r>
              <a:rPr lang="en-GB" b="1" dirty="0"/>
              <a:t>P1</a:t>
            </a:r>
          </a:p>
        </p:txBody>
      </p:sp>
      <p:sp>
        <p:nvSpPr>
          <p:cNvPr id="25" name="TextBox 24">
            <a:extLst>
              <a:ext uri="{FF2B5EF4-FFF2-40B4-BE49-F238E27FC236}">
                <a16:creationId xmlns:a16="http://schemas.microsoft.com/office/drawing/2014/main" id="{EF143062-42BF-4BC3-BB5A-A6533AAE9690}"/>
              </a:ext>
            </a:extLst>
          </p:cNvPr>
          <p:cNvSpPr txBox="1"/>
          <p:nvPr/>
        </p:nvSpPr>
        <p:spPr>
          <a:xfrm>
            <a:off x="5211652" y="5234669"/>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sp>
        <p:nvSpPr>
          <p:cNvPr id="2" name="Title 1">
            <a:extLst>
              <a:ext uri="{FF2B5EF4-FFF2-40B4-BE49-F238E27FC236}">
                <a16:creationId xmlns:a16="http://schemas.microsoft.com/office/drawing/2014/main" id="{3EBEC7BA-AFD5-3C7E-015E-DF99BF4E50FA}"/>
              </a:ext>
            </a:extLst>
          </p:cNvPr>
          <p:cNvSpPr>
            <a:spLocks noGrp="1"/>
          </p:cNvSpPr>
          <p:nvPr>
            <p:ph type="title"/>
          </p:nvPr>
        </p:nvSpPr>
        <p:spPr/>
        <p:txBody>
          <a:bodyPr/>
          <a:lstStyle/>
          <a:p>
            <a:r>
              <a:rPr lang="en-GB" dirty="0">
                <a:cs typeface="Calibri Light"/>
              </a:rPr>
              <a:t>Long run equilibrium real national output and price level in the classical model</a:t>
            </a:r>
            <a:endParaRPr lang="en-GB" dirty="0"/>
          </a:p>
        </p:txBody>
      </p:sp>
    </p:spTree>
    <p:extLst>
      <p:ext uri="{BB962C8B-B14F-4D97-AF65-F5344CB8AC3E}">
        <p14:creationId xmlns:p14="http://schemas.microsoft.com/office/powerpoint/2010/main" val="20913167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51244" y="891907"/>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783619" y="5254674"/>
            <a:ext cx="1785496" cy="646331"/>
          </a:xfrm>
          <a:prstGeom prst="rect">
            <a:avLst/>
          </a:prstGeom>
          <a:noFill/>
        </p:spPr>
        <p:txBody>
          <a:bodyPr wrap="square" rtlCol="0">
            <a:spAutoFit/>
          </a:bodyPr>
          <a:lstStyle/>
          <a:p>
            <a:pPr algn="ctr"/>
            <a:r>
              <a:rPr lang="en-GB" b="1" dirty="0"/>
              <a:t>Real national output</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5761152"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6694796" y="4603926"/>
            <a:ext cx="1146389" cy="369332"/>
          </a:xfrm>
          <a:prstGeom prst="rect">
            <a:avLst/>
          </a:prstGeom>
          <a:noFill/>
        </p:spPr>
        <p:txBody>
          <a:bodyPr wrap="square" rtlCol="0">
            <a:spAutoFit/>
          </a:bodyPr>
          <a:lstStyle/>
          <a:p>
            <a:pPr algn="ctr"/>
            <a:r>
              <a:rPr lang="en-GB" b="1" dirty="0"/>
              <a:t>AD</a:t>
            </a:r>
            <a:r>
              <a:rPr lang="en-GB" sz="1400" b="1" dirty="0"/>
              <a:t>1</a:t>
            </a:r>
            <a:endParaRPr lang="en-GB" b="1" dirty="0"/>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31D15A-46D7-40F4-B6F8-1F90DAB7F0AF}"/>
              </a:ext>
            </a:extLst>
          </p:cNvPr>
          <p:cNvCxnSpPr>
            <a:cxnSpLocks/>
          </p:cNvCxnSpPr>
          <p:nvPr/>
        </p:nvCxnSpPr>
        <p:spPr>
          <a:xfrm>
            <a:off x="4092795" y="1006197"/>
            <a:ext cx="3329930" cy="3093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18C077-FB08-4904-B68C-61B537E4CED1}"/>
              </a:ext>
            </a:extLst>
          </p:cNvPr>
          <p:cNvSpPr txBox="1"/>
          <p:nvPr/>
        </p:nvSpPr>
        <p:spPr>
          <a:xfrm>
            <a:off x="5637229" y="986192"/>
            <a:ext cx="1146389" cy="369332"/>
          </a:xfrm>
          <a:prstGeom prst="rect">
            <a:avLst/>
          </a:prstGeom>
          <a:noFill/>
        </p:spPr>
        <p:txBody>
          <a:bodyPr wrap="square" rtlCol="0">
            <a:spAutoFit/>
          </a:bodyPr>
          <a:lstStyle/>
          <a:p>
            <a:pPr algn="ctr"/>
            <a:r>
              <a:rPr lang="en-GB" b="1" dirty="0"/>
              <a:t>LRAS</a:t>
            </a:r>
            <a:r>
              <a:rPr lang="en-GB" sz="1400" b="1" dirty="0"/>
              <a:t>1</a:t>
            </a:r>
            <a:endParaRPr lang="en-GB" b="1" dirty="0"/>
          </a:p>
        </p:txBody>
      </p:sp>
      <p:sp>
        <p:nvSpPr>
          <p:cNvPr id="21" name="TextBox 20">
            <a:extLst>
              <a:ext uri="{FF2B5EF4-FFF2-40B4-BE49-F238E27FC236}">
                <a16:creationId xmlns:a16="http://schemas.microsoft.com/office/drawing/2014/main" id="{52CA7817-7375-457E-9D5A-DE6A78087556}"/>
              </a:ext>
            </a:extLst>
          </p:cNvPr>
          <p:cNvSpPr txBox="1"/>
          <p:nvPr/>
        </p:nvSpPr>
        <p:spPr>
          <a:xfrm>
            <a:off x="5408059" y="5181821"/>
            <a:ext cx="1709797" cy="369332"/>
          </a:xfrm>
          <a:prstGeom prst="rect">
            <a:avLst/>
          </a:prstGeom>
          <a:noFill/>
        </p:spPr>
        <p:txBody>
          <a:bodyPr wrap="square" rtlCol="0">
            <a:spAutoFit/>
          </a:bodyPr>
          <a:lstStyle/>
          <a:p>
            <a:r>
              <a:rPr lang="en-GB" b="1" dirty="0"/>
              <a:t>  Y</a:t>
            </a:r>
            <a:r>
              <a:rPr lang="en-GB" sz="1400" b="1" dirty="0"/>
              <a:t>1</a:t>
            </a:r>
            <a:endParaRPr lang="en-GB" b="1" dirty="0"/>
          </a:p>
        </p:txBody>
      </p:sp>
      <p:cxnSp>
        <p:nvCxnSpPr>
          <p:cNvPr id="3" name="Straight Connector 2">
            <a:extLst>
              <a:ext uri="{FF2B5EF4-FFF2-40B4-BE49-F238E27FC236}">
                <a16:creationId xmlns:a16="http://schemas.microsoft.com/office/drawing/2014/main" id="{B80D3536-DB5E-4A93-A56B-C10CA160A434}"/>
              </a:ext>
            </a:extLst>
          </p:cNvPr>
          <p:cNvCxnSpPr/>
          <p:nvPr/>
        </p:nvCxnSpPr>
        <p:spPr>
          <a:xfrm flipH="1">
            <a:off x="2884602" y="3719245"/>
            <a:ext cx="28765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267E85-AF79-4241-8A51-80A5B3257EB8}"/>
              </a:ext>
            </a:extLst>
          </p:cNvPr>
          <p:cNvCxnSpPr>
            <a:cxnSpLocks/>
          </p:cNvCxnSpPr>
          <p:nvPr/>
        </p:nvCxnSpPr>
        <p:spPr>
          <a:xfrm flipH="1">
            <a:off x="2849035" y="2566599"/>
            <a:ext cx="2908725"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8D9522-43BD-4CB1-BFCD-234A85DB5BAC}"/>
              </a:ext>
            </a:extLst>
          </p:cNvPr>
          <p:cNvSpPr txBox="1"/>
          <p:nvPr/>
        </p:nvSpPr>
        <p:spPr>
          <a:xfrm>
            <a:off x="2381302" y="3534579"/>
            <a:ext cx="1709797" cy="369332"/>
          </a:xfrm>
          <a:prstGeom prst="rect">
            <a:avLst/>
          </a:prstGeom>
          <a:noFill/>
        </p:spPr>
        <p:txBody>
          <a:bodyPr wrap="square" rtlCol="0">
            <a:spAutoFit/>
          </a:bodyPr>
          <a:lstStyle/>
          <a:p>
            <a:r>
              <a:rPr lang="en-GB" b="1" dirty="0"/>
              <a:t>  P</a:t>
            </a:r>
            <a:r>
              <a:rPr lang="en-GB" sz="1400" b="1" dirty="0"/>
              <a:t>1</a:t>
            </a:r>
            <a:endParaRPr lang="en-GB" b="1" dirty="0"/>
          </a:p>
        </p:txBody>
      </p:sp>
      <p:sp>
        <p:nvSpPr>
          <p:cNvPr id="23" name="TextBox 22">
            <a:extLst>
              <a:ext uri="{FF2B5EF4-FFF2-40B4-BE49-F238E27FC236}">
                <a16:creationId xmlns:a16="http://schemas.microsoft.com/office/drawing/2014/main" id="{D1467B00-578A-48DA-8833-CA1E802D1373}"/>
              </a:ext>
            </a:extLst>
          </p:cNvPr>
          <p:cNvSpPr txBox="1"/>
          <p:nvPr/>
        </p:nvSpPr>
        <p:spPr>
          <a:xfrm>
            <a:off x="7114556" y="3847539"/>
            <a:ext cx="1146389" cy="369332"/>
          </a:xfrm>
          <a:prstGeom prst="rect">
            <a:avLst/>
          </a:prstGeom>
          <a:noFill/>
        </p:spPr>
        <p:txBody>
          <a:bodyPr wrap="square" rtlCol="0">
            <a:spAutoFit/>
          </a:bodyPr>
          <a:lstStyle/>
          <a:p>
            <a:pPr algn="ctr"/>
            <a:r>
              <a:rPr lang="en-GB" b="1" dirty="0"/>
              <a:t>AD</a:t>
            </a:r>
            <a:r>
              <a:rPr lang="en-GB" sz="1400" b="1" dirty="0"/>
              <a:t>2</a:t>
            </a:r>
            <a:endParaRPr lang="en-GB" b="1" dirty="0"/>
          </a:p>
        </p:txBody>
      </p:sp>
      <p:sp>
        <p:nvSpPr>
          <p:cNvPr id="24" name="TextBox 23">
            <a:extLst>
              <a:ext uri="{FF2B5EF4-FFF2-40B4-BE49-F238E27FC236}">
                <a16:creationId xmlns:a16="http://schemas.microsoft.com/office/drawing/2014/main" id="{4E47A5EA-877F-42E9-B38E-96FC287B0595}"/>
              </a:ext>
            </a:extLst>
          </p:cNvPr>
          <p:cNvSpPr txBox="1"/>
          <p:nvPr/>
        </p:nvSpPr>
        <p:spPr>
          <a:xfrm>
            <a:off x="2338870" y="2368127"/>
            <a:ext cx="1709797" cy="369332"/>
          </a:xfrm>
          <a:prstGeom prst="rect">
            <a:avLst/>
          </a:prstGeom>
          <a:noFill/>
        </p:spPr>
        <p:txBody>
          <a:bodyPr wrap="square" rtlCol="0">
            <a:spAutoFit/>
          </a:bodyPr>
          <a:lstStyle/>
          <a:p>
            <a:r>
              <a:rPr lang="en-GB" b="1" dirty="0"/>
              <a:t>  P</a:t>
            </a:r>
            <a:r>
              <a:rPr lang="en-GB" sz="1400" b="1" dirty="0"/>
              <a:t>2</a:t>
            </a:r>
            <a:endParaRPr lang="en-GB" b="1" dirty="0"/>
          </a:p>
        </p:txBody>
      </p:sp>
      <p:sp>
        <p:nvSpPr>
          <p:cNvPr id="25" name="TextBox 24">
            <a:extLst>
              <a:ext uri="{FF2B5EF4-FFF2-40B4-BE49-F238E27FC236}">
                <a16:creationId xmlns:a16="http://schemas.microsoft.com/office/drawing/2014/main" id="{19489DE4-123E-476C-A668-7BC53DDEEBEF}"/>
              </a:ext>
            </a:extLst>
          </p:cNvPr>
          <p:cNvSpPr txBox="1"/>
          <p:nvPr/>
        </p:nvSpPr>
        <p:spPr>
          <a:xfrm>
            <a:off x="2449015" y="5116550"/>
            <a:ext cx="1709797" cy="369332"/>
          </a:xfrm>
          <a:prstGeom prst="rect">
            <a:avLst/>
          </a:prstGeom>
          <a:noFill/>
        </p:spPr>
        <p:txBody>
          <a:bodyPr wrap="square" rtlCol="0">
            <a:spAutoFit/>
          </a:bodyPr>
          <a:lstStyle/>
          <a:p>
            <a:r>
              <a:rPr lang="en-GB" b="1" dirty="0"/>
              <a:t>0</a:t>
            </a:r>
          </a:p>
        </p:txBody>
      </p:sp>
      <p:sp>
        <p:nvSpPr>
          <p:cNvPr id="2" name="Title 1">
            <a:extLst>
              <a:ext uri="{FF2B5EF4-FFF2-40B4-BE49-F238E27FC236}">
                <a16:creationId xmlns:a16="http://schemas.microsoft.com/office/drawing/2014/main" id="{C94DF608-9ECA-F8B1-1100-84A8CDD5AB2F}"/>
              </a:ext>
            </a:extLst>
          </p:cNvPr>
          <p:cNvSpPr>
            <a:spLocks noGrp="1"/>
          </p:cNvSpPr>
          <p:nvPr>
            <p:ph type="title"/>
          </p:nvPr>
        </p:nvSpPr>
        <p:spPr/>
        <p:txBody>
          <a:bodyPr/>
          <a:lstStyle/>
          <a:p>
            <a:r>
              <a:rPr lang="en-GB" dirty="0">
                <a:cs typeface="Calibri Light"/>
              </a:rPr>
              <a:t>Long run effect of an increase in aggregate demand (Classical model)</a:t>
            </a:r>
            <a:endParaRPr lang="en-GB" dirty="0"/>
          </a:p>
        </p:txBody>
      </p:sp>
    </p:spTree>
    <p:extLst>
      <p:ext uri="{BB962C8B-B14F-4D97-AF65-F5344CB8AC3E}">
        <p14:creationId xmlns:p14="http://schemas.microsoft.com/office/powerpoint/2010/main" val="293095985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71199" y="949935"/>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32602" y="5251589"/>
            <a:ext cx="1577437" cy="646331"/>
          </a:xfrm>
          <a:prstGeom prst="rect">
            <a:avLst/>
          </a:prstGeom>
          <a:noFill/>
        </p:spPr>
        <p:txBody>
          <a:bodyPr wrap="square" rtlCol="0">
            <a:spAutoFit/>
          </a:bodyPr>
          <a:lstStyle/>
          <a:p>
            <a:pPr algn="ctr"/>
            <a:r>
              <a:rPr lang="en-GB" b="1" dirty="0"/>
              <a:t>Real National Output</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5761152"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5522805" y="966674"/>
            <a:ext cx="1146389" cy="369332"/>
          </a:xfrm>
          <a:prstGeom prst="rect">
            <a:avLst/>
          </a:prstGeom>
          <a:noFill/>
        </p:spPr>
        <p:txBody>
          <a:bodyPr wrap="square" rtlCol="0">
            <a:spAutoFit/>
          </a:bodyPr>
          <a:lstStyle/>
          <a:p>
            <a:pPr algn="ctr"/>
            <a:r>
              <a:rPr lang="en-GB" b="1" dirty="0"/>
              <a:t>LRAS</a:t>
            </a:r>
          </a:p>
        </p:txBody>
      </p:sp>
      <p:sp>
        <p:nvSpPr>
          <p:cNvPr id="15" name="TextBox 14">
            <a:extLst>
              <a:ext uri="{FF2B5EF4-FFF2-40B4-BE49-F238E27FC236}">
                <a16:creationId xmlns:a16="http://schemas.microsoft.com/office/drawing/2014/main" id="{94007152-116E-4E99-B4B7-4B2876BDE088}"/>
              </a:ext>
            </a:extLst>
          </p:cNvPr>
          <p:cNvSpPr txBox="1"/>
          <p:nvPr/>
        </p:nvSpPr>
        <p:spPr>
          <a:xfrm>
            <a:off x="5522805" y="5234669"/>
            <a:ext cx="1709797" cy="369332"/>
          </a:xfrm>
          <a:prstGeom prst="rect">
            <a:avLst/>
          </a:prstGeom>
          <a:noFill/>
        </p:spPr>
        <p:txBody>
          <a:bodyPr wrap="square" rtlCol="0">
            <a:spAutoFit/>
          </a:bodyPr>
          <a:lstStyle/>
          <a:p>
            <a:r>
              <a:rPr lang="en-GB" b="1" dirty="0"/>
              <a:t>  </a:t>
            </a:r>
            <a:r>
              <a:rPr lang="en-GB" b="1" dirty="0" err="1"/>
              <a:t>Y</a:t>
            </a:r>
            <a:r>
              <a:rPr lang="en-GB" sz="1400" b="1" dirty="0" err="1"/>
              <a:t>fe</a:t>
            </a:r>
            <a:endParaRPr lang="en-GB" b="1" dirty="0"/>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flipV="1">
            <a:off x="3992880" y="1063578"/>
            <a:ext cx="3590714" cy="3219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7258797" y="3974425"/>
            <a:ext cx="1146389" cy="369332"/>
          </a:xfrm>
          <a:prstGeom prst="rect">
            <a:avLst/>
          </a:prstGeom>
          <a:noFill/>
        </p:spPr>
        <p:txBody>
          <a:bodyPr wrap="square" rtlCol="0">
            <a:spAutoFit/>
          </a:bodyPr>
          <a:lstStyle/>
          <a:p>
            <a:pPr algn="ctr"/>
            <a:r>
              <a:rPr lang="en-GB" b="1" dirty="0"/>
              <a:t>AD</a:t>
            </a:r>
            <a:r>
              <a:rPr lang="en-GB" sz="1600" b="1" dirty="0"/>
              <a:t>2</a:t>
            </a:r>
            <a:endParaRPr lang="en-GB" b="1" dirty="0"/>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6723803" y="4613007"/>
            <a:ext cx="1146389" cy="369332"/>
          </a:xfrm>
          <a:prstGeom prst="rect">
            <a:avLst/>
          </a:prstGeom>
          <a:noFill/>
        </p:spPr>
        <p:txBody>
          <a:bodyPr wrap="square" rtlCol="0">
            <a:spAutoFit/>
          </a:bodyPr>
          <a:lstStyle/>
          <a:p>
            <a:pPr algn="ctr"/>
            <a:r>
              <a:rPr lang="en-GB" b="1" dirty="0"/>
              <a:t>AD</a:t>
            </a:r>
            <a:r>
              <a:rPr lang="en-GB" sz="1600" b="1" dirty="0"/>
              <a:t>1</a:t>
            </a:r>
            <a:endParaRPr lang="en-GB" b="1" dirty="0"/>
          </a:p>
        </p:txBody>
      </p:sp>
      <p:cxnSp>
        <p:nvCxnSpPr>
          <p:cNvPr id="19" name="Straight Connector 18">
            <a:extLst>
              <a:ext uri="{FF2B5EF4-FFF2-40B4-BE49-F238E27FC236}">
                <a16:creationId xmlns:a16="http://schemas.microsoft.com/office/drawing/2014/main" id="{3A31D15A-46D7-40F4-B6F8-1F90DAB7F0AF}"/>
              </a:ext>
            </a:extLst>
          </p:cNvPr>
          <p:cNvCxnSpPr>
            <a:cxnSpLocks/>
          </p:cNvCxnSpPr>
          <p:nvPr/>
        </p:nvCxnSpPr>
        <p:spPr>
          <a:xfrm flipH="1">
            <a:off x="3375151" y="1673727"/>
            <a:ext cx="3759447" cy="27357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18C077-FB08-4904-B68C-61B537E4CED1}"/>
              </a:ext>
            </a:extLst>
          </p:cNvPr>
          <p:cNvSpPr txBox="1"/>
          <p:nvPr/>
        </p:nvSpPr>
        <p:spPr>
          <a:xfrm>
            <a:off x="6891225" y="1632522"/>
            <a:ext cx="1146389" cy="369332"/>
          </a:xfrm>
          <a:prstGeom prst="rect">
            <a:avLst/>
          </a:prstGeom>
          <a:noFill/>
        </p:spPr>
        <p:txBody>
          <a:bodyPr wrap="square" rtlCol="0">
            <a:spAutoFit/>
          </a:bodyPr>
          <a:lstStyle/>
          <a:p>
            <a:pPr algn="ctr"/>
            <a:r>
              <a:rPr lang="en-GB" b="1" dirty="0"/>
              <a:t>SRAS</a:t>
            </a:r>
          </a:p>
        </p:txBody>
      </p:sp>
      <p:cxnSp>
        <p:nvCxnSpPr>
          <p:cNvPr id="4" name="Straight Connector 3">
            <a:extLst>
              <a:ext uri="{FF2B5EF4-FFF2-40B4-BE49-F238E27FC236}">
                <a16:creationId xmlns:a16="http://schemas.microsoft.com/office/drawing/2014/main" id="{E2CB0717-5424-42F5-92F2-22B7546DC241}"/>
              </a:ext>
            </a:extLst>
          </p:cNvPr>
          <p:cNvCxnSpPr/>
          <p:nvPr/>
        </p:nvCxnSpPr>
        <p:spPr>
          <a:xfrm flipH="1">
            <a:off x="2884602" y="2652428"/>
            <a:ext cx="28765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BEF275-9C8A-45A4-A106-96ED37181D27}"/>
              </a:ext>
            </a:extLst>
          </p:cNvPr>
          <p:cNvCxnSpPr>
            <a:cxnSpLocks/>
          </p:cNvCxnSpPr>
          <p:nvPr/>
        </p:nvCxnSpPr>
        <p:spPr>
          <a:xfrm flipH="1">
            <a:off x="2884602" y="3114733"/>
            <a:ext cx="23033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E82E00-797C-422C-A164-7E78B187BAA0}"/>
              </a:ext>
            </a:extLst>
          </p:cNvPr>
          <p:cNvSpPr txBox="1"/>
          <p:nvPr/>
        </p:nvSpPr>
        <p:spPr>
          <a:xfrm>
            <a:off x="2097518" y="2467762"/>
            <a:ext cx="1146389" cy="369332"/>
          </a:xfrm>
          <a:prstGeom prst="rect">
            <a:avLst/>
          </a:prstGeom>
          <a:noFill/>
        </p:spPr>
        <p:txBody>
          <a:bodyPr wrap="square" rtlCol="0">
            <a:spAutoFit/>
          </a:bodyPr>
          <a:lstStyle/>
          <a:p>
            <a:pPr algn="ctr"/>
            <a:r>
              <a:rPr lang="en-GB" b="1" dirty="0"/>
              <a:t>P</a:t>
            </a:r>
            <a:r>
              <a:rPr lang="en-GB" sz="1600" b="1" dirty="0"/>
              <a:t>2</a:t>
            </a:r>
            <a:endParaRPr lang="en-GB" b="1" dirty="0"/>
          </a:p>
        </p:txBody>
      </p:sp>
      <p:sp>
        <p:nvSpPr>
          <p:cNvPr id="23" name="TextBox 22">
            <a:extLst>
              <a:ext uri="{FF2B5EF4-FFF2-40B4-BE49-F238E27FC236}">
                <a16:creationId xmlns:a16="http://schemas.microsoft.com/office/drawing/2014/main" id="{0CC88B1C-E33E-4950-8329-676652845E33}"/>
              </a:ext>
            </a:extLst>
          </p:cNvPr>
          <p:cNvSpPr txBox="1"/>
          <p:nvPr/>
        </p:nvSpPr>
        <p:spPr>
          <a:xfrm>
            <a:off x="2097518" y="2939781"/>
            <a:ext cx="1146389" cy="369332"/>
          </a:xfrm>
          <a:prstGeom prst="rect">
            <a:avLst/>
          </a:prstGeom>
          <a:noFill/>
        </p:spPr>
        <p:txBody>
          <a:bodyPr wrap="square" rtlCol="0">
            <a:spAutoFit/>
          </a:bodyPr>
          <a:lstStyle/>
          <a:p>
            <a:pPr algn="ctr"/>
            <a:r>
              <a:rPr lang="en-GB" b="1" dirty="0"/>
              <a:t>P</a:t>
            </a:r>
            <a:r>
              <a:rPr lang="en-GB" sz="1600" b="1" dirty="0"/>
              <a:t>1</a:t>
            </a:r>
            <a:endParaRPr lang="en-GB" b="1" dirty="0"/>
          </a:p>
        </p:txBody>
      </p:sp>
      <p:cxnSp>
        <p:nvCxnSpPr>
          <p:cNvPr id="24" name="Straight Connector 23">
            <a:extLst>
              <a:ext uri="{FF2B5EF4-FFF2-40B4-BE49-F238E27FC236}">
                <a16:creationId xmlns:a16="http://schemas.microsoft.com/office/drawing/2014/main" id="{1EF9A5EE-FFA9-4FE8-8652-77522225AA35}"/>
              </a:ext>
            </a:extLst>
          </p:cNvPr>
          <p:cNvCxnSpPr>
            <a:cxnSpLocks/>
          </p:cNvCxnSpPr>
          <p:nvPr/>
        </p:nvCxnSpPr>
        <p:spPr>
          <a:xfrm flipV="1">
            <a:off x="5119369" y="3114733"/>
            <a:ext cx="0" cy="20511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F143062-42BF-4BC3-BB5A-A6533AAE9690}"/>
              </a:ext>
            </a:extLst>
          </p:cNvPr>
          <p:cNvSpPr txBox="1"/>
          <p:nvPr/>
        </p:nvSpPr>
        <p:spPr>
          <a:xfrm>
            <a:off x="4502735" y="5234669"/>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sp>
        <p:nvSpPr>
          <p:cNvPr id="2" name="Title 1">
            <a:extLst>
              <a:ext uri="{FF2B5EF4-FFF2-40B4-BE49-F238E27FC236}">
                <a16:creationId xmlns:a16="http://schemas.microsoft.com/office/drawing/2014/main" id="{3CC7BB75-5D8C-D6C5-54C0-6D8E943E0B44}"/>
              </a:ext>
            </a:extLst>
          </p:cNvPr>
          <p:cNvSpPr>
            <a:spLocks noGrp="1"/>
          </p:cNvSpPr>
          <p:nvPr>
            <p:ph type="title"/>
          </p:nvPr>
        </p:nvSpPr>
        <p:spPr/>
        <p:txBody>
          <a:bodyPr/>
          <a:lstStyle/>
          <a:p>
            <a:r>
              <a:rPr lang="en-GB" dirty="0">
                <a:cs typeface="Calibri Light"/>
              </a:rPr>
              <a:t>Increase in aggregate demand (Classical model)</a:t>
            </a:r>
            <a:endParaRPr lang="en-GB" dirty="0"/>
          </a:p>
        </p:txBody>
      </p:sp>
    </p:spTree>
    <p:extLst>
      <p:ext uri="{BB962C8B-B14F-4D97-AF65-F5344CB8AC3E}">
        <p14:creationId xmlns:p14="http://schemas.microsoft.com/office/powerpoint/2010/main" val="344007481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3018166" y="1168711"/>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3018166" y="5391920"/>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84808" y="1117938"/>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825276" y="5428237"/>
            <a:ext cx="1998677" cy="369332"/>
          </a:xfrm>
          <a:prstGeom prst="rect">
            <a:avLst/>
          </a:prstGeom>
          <a:noFill/>
        </p:spPr>
        <p:txBody>
          <a:bodyPr wrap="square" rtlCol="0">
            <a:spAutoFit/>
          </a:bodyPr>
          <a:lstStyle/>
          <a:p>
            <a:pPr algn="ctr"/>
            <a:r>
              <a:rPr lang="en-GB" b="1" dirty="0"/>
              <a:t>RNO</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5894716" y="1187761"/>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5695108" y="1111609"/>
            <a:ext cx="1146389" cy="369332"/>
          </a:xfrm>
          <a:prstGeom prst="rect">
            <a:avLst/>
          </a:prstGeom>
          <a:noFill/>
        </p:spPr>
        <p:txBody>
          <a:bodyPr wrap="square" rtlCol="0">
            <a:spAutoFit/>
          </a:bodyPr>
          <a:lstStyle/>
          <a:p>
            <a:pPr algn="ctr"/>
            <a:r>
              <a:rPr lang="en-GB" b="1" dirty="0"/>
              <a:t>LRAS2</a:t>
            </a:r>
          </a:p>
        </p:txBody>
      </p:sp>
      <p:sp>
        <p:nvSpPr>
          <p:cNvPr id="15" name="TextBox 14">
            <a:extLst>
              <a:ext uri="{FF2B5EF4-FFF2-40B4-BE49-F238E27FC236}">
                <a16:creationId xmlns:a16="http://schemas.microsoft.com/office/drawing/2014/main" id="{94007152-116E-4E99-B4B7-4B2876BDE088}"/>
              </a:ext>
            </a:extLst>
          </p:cNvPr>
          <p:cNvSpPr txBox="1"/>
          <p:nvPr/>
        </p:nvSpPr>
        <p:spPr>
          <a:xfrm>
            <a:off x="5587222" y="5466005"/>
            <a:ext cx="1709797" cy="369332"/>
          </a:xfrm>
          <a:prstGeom prst="rect">
            <a:avLst/>
          </a:prstGeom>
          <a:noFill/>
        </p:spPr>
        <p:txBody>
          <a:bodyPr wrap="square" rtlCol="0">
            <a:spAutoFit/>
          </a:bodyPr>
          <a:lstStyle/>
          <a:p>
            <a:r>
              <a:rPr lang="en-GB" b="1" dirty="0"/>
              <a:t>  YF2</a:t>
            </a:r>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394924" y="1638271"/>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6857367" y="4839038"/>
            <a:ext cx="1146389" cy="369332"/>
          </a:xfrm>
          <a:prstGeom prst="rect">
            <a:avLst/>
          </a:prstGeom>
          <a:noFill/>
        </p:spPr>
        <p:txBody>
          <a:bodyPr wrap="square" rtlCol="0">
            <a:spAutoFit/>
          </a:bodyPr>
          <a:lstStyle/>
          <a:p>
            <a:pPr algn="ctr"/>
            <a:r>
              <a:rPr lang="en-GB" b="1" dirty="0"/>
              <a:t>AD</a:t>
            </a:r>
          </a:p>
        </p:txBody>
      </p:sp>
      <p:cxnSp>
        <p:nvCxnSpPr>
          <p:cNvPr id="19" name="Straight Connector 18">
            <a:extLst>
              <a:ext uri="{FF2B5EF4-FFF2-40B4-BE49-F238E27FC236}">
                <a16:creationId xmlns:a16="http://schemas.microsoft.com/office/drawing/2014/main" id="{3A31D15A-46D7-40F4-B6F8-1F90DAB7F0AF}"/>
              </a:ext>
            </a:extLst>
          </p:cNvPr>
          <p:cNvCxnSpPr/>
          <p:nvPr/>
        </p:nvCxnSpPr>
        <p:spPr>
          <a:xfrm>
            <a:off x="6880236" y="1187761"/>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18C077-FB08-4904-B68C-61B537E4CED1}"/>
              </a:ext>
            </a:extLst>
          </p:cNvPr>
          <p:cNvSpPr txBox="1"/>
          <p:nvPr/>
        </p:nvSpPr>
        <p:spPr>
          <a:xfrm>
            <a:off x="6678225" y="1104943"/>
            <a:ext cx="1146389" cy="369332"/>
          </a:xfrm>
          <a:prstGeom prst="rect">
            <a:avLst/>
          </a:prstGeom>
          <a:noFill/>
        </p:spPr>
        <p:txBody>
          <a:bodyPr wrap="square" rtlCol="0">
            <a:spAutoFit/>
          </a:bodyPr>
          <a:lstStyle/>
          <a:p>
            <a:pPr algn="ctr"/>
            <a:r>
              <a:rPr lang="en-GB" b="1" dirty="0"/>
              <a:t>LRAS1</a:t>
            </a:r>
          </a:p>
        </p:txBody>
      </p:sp>
      <p:sp>
        <p:nvSpPr>
          <p:cNvPr id="21" name="TextBox 20">
            <a:extLst>
              <a:ext uri="{FF2B5EF4-FFF2-40B4-BE49-F238E27FC236}">
                <a16:creationId xmlns:a16="http://schemas.microsoft.com/office/drawing/2014/main" id="{52CA7817-7375-457E-9D5A-DE6A78087556}"/>
              </a:ext>
            </a:extLst>
          </p:cNvPr>
          <p:cNvSpPr txBox="1"/>
          <p:nvPr/>
        </p:nvSpPr>
        <p:spPr>
          <a:xfrm>
            <a:off x="6575662" y="5485573"/>
            <a:ext cx="1709797" cy="369332"/>
          </a:xfrm>
          <a:prstGeom prst="rect">
            <a:avLst/>
          </a:prstGeom>
          <a:noFill/>
        </p:spPr>
        <p:txBody>
          <a:bodyPr wrap="square" rtlCol="0">
            <a:spAutoFit/>
          </a:bodyPr>
          <a:lstStyle/>
          <a:p>
            <a:r>
              <a:rPr lang="en-GB" b="1" dirty="0"/>
              <a:t>  YF1</a:t>
            </a:r>
          </a:p>
        </p:txBody>
      </p:sp>
      <p:cxnSp>
        <p:nvCxnSpPr>
          <p:cNvPr id="3" name="Straight Connector 2">
            <a:extLst>
              <a:ext uri="{FF2B5EF4-FFF2-40B4-BE49-F238E27FC236}">
                <a16:creationId xmlns:a16="http://schemas.microsoft.com/office/drawing/2014/main" id="{B80D3536-DB5E-4A93-A56B-C10CA160A434}"/>
              </a:ext>
            </a:extLst>
          </p:cNvPr>
          <p:cNvCxnSpPr/>
          <p:nvPr/>
        </p:nvCxnSpPr>
        <p:spPr>
          <a:xfrm flipH="1">
            <a:off x="3018166" y="3945276"/>
            <a:ext cx="28765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267E85-AF79-4241-8A51-80A5B3257EB8}"/>
              </a:ext>
            </a:extLst>
          </p:cNvPr>
          <p:cNvCxnSpPr>
            <a:cxnSpLocks/>
          </p:cNvCxnSpPr>
          <p:nvPr/>
        </p:nvCxnSpPr>
        <p:spPr>
          <a:xfrm flipH="1">
            <a:off x="3018166" y="4837326"/>
            <a:ext cx="3784592" cy="1712"/>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8D9522-43BD-4CB1-BFCD-234A85DB5BAC}"/>
              </a:ext>
            </a:extLst>
          </p:cNvPr>
          <p:cNvSpPr txBox="1"/>
          <p:nvPr/>
        </p:nvSpPr>
        <p:spPr>
          <a:xfrm>
            <a:off x="2489872" y="4642221"/>
            <a:ext cx="1709797" cy="369332"/>
          </a:xfrm>
          <a:prstGeom prst="rect">
            <a:avLst/>
          </a:prstGeom>
          <a:noFill/>
        </p:spPr>
        <p:txBody>
          <a:bodyPr wrap="square" rtlCol="0">
            <a:spAutoFit/>
          </a:bodyPr>
          <a:lstStyle/>
          <a:p>
            <a:r>
              <a:rPr lang="en-GB" b="1" dirty="0"/>
              <a:t>  P</a:t>
            </a:r>
            <a:r>
              <a:rPr lang="en-GB" sz="1400" b="1" dirty="0"/>
              <a:t>2</a:t>
            </a:r>
            <a:endParaRPr lang="en-GB" b="1" dirty="0"/>
          </a:p>
        </p:txBody>
      </p:sp>
      <p:sp>
        <p:nvSpPr>
          <p:cNvPr id="23" name="TextBox 22">
            <a:extLst>
              <a:ext uri="{FF2B5EF4-FFF2-40B4-BE49-F238E27FC236}">
                <a16:creationId xmlns:a16="http://schemas.microsoft.com/office/drawing/2014/main" id="{CEFE0C3E-9856-4F26-90A6-7135B89CF6C8}"/>
              </a:ext>
            </a:extLst>
          </p:cNvPr>
          <p:cNvSpPr txBox="1"/>
          <p:nvPr/>
        </p:nvSpPr>
        <p:spPr>
          <a:xfrm>
            <a:off x="2504622" y="3740538"/>
            <a:ext cx="1709797" cy="369332"/>
          </a:xfrm>
          <a:prstGeom prst="rect">
            <a:avLst/>
          </a:prstGeom>
          <a:noFill/>
        </p:spPr>
        <p:txBody>
          <a:bodyPr wrap="square" rtlCol="0">
            <a:spAutoFit/>
          </a:bodyPr>
          <a:lstStyle/>
          <a:p>
            <a:r>
              <a:rPr lang="en-GB" b="1" dirty="0"/>
              <a:t>  P</a:t>
            </a:r>
            <a:r>
              <a:rPr lang="en-GB" sz="1400" b="1" dirty="0"/>
              <a:t>1</a:t>
            </a:r>
            <a:endParaRPr lang="en-GB" b="1" dirty="0"/>
          </a:p>
        </p:txBody>
      </p:sp>
      <p:sp>
        <p:nvSpPr>
          <p:cNvPr id="2" name="Title 1">
            <a:extLst>
              <a:ext uri="{FF2B5EF4-FFF2-40B4-BE49-F238E27FC236}">
                <a16:creationId xmlns:a16="http://schemas.microsoft.com/office/drawing/2014/main" id="{03405E36-C747-E207-3CD2-6DC08C6DDD5E}"/>
              </a:ext>
            </a:extLst>
          </p:cNvPr>
          <p:cNvSpPr>
            <a:spLocks noGrp="1"/>
          </p:cNvSpPr>
          <p:nvPr>
            <p:ph type="title"/>
          </p:nvPr>
        </p:nvSpPr>
        <p:spPr/>
        <p:txBody>
          <a:bodyPr/>
          <a:lstStyle/>
          <a:p>
            <a:r>
              <a:rPr lang="en-GB" dirty="0">
                <a:cs typeface="Calibri Light"/>
              </a:rPr>
              <a:t>Decrease in long run aggregate supply (classical model)</a:t>
            </a:r>
            <a:endParaRPr lang="en-GB" dirty="0"/>
          </a:p>
        </p:txBody>
      </p:sp>
    </p:spTree>
    <p:extLst>
      <p:ext uri="{BB962C8B-B14F-4D97-AF65-F5344CB8AC3E}">
        <p14:creationId xmlns:p14="http://schemas.microsoft.com/office/powerpoint/2010/main" val="3356849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71199" y="949935"/>
            <a:ext cx="1146389" cy="369332"/>
          </a:xfrm>
          <a:prstGeom prst="rect">
            <a:avLst/>
          </a:prstGeom>
          <a:noFill/>
        </p:spPr>
        <p:txBody>
          <a:bodyPr wrap="square" rtlCol="0">
            <a:spAutoFit/>
          </a:bodyPr>
          <a:lstStyle/>
          <a:p>
            <a:pPr algn="ctr"/>
            <a:r>
              <a:rPr lang="en-GB" b="1" dirty="0"/>
              <a:t>PL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32602" y="5251589"/>
            <a:ext cx="1577437" cy="369332"/>
          </a:xfrm>
          <a:prstGeom prst="rect">
            <a:avLst/>
          </a:prstGeom>
          <a:noFill/>
        </p:spPr>
        <p:txBody>
          <a:bodyPr wrap="square" rtlCol="0">
            <a:spAutoFit/>
          </a:bodyPr>
          <a:lstStyle/>
          <a:p>
            <a:pPr algn="ctr"/>
            <a:r>
              <a:rPr lang="en-GB" b="1" dirty="0"/>
              <a:t>RNO</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5761152"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5522805" y="966674"/>
            <a:ext cx="1146389" cy="369332"/>
          </a:xfrm>
          <a:prstGeom prst="rect">
            <a:avLst/>
          </a:prstGeom>
          <a:noFill/>
        </p:spPr>
        <p:txBody>
          <a:bodyPr wrap="square" rtlCol="0">
            <a:spAutoFit/>
          </a:bodyPr>
          <a:lstStyle/>
          <a:p>
            <a:pPr algn="ctr"/>
            <a:r>
              <a:rPr lang="en-GB" b="1" dirty="0"/>
              <a:t>LRAS1</a:t>
            </a:r>
          </a:p>
        </p:txBody>
      </p:sp>
      <p:sp>
        <p:nvSpPr>
          <p:cNvPr id="15" name="TextBox 14">
            <a:extLst>
              <a:ext uri="{FF2B5EF4-FFF2-40B4-BE49-F238E27FC236}">
                <a16:creationId xmlns:a16="http://schemas.microsoft.com/office/drawing/2014/main" id="{94007152-116E-4E99-B4B7-4B2876BDE088}"/>
              </a:ext>
            </a:extLst>
          </p:cNvPr>
          <p:cNvSpPr txBox="1"/>
          <p:nvPr/>
        </p:nvSpPr>
        <p:spPr>
          <a:xfrm>
            <a:off x="5522805" y="5234669"/>
            <a:ext cx="1709797" cy="369332"/>
          </a:xfrm>
          <a:prstGeom prst="rect">
            <a:avLst/>
          </a:prstGeom>
          <a:noFill/>
        </p:spPr>
        <p:txBody>
          <a:bodyPr wrap="square" rtlCol="0">
            <a:spAutoFit/>
          </a:bodyPr>
          <a:lstStyle/>
          <a:p>
            <a:r>
              <a:rPr lang="en-GB" b="1" dirty="0"/>
              <a:t>  Y</a:t>
            </a:r>
            <a:r>
              <a:rPr lang="en-GB" sz="1400" b="1" dirty="0"/>
              <a:t>1</a:t>
            </a:r>
            <a:endParaRPr lang="en-GB" b="1" dirty="0"/>
          </a:p>
        </p:txBody>
      </p:sp>
      <p:sp>
        <p:nvSpPr>
          <p:cNvPr id="31" name="TextBox 30">
            <a:extLst>
              <a:ext uri="{FF2B5EF4-FFF2-40B4-BE49-F238E27FC236}">
                <a16:creationId xmlns:a16="http://schemas.microsoft.com/office/drawing/2014/main" id="{DFDC6FCD-ACFD-4A2E-B90F-DD364B545BA6}"/>
              </a:ext>
            </a:extLst>
          </p:cNvPr>
          <p:cNvSpPr txBox="1"/>
          <p:nvPr/>
        </p:nvSpPr>
        <p:spPr>
          <a:xfrm>
            <a:off x="6263962" y="974129"/>
            <a:ext cx="1146389" cy="369332"/>
          </a:xfrm>
          <a:prstGeom prst="rect">
            <a:avLst/>
          </a:prstGeom>
          <a:noFill/>
        </p:spPr>
        <p:txBody>
          <a:bodyPr wrap="square" rtlCol="0">
            <a:spAutoFit/>
          </a:bodyPr>
          <a:lstStyle/>
          <a:p>
            <a:pPr algn="ctr"/>
            <a:r>
              <a:rPr lang="en-GB" b="1" dirty="0"/>
              <a:t>LRAS</a:t>
            </a:r>
            <a:r>
              <a:rPr lang="en-GB" sz="1600" b="1" dirty="0"/>
              <a:t>2</a:t>
            </a:r>
            <a:endParaRPr lang="en-GB" b="1" dirty="0"/>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6723803" y="4613007"/>
            <a:ext cx="1146389" cy="369332"/>
          </a:xfrm>
          <a:prstGeom prst="rect">
            <a:avLst/>
          </a:prstGeom>
          <a:noFill/>
        </p:spPr>
        <p:txBody>
          <a:bodyPr wrap="square" rtlCol="0">
            <a:spAutoFit/>
          </a:bodyPr>
          <a:lstStyle/>
          <a:p>
            <a:pPr algn="ctr"/>
            <a:r>
              <a:rPr lang="en-GB" b="1" dirty="0"/>
              <a:t>AD</a:t>
            </a:r>
          </a:p>
        </p:txBody>
      </p:sp>
      <p:cxnSp>
        <p:nvCxnSpPr>
          <p:cNvPr id="4" name="Straight Connector 3">
            <a:extLst>
              <a:ext uri="{FF2B5EF4-FFF2-40B4-BE49-F238E27FC236}">
                <a16:creationId xmlns:a16="http://schemas.microsoft.com/office/drawing/2014/main" id="{E2CB0717-5424-42F5-92F2-22B7546DC241}"/>
              </a:ext>
            </a:extLst>
          </p:cNvPr>
          <p:cNvCxnSpPr/>
          <p:nvPr/>
        </p:nvCxnSpPr>
        <p:spPr>
          <a:xfrm flipH="1">
            <a:off x="2884602" y="3700392"/>
            <a:ext cx="28765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BEF275-9C8A-45A4-A106-96ED37181D27}"/>
              </a:ext>
            </a:extLst>
          </p:cNvPr>
          <p:cNvCxnSpPr>
            <a:cxnSpLocks/>
          </p:cNvCxnSpPr>
          <p:nvPr/>
        </p:nvCxnSpPr>
        <p:spPr>
          <a:xfrm flipH="1">
            <a:off x="2884602" y="4368180"/>
            <a:ext cx="36145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E82E00-797C-422C-A164-7E78B187BAA0}"/>
              </a:ext>
            </a:extLst>
          </p:cNvPr>
          <p:cNvSpPr txBox="1"/>
          <p:nvPr/>
        </p:nvSpPr>
        <p:spPr>
          <a:xfrm>
            <a:off x="2074385" y="3473109"/>
            <a:ext cx="1146389" cy="369332"/>
          </a:xfrm>
          <a:prstGeom prst="rect">
            <a:avLst/>
          </a:prstGeom>
          <a:noFill/>
        </p:spPr>
        <p:txBody>
          <a:bodyPr wrap="square" rtlCol="0">
            <a:spAutoFit/>
          </a:bodyPr>
          <a:lstStyle/>
          <a:p>
            <a:pPr algn="ctr"/>
            <a:r>
              <a:rPr lang="en-GB" b="1" dirty="0"/>
              <a:t>P1</a:t>
            </a:r>
          </a:p>
        </p:txBody>
      </p:sp>
      <p:sp>
        <p:nvSpPr>
          <p:cNvPr id="23" name="TextBox 22">
            <a:extLst>
              <a:ext uri="{FF2B5EF4-FFF2-40B4-BE49-F238E27FC236}">
                <a16:creationId xmlns:a16="http://schemas.microsoft.com/office/drawing/2014/main" id="{0CC88B1C-E33E-4950-8329-676652845E33}"/>
              </a:ext>
            </a:extLst>
          </p:cNvPr>
          <p:cNvSpPr txBox="1"/>
          <p:nvPr/>
        </p:nvSpPr>
        <p:spPr>
          <a:xfrm>
            <a:off x="2071792" y="4101386"/>
            <a:ext cx="1146389" cy="369332"/>
          </a:xfrm>
          <a:prstGeom prst="rect">
            <a:avLst/>
          </a:prstGeom>
          <a:noFill/>
        </p:spPr>
        <p:txBody>
          <a:bodyPr wrap="square" rtlCol="0">
            <a:spAutoFit/>
          </a:bodyPr>
          <a:lstStyle/>
          <a:p>
            <a:pPr algn="ctr"/>
            <a:r>
              <a:rPr lang="en-GB" b="1" dirty="0"/>
              <a:t>P2</a:t>
            </a:r>
          </a:p>
        </p:txBody>
      </p:sp>
      <p:sp>
        <p:nvSpPr>
          <p:cNvPr id="25" name="TextBox 24">
            <a:extLst>
              <a:ext uri="{FF2B5EF4-FFF2-40B4-BE49-F238E27FC236}">
                <a16:creationId xmlns:a16="http://schemas.microsoft.com/office/drawing/2014/main" id="{EF143062-42BF-4BC3-BB5A-A6533AAE9690}"/>
              </a:ext>
            </a:extLst>
          </p:cNvPr>
          <p:cNvSpPr txBox="1"/>
          <p:nvPr/>
        </p:nvSpPr>
        <p:spPr>
          <a:xfrm>
            <a:off x="5925984" y="5242123"/>
            <a:ext cx="1146389" cy="369332"/>
          </a:xfrm>
          <a:prstGeom prst="rect">
            <a:avLst/>
          </a:prstGeom>
          <a:noFill/>
        </p:spPr>
        <p:txBody>
          <a:bodyPr wrap="square" rtlCol="0">
            <a:spAutoFit/>
          </a:bodyPr>
          <a:lstStyle/>
          <a:p>
            <a:pPr algn="ctr"/>
            <a:r>
              <a:rPr lang="en-GB" b="1" dirty="0"/>
              <a:t>Y</a:t>
            </a:r>
            <a:r>
              <a:rPr lang="en-GB" sz="1400" b="1" dirty="0"/>
              <a:t>2</a:t>
            </a:r>
            <a:endParaRPr lang="en-GB" b="1" dirty="0"/>
          </a:p>
        </p:txBody>
      </p:sp>
      <p:cxnSp>
        <p:nvCxnSpPr>
          <p:cNvPr id="26" name="Straight Connector 25">
            <a:extLst>
              <a:ext uri="{FF2B5EF4-FFF2-40B4-BE49-F238E27FC236}">
                <a16:creationId xmlns:a16="http://schemas.microsoft.com/office/drawing/2014/main" id="{E46078A2-3424-4478-8BD3-9E9C545B366F}"/>
              </a:ext>
            </a:extLst>
          </p:cNvPr>
          <p:cNvCxnSpPr/>
          <p:nvPr/>
        </p:nvCxnSpPr>
        <p:spPr>
          <a:xfrm>
            <a:off x="6499179"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6D5019DE-D55C-BB31-4D10-140B037918A7}"/>
              </a:ext>
            </a:extLst>
          </p:cNvPr>
          <p:cNvCxnSpPr/>
          <p:nvPr/>
        </p:nvCxnSpPr>
        <p:spPr>
          <a:xfrm>
            <a:off x="2397760" y="3700392"/>
            <a:ext cx="0" cy="66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F9CE87F-6229-E792-6EF8-7F407C5F6243}"/>
              </a:ext>
            </a:extLst>
          </p:cNvPr>
          <p:cNvCxnSpPr>
            <a:cxnSpLocks/>
          </p:cNvCxnSpPr>
          <p:nvPr/>
        </p:nvCxnSpPr>
        <p:spPr>
          <a:xfrm>
            <a:off x="5809403" y="2196712"/>
            <a:ext cx="5731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860D27-41CA-E29D-BA54-86FEBCE0F0CA}"/>
              </a:ext>
            </a:extLst>
          </p:cNvPr>
          <p:cNvCxnSpPr>
            <a:cxnSpLocks/>
          </p:cNvCxnSpPr>
          <p:nvPr/>
        </p:nvCxnSpPr>
        <p:spPr>
          <a:xfrm>
            <a:off x="5809403" y="2755512"/>
            <a:ext cx="5731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C327EEA-E891-2D5C-1C67-66540AF346E8}"/>
              </a:ext>
            </a:extLst>
          </p:cNvPr>
          <p:cNvCxnSpPr>
            <a:cxnSpLocks/>
          </p:cNvCxnSpPr>
          <p:nvPr/>
        </p:nvCxnSpPr>
        <p:spPr>
          <a:xfrm>
            <a:off x="5925984" y="5684033"/>
            <a:ext cx="5731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3B0F07-ACB0-F88E-1DEA-A6E84D26A2F9}"/>
              </a:ext>
            </a:extLst>
          </p:cNvPr>
          <p:cNvSpPr>
            <a:spLocks noGrp="1"/>
          </p:cNvSpPr>
          <p:nvPr>
            <p:ph type="title"/>
          </p:nvPr>
        </p:nvSpPr>
        <p:spPr/>
        <p:txBody>
          <a:bodyPr/>
          <a:lstStyle/>
          <a:p>
            <a:r>
              <a:rPr lang="en-GB" dirty="0">
                <a:cs typeface="Calibri Light"/>
              </a:rPr>
              <a:t>Increase in long run aggregate supply (Classical model)</a:t>
            </a:r>
            <a:endParaRPr lang="en-GB" dirty="0"/>
          </a:p>
        </p:txBody>
      </p:sp>
    </p:spTree>
    <p:extLst>
      <p:ext uri="{BB962C8B-B14F-4D97-AF65-F5344CB8AC3E}">
        <p14:creationId xmlns:p14="http://schemas.microsoft.com/office/powerpoint/2010/main" val="32687617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71199" y="949935"/>
            <a:ext cx="1146389" cy="646331"/>
          </a:xfrm>
          <a:prstGeom prst="rect">
            <a:avLst/>
          </a:prstGeom>
          <a:noFill/>
        </p:spPr>
        <p:txBody>
          <a:bodyPr wrap="square" rtlCol="0">
            <a:spAutoFit/>
          </a:bodyPr>
          <a:lstStyle/>
          <a:p>
            <a:pPr algn="ctr"/>
            <a:r>
              <a:rPr lang="en-GB" b="1" dirty="0"/>
              <a:t>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32602" y="5251589"/>
            <a:ext cx="1577437" cy="646331"/>
          </a:xfrm>
          <a:prstGeom prst="rect">
            <a:avLst/>
          </a:prstGeom>
          <a:noFill/>
        </p:spPr>
        <p:txBody>
          <a:bodyPr wrap="square" rtlCol="0">
            <a:spAutoFit/>
          </a:bodyPr>
          <a:lstStyle/>
          <a:p>
            <a:pPr algn="ctr"/>
            <a:r>
              <a:rPr lang="en-GB" b="1" dirty="0"/>
              <a:t>Real National Output</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5761152"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5522805" y="966674"/>
            <a:ext cx="1146389" cy="369332"/>
          </a:xfrm>
          <a:prstGeom prst="rect">
            <a:avLst/>
          </a:prstGeom>
          <a:noFill/>
        </p:spPr>
        <p:txBody>
          <a:bodyPr wrap="square" rtlCol="0">
            <a:spAutoFit/>
          </a:bodyPr>
          <a:lstStyle/>
          <a:p>
            <a:pPr algn="ctr"/>
            <a:r>
              <a:rPr lang="en-GB" b="1" dirty="0"/>
              <a:t>LRAS</a:t>
            </a:r>
          </a:p>
        </p:txBody>
      </p:sp>
      <p:sp>
        <p:nvSpPr>
          <p:cNvPr id="15" name="TextBox 14">
            <a:extLst>
              <a:ext uri="{FF2B5EF4-FFF2-40B4-BE49-F238E27FC236}">
                <a16:creationId xmlns:a16="http://schemas.microsoft.com/office/drawing/2014/main" id="{94007152-116E-4E99-B4B7-4B2876BDE088}"/>
              </a:ext>
            </a:extLst>
          </p:cNvPr>
          <p:cNvSpPr txBox="1"/>
          <p:nvPr/>
        </p:nvSpPr>
        <p:spPr>
          <a:xfrm>
            <a:off x="5522805" y="5234669"/>
            <a:ext cx="1709797" cy="369332"/>
          </a:xfrm>
          <a:prstGeom prst="rect">
            <a:avLst/>
          </a:prstGeom>
          <a:noFill/>
        </p:spPr>
        <p:txBody>
          <a:bodyPr wrap="square" rtlCol="0">
            <a:spAutoFit/>
          </a:bodyPr>
          <a:lstStyle/>
          <a:p>
            <a:r>
              <a:rPr lang="en-GB" b="1" dirty="0"/>
              <a:t>  </a:t>
            </a:r>
            <a:r>
              <a:rPr lang="en-GB" b="1" dirty="0" err="1"/>
              <a:t>Y</a:t>
            </a:r>
            <a:r>
              <a:rPr lang="en-GB" sz="1400" b="1" dirty="0" err="1"/>
              <a:t>fe</a:t>
            </a:r>
            <a:endParaRPr lang="en-GB" b="1" dirty="0"/>
          </a:p>
        </p:txBody>
      </p:sp>
      <p:sp>
        <p:nvSpPr>
          <p:cNvPr id="31" name="TextBox 30">
            <a:extLst>
              <a:ext uri="{FF2B5EF4-FFF2-40B4-BE49-F238E27FC236}">
                <a16:creationId xmlns:a16="http://schemas.microsoft.com/office/drawing/2014/main" id="{DFDC6FCD-ACFD-4A2E-B90F-DD364B545BA6}"/>
              </a:ext>
            </a:extLst>
          </p:cNvPr>
          <p:cNvSpPr txBox="1"/>
          <p:nvPr/>
        </p:nvSpPr>
        <p:spPr>
          <a:xfrm>
            <a:off x="6263962" y="974129"/>
            <a:ext cx="1146389" cy="369332"/>
          </a:xfrm>
          <a:prstGeom prst="rect">
            <a:avLst/>
          </a:prstGeom>
          <a:noFill/>
        </p:spPr>
        <p:txBody>
          <a:bodyPr wrap="square" rtlCol="0">
            <a:spAutoFit/>
          </a:bodyPr>
          <a:lstStyle/>
          <a:p>
            <a:pPr algn="ctr"/>
            <a:r>
              <a:rPr lang="en-GB" b="1" dirty="0"/>
              <a:t>LRAS</a:t>
            </a:r>
            <a:r>
              <a:rPr lang="en-GB" sz="1600" b="1" dirty="0"/>
              <a:t>1</a:t>
            </a:r>
            <a:endParaRPr lang="en-GB" b="1" dirty="0"/>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6723803" y="4613007"/>
            <a:ext cx="1146389" cy="369332"/>
          </a:xfrm>
          <a:prstGeom prst="rect">
            <a:avLst/>
          </a:prstGeom>
          <a:noFill/>
        </p:spPr>
        <p:txBody>
          <a:bodyPr wrap="square" rtlCol="0">
            <a:spAutoFit/>
          </a:bodyPr>
          <a:lstStyle/>
          <a:p>
            <a:pPr algn="ctr"/>
            <a:r>
              <a:rPr lang="en-GB" b="1" dirty="0"/>
              <a:t>AD</a:t>
            </a:r>
          </a:p>
        </p:txBody>
      </p:sp>
      <p:cxnSp>
        <p:nvCxnSpPr>
          <p:cNvPr id="4" name="Straight Connector 3">
            <a:extLst>
              <a:ext uri="{FF2B5EF4-FFF2-40B4-BE49-F238E27FC236}">
                <a16:creationId xmlns:a16="http://schemas.microsoft.com/office/drawing/2014/main" id="{E2CB0717-5424-42F5-92F2-22B7546DC241}"/>
              </a:ext>
            </a:extLst>
          </p:cNvPr>
          <p:cNvCxnSpPr/>
          <p:nvPr/>
        </p:nvCxnSpPr>
        <p:spPr>
          <a:xfrm flipH="1">
            <a:off x="2884602" y="3700392"/>
            <a:ext cx="28765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BEF275-9C8A-45A4-A106-96ED37181D27}"/>
              </a:ext>
            </a:extLst>
          </p:cNvPr>
          <p:cNvCxnSpPr>
            <a:cxnSpLocks/>
          </p:cNvCxnSpPr>
          <p:nvPr/>
        </p:nvCxnSpPr>
        <p:spPr>
          <a:xfrm flipH="1">
            <a:off x="2884602" y="4368180"/>
            <a:ext cx="36145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E82E00-797C-422C-A164-7E78B187BAA0}"/>
              </a:ext>
            </a:extLst>
          </p:cNvPr>
          <p:cNvSpPr txBox="1"/>
          <p:nvPr/>
        </p:nvSpPr>
        <p:spPr>
          <a:xfrm>
            <a:off x="2074385" y="3473109"/>
            <a:ext cx="1146389" cy="369332"/>
          </a:xfrm>
          <a:prstGeom prst="rect">
            <a:avLst/>
          </a:prstGeom>
          <a:noFill/>
        </p:spPr>
        <p:txBody>
          <a:bodyPr wrap="square" rtlCol="0">
            <a:spAutoFit/>
          </a:bodyPr>
          <a:lstStyle/>
          <a:p>
            <a:pPr algn="ctr"/>
            <a:r>
              <a:rPr lang="en-GB" b="1" dirty="0"/>
              <a:t>P</a:t>
            </a:r>
          </a:p>
        </p:txBody>
      </p:sp>
      <p:sp>
        <p:nvSpPr>
          <p:cNvPr id="23" name="TextBox 22">
            <a:extLst>
              <a:ext uri="{FF2B5EF4-FFF2-40B4-BE49-F238E27FC236}">
                <a16:creationId xmlns:a16="http://schemas.microsoft.com/office/drawing/2014/main" id="{0CC88B1C-E33E-4950-8329-676652845E33}"/>
              </a:ext>
            </a:extLst>
          </p:cNvPr>
          <p:cNvSpPr txBox="1"/>
          <p:nvPr/>
        </p:nvSpPr>
        <p:spPr>
          <a:xfrm>
            <a:off x="2071792" y="4101386"/>
            <a:ext cx="1146389" cy="369332"/>
          </a:xfrm>
          <a:prstGeom prst="rect">
            <a:avLst/>
          </a:prstGeom>
          <a:noFill/>
        </p:spPr>
        <p:txBody>
          <a:bodyPr wrap="square" rtlCol="0">
            <a:spAutoFit/>
          </a:bodyPr>
          <a:lstStyle/>
          <a:p>
            <a:pPr algn="ctr"/>
            <a:r>
              <a:rPr lang="en-GB" b="1" dirty="0"/>
              <a:t>P</a:t>
            </a:r>
            <a:r>
              <a:rPr lang="en-GB" sz="1600" b="1" dirty="0"/>
              <a:t>1</a:t>
            </a:r>
            <a:endParaRPr lang="en-GB" b="1" dirty="0"/>
          </a:p>
        </p:txBody>
      </p:sp>
      <p:sp>
        <p:nvSpPr>
          <p:cNvPr id="25" name="TextBox 24">
            <a:extLst>
              <a:ext uri="{FF2B5EF4-FFF2-40B4-BE49-F238E27FC236}">
                <a16:creationId xmlns:a16="http://schemas.microsoft.com/office/drawing/2014/main" id="{EF143062-42BF-4BC3-BB5A-A6533AAE9690}"/>
              </a:ext>
            </a:extLst>
          </p:cNvPr>
          <p:cNvSpPr txBox="1"/>
          <p:nvPr/>
        </p:nvSpPr>
        <p:spPr>
          <a:xfrm>
            <a:off x="5925984" y="5242123"/>
            <a:ext cx="1146389" cy="369332"/>
          </a:xfrm>
          <a:prstGeom prst="rect">
            <a:avLst/>
          </a:prstGeom>
          <a:noFill/>
        </p:spPr>
        <p:txBody>
          <a:bodyPr wrap="square" rtlCol="0">
            <a:spAutoFit/>
          </a:bodyPr>
          <a:lstStyle/>
          <a:p>
            <a:pPr algn="ctr"/>
            <a:r>
              <a:rPr lang="en-GB" b="1" dirty="0"/>
              <a:t>Y</a:t>
            </a:r>
            <a:r>
              <a:rPr lang="en-GB" sz="1400" b="1" dirty="0"/>
              <a:t>fe1</a:t>
            </a:r>
            <a:endParaRPr lang="en-GB" b="1" dirty="0"/>
          </a:p>
        </p:txBody>
      </p:sp>
      <p:cxnSp>
        <p:nvCxnSpPr>
          <p:cNvPr id="26" name="Straight Connector 25">
            <a:extLst>
              <a:ext uri="{FF2B5EF4-FFF2-40B4-BE49-F238E27FC236}">
                <a16:creationId xmlns:a16="http://schemas.microsoft.com/office/drawing/2014/main" id="{E46078A2-3424-4478-8BD3-9E9C545B366F}"/>
              </a:ext>
            </a:extLst>
          </p:cNvPr>
          <p:cNvCxnSpPr/>
          <p:nvPr/>
        </p:nvCxnSpPr>
        <p:spPr>
          <a:xfrm>
            <a:off x="6499179"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E831F6-CFB4-4376-115D-8A8346E65710}"/>
              </a:ext>
            </a:extLst>
          </p:cNvPr>
          <p:cNvSpPr>
            <a:spLocks noGrp="1"/>
          </p:cNvSpPr>
          <p:nvPr>
            <p:ph type="title"/>
          </p:nvPr>
        </p:nvSpPr>
        <p:spPr/>
        <p:txBody>
          <a:bodyPr>
            <a:normAutofit fontScale="90000"/>
          </a:bodyPr>
          <a:lstStyle/>
          <a:p>
            <a:r>
              <a:rPr lang="en-GB" dirty="0">
                <a:cs typeface="Calibri Light"/>
              </a:rPr>
              <a:t>Increase in economy's productive potential; increase in long run aggregate supply (classical model) increasing the full employment level of real national output</a:t>
            </a:r>
            <a:endParaRPr lang="en-GB" dirty="0"/>
          </a:p>
        </p:txBody>
      </p:sp>
    </p:spTree>
    <p:extLst>
      <p:ext uri="{BB962C8B-B14F-4D97-AF65-F5344CB8AC3E}">
        <p14:creationId xmlns:p14="http://schemas.microsoft.com/office/powerpoint/2010/main" val="22310440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607A6E4-5813-4E09-BA51-EAC63BC801DC}"/>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6FB6C7-E2F0-48DF-AA03-BCEE6EA224FF}"/>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8060BE-6A42-4A29-83D8-60B90C151040}"/>
              </a:ext>
            </a:extLst>
          </p:cNvPr>
          <p:cNvSpPr txBox="1"/>
          <p:nvPr/>
        </p:nvSpPr>
        <p:spPr>
          <a:xfrm>
            <a:off x="1831622" y="942679"/>
            <a:ext cx="1146389" cy="646331"/>
          </a:xfrm>
          <a:prstGeom prst="rect">
            <a:avLst/>
          </a:prstGeom>
          <a:noFill/>
        </p:spPr>
        <p:txBody>
          <a:bodyPr wrap="square" rtlCol="0">
            <a:spAutoFit/>
          </a:bodyPr>
          <a:lstStyle/>
          <a:p>
            <a:pPr algn="ctr"/>
            <a:r>
              <a:rPr lang="en-GB" b="1" dirty="0"/>
              <a:t>Price level</a:t>
            </a:r>
          </a:p>
        </p:txBody>
      </p:sp>
      <p:sp>
        <p:nvSpPr>
          <p:cNvPr id="5" name="TextBox 4">
            <a:extLst>
              <a:ext uri="{FF2B5EF4-FFF2-40B4-BE49-F238E27FC236}">
                <a16:creationId xmlns:a16="http://schemas.microsoft.com/office/drawing/2014/main" id="{A6FA823B-FB32-4A74-9887-B81765480FC3}"/>
              </a:ext>
            </a:extLst>
          </p:cNvPr>
          <p:cNvSpPr txBox="1"/>
          <p:nvPr/>
        </p:nvSpPr>
        <p:spPr>
          <a:xfrm>
            <a:off x="6954513" y="5194843"/>
            <a:ext cx="1526066" cy="646331"/>
          </a:xfrm>
          <a:prstGeom prst="rect">
            <a:avLst/>
          </a:prstGeom>
          <a:noFill/>
        </p:spPr>
        <p:txBody>
          <a:bodyPr wrap="square" rtlCol="0">
            <a:spAutoFit/>
          </a:bodyPr>
          <a:lstStyle/>
          <a:p>
            <a:pPr algn="ctr"/>
            <a:r>
              <a:rPr lang="en-GB" b="1" dirty="0"/>
              <a:t>Real national output</a:t>
            </a:r>
          </a:p>
        </p:txBody>
      </p:sp>
      <p:cxnSp>
        <p:nvCxnSpPr>
          <p:cNvPr id="9" name="Straight Connector 8">
            <a:extLst>
              <a:ext uri="{FF2B5EF4-FFF2-40B4-BE49-F238E27FC236}">
                <a16:creationId xmlns:a16="http://schemas.microsoft.com/office/drawing/2014/main" id="{D0E94D56-30EA-4C7F-93CF-F48494FA8FDC}"/>
              </a:ext>
            </a:extLst>
          </p:cNvPr>
          <p:cNvCxnSpPr>
            <a:cxnSpLocks/>
          </p:cNvCxnSpPr>
          <p:nvPr/>
        </p:nvCxnSpPr>
        <p:spPr>
          <a:xfrm flipH="1" flipV="1">
            <a:off x="3501167" y="1451150"/>
            <a:ext cx="4185285" cy="29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4F7027-CD02-4BF8-878C-6D59F1ACF3F9}"/>
              </a:ext>
            </a:extLst>
          </p:cNvPr>
          <p:cNvSpPr txBox="1"/>
          <p:nvPr/>
        </p:nvSpPr>
        <p:spPr>
          <a:xfrm>
            <a:off x="6843514" y="4316561"/>
            <a:ext cx="1146389" cy="369332"/>
          </a:xfrm>
          <a:prstGeom prst="rect">
            <a:avLst/>
          </a:prstGeom>
          <a:noFill/>
        </p:spPr>
        <p:txBody>
          <a:bodyPr wrap="square" rtlCol="0">
            <a:spAutoFit/>
          </a:bodyPr>
          <a:lstStyle/>
          <a:p>
            <a:pPr algn="ctr"/>
            <a:r>
              <a:rPr lang="en-GB" b="1" dirty="0"/>
              <a:t>AD</a:t>
            </a:r>
          </a:p>
        </p:txBody>
      </p:sp>
      <p:cxnSp>
        <p:nvCxnSpPr>
          <p:cNvPr id="19" name="Straight Connector 18">
            <a:extLst>
              <a:ext uri="{FF2B5EF4-FFF2-40B4-BE49-F238E27FC236}">
                <a16:creationId xmlns:a16="http://schemas.microsoft.com/office/drawing/2014/main" id="{AA4FBAC2-2395-4F86-8629-5352C5CE2337}"/>
              </a:ext>
            </a:extLst>
          </p:cNvPr>
          <p:cNvCxnSpPr>
            <a:cxnSpLocks/>
          </p:cNvCxnSpPr>
          <p:nvPr/>
        </p:nvCxnSpPr>
        <p:spPr>
          <a:xfrm flipV="1">
            <a:off x="5823295" y="3062925"/>
            <a:ext cx="0" cy="2102964"/>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560A64-1F5C-4A3D-8FBE-196725ED32EF}"/>
              </a:ext>
            </a:extLst>
          </p:cNvPr>
          <p:cNvCxnSpPr>
            <a:cxnSpLocks/>
          </p:cNvCxnSpPr>
          <p:nvPr/>
        </p:nvCxnSpPr>
        <p:spPr>
          <a:xfrm flipH="1">
            <a:off x="2884602" y="3062925"/>
            <a:ext cx="2926080" cy="0"/>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1E801BD-5A39-47D2-A8DF-89D97D20C8D4}"/>
              </a:ext>
            </a:extLst>
          </p:cNvPr>
          <p:cNvSpPr txBox="1"/>
          <p:nvPr/>
        </p:nvSpPr>
        <p:spPr>
          <a:xfrm>
            <a:off x="2159084" y="2872484"/>
            <a:ext cx="1146389" cy="369332"/>
          </a:xfrm>
          <a:prstGeom prst="rect">
            <a:avLst/>
          </a:prstGeom>
          <a:noFill/>
        </p:spPr>
        <p:txBody>
          <a:bodyPr wrap="square" rtlCol="0">
            <a:spAutoFit/>
          </a:bodyPr>
          <a:lstStyle/>
          <a:p>
            <a:pPr algn="ctr"/>
            <a:r>
              <a:rPr lang="en-GB" b="1" dirty="0"/>
              <a:t>P</a:t>
            </a:r>
          </a:p>
        </p:txBody>
      </p:sp>
      <p:sp>
        <p:nvSpPr>
          <p:cNvPr id="29" name="TextBox 28">
            <a:extLst>
              <a:ext uri="{FF2B5EF4-FFF2-40B4-BE49-F238E27FC236}">
                <a16:creationId xmlns:a16="http://schemas.microsoft.com/office/drawing/2014/main" id="{C41382BC-8695-4D21-B6C5-7406EC30BCB8}"/>
              </a:ext>
            </a:extLst>
          </p:cNvPr>
          <p:cNvSpPr txBox="1"/>
          <p:nvPr/>
        </p:nvSpPr>
        <p:spPr>
          <a:xfrm>
            <a:off x="5256768" y="5194843"/>
            <a:ext cx="1146389" cy="369332"/>
          </a:xfrm>
          <a:prstGeom prst="rect">
            <a:avLst/>
          </a:prstGeom>
          <a:noFill/>
        </p:spPr>
        <p:txBody>
          <a:bodyPr wrap="square" rtlCol="0">
            <a:spAutoFit/>
          </a:bodyPr>
          <a:lstStyle/>
          <a:p>
            <a:pPr algn="ctr"/>
            <a:r>
              <a:rPr lang="en-GB" b="1" dirty="0"/>
              <a:t>Y</a:t>
            </a:r>
          </a:p>
        </p:txBody>
      </p:sp>
      <p:sp>
        <p:nvSpPr>
          <p:cNvPr id="31" name="TextBox 30">
            <a:extLst>
              <a:ext uri="{FF2B5EF4-FFF2-40B4-BE49-F238E27FC236}">
                <a16:creationId xmlns:a16="http://schemas.microsoft.com/office/drawing/2014/main" id="{9D7190B6-0F4C-4C18-974D-6FB18939E9F7}"/>
              </a:ext>
            </a:extLst>
          </p:cNvPr>
          <p:cNvSpPr txBox="1"/>
          <p:nvPr/>
        </p:nvSpPr>
        <p:spPr>
          <a:xfrm>
            <a:off x="6381318" y="928902"/>
            <a:ext cx="1146389" cy="369332"/>
          </a:xfrm>
          <a:prstGeom prst="rect">
            <a:avLst/>
          </a:prstGeom>
          <a:noFill/>
        </p:spPr>
        <p:txBody>
          <a:bodyPr wrap="square" rtlCol="0">
            <a:spAutoFit/>
          </a:bodyPr>
          <a:lstStyle/>
          <a:p>
            <a:pPr algn="ctr"/>
            <a:r>
              <a:rPr lang="en-GB" b="1" dirty="0"/>
              <a:t>LRAS</a:t>
            </a:r>
          </a:p>
        </p:txBody>
      </p:sp>
      <p:cxnSp>
        <p:nvCxnSpPr>
          <p:cNvPr id="34" name="Straight Connector 33">
            <a:extLst>
              <a:ext uri="{FF2B5EF4-FFF2-40B4-BE49-F238E27FC236}">
                <a16:creationId xmlns:a16="http://schemas.microsoft.com/office/drawing/2014/main" id="{9C745795-6E73-4572-8E13-1D210298C41D}"/>
              </a:ext>
            </a:extLst>
          </p:cNvPr>
          <p:cNvCxnSpPr>
            <a:cxnSpLocks/>
          </p:cNvCxnSpPr>
          <p:nvPr/>
        </p:nvCxnSpPr>
        <p:spPr>
          <a:xfrm flipH="1">
            <a:off x="3270070" y="1982912"/>
            <a:ext cx="4055404" cy="28459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14A96F-92A6-4690-B828-3D93853BB025}"/>
              </a:ext>
            </a:extLst>
          </p:cNvPr>
          <p:cNvSpPr txBox="1"/>
          <p:nvPr/>
        </p:nvSpPr>
        <p:spPr>
          <a:xfrm>
            <a:off x="6938552" y="2071553"/>
            <a:ext cx="1146389" cy="369332"/>
          </a:xfrm>
          <a:prstGeom prst="rect">
            <a:avLst/>
          </a:prstGeom>
          <a:noFill/>
        </p:spPr>
        <p:txBody>
          <a:bodyPr wrap="square" rtlCol="0">
            <a:spAutoFit/>
          </a:bodyPr>
          <a:lstStyle/>
          <a:p>
            <a:pPr algn="ctr"/>
            <a:r>
              <a:rPr lang="en-GB" b="1" dirty="0"/>
              <a:t>SRAS</a:t>
            </a:r>
          </a:p>
        </p:txBody>
      </p:sp>
      <p:cxnSp>
        <p:nvCxnSpPr>
          <p:cNvPr id="36" name="Straight Connector 35">
            <a:extLst>
              <a:ext uri="{FF2B5EF4-FFF2-40B4-BE49-F238E27FC236}">
                <a16:creationId xmlns:a16="http://schemas.microsoft.com/office/drawing/2014/main" id="{8C86C5C7-8205-45AC-AAB7-F44C8D78F77B}"/>
              </a:ext>
            </a:extLst>
          </p:cNvPr>
          <p:cNvCxnSpPr/>
          <p:nvPr/>
        </p:nvCxnSpPr>
        <p:spPr>
          <a:xfrm>
            <a:off x="6558196" y="909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29D6FC56-A888-0552-0B71-51B456EAE79C}"/>
              </a:ext>
            </a:extLst>
          </p:cNvPr>
          <p:cNvSpPr>
            <a:spLocks noGrp="1"/>
          </p:cNvSpPr>
          <p:nvPr>
            <p:ph type="title"/>
          </p:nvPr>
        </p:nvSpPr>
        <p:spPr/>
        <p:txBody>
          <a:bodyPr/>
          <a:lstStyle/>
          <a:p>
            <a:r>
              <a:rPr lang="en-GB" dirty="0">
                <a:cs typeface="Calibri Light"/>
              </a:rPr>
              <a:t>Negative output gap (Classical model)</a:t>
            </a:r>
            <a:endParaRPr lang="en-GB" dirty="0"/>
          </a:p>
        </p:txBody>
      </p:sp>
    </p:spTree>
    <p:extLst>
      <p:ext uri="{BB962C8B-B14F-4D97-AF65-F5344CB8AC3E}">
        <p14:creationId xmlns:p14="http://schemas.microsoft.com/office/powerpoint/2010/main" val="19213589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3A41CCD-332A-4236-9A5C-D05D5ABFAE3A}"/>
              </a:ext>
            </a:extLst>
          </p:cNvPr>
          <p:cNvCxnSpPr/>
          <p:nvPr/>
        </p:nvCxnSpPr>
        <p:spPr>
          <a:xfrm>
            <a:off x="385819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F6286B4D-2BDA-4B43-8289-9B19E07DD239}"/>
              </a:ext>
            </a:extLst>
          </p:cNvPr>
          <p:cNvSpPr/>
          <p:nvPr/>
        </p:nvSpPr>
        <p:spPr>
          <a:xfrm>
            <a:off x="4183519" y="120967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2454BD36-7690-41FE-A6F9-B89B734BC7BB}"/>
              </a:ext>
            </a:extLst>
          </p:cNvPr>
          <p:cNvCxnSpPr>
            <a:cxnSpLocks/>
          </p:cNvCxnSpPr>
          <p:nvPr/>
        </p:nvCxnSpPr>
        <p:spPr>
          <a:xfrm>
            <a:off x="4179566" y="2471060"/>
            <a:ext cx="3026297" cy="228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0FEEAE-1F08-4A70-8433-BDDEFB34D529}"/>
              </a:ext>
            </a:extLst>
          </p:cNvPr>
          <p:cNvSpPr txBox="1"/>
          <p:nvPr/>
        </p:nvSpPr>
        <p:spPr>
          <a:xfrm>
            <a:off x="2959873" y="942680"/>
            <a:ext cx="1146389" cy="646331"/>
          </a:xfrm>
          <a:prstGeom prst="rect">
            <a:avLst/>
          </a:prstGeom>
          <a:noFill/>
        </p:spPr>
        <p:txBody>
          <a:bodyPr wrap="square" rtlCol="0">
            <a:spAutoFit/>
          </a:bodyPr>
          <a:lstStyle/>
          <a:p>
            <a:pPr algn="ctr"/>
            <a:r>
              <a:rPr lang="en-GB" b="1" dirty="0"/>
              <a:t>Price level</a:t>
            </a:r>
          </a:p>
        </p:txBody>
      </p:sp>
      <p:sp>
        <p:nvSpPr>
          <p:cNvPr id="6" name="TextBox 5">
            <a:extLst>
              <a:ext uri="{FF2B5EF4-FFF2-40B4-BE49-F238E27FC236}">
                <a16:creationId xmlns:a16="http://schemas.microsoft.com/office/drawing/2014/main" id="{701E5108-282D-4822-B256-C206255A28D0}"/>
              </a:ext>
            </a:extLst>
          </p:cNvPr>
          <p:cNvSpPr txBox="1"/>
          <p:nvPr/>
        </p:nvSpPr>
        <p:spPr>
          <a:xfrm>
            <a:off x="7538748" y="1154523"/>
            <a:ext cx="1146389" cy="369332"/>
          </a:xfrm>
          <a:prstGeom prst="rect">
            <a:avLst/>
          </a:prstGeom>
          <a:noFill/>
        </p:spPr>
        <p:txBody>
          <a:bodyPr wrap="square" rtlCol="0">
            <a:spAutoFit/>
          </a:bodyPr>
          <a:lstStyle/>
          <a:p>
            <a:pPr algn="ctr"/>
            <a:r>
              <a:rPr lang="en-GB" b="1" dirty="0"/>
              <a:t>AS</a:t>
            </a:r>
          </a:p>
        </p:txBody>
      </p:sp>
      <p:sp>
        <p:nvSpPr>
          <p:cNvPr id="7" name="TextBox 6">
            <a:extLst>
              <a:ext uri="{FF2B5EF4-FFF2-40B4-BE49-F238E27FC236}">
                <a16:creationId xmlns:a16="http://schemas.microsoft.com/office/drawing/2014/main" id="{708FE786-EBD6-4C96-A973-4B43A3513762}"/>
              </a:ext>
            </a:extLst>
          </p:cNvPr>
          <p:cNvSpPr txBox="1"/>
          <p:nvPr/>
        </p:nvSpPr>
        <p:spPr>
          <a:xfrm>
            <a:off x="6534629" y="4277061"/>
            <a:ext cx="1146389" cy="369332"/>
          </a:xfrm>
          <a:prstGeom prst="rect">
            <a:avLst/>
          </a:prstGeom>
          <a:noFill/>
        </p:spPr>
        <p:txBody>
          <a:bodyPr wrap="square" rtlCol="0">
            <a:spAutoFit/>
          </a:bodyPr>
          <a:lstStyle/>
          <a:p>
            <a:pPr algn="ctr"/>
            <a:r>
              <a:rPr lang="en-GB" b="1" dirty="0"/>
              <a:t>AD</a:t>
            </a:r>
          </a:p>
        </p:txBody>
      </p:sp>
      <p:sp>
        <p:nvSpPr>
          <p:cNvPr id="8" name="TextBox 7">
            <a:extLst>
              <a:ext uri="{FF2B5EF4-FFF2-40B4-BE49-F238E27FC236}">
                <a16:creationId xmlns:a16="http://schemas.microsoft.com/office/drawing/2014/main" id="{F9073407-CF6A-491C-847A-F1EDDA3BEA9C}"/>
              </a:ext>
            </a:extLst>
          </p:cNvPr>
          <p:cNvSpPr txBox="1"/>
          <p:nvPr/>
        </p:nvSpPr>
        <p:spPr>
          <a:xfrm>
            <a:off x="5914690" y="5208338"/>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cxnSp>
        <p:nvCxnSpPr>
          <p:cNvPr id="10" name="Straight Connector 9">
            <a:extLst>
              <a:ext uri="{FF2B5EF4-FFF2-40B4-BE49-F238E27FC236}">
                <a16:creationId xmlns:a16="http://schemas.microsoft.com/office/drawing/2014/main" id="{C0C2DE4B-25F5-4ADF-869A-CF328997A0D3}"/>
              </a:ext>
            </a:extLst>
          </p:cNvPr>
          <p:cNvCxnSpPr>
            <a:cxnSpLocks/>
          </p:cNvCxnSpPr>
          <p:nvPr/>
        </p:nvCxnSpPr>
        <p:spPr>
          <a:xfrm flipH="1">
            <a:off x="3886496" y="4204409"/>
            <a:ext cx="2601389" cy="21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5773E4-C69A-4E90-A662-0C33F9A7A6AE}"/>
              </a:ext>
            </a:extLst>
          </p:cNvPr>
          <p:cNvCxnSpPr>
            <a:cxnSpLocks/>
          </p:cNvCxnSpPr>
          <p:nvPr/>
        </p:nvCxnSpPr>
        <p:spPr>
          <a:xfrm>
            <a:off x="6487885" y="4168471"/>
            <a:ext cx="0" cy="9974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61D484-0F79-4BB6-A08E-6B11233B423E}"/>
              </a:ext>
            </a:extLst>
          </p:cNvPr>
          <p:cNvCxnSpPr>
            <a:cxnSpLocks/>
          </p:cNvCxnSpPr>
          <p:nvPr/>
        </p:nvCxnSpPr>
        <p:spPr>
          <a:xfrm flipH="1">
            <a:off x="3837952" y="5189347"/>
            <a:ext cx="48471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D7CAEC-8677-44D5-AC9A-DB2D2FAC6B72}"/>
              </a:ext>
            </a:extLst>
          </p:cNvPr>
          <p:cNvSpPr txBox="1"/>
          <p:nvPr/>
        </p:nvSpPr>
        <p:spPr>
          <a:xfrm>
            <a:off x="7360662" y="5302539"/>
            <a:ext cx="1502560" cy="646331"/>
          </a:xfrm>
          <a:prstGeom prst="rect">
            <a:avLst/>
          </a:prstGeom>
          <a:noFill/>
        </p:spPr>
        <p:txBody>
          <a:bodyPr wrap="square" rtlCol="0">
            <a:spAutoFit/>
          </a:bodyPr>
          <a:lstStyle/>
          <a:p>
            <a:pPr algn="ctr"/>
            <a:r>
              <a:rPr lang="en-GB" b="1" dirty="0"/>
              <a:t>Real National Output</a:t>
            </a:r>
          </a:p>
        </p:txBody>
      </p:sp>
      <p:sp>
        <p:nvSpPr>
          <p:cNvPr id="18" name="TextBox 17">
            <a:extLst>
              <a:ext uri="{FF2B5EF4-FFF2-40B4-BE49-F238E27FC236}">
                <a16:creationId xmlns:a16="http://schemas.microsoft.com/office/drawing/2014/main" id="{3003ED36-5814-48BD-B453-6E342CD8D25B}"/>
              </a:ext>
            </a:extLst>
          </p:cNvPr>
          <p:cNvSpPr txBox="1"/>
          <p:nvPr/>
        </p:nvSpPr>
        <p:spPr>
          <a:xfrm>
            <a:off x="3159692" y="4060784"/>
            <a:ext cx="1146389" cy="369332"/>
          </a:xfrm>
          <a:prstGeom prst="rect">
            <a:avLst/>
          </a:prstGeom>
          <a:noFill/>
        </p:spPr>
        <p:txBody>
          <a:bodyPr wrap="square" rtlCol="0">
            <a:spAutoFit/>
          </a:bodyPr>
          <a:lstStyle/>
          <a:p>
            <a:pPr algn="ctr"/>
            <a:r>
              <a:rPr lang="en-GB" b="1" dirty="0"/>
              <a:t>P</a:t>
            </a:r>
            <a:r>
              <a:rPr lang="en-GB" sz="1600" b="1" dirty="0"/>
              <a:t>1</a:t>
            </a:r>
            <a:endParaRPr lang="en-GB" b="1" dirty="0"/>
          </a:p>
        </p:txBody>
      </p:sp>
      <p:sp>
        <p:nvSpPr>
          <p:cNvPr id="9" name="Title 8">
            <a:extLst>
              <a:ext uri="{FF2B5EF4-FFF2-40B4-BE49-F238E27FC236}">
                <a16:creationId xmlns:a16="http://schemas.microsoft.com/office/drawing/2014/main" id="{C38B26F8-4543-7FA0-FBEA-EC793D3C172F}"/>
              </a:ext>
            </a:extLst>
          </p:cNvPr>
          <p:cNvSpPr>
            <a:spLocks noGrp="1"/>
          </p:cNvSpPr>
          <p:nvPr>
            <p:ph type="title"/>
          </p:nvPr>
        </p:nvSpPr>
        <p:spPr/>
        <p:txBody>
          <a:bodyPr/>
          <a:lstStyle/>
          <a:p>
            <a:r>
              <a:rPr lang="en-GB" dirty="0">
                <a:cs typeface="Calibri Light"/>
              </a:rPr>
              <a:t>Macroeconomic Equilibrium (Keynesian model) with a large negative output gap</a:t>
            </a:r>
            <a:endParaRPr lang="en-GB" dirty="0"/>
          </a:p>
        </p:txBody>
      </p:sp>
    </p:spTree>
    <p:extLst>
      <p:ext uri="{BB962C8B-B14F-4D97-AF65-F5344CB8AC3E}">
        <p14:creationId xmlns:p14="http://schemas.microsoft.com/office/powerpoint/2010/main" val="141133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1312011"/>
            <a:ext cx="0" cy="3853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59098"/>
            <a:ext cx="4266211"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716461"/>
            <a:ext cx="2761022" cy="3275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24058" y="1183821"/>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511837" y="5206697"/>
            <a:ext cx="181093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844111" y="1614807"/>
            <a:ext cx="1146389" cy="369332"/>
          </a:xfrm>
          <a:prstGeom prst="rect">
            <a:avLst/>
          </a:prstGeom>
          <a:noFill/>
        </p:spPr>
        <p:txBody>
          <a:bodyPr wrap="square" rtlCol="0">
            <a:spAutoFit/>
          </a:bodyPr>
          <a:lstStyle/>
          <a:p>
            <a:pPr algn="ctr"/>
            <a:r>
              <a:rPr lang="en-GB" b="1" dirty="0"/>
              <a:t>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300560" y="1808252"/>
            <a:ext cx="2959508" cy="322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884602" y="2845942"/>
            <a:ext cx="238996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6417304" y="4334852"/>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37579" y="2661276"/>
            <a:ext cx="1146389" cy="369332"/>
          </a:xfrm>
          <a:prstGeom prst="rect">
            <a:avLst/>
          </a:prstGeom>
          <a:noFill/>
        </p:spPr>
        <p:txBody>
          <a:bodyPr wrap="square" rtlCol="0">
            <a:spAutoFit/>
          </a:bodyPr>
          <a:lstStyle/>
          <a:p>
            <a:pPr algn="ctr"/>
            <a:r>
              <a:rPr lang="en-GB" b="1" dirty="0"/>
              <a:t>P</a:t>
            </a:r>
          </a:p>
        </p:txBody>
      </p:sp>
      <p:sp>
        <p:nvSpPr>
          <p:cNvPr id="28" name="TextBox 27">
            <a:extLst>
              <a:ext uri="{FF2B5EF4-FFF2-40B4-BE49-F238E27FC236}">
                <a16:creationId xmlns:a16="http://schemas.microsoft.com/office/drawing/2014/main" id="{88DC89A6-4628-4AA8-98EA-6145E3FEDE3D}"/>
              </a:ext>
            </a:extLst>
          </p:cNvPr>
          <p:cNvSpPr txBox="1"/>
          <p:nvPr/>
        </p:nvSpPr>
        <p:spPr>
          <a:xfrm>
            <a:off x="4701367" y="5147462"/>
            <a:ext cx="1146389" cy="369332"/>
          </a:xfrm>
          <a:prstGeom prst="rect">
            <a:avLst/>
          </a:prstGeom>
          <a:noFill/>
        </p:spPr>
        <p:txBody>
          <a:bodyPr wrap="square" rtlCol="0">
            <a:spAutoFit/>
          </a:bodyPr>
          <a:lstStyle/>
          <a:p>
            <a:pPr algn="ctr"/>
            <a:r>
              <a:rPr lang="en-GB" b="1" dirty="0"/>
              <a:t>Q</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a:off x="5247442" y="2845942"/>
            <a:ext cx="0" cy="232619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D4B419-1B7D-4A1E-BE7E-E32EFFCBADFB}"/>
              </a:ext>
            </a:extLst>
          </p:cNvPr>
          <p:cNvSpPr txBox="1"/>
          <p:nvPr/>
        </p:nvSpPr>
        <p:spPr>
          <a:xfrm>
            <a:off x="3999289" y="420274"/>
            <a:ext cx="1512548" cy="369332"/>
          </a:xfrm>
          <a:prstGeom prst="rect">
            <a:avLst/>
          </a:prstGeom>
          <a:noFill/>
        </p:spPr>
        <p:txBody>
          <a:bodyPr wrap="square" lIns="91440" tIns="45720" rIns="91440" bIns="45720" rtlCol="0" anchor="t">
            <a:spAutoFit/>
          </a:bodyPr>
          <a:lstStyle/>
          <a:p>
            <a:pPr algn="ctr"/>
            <a:endParaRPr lang="en-GB" b="1" dirty="0"/>
          </a:p>
        </p:txBody>
      </p:sp>
      <p:cxnSp>
        <p:nvCxnSpPr>
          <p:cNvPr id="21" name="Straight Connector 20">
            <a:extLst>
              <a:ext uri="{FF2B5EF4-FFF2-40B4-BE49-F238E27FC236}">
                <a16:creationId xmlns:a16="http://schemas.microsoft.com/office/drawing/2014/main" id="{AA2E462F-2C18-45BA-B1F5-CD610BAFF656}"/>
              </a:ext>
            </a:extLst>
          </p:cNvPr>
          <p:cNvCxnSpPr>
            <a:cxnSpLocks/>
          </p:cNvCxnSpPr>
          <p:nvPr/>
        </p:nvCxnSpPr>
        <p:spPr>
          <a:xfrm>
            <a:off x="3997404" y="1510972"/>
            <a:ext cx="2959508" cy="322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C671CF-D0EF-4953-A772-A57A9B0F493C}"/>
              </a:ext>
            </a:extLst>
          </p:cNvPr>
          <p:cNvSpPr txBox="1"/>
          <p:nvPr/>
        </p:nvSpPr>
        <p:spPr>
          <a:xfrm>
            <a:off x="5830901" y="4688532"/>
            <a:ext cx="1146389" cy="369332"/>
          </a:xfrm>
          <a:prstGeom prst="rect">
            <a:avLst/>
          </a:prstGeom>
          <a:noFill/>
        </p:spPr>
        <p:txBody>
          <a:bodyPr wrap="square" rtlCol="0">
            <a:spAutoFit/>
          </a:bodyPr>
          <a:lstStyle/>
          <a:p>
            <a:pPr algn="ctr"/>
            <a:r>
              <a:rPr lang="en-GB" b="1" dirty="0"/>
              <a:t>D1</a:t>
            </a:r>
          </a:p>
        </p:txBody>
      </p:sp>
      <p:cxnSp>
        <p:nvCxnSpPr>
          <p:cNvPr id="24" name="Straight Connector 23">
            <a:extLst>
              <a:ext uri="{FF2B5EF4-FFF2-40B4-BE49-F238E27FC236}">
                <a16:creationId xmlns:a16="http://schemas.microsoft.com/office/drawing/2014/main" id="{43163BED-42EB-45F9-B59D-F41F9C533933}"/>
              </a:ext>
            </a:extLst>
          </p:cNvPr>
          <p:cNvCxnSpPr>
            <a:cxnSpLocks/>
          </p:cNvCxnSpPr>
          <p:nvPr/>
        </p:nvCxnSpPr>
        <p:spPr>
          <a:xfrm flipH="1">
            <a:off x="2884602" y="3428676"/>
            <a:ext cx="1904602" cy="118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4428F5-558E-4D23-BC41-E7E1CB7F6E98}"/>
              </a:ext>
            </a:extLst>
          </p:cNvPr>
          <p:cNvSpPr txBox="1"/>
          <p:nvPr/>
        </p:nvSpPr>
        <p:spPr>
          <a:xfrm>
            <a:off x="2124298" y="3244009"/>
            <a:ext cx="1146389" cy="369332"/>
          </a:xfrm>
          <a:prstGeom prst="rect">
            <a:avLst/>
          </a:prstGeom>
          <a:noFill/>
        </p:spPr>
        <p:txBody>
          <a:bodyPr wrap="square" rtlCol="0">
            <a:spAutoFit/>
          </a:bodyPr>
          <a:lstStyle/>
          <a:p>
            <a:pPr algn="ctr"/>
            <a:r>
              <a:rPr lang="en-GB" b="1" dirty="0"/>
              <a:t>P1</a:t>
            </a:r>
          </a:p>
        </p:txBody>
      </p:sp>
      <p:sp>
        <p:nvSpPr>
          <p:cNvPr id="31" name="TextBox 30">
            <a:extLst>
              <a:ext uri="{FF2B5EF4-FFF2-40B4-BE49-F238E27FC236}">
                <a16:creationId xmlns:a16="http://schemas.microsoft.com/office/drawing/2014/main" id="{28A1D97F-4B53-4F8D-955F-B5AA9EDC1F5A}"/>
              </a:ext>
            </a:extLst>
          </p:cNvPr>
          <p:cNvSpPr txBox="1"/>
          <p:nvPr/>
        </p:nvSpPr>
        <p:spPr>
          <a:xfrm>
            <a:off x="4207119" y="5129035"/>
            <a:ext cx="1146389" cy="369332"/>
          </a:xfrm>
          <a:prstGeom prst="rect">
            <a:avLst/>
          </a:prstGeom>
          <a:noFill/>
        </p:spPr>
        <p:txBody>
          <a:bodyPr wrap="square" rtlCol="0">
            <a:spAutoFit/>
          </a:bodyPr>
          <a:lstStyle/>
          <a:p>
            <a:pPr algn="ctr"/>
            <a:r>
              <a:rPr lang="en-GB" b="1" dirty="0"/>
              <a:t>Q1</a:t>
            </a:r>
          </a:p>
        </p:txBody>
      </p:sp>
      <p:cxnSp>
        <p:nvCxnSpPr>
          <p:cNvPr id="32" name="Straight Connector 31">
            <a:extLst>
              <a:ext uri="{FF2B5EF4-FFF2-40B4-BE49-F238E27FC236}">
                <a16:creationId xmlns:a16="http://schemas.microsoft.com/office/drawing/2014/main" id="{17D153E4-9ECE-4076-B70B-C52A4829D945}"/>
              </a:ext>
            </a:extLst>
          </p:cNvPr>
          <p:cNvCxnSpPr>
            <a:cxnSpLocks/>
          </p:cNvCxnSpPr>
          <p:nvPr/>
        </p:nvCxnSpPr>
        <p:spPr>
          <a:xfrm>
            <a:off x="4789203" y="3428675"/>
            <a:ext cx="0" cy="173721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3C9BE5-75E7-02D9-7687-61FBA748D58F}"/>
              </a:ext>
            </a:extLst>
          </p:cNvPr>
          <p:cNvSpPr>
            <a:spLocks noGrp="1"/>
          </p:cNvSpPr>
          <p:nvPr>
            <p:ph type="title"/>
          </p:nvPr>
        </p:nvSpPr>
        <p:spPr/>
        <p:txBody>
          <a:bodyPr/>
          <a:lstStyle/>
          <a:p>
            <a:r>
              <a:rPr lang="en-GB" dirty="0">
                <a:cs typeface="Calibri Light"/>
              </a:rPr>
              <a:t>Decrease in market demand showing the impact on market equilibrium</a:t>
            </a:r>
            <a:endParaRPr lang="en-GB" dirty="0"/>
          </a:p>
        </p:txBody>
      </p:sp>
    </p:spTree>
    <p:extLst>
      <p:ext uri="{BB962C8B-B14F-4D97-AF65-F5344CB8AC3E}">
        <p14:creationId xmlns:p14="http://schemas.microsoft.com/office/powerpoint/2010/main" val="190258894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E67B11-B1CA-4023-A732-4B0B89A291B8}"/>
              </a:ext>
            </a:extLst>
          </p:cNvPr>
          <p:cNvCxnSpPr/>
          <p:nvPr/>
        </p:nvCxnSpPr>
        <p:spPr>
          <a:xfrm>
            <a:off x="309023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9B118D1-7506-4CC8-9637-15CDDD21C2B3}"/>
              </a:ext>
            </a:extLst>
          </p:cNvPr>
          <p:cNvCxnSpPr>
            <a:cxnSpLocks/>
          </p:cNvCxnSpPr>
          <p:nvPr/>
        </p:nvCxnSpPr>
        <p:spPr>
          <a:xfrm>
            <a:off x="3090236" y="5165889"/>
            <a:ext cx="64084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F5695A-6A67-4E3B-90C7-C7E07A6F7F57}"/>
              </a:ext>
            </a:extLst>
          </p:cNvPr>
          <p:cNvCxnSpPr>
            <a:cxnSpLocks/>
          </p:cNvCxnSpPr>
          <p:nvPr/>
        </p:nvCxnSpPr>
        <p:spPr>
          <a:xfrm>
            <a:off x="4363819" y="1255301"/>
            <a:ext cx="4532658" cy="359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E36B5A-17E1-4545-823D-4EFEEF264B78}"/>
              </a:ext>
            </a:extLst>
          </p:cNvPr>
          <p:cNvSpPr txBox="1"/>
          <p:nvPr/>
        </p:nvSpPr>
        <p:spPr>
          <a:xfrm>
            <a:off x="2221545" y="957662"/>
            <a:ext cx="1146389" cy="369332"/>
          </a:xfrm>
          <a:prstGeom prst="rect">
            <a:avLst/>
          </a:prstGeom>
          <a:noFill/>
        </p:spPr>
        <p:txBody>
          <a:bodyPr wrap="square" rtlCol="0">
            <a:spAutoFit/>
          </a:bodyPr>
          <a:lstStyle/>
          <a:p>
            <a:pPr algn="ctr"/>
            <a:r>
              <a:rPr lang="en-GB" b="1" dirty="0"/>
              <a:t>PL</a:t>
            </a:r>
          </a:p>
        </p:txBody>
      </p:sp>
      <p:sp>
        <p:nvSpPr>
          <p:cNvPr id="7" name="TextBox 6">
            <a:extLst>
              <a:ext uri="{FF2B5EF4-FFF2-40B4-BE49-F238E27FC236}">
                <a16:creationId xmlns:a16="http://schemas.microsoft.com/office/drawing/2014/main" id="{78D631B7-9FC1-4DFD-A9B4-396499976DFA}"/>
              </a:ext>
            </a:extLst>
          </p:cNvPr>
          <p:cNvSpPr txBox="1"/>
          <p:nvPr/>
        </p:nvSpPr>
        <p:spPr>
          <a:xfrm>
            <a:off x="8675944" y="5270771"/>
            <a:ext cx="1146389" cy="369332"/>
          </a:xfrm>
          <a:prstGeom prst="rect">
            <a:avLst/>
          </a:prstGeom>
          <a:noFill/>
        </p:spPr>
        <p:txBody>
          <a:bodyPr wrap="square" lIns="91440" tIns="45720" rIns="91440" bIns="45720" rtlCol="0" anchor="t">
            <a:spAutoFit/>
          </a:bodyPr>
          <a:lstStyle/>
          <a:p>
            <a:pPr algn="ctr"/>
            <a:r>
              <a:rPr lang="en-GB" b="1" dirty="0">
                <a:cs typeface="Calibri"/>
              </a:rPr>
              <a:t>Y</a:t>
            </a:r>
          </a:p>
        </p:txBody>
      </p:sp>
      <p:sp>
        <p:nvSpPr>
          <p:cNvPr id="9" name="TextBox 8">
            <a:extLst>
              <a:ext uri="{FF2B5EF4-FFF2-40B4-BE49-F238E27FC236}">
                <a16:creationId xmlns:a16="http://schemas.microsoft.com/office/drawing/2014/main" id="{CA0F07C2-B274-4347-91EE-F5A6C7BF5EE4}"/>
              </a:ext>
            </a:extLst>
          </p:cNvPr>
          <p:cNvSpPr txBox="1"/>
          <p:nvPr/>
        </p:nvSpPr>
        <p:spPr>
          <a:xfrm>
            <a:off x="8398567" y="3475783"/>
            <a:ext cx="1146389" cy="369332"/>
          </a:xfrm>
          <a:prstGeom prst="rect">
            <a:avLst/>
          </a:prstGeom>
          <a:noFill/>
        </p:spPr>
        <p:txBody>
          <a:bodyPr wrap="square" rtlCol="0">
            <a:spAutoFit/>
          </a:bodyPr>
          <a:lstStyle/>
          <a:p>
            <a:pPr algn="ctr"/>
            <a:r>
              <a:rPr lang="en-GB" b="1" dirty="0"/>
              <a:t>AD2</a:t>
            </a:r>
          </a:p>
        </p:txBody>
      </p:sp>
      <p:sp>
        <p:nvSpPr>
          <p:cNvPr id="10" name="TextBox 9">
            <a:extLst>
              <a:ext uri="{FF2B5EF4-FFF2-40B4-BE49-F238E27FC236}">
                <a16:creationId xmlns:a16="http://schemas.microsoft.com/office/drawing/2014/main" id="{BBFE785D-3712-427D-BDCD-5CE59F392830}"/>
              </a:ext>
            </a:extLst>
          </p:cNvPr>
          <p:cNvSpPr txBox="1"/>
          <p:nvPr/>
        </p:nvSpPr>
        <p:spPr>
          <a:xfrm>
            <a:off x="7026322" y="5189347"/>
            <a:ext cx="1146389" cy="369332"/>
          </a:xfrm>
          <a:prstGeom prst="rect">
            <a:avLst/>
          </a:prstGeom>
          <a:noFill/>
        </p:spPr>
        <p:txBody>
          <a:bodyPr wrap="square" lIns="91440" tIns="45720" rIns="91440" bIns="45720" rtlCol="0" anchor="t">
            <a:spAutoFit/>
          </a:bodyPr>
          <a:lstStyle/>
          <a:p>
            <a:pPr algn="ctr"/>
            <a:r>
              <a:rPr lang="en-GB" b="1" dirty="0"/>
              <a:t>Y1</a:t>
            </a:r>
          </a:p>
        </p:txBody>
      </p:sp>
      <p:sp>
        <p:nvSpPr>
          <p:cNvPr id="11" name="TextBox 10">
            <a:extLst>
              <a:ext uri="{FF2B5EF4-FFF2-40B4-BE49-F238E27FC236}">
                <a16:creationId xmlns:a16="http://schemas.microsoft.com/office/drawing/2014/main" id="{F025E70E-19AF-4377-BD40-BBFA0802124D}"/>
              </a:ext>
            </a:extLst>
          </p:cNvPr>
          <p:cNvSpPr txBox="1"/>
          <p:nvPr/>
        </p:nvSpPr>
        <p:spPr>
          <a:xfrm>
            <a:off x="2287627" y="3625292"/>
            <a:ext cx="1146389" cy="369332"/>
          </a:xfrm>
          <a:prstGeom prst="rect">
            <a:avLst/>
          </a:prstGeom>
          <a:noFill/>
        </p:spPr>
        <p:txBody>
          <a:bodyPr wrap="square" rtlCol="0">
            <a:spAutoFit/>
          </a:bodyPr>
          <a:lstStyle/>
          <a:p>
            <a:pPr algn="ctr"/>
            <a:r>
              <a:rPr lang="en-GB" b="1" dirty="0"/>
              <a:t>PL1</a:t>
            </a:r>
          </a:p>
        </p:txBody>
      </p:sp>
      <p:cxnSp>
        <p:nvCxnSpPr>
          <p:cNvPr id="12" name="Straight Connector 11">
            <a:extLst>
              <a:ext uri="{FF2B5EF4-FFF2-40B4-BE49-F238E27FC236}">
                <a16:creationId xmlns:a16="http://schemas.microsoft.com/office/drawing/2014/main" id="{1F0B757C-F3A9-441B-84D7-B9F34EE8292E}"/>
              </a:ext>
            </a:extLst>
          </p:cNvPr>
          <p:cNvCxnSpPr>
            <a:cxnSpLocks/>
          </p:cNvCxnSpPr>
          <p:nvPr/>
        </p:nvCxnSpPr>
        <p:spPr>
          <a:xfrm flipH="1">
            <a:off x="3099485" y="2745177"/>
            <a:ext cx="519778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DB1700-0B56-454F-B5B4-79F4EC958E3A}"/>
              </a:ext>
            </a:extLst>
          </p:cNvPr>
          <p:cNvCxnSpPr>
            <a:cxnSpLocks/>
          </p:cNvCxnSpPr>
          <p:nvPr/>
        </p:nvCxnSpPr>
        <p:spPr>
          <a:xfrm flipH="1">
            <a:off x="7599517" y="3838486"/>
            <a:ext cx="1" cy="132740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ED4BA1-62D6-4D48-9461-D74F780CA0B9}"/>
              </a:ext>
            </a:extLst>
          </p:cNvPr>
          <p:cNvCxnSpPr>
            <a:cxnSpLocks/>
          </p:cNvCxnSpPr>
          <p:nvPr/>
        </p:nvCxnSpPr>
        <p:spPr>
          <a:xfrm>
            <a:off x="6526920" y="1193474"/>
            <a:ext cx="2852115" cy="23997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1837B8D-0143-4F33-82DA-F05291BC95BB}"/>
              </a:ext>
            </a:extLst>
          </p:cNvPr>
          <p:cNvSpPr txBox="1"/>
          <p:nvPr/>
        </p:nvSpPr>
        <p:spPr>
          <a:xfrm>
            <a:off x="8383219" y="4405857"/>
            <a:ext cx="1146389" cy="369332"/>
          </a:xfrm>
          <a:prstGeom prst="rect">
            <a:avLst/>
          </a:prstGeom>
          <a:noFill/>
        </p:spPr>
        <p:txBody>
          <a:bodyPr wrap="square" rtlCol="0">
            <a:spAutoFit/>
          </a:bodyPr>
          <a:lstStyle/>
          <a:p>
            <a:pPr algn="ctr"/>
            <a:r>
              <a:rPr lang="en-GB" b="1" dirty="0"/>
              <a:t>AD1</a:t>
            </a:r>
          </a:p>
        </p:txBody>
      </p:sp>
      <p:sp>
        <p:nvSpPr>
          <p:cNvPr id="25" name="Freeform: Shape 24">
            <a:extLst>
              <a:ext uri="{FF2B5EF4-FFF2-40B4-BE49-F238E27FC236}">
                <a16:creationId xmlns:a16="http://schemas.microsoft.com/office/drawing/2014/main" id="{47D96BB5-727D-4B83-B216-5529541B5612}"/>
              </a:ext>
            </a:extLst>
          </p:cNvPr>
          <p:cNvSpPr/>
          <p:nvPr/>
        </p:nvSpPr>
        <p:spPr>
          <a:xfrm>
            <a:off x="4282334" y="1219200"/>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49BAEE7-424E-4AB4-B6B7-4D44AB5A3AC7}"/>
              </a:ext>
            </a:extLst>
          </p:cNvPr>
          <p:cNvSpPr txBox="1"/>
          <p:nvPr/>
        </p:nvSpPr>
        <p:spPr>
          <a:xfrm>
            <a:off x="8247204" y="932303"/>
            <a:ext cx="1146389" cy="646331"/>
          </a:xfrm>
          <a:prstGeom prst="rect">
            <a:avLst/>
          </a:prstGeom>
          <a:noFill/>
        </p:spPr>
        <p:txBody>
          <a:bodyPr wrap="square" lIns="91440" tIns="45720" rIns="91440" bIns="45720" rtlCol="0" anchor="t">
            <a:spAutoFit/>
          </a:bodyPr>
          <a:lstStyle/>
          <a:p>
            <a:pPr algn="ctr"/>
            <a:endParaRPr lang="en-GB" b="1" dirty="0"/>
          </a:p>
          <a:p>
            <a:pPr algn="ctr"/>
            <a:r>
              <a:rPr lang="en-GB" b="1" dirty="0"/>
              <a:t>AS</a:t>
            </a:r>
            <a:endParaRPr lang="en-GB" b="1" dirty="0">
              <a:cs typeface="Calibri"/>
            </a:endParaRPr>
          </a:p>
        </p:txBody>
      </p:sp>
      <p:sp>
        <p:nvSpPr>
          <p:cNvPr id="26" name="TextBox 25">
            <a:extLst>
              <a:ext uri="{FF2B5EF4-FFF2-40B4-BE49-F238E27FC236}">
                <a16:creationId xmlns:a16="http://schemas.microsoft.com/office/drawing/2014/main" id="{521501D0-0C19-60CA-BE4A-E693DAACA1CA}"/>
              </a:ext>
            </a:extLst>
          </p:cNvPr>
          <p:cNvSpPr txBox="1"/>
          <p:nvPr/>
        </p:nvSpPr>
        <p:spPr>
          <a:xfrm>
            <a:off x="7732813" y="5189347"/>
            <a:ext cx="1146389" cy="369332"/>
          </a:xfrm>
          <a:prstGeom prst="rect">
            <a:avLst/>
          </a:prstGeom>
          <a:noFill/>
        </p:spPr>
        <p:txBody>
          <a:bodyPr wrap="square" lIns="91440" tIns="45720" rIns="91440" bIns="45720" rtlCol="0" anchor="t">
            <a:spAutoFit/>
          </a:bodyPr>
          <a:lstStyle/>
          <a:p>
            <a:pPr algn="ctr"/>
            <a:r>
              <a:rPr lang="en-GB" b="1" dirty="0"/>
              <a:t>Y2</a:t>
            </a:r>
          </a:p>
        </p:txBody>
      </p:sp>
      <p:sp>
        <p:nvSpPr>
          <p:cNvPr id="28" name="TextBox 27">
            <a:extLst>
              <a:ext uri="{FF2B5EF4-FFF2-40B4-BE49-F238E27FC236}">
                <a16:creationId xmlns:a16="http://schemas.microsoft.com/office/drawing/2014/main" id="{1AF06FEC-1EC2-89BF-C74C-DEB9DCCAABD5}"/>
              </a:ext>
            </a:extLst>
          </p:cNvPr>
          <p:cNvSpPr txBox="1"/>
          <p:nvPr/>
        </p:nvSpPr>
        <p:spPr>
          <a:xfrm>
            <a:off x="2287627" y="2573271"/>
            <a:ext cx="1146389" cy="369332"/>
          </a:xfrm>
          <a:prstGeom prst="rect">
            <a:avLst/>
          </a:prstGeom>
          <a:noFill/>
        </p:spPr>
        <p:txBody>
          <a:bodyPr wrap="square" rtlCol="0">
            <a:spAutoFit/>
          </a:bodyPr>
          <a:lstStyle/>
          <a:p>
            <a:pPr algn="ctr"/>
            <a:r>
              <a:rPr lang="en-GB" b="1" dirty="0"/>
              <a:t>PL2</a:t>
            </a:r>
          </a:p>
        </p:txBody>
      </p:sp>
      <p:cxnSp>
        <p:nvCxnSpPr>
          <p:cNvPr id="29" name="Straight Connector 28">
            <a:extLst>
              <a:ext uri="{FF2B5EF4-FFF2-40B4-BE49-F238E27FC236}">
                <a16:creationId xmlns:a16="http://schemas.microsoft.com/office/drawing/2014/main" id="{F890A546-8D23-E2C4-5253-DCABF98C46C6}"/>
              </a:ext>
            </a:extLst>
          </p:cNvPr>
          <p:cNvCxnSpPr>
            <a:cxnSpLocks/>
          </p:cNvCxnSpPr>
          <p:nvPr/>
        </p:nvCxnSpPr>
        <p:spPr>
          <a:xfrm flipH="1">
            <a:off x="3258332" y="3850672"/>
            <a:ext cx="4389906" cy="3263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4B88E1-F0D5-35CC-9FC8-E25C34A08402}"/>
              </a:ext>
            </a:extLst>
          </p:cNvPr>
          <p:cNvCxnSpPr>
            <a:cxnSpLocks/>
          </p:cNvCxnSpPr>
          <p:nvPr/>
        </p:nvCxnSpPr>
        <p:spPr>
          <a:xfrm>
            <a:off x="8317645" y="2801844"/>
            <a:ext cx="26511" cy="233831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5E333395-A6C5-E8FC-129D-7B7E6E9C9684}"/>
              </a:ext>
            </a:extLst>
          </p:cNvPr>
          <p:cNvSpPr>
            <a:spLocks noGrp="1"/>
          </p:cNvSpPr>
          <p:nvPr>
            <p:ph type="title"/>
          </p:nvPr>
        </p:nvSpPr>
        <p:spPr/>
        <p:txBody>
          <a:bodyPr/>
          <a:lstStyle/>
          <a:p>
            <a:r>
              <a:rPr lang="en-GB" dirty="0">
                <a:cs typeface="Calibri Light"/>
              </a:rPr>
              <a:t>Increase in aggregate demand, Keynesian model</a:t>
            </a:r>
            <a:endParaRPr lang="en-GB" dirty="0"/>
          </a:p>
        </p:txBody>
      </p:sp>
    </p:spTree>
    <p:extLst>
      <p:ext uri="{BB962C8B-B14F-4D97-AF65-F5344CB8AC3E}">
        <p14:creationId xmlns:p14="http://schemas.microsoft.com/office/powerpoint/2010/main" val="26710991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3A41CCD-332A-4236-9A5C-D05D5ABFAE3A}"/>
              </a:ext>
            </a:extLst>
          </p:cNvPr>
          <p:cNvCxnSpPr/>
          <p:nvPr/>
        </p:nvCxnSpPr>
        <p:spPr>
          <a:xfrm>
            <a:off x="313227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F6286B4D-2BDA-4B43-8289-9B19E07DD239}"/>
              </a:ext>
            </a:extLst>
          </p:cNvPr>
          <p:cNvSpPr/>
          <p:nvPr/>
        </p:nvSpPr>
        <p:spPr>
          <a:xfrm>
            <a:off x="3457599" y="120967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2454BD36-7690-41FE-A6F9-B89B734BC7BB}"/>
              </a:ext>
            </a:extLst>
          </p:cNvPr>
          <p:cNvCxnSpPr>
            <a:cxnSpLocks/>
          </p:cNvCxnSpPr>
          <p:nvPr/>
        </p:nvCxnSpPr>
        <p:spPr>
          <a:xfrm>
            <a:off x="3453646" y="2471060"/>
            <a:ext cx="3026297" cy="228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0FEEAE-1F08-4A70-8433-BDDEFB34D529}"/>
              </a:ext>
            </a:extLst>
          </p:cNvPr>
          <p:cNvSpPr txBox="1"/>
          <p:nvPr/>
        </p:nvSpPr>
        <p:spPr>
          <a:xfrm>
            <a:off x="2233953" y="942680"/>
            <a:ext cx="1146389" cy="646331"/>
          </a:xfrm>
          <a:prstGeom prst="rect">
            <a:avLst/>
          </a:prstGeom>
          <a:noFill/>
        </p:spPr>
        <p:txBody>
          <a:bodyPr wrap="square" rtlCol="0">
            <a:spAutoFit/>
          </a:bodyPr>
          <a:lstStyle/>
          <a:p>
            <a:pPr algn="ctr"/>
            <a:r>
              <a:rPr lang="en-GB" b="1" dirty="0"/>
              <a:t>Price level</a:t>
            </a:r>
          </a:p>
        </p:txBody>
      </p:sp>
      <p:sp>
        <p:nvSpPr>
          <p:cNvPr id="6" name="TextBox 5">
            <a:extLst>
              <a:ext uri="{FF2B5EF4-FFF2-40B4-BE49-F238E27FC236}">
                <a16:creationId xmlns:a16="http://schemas.microsoft.com/office/drawing/2014/main" id="{701E5108-282D-4822-B256-C206255A28D0}"/>
              </a:ext>
            </a:extLst>
          </p:cNvPr>
          <p:cNvSpPr txBox="1"/>
          <p:nvPr/>
        </p:nvSpPr>
        <p:spPr>
          <a:xfrm>
            <a:off x="6812828" y="1154523"/>
            <a:ext cx="1146389" cy="369332"/>
          </a:xfrm>
          <a:prstGeom prst="rect">
            <a:avLst/>
          </a:prstGeom>
          <a:noFill/>
        </p:spPr>
        <p:txBody>
          <a:bodyPr wrap="square" rtlCol="0">
            <a:spAutoFit/>
          </a:bodyPr>
          <a:lstStyle/>
          <a:p>
            <a:pPr algn="ctr"/>
            <a:r>
              <a:rPr lang="en-GB" b="1" dirty="0"/>
              <a:t>AS</a:t>
            </a:r>
          </a:p>
        </p:txBody>
      </p:sp>
      <p:sp>
        <p:nvSpPr>
          <p:cNvPr id="7" name="TextBox 6">
            <a:extLst>
              <a:ext uri="{FF2B5EF4-FFF2-40B4-BE49-F238E27FC236}">
                <a16:creationId xmlns:a16="http://schemas.microsoft.com/office/drawing/2014/main" id="{708FE786-EBD6-4C96-A973-4B43A3513762}"/>
              </a:ext>
            </a:extLst>
          </p:cNvPr>
          <p:cNvSpPr txBox="1"/>
          <p:nvPr/>
        </p:nvSpPr>
        <p:spPr>
          <a:xfrm>
            <a:off x="5919441" y="4370329"/>
            <a:ext cx="1146389" cy="369332"/>
          </a:xfrm>
          <a:prstGeom prst="rect">
            <a:avLst/>
          </a:prstGeom>
          <a:noFill/>
        </p:spPr>
        <p:txBody>
          <a:bodyPr wrap="square" rtlCol="0">
            <a:spAutoFit/>
          </a:bodyPr>
          <a:lstStyle/>
          <a:p>
            <a:pPr algn="ctr"/>
            <a:r>
              <a:rPr lang="en-GB" b="1" dirty="0"/>
              <a:t>AD</a:t>
            </a:r>
            <a:r>
              <a:rPr lang="en-GB" sz="1600" b="1" dirty="0"/>
              <a:t>1</a:t>
            </a:r>
            <a:endParaRPr lang="en-GB" b="1" dirty="0"/>
          </a:p>
        </p:txBody>
      </p:sp>
      <p:sp>
        <p:nvSpPr>
          <p:cNvPr id="8" name="TextBox 7">
            <a:extLst>
              <a:ext uri="{FF2B5EF4-FFF2-40B4-BE49-F238E27FC236}">
                <a16:creationId xmlns:a16="http://schemas.microsoft.com/office/drawing/2014/main" id="{F9073407-CF6A-491C-847A-F1EDDA3BEA9C}"/>
              </a:ext>
            </a:extLst>
          </p:cNvPr>
          <p:cNvSpPr txBox="1"/>
          <p:nvPr/>
        </p:nvSpPr>
        <p:spPr>
          <a:xfrm>
            <a:off x="5188770" y="5208338"/>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sp>
        <p:nvSpPr>
          <p:cNvPr id="9" name="TextBox 8">
            <a:extLst>
              <a:ext uri="{FF2B5EF4-FFF2-40B4-BE49-F238E27FC236}">
                <a16:creationId xmlns:a16="http://schemas.microsoft.com/office/drawing/2014/main" id="{2E3E6CFE-5A01-4C0A-8A4D-934C289EFFCD}"/>
              </a:ext>
            </a:extLst>
          </p:cNvPr>
          <p:cNvSpPr txBox="1"/>
          <p:nvPr/>
        </p:nvSpPr>
        <p:spPr>
          <a:xfrm>
            <a:off x="2423490" y="3480082"/>
            <a:ext cx="1146389" cy="369332"/>
          </a:xfrm>
          <a:prstGeom prst="rect">
            <a:avLst/>
          </a:prstGeom>
          <a:noFill/>
        </p:spPr>
        <p:txBody>
          <a:bodyPr wrap="square" rtlCol="0">
            <a:spAutoFit/>
          </a:bodyPr>
          <a:lstStyle/>
          <a:p>
            <a:pPr algn="ctr"/>
            <a:r>
              <a:rPr lang="en-GB" b="1" dirty="0"/>
              <a:t>P</a:t>
            </a:r>
            <a:r>
              <a:rPr lang="en-GB" sz="1600" b="1" dirty="0"/>
              <a:t>2</a:t>
            </a:r>
            <a:endParaRPr lang="en-GB" b="1" dirty="0"/>
          </a:p>
        </p:txBody>
      </p:sp>
      <p:cxnSp>
        <p:nvCxnSpPr>
          <p:cNvPr id="10" name="Straight Connector 9">
            <a:extLst>
              <a:ext uri="{FF2B5EF4-FFF2-40B4-BE49-F238E27FC236}">
                <a16:creationId xmlns:a16="http://schemas.microsoft.com/office/drawing/2014/main" id="{C0C2DE4B-25F5-4ADF-869A-CF328997A0D3}"/>
              </a:ext>
            </a:extLst>
          </p:cNvPr>
          <p:cNvCxnSpPr>
            <a:cxnSpLocks/>
          </p:cNvCxnSpPr>
          <p:nvPr/>
        </p:nvCxnSpPr>
        <p:spPr>
          <a:xfrm flipH="1">
            <a:off x="3160576" y="4204409"/>
            <a:ext cx="2601389" cy="21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5773E4-C69A-4E90-A662-0C33F9A7A6AE}"/>
              </a:ext>
            </a:extLst>
          </p:cNvPr>
          <p:cNvCxnSpPr>
            <a:cxnSpLocks/>
          </p:cNvCxnSpPr>
          <p:nvPr/>
        </p:nvCxnSpPr>
        <p:spPr>
          <a:xfrm>
            <a:off x="5761965" y="4168471"/>
            <a:ext cx="0" cy="9974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61D484-0F79-4BB6-A08E-6B11233B423E}"/>
              </a:ext>
            </a:extLst>
          </p:cNvPr>
          <p:cNvCxnSpPr>
            <a:cxnSpLocks/>
          </p:cNvCxnSpPr>
          <p:nvPr/>
        </p:nvCxnSpPr>
        <p:spPr>
          <a:xfrm flipH="1">
            <a:off x="3112032" y="5189347"/>
            <a:ext cx="59535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D7CAEC-8677-44D5-AC9A-DB2D2FAC6B72}"/>
              </a:ext>
            </a:extLst>
          </p:cNvPr>
          <p:cNvSpPr txBox="1"/>
          <p:nvPr/>
        </p:nvSpPr>
        <p:spPr>
          <a:xfrm>
            <a:off x="7643639" y="5208338"/>
            <a:ext cx="1932324" cy="646331"/>
          </a:xfrm>
          <a:prstGeom prst="rect">
            <a:avLst/>
          </a:prstGeom>
          <a:noFill/>
        </p:spPr>
        <p:txBody>
          <a:bodyPr wrap="square" rtlCol="0">
            <a:spAutoFit/>
          </a:bodyPr>
          <a:lstStyle/>
          <a:p>
            <a:pPr algn="ctr"/>
            <a:r>
              <a:rPr lang="en-GB" b="1" dirty="0"/>
              <a:t>Real national output</a:t>
            </a:r>
          </a:p>
        </p:txBody>
      </p:sp>
      <p:cxnSp>
        <p:nvCxnSpPr>
          <p:cNvPr id="14" name="Straight Connector 13">
            <a:extLst>
              <a:ext uri="{FF2B5EF4-FFF2-40B4-BE49-F238E27FC236}">
                <a16:creationId xmlns:a16="http://schemas.microsoft.com/office/drawing/2014/main" id="{6A826765-CB5A-4A34-AB6D-67B8C4BF3F9F}"/>
              </a:ext>
            </a:extLst>
          </p:cNvPr>
          <p:cNvCxnSpPr>
            <a:cxnSpLocks/>
          </p:cNvCxnSpPr>
          <p:nvPr/>
        </p:nvCxnSpPr>
        <p:spPr>
          <a:xfrm>
            <a:off x="4591508" y="1908368"/>
            <a:ext cx="3026297" cy="228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D21757-638C-4F9C-95D1-5A865C54ABB7}"/>
              </a:ext>
            </a:extLst>
          </p:cNvPr>
          <p:cNvSpPr txBox="1"/>
          <p:nvPr/>
        </p:nvSpPr>
        <p:spPr>
          <a:xfrm>
            <a:off x="7370574" y="4019743"/>
            <a:ext cx="1146389" cy="369332"/>
          </a:xfrm>
          <a:prstGeom prst="rect">
            <a:avLst/>
          </a:prstGeom>
          <a:noFill/>
        </p:spPr>
        <p:txBody>
          <a:bodyPr wrap="square" rtlCol="0">
            <a:spAutoFit/>
          </a:bodyPr>
          <a:lstStyle/>
          <a:p>
            <a:pPr algn="ctr"/>
            <a:r>
              <a:rPr lang="en-GB" b="1" dirty="0"/>
              <a:t>AD</a:t>
            </a:r>
            <a:r>
              <a:rPr lang="en-GB" sz="1600" b="1" dirty="0"/>
              <a:t>2</a:t>
            </a:r>
            <a:endParaRPr lang="en-GB" b="1" dirty="0"/>
          </a:p>
        </p:txBody>
      </p:sp>
      <p:cxnSp>
        <p:nvCxnSpPr>
          <p:cNvPr id="16" name="Straight Connector 15">
            <a:extLst>
              <a:ext uri="{FF2B5EF4-FFF2-40B4-BE49-F238E27FC236}">
                <a16:creationId xmlns:a16="http://schemas.microsoft.com/office/drawing/2014/main" id="{D2D78B53-D08C-4B06-968D-195E95F0DCCA}"/>
              </a:ext>
            </a:extLst>
          </p:cNvPr>
          <p:cNvCxnSpPr>
            <a:cxnSpLocks/>
          </p:cNvCxnSpPr>
          <p:nvPr/>
        </p:nvCxnSpPr>
        <p:spPr>
          <a:xfrm flipH="1">
            <a:off x="3146426" y="3654828"/>
            <a:ext cx="3721150" cy="662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03ED36-5814-48BD-B453-6E342CD8D25B}"/>
              </a:ext>
            </a:extLst>
          </p:cNvPr>
          <p:cNvSpPr txBox="1"/>
          <p:nvPr/>
        </p:nvSpPr>
        <p:spPr>
          <a:xfrm>
            <a:off x="2433772" y="4060784"/>
            <a:ext cx="1146389" cy="369332"/>
          </a:xfrm>
          <a:prstGeom prst="rect">
            <a:avLst/>
          </a:prstGeom>
          <a:noFill/>
        </p:spPr>
        <p:txBody>
          <a:bodyPr wrap="square" rtlCol="0">
            <a:spAutoFit/>
          </a:bodyPr>
          <a:lstStyle/>
          <a:p>
            <a:pPr algn="ctr"/>
            <a:r>
              <a:rPr lang="en-GB" b="1" dirty="0"/>
              <a:t>P</a:t>
            </a:r>
            <a:r>
              <a:rPr lang="en-GB" sz="1600" b="1" dirty="0"/>
              <a:t>1</a:t>
            </a:r>
            <a:endParaRPr lang="en-GB" b="1" dirty="0"/>
          </a:p>
        </p:txBody>
      </p:sp>
      <p:cxnSp>
        <p:nvCxnSpPr>
          <p:cNvPr id="19" name="Straight Connector 18">
            <a:extLst>
              <a:ext uri="{FF2B5EF4-FFF2-40B4-BE49-F238E27FC236}">
                <a16:creationId xmlns:a16="http://schemas.microsoft.com/office/drawing/2014/main" id="{0A190F26-656F-4D77-B999-C8C4CD9B11EE}"/>
              </a:ext>
            </a:extLst>
          </p:cNvPr>
          <p:cNvCxnSpPr>
            <a:cxnSpLocks/>
          </p:cNvCxnSpPr>
          <p:nvPr/>
        </p:nvCxnSpPr>
        <p:spPr>
          <a:xfrm>
            <a:off x="6903861" y="3669762"/>
            <a:ext cx="0" cy="149612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8FF82E1-B6F8-4F8A-8DE5-9CBDECF36905}"/>
              </a:ext>
            </a:extLst>
          </p:cNvPr>
          <p:cNvSpPr txBox="1"/>
          <p:nvPr/>
        </p:nvSpPr>
        <p:spPr>
          <a:xfrm>
            <a:off x="6294381" y="5198041"/>
            <a:ext cx="1146389" cy="369332"/>
          </a:xfrm>
          <a:prstGeom prst="rect">
            <a:avLst/>
          </a:prstGeom>
          <a:noFill/>
        </p:spPr>
        <p:txBody>
          <a:bodyPr wrap="square" rtlCol="0">
            <a:spAutoFit/>
          </a:bodyPr>
          <a:lstStyle/>
          <a:p>
            <a:pPr algn="ctr"/>
            <a:r>
              <a:rPr lang="en-GB" b="1" dirty="0"/>
              <a:t>Y</a:t>
            </a:r>
            <a:r>
              <a:rPr lang="en-GB" sz="1400" b="1" dirty="0"/>
              <a:t>2</a:t>
            </a:r>
            <a:endParaRPr lang="en-GB" b="1" dirty="0"/>
          </a:p>
        </p:txBody>
      </p:sp>
      <p:cxnSp>
        <p:nvCxnSpPr>
          <p:cNvPr id="22" name="Straight Connector 21">
            <a:extLst>
              <a:ext uri="{FF2B5EF4-FFF2-40B4-BE49-F238E27FC236}">
                <a16:creationId xmlns:a16="http://schemas.microsoft.com/office/drawing/2014/main" id="{3B9BDC11-D2F6-469B-8C8D-C8C621260705}"/>
              </a:ext>
            </a:extLst>
          </p:cNvPr>
          <p:cNvCxnSpPr>
            <a:cxnSpLocks/>
          </p:cNvCxnSpPr>
          <p:nvPr/>
        </p:nvCxnSpPr>
        <p:spPr>
          <a:xfrm>
            <a:off x="7654471" y="1932873"/>
            <a:ext cx="0" cy="325647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63F5EAA-413D-4A32-B034-B98CE71B2219}"/>
              </a:ext>
            </a:extLst>
          </p:cNvPr>
          <p:cNvSpPr txBox="1"/>
          <p:nvPr/>
        </p:nvSpPr>
        <p:spPr>
          <a:xfrm>
            <a:off x="7065906" y="5198041"/>
            <a:ext cx="1146389" cy="369332"/>
          </a:xfrm>
          <a:prstGeom prst="rect">
            <a:avLst/>
          </a:prstGeom>
          <a:noFill/>
        </p:spPr>
        <p:txBody>
          <a:bodyPr wrap="square" rtlCol="0">
            <a:spAutoFit/>
          </a:bodyPr>
          <a:lstStyle/>
          <a:p>
            <a:pPr algn="ctr"/>
            <a:r>
              <a:rPr lang="en-GB" b="1" dirty="0" err="1"/>
              <a:t>Y</a:t>
            </a:r>
            <a:r>
              <a:rPr lang="en-GB" sz="1600" b="1" dirty="0" err="1"/>
              <a:t>fe</a:t>
            </a:r>
            <a:endParaRPr lang="en-GB" b="1" dirty="0"/>
          </a:p>
        </p:txBody>
      </p:sp>
      <p:cxnSp>
        <p:nvCxnSpPr>
          <p:cNvPr id="24" name="Straight Connector 23">
            <a:extLst>
              <a:ext uri="{FF2B5EF4-FFF2-40B4-BE49-F238E27FC236}">
                <a16:creationId xmlns:a16="http://schemas.microsoft.com/office/drawing/2014/main" id="{D9719582-043A-447F-AFAD-B18FD40B59E1}"/>
              </a:ext>
            </a:extLst>
          </p:cNvPr>
          <p:cNvCxnSpPr>
            <a:cxnSpLocks/>
          </p:cNvCxnSpPr>
          <p:nvPr/>
        </p:nvCxnSpPr>
        <p:spPr>
          <a:xfrm>
            <a:off x="3277523" y="3552414"/>
            <a:ext cx="1980914" cy="13852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6A1975F-9D89-440A-BBE1-C02B78CEA155}"/>
              </a:ext>
            </a:extLst>
          </p:cNvPr>
          <p:cNvSpPr txBox="1"/>
          <p:nvPr/>
        </p:nvSpPr>
        <p:spPr>
          <a:xfrm>
            <a:off x="4432950" y="4792293"/>
            <a:ext cx="1146389" cy="369332"/>
          </a:xfrm>
          <a:prstGeom prst="rect">
            <a:avLst/>
          </a:prstGeom>
          <a:noFill/>
        </p:spPr>
        <p:txBody>
          <a:bodyPr wrap="square" rtlCol="0">
            <a:spAutoFit/>
          </a:bodyPr>
          <a:lstStyle/>
          <a:p>
            <a:pPr algn="ctr"/>
            <a:r>
              <a:rPr lang="en-GB" b="1" dirty="0"/>
              <a:t>AD</a:t>
            </a:r>
          </a:p>
        </p:txBody>
      </p:sp>
      <p:cxnSp>
        <p:nvCxnSpPr>
          <p:cNvPr id="27" name="Straight Connector 26">
            <a:extLst>
              <a:ext uri="{FF2B5EF4-FFF2-40B4-BE49-F238E27FC236}">
                <a16:creationId xmlns:a16="http://schemas.microsoft.com/office/drawing/2014/main" id="{274830F5-6DC2-43D1-816C-C3A8F243161B}"/>
              </a:ext>
            </a:extLst>
          </p:cNvPr>
          <p:cNvCxnSpPr>
            <a:cxnSpLocks/>
          </p:cNvCxnSpPr>
          <p:nvPr/>
        </p:nvCxnSpPr>
        <p:spPr>
          <a:xfrm>
            <a:off x="4461270" y="4389075"/>
            <a:ext cx="0" cy="81926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6761AE-8555-4EA0-B940-3F2B416E6912}"/>
              </a:ext>
            </a:extLst>
          </p:cNvPr>
          <p:cNvCxnSpPr>
            <a:cxnSpLocks/>
          </p:cNvCxnSpPr>
          <p:nvPr/>
        </p:nvCxnSpPr>
        <p:spPr>
          <a:xfrm flipH="1" flipV="1">
            <a:off x="3146426" y="4370329"/>
            <a:ext cx="1174889" cy="1057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A4A8304-1027-4F1F-954D-B37D5A0D8958}"/>
              </a:ext>
            </a:extLst>
          </p:cNvPr>
          <p:cNvSpPr txBox="1"/>
          <p:nvPr/>
        </p:nvSpPr>
        <p:spPr>
          <a:xfrm>
            <a:off x="2422480" y="4295983"/>
            <a:ext cx="1146389" cy="369332"/>
          </a:xfrm>
          <a:prstGeom prst="rect">
            <a:avLst/>
          </a:prstGeom>
          <a:noFill/>
        </p:spPr>
        <p:txBody>
          <a:bodyPr wrap="square" rtlCol="0">
            <a:spAutoFit/>
          </a:bodyPr>
          <a:lstStyle/>
          <a:p>
            <a:pPr algn="ctr"/>
            <a:r>
              <a:rPr lang="en-GB" b="1" dirty="0"/>
              <a:t>P</a:t>
            </a:r>
          </a:p>
        </p:txBody>
      </p:sp>
      <p:sp>
        <p:nvSpPr>
          <p:cNvPr id="34" name="TextBox 33">
            <a:extLst>
              <a:ext uri="{FF2B5EF4-FFF2-40B4-BE49-F238E27FC236}">
                <a16:creationId xmlns:a16="http://schemas.microsoft.com/office/drawing/2014/main" id="{3C1CFDB4-108F-42D0-8F27-63EE983F102C}"/>
              </a:ext>
            </a:extLst>
          </p:cNvPr>
          <p:cNvSpPr txBox="1"/>
          <p:nvPr/>
        </p:nvSpPr>
        <p:spPr>
          <a:xfrm>
            <a:off x="3859755" y="5217070"/>
            <a:ext cx="1146389" cy="369332"/>
          </a:xfrm>
          <a:prstGeom prst="rect">
            <a:avLst/>
          </a:prstGeom>
          <a:noFill/>
        </p:spPr>
        <p:txBody>
          <a:bodyPr wrap="square" rtlCol="0">
            <a:spAutoFit/>
          </a:bodyPr>
          <a:lstStyle/>
          <a:p>
            <a:pPr algn="ctr"/>
            <a:r>
              <a:rPr lang="en-GB" b="1" dirty="0"/>
              <a:t>Y</a:t>
            </a:r>
          </a:p>
        </p:txBody>
      </p:sp>
      <p:sp>
        <p:nvSpPr>
          <p:cNvPr id="12" name="Title 11">
            <a:extLst>
              <a:ext uri="{FF2B5EF4-FFF2-40B4-BE49-F238E27FC236}">
                <a16:creationId xmlns:a16="http://schemas.microsoft.com/office/drawing/2014/main" id="{6DCCEDF2-7E82-31D0-768C-BC101CA0CBF7}"/>
              </a:ext>
            </a:extLst>
          </p:cNvPr>
          <p:cNvSpPr>
            <a:spLocks noGrp="1"/>
          </p:cNvSpPr>
          <p:nvPr>
            <p:ph type="title"/>
          </p:nvPr>
        </p:nvSpPr>
        <p:spPr/>
        <p:txBody>
          <a:bodyPr/>
          <a:lstStyle/>
          <a:p>
            <a:r>
              <a:rPr lang="en-GB" dirty="0">
                <a:cs typeface="Calibri Light"/>
              </a:rPr>
              <a:t>Increases in aggregate demand (Keynesian model), with additional multiplier effect</a:t>
            </a:r>
            <a:endParaRPr lang="en-GB" dirty="0"/>
          </a:p>
        </p:txBody>
      </p:sp>
    </p:spTree>
    <p:extLst>
      <p:ext uri="{BB962C8B-B14F-4D97-AF65-F5344CB8AC3E}">
        <p14:creationId xmlns:p14="http://schemas.microsoft.com/office/powerpoint/2010/main" val="25789061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54B1B94-FCCB-40E5-9C40-BFFA649DDB36}"/>
              </a:ext>
            </a:extLst>
          </p:cNvPr>
          <p:cNvCxnSpPr>
            <a:cxnSpLocks/>
          </p:cNvCxnSpPr>
          <p:nvPr/>
        </p:nvCxnSpPr>
        <p:spPr>
          <a:xfrm>
            <a:off x="3482751" y="721360"/>
            <a:ext cx="0" cy="4607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AAA6D97-E787-482C-BF71-72F431AC0189}"/>
              </a:ext>
            </a:extLst>
          </p:cNvPr>
          <p:cNvCxnSpPr/>
          <p:nvPr/>
        </p:nvCxnSpPr>
        <p:spPr>
          <a:xfrm>
            <a:off x="3482751" y="532844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3C6B2-87F7-43B3-98EC-859C50924049}"/>
              </a:ext>
            </a:extLst>
          </p:cNvPr>
          <p:cNvSpPr txBox="1"/>
          <p:nvPr/>
        </p:nvSpPr>
        <p:spPr>
          <a:xfrm>
            <a:off x="2604977" y="838186"/>
            <a:ext cx="1146389" cy="369332"/>
          </a:xfrm>
          <a:prstGeom prst="rect">
            <a:avLst/>
          </a:prstGeom>
          <a:noFill/>
        </p:spPr>
        <p:txBody>
          <a:bodyPr wrap="square" rtlCol="0">
            <a:spAutoFit/>
          </a:bodyPr>
          <a:lstStyle/>
          <a:p>
            <a:pPr algn="ctr"/>
            <a:r>
              <a:rPr lang="en-GB" b="1" dirty="0"/>
              <a:t>PL</a:t>
            </a:r>
          </a:p>
        </p:txBody>
      </p:sp>
      <p:sp>
        <p:nvSpPr>
          <p:cNvPr id="5" name="TextBox 4">
            <a:extLst>
              <a:ext uri="{FF2B5EF4-FFF2-40B4-BE49-F238E27FC236}">
                <a16:creationId xmlns:a16="http://schemas.microsoft.com/office/drawing/2014/main" id="{9A181B5C-4A84-4BE2-B960-D874ECE3B006}"/>
              </a:ext>
            </a:extLst>
          </p:cNvPr>
          <p:cNvSpPr txBox="1"/>
          <p:nvPr/>
        </p:nvSpPr>
        <p:spPr>
          <a:xfrm>
            <a:off x="8354098" y="5377211"/>
            <a:ext cx="1146389" cy="369332"/>
          </a:xfrm>
          <a:prstGeom prst="rect">
            <a:avLst/>
          </a:prstGeom>
          <a:noFill/>
        </p:spPr>
        <p:txBody>
          <a:bodyPr wrap="square" rtlCol="0">
            <a:spAutoFit/>
          </a:bodyPr>
          <a:lstStyle/>
          <a:p>
            <a:pPr algn="ctr"/>
            <a:r>
              <a:rPr lang="en-GB" b="1" dirty="0"/>
              <a:t>Real GDP</a:t>
            </a:r>
          </a:p>
        </p:txBody>
      </p:sp>
      <p:sp>
        <p:nvSpPr>
          <p:cNvPr id="6" name="TextBox 5">
            <a:extLst>
              <a:ext uri="{FF2B5EF4-FFF2-40B4-BE49-F238E27FC236}">
                <a16:creationId xmlns:a16="http://schemas.microsoft.com/office/drawing/2014/main" id="{706DD899-B7FB-4FEC-B0CE-444817864110}"/>
              </a:ext>
            </a:extLst>
          </p:cNvPr>
          <p:cNvSpPr txBox="1"/>
          <p:nvPr/>
        </p:nvSpPr>
        <p:spPr>
          <a:xfrm>
            <a:off x="7053405" y="1263072"/>
            <a:ext cx="1146389" cy="369332"/>
          </a:xfrm>
          <a:prstGeom prst="rect">
            <a:avLst/>
          </a:prstGeom>
          <a:noFill/>
        </p:spPr>
        <p:txBody>
          <a:bodyPr wrap="square" lIns="91440" tIns="45720" rIns="91440" bIns="45720" rtlCol="0" anchor="t">
            <a:spAutoFit/>
          </a:bodyPr>
          <a:lstStyle/>
          <a:p>
            <a:pPr algn="ctr"/>
            <a:r>
              <a:rPr lang="en-GB" b="1" dirty="0"/>
              <a:t>AS</a:t>
            </a:r>
          </a:p>
        </p:txBody>
      </p:sp>
      <p:sp>
        <p:nvSpPr>
          <p:cNvPr id="7" name="Freeform: Shape 6">
            <a:extLst>
              <a:ext uri="{FF2B5EF4-FFF2-40B4-BE49-F238E27FC236}">
                <a16:creationId xmlns:a16="http://schemas.microsoft.com/office/drawing/2014/main" id="{0CDB6198-7064-4C22-A980-DCC3EB925FEB}"/>
              </a:ext>
            </a:extLst>
          </p:cNvPr>
          <p:cNvSpPr/>
          <p:nvPr/>
        </p:nvSpPr>
        <p:spPr>
          <a:xfrm>
            <a:off x="3808074" y="137223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BAEB2D3D-D009-4772-82F0-75607BEE83E3}"/>
              </a:ext>
            </a:extLst>
          </p:cNvPr>
          <p:cNvCxnSpPr>
            <a:cxnSpLocks/>
          </p:cNvCxnSpPr>
          <p:nvPr/>
        </p:nvCxnSpPr>
        <p:spPr>
          <a:xfrm>
            <a:off x="3751366" y="2238381"/>
            <a:ext cx="3984233" cy="2722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9A87AD-95A2-444D-BA91-829D76CA4A7F}"/>
              </a:ext>
            </a:extLst>
          </p:cNvPr>
          <p:cNvSpPr txBox="1"/>
          <p:nvPr/>
        </p:nvSpPr>
        <p:spPr>
          <a:xfrm>
            <a:off x="7822363" y="4413835"/>
            <a:ext cx="1146389" cy="369332"/>
          </a:xfrm>
          <a:prstGeom prst="rect">
            <a:avLst/>
          </a:prstGeom>
          <a:noFill/>
        </p:spPr>
        <p:txBody>
          <a:bodyPr wrap="square" rtlCol="0">
            <a:spAutoFit/>
          </a:bodyPr>
          <a:lstStyle/>
          <a:p>
            <a:pPr algn="ctr"/>
            <a:r>
              <a:rPr lang="en-GB" b="1" dirty="0"/>
              <a:t>AD2</a:t>
            </a:r>
          </a:p>
        </p:txBody>
      </p:sp>
      <p:cxnSp>
        <p:nvCxnSpPr>
          <p:cNvPr id="10" name="Straight Connector 9">
            <a:extLst>
              <a:ext uri="{FF2B5EF4-FFF2-40B4-BE49-F238E27FC236}">
                <a16:creationId xmlns:a16="http://schemas.microsoft.com/office/drawing/2014/main" id="{1D9ED5CC-EF6E-42FB-9F2B-AAC2F5DD5441}"/>
              </a:ext>
            </a:extLst>
          </p:cNvPr>
          <p:cNvCxnSpPr>
            <a:cxnSpLocks/>
          </p:cNvCxnSpPr>
          <p:nvPr/>
        </p:nvCxnSpPr>
        <p:spPr>
          <a:xfrm flipH="1">
            <a:off x="3505945" y="4201159"/>
            <a:ext cx="318820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27668A-696B-4D06-B9B5-C9A712D0428B}"/>
              </a:ext>
            </a:extLst>
          </p:cNvPr>
          <p:cNvCxnSpPr>
            <a:cxnSpLocks/>
          </p:cNvCxnSpPr>
          <p:nvPr/>
        </p:nvCxnSpPr>
        <p:spPr>
          <a:xfrm>
            <a:off x="6668413" y="4201159"/>
            <a:ext cx="1" cy="10699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C062A9E-8830-4FDB-B663-5C6B576B941E}"/>
              </a:ext>
            </a:extLst>
          </p:cNvPr>
          <p:cNvSpPr txBox="1"/>
          <p:nvPr/>
        </p:nvSpPr>
        <p:spPr>
          <a:xfrm>
            <a:off x="6061320" y="5389145"/>
            <a:ext cx="1146389" cy="369332"/>
          </a:xfrm>
          <a:prstGeom prst="rect">
            <a:avLst/>
          </a:prstGeom>
          <a:noFill/>
        </p:spPr>
        <p:txBody>
          <a:bodyPr wrap="square" rtlCol="0">
            <a:spAutoFit/>
          </a:bodyPr>
          <a:lstStyle/>
          <a:p>
            <a:pPr algn="ctr"/>
            <a:r>
              <a:rPr lang="en-GB" b="1" dirty="0"/>
              <a:t>Y1</a:t>
            </a:r>
          </a:p>
        </p:txBody>
      </p:sp>
      <p:sp>
        <p:nvSpPr>
          <p:cNvPr id="13" name="TextBox 12">
            <a:extLst>
              <a:ext uri="{FF2B5EF4-FFF2-40B4-BE49-F238E27FC236}">
                <a16:creationId xmlns:a16="http://schemas.microsoft.com/office/drawing/2014/main" id="{83A4A99F-0D25-4F46-93D9-92979A8F57A0}"/>
              </a:ext>
            </a:extLst>
          </p:cNvPr>
          <p:cNvSpPr txBox="1"/>
          <p:nvPr/>
        </p:nvSpPr>
        <p:spPr>
          <a:xfrm>
            <a:off x="2691001" y="4007906"/>
            <a:ext cx="1146389" cy="369332"/>
          </a:xfrm>
          <a:prstGeom prst="rect">
            <a:avLst/>
          </a:prstGeom>
          <a:noFill/>
        </p:spPr>
        <p:txBody>
          <a:bodyPr wrap="square" rtlCol="0">
            <a:spAutoFit/>
          </a:bodyPr>
          <a:lstStyle/>
          <a:p>
            <a:pPr algn="ctr"/>
            <a:r>
              <a:rPr lang="en-GB" b="1" dirty="0"/>
              <a:t>P1</a:t>
            </a:r>
          </a:p>
        </p:txBody>
      </p:sp>
      <p:cxnSp>
        <p:nvCxnSpPr>
          <p:cNvPr id="15" name="Straight Connector 14">
            <a:extLst>
              <a:ext uri="{FF2B5EF4-FFF2-40B4-BE49-F238E27FC236}">
                <a16:creationId xmlns:a16="http://schemas.microsoft.com/office/drawing/2014/main" id="{F9D6EB01-D274-4D21-8699-3088A96BE9E6}"/>
              </a:ext>
            </a:extLst>
          </p:cNvPr>
          <p:cNvCxnSpPr>
            <a:cxnSpLocks/>
          </p:cNvCxnSpPr>
          <p:nvPr/>
        </p:nvCxnSpPr>
        <p:spPr>
          <a:xfrm flipH="1">
            <a:off x="3505945" y="3649656"/>
            <a:ext cx="3879285"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BFF3AD-BE20-46CC-B305-1830B43D5210}"/>
              </a:ext>
            </a:extLst>
          </p:cNvPr>
          <p:cNvCxnSpPr>
            <a:cxnSpLocks/>
          </p:cNvCxnSpPr>
          <p:nvPr/>
        </p:nvCxnSpPr>
        <p:spPr>
          <a:xfrm flipH="1">
            <a:off x="7414032" y="3661484"/>
            <a:ext cx="41098" cy="16669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2F40CE-8006-469E-9AFC-B393A0FB40D6}"/>
              </a:ext>
            </a:extLst>
          </p:cNvPr>
          <p:cNvSpPr txBox="1"/>
          <p:nvPr/>
        </p:nvSpPr>
        <p:spPr>
          <a:xfrm>
            <a:off x="6812035" y="5377211"/>
            <a:ext cx="1146389" cy="369332"/>
          </a:xfrm>
          <a:prstGeom prst="rect">
            <a:avLst/>
          </a:prstGeom>
          <a:noFill/>
        </p:spPr>
        <p:txBody>
          <a:bodyPr wrap="square" rtlCol="0">
            <a:spAutoFit/>
          </a:bodyPr>
          <a:lstStyle/>
          <a:p>
            <a:pPr algn="ctr"/>
            <a:r>
              <a:rPr lang="en-GB" b="1" dirty="0"/>
              <a:t>Y2</a:t>
            </a:r>
          </a:p>
        </p:txBody>
      </p:sp>
      <p:sp>
        <p:nvSpPr>
          <p:cNvPr id="18" name="TextBox 17">
            <a:extLst>
              <a:ext uri="{FF2B5EF4-FFF2-40B4-BE49-F238E27FC236}">
                <a16:creationId xmlns:a16="http://schemas.microsoft.com/office/drawing/2014/main" id="{2A643F65-35F9-4C36-8AC6-42EFCEBBA716}"/>
              </a:ext>
            </a:extLst>
          </p:cNvPr>
          <p:cNvSpPr txBox="1"/>
          <p:nvPr/>
        </p:nvSpPr>
        <p:spPr>
          <a:xfrm>
            <a:off x="2709939" y="3476818"/>
            <a:ext cx="1146389" cy="369332"/>
          </a:xfrm>
          <a:prstGeom prst="rect">
            <a:avLst/>
          </a:prstGeom>
          <a:noFill/>
        </p:spPr>
        <p:txBody>
          <a:bodyPr wrap="square" rtlCol="0">
            <a:spAutoFit/>
          </a:bodyPr>
          <a:lstStyle/>
          <a:p>
            <a:pPr algn="ctr"/>
            <a:r>
              <a:rPr lang="en-GB" b="1" dirty="0"/>
              <a:t>P2</a:t>
            </a:r>
          </a:p>
        </p:txBody>
      </p:sp>
      <p:cxnSp>
        <p:nvCxnSpPr>
          <p:cNvPr id="20" name="Straight Connector 19">
            <a:extLst>
              <a:ext uri="{FF2B5EF4-FFF2-40B4-BE49-F238E27FC236}">
                <a16:creationId xmlns:a16="http://schemas.microsoft.com/office/drawing/2014/main" id="{6C4488E9-3ECF-400D-BE20-E7B4FECB8517}"/>
              </a:ext>
            </a:extLst>
          </p:cNvPr>
          <p:cNvCxnSpPr>
            <a:cxnSpLocks/>
          </p:cNvCxnSpPr>
          <p:nvPr/>
        </p:nvCxnSpPr>
        <p:spPr>
          <a:xfrm>
            <a:off x="4609835" y="1693099"/>
            <a:ext cx="3984233" cy="2722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52FC4DF-0944-4AD5-8283-11C9E65BFBA0}"/>
              </a:ext>
            </a:extLst>
          </p:cNvPr>
          <p:cNvSpPr txBox="1"/>
          <p:nvPr/>
        </p:nvSpPr>
        <p:spPr>
          <a:xfrm>
            <a:off x="7053406" y="4959117"/>
            <a:ext cx="1146389" cy="369332"/>
          </a:xfrm>
          <a:prstGeom prst="rect">
            <a:avLst/>
          </a:prstGeom>
          <a:noFill/>
        </p:spPr>
        <p:txBody>
          <a:bodyPr wrap="square" rtlCol="0">
            <a:spAutoFit/>
          </a:bodyPr>
          <a:lstStyle/>
          <a:p>
            <a:pPr algn="ctr"/>
            <a:r>
              <a:rPr lang="en-GB" b="1" dirty="0"/>
              <a:t>AD1</a:t>
            </a:r>
          </a:p>
        </p:txBody>
      </p:sp>
      <p:cxnSp>
        <p:nvCxnSpPr>
          <p:cNvPr id="24" name="Straight Connector 23">
            <a:extLst>
              <a:ext uri="{FF2B5EF4-FFF2-40B4-BE49-F238E27FC236}">
                <a16:creationId xmlns:a16="http://schemas.microsoft.com/office/drawing/2014/main" id="{ECF6BCCC-5C17-4DD1-B272-D65DA70D6AE5}"/>
              </a:ext>
            </a:extLst>
          </p:cNvPr>
          <p:cNvCxnSpPr>
            <a:cxnSpLocks/>
          </p:cNvCxnSpPr>
          <p:nvPr/>
        </p:nvCxnSpPr>
        <p:spPr>
          <a:xfrm flipH="1">
            <a:off x="7947148" y="2364736"/>
            <a:ext cx="41098" cy="2963713"/>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CBAD16-A4DC-4DEF-8E10-19F836248BC1}"/>
              </a:ext>
            </a:extLst>
          </p:cNvPr>
          <p:cNvSpPr txBox="1"/>
          <p:nvPr/>
        </p:nvSpPr>
        <p:spPr>
          <a:xfrm>
            <a:off x="7373953" y="5377210"/>
            <a:ext cx="1146389" cy="369332"/>
          </a:xfrm>
          <a:prstGeom prst="rect">
            <a:avLst/>
          </a:prstGeom>
          <a:noFill/>
        </p:spPr>
        <p:txBody>
          <a:bodyPr wrap="square" rtlCol="0">
            <a:spAutoFit/>
          </a:bodyPr>
          <a:lstStyle/>
          <a:p>
            <a:pPr algn="ctr"/>
            <a:r>
              <a:rPr lang="en-GB" b="1" dirty="0"/>
              <a:t>Y3</a:t>
            </a:r>
          </a:p>
        </p:txBody>
      </p:sp>
      <p:cxnSp>
        <p:nvCxnSpPr>
          <p:cNvPr id="14" name="Straight Connector 13">
            <a:extLst>
              <a:ext uri="{FF2B5EF4-FFF2-40B4-BE49-F238E27FC236}">
                <a16:creationId xmlns:a16="http://schemas.microsoft.com/office/drawing/2014/main" id="{BE42668E-3D56-1ACC-3B97-3B9C9023F98A}"/>
              </a:ext>
            </a:extLst>
          </p:cNvPr>
          <p:cNvCxnSpPr>
            <a:cxnSpLocks/>
          </p:cNvCxnSpPr>
          <p:nvPr/>
        </p:nvCxnSpPr>
        <p:spPr>
          <a:xfrm>
            <a:off x="6197600" y="1126592"/>
            <a:ext cx="2919759" cy="20606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DD7D414-A592-3705-026F-4F8E4EBCF6F1}"/>
              </a:ext>
            </a:extLst>
          </p:cNvPr>
          <p:cNvSpPr txBox="1"/>
          <p:nvPr/>
        </p:nvSpPr>
        <p:spPr>
          <a:xfrm>
            <a:off x="8435166" y="3185153"/>
            <a:ext cx="1146389" cy="369332"/>
          </a:xfrm>
          <a:prstGeom prst="rect">
            <a:avLst/>
          </a:prstGeom>
          <a:noFill/>
        </p:spPr>
        <p:txBody>
          <a:bodyPr wrap="square" rtlCol="0">
            <a:spAutoFit/>
          </a:bodyPr>
          <a:lstStyle/>
          <a:p>
            <a:pPr algn="ctr"/>
            <a:r>
              <a:rPr lang="en-GB" b="1" dirty="0"/>
              <a:t>AD3</a:t>
            </a:r>
          </a:p>
        </p:txBody>
      </p:sp>
      <p:cxnSp>
        <p:nvCxnSpPr>
          <p:cNvPr id="23" name="Straight Connector 22">
            <a:extLst>
              <a:ext uri="{FF2B5EF4-FFF2-40B4-BE49-F238E27FC236}">
                <a16:creationId xmlns:a16="http://schemas.microsoft.com/office/drawing/2014/main" id="{EB80E3C7-34F7-20AC-BBC6-1022B50A4FDF}"/>
              </a:ext>
            </a:extLst>
          </p:cNvPr>
          <p:cNvCxnSpPr>
            <a:cxnSpLocks/>
          </p:cNvCxnSpPr>
          <p:nvPr/>
        </p:nvCxnSpPr>
        <p:spPr>
          <a:xfrm flipH="1">
            <a:off x="3544432" y="2405170"/>
            <a:ext cx="432978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BEBA46D-2559-B37A-EC98-70F0F53EEA4A}"/>
              </a:ext>
            </a:extLst>
          </p:cNvPr>
          <p:cNvSpPr txBox="1"/>
          <p:nvPr/>
        </p:nvSpPr>
        <p:spPr>
          <a:xfrm>
            <a:off x="2629125" y="2238380"/>
            <a:ext cx="1146389" cy="369332"/>
          </a:xfrm>
          <a:prstGeom prst="rect">
            <a:avLst/>
          </a:prstGeom>
          <a:noFill/>
        </p:spPr>
        <p:txBody>
          <a:bodyPr wrap="square" rtlCol="0">
            <a:spAutoFit/>
          </a:bodyPr>
          <a:lstStyle/>
          <a:p>
            <a:pPr algn="ctr"/>
            <a:r>
              <a:rPr lang="en-GB" b="1" dirty="0"/>
              <a:t>P3</a:t>
            </a:r>
          </a:p>
        </p:txBody>
      </p:sp>
      <p:sp>
        <p:nvSpPr>
          <p:cNvPr id="22" name="Title 21">
            <a:extLst>
              <a:ext uri="{FF2B5EF4-FFF2-40B4-BE49-F238E27FC236}">
                <a16:creationId xmlns:a16="http://schemas.microsoft.com/office/drawing/2014/main" id="{3A1E87A3-9898-A43F-53CF-D2EC51A30FC8}"/>
              </a:ext>
            </a:extLst>
          </p:cNvPr>
          <p:cNvSpPr>
            <a:spLocks noGrp="1"/>
          </p:cNvSpPr>
          <p:nvPr>
            <p:ph type="title"/>
          </p:nvPr>
        </p:nvSpPr>
        <p:spPr/>
        <p:txBody>
          <a:bodyPr/>
          <a:lstStyle/>
          <a:p>
            <a:r>
              <a:rPr lang="en-GB" dirty="0">
                <a:cs typeface="Calibri Light"/>
              </a:rPr>
              <a:t>Increase in aggregate demand with multiplier effect (Keynesian model, leading to demand-pull inflation</a:t>
            </a:r>
            <a:endParaRPr lang="en-GB" dirty="0"/>
          </a:p>
        </p:txBody>
      </p:sp>
    </p:spTree>
    <p:extLst>
      <p:ext uri="{BB962C8B-B14F-4D97-AF65-F5344CB8AC3E}">
        <p14:creationId xmlns:p14="http://schemas.microsoft.com/office/powerpoint/2010/main" val="26035185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A6EBB47-B6A4-9DDD-47B2-6CD19E1E20A1}"/>
              </a:ext>
            </a:extLst>
          </p:cNvPr>
          <p:cNvGrpSpPr/>
          <p:nvPr/>
        </p:nvGrpSpPr>
        <p:grpSpPr>
          <a:xfrm>
            <a:off x="3630433" y="912200"/>
            <a:ext cx="7342010" cy="5418459"/>
            <a:chOff x="3630433" y="912200"/>
            <a:chExt cx="7342010" cy="5418459"/>
          </a:xfrm>
        </p:grpSpPr>
        <p:cxnSp>
          <p:nvCxnSpPr>
            <p:cNvPr id="2" name="Straight Connector 1">
              <a:extLst>
                <a:ext uri="{FF2B5EF4-FFF2-40B4-BE49-F238E27FC236}">
                  <a16:creationId xmlns:a16="http://schemas.microsoft.com/office/drawing/2014/main" id="{F3A41CCD-332A-4236-9A5C-D05D5ABFAE3A}"/>
                </a:ext>
              </a:extLst>
            </p:cNvPr>
            <p:cNvCxnSpPr/>
            <p:nvPr/>
          </p:nvCxnSpPr>
          <p:spPr>
            <a:xfrm>
              <a:off x="4528756" y="91220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F6286B4D-2BDA-4B43-8289-9B19E07DD239}"/>
                </a:ext>
              </a:extLst>
            </p:cNvPr>
            <p:cNvSpPr/>
            <p:nvPr/>
          </p:nvSpPr>
          <p:spPr>
            <a:xfrm>
              <a:off x="4854079" y="117919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2454BD36-7690-41FE-A6F9-B89B734BC7BB}"/>
                </a:ext>
              </a:extLst>
            </p:cNvPr>
            <p:cNvCxnSpPr>
              <a:cxnSpLocks/>
            </p:cNvCxnSpPr>
            <p:nvPr/>
          </p:nvCxnSpPr>
          <p:spPr>
            <a:xfrm>
              <a:off x="4850126" y="2440580"/>
              <a:ext cx="3026297" cy="228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0FEEAE-1F08-4A70-8433-BDDEFB34D529}"/>
                </a:ext>
              </a:extLst>
            </p:cNvPr>
            <p:cNvSpPr txBox="1"/>
            <p:nvPr/>
          </p:nvSpPr>
          <p:spPr>
            <a:xfrm>
              <a:off x="3630433" y="912200"/>
              <a:ext cx="1146389" cy="646331"/>
            </a:xfrm>
            <a:prstGeom prst="rect">
              <a:avLst/>
            </a:prstGeom>
            <a:noFill/>
          </p:spPr>
          <p:txBody>
            <a:bodyPr wrap="square" rtlCol="0">
              <a:spAutoFit/>
            </a:bodyPr>
            <a:lstStyle/>
            <a:p>
              <a:pPr algn="ctr"/>
              <a:r>
                <a:rPr lang="en-GB" b="1" dirty="0"/>
                <a:t>Price level</a:t>
              </a:r>
            </a:p>
          </p:txBody>
        </p:sp>
        <p:sp>
          <p:nvSpPr>
            <p:cNvPr id="6" name="TextBox 5">
              <a:extLst>
                <a:ext uri="{FF2B5EF4-FFF2-40B4-BE49-F238E27FC236}">
                  <a16:creationId xmlns:a16="http://schemas.microsoft.com/office/drawing/2014/main" id="{701E5108-282D-4822-B256-C206255A28D0}"/>
                </a:ext>
              </a:extLst>
            </p:cNvPr>
            <p:cNvSpPr txBox="1"/>
            <p:nvPr/>
          </p:nvSpPr>
          <p:spPr>
            <a:xfrm>
              <a:off x="8209308" y="1124043"/>
              <a:ext cx="1146389" cy="369332"/>
            </a:xfrm>
            <a:prstGeom prst="rect">
              <a:avLst/>
            </a:prstGeom>
            <a:noFill/>
          </p:spPr>
          <p:txBody>
            <a:bodyPr wrap="square" rtlCol="0">
              <a:spAutoFit/>
            </a:bodyPr>
            <a:lstStyle/>
            <a:p>
              <a:pPr algn="ctr"/>
              <a:r>
                <a:rPr lang="en-GB" b="1" dirty="0"/>
                <a:t>AS</a:t>
              </a:r>
            </a:p>
          </p:txBody>
        </p:sp>
        <p:sp>
          <p:nvSpPr>
            <p:cNvPr id="7" name="TextBox 6">
              <a:extLst>
                <a:ext uri="{FF2B5EF4-FFF2-40B4-BE49-F238E27FC236}">
                  <a16:creationId xmlns:a16="http://schemas.microsoft.com/office/drawing/2014/main" id="{708FE786-EBD6-4C96-A973-4B43A3513762}"/>
                </a:ext>
              </a:extLst>
            </p:cNvPr>
            <p:cNvSpPr txBox="1"/>
            <p:nvPr/>
          </p:nvSpPr>
          <p:spPr>
            <a:xfrm>
              <a:off x="7315921" y="4339849"/>
              <a:ext cx="1146389" cy="369332"/>
            </a:xfrm>
            <a:prstGeom prst="rect">
              <a:avLst/>
            </a:prstGeom>
            <a:noFill/>
          </p:spPr>
          <p:txBody>
            <a:bodyPr wrap="square" rtlCol="0">
              <a:spAutoFit/>
            </a:bodyPr>
            <a:lstStyle/>
            <a:p>
              <a:pPr algn="ctr"/>
              <a:r>
                <a:rPr lang="en-GB" b="1" dirty="0"/>
                <a:t>AD</a:t>
              </a:r>
              <a:r>
                <a:rPr lang="en-GB" sz="1600" b="1" dirty="0"/>
                <a:t>1</a:t>
              </a:r>
              <a:endParaRPr lang="en-GB" b="1" dirty="0"/>
            </a:p>
          </p:txBody>
        </p:sp>
        <p:sp>
          <p:nvSpPr>
            <p:cNvPr id="8" name="TextBox 7">
              <a:extLst>
                <a:ext uri="{FF2B5EF4-FFF2-40B4-BE49-F238E27FC236}">
                  <a16:creationId xmlns:a16="http://schemas.microsoft.com/office/drawing/2014/main" id="{F9073407-CF6A-491C-847A-F1EDDA3BEA9C}"/>
                </a:ext>
              </a:extLst>
            </p:cNvPr>
            <p:cNvSpPr txBox="1"/>
            <p:nvPr/>
          </p:nvSpPr>
          <p:spPr>
            <a:xfrm>
              <a:off x="6585250" y="5177858"/>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sp>
          <p:nvSpPr>
            <p:cNvPr id="9" name="TextBox 8">
              <a:extLst>
                <a:ext uri="{FF2B5EF4-FFF2-40B4-BE49-F238E27FC236}">
                  <a16:creationId xmlns:a16="http://schemas.microsoft.com/office/drawing/2014/main" id="{2E3E6CFE-5A01-4C0A-8A4D-934C289EFFCD}"/>
                </a:ext>
              </a:extLst>
            </p:cNvPr>
            <p:cNvSpPr txBox="1"/>
            <p:nvPr/>
          </p:nvSpPr>
          <p:spPr>
            <a:xfrm>
              <a:off x="3819970" y="3449602"/>
              <a:ext cx="1146389" cy="369332"/>
            </a:xfrm>
            <a:prstGeom prst="rect">
              <a:avLst/>
            </a:prstGeom>
            <a:noFill/>
          </p:spPr>
          <p:txBody>
            <a:bodyPr wrap="square" rtlCol="0">
              <a:spAutoFit/>
            </a:bodyPr>
            <a:lstStyle/>
            <a:p>
              <a:pPr algn="ctr"/>
              <a:r>
                <a:rPr lang="en-GB" b="1" dirty="0"/>
                <a:t>P</a:t>
              </a:r>
              <a:r>
                <a:rPr lang="en-GB" sz="1600" b="1" dirty="0"/>
                <a:t>2</a:t>
              </a:r>
              <a:endParaRPr lang="en-GB" b="1" dirty="0"/>
            </a:p>
          </p:txBody>
        </p:sp>
        <p:cxnSp>
          <p:nvCxnSpPr>
            <p:cNvPr id="10" name="Straight Connector 9">
              <a:extLst>
                <a:ext uri="{FF2B5EF4-FFF2-40B4-BE49-F238E27FC236}">
                  <a16:creationId xmlns:a16="http://schemas.microsoft.com/office/drawing/2014/main" id="{C0C2DE4B-25F5-4ADF-869A-CF328997A0D3}"/>
                </a:ext>
              </a:extLst>
            </p:cNvPr>
            <p:cNvCxnSpPr>
              <a:cxnSpLocks/>
            </p:cNvCxnSpPr>
            <p:nvPr/>
          </p:nvCxnSpPr>
          <p:spPr>
            <a:xfrm flipH="1">
              <a:off x="4557056" y="4173929"/>
              <a:ext cx="2601389" cy="21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5773E4-C69A-4E90-A662-0C33F9A7A6AE}"/>
                </a:ext>
              </a:extLst>
            </p:cNvPr>
            <p:cNvCxnSpPr>
              <a:cxnSpLocks/>
            </p:cNvCxnSpPr>
            <p:nvPr/>
          </p:nvCxnSpPr>
          <p:spPr>
            <a:xfrm>
              <a:off x="7158445" y="4137991"/>
              <a:ext cx="0" cy="9974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61D484-0F79-4BB6-A08E-6B11233B423E}"/>
                </a:ext>
              </a:extLst>
            </p:cNvPr>
            <p:cNvCxnSpPr>
              <a:cxnSpLocks/>
            </p:cNvCxnSpPr>
            <p:nvPr/>
          </p:nvCxnSpPr>
          <p:spPr>
            <a:xfrm flipH="1">
              <a:off x="4508512" y="5158867"/>
              <a:ext cx="59535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D7CAEC-8677-44D5-AC9A-DB2D2FAC6B72}"/>
                </a:ext>
              </a:extLst>
            </p:cNvPr>
            <p:cNvSpPr txBox="1"/>
            <p:nvPr/>
          </p:nvSpPr>
          <p:spPr>
            <a:xfrm>
              <a:off x="9040119" y="5177858"/>
              <a:ext cx="1932324" cy="646331"/>
            </a:xfrm>
            <a:prstGeom prst="rect">
              <a:avLst/>
            </a:prstGeom>
            <a:noFill/>
          </p:spPr>
          <p:txBody>
            <a:bodyPr wrap="square" rtlCol="0">
              <a:spAutoFit/>
            </a:bodyPr>
            <a:lstStyle/>
            <a:p>
              <a:pPr algn="ctr"/>
              <a:r>
                <a:rPr lang="en-GB" b="1" dirty="0"/>
                <a:t>Real national output</a:t>
              </a:r>
            </a:p>
          </p:txBody>
        </p:sp>
        <p:cxnSp>
          <p:nvCxnSpPr>
            <p:cNvPr id="14" name="Straight Connector 13">
              <a:extLst>
                <a:ext uri="{FF2B5EF4-FFF2-40B4-BE49-F238E27FC236}">
                  <a16:creationId xmlns:a16="http://schemas.microsoft.com/office/drawing/2014/main" id="{6A826765-CB5A-4A34-AB6D-67B8C4BF3F9F}"/>
                </a:ext>
              </a:extLst>
            </p:cNvPr>
            <p:cNvCxnSpPr>
              <a:cxnSpLocks/>
            </p:cNvCxnSpPr>
            <p:nvPr/>
          </p:nvCxnSpPr>
          <p:spPr>
            <a:xfrm>
              <a:off x="5987988" y="1877888"/>
              <a:ext cx="3026297" cy="228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D21757-638C-4F9C-95D1-5A865C54ABB7}"/>
                </a:ext>
              </a:extLst>
            </p:cNvPr>
            <p:cNvSpPr txBox="1"/>
            <p:nvPr/>
          </p:nvSpPr>
          <p:spPr>
            <a:xfrm>
              <a:off x="8767054" y="3989263"/>
              <a:ext cx="1146389" cy="369332"/>
            </a:xfrm>
            <a:prstGeom prst="rect">
              <a:avLst/>
            </a:prstGeom>
            <a:noFill/>
          </p:spPr>
          <p:txBody>
            <a:bodyPr wrap="square" rtlCol="0">
              <a:spAutoFit/>
            </a:bodyPr>
            <a:lstStyle/>
            <a:p>
              <a:pPr algn="ctr"/>
              <a:r>
                <a:rPr lang="en-GB" b="1" dirty="0"/>
                <a:t>AD</a:t>
              </a:r>
              <a:r>
                <a:rPr lang="en-GB" sz="1600" b="1" dirty="0"/>
                <a:t>2</a:t>
              </a:r>
              <a:endParaRPr lang="en-GB" b="1" dirty="0"/>
            </a:p>
          </p:txBody>
        </p:sp>
        <p:cxnSp>
          <p:nvCxnSpPr>
            <p:cNvPr id="16" name="Straight Connector 15">
              <a:extLst>
                <a:ext uri="{FF2B5EF4-FFF2-40B4-BE49-F238E27FC236}">
                  <a16:creationId xmlns:a16="http://schemas.microsoft.com/office/drawing/2014/main" id="{D2D78B53-D08C-4B06-968D-195E95F0DCCA}"/>
                </a:ext>
              </a:extLst>
            </p:cNvPr>
            <p:cNvCxnSpPr>
              <a:cxnSpLocks/>
            </p:cNvCxnSpPr>
            <p:nvPr/>
          </p:nvCxnSpPr>
          <p:spPr>
            <a:xfrm flipH="1">
              <a:off x="4542906" y="3624348"/>
              <a:ext cx="3721150" cy="662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003ED36-5814-48BD-B453-6E342CD8D25B}"/>
                </a:ext>
              </a:extLst>
            </p:cNvPr>
            <p:cNvSpPr txBox="1"/>
            <p:nvPr/>
          </p:nvSpPr>
          <p:spPr>
            <a:xfrm>
              <a:off x="3830252" y="4030304"/>
              <a:ext cx="1146389" cy="369332"/>
            </a:xfrm>
            <a:prstGeom prst="rect">
              <a:avLst/>
            </a:prstGeom>
            <a:noFill/>
          </p:spPr>
          <p:txBody>
            <a:bodyPr wrap="square" rtlCol="0">
              <a:spAutoFit/>
            </a:bodyPr>
            <a:lstStyle/>
            <a:p>
              <a:pPr algn="ctr"/>
              <a:r>
                <a:rPr lang="en-GB" b="1" dirty="0"/>
                <a:t>P</a:t>
              </a:r>
              <a:r>
                <a:rPr lang="en-GB" sz="1600" b="1" dirty="0"/>
                <a:t>1</a:t>
              </a:r>
              <a:endParaRPr lang="en-GB" b="1" dirty="0"/>
            </a:p>
          </p:txBody>
        </p:sp>
        <p:cxnSp>
          <p:nvCxnSpPr>
            <p:cNvPr id="19" name="Straight Connector 18">
              <a:extLst>
                <a:ext uri="{FF2B5EF4-FFF2-40B4-BE49-F238E27FC236}">
                  <a16:creationId xmlns:a16="http://schemas.microsoft.com/office/drawing/2014/main" id="{0A190F26-656F-4D77-B999-C8C4CD9B11EE}"/>
                </a:ext>
              </a:extLst>
            </p:cNvPr>
            <p:cNvCxnSpPr>
              <a:cxnSpLocks/>
            </p:cNvCxnSpPr>
            <p:nvPr/>
          </p:nvCxnSpPr>
          <p:spPr>
            <a:xfrm>
              <a:off x="8300341" y="3639282"/>
              <a:ext cx="0" cy="149612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8FF82E1-B6F8-4F8A-8DE5-9CBDECF36905}"/>
                </a:ext>
              </a:extLst>
            </p:cNvPr>
            <p:cNvSpPr txBox="1"/>
            <p:nvPr/>
          </p:nvSpPr>
          <p:spPr>
            <a:xfrm>
              <a:off x="7690861" y="5167561"/>
              <a:ext cx="1146389" cy="369332"/>
            </a:xfrm>
            <a:prstGeom prst="rect">
              <a:avLst/>
            </a:prstGeom>
            <a:noFill/>
          </p:spPr>
          <p:txBody>
            <a:bodyPr wrap="square" rtlCol="0">
              <a:spAutoFit/>
            </a:bodyPr>
            <a:lstStyle/>
            <a:p>
              <a:pPr algn="ctr"/>
              <a:r>
                <a:rPr lang="en-GB" b="1" dirty="0"/>
                <a:t>Y</a:t>
              </a:r>
              <a:r>
                <a:rPr lang="en-GB" sz="1400" b="1" dirty="0"/>
                <a:t>2</a:t>
              </a:r>
              <a:endParaRPr lang="en-GB" b="1" dirty="0"/>
            </a:p>
          </p:txBody>
        </p:sp>
        <p:cxnSp>
          <p:nvCxnSpPr>
            <p:cNvPr id="22" name="Straight Connector 21">
              <a:extLst>
                <a:ext uri="{FF2B5EF4-FFF2-40B4-BE49-F238E27FC236}">
                  <a16:creationId xmlns:a16="http://schemas.microsoft.com/office/drawing/2014/main" id="{3B9BDC11-D2F6-469B-8C8D-C8C621260705}"/>
                </a:ext>
              </a:extLst>
            </p:cNvPr>
            <p:cNvCxnSpPr>
              <a:cxnSpLocks/>
            </p:cNvCxnSpPr>
            <p:nvPr/>
          </p:nvCxnSpPr>
          <p:spPr>
            <a:xfrm>
              <a:off x="9050951" y="1902393"/>
              <a:ext cx="0" cy="325647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63F5EAA-413D-4A32-B034-B98CE71B2219}"/>
                </a:ext>
              </a:extLst>
            </p:cNvPr>
            <p:cNvSpPr txBox="1"/>
            <p:nvPr/>
          </p:nvSpPr>
          <p:spPr>
            <a:xfrm>
              <a:off x="8462386" y="5167561"/>
              <a:ext cx="1146389" cy="369332"/>
            </a:xfrm>
            <a:prstGeom prst="rect">
              <a:avLst/>
            </a:prstGeom>
            <a:noFill/>
          </p:spPr>
          <p:txBody>
            <a:bodyPr wrap="square" rtlCol="0">
              <a:spAutoFit/>
            </a:bodyPr>
            <a:lstStyle/>
            <a:p>
              <a:pPr algn="ctr"/>
              <a:r>
                <a:rPr lang="en-GB" b="1" dirty="0" err="1"/>
                <a:t>Y</a:t>
              </a:r>
              <a:r>
                <a:rPr lang="en-GB" sz="1600" b="1" dirty="0" err="1"/>
                <a:t>fe</a:t>
              </a:r>
              <a:endParaRPr lang="en-GB" b="1" dirty="0"/>
            </a:p>
          </p:txBody>
        </p:sp>
        <p:cxnSp>
          <p:nvCxnSpPr>
            <p:cNvPr id="13" name="Straight Arrow Connector 12">
              <a:extLst>
                <a:ext uri="{FF2B5EF4-FFF2-40B4-BE49-F238E27FC236}">
                  <a16:creationId xmlns:a16="http://schemas.microsoft.com/office/drawing/2014/main" id="{D54EA0D9-5984-42E1-A534-E1F87F931587}"/>
                </a:ext>
              </a:extLst>
            </p:cNvPr>
            <p:cNvCxnSpPr/>
            <p:nvPr/>
          </p:nvCxnSpPr>
          <p:spPr>
            <a:xfrm>
              <a:off x="7158444" y="5672997"/>
              <a:ext cx="189250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D2D6290-4055-4E1E-AE15-BE05E66AFF75}"/>
                </a:ext>
              </a:extLst>
            </p:cNvPr>
            <p:cNvSpPr txBox="1"/>
            <p:nvPr/>
          </p:nvSpPr>
          <p:spPr>
            <a:xfrm>
              <a:off x="7192398" y="5684328"/>
              <a:ext cx="1932324" cy="646331"/>
            </a:xfrm>
            <a:prstGeom prst="rect">
              <a:avLst/>
            </a:prstGeom>
            <a:noFill/>
          </p:spPr>
          <p:txBody>
            <a:bodyPr wrap="square" rtlCol="0">
              <a:spAutoFit/>
            </a:bodyPr>
            <a:lstStyle/>
            <a:p>
              <a:pPr algn="ctr"/>
              <a:r>
                <a:rPr lang="en-GB" dirty="0"/>
                <a:t>Negative output gap</a:t>
              </a:r>
            </a:p>
          </p:txBody>
        </p:sp>
      </p:grpSp>
      <p:sp>
        <p:nvSpPr>
          <p:cNvPr id="12" name="Title 11">
            <a:extLst>
              <a:ext uri="{FF2B5EF4-FFF2-40B4-BE49-F238E27FC236}">
                <a16:creationId xmlns:a16="http://schemas.microsoft.com/office/drawing/2014/main" id="{AAA02F2F-6660-66F2-5A15-F777712C0169}"/>
              </a:ext>
            </a:extLst>
          </p:cNvPr>
          <p:cNvSpPr>
            <a:spLocks noGrp="1"/>
          </p:cNvSpPr>
          <p:nvPr>
            <p:ph type="title"/>
          </p:nvPr>
        </p:nvSpPr>
        <p:spPr/>
        <p:txBody>
          <a:bodyPr>
            <a:normAutofit/>
          </a:bodyPr>
          <a:lstStyle/>
          <a:p>
            <a:r>
              <a:rPr lang="en-GB" dirty="0">
                <a:cs typeface="Calibri Light"/>
              </a:rPr>
              <a:t>Negative output gap between Y1 and </a:t>
            </a:r>
            <a:r>
              <a:rPr lang="en-GB" dirty="0" err="1">
                <a:cs typeface="Calibri Light"/>
              </a:rPr>
              <a:t>Yfe</a:t>
            </a:r>
            <a:r>
              <a:rPr lang="en-GB" dirty="0">
                <a:cs typeface="Calibri Light"/>
              </a:rPr>
              <a:t> (Keynesian model); increase in AD to AD2 starts to close the gap</a:t>
            </a:r>
            <a:endParaRPr lang="en-GB" dirty="0"/>
          </a:p>
        </p:txBody>
      </p:sp>
    </p:spTree>
    <p:extLst>
      <p:ext uri="{BB962C8B-B14F-4D97-AF65-F5344CB8AC3E}">
        <p14:creationId xmlns:p14="http://schemas.microsoft.com/office/powerpoint/2010/main" val="202267371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80368A-ACFF-3841-9131-86B7C3A0554A}"/>
              </a:ext>
            </a:extLst>
          </p:cNvPr>
          <p:cNvSpPr>
            <a:spLocks noGrp="1"/>
          </p:cNvSpPr>
          <p:nvPr>
            <p:ph type="title"/>
          </p:nvPr>
        </p:nvSpPr>
        <p:spPr/>
        <p:txBody>
          <a:bodyPr/>
          <a:lstStyle/>
          <a:p>
            <a:r>
              <a:rPr lang="en-GB" dirty="0">
                <a:cs typeface="Calibri Light"/>
              </a:rPr>
              <a:t>Decrease in aggregate demand (Keynesian model)</a:t>
            </a:r>
            <a:endParaRPr lang="en-GB" dirty="0"/>
          </a:p>
        </p:txBody>
      </p:sp>
      <p:grpSp>
        <p:nvGrpSpPr>
          <p:cNvPr id="16" name="Group 15">
            <a:extLst>
              <a:ext uri="{FF2B5EF4-FFF2-40B4-BE49-F238E27FC236}">
                <a16:creationId xmlns:a16="http://schemas.microsoft.com/office/drawing/2014/main" id="{F6432D1C-9AE7-E958-2FE6-EB835D90DD7C}"/>
              </a:ext>
            </a:extLst>
          </p:cNvPr>
          <p:cNvGrpSpPr/>
          <p:nvPr/>
        </p:nvGrpSpPr>
        <p:grpSpPr>
          <a:xfrm>
            <a:off x="3630433" y="912200"/>
            <a:ext cx="7342010" cy="5418459"/>
            <a:chOff x="3630433" y="912200"/>
            <a:chExt cx="7342010" cy="5418459"/>
          </a:xfrm>
        </p:grpSpPr>
        <p:cxnSp>
          <p:nvCxnSpPr>
            <p:cNvPr id="19" name="Straight Connector 18">
              <a:extLst>
                <a:ext uri="{FF2B5EF4-FFF2-40B4-BE49-F238E27FC236}">
                  <a16:creationId xmlns:a16="http://schemas.microsoft.com/office/drawing/2014/main" id="{D5E047C4-8E6F-A9D2-11E3-F3097ED39529}"/>
                </a:ext>
              </a:extLst>
            </p:cNvPr>
            <p:cNvCxnSpPr/>
            <p:nvPr/>
          </p:nvCxnSpPr>
          <p:spPr>
            <a:xfrm>
              <a:off x="4528756" y="91220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4ECA830B-3194-2F81-200F-F30D86D86591}"/>
                </a:ext>
              </a:extLst>
            </p:cNvPr>
            <p:cNvSpPr/>
            <p:nvPr/>
          </p:nvSpPr>
          <p:spPr>
            <a:xfrm>
              <a:off x="4854079" y="117919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8A0A9AA6-1AF7-036D-B5EE-D83F56E9DBBC}"/>
                </a:ext>
              </a:extLst>
            </p:cNvPr>
            <p:cNvCxnSpPr>
              <a:cxnSpLocks/>
            </p:cNvCxnSpPr>
            <p:nvPr/>
          </p:nvCxnSpPr>
          <p:spPr>
            <a:xfrm>
              <a:off x="4850126" y="2440580"/>
              <a:ext cx="3026297" cy="228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8DCA1AF-1DAB-AEC5-393D-ED954ADF357D}"/>
                </a:ext>
              </a:extLst>
            </p:cNvPr>
            <p:cNvSpPr txBox="1"/>
            <p:nvPr/>
          </p:nvSpPr>
          <p:spPr>
            <a:xfrm>
              <a:off x="3630433" y="912200"/>
              <a:ext cx="1146389" cy="646331"/>
            </a:xfrm>
            <a:prstGeom prst="rect">
              <a:avLst/>
            </a:prstGeom>
            <a:noFill/>
          </p:spPr>
          <p:txBody>
            <a:bodyPr wrap="square" rtlCol="0">
              <a:spAutoFit/>
            </a:bodyPr>
            <a:lstStyle/>
            <a:p>
              <a:pPr algn="ctr"/>
              <a:r>
                <a:rPr lang="en-GB" b="1" dirty="0"/>
                <a:t>Price level</a:t>
              </a:r>
            </a:p>
          </p:txBody>
        </p:sp>
        <p:sp>
          <p:nvSpPr>
            <p:cNvPr id="27" name="TextBox 26">
              <a:extLst>
                <a:ext uri="{FF2B5EF4-FFF2-40B4-BE49-F238E27FC236}">
                  <a16:creationId xmlns:a16="http://schemas.microsoft.com/office/drawing/2014/main" id="{6C0A7D99-47F8-F9E4-B057-B2BA7504B83E}"/>
                </a:ext>
              </a:extLst>
            </p:cNvPr>
            <p:cNvSpPr txBox="1"/>
            <p:nvPr/>
          </p:nvSpPr>
          <p:spPr>
            <a:xfrm>
              <a:off x="8209308" y="1124043"/>
              <a:ext cx="1146389" cy="369332"/>
            </a:xfrm>
            <a:prstGeom prst="rect">
              <a:avLst/>
            </a:prstGeom>
            <a:noFill/>
          </p:spPr>
          <p:txBody>
            <a:bodyPr wrap="square" rtlCol="0">
              <a:spAutoFit/>
            </a:bodyPr>
            <a:lstStyle/>
            <a:p>
              <a:pPr algn="ctr"/>
              <a:r>
                <a:rPr lang="en-GB" b="1" dirty="0"/>
                <a:t>AS</a:t>
              </a:r>
            </a:p>
          </p:txBody>
        </p:sp>
        <p:sp>
          <p:nvSpPr>
            <p:cNvPr id="30" name="TextBox 29">
              <a:extLst>
                <a:ext uri="{FF2B5EF4-FFF2-40B4-BE49-F238E27FC236}">
                  <a16:creationId xmlns:a16="http://schemas.microsoft.com/office/drawing/2014/main" id="{FF1DEEB1-3107-5D15-B327-3003B8567D9B}"/>
                </a:ext>
              </a:extLst>
            </p:cNvPr>
            <p:cNvSpPr txBox="1"/>
            <p:nvPr/>
          </p:nvSpPr>
          <p:spPr>
            <a:xfrm>
              <a:off x="7315921" y="4339849"/>
              <a:ext cx="1146389" cy="369332"/>
            </a:xfrm>
            <a:prstGeom prst="rect">
              <a:avLst/>
            </a:prstGeom>
            <a:noFill/>
          </p:spPr>
          <p:txBody>
            <a:bodyPr wrap="square" rtlCol="0">
              <a:spAutoFit/>
            </a:bodyPr>
            <a:lstStyle/>
            <a:p>
              <a:pPr algn="ctr"/>
              <a:r>
                <a:rPr lang="en-GB" b="1" dirty="0"/>
                <a:t>AD</a:t>
              </a:r>
              <a:r>
                <a:rPr lang="en-GB" sz="1600" b="1" dirty="0"/>
                <a:t>1</a:t>
              </a:r>
              <a:endParaRPr lang="en-GB" b="1" dirty="0"/>
            </a:p>
          </p:txBody>
        </p:sp>
        <p:sp>
          <p:nvSpPr>
            <p:cNvPr id="31" name="TextBox 30">
              <a:extLst>
                <a:ext uri="{FF2B5EF4-FFF2-40B4-BE49-F238E27FC236}">
                  <a16:creationId xmlns:a16="http://schemas.microsoft.com/office/drawing/2014/main" id="{0219B5CB-CE28-9941-26CA-167C213EC38D}"/>
                </a:ext>
              </a:extLst>
            </p:cNvPr>
            <p:cNvSpPr txBox="1"/>
            <p:nvPr/>
          </p:nvSpPr>
          <p:spPr>
            <a:xfrm>
              <a:off x="6585250" y="5177858"/>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sp>
          <p:nvSpPr>
            <p:cNvPr id="32" name="TextBox 31">
              <a:extLst>
                <a:ext uri="{FF2B5EF4-FFF2-40B4-BE49-F238E27FC236}">
                  <a16:creationId xmlns:a16="http://schemas.microsoft.com/office/drawing/2014/main" id="{27CB4716-3090-2687-C2D5-4B3B18AE4403}"/>
                </a:ext>
              </a:extLst>
            </p:cNvPr>
            <p:cNvSpPr txBox="1"/>
            <p:nvPr/>
          </p:nvSpPr>
          <p:spPr>
            <a:xfrm>
              <a:off x="3819970" y="3449602"/>
              <a:ext cx="1146389" cy="369332"/>
            </a:xfrm>
            <a:prstGeom prst="rect">
              <a:avLst/>
            </a:prstGeom>
            <a:noFill/>
          </p:spPr>
          <p:txBody>
            <a:bodyPr wrap="square" rtlCol="0">
              <a:spAutoFit/>
            </a:bodyPr>
            <a:lstStyle/>
            <a:p>
              <a:pPr algn="ctr"/>
              <a:r>
                <a:rPr lang="en-GB" b="1" dirty="0"/>
                <a:t>P</a:t>
              </a:r>
              <a:r>
                <a:rPr lang="en-GB" sz="1600" b="1" dirty="0"/>
                <a:t>2</a:t>
              </a:r>
              <a:endParaRPr lang="en-GB" b="1" dirty="0"/>
            </a:p>
          </p:txBody>
        </p:sp>
        <p:cxnSp>
          <p:nvCxnSpPr>
            <p:cNvPr id="33" name="Straight Connector 32">
              <a:extLst>
                <a:ext uri="{FF2B5EF4-FFF2-40B4-BE49-F238E27FC236}">
                  <a16:creationId xmlns:a16="http://schemas.microsoft.com/office/drawing/2014/main" id="{E8DB121F-23A7-55A3-1508-A121FBE8E9AE}"/>
                </a:ext>
              </a:extLst>
            </p:cNvPr>
            <p:cNvCxnSpPr>
              <a:cxnSpLocks/>
            </p:cNvCxnSpPr>
            <p:nvPr/>
          </p:nvCxnSpPr>
          <p:spPr>
            <a:xfrm flipH="1">
              <a:off x="4557056" y="4173929"/>
              <a:ext cx="2601389" cy="211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CE00B1-BC9C-7990-AB2C-AB0FCDE761F7}"/>
                </a:ext>
              </a:extLst>
            </p:cNvPr>
            <p:cNvCxnSpPr>
              <a:cxnSpLocks/>
            </p:cNvCxnSpPr>
            <p:nvPr/>
          </p:nvCxnSpPr>
          <p:spPr>
            <a:xfrm>
              <a:off x="7158445" y="4137991"/>
              <a:ext cx="0" cy="9974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200F40-BBAD-61F9-CF01-F2D74B838F0F}"/>
                </a:ext>
              </a:extLst>
            </p:cNvPr>
            <p:cNvCxnSpPr>
              <a:cxnSpLocks/>
            </p:cNvCxnSpPr>
            <p:nvPr/>
          </p:nvCxnSpPr>
          <p:spPr>
            <a:xfrm flipH="1">
              <a:off x="4508512" y="5158867"/>
              <a:ext cx="59535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0692EEE-FF24-3B96-C07C-83F19D642B8B}"/>
                </a:ext>
              </a:extLst>
            </p:cNvPr>
            <p:cNvSpPr txBox="1"/>
            <p:nvPr/>
          </p:nvSpPr>
          <p:spPr>
            <a:xfrm>
              <a:off x="9040119" y="5177858"/>
              <a:ext cx="1932324" cy="646331"/>
            </a:xfrm>
            <a:prstGeom prst="rect">
              <a:avLst/>
            </a:prstGeom>
            <a:noFill/>
          </p:spPr>
          <p:txBody>
            <a:bodyPr wrap="square" rtlCol="0">
              <a:spAutoFit/>
            </a:bodyPr>
            <a:lstStyle/>
            <a:p>
              <a:pPr algn="ctr"/>
              <a:r>
                <a:rPr lang="en-GB" b="1" dirty="0"/>
                <a:t>Real national output</a:t>
              </a:r>
            </a:p>
          </p:txBody>
        </p:sp>
        <p:cxnSp>
          <p:nvCxnSpPr>
            <p:cNvPr id="37" name="Straight Connector 36">
              <a:extLst>
                <a:ext uri="{FF2B5EF4-FFF2-40B4-BE49-F238E27FC236}">
                  <a16:creationId xmlns:a16="http://schemas.microsoft.com/office/drawing/2014/main" id="{D690156A-CE01-7C03-9674-A58A258AEC1D}"/>
                </a:ext>
              </a:extLst>
            </p:cNvPr>
            <p:cNvCxnSpPr>
              <a:cxnSpLocks/>
            </p:cNvCxnSpPr>
            <p:nvPr/>
          </p:nvCxnSpPr>
          <p:spPr>
            <a:xfrm>
              <a:off x="5987988" y="1877888"/>
              <a:ext cx="3026297" cy="22819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71B0BD4-849F-B4B8-3FF5-186D6B780C2F}"/>
                </a:ext>
              </a:extLst>
            </p:cNvPr>
            <p:cNvSpPr txBox="1"/>
            <p:nvPr/>
          </p:nvSpPr>
          <p:spPr>
            <a:xfrm>
              <a:off x="8767054" y="3989263"/>
              <a:ext cx="1146389" cy="369332"/>
            </a:xfrm>
            <a:prstGeom prst="rect">
              <a:avLst/>
            </a:prstGeom>
            <a:noFill/>
          </p:spPr>
          <p:txBody>
            <a:bodyPr wrap="square" rtlCol="0">
              <a:spAutoFit/>
            </a:bodyPr>
            <a:lstStyle/>
            <a:p>
              <a:pPr algn="ctr"/>
              <a:r>
                <a:rPr lang="en-GB" b="1" dirty="0"/>
                <a:t>AD</a:t>
              </a:r>
              <a:r>
                <a:rPr lang="en-GB" sz="1600" b="1" dirty="0"/>
                <a:t>2</a:t>
              </a:r>
              <a:endParaRPr lang="en-GB" b="1" dirty="0"/>
            </a:p>
          </p:txBody>
        </p:sp>
        <p:cxnSp>
          <p:nvCxnSpPr>
            <p:cNvPr id="39" name="Straight Connector 38">
              <a:extLst>
                <a:ext uri="{FF2B5EF4-FFF2-40B4-BE49-F238E27FC236}">
                  <a16:creationId xmlns:a16="http://schemas.microsoft.com/office/drawing/2014/main" id="{BDA988FF-05DF-3584-D0C1-F5A3C6117E4F}"/>
                </a:ext>
              </a:extLst>
            </p:cNvPr>
            <p:cNvCxnSpPr>
              <a:cxnSpLocks/>
            </p:cNvCxnSpPr>
            <p:nvPr/>
          </p:nvCxnSpPr>
          <p:spPr>
            <a:xfrm flipH="1">
              <a:off x="4542906" y="3624348"/>
              <a:ext cx="3721150" cy="662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D295A33-87EA-126A-9D3C-E25C87A2CE2A}"/>
                </a:ext>
              </a:extLst>
            </p:cNvPr>
            <p:cNvSpPr txBox="1"/>
            <p:nvPr/>
          </p:nvSpPr>
          <p:spPr>
            <a:xfrm>
              <a:off x="3830252" y="4030304"/>
              <a:ext cx="1146389" cy="369332"/>
            </a:xfrm>
            <a:prstGeom prst="rect">
              <a:avLst/>
            </a:prstGeom>
            <a:noFill/>
          </p:spPr>
          <p:txBody>
            <a:bodyPr wrap="square" rtlCol="0">
              <a:spAutoFit/>
            </a:bodyPr>
            <a:lstStyle/>
            <a:p>
              <a:pPr algn="ctr"/>
              <a:r>
                <a:rPr lang="en-GB" b="1" dirty="0"/>
                <a:t>P</a:t>
              </a:r>
              <a:r>
                <a:rPr lang="en-GB" sz="1600" b="1" dirty="0"/>
                <a:t>1</a:t>
              </a:r>
              <a:endParaRPr lang="en-GB" b="1" dirty="0"/>
            </a:p>
          </p:txBody>
        </p:sp>
        <p:cxnSp>
          <p:nvCxnSpPr>
            <p:cNvPr id="41" name="Straight Connector 40">
              <a:extLst>
                <a:ext uri="{FF2B5EF4-FFF2-40B4-BE49-F238E27FC236}">
                  <a16:creationId xmlns:a16="http://schemas.microsoft.com/office/drawing/2014/main" id="{D8F5A51E-0C0C-AC8C-2F3F-D59CA771AE17}"/>
                </a:ext>
              </a:extLst>
            </p:cNvPr>
            <p:cNvCxnSpPr>
              <a:cxnSpLocks/>
            </p:cNvCxnSpPr>
            <p:nvPr/>
          </p:nvCxnSpPr>
          <p:spPr>
            <a:xfrm>
              <a:off x="8300341" y="3639282"/>
              <a:ext cx="0" cy="149612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96C8AC5-D3A8-4824-570A-2ECEE85DFC6E}"/>
                </a:ext>
              </a:extLst>
            </p:cNvPr>
            <p:cNvSpPr txBox="1"/>
            <p:nvPr/>
          </p:nvSpPr>
          <p:spPr>
            <a:xfrm>
              <a:off x="7690861" y="5167561"/>
              <a:ext cx="1146389" cy="369332"/>
            </a:xfrm>
            <a:prstGeom prst="rect">
              <a:avLst/>
            </a:prstGeom>
            <a:noFill/>
          </p:spPr>
          <p:txBody>
            <a:bodyPr wrap="square" rtlCol="0">
              <a:spAutoFit/>
            </a:bodyPr>
            <a:lstStyle/>
            <a:p>
              <a:pPr algn="ctr"/>
              <a:r>
                <a:rPr lang="en-GB" b="1" dirty="0"/>
                <a:t>Y</a:t>
              </a:r>
              <a:r>
                <a:rPr lang="en-GB" sz="1400" b="1" dirty="0"/>
                <a:t>2</a:t>
              </a:r>
              <a:endParaRPr lang="en-GB" b="1" dirty="0"/>
            </a:p>
          </p:txBody>
        </p:sp>
        <p:cxnSp>
          <p:nvCxnSpPr>
            <p:cNvPr id="43" name="Straight Connector 42">
              <a:extLst>
                <a:ext uri="{FF2B5EF4-FFF2-40B4-BE49-F238E27FC236}">
                  <a16:creationId xmlns:a16="http://schemas.microsoft.com/office/drawing/2014/main" id="{487DAF16-F650-7D82-AAD5-4723D046CFEB}"/>
                </a:ext>
              </a:extLst>
            </p:cNvPr>
            <p:cNvCxnSpPr>
              <a:cxnSpLocks/>
            </p:cNvCxnSpPr>
            <p:nvPr/>
          </p:nvCxnSpPr>
          <p:spPr>
            <a:xfrm>
              <a:off x="9050951" y="1902393"/>
              <a:ext cx="0" cy="325647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5A28E5E-4D47-3DBC-4FB4-00DCF0AB13F6}"/>
                </a:ext>
              </a:extLst>
            </p:cNvPr>
            <p:cNvSpPr txBox="1"/>
            <p:nvPr/>
          </p:nvSpPr>
          <p:spPr>
            <a:xfrm>
              <a:off x="8462386" y="5167561"/>
              <a:ext cx="1146389" cy="369332"/>
            </a:xfrm>
            <a:prstGeom prst="rect">
              <a:avLst/>
            </a:prstGeom>
            <a:noFill/>
          </p:spPr>
          <p:txBody>
            <a:bodyPr wrap="square" rtlCol="0">
              <a:spAutoFit/>
            </a:bodyPr>
            <a:lstStyle/>
            <a:p>
              <a:pPr algn="ctr"/>
              <a:r>
                <a:rPr lang="en-GB" b="1" dirty="0" err="1"/>
                <a:t>Y</a:t>
              </a:r>
              <a:r>
                <a:rPr lang="en-GB" sz="1600" b="1" dirty="0" err="1"/>
                <a:t>fe</a:t>
              </a:r>
              <a:endParaRPr lang="en-GB" b="1" dirty="0"/>
            </a:p>
          </p:txBody>
        </p:sp>
        <p:cxnSp>
          <p:nvCxnSpPr>
            <p:cNvPr id="45" name="Straight Arrow Connector 44">
              <a:extLst>
                <a:ext uri="{FF2B5EF4-FFF2-40B4-BE49-F238E27FC236}">
                  <a16:creationId xmlns:a16="http://schemas.microsoft.com/office/drawing/2014/main" id="{84359B27-4AD7-85F5-23B1-7AAACD731299}"/>
                </a:ext>
              </a:extLst>
            </p:cNvPr>
            <p:cNvCxnSpPr/>
            <p:nvPr/>
          </p:nvCxnSpPr>
          <p:spPr>
            <a:xfrm>
              <a:off x="7158444" y="5672997"/>
              <a:ext cx="189250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A0ADF11-00B2-47EA-4587-733679C7C627}"/>
                </a:ext>
              </a:extLst>
            </p:cNvPr>
            <p:cNvSpPr txBox="1"/>
            <p:nvPr/>
          </p:nvSpPr>
          <p:spPr>
            <a:xfrm>
              <a:off x="7192398" y="5684328"/>
              <a:ext cx="1932324" cy="646331"/>
            </a:xfrm>
            <a:prstGeom prst="rect">
              <a:avLst/>
            </a:prstGeom>
            <a:noFill/>
          </p:spPr>
          <p:txBody>
            <a:bodyPr wrap="square" rtlCol="0">
              <a:spAutoFit/>
            </a:bodyPr>
            <a:lstStyle/>
            <a:p>
              <a:pPr algn="ctr"/>
              <a:r>
                <a:rPr lang="en-GB" dirty="0"/>
                <a:t>Negative output gap</a:t>
              </a:r>
            </a:p>
          </p:txBody>
        </p:sp>
      </p:grpSp>
    </p:spTree>
    <p:extLst>
      <p:ext uri="{BB962C8B-B14F-4D97-AF65-F5344CB8AC3E}">
        <p14:creationId xmlns:p14="http://schemas.microsoft.com/office/powerpoint/2010/main" val="19427335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97B1A2-93E5-169F-76F9-3EE0E849D24B}"/>
              </a:ext>
            </a:extLst>
          </p:cNvPr>
          <p:cNvGrpSpPr/>
          <p:nvPr/>
        </p:nvGrpSpPr>
        <p:grpSpPr>
          <a:xfrm>
            <a:off x="1625600" y="558800"/>
            <a:ext cx="6943514" cy="5065206"/>
            <a:chOff x="1625600" y="558800"/>
            <a:chExt cx="6943514" cy="5065206"/>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558800"/>
              <a:ext cx="0" cy="4607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923330"/>
            </a:xfrm>
            <a:prstGeom prst="rect">
              <a:avLst/>
            </a:prstGeom>
            <a:noFill/>
          </p:spPr>
          <p:txBody>
            <a:bodyPr wrap="square" rtlCol="0">
              <a:spAutoFit/>
            </a:bodyPr>
            <a:lstStyle/>
            <a:p>
              <a:pPr algn="ctr"/>
              <a:r>
                <a:rPr lang="en-GB" b="1" dirty="0"/>
                <a:t>General 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Real GDP</a:t>
              </a:r>
            </a:p>
          </p:txBody>
        </p:sp>
        <p:sp>
          <p:nvSpPr>
            <p:cNvPr id="12" name="TextBox 11">
              <a:extLst>
                <a:ext uri="{FF2B5EF4-FFF2-40B4-BE49-F238E27FC236}">
                  <a16:creationId xmlns:a16="http://schemas.microsoft.com/office/drawing/2014/main" id="{527593A7-6A84-4657-9775-CB1C169D0B0E}"/>
                </a:ext>
              </a:extLst>
            </p:cNvPr>
            <p:cNvSpPr txBox="1"/>
            <p:nvPr/>
          </p:nvSpPr>
          <p:spPr>
            <a:xfrm>
              <a:off x="6609560" y="1123826"/>
              <a:ext cx="1146389" cy="369332"/>
            </a:xfrm>
            <a:prstGeom prst="rect">
              <a:avLst/>
            </a:prstGeom>
            <a:noFill/>
          </p:spPr>
          <p:txBody>
            <a:bodyPr wrap="square" rtlCol="0">
              <a:spAutoFit/>
            </a:bodyPr>
            <a:lstStyle/>
            <a:p>
              <a:pPr algn="ctr"/>
              <a:r>
                <a:rPr lang="en-GB" b="1" dirty="0"/>
                <a:t>AS</a:t>
              </a:r>
            </a:p>
          </p:txBody>
        </p:sp>
        <p:sp>
          <p:nvSpPr>
            <p:cNvPr id="4" name="Freeform: Shape 3">
              <a:extLst>
                <a:ext uri="{FF2B5EF4-FFF2-40B4-BE49-F238E27FC236}">
                  <a16:creationId xmlns:a16="http://schemas.microsoft.com/office/drawing/2014/main" id="{32384054-53DD-4AEF-A7EE-B24AC0A1B55F}"/>
                </a:ext>
              </a:extLst>
            </p:cNvPr>
            <p:cNvSpPr/>
            <p:nvPr/>
          </p:nvSpPr>
          <p:spPr>
            <a:xfrm>
              <a:off x="3209925" y="120967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0B0D8A1B-97BC-4830-848F-7BCF88D1BE09}"/>
                </a:ext>
              </a:extLst>
            </p:cNvPr>
            <p:cNvCxnSpPr>
              <a:cxnSpLocks/>
            </p:cNvCxnSpPr>
            <p:nvPr/>
          </p:nvCxnSpPr>
          <p:spPr>
            <a:xfrm>
              <a:off x="3153217" y="2075821"/>
              <a:ext cx="3984233" cy="2722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4FB6AB9-76CA-4C5D-A506-3A5E77D96C6D}"/>
                </a:ext>
              </a:extLst>
            </p:cNvPr>
            <p:cNvSpPr txBox="1"/>
            <p:nvPr/>
          </p:nvSpPr>
          <p:spPr>
            <a:xfrm>
              <a:off x="6564255" y="4820015"/>
              <a:ext cx="1146389" cy="369332"/>
            </a:xfrm>
            <a:prstGeom prst="rect">
              <a:avLst/>
            </a:prstGeom>
            <a:noFill/>
          </p:spPr>
          <p:txBody>
            <a:bodyPr wrap="square" rtlCol="0">
              <a:spAutoFit/>
            </a:bodyPr>
            <a:lstStyle/>
            <a:p>
              <a:pPr algn="ctr"/>
              <a:r>
                <a:rPr lang="en-GB" b="1" dirty="0"/>
                <a:t>AD</a:t>
              </a:r>
            </a:p>
          </p:txBody>
        </p:sp>
        <p:cxnSp>
          <p:nvCxnSpPr>
            <p:cNvPr id="29" name="Straight Connector 28">
              <a:extLst>
                <a:ext uri="{FF2B5EF4-FFF2-40B4-BE49-F238E27FC236}">
                  <a16:creationId xmlns:a16="http://schemas.microsoft.com/office/drawing/2014/main" id="{E32DFAF1-0767-48FD-8280-B1A3492EA5E1}"/>
                </a:ext>
              </a:extLst>
            </p:cNvPr>
            <p:cNvCxnSpPr>
              <a:cxnSpLocks/>
            </p:cNvCxnSpPr>
            <p:nvPr/>
          </p:nvCxnSpPr>
          <p:spPr>
            <a:xfrm flipH="1">
              <a:off x="2907796" y="4038599"/>
              <a:ext cx="318820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40AFAF-C048-4AE5-998D-9FF4EB87DE4D}"/>
                </a:ext>
              </a:extLst>
            </p:cNvPr>
            <p:cNvCxnSpPr>
              <a:cxnSpLocks/>
            </p:cNvCxnSpPr>
            <p:nvPr/>
          </p:nvCxnSpPr>
          <p:spPr>
            <a:xfrm>
              <a:off x="6070264" y="4038599"/>
              <a:ext cx="1" cy="10699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2BE582-A747-4E9E-B553-AF27453EAB91}"/>
                </a:ext>
              </a:extLst>
            </p:cNvPr>
            <p:cNvSpPr txBox="1"/>
            <p:nvPr/>
          </p:nvSpPr>
          <p:spPr>
            <a:xfrm>
              <a:off x="5463171" y="5226585"/>
              <a:ext cx="1146389" cy="369332"/>
            </a:xfrm>
            <a:prstGeom prst="rect">
              <a:avLst/>
            </a:prstGeom>
            <a:noFill/>
          </p:spPr>
          <p:txBody>
            <a:bodyPr wrap="square" rtlCol="0">
              <a:spAutoFit/>
            </a:bodyPr>
            <a:lstStyle/>
            <a:p>
              <a:pPr algn="ctr"/>
              <a:r>
                <a:rPr lang="en-GB" b="1" dirty="0"/>
                <a:t>Y</a:t>
              </a:r>
            </a:p>
          </p:txBody>
        </p:sp>
        <p:sp>
          <p:nvSpPr>
            <p:cNvPr id="35" name="TextBox 34">
              <a:extLst>
                <a:ext uri="{FF2B5EF4-FFF2-40B4-BE49-F238E27FC236}">
                  <a16:creationId xmlns:a16="http://schemas.microsoft.com/office/drawing/2014/main" id="{1D84DCA7-6417-4518-88CB-811CA42B0333}"/>
                </a:ext>
              </a:extLst>
            </p:cNvPr>
            <p:cNvSpPr txBox="1"/>
            <p:nvPr/>
          </p:nvSpPr>
          <p:spPr>
            <a:xfrm>
              <a:off x="2158848" y="3853930"/>
              <a:ext cx="1146389" cy="369332"/>
            </a:xfrm>
            <a:prstGeom prst="rect">
              <a:avLst/>
            </a:prstGeom>
            <a:noFill/>
          </p:spPr>
          <p:txBody>
            <a:bodyPr wrap="square" rtlCol="0">
              <a:spAutoFit/>
            </a:bodyPr>
            <a:lstStyle/>
            <a:p>
              <a:pPr algn="ctr"/>
              <a:r>
                <a:rPr lang="en-GB" b="1" dirty="0"/>
                <a:t>P</a:t>
              </a:r>
            </a:p>
          </p:txBody>
        </p:sp>
        <p:sp>
          <p:nvSpPr>
            <p:cNvPr id="15" name="Freeform: Shape 14">
              <a:extLst>
                <a:ext uri="{FF2B5EF4-FFF2-40B4-BE49-F238E27FC236}">
                  <a16:creationId xmlns:a16="http://schemas.microsoft.com/office/drawing/2014/main" id="{9C2744E5-A216-45D1-903B-50B437765D69}"/>
                </a:ext>
              </a:extLst>
            </p:cNvPr>
            <p:cNvSpPr/>
            <p:nvPr/>
          </p:nvSpPr>
          <p:spPr>
            <a:xfrm>
              <a:off x="3209925" y="74231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F65B8B69-5A97-44EC-94EF-9788835F69B7}"/>
                </a:ext>
              </a:extLst>
            </p:cNvPr>
            <p:cNvCxnSpPr>
              <a:cxnSpLocks/>
              <a:stCxn id="15" idx="1"/>
            </p:cNvCxnSpPr>
            <p:nvPr/>
          </p:nvCxnSpPr>
          <p:spPr>
            <a:xfrm flipH="1">
              <a:off x="2884602" y="3704590"/>
              <a:ext cx="282087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BD781F-D645-4D2D-BD51-4311F29BA5E7}"/>
                </a:ext>
              </a:extLst>
            </p:cNvPr>
            <p:cNvCxnSpPr>
              <a:cxnSpLocks/>
            </p:cNvCxnSpPr>
            <p:nvPr/>
          </p:nvCxnSpPr>
          <p:spPr>
            <a:xfrm>
              <a:off x="5576273" y="3803373"/>
              <a:ext cx="0" cy="133905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3DF79A7-15A4-4B1E-A2CE-3271AD0435D9}"/>
                </a:ext>
              </a:extLst>
            </p:cNvPr>
            <p:cNvSpPr txBox="1"/>
            <p:nvPr/>
          </p:nvSpPr>
          <p:spPr>
            <a:xfrm>
              <a:off x="5003078" y="5221820"/>
              <a:ext cx="1146389" cy="369332"/>
            </a:xfrm>
            <a:prstGeom prst="rect">
              <a:avLst/>
            </a:prstGeom>
            <a:noFill/>
          </p:spPr>
          <p:txBody>
            <a:bodyPr wrap="square" rtlCol="0">
              <a:spAutoFit/>
            </a:bodyPr>
            <a:lstStyle/>
            <a:p>
              <a:pPr algn="ctr"/>
              <a:r>
                <a:rPr lang="en-GB" b="1" dirty="0"/>
                <a:t>Y1</a:t>
              </a:r>
            </a:p>
          </p:txBody>
        </p:sp>
        <p:sp>
          <p:nvSpPr>
            <p:cNvPr id="22" name="TextBox 21">
              <a:extLst>
                <a:ext uri="{FF2B5EF4-FFF2-40B4-BE49-F238E27FC236}">
                  <a16:creationId xmlns:a16="http://schemas.microsoft.com/office/drawing/2014/main" id="{A1B4AB93-CBEF-4DD4-8141-6279D462BBA9}"/>
                </a:ext>
              </a:extLst>
            </p:cNvPr>
            <p:cNvSpPr txBox="1"/>
            <p:nvPr/>
          </p:nvSpPr>
          <p:spPr>
            <a:xfrm>
              <a:off x="2079644" y="3498938"/>
              <a:ext cx="1146389" cy="369332"/>
            </a:xfrm>
            <a:prstGeom prst="rect">
              <a:avLst/>
            </a:prstGeom>
            <a:noFill/>
          </p:spPr>
          <p:txBody>
            <a:bodyPr wrap="square" rtlCol="0">
              <a:spAutoFit/>
            </a:bodyPr>
            <a:lstStyle/>
            <a:p>
              <a:pPr algn="ctr"/>
              <a:r>
                <a:rPr lang="en-GB" b="1" dirty="0"/>
                <a:t>P1</a:t>
              </a:r>
            </a:p>
          </p:txBody>
        </p:sp>
      </p:grpSp>
      <p:sp>
        <p:nvSpPr>
          <p:cNvPr id="2" name="Title 1">
            <a:extLst>
              <a:ext uri="{FF2B5EF4-FFF2-40B4-BE49-F238E27FC236}">
                <a16:creationId xmlns:a16="http://schemas.microsoft.com/office/drawing/2014/main" id="{83A765BE-A5C0-8712-F3C8-4FB57DAE7EA3}"/>
              </a:ext>
            </a:extLst>
          </p:cNvPr>
          <p:cNvSpPr>
            <a:spLocks noGrp="1"/>
          </p:cNvSpPr>
          <p:nvPr>
            <p:ph type="title"/>
          </p:nvPr>
        </p:nvSpPr>
        <p:spPr/>
        <p:txBody>
          <a:bodyPr/>
          <a:lstStyle/>
          <a:p>
            <a:r>
              <a:rPr lang="en-GB" dirty="0">
                <a:cs typeface="Calibri Light"/>
              </a:rPr>
              <a:t>Impact of decrease in aggregate supply caused by short run factors (no change in productive capacity of economy)</a:t>
            </a:r>
            <a:endParaRPr lang="en-GB" dirty="0"/>
          </a:p>
        </p:txBody>
      </p:sp>
    </p:spTree>
    <p:extLst>
      <p:ext uri="{BB962C8B-B14F-4D97-AF65-F5344CB8AC3E}">
        <p14:creationId xmlns:p14="http://schemas.microsoft.com/office/powerpoint/2010/main" val="19145564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E67B11-B1CA-4023-A732-4B0B89A291B8}"/>
              </a:ext>
            </a:extLst>
          </p:cNvPr>
          <p:cNvCxnSpPr/>
          <p:nvPr/>
        </p:nvCxnSpPr>
        <p:spPr>
          <a:xfrm>
            <a:off x="234435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9B118D1-7506-4CC8-9637-15CDDD21C2B3}"/>
              </a:ext>
            </a:extLst>
          </p:cNvPr>
          <p:cNvCxnSpPr>
            <a:cxnSpLocks/>
          </p:cNvCxnSpPr>
          <p:nvPr/>
        </p:nvCxnSpPr>
        <p:spPr>
          <a:xfrm>
            <a:off x="2344356" y="5165889"/>
            <a:ext cx="76181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D5F17F12-03C8-41CB-951F-FED50BB47EB5}"/>
              </a:ext>
            </a:extLst>
          </p:cNvPr>
          <p:cNvSpPr/>
          <p:nvPr/>
        </p:nvSpPr>
        <p:spPr>
          <a:xfrm>
            <a:off x="2669679" y="120967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3CF5695A-6A67-4E3B-90C7-C7E07A6F7F57}"/>
              </a:ext>
            </a:extLst>
          </p:cNvPr>
          <p:cNvCxnSpPr>
            <a:cxnSpLocks/>
          </p:cNvCxnSpPr>
          <p:nvPr/>
        </p:nvCxnSpPr>
        <p:spPr>
          <a:xfrm>
            <a:off x="4904968" y="1064123"/>
            <a:ext cx="4532658" cy="359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E36B5A-17E1-4545-823D-4EFEEF264B78}"/>
              </a:ext>
            </a:extLst>
          </p:cNvPr>
          <p:cNvSpPr txBox="1"/>
          <p:nvPr/>
        </p:nvSpPr>
        <p:spPr>
          <a:xfrm>
            <a:off x="1313953" y="942680"/>
            <a:ext cx="1146389" cy="923330"/>
          </a:xfrm>
          <a:prstGeom prst="rect">
            <a:avLst/>
          </a:prstGeom>
          <a:noFill/>
        </p:spPr>
        <p:txBody>
          <a:bodyPr wrap="square" rtlCol="0">
            <a:spAutoFit/>
          </a:bodyPr>
          <a:lstStyle/>
          <a:p>
            <a:pPr algn="ctr"/>
            <a:r>
              <a:rPr lang="en-GB" b="1" dirty="0"/>
              <a:t>General price level</a:t>
            </a:r>
          </a:p>
        </p:txBody>
      </p:sp>
      <p:sp>
        <p:nvSpPr>
          <p:cNvPr id="7" name="TextBox 6">
            <a:extLst>
              <a:ext uri="{FF2B5EF4-FFF2-40B4-BE49-F238E27FC236}">
                <a16:creationId xmlns:a16="http://schemas.microsoft.com/office/drawing/2014/main" id="{78D631B7-9FC1-4DFD-A9B4-396499976DFA}"/>
              </a:ext>
            </a:extLst>
          </p:cNvPr>
          <p:cNvSpPr txBox="1"/>
          <p:nvPr/>
        </p:nvSpPr>
        <p:spPr>
          <a:xfrm>
            <a:off x="6453513" y="5252197"/>
            <a:ext cx="4890127" cy="369332"/>
          </a:xfrm>
          <a:prstGeom prst="rect">
            <a:avLst/>
          </a:prstGeom>
          <a:noFill/>
        </p:spPr>
        <p:txBody>
          <a:bodyPr wrap="square" rtlCol="0">
            <a:spAutoFit/>
          </a:bodyPr>
          <a:lstStyle/>
          <a:p>
            <a:pPr algn="ctr"/>
            <a:r>
              <a:rPr lang="en-GB" b="1" dirty="0"/>
              <a:t>Real GDP</a:t>
            </a:r>
          </a:p>
        </p:txBody>
      </p:sp>
      <p:sp>
        <p:nvSpPr>
          <p:cNvPr id="8" name="TextBox 7">
            <a:extLst>
              <a:ext uri="{FF2B5EF4-FFF2-40B4-BE49-F238E27FC236}">
                <a16:creationId xmlns:a16="http://schemas.microsoft.com/office/drawing/2014/main" id="{9B64B628-41EA-4B20-99B0-4B88DE1ADA46}"/>
              </a:ext>
            </a:extLst>
          </p:cNvPr>
          <p:cNvSpPr txBox="1"/>
          <p:nvPr/>
        </p:nvSpPr>
        <p:spPr>
          <a:xfrm>
            <a:off x="6024908" y="1154523"/>
            <a:ext cx="1146389" cy="369332"/>
          </a:xfrm>
          <a:prstGeom prst="rect">
            <a:avLst/>
          </a:prstGeom>
          <a:noFill/>
        </p:spPr>
        <p:txBody>
          <a:bodyPr wrap="square" rtlCol="0">
            <a:spAutoFit/>
          </a:bodyPr>
          <a:lstStyle/>
          <a:p>
            <a:pPr algn="ctr"/>
            <a:r>
              <a:rPr lang="en-GB" b="1" dirty="0"/>
              <a:t>AS</a:t>
            </a:r>
          </a:p>
        </p:txBody>
      </p:sp>
      <p:sp>
        <p:nvSpPr>
          <p:cNvPr id="9" name="TextBox 8">
            <a:extLst>
              <a:ext uri="{FF2B5EF4-FFF2-40B4-BE49-F238E27FC236}">
                <a16:creationId xmlns:a16="http://schemas.microsoft.com/office/drawing/2014/main" id="{CA0F07C2-B274-4347-91EE-F5A6C7BF5EE4}"/>
              </a:ext>
            </a:extLst>
          </p:cNvPr>
          <p:cNvSpPr txBox="1"/>
          <p:nvPr/>
        </p:nvSpPr>
        <p:spPr>
          <a:xfrm>
            <a:off x="8319693" y="4516533"/>
            <a:ext cx="1146389" cy="369332"/>
          </a:xfrm>
          <a:prstGeom prst="rect">
            <a:avLst/>
          </a:prstGeom>
          <a:noFill/>
        </p:spPr>
        <p:txBody>
          <a:bodyPr wrap="square" rtlCol="0">
            <a:spAutoFit/>
          </a:bodyPr>
          <a:lstStyle/>
          <a:p>
            <a:pPr algn="ctr"/>
            <a:r>
              <a:rPr lang="en-GB" b="1" dirty="0"/>
              <a:t>AD</a:t>
            </a:r>
          </a:p>
        </p:txBody>
      </p:sp>
      <p:sp>
        <p:nvSpPr>
          <p:cNvPr id="10" name="TextBox 9">
            <a:extLst>
              <a:ext uri="{FF2B5EF4-FFF2-40B4-BE49-F238E27FC236}">
                <a16:creationId xmlns:a16="http://schemas.microsoft.com/office/drawing/2014/main" id="{BBFE785D-3712-427D-BDCD-5CE59F392830}"/>
              </a:ext>
            </a:extLst>
          </p:cNvPr>
          <p:cNvSpPr txBox="1"/>
          <p:nvPr/>
        </p:nvSpPr>
        <p:spPr>
          <a:xfrm>
            <a:off x="6183574" y="5174583"/>
            <a:ext cx="1146389" cy="369332"/>
          </a:xfrm>
          <a:prstGeom prst="rect">
            <a:avLst/>
          </a:prstGeom>
          <a:noFill/>
        </p:spPr>
        <p:txBody>
          <a:bodyPr wrap="square" rtlCol="0">
            <a:spAutoFit/>
          </a:bodyPr>
          <a:lstStyle/>
          <a:p>
            <a:pPr algn="ctr"/>
            <a:r>
              <a:rPr lang="en-GB" b="1" dirty="0" err="1"/>
              <a:t>Yfe</a:t>
            </a:r>
            <a:endParaRPr lang="en-GB" b="1" dirty="0"/>
          </a:p>
        </p:txBody>
      </p:sp>
      <p:cxnSp>
        <p:nvCxnSpPr>
          <p:cNvPr id="12" name="Straight Connector 11">
            <a:extLst>
              <a:ext uri="{FF2B5EF4-FFF2-40B4-BE49-F238E27FC236}">
                <a16:creationId xmlns:a16="http://schemas.microsoft.com/office/drawing/2014/main" id="{1F0B757C-F3A9-441B-84D7-B9F34EE8292E}"/>
              </a:ext>
            </a:extLst>
          </p:cNvPr>
          <p:cNvCxnSpPr>
            <a:cxnSpLocks/>
          </p:cNvCxnSpPr>
          <p:nvPr/>
        </p:nvCxnSpPr>
        <p:spPr>
          <a:xfrm flipH="1">
            <a:off x="2357802" y="2599846"/>
            <a:ext cx="438180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DB1700-0B56-454F-B5B4-79F4EC958E3A}"/>
              </a:ext>
            </a:extLst>
          </p:cNvPr>
          <p:cNvCxnSpPr>
            <a:cxnSpLocks/>
          </p:cNvCxnSpPr>
          <p:nvPr/>
        </p:nvCxnSpPr>
        <p:spPr>
          <a:xfrm flipH="1">
            <a:off x="6724476" y="2616336"/>
            <a:ext cx="64586" cy="253827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09DD434-3287-4547-9E96-EA6F7F106AAD}"/>
              </a:ext>
            </a:extLst>
          </p:cNvPr>
          <p:cNvSpPr txBox="1"/>
          <p:nvPr/>
        </p:nvSpPr>
        <p:spPr>
          <a:xfrm>
            <a:off x="1611451" y="2422987"/>
            <a:ext cx="1146389" cy="369332"/>
          </a:xfrm>
          <a:prstGeom prst="rect">
            <a:avLst/>
          </a:prstGeom>
          <a:noFill/>
        </p:spPr>
        <p:txBody>
          <a:bodyPr wrap="square" rtlCol="0">
            <a:spAutoFit/>
          </a:bodyPr>
          <a:lstStyle/>
          <a:p>
            <a:pPr algn="ctr"/>
            <a:r>
              <a:rPr lang="en-GB" b="1" dirty="0"/>
              <a:t>P</a:t>
            </a:r>
          </a:p>
        </p:txBody>
      </p:sp>
      <p:sp>
        <p:nvSpPr>
          <p:cNvPr id="11" name="Title 10">
            <a:extLst>
              <a:ext uri="{FF2B5EF4-FFF2-40B4-BE49-F238E27FC236}">
                <a16:creationId xmlns:a16="http://schemas.microsoft.com/office/drawing/2014/main" id="{BFF8863A-D2E6-B6D5-DD6C-7E95E4158910}"/>
              </a:ext>
            </a:extLst>
          </p:cNvPr>
          <p:cNvSpPr>
            <a:spLocks noGrp="1"/>
          </p:cNvSpPr>
          <p:nvPr>
            <p:ph type="title"/>
          </p:nvPr>
        </p:nvSpPr>
        <p:spPr/>
        <p:txBody>
          <a:bodyPr/>
          <a:lstStyle/>
          <a:p>
            <a:r>
              <a:rPr lang="en-GB" dirty="0">
                <a:cs typeface="Calibri Light"/>
              </a:rPr>
              <a:t>Aggregate demand required for economy to operate at full employment output</a:t>
            </a:r>
            <a:endParaRPr lang="en-GB" dirty="0"/>
          </a:p>
        </p:txBody>
      </p:sp>
    </p:spTree>
    <p:extLst>
      <p:ext uri="{BB962C8B-B14F-4D97-AF65-F5344CB8AC3E}">
        <p14:creationId xmlns:p14="http://schemas.microsoft.com/office/powerpoint/2010/main" val="234472435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E67B11-B1CA-4023-A732-4B0B89A291B8}"/>
              </a:ext>
            </a:extLst>
          </p:cNvPr>
          <p:cNvCxnSpPr/>
          <p:nvPr/>
        </p:nvCxnSpPr>
        <p:spPr>
          <a:xfrm>
            <a:off x="332987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9B118D1-7506-4CC8-9637-15CDDD21C2B3}"/>
              </a:ext>
            </a:extLst>
          </p:cNvPr>
          <p:cNvCxnSpPr>
            <a:cxnSpLocks/>
          </p:cNvCxnSpPr>
          <p:nvPr/>
        </p:nvCxnSpPr>
        <p:spPr>
          <a:xfrm>
            <a:off x="3329876" y="5165889"/>
            <a:ext cx="64084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D5F17F12-03C8-41CB-951F-FED50BB47EB5}"/>
              </a:ext>
            </a:extLst>
          </p:cNvPr>
          <p:cNvSpPr/>
          <p:nvPr/>
        </p:nvSpPr>
        <p:spPr>
          <a:xfrm>
            <a:off x="3655199" y="120967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3CF5695A-6A67-4E3B-90C7-C7E07A6F7F57}"/>
              </a:ext>
            </a:extLst>
          </p:cNvPr>
          <p:cNvCxnSpPr>
            <a:cxnSpLocks/>
          </p:cNvCxnSpPr>
          <p:nvPr/>
        </p:nvCxnSpPr>
        <p:spPr>
          <a:xfrm>
            <a:off x="3655199" y="1302026"/>
            <a:ext cx="4532658" cy="359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E36B5A-17E1-4545-823D-4EFEEF264B78}"/>
              </a:ext>
            </a:extLst>
          </p:cNvPr>
          <p:cNvSpPr txBox="1"/>
          <p:nvPr/>
        </p:nvSpPr>
        <p:spPr>
          <a:xfrm>
            <a:off x="2299473" y="942680"/>
            <a:ext cx="1146389" cy="923330"/>
          </a:xfrm>
          <a:prstGeom prst="rect">
            <a:avLst/>
          </a:prstGeom>
          <a:noFill/>
        </p:spPr>
        <p:txBody>
          <a:bodyPr wrap="square" rtlCol="0">
            <a:spAutoFit/>
          </a:bodyPr>
          <a:lstStyle/>
          <a:p>
            <a:pPr algn="ctr"/>
            <a:r>
              <a:rPr lang="en-GB" b="1" dirty="0"/>
              <a:t>General price level</a:t>
            </a:r>
          </a:p>
        </p:txBody>
      </p:sp>
      <p:sp>
        <p:nvSpPr>
          <p:cNvPr id="7" name="TextBox 6">
            <a:extLst>
              <a:ext uri="{FF2B5EF4-FFF2-40B4-BE49-F238E27FC236}">
                <a16:creationId xmlns:a16="http://schemas.microsoft.com/office/drawing/2014/main" id="{78D631B7-9FC1-4DFD-A9B4-396499976DFA}"/>
              </a:ext>
            </a:extLst>
          </p:cNvPr>
          <p:cNvSpPr txBox="1"/>
          <p:nvPr/>
        </p:nvSpPr>
        <p:spPr>
          <a:xfrm>
            <a:off x="8265344" y="5186766"/>
            <a:ext cx="1146389" cy="369332"/>
          </a:xfrm>
          <a:prstGeom prst="rect">
            <a:avLst/>
          </a:prstGeom>
          <a:noFill/>
        </p:spPr>
        <p:txBody>
          <a:bodyPr wrap="square" rtlCol="0">
            <a:spAutoFit/>
          </a:bodyPr>
          <a:lstStyle/>
          <a:p>
            <a:pPr algn="ctr"/>
            <a:r>
              <a:rPr lang="en-GB" b="1" dirty="0"/>
              <a:t>Real GDP</a:t>
            </a:r>
          </a:p>
        </p:txBody>
      </p:sp>
      <p:sp>
        <p:nvSpPr>
          <p:cNvPr id="8" name="TextBox 7">
            <a:extLst>
              <a:ext uri="{FF2B5EF4-FFF2-40B4-BE49-F238E27FC236}">
                <a16:creationId xmlns:a16="http://schemas.microsoft.com/office/drawing/2014/main" id="{9B64B628-41EA-4B20-99B0-4B88DE1ADA46}"/>
              </a:ext>
            </a:extLst>
          </p:cNvPr>
          <p:cNvSpPr txBox="1"/>
          <p:nvPr/>
        </p:nvSpPr>
        <p:spPr>
          <a:xfrm>
            <a:off x="7010428" y="1154523"/>
            <a:ext cx="1146389" cy="369332"/>
          </a:xfrm>
          <a:prstGeom prst="rect">
            <a:avLst/>
          </a:prstGeom>
          <a:noFill/>
        </p:spPr>
        <p:txBody>
          <a:bodyPr wrap="square" rtlCol="0">
            <a:spAutoFit/>
          </a:bodyPr>
          <a:lstStyle/>
          <a:p>
            <a:pPr algn="ctr"/>
            <a:r>
              <a:rPr lang="en-GB" b="1" dirty="0"/>
              <a:t>AS</a:t>
            </a:r>
          </a:p>
        </p:txBody>
      </p:sp>
      <p:sp>
        <p:nvSpPr>
          <p:cNvPr id="9" name="TextBox 8">
            <a:extLst>
              <a:ext uri="{FF2B5EF4-FFF2-40B4-BE49-F238E27FC236}">
                <a16:creationId xmlns:a16="http://schemas.microsoft.com/office/drawing/2014/main" id="{CA0F07C2-B274-4347-91EE-F5A6C7BF5EE4}"/>
              </a:ext>
            </a:extLst>
          </p:cNvPr>
          <p:cNvSpPr txBox="1"/>
          <p:nvPr/>
        </p:nvSpPr>
        <p:spPr>
          <a:xfrm>
            <a:off x="7246876" y="4685545"/>
            <a:ext cx="1146389" cy="369332"/>
          </a:xfrm>
          <a:prstGeom prst="rect">
            <a:avLst/>
          </a:prstGeom>
          <a:noFill/>
        </p:spPr>
        <p:txBody>
          <a:bodyPr wrap="square" rtlCol="0">
            <a:spAutoFit/>
          </a:bodyPr>
          <a:lstStyle/>
          <a:p>
            <a:pPr algn="ctr"/>
            <a:r>
              <a:rPr lang="en-GB" b="1" dirty="0"/>
              <a:t>AD1</a:t>
            </a:r>
          </a:p>
        </p:txBody>
      </p:sp>
      <p:sp>
        <p:nvSpPr>
          <p:cNvPr id="10" name="TextBox 9">
            <a:extLst>
              <a:ext uri="{FF2B5EF4-FFF2-40B4-BE49-F238E27FC236}">
                <a16:creationId xmlns:a16="http://schemas.microsoft.com/office/drawing/2014/main" id="{BBFE785D-3712-427D-BDCD-5CE59F392830}"/>
              </a:ext>
            </a:extLst>
          </p:cNvPr>
          <p:cNvSpPr txBox="1"/>
          <p:nvPr/>
        </p:nvSpPr>
        <p:spPr>
          <a:xfrm>
            <a:off x="7265962" y="5189347"/>
            <a:ext cx="1146389" cy="369332"/>
          </a:xfrm>
          <a:prstGeom prst="rect">
            <a:avLst/>
          </a:prstGeom>
          <a:noFill/>
        </p:spPr>
        <p:txBody>
          <a:bodyPr wrap="square" rtlCol="0">
            <a:spAutoFit/>
          </a:bodyPr>
          <a:lstStyle/>
          <a:p>
            <a:pPr algn="ctr"/>
            <a:r>
              <a:rPr lang="en-GB" b="1" dirty="0"/>
              <a:t>Y1</a:t>
            </a:r>
          </a:p>
        </p:txBody>
      </p:sp>
      <p:sp>
        <p:nvSpPr>
          <p:cNvPr id="11" name="TextBox 10">
            <a:extLst>
              <a:ext uri="{FF2B5EF4-FFF2-40B4-BE49-F238E27FC236}">
                <a16:creationId xmlns:a16="http://schemas.microsoft.com/office/drawing/2014/main" id="{F025E70E-19AF-4377-BD40-BBFA0802124D}"/>
              </a:ext>
            </a:extLst>
          </p:cNvPr>
          <p:cNvSpPr txBox="1"/>
          <p:nvPr/>
        </p:nvSpPr>
        <p:spPr>
          <a:xfrm>
            <a:off x="2527267" y="3625292"/>
            <a:ext cx="1146389" cy="369332"/>
          </a:xfrm>
          <a:prstGeom prst="rect">
            <a:avLst/>
          </a:prstGeom>
          <a:noFill/>
        </p:spPr>
        <p:txBody>
          <a:bodyPr wrap="square" rtlCol="0">
            <a:spAutoFit/>
          </a:bodyPr>
          <a:lstStyle/>
          <a:p>
            <a:pPr algn="ctr"/>
            <a:r>
              <a:rPr lang="en-GB" b="1" dirty="0"/>
              <a:t>P1</a:t>
            </a:r>
          </a:p>
        </p:txBody>
      </p:sp>
      <p:cxnSp>
        <p:nvCxnSpPr>
          <p:cNvPr id="12" name="Straight Connector 11">
            <a:extLst>
              <a:ext uri="{FF2B5EF4-FFF2-40B4-BE49-F238E27FC236}">
                <a16:creationId xmlns:a16="http://schemas.microsoft.com/office/drawing/2014/main" id="{1F0B757C-F3A9-441B-84D7-B9F34EE8292E}"/>
              </a:ext>
            </a:extLst>
          </p:cNvPr>
          <p:cNvCxnSpPr>
            <a:cxnSpLocks/>
          </p:cNvCxnSpPr>
          <p:nvPr/>
        </p:nvCxnSpPr>
        <p:spPr>
          <a:xfrm flipH="1">
            <a:off x="3329876" y="3793010"/>
            <a:ext cx="4389906" cy="3263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DB1700-0B56-454F-B5B4-79F4EC958E3A}"/>
              </a:ext>
            </a:extLst>
          </p:cNvPr>
          <p:cNvCxnSpPr>
            <a:cxnSpLocks/>
          </p:cNvCxnSpPr>
          <p:nvPr/>
        </p:nvCxnSpPr>
        <p:spPr>
          <a:xfrm flipH="1">
            <a:off x="7839157" y="3838486"/>
            <a:ext cx="1" cy="132740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0D34E0-FD25-4692-A33C-3D678CECAFF5}"/>
              </a:ext>
            </a:extLst>
          </p:cNvPr>
          <p:cNvCxnSpPr>
            <a:cxnSpLocks/>
          </p:cNvCxnSpPr>
          <p:nvPr/>
        </p:nvCxnSpPr>
        <p:spPr>
          <a:xfrm>
            <a:off x="3624159" y="2492943"/>
            <a:ext cx="3235822" cy="25732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AA7F042-EC2C-456B-B154-8BBF4EF1227E}"/>
              </a:ext>
            </a:extLst>
          </p:cNvPr>
          <p:cNvSpPr txBox="1"/>
          <p:nvPr/>
        </p:nvSpPr>
        <p:spPr>
          <a:xfrm>
            <a:off x="5919000" y="4851709"/>
            <a:ext cx="1146389" cy="369332"/>
          </a:xfrm>
          <a:prstGeom prst="rect">
            <a:avLst/>
          </a:prstGeom>
          <a:noFill/>
        </p:spPr>
        <p:txBody>
          <a:bodyPr wrap="square" rtlCol="0">
            <a:spAutoFit/>
          </a:bodyPr>
          <a:lstStyle/>
          <a:p>
            <a:pPr algn="ctr"/>
            <a:r>
              <a:rPr lang="en-GB" b="1" dirty="0"/>
              <a:t>AD</a:t>
            </a:r>
          </a:p>
        </p:txBody>
      </p:sp>
      <p:cxnSp>
        <p:nvCxnSpPr>
          <p:cNvPr id="17" name="Straight Connector 16">
            <a:extLst>
              <a:ext uri="{FF2B5EF4-FFF2-40B4-BE49-F238E27FC236}">
                <a16:creationId xmlns:a16="http://schemas.microsoft.com/office/drawing/2014/main" id="{D6218C16-1ACA-49D7-A3CB-28C13964E9FE}"/>
              </a:ext>
            </a:extLst>
          </p:cNvPr>
          <p:cNvCxnSpPr>
            <a:cxnSpLocks/>
          </p:cNvCxnSpPr>
          <p:nvPr/>
        </p:nvCxnSpPr>
        <p:spPr>
          <a:xfrm flipH="1" flipV="1">
            <a:off x="3329876" y="4225173"/>
            <a:ext cx="2547167" cy="137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7EB287-853B-4C07-ABE2-36CB52765B3B}"/>
              </a:ext>
            </a:extLst>
          </p:cNvPr>
          <p:cNvCxnSpPr>
            <a:cxnSpLocks/>
          </p:cNvCxnSpPr>
          <p:nvPr/>
        </p:nvCxnSpPr>
        <p:spPr>
          <a:xfrm>
            <a:off x="5810583" y="4225173"/>
            <a:ext cx="17674" cy="96845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2B97A90-67BA-4148-94D4-490F00EB701A}"/>
              </a:ext>
            </a:extLst>
          </p:cNvPr>
          <p:cNvSpPr txBox="1"/>
          <p:nvPr/>
        </p:nvSpPr>
        <p:spPr>
          <a:xfrm>
            <a:off x="5237388" y="5177167"/>
            <a:ext cx="1146389" cy="369332"/>
          </a:xfrm>
          <a:prstGeom prst="rect">
            <a:avLst/>
          </a:prstGeom>
          <a:noFill/>
        </p:spPr>
        <p:txBody>
          <a:bodyPr wrap="square" rtlCol="0">
            <a:spAutoFit/>
          </a:bodyPr>
          <a:lstStyle/>
          <a:p>
            <a:pPr algn="ctr"/>
            <a:r>
              <a:rPr lang="en-GB" b="1" dirty="0"/>
              <a:t>Y</a:t>
            </a:r>
          </a:p>
        </p:txBody>
      </p:sp>
      <p:sp>
        <p:nvSpPr>
          <p:cNvPr id="23" name="TextBox 22">
            <a:extLst>
              <a:ext uri="{FF2B5EF4-FFF2-40B4-BE49-F238E27FC236}">
                <a16:creationId xmlns:a16="http://schemas.microsoft.com/office/drawing/2014/main" id="{B09DD434-3287-4547-9E96-EA6F7F106AAD}"/>
              </a:ext>
            </a:extLst>
          </p:cNvPr>
          <p:cNvSpPr txBox="1"/>
          <p:nvPr/>
        </p:nvSpPr>
        <p:spPr>
          <a:xfrm>
            <a:off x="2547175" y="4040507"/>
            <a:ext cx="1146389" cy="369332"/>
          </a:xfrm>
          <a:prstGeom prst="rect">
            <a:avLst/>
          </a:prstGeom>
          <a:noFill/>
        </p:spPr>
        <p:txBody>
          <a:bodyPr wrap="square" rtlCol="0">
            <a:spAutoFit/>
          </a:bodyPr>
          <a:lstStyle/>
          <a:p>
            <a:pPr algn="ctr"/>
            <a:r>
              <a:rPr lang="en-GB" b="1" dirty="0"/>
              <a:t>P</a:t>
            </a:r>
          </a:p>
        </p:txBody>
      </p:sp>
      <p:cxnSp>
        <p:nvCxnSpPr>
          <p:cNvPr id="21" name="Straight Connector 20">
            <a:extLst>
              <a:ext uri="{FF2B5EF4-FFF2-40B4-BE49-F238E27FC236}">
                <a16:creationId xmlns:a16="http://schemas.microsoft.com/office/drawing/2014/main" id="{0AED4BA1-62D6-4D48-9461-D74F780CA0B9}"/>
              </a:ext>
            </a:extLst>
          </p:cNvPr>
          <p:cNvCxnSpPr>
            <a:cxnSpLocks/>
          </p:cNvCxnSpPr>
          <p:nvPr/>
        </p:nvCxnSpPr>
        <p:spPr>
          <a:xfrm>
            <a:off x="4360280" y="1082796"/>
            <a:ext cx="4532658" cy="359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1837B8D-0143-4F33-82DA-F05291BC95BB}"/>
              </a:ext>
            </a:extLst>
          </p:cNvPr>
          <p:cNvSpPr txBox="1"/>
          <p:nvPr/>
        </p:nvSpPr>
        <p:spPr>
          <a:xfrm>
            <a:off x="7951957" y="4466315"/>
            <a:ext cx="1146389" cy="369332"/>
          </a:xfrm>
          <a:prstGeom prst="rect">
            <a:avLst/>
          </a:prstGeom>
          <a:noFill/>
        </p:spPr>
        <p:txBody>
          <a:bodyPr wrap="square" rtlCol="0">
            <a:spAutoFit/>
          </a:bodyPr>
          <a:lstStyle/>
          <a:p>
            <a:pPr algn="ctr"/>
            <a:r>
              <a:rPr lang="en-GB" b="1" dirty="0"/>
              <a:t>AD2</a:t>
            </a:r>
          </a:p>
        </p:txBody>
      </p:sp>
      <p:sp>
        <p:nvSpPr>
          <p:cNvPr id="25" name="Freeform: Shape 24">
            <a:extLst>
              <a:ext uri="{FF2B5EF4-FFF2-40B4-BE49-F238E27FC236}">
                <a16:creationId xmlns:a16="http://schemas.microsoft.com/office/drawing/2014/main" id="{47D96BB5-727D-4B83-B216-5529541B5612}"/>
              </a:ext>
            </a:extLst>
          </p:cNvPr>
          <p:cNvSpPr/>
          <p:nvPr/>
        </p:nvSpPr>
        <p:spPr>
          <a:xfrm>
            <a:off x="4521974" y="1219200"/>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49BAEE7-424E-4AB4-B6B7-4D44AB5A3AC7}"/>
              </a:ext>
            </a:extLst>
          </p:cNvPr>
          <p:cNvSpPr txBox="1"/>
          <p:nvPr/>
        </p:nvSpPr>
        <p:spPr>
          <a:xfrm>
            <a:off x="7924828" y="1154523"/>
            <a:ext cx="1146389" cy="369332"/>
          </a:xfrm>
          <a:prstGeom prst="rect">
            <a:avLst/>
          </a:prstGeom>
          <a:noFill/>
        </p:spPr>
        <p:txBody>
          <a:bodyPr wrap="square" rtlCol="0">
            <a:spAutoFit/>
          </a:bodyPr>
          <a:lstStyle/>
          <a:p>
            <a:pPr algn="ctr"/>
            <a:r>
              <a:rPr lang="en-GB" b="1" dirty="0"/>
              <a:t>AS1</a:t>
            </a:r>
          </a:p>
        </p:txBody>
      </p:sp>
      <p:sp>
        <p:nvSpPr>
          <p:cNvPr id="16" name="Title 15">
            <a:extLst>
              <a:ext uri="{FF2B5EF4-FFF2-40B4-BE49-F238E27FC236}">
                <a16:creationId xmlns:a16="http://schemas.microsoft.com/office/drawing/2014/main" id="{BCEB7536-A481-39A7-0BDA-C89D585D6E40}"/>
              </a:ext>
            </a:extLst>
          </p:cNvPr>
          <p:cNvSpPr>
            <a:spLocks noGrp="1"/>
          </p:cNvSpPr>
          <p:nvPr>
            <p:ph type="title"/>
          </p:nvPr>
        </p:nvSpPr>
        <p:spPr/>
        <p:txBody>
          <a:bodyPr/>
          <a:lstStyle/>
          <a:p>
            <a:r>
              <a:rPr lang="en-GB" dirty="0">
                <a:cs typeface="Calibri Light"/>
              </a:rPr>
              <a:t>Impact of an increase in capital investment with multiplier effect on economy (Keynesian model)</a:t>
            </a:r>
            <a:endParaRPr lang="en-GB" dirty="0"/>
          </a:p>
        </p:txBody>
      </p:sp>
    </p:spTree>
    <p:extLst>
      <p:ext uri="{BB962C8B-B14F-4D97-AF65-F5344CB8AC3E}">
        <p14:creationId xmlns:p14="http://schemas.microsoft.com/office/powerpoint/2010/main" val="24143531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906469"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906469"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85833" y="942680"/>
            <a:ext cx="1146389" cy="923330"/>
          </a:xfrm>
          <a:prstGeom prst="rect">
            <a:avLst/>
          </a:prstGeom>
          <a:noFill/>
        </p:spPr>
        <p:txBody>
          <a:bodyPr wrap="square" rtlCol="0">
            <a:spAutoFit/>
          </a:bodyPr>
          <a:lstStyle/>
          <a:p>
            <a:pPr algn="ctr"/>
            <a:r>
              <a:rPr lang="en-GB" b="1" dirty="0"/>
              <a:t>General price level</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444592" y="5254674"/>
            <a:ext cx="1146389" cy="369332"/>
          </a:xfrm>
          <a:prstGeom prst="rect">
            <a:avLst/>
          </a:prstGeom>
          <a:noFill/>
        </p:spPr>
        <p:txBody>
          <a:bodyPr wrap="square" rtlCol="0">
            <a:spAutoFit/>
          </a:bodyPr>
          <a:lstStyle/>
          <a:p>
            <a:pPr algn="ctr"/>
            <a:r>
              <a:rPr lang="en-GB" b="1" dirty="0"/>
              <a:t>Real GDP</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3783019"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3544672" y="966674"/>
            <a:ext cx="1146389" cy="369332"/>
          </a:xfrm>
          <a:prstGeom prst="rect">
            <a:avLst/>
          </a:prstGeom>
          <a:noFill/>
        </p:spPr>
        <p:txBody>
          <a:bodyPr wrap="square" rtlCol="0">
            <a:spAutoFit/>
          </a:bodyPr>
          <a:lstStyle/>
          <a:p>
            <a:pPr algn="ctr"/>
            <a:r>
              <a:rPr lang="en-GB" b="1" dirty="0"/>
              <a:t>LRAS</a:t>
            </a:r>
          </a:p>
        </p:txBody>
      </p:sp>
      <p:sp>
        <p:nvSpPr>
          <p:cNvPr id="15" name="TextBox 14">
            <a:extLst>
              <a:ext uri="{FF2B5EF4-FFF2-40B4-BE49-F238E27FC236}">
                <a16:creationId xmlns:a16="http://schemas.microsoft.com/office/drawing/2014/main" id="{94007152-116E-4E99-B4B7-4B2876BDE088}"/>
              </a:ext>
            </a:extLst>
          </p:cNvPr>
          <p:cNvSpPr txBox="1"/>
          <p:nvPr/>
        </p:nvSpPr>
        <p:spPr>
          <a:xfrm>
            <a:off x="3544672" y="5234669"/>
            <a:ext cx="1709797" cy="369332"/>
          </a:xfrm>
          <a:prstGeom prst="rect">
            <a:avLst/>
          </a:prstGeom>
          <a:noFill/>
        </p:spPr>
        <p:txBody>
          <a:bodyPr wrap="square" rtlCol="0">
            <a:spAutoFit/>
          </a:bodyPr>
          <a:lstStyle/>
          <a:p>
            <a:r>
              <a:rPr lang="en-GB" b="1" dirty="0"/>
              <a:t>  </a:t>
            </a:r>
            <a:r>
              <a:rPr lang="en-GB" b="1" dirty="0" err="1"/>
              <a:t>Y</a:t>
            </a:r>
            <a:r>
              <a:rPr lang="en-GB" sz="1400" b="1" dirty="0" err="1"/>
              <a:t>fe</a:t>
            </a:r>
            <a:endParaRPr lang="en-GB" b="1" dirty="0"/>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1283227"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4745670" y="4613007"/>
            <a:ext cx="1146389" cy="369332"/>
          </a:xfrm>
          <a:prstGeom prst="rect">
            <a:avLst/>
          </a:prstGeom>
          <a:noFill/>
        </p:spPr>
        <p:txBody>
          <a:bodyPr wrap="square" rtlCol="0">
            <a:spAutoFit/>
          </a:bodyPr>
          <a:lstStyle/>
          <a:p>
            <a:pPr algn="ctr"/>
            <a:r>
              <a:rPr lang="en-GB" b="1" dirty="0"/>
              <a:t>AD</a:t>
            </a:r>
          </a:p>
        </p:txBody>
      </p:sp>
      <p:cxnSp>
        <p:nvCxnSpPr>
          <p:cNvPr id="19" name="Straight Connector 18">
            <a:extLst>
              <a:ext uri="{FF2B5EF4-FFF2-40B4-BE49-F238E27FC236}">
                <a16:creationId xmlns:a16="http://schemas.microsoft.com/office/drawing/2014/main" id="{3A31D15A-46D7-40F4-B6F8-1F90DAB7F0AF}"/>
              </a:ext>
            </a:extLst>
          </p:cNvPr>
          <p:cNvCxnSpPr/>
          <p:nvPr/>
        </p:nvCxnSpPr>
        <p:spPr>
          <a:xfrm>
            <a:off x="4768539"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718C077-FB08-4904-B68C-61B537E4CED1}"/>
              </a:ext>
            </a:extLst>
          </p:cNvPr>
          <p:cNvSpPr txBox="1"/>
          <p:nvPr/>
        </p:nvSpPr>
        <p:spPr>
          <a:xfrm>
            <a:off x="4550512" y="976834"/>
            <a:ext cx="1146389" cy="369332"/>
          </a:xfrm>
          <a:prstGeom prst="rect">
            <a:avLst/>
          </a:prstGeom>
          <a:noFill/>
        </p:spPr>
        <p:txBody>
          <a:bodyPr wrap="square" rtlCol="0">
            <a:spAutoFit/>
          </a:bodyPr>
          <a:lstStyle/>
          <a:p>
            <a:pPr algn="ctr"/>
            <a:r>
              <a:rPr lang="en-GB" b="1" dirty="0"/>
              <a:t>LRAS1</a:t>
            </a:r>
          </a:p>
        </p:txBody>
      </p:sp>
      <p:sp>
        <p:nvSpPr>
          <p:cNvPr id="21" name="TextBox 20">
            <a:extLst>
              <a:ext uri="{FF2B5EF4-FFF2-40B4-BE49-F238E27FC236}">
                <a16:creationId xmlns:a16="http://schemas.microsoft.com/office/drawing/2014/main" id="{52CA7817-7375-457E-9D5A-DE6A78087556}"/>
              </a:ext>
            </a:extLst>
          </p:cNvPr>
          <p:cNvSpPr txBox="1"/>
          <p:nvPr/>
        </p:nvSpPr>
        <p:spPr>
          <a:xfrm>
            <a:off x="4418432" y="5234669"/>
            <a:ext cx="1709797" cy="369332"/>
          </a:xfrm>
          <a:prstGeom prst="rect">
            <a:avLst/>
          </a:prstGeom>
          <a:noFill/>
        </p:spPr>
        <p:txBody>
          <a:bodyPr wrap="square" rtlCol="0">
            <a:spAutoFit/>
          </a:bodyPr>
          <a:lstStyle/>
          <a:p>
            <a:r>
              <a:rPr lang="en-GB" b="1" dirty="0"/>
              <a:t>  Y</a:t>
            </a:r>
            <a:r>
              <a:rPr lang="en-GB" sz="1400" b="1" dirty="0"/>
              <a:t>fe1</a:t>
            </a:r>
            <a:endParaRPr lang="en-GB" b="1" dirty="0"/>
          </a:p>
        </p:txBody>
      </p:sp>
      <p:cxnSp>
        <p:nvCxnSpPr>
          <p:cNvPr id="17" name="Straight Connector 16">
            <a:extLst>
              <a:ext uri="{FF2B5EF4-FFF2-40B4-BE49-F238E27FC236}">
                <a16:creationId xmlns:a16="http://schemas.microsoft.com/office/drawing/2014/main" id="{00AD7EE6-ECEB-4384-9CCD-2E675BF4593A}"/>
              </a:ext>
            </a:extLst>
          </p:cNvPr>
          <p:cNvCxnSpPr>
            <a:cxnSpLocks/>
          </p:cNvCxnSpPr>
          <p:nvPr/>
        </p:nvCxnSpPr>
        <p:spPr>
          <a:xfrm>
            <a:off x="6666027" y="558800"/>
            <a:ext cx="0" cy="4607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69D9A2-0110-4DE9-B9CC-46E4EE567512}"/>
              </a:ext>
            </a:extLst>
          </p:cNvPr>
          <p:cNvCxnSpPr/>
          <p:nvPr/>
        </p:nvCxnSpPr>
        <p:spPr>
          <a:xfrm>
            <a:off x="6602419"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9028EF-EAA8-4577-B549-D00CD1A0C72B}"/>
              </a:ext>
            </a:extLst>
          </p:cNvPr>
          <p:cNvSpPr txBox="1"/>
          <p:nvPr/>
        </p:nvSpPr>
        <p:spPr>
          <a:xfrm>
            <a:off x="5343417" y="942680"/>
            <a:ext cx="1146389" cy="923330"/>
          </a:xfrm>
          <a:prstGeom prst="rect">
            <a:avLst/>
          </a:prstGeom>
          <a:noFill/>
        </p:spPr>
        <p:txBody>
          <a:bodyPr wrap="square" rtlCol="0">
            <a:spAutoFit/>
          </a:bodyPr>
          <a:lstStyle/>
          <a:p>
            <a:pPr algn="ctr"/>
            <a:r>
              <a:rPr lang="en-GB" b="1" dirty="0"/>
              <a:t>General price level</a:t>
            </a:r>
          </a:p>
        </p:txBody>
      </p:sp>
      <p:sp>
        <p:nvSpPr>
          <p:cNvPr id="23" name="TextBox 22">
            <a:extLst>
              <a:ext uri="{FF2B5EF4-FFF2-40B4-BE49-F238E27FC236}">
                <a16:creationId xmlns:a16="http://schemas.microsoft.com/office/drawing/2014/main" id="{5F2FC6D3-7F5A-469B-8172-D4C97D07EBC4}"/>
              </a:ext>
            </a:extLst>
          </p:cNvPr>
          <p:cNvSpPr txBox="1"/>
          <p:nvPr/>
        </p:nvSpPr>
        <p:spPr>
          <a:xfrm>
            <a:off x="11140542" y="5254674"/>
            <a:ext cx="1146389" cy="369332"/>
          </a:xfrm>
          <a:prstGeom prst="rect">
            <a:avLst/>
          </a:prstGeom>
          <a:noFill/>
        </p:spPr>
        <p:txBody>
          <a:bodyPr wrap="square" rtlCol="0">
            <a:spAutoFit/>
          </a:bodyPr>
          <a:lstStyle/>
          <a:p>
            <a:pPr algn="ctr"/>
            <a:r>
              <a:rPr lang="en-GB" b="1" dirty="0"/>
              <a:t>Real GDP</a:t>
            </a:r>
          </a:p>
        </p:txBody>
      </p:sp>
      <p:sp>
        <p:nvSpPr>
          <p:cNvPr id="24" name="TextBox 23">
            <a:extLst>
              <a:ext uri="{FF2B5EF4-FFF2-40B4-BE49-F238E27FC236}">
                <a16:creationId xmlns:a16="http://schemas.microsoft.com/office/drawing/2014/main" id="{1BBD84FB-C74A-423A-A5D7-9F9D1DCF5C31}"/>
              </a:ext>
            </a:extLst>
          </p:cNvPr>
          <p:cNvSpPr txBox="1"/>
          <p:nvPr/>
        </p:nvSpPr>
        <p:spPr>
          <a:xfrm>
            <a:off x="10327377" y="1123826"/>
            <a:ext cx="1146389" cy="369332"/>
          </a:xfrm>
          <a:prstGeom prst="rect">
            <a:avLst/>
          </a:prstGeom>
          <a:noFill/>
        </p:spPr>
        <p:txBody>
          <a:bodyPr wrap="square" rtlCol="0">
            <a:spAutoFit/>
          </a:bodyPr>
          <a:lstStyle/>
          <a:p>
            <a:pPr algn="ctr"/>
            <a:r>
              <a:rPr lang="en-GB" b="1" dirty="0"/>
              <a:t>AS</a:t>
            </a:r>
          </a:p>
        </p:txBody>
      </p:sp>
      <p:sp>
        <p:nvSpPr>
          <p:cNvPr id="25" name="Freeform: Shape 24">
            <a:extLst>
              <a:ext uri="{FF2B5EF4-FFF2-40B4-BE49-F238E27FC236}">
                <a16:creationId xmlns:a16="http://schemas.microsoft.com/office/drawing/2014/main" id="{3739EDE8-C75A-4E70-901F-A949128D7193}"/>
              </a:ext>
            </a:extLst>
          </p:cNvPr>
          <p:cNvSpPr/>
          <p:nvPr/>
        </p:nvSpPr>
        <p:spPr>
          <a:xfrm>
            <a:off x="6927742" y="120967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0B4D4969-CE23-40C9-89DA-C91CE09A439D}"/>
              </a:ext>
            </a:extLst>
          </p:cNvPr>
          <p:cNvCxnSpPr>
            <a:cxnSpLocks/>
          </p:cNvCxnSpPr>
          <p:nvPr/>
        </p:nvCxnSpPr>
        <p:spPr>
          <a:xfrm>
            <a:off x="6871034" y="2075821"/>
            <a:ext cx="3984233" cy="2722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3BEE1F9-2FFA-4790-9E16-3FCD3F194DF3}"/>
              </a:ext>
            </a:extLst>
          </p:cNvPr>
          <p:cNvSpPr txBox="1"/>
          <p:nvPr/>
        </p:nvSpPr>
        <p:spPr>
          <a:xfrm>
            <a:off x="10282072" y="4820015"/>
            <a:ext cx="1146389" cy="369332"/>
          </a:xfrm>
          <a:prstGeom prst="rect">
            <a:avLst/>
          </a:prstGeom>
          <a:noFill/>
        </p:spPr>
        <p:txBody>
          <a:bodyPr wrap="square" rtlCol="0">
            <a:spAutoFit/>
          </a:bodyPr>
          <a:lstStyle/>
          <a:p>
            <a:pPr algn="ctr"/>
            <a:r>
              <a:rPr lang="en-GB" b="1" dirty="0"/>
              <a:t>AD</a:t>
            </a:r>
          </a:p>
        </p:txBody>
      </p:sp>
      <p:cxnSp>
        <p:nvCxnSpPr>
          <p:cNvPr id="28" name="Straight Connector 27">
            <a:extLst>
              <a:ext uri="{FF2B5EF4-FFF2-40B4-BE49-F238E27FC236}">
                <a16:creationId xmlns:a16="http://schemas.microsoft.com/office/drawing/2014/main" id="{DADD245D-DE76-424F-A587-10625CF100FE}"/>
              </a:ext>
            </a:extLst>
          </p:cNvPr>
          <p:cNvCxnSpPr>
            <a:cxnSpLocks/>
          </p:cNvCxnSpPr>
          <p:nvPr/>
        </p:nvCxnSpPr>
        <p:spPr>
          <a:xfrm flipH="1">
            <a:off x="6625613" y="4038599"/>
            <a:ext cx="318820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B9E690-90BB-46B5-9D60-7340593CFEC3}"/>
              </a:ext>
            </a:extLst>
          </p:cNvPr>
          <p:cNvCxnSpPr>
            <a:cxnSpLocks/>
          </p:cNvCxnSpPr>
          <p:nvPr/>
        </p:nvCxnSpPr>
        <p:spPr>
          <a:xfrm>
            <a:off x="9788081" y="4038599"/>
            <a:ext cx="1" cy="10699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542D8F6-DC58-4519-B985-668B72A71186}"/>
              </a:ext>
            </a:extLst>
          </p:cNvPr>
          <p:cNvSpPr txBox="1"/>
          <p:nvPr/>
        </p:nvSpPr>
        <p:spPr>
          <a:xfrm>
            <a:off x="9180988" y="5226585"/>
            <a:ext cx="1146389" cy="369332"/>
          </a:xfrm>
          <a:prstGeom prst="rect">
            <a:avLst/>
          </a:prstGeom>
          <a:noFill/>
        </p:spPr>
        <p:txBody>
          <a:bodyPr wrap="square" rtlCol="0">
            <a:spAutoFit/>
          </a:bodyPr>
          <a:lstStyle/>
          <a:p>
            <a:pPr algn="ctr"/>
            <a:r>
              <a:rPr lang="en-GB" b="1" dirty="0"/>
              <a:t>Y</a:t>
            </a:r>
          </a:p>
        </p:txBody>
      </p:sp>
      <p:sp>
        <p:nvSpPr>
          <p:cNvPr id="31" name="TextBox 30">
            <a:extLst>
              <a:ext uri="{FF2B5EF4-FFF2-40B4-BE49-F238E27FC236}">
                <a16:creationId xmlns:a16="http://schemas.microsoft.com/office/drawing/2014/main" id="{CA8E3657-52EF-4EF2-B0A0-5DF4FEA53BF1}"/>
              </a:ext>
            </a:extLst>
          </p:cNvPr>
          <p:cNvSpPr txBox="1"/>
          <p:nvPr/>
        </p:nvSpPr>
        <p:spPr>
          <a:xfrm>
            <a:off x="5876665" y="3853930"/>
            <a:ext cx="1146389" cy="369332"/>
          </a:xfrm>
          <a:prstGeom prst="rect">
            <a:avLst/>
          </a:prstGeom>
          <a:noFill/>
        </p:spPr>
        <p:txBody>
          <a:bodyPr wrap="square" rtlCol="0">
            <a:spAutoFit/>
          </a:bodyPr>
          <a:lstStyle/>
          <a:p>
            <a:pPr algn="ctr"/>
            <a:r>
              <a:rPr lang="en-GB" b="1" dirty="0"/>
              <a:t>P</a:t>
            </a:r>
          </a:p>
        </p:txBody>
      </p:sp>
      <p:sp>
        <p:nvSpPr>
          <p:cNvPr id="34" name="Freeform: Shape 33">
            <a:extLst>
              <a:ext uri="{FF2B5EF4-FFF2-40B4-BE49-F238E27FC236}">
                <a16:creationId xmlns:a16="http://schemas.microsoft.com/office/drawing/2014/main" id="{E8A079EE-AB45-4483-BCB0-5B66ED952AEA}"/>
              </a:ext>
            </a:extLst>
          </p:cNvPr>
          <p:cNvSpPr/>
          <p:nvPr/>
        </p:nvSpPr>
        <p:spPr>
          <a:xfrm>
            <a:off x="7537342" y="1228090"/>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2ABEE17A-A846-4E0D-B9B1-1A6120F29D07}"/>
              </a:ext>
            </a:extLst>
          </p:cNvPr>
          <p:cNvCxnSpPr>
            <a:cxnSpLocks/>
            <a:stCxn id="34" idx="1"/>
          </p:cNvCxnSpPr>
          <p:nvPr/>
        </p:nvCxnSpPr>
        <p:spPr>
          <a:xfrm flipH="1">
            <a:off x="6602419" y="4190365"/>
            <a:ext cx="343047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089AC5-168F-4ED1-81FB-28A6C8F90638}"/>
              </a:ext>
            </a:extLst>
          </p:cNvPr>
          <p:cNvCxnSpPr>
            <a:cxnSpLocks/>
            <a:stCxn id="34" idx="1"/>
          </p:cNvCxnSpPr>
          <p:nvPr/>
        </p:nvCxnSpPr>
        <p:spPr>
          <a:xfrm flipH="1">
            <a:off x="10017990" y="4190365"/>
            <a:ext cx="14902" cy="100262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D983BC8-8D06-46F7-9258-CD856E58DCA2}"/>
              </a:ext>
            </a:extLst>
          </p:cNvPr>
          <p:cNvSpPr txBox="1"/>
          <p:nvPr/>
        </p:nvSpPr>
        <p:spPr>
          <a:xfrm>
            <a:off x="9531401" y="5230227"/>
            <a:ext cx="1146389" cy="369332"/>
          </a:xfrm>
          <a:prstGeom prst="rect">
            <a:avLst/>
          </a:prstGeom>
          <a:noFill/>
        </p:spPr>
        <p:txBody>
          <a:bodyPr wrap="square" rtlCol="0">
            <a:spAutoFit/>
          </a:bodyPr>
          <a:lstStyle/>
          <a:p>
            <a:pPr algn="ctr"/>
            <a:r>
              <a:rPr lang="en-GB" b="1" dirty="0"/>
              <a:t>Y1</a:t>
            </a:r>
          </a:p>
        </p:txBody>
      </p:sp>
      <p:sp>
        <p:nvSpPr>
          <p:cNvPr id="38" name="TextBox 37">
            <a:extLst>
              <a:ext uri="{FF2B5EF4-FFF2-40B4-BE49-F238E27FC236}">
                <a16:creationId xmlns:a16="http://schemas.microsoft.com/office/drawing/2014/main" id="{D955C407-53AB-4B88-9AE7-525D4F18784D}"/>
              </a:ext>
            </a:extLst>
          </p:cNvPr>
          <p:cNvSpPr txBox="1"/>
          <p:nvPr/>
        </p:nvSpPr>
        <p:spPr>
          <a:xfrm>
            <a:off x="5886130" y="4108641"/>
            <a:ext cx="1146389" cy="369332"/>
          </a:xfrm>
          <a:prstGeom prst="rect">
            <a:avLst/>
          </a:prstGeom>
          <a:noFill/>
        </p:spPr>
        <p:txBody>
          <a:bodyPr wrap="square" rtlCol="0">
            <a:spAutoFit/>
          </a:bodyPr>
          <a:lstStyle/>
          <a:p>
            <a:pPr algn="ctr"/>
            <a:r>
              <a:rPr lang="en-GB" b="1" dirty="0"/>
              <a:t>P1</a:t>
            </a:r>
          </a:p>
        </p:txBody>
      </p:sp>
      <p:sp>
        <p:nvSpPr>
          <p:cNvPr id="39" name="TextBox 38">
            <a:extLst>
              <a:ext uri="{FF2B5EF4-FFF2-40B4-BE49-F238E27FC236}">
                <a16:creationId xmlns:a16="http://schemas.microsoft.com/office/drawing/2014/main" id="{0D13FE5D-F607-4D70-A3C5-66702024E7CF}"/>
              </a:ext>
            </a:extLst>
          </p:cNvPr>
          <p:cNvSpPr txBox="1"/>
          <p:nvPr/>
        </p:nvSpPr>
        <p:spPr>
          <a:xfrm>
            <a:off x="10860777" y="1123826"/>
            <a:ext cx="1146389" cy="369332"/>
          </a:xfrm>
          <a:prstGeom prst="rect">
            <a:avLst/>
          </a:prstGeom>
          <a:noFill/>
        </p:spPr>
        <p:txBody>
          <a:bodyPr wrap="square" rtlCol="0">
            <a:spAutoFit/>
          </a:bodyPr>
          <a:lstStyle/>
          <a:p>
            <a:pPr algn="ctr"/>
            <a:r>
              <a:rPr lang="en-GB" b="1" dirty="0"/>
              <a:t>AS1</a:t>
            </a:r>
          </a:p>
        </p:txBody>
      </p:sp>
      <p:cxnSp>
        <p:nvCxnSpPr>
          <p:cNvPr id="40" name="Straight Connector 39">
            <a:extLst>
              <a:ext uri="{FF2B5EF4-FFF2-40B4-BE49-F238E27FC236}">
                <a16:creationId xmlns:a16="http://schemas.microsoft.com/office/drawing/2014/main" id="{55E71F08-4F91-44CE-855B-71B4E534FE12}"/>
              </a:ext>
            </a:extLst>
          </p:cNvPr>
          <p:cNvCxnSpPr>
            <a:cxnSpLocks/>
          </p:cNvCxnSpPr>
          <p:nvPr/>
        </p:nvCxnSpPr>
        <p:spPr>
          <a:xfrm flipH="1">
            <a:off x="939188" y="3695699"/>
            <a:ext cx="295007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7B051FF-65E2-4659-A5B2-3A9378BB03A8}"/>
              </a:ext>
            </a:extLst>
          </p:cNvPr>
          <p:cNvSpPr txBox="1"/>
          <p:nvPr/>
        </p:nvSpPr>
        <p:spPr>
          <a:xfrm>
            <a:off x="177615" y="3484598"/>
            <a:ext cx="1146389" cy="369332"/>
          </a:xfrm>
          <a:prstGeom prst="rect">
            <a:avLst/>
          </a:prstGeom>
          <a:noFill/>
        </p:spPr>
        <p:txBody>
          <a:bodyPr wrap="square" rtlCol="0">
            <a:spAutoFit/>
          </a:bodyPr>
          <a:lstStyle/>
          <a:p>
            <a:pPr algn="ctr"/>
            <a:r>
              <a:rPr lang="en-GB" b="1" dirty="0"/>
              <a:t>P</a:t>
            </a:r>
          </a:p>
        </p:txBody>
      </p:sp>
      <p:cxnSp>
        <p:nvCxnSpPr>
          <p:cNvPr id="42" name="Straight Connector 41">
            <a:extLst>
              <a:ext uri="{FF2B5EF4-FFF2-40B4-BE49-F238E27FC236}">
                <a16:creationId xmlns:a16="http://schemas.microsoft.com/office/drawing/2014/main" id="{2EE6BBA3-FA14-499E-BD41-0B93BCD41300}"/>
              </a:ext>
            </a:extLst>
          </p:cNvPr>
          <p:cNvCxnSpPr>
            <a:cxnSpLocks/>
          </p:cNvCxnSpPr>
          <p:nvPr/>
        </p:nvCxnSpPr>
        <p:spPr>
          <a:xfrm flipH="1">
            <a:off x="939188" y="4599940"/>
            <a:ext cx="3854955" cy="1306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4DCF2F2-A425-49B8-B7F7-F2532F6570D0}"/>
              </a:ext>
            </a:extLst>
          </p:cNvPr>
          <p:cNvSpPr txBox="1"/>
          <p:nvPr/>
        </p:nvSpPr>
        <p:spPr>
          <a:xfrm>
            <a:off x="179905" y="4393379"/>
            <a:ext cx="1146389" cy="369332"/>
          </a:xfrm>
          <a:prstGeom prst="rect">
            <a:avLst/>
          </a:prstGeom>
          <a:noFill/>
        </p:spPr>
        <p:txBody>
          <a:bodyPr wrap="square" rtlCol="0">
            <a:spAutoFit/>
          </a:bodyPr>
          <a:lstStyle/>
          <a:p>
            <a:pPr algn="ctr"/>
            <a:r>
              <a:rPr lang="en-GB" b="1" dirty="0"/>
              <a:t>P1</a:t>
            </a:r>
          </a:p>
        </p:txBody>
      </p:sp>
      <p:sp>
        <p:nvSpPr>
          <p:cNvPr id="2" name="Title 1">
            <a:extLst>
              <a:ext uri="{FF2B5EF4-FFF2-40B4-BE49-F238E27FC236}">
                <a16:creationId xmlns:a16="http://schemas.microsoft.com/office/drawing/2014/main" id="{C5BB02EC-EDDF-69BF-F228-A3009494B46D}"/>
              </a:ext>
            </a:extLst>
          </p:cNvPr>
          <p:cNvSpPr>
            <a:spLocks noGrp="1"/>
          </p:cNvSpPr>
          <p:nvPr>
            <p:ph type="title"/>
          </p:nvPr>
        </p:nvSpPr>
        <p:spPr/>
        <p:txBody>
          <a:bodyPr/>
          <a:lstStyle/>
          <a:p>
            <a:r>
              <a:rPr lang="en-GB" dirty="0">
                <a:cs typeface="Calibri Light"/>
              </a:rPr>
              <a:t>Increase in productive potential of economy (</a:t>
            </a:r>
            <a:r>
              <a:rPr lang="en-GB" dirty="0" err="1">
                <a:cs typeface="Calibri Light"/>
              </a:rPr>
              <a:t>i</a:t>
            </a:r>
            <a:r>
              <a:rPr lang="en-GB" dirty="0">
                <a:cs typeface="Calibri Light"/>
              </a:rPr>
              <a:t>) in classical model and (ii) in Keynesian model)</a:t>
            </a:r>
            <a:endParaRPr lang="en-GB" dirty="0"/>
          </a:p>
        </p:txBody>
      </p:sp>
    </p:spTree>
    <p:extLst>
      <p:ext uri="{BB962C8B-B14F-4D97-AF65-F5344CB8AC3E}">
        <p14:creationId xmlns:p14="http://schemas.microsoft.com/office/powerpoint/2010/main" val="3024913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113531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1135316" y="5165889"/>
            <a:ext cx="52555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2384054-53DD-4AEF-A7EE-B24AC0A1B55F}"/>
              </a:ext>
            </a:extLst>
          </p:cNvPr>
          <p:cNvSpPr/>
          <p:nvPr/>
        </p:nvSpPr>
        <p:spPr>
          <a:xfrm>
            <a:off x="1460639" y="1209675"/>
            <a:ext cx="4176296" cy="3165289"/>
          </a:xfrm>
          <a:custGeom>
            <a:avLst/>
            <a:gdLst>
              <a:gd name="connsiteX0" fmla="*/ 0 w 4176296"/>
              <a:gd name="connsiteY0" fmla="*/ 3162300 h 3165289"/>
              <a:gd name="connsiteX1" fmla="*/ 2495550 w 4176296"/>
              <a:gd name="connsiteY1" fmla="*/ 2962275 h 3165289"/>
              <a:gd name="connsiteX2" fmla="*/ 3914775 w 4176296"/>
              <a:gd name="connsiteY2" fmla="*/ 1866900 h 3165289"/>
              <a:gd name="connsiteX3" fmla="*/ 4171950 w 4176296"/>
              <a:gd name="connsiteY3" fmla="*/ 0 h 3165289"/>
            </a:gdLst>
            <a:ahLst/>
            <a:cxnLst>
              <a:cxn ang="0">
                <a:pos x="connsiteX0" y="connsiteY0"/>
              </a:cxn>
              <a:cxn ang="0">
                <a:pos x="connsiteX1" y="connsiteY1"/>
              </a:cxn>
              <a:cxn ang="0">
                <a:pos x="connsiteX2" y="connsiteY2"/>
              </a:cxn>
              <a:cxn ang="0">
                <a:pos x="connsiteX3" y="connsiteY3"/>
              </a:cxn>
            </a:cxnLst>
            <a:rect l="l" t="t" r="r" b="b"/>
            <a:pathLst>
              <a:path w="4176296" h="3165289">
                <a:moveTo>
                  <a:pt x="0" y="3162300"/>
                </a:moveTo>
                <a:cubicBezTo>
                  <a:pt x="921544" y="3170237"/>
                  <a:pt x="1843088" y="3178175"/>
                  <a:pt x="2495550" y="2962275"/>
                </a:cubicBezTo>
                <a:cubicBezTo>
                  <a:pt x="3148012" y="2746375"/>
                  <a:pt x="3635375" y="2360612"/>
                  <a:pt x="3914775" y="1866900"/>
                </a:cubicBezTo>
                <a:cubicBezTo>
                  <a:pt x="4194175" y="1373188"/>
                  <a:pt x="4183062" y="686594"/>
                  <a:pt x="417195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5D4871FB-DB59-4102-948A-E16F233BF5DF}"/>
              </a:ext>
            </a:extLst>
          </p:cNvPr>
          <p:cNvCxnSpPr>
            <a:cxnSpLocks/>
          </p:cNvCxnSpPr>
          <p:nvPr/>
        </p:nvCxnSpPr>
        <p:spPr>
          <a:xfrm>
            <a:off x="1460639" y="1302026"/>
            <a:ext cx="4532658" cy="3597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F4E0239-C318-4374-B22F-4E44C172DDC8}"/>
              </a:ext>
            </a:extLst>
          </p:cNvPr>
          <p:cNvSpPr txBox="1"/>
          <p:nvPr/>
        </p:nvSpPr>
        <p:spPr>
          <a:xfrm>
            <a:off x="104913" y="942680"/>
            <a:ext cx="1146389" cy="646331"/>
          </a:xfrm>
          <a:prstGeom prst="rect">
            <a:avLst/>
          </a:prstGeom>
          <a:noFill/>
        </p:spPr>
        <p:txBody>
          <a:bodyPr wrap="square" rtlCol="0">
            <a:spAutoFit/>
          </a:bodyPr>
          <a:lstStyle/>
          <a:p>
            <a:pPr algn="ctr"/>
            <a:r>
              <a:rPr lang="en-GB" b="1" dirty="0"/>
              <a:t>Price level</a:t>
            </a:r>
          </a:p>
        </p:txBody>
      </p:sp>
      <p:sp>
        <p:nvSpPr>
          <p:cNvPr id="28" name="TextBox 27">
            <a:extLst>
              <a:ext uri="{FF2B5EF4-FFF2-40B4-BE49-F238E27FC236}">
                <a16:creationId xmlns:a16="http://schemas.microsoft.com/office/drawing/2014/main" id="{9527DDF6-F6F2-4608-AE57-8F5819D404C4}"/>
              </a:ext>
            </a:extLst>
          </p:cNvPr>
          <p:cNvSpPr txBox="1"/>
          <p:nvPr/>
        </p:nvSpPr>
        <p:spPr>
          <a:xfrm>
            <a:off x="5396873" y="5185522"/>
            <a:ext cx="1146389" cy="369332"/>
          </a:xfrm>
          <a:prstGeom prst="rect">
            <a:avLst/>
          </a:prstGeom>
          <a:noFill/>
        </p:spPr>
        <p:txBody>
          <a:bodyPr wrap="square" rtlCol="0">
            <a:spAutoFit/>
          </a:bodyPr>
          <a:lstStyle/>
          <a:p>
            <a:pPr algn="ctr"/>
            <a:r>
              <a:rPr lang="en-GB" b="1" dirty="0"/>
              <a:t>Real GDP</a:t>
            </a:r>
          </a:p>
        </p:txBody>
      </p:sp>
      <p:sp>
        <p:nvSpPr>
          <p:cNvPr id="30" name="TextBox 29">
            <a:extLst>
              <a:ext uri="{FF2B5EF4-FFF2-40B4-BE49-F238E27FC236}">
                <a16:creationId xmlns:a16="http://schemas.microsoft.com/office/drawing/2014/main" id="{CCCABAA8-74F5-4DF3-8060-E84F43AB69C8}"/>
              </a:ext>
            </a:extLst>
          </p:cNvPr>
          <p:cNvSpPr txBox="1"/>
          <p:nvPr/>
        </p:nvSpPr>
        <p:spPr>
          <a:xfrm>
            <a:off x="4815868" y="1154523"/>
            <a:ext cx="1146389" cy="369332"/>
          </a:xfrm>
          <a:prstGeom prst="rect">
            <a:avLst/>
          </a:prstGeom>
          <a:noFill/>
        </p:spPr>
        <p:txBody>
          <a:bodyPr wrap="square" rtlCol="0">
            <a:spAutoFit/>
          </a:bodyPr>
          <a:lstStyle/>
          <a:p>
            <a:pPr algn="ctr"/>
            <a:r>
              <a:rPr lang="en-GB" b="1" dirty="0"/>
              <a:t>AS</a:t>
            </a:r>
          </a:p>
        </p:txBody>
      </p:sp>
      <p:sp>
        <p:nvSpPr>
          <p:cNvPr id="31" name="TextBox 30">
            <a:extLst>
              <a:ext uri="{FF2B5EF4-FFF2-40B4-BE49-F238E27FC236}">
                <a16:creationId xmlns:a16="http://schemas.microsoft.com/office/drawing/2014/main" id="{E8109FE4-EB26-4E34-917D-1D773BEE155D}"/>
              </a:ext>
            </a:extLst>
          </p:cNvPr>
          <p:cNvSpPr txBox="1"/>
          <p:nvPr/>
        </p:nvSpPr>
        <p:spPr>
          <a:xfrm>
            <a:off x="5088099" y="4752990"/>
            <a:ext cx="1146389" cy="369332"/>
          </a:xfrm>
          <a:prstGeom prst="rect">
            <a:avLst/>
          </a:prstGeom>
          <a:noFill/>
        </p:spPr>
        <p:txBody>
          <a:bodyPr wrap="square" rtlCol="0">
            <a:spAutoFit/>
          </a:bodyPr>
          <a:lstStyle/>
          <a:p>
            <a:pPr algn="ctr"/>
            <a:r>
              <a:rPr lang="en-GB" b="1" dirty="0"/>
              <a:t>AD1</a:t>
            </a:r>
          </a:p>
        </p:txBody>
      </p:sp>
      <p:sp>
        <p:nvSpPr>
          <p:cNvPr id="33" name="TextBox 32">
            <a:extLst>
              <a:ext uri="{FF2B5EF4-FFF2-40B4-BE49-F238E27FC236}">
                <a16:creationId xmlns:a16="http://schemas.microsoft.com/office/drawing/2014/main" id="{9592028F-4AA3-4683-BC13-2688EDB27338}"/>
              </a:ext>
            </a:extLst>
          </p:cNvPr>
          <p:cNvSpPr txBox="1"/>
          <p:nvPr/>
        </p:nvSpPr>
        <p:spPr>
          <a:xfrm>
            <a:off x="4090327" y="5189347"/>
            <a:ext cx="1146389" cy="369332"/>
          </a:xfrm>
          <a:prstGeom prst="rect">
            <a:avLst/>
          </a:prstGeom>
          <a:noFill/>
        </p:spPr>
        <p:txBody>
          <a:bodyPr wrap="square" rtlCol="0">
            <a:spAutoFit/>
          </a:bodyPr>
          <a:lstStyle/>
          <a:p>
            <a:pPr algn="ctr"/>
            <a:r>
              <a:rPr lang="en-GB" b="1" dirty="0"/>
              <a:t>Y1</a:t>
            </a:r>
          </a:p>
        </p:txBody>
      </p:sp>
      <p:sp>
        <p:nvSpPr>
          <p:cNvPr id="36" name="TextBox 35">
            <a:extLst>
              <a:ext uri="{FF2B5EF4-FFF2-40B4-BE49-F238E27FC236}">
                <a16:creationId xmlns:a16="http://schemas.microsoft.com/office/drawing/2014/main" id="{C44350EA-1851-475B-B630-0DE81BAEF9C8}"/>
              </a:ext>
            </a:extLst>
          </p:cNvPr>
          <p:cNvSpPr txBox="1"/>
          <p:nvPr/>
        </p:nvSpPr>
        <p:spPr>
          <a:xfrm>
            <a:off x="342867" y="3629737"/>
            <a:ext cx="1146389" cy="369332"/>
          </a:xfrm>
          <a:prstGeom prst="rect">
            <a:avLst/>
          </a:prstGeom>
          <a:noFill/>
        </p:spPr>
        <p:txBody>
          <a:bodyPr wrap="square" rtlCol="0">
            <a:spAutoFit/>
          </a:bodyPr>
          <a:lstStyle/>
          <a:p>
            <a:pPr algn="ctr"/>
            <a:r>
              <a:rPr lang="en-GB" b="1" dirty="0"/>
              <a:t>P1</a:t>
            </a:r>
          </a:p>
        </p:txBody>
      </p:sp>
      <p:cxnSp>
        <p:nvCxnSpPr>
          <p:cNvPr id="37" name="Straight Connector 36">
            <a:extLst>
              <a:ext uri="{FF2B5EF4-FFF2-40B4-BE49-F238E27FC236}">
                <a16:creationId xmlns:a16="http://schemas.microsoft.com/office/drawing/2014/main" id="{DA4DCA86-B956-441D-B1A6-C4AD706EB4BE}"/>
              </a:ext>
            </a:extLst>
          </p:cNvPr>
          <p:cNvCxnSpPr>
            <a:cxnSpLocks/>
          </p:cNvCxnSpPr>
          <p:nvPr/>
        </p:nvCxnSpPr>
        <p:spPr>
          <a:xfrm flipH="1" flipV="1">
            <a:off x="1188504" y="3838486"/>
            <a:ext cx="3412306" cy="22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B1CB7A-CFEB-4402-B562-97DF32FFC432}"/>
              </a:ext>
            </a:extLst>
          </p:cNvPr>
          <p:cNvCxnSpPr>
            <a:cxnSpLocks/>
          </p:cNvCxnSpPr>
          <p:nvPr/>
        </p:nvCxnSpPr>
        <p:spPr>
          <a:xfrm flipH="1">
            <a:off x="4653997" y="3838486"/>
            <a:ext cx="1" cy="132740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D294EC-9849-4258-BE8E-4158152CE320}"/>
              </a:ext>
            </a:extLst>
          </p:cNvPr>
          <p:cNvCxnSpPr/>
          <p:nvPr/>
        </p:nvCxnSpPr>
        <p:spPr>
          <a:xfrm>
            <a:off x="6684652" y="945995"/>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212C45A-E227-4DE4-9F99-EEC725C7624B}"/>
              </a:ext>
            </a:extLst>
          </p:cNvPr>
          <p:cNvCxnSpPr>
            <a:cxnSpLocks/>
          </p:cNvCxnSpPr>
          <p:nvPr/>
        </p:nvCxnSpPr>
        <p:spPr>
          <a:xfrm>
            <a:off x="6684652" y="5169204"/>
            <a:ext cx="52555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E04BCE8-141A-4019-8763-A0C74357DF6F}"/>
              </a:ext>
            </a:extLst>
          </p:cNvPr>
          <p:cNvSpPr txBox="1"/>
          <p:nvPr/>
        </p:nvSpPr>
        <p:spPr>
          <a:xfrm>
            <a:off x="10203333" y="5255512"/>
            <a:ext cx="1736865" cy="646331"/>
          </a:xfrm>
          <a:prstGeom prst="rect">
            <a:avLst/>
          </a:prstGeom>
          <a:noFill/>
        </p:spPr>
        <p:txBody>
          <a:bodyPr wrap="square" rtlCol="0">
            <a:spAutoFit/>
          </a:bodyPr>
          <a:lstStyle/>
          <a:p>
            <a:pPr algn="ctr"/>
            <a:r>
              <a:rPr lang="en-GB" b="1" dirty="0"/>
              <a:t>Unemployment %</a:t>
            </a:r>
          </a:p>
        </p:txBody>
      </p:sp>
      <p:sp>
        <p:nvSpPr>
          <p:cNvPr id="44" name="TextBox 43">
            <a:extLst>
              <a:ext uri="{FF2B5EF4-FFF2-40B4-BE49-F238E27FC236}">
                <a16:creationId xmlns:a16="http://schemas.microsoft.com/office/drawing/2014/main" id="{F9702A88-6CDC-4980-B840-84F1F6FCCAF2}"/>
              </a:ext>
            </a:extLst>
          </p:cNvPr>
          <p:cNvSpPr txBox="1"/>
          <p:nvPr/>
        </p:nvSpPr>
        <p:spPr>
          <a:xfrm>
            <a:off x="9479364" y="850501"/>
            <a:ext cx="1146389" cy="369332"/>
          </a:xfrm>
          <a:prstGeom prst="rect">
            <a:avLst/>
          </a:prstGeom>
          <a:noFill/>
        </p:spPr>
        <p:txBody>
          <a:bodyPr wrap="square" rtlCol="0">
            <a:spAutoFit/>
          </a:bodyPr>
          <a:lstStyle/>
          <a:p>
            <a:pPr algn="ctr"/>
            <a:r>
              <a:rPr lang="en-GB" b="1" dirty="0"/>
              <a:t>LRPC</a:t>
            </a:r>
          </a:p>
        </p:txBody>
      </p:sp>
      <p:sp>
        <p:nvSpPr>
          <p:cNvPr id="45" name="TextBox 44">
            <a:extLst>
              <a:ext uri="{FF2B5EF4-FFF2-40B4-BE49-F238E27FC236}">
                <a16:creationId xmlns:a16="http://schemas.microsoft.com/office/drawing/2014/main" id="{35821482-0F3C-4D84-BD6D-81F6609B7B8D}"/>
              </a:ext>
            </a:extLst>
          </p:cNvPr>
          <p:cNvSpPr txBox="1"/>
          <p:nvPr/>
        </p:nvSpPr>
        <p:spPr>
          <a:xfrm>
            <a:off x="10841308" y="4715325"/>
            <a:ext cx="1146389" cy="369332"/>
          </a:xfrm>
          <a:prstGeom prst="rect">
            <a:avLst/>
          </a:prstGeom>
          <a:noFill/>
        </p:spPr>
        <p:txBody>
          <a:bodyPr wrap="square" rtlCol="0">
            <a:spAutoFit/>
          </a:bodyPr>
          <a:lstStyle/>
          <a:p>
            <a:pPr algn="ctr"/>
            <a:r>
              <a:rPr lang="en-GB" b="1" dirty="0"/>
              <a:t>SRPC1</a:t>
            </a:r>
          </a:p>
        </p:txBody>
      </p:sp>
      <p:sp>
        <p:nvSpPr>
          <p:cNvPr id="46" name="TextBox 45">
            <a:extLst>
              <a:ext uri="{FF2B5EF4-FFF2-40B4-BE49-F238E27FC236}">
                <a16:creationId xmlns:a16="http://schemas.microsoft.com/office/drawing/2014/main" id="{C7832954-7323-4BA5-A80E-44019C43A34E}"/>
              </a:ext>
            </a:extLst>
          </p:cNvPr>
          <p:cNvSpPr txBox="1"/>
          <p:nvPr/>
        </p:nvSpPr>
        <p:spPr>
          <a:xfrm>
            <a:off x="9032324" y="5165889"/>
            <a:ext cx="1146389" cy="369332"/>
          </a:xfrm>
          <a:prstGeom prst="rect">
            <a:avLst/>
          </a:prstGeom>
          <a:noFill/>
        </p:spPr>
        <p:txBody>
          <a:bodyPr wrap="square" rtlCol="0">
            <a:spAutoFit/>
          </a:bodyPr>
          <a:lstStyle/>
          <a:p>
            <a:pPr algn="ctr"/>
            <a:r>
              <a:rPr lang="en-GB" b="1" dirty="0"/>
              <a:t>NRU</a:t>
            </a:r>
          </a:p>
        </p:txBody>
      </p:sp>
      <p:sp>
        <p:nvSpPr>
          <p:cNvPr id="50" name="TextBox 49">
            <a:extLst>
              <a:ext uri="{FF2B5EF4-FFF2-40B4-BE49-F238E27FC236}">
                <a16:creationId xmlns:a16="http://schemas.microsoft.com/office/drawing/2014/main" id="{9C6FEE30-027B-4BDB-AB2F-36A3FB626BC6}"/>
              </a:ext>
            </a:extLst>
          </p:cNvPr>
          <p:cNvSpPr txBox="1"/>
          <p:nvPr/>
        </p:nvSpPr>
        <p:spPr>
          <a:xfrm>
            <a:off x="5666926" y="1064865"/>
            <a:ext cx="1146389" cy="646331"/>
          </a:xfrm>
          <a:prstGeom prst="rect">
            <a:avLst/>
          </a:prstGeom>
          <a:noFill/>
        </p:spPr>
        <p:txBody>
          <a:bodyPr wrap="square" rtlCol="0">
            <a:spAutoFit/>
          </a:bodyPr>
          <a:lstStyle/>
          <a:p>
            <a:pPr algn="ctr"/>
            <a:r>
              <a:rPr lang="en-GB" b="1" dirty="0"/>
              <a:t>Inflation</a:t>
            </a:r>
          </a:p>
          <a:p>
            <a:pPr algn="ctr"/>
            <a:r>
              <a:rPr lang="en-GB" b="1" dirty="0"/>
              <a:t>%</a:t>
            </a:r>
          </a:p>
        </p:txBody>
      </p:sp>
      <p:cxnSp>
        <p:nvCxnSpPr>
          <p:cNvPr id="51" name="Straight Connector 50">
            <a:extLst>
              <a:ext uri="{FF2B5EF4-FFF2-40B4-BE49-F238E27FC236}">
                <a16:creationId xmlns:a16="http://schemas.microsoft.com/office/drawing/2014/main" id="{7BCA9062-73D1-4D82-928E-AE8C947B40BB}"/>
              </a:ext>
            </a:extLst>
          </p:cNvPr>
          <p:cNvCxnSpPr/>
          <p:nvPr/>
        </p:nvCxnSpPr>
        <p:spPr>
          <a:xfrm>
            <a:off x="9609190" y="922462"/>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8D96E08B-4B30-481D-93E1-2E6BC429020D}"/>
              </a:ext>
            </a:extLst>
          </p:cNvPr>
          <p:cNvSpPr/>
          <p:nvPr/>
        </p:nvSpPr>
        <p:spPr>
          <a:xfrm>
            <a:off x="6947452" y="1630017"/>
            <a:ext cx="4204252" cy="3110948"/>
          </a:xfrm>
          <a:custGeom>
            <a:avLst/>
            <a:gdLst>
              <a:gd name="connsiteX0" fmla="*/ 0 w 4204252"/>
              <a:gd name="connsiteY0" fmla="*/ 0 h 3110948"/>
              <a:gd name="connsiteX1" fmla="*/ 1659835 w 4204252"/>
              <a:gd name="connsiteY1" fmla="*/ 2037522 h 3110948"/>
              <a:gd name="connsiteX2" fmla="*/ 4204252 w 4204252"/>
              <a:gd name="connsiteY2" fmla="*/ 3110948 h 3110948"/>
            </a:gdLst>
            <a:ahLst/>
            <a:cxnLst>
              <a:cxn ang="0">
                <a:pos x="connsiteX0" y="connsiteY0"/>
              </a:cxn>
              <a:cxn ang="0">
                <a:pos x="connsiteX1" y="connsiteY1"/>
              </a:cxn>
              <a:cxn ang="0">
                <a:pos x="connsiteX2" y="connsiteY2"/>
              </a:cxn>
            </a:cxnLst>
            <a:rect l="l" t="t" r="r" b="b"/>
            <a:pathLst>
              <a:path w="4204252" h="3110948">
                <a:moveTo>
                  <a:pt x="0" y="0"/>
                </a:moveTo>
                <a:cubicBezTo>
                  <a:pt x="479563" y="759515"/>
                  <a:pt x="959126" y="1519031"/>
                  <a:pt x="1659835" y="2037522"/>
                </a:cubicBezTo>
                <a:cubicBezTo>
                  <a:pt x="2360544" y="2556013"/>
                  <a:pt x="3282398" y="2833480"/>
                  <a:pt x="4204252" y="311094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21098D76-DA64-4CF8-AB9C-5FCF26787DF9}"/>
              </a:ext>
            </a:extLst>
          </p:cNvPr>
          <p:cNvSpPr/>
          <p:nvPr/>
        </p:nvSpPr>
        <p:spPr>
          <a:xfrm>
            <a:off x="7113580" y="1154522"/>
            <a:ext cx="4204252" cy="2878887"/>
          </a:xfrm>
          <a:custGeom>
            <a:avLst/>
            <a:gdLst>
              <a:gd name="connsiteX0" fmla="*/ 0 w 4204252"/>
              <a:gd name="connsiteY0" fmla="*/ 0 h 3110948"/>
              <a:gd name="connsiteX1" fmla="*/ 1659835 w 4204252"/>
              <a:gd name="connsiteY1" fmla="*/ 2037522 h 3110948"/>
              <a:gd name="connsiteX2" fmla="*/ 4204252 w 4204252"/>
              <a:gd name="connsiteY2" fmla="*/ 3110948 h 3110948"/>
            </a:gdLst>
            <a:ahLst/>
            <a:cxnLst>
              <a:cxn ang="0">
                <a:pos x="connsiteX0" y="connsiteY0"/>
              </a:cxn>
              <a:cxn ang="0">
                <a:pos x="connsiteX1" y="connsiteY1"/>
              </a:cxn>
              <a:cxn ang="0">
                <a:pos x="connsiteX2" y="connsiteY2"/>
              </a:cxn>
            </a:cxnLst>
            <a:rect l="l" t="t" r="r" b="b"/>
            <a:pathLst>
              <a:path w="4204252" h="3110948">
                <a:moveTo>
                  <a:pt x="0" y="0"/>
                </a:moveTo>
                <a:cubicBezTo>
                  <a:pt x="479563" y="759515"/>
                  <a:pt x="959126" y="1519031"/>
                  <a:pt x="1659835" y="2037522"/>
                </a:cubicBezTo>
                <a:cubicBezTo>
                  <a:pt x="2360544" y="2556013"/>
                  <a:pt x="3282398" y="2833480"/>
                  <a:pt x="4204252" y="311094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CCB9A491-439D-4070-9F7B-92550EDFDD4F}"/>
              </a:ext>
            </a:extLst>
          </p:cNvPr>
          <p:cNvSpPr txBox="1"/>
          <p:nvPr/>
        </p:nvSpPr>
        <p:spPr>
          <a:xfrm>
            <a:off x="10837779" y="4102420"/>
            <a:ext cx="1146389" cy="369332"/>
          </a:xfrm>
          <a:prstGeom prst="rect">
            <a:avLst/>
          </a:prstGeom>
          <a:noFill/>
        </p:spPr>
        <p:txBody>
          <a:bodyPr wrap="square" rtlCol="0">
            <a:spAutoFit/>
          </a:bodyPr>
          <a:lstStyle/>
          <a:p>
            <a:pPr algn="ctr"/>
            <a:r>
              <a:rPr lang="en-GB" b="1" dirty="0"/>
              <a:t>SRPC2</a:t>
            </a:r>
          </a:p>
        </p:txBody>
      </p:sp>
      <p:cxnSp>
        <p:nvCxnSpPr>
          <p:cNvPr id="42" name="Straight Connector 41">
            <a:extLst>
              <a:ext uri="{FF2B5EF4-FFF2-40B4-BE49-F238E27FC236}">
                <a16:creationId xmlns:a16="http://schemas.microsoft.com/office/drawing/2014/main" id="{72D629D2-EBEA-4099-8606-4EC24FEEA4D0}"/>
              </a:ext>
            </a:extLst>
          </p:cNvPr>
          <p:cNvCxnSpPr>
            <a:cxnSpLocks/>
          </p:cNvCxnSpPr>
          <p:nvPr/>
        </p:nvCxnSpPr>
        <p:spPr>
          <a:xfrm>
            <a:off x="2842762" y="1289161"/>
            <a:ext cx="3371157" cy="27439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98439C5-7685-4929-BD37-5F9E39DE3E84}"/>
              </a:ext>
            </a:extLst>
          </p:cNvPr>
          <p:cNvSpPr txBox="1"/>
          <p:nvPr/>
        </p:nvSpPr>
        <p:spPr>
          <a:xfrm>
            <a:off x="5280791" y="3865769"/>
            <a:ext cx="1146389" cy="369332"/>
          </a:xfrm>
          <a:prstGeom prst="rect">
            <a:avLst/>
          </a:prstGeom>
          <a:noFill/>
        </p:spPr>
        <p:txBody>
          <a:bodyPr wrap="square" rtlCol="0">
            <a:spAutoFit/>
          </a:bodyPr>
          <a:lstStyle/>
          <a:p>
            <a:pPr algn="ctr"/>
            <a:r>
              <a:rPr lang="en-GB" b="1" dirty="0"/>
              <a:t>AD2</a:t>
            </a:r>
          </a:p>
        </p:txBody>
      </p:sp>
      <p:cxnSp>
        <p:nvCxnSpPr>
          <p:cNvPr id="48" name="Straight Connector 47">
            <a:extLst>
              <a:ext uri="{FF2B5EF4-FFF2-40B4-BE49-F238E27FC236}">
                <a16:creationId xmlns:a16="http://schemas.microsoft.com/office/drawing/2014/main" id="{54BA6505-77A7-4232-8931-C71C37ED2642}"/>
              </a:ext>
            </a:extLst>
          </p:cNvPr>
          <p:cNvCxnSpPr>
            <a:cxnSpLocks/>
          </p:cNvCxnSpPr>
          <p:nvPr/>
        </p:nvCxnSpPr>
        <p:spPr>
          <a:xfrm flipH="1">
            <a:off x="5275991" y="3313459"/>
            <a:ext cx="1" cy="180886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B19D2E2-6FCE-457C-81FD-6F89BF41135B}"/>
              </a:ext>
            </a:extLst>
          </p:cNvPr>
          <p:cNvSpPr txBox="1"/>
          <p:nvPr/>
        </p:nvSpPr>
        <p:spPr>
          <a:xfrm>
            <a:off x="4663521" y="5185522"/>
            <a:ext cx="1146389" cy="369332"/>
          </a:xfrm>
          <a:prstGeom prst="rect">
            <a:avLst/>
          </a:prstGeom>
          <a:noFill/>
        </p:spPr>
        <p:txBody>
          <a:bodyPr wrap="square" rtlCol="0">
            <a:spAutoFit/>
          </a:bodyPr>
          <a:lstStyle/>
          <a:p>
            <a:pPr algn="ctr"/>
            <a:r>
              <a:rPr lang="en-GB" b="1" dirty="0"/>
              <a:t>Y2</a:t>
            </a:r>
          </a:p>
        </p:txBody>
      </p:sp>
      <p:cxnSp>
        <p:nvCxnSpPr>
          <p:cNvPr id="54" name="Straight Connector 53">
            <a:extLst>
              <a:ext uri="{FF2B5EF4-FFF2-40B4-BE49-F238E27FC236}">
                <a16:creationId xmlns:a16="http://schemas.microsoft.com/office/drawing/2014/main" id="{B374F973-DCA7-4619-8D4E-385A3BB823F8}"/>
              </a:ext>
            </a:extLst>
          </p:cNvPr>
          <p:cNvCxnSpPr>
            <a:cxnSpLocks/>
          </p:cNvCxnSpPr>
          <p:nvPr/>
        </p:nvCxnSpPr>
        <p:spPr>
          <a:xfrm flipH="1">
            <a:off x="1134121" y="3294409"/>
            <a:ext cx="4071317" cy="190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AC4A3F4-EAA9-4AC8-8940-6CBB01652A65}"/>
              </a:ext>
            </a:extLst>
          </p:cNvPr>
          <p:cNvSpPr txBox="1"/>
          <p:nvPr/>
        </p:nvSpPr>
        <p:spPr>
          <a:xfrm>
            <a:off x="342867" y="3153487"/>
            <a:ext cx="1146389" cy="369332"/>
          </a:xfrm>
          <a:prstGeom prst="rect">
            <a:avLst/>
          </a:prstGeom>
          <a:noFill/>
        </p:spPr>
        <p:txBody>
          <a:bodyPr wrap="square" rtlCol="0">
            <a:spAutoFit/>
          </a:bodyPr>
          <a:lstStyle/>
          <a:p>
            <a:pPr algn="ctr"/>
            <a:r>
              <a:rPr lang="en-GB" b="1" dirty="0"/>
              <a:t>P2</a:t>
            </a:r>
          </a:p>
        </p:txBody>
      </p:sp>
      <p:sp>
        <p:nvSpPr>
          <p:cNvPr id="2" name="Title 1">
            <a:extLst>
              <a:ext uri="{FF2B5EF4-FFF2-40B4-BE49-F238E27FC236}">
                <a16:creationId xmlns:a16="http://schemas.microsoft.com/office/drawing/2014/main" id="{2345D452-6F47-D334-EB83-890BD58F5DD9}"/>
              </a:ext>
            </a:extLst>
          </p:cNvPr>
          <p:cNvSpPr>
            <a:spLocks noGrp="1"/>
          </p:cNvSpPr>
          <p:nvPr>
            <p:ph type="title"/>
          </p:nvPr>
        </p:nvSpPr>
        <p:spPr/>
        <p:txBody>
          <a:bodyPr>
            <a:normAutofit fontScale="90000"/>
          </a:bodyPr>
          <a:lstStyle/>
          <a:p>
            <a:r>
              <a:rPr lang="en-GB" dirty="0">
                <a:cs typeface="Calibri Light"/>
              </a:rPr>
              <a:t>Relationship between AD/AS model and Phillips curve; increase in price level raises expectation of inflation shifting short run Phillips curve outwards</a:t>
            </a:r>
            <a:endParaRPr lang="en-GB" dirty="0"/>
          </a:p>
        </p:txBody>
      </p:sp>
    </p:spTree>
    <p:extLst>
      <p:ext uri="{BB962C8B-B14F-4D97-AF65-F5344CB8AC3E}">
        <p14:creationId xmlns:p14="http://schemas.microsoft.com/office/powerpoint/2010/main" val="11226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1312011"/>
            <a:ext cx="0" cy="3853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59098"/>
            <a:ext cx="4266211"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716461"/>
            <a:ext cx="2761022" cy="3275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24058" y="1183821"/>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511837" y="5206697"/>
            <a:ext cx="181093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844111" y="1614807"/>
            <a:ext cx="1146389" cy="369332"/>
          </a:xfrm>
          <a:prstGeom prst="rect">
            <a:avLst/>
          </a:prstGeom>
          <a:noFill/>
        </p:spPr>
        <p:txBody>
          <a:bodyPr wrap="square" rtlCol="0">
            <a:spAutoFit/>
          </a:bodyPr>
          <a:lstStyle/>
          <a:p>
            <a:pPr algn="ctr"/>
            <a:r>
              <a:rPr lang="en-GB" b="1" dirty="0"/>
              <a:t>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300560" y="1808252"/>
            <a:ext cx="2959508" cy="322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884602" y="2845942"/>
            <a:ext cx="238996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5691665" y="4679090"/>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37579" y="2661276"/>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88DC89A6-4628-4AA8-98EA-6145E3FEDE3D}"/>
              </a:ext>
            </a:extLst>
          </p:cNvPr>
          <p:cNvSpPr txBox="1"/>
          <p:nvPr/>
        </p:nvSpPr>
        <p:spPr>
          <a:xfrm>
            <a:off x="4670818" y="5134034"/>
            <a:ext cx="1146389" cy="369332"/>
          </a:xfrm>
          <a:prstGeom prst="rect">
            <a:avLst/>
          </a:prstGeom>
          <a:noFill/>
        </p:spPr>
        <p:txBody>
          <a:bodyPr wrap="square" rtlCol="0">
            <a:spAutoFit/>
          </a:bodyPr>
          <a:lstStyle/>
          <a:p>
            <a:pPr algn="ctr"/>
            <a:r>
              <a:rPr lang="en-GB" b="1" dirty="0"/>
              <a:t>Q1</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a:off x="5247442" y="2845942"/>
            <a:ext cx="0" cy="232619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D4B419-1B7D-4A1E-BE7E-E32EFFCBADFB}"/>
              </a:ext>
            </a:extLst>
          </p:cNvPr>
          <p:cNvSpPr txBox="1"/>
          <p:nvPr/>
        </p:nvSpPr>
        <p:spPr>
          <a:xfrm>
            <a:off x="3999289" y="420274"/>
            <a:ext cx="1512548" cy="369332"/>
          </a:xfrm>
          <a:prstGeom prst="rect">
            <a:avLst/>
          </a:prstGeom>
          <a:noFill/>
        </p:spPr>
        <p:txBody>
          <a:bodyPr wrap="square" lIns="91440" tIns="45720" rIns="91440" bIns="45720" rtlCol="0" anchor="t">
            <a:spAutoFit/>
          </a:bodyPr>
          <a:lstStyle/>
          <a:p>
            <a:pPr algn="ctr"/>
            <a:endParaRPr lang="en-GB" b="1" dirty="0">
              <a:cs typeface="Calibri"/>
            </a:endParaRPr>
          </a:p>
        </p:txBody>
      </p:sp>
      <p:cxnSp>
        <p:nvCxnSpPr>
          <p:cNvPr id="21" name="Straight Connector 20">
            <a:extLst>
              <a:ext uri="{FF2B5EF4-FFF2-40B4-BE49-F238E27FC236}">
                <a16:creationId xmlns:a16="http://schemas.microsoft.com/office/drawing/2014/main" id="{AA2E462F-2C18-45BA-B1F5-CD610BAFF656}"/>
              </a:ext>
            </a:extLst>
          </p:cNvPr>
          <p:cNvCxnSpPr>
            <a:cxnSpLocks/>
          </p:cNvCxnSpPr>
          <p:nvPr/>
        </p:nvCxnSpPr>
        <p:spPr>
          <a:xfrm>
            <a:off x="3997404" y="1510972"/>
            <a:ext cx="2959508" cy="322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C671CF-D0EF-4953-A772-A57A9B0F493C}"/>
              </a:ext>
            </a:extLst>
          </p:cNvPr>
          <p:cNvSpPr txBox="1"/>
          <p:nvPr/>
        </p:nvSpPr>
        <p:spPr>
          <a:xfrm>
            <a:off x="6490193" y="4215909"/>
            <a:ext cx="1146389" cy="369332"/>
          </a:xfrm>
          <a:prstGeom prst="rect">
            <a:avLst/>
          </a:prstGeom>
          <a:noFill/>
        </p:spPr>
        <p:txBody>
          <a:bodyPr wrap="square" rtlCol="0">
            <a:spAutoFit/>
          </a:bodyPr>
          <a:lstStyle/>
          <a:p>
            <a:pPr algn="ctr"/>
            <a:r>
              <a:rPr lang="en-GB" b="1" dirty="0"/>
              <a:t>D1</a:t>
            </a:r>
          </a:p>
        </p:txBody>
      </p:sp>
      <p:cxnSp>
        <p:nvCxnSpPr>
          <p:cNvPr id="24" name="Straight Connector 23">
            <a:extLst>
              <a:ext uri="{FF2B5EF4-FFF2-40B4-BE49-F238E27FC236}">
                <a16:creationId xmlns:a16="http://schemas.microsoft.com/office/drawing/2014/main" id="{43163BED-42EB-45F9-B59D-F41F9C533933}"/>
              </a:ext>
            </a:extLst>
          </p:cNvPr>
          <p:cNvCxnSpPr>
            <a:cxnSpLocks/>
          </p:cNvCxnSpPr>
          <p:nvPr/>
        </p:nvCxnSpPr>
        <p:spPr>
          <a:xfrm flipH="1">
            <a:off x="2884602" y="3428676"/>
            <a:ext cx="1904602" cy="118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4428F5-558E-4D23-BC41-E7E1CB7F6E98}"/>
              </a:ext>
            </a:extLst>
          </p:cNvPr>
          <p:cNvSpPr txBox="1"/>
          <p:nvPr/>
        </p:nvSpPr>
        <p:spPr>
          <a:xfrm>
            <a:off x="2124298" y="3244009"/>
            <a:ext cx="1146389" cy="369332"/>
          </a:xfrm>
          <a:prstGeom prst="rect">
            <a:avLst/>
          </a:prstGeom>
          <a:noFill/>
        </p:spPr>
        <p:txBody>
          <a:bodyPr wrap="square" rtlCol="0">
            <a:spAutoFit/>
          </a:bodyPr>
          <a:lstStyle/>
          <a:p>
            <a:pPr algn="ctr"/>
            <a:r>
              <a:rPr lang="en-GB" b="1" dirty="0"/>
              <a:t>P</a:t>
            </a:r>
          </a:p>
        </p:txBody>
      </p:sp>
      <p:sp>
        <p:nvSpPr>
          <p:cNvPr id="31" name="TextBox 30">
            <a:extLst>
              <a:ext uri="{FF2B5EF4-FFF2-40B4-BE49-F238E27FC236}">
                <a16:creationId xmlns:a16="http://schemas.microsoft.com/office/drawing/2014/main" id="{28A1D97F-4B53-4F8D-955F-B5AA9EDC1F5A}"/>
              </a:ext>
            </a:extLst>
          </p:cNvPr>
          <p:cNvSpPr txBox="1"/>
          <p:nvPr/>
        </p:nvSpPr>
        <p:spPr>
          <a:xfrm>
            <a:off x="4207119" y="5129035"/>
            <a:ext cx="1146389" cy="369332"/>
          </a:xfrm>
          <a:prstGeom prst="rect">
            <a:avLst/>
          </a:prstGeom>
          <a:noFill/>
        </p:spPr>
        <p:txBody>
          <a:bodyPr wrap="square" rtlCol="0">
            <a:spAutoFit/>
          </a:bodyPr>
          <a:lstStyle/>
          <a:p>
            <a:pPr algn="ctr"/>
            <a:r>
              <a:rPr lang="en-GB" b="1" dirty="0"/>
              <a:t>Q</a:t>
            </a:r>
          </a:p>
        </p:txBody>
      </p:sp>
      <p:cxnSp>
        <p:nvCxnSpPr>
          <p:cNvPr id="32" name="Straight Connector 31">
            <a:extLst>
              <a:ext uri="{FF2B5EF4-FFF2-40B4-BE49-F238E27FC236}">
                <a16:creationId xmlns:a16="http://schemas.microsoft.com/office/drawing/2014/main" id="{17D153E4-9ECE-4076-B70B-C52A4829D945}"/>
              </a:ext>
            </a:extLst>
          </p:cNvPr>
          <p:cNvCxnSpPr>
            <a:cxnSpLocks/>
          </p:cNvCxnSpPr>
          <p:nvPr/>
        </p:nvCxnSpPr>
        <p:spPr>
          <a:xfrm>
            <a:off x="4789203" y="3428675"/>
            <a:ext cx="0" cy="173721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BE27F7-01C8-09AD-94BF-A96C07117E71}"/>
              </a:ext>
            </a:extLst>
          </p:cNvPr>
          <p:cNvSpPr>
            <a:spLocks noGrp="1"/>
          </p:cNvSpPr>
          <p:nvPr>
            <p:ph type="title"/>
          </p:nvPr>
        </p:nvSpPr>
        <p:spPr/>
        <p:txBody>
          <a:bodyPr/>
          <a:lstStyle/>
          <a:p>
            <a:r>
              <a:rPr lang="en-GB" dirty="0">
                <a:cs typeface="Calibri Light"/>
              </a:rPr>
              <a:t>Increase in market demand showing the impact on market equilibrium</a:t>
            </a:r>
            <a:endParaRPr lang="en-GB" dirty="0"/>
          </a:p>
        </p:txBody>
      </p:sp>
    </p:spTree>
    <p:extLst>
      <p:ext uri="{BB962C8B-B14F-4D97-AF65-F5344CB8AC3E}">
        <p14:creationId xmlns:p14="http://schemas.microsoft.com/office/powerpoint/2010/main" val="420522027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607A6E4-5813-4E09-BA51-EAC63BC801DC}"/>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6FB6C7-E2F0-48DF-AA03-BCEE6EA224FF}"/>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8060BE-6A42-4A29-83D8-60B90C151040}"/>
              </a:ext>
            </a:extLst>
          </p:cNvPr>
          <p:cNvSpPr txBox="1"/>
          <p:nvPr/>
        </p:nvSpPr>
        <p:spPr>
          <a:xfrm>
            <a:off x="1799775" y="941579"/>
            <a:ext cx="1146389" cy="646331"/>
          </a:xfrm>
          <a:prstGeom prst="rect">
            <a:avLst/>
          </a:prstGeom>
          <a:noFill/>
        </p:spPr>
        <p:txBody>
          <a:bodyPr wrap="square" rtlCol="0">
            <a:spAutoFit/>
          </a:bodyPr>
          <a:lstStyle/>
          <a:p>
            <a:pPr algn="ctr"/>
            <a:r>
              <a:rPr lang="en-GB" b="1" dirty="0"/>
              <a:t>Price level</a:t>
            </a:r>
          </a:p>
        </p:txBody>
      </p:sp>
      <p:sp>
        <p:nvSpPr>
          <p:cNvPr id="5" name="TextBox 4">
            <a:extLst>
              <a:ext uri="{FF2B5EF4-FFF2-40B4-BE49-F238E27FC236}">
                <a16:creationId xmlns:a16="http://schemas.microsoft.com/office/drawing/2014/main" id="{A6FA823B-FB32-4A74-9887-B81765480FC3}"/>
              </a:ext>
            </a:extLst>
          </p:cNvPr>
          <p:cNvSpPr txBox="1"/>
          <p:nvPr/>
        </p:nvSpPr>
        <p:spPr>
          <a:xfrm>
            <a:off x="7131660" y="5244962"/>
            <a:ext cx="1536340" cy="646331"/>
          </a:xfrm>
          <a:prstGeom prst="rect">
            <a:avLst/>
          </a:prstGeom>
          <a:noFill/>
        </p:spPr>
        <p:txBody>
          <a:bodyPr wrap="square" rtlCol="0">
            <a:spAutoFit/>
          </a:bodyPr>
          <a:lstStyle/>
          <a:p>
            <a:pPr algn="ctr"/>
            <a:r>
              <a:rPr lang="en-GB" b="1" dirty="0"/>
              <a:t>Real National Output</a:t>
            </a:r>
          </a:p>
        </p:txBody>
      </p:sp>
      <p:cxnSp>
        <p:nvCxnSpPr>
          <p:cNvPr id="9" name="Straight Connector 8">
            <a:extLst>
              <a:ext uri="{FF2B5EF4-FFF2-40B4-BE49-F238E27FC236}">
                <a16:creationId xmlns:a16="http://schemas.microsoft.com/office/drawing/2014/main" id="{D0E94D56-30EA-4C7F-93CF-F48494FA8FDC}"/>
              </a:ext>
            </a:extLst>
          </p:cNvPr>
          <p:cNvCxnSpPr>
            <a:cxnSpLocks/>
          </p:cNvCxnSpPr>
          <p:nvPr/>
        </p:nvCxnSpPr>
        <p:spPr>
          <a:xfrm flipH="1" flipV="1">
            <a:off x="3501167" y="1451150"/>
            <a:ext cx="4185285" cy="29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4F7027-CD02-4BF8-878C-6D59F1ACF3F9}"/>
              </a:ext>
            </a:extLst>
          </p:cNvPr>
          <p:cNvSpPr txBox="1"/>
          <p:nvPr/>
        </p:nvSpPr>
        <p:spPr>
          <a:xfrm>
            <a:off x="6843514" y="4316561"/>
            <a:ext cx="1146389" cy="369332"/>
          </a:xfrm>
          <a:prstGeom prst="rect">
            <a:avLst/>
          </a:prstGeom>
          <a:noFill/>
        </p:spPr>
        <p:txBody>
          <a:bodyPr wrap="square" rtlCol="0">
            <a:spAutoFit/>
          </a:bodyPr>
          <a:lstStyle/>
          <a:p>
            <a:pPr algn="ctr"/>
            <a:r>
              <a:rPr lang="en-GB" b="1" dirty="0"/>
              <a:t>AD</a:t>
            </a:r>
          </a:p>
        </p:txBody>
      </p:sp>
      <p:cxnSp>
        <p:nvCxnSpPr>
          <p:cNvPr id="19" name="Straight Connector 18">
            <a:extLst>
              <a:ext uri="{FF2B5EF4-FFF2-40B4-BE49-F238E27FC236}">
                <a16:creationId xmlns:a16="http://schemas.microsoft.com/office/drawing/2014/main" id="{AA4FBAC2-2395-4F86-8629-5352C5CE2337}"/>
              </a:ext>
            </a:extLst>
          </p:cNvPr>
          <p:cNvCxnSpPr>
            <a:cxnSpLocks/>
          </p:cNvCxnSpPr>
          <p:nvPr/>
        </p:nvCxnSpPr>
        <p:spPr>
          <a:xfrm flipH="1">
            <a:off x="2831882" y="3566711"/>
            <a:ext cx="3726314" cy="0"/>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560A64-1F5C-4A3D-8FBE-196725ED32EF}"/>
              </a:ext>
            </a:extLst>
          </p:cNvPr>
          <p:cNvCxnSpPr>
            <a:cxnSpLocks/>
          </p:cNvCxnSpPr>
          <p:nvPr/>
        </p:nvCxnSpPr>
        <p:spPr>
          <a:xfrm flipH="1">
            <a:off x="2884602" y="3062925"/>
            <a:ext cx="2926080" cy="0"/>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9BAB76F-6513-43C4-83B7-8D51FE0B2C74}"/>
              </a:ext>
            </a:extLst>
          </p:cNvPr>
          <p:cNvSpPr txBox="1"/>
          <p:nvPr/>
        </p:nvSpPr>
        <p:spPr>
          <a:xfrm>
            <a:off x="2085611" y="2857771"/>
            <a:ext cx="1146389" cy="369332"/>
          </a:xfrm>
          <a:prstGeom prst="rect">
            <a:avLst/>
          </a:prstGeom>
          <a:noFill/>
        </p:spPr>
        <p:txBody>
          <a:bodyPr wrap="square" rtlCol="0">
            <a:spAutoFit/>
          </a:bodyPr>
          <a:lstStyle/>
          <a:p>
            <a:pPr algn="ctr"/>
            <a:r>
              <a:rPr lang="en-GB" b="1" dirty="0"/>
              <a:t>P</a:t>
            </a:r>
            <a:r>
              <a:rPr lang="en-GB" sz="1400" b="1" dirty="0"/>
              <a:t>2</a:t>
            </a:r>
            <a:endParaRPr lang="en-GB" b="1" dirty="0"/>
          </a:p>
        </p:txBody>
      </p:sp>
      <p:sp>
        <p:nvSpPr>
          <p:cNvPr id="27" name="TextBox 26">
            <a:extLst>
              <a:ext uri="{FF2B5EF4-FFF2-40B4-BE49-F238E27FC236}">
                <a16:creationId xmlns:a16="http://schemas.microsoft.com/office/drawing/2014/main" id="{E1E801BD-5A39-47D2-A8DF-89D97D20C8D4}"/>
              </a:ext>
            </a:extLst>
          </p:cNvPr>
          <p:cNvSpPr txBox="1"/>
          <p:nvPr/>
        </p:nvSpPr>
        <p:spPr>
          <a:xfrm>
            <a:off x="2085612" y="3399746"/>
            <a:ext cx="1146389" cy="369332"/>
          </a:xfrm>
          <a:prstGeom prst="rect">
            <a:avLst/>
          </a:prstGeom>
          <a:noFill/>
        </p:spPr>
        <p:txBody>
          <a:bodyPr wrap="square" rtlCol="0">
            <a:spAutoFit/>
          </a:bodyPr>
          <a:lstStyle/>
          <a:p>
            <a:pPr algn="ctr"/>
            <a:r>
              <a:rPr lang="en-GB" b="1" dirty="0"/>
              <a:t>P</a:t>
            </a:r>
            <a:r>
              <a:rPr lang="en-GB" sz="1400" b="1" dirty="0"/>
              <a:t>1</a:t>
            </a:r>
            <a:endParaRPr lang="en-GB" b="1" dirty="0"/>
          </a:p>
        </p:txBody>
      </p:sp>
      <p:sp>
        <p:nvSpPr>
          <p:cNvPr id="28" name="TextBox 27">
            <a:extLst>
              <a:ext uri="{FF2B5EF4-FFF2-40B4-BE49-F238E27FC236}">
                <a16:creationId xmlns:a16="http://schemas.microsoft.com/office/drawing/2014/main" id="{AB4ED11B-66F1-4B1C-9566-21F4E68AA389}"/>
              </a:ext>
            </a:extLst>
          </p:cNvPr>
          <p:cNvSpPr txBox="1"/>
          <p:nvPr/>
        </p:nvSpPr>
        <p:spPr>
          <a:xfrm>
            <a:off x="5237487" y="5195344"/>
            <a:ext cx="1146389" cy="369332"/>
          </a:xfrm>
          <a:prstGeom prst="rect">
            <a:avLst/>
          </a:prstGeom>
          <a:noFill/>
        </p:spPr>
        <p:txBody>
          <a:bodyPr wrap="square" rtlCol="0">
            <a:spAutoFit/>
          </a:bodyPr>
          <a:lstStyle/>
          <a:p>
            <a:pPr algn="ctr"/>
            <a:r>
              <a:rPr lang="en-GB" b="1" dirty="0"/>
              <a:t>Y</a:t>
            </a:r>
            <a:r>
              <a:rPr lang="en-GB" sz="1600" b="1" dirty="0"/>
              <a:t>2</a:t>
            </a:r>
            <a:endParaRPr lang="en-GB" b="1" dirty="0"/>
          </a:p>
        </p:txBody>
      </p:sp>
      <p:sp>
        <p:nvSpPr>
          <p:cNvPr id="29" name="TextBox 28">
            <a:extLst>
              <a:ext uri="{FF2B5EF4-FFF2-40B4-BE49-F238E27FC236}">
                <a16:creationId xmlns:a16="http://schemas.microsoft.com/office/drawing/2014/main" id="{C41382BC-8695-4D21-B6C5-7406EC30BCB8}"/>
              </a:ext>
            </a:extLst>
          </p:cNvPr>
          <p:cNvSpPr txBox="1"/>
          <p:nvPr/>
        </p:nvSpPr>
        <p:spPr>
          <a:xfrm>
            <a:off x="5898397" y="5206044"/>
            <a:ext cx="1146389" cy="369332"/>
          </a:xfrm>
          <a:prstGeom prst="rect">
            <a:avLst/>
          </a:prstGeom>
          <a:noFill/>
        </p:spPr>
        <p:txBody>
          <a:bodyPr wrap="square" rtlCol="0">
            <a:spAutoFit/>
          </a:bodyPr>
          <a:lstStyle/>
          <a:p>
            <a:pPr algn="ctr"/>
            <a:r>
              <a:rPr lang="en-GB" b="1" dirty="0"/>
              <a:t>Y</a:t>
            </a:r>
            <a:r>
              <a:rPr lang="en-GB" sz="1600" b="1" dirty="0"/>
              <a:t>1</a:t>
            </a:r>
            <a:endParaRPr lang="en-GB" b="1" dirty="0"/>
          </a:p>
        </p:txBody>
      </p:sp>
      <p:sp>
        <p:nvSpPr>
          <p:cNvPr id="31" name="TextBox 30">
            <a:extLst>
              <a:ext uri="{FF2B5EF4-FFF2-40B4-BE49-F238E27FC236}">
                <a16:creationId xmlns:a16="http://schemas.microsoft.com/office/drawing/2014/main" id="{9D7190B6-0F4C-4C18-974D-6FB18939E9F7}"/>
              </a:ext>
            </a:extLst>
          </p:cNvPr>
          <p:cNvSpPr txBox="1"/>
          <p:nvPr/>
        </p:nvSpPr>
        <p:spPr>
          <a:xfrm>
            <a:off x="7243269" y="2554522"/>
            <a:ext cx="1146389" cy="369332"/>
          </a:xfrm>
          <a:prstGeom prst="rect">
            <a:avLst/>
          </a:prstGeom>
          <a:noFill/>
        </p:spPr>
        <p:txBody>
          <a:bodyPr wrap="square" rtlCol="0">
            <a:spAutoFit/>
          </a:bodyPr>
          <a:lstStyle/>
          <a:p>
            <a:pPr algn="ctr"/>
            <a:r>
              <a:rPr lang="en-GB" b="1" dirty="0"/>
              <a:t>SRAS</a:t>
            </a:r>
            <a:r>
              <a:rPr lang="en-GB" sz="1600" b="1" dirty="0"/>
              <a:t>1</a:t>
            </a:r>
            <a:endParaRPr lang="en-GB" b="1" dirty="0"/>
          </a:p>
        </p:txBody>
      </p:sp>
      <p:cxnSp>
        <p:nvCxnSpPr>
          <p:cNvPr id="34" name="Straight Connector 33">
            <a:extLst>
              <a:ext uri="{FF2B5EF4-FFF2-40B4-BE49-F238E27FC236}">
                <a16:creationId xmlns:a16="http://schemas.microsoft.com/office/drawing/2014/main" id="{9C745795-6E73-4572-8E13-1D210298C41D}"/>
              </a:ext>
            </a:extLst>
          </p:cNvPr>
          <p:cNvCxnSpPr>
            <a:cxnSpLocks/>
          </p:cNvCxnSpPr>
          <p:nvPr/>
        </p:nvCxnSpPr>
        <p:spPr>
          <a:xfrm flipH="1">
            <a:off x="3511327" y="1864909"/>
            <a:ext cx="3691785" cy="3035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14A96F-92A6-4690-B828-3D93853BB025}"/>
              </a:ext>
            </a:extLst>
          </p:cNvPr>
          <p:cNvSpPr txBox="1"/>
          <p:nvPr/>
        </p:nvSpPr>
        <p:spPr>
          <a:xfrm>
            <a:off x="6169031" y="1637873"/>
            <a:ext cx="1146389" cy="369332"/>
          </a:xfrm>
          <a:prstGeom prst="rect">
            <a:avLst/>
          </a:prstGeom>
          <a:noFill/>
        </p:spPr>
        <p:txBody>
          <a:bodyPr wrap="square" rtlCol="0">
            <a:spAutoFit/>
          </a:bodyPr>
          <a:lstStyle/>
          <a:p>
            <a:pPr algn="ctr"/>
            <a:r>
              <a:rPr lang="en-GB" b="1" dirty="0"/>
              <a:t>SRAS</a:t>
            </a:r>
            <a:r>
              <a:rPr lang="en-GB" sz="1600" b="1" dirty="0"/>
              <a:t>2</a:t>
            </a:r>
            <a:endParaRPr lang="en-GB" b="1" dirty="0"/>
          </a:p>
        </p:txBody>
      </p:sp>
      <p:cxnSp>
        <p:nvCxnSpPr>
          <p:cNvPr id="36" name="Straight Connector 35">
            <a:extLst>
              <a:ext uri="{FF2B5EF4-FFF2-40B4-BE49-F238E27FC236}">
                <a16:creationId xmlns:a16="http://schemas.microsoft.com/office/drawing/2014/main" id="{8C86C5C7-8205-45AC-AAB7-F44C8D78F77B}"/>
              </a:ext>
            </a:extLst>
          </p:cNvPr>
          <p:cNvCxnSpPr>
            <a:cxnSpLocks/>
          </p:cNvCxnSpPr>
          <p:nvPr/>
        </p:nvCxnSpPr>
        <p:spPr>
          <a:xfrm flipH="1">
            <a:off x="4695040" y="2541439"/>
            <a:ext cx="2947983" cy="2549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D358F5-1A61-4AC1-A6C3-F25C6998FDBA}"/>
              </a:ext>
            </a:extLst>
          </p:cNvPr>
          <p:cNvCxnSpPr>
            <a:cxnSpLocks/>
          </p:cNvCxnSpPr>
          <p:nvPr/>
        </p:nvCxnSpPr>
        <p:spPr>
          <a:xfrm flipV="1">
            <a:off x="5740072" y="3076212"/>
            <a:ext cx="0" cy="2089677"/>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05FB22E-ED4B-4E3F-A8A5-93CF21C4C509}"/>
              </a:ext>
            </a:extLst>
          </p:cNvPr>
          <p:cNvCxnSpPr>
            <a:cxnSpLocks/>
          </p:cNvCxnSpPr>
          <p:nvPr/>
        </p:nvCxnSpPr>
        <p:spPr>
          <a:xfrm flipV="1">
            <a:off x="6471592" y="3566711"/>
            <a:ext cx="0" cy="1577251"/>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155A7A2-3790-4F38-A28B-6CD974CEA4AF}"/>
              </a:ext>
            </a:extLst>
          </p:cNvPr>
          <p:cNvSpPr txBox="1"/>
          <p:nvPr/>
        </p:nvSpPr>
        <p:spPr>
          <a:xfrm>
            <a:off x="2128347" y="5128527"/>
            <a:ext cx="1146389" cy="369332"/>
          </a:xfrm>
          <a:prstGeom prst="rect">
            <a:avLst/>
          </a:prstGeom>
          <a:noFill/>
        </p:spPr>
        <p:txBody>
          <a:bodyPr wrap="square" rtlCol="0">
            <a:spAutoFit/>
          </a:bodyPr>
          <a:lstStyle/>
          <a:p>
            <a:pPr algn="ctr"/>
            <a:r>
              <a:rPr lang="en-GB" b="1" dirty="0"/>
              <a:t>0</a:t>
            </a:r>
          </a:p>
        </p:txBody>
      </p:sp>
      <p:sp>
        <p:nvSpPr>
          <p:cNvPr id="6" name="Title 5">
            <a:extLst>
              <a:ext uri="{FF2B5EF4-FFF2-40B4-BE49-F238E27FC236}">
                <a16:creationId xmlns:a16="http://schemas.microsoft.com/office/drawing/2014/main" id="{25E2EC29-5F19-E10B-4D29-FE79B7C0DE66}"/>
              </a:ext>
            </a:extLst>
          </p:cNvPr>
          <p:cNvSpPr>
            <a:spLocks noGrp="1"/>
          </p:cNvSpPr>
          <p:nvPr>
            <p:ph type="title"/>
          </p:nvPr>
        </p:nvSpPr>
        <p:spPr/>
        <p:txBody>
          <a:bodyPr/>
          <a:lstStyle/>
          <a:p>
            <a:r>
              <a:rPr lang="en-GB" dirty="0">
                <a:cs typeface="Calibri Light"/>
              </a:rPr>
              <a:t>Cost push inflation (Classical model) </a:t>
            </a:r>
            <a:endParaRPr lang="en-GB" dirty="0"/>
          </a:p>
        </p:txBody>
      </p:sp>
    </p:spTree>
    <p:extLst>
      <p:ext uri="{BB962C8B-B14F-4D97-AF65-F5344CB8AC3E}">
        <p14:creationId xmlns:p14="http://schemas.microsoft.com/office/powerpoint/2010/main" val="35424017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607A6E4-5813-4E09-BA51-EAC63BC801DC}"/>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6FB6C7-E2F0-48DF-AA03-BCEE6EA224FF}"/>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8060BE-6A42-4A29-83D8-60B90C151040}"/>
              </a:ext>
            </a:extLst>
          </p:cNvPr>
          <p:cNvSpPr txBox="1"/>
          <p:nvPr/>
        </p:nvSpPr>
        <p:spPr>
          <a:xfrm>
            <a:off x="1902517" y="942679"/>
            <a:ext cx="1146389" cy="646331"/>
          </a:xfrm>
          <a:prstGeom prst="rect">
            <a:avLst/>
          </a:prstGeom>
          <a:noFill/>
        </p:spPr>
        <p:txBody>
          <a:bodyPr wrap="square" rtlCol="0">
            <a:spAutoFit/>
          </a:bodyPr>
          <a:lstStyle/>
          <a:p>
            <a:pPr algn="ctr"/>
            <a:r>
              <a:rPr lang="en-GB" b="1" dirty="0"/>
              <a:t>Price level</a:t>
            </a:r>
          </a:p>
        </p:txBody>
      </p:sp>
      <p:sp>
        <p:nvSpPr>
          <p:cNvPr id="5" name="TextBox 4">
            <a:extLst>
              <a:ext uri="{FF2B5EF4-FFF2-40B4-BE49-F238E27FC236}">
                <a16:creationId xmlns:a16="http://schemas.microsoft.com/office/drawing/2014/main" id="{A6FA823B-FB32-4A74-9887-B81765480FC3}"/>
              </a:ext>
            </a:extLst>
          </p:cNvPr>
          <p:cNvSpPr txBox="1"/>
          <p:nvPr/>
        </p:nvSpPr>
        <p:spPr>
          <a:xfrm>
            <a:off x="7131660" y="5244962"/>
            <a:ext cx="1536340" cy="646331"/>
          </a:xfrm>
          <a:prstGeom prst="rect">
            <a:avLst/>
          </a:prstGeom>
          <a:noFill/>
        </p:spPr>
        <p:txBody>
          <a:bodyPr wrap="square" rtlCol="0">
            <a:spAutoFit/>
          </a:bodyPr>
          <a:lstStyle/>
          <a:p>
            <a:pPr algn="ctr"/>
            <a:r>
              <a:rPr lang="en-GB" b="1" dirty="0"/>
              <a:t>Real National Output</a:t>
            </a:r>
          </a:p>
        </p:txBody>
      </p:sp>
      <p:cxnSp>
        <p:nvCxnSpPr>
          <p:cNvPr id="9" name="Straight Connector 8">
            <a:extLst>
              <a:ext uri="{FF2B5EF4-FFF2-40B4-BE49-F238E27FC236}">
                <a16:creationId xmlns:a16="http://schemas.microsoft.com/office/drawing/2014/main" id="{D0E94D56-30EA-4C7F-93CF-F48494FA8FDC}"/>
              </a:ext>
            </a:extLst>
          </p:cNvPr>
          <p:cNvCxnSpPr>
            <a:cxnSpLocks/>
          </p:cNvCxnSpPr>
          <p:nvPr/>
        </p:nvCxnSpPr>
        <p:spPr>
          <a:xfrm flipH="1" flipV="1">
            <a:off x="3501167" y="1451150"/>
            <a:ext cx="4185285" cy="29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4F7027-CD02-4BF8-878C-6D59F1ACF3F9}"/>
              </a:ext>
            </a:extLst>
          </p:cNvPr>
          <p:cNvSpPr txBox="1"/>
          <p:nvPr/>
        </p:nvSpPr>
        <p:spPr>
          <a:xfrm>
            <a:off x="6639454" y="4734226"/>
            <a:ext cx="1146389" cy="369332"/>
          </a:xfrm>
          <a:prstGeom prst="rect">
            <a:avLst/>
          </a:prstGeom>
          <a:noFill/>
        </p:spPr>
        <p:txBody>
          <a:bodyPr wrap="square" rtlCol="0">
            <a:spAutoFit/>
          </a:bodyPr>
          <a:lstStyle/>
          <a:p>
            <a:pPr algn="ctr"/>
            <a:r>
              <a:rPr lang="en-GB" b="1" dirty="0"/>
              <a:t>AD</a:t>
            </a:r>
            <a:r>
              <a:rPr lang="en-GB" sz="1600" b="1" dirty="0"/>
              <a:t>1</a:t>
            </a:r>
            <a:endParaRPr lang="en-GB" b="1" dirty="0"/>
          </a:p>
        </p:txBody>
      </p:sp>
      <p:sp>
        <p:nvSpPr>
          <p:cNvPr id="28" name="TextBox 27">
            <a:extLst>
              <a:ext uri="{FF2B5EF4-FFF2-40B4-BE49-F238E27FC236}">
                <a16:creationId xmlns:a16="http://schemas.microsoft.com/office/drawing/2014/main" id="{AB4ED11B-66F1-4B1C-9566-21F4E68AA389}"/>
              </a:ext>
            </a:extLst>
          </p:cNvPr>
          <p:cNvSpPr txBox="1"/>
          <p:nvPr/>
        </p:nvSpPr>
        <p:spPr>
          <a:xfrm>
            <a:off x="5196391" y="5164482"/>
            <a:ext cx="1146389" cy="369332"/>
          </a:xfrm>
          <a:prstGeom prst="rect">
            <a:avLst/>
          </a:prstGeom>
          <a:noFill/>
        </p:spPr>
        <p:txBody>
          <a:bodyPr wrap="square" rtlCol="0">
            <a:spAutoFit/>
          </a:bodyPr>
          <a:lstStyle/>
          <a:p>
            <a:pPr algn="ctr"/>
            <a:r>
              <a:rPr lang="en-GB" b="1" dirty="0"/>
              <a:t>Y</a:t>
            </a:r>
            <a:r>
              <a:rPr lang="en-GB" sz="1400" b="1" dirty="0"/>
              <a:t>2</a:t>
            </a:r>
            <a:endParaRPr lang="en-GB" b="1" dirty="0"/>
          </a:p>
        </p:txBody>
      </p:sp>
      <p:sp>
        <p:nvSpPr>
          <p:cNvPr id="29" name="TextBox 28">
            <a:extLst>
              <a:ext uri="{FF2B5EF4-FFF2-40B4-BE49-F238E27FC236}">
                <a16:creationId xmlns:a16="http://schemas.microsoft.com/office/drawing/2014/main" id="{C41382BC-8695-4D21-B6C5-7406EC30BCB8}"/>
              </a:ext>
            </a:extLst>
          </p:cNvPr>
          <p:cNvSpPr txBox="1"/>
          <p:nvPr/>
        </p:nvSpPr>
        <p:spPr>
          <a:xfrm>
            <a:off x="4522692" y="5163778"/>
            <a:ext cx="1146389" cy="369332"/>
          </a:xfrm>
          <a:prstGeom prst="rect">
            <a:avLst/>
          </a:prstGeom>
          <a:noFill/>
        </p:spPr>
        <p:txBody>
          <a:bodyPr wrap="square" rtlCol="0">
            <a:spAutoFit/>
          </a:bodyPr>
          <a:lstStyle/>
          <a:p>
            <a:pPr algn="ctr"/>
            <a:r>
              <a:rPr lang="en-GB" b="1" dirty="0"/>
              <a:t>Y</a:t>
            </a:r>
            <a:r>
              <a:rPr lang="en-GB" sz="1200" b="1" dirty="0"/>
              <a:t>1</a:t>
            </a:r>
            <a:endParaRPr lang="en-GB" b="1" dirty="0"/>
          </a:p>
        </p:txBody>
      </p:sp>
      <p:cxnSp>
        <p:nvCxnSpPr>
          <p:cNvPr id="34" name="Straight Connector 33">
            <a:extLst>
              <a:ext uri="{FF2B5EF4-FFF2-40B4-BE49-F238E27FC236}">
                <a16:creationId xmlns:a16="http://schemas.microsoft.com/office/drawing/2014/main" id="{9C745795-6E73-4572-8E13-1D210298C41D}"/>
              </a:ext>
            </a:extLst>
          </p:cNvPr>
          <p:cNvCxnSpPr>
            <a:cxnSpLocks/>
          </p:cNvCxnSpPr>
          <p:nvPr/>
        </p:nvCxnSpPr>
        <p:spPr>
          <a:xfrm flipH="1">
            <a:off x="3511327" y="1864909"/>
            <a:ext cx="3691785" cy="3035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14A96F-92A6-4690-B828-3D93853BB025}"/>
              </a:ext>
            </a:extLst>
          </p:cNvPr>
          <p:cNvSpPr txBox="1"/>
          <p:nvPr/>
        </p:nvSpPr>
        <p:spPr>
          <a:xfrm>
            <a:off x="6169031" y="1637873"/>
            <a:ext cx="1146389" cy="369332"/>
          </a:xfrm>
          <a:prstGeom prst="rect">
            <a:avLst/>
          </a:prstGeom>
          <a:noFill/>
        </p:spPr>
        <p:txBody>
          <a:bodyPr wrap="square" rtlCol="0">
            <a:spAutoFit/>
          </a:bodyPr>
          <a:lstStyle/>
          <a:p>
            <a:pPr algn="ctr"/>
            <a:r>
              <a:rPr lang="en-GB" b="1" dirty="0"/>
              <a:t>SRAS</a:t>
            </a:r>
          </a:p>
        </p:txBody>
      </p:sp>
      <p:cxnSp>
        <p:nvCxnSpPr>
          <p:cNvPr id="36" name="Straight Connector 35">
            <a:extLst>
              <a:ext uri="{FF2B5EF4-FFF2-40B4-BE49-F238E27FC236}">
                <a16:creationId xmlns:a16="http://schemas.microsoft.com/office/drawing/2014/main" id="{8C86C5C7-8205-45AC-AAB7-F44C8D78F77B}"/>
              </a:ext>
            </a:extLst>
          </p:cNvPr>
          <p:cNvCxnSpPr>
            <a:cxnSpLocks/>
          </p:cNvCxnSpPr>
          <p:nvPr/>
        </p:nvCxnSpPr>
        <p:spPr>
          <a:xfrm flipH="1" flipV="1">
            <a:off x="3299445" y="2294508"/>
            <a:ext cx="3640373" cy="26430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D358F5-1A61-4AC1-A6C3-F25C6998FDBA}"/>
              </a:ext>
            </a:extLst>
          </p:cNvPr>
          <p:cNvCxnSpPr>
            <a:cxnSpLocks/>
          </p:cNvCxnSpPr>
          <p:nvPr/>
        </p:nvCxnSpPr>
        <p:spPr>
          <a:xfrm flipV="1">
            <a:off x="5119631" y="3584412"/>
            <a:ext cx="0" cy="1547703"/>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05FB22E-ED4B-4E3F-A8A5-93CF21C4C509}"/>
              </a:ext>
            </a:extLst>
          </p:cNvPr>
          <p:cNvCxnSpPr>
            <a:cxnSpLocks/>
          </p:cNvCxnSpPr>
          <p:nvPr/>
        </p:nvCxnSpPr>
        <p:spPr>
          <a:xfrm flipV="1">
            <a:off x="5769586" y="3062927"/>
            <a:ext cx="0" cy="2079800"/>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A02AFEC-50AD-42AD-8FC1-F407F76F21F8}"/>
              </a:ext>
            </a:extLst>
          </p:cNvPr>
          <p:cNvSpPr txBox="1"/>
          <p:nvPr/>
        </p:nvSpPr>
        <p:spPr>
          <a:xfrm>
            <a:off x="7243467" y="4058393"/>
            <a:ext cx="1146389" cy="369332"/>
          </a:xfrm>
          <a:prstGeom prst="rect">
            <a:avLst/>
          </a:prstGeom>
          <a:noFill/>
        </p:spPr>
        <p:txBody>
          <a:bodyPr wrap="square" rtlCol="0">
            <a:spAutoFit/>
          </a:bodyPr>
          <a:lstStyle/>
          <a:p>
            <a:pPr algn="ctr"/>
            <a:r>
              <a:rPr lang="en-GB" b="1" dirty="0"/>
              <a:t>AD</a:t>
            </a:r>
            <a:r>
              <a:rPr lang="en-GB" sz="1400" b="1" dirty="0"/>
              <a:t>2</a:t>
            </a:r>
            <a:endParaRPr lang="en-GB" b="1" dirty="0"/>
          </a:p>
        </p:txBody>
      </p:sp>
      <p:sp>
        <p:nvSpPr>
          <p:cNvPr id="6" name="Title 5">
            <a:extLst>
              <a:ext uri="{FF2B5EF4-FFF2-40B4-BE49-F238E27FC236}">
                <a16:creationId xmlns:a16="http://schemas.microsoft.com/office/drawing/2014/main" id="{3DE7B946-2061-79DD-3B80-594E6FD085E2}"/>
              </a:ext>
            </a:extLst>
          </p:cNvPr>
          <p:cNvSpPr>
            <a:spLocks noGrp="1"/>
          </p:cNvSpPr>
          <p:nvPr>
            <p:ph type="title"/>
          </p:nvPr>
        </p:nvSpPr>
        <p:spPr/>
        <p:txBody>
          <a:bodyPr/>
          <a:lstStyle/>
          <a:p>
            <a:r>
              <a:rPr lang="en-GB" dirty="0">
                <a:cs typeface="Calibri Light"/>
              </a:rPr>
              <a:t>Demand- pull inflation (classical model)</a:t>
            </a:r>
          </a:p>
        </p:txBody>
      </p:sp>
    </p:spTree>
    <p:extLst>
      <p:ext uri="{BB962C8B-B14F-4D97-AF65-F5344CB8AC3E}">
        <p14:creationId xmlns:p14="http://schemas.microsoft.com/office/powerpoint/2010/main" val="28604523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3E216-F380-0E4C-C428-12B0DAAA34EC}"/>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EAFFDB29-B6D6-F831-DE45-A2ABDE5C1C56}"/>
              </a:ext>
            </a:extLst>
          </p:cNvPr>
          <p:cNvSpPr>
            <a:spLocks noGrp="1"/>
          </p:cNvSpPr>
          <p:nvPr>
            <p:ph type="subTitle" idx="1"/>
          </p:nvPr>
        </p:nvSpPr>
        <p:spPr/>
        <p:txBody>
          <a:bodyPr>
            <a:normAutofit/>
          </a:bodyPr>
          <a:lstStyle/>
          <a:p>
            <a:r>
              <a:rPr lang="en-GB" sz="3200" b="1" dirty="0"/>
              <a:t>FINANCIAL MARKETS DIAGRAMS</a:t>
            </a:r>
          </a:p>
        </p:txBody>
      </p:sp>
    </p:spTree>
    <p:extLst>
      <p:ext uri="{BB962C8B-B14F-4D97-AF65-F5344CB8AC3E}">
        <p14:creationId xmlns:p14="http://schemas.microsoft.com/office/powerpoint/2010/main" val="265851363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20673" y="942679"/>
            <a:ext cx="1146389" cy="646331"/>
          </a:xfrm>
          <a:prstGeom prst="rect">
            <a:avLst/>
          </a:prstGeom>
          <a:noFill/>
        </p:spPr>
        <p:txBody>
          <a:bodyPr wrap="square" rtlCol="0">
            <a:spAutoFit/>
          </a:bodyPr>
          <a:lstStyle/>
          <a:p>
            <a:pPr algn="ctr"/>
            <a:r>
              <a:rPr lang="en-GB" b="1" dirty="0"/>
              <a:t>Interest rate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646331"/>
          </a:xfrm>
          <a:prstGeom prst="rect">
            <a:avLst/>
          </a:prstGeom>
          <a:noFill/>
        </p:spPr>
        <p:txBody>
          <a:bodyPr wrap="square" rtlCol="0">
            <a:spAutoFit/>
          </a:bodyPr>
          <a:lstStyle/>
          <a:p>
            <a:pPr algn="ctr"/>
            <a:r>
              <a:rPr lang="en-GB" b="1" dirty="0"/>
              <a:t>Quantity of money</a:t>
            </a:r>
          </a:p>
        </p:txBody>
      </p:sp>
      <p:cxnSp>
        <p:nvCxnSpPr>
          <p:cNvPr id="11" name="Straight Connector 10">
            <a:extLst>
              <a:ext uri="{FF2B5EF4-FFF2-40B4-BE49-F238E27FC236}">
                <a16:creationId xmlns:a16="http://schemas.microsoft.com/office/drawing/2014/main" id="{472B1EEA-8630-41F8-9578-A7F717181FFA}"/>
              </a:ext>
            </a:extLst>
          </p:cNvPr>
          <p:cNvCxnSpPr/>
          <p:nvPr/>
        </p:nvCxnSpPr>
        <p:spPr>
          <a:xfrm>
            <a:off x="5761152" y="96173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5522805" y="966674"/>
            <a:ext cx="1146389" cy="369332"/>
          </a:xfrm>
          <a:prstGeom prst="rect">
            <a:avLst/>
          </a:prstGeom>
          <a:noFill/>
        </p:spPr>
        <p:txBody>
          <a:bodyPr wrap="square" rtlCol="0">
            <a:spAutoFit/>
          </a:bodyPr>
          <a:lstStyle/>
          <a:p>
            <a:pPr algn="ctr"/>
            <a:r>
              <a:rPr lang="en-GB" b="1" dirty="0"/>
              <a:t>S</a:t>
            </a:r>
            <a:r>
              <a:rPr lang="en-GB" b="1" baseline="-25000" dirty="0"/>
              <a:t>M</a:t>
            </a:r>
            <a:endParaRPr lang="en-GB" b="1" dirty="0"/>
          </a:p>
        </p:txBody>
      </p:sp>
      <p:sp>
        <p:nvSpPr>
          <p:cNvPr id="15" name="TextBox 14">
            <a:extLst>
              <a:ext uri="{FF2B5EF4-FFF2-40B4-BE49-F238E27FC236}">
                <a16:creationId xmlns:a16="http://schemas.microsoft.com/office/drawing/2014/main" id="{94007152-116E-4E99-B4B7-4B2876BDE088}"/>
              </a:ext>
            </a:extLst>
          </p:cNvPr>
          <p:cNvSpPr txBox="1"/>
          <p:nvPr/>
        </p:nvSpPr>
        <p:spPr>
          <a:xfrm>
            <a:off x="5522806" y="5234668"/>
            <a:ext cx="415658" cy="369332"/>
          </a:xfrm>
          <a:prstGeom prst="rect">
            <a:avLst/>
          </a:prstGeom>
          <a:noFill/>
        </p:spPr>
        <p:txBody>
          <a:bodyPr wrap="square" rtlCol="0">
            <a:spAutoFit/>
          </a:bodyPr>
          <a:lstStyle/>
          <a:p>
            <a:pPr algn="ctr"/>
            <a:r>
              <a:rPr lang="en-GB" b="1" dirty="0"/>
              <a:t>Q</a:t>
            </a:r>
          </a:p>
        </p:txBody>
      </p: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EDE57BF-3D8C-4FB9-BFEA-824E29A79B01}"/>
              </a:ext>
            </a:extLst>
          </p:cNvPr>
          <p:cNvSpPr txBox="1"/>
          <p:nvPr/>
        </p:nvSpPr>
        <p:spPr>
          <a:xfrm>
            <a:off x="6675552" y="4497625"/>
            <a:ext cx="1146389" cy="369332"/>
          </a:xfrm>
          <a:prstGeom prst="rect">
            <a:avLst/>
          </a:prstGeom>
          <a:noFill/>
        </p:spPr>
        <p:txBody>
          <a:bodyPr wrap="square" rtlCol="0">
            <a:spAutoFit/>
          </a:bodyPr>
          <a:lstStyle/>
          <a:p>
            <a:pPr algn="ctr"/>
            <a:r>
              <a:rPr lang="en-GB" b="1" dirty="0"/>
              <a:t>D</a:t>
            </a:r>
            <a:r>
              <a:rPr lang="en-GB" b="1" baseline="-25000" dirty="0"/>
              <a:t>M</a:t>
            </a:r>
            <a:endParaRPr lang="en-GB" b="1" dirty="0"/>
          </a:p>
        </p:txBody>
      </p:sp>
      <p:sp>
        <p:nvSpPr>
          <p:cNvPr id="18" name="TextBox 17">
            <a:extLst>
              <a:ext uri="{FF2B5EF4-FFF2-40B4-BE49-F238E27FC236}">
                <a16:creationId xmlns:a16="http://schemas.microsoft.com/office/drawing/2014/main" id="{268FD24C-E4E4-4ABB-800E-6C48C14E81AB}"/>
              </a:ext>
            </a:extLst>
          </p:cNvPr>
          <p:cNvSpPr txBox="1"/>
          <p:nvPr/>
        </p:nvSpPr>
        <p:spPr>
          <a:xfrm>
            <a:off x="2530987" y="3507022"/>
            <a:ext cx="415658" cy="369332"/>
          </a:xfrm>
          <a:prstGeom prst="rect">
            <a:avLst/>
          </a:prstGeom>
          <a:noFill/>
        </p:spPr>
        <p:txBody>
          <a:bodyPr wrap="square" rtlCol="0">
            <a:spAutoFit/>
          </a:bodyPr>
          <a:lstStyle/>
          <a:p>
            <a:pPr algn="ctr"/>
            <a:r>
              <a:rPr lang="en-GB" b="1" dirty="0" err="1"/>
              <a:t>i</a:t>
            </a:r>
            <a:endParaRPr lang="en-GB" b="1" dirty="0"/>
          </a:p>
        </p:txBody>
      </p:sp>
      <p:cxnSp>
        <p:nvCxnSpPr>
          <p:cNvPr id="3" name="Straight Connector 2">
            <a:extLst>
              <a:ext uri="{FF2B5EF4-FFF2-40B4-BE49-F238E27FC236}">
                <a16:creationId xmlns:a16="http://schemas.microsoft.com/office/drawing/2014/main" id="{11CAC6D1-78CA-43F5-AC04-657EBD9F5406}"/>
              </a:ext>
            </a:extLst>
          </p:cNvPr>
          <p:cNvCxnSpPr/>
          <p:nvPr/>
        </p:nvCxnSpPr>
        <p:spPr>
          <a:xfrm flipH="1">
            <a:off x="2884602" y="3691688"/>
            <a:ext cx="287655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821D3-E611-36FA-044F-C265E5695FEB}"/>
              </a:ext>
            </a:extLst>
          </p:cNvPr>
          <p:cNvSpPr>
            <a:spLocks noGrp="1"/>
          </p:cNvSpPr>
          <p:nvPr>
            <p:ph type="title"/>
          </p:nvPr>
        </p:nvSpPr>
        <p:spPr/>
        <p:txBody>
          <a:bodyPr/>
          <a:lstStyle/>
          <a:p>
            <a:r>
              <a:rPr lang="en-GB" dirty="0">
                <a:cs typeface="Calibri Light"/>
              </a:rPr>
              <a:t>Money market equilibrium</a:t>
            </a:r>
            <a:endParaRPr lang="en-GB" dirty="0"/>
          </a:p>
        </p:txBody>
      </p:sp>
    </p:spTree>
    <p:extLst>
      <p:ext uri="{BB962C8B-B14F-4D97-AF65-F5344CB8AC3E}">
        <p14:creationId xmlns:p14="http://schemas.microsoft.com/office/powerpoint/2010/main" val="78271330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8312-AA11-65AC-C438-8086C063357E}"/>
              </a:ext>
            </a:extLst>
          </p:cNvPr>
          <p:cNvSpPr>
            <a:spLocks noGrp="1"/>
          </p:cNvSpPr>
          <p:nvPr>
            <p:ph type="title"/>
          </p:nvPr>
        </p:nvSpPr>
        <p:spPr/>
        <p:txBody>
          <a:bodyPr/>
          <a:lstStyle/>
          <a:p>
            <a:r>
              <a:rPr lang="en-GB" dirty="0"/>
              <a:t>Alternative money market diagram</a:t>
            </a:r>
          </a:p>
        </p:txBody>
      </p:sp>
      <p:cxnSp>
        <p:nvCxnSpPr>
          <p:cNvPr id="3" name="Straight Connector 2">
            <a:extLst>
              <a:ext uri="{FF2B5EF4-FFF2-40B4-BE49-F238E27FC236}">
                <a16:creationId xmlns:a16="http://schemas.microsoft.com/office/drawing/2014/main" id="{601F26B2-278A-A8F4-FBD3-7300403033EC}"/>
              </a:ext>
            </a:extLst>
          </p:cNvPr>
          <p:cNvCxnSpPr/>
          <p:nvPr/>
        </p:nvCxnSpPr>
        <p:spPr>
          <a:xfrm>
            <a:off x="453319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40D1FA6-872F-DAD6-B0FB-57292FA4E966}"/>
              </a:ext>
            </a:extLst>
          </p:cNvPr>
          <p:cNvCxnSpPr>
            <a:cxnSpLocks/>
          </p:cNvCxnSpPr>
          <p:nvPr/>
        </p:nvCxnSpPr>
        <p:spPr>
          <a:xfrm>
            <a:off x="453319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F848E2-E4E4-E8B4-6380-6137978A1364}"/>
              </a:ext>
            </a:extLst>
          </p:cNvPr>
          <p:cNvSpPr txBox="1"/>
          <p:nvPr/>
        </p:nvSpPr>
        <p:spPr>
          <a:xfrm>
            <a:off x="3507872" y="942680"/>
            <a:ext cx="1146389" cy="1200329"/>
          </a:xfrm>
          <a:prstGeom prst="rect">
            <a:avLst/>
          </a:prstGeom>
          <a:noFill/>
        </p:spPr>
        <p:txBody>
          <a:bodyPr wrap="square" rtlCol="0">
            <a:spAutoFit/>
          </a:bodyPr>
          <a:lstStyle/>
          <a:p>
            <a:pPr algn="ctr"/>
            <a:r>
              <a:rPr lang="en-GB" b="1" dirty="0"/>
              <a:t>Price of money (interest rate)</a:t>
            </a:r>
          </a:p>
        </p:txBody>
      </p:sp>
      <p:sp>
        <p:nvSpPr>
          <p:cNvPr id="6" name="TextBox 5">
            <a:extLst>
              <a:ext uri="{FF2B5EF4-FFF2-40B4-BE49-F238E27FC236}">
                <a16:creationId xmlns:a16="http://schemas.microsoft.com/office/drawing/2014/main" id="{17B3E0ED-A78D-AAFB-9EA1-9C79C1C6BF4F}"/>
              </a:ext>
            </a:extLst>
          </p:cNvPr>
          <p:cNvSpPr txBox="1"/>
          <p:nvPr/>
        </p:nvSpPr>
        <p:spPr>
          <a:xfrm>
            <a:off x="7762240" y="5263087"/>
            <a:ext cx="1404413" cy="646331"/>
          </a:xfrm>
          <a:prstGeom prst="rect">
            <a:avLst/>
          </a:prstGeom>
          <a:noFill/>
        </p:spPr>
        <p:txBody>
          <a:bodyPr wrap="square" rtlCol="0">
            <a:spAutoFit/>
          </a:bodyPr>
          <a:lstStyle/>
          <a:p>
            <a:pPr algn="ctr"/>
            <a:r>
              <a:rPr lang="en-GB" b="1" dirty="0"/>
              <a:t>Quantity of money</a:t>
            </a:r>
          </a:p>
        </p:txBody>
      </p:sp>
      <p:cxnSp>
        <p:nvCxnSpPr>
          <p:cNvPr id="7" name="Straight Connector 6">
            <a:extLst>
              <a:ext uri="{FF2B5EF4-FFF2-40B4-BE49-F238E27FC236}">
                <a16:creationId xmlns:a16="http://schemas.microsoft.com/office/drawing/2014/main" id="{AAC0A878-EAC3-1EFA-A0E3-5FFCE49D29D7}"/>
              </a:ext>
            </a:extLst>
          </p:cNvPr>
          <p:cNvCxnSpPr>
            <a:cxnSpLocks/>
          </p:cNvCxnSpPr>
          <p:nvPr/>
        </p:nvCxnSpPr>
        <p:spPr>
          <a:xfrm>
            <a:off x="507677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3C1F67-99DD-2914-E5D2-59916C0295FA}"/>
              </a:ext>
            </a:extLst>
          </p:cNvPr>
          <p:cNvSpPr txBox="1"/>
          <p:nvPr/>
        </p:nvSpPr>
        <p:spPr>
          <a:xfrm>
            <a:off x="7573621" y="4637423"/>
            <a:ext cx="1146389" cy="369332"/>
          </a:xfrm>
          <a:prstGeom prst="rect">
            <a:avLst/>
          </a:prstGeom>
          <a:noFill/>
        </p:spPr>
        <p:txBody>
          <a:bodyPr wrap="square" rtlCol="0">
            <a:spAutoFit/>
          </a:bodyPr>
          <a:lstStyle/>
          <a:p>
            <a:pPr algn="ctr"/>
            <a:r>
              <a:rPr lang="en-GB" b="1" dirty="0"/>
              <a:t>D</a:t>
            </a:r>
          </a:p>
        </p:txBody>
      </p:sp>
      <p:sp>
        <p:nvSpPr>
          <p:cNvPr id="9" name="TextBox 8">
            <a:extLst>
              <a:ext uri="{FF2B5EF4-FFF2-40B4-BE49-F238E27FC236}">
                <a16:creationId xmlns:a16="http://schemas.microsoft.com/office/drawing/2014/main" id="{9735FFB8-5754-78FF-5A05-36632C08E02A}"/>
              </a:ext>
            </a:extLst>
          </p:cNvPr>
          <p:cNvSpPr txBox="1"/>
          <p:nvPr/>
        </p:nvSpPr>
        <p:spPr>
          <a:xfrm>
            <a:off x="4162582" y="2550619"/>
            <a:ext cx="1709797" cy="369332"/>
          </a:xfrm>
          <a:prstGeom prst="rect">
            <a:avLst/>
          </a:prstGeom>
          <a:noFill/>
        </p:spPr>
        <p:txBody>
          <a:bodyPr wrap="square" rtlCol="0">
            <a:spAutoFit/>
          </a:bodyPr>
          <a:lstStyle/>
          <a:p>
            <a:r>
              <a:rPr lang="en-GB" b="1" dirty="0"/>
              <a:t>P1</a:t>
            </a:r>
          </a:p>
        </p:txBody>
      </p:sp>
      <p:cxnSp>
        <p:nvCxnSpPr>
          <p:cNvPr id="10" name="Straight Connector 9">
            <a:extLst>
              <a:ext uri="{FF2B5EF4-FFF2-40B4-BE49-F238E27FC236}">
                <a16:creationId xmlns:a16="http://schemas.microsoft.com/office/drawing/2014/main" id="{B5EBE1B3-40CB-84C2-E1FD-58AF1BE6D272}"/>
              </a:ext>
            </a:extLst>
          </p:cNvPr>
          <p:cNvCxnSpPr>
            <a:cxnSpLocks/>
          </p:cNvCxnSpPr>
          <p:nvPr/>
        </p:nvCxnSpPr>
        <p:spPr>
          <a:xfrm flipH="1">
            <a:off x="5208531" y="123339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0B8310-862A-A5E0-6C04-CA6023371FBC}"/>
              </a:ext>
            </a:extLst>
          </p:cNvPr>
          <p:cNvSpPr txBox="1"/>
          <p:nvPr/>
        </p:nvSpPr>
        <p:spPr>
          <a:xfrm>
            <a:off x="8300999" y="1247080"/>
            <a:ext cx="1146389" cy="369332"/>
          </a:xfrm>
          <a:prstGeom prst="rect">
            <a:avLst/>
          </a:prstGeom>
          <a:noFill/>
        </p:spPr>
        <p:txBody>
          <a:bodyPr wrap="square" rtlCol="0">
            <a:spAutoFit/>
          </a:bodyPr>
          <a:lstStyle/>
          <a:p>
            <a:pPr algn="ctr"/>
            <a:r>
              <a:rPr lang="en-GB" b="1" dirty="0"/>
              <a:t>S</a:t>
            </a:r>
          </a:p>
        </p:txBody>
      </p:sp>
      <p:sp>
        <p:nvSpPr>
          <p:cNvPr id="12" name="TextBox 11">
            <a:extLst>
              <a:ext uri="{FF2B5EF4-FFF2-40B4-BE49-F238E27FC236}">
                <a16:creationId xmlns:a16="http://schemas.microsoft.com/office/drawing/2014/main" id="{7DAC183B-93A5-FBE9-8891-66D549DB77DA}"/>
              </a:ext>
            </a:extLst>
          </p:cNvPr>
          <p:cNvSpPr txBox="1"/>
          <p:nvPr/>
        </p:nvSpPr>
        <p:spPr>
          <a:xfrm>
            <a:off x="4153947" y="3207621"/>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B78CE4A8-02B8-C9EB-46C0-D54311BF2F72}"/>
              </a:ext>
            </a:extLst>
          </p:cNvPr>
          <p:cNvCxnSpPr>
            <a:cxnSpLocks/>
          </p:cNvCxnSpPr>
          <p:nvPr/>
        </p:nvCxnSpPr>
        <p:spPr>
          <a:xfrm flipH="1">
            <a:off x="4533194" y="2735285"/>
            <a:ext cx="2697676"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172321-33E0-5ED8-3E50-11956DB2AD68}"/>
              </a:ext>
            </a:extLst>
          </p:cNvPr>
          <p:cNvCxnSpPr>
            <a:cxnSpLocks/>
          </p:cNvCxnSpPr>
          <p:nvPr/>
        </p:nvCxnSpPr>
        <p:spPr>
          <a:xfrm flipH="1">
            <a:off x="4533195"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82FFAA-1A40-EB5C-8A18-35F71A4EC729}"/>
              </a:ext>
            </a:extLst>
          </p:cNvPr>
          <p:cNvCxnSpPr>
            <a:cxnSpLocks/>
          </p:cNvCxnSpPr>
          <p:nvPr/>
        </p:nvCxnSpPr>
        <p:spPr>
          <a:xfrm>
            <a:off x="5768570" y="1065667"/>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75EDF34-2A90-61B2-53C3-4FDA70A15471}"/>
              </a:ext>
            </a:extLst>
          </p:cNvPr>
          <p:cNvSpPr txBox="1"/>
          <p:nvPr/>
        </p:nvSpPr>
        <p:spPr>
          <a:xfrm>
            <a:off x="8292251" y="4067789"/>
            <a:ext cx="1146389" cy="369332"/>
          </a:xfrm>
          <a:prstGeom prst="rect">
            <a:avLst/>
          </a:prstGeom>
          <a:noFill/>
        </p:spPr>
        <p:txBody>
          <a:bodyPr wrap="square" rtlCol="0">
            <a:spAutoFit/>
          </a:bodyPr>
          <a:lstStyle/>
          <a:p>
            <a:pPr algn="ctr"/>
            <a:r>
              <a:rPr lang="en-GB" b="1" dirty="0"/>
              <a:t>D1</a:t>
            </a:r>
          </a:p>
        </p:txBody>
      </p:sp>
      <p:cxnSp>
        <p:nvCxnSpPr>
          <p:cNvPr id="17" name="Straight Connector 16">
            <a:extLst>
              <a:ext uri="{FF2B5EF4-FFF2-40B4-BE49-F238E27FC236}">
                <a16:creationId xmlns:a16="http://schemas.microsoft.com/office/drawing/2014/main" id="{594B0161-D2AB-8E93-516C-7F2D599EDE3F}"/>
              </a:ext>
            </a:extLst>
          </p:cNvPr>
          <p:cNvCxnSpPr>
            <a:cxnSpLocks/>
          </p:cNvCxnSpPr>
          <p:nvPr/>
        </p:nvCxnSpPr>
        <p:spPr>
          <a:xfrm flipV="1">
            <a:off x="6634480"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B104D4-A74C-0601-67AE-A5CE2239FDEA}"/>
              </a:ext>
            </a:extLst>
          </p:cNvPr>
          <p:cNvCxnSpPr>
            <a:cxnSpLocks/>
          </p:cNvCxnSpPr>
          <p:nvPr/>
        </p:nvCxnSpPr>
        <p:spPr>
          <a:xfrm flipV="1">
            <a:off x="7178064" y="2759060"/>
            <a:ext cx="1" cy="239821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3276518-0D04-08D8-F461-059A3CC4A26A}"/>
              </a:ext>
            </a:extLst>
          </p:cNvPr>
          <p:cNvSpPr txBox="1"/>
          <p:nvPr/>
        </p:nvSpPr>
        <p:spPr>
          <a:xfrm>
            <a:off x="6437018" y="5189823"/>
            <a:ext cx="1709797" cy="369332"/>
          </a:xfrm>
          <a:prstGeom prst="rect">
            <a:avLst/>
          </a:prstGeom>
          <a:noFill/>
        </p:spPr>
        <p:txBody>
          <a:bodyPr wrap="square" rtlCol="0">
            <a:spAutoFit/>
          </a:bodyPr>
          <a:lstStyle/>
          <a:p>
            <a:r>
              <a:rPr lang="en-GB" b="1" dirty="0"/>
              <a:t>Q        Q1</a:t>
            </a:r>
          </a:p>
        </p:txBody>
      </p:sp>
    </p:spTree>
    <p:extLst>
      <p:ext uri="{BB962C8B-B14F-4D97-AF65-F5344CB8AC3E}">
        <p14:creationId xmlns:p14="http://schemas.microsoft.com/office/powerpoint/2010/main" val="323882901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646331"/>
          </a:xfrm>
          <a:prstGeom prst="rect">
            <a:avLst/>
          </a:prstGeom>
          <a:noFill/>
        </p:spPr>
        <p:txBody>
          <a:bodyPr wrap="square" rtlCol="0">
            <a:spAutoFit/>
          </a:bodyPr>
          <a:lstStyle/>
          <a:p>
            <a:pPr algn="ctr"/>
            <a:r>
              <a:rPr lang="en-GB" b="1" dirty="0"/>
              <a:t>Interest rate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546772" cy="646331"/>
          </a:xfrm>
          <a:prstGeom prst="rect">
            <a:avLst/>
          </a:prstGeom>
          <a:noFill/>
        </p:spPr>
        <p:txBody>
          <a:bodyPr wrap="square" rtlCol="0">
            <a:spAutoFit/>
          </a:bodyPr>
          <a:lstStyle/>
          <a:p>
            <a:pPr algn="ctr"/>
            <a:r>
              <a:rPr lang="en-GB" b="1" dirty="0"/>
              <a:t>Quantity of credit / loans</a:t>
            </a:r>
          </a:p>
        </p:txBody>
      </p:sp>
      <p:cxnSp>
        <p:nvCxnSpPr>
          <p:cNvPr id="10" name="Straight Connector 9">
            <a:extLst>
              <a:ext uri="{FF2B5EF4-FFF2-40B4-BE49-F238E27FC236}">
                <a16:creationId xmlns:a16="http://schemas.microsoft.com/office/drawing/2014/main" id="{3408F8C7-6228-4092-A1F3-7A03ADF36821}"/>
              </a:ext>
            </a:extLst>
          </p:cNvPr>
          <p:cNvCxnSpPr>
            <a:cxnSpLocks/>
          </p:cNvCxnSpPr>
          <p:nvPr/>
        </p:nvCxnSpPr>
        <p:spPr>
          <a:xfrm>
            <a:off x="3154614" y="548640"/>
            <a:ext cx="2941386" cy="4420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V="1">
            <a:off x="3248207" y="660400"/>
            <a:ext cx="2617534" cy="4309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6760984" y="4672393"/>
            <a:ext cx="1146389" cy="369332"/>
          </a:xfrm>
          <a:prstGeom prst="rect">
            <a:avLst/>
          </a:prstGeom>
          <a:noFill/>
        </p:spPr>
        <p:txBody>
          <a:bodyPr wrap="square" rtlCol="0">
            <a:spAutoFit/>
          </a:bodyPr>
          <a:lstStyle/>
          <a:p>
            <a:pPr algn="ctr"/>
            <a:r>
              <a:rPr lang="en-GB" b="1" dirty="0"/>
              <a:t>D1</a:t>
            </a:r>
          </a:p>
        </p:txBody>
      </p:sp>
      <p:sp>
        <p:nvSpPr>
          <p:cNvPr id="17" name="TextBox 16">
            <a:extLst>
              <a:ext uri="{FF2B5EF4-FFF2-40B4-BE49-F238E27FC236}">
                <a16:creationId xmlns:a16="http://schemas.microsoft.com/office/drawing/2014/main" id="{C926DBDC-D22C-4D8C-8C91-3CDCF7D2B4E8}"/>
              </a:ext>
            </a:extLst>
          </p:cNvPr>
          <p:cNvSpPr txBox="1"/>
          <p:nvPr/>
        </p:nvSpPr>
        <p:spPr>
          <a:xfrm>
            <a:off x="5522805" y="548640"/>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4602" y="2742569"/>
            <a:ext cx="174070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C76CC-1B09-4805-B643-41B1982DBB53}"/>
              </a:ext>
            </a:extLst>
          </p:cNvPr>
          <p:cNvCxnSpPr>
            <a:cxnSpLocks/>
          </p:cNvCxnSpPr>
          <p:nvPr/>
        </p:nvCxnSpPr>
        <p:spPr>
          <a:xfrm flipH="1">
            <a:off x="4593379" y="2814982"/>
            <a:ext cx="24019" cy="23001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153336" y="2579516"/>
            <a:ext cx="1146389" cy="369332"/>
          </a:xfrm>
          <a:prstGeom prst="rect">
            <a:avLst/>
          </a:prstGeom>
          <a:noFill/>
        </p:spPr>
        <p:txBody>
          <a:bodyPr wrap="square" rtlCol="0">
            <a:spAutoFit/>
          </a:bodyPr>
          <a:lstStyle/>
          <a:p>
            <a:pPr algn="ctr"/>
            <a:r>
              <a:rPr lang="en-GB" b="1" dirty="0" err="1"/>
              <a:t>i</a:t>
            </a:r>
            <a:endParaRPr lang="en-GB" b="1" dirty="0"/>
          </a:p>
        </p:txBody>
      </p:sp>
      <p:sp>
        <p:nvSpPr>
          <p:cNvPr id="22" name="TextBox 21">
            <a:extLst>
              <a:ext uri="{FF2B5EF4-FFF2-40B4-BE49-F238E27FC236}">
                <a16:creationId xmlns:a16="http://schemas.microsoft.com/office/drawing/2014/main" id="{91FCFB24-01C8-477F-9CF5-E15DC9D92286}"/>
              </a:ext>
            </a:extLst>
          </p:cNvPr>
          <p:cNvSpPr txBox="1"/>
          <p:nvPr/>
        </p:nvSpPr>
        <p:spPr>
          <a:xfrm>
            <a:off x="4052112" y="5166700"/>
            <a:ext cx="1146389" cy="369332"/>
          </a:xfrm>
          <a:prstGeom prst="rect">
            <a:avLst/>
          </a:prstGeom>
          <a:noFill/>
        </p:spPr>
        <p:txBody>
          <a:bodyPr wrap="square" rtlCol="0">
            <a:spAutoFit/>
          </a:bodyPr>
          <a:lstStyle/>
          <a:p>
            <a:pPr algn="ctr"/>
            <a:r>
              <a:rPr lang="en-GB" b="1" dirty="0"/>
              <a:t>Q</a:t>
            </a:r>
          </a:p>
        </p:txBody>
      </p:sp>
      <p:cxnSp>
        <p:nvCxnSpPr>
          <p:cNvPr id="20" name="Straight Connector 19">
            <a:extLst>
              <a:ext uri="{FF2B5EF4-FFF2-40B4-BE49-F238E27FC236}">
                <a16:creationId xmlns:a16="http://schemas.microsoft.com/office/drawing/2014/main" id="{9A311E2F-ACB9-4DDC-928E-1B11D3C6E2D4}"/>
              </a:ext>
            </a:extLst>
          </p:cNvPr>
          <p:cNvCxnSpPr>
            <a:cxnSpLocks/>
          </p:cNvCxnSpPr>
          <p:nvPr/>
        </p:nvCxnSpPr>
        <p:spPr>
          <a:xfrm>
            <a:off x="4211324" y="532107"/>
            <a:ext cx="2941386" cy="4420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4C11DC-BA96-45D8-B494-DAA709961B6F}"/>
              </a:ext>
            </a:extLst>
          </p:cNvPr>
          <p:cNvSpPr txBox="1"/>
          <p:nvPr/>
        </p:nvSpPr>
        <p:spPr>
          <a:xfrm>
            <a:off x="5736162" y="4722199"/>
            <a:ext cx="1146389" cy="369332"/>
          </a:xfrm>
          <a:prstGeom prst="rect">
            <a:avLst/>
          </a:prstGeom>
          <a:noFill/>
        </p:spPr>
        <p:txBody>
          <a:bodyPr wrap="square" rtlCol="0">
            <a:spAutoFit/>
          </a:bodyPr>
          <a:lstStyle/>
          <a:p>
            <a:pPr algn="ctr"/>
            <a:r>
              <a:rPr lang="en-GB" b="1" dirty="0"/>
              <a:t>D</a:t>
            </a:r>
          </a:p>
        </p:txBody>
      </p:sp>
      <p:cxnSp>
        <p:nvCxnSpPr>
          <p:cNvPr id="24" name="Straight Connector 23">
            <a:extLst>
              <a:ext uri="{FF2B5EF4-FFF2-40B4-BE49-F238E27FC236}">
                <a16:creationId xmlns:a16="http://schemas.microsoft.com/office/drawing/2014/main" id="{542684AE-34EE-480B-8FA1-55C44108066E}"/>
              </a:ext>
            </a:extLst>
          </p:cNvPr>
          <p:cNvCxnSpPr>
            <a:cxnSpLocks/>
          </p:cNvCxnSpPr>
          <p:nvPr/>
        </p:nvCxnSpPr>
        <p:spPr>
          <a:xfrm flipH="1">
            <a:off x="2884602" y="1909449"/>
            <a:ext cx="2197075"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BC615B-60F7-4AFB-A7A6-C2F1B58331CA}"/>
              </a:ext>
            </a:extLst>
          </p:cNvPr>
          <p:cNvCxnSpPr>
            <a:cxnSpLocks/>
          </p:cNvCxnSpPr>
          <p:nvPr/>
        </p:nvCxnSpPr>
        <p:spPr>
          <a:xfrm flipH="1">
            <a:off x="5081677" y="1909449"/>
            <a:ext cx="41354" cy="32399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41DB22-A212-41EB-B328-FA21C69081FD}"/>
              </a:ext>
            </a:extLst>
          </p:cNvPr>
          <p:cNvSpPr txBox="1"/>
          <p:nvPr/>
        </p:nvSpPr>
        <p:spPr>
          <a:xfrm>
            <a:off x="4488992" y="5166700"/>
            <a:ext cx="1146389" cy="369332"/>
          </a:xfrm>
          <a:prstGeom prst="rect">
            <a:avLst/>
          </a:prstGeom>
          <a:noFill/>
        </p:spPr>
        <p:txBody>
          <a:bodyPr wrap="square" rtlCol="0">
            <a:spAutoFit/>
          </a:bodyPr>
          <a:lstStyle/>
          <a:p>
            <a:pPr algn="ctr"/>
            <a:r>
              <a:rPr lang="en-GB" b="1" dirty="0"/>
              <a:t>Q1</a:t>
            </a:r>
          </a:p>
        </p:txBody>
      </p:sp>
      <p:sp>
        <p:nvSpPr>
          <p:cNvPr id="27" name="TextBox 26">
            <a:extLst>
              <a:ext uri="{FF2B5EF4-FFF2-40B4-BE49-F238E27FC236}">
                <a16:creationId xmlns:a16="http://schemas.microsoft.com/office/drawing/2014/main" id="{0A5E4CED-393D-4291-A7E9-CAC898C8018F}"/>
              </a:ext>
            </a:extLst>
          </p:cNvPr>
          <p:cNvSpPr txBox="1"/>
          <p:nvPr/>
        </p:nvSpPr>
        <p:spPr>
          <a:xfrm>
            <a:off x="2153336" y="1746396"/>
            <a:ext cx="1146389" cy="369332"/>
          </a:xfrm>
          <a:prstGeom prst="rect">
            <a:avLst/>
          </a:prstGeom>
          <a:noFill/>
        </p:spPr>
        <p:txBody>
          <a:bodyPr wrap="square" rtlCol="0">
            <a:spAutoFit/>
          </a:bodyPr>
          <a:lstStyle/>
          <a:p>
            <a:pPr algn="ctr"/>
            <a:r>
              <a:rPr lang="en-GB" b="1" dirty="0"/>
              <a:t>i1</a:t>
            </a:r>
          </a:p>
        </p:txBody>
      </p:sp>
      <p:sp>
        <p:nvSpPr>
          <p:cNvPr id="2" name="Title 1">
            <a:extLst>
              <a:ext uri="{FF2B5EF4-FFF2-40B4-BE49-F238E27FC236}">
                <a16:creationId xmlns:a16="http://schemas.microsoft.com/office/drawing/2014/main" id="{B78642B4-190A-5CB7-5A32-2DC69B54334C}"/>
              </a:ext>
            </a:extLst>
          </p:cNvPr>
          <p:cNvSpPr>
            <a:spLocks noGrp="1"/>
          </p:cNvSpPr>
          <p:nvPr>
            <p:ph type="title"/>
          </p:nvPr>
        </p:nvSpPr>
        <p:spPr/>
        <p:txBody>
          <a:bodyPr/>
          <a:lstStyle/>
          <a:p>
            <a:r>
              <a:rPr lang="en-GB" dirty="0">
                <a:cs typeface="Calibri Light"/>
              </a:rPr>
              <a:t>Money market: Increase in demand for money (credit/loans)</a:t>
            </a:r>
            <a:endParaRPr lang="en-GB" dirty="0"/>
          </a:p>
        </p:txBody>
      </p:sp>
    </p:spTree>
    <p:extLst>
      <p:ext uri="{BB962C8B-B14F-4D97-AF65-F5344CB8AC3E}">
        <p14:creationId xmlns:p14="http://schemas.microsoft.com/office/powerpoint/2010/main" val="18256827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646331"/>
          </a:xfrm>
          <a:prstGeom prst="rect">
            <a:avLst/>
          </a:prstGeom>
          <a:noFill/>
        </p:spPr>
        <p:txBody>
          <a:bodyPr wrap="square" rtlCol="0">
            <a:spAutoFit/>
          </a:bodyPr>
          <a:lstStyle/>
          <a:p>
            <a:pPr algn="ctr"/>
            <a:r>
              <a:rPr lang="en-GB" b="1" dirty="0"/>
              <a:t>Interest rate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money</a:t>
            </a:r>
          </a:p>
        </p:txBody>
      </p: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H="1" flipV="1">
            <a:off x="5290097" y="704731"/>
            <a:ext cx="10020" cy="44616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6760984" y="4672393"/>
            <a:ext cx="1146389" cy="369332"/>
          </a:xfrm>
          <a:prstGeom prst="rect">
            <a:avLst/>
          </a:prstGeom>
          <a:noFill/>
        </p:spPr>
        <p:txBody>
          <a:bodyPr wrap="square" rtlCol="0">
            <a:spAutoFit/>
          </a:bodyPr>
          <a:lstStyle/>
          <a:p>
            <a:pPr algn="ctr"/>
            <a:r>
              <a:rPr lang="en-GB" b="1" dirty="0"/>
              <a:t>D</a:t>
            </a:r>
          </a:p>
        </p:txBody>
      </p:sp>
      <p:sp>
        <p:nvSpPr>
          <p:cNvPr id="17" name="TextBox 16">
            <a:extLst>
              <a:ext uri="{FF2B5EF4-FFF2-40B4-BE49-F238E27FC236}">
                <a16:creationId xmlns:a16="http://schemas.microsoft.com/office/drawing/2014/main" id="{C926DBDC-D22C-4D8C-8C91-3CDCF7D2B4E8}"/>
              </a:ext>
            </a:extLst>
          </p:cNvPr>
          <p:cNvSpPr txBox="1"/>
          <p:nvPr/>
        </p:nvSpPr>
        <p:spPr>
          <a:xfrm>
            <a:off x="5046942" y="605637"/>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4602" y="3533144"/>
            <a:ext cx="330872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153336" y="3312941"/>
            <a:ext cx="1146389" cy="369332"/>
          </a:xfrm>
          <a:prstGeom prst="rect">
            <a:avLst/>
          </a:prstGeom>
          <a:noFill/>
        </p:spPr>
        <p:txBody>
          <a:bodyPr wrap="square" rtlCol="0">
            <a:spAutoFit/>
          </a:bodyPr>
          <a:lstStyle/>
          <a:p>
            <a:pPr algn="ctr"/>
            <a:r>
              <a:rPr lang="en-GB" b="1" dirty="0"/>
              <a:t>r1</a:t>
            </a:r>
          </a:p>
        </p:txBody>
      </p:sp>
      <p:sp>
        <p:nvSpPr>
          <p:cNvPr id="22" name="TextBox 21">
            <a:extLst>
              <a:ext uri="{FF2B5EF4-FFF2-40B4-BE49-F238E27FC236}">
                <a16:creationId xmlns:a16="http://schemas.microsoft.com/office/drawing/2014/main" id="{91FCFB24-01C8-477F-9CF5-E15DC9D92286}"/>
              </a:ext>
            </a:extLst>
          </p:cNvPr>
          <p:cNvSpPr txBox="1"/>
          <p:nvPr/>
        </p:nvSpPr>
        <p:spPr>
          <a:xfrm>
            <a:off x="5640827" y="5165889"/>
            <a:ext cx="1146389" cy="369332"/>
          </a:xfrm>
          <a:prstGeom prst="rect">
            <a:avLst/>
          </a:prstGeom>
          <a:noFill/>
        </p:spPr>
        <p:txBody>
          <a:bodyPr wrap="square" rtlCol="0">
            <a:spAutoFit/>
          </a:bodyPr>
          <a:lstStyle/>
          <a:p>
            <a:pPr algn="ctr"/>
            <a:r>
              <a:rPr lang="en-GB" b="1" dirty="0"/>
              <a:t>Q1</a:t>
            </a:r>
          </a:p>
        </p:txBody>
      </p:sp>
      <p:cxnSp>
        <p:nvCxnSpPr>
          <p:cNvPr id="20" name="Straight Connector 19">
            <a:extLst>
              <a:ext uri="{FF2B5EF4-FFF2-40B4-BE49-F238E27FC236}">
                <a16:creationId xmlns:a16="http://schemas.microsoft.com/office/drawing/2014/main" id="{9A311E2F-ACB9-4DDC-928E-1B11D3C6E2D4}"/>
              </a:ext>
            </a:extLst>
          </p:cNvPr>
          <p:cNvCxnSpPr>
            <a:cxnSpLocks/>
          </p:cNvCxnSpPr>
          <p:nvPr/>
        </p:nvCxnSpPr>
        <p:spPr>
          <a:xfrm>
            <a:off x="4211324" y="532107"/>
            <a:ext cx="2941386" cy="4420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4C11DC-BA96-45D8-B494-DAA709961B6F}"/>
              </a:ext>
            </a:extLst>
          </p:cNvPr>
          <p:cNvSpPr txBox="1"/>
          <p:nvPr/>
        </p:nvSpPr>
        <p:spPr>
          <a:xfrm>
            <a:off x="5863291" y="580585"/>
            <a:ext cx="1146389" cy="369332"/>
          </a:xfrm>
          <a:prstGeom prst="rect">
            <a:avLst/>
          </a:prstGeom>
          <a:noFill/>
        </p:spPr>
        <p:txBody>
          <a:bodyPr wrap="square" rtlCol="0">
            <a:spAutoFit/>
          </a:bodyPr>
          <a:lstStyle/>
          <a:p>
            <a:pPr algn="ctr"/>
            <a:r>
              <a:rPr lang="en-GB" b="1" dirty="0"/>
              <a:t>S1</a:t>
            </a:r>
          </a:p>
        </p:txBody>
      </p:sp>
      <p:cxnSp>
        <p:nvCxnSpPr>
          <p:cNvPr id="24" name="Straight Connector 23">
            <a:extLst>
              <a:ext uri="{FF2B5EF4-FFF2-40B4-BE49-F238E27FC236}">
                <a16:creationId xmlns:a16="http://schemas.microsoft.com/office/drawing/2014/main" id="{542684AE-34EE-480B-8FA1-55C44108066E}"/>
              </a:ext>
            </a:extLst>
          </p:cNvPr>
          <p:cNvCxnSpPr>
            <a:cxnSpLocks/>
          </p:cNvCxnSpPr>
          <p:nvPr/>
        </p:nvCxnSpPr>
        <p:spPr>
          <a:xfrm flipH="1">
            <a:off x="2884602" y="2153828"/>
            <a:ext cx="240549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41DB22-A212-41EB-B328-FA21C69081FD}"/>
              </a:ext>
            </a:extLst>
          </p:cNvPr>
          <p:cNvSpPr txBox="1"/>
          <p:nvPr/>
        </p:nvSpPr>
        <p:spPr>
          <a:xfrm>
            <a:off x="4726922" y="5166700"/>
            <a:ext cx="1146389" cy="369332"/>
          </a:xfrm>
          <a:prstGeom prst="rect">
            <a:avLst/>
          </a:prstGeom>
          <a:noFill/>
        </p:spPr>
        <p:txBody>
          <a:bodyPr wrap="square" rtlCol="0">
            <a:spAutoFit/>
          </a:bodyPr>
          <a:lstStyle/>
          <a:p>
            <a:pPr algn="ctr"/>
            <a:r>
              <a:rPr lang="en-GB" b="1" dirty="0"/>
              <a:t>Q</a:t>
            </a:r>
          </a:p>
        </p:txBody>
      </p:sp>
      <p:sp>
        <p:nvSpPr>
          <p:cNvPr id="27" name="TextBox 26">
            <a:extLst>
              <a:ext uri="{FF2B5EF4-FFF2-40B4-BE49-F238E27FC236}">
                <a16:creationId xmlns:a16="http://schemas.microsoft.com/office/drawing/2014/main" id="{0A5E4CED-393D-4291-A7E9-CAC898C8018F}"/>
              </a:ext>
            </a:extLst>
          </p:cNvPr>
          <p:cNvSpPr txBox="1"/>
          <p:nvPr/>
        </p:nvSpPr>
        <p:spPr>
          <a:xfrm>
            <a:off x="2153336" y="1898796"/>
            <a:ext cx="1146389" cy="369332"/>
          </a:xfrm>
          <a:prstGeom prst="rect">
            <a:avLst/>
          </a:prstGeom>
          <a:noFill/>
        </p:spPr>
        <p:txBody>
          <a:bodyPr wrap="square" rtlCol="0">
            <a:spAutoFit/>
          </a:bodyPr>
          <a:lstStyle/>
          <a:p>
            <a:pPr algn="ctr"/>
            <a:r>
              <a:rPr lang="en-GB" b="1" dirty="0"/>
              <a:t>r</a:t>
            </a:r>
          </a:p>
        </p:txBody>
      </p:sp>
      <p:cxnSp>
        <p:nvCxnSpPr>
          <p:cNvPr id="28" name="Straight Connector 27">
            <a:extLst>
              <a:ext uri="{FF2B5EF4-FFF2-40B4-BE49-F238E27FC236}">
                <a16:creationId xmlns:a16="http://schemas.microsoft.com/office/drawing/2014/main" id="{8BC656CE-1E20-448E-919C-16C984A8902D}"/>
              </a:ext>
            </a:extLst>
          </p:cNvPr>
          <p:cNvCxnSpPr>
            <a:cxnSpLocks/>
          </p:cNvCxnSpPr>
          <p:nvPr/>
        </p:nvCxnSpPr>
        <p:spPr>
          <a:xfrm flipH="1" flipV="1">
            <a:off x="6214022" y="685681"/>
            <a:ext cx="10020" cy="44616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BA15A8-39E1-D6A3-DC93-3B2912FC900D}"/>
              </a:ext>
            </a:extLst>
          </p:cNvPr>
          <p:cNvSpPr>
            <a:spLocks noGrp="1"/>
          </p:cNvSpPr>
          <p:nvPr>
            <p:ph type="title"/>
          </p:nvPr>
        </p:nvSpPr>
        <p:spPr/>
        <p:txBody>
          <a:bodyPr/>
          <a:lstStyle/>
          <a:p>
            <a:r>
              <a:rPr lang="en-GB" dirty="0">
                <a:cs typeface="Calibri Light"/>
              </a:rPr>
              <a:t>Money market: Increase in the money supply</a:t>
            </a:r>
            <a:endParaRPr lang="en-GB" dirty="0"/>
          </a:p>
        </p:txBody>
      </p:sp>
    </p:spTree>
    <p:extLst>
      <p:ext uri="{BB962C8B-B14F-4D97-AF65-F5344CB8AC3E}">
        <p14:creationId xmlns:p14="http://schemas.microsoft.com/office/powerpoint/2010/main" val="67474019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646331"/>
          </a:xfrm>
          <a:prstGeom prst="rect">
            <a:avLst/>
          </a:prstGeom>
          <a:noFill/>
        </p:spPr>
        <p:txBody>
          <a:bodyPr wrap="square" rtlCol="0">
            <a:spAutoFit/>
          </a:bodyPr>
          <a:lstStyle/>
          <a:p>
            <a:pPr algn="ctr"/>
            <a:r>
              <a:rPr lang="en-GB" b="1" dirty="0"/>
              <a:t>Price of bonds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bonds</a:t>
            </a:r>
          </a:p>
        </p:txBody>
      </p:sp>
      <p:cxnSp>
        <p:nvCxnSpPr>
          <p:cNvPr id="10" name="Straight Connector 9">
            <a:extLst>
              <a:ext uri="{FF2B5EF4-FFF2-40B4-BE49-F238E27FC236}">
                <a16:creationId xmlns:a16="http://schemas.microsoft.com/office/drawing/2014/main" id="{3408F8C7-6228-4092-A1F3-7A03ADF36821}"/>
              </a:ext>
            </a:extLst>
          </p:cNvPr>
          <p:cNvCxnSpPr>
            <a:cxnSpLocks/>
          </p:cNvCxnSpPr>
          <p:nvPr/>
        </p:nvCxnSpPr>
        <p:spPr>
          <a:xfrm>
            <a:off x="3154614" y="548640"/>
            <a:ext cx="2941386" cy="4420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V="1">
            <a:off x="3248207" y="660400"/>
            <a:ext cx="2617534" cy="4309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6760984" y="4672393"/>
            <a:ext cx="1146389" cy="369332"/>
          </a:xfrm>
          <a:prstGeom prst="rect">
            <a:avLst/>
          </a:prstGeom>
          <a:noFill/>
        </p:spPr>
        <p:txBody>
          <a:bodyPr wrap="square" rtlCol="0">
            <a:spAutoFit/>
          </a:bodyPr>
          <a:lstStyle/>
          <a:p>
            <a:pPr algn="ctr"/>
            <a:r>
              <a:rPr lang="en-GB" b="1" dirty="0"/>
              <a:t>D1</a:t>
            </a:r>
          </a:p>
        </p:txBody>
      </p:sp>
      <p:sp>
        <p:nvSpPr>
          <p:cNvPr id="17" name="TextBox 16">
            <a:extLst>
              <a:ext uri="{FF2B5EF4-FFF2-40B4-BE49-F238E27FC236}">
                <a16:creationId xmlns:a16="http://schemas.microsoft.com/office/drawing/2014/main" id="{C926DBDC-D22C-4D8C-8C91-3CDCF7D2B4E8}"/>
              </a:ext>
            </a:extLst>
          </p:cNvPr>
          <p:cNvSpPr txBox="1"/>
          <p:nvPr/>
        </p:nvSpPr>
        <p:spPr>
          <a:xfrm>
            <a:off x="5522805" y="548640"/>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4602" y="2742569"/>
            <a:ext cx="174070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C76CC-1B09-4805-B643-41B1982DBB53}"/>
              </a:ext>
            </a:extLst>
          </p:cNvPr>
          <p:cNvCxnSpPr>
            <a:cxnSpLocks/>
          </p:cNvCxnSpPr>
          <p:nvPr/>
        </p:nvCxnSpPr>
        <p:spPr>
          <a:xfrm flipH="1">
            <a:off x="4593379" y="2814982"/>
            <a:ext cx="24019" cy="23001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153336" y="2579516"/>
            <a:ext cx="1146389" cy="369332"/>
          </a:xfrm>
          <a:prstGeom prst="rect">
            <a:avLst/>
          </a:prstGeom>
          <a:noFill/>
        </p:spPr>
        <p:txBody>
          <a:bodyPr wrap="square" rtlCol="0">
            <a:spAutoFit/>
          </a:bodyPr>
          <a:lstStyle/>
          <a:p>
            <a:pPr algn="ctr"/>
            <a:r>
              <a:rPr lang="en-GB" b="1" dirty="0"/>
              <a:t>P</a:t>
            </a:r>
          </a:p>
        </p:txBody>
      </p:sp>
      <p:cxnSp>
        <p:nvCxnSpPr>
          <p:cNvPr id="20" name="Straight Connector 19">
            <a:extLst>
              <a:ext uri="{FF2B5EF4-FFF2-40B4-BE49-F238E27FC236}">
                <a16:creationId xmlns:a16="http://schemas.microsoft.com/office/drawing/2014/main" id="{9A311E2F-ACB9-4DDC-928E-1B11D3C6E2D4}"/>
              </a:ext>
            </a:extLst>
          </p:cNvPr>
          <p:cNvCxnSpPr>
            <a:cxnSpLocks/>
          </p:cNvCxnSpPr>
          <p:nvPr/>
        </p:nvCxnSpPr>
        <p:spPr>
          <a:xfrm>
            <a:off x="4211324" y="532107"/>
            <a:ext cx="2941386" cy="4420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4C11DC-BA96-45D8-B494-DAA709961B6F}"/>
              </a:ext>
            </a:extLst>
          </p:cNvPr>
          <p:cNvSpPr txBox="1"/>
          <p:nvPr/>
        </p:nvSpPr>
        <p:spPr>
          <a:xfrm>
            <a:off x="5736162" y="4722199"/>
            <a:ext cx="1146389" cy="369332"/>
          </a:xfrm>
          <a:prstGeom prst="rect">
            <a:avLst/>
          </a:prstGeom>
          <a:noFill/>
        </p:spPr>
        <p:txBody>
          <a:bodyPr wrap="square" rtlCol="0">
            <a:spAutoFit/>
          </a:bodyPr>
          <a:lstStyle/>
          <a:p>
            <a:pPr algn="ctr"/>
            <a:r>
              <a:rPr lang="en-GB" b="1" dirty="0"/>
              <a:t>D</a:t>
            </a:r>
          </a:p>
        </p:txBody>
      </p:sp>
      <p:cxnSp>
        <p:nvCxnSpPr>
          <p:cNvPr id="24" name="Straight Connector 23">
            <a:extLst>
              <a:ext uri="{FF2B5EF4-FFF2-40B4-BE49-F238E27FC236}">
                <a16:creationId xmlns:a16="http://schemas.microsoft.com/office/drawing/2014/main" id="{542684AE-34EE-480B-8FA1-55C44108066E}"/>
              </a:ext>
            </a:extLst>
          </p:cNvPr>
          <p:cNvCxnSpPr>
            <a:cxnSpLocks/>
          </p:cNvCxnSpPr>
          <p:nvPr/>
        </p:nvCxnSpPr>
        <p:spPr>
          <a:xfrm flipH="1">
            <a:off x="2884602" y="1909449"/>
            <a:ext cx="2197075"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BC615B-60F7-4AFB-A7A6-C2F1B58331CA}"/>
              </a:ext>
            </a:extLst>
          </p:cNvPr>
          <p:cNvCxnSpPr>
            <a:cxnSpLocks/>
          </p:cNvCxnSpPr>
          <p:nvPr/>
        </p:nvCxnSpPr>
        <p:spPr>
          <a:xfrm flipH="1">
            <a:off x="5081677" y="1909449"/>
            <a:ext cx="41354" cy="32399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41DB22-A212-41EB-B328-FA21C69081FD}"/>
              </a:ext>
            </a:extLst>
          </p:cNvPr>
          <p:cNvSpPr txBox="1"/>
          <p:nvPr/>
        </p:nvSpPr>
        <p:spPr>
          <a:xfrm>
            <a:off x="4846806" y="5166700"/>
            <a:ext cx="512350" cy="369332"/>
          </a:xfrm>
          <a:prstGeom prst="rect">
            <a:avLst/>
          </a:prstGeom>
          <a:noFill/>
        </p:spPr>
        <p:txBody>
          <a:bodyPr wrap="square" rtlCol="0">
            <a:spAutoFit/>
          </a:bodyPr>
          <a:lstStyle/>
          <a:p>
            <a:pPr algn="ctr"/>
            <a:r>
              <a:rPr lang="en-GB" b="1" dirty="0"/>
              <a:t>Q1</a:t>
            </a:r>
          </a:p>
        </p:txBody>
      </p:sp>
      <p:sp>
        <p:nvSpPr>
          <p:cNvPr id="27" name="TextBox 26">
            <a:extLst>
              <a:ext uri="{FF2B5EF4-FFF2-40B4-BE49-F238E27FC236}">
                <a16:creationId xmlns:a16="http://schemas.microsoft.com/office/drawing/2014/main" id="{0A5E4CED-393D-4291-A7E9-CAC898C8018F}"/>
              </a:ext>
            </a:extLst>
          </p:cNvPr>
          <p:cNvSpPr txBox="1"/>
          <p:nvPr/>
        </p:nvSpPr>
        <p:spPr>
          <a:xfrm>
            <a:off x="2153336" y="1746396"/>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58420D92-B5B6-4C66-B9D3-690E324BF94E}"/>
              </a:ext>
            </a:extLst>
          </p:cNvPr>
          <p:cNvSpPr txBox="1"/>
          <p:nvPr/>
        </p:nvSpPr>
        <p:spPr>
          <a:xfrm>
            <a:off x="4332456" y="5166700"/>
            <a:ext cx="512350" cy="369332"/>
          </a:xfrm>
          <a:prstGeom prst="rect">
            <a:avLst/>
          </a:prstGeom>
          <a:noFill/>
        </p:spPr>
        <p:txBody>
          <a:bodyPr wrap="square" rtlCol="0">
            <a:spAutoFit/>
          </a:bodyPr>
          <a:lstStyle/>
          <a:p>
            <a:pPr algn="ctr"/>
            <a:r>
              <a:rPr lang="en-GB" b="1" dirty="0"/>
              <a:t>Q</a:t>
            </a:r>
          </a:p>
        </p:txBody>
      </p:sp>
      <p:sp>
        <p:nvSpPr>
          <p:cNvPr id="2" name="Title 1">
            <a:extLst>
              <a:ext uri="{FF2B5EF4-FFF2-40B4-BE49-F238E27FC236}">
                <a16:creationId xmlns:a16="http://schemas.microsoft.com/office/drawing/2014/main" id="{25E56794-18FE-1BFC-B2C9-2AB20F35944F}"/>
              </a:ext>
            </a:extLst>
          </p:cNvPr>
          <p:cNvSpPr>
            <a:spLocks noGrp="1"/>
          </p:cNvSpPr>
          <p:nvPr>
            <p:ph type="title"/>
          </p:nvPr>
        </p:nvSpPr>
        <p:spPr/>
        <p:txBody>
          <a:bodyPr/>
          <a:lstStyle/>
          <a:p>
            <a:r>
              <a:rPr lang="en-GB" dirty="0">
                <a:cs typeface="Calibri Light"/>
              </a:rPr>
              <a:t>Bond market: Increase in the demand for bonds</a:t>
            </a:r>
            <a:endParaRPr lang="en-GB" dirty="0"/>
          </a:p>
        </p:txBody>
      </p:sp>
    </p:spTree>
    <p:extLst>
      <p:ext uri="{BB962C8B-B14F-4D97-AF65-F5344CB8AC3E}">
        <p14:creationId xmlns:p14="http://schemas.microsoft.com/office/powerpoint/2010/main" val="243183468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646331"/>
          </a:xfrm>
          <a:prstGeom prst="rect">
            <a:avLst/>
          </a:prstGeom>
          <a:noFill/>
        </p:spPr>
        <p:txBody>
          <a:bodyPr wrap="square" rtlCol="0">
            <a:spAutoFit/>
          </a:bodyPr>
          <a:lstStyle/>
          <a:p>
            <a:pPr algn="ctr"/>
            <a:r>
              <a:rPr lang="en-GB" b="1" dirty="0"/>
              <a:t>Price of currency</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currency</a:t>
            </a:r>
          </a:p>
        </p:txBody>
      </p:sp>
      <p:cxnSp>
        <p:nvCxnSpPr>
          <p:cNvPr id="10" name="Straight Connector 9">
            <a:extLst>
              <a:ext uri="{FF2B5EF4-FFF2-40B4-BE49-F238E27FC236}">
                <a16:creationId xmlns:a16="http://schemas.microsoft.com/office/drawing/2014/main" id="{3408F8C7-6228-4092-A1F3-7A03ADF36821}"/>
              </a:ext>
            </a:extLst>
          </p:cNvPr>
          <p:cNvCxnSpPr>
            <a:cxnSpLocks/>
          </p:cNvCxnSpPr>
          <p:nvPr/>
        </p:nvCxnSpPr>
        <p:spPr>
          <a:xfrm>
            <a:off x="3037002" y="619539"/>
            <a:ext cx="5023633" cy="4350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V="1">
            <a:off x="3154614" y="715617"/>
            <a:ext cx="4836447" cy="4253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7452654" y="4415568"/>
            <a:ext cx="1146389" cy="369332"/>
          </a:xfrm>
          <a:prstGeom prst="rect">
            <a:avLst/>
          </a:prstGeom>
          <a:noFill/>
        </p:spPr>
        <p:txBody>
          <a:bodyPr wrap="square" rtlCol="0">
            <a:spAutoFit/>
          </a:bodyPr>
          <a:lstStyle/>
          <a:p>
            <a:pPr algn="ctr"/>
            <a:r>
              <a:rPr lang="en-GB" b="1" dirty="0"/>
              <a:t>D</a:t>
            </a:r>
          </a:p>
        </p:txBody>
      </p:sp>
      <p:sp>
        <p:nvSpPr>
          <p:cNvPr id="17" name="TextBox 16">
            <a:extLst>
              <a:ext uri="{FF2B5EF4-FFF2-40B4-BE49-F238E27FC236}">
                <a16:creationId xmlns:a16="http://schemas.microsoft.com/office/drawing/2014/main" id="{C926DBDC-D22C-4D8C-8C91-3CDCF7D2B4E8}"/>
              </a:ext>
            </a:extLst>
          </p:cNvPr>
          <p:cNvSpPr txBox="1"/>
          <p:nvPr/>
        </p:nvSpPr>
        <p:spPr>
          <a:xfrm>
            <a:off x="7417866" y="849758"/>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2060" y="2865782"/>
            <a:ext cx="271367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C76CC-1B09-4805-B643-41B1982DBB53}"/>
              </a:ext>
            </a:extLst>
          </p:cNvPr>
          <p:cNvCxnSpPr>
            <a:cxnSpLocks/>
          </p:cNvCxnSpPr>
          <p:nvPr/>
        </p:nvCxnSpPr>
        <p:spPr>
          <a:xfrm flipH="1">
            <a:off x="5548818" y="2865782"/>
            <a:ext cx="24019" cy="23001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112696" y="2681116"/>
            <a:ext cx="1146389" cy="369332"/>
          </a:xfrm>
          <a:prstGeom prst="rect">
            <a:avLst/>
          </a:prstGeom>
          <a:noFill/>
        </p:spPr>
        <p:txBody>
          <a:bodyPr wrap="square" rtlCol="0">
            <a:spAutoFit/>
          </a:bodyPr>
          <a:lstStyle/>
          <a:p>
            <a:pPr algn="ctr"/>
            <a:r>
              <a:rPr lang="en-GB" b="1" dirty="0"/>
              <a:t>E</a:t>
            </a:r>
          </a:p>
        </p:txBody>
      </p:sp>
      <p:sp>
        <p:nvSpPr>
          <p:cNvPr id="22" name="TextBox 21">
            <a:extLst>
              <a:ext uri="{FF2B5EF4-FFF2-40B4-BE49-F238E27FC236}">
                <a16:creationId xmlns:a16="http://schemas.microsoft.com/office/drawing/2014/main" id="{91FCFB24-01C8-477F-9CF5-E15DC9D92286}"/>
              </a:ext>
            </a:extLst>
          </p:cNvPr>
          <p:cNvSpPr txBox="1"/>
          <p:nvPr/>
        </p:nvSpPr>
        <p:spPr>
          <a:xfrm>
            <a:off x="4966248" y="5177547"/>
            <a:ext cx="1146389" cy="369332"/>
          </a:xfrm>
          <a:prstGeom prst="rect">
            <a:avLst/>
          </a:prstGeom>
          <a:noFill/>
        </p:spPr>
        <p:txBody>
          <a:bodyPr wrap="square" rtlCol="0">
            <a:spAutoFit/>
          </a:bodyPr>
          <a:lstStyle/>
          <a:p>
            <a:pPr algn="ctr"/>
            <a:r>
              <a:rPr lang="en-GB" b="1" dirty="0"/>
              <a:t>Q</a:t>
            </a:r>
          </a:p>
        </p:txBody>
      </p:sp>
      <p:sp>
        <p:nvSpPr>
          <p:cNvPr id="2" name="Title 1">
            <a:extLst>
              <a:ext uri="{FF2B5EF4-FFF2-40B4-BE49-F238E27FC236}">
                <a16:creationId xmlns:a16="http://schemas.microsoft.com/office/drawing/2014/main" id="{D7218ADD-971C-D144-064C-00F88A6FC0A0}"/>
              </a:ext>
            </a:extLst>
          </p:cNvPr>
          <p:cNvSpPr>
            <a:spLocks noGrp="1"/>
          </p:cNvSpPr>
          <p:nvPr>
            <p:ph type="title"/>
          </p:nvPr>
        </p:nvSpPr>
        <p:spPr/>
        <p:txBody>
          <a:bodyPr/>
          <a:lstStyle/>
          <a:p>
            <a:r>
              <a:rPr lang="en-GB" dirty="0">
                <a:cs typeface="Calibri Light"/>
              </a:rPr>
              <a:t>Foreign exchange (FOREX) market equilibrium</a:t>
            </a:r>
            <a:endParaRPr lang="en-GB" dirty="0"/>
          </a:p>
        </p:txBody>
      </p:sp>
    </p:spTree>
    <p:extLst>
      <p:ext uri="{BB962C8B-B14F-4D97-AF65-F5344CB8AC3E}">
        <p14:creationId xmlns:p14="http://schemas.microsoft.com/office/powerpoint/2010/main" val="32581994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646331"/>
          </a:xfrm>
          <a:prstGeom prst="rect">
            <a:avLst/>
          </a:prstGeom>
          <a:noFill/>
        </p:spPr>
        <p:txBody>
          <a:bodyPr wrap="square" rtlCol="0">
            <a:spAutoFit/>
          </a:bodyPr>
          <a:lstStyle/>
          <a:p>
            <a:pPr algn="ctr"/>
            <a:r>
              <a:rPr lang="en-GB" b="1" dirty="0"/>
              <a:t>Price of currency</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currency</a:t>
            </a:r>
          </a:p>
        </p:txBody>
      </p:sp>
      <p:cxnSp>
        <p:nvCxnSpPr>
          <p:cNvPr id="10" name="Straight Connector 9">
            <a:extLst>
              <a:ext uri="{FF2B5EF4-FFF2-40B4-BE49-F238E27FC236}">
                <a16:creationId xmlns:a16="http://schemas.microsoft.com/office/drawing/2014/main" id="{3408F8C7-6228-4092-A1F3-7A03ADF36821}"/>
              </a:ext>
            </a:extLst>
          </p:cNvPr>
          <p:cNvCxnSpPr>
            <a:cxnSpLocks/>
          </p:cNvCxnSpPr>
          <p:nvPr/>
        </p:nvCxnSpPr>
        <p:spPr>
          <a:xfrm>
            <a:off x="3037002" y="619539"/>
            <a:ext cx="5023633" cy="4350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V="1">
            <a:off x="3154614" y="715617"/>
            <a:ext cx="4836447" cy="4253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7452654" y="4415568"/>
            <a:ext cx="1146389" cy="369332"/>
          </a:xfrm>
          <a:prstGeom prst="rect">
            <a:avLst/>
          </a:prstGeom>
          <a:noFill/>
        </p:spPr>
        <p:txBody>
          <a:bodyPr wrap="square" rtlCol="0">
            <a:spAutoFit/>
          </a:bodyPr>
          <a:lstStyle/>
          <a:p>
            <a:pPr algn="ctr"/>
            <a:r>
              <a:rPr lang="en-GB" b="1" dirty="0"/>
              <a:t>D</a:t>
            </a:r>
          </a:p>
        </p:txBody>
      </p:sp>
      <p:sp>
        <p:nvSpPr>
          <p:cNvPr id="17" name="TextBox 16">
            <a:extLst>
              <a:ext uri="{FF2B5EF4-FFF2-40B4-BE49-F238E27FC236}">
                <a16:creationId xmlns:a16="http://schemas.microsoft.com/office/drawing/2014/main" id="{C926DBDC-D22C-4D8C-8C91-3CDCF7D2B4E8}"/>
              </a:ext>
            </a:extLst>
          </p:cNvPr>
          <p:cNvSpPr txBox="1"/>
          <p:nvPr/>
        </p:nvSpPr>
        <p:spPr>
          <a:xfrm>
            <a:off x="7417866" y="849758"/>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2060" y="2865782"/>
            <a:ext cx="271367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C76CC-1B09-4805-B643-41B1982DBB53}"/>
              </a:ext>
            </a:extLst>
          </p:cNvPr>
          <p:cNvCxnSpPr>
            <a:cxnSpLocks/>
          </p:cNvCxnSpPr>
          <p:nvPr/>
        </p:nvCxnSpPr>
        <p:spPr>
          <a:xfrm flipH="1">
            <a:off x="5548818" y="2865782"/>
            <a:ext cx="24019" cy="23001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112696" y="2681116"/>
            <a:ext cx="1146389" cy="369332"/>
          </a:xfrm>
          <a:prstGeom prst="rect">
            <a:avLst/>
          </a:prstGeom>
          <a:noFill/>
        </p:spPr>
        <p:txBody>
          <a:bodyPr wrap="square" rtlCol="0">
            <a:spAutoFit/>
          </a:bodyPr>
          <a:lstStyle/>
          <a:p>
            <a:pPr algn="ctr"/>
            <a:r>
              <a:rPr lang="en-GB" b="1" dirty="0"/>
              <a:t>E</a:t>
            </a:r>
          </a:p>
        </p:txBody>
      </p:sp>
      <p:sp>
        <p:nvSpPr>
          <p:cNvPr id="22" name="TextBox 21">
            <a:extLst>
              <a:ext uri="{FF2B5EF4-FFF2-40B4-BE49-F238E27FC236}">
                <a16:creationId xmlns:a16="http://schemas.microsoft.com/office/drawing/2014/main" id="{91FCFB24-01C8-477F-9CF5-E15DC9D92286}"/>
              </a:ext>
            </a:extLst>
          </p:cNvPr>
          <p:cNvSpPr txBox="1"/>
          <p:nvPr/>
        </p:nvSpPr>
        <p:spPr>
          <a:xfrm>
            <a:off x="4966248" y="5177547"/>
            <a:ext cx="1146389" cy="369332"/>
          </a:xfrm>
          <a:prstGeom prst="rect">
            <a:avLst/>
          </a:prstGeom>
          <a:noFill/>
        </p:spPr>
        <p:txBody>
          <a:bodyPr wrap="square" rtlCol="0">
            <a:spAutoFit/>
          </a:bodyPr>
          <a:lstStyle/>
          <a:p>
            <a:pPr algn="ctr"/>
            <a:r>
              <a:rPr lang="en-GB" b="1" dirty="0"/>
              <a:t>Q</a:t>
            </a:r>
          </a:p>
        </p:txBody>
      </p:sp>
      <p:cxnSp>
        <p:nvCxnSpPr>
          <p:cNvPr id="20" name="Straight Connector 19">
            <a:extLst>
              <a:ext uri="{FF2B5EF4-FFF2-40B4-BE49-F238E27FC236}">
                <a16:creationId xmlns:a16="http://schemas.microsoft.com/office/drawing/2014/main" id="{FB4EE2E9-5C52-46F7-BCF4-855DCEA16C93}"/>
              </a:ext>
            </a:extLst>
          </p:cNvPr>
          <p:cNvCxnSpPr>
            <a:cxnSpLocks/>
          </p:cNvCxnSpPr>
          <p:nvPr/>
        </p:nvCxnSpPr>
        <p:spPr>
          <a:xfrm flipV="1">
            <a:off x="4375172" y="1818640"/>
            <a:ext cx="3837862" cy="32256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8C5463-D648-4E5D-AA96-4C87917C1C7C}"/>
              </a:ext>
            </a:extLst>
          </p:cNvPr>
          <p:cNvSpPr txBox="1"/>
          <p:nvPr/>
        </p:nvSpPr>
        <p:spPr>
          <a:xfrm>
            <a:off x="7680445" y="1952781"/>
            <a:ext cx="1146389" cy="369332"/>
          </a:xfrm>
          <a:prstGeom prst="rect">
            <a:avLst/>
          </a:prstGeom>
          <a:noFill/>
        </p:spPr>
        <p:txBody>
          <a:bodyPr wrap="square" rtlCol="0">
            <a:spAutoFit/>
          </a:bodyPr>
          <a:lstStyle/>
          <a:p>
            <a:pPr algn="ctr"/>
            <a:r>
              <a:rPr lang="en-GB" b="1" dirty="0"/>
              <a:t>S1</a:t>
            </a:r>
          </a:p>
        </p:txBody>
      </p:sp>
      <p:cxnSp>
        <p:nvCxnSpPr>
          <p:cNvPr id="24" name="Straight Connector 23">
            <a:extLst>
              <a:ext uri="{FF2B5EF4-FFF2-40B4-BE49-F238E27FC236}">
                <a16:creationId xmlns:a16="http://schemas.microsoft.com/office/drawing/2014/main" id="{CC46B6C5-8CD3-4CE8-8591-1CC203476FF6}"/>
              </a:ext>
            </a:extLst>
          </p:cNvPr>
          <p:cNvCxnSpPr>
            <a:cxnSpLocks/>
          </p:cNvCxnSpPr>
          <p:nvPr/>
        </p:nvCxnSpPr>
        <p:spPr>
          <a:xfrm flipH="1">
            <a:off x="2882060" y="3429662"/>
            <a:ext cx="341204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E5F6CD-1CC3-485E-994D-8E87418CE56D}"/>
              </a:ext>
            </a:extLst>
          </p:cNvPr>
          <p:cNvCxnSpPr>
            <a:cxnSpLocks/>
          </p:cNvCxnSpPr>
          <p:nvPr/>
        </p:nvCxnSpPr>
        <p:spPr>
          <a:xfrm flipH="1">
            <a:off x="6281531" y="3429000"/>
            <a:ext cx="12009" cy="176046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45BB27-5D17-4F50-BA72-D1A964709DC4}"/>
              </a:ext>
            </a:extLst>
          </p:cNvPr>
          <p:cNvSpPr txBox="1"/>
          <p:nvPr/>
        </p:nvSpPr>
        <p:spPr>
          <a:xfrm>
            <a:off x="2112696" y="3209436"/>
            <a:ext cx="1146389" cy="369332"/>
          </a:xfrm>
          <a:prstGeom prst="rect">
            <a:avLst/>
          </a:prstGeom>
          <a:noFill/>
        </p:spPr>
        <p:txBody>
          <a:bodyPr wrap="square" rtlCol="0">
            <a:spAutoFit/>
          </a:bodyPr>
          <a:lstStyle/>
          <a:p>
            <a:pPr algn="ctr"/>
            <a:r>
              <a:rPr lang="en-GB" b="1" dirty="0"/>
              <a:t>E1</a:t>
            </a:r>
          </a:p>
        </p:txBody>
      </p:sp>
      <p:sp>
        <p:nvSpPr>
          <p:cNvPr id="27" name="TextBox 26">
            <a:extLst>
              <a:ext uri="{FF2B5EF4-FFF2-40B4-BE49-F238E27FC236}">
                <a16:creationId xmlns:a16="http://schemas.microsoft.com/office/drawing/2014/main" id="{4264BBA3-018A-47B1-83D5-A3B111E4F7E1}"/>
              </a:ext>
            </a:extLst>
          </p:cNvPr>
          <p:cNvSpPr txBox="1"/>
          <p:nvPr/>
        </p:nvSpPr>
        <p:spPr>
          <a:xfrm>
            <a:off x="5707928" y="5177547"/>
            <a:ext cx="1146389" cy="369332"/>
          </a:xfrm>
          <a:prstGeom prst="rect">
            <a:avLst/>
          </a:prstGeom>
          <a:noFill/>
        </p:spPr>
        <p:txBody>
          <a:bodyPr wrap="square" rtlCol="0">
            <a:spAutoFit/>
          </a:bodyPr>
          <a:lstStyle/>
          <a:p>
            <a:pPr algn="ctr"/>
            <a:r>
              <a:rPr lang="en-GB" b="1" dirty="0"/>
              <a:t>Q1</a:t>
            </a:r>
          </a:p>
        </p:txBody>
      </p:sp>
      <p:sp>
        <p:nvSpPr>
          <p:cNvPr id="2" name="Title 1">
            <a:extLst>
              <a:ext uri="{FF2B5EF4-FFF2-40B4-BE49-F238E27FC236}">
                <a16:creationId xmlns:a16="http://schemas.microsoft.com/office/drawing/2014/main" id="{EC22FAAB-12AB-B58D-6DB1-D094CF47E196}"/>
              </a:ext>
            </a:extLst>
          </p:cNvPr>
          <p:cNvSpPr>
            <a:spLocks noGrp="1"/>
          </p:cNvSpPr>
          <p:nvPr>
            <p:ph type="title"/>
          </p:nvPr>
        </p:nvSpPr>
        <p:spPr/>
        <p:txBody>
          <a:bodyPr/>
          <a:lstStyle/>
          <a:p>
            <a:r>
              <a:rPr lang="en-GB" dirty="0">
                <a:cs typeface="Calibri Light"/>
              </a:rPr>
              <a:t>Increase in supply in a foreign exchange market</a:t>
            </a:r>
          </a:p>
        </p:txBody>
      </p:sp>
    </p:spTree>
    <p:extLst>
      <p:ext uri="{BB962C8B-B14F-4D97-AF65-F5344CB8AC3E}">
        <p14:creationId xmlns:p14="http://schemas.microsoft.com/office/powerpoint/2010/main" val="213434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92088-F52D-EE0C-5447-295A721784C8}"/>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31D8FD1D-6F9F-A35A-506E-E07B788DF320}"/>
              </a:ext>
            </a:extLst>
          </p:cNvPr>
          <p:cNvSpPr>
            <a:spLocks noGrp="1"/>
          </p:cNvSpPr>
          <p:nvPr>
            <p:ph type="subTitle" idx="1"/>
          </p:nvPr>
        </p:nvSpPr>
        <p:spPr/>
        <p:txBody>
          <a:bodyPr>
            <a:normAutofit/>
          </a:bodyPr>
          <a:lstStyle/>
          <a:p>
            <a:r>
              <a:rPr lang="en-GB" sz="3200" b="1" dirty="0"/>
              <a:t>PRODUCTION POSSIBILITY DIAGRAMS</a:t>
            </a:r>
          </a:p>
        </p:txBody>
      </p:sp>
    </p:spTree>
    <p:extLst>
      <p:ext uri="{BB962C8B-B14F-4D97-AF65-F5344CB8AC3E}">
        <p14:creationId xmlns:p14="http://schemas.microsoft.com/office/powerpoint/2010/main" val="192839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1312011"/>
            <a:ext cx="0" cy="3853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59098"/>
            <a:ext cx="4266211"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716461"/>
            <a:ext cx="2761022" cy="3275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24058" y="1183821"/>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511837" y="5206697"/>
            <a:ext cx="181093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844111" y="1614807"/>
            <a:ext cx="1146389" cy="369332"/>
          </a:xfrm>
          <a:prstGeom prst="rect">
            <a:avLst/>
          </a:prstGeom>
          <a:noFill/>
        </p:spPr>
        <p:txBody>
          <a:bodyPr wrap="square" rtlCol="0">
            <a:spAutoFit/>
          </a:bodyPr>
          <a:lstStyle/>
          <a:p>
            <a:pPr algn="ctr"/>
            <a:r>
              <a:rPr lang="en-GB" b="1" dirty="0"/>
              <a:t>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300560" y="1808252"/>
            <a:ext cx="2959508" cy="322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884602" y="3986374"/>
            <a:ext cx="231118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5812497" y="4678449"/>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35937" y="3832221"/>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88DC89A6-4628-4AA8-98EA-6145E3FEDE3D}"/>
              </a:ext>
            </a:extLst>
          </p:cNvPr>
          <p:cNvSpPr txBox="1"/>
          <p:nvPr/>
        </p:nvSpPr>
        <p:spPr>
          <a:xfrm>
            <a:off x="4718141" y="5116013"/>
            <a:ext cx="1146389" cy="369332"/>
          </a:xfrm>
          <a:prstGeom prst="rect">
            <a:avLst/>
          </a:prstGeom>
          <a:noFill/>
        </p:spPr>
        <p:txBody>
          <a:bodyPr wrap="square" rtlCol="0">
            <a:spAutoFit/>
          </a:bodyPr>
          <a:lstStyle/>
          <a:p>
            <a:pPr algn="ctr"/>
            <a:r>
              <a:rPr lang="en-GB" b="1" dirty="0"/>
              <a:t>Q1</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flipH="1">
            <a:off x="5287294" y="3986374"/>
            <a:ext cx="4041" cy="11727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D4B419-1B7D-4A1E-BE7E-E32EFFCBADFB}"/>
              </a:ext>
            </a:extLst>
          </p:cNvPr>
          <p:cNvSpPr txBox="1"/>
          <p:nvPr/>
        </p:nvSpPr>
        <p:spPr>
          <a:xfrm>
            <a:off x="3999289" y="420274"/>
            <a:ext cx="1512548" cy="369332"/>
          </a:xfrm>
          <a:prstGeom prst="rect">
            <a:avLst/>
          </a:prstGeom>
          <a:noFill/>
        </p:spPr>
        <p:txBody>
          <a:bodyPr wrap="square" lIns="91440" tIns="45720" rIns="91440" bIns="45720" rtlCol="0" anchor="t">
            <a:spAutoFit/>
          </a:bodyPr>
          <a:lstStyle/>
          <a:p>
            <a:pPr algn="ctr"/>
            <a:endParaRPr lang="en-GB" b="1" dirty="0">
              <a:cs typeface="Calibri"/>
            </a:endParaRPr>
          </a:p>
        </p:txBody>
      </p:sp>
      <p:cxnSp>
        <p:nvCxnSpPr>
          <p:cNvPr id="24" name="Straight Connector 23">
            <a:extLst>
              <a:ext uri="{FF2B5EF4-FFF2-40B4-BE49-F238E27FC236}">
                <a16:creationId xmlns:a16="http://schemas.microsoft.com/office/drawing/2014/main" id="{43163BED-42EB-45F9-B59D-F41F9C533933}"/>
              </a:ext>
            </a:extLst>
          </p:cNvPr>
          <p:cNvCxnSpPr>
            <a:cxnSpLocks/>
          </p:cNvCxnSpPr>
          <p:nvPr/>
        </p:nvCxnSpPr>
        <p:spPr>
          <a:xfrm flipH="1">
            <a:off x="2884602" y="3428676"/>
            <a:ext cx="1904602" cy="118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4428F5-558E-4D23-BC41-E7E1CB7F6E98}"/>
              </a:ext>
            </a:extLst>
          </p:cNvPr>
          <p:cNvSpPr txBox="1"/>
          <p:nvPr/>
        </p:nvSpPr>
        <p:spPr>
          <a:xfrm>
            <a:off x="2124298" y="3244009"/>
            <a:ext cx="1146389" cy="369332"/>
          </a:xfrm>
          <a:prstGeom prst="rect">
            <a:avLst/>
          </a:prstGeom>
          <a:noFill/>
        </p:spPr>
        <p:txBody>
          <a:bodyPr wrap="square" rtlCol="0">
            <a:spAutoFit/>
          </a:bodyPr>
          <a:lstStyle/>
          <a:p>
            <a:pPr algn="ctr"/>
            <a:r>
              <a:rPr lang="en-GB" b="1" dirty="0"/>
              <a:t>P</a:t>
            </a:r>
          </a:p>
        </p:txBody>
      </p:sp>
      <p:sp>
        <p:nvSpPr>
          <p:cNvPr id="31" name="TextBox 30">
            <a:extLst>
              <a:ext uri="{FF2B5EF4-FFF2-40B4-BE49-F238E27FC236}">
                <a16:creationId xmlns:a16="http://schemas.microsoft.com/office/drawing/2014/main" id="{28A1D97F-4B53-4F8D-955F-B5AA9EDC1F5A}"/>
              </a:ext>
            </a:extLst>
          </p:cNvPr>
          <p:cNvSpPr txBox="1"/>
          <p:nvPr/>
        </p:nvSpPr>
        <p:spPr>
          <a:xfrm>
            <a:off x="4216008" y="5134679"/>
            <a:ext cx="1146389" cy="369332"/>
          </a:xfrm>
          <a:prstGeom prst="rect">
            <a:avLst/>
          </a:prstGeom>
          <a:noFill/>
        </p:spPr>
        <p:txBody>
          <a:bodyPr wrap="square" rtlCol="0">
            <a:spAutoFit/>
          </a:bodyPr>
          <a:lstStyle/>
          <a:p>
            <a:pPr algn="ctr"/>
            <a:r>
              <a:rPr lang="en-GB" b="1" dirty="0"/>
              <a:t>Q</a:t>
            </a:r>
          </a:p>
        </p:txBody>
      </p:sp>
      <p:cxnSp>
        <p:nvCxnSpPr>
          <p:cNvPr id="32" name="Straight Connector 31">
            <a:extLst>
              <a:ext uri="{FF2B5EF4-FFF2-40B4-BE49-F238E27FC236}">
                <a16:creationId xmlns:a16="http://schemas.microsoft.com/office/drawing/2014/main" id="{17D153E4-9ECE-4076-B70B-C52A4829D945}"/>
              </a:ext>
            </a:extLst>
          </p:cNvPr>
          <p:cNvCxnSpPr>
            <a:cxnSpLocks/>
            <a:endCxn id="31" idx="0"/>
          </p:cNvCxnSpPr>
          <p:nvPr/>
        </p:nvCxnSpPr>
        <p:spPr>
          <a:xfrm>
            <a:off x="4789203" y="3428675"/>
            <a:ext cx="0" cy="170600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879EAD-1618-4C85-8BC9-EC874A00E738}"/>
              </a:ext>
            </a:extLst>
          </p:cNvPr>
          <p:cNvCxnSpPr>
            <a:cxnSpLocks/>
          </p:cNvCxnSpPr>
          <p:nvPr/>
        </p:nvCxnSpPr>
        <p:spPr>
          <a:xfrm flipV="1">
            <a:off x="4529215" y="2086018"/>
            <a:ext cx="2381569" cy="27878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3F9EC87-2A76-4B4C-8B61-B865ABB2A624}"/>
              </a:ext>
            </a:extLst>
          </p:cNvPr>
          <p:cNvSpPr txBox="1"/>
          <p:nvPr/>
        </p:nvSpPr>
        <p:spPr>
          <a:xfrm>
            <a:off x="6400682" y="2294121"/>
            <a:ext cx="1146389" cy="369332"/>
          </a:xfrm>
          <a:prstGeom prst="rect">
            <a:avLst/>
          </a:prstGeom>
          <a:noFill/>
        </p:spPr>
        <p:txBody>
          <a:bodyPr wrap="square" rtlCol="0">
            <a:spAutoFit/>
          </a:bodyPr>
          <a:lstStyle/>
          <a:p>
            <a:pPr algn="ctr"/>
            <a:r>
              <a:rPr lang="en-GB" b="1" dirty="0"/>
              <a:t>S1</a:t>
            </a:r>
          </a:p>
        </p:txBody>
      </p:sp>
      <p:sp>
        <p:nvSpPr>
          <p:cNvPr id="2" name="Title 1">
            <a:extLst>
              <a:ext uri="{FF2B5EF4-FFF2-40B4-BE49-F238E27FC236}">
                <a16:creationId xmlns:a16="http://schemas.microsoft.com/office/drawing/2014/main" id="{3B57B2AD-80AC-EBAE-3B2C-B95AF6D8C917}"/>
              </a:ext>
            </a:extLst>
          </p:cNvPr>
          <p:cNvSpPr>
            <a:spLocks noGrp="1"/>
          </p:cNvSpPr>
          <p:nvPr>
            <p:ph type="title"/>
          </p:nvPr>
        </p:nvSpPr>
        <p:spPr/>
        <p:txBody>
          <a:bodyPr/>
          <a:lstStyle/>
          <a:p>
            <a:r>
              <a:rPr lang="en-GB" dirty="0">
                <a:cs typeface="Calibri Light"/>
              </a:rPr>
              <a:t>Increase in market supply showing the impact on market equilibrium</a:t>
            </a:r>
            <a:endParaRPr lang="en-GB" dirty="0"/>
          </a:p>
        </p:txBody>
      </p:sp>
    </p:spTree>
    <p:extLst>
      <p:ext uri="{BB962C8B-B14F-4D97-AF65-F5344CB8AC3E}">
        <p14:creationId xmlns:p14="http://schemas.microsoft.com/office/powerpoint/2010/main" val="33193980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46982" y="942680"/>
            <a:ext cx="1146389" cy="1200329"/>
          </a:xfrm>
          <a:prstGeom prst="rect">
            <a:avLst/>
          </a:prstGeom>
          <a:noFill/>
        </p:spPr>
        <p:txBody>
          <a:bodyPr wrap="square" rtlCol="0">
            <a:spAutoFit/>
          </a:bodyPr>
          <a:lstStyle/>
          <a:p>
            <a:pPr algn="ctr"/>
            <a:r>
              <a:rPr lang="en-GB" b="1" dirty="0"/>
              <a:t>Exchange rate i.e. price of currency</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268051" cy="646331"/>
          </a:xfrm>
          <a:prstGeom prst="rect">
            <a:avLst/>
          </a:prstGeom>
          <a:noFill/>
        </p:spPr>
        <p:txBody>
          <a:bodyPr wrap="square" rtlCol="0">
            <a:spAutoFit/>
          </a:bodyPr>
          <a:lstStyle/>
          <a:p>
            <a:pPr algn="ctr"/>
            <a:r>
              <a:rPr lang="en-GB" b="1" dirty="0"/>
              <a:t>Quantity of currency</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a:off x="3830320" y="1291329"/>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6412086" y="4492081"/>
            <a:ext cx="1146389" cy="369332"/>
          </a:xfrm>
          <a:prstGeom prst="rect">
            <a:avLst/>
          </a:prstGeom>
          <a:noFill/>
        </p:spPr>
        <p:txBody>
          <a:bodyPr wrap="square" rtlCol="0">
            <a:spAutoFit/>
          </a:bodyPr>
          <a:lstStyle/>
          <a:p>
            <a:pPr algn="ctr"/>
            <a:r>
              <a:rPr lang="en-GB" b="1" dirty="0"/>
              <a:t>D</a:t>
            </a:r>
          </a:p>
        </p:txBody>
      </p:sp>
      <p:sp>
        <p:nvSpPr>
          <p:cNvPr id="15" name="TextBox 14">
            <a:extLst>
              <a:ext uri="{FF2B5EF4-FFF2-40B4-BE49-F238E27FC236}">
                <a16:creationId xmlns:a16="http://schemas.microsoft.com/office/drawing/2014/main" id="{94007152-116E-4E99-B4B7-4B2876BDE088}"/>
              </a:ext>
            </a:extLst>
          </p:cNvPr>
          <p:cNvSpPr txBox="1"/>
          <p:nvPr/>
        </p:nvSpPr>
        <p:spPr>
          <a:xfrm>
            <a:off x="2483937" y="2293984"/>
            <a:ext cx="1709797" cy="369332"/>
          </a:xfrm>
          <a:prstGeom prst="rect">
            <a:avLst/>
          </a:prstGeom>
          <a:noFill/>
        </p:spPr>
        <p:txBody>
          <a:bodyPr wrap="square" rtlCol="0">
            <a:spAutoFit/>
          </a:bodyPr>
          <a:lstStyle/>
          <a:p>
            <a:r>
              <a:rPr lang="en-GB" b="1" dirty="0"/>
              <a:t>P1</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3559939" y="123339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6527353" y="1144613"/>
            <a:ext cx="1146389" cy="369332"/>
          </a:xfrm>
          <a:prstGeom prst="rect">
            <a:avLst/>
          </a:prstGeom>
          <a:noFill/>
        </p:spPr>
        <p:txBody>
          <a:bodyPr wrap="square" rtlCol="0">
            <a:spAutoFit/>
          </a:bodyPr>
          <a:lstStyle/>
          <a:p>
            <a:pPr algn="ctr"/>
            <a:r>
              <a:rPr lang="en-GB" b="1" dirty="0"/>
              <a:t>S</a:t>
            </a:r>
          </a:p>
        </p:txBody>
      </p:sp>
      <p:sp>
        <p:nvSpPr>
          <p:cNvPr id="19" name="TextBox 18">
            <a:extLst>
              <a:ext uri="{FF2B5EF4-FFF2-40B4-BE49-F238E27FC236}">
                <a16:creationId xmlns:a16="http://schemas.microsoft.com/office/drawing/2014/main" id="{6F292090-1FC6-47E3-A343-C33CF71FAF53}"/>
              </a:ext>
            </a:extLst>
          </p:cNvPr>
          <p:cNvSpPr txBox="1"/>
          <p:nvPr/>
        </p:nvSpPr>
        <p:spPr>
          <a:xfrm>
            <a:off x="2505355" y="2799080"/>
            <a:ext cx="1709797" cy="369332"/>
          </a:xfrm>
          <a:prstGeom prst="rect">
            <a:avLst/>
          </a:prstGeom>
          <a:noFill/>
        </p:spPr>
        <p:txBody>
          <a:bodyPr wrap="square" rtlCol="0">
            <a:spAutoFit/>
          </a:bodyPr>
          <a:lstStyle/>
          <a:p>
            <a:r>
              <a:rPr lang="en-GB" b="1" dirty="0"/>
              <a:t>P</a:t>
            </a:r>
          </a:p>
        </p:txBody>
      </p:sp>
      <p:cxnSp>
        <p:nvCxnSpPr>
          <p:cNvPr id="10" name="Straight Connector 9">
            <a:extLst>
              <a:ext uri="{FF2B5EF4-FFF2-40B4-BE49-F238E27FC236}">
                <a16:creationId xmlns:a16="http://schemas.microsoft.com/office/drawing/2014/main" id="{7EA4C10A-2432-4D40-8261-7D2CD93BA93B}"/>
              </a:ext>
            </a:extLst>
          </p:cNvPr>
          <p:cNvCxnSpPr>
            <a:cxnSpLocks/>
          </p:cNvCxnSpPr>
          <p:nvPr/>
        </p:nvCxnSpPr>
        <p:spPr>
          <a:xfrm flipH="1">
            <a:off x="2884602" y="2475403"/>
            <a:ext cx="2871674"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8CD931-8D0E-4737-A0B7-781CE629D585}"/>
              </a:ext>
            </a:extLst>
          </p:cNvPr>
          <p:cNvCxnSpPr>
            <a:cxnSpLocks/>
          </p:cNvCxnSpPr>
          <p:nvPr/>
        </p:nvCxnSpPr>
        <p:spPr>
          <a:xfrm flipH="1">
            <a:off x="2884603" y="3010247"/>
            <a:ext cx="243923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D1FFF9-8158-4ED5-8F69-48FD2D1A9517}"/>
              </a:ext>
            </a:extLst>
          </p:cNvPr>
          <p:cNvCxnSpPr>
            <a:cxnSpLocks/>
          </p:cNvCxnSpPr>
          <p:nvPr/>
        </p:nvCxnSpPr>
        <p:spPr>
          <a:xfrm>
            <a:off x="4593460" y="1106663"/>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78AB9E-95BA-4D40-A409-9E6F7DDBB824}"/>
              </a:ext>
            </a:extLst>
          </p:cNvPr>
          <p:cNvSpPr txBox="1"/>
          <p:nvPr/>
        </p:nvSpPr>
        <p:spPr>
          <a:xfrm>
            <a:off x="7100547" y="4096087"/>
            <a:ext cx="1146389" cy="369332"/>
          </a:xfrm>
          <a:prstGeom prst="rect">
            <a:avLst/>
          </a:prstGeom>
          <a:noFill/>
        </p:spPr>
        <p:txBody>
          <a:bodyPr wrap="square" rtlCol="0">
            <a:spAutoFit/>
          </a:bodyPr>
          <a:lstStyle/>
          <a:p>
            <a:pPr algn="ctr"/>
            <a:r>
              <a:rPr lang="en-GB" b="1" dirty="0"/>
              <a:t>D1</a:t>
            </a:r>
          </a:p>
        </p:txBody>
      </p:sp>
      <p:cxnSp>
        <p:nvCxnSpPr>
          <p:cNvPr id="17" name="Straight Connector 16">
            <a:extLst>
              <a:ext uri="{FF2B5EF4-FFF2-40B4-BE49-F238E27FC236}">
                <a16:creationId xmlns:a16="http://schemas.microsoft.com/office/drawing/2014/main" id="{5711E91A-42B0-4621-89CE-44776958006F}"/>
              </a:ext>
            </a:extLst>
          </p:cNvPr>
          <p:cNvCxnSpPr>
            <a:cxnSpLocks/>
          </p:cNvCxnSpPr>
          <p:nvPr/>
        </p:nvCxnSpPr>
        <p:spPr>
          <a:xfrm flipV="1">
            <a:off x="5756276" y="2475403"/>
            <a:ext cx="0" cy="269048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586F9C-CD21-4EA5-8F51-FAB1C5D62233}"/>
              </a:ext>
            </a:extLst>
          </p:cNvPr>
          <p:cNvCxnSpPr>
            <a:cxnSpLocks/>
          </p:cNvCxnSpPr>
          <p:nvPr/>
        </p:nvCxnSpPr>
        <p:spPr>
          <a:xfrm flipV="1">
            <a:off x="5323840" y="3010247"/>
            <a:ext cx="0" cy="215564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EE7359-18B0-4905-900C-3B33AAED71E8}"/>
              </a:ext>
            </a:extLst>
          </p:cNvPr>
          <p:cNvSpPr txBox="1"/>
          <p:nvPr/>
        </p:nvSpPr>
        <p:spPr>
          <a:xfrm>
            <a:off x="5045124" y="5161086"/>
            <a:ext cx="1709797" cy="369332"/>
          </a:xfrm>
          <a:prstGeom prst="rect">
            <a:avLst/>
          </a:prstGeom>
          <a:noFill/>
        </p:spPr>
        <p:txBody>
          <a:bodyPr wrap="square" rtlCol="0">
            <a:spAutoFit/>
          </a:bodyPr>
          <a:lstStyle/>
          <a:p>
            <a:r>
              <a:rPr lang="en-GB" b="1" dirty="0"/>
              <a:t>  Q    Q1</a:t>
            </a:r>
          </a:p>
        </p:txBody>
      </p:sp>
      <p:cxnSp>
        <p:nvCxnSpPr>
          <p:cNvPr id="3" name="Straight Arrow Connector 2">
            <a:extLst>
              <a:ext uri="{FF2B5EF4-FFF2-40B4-BE49-F238E27FC236}">
                <a16:creationId xmlns:a16="http://schemas.microsoft.com/office/drawing/2014/main" id="{47B431B2-846F-4F5E-8C86-0D4FAD33C977}"/>
              </a:ext>
            </a:extLst>
          </p:cNvPr>
          <p:cNvCxnSpPr>
            <a:cxnSpLocks/>
          </p:cNvCxnSpPr>
          <p:nvPr/>
        </p:nvCxnSpPr>
        <p:spPr>
          <a:xfrm flipV="1">
            <a:off x="2494646" y="2435382"/>
            <a:ext cx="0" cy="574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EFD1685-C780-43CB-A46B-BCFA5C8C9071}"/>
              </a:ext>
            </a:extLst>
          </p:cNvPr>
          <p:cNvSpPr txBox="1"/>
          <p:nvPr/>
        </p:nvSpPr>
        <p:spPr>
          <a:xfrm>
            <a:off x="1093607" y="2558627"/>
            <a:ext cx="1401039" cy="369332"/>
          </a:xfrm>
          <a:prstGeom prst="rect">
            <a:avLst/>
          </a:prstGeom>
          <a:noFill/>
        </p:spPr>
        <p:txBody>
          <a:bodyPr wrap="square" rtlCol="0">
            <a:spAutoFit/>
          </a:bodyPr>
          <a:lstStyle/>
          <a:p>
            <a:pPr algn="ctr"/>
            <a:r>
              <a:rPr lang="en-GB" b="1" dirty="0"/>
              <a:t>Appreciation</a:t>
            </a:r>
          </a:p>
        </p:txBody>
      </p:sp>
      <p:sp>
        <p:nvSpPr>
          <p:cNvPr id="2" name="Title 1">
            <a:extLst>
              <a:ext uri="{FF2B5EF4-FFF2-40B4-BE49-F238E27FC236}">
                <a16:creationId xmlns:a16="http://schemas.microsoft.com/office/drawing/2014/main" id="{B5D70869-0557-6DC1-A7C2-C3A14FBC677D}"/>
              </a:ext>
            </a:extLst>
          </p:cNvPr>
          <p:cNvSpPr>
            <a:spLocks noGrp="1"/>
          </p:cNvSpPr>
          <p:nvPr>
            <p:ph type="title"/>
          </p:nvPr>
        </p:nvSpPr>
        <p:spPr/>
        <p:txBody>
          <a:bodyPr/>
          <a:lstStyle/>
          <a:p>
            <a:r>
              <a:rPr lang="en-GB" dirty="0">
                <a:cs typeface="Calibri Light"/>
              </a:rPr>
              <a:t>Foreign exchange market: increase in demand for a currency causing an appreciation</a:t>
            </a:r>
            <a:endParaRPr lang="en-GB" dirty="0"/>
          </a:p>
        </p:txBody>
      </p:sp>
    </p:spTree>
    <p:extLst>
      <p:ext uri="{BB962C8B-B14F-4D97-AF65-F5344CB8AC3E}">
        <p14:creationId xmlns:p14="http://schemas.microsoft.com/office/powerpoint/2010/main" val="117770861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46982" y="942680"/>
            <a:ext cx="1146389" cy="369332"/>
          </a:xfrm>
          <a:prstGeom prst="rect">
            <a:avLst/>
          </a:prstGeom>
          <a:noFill/>
        </p:spPr>
        <p:txBody>
          <a:bodyPr wrap="square" rtlCol="0">
            <a:spAutoFit/>
          </a:bodyPr>
          <a:lstStyle/>
          <a:p>
            <a:pPr algn="ctr"/>
            <a:r>
              <a:rPr lang="en-GB" b="1" dirty="0"/>
              <a:t>PL of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 of £</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a:off x="3830320" y="1291329"/>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7330226" y="4187598"/>
            <a:ext cx="1146389" cy="369332"/>
          </a:xfrm>
          <a:prstGeom prst="rect">
            <a:avLst/>
          </a:prstGeom>
          <a:noFill/>
        </p:spPr>
        <p:txBody>
          <a:bodyPr wrap="square" rtlCol="0">
            <a:spAutoFit/>
          </a:bodyPr>
          <a:lstStyle/>
          <a:p>
            <a:pPr algn="ctr"/>
            <a:r>
              <a:rPr lang="en-GB" b="1" dirty="0"/>
              <a:t>D2 of £</a:t>
            </a:r>
          </a:p>
        </p:txBody>
      </p:sp>
      <p:sp>
        <p:nvSpPr>
          <p:cNvPr id="15" name="TextBox 14">
            <a:extLst>
              <a:ext uri="{FF2B5EF4-FFF2-40B4-BE49-F238E27FC236}">
                <a16:creationId xmlns:a16="http://schemas.microsoft.com/office/drawing/2014/main" id="{94007152-116E-4E99-B4B7-4B2876BDE088}"/>
              </a:ext>
            </a:extLst>
          </p:cNvPr>
          <p:cNvSpPr txBox="1"/>
          <p:nvPr/>
        </p:nvSpPr>
        <p:spPr>
          <a:xfrm>
            <a:off x="2395605" y="2271584"/>
            <a:ext cx="1709797" cy="369332"/>
          </a:xfrm>
          <a:prstGeom prst="rect">
            <a:avLst/>
          </a:prstGeom>
          <a:noFill/>
        </p:spPr>
        <p:txBody>
          <a:bodyPr wrap="square" rtlCol="0">
            <a:spAutoFit/>
          </a:bodyPr>
          <a:lstStyle/>
          <a:p>
            <a:r>
              <a:rPr lang="en-GB" b="1" dirty="0"/>
              <a:t>PL2</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3559939" y="123339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6749980" y="1151395"/>
            <a:ext cx="1146389" cy="369332"/>
          </a:xfrm>
          <a:prstGeom prst="rect">
            <a:avLst/>
          </a:prstGeom>
          <a:noFill/>
        </p:spPr>
        <p:txBody>
          <a:bodyPr wrap="square" rtlCol="0">
            <a:spAutoFit/>
          </a:bodyPr>
          <a:lstStyle/>
          <a:p>
            <a:pPr algn="ctr"/>
            <a:r>
              <a:rPr lang="en-GB" b="1" dirty="0"/>
              <a:t>S of £</a:t>
            </a:r>
          </a:p>
        </p:txBody>
      </p:sp>
      <p:sp>
        <p:nvSpPr>
          <p:cNvPr id="19" name="TextBox 18">
            <a:extLst>
              <a:ext uri="{FF2B5EF4-FFF2-40B4-BE49-F238E27FC236}">
                <a16:creationId xmlns:a16="http://schemas.microsoft.com/office/drawing/2014/main" id="{6F292090-1FC6-47E3-A343-C33CF71FAF53}"/>
              </a:ext>
            </a:extLst>
          </p:cNvPr>
          <p:cNvSpPr txBox="1"/>
          <p:nvPr/>
        </p:nvSpPr>
        <p:spPr>
          <a:xfrm>
            <a:off x="2351823" y="2786681"/>
            <a:ext cx="1709797" cy="369332"/>
          </a:xfrm>
          <a:prstGeom prst="rect">
            <a:avLst/>
          </a:prstGeom>
          <a:noFill/>
        </p:spPr>
        <p:txBody>
          <a:bodyPr wrap="square" rtlCol="0">
            <a:spAutoFit/>
          </a:bodyPr>
          <a:lstStyle/>
          <a:p>
            <a:r>
              <a:rPr lang="en-GB" b="1" dirty="0"/>
              <a:t>PL1</a:t>
            </a:r>
          </a:p>
        </p:txBody>
      </p:sp>
      <p:cxnSp>
        <p:nvCxnSpPr>
          <p:cNvPr id="10" name="Straight Connector 9">
            <a:extLst>
              <a:ext uri="{FF2B5EF4-FFF2-40B4-BE49-F238E27FC236}">
                <a16:creationId xmlns:a16="http://schemas.microsoft.com/office/drawing/2014/main" id="{7EA4C10A-2432-4D40-8261-7D2CD93BA93B}"/>
              </a:ext>
            </a:extLst>
          </p:cNvPr>
          <p:cNvCxnSpPr>
            <a:cxnSpLocks/>
          </p:cNvCxnSpPr>
          <p:nvPr/>
        </p:nvCxnSpPr>
        <p:spPr>
          <a:xfrm flipH="1">
            <a:off x="2884602" y="2475403"/>
            <a:ext cx="2871674"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8CD931-8D0E-4737-A0B7-781CE629D585}"/>
              </a:ext>
            </a:extLst>
          </p:cNvPr>
          <p:cNvCxnSpPr>
            <a:cxnSpLocks/>
          </p:cNvCxnSpPr>
          <p:nvPr/>
        </p:nvCxnSpPr>
        <p:spPr>
          <a:xfrm flipH="1">
            <a:off x="2884603" y="3010247"/>
            <a:ext cx="243923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D1FFF9-8158-4ED5-8F69-48FD2D1A9517}"/>
              </a:ext>
            </a:extLst>
          </p:cNvPr>
          <p:cNvCxnSpPr>
            <a:cxnSpLocks/>
          </p:cNvCxnSpPr>
          <p:nvPr/>
        </p:nvCxnSpPr>
        <p:spPr>
          <a:xfrm>
            <a:off x="4593460" y="1106663"/>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78AB9E-95BA-4D40-A409-9E6F7DDBB824}"/>
              </a:ext>
            </a:extLst>
          </p:cNvPr>
          <p:cNvSpPr txBox="1"/>
          <p:nvPr/>
        </p:nvSpPr>
        <p:spPr>
          <a:xfrm>
            <a:off x="6486657" y="4676072"/>
            <a:ext cx="1146389" cy="369332"/>
          </a:xfrm>
          <a:prstGeom prst="rect">
            <a:avLst/>
          </a:prstGeom>
          <a:noFill/>
        </p:spPr>
        <p:txBody>
          <a:bodyPr wrap="square" rtlCol="0">
            <a:spAutoFit/>
          </a:bodyPr>
          <a:lstStyle/>
          <a:p>
            <a:pPr algn="ctr"/>
            <a:r>
              <a:rPr lang="en-GB" b="1" dirty="0"/>
              <a:t>D1 of £</a:t>
            </a:r>
          </a:p>
        </p:txBody>
      </p:sp>
      <p:cxnSp>
        <p:nvCxnSpPr>
          <p:cNvPr id="17" name="Straight Connector 16">
            <a:extLst>
              <a:ext uri="{FF2B5EF4-FFF2-40B4-BE49-F238E27FC236}">
                <a16:creationId xmlns:a16="http://schemas.microsoft.com/office/drawing/2014/main" id="{5711E91A-42B0-4621-89CE-44776958006F}"/>
              </a:ext>
            </a:extLst>
          </p:cNvPr>
          <p:cNvCxnSpPr>
            <a:cxnSpLocks/>
          </p:cNvCxnSpPr>
          <p:nvPr/>
        </p:nvCxnSpPr>
        <p:spPr>
          <a:xfrm flipV="1">
            <a:off x="5756276" y="2475403"/>
            <a:ext cx="0" cy="269048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586F9C-CD21-4EA5-8F51-FAB1C5D62233}"/>
              </a:ext>
            </a:extLst>
          </p:cNvPr>
          <p:cNvCxnSpPr>
            <a:cxnSpLocks/>
          </p:cNvCxnSpPr>
          <p:nvPr/>
        </p:nvCxnSpPr>
        <p:spPr>
          <a:xfrm flipV="1">
            <a:off x="5323840" y="3010247"/>
            <a:ext cx="0" cy="215564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EE7359-18B0-4905-900C-3B33AAED71E8}"/>
              </a:ext>
            </a:extLst>
          </p:cNvPr>
          <p:cNvSpPr txBox="1"/>
          <p:nvPr/>
        </p:nvSpPr>
        <p:spPr>
          <a:xfrm>
            <a:off x="4952177" y="5216888"/>
            <a:ext cx="1709797" cy="369332"/>
          </a:xfrm>
          <a:prstGeom prst="rect">
            <a:avLst/>
          </a:prstGeom>
          <a:noFill/>
        </p:spPr>
        <p:txBody>
          <a:bodyPr wrap="square" rtlCol="0">
            <a:spAutoFit/>
          </a:bodyPr>
          <a:lstStyle/>
          <a:p>
            <a:r>
              <a:rPr lang="en-GB" b="1" dirty="0"/>
              <a:t>  Q1    Q2</a:t>
            </a:r>
          </a:p>
        </p:txBody>
      </p:sp>
      <p:sp>
        <p:nvSpPr>
          <p:cNvPr id="2" name="Title 1">
            <a:extLst>
              <a:ext uri="{FF2B5EF4-FFF2-40B4-BE49-F238E27FC236}">
                <a16:creationId xmlns:a16="http://schemas.microsoft.com/office/drawing/2014/main" id="{4E4CDC15-6D4A-49FC-3658-D14A45484352}"/>
              </a:ext>
            </a:extLst>
          </p:cNvPr>
          <p:cNvSpPr>
            <a:spLocks noGrp="1"/>
          </p:cNvSpPr>
          <p:nvPr>
            <p:ph type="title"/>
          </p:nvPr>
        </p:nvSpPr>
        <p:spPr/>
        <p:txBody>
          <a:bodyPr/>
          <a:lstStyle/>
          <a:p>
            <a:r>
              <a:rPr lang="en-GB" dirty="0">
                <a:cs typeface="Calibri Light"/>
              </a:rPr>
              <a:t>Foreign exchange market: increase in demand for £s causing a Sterling appreciation</a:t>
            </a:r>
          </a:p>
        </p:txBody>
      </p:sp>
    </p:spTree>
    <p:extLst>
      <p:ext uri="{BB962C8B-B14F-4D97-AF65-F5344CB8AC3E}">
        <p14:creationId xmlns:p14="http://schemas.microsoft.com/office/powerpoint/2010/main" val="65484773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46982" y="942680"/>
            <a:ext cx="1146389" cy="1200329"/>
          </a:xfrm>
          <a:prstGeom prst="rect">
            <a:avLst/>
          </a:prstGeom>
          <a:noFill/>
        </p:spPr>
        <p:txBody>
          <a:bodyPr wrap="square" rtlCol="0">
            <a:spAutoFit/>
          </a:bodyPr>
          <a:lstStyle/>
          <a:p>
            <a:pPr algn="ctr"/>
            <a:r>
              <a:rPr lang="en-GB" b="1" dirty="0"/>
              <a:t>Exchange rate i.e. price of currency</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579451" y="5254674"/>
            <a:ext cx="1989664" cy="646331"/>
          </a:xfrm>
          <a:prstGeom prst="rect">
            <a:avLst/>
          </a:prstGeom>
          <a:noFill/>
        </p:spPr>
        <p:txBody>
          <a:bodyPr wrap="square" rtlCol="0">
            <a:spAutoFit/>
          </a:bodyPr>
          <a:lstStyle/>
          <a:p>
            <a:pPr algn="ctr"/>
            <a:r>
              <a:rPr lang="en-GB" b="1" dirty="0"/>
              <a:t>Quantity of currency</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a:off x="3830320" y="1291329"/>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6412086" y="4492081"/>
            <a:ext cx="1146389" cy="369332"/>
          </a:xfrm>
          <a:prstGeom prst="rect">
            <a:avLst/>
          </a:prstGeom>
          <a:noFill/>
        </p:spPr>
        <p:txBody>
          <a:bodyPr wrap="square" rtlCol="0">
            <a:spAutoFit/>
          </a:bodyPr>
          <a:lstStyle/>
          <a:p>
            <a:pPr algn="ctr"/>
            <a:r>
              <a:rPr lang="en-GB" b="1" dirty="0"/>
              <a:t>D</a:t>
            </a:r>
          </a:p>
        </p:txBody>
      </p:sp>
      <p:sp>
        <p:nvSpPr>
          <p:cNvPr id="15" name="TextBox 14">
            <a:extLst>
              <a:ext uri="{FF2B5EF4-FFF2-40B4-BE49-F238E27FC236}">
                <a16:creationId xmlns:a16="http://schemas.microsoft.com/office/drawing/2014/main" id="{94007152-116E-4E99-B4B7-4B2876BDE088}"/>
              </a:ext>
            </a:extLst>
          </p:cNvPr>
          <p:cNvSpPr txBox="1"/>
          <p:nvPr/>
        </p:nvSpPr>
        <p:spPr>
          <a:xfrm>
            <a:off x="2350375" y="2293984"/>
            <a:ext cx="1709797" cy="369332"/>
          </a:xfrm>
          <a:prstGeom prst="rect">
            <a:avLst/>
          </a:prstGeom>
          <a:noFill/>
        </p:spPr>
        <p:txBody>
          <a:bodyPr wrap="square" rtlCol="0">
            <a:spAutoFit/>
          </a:bodyPr>
          <a:lstStyle/>
          <a:p>
            <a:r>
              <a:rPr lang="en-GB" b="1" dirty="0"/>
              <a:t>Peg</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3559939" y="123339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6527353" y="1144613"/>
            <a:ext cx="1146389" cy="369332"/>
          </a:xfrm>
          <a:prstGeom prst="rect">
            <a:avLst/>
          </a:prstGeom>
          <a:noFill/>
        </p:spPr>
        <p:txBody>
          <a:bodyPr wrap="square" rtlCol="0">
            <a:spAutoFit/>
          </a:bodyPr>
          <a:lstStyle/>
          <a:p>
            <a:pPr algn="ctr"/>
            <a:r>
              <a:rPr lang="en-GB" b="1" dirty="0"/>
              <a:t>S</a:t>
            </a:r>
          </a:p>
        </p:txBody>
      </p:sp>
      <p:sp>
        <p:nvSpPr>
          <p:cNvPr id="19" name="TextBox 18">
            <a:extLst>
              <a:ext uri="{FF2B5EF4-FFF2-40B4-BE49-F238E27FC236}">
                <a16:creationId xmlns:a16="http://schemas.microsoft.com/office/drawing/2014/main" id="{6F292090-1FC6-47E3-A343-C33CF71FAF53}"/>
              </a:ext>
            </a:extLst>
          </p:cNvPr>
          <p:cNvSpPr txBox="1"/>
          <p:nvPr/>
        </p:nvSpPr>
        <p:spPr>
          <a:xfrm>
            <a:off x="2505355" y="2799080"/>
            <a:ext cx="1709797" cy="369332"/>
          </a:xfrm>
          <a:prstGeom prst="rect">
            <a:avLst/>
          </a:prstGeom>
          <a:noFill/>
        </p:spPr>
        <p:txBody>
          <a:bodyPr wrap="square" rtlCol="0">
            <a:spAutoFit/>
          </a:bodyPr>
          <a:lstStyle/>
          <a:p>
            <a:r>
              <a:rPr lang="en-GB" b="1" dirty="0"/>
              <a:t>P</a:t>
            </a:r>
          </a:p>
        </p:txBody>
      </p:sp>
      <p:cxnSp>
        <p:nvCxnSpPr>
          <p:cNvPr id="10" name="Straight Connector 9">
            <a:extLst>
              <a:ext uri="{FF2B5EF4-FFF2-40B4-BE49-F238E27FC236}">
                <a16:creationId xmlns:a16="http://schemas.microsoft.com/office/drawing/2014/main" id="{7EA4C10A-2432-4D40-8261-7D2CD93BA93B}"/>
              </a:ext>
            </a:extLst>
          </p:cNvPr>
          <p:cNvCxnSpPr>
            <a:cxnSpLocks/>
          </p:cNvCxnSpPr>
          <p:nvPr/>
        </p:nvCxnSpPr>
        <p:spPr>
          <a:xfrm flipH="1">
            <a:off x="2884602" y="2475403"/>
            <a:ext cx="4882661"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8CD931-8D0E-4737-A0B7-781CE629D585}"/>
              </a:ext>
            </a:extLst>
          </p:cNvPr>
          <p:cNvCxnSpPr>
            <a:cxnSpLocks/>
          </p:cNvCxnSpPr>
          <p:nvPr/>
        </p:nvCxnSpPr>
        <p:spPr>
          <a:xfrm flipH="1">
            <a:off x="2884603" y="3010247"/>
            <a:ext cx="243923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78AB9E-95BA-4D40-A409-9E6F7DDBB824}"/>
              </a:ext>
            </a:extLst>
          </p:cNvPr>
          <p:cNvSpPr txBox="1"/>
          <p:nvPr/>
        </p:nvSpPr>
        <p:spPr>
          <a:xfrm>
            <a:off x="5239093" y="5161017"/>
            <a:ext cx="1146389" cy="369332"/>
          </a:xfrm>
          <a:prstGeom prst="rect">
            <a:avLst/>
          </a:prstGeom>
          <a:noFill/>
        </p:spPr>
        <p:txBody>
          <a:bodyPr wrap="square" rtlCol="0">
            <a:spAutoFit/>
          </a:bodyPr>
          <a:lstStyle/>
          <a:p>
            <a:pPr algn="ctr"/>
            <a:r>
              <a:rPr lang="en-GB" b="1" dirty="0"/>
              <a:t>Qs</a:t>
            </a:r>
          </a:p>
        </p:txBody>
      </p:sp>
      <p:cxnSp>
        <p:nvCxnSpPr>
          <p:cNvPr id="17" name="Straight Connector 16">
            <a:extLst>
              <a:ext uri="{FF2B5EF4-FFF2-40B4-BE49-F238E27FC236}">
                <a16:creationId xmlns:a16="http://schemas.microsoft.com/office/drawing/2014/main" id="{5711E91A-42B0-4621-89CE-44776958006F}"/>
              </a:ext>
            </a:extLst>
          </p:cNvPr>
          <p:cNvCxnSpPr>
            <a:cxnSpLocks/>
          </p:cNvCxnSpPr>
          <p:nvPr/>
        </p:nvCxnSpPr>
        <p:spPr>
          <a:xfrm flipV="1">
            <a:off x="5776824" y="2475403"/>
            <a:ext cx="0" cy="2690486"/>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586F9C-CD21-4EA5-8F51-FAB1C5D62233}"/>
              </a:ext>
            </a:extLst>
          </p:cNvPr>
          <p:cNvCxnSpPr>
            <a:cxnSpLocks/>
          </p:cNvCxnSpPr>
          <p:nvPr/>
        </p:nvCxnSpPr>
        <p:spPr>
          <a:xfrm flipV="1">
            <a:off x="5323840" y="3010247"/>
            <a:ext cx="0" cy="215564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EE7359-18B0-4905-900C-3B33AAED71E8}"/>
              </a:ext>
            </a:extLst>
          </p:cNvPr>
          <p:cNvSpPr txBox="1"/>
          <p:nvPr/>
        </p:nvSpPr>
        <p:spPr>
          <a:xfrm>
            <a:off x="5045125" y="5161086"/>
            <a:ext cx="482372" cy="369263"/>
          </a:xfrm>
          <a:prstGeom prst="rect">
            <a:avLst/>
          </a:prstGeom>
          <a:noFill/>
        </p:spPr>
        <p:txBody>
          <a:bodyPr wrap="square" rtlCol="0">
            <a:spAutoFit/>
          </a:bodyPr>
          <a:lstStyle/>
          <a:p>
            <a:r>
              <a:rPr lang="en-GB" b="1" dirty="0"/>
              <a:t>  Q  </a:t>
            </a:r>
          </a:p>
        </p:txBody>
      </p:sp>
      <p:sp>
        <p:nvSpPr>
          <p:cNvPr id="27" name="TextBox 26">
            <a:extLst>
              <a:ext uri="{FF2B5EF4-FFF2-40B4-BE49-F238E27FC236}">
                <a16:creationId xmlns:a16="http://schemas.microsoft.com/office/drawing/2014/main" id="{39F4F3CE-C4E5-4245-83C9-F6489A6B5D8C}"/>
              </a:ext>
            </a:extLst>
          </p:cNvPr>
          <p:cNvSpPr txBox="1"/>
          <p:nvPr/>
        </p:nvSpPr>
        <p:spPr>
          <a:xfrm>
            <a:off x="4555319" y="5161017"/>
            <a:ext cx="629163" cy="369240"/>
          </a:xfrm>
          <a:prstGeom prst="rect">
            <a:avLst/>
          </a:prstGeom>
          <a:noFill/>
        </p:spPr>
        <p:txBody>
          <a:bodyPr wrap="square" rtlCol="0">
            <a:spAutoFit/>
          </a:bodyPr>
          <a:lstStyle/>
          <a:p>
            <a:pPr algn="ctr"/>
            <a:r>
              <a:rPr lang="en-GB" b="1" dirty="0"/>
              <a:t>Qd</a:t>
            </a:r>
          </a:p>
        </p:txBody>
      </p:sp>
      <p:cxnSp>
        <p:nvCxnSpPr>
          <p:cNvPr id="28" name="Straight Connector 27">
            <a:extLst>
              <a:ext uri="{FF2B5EF4-FFF2-40B4-BE49-F238E27FC236}">
                <a16:creationId xmlns:a16="http://schemas.microsoft.com/office/drawing/2014/main" id="{56AAF729-BEC9-4F6D-AE71-3A5D75F0750F}"/>
              </a:ext>
            </a:extLst>
          </p:cNvPr>
          <p:cNvCxnSpPr>
            <a:cxnSpLocks/>
          </p:cNvCxnSpPr>
          <p:nvPr/>
        </p:nvCxnSpPr>
        <p:spPr>
          <a:xfrm flipV="1">
            <a:off x="4850387" y="2491671"/>
            <a:ext cx="0" cy="2690486"/>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7945096-5CC8-4650-989C-DBC6F8E06DF1}"/>
              </a:ext>
            </a:extLst>
          </p:cNvPr>
          <p:cNvCxnSpPr/>
          <p:nvPr/>
        </p:nvCxnSpPr>
        <p:spPr>
          <a:xfrm>
            <a:off x="4850387" y="2143009"/>
            <a:ext cx="926437" cy="0"/>
          </a:xfrm>
          <a:prstGeom prst="straightConnector1">
            <a:avLst/>
          </a:prstGeom>
          <a:ln w="222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07C3431-3776-4C21-9063-892823B299D8}"/>
              </a:ext>
            </a:extLst>
          </p:cNvPr>
          <p:cNvSpPr txBox="1"/>
          <p:nvPr/>
        </p:nvSpPr>
        <p:spPr>
          <a:xfrm>
            <a:off x="4329008" y="1461515"/>
            <a:ext cx="1989664" cy="646331"/>
          </a:xfrm>
          <a:prstGeom prst="rect">
            <a:avLst/>
          </a:prstGeom>
          <a:noFill/>
        </p:spPr>
        <p:txBody>
          <a:bodyPr wrap="square" rtlCol="0">
            <a:spAutoFit/>
          </a:bodyPr>
          <a:lstStyle/>
          <a:p>
            <a:pPr algn="ctr"/>
            <a:r>
              <a:rPr lang="en-GB" b="1" dirty="0">
                <a:solidFill>
                  <a:srgbClr val="00B0F0"/>
                </a:solidFill>
              </a:rPr>
              <a:t>Excess supply of currency</a:t>
            </a:r>
          </a:p>
        </p:txBody>
      </p:sp>
      <p:sp>
        <p:nvSpPr>
          <p:cNvPr id="2" name="Title 1">
            <a:extLst>
              <a:ext uri="{FF2B5EF4-FFF2-40B4-BE49-F238E27FC236}">
                <a16:creationId xmlns:a16="http://schemas.microsoft.com/office/drawing/2014/main" id="{6AA7AB4A-F8A5-86BE-BCE3-0959D162B297}"/>
              </a:ext>
            </a:extLst>
          </p:cNvPr>
          <p:cNvSpPr>
            <a:spLocks noGrp="1"/>
          </p:cNvSpPr>
          <p:nvPr>
            <p:ph type="title"/>
          </p:nvPr>
        </p:nvSpPr>
        <p:spPr/>
        <p:txBody>
          <a:bodyPr/>
          <a:lstStyle/>
          <a:p>
            <a:r>
              <a:rPr lang="en-GB" dirty="0">
                <a:cs typeface="Calibri Light"/>
              </a:rPr>
              <a:t>Foreign exchange market: Excess supply of currency when price is above the market equilibrium</a:t>
            </a:r>
            <a:endParaRPr lang="en-GB" dirty="0"/>
          </a:p>
        </p:txBody>
      </p:sp>
    </p:spTree>
    <p:extLst>
      <p:ext uri="{BB962C8B-B14F-4D97-AF65-F5344CB8AC3E}">
        <p14:creationId xmlns:p14="http://schemas.microsoft.com/office/powerpoint/2010/main" val="94255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514488" y="942680"/>
            <a:ext cx="1257502" cy="923330"/>
          </a:xfrm>
          <a:prstGeom prst="rect">
            <a:avLst/>
          </a:prstGeom>
          <a:noFill/>
        </p:spPr>
        <p:txBody>
          <a:bodyPr wrap="square" rtlCol="0">
            <a:spAutoFit/>
          </a:bodyPr>
          <a:lstStyle/>
          <a:p>
            <a:pPr algn="ctr"/>
            <a:r>
              <a:rPr lang="en-GB" b="1" dirty="0"/>
              <a:t>Value of currency e.g. £1 =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646331"/>
          </a:xfrm>
          <a:prstGeom prst="rect">
            <a:avLst/>
          </a:prstGeom>
          <a:noFill/>
        </p:spPr>
        <p:txBody>
          <a:bodyPr wrap="square" rtlCol="0">
            <a:spAutoFit/>
          </a:bodyPr>
          <a:lstStyle/>
          <a:p>
            <a:pPr algn="ctr"/>
            <a:r>
              <a:rPr lang="en-GB" b="1" dirty="0"/>
              <a:t>Quantity currency</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a:off x="3830320" y="1291329"/>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6412086" y="4492081"/>
            <a:ext cx="1146389" cy="369332"/>
          </a:xfrm>
          <a:prstGeom prst="rect">
            <a:avLst/>
          </a:prstGeom>
          <a:noFill/>
        </p:spPr>
        <p:txBody>
          <a:bodyPr wrap="square" rtlCol="0">
            <a:spAutoFit/>
          </a:bodyPr>
          <a:lstStyle/>
          <a:p>
            <a:pPr algn="ctr"/>
            <a:r>
              <a:rPr lang="en-GB" b="1" dirty="0"/>
              <a:t>D</a:t>
            </a:r>
          </a:p>
        </p:txBody>
      </p:sp>
      <p:sp>
        <p:nvSpPr>
          <p:cNvPr id="15" name="TextBox 14">
            <a:extLst>
              <a:ext uri="{FF2B5EF4-FFF2-40B4-BE49-F238E27FC236}">
                <a16:creationId xmlns:a16="http://schemas.microsoft.com/office/drawing/2014/main" id="{94007152-116E-4E99-B4B7-4B2876BDE088}"/>
              </a:ext>
            </a:extLst>
          </p:cNvPr>
          <p:cNvSpPr txBox="1"/>
          <p:nvPr/>
        </p:nvSpPr>
        <p:spPr>
          <a:xfrm>
            <a:off x="2483937" y="2293984"/>
            <a:ext cx="1709797" cy="369332"/>
          </a:xfrm>
          <a:prstGeom prst="rect">
            <a:avLst/>
          </a:prstGeom>
          <a:noFill/>
        </p:spPr>
        <p:txBody>
          <a:bodyPr wrap="square" rtlCol="0">
            <a:spAutoFit/>
          </a:bodyPr>
          <a:lstStyle/>
          <a:p>
            <a:r>
              <a:rPr lang="en-GB" b="1" dirty="0"/>
              <a:t>E1</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3559939" y="123339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6527353" y="1144613"/>
            <a:ext cx="1146389" cy="369332"/>
          </a:xfrm>
          <a:prstGeom prst="rect">
            <a:avLst/>
          </a:prstGeom>
          <a:noFill/>
        </p:spPr>
        <p:txBody>
          <a:bodyPr wrap="square" rtlCol="0">
            <a:spAutoFit/>
          </a:bodyPr>
          <a:lstStyle/>
          <a:p>
            <a:pPr algn="ctr"/>
            <a:r>
              <a:rPr lang="en-GB" b="1" dirty="0"/>
              <a:t>S</a:t>
            </a:r>
          </a:p>
        </p:txBody>
      </p:sp>
      <p:sp>
        <p:nvSpPr>
          <p:cNvPr id="19" name="TextBox 18">
            <a:extLst>
              <a:ext uri="{FF2B5EF4-FFF2-40B4-BE49-F238E27FC236}">
                <a16:creationId xmlns:a16="http://schemas.microsoft.com/office/drawing/2014/main" id="{6F292090-1FC6-47E3-A343-C33CF71FAF53}"/>
              </a:ext>
            </a:extLst>
          </p:cNvPr>
          <p:cNvSpPr txBox="1"/>
          <p:nvPr/>
        </p:nvSpPr>
        <p:spPr>
          <a:xfrm>
            <a:off x="2505355" y="2799080"/>
            <a:ext cx="1709797" cy="369332"/>
          </a:xfrm>
          <a:prstGeom prst="rect">
            <a:avLst/>
          </a:prstGeom>
          <a:noFill/>
        </p:spPr>
        <p:txBody>
          <a:bodyPr wrap="square" rtlCol="0">
            <a:spAutoFit/>
          </a:bodyPr>
          <a:lstStyle/>
          <a:p>
            <a:r>
              <a:rPr lang="en-GB" b="1" dirty="0"/>
              <a:t>E</a:t>
            </a:r>
          </a:p>
        </p:txBody>
      </p:sp>
      <p:cxnSp>
        <p:nvCxnSpPr>
          <p:cNvPr id="10" name="Straight Connector 9">
            <a:extLst>
              <a:ext uri="{FF2B5EF4-FFF2-40B4-BE49-F238E27FC236}">
                <a16:creationId xmlns:a16="http://schemas.microsoft.com/office/drawing/2014/main" id="{7EA4C10A-2432-4D40-8261-7D2CD93BA93B}"/>
              </a:ext>
            </a:extLst>
          </p:cNvPr>
          <p:cNvCxnSpPr>
            <a:cxnSpLocks/>
          </p:cNvCxnSpPr>
          <p:nvPr/>
        </p:nvCxnSpPr>
        <p:spPr>
          <a:xfrm flipH="1">
            <a:off x="2884602" y="2475403"/>
            <a:ext cx="2871674"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8CD931-8D0E-4737-A0B7-781CE629D585}"/>
              </a:ext>
            </a:extLst>
          </p:cNvPr>
          <p:cNvCxnSpPr>
            <a:cxnSpLocks/>
          </p:cNvCxnSpPr>
          <p:nvPr/>
        </p:nvCxnSpPr>
        <p:spPr>
          <a:xfrm flipH="1">
            <a:off x="2884603" y="3010247"/>
            <a:ext cx="243923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D1FFF9-8158-4ED5-8F69-48FD2D1A9517}"/>
              </a:ext>
            </a:extLst>
          </p:cNvPr>
          <p:cNvCxnSpPr>
            <a:cxnSpLocks/>
          </p:cNvCxnSpPr>
          <p:nvPr/>
        </p:nvCxnSpPr>
        <p:spPr>
          <a:xfrm>
            <a:off x="4593460" y="1106663"/>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78AB9E-95BA-4D40-A409-9E6F7DDBB824}"/>
              </a:ext>
            </a:extLst>
          </p:cNvPr>
          <p:cNvSpPr txBox="1"/>
          <p:nvPr/>
        </p:nvSpPr>
        <p:spPr>
          <a:xfrm>
            <a:off x="7100547" y="4096087"/>
            <a:ext cx="1146389" cy="369332"/>
          </a:xfrm>
          <a:prstGeom prst="rect">
            <a:avLst/>
          </a:prstGeom>
          <a:noFill/>
        </p:spPr>
        <p:txBody>
          <a:bodyPr wrap="square" rtlCol="0">
            <a:spAutoFit/>
          </a:bodyPr>
          <a:lstStyle/>
          <a:p>
            <a:pPr algn="ctr"/>
            <a:r>
              <a:rPr lang="en-GB" b="1" dirty="0"/>
              <a:t>D1</a:t>
            </a:r>
          </a:p>
        </p:txBody>
      </p:sp>
      <p:cxnSp>
        <p:nvCxnSpPr>
          <p:cNvPr id="17" name="Straight Connector 16">
            <a:extLst>
              <a:ext uri="{FF2B5EF4-FFF2-40B4-BE49-F238E27FC236}">
                <a16:creationId xmlns:a16="http://schemas.microsoft.com/office/drawing/2014/main" id="{5711E91A-42B0-4621-89CE-44776958006F}"/>
              </a:ext>
            </a:extLst>
          </p:cNvPr>
          <p:cNvCxnSpPr>
            <a:cxnSpLocks/>
          </p:cNvCxnSpPr>
          <p:nvPr/>
        </p:nvCxnSpPr>
        <p:spPr>
          <a:xfrm flipV="1">
            <a:off x="5756276" y="2475403"/>
            <a:ext cx="0" cy="2690486"/>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586F9C-CD21-4EA5-8F51-FAB1C5D62233}"/>
              </a:ext>
            </a:extLst>
          </p:cNvPr>
          <p:cNvCxnSpPr>
            <a:cxnSpLocks/>
          </p:cNvCxnSpPr>
          <p:nvPr/>
        </p:nvCxnSpPr>
        <p:spPr>
          <a:xfrm flipV="1">
            <a:off x="5323840" y="3010247"/>
            <a:ext cx="0" cy="215564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1EE7359-18B0-4905-900C-3B33AAED71E8}"/>
              </a:ext>
            </a:extLst>
          </p:cNvPr>
          <p:cNvSpPr txBox="1"/>
          <p:nvPr/>
        </p:nvSpPr>
        <p:spPr>
          <a:xfrm>
            <a:off x="5045124" y="5161086"/>
            <a:ext cx="1709797" cy="369332"/>
          </a:xfrm>
          <a:prstGeom prst="rect">
            <a:avLst/>
          </a:prstGeom>
          <a:noFill/>
        </p:spPr>
        <p:txBody>
          <a:bodyPr wrap="square" rtlCol="0">
            <a:spAutoFit/>
          </a:bodyPr>
          <a:lstStyle/>
          <a:p>
            <a:r>
              <a:rPr lang="en-GB" b="1" dirty="0"/>
              <a:t>  Q    Q1</a:t>
            </a:r>
          </a:p>
        </p:txBody>
      </p:sp>
      <p:sp>
        <p:nvSpPr>
          <p:cNvPr id="2" name="Title 1">
            <a:extLst>
              <a:ext uri="{FF2B5EF4-FFF2-40B4-BE49-F238E27FC236}">
                <a16:creationId xmlns:a16="http://schemas.microsoft.com/office/drawing/2014/main" id="{B7F451D6-3F47-FB23-852E-CA981804C0CC}"/>
              </a:ext>
            </a:extLst>
          </p:cNvPr>
          <p:cNvSpPr>
            <a:spLocks noGrp="1"/>
          </p:cNvSpPr>
          <p:nvPr>
            <p:ph type="title"/>
          </p:nvPr>
        </p:nvSpPr>
        <p:spPr/>
        <p:txBody>
          <a:bodyPr/>
          <a:lstStyle/>
          <a:p>
            <a:r>
              <a:rPr lang="en-GB">
                <a:cs typeface="Calibri Light"/>
              </a:rPr>
              <a:t>Foreign exchange market: increase in market demand for a currency</a:t>
            </a:r>
            <a:endParaRPr lang="en-GB"/>
          </a:p>
        </p:txBody>
      </p:sp>
    </p:spTree>
    <p:extLst>
      <p:ext uri="{BB962C8B-B14F-4D97-AF65-F5344CB8AC3E}">
        <p14:creationId xmlns:p14="http://schemas.microsoft.com/office/powerpoint/2010/main" val="22676563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E4B35-96F2-FF8A-9F2C-C6ED83203E4A}"/>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092D631F-D361-012C-C10F-9BE8F551C3BE}"/>
              </a:ext>
            </a:extLst>
          </p:cNvPr>
          <p:cNvSpPr>
            <a:spLocks noGrp="1"/>
          </p:cNvSpPr>
          <p:nvPr>
            <p:ph type="subTitle" idx="1"/>
          </p:nvPr>
        </p:nvSpPr>
        <p:spPr/>
        <p:txBody>
          <a:bodyPr>
            <a:normAutofit/>
          </a:bodyPr>
          <a:lstStyle/>
          <a:p>
            <a:r>
              <a:rPr lang="en-GB" sz="3200" b="1" dirty="0"/>
              <a:t>GENERAL MACRO DIAGRAMS</a:t>
            </a:r>
          </a:p>
        </p:txBody>
      </p:sp>
    </p:spTree>
    <p:extLst>
      <p:ext uri="{BB962C8B-B14F-4D97-AF65-F5344CB8AC3E}">
        <p14:creationId xmlns:p14="http://schemas.microsoft.com/office/powerpoint/2010/main" val="404788430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3250362" y="1696838"/>
            <a:ext cx="0" cy="2940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3250362" y="463756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355540" y="2319655"/>
            <a:ext cx="5030270" cy="2001427"/>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2000885" y="1652610"/>
            <a:ext cx="1146389" cy="369332"/>
          </a:xfrm>
          <a:prstGeom prst="rect">
            <a:avLst/>
          </a:prstGeom>
          <a:noFill/>
        </p:spPr>
        <p:txBody>
          <a:bodyPr wrap="square" rtlCol="0">
            <a:spAutoFit/>
          </a:bodyPr>
          <a:lstStyle/>
          <a:p>
            <a:pPr algn="ctr"/>
            <a:r>
              <a:rPr lang="en-GB" b="1" dirty="0"/>
              <a:t>GDP</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788485" y="4726354"/>
            <a:ext cx="1146389" cy="369332"/>
          </a:xfrm>
          <a:prstGeom prst="rect">
            <a:avLst/>
          </a:prstGeom>
          <a:noFill/>
        </p:spPr>
        <p:txBody>
          <a:bodyPr wrap="square" rtlCol="0">
            <a:spAutoFit/>
          </a:bodyPr>
          <a:lstStyle/>
          <a:p>
            <a:pPr algn="ctr"/>
            <a:r>
              <a:rPr lang="en-GB" b="1" dirty="0"/>
              <a:t>Time</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52912" y="1445830"/>
            <a:ext cx="1417534" cy="369332"/>
          </a:xfrm>
          <a:prstGeom prst="rect">
            <a:avLst/>
          </a:prstGeom>
          <a:noFill/>
        </p:spPr>
        <p:txBody>
          <a:bodyPr wrap="square" rtlCol="0">
            <a:spAutoFit/>
          </a:bodyPr>
          <a:lstStyle/>
          <a:p>
            <a:pPr algn="ctr"/>
            <a:r>
              <a:rPr lang="en-GB" dirty="0">
                <a:solidFill>
                  <a:srgbClr val="00B050"/>
                </a:solidFill>
              </a:rPr>
              <a:t>Actual GDP</a:t>
            </a:r>
          </a:p>
        </p:txBody>
      </p:sp>
      <p:sp>
        <p:nvSpPr>
          <p:cNvPr id="9" name="Freeform: Shape 8">
            <a:extLst>
              <a:ext uri="{FF2B5EF4-FFF2-40B4-BE49-F238E27FC236}">
                <a16:creationId xmlns:a16="http://schemas.microsoft.com/office/drawing/2014/main" id="{36A23D45-A20C-4516-9DFE-E7C009A2CC46}"/>
              </a:ext>
            </a:extLst>
          </p:cNvPr>
          <p:cNvSpPr/>
          <p:nvPr/>
        </p:nvSpPr>
        <p:spPr>
          <a:xfrm>
            <a:off x="3451325" y="1837276"/>
            <a:ext cx="4838700" cy="2314575"/>
          </a:xfrm>
          <a:custGeom>
            <a:avLst/>
            <a:gdLst>
              <a:gd name="connsiteX0" fmla="*/ 0 w 4838700"/>
              <a:gd name="connsiteY0" fmla="*/ 2314575 h 2314575"/>
              <a:gd name="connsiteX1" fmla="*/ 1200150 w 4838700"/>
              <a:gd name="connsiteY1" fmla="*/ 1609725 h 2314575"/>
              <a:gd name="connsiteX2" fmla="*/ 3390900 w 4838700"/>
              <a:gd name="connsiteY2" fmla="*/ 1543050 h 2314575"/>
              <a:gd name="connsiteX3" fmla="*/ 4838700 w 4838700"/>
              <a:gd name="connsiteY3" fmla="*/ 0 h 2314575"/>
            </a:gdLst>
            <a:ahLst/>
            <a:cxnLst>
              <a:cxn ang="0">
                <a:pos x="connsiteX0" y="connsiteY0"/>
              </a:cxn>
              <a:cxn ang="0">
                <a:pos x="connsiteX1" y="connsiteY1"/>
              </a:cxn>
              <a:cxn ang="0">
                <a:pos x="connsiteX2" y="connsiteY2"/>
              </a:cxn>
              <a:cxn ang="0">
                <a:pos x="connsiteX3" y="connsiteY3"/>
              </a:cxn>
            </a:cxnLst>
            <a:rect l="l" t="t" r="r" b="b"/>
            <a:pathLst>
              <a:path w="4838700" h="2314575">
                <a:moveTo>
                  <a:pt x="0" y="2314575"/>
                </a:moveTo>
                <a:cubicBezTo>
                  <a:pt x="317500" y="2026443"/>
                  <a:pt x="635000" y="1738312"/>
                  <a:pt x="1200150" y="1609725"/>
                </a:cubicBezTo>
                <a:cubicBezTo>
                  <a:pt x="1765300" y="1481137"/>
                  <a:pt x="2784475" y="1811337"/>
                  <a:pt x="3390900" y="1543050"/>
                </a:cubicBezTo>
                <a:cubicBezTo>
                  <a:pt x="3997325" y="1274763"/>
                  <a:pt x="4418012" y="637381"/>
                  <a:pt x="4838700"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4052C07-AB98-46E5-9A8D-F131BC77E63E}"/>
              </a:ext>
            </a:extLst>
          </p:cNvPr>
          <p:cNvSpPr txBox="1"/>
          <p:nvPr/>
        </p:nvSpPr>
        <p:spPr>
          <a:xfrm>
            <a:off x="7987004" y="2363883"/>
            <a:ext cx="1537223" cy="646331"/>
          </a:xfrm>
          <a:prstGeom prst="rect">
            <a:avLst/>
          </a:prstGeom>
          <a:noFill/>
        </p:spPr>
        <p:txBody>
          <a:bodyPr wrap="square" rtlCol="0">
            <a:spAutoFit/>
          </a:bodyPr>
          <a:lstStyle/>
          <a:p>
            <a:pPr algn="ctr"/>
            <a:r>
              <a:rPr lang="en-GB" dirty="0">
                <a:solidFill>
                  <a:srgbClr val="0070C0"/>
                </a:solidFill>
              </a:rPr>
              <a:t>Trend growth rate</a:t>
            </a:r>
          </a:p>
        </p:txBody>
      </p:sp>
      <p:sp>
        <p:nvSpPr>
          <p:cNvPr id="18" name="TextBox 17">
            <a:extLst>
              <a:ext uri="{FF2B5EF4-FFF2-40B4-BE49-F238E27FC236}">
                <a16:creationId xmlns:a16="http://schemas.microsoft.com/office/drawing/2014/main" id="{9E2C91B4-3961-454B-8695-8EB0B8117776}"/>
              </a:ext>
            </a:extLst>
          </p:cNvPr>
          <p:cNvSpPr txBox="1"/>
          <p:nvPr/>
        </p:nvSpPr>
        <p:spPr>
          <a:xfrm>
            <a:off x="4722978" y="3500726"/>
            <a:ext cx="1457318" cy="369332"/>
          </a:xfrm>
          <a:prstGeom prst="rect">
            <a:avLst/>
          </a:prstGeom>
          <a:noFill/>
        </p:spPr>
        <p:txBody>
          <a:bodyPr wrap="square" rtlCol="0">
            <a:spAutoFit/>
          </a:bodyPr>
          <a:lstStyle/>
          <a:p>
            <a:pPr algn="ctr"/>
            <a:r>
              <a:rPr lang="en-GB" dirty="0">
                <a:solidFill>
                  <a:schemeClr val="accent2">
                    <a:lumMod val="75000"/>
                  </a:schemeClr>
                </a:solidFill>
              </a:rPr>
              <a:t>Recession</a:t>
            </a:r>
          </a:p>
        </p:txBody>
      </p:sp>
      <p:sp>
        <p:nvSpPr>
          <p:cNvPr id="20" name="TextBox 19">
            <a:extLst>
              <a:ext uri="{FF2B5EF4-FFF2-40B4-BE49-F238E27FC236}">
                <a16:creationId xmlns:a16="http://schemas.microsoft.com/office/drawing/2014/main" id="{9A9356AB-7AE3-4D46-BBB4-C40640C22475}"/>
              </a:ext>
            </a:extLst>
          </p:cNvPr>
          <p:cNvSpPr txBox="1"/>
          <p:nvPr/>
        </p:nvSpPr>
        <p:spPr>
          <a:xfrm>
            <a:off x="3631357" y="3069172"/>
            <a:ext cx="1457318" cy="369332"/>
          </a:xfrm>
          <a:prstGeom prst="rect">
            <a:avLst/>
          </a:prstGeom>
          <a:noFill/>
        </p:spPr>
        <p:txBody>
          <a:bodyPr wrap="square" rtlCol="0">
            <a:spAutoFit/>
          </a:bodyPr>
          <a:lstStyle/>
          <a:p>
            <a:pPr algn="ctr"/>
            <a:r>
              <a:rPr lang="en-GB" dirty="0">
                <a:solidFill>
                  <a:schemeClr val="accent2">
                    <a:lumMod val="75000"/>
                  </a:schemeClr>
                </a:solidFill>
              </a:rPr>
              <a:t>Boom</a:t>
            </a:r>
          </a:p>
        </p:txBody>
      </p:sp>
      <p:sp>
        <p:nvSpPr>
          <p:cNvPr id="21" name="TextBox 20">
            <a:extLst>
              <a:ext uri="{FF2B5EF4-FFF2-40B4-BE49-F238E27FC236}">
                <a16:creationId xmlns:a16="http://schemas.microsoft.com/office/drawing/2014/main" id="{B90AB628-E187-499B-9FAB-4743392EAC7E}"/>
              </a:ext>
            </a:extLst>
          </p:cNvPr>
          <p:cNvSpPr txBox="1"/>
          <p:nvPr/>
        </p:nvSpPr>
        <p:spPr>
          <a:xfrm>
            <a:off x="6529686" y="2317502"/>
            <a:ext cx="1457318" cy="369332"/>
          </a:xfrm>
          <a:prstGeom prst="rect">
            <a:avLst/>
          </a:prstGeom>
          <a:noFill/>
        </p:spPr>
        <p:txBody>
          <a:bodyPr wrap="square" rtlCol="0">
            <a:spAutoFit/>
          </a:bodyPr>
          <a:lstStyle/>
          <a:p>
            <a:pPr algn="ctr"/>
            <a:r>
              <a:rPr lang="en-GB" dirty="0">
                <a:solidFill>
                  <a:schemeClr val="accent2">
                    <a:lumMod val="75000"/>
                  </a:schemeClr>
                </a:solidFill>
              </a:rPr>
              <a:t>Recovery</a:t>
            </a:r>
          </a:p>
        </p:txBody>
      </p:sp>
      <p:sp>
        <p:nvSpPr>
          <p:cNvPr id="22" name="TextBox 21">
            <a:extLst>
              <a:ext uri="{FF2B5EF4-FFF2-40B4-BE49-F238E27FC236}">
                <a16:creationId xmlns:a16="http://schemas.microsoft.com/office/drawing/2014/main" id="{C13A5B8C-B32E-42E7-B1C5-2021F8BBA506}"/>
              </a:ext>
            </a:extLst>
          </p:cNvPr>
          <p:cNvSpPr txBox="1"/>
          <p:nvPr/>
        </p:nvSpPr>
        <p:spPr>
          <a:xfrm>
            <a:off x="6381258" y="3410167"/>
            <a:ext cx="1457318" cy="646331"/>
          </a:xfrm>
          <a:prstGeom prst="rect">
            <a:avLst/>
          </a:prstGeom>
          <a:noFill/>
        </p:spPr>
        <p:txBody>
          <a:bodyPr wrap="square" rtlCol="0">
            <a:spAutoFit/>
          </a:bodyPr>
          <a:lstStyle/>
          <a:p>
            <a:pPr algn="ctr"/>
            <a:r>
              <a:rPr lang="en-GB" dirty="0">
                <a:solidFill>
                  <a:schemeClr val="accent2">
                    <a:lumMod val="75000"/>
                  </a:schemeClr>
                </a:solidFill>
              </a:rPr>
              <a:t>Slump / trough</a:t>
            </a:r>
          </a:p>
        </p:txBody>
      </p:sp>
      <p:sp>
        <p:nvSpPr>
          <p:cNvPr id="2" name="Title 1">
            <a:extLst>
              <a:ext uri="{FF2B5EF4-FFF2-40B4-BE49-F238E27FC236}">
                <a16:creationId xmlns:a16="http://schemas.microsoft.com/office/drawing/2014/main" id="{553C644E-28EC-7D0D-6C9F-4AA64468743F}"/>
              </a:ext>
            </a:extLst>
          </p:cNvPr>
          <p:cNvSpPr>
            <a:spLocks noGrp="1"/>
          </p:cNvSpPr>
          <p:nvPr>
            <p:ph type="title"/>
          </p:nvPr>
        </p:nvSpPr>
        <p:spPr/>
        <p:txBody>
          <a:bodyPr>
            <a:normAutofit/>
          </a:bodyPr>
          <a:lstStyle/>
          <a:p>
            <a:r>
              <a:rPr lang="en-GB" dirty="0">
                <a:cs typeface="Calibri Light"/>
              </a:rPr>
              <a:t>Phases in the economic cycle</a:t>
            </a:r>
            <a:endParaRPr lang="en-US" dirty="0"/>
          </a:p>
        </p:txBody>
      </p:sp>
    </p:spTree>
    <p:extLst>
      <p:ext uri="{BB962C8B-B14F-4D97-AF65-F5344CB8AC3E}">
        <p14:creationId xmlns:p14="http://schemas.microsoft.com/office/powerpoint/2010/main" val="21574970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79B276-0824-424B-8F76-9FEBD2AF0C2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A81FB9-DBC7-4676-AFE0-CA6387CC8C0C}"/>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72AE14-B08C-4258-BC1A-203E69D6724F}"/>
              </a:ext>
            </a:extLst>
          </p:cNvPr>
          <p:cNvSpPr txBox="1"/>
          <p:nvPr/>
        </p:nvSpPr>
        <p:spPr>
          <a:xfrm>
            <a:off x="2010610" y="942679"/>
            <a:ext cx="1146389" cy="369332"/>
          </a:xfrm>
          <a:prstGeom prst="rect">
            <a:avLst/>
          </a:prstGeom>
          <a:noFill/>
        </p:spPr>
        <p:txBody>
          <a:bodyPr wrap="square" rtlCol="0">
            <a:spAutoFit/>
          </a:bodyPr>
          <a:lstStyle/>
          <a:p>
            <a:pPr algn="ctr"/>
            <a:r>
              <a:rPr lang="en-GB" b="1" dirty="0"/>
              <a:t>GDP</a:t>
            </a:r>
          </a:p>
        </p:txBody>
      </p:sp>
      <p:sp>
        <p:nvSpPr>
          <p:cNvPr id="5" name="TextBox 4">
            <a:extLst>
              <a:ext uri="{FF2B5EF4-FFF2-40B4-BE49-F238E27FC236}">
                <a16:creationId xmlns:a16="http://schemas.microsoft.com/office/drawing/2014/main" id="{6F1BF61E-1014-434A-A849-35BB4B2CD081}"/>
              </a:ext>
            </a:extLst>
          </p:cNvPr>
          <p:cNvSpPr txBox="1"/>
          <p:nvPr/>
        </p:nvSpPr>
        <p:spPr>
          <a:xfrm>
            <a:off x="7544645" y="5252720"/>
            <a:ext cx="1146389" cy="369332"/>
          </a:xfrm>
          <a:prstGeom prst="rect">
            <a:avLst/>
          </a:prstGeom>
          <a:noFill/>
        </p:spPr>
        <p:txBody>
          <a:bodyPr wrap="square" rtlCol="0">
            <a:spAutoFit/>
          </a:bodyPr>
          <a:lstStyle/>
          <a:p>
            <a:pPr algn="ctr"/>
            <a:r>
              <a:rPr lang="en-GB" b="1" dirty="0"/>
              <a:t>Time </a:t>
            </a:r>
          </a:p>
        </p:txBody>
      </p:sp>
      <p:cxnSp>
        <p:nvCxnSpPr>
          <p:cNvPr id="6" name="Straight Connector 5">
            <a:extLst>
              <a:ext uri="{FF2B5EF4-FFF2-40B4-BE49-F238E27FC236}">
                <a16:creationId xmlns:a16="http://schemas.microsoft.com/office/drawing/2014/main" id="{A5AE8D3F-EC1C-4C0B-9875-B3548DD8CB23}"/>
              </a:ext>
            </a:extLst>
          </p:cNvPr>
          <p:cNvCxnSpPr>
            <a:cxnSpLocks/>
          </p:cNvCxnSpPr>
          <p:nvPr/>
        </p:nvCxnSpPr>
        <p:spPr>
          <a:xfrm flipV="1">
            <a:off x="2884602" y="3551722"/>
            <a:ext cx="5229495" cy="794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39F9CE-E50E-4B6A-B60F-F38C0F32B2B2}"/>
              </a:ext>
            </a:extLst>
          </p:cNvPr>
          <p:cNvCxnSpPr>
            <a:cxnSpLocks/>
          </p:cNvCxnSpPr>
          <p:nvPr/>
        </p:nvCxnSpPr>
        <p:spPr>
          <a:xfrm flipV="1">
            <a:off x="6001812" y="2501481"/>
            <a:ext cx="2112284" cy="1364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BE2391-7AD2-479A-941C-D0623DAF5633}"/>
              </a:ext>
            </a:extLst>
          </p:cNvPr>
          <p:cNvSpPr txBox="1"/>
          <p:nvPr/>
        </p:nvSpPr>
        <p:spPr>
          <a:xfrm>
            <a:off x="8117839" y="3402617"/>
            <a:ext cx="1146389" cy="369332"/>
          </a:xfrm>
          <a:prstGeom prst="rect">
            <a:avLst/>
          </a:prstGeom>
          <a:noFill/>
        </p:spPr>
        <p:txBody>
          <a:bodyPr wrap="square" rtlCol="0">
            <a:spAutoFit/>
          </a:bodyPr>
          <a:lstStyle/>
          <a:p>
            <a:pPr algn="ctr"/>
            <a:r>
              <a:rPr lang="en-GB" b="1" dirty="0"/>
              <a:t>Old trend</a:t>
            </a:r>
          </a:p>
        </p:txBody>
      </p:sp>
      <p:sp>
        <p:nvSpPr>
          <p:cNvPr id="10" name="TextBox 9">
            <a:extLst>
              <a:ext uri="{FF2B5EF4-FFF2-40B4-BE49-F238E27FC236}">
                <a16:creationId xmlns:a16="http://schemas.microsoft.com/office/drawing/2014/main" id="{2A329EA9-9A1F-43CD-81AC-6B594F4D6463}"/>
              </a:ext>
            </a:extLst>
          </p:cNvPr>
          <p:cNvSpPr txBox="1"/>
          <p:nvPr/>
        </p:nvSpPr>
        <p:spPr>
          <a:xfrm>
            <a:off x="7243467" y="1912221"/>
            <a:ext cx="1146389" cy="646331"/>
          </a:xfrm>
          <a:prstGeom prst="rect">
            <a:avLst/>
          </a:prstGeom>
          <a:noFill/>
        </p:spPr>
        <p:txBody>
          <a:bodyPr wrap="square" rtlCol="0">
            <a:spAutoFit/>
          </a:bodyPr>
          <a:lstStyle/>
          <a:p>
            <a:pPr algn="ctr"/>
            <a:r>
              <a:rPr lang="en-GB" b="1" dirty="0"/>
              <a:t>New trend</a:t>
            </a:r>
          </a:p>
        </p:txBody>
      </p:sp>
      <p:cxnSp>
        <p:nvCxnSpPr>
          <p:cNvPr id="18" name="Connector: Curved 17">
            <a:extLst>
              <a:ext uri="{FF2B5EF4-FFF2-40B4-BE49-F238E27FC236}">
                <a16:creationId xmlns:a16="http://schemas.microsoft.com/office/drawing/2014/main" id="{7B6A25F1-DDDD-4C2B-A47F-8FFD1932D682}"/>
              </a:ext>
            </a:extLst>
          </p:cNvPr>
          <p:cNvCxnSpPr>
            <a:cxnSpLocks/>
          </p:cNvCxnSpPr>
          <p:nvPr/>
        </p:nvCxnSpPr>
        <p:spPr>
          <a:xfrm flipV="1">
            <a:off x="3080084" y="3054284"/>
            <a:ext cx="1572242" cy="145996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10B0CD8D-B5A9-4263-B3AF-0D919780913F}"/>
              </a:ext>
            </a:extLst>
          </p:cNvPr>
          <p:cNvCxnSpPr>
            <a:cxnSpLocks/>
          </p:cNvCxnSpPr>
          <p:nvPr/>
        </p:nvCxnSpPr>
        <p:spPr>
          <a:xfrm rot="10800000">
            <a:off x="4656068" y="3054284"/>
            <a:ext cx="1976912" cy="122324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46023C71-2B5B-49DB-8DCC-CDE879943C21}"/>
              </a:ext>
            </a:extLst>
          </p:cNvPr>
          <p:cNvCxnSpPr>
            <a:cxnSpLocks/>
          </p:cNvCxnSpPr>
          <p:nvPr/>
        </p:nvCxnSpPr>
        <p:spPr>
          <a:xfrm flipV="1">
            <a:off x="6587417" y="2809073"/>
            <a:ext cx="1572242" cy="145996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B766460-BFBD-4E39-BED8-A9D2D0664B1F}"/>
              </a:ext>
            </a:extLst>
          </p:cNvPr>
          <p:cNvSpPr txBox="1"/>
          <p:nvPr/>
        </p:nvSpPr>
        <p:spPr>
          <a:xfrm>
            <a:off x="8114096" y="2661961"/>
            <a:ext cx="1146389" cy="646331"/>
          </a:xfrm>
          <a:prstGeom prst="rect">
            <a:avLst/>
          </a:prstGeom>
          <a:noFill/>
        </p:spPr>
        <p:txBody>
          <a:bodyPr wrap="square" rtlCol="0">
            <a:spAutoFit/>
          </a:bodyPr>
          <a:lstStyle/>
          <a:p>
            <a:pPr algn="ctr"/>
            <a:r>
              <a:rPr lang="en-GB" b="1" dirty="0">
                <a:solidFill>
                  <a:srgbClr val="0070C0"/>
                </a:solidFill>
              </a:rPr>
              <a:t>Actual GDP</a:t>
            </a:r>
          </a:p>
        </p:txBody>
      </p:sp>
      <p:sp>
        <p:nvSpPr>
          <p:cNvPr id="7" name="Title 6">
            <a:extLst>
              <a:ext uri="{FF2B5EF4-FFF2-40B4-BE49-F238E27FC236}">
                <a16:creationId xmlns:a16="http://schemas.microsoft.com/office/drawing/2014/main" id="{6F81AC58-833F-D699-4989-2B13E9CFA962}"/>
              </a:ext>
            </a:extLst>
          </p:cNvPr>
          <p:cNvSpPr>
            <a:spLocks noGrp="1"/>
          </p:cNvSpPr>
          <p:nvPr>
            <p:ph type="title"/>
          </p:nvPr>
        </p:nvSpPr>
        <p:spPr/>
        <p:txBody>
          <a:bodyPr/>
          <a:lstStyle/>
          <a:p>
            <a:r>
              <a:rPr lang="en-GB" dirty="0">
                <a:cs typeface="Calibri Light"/>
              </a:rPr>
              <a:t>Impact of an increase in productive potential on trend GDP growth</a:t>
            </a:r>
            <a:endParaRPr lang="en-GB" dirty="0"/>
          </a:p>
        </p:txBody>
      </p:sp>
    </p:spTree>
    <p:extLst>
      <p:ext uri="{BB962C8B-B14F-4D97-AF65-F5344CB8AC3E}">
        <p14:creationId xmlns:p14="http://schemas.microsoft.com/office/powerpoint/2010/main" val="391384688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238917B-3341-4691-8F3B-1D3FEA65418B}"/>
              </a:ext>
            </a:extLst>
          </p:cNvPr>
          <p:cNvCxnSpPr/>
          <p:nvPr/>
        </p:nvCxnSpPr>
        <p:spPr>
          <a:xfrm>
            <a:off x="3827716"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2E28C9E-5F89-43AE-9416-D5C14809779F}"/>
              </a:ext>
            </a:extLst>
          </p:cNvPr>
          <p:cNvCxnSpPr>
            <a:cxnSpLocks/>
          </p:cNvCxnSpPr>
          <p:nvPr/>
        </p:nvCxnSpPr>
        <p:spPr>
          <a:xfrm>
            <a:off x="3827716" y="5165889"/>
            <a:ext cx="52555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81E1DBE-7FB3-4E72-8AA6-17917EE39332}"/>
              </a:ext>
            </a:extLst>
          </p:cNvPr>
          <p:cNvSpPr txBox="1"/>
          <p:nvPr/>
        </p:nvSpPr>
        <p:spPr>
          <a:xfrm>
            <a:off x="2797313" y="942680"/>
            <a:ext cx="1146389" cy="646331"/>
          </a:xfrm>
          <a:prstGeom prst="rect">
            <a:avLst/>
          </a:prstGeom>
          <a:noFill/>
        </p:spPr>
        <p:txBody>
          <a:bodyPr wrap="square" rtlCol="0">
            <a:spAutoFit/>
          </a:bodyPr>
          <a:lstStyle/>
          <a:p>
            <a:pPr algn="ctr"/>
            <a:r>
              <a:rPr lang="en-GB" b="1" dirty="0"/>
              <a:t>Inflation rate %</a:t>
            </a:r>
          </a:p>
        </p:txBody>
      </p:sp>
      <p:sp>
        <p:nvSpPr>
          <p:cNvPr id="5" name="TextBox 4">
            <a:extLst>
              <a:ext uri="{FF2B5EF4-FFF2-40B4-BE49-F238E27FC236}">
                <a16:creationId xmlns:a16="http://schemas.microsoft.com/office/drawing/2014/main" id="{65668FFF-4EC1-4888-BA3D-B9B58F5A99F7}"/>
              </a:ext>
            </a:extLst>
          </p:cNvPr>
          <p:cNvSpPr txBox="1"/>
          <p:nvPr/>
        </p:nvSpPr>
        <p:spPr>
          <a:xfrm>
            <a:off x="7804793" y="5191936"/>
            <a:ext cx="1694807" cy="646331"/>
          </a:xfrm>
          <a:prstGeom prst="rect">
            <a:avLst/>
          </a:prstGeom>
          <a:noFill/>
        </p:spPr>
        <p:txBody>
          <a:bodyPr wrap="square" rtlCol="0">
            <a:spAutoFit/>
          </a:bodyPr>
          <a:lstStyle/>
          <a:p>
            <a:pPr algn="ctr"/>
            <a:r>
              <a:rPr lang="en-GB" b="1" dirty="0"/>
              <a:t>Unemployment rate %</a:t>
            </a:r>
          </a:p>
        </p:txBody>
      </p:sp>
      <p:sp>
        <p:nvSpPr>
          <p:cNvPr id="6" name="Freeform: Shape 5">
            <a:extLst>
              <a:ext uri="{FF2B5EF4-FFF2-40B4-BE49-F238E27FC236}">
                <a16:creationId xmlns:a16="http://schemas.microsoft.com/office/drawing/2014/main" id="{3DC6A830-1FA9-4DA6-9862-17C866A15B1D}"/>
              </a:ext>
            </a:extLst>
          </p:cNvPr>
          <p:cNvSpPr/>
          <p:nvPr/>
        </p:nvSpPr>
        <p:spPr>
          <a:xfrm>
            <a:off x="4053840" y="1463040"/>
            <a:ext cx="4338320" cy="3322312"/>
          </a:xfrm>
          <a:custGeom>
            <a:avLst/>
            <a:gdLst>
              <a:gd name="connsiteX0" fmla="*/ 0 w 4338320"/>
              <a:gd name="connsiteY0" fmla="*/ 0 h 4592320"/>
              <a:gd name="connsiteX1" fmla="*/ 1635760 w 4338320"/>
              <a:gd name="connsiteY1" fmla="*/ 3058160 h 4592320"/>
              <a:gd name="connsiteX2" fmla="*/ 4338320 w 4338320"/>
              <a:gd name="connsiteY2" fmla="*/ 4592320 h 4592320"/>
            </a:gdLst>
            <a:ahLst/>
            <a:cxnLst>
              <a:cxn ang="0">
                <a:pos x="connsiteX0" y="connsiteY0"/>
              </a:cxn>
              <a:cxn ang="0">
                <a:pos x="connsiteX1" y="connsiteY1"/>
              </a:cxn>
              <a:cxn ang="0">
                <a:pos x="connsiteX2" y="connsiteY2"/>
              </a:cxn>
            </a:cxnLst>
            <a:rect l="l" t="t" r="r" b="b"/>
            <a:pathLst>
              <a:path w="4338320" h="4592320">
                <a:moveTo>
                  <a:pt x="0" y="0"/>
                </a:moveTo>
                <a:cubicBezTo>
                  <a:pt x="456353" y="1146386"/>
                  <a:pt x="912707" y="2292773"/>
                  <a:pt x="1635760" y="3058160"/>
                </a:cubicBezTo>
                <a:cubicBezTo>
                  <a:pt x="2358813" y="3823547"/>
                  <a:pt x="3348566" y="4207933"/>
                  <a:pt x="4338320" y="4592320"/>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429DF21-6440-464D-A8CF-D092F819E492}"/>
              </a:ext>
            </a:extLst>
          </p:cNvPr>
          <p:cNvSpPr txBox="1"/>
          <p:nvPr/>
        </p:nvSpPr>
        <p:spPr>
          <a:xfrm>
            <a:off x="7654894" y="4416020"/>
            <a:ext cx="1694807" cy="369332"/>
          </a:xfrm>
          <a:prstGeom prst="rect">
            <a:avLst/>
          </a:prstGeom>
          <a:noFill/>
        </p:spPr>
        <p:txBody>
          <a:bodyPr wrap="square" rtlCol="0">
            <a:spAutoFit/>
          </a:bodyPr>
          <a:lstStyle/>
          <a:p>
            <a:pPr algn="ctr"/>
            <a:r>
              <a:rPr lang="en-GB" b="1" dirty="0">
                <a:solidFill>
                  <a:srgbClr val="00B050"/>
                </a:solidFill>
              </a:rPr>
              <a:t>SRPC</a:t>
            </a:r>
          </a:p>
        </p:txBody>
      </p:sp>
      <p:sp>
        <p:nvSpPr>
          <p:cNvPr id="8" name="Oval 7">
            <a:extLst>
              <a:ext uri="{FF2B5EF4-FFF2-40B4-BE49-F238E27FC236}">
                <a16:creationId xmlns:a16="http://schemas.microsoft.com/office/drawing/2014/main" id="{4D68DCF9-A7A8-4B18-A0D4-D4DF30689849}"/>
              </a:ext>
            </a:extLst>
          </p:cNvPr>
          <p:cNvSpPr/>
          <p:nvPr/>
        </p:nvSpPr>
        <p:spPr>
          <a:xfrm flipH="1">
            <a:off x="6560115" y="4074160"/>
            <a:ext cx="149899" cy="193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574147E-3443-475D-A18F-4946C88C030B}"/>
              </a:ext>
            </a:extLst>
          </p:cNvPr>
          <p:cNvSpPr/>
          <p:nvPr/>
        </p:nvSpPr>
        <p:spPr>
          <a:xfrm flipH="1">
            <a:off x="5422195" y="3403600"/>
            <a:ext cx="149899" cy="193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C3A18DD-EBFB-4724-95A8-390B490FCB24}"/>
              </a:ext>
            </a:extLst>
          </p:cNvPr>
          <p:cNvSpPr txBox="1"/>
          <p:nvPr/>
        </p:nvSpPr>
        <p:spPr>
          <a:xfrm>
            <a:off x="5958464" y="3801348"/>
            <a:ext cx="1694807" cy="369332"/>
          </a:xfrm>
          <a:prstGeom prst="rect">
            <a:avLst/>
          </a:prstGeom>
          <a:noFill/>
        </p:spPr>
        <p:txBody>
          <a:bodyPr wrap="square" rtlCol="0">
            <a:spAutoFit/>
          </a:bodyPr>
          <a:lstStyle/>
          <a:p>
            <a:pPr algn="ctr"/>
            <a:r>
              <a:rPr lang="en-GB" b="1" dirty="0">
                <a:solidFill>
                  <a:srgbClr val="00B050"/>
                </a:solidFill>
              </a:rPr>
              <a:t>A</a:t>
            </a:r>
          </a:p>
        </p:txBody>
      </p:sp>
      <p:sp>
        <p:nvSpPr>
          <p:cNvPr id="11" name="TextBox 10">
            <a:extLst>
              <a:ext uri="{FF2B5EF4-FFF2-40B4-BE49-F238E27FC236}">
                <a16:creationId xmlns:a16="http://schemas.microsoft.com/office/drawing/2014/main" id="{478E317B-F677-49F2-97AD-906D7D7023A1}"/>
              </a:ext>
            </a:extLst>
          </p:cNvPr>
          <p:cNvSpPr txBox="1"/>
          <p:nvPr/>
        </p:nvSpPr>
        <p:spPr>
          <a:xfrm>
            <a:off x="4817398" y="3171254"/>
            <a:ext cx="1694807" cy="369332"/>
          </a:xfrm>
          <a:prstGeom prst="rect">
            <a:avLst/>
          </a:prstGeom>
          <a:noFill/>
        </p:spPr>
        <p:txBody>
          <a:bodyPr wrap="square" rtlCol="0">
            <a:spAutoFit/>
          </a:bodyPr>
          <a:lstStyle/>
          <a:p>
            <a:pPr algn="ctr"/>
            <a:r>
              <a:rPr lang="en-GB" b="1" dirty="0">
                <a:solidFill>
                  <a:srgbClr val="00B050"/>
                </a:solidFill>
              </a:rPr>
              <a:t>B</a:t>
            </a:r>
          </a:p>
        </p:txBody>
      </p:sp>
      <p:sp>
        <p:nvSpPr>
          <p:cNvPr id="12" name="Title 11">
            <a:extLst>
              <a:ext uri="{FF2B5EF4-FFF2-40B4-BE49-F238E27FC236}">
                <a16:creationId xmlns:a16="http://schemas.microsoft.com/office/drawing/2014/main" id="{016783B5-78D3-ACAB-C5FE-CAEC93A2F527}"/>
              </a:ext>
            </a:extLst>
          </p:cNvPr>
          <p:cNvSpPr>
            <a:spLocks noGrp="1"/>
          </p:cNvSpPr>
          <p:nvPr>
            <p:ph type="title"/>
          </p:nvPr>
        </p:nvSpPr>
        <p:spPr/>
        <p:txBody>
          <a:bodyPr/>
          <a:lstStyle/>
          <a:p>
            <a:r>
              <a:rPr lang="en-GB" dirty="0">
                <a:cs typeface="Calibri Light"/>
              </a:rPr>
              <a:t>Short run Phillips curve (trade-off between inflation and unemployment)</a:t>
            </a:r>
            <a:endParaRPr lang="en-GB" dirty="0"/>
          </a:p>
        </p:txBody>
      </p:sp>
    </p:spTree>
    <p:extLst>
      <p:ext uri="{BB962C8B-B14F-4D97-AF65-F5344CB8AC3E}">
        <p14:creationId xmlns:p14="http://schemas.microsoft.com/office/powerpoint/2010/main" val="418379656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78000" y="942680"/>
            <a:ext cx="1146389" cy="646331"/>
          </a:xfrm>
          <a:prstGeom prst="rect">
            <a:avLst/>
          </a:prstGeom>
          <a:noFill/>
        </p:spPr>
        <p:txBody>
          <a:bodyPr wrap="square" rtlCol="0">
            <a:spAutoFit/>
          </a:bodyPr>
          <a:lstStyle/>
          <a:p>
            <a:pPr algn="ctr"/>
            <a:r>
              <a:rPr lang="en-GB" b="1" dirty="0"/>
              <a:t>Total Tax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Tax rate %</a:t>
            </a:r>
          </a:p>
        </p:txBody>
      </p:sp>
      <p:sp>
        <p:nvSpPr>
          <p:cNvPr id="2" name="Freeform: Shape 1">
            <a:extLst>
              <a:ext uri="{FF2B5EF4-FFF2-40B4-BE49-F238E27FC236}">
                <a16:creationId xmlns:a16="http://schemas.microsoft.com/office/drawing/2014/main" id="{B3AF3FCA-7EE9-4202-A248-4F877CA67DDF}"/>
              </a:ext>
            </a:extLst>
          </p:cNvPr>
          <p:cNvSpPr/>
          <p:nvPr/>
        </p:nvSpPr>
        <p:spPr>
          <a:xfrm>
            <a:off x="2885440" y="1625570"/>
            <a:ext cx="5069840" cy="3545870"/>
          </a:xfrm>
          <a:custGeom>
            <a:avLst/>
            <a:gdLst>
              <a:gd name="connsiteX0" fmla="*/ 0 w 5069840"/>
              <a:gd name="connsiteY0" fmla="*/ 3545870 h 3545870"/>
              <a:gd name="connsiteX1" fmla="*/ 1727200 w 5069840"/>
              <a:gd name="connsiteY1" fmla="*/ 30 h 3545870"/>
              <a:gd name="connsiteX2" fmla="*/ 5069840 w 5069840"/>
              <a:gd name="connsiteY2" fmla="*/ 3495070 h 3545870"/>
            </a:gdLst>
            <a:ahLst/>
            <a:cxnLst>
              <a:cxn ang="0">
                <a:pos x="connsiteX0" y="connsiteY0"/>
              </a:cxn>
              <a:cxn ang="0">
                <a:pos x="connsiteX1" y="connsiteY1"/>
              </a:cxn>
              <a:cxn ang="0">
                <a:pos x="connsiteX2" y="connsiteY2"/>
              </a:cxn>
            </a:cxnLst>
            <a:rect l="l" t="t" r="r" b="b"/>
            <a:pathLst>
              <a:path w="5069840" h="3545870">
                <a:moveTo>
                  <a:pt x="0" y="3545870"/>
                </a:moveTo>
                <a:cubicBezTo>
                  <a:pt x="441113" y="1777183"/>
                  <a:pt x="882227" y="8497"/>
                  <a:pt x="1727200" y="30"/>
                </a:cubicBezTo>
                <a:cubicBezTo>
                  <a:pt x="2572173" y="-8437"/>
                  <a:pt x="3821006" y="1743316"/>
                  <a:pt x="5069840" y="349507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9D3D8E53-F0EF-4642-AF97-BC5AA5A2B543}"/>
              </a:ext>
            </a:extLst>
          </p:cNvPr>
          <p:cNvCxnSpPr>
            <a:stCxn id="2" idx="1"/>
          </p:cNvCxnSpPr>
          <p:nvPr/>
        </p:nvCxnSpPr>
        <p:spPr>
          <a:xfrm>
            <a:off x="4612640" y="1625600"/>
            <a:ext cx="10160" cy="3540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B431BE-47B4-4F48-9834-84514F92EF6B}"/>
              </a:ext>
            </a:extLst>
          </p:cNvPr>
          <p:cNvSpPr txBox="1"/>
          <p:nvPr/>
        </p:nvSpPr>
        <p:spPr>
          <a:xfrm>
            <a:off x="4100405" y="5187126"/>
            <a:ext cx="1146389" cy="369332"/>
          </a:xfrm>
          <a:prstGeom prst="rect">
            <a:avLst/>
          </a:prstGeom>
          <a:noFill/>
        </p:spPr>
        <p:txBody>
          <a:bodyPr wrap="square" rtlCol="0">
            <a:spAutoFit/>
          </a:bodyPr>
          <a:lstStyle/>
          <a:p>
            <a:pPr algn="ctr"/>
            <a:r>
              <a:rPr lang="en-GB" b="1" dirty="0"/>
              <a:t>T*</a:t>
            </a:r>
          </a:p>
        </p:txBody>
      </p:sp>
      <p:cxnSp>
        <p:nvCxnSpPr>
          <p:cNvPr id="10" name="Straight Connector 9">
            <a:extLst>
              <a:ext uri="{FF2B5EF4-FFF2-40B4-BE49-F238E27FC236}">
                <a16:creationId xmlns:a16="http://schemas.microsoft.com/office/drawing/2014/main" id="{9CC77899-4DE9-4075-A944-8ECE2830391E}"/>
              </a:ext>
            </a:extLst>
          </p:cNvPr>
          <p:cNvCxnSpPr>
            <a:cxnSpLocks/>
          </p:cNvCxnSpPr>
          <p:nvPr/>
        </p:nvCxnSpPr>
        <p:spPr>
          <a:xfrm>
            <a:off x="3743541" y="2458720"/>
            <a:ext cx="0" cy="27016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350C950-5C0D-439C-9424-D462C44D0F96}"/>
              </a:ext>
            </a:extLst>
          </p:cNvPr>
          <p:cNvSpPr txBox="1"/>
          <p:nvPr/>
        </p:nvSpPr>
        <p:spPr>
          <a:xfrm>
            <a:off x="3206325" y="5197286"/>
            <a:ext cx="1146389" cy="369332"/>
          </a:xfrm>
          <a:prstGeom prst="rect">
            <a:avLst/>
          </a:prstGeom>
          <a:noFill/>
        </p:spPr>
        <p:txBody>
          <a:bodyPr wrap="square" rtlCol="0">
            <a:spAutoFit/>
          </a:bodyPr>
          <a:lstStyle/>
          <a:p>
            <a:pPr algn="ctr"/>
            <a:r>
              <a:rPr lang="en-GB" b="1" dirty="0"/>
              <a:t>T1</a:t>
            </a:r>
          </a:p>
        </p:txBody>
      </p:sp>
      <p:cxnSp>
        <p:nvCxnSpPr>
          <p:cNvPr id="13" name="Straight Connector 12">
            <a:extLst>
              <a:ext uri="{FF2B5EF4-FFF2-40B4-BE49-F238E27FC236}">
                <a16:creationId xmlns:a16="http://schemas.microsoft.com/office/drawing/2014/main" id="{FAB718CC-01C8-495B-8FB9-A111550AEF35}"/>
              </a:ext>
            </a:extLst>
          </p:cNvPr>
          <p:cNvCxnSpPr>
            <a:cxnSpLocks/>
          </p:cNvCxnSpPr>
          <p:nvPr/>
        </p:nvCxnSpPr>
        <p:spPr>
          <a:xfrm>
            <a:off x="5460581" y="2082800"/>
            <a:ext cx="0" cy="30775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00ACE3-FC2A-445A-AE1D-4189AEFB07F8}"/>
              </a:ext>
            </a:extLst>
          </p:cNvPr>
          <p:cNvSpPr txBox="1"/>
          <p:nvPr/>
        </p:nvSpPr>
        <p:spPr>
          <a:xfrm>
            <a:off x="4923365" y="5197286"/>
            <a:ext cx="1146389" cy="369332"/>
          </a:xfrm>
          <a:prstGeom prst="rect">
            <a:avLst/>
          </a:prstGeom>
          <a:noFill/>
        </p:spPr>
        <p:txBody>
          <a:bodyPr wrap="square" rtlCol="0">
            <a:spAutoFit/>
          </a:bodyPr>
          <a:lstStyle/>
          <a:p>
            <a:pPr algn="ctr"/>
            <a:r>
              <a:rPr lang="en-GB" b="1" dirty="0"/>
              <a:t>T2</a:t>
            </a:r>
          </a:p>
        </p:txBody>
      </p:sp>
      <p:sp>
        <p:nvSpPr>
          <p:cNvPr id="3" name="Title 2">
            <a:extLst>
              <a:ext uri="{FF2B5EF4-FFF2-40B4-BE49-F238E27FC236}">
                <a16:creationId xmlns:a16="http://schemas.microsoft.com/office/drawing/2014/main" id="{A91CF6C9-B6A4-6FA0-DD71-952049A78A5F}"/>
              </a:ext>
            </a:extLst>
          </p:cNvPr>
          <p:cNvSpPr>
            <a:spLocks noGrp="1"/>
          </p:cNvSpPr>
          <p:nvPr>
            <p:ph type="title"/>
          </p:nvPr>
        </p:nvSpPr>
        <p:spPr/>
        <p:txBody>
          <a:bodyPr/>
          <a:lstStyle/>
          <a:p>
            <a:r>
              <a:rPr lang="en-GB" dirty="0">
                <a:cs typeface="Calibri Light"/>
              </a:rPr>
              <a:t>Laffer curve</a:t>
            </a:r>
            <a:endParaRPr lang="en-GB" dirty="0"/>
          </a:p>
        </p:txBody>
      </p:sp>
    </p:spTree>
    <p:extLst>
      <p:ext uri="{BB962C8B-B14F-4D97-AF65-F5344CB8AC3E}">
        <p14:creationId xmlns:p14="http://schemas.microsoft.com/office/powerpoint/2010/main" val="6536135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677670"/>
            <a:ext cx="1146389" cy="646331"/>
          </a:xfrm>
          <a:prstGeom prst="rect">
            <a:avLst/>
          </a:prstGeom>
          <a:noFill/>
        </p:spPr>
        <p:txBody>
          <a:bodyPr wrap="square" rtlCol="0">
            <a:spAutoFit/>
          </a:bodyPr>
          <a:lstStyle/>
          <a:p>
            <a:pPr algn="ctr"/>
            <a:r>
              <a:rPr lang="en-GB" b="1" dirty="0"/>
              <a:t>Tax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Tax rate %</a:t>
            </a:r>
          </a:p>
        </p:txBody>
      </p:sp>
      <p:sp>
        <p:nvSpPr>
          <p:cNvPr id="2" name="Freeform: Shape 1">
            <a:extLst>
              <a:ext uri="{FF2B5EF4-FFF2-40B4-BE49-F238E27FC236}">
                <a16:creationId xmlns:a16="http://schemas.microsoft.com/office/drawing/2014/main" id="{B3AF3FCA-7EE9-4202-A248-4F877CA67DDF}"/>
              </a:ext>
            </a:extLst>
          </p:cNvPr>
          <p:cNvSpPr/>
          <p:nvPr/>
        </p:nvSpPr>
        <p:spPr>
          <a:xfrm>
            <a:off x="2885440" y="1625570"/>
            <a:ext cx="5069840" cy="3545870"/>
          </a:xfrm>
          <a:custGeom>
            <a:avLst/>
            <a:gdLst>
              <a:gd name="connsiteX0" fmla="*/ 0 w 5069840"/>
              <a:gd name="connsiteY0" fmla="*/ 3545870 h 3545870"/>
              <a:gd name="connsiteX1" fmla="*/ 1727200 w 5069840"/>
              <a:gd name="connsiteY1" fmla="*/ 30 h 3545870"/>
              <a:gd name="connsiteX2" fmla="*/ 5069840 w 5069840"/>
              <a:gd name="connsiteY2" fmla="*/ 3495070 h 3545870"/>
            </a:gdLst>
            <a:ahLst/>
            <a:cxnLst>
              <a:cxn ang="0">
                <a:pos x="connsiteX0" y="connsiteY0"/>
              </a:cxn>
              <a:cxn ang="0">
                <a:pos x="connsiteX1" y="connsiteY1"/>
              </a:cxn>
              <a:cxn ang="0">
                <a:pos x="connsiteX2" y="connsiteY2"/>
              </a:cxn>
            </a:cxnLst>
            <a:rect l="l" t="t" r="r" b="b"/>
            <a:pathLst>
              <a:path w="5069840" h="3545870">
                <a:moveTo>
                  <a:pt x="0" y="3545870"/>
                </a:moveTo>
                <a:cubicBezTo>
                  <a:pt x="441113" y="1777183"/>
                  <a:pt x="882227" y="8497"/>
                  <a:pt x="1727200" y="30"/>
                </a:cubicBezTo>
                <a:cubicBezTo>
                  <a:pt x="2572173" y="-8437"/>
                  <a:pt x="3821006" y="1743316"/>
                  <a:pt x="5069840" y="349507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9D3D8E53-F0EF-4642-AF97-BC5AA5A2B543}"/>
              </a:ext>
            </a:extLst>
          </p:cNvPr>
          <p:cNvCxnSpPr>
            <a:stCxn id="2" idx="1"/>
          </p:cNvCxnSpPr>
          <p:nvPr/>
        </p:nvCxnSpPr>
        <p:spPr>
          <a:xfrm>
            <a:off x="4612640" y="1625600"/>
            <a:ext cx="10160" cy="3540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B431BE-47B4-4F48-9834-84514F92EF6B}"/>
              </a:ext>
            </a:extLst>
          </p:cNvPr>
          <p:cNvSpPr txBox="1"/>
          <p:nvPr/>
        </p:nvSpPr>
        <p:spPr>
          <a:xfrm>
            <a:off x="4100405" y="5187126"/>
            <a:ext cx="1146389" cy="369332"/>
          </a:xfrm>
          <a:prstGeom prst="rect">
            <a:avLst/>
          </a:prstGeom>
          <a:noFill/>
        </p:spPr>
        <p:txBody>
          <a:bodyPr wrap="square" rtlCol="0">
            <a:spAutoFit/>
          </a:bodyPr>
          <a:lstStyle/>
          <a:p>
            <a:pPr algn="ctr"/>
            <a:r>
              <a:rPr lang="en-GB" b="1" dirty="0"/>
              <a:t>TR2(%)</a:t>
            </a:r>
          </a:p>
        </p:txBody>
      </p:sp>
      <p:cxnSp>
        <p:nvCxnSpPr>
          <p:cNvPr id="10" name="Straight Connector 9">
            <a:extLst>
              <a:ext uri="{FF2B5EF4-FFF2-40B4-BE49-F238E27FC236}">
                <a16:creationId xmlns:a16="http://schemas.microsoft.com/office/drawing/2014/main" id="{9CC77899-4DE9-4075-A944-8ECE2830391E}"/>
              </a:ext>
            </a:extLst>
          </p:cNvPr>
          <p:cNvCxnSpPr>
            <a:cxnSpLocks/>
          </p:cNvCxnSpPr>
          <p:nvPr/>
        </p:nvCxnSpPr>
        <p:spPr>
          <a:xfrm flipH="1">
            <a:off x="2924389" y="1625570"/>
            <a:ext cx="168825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B718CC-01C8-495B-8FB9-A111550AEF35}"/>
              </a:ext>
            </a:extLst>
          </p:cNvPr>
          <p:cNvCxnSpPr>
            <a:cxnSpLocks/>
          </p:cNvCxnSpPr>
          <p:nvPr/>
        </p:nvCxnSpPr>
        <p:spPr>
          <a:xfrm>
            <a:off x="6242901" y="2794000"/>
            <a:ext cx="0" cy="2366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00ACE3-FC2A-445A-AE1D-4189AEFB07F8}"/>
              </a:ext>
            </a:extLst>
          </p:cNvPr>
          <p:cNvSpPr txBox="1"/>
          <p:nvPr/>
        </p:nvSpPr>
        <p:spPr>
          <a:xfrm>
            <a:off x="5637229" y="5203365"/>
            <a:ext cx="1146389" cy="369332"/>
          </a:xfrm>
          <a:prstGeom prst="rect">
            <a:avLst/>
          </a:prstGeom>
          <a:noFill/>
        </p:spPr>
        <p:txBody>
          <a:bodyPr wrap="square" rtlCol="0">
            <a:spAutoFit/>
          </a:bodyPr>
          <a:lstStyle/>
          <a:p>
            <a:pPr algn="ctr"/>
            <a:r>
              <a:rPr lang="en-GB" b="1" dirty="0"/>
              <a:t>TR2</a:t>
            </a:r>
          </a:p>
        </p:txBody>
      </p:sp>
      <p:cxnSp>
        <p:nvCxnSpPr>
          <p:cNvPr id="8" name="Straight Connector 7">
            <a:extLst>
              <a:ext uri="{FF2B5EF4-FFF2-40B4-BE49-F238E27FC236}">
                <a16:creationId xmlns:a16="http://schemas.microsoft.com/office/drawing/2014/main" id="{F8848927-438A-613F-9547-5786AAE60DB5}"/>
              </a:ext>
            </a:extLst>
          </p:cNvPr>
          <p:cNvCxnSpPr>
            <a:cxnSpLocks/>
          </p:cNvCxnSpPr>
          <p:nvPr/>
        </p:nvCxnSpPr>
        <p:spPr>
          <a:xfrm flipH="1">
            <a:off x="2884602" y="2794000"/>
            <a:ext cx="332582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CA1C896-13A4-AC72-7C71-13DADCF9DFD9}"/>
              </a:ext>
            </a:extLst>
          </p:cNvPr>
          <p:cNvSpPr txBox="1"/>
          <p:nvPr/>
        </p:nvSpPr>
        <p:spPr>
          <a:xfrm>
            <a:off x="2029457" y="1507444"/>
            <a:ext cx="1146389" cy="369332"/>
          </a:xfrm>
          <a:prstGeom prst="rect">
            <a:avLst/>
          </a:prstGeom>
          <a:noFill/>
        </p:spPr>
        <p:txBody>
          <a:bodyPr wrap="square" rtlCol="0">
            <a:spAutoFit/>
          </a:bodyPr>
          <a:lstStyle/>
          <a:p>
            <a:pPr algn="ctr"/>
            <a:r>
              <a:rPr lang="en-GB" b="1" dirty="0"/>
              <a:t>TR1</a:t>
            </a:r>
          </a:p>
        </p:txBody>
      </p:sp>
      <p:sp>
        <p:nvSpPr>
          <p:cNvPr id="18" name="TextBox 17">
            <a:extLst>
              <a:ext uri="{FF2B5EF4-FFF2-40B4-BE49-F238E27FC236}">
                <a16:creationId xmlns:a16="http://schemas.microsoft.com/office/drawing/2014/main" id="{F3CCD5B5-3145-AB4C-AD1E-1364E9FB44FA}"/>
              </a:ext>
            </a:extLst>
          </p:cNvPr>
          <p:cNvSpPr txBox="1"/>
          <p:nvPr/>
        </p:nvSpPr>
        <p:spPr>
          <a:xfrm>
            <a:off x="2029456" y="2599225"/>
            <a:ext cx="1146389" cy="369332"/>
          </a:xfrm>
          <a:prstGeom prst="rect">
            <a:avLst/>
          </a:prstGeom>
          <a:noFill/>
        </p:spPr>
        <p:txBody>
          <a:bodyPr wrap="square" rtlCol="0">
            <a:spAutoFit/>
          </a:bodyPr>
          <a:lstStyle/>
          <a:p>
            <a:pPr algn="ctr"/>
            <a:r>
              <a:rPr lang="en-GB" b="1" dirty="0"/>
              <a:t>TR2</a:t>
            </a:r>
          </a:p>
        </p:txBody>
      </p:sp>
      <p:sp>
        <p:nvSpPr>
          <p:cNvPr id="3" name="Title 2">
            <a:extLst>
              <a:ext uri="{FF2B5EF4-FFF2-40B4-BE49-F238E27FC236}">
                <a16:creationId xmlns:a16="http://schemas.microsoft.com/office/drawing/2014/main" id="{041155B0-B6CF-029C-E810-6B4BDC643344}"/>
              </a:ext>
            </a:extLst>
          </p:cNvPr>
          <p:cNvSpPr>
            <a:spLocks noGrp="1"/>
          </p:cNvSpPr>
          <p:nvPr>
            <p:ph type="title"/>
          </p:nvPr>
        </p:nvSpPr>
        <p:spPr/>
        <p:txBody>
          <a:bodyPr/>
          <a:lstStyle/>
          <a:p>
            <a:r>
              <a:rPr lang="en-GB" dirty="0">
                <a:cs typeface="Calibri Light"/>
              </a:rPr>
              <a:t>Laffer curve showing how a reduction in the tax rate could increase total tax revenue</a:t>
            </a:r>
            <a:endParaRPr lang="en-GB" dirty="0"/>
          </a:p>
        </p:txBody>
      </p:sp>
    </p:spTree>
    <p:extLst>
      <p:ext uri="{BB962C8B-B14F-4D97-AF65-F5344CB8AC3E}">
        <p14:creationId xmlns:p14="http://schemas.microsoft.com/office/powerpoint/2010/main" val="359227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1312011"/>
            <a:ext cx="0" cy="3853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59098"/>
            <a:ext cx="4266211"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716461"/>
            <a:ext cx="2761022" cy="3275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24058" y="1183821"/>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511837" y="5206697"/>
            <a:ext cx="181093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844111" y="1614807"/>
            <a:ext cx="1146389" cy="369332"/>
          </a:xfrm>
          <a:prstGeom prst="rect">
            <a:avLst/>
          </a:prstGeom>
          <a:noFill/>
        </p:spPr>
        <p:txBody>
          <a:bodyPr wrap="square" rtlCol="0">
            <a:spAutoFit/>
          </a:bodyPr>
          <a:lstStyle/>
          <a:p>
            <a:pPr algn="ctr"/>
            <a:r>
              <a:rPr lang="en-GB" b="1" dirty="0"/>
              <a:t>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300560" y="1808252"/>
            <a:ext cx="2959508" cy="322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884602" y="2845942"/>
            <a:ext cx="14293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5691665" y="4679090"/>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37579" y="2661276"/>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88DC89A6-4628-4AA8-98EA-6145E3FEDE3D}"/>
              </a:ext>
            </a:extLst>
          </p:cNvPr>
          <p:cNvSpPr txBox="1"/>
          <p:nvPr/>
        </p:nvSpPr>
        <p:spPr>
          <a:xfrm>
            <a:off x="3740707" y="5147462"/>
            <a:ext cx="1146389" cy="369332"/>
          </a:xfrm>
          <a:prstGeom prst="rect">
            <a:avLst/>
          </a:prstGeom>
          <a:noFill/>
        </p:spPr>
        <p:txBody>
          <a:bodyPr wrap="square" rtlCol="0">
            <a:spAutoFit/>
          </a:bodyPr>
          <a:lstStyle/>
          <a:p>
            <a:pPr algn="ctr"/>
            <a:r>
              <a:rPr lang="en-GB" b="1" dirty="0"/>
              <a:t>Q1</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a:off x="4290701" y="2845942"/>
            <a:ext cx="0" cy="232619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D4B419-1B7D-4A1E-BE7E-E32EFFCBADFB}"/>
              </a:ext>
            </a:extLst>
          </p:cNvPr>
          <p:cNvSpPr txBox="1"/>
          <p:nvPr/>
        </p:nvSpPr>
        <p:spPr>
          <a:xfrm>
            <a:off x="3999289" y="420274"/>
            <a:ext cx="1512548" cy="369332"/>
          </a:xfrm>
          <a:prstGeom prst="rect">
            <a:avLst/>
          </a:prstGeom>
          <a:noFill/>
        </p:spPr>
        <p:txBody>
          <a:bodyPr wrap="square" lIns="91440" tIns="45720" rIns="91440" bIns="45720" rtlCol="0" anchor="t">
            <a:spAutoFit/>
          </a:bodyPr>
          <a:lstStyle/>
          <a:p>
            <a:pPr algn="ctr"/>
            <a:endParaRPr lang="en-GB" b="1" dirty="0">
              <a:cs typeface="Calibri"/>
            </a:endParaRPr>
          </a:p>
        </p:txBody>
      </p:sp>
      <p:cxnSp>
        <p:nvCxnSpPr>
          <p:cNvPr id="24" name="Straight Connector 23">
            <a:extLst>
              <a:ext uri="{FF2B5EF4-FFF2-40B4-BE49-F238E27FC236}">
                <a16:creationId xmlns:a16="http://schemas.microsoft.com/office/drawing/2014/main" id="{43163BED-42EB-45F9-B59D-F41F9C533933}"/>
              </a:ext>
            </a:extLst>
          </p:cNvPr>
          <p:cNvCxnSpPr>
            <a:cxnSpLocks/>
          </p:cNvCxnSpPr>
          <p:nvPr/>
        </p:nvCxnSpPr>
        <p:spPr>
          <a:xfrm flipH="1">
            <a:off x="2884602" y="3428676"/>
            <a:ext cx="1904602" cy="118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4428F5-558E-4D23-BC41-E7E1CB7F6E98}"/>
              </a:ext>
            </a:extLst>
          </p:cNvPr>
          <p:cNvSpPr txBox="1"/>
          <p:nvPr/>
        </p:nvSpPr>
        <p:spPr>
          <a:xfrm>
            <a:off x="2124298" y="3244009"/>
            <a:ext cx="1146389" cy="369332"/>
          </a:xfrm>
          <a:prstGeom prst="rect">
            <a:avLst/>
          </a:prstGeom>
          <a:noFill/>
        </p:spPr>
        <p:txBody>
          <a:bodyPr wrap="square" rtlCol="0">
            <a:spAutoFit/>
          </a:bodyPr>
          <a:lstStyle/>
          <a:p>
            <a:pPr algn="ctr"/>
            <a:r>
              <a:rPr lang="en-GB" b="1" dirty="0"/>
              <a:t>P</a:t>
            </a:r>
          </a:p>
        </p:txBody>
      </p:sp>
      <p:sp>
        <p:nvSpPr>
          <p:cNvPr id="31" name="TextBox 30">
            <a:extLst>
              <a:ext uri="{FF2B5EF4-FFF2-40B4-BE49-F238E27FC236}">
                <a16:creationId xmlns:a16="http://schemas.microsoft.com/office/drawing/2014/main" id="{28A1D97F-4B53-4F8D-955F-B5AA9EDC1F5A}"/>
              </a:ext>
            </a:extLst>
          </p:cNvPr>
          <p:cNvSpPr txBox="1"/>
          <p:nvPr/>
        </p:nvSpPr>
        <p:spPr>
          <a:xfrm>
            <a:off x="4207119" y="5129035"/>
            <a:ext cx="1146389" cy="369332"/>
          </a:xfrm>
          <a:prstGeom prst="rect">
            <a:avLst/>
          </a:prstGeom>
          <a:noFill/>
        </p:spPr>
        <p:txBody>
          <a:bodyPr wrap="square" rtlCol="0">
            <a:spAutoFit/>
          </a:bodyPr>
          <a:lstStyle/>
          <a:p>
            <a:pPr algn="ctr"/>
            <a:r>
              <a:rPr lang="en-GB" b="1" dirty="0"/>
              <a:t>Q</a:t>
            </a:r>
          </a:p>
        </p:txBody>
      </p:sp>
      <p:cxnSp>
        <p:nvCxnSpPr>
          <p:cNvPr id="32" name="Straight Connector 31">
            <a:extLst>
              <a:ext uri="{FF2B5EF4-FFF2-40B4-BE49-F238E27FC236}">
                <a16:creationId xmlns:a16="http://schemas.microsoft.com/office/drawing/2014/main" id="{17D153E4-9ECE-4076-B70B-C52A4829D945}"/>
              </a:ext>
            </a:extLst>
          </p:cNvPr>
          <p:cNvCxnSpPr>
            <a:cxnSpLocks/>
          </p:cNvCxnSpPr>
          <p:nvPr/>
        </p:nvCxnSpPr>
        <p:spPr>
          <a:xfrm>
            <a:off x="4789203" y="3428675"/>
            <a:ext cx="0" cy="173721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879EAD-1618-4C85-8BC9-EC874A00E738}"/>
              </a:ext>
            </a:extLst>
          </p:cNvPr>
          <p:cNvCxnSpPr>
            <a:cxnSpLocks/>
          </p:cNvCxnSpPr>
          <p:nvPr/>
        </p:nvCxnSpPr>
        <p:spPr>
          <a:xfrm flipV="1">
            <a:off x="3123118" y="1480182"/>
            <a:ext cx="2381569" cy="27878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3F9EC87-2A76-4B4C-8B61-B865ABB2A624}"/>
              </a:ext>
            </a:extLst>
          </p:cNvPr>
          <p:cNvSpPr txBox="1"/>
          <p:nvPr/>
        </p:nvSpPr>
        <p:spPr>
          <a:xfrm>
            <a:off x="5101205" y="1435073"/>
            <a:ext cx="1146389" cy="369332"/>
          </a:xfrm>
          <a:prstGeom prst="rect">
            <a:avLst/>
          </a:prstGeom>
          <a:noFill/>
        </p:spPr>
        <p:txBody>
          <a:bodyPr wrap="square" rtlCol="0">
            <a:spAutoFit/>
          </a:bodyPr>
          <a:lstStyle/>
          <a:p>
            <a:pPr algn="ctr"/>
            <a:r>
              <a:rPr lang="en-GB" b="1" dirty="0"/>
              <a:t>S1</a:t>
            </a:r>
          </a:p>
        </p:txBody>
      </p:sp>
      <p:sp>
        <p:nvSpPr>
          <p:cNvPr id="2" name="Title 1">
            <a:extLst>
              <a:ext uri="{FF2B5EF4-FFF2-40B4-BE49-F238E27FC236}">
                <a16:creationId xmlns:a16="http://schemas.microsoft.com/office/drawing/2014/main" id="{5F09C9C0-38C9-4899-9947-8EB2EE8C2704}"/>
              </a:ext>
            </a:extLst>
          </p:cNvPr>
          <p:cNvSpPr>
            <a:spLocks noGrp="1"/>
          </p:cNvSpPr>
          <p:nvPr>
            <p:ph type="title"/>
          </p:nvPr>
        </p:nvSpPr>
        <p:spPr/>
        <p:txBody>
          <a:bodyPr/>
          <a:lstStyle/>
          <a:p>
            <a:r>
              <a:rPr lang="en-GB" dirty="0">
                <a:cs typeface="Calibri Light"/>
              </a:rPr>
              <a:t>Decrease in market supply showing the impact on market equilibrium</a:t>
            </a:r>
            <a:endParaRPr lang="en-GB" dirty="0"/>
          </a:p>
        </p:txBody>
      </p:sp>
    </p:spTree>
    <p:extLst>
      <p:ext uri="{BB962C8B-B14F-4D97-AF65-F5344CB8AC3E}">
        <p14:creationId xmlns:p14="http://schemas.microsoft.com/office/powerpoint/2010/main" val="47281722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78000" y="942680"/>
            <a:ext cx="1146389" cy="646331"/>
          </a:xfrm>
          <a:prstGeom prst="rect">
            <a:avLst/>
          </a:prstGeom>
          <a:noFill/>
        </p:spPr>
        <p:txBody>
          <a:bodyPr wrap="square" rtlCol="0">
            <a:spAutoFit/>
          </a:bodyPr>
          <a:lstStyle/>
          <a:p>
            <a:pPr algn="ctr"/>
            <a:r>
              <a:rPr lang="en-GB" b="1" dirty="0"/>
              <a:t>Tax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646331"/>
          </a:xfrm>
          <a:prstGeom prst="rect">
            <a:avLst/>
          </a:prstGeom>
          <a:noFill/>
        </p:spPr>
        <p:txBody>
          <a:bodyPr wrap="square" rtlCol="0">
            <a:spAutoFit/>
          </a:bodyPr>
          <a:lstStyle/>
          <a:p>
            <a:pPr algn="ctr"/>
            <a:r>
              <a:rPr lang="en-GB" b="1" dirty="0"/>
              <a:t>Rate of tax %</a:t>
            </a:r>
          </a:p>
        </p:txBody>
      </p:sp>
      <p:sp>
        <p:nvSpPr>
          <p:cNvPr id="2" name="Freeform: Shape 1">
            <a:extLst>
              <a:ext uri="{FF2B5EF4-FFF2-40B4-BE49-F238E27FC236}">
                <a16:creationId xmlns:a16="http://schemas.microsoft.com/office/drawing/2014/main" id="{B3AF3FCA-7EE9-4202-A248-4F877CA67DDF}"/>
              </a:ext>
            </a:extLst>
          </p:cNvPr>
          <p:cNvSpPr/>
          <p:nvPr/>
        </p:nvSpPr>
        <p:spPr>
          <a:xfrm>
            <a:off x="2885440" y="1625570"/>
            <a:ext cx="5069840" cy="3545870"/>
          </a:xfrm>
          <a:custGeom>
            <a:avLst/>
            <a:gdLst>
              <a:gd name="connsiteX0" fmla="*/ 0 w 5069840"/>
              <a:gd name="connsiteY0" fmla="*/ 3545870 h 3545870"/>
              <a:gd name="connsiteX1" fmla="*/ 1727200 w 5069840"/>
              <a:gd name="connsiteY1" fmla="*/ 30 h 3545870"/>
              <a:gd name="connsiteX2" fmla="*/ 5069840 w 5069840"/>
              <a:gd name="connsiteY2" fmla="*/ 3495070 h 3545870"/>
            </a:gdLst>
            <a:ahLst/>
            <a:cxnLst>
              <a:cxn ang="0">
                <a:pos x="connsiteX0" y="connsiteY0"/>
              </a:cxn>
              <a:cxn ang="0">
                <a:pos x="connsiteX1" y="connsiteY1"/>
              </a:cxn>
              <a:cxn ang="0">
                <a:pos x="connsiteX2" y="connsiteY2"/>
              </a:cxn>
            </a:cxnLst>
            <a:rect l="l" t="t" r="r" b="b"/>
            <a:pathLst>
              <a:path w="5069840" h="3545870">
                <a:moveTo>
                  <a:pt x="0" y="3545870"/>
                </a:moveTo>
                <a:cubicBezTo>
                  <a:pt x="441113" y="1777183"/>
                  <a:pt x="882227" y="8497"/>
                  <a:pt x="1727200" y="30"/>
                </a:cubicBezTo>
                <a:cubicBezTo>
                  <a:pt x="2572173" y="-8437"/>
                  <a:pt x="3821006" y="1743316"/>
                  <a:pt x="5069840" y="349507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9D3D8E53-F0EF-4642-AF97-BC5AA5A2B543}"/>
              </a:ext>
            </a:extLst>
          </p:cNvPr>
          <p:cNvCxnSpPr>
            <a:stCxn id="2" idx="1"/>
          </p:cNvCxnSpPr>
          <p:nvPr/>
        </p:nvCxnSpPr>
        <p:spPr>
          <a:xfrm>
            <a:off x="4612640" y="1625600"/>
            <a:ext cx="10160" cy="3540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B431BE-47B4-4F48-9834-84514F92EF6B}"/>
              </a:ext>
            </a:extLst>
          </p:cNvPr>
          <p:cNvSpPr txBox="1"/>
          <p:nvPr/>
        </p:nvSpPr>
        <p:spPr>
          <a:xfrm>
            <a:off x="4100405" y="5187126"/>
            <a:ext cx="1146389" cy="369332"/>
          </a:xfrm>
          <a:prstGeom prst="rect">
            <a:avLst/>
          </a:prstGeom>
          <a:noFill/>
        </p:spPr>
        <p:txBody>
          <a:bodyPr wrap="square" rtlCol="0">
            <a:spAutoFit/>
          </a:bodyPr>
          <a:lstStyle/>
          <a:p>
            <a:pPr algn="ctr"/>
            <a:r>
              <a:rPr lang="en-GB" b="1" dirty="0"/>
              <a:t>T*</a:t>
            </a:r>
          </a:p>
        </p:txBody>
      </p:sp>
      <p:sp>
        <p:nvSpPr>
          <p:cNvPr id="3" name="Title 2">
            <a:extLst>
              <a:ext uri="{FF2B5EF4-FFF2-40B4-BE49-F238E27FC236}">
                <a16:creationId xmlns:a16="http://schemas.microsoft.com/office/drawing/2014/main" id="{329B0605-531C-6B46-885C-F50A40F61A88}"/>
              </a:ext>
            </a:extLst>
          </p:cNvPr>
          <p:cNvSpPr>
            <a:spLocks noGrp="1"/>
          </p:cNvSpPr>
          <p:nvPr>
            <p:ph type="title"/>
          </p:nvPr>
        </p:nvSpPr>
        <p:spPr/>
        <p:txBody>
          <a:bodyPr/>
          <a:lstStyle/>
          <a:p>
            <a:r>
              <a:rPr lang="en-GB" dirty="0">
                <a:cs typeface="Calibri Light"/>
              </a:rPr>
              <a:t>Laffer curve showing tax rate that creates maximum tax revenue</a:t>
            </a:r>
            <a:endParaRPr lang="en-GB" dirty="0"/>
          </a:p>
        </p:txBody>
      </p:sp>
    </p:spTree>
    <p:extLst>
      <p:ext uri="{BB962C8B-B14F-4D97-AF65-F5344CB8AC3E}">
        <p14:creationId xmlns:p14="http://schemas.microsoft.com/office/powerpoint/2010/main" val="18893571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5439321" y="254442"/>
            <a:ext cx="0" cy="5165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5439321" y="5400129"/>
            <a:ext cx="4044518" cy="20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7918753" y="5709476"/>
            <a:ext cx="1565086" cy="646331"/>
          </a:xfrm>
          <a:prstGeom prst="rect">
            <a:avLst/>
          </a:prstGeom>
          <a:noFill/>
        </p:spPr>
        <p:txBody>
          <a:bodyPr wrap="square" rtlCol="0">
            <a:spAutoFit/>
          </a:bodyPr>
          <a:lstStyle/>
          <a:p>
            <a:pPr algn="ctr"/>
            <a:r>
              <a:rPr lang="en-GB" b="1" dirty="0"/>
              <a:t>Total Tax Revenue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4606182" y="307507"/>
            <a:ext cx="817033" cy="646331"/>
          </a:xfrm>
          <a:prstGeom prst="rect">
            <a:avLst/>
          </a:prstGeom>
          <a:noFill/>
        </p:spPr>
        <p:txBody>
          <a:bodyPr wrap="square" rtlCol="0">
            <a:spAutoFit/>
          </a:bodyPr>
          <a:lstStyle/>
          <a:p>
            <a:pPr algn="ctr"/>
            <a:r>
              <a:rPr lang="en-GB" b="1" dirty="0"/>
              <a:t>Tax rate %</a:t>
            </a:r>
          </a:p>
        </p:txBody>
      </p:sp>
      <p:sp>
        <p:nvSpPr>
          <p:cNvPr id="2" name="Freeform: Shape 1">
            <a:extLst>
              <a:ext uri="{FF2B5EF4-FFF2-40B4-BE49-F238E27FC236}">
                <a16:creationId xmlns:a16="http://schemas.microsoft.com/office/drawing/2014/main" id="{B3AF3FCA-7EE9-4202-A248-4F877CA67DDF}"/>
              </a:ext>
            </a:extLst>
          </p:cNvPr>
          <p:cNvSpPr/>
          <p:nvPr/>
        </p:nvSpPr>
        <p:spPr>
          <a:xfrm rot="5400000">
            <a:off x="4665080" y="1097693"/>
            <a:ext cx="5069840" cy="3545870"/>
          </a:xfrm>
          <a:custGeom>
            <a:avLst/>
            <a:gdLst>
              <a:gd name="connsiteX0" fmla="*/ 0 w 5069840"/>
              <a:gd name="connsiteY0" fmla="*/ 3545870 h 3545870"/>
              <a:gd name="connsiteX1" fmla="*/ 1727200 w 5069840"/>
              <a:gd name="connsiteY1" fmla="*/ 30 h 3545870"/>
              <a:gd name="connsiteX2" fmla="*/ 5069840 w 5069840"/>
              <a:gd name="connsiteY2" fmla="*/ 3495070 h 3545870"/>
            </a:gdLst>
            <a:ahLst/>
            <a:cxnLst>
              <a:cxn ang="0">
                <a:pos x="connsiteX0" y="connsiteY0"/>
              </a:cxn>
              <a:cxn ang="0">
                <a:pos x="connsiteX1" y="connsiteY1"/>
              </a:cxn>
              <a:cxn ang="0">
                <a:pos x="connsiteX2" y="connsiteY2"/>
              </a:cxn>
            </a:cxnLst>
            <a:rect l="l" t="t" r="r" b="b"/>
            <a:pathLst>
              <a:path w="5069840" h="3545870">
                <a:moveTo>
                  <a:pt x="0" y="3545870"/>
                </a:moveTo>
                <a:cubicBezTo>
                  <a:pt x="441113" y="1777183"/>
                  <a:pt x="882227" y="8497"/>
                  <a:pt x="1727200" y="30"/>
                </a:cubicBezTo>
                <a:cubicBezTo>
                  <a:pt x="2572173" y="-8437"/>
                  <a:pt x="3821006" y="1743316"/>
                  <a:pt x="5069840" y="349507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9D3D8E53-F0EF-4642-AF97-BC5AA5A2B543}"/>
              </a:ext>
            </a:extLst>
          </p:cNvPr>
          <p:cNvCxnSpPr>
            <a:cxnSpLocks/>
          </p:cNvCxnSpPr>
          <p:nvPr/>
        </p:nvCxnSpPr>
        <p:spPr>
          <a:xfrm flipH="1">
            <a:off x="5423215" y="953838"/>
            <a:ext cx="22521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B431BE-47B4-4F48-9834-84514F92EF6B}"/>
              </a:ext>
            </a:extLst>
          </p:cNvPr>
          <p:cNvSpPr txBox="1"/>
          <p:nvPr/>
        </p:nvSpPr>
        <p:spPr>
          <a:xfrm>
            <a:off x="7782884" y="5400129"/>
            <a:ext cx="1146389" cy="369332"/>
          </a:xfrm>
          <a:prstGeom prst="rect">
            <a:avLst/>
          </a:prstGeom>
          <a:noFill/>
        </p:spPr>
        <p:txBody>
          <a:bodyPr wrap="square" rtlCol="0">
            <a:spAutoFit/>
          </a:bodyPr>
          <a:lstStyle/>
          <a:p>
            <a:pPr algn="ctr"/>
            <a:r>
              <a:rPr lang="en-GB" b="1" dirty="0"/>
              <a:t>X</a:t>
            </a:r>
          </a:p>
        </p:txBody>
      </p:sp>
      <p:cxnSp>
        <p:nvCxnSpPr>
          <p:cNvPr id="10" name="Straight Connector 9">
            <a:extLst>
              <a:ext uri="{FF2B5EF4-FFF2-40B4-BE49-F238E27FC236}">
                <a16:creationId xmlns:a16="http://schemas.microsoft.com/office/drawing/2014/main" id="{9CC77899-4DE9-4075-A944-8ECE2830391E}"/>
              </a:ext>
            </a:extLst>
          </p:cNvPr>
          <p:cNvCxnSpPr>
            <a:cxnSpLocks/>
          </p:cNvCxnSpPr>
          <p:nvPr/>
        </p:nvCxnSpPr>
        <p:spPr>
          <a:xfrm flipH="1">
            <a:off x="5423215" y="3119441"/>
            <a:ext cx="29328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350C950-5C0D-439C-9424-D462C44D0F96}"/>
              </a:ext>
            </a:extLst>
          </p:cNvPr>
          <p:cNvSpPr txBox="1"/>
          <p:nvPr/>
        </p:nvSpPr>
        <p:spPr>
          <a:xfrm>
            <a:off x="4606182" y="2979790"/>
            <a:ext cx="1146389" cy="369332"/>
          </a:xfrm>
          <a:prstGeom prst="rect">
            <a:avLst/>
          </a:prstGeom>
          <a:noFill/>
        </p:spPr>
        <p:txBody>
          <a:bodyPr wrap="square" rtlCol="0">
            <a:spAutoFit/>
          </a:bodyPr>
          <a:lstStyle/>
          <a:p>
            <a:pPr algn="ctr"/>
            <a:r>
              <a:rPr lang="en-GB" b="1" dirty="0"/>
              <a:t>A</a:t>
            </a:r>
          </a:p>
        </p:txBody>
      </p:sp>
      <p:cxnSp>
        <p:nvCxnSpPr>
          <p:cNvPr id="13" name="Straight Connector 12">
            <a:extLst>
              <a:ext uri="{FF2B5EF4-FFF2-40B4-BE49-F238E27FC236}">
                <a16:creationId xmlns:a16="http://schemas.microsoft.com/office/drawing/2014/main" id="{FAB718CC-01C8-495B-8FB9-A111550AEF35}"/>
              </a:ext>
            </a:extLst>
          </p:cNvPr>
          <p:cNvCxnSpPr>
            <a:cxnSpLocks/>
          </p:cNvCxnSpPr>
          <p:nvPr/>
        </p:nvCxnSpPr>
        <p:spPr>
          <a:xfrm flipH="1">
            <a:off x="5451578" y="2022282"/>
            <a:ext cx="35213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00ACE3-FC2A-445A-AE1D-4189AEFB07F8}"/>
              </a:ext>
            </a:extLst>
          </p:cNvPr>
          <p:cNvSpPr txBox="1"/>
          <p:nvPr/>
        </p:nvSpPr>
        <p:spPr>
          <a:xfrm>
            <a:off x="8411996" y="5400129"/>
            <a:ext cx="1146389" cy="369332"/>
          </a:xfrm>
          <a:prstGeom prst="rect">
            <a:avLst/>
          </a:prstGeom>
          <a:noFill/>
        </p:spPr>
        <p:txBody>
          <a:bodyPr wrap="square" rtlCol="0">
            <a:spAutoFit/>
          </a:bodyPr>
          <a:lstStyle/>
          <a:p>
            <a:pPr algn="ctr"/>
            <a:r>
              <a:rPr lang="en-GB" b="1" dirty="0"/>
              <a:t>Y</a:t>
            </a:r>
          </a:p>
        </p:txBody>
      </p:sp>
      <p:cxnSp>
        <p:nvCxnSpPr>
          <p:cNvPr id="21" name="Straight Connector 20">
            <a:extLst>
              <a:ext uri="{FF2B5EF4-FFF2-40B4-BE49-F238E27FC236}">
                <a16:creationId xmlns:a16="http://schemas.microsoft.com/office/drawing/2014/main" id="{E5F31827-7325-D21B-7018-54FF7EA8B76D}"/>
              </a:ext>
            </a:extLst>
          </p:cNvPr>
          <p:cNvCxnSpPr>
            <a:cxnSpLocks/>
          </p:cNvCxnSpPr>
          <p:nvPr/>
        </p:nvCxnSpPr>
        <p:spPr>
          <a:xfrm flipV="1">
            <a:off x="8972935" y="2022282"/>
            <a:ext cx="0" cy="33832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683703-E4BB-AF4C-65DA-B75D5563C127}"/>
              </a:ext>
            </a:extLst>
          </p:cNvPr>
          <p:cNvCxnSpPr>
            <a:cxnSpLocks/>
          </p:cNvCxnSpPr>
          <p:nvPr/>
        </p:nvCxnSpPr>
        <p:spPr>
          <a:xfrm flipV="1">
            <a:off x="8356079" y="3119441"/>
            <a:ext cx="0" cy="225563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D4CD56-8DF3-01AC-A91E-C25E0D4B52B4}"/>
              </a:ext>
            </a:extLst>
          </p:cNvPr>
          <p:cNvCxnSpPr>
            <a:cxnSpLocks/>
          </p:cNvCxnSpPr>
          <p:nvPr/>
        </p:nvCxnSpPr>
        <p:spPr>
          <a:xfrm flipV="1">
            <a:off x="7675359" y="953838"/>
            <a:ext cx="0" cy="44212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A4DDFA2-A2DE-F5BD-8F66-56FA955C950E}"/>
              </a:ext>
            </a:extLst>
          </p:cNvPr>
          <p:cNvSpPr txBox="1"/>
          <p:nvPr/>
        </p:nvSpPr>
        <p:spPr>
          <a:xfrm>
            <a:off x="7129738" y="5392405"/>
            <a:ext cx="1146389" cy="369332"/>
          </a:xfrm>
          <a:prstGeom prst="rect">
            <a:avLst/>
          </a:prstGeom>
          <a:noFill/>
        </p:spPr>
        <p:txBody>
          <a:bodyPr wrap="square" rtlCol="0">
            <a:spAutoFit/>
          </a:bodyPr>
          <a:lstStyle/>
          <a:p>
            <a:pPr algn="ctr"/>
            <a:r>
              <a:rPr lang="en-GB" b="1" dirty="0"/>
              <a:t>Z</a:t>
            </a:r>
          </a:p>
        </p:txBody>
      </p:sp>
      <p:sp>
        <p:nvSpPr>
          <p:cNvPr id="29" name="TextBox 28">
            <a:extLst>
              <a:ext uri="{FF2B5EF4-FFF2-40B4-BE49-F238E27FC236}">
                <a16:creationId xmlns:a16="http://schemas.microsoft.com/office/drawing/2014/main" id="{7B87A215-228C-1AC8-DFEA-619210338BB0}"/>
              </a:ext>
            </a:extLst>
          </p:cNvPr>
          <p:cNvSpPr txBox="1"/>
          <p:nvPr/>
        </p:nvSpPr>
        <p:spPr>
          <a:xfrm>
            <a:off x="4606182" y="1887887"/>
            <a:ext cx="1146389" cy="369332"/>
          </a:xfrm>
          <a:prstGeom prst="rect">
            <a:avLst/>
          </a:prstGeom>
          <a:noFill/>
        </p:spPr>
        <p:txBody>
          <a:bodyPr wrap="square" rtlCol="0">
            <a:spAutoFit/>
          </a:bodyPr>
          <a:lstStyle/>
          <a:p>
            <a:pPr algn="ctr"/>
            <a:r>
              <a:rPr lang="en-GB" b="1" dirty="0"/>
              <a:t>B</a:t>
            </a:r>
          </a:p>
        </p:txBody>
      </p:sp>
      <p:sp>
        <p:nvSpPr>
          <p:cNvPr id="30" name="TextBox 29">
            <a:extLst>
              <a:ext uri="{FF2B5EF4-FFF2-40B4-BE49-F238E27FC236}">
                <a16:creationId xmlns:a16="http://schemas.microsoft.com/office/drawing/2014/main" id="{2C637C43-FB5F-DBDC-B21F-22ED14D4218A}"/>
              </a:ext>
            </a:extLst>
          </p:cNvPr>
          <p:cNvSpPr txBox="1"/>
          <p:nvPr/>
        </p:nvSpPr>
        <p:spPr>
          <a:xfrm>
            <a:off x="4637990" y="777511"/>
            <a:ext cx="1146389" cy="369332"/>
          </a:xfrm>
          <a:prstGeom prst="rect">
            <a:avLst/>
          </a:prstGeom>
          <a:noFill/>
        </p:spPr>
        <p:txBody>
          <a:bodyPr wrap="square" rtlCol="0">
            <a:spAutoFit/>
          </a:bodyPr>
          <a:lstStyle/>
          <a:p>
            <a:pPr algn="ctr"/>
            <a:r>
              <a:rPr lang="en-GB" b="1" dirty="0"/>
              <a:t>C</a:t>
            </a:r>
          </a:p>
        </p:txBody>
      </p:sp>
      <p:sp>
        <p:nvSpPr>
          <p:cNvPr id="3" name="Title 2">
            <a:extLst>
              <a:ext uri="{FF2B5EF4-FFF2-40B4-BE49-F238E27FC236}">
                <a16:creationId xmlns:a16="http://schemas.microsoft.com/office/drawing/2014/main" id="{C71EE275-FD4A-8FAC-ED11-7FE14BE54C8E}"/>
              </a:ext>
            </a:extLst>
          </p:cNvPr>
          <p:cNvSpPr>
            <a:spLocks noGrp="1"/>
          </p:cNvSpPr>
          <p:nvPr>
            <p:ph type="title"/>
          </p:nvPr>
        </p:nvSpPr>
        <p:spPr/>
        <p:txBody>
          <a:bodyPr/>
          <a:lstStyle/>
          <a:p>
            <a:r>
              <a:rPr lang="en-GB" dirty="0"/>
              <a:t>Alternative representation of the Laffer curve</a:t>
            </a:r>
          </a:p>
        </p:txBody>
      </p:sp>
    </p:spTree>
    <p:extLst>
      <p:ext uri="{BB962C8B-B14F-4D97-AF65-F5344CB8AC3E}">
        <p14:creationId xmlns:p14="http://schemas.microsoft.com/office/powerpoint/2010/main" val="182614197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9CA6A93-9BE7-407E-ACDB-CB8D1194E14B}"/>
              </a:ext>
            </a:extLst>
          </p:cNvPr>
          <p:cNvCxnSpPr/>
          <p:nvPr/>
        </p:nvCxnSpPr>
        <p:spPr>
          <a:xfrm flipV="1">
            <a:off x="4014084" y="981986"/>
            <a:ext cx="4419600" cy="3556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4C1A531-CEE1-4E76-8744-A1DF2C3AB3D3}"/>
              </a:ext>
            </a:extLst>
          </p:cNvPr>
          <p:cNvSpPr/>
          <p:nvPr/>
        </p:nvSpPr>
        <p:spPr>
          <a:xfrm>
            <a:off x="4075044" y="1002306"/>
            <a:ext cx="4378960" cy="3525520"/>
          </a:xfrm>
          <a:custGeom>
            <a:avLst/>
            <a:gdLst>
              <a:gd name="connsiteX0" fmla="*/ 0 w 4378960"/>
              <a:gd name="connsiteY0" fmla="*/ 3525520 h 3525520"/>
              <a:gd name="connsiteX1" fmla="*/ 822960 w 4378960"/>
              <a:gd name="connsiteY1" fmla="*/ 3190240 h 3525520"/>
              <a:gd name="connsiteX2" fmla="*/ 1757680 w 4378960"/>
              <a:gd name="connsiteY2" fmla="*/ 2600960 h 3525520"/>
              <a:gd name="connsiteX3" fmla="*/ 2621280 w 4378960"/>
              <a:gd name="connsiteY3" fmla="*/ 1940560 h 3525520"/>
              <a:gd name="connsiteX4" fmla="*/ 3535680 w 4378960"/>
              <a:gd name="connsiteY4" fmla="*/ 1026160 h 3525520"/>
              <a:gd name="connsiteX5" fmla="*/ 4378960 w 4378960"/>
              <a:gd name="connsiteY5" fmla="*/ 0 h 352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960" h="3525520">
                <a:moveTo>
                  <a:pt x="0" y="3525520"/>
                </a:moveTo>
                <a:lnTo>
                  <a:pt x="822960" y="3190240"/>
                </a:lnTo>
                <a:lnTo>
                  <a:pt x="1757680" y="2600960"/>
                </a:lnTo>
                <a:lnTo>
                  <a:pt x="2621280" y="1940560"/>
                </a:lnTo>
                <a:lnTo>
                  <a:pt x="3535680" y="1026160"/>
                </a:lnTo>
                <a:lnTo>
                  <a:pt x="4378960"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0DF29B2-4127-45FF-93D8-5ADADE61DBBB}"/>
              </a:ext>
            </a:extLst>
          </p:cNvPr>
          <p:cNvSpPr/>
          <p:nvPr/>
        </p:nvSpPr>
        <p:spPr>
          <a:xfrm rot="10800000" flipV="1">
            <a:off x="1958378" y="981986"/>
            <a:ext cx="1711961" cy="923330"/>
          </a:xfrm>
          <a:prstGeom prst="rect">
            <a:avLst/>
          </a:prstGeom>
        </p:spPr>
        <p:txBody>
          <a:bodyPr wrap="square">
            <a:spAutoFit/>
          </a:bodyPr>
          <a:lstStyle/>
          <a:p>
            <a:pPr algn="ctr"/>
            <a:r>
              <a:rPr lang="en-GB" b="1" dirty="0"/>
              <a:t>Cumulative percentage of income</a:t>
            </a:r>
          </a:p>
        </p:txBody>
      </p:sp>
      <p:sp>
        <p:nvSpPr>
          <p:cNvPr id="5" name="Rectangle 4">
            <a:extLst>
              <a:ext uri="{FF2B5EF4-FFF2-40B4-BE49-F238E27FC236}">
                <a16:creationId xmlns:a16="http://schemas.microsoft.com/office/drawing/2014/main" id="{8F25F62C-E0B0-4C13-A8ED-81C52E614724}"/>
              </a:ext>
            </a:extLst>
          </p:cNvPr>
          <p:cNvSpPr/>
          <p:nvPr/>
        </p:nvSpPr>
        <p:spPr>
          <a:xfrm rot="10800000" flipV="1">
            <a:off x="7194164" y="4961225"/>
            <a:ext cx="1711961" cy="923330"/>
          </a:xfrm>
          <a:prstGeom prst="rect">
            <a:avLst/>
          </a:prstGeom>
        </p:spPr>
        <p:txBody>
          <a:bodyPr wrap="square">
            <a:spAutoFit/>
          </a:bodyPr>
          <a:lstStyle/>
          <a:p>
            <a:pPr algn="ctr"/>
            <a:r>
              <a:rPr lang="en-GB" b="1" dirty="0"/>
              <a:t>Cumulative percentage of population</a:t>
            </a:r>
          </a:p>
        </p:txBody>
      </p:sp>
      <p:sp>
        <p:nvSpPr>
          <p:cNvPr id="6" name="TextBox 5">
            <a:extLst>
              <a:ext uri="{FF2B5EF4-FFF2-40B4-BE49-F238E27FC236}">
                <a16:creationId xmlns:a16="http://schemas.microsoft.com/office/drawing/2014/main" id="{DE7714EF-5B77-41A6-946E-745DE61A7CCF}"/>
              </a:ext>
            </a:extLst>
          </p:cNvPr>
          <p:cNvSpPr txBox="1"/>
          <p:nvPr/>
        </p:nvSpPr>
        <p:spPr>
          <a:xfrm>
            <a:off x="3597523" y="4639586"/>
            <a:ext cx="5308601" cy="369332"/>
          </a:xfrm>
          <a:prstGeom prst="rect">
            <a:avLst/>
          </a:prstGeom>
          <a:noFill/>
        </p:spPr>
        <p:txBody>
          <a:bodyPr wrap="square" rtlCol="0">
            <a:spAutoFit/>
          </a:bodyPr>
          <a:lstStyle/>
          <a:p>
            <a:r>
              <a:rPr lang="en-GB" b="1" dirty="0"/>
              <a:t>0                  20              40            60             80            100</a:t>
            </a:r>
          </a:p>
        </p:txBody>
      </p:sp>
      <p:sp>
        <p:nvSpPr>
          <p:cNvPr id="7" name="TextBox 6">
            <a:extLst>
              <a:ext uri="{FF2B5EF4-FFF2-40B4-BE49-F238E27FC236}">
                <a16:creationId xmlns:a16="http://schemas.microsoft.com/office/drawing/2014/main" id="{0BE2F408-4BFF-4D9F-B604-F8F50853D3EE}"/>
              </a:ext>
            </a:extLst>
          </p:cNvPr>
          <p:cNvSpPr txBox="1"/>
          <p:nvPr/>
        </p:nvSpPr>
        <p:spPr>
          <a:xfrm>
            <a:off x="3495930" y="817206"/>
            <a:ext cx="731507" cy="369332"/>
          </a:xfrm>
          <a:prstGeom prst="rect">
            <a:avLst/>
          </a:prstGeom>
          <a:noFill/>
        </p:spPr>
        <p:txBody>
          <a:bodyPr wrap="square" rtlCol="0">
            <a:spAutoFit/>
          </a:bodyPr>
          <a:lstStyle/>
          <a:p>
            <a:r>
              <a:rPr lang="en-GB" b="1" dirty="0"/>
              <a:t>100</a:t>
            </a:r>
          </a:p>
        </p:txBody>
      </p:sp>
      <p:sp>
        <p:nvSpPr>
          <p:cNvPr id="8" name="TextBox 7">
            <a:extLst>
              <a:ext uri="{FF2B5EF4-FFF2-40B4-BE49-F238E27FC236}">
                <a16:creationId xmlns:a16="http://schemas.microsoft.com/office/drawing/2014/main" id="{09D96404-7B52-4727-8262-17B2DD385655}"/>
              </a:ext>
            </a:extLst>
          </p:cNvPr>
          <p:cNvSpPr txBox="1"/>
          <p:nvPr/>
        </p:nvSpPr>
        <p:spPr>
          <a:xfrm>
            <a:off x="3495930" y="1498175"/>
            <a:ext cx="731507" cy="369332"/>
          </a:xfrm>
          <a:prstGeom prst="rect">
            <a:avLst/>
          </a:prstGeom>
          <a:noFill/>
        </p:spPr>
        <p:txBody>
          <a:bodyPr wrap="square" rtlCol="0">
            <a:spAutoFit/>
          </a:bodyPr>
          <a:lstStyle/>
          <a:p>
            <a:r>
              <a:rPr lang="en-GB" b="1" dirty="0"/>
              <a:t>80</a:t>
            </a:r>
          </a:p>
        </p:txBody>
      </p:sp>
      <p:sp>
        <p:nvSpPr>
          <p:cNvPr id="9" name="TextBox 8">
            <a:extLst>
              <a:ext uri="{FF2B5EF4-FFF2-40B4-BE49-F238E27FC236}">
                <a16:creationId xmlns:a16="http://schemas.microsoft.com/office/drawing/2014/main" id="{556DF4F3-8F48-48DB-8DEB-3B54C64BED91}"/>
              </a:ext>
            </a:extLst>
          </p:cNvPr>
          <p:cNvSpPr txBox="1"/>
          <p:nvPr/>
        </p:nvSpPr>
        <p:spPr>
          <a:xfrm>
            <a:off x="3495930" y="2159177"/>
            <a:ext cx="731507" cy="369332"/>
          </a:xfrm>
          <a:prstGeom prst="rect">
            <a:avLst/>
          </a:prstGeom>
          <a:noFill/>
        </p:spPr>
        <p:txBody>
          <a:bodyPr wrap="square" rtlCol="0">
            <a:spAutoFit/>
          </a:bodyPr>
          <a:lstStyle/>
          <a:p>
            <a:r>
              <a:rPr lang="en-GB" b="1" dirty="0"/>
              <a:t>60</a:t>
            </a:r>
          </a:p>
        </p:txBody>
      </p:sp>
      <p:sp>
        <p:nvSpPr>
          <p:cNvPr id="10" name="TextBox 9">
            <a:extLst>
              <a:ext uri="{FF2B5EF4-FFF2-40B4-BE49-F238E27FC236}">
                <a16:creationId xmlns:a16="http://schemas.microsoft.com/office/drawing/2014/main" id="{DAE50A48-C7FC-4593-B544-943F91CF93F8}"/>
              </a:ext>
            </a:extLst>
          </p:cNvPr>
          <p:cNvSpPr txBox="1"/>
          <p:nvPr/>
        </p:nvSpPr>
        <p:spPr>
          <a:xfrm>
            <a:off x="3495930" y="2911419"/>
            <a:ext cx="731507" cy="369332"/>
          </a:xfrm>
          <a:prstGeom prst="rect">
            <a:avLst/>
          </a:prstGeom>
          <a:noFill/>
        </p:spPr>
        <p:txBody>
          <a:bodyPr wrap="square" rtlCol="0">
            <a:spAutoFit/>
          </a:bodyPr>
          <a:lstStyle/>
          <a:p>
            <a:r>
              <a:rPr lang="en-GB" b="1" dirty="0"/>
              <a:t>40</a:t>
            </a:r>
          </a:p>
        </p:txBody>
      </p:sp>
      <p:sp>
        <p:nvSpPr>
          <p:cNvPr id="11" name="TextBox 10">
            <a:extLst>
              <a:ext uri="{FF2B5EF4-FFF2-40B4-BE49-F238E27FC236}">
                <a16:creationId xmlns:a16="http://schemas.microsoft.com/office/drawing/2014/main" id="{362DD16B-C968-4F78-B6DC-A5FA85F52520}"/>
              </a:ext>
            </a:extLst>
          </p:cNvPr>
          <p:cNvSpPr txBox="1"/>
          <p:nvPr/>
        </p:nvSpPr>
        <p:spPr>
          <a:xfrm>
            <a:off x="3495930" y="3630464"/>
            <a:ext cx="731507" cy="369332"/>
          </a:xfrm>
          <a:prstGeom prst="rect">
            <a:avLst/>
          </a:prstGeom>
          <a:noFill/>
        </p:spPr>
        <p:txBody>
          <a:bodyPr wrap="square" rtlCol="0">
            <a:spAutoFit/>
          </a:bodyPr>
          <a:lstStyle/>
          <a:p>
            <a:r>
              <a:rPr lang="en-GB" b="1" dirty="0"/>
              <a:t>20</a:t>
            </a:r>
          </a:p>
        </p:txBody>
      </p:sp>
      <p:sp>
        <p:nvSpPr>
          <p:cNvPr id="13" name="Rectangle 12">
            <a:extLst>
              <a:ext uri="{FF2B5EF4-FFF2-40B4-BE49-F238E27FC236}">
                <a16:creationId xmlns:a16="http://schemas.microsoft.com/office/drawing/2014/main" id="{5137EC2D-DFE1-44C4-AC57-772FA09765D5}"/>
              </a:ext>
            </a:extLst>
          </p:cNvPr>
          <p:cNvSpPr/>
          <p:nvPr/>
        </p:nvSpPr>
        <p:spPr>
          <a:xfrm>
            <a:off x="4014084" y="1001872"/>
            <a:ext cx="4419600" cy="3556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69CCCA9-118C-4FA4-94A6-F2DC0CED60B7}"/>
              </a:ext>
            </a:extLst>
          </p:cNvPr>
          <p:cNvSpPr txBox="1"/>
          <p:nvPr/>
        </p:nvSpPr>
        <p:spPr>
          <a:xfrm rot="19228969">
            <a:off x="4300038" y="2483406"/>
            <a:ext cx="3400746" cy="369332"/>
          </a:xfrm>
          <a:prstGeom prst="rect">
            <a:avLst/>
          </a:prstGeom>
          <a:noFill/>
        </p:spPr>
        <p:txBody>
          <a:bodyPr wrap="square" rtlCol="0">
            <a:spAutoFit/>
          </a:bodyPr>
          <a:lstStyle/>
          <a:p>
            <a:pPr algn="ctr"/>
            <a:r>
              <a:rPr lang="en-GB" dirty="0">
                <a:solidFill>
                  <a:srgbClr val="92D050"/>
                </a:solidFill>
              </a:rPr>
              <a:t>Line of absolute equality</a:t>
            </a:r>
          </a:p>
        </p:txBody>
      </p:sp>
      <p:sp>
        <p:nvSpPr>
          <p:cNvPr id="15" name="TextBox 14">
            <a:extLst>
              <a:ext uri="{FF2B5EF4-FFF2-40B4-BE49-F238E27FC236}">
                <a16:creationId xmlns:a16="http://schemas.microsoft.com/office/drawing/2014/main" id="{E8A70334-37EF-4225-8E8C-2AEEBE7DEFBA}"/>
              </a:ext>
            </a:extLst>
          </p:cNvPr>
          <p:cNvSpPr txBox="1"/>
          <p:nvPr/>
        </p:nvSpPr>
        <p:spPr>
          <a:xfrm rot="19297012">
            <a:off x="4752728" y="3007433"/>
            <a:ext cx="3678149" cy="369332"/>
          </a:xfrm>
          <a:prstGeom prst="rect">
            <a:avLst/>
          </a:prstGeom>
          <a:noFill/>
        </p:spPr>
        <p:txBody>
          <a:bodyPr wrap="square" rtlCol="0">
            <a:spAutoFit/>
          </a:bodyPr>
          <a:lstStyle/>
          <a:p>
            <a:pPr algn="ctr"/>
            <a:r>
              <a:rPr lang="en-GB" dirty="0">
                <a:solidFill>
                  <a:srgbClr val="0070C0"/>
                </a:solidFill>
              </a:rPr>
              <a:t>Lorenz Curve</a:t>
            </a:r>
          </a:p>
        </p:txBody>
      </p:sp>
      <p:sp>
        <p:nvSpPr>
          <p:cNvPr id="12" name="Title 11">
            <a:extLst>
              <a:ext uri="{FF2B5EF4-FFF2-40B4-BE49-F238E27FC236}">
                <a16:creationId xmlns:a16="http://schemas.microsoft.com/office/drawing/2014/main" id="{026A92B6-FD43-3BEE-2F98-E438914CFAA9}"/>
              </a:ext>
            </a:extLst>
          </p:cNvPr>
          <p:cNvSpPr>
            <a:spLocks noGrp="1"/>
          </p:cNvSpPr>
          <p:nvPr>
            <p:ph type="title"/>
          </p:nvPr>
        </p:nvSpPr>
        <p:spPr/>
        <p:txBody>
          <a:bodyPr/>
          <a:lstStyle/>
          <a:p>
            <a:r>
              <a:rPr lang="en-GB" sz="1800" dirty="0">
                <a:latin typeface="Calibri Light"/>
              </a:rPr>
              <a:t>Income inequality: Lorenz </a:t>
            </a:r>
            <a:r>
              <a:rPr lang="en-GB" dirty="0">
                <a:latin typeface="Calibri Light"/>
              </a:rPr>
              <a:t>curve</a:t>
            </a:r>
            <a:r>
              <a:rPr lang="en-GB" sz="1800" dirty="0">
                <a:latin typeface="Calibri Light"/>
              </a:rPr>
              <a:t> used to find out Gini coefficient</a:t>
            </a:r>
            <a:endParaRPr lang="en-GB" dirty="0"/>
          </a:p>
        </p:txBody>
      </p:sp>
    </p:spTree>
    <p:extLst>
      <p:ext uri="{BB962C8B-B14F-4D97-AF65-F5344CB8AC3E}">
        <p14:creationId xmlns:p14="http://schemas.microsoft.com/office/powerpoint/2010/main" val="185114866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7A488-5541-4CE1-A03F-9A519F9D5EAE}"/>
              </a:ext>
            </a:extLst>
          </p:cNvPr>
          <p:cNvSpPr/>
          <p:nvPr/>
        </p:nvSpPr>
        <p:spPr>
          <a:xfrm>
            <a:off x="3865880" y="1013792"/>
            <a:ext cx="4419600" cy="3556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42D8811B-01E1-4CAF-ACFC-4BAC51F12EB6}"/>
              </a:ext>
            </a:extLst>
          </p:cNvPr>
          <p:cNvGrpSpPr/>
          <p:nvPr/>
        </p:nvGrpSpPr>
        <p:grpSpPr>
          <a:xfrm>
            <a:off x="4739640" y="1013792"/>
            <a:ext cx="2722880" cy="3556000"/>
            <a:chOff x="4744720" y="1371600"/>
            <a:chExt cx="2722880" cy="3556000"/>
          </a:xfrm>
        </p:grpSpPr>
        <p:cxnSp>
          <p:nvCxnSpPr>
            <p:cNvPr id="14" name="Straight Connector 13">
              <a:extLst>
                <a:ext uri="{FF2B5EF4-FFF2-40B4-BE49-F238E27FC236}">
                  <a16:creationId xmlns:a16="http://schemas.microsoft.com/office/drawing/2014/main" id="{97766E52-8F33-4A33-9821-7080457AA99F}"/>
                </a:ext>
              </a:extLst>
            </p:cNvPr>
            <p:cNvCxnSpPr/>
            <p:nvPr/>
          </p:nvCxnSpPr>
          <p:spPr>
            <a:xfrm>
              <a:off x="7467600" y="1371600"/>
              <a:ext cx="0" cy="3556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318E35-A238-437F-A140-130D6085408F}"/>
                </a:ext>
              </a:extLst>
            </p:cNvPr>
            <p:cNvCxnSpPr/>
            <p:nvPr/>
          </p:nvCxnSpPr>
          <p:spPr>
            <a:xfrm>
              <a:off x="6559974" y="1371600"/>
              <a:ext cx="0" cy="3556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1BCDF8-A767-457A-9339-1A2A162D554B}"/>
                </a:ext>
              </a:extLst>
            </p:cNvPr>
            <p:cNvCxnSpPr/>
            <p:nvPr/>
          </p:nvCxnSpPr>
          <p:spPr>
            <a:xfrm>
              <a:off x="5652347" y="1371600"/>
              <a:ext cx="0" cy="3556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AA567C-DAB7-4DC2-AB2E-60E7CD414CA1}"/>
                </a:ext>
              </a:extLst>
            </p:cNvPr>
            <p:cNvCxnSpPr/>
            <p:nvPr/>
          </p:nvCxnSpPr>
          <p:spPr>
            <a:xfrm>
              <a:off x="4744720" y="1371600"/>
              <a:ext cx="0" cy="35560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DDC20D0-6EBA-4210-92DE-B4461DF352A6}"/>
              </a:ext>
            </a:extLst>
          </p:cNvPr>
          <p:cNvGrpSpPr/>
          <p:nvPr/>
        </p:nvGrpSpPr>
        <p:grpSpPr>
          <a:xfrm>
            <a:off x="3825240" y="1730072"/>
            <a:ext cx="4460240" cy="2123440"/>
            <a:chOff x="3830320" y="2087880"/>
            <a:chExt cx="4460240" cy="2123440"/>
          </a:xfrm>
        </p:grpSpPr>
        <p:cxnSp>
          <p:nvCxnSpPr>
            <p:cNvPr id="20" name="Straight Connector 19">
              <a:extLst>
                <a:ext uri="{FF2B5EF4-FFF2-40B4-BE49-F238E27FC236}">
                  <a16:creationId xmlns:a16="http://schemas.microsoft.com/office/drawing/2014/main" id="{1B485472-6375-417D-80E1-32416F29CD9F}"/>
                </a:ext>
              </a:extLst>
            </p:cNvPr>
            <p:cNvCxnSpPr>
              <a:cxnSpLocks/>
            </p:cNvCxnSpPr>
            <p:nvPr/>
          </p:nvCxnSpPr>
          <p:spPr>
            <a:xfrm flipH="1">
              <a:off x="3830320" y="4211320"/>
              <a:ext cx="446024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303F63-4A87-4BBB-9970-6627D4821319}"/>
                </a:ext>
              </a:extLst>
            </p:cNvPr>
            <p:cNvCxnSpPr>
              <a:cxnSpLocks/>
            </p:cNvCxnSpPr>
            <p:nvPr/>
          </p:nvCxnSpPr>
          <p:spPr>
            <a:xfrm flipH="1">
              <a:off x="3830320" y="3503506"/>
              <a:ext cx="446024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FA4310-8337-491A-AF24-78AADC0BD680}"/>
                </a:ext>
              </a:extLst>
            </p:cNvPr>
            <p:cNvCxnSpPr>
              <a:cxnSpLocks/>
            </p:cNvCxnSpPr>
            <p:nvPr/>
          </p:nvCxnSpPr>
          <p:spPr>
            <a:xfrm flipH="1">
              <a:off x="3830320" y="2795693"/>
              <a:ext cx="446024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954521-DDB1-4B1E-9719-2E26820A8A5A}"/>
                </a:ext>
              </a:extLst>
            </p:cNvPr>
            <p:cNvCxnSpPr>
              <a:cxnSpLocks/>
            </p:cNvCxnSpPr>
            <p:nvPr/>
          </p:nvCxnSpPr>
          <p:spPr>
            <a:xfrm flipH="1">
              <a:off x="3830320" y="2087880"/>
              <a:ext cx="446024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EA85FC8-57D2-44A7-B9CD-928AE13D9C7B}"/>
              </a:ext>
            </a:extLst>
          </p:cNvPr>
          <p:cNvCxnSpPr/>
          <p:nvPr/>
        </p:nvCxnSpPr>
        <p:spPr>
          <a:xfrm flipV="1">
            <a:off x="3865880" y="1013792"/>
            <a:ext cx="4419600" cy="3556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90AB480B-5C9E-414B-9B06-9CB1E99771A3}"/>
              </a:ext>
            </a:extLst>
          </p:cNvPr>
          <p:cNvSpPr/>
          <p:nvPr/>
        </p:nvSpPr>
        <p:spPr>
          <a:xfrm>
            <a:off x="3926840" y="1034112"/>
            <a:ext cx="4378960" cy="3525520"/>
          </a:xfrm>
          <a:custGeom>
            <a:avLst/>
            <a:gdLst>
              <a:gd name="connsiteX0" fmla="*/ 0 w 4378960"/>
              <a:gd name="connsiteY0" fmla="*/ 3525520 h 3525520"/>
              <a:gd name="connsiteX1" fmla="*/ 822960 w 4378960"/>
              <a:gd name="connsiteY1" fmla="*/ 3190240 h 3525520"/>
              <a:gd name="connsiteX2" fmla="*/ 1757680 w 4378960"/>
              <a:gd name="connsiteY2" fmla="*/ 2600960 h 3525520"/>
              <a:gd name="connsiteX3" fmla="*/ 2621280 w 4378960"/>
              <a:gd name="connsiteY3" fmla="*/ 1940560 h 3525520"/>
              <a:gd name="connsiteX4" fmla="*/ 3535680 w 4378960"/>
              <a:gd name="connsiteY4" fmla="*/ 1026160 h 3525520"/>
              <a:gd name="connsiteX5" fmla="*/ 4378960 w 4378960"/>
              <a:gd name="connsiteY5" fmla="*/ 0 h 352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960" h="3525520">
                <a:moveTo>
                  <a:pt x="0" y="3525520"/>
                </a:moveTo>
                <a:lnTo>
                  <a:pt x="822960" y="3190240"/>
                </a:lnTo>
                <a:lnTo>
                  <a:pt x="1757680" y="2600960"/>
                </a:lnTo>
                <a:lnTo>
                  <a:pt x="2621280" y="1940560"/>
                </a:lnTo>
                <a:lnTo>
                  <a:pt x="3535680" y="1026160"/>
                </a:lnTo>
                <a:lnTo>
                  <a:pt x="4378960"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2D3B123E-B1B3-49E4-B382-0C82BEC15A65}"/>
              </a:ext>
            </a:extLst>
          </p:cNvPr>
          <p:cNvSpPr/>
          <p:nvPr/>
        </p:nvSpPr>
        <p:spPr>
          <a:xfrm>
            <a:off x="3916680" y="1044272"/>
            <a:ext cx="4358640" cy="3535680"/>
          </a:xfrm>
          <a:custGeom>
            <a:avLst/>
            <a:gdLst>
              <a:gd name="connsiteX0" fmla="*/ 0 w 4358640"/>
              <a:gd name="connsiteY0" fmla="*/ 3535680 h 3535680"/>
              <a:gd name="connsiteX1" fmla="*/ 812800 w 4358640"/>
              <a:gd name="connsiteY1" fmla="*/ 3413760 h 3535680"/>
              <a:gd name="connsiteX2" fmla="*/ 1737360 w 4358640"/>
              <a:gd name="connsiteY2" fmla="*/ 3241040 h 3535680"/>
              <a:gd name="connsiteX3" fmla="*/ 2600960 w 4358640"/>
              <a:gd name="connsiteY3" fmla="*/ 2854960 h 3535680"/>
              <a:gd name="connsiteX4" fmla="*/ 3545840 w 4358640"/>
              <a:gd name="connsiteY4" fmla="*/ 2113280 h 3535680"/>
              <a:gd name="connsiteX5" fmla="*/ 4358640 w 4358640"/>
              <a:gd name="connsiteY5" fmla="*/ 0 h 353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8640" h="3535680">
                <a:moveTo>
                  <a:pt x="0" y="3535680"/>
                </a:moveTo>
                <a:lnTo>
                  <a:pt x="812800" y="3413760"/>
                </a:lnTo>
                <a:lnTo>
                  <a:pt x="1737360" y="3241040"/>
                </a:lnTo>
                <a:lnTo>
                  <a:pt x="2600960" y="2854960"/>
                </a:lnTo>
                <a:lnTo>
                  <a:pt x="3545840" y="2113280"/>
                </a:lnTo>
                <a:lnTo>
                  <a:pt x="4358640" y="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83F40C1E-7AFF-474B-A3E2-2AF33AB77D3A}"/>
              </a:ext>
            </a:extLst>
          </p:cNvPr>
          <p:cNvSpPr txBox="1"/>
          <p:nvPr/>
        </p:nvSpPr>
        <p:spPr>
          <a:xfrm>
            <a:off x="8437880" y="3484180"/>
            <a:ext cx="1635760" cy="369332"/>
          </a:xfrm>
          <a:prstGeom prst="rect">
            <a:avLst/>
          </a:prstGeom>
          <a:noFill/>
        </p:spPr>
        <p:txBody>
          <a:bodyPr wrap="square" rtlCol="0">
            <a:spAutoFit/>
          </a:bodyPr>
          <a:lstStyle/>
          <a:p>
            <a:r>
              <a:rPr lang="en-GB" b="1" dirty="0"/>
              <a:t>Country B</a:t>
            </a:r>
          </a:p>
        </p:txBody>
      </p:sp>
      <p:sp>
        <p:nvSpPr>
          <p:cNvPr id="34" name="Rectangle 33">
            <a:extLst>
              <a:ext uri="{FF2B5EF4-FFF2-40B4-BE49-F238E27FC236}">
                <a16:creationId xmlns:a16="http://schemas.microsoft.com/office/drawing/2014/main" id="{9162B7AA-7292-4DFF-BA46-B1F77D54C3AB}"/>
              </a:ext>
            </a:extLst>
          </p:cNvPr>
          <p:cNvSpPr/>
          <p:nvPr/>
        </p:nvSpPr>
        <p:spPr>
          <a:xfrm>
            <a:off x="8437880" y="2491794"/>
            <a:ext cx="1138966" cy="369332"/>
          </a:xfrm>
          <a:prstGeom prst="rect">
            <a:avLst/>
          </a:prstGeom>
        </p:spPr>
        <p:txBody>
          <a:bodyPr wrap="none">
            <a:spAutoFit/>
          </a:bodyPr>
          <a:lstStyle/>
          <a:p>
            <a:r>
              <a:rPr lang="en-GB" b="1" dirty="0"/>
              <a:t>Country A</a:t>
            </a:r>
          </a:p>
        </p:txBody>
      </p:sp>
      <p:cxnSp>
        <p:nvCxnSpPr>
          <p:cNvPr id="36" name="Straight Arrow Connector 35">
            <a:extLst>
              <a:ext uri="{FF2B5EF4-FFF2-40B4-BE49-F238E27FC236}">
                <a16:creationId xmlns:a16="http://schemas.microsoft.com/office/drawing/2014/main" id="{C0F605DB-1DBF-47C3-940E-F7280120317C}"/>
              </a:ext>
            </a:extLst>
          </p:cNvPr>
          <p:cNvCxnSpPr/>
          <p:nvPr/>
        </p:nvCxnSpPr>
        <p:spPr>
          <a:xfrm flipH="1">
            <a:off x="7045960" y="2491794"/>
            <a:ext cx="1493520" cy="1846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D1689D-DC51-4C8C-BF01-C17D3206872F}"/>
              </a:ext>
            </a:extLst>
          </p:cNvPr>
          <p:cNvCxnSpPr/>
          <p:nvPr/>
        </p:nvCxnSpPr>
        <p:spPr>
          <a:xfrm flipH="1">
            <a:off x="6949440" y="3568938"/>
            <a:ext cx="1493520" cy="1846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903D10B-2CA9-453B-ADA3-1015742955D0}"/>
              </a:ext>
            </a:extLst>
          </p:cNvPr>
          <p:cNvSpPr/>
          <p:nvPr/>
        </p:nvSpPr>
        <p:spPr>
          <a:xfrm rot="10800000" flipV="1">
            <a:off x="1810174" y="1013792"/>
            <a:ext cx="1711961" cy="923330"/>
          </a:xfrm>
          <a:prstGeom prst="rect">
            <a:avLst/>
          </a:prstGeom>
        </p:spPr>
        <p:txBody>
          <a:bodyPr wrap="square">
            <a:spAutoFit/>
          </a:bodyPr>
          <a:lstStyle/>
          <a:p>
            <a:pPr algn="ctr"/>
            <a:r>
              <a:rPr lang="en-GB" b="1" dirty="0"/>
              <a:t>Cumulative percentage of income</a:t>
            </a:r>
          </a:p>
        </p:txBody>
      </p:sp>
      <p:sp>
        <p:nvSpPr>
          <p:cNvPr id="39" name="Rectangle 38">
            <a:extLst>
              <a:ext uri="{FF2B5EF4-FFF2-40B4-BE49-F238E27FC236}">
                <a16:creationId xmlns:a16="http://schemas.microsoft.com/office/drawing/2014/main" id="{C25DE593-C78E-4F38-83C0-BFBA90D79766}"/>
              </a:ext>
            </a:extLst>
          </p:cNvPr>
          <p:cNvSpPr/>
          <p:nvPr/>
        </p:nvSpPr>
        <p:spPr>
          <a:xfrm rot="10800000" flipV="1">
            <a:off x="7045960" y="4993031"/>
            <a:ext cx="1711961" cy="923330"/>
          </a:xfrm>
          <a:prstGeom prst="rect">
            <a:avLst/>
          </a:prstGeom>
        </p:spPr>
        <p:txBody>
          <a:bodyPr wrap="square">
            <a:spAutoFit/>
          </a:bodyPr>
          <a:lstStyle/>
          <a:p>
            <a:pPr algn="ctr"/>
            <a:r>
              <a:rPr lang="en-GB" b="1" dirty="0"/>
              <a:t>Cumulative percentage of household</a:t>
            </a:r>
          </a:p>
        </p:txBody>
      </p:sp>
      <p:sp>
        <p:nvSpPr>
          <p:cNvPr id="40" name="TextBox 39">
            <a:extLst>
              <a:ext uri="{FF2B5EF4-FFF2-40B4-BE49-F238E27FC236}">
                <a16:creationId xmlns:a16="http://schemas.microsoft.com/office/drawing/2014/main" id="{D188796D-28F1-4FDD-9AD1-7777093F9B01}"/>
              </a:ext>
            </a:extLst>
          </p:cNvPr>
          <p:cNvSpPr txBox="1"/>
          <p:nvPr/>
        </p:nvSpPr>
        <p:spPr>
          <a:xfrm>
            <a:off x="3449319" y="4671392"/>
            <a:ext cx="5308601" cy="369332"/>
          </a:xfrm>
          <a:prstGeom prst="rect">
            <a:avLst/>
          </a:prstGeom>
          <a:noFill/>
        </p:spPr>
        <p:txBody>
          <a:bodyPr wrap="square" rtlCol="0">
            <a:spAutoFit/>
          </a:bodyPr>
          <a:lstStyle/>
          <a:p>
            <a:r>
              <a:rPr lang="en-GB" b="1" dirty="0"/>
              <a:t>0                  20              40            60             80            100</a:t>
            </a:r>
          </a:p>
        </p:txBody>
      </p:sp>
      <p:sp>
        <p:nvSpPr>
          <p:cNvPr id="41" name="TextBox 40">
            <a:extLst>
              <a:ext uri="{FF2B5EF4-FFF2-40B4-BE49-F238E27FC236}">
                <a16:creationId xmlns:a16="http://schemas.microsoft.com/office/drawing/2014/main" id="{B0305449-3BF9-4274-9E5C-109428AB0521}"/>
              </a:ext>
            </a:extLst>
          </p:cNvPr>
          <p:cNvSpPr txBox="1"/>
          <p:nvPr/>
        </p:nvSpPr>
        <p:spPr>
          <a:xfrm>
            <a:off x="3347726" y="849012"/>
            <a:ext cx="731507" cy="369332"/>
          </a:xfrm>
          <a:prstGeom prst="rect">
            <a:avLst/>
          </a:prstGeom>
          <a:noFill/>
        </p:spPr>
        <p:txBody>
          <a:bodyPr wrap="square" rtlCol="0">
            <a:spAutoFit/>
          </a:bodyPr>
          <a:lstStyle/>
          <a:p>
            <a:r>
              <a:rPr lang="en-GB" b="1" dirty="0"/>
              <a:t>100</a:t>
            </a:r>
          </a:p>
        </p:txBody>
      </p:sp>
      <p:sp>
        <p:nvSpPr>
          <p:cNvPr id="42" name="TextBox 41">
            <a:extLst>
              <a:ext uri="{FF2B5EF4-FFF2-40B4-BE49-F238E27FC236}">
                <a16:creationId xmlns:a16="http://schemas.microsoft.com/office/drawing/2014/main" id="{C10D5CFE-A5F2-4AF0-9AE3-3E3949A40385}"/>
              </a:ext>
            </a:extLst>
          </p:cNvPr>
          <p:cNvSpPr txBox="1"/>
          <p:nvPr/>
        </p:nvSpPr>
        <p:spPr>
          <a:xfrm>
            <a:off x="3347726" y="1529981"/>
            <a:ext cx="731507" cy="369332"/>
          </a:xfrm>
          <a:prstGeom prst="rect">
            <a:avLst/>
          </a:prstGeom>
          <a:noFill/>
        </p:spPr>
        <p:txBody>
          <a:bodyPr wrap="square" rtlCol="0">
            <a:spAutoFit/>
          </a:bodyPr>
          <a:lstStyle/>
          <a:p>
            <a:r>
              <a:rPr lang="en-GB" b="1" dirty="0"/>
              <a:t>80</a:t>
            </a:r>
          </a:p>
        </p:txBody>
      </p:sp>
      <p:sp>
        <p:nvSpPr>
          <p:cNvPr id="43" name="TextBox 42">
            <a:extLst>
              <a:ext uri="{FF2B5EF4-FFF2-40B4-BE49-F238E27FC236}">
                <a16:creationId xmlns:a16="http://schemas.microsoft.com/office/drawing/2014/main" id="{FB596162-69A6-435D-9E5E-9CDD9ACD3F30}"/>
              </a:ext>
            </a:extLst>
          </p:cNvPr>
          <p:cNvSpPr txBox="1"/>
          <p:nvPr/>
        </p:nvSpPr>
        <p:spPr>
          <a:xfrm>
            <a:off x="3347726" y="2190983"/>
            <a:ext cx="731507" cy="369332"/>
          </a:xfrm>
          <a:prstGeom prst="rect">
            <a:avLst/>
          </a:prstGeom>
          <a:noFill/>
        </p:spPr>
        <p:txBody>
          <a:bodyPr wrap="square" rtlCol="0">
            <a:spAutoFit/>
          </a:bodyPr>
          <a:lstStyle/>
          <a:p>
            <a:r>
              <a:rPr lang="en-GB" b="1" dirty="0"/>
              <a:t>60</a:t>
            </a:r>
          </a:p>
        </p:txBody>
      </p:sp>
      <p:sp>
        <p:nvSpPr>
          <p:cNvPr id="44" name="TextBox 43">
            <a:extLst>
              <a:ext uri="{FF2B5EF4-FFF2-40B4-BE49-F238E27FC236}">
                <a16:creationId xmlns:a16="http://schemas.microsoft.com/office/drawing/2014/main" id="{AE2F2A37-7C9A-42AC-9925-CB11DBB2B23A}"/>
              </a:ext>
            </a:extLst>
          </p:cNvPr>
          <p:cNvSpPr txBox="1"/>
          <p:nvPr/>
        </p:nvSpPr>
        <p:spPr>
          <a:xfrm>
            <a:off x="3347726" y="2943225"/>
            <a:ext cx="731507" cy="369332"/>
          </a:xfrm>
          <a:prstGeom prst="rect">
            <a:avLst/>
          </a:prstGeom>
          <a:noFill/>
        </p:spPr>
        <p:txBody>
          <a:bodyPr wrap="square" rtlCol="0">
            <a:spAutoFit/>
          </a:bodyPr>
          <a:lstStyle/>
          <a:p>
            <a:r>
              <a:rPr lang="en-GB" b="1" dirty="0"/>
              <a:t>40</a:t>
            </a:r>
          </a:p>
        </p:txBody>
      </p:sp>
      <p:sp>
        <p:nvSpPr>
          <p:cNvPr id="45" name="TextBox 44">
            <a:extLst>
              <a:ext uri="{FF2B5EF4-FFF2-40B4-BE49-F238E27FC236}">
                <a16:creationId xmlns:a16="http://schemas.microsoft.com/office/drawing/2014/main" id="{8E764300-CBC7-41BE-B4E4-4D5EC11E6E4F}"/>
              </a:ext>
            </a:extLst>
          </p:cNvPr>
          <p:cNvSpPr txBox="1"/>
          <p:nvPr/>
        </p:nvSpPr>
        <p:spPr>
          <a:xfrm>
            <a:off x="3347726" y="3662270"/>
            <a:ext cx="731507" cy="369332"/>
          </a:xfrm>
          <a:prstGeom prst="rect">
            <a:avLst/>
          </a:prstGeom>
          <a:noFill/>
        </p:spPr>
        <p:txBody>
          <a:bodyPr wrap="square" rtlCol="0">
            <a:spAutoFit/>
          </a:bodyPr>
          <a:lstStyle/>
          <a:p>
            <a:r>
              <a:rPr lang="en-GB" b="1" dirty="0"/>
              <a:t>20</a:t>
            </a:r>
          </a:p>
        </p:txBody>
      </p:sp>
      <p:sp>
        <p:nvSpPr>
          <p:cNvPr id="2" name="Title 1">
            <a:extLst>
              <a:ext uri="{FF2B5EF4-FFF2-40B4-BE49-F238E27FC236}">
                <a16:creationId xmlns:a16="http://schemas.microsoft.com/office/drawing/2014/main" id="{41A5F8F3-66C0-BE3A-D5B2-CE14A83A365B}"/>
              </a:ext>
            </a:extLst>
          </p:cNvPr>
          <p:cNvSpPr>
            <a:spLocks noGrp="1"/>
          </p:cNvSpPr>
          <p:nvPr>
            <p:ph type="title"/>
          </p:nvPr>
        </p:nvSpPr>
        <p:spPr/>
        <p:txBody>
          <a:bodyPr/>
          <a:lstStyle/>
          <a:p>
            <a:r>
              <a:rPr lang="en-GB" dirty="0">
                <a:cs typeface="Calibri Light"/>
              </a:rPr>
              <a:t>Income inequality: Lorenz curves used to find out Gini coefficient; Country A has less income inequality than Country B</a:t>
            </a:r>
            <a:endParaRPr lang="en-GB" dirty="0"/>
          </a:p>
        </p:txBody>
      </p:sp>
    </p:spTree>
    <p:extLst>
      <p:ext uri="{BB962C8B-B14F-4D97-AF65-F5344CB8AC3E}">
        <p14:creationId xmlns:p14="http://schemas.microsoft.com/office/powerpoint/2010/main" val="24453831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9CA6A93-9BE7-407E-ACDB-CB8D1194E14B}"/>
              </a:ext>
            </a:extLst>
          </p:cNvPr>
          <p:cNvCxnSpPr/>
          <p:nvPr/>
        </p:nvCxnSpPr>
        <p:spPr>
          <a:xfrm flipV="1">
            <a:off x="3870960" y="1371600"/>
            <a:ext cx="4419600" cy="35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4C1A531-CEE1-4E76-8744-A1DF2C3AB3D3}"/>
              </a:ext>
            </a:extLst>
          </p:cNvPr>
          <p:cNvSpPr/>
          <p:nvPr/>
        </p:nvSpPr>
        <p:spPr>
          <a:xfrm>
            <a:off x="3931920" y="1391920"/>
            <a:ext cx="4378960" cy="3525520"/>
          </a:xfrm>
          <a:custGeom>
            <a:avLst/>
            <a:gdLst>
              <a:gd name="connsiteX0" fmla="*/ 0 w 4378960"/>
              <a:gd name="connsiteY0" fmla="*/ 3525520 h 3525520"/>
              <a:gd name="connsiteX1" fmla="*/ 822960 w 4378960"/>
              <a:gd name="connsiteY1" fmla="*/ 3190240 h 3525520"/>
              <a:gd name="connsiteX2" fmla="*/ 1757680 w 4378960"/>
              <a:gd name="connsiteY2" fmla="*/ 2600960 h 3525520"/>
              <a:gd name="connsiteX3" fmla="*/ 2621280 w 4378960"/>
              <a:gd name="connsiteY3" fmla="*/ 1940560 h 3525520"/>
              <a:gd name="connsiteX4" fmla="*/ 3535680 w 4378960"/>
              <a:gd name="connsiteY4" fmla="*/ 1026160 h 3525520"/>
              <a:gd name="connsiteX5" fmla="*/ 4378960 w 4378960"/>
              <a:gd name="connsiteY5" fmla="*/ 0 h 352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960" h="3525520">
                <a:moveTo>
                  <a:pt x="0" y="3525520"/>
                </a:moveTo>
                <a:lnTo>
                  <a:pt x="822960" y="3190240"/>
                </a:lnTo>
                <a:lnTo>
                  <a:pt x="1757680" y="2600960"/>
                </a:lnTo>
                <a:lnTo>
                  <a:pt x="2621280" y="1940560"/>
                </a:lnTo>
                <a:lnTo>
                  <a:pt x="3535680" y="1026160"/>
                </a:lnTo>
                <a:lnTo>
                  <a:pt x="437896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E7714EF-5B77-41A6-946E-745DE61A7CCF}"/>
              </a:ext>
            </a:extLst>
          </p:cNvPr>
          <p:cNvSpPr txBox="1"/>
          <p:nvPr/>
        </p:nvSpPr>
        <p:spPr>
          <a:xfrm>
            <a:off x="5735320" y="3384438"/>
            <a:ext cx="508001" cy="369332"/>
          </a:xfrm>
          <a:prstGeom prst="rect">
            <a:avLst/>
          </a:prstGeom>
          <a:noFill/>
        </p:spPr>
        <p:txBody>
          <a:bodyPr wrap="square" rtlCol="0">
            <a:spAutoFit/>
          </a:bodyPr>
          <a:lstStyle/>
          <a:p>
            <a:r>
              <a:rPr lang="en-GB" b="1" dirty="0"/>
              <a:t>A</a:t>
            </a:r>
          </a:p>
        </p:txBody>
      </p:sp>
      <p:sp>
        <p:nvSpPr>
          <p:cNvPr id="14" name="TextBox 13">
            <a:extLst>
              <a:ext uri="{FF2B5EF4-FFF2-40B4-BE49-F238E27FC236}">
                <a16:creationId xmlns:a16="http://schemas.microsoft.com/office/drawing/2014/main" id="{E69CCCA9-118C-4FA4-94A6-F2DC0CED60B7}"/>
              </a:ext>
            </a:extLst>
          </p:cNvPr>
          <p:cNvSpPr txBox="1"/>
          <p:nvPr/>
        </p:nvSpPr>
        <p:spPr>
          <a:xfrm rot="19370002">
            <a:off x="4963160" y="2673831"/>
            <a:ext cx="2316480" cy="369332"/>
          </a:xfrm>
          <a:prstGeom prst="rect">
            <a:avLst/>
          </a:prstGeom>
          <a:noFill/>
        </p:spPr>
        <p:txBody>
          <a:bodyPr wrap="square" rtlCol="0">
            <a:spAutoFit/>
          </a:bodyPr>
          <a:lstStyle/>
          <a:p>
            <a:pPr algn="ctr"/>
            <a:r>
              <a:rPr lang="en-GB" dirty="0"/>
              <a:t>Line of equality</a:t>
            </a:r>
          </a:p>
        </p:txBody>
      </p:sp>
      <p:sp>
        <p:nvSpPr>
          <p:cNvPr id="15" name="TextBox 14">
            <a:extLst>
              <a:ext uri="{FF2B5EF4-FFF2-40B4-BE49-F238E27FC236}">
                <a16:creationId xmlns:a16="http://schemas.microsoft.com/office/drawing/2014/main" id="{E8A70334-37EF-4225-8E8C-2AEEBE7DEFBA}"/>
              </a:ext>
            </a:extLst>
          </p:cNvPr>
          <p:cNvSpPr txBox="1"/>
          <p:nvPr/>
        </p:nvSpPr>
        <p:spPr>
          <a:xfrm>
            <a:off x="6040120" y="3440331"/>
            <a:ext cx="1293357" cy="646331"/>
          </a:xfrm>
          <a:prstGeom prst="rect">
            <a:avLst/>
          </a:prstGeom>
          <a:noFill/>
        </p:spPr>
        <p:txBody>
          <a:bodyPr wrap="square" rtlCol="0">
            <a:spAutoFit/>
          </a:bodyPr>
          <a:lstStyle/>
          <a:p>
            <a:pPr algn="ctr"/>
            <a:r>
              <a:rPr lang="en-GB" dirty="0"/>
              <a:t>Lorenz curve</a:t>
            </a:r>
          </a:p>
        </p:txBody>
      </p:sp>
      <p:sp>
        <p:nvSpPr>
          <p:cNvPr id="4" name="TextBox 3">
            <a:extLst>
              <a:ext uri="{FF2B5EF4-FFF2-40B4-BE49-F238E27FC236}">
                <a16:creationId xmlns:a16="http://schemas.microsoft.com/office/drawing/2014/main" id="{F77417B7-512C-2A19-8FAB-4F7946AAFA11}"/>
              </a:ext>
            </a:extLst>
          </p:cNvPr>
          <p:cNvSpPr txBox="1"/>
          <p:nvPr/>
        </p:nvSpPr>
        <p:spPr>
          <a:xfrm>
            <a:off x="7333477" y="4197070"/>
            <a:ext cx="508001" cy="369332"/>
          </a:xfrm>
          <a:prstGeom prst="rect">
            <a:avLst/>
          </a:prstGeom>
          <a:noFill/>
        </p:spPr>
        <p:txBody>
          <a:bodyPr wrap="square" rtlCol="0">
            <a:spAutoFit/>
          </a:bodyPr>
          <a:lstStyle/>
          <a:p>
            <a:r>
              <a:rPr lang="en-GB" b="1" dirty="0"/>
              <a:t>B</a:t>
            </a:r>
          </a:p>
        </p:txBody>
      </p:sp>
      <p:cxnSp>
        <p:nvCxnSpPr>
          <p:cNvPr id="5" name="Straight Connector 4">
            <a:extLst>
              <a:ext uri="{FF2B5EF4-FFF2-40B4-BE49-F238E27FC236}">
                <a16:creationId xmlns:a16="http://schemas.microsoft.com/office/drawing/2014/main" id="{E87690DE-F97B-A5CD-5E9E-A88BC8ADF82A}"/>
              </a:ext>
            </a:extLst>
          </p:cNvPr>
          <p:cNvCxnSpPr>
            <a:cxnSpLocks/>
          </p:cNvCxnSpPr>
          <p:nvPr/>
        </p:nvCxnSpPr>
        <p:spPr>
          <a:xfrm>
            <a:off x="3870960" y="4917440"/>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9310D46-DAAB-B86E-845F-38B7F377E67E}"/>
              </a:ext>
            </a:extLst>
          </p:cNvPr>
          <p:cNvCxnSpPr>
            <a:cxnSpLocks/>
          </p:cNvCxnSpPr>
          <p:nvPr/>
        </p:nvCxnSpPr>
        <p:spPr>
          <a:xfrm flipH="1">
            <a:off x="8300720" y="1391920"/>
            <a:ext cx="10160" cy="3525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227C71-2A9F-AEE7-0196-A07CCB8E481C}"/>
              </a:ext>
            </a:extLst>
          </p:cNvPr>
          <p:cNvSpPr txBox="1"/>
          <p:nvPr/>
        </p:nvSpPr>
        <p:spPr>
          <a:xfrm>
            <a:off x="8290560" y="1391919"/>
            <a:ext cx="1874520" cy="646331"/>
          </a:xfrm>
          <a:prstGeom prst="rect">
            <a:avLst/>
          </a:prstGeom>
          <a:noFill/>
        </p:spPr>
        <p:txBody>
          <a:bodyPr wrap="square" rtlCol="0">
            <a:spAutoFit/>
          </a:bodyPr>
          <a:lstStyle/>
          <a:p>
            <a:pPr algn="ctr"/>
            <a:r>
              <a:rPr lang="en-GB" dirty="0"/>
              <a:t>Cumulative % share of income</a:t>
            </a:r>
          </a:p>
        </p:txBody>
      </p:sp>
      <p:sp>
        <p:nvSpPr>
          <p:cNvPr id="18" name="TextBox 17">
            <a:extLst>
              <a:ext uri="{FF2B5EF4-FFF2-40B4-BE49-F238E27FC236}">
                <a16:creationId xmlns:a16="http://schemas.microsoft.com/office/drawing/2014/main" id="{BE48F9C4-9EE3-C666-A09C-9554C7D76421}"/>
              </a:ext>
            </a:extLst>
          </p:cNvPr>
          <p:cNvSpPr txBox="1"/>
          <p:nvPr/>
        </p:nvSpPr>
        <p:spPr>
          <a:xfrm>
            <a:off x="4719320" y="4938015"/>
            <a:ext cx="3215640" cy="369332"/>
          </a:xfrm>
          <a:prstGeom prst="rect">
            <a:avLst/>
          </a:prstGeom>
          <a:noFill/>
        </p:spPr>
        <p:txBody>
          <a:bodyPr wrap="square" rtlCol="0">
            <a:spAutoFit/>
          </a:bodyPr>
          <a:lstStyle/>
          <a:p>
            <a:pPr algn="ctr"/>
            <a:r>
              <a:rPr lang="en-GB" dirty="0"/>
              <a:t>Cumulative % households</a:t>
            </a:r>
          </a:p>
        </p:txBody>
      </p:sp>
      <p:sp>
        <p:nvSpPr>
          <p:cNvPr id="7" name="Title 6">
            <a:extLst>
              <a:ext uri="{FF2B5EF4-FFF2-40B4-BE49-F238E27FC236}">
                <a16:creationId xmlns:a16="http://schemas.microsoft.com/office/drawing/2014/main" id="{5DB7A61A-B999-22F6-FB46-B60F5063FF7C}"/>
              </a:ext>
            </a:extLst>
          </p:cNvPr>
          <p:cNvSpPr>
            <a:spLocks noGrp="1"/>
          </p:cNvSpPr>
          <p:nvPr>
            <p:ph type="title"/>
          </p:nvPr>
        </p:nvSpPr>
        <p:spPr/>
        <p:txBody>
          <a:bodyPr/>
          <a:lstStyle/>
          <a:p>
            <a:r>
              <a:rPr lang="en-GB" dirty="0">
                <a:cs typeface="Calibri Light"/>
              </a:rPr>
              <a:t>Income inequality: Gini coefficient is area A/(areas A+B)</a:t>
            </a:r>
            <a:endParaRPr lang="en-GB" dirty="0"/>
          </a:p>
        </p:txBody>
      </p:sp>
    </p:spTree>
    <p:extLst>
      <p:ext uri="{BB962C8B-B14F-4D97-AF65-F5344CB8AC3E}">
        <p14:creationId xmlns:p14="http://schemas.microsoft.com/office/powerpoint/2010/main" val="206842081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1B43E8-BC4A-44B0-9258-389179B00348}"/>
              </a:ext>
            </a:extLst>
          </p:cNvPr>
          <p:cNvSpPr/>
          <p:nvPr/>
        </p:nvSpPr>
        <p:spPr>
          <a:xfrm>
            <a:off x="3647440" y="955040"/>
            <a:ext cx="4754880" cy="41249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16B82555-B8E3-43E7-BCD0-AAA9D05837F7}"/>
              </a:ext>
            </a:extLst>
          </p:cNvPr>
          <p:cNvSpPr/>
          <p:nvPr/>
        </p:nvSpPr>
        <p:spPr>
          <a:xfrm>
            <a:off x="3647440" y="985520"/>
            <a:ext cx="4704080" cy="4104640"/>
          </a:xfrm>
          <a:custGeom>
            <a:avLst/>
            <a:gdLst>
              <a:gd name="connsiteX0" fmla="*/ 0 w 4704080"/>
              <a:gd name="connsiteY0" fmla="*/ 4104640 h 4104640"/>
              <a:gd name="connsiteX1" fmla="*/ 4124960 w 4704080"/>
              <a:gd name="connsiteY1" fmla="*/ 2326640 h 4104640"/>
              <a:gd name="connsiteX2" fmla="*/ 4704080 w 4704080"/>
              <a:gd name="connsiteY2" fmla="*/ 0 h 4104640"/>
            </a:gdLst>
            <a:ahLst/>
            <a:cxnLst>
              <a:cxn ang="0">
                <a:pos x="connsiteX0" y="connsiteY0"/>
              </a:cxn>
              <a:cxn ang="0">
                <a:pos x="connsiteX1" y="connsiteY1"/>
              </a:cxn>
              <a:cxn ang="0">
                <a:pos x="connsiteX2" y="connsiteY2"/>
              </a:cxn>
            </a:cxnLst>
            <a:rect l="l" t="t" r="r" b="b"/>
            <a:pathLst>
              <a:path w="4704080" h="4104640">
                <a:moveTo>
                  <a:pt x="0" y="4104640"/>
                </a:moveTo>
                <a:lnTo>
                  <a:pt x="4124960" y="2326640"/>
                </a:lnTo>
                <a:lnTo>
                  <a:pt x="4704080" y="0"/>
                </a:lnTo>
              </a:path>
            </a:pathLst>
          </a:custGeom>
          <a:noFill/>
          <a:ln w="254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9487471-5A60-4E7F-B3E5-B885BACFF557}"/>
              </a:ext>
            </a:extLst>
          </p:cNvPr>
          <p:cNvSpPr/>
          <p:nvPr/>
        </p:nvSpPr>
        <p:spPr>
          <a:xfrm>
            <a:off x="3708400" y="1016000"/>
            <a:ext cx="4622800" cy="4094480"/>
          </a:xfrm>
          <a:custGeom>
            <a:avLst/>
            <a:gdLst>
              <a:gd name="connsiteX0" fmla="*/ 0 w 4622800"/>
              <a:gd name="connsiteY0" fmla="*/ 4094480 h 4094480"/>
              <a:gd name="connsiteX1" fmla="*/ 1239520 w 4622800"/>
              <a:gd name="connsiteY1" fmla="*/ 3830320 h 4094480"/>
              <a:gd name="connsiteX2" fmla="*/ 3281680 w 4622800"/>
              <a:gd name="connsiteY2" fmla="*/ 3088640 h 4094480"/>
              <a:gd name="connsiteX3" fmla="*/ 4622800 w 4622800"/>
              <a:gd name="connsiteY3" fmla="*/ 0 h 4094480"/>
              <a:gd name="connsiteX4" fmla="*/ 4622800 w 4622800"/>
              <a:gd name="connsiteY4" fmla="*/ 0 h 409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2800" h="4094480">
                <a:moveTo>
                  <a:pt x="0" y="4094480"/>
                </a:moveTo>
                <a:lnTo>
                  <a:pt x="1239520" y="3830320"/>
                </a:lnTo>
                <a:lnTo>
                  <a:pt x="3281680" y="3088640"/>
                </a:lnTo>
                <a:lnTo>
                  <a:pt x="4622800" y="0"/>
                </a:lnTo>
                <a:lnTo>
                  <a:pt x="4622800" y="0"/>
                </a:lnTo>
              </a:path>
            </a:pathLst>
          </a:cu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B47F7EC2-00B2-4B96-959D-E64552EC60BE}"/>
              </a:ext>
            </a:extLst>
          </p:cNvPr>
          <p:cNvCxnSpPr>
            <a:cxnSpLocks/>
          </p:cNvCxnSpPr>
          <p:nvPr/>
        </p:nvCxnSpPr>
        <p:spPr>
          <a:xfrm flipH="1">
            <a:off x="8097520" y="2722880"/>
            <a:ext cx="1046480" cy="142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C426493-EB80-4372-BEE9-E464D331756A}"/>
              </a:ext>
            </a:extLst>
          </p:cNvPr>
          <p:cNvCxnSpPr>
            <a:cxnSpLocks/>
          </p:cNvCxnSpPr>
          <p:nvPr/>
        </p:nvCxnSpPr>
        <p:spPr>
          <a:xfrm flipH="1">
            <a:off x="7254240" y="3683000"/>
            <a:ext cx="1518920" cy="218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18CB87-796C-49DB-AC3A-40B82866C3F8}"/>
              </a:ext>
            </a:extLst>
          </p:cNvPr>
          <p:cNvSpPr txBox="1"/>
          <p:nvPr/>
        </p:nvSpPr>
        <p:spPr>
          <a:xfrm rot="20316235">
            <a:off x="5735715" y="4003736"/>
            <a:ext cx="1229360" cy="369332"/>
          </a:xfrm>
          <a:prstGeom prst="rect">
            <a:avLst/>
          </a:prstGeom>
          <a:noFill/>
        </p:spPr>
        <p:txBody>
          <a:bodyPr wrap="square" rtlCol="0">
            <a:spAutoFit/>
          </a:bodyPr>
          <a:lstStyle/>
          <a:p>
            <a:r>
              <a:rPr lang="en-GB" dirty="0"/>
              <a:t>Area A</a:t>
            </a:r>
          </a:p>
        </p:txBody>
      </p:sp>
      <p:sp>
        <p:nvSpPr>
          <p:cNvPr id="15" name="TextBox 14">
            <a:extLst>
              <a:ext uri="{FF2B5EF4-FFF2-40B4-BE49-F238E27FC236}">
                <a16:creationId xmlns:a16="http://schemas.microsoft.com/office/drawing/2014/main" id="{2FCCF23F-A6EA-4C14-BEDF-0CCE409F7742}"/>
              </a:ext>
            </a:extLst>
          </p:cNvPr>
          <p:cNvSpPr txBox="1"/>
          <p:nvPr/>
        </p:nvSpPr>
        <p:spPr>
          <a:xfrm>
            <a:off x="8930640" y="3498334"/>
            <a:ext cx="1229360" cy="369332"/>
          </a:xfrm>
          <a:prstGeom prst="rect">
            <a:avLst/>
          </a:prstGeom>
          <a:noFill/>
        </p:spPr>
        <p:txBody>
          <a:bodyPr wrap="square" rtlCol="0">
            <a:spAutoFit/>
          </a:bodyPr>
          <a:lstStyle/>
          <a:p>
            <a:r>
              <a:rPr lang="en-GB" dirty="0"/>
              <a:t>2020</a:t>
            </a:r>
          </a:p>
        </p:txBody>
      </p:sp>
      <p:sp>
        <p:nvSpPr>
          <p:cNvPr id="16" name="TextBox 15">
            <a:extLst>
              <a:ext uri="{FF2B5EF4-FFF2-40B4-BE49-F238E27FC236}">
                <a16:creationId xmlns:a16="http://schemas.microsoft.com/office/drawing/2014/main" id="{D908B7A4-C052-4481-9D24-3D1FE581C222}"/>
              </a:ext>
            </a:extLst>
          </p:cNvPr>
          <p:cNvSpPr txBox="1"/>
          <p:nvPr/>
        </p:nvSpPr>
        <p:spPr>
          <a:xfrm>
            <a:off x="9083040" y="2521049"/>
            <a:ext cx="1229360" cy="369332"/>
          </a:xfrm>
          <a:prstGeom prst="rect">
            <a:avLst/>
          </a:prstGeom>
          <a:noFill/>
        </p:spPr>
        <p:txBody>
          <a:bodyPr wrap="square" rtlCol="0">
            <a:spAutoFit/>
          </a:bodyPr>
          <a:lstStyle/>
          <a:p>
            <a:r>
              <a:rPr lang="en-GB" dirty="0"/>
              <a:t>2010</a:t>
            </a:r>
          </a:p>
        </p:txBody>
      </p:sp>
      <p:sp>
        <p:nvSpPr>
          <p:cNvPr id="17" name="TextBox 16">
            <a:extLst>
              <a:ext uri="{FF2B5EF4-FFF2-40B4-BE49-F238E27FC236}">
                <a16:creationId xmlns:a16="http://schemas.microsoft.com/office/drawing/2014/main" id="{B070BBCB-BFCD-4F8D-A2DD-2DA6A500C4C9}"/>
              </a:ext>
            </a:extLst>
          </p:cNvPr>
          <p:cNvSpPr txBox="1"/>
          <p:nvPr/>
        </p:nvSpPr>
        <p:spPr>
          <a:xfrm rot="17411797">
            <a:off x="7250824" y="2319775"/>
            <a:ext cx="1229360" cy="369332"/>
          </a:xfrm>
          <a:prstGeom prst="rect">
            <a:avLst/>
          </a:prstGeom>
          <a:noFill/>
        </p:spPr>
        <p:txBody>
          <a:bodyPr wrap="square" rtlCol="0">
            <a:spAutoFit/>
          </a:bodyPr>
          <a:lstStyle/>
          <a:p>
            <a:r>
              <a:rPr lang="en-GB" dirty="0"/>
              <a:t>Area B</a:t>
            </a:r>
          </a:p>
        </p:txBody>
      </p:sp>
      <p:sp>
        <p:nvSpPr>
          <p:cNvPr id="18" name="TextBox 17">
            <a:extLst>
              <a:ext uri="{FF2B5EF4-FFF2-40B4-BE49-F238E27FC236}">
                <a16:creationId xmlns:a16="http://schemas.microsoft.com/office/drawing/2014/main" id="{437881B7-F49A-4AD8-9162-096AD60B906B}"/>
              </a:ext>
            </a:extLst>
          </p:cNvPr>
          <p:cNvSpPr txBox="1"/>
          <p:nvPr/>
        </p:nvSpPr>
        <p:spPr>
          <a:xfrm>
            <a:off x="2103120" y="1097280"/>
            <a:ext cx="1554480" cy="646331"/>
          </a:xfrm>
          <a:prstGeom prst="rect">
            <a:avLst/>
          </a:prstGeom>
          <a:noFill/>
        </p:spPr>
        <p:txBody>
          <a:bodyPr wrap="square" rtlCol="0">
            <a:spAutoFit/>
          </a:bodyPr>
          <a:lstStyle/>
          <a:p>
            <a:pPr algn="ctr"/>
            <a:r>
              <a:rPr lang="en-GB" dirty="0"/>
              <a:t>Cumulative % of income</a:t>
            </a:r>
          </a:p>
        </p:txBody>
      </p:sp>
      <p:sp>
        <p:nvSpPr>
          <p:cNvPr id="19" name="TextBox 18">
            <a:extLst>
              <a:ext uri="{FF2B5EF4-FFF2-40B4-BE49-F238E27FC236}">
                <a16:creationId xmlns:a16="http://schemas.microsoft.com/office/drawing/2014/main" id="{76655339-9819-46A5-8EE8-BF5402214756}"/>
              </a:ext>
            </a:extLst>
          </p:cNvPr>
          <p:cNvSpPr txBox="1"/>
          <p:nvPr/>
        </p:nvSpPr>
        <p:spPr>
          <a:xfrm>
            <a:off x="6990081" y="5356274"/>
            <a:ext cx="1554480" cy="646331"/>
          </a:xfrm>
          <a:prstGeom prst="rect">
            <a:avLst/>
          </a:prstGeom>
          <a:noFill/>
        </p:spPr>
        <p:txBody>
          <a:bodyPr wrap="square" rtlCol="0">
            <a:spAutoFit/>
          </a:bodyPr>
          <a:lstStyle/>
          <a:p>
            <a:pPr algn="ctr"/>
            <a:r>
              <a:rPr lang="en-GB" dirty="0"/>
              <a:t>Cumulative % of population</a:t>
            </a:r>
          </a:p>
        </p:txBody>
      </p:sp>
      <p:sp>
        <p:nvSpPr>
          <p:cNvPr id="2" name="Title 1">
            <a:extLst>
              <a:ext uri="{FF2B5EF4-FFF2-40B4-BE49-F238E27FC236}">
                <a16:creationId xmlns:a16="http://schemas.microsoft.com/office/drawing/2014/main" id="{923DD140-8536-C6AA-3B8E-16335DB4D6D5}"/>
              </a:ext>
            </a:extLst>
          </p:cNvPr>
          <p:cNvSpPr>
            <a:spLocks noGrp="1"/>
          </p:cNvSpPr>
          <p:nvPr>
            <p:ph type="title"/>
          </p:nvPr>
        </p:nvSpPr>
        <p:spPr/>
        <p:txBody>
          <a:bodyPr/>
          <a:lstStyle/>
          <a:p>
            <a:r>
              <a:rPr lang="en-GB" dirty="0">
                <a:cs typeface="Calibri Light"/>
              </a:rPr>
              <a:t>How two different Lorenz curves (income distributions) can give the same Gini coefficient</a:t>
            </a:r>
            <a:endParaRPr lang="en-GB" dirty="0"/>
          </a:p>
        </p:txBody>
      </p:sp>
    </p:spTree>
    <p:extLst>
      <p:ext uri="{BB962C8B-B14F-4D97-AF65-F5344CB8AC3E}">
        <p14:creationId xmlns:p14="http://schemas.microsoft.com/office/powerpoint/2010/main" val="276055328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524002" y="942680"/>
            <a:ext cx="1247988" cy="646331"/>
          </a:xfrm>
          <a:prstGeom prst="rect">
            <a:avLst/>
          </a:prstGeom>
          <a:noFill/>
        </p:spPr>
        <p:txBody>
          <a:bodyPr wrap="square" rtlCol="0">
            <a:spAutoFit/>
          </a:bodyPr>
          <a:lstStyle/>
          <a:p>
            <a:pPr algn="ctr"/>
            <a:r>
              <a:rPr lang="en-GB" b="1" dirty="0"/>
              <a:t>Gini coefficient</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064033" y="1188281"/>
            <a:ext cx="1146389" cy="369332"/>
          </a:xfrm>
          <a:prstGeom prst="rect">
            <a:avLst/>
          </a:prstGeom>
          <a:noFill/>
        </p:spPr>
        <p:txBody>
          <a:bodyPr wrap="square" rtlCol="0">
            <a:spAutoFit/>
          </a:bodyPr>
          <a:lstStyle/>
          <a:p>
            <a:pPr algn="ctr"/>
            <a:r>
              <a:rPr lang="en-GB" b="1" dirty="0"/>
              <a:t>China</a:t>
            </a:r>
          </a:p>
        </p:txBody>
      </p:sp>
      <p:sp>
        <p:nvSpPr>
          <p:cNvPr id="2" name="Freeform: Shape 1">
            <a:extLst>
              <a:ext uri="{FF2B5EF4-FFF2-40B4-BE49-F238E27FC236}">
                <a16:creationId xmlns:a16="http://schemas.microsoft.com/office/drawing/2014/main" id="{363AA321-A062-401C-998A-0E2AC840D4F3}"/>
              </a:ext>
            </a:extLst>
          </p:cNvPr>
          <p:cNvSpPr/>
          <p:nvPr/>
        </p:nvSpPr>
        <p:spPr>
          <a:xfrm>
            <a:off x="3281678" y="1085525"/>
            <a:ext cx="4805680" cy="3312161"/>
          </a:xfrm>
          <a:custGeom>
            <a:avLst/>
            <a:gdLst>
              <a:gd name="connsiteX0" fmla="*/ 0 w 4805680"/>
              <a:gd name="connsiteY0" fmla="*/ 4175761 h 4175761"/>
              <a:gd name="connsiteX1" fmla="*/ 2265680 w 4805680"/>
              <a:gd name="connsiteY1" fmla="*/ 1 h 4175761"/>
              <a:gd name="connsiteX2" fmla="*/ 4805680 w 4805680"/>
              <a:gd name="connsiteY2" fmla="*/ 4165601 h 4175761"/>
            </a:gdLst>
            <a:ahLst/>
            <a:cxnLst>
              <a:cxn ang="0">
                <a:pos x="connsiteX0" y="connsiteY0"/>
              </a:cxn>
              <a:cxn ang="0">
                <a:pos x="connsiteX1" y="connsiteY1"/>
              </a:cxn>
              <a:cxn ang="0">
                <a:pos x="connsiteX2" y="connsiteY2"/>
              </a:cxn>
            </a:cxnLst>
            <a:rect l="l" t="t" r="r" b="b"/>
            <a:pathLst>
              <a:path w="4805680" h="4175761">
                <a:moveTo>
                  <a:pt x="0" y="4175761"/>
                </a:moveTo>
                <a:cubicBezTo>
                  <a:pt x="732366" y="2088727"/>
                  <a:pt x="1464733" y="1694"/>
                  <a:pt x="2265680" y="1"/>
                </a:cubicBezTo>
                <a:cubicBezTo>
                  <a:pt x="3066627" y="-1692"/>
                  <a:pt x="3936153" y="2081954"/>
                  <a:pt x="4805680" y="416560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CE74050-5773-4E85-97F7-8E0B70C51DE7}"/>
              </a:ext>
            </a:extLst>
          </p:cNvPr>
          <p:cNvSpPr txBox="1"/>
          <p:nvPr/>
        </p:nvSpPr>
        <p:spPr>
          <a:xfrm>
            <a:off x="7575125" y="5407074"/>
            <a:ext cx="1146389" cy="646331"/>
          </a:xfrm>
          <a:prstGeom prst="rect">
            <a:avLst/>
          </a:prstGeom>
          <a:noFill/>
        </p:spPr>
        <p:txBody>
          <a:bodyPr wrap="square" rtlCol="0">
            <a:spAutoFit/>
          </a:bodyPr>
          <a:lstStyle/>
          <a:p>
            <a:pPr algn="ctr"/>
            <a:r>
              <a:rPr lang="en-GB" b="1" dirty="0"/>
              <a:t>GDP per capita</a:t>
            </a:r>
          </a:p>
        </p:txBody>
      </p:sp>
      <p:sp>
        <p:nvSpPr>
          <p:cNvPr id="3" name="TextBox 2">
            <a:extLst>
              <a:ext uri="{FF2B5EF4-FFF2-40B4-BE49-F238E27FC236}">
                <a16:creationId xmlns:a16="http://schemas.microsoft.com/office/drawing/2014/main" id="{CD0BA8F0-CE11-55FD-0A46-E1C38365312E}"/>
              </a:ext>
            </a:extLst>
          </p:cNvPr>
          <p:cNvSpPr txBox="1"/>
          <p:nvPr/>
        </p:nvSpPr>
        <p:spPr>
          <a:xfrm>
            <a:off x="7060586" y="2855583"/>
            <a:ext cx="1146389" cy="369332"/>
          </a:xfrm>
          <a:prstGeom prst="rect">
            <a:avLst/>
          </a:prstGeom>
          <a:noFill/>
        </p:spPr>
        <p:txBody>
          <a:bodyPr wrap="square" rtlCol="0">
            <a:spAutoFit/>
          </a:bodyPr>
          <a:lstStyle/>
          <a:p>
            <a:pPr algn="ctr"/>
            <a:r>
              <a:rPr lang="en-GB" b="1" dirty="0"/>
              <a:t>UK</a:t>
            </a:r>
          </a:p>
        </p:txBody>
      </p:sp>
      <p:sp>
        <p:nvSpPr>
          <p:cNvPr id="4" name="Oval 3">
            <a:extLst>
              <a:ext uri="{FF2B5EF4-FFF2-40B4-BE49-F238E27FC236}">
                <a16:creationId xmlns:a16="http://schemas.microsoft.com/office/drawing/2014/main" id="{7B119DF9-50C8-2A4B-D36E-42FCF650C3F8}"/>
              </a:ext>
            </a:extLst>
          </p:cNvPr>
          <p:cNvSpPr/>
          <p:nvPr/>
        </p:nvSpPr>
        <p:spPr>
          <a:xfrm>
            <a:off x="5486400" y="988846"/>
            <a:ext cx="150828"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1C6604A-1C1D-5C62-98AE-951669DDB6DE}"/>
              </a:ext>
            </a:extLst>
          </p:cNvPr>
          <p:cNvSpPr/>
          <p:nvPr/>
        </p:nvSpPr>
        <p:spPr>
          <a:xfrm>
            <a:off x="7264400" y="2988277"/>
            <a:ext cx="150828"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D680C78C-62E0-8621-3C16-D91D8924EF17}"/>
              </a:ext>
            </a:extLst>
          </p:cNvPr>
          <p:cNvSpPr>
            <a:spLocks noGrp="1"/>
          </p:cNvSpPr>
          <p:nvPr>
            <p:ph type="title"/>
          </p:nvPr>
        </p:nvSpPr>
        <p:spPr/>
        <p:txBody>
          <a:bodyPr>
            <a:normAutofit/>
          </a:bodyPr>
          <a:lstStyle/>
          <a:p>
            <a:r>
              <a:rPr lang="en-GB" dirty="0">
                <a:cs typeface="Calibri Light"/>
              </a:rPr>
              <a:t>Kuznets curve</a:t>
            </a:r>
            <a:endParaRPr lang="en-US" dirty="0"/>
          </a:p>
        </p:txBody>
      </p:sp>
    </p:spTree>
    <p:extLst>
      <p:ext uri="{BB962C8B-B14F-4D97-AF65-F5344CB8AC3E}">
        <p14:creationId xmlns:p14="http://schemas.microsoft.com/office/powerpoint/2010/main" val="76613146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00ACF-D731-3F94-7AD0-514B5AFE3037}"/>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E500BD28-77A2-4A4B-1E43-7FF7BB337FD3}"/>
              </a:ext>
            </a:extLst>
          </p:cNvPr>
          <p:cNvSpPr>
            <a:spLocks noGrp="1"/>
          </p:cNvSpPr>
          <p:nvPr>
            <p:ph type="subTitle" idx="1"/>
          </p:nvPr>
        </p:nvSpPr>
        <p:spPr/>
        <p:txBody>
          <a:bodyPr>
            <a:normAutofit/>
          </a:bodyPr>
          <a:lstStyle/>
          <a:p>
            <a:r>
              <a:rPr lang="en-GB" sz="3200" b="1" dirty="0"/>
              <a:t>TRADE-RELATED DIAGRAMS</a:t>
            </a:r>
          </a:p>
        </p:txBody>
      </p:sp>
    </p:spTree>
    <p:extLst>
      <p:ext uri="{BB962C8B-B14F-4D97-AF65-F5344CB8AC3E}">
        <p14:creationId xmlns:p14="http://schemas.microsoft.com/office/powerpoint/2010/main" val="413930036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65888"/>
            <a:ext cx="395394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884602" y="1127345"/>
            <a:ext cx="1716194" cy="40385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50811" y="942679"/>
            <a:ext cx="1146389" cy="369332"/>
          </a:xfrm>
          <a:prstGeom prst="rect">
            <a:avLst/>
          </a:prstGeom>
          <a:noFill/>
        </p:spPr>
        <p:txBody>
          <a:bodyPr wrap="square" rtlCol="0">
            <a:spAutoFit/>
          </a:bodyPr>
          <a:lstStyle/>
          <a:p>
            <a:pPr algn="ctr"/>
            <a:r>
              <a:rPr lang="en-GB" b="1" dirty="0"/>
              <a:t>Goods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802624" y="5165888"/>
            <a:ext cx="1146389" cy="369332"/>
          </a:xfrm>
          <a:prstGeom prst="rect">
            <a:avLst/>
          </a:prstGeom>
          <a:noFill/>
        </p:spPr>
        <p:txBody>
          <a:bodyPr wrap="square" rtlCol="0">
            <a:spAutoFit/>
          </a:bodyPr>
          <a:lstStyle/>
          <a:p>
            <a:pPr algn="ctr"/>
            <a:r>
              <a:rPr lang="en-GB" b="1" dirty="0"/>
              <a:t>Services</a:t>
            </a:r>
          </a:p>
        </p:txBody>
      </p:sp>
      <p:sp>
        <p:nvSpPr>
          <p:cNvPr id="17" name="TextBox 16">
            <a:extLst>
              <a:ext uri="{FF2B5EF4-FFF2-40B4-BE49-F238E27FC236}">
                <a16:creationId xmlns:a16="http://schemas.microsoft.com/office/drawing/2014/main" id="{DC1A0EA4-288D-4235-B588-3F617DA5A72B}"/>
              </a:ext>
            </a:extLst>
          </p:cNvPr>
          <p:cNvSpPr txBox="1"/>
          <p:nvPr/>
        </p:nvSpPr>
        <p:spPr>
          <a:xfrm>
            <a:off x="2997200" y="1393013"/>
            <a:ext cx="1146389" cy="369332"/>
          </a:xfrm>
          <a:prstGeom prst="rect">
            <a:avLst/>
          </a:prstGeom>
          <a:noFill/>
        </p:spPr>
        <p:txBody>
          <a:bodyPr wrap="square" rtlCol="0">
            <a:spAutoFit/>
          </a:bodyPr>
          <a:lstStyle/>
          <a:p>
            <a:pPr algn="ctr"/>
            <a:r>
              <a:rPr lang="en-GB" b="1" dirty="0"/>
              <a:t>CHINA</a:t>
            </a:r>
          </a:p>
        </p:txBody>
      </p:sp>
      <p:cxnSp>
        <p:nvCxnSpPr>
          <p:cNvPr id="4" name="Straight Connector 3">
            <a:extLst>
              <a:ext uri="{FF2B5EF4-FFF2-40B4-BE49-F238E27FC236}">
                <a16:creationId xmlns:a16="http://schemas.microsoft.com/office/drawing/2014/main" id="{A73C8CE3-CBC8-E170-6698-1B8586DA6510}"/>
              </a:ext>
            </a:extLst>
          </p:cNvPr>
          <p:cNvCxnSpPr>
            <a:cxnSpLocks/>
          </p:cNvCxnSpPr>
          <p:nvPr/>
        </p:nvCxnSpPr>
        <p:spPr>
          <a:xfrm>
            <a:off x="2882072" y="2397345"/>
            <a:ext cx="3437448" cy="2768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0C2AD90-1F3D-50D3-9EA1-BE0A930C3042}"/>
              </a:ext>
            </a:extLst>
          </p:cNvPr>
          <p:cNvSpPr txBox="1"/>
          <p:nvPr/>
        </p:nvSpPr>
        <p:spPr>
          <a:xfrm>
            <a:off x="5692160" y="4479057"/>
            <a:ext cx="1146389" cy="369332"/>
          </a:xfrm>
          <a:prstGeom prst="rect">
            <a:avLst/>
          </a:prstGeom>
          <a:noFill/>
        </p:spPr>
        <p:txBody>
          <a:bodyPr wrap="square" rtlCol="0">
            <a:spAutoFit/>
          </a:bodyPr>
          <a:lstStyle/>
          <a:p>
            <a:pPr algn="ctr"/>
            <a:r>
              <a:rPr lang="en-GB" b="1" dirty="0"/>
              <a:t>UK</a:t>
            </a:r>
          </a:p>
        </p:txBody>
      </p:sp>
      <p:sp>
        <p:nvSpPr>
          <p:cNvPr id="2" name="Title 1">
            <a:extLst>
              <a:ext uri="{FF2B5EF4-FFF2-40B4-BE49-F238E27FC236}">
                <a16:creationId xmlns:a16="http://schemas.microsoft.com/office/drawing/2014/main" id="{75802F8E-61F2-4ED7-9E9E-9BDBDC432CAC}"/>
              </a:ext>
            </a:extLst>
          </p:cNvPr>
          <p:cNvSpPr>
            <a:spLocks noGrp="1"/>
          </p:cNvSpPr>
          <p:nvPr>
            <p:ph type="title"/>
          </p:nvPr>
        </p:nvSpPr>
        <p:spPr/>
        <p:txBody>
          <a:bodyPr>
            <a:normAutofit/>
          </a:bodyPr>
          <a:lstStyle/>
          <a:p>
            <a:r>
              <a:rPr lang="en-GB" dirty="0">
                <a:cs typeface="Calibri Light"/>
              </a:rPr>
              <a:t>Absolute advantage: production possibilities</a:t>
            </a:r>
          </a:p>
        </p:txBody>
      </p:sp>
    </p:spTree>
    <p:extLst>
      <p:ext uri="{BB962C8B-B14F-4D97-AF65-F5344CB8AC3E}">
        <p14:creationId xmlns:p14="http://schemas.microsoft.com/office/powerpoint/2010/main" val="148392788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37322"/>
            <a:ext cx="0" cy="47285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61699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37321"/>
            <a:ext cx="1146389" cy="369332"/>
          </a:xfrm>
          <a:prstGeom prst="rect">
            <a:avLst/>
          </a:prstGeom>
          <a:noFill/>
        </p:spPr>
        <p:txBody>
          <a:bodyPr wrap="square" rtlCol="0">
            <a:spAutoFit/>
          </a:bodyPr>
          <a:lstStyle/>
          <a:p>
            <a:pPr algn="ctr"/>
            <a:r>
              <a:rPr lang="en-GB" b="1" dirty="0"/>
              <a:t>Coffee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807639" y="5165889"/>
            <a:ext cx="1146389" cy="369332"/>
          </a:xfrm>
          <a:prstGeom prst="rect">
            <a:avLst/>
          </a:prstGeom>
          <a:noFill/>
        </p:spPr>
        <p:txBody>
          <a:bodyPr wrap="square" rtlCol="0">
            <a:spAutoFit/>
          </a:bodyPr>
          <a:lstStyle/>
          <a:p>
            <a:pPr algn="ctr"/>
            <a:r>
              <a:rPr lang="en-GB" b="1" dirty="0"/>
              <a:t>Tobacco</a:t>
            </a:r>
          </a:p>
        </p:txBody>
      </p:sp>
      <p:cxnSp>
        <p:nvCxnSpPr>
          <p:cNvPr id="8" name="Straight Connector 7">
            <a:extLst>
              <a:ext uri="{FF2B5EF4-FFF2-40B4-BE49-F238E27FC236}">
                <a16:creationId xmlns:a16="http://schemas.microsoft.com/office/drawing/2014/main" id="{C4587F86-DE07-4CEE-9594-32C6A8732E29}"/>
              </a:ext>
            </a:extLst>
          </p:cNvPr>
          <p:cNvCxnSpPr>
            <a:cxnSpLocks/>
            <a:endCxn id="20" idx="0"/>
          </p:cNvCxnSpPr>
          <p:nvPr/>
        </p:nvCxnSpPr>
        <p:spPr>
          <a:xfrm>
            <a:off x="2884600" y="2799723"/>
            <a:ext cx="4787566" cy="232729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296C349-099B-4265-8C34-9F6E1962D69A}"/>
              </a:ext>
            </a:extLst>
          </p:cNvPr>
          <p:cNvCxnSpPr>
            <a:cxnSpLocks/>
            <a:endCxn id="19" idx="0"/>
          </p:cNvCxnSpPr>
          <p:nvPr/>
        </p:nvCxnSpPr>
        <p:spPr>
          <a:xfrm>
            <a:off x="2884600" y="1361661"/>
            <a:ext cx="2914552" cy="379425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05F6B5-BBE8-4A0C-9040-44E539542D4B}"/>
              </a:ext>
            </a:extLst>
          </p:cNvPr>
          <p:cNvSpPr txBox="1"/>
          <p:nvPr/>
        </p:nvSpPr>
        <p:spPr>
          <a:xfrm>
            <a:off x="2939270" y="1176994"/>
            <a:ext cx="1252326" cy="369332"/>
          </a:xfrm>
          <a:prstGeom prst="rect">
            <a:avLst/>
          </a:prstGeom>
          <a:noFill/>
        </p:spPr>
        <p:txBody>
          <a:bodyPr wrap="square" rtlCol="0">
            <a:spAutoFit/>
          </a:bodyPr>
          <a:lstStyle/>
          <a:p>
            <a:r>
              <a:rPr lang="en-GB" b="1" dirty="0">
                <a:solidFill>
                  <a:srgbClr val="7030A0"/>
                </a:solidFill>
              </a:rPr>
              <a:t>Economy L</a:t>
            </a:r>
          </a:p>
        </p:txBody>
      </p:sp>
      <p:sp>
        <p:nvSpPr>
          <p:cNvPr id="17" name="TextBox 16">
            <a:extLst>
              <a:ext uri="{FF2B5EF4-FFF2-40B4-BE49-F238E27FC236}">
                <a16:creationId xmlns:a16="http://schemas.microsoft.com/office/drawing/2014/main" id="{6B14A692-6188-497A-A616-C0F4EB8979C7}"/>
              </a:ext>
            </a:extLst>
          </p:cNvPr>
          <p:cNvSpPr txBox="1"/>
          <p:nvPr/>
        </p:nvSpPr>
        <p:spPr>
          <a:xfrm>
            <a:off x="7577237" y="4738241"/>
            <a:ext cx="1252326" cy="369332"/>
          </a:xfrm>
          <a:prstGeom prst="rect">
            <a:avLst/>
          </a:prstGeom>
          <a:noFill/>
        </p:spPr>
        <p:txBody>
          <a:bodyPr wrap="square" rtlCol="0">
            <a:spAutoFit/>
          </a:bodyPr>
          <a:lstStyle/>
          <a:p>
            <a:r>
              <a:rPr lang="en-GB" b="1" dirty="0">
                <a:solidFill>
                  <a:srgbClr val="00B050"/>
                </a:solidFill>
              </a:rPr>
              <a:t>Economy K</a:t>
            </a:r>
          </a:p>
        </p:txBody>
      </p:sp>
      <p:sp>
        <p:nvSpPr>
          <p:cNvPr id="19" name="TextBox 18">
            <a:extLst>
              <a:ext uri="{FF2B5EF4-FFF2-40B4-BE49-F238E27FC236}">
                <a16:creationId xmlns:a16="http://schemas.microsoft.com/office/drawing/2014/main" id="{9955B04A-FA7E-4B19-B76D-F864AF4915E2}"/>
              </a:ext>
            </a:extLst>
          </p:cNvPr>
          <p:cNvSpPr txBox="1"/>
          <p:nvPr/>
        </p:nvSpPr>
        <p:spPr>
          <a:xfrm>
            <a:off x="5441343" y="5155913"/>
            <a:ext cx="715617" cy="369325"/>
          </a:xfrm>
          <a:prstGeom prst="rect">
            <a:avLst/>
          </a:prstGeom>
          <a:noFill/>
        </p:spPr>
        <p:txBody>
          <a:bodyPr wrap="square" rtlCol="0">
            <a:spAutoFit/>
          </a:bodyPr>
          <a:lstStyle/>
          <a:p>
            <a:r>
              <a:rPr lang="en-GB" dirty="0"/>
              <a:t>300</a:t>
            </a:r>
          </a:p>
        </p:txBody>
      </p:sp>
      <p:sp>
        <p:nvSpPr>
          <p:cNvPr id="20" name="TextBox 19">
            <a:extLst>
              <a:ext uri="{FF2B5EF4-FFF2-40B4-BE49-F238E27FC236}">
                <a16:creationId xmlns:a16="http://schemas.microsoft.com/office/drawing/2014/main" id="{56F2E9CF-1761-45BC-8270-30B5D0C889B3}"/>
              </a:ext>
            </a:extLst>
          </p:cNvPr>
          <p:cNvSpPr txBox="1"/>
          <p:nvPr/>
        </p:nvSpPr>
        <p:spPr>
          <a:xfrm>
            <a:off x="7314357" y="5127014"/>
            <a:ext cx="715617" cy="369325"/>
          </a:xfrm>
          <a:prstGeom prst="rect">
            <a:avLst/>
          </a:prstGeom>
          <a:noFill/>
        </p:spPr>
        <p:txBody>
          <a:bodyPr wrap="square" rtlCol="0">
            <a:spAutoFit/>
          </a:bodyPr>
          <a:lstStyle/>
          <a:p>
            <a:r>
              <a:rPr lang="en-GB" dirty="0"/>
              <a:t>500</a:t>
            </a:r>
          </a:p>
        </p:txBody>
      </p:sp>
      <p:sp>
        <p:nvSpPr>
          <p:cNvPr id="21" name="TextBox 20">
            <a:extLst>
              <a:ext uri="{FF2B5EF4-FFF2-40B4-BE49-F238E27FC236}">
                <a16:creationId xmlns:a16="http://schemas.microsoft.com/office/drawing/2014/main" id="{26699DF9-67AC-437E-A1F2-0AF9E33A9D8F}"/>
              </a:ext>
            </a:extLst>
          </p:cNvPr>
          <p:cNvSpPr txBox="1"/>
          <p:nvPr/>
        </p:nvSpPr>
        <p:spPr>
          <a:xfrm>
            <a:off x="2349694" y="2615063"/>
            <a:ext cx="715617" cy="369325"/>
          </a:xfrm>
          <a:prstGeom prst="rect">
            <a:avLst/>
          </a:prstGeom>
          <a:noFill/>
        </p:spPr>
        <p:txBody>
          <a:bodyPr wrap="square" rtlCol="0">
            <a:spAutoFit/>
          </a:bodyPr>
          <a:lstStyle/>
          <a:p>
            <a:r>
              <a:rPr lang="en-GB" dirty="0"/>
              <a:t>300</a:t>
            </a:r>
          </a:p>
        </p:txBody>
      </p:sp>
      <p:sp>
        <p:nvSpPr>
          <p:cNvPr id="22" name="TextBox 21">
            <a:extLst>
              <a:ext uri="{FF2B5EF4-FFF2-40B4-BE49-F238E27FC236}">
                <a16:creationId xmlns:a16="http://schemas.microsoft.com/office/drawing/2014/main" id="{849D2887-9160-4109-AAFC-E85DF6BE4453}"/>
              </a:ext>
            </a:extLst>
          </p:cNvPr>
          <p:cNvSpPr txBox="1"/>
          <p:nvPr/>
        </p:nvSpPr>
        <p:spPr>
          <a:xfrm>
            <a:off x="2314722" y="1133569"/>
            <a:ext cx="715617" cy="369325"/>
          </a:xfrm>
          <a:prstGeom prst="rect">
            <a:avLst/>
          </a:prstGeom>
          <a:noFill/>
        </p:spPr>
        <p:txBody>
          <a:bodyPr wrap="square" rtlCol="0">
            <a:spAutoFit/>
          </a:bodyPr>
          <a:lstStyle/>
          <a:p>
            <a:r>
              <a:rPr lang="en-GB" dirty="0"/>
              <a:t>500</a:t>
            </a:r>
          </a:p>
        </p:txBody>
      </p:sp>
      <p:sp>
        <p:nvSpPr>
          <p:cNvPr id="2" name="Title 1">
            <a:extLst>
              <a:ext uri="{FF2B5EF4-FFF2-40B4-BE49-F238E27FC236}">
                <a16:creationId xmlns:a16="http://schemas.microsoft.com/office/drawing/2014/main" id="{1D2E4C29-48DC-FE3C-6AF3-C4D4F0D58A2F}"/>
              </a:ext>
            </a:extLst>
          </p:cNvPr>
          <p:cNvSpPr>
            <a:spLocks noGrp="1"/>
          </p:cNvSpPr>
          <p:nvPr>
            <p:ph type="title"/>
          </p:nvPr>
        </p:nvSpPr>
        <p:spPr/>
        <p:txBody>
          <a:bodyPr/>
          <a:lstStyle/>
          <a:p>
            <a:r>
              <a:rPr lang="en-GB" dirty="0">
                <a:cs typeface="Calibri Light"/>
              </a:rPr>
              <a:t>Absolute advantage production possibilities</a:t>
            </a:r>
            <a:endParaRPr lang="en-GB" dirty="0"/>
          </a:p>
        </p:txBody>
      </p:sp>
    </p:spTree>
    <p:extLst>
      <p:ext uri="{BB962C8B-B14F-4D97-AF65-F5344CB8AC3E}">
        <p14:creationId xmlns:p14="http://schemas.microsoft.com/office/powerpoint/2010/main" val="662418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59098"/>
            <a:ext cx="4266211"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012827"/>
            <a:ext cx="2195415" cy="3979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13784" y="942679"/>
            <a:ext cx="1146389" cy="646331"/>
          </a:xfrm>
          <a:prstGeom prst="rect">
            <a:avLst/>
          </a:prstGeom>
          <a:noFill/>
        </p:spPr>
        <p:txBody>
          <a:bodyPr wrap="square" rtlCol="0">
            <a:spAutoFit/>
          </a:bodyPr>
          <a:lstStyle/>
          <a:p>
            <a:pPr algn="ctr"/>
            <a:r>
              <a:rPr lang="en-GB" b="1" dirty="0"/>
              <a:t>Price of coffee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511837" y="5206697"/>
            <a:ext cx="2018048" cy="646331"/>
          </a:xfrm>
          <a:prstGeom prst="rect">
            <a:avLst/>
          </a:prstGeom>
          <a:noFill/>
        </p:spPr>
        <p:txBody>
          <a:bodyPr wrap="square" rtlCol="0">
            <a:spAutoFit/>
          </a:bodyPr>
          <a:lstStyle/>
          <a:p>
            <a:pPr algn="ctr"/>
            <a:r>
              <a:rPr lang="en-GB" b="1" dirty="0"/>
              <a:t>Quantity of coffee (million bags)</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270918" y="939154"/>
            <a:ext cx="1146389" cy="369332"/>
          </a:xfrm>
          <a:prstGeom prst="rect">
            <a:avLst/>
          </a:prstGeom>
          <a:noFill/>
        </p:spPr>
        <p:txBody>
          <a:bodyPr wrap="square" rtlCol="0">
            <a:spAutoFit/>
          </a:bodyPr>
          <a:lstStyle/>
          <a:p>
            <a:pPr algn="ctr"/>
            <a:r>
              <a:rPr lang="en-GB" b="1" dirty="0"/>
              <a:t>S1</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935892" y="1012828"/>
            <a:ext cx="2266944" cy="3884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007152-116E-4E99-B4B7-4B2876BDE088}"/>
              </a:ext>
            </a:extLst>
          </p:cNvPr>
          <p:cNvSpPr txBox="1"/>
          <p:nvPr/>
        </p:nvSpPr>
        <p:spPr>
          <a:xfrm>
            <a:off x="4493039" y="5159098"/>
            <a:ext cx="1709797" cy="369332"/>
          </a:xfrm>
          <a:prstGeom prst="rect">
            <a:avLst/>
          </a:prstGeom>
          <a:noFill/>
        </p:spPr>
        <p:txBody>
          <a:bodyPr wrap="square" rtlCol="0">
            <a:spAutoFit/>
          </a:bodyPr>
          <a:lstStyle/>
          <a:p>
            <a:r>
              <a:rPr lang="en-GB" b="1" dirty="0"/>
              <a:t>12.1  13.1        </a:t>
            </a:r>
          </a:p>
        </p:txBody>
      </p: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884603" y="2542653"/>
            <a:ext cx="1954525"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FF0572-F67D-408F-880A-DE148FAC7B5E}"/>
              </a:ext>
            </a:extLst>
          </p:cNvPr>
          <p:cNvCxnSpPr>
            <a:cxnSpLocks/>
          </p:cNvCxnSpPr>
          <p:nvPr/>
        </p:nvCxnSpPr>
        <p:spPr>
          <a:xfrm flipH="1">
            <a:off x="2884602" y="3204920"/>
            <a:ext cx="234303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52479A-AA54-4E7A-ACBC-296B992C7AD1}"/>
              </a:ext>
            </a:extLst>
          </p:cNvPr>
          <p:cNvCxnSpPr>
            <a:cxnSpLocks/>
          </p:cNvCxnSpPr>
          <p:nvPr/>
        </p:nvCxnSpPr>
        <p:spPr>
          <a:xfrm>
            <a:off x="5227641" y="3204920"/>
            <a:ext cx="43277" cy="196096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5671276" y="4511135"/>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54171" y="2357987"/>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88DC89A6-4628-4AA8-98EA-6145E3FEDE3D}"/>
              </a:ext>
            </a:extLst>
          </p:cNvPr>
          <p:cNvSpPr txBox="1"/>
          <p:nvPr/>
        </p:nvSpPr>
        <p:spPr>
          <a:xfrm>
            <a:off x="2173751" y="3002409"/>
            <a:ext cx="1146389" cy="369332"/>
          </a:xfrm>
          <a:prstGeom prst="rect">
            <a:avLst/>
          </a:prstGeom>
          <a:noFill/>
        </p:spPr>
        <p:txBody>
          <a:bodyPr wrap="square" rtlCol="0">
            <a:spAutoFit/>
          </a:bodyPr>
          <a:lstStyle/>
          <a:p>
            <a:pPr algn="ctr"/>
            <a:r>
              <a:rPr lang="en-GB" b="1" dirty="0"/>
              <a:t>P</a:t>
            </a:r>
          </a:p>
        </p:txBody>
      </p:sp>
      <p:cxnSp>
        <p:nvCxnSpPr>
          <p:cNvPr id="22" name="Straight Connector 21">
            <a:extLst>
              <a:ext uri="{FF2B5EF4-FFF2-40B4-BE49-F238E27FC236}">
                <a16:creationId xmlns:a16="http://schemas.microsoft.com/office/drawing/2014/main" id="{A4BCC436-D0E3-4D05-A2ED-A7AC533FA888}"/>
              </a:ext>
            </a:extLst>
          </p:cNvPr>
          <p:cNvCxnSpPr>
            <a:cxnSpLocks/>
          </p:cNvCxnSpPr>
          <p:nvPr/>
        </p:nvCxnSpPr>
        <p:spPr>
          <a:xfrm flipV="1">
            <a:off x="4218400" y="1349428"/>
            <a:ext cx="2018483" cy="36277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E0DEB24-17B2-447F-A18A-505A4AF67C3C}"/>
              </a:ext>
            </a:extLst>
          </p:cNvPr>
          <p:cNvSpPr txBox="1"/>
          <p:nvPr/>
        </p:nvSpPr>
        <p:spPr>
          <a:xfrm>
            <a:off x="5833033" y="1507444"/>
            <a:ext cx="1146389" cy="369332"/>
          </a:xfrm>
          <a:prstGeom prst="rect">
            <a:avLst/>
          </a:prstGeom>
          <a:noFill/>
        </p:spPr>
        <p:txBody>
          <a:bodyPr wrap="square" rtlCol="0">
            <a:spAutoFit/>
          </a:bodyPr>
          <a:lstStyle/>
          <a:p>
            <a:pPr algn="ctr"/>
            <a:r>
              <a:rPr lang="en-GB" b="1" dirty="0"/>
              <a:t>S</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flipH="1">
            <a:off x="4736387" y="2529618"/>
            <a:ext cx="79541" cy="263627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E764C3-E911-6A86-66A4-9BE315805C74}"/>
              </a:ext>
            </a:extLst>
          </p:cNvPr>
          <p:cNvSpPr>
            <a:spLocks noGrp="1"/>
          </p:cNvSpPr>
          <p:nvPr>
            <p:ph type="title"/>
          </p:nvPr>
        </p:nvSpPr>
        <p:spPr/>
        <p:txBody>
          <a:bodyPr/>
          <a:lstStyle/>
          <a:p>
            <a:r>
              <a:rPr lang="en-GB" dirty="0">
                <a:cs typeface="Calibri Light"/>
              </a:rPr>
              <a:t>Impact of decrease in market supply of coffee on the equilibrium price and quantity of coffee</a:t>
            </a:r>
            <a:endParaRPr lang="en-GB" dirty="0"/>
          </a:p>
        </p:txBody>
      </p:sp>
    </p:spTree>
    <p:extLst>
      <p:ext uri="{BB962C8B-B14F-4D97-AF65-F5344CB8AC3E}">
        <p14:creationId xmlns:p14="http://schemas.microsoft.com/office/powerpoint/2010/main" val="414656540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37322"/>
            <a:ext cx="0" cy="47285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61699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37321"/>
            <a:ext cx="1146389" cy="646331"/>
          </a:xfrm>
          <a:prstGeom prst="rect">
            <a:avLst/>
          </a:prstGeom>
          <a:noFill/>
        </p:spPr>
        <p:txBody>
          <a:bodyPr wrap="square" rtlCol="0">
            <a:spAutoFit/>
          </a:bodyPr>
          <a:lstStyle/>
          <a:p>
            <a:pPr algn="ctr"/>
            <a:r>
              <a:rPr lang="en-GB" b="1" dirty="0"/>
              <a:t>Financial Services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807639" y="5165889"/>
            <a:ext cx="1146389" cy="369332"/>
          </a:xfrm>
          <a:prstGeom prst="rect">
            <a:avLst/>
          </a:prstGeom>
          <a:noFill/>
        </p:spPr>
        <p:txBody>
          <a:bodyPr wrap="square" rtlCol="0">
            <a:spAutoFit/>
          </a:bodyPr>
          <a:lstStyle/>
          <a:p>
            <a:pPr algn="ctr"/>
            <a:r>
              <a:rPr lang="en-GB" b="1" dirty="0"/>
              <a:t>Cars</a:t>
            </a:r>
          </a:p>
        </p:txBody>
      </p:sp>
      <p:cxnSp>
        <p:nvCxnSpPr>
          <p:cNvPr id="8" name="Straight Connector 7">
            <a:extLst>
              <a:ext uri="{FF2B5EF4-FFF2-40B4-BE49-F238E27FC236}">
                <a16:creationId xmlns:a16="http://schemas.microsoft.com/office/drawing/2014/main" id="{C4587F86-DE07-4CEE-9594-32C6A8732E29}"/>
              </a:ext>
            </a:extLst>
          </p:cNvPr>
          <p:cNvCxnSpPr>
            <a:cxnSpLocks/>
          </p:cNvCxnSpPr>
          <p:nvPr/>
        </p:nvCxnSpPr>
        <p:spPr>
          <a:xfrm>
            <a:off x="2884600" y="2200275"/>
            <a:ext cx="4787566" cy="292673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296C349-099B-4265-8C34-9F6E1962D69A}"/>
              </a:ext>
            </a:extLst>
          </p:cNvPr>
          <p:cNvCxnSpPr>
            <a:cxnSpLocks/>
          </p:cNvCxnSpPr>
          <p:nvPr/>
        </p:nvCxnSpPr>
        <p:spPr>
          <a:xfrm>
            <a:off x="2884600" y="1361661"/>
            <a:ext cx="2495452" cy="380422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B14A692-6188-497A-A616-C0F4EB8979C7}"/>
              </a:ext>
            </a:extLst>
          </p:cNvPr>
          <p:cNvSpPr txBox="1"/>
          <p:nvPr/>
        </p:nvSpPr>
        <p:spPr>
          <a:xfrm>
            <a:off x="7577237" y="4738241"/>
            <a:ext cx="1252326" cy="369332"/>
          </a:xfrm>
          <a:prstGeom prst="rect">
            <a:avLst/>
          </a:prstGeom>
          <a:noFill/>
        </p:spPr>
        <p:txBody>
          <a:bodyPr wrap="square" rtlCol="0">
            <a:spAutoFit/>
          </a:bodyPr>
          <a:lstStyle/>
          <a:p>
            <a:r>
              <a:rPr lang="en-GB" b="1" dirty="0">
                <a:solidFill>
                  <a:srgbClr val="00B050"/>
                </a:solidFill>
              </a:rPr>
              <a:t>Germany</a:t>
            </a:r>
          </a:p>
        </p:txBody>
      </p:sp>
      <p:sp>
        <p:nvSpPr>
          <p:cNvPr id="18" name="TextBox 17">
            <a:extLst>
              <a:ext uri="{FF2B5EF4-FFF2-40B4-BE49-F238E27FC236}">
                <a16:creationId xmlns:a16="http://schemas.microsoft.com/office/drawing/2014/main" id="{3E1B9E0D-285B-4398-961C-BE33BCE6E49E}"/>
              </a:ext>
            </a:extLst>
          </p:cNvPr>
          <p:cNvSpPr txBox="1"/>
          <p:nvPr/>
        </p:nvSpPr>
        <p:spPr>
          <a:xfrm>
            <a:off x="4384362" y="4800873"/>
            <a:ext cx="1252326" cy="369332"/>
          </a:xfrm>
          <a:prstGeom prst="rect">
            <a:avLst/>
          </a:prstGeom>
          <a:noFill/>
        </p:spPr>
        <p:txBody>
          <a:bodyPr wrap="square" rtlCol="0">
            <a:spAutoFit/>
          </a:bodyPr>
          <a:lstStyle/>
          <a:p>
            <a:pPr algn="ctr"/>
            <a:r>
              <a:rPr lang="en-GB" b="1" dirty="0">
                <a:solidFill>
                  <a:srgbClr val="7030A0"/>
                </a:solidFill>
              </a:rPr>
              <a:t>UK</a:t>
            </a:r>
          </a:p>
        </p:txBody>
      </p:sp>
      <p:sp>
        <p:nvSpPr>
          <p:cNvPr id="2" name="Title 1">
            <a:extLst>
              <a:ext uri="{FF2B5EF4-FFF2-40B4-BE49-F238E27FC236}">
                <a16:creationId xmlns:a16="http://schemas.microsoft.com/office/drawing/2014/main" id="{3993790A-6359-9447-149E-58890BDB30FB}"/>
              </a:ext>
            </a:extLst>
          </p:cNvPr>
          <p:cNvSpPr>
            <a:spLocks noGrp="1"/>
          </p:cNvSpPr>
          <p:nvPr>
            <p:ph type="title"/>
          </p:nvPr>
        </p:nvSpPr>
        <p:spPr/>
        <p:txBody>
          <a:bodyPr/>
          <a:lstStyle/>
          <a:p>
            <a:r>
              <a:rPr lang="en-GB" dirty="0">
                <a:cs typeface="Calibri Light"/>
              </a:rPr>
              <a:t>Absolute advantage production possibilities</a:t>
            </a:r>
            <a:endParaRPr lang="en-US" dirty="0"/>
          </a:p>
        </p:txBody>
      </p:sp>
    </p:spTree>
    <p:extLst>
      <p:ext uri="{BB962C8B-B14F-4D97-AF65-F5344CB8AC3E}">
        <p14:creationId xmlns:p14="http://schemas.microsoft.com/office/powerpoint/2010/main" val="398017455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37322"/>
            <a:ext cx="0" cy="47285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61699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37321"/>
            <a:ext cx="1146389" cy="369332"/>
          </a:xfrm>
          <a:prstGeom prst="rect">
            <a:avLst/>
          </a:prstGeom>
          <a:noFill/>
        </p:spPr>
        <p:txBody>
          <a:bodyPr wrap="square" rtlCol="0">
            <a:spAutoFit/>
          </a:bodyPr>
          <a:lstStyle/>
          <a:p>
            <a:pPr algn="ctr"/>
            <a:r>
              <a:rPr lang="en-GB" b="1" dirty="0"/>
              <a:t>Tourism</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807639" y="5165889"/>
            <a:ext cx="1146389" cy="646331"/>
          </a:xfrm>
          <a:prstGeom prst="rect">
            <a:avLst/>
          </a:prstGeom>
          <a:noFill/>
        </p:spPr>
        <p:txBody>
          <a:bodyPr wrap="square" rtlCol="0">
            <a:spAutoFit/>
          </a:bodyPr>
          <a:lstStyle/>
          <a:p>
            <a:pPr algn="ctr"/>
            <a:r>
              <a:rPr lang="en-GB" b="1" dirty="0"/>
              <a:t>Bakery items</a:t>
            </a:r>
          </a:p>
        </p:txBody>
      </p:sp>
      <p:cxnSp>
        <p:nvCxnSpPr>
          <p:cNvPr id="8" name="Straight Connector 7">
            <a:extLst>
              <a:ext uri="{FF2B5EF4-FFF2-40B4-BE49-F238E27FC236}">
                <a16:creationId xmlns:a16="http://schemas.microsoft.com/office/drawing/2014/main" id="{C4587F86-DE07-4CEE-9594-32C6A8732E29}"/>
              </a:ext>
            </a:extLst>
          </p:cNvPr>
          <p:cNvCxnSpPr>
            <a:cxnSpLocks/>
          </p:cNvCxnSpPr>
          <p:nvPr/>
        </p:nvCxnSpPr>
        <p:spPr>
          <a:xfrm>
            <a:off x="2884600" y="3324225"/>
            <a:ext cx="4097225" cy="18416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296C349-099B-4265-8C34-9F6E1962D69A}"/>
              </a:ext>
            </a:extLst>
          </p:cNvPr>
          <p:cNvCxnSpPr>
            <a:cxnSpLocks/>
          </p:cNvCxnSpPr>
          <p:nvPr/>
        </p:nvCxnSpPr>
        <p:spPr>
          <a:xfrm>
            <a:off x="2884600" y="876300"/>
            <a:ext cx="4459175" cy="428958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B14A692-6188-497A-A616-C0F4EB8979C7}"/>
              </a:ext>
            </a:extLst>
          </p:cNvPr>
          <p:cNvSpPr txBox="1"/>
          <p:nvPr/>
        </p:nvSpPr>
        <p:spPr>
          <a:xfrm>
            <a:off x="5165035" y="4761734"/>
            <a:ext cx="1252326" cy="369332"/>
          </a:xfrm>
          <a:prstGeom prst="rect">
            <a:avLst/>
          </a:prstGeom>
          <a:noFill/>
        </p:spPr>
        <p:txBody>
          <a:bodyPr wrap="square" rtlCol="0">
            <a:spAutoFit/>
          </a:bodyPr>
          <a:lstStyle/>
          <a:p>
            <a:r>
              <a:rPr lang="en-GB" b="1" dirty="0">
                <a:solidFill>
                  <a:srgbClr val="00B050"/>
                </a:solidFill>
              </a:rPr>
              <a:t>Belgium</a:t>
            </a:r>
          </a:p>
        </p:txBody>
      </p:sp>
      <p:sp>
        <p:nvSpPr>
          <p:cNvPr id="18" name="TextBox 17">
            <a:extLst>
              <a:ext uri="{FF2B5EF4-FFF2-40B4-BE49-F238E27FC236}">
                <a16:creationId xmlns:a16="http://schemas.microsoft.com/office/drawing/2014/main" id="{3E1B9E0D-285B-4398-961C-BE33BCE6E49E}"/>
              </a:ext>
            </a:extLst>
          </p:cNvPr>
          <p:cNvSpPr txBox="1"/>
          <p:nvPr/>
        </p:nvSpPr>
        <p:spPr>
          <a:xfrm>
            <a:off x="6869715" y="4577068"/>
            <a:ext cx="1252326" cy="369332"/>
          </a:xfrm>
          <a:prstGeom prst="rect">
            <a:avLst/>
          </a:prstGeom>
          <a:noFill/>
        </p:spPr>
        <p:txBody>
          <a:bodyPr wrap="square" rtlCol="0">
            <a:spAutoFit/>
          </a:bodyPr>
          <a:lstStyle/>
          <a:p>
            <a:pPr algn="ctr"/>
            <a:r>
              <a:rPr lang="en-GB" b="1" dirty="0">
                <a:solidFill>
                  <a:srgbClr val="7030A0"/>
                </a:solidFill>
              </a:rPr>
              <a:t>Spain</a:t>
            </a:r>
          </a:p>
        </p:txBody>
      </p:sp>
      <p:sp>
        <p:nvSpPr>
          <p:cNvPr id="2" name="Title 1">
            <a:extLst>
              <a:ext uri="{FF2B5EF4-FFF2-40B4-BE49-F238E27FC236}">
                <a16:creationId xmlns:a16="http://schemas.microsoft.com/office/drawing/2014/main" id="{06E9A73A-6AA5-FB3E-4541-213395E34E6D}"/>
              </a:ext>
            </a:extLst>
          </p:cNvPr>
          <p:cNvSpPr>
            <a:spLocks noGrp="1"/>
          </p:cNvSpPr>
          <p:nvPr>
            <p:ph type="title"/>
          </p:nvPr>
        </p:nvSpPr>
        <p:spPr/>
        <p:txBody>
          <a:bodyPr/>
          <a:lstStyle/>
          <a:p>
            <a:r>
              <a:rPr lang="en-GB" dirty="0">
                <a:cs typeface="Calibri Light"/>
              </a:rPr>
              <a:t>Comparative advantage production possibilities</a:t>
            </a:r>
            <a:endParaRPr lang="en-GB" dirty="0"/>
          </a:p>
        </p:txBody>
      </p:sp>
    </p:spTree>
    <p:extLst>
      <p:ext uri="{BB962C8B-B14F-4D97-AF65-F5344CB8AC3E}">
        <p14:creationId xmlns:p14="http://schemas.microsoft.com/office/powerpoint/2010/main" val="30734942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5D4EEDF2-0292-4600-9794-BE4A58345C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7375" y="723900"/>
            <a:ext cx="7524750" cy="5019675"/>
          </a:xfrm>
          <a:prstGeom prst="rect">
            <a:avLst/>
          </a:prstGeom>
          <a:noFill/>
          <a:ln>
            <a:solidFill>
              <a:schemeClr val="tx1"/>
            </a:solidFill>
          </a:ln>
        </p:spPr>
      </p:pic>
      <p:cxnSp>
        <p:nvCxnSpPr>
          <p:cNvPr id="4" name="Straight Connector 3">
            <a:extLst>
              <a:ext uri="{FF2B5EF4-FFF2-40B4-BE49-F238E27FC236}">
                <a16:creationId xmlns:a16="http://schemas.microsoft.com/office/drawing/2014/main" id="{AC791D09-1F6B-40D8-B3DC-BD1581C7336E}"/>
              </a:ext>
            </a:extLst>
          </p:cNvPr>
          <p:cNvCxnSpPr/>
          <p:nvPr/>
        </p:nvCxnSpPr>
        <p:spPr>
          <a:xfrm>
            <a:off x="1857375" y="5067300"/>
            <a:ext cx="74104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7066374-4701-4D35-8858-F1906F0AE737}"/>
              </a:ext>
            </a:extLst>
          </p:cNvPr>
          <p:cNvCxnSpPr/>
          <p:nvPr/>
        </p:nvCxnSpPr>
        <p:spPr>
          <a:xfrm>
            <a:off x="1847215" y="5743575"/>
            <a:ext cx="74104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3901A7-57D0-46AC-93AE-37C0DA7B173B}"/>
              </a:ext>
            </a:extLst>
          </p:cNvPr>
          <p:cNvCxnSpPr>
            <a:cxnSpLocks/>
          </p:cNvCxnSpPr>
          <p:nvPr/>
        </p:nvCxnSpPr>
        <p:spPr>
          <a:xfrm flipV="1">
            <a:off x="1857375" y="723900"/>
            <a:ext cx="0" cy="50196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46E0BD-250A-4649-9336-2EB616B0E875}"/>
              </a:ext>
            </a:extLst>
          </p:cNvPr>
          <p:cNvCxnSpPr>
            <a:cxnSpLocks/>
          </p:cNvCxnSpPr>
          <p:nvPr/>
        </p:nvCxnSpPr>
        <p:spPr>
          <a:xfrm>
            <a:off x="1847215" y="723900"/>
            <a:ext cx="5457825" cy="48844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523989-F6BC-4D31-96AB-DCB6FC23B908}"/>
              </a:ext>
            </a:extLst>
          </p:cNvPr>
          <p:cNvCxnSpPr>
            <a:cxnSpLocks/>
          </p:cNvCxnSpPr>
          <p:nvPr/>
        </p:nvCxnSpPr>
        <p:spPr>
          <a:xfrm flipV="1">
            <a:off x="1847215" y="2814320"/>
            <a:ext cx="6626225" cy="29125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DEA1521-73F8-4B85-9EB2-EB9178B3DE86}"/>
              </a:ext>
            </a:extLst>
          </p:cNvPr>
          <p:cNvSpPr txBox="1"/>
          <p:nvPr/>
        </p:nvSpPr>
        <p:spPr>
          <a:xfrm>
            <a:off x="1445577" y="4880451"/>
            <a:ext cx="574675" cy="365760"/>
          </a:xfrm>
          <a:prstGeom prst="rect">
            <a:avLst/>
          </a:prstGeom>
          <a:noFill/>
        </p:spPr>
        <p:txBody>
          <a:bodyPr wrap="square" rtlCol="0">
            <a:spAutoFit/>
          </a:bodyPr>
          <a:lstStyle/>
          <a:p>
            <a:pPr algn="ctr"/>
            <a:r>
              <a:rPr lang="en-GB" b="1" dirty="0">
                <a:solidFill>
                  <a:srgbClr val="0070C0"/>
                </a:solidFill>
              </a:rPr>
              <a:t>2</a:t>
            </a:r>
          </a:p>
        </p:txBody>
      </p:sp>
      <p:sp>
        <p:nvSpPr>
          <p:cNvPr id="20" name="TextBox 19">
            <a:extLst>
              <a:ext uri="{FF2B5EF4-FFF2-40B4-BE49-F238E27FC236}">
                <a16:creationId xmlns:a16="http://schemas.microsoft.com/office/drawing/2014/main" id="{057E4BAB-B4F4-4867-91D9-0683811C5051}"/>
              </a:ext>
            </a:extLst>
          </p:cNvPr>
          <p:cNvSpPr txBox="1"/>
          <p:nvPr/>
        </p:nvSpPr>
        <p:spPr>
          <a:xfrm>
            <a:off x="1359059" y="541019"/>
            <a:ext cx="574675" cy="365760"/>
          </a:xfrm>
          <a:prstGeom prst="rect">
            <a:avLst/>
          </a:prstGeom>
          <a:noFill/>
        </p:spPr>
        <p:txBody>
          <a:bodyPr wrap="square" rtlCol="0">
            <a:spAutoFit/>
          </a:bodyPr>
          <a:lstStyle/>
          <a:p>
            <a:pPr algn="ctr"/>
            <a:r>
              <a:rPr lang="en-GB" b="1" dirty="0">
                <a:solidFill>
                  <a:srgbClr val="0070C0"/>
                </a:solidFill>
              </a:rPr>
              <a:t>15</a:t>
            </a:r>
          </a:p>
        </p:txBody>
      </p:sp>
      <p:sp>
        <p:nvSpPr>
          <p:cNvPr id="21" name="TextBox 20">
            <a:extLst>
              <a:ext uri="{FF2B5EF4-FFF2-40B4-BE49-F238E27FC236}">
                <a16:creationId xmlns:a16="http://schemas.microsoft.com/office/drawing/2014/main" id="{24FA8B72-C686-44C3-B272-5B2338F686DE}"/>
              </a:ext>
            </a:extLst>
          </p:cNvPr>
          <p:cNvSpPr txBox="1"/>
          <p:nvPr/>
        </p:nvSpPr>
        <p:spPr>
          <a:xfrm>
            <a:off x="7221378" y="5301853"/>
            <a:ext cx="1414622" cy="369332"/>
          </a:xfrm>
          <a:prstGeom prst="rect">
            <a:avLst/>
          </a:prstGeom>
          <a:noFill/>
        </p:spPr>
        <p:txBody>
          <a:bodyPr wrap="square" rtlCol="0">
            <a:spAutoFit/>
          </a:bodyPr>
          <a:lstStyle/>
          <a:p>
            <a:pPr algn="ctr"/>
            <a:r>
              <a:rPr lang="en-GB" b="1" dirty="0" err="1">
                <a:solidFill>
                  <a:srgbClr val="0070C0"/>
                </a:solidFill>
              </a:rPr>
              <a:t>Ddomestic</a:t>
            </a:r>
            <a:endParaRPr lang="en-GB" b="1" dirty="0">
              <a:solidFill>
                <a:srgbClr val="0070C0"/>
              </a:solidFill>
            </a:endParaRPr>
          </a:p>
        </p:txBody>
      </p:sp>
      <p:sp>
        <p:nvSpPr>
          <p:cNvPr id="22" name="TextBox 21">
            <a:extLst>
              <a:ext uri="{FF2B5EF4-FFF2-40B4-BE49-F238E27FC236}">
                <a16:creationId xmlns:a16="http://schemas.microsoft.com/office/drawing/2014/main" id="{60FB4C3C-4FF9-465F-8A9C-EF7CC42CA881}"/>
              </a:ext>
            </a:extLst>
          </p:cNvPr>
          <p:cNvSpPr txBox="1"/>
          <p:nvPr/>
        </p:nvSpPr>
        <p:spPr>
          <a:xfrm>
            <a:off x="8353107" y="2560638"/>
            <a:ext cx="1319213" cy="369332"/>
          </a:xfrm>
          <a:prstGeom prst="rect">
            <a:avLst/>
          </a:prstGeom>
          <a:noFill/>
        </p:spPr>
        <p:txBody>
          <a:bodyPr wrap="square" rtlCol="0">
            <a:spAutoFit/>
          </a:bodyPr>
          <a:lstStyle/>
          <a:p>
            <a:pPr algn="ctr"/>
            <a:r>
              <a:rPr lang="en-GB" b="1" dirty="0" err="1">
                <a:solidFill>
                  <a:srgbClr val="0070C0"/>
                </a:solidFill>
              </a:rPr>
              <a:t>Sdomestic</a:t>
            </a:r>
            <a:endParaRPr lang="en-GB" b="1" dirty="0">
              <a:solidFill>
                <a:srgbClr val="0070C0"/>
              </a:solidFill>
            </a:endParaRPr>
          </a:p>
        </p:txBody>
      </p:sp>
      <p:sp>
        <p:nvSpPr>
          <p:cNvPr id="23" name="TextBox 22">
            <a:extLst>
              <a:ext uri="{FF2B5EF4-FFF2-40B4-BE49-F238E27FC236}">
                <a16:creationId xmlns:a16="http://schemas.microsoft.com/office/drawing/2014/main" id="{3F230192-6DFF-494D-920A-96B4343B26B6}"/>
              </a:ext>
            </a:extLst>
          </p:cNvPr>
          <p:cNvSpPr txBox="1"/>
          <p:nvPr/>
        </p:nvSpPr>
        <p:spPr>
          <a:xfrm>
            <a:off x="7407433" y="5849421"/>
            <a:ext cx="2132013" cy="369332"/>
          </a:xfrm>
          <a:prstGeom prst="rect">
            <a:avLst/>
          </a:prstGeom>
          <a:noFill/>
        </p:spPr>
        <p:txBody>
          <a:bodyPr wrap="square" rtlCol="0">
            <a:spAutoFit/>
          </a:bodyPr>
          <a:lstStyle/>
          <a:p>
            <a:pPr algn="ctr"/>
            <a:r>
              <a:rPr lang="en-GB" b="1" dirty="0">
                <a:solidFill>
                  <a:srgbClr val="0070C0"/>
                </a:solidFill>
              </a:rPr>
              <a:t>Quantity (‘000s)</a:t>
            </a:r>
          </a:p>
        </p:txBody>
      </p:sp>
      <p:sp>
        <p:nvSpPr>
          <p:cNvPr id="24" name="TextBox 23">
            <a:extLst>
              <a:ext uri="{FF2B5EF4-FFF2-40B4-BE49-F238E27FC236}">
                <a16:creationId xmlns:a16="http://schemas.microsoft.com/office/drawing/2014/main" id="{8C3A99F8-EB5D-49C7-9722-BC04BC3782D5}"/>
              </a:ext>
            </a:extLst>
          </p:cNvPr>
          <p:cNvSpPr txBox="1"/>
          <p:nvPr/>
        </p:nvSpPr>
        <p:spPr>
          <a:xfrm>
            <a:off x="690565" y="1214218"/>
            <a:ext cx="993774" cy="646331"/>
          </a:xfrm>
          <a:prstGeom prst="rect">
            <a:avLst/>
          </a:prstGeom>
          <a:noFill/>
        </p:spPr>
        <p:txBody>
          <a:bodyPr wrap="square" rtlCol="0">
            <a:spAutoFit/>
          </a:bodyPr>
          <a:lstStyle/>
          <a:p>
            <a:pPr algn="ctr"/>
            <a:r>
              <a:rPr lang="en-GB" b="1" dirty="0">
                <a:solidFill>
                  <a:srgbClr val="0070C0"/>
                </a:solidFill>
              </a:rPr>
              <a:t>Price (£s)</a:t>
            </a:r>
          </a:p>
        </p:txBody>
      </p:sp>
      <p:sp>
        <p:nvSpPr>
          <p:cNvPr id="25" name="TextBox 24">
            <a:extLst>
              <a:ext uri="{FF2B5EF4-FFF2-40B4-BE49-F238E27FC236}">
                <a16:creationId xmlns:a16="http://schemas.microsoft.com/office/drawing/2014/main" id="{BD4F6772-60E0-4EA9-84CF-EE4D31B5A8C6}"/>
              </a:ext>
            </a:extLst>
          </p:cNvPr>
          <p:cNvSpPr txBox="1"/>
          <p:nvPr/>
        </p:nvSpPr>
        <p:spPr>
          <a:xfrm>
            <a:off x="8558292" y="4690388"/>
            <a:ext cx="1114028" cy="369332"/>
          </a:xfrm>
          <a:prstGeom prst="rect">
            <a:avLst/>
          </a:prstGeom>
          <a:noFill/>
        </p:spPr>
        <p:txBody>
          <a:bodyPr wrap="square" rtlCol="0">
            <a:spAutoFit/>
          </a:bodyPr>
          <a:lstStyle/>
          <a:p>
            <a:pPr algn="ctr"/>
            <a:r>
              <a:rPr lang="en-GB" b="1" dirty="0" err="1">
                <a:solidFill>
                  <a:srgbClr val="0070C0"/>
                </a:solidFill>
              </a:rPr>
              <a:t>Sworld</a:t>
            </a:r>
            <a:endParaRPr lang="en-GB" b="1" dirty="0">
              <a:solidFill>
                <a:srgbClr val="0070C0"/>
              </a:solidFill>
            </a:endParaRPr>
          </a:p>
        </p:txBody>
      </p:sp>
      <p:cxnSp>
        <p:nvCxnSpPr>
          <p:cNvPr id="27" name="Straight Connector 26">
            <a:extLst>
              <a:ext uri="{FF2B5EF4-FFF2-40B4-BE49-F238E27FC236}">
                <a16:creationId xmlns:a16="http://schemas.microsoft.com/office/drawing/2014/main" id="{08694359-2392-44F4-985C-785B48937E80}"/>
              </a:ext>
            </a:extLst>
          </p:cNvPr>
          <p:cNvCxnSpPr/>
          <p:nvPr/>
        </p:nvCxnSpPr>
        <p:spPr>
          <a:xfrm>
            <a:off x="3373120" y="5067300"/>
            <a:ext cx="0" cy="67627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C498B4-6A9F-4427-B19E-8715C8D576E4}"/>
              </a:ext>
            </a:extLst>
          </p:cNvPr>
          <p:cNvCxnSpPr/>
          <p:nvPr/>
        </p:nvCxnSpPr>
        <p:spPr>
          <a:xfrm>
            <a:off x="6746240" y="5046980"/>
            <a:ext cx="0" cy="67627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427357B-2387-42F5-AD7D-EF61555CA650}"/>
              </a:ext>
            </a:extLst>
          </p:cNvPr>
          <p:cNvSpPr txBox="1"/>
          <p:nvPr/>
        </p:nvSpPr>
        <p:spPr>
          <a:xfrm>
            <a:off x="3085782" y="5768340"/>
            <a:ext cx="574675" cy="365760"/>
          </a:xfrm>
          <a:prstGeom prst="rect">
            <a:avLst/>
          </a:prstGeom>
          <a:noFill/>
        </p:spPr>
        <p:txBody>
          <a:bodyPr wrap="square" rtlCol="0">
            <a:spAutoFit/>
          </a:bodyPr>
          <a:lstStyle/>
          <a:p>
            <a:pPr algn="ctr"/>
            <a:r>
              <a:rPr lang="en-GB" b="1" dirty="0">
                <a:solidFill>
                  <a:srgbClr val="0070C0"/>
                </a:solidFill>
              </a:rPr>
              <a:t>4</a:t>
            </a:r>
          </a:p>
        </p:txBody>
      </p:sp>
      <p:sp>
        <p:nvSpPr>
          <p:cNvPr id="31" name="TextBox 30">
            <a:extLst>
              <a:ext uri="{FF2B5EF4-FFF2-40B4-BE49-F238E27FC236}">
                <a16:creationId xmlns:a16="http://schemas.microsoft.com/office/drawing/2014/main" id="{7A7E81BB-5488-4840-8F53-51A626557DF6}"/>
              </a:ext>
            </a:extLst>
          </p:cNvPr>
          <p:cNvSpPr txBox="1"/>
          <p:nvPr/>
        </p:nvSpPr>
        <p:spPr>
          <a:xfrm>
            <a:off x="6458902" y="5761632"/>
            <a:ext cx="574675" cy="365760"/>
          </a:xfrm>
          <a:prstGeom prst="rect">
            <a:avLst/>
          </a:prstGeom>
          <a:noFill/>
        </p:spPr>
        <p:txBody>
          <a:bodyPr wrap="square" rtlCol="0">
            <a:spAutoFit/>
          </a:bodyPr>
          <a:lstStyle/>
          <a:p>
            <a:pPr algn="ctr"/>
            <a:r>
              <a:rPr lang="en-GB" b="1" dirty="0">
                <a:solidFill>
                  <a:srgbClr val="0070C0"/>
                </a:solidFill>
              </a:rPr>
              <a:t>13</a:t>
            </a:r>
          </a:p>
        </p:txBody>
      </p:sp>
      <p:cxnSp>
        <p:nvCxnSpPr>
          <p:cNvPr id="32" name="Straight Connector 31">
            <a:extLst>
              <a:ext uri="{FF2B5EF4-FFF2-40B4-BE49-F238E27FC236}">
                <a16:creationId xmlns:a16="http://schemas.microsoft.com/office/drawing/2014/main" id="{A45D61B5-9BE7-4DF5-9FD7-A1F2E4CCA70D}"/>
              </a:ext>
            </a:extLst>
          </p:cNvPr>
          <p:cNvCxnSpPr>
            <a:cxnSpLocks/>
          </p:cNvCxnSpPr>
          <p:nvPr/>
        </p:nvCxnSpPr>
        <p:spPr>
          <a:xfrm>
            <a:off x="1837055" y="4406900"/>
            <a:ext cx="74104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F576B56-F4BA-4387-A2FA-C436E1FE4EB4}"/>
              </a:ext>
            </a:extLst>
          </p:cNvPr>
          <p:cNvSpPr txBox="1"/>
          <p:nvPr/>
        </p:nvSpPr>
        <p:spPr>
          <a:xfrm>
            <a:off x="8537972" y="4029988"/>
            <a:ext cx="1936988" cy="369332"/>
          </a:xfrm>
          <a:prstGeom prst="rect">
            <a:avLst/>
          </a:prstGeom>
          <a:noFill/>
        </p:spPr>
        <p:txBody>
          <a:bodyPr wrap="square" rtlCol="0">
            <a:spAutoFit/>
          </a:bodyPr>
          <a:lstStyle/>
          <a:p>
            <a:pPr algn="ctr"/>
            <a:r>
              <a:rPr lang="en-GB" b="1" dirty="0" err="1">
                <a:solidFill>
                  <a:srgbClr val="0070C0"/>
                </a:solidFill>
              </a:rPr>
              <a:t>Sworld</a:t>
            </a:r>
            <a:r>
              <a:rPr lang="en-GB" b="1" dirty="0">
                <a:solidFill>
                  <a:srgbClr val="0070C0"/>
                </a:solidFill>
              </a:rPr>
              <a:t> + tariff</a:t>
            </a:r>
          </a:p>
        </p:txBody>
      </p:sp>
      <p:sp>
        <p:nvSpPr>
          <p:cNvPr id="35" name="TextBox 34">
            <a:extLst>
              <a:ext uri="{FF2B5EF4-FFF2-40B4-BE49-F238E27FC236}">
                <a16:creationId xmlns:a16="http://schemas.microsoft.com/office/drawing/2014/main" id="{E3251003-DEF0-4FE5-8358-C98816FD1B2C}"/>
              </a:ext>
            </a:extLst>
          </p:cNvPr>
          <p:cNvSpPr txBox="1"/>
          <p:nvPr/>
        </p:nvSpPr>
        <p:spPr>
          <a:xfrm>
            <a:off x="1455737" y="4199731"/>
            <a:ext cx="574675" cy="365760"/>
          </a:xfrm>
          <a:prstGeom prst="rect">
            <a:avLst/>
          </a:prstGeom>
          <a:noFill/>
        </p:spPr>
        <p:txBody>
          <a:bodyPr wrap="square" rtlCol="0">
            <a:spAutoFit/>
          </a:bodyPr>
          <a:lstStyle/>
          <a:p>
            <a:pPr algn="ctr"/>
            <a:r>
              <a:rPr lang="en-GB" b="1" dirty="0">
                <a:solidFill>
                  <a:srgbClr val="0070C0"/>
                </a:solidFill>
              </a:rPr>
              <a:t>4</a:t>
            </a:r>
          </a:p>
        </p:txBody>
      </p:sp>
      <p:sp>
        <p:nvSpPr>
          <p:cNvPr id="36" name="Rectangle 35">
            <a:extLst>
              <a:ext uri="{FF2B5EF4-FFF2-40B4-BE49-F238E27FC236}">
                <a16:creationId xmlns:a16="http://schemas.microsoft.com/office/drawing/2014/main" id="{4D846A1F-EFD6-49CD-8A9D-0C5180A07ADB}"/>
              </a:ext>
            </a:extLst>
          </p:cNvPr>
          <p:cNvSpPr/>
          <p:nvPr/>
        </p:nvSpPr>
        <p:spPr>
          <a:xfrm>
            <a:off x="4866640" y="4417060"/>
            <a:ext cx="1115691" cy="652813"/>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C4BAF73-F6FA-47A7-AAF7-6ABC25AF799F}"/>
              </a:ext>
            </a:extLst>
          </p:cNvPr>
          <p:cNvSpPr/>
          <p:nvPr/>
        </p:nvSpPr>
        <p:spPr>
          <a:xfrm>
            <a:off x="6372658" y="752197"/>
            <a:ext cx="348610" cy="275625"/>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Triangle 37">
            <a:extLst>
              <a:ext uri="{FF2B5EF4-FFF2-40B4-BE49-F238E27FC236}">
                <a16:creationId xmlns:a16="http://schemas.microsoft.com/office/drawing/2014/main" id="{3B6846CB-54A4-496D-AAED-B3F493055D9E}"/>
              </a:ext>
            </a:extLst>
          </p:cNvPr>
          <p:cNvSpPr/>
          <p:nvPr/>
        </p:nvSpPr>
        <p:spPr>
          <a:xfrm>
            <a:off x="5982331" y="4437380"/>
            <a:ext cx="699375" cy="625476"/>
          </a:xfrm>
          <a:prstGeom prst="rtTriangl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Triangle 38">
            <a:extLst>
              <a:ext uri="{FF2B5EF4-FFF2-40B4-BE49-F238E27FC236}">
                <a16:creationId xmlns:a16="http://schemas.microsoft.com/office/drawing/2014/main" id="{66E5A8F0-DD85-4F18-A17D-5434492F062B}"/>
              </a:ext>
            </a:extLst>
          </p:cNvPr>
          <p:cNvSpPr/>
          <p:nvPr/>
        </p:nvSpPr>
        <p:spPr>
          <a:xfrm flipH="1">
            <a:off x="3350894" y="4427220"/>
            <a:ext cx="1525905" cy="625476"/>
          </a:xfrm>
          <a:prstGeom prst="rtTriangl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3AB60949-4BD2-44C7-8CC0-2DA6FE9B9FC1}"/>
              </a:ext>
            </a:extLst>
          </p:cNvPr>
          <p:cNvSpPr/>
          <p:nvPr/>
        </p:nvSpPr>
        <p:spPr>
          <a:xfrm>
            <a:off x="6372658" y="1428471"/>
            <a:ext cx="348610" cy="27562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35F0917-E04B-4EC6-A1AA-29D39488B198}"/>
              </a:ext>
            </a:extLst>
          </p:cNvPr>
          <p:cNvSpPr txBox="1"/>
          <p:nvPr/>
        </p:nvSpPr>
        <p:spPr>
          <a:xfrm>
            <a:off x="6715760" y="703579"/>
            <a:ext cx="1659651" cy="369332"/>
          </a:xfrm>
          <a:prstGeom prst="rect">
            <a:avLst/>
          </a:prstGeom>
          <a:noFill/>
        </p:spPr>
        <p:txBody>
          <a:bodyPr wrap="square" rtlCol="0">
            <a:spAutoFit/>
          </a:bodyPr>
          <a:lstStyle/>
          <a:p>
            <a:r>
              <a:rPr lang="en-GB" dirty="0"/>
              <a:t>= tax revenue</a:t>
            </a:r>
          </a:p>
        </p:txBody>
      </p:sp>
      <p:sp>
        <p:nvSpPr>
          <p:cNvPr id="42" name="TextBox 41">
            <a:extLst>
              <a:ext uri="{FF2B5EF4-FFF2-40B4-BE49-F238E27FC236}">
                <a16:creationId xmlns:a16="http://schemas.microsoft.com/office/drawing/2014/main" id="{FB81F206-5CA1-4685-BACF-F690B1460FC3}"/>
              </a:ext>
            </a:extLst>
          </p:cNvPr>
          <p:cNvSpPr txBox="1"/>
          <p:nvPr/>
        </p:nvSpPr>
        <p:spPr>
          <a:xfrm>
            <a:off x="6725920" y="1384299"/>
            <a:ext cx="2296155" cy="369332"/>
          </a:xfrm>
          <a:prstGeom prst="rect">
            <a:avLst/>
          </a:prstGeom>
          <a:noFill/>
        </p:spPr>
        <p:txBody>
          <a:bodyPr wrap="square" rtlCol="0">
            <a:spAutoFit/>
          </a:bodyPr>
          <a:lstStyle/>
          <a:p>
            <a:r>
              <a:rPr lang="en-GB" dirty="0"/>
              <a:t>= welfare loss</a:t>
            </a:r>
          </a:p>
        </p:txBody>
      </p:sp>
      <p:sp>
        <p:nvSpPr>
          <p:cNvPr id="3" name="Title 2">
            <a:extLst>
              <a:ext uri="{FF2B5EF4-FFF2-40B4-BE49-F238E27FC236}">
                <a16:creationId xmlns:a16="http://schemas.microsoft.com/office/drawing/2014/main" id="{A5BA17CC-8C86-D2A2-32FC-030EE5A1D120}"/>
              </a:ext>
            </a:extLst>
          </p:cNvPr>
          <p:cNvSpPr>
            <a:spLocks noGrp="1"/>
          </p:cNvSpPr>
          <p:nvPr>
            <p:ph type="title"/>
          </p:nvPr>
        </p:nvSpPr>
        <p:spPr/>
        <p:txBody>
          <a:bodyPr/>
          <a:lstStyle/>
          <a:p>
            <a:r>
              <a:rPr lang="en-GB" dirty="0">
                <a:cs typeface="Calibri Light"/>
              </a:rPr>
              <a:t>Tariff model; tariff imposed on good raises tax revenue but causes a welfare loss</a:t>
            </a:r>
            <a:endParaRPr lang="en-GB" dirty="0"/>
          </a:p>
        </p:txBody>
      </p:sp>
    </p:spTree>
    <p:extLst>
      <p:ext uri="{BB962C8B-B14F-4D97-AF65-F5344CB8AC3E}">
        <p14:creationId xmlns:p14="http://schemas.microsoft.com/office/powerpoint/2010/main" val="212008968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C791D09-1F6B-40D8-B3DC-BD1581C7336E}"/>
              </a:ext>
            </a:extLst>
          </p:cNvPr>
          <p:cNvCxnSpPr/>
          <p:nvPr/>
        </p:nvCxnSpPr>
        <p:spPr>
          <a:xfrm>
            <a:off x="1857375" y="5067300"/>
            <a:ext cx="74104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7066374-4701-4D35-8858-F1906F0AE737}"/>
              </a:ext>
            </a:extLst>
          </p:cNvPr>
          <p:cNvCxnSpPr/>
          <p:nvPr/>
        </p:nvCxnSpPr>
        <p:spPr>
          <a:xfrm>
            <a:off x="1847215" y="5743575"/>
            <a:ext cx="74104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3901A7-57D0-46AC-93AE-37C0DA7B173B}"/>
              </a:ext>
            </a:extLst>
          </p:cNvPr>
          <p:cNvCxnSpPr>
            <a:cxnSpLocks/>
          </p:cNvCxnSpPr>
          <p:nvPr/>
        </p:nvCxnSpPr>
        <p:spPr>
          <a:xfrm flipV="1">
            <a:off x="1857375" y="723900"/>
            <a:ext cx="0" cy="50196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46E0BD-250A-4649-9336-2EB616B0E875}"/>
              </a:ext>
            </a:extLst>
          </p:cNvPr>
          <p:cNvCxnSpPr>
            <a:cxnSpLocks/>
          </p:cNvCxnSpPr>
          <p:nvPr/>
        </p:nvCxnSpPr>
        <p:spPr>
          <a:xfrm>
            <a:off x="2376329" y="1081881"/>
            <a:ext cx="4928711" cy="45264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523989-F6BC-4D31-96AB-DCB6FC23B908}"/>
              </a:ext>
            </a:extLst>
          </p:cNvPr>
          <p:cNvCxnSpPr>
            <a:cxnSpLocks/>
          </p:cNvCxnSpPr>
          <p:nvPr/>
        </p:nvCxnSpPr>
        <p:spPr>
          <a:xfrm flipV="1">
            <a:off x="1847215" y="2814320"/>
            <a:ext cx="6626225" cy="29125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DEA1521-73F8-4B85-9EB2-EB9178B3DE86}"/>
              </a:ext>
            </a:extLst>
          </p:cNvPr>
          <p:cNvSpPr txBox="1"/>
          <p:nvPr/>
        </p:nvSpPr>
        <p:spPr>
          <a:xfrm>
            <a:off x="1395414" y="4883468"/>
            <a:ext cx="574675" cy="365760"/>
          </a:xfrm>
          <a:prstGeom prst="rect">
            <a:avLst/>
          </a:prstGeom>
          <a:noFill/>
        </p:spPr>
        <p:txBody>
          <a:bodyPr wrap="square" rtlCol="0">
            <a:spAutoFit/>
          </a:bodyPr>
          <a:lstStyle/>
          <a:p>
            <a:pPr algn="ctr"/>
            <a:r>
              <a:rPr lang="en-GB" b="1" dirty="0">
                <a:solidFill>
                  <a:srgbClr val="0070C0"/>
                </a:solidFill>
              </a:rPr>
              <a:t>P2</a:t>
            </a:r>
          </a:p>
        </p:txBody>
      </p:sp>
      <p:sp>
        <p:nvSpPr>
          <p:cNvPr id="21" name="TextBox 20">
            <a:extLst>
              <a:ext uri="{FF2B5EF4-FFF2-40B4-BE49-F238E27FC236}">
                <a16:creationId xmlns:a16="http://schemas.microsoft.com/office/drawing/2014/main" id="{24FA8B72-C686-44C3-B272-5B2338F686DE}"/>
              </a:ext>
            </a:extLst>
          </p:cNvPr>
          <p:cNvSpPr txBox="1"/>
          <p:nvPr/>
        </p:nvSpPr>
        <p:spPr>
          <a:xfrm>
            <a:off x="7221378" y="5301853"/>
            <a:ext cx="1414622" cy="369332"/>
          </a:xfrm>
          <a:prstGeom prst="rect">
            <a:avLst/>
          </a:prstGeom>
          <a:noFill/>
        </p:spPr>
        <p:txBody>
          <a:bodyPr wrap="square" rtlCol="0">
            <a:spAutoFit/>
          </a:bodyPr>
          <a:lstStyle/>
          <a:p>
            <a:pPr algn="ctr"/>
            <a:r>
              <a:rPr lang="en-GB" b="1" dirty="0" err="1">
                <a:solidFill>
                  <a:srgbClr val="0070C0"/>
                </a:solidFill>
              </a:rPr>
              <a:t>Ddomestic</a:t>
            </a:r>
            <a:endParaRPr lang="en-GB" b="1" dirty="0">
              <a:solidFill>
                <a:srgbClr val="0070C0"/>
              </a:solidFill>
            </a:endParaRPr>
          </a:p>
        </p:txBody>
      </p:sp>
      <p:sp>
        <p:nvSpPr>
          <p:cNvPr id="22" name="TextBox 21">
            <a:extLst>
              <a:ext uri="{FF2B5EF4-FFF2-40B4-BE49-F238E27FC236}">
                <a16:creationId xmlns:a16="http://schemas.microsoft.com/office/drawing/2014/main" id="{60FB4C3C-4FF9-465F-8A9C-EF7CC42CA881}"/>
              </a:ext>
            </a:extLst>
          </p:cNvPr>
          <p:cNvSpPr txBox="1"/>
          <p:nvPr/>
        </p:nvSpPr>
        <p:spPr>
          <a:xfrm>
            <a:off x="8353107" y="2560638"/>
            <a:ext cx="1319213" cy="369332"/>
          </a:xfrm>
          <a:prstGeom prst="rect">
            <a:avLst/>
          </a:prstGeom>
          <a:noFill/>
        </p:spPr>
        <p:txBody>
          <a:bodyPr wrap="square" rtlCol="0">
            <a:spAutoFit/>
          </a:bodyPr>
          <a:lstStyle/>
          <a:p>
            <a:pPr algn="ctr"/>
            <a:r>
              <a:rPr lang="en-GB" b="1" dirty="0" err="1">
                <a:solidFill>
                  <a:srgbClr val="0070C0"/>
                </a:solidFill>
              </a:rPr>
              <a:t>Sdomestic</a:t>
            </a:r>
            <a:endParaRPr lang="en-GB" b="1" dirty="0">
              <a:solidFill>
                <a:srgbClr val="0070C0"/>
              </a:solidFill>
            </a:endParaRPr>
          </a:p>
        </p:txBody>
      </p:sp>
      <p:sp>
        <p:nvSpPr>
          <p:cNvPr id="23" name="TextBox 22">
            <a:extLst>
              <a:ext uri="{FF2B5EF4-FFF2-40B4-BE49-F238E27FC236}">
                <a16:creationId xmlns:a16="http://schemas.microsoft.com/office/drawing/2014/main" id="{3F230192-6DFF-494D-920A-96B4343B26B6}"/>
              </a:ext>
            </a:extLst>
          </p:cNvPr>
          <p:cNvSpPr txBox="1"/>
          <p:nvPr/>
        </p:nvSpPr>
        <p:spPr>
          <a:xfrm>
            <a:off x="7407433" y="5849421"/>
            <a:ext cx="2132013" cy="369332"/>
          </a:xfrm>
          <a:prstGeom prst="rect">
            <a:avLst/>
          </a:prstGeom>
          <a:noFill/>
        </p:spPr>
        <p:txBody>
          <a:bodyPr wrap="square" rtlCol="0">
            <a:spAutoFit/>
          </a:bodyPr>
          <a:lstStyle/>
          <a:p>
            <a:pPr algn="ctr"/>
            <a:r>
              <a:rPr lang="en-GB" b="1" dirty="0">
                <a:solidFill>
                  <a:srgbClr val="0070C0"/>
                </a:solidFill>
              </a:rPr>
              <a:t>Quantity </a:t>
            </a:r>
          </a:p>
        </p:txBody>
      </p:sp>
      <p:sp>
        <p:nvSpPr>
          <p:cNvPr id="24" name="TextBox 23">
            <a:extLst>
              <a:ext uri="{FF2B5EF4-FFF2-40B4-BE49-F238E27FC236}">
                <a16:creationId xmlns:a16="http://schemas.microsoft.com/office/drawing/2014/main" id="{8C3A99F8-EB5D-49C7-9722-BC04BC3782D5}"/>
              </a:ext>
            </a:extLst>
          </p:cNvPr>
          <p:cNvSpPr txBox="1"/>
          <p:nvPr/>
        </p:nvSpPr>
        <p:spPr>
          <a:xfrm>
            <a:off x="898527" y="745092"/>
            <a:ext cx="993774" cy="369332"/>
          </a:xfrm>
          <a:prstGeom prst="rect">
            <a:avLst/>
          </a:prstGeom>
          <a:noFill/>
        </p:spPr>
        <p:txBody>
          <a:bodyPr wrap="square" rtlCol="0">
            <a:spAutoFit/>
          </a:bodyPr>
          <a:lstStyle/>
          <a:p>
            <a:pPr algn="ctr"/>
            <a:r>
              <a:rPr lang="en-GB" b="1" dirty="0">
                <a:solidFill>
                  <a:srgbClr val="0070C0"/>
                </a:solidFill>
              </a:rPr>
              <a:t>Price</a:t>
            </a:r>
          </a:p>
        </p:txBody>
      </p:sp>
      <p:sp>
        <p:nvSpPr>
          <p:cNvPr id="25" name="TextBox 24">
            <a:extLst>
              <a:ext uri="{FF2B5EF4-FFF2-40B4-BE49-F238E27FC236}">
                <a16:creationId xmlns:a16="http://schemas.microsoft.com/office/drawing/2014/main" id="{BD4F6772-60E0-4EA9-84CF-EE4D31B5A8C6}"/>
              </a:ext>
            </a:extLst>
          </p:cNvPr>
          <p:cNvSpPr txBox="1"/>
          <p:nvPr/>
        </p:nvSpPr>
        <p:spPr>
          <a:xfrm>
            <a:off x="8558292" y="4690388"/>
            <a:ext cx="1114028" cy="369332"/>
          </a:xfrm>
          <a:prstGeom prst="rect">
            <a:avLst/>
          </a:prstGeom>
          <a:noFill/>
        </p:spPr>
        <p:txBody>
          <a:bodyPr wrap="square" rtlCol="0">
            <a:spAutoFit/>
          </a:bodyPr>
          <a:lstStyle/>
          <a:p>
            <a:pPr algn="ctr"/>
            <a:r>
              <a:rPr lang="en-GB" b="1" dirty="0" err="1">
                <a:solidFill>
                  <a:srgbClr val="0070C0"/>
                </a:solidFill>
              </a:rPr>
              <a:t>Sworld</a:t>
            </a:r>
            <a:endParaRPr lang="en-GB" b="1" dirty="0">
              <a:solidFill>
                <a:srgbClr val="0070C0"/>
              </a:solidFill>
            </a:endParaRPr>
          </a:p>
        </p:txBody>
      </p:sp>
      <p:cxnSp>
        <p:nvCxnSpPr>
          <p:cNvPr id="27" name="Straight Connector 26">
            <a:extLst>
              <a:ext uri="{FF2B5EF4-FFF2-40B4-BE49-F238E27FC236}">
                <a16:creationId xmlns:a16="http://schemas.microsoft.com/office/drawing/2014/main" id="{08694359-2392-44F4-985C-785B48937E80}"/>
              </a:ext>
            </a:extLst>
          </p:cNvPr>
          <p:cNvCxnSpPr/>
          <p:nvPr/>
        </p:nvCxnSpPr>
        <p:spPr>
          <a:xfrm>
            <a:off x="3373120" y="5067300"/>
            <a:ext cx="0" cy="67627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C498B4-6A9F-4427-B19E-8715C8D576E4}"/>
              </a:ext>
            </a:extLst>
          </p:cNvPr>
          <p:cNvCxnSpPr/>
          <p:nvPr/>
        </p:nvCxnSpPr>
        <p:spPr>
          <a:xfrm>
            <a:off x="6746240" y="5046980"/>
            <a:ext cx="0" cy="67627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427357B-2387-42F5-AD7D-EF61555CA650}"/>
              </a:ext>
            </a:extLst>
          </p:cNvPr>
          <p:cNvSpPr txBox="1"/>
          <p:nvPr/>
        </p:nvSpPr>
        <p:spPr>
          <a:xfrm>
            <a:off x="3085782" y="5768340"/>
            <a:ext cx="574675" cy="365760"/>
          </a:xfrm>
          <a:prstGeom prst="rect">
            <a:avLst/>
          </a:prstGeom>
          <a:noFill/>
        </p:spPr>
        <p:txBody>
          <a:bodyPr wrap="square" rtlCol="0">
            <a:spAutoFit/>
          </a:bodyPr>
          <a:lstStyle/>
          <a:p>
            <a:pPr algn="ctr"/>
            <a:r>
              <a:rPr lang="en-GB" b="1" dirty="0">
                <a:solidFill>
                  <a:srgbClr val="0070C0"/>
                </a:solidFill>
              </a:rPr>
              <a:t>Q3</a:t>
            </a:r>
          </a:p>
        </p:txBody>
      </p:sp>
      <p:sp>
        <p:nvSpPr>
          <p:cNvPr id="31" name="TextBox 30">
            <a:extLst>
              <a:ext uri="{FF2B5EF4-FFF2-40B4-BE49-F238E27FC236}">
                <a16:creationId xmlns:a16="http://schemas.microsoft.com/office/drawing/2014/main" id="{7A7E81BB-5488-4840-8F53-51A626557DF6}"/>
              </a:ext>
            </a:extLst>
          </p:cNvPr>
          <p:cNvSpPr txBox="1"/>
          <p:nvPr/>
        </p:nvSpPr>
        <p:spPr>
          <a:xfrm>
            <a:off x="6458902" y="5761632"/>
            <a:ext cx="574675" cy="365760"/>
          </a:xfrm>
          <a:prstGeom prst="rect">
            <a:avLst/>
          </a:prstGeom>
          <a:noFill/>
        </p:spPr>
        <p:txBody>
          <a:bodyPr wrap="square" rtlCol="0">
            <a:spAutoFit/>
          </a:bodyPr>
          <a:lstStyle/>
          <a:p>
            <a:pPr algn="ctr"/>
            <a:r>
              <a:rPr lang="en-GB" b="1" dirty="0">
                <a:solidFill>
                  <a:srgbClr val="0070C0"/>
                </a:solidFill>
              </a:rPr>
              <a:t>Q4</a:t>
            </a:r>
          </a:p>
        </p:txBody>
      </p:sp>
      <p:cxnSp>
        <p:nvCxnSpPr>
          <p:cNvPr id="32" name="Straight Connector 31">
            <a:extLst>
              <a:ext uri="{FF2B5EF4-FFF2-40B4-BE49-F238E27FC236}">
                <a16:creationId xmlns:a16="http://schemas.microsoft.com/office/drawing/2014/main" id="{A45D61B5-9BE7-4DF5-9FD7-A1F2E4CCA70D}"/>
              </a:ext>
            </a:extLst>
          </p:cNvPr>
          <p:cNvCxnSpPr>
            <a:cxnSpLocks/>
          </p:cNvCxnSpPr>
          <p:nvPr/>
        </p:nvCxnSpPr>
        <p:spPr>
          <a:xfrm>
            <a:off x="1837055" y="4406900"/>
            <a:ext cx="74104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F576B56-F4BA-4387-A2FA-C436E1FE4EB4}"/>
              </a:ext>
            </a:extLst>
          </p:cNvPr>
          <p:cNvSpPr txBox="1"/>
          <p:nvPr/>
        </p:nvSpPr>
        <p:spPr>
          <a:xfrm>
            <a:off x="8537972" y="4029988"/>
            <a:ext cx="1936988" cy="369332"/>
          </a:xfrm>
          <a:prstGeom prst="rect">
            <a:avLst/>
          </a:prstGeom>
          <a:noFill/>
        </p:spPr>
        <p:txBody>
          <a:bodyPr wrap="square" rtlCol="0">
            <a:spAutoFit/>
          </a:bodyPr>
          <a:lstStyle/>
          <a:p>
            <a:pPr algn="ctr"/>
            <a:r>
              <a:rPr lang="en-GB" b="1" dirty="0" err="1">
                <a:solidFill>
                  <a:srgbClr val="0070C0"/>
                </a:solidFill>
              </a:rPr>
              <a:t>Sworld</a:t>
            </a:r>
            <a:r>
              <a:rPr lang="en-GB" b="1" dirty="0">
                <a:solidFill>
                  <a:srgbClr val="0070C0"/>
                </a:solidFill>
              </a:rPr>
              <a:t> + tariff</a:t>
            </a:r>
          </a:p>
        </p:txBody>
      </p:sp>
      <p:sp>
        <p:nvSpPr>
          <p:cNvPr id="35" name="TextBox 34">
            <a:extLst>
              <a:ext uri="{FF2B5EF4-FFF2-40B4-BE49-F238E27FC236}">
                <a16:creationId xmlns:a16="http://schemas.microsoft.com/office/drawing/2014/main" id="{E3251003-DEF0-4FE5-8358-C98816FD1B2C}"/>
              </a:ext>
            </a:extLst>
          </p:cNvPr>
          <p:cNvSpPr txBox="1"/>
          <p:nvPr/>
        </p:nvSpPr>
        <p:spPr>
          <a:xfrm>
            <a:off x="1409382" y="4200207"/>
            <a:ext cx="574675" cy="365760"/>
          </a:xfrm>
          <a:prstGeom prst="rect">
            <a:avLst/>
          </a:prstGeom>
          <a:noFill/>
        </p:spPr>
        <p:txBody>
          <a:bodyPr wrap="square" rtlCol="0">
            <a:spAutoFit/>
          </a:bodyPr>
          <a:lstStyle/>
          <a:p>
            <a:pPr algn="ctr"/>
            <a:r>
              <a:rPr lang="en-GB" b="1" dirty="0">
                <a:solidFill>
                  <a:srgbClr val="0070C0"/>
                </a:solidFill>
              </a:rPr>
              <a:t>P1</a:t>
            </a:r>
          </a:p>
        </p:txBody>
      </p:sp>
      <p:cxnSp>
        <p:nvCxnSpPr>
          <p:cNvPr id="7" name="Straight Arrow Connector 6">
            <a:extLst>
              <a:ext uri="{FF2B5EF4-FFF2-40B4-BE49-F238E27FC236}">
                <a16:creationId xmlns:a16="http://schemas.microsoft.com/office/drawing/2014/main" id="{0329BEC9-AA8E-A85F-9F71-BD5E975123C6}"/>
              </a:ext>
            </a:extLst>
          </p:cNvPr>
          <p:cNvCxnSpPr>
            <a:cxnSpLocks/>
          </p:cNvCxnSpPr>
          <p:nvPr/>
        </p:nvCxnSpPr>
        <p:spPr>
          <a:xfrm>
            <a:off x="1429702" y="4261167"/>
            <a:ext cx="0" cy="918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C4AE5B-D3AB-1B70-A8F0-15806D7D82C5}"/>
              </a:ext>
            </a:extLst>
          </p:cNvPr>
          <p:cNvCxnSpPr>
            <a:cxnSpLocks/>
            <a:endCxn id="11" idx="0"/>
          </p:cNvCxnSpPr>
          <p:nvPr/>
        </p:nvCxnSpPr>
        <p:spPr>
          <a:xfrm>
            <a:off x="4888865" y="4423570"/>
            <a:ext cx="0" cy="13525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6CE61FD-712D-9335-B290-045A62C77520}"/>
              </a:ext>
            </a:extLst>
          </p:cNvPr>
          <p:cNvSpPr txBox="1"/>
          <p:nvPr/>
        </p:nvSpPr>
        <p:spPr>
          <a:xfrm>
            <a:off x="4601527" y="5776119"/>
            <a:ext cx="574675" cy="365760"/>
          </a:xfrm>
          <a:prstGeom prst="rect">
            <a:avLst/>
          </a:prstGeom>
          <a:noFill/>
        </p:spPr>
        <p:txBody>
          <a:bodyPr wrap="square" rtlCol="0">
            <a:spAutoFit/>
          </a:bodyPr>
          <a:lstStyle/>
          <a:p>
            <a:pPr algn="ctr"/>
            <a:r>
              <a:rPr lang="en-GB" b="1" dirty="0">
                <a:solidFill>
                  <a:srgbClr val="0070C0"/>
                </a:solidFill>
              </a:rPr>
              <a:t>Q1</a:t>
            </a:r>
          </a:p>
        </p:txBody>
      </p:sp>
      <p:cxnSp>
        <p:nvCxnSpPr>
          <p:cNvPr id="13" name="Straight Connector 12">
            <a:extLst>
              <a:ext uri="{FF2B5EF4-FFF2-40B4-BE49-F238E27FC236}">
                <a16:creationId xmlns:a16="http://schemas.microsoft.com/office/drawing/2014/main" id="{6277B280-3352-CB18-04A2-1D872E550A6F}"/>
              </a:ext>
            </a:extLst>
          </p:cNvPr>
          <p:cNvCxnSpPr>
            <a:cxnSpLocks/>
          </p:cNvCxnSpPr>
          <p:nvPr/>
        </p:nvCxnSpPr>
        <p:spPr>
          <a:xfrm>
            <a:off x="5986145" y="4423570"/>
            <a:ext cx="0" cy="135254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F759753-7261-2E09-965A-EBD527B546BD}"/>
              </a:ext>
            </a:extLst>
          </p:cNvPr>
          <p:cNvSpPr txBox="1"/>
          <p:nvPr/>
        </p:nvSpPr>
        <p:spPr>
          <a:xfrm>
            <a:off x="5648958" y="5776119"/>
            <a:ext cx="574675" cy="365760"/>
          </a:xfrm>
          <a:prstGeom prst="rect">
            <a:avLst/>
          </a:prstGeom>
          <a:noFill/>
        </p:spPr>
        <p:txBody>
          <a:bodyPr wrap="square" rtlCol="0">
            <a:spAutoFit/>
          </a:bodyPr>
          <a:lstStyle/>
          <a:p>
            <a:pPr algn="ctr"/>
            <a:r>
              <a:rPr lang="en-GB" b="1" dirty="0">
                <a:solidFill>
                  <a:srgbClr val="0070C0"/>
                </a:solidFill>
              </a:rPr>
              <a:t>Q2</a:t>
            </a:r>
          </a:p>
        </p:txBody>
      </p:sp>
      <p:cxnSp>
        <p:nvCxnSpPr>
          <p:cNvPr id="15" name="Straight Arrow Connector 14">
            <a:extLst>
              <a:ext uri="{FF2B5EF4-FFF2-40B4-BE49-F238E27FC236}">
                <a16:creationId xmlns:a16="http://schemas.microsoft.com/office/drawing/2014/main" id="{BF2A8A6D-52EC-111F-BBAD-29477ECEBDD0}"/>
              </a:ext>
            </a:extLst>
          </p:cNvPr>
          <p:cNvCxnSpPr>
            <a:cxnSpLocks/>
          </p:cNvCxnSpPr>
          <p:nvPr/>
        </p:nvCxnSpPr>
        <p:spPr>
          <a:xfrm flipH="1">
            <a:off x="3623309" y="6134100"/>
            <a:ext cx="978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76AA8B0-DF29-B518-0A56-2B926F8055DE}"/>
              </a:ext>
            </a:extLst>
          </p:cNvPr>
          <p:cNvCxnSpPr>
            <a:cxnSpLocks/>
          </p:cNvCxnSpPr>
          <p:nvPr/>
        </p:nvCxnSpPr>
        <p:spPr>
          <a:xfrm flipV="1">
            <a:off x="5953757" y="6126976"/>
            <a:ext cx="805498" cy="14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BAC7EC-0C00-B9E1-705E-795DACFB6F93}"/>
              </a:ext>
            </a:extLst>
          </p:cNvPr>
          <p:cNvSpPr>
            <a:spLocks noGrp="1"/>
          </p:cNvSpPr>
          <p:nvPr>
            <p:ph type="title"/>
          </p:nvPr>
        </p:nvSpPr>
        <p:spPr/>
        <p:txBody>
          <a:bodyPr/>
          <a:lstStyle/>
          <a:p>
            <a:r>
              <a:rPr lang="en-GB" dirty="0">
                <a:cs typeface="Calibri Light"/>
              </a:rPr>
              <a:t>Removal of tariff increase imports from Q1Q2 to Q3Q4</a:t>
            </a:r>
            <a:endParaRPr lang="en-GB" dirty="0"/>
          </a:p>
        </p:txBody>
      </p:sp>
    </p:spTree>
    <p:extLst>
      <p:ext uri="{BB962C8B-B14F-4D97-AF65-F5344CB8AC3E}">
        <p14:creationId xmlns:p14="http://schemas.microsoft.com/office/powerpoint/2010/main" val="24151859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066374-4701-4D35-8858-F1906F0AE737}"/>
              </a:ext>
            </a:extLst>
          </p:cNvPr>
          <p:cNvCxnSpPr/>
          <p:nvPr/>
        </p:nvCxnSpPr>
        <p:spPr>
          <a:xfrm>
            <a:off x="1847215" y="5059762"/>
            <a:ext cx="7410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3901A7-57D0-46AC-93AE-37C0DA7B173B}"/>
              </a:ext>
            </a:extLst>
          </p:cNvPr>
          <p:cNvCxnSpPr>
            <a:cxnSpLocks/>
          </p:cNvCxnSpPr>
          <p:nvPr/>
        </p:nvCxnSpPr>
        <p:spPr>
          <a:xfrm flipV="1">
            <a:off x="1857375" y="1236427"/>
            <a:ext cx="0" cy="3823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46E0BD-250A-4649-9336-2EB616B0E875}"/>
              </a:ext>
            </a:extLst>
          </p:cNvPr>
          <p:cNvCxnSpPr>
            <a:cxnSpLocks/>
          </p:cNvCxnSpPr>
          <p:nvPr/>
        </p:nvCxnSpPr>
        <p:spPr>
          <a:xfrm>
            <a:off x="2788066" y="1708360"/>
            <a:ext cx="4939111" cy="3028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523989-F6BC-4D31-96AB-DCB6FC23B908}"/>
              </a:ext>
            </a:extLst>
          </p:cNvPr>
          <p:cNvCxnSpPr>
            <a:cxnSpLocks/>
          </p:cNvCxnSpPr>
          <p:nvPr/>
        </p:nvCxnSpPr>
        <p:spPr>
          <a:xfrm flipV="1">
            <a:off x="1847215" y="2130507"/>
            <a:ext cx="6626225" cy="2912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DEA1521-73F8-4B85-9EB2-EB9178B3DE86}"/>
              </a:ext>
            </a:extLst>
          </p:cNvPr>
          <p:cNvSpPr txBox="1"/>
          <p:nvPr/>
        </p:nvSpPr>
        <p:spPr>
          <a:xfrm>
            <a:off x="1324323" y="2805643"/>
            <a:ext cx="574675" cy="365760"/>
          </a:xfrm>
          <a:prstGeom prst="rect">
            <a:avLst/>
          </a:prstGeom>
          <a:noFill/>
          <a:ln>
            <a:noFill/>
          </a:ln>
        </p:spPr>
        <p:txBody>
          <a:bodyPr wrap="square" lIns="91440" tIns="45720" rIns="91440" bIns="45720" rtlCol="0" anchor="t">
            <a:spAutoFit/>
          </a:bodyPr>
          <a:lstStyle/>
          <a:p>
            <a:pPr algn="ctr"/>
            <a:r>
              <a:rPr lang="en-GB" b="1" dirty="0">
                <a:solidFill>
                  <a:sysClr val="windowText" lastClr="000000"/>
                </a:solidFill>
              </a:rPr>
              <a:t>P2</a:t>
            </a:r>
          </a:p>
        </p:txBody>
      </p:sp>
      <p:sp>
        <p:nvSpPr>
          <p:cNvPr id="21" name="TextBox 20">
            <a:extLst>
              <a:ext uri="{FF2B5EF4-FFF2-40B4-BE49-F238E27FC236}">
                <a16:creationId xmlns:a16="http://schemas.microsoft.com/office/drawing/2014/main" id="{24FA8B72-C686-44C3-B272-5B2338F686DE}"/>
              </a:ext>
            </a:extLst>
          </p:cNvPr>
          <p:cNvSpPr txBox="1"/>
          <p:nvPr/>
        </p:nvSpPr>
        <p:spPr>
          <a:xfrm>
            <a:off x="6716473" y="4628476"/>
            <a:ext cx="1414622" cy="369332"/>
          </a:xfrm>
          <a:prstGeom prst="rect">
            <a:avLst/>
          </a:prstGeom>
          <a:noFill/>
          <a:ln>
            <a:noFill/>
          </a:ln>
        </p:spPr>
        <p:txBody>
          <a:bodyPr wrap="square" rtlCol="0">
            <a:spAutoFit/>
          </a:bodyPr>
          <a:lstStyle/>
          <a:p>
            <a:pPr algn="ctr"/>
            <a:r>
              <a:rPr lang="en-GB" b="1" dirty="0">
                <a:solidFill>
                  <a:sysClr val="windowText" lastClr="000000"/>
                </a:solidFill>
              </a:rPr>
              <a:t>D</a:t>
            </a:r>
          </a:p>
        </p:txBody>
      </p:sp>
      <p:sp>
        <p:nvSpPr>
          <p:cNvPr id="22" name="TextBox 21">
            <a:extLst>
              <a:ext uri="{FF2B5EF4-FFF2-40B4-BE49-F238E27FC236}">
                <a16:creationId xmlns:a16="http://schemas.microsoft.com/office/drawing/2014/main" id="{60FB4C3C-4FF9-465F-8A9C-EF7CC42CA881}"/>
              </a:ext>
            </a:extLst>
          </p:cNvPr>
          <p:cNvSpPr txBox="1"/>
          <p:nvPr/>
        </p:nvSpPr>
        <p:spPr>
          <a:xfrm>
            <a:off x="8094423" y="1895935"/>
            <a:ext cx="1319213" cy="369332"/>
          </a:xfrm>
          <a:prstGeom prst="rect">
            <a:avLst/>
          </a:prstGeom>
          <a:noFill/>
          <a:ln>
            <a:noFill/>
          </a:ln>
        </p:spPr>
        <p:txBody>
          <a:bodyPr wrap="square" rtlCol="0">
            <a:spAutoFit/>
          </a:bodyPr>
          <a:lstStyle/>
          <a:p>
            <a:pPr algn="ctr"/>
            <a:r>
              <a:rPr lang="en-GB" b="1" dirty="0">
                <a:solidFill>
                  <a:sysClr val="windowText" lastClr="000000"/>
                </a:solidFill>
              </a:rPr>
              <a:t>S</a:t>
            </a:r>
          </a:p>
        </p:txBody>
      </p:sp>
      <p:sp>
        <p:nvSpPr>
          <p:cNvPr id="23" name="TextBox 22">
            <a:extLst>
              <a:ext uri="{FF2B5EF4-FFF2-40B4-BE49-F238E27FC236}">
                <a16:creationId xmlns:a16="http://schemas.microsoft.com/office/drawing/2014/main" id="{3F230192-6DFF-494D-920A-96B4343B26B6}"/>
              </a:ext>
            </a:extLst>
          </p:cNvPr>
          <p:cNvSpPr txBox="1"/>
          <p:nvPr/>
        </p:nvSpPr>
        <p:spPr>
          <a:xfrm>
            <a:off x="8281987" y="5159575"/>
            <a:ext cx="2132013" cy="369332"/>
          </a:xfrm>
          <a:prstGeom prst="rect">
            <a:avLst/>
          </a:prstGeom>
          <a:noFill/>
          <a:ln>
            <a:noFill/>
          </a:ln>
        </p:spPr>
        <p:txBody>
          <a:bodyPr wrap="square" rtlCol="0">
            <a:spAutoFit/>
          </a:bodyPr>
          <a:lstStyle/>
          <a:p>
            <a:pPr algn="ctr"/>
            <a:r>
              <a:rPr lang="en-GB" b="1" dirty="0">
                <a:solidFill>
                  <a:sysClr val="windowText" lastClr="000000"/>
                </a:solidFill>
              </a:rPr>
              <a:t>Q </a:t>
            </a:r>
          </a:p>
        </p:txBody>
      </p:sp>
      <p:sp>
        <p:nvSpPr>
          <p:cNvPr id="24" name="TextBox 23">
            <a:extLst>
              <a:ext uri="{FF2B5EF4-FFF2-40B4-BE49-F238E27FC236}">
                <a16:creationId xmlns:a16="http://schemas.microsoft.com/office/drawing/2014/main" id="{8C3A99F8-EB5D-49C7-9722-BC04BC3782D5}"/>
              </a:ext>
            </a:extLst>
          </p:cNvPr>
          <p:cNvSpPr txBox="1"/>
          <p:nvPr/>
        </p:nvSpPr>
        <p:spPr>
          <a:xfrm>
            <a:off x="1031641" y="1409027"/>
            <a:ext cx="993774" cy="369332"/>
          </a:xfrm>
          <a:prstGeom prst="rect">
            <a:avLst/>
          </a:prstGeom>
          <a:noFill/>
          <a:ln>
            <a:noFill/>
          </a:ln>
        </p:spPr>
        <p:txBody>
          <a:bodyPr wrap="square" lIns="91440" tIns="45720" rIns="91440" bIns="45720" rtlCol="0" anchor="t">
            <a:spAutoFit/>
          </a:bodyPr>
          <a:lstStyle/>
          <a:p>
            <a:pPr algn="ctr"/>
            <a:r>
              <a:rPr lang="en-GB" b="1" dirty="0">
                <a:solidFill>
                  <a:sysClr val="windowText" lastClr="000000"/>
                </a:solidFill>
              </a:rPr>
              <a:t>P</a:t>
            </a:r>
          </a:p>
        </p:txBody>
      </p:sp>
      <p:cxnSp>
        <p:nvCxnSpPr>
          <p:cNvPr id="27" name="Straight Connector 26">
            <a:extLst>
              <a:ext uri="{FF2B5EF4-FFF2-40B4-BE49-F238E27FC236}">
                <a16:creationId xmlns:a16="http://schemas.microsoft.com/office/drawing/2014/main" id="{08694359-2392-44F4-985C-785B48937E80}"/>
              </a:ext>
            </a:extLst>
          </p:cNvPr>
          <p:cNvCxnSpPr>
            <a:cxnSpLocks/>
          </p:cNvCxnSpPr>
          <p:nvPr/>
        </p:nvCxnSpPr>
        <p:spPr>
          <a:xfrm>
            <a:off x="4805680" y="2910525"/>
            <a:ext cx="0" cy="212891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427357B-2387-42F5-AD7D-EF61555CA650}"/>
              </a:ext>
            </a:extLst>
          </p:cNvPr>
          <p:cNvSpPr txBox="1"/>
          <p:nvPr/>
        </p:nvSpPr>
        <p:spPr>
          <a:xfrm>
            <a:off x="4518342" y="5105004"/>
            <a:ext cx="574675" cy="365760"/>
          </a:xfrm>
          <a:prstGeom prst="rect">
            <a:avLst/>
          </a:prstGeom>
          <a:noFill/>
          <a:ln>
            <a:noFill/>
          </a:ln>
        </p:spPr>
        <p:txBody>
          <a:bodyPr wrap="square" rtlCol="0">
            <a:spAutoFit/>
          </a:bodyPr>
          <a:lstStyle/>
          <a:p>
            <a:pPr algn="ctr"/>
            <a:r>
              <a:rPr lang="en-GB" b="1" dirty="0">
                <a:solidFill>
                  <a:sysClr val="windowText" lastClr="000000"/>
                </a:solidFill>
              </a:rPr>
              <a:t>Q2</a:t>
            </a:r>
          </a:p>
        </p:txBody>
      </p:sp>
      <p:cxnSp>
        <p:nvCxnSpPr>
          <p:cNvPr id="32" name="Straight Connector 31">
            <a:extLst>
              <a:ext uri="{FF2B5EF4-FFF2-40B4-BE49-F238E27FC236}">
                <a16:creationId xmlns:a16="http://schemas.microsoft.com/office/drawing/2014/main" id="{A45D61B5-9BE7-4DF5-9FD7-A1F2E4CCA70D}"/>
              </a:ext>
            </a:extLst>
          </p:cNvPr>
          <p:cNvCxnSpPr>
            <a:cxnSpLocks/>
          </p:cNvCxnSpPr>
          <p:nvPr/>
        </p:nvCxnSpPr>
        <p:spPr>
          <a:xfrm>
            <a:off x="1847215" y="2961087"/>
            <a:ext cx="7410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F576B56-F4BA-4387-A2FA-C436E1FE4EB4}"/>
              </a:ext>
            </a:extLst>
          </p:cNvPr>
          <p:cNvSpPr txBox="1"/>
          <p:nvPr/>
        </p:nvSpPr>
        <p:spPr>
          <a:xfrm>
            <a:off x="7688936" y="3060900"/>
            <a:ext cx="1936988" cy="369332"/>
          </a:xfrm>
          <a:prstGeom prst="rect">
            <a:avLst/>
          </a:prstGeom>
          <a:noFill/>
          <a:ln>
            <a:noFill/>
          </a:ln>
        </p:spPr>
        <p:txBody>
          <a:bodyPr wrap="square" rtlCol="0">
            <a:spAutoFit/>
          </a:bodyPr>
          <a:lstStyle/>
          <a:p>
            <a:pPr algn="ctr"/>
            <a:r>
              <a:rPr lang="en-GB" b="1" dirty="0">
                <a:solidFill>
                  <a:sysClr val="windowText" lastClr="000000"/>
                </a:solidFill>
              </a:rPr>
              <a:t>Tariff</a:t>
            </a:r>
          </a:p>
        </p:txBody>
      </p:sp>
      <p:sp>
        <p:nvSpPr>
          <p:cNvPr id="35" name="TextBox 34">
            <a:extLst>
              <a:ext uri="{FF2B5EF4-FFF2-40B4-BE49-F238E27FC236}">
                <a16:creationId xmlns:a16="http://schemas.microsoft.com/office/drawing/2014/main" id="{E3251003-DEF0-4FE5-8358-C98816FD1B2C}"/>
              </a:ext>
            </a:extLst>
          </p:cNvPr>
          <p:cNvSpPr txBox="1"/>
          <p:nvPr/>
        </p:nvSpPr>
        <p:spPr>
          <a:xfrm>
            <a:off x="1350215" y="3297374"/>
            <a:ext cx="574675" cy="365760"/>
          </a:xfrm>
          <a:prstGeom prst="rect">
            <a:avLst/>
          </a:prstGeom>
          <a:noFill/>
          <a:ln>
            <a:noFill/>
          </a:ln>
        </p:spPr>
        <p:txBody>
          <a:bodyPr wrap="square" lIns="91440" tIns="45720" rIns="91440" bIns="45720" rtlCol="0" anchor="t">
            <a:spAutoFit/>
          </a:bodyPr>
          <a:lstStyle/>
          <a:p>
            <a:pPr algn="ctr"/>
            <a:r>
              <a:rPr lang="en-GB" b="1" dirty="0">
                <a:solidFill>
                  <a:sysClr val="windowText" lastClr="000000"/>
                </a:solidFill>
              </a:rPr>
              <a:t>P1</a:t>
            </a:r>
          </a:p>
        </p:txBody>
      </p:sp>
      <p:sp>
        <p:nvSpPr>
          <p:cNvPr id="11" name="TextBox 10">
            <a:extLst>
              <a:ext uri="{FF2B5EF4-FFF2-40B4-BE49-F238E27FC236}">
                <a16:creationId xmlns:a16="http://schemas.microsoft.com/office/drawing/2014/main" id="{96CE61FD-712D-9335-B290-045A62C77520}"/>
              </a:ext>
            </a:extLst>
          </p:cNvPr>
          <p:cNvSpPr txBox="1"/>
          <p:nvPr/>
        </p:nvSpPr>
        <p:spPr>
          <a:xfrm>
            <a:off x="5272722" y="5093775"/>
            <a:ext cx="574675" cy="365760"/>
          </a:xfrm>
          <a:prstGeom prst="rect">
            <a:avLst/>
          </a:prstGeom>
          <a:noFill/>
          <a:ln>
            <a:noFill/>
          </a:ln>
        </p:spPr>
        <p:txBody>
          <a:bodyPr wrap="square" rtlCol="0">
            <a:spAutoFit/>
          </a:bodyPr>
          <a:lstStyle/>
          <a:p>
            <a:pPr algn="ctr"/>
            <a:r>
              <a:rPr lang="en-GB" b="1" dirty="0">
                <a:solidFill>
                  <a:sysClr val="windowText" lastClr="000000"/>
                </a:solidFill>
              </a:rPr>
              <a:t>Q1</a:t>
            </a:r>
          </a:p>
        </p:txBody>
      </p:sp>
      <p:cxnSp>
        <p:nvCxnSpPr>
          <p:cNvPr id="13" name="Straight Connector 12">
            <a:extLst>
              <a:ext uri="{FF2B5EF4-FFF2-40B4-BE49-F238E27FC236}">
                <a16:creationId xmlns:a16="http://schemas.microsoft.com/office/drawing/2014/main" id="{6277B280-3352-CB18-04A2-1D872E550A6F}"/>
              </a:ext>
            </a:extLst>
          </p:cNvPr>
          <p:cNvCxnSpPr>
            <a:cxnSpLocks/>
          </p:cNvCxnSpPr>
          <p:nvPr/>
        </p:nvCxnSpPr>
        <p:spPr>
          <a:xfrm flipH="1">
            <a:off x="5557520" y="3430232"/>
            <a:ext cx="5080" cy="160921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E3C3EB-37B5-FB39-0709-F679FCD15268}"/>
              </a:ext>
            </a:extLst>
          </p:cNvPr>
          <p:cNvCxnSpPr>
            <a:cxnSpLocks/>
          </p:cNvCxnSpPr>
          <p:nvPr/>
        </p:nvCxnSpPr>
        <p:spPr>
          <a:xfrm flipH="1">
            <a:off x="1898998" y="3430232"/>
            <a:ext cx="366106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ECCF13-9F3B-C76E-227C-3F77ACD12209}"/>
              </a:ext>
            </a:extLst>
          </p:cNvPr>
          <p:cNvSpPr>
            <a:spLocks noGrp="1"/>
          </p:cNvSpPr>
          <p:nvPr>
            <p:ph type="title"/>
          </p:nvPr>
        </p:nvSpPr>
        <p:spPr/>
        <p:txBody>
          <a:bodyPr>
            <a:normAutofit fontScale="90000"/>
          </a:bodyPr>
          <a:lstStyle/>
          <a:p>
            <a:r>
              <a:rPr lang="en-GB" dirty="0">
                <a:cs typeface="Calibri Light"/>
              </a:rPr>
              <a:t>Tariff set so price rises above domestic market equilibrium means there will be no imports and the market equilibrium will be determined domestically</a:t>
            </a:r>
            <a:endParaRPr lang="en-GB" dirty="0"/>
          </a:p>
        </p:txBody>
      </p:sp>
    </p:spTree>
    <p:extLst>
      <p:ext uri="{BB962C8B-B14F-4D97-AF65-F5344CB8AC3E}">
        <p14:creationId xmlns:p14="http://schemas.microsoft.com/office/powerpoint/2010/main" val="208638119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C791D09-1F6B-40D8-B3DC-BD1581C7336E}"/>
              </a:ext>
            </a:extLst>
          </p:cNvPr>
          <p:cNvCxnSpPr/>
          <p:nvPr/>
        </p:nvCxnSpPr>
        <p:spPr>
          <a:xfrm>
            <a:off x="1857375" y="4383487"/>
            <a:ext cx="7410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7066374-4701-4D35-8858-F1906F0AE737}"/>
              </a:ext>
            </a:extLst>
          </p:cNvPr>
          <p:cNvCxnSpPr/>
          <p:nvPr/>
        </p:nvCxnSpPr>
        <p:spPr>
          <a:xfrm>
            <a:off x="1847215" y="5059762"/>
            <a:ext cx="7410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3901A7-57D0-46AC-93AE-37C0DA7B173B}"/>
              </a:ext>
            </a:extLst>
          </p:cNvPr>
          <p:cNvCxnSpPr>
            <a:cxnSpLocks/>
          </p:cNvCxnSpPr>
          <p:nvPr/>
        </p:nvCxnSpPr>
        <p:spPr>
          <a:xfrm flipV="1">
            <a:off x="1857375" y="1236427"/>
            <a:ext cx="0" cy="3823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46E0BD-250A-4649-9336-2EB616B0E875}"/>
              </a:ext>
            </a:extLst>
          </p:cNvPr>
          <p:cNvCxnSpPr>
            <a:cxnSpLocks/>
          </p:cNvCxnSpPr>
          <p:nvPr/>
        </p:nvCxnSpPr>
        <p:spPr>
          <a:xfrm>
            <a:off x="3281680" y="1388827"/>
            <a:ext cx="4023360" cy="35356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523989-F6BC-4D31-96AB-DCB6FC23B908}"/>
              </a:ext>
            </a:extLst>
          </p:cNvPr>
          <p:cNvCxnSpPr>
            <a:cxnSpLocks/>
          </p:cNvCxnSpPr>
          <p:nvPr/>
        </p:nvCxnSpPr>
        <p:spPr>
          <a:xfrm flipV="1">
            <a:off x="1847215" y="2130507"/>
            <a:ext cx="6626225" cy="2912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DEA1521-73F8-4B85-9EB2-EB9178B3DE86}"/>
              </a:ext>
            </a:extLst>
          </p:cNvPr>
          <p:cNvSpPr txBox="1"/>
          <p:nvPr/>
        </p:nvSpPr>
        <p:spPr>
          <a:xfrm>
            <a:off x="1338662" y="4189493"/>
            <a:ext cx="574675" cy="365760"/>
          </a:xfrm>
          <a:prstGeom prst="rect">
            <a:avLst/>
          </a:prstGeom>
          <a:noFill/>
          <a:ln>
            <a:noFill/>
          </a:ln>
        </p:spPr>
        <p:txBody>
          <a:bodyPr wrap="square" rtlCol="0">
            <a:spAutoFit/>
          </a:bodyPr>
          <a:lstStyle/>
          <a:p>
            <a:pPr algn="ctr"/>
            <a:r>
              <a:rPr lang="en-GB" b="1" dirty="0">
                <a:solidFill>
                  <a:sysClr val="windowText" lastClr="000000"/>
                </a:solidFill>
              </a:rPr>
              <a:t>PL2</a:t>
            </a:r>
          </a:p>
        </p:txBody>
      </p:sp>
      <p:sp>
        <p:nvSpPr>
          <p:cNvPr id="21" name="TextBox 20">
            <a:extLst>
              <a:ext uri="{FF2B5EF4-FFF2-40B4-BE49-F238E27FC236}">
                <a16:creationId xmlns:a16="http://schemas.microsoft.com/office/drawing/2014/main" id="{24FA8B72-C686-44C3-B272-5B2338F686DE}"/>
              </a:ext>
            </a:extLst>
          </p:cNvPr>
          <p:cNvSpPr txBox="1"/>
          <p:nvPr/>
        </p:nvSpPr>
        <p:spPr>
          <a:xfrm>
            <a:off x="6716473" y="4628476"/>
            <a:ext cx="1414622" cy="369332"/>
          </a:xfrm>
          <a:prstGeom prst="rect">
            <a:avLst/>
          </a:prstGeom>
          <a:noFill/>
          <a:ln>
            <a:noFill/>
          </a:ln>
        </p:spPr>
        <p:txBody>
          <a:bodyPr wrap="square" rtlCol="0">
            <a:spAutoFit/>
          </a:bodyPr>
          <a:lstStyle/>
          <a:p>
            <a:pPr algn="ctr"/>
            <a:r>
              <a:rPr lang="en-GB" b="1" dirty="0">
                <a:solidFill>
                  <a:sysClr val="windowText" lastClr="000000"/>
                </a:solidFill>
              </a:rPr>
              <a:t>D</a:t>
            </a:r>
          </a:p>
        </p:txBody>
      </p:sp>
      <p:sp>
        <p:nvSpPr>
          <p:cNvPr id="22" name="TextBox 21">
            <a:extLst>
              <a:ext uri="{FF2B5EF4-FFF2-40B4-BE49-F238E27FC236}">
                <a16:creationId xmlns:a16="http://schemas.microsoft.com/office/drawing/2014/main" id="{60FB4C3C-4FF9-465F-8A9C-EF7CC42CA881}"/>
              </a:ext>
            </a:extLst>
          </p:cNvPr>
          <p:cNvSpPr txBox="1"/>
          <p:nvPr/>
        </p:nvSpPr>
        <p:spPr>
          <a:xfrm>
            <a:off x="8094423" y="1895935"/>
            <a:ext cx="1319213" cy="369332"/>
          </a:xfrm>
          <a:prstGeom prst="rect">
            <a:avLst/>
          </a:prstGeom>
          <a:noFill/>
          <a:ln>
            <a:noFill/>
          </a:ln>
        </p:spPr>
        <p:txBody>
          <a:bodyPr wrap="square" rtlCol="0">
            <a:spAutoFit/>
          </a:bodyPr>
          <a:lstStyle/>
          <a:p>
            <a:pPr algn="ctr"/>
            <a:r>
              <a:rPr lang="en-GB" b="1" dirty="0">
                <a:solidFill>
                  <a:sysClr val="windowText" lastClr="000000"/>
                </a:solidFill>
              </a:rPr>
              <a:t>S</a:t>
            </a:r>
          </a:p>
        </p:txBody>
      </p:sp>
      <p:sp>
        <p:nvSpPr>
          <p:cNvPr id="23" name="TextBox 22">
            <a:extLst>
              <a:ext uri="{FF2B5EF4-FFF2-40B4-BE49-F238E27FC236}">
                <a16:creationId xmlns:a16="http://schemas.microsoft.com/office/drawing/2014/main" id="{3F230192-6DFF-494D-920A-96B4343B26B6}"/>
              </a:ext>
            </a:extLst>
          </p:cNvPr>
          <p:cNvSpPr txBox="1"/>
          <p:nvPr/>
        </p:nvSpPr>
        <p:spPr>
          <a:xfrm>
            <a:off x="8281987" y="5159575"/>
            <a:ext cx="2132013" cy="369332"/>
          </a:xfrm>
          <a:prstGeom prst="rect">
            <a:avLst/>
          </a:prstGeom>
          <a:noFill/>
          <a:ln>
            <a:noFill/>
          </a:ln>
        </p:spPr>
        <p:txBody>
          <a:bodyPr wrap="square" rtlCol="0">
            <a:spAutoFit/>
          </a:bodyPr>
          <a:lstStyle/>
          <a:p>
            <a:pPr algn="ctr"/>
            <a:r>
              <a:rPr lang="en-GB" b="1" dirty="0">
                <a:solidFill>
                  <a:sysClr val="windowText" lastClr="000000"/>
                </a:solidFill>
              </a:rPr>
              <a:t>Q </a:t>
            </a:r>
          </a:p>
        </p:txBody>
      </p:sp>
      <p:sp>
        <p:nvSpPr>
          <p:cNvPr id="24" name="TextBox 23">
            <a:extLst>
              <a:ext uri="{FF2B5EF4-FFF2-40B4-BE49-F238E27FC236}">
                <a16:creationId xmlns:a16="http://schemas.microsoft.com/office/drawing/2014/main" id="{8C3A99F8-EB5D-49C7-9722-BC04BC3782D5}"/>
              </a:ext>
            </a:extLst>
          </p:cNvPr>
          <p:cNvSpPr txBox="1"/>
          <p:nvPr/>
        </p:nvSpPr>
        <p:spPr>
          <a:xfrm>
            <a:off x="1031641" y="1409027"/>
            <a:ext cx="993774" cy="369332"/>
          </a:xfrm>
          <a:prstGeom prst="rect">
            <a:avLst/>
          </a:prstGeom>
          <a:noFill/>
          <a:ln>
            <a:noFill/>
          </a:ln>
        </p:spPr>
        <p:txBody>
          <a:bodyPr wrap="square" rtlCol="0">
            <a:spAutoFit/>
          </a:bodyPr>
          <a:lstStyle/>
          <a:p>
            <a:pPr algn="ctr"/>
            <a:r>
              <a:rPr lang="en-GB" b="1" dirty="0">
                <a:solidFill>
                  <a:sysClr val="windowText" lastClr="000000"/>
                </a:solidFill>
              </a:rPr>
              <a:t>PL</a:t>
            </a:r>
          </a:p>
        </p:txBody>
      </p:sp>
      <p:sp>
        <p:nvSpPr>
          <p:cNvPr id="25" name="TextBox 24">
            <a:extLst>
              <a:ext uri="{FF2B5EF4-FFF2-40B4-BE49-F238E27FC236}">
                <a16:creationId xmlns:a16="http://schemas.microsoft.com/office/drawing/2014/main" id="{BD4F6772-60E0-4EA9-84CF-EE4D31B5A8C6}"/>
              </a:ext>
            </a:extLst>
          </p:cNvPr>
          <p:cNvSpPr txBox="1"/>
          <p:nvPr/>
        </p:nvSpPr>
        <p:spPr>
          <a:xfrm>
            <a:off x="8152804" y="4006574"/>
            <a:ext cx="1114028" cy="369332"/>
          </a:xfrm>
          <a:prstGeom prst="rect">
            <a:avLst/>
          </a:prstGeom>
          <a:noFill/>
          <a:ln>
            <a:noFill/>
          </a:ln>
        </p:spPr>
        <p:txBody>
          <a:bodyPr wrap="square" rtlCol="0">
            <a:spAutoFit/>
          </a:bodyPr>
          <a:lstStyle/>
          <a:p>
            <a:pPr algn="ctr"/>
            <a:r>
              <a:rPr lang="en-GB" b="1" dirty="0">
                <a:solidFill>
                  <a:sysClr val="windowText" lastClr="000000"/>
                </a:solidFill>
              </a:rPr>
              <a:t>Stariff2</a:t>
            </a:r>
          </a:p>
        </p:txBody>
      </p:sp>
      <p:cxnSp>
        <p:nvCxnSpPr>
          <p:cNvPr id="27" name="Straight Connector 26">
            <a:extLst>
              <a:ext uri="{FF2B5EF4-FFF2-40B4-BE49-F238E27FC236}">
                <a16:creationId xmlns:a16="http://schemas.microsoft.com/office/drawing/2014/main" id="{08694359-2392-44F4-985C-785B48937E80}"/>
              </a:ext>
            </a:extLst>
          </p:cNvPr>
          <p:cNvCxnSpPr/>
          <p:nvPr/>
        </p:nvCxnSpPr>
        <p:spPr>
          <a:xfrm>
            <a:off x="3373120" y="4383487"/>
            <a:ext cx="0" cy="6762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C498B4-6A9F-4427-B19E-8715C8D576E4}"/>
              </a:ext>
            </a:extLst>
          </p:cNvPr>
          <p:cNvCxnSpPr/>
          <p:nvPr/>
        </p:nvCxnSpPr>
        <p:spPr>
          <a:xfrm>
            <a:off x="6746240" y="4363167"/>
            <a:ext cx="0" cy="6762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427357B-2387-42F5-AD7D-EF61555CA650}"/>
              </a:ext>
            </a:extLst>
          </p:cNvPr>
          <p:cNvSpPr txBox="1"/>
          <p:nvPr/>
        </p:nvSpPr>
        <p:spPr>
          <a:xfrm>
            <a:off x="3085782" y="5084527"/>
            <a:ext cx="574675" cy="365760"/>
          </a:xfrm>
          <a:prstGeom prst="rect">
            <a:avLst/>
          </a:prstGeom>
          <a:noFill/>
          <a:ln>
            <a:noFill/>
          </a:ln>
        </p:spPr>
        <p:txBody>
          <a:bodyPr wrap="square" rtlCol="0">
            <a:spAutoFit/>
          </a:bodyPr>
          <a:lstStyle/>
          <a:p>
            <a:pPr algn="ctr"/>
            <a:r>
              <a:rPr lang="en-GB" b="1" dirty="0">
                <a:solidFill>
                  <a:sysClr val="windowText" lastClr="000000"/>
                </a:solidFill>
              </a:rPr>
              <a:t>Q3</a:t>
            </a:r>
          </a:p>
        </p:txBody>
      </p:sp>
      <p:sp>
        <p:nvSpPr>
          <p:cNvPr id="31" name="TextBox 30">
            <a:extLst>
              <a:ext uri="{FF2B5EF4-FFF2-40B4-BE49-F238E27FC236}">
                <a16:creationId xmlns:a16="http://schemas.microsoft.com/office/drawing/2014/main" id="{7A7E81BB-5488-4840-8F53-51A626557DF6}"/>
              </a:ext>
            </a:extLst>
          </p:cNvPr>
          <p:cNvSpPr txBox="1"/>
          <p:nvPr/>
        </p:nvSpPr>
        <p:spPr>
          <a:xfrm>
            <a:off x="6458902" y="5077819"/>
            <a:ext cx="574675" cy="365760"/>
          </a:xfrm>
          <a:prstGeom prst="rect">
            <a:avLst/>
          </a:prstGeom>
          <a:noFill/>
          <a:ln>
            <a:noFill/>
          </a:ln>
        </p:spPr>
        <p:txBody>
          <a:bodyPr wrap="square" rtlCol="0">
            <a:spAutoFit/>
          </a:bodyPr>
          <a:lstStyle/>
          <a:p>
            <a:pPr algn="ctr"/>
            <a:r>
              <a:rPr lang="en-GB" b="1" dirty="0">
                <a:solidFill>
                  <a:sysClr val="windowText" lastClr="000000"/>
                </a:solidFill>
              </a:rPr>
              <a:t>Q4</a:t>
            </a:r>
          </a:p>
        </p:txBody>
      </p:sp>
      <p:cxnSp>
        <p:nvCxnSpPr>
          <p:cNvPr id="32" name="Straight Connector 31">
            <a:extLst>
              <a:ext uri="{FF2B5EF4-FFF2-40B4-BE49-F238E27FC236}">
                <a16:creationId xmlns:a16="http://schemas.microsoft.com/office/drawing/2014/main" id="{A45D61B5-9BE7-4DF5-9FD7-A1F2E4CCA70D}"/>
              </a:ext>
            </a:extLst>
          </p:cNvPr>
          <p:cNvCxnSpPr>
            <a:cxnSpLocks/>
          </p:cNvCxnSpPr>
          <p:nvPr/>
        </p:nvCxnSpPr>
        <p:spPr>
          <a:xfrm>
            <a:off x="1837055" y="3723087"/>
            <a:ext cx="74104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F576B56-F4BA-4387-A2FA-C436E1FE4EB4}"/>
              </a:ext>
            </a:extLst>
          </p:cNvPr>
          <p:cNvSpPr txBox="1"/>
          <p:nvPr/>
        </p:nvSpPr>
        <p:spPr>
          <a:xfrm>
            <a:off x="7686318" y="3346175"/>
            <a:ext cx="1936988" cy="369332"/>
          </a:xfrm>
          <a:prstGeom prst="rect">
            <a:avLst/>
          </a:prstGeom>
          <a:noFill/>
          <a:ln>
            <a:noFill/>
          </a:ln>
        </p:spPr>
        <p:txBody>
          <a:bodyPr wrap="square" rtlCol="0">
            <a:spAutoFit/>
          </a:bodyPr>
          <a:lstStyle/>
          <a:p>
            <a:pPr algn="ctr"/>
            <a:r>
              <a:rPr lang="en-GB" b="1" dirty="0">
                <a:solidFill>
                  <a:sysClr val="windowText" lastClr="000000"/>
                </a:solidFill>
              </a:rPr>
              <a:t>Stariff1</a:t>
            </a:r>
          </a:p>
        </p:txBody>
      </p:sp>
      <p:sp>
        <p:nvSpPr>
          <p:cNvPr id="35" name="TextBox 34">
            <a:extLst>
              <a:ext uri="{FF2B5EF4-FFF2-40B4-BE49-F238E27FC236}">
                <a16:creationId xmlns:a16="http://schemas.microsoft.com/office/drawing/2014/main" id="{E3251003-DEF0-4FE5-8358-C98816FD1B2C}"/>
              </a:ext>
            </a:extLst>
          </p:cNvPr>
          <p:cNvSpPr txBox="1"/>
          <p:nvPr/>
        </p:nvSpPr>
        <p:spPr>
          <a:xfrm>
            <a:off x="1338661" y="3516872"/>
            <a:ext cx="574675" cy="365760"/>
          </a:xfrm>
          <a:prstGeom prst="rect">
            <a:avLst/>
          </a:prstGeom>
          <a:noFill/>
          <a:ln>
            <a:noFill/>
          </a:ln>
        </p:spPr>
        <p:txBody>
          <a:bodyPr wrap="square" rtlCol="0">
            <a:spAutoFit/>
          </a:bodyPr>
          <a:lstStyle/>
          <a:p>
            <a:pPr algn="ctr"/>
            <a:r>
              <a:rPr lang="en-GB" b="1" dirty="0">
                <a:solidFill>
                  <a:sysClr val="windowText" lastClr="000000"/>
                </a:solidFill>
              </a:rPr>
              <a:t>PL1</a:t>
            </a:r>
          </a:p>
        </p:txBody>
      </p:sp>
      <p:cxnSp>
        <p:nvCxnSpPr>
          <p:cNvPr id="7" name="Straight Arrow Connector 6">
            <a:extLst>
              <a:ext uri="{FF2B5EF4-FFF2-40B4-BE49-F238E27FC236}">
                <a16:creationId xmlns:a16="http://schemas.microsoft.com/office/drawing/2014/main" id="{0329BEC9-AA8E-A85F-9F71-BD5E975123C6}"/>
              </a:ext>
            </a:extLst>
          </p:cNvPr>
          <p:cNvCxnSpPr>
            <a:cxnSpLocks/>
          </p:cNvCxnSpPr>
          <p:nvPr/>
        </p:nvCxnSpPr>
        <p:spPr>
          <a:xfrm>
            <a:off x="7703780" y="3802858"/>
            <a:ext cx="0" cy="396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C4AE5B-D3AB-1B70-A8F0-15806D7D82C5}"/>
              </a:ext>
            </a:extLst>
          </p:cNvPr>
          <p:cNvCxnSpPr>
            <a:cxnSpLocks/>
            <a:endCxn id="11" idx="0"/>
          </p:cNvCxnSpPr>
          <p:nvPr/>
        </p:nvCxnSpPr>
        <p:spPr>
          <a:xfrm>
            <a:off x="4888865" y="3739757"/>
            <a:ext cx="0" cy="13525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6CE61FD-712D-9335-B290-045A62C77520}"/>
              </a:ext>
            </a:extLst>
          </p:cNvPr>
          <p:cNvSpPr txBox="1"/>
          <p:nvPr/>
        </p:nvSpPr>
        <p:spPr>
          <a:xfrm>
            <a:off x="4601527" y="5092306"/>
            <a:ext cx="574675" cy="365760"/>
          </a:xfrm>
          <a:prstGeom prst="rect">
            <a:avLst/>
          </a:prstGeom>
          <a:noFill/>
          <a:ln>
            <a:noFill/>
          </a:ln>
        </p:spPr>
        <p:txBody>
          <a:bodyPr wrap="square" rtlCol="0">
            <a:spAutoFit/>
          </a:bodyPr>
          <a:lstStyle/>
          <a:p>
            <a:pPr algn="ctr"/>
            <a:r>
              <a:rPr lang="en-GB" b="1" dirty="0">
                <a:solidFill>
                  <a:sysClr val="windowText" lastClr="000000"/>
                </a:solidFill>
              </a:rPr>
              <a:t>Q1</a:t>
            </a:r>
          </a:p>
        </p:txBody>
      </p:sp>
      <p:cxnSp>
        <p:nvCxnSpPr>
          <p:cNvPr id="13" name="Straight Connector 12">
            <a:extLst>
              <a:ext uri="{FF2B5EF4-FFF2-40B4-BE49-F238E27FC236}">
                <a16:creationId xmlns:a16="http://schemas.microsoft.com/office/drawing/2014/main" id="{6277B280-3352-CB18-04A2-1D872E550A6F}"/>
              </a:ext>
            </a:extLst>
          </p:cNvPr>
          <p:cNvCxnSpPr>
            <a:cxnSpLocks/>
          </p:cNvCxnSpPr>
          <p:nvPr/>
        </p:nvCxnSpPr>
        <p:spPr>
          <a:xfrm>
            <a:off x="5986145" y="3739757"/>
            <a:ext cx="0" cy="13525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F759753-7261-2E09-965A-EBD527B546BD}"/>
              </a:ext>
            </a:extLst>
          </p:cNvPr>
          <p:cNvSpPr txBox="1"/>
          <p:nvPr/>
        </p:nvSpPr>
        <p:spPr>
          <a:xfrm>
            <a:off x="5648958" y="5092306"/>
            <a:ext cx="574675" cy="365760"/>
          </a:xfrm>
          <a:prstGeom prst="rect">
            <a:avLst/>
          </a:prstGeom>
          <a:noFill/>
          <a:ln>
            <a:noFill/>
          </a:ln>
        </p:spPr>
        <p:txBody>
          <a:bodyPr wrap="square" rtlCol="0">
            <a:spAutoFit/>
          </a:bodyPr>
          <a:lstStyle/>
          <a:p>
            <a:pPr algn="ctr"/>
            <a:r>
              <a:rPr lang="en-GB" b="1" dirty="0">
                <a:solidFill>
                  <a:sysClr val="windowText" lastClr="000000"/>
                </a:solidFill>
              </a:rPr>
              <a:t>Q2</a:t>
            </a:r>
          </a:p>
        </p:txBody>
      </p:sp>
      <p:sp>
        <p:nvSpPr>
          <p:cNvPr id="2" name="Title 1">
            <a:extLst>
              <a:ext uri="{FF2B5EF4-FFF2-40B4-BE49-F238E27FC236}">
                <a16:creationId xmlns:a16="http://schemas.microsoft.com/office/drawing/2014/main" id="{68E472D3-08F4-26D5-CC37-E5D3C429FA62}"/>
              </a:ext>
            </a:extLst>
          </p:cNvPr>
          <p:cNvSpPr>
            <a:spLocks noGrp="1"/>
          </p:cNvSpPr>
          <p:nvPr>
            <p:ph type="title"/>
          </p:nvPr>
        </p:nvSpPr>
        <p:spPr/>
        <p:txBody>
          <a:bodyPr/>
          <a:lstStyle/>
          <a:p>
            <a:r>
              <a:rPr lang="en-GB" dirty="0">
                <a:cs typeface="Calibri Light"/>
              </a:rPr>
              <a:t>Reduction in tariff </a:t>
            </a:r>
            <a:endParaRPr lang="en-GB" dirty="0"/>
          </a:p>
        </p:txBody>
      </p:sp>
    </p:spTree>
    <p:extLst>
      <p:ext uri="{BB962C8B-B14F-4D97-AF65-F5344CB8AC3E}">
        <p14:creationId xmlns:p14="http://schemas.microsoft.com/office/powerpoint/2010/main" val="193032028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Price of exports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646331"/>
          </a:xfrm>
          <a:prstGeom prst="rect">
            <a:avLst/>
          </a:prstGeom>
          <a:noFill/>
        </p:spPr>
        <p:txBody>
          <a:bodyPr wrap="square" rtlCol="0">
            <a:spAutoFit/>
          </a:bodyPr>
          <a:lstStyle/>
          <a:p>
            <a:pPr algn="ctr"/>
            <a:r>
              <a:rPr lang="en-GB" b="1" dirty="0"/>
              <a:t>Quantity of exports</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a:off x="4148694" y="959908"/>
            <a:ext cx="2594610" cy="37410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6453620" y="4578354"/>
            <a:ext cx="1146389" cy="369332"/>
          </a:xfrm>
          <a:prstGeom prst="rect">
            <a:avLst/>
          </a:prstGeom>
          <a:noFill/>
        </p:spPr>
        <p:txBody>
          <a:bodyPr wrap="square" rtlCol="0">
            <a:spAutoFit/>
          </a:bodyPr>
          <a:lstStyle/>
          <a:p>
            <a:pPr algn="ctr"/>
            <a:r>
              <a:rPr lang="en-GB" b="1" dirty="0"/>
              <a:t>D</a:t>
            </a:r>
          </a:p>
        </p:txBody>
      </p:sp>
      <p:sp>
        <p:nvSpPr>
          <p:cNvPr id="15" name="TextBox 14">
            <a:extLst>
              <a:ext uri="{FF2B5EF4-FFF2-40B4-BE49-F238E27FC236}">
                <a16:creationId xmlns:a16="http://schemas.microsoft.com/office/drawing/2014/main" id="{94007152-116E-4E99-B4B7-4B2876BDE088}"/>
              </a:ext>
            </a:extLst>
          </p:cNvPr>
          <p:cNvSpPr txBox="1"/>
          <p:nvPr/>
        </p:nvSpPr>
        <p:spPr>
          <a:xfrm>
            <a:off x="2555057" y="1948544"/>
            <a:ext cx="1709797" cy="369332"/>
          </a:xfrm>
          <a:prstGeom prst="rect">
            <a:avLst/>
          </a:prstGeom>
          <a:noFill/>
        </p:spPr>
        <p:txBody>
          <a:bodyPr wrap="square" rtlCol="0">
            <a:spAutoFit/>
          </a:bodyPr>
          <a:lstStyle/>
          <a:p>
            <a:r>
              <a:rPr lang="en-GB" b="1" dirty="0"/>
              <a:t>P</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4099747" y="1053485"/>
            <a:ext cx="2158179" cy="3899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5706064" y="1291329"/>
            <a:ext cx="1146389" cy="646331"/>
          </a:xfrm>
          <a:prstGeom prst="rect">
            <a:avLst/>
          </a:prstGeom>
          <a:noFill/>
        </p:spPr>
        <p:txBody>
          <a:bodyPr wrap="square" rtlCol="0">
            <a:spAutoFit/>
          </a:bodyPr>
          <a:lstStyle/>
          <a:p>
            <a:pPr algn="ctr"/>
            <a:r>
              <a:rPr lang="en-GB" b="1" dirty="0"/>
              <a:t>S + subsidy</a:t>
            </a:r>
          </a:p>
        </p:txBody>
      </p:sp>
      <p:sp>
        <p:nvSpPr>
          <p:cNvPr id="33" name="TextBox 32">
            <a:extLst>
              <a:ext uri="{FF2B5EF4-FFF2-40B4-BE49-F238E27FC236}">
                <a16:creationId xmlns:a16="http://schemas.microsoft.com/office/drawing/2014/main" id="{A5BD3940-3511-4595-9A3E-2FFF04F0E95A}"/>
              </a:ext>
            </a:extLst>
          </p:cNvPr>
          <p:cNvSpPr txBox="1"/>
          <p:nvPr/>
        </p:nvSpPr>
        <p:spPr>
          <a:xfrm>
            <a:off x="4863886" y="713229"/>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7E284579-3FE4-48FA-BD81-CEE29902F306}"/>
              </a:ext>
            </a:extLst>
          </p:cNvPr>
          <p:cNvCxnSpPr>
            <a:cxnSpLocks/>
          </p:cNvCxnSpPr>
          <p:nvPr/>
        </p:nvCxnSpPr>
        <p:spPr>
          <a:xfrm flipH="1">
            <a:off x="3533715" y="808258"/>
            <a:ext cx="2158179" cy="3899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F292090-1FC6-47E3-A343-C33CF71FAF53}"/>
              </a:ext>
            </a:extLst>
          </p:cNvPr>
          <p:cNvSpPr txBox="1"/>
          <p:nvPr/>
        </p:nvSpPr>
        <p:spPr>
          <a:xfrm>
            <a:off x="2517491" y="2561421"/>
            <a:ext cx="1709797" cy="369332"/>
          </a:xfrm>
          <a:prstGeom prst="rect">
            <a:avLst/>
          </a:prstGeom>
          <a:noFill/>
        </p:spPr>
        <p:txBody>
          <a:bodyPr wrap="square" rtlCol="0">
            <a:spAutoFit/>
          </a:bodyPr>
          <a:lstStyle/>
          <a:p>
            <a:r>
              <a:rPr lang="en-GB" b="1" dirty="0"/>
              <a:t>P1</a:t>
            </a:r>
          </a:p>
        </p:txBody>
      </p:sp>
      <p:cxnSp>
        <p:nvCxnSpPr>
          <p:cNvPr id="10" name="Straight Connector 9">
            <a:extLst>
              <a:ext uri="{FF2B5EF4-FFF2-40B4-BE49-F238E27FC236}">
                <a16:creationId xmlns:a16="http://schemas.microsoft.com/office/drawing/2014/main" id="{7EA4C10A-2432-4D40-8261-7D2CD93BA93B}"/>
              </a:ext>
            </a:extLst>
          </p:cNvPr>
          <p:cNvCxnSpPr/>
          <p:nvPr/>
        </p:nvCxnSpPr>
        <p:spPr>
          <a:xfrm flipH="1">
            <a:off x="2884602" y="2133210"/>
            <a:ext cx="2058873"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8CD931-8D0E-4737-A0B7-781CE629D585}"/>
              </a:ext>
            </a:extLst>
          </p:cNvPr>
          <p:cNvCxnSpPr>
            <a:cxnSpLocks/>
          </p:cNvCxnSpPr>
          <p:nvPr/>
        </p:nvCxnSpPr>
        <p:spPr>
          <a:xfrm flipH="1">
            <a:off x="2993608" y="2713821"/>
            <a:ext cx="229423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D480D40-9B13-4010-8E07-C817FB2C70A0}"/>
              </a:ext>
            </a:extLst>
          </p:cNvPr>
          <p:cNvCxnSpPr>
            <a:cxnSpLocks/>
          </p:cNvCxnSpPr>
          <p:nvPr/>
        </p:nvCxnSpPr>
        <p:spPr>
          <a:xfrm>
            <a:off x="2371514" y="2109996"/>
            <a:ext cx="0" cy="69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375EABE-F9B5-41E8-B6B9-06C1DFE638A0}"/>
              </a:ext>
            </a:extLst>
          </p:cNvPr>
          <p:cNvCxnSpPr/>
          <p:nvPr/>
        </p:nvCxnSpPr>
        <p:spPr>
          <a:xfrm>
            <a:off x="4943475" y="2317876"/>
            <a:ext cx="0" cy="963804"/>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7097DE-6BC3-4179-ACFB-30CBDCE1E679}"/>
              </a:ext>
            </a:extLst>
          </p:cNvPr>
          <p:cNvSpPr txBox="1"/>
          <p:nvPr/>
        </p:nvSpPr>
        <p:spPr>
          <a:xfrm>
            <a:off x="3646329" y="2863709"/>
            <a:ext cx="1701985" cy="369332"/>
          </a:xfrm>
          <a:prstGeom prst="rect">
            <a:avLst/>
          </a:prstGeom>
          <a:noFill/>
        </p:spPr>
        <p:txBody>
          <a:bodyPr wrap="square" rtlCol="0">
            <a:spAutoFit/>
          </a:bodyPr>
          <a:lstStyle/>
          <a:p>
            <a:r>
              <a:rPr lang="en-GB" dirty="0">
                <a:solidFill>
                  <a:srgbClr val="FF0000"/>
                </a:solidFill>
              </a:rPr>
              <a:t>Unit subsidy</a:t>
            </a:r>
          </a:p>
        </p:txBody>
      </p:sp>
      <p:sp>
        <p:nvSpPr>
          <p:cNvPr id="2" name="Title 1">
            <a:extLst>
              <a:ext uri="{FF2B5EF4-FFF2-40B4-BE49-F238E27FC236}">
                <a16:creationId xmlns:a16="http://schemas.microsoft.com/office/drawing/2014/main" id="{ABB297FD-82A2-F729-664F-7D3D1FB13DEC}"/>
              </a:ext>
            </a:extLst>
          </p:cNvPr>
          <p:cNvSpPr>
            <a:spLocks noGrp="1"/>
          </p:cNvSpPr>
          <p:nvPr>
            <p:ph type="title"/>
          </p:nvPr>
        </p:nvSpPr>
        <p:spPr/>
        <p:txBody>
          <a:bodyPr/>
          <a:lstStyle/>
          <a:p>
            <a:r>
              <a:rPr lang="en-GB" dirty="0">
                <a:cs typeface="Calibri Light"/>
              </a:rPr>
              <a:t>Impact of export subsidy on price of exports (vertical distance = subsidy per unit)</a:t>
            </a:r>
            <a:endParaRPr lang="en-GB" dirty="0"/>
          </a:p>
        </p:txBody>
      </p:sp>
    </p:spTree>
    <p:extLst>
      <p:ext uri="{BB962C8B-B14F-4D97-AF65-F5344CB8AC3E}">
        <p14:creationId xmlns:p14="http://schemas.microsoft.com/office/powerpoint/2010/main" val="5586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646331"/>
          </a:xfrm>
          <a:prstGeom prst="rect">
            <a:avLst/>
          </a:prstGeom>
          <a:noFill/>
        </p:spPr>
        <p:txBody>
          <a:bodyPr wrap="square" rtlCol="0">
            <a:spAutoFit/>
          </a:bodyPr>
          <a:lstStyle/>
          <a:p>
            <a:pPr algn="ctr"/>
            <a:r>
              <a:rPr lang="en-GB" b="1" dirty="0"/>
              <a:t>Price of coffee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coffee</a:t>
            </a:r>
          </a:p>
        </p:txBody>
      </p:sp>
      <p:cxnSp>
        <p:nvCxnSpPr>
          <p:cNvPr id="10" name="Straight Connector 9">
            <a:extLst>
              <a:ext uri="{FF2B5EF4-FFF2-40B4-BE49-F238E27FC236}">
                <a16:creationId xmlns:a16="http://schemas.microsoft.com/office/drawing/2014/main" id="{3408F8C7-6228-4092-A1F3-7A03ADF36821}"/>
              </a:ext>
            </a:extLst>
          </p:cNvPr>
          <p:cNvCxnSpPr>
            <a:cxnSpLocks/>
          </p:cNvCxnSpPr>
          <p:nvPr/>
        </p:nvCxnSpPr>
        <p:spPr>
          <a:xfrm>
            <a:off x="3037002" y="619539"/>
            <a:ext cx="5023633" cy="4350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E1F750-A252-4E7E-884C-6674FDD07EB2}"/>
              </a:ext>
            </a:extLst>
          </p:cNvPr>
          <p:cNvCxnSpPr>
            <a:cxnSpLocks/>
            <a:endCxn id="17" idx="0"/>
          </p:cNvCxnSpPr>
          <p:nvPr/>
        </p:nvCxnSpPr>
        <p:spPr>
          <a:xfrm flipV="1">
            <a:off x="2882060" y="836470"/>
            <a:ext cx="5178575" cy="4133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7452654" y="4415568"/>
            <a:ext cx="1146389" cy="369332"/>
          </a:xfrm>
          <a:prstGeom prst="rect">
            <a:avLst/>
          </a:prstGeom>
          <a:noFill/>
        </p:spPr>
        <p:txBody>
          <a:bodyPr wrap="square" rtlCol="0">
            <a:spAutoFit/>
          </a:bodyPr>
          <a:lstStyle/>
          <a:p>
            <a:pPr algn="ctr"/>
            <a:r>
              <a:rPr lang="en-GB" b="1" dirty="0"/>
              <a:t>D</a:t>
            </a:r>
          </a:p>
        </p:txBody>
      </p:sp>
      <p:sp>
        <p:nvSpPr>
          <p:cNvPr id="17" name="TextBox 16">
            <a:extLst>
              <a:ext uri="{FF2B5EF4-FFF2-40B4-BE49-F238E27FC236}">
                <a16:creationId xmlns:a16="http://schemas.microsoft.com/office/drawing/2014/main" id="{C926DBDC-D22C-4D8C-8C91-3CDCF7D2B4E8}"/>
              </a:ext>
            </a:extLst>
          </p:cNvPr>
          <p:cNvSpPr txBox="1"/>
          <p:nvPr/>
        </p:nvSpPr>
        <p:spPr>
          <a:xfrm>
            <a:off x="7487440" y="836470"/>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2060" y="2865782"/>
            <a:ext cx="271367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C76CC-1B09-4805-B643-41B1982DBB53}"/>
              </a:ext>
            </a:extLst>
          </p:cNvPr>
          <p:cNvCxnSpPr>
            <a:cxnSpLocks/>
          </p:cNvCxnSpPr>
          <p:nvPr/>
        </p:nvCxnSpPr>
        <p:spPr>
          <a:xfrm flipH="1">
            <a:off x="5548818" y="2865782"/>
            <a:ext cx="24019" cy="23001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087957" y="2126667"/>
            <a:ext cx="1146389" cy="369332"/>
          </a:xfrm>
          <a:prstGeom prst="rect">
            <a:avLst/>
          </a:prstGeom>
          <a:noFill/>
        </p:spPr>
        <p:txBody>
          <a:bodyPr wrap="square" rtlCol="0">
            <a:spAutoFit/>
          </a:bodyPr>
          <a:lstStyle/>
          <a:p>
            <a:pPr algn="ctr"/>
            <a:r>
              <a:rPr lang="en-GB" b="1" dirty="0"/>
              <a:t>P1</a:t>
            </a:r>
          </a:p>
        </p:txBody>
      </p:sp>
      <p:sp>
        <p:nvSpPr>
          <p:cNvPr id="22" name="TextBox 21">
            <a:extLst>
              <a:ext uri="{FF2B5EF4-FFF2-40B4-BE49-F238E27FC236}">
                <a16:creationId xmlns:a16="http://schemas.microsoft.com/office/drawing/2014/main" id="{91FCFB24-01C8-477F-9CF5-E15DC9D92286}"/>
              </a:ext>
            </a:extLst>
          </p:cNvPr>
          <p:cNvSpPr txBox="1"/>
          <p:nvPr/>
        </p:nvSpPr>
        <p:spPr>
          <a:xfrm>
            <a:off x="4966248" y="5177547"/>
            <a:ext cx="1146389" cy="369332"/>
          </a:xfrm>
          <a:prstGeom prst="rect">
            <a:avLst/>
          </a:prstGeom>
          <a:noFill/>
        </p:spPr>
        <p:txBody>
          <a:bodyPr wrap="square" rtlCol="0">
            <a:spAutoFit/>
          </a:bodyPr>
          <a:lstStyle/>
          <a:p>
            <a:pPr algn="ctr"/>
            <a:r>
              <a:rPr lang="en-GB" b="1" dirty="0"/>
              <a:t>Q</a:t>
            </a:r>
          </a:p>
        </p:txBody>
      </p:sp>
      <p:cxnSp>
        <p:nvCxnSpPr>
          <p:cNvPr id="20" name="Straight Connector 19">
            <a:extLst>
              <a:ext uri="{FF2B5EF4-FFF2-40B4-BE49-F238E27FC236}">
                <a16:creationId xmlns:a16="http://schemas.microsoft.com/office/drawing/2014/main" id="{FB4EE2E9-5C52-46F7-BCF4-855DCEA16C93}"/>
              </a:ext>
            </a:extLst>
          </p:cNvPr>
          <p:cNvCxnSpPr>
            <a:cxnSpLocks/>
          </p:cNvCxnSpPr>
          <p:nvPr/>
        </p:nvCxnSpPr>
        <p:spPr>
          <a:xfrm>
            <a:off x="4121598" y="459503"/>
            <a:ext cx="4146297" cy="36458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8C5463-D648-4E5D-AA96-4C87917C1C7C}"/>
              </a:ext>
            </a:extLst>
          </p:cNvPr>
          <p:cNvSpPr txBox="1"/>
          <p:nvPr/>
        </p:nvSpPr>
        <p:spPr>
          <a:xfrm>
            <a:off x="7707185" y="3643667"/>
            <a:ext cx="1146389" cy="369332"/>
          </a:xfrm>
          <a:prstGeom prst="rect">
            <a:avLst/>
          </a:prstGeom>
          <a:noFill/>
        </p:spPr>
        <p:txBody>
          <a:bodyPr wrap="square" rtlCol="0">
            <a:spAutoFit/>
          </a:bodyPr>
          <a:lstStyle/>
          <a:p>
            <a:pPr algn="ctr"/>
            <a:r>
              <a:rPr lang="en-GB" b="1" dirty="0"/>
              <a:t>D1</a:t>
            </a:r>
          </a:p>
        </p:txBody>
      </p:sp>
      <p:cxnSp>
        <p:nvCxnSpPr>
          <p:cNvPr id="24" name="Straight Connector 23">
            <a:extLst>
              <a:ext uri="{FF2B5EF4-FFF2-40B4-BE49-F238E27FC236}">
                <a16:creationId xmlns:a16="http://schemas.microsoft.com/office/drawing/2014/main" id="{CC46B6C5-8CD3-4CE8-8591-1CC203476FF6}"/>
              </a:ext>
            </a:extLst>
          </p:cNvPr>
          <p:cNvCxnSpPr>
            <a:cxnSpLocks/>
          </p:cNvCxnSpPr>
          <p:nvPr/>
        </p:nvCxnSpPr>
        <p:spPr>
          <a:xfrm flipH="1">
            <a:off x="2869080" y="2311333"/>
            <a:ext cx="33256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E5F6CD-1CC3-485E-994D-8E87418CE56D}"/>
              </a:ext>
            </a:extLst>
          </p:cNvPr>
          <p:cNvCxnSpPr>
            <a:cxnSpLocks/>
          </p:cNvCxnSpPr>
          <p:nvPr/>
        </p:nvCxnSpPr>
        <p:spPr>
          <a:xfrm>
            <a:off x="6223846" y="2372875"/>
            <a:ext cx="19391" cy="278135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45BB27-5D17-4F50-BA72-D1A964709DC4}"/>
              </a:ext>
            </a:extLst>
          </p:cNvPr>
          <p:cNvSpPr txBox="1"/>
          <p:nvPr/>
        </p:nvSpPr>
        <p:spPr>
          <a:xfrm>
            <a:off x="2087957" y="2654987"/>
            <a:ext cx="1146389" cy="369332"/>
          </a:xfrm>
          <a:prstGeom prst="rect">
            <a:avLst/>
          </a:prstGeom>
          <a:noFill/>
        </p:spPr>
        <p:txBody>
          <a:bodyPr wrap="square" rtlCol="0">
            <a:spAutoFit/>
          </a:bodyPr>
          <a:lstStyle/>
          <a:p>
            <a:pPr algn="ctr"/>
            <a:r>
              <a:rPr lang="en-GB" b="1" dirty="0"/>
              <a:t>P</a:t>
            </a:r>
          </a:p>
        </p:txBody>
      </p:sp>
      <p:sp>
        <p:nvSpPr>
          <p:cNvPr id="27" name="TextBox 26">
            <a:extLst>
              <a:ext uri="{FF2B5EF4-FFF2-40B4-BE49-F238E27FC236}">
                <a16:creationId xmlns:a16="http://schemas.microsoft.com/office/drawing/2014/main" id="{4264BBA3-018A-47B1-83D5-A3B111E4F7E1}"/>
              </a:ext>
            </a:extLst>
          </p:cNvPr>
          <p:cNvSpPr txBox="1"/>
          <p:nvPr/>
        </p:nvSpPr>
        <p:spPr>
          <a:xfrm>
            <a:off x="5670042" y="5171310"/>
            <a:ext cx="1146389" cy="369332"/>
          </a:xfrm>
          <a:prstGeom prst="rect">
            <a:avLst/>
          </a:prstGeom>
          <a:noFill/>
        </p:spPr>
        <p:txBody>
          <a:bodyPr wrap="square" rtlCol="0">
            <a:spAutoFit/>
          </a:bodyPr>
          <a:lstStyle/>
          <a:p>
            <a:pPr algn="ctr"/>
            <a:r>
              <a:rPr lang="en-GB" b="1" dirty="0"/>
              <a:t>Q1</a:t>
            </a:r>
          </a:p>
        </p:txBody>
      </p:sp>
      <p:sp>
        <p:nvSpPr>
          <p:cNvPr id="28" name="TextBox 27">
            <a:extLst>
              <a:ext uri="{FF2B5EF4-FFF2-40B4-BE49-F238E27FC236}">
                <a16:creationId xmlns:a16="http://schemas.microsoft.com/office/drawing/2014/main" id="{B23E6F55-48E3-4C45-8993-F365CEB20002}"/>
              </a:ext>
            </a:extLst>
          </p:cNvPr>
          <p:cNvSpPr txBox="1"/>
          <p:nvPr/>
        </p:nvSpPr>
        <p:spPr>
          <a:xfrm>
            <a:off x="2166943" y="5035341"/>
            <a:ext cx="1146389" cy="369332"/>
          </a:xfrm>
          <a:prstGeom prst="rect">
            <a:avLst/>
          </a:prstGeom>
          <a:noFill/>
        </p:spPr>
        <p:txBody>
          <a:bodyPr wrap="square" rtlCol="0">
            <a:spAutoFit/>
          </a:bodyPr>
          <a:lstStyle/>
          <a:p>
            <a:pPr algn="ctr"/>
            <a:r>
              <a:rPr lang="en-GB" b="1" dirty="0"/>
              <a:t>0</a:t>
            </a:r>
          </a:p>
        </p:txBody>
      </p:sp>
      <p:sp>
        <p:nvSpPr>
          <p:cNvPr id="29" name="TextBox 28">
            <a:extLst>
              <a:ext uri="{FF2B5EF4-FFF2-40B4-BE49-F238E27FC236}">
                <a16:creationId xmlns:a16="http://schemas.microsoft.com/office/drawing/2014/main" id="{56733513-3084-4AB9-AE24-76E1B6627F43}"/>
              </a:ext>
            </a:extLst>
          </p:cNvPr>
          <p:cNvSpPr txBox="1"/>
          <p:nvPr/>
        </p:nvSpPr>
        <p:spPr>
          <a:xfrm>
            <a:off x="5064972" y="2425220"/>
            <a:ext cx="1146389" cy="369332"/>
          </a:xfrm>
          <a:prstGeom prst="rect">
            <a:avLst/>
          </a:prstGeom>
          <a:noFill/>
        </p:spPr>
        <p:txBody>
          <a:bodyPr wrap="square" rtlCol="0">
            <a:spAutoFit/>
          </a:bodyPr>
          <a:lstStyle/>
          <a:p>
            <a:pPr algn="ctr"/>
            <a:r>
              <a:rPr lang="en-GB" b="1" dirty="0"/>
              <a:t>A</a:t>
            </a:r>
          </a:p>
        </p:txBody>
      </p:sp>
      <p:sp>
        <p:nvSpPr>
          <p:cNvPr id="30" name="TextBox 29">
            <a:extLst>
              <a:ext uri="{FF2B5EF4-FFF2-40B4-BE49-F238E27FC236}">
                <a16:creationId xmlns:a16="http://schemas.microsoft.com/office/drawing/2014/main" id="{079712A4-AFE4-42D0-9D3D-C4C145CA01FF}"/>
              </a:ext>
            </a:extLst>
          </p:cNvPr>
          <p:cNvSpPr txBox="1"/>
          <p:nvPr/>
        </p:nvSpPr>
        <p:spPr>
          <a:xfrm>
            <a:off x="5949096" y="2088365"/>
            <a:ext cx="1146389" cy="369332"/>
          </a:xfrm>
          <a:prstGeom prst="rect">
            <a:avLst/>
          </a:prstGeom>
          <a:noFill/>
        </p:spPr>
        <p:txBody>
          <a:bodyPr wrap="square" rtlCol="0">
            <a:spAutoFit/>
          </a:bodyPr>
          <a:lstStyle/>
          <a:p>
            <a:pPr algn="ctr"/>
            <a:r>
              <a:rPr lang="en-GB" b="1" dirty="0"/>
              <a:t>B</a:t>
            </a:r>
          </a:p>
        </p:txBody>
      </p:sp>
      <p:sp>
        <p:nvSpPr>
          <p:cNvPr id="31" name="TextBox 30">
            <a:extLst>
              <a:ext uri="{FF2B5EF4-FFF2-40B4-BE49-F238E27FC236}">
                <a16:creationId xmlns:a16="http://schemas.microsoft.com/office/drawing/2014/main" id="{3E7549EC-B452-431B-AD93-AE87EBD8A510}"/>
              </a:ext>
            </a:extLst>
          </p:cNvPr>
          <p:cNvSpPr txBox="1"/>
          <p:nvPr/>
        </p:nvSpPr>
        <p:spPr>
          <a:xfrm>
            <a:off x="2144050" y="4704224"/>
            <a:ext cx="1146389" cy="369332"/>
          </a:xfrm>
          <a:prstGeom prst="rect">
            <a:avLst/>
          </a:prstGeom>
          <a:noFill/>
        </p:spPr>
        <p:txBody>
          <a:bodyPr wrap="square" rtlCol="0">
            <a:spAutoFit/>
          </a:bodyPr>
          <a:lstStyle/>
          <a:p>
            <a:pPr algn="ctr"/>
            <a:r>
              <a:rPr lang="en-GB" b="1" dirty="0"/>
              <a:t>C</a:t>
            </a:r>
          </a:p>
        </p:txBody>
      </p:sp>
      <p:sp>
        <p:nvSpPr>
          <p:cNvPr id="2" name="Title 1">
            <a:extLst>
              <a:ext uri="{FF2B5EF4-FFF2-40B4-BE49-F238E27FC236}">
                <a16:creationId xmlns:a16="http://schemas.microsoft.com/office/drawing/2014/main" id="{5D0EDD28-E804-D3F4-8D8F-8111EC5EBE75}"/>
              </a:ext>
            </a:extLst>
          </p:cNvPr>
          <p:cNvSpPr>
            <a:spLocks noGrp="1"/>
          </p:cNvSpPr>
          <p:nvPr>
            <p:ph type="title"/>
          </p:nvPr>
        </p:nvSpPr>
        <p:spPr/>
        <p:txBody>
          <a:bodyPr/>
          <a:lstStyle/>
          <a:p>
            <a:r>
              <a:rPr lang="en-GB" dirty="0">
                <a:cs typeface="Calibri Light"/>
              </a:rPr>
              <a:t>Impact of increase in market demand for coffee on the equilibrium price and quantity of coffee; increase in producer surplus from ACP to BCP1</a:t>
            </a:r>
          </a:p>
        </p:txBody>
      </p:sp>
    </p:spTree>
    <p:extLst>
      <p:ext uri="{BB962C8B-B14F-4D97-AF65-F5344CB8AC3E}">
        <p14:creationId xmlns:p14="http://schemas.microsoft.com/office/powerpoint/2010/main" val="211902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646331"/>
          </a:xfrm>
          <a:prstGeom prst="rect">
            <a:avLst/>
          </a:prstGeom>
          <a:noFill/>
        </p:spPr>
        <p:txBody>
          <a:bodyPr wrap="square" rtlCol="0">
            <a:spAutoFit/>
          </a:bodyPr>
          <a:lstStyle/>
          <a:p>
            <a:pPr algn="ctr"/>
            <a:r>
              <a:rPr lang="en-GB" b="1" dirty="0"/>
              <a:t>Price of Coffee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Coffee</a:t>
            </a:r>
          </a:p>
        </p:txBody>
      </p:sp>
      <p:cxnSp>
        <p:nvCxnSpPr>
          <p:cNvPr id="10" name="Straight Connector 9">
            <a:extLst>
              <a:ext uri="{FF2B5EF4-FFF2-40B4-BE49-F238E27FC236}">
                <a16:creationId xmlns:a16="http://schemas.microsoft.com/office/drawing/2014/main" id="{3408F8C7-6228-4092-A1F3-7A03ADF36821}"/>
              </a:ext>
            </a:extLst>
          </p:cNvPr>
          <p:cNvCxnSpPr>
            <a:cxnSpLocks/>
          </p:cNvCxnSpPr>
          <p:nvPr/>
        </p:nvCxnSpPr>
        <p:spPr>
          <a:xfrm>
            <a:off x="3037002" y="619539"/>
            <a:ext cx="5023633" cy="4350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V="1">
            <a:off x="3154614" y="715617"/>
            <a:ext cx="4836447" cy="4253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7452654" y="4415568"/>
            <a:ext cx="1146389" cy="369332"/>
          </a:xfrm>
          <a:prstGeom prst="rect">
            <a:avLst/>
          </a:prstGeom>
          <a:noFill/>
        </p:spPr>
        <p:txBody>
          <a:bodyPr wrap="square" lIns="91440" tIns="45720" rIns="91440" bIns="45720" rtlCol="0" anchor="t">
            <a:spAutoFit/>
          </a:bodyPr>
          <a:lstStyle/>
          <a:p>
            <a:pPr algn="ctr"/>
            <a:r>
              <a:rPr lang="en-GB" b="1" dirty="0">
                <a:cs typeface="Calibri"/>
              </a:rPr>
              <a:t>D</a:t>
            </a:r>
          </a:p>
        </p:txBody>
      </p:sp>
      <p:sp>
        <p:nvSpPr>
          <p:cNvPr id="17" name="TextBox 16">
            <a:extLst>
              <a:ext uri="{FF2B5EF4-FFF2-40B4-BE49-F238E27FC236}">
                <a16:creationId xmlns:a16="http://schemas.microsoft.com/office/drawing/2014/main" id="{C926DBDC-D22C-4D8C-8C91-3CDCF7D2B4E8}"/>
              </a:ext>
            </a:extLst>
          </p:cNvPr>
          <p:cNvSpPr txBox="1"/>
          <p:nvPr/>
        </p:nvSpPr>
        <p:spPr>
          <a:xfrm>
            <a:off x="7382969" y="966976"/>
            <a:ext cx="1146389" cy="369332"/>
          </a:xfrm>
          <a:prstGeom prst="rect">
            <a:avLst/>
          </a:prstGeom>
          <a:noFill/>
        </p:spPr>
        <p:txBody>
          <a:bodyPr wrap="square" lIns="91440" tIns="45720" rIns="91440" bIns="45720" rtlCol="0" anchor="t">
            <a:spAutoFit/>
          </a:bodyPr>
          <a:lstStyle/>
          <a:p>
            <a:pPr algn="ctr"/>
            <a:r>
              <a:rPr lang="en-GB" b="1" dirty="0">
                <a:cs typeface="Calibri"/>
              </a:rPr>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2060" y="2865782"/>
            <a:ext cx="271367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C76CC-1B09-4805-B643-41B1982DBB53}"/>
              </a:ext>
            </a:extLst>
          </p:cNvPr>
          <p:cNvCxnSpPr>
            <a:cxnSpLocks/>
          </p:cNvCxnSpPr>
          <p:nvPr/>
        </p:nvCxnSpPr>
        <p:spPr>
          <a:xfrm flipH="1">
            <a:off x="5548821" y="1828800"/>
            <a:ext cx="24016" cy="33370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112696" y="2681116"/>
            <a:ext cx="1146389" cy="369332"/>
          </a:xfrm>
          <a:prstGeom prst="rect">
            <a:avLst/>
          </a:prstGeom>
          <a:noFill/>
        </p:spPr>
        <p:txBody>
          <a:bodyPr wrap="square" rtlCol="0">
            <a:spAutoFit/>
          </a:bodyPr>
          <a:lstStyle/>
          <a:p>
            <a:pPr algn="ctr"/>
            <a:r>
              <a:rPr lang="en-GB" b="1" dirty="0"/>
              <a:t>P</a:t>
            </a:r>
          </a:p>
        </p:txBody>
      </p:sp>
      <p:sp>
        <p:nvSpPr>
          <p:cNvPr id="22" name="TextBox 21">
            <a:extLst>
              <a:ext uri="{FF2B5EF4-FFF2-40B4-BE49-F238E27FC236}">
                <a16:creationId xmlns:a16="http://schemas.microsoft.com/office/drawing/2014/main" id="{91FCFB24-01C8-477F-9CF5-E15DC9D92286}"/>
              </a:ext>
            </a:extLst>
          </p:cNvPr>
          <p:cNvSpPr txBox="1"/>
          <p:nvPr/>
        </p:nvSpPr>
        <p:spPr>
          <a:xfrm>
            <a:off x="4966248" y="5177547"/>
            <a:ext cx="1146389" cy="369332"/>
          </a:xfrm>
          <a:prstGeom prst="rect">
            <a:avLst/>
          </a:prstGeom>
          <a:noFill/>
        </p:spPr>
        <p:txBody>
          <a:bodyPr wrap="square" rtlCol="0">
            <a:spAutoFit/>
          </a:bodyPr>
          <a:lstStyle/>
          <a:p>
            <a:pPr algn="ctr"/>
            <a:r>
              <a:rPr lang="en-GB" b="1" dirty="0"/>
              <a:t>Q</a:t>
            </a:r>
          </a:p>
        </p:txBody>
      </p:sp>
      <p:cxnSp>
        <p:nvCxnSpPr>
          <p:cNvPr id="20" name="Straight Connector 19">
            <a:extLst>
              <a:ext uri="{FF2B5EF4-FFF2-40B4-BE49-F238E27FC236}">
                <a16:creationId xmlns:a16="http://schemas.microsoft.com/office/drawing/2014/main" id="{297F8AA1-E25F-4C89-919A-D59EABCF84EF}"/>
              </a:ext>
            </a:extLst>
          </p:cNvPr>
          <p:cNvCxnSpPr>
            <a:cxnSpLocks/>
          </p:cNvCxnSpPr>
          <p:nvPr/>
        </p:nvCxnSpPr>
        <p:spPr>
          <a:xfrm>
            <a:off x="4324377" y="721846"/>
            <a:ext cx="4123884" cy="3687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8726AB9-DF0B-4845-B10F-597FBEC85B00}"/>
              </a:ext>
            </a:extLst>
          </p:cNvPr>
          <p:cNvSpPr txBox="1"/>
          <p:nvPr/>
        </p:nvSpPr>
        <p:spPr>
          <a:xfrm>
            <a:off x="7996859" y="3898637"/>
            <a:ext cx="1146389" cy="369332"/>
          </a:xfrm>
          <a:prstGeom prst="rect">
            <a:avLst/>
          </a:prstGeom>
          <a:noFill/>
        </p:spPr>
        <p:txBody>
          <a:bodyPr wrap="square" lIns="91440" tIns="45720" rIns="91440" bIns="45720" rtlCol="0" anchor="t">
            <a:spAutoFit/>
          </a:bodyPr>
          <a:lstStyle/>
          <a:p>
            <a:pPr algn="ctr"/>
            <a:r>
              <a:rPr lang="en-GB" b="1" dirty="0"/>
              <a:t>D1</a:t>
            </a:r>
          </a:p>
        </p:txBody>
      </p:sp>
      <p:cxnSp>
        <p:nvCxnSpPr>
          <p:cNvPr id="24" name="Straight Connector 23">
            <a:extLst>
              <a:ext uri="{FF2B5EF4-FFF2-40B4-BE49-F238E27FC236}">
                <a16:creationId xmlns:a16="http://schemas.microsoft.com/office/drawing/2014/main" id="{C1969F62-695A-4B84-9E28-868501941238}"/>
              </a:ext>
            </a:extLst>
          </p:cNvPr>
          <p:cNvCxnSpPr>
            <a:cxnSpLocks/>
          </p:cNvCxnSpPr>
          <p:nvPr/>
        </p:nvCxnSpPr>
        <p:spPr>
          <a:xfrm flipV="1">
            <a:off x="3070926" y="790303"/>
            <a:ext cx="3698153" cy="33178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1E60D71-F501-4EAD-B3D8-CD282AA3E689}"/>
              </a:ext>
            </a:extLst>
          </p:cNvPr>
          <p:cNvSpPr txBox="1"/>
          <p:nvPr/>
        </p:nvSpPr>
        <p:spPr>
          <a:xfrm>
            <a:off x="6343951" y="619538"/>
            <a:ext cx="1146389" cy="369332"/>
          </a:xfrm>
          <a:prstGeom prst="rect">
            <a:avLst/>
          </a:prstGeom>
          <a:noFill/>
        </p:spPr>
        <p:txBody>
          <a:bodyPr wrap="square" lIns="91440" tIns="45720" rIns="91440" bIns="45720" rtlCol="0" anchor="t">
            <a:spAutoFit/>
          </a:bodyPr>
          <a:lstStyle/>
          <a:p>
            <a:pPr algn="ctr"/>
            <a:r>
              <a:rPr lang="en-GB" b="1" dirty="0">
                <a:cs typeface="Calibri"/>
              </a:rPr>
              <a:t>S1</a:t>
            </a:r>
          </a:p>
        </p:txBody>
      </p:sp>
      <p:cxnSp>
        <p:nvCxnSpPr>
          <p:cNvPr id="26" name="Straight Connector 25">
            <a:extLst>
              <a:ext uri="{FF2B5EF4-FFF2-40B4-BE49-F238E27FC236}">
                <a16:creationId xmlns:a16="http://schemas.microsoft.com/office/drawing/2014/main" id="{A4268586-3366-432B-871B-5586B626BF47}"/>
              </a:ext>
            </a:extLst>
          </p:cNvPr>
          <p:cNvCxnSpPr>
            <a:cxnSpLocks/>
          </p:cNvCxnSpPr>
          <p:nvPr/>
        </p:nvCxnSpPr>
        <p:spPr>
          <a:xfrm flipH="1">
            <a:off x="2872535" y="1875182"/>
            <a:ext cx="271367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D5D5CB-535C-4339-8EE0-3EC7A3160D22}"/>
              </a:ext>
            </a:extLst>
          </p:cNvPr>
          <p:cNvSpPr txBox="1"/>
          <p:nvPr/>
        </p:nvSpPr>
        <p:spPr>
          <a:xfrm>
            <a:off x="2103171" y="1690516"/>
            <a:ext cx="1146389" cy="369332"/>
          </a:xfrm>
          <a:prstGeom prst="rect">
            <a:avLst/>
          </a:prstGeom>
          <a:noFill/>
        </p:spPr>
        <p:txBody>
          <a:bodyPr wrap="square" rtlCol="0">
            <a:spAutoFit/>
          </a:bodyPr>
          <a:lstStyle/>
          <a:p>
            <a:pPr algn="ctr"/>
            <a:r>
              <a:rPr lang="en-GB" b="1" dirty="0"/>
              <a:t>P1</a:t>
            </a:r>
          </a:p>
        </p:txBody>
      </p:sp>
      <p:sp>
        <p:nvSpPr>
          <p:cNvPr id="2" name="Title 1">
            <a:extLst>
              <a:ext uri="{FF2B5EF4-FFF2-40B4-BE49-F238E27FC236}">
                <a16:creationId xmlns:a16="http://schemas.microsoft.com/office/drawing/2014/main" id="{EE1AA77E-908D-80FC-2C98-5C1D535BE0A4}"/>
              </a:ext>
            </a:extLst>
          </p:cNvPr>
          <p:cNvSpPr>
            <a:spLocks noGrp="1"/>
          </p:cNvSpPr>
          <p:nvPr>
            <p:ph type="title"/>
          </p:nvPr>
        </p:nvSpPr>
        <p:spPr/>
        <p:txBody>
          <a:bodyPr/>
          <a:lstStyle/>
          <a:p>
            <a:r>
              <a:rPr lang="en-GB" dirty="0">
                <a:cs typeface="Calibri Light"/>
              </a:rPr>
              <a:t>Impact of decrease in market supply and increase in market demand in  coffee market on the equilibrium price and quantity of coffee</a:t>
            </a:r>
            <a:endParaRPr lang="en-US" dirty="0"/>
          </a:p>
        </p:txBody>
      </p:sp>
    </p:spTree>
    <p:extLst>
      <p:ext uri="{BB962C8B-B14F-4D97-AF65-F5344CB8AC3E}">
        <p14:creationId xmlns:p14="http://schemas.microsoft.com/office/powerpoint/2010/main" val="360630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39685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465095" y="942680"/>
            <a:ext cx="2367814" cy="4035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923330"/>
          </a:xfrm>
          <a:prstGeom prst="rect">
            <a:avLst/>
          </a:prstGeom>
          <a:noFill/>
        </p:spPr>
        <p:txBody>
          <a:bodyPr wrap="square" rtlCol="0">
            <a:spAutoFit/>
          </a:bodyPr>
          <a:lstStyle/>
          <a:p>
            <a:pPr algn="ctr"/>
            <a:r>
              <a:rPr lang="en-GB" b="1" dirty="0"/>
              <a:t>Price of solar power</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637229" y="5222080"/>
            <a:ext cx="1391724" cy="646331"/>
          </a:xfrm>
          <a:prstGeom prst="rect">
            <a:avLst/>
          </a:prstGeom>
          <a:noFill/>
        </p:spPr>
        <p:txBody>
          <a:bodyPr wrap="square" rtlCol="0">
            <a:spAutoFit/>
          </a:bodyPr>
          <a:lstStyle/>
          <a:p>
            <a:pPr algn="ctr"/>
            <a:r>
              <a:rPr lang="en-GB" b="1" dirty="0"/>
              <a:t>Quantity of solar power</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437495" y="4743931"/>
            <a:ext cx="1146389" cy="369332"/>
          </a:xfrm>
          <a:prstGeom prst="rect">
            <a:avLst/>
          </a:prstGeom>
          <a:noFill/>
        </p:spPr>
        <p:txBody>
          <a:bodyPr wrap="square" rtlCol="0">
            <a:spAutoFit/>
          </a:bodyPr>
          <a:lstStyle/>
          <a:p>
            <a:pPr algn="ctr"/>
            <a:r>
              <a:rPr lang="en-GB" b="1" dirty="0"/>
              <a:t>D</a:t>
            </a:r>
          </a:p>
        </p:txBody>
      </p:sp>
      <p:cxnSp>
        <p:nvCxnSpPr>
          <p:cNvPr id="8" name="Straight Connector 7">
            <a:extLst>
              <a:ext uri="{FF2B5EF4-FFF2-40B4-BE49-F238E27FC236}">
                <a16:creationId xmlns:a16="http://schemas.microsoft.com/office/drawing/2014/main" id="{CADEC9F4-A2CA-4EBC-856F-764BACF4785F}"/>
              </a:ext>
            </a:extLst>
          </p:cNvPr>
          <p:cNvCxnSpPr>
            <a:cxnSpLocks/>
          </p:cNvCxnSpPr>
          <p:nvPr/>
        </p:nvCxnSpPr>
        <p:spPr>
          <a:xfrm flipV="1">
            <a:off x="3976784" y="1311598"/>
            <a:ext cx="1934678" cy="36931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AE56E0-5531-4216-AA86-CCC2BEB2DCFE}"/>
              </a:ext>
            </a:extLst>
          </p:cNvPr>
          <p:cNvCxnSpPr>
            <a:cxnSpLocks/>
          </p:cNvCxnSpPr>
          <p:nvPr/>
        </p:nvCxnSpPr>
        <p:spPr>
          <a:xfrm flipV="1">
            <a:off x="3025255" y="1191376"/>
            <a:ext cx="1893254" cy="3552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1313AE9-6B7F-4FDD-8C11-942943A7FE91}"/>
              </a:ext>
            </a:extLst>
          </p:cNvPr>
          <p:cNvSpPr txBox="1"/>
          <p:nvPr/>
        </p:nvSpPr>
        <p:spPr>
          <a:xfrm>
            <a:off x="4490840" y="1006710"/>
            <a:ext cx="1146389" cy="369332"/>
          </a:xfrm>
          <a:prstGeom prst="rect">
            <a:avLst/>
          </a:prstGeom>
          <a:noFill/>
        </p:spPr>
        <p:txBody>
          <a:bodyPr wrap="square" rtlCol="0">
            <a:spAutoFit/>
          </a:bodyPr>
          <a:lstStyle/>
          <a:p>
            <a:pPr algn="ctr"/>
            <a:r>
              <a:rPr lang="en-GB" b="1" dirty="0"/>
              <a:t>S</a:t>
            </a:r>
          </a:p>
        </p:txBody>
      </p:sp>
      <p:sp>
        <p:nvSpPr>
          <p:cNvPr id="20" name="TextBox 19">
            <a:extLst>
              <a:ext uri="{FF2B5EF4-FFF2-40B4-BE49-F238E27FC236}">
                <a16:creationId xmlns:a16="http://schemas.microsoft.com/office/drawing/2014/main" id="{0A05FC21-4322-402F-BB7F-E0EF78B07055}"/>
              </a:ext>
            </a:extLst>
          </p:cNvPr>
          <p:cNvSpPr txBox="1"/>
          <p:nvPr/>
        </p:nvSpPr>
        <p:spPr>
          <a:xfrm>
            <a:off x="5437494" y="1404345"/>
            <a:ext cx="1146389" cy="369332"/>
          </a:xfrm>
          <a:prstGeom prst="rect">
            <a:avLst/>
          </a:prstGeom>
          <a:noFill/>
        </p:spPr>
        <p:txBody>
          <a:bodyPr wrap="square" rtlCol="0">
            <a:spAutoFit/>
          </a:bodyPr>
          <a:lstStyle/>
          <a:p>
            <a:pPr algn="ctr"/>
            <a:r>
              <a:rPr lang="en-GB" b="1" dirty="0"/>
              <a:t>S1</a:t>
            </a:r>
          </a:p>
        </p:txBody>
      </p:sp>
      <p:cxnSp>
        <p:nvCxnSpPr>
          <p:cNvPr id="22" name="Straight Connector 21">
            <a:extLst>
              <a:ext uri="{FF2B5EF4-FFF2-40B4-BE49-F238E27FC236}">
                <a16:creationId xmlns:a16="http://schemas.microsoft.com/office/drawing/2014/main" id="{B1A1C030-5E63-4389-9980-1684803660CA}"/>
              </a:ext>
            </a:extLst>
          </p:cNvPr>
          <p:cNvCxnSpPr>
            <a:cxnSpLocks/>
          </p:cNvCxnSpPr>
          <p:nvPr/>
        </p:nvCxnSpPr>
        <p:spPr>
          <a:xfrm>
            <a:off x="2884602" y="2363333"/>
            <a:ext cx="139864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DC706F-26F2-4166-95C6-B17125722EAA}"/>
              </a:ext>
            </a:extLst>
          </p:cNvPr>
          <p:cNvCxnSpPr>
            <a:cxnSpLocks/>
          </p:cNvCxnSpPr>
          <p:nvPr/>
        </p:nvCxnSpPr>
        <p:spPr>
          <a:xfrm>
            <a:off x="2884602" y="3298053"/>
            <a:ext cx="192628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296634-0078-4E83-9FBC-4B2CAB6B7E30}"/>
              </a:ext>
            </a:extLst>
          </p:cNvPr>
          <p:cNvSpPr txBox="1"/>
          <p:nvPr/>
        </p:nvSpPr>
        <p:spPr>
          <a:xfrm>
            <a:off x="2132198" y="2219616"/>
            <a:ext cx="1146389" cy="369332"/>
          </a:xfrm>
          <a:prstGeom prst="rect">
            <a:avLst/>
          </a:prstGeom>
          <a:noFill/>
        </p:spPr>
        <p:txBody>
          <a:bodyPr wrap="square" rtlCol="0">
            <a:spAutoFit/>
          </a:bodyPr>
          <a:lstStyle/>
          <a:p>
            <a:pPr algn="ctr"/>
            <a:r>
              <a:rPr lang="en-GB" b="1" dirty="0"/>
              <a:t>P</a:t>
            </a:r>
          </a:p>
        </p:txBody>
      </p:sp>
      <p:sp>
        <p:nvSpPr>
          <p:cNvPr id="28" name="TextBox 27">
            <a:extLst>
              <a:ext uri="{FF2B5EF4-FFF2-40B4-BE49-F238E27FC236}">
                <a16:creationId xmlns:a16="http://schemas.microsoft.com/office/drawing/2014/main" id="{5217FE5B-2B84-4D98-B7BD-0F714D63C963}"/>
              </a:ext>
            </a:extLst>
          </p:cNvPr>
          <p:cNvSpPr txBox="1"/>
          <p:nvPr/>
        </p:nvSpPr>
        <p:spPr>
          <a:xfrm>
            <a:off x="2098786" y="3140468"/>
            <a:ext cx="1146389" cy="369332"/>
          </a:xfrm>
          <a:prstGeom prst="rect">
            <a:avLst/>
          </a:prstGeom>
          <a:noFill/>
        </p:spPr>
        <p:txBody>
          <a:bodyPr wrap="square" rtlCol="0">
            <a:spAutoFit/>
          </a:bodyPr>
          <a:lstStyle/>
          <a:p>
            <a:pPr algn="ctr"/>
            <a:r>
              <a:rPr lang="en-GB" b="1" dirty="0"/>
              <a:t>P1</a:t>
            </a:r>
          </a:p>
        </p:txBody>
      </p:sp>
      <p:sp>
        <p:nvSpPr>
          <p:cNvPr id="2" name="Title 1">
            <a:extLst>
              <a:ext uri="{FF2B5EF4-FFF2-40B4-BE49-F238E27FC236}">
                <a16:creationId xmlns:a16="http://schemas.microsoft.com/office/drawing/2014/main" id="{195BE55C-D019-7A20-A03C-E478FDC5ACF4}"/>
              </a:ext>
            </a:extLst>
          </p:cNvPr>
          <p:cNvSpPr>
            <a:spLocks noGrp="1"/>
          </p:cNvSpPr>
          <p:nvPr>
            <p:ph type="title"/>
          </p:nvPr>
        </p:nvSpPr>
        <p:spPr/>
        <p:txBody>
          <a:bodyPr/>
          <a:lstStyle/>
          <a:p>
            <a:r>
              <a:rPr lang="en-GB" dirty="0">
                <a:cs typeface="Calibri Light"/>
              </a:rPr>
              <a:t>Decrease in the price of solar power caused by an increase in the supply of solar power</a:t>
            </a:r>
          </a:p>
        </p:txBody>
      </p:sp>
    </p:spTree>
    <p:extLst>
      <p:ext uri="{BB962C8B-B14F-4D97-AF65-F5344CB8AC3E}">
        <p14:creationId xmlns:p14="http://schemas.microsoft.com/office/powerpoint/2010/main" val="345204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4570365" y="1363943"/>
            <a:ext cx="1221543" cy="3726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70273" y="808097"/>
            <a:ext cx="1146389" cy="646331"/>
          </a:xfrm>
          <a:prstGeom prst="rect">
            <a:avLst/>
          </a:prstGeom>
          <a:noFill/>
        </p:spPr>
        <p:txBody>
          <a:bodyPr wrap="square" rtlCol="0">
            <a:spAutoFit/>
          </a:bodyPr>
          <a:lstStyle/>
          <a:p>
            <a:pPr algn="ctr"/>
            <a:r>
              <a:rPr lang="en-GB" b="1" dirty="0"/>
              <a:t>Price of housing</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307807" cy="646331"/>
          </a:xfrm>
          <a:prstGeom prst="rect">
            <a:avLst/>
          </a:prstGeom>
          <a:noFill/>
        </p:spPr>
        <p:txBody>
          <a:bodyPr wrap="square" rtlCol="0">
            <a:spAutoFit/>
          </a:bodyPr>
          <a:lstStyle/>
          <a:p>
            <a:pPr algn="ctr"/>
            <a:r>
              <a:rPr lang="en-GB" b="1" dirty="0"/>
              <a:t>Quantity of housing</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332684" y="1284300"/>
            <a:ext cx="1146389" cy="369332"/>
          </a:xfrm>
          <a:prstGeom prst="rect">
            <a:avLst/>
          </a:prstGeom>
          <a:noFill/>
        </p:spPr>
        <p:txBody>
          <a:bodyPr wrap="square" rtlCol="0">
            <a:spAutoFit/>
          </a:bodyPr>
          <a:lstStyle/>
          <a:p>
            <a:pPr algn="ctr"/>
            <a:r>
              <a:rPr lang="en-GB" b="1" dirty="0"/>
              <a:t>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539116" y="1596620"/>
            <a:ext cx="4342296" cy="3157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4007152-116E-4E99-B4B7-4B2876BDE088}"/>
              </a:ext>
            </a:extLst>
          </p:cNvPr>
          <p:cNvSpPr txBox="1"/>
          <p:nvPr/>
        </p:nvSpPr>
        <p:spPr>
          <a:xfrm>
            <a:off x="4769276" y="5193645"/>
            <a:ext cx="1709797" cy="369332"/>
          </a:xfrm>
          <a:prstGeom prst="rect">
            <a:avLst/>
          </a:prstGeom>
          <a:noFill/>
        </p:spPr>
        <p:txBody>
          <a:bodyPr wrap="square" rtlCol="0">
            <a:spAutoFit/>
          </a:bodyPr>
          <a:lstStyle/>
          <a:p>
            <a:r>
              <a:rPr lang="en-GB" b="1" dirty="0"/>
              <a:t>  Q  Q1</a:t>
            </a:r>
          </a:p>
        </p:txBody>
      </p:sp>
      <p:cxnSp>
        <p:nvCxnSpPr>
          <p:cNvPr id="18" name="Straight Connector 17">
            <a:extLst>
              <a:ext uri="{FF2B5EF4-FFF2-40B4-BE49-F238E27FC236}">
                <a16:creationId xmlns:a16="http://schemas.microsoft.com/office/drawing/2014/main" id="{76AA3479-A8AB-4368-8CFF-6F14BE85F3F0}"/>
              </a:ext>
            </a:extLst>
          </p:cNvPr>
          <p:cNvCxnSpPr>
            <a:cxnSpLocks/>
          </p:cNvCxnSpPr>
          <p:nvPr/>
        </p:nvCxnSpPr>
        <p:spPr>
          <a:xfrm>
            <a:off x="3016662" y="2340589"/>
            <a:ext cx="3718361" cy="26182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922180" y="2902248"/>
            <a:ext cx="2296533"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FF0572-F67D-408F-880A-DE148FAC7B5E}"/>
              </a:ext>
            </a:extLst>
          </p:cNvPr>
          <p:cNvCxnSpPr>
            <a:cxnSpLocks/>
          </p:cNvCxnSpPr>
          <p:nvPr/>
        </p:nvCxnSpPr>
        <p:spPr>
          <a:xfrm flipH="1">
            <a:off x="2884602" y="3779646"/>
            <a:ext cx="3594471"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952479A-AA54-4E7A-ACBC-296B992C7AD1}"/>
              </a:ext>
            </a:extLst>
          </p:cNvPr>
          <p:cNvCxnSpPr>
            <a:cxnSpLocks/>
          </p:cNvCxnSpPr>
          <p:nvPr/>
        </p:nvCxnSpPr>
        <p:spPr>
          <a:xfrm>
            <a:off x="5039091" y="3779646"/>
            <a:ext cx="0" cy="139995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5826899" y="4749398"/>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10720" y="2708819"/>
            <a:ext cx="1146389" cy="369332"/>
          </a:xfrm>
          <a:prstGeom prst="rect">
            <a:avLst/>
          </a:prstGeom>
          <a:noFill/>
        </p:spPr>
        <p:txBody>
          <a:bodyPr wrap="square" rtlCol="0">
            <a:spAutoFit/>
          </a:bodyPr>
          <a:lstStyle/>
          <a:p>
            <a:pPr algn="ctr"/>
            <a:r>
              <a:rPr lang="en-GB" b="1" dirty="0"/>
              <a:t>P1</a:t>
            </a:r>
          </a:p>
        </p:txBody>
      </p:sp>
      <p:sp>
        <p:nvSpPr>
          <p:cNvPr id="28" name="TextBox 27">
            <a:extLst>
              <a:ext uri="{FF2B5EF4-FFF2-40B4-BE49-F238E27FC236}">
                <a16:creationId xmlns:a16="http://schemas.microsoft.com/office/drawing/2014/main" id="{88DC89A6-4628-4AA8-98EA-6145E3FEDE3D}"/>
              </a:ext>
            </a:extLst>
          </p:cNvPr>
          <p:cNvSpPr txBox="1"/>
          <p:nvPr/>
        </p:nvSpPr>
        <p:spPr>
          <a:xfrm>
            <a:off x="2093218" y="3594980"/>
            <a:ext cx="1146389" cy="369332"/>
          </a:xfrm>
          <a:prstGeom prst="rect">
            <a:avLst/>
          </a:prstGeom>
          <a:noFill/>
        </p:spPr>
        <p:txBody>
          <a:bodyPr wrap="square" rtlCol="0">
            <a:spAutoFit/>
          </a:bodyPr>
          <a:lstStyle/>
          <a:p>
            <a:pPr algn="ctr"/>
            <a:r>
              <a:rPr lang="en-GB" b="1" dirty="0"/>
              <a:t>P</a:t>
            </a:r>
          </a:p>
        </p:txBody>
      </p:sp>
      <p:cxnSp>
        <p:nvCxnSpPr>
          <p:cNvPr id="22" name="Straight Connector 21">
            <a:extLst>
              <a:ext uri="{FF2B5EF4-FFF2-40B4-BE49-F238E27FC236}">
                <a16:creationId xmlns:a16="http://schemas.microsoft.com/office/drawing/2014/main" id="{A856A96E-FE14-43B3-85EF-A931C444A2A1}"/>
              </a:ext>
            </a:extLst>
          </p:cNvPr>
          <p:cNvCxnSpPr>
            <a:cxnSpLocks/>
          </p:cNvCxnSpPr>
          <p:nvPr/>
        </p:nvCxnSpPr>
        <p:spPr>
          <a:xfrm>
            <a:off x="5325371" y="2902248"/>
            <a:ext cx="7313" cy="22636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064C45-835C-428B-9D6C-19F63182F62A}"/>
              </a:ext>
            </a:extLst>
          </p:cNvPr>
          <p:cNvSpPr txBox="1"/>
          <p:nvPr/>
        </p:nvSpPr>
        <p:spPr>
          <a:xfrm>
            <a:off x="6854156" y="4564732"/>
            <a:ext cx="1146389" cy="369332"/>
          </a:xfrm>
          <a:prstGeom prst="rect">
            <a:avLst/>
          </a:prstGeom>
          <a:noFill/>
        </p:spPr>
        <p:txBody>
          <a:bodyPr wrap="square" rtlCol="0">
            <a:spAutoFit/>
          </a:bodyPr>
          <a:lstStyle/>
          <a:p>
            <a:pPr algn="ctr"/>
            <a:r>
              <a:rPr lang="en-GB" b="1" dirty="0"/>
              <a:t>D1</a:t>
            </a:r>
          </a:p>
        </p:txBody>
      </p:sp>
      <p:sp>
        <p:nvSpPr>
          <p:cNvPr id="11" name="Left Brace 10">
            <a:extLst>
              <a:ext uri="{FF2B5EF4-FFF2-40B4-BE49-F238E27FC236}">
                <a16:creationId xmlns:a16="http://schemas.microsoft.com/office/drawing/2014/main" id="{6DDC8ADE-133B-45F3-B66F-E756C89E40B8}"/>
              </a:ext>
            </a:extLst>
          </p:cNvPr>
          <p:cNvSpPr/>
          <p:nvPr/>
        </p:nvSpPr>
        <p:spPr>
          <a:xfrm rot="16200000">
            <a:off x="5612918" y="3423776"/>
            <a:ext cx="357980" cy="1452233"/>
          </a:xfrm>
          <a:prstGeom prst="lef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B03FA6E8-4ED6-4C54-BBF3-12B5B0A8720B}"/>
              </a:ext>
            </a:extLst>
          </p:cNvPr>
          <p:cNvSpPr txBox="1"/>
          <p:nvPr/>
        </p:nvSpPr>
        <p:spPr>
          <a:xfrm>
            <a:off x="5218713" y="4245800"/>
            <a:ext cx="1146389" cy="923330"/>
          </a:xfrm>
          <a:prstGeom prst="rect">
            <a:avLst/>
          </a:prstGeom>
          <a:noFill/>
        </p:spPr>
        <p:txBody>
          <a:bodyPr wrap="square" rtlCol="0">
            <a:spAutoFit/>
          </a:bodyPr>
          <a:lstStyle/>
          <a:p>
            <a:pPr algn="ctr"/>
            <a:r>
              <a:rPr lang="en-GB" dirty="0">
                <a:solidFill>
                  <a:srgbClr val="00B050"/>
                </a:solidFill>
              </a:rPr>
              <a:t>Shortage at original price</a:t>
            </a:r>
          </a:p>
        </p:txBody>
      </p:sp>
      <p:sp>
        <p:nvSpPr>
          <p:cNvPr id="2" name="Title 1">
            <a:extLst>
              <a:ext uri="{FF2B5EF4-FFF2-40B4-BE49-F238E27FC236}">
                <a16:creationId xmlns:a16="http://schemas.microsoft.com/office/drawing/2014/main" id="{72D5863C-B235-EACE-728B-68161A5040F2}"/>
              </a:ext>
            </a:extLst>
          </p:cNvPr>
          <p:cNvSpPr>
            <a:spLocks noGrp="1"/>
          </p:cNvSpPr>
          <p:nvPr>
            <p:ph type="title"/>
          </p:nvPr>
        </p:nvSpPr>
        <p:spPr/>
        <p:txBody>
          <a:bodyPr/>
          <a:lstStyle/>
          <a:p>
            <a:r>
              <a:rPr lang="en-GB" dirty="0">
                <a:cs typeface="Calibri Light"/>
              </a:rPr>
              <a:t>Adjustment to new market equilibrium in housing market after an increase in market demand showing excess demand at original price</a:t>
            </a:r>
            <a:endParaRPr lang="en-GB" dirty="0"/>
          </a:p>
        </p:txBody>
      </p:sp>
    </p:spTree>
    <p:extLst>
      <p:ext uri="{BB962C8B-B14F-4D97-AF65-F5344CB8AC3E}">
        <p14:creationId xmlns:p14="http://schemas.microsoft.com/office/powerpoint/2010/main" val="102728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4882317" y="1127346"/>
            <a:ext cx="760288" cy="38107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82328" y="942680"/>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265444" y="4593018"/>
            <a:ext cx="1146389" cy="369332"/>
          </a:xfrm>
          <a:prstGeom prst="rect">
            <a:avLst/>
          </a:prstGeom>
          <a:noFill/>
        </p:spPr>
        <p:txBody>
          <a:bodyPr wrap="square" rtlCol="0">
            <a:spAutoFit/>
          </a:bodyPr>
          <a:lstStyle/>
          <a:p>
            <a:pPr algn="ctr"/>
            <a:r>
              <a:rPr lang="en-GB" b="1" dirty="0"/>
              <a:t>D</a:t>
            </a:r>
          </a:p>
        </p:txBody>
      </p:sp>
      <p:cxnSp>
        <p:nvCxnSpPr>
          <p:cNvPr id="11" name="Straight Connector 10">
            <a:extLst>
              <a:ext uri="{FF2B5EF4-FFF2-40B4-BE49-F238E27FC236}">
                <a16:creationId xmlns:a16="http://schemas.microsoft.com/office/drawing/2014/main" id="{74CB953A-F34A-4C18-9BFF-7D61CF98B685}"/>
              </a:ext>
            </a:extLst>
          </p:cNvPr>
          <p:cNvCxnSpPr>
            <a:cxnSpLocks/>
          </p:cNvCxnSpPr>
          <p:nvPr/>
        </p:nvCxnSpPr>
        <p:spPr>
          <a:xfrm>
            <a:off x="5265444" y="3168935"/>
            <a:ext cx="0" cy="1996954"/>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F7E6DF-C4E0-44E8-9F44-627CE1EC5FBC}"/>
              </a:ext>
            </a:extLst>
          </p:cNvPr>
          <p:cNvCxnSpPr>
            <a:cxnSpLocks/>
          </p:cNvCxnSpPr>
          <p:nvPr/>
        </p:nvCxnSpPr>
        <p:spPr>
          <a:xfrm>
            <a:off x="4976055" y="1918270"/>
            <a:ext cx="0" cy="3247619"/>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03A408-93E2-4FA0-8E6D-3F8C9059A324}"/>
              </a:ext>
            </a:extLst>
          </p:cNvPr>
          <p:cNvCxnSpPr>
            <a:cxnSpLocks/>
          </p:cNvCxnSpPr>
          <p:nvPr/>
        </p:nvCxnSpPr>
        <p:spPr>
          <a:xfrm flipH="1">
            <a:off x="2884602" y="1879956"/>
            <a:ext cx="2091454"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0B4DC8-2B93-4C66-A39E-3D65F482A1A9}"/>
              </a:ext>
            </a:extLst>
          </p:cNvPr>
          <p:cNvCxnSpPr>
            <a:cxnSpLocks/>
          </p:cNvCxnSpPr>
          <p:nvPr/>
        </p:nvCxnSpPr>
        <p:spPr>
          <a:xfrm flipH="1">
            <a:off x="2884602" y="3120346"/>
            <a:ext cx="2380842"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216072-8BAC-43C8-834F-6BD9E65A8671}"/>
              </a:ext>
            </a:extLst>
          </p:cNvPr>
          <p:cNvSpPr txBox="1"/>
          <p:nvPr/>
        </p:nvSpPr>
        <p:spPr>
          <a:xfrm>
            <a:off x="2141033" y="2953447"/>
            <a:ext cx="1146389" cy="369332"/>
          </a:xfrm>
          <a:prstGeom prst="rect">
            <a:avLst/>
          </a:prstGeom>
          <a:noFill/>
        </p:spPr>
        <p:txBody>
          <a:bodyPr wrap="square" rtlCol="0">
            <a:spAutoFit/>
          </a:bodyPr>
          <a:lstStyle/>
          <a:p>
            <a:pPr algn="ctr"/>
            <a:r>
              <a:rPr lang="en-GB" b="1" dirty="0"/>
              <a:t>P1</a:t>
            </a:r>
          </a:p>
        </p:txBody>
      </p:sp>
      <p:sp>
        <p:nvSpPr>
          <p:cNvPr id="20" name="TextBox 19">
            <a:extLst>
              <a:ext uri="{FF2B5EF4-FFF2-40B4-BE49-F238E27FC236}">
                <a16:creationId xmlns:a16="http://schemas.microsoft.com/office/drawing/2014/main" id="{62CF7C9F-BB1D-4AA2-9341-CB420142D17F}"/>
              </a:ext>
            </a:extLst>
          </p:cNvPr>
          <p:cNvSpPr txBox="1"/>
          <p:nvPr/>
        </p:nvSpPr>
        <p:spPr>
          <a:xfrm>
            <a:off x="2117008" y="1644793"/>
            <a:ext cx="1146389" cy="369332"/>
          </a:xfrm>
          <a:prstGeom prst="rect">
            <a:avLst/>
          </a:prstGeom>
          <a:noFill/>
        </p:spPr>
        <p:txBody>
          <a:bodyPr wrap="square" rtlCol="0">
            <a:spAutoFit/>
          </a:bodyPr>
          <a:lstStyle/>
          <a:p>
            <a:pPr algn="ctr"/>
            <a:r>
              <a:rPr lang="en-GB" b="1" dirty="0"/>
              <a:t>P2</a:t>
            </a:r>
          </a:p>
        </p:txBody>
      </p:sp>
      <p:sp>
        <p:nvSpPr>
          <p:cNvPr id="21" name="TextBox 20">
            <a:extLst>
              <a:ext uri="{FF2B5EF4-FFF2-40B4-BE49-F238E27FC236}">
                <a16:creationId xmlns:a16="http://schemas.microsoft.com/office/drawing/2014/main" id="{E7BBCC85-DDFE-4D23-B303-389D5702081E}"/>
              </a:ext>
            </a:extLst>
          </p:cNvPr>
          <p:cNvSpPr txBox="1"/>
          <p:nvPr/>
        </p:nvSpPr>
        <p:spPr>
          <a:xfrm>
            <a:off x="4720088" y="5204203"/>
            <a:ext cx="1146389" cy="369332"/>
          </a:xfrm>
          <a:prstGeom prst="rect">
            <a:avLst/>
          </a:prstGeom>
          <a:noFill/>
        </p:spPr>
        <p:txBody>
          <a:bodyPr wrap="square" rtlCol="0">
            <a:spAutoFit/>
          </a:bodyPr>
          <a:lstStyle/>
          <a:p>
            <a:pPr algn="ctr"/>
            <a:r>
              <a:rPr lang="en-GB" b="1" dirty="0"/>
              <a:t>Q1</a:t>
            </a:r>
          </a:p>
        </p:txBody>
      </p:sp>
      <p:sp>
        <p:nvSpPr>
          <p:cNvPr id="22" name="TextBox 21">
            <a:extLst>
              <a:ext uri="{FF2B5EF4-FFF2-40B4-BE49-F238E27FC236}">
                <a16:creationId xmlns:a16="http://schemas.microsoft.com/office/drawing/2014/main" id="{09B1DA90-1744-4BF9-B047-DD004822870E}"/>
              </a:ext>
            </a:extLst>
          </p:cNvPr>
          <p:cNvSpPr txBox="1"/>
          <p:nvPr/>
        </p:nvSpPr>
        <p:spPr>
          <a:xfrm>
            <a:off x="4402860" y="5190183"/>
            <a:ext cx="1146389" cy="369332"/>
          </a:xfrm>
          <a:prstGeom prst="rect">
            <a:avLst/>
          </a:prstGeom>
          <a:noFill/>
        </p:spPr>
        <p:txBody>
          <a:bodyPr wrap="square" rtlCol="0">
            <a:spAutoFit/>
          </a:bodyPr>
          <a:lstStyle/>
          <a:p>
            <a:pPr algn="ctr"/>
            <a:r>
              <a:rPr lang="en-GB" b="1" dirty="0"/>
              <a:t>Q2</a:t>
            </a:r>
          </a:p>
        </p:txBody>
      </p:sp>
      <p:cxnSp>
        <p:nvCxnSpPr>
          <p:cNvPr id="24" name="Straight Arrow Connector 23">
            <a:extLst>
              <a:ext uri="{FF2B5EF4-FFF2-40B4-BE49-F238E27FC236}">
                <a16:creationId xmlns:a16="http://schemas.microsoft.com/office/drawing/2014/main" id="{0D049B8A-E33B-47D2-9E6D-1D0AABBD009A}"/>
              </a:ext>
            </a:extLst>
          </p:cNvPr>
          <p:cNvCxnSpPr/>
          <p:nvPr/>
        </p:nvCxnSpPr>
        <p:spPr>
          <a:xfrm flipV="1">
            <a:off x="2455523" y="1900503"/>
            <a:ext cx="0" cy="121984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7CA295A-9CB2-4684-9012-C49F0D1E3C98}"/>
              </a:ext>
            </a:extLst>
          </p:cNvPr>
          <p:cNvCxnSpPr>
            <a:cxnSpLocks/>
          </p:cNvCxnSpPr>
          <p:nvPr/>
        </p:nvCxnSpPr>
        <p:spPr>
          <a:xfrm flipH="1">
            <a:off x="4945232" y="5587800"/>
            <a:ext cx="317228"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2A73FB5-610A-4192-AF4C-1D26A1B01DFB}"/>
              </a:ext>
            </a:extLst>
          </p:cNvPr>
          <p:cNvSpPr txBox="1"/>
          <p:nvPr/>
        </p:nvSpPr>
        <p:spPr>
          <a:xfrm>
            <a:off x="5549249" y="1489753"/>
            <a:ext cx="2840606" cy="1446550"/>
          </a:xfrm>
          <a:prstGeom prst="rect">
            <a:avLst/>
          </a:prstGeom>
          <a:noFill/>
        </p:spPr>
        <p:txBody>
          <a:bodyPr wrap="square" rtlCol="0">
            <a:spAutoFit/>
          </a:bodyPr>
          <a:lstStyle/>
          <a:p>
            <a:pPr algn="ctr"/>
            <a:r>
              <a:rPr lang="en-GB" sz="2200" dirty="0">
                <a:solidFill>
                  <a:srgbClr val="00B050"/>
                </a:solidFill>
              </a:rPr>
              <a:t>The increase in price is proportionally much larger than the fall in quantity demanded</a:t>
            </a:r>
          </a:p>
        </p:txBody>
      </p:sp>
      <p:sp>
        <p:nvSpPr>
          <p:cNvPr id="2" name="Title 1">
            <a:extLst>
              <a:ext uri="{FF2B5EF4-FFF2-40B4-BE49-F238E27FC236}">
                <a16:creationId xmlns:a16="http://schemas.microsoft.com/office/drawing/2014/main" id="{A3734FB9-5834-679D-7933-4A1F78388FFE}"/>
              </a:ext>
            </a:extLst>
          </p:cNvPr>
          <p:cNvSpPr>
            <a:spLocks noGrp="1"/>
          </p:cNvSpPr>
          <p:nvPr>
            <p:ph type="title"/>
          </p:nvPr>
        </p:nvSpPr>
        <p:spPr/>
        <p:txBody>
          <a:bodyPr>
            <a:normAutofit/>
          </a:bodyPr>
          <a:lstStyle/>
          <a:p>
            <a:r>
              <a:rPr lang="en-GB" dirty="0">
                <a:cs typeface="Calibri Light"/>
              </a:rPr>
              <a:t>Price inelastic demand curve</a:t>
            </a:r>
            <a:endParaRPr lang="en-US" dirty="0"/>
          </a:p>
        </p:txBody>
      </p:sp>
    </p:spTree>
    <p:extLst>
      <p:ext uri="{BB962C8B-B14F-4D97-AF65-F5344CB8AC3E}">
        <p14:creationId xmlns:p14="http://schemas.microsoft.com/office/powerpoint/2010/main" val="4192574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313681" y="2213028"/>
            <a:ext cx="4320018" cy="15706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82328" y="942680"/>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812751" y="3822038"/>
            <a:ext cx="1146389" cy="369332"/>
          </a:xfrm>
          <a:prstGeom prst="rect">
            <a:avLst/>
          </a:prstGeom>
          <a:noFill/>
        </p:spPr>
        <p:txBody>
          <a:bodyPr wrap="square" rtlCol="0">
            <a:spAutoFit/>
          </a:bodyPr>
          <a:lstStyle/>
          <a:p>
            <a:pPr algn="ctr"/>
            <a:r>
              <a:rPr lang="en-GB" b="1" dirty="0"/>
              <a:t>D</a:t>
            </a:r>
          </a:p>
        </p:txBody>
      </p:sp>
      <p:cxnSp>
        <p:nvCxnSpPr>
          <p:cNvPr id="11" name="Straight Connector 10">
            <a:extLst>
              <a:ext uri="{FF2B5EF4-FFF2-40B4-BE49-F238E27FC236}">
                <a16:creationId xmlns:a16="http://schemas.microsoft.com/office/drawing/2014/main" id="{74CB953A-F34A-4C18-9BFF-7D61CF98B685}"/>
              </a:ext>
            </a:extLst>
          </p:cNvPr>
          <p:cNvCxnSpPr>
            <a:cxnSpLocks/>
          </p:cNvCxnSpPr>
          <p:nvPr/>
        </p:nvCxnSpPr>
        <p:spPr>
          <a:xfrm>
            <a:off x="6436698" y="3322779"/>
            <a:ext cx="0" cy="179452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F7E6DF-C4E0-44E8-9F44-627CE1EC5FBC}"/>
              </a:ext>
            </a:extLst>
          </p:cNvPr>
          <p:cNvCxnSpPr>
            <a:cxnSpLocks/>
          </p:cNvCxnSpPr>
          <p:nvPr/>
        </p:nvCxnSpPr>
        <p:spPr>
          <a:xfrm>
            <a:off x="4976054" y="2812071"/>
            <a:ext cx="1" cy="235381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03A408-93E2-4FA0-8E6D-3F8C9059A324}"/>
              </a:ext>
            </a:extLst>
          </p:cNvPr>
          <p:cNvCxnSpPr>
            <a:cxnSpLocks/>
          </p:cNvCxnSpPr>
          <p:nvPr/>
        </p:nvCxnSpPr>
        <p:spPr>
          <a:xfrm flipH="1">
            <a:off x="2884602" y="2845727"/>
            <a:ext cx="2091454"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0B4DC8-2B93-4C66-A39E-3D65F482A1A9}"/>
              </a:ext>
            </a:extLst>
          </p:cNvPr>
          <p:cNvCxnSpPr>
            <a:cxnSpLocks/>
          </p:cNvCxnSpPr>
          <p:nvPr/>
        </p:nvCxnSpPr>
        <p:spPr>
          <a:xfrm flipH="1">
            <a:off x="2884602" y="3340329"/>
            <a:ext cx="3552096"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216072-8BAC-43C8-834F-6BD9E65A8671}"/>
              </a:ext>
            </a:extLst>
          </p:cNvPr>
          <p:cNvSpPr txBox="1"/>
          <p:nvPr/>
        </p:nvSpPr>
        <p:spPr>
          <a:xfrm>
            <a:off x="2140536" y="3138113"/>
            <a:ext cx="1146389" cy="369332"/>
          </a:xfrm>
          <a:prstGeom prst="rect">
            <a:avLst/>
          </a:prstGeom>
          <a:noFill/>
        </p:spPr>
        <p:txBody>
          <a:bodyPr wrap="square" rtlCol="0">
            <a:spAutoFit/>
          </a:bodyPr>
          <a:lstStyle/>
          <a:p>
            <a:pPr algn="ctr"/>
            <a:r>
              <a:rPr lang="en-GB" b="1" dirty="0"/>
              <a:t>P1</a:t>
            </a:r>
          </a:p>
        </p:txBody>
      </p:sp>
      <p:sp>
        <p:nvSpPr>
          <p:cNvPr id="20" name="TextBox 19">
            <a:extLst>
              <a:ext uri="{FF2B5EF4-FFF2-40B4-BE49-F238E27FC236}">
                <a16:creationId xmlns:a16="http://schemas.microsoft.com/office/drawing/2014/main" id="{62CF7C9F-BB1D-4AA2-9341-CB420142D17F}"/>
              </a:ext>
            </a:extLst>
          </p:cNvPr>
          <p:cNvSpPr txBox="1"/>
          <p:nvPr/>
        </p:nvSpPr>
        <p:spPr>
          <a:xfrm>
            <a:off x="2138687" y="2627405"/>
            <a:ext cx="1146389" cy="369332"/>
          </a:xfrm>
          <a:prstGeom prst="rect">
            <a:avLst/>
          </a:prstGeom>
          <a:noFill/>
        </p:spPr>
        <p:txBody>
          <a:bodyPr wrap="square" rtlCol="0">
            <a:spAutoFit/>
          </a:bodyPr>
          <a:lstStyle/>
          <a:p>
            <a:pPr algn="ctr"/>
            <a:r>
              <a:rPr lang="en-GB" b="1" dirty="0"/>
              <a:t>P2</a:t>
            </a:r>
          </a:p>
        </p:txBody>
      </p:sp>
      <p:sp>
        <p:nvSpPr>
          <p:cNvPr id="21" name="TextBox 20">
            <a:extLst>
              <a:ext uri="{FF2B5EF4-FFF2-40B4-BE49-F238E27FC236}">
                <a16:creationId xmlns:a16="http://schemas.microsoft.com/office/drawing/2014/main" id="{E7BBCC85-DDFE-4D23-B303-389D5702081E}"/>
              </a:ext>
            </a:extLst>
          </p:cNvPr>
          <p:cNvSpPr txBox="1"/>
          <p:nvPr/>
        </p:nvSpPr>
        <p:spPr>
          <a:xfrm>
            <a:off x="5893448" y="5170830"/>
            <a:ext cx="1146389" cy="369332"/>
          </a:xfrm>
          <a:prstGeom prst="rect">
            <a:avLst/>
          </a:prstGeom>
          <a:noFill/>
        </p:spPr>
        <p:txBody>
          <a:bodyPr wrap="square" rtlCol="0">
            <a:spAutoFit/>
          </a:bodyPr>
          <a:lstStyle/>
          <a:p>
            <a:pPr algn="ctr"/>
            <a:r>
              <a:rPr lang="en-GB" b="1" dirty="0"/>
              <a:t>Q1</a:t>
            </a:r>
          </a:p>
        </p:txBody>
      </p:sp>
      <p:sp>
        <p:nvSpPr>
          <p:cNvPr id="22" name="TextBox 21">
            <a:extLst>
              <a:ext uri="{FF2B5EF4-FFF2-40B4-BE49-F238E27FC236}">
                <a16:creationId xmlns:a16="http://schemas.microsoft.com/office/drawing/2014/main" id="{09B1DA90-1744-4BF9-B047-DD004822870E}"/>
              </a:ext>
            </a:extLst>
          </p:cNvPr>
          <p:cNvSpPr txBox="1"/>
          <p:nvPr/>
        </p:nvSpPr>
        <p:spPr>
          <a:xfrm>
            <a:off x="4402860" y="5190183"/>
            <a:ext cx="1146389" cy="369332"/>
          </a:xfrm>
          <a:prstGeom prst="rect">
            <a:avLst/>
          </a:prstGeom>
          <a:noFill/>
        </p:spPr>
        <p:txBody>
          <a:bodyPr wrap="square" rtlCol="0">
            <a:spAutoFit/>
          </a:bodyPr>
          <a:lstStyle/>
          <a:p>
            <a:pPr algn="ctr"/>
            <a:r>
              <a:rPr lang="en-GB" b="1" dirty="0"/>
              <a:t>Q2</a:t>
            </a:r>
          </a:p>
        </p:txBody>
      </p:sp>
      <p:cxnSp>
        <p:nvCxnSpPr>
          <p:cNvPr id="24" name="Straight Arrow Connector 23">
            <a:extLst>
              <a:ext uri="{FF2B5EF4-FFF2-40B4-BE49-F238E27FC236}">
                <a16:creationId xmlns:a16="http://schemas.microsoft.com/office/drawing/2014/main" id="{0D049B8A-E33B-47D2-9E6D-1D0AABBD009A}"/>
              </a:ext>
            </a:extLst>
          </p:cNvPr>
          <p:cNvCxnSpPr>
            <a:cxnSpLocks/>
          </p:cNvCxnSpPr>
          <p:nvPr/>
        </p:nvCxnSpPr>
        <p:spPr>
          <a:xfrm flipV="1">
            <a:off x="2455522" y="2845727"/>
            <a:ext cx="0" cy="51766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7CA295A-9CB2-4684-9012-C49F0D1E3C98}"/>
              </a:ext>
            </a:extLst>
          </p:cNvPr>
          <p:cNvCxnSpPr>
            <a:cxnSpLocks/>
          </p:cNvCxnSpPr>
          <p:nvPr/>
        </p:nvCxnSpPr>
        <p:spPr>
          <a:xfrm flipH="1">
            <a:off x="4976054" y="5798588"/>
            <a:ext cx="1460644"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2A73FB5-610A-4192-AF4C-1D26A1B01DFB}"/>
              </a:ext>
            </a:extLst>
          </p:cNvPr>
          <p:cNvSpPr txBox="1"/>
          <p:nvPr/>
        </p:nvSpPr>
        <p:spPr>
          <a:xfrm>
            <a:off x="5549249" y="1489753"/>
            <a:ext cx="2840606" cy="1446550"/>
          </a:xfrm>
          <a:prstGeom prst="rect">
            <a:avLst/>
          </a:prstGeom>
          <a:noFill/>
        </p:spPr>
        <p:txBody>
          <a:bodyPr wrap="square" rtlCol="0">
            <a:spAutoFit/>
          </a:bodyPr>
          <a:lstStyle/>
          <a:p>
            <a:pPr algn="ctr"/>
            <a:r>
              <a:rPr lang="en-GB" sz="2200" dirty="0">
                <a:solidFill>
                  <a:srgbClr val="00B050"/>
                </a:solidFill>
              </a:rPr>
              <a:t>The increase in price is proportionally much smaller than the fall in quantity demanded</a:t>
            </a:r>
          </a:p>
        </p:txBody>
      </p:sp>
      <p:sp>
        <p:nvSpPr>
          <p:cNvPr id="2" name="Title 1">
            <a:extLst>
              <a:ext uri="{FF2B5EF4-FFF2-40B4-BE49-F238E27FC236}">
                <a16:creationId xmlns:a16="http://schemas.microsoft.com/office/drawing/2014/main" id="{A8E87566-CBF3-662B-176B-99504524087B}"/>
              </a:ext>
            </a:extLst>
          </p:cNvPr>
          <p:cNvSpPr>
            <a:spLocks noGrp="1"/>
          </p:cNvSpPr>
          <p:nvPr>
            <p:ph type="title"/>
          </p:nvPr>
        </p:nvSpPr>
        <p:spPr/>
        <p:txBody>
          <a:bodyPr>
            <a:normAutofit/>
          </a:bodyPr>
          <a:lstStyle/>
          <a:p>
            <a:r>
              <a:rPr lang="en-GB" dirty="0">
                <a:cs typeface="Calibri Light"/>
              </a:rPr>
              <a:t>Price elastic demand curve</a:t>
            </a:r>
            <a:endParaRPr lang="en-US" dirty="0"/>
          </a:p>
        </p:txBody>
      </p:sp>
    </p:spTree>
    <p:extLst>
      <p:ext uri="{BB962C8B-B14F-4D97-AF65-F5344CB8AC3E}">
        <p14:creationId xmlns:p14="http://schemas.microsoft.com/office/powerpoint/2010/main" val="14557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285076" y="1312012"/>
            <a:ext cx="3680803" cy="35271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82328" y="942680"/>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3352710" y="2794856"/>
            <a:ext cx="1146389" cy="369332"/>
          </a:xfrm>
          <a:prstGeom prst="rect">
            <a:avLst/>
          </a:prstGeom>
          <a:noFill/>
        </p:spPr>
        <p:txBody>
          <a:bodyPr wrap="square" rtlCol="0">
            <a:spAutoFit/>
          </a:bodyPr>
          <a:lstStyle/>
          <a:p>
            <a:pPr algn="ctr"/>
            <a:r>
              <a:rPr lang="en-GB" b="1" dirty="0"/>
              <a:t>F</a:t>
            </a:r>
          </a:p>
        </p:txBody>
      </p:sp>
      <p:cxnSp>
        <p:nvCxnSpPr>
          <p:cNvPr id="11" name="Straight Connector 10">
            <a:extLst>
              <a:ext uri="{FF2B5EF4-FFF2-40B4-BE49-F238E27FC236}">
                <a16:creationId xmlns:a16="http://schemas.microsoft.com/office/drawing/2014/main" id="{74CB953A-F34A-4C18-9BFF-7D61CF98B685}"/>
              </a:ext>
            </a:extLst>
          </p:cNvPr>
          <p:cNvCxnSpPr>
            <a:cxnSpLocks/>
          </p:cNvCxnSpPr>
          <p:nvPr/>
        </p:nvCxnSpPr>
        <p:spPr>
          <a:xfrm>
            <a:off x="4813381" y="2845727"/>
            <a:ext cx="0" cy="2325103"/>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F7E6DF-C4E0-44E8-9F44-627CE1EC5FBC}"/>
              </a:ext>
            </a:extLst>
          </p:cNvPr>
          <p:cNvCxnSpPr>
            <a:cxnSpLocks/>
          </p:cNvCxnSpPr>
          <p:nvPr/>
        </p:nvCxnSpPr>
        <p:spPr>
          <a:xfrm>
            <a:off x="4030991" y="2059951"/>
            <a:ext cx="0" cy="310099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03A408-93E2-4FA0-8E6D-3F8C9059A324}"/>
              </a:ext>
            </a:extLst>
          </p:cNvPr>
          <p:cNvCxnSpPr>
            <a:cxnSpLocks/>
          </p:cNvCxnSpPr>
          <p:nvPr/>
        </p:nvCxnSpPr>
        <p:spPr>
          <a:xfrm flipH="1">
            <a:off x="2884602" y="2064891"/>
            <a:ext cx="1225061"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0B4DC8-2B93-4C66-A39E-3D65F482A1A9}"/>
              </a:ext>
            </a:extLst>
          </p:cNvPr>
          <p:cNvCxnSpPr>
            <a:cxnSpLocks/>
          </p:cNvCxnSpPr>
          <p:nvPr/>
        </p:nvCxnSpPr>
        <p:spPr>
          <a:xfrm flipH="1">
            <a:off x="2884602" y="2845727"/>
            <a:ext cx="1928779"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216072-8BAC-43C8-834F-6BD9E65A8671}"/>
              </a:ext>
            </a:extLst>
          </p:cNvPr>
          <p:cNvSpPr txBox="1"/>
          <p:nvPr/>
        </p:nvSpPr>
        <p:spPr>
          <a:xfrm>
            <a:off x="2138687" y="1891414"/>
            <a:ext cx="1146389" cy="369332"/>
          </a:xfrm>
          <a:prstGeom prst="rect">
            <a:avLst/>
          </a:prstGeom>
          <a:noFill/>
        </p:spPr>
        <p:txBody>
          <a:bodyPr wrap="square" rtlCol="0">
            <a:spAutoFit/>
          </a:bodyPr>
          <a:lstStyle/>
          <a:p>
            <a:pPr algn="ctr"/>
            <a:r>
              <a:rPr lang="en-GB" b="1" dirty="0"/>
              <a:t>P1</a:t>
            </a:r>
          </a:p>
        </p:txBody>
      </p:sp>
      <p:sp>
        <p:nvSpPr>
          <p:cNvPr id="20" name="TextBox 19">
            <a:extLst>
              <a:ext uri="{FF2B5EF4-FFF2-40B4-BE49-F238E27FC236}">
                <a16:creationId xmlns:a16="http://schemas.microsoft.com/office/drawing/2014/main" id="{62CF7C9F-BB1D-4AA2-9341-CB420142D17F}"/>
              </a:ext>
            </a:extLst>
          </p:cNvPr>
          <p:cNvSpPr txBox="1"/>
          <p:nvPr/>
        </p:nvSpPr>
        <p:spPr>
          <a:xfrm>
            <a:off x="2138687" y="2627405"/>
            <a:ext cx="1146389" cy="369332"/>
          </a:xfrm>
          <a:prstGeom prst="rect">
            <a:avLst/>
          </a:prstGeom>
          <a:noFill/>
        </p:spPr>
        <p:txBody>
          <a:bodyPr wrap="square" rtlCol="0">
            <a:spAutoFit/>
          </a:bodyPr>
          <a:lstStyle/>
          <a:p>
            <a:pPr algn="ctr"/>
            <a:r>
              <a:rPr lang="en-GB" b="1" dirty="0"/>
              <a:t>P2</a:t>
            </a:r>
          </a:p>
        </p:txBody>
      </p:sp>
      <p:sp>
        <p:nvSpPr>
          <p:cNvPr id="21" name="TextBox 20">
            <a:extLst>
              <a:ext uri="{FF2B5EF4-FFF2-40B4-BE49-F238E27FC236}">
                <a16:creationId xmlns:a16="http://schemas.microsoft.com/office/drawing/2014/main" id="{E7BBCC85-DDFE-4D23-B303-389D5702081E}"/>
              </a:ext>
            </a:extLst>
          </p:cNvPr>
          <p:cNvSpPr txBox="1"/>
          <p:nvPr/>
        </p:nvSpPr>
        <p:spPr>
          <a:xfrm>
            <a:off x="3380394" y="5160949"/>
            <a:ext cx="1146389" cy="369332"/>
          </a:xfrm>
          <a:prstGeom prst="rect">
            <a:avLst/>
          </a:prstGeom>
          <a:noFill/>
        </p:spPr>
        <p:txBody>
          <a:bodyPr wrap="square" rtlCol="0">
            <a:spAutoFit/>
          </a:bodyPr>
          <a:lstStyle/>
          <a:p>
            <a:pPr algn="ctr"/>
            <a:r>
              <a:rPr lang="en-GB" b="1" dirty="0"/>
              <a:t>Q1</a:t>
            </a:r>
          </a:p>
        </p:txBody>
      </p:sp>
      <p:sp>
        <p:nvSpPr>
          <p:cNvPr id="22" name="TextBox 21">
            <a:extLst>
              <a:ext uri="{FF2B5EF4-FFF2-40B4-BE49-F238E27FC236}">
                <a16:creationId xmlns:a16="http://schemas.microsoft.com/office/drawing/2014/main" id="{09B1DA90-1744-4BF9-B047-DD004822870E}"/>
              </a:ext>
            </a:extLst>
          </p:cNvPr>
          <p:cNvSpPr txBox="1"/>
          <p:nvPr/>
        </p:nvSpPr>
        <p:spPr>
          <a:xfrm>
            <a:off x="4240186" y="5160949"/>
            <a:ext cx="1146389" cy="369332"/>
          </a:xfrm>
          <a:prstGeom prst="rect">
            <a:avLst/>
          </a:prstGeom>
          <a:noFill/>
        </p:spPr>
        <p:txBody>
          <a:bodyPr wrap="square" rtlCol="0">
            <a:spAutoFit/>
          </a:bodyPr>
          <a:lstStyle/>
          <a:p>
            <a:pPr algn="ctr"/>
            <a:r>
              <a:rPr lang="en-GB" b="1" dirty="0"/>
              <a:t>Q2</a:t>
            </a:r>
          </a:p>
        </p:txBody>
      </p:sp>
      <p:cxnSp>
        <p:nvCxnSpPr>
          <p:cNvPr id="31" name="Straight Connector 30">
            <a:extLst>
              <a:ext uri="{FF2B5EF4-FFF2-40B4-BE49-F238E27FC236}">
                <a16:creationId xmlns:a16="http://schemas.microsoft.com/office/drawing/2014/main" id="{DEB72E4F-5B32-42D2-9789-9C1170DD230E}"/>
              </a:ext>
            </a:extLst>
          </p:cNvPr>
          <p:cNvCxnSpPr>
            <a:cxnSpLocks/>
          </p:cNvCxnSpPr>
          <p:nvPr/>
        </p:nvCxnSpPr>
        <p:spPr>
          <a:xfrm flipH="1">
            <a:off x="2884603" y="4118011"/>
            <a:ext cx="3211397"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5F00D4-6521-4AE0-AB11-9745AE5EC613}"/>
              </a:ext>
            </a:extLst>
          </p:cNvPr>
          <p:cNvCxnSpPr>
            <a:cxnSpLocks/>
          </p:cNvCxnSpPr>
          <p:nvPr/>
        </p:nvCxnSpPr>
        <p:spPr>
          <a:xfrm flipH="1">
            <a:off x="2884603" y="4633177"/>
            <a:ext cx="3866350"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9CCBC2C-DF1C-466A-BB05-86BB2380524D}"/>
              </a:ext>
            </a:extLst>
          </p:cNvPr>
          <p:cNvCxnSpPr>
            <a:cxnSpLocks/>
          </p:cNvCxnSpPr>
          <p:nvPr/>
        </p:nvCxnSpPr>
        <p:spPr>
          <a:xfrm>
            <a:off x="6096000" y="4118011"/>
            <a:ext cx="0" cy="104293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10645BC-6D8E-4B10-B595-935DB477C32F}"/>
              </a:ext>
            </a:extLst>
          </p:cNvPr>
          <p:cNvCxnSpPr>
            <a:cxnSpLocks/>
          </p:cNvCxnSpPr>
          <p:nvPr/>
        </p:nvCxnSpPr>
        <p:spPr>
          <a:xfrm>
            <a:off x="6750953" y="4633177"/>
            <a:ext cx="0" cy="521469"/>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D6306D3-7BD2-4E88-B3A5-B797ECBE0713}"/>
              </a:ext>
            </a:extLst>
          </p:cNvPr>
          <p:cNvSpPr txBox="1"/>
          <p:nvPr/>
        </p:nvSpPr>
        <p:spPr>
          <a:xfrm>
            <a:off x="2102213" y="3933345"/>
            <a:ext cx="1146389" cy="369332"/>
          </a:xfrm>
          <a:prstGeom prst="rect">
            <a:avLst/>
          </a:prstGeom>
          <a:noFill/>
        </p:spPr>
        <p:txBody>
          <a:bodyPr wrap="square" rtlCol="0">
            <a:spAutoFit/>
          </a:bodyPr>
          <a:lstStyle/>
          <a:p>
            <a:pPr algn="ctr"/>
            <a:r>
              <a:rPr lang="en-GB" b="1" dirty="0"/>
              <a:t>P3</a:t>
            </a:r>
          </a:p>
        </p:txBody>
      </p:sp>
      <p:sp>
        <p:nvSpPr>
          <p:cNvPr id="41" name="TextBox 40">
            <a:extLst>
              <a:ext uri="{FF2B5EF4-FFF2-40B4-BE49-F238E27FC236}">
                <a16:creationId xmlns:a16="http://schemas.microsoft.com/office/drawing/2014/main" id="{A55DF889-FF59-41B3-B3C9-582AFAAF46B4}"/>
              </a:ext>
            </a:extLst>
          </p:cNvPr>
          <p:cNvSpPr txBox="1"/>
          <p:nvPr/>
        </p:nvSpPr>
        <p:spPr>
          <a:xfrm>
            <a:off x="2106284" y="4432166"/>
            <a:ext cx="1146389" cy="369332"/>
          </a:xfrm>
          <a:prstGeom prst="rect">
            <a:avLst/>
          </a:prstGeom>
          <a:noFill/>
        </p:spPr>
        <p:txBody>
          <a:bodyPr wrap="square" rtlCol="0">
            <a:spAutoFit/>
          </a:bodyPr>
          <a:lstStyle/>
          <a:p>
            <a:pPr algn="ctr"/>
            <a:r>
              <a:rPr lang="en-GB" b="1" dirty="0"/>
              <a:t>P4</a:t>
            </a:r>
          </a:p>
        </p:txBody>
      </p:sp>
      <p:sp>
        <p:nvSpPr>
          <p:cNvPr id="42" name="TextBox 41">
            <a:extLst>
              <a:ext uri="{FF2B5EF4-FFF2-40B4-BE49-F238E27FC236}">
                <a16:creationId xmlns:a16="http://schemas.microsoft.com/office/drawing/2014/main" id="{EDBBE224-8387-4E77-867D-7E26023A136D}"/>
              </a:ext>
            </a:extLst>
          </p:cNvPr>
          <p:cNvSpPr txBox="1"/>
          <p:nvPr/>
        </p:nvSpPr>
        <p:spPr>
          <a:xfrm>
            <a:off x="5512531" y="5162536"/>
            <a:ext cx="1146389" cy="369332"/>
          </a:xfrm>
          <a:prstGeom prst="rect">
            <a:avLst/>
          </a:prstGeom>
          <a:noFill/>
        </p:spPr>
        <p:txBody>
          <a:bodyPr wrap="square" rtlCol="0">
            <a:spAutoFit/>
          </a:bodyPr>
          <a:lstStyle/>
          <a:p>
            <a:pPr algn="ctr"/>
            <a:r>
              <a:rPr lang="en-GB" b="1" dirty="0"/>
              <a:t>Q3</a:t>
            </a:r>
          </a:p>
        </p:txBody>
      </p:sp>
      <p:sp>
        <p:nvSpPr>
          <p:cNvPr id="43" name="TextBox 42">
            <a:extLst>
              <a:ext uri="{FF2B5EF4-FFF2-40B4-BE49-F238E27FC236}">
                <a16:creationId xmlns:a16="http://schemas.microsoft.com/office/drawing/2014/main" id="{1F3EA164-B578-48CE-B16B-CB066F42C1CD}"/>
              </a:ext>
            </a:extLst>
          </p:cNvPr>
          <p:cNvSpPr txBox="1"/>
          <p:nvPr/>
        </p:nvSpPr>
        <p:spPr>
          <a:xfrm>
            <a:off x="6210059" y="5155030"/>
            <a:ext cx="1146389" cy="369332"/>
          </a:xfrm>
          <a:prstGeom prst="rect">
            <a:avLst/>
          </a:prstGeom>
          <a:noFill/>
        </p:spPr>
        <p:txBody>
          <a:bodyPr wrap="square" rtlCol="0">
            <a:spAutoFit/>
          </a:bodyPr>
          <a:lstStyle/>
          <a:p>
            <a:pPr algn="ctr"/>
            <a:r>
              <a:rPr lang="en-GB" b="1" dirty="0"/>
              <a:t>Q4</a:t>
            </a:r>
          </a:p>
        </p:txBody>
      </p:sp>
      <p:sp>
        <p:nvSpPr>
          <p:cNvPr id="44" name="Right Brace 43">
            <a:extLst>
              <a:ext uri="{FF2B5EF4-FFF2-40B4-BE49-F238E27FC236}">
                <a16:creationId xmlns:a16="http://schemas.microsoft.com/office/drawing/2014/main" id="{651C3BE7-A5FA-40BC-83C5-D79643B8E9ED}"/>
              </a:ext>
            </a:extLst>
          </p:cNvPr>
          <p:cNvSpPr/>
          <p:nvPr/>
        </p:nvSpPr>
        <p:spPr>
          <a:xfrm rot="18827124">
            <a:off x="4353004" y="851734"/>
            <a:ext cx="523982" cy="2302407"/>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Right Brace 44">
            <a:extLst>
              <a:ext uri="{FF2B5EF4-FFF2-40B4-BE49-F238E27FC236}">
                <a16:creationId xmlns:a16="http://schemas.microsoft.com/office/drawing/2014/main" id="{399D59B6-D076-42F3-86A9-80C67AACBC57}"/>
              </a:ext>
            </a:extLst>
          </p:cNvPr>
          <p:cNvSpPr/>
          <p:nvPr/>
        </p:nvSpPr>
        <p:spPr>
          <a:xfrm rot="18889869">
            <a:off x="6094555" y="2497577"/>
            <a:ext cx="611492" cy="2350395"/>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a:extLst>
              <a:ext uri="{FF2B5EF4-FFF2-40B4-BE49-F238E27FC236}">
                <a16:creationId xmlns:a16="http://schemas.microsoft.com/office/drawing/2014/main" id="{C747FB5A-BD71-4B6F-900C-7465DB91EBD2}"/>
              </a:ext>
            </a:extLst>
          </p:cNvPr>
          <p:cNvSpPr txBox="1"/>
          <p:nvPr/>
        </p:nvSpPr>
        <p:spPr>
          <a:xfrm>
            <a:off x="4189089" y="1502504"/>
            <a:ext cx="1872776" cy="369332"/>
          </a:xfrm>
          <a:prstGeom prst="rect">
            <a:avLst/>
          </a:prstGeom>
          <a:noFill/>
        </p:spPr>
        <p:txBody>
          <a:bodyPr wrap="square" rtlCol="0">
            <a:spAutoFit/>
          </a:bodyPr>
          <a:lstStyle/>
          <a:p>
            <a:pPr algn="ctr"/>
            <a:r>
              <a:rPr lang="en-GB" b="1" dirty="0">
                <a:solidFill>
                  <a:srgbClr val="FF0000"/>
                </a:solidFill>
              </a:rPr>
              <a:t>ELASTIC</a:t>
            </a:r>
          </a:p>
        </p:txBody>
      </p:sp>
      <p:sp>
        <p:nvSpPr>
          <p:cNvPr id="47" name="TextBox 46">
            <a:extLst>
              <a:ext uri="{FF2B5EF4-FFF2-40B4-BE49-F238E27FC236}">
                <a16:creationId xmlns:a16="http://schemas.microsoft.com/office/drawing/2014/main" id="{553F3F05-DD6C-4247-A712-1007DBBB8B3F}"/>
              </a:ext>
            </a:extLst>
          </p:cNvPr>
          <p:cNvSpPr txBox="1"/>
          <p:nvPr/>
        </p:nvSpPr>
        <p:spPr>
          <a:xfrm>
            <a:off x="6133698" y="3121610"/>
            <a:ext cx="1872776" cy="369332"/>
          </a:xfrm>
          <a:prstGeom prst="rect">
            <a:avLst/>
          </a:prstGeom>
          <a:noFill/>
        </p:spPr>
        <p:txBody>
          <a:bodyPr wrap="square" rtlCol="0">
            <a:spAutoFit/>
          </a:bodyPr>
          <a:lstStyle/>
          <a:p>
            <a:pPr algn="ctr"/>
            <a:r>
              <a:rPr lang="en-GB" b="1" dirty="0">
                <a:solidFill>
                  <a:srgbClr val="FF0000"/>
                </a:solidFill>
              </a:rPr>
              <a:t>INELASTIC</a:t>
            </a:r>
          </a:p>
        </p:txBody>
      </p:sp>
      <p:sp>
        <p:nvSpPr>
          <p:cNvPr id="48" name="TextBox 47">
            <a:extLst>
              <a:ext uri="{FF2B5EF4-FFF2-40B4-BE49-F238E27FC236}">
                <a16:creationId xmlns:a16="http://schemas.microsoft.com/office/drawing/2014/main" id="{C3D6ABF3-B285-44E7-BCE2-314E8EF385F7}"/>
              </a:ext>
            </a:extLst>
          </p:cNvPr>
          <p:cNvSpPr txBox="1"/>
          <p:nvPr/>
        </p:nvSpPr>
        <p:spPr>
          <a:xfrm>
            <a:off x="3615894" y="1777496"/>
            <a:ext cx="1146389" cy="369332"/>
          </a:xfrm>
          <a:prstGeom prst="rect">
            <a:avLst/>
          </a:prstGeom>
          <a:noFill/>
        </p:spPr>
        <p:txBody>
          <a:bodyPr wrap="square" rtlCol="0">
            <a:spAutoFit/>
          </a:bodyPr>
          <a:lstStyle/>
          <a:p>
            <a:pPr algn="ctr"/>
            <a:r>
              <a:rPr lang="en-GB" b="1" dirty="0"/>
              <a:t>W</a:t>
            </a:r>
          </a:p>
        </p:txBody>
      </p:sp>
      <p:sp>
        <p:nvSpPr>
          <p:cNvPr id="49" name="TextBox 48">
            <a:extLst>
              <a:ext uri="{FF2B5EF4-FFF2-40B4-BE49-F238E27FC236}">
                <a16:creationId xmlns:a16="http://schemas.microsoft.com/office/drawing/2014/main" id="{FF7DDADB-FDE9-4AF3-AE9C-BA59378D2B2B}"/>
              </a:ext>
            </a:extLst>
          </p:cNvPr>
          <p:cNvSpPr txBox="1"/>
          <p:nvPr/>
        </p:nvSpPr>
        <p:spPr>
          <a:xfrm>
            <a:off x="4398863" y="2567707"/>
            <a:ext cx="1146389" cy="369332"/>
          </a:xfrm>
          <a:prstGeom prst="rect">
            <a:avLst/>
          </a:prstGeom>
          <a:noFill/>
        </p:spPr>
        <p:txBody>
          <a:bodyPr wrap="square" rtlCol="0">
            <a:spAutoFit/>
          </a:bodyPr>
          <a:lstStyle/>
          <a:p>
            <a:pPr algn="ctr"/>
            <a:r>
              <a:rPr lang="en-GB" b="1" dirty="0"/>
              <a:t>X</a:t>
            </a:r>
          </a:p>
        </p:txBody>
      </p:sp>
      <p:sp>
        <p:nvSpPr>
          <p:cNvPr id="50" name="TextBox 49">
            <a:extLst>
              <a:ext uri="{FF2B5EF4-FFF2-40B4-BE49-F238E27FC236}">
                <a16:creationId xmlns:a16="http://schemas.microsoft.com/office/drawing/2014/main" id="{3AC95896-8745-436B-BBF0-60F67CC290DF}"/>
              </a:ext>
            </a:extLst>
          </p:cNvPr>
          <p:cNvSpPr txBox="1"/>
          <p:nvPr/>
        </p:nvSpPr>
        <p:spPr>
          <a:xfrm>
            <a:off x="5647949" y="3785744"/>
            <a:ext cx="1146389" cy="369332"/>
          </a:xfrm>
          <a:prstGeom prst="rect">
            <a:avLst/>
          </a:prstGeom>
          <a:noFill/>
        </p:spPr>
        <p:txBody>
          <a:bodyPr wrap="square" rtlCol="0">
            <a:spAutoFit/>
          </a:bodyPr>
          <a:lstStyle/>
          <a:p>
            <a:pPr algn="ctr"/>
            <a:r>
              <a:rPr lang="en-GB" b="1" dirty="0"/>
              <a:t>Y</a:t>
            </a:r>
          </a:p>
        </p:txBody>
      </p:sp>
      <p:sp>
        <p:nvSpPr>
          <p:cNvPr id="51" name="TextBox 50">
            <a:extLst>
              <a:ext uri="{FF2B5EF4-FFF2-40B4-BE49-F238E27FC236}">
                <a16:creationId xmlns:a16="http://schemas.microsoft.com/office/drawing/2014/main" id="{371FDCC9-B7BB-4502-9B9D-06D4148E0090}"/>
              </a:ext>
            </a:extLst>
          </p:cNvPr>
          <p:cNvSpPr txBox="1"/>
          <p:nvPr/>
        </p:nvSpPr>
        <p:spPr>
          <a:xfrm>
            <a:off x="6298783" y="4316978"/>
            <a:ext cx="1146389" cy="369332"/>
          </a:xfrm>
          <a:prstGeom prst="rect">
            <a:avLst/>
          </a:prstGeom>
          <a:noFill/>
        </p:spPr>
        <p:txBody>
          <a:bodyPr wrap="square" rtlCol="0">
            <a:spAutoFit/>
          </a:bodyPr>
          <a:lstStyle/>
          <a:p>
            <a:pPr algn="ctr"/>
            <a:r>
              <a:rPr lang="en-GB" b="1" dirty="0"/>
              <a:t>Z</a:t>
            </a:r>
          </a:p>
        </p:txBody>
      </p:sp>
      <p:sp>
        <p:nvSpPr>
          <p:cNvPr id="52" name="TextBox 51">
            <a:extLst>
              <a:ext uri="{FF2B5EF4-FFF2-40B4-BE49-F238E27FC236}">
                <a16:creationId xmlns:a16="http://schemas.microsoft.com/office/drawing/2014/main" id="{AF927F19-0EA1-4E1A-B81F-65D9E5198736}"/>
              </a:ext>
            </a:extLst>
          </p:cNvPr>
          <p:cNvSpPr txBox="1"/>
          <p:nvPr/>
        </p:nvSpPr>
        <p:spPr>
          <a:xfrm>
            <a:off x="2165891" y="5065462"/>
            <a:ext cx="1146389" cy="369332"/>
          </a:xfrm>
          <a:prstGeom prst="rect">
            <a:avLst/>
          </a:prstGeom>
          <a:noFill/>
        </p:spPr>
        <p:txBody>
          <a:bodyPr wrap="square" rtlCol="0">
            <a:spAutoFit/>
          </a:bodyPr>
          <a:lstStyle/>
          <a:p>
            <a:pPr algn="ctr"/>
            <a:r>
              <a:rPr lang="en-GB" b="1" dirty="0"/>
              <a:t>0</a:t>
            </a:r>
          </a:p>
        </p:txBody>
      </p:sp>
      <p:sp>
        <p:nvSpPr>
          <p:cNvPr id="53" name="TextBox 52">
            <a:extLst>
              <a:ext uri="{FF2B5EF4-FFF2-40B4-BE49-F238E27FC236}">
                <a16:creationId xmlns:a16="http://schemas.microsoft.com/office/drawing/2014/main" id="{D55B5951-CCF5-4F80-9117-53F8BF9B822E}"/>
              </a:ext>
            </a:extLst>
          </p:cNvPr>
          <p:cNvSpPr txBox="1"/>
          <p:nvPr/>
        </p:nvSpPr>
        <p:spPr>
          <a:xfrm>
            <a:off x="4379867" y="4338513"/>
            <a:ext cx="1146389" cy="369332"/>
          </a:xfrm>
          <a:prstGeom prst="rect">
            <a:avLst/>
          </a:prstGeom>
          <a:noFill/>
        </p:spPr>
        <p:txBody>
          <a:bodyPr wrap="square" rtlCol="0">
            <a:spAutoFit/>
          </a:bodyPr>
          <a:lstStyle/>
          <a:p>
            <a:pPr algn="ctr"/>
            <a:r>
              <a:rPr lang="en-GB" b="1" dirty="0"/>
              <a:t>J</a:t>
            </a:r>
          </a:p>
        </p:txBody>
      </p:sp>
      <p:sp>
        <p:nvSpPr>
          <p:cNvPr id="54" name="TextBox 53">
            <a:extLst>
              <a:ext uri="{FF2B5EF4-FFF2-40B4-BE49-F238E27FC236}">
                <a16:creationId xmlns:a16="http://schemas.microsoft.com/office/drawing/2014/main" id="{932A054E-D2AB-4FF1-963D-9082B389756F}"/>
              </a:ext>
            </a:extLst>
          </p:cNvPr>
          <p:cNvSpPr txBox="1"/>
          <p:nvPr/>
        </p:nvSpPr>
        <p:spPr>
          <a:xfrm>
            <a:off x="4379868" y="3758560"/>
            <a:ext cx="1146389" cy="369332"/>
          </a:xfrm>
          <a:prstGeom prst="rect">
            <a:avLst/>
          </a:prstGeom>
          <a:noFill/>
        </p:spPr>
        <p:txBody>
          <a:bodyPr wrap="square" rtlCol="0">
            <a:spAutoFit/>
          </a:bodyPr>
          <a:lstStyle/>
          <a:p>
            <a:pPr algn="ctr"/>
            <a:r>
              <a:rPr lang="en-GB" b="1" dirty="0"/>
              <a:t>G</a:t>
            </a:r>
          </a:p>
        </p:txBody>
      </p:sp>
      <p:sp>
        <p:nvSpPr>
          <p:cNvPr id="55" name="TextBox 54">
            <a:extLst>
              <a:ext uri="{FF2B5EF4-FFF2-40B4-BE49-F238E27FC236}">
                <a16:creationId xmlns:a16="http://schemas.microsoft.com/office/drawing/2014/main" id="{EA13A7A5-3F79-4AB4-9C2C-37C9DC85BCDC}"/>
              </a:ext>
            </a:extLst>
          </p:cNvPr>
          <p:cNvSpPr txBox="1"/>
          <p:nvPr/>
        </p:nvSpPr>
        <p:spPr>
          <a:xfrm>
            <a:off x="5375579" y="4283125"/>
            <a:ext cx="1146389" cy="369332"/>
          </a:xfrm>
          <a:prstGeom prst="rect">
            <a:avLst/>
          </a:prstGeom>
          <a:noFill/>
        </p:spPr>
        <p:txBody>
          <a:bodyPr wrap="square" rtlCol="0">
            <a:spAutoFit/>
          </a:bodyPr>
          <a:lstStyle/>
          <a:p>
            <a:pPr algn="ctr"/>
            <a:r>
              <a:rPr lang="en-GB" b="1" dirty="0"/>
              <a:t>H</a:t>
            </a:r>
          </a:p>
        </p:txBody>
      </p:sp>
      <p:sp>
        <p:nvSpPr>
          <p:cNvPr id="2" name="Title 1">
            <a:extLst>
              <a:ext uri="{FF2B5EF4-FFF2-40B4-BE49-F238E27FC236}">
                <a16:creationId xmlns:a16="http://schemas.microsoft.com/office/drawing/2014/main" id="{C17399FB-B279-7DE4-AC2A-F2204C0B07E9}"/>
              </a:ext>
            </a:extLst>
          </p:cNvPr>
          <p:cNvSpPr>
            <a:spLocks noGrp="1"/>
          </p:cNvSpPr>
          <p:nvPr>
            <p:ph type="title"/>
          </p:nvPr>
        </p:nvSpPr>
        <p:spPr/>
        <p:txBody>
          <a:bodyPr>
            <a:noAutofit/>
          </a:bodyPr>
          <a:lstStyle/>
          <a:p>
            <a:r>
              <a:rPr lang="en-GB" dirty="0">
                <a:cs typeface="Calibri Light"/>
              </a:rPr>
              <a:t>Changing price elasticity of demand along a straight-line demand curve (PED is not the gradient); letters can be used to analyse the impact on total revenue at each point along the demand curve</a:t>
            </a:r>
            <a:endParaRPr lang="en-US" dirty="0"/>
          </a:p>
        </p:txBody>
      </p:sp>
    </p:spTree>
    <p:extLst>
      <p:ext uri="{BB962C8B-B14F-4D97-AF65-F5344CB8AC3E}">
        <p14:creationId xmlns:p14="http://schemas.microsoft.com/office/powerpoint/2010/main" val="128257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38300" y="942680"/>
            <a:ext cx="1133689" cy="646331"/>
          </a:xfrm>
          <a:prstGeom prst="rect">
            <a:avLst/>
          </a:prstGeom>
          <a:noFill/>
        </p:spPr>
        <p:txBody>
          <a:bodyPr wrap="square" rtlCol="0">
            <a:spAutoFit/>
          </a:bodyPr>
          <a:lstStyle/>
          <a:p>
            <a:pPr algn="ctr"/>
            <a:r>
              <a:rPr lang="en-GB" b="1" dirty="0"/>
              <a:t>Capital goods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096125" y="5254674"/>
            <a:ext cx="1472990" cy="646331"/>
          </a:xfrm>
          <a:prstGeom prst="rect">
            <a:avLst/>
          </a:prstGeom>
          <a:noFill/>
        </p:spPr>
        <p:txBody>
          <a:bodyPr wrap="square" rtlCol="0">
            <a:spAutoFit/>
          </a:bodyPr>
          <a:lstStyle/>
          <a:p>
            <a:pPr algn="ctr"/>
            <a:r>
              <a:rPr lang="en-GB" b="1" dirty="0"/>
              <a:t>Consumer goods</a:t>
            </a:r>
          </a:p>
        </p:txBody>
      </p:sp>
      <p:sp>
        <p:nvSpPr>
          <p:cNvPr id="8" name="Freeform: Shape 7">
            <a:extLst>
              <a:ext uri="{FF2B5EF4-FFF2-40B4-BE49-F238E27FC236}">
                <a16:creationId xmlns:a16="http://schemas.microsoft.com/office/drawing/2014/main" id="{3F4553E2-DCB2-437C-8453-F463E180F12F}"/>
              </a:ext>
            </a:extLst>
          </p:cNvPr>
          <p:cNvSpPr/>
          <p:nvPr/>
        </p:nvSpPr>
        <p:spPr>
          <a:xfrm>
            <a:off x="2857500" y="1609725"/>
            <a:ext cx="4876800" cy="3543300"/>
          </a:xfrm>
          <a:custGeom>
            <a:avLst/>
            <a:gdLst>
              <a:gd name="connsiteX0" fmla="*/ 0 w 4876800"/>
              <a:gd name="connsiteY0" fmla="*/ 0 h 3543300"/>
              <a:gd name="connsiteX1" fmla="*/ 3143250 w 4876800"/>
              <a:gd name="connsiteY1" fmla="*/ 885825 h 3543300"/>
              <a:gd name="connsiteX2" fmla="*/ 4876800 w 4876800"/>
              <a:gd name="connsiteY2" fmla="*/ 3543300 h 3543300"/>
            </a:gdLst>
            <a:ahLst/>
            <a:cxnLst>
              <a:cxn ang="0">
                <a:pos x="connsiteX0" y="connsiteY0"/>
              </a:cxn>
              <a:cxn ang="0">
                <a:pos x="connsiteX1" y="connsiteY1"/>
              </a:cxn>
              <a:cxn ang="0">
                <a:pos x="connsiteX2" y="connsiteY2"/>
              </a:cxn>
            </a:cxnLst>
            <a:rect l="l" t="t" r="r" b="b"/>
            <a:pathLst>
              <a:path w="4876800" h="3543300">
                <a:moveTo>
                  <a:pt x="0" y="0"/>
                </a:moveTo>
                <a:cubicBezTo>
                  <a:pt x="1165225" y="147637"/>
                  <a:pt x="2330450" y="295275"/>
                  <a:pt x="3143250" y="885825"/>
                </a:cubicBezTo>
                <a:cubicBezTo>
                  <a:pt x="3956050" y="1476375"/>
                  <a:pt x="4416425" y="2509837"/>
                  <a:pt x="4876800" y="35433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239410-05AC-665E-01E5-B2BA3C2580A3}"/>
              </a:ext>
            </a:extLst>
          </p:cNvPr>
          <p:cNvSpPr>
            <a:spLocks noGrp="1"/>
          </p:cNvSpPr>
          <p:nvPr>
            <p:ph type="title"/>
          </p:nvPr>
        </p:nvSpPr>
        <p:spPr/>
        <p:txBody>
          <a:bodyPr/>
          <a:lstStyle/>
          <a:p>
            <a:r>
              <a:rPr lang="en-GB" dirty="0">
                <a:cs typeface="Calibri Light"/>
              </a:rPr>
              <a:t>Production possibility frontier - macroeconomy</a:t>
            </a:r>
            <a:endParaRPr lang="en-GB" dirty="0"/>
          </a:p>
        </p:txBody>
      </p:sp>
    </p:spTree>
    <p:extLst>
      <p:ext uri="{BB962C8B-B14F-4D97-AF65-F5344CB8AC3E}">
        <p14:creationId xmlns:p14="http://schemas.microsoft.com/office/powerpoint/2010/main" val="1493596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285076" y="1312012"/>
            <a:ext cx="3680803" cy="35271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82328" y="942680"/>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44" name="Right Brace 43">
            <a:extLst>
              <a:ext uri="{FF2B5EF4-FFF2-40B4-BE49-F238E27FC236}">
                <a16:creationId xmlns:a16="http://schemas.microsoft.com/office/drawing/2014/main" id="{651C3BE7-A5FA-40BC-83C5-D79643B8E9ED}"/>
              </a:ext>
            </a:extLst>
          </p:cNvPr>
          <p:cNvSpPr/>
          <p:nvPr/>
        </p:nvSpPr>
        <p:spPr>
          <a:xfrm rot="18827124">
            <a:off x="4353004" y="851734"/>
            <a:ext cx="523982" cy="2302407"/>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Right Brace 44">
            <a:extLst>
              <a:ext uri="{FF2B5EF4-FFF2-40B4-BE49-F238E27FC236}">
                <a16:creationId xmlns:a16="http://schemas.microsoft.com/office/drawing/2014/main" id="{399D59B6-D076-42F3-86A9-80C67AACBC57}"/>
              </a:ext>
            </a:extLst>
          </p:cNvPr>
          <p:cNvSpPr/>
          <p:nvPr/>
        </p:nvSpPr>
        <p:spPr>
          <a:xfrm rot="18889869">
            <a:off x="6094555" y="2497577"/>
            <a:ext cx="611492" cy="2350395"/>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a:extLst>
              <a:ext uri="{FF2B5EF4-FFF2-40B4-BE49-F238E27FC236}">
                <a16:creationId xmlns:a16="http://schemas.microsoft.com/office/drawing/2014/main" id="{C747FB5A-BD71-4B6F-900C-7465DB91EBD2}"/>
              </a:ext>
            </a:extLst>
          </p:cNvPr>
          <p:cNvSpPr txBox="1"/>
          <p:nvPr/>
        </p:nvSpPr>
        <p:spPr>
          <a:xfrm>
            <a:off x="4189089" y="1502504"/>
            <a:ext cx="1872776" cy="369332"/>
          </a:xfrm>
          <a:prstGeom prst="rect">
            <a:avLst/>
          </a:prstGeom>
          <a:noFill/>
        </p:spPr>
        <p:txBody>
          <a:bodyPr wrap="square" rtlCol="0">
            <a:spAutoFit/>
          </a:bodyPr>
          <a:lstStyle/>
          <a:p>
            <a:pPr algn="ctr"/>
            <a:r>
              <a:rPr lang="en-GB" b="1" dirty="0">
                <a:solidFill>
                  <a:srgbClr val="FF0000"/>
                </a:solidFill>
              </a:rPr>
              <a:t>ELASTIC</a:t>
            </a:r>
          </a:p>
        </p:txBody>
      </p:sp>
      <p:sp>
        <p:nvSpPr>
          <p:cNvPr id="47" name="TextBox 46">
            <a:extLst>
              <a:ext uri="{FF2B5EF4-FFF2-40B4-BE49-F238E27FC236}">
                <a16:creationId xmlns:a16="http://schemas.microsoft.com/office/drawing/2014/main" id="{553F3F05-DD6C-4247-A712-1007DBBB8B3F}"/>
              </a:ext>
            </a:extLst>
          </p:cNvPr>
          <p:cNvSpPr txBox="1"/>
          <p:nvPr/>
        </p:nvSpPr>
        <p:spPr>
          <a:xfrm>
            <a:off x="6123651" y="3098317"/>
            <a:ext cx="1872776" cy="369332"/>
          </a:xfrm>
          <a:prstGeom prst="rect">
            <a:avLst/>
          </a:prstGeom>
          <a:noFill/>
        </p:spPr>
        <p:txBody>
          <a:bodyPr wrap="square" rtlCol="0">
            <a:spAutoFit/>
          </a:bodyPr>
          <a:lstStyle/>
          <a:p>
            <a:pPr algn="ctr"/>
            <a:r>
              <a:rPr lang="en-GB" b="1" dirty="0">
                <a:solidFill>
                  <a:srgbClr val="FF0000"/>
                </a:solidFill>
              </a:rPr>
              <a:t>INELASTIC</a:t>
            </a:r>
          </a:p>
        </p:txBody>
      </p:sp>
      <p:sp>
        <p:nvSpPr>
          <p:cNvPr id="2" name="Oval 1">
            <a:extLst>
              <a:ext uri="{FF2B5EF4-FFF2-40B4-BE49-F238E27FC236}">
                <a16:creationId xmlns:a16="http://schemas.microsoft.com/office/drawing/2014/main" id="{19DA224A-0FC3-4728-923D-C09D6C1E119B}"/>
              </a:ext>
            </a:extLst>
          </p:cNvPr>
          <p:cNvSpPr/>
          <p:nvPr/>
        </p:nvSpPr>
        <p:spPr>
          <a:xfrm>
            <a:off x="5094139" y="3020624"/>
            <a:ext cx="255326" cy="294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530FAAC-404D-43B2-A964-612D82B5BB41}"/>
              </a:ext>
            </a:extLst>
          </p:cNvPr>
          <p:cNvSpPr txBox="1"/>
          <p:nvPr/>
        </p:nvSpPr>
        <p:spPr>
          <a:xfrm>
            <a:off x="3703742" y="3267022"/>
            <a:ext cx="1872776" cy="369332"/>
          </a:xfrm>
          <a:prstGeom prst="rect">
            <a:avLst/>
          </a:prstGeom>
          <a:noFill/>
        </p:spPr>
        <p:txBody>
          <a:bodyPr wrap="square" rtlCol="0">
            <a:spAutoFit/>
          </a:bodyPr>
          <a:lstStyle/>
          <a:p>
            <a:pPr algn="ctr"/>
            <a:r>
              <a:rPr lang="en-GB" b="1" dirty="0">
                <a:solidFill>
                  <a:srgbClr val="0070C0"/>
                </a:solidFill>
              </a:rPr>
              <a:t>UNITARY</a:t>
            </a:r>
          </a:p>
        </p:txBody>
      </p:sp>
      <p:sp>
        <p:nvSpPr>
          <p:cNvPr id="3" name="Title 2">
            <a:extLst>
              <a:ext uri="{FF2B5EF4-FFF2-40B4-BE49-F238E27FC236}">
                <a16:creationId xmlns:a16="http://schemas.microsoft.com/office/drawing/2014/main" id="{6A9065E4-41FF-57C5-D777-E106CE874086}"/>
              </a:ext>
            </a:extLst>
          </p:cNvPr>
          <p:cNvSpPr>
            <a:spLocks noGrp="1"/>
          </p:cNvSpPr>
          <p:nvPr>
            <p:ph type="title"/>
          </p:nvPr>
        </p:nvSpPr>
        <p:spPr/>
        <p:txBody>
          <a:bodyPr>
            <a:normAutofit/>
          </a:bodyPr>
          <a:lstStyle/>
          <a:p>
            <a:r>
              <a:rPr lang="en-GB" dirty="0">
                <a:cs typeface="Calibri Light"/>
              </a:rPr>
              <a:t>Unitary price elasticity of demand at midpoint (PED = -1)</a:t>
            </a:r>
            <a:endParaRPr lang="en-US" dirty="0"/>
          </a:p>
        </p:txBody>
      </p:sp>
      <p:sp>
        <p:nvSpPr>
          <p:cNvPr id="4" name="TextBox 3">
            <a:extLst>
              <a:ext uri="{FF2B5EF4-FFF2-40B4-BE49-F238E27FC236}">
                <a16:creationId xmlns:a16="http://schemas.microsoft.com/office/drawing/2014/main" id="{BAD3D8AE-0199-AB64-EF6A-08A9792ADFA1}"/>
              </a:ext>
            </a:extLst>
          </p:cNvPr>
          <p:cNvSpPr txBox="1"/>
          <p:nvPr/>
        </p:nvSpPr>
        <p:spPr>
          <a:xfrm>
            <a:off x="5913650" y="4675573"/>
            <a:ext cx="1146389" cy="369332"/>
          </a:xfrm>
          <a:prstGeom prst="rect">
            <a:avLst/>
          </a:prstGeom>
          <a:noFill/>
        </p:spPr>
        <p:txBody>
          <a:bodyPr wrap="square" rtlCol="0">
            <a:spAutoFit/>
          </a:bodyPr>
          <a:lstStyle/>
          <a:p>
            <a:pPr algn="ctr"/>
            <a:r>
              <a:rPr lang="en-GB" b="1" dirty="0"/>
              <a:t>D</a:t>
            </a:r>
          </a:p>
        </p:txBody>
      </p:sp>
    </p:spTree>
    <p:extLst>
      <p:ext uri="{BB962C8B-B14F-4D97-AF65-F5344CB8AC3E}">
        <p14:creationId xmlns:p14="http://schemas.microsoft.com/office/powerpoint/2010/main" val="4227887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96421A1-CD0E-4C6E-A001-1B0ADBB36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064"/>
          <a:stretch/>
        </p:blipFill>
        <p:spPr bwMode="auto">
          <a:xfrm rot="16200000">
            <a:off x="3431044" y="310793"/>
            <a:ext cx="5299075" cy="623641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6FDB8A72-8294-46BD-A713-50817CC71B93}"/>
              </a:ext>
            </a:extLst>
          </p:cNvPr>
          <p:cNvCxnSpPr/>
          <p:nvPr/>
        </p:nvCxnSpPr>
        <p:spPr>
          <a:xfrm>
            <a:off x="3801438" y="1695236"/>
            <a:ext cx="0" cy="340074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94BCFF8-7B00-4860-9113-D454A6A78429}"/>
              </a:ext>
            </a:extLst>
          </p:cNvPr>
          <p:cNvCxnSpPr>
            <a:cxnSpLocks/>
          </p:cNvCxnSpPr>
          <p:nvPr/>
        </p:nvCxnSpPr>
        <p:spPr>
          <a:xfrm flipH="1">
            <a:off x="3780890" y="5104544"/>
            <a:ext cx="4890499"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CF2706-24AC-4FCF-A373-1337F31F5A0F}"/>
              </a:ext>
            </a:extLst>
          </p:cNvPr>
          <p:cNvCxnSpPr>
            <a:cxnSpLocks/>
          </p:cNvCxnSpPr>
          <p:nvPr/>
        </p:nvCxnSpPr>
        <p:spPr>
          <a:xfrm flipH="1" flipV="1">
            <a:off x="3801439" y="2195246"/>
            <a:ext cx="4376790" cy="2900736"/>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CB5482-0D37-41D2-B098-1FE43F9BE3B6}"/>
              </a:ext>
            </a:extLst>
          </p:cNvPr>
          <p:cNvSpPr txBox="1"/>
          <p:nvPr/>
        </p:nvSpPr>
        <p:spPr>
          <a:xfrm rot="16200000">
            <a:off x="2918129" y="1479748"/>
            <a:ext cx="1315092" cy="369332"/>
          </a:xfrm>
          <a:prstGeom prst="rect">
            <a:avLst/>
          </a:prstGeom>
          <a:noFill/>
        </p:spPr>
        <p:txBody>
          <a:bodyPr wrap="square" rtlCol="0">
            <a:spAutoFit/>
          </a:bodyPr>
          <a:lstStyle/>
          <a:p>
            <a:pPr algn="ctr"/>
            <a:r>
              <a:rPr lang="en-GB" b="1" dirty="0">
                <a:solidFill>
                  <a:srgbClr val="0070C0"/>
                </a:solidFill>
              </a:rPr>
              <a:t>PRICE</a:t>
            </a:r>
          </a:p>
        </p:txBody>
      </p:sp>
      <p:sp>
        <p:nvSpPr>
          <p:cNvPr id="11" name="TextBox 10">
            <a:extLst>
              <a:ext uri="{FF2B5EF4-FFF2-40B4-BE49-F238E27FC236}">
                <a16:creationId xmlns:a16="http://schemas.microsoft.com/office/drawing/2014/main" id="{F56A5DA6-D4BD-4F1D-8C6A-E49BC70CFD94}"/>
              </a:ext>
            </a:extLst>
          </p:cNvPr>
          <p:cNvSpPr txBox="1"/>
          <p:nvPr/>
        </p:nvSpPr>
        <p:spPr>
          <a:xfrm>
            <a:off x="7714179" y="5145641"/>
            <a:ext cx="1315092" cy="369332"/>
          </a:xfrm>
          <a:prstGeom prst="rect">
            <a:avLst/>
          </a:prstGeom>
          <a:noFill/>
        </p:spPr>
        <p:txBody>
          <a:bodyPr wrap="square" rtlCol="0">
            <a:spAutoFit/>
          </a:bodyPr>
          <a:lstStyle/>
          <a:p>
            <a:pPr algn="ctr"/>
            <a:r>
              <a:rPr lang="en-GB" b="1" dirty="0">
                <a:solidFill>
                  <a:srgbClr val="0070C0"/>
                </a:solidFill>
              </a:rPr>
              <a:t>QUANTITY</a:t>
            </a:r>
          </a:p>
        </p:txBody>
      </p:sp>
      <p:sp>
        <p:nvSpPr>
          <p:cNvPr id="12" name="TextBox 11">
            <a:extLst>
              <a:ext uri="{FF2B5EF4-FFF2-40B4-BE49-F238E27FC236}">
                <a16:creationId xmlns:a16="http://schemas.microsoft.com/office/drawing/2014/main" id="{B104A38A-B21F-4FB0-B6B1-F526D230B9BB}"/>
              </a:ext>
            </a:extLst>
          </p:cNvPr>
          <p:cNvSpPr txBox="1"/>
          <p:nvPr/>
        </p:nvSpPr>
        <p:spPr>
          <a:xfrm>
            <a:off x="7714179" y="4441888"/>
            <a:ext cx="1315092" cy="369332"/>
          </a:xfrm>
          <a:prstGeom prst="rect">
            <a:avLst/>
          </a:prstGeom>
          <a:noFill/>
        </p:spPr>
        <p:txBody>
          <a:bodyPr wrap="square" rtlCol="0">
            <a:spAutoFit/>
          </a:bodyPr>
          <a:lstStyle/>
          <a:p>
            <a:pPr algn="ctr"/>
            <a:r>
              <a:rPr lang="en-GB" b="1" dirty="0">
                <a:solidFill>
                  <a:srgbClr val="0070C0"/>
                </a:solidFill>
              </a:rPr>
              <a:t>DEMAND</a:t>
            </a:r>
          </a:p>
        </p:txBody>
      </p:sp>
      <p:sp>
        <p:nvSpPr>
          <p:cNvPr id="13" name="TextBox 12">
            <a:extLst>
              <a:ext uri="{FF2B5EF4-FFF2-40B4-BE49-F238E27FC236}">
                <a16:creationId xmlns:a16="http://schemas.microsoft.com/office/drawing/2014/main" id="{95889D63-E12A-4B96-B63E-A7568FB279FB}"/>
              </a:ext>
            </a:extLst>
          </p:cNvPr>
          <p:cNvSpPr txBox="1"/>
          <p:nvPr/>
        </p:nvSpPr>
        <p:spPr>
          <a:xfrm>
            <a:off x="2977792" y="3733236"/>
            <a:ext cx="1315092" cy="369332"/>
          </a:xfrm>
          <a:prstGeom prst="rect">
            <a:avLst/>
          </a:prstGeom>
          <a:noFill/>
        </p:spPr>
        <p:txBody>
          <a:bodyPr wrap="square" rtlCol="0">
            <a:spAutoFit/>
          </a:bodyPr>
          <a:lstStyle/>
          <a:p>
            <a:pPr algn="ctr"/>
            <a:r>
              <a:rPr lang="en-GB" b="1" dirty="0">
                <a:solidFill>
                  <a:srgbClr val="0070C0"/>
                </a:solidFill>
              </a:rPr>
              <a:t>50</a:t>
            </a:r>
          </a:p>
        </p:txBody>
      </p:sp>
      <p:sp>
        <p:nvSpPr>
          <p:cNvPr id="14" name="TextBox 13">
            <a:extLst>
              <a:ext uri="{FF2B5EF4-FFF2-40B4-BE49-F238E27FC236}">
                <a16:creationId xmlns:a16="http://schemas.microsoft.com/office/drawing/2014/main" id="{4DC34E38-97E8-4FFC-A603-C55D3EAC779B}"/>
              </a:ext>
            </a:extLst>
          </p:cNvPr>
          <p:cNvSpPr txBox="1"/>
          <p:nvPr/>
        </p:nvSpPr>
        <p:spPr>
          <a:xfrm>
            <a:off x="2950394" y="2495643"/>
            <a:ext cx="1315092" cy="369332"/>
          </a:xfrm>
          <a:prstGeom prst="rect">
            <a:avLst/>
          </a:prstGeom>
          <a:noFill/>
        </p:spPr>
        <p:txBody>
          <a:bodyPr wrap="square" rtlCol="0">
            <a:spAutoFit/>
          </a:bodyPr>
          <a:lstStyle/>
          <a:p>
            <a:pPr algn="ctr"/>
            <a:r>
              <a:rPr lang="en-GB" b="1" dirty="0">
                <a:solidFill>
                  <a:srgbClr val="0070C0"/>
                </a:solidFill>
              </a:rPr>
              <a:t>100</a:t>
            </a:r>
          </a:p>
        </p:txBody>
      </p:sp>
      <p:sp>
        <p:nvSpPr>
          <p:cNvPr id="16" name="TextBox 15">
            <a:extLst>
              <a:ext uri="{FF2B5EF4-FFF2-40B4-BE49-F238E27FC236}">
                <a16:creationId xmlns:a16="http://schemas.microsoft.com/office/drawing/2014/main" id="{EF11ADE0-FBEE-46D2-B2BE-ABA86DCEAC61}"/>
              </a:ext>
            </a:extLst>
          </p:cNvPr>
          <p:cNvSpPr txBox="1"/>
          <p:nvPr/>
        </p:nvSpPr>
        <p:spPr>
          <a:xfrm>
            <a:off x="2958958" y="2000773"/>
            <a:ext cx="1315092" cy="369332"/>
          </a:xfrm>
          <a:prstGeom prst="rect">
            <a:avLst/>
          </a:prstGeom>
          <a:noFill/>
        </p:spPr>
        <p:txBody>
          <a:bodyPr wrap="square" rtlCol="0">
            <a:spAutoFit/>
          </a:bodyPr>
          <a:lstStyle/>
          <a:p>
            <a:pPr algn="ctr"/>
            <a:r>
              <a:rPr lang="en-GB" b="1" dirty="0">
                <a:solidFill>
                  <a:srgbClr val="0070C0"/>
                </a:solidFill>
              </a:rPr>
              <a:t>120</a:t>
            </a:r>
          </a:p>
        </p:txBody>
      </p:sp>
      <p:sp>
        <p:nvSpPr>
          <p:cNvPr id="17" name="TextBox 16">
            <a:extLst>
              <a:ext uri="{FF2B5EF4-FFF2-40B4-BE49-F238E27FC236}">
                <a16:creationId xmlns:a16="http://schemas.microsoft.com/office/drawing/2014/main" id="{BB43BABA-85CB-4BE3-8962-FA144E54ABE6}"/>
              </a:ext>
            </a:extLst>
          </p:cNvPr>
          <p:cNvSpPr txBox="1"/>
          <p:nvPr/>
        </p:nvSpPr>
        <p:spPr>
          <a:xfrm>
            <a:off x="4343396" y="5095982"/>
            <a:ext cx="1315092" cy="369332"/>
          </a:xfrm>
          <a:prstGeom prst="rect">
            <a:avLst/>
          </a:prstGeom>
          <a:noFill/>
        </p:spPr>
        <p:txBody>
          <a:bodyPr wrap="square" rtlCol="0">
            <a:spAutoFit/>
          </a:bodyPr>
          <a:lstStyle/>
          <a:p>
            <a:pPr algn="ctr"/>
            <a:r>
              <a:rPr lang="en-GB" b="1" dirty="0">
                <a:solidFill>
                  <a:srgbClr val="0070C0"/>
                </a:solidFill>
              </a:rPr>
              <a:t>50</a:t>
            </a:r>
          </a:p>
        </p:txBody>
      </p:sp>
      <p:sp>
        <p:nvSpPr>
          <p:cNvPr id="18" name="TextBox 17">
            <a:extLst>
              <a:ext uri="{FF2B5EF4-FFF2-40B4-BE49-F238E27FC236}">
                <a16:creationId xmlns:a16="http://schemas.microsoft.com/office/drawing/2014/main" id="{FE7B657D-733E-4712-81E9-671464025270}"/>
              </a:ext>
            </a:extLst>
          </p:cNvPr>
          <p:cNvSpPr txBox="1"/>
          <p:nvPr/>
        </p:nvSpPr>
        <p:spPr>
          <a:xfrm>
            <a:off x="5542899" y="5095982"/>
            <a:ext cx="1315092" cy="369332"/>
          </a:xfrm>
          <a:prstGeom prst="rect">
            <a:avLst/>
          </a:prstGeom>
          <a:noFill/>
        </p:spPr>
        <p:txBody>
          <a:bodyPr wrap="square" rtlCol="0">
            <a:spAutoFit/>
          </a:bodyPr>
          <a:lstStyle/>
          <a:p>
            <a:pPr algn="ctr"/>
            <a:r>
              <a:rPr lang="en-GB" b="1" dirty="0">
                <a:solidFill>
                  <a:srgbClr val="0070C0"/>
                </a:solidFill>
              </a:rPr>
              <a:t>100</a:t>
            </a:r>
          </a:p>
        </p:txBody>
      </p:sp>
      <p:sp>
        <p:nvSpPr>
          <p:cNvPr id="19" name="TextBox 18">
            <a:extLst>
              <a:ext uri="{FF2B5EF4-FFF2-40B4-BE49-F238E27FC236}">
                <a16:creationId xmlns:a16="http://schemas.microsoft.com/office/drawing/2014/main" id="{DA8A3828-01F0-4338-9CF4-4271A44491FA}"/>
              </a:ext>
            </a:extLst>
          </p:cNvPr>
          <p:cNvSpPr txBox="1"/>
          <p:nvPr/>
        </p:nvSpPr>
        <p:spPr>
          <a:xfrm>
            <a:off x="6752676" y="5093122"/>
            <a:ext cx="1315092" cy="369332"/>
          </a:xfrm>
          <a:prstGeom prst="rect">
            <a:avLst/>
          </a:prstGeom>
          <a:noFill/>
        </p:spPr>
        <p:txBody>
          <a:bodyPr wrap="square" rtlCol="0">
            <a:spAutoFit/>
          </a:bodyPr>
          <a:lstStyle/>
          <a:p>
            <a:pPr algn="ctr"/>
            <a:r>
              <a:rPr lang="en-GB" b="1" dirty="0">
                <a:solidFill>
                  <a:srgbClr val="0070C0"/>
                </a:solidFill>
              </a:rPr>
              <a:t>150</a:t>
            </a:r>
          </a:p>
        </p:txBody>
      </p:sp>
      <p:sp>
        <p:nvSpPr>
          <p:cNvPr id="20" name="TextBox 19">
            <a:extLst>
              <a:ext uri="{FF2B5EF4-FFF2-40B4-BE49-F238E27FC236}">
                <a16:creationId xmlns:a16="http://schemas.microsoft.com/office/drawing/2014/main" id="{A9B3BA4E-F6AD-442B-A452-3D3B97AA9930}"/>
              </a:ext>
            </a:extLst>
          </p:cNvPr>
          <p:cNvSpPr txBox="1"/>
          <p:nvPr/>
        </p:nvSpPr>
        <p:spPr>
          <a:xfrm>
            <a:off x="2977792" y="5059605"/>
            <a:ext cx="1315092" cy="369332"/>
          </a:xfrm>
          <a:prstGeom prst="rect">
            <a:avLst/>
          </a:prstGeom>
          <a:noFill/>
        </p:spPr>
        <p:txBody>
          <a:bodyPr wrap="square" rtlCol="0">
            <a:spAutoFit/>
          </a:bodyPr>
          <a:lstStyle/>
          <a:p>
            <a:pPr algn="ctr"/>
            <a:r>
              <a:rPr lang="en-GB" b="1" dirty="0">
                <a:solidFill>
                  <a:srgbClr val="0070C0"/>
                </a:solidFill>
              </a:rPr>
              <a:t>0</a:t>
            </a:r>
          </a:p>
        </p:txBody>
      </p:sp>
      <p:sp>
        <p:nvSpPr>
          <p:cNvPr id="10" name="Oval 9">
            <a:extLst>
              <a:ext uri="{FF2B5EF4-FFF2-40B4-BE49-F238E27FC236}">
                <a16:creationId xmlns:a16="http://schemas.microsoft.com/office/drawing/2014/main" id="{4C485E7E-3CBC-4335-B991-687D679C7730}"/>
              </a:ext>
            </a:extLst>
          </p:cNvPr>
          <p:cNvSpPr/>
          <p:nvPr/>
        </p:nvSpPr>
        <p:spPr>
          <a:xfrm>
            <a:off x="5835723" y="3544584"/>
            <a:ext cx="267128" cy="209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F05EDBF-7AE6-4C27-B0D8-35F75EF86646}"/>
              </a:ext>
            </a:extLst>
          </p:cNvPr>
          <p:cNvSpPr txBox="1"/>
          <p:nvPr/>
        </p:nvSpPr>
        <p:spPr>
          <a:xfrm>
            <a:off x="3736367" y="3733236"/>
            <a:ext cx="2489772" cy="369332"/>
          </a:xfrm>
          <a:prstGeom prst="rect">
            <a:avLst/>
          </a:prstGeom>
          <a:noFill/>
        </p:spPr>
        <p:txBody>
          <a:bodyPr wrap="square" rtlCol="0">
            <a:spAutoFit/>
          </a:bodyPr>
          <a:lstStyle/>
          <a:p>
            <a:pPr algn="ctr"/>
            <a:r>
              <a:rPr lang="en-GB" b="1" dirty="0">
                <a:solidFill>
                  <a:srgbClr val="FF0000"/>
                </a:solidFill>
              </a:rPr>
              <a:t>PED = -1 i.e. unitary</a:t>
            </a:r>
          </a:p>
        </p:txBody>
      </p:sp>
      <p:sp>
        <p:nvSpPr>
          <p:cNvPr id="21" name="Right Brace 20">
            <a:extLst>
              <a:ext uri="{FF2B5EF4-FFF2-40B4-BE49-F238E27FC236}">
                <a16:creationId xmlns:a16="http://schemas.microsoft.com/office/drawing/2014/main" id="{E7E79CEB-BEA9-4582-8410-C3301DFEB10E}"/>
              </a:ext>
            </a:extLst>
          </p:cNvPr>
          <p:cNvSpPr/>
          <p:nvPr/>
        </p:nvSpPr>
        <p:spPr>
          <a:xfrm rot="18224640">
            <a:off x="4827141" y="1460888"/>
            <a:ext cx="523982" cy="2302407"/>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Right Brace 24">
            <a:extLst>
              <a:ext uri="{FF2B5EF4-FFF2-40B4-BE49-F238E27FC236}">
                <a16:creationId xmlns:a16="http://schemas.microsoft.com/office/drawing/2014/main" id="{3E9D8602-8F5F-47E8-8AD0-05CD453F8422}"/>
              </a:ext>
            </a:extLst>
          </p:cNvPr>
          <p:cNvSpPr/>
          <p:nvPr/>
        </p:nvSpPr>
        <p:spPr>
          <a:xfrm rot="18224640">
            <a:off x="7079419" y="2875644"/>
            <a:ext cx="611492" cy="2350395"/>
          </a:xfrm>
          <a:prstGeom prst="rightBrace">
            <a:avLst/>
          </a:pr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421B3C43-54F5-4023-8C7D-86FDC3A09660}"/>
              </a:ext>
            </a:extLst>
          </p:cNvPr>
          <p:cNvSpPr txBox="1"/>
          <p:nvPr/>
        </p:nvSpPr>
        <p:spPr>
          <a:xfrm>
            <a:off x="4702685" y="2097883"/>
            <a:ext cx="1872776" cy="369332"/>
          </a:xfrm>
          <a:prstGeom prst="rect">
            <a:avLst/>
          </a:prstGeom>
          <a:noFill/>
        </p:spPr>
        <p:txBody>
          <a:bodyPr wrap="square" rtlCol="0">
            <a:spAutoFit/>
          </a:bodyPr>
          <a:lstStyle/>
          <a:p>
            <a:pPr algn="ctr"/>
            <a:r>
              <a:rPr lang="en-GB" b="1" dirty="0">
                <a:solidFill>
                  <a:srgbClr val="FF0000"/>
                </a:solidFill>
              </a:rPr>
              <a:t>ELASTIC</a:t>
            </a:r>
          </a:p>
        </p:txBody>
      </p:sp>
      <p:sp>
        <p:nvSpPr>
          <p:cNvPr id="27" name="TextBox 26">
            <a:extLst>
              <a:ext uri="{FF2B5EF4-FFF2-40B4-BE49-F238E27FC236}">
                <a16:creationId xmlns:a16="http://schemas.microsoft.com/office/drawing/2014/main" id="{299AF43B-1426-4F6C-AD84-0EAEB2FA3040}"/>
              </a:ext>
            </a:extLst>
          </p:cNvPr>
          <p:cNvSpPr txBox="1"/>
          <p:nvPr/>
        </p:nvSpPr>
        <p:spPr>
          <a:xfrm>
            <a:off x="7303485" y="3598278"/>
            <a:ext cx="1872776" cy="369332"/>
          </a:xfrm>
          <a:prstGeom prst="rect">
            <a:avLst/>
          </a:prstGeom>
          <a:noFill/>
        </p:spPr>
        <p:txBody>
          <a:bodyPr wrap="square" rtlCol="0">
            <a:spAutoFit/>
          </a:bodyPr>
          <a:lstStyle/>
          <a:p>
            <a:pPr algn="ctr"/>
            <a:r>
              <a:rPr lang="en-GB" b="1" dirty="0">
                <a:solidFill>
                  <a:srgbClr val="FF0000"/>
                </a:solidFill>
              </a:rPr>
              <a:t>INELASTIC</a:t>
            </a:r>
          </a:p>
        </p:txBody>
      </p:sp>
      <p:sp>
        <p:nvSpPr>
          <p:cNvPr id="2" name="Title 1">
            <a:extLst>
              <a:ext uri="{FF2B5EF4-FFF2-40B4-BE49-F238E27FC236}">
                <a16:creationId xmlns:a16="http://schemas.microsoft.com/office/drawing/2014/main" id="{8B759B94-7C8B-B2BB-ACE7-2C3FBE7BB805}"/>
              </a:ext>
            </a:extLst>
          </p:cNvPr>
          <p:cNvSpPr>
            <a:spLocks noGrp="1"/>
          </p:cNvSpPr>
          <p:nvPr>
            <p:ph type="title"/>
          </p:nvPr>
        </p:nvSpPr>
        <p:spPr/>
        <p:txBody>
          <a:bodyPr/>
          <a:lstStyle/>
          <a:p>
            <a:r>
              <a:rPr lang="en-GB" dirty="0">
                <a:cs typeface="Calibri Light"/>
              </a:rPr>
              <a:t>Changing PED along a straight-line demand curve, including numbers for deeper analysis</a:t>
            </a:r>
            <a:endParaRPr lang="en-GB" dirty="0"/>
          </a:p>
        </p:txBody>
      </p:sp>
    </p:spTree>
    <p:extLst>
      <p:ext uri="{BB962C8B-B14F-4D97-AF65-F5344CB8AC3E}">
        <p14:creationId xmlns:p14="http://schemas.microsoft.com/office/powerpoint/2010/main" val="79551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AR = D</a:t>
            </a:r>
          </a:p>
        </p:txBody>
      </p:sp>
      <p:cxnSp>
        <p:nvCxnSpPr>
          <p:cNvPr id="3" name="Straight Connector 2">
            <a:extLst>
              <a:ext uri="{FF2B5EF4-FFF2-40B4-BE49-F238E27FC236}">
                <a16:creationId xmlns:a16="http://schemas.microsoft.com/office/drawing/2014/main" id="{08A6303B-28FB-4510-9FDB-9BE68A307EB4}"/>
              </a:ext>
            </a:extLst>
          </p:cNvPr>
          <p:cNvCxnSpPr/>
          <p:nvPr/>
        </p:nvCxnSpPr>
        <p:spPr>
          <a:xfrm>
            <a:off x="4053840" y="2042160"/>
            <a:ext cx="0" cy="31237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F57A5E-2202-4BCB-9119-307EB5F5759D}"/>
              </a:ext>
            </a:extLst>
          </p:cNvPr>
          <p:cNvCxnSpPr/>
          <p:nvPr/>
        </p:nvCxnSpPr>
        <p:spPr>
          <a:xfrm>
            <a:off x="6502400" y="3850640"/>
            <a:ext cx="0" cy="131524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69CAEFA-B39D-4A8E-A46E-B182FBC2863B}"/>
              </a:ext>
            </a:extLst>
          </p:cNvPr>
          <p:cNvSpPr txBox="1"/>
          <p:nvPr/>
        </p:nvSpPr>
        <p:spPr>
          <a:xfrm>
            <a:off x="3499882" y="5165889"/>
            <a:ext cx="1146389" cy="369332"/>
          </a:xfrm>
          <a:prstGeom prst="rect">
            <a:avLst/>
          </a:prstGeom>
          <a:noFill/>
        </p:spPr>
        <p:txBody>
          <a:bodyPr wrap="square" rtlCol="0">
            <a:spAutoFit/>
          </a:bodyPr>
          <a:lstStyle/>
          <a:p>
            <a:pPr algn="ctr"/>
            <a:r>
              <a:rPr lang="en-GB" b="1" dirty="0"/>
              <a:t>A</a:t>
            </a:r>
          </a:p>
        </p:txBody>
      </p:sp>
      <p:sp>
        <p:nvSpPr>
          <p:cNvPr id="13" name="TextBox 12">
            <a:extLst>
              <a:ext uri="{FF2B5EF4-FFF2-40B4-BE49-F238E27FC236}">
                <a16:creationId xmlns:a16="http://schemas.microsoft.com/office/drawing/2014/main" id="{D9255097-6A72-4B75-A0B0-870BEE653785}"/>
              </a:ext>
            </a:extLst>
          </p:cNvPr>
          <p:cNvSpPr txBox="1"/>
          <p:nvPr/>
        </p:nvSpPr>
        <p:spPr>
          <a:xfrm>
            <a:off x="5938282" y="5165889"/>
            <a:ext cx="1146389" cy="369332"/>
          </a:xfrm>
          <a:prstGeom prst="rect">
            <a:avLst/>
          </a:prstGeom>
          <a:noFill/>
        </p:spPr>
        <p:txBody>
          <a:bodyPr wrap="square" rtlCol="0">
            <a:spAutoFit/>
          </a:bodyPr>
          <a:lstStyle/>
          <a:p>
            <a:pPr algn="ctr"/>
            <a:r>
              <a:rPr lang="en-GB" b="1" dirty="0"/>
              <a:t>B</a:t>
            </a:r>
          </a:p>
        </p:txBody>
      </p:sp>
      <p:sp>
        <p:nvSpPr>
          <p:cNvPr id="2" name="Title 1">
            <a:extLst>
              <a:ext uri="{FF2B5EF4-FFF2-40B4-BE49-F238E27FC236}">
                <a16:creationId xmlns:a16="http://schemas.microsoft.com/office/drawing/2014/main" id="{6F1103D8-35C0-981B-7458-26B0338F4A89}"/>
              </a:ext>
            </a:extLst>
          </p:cNvPr>
          <p:cNvSpPr>
            <a:spLocks noGrp="1"/>
          </p:cNvSpPr>
          <p:nvPr>
            <p:ph type="title"/>
          </p:nvPr>
        </p:nvSpPr>
        <p:spPr/>
        <p:txBody>
          <a:bodyPr>
            <a:normAutofit/>
          </a:bodyPr>
          <a:lstStyle/>
          <a:p>
            <a:r>
              <a:rPr lang="en-GB" dirty="0">
                <a:cs typeface="Calibri Light"/>
              </a:rPr>
              <a:t>PED elastic at A and inelastic at B</a:t>
            </a:r>
            <a:endParaRPr lang="en-US" dirty="0"/>
          </a:p>
        </p:txBody>
      </p:sp>
    </p:spTree>
    <p:extLst>
      <p:ext uri="{BB962C8B-B14F-4D97-AF65-F5344CB8AC3E}">
        <p14:creationId xmlns:p14="http://schemas.microsoft.com/office/powerpoint/2010/main" val="35436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H="1">
            <a:off x="3236501" y="2468708"/>
            <a:ext cx="4285498" cy="1469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82328" y="942680"/>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049073" y="2040585"/>
            <a:ext cx="1146389" cy="369332"/>
          </a:xfrm>
          <a:prstGeom prst="rect">
            <a:avLst/>
          </a:prstGeom>
          <a:noFill/>
        </p:spPr>
        <p:txBody>
          <a:bodyPr wrap="square" rtlCol="0">
            <a:spAutoFit/>
          </a:bodyPr>
          <a:lstStyle/>
          <a:p>
            <a:pPr algn="ctr"/>
            <a:r>
              <a:rPr lang="en-GB" b="1" dirty="0"/>
              <a:t>S</a:t>
            </a:r>
          </a:p>
        </p:txBody>
      </p:sp>
      <p:cxnSp>
        <p:nvCxnSpPr>
          <p:cNvPr id="11" name="Straight Connector 10">
            <a:extLst>
              <a:ext uri="{FF2B5EF4-FFF2-40B4-BE49-F238E27FC236}">
                <a16:creationId xmlns:a16="http://schemas.microsoft.com/office/drawing/2014/main" id="{74CB953A-F34A-4C18-9BFF-7D61CF98B685}"/>
              </a:ext>
            </a:extLst>
          </p:cNvPr>
          <p:cNvCxnSpPr>
            <a:cxnSpLocks/>
          </p:cNvCxnSpPr>
          <p:nvPr/>
        </p:nvCxnSpPr>
        <p:spPr>
          <a:xfrm>
            <a:off x="4976054" y="3395662"/>
            <a:ext cx="0" cy="179452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F7E6DF-C4E0-44E8-9F44-627CE1EC5FBC}"/>
              </a:ext>
            </a:extLst>
          </p:cNvPr>
          <p:cNvCxnSpPr>
            <a:cxnSpLocks/>
          </p:cNvCxnSpPr>
          <p:nvPr/>
        </p:nvCxnSpPr>
        <p:spPr>
          <a:xfrm>
            <a:off x="6249026" y="2890082"/>
            <a:ext cx="1" cy="2224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03A408-93E2-4FA0-8E6D-3F8C9059A324}"/>
              </a:ext>
            </a:extLst>
          </p:cNvPr>
          <p:cNvCxnSpPr>
            <a:cxnSpLocks/>
          </p:cNvCxnSpPr>
          <p:nvPr/>
        </p:nvCxnSpPr>
        <p:spPr>
          <a:xfrm flipH="1">
            <a:off x="2884602" y="2927919"/>
            <a:ext cx="3364424"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0B4DC8-2B93-4C66-A39E-3D65F482A1A9}"/>
              </a:ext>
            </a:extLst>
          </p:cNvPr>
          <p:cNvCxnSpPr>
            <a:cxnSpLocks/>
          </p:cNvCxnSpPr>
          <p:nvPr/>
        </p:nvCxnSpPr>
        <p:spPr>
          <a:xfrm flipH="1">
            <a:off x="2884602" y="3340329"/>
            <a:ext cx="2016171"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216072-8BAC-43C8-834F-6BD9E65A8671}"/>
              </a:ext>
            </a:extLst>
          </p:cNvPr>
          <p:cNvSpPr txBox="1"/>
          <p:nvPr/>
        </p:nvSpPr>
        <p:spPr>
          <a:xfrm>
            <a:off x="2140536" y="3138113"/>
            <a:ext cx="1146389" cy="369332"/>
          </a:xfrm>
          <a:prstGeom prst="rect">
            <a:avLst/>
          </a:prstGeom>
          <a:noFill/>
        </p:spPr>
        <p:txBody>
          <a:bodyPr wrap="square" rtlCol="0">
            <a:spAutoFit/>
          </a:bodyPr>
          <a:lstStyle/>
          <a:p>
            <a:pPr algn="ctr"/>
            <a:r>
              <a:rPr lang="en-GB" b="1" dirty="0"/>
              <a:t>P1</a:t>
            </a:r>
          </a:p>
        </p:txBody>
      </p:sp>
      <p:sp>
        <p:nvSpPr>
          <p:cNvPr id="20" name="TextBox 19">
            <a:extLst>
              <a:ext uri="{FF2B5EF4-FFF2-40B4-BE49-F238E27FC236}">
                <a16:creationId xmlns:a16="http://schemas.microsoft.com/office/drawing/2014/main" id="{62CF7C9F-BB1D-4AA2-9341-CB420142D17F}"/>
              </a:ext>
            </a:extLst>
          </p:cNvPr>
          <p:cNvSpPr txBox="1"/>
          <p:nvPr/>
        </p:nvSpPr>
        <p:spPr>
          <a:xfrm>
            <a:off x="2140535" y="2763841"/>
            <a:ext cx="1146389" cy="369332"/>
          </a:xfrm>
          <a:prstGeom prst="rect">
            <a:avLst/>
          </a:prstGeom>
          <a:noFill/>
        </p:spPr>
        <p:txBody>
          <a:bodyPr wrap="square" rtlCol="0">
            <a:spAutoFit/>
          </a:bodyPr>
          <a:lstStyle/>
          <a:p>
            <a:pPr algn="ctr"/>
            <a:r>
              <a:rPr lang="en-GB" b="1" dirty="0"/>
              <a:t>P2</a:t>
            </a:r>
          </a:p>
        </p:txBody>
      </p:sp>
      <p:sp>
        <p:nvSpPr>
          <p:cNvPr id="21" name="TextBox 20">
            <a:extLst>
              <a:ext uri="{FF2B5EF4-FFF2-40B4-BE49-F238E27FC236}">
                <a16:creationId xmlns:a16="http://schemas.microsoft.com/office/drawing/2014/main" id="{E7BBCC85-DDFE-4D23-B303-389D5702081E}"/>
              </a:ext>
            </a:extLst>
          </p:cNvPr>
          <p:cNvSpPr txBox="1"/>
          <p:nvPr/>
        </p:nvSpPr>
        <p:spPr>
          <a:xfrm>
            <a:off x="4402859" y="5190183"/>
            <a:ext cx="1146389" cy="369332"/>
          </a:xfrm>
          <a:prstGeom prst="rect">
            <a:avLst/>
          </a:prstGeom>
          <a:noFill/>
        </p:spPr>
        <p:txBody>
          <a:bodyPr wrap="square" rtlCol="0">
            <a:spAutoFit/>
          </a:bodyPr>
          <a:lstStyle/>
          <a:p>
            <a:pPr algn="ctr"/>
            <a:r>
              <a:rPr lang="en-GB" b="1" dirty="0"/>
              <a:t>Q1</a:t>
            </a:r>
          </a:p>
        </p:txBody>
      </p:sp>
      <p:sp>
        <p:nvSpPr>
          <p:cNvPr id="22" name="TextBox 21">
            <a:extLst>
              <a:ext uri="{FF2B5EF4-FFF2-40B4-BE49-F238E27FC236}">
                <a16:creationId xmlns:a16="http://schemas.microsoft.com/office/drawing/2014/main" id="{09B1DA90-1744-4BF9-B047-DD004822870E}"/>
              </a:ext>
            </a:extLst>
          </p:cNvPr>
          <p:cNvSpPr txBox="1"/>
          <p:nvPr/>
        </p:nvSpPr>
        <p:spPr>
          <a:xfrm>
            <a:off x="5711896" y="5189996"/>
            <a:ext cx="1146389" cy="369332"/>
          </a:xfrm>
          <a:prstGeom prst="rect">
            <a:avLst/>
          </a:prstGeom>
          <a:noFill/>
        </p:spPr>
        <p:txBody>
          <a:bodyPr wrap="square" rtlCol="0">
            <a:spAutoFit/>
          </a:bodyPr>
          <a:lstStyle/>
          <a:p>
            <a:pPr algn="ctr"/>
            <a:r>
              <a:rPr lang="en-GB" b="1" dirty="0"/>
              <a:t>Q2</a:t>
            </a:r>
          </a:p>
        </p:txBody>
      </p:sp>
      <p:cxnSp>
        <p:nvCxnSpPr>
          <p:cNvPr id="24" name="Straight Arrow Connector 23">
            <a:extLst>
              <a:ext uri="{FF2B5EF4-FFF2-40B4-BE49-F238E27FC236}">
                <a16:creationId xmlns:a16="http://schemas.microsoft.com/office/drawing/2014/main" id="{0D049B8A-E33B-47D2-9E6D-1D0AABBD009A}"/>
              </a:ext>
            </a:extLst>
          </p:cNvPr>
          <p:cNvCxnSpPr>
            <a:cxnSpLocks/>
          </p:cNvCxnSpPr>
          <p:nvPr/>
        </p:nvCxnSpPr>
        <p:spPr>
          <a:xfrm flipV="1">
            <a:off x="2455522" y="2845727"/>
            <a:ext cx="0" cy="51766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7CA295A-9CB2-4684-9012-C49F0D1E3C98}"/>
              </a:ext>
            </a:extLst>
          </p:cNvPr>
          <p:cNvCxnSpPr>
            <a:cxnSpLocks/>
          </p:cNvCxnSpPr>
          <p:nvPr/>
        </p:nvCxnSpPr>
        <p:spPr>
          <a:xfrm>
            <a:off x="4919547" y="5778039"/>
            <a:ext cx="1470979"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2A73FB5-610A-4192-AF4C-1D26A1B01DFB}"/>
              </a:ext>
            </a:extLst>
          </p:cNvPr>
          <p:cNvSpPr txBox="1"/>
          <p:nvPr/>
        </p:nvSpPr>
        <p:spPr>
          <a:xfrm>
            <a:off x="3772783" y="963367"/>
            <a:ext cx="2840606" cy="1446550"/>
          </a:xfrm>
          <a:prstGeom prst="rect">
            <a:avLst/>
          </a:prstGeom>
          <a:noFill/>
        </p:spPr>
        <p:txBody>
          <a:bodyPr wrap="square" rtlCol="0">
            <a:spAutoFit/>
          </a:bodyPr>
          <a:lstStyle/>
          <a:p>
            <a:pPr algn="ctr"/>
            <a:r>
              <a:rPr lang="en-GB" sz="2200" dirty="0">
                <a:solidFill>
                  <a:srgbClr val="00B050"/>
                </a:solidFill>
              </a:rPr>
              <a:t>The increase in price is proportionally much smaller than the rise in quantity supplied</a:t>
            </a:r>
          </a:p>
        </p:txBody>
      </p:sp>
      <p:sp>
        <p:nvSpPr>
          <p:cNvPr id="2" name="Title 1">
            <a:extLst>
              <a:ext uri="{FF2B5EF4-FFF2-40B4-BE49-F238E27FC236}">
                <a16:creationId xmlns:a16="http://schemas.microsoft.com/office/drawing/2014/main" id="{D4DCF032-D346-9356-8F22-9EE17D0EAE53}"/>
              </a:ext>
            </a:extLst>
          </p:cNvPr>
          <p:cNvSpPr>
            <a:spLocks noGrp="1"/>
          </p:cNvSpPr>
          <p:nvPr>
            <p:ph type="title"/>
          </p:nvPr>
        </p:nvSpPr>
        <p:spPr/>
        <p:txBody>
          <a:bodyPr>
            <a:normAutofit/>
          </a:bodyPr>
          <a:lstStyle/>
          <a:p>
            <a:r>
              <a:rPr lang="en-GB" dirty="0">
                <a:cs typeface="Calibri Light"/>
              </a:rPr>
              <a:t>Price elastic supply curve</a:t>
            </a:r>
            <a:endParaRPr lang="en-US" dirty="0"/>
          </a:p>
        </p:txBody>
      </p:sp>
    </p:spTree>
    <p:extLst>
      <p:ext uri="{BB962C8B-B14F-4D97-AF65-F5344CB8AC3E}">
        <p14:creationId xmlns:p14="http://schemas.microsoft.com/office/powerpoint/2010/main" val="508874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H="1">
            <a:off x="4520629" y="1489753"/>
            <a:ext cx="893852" cy="34725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82328" y="942680"/>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103846" y="1167714"/>
            <a:ext cx="1146389" cy="369332"/>
          </a:xfrm>
          <a:prstGeom prst="rect">
            <a:avLst/>
          </a:prstGeom>
          <a:noFill/>
        </p:spPr>
        <p:txBody>
          <a:bodyPr wrap="square" rtlCol="0">
            <a:spAutoFit/>
          </a:bodyPr>
          <a:lstStyle/>
          <a:p>
            <a:pPr algn="ctr"/>
            <a:r>
              <a:rPr lang="en-GB" b="1" dirty="0"/>
              <a:t>S</a:t>
            </a:r>
          </a:p>
        </p:txBody>
      </p:sp>
      <p:cxnSp>
        <p:nvCxnSpPr>
          <p:cNvPr id="11" name="Straight Connector 10">
            <a:extLst>
              <a:ext uri="{FF2B5EF4-FFF2-40B4-BE49-F238E27FC236}">
                <a16:creationId xmlns:a16="http://schemas.microsoft.com/office/drawing/2014/main" id="{74CB953A-F34A-4C18-9BFF-7D61CF98B685}"/>
              </a:ext>
            </a:extLst>
          </p:cNvPr>
          <p:cNvCxnSpPr>
            <a:cxnSpLocks/>
          </p:cNvCxnSpPr>
          <p:nvPr/>
        </p:nvCxnSpPr>
        <p:spPr>
          <a:xfrm>
            <a:off x="4967555" y="3120346"/>
            <a:ext cx="0" cy="1996954"/>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F7E6DF-C4E0-44E8-9F44-627CE1EC5FBC}"/>
              </a:ext>
            </a:extLst>
          </p:cNvPr>
          <p:cNvCxnSpPr>
            <a:cxnSpLocks/>
          </p:cNvCxnSpPr>
          <p:nvPr/>
        </p:nvCxnSpPr>
        <p:spPr>
          <a:xfrm>
            <a:off x="5337742" y="1918270"/>
            <a:ext cx="0" cy="3247619"/>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03A408-93E2-4FA0-8E6D-3F8C9059A324}"/>
              </a:ext>
            </a:extLst>
          </p:cNvPr>
          <p:cNvCxnSpPr>
            <a:cxnSpLocks/>
          </p:cNvCxnSpPr>
          <p:nvPr/>
        </p:nvCxnSpPr>
        <p:spPr>
          <a:xfrm flipH="1">
            <a:off x="2884602" y="1879956"/>
            <a:ext cx="2377858" cy="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0B4DC8-2B93-4C66-A39E-3D65F482A1A9}"/>
              </a:ext>
            </a:extLst>
          </p:cNvPr>
          <p:cNvCxnSpPr>
            <a:cxnSpLocks/>
          </p:cNvCxnSpPr>
          <p:nvPr/>
        </p:nvCxnSpPr>
        <p:spPr>
          <a:xfrm flipH="1">
            <a:off x="2884602" y="3120346"/>
            <a:ext cx="2060630"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216072-8BAC-43C8-834F-6BD9E65A8671}"/>
              </a:ext>
            </a:extLst>
          </p:cNvPr>
          <p:cNvSpPr txBox="1"/>
          <p:nvPr/>
        </p:nvSpPr>
        <p:spPr>
          <a:xfrm>
            <a:off x="2141033" y="2953447"/>
            <a:ext cx="1146389" cy="369332"/>
          </a:xfrm>
          <a:prstGeom prst="rect">
            <a:avLst/>
          </a:prstGeom>
          <a:noFill/>
        </p:spPr>
        <p:txBody>
          <a:bodyPr wrap="square" rtlCol="0">
            <a:spAutoFit/>
          </a:bodyPr>
          <a:lstStyle/>
          <a:p>
            <a:pPr algn="ctr"/>
            <a:r>
              <a:rPr lang="en-GB" b="1" dirty="0"/>
              <a:t>P1</a:t>
            </a:r>
          </a:p>
        </p:txBody>
      </p:sp>
      <p:sp>
        <p:nvSpPr>
          <p:cNvPr id="20" name="TextBox 19">
            <a:extLst>
              <a:ext uri="{FF2B5EF4-FFF2-40B4-BE49-F238E27FC236}">
                <a16:creationId xmlns:a16="http://schemas.microsoft.com/office/drawing/2014/main" id="{62CF7C9F-BB1D-4AA2-9341-CB420142D17F}"/>
              </a:ext>
            </a:extLst>
          </p:cNvPr>
          <p:cNvSpPr txBox="1"/>
          <p:nvPr/>
        </p:nvSpPr>
        <p:spPr>
          <a:xfrm>
            <a:off x="2117008" y="1644793"/>
            <a:ext cx="1146389" cy="369332"/>
          </a:xfrm>
          <a:prstGeom prst="rect">
            <a:avLst/>
          </a:prstGeom>
          <a:noFill/>
        </p:spPr>
        <p:txBody>
          <a:bodyPr wrap="square" rtlCol="0">
            <a:spAutoFit/>
          </a:bodyPr>
          <a:lstStyle/>
          <a:p>
            <a:pPr algn="ctr"/>
            <a:r>
              <a:rPr lang="en-GB" b="1" dirty="0"/>
              <a:t>P2</a:t>
            </a:r>
          </a:p>
        </p:txBody>
      </p:sp>
      <p:sp>
        <p:nvSpPr>
          <p:cNvPr id="21" name="TextBox 20">
            <a:extLst>
              <a:ext uri="{FF2B5EF4-FFF2-40B4-BE49-F238E27FC236}">
                <a16:creationId xmlns:a16="http://schemas.microsoft.com/office/drawing/2014/main" id="{E7BBCC85-DDFE-4D23-B303-389D5702081E}"/>
              </a:ext>
            </a:extLst>
          </p:cNvPr>
          <p:cNvSpPr txBox="1"/>
          <p:nvPr/>
        </p:nvSpPr>
        <p:spPr>
          <a:xfrm>
            <a:off x="4372037" y="5183581"/>
            <a:ext cx="1146389" cy="369332"/>
          </a:xfrm>
          <a:prstGeom prst="rect">
            <a:avLst/>
          </a:prstGeom>
          <a:noFill/>
        </p:spPr>
        <p:txBody>
          <a:bodyPr wrap="square" rtlCol="0">
            <a:spAutoFit/>
          </a:bodyPr>
          <a:lstStyle/>
          <a:p>
            <a:pPr algn="ctr"/>
            <a:r>
              <a:rPr lang="en-GB" b="1" dirty="0"/>
              <a:t>Q1</a:t>
            </a:r>
          </a:p>
        </p:txBody>
      </p:sp>
      <p:sp>
        <p:nvSpPr>
          <p:cNvPr id="22" name="TextBox 21">
            <a:extLst>
              <a:ext uri="{FF2B5EF4-FFF2-40B4-BE49-F238E27FC236}">
                <a16:creationId xmlns:a16="http://schemas.microsoft.com/office/drawing/2014/main" id="{09B1DA90-1744-4BF9-B047-DD004822870E}"/>
              </a:ext>
            </a:extLst>
          </p:cNvPr>
          <p:cNvSpPr txBox="1"/>
          <p:nvPr/>
        </p:nvSpPr>
        <p:spPr>
          <a:xfrm>
            <a:off x="4800190" y="5183580"/>
            <a:ext cx="1146389" cy="369332"/>
          </a:xfrm>
          <a:prstGeom prst="rect">
            <a:avLst/>
          </a:prstGeom>
          <a:noFill/>
        </p:spPr>
        <p:txBody>
          <a:bodyPr wrap="square" rtlCol="0">
            <a:spAutoFit/>
          </a:bodyPr>
          <a:lstStyle/>
          <a:p>
            <a:pPr algn="ctr"/>
            <a:r>
              <a:rPr lang="en-GB" b="1" dirty="0"/>
              <a:t>Q2</a:t>
            </a:r>
          </a:p>
        </p:txBody>
      </p:sp>
      <p:cxnSp>
        <p:nvCxnSpPr>
          <p:cNvPr id="24" name="Straight Arrow Connector 23">
            <a:extLst>
              <a:ext uri="{FF2B5EF4-FFF2-40B4-BE49-F238E27FC236}">
                <a16:creationId xmlns:a16="http://schemas.microsoft.com/office/drawing/2014/main" id="{0D049B8A-E33B-47D2-9E6D-1D0AABBD009A}"/>
              </a:ext>
            </a:extLst>
          </p:cNvPr>
          <p:cNvCxnSpPr/>
          <p:nvPr/>
        </p:nvCxnSpPr>
        <p:spPr>
          <a:xfrm flipV="1">
            <a:off x="2455523" y="1900503"/>
            <a:ext cx="0" cy="121984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7CA295A-9CB2-4684-9012-C49F0D1E3C98}"/>
              </a:ext>
            </a:extLst>
          </p:cNvPr>
          <p:cNvCxnSpPr>
            <a:cxnSpLocks/>
          </p:cNvCxnSpPr>
          <p:nvPr/>
        </p:nvCxnSpPr>
        <p:spPr>
          <a:xfrm>
            <a:off x="5006493" y="5552912"/>
            <a:ext cx="407987"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2A73FB5-610A-4192-AF4C-1D26A1B01DFB}"/>
              </a:ext>
            </a:extLst>
          </p:cNvPr>
          <p:cNvSpPr txBox="1"/>
          <p:nvPr/>
        </p:nvSpPr>
        <p:spPr>
          <a:xfrm>
            <a:off x="5549249" y="1489753"/>
            <a:ext cx="2840606" cy="1446550"/>
          </a:xfrm>
          <a:prstGeom prst="rect">
            <a:avLst/>
          </a:prstGeom>
          <a:noFill/>
        </p:spPr>
        <p:txBody>
          <a:bodyPr wrap="square" rtlCol="0">
            <a:spAutoFit/>
          </a:bodyPr>
          <a:lstStyle/>
          <a:p>
            <a:pPr algn="ctr"/>
            <a:r>
              <a:rPr lang="en-GB" sz="2200" dirty="0">
                <a:solidFill>
                  <a:srgbClr val="00B050"/>
                </a:solidFill>
              </a:rPr>
              <a:t>The increase in price is proportionally much larger than the rise in quantity supplied</a:t>
            </a:r>
          </a:p>
        </p:txBody>
      </p:sp>
      <p:sp>
        <p:nvSpPr>
          <p:cNvPr id="2" name="Title 1">
            <a:extLst>
              <a:ext uri="{FF2B5EF4-FFF2-40B4-BE49-F238E27FC236}">
                <a16:creationId xmlns:a16="http://schemas.microsoft.com/office/drawing/2014/main" id="{DE34073B-CB4F-5EAA-BF4E-766CCD79F939}"/>
              </a:ext>
            </a:extLst>
          </p:cNvPr>
          <p:cNvSpPr>
            <a:spLocks noGrp="1"/>
          </p:cNvSpPr>
          <p:nvPr>
            <p:ph type="title"/>
          </p:nvPr>
        </p:nvSpPr>
        <p:spPr/>
        <p:txBody>
          <a:bodyPr>
            <a:normAutofit/>
          </a:bodyPr>
          <a:lstStyle/>
          <a:p>
            <a:r>
              <a:rPr lang="en-GB" dirty="0">
                <a:cs typeface="Calibri Light"/>
              </a:rPr>
              <a:t>Price inelastic supply curve</a:t>
            </a:r>
            <a:endParaRPr lang="en-GB" dirty="0"/>
          </a:p>
        </p:txBody>
      </p:sp>
    </p:spTree>
    <p:extLst>
      <p:ext uri="{BB962C8B-B14F-4D97-AF65-F5344CB8AC3E}">
        <p14:creationId xmlns:p14="http://schemas.microsoft.com/office/powerpoint/2010/main" val="370035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571633" y="467138"/>
            <a:ext cx="1312970" cy="646331"/>
          </a:xfrm>
          <a:prstGeom prst="rect">
            <a:avLst/>
          </a:prstGeom>
          <a:noFill/>
        </p:spPr>
        <p:txBody>
          <a:bodyPr wrap="square" rtlCol="0">
            <a:spAutoFit/>
          </a:bodyPr>
          <a:lstStyle/>
          <a:p>
            <a:pPr algn="ctr"/>
            <a:r>
              <a:rPr lang="en-GB" b="1" dirty="0"/>
              <a:t>Price of healthcare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healthcare</a:t>
            </a:r>
          </a:p>
        </p:txBody>
      </p: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H="1" flipV="1">
            <a:off x="5290097" y="704731"/>
            <a:ext cx="10020" cy="44616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6760984" y="4672393"/>
            <a:ext cx="1146389" cy="369332"/>
          </a:xfrm>
          <a:prstGeom prst="rect">
            <a:avLst/>
          </a:prstGeom>
          <a:noFill/>
        </p:spPr>
        <p:txBody>
          <a:bodyPr wrap="square" rtlCol="0">
            <a:spAutoFit/>
          </a:bodyPr>
          <a:lstStyle/>
          <a:p>
            <a:pPr algn="ctr"/>
            <a:r>
              <a:rPr lang="en-GB" b="1" dirty="0"/>
              <a:t>D</a:t>
            </a:r>
          </a:p>
        </p:txBody>
      </p:sp>
      <p:sp>
        <p:nvSpPr>
          <p:cNvPr id="17" name="TextBox 16">
            <a:extLst>
              <a:ext uri="{FF2B5EF4-FFF2-40B4-BE49-F238E27FC236}">
                <a16:creationId xmlns:a16="http://schemas.microsoft.com/office/drawing/2014/main" id="{C926DBDC-D22C-4D8C-8C91-3CDCF7D2B4E8}"/>
              </a:ext>
            </a:extLst>
          </p:cNvPr>
          <p:cNvSpPr txBox="1"/>
          <p:nvPr/>
        </p:nvSpPr>
        <p:spPr>
          <a:xfrm>
            <a:off x="5046942" y="605637"/>
            <a:ext cx="1146389" cy="369332"/>
          </a:xfrm>
          <a:prstGeom prst="rect">
            <a:avLst/>
          </a:prstGeom>
          <a:noFill/>
        </p:spPr>
        <p:txBody>
          <a:bodyPr wrap="square" rtlCol="0">
            <a:spAutoFit/>
          </a:bodyPr>
          <a:lstStyle/>
          <a:p>
            <a:pPr algn="ctr"/>
            <a:r>
              <a:rPr lang="en-GB" b="1" dirty="0"/>
              <a:t>S</a:t>
            </a:r>
          </a:p>
        </p:txBody>
      </p:sp>
      <p:sp>
        <p:nvSpPr>
          <p:cNvPr id="21" name="TextBox 20">
            <a:extLst>
              <a:ext uri="{FF2B5EF4-FFF2-40B4-BE49-F238E27FC236}">
                <a16:creationId xmlns:a16="http://schemas.microsoft.com/office/drawing/2014/main" id="{F5BC51BB-FB4B-44FE-ACBE-AB26D1501980}"/>
              </a:ext>
            </a:extLst>
          </p:cNvPr>
          <p:cNvSpPr txBox="1"/>
          <p:nvPr/>
        </p:nvSpPr>
        <p:spPr>
          <a:xfrm>
            <a:off x="1720442" y="5002460"/>
            <a:ext cx="1146389" cy="369332"/>
          </a:xfrm>
          <a:prstGeom prst="rect">
            <a:avLst/>
          </a:prstGeom>
          <a:noFill/>
        </p:spPr>
        <p:txBody>
          <a:bodyPr wrap="square" rtlCol="0">
            <a:spAutoFit/>
          </a:bodyPr>
          <a:lstStyle/>
          <a:p>
            <a:pPr algn="ctr"/>
            <a:r>
              <a:rPr lang="en-GB" b="1" dirty="0"/>
              <a:t>Zero price</a:t>
            </a:r>
          </a:p>
        </p:txBody>
      </p:sp>
      <p:sp>
        <p:nvSpPr>
          <p:cNvPr id="22" name="TextBox 21">
            <a:extLst>
              <a:ext uri="{FF2B5EF4-FFF2-40B4-BE49-F238E27FC236}">
                <a16:creationId xmlns:a16="http://schemas.microsoft.com/office/drawing/2014/main" id="{91FCFB24-01C8-477F-9CF5-E15DC9D92286}"/>
              </a:ext>
            </a:extLst>
          </p:cNvPr>
          <p:cNvSpPr txBox="1"/>
          <p:nvPr/>
        </p:nvSpPr>
        <p:spPr>
          <a:xfrm>
            <a:off x="6525232" y="5165079"/>
            <a:ext cx="1146389" cy="369332"/>
          </a:xfrm>
          <a:prstGeom prst="rect">
            <a:avLst/>
          </a:prstGeom>
          <a:noFill/>
        </p:spPr>
        <p:txBody>
          <a:bodyPr wrap="square" rtlCol="0">
            <a:spAutoFit/>
          </a:bodyPr>
          <a:lstStyle/>
          <a:p>
            <a:pPr algn="ctr"/>
            <a:r>
              <a:rPr lang="en-GB" b="1" dirty="0"/>
              <a:t>Q1</a:t>
            </a:r>
          </a:p>
        </p:txBody>
      </p:sp>
      <p:cxnSp>
        <p:nvCxnSpPr>
          <p:cNvPr id="20" name="Straight Connector 19">
            <a:extLst>
              <a:ext uri="{FF2B5EF4-FFF2-40B4-BE49-F238E27FC236}">
                <a16:creationId xmlns:a16="http://schemas.microsoft.com/office/drawing/2014/main" id="{9A311E2F-ACB9-4DDC-928E-1B11D3C6E2D4}"/>
              </a:ext>
            </a:extLst>
          </p:cNvPr>
          <p:cNvCxnSpPr>
            <a:cxnSpLocks/>
          </p:cNvCxnSpPr>
          <p:nvPr/>
        </p:nvCxnSpPr>
        <p:spPr>
          <a:xfrm>
            <a:off x="3086100" y="704731"/>
            <a:ext cx="4139653" cy="4442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2684AE-34EE-480B-8FA1-55C44108066E}"/>
              </a:ext>
            </a:extLst>
          </p:cNvPr>
          <p:cNvCxnSpPr>
            <a:cxnSpLocks/>
          </p:cNvCxnSpPr>
          <p:nvPr/>
        </p:nvCxnSpPr>
        <p:spPr>
          <a:xfrm flipH="1">
            <a:off x="2884601" y="3087278"/>
            <a:ext cx="240549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41DB22-A212-41EB-B328-FA21C69081FD}"/>
              </a:ext>
            </a:extLst>
          </p:cNvPr>
          <p:cNvSpPr txBox="1"/>
          <p:nvPr/>
        </p:nvSpPr>
        <p:spPr>
          <a:xfrm>
            <a:off x="4726922" y="5166700"/>
            <a:ext cx="1146389" cy="369332"/>
          </a:xfrm>
          <a:prstGeom prst="rect">
            <a:avLst/>
          </a:prstGeom>
          <a:noFill/>
        </p:spPr>
        <p:txBody>
          <a:bodyPr wrap="square" rtlCol="0">
            <a:spAutoFit/>
          </a:bodyPr>
          <a:lstStyle/>
          <a:p>
            <a:pPr algn="ctr"/>
            <a:r>
              <a:rPr lang="en-GB" b="1" dirty="0"/>
              <a:t>Q</a:t>
            </a:r>
          </a:p>
        </p:txBody>
      </p:sp>
      <p:sp>
        <p:nvSpPr>
          <p:cNvPr id="27" name="TextBox 26">
            <a:extLst>
              <a:ext uri="{FF2B5EF4-FFF2-40B4-BE49-F238E27FC236}">
                <a16:creationId xmlns:a16="http://schemas.microsoft.com/office/drawing/2014/main" id="{0A5E4CED-393D-4291-A7E9-CAC898C8018F}"/>
              </a:ext>
            </a:extLst>
          </p:cNvPr>
          <p:cNvSpPr txBox="1"/>
          <p:nvPr/>
        </p:nvSpPr>
        <p:spPr>
          <a:xfrm>
            <a:off x="1866739" y="2734799"/>
            <a:ext cx="1146389" cy="646331"/>
          </a:xfrm>
          <a:prstGeom prst="rect">
            <a:avLst/>
          </a:prstGeom>
          <a:noFill/>
        </p:spPr>
        <p:txBody>
          <a:bodyPr wrap="square" rtlCol="0">
            <a:spAutoFit/>
          </a:bodyPr>
          <a:lstStyle/>
          <a:p>
            <a:pPr algn="ctr"/>
            <a:r>
              <a:rPr lang="en-GB" b="1" dirty="0"/>
              <a:t>Market price</a:t>
            </a:r>
          </a:p>
        </p:txBody>
      </p:sp>
      <p:cxnSp>
        <p:nvCxnSpPr>
          <p:cNvPr id="6" name="Straight Arrow Connector 5">
            <a:extLst>
              <a:ext uri="{FF2B5EF4-FFF2-40B4-BE49-F238E27FC236}">
                <a16:creationId xmlns:a16="http://schemas.microsoft.com/office/drawing/2014/main" id="{8820E8CE-B793-4C8C-8ED0-6DCF0DD34A6C}"/>
              </a:ext>
            </a:extLst>
          </p:cNvPr>
          <p:cNvCxnSpPr/>
          <p:nvPr/>
        </p:nvCxnSpPr>
        <p:spPr>
          <a:xfrm>
            <a:off x="5429250" y="5534411"/>
            <a:ext cx="166917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DF039A-0429-4FA6-BFB7-07FDFD885FC4}"/>
              </a:ext>
            </a:extLst>
          </p:cNvPr>
          <p:cNvSpPr txBox="1"/>
          <p:nvPr/>
        </p:nvSpPr>
        <p:spPr>
          <a:xfrm>
            <a:off x="5476875" y="5486400"/>
            <a:ext cx="1457325" cy="369332"/>
          </a:xfrm>
          <a:prstGeom prst="rect">
            <a:avLst/>
          </a:prstGeom>
          <a:noFill/>
        </p:spPr>
        <p:txBody>
          <a:bodyPr wrap="square" rtlCol="0">
            <a:spAutoFit/>
          </a:bodyPr>
          <a:lstStyle/>
          <a:p>
            <a:pPr algn="ctr"/>
            <a:r>
              <a:rPr lang="en-GB" dirty="0">
                <a:solidFill>
                  <a:srgbClr val="0070C0"/>
                </a:solidFill>
              </a:rPr>
              <a:t>Waiting list</a:t>
            </a:r>
          </a:p>
        </p:txBody>
      </p:sp>
      <p:sp>
        <p:nvSpPr>
          <p:cNvPr id="2" name="Title 1">
            <a:extLst>
              <a:ext uri="{FF2B5EF4-FFF2-40B4-BE49-F238E27FC236}">
                <a16:creationId xmlns:a16="http://schemas.microsoft.com/office/drawing/2014/main" id="{6A82D080-149C-F936-E839-777DBDCB2DBA}"/>
              </a:ext>
            </a:extLst>
          </p:cNvPr>
          <p:cNvSpPr>
            <a:spLocks noGrp="1"/>
          </p:cNvSpPr>
          <p:nvPr>
            <p:ph type="title"/>
          </p:nvPr>
        </p:nvSpPr>
        <p:spPr/>
        <p:txBody>
          <a:bodyPr/>
          <a:lstStyle/>
          <a:p>
            <a:r>
              <a:rPr lang="en-GB" dirty="0">
                <a:cs typeface="Calibri Light"/>
              </a:rPr>
              <a:t>Healthcare market: excess demand (waiting list) when healthcare is provided free at the point of use </a:t>
            </a:r>
            <a:r>
              <a:rPr lang="en-GB" dirty="0" err="1">
                <a:cs typeface="Calibri Light"/>
              </a:rPr>
              <a:t>eg.</a:t>
            </a:r>
            <a:r>
              <a:rPr lang="en-GB" dirty="0">
                <a:cs typeface="Calibri Light"/>
              </a:rPr>
              <a:t> NHS</a:t>
            </a:r>
            <a:endParaRPr lang="en-GB" dirty="0"/>
          </a:p>
        </p:txBody>
      </p:sp>
    </p:spTree>
    <p:extLst>
      <p:ext uri="{BB962C8B-B14F-4D97-AF65-F5344CB8AC3E}">
        <p14:creationId xmlns:p14="http://schemas.microsoft.com/office/powerpoint/2010/main" val="153937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92088-F52D-EE0C-5447-295A721784C8}"/>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F037C94A-D423-E325-0EB5-B390A1E81131}"/>
              </a:ext>
            </a:extLst>
          </p:cNvPr>
          <p:cNvSpPr>
            <a:spLocks noGrp="1"/>
          </p:cNvSpPr>
          <p:nvPr>
            <p:ph type="subTitle" idx="1"/>
          </p:nvPr>
        </p:nvSpPr>
        <p:spPr/>
        <p:txBody>
          <a:bodyPr>
            <a:normAutofit/>
          </a:bodyPr>
          <a:lstStyle/>
          <a:p>
            <a:r>
              <a:rPr lang="en-GB" sz="3200" b="1" dirty="0"/>
              <a:t>CONSUMER AND PRODUCER SURPLUS, AND TOTAL REVENUE</a:t>
            </a:r>
          </a:p>
        </p:txBody>
      </p:sp>
    </p:spTree>
    <p:extLst>
      <p:ext uri="{BB962C8B-B14F-4D97-AF65-F5344CB8AC3E}">
        <p14:creationId xmlns:p14="http://schemas.microsoft.com/office/powerpoint/2010/main" val="2312804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884602" y="1303768"/>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408020" y="942680"/>
            <a:ext cx="1146389" cy="646331"/>
          </a:xfrm>
          <a:prstGeom prst="rect">
            <a:avLst/>
          </a:prstGeom>
          <a:noFill/>
        </p:spPr>
        <p:txBody>
          <a:bodyPr wrap="square" rtlCol="0">
            <a:spAutoFit/>
          </a:bodyPr>
          <a:lstStyle/>
          <a:p>
            <a:pPr algn="ctr"/>
            <a:r>
              <a:rPr lang="en-GB" b="1" dirty="0"/>
              <a:t>Revenue / 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AR = D</a:t>
            </a:r>
          </a:p>
        </p:txBody>
      </p:sp>
      <p:sp>
        <p:nvSpPr>
          <p:cNvPr id="2" name="Right Triangle 1">
            <a:extLst>
              <a:ext uri="{FF2B5EF4-FFF2-40B4-BE49-F238E27FC236}">
                <a16:creationId xmlns:a16="http://schemas.microsoft.com/office/drawing/2014/main" id="{1D2B1734-0F21-4D1B-9127-397470FD89C4}"/>
              </a:ext>
            </a:extLst>
          </p:cNvPr>
          <p:cNvSpPr/>
          <p:nvPr/>
        </p:nvSpPr>
        <p:spPr>
          <a:xfrm>
            <a:off x="2914447" y="1353185"/>
            <a:ext cx="2411298" cy="1781161"/>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B9F7D4C4-1986-4502-BFB0-464C29CBBC57}"/>
              </a:ext>
            </a:extLst>
          </p:cNvPr>
          <p:cNvCxnSpPr>
            <a:stCxn id="2" idx="2"/>
            <a:endCxn id="2" idx="4"/>
          </p:cNvCxnSpPr>
          <p:nvPr/>
        </p:nvCxnSpPr>
        <p:spPr>
          <a:xfrm>
            <a:off x="2914447" y="3134346"/>
            <a:ext cx="241129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E83B9E-0F1A-4777-9147-FE01E6A4FF13}"/>
              </a:ext>
            </a:extLst>
          </p:cNvPr>
          <p:cNvSpPr txBox="1"/>
          <p:nvPr/>
        </p:nvSpPr>
        <p:spPr>
          <a:xfrm>
            <a:off x="2198794" y="2932642"/>
            <a:ext cx="1146389" cy="369332"/>
          </a:xfrm>
          <a:prstGeom prst="rect">
            <a:avLst/>
          </a:prstGeom>
          <a:noFill/>
        </p:spPr>
        <p:txBody>
          <a:bodyPr wrap="square" rtlCol="0">
            <a:spAutoFit/>
          </a:bodyPr>
          <a:lstStyle/>
          <a:p>
            <a:pPr algn="ctr"/>
            <a:r>
              <a:rPr lang="en-GB" b="1" dirty="0"/>
              <a:t>P</a:t>
            </a:r>
          </a:p>
        </p:txBody>
      </p:sp>
      <p:sp>
        <p:nvSpPr>
          <p:cNvPr id="12" name="TextBox 11">
            <a:extLst>
              <a:ext uri="{FF2B5EF4-FFF2-40B4-BE49-F238E27FC236}">
                <a16:creationId xmlns:a16="http://schemas.microsoft.com/office/drawing/2014/main" id="{B3DEEEAD-455B-4019-86CF-D71C2A72857E}"/>
              </a:ext>
            </a:extLst>
          </p:cNvPr>
          <p:cNvSpPr txBox="1"/>
          <p:nvPr/>
        </p:nvSpPr>
        <p:spPr>
          <a:xfrm>
            <a:off x="4951420" y="2814431"/>
            <a:ext cx="1146389" cy="369332"/>
          </a:xfrm>
          <a:prstGeom prst="rect">
            <a:avLst/>
          </a:prstGeom>
          <a:noFill/>
        </p:spPr>
        <p:txBody>
          <a:bodyPr wrap="square" rtlCol="0">
            <a:spAutoFit/>
          </a:bodyPr>
          <a:lstStyle/>
          <a:p>
            <a:pPr algn="ctr"/>
            <a:r>
              <a:rPr lang="en-GB" b="1" dirty="0"/>
              <a:t>a</a:t>
            </a:r>
          </a:p>
        </p:txBody>
      </p:sp>
      <p:sp>
        <p:nvSpPr>
          <p:cNvPr id="13" name="TextBox 12">
            <a:extLst>
              <a:ext uri="{FF2B5EF4-FFF2-40B4-BE49-F238E27FC236}">
                <a16:creationId xmlns:a16="http://schemas.microsoft.com/office/drawing/2014/main" id="{2CAF7C1F-6A2D-4199-9921-2AB2F77AA71B}"/>
              </a:ext>
            </a:extLst>
          </p:cNvPr>
          <p:cNvSpPr txBox="1"/>
          <p:nvPr/>
        </p:nvSpPr>
        <p:spPr>
          <a:xfrm>
            <a:off x="2142383" y="1107188"/>
            <a:ext cx="1146389" cy="369332"/>
          </a:xfrm>
          <a:prstGeom prst="rect">
            <a:avLst/>
          </a:prstGeom>
          <a:noFill/>
        </p:spPr>
        <p:txBody>
          <a:bodyPr wrap="square" rtlCol="0">
            <a:spAutoFit/>
          </a:bodyPr>
          <a:lstStyle/>
          <a:p>
            <a:pPr algn="ctr"/>
            <a:r>
              <a:rPr lang="en-GB" b="1" dirty="0"/>
              <a:t>P1</a:t>
            </a:r>
          </a:p>
        </p:txBody>
      </p:sp>
      <p:cxnSp>
        <p:nvCxnSpPr>
          <p:cNvPr id="15" name="Straight Connector 14">
            <a:extLst>
              <a:ext uri="{FF2B5EF4-FFF2-40B4-BE49-F238E27FC236}">
                <a16:creationId xmlns:a16="http://schemas.microsoft.com/office/drawing/2014/main" id="{5322094D-26A3-49AE-BD8F-2C98A6E00068}"/>
              </a:ext>
            </a:extLst>
          </p:cNvPr>
          <p:cNvCxnSpPr>
            <a:cxnSpLocks/>
          </p:cNvCxnSpPr>
          <p:nvPr/>
        </p:nvCxnSpPr>
        <p:spPr>
          <a:xfrm>
            <a:off x="5325745" y="3117308"/>
            <a:ext cx="0" cy="20485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747820-ADE6-4220-8A9A-A837D8B5A2A9}"/>
              </a:ext>
            </a:extLst>
          </p:cNvPr>
          <p:cNvSpPr txBox="1"/>
          <p:nvPr/>
        </p:nvSpPr>
        <p:spPr>
          <a:xfrm>
            <a:off x="4752550" y="5116472"/>
            <a:ext cx="1146389" cy="369332"/>
          </a:xfrm>
          <a:prstGeom prst="rect">
            <a:avLst/>
          </a:prstGeom>
          <a:noFill/>
        </p:spPr>
        <p:txBody>
          <a:bodyPr wrap="square" rtlCol="0">
            <a:spAutoFit/>
          </a:bodyPr>
          <a:lstStyle/>
          <a:p>
            <a:pPr algn="ctr"/>
            <a:r>
              <a:rPr lang="en-GB" b="1" dirty="0"/>
              <a:t>Q</a:t>
            </a:r>
          </a:p>
        </p:txBody>
      </p:sp>
      <p:sp>
        <p:nvSpPr>
          <p:cNvPr id="3" name="Title 2">
            <a:extLst>
              <a:ext uri="{FF2B5EF4-FFF2-40B4-BE49-F238E27FC236}">
                <a16:creationId xmlns:a16="http://schemas.microsoft.com/office/drawing/2014/main" id="{8F7803CA-27C3-C858-8A20-817873B33E95}"/>
              </a:ext>
            </a:extLst>
          </p:cNvPr>
          <p:cNvSpPr>
            <a:spLocks noGrp="1"/>
          </p:cNvSpPr>
          <p:nvPr>
            <p:ph type="title"/>
          </p:nvPr>
        </p:nvSpPr>
        <p:spPr/>
        <p:txBody>
          <a:bodyPr>
            <a:normAutofit/>
          </a:bodyPr>
          <a:lstStyle/>
          <a:p>
            <a:r>
              <a:rPr lang="en-GB" dirty="0">
                <a:cs typeface="Calibri Light"/>
              </a:rPr>
              <a:t>Consumer surplus</a:t>
            </a:r>
            <a:endParaRPr lang="en-US" dirty="0"/>
          </a:p>
        </p:txBody>
      </p:sp>
    </p:spTree>
    <p:extLst>
      <p:ext uri="{BB962C8B-B14F-4D97-AF65-F5344CB8AC3E}">
        <p14:creationId xmlns:p14="http://schemas.microsoft.com/office/powerpoint/2010/main" val="4025921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86263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86263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837312" y="942680"/>
            <a:ext cx="1146389" cy="369332"/>
          </a:xfrm>
          <a:prstGeom prst="rect">
            <a:avLst/>
          </a:prstGeom>
          <a:noFill/>
        </p:spPr>
        <p:txBody>
          <a:bodyPr wrap="square" rtlCol="0">
            <a:spAutoFit/>
          </a:bodyPr>
          <a:lstStyle/>
          <a:p>
            <a:pPr algn="ctr"/>
            <a:r>
              <a:rPr lang="en-GB" b="1" dirty="0"/>
              <a:t>Price</a:t>
            </a:r>
          </a:p>
        </p:txBody>
      </p:sp>
      <p:sp>
        <p:nvSpPr>
          <p:cNvPr id="5" name="TextBox 4">
            <a:extLst>
              <a:ext uri="{FF2B5EF4-FFF2-40B4-BE49-F238E27FC236}">
                <a16:creationId xmlns:a16="http://schemas.microsoft.com/office/drawing/2014/main" id="{9A7980A3-AD05-44A0-80B5-D53F79FF2424}"/>
              </a:ext>
            </a:extLst>
          </p:cNvPr>
          <p:cNvSpPr txBox="1"/>
          <p:nvPr/>
        </p:nvSpPr>
        <p:spPr>
          <a:xfrm>
            <a:off x="709168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3875948" y="1248324"/>
            <a:ext cx="3958114" cy="36492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509350" y="4477722"/>
            <a:ext cx="1146389" cy="369332"/>
          </a:xfrm>
          <a:prstGeom prst="rect">
            <a:avLst/>
          </a:prstGeom>
          <a:noFill/>
        </p:spPr>
        <p:txBody>
          <a:bodyPr wrap="square" rtlCol="0">
            <a:spAutoFit/>
          </a:bodyPr>
          <a:lstStyle/>
          <a:p>
            <a:pPr algn="ctr"/>
            <a:r>
              <a:rPr lang="en-GB" b="1" dirty="0"/>
              <a:t>Demand</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3912120" y="1200442"/>
            <a:ext cx="3778015" cy="38019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509349" y="1200442"/>
            <a:ext cx="1146389" cy="369332"/>
          </a:xfrm>
          <a:prstGeom prst="rect">
            <a:avLst/>
          </a:prstGeom>
          <a:noFill/>
        </p:spPr>
        <p:txBody>
          <a:bodyPr wrap="square" rtlCol="0">
            <a:spAutoFit/>
          </a:bodyPr>
          <a:lstStyle/>
          <a:p>
            <a:pPr algn="ctr"/>
            <a:r>
              <a:rPr lang="en-GB" b="1" dirty="0"/>
              <a:t>Supply</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501143" y="2965436"/>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862637" y="2181172"/>
            <a:ext cx="1005226"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381882" y="5144406"/>
            <a:ext cx="1709797" cy="369332"/>
          </a:xfrm>
          <a:prstGeom prst="rect">
            <a:avLst/>
          </a:prstGeom>
          <a:noFill/>
        </p:spPr>
        <p:txBody>
          <a:bodyPr wrap="square" rtlCol="0">
            <a:spAutoFit/>
          </a:bodyPr>
          <a:lstStyle/>
          <a:p>
            <a:r>
              <a:rPr lang="en-GB" b="1" dirty="0"/>
              <a:t>      Q1</a:t>
            </a:r>
          </a:p>
        </p:txBody>
      </p:sp>
      <p:cxnSp>
        <p:nvCxnSpPr>
          <p:cNvPr id="23" name="Straight Connector 22">
            <a:extLst>
              <a:ext uri="{FF2B5EF4-FFF2-40B4-BE49-F238E27FC236}">
                <a16:creationId xmlns:a16="http://schemas.microsoft.com/office/drawing/2014/main" id="{34C6E283-8AFF-4D6F-B05D-1F86FFF6ABDD}"/>
              </a:ext>
            </a:extLst>
          </p:cNvPr>
          <p:cNvCxnSpPr>
            <a:cxnSpLocks/>
          </p:cNvCxnSpPr>
          <p:nvPr/>
        </p:nvCxnSpPr>
        <p:spPr>
          <a:xfrm flipH="1">
            <a:off x="3862634" y="3070736"/>
            <a:ext cx="201045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419CBB-EA01-428F-B2F5-188FD8104E3B}"/>
              </a:ext>
            </a:extLst>
          </p:cNvPr>
          <p:cNvSpPr txBox="1"/>
          <p:nvPr/>
        </p:nvSpPr>
        <p:spPr>
          <a:xfrm>
            <a:off x="3022321" y="1959646"/>
            <a:ext cx="1146389" cy="369332"/>
          </a:xfrm>
          <a:prstGeom prst="rect">
            <a:avLst/>
          </a:prstGeom>
          <a:noFill/>
        </p:spPr>
        <p:txBody>
          <a:bodyPr wrap="square" rtlCol="0">
            <a:spAutoFit/>
          </a:bodyPr>
          <a:lstStyle/>
          <a:p>
            <a:pPr algn="ctr"/>
            <a:r>
              <a:rPr lang="en-GB" b="1" dirty="0"/>
              <a:t>P2</a:t>
            </a:r>
          </a:p>
        </p:txBody>
      </p:sp>
      <p:cxnSp>
        <p:nvCxnSpPr>
          <p:cNvPr id="25" name="Straight Connector 24">
            <a:extLst>
              <a:ext uri="{FF2B5EF4-FFF2-40B4-BE49-F238E27FC236}">
                <a16:creationId xmlns:a16="http://schemas.microsoft.com/office/drawing/2014/main" id="{C9EBDCE4-B460-4590-9A3E-535036589416}"/>
              </a:ext>
            </a:extLst>
          </p:cNvPr>
          <p:cNvCxnSpPr>
            <a:cxnSpLocks/>
          </p:cNvCxnSpPr>
          <p:nvPr/>
        </p:nvCxnSpPr>
        <p:spPr>
          <a:xfrm flipH="1" flipV="1">
            <a:off x="5862153" y="3098173"/>
            <a:ext cx="3382" cy="20437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6D8FA29-C366-4F60-B784-D42702FD3BF6}"/>
              </a:ext>
            </a:extLst>
          </p:cNvPr>
          <p:cNvSpPr txBox="1"/>
          <p:nvPr/>
        </p:nvSpPr>
        <p:spPr>
          <a:xfrm>
            <a:off x="3068779" y="5064896"/>
            <a:ext cx="1146389" cy="369332"/>
          </a:xfrm>
          <a:prstGeom prst="rect">
            <a:avLst/>
          </a:prstGeom>
          <a:noFill/>
        </p:spPr>
        <p:txBody>
          <a:bodyPr wrap="square" rtlCol="0">
            <a:spAutoFit/>
          </a:bodyPr>
          <a:lstStyle/>
          <a:p>
            <a:pPr algn="ctr"/>
            <a:r>
              <a:rPr lang="en-GB" b="1" dirty="0"/>
              <a:t>O</a:t>
            </a:r>
          </a:p>
        </p:txBody>
      </p:sp>
      <p:cxnSp>
        <p:nvCxnSpPr>
          <p:cNvPr id="29" name="Straight Connector 28">
            <a:extLst>
              <a:ext uri="{FF2B5EF4-FFF2-40B4-BE49-F238E27FC236}">
                <a16:creationId xmlns:a16="http://schemas.microsoft.com/office/drawing/2014/main" id="{6E0447B0-C9BC-424D-B3D9-ED64E77CCC32}"/>
              </a:ext>
            </a:extLst>
          </p:cNvPr>
          <p:cNvCxnSpPr>
            <a:cxnSpLocks/>
          </p:cNvCxnSpPr>
          <p:nvPr/>
        </p:nvCxnSpPr>
        <p:spPr>
          <a:xfrm flipV="1">
            <a:off x="4828239" y="2243647"/>
            <a:ext cx="1" cy="2984717"/>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46CF1D4-A9DE-423E-AA64-E6AEDBC69D0B}"/>
              </a:ext>
            </a:extLst>
          </p:cNvPr>
          <p:cNvSpPr txBox="1"/>
          <p:nvPr/>
        </p:nvSpPr>
        <p:spPr>
          <a:xfrm>
            <a:off x="4243362" y="5165393"/>
            <a:ext cx="1709797" cy="369332"/>
          </a:xfrm>
          <a:prstGeom prst="rect">
            <a:avLst/>
          </a:prstGeom>
          <a:noFill/>
        </p:spPr>
        <p:txBody>
          <a:bodyPr wrap="square" rtlCol="0">
            <a:spAutoFit/>
          </a:bodyPr>
          <a:lstStyle/>
          <a:p>
            <a:r>
              <a:rPr lang="en-GB" b="1" dirty="0"/>
              <a:t>      Q2</a:t>
            </a:r>
          </a:p>
        </p:txBody>
      </p:sp>
      <p:sp>
        <p:nvSpPr>
          <p:cNvPr id="32" name="TextBox 31">
            <a:extLst>
              <a:ext uri="{FF2B5EF4-FFF2-40B4-BE49-F238E27FC236}">
                <a16:creationId xmlns:a16="http://schemas.microsoft.com/office/drawing/2014/main" id="{9823D7E8-D442-4474-B20B-D01F7BB20117}"/>
              </a:ext>
            </a:extLst>
          </p:cNvPr>
          <p:cNvSpPr txBox="1"/>
          <p:nvPr/>
        </p:nvSpPr>
        <p:spPr>
          <a:xfrm>
            <a:off x="3670168" y="1717358"/>
            <a:ext cx="1146389" cy="369332"/>
          </a:xfrm>
          <a:prstGeom prst="rect">
            <a:avLst/>
          </a:prstGeom>
          <a:noFill/>
        </p:spPr>
        <p:txBody>
          <a:bodyPr wrap="square" rtlCol="0">
            <a:spAutoFit/>
          </a:bodyPr>
          <a:lstStyle/>
          <a:p>
            <a:pPr algn="ctr"/>
            <a:r>
              <a:rPr lang="en-GB" b="1" dirty="0"/>
              <a:t>A</a:t>
            </a:r>
          </a:p>
        </p:txBody>
      </p:sp>
      <p:sp>
        <p:nvSpPr>
          <p:cNvPr id="33" name="TextBox 32">
            <a:extLst>
              <a:ext uri="{FF2B5EF4-FFF2-40B4-BE49-F238E27FC236}">
                <a16:creationId xmlns:a16="http://schemas.microsoft.com/office/drawing/2014/main" id="{EA2C1BA3-584F-404F-88C8-EA763C308518}"/>
              </a:ext>
            </a:extLst>
          </p:cNvPr>
          <p:cNvSpPr txBox="1"/>
          <p:nvPr/>
        </p:nvSpPr>
        <p:spPr>
          <a:xfrm>
            <a:off x="3718023" y="2449015"/>
            <a:ext cx="1146389" cy="369332"/>
          </a:xfrm>
          <a:prstGeom prst="rect">
            <a:avLst/>
          </a:prstGeom>
          <a:noFill/>
        </p:spPr>
        <p:txBody>
          <a:bodyPr wrap="square" rtlCol="0">
            <a:spAutoFit/>
          </a:bodyPr>
          <a:lstStyle/>
          <a:p>
            <a:pPr algn="ctr"/>
            <a:r>
              <a:rPr lang="en-GB" b="1" dirty="0"/>
              <a:t>B</a:t>
            </a:r>
          </a:p>
        </p:txBody>
      </p:sp>
      <p:sp>
        <p:nvSpPr>
          <p:cNvPr id="34" name="TextBox 33">
            <a:extLst>
              <a:ext uri="{FF2B5EF4-FFF2-40B4-BE49-F238E27FC236}">
                <a16:creationId xmlns:a16="http://schemas.microsoft.com/office/drawing/2014/main" id="{A54220F9-2908-45A0-9BBF-BD9A3D8AB4E0}"/>
              </a:ext>
            </a:extLst>
          </p:cNvPr>
          <p:cNvSpPr txBox="1"/>
          <p:nvPr/>
        </p:nvSpPr>
        <p:spPr>
          <a:xfrm>
            <a:off x="3792055" y="3547088"/>
            <a:ext cx="1146389" cy="369332"/>
          </a:xfrm>
          <a:prstGeom prst="rect">
            <a:avLst/>
          </a:prstGeom>
          <a:noFill/>
        </p:spPr>
        <p:txBody>
          <a:bodyPr wrap="square" rtlCol="0">
            <a:spAutoFit/>
          </a:bodyPr>
          <a:lstStyle/>
          <a:p>
            <a:pPr algn="ctr"/>
            <a:r>
              <a:rPr lang="en-GB" b="1" dirty="0"/>
              <a:t>C</a:t>
            </a:r>
          </a:p>
        </p:txBody>
      </p:sp>
      <p:sp>
        <p:nvSpPr>
          <p:cNvPr id="35" name="TextBox 34">
            <a:extLst>
              <a:ext uri="{FF2B5EF4-FFF2-40B4-BE49-F238E27FC236}">
                <a16:creationId xmlns:a16="http://schemas.microsoft.com/office/drawing/2014/main" id="{FEE5929C-A715-4844-82D0-4204590CAD35}"/>
              </a:ext>
            </a:extLst>
          </p:cNvPr>
          <p:cNvSpPr txBox="1"/>
          <p:nvPr/>
        </p:nvSpPr>
        <p:spPr>
          <a:xfrm>
            <a:off x="4557690" y="2529676"/>
            <a:ext cx="1146389" cy="369332"/>
          </a:xfrm>
          <a:prstGeom prst="rect">
            <a:avLst/>
          </a:prstGeom>
          <a:noFill/>
        </p:spPr>
        <p:txBody>
          <a:bodyPr wrap="square" rtlCol="0">
            <a:spAutoFit/>
          </a:bodyPr>
          <a:lstStyle/>
          <a:p>
            <a:pPr algn="ctr"/>
            <a:r>
              <a:rPr lang="en-GB" b="1" dirty="0"/>
              <a:t>D</a:t>
            </a:r>
          </a:p>
        </p:txBody>
      </p:sp>
      <p:sp>
        <p:nvSpPr>
          <p:cNvPr id="36" name="TextBox 35">
            <a:extLst>
              <a:ext uri="{FF2B5EF4-FFF2-40B4-BE49-F238E27FC236}">
                <a16:creationId xmlns:a16="http://schemas.microsoft.com/office/drawing/2014/main" id="{DD37B267-51C7-4BFD-A870-0474007F1087}"/>
              </a:ext>
            </a:extLst>
          </p:cNvPr>
          <p:cNvSpPr txBox="1"/>
          <p:nvPr/>
        </p:nvSpPr>
        <p:spPr>
          <a:xfrm>
            <a:off x="4634484" y="3198701"/>
            <a:ext cx="1146389" cy="369332"/>
          </a:xfrm>
          <a:prstGeom prst="rect">
            <a:avLst/>
          </a:prstGeom>
          <a:noFill/>
        </p:spPr>
        <p:txBody>
          <a:bodyPr wrap="square" rtlCol="0">
            <a:spAutoFit/>
          </a:bodyPr>
          <a:lstStyle/>
          <a:p>
            <a:pPr algn="ctr"/>
            <a:r>
              <a:rPr lang="en-GB" b="1" dirty="0"/>
              <a:t>E</a:t>
            </a:r>
          </a:p>
        </p:txBody>
      </p:sp>
      <p:sp>
        <p:nvSpPr>
          <p:cNvPr id="8" name="Title 7">
            <a:extLst>
              <a:ext uri="{FF2B5EF4-FFF2-40B4-BE49-F238E27FC236}">
                <a16:creationId xmlns:a16="http://schemas.microsoft.com/office/drawing/2014/main" id="{3A230B82-3D7A-2B26-E432-C20D39E4C1DB}"/>
              </a:ext>
            </a:extLst>
          </p:cNvPr>
          <p:cNvSpPr>
            <a:spLocks noGrp="1"/>
          </p:cNvSpPr>
          <p:nvPr>
            <p:ph type="title"/>
          </p:nvPr>
        </p:nvSpPr>
        <p:spPr/>
        <p:txBody>
          <a:bodyPr>
            <a:normAutofit fontScale="90000"/>
          </a:bodyPr>
          <a:lstStyle/>
          <a:p>
            <a:r>
              <a:rPr lang="en-GB" dirty="0">
                <a:cs typeface="Calibri Light"/>
              </a:rPr>
              <a:t>Changes in consumer and producer surplus when price rises from P to P2</a:t>
            </a:r>
            <a:br>
              <a:rPr lang="en-GB" dirty="0">
                <a:cs typeface="Calibri Light"/>
              </a:rPr>
            </a:br>
            <a:r>
              <a:rPr lang="en-GB" dirty="0">
                <a:cs typeface="Calibri Light"/>
              </a:rPr>
              <a:t>Consumer surplus decreases from A+B+D to A and producer surplus changes from C+E to B+C</a:t>
            </a:r>
            <a:endParaRPr lang="en-GB" dirty="0"/>
          </a:p>
        </p:txBody>
      </p:sp>
    </p:spTree>
    <p:extLst>
      <p:ext uri="{BB962C8B-B14F-4D97-AF65-F5344CB8AC3E}">
        <p14:creationId xmlns:p14="http://schemas.microsoft.com/office/powerpoint/2010/main" val="2155272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D</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067125" y="1507444"/>
            <a:ext cx="1146389" cy="369332"/>
          </a:xfrm>
          <a:prstGeom prst="rect">
            <a:avLst/>
          </a:prstGeom>
          <a:noFill/>
        </p:spPr>
        <p:txBody>
          <a:bodyPr wrap="square" rtlCol="0">
            <a:spAutoFit/>
          </a:bodyPr>
          <a:lstStyle/>
          <a:p>
            <a:pPr algn="ctr"/>
            <a:r>
              <a:rPr lang="en-GB" b="1" dirty="0"/>
              <a:t>S</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913714" y="3075069"/>
            <a:ext cx="2582846" cy="729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1008" y="2897693"/>
            <a:ext cx="1146389" cy="369332"/>
          </a:xfrm>
          <a:prstGeom prst="rect">
            <a:avLst/>
          </a:prstGeom>
          <a:noFill/>
        </p:spPr>
        <p:txBody>
          <a:bodyPr wrap="square" rtlCol="0">
            <a:spAutoFit/>
          </a:bodyPr>
          <a:lstStyle/>
          <a:p>
            <a:pPr algn="ctr"/>
            <a:r>
              <a:rPr lang="en-GB" b="1" dirty="0"/>
              <a:t>P</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5392107" y="3054284"/>
            <a:ext cx="0" cy="2111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4874209" y="5165889"/>
            <a:ext cx="1146389" cy="369332"/>
          </a:xfrm>
          <a:prstGeom prst="rect">
            <a:avLst/>
          </a:prstGeom>
          <a:noFill/>
        </p:spPr>
        <p:txBody>
          <a:bodyPr wrap="square" rtlCol="0">
            <a:spAutoFit/>
          </a:bodyPr>
          <a:lstStyle/>
          <a:p>
            <a:pPr algn="ctr"/>
            <a:r>
              <a:rPr lang="en-GB" b="1" dirty="0"/>
              <a:t>Q</a:t>
            </a:r>
          </a:p>
        </p:txBody>
      </p:sp>
      <p:sp>
        <p:nvSpPr>
          <p:cNvPr id="6" name="Rectangle 5">
            <a:extLst>
              <a:ext uri="{FF2B5EF4-FFF2-40B4-BE49-F238E27FC236}">
                <a16:creationId xmlns:a16="http://schemas.microsoft.com/office/drawing/2014/main" id="{C3D0971D-8FC2-4CC6-8777-BF1835E1315B}"/>
              </a:ext>
            </a:extLst>
          </p:cNvPr>
          <p:cNvSpPr/>
          <p:nvPr/>
        </p:nvSpPr>
        <p:spPr>
          <a:xfrm>
            <a:off x="2884602" y="3054284"/>
            <a:ext cx="2507505" cy="209473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6D251B-5EBC-6086-FE44-984ADD304759}"/>
              </a:ext>
            </a:extLst>
          </p:cNvPr>
          <p:cNvSpPr>
            <a:spLocks noGrp="1"/>
          </p:cNvSpPr>
          <p:nvPr>
            <p:ph type="title"/>
          </p:nvPr>
        </p:nvSpPr>
        <p:spPr/>
        <p:txBody>
          <a:bodyPr>
            <a:normAutofit/>
          </a:bodyPr>
          <a:lstStyle/>
          <a:p>
            <a:r>
              <a:rPr lang="en-GB" dirty="0">
                <a:cs typeface="Calibri Light"/>
              </a:rPr>
              <a:t>Total revenue at the equilibrium price and quantity (TR = P x Q)</a:t>
            </a:r>
          </a:p>
        </p:txBody>
      </p:sp>
    </p:spTree>
    <p:extLst>
      <p:ext uri="{BB962C8B-B14F-4D97-AF65-F5344CB8AC3E}">
        <p14:creationId xmlns:p14="http://schemas.microsoft.com/office/powerpoint/2010/main" val="73129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60498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38300" y="942680"/>
            <a:ext cx="1133689" cy="646331"/>
          </a:xfrm>
          <a:prstGeom prst="rect">
            <a:avLst/>
          </a:prstGeom>
          <a:noFill/>
        </p:spPr>
        <p:txBody>
          <a:bodyPr wrap="square" rtlCol="0">
            <a:spAutoFit/>
          </a:bodyPr>
          <a:lstStyle/>
          <a:p>
            <a:pPr algn="ctr"/>
            <a:r>
              <a:rPr lang="en-GB" b="1" dirty="0"/>
              <a:t>Capital goods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096125" y="5254674"/>
            <a:ext cx="1472990" cy="646331"/>
          </a:xfrm>
          <a:prstGeom prst="rect">
            <a:avLst/>
          </a:prstGeom>
          <a:noFill/>
        </p:spPr>
        <p:txBody>
          <a:bodyPr wrap="square" rtlCol="0">
            <a:spAutoFit/>
          </a:bodyPr>
          <a:lstStyle/>
          <a:p>
            <a:pPr algn="ctr"/>
            <a:r>
              <a:rPr lang="en-GB" b="1" dirty="0"/>
              <a:t>Consumer goods</a:t>
            </a:r>
          </a:p>
        </p:txBody>
      </p:sp>
      <p:sp>
        <p:nvSpPr>
          <p:cNvPr id="8" name="Freeform: Shape 7">
            <a:extLst>
              <a:ext uri="{FF2B5EF4-FFF2-40B4-BE49-F238E27FC236}">
                <a16:creationId xmlns:a16="http://schemas.microsoft.com/office/drawing/2014/main" id="{3F4553E2-DCB2-437C-8453-F463E180F12F}"/>
              </a:ext>
            </a:extLst>
          </p:cNvPr>
          <p:cNvSpPr/>
          <p:nvPr/>
        </p:nvSpPr>
        <p:spPr>
          <a:xfrm>
            <a:off x="2884602" y="1609725"/>
            <a:ext cx="4849698" cy="3543300"/>
          </a:xfrm>
          <a:custGeom>
            <a:avLst/>
            <a:gdLst>
              <a:gd name="connsiteX0" fmla="*/ 0 w 4876800"/>
              <a:gd name="connsiteY0" fmla="*/ 0 h 3543300"/>
              <a:gd name="connsiteX1" fmla="*/ 3143250 w 4876800"/>
              <a:gd name="connsiteY1" fmla="*/ 885825 h 3543300"/>
              <a:gd name="connsiteX2" fmla="*/ 4876800 w 4876800"/>
              <a:gd name="connsiteY2" fmla="*/ 3543300 h 3543300"/>
            </a:gdLst>
            <a:ahLst/>
            <a:cxnLst>
              <a:cxn ang="0">
                <a:pos x="connsiteX0" y="connsiteY0"/>
              </a:cxn>
              <a:cxn ang="0">
                <a:pos x="connsiteX1" y="connsiteY1"/>
              </a:cxn>
              <a:cxn ang="0">
                <a:pos x="connsiteX2" y="connsiteY2"/>
              </a:cxn>
            </a:cxnLst>
            <a:rect l="l" t="t" r="r" b="b"/>
            <a:pathLst>
              <a:path w="4876800" h="3543300">
                <a:moveTo>
                  <a:pt x="0" y="0"/>
                </a:moveTo>
                <a:cubicBezTo>
                  <a:pt x="1165225" y="147637"/>
                  <a:pt x="2330450" y="295275"/>
                  <a:pt x="3143250" y="885825"/>
                </a:cubicBezTo>
                <a:cubicBezTo>
                  <a:pt x="3956050" y="1476375"/>
                  <a:pt x="4416425" y="2509837"/>
                  <a:pt x="4876800" y="35433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3347D139-7E7D-4B2F-8279-BB716F31B9DD}"/>
              </a:ext>
            </a:extLst>
          </p:cNvPr>
          <p:cNvSpPr/>
          <p:nvPr/>
        </p:nvSpPr>
        <p:spPr>
          <a:xfrm>
            <a:off x="2884603" y="1142999"/>
            <a:ext cx="5505232" cy="4010007"/>
          </a:xfrm>
          <a:custGeom>
            <a:avLst/>
            <a:gdLst>
              <a:gd name="connsiteX0" fmla="*/ 0 w 4876800"/>
              <a:gd name="connsiteY0" fmla="*/ 0 h 3543300"/>
              <a:gd name="connsiteX1" fmla="*/ 3143250 w 4876800"/>
              <a:gd name="connsiteY1" fmla="*/ 885825 h 3543300"/>
              <a:gd name="connsiteX2" fmla="*/ 4876800 w 4876800"/>
              <a:gd name="connsiteY2" fmla="*/ 3543300 h 3543300"/>
            </a:gdLst>
            <a:ahLst/>
            <a:cxnLst>
              <a:cxn ang="0">
                <a:pos x="connsiteX0" y="connsiteY0"/>
              </a:cxn>
              <a:cxn ang="0">
                <a:pos x="connsiteX1" y="connsiteY1"/>
              </a:cxn>
              <a:cxn ang="0">
                <a:pos x="connsiteX2" y="connsiteY2"/>
              </a:cxn>
            </a:cxnLst>
            <a:rect l="l" t="t" r="r" b="b"/>
            <a:pathLst>
              <a:path w="4876800" h="3543300">
                <a:moveTo>
                  <a:pt x="0" y="0"/>
                </a:moveTo>
                <a:cubicBezTo>
                  <a:pt x="1165225" y="147637"/>
                  <a:pt x="2330450" y="295275"/>
                  <a:pt x="3143250" y="885825"/>
                </a:cubicBezTo>
                <a:cubicBezTo>
                  <a:pt x="3956050" y="1476375"/>
                  <a:pt x="4416425" y="2509837"/>
                  <a:pt x="4876800" y="354330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1592740-E5A8-4828-B044-A9BEF3111A77}"/>
              </a:ext>
            </a:extLst>
          </p:cNvPr>
          <p:cNvSpPr txBox="1"/>
          <p:nvPr/>
        </p:nvSpPr>
        <p:spPr>
          <a:xfrm>
            <a:off x="6471920" y="4460240"/>
            <a:ext cx="1117600" cy="369332"/>
          </a:xfrm>
          <a:prstGeom prst="rect">
            <a:avLst/>
          </a:prstGeom>
          <a:noFill/>
        </p:spPr>
        <p:txBody>
          <a:bodyPr wrap="square" rtlCol="0">
            <a:spAutoFit/>
          </a:bodyPr>
          <a:lstStyle/>
          <a:p>
            <a:pPr algn="ctr"/>
            <a:r>
              <a:rPr lang="en-GB" b="1" dirty="0">
                <a:solidFill>
                  <a:srgbClr val="0070C0"/>
                </a:solidFill>
              </a:rPr>
              <a:t>PPF1</a:t>
            </a:r>
          </a:p>
        </p:txBody>
      </p:sp>
      <p:sp>
        <p:nvSpPr>
          <p:cNvPr id="4" name="Rectangle 3">
            <a:extLst>
              <a:ext uri="{FF2B5EF4-FFF2-40B4-BE49-F238E27FC236}">
                <a16:creationId xmlns:a16="http://schemas.microsoft.com/office/drawing/2014/main" id="{873B1215-D973-4CE6-99E4-029CD6C7E1D0}"/>
              </a:ext>
            </a:extLst>
          </p:cNvPr>
          <p:cNvSpPr/>
          <p:nvPr/>
        </p:nvSpPr>
        <p:spPr>
          <a:xfrm>
            <a:off x="8062662" y="4275574"/>
            <a:ext cx="654346" cy="369332"/>
          </a:xfrm>
          <a:prstGeom prst="rect">
            <a:avLst/>
          </a:prstGeom>
        </p:spPr>
        <p:txBody>
          <a:bodyPr wrap="none">
            <a:spAutoFit/>
          </a:bodyPr>
          <a:lstStyle/>
          <a:p>
            <a:pPr algn="ctr"/>
            <a:r>
              <a:rPr lang="en-GB" b="1" dirty="0">
                <a:solidFill>
                  <a:srgbClr val="FF0000"/>
                </a:solidFill>
              </a:rPr>
              <a:t>PPF2</a:t>
            </a:r>
          </a:p>
        </p:txBody>
      </p:sp>
      <p:cxnSp>
        <p:nvCxnSpPr>
          <p:cNvPr id="10" name="Straight Arrow Connector 9">
            <a:extLst>
              <a:ext uri="{FF2B5EF4-FFF2-40B4-BE49-F238E27FC236}">
                <a16:creationId xmlns:a16="http://schemas.microsoft.com/office/drawing/2014/main" id="{D428529A-1723-40E3-AFF8-AFB36EF26002}"/>
              </a:ext>
            </a:extLst>
          </p:cNvPr>
          <p:cNvCxnSpPr/>
          <p:nvPr/>
        </p:nvCxnSpPr>
        <p:spPr>
          <a:xfrm flipV="1">
            <a:off x="7498080" y="4084320"/>
            <a:ext cx="334540" cy="191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016EEE3-1A13-45C8-8C62-EB4488A236D7}"/>
              </a:ext>
            </a:extLst>
          </p:cNvPr>
          <p:cNvCxnSpPr>
            <a:cxnSpLocks/>
          </p:cNvCxnSpPr>
          <p:nvPr/>
        </p:nvCxnSpPr>
        <p:spPr>
          <a:xfrm flipV="1">
            <a:off x="6431280" y="2397760"/>
            <a:ext cx="299350" cy="323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F98EFD7-DF26-42BC-9A5D-C97335876413}"/>
              </a:ext>
            </a:extLst>
          </p:cNvPr>
          <p:cNvCxnSpPr>
            <a:cxnSpLocks/>
          </p:cNvCxnSpPr>
          <p:nvPr/>
        </p:nvCxnSpPr>
        <p:spPr>
          <a:xfrm flipV="1">
            <a:off x="4785132" y="1520941"/>
            <a:ext cx="0" cy="347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D3124A-DD80-94C3-4350-8E07212EF745}"/>
              </a:ext>
            </a:extLst>
          </p:cNvPr>
          <p:cNvSpPr>
            <a:spLocks noGrp="1"/>
          </p:cNvSpPr>
          <p:nvPr>
            <p:ph type="title"/>
          </p:nvPr>
        </p:nvSpPr>
        <p:spPr/>
        <p:txBody>
          <a:bodyPr/>
          <a:lstStyle/>
          <a:p>
            <a:r>
              <a:rPr lang="en-GB" dirty="0">
                <a:cs typeface="Calibri Light"/>
              </a:rPr>
              <a:t>Outward shift in production possibility frontier – balanced economic growth</a:t>
            </a:r>
            <a:endParaRPr lang="en-GB" dirty="0"/>
          </a:p>
        </p:txBody>
      </p:sp>
    </p:spTree>
    <p:extLst>
      <p:ext uri="{BB962C8B-B14F-4D97-AF65-F5344CB8AC3E}">
        <p14:creationId xmlns:p14="http://schemas.microsoft.com/office/powerpoint/2010/main" val="1161551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285076" y="1312012"/>
            <a:ext cx="3680803" cy="35271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82328" y="942680"/>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750953" y="4633177"/>
            <a:ext cx="1146389" cy="369332"/>
          </a:xfrm>
          <a:prstGeom prst="rect">
            <a:avLst/>
          </a:prstGeom>
          <a:noFill/>
        </p:spPr>
        <p:txBody>
          <a:bodyPr wrap="square" rtlCol="0">
            <a:spAutoFit/>
          </a:bodyPr>
          <a:lstStyle/>
          <a:p>
            <a:pPr algn="ctr"/>
            <a:r>
              <a:rPr lang="en-GB" b="1" dirty="0"/>
              <a:t>D</a:t>
            </a:r>
          </a:p>
        </p:txBody>
      </p:sp>
      <p:cxnSp>
        <p:nvCxnSpPr>
          <p:cNvPr id="11" name="Straight Connector 10">
            <a:extLst>
              <a:ext uri="{FF2B5EF4-FFF2-40B4-BE49-F238E27FC236}">
                <a16:creationId xmlns:a16="http://schemas.microsoft.com/office/drawing/2014/main" id="{74CB953A-F34A-4C18-9BFF-7D61CF98B685}"/>
              </a:ext>
            </a:extLst>
          </p:cNvPr>
          <p:cNvCxnSpPr>
            <a:cxnSpLocks/>
          </p:cNvCxnSpPr>
          <p:nvPr/>
        </p:nvCxnSpPr>
        <p:spPr>
          <a:xfrm>
            <a:off x="4813381" y="2845727"/>
            <a:ext cx="0" cy="2325103"/>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F7E6DF-C4E0-44E8-9F44-627CE1EC5FBC}"/>
              </a:ext>
            </a:extLst>
          </p:cNvPr>
          <p:cNvCxnSpPr>
            <a:cxnSpLocks/>
          </p:cNvCxnSpPr>
          <p:nvPr/>
        </p:nvCxnSpPr>
        <p:spPr>
          <a:xfrm>
            <a:off x="4030991" y="2059951"/>
            <a:ext cx="0" cy="310099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03A408-93E2-4FA0-8E6D-3F8C9059A324}"/>
              </a:ext>
            </a:extLst>
          </p:cNvPr>
          <p:cNvCxnSpPr>
            <a:cxnSpLocks/>
          </p:cNvCxnSpPr>
          <p:nvPr/>
        </p:nvCxnSpPr>
        <p:spPr>
          <a:xfrm flipH="1">
            <a:off x="2884602" y="2064891"/>
            <a:ext cx="1225061"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0B4DC8-2B93-4C66-A39E-3D65F482A1A9}"/>
              </a:ext>
            </a:extLst>
          </p:cNvPr>
          <p:cNvCxnSpPr>
            <a:cxnSpLocks/>
          </p:cNvCxnSpPr>
          <p:nvPr/>
        </p:nvCxnSpPr>
        <p:spPr>
          <a:xfrm flipH="1">
            <a:off x="2884602" y="2845727"/>
            <a:ext cx="1928779"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216072-8BAC-43C8-834F-6BD9E65A8671}"/>
              </a:ext>
            </a:extLst>
          </p:cNvPr>
          <p:cNvSpPr txBox="1"/>
          <p:nvPr/>
        </p:nvSpPr>
        <p:spPr>
          <a:xfrm>
            <a:off x="2138687" y="1891414"/>
            <a:ext cx="1146389" cy="369332"/>
          </a:xfrm>
          <a:prstGeom prst="rect">
            <a:avLst/>
          </a:prstGeom>
          <a:noFill/>
        </p:spPr>
        <p:txBody>
          <a:bodyPr wrap="square" rtlCol="0">
            <a:spAutoFit/>
          </a:bodyPr>
          <a:lstStyle/>
          <a:p>
            <a:pPr algn="ctr"/>
            <a:r>
              <a:rPr lang="en-GB" b="1" dirty="0"/>
              <a:t>P1</a:t>
            </a:r>
          </a:p>
        </p:txBody>
      </p:sp>
      <p:sp>
        <p:nvSpPr>
          <p:cNvPr id="20" name="TextBox 19">
            <a:extLst>
              <a:ext uri="{FF2B5EF4-FFF2-40B4-BE49-F238E27FC236}">
                <a16:creationId xmlns:a16="http://schemas.microsoft.com/office/drawing/2014/main" id="{62CF7C9F-BB1D-4AA2-9341-CB420142D17F}"/>
              </a:ext>
            </a:extLst>
          </p:cNvPr>
          <p:cNvSpPr txBox="1"/>
          <p:nvPr/>
        </p:nvSpPr>
        <p:spPr>
          <a:xfrm>
            <a:off x="2138687" y="2627405"/>
            <a:ext cx="1146389" cy="369332"/>
          </a:xfrm>
          <a:prstGeom prst="rect">
            <a:avLst/>
          </a:prstGeom>
          <a:noFill/>
        </p:spPr>
        <p:txBody>
          <a:bodyPr wrap="square" rtlCol="0">
            <a:spAutoFit/>
          </a:bodyPr>
          <a:lstStyle/>
          <a:p>
            <a:pPr algn="ctr"/>
            <a:r>
              <a:rPr lang="en-GB" b="1" dirty="0"/>
              <a:t>P2</a:t>
            </a:r>
          </a:p>
        </p:txBody>
      </p:sp>
      <p:sp>
        <p:nvSpPr>
          <p:cNvPr id="21" name="TextBox 20">
            <a:extLst>
              <a:ext uri="{FF2B5EF4-FFF2-40B4-BE49-F238E27FC236}">
                <a16:creationId xmlns:a16="http://schemas.microsoft.com/office/drawing/2014/main" id="{E7BBCC85-DDFE-4D23-B303-389D5702081E}"/>
              </a:ext>
            </a:extLst>
          </p:cNvPr>
          <p:cNvSpPr txBox="1"/>
          <p:nvPr/>
        </p:nvSpPr>
        <p:spPr>
          <a:xfrm>
            <a:off x="3380394" y="5160949"/>
            <a:ext cx="1146389" cy="369332"/>
          </a:xfrm>
          <a:prstGeom prst="rect">
            <a:avLst/>
          </a:prstGeom>
          <a:noFill/>
        </p:spPr>
        <p:txBody>
          <a:bodyPr wrap="square" rtlCol="0">
            <a:spAutoFit/>
          </a:bodyPr>
          <a:lstStyle/>
          <a:p>
            <a:pPr algn="ctr"/>
            <a:r>
              <a:rPr lang="en-GB" b="1" dirty="0"/>
              <a:t>Q1</a:t>
            </a:r>
          </a:p>
        </p:txBody>
      </p:sp>
      <p:sp>
        <p:nvSpPr>
          <p:cNvPr id="22" name="TextBox 21">
            <a:extLst>
              <a:ext uri="{FF2B5EF4-FFF2-40B4-BE49-F238E27FC236}">
                <a16:creationId xmlns:a16="http://schemas.microsoft.com/office/drawing/2014/main" id="{09B1DA90-1744-4BF9-B047-DD004822870E}"/>
              </a:ext>
            </a:extLst>
          </p:cNvPr>
          <p:cNvSpPr txBox="1"/>
          <p:nvPr/>
        </p:nvSpPr>
        <p:spPr>
          <a:xfrm>
            <a:off x="4240186" y="5160949"/>
            <a:ext cx="1146389" cy="369332"/>
          </a:xfrm>
          <a:prstGeom prst="rect">
            <a:avLst/>
          </a:prstGeom>
          <a:noFill/>
        </p:spPr>
        <p:txBody>
          <a:bodyPr wrap="square" rtlCol="0">
            <a:spAutoFit/>
          </a:bodyPr>
          <a:lstStyle/>
          <a:p>
            <a:pPr algn="ctr"/>
            <a:r>
              <a:rPr lang="en-GB" b="1" dirty="0"/>
              <a:t>Q2</a:t>
            </a:r>
          </a:p>
        </p:txBody>
      </p:sp>
      <p:sp>
        <p:nvSpPr>
          <p:cNvPr id="2" name="Rectangle 1">
            <a:extLst>
              <a:ext uri="{FF2B5EF4-FFF2-40B4-BE49-F238E27FC236}">
                <a16:creationId xmlns:a16="http://schemas.microsoft.com/office/drawing/2014/main" id="{4AC6E5C6-6E9C-4E2D-A464-16CAC62EA28B}"/>
              </a:ext>
            </a:extLst>
          </p:cNvPr>
          <p:cNvSpPr/>
          <p:nvPr/>
        </p:nvSpPr>
        <p:spPr>
          <a:xfrm>
            <a:off x="2884602" y="2059951"/>
            <a:ext cx="1146386" cy="3110879"/>
          </a:xfrm>
          <a:prstGeom prst="rect">
            <a:avLst/>
          </a:prstGeom>
          <a:solidFill>
            <a:schemeClr val="accent1">
              <a:alpha val="3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848D571-7F67-435B-BDA0-13FEB14796CC}"/>
              </a:ext>
            </a:extLst>
          </p:cNvPr>
          <p:cNvSpPr/>
          <p:nvPr/>
        </p:nvSpPr>
        <p:spPr>
          <a:xfrm>
            <a:off x="2904674" y="2840148"/>
            <a:ext cx="1917500" cy="2316660"/>
          </a:xfrm>
          <a:prstGeom prst="rect">
            <a:avLst/>
          </a:prstGeom>
          <a:solidFill>
            <a:srgbClr val="FF0000">
              <a:alpha val="3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63BB99D7-32AC-4721-78FA-16C81E2C606A}"/>
              </a:ext>
            </a:extLst>
          </p:cNvPr>
          <p:cNvSpPr>
            <a:spLocks noGrp="1"/>
          </p:cNvSpPr>
          <p:nvPr>
            <p:ph type="title"/>
          </p:nvPr>
        </p:nvSpPr>
        <p:spPr/>
        <p:txBody>
          <a:bodyPr>
            <a:noAutofit/>
          </a:bodyPr>
          <a:lstStyle/>
          <a:p>
            <a:r>
              <a:rPr lang="en-GB" dirty="0">
                <a:cs typeface="Calibri Light"/>
              </a:rPr>
              <a:t>Change in total revenue following a fall in price (TR=</a:t>
            </a:r>
            <a:r>
              <a:rPr lang="en-GB" dirty="0" err="1">
                <a:cs typeface="Calibri Light"/>
              </a:rPr>
              <a:t>PxQ</a:t>
            </a:r>
            <a:r>
              <a:rPr lang="en-GB" dirty="0">
                <a:cs typeface="Calibri Light"/>
              </a:rPr>
              <a:t>)</a:t>
            </a:r>
            <a:endParaRPr lang="en-US" dirty="0"/>
          </a:p>
        </p:txBody>
      </p:sp>
    </p:spTree>
    <p:extLst>
      <p:ext uri="{BB962C8B-B14F-4D97-AF65-F5344CB8AC3E}">
        <p14:creationId xmlns:p14="http://schemas.microsoft.com/office/powerpoint/2010/main" val="2154719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006316" y="2068735"/>
            <a:ext cx="5038710" cy="2147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471831" y="4195673"/>
            <a:ext cx="1146389" cy="369332"/>
          </a:xfrm>
          <a:prstGeom prst="rect">
            <a:avLst/>
          </a:prstGeom>
          <a:noFill/>
        </p:spPr>
        <p:txBody>
          <a:bodyPr wrap="square" rtlCol="0">
            <a:spAutoFit/>
          </a:bodyPr>
          <a:lstStyle/>
          <a:p>
            <a:pPr algn="ctr"/>
            <a:r>
              <a:rPr lang="en-GB" b="1" dirty="0"/>
              <a:t>D</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136636" y="1322778"/>
            <a:ext cx="1146389" cy="369332"/>
          </a:xfrm>
          <a:prstGeom prst="rect">
            <a:avLst/>
          </a:prstGeom>
          <a:noFill/>
        </p:spPr>
        <p:txBody>
          <a:bodyPr wrap="square" rtlCol="0">
            <a:spAutoFit/>
          </a:bodyPr>
          <a:lstStyle/>
          <a:p>
            <a:pPr algn="ctr"/>
            <a:r>
              <a:rPr lang="en-GB" b="1" dirty="0"/>
              <a:t>S</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913714" y="3075069"/>
            <a:ext cx="2582846" cy="729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1008" y="2897693"/>
            <a:ext cx="1146389" cy="369332"/>
          </a:xfrm>
          <a:prstGeom prst="rect">
            <a:avLst/>
          </a:prstGeom>
          <a:noFill/>
        </p:spPr>
        <p:txBody>
          <a:bodyPr wrap="square" rtlCol="0">
            <a:spAutoFit/>
          </a:bodyPr>
          <a:lstStyle/>
          <a:p>
            <a:pPr algn="ctr"/>
            <a:r>
              <a:rPr lang="en-GB" b="1" dirty="0"/>
              <a:t>P</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5392107" y="3054284"/>
            <a:ext cx="0" cy="2111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4812565" y="5165889"/>
            <a:ext cx="1146389" cy="369332"/>
          </a:xfrm>
          <a:prstGeom prst="rect">
            <a:avLst/>
          </a:prstGeom>
          <a:noFill/>
        </p:spPr>
        <p:txBody>
          <a:bodyPr wrap="square" rtlCol="0">
            <a:spAutoFit/>
          </a:bodyPr>
          <a:lstStyle/>
          <a:p>
            <a:pPr algn="ctr"/>
            <a:r>
              <a:rPr lang="en-GB" b="1" dirty="0"/>
              <a:t>Q</a:t>
            </a:r>
          </a:p>
        </p:txBody>
      </p:sp>
      <p:cxnSp>
        <p:nvCxnSpPr>
          <p:cNvPr id="20" name="Straight Connector 19">
            <a:extLst>
              <a:ext uri="{FF2B5EF4-FFF2-40B4-BE49-F238E27FC236}">
                <a16:creationId xmlns:a16="http://schemas.microsoft.com/office/drawing/2014/main" id="{B383E347-79D7-42C5-B82A-17E5D3E06F33}"/>
              </a:ext>
            </a:extLst>
          </p:cNvPr>
          <p:cNvCxnSpPr>
            <a:cxnSpLocks/>
          </p:cNvCxnSpPr>
          <p:nvPr/>
        </p:nvCxnSpPr>
        <p:spPr>
          <a:xfrm flipH="1" flipV="1">
            <a:off x="2884602" y="2726521"/>
            <a:ext cx="1728864" cy="24431"/>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D4E413-5689-4152-AA9B-2D79B9E8E246}"/>
              </a:ext>
            </a:extLst>
          </p:cNvPr>
          <p:cNvCxnSpPr>
            <a:cxnSpLocks/>
          </p:cNvCxnSpPr>
          <p:nvPr/>
        </p:nvCxnSpPr>
        <p:spPr>
          <a:xfrm>
            <a:off x="4509013" y="2722877"/>
            <a:ext cx="0" cy="2439367"/>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4C0B6D-F929-4062-B448-29DA494B9178}"/>
              </a:ext>
            </a:extLst>
          </p:cNvPr>
          <p:cNvSpPr txBox="1"/>
          <p:nvPr/>
        </p:nvSpPr>
        <p:spPr>
          <a:xfrm>
            <a:off x="1924366" y="2506407"/>
            <a:ext cx="1146389" cy="369332"/>
          </a:xfrm>
          <a:prstGeom prst="rect">
            <a:avLst/>
          </a:prstGeom>
          <a:noFill/>
        </p:spPr>
        <p:txBody>
          <a:bodyPr wrap="square" rtlCol="0">
            <a:spAutoFit/>
          </a:bodyPr>
          <a:lstStyle/>
          <a:p>
            <a:pPr algn="ctr"/>
            <a:r>
              <a:rPr lang="en-GB" b="1" dirty="0"/>
              <a:t>P + 5p</a:t>
            </a:r>
          </a:p>
        </p:txBody>
      </p:sp>
      <p:sp>
        <p:nvSpPr>
          <p:cNvPr id="23" name="TextBox 22">
            <a:extLst>
              <a:ext uri="{FF2B5EF4-FFF2-40B4-BE49-F238E27FC236}">
                <a16:creationId xmlns:a16="http://schemas.microsoft.com/office/drawing/2014/main" id="{22CE69FE-7EDF-414A-A20D-D16A2A15C11C}"/>
              </a:ext>
            </a:extLst>
          </p:cNvPr>
          <p:cNvSpPr txBox="1"/>
          <p:nvPr/>
        </p:nvSpPr>
        <p:spPr>
          <a:xfrm>
            <a:off x="3932116" y="5154954"/>
            <a:ext cx="1146389" cy="369332"/>
          </a:xfrm>
          <a:prstGeom prst="rect">
            <a:avLst/>
          </a:prstGeom>
          <a:noFill/>
        </p:spPr>
        <p:txBody>
          <a:bodyPr wrap="square" rtlCol="0">
            <a:spAutoFit/>
          </a:bodyPr>
          <a:lstStyle/>
          <a:p>
            <a:pPr algn="ctr"/>
            <a:r>
              <a:rPr lang="en-GB" b="1" dirty="0"/>
              <a:t>Q1</a:t>
            </a:r>
          </a:p>
        </p:txBody>
      </p:sp>
      <p:sp>
        <p:nvSpPr>
          <p:cNvPr id="2" name="Title 1">
            <a:extLst>
              <a:ext uri="{FF2B5EF4-FFF2-40B4-BE49-F238E27FC236}">
                <a16:creationId xmlns:a16="http://schemas.microsoft.com/office/drawing/2014/main" id="{1C8A32F5-27D3-96BF-A694-E2B7A980103B}"/>
              </a:ext>
            </a:extLst>
          </p:cNvPr>
          <p:cNvSpPr>
            <a:spLocks noGrp="1"/>
          </p:cNvSpPr>
          <p:nvPr>
            <p:ph type="title"/>
          </p:nvPr>
        </p:nvSpPr>
        <p:spPr/>
        <p:txBody>
          <a:bodyPr>
            <a:normAutofit/>
          </a:bodyPr>
          <a:lstStyle/>
          <a:p>
            <a:r>
              <a:rPr lang="en-GB" dirty="0">
                <a:cs typeface="Calibri Light"/>
              </a:rPr>
              <a:t>Change in total revenue after a 5p increase in price</a:t>
            </a:r>
          </a:p>
        </p:txBody>
      </p:sp>
    </p:spTree>
    <p:extLst>
      <p:ext uri="{BB962C8B-B14F-4D97-AF65-F5344CB8AC3E}">
        <p14:creationId xmlns:p14="http://schemas.microsoft.com/office/powerpoint/2010/main" val="2344351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10080" y="942680"/>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121503" y="5208508"/>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2034949" y="1990643"/>
            <a:ext cx="1146389" cy="369332"/>
          </a:xfrm>
          <a:prstGeom prst="rect">
            <a:avLst/>
          </a:prstGeom>
          <a:noFill/>
        </p:spPr>
        <p:txBody>
          <a:bodyPr wrap="square" rtlCol="0">
            <a:spAutoFit/>
          </a:bodyPr>
          <a:lstStyle/>
          <a:p>
            <a:pPr algn="ctr"/>
            <a:r>
              <a:rPr lang="en-GB" b="1" dirty="0"/>
              <a:t>P</a:t>
            </a:r>
          </a:p>
        </p:txBody>
      </p:sp>
      <p:cxnSp>
        <p:nvCxnSpPr>
          <p:cNvPr id="3" name="Straight Connector 2">
            <a:extLst>
              <a:ext uri="{FF2B5EF4-FFF2-40B4-BE49-F238E27FC236}">
                <a16:creationId xmlns:a16="http://schemas.microsoft.com/office/drawing/2014/main" id="{CBA10BD1-16A7-4E15-BB68-B8C0707CB07B}"/>
              </a:ext>
            </a:extLst>
          </p:cNvPr>
          <p:cNvCxnSpPr/>
          <p:nvPr/>
        </p:nvCxnSpPr>
        <p:spPr>
          <a:xfrm>
            <a:off x="2884602" y="2175309"/>
            <a:ext cx="1302387"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F8B39A-A413-47F9-884A-877476EE04A9}"/>
              </a:ext>
            </a:extLst>
          </p:cNvPr>
          <p:cNvCxnSpPr>
            <a:cxnSpLocks/>
          </p:cNvCxnSpPr>
          <p:nvPr/>
        </p:nvCxnSpPr>
        <p:spPr>
          <a:xfrm>
            <a:off x="4194173" y="2175309"/>
            <a:ext cx="0" cy="299058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A2014EF-275B-4329-BD2B-302B5446B0CA}"/>
              </a:ext>
            </a:extLst>
          </p:cNvPr>
          <p:cNvSpPr txBox="1"/>
          <p:nvPr/>
        </p:nvSpPr>
        <p:spPr>
          <a:xfrm>
            <a:off x="3613794" y="5202909"/>
            <a:ext cx="1146389" cy="369332"/>
          </a:xfrm>
          <a:prstGeom prst="rect">
            <a:avLst/>
          </a:prstGeom>
          <a:noFill/>
        </p:spPr>
        <p:txBody>
          <a:bodyPr wrap="square" rtlCol="0">
            <a:spAutoFit/>
          </a:bodyPr>
          <a:lstStyle/>
          <a:p>
            <a:pPr algn="ctr"/>
            <a:r>
              <a:rPr lang="en-GB" b="1" dirty="0"/>
              <a:t>Q</a:t>
            </a:r>
          </a:p>
        </p:txBody>
      </p:sp>
      <p:sp>
        <p:nvSpPr>
          <p:cNvPr id="13" name="TextBox 12">
            <a:extLst>
              <a:ext uri="{FF2B5EF4-FFF2-40B4-BE49-F238E27FC236}">
                <a16:creationId xmlns:a16="http://schemas.microsoft.com/office/drawing/2014/main" id="{B3F38B12-FFA7-41BF-9A93-80DAC073CC7A}"/>
              </a:ext>
            </a:extLst>
          </p:cNvPr>
          <p:cNvSpPr txBox="1"/>
          <p:nvPr/>
        </p:nvSpPr>
        <p:spPr>
          <a:xfrm>
            <a:off x="7429909" y="4506381"/>
            <a:ext cx="1146389" cy="369332"/>
          </a:xfrm>
          <a:prstGeom prst="rect">
            <a:avLst/>
          </a:prstGeom>
          <a:noFill/>
        </p:spPr>
        <p:txBody>
          <a:bodyPr wrap="square" rtlCol="0">
            <a:spAutoFit/>
          </a:bodyPr>
          <a:lstStyle/>
          <a:p>
            <a:pPr algn="ctr"/>
            <a:r>
              <a:rPr lang="en-GB" b="1" dirty="0"/>
              <a:t>D</a:t>
            </a:r>
          </a:p>
        </p:txBody>
      </p:sp>
      <p:sp>
        <p:nvSpPr>
          <p:cNvPr id="6" name="Rectangle 5">
            <a:extLst>
              <a:ext uri="{FF2B5EF4-FFF2-40B4-BE49-F238E27FC236}">
                <a16:creationId xmlns:a16="http://schemas.microsoft.com/office/drawing/2014/main" id="{5C0CC8D6-D857-4076-9541-4AF9F3F52C8B}"/>
              </a:ext>
            </a:extLst>
          </p:cNvPr>
          <p:cNvSpPr/>
          <p:nvPr/>
        </p:nvSpPr>
        <p:spPr>
          <a:xfrm>
            <a:off x="2884602" y="2175309"/>
            <a:ext cx="1316719" cy="298775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A9AABD5-9611-4D00-88E8-45CDEF9BF3BA}"/>
              </a:ext>
            </a:extLst>
          </p:cNvPr>
          <p:cNvSpPr txBox="1"/>
          <p:nvPr/>
        </p:nvSpPr>
        <p:spPr>
          <a:xfrm rot="16200000">
            <a:off x="3006019" y="2379529"/>
            <a:ext cx="1146389" cy="923330"/>
          </a:xfrm>
          <a:prstGeom prst="rect">
            <a:avLst/>
          </a:prstGeom>
          <a:noFill/>
        </p:spPr>
        <p:txBody>
          <a:bodyPr wrap="square" rtlCol="0">
            <a:spAutoFit/>
          </a:bodyPr>
          <a:lstStyle/>
          <a:p>
            <a:pPr algn="ctr"/>
            <a:r>
              <a:rPr lang="en-GB" b="1" dirty="0">
                <a:solidFill>
                  <a:srgbClr val="0070C0"/>
                </a:solidFill>
              </a:rPr>
              <a:t>Original Total Revenue</a:t>
            </a:r>
          </a:p>
        </p:txBody>
      </p:sp>
      <p:sp>
        <p:nvSpPr>
          <p:cNvPr id="18" name="Rectangle 17">
            <a:extLst>
              <a:ext uri="{FF2B5EF4-FFF2-40B4-BE49-F238E27FC236}">
                <a16:creationId xmlns:a16="http://schemas.microsoft.com/office/drawing/2014/main" id="{41EBC446-21A9-49F6-AD5D-5E817A306A1C}"/>
              </a:ext>
            </a:extLst>
          </p:cNvPr>
          <p:cNvSpPr/>
          <p:nvPr/>
        </p:nvSpPr>
        <p:spPr>
          <a:xfrm>
            <a:off x="2884601" y="3414389"/>
            <a:ext cx="2980767" cy="178852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1C412FB1-6B94-4856-87D9-B168EF1FBDBD}"/>
              </a:ext>
            </a:extLst>
          </p:cNvPr>
          <p:cNvSpPr/>
          <p:nvPr/>
        </p:nvSpPr>
        <p:spPr>
          <a:xfrm>
            <a:off x="3444613" y="4099471"/>
            <a:ext cx="2018951" cy="369332"/>
          </a:xfrm>
          <a:prstGeom prst="rect">
            <a:avLst/>
          </a:prstGeom>
        </p:spPr>
        <p:txBody>
          <a:bodyPr wrap="none">
            <a:spAutoFit/>
          </a:bodyPr>
          <a:lstStyle/>
          <a:p>
            <a:pPr algn="ctr"/>
            <a:r>
              <a:rPr lang="en-GB" b="1" dirty="0">
                <a:solidFill>
                  <a:schemeClr val="accent6">
                    <a:lumMod val="50000"/>
                  </a:schemeClr>
                </a:solidFill>
              </a:rPr>
              <a:t>New Total Revenue</a:t>
            </a:r>
          </a:p>
        </p:txBody>
      </p:sp>
      <p:sp>
        <p:nvSpPr>
          <p:cNvPr id="19" name="TextBox 18">
            <a:extLst>
              <a:ext uri="{FF2B5EF4-FFF2-40B4-BE49-F238E27FC236}">
                <a16:creationId xmlns:a16="http://schemas.microsoft.com/office/drawing/2014/main" id="{7ECC0192-4722-4363-B11B-9CF4243B5DD9}"/>
              </a:ext>
            </a:extLst>
          </p:cNvPr>
          <p:cNvSpPr txBox="1"/>
          <p:nvPr/>
        </p:nvSpPr>
        <p:spPr>
          <a:xfrm>
            <a:off x="2033239" y="3191005"/>
            <a:ext cx="1146389" cy="369332"/>
          </a:xfrm>
          <a:prstGeom prst="rect">
            <a:avLst/>
          </a:prstGeom>
          <a:noFill/>
        </p:spPr>
        <p:txBody>
          <a:bodyPr wrap="square" rtlCol="0">
            <a:spAutoFit/>
          </a:bodyPr>
          <a:lstStyle/>
          <a:p>
            <a:pPr algn="ctr"/>
            <a:r>
              <a:rPr lang="en-GB" b="1" dirty="0"/>
              <a:t>P1</a:t>
            </a:r>
          </a:p>
        </p:txBody>
      </p:sp>
      <p:sp>
        <p:nvSpPr>
          <p:cNvPr id="20" name="TextBox 19">
            <a:extLst>
              <a:ext uri="{FF2B5EF4-FFF2-40B4-BE49-F238E27FC236}">
                <a16:creationId xmlns:a16="http://schemas.microsoft.com/office/drawing/2014/main" id="{1CDB157B-CF4E-4635-975C-7BA425B6FA5F}"/>
              </a:ext>
            </a:extLst>
          </p:cNvPr>
          <p:cNvSpPr txBox="1"/>
          <p:nvPr/>
        </p:nvSpPr>
        <p:spPr>
          <a:xfrm>
            <a:off x="5246181" y="5208508"/>
            <a:ext cx="1146389" cy="369332"/>
          </a:xfrm>
          <a:prstGeom prst="rect">
            <a:avLst/>
          </a:prstGeom>
          <a:noFill/>
        </p:spPr>
        <p:txBody>
          <a:bodyPr wrap="square" rtlCol="0">
            <a:spAutoFit/>
          </a:bodyPr>
          <a:lstStyle/>
          <a:p>
            <a:pPr algn="ctr"/>
            <a:r>
              <a:rPr lang="en-GB" b="1" dirty="0"/>
              <a:t>Q1</a:t>
            </a:r>
          </a:p>
        </p:txBody>
      </p:sp>
      <p:cxnSp>
        <p:nvCxnSpPr>
          <p:cNvPr id="8" name="Straight Arrow Connector 7">
            <a:extLst>
              <a:ext uri="{FF2B5EF4-FFF2-40B4-BE49-F238E27FC236}">
                <a16:creationId xmlns:a16="http://schemas.microsoft.com/office/drawing/2014/main" id="{F91836E2-EF90-4F0A-B254-CB9F18903CAB}"/>
              </a:ext>
            </a:extLst>
          </p:cNvPr>
          <p:cNvCxnSpPr/>
          <p:nvPr/>
        </p:nvCxnSpPr>
        <p:spPr>
          <a:xfrm>
            <a:off x="2424698" y="2267999"/>
            <a:ext cx="0" cy="1019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CCC2E44-BC08-4429-B79F-04D12893A6E2}"/>
              </a:ext>
            </a:extLst>
          </p:cNvPr>
          <p:cNvCxnSpPr>
            <a:cxnSpLocks/>
          </p:cNvCxnSpPr>
          <p:nvPr/>
        </p:nvCxnSpPr>
        <p:spPr>
          <a:xfrm>
            <a:off x="4189332" y="5595115"/>
            <a:ext cx="1634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FBE2690-E388-1992-16AD-B6A627803223}"/>
              </a:ext>
            </a:extLst>
          </p:cNvPr>
          <p:cNvSpPr>
            <a:spLocks noGrp="1"/>
          </p:cNvSpPr>
          <p:nvPr>
            <p:ph type="title"/>
          </p:nvPr>
        </p:nvSpPr>
        <p:spPr/>
        <p:txBody>
          <a:bodyPr/>
          <a:lstStyle/>
          <a:p>
            <a:r>
              <a:rPr lang="en-GB" dirty="0">
                <a:cs typeface="Calibri Light"/>
              </a:rPr>
              <a:t>Impact of a fall in price on total revenue (PXQ changes to P1xQ1)</a:t>
            </a:r>
            <a:endParaRPr lang="en-GB" dirty="0"/>
          </a:p>
        </p:txBody>
      </p:sp>
    </p:spTree>
    <p:extLst>
      <p:ext uri="{BB962C8B-B14F-4D97-AF65-F5344CB8AC3E}">
        <p14:creationId xmlns:p14="http://schemas.microsoft.com/office/powerpoint/2010/main" val="4047353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AR = D</a:t>
            </a:r>
          </a:p>
        </p:txBody>
      </p:sp>
      <p:cxnSp>
        <p:nvCxnSpPr>
          <p:cNvPr id="3" name="Straight Connector 2">
            <a:extLst>
              <a:ext uri="{FF2B5EF4-FFF2-40B4-BE49-F238E27FC236}">
                <a16:creationId xmlns:a16="http://schemas.microsoft.com/office/drawing/2014/main" id="{08A6303B-28FB-4510-9FDB-9BE68A307EB4}"/>
              </a:ext>
            </a:extLst>
          </p:cNvPr>
          <p:cNvCxnSpPr/>
          <p:nvPr/>
        </p:nvCxnSpPr>
        <p:spPr>
          <a:xfrm>
            <a:off x="4053840" y="2042160"/>
            <a:ext cx="0" cy="31237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F57A5E-2202-4BCB-9119-307EB5F5759D}"/>
              </a:ext>
            </a:extLst>
          </p:cNvPr>
          <p:cNvCxnSpPr/>
          <p:nvPr/>
        </p:nvCxnSpPr>
        <p:spPr>
          <a:xfrm>
            <a:off x="6502400" y="3850640"/>
            <a:ext cx="0" cy="131524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69CAEFA-B39D-4A8E-A46E-B182FBC2863B}"/>
              </a:ext>
            </a:extLst>
          </p:cNvPr>
          <p:cNvSpPr txBox="1"/>
          <p:nvPr/>
        </p:nvSpPr>
        <p:spPr>
          <a:xfrm>
            <a:off x="3499882" y="5165889"/>
            <a:ext cx="1146389" cy="369332"/>
          </a:xfrm>
          <a:prstGeom prst="rect">
            <a:avLst/>
          </a:prstGeom>
          <a:noFill/>
        </p:spPr>
        <p:txBody>
          <a:bodyPr wrap="square" rtlCol="0">
            <a:spAutoFit/>
          </a:bodyPr>
          <a:lstStyle/>
          <a:p>
            <a:pPr algn="ctr"/>
            <a:r>
              <a:rPr lang="en-GB" b="1" dirty="0"/>
              <a:t>A</a:t>
            </a:r>
          </a:p>
        </p:txBody>
      </p:sp>
      <p:sp>
        <p:nvSpPr>
          <p:cNvPr id="13" name="TextBox 12">
            <a:extLst>
              <a:ext uri="{FF2B5EF4-FFF2-40B4-BE49-F238E27FC236}">
                <a16:creationId xmlns:a16="http://schemas.microsoft.com/office/drawing/2014/main" id="{D9255097-6A72-4B75-A0B0-870BEE653785}"/>
              </a:ext>
            </a:extLst>
          </p:cNvPr>
          <p:cNvSpPr txBox="1"/>
          <p:nvPr/>
        </p:nvSpPr>
        <p:spPr>
          <a:xfrm>
            <a:off x="5938282" y="5165889"/>
            <a:ext cx="1146389" cy="369332"/>
          </a:xfrm>
          <a:prstGeom prst="rect">
            <a:avLst/>
          </a:prstGeom>
          <a:noFill/>
        </p:spPr>
        <p:txBody>
          <a:bodyPr wrap="square" rtlCol="0">
            <a:spAutoFit/>
          </a:bodyPr>
          <a:lstStyle/>
          <a:p>
            <a:pPr algn="ctr"/>
            <a:r>
              <a:rPr lang="en-GB" b="1" dirty="0"/>
              <a:t>B</a:t>
            </a:r>
          </a:p>
        </p:txBody>
      </p:sp>
      <p:sp>
        <p:nvSpPr>
          <p:cNvPr id="2" name="Rectangle 1">
            <a:extLst>
              <a:ext uri="{FF2B5EF4-FFF2-40B4-BE49-F238E27FC236}">
                <a16:creationId xmlns:a16="http://schemas.microsoft.com/office/drawing/2014/main" id="{6A905C98-23E1-460B-91D1-9C9D51E5509C}"/>
              </a:ext>
            </a:extLst>
          </p:cNvPr>
          <p:cNvSpPr/>
          <p:nvPr/>
        </p:nvSpPr>
        <p:spPr>
          <a:xfrm>
            <a:off x="2884602" y="2042160"/>
            <a:ext cx="1166224" cy="31237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3CFFC33-C4E0-4184-9549-D09AF5D607C0}"/>
              </a:ext>
            </a:extLst>
          </p:cNvPr>
          <p:cNvSpPr/>
          <p:nvPr/>
        </p:nvSpPr>
        <p:spPr>
          <a:xfrm>
            <a:off x="2884601" y="3850639"/>
            <a:ext cx="3617771" cy="131523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3847B560-8E69-EF11-4BFF-B3794281E79C}"/>
              </a:ext>
            </a:extLst>
          </p:cNvPr>
          <p:cNvSpPr>
            <a:spLocks noGrp="1"/>
          </p:cNvSpPr>
          <p:nvPr>
            <p:ph type="title"/>
          </p:nvPr>
        </p:nvSpPr>
        <p:spPr/>
        <p:txBody>
          <a:bodyPr>
            <a:normAutofit/>
          </a:bodyPr>
          <a:lstStyle/>
          <a:p>
            <a:r>
              <a:rPr lang="en-GB" dirty="0">
                <a:cs typeface="Calibri Light"/>
              </a:rPr>
              <a:t>Total revenue = price x quantity, using AR rather than D</a:t>
            </a:r>
          </a:p>
        </p:txBody>
      </p:sp>
    </p:spTree>
    <p:extLst>
      <p:ext uri="{BB962C8B-B14F-4D97-AF65-F5344CB8AC3E}">
        <p14:creationId xmlns:p14="http://schemas.microsoft.com/office/powerpoint/2010/main" val="251773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47B560-8E69-EF11-4BFF-B3794281E79C}"/>
              </a:ext>
            </a:extLst>
          </p:cNvPr>
          <p:cNvSpPr>
            <a:spLocks noGrp="1"/>
          </p:cNvSpPr>
          <p:nvPr>
            <p:ph type="title"/>
          </p:nvPr>
        </p:nvSpPr>
        <p:spPr/>
        <p:txBody>
          <a:bodyPr>
            <a:normAutofit/>
          </a:bodyPr>
          <a:lstStyle/>
          <a:p>
            <a:r>
              <a:rPr lang="en-GB" dirty="0">
                <a:cs typeface="Calibri Light"/>
              </a:rPr>
              <a:t>Increase in supply changes total revenue from £10x5000 to £8x7000</a:t>
            </a:r>
          </a:p>
        </p:txBody>
      </p:sp>
      <p:pic>
        <p:nvPicPr>
          <p:cNvPr id="9" name="Picture 8" descr="See the source image">
            <a:extLst>
              <a:ext uri="{FF2B5EF4-FFF2-40B4-BE49-F238E27FC236}">
                <a16:creationId xmlns:a16="http://schemas.microsoft.com/office/drawing/2014/main" id="{BEABEDC5-2C96-7BC5-3B38-C7A6059B24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360" y="142241"/>
            <a:ext cx="6756399" cy="5669280"/>
          </a:xfrm>
          <a:prstGeom prst="rect">
            <a:avLst/>
          </a:prstGeom>
          <a:noFill/>
          <a:ln>
            <a:solidFill>
              <a:schemeClr val="tx1"/>
            </a:solidFill>
          </a:ln>
        </p:spPr>
      </p:pic>
      <p:cxnSp>
        <p:nvCxnSpPr>
          <p:cNvPr id="11" name="Straight Connector 10">
            <a:extLst>
              <a:ext uri="{FF2B5EF4-FFF2-40B4-BE49-F238E27FC236}">
                <a16:creationId xmlns:a16="http://schemas.microsoft.com/office/drawing/2014/main" id="{04B9164D-4B65-2AF0-F532-3973547F5506}"/>
              </a:ext>
            </a:extLst>
          </p:cNvPr>
          <p:cNvCxnSpPr>
            <a:cxnSpLocks/>
          </p:cNvCxnSpPr>
          <p:nvPr/>
        </p:nvCxnSpPr>
        <p:spPr>
          <a:xfrm flipV="1">
            <a:off x="2499360" y="5811521"/>
            <a:ext cx="6370319" cy="31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2BD087-3D9B-D7FA-F1C8-464CF7EFAEC5}"/>
              </a:ext>
            </a:extLst>
          </p:cNvPr>
          <p:cNvCxnSpPr>
            <a:cxnSpLocks/>
          </p:cNvCxnSpPr>
          <p:nvPr/>
        </p:nvCxnSpPr>
        <p:spPr>
          <a:xfrm flipV="1">
            <a:off x="2499360" y="142242"/>
            <a:ext cx="0" cy="566927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9D50A7-A0E5-0BB4-C9E4-64F34D1093C3}"/>
              </a:ext>
            </a:extLst>
          </p:cNvPr>
          <p:cNvCxnSpPr>
            <a:cxnSpLocks/>
          </p:cNvCxnSpPr>
          <p:nvPr/>
        </p:nvCxnSpPr>
        <p:spPr>
          <a:xfrm>
            <a:off x="2499359" y="139066"/>
            <a:ext cx="5038726" cy="567245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FE9578-1DF2-FB87-FEEF-37C4ADA881AD}"/>
              </a:ext>
            </a:extLst>
          </p:cNvPr>
          <p:cNvCxnSpPr>
            <a:cxnSpLocks/>
          </p:cNvCxnSpPr>
          <p:nvPr/>
        </p:nvCxnSpPr>
        <p:spPr>
          <a:xfrm flipV="1">
            <a:off x="2499358" y="504826"/>
            <a:ext cx="2387602" cy="530669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445FE5-5873-3920-AF18-3E71A00F4C96}"/>
              </a:ext>
            </a:extLst>
          </p:cNvPr>
          <p:cNvSpPr txBox="1"/>
          <p:nvPr/>
        </p:nvSpPr>
        <p:spPr>
          <a:xfrm>
            <a:off x="1924683" y="-38416"/>
            <a:ext cx="574675" cy="365760"/>
          </a:xfrm>
          <a:prstGeom prst="rect">
            <a:avLst/>
          </a:prstGeom>
          <a:noFill/>
        </p:spPr>
        <p:txBody>
          <a:bodyPr wrap="square" rtlCol="0">
            <a:spAutoFit/>
          </a:bodyPr>
          <a:lstStyle/>
          <a:p>
            <a:pPr algn="ctr"/>
            <a:r>
              <a:rPr lang="en-GB" b="1" dirty="0">
                <a:solidFill>
                  <a:srgbClr val="0070C0"/>
                </a:solidFill>
              </a:rPr>
              <a:t>15</a:t>
            </a:r>
          </a:p>
        </p:txBody>
      </p:sp>
      <p:sp>
        <p:nvSpPr>
          <p:cNvPr id="21" name="TextBox 20">
            <a:extLst>
              <a:ext uri="{FF2B5EF4-FFF2-40B4-BE49-F238E27FC236}">
                <a16:creationId xmlns:a16="http://schemas.microsoft.com/office/drawing/2014/main" id="{C2A4CC8A-16A8-163F-87BB-97567A262AF7}"/>
              </a:ext>
            </a:extLst>
          </p:cNvPr>
          <p:cNvSpPr txBox="1"/>
          <p:nvPr/>
        </p:nvSpPr>
        <p:spPr>
          <a:xfrm>
            <a:off x="6982300" y="5442189"/>
            <a:ext cx="1414622" cy="369332"/>
          </a:xfrm>
          <a:prstGeom prst="rect">
            <a:avLst/>
          </a:prstGeom>
          <a:noFill/>
        </p:spPr>
        <p:txBody>
          <a:bodyPr wrap="square" rtlCol="0">
            <a:spAutoFit/>
          </a:bodyPr>
          <a:lstStyle/>
          <a:p>
            <a:pPr algn="ctr"/>
            <a:r>
              <a:rPr lang="en-GB" b="1" dirty="0">
                <a:solidFill>
                  <a:srgbClr val="0070C0"/>
                </a:solidFill>
              </a:rPr>
              <a:t>D</a:t>
            </a:r>
          </a:p>
        </p:txBody>
      </p:sp>
      <p:sp>
        <p:nvSpPr>
          <p:cNvPr id="22" name="TextBox 21">
            <a:extLst>
              <a:ext uri="{FF2B5EF4-FFF2-40B4-BE49-F238E27FC236}">
                <a16:creationId xmlns:a16="http://schemas.microsoft.com/office/drawing/2014/main" id="{093F670D-5520-F593-7938-4A8EA9418492}"/>
              </a:ext>
            </a:extLst>
          </p:cNvPr>
          <p:cNvSpPr txBox="1"/>
          <p:nvPr/>
        </p:nvSpPr>
        <p:spPr>
          <a:xfrm>
            <a:off x="4359116" y="479127"/>
            <a:ext cx="1319213" cy="369332"/>
          </a:xfrm>
          <a:prstGeom prst="rect">
            <a:avLst/>
          </a:prstGeom>
          <a:noFill/>
        </p:spPr>
        <p:txBody>
          <a:bodyPr wrap="square" rtlCol="0">
            <a:spAutoFit/>
          </a:bodyPr>
          <a:lstStyle/>
          <a:p>
            <a:pPr algn="ctr"/>
            <a:r>
              <a:rPr lang="en-GB" b="1" dirty="0">
                <a:solidFill>
                  <a:srgbClr val="0070C0"/>
                </a:solidFill>
              </a:rPr>
              <a:t>S</a:t>
            </a:r>
          </a:p>
        </p:txBody>
      </p:sp>
      <p:sp>
        <p:nvSpPr>
          <p:cNvPr id="23" name="TextBox 22">
            <a:extLst>
              <a:ext uri="{FF2B5EF4-FFF2-40B4-BE49-F238E27FC236}">
                <a16:creationId xmlns:a16="http://schemas.microsoft.com/office/drawing/2014/main" id="{A516335A-7CCC-830C-2F0B-6CBEC6116366}"/>
              </a:ext>
            </a:extLst>
          </p:cNvPr>
          <p:cNvSpPr txBox="1"/>
          <p:nvPr/>
        </p:nvSpPr>
        <p:spPr>
          <a:xfrm>
            <a:off x="1348420" y="848459"/>
            <a:ext cx="993774" cy="646331"/>
          </a:xfrm>
          <a:prstGeom prst="rect">
            <a:avLst/>
          </a:prstGeom>
          <a:noFill/>
        </p:spPr>
        <p:txBody>
          <a:bodyPr wrap="square" rtlCol="0">
            <a:spAutoFit/>
          </a:bodyPr>
          <a:lstStyle/>
          <a:p>
            <a:pPr algn="ctr"/>
            <a:r>
              <a:rPr lang="en-GB" b="1" dirty="0">
                <a:solidFill>
                  <a:srgbClr val="0070C0"/>
                </a:solidFill>
              </a:rPr>
              <a:t>Price (£s)</a:t>
            </a:r>
          </a:p>
        </p:txBody>
      </p:sp>
      <p:sp>
        <p:nvSpPr>
          <p:cNvPr id="24" name="TextBox 23">
            <a:extLst>
              <a:ext uri="{FF2B5EF4-FFF2-40B4-BE49-F238E27FC236}">
                <a16:creationId xmlns:a16="http://schemas.microsoft.com/office/drawing/2014/main" id="{EFDB114A-4F7B-82F6-5172-09476268813F}"/>
              </a:ext>
            </a:extLst>
          </p:cNvPr>
          <p:cNvSpPr txBox="1"/>
          <p:nvPr/>
        </p:nvSpPr>
        <p:spPr>
          <a:xfrm>
            <a:off x="1924683" y="1820864"/>
            <a:ext cx="574675" cy="365760"/>
          </a:xfrm>
          <a:prstGeom prst="rect">
            <a:avLst/>
          </a:prstGeom>
          <a:noFill/>
        </p:spPr>
        <p:txBody>
          <a:bodyPr wrap="square" rtlCol="0">
            <a:spAutoFit/>
          </a:bodyPr>
          <a:lstStyle/>
          <a:p>
            <a:pPr algn="ctr"/>
            <a:r>
              <a:rPr lang="en-GB" b="1" dirty="0">
                <a:solidFill>
                  <a:srgbClr val="0070C0"/>
                </a:solidFill>
              </a:rPr>
              <a:t>10</a:t>
            </a:r>
          </a:p>
        </p:txBody>
      </p:sp>
      <p:sp>
        <p:nvSpPr>
          <p:cNvPr id="25" name="TextBox 24">
            <a:extLst>
              <a:ext uri="{FF2B5EF4-FFF2-40B4-BE49-F238E27FC236}">
                <a16:creationId xmlns:a16="http://schemas.microsoft.com/office/drawing/2014/main" id="{A4F7F983-D238-19DD-25C6-BD3E1E5A96E0}"/>
              </a:ext>
            </a:extLst>
          </p:cNvPr>
          <p:cNvSpPr txBox="1"/>
          <p:nvPr/>
        </p:nvSpPr>
        <p:spPr>
          <a:xfrm>
            <a:off x="3743323" y="5770881"/>
            <a:ext cx="838837" cy="369332"/>
          </a:xfrm>
          <a:prstGeom prst="rect">
            <a:avLst/>
          </a:prstGeom>
          <a:noFill/>
        </p:spPr>
        <p:txBody>
          <a:bodyPr wrap="square" rtlCol="0">
            <a:spAutoFit/>
          </a:bodyPr>
          <a:lstStyle/>
          <a:p>
            <a:pPr algn="ctr"/>
            <a:r>
              <a:rPr lang="en-GB" b="1" dirty="0">
                <a:solidFill>
                  <a:srgbClr val="0070C0"/>
                </a:solidFill>
              </a:rPr>
              <a:t>5000</a:t>
            </a:r>
          </a:p>
        </p:txBody>
      </p:sp>
      <p:sp>
        <p:nvSpPr>
          <p:cNvPr id="26" name="TextBox 25">
            <a:extLst>
              <a:ext uri="{FF2B5EF4-FFF2-40B4-BE49-F238E27FC236}">
                <a16:creationId xmlns:a16="http://schemas.microsoft.com/office/drawing/2014/main" id="{82F109DC-E149-E883-ED8E-8FB690B6A9CD}"/>
              </a:ext>
            </a:extLst>
          </p:cNvPr>
          <p:cNvSpPr txBox="1"/>
          <p:nvPr/>
        </p:nvSpPr>
        <p:spPr>
          <a:xfrm>
            <a:off x="7832566" y="5770881"/>
            <a:ext cx="1037113" cy="369332"/>
          </a:xfrm>
          <a:prstGeom prst="rect">
            <a:avLst/>
          </a:prstGeom>
          <a:noFill/>
        </p:spPr>
        <p:txBody>
          <a:bodyPr wrap="square" rtlCol="0">
            <a:spAutoFit/>
          </a:bodyPr>
          <a:lstStyle/>
          <a:p>
            <a:pPr algn="ctr"/>
            <a:r>
              <a:rPr lang="en-GB" b="1" dirty="0">
                <a:solidFill>
                  <a:srgbClr val="0070C0"/>
                </a:solidFill>
              </a:rPr>
              <a:t>Quantity</a:t>
            </a:r>
          </a:p>
        </p:txBody>
      </p:sp>
      <p:cxnSp>
        <p:nvCxnSpPr>
          <p:cNvPr id="27" name="Straight Connector 26">
            <a:extLst>
              <a:ext uri="{FF2B5EF4-FFF2-40B4-BE49-F238E27FC236}">
                <a16:creationId xmlns:a16="http://schemas.microsoft.com/office/drawing/2014/main" id="{5701B57F-AA66-E05E-5367-32F41A286162}"/>
              </a:ext>
            </a:extLst>
          </p:cNvPr>
          <p:cNvCxnSpPr>
            <a:cxnSpLocks/>
          </p:cNvCxnSpPr>
          <p:nvPr/>
        </p:nvCxnSpPr>
        <p:spPr>
          <a:xfrm flipV="1">
            <a:off x="2499360" y="2037399"/>
            <a:ext cx="1721803" cy="1"/>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DC2719-764B-FFA5-55BE-EDFA84A2295E}"/>
              </a:ext>
            </a:extLst>
          </p:cNvPr>
          <p:cNvCxnSpPr>
            <a:cxnSpLocks/>
          </p:cNvCxnSpPr>
          <p:nvPr/>
        </p:nvCxnSpPr>
        <p:spPr>
          <a:xfrm>
            <a:off x="4190683" y="2026774"/>
            <a:ext cx="0" cy="3784747"/>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D2FEED7-FA93-5A45-B037-072CFF945896}"/>
              </a:ext>
            </a:extLst>
          </p:cNvPr>
          <p:cNvCxnSpPr>
            <a:cxnSpLocks/>
          </p:cNvCxnSpPr>
          <p:nvPr/>
        </p:nvCxnSpPr>
        <p:spPr>
          <a:xfrm flipV="1">
            <a:off x="3500354" y="491976"/>
            <a:ext cx="2387602" cy="530669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6E4DC1C-ABA9-BCD3-542F-F45CFB05B669}"/>
              </a:ext>
            </a:extLst>
          </p:cNvPr>
          <p:cNvSpPr txBox="1"/>
          <p:nvPr/>
        </p:nvSpPr>
        <p:spPr>
          <a:xfrm>
            <a:off x="5333163" y="519767"/>
            <a:ext cx="1319213" cy="369332"/>
          </a:xfrm>
          <a:prstGeom prst="rect">
            <a:avLst/>
          </a:prstGeom>
          <a:noFill/>
        </p:spPr>
        <p:txBody>
          <a:bodyPr wrap="square" rtlCol="0">
            <a:spAutoFit/>
          </a:bodyPr>
          <a:lstStyle/>
          <a:p>
            <a:pPr algn="ctr"/>
            <a:r>
              <a:rPr lang="en-GB" b="1" dirty="0">
                <a:solidFill>
                  <a:srgbClr val="0070C0"/>
                </a:solidFill>
              </a:rPr>
              <a:t>S1</a:t>
            </a:r>
          </a:p>
        </p:txBody>
      </p:sp>
      <p:cxnSp>
        <p:nvCxnSpPr>
          <p:cNvPr id="31" name="Straight Connector 30">
            <a:extLst>
              <a:ext uri="{FF2B5EF4-FFF2-40B4-BE49-F238E27FC236}">
                <a16:creationId xmlns:a16="http://schemas.microsoft.com/office/drawing/2014/main" id="{FC7319E8-E12A-19BF-E5D6-D1C334D9CCAD}"/>
              </a:ext>
            </a:extLst>
          </p:cNvPr>
          <p:cNvCxnSpPr>
            <a:cxnSpLocks/>
          </p:cNvCxnSpPr>
          <p:nvPr/>
        </p:nvCxnSpPr>
        <p:spPr>
          <a:xfrm>
            <a:off x="2499358" y="2796480"/>
            <a:ext cx="2405299" cy="1"/>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7FE5228-474C-EDF4-8583-7E909DC459F1}"/>
              </a:ext>
            </a:extLst>
          </p:cNvPr>
          <p:cNvCxnSpPr>
            <a:cxnSpLocks/>
          </p:cNvCxnSpPr>
          <p:nvPr/>
        </p:nvCxnSpPr>
        <p:spPr>
          <a:xfrm>
            <a:off x="4886960" y="2796480"/>
            <a:ext cx="0" cy="2992011"/>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5A2D273-41C1-38BA-DFCE-585E81FEDDD1}"/>
              </a:ext>
            </a:extLst>
          </p:cNvPr>
          <p:cNvSpPr txBox="1"/>
          <p:nvPr/>
        </p:nvSpPr>
        <p:spPr>
          <a:xfrm>
            <a:off x="1985799" y="2583261"/>
            <a:ext cx="574675" cy="365760"/>
          </a:xfrm>
          <a:prstGeom prst="rect">
            <a:avLst/>
          </a:prstGeom>
          <a:noFill/>
        </p:spPr>
        <p:txBody>
          <a:bodyPr wrap="square" rtlCol="0">
            <a:spAutoFit/>
          </a:bodyPr>
          <a:lstStyle/>
          <a:p>
            <a:pPr algn="ctr"/>
            <a:r>
              <a:rPr lang="en-GB" b="1" dirty="0">
                <a:solidFill>
                  <a:srgbClr val="0070C0"/>
                </a:solidFill>
              </a:rPr>
              <a:t>8</a:t>
            </a:r>
          </a:p>
        </p:txBody>
      </p:sp>
      <p:sp>
        <p:nvSpPr>
          <p:cNvPr id="34" name="TextBox 33">
            <a:extLst>
              <a:ext uri="{FF2B5EF4-FFF2-40B4-BE49-F238E27FC236}">
                <a16:creationId xmlns:a16="http://schemas.microsoft.com/office/drawing/2014/main" id="{A045E2A6-E35F-BA0C-75E7-1EC83E916C1C}"/>
              </a:ext>
            </a:extLst>
          </p:cNvPr>
          <p:cNvSpPr txBox="1"/>
          <p:nvPr/>
        </p:nvSpPr>
        <p:spPr>
          <a:xfrm>
            <a:off x="4485003" y="5770881"/>
            <a:ext cx="838837" cy="369332"/>
          </a:xfrm>
          <a:prstGeom prst="rect">
            <a:avLst/>
          </a:prstGeom>
          <a:noFill/>
        </p:spPr>
        <p:txBody>
          <a:bodyPr wrap="square" rtlCol="0">
            <a:spAutoFit/>
          </a:bodyPr>
          <a:lstStyle/>
          <a:p>
            <a:pPr algn="ctr"/>
            <a:r>
              <a:rPr lang="en-GB" b="1" dirty="0">
                <a:solidFill>
                  <a:srgbClr val="0070C0"/>
                </a:solidFill>
              </a:rPr>
              <a:t>7000</a:t>
            </a:r>
          </a:p>
        </p:txBody>
      </p:sp>
    </p:spTree>
    <p:extLst>
      <p:ext uri="{BB962C8B-B14F-4D97-AF65-F5344CB8AC3E}">
        <p14:creationId xmlns:p14="http://schemas.microsoft.com/office/powerpoint/2010/main" val="1833130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8FA1B97-17A5-4C43-B126-58CB9BF69DCF}"/>
              </a:ext>
            </a:extLst>
          </p:cNvPr>
          <p:cNvCxnSpPr/>
          <p:nvPr/>
        </p:nvCxnSpPr>
        <p:spPr>
          <a:xfrm>
            <a:off x="36974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22EE8C-94B0-424F-9ED1-67B7FF81F321}"/>
              </a:ext>
            </a:extLst>
          </p:cNvPr>
          <p:cNvCxnSpPr/>
          <p:nvPr/>
        </p:nvCxnSpPr>
        <p:spPr>
          <a:xfrm>
            <a:off x="36974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DC158C1-F364-4DA9-AAB9-E247FDE1A6D9}"/>
              </a:ext>
            </a:extLst>
          </p:cNvPr>
          <p:cNvSpPr txBox="1"/>
          <p:nvPr/>
        </p:nvSpPr>
        <p:spPr>
          <a:xfrm>
            <a:off x="2706864" y="990187"/>
            <a:ext cx="1146389" cy="369332"/>
          </a:xfrm>
          <a:prstGeom prst="rect">
            <a:avLst/>
          </a:prstGeom>
          <a:noFill/>
        </p:spPr>
        <p:txBody>
          <a:bodyPr wrap="square" rtlCol="0">
            <a:spAutoFit/>
          </a:bodyPr>
          <a:lstStyle/>
          <a:p>
            <a:pPr algn="ctr"/>
            <a:r>
              <a:rPr lang="en-GB" b="1" dirty="0"/>
              <a:t>Price</a:t>
            </a:r>
          </a:p>
        </p:txBody>
      </p:sp>
      <p:sp>
        <p:nvSpPr>
          <p:cNvPr id="6" name="TextBox 5">
            <a:extLst>
              <a:ext uri="{FF2B5EF4-FFF2-40B4-BE49-F238E27FC236}">
                <a16:creationId xmlns:a16="http://schemas.microsoft.com/office/drawing/2014/main" id="{3E9ACA90-F533-491F-85BA-3EF7BDF44154}"/>
              </a:ext>
            </a:extLst>
          </p:cNvPr>
          <p:cNvSpPr txBox="1"/>
          <p:nvPr/>
        </p:nvSpPr>
        <p:spPr>
          <a:xfrm>
            <a:off x="7920568" y="5268989"/>
            <a:ext cx="1954952" cy="369332"/>
          </a:xfrm>
          <a:prstGeom prst="rect">
            <a:avLst/>
          </a:prstGeom>
          <a:noFill/>
        </p:spPr>
        <p:txBody>
          <a:bodyPr wrap="square" rtlCol="0">
            <a:spAutoFit/>
          </a:bodyPr>
          <a:lstStyle/>
          <a:p>
            <a:pPr algn="ctr"/>
            <a:r>
              <a:rPr lang="en-GB" b="1" dirty="0"/>
              <a:t>Output</a:t>
            </a:r>
          </a:p>
        </p:txBody>
      </p:sp>
      <p:cxnSp>
        <p:nvCxnSpPr>
          <p:cNvPr id="7" name="Straight Connector 6">
            <a:extLst>
              <a:ext uri="{FF2B5EF4-FFF2-40B4-BE49-F238E27FC236}">
                <a16:creationId xmlns:a16="http://schemas.microsoft.com/office/drawing/2014/main" id="{7BCA8DF4-952B-4BC2-9A08-F185294D8AE9}"/>
              </a:ext>
            </a:extLst>
          </p:cNvPr>
          <p:cNvCxnSpPr>
            <a:cxnSpLocks/>
          </p:cNvCxnSpPr>
          <p:nvPr/>
        </p:nvCxnSpPr>
        <p:spPr>
          <a:xfrm>
            <a:off x="3697401" y="1692110"/>
            <a:ext cx="4816679" cy="34590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4F3C8C-B14D-41B6-A8B7-B3264F167C59}"/>
              </a:ext>
            </a:extLst>
          </p:cNvPr>
          <p:cNvSpPr txBox="1"/>
          <p:nvPr/>
        </p:nvSpPr>
        <p:spPr>
          <a:xfrm>
            <a:off x="8056267" y="4585412"/>
            <a:ext cx="1146389" cy="369332"/>
          </a:xfrm>
          <a:prstGeom prst="rect">
            <a:avLst/>
          </a:prstGeom>
          <a:noFill/>
        </p:spPr>
        <p:txBody>
          <a:bodyPr wrap="square" rtlCol="0">
            <a:spAutoFit/>
          </a:bodyPr>
          <a:lstStyle/>
          <a:p>
            <a:pPr algn="ctr"/>
            <a:r>
              <a:rPr lang="en-GB" b="1" dirty="0"/>
              <a:t>AR = D</a:t>
            </a:r>
          </a:p>
        </p:txBody>
      </p:sp>
      <p:cxnSp>
        <p:nvCxnSpPr>
          <p:cNvPr id="13" name="Straight Connector 12">
            <a:extLst>
              <a:ext uri="{FF2B5EF4-FFF2-40B4-BE49-F238E27FC236}">
                <a16:creationId xmlns:a16="http://schemas.microsoft.com/office/drawing/2014/main" id="{C9C8CD56-E623-4E55-8C11-DCFB870C7038}"/>
              </a:ext>
            </a:extLst>
          </p:cNvPr>
          <p:cNvCxnSpPr>
            <a:cxnSpLocks/>
          </p:cNvCxnSpPr>
          <p:nvPr/>
        </p:nvCxnSpPr>
        <p:spPr>
          <a:xfrm flipH="1">
            <a:off x="3697400" y="3574120"/>
            <a:ext cx="256879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3EF62E-2575-4304-9A91-781850FF0D08}"/>
              </a:ext>
            </a:extLst>
          </p:cNvPr>
          <p:cNvCxnSpPr>
            <a:cxnSpLocks/>
          </p:cNvCxnSpPr>
          <p:nvPr/>
        </p:nvCxnSpPr>
        <p:spPr>
          <a:xfrm flipH="1">
            <a:off x="3697400" y="4030482"/>
            <a:ext cx="328252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EC317E2-4597-4D02-94FA-AC87B2B7312B}"/>
              </a:ext>
            </a:extLst>
          </p:cNvPr>
          <p:cNvSpPr txBox="1"/>
          <p:nvPr/>
        </p:nvSpPr>
        <p:spPr>
          <a:xfrm>
            <a:off x="2958251" y="3377891"/>
            <a:ext cx="1146389" cy="369332"/>
          </a:xfrm>
          <a:prstGeom prst="rect">
            <a:avLst/>
          </a:prstGeom>
          <a:noFill/>
        </p:spPr>
        <p:txBody>
          <a:bodyPr wrap="square" rtlCol="0">
            <a:spAutoFit/>
          </a:bodyPr>
          <a:lstStyle/>
          <a:p>
            <a:pPr algn="ctr"/>
            <a:r>
              <a:rPr lang="en-GB" b="1" dirty="0"/>
              <a:t>£4</a:t>
            </a:r>
          </a:p>
        </p:txBody>
      </p:sp>
      <p:cxnSp>
        <p:nvCxnSpPr>
          <p:cNvPr id="20" name="Straight Connector 19">
            <a:extLst>
              <a:ext uri="{FF2B5EF4-FFF2-40B4-BE49-F238E27FC236}">
                <a16:creationId xmlns:a16="http://schemas.microsoft.com/office/drawing/2014/main" id="{56A3F472-9EE9-4BA6-B8F0-28CADB0A8A5D}"/>
              </a:ext>
            </a:extLst>
          </p:cNvPr>
          <p:cNvCxnSpPr>
            <a:cxnSpLocks/>
          </p:cNvCxnSpPr>
          <p:nvPr/>
        </p:nvCxnSpPr>
        <p:spPr>
          <a:xfrm flipV="1">
            <a:off x="6979920" y="4009597"/>
            <a:ext cx="0" cy="112063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53417A-070B-478E-B498-DC109DD363A8}"/>
              </a:ext>
            </a:extLst>
          </p:cNvPr>
          <p:cNvCxnSpPr>
            <a:cxnSpLocks/>
          </p:cNvCxnSpPr>
          <p:nvPr/>
        </p:nvCxnSpPr>
        <p:spPr>
          <a:xfrm flipV="1">
            <a:off x="6258548" y="3574120"/>
            <a:ext cx="0" cy="159176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DA7A64-70D3-46DC-99C0-DDB6DB3F6FD6}"/>
              </a:ext>
            </a:extLst>
          </p:cNvPr>
          <p:cNvSpPr txBox="1"/>
          <p:nvPr/>
        </p:nvSpPr>
        <p:spPr>
          <a:xfrm>
            <a:off x="6406725" y="5172005"/>
            <a:ext cx="1146389" cy="369332"/>
          </a:xfrm>
          <a:prstGeom prst="rect">
            <a:avLst/>
          </a:prstGeom>
          <a:noFill/>
        </p:spPr>
        <p:txBody>
          <a:bodyPr wrap="square" rtlCol="0">
            <a:spAutoFit/>
          </a:bodyPr>
          <a:lstStyle/>
          <a:p>
            <a:pPr algn="ctr"/>
            <a:r>
              <a:rPr lang="en-GB" b="1" dirty="0"/>
              <a:t>8</a:t>
            </a:r>
          </a:p>
        </p:txBody>
      </p:sp>
      <p:sp>
        <p:nvSpPr>
          <p:cNvPr id="23" name="TextBox 22">
            <a:extLst>
              <a:ext uri="{FF2B5EF4-FFF2-40B4-BE49-F238E27FC236}">
                <a16:creationId xmlns:a16="http://schemas.microsoft.com/office/drawing/2014/main" id="{2893AC7A-1B59-4CD9-B97A-09EE68F052D0}"/>
              </a:ext>
            </a:extLst>
          </p:cNvPr>
          <p:cNvSpPr txBox="1"/>
          <p:nvPr/>
        </p:nvSpPr>
        <p:spPr>
          <a:xfrm>
            <a:off x="5699766" y="5161889"/>
            <a:ext cx="1146389" cy="369332"/>
          </a:xfrm>
          <a:prstGeom prst="rect">
            <a:avLst/>
          </a:prstGeom>
          <a:noFill/>
        </p:spPr>
        <p:txBody>
          <a:bodyPr wrap="square" rtlCol="0">
            <a:spAutoFit/>
          </a:bodyPr>
          <a:lstStyle/>
          <a:p>
            <a:pPr algn="ctr"/>
            <a:r>
              <a:rPr lang="en-GB" b="1" dirty="0"/>
              <a:t>7</a:t>
            </a:r>
          </a:p>
        </p:txBody>
      </p:sp>
      <p:sp>
        <p:nvSpPr>
          <p:cNvPr id="26" name="TextBox 25">
            <a:extLst>
              <a:ext uri="{FF2B5EF4-FFF2-40B4-BE49-F238E27FC236}">
                <a16:creationId xmlns:a16="http://schemas.microsoft.com/office/drawing/2014/main" id="{32DA7E81-85BD-4C76-90DC-9FAF6A4DDDF8}"/>
              </a:ext>
            </a:extLst>
          </p:cNvPr>
          <p:cNvSpPr txBox="1"/>
          <p:nvPr/>
        </p:nvSpPr>
        <p:spPr>
          <a:xfrm>
            <a:off x="2968411" y="3824931"/>
            <a:ext cx="1146389" cy="369332"/>
          </a:xfrm>
          <a:prstGeom prst="rect">
            <a:avLst/>
          </a:prstGeom>
          <a:noFill/>
        </p:spPr>
        <p:txBody>
          <a:bodyPr wrap="square" rtlCol="0">
            <a:spAutoFit/>
          </a:bodyPr>
          <a:lstStyle/>
          <a:p>
            <a:pPr algn="ctr"/>
            <a:r>
              <a:rPr lang="en-GB" b="1" dirty="0"/>
              <a:t>£3</a:t>
            </a:r>
          </a:p>
        </p:txBody>
      </p:sp>
      <p:sp>
        <p:nvSpPr>
          <p:cNvPr id="2" name="Title 1">
            <a:extLst>
              <a:ext uri="{FF2B5EF4-FFF2-40B4-BE49-F238E27FC236}">
                <a16:creationId xmlns:a16="http://schemas.microsoft.com/office/drawing/2014/main" id="{AD1B49F3-A7BA-83E5-2B93-2480F3A4062E}"/>
              </a:ext>
            </a:extLst>
          </p:cNvPr>
          <p:cNvSpPr>
            <a:spLocks noGrp="1"/>
          </p:cNvSpPr>
          <p:nvPr>
            <p:ph type="title"/>
          </p:nvPr>
        </p:nvSpPr>
        <p:spPr/>
        <p:txBody>
          <a:bodyPr/>
          <a:lstStyle/>
          <a:p>
            <a:r>
              <a:rPr lang="en-GB" dirty="0">
                <a:cs typeface="Calibri Light"/>
              </a:rPr>
              <a:t>Change in total revenue when price changes. At price = £3, total revenue = £3x8; at price = £4, total revenue = £4x7</a:t>
            </a:r>
          </a:p>
        </p:txBody>
      </p:sp>
    </p:spTree>
    <p:extLst>
      <p:ext uri="{BB962C8B-B14F-4D97-AF65-F5344CB8AC3E}">
        <p14:creationId xmlns:p14="http://schemas.microsoft.com/office/powerpoint/2010/main" val="15988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92088-F52D-EE0C-5447-295A721784C8}"/>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131BDACA-2055-8481-DC83-8B3028F0018B}"/>
              </a:ext>
            </a:extLst>
          </p:cNvPr>
          <p:cNvSpPr>
            <a:spLocks noGrp="1"/>
          </p:cNvSpPr>
          <p:nvPr>
            <p:ph type="subTitle" idx="1"/>
          </p:nvPr>
        </p:nvSpPr>
        <p:spPr/>
        <p:txBody>
          <a:bodyPr>
            <a:normAutofit/>
          </a:bodyPr>
          <a:lstStyle/>
          <a:p>
            <a:r>
              <a:rPr lang="en-GB" sz="3200" b="1" dirty="0"/>
              <a:t>MARKET INTERVENTIONS</a:t>
            </a:r>
          </a:p>
        </p:txBody>
      </p:sp>
    </p:spTree>
    <p:extLst>
      <p:ext uri="{BB962C8B-B14F-4D97-AF65-F5344CB8AC3E}">
        <p14:creationId xmlns:p14="http://schemas.microsoft.com/office/powerpoint/2010/main" val="1909730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D</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067125" y="1507444"/>
            <a:ext cx="1146389" cy="369332"/>
          </a:xfrm>
          <a:prstGeom prst="rect">
            <a:avLst/>
          </a:prstGeom>
          <a:noFill/>
        </p:spPr>
        <p:txBody>
          <a:bodyPr wrap="square" rtlCol="0">
            <a:spAutoFit/>
          </a:bodyPr>
          <a:lstStyle/>
          <a:p>
            <a:pPr algn="ctr"/>
            <a:r>
              <a:rPr lang="en-GB" b="1" dirty="0"/>
              <a:t>S</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884602" y="2216811"/>
            <a:ext cx="4995677" cy="14583"/>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1008" y="2032145"/>
            <a:ext cx="1146389" cy="369332"/>
          </a:xfrm>
          <a:prstGeom prst="rect">
            <a:avLst/>
          </a:prstGeom>
          <a:noFill/>
        </p:spPr>
        <p:txBody>
          <a:bodyPr wrap="square" rtlCol="0">
            <a:spAutoFit/>
          </a:bodyPr>
          <a:lstStyle/>
          <a:p>
            <a:pPr algn="ctr"/>
            <a:r>
              <a:rPr lang="en-GB" b="1" dirty="0"/>
              <a:t>P</a:t>
            </a:r>
          </a:p>
        </p:txBody>
      </p:sp>
      <p:sp>
        <p:nvSpPr>
          <p:cNvPr id="15" name="TextBox 14">
            <a:extLst>
              <a:ext uri="{FF2B5EF4-FFF2-40B4-BE49-F238E27FC236}">
                <a16:creationId xmlns:a16="http://schemas.microsoft.com/office/drawing/2014/main" id="{32D88503-2346-4390-8B90-8E5DE0FC4EBE}"/>
              </a:ext>
            </a:extLst>
          </p:cNvPr>
          <p:cNvSpPr txBox="1"/>
          <p:nvPr/>
        </p:nvSpPr>
        <p:spPr>
          <a:xfrm>
            <a:off x="5971443" y="5205545"/>
            <a:ext cx="1146389" cy="369332"/>
          </a:xfrm>
          <a:prstGeom prst="rect">
            <a:avLst/>
          </a:prstGeom>
          <a:noFill/>
        </p:spPr>
        <p:txBody>
          <a:bodyPr wrap="square" rtlCol="0">
            <a:spAutoFit/>
          </a:bodyPr>
          <a:lstStyle/>
          <a:p>
            <a:pPr algn="ctr"/>
            <a:r>
              <a:rPr lang="en-GB" b="1" dirty="0"/>
              <a:t>Qs</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4282612" y="2216811"/>
            <a:ext cx="0" cy="288669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3663819" y="5205545"/>
            <a:ext cx="1146389" cy="369332"/>
          </a:xfrm>
          <a:prstGeom prst="rect">
            <a:avLst/>
          </a:prstGeom>
          <a:noFill/>
        </p:spPr>
        <p:txBody>
          <a:bodyPr wrap="square" rtlCol="0">
            <a:spAutoFit/>
          </a:bodyPr>
          <a:lstStyle/>
          <a:p>
            <a:pPr algn="ctr"/>
            <a:r>
              <a:rPr lang="en-GB" b="1" dirty="0" err="1"/>
              <a:t>Qd</a:t>
            </a:r>
            <a:endParaRPr lang="en-GB" b="1" dirty="0"/>
          </a:p>
        </p:txBody>
      </p:sp>
      <p:cxnSp>
        <p:nvCxnSpPr>
          <p:cNvPr id="22" name="Straight Connector 21">
            <a:extLst>
              <a:ext uri="{FF2B5EF4-FFF2-40B4-BE49-F238E27FC236}">
                <a16:creationId xmlns:a16="http://schemas.microsoft.com/office/drawing/2014/main" id="{71A02C08-6A37-4938-8209-04BECA1FAB31}"/>
              </a:ext>
            </a:extLst>
          </p:cNvPr>
          <p:cNvCxnSpPr>
            <a:cxnSpLocks/>
          </p:cNvCxnSpPr>
          <p:nvPr/>
        </p:nvCxnSpPr>
        <p:spPr>
          <a:xfrm>
            <a:off x="6544637" y="2279191"/>
            <a:ext cx="0" cy="288669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7CE6B7-C1F0-4DB3-2B9A-A69124A40899}"/>
              </a:ext>
            </a:extLst>
          </p:cNvPr>
          <p:cNvSpPr>
            <a:spLocks noGrp="1"/>
          </p:cNvSpPr>
          <p:nvPr>
            <p:ph type="title"/>
          </p:nvPr>
        </p:nvSpPr>
        <p:spPr/>
        <p:txBody>
          <a:bodyPr>
            <a:normAutofit/>
          </a:bodyPr>
          <a:lstStyle/>
          <a:p>
            <a:r>
              <a:rPr lang="en-GB" dirty="0">
                <a:cs typeface="Calibri Light"/>
              </a:rPr>
              <a:t>Market diagram showing an excess supply</a:t>
            </a:r>
            <a:endParaRPr lang="en-US" dirty="0"/>
          </a:p>
        </p:txBody>
      </p:sp>
      <p:cxnSp>
        <p:nvCxnSpPr>
          <p:cNvPr id="4" name="Straight Arrow Connector 3">
            <a:extLst>
              <a:ext uri="{FF2B5EF4-FFF2-40B4-BE49-F238E27FC236}">
                <a16:creationId xmlns:a16="http://schemas.microsoft.com/office/drawing/2014/main" id="{21A2B54F-B94F-AC09-3841-7769BA0E12DC}"/>
              </a:ext>
            </a:extLst>
          </p:cNvPr>
          <p:cNvCxnSpPr/>
          <p:nvPr/>
        </p:nvCxnSpPr>
        <p:spPr>
          <a:xfrm>
            <a:off x="4399280" y="2032145"/>
            <a:ext cx="214535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4A468E-918F-BC62-8A9D-CEAB95DE7F8C}"/>
              </a:ext>
            </a:extLst>
          </p:cNvPr>
          <p:cNvSpPr txBox="1"/>
          <p:nvPr/>
        </p:nvSpPr>
        <p:spPr>
          <a:xfrm>
            <a:off x="4923365" y="1425520"/>
            <a:ext cx="1146389" cy="646331"/>
          </a:xfrm>
          <a:prstGeom prst="rect">
            <a:avLst/>
          </a:prstGeom>
          <a:noFill/>
        </p:spPr>
        <p:txBody>
          <a:bodyPr wrap="square" rtlCol="0">
            <a:spAutoFit/>
          </a:bodyPr>
          <a:lstStyle/>
          <a:p>
            <a:pPr algn="ctr"/>
            <a:r>
              <a:rPr lang="en-GB" b="1" dirty="0"/>
              <a:t>Excess Supply</a:t>
            </a:r>
          </a:p>
        </p:txBody>
      </p:sp>
    </p:spTree>
    <p:extLst>
      <p:ext uri="{BB962C8B-B14F-4D97-AF65-F5344CB8AC3E}">
        <p14:creationId xmlns:p14="http://schemas.microsoft.com/office/powerpoint/2010/main" val="347364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2A11BAD7-4541-4D3E-8984-22D0F89B36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360" y="94829"/>
            <a:ext cx="6756399" cy="5669280"/>
          </a:xfrm>
          <a:prstGeom prst="rect">
            <a:avLst/>
          </a:prstGeom>
          <a:noFill/>
          <a:ln>
            <a:solidFill>
              <a:schemeClr val="tx1"/>
            </a:solidFill>
          </a:ln>
        </p:spPr>
      </p:pic>
      <p:cxnSp>
        <p:nvCxnSpPr>
          <p:cNvPr id="3" name="Straight Connector 2">
            <a:extLst>
              <a:ext uri="{FF2B5EF4-FFF2-40B4-BE49-F238E27FC236}">
                <a16:creationId xmlns:a16="http://schemas.microsoft.com/office/drawing/2014/main" id="{1B674E33-75AA-484D-AB8F-2ACFF4F48AE5}"/>
              </a:ext>
            </a:extLst>
          </p:cNvPr>
          <p:cNvCxnSpPr>
            <a:cxnSpLocks/>
          </p:cNvCxnSpPr>
          <p:nvPr/>
        </p:nvCxnSpPr>
        <p:spPr>
          <a:xfrm flipV="1">
            <a:off x="2499360" y="5764109"/>
            <a:ext cx="6370319" cy="31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62B19B-CE32-455B-B599-90F94E521C5A}"/>
              </a:ext>
            </a:extLst>
          </p:cNvPr>
          <p:cNvCxnSpPr>
            <a:cxnSpLocks/>
          </p:cNvCxnSpPr>
          <p:nvPr/>
        </p:nvCxnSpPr>
        <p:spPr>
          <a:xfrm flipV="1">
            <a:off x="2499360" y="94830"/>
            <a:ext cx="0" cy="566927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1E861CA-C779-466C-BF1C-885B83F54397}"/>
              </a:ext>
            </a:extLst>
          </p:cNvPr>
          <p:cNvCxnSpPr>
            <a:cxnSpLocks/>
          </p:cNvCxnSpPr>
          <p:nvPr/>
        </p:nvCxnSpPr>
        <p:spPr>
          <a:xfrm>
            <a:off x="2519676" y="1202269"/>
            <a:ext cx="4010820" cy="453881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5F012E-EB58-41BF-8513-B250E51C20C1}"/>
              </a:ext>
            </a:extLst>
          </p:cNvPr>
          <p:cNvCxnSpPr>
            <a:cxnSpLocks/>
          </p:cNvCxnSpPr>
          <p:nvPr/>
        </p:nvCxnSpPr>
        <p:spPr>
          <a:xfrm flipV="1">
            <a:off x="2519676" y="2789709"/>
            <a:ext cx="5415284" cy="293376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8912B1-BDE6-4EA2-B7D5-DFE2FCE66834}"/>
              </a:ext>
            </a:extLst>
          </p:cNvPr>
          <p:cNvSpPr txBox="1"/>
          <p:nvPr/>
        </p:nvSpPr>
        <p:spPr>
          <a:xfrm>
            <a:off x="5388689" y="5435417"/>
            <a:ext cx="1414622" cy="369332"/>
          </a:xfrm>
          <a:prstGeom prst="rect">
            <a:avLst/>
          </a:prstGeom>
          <a:noFill/>
        </p:spPr>
        <p:txBody>
          <a:bodyPr wrap="square" rtlCol="0">
            <a:spAutoFit/>
          </a:bodyPr>
          <a:lstStyle/>
          <a:p>
            <a:pPr algn="ctr"/>
            <a:r>
              <a:rPr lang="en-GB" b="1" dirty="0">
                <a:solidFill>
                  <a:srgbClr val="0070C0"/>
                </a:solidFill>
              </a:rPr>
              <a:t>D</a:t>
            </a:r>
          </a:p>
        </p:txBody>
      </p:sp>
      <p:sp>
        <p:nvSpPr>
          <p:cNvPr id="9" name="TextBox 8">
            <a:extLst>
              <a:ext uri="{FF2B5EF4-FFF2-40B4-BE49-F238E27FC236}">
                <a16:creationId xmlns:a16="http://schemas.microsoft.com/office/drawing/2014/main" id="{BA33BCDF-1324-4E0B-B039-437799B53643}"/>
              </a:ext>
            </a:extLst>
          </p:cNvPr>
          <p:cNvSpPr txBox="1"/>
          <p:nvPr/>
        </p:nvSpPr>
        <p:spPr>
          <a:xfrm>
            <a:off x="7295668" y="2461017"/>
            <a:ext cx="1319213" cy="369332"/>
          </a:xfrm>
          <a:prstGeom prst="rect">
            <a:avLst/>
          </a:prstGeom>
          <a:noFill/>
        </p:spPr>
        <p:txBody>
          <a:bodyPr wrap="square" rtlCol="0">
            <a:spAutoFit/>
          </a:bodyPr>
          <a:lstStyle/>
          <a:p>
            <a:pPr algn="ctr"/>
            <a:r>
              <a:rPr lang="en-GB" b="1" dirty="0">
                <a:solidFill>
                  <a:srgbClr val="0070C0"/>
                </a:solidFill>
              </a:rPr>
              <a:t>S</a:t>
            </a:r>
          </a:p>
        </p:txBody>
      </p:sp>
      <p:sp>
        <p:nvSpPr>
          <p:cNvPr id="10" name="TextBox 9">
            <a:extLst>
              <a:ext uri="{FF2B5EF4-FFF2-40B4-BE49-F238E27FC236}">
                <a16:creationId xmlns:a16="http://schemas.microsoft.com/office/drawing/2014/main" id="{18777000-D6C0-483C-9C09-008A8DF9AA00}"/>
              </a:ext>
            </a:extLst>
          </p:cNvPr>
          <p:cNvSpPr txBox="1"/>
          <p:nvPr/>
        </p:nvSpPr>
        <p:spPr>
          <a:xfrm>
            <a:off x="1635757" y="678980"/>
            <a:ext cx="993774" cy="646331"/>
          </a:xfrm>
          <a:prstGeom prst="rect">
            <a:avLst/>
          </a:prstGeom>
          <a:noFill/>
        </p:spPr>
        <p:txBody>
          <a:bodyPr wrap="square" rtlCol="0">
            <a:spAutoFit/>
          </a:bodyPr>
          <a:lstStyle/>
          <a:p>
            <a:pPr algn="ctr"/>
            <a:r>
              <a:rPr lang="en-GB" b="1" dirty="0">
                <a:solidFill>
                  <a:srgbClr val="0070C0"/>
                </a:solidFill>
              </a:rPr>
              <a:t>Price (£s)</a:t>
            </a:r>
          </a:p>
        </p:txBody>
      </p:sp>
      <p:sp>
        <p:nvSpPr>
          <p:cNvPr id="14" name="TextBox 13">
            <a:extLst>
              <a:ext uri="{FF2B5EF4-FFF2-40B4-BE49-F238E27FC236}">
                <a16:creationId xmlns:a16="http://schemas.microsoft.com/office/drawing/2014/main" id="{FA33FD77-A35F-4117-AFE8-88C7F44FEC3A}"/>
              </a:ext>
            </a:extLst>
          </p:cNvPr>
          <p:cNvSpPr txBox="1"/>
          <p:nvPr/>
        </p:nvSpPr>
        <p:spPr>
          <a:xfrm>
            <a:off x="2041833" y="3311158"/>
            <a:ext cx="574675" cy="365760"/>
          </a:xfrm>
          <a:prstGeom prst="rect">
            <a:avLst/>
          </a:prstGeom>
          <a:noFill/>
        </p:spPr>
        <p:txBody>
          <a:bodyPr wrap="square" rtlCol="0">
            <a:spAutoFit/>
          </a:bodyPr>
          <a:lstStyle/>
          <a:p>
            <a:pPr algn="ctr"/>
            <a:r>
              <a:rPr lang="en-GB" b="1" dirty="0">
                <a:solidFill>
                  <a:srgbClr val="0070C0"/>
                </a:solidFill>
              </a:rPr>
              <a:t>3</a:t>
            </a:r>
          </a:p>
        </p:txBody>
      </p:sp>
      <p:sp>
        <p:nvSpPr>
          <p:cNvPr id="15" name="TextBox 14">
            <a:extLst>
              <a:ext uri="{FF2B5EF4-FFF2-40B4-BE49-F238E27FC236}">
                <a16:creationId xmlns:a16="http://schemas.microsoft.com/office/drawing/2014/main" id="{0A63FAFF-B03D-405B-8870-05B5BDBA3E6F}"/>
              </a:ext>
            </a:extLst>
          </p:cNvPr>
          <p:cNvSpPr txBox="1"/>
          <p:nvPr/>
        </p:nvSpPr>
        <p:spPr>
          <a:xfrm>
            <a:off x="4119243" y="5723469"/>
            <a:ext cx="838837" cy="369332"/>
          </a:xfrm>
          <a:prstGeom prst="rect">
            <a:avLst/>
          </a:prstGeom>
          <a:noFill/>
        </p:spPr>
        <p:txBody>
          <a:bodyPr wrap="square" rtlCol="0">
            <a:spAutoFit/>
          </a:bodyPr>
          <a:lstStyle/>
          <a:p>
            <a:pPr algn="ctr"/>
            <a:r>
              <a:rPr lang="en-GB" b="1" dirty="0">
                <a:solidFill>
                  <a:srgbClr val="0070C0"/>
                </a:solidFill>
              </a:rPr>
              <a:t>6000</a:t>
            </a:r>
          </a:p>
        </p:txBody>
      </p:sp>
      <p:sp>
        <p:nvSpPr>
          <p:cNvPr id="16" name="TextBox 15">
            <a:extLst>
              <a:ext uri="{FF2B5EF4-FFF2-40B4-BE49-F238E27FC236}">
                <a16:creationId xmlns:a16="http://schemas.microsoft.com/office/drawing/2014/main" id="{D6A5C529-CD3D-4B66-8707-E9E18F71B6C6}"/>
              </a:ext>
            </a:extLst>
          </p:cNvPr>
          <p:cNvSpPr txBox="1"/>
          <p:nvPr/>
        </p:nvSpPr>
        <p:spPr>
          <a:xfrm>
            <a:off x="7832566" y="5723469"/>
            <a:ext cx="1037113" cy="646331"/>
          </a:xfrm>
          <a:prstGeom prst="rect">
            <a:avLst/>
          </a:prstGeom>
          <a:noFill/>
        </p:spPr>
        <p:txBody>
          <a:bodyPr wrap="square" rtlCol="0">
            <a:spAutoFit/>
          </a:bodyPr>
          <a:lstStyle/>
          <a:p>
            <a:pPr algn="ctr"/>
            <a:r>
              <a:rPr lang="en-GB" b="1" dirty="0">
                <a:solidFill>
                  <a:srgbClr val="0070C0"/>
                </a:solidFill>
              </a:rPr>
              <a:t>Quantity (kgs)</a:t>
            </a:r>
          </a:p>
        </p:txBody>
      </p:sp>
      <p:cxnSp>
        <p:nvCxnSpPr>
          <p:cNvPr id="24" name="Straight Connector 23">
            <a:extLst>
              <a:ext uri="{FF2B5EF4-FFF2-40B4-BE49-F238E27FC236}">
                <a16:creationId xmlns:a16="http://schemas.microsoft.com/office/drawing/2014/main" id="{E580B703-9F75-496B-A950-592F2912D6D2}"/>
              </a:ext>
            </a:extLst>
          </p:cNvPr>
          <p:cNvCxnSpPr>
            <a:cxnSpLocks/>
          </p:cNvCxnSpPr>
          <p:nvPr/>
        </p:nvCxnSpPr>
        <p:spPr>
          <a:xfrm>
            <a:off x="2499358" y="4259071"/>
            <a:ext cx="2710339"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449B1D-15AC-44AC-8F8A-85D553E0BB36}"/>
              </a:ext>
            </a:extLst>
          </p:cNvPr>
          <p:cNvCxnSpPr>
            <a:cxnSpLocks/>
          </p:cNvCxnSpPr>
          <p:nvPr/>
        </p:nvCxnSpPr>
        <p:spPr>
          <a:xfrm>
            <a:off x="6530496" y="3518309"/>
            <a:ext cx="0" cy="224580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8EE8E66-BB50-4BC5-816E-7AA5E8BADF7C}"/>
              </a:ext>
            </a:extLst>
          </p:cNvPr>
          <p:cNvSpPr txBox="1"/>
          <p:nvPr/>
        </p:nvSpPr>
        <p:spPr>
          <a:xfrm>
            <a:off x="2054856" y="4067204"/>
            <a:ext cx="574675" cy="365760"/>
          </a:xfrm>
          <a:prstGeom prst="rect">
            <a:avLst/>
          </a:prstGeom>
          <a:noFill/>
        </p:spPr>
        <p:txBody>
          <a:bodyPr wrap="square" rtlCol="0">
            <a:spAutoFit/>
          </a:bodyPr>
          <a:lstStyle/>
          <a:p>
            <a:pPr algn="ctr"/>
            <a:r>
              <a:rPr lang="en-GB" b="1" dirty="0">
                <a:solidFill>
                  <a:srgbClr val="0070C0"/>
                </a:solidFill>
              </a:rPr>
              <a:t>2</a:t>
            </a:r>
          </a:p>
        </p:txBody>
      </p:sp>
      <p:sp>
        <p:nvSpPr>
          <p:cNvPr id="30" name="TextBox 29">
            <a:extLst>
              <a:ext uri="{FF2B5EF4-FFF2-40B4-BE49-F238E27FC236}">
                <a16:creationId xmlns:a16="http://schemas.microsoft.com/office/drawing/2014/main" id="{5FF2A93D-47E8-44D7-A7D0-F732C7989444}"/>
              </a:ext>
            </a:extLst>
          </p:cNvPr>
          <p:cNvSpPr txBox="1"/>
          <p:nvPr/>
        </p:nvSpPr>
        <p:spPr>
          <a:xfrm>
            <a:off x="6149178" y="5743887"/>
            <a:ext cx="838837" cy="369332"/>
          </a:xfrm>
          <a:prstGeom prst="rect">
            <a:avLst/>
          </a:prstGeom>
          <a:noFill/>
        </p:spPr>
        <p:txBody>
          <a:bodyPr wrap="square" rtlCol="0">
            <a:spAutoFit/>
          </a:bodyPr>
          <a:lstStyle/>
          <a:p>
            <a:pPr algn="ctr"/>
            <a:r>
              <a:rPr lang="en-GB" b="1" dirty="0">
                <a:solidFill>
                  <a:srgbClr val="0070C0"/>
                </a:solidFill>
              </a:rPr>
              <a:t>12000</a:t>
            </a:r>
          </a:p>
        </p:txBody>
      </p:sp>
      <p:cxnSp>
        <p:nvCxnSpPr>
          <p:cNvPr id="25" name="Straight Connector 24">
            <a:extLst>
              <a:ext uri="{FF2B5EF4-FFF2-40B4-BE49-F238E27FC236}">
                <a16:creationId xmlns:a16="http://schemas.microsoft.com/office/drawing/2014/main" id="{B792AB7F-2C41-4B57-8904-8DD2568862DB}"/>
              </a:ext>
            </a:extLst>
          </p:cNvPr>
          <p:cNvCxnSpPr>
            <a:cxnSpLocks/>
          </p:cNvCxnSpPr>
          <p:nvPr/>
        </p:nvCxnSpPr>
        <p:spPr>
          <a:xfrm flipV="1">
            <a:off x="2479040" y="3518309"/>
            <a:ext cx="6370319" cy="317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DE8915-18CE-48DE-A20B-188FA4E4B555}"/>
              </a:ext>
            </a:extLst>
          </p:cNvPr>
          <p:cNvCxnSpPr>
            <a:cxnSpLocks/>
          </p:cNvCxnSpPr>
          <p:nvPr/>
        </p:nvCxnSpPr>
        <p:spPr>
          <a:xfrm>
            <a:off x="4525086" y="3518309"/>
            <a:ext cx="0" cy="224580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D00DD33-C580-5970-CD92-4AE599BE2215}"/>
              </a:ext>
            </a:extLst>
          </p:cNvPr>
          <p:cNvSpPr>
            <a:spLocks noGrp="1"/>
          </p:cNvSpPr>
          <p:nvPr>
            <p:ph type="title"/>
          </p:nvPr>
        </p:nvSpPr>
        <p:spPr/>
        <p:txBody>
          <a:bodyPr>
            <a:normAutofit/>
          </a:bodyPr>
          <a:lstStyle/>
          <a:p>
            <a:r>
              <a:rPr lang="en-GB" dirty="0">
                <a:cs typeface="Calibri Light"/>
              </a:rPr>
              <a:t>Excess supply at £3 is (12000-6000)kgs</a:t>
            </a:r>
            <a:endParaRPr lang="en-GB" dirty="0"/>
          </a:p>
        </p:txBody>
      </p:sp>
    </p:spTree>
    <p:extLst>
      <p:ext uri="{BB962C8B-B14F-4D97-AF65-F5344CB8AC3E}">
        <p14:creationId xmlns:p14="http://schemas.microsoft.com/office/powerpoint/2010/main" val="4146950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D</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067125" y="1507444"/>
            <a:ext cx="1146389" cy="369332"/>
          </a:xfrm>
          <a:prstGeom prst="rect">
            <a:avLst/>
          </a:prstGeom>
          <a:noFill/>
        </p:spPr>
        <p:txBody>
          <a:bodyPr wrap="square" rtlCol="0">
            <a:spAutoFit/>
          </a:bodyPr>
          <a:lstStyle/>
          <a:p>
            <a:pPr algn="ctr"/>
            <a:r>
              <a:rPr lang="en-GB" b="1" dirty="0"/>
              <a:t>S</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901308" y="3859015"/>
            <a:ext cx="3643329" cy="2708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1999912" y="3582310"/>
            <a:ext cx="1146389" cy="369332"/>
          </a:xfrm>
          <a:prstGeom prst="rect">
            <a:avLst/>
          </a:prstGeom>
          <a:noFill/>
        </p:spPr>
        <p:txBody>
          <a:bodyPr wrap="square" rtlCol="0">
            <a:spAutoFit/>
          </a:bodyPr>
          <a:lstStyle/>
          <a:p>
            <a:pPr algn="ctr"/>
            <a:r>
              <a:rPr lang="en-GB" b="1" dirty="0"/>
              <a:t>Pmax</a:t>
            </a:r>
          </a:p>
        </p:txBody>
      </p:sp>
      <p:sp>
        <p:nvSpPr>
          <p:cNvPr id="15" name="TextBox 14">
            <a:extLst>
              <a:ext uri="{FF2B5EF4-FFF2-40B4-BE49-F238E27FC236}">
                <a16:creationId xmlns:a16="http://schemas.microsoft.com/office/drawing/2014/main" id="{32D88503-2346-4390-8B90-8E5DE0FC4EBE}"/>
              </a:ext>
            </a:extLst>
          </p:cNvPr>
          <p:cNvSpPr txBox="1"/>
          <p:nvPr/>
        </p:nvSpPr>
        <p:spPr>
          <a:xfrm>
            <a:off x="5971443" y="5205545"/>
            <a:ext cx="1146389" cy="369332"/>
          </a:xfrm>
          <a:prstGeom prst="rect">
            <a:avLst/>
          </a:prstGeom>
          <a:noFill/>
        </p:spPr>
        <p:txBody>
          <a:bodyPr wrap="square" rtlCol="0">
            <a:spAutoFit/>
          </a:bodyPr>
          <a:lstStyle/>
          <a:p>
            <a:pPr algn="ctr"/>
            <a:r>
              <a:rPr lang="en-GB" b="1" dirty="0" err="1"/>
              <a:t>Qd</a:t>
            </a:r>
            <a:endParaRPr lang="en-GB" b="1" dirty="0"/>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4364804" y="3913222"/>
            <a:ext cx="0" cy="1190287"/>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3791609" y="5205545"/>
            <a:ext cx="1146389" cy="369332"/>
          </a:xfrm>
          <a:prstGeom prst="rect">
            <a:avLst/>
          </a:prstGeom>
          <a:noFill/>
        </p:spPr>
        <p:txBody>
          <a:bodyPr wrap="square" rtlCol="0">
            <a:spAutoFit/>
          </a:bodyPr>
          <a:lstStyle/>
          <a:p>
            <a:pPr algn="ctr"/>
            <a:r>
              <a:rPr lang="en-GB" b="1" dirty="0"/>
              <a:t>Qs</a:t>
            </a:r>
          </a:p>
        </p:txBody>
      </p:sp>
      <p:cxnSp>
        <p:nvCxnSpPr>
          <p:cNvPr id="22" name="Straight Connector 21">
            <a:extLst>
              <a:ext uri="{FF2B5EF4-FFF2-40B4-BE49-F238E27FC236}">
                <a16:creationId xmlns:a16="http://schemas.microsoft.com/office/drawing/2014/main" id="{71A02C08-6A37-4938-8209-04BECA1FAB31}"/>
              </a:ext>
            </a:extLst>
          </p:cNvPr>
          <p:cNvCxnSpPr>
            <a:cxnSpLocks/>
          </p:cNvCxnSpPr>
          <p:nvPr/>
        </p:nvCxnSpPr>
        <p:spPr>
          <a:xfrm>
            <a:off x="6544637" y="3905931"/>
            <a:ext cx="0" cy="125995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18ED62D-2EA4-67E1-FA0D-8A15F233DE01}"/>
              </a:ext>
            </a:extLst>
          </p:cNvPr>
          <p:cNvSpPr>
            <a:spLocks noGrp="1"/>
          </p:cNvSpPr>
          <p:nvPr>
            <p:ph type="title"/>
          </p:nvPr>
        </p:nvSpPr>
        <p:spPr/>
        <p:txBody>
          <a:bodyPr>
            <a:normAutofit/>
          </a:bodyPr>
          <a:lstStyle/>
          <a:p>
            <a:r>
              <a:rPr lang="en-GB" dirty="0">
                <a:cs typeface="Calibri Light"/>
              </a:rPr>
              <a:t>Excess demand in market with maximum price</a:t>
            </a:r>
            <a:endParaRPr lang="en-US" dirty="0"/>
          </a:p>
        </p:txBody>
      </p:sp>
    </p:spTree>
    <p:extLst>
      <p:ext uri="{BB962C8B-B14F-4D97-AF65-F5344CB8AC3E}">
        <p14:creationId xmlns:p14="http://schemas.microsoft.com/office/powerpoint/2010/main" val="148476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3469E2A-792B-4C92-BF50-67C7B41D9D93}"/>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C072E0D-C048-424D-9607-0F971C5D805D}"/>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F456285-D767-41D8-8F45-0584FFEE1933}"/>
              </a:ext>
            </a:extLst>
          </p:cNvPr>
          <p:cNvSpPr txBox="1"/>
          <p:nvPr/>
        </p:nvSpPr>
        <p:spPr>
          <a:xfrm>
            <a:off x="5599012" y="4765100"/>
            <a:ext cx="1146389" cy="369332"/>
          </a:xfrm>
          <a:prstGeom prst="rect">
            <a:avLst/>
          </a:prstGeom>
          <a:noFill/>
        </p:spPr>
        <p:txBody>
          <a:bodyPr wrap="square" rtlCol="0">
            <a:spAutoFit/>
          </a:bodyPr>
          <a:lstStyle/>
          <a:p>
            <a:pPr algn="ctr"/>
            <a:r>
              <a:rPr lang="en-GB" b="1" dirty="0"/>
              <a:t>PPF1</a:t>
            </a:r>
          </a:p>
        </p:txBody>
      </p:sp>
      <p:sp>
        <p:nvSpPr>
          <p:cNvPr id="5" name="TextBox 4">
            <a:extLst>
              <a:ext uri="{FF2B5EF4-FFF2-40B4-BE49-F238E27FC236}">
                <a16:creationId xmlns:a16="http://schemas.microsoft.com/office/drawing/2014/main" id="{9E07CB38-0126-4377-BAB6-D42B8DAC8C29}"/>
              </a:ext>
            </a:extLst>
          </p:cNvPr>
          <p:cNvSpPr txBox="1"/>
          <p:nvPr/>
        </p:nvSpPr>
        <p:spPr>
          <a:xfrm>
            <a:off x="1724991" y="807033"/>
            <a:ext cx="1146389" cy="646331"/>
          </a:xfrm>
          <a:prstGeom prst="rect">
            <a:avLst/>
          </a:prstGeom>
          <a:noFill/>
        </p:spPr>
        <p:txBody>
          <a:bodyPr wrap="square" rtlCol="0">
            <a:spAutoFit/>
          </a:bodyPr>
          <a:lstStyle/>
          <a:p>
            <a:pPr algn="ctr"/>
            <a:r>
              <a:rPr lang="en-GB" b="1" dirty="0"/>
              <a:t>Consumer goods </a:t>
            </a:r>
          </a:p>
        </p:txBody>
      </p:sp>
      <p:sp>
        <p:nvSpPr>
          <p:cNvPr id="6" name="Arc 5">
            <a:extLst>
              <a:ext uri="{FF2B5EF4-FFF2-40B4-BE49-F238E27FC236}">
                <a16:creationId xmlns:a16="http://schemas.microsoft.com/office/drawing/2014/main" id="{D46D250D-6FC4-4194-8B57-45120E80E823}"/>
              </a:ext>
            </a:extLst>
          </p:cNvPr>
          <p:cNvSpPr/>
          <p:nvPr/>
        </p:nvSpPr>
        <p:spPr>
          <a:xfrm>
            <a:off x="-783156" y="2085224"/>
            <a:ext cx="7335514" cy="6156929"/>
          </a:xfrm>
          <a:prstGeom prst="arc">
            <a:avLst>
              <a:gd name="adj1" fmla="val 16200000"/>
              <a:gd name="adj2" fmla="val 2155729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Arc 6">
            <a:extLst>
              <a:ext uri="{FF2B5EF4-FFF2-40B4-BE49-F238E27FC236}">
                <a16:creationId xmlns:a16="http://schemas.microsoft.com/office/drawing/2014/main" id="{15A864E2-B1EC-4B8E-AA30-9127EAB1AB9A}"/>
              </a:ext>
            </a:extLst>
          </p:cNvPr>
          <p:cNvSpPr/>
          <p:nvPr/>
        </p:nvSpPr>
        <p:spPr>
          <a:xfrm>
            <a:off x="-2159409" y="2085223"/>
            <a:ext cx="10061578" cy="6659387"/>
          </a:xfrm>
          <a:prstGeom prst="arc">
            <a:avLst>
              <a:gd name="adj1" fmla="val 16302082"/>
              <a:gd name="adj2" fmla="val 2142110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9355C263-90C7-47DC-B58E-F2E755A33E2C}"/>
              </a:ext>
            </a:extLst>
          </p:cNvPr>
          <p:cNvSpPr txBox="1"/>
          <p:nvPr/>
        </p:nvSpPr>
        <p:spPr>
          <a:xfrm>
            <a:off x="7473985" y="5425976"/>
            <a:ext cx="1146389" cy="646331"/>
          </a:xfrm>
          <a:prstGeom prst="rect">
            <a:avLst/>
          </a:prstGeom>
          <a:noFill/>
        </p:spPr>
        <p:txBody>
          <a:bodyPr wrap="square" rtlCol="0">
            <a:spAutoFit/>
          </a:bodyPr>
          <a:lstStyle/>
          <a:p>
            <a:pPr algn="ctr"/>
            <a:r>
              <a:rPr lang="en-GB" b="1" dirty="0"/>
              <a:t>Capital goods</a:t>
            </a:r>
          </a:p>
        </p:txBody>
      </p:sp>
      <p:sp>
        <p:nvSpPr>
          <p:cNvPr id="9" name="TextBox 8">
            <a:extLst>
              <a:ext uri="{FF2B5EF4-FFF2-40B4-BE49-F238E27FC236}">
                <a16:creationId xmlns:a16="http://schemas.microsoft.com/office/drawing/2014/main" id="{A9497271-AA23-4559-AE80-83407967CB0F}"/>
              </a:ext>
            </a:extLst>
          </p:cNvPr>
          <p:cNvSpPr txBox="1"/>
          <p:nvPr/>
        </p:nvSpPr>
        <p:spPr>
          <a:xfrm>
            <a:off x="7009783" y="4765100"/>
            <a:ext cx="1146389" cy="369332"/>
          </a:xfrm>
          <a:prstGeom prst="rect">
            <a:avLst/>
          </a:prstGeom>
          <a:noFill/>
        </p:spPr>
        <p:txBody>
          <a:bodyPr wrap="square" rtlCol="0">
            <a:spAutoFit/>
          </a:bodyPr>
          <a:lstStyle/>
          <a:p>
            <a:pPr algn="ctr"/>
            <a:r>
              <a:rPr lang="en-GB" b="1" dirty="0"/>
              <a:t>PPF2</a:t>
            </a:r>
          </a:p>
        </p:txBody>
      </p:sp>
      <p:sp>
        <p:nvSpPr>
          <p:cNvPr id="11" name="Oval 10">
            <a:extLst>
              <a:ext uri="{FF2B5EF4-FFF2-40B4-BE49-F238E27FC236}">
                <a16:creationId xmlns:a16="http://schemas.microsoft.com/office/drawing/2014/main" id="{0C76D663-3F9B-43AF-B0BA-E53A5E753F7F}"/>
              </a:ext>
            </a:extLst>
          </p:cNvPr>
          <p:cNvSpPr/>
          <p:nvPr/>
        </p:nvSpPr>
        <p:spPr>
          <a:xfrm>
            <a:off x="6421120" y="2509520"/>
            <a:ext cx="144457" cy="121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1F85A1B-387A-4F8A-8C07-2F251A50D3B5}"/>
              </a:ext>
            </a:extLst>
          </p:cNvPr>
          <p:cNvSpPr txBox="1"/>
          <p:nvPr/>
        </p:nvSpPr>
        <p:spPr>
          <a:xfrm>
            <a:off x="5920153" y="2140188"/>
            <a:ext cx="1146389" cy="369332"/>
          </a:xfrm>
          <a:prstGeom prst="rect">
            <a:avLst/>
          </a:prstGeom>
          <a:noFill/>
        </p:spPr>
        <p:txBody>
          <a:bodyPr wrap="square" rtlCol="0">
            <a:spAutoFit/>
          </a:bodyPr>
          <a:lstStyle/>
          <a:p>
            <a:pPr algn="ctr"/>
            <a:r>
              <a:rPr lang="en-GB" b="1" dirty="0"/>
              <a:t>W</a:t>
            </a:r>
          </a:p>
        </p:txBody>
      </p:sp>
      <p:sp>
        <p:nvSpPr>
          <p:cNvPr id="10" name="Title 9">
            <a:extLst>
              <a:ext uri="{FF2B5EF4-FFF2-40B4-BE49-F238E27FC236}">
                <a16:creationId xmlns:a16="http://schemas.microsoft.com/office/drawing/2014/main" id="{8D59AB61-E62B-8400-3B76-701FB0AC7554}"/>
              </a:ext>
            </a:extLst>
          </p:cNvPr>
          <p:cNvSpPr>
            <a:spLocks noGrp="1"/>
          </p:cNvSpPr>
          <p:nvPr>
            <p:ph type="title"/>
          </p:nvPr>
        </p:nvSpPr>
        <p:spPr/>
        <p:txBody>
          <a:bodyPr>
            <a:normAutofit fontScale="90000"/>
          </a:bodyPr>
          <a:lstStyle/>
          <a:p>
            <a:r>
              <a:rPr lang="en-GB" dirty="0">
                <a:cs typeface="Calibri Light"/>
              </a:rPr>
              <a:t>Increase in production possibility where change in technology affects the output of capital goods but not the output of consumer goods; Point W currently unattainable</a:t>
            </a:r>
            <a:endParaRPr lang="en-GB" dirty="0"/>
          </a:p>
        </p:txBody>
      </p:sp>
    </p:spTree>
    <p:extLst>
      <p:ext uri="{BB962C8B-B14F-4D97-AF65-F5344CB8AC3E}">
        <p14:creationId xmlns:p14="http://schemas.microsoft.com/office/powerpoint/2010/main" val="2656422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flipV="1">
            <a:off x="2884602" y="5159098"/>
            <a:ext cx="4266211" cy="6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flipV="1">
            <a:off x="3441814" y="1012827"/>
            <a:ext cx="2195415" cy="3979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13784" y="942679"/>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5511837" y="5206697"/>
            <a:ext cx="181093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270918" y="939154"/>
            <a:ext cx="1146389" cy="369332"/>
          </a:xfrm>
          <a:prstGeom prst="rect">
            <a:avLst/>
          </a:prstGeom>
          <a:noFill/>
        </p:spPr>
        <p:txBody>
          <a:bodyPr wrap="square" rtlCol="0">
            <a:spAutoFit/>
          </a:bodyPr>
          <a:lstStyle/>
          <a:p>
            <a:pPr algn="ctr"/>
            <a:r>
              <a:rPr lang="en-GB" b="1" dirty="0"/>
              <a:t>S</a:t>
            </a:r>
          </a:p>
        </p:txBody>
      </p:sp>
      <p:cxnSp>
        <p:nvCxnSpPr>
          <p:cNvPr id="13" name="Straight Connector 12">
            <a:extLst>
              <a:ext uri="{FF2B5EF4-FFF2-40B4-BE49-F238E27FC236}">
                <a16:creationId xmlns:a16="http://schemas.microsoft.com/office/drawing/2014/main" id="{63EBFDF0-D539-4976-A9E0-7B945832FC20}"/>
              </a:ext>
            </a:extLst>
          </p:cNvPr>
          <p:cNvCxnSpPr>
            <a:cxnSpLocks/>
          </p:cNvCxnSpPr>
          <p:nvPr/>
        </p:nvCxnSpPr>
        <p:spPr>
          <a:xfrm>
            <a:off x="3935892" y="1012828"/>
            <a:ext cx="2266944" cy="3884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D6F5C1-50A2-4667-8978-2AFC4577DC1A}"/>
              </a:ext>
            </a:extLst>
          </p:cNvPr>
          <p:cNvCxnSpPr>
            <a:cxnSpLocks/>
          </p:cNvCxnSpPr>
          <p:nvPr/>
        </p:nvCxnSpPr>
        <p:spPr>
          <a:xfrm flipH="1">
            <a:off x="2884603" y="2542653"/>
            <a:ext cx="1954525"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3E7CDB2-5DAD-46B0-8BD8-2C6B89966C81}"/>
              </a:ext>
            </a:extLst>
          </p:cNvPr>
          <p:cNvSpPr txBox="1"/>
          <p:nvPr/>
        </p:nvSpPr>
        <p:spPr>
          <a:xfrm>
            <a:off x="5671276" y="4511135"/>
            <a:ext cx="1146389" cy="369332"/>
          </a:xfrm>
          <a:prstGeom prst="rect">
            <a:avLst/>
          </a:prstGeom>
          <a:noFill/>
        </p:spPr>
        <p:txBody>
          <a:bodyPr wrap="square" rtlCol="0">
            <a:spAutoFit/>
          </a:bodyPr>
          <a:lstStyle/>
          <a:p>
            <a:pPr algn="ctr"/>
            <a:r>
              <a:rPr lang="en-GB" b="1" dirty="0"/>
              <a:t>D</a:t>
            </a:r>
          </a:p>
        </p:txBody>
      </p:sp>
      <p:sp>
        <p:nvSpPr>
          <p:cNvPr id="27" name="TextBox 26">
            <a:extLst>
              <a:ext uri="{FF2B5EF4-FFF2-40B4-BE49-F238E27FC236}">
                <a16:creationId xmlns:a16="http://schemas.microsoft.com/office/drawing/2014/main" id="{4C870C32-62B4-4DEC-919E-9B5BF09DDBAF}"/>
              </a:ext>
            </a:extLst>
          </p:cNvPr>
          <p:cNvSpPr txBox="1"/>
          <p:nvPr/>
        </p:nvSpPr>
        <p:spPr>
          <a:xfrm>
            <a:off x="2154171" y="2357987"/>
            <a:ext cx="1146389" cy="369332"/>
          </a:xfrm>
          <a:prstGeom prst="rect">
            <a:avLst/>
          </a:prstGeom>
          <a:noFill/>
        </p:spPr>
        <p:txBody>
          <a:bodyPr wrap="square" rtlCol="0">
            <a:spAutoFit/>
          </a:bodyPr>
          <a:lstStyle/>
          <a:p>
            <a:pPr algn="ctr"/>
            <a:r>
              <a:rPr lang="en-GB" b="1" dirty="0"/>
              <a:t>P</a:t>
            </a:r>
          </a:p>
        </p:txBody>
      </p:sp>
      <p:sp>
        <p:nvSpPr>
          <p:cNvPr id="28" name="TextBox 27">
            <a:extLst>
              <a:ext uri="{FF2B5EF4-FFF2-40B4-BE49-F238E27FC236}">
                <a16:creationId xmlns:a16="http://schemas.microsoft.com/office/drawing/2014/main" id="{88DC89A6-4628-4AA8-98EA-6145E3FEDE3D}"/>
              </a:ext>
            </a:extLst>
          </p:cNvPr>
          <p:cNvSpPr txBox="1"/>
          <p:nvPr/>
        </p:nvSpPr>
        <p:spPr>
          <a:xfrm>
            <a:off x="4508690" y="5141539"/>
            <a:ext cx="596394" cy="369332"/>
          </a:xfrm>
          <a:prstGeom prst="rect">
            <a:avLst/>
          </a:prstGeom>
          <a:noFill/>
        </p:spPr>
        <p:txBody>
          <a:bodyPr wrap="square" rtlCol="0">
            <a:spAutoFit/>
          </a:bodyPr>
          <a:lstStyle/>
          <a:p>
            <a:pPr algn="ctr"/>
            <a:r>
              <a:rPr lang="en-GB" b="1" dirty="0"/>
              <a:t>Q</a:t>
            </a:r>
          </a:p>
        </p:txBody>
      </p:sp>
      <p:cxnSp>
        <p:nvCxnSpPr>
          <p:cNvPr id="25" name="Straight Connector 24">
            <a:extLst>
              <a:ext uri="{FF2B5EF4-FFF2-40B4-BE49-F238E27FC236}">
                <a16:creationId xmlns:a16="http://schemas.microsoft.com/office/drawing/2014/main" id="{33163CFB-4484-4EFE-A215-0CBD215385DC}"/>
              </a:ext>
            </a:extLst>
          </p:cNvPr>
          <p:cNvCxnSpPr>
            <a:cxnSpLocks/>
          </p:cNvCxnSpPr>
          <p:nvPr/>
        </p:nvCxnSpPr>
        <p:spPr>
          <a:xfrm>
            <a:off x="4815929" y="2529618"/>
            <a:ext cx="0" cy="262948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3D4B419-1B7D-4A1E-BE7E-E32EFFCBADFB}"/>
              </a:ext>
            </a:extLst>
          </p:cNvPr>
          <p:cNvSpPr txBox="1"/>
          <p:nvPr/>
        </p:nvSpPr>
        <p:spPr>
          <a:xfrm>
            <a:off x="4059655" y="3612372"/>
            <a:ext cx="1512548" cy="646331"/>
          </a:xfrm>
          <a:prstGeom prst="rect">
            <a:avLst/>
          </a:prstGeom>
          <a:noFill/>
        </p:spPr>
        <p:txBody>
          <a:bodyPr wrap="square" rtlCol="0">
            <a:spAutoFit/>
          </a:bodyPr>
          <a:lstStyle/>
          <a:p>
            <a:pPr algn="ctr"/>
            <a:r>
              <a:rPr lang="en-GB" b="1" dirty="0"/>
              <a:t>Excess Demand</a:t>
            </a:r>
          </a:p>
        </p:txBody>
      </p:sp>
      <p:cxnSp>
        <p:nvCxnSpPr>
          <p:cNvPr id="15" name="Straight Connector 14">
            <a:extLst>
              <a:ext uri="{FF2B5EF4-FFF2-40B4-BE49-F238E27FC236}">
                <a16:creationId xmlns:a16="http://schemas.microsoft.com/office/drawing/2014/main" id="{7B412A83-B28F-496C-85FB-064758B6CDA5}"/>
              </a:ext>
            </a:extLst>
          </p:cNvPr>
          <p:cNvCxnSpPr>
            <a:cxnSpLocks/>
          </p:cNvCxnSpPr>
          <p:nvPr/>
        </p:nvCxnSpPr>
        <p:spPr>
          <a:xfrm flipH="1">
            <a:off x="2891392" y="3208761"/>
            <a:ext cx="3234595"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90C56D-38F6-48DA-883A-59818824BA2C}"/>
              </a:ext>
            </a:extLst>
          </p:cNvPr>
          <p:cNvSpPr txBox="1"/>
          <p:nvPr/>
        </p:nvSpPr>
        <p:spPr>
          <a:xfrm>
            <a:off x="2132342" y="3024095"/>
            <a:ext cx="1146389" cy="369332"/>
          </a:xfrm>
          <a:prstGeom prst="rect">
            <a:avLst/>
          </a:prstGeom>
          <a:noFill/>
        </p:spPr>
        <p:txBody>
          <a:bodyPr wrap="square" rtlCol="0">
            <a:spAutoFit/>
          </a:bodyPr>
          <a:lstStyle/>
          <a:p>
            <a:pPr algn="ctr"/>
            <a:r>
              <a:rPr lang="en-GB" b="1" dirty="0"/>
              <a:t>P3</a:t>
            </a:r>
          </a:p>
        </p:txBody>
      </p:sp>
      <p:cxnSp>
        <p:nvCxnSpPr>
          <p:cNvPr id="19" name="Straight Connector 18">
            <a:extLst>
              <a:ext uri="{FF2B5EF4-FFF2-40B4-BE49-F238E27FC236}">
                <a16:creationId xmlns:a16="http://schemas.microsoft.com/office/drawing/2014/main" id="{CB87FF3E-5332-4BB4-B6C0-C87276C343A9}"/>
              </a:ext>
            </a:extLst>
          </p:cNvPr>
          <p:cNvCxnSpPr>
            <a:cxnSpLocks/>
          </p:cNvCxnSpPr>
          <p:nvPr/>
        </p:nvCxnSpPr>
        <p:spPr>
          <a:xfrm flipV="1">
            <a:off x="4398254" y="3208761"/>
            <a:ext cx="0" cy="1932778"/>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940D53-A257-4336-BAD1-FA9691B9B1DF}"/>
              </a:ext>
            </a:extLst>
          </p:cNvPr>
          <p:cNvCxnSpPr>
            <a:cxnSpLocks/>
          </p:cNvCxnSpPr>
          <p:nvPr/>
        </p:nvCxnSpPr>
        <p:spPr>
          <a:xfrm flipH="1" flipV="1">
            <a:off x="5229546" y="3226085"/>
            <a:ext cx="12092" cy="1915456"/>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B35CDE-A8A0-49E5-B4CB-8096039E2739}"/>
              </a:ext>
            </a:extLst>
          </p:cNvPr>
          <p:cNvSpPr txBox="1"/>
          <p:nvPr/>
        </p:nvSpPr>
        <p:spPr>
          <a:xfrm>
            <a:off x="4924486" y="5141539"/>
            <a:ext cx="596394" cy="369332"/>
          </a:xfrm>
          <a:prstGeom prst="rect">
            <a:avLst/>
          </a:prstGeom>
          <a:noFill/>
        </p:spPr>
        <p:txBody>
          <a:bodyPr wrap="square" rtlCol="0">
            <a:spAutoFit/>
          </a:bodyPr>
          <a:lstStyle/>
          <a:p>
            <a:pPr algn="ctr"/>
            <a:r>
              <a:rPr lang="en-GB" b="1" dirty="0" err="1"/>
              <a:t>Qd</a:t>
            </a:r>
            <a:endParaRPr lang="en-GB" b="1" dirty="0"/>
          </a:p>
        </p:txBody>
      </p:sp>
      <p:sp>
        <p:nvSpPr>
          <p:cNvPr id="30" name="TextBox 29">
            <a:extLst>
              <a:ext uri="{FF2B5EF4-FFF2-40B4-BE49-F238E27FC236}">
                <a16:creationId xmlns:a16="http://schemas.microsoft.com/office/drawing/2014/main" id="{D9DDE64E-BBB9-41DA-AD3A-5AD484E7EA03}"/>
              </a:ext>
            </a:extLst>
          </p:cNvPr>
          <p:cNvSpPr txBox="1"/>
          <p:nvPr/>
        </p:nvSpPr>
        <p:spPr>
          <a:xfrm>
            <a:off x="4107107" y="5155829"/>
            <a:ext cx="596394" cy="369332"/>
          </a:xfrm>
          <a:prstGeom prst="rect">
            <a:avLst/>
          </a:prstGeom>
          <a:noFill/>
        </p:spPr>
        <p:txBody>
          <a:bodyPr wrap="square" rtlCol="0">
            <a:spAutoFit/>
          </a:bodyPr>
          <a:lstStyle/>
          <a:p>
            <a:pPr algn="ctr"/>
            <a:r>
              <a:rPr lang="en-GB" b="1" dirty="0"/>
              <a:t>Qs</a:t>
            </a:r>
          </a:p>
        </p:txBody>
      </p:sp>
      <p:sp>
        <p:nvSpPr>
          <p:cNvPr id="2" name="Title 1">
            <a:extLst>
              <a:ext uri="{FF2B5EF4-FFF2-40B4-BE49-F238E27FC236}">
                <a16:creationId xmlns:a16="http://schemas.microsoft.com/office/drawing/2014/main" id="{800FC527-1263-3396-4346-0B77F077223E}"/>
              </a:ext>
            </a:extLst>
          </p:cNvPr>
          <p:cNvSpPr>
            <a:spLocks noGrp="1"/>
          </p:cNvSpPr>
          <p:nvPr>
            <p:ph type="title"/>
          </p:nvPr>
        </p:nvSpPr>
        <p:spPr/>
        <p:txBody>
          <a:bodyPr/>
          <a:lstStyle/>
          <a:p>
            <a:r>
              <a:rPr lang="en-GB" dirty="0">
                <a:cs typeface="Calibri Light"/>
              </a:rPr>
              <a:t>Excess demand at price below market equilibrium price</a:t>
            </a:r>
            <a:endParaRPr lang="en-GB" dirty="0"/>
          </a:p>
        </p:txBody>
      </p:sp>
      <p:cxnSp>
        <p:nvCxnSpPr>
          <p:cNvPr id="4" name="Straight Arrow Connector 3">
            <a:extLst>
              <a:ext uri="{FF2B5EF4-FFF2-40B4-BE49-F238E27FC236}">
                <a16:creationId xmlns:a16="http://schemas.microsoft.com/office/drawing/2014/main" id="{B3956AAF-439D-6E96-3D90-F41E2E8182CF}"/>
              </a:ext>
            </a:extLst>
          </p:cNvPr>
          <p:cNvCxnSpPr>
            <a:cxnSpLocks/>
          </p:cNvCxnSpPr>
          <p:nvPr/>
        </p:nvCxnSpPr>
        <p:spPr>
          <a:xfrm>
            <a:off x="4369643" y="3429000"/>
            <a:ext cx="89257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686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4FD1-C501-8B7F-E6BF-DD076DD79DC9}"/>
              </a:ext>
            </a:extLst>
          </p:cNvPr>
          <p:cNvSpPr>
            <a:spLocks noGrp="1"/>
          </p:cNvSpPr>
          <p:nvPr>
            <p:ph type="title"/>
          </p:nvPr>
        </p:nvSpPr>
        <p:spPr/>
        <p:txBody>
          <a:bodyPr/>
          <a:lstStyle/>
          <a:p>
            <a:r>
              <a:rPr lang="en-GB" dirty="0"/>
              <a:t>Intervention in the market for rice</a:t>
            </a:r>
          </a:p>
        </p:txBody>
      </p:sp>
      <p:cxnSp>
        <p:nvCxnSpPr>
          <p:cNvPr id="3" name="Straight Connector 2">
            <a:extLst>
              <a:ext uri="{FF2B5EF4-FFF2-40B4-BE49-F238E27FC236}">
                <a16:creationId xmlns:a16="http://schemas.microsoft.com/office/drawing/2014/main" id="{D0C00091-3117-07F2-F381-207C0257D074}"/>
              </a:ext>
            </a:extLst>
          </p:cNvPr>
          <p:cNvCxnSpPr/>
          <p:nvPr/>
        </p:nvCxnSpPr>
        <p:spPr>
          <a:xfrm>
            <a:off x="3522909" y="645984"/>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F669F49-00C3-A6D0-419F-293536EBC222}"/>
              </a:ext>
            </a:extLst>
          </p:cNvPr>
          <p:cNvCxnSpPr>
            <a:cxnSpLocks/>
          </p:cNvCxnSpPr>
          <p:nvPr/>
        </p:nvCxnSpPr>
        <p:spPr>
          <a:xfrm>
            <a:off x="3522909" y="4869193"/>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BBD0BD-4663-5807-C294-54B6DAA5A87B}"/>
              </a:ext>
            </a:extLst>
          </p:cNvPr>
          <p:cNvSpPr txBox="1"/>
          <p:nvPr/>
        </p:nvSpPr>
        <p:spPr>
          <a:xfrm>
            <a:off x="2497587" y="645984"/>
            <a:ext cx="1146389" cy="646331"/>
          </a:xfrm>
          <a:prstGeom prst="rect">
            <a:avLst/>
          </a:prstGeom>
          <a:noFill/>
        </p:spPr>
        <p:txBody>
          <a:bodyPr wrap="square" rtlCol="0">
            <a:spAutoFit/>
          </a:bodyPr>
          <a:lstStyle/>
          <a:p>
            <a:pPr algn="ctr"/>
            <a:r>
              <a:rPr lang="en-GB" b="1" dirty="0"/>
              <a:t>Price of rice</a:t>
            </a:r>
          </a:p>
        </p:txBody>
      </p:sp>
      <p:sp>
        <p:nvSpPr>
          <p:cNvPr id="6" name="TextBox 5">
            <a:extLst>
              <a:ext uri="{FF2B5EF4-FFF2-40B4-BE49-F238E27FC236}">
                <a16:creationId xmlns:a16="http://schemas.microsoft.com/office/drawing/2014/main" id="{9ECF7DA5-DC66-AE9F-6AEE-A1E5BC84A966}"/>
              </a:ext>
            </a:extLst>
          </p:cNvPr>
          <p:cNvSpPr txBox="1"/>
          <p:nvPr/>
        </p:nvSpPr>
        <p:spPr>
          <a:xfrm>
            <a:off x="6751955" y="4966391"/>
            <a:ext cx="1404413" cy="646331"/>
          </a:xfrm>
          <a:prstGeom prst="rect">
            <a:avLst/>
          </a:prstGeom>
          <a:noFill/>
        </p:spPr>
        <p:txBody>
          <a:bodyPr wrap="square" rtlCol="0">
            <a:spAutoFit/>
          </a:bodyPr>
          <a:lstStyle/>
          <a:p>
            <a:pPr algn="ctr"/>
            <a:r>
              <a:rPr lang="en-GB" b="1" dirty="0"/>
              <a:t>Quantity of rice</a:t>
            </a:r>
          </a:p>
        </p:txBody>
      </p:sp>
      <p:cxnSp>
        <p:nvCxnSpPr>
          <p:cNvPr id="7" name="Straight Connector 6">
            <a:extLst>
              <a:ext uri="{FF2B5EF4-FFF2-40B4-BE49-F238E27FC236}">
                <a16:creationId xmlns:a16="http://schemas.microsoft.com/office/drawing/2014/main" id="{E0DF5EF1-2EE3-B5E5-DA53-78621B45FE73}"/>
              </a:ext>
            </a:extLst>
          </p:cNvPr>
          <p:cNvCxnSpPr>
            <a:cxnSpLocks/>
          </p:cNvCxnSpPr>
          <p:nvPr/>
        </p:nvCxnSpPr>
        <p:spPr>
          <a:xfrm>
            <a:off x="4353335" y="963109"/>
            <a:ext cx="2227960" cy="37694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174F28-17AB-F920-C091-594AC83A5444}"/>
              </a:ext>
            </a:extLst>
          </p:cNvPr>
          <p:cNvSpPr txBox="1"/>
          <p:nvPr/>
        </p:nvSpPr>
        <p:spPr>
          <a:xfrm>
            <a:off x="6213586" y="4340727"/>
            <a:ext cx="1146389" cy="369332"/>
          </a:xfrm>
          <a:prstGeom prst="rect">
            <a:avLst/>
          </a:prstGeom>
          <a:noFill/>
        </p:spPr>
        <p:txBody>
          <a:bodyPr wrap="square" rtlCol="0">
            <a:spAutoFit/>
          </a:bodyPr>
          <a:lstStyle/>
          <a:p>
            <a:pPr algn="ctr"/>
            <a:r>
              <a:rPr lang="en-GB" b="1" dirty="0"/>
              <a:t>D</a:t>
            </a:r>
          </a:p>
        </p:txBody>
      </p:sp>
      <p:cxnSp>
        <p:nvCxnSpPr>
          <p:cNvPr id="9" name="Straight Connector 8">
            <a:extLst>
              <a:ext uri="{FF2B5EF4-FFF2-40B4-BE49-F238E27FC236}">
                <a16:creationId xmlns:a16="http://schemas.microsoft.com/office/drawing/2014/main" id="{8B3C76F3-1081-278A-86C6-2AF97811F950}"/>
              </a:ext>
            </a:extLst>
          </p:cNvPr>
          <p:cNvCxnSpPr>
            <a:cxnSpLocks/>
          </p:cNvCxnSpPr>
          <p:nvPr/>
        </p:nvCxnSpPr>
        <p:spPr>
          <a:xfrm flipH="1">
            <a:off x="4814821" y="1082587"/>
            <a:ext cx="1738125" cy="36566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B0CC86-39A1-E795-4B87-52CAC8A52A12}"/>
              </a:ext>
            </a:extLst>
          </p:cNvPr>
          <p:cNvSpPr txBox="1"/>
          <p:nvPr/>
        </p:nvSpPr>
        <p:spPr>
          <a:xfrm>
            <a:off x="6165390" y="947182"/>
            <a:ext cx="1146389" cy="369332"/>
          </a:xfrm>
          <a:prstGeom prst="rect">
            <a:avLst/>
          </a:prstGeom>
          <a:noFill/>
        </p:spPr>
        <p:txBody>
          <a:bodyPr wrap="square" rtlCol="0">
            <a:spAutoFit/>
          </a:bodyPr>
          <a:lstStyle/>
          <a:p>
            <a:pPr algn="ctr"/>
            <a:r>
              <a:rPr lang="en-GB" b="1" dirty="0"/>
              <a:t>S</a:t>
            </a:r>
          </a:p>
        </p:txBody>
      </p:sp>
      <p:sp>
        <p:nvSpPr>
          <p:cNvPr id="11" name="TextBox 10">
            <a:extLst>
              <a:ext uri="{FF2B5EF4-FFF2-40B4-BE49-F238E27FC236}">
                <a16:creationId xmlns:a16="http://schemas.microsoft.com/office/drawing/2014/main" id="{07C26032-5E28-1C9B-C0EB-D7AC92A795A4}"/>
              </a:ext>
            </a:extLst>
          </p:cNvPr>
          <p:cNvSpPr txBox="1"/>
          <p:nvPr/>
        </p:nvSpPr>
        <p:spPr>
          <a:xfrm>
            <a:off x="3143662" y="2910925"/>
            <a:ext cx="1709797" cy="369332"/>
          </a:xfrm>
          <a:prstGeom prst="rect">
            <a:avLst/>
          </a:prstGeom>
          <a:noFill/>
        </p:spPr>
        <p:txBody>
          <a:bodyPr wrap="square" rtlCol="0">
            <a:spAutoFit/>
          </a:bodyPr>
          <a:lstStyle/>
          <a:p>
            <a:r>
              <a:rPr lang="en-GB" b="1" dirty="0"/>
              <a:t>P</a:t>
            </a:r>
          </a:p>
        </p:txBody>
      </p:sp>
      <p:cxnSp>
        <p:nvCxnSpPr>
          <p:cNvPr id="12" name="Straight Connector 11">
            <a:extLst>
              <a:ext uri="{FF2B5EF4-FFF2-40B4-BE49-F238E27FC236}">
                <a16:creationId xmlns:a16="http://schemas.microsoft.com/office/drawing/2014/main" id="{3BA23670-C9CC-44FE-FBBA-7819752FA3A9}"/>
              </a:ext>
            </a:extLst>
          </p:cNvPr>
          <p:cNvCxnSpPr>
            <a:cxnSpLocks/>
          </p:cNvCxnSpPr>
          <p:nvPr/>
        </p:nvCxnSpPr>
        <p:spPr>
          <a:xfrm flipH="1">
            <a:off x="3522910" y="3073962"/>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A096E2-134F-C915-6926-265ABE8F215F}"/>
              </a:ext>
            </a:extLst>
          </p:cNvPr>
          <p:cNvCxnSpPr>
            <a:cxnSpLocks/>
          </p:cNvCxnSpPr>
          <p:nvPr/>
        </p:nvCxnSpPr>
        <p:spPr>
          <a:xfrm flipV="1">
            <a:off x="5624195" y="3096744"/>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183025B-A7B7-E4FA-A8A4-3DC3D8CEEC0D}"/>
              </a:ext>
            </a:extLst>
          </p:cNvPr>
          <p:cNvSpPr txBox="1"/>
          <p:nvPr/>
        </p:nvSpPr>
        <p:spPr>
          <a:xfrm>
            <a:off x="5102883" y="4845502"/>
            <a:ext cx="1709797" cy="369332"/>
          </a:xfrm>
          <a:prstGeom prst="rect">
            <a:avLst/>
          </a:prstGeom>
          <a:noFill/>
        </p:spPr>
        <p:txBody>
          <a:bodyPr wrap="square" rtlCol="0">
            <a:spAutoFit/>
          </a:bodyPr>
          <a:lstStyle/>
          <a:p>
            <a:r>
              <a:rPr lang="en-GB" b="1" dirty="0"/>
              <a:t>Qs  Q    </a:t>
            </a:r>
            <a:r>
              <a:rPr lang="en-GB" b="1" dirty="0" err="1"/>
              <a:t>Qd</a:t>
            </a:r>
            <a:r>
              <a:rPr lang="en-GB" b="1" dirty="0"/>
              <a:t>      </a:t>
            </a:r>
          </a:p>
        </p:txBody>
      </p:sp>
      <p:cxnSp>
        <p:nvCxnSpPr>
          <p:cNvPr id="15" name="Straight Connector 14">
            <a:extLst>
              <a:ext uri="{FF2B5EF4-FFF2-40B4-BE49-F238E27FC236}">
                <a16:creationId xmlns:a16="http://schemas.microsoft.com/office/drawing/2014/main" id="{4DDDD287-97D2-A15A-1F0C-B702DD3FC827}"/>
              </a:ext>
            </a:extLst>
          </p:cNvPr>
          <p:cNvCxnSpPr>
            <a:cxnSpLocks/>
          </p:cNvCxnSpPr>
          <p:nvPr/>
        </p:nvCxnSpPr>
        <p:spPr>
          <a:xfrm>
            <a:off x="3522909" y="3741433"/>
            <a:ext cx="45381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C58517-8320-ECB2-A771-B33D5B3C3F80}"/>
              </a:ext>
            </a:extLst>
          </p:cNvPr>
          <p:cNvSpPr txBox="1"/>
          <p:nvPr/>
        </p:nvSpPr>
        <p:spPr>
          <a:xfrm>
            <a:off x="2414633" y="3542609"/>
            <a:ext cx="1146389" cy="923330"/>
          </a:xfrm>
          <a:prstGeom prst="rect">
            <a:avLst/>
          </a:prstGeom>
          <a:noFill/>
        </p:spPr>
        <p:txBody>
          <a:bodyPr wrap="square" rtlCol="0">
            <a:spAutoFit/>
          </a:bodyPr>
          <a:lstStyle/>
          <a:p>
            <a:pPr algn="ctr"/>
            <a:r>
              <a:rPr lang="en-GB" b="1" dirty="0">
                <a:solidFill>
                  <a:srgbClr val="FF0000"/>
                </a:solidFill>
              </a:rPr>
              <a:t>Max Price e.g. $0.44 per </a:t>
            </a:r>
            <a:r>
              <a:rPr lang="en-GB" b="1" dirty="0" err="1">
                <a:solidFill>
                  <a:srgbClr val="FF0000"/>
                </a:solidFill>
              </a:rPr>
              <a:t>lg</a:t>
            </a:r>
            <a:endParaRPr lang="en-GB" b="1" dirty="0">
              <a:solidFill>
                <a:srgbClr val="FF0000"/>
              </a:solidFill>
            </a:endParaRPr>
          </a:p>
        </p:txBody>
      </p:sp>
      <p:cxnSp>
        <p:nvCxnSpPr>
          <p:cNvPr id="17" name="Straight Connector 16">
            <a:extLst>
              <a:ext uri="{FF2B5EF4-FFF2-40B4-BE49-F238E27FC236}">
                <a16:creationId xmlns:a16="http://schemas.microsoft.com/office/drawing/2014/main" id="{D56DB375-5305-60BC-94BC-A18E8028515D}"/>
              </a:ext>
            </a:extLst>
          </p:cNvPr>
          <p:cNvCxnSpPr>
            <a:cxnSpLocks/>
          </p:cNvCxnSpPr>
          <p:nvPr/>
        </p:nvCxnSpPr>
        <p:spPr>
          <a:xfrm flipV="1">
            <a:off x="5995670" y="3775557"/>
            <a:ext cx="0" cy="1117571"/>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A45082-3EEF-7C99-CDC9-746B6C3E5646}"/>
              </a:ext>
            </a:extLst>
          </p:cNvPr>
          <p:cNvCxnSpPr>
            <a:cxnSpLocks/>
          </p:cNvCxnSpPr>
          <p:nvPr/>
        </p:nvCxnSpPr>
        <p:spPr>
          <a:xfrm flipV="1">
            <a:off x="5300345" y="3766032"/>
            <a:ext cx="0" cy="1117571"/>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201A78-8218-5B3F-3F70-5C3846758B3E}"/>
              </a:ext>
            </a:extLst>
          </p:cNvPr>
          <p:cNvCxnSpPr/>
          <p:nvPr/>
        </p:nvCxnSpPr>
        <p:spPr>
          <a:xfrm>
            <a:off x="5300345" y="5335723"/>
            <a:ext cx="69532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59A308-61E9-7666-B7BE-597AE87CF999}"/>
              </a:ext>
            </a:extLst>
          </p:cNvPr>
          <p:cNvSpPr txBox="1"/>
          <p:nvPr/>
        </p:nvSpPr>
        <p:spPr>
          <a:xfrm>
            <a:off x="5074812" y="5363477"/>
            <a:ext cx="1146389" cy="646331"/>
          </a:xfrm>
          <a:prstGeom prst="rect">
            <a:avLst/>
          </a:prstGeom>
          <a:noFill/>
        </p:spPr>
        <p:txBody>
          <a:bodyPr wrap="square" rtlCol="0">
            <a:spAutoFit/>
          </a:bodyPr>
          <a:lstStyle/>
          <a:p>
            <a:pPr algn="ctr"/>
            <a:r>
              <a:rPr lang="en-GB" b="1" dirty="0">
                <a:solidFill>
                  <a:srgbClr val="FF0000"/>
                </a:solidFill>
              </a:rPr>
              <a:t>Excess Demand</a:t>
            </a:r>
          </a:p>
        </p:txBody>
      </p:sp>
    </p:spTree>
    <p:extLst>
      <p:ext uri="{BB962C8B-B14F-4D97-AF65-F5344CB8AC3E}">
        <p14:creationId xmlns:p14="http://schemas.microsoft.com/office/powerpoint/2010/main" val="554910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77119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77119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745872" y="942680"/>
            <a:ext cx="1146389" cy="646331"/>
          </a:xfrm>
          <a:prstGeom prst="rect">
            <a:avLst/>
          </a:prstGeom>
          <a:noFill/>
        </p:spPr>
        <p:txBody>
          <a:bodyPr wrap="square" rtlCol="0">
            <a:spAutoFit/>
          </a:bodyPr>
          <a:lstStyle/>
          <a:p>
            <a:pPr algn="ctr"/>
            <a:r>
              <a:rPr lang="en-GB" b="1" dirty="0"/>
              <a:t>Price of cocoa</a:t>
            </a:r>
          </a:p>
        </p:txBody>
      </p:sp>
      <p:sp>
        <p:nvSpPr>
          <p:cNvPr id="5" name="TextBox 4">
            <a:extLst>
              <a:ext uri="{FF2B5EF4-FFF2-40B4-BE49-F238E27FC236}">
                <a16:creationId xmlns:a16="http://schemas.microsoft.com/office/drawing/2014/main" id="{9A7980A3-AD05-44A0-80B5-D53F79FF2424}"/>
              </a:ext>
            </a:extLst>
          </p:cNvPr>
          <p:cNvSpPr txBox="1"/>
          <p:nvPr/>
        </p:nvSpPr>
        <p:spPr>
          <a:xfrm>
            <a:off x="7000240" y="5263087"/>
            <a:ext cx="1404413" cy="646331"/>
          </a:xfrm>
          <a:prstGeom prst="rect">
            <a:avLst/>
          </a:prstGeom>
          <a:noFill/>
        </p:spPr>
        <p:txBody>
          <a:bodyPr wrap="square" rtlCol="0">
            <a:spAutoFit/>
          </a:bodyPr>
          <a:lstStyle/>
          <a:p>
            <a:pPr algn="ctr"/>
            <a:r>
              <a:rPr lang="en-GB" b="1" dirty="0"/>
              <a:t>Quantity of cocoa</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897120" y="1053228"/>
            <a:ext cx="2342260" cy="3944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6811621" y="4637423"/>
            <a:ext cx="1146389" cy="369332"/>
          </a:xfrm>
          <a:prstGeom prst="rect">
            <a:avLst/>
          </a:prstGeom>
          <a:noFill/>
        </p:spPr>
        <p:txBody>
          <a:bodyPr wrap="square" rtlCol="0">
            <a:spAutoFit/>
          </a:bodyPr>
          <a:lstStyle/>
          <a:p>
            <a:pPr algn="ctr"/>
            <a:r>
              <a:rPr lang="en-GB" b="1" dirty="0"/>
              <a:t>D</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866335" y="1208150"/>
            <a:ext cx="2518480" cy="38632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010627" y="1184217"/>
            <a:ext cx="1146389" cy="369332"/>
          </a:xfrm>
          <a:prstGeom prst="rect">
            <a:avLst/>
          </a:prstGeom>
          <a:noFill/>
        </p:spPr>
        <p:txBody>
          <a:bodyPr wrap="square" rtlCol="0">
            <a:spAutoFit/>
          </a:bodyPr>
          <a:lstStyle/>
          <a:p>
            <a:pPr algn="ctr"/>
            <a:r>
              <a:rPr lang="en-GB" b="1" dirty="0"/>
              <a:t>S</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409703" y="2965436"/>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771195" y="2181172"/>
            <a:ext cx="4458405"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675018" y="5189823"/>
            <a:ext cx="1709797" cy="369332"/>
          </a:xfrm>
          <a:prstGeom prst="rect">
            <a:avLst/>
          </a:prstGeom>
          <a:noFill/>
        </p:spPr>
        <p:txBody>
          <a:bodyPr wrap="square" rtlCol="0">
            <a:spAutoFit/>
          </a:bodyPr>
          <a:lstStyle/>
          <a:p>
            <a:r>
              <a:rPr lang="en-GB" b="1" dirty="0"/>
              <a:t>      Q</a:t>
            </a:r>
          </a:p>
        </p:txBody>
      </p:sp>
      <p:cxnSp>
        <p:nvCxnSpPr>
          <p:cNvPr id="23" name="Straight Connector 22">
            <a:extLst>
              <a:ext uri="{FF2B5EF4-FFF2-40B4-BE49-F238E27FC236}">
                <a16:creationId xmlns:a16="http://schemas.microsoft.com/office/drawing/2014/main" id="{34C6E283-8AFF-4D6F-B05D-1F86FFF6ABDD}"/>
              </a:ext>
            </a:extLst>
          </p:cNvPr>
          <p:cNvCxnSpPr>
            <a:cxnSpLocks/>
          </p:cNvCxnSpPr>
          <p:nvPr/>
        </p:nvCxnSpPr>
        <p:spPr>
          <a:xfrm flipH="1">
            <a:off x="3771194" y="3122106"/>
            <a:ext cx="229954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419CBB-EA01-428F-B2F5-188FD8104E3B}"/>
              </a:ext>
            </a:extLst>
          </p:cNvPr>
          <p:cNvSpPr txBox="1"/>
          <p:nvPr/>
        </p:nvSpPr>
        <p:spPr>
          <a:xfrm>
            <a:off x="2802310" y="1793104"/>
            <a:ext cx="1146389" cy="646331"/>
          </a:xfrm>
          <a:prstGeom prst="rect">
            <a:avLst/>
          </a:prstGeom>
          <a:noFill/>
        </p:spPr>
        <p:txBody>
          <a:bodyPr wrap="square" rtlCol="0">
            <a:spAutoFit/>
          </a:bodyPr>
          <a:lstStyle/>
          <a:p>
            <a:pPr algn="ctr"/>
            <a:r>
              <a:rPr lang="en-GB" b="1" dirty="0">
                <a:solidFill>
                  <a:srgbClr val="00B050"/>
                </a:solidFill>
              </a:rPr>
              <a:t>Price ceiling</a:t>
            </a:r>
          </a:p>
        </p:txBody>
      </p:sp>
      <p:cxnSp>
        <p:nvCxnSpPr>
          <p:cNvPr id="25" name="Straight Connector 24">
            <a:extLst>
              <a:ext uri="{FF2B5EF4-FFF2-40B4-BE49-F238E27FC236}">
                <a16:creationId xmlns:a16="http://schemas.microsoft.com/office/drawing/2014/main" id="{C9EBDCE4-B460-4590-9A3E-535036589416}"/>
              </a:ext>
            </a:extLst>
          </p:cNvPr>
          <p:cNvCxnSpPr>
            <a:cxnSpLocks/>
          </p:cNvCxnSpPr>
          <p:nvPr/>
        </p:nvCxnSpPr>
        <p:spPr>
          <a:xfrm flipH="1" flipV="1">
            <a:off x="6146734" y="3122106"/>
            <a:ext cx="3382" cy="20437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6D8FA29-C366-4F60-B784-D42702FD3BF6}"/>
              </a:ext>
            </a:extLst>
          </p:cNvPr>
          <p:cNvSpPr txBox="1"/>
          <p:nvPr/>
        </p:nvSpPr>
        <p:spPr>
          <a:xfrm>
            <a:off x="2977339" y="5064896"/>
            <a:ext cx="1146389" cy="369332"/>
          </a:xfrm>
          <a:prstGeom prst="rect">
            <a:avLst/>
          </a:prstGeom>
          <a:noFill/>
        </p:spPr>
        <p:txBody>
          <a:bodyPr wrap="square" rtlCol="0">
            <a:spAutoFit/>
          </a:bodyPr>
          <a:lstStyle/>
          <a:p>
            <a:pPr algn="ctr"/>
            <a:r>
              <a:rPr lang="en-GB" b="1" dirty="0"/>
              <a:t>O</a:t>
            </a:r>
          </a:p>
        </p:txBody>
      </p:sp>
      <p:cxnSp>
        <p:nvCxnSpPr>
          <p:cNvPr id="29" name="Straight Connector 28">
            <a:extLst>
              <a:ext uri="{FF2B5EF4-FFF2-40B4-BE49-F238E27FC236}">
                <a16:creationId xmlns:a16="http://schemas.microsoft.com/office/drawing/2014/main" id="{6E0447B0-C9BC-424D-B3D9-ED64E77CCC32}"/>
              </a:ext>
            </a:extLst>
          </p:cNvPr>
          <p:cNvCxnSpPr>
            <a:cxnSpLocks/>
          </p:cNvCxnSpPr>
          <p:nvPr/>
        </p:nvCxnSpPr>
        <p:spPr>
          <a:xfrm flipH="1">
            <a:off x="3781355" y="4081092"/>
            <a:ext cx="4458405"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C9662F1-A7BA-4AD1-8AB5-2BC5D7F291D2}"/>
              </a:ext>
            </a:extLst>
          </p:cNvPr>
          <p:cNvSpPr txBox="1"/>
          <p:nvPr/>
        </p:nvSpPr>
        <p:spPr>
          <a:xfrm>
            <a:off x="2812470" y="3693024"/>
            <a:ext cx="1146389" cy="646331"/>
          </a:xfrm>
          <a:prstGeom prst="rect">
            <a:avLst/>
          </a:prstGeom>
          <a:noFill/>
        </p:spPr>
        <p:txBody>
          <a:bodyPr wrap="square" rtlCol="0">
            <a:spAutoFit/>
          </a:bodyPr>
          <a:lstStyle/>
          <a:p>
            <a:pPr algn="ctr"/>
            <a:r>
              <a:rPr lang="en-GB" b="1" dirty="0">
                <a:solidFill>
                  <a:srgbClr val="00B050"/>
                </a:solidFill>
              </a:rPr>
              <a:t>Price floor</a:t>
            </a:r>
          </a:p>
        </p:txBody>
      </p:sp>
      <p:sp>
        <p:nvSpPr>
          <p:cNvPr id="8" name="Title 7">
            <a:extLst>
              <a:ext uri="{FF2B5EF4-FFF2-40B4-BE49-F238E27FC236}">
                <a16:creationId xmlns:a16="http://schemas.microsoft.com/office/drawing/2014/main" id="{A5EDEBA6-E8D3-F166-4273-73C015C2C3C0}"/>
              </a:ext>
            </a:extLst>
          </p:cNvPr>
          <p:cNvSpPr>
            <a:spLocks noGrp="1"/>
          </p:cNvSpPr>
          <p:nvPr>
            <p:ph type="title"/>
          </p:nvPr>
        </p:nvSpPr>
        <p:spPr/>
        <p:txBody>
          <a:bodyPr/>
          <a:lstStyle/>
          <a:p>
            <a:r>
              <a:rPr lang="en-GB" dirty="0">
                <a:cs typeface="Calibri Light"/>
              </a:rPr>
              <a:t>Diagram showing a price ceiling (maximum price) and price floor (minimum price) in the cocoa market</a:t>
            </a:r>
          </a:p>
        </p:txBody>
      </p:sp>
    </p:spTree>
    <p:extLst>
      <p:ext uri="{BB962C8B-B14F-4D97-AF65-F5344CB8AC3E}">
        <p14:creationId xmlns:p14="http://schemas.microsoft.com/office/powerpoint/2010/main" val="578208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035584" y="1245482"/>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577417" y="969372"/>
            <a:ext cx="1146389" cy="369332"/>
          </a:xfrm>
          <a:prstGeom prst="rect">
            <a:avLst/>
          </a:prstGeom>
          <a:noFill/>
        </p:spPr>
        <p:txBody>
          <a:bodyPr wrap="square" rtlCol="0">
            <a:spAutoFit/>
          </a:bodyPr>
          <a:lstStyle/>
          <a:p>
            <a:pPr algn="ctr"/>
            <a:r>
              <a:rPr lang="en-GB" b="1" dirty="0"/>
              <a:t>S + tax</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067125" y="1507444"/>
            <a:ext cx="1146389" cy="369332"/>
          </a:xfrm>
          <a:prstGeom prst="rect">
            <a:avLst/>
          </a:prstGeom>
          <a:noFill/>
        </p:spPr>
        <p:txBody>
          <a:bodyPr wrap="square" rtlCol="0">
            <a:spAutoFit/>
          </a:bodyPr>
          <a:lstStyle/>
          <a:p>
            <a:pPr algn="ctr"/>
            <a:r>
              <a:rPr lang="en-GB" b="1" dirty="0"/>
              <a:t>S</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913714" y="3075069"/>
            <a:ext cx="2582846" cy="729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9975" y="2424868"/>
            <a:ext cx="1146389" cy="369332"/>
          </a:xfrm>
          <a:prstGeom prst="rect">
            <a:avLst/>
          </a:prstGeom>
          <a:noFill/>
        </p:spPr>
        <p:txBody>
          <a:bodyPr wrap="square" rtlCol="0">
            <a:spAutoFit/>
          </a:bodyPr>
          <a:lstStyle/>
          <a:p>
            <a:pPr algn="ctr"/>
            <a:r>
              <a:rPr lang="en-GB" b="1" dirty="0"/>
              <a:t>P2</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5392107" y="3054284"/>
            <a:ext cx="0" cy="2111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4802291" y="5165889"/>
            <a:ext cx="1146389" cy="369332"/>
          </a:xfrm>
          <a:prstGeom prst="rect">
            <a:avLst/>
          </a:prstGeom>
          <a:noFill/>
        </p:spPr>
        <p:txBody>
          <a:bodyPr wrap="square" rtlCol="0">
            <a:spAutoFit/>
          </a:bodyPr>
          <a:lstStyle/>
          <a:p>
            <a:pPr algn="ctr"/>
            <a:r>
              <a:rPr lang="en-GB" b="1" dirty="0"/>
              <a:t>Q1</a:t>
            </a:r>
          </a:p>
        </p:txBody>
      </p:sp>
      <p:sp>
        <p:nvSpPr>
          <p:cNvPr id="20" name="TextBox 19">
            <a:extLst>
              <a:ext uri="{FF2B5EF4-FFF2-40B4-BE49-F238E27FC236}">
                <a16:creationId xmlns:a16="http://schemas.microsoft.com/office/drawing/2014/main" id="{08D31A8E-DB92-4E67-BCB2-8BA0F5FEC649}"/>
              </a:ext>
            </a:extLst>
          </p:cNvPr>
          <p:cNvSpPr txBox="1"/>
          <p:nvPr/>
        </p:nvSpPr>
        <p:spPr>
          <a:xfrm>
            <a:off x="7585023" y="4679205"/>
            <a:ext cx="1146389" cy="369332"/>
          </a:xfrm>
          <a:prstGeom prst="rect">
            <a:avLst/>
          </a:prstGeom>
          <a:noFill/>
        </p:spPr>
        <p:txBody>
          <a:bodyPr wrap="square" rtlCol="0">
            <a:spAutoFit/>
          </a:bodyPr>
          <a:lstStyle/>
          <a:p>
            <a:pPr algn="ctr"/>
            <a:r>
              <a:rPr lang="en-GB" b="1"/>
              <a:t>D</a:t>
            </a:r>
            <a:endParaRPr lang="en-GB" b="1" dirty="0"/>
          </a:p>
        </p:txBody>
      </p:sp>
      <p:cxnSp>
        <p:nvCxnSpPr>
          <p:cNvPr id="21" name="Straight Connector 20">
            <a:extLst>
              <a:ext uri="{FF2B5EF4-FFF2-40B4-BE49-F238E27FC236}">
                <a16:creationId xmlns:a16="http://schemas.microsoft.com/office/drawing/2014/main" id="{FEE0C2E0-1E92-47FC-8BD0-AD34249A1451}"/>
              </a:ext>
            </a:extLst>
          </p:cNvPr>
          <p:cNvCxnSpPr>
            <a:cxnSpLocks/>
          </p:cNvCxnSpPr>
          <p:nvPr/>
        </p:nvCxnSpPr>
        <p:spPr>
          <a:xfrm flipV="1">
            <a:off x="3100762" y="942679"/>
            <a:ext cx="3669908" cy="3003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D92D59-478C-44D6-86CE-6B4440343B44}"/>
              </a:ext>
            </a:extLst>
          </p:cNvPr>
          <p:cNvCxnSpPr>
            <a:cxnSpLocks/>
          </p:cNvCxnSpPr>
          <p:nvPr/>
        </p:nvCxnSpPr>
        <p:spPr>
          <a:xfrm flipH="1">
            <a:off x="2884602" y="2605745"/>
            <a:ext cx="1817425"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A6A9B5-F583-4668-827F-D7E895E00DB1}"/>
              </a:ext>
            </a:extLst>
          </p:cNvPr>
          <p:cNvCxnSpPr>
            <a:cxnSpLocks/>
          </p:cNvCxnSpPr>
          <p:nvPr/>
        </p:nvCxnSpPr>
        <p:spPr>
          <a:xfrm>
            <a:off x="4702026" y="2605745"/>
            <a:ext cx="0" cy="2560144"/>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BD7A1C-A2DA-471A-B33F-2B3BAECD4BBA}"/>
              </a:ext>
            </a:extLst>
          </p:cNvPr>
          <p:cNvSpPr txBox="1"/>
          <p:nvPr/>
        </p:nvSpPr>
        <p:spPr>
          <a:xfrm>
            <a:off x="2073731" y="2909936"/>
            <a:ext cx="1146389" cy="369332"/>
          </a:xfrm>
          <a:prstGeom prst="rect">
            <a:avLst/>
          </a:prstGeom>
          <a:noFill/>
        </p:spPr>
        <p:txBody>
          <a:bodyPr wrap="square" rtlCol="0">
            <a:spAutoFit/>
          </a:bodyPr>
          <a:lstStyle/>
          <a:p>
            <a:pPr algn="ctr"/>
            <a:r>
              <a:rPr lang="en-GB" b="1" dirty="0"/>
              <a:t>P1</a:t>
            </a:r>
          </a:p>
        </p:txBody>
      </p:sp>
      <p:sp>
        <p:nvSpPr>
          <p:cNvPr id="25" name="TextBox 24">
            <a:extLst>
              <a:ext uri="{FF2B5EF4-FFF2-40B4-BE49-F238E27FC236}">
                <a16:creationId xmlns:a16="http://schemas.microsoft.com/office/drawing/2014/main" id="{666D5ABD-48CC-4696-BBBF-D3D7DB8C6D2C}"/>
              </a:ext>
            </a:extLst>
          </p:cNvPr>
          <p:cNvSpPr txBox="1"/>
          <p:nvPr/>
        </p:nvSpPr>
        <p:spPr>
          <a:xfrm>
            <a:off x="4141266" y="5165888"/>
            <a:ext cx="1146389" cy="369332"/>
          </a:xfrm>
          <a:prstGeom prst="rect">
            <a:avLst/>
          </a:prstGeom>
          <a:noFill/>
        </p:spPr>
        <p:txBody>
          <a:bodyPr wrap="square" rtlCol="0">
            <a:spAutoFit/>
          </a:bodyPr>
          <a:lstStyle/>
          <a:p>
            <a:pPr algn="ctr"/>
            <a:r>
              <a:rPr lang="en-GB" b="1" dirty="0"/>
              <a:t>Q2</a:t>
            </a:r>
          </a:p>
        </p:txBody>
      </p:sp>
      <p:sp>
        <p:nvSpPr>
          <p:cNvPr id="2" name="Title 1">
            <a:extLst>
              <a:ext uri="{FF2B5EF4-FFF2-40B4-BE49-F238E27FC236}">
                <a16:creationId xmlns:a16="http://schemas.microsoft.com/office/drawing/2014/main" id="{09687E03-25E8-F7EE-AEAD-DF0F6F95054B}"/>
              </a:ext>
            </a:extLst>
          </p:cNvPr>
          <p:cNvSpPr>
            <a:spLocks noGrp="1"/>
          </p:cNvSpPr>
          <p:nvPr>
            <p:ph type="title"/>
          </p:nvPr>
        </p:nvSpPr>
        <p:spPr/>
        <p:txBody>
          <a:bodyPr>
            <a:normAutofit/>
          </a:bodyPr>
          <a:lstStyle/>
          <a:p>
            <a:r>
              <a:rPr lang="en-GB" dirty="0">
                <a:cs typeface="Calibri Light"/>
              </a:rPr>
              <a:t>Impact of a specific indirect tax on the market</a:t>
            </a:r>
            <a:endParaRPr lang="en-US" dirty="0"/>
          </a:p>
        </p:txBody>
      </p:sp>
    </p:spTree>
    <p:extLst>
      <p:ext uri="{BB962C8B-B14F-4D97-AF65-F5344CB8AC3E}">
        <p14:creationId xmlns:p14="http://schemas.microsoft.com/office/powerpoint/2010/main" val="1636482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3035584" y="1245482"/>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6577417" y="969372"/>
            <a:ext cx="1146389" cy="369332"/>
          </a:xfrm>
          <a:prstGeom prst="rect">
            <a:avLst/>
          </a:prstGeom>
          <a:noFill/>
        </p:spPr>
        <p:txBody>
          <a:bodyPr wrap="square" rtlCol="0">
            <a:spAutoFit/>
          </a:bodyPr>
          <a:lstStyle/>
          <a:p>
            <a:pPr algn="ctr"/>
            <a:r>
              <a:rPr lang="en-GB" b="1" dirty="0"/>
              <a:t>S + tax</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067125" y="1507444"/>
            <a:ext cx="1146389" cy="369332"/>
          </a:xfrm>
          <a:prstGeom prst="rect">
            <a:avLst/>
          </a:prstGeom>
          <a:noFill/>
        </p:spPr>
        <p:txBody>
          <a:bodyPr wrap="square" rtlCol="0">
            <a:spAutoFit/>
          </a:bodyPr>
          <a:lstStyle/>
          <a:p>
            <a:pPr algn="ctr"/>
            <a:r>
              <a:rPr lang="en-GB" b="1" dirty="0"/>
              <a:t>S</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913714" y="3075069"/>
            <a:ext cx="2582846" cy="729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9975" y="2424868"/>
            <a:ext cx="1146389" cy="369332"/>
          </a:xfrm>
          <a:prstGeom prst="rect">
            <a:avLst/>
          </a:prstGeom>
          <a:noFill/>
        </p:spPr>
        <p:txBody>
          <a:bodyPr wrap="square" rtlCol="0">
            <a:spAutoFit/>
          </a:bodyPr>
          <a:lstStyle/>
          <a:p>
            <a:pPr algn="ctr"/>
            <a:r>
              <a:rPr lang="en-GB" b="1" dirty="0"/>
              <a:t>P1</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5392107" y="3054284"/>
            <a:ext cx="0" cy="2111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4802291" y="5165889"/>
            <a:ext cx="1146389" cy="369332"/>
          </a:xfrm>
          <a:prstGeom prst="rect">
            <a:avLst/>
          </a:prstGeom>
          <a:noFill/>
        </p:spPr>
        <p:txBody>
          <a:bodyPr wrap="square" rtlCol="0">
            <a:spAutoFit/>
          </a:bodyPr>
          <a:lstStyle/>
          <a:p>
            <a:pPr algn="ctr"/>
            <a:r>
              <a:rPr lang="en-GB" b="1" dirty="0"/>
              <a:t>Q</a:t>
            </a:r>
          </a:p>
        </p:txBody>
      </p:sp>
      <p:sp>
        <p:nvSpPr>
          <p:cNvPr id="20" name="TextBox 19">
            <a:extLst>
              <a:ext uri="{FF2B5EF4-FFF2-40B4-BE49-F238E27FC236}">
                <a16:creationId xmlns:a16="http://schemas.microsoft.com/office/drawing/2014/main" id="{08D31A8E-DB92-4E67-BCB2-8BA0F5FEC649}"/>
              </a:ext>
            </a:extLst>
          </p:cNvPr>
          <p:cNvSpPr txBox="1"/>
          <p:nvPr/>
        </p:nvSpPr>
        <p:spPr>
          <a:xfrm>
            <a:off x="7585023" y="4679205"/>
            <a:ext cx="1146389" cy="369332"/>
          </a:xfrm>
          <a:prstGeom prst="rect">
            <a:avLst/>
          </a:prstGeom>
          <a:noFill/>
        </p:spPr>
        <p:txBody>
          <a:bodyPr wrap="square" rtlCol="0">
            <a:spAutoFit/>
          </a:bodyPr>
          <a:lstStyle/>
          <a:p>
            <a:pPr algn="ctr"/>
            <a:r>
              <a:rPr lang="en-GB" b="1"/>
              <a:t>D</a:t>
            </a:r>
            <a:endParaRPr lang="en-GB" b="1" dirty="0"/>
          </a:p>
        </p:txBody>
      </p:sp>
      <p:cxnSp>
        <p:nvCxnSpPr>
          <p:cNvPr id="21" name="Straight Connector 20">
            <a:extLst>
              <a:ext uri="{FF2B5EF4-FFF2-40B4-BE49-F238E27FC236}">
                <a16:creationId xmlns:a16="http://schemas.microsoft.com/office/drawing/2014/main" id="{FEE0C2E0-1E92-47FC-8BD0-AD34249A1451}"/>
              </a:ext>
            </a:extLst>
          </p:cNvPr>
          <p:cNvCxnSpPr>
            <a:cxnSpLocks/>
          </p:cNvCxnSpPr>
          <p:nvPr/>
        </p:nvCxnSpPr>
        <p:spPr>
          <a:xfrm flipV="1">
            <a:off x="3100762" y="942679"/>
            <a:ext cx="3669908" cy="3003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D92D59-478C-44D6-86CE-6B4440343B44}"/>
              </a:ext>
            </a:extLst>
          </p:cNvPr>
          <p:cNvCxnSpPr>
            <a:cxnSpLocks/>
          </p:cNvCxnSpPr>
          <p:nvPr/>
        </p:nvCxnSpPr>
        <p:spPr>
          <a:xfrm flipH="1">
            <a:off x="2884602" y="2605745"/>
            <a:ext cx="1817425"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A6A9B5-F583-4668-827F-D7E895E00DB1}"/>
              </a:ext>
            </a:extLst>
          </p:cNvPr>
          <p:cNvCxnSpPr>
            <a:cxnSpLocks/>
          </p:cNvCxnSpPr>
          <p:nvPr/>
        </p:nvCxnSpPr>
        <p:spPr>
          <a:xfrm>
            <a:off x="4702026" y="2605745"/>
            <a:ext cx="0" cy="2560144"/>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BD7A1C-A2DA-471A-B33F-2B3BAECD4BBA}"/>
              </a:ext>
            </a:extLst>
          </p:cNvPr>
          <p:cNvSpPr txBox="1"/>
          <p:nvPr/>
        </p:nvSpPr>
        <p:spPr>
          <a:xfrm>
            <a:off x="2073731" y="2909936"/>
            <a:ext cx="1146389" cy="369332"/>
          </a:xfrm>
          <a:prstGeom prst="rect">
            <a:avLst/>
          </a:prstGeom>
          <a:noFill/>
        </p:spPr>
        <p:txBody>
          <a:bodyPr wrap="square" rtlCol="0">
            <a:spAutoFit/>
          </a:bodyPr>
          <a:lstStyle/>
          <a:p>
            <a:pPr algn="ctr"/>
            <a:r>
              <a:rPr lang="en-GB" b="1" dirty="0"/>
              <a:t>P</a:t>
            </a:r>
          </a:p>
        </p:txBody>
      </p:sp>
      <p:sp>
        <p:nvSpPr>
          <p:cNvPr id="25" name="TextBox 24">
            <a:extLst>
              <a:ext uri="{FF2B5EF4-FFF2-40B4-BE49-F238E27FC236}">
                <a16:creationId xmlns:a16="http://schemas.microsoft.com/office/drawing/2014/main" id="{666D5ABD-48CC-4696-BBBF-D3D7DB8C6D2C}"/>
              </a:ext>
            </a:extLst>
          </p:cNvPr>
          <p:cNvSpPr txBox="1"/>
          <p:nvPr/>
        </p:nvSpPr>
        <p:spPr>
          <a:xfrm>
            <a:off x="4141266" y="5165888"/>
            <a:ext cx="1146389" cy="369332"/>
          </a:xfrm>
          <a:prstGeom prst="rect">
            <a:avLst/>
          </a:prstGeom>
          <a:noFill/>
        </p:spPr>
        <p:txBody>
          <a:bodyPr wrap="square" rtlCol="0">
            <a:spAutoFit/>
          </a:bodyPr>
          <a:lstStyle/>
          <a:p>
            <a:pPr algn="ctr"/>
            <a:r>
              <a:rPr lang="en-GB" b="1" dirty="0"/>
              <a:t>Q2</a:t>
            </a:r>
          </a:p>
        </p:txBody>
      </p:sp>
      <p:sp>
        <p:nvSpPr>
          <p:cNvPr id="26" name="TextBox 25">
            <a:extLst>
              <a:ext uri="{FF2B5EF4-FFF2-40B4-BE49-F238E27FC236}">
                <a16:creationId xmlns:a16="http://schemas.microsoft.com/office/drawing/2014/main" id="{FCBFA191-CEEB-4DA8-A492-79D5776E4A30}"/>
              </a:ext>
            </a:extLst>
          </p:cNvPr>
          <p:cNvSpPr txBox="1"/>
          <p:nvPr/>
        </p:nvSpPr>
        <p:spPr>
          <a:xfrm>
            <a:off x="2048265" y="3471116"/>
            <a:ext cx="1146389" cy="369332"/>
          </a:xfrm>
          <a:prstGeom prst="rect">
            <a:avLst/>
          </a:prstGeom>
          <a:noFill/>
        </p:spPr>
        <p:txBody>
          <a:bodyPr wrap="square" rtlCol="0">
            <a:spAutoFit/>
          </a:bodyPr>
          <a:lstStyle/>
          <a:p>
            <a:pPr algn="ctr"/>
            <a:r>
              <a:rPr lang="en-GB" b="1" dirty="0"/>
              <a:t>P2</a:t>
            </a:r>
          </a:p>
        </p:txBody>
      </p:sp>
      <p:cxnSp>
        <p:nvCxnSpPr>
          <p:cNvPr id="27" name="Straight Connector 26">
            <a:extLst>
              <a:ext uri="{FF2B5EF4-FFF2-40B4-BE49-F238E27FC236}">
                <a16:creationId xmlns:a16="http://schemas.microsoft.com/office/drawing/2014/main" id="{C76127D9-145B-4631-9249-DCD6D8585343}"/>
              </a:ext>
            </a:extLst>
          </p:cNvPr>
          <p:cNvCxnSpPr>
            <a:cxnSpLocks/>
          </p:cNvCxnSpPr>
          <p:nvPr/>
        </p:nvCxnSpPr>
        <p:spPr>
          <a:xfrm flipH="1">
            <a:off x="2882892" y="3651993"/>
            <a:ext cx="1817425"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675F3F7-E70B-4C77-9428-170BC8E98C1C}"/>
              </a:ext>
            </a:extLst>
          </p:cNvPr>
          <p:cNvSpPr txBox="1"/>
          <p:nvPr/>
        </p:nvSpPr>
        <p:spPr>
          <a:xfrm>
            <a:off x="4216589" y="2096197"/>
            <a:ext cx="1146389" cy="369332"/>
          </a:xfrm>
          <a:prstGeom prst="rect">
            <a:avLst/>
          </a:prstGeom>
          <a:noFill/>
        </p:spPr>
        <p:txBody>
          <a:bodyPr wrap="square" rtlCol="0">
            <a:spAutoFit/>
          </a:bodyPr>
          <a:lstStyle/>
          <a:p>
            <a:pPr algn="ctr"/>
            <a:r>
              <a:rPr lang="en-GB" b="1" dirty="0"/>
              <a:t>A</a:t>
            </a:r>
          </a:p>
        </p:txBody>
      </p:sp>
      <p:sp>
        <p:nvSpPr>
          <p:cNvPr id="29" name="TextBox 28">
            <a:extLst>
              <a:ext uri="{FF2B5EF4-FFF2-40B4-BE49-F238E27FC236}">
                <a16:creationId xmlns:a16="http://schemas.microsoft.com/office/drawing/2014/main" id="{82DF3942-45E7-4326-B5E5-B4C61BE21AD9}"/>
              </a:ext>
            </a:extLst>
          </p:cNvPr>
          <p:cNvSpPr txBox="1"/>
          <p:nvPr/>
        </p:nvSpPr>
        <p:spPr>
          <a:xfrm>
            <a:off x="4241686" y="3590976"/>
            <a:ext cx="1146389" cy="369332"/>
          </a:xfrm>
          <a:prstGeom prst="rect">
            <a:avLst/>
          </a:prstGeom>
          <a:noFill/>
        </p:spPr>
        <p:txBody>
          <a:bodyPr wrap="square" rtlCol="0">
            <a:spAutoFit/>
          </a:bodyPr>
          <a:lstStyle/>
          <a:p>
            <a:pPr algn="ctr"/>
            <a:r>
              <a:rPr lang="en-GB" b="1" dirty="0"/>
              <a:t>B</a:t>
            </a:r>
          </a:p>
        </p:txBody>
      </p:sp>
      <p:sp>
        <p:nvSpPr>
          <p:cNvPr id="2" name="Title 1">
            <a:extLst>
              <a:ext uri="{FF2B5EF4-FFF2-40B4-BE49-F238E27FC236}">
                <a16:creationId xmlns:a16="http://schemas.microsoft.com/office/drawing/2014/main" id="{C19CBC37-CFF5-923A-F829-292B08FB1ED1}"/>
              </a:ext>
            </a:extLst>
          </p:cNvPr>
          <p:cNvSpPr>
            <a:spLocks noGrp="1"/>
          </p:cNvSpPr>
          <p:nvPr>
            <p:ph type="title"/>
          </p:nvPr>
        </p:nvSpPr>
        <p:spPr/>
        <p:txBody>
          <a:bodyPr>
            <a:normAutofit/>
          </a:bodyPr>
          <a:lstStyle/>
          <a:p>
            <a:r>
              <a:rPr lang="en-GB" dirty="0">
                <a:cs typeface="Calibri Light"/>
              </a:rPr>
              <a:t>Tax revenue from an indirect tax = P1ABP2</a:t>
            </a:r>
            <a:endParaRPr lang="en-US" dirty="0"/>
          </a:p>
        </p:txBody>
      </p:sp>
    </p:spTree>
    <p:extLst>
      <p:ext uri="{BB962C8B-B14F-4D97-AF65-F5344CB8AC3E}">
        <p14:creationId xmlns:p14="http://schemas.microsoft.com/office/powerpoint/2010/main" val="1229967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90327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90327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950832" y="918747"/>
            <a:ext cx="1146389" cy="646331"/>
          </a:xfrm>
          <a:prstGeom prst="rect">
            <a:avLst/>
          </a:prstGeom>
          <a:noFill/>
        </p:spPr>
        <p:txBody>
          <a:bodyPr wrap="square" rtlCol="0">
            <a:spAutoFit/>
          </a:bodyPr>
          <a:lstStyle/>
          <a:p>
            <a:pPr algn="ctr"/>
            <a:r>
              <a:rPr lang="en-GB" b="1" dirty="0"/>
              <a:t>Price of petrol</a:t>
            </a:r>
          </a:p>
        </p:txBody>
      </p:sp>
      <p:sp>
        <p:nvSpPr>
          <p:cNvPr id="5" name="TextBox 4">
            <a:extLst>
              <a:ext uri="{FF2B5EF4-FFF2-40B4-BE49-F238E27FC236}">
                <a16:creationId xmlns:a16="http://schemas.microsoft.com/office/drawing/2014/main" id="{9A7980A3-AD05-44A0-80B5-D53F79FF2424}"/>
              </a:ext>
            </a:extLst>
          </p:cNvPr>
          <p:cNvSpPr txBox="1"/>
          <p:nvPr/>
        </p:nvSpPr>
        <p:spPr>
          <a:xfrm>
            <a:off x="7132320" y="5263087"/>
            <a:ext cx="1404413" cy="646331"/>
          </a:xfrm>
          <a:prstGeom prst="rect">
            <a:avLst/>
          </a:prstGeom>
          <a:noFill/>
        </p:spPr>
        <p:txBody>
          <a:bodyPr wrap="square" rtlCol="0">
            <a:spAutoFit/>
          </a:bodyPr>
          <a:lstStyle/>
          <a:p>
            <a:pPr algn="ctr"/>
            <a:r>
              <a:rPr lang="en-GB" b="1" dirty="0"/>
              <a:t>Quantity of petrol</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44685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6943701" y="4637423"/>
            <a:ext cx="1146389" cy="369332"/>
          </a:xfrm>
          <a:prstGeom prst="rect">
            <a:avLst/>
          </a:prstGeom>
          <a:noFill/>
        </p:spPr>
        <p:txBody>
          <a:bodyPr wrap="square" rtlCol="0">
            <a:spAutoFit/>
          </a:bodyPr>
          <a:lstStyle/>
          <a:p>
            <a:pPr algn="ctr"/>
            <a:r>
              <a:rPr lang="en-GB" b="1" dirty="0"/>
              <a:t>D</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613840"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699472" y="1214449"/>
            <a:ext cx="1146389" cy="646331"/>
          </a:xfrm>
          <a:prstGeom prst="rect">
            <a:avLst/>
          </a:prstGeom>
          <a:noFill/>
        </p:spPr>
        <p:txBody>
          <a:bodyPr wrap="square" rtlCol="0">
            <a:spAutoFit/>
          </a:bodyPr>
          <a:lstStyle/>
          <a:p>
            <a:pPr algn="ctr"/>
            <a:r>
              <a:rPr lang="en-GB" b="1" dirty="0"/>
              <a:t>S + higher tax</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524027" y="3207621"/>
            <a:ext cx="1709797" cy="369332"/>
          </a:xfrm>
          <a:prstGeom prst="rect">
            <a:avLst/>
          </a:prstGeom>
          <a:noFill/>
        </p:spPr>
        <p:txBody>
          <a:bodyPr wrap="square" rtlCol="0">
            <a:spAutoFit/>
          </a:bodyPr>
          <a:lstStyle/>
          <a:p>
            <a:r>
              <a:rPr lang="en-GB" b="1" dirty="0"/>
              <a:t>P1</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903275"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6004560"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807098" y="5189823"/>
            <a:ext cx="1709797" cy="369332"/>
          </a:xfrm>
          <a:prstGeom prst="rect">
            <a:avLst/>
          </a:prstGeom>
          <a:noFill/>
        </p:spPr>
        <p:txBody>
          <a:bodyPr wrap="square" rtlCol="0">
            <a:spAutoFit/>
          </a:bodyPr>
          <a:lstStyle/>
          <a:p>
            <a:r>
              <a:rPr lang="en-GB" b="1" dirty="0"/>
              <a:t>Q1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3079960" y="3817423"/>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a:stCxn id="23" idx="0"/>
          </p:cNvCxnSpPr>
          <p:nvPr/>
        </p:nvCxnSpPr>
        <p:spPr>
          <a:xfrm flipH="1" flipV="1">
            <a:off x="6567421" y="3985776"/>
            <a:ext cx="17025" cy="122353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3912874" y="3985776"/>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353136" y="5209315"/>
            <a:ext cx="462620" cy="369332"/>
          </a:xfrm>
          <a:prstGeom prst="rect">
            <a:avLst/>
          </a:prstGeom>
          <a:noFill/>
        </p:spPr>
        <p:txBody>
          <a:bodyPr wrap="square" rtlCol="0">
            <a:spAutoFit/>
          </a:bodyPr>
          <a:lstStyle/>
          <a:p>
            <a:r>
              <a:rPr lang="en-GB" b="1" dirty="0">
                <a:solidFill>
                  <a:srgbClr val="FF0000"/>
                </a:solidFill>
              </a:rPr>
              <a:t>Q</a:t>
            </a:r>
          </a:p>
        </p:txBody>
      </p:sp>
      <p:cxnSp>
        <p:nvCxnSpPr>
          <p:cNvPr id="29" name="Straight Connector 28">
            <a:extLst>
              <a:ext uri="{FF2B5EF4-FFF2-40B4-BE49-F238E27FC236}">
                <a16:creationId xmlns:a16="http://schemas.microsoft.com/office/drawing/2014/main" id="{BC393B74-FF48-40E9-9FF5-6BC9FD91AF02}"/>
              </a:ext>
            </a:extLst>
          </p:cNvPr>
          <p:cNvCxnSpPr>
            <a:cxnSpLocks/>
          </p:cNvCxnSpPr>
          <p:nvPr/>
        </p:nvCxnSpPr>
        <p:spPr>
          <a:xfrm flipH="1">
            <a:off x="5067570" y="3040892"/>
            <a:ext cx="2865382" cy="19834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BD6415-8850-4F2A-B669-8525A3A5DB5A}"/>
              </a:ext>
            </a:extLst>
          </p:cNvPr>
          <p:cNvSpPr txBox="1"/>
          <p:nvPr/>
        </p:nvSpPr>
        <p:spPr>
          <a:xfrm>
            <a:off x="7567810" y="2932383"/>
            <a:ext cx="1146389" cy="369332"/>
          </a:xfrm>
          <a:prstGeom prst="rect">
            <a:avLst/>
          </a:prstGeom>
          <a:noFill/>
        </p:spPr>
        <p:txBody>
          <a:bodyPr wrap="square" rtlCol="0">
            <a:spAutoFit/>
          </a:bodyPr>
          <a:lstStyle/>
          <a:p>
            <a:pPr algn="ctr"/>
            <a:r>
              <a:rPr lang="en-GB" b="1" dirty="0"/>
              <a:t>S</a:t>
            </a:r>
          </a:p>
        </p:txBody>
      </p:sp>
      <p:sp>
        <p:nvSpPr>
          <p:cNvPr id="8" name="Title 7">
            <a:extLst>
              <a:ext uri="{FF2B5EF4-FFF2-40B4-BE49-F238E27FC236}">
                <a16:creationId xmlns:a16="http://schemas.microsoft.com/office/drawing/2014/main" id="{0E906CDD-2EC5-75E3-A022-D5880E722932}"/>
              </a:ext>
            </a:extLst>
          </p:cNvPr>
          <p:cNvSpPr>
            <a:spLocks noGrp="1"/>
          </p:cNvSpPr>
          <p:nvPr>
            <p:ph type="title"/>
          </p:nvPr>
        </p:nvSpPr>
        <p:spPr/>
        <p:txBody>
          <a:bodyPr/>
          <a:lstStyle/>
          <a:p>
            <a:r>
              <a:rPr lang="en-GB" dirty="0">
                <a:cs typeface="Calibri Light"/>
              </a:rPr>
              <a:t>Impact of an increase in an ad valorem tax on petrol on the market price and quantity of petrol</a:t>
            </a:r>
            <a:endParaRPr lang="en-GB" dirty="0"/>
          </a:p>
        </p:txBody>
      </p:sp>
    </p:spTree>
    <p:extLst>
      <p:ext uri="{BB962C8B-B14F-4D97-AF65-F5344CB8AC3E}">
        <p14:creationId xmlns:p14="http://schemas.microsoft.com/office/powerpoint/2010/main" val="2712600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7812C1-FC42-4300-899B-261E444A5847}"/>
              </a:ext>
            </a:extLst>
          </p:cNvPr>
          <p:cNvGrpSpPr/>
          <p:nvPr/>
        </p:nvGrpSpPr>
        <p:grpSpPr>
          <a:xfrm>
            <a:off x="680084" y="1323680"/>
            <a:ext cx="5238077" cy="3856895"/>
            <a:chOff x="1916888" y="942680"/>
            <a:chExt cx="6652226" cy="4768633"/>
          </a:xfrm>
        </p:grpSpPr>
        <p:grpSp>
          <p:nvGrpSpPr>
            <p:cNvPr id="9" name="Group 8">
              <a:extLst>
                <a:ext uri="{FF2B5EF4-FFF2-40B4-BE49-F238E27FC236}">
                  <a16:creationId xmlns:a16="http://schemas.microsoft.com/office/drawing/2014/main" id="{35A4701E-5E8C-46F7-9B6C-CE93435F9E73}"/>
                </a:ext>
              </a:extLst>
            </p:cNvPr>
            <p:cNvGrpSpPr/>
            <p:nvPr/>
          </p:nvGrpSpPr>
          <p:grpSpPr>
            <a:xfrm>
              <a:off x="1916888" y="942680"/>
              <a:ext cx="6652226" cy="4768633"/>
              <a:chOff x="1916888" y="942680"/>
              <a:chExt cx="6652226" cy="4768633"/>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16888" y="942680"/>
                <a:ext cx="1146388"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0806" y="5254674"/>
                <a:ext cx="1348308" cy="456639"/>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37761CA4-5131-4027-9A0F-778BE12FFA16}"/>
                  </a:ext>
                </a:extLst>
              </p:cNvPr>
              <p:cNvCxnSpPr>
                <a:cxnSpLocks/>
              </p:cNvCxnSpPr>
              <p:nvPr/>
            </p:nvCxnSpPr>
            <p:spPr>
              <a:xfrm>
                <a:off x="5306534" y="1249238"/>
                <a:ext cx="33112" cy="3910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BCAC83-8EA6-4C7B-BACC-4B2EEE77D7C5}"/>
                  </a:ext>
                </a:extLst>
              </p:cNvPr>
              <p:cNvCxnSpPr>
                <a:cxnSpLocks/>
              </p:cNvCxnSpPr>
              <p:nvPr/>
            </p:nvCxnSpPr>
            <p:spPr>
              <a:xfrm flipH="1">
                <a:off x="2874001" y="3570827"/>
                <a:ext cx="4831289" cy="36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621D50-B85B-40B9-87AB-6D02C38D50D8}"/>
                  </a:ext>
                </a:extLst>
              </p:cNvPr>
              <p:cNvSpPr txBox="1"/>
              <p:nvPr/>
            </p:nvSpPr>
            <p:spPr>
              <a:xfrm>
                <a:off x="6919135" y="3076353"/>
                <a:ext cx="1146390" cy="369332"/>
              </a:xfrm>
              <a:prstGeom prst="rect">
                <a:avLst/>
              </a:prstGeom>
              <a:noFill/>
            </p:spPr>
            <p:txBody>
              <a:bodyPr wrap="square" rtlCol="0">
                <a:spAutoFit/>
              </a:bodyPr>
              <a:lstStyle/>
              <a:p>
                <a:pPr algn="ctr"/>
                <a:r>
                  <a:rPr lang="en-GB" b="1" dirty="0"/>
                  <a:t>S</a:t>
                </a:r>
              </a:p>
            </p:txBody>
          </p:sp>
          <p:sp>
            <p:nvSpPr>
              <p:cNvPr id="17" name="TextBox 16">
                <a:extLst>
                  <a:ext uri="{FF2B5EF4-FFF2-40B4-BE49-F238E27FC236}">
                    <a16:creationId xmlns:a16="http://schemas.microsoft.com/office/drawing/2014/main" id="{4B3A3012-1BCF-4D0E-85CC-8EDFFDD744A7}"/>
                  </a:ext>
                </a:extLst>
              </p:cNvPr>
              <p:cNvSpPr txBox="1"/>
              <p:nvPr/>
            </p:nvSpPr>
            <p:spPr>
              <a:xfrm>
                <a:off x="6895975" y="2299127"/>
                <a:ext cx="1146390" cy="369332"/>
              </a:xfrm>
              <a:prstGeom prst="rect">
                <a:avLst/>
              </a:prstGeom>
              <a:noFill/>
            </p:spPr>
            <p:txBody>
              <a:bodyPr wrap="square" rtlCol="0">
                <a:spAutoFit/>
              </a:bodyPr>
              <a:lstStyle/>
              <a:p>
                <a:pPr algn="ctr"/>
                <a:r>
                  <a:rPr lang="en-GB" b="1" dirty="0"/>
                  <a:t>S + tax</a:t>
                </a:r>
              </a:p>
            </p:txBody>
          </p:sp>
          <p:sp>
            <p:nvSpPr>
              <p:cNvPr id="28" name="TextBox 27">
                <a:extLst>
                  <a:ext uri="{FF2B5EF4-FFF2-40B4-BE49-F238E27FC236}">
                    <a16:creationId xmlns:a16="http://schemas.microsoft.com/office/drawing/2014/main" id="{A11DCF28-9626-4212-AB88-DEF7222944A8}"/>
                  </a:ext>
                </a:extLst>
              </p:cNvPr>
              <p:cNvSpPr txBox="1"/>
              <p:nvPr/>
            </p:nvSpPr>
            <p:spPr>
              <a:xfrm>
                <a:off x="4539377" y="1179558"/>
                <a:ext cx="1146390" cy="369332"/>
              </a:xfrm>
              <a:prstGeom prst="rect">
                <a:avLst/>
              </a:prstGeom>
              <a:noFill/>
            </p:spPr>
            <p:txBody>
              <a:bodyPr wrap="square" rtlCol="0">
                <a:spAutoFit/>
              </a:bodyPr>
              <a:lstStyle/>
              <a:p>
                <a:pPr algn="ctr"/>
                <a:r>
                  <a:rPr lang="en-GB" b="1" dirty="0"/>
                  <a:t>D</a:t>
                </a:r>
              </a:p>
            </p:txBody>
          </p:sp>
          <p:sp>
            <p:nvSpPr>
              <p:cNvPr id="30" name="TextBox 29">
                <a:extLst>
                  <a:ext uri="{FF2B5EF4-FFF2-40B4-BE49-F238E27FC236}">
                    <a16:creationId xmlns:a16="http://schemas.microsoft.com/office/drawing/2014/main" id="{E65C211A-2D9A-4852-BCC4-BB6207DA09B9}"/>
                  </a:ext>
                </a:extLst>
              </p:cNvPr>
              <p:cNvSpPr txBox="1"/>
              <p:nvPr/>
            </p:nvSpPr>
            <p:spPr>
              <a:xfrm>
                <a:off x="4749739" y="5184122"/>
                <a:ext cx="1146390" cy="456639"/>
              </a:xfrm>
              <a:prstGeom prst="rect">
                <a:avLst/>
              </a:prstGeom>
              <a:noFill/>
            </p:spPr>
            <p:txBody>
              <a:bodyPr wrap="square" rtlCol="0">
                <a:spAutoFit/>
              </a:bodyPr>
              <a:lstStyle/>
              <a:p>
                <a:pPr algn="ctr"/>
                <a:r>
                  <a:rPr lang="en-GB" b="1" dirty="0"/>
                  <a:t>Q</a:t>
                </a:r>
              </a:p>
            </p:txBody>
          </p:sp>
          <p:sp>
            <p:nvSpPr>
              <p:cNvPr id="31" name="TextBox 30">
                <a:extLst>
                  <a:ext uri="{FF2B5EF4-FFF2-40B4-BE49-F238E27FC236}">
                    <a16:creationId xmlns:a16="http://schemas.microsoft.com/office/drawing/2014/main" id="{B893BCC3-5B85-417C-A837-824981AE9019}"/>
                  </a:ext>
                </a:extLst>
              </p:cNvPr>
              <p:cNvSpPr txBox="1"/>
              <p:nvPr/>
            </p:nvSpPr>
            <p:spPr>
              <a:xfrm>
                <a:off x="1989024" y="2533330"/>
                <a:ext cx="1146390" cy="456639"/>
              </a:xfrm>
              <a:prstGeom prst="rect">
                <a:avLst/>
              </a:prstGeom>
              <a:noFill/>
            </p:spPr>
            <p:txBody>
              <a:bodyPr wrap="square" rtlCol="0">
                <a:spAutoFit/>
              </a:bodyPr>
              <a:lstStyle/>
              <a:p>
                <a:pPr algn="ctr"/>
                <a:r>
                  <a:rPr lang="en-GB" b="1" dirty="0"/>
                  <a:t>P1</a:t>
                </a:r>
              </a:p>
            </p:txBody>
          </p:sp>
        </p:grpSp>
        <p:sp>
          <p:nvSpPr>
            <p:cNvPr id="27" name="TextBox 26">
              <a:extLst>
                <a:ext uri="{FF2B5EF4-FFF2-40B4-BE49-F238E27FC236}">
                  <a16:creationId xmlns:a16="http://schemas.microsoft.com/office/drawing/2014/main" id="{18018D60-2550-4C90-87CB-0D51AB6C5DE7}"/>
                </a:ext>
              </a:extLst>
            </p:cNvPr>
            <p:cNvSpPr txBox="1"/>
            <p:nvPr/>
          </p:nvSpPr>
          <p:spPr>
            <a:xfrm>
              <a:off x="1928540" y="3365976"/>
              <a:ext cx="1146390" cy="456639"/>
            </a:xfrm>
            <a:prstGeom prst="rect">
              <a:avLst/>
            </a:prstGeom>
            <a:noFill/>
          </p:spPr>
          <p:txBody>
            <a:bodyPr wrap="square" rtlCol="0">
              <a:spAutoFit/>
            </a:bodyPr>
            <a:lstStyle/>
            <a:p>
              <a:pPr algn="ctr"/>
              <a:r>
                <a:rPr lang="en-GB" b="1" dirty="0"/>
                <a:t>P</a:t>
              </a:r>
            </a:p>
          </p:txBody>
        </p:sp>
      </p:grpSp>
      <p:grpSp>
        <p:nvGrpSpPr>
          <p:cNvPr id="29" name="Group 28">
            <a:extLst>
              <a:ext uri="{FF2B5EF4-FFF2-40B4-BE49-F238E27FC236}">
                <a16:creationId xmlns:a16="http://schemas.microsoft.com/office/drawing/2014/main" id="{BB4CE57F-8211-47DF-9849-4D04E4711748}"/>
              </a:ext>
            </a:extLst>
          </p:cNvPr>
          <p:cNvGrpSpPr/>
          <p:nvPr/>
        </p:nvGrpSpPr>
        <p:grpSpPr>
          <a:xfrm>
            <a:off x="5788025" y="1323680"/>
            <a:ext cx="5375275" cy="3856895"/>
            <a:chOff x="1968500" y="942680"/>
            <a:chExt cx="6826463" cy="4768633"/>
          </a:xfrm>
        </p:grpSpPr>
        <p:grpSp>
          <p:nvGrpSpPr>
            <p:cNvPr id="33" name="Group 32">
              <a:extLst>
                <a:ext uri="{FF2B5EF4-FFF2-40B4-BE49-F238E27FC236}">
                  <a16:creationId xmlns:a16="http://schemas.microsoft.com/office/drawing/2014/main" id="{5CEA7DDE-BA11-4626-8B97-471F9E45AB55}"/>
                </a:ext>
              </a:extLst>
            </p:cNvPr>
            <p:cNvGrpSpPr/>
            <p:nvPr/>
          </p:nvGrpSpPr>
          <p:grpSpPr>
            <a:xfrm>
              <a:off x="1968500" y="942680"/>
              <a:ext cx="6826463" cy="4768633"/>
              <a:chOff x="1968500" y="942680"/>
              <a:chExt cx="6826463" cy="4768633"/>
            </a:xfrm>
          </p:grpSpPr>
          <p:cxnSp>
            <p:nvCxnSpPr>
              <p:cNvPr id="36" name="Straight Connector 35">
                <a:extLst>
                  <a:ext uri="{FF2B5EF4-FFF2-40B4-BE49-F238E27FC236}">
                    <a16:creationId xmlns:a16="http://schemas.microsoft.com/office/drawing/2014/main" id="{CB33A93C-905A-46CE-8EC5-ABB055BDCC7F}"/>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0A34B6-4153-41EC-8493-4638C4809667}"/>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5BEE910-7278-4767-B2DF-4050178D8691}"/>
                  </a:ext>
                </a:extLst>
              </p:cNvPr>
              <p:cNvSpPr txBox="1"/>
              <p:nvPr/>
            </p:nvSpPr>
            <p:spPr>
              <a:xfrm>
                <a:off x="1968500" y="942680"/>
                <a:ext cx="1146389" cy="369332"/>
              </a:xfrm>
              <a:prstGeom prst="rect">
                <a:avLst/>
              </a:prstGeom>
              <a:noFill/>
            </p:spPr>
            <p:txBody>
              <a:bodyPr wrap="square" rtlCol="0">
                <a:spAutoFit/>
              </a:bodyPr>
              <a:lstStyle/>
              <a:p>
                <a:pPr algn="ctr"/>
                <a:r>
                  <a:rPr lang="en-GB" b="1" dirty="0"/>
                  <a:t>Price</a:t>
                </a:r>
              </a:p>
            </p:txBody>
          </p:sp>
          <p:sp>
            <p:nvSpPr>
              <p:cNvPr id="39" name="TextBox 38">
                <a:extLst>
                  <a:ext uri="{FF2B5EF4-FFF2-40B4-BE49-F238E27FC236}">
                    <a16:creationId xmlns:a16="http://schemas.microsoft.com/office/drawing/2014/main" id="{1AEE8BFE-45F6-46E3-A217-CA82877DE9A3}"/>
                  </a:ext>
                </a:extLst>
              </p:cNvPr>
              <p:cNvSpPr txBox="1"/>
              <p:nvPr/>
            </p:nvSpPr>
            <p:spPr>
              <a:xfrm>
                <a:off x="7220809" y="5254674"/>
                <a:ext cx="1348307" cy="456639"/>
              </a:xfrm>
              <a:prstGeom prst="rect">
                <a:avLst/>
              </a:prstGeom>
              <a:noFill/>
            </p:spPr>
            <p:txBody>
              <a:bodyPr wrap="square" rtlCol="0">
                <a:spAutoFit/>
              </a:bodyPr>
              <a:lstStyle/>
              <a:p>
                <a:pPr algn="ctr"/>
                <a:r>
                  <a:rPr lang="en-GB" b="1" dirty="0"/>
                  <a:t>Quantity</a:t>
                </a:r>
              </a:p>
            </p:txBody>
          </p:sp>
          <p:cxnSp>
            <p:nvCxnSpPr>
              <p:cNvPr id="41" name="Straight Connector 40">
                <a:extLst>
                  <a:ext uri="{FF2B5EF4-FFF2-40B4-BE49-F238E27FC236}">
                    <a16:creationId xmlns:a16="http://schemas.microsoft.com/office/drawing/2014/main" id="{EAA901F7-7C69-44E4-AA8E-BEAEFAB67516}"/>
                  </a:ext>
                </a:extLst>
              </p:cNvPr>
              <p:cNvCxnSpPr>
                <a:cxnSpLocks/>
              </p:cNvCxnSpPr>
              <p:nvPr/>
            </p:nvCxnSpPr>
            <p:spPr>
              <a:xfrm flipH="1">
                <a:off x="3059211" y="1304546"/>
                <a:ext cx="3753085" cy="2517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DA97684-1F62-47D9-ACB3-FBBC51BD993B}"/>
                  </a:ext>
                </a:extLst>
              </p:cNvPr>
              <p:cNvCxnSpPr>
                <a:cxnSpLocks/>
              </p:cNvCxnSpPr>
              <p:nvPr/>
            </p:nvCxnSpPr>
            <p:spPr>
              <a:xfrm flipH="1">
                <a:off x="3171825" y="2009775"/>
                <a:ext cx="4886325" cy="3076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77BE940-DCB8-420F-8224-1FEDD6607D18}"/>
                  </a:ext>
                </a:extLst>
              </p:cNvPr>
              <p:cNvSpPr txBox="1"/>
              <p:nvPr/>
            </p:nvSpPr>
            <p:spPr>
              <a:xfrm>
                <a:off x="7363976" y="2116546"/>
                <a:ext cx="1146389" cy="369332"/>
              </a:xfrm>
              <a:prstGeom prst="rect">
                <a:avLst/>
              </a:prstGeom>
              <a:noFill/>
            </p:spPr>
            <p:txBody>
              <a:bodyPr wrap="square" rtlCol="0">
                <a:spAutoFit/>
              </a:bodyPr>
              <a:lstStyle/>
              <a:p>
                <a:pPr algn="ctr"/>
                <a:r>
                  <a:rPr lang="en-GB" b="1" dirty="0"/>
                  <a:t>S</a:t>
                </a:r>
              </a:p>
            </p:txBody>
          </p:sp>
          <p:sp>
            <p:nvSpPr>
              <p:cNvPr id="44" name="TextBox 43">
                <a:extLst>
                  <a:ext uri="{FF2B5EF4-FFF2-40B4-BE49-F238E27FC236}">
                    <a16:creationId xmlns:a16="http://schemas.microsoft.com/office/drawing/2014/main" id="{01F6A989-4049-4017-9A40-B9524B237D78}"/>
                  </a:ext>
                </a:extLst>
              </p:cNvPr>
              <p:cNvSpPr txBox="1"/>
              <p:nvPr/>
            </p:nvSpPr>
            <p:spPr>
              <a:xfrm>
                <a:off x="5577615" y="1098088"/>
                <a:ext cx="1146389" cy="369332"/>
              </a:xfrm>
              <a:prstGeom prst="rect">
                <a:avLst/>
              </a:prstGeom>
              <a:noFill/>
            </p:spPr>
            <p:txBody>
              <a:bodyPr wrap="square" rtlCol="0">
                <a:spAutoFit/>
              </a:bodyPr>
              <a:lstStyle/>
              <a:p>
                <a:pPr algn="ctr"/>
                <a:r>
                  <a:rPr lang="en-GB" b="1" dirty="0"/>
                  <a:t>S + tax</a:t>
                </a:r>
              </a:p>
            </p:txBody>
          </p:sp>
          <p:cxnSp>
            <p:nvCxnSpPr>
              <p:cNvPr id="46" name="Straight Connector 45">
                <a:extLst>
                  <a:ext uri="{FF2B5EF4-FFF2-40B4-BE49-F238E27FC236}">
                    <a16:creationId xmlns:a16="http://schemas.microsoft.com/office/drawing/2014/main" id="{525983C3-6917-4F93-B5D2-637691569AB3}"/>
                  </a:ext>
                </a:extLst>
              </p:cNvPr>
              <p:cNvCxnSpPr>
                <a:cxnSpLocks/>
              </p:cNvCxnSpPr>
              <p:nvPr/>
            </p:nvCxnSpPr>
            <p:spPr>
              <a:xfrm flipH="1">
                <a:off x="2903652" y="2351713"/>
                <a:ext cx="22849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EBD5896-65D0-4A15-9AC7-D94DDFF814F4}"/>
                  </a:ext>
                </a:extLst>
              </p:cNvPr>
              <p:cNvSpPr txBox="1"/>
              <p:nvPr/>
            </p:nvSpPr>
            <p:spPr>
              <a:xfrm>
                <a:off x="7648574" y="4524523"/>
                <a:ext cx="1146389" cy="369332"/>
              </a:xfrm>
              <a:prstGeom prst="rect">
                <a:avLst/>
              </a:prstGeom>
              <a:noFill/>
            </p:spPr>
            <p:txBody>
              <a:bodyPr wrap="square" rtlCol="0">
                <a:spAutoFit/>
              </a:bodyPr>
              <a:lstStyle/>
              <a:p>
                <a:pPr algn="ctr"/>
                <a:r>
                  <a:rPr lang="en-GB" b="1" dirty="0"/>
                  <a:t>D</a:t>
                </a:r>
              </a:p>
            </p:txBody>
          </p:sp>
          <p:sp>
            <p:nvSpPr>
              <p:cNvPr id="51" name="TextBox 50">
                <a:extLst>
                  <a:ext uri="{FF2B5EF4-FFF2-40B4-BE49-F238E27FC236}">
                    <a16:creationId xmlns:a16="http://schemas.microsoft.com/office/drawing/2014/main" id="{B6E24A88-787B-4D67-BEEC-735F84490568}"/>
                  </a:ext>
                </a:extLst>
              </p:cNvPr>
              <p:cNvSpPr txBox="1"/>
              <p:nvPr/>
            </p:nvSpPr>
            <p:spPr>
              <a:xfrm>
                <a:off x="4656193" y="5184122"/>
                <a:ext cx="1146390" cy="456639"/>
              </a:xfrm>
              <a:prstGeom prst="rect">
                <a:avLst/>
              </a:prstGeom>
              <a:noFill/>
            </p:spPr>
            <p:txBody>
              <a:bodyPr wrap="square" rtlCol="0">
                <a:spAutoFit/>
              </a:bodyPr>
              <a:lstStyle/>
              <a:p>
                <a:pPr algn="ctr"/>
                <a:r>
                  <a:rPr lang="en-GB" b="1" dirty="0"/>
                  <a:t>Q</a:t>
                </a:r>
              </a:p>
            </p:txBody>
          </p:sp>
          <p:sp>
            <p:nvSpPr>
              <p:cNvPr id="52" name="TextBox 51">
                <a:extLst>
                  <a:ext uri="{FF2B5EF4-FFF2-40B4-BE49-F238E27FC236}">
                    <a16:creationId xmlns:a16="http://schemas.microsoft.com/office/drawing/2014/main" id="{DA74603F-BBEB-428F-870A-4657887CC76A}"/>
                  </a:ext>
                </a:extLst>
              </p:cNvPr>
              <p:cNvSpPr txBox="1"/>
              <p:nvPr/>
            </p:nvSpPr>
            <p:spPr>
              <a:xfrm>
                <a:off x="1976121" y="2166684"/>
                <a:ext cx="1146390" cy="456639"/>
              </a:xfrm>
              <a:prstGeom prst="rect">
                <a:avLst/>
              </a:prstGeom>
              <a:noFill/>
            </p:spPr>
            <p:txBody>
              <a:bodyPr wrap="square" rtlCol="0">
                <a:spAutoFit/>
              </a:bodyPr>
              <a:lstStyle/>
              <a:p>
                <a:pPr algn="ctr"/>
                <a:r>
                  <a:rPr lang="en-GB" b="1" dirty="0"/>
                  <a:t>P1</a:t>
                </a:r>
              </a:p>
            </p:txBody>
          </p:sp>
        </p:grpSp>
        <p:cxnSp>
          <p:nvCxnSpPr>
            <p:cNvPr id="34" name="Straight Connector 33">
              <a:extLst>
                <a:ext uri="{FF2B5EF4-FFF2-40B4-BE49-F238E27FC236}">
                  <a16:creationId xmlns:a16="http://schemas.microsoft.com/office/drawing/2014/main" id="{0B624330-5010-42F4-A9A3-0100BBBF1EE7}"/>
                </a:ext>
              </a:extLst>
            </p:cNvPr>
            <p:cNvCxnSpPr>
              <a:cxnSpLocks/>
            </p:cNvCxnSpPr>
            <p:nvPr/>
          </p:nvCxnSpPr>
          <p:spPr>
            <a:xfrm flipH="1">
              <a:off x="2884603" y="3786121"/>
              <a:ext cx="2323078" cy="360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D93AB49-9DB6-44D2-9929-16BB56DC878B}"/>
                </a:ext>
              </a:extLst>
            </p:cNvPr>
            <p:cNvSpPr txBox="1"/>
            <p:nvPr/>
          </p:nvSpPr>
          <p:spPr>
            <a:xfrm>
              <a:off x="2040636" y="3626632"/>
              <a:ext cx="1146390" cy="456639"/>
            </a:xfrm>
            <a:prstGeom prst="rect">
              <a:avLst/>
            </a:prstGeom>
            <a:noFill/>
          </p:spPr>
          <p:txBody>
            <a:bodyPr wrap="square" rtlCol="0">
              <a:spAutoFit/>
            </a:bodyPr>
            <a:lstStyle/>
            <a:p>
              <a:pPr algn="ctr"/>
              <a:r>
                <a:rPr lang="en-GB" b="1" dirty="0"/>
                <a:t>P</a:t>
              </a:r>
            </a:p>
          </p:txBody>
        </p:sp>
      </p:grpSp>
      <p:cxnSp>
        <p:nvCxnSpPr>
          <p:cNvPr id="56" name="Straight Connector 55">
            <a:extLst>
              <a:ext uri="{FF2B5EF4-FFF2-40B4-BE49-F238E27FC236}">
                <a16:creationId xmlns:a16="http://schemas.microsoft.com/office/drawing/2014/main" id="{EA77D21D-FAB1-4D86-B06C-F139E936150A}"/>
              </a:ext>
            </a:extLst>
          </p:cNvPr>
          <p:cNvCxnSpPr>
            <a:cxnSpLocks/>
          </p:cNvCxnSpPr>
          <p:nvPr/>
        </p:nvCxnSpPr>
        <p:spPr>
          <a:xfrm flipH="1">
            <a:off x="1461037" y="2791308"/>
            <a:ext cx="3660539" cy="13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BECC8A6-5F11-4F04-9C4E-1A4AB40640F6}"/>
              </a:ext>
            </a:extLst>
          </p:cNvPr>
          <p:cNvSpPr/>
          <p:nvPr/>
        </p:nvSpPr>
        <p:spPr>
          <a:xfrm>
            <a:off x="1461037" y="2804623"/>
            <a:ext cx="1914185" cy="6477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13AD7D2F-C721-4208-A469-42BD67EB3058}"/>
              </a:ext>
            </a:extLst>
          </p:cNvPr>
          <p:cNvCxnSpPr>
            <a:cxnSpLocks/>
          </p:cNvCxnSpPr>
          <p:nvPr/>
        </p:nvCxnSpPr>
        <p:spPr>
          <a:xfrm>
            <a:off x="8327549" y="1571626"/>
            <a:ext cx="26073" cy="3163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C1D50C8-5E1F-46EF-9620-B154C1A7D88E}"/>
              </a:ext>
            </a:extLst>
          </p:cNvPr>
          <p:cNvSpPr txBox="1"/>
          <p:nvPr/>
        </p:nvSpPr>
        <p:spPr>
          <a:xfrm>
            <a:off x="7723477" y="1515268"/>
            <a:ext cx="902687" cy="298718"/>
          </a:xfrm>
          <a:prstGeom prst="rect">
            <a:avLst/>
          </a:prstGeom>
          <a:noFill/>
        </p:spPr>
        <p:txBody>
          <a:bodyPr wrap="square" rtlCol="0">
            <a:spAutoFit/>
          </a:bodyPr>
          <a:lstStyle/>
          <a:p>
            <a:pPr algn="ctr"/>
            <a:r>
              <a:rPr lang="en-GB" b="1" dirty="0"/>
              <a:t>D</a:t>
            </a:r>
          </a:p>
        </p:txBody>
      </p:sp>
      <p:sp>
        <p:nvSpPr>
          <p:cNvPr id="64" name="Rectangle 63">
            <a:extLst>
              <a:ext uri="{FF2B5EF4-FFF2-40B4-BE49-F238E27FC236}">
                <a16:creationId xmlns:a16="http://schemas.microsoft.com/office/drawing/2014/main" id="{41773F52-23A1-4EC7-A359-D5F6A98081C7}"/>
              </a:ext>
            </a:extLst>
          </p:cNvPr>
          <p:cNvSpPr/>
          <p:nvPr/>
        </p:nvSpPr>
        <p:spPr>
          <a:xfrm>
            <a:off x="6499735" y="2459015"/>
            <a:ext cx="1853888" cy="118029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3AC7C11-46AA-F4C9-8984-B42E2BBDA309}"/>
              </a:ext>
            </a:extLst>
          </p:cNvPr>
          <p:cNvSpPr>
            <a:spLocks noGrp="1"/>
          </p:cNvSpPr>
          <p:nvPr>
            <p:ph type="title"/>
          </p:nvPr>
        </p:nvSpPr>
        <p:spPr/>
        <p:txBody>
          <a:bodyPr>
            <a:noAutofit/>
          </a:bodyPr>
          <a:lstStyle/>
          <a:p>
            <a:r>
              <a:rPr lang="en-GB" dirty="0">
                <a:cs typeface="Calibri Light"/>
              </a:rPr>
              <a:t>Impact of an indirect tax on market equilibrium price and quantity when demand is perfectly price inelastic and (</a:t>
            </a:r>
            <a:r>
              <a:rPr lang="en-GB" dirty="0" err="1">
                <a:cs typeface="Calibri Light"/>
              </a:rPr>
              <a:t>i</a:t>
            </a:r>
            <a:r>
              <a:rPr lang="en-GB" dirty="0">
                <a:cs typeface="Calibri Light"/>
              </a:rPr>
              <a:t>) Supply is perfectly elastic and (ii) supply is upward sloping. Blue areas indicate tax revenue raised from the tax.</a:t>
            </a:r>
            <a:endParaRPr lang="en-GB" dirty="0"/>
          </a:p>
        </p:txBody>
      </p:sp>
    </p:spTree>
    <p:extLst>
      <p:ext uri="{BB962C8B-B14F-4D97-AF65-F5344CB8AC3E}">
        <p14:creationId xmlns:p14="http://schemas.microsoft.com/office/powerpoint/2010/main" val="3301020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27812C1-FC42-4300-899B-261E444A5847}"/>
              </a:ext>
            </a:extLst>
          </p:cNvPr>
          <p:cNvGrpSpPr/>
          <p:nvPr/>
        </p:nvGrpSpPr>
        <p:grpSpPr>
          <a:xfrm>
            <a:off x="680084" y="1323680"/>
            <a:ext cx="5238077" cy="3856895"/>
            <a:chOff x="1916888" y="942680"/>
            <a:chExt cx="6652226" cy="4768633"/>
          </a:xfrm>
        </p:grpSpPr>
        <p:grpSp>
          <p:nvGrpSpPr>
            <p:cNvPr id="9" name="Group 8">
              <a:extLst>
                <a:ext uri="{FF2B5EF4-FFF2-40B4-BE49-F238E27FC236}">
                  <a16:creationId xmlns:a16="http://schemas.microsoft.com/office/drawing/2014/main" id="{35A4701E-5E8C-46F7-9B6C-CE93435F9E73}"/>
                </a:ext>
              </a:extLst>
            </p:cNvPr>
            <p:cNvGrpSpPr/>
            <p:nvPr/>
          </p:nvGrpSpPr>
          <p:grpSpPr>
            <a:xfrm>
              <a:off x="1916888" y="942680"/>
              <a:ext cx="6652226" cy="4768633"/>
              <a:chOff x="1916888" y="942680"/>
              <a:chExt cx="6652226" cy="4768633"/>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16888" y="942680"/>
                <a:ext cx="1146388"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0806" y="5254674"/>
                <a:ext cx="1348308" cy="456639"/>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37761CA4-5131-4027-9A0F-778BE12FFA16}"/>
                  </a:ext>
                </a:extLst>
              </p:cNvPr>
              <p:cNvCxnSpPr>
                <a:cxnSpLocks/>
              </p:cNvCxnSpPr>
              <p:nvPr/>
            </p:nvCxnSpPr>
            <p:spPr>
              <a:xfrm>
                <a:off x="3135414" y="1548890"/>
                <a:ext cx="4278936" cy="3344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BCAC83-8EA6-4C7B-BACC-4B2EEE77D7C5}"/>
                  </a:ext>
                </a:extLst>
              </p:cNvPr>
              <p:cNvCxnSpPr>
                <a:cxnSpLocks/>
              </p:cNvCxnSpPr>
              <p:nvPr/>
            </p:nvCxnSpPr>
            <p:spPr>
              <a:xfrm flipH="1">
                <a:off x="2874001" y="3570827"/>
                <a:ext cx="4831289" cy="36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621D50-B85B-40B9-87AB-6D02C38D50D8}"/>
                  </a:ext>
                </a:extLst>
              </p:cNvPr>
              <p:cNvSpPr txBox="1"/>
              <p:nvPr/>
            </p:nvSpPr>
            <p:spPr>
              <a:xfrm>
                <a:off x="6919135" y="3076353"/>
                <a:ext cx="1146390" cy="369332"/>
              </a:xfrm>
              <a:prstGeom prst="rect">
                <a:avLst/>
              </a:prstGeom>
              <a:noFill/>
            </p:spPr>
            <p:txBody>
              <a:bodyPr wrap="square" rtlCol="0">
                <a:spAutoFit/>
              </a:bodyPr>
              <a:lstStyle/>
              <a:p>
                <a:pPr algn="ctr"/>
                <a:r>
                  <a:rPr lang="en-GB" b="1" dirty="0"/>
                  <a:t>S</a:t>
                </a:r>
              </a:p>
            </p:txBody>
          </p:sp>
          <p:sp>
            <p:nvSpPr>
              <p:cNvPr id="17" name="TextBox 16">
                <a:extLst>
                  <a:ext uri="{FF2B5EF4-FFF2-40B4-BE49-F238E27FC236}">
                    <a16:creationId xmlns:a16="http://schemas.microsoft.com/office/drawing/2014/main" id="{4B3A3012-1BCF-4D0E-85CC-8EDFFDD744A7}"/>
                  </a:ext>
                </a:extLst>
              </p:cNvPr>
              <p:cNvSpPr txBox="1"/>
              <p:nvPr/>
            </p:nvSpPr>
            <p:spPr>
              <a:xfrm>
                <a:off x="6895975" y="2299127"/>
                <a:ext cx="1146390" cy="369332"/>
              </a:xfrm>
              <a:prstGeom prst="rect">
                <a:avLst/>
              </a:prstGeom>
              <a:noFill/>
            </p:spPr>
            <p:txBody>
              <a:bodyPr wrap="square" rtlCol="0">
                <a:spAutoFit/>
              </a:bodyPr>
              <a:lstStyle/>
              <a:p>
                <a:pPr algn="ctr"/>
                <a:r>
                  <a:rPr lang="en-GB" b="1" dirty="0"/>
                  <a:t>S + tax</a:t>
                </a:r>
              </a:p>
            </p:txBody>
          </p:sp>
          <p:sp>
            <p:nvSpPr>
              <p:cNvPr id="28" name="TextBox 27">
                <a:extLst>
                  <a:ext uri="{FF2B5EF4-FFF2-40B4-BE49-F238E27FC236}">
                    <a16:creationId xmlns:a16="http://schemas.microsoft.com/office/drawing/2014/main" id="{A11DCF28-9626-4212-AB88-DEF7222944A8}"/>
                  </a:ext>
                </a:extLst>
              </p:cNvPr>
              <p:cNvSpPr txBox="1"/>
              <p:nvPr/>
            </p:nvSpPr>
            <p:spPr>
              <a:xfrm>
                <a:off x="7035116" y="4465672"/>
                <a:ext cx="1146390" cy="369332"/>
              </a:xfrm>
              <a:prstGeom prst="rect">
                <a:avLst/>
              </a:prstGeom>
              <a:noFill/>
            </p:spPr>
            <p:txBody>
              <a:bodyPr wrap="square" rtlCol="0">
                <a:spAutoFit/>
              </a:bodyPr>
              <a:lstStyle/>
              <a:p>
                <a:pPr algn="ctr"/>
                <a:r>
                  <a:rPr lang="en-GB" b="1" dirty="0"/>
                  <a:t>D</a:t>
                </a:r>
              </a:p>
            </p:txBody>
          </p:sp>
          <p:sp>
            <p:nvSpPr>
              <p:cNvPr id="30" name="TextBox 29">
                <a:extLst>
                  <a:ext uri="{FF2B5EF4-FFF2-40B4-BE49-F238E27FC236}">
                    <a16:creationId xmlns:a16="http://schemas.microsoft.com/office/drawing/2014/main" id="{E65C211A-2D9A-4852-BCC4-BB6207DA09B9}"/>
                  </a:ext>
                </a:extLst>
              </p:cNvPr>
              <p:cNvSpPr txBox="1"/>
              <p:nvPr/>
            </p:nvSpPr>
            <p:spPr>
              <a:xfrm>
                <a:off x="5162634" y="5184122"/>
                <a:ext cx="1146390" cy="456639"/>
              </a:xfrm>
              <a:prstGeom prst="rect">
                <a:avLst/>
              </a:prstGeom>
              <a:noFill/>
            </p:spPr>
            <p:txBody>
              <a:bodyPr wrap="square" rtlCol="0">
                <a:spAutoFit/>
              </a:bodyPr>
              <a:lstStyle/>
              <a:p>
                <a:pPr algn="ctr"/>
                <a:r>
                  <a:rPr lang="en-GB" b="1" dirty="0"/>
                  <a:t>Q</a:t>
                </a:r>
              </a:p>
            </p:txBody>
          </p:sp>
          <p:sp>
            <p:nvSpPr>
              <p:cNvPr id="31" name="TextBox 30">
                <a:extLst>
                  <a:ext uri="{FF2B5EF4-FFF2-40B4-BE49-F238E27FC236}">
                    <a16:creationId xmlns:a16="http://schemas.microsoft.com/office/drawing/2014/main" id="{B893BCC3-5B85-417C-A837-824981AE9019}"/>
                  </a:ext>
                </a:extLst>
              </p:cNvPr>
              <p:cNvSpPr txBox="1"/>
              <p:nvPr/>
            </p:nvSpPr>
            <p:spPr>
              <a:xfrm>
                <a:off x="1989024" y="2533330"/>
                <a:ext cx="1146390" cy="456639"/>
              </a:xfrm>
              <a:prstGeom prst="rect">
                <a:avLst/>
              </a:prstGeom>
              <a:noFill/>
            </p:spPr>
            <p:txBody>
              <a:bodyPr wrap="square" rtlCol="0">
                <a:spAutoFit/>
              </a:bodyPr>
              <a:lstStyle/>
              <a:p>
                <a:pPr algn="ctr"/>
                <a:r>
                  <a:rPr lang="en-GB" b="1" dirty="0"/>
                  <a:t>P1</a:t>
                </a:r>
              </a:p>
            </p:txBody>
          </p:sp>
        </p:grpSp>
        <p:sp>
          <p:nvSpPr>
            <p:cNvPr id="27" name="TextBox 26">
              <a:extLst>
                <a:ext uri="{FF2B5EF4-FFF2-40B4-BE49-F238E27FC236}">
                  <a16:creationId xmlns:a16="http://schemas.microsoft.com/office/drawing/2014/main" id="{18018D60-2550-4C90-87CB-0D51AB6C5DE7}"/>
                </a:ext>
              </a:extLst>
            </p:cNvPr>
            <p:cNvSpPr txBox="1"/>
            <p:nvPr/>
          </p:nvSpPr>
          <p:spPr>
            <a:xfrm>
              <a:off x="1928540" y="3365976"/>
              <a:ext cx="1146390" cy="456639"/>
            </a:xfrm>
            <a:prstGeom prst="rect">
              <a:avLst/>
            </a:prstGeom>
            <a:noFill/>
          </p:spPr>
          <p:txBody>
            <a:bodyPr wrap="square" rtlCol="0">
              <a:spAutoFit/>
            </a:bodyPr>
            <a:lstStyle/>
            <a:p>
              <a:pPr algn="ctr"/>
              <a:r>
                <a:rPr lang="en-GB" b="1" dirty="0"/>
                <a:t>P</a:t>
              </a:r>
            </a:p>
          </p:txBody>
        </p:sp>
      </p:grpSp>
      <p:grpSp>
        <p:nvGrpSpPr>
          <p:cNvPr id="29" name="Group 28">
            <a:extLst>
              <a:ext uri="{FF2B5EF4-FFF2-40B4-BE49-F238E27FC236}">
                <a16:creationId xmlns:a16="http://schemas.microsoft.com/office/drawing/2014/main" id="{BB4CE57F-8211-47DF-9849-4D04E4711748}"/>
              </a:ext>
            </a:extLst>
          </p:cNvPr>
          <p:cNvGrpSpPr/>
          <p:nvPr/>
        </p:nvGrpSpPr>
        <p:grpSpPr>
          <a:xfrm>
            <a:off x="5788025" y="1323680"/>
            <a:ext cx="5197439" cy="3856895"/>
            <a:chOff x="1968500" y="942680"/>
            <a:chExt cx="6600616" cy="4768633"/>
          </a:xfrm>
        </p:grpSpPr>
        <p:grpSp>
          <p:nvGrpSpPr>
            <p:cNvPr id="33" name="Group 32">
              <a:extLst>
                <a:ext uri="{FF2B5EF4-FFF2-40B4-BE49-F238E27FC236}">
                  <a16:creationId xmlns:a16="http://schemas.microsoft.com/office/drawing/2014/main" id="{5CEA7DDE-BA11-4626-8B97-471F9E45AB55}"/>
                </a:ext>
              </a:extLst>
            </p:cNvPr>
            <p:cNvGrpSpPr/>
            <p:nvPr/>
          </p:nvGrpSpPr>
          <p:grpSpPr>
            <a:xfrm>
              <a:off x="1968500" y="942680"/>
              <a:ext cx="6600616" cy="4768633"/>
              <a:chOff x="1968500" y="942680"/>
              <a:chExt cx="6600616" cy="4768633"/>
            </a:xfrm>
          </p:grpSpPr>
          <p:cxnSp>
            <p:nvCxnSpPr>
              <p:cNvPr id="36" name="Straight Connector 35">
                <a:extLst>
                  <a:ext uri="{FF2B5EF4-FFF2-40B4-BE49-F238E27FC236}">
                    <a16:creationId xmlns:a16="http://schemas.microsoft.com/office/drawing/2014/main" id="{CB33A93C-905A-46CE-8EC5-ABB055BDCC7F}"/>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0A34B6-4153-41EC-8493-4638C4809667}"/>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5BEE910-7278-4767-B2DF-4050178D8691}"/>
                  </a:ext>
                </a:extLst>
              </p:cNvPr>
              <p:cNvSpPr txBox="1"/>
              <p:nvPr/>
            </p:nvSpPr>
            <p:spPr>
              <a:xfrm>
                <a:off x="1968500" y="942680"/>
                <a:ext cx="1146389" cy="369332"/>
              </a:xfrm>
              <a:prstGeom prst="rect">
                <a:avLst/>
              </a:prstGeom>
              <a:noFill/>
            </p:spPr>
            <p:txBody>
              <a:bodyPr wrap="square" rtlCol="0">
                <a:spAutoFit/>
              </a:bodyPr>
              <a:lstStyle/>
              <a:p>
                <a:pPr algn="ctr"/>
                <a:r>
                  <a:rPr lang="en-GB" b="1" dirty="0"/>
                  <a:t>Price</a:t>
                </a:r>
              </a:p>
            </p:txBody>
          </p:sp>
          <p:sp>
            <p:nvSpPr>
              <p:cNvPr id="39" name="TextBox 38">
                <a:extLst>
                  <a:ext uri="{FF2B5EF4-FFF2-40B4-BE49-F238E27FC236}">
                    <a16:creationId xmlns:a16="http://schemas.microsoft.com/office/drawing/2014/main" id="{1AEE8BFE-45F6-46E3-A217-CA82877DE9A3}"/>
                  </a:ext>
                </a:extLst>
              </p:cNvPr>
              <p:cNvSpPr txBox="1"/>
              <p:nvPr/>
            </p:nvSpPr>
            <p:spPr>
              <a:xfrm>
                <a:off x="7220809" y="5254674"/>
                <a:ext cx="1348307" cy="456639"/>
              </a:xfrm>
              <a:prstGeom prst="rect">
                <a:avLst/>
              </a:prstGeom>
              <a:noFill/>
            </p:spPr>
            <p:txBody>
              <a:bodyPr wrap="square" rtlCol="0">
                <a:spAutoFit/>
              </a:bodyPr>
              <a:lstStyle/>
              <a:p>
                <a:pPr algn="ctr"/>
                <a:r>
                  <a:rPr lang="en-GB" b="1" dirty="0"/>
                  <a:t>Quantity</a:t>
                </a:r>
              </a:p>
            </p:txBody>
          </p:sp>
          <p:cxnSp>
            <p:nvCxnSpPr>
              <p:cNvPr id="41" name="Straight Connector 40">
                <a:extLst>
                  <a:ext uri="{FF2B5EF4-FFF2-40B4-BE49-F238E27FC236}">
                    <a16:creationId xmlns:a16="http://schemas.microsoft.com/office/drawing/2014/main" id="{EAA901F7-7C69-44E4-AA8E-BEAEFAB67516}"/>
                  </a:ext>
                </a:extLst>
              </p:cNvPr>
              <p:cNvCxnSpPr>
                <a:cxnSpLocks/>
              </p:cNvCxnSpPr>
              <p:nvPr/>
            </p:nvCxnSpPr>
            <p:spPr>
              <a:xfrm flipH="1">
                <a:off x="3059211" y="1304546"/>
                <a:ext cx="3753085" cy="25176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DA97684-1F62-47D9-ACB3-FBBC51BD993B}"/>
                  </a:ext>
                </a:extLst>
              </p:cNvPr>
              <p:cNvCxnSpPr>
                <a:cxnSpLocks/>
              </p:cNvCxnSpPr>
              <p:nvPr/>
            </p:nvCxnSpPr>
            <p:spPr>
              <a:xfrm flipH="1">
                <a:off x="3171825" y="2009775"/>
                <a:ext cx="4886325" cy="3076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77BE940-DCB8-420F-8224-1FEDD6607D18}"/>
                  </a:ext>
                </a:extLst>
              </p:cNvPr>
              <p:cNvSpPr txBox="1"/>
              <p:nvPr/>
            </p:nvSpPr>
            <p:spPr>
              <a:xfrm>
                <a:off x="7363976" y="2116546"/>
                <a:ext cx="1146389" cy="369332"/>
              </a:xfrm>
              <a:prstGeom prst="rect">
                <a:avLst/>
              </a:prstGeom>
              <a:noFill/>
            </p:spPr>
            <p:txBody>
              <a:bodyPr wrap="square" rtlCol="0">
                <a:spAutoFit/>
              </a:bodyPr>
              <a:lstStyle/>
              <a:p>
                <a:pPr algn="ctr"/>
                <a:r>
                  <a:rPr lang="en-GB" b="1" dirty="0"/>
                  <a:t>S</a:t>
                </a:r>
              </a:p>
            </p:txBody>
          </p:sp>
          <p:sp>
            <p:nvSpPr>
              <p:cNvPr id="44" name="TextBox 43">
                <a:extLst>
                  <a:ext uri="{FF2B5EF4-FFF2-40B4-BE49-F238E27FC236}">
                    <a16:creationId xmlns:a16="http://schemas.microsoft.com/office/drawing/2014/main" id="{01F6A989-4049-4017-9A40-B9524B237D78}"/>
                  </a:ext>
                </a:extLst>
              </p:cNvPr>
              <p:cNvSpPr txBox="1"/>
              <p:nvPr/>
            </p:nvSpPr>
            <p:spPr>
              <a:xfrm>
                <a:off x="5577615" y="1098088"/>
                <a:ext cx="1146389" cy="369332"/>
              </a:xfrm>
              <a:prstGeom prst="rect">
                <a:avLst/>
              </a:prstGeom>
              <a:noFill/>
            </p:spPr>
            <p:txBody>
              <a:bodyPr wrap="square" rtlCol="0">
                <a:spAutoFit/>
              </a:bodyPr>
              <a:lstStyle/>
              <a:p>
                <a:pPr algn="ctr"/>
                <a:r>
                  <a:rPr lang="en-GB" b="1" dirty="0"/>
                  <a:t>S + tax</a:t>
                </a:r>
              </a:p>
            </p:txBody>
          </p:sp>
          <p:sp>
            <p:nvSpPr>
              <p:cNvPr id="50" name="TextBox 49">
                <a:extLst>
                  <a:ext uri="{FF2B5EF4-FFF2-40B4-BE49-F238E27FC236}">
                    <a16:creationId xmlns:a16="http://schemas.microsoft.com/office/drawing/2014/main" id="{FEBD5896-65D0-4A15-9AC7-D94DDFF814F4}"/>
                  </a:ext>
                </a:extLst>
              </p:cNvPr>
              <p:cNvSpPr txBox="1"/>
              <p:nvPr/>
            </p:nvSpPr>
            <p:spPr>
              <a:xfrm>
                <a:off x="7383154" y="3456551"/>
                <a:ext cx="1146390" cy="369332"/>
              </a:xfrm>
              <a:prstGeom prst="rect">
                <a:avLst/>
              </a:prstGeom>
              <a:noFill/>
            </p:spPr>
            <p:txBody>
              <a:bodyPr wrap="square" rtlCol="0">
                <a:spAutoFit/>
              </a:bodyPr>
              <a:lstStyle/>
              <a:p>
                <a:pPr algn="ctr"/>
                <a:r>
                  <a:rPr lang="en-GB" b="1" dirty="0"/>
                  <a:t>D</a:t>
                </a:r>
              </a:p>
            </p:txBody>
          </p:sp>
          <p:sp>
            <p:nvSpPr>
              <p:cNvPr id="51" name="TextBox 50">
                <a:extLst>
                  <a:ext uri="{FF2B5EF4-FFF2-40B4-BE49-F238E27FC236}">
                    <a16:creationId xmlns:a16="http://schemas.microsoft.com/office/drawing/2014/main" id="{B6E24A88-787B-4D67-BEEC-735F84490568}"/>
                  </a:ext>
                </a:extLst>
              </p:cNvPr>
              <p:cNvSpPr txBox="1"/>
              <p:nvPr/>
            </p:nvSpPr>
            <p:spPr>
              <a:xfrm>
                <a:off x="5327146" y="5184122"/>
                <a:ext cx="1146390" cy="456639"/>
              </a:xfrm>
              <a:prstGeom prst="rect">
                <a:avLst/>
              </a:prstGeom>
              <a:noFill/>
            </p:spPr>
            <p:txBody>
              <a:bodyPr wrap="square" rtlCol="0">
                <a:spAutoFit/>
              </a:bodyPr>
              <a:lstStyle/>
              <a:p>
                <a:pPr algn="ctr"/>
                <a:r>
                  <a:rPr lang="en-GB" b="1" dirty="0"/>
                  <a:t>Q</a:t>
                </a:r>
              </a:p>
            </p:txBody>
          </p:sp>
        </p:grpSp>
        <p:cxnSp>
          <p:nvCxnSpPr>
            <p:cNvPr id="34" name="Straight Connector 33">
              <a:extLst>
                <a:ext uri="{FF2B5EF4-FFF2-40B4-BE49-F238E27FC236}">
                  <a16:creationId xmlns:a16="http://schemas.microsoft.com/office/drawing/2014/main" id="{0B624330-5010-42F4-A9A3-0100BBBF1EE7}"/>
                </a:ext>
              </a:extLst>
            </p:cNvPr>
            <p:cNvCxnSpPr>
              <a:cxnSpLocks/>
            </p:cNvCxnSpPr>
            <p:nvPr/>
          </p:nvCxnSpPr>
          <p:spPr>
            <a:xfrm flipV="1">
              <a:off x="5899357" y="3357781"/>
              <a:ext cx="1238" cy="1799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D93AB49-9DB6-44D2-9929-16BB56DC878B}"/>
                </a:ext>
              </a:extLst>
            </p:cNvPr>
            <p:cNvSpPr txBox="1"/>
            <p:nvPr/>
          </p:nvSpPr>
          <p:spPr>
            <a:xfrm>
              <a:off x="2040636" y="3186971"/>
              <a:ext cx="1146390" cy="456639"/>
            </a:xfrm>
            <a:prstGeom prst="rect">
              <a:avLst/>
            </a:prstGeom>
            <a:noFill/>
          </p:spPr>
          <p:txBody>
            <a:bodyPr wrap="square" rtlCol="0">
              <a:spAutoFit/>
            </a:bodyPr>
            <a:lstStyle/>
            <a:p>
              <a:pPr algn="ctr"/>
              <a:r>
                <a:rPr lang="en-GB" b="1" dirty="0"/>
                <a:t>P</a:t>
              </a:r>
            </a:p>
          </p:txBody>
        </p:sp>
      </p:grpSp>
      <p:cxnSp>
        <p:nvCxnSpPr>
          <p:cNvPr id="56" name="Straight Connector 55">
            <a:extLst>
              <a:ext uri="{FF2B5EF4-FFF2-40B4-BE49-F238E27FC236}">
                <a16:creationId xmlns:a16="http://schemas.microsoft.com/office/drawing/2014/main" id="{EA77D21D-FAB1-4D86-B06C-F139E936150A}"/>
              </a:ext>
            </a:extLst>
          </p:cNvPr>
          <p:cNvCxnSpPr>
            <a:cxnSpLocks/>
          </p:cNvCxnSpPr>
          <p:nvPr/>
        </p:nvCxnSpPr>
        <p:spPr>
          <a:xfrm flipH="1">
            <a:off x="1461037" y="2791308"/>
            <a:ext cx="3660539" cy="13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BECC8A6-5F11-4F04-9C4E-1A4AB40640F6}"/>
              </a:ext>
            </a:extLst>
          </p:cNvPr>
          <p:cNvSpPr/>
          <p:nvPr/>
        </p:nvSpPr>
        <p:spPr>
          <a:xfrm>
            <a:off x="1461037" y="2804623"/>
            <a:ext cx="1392673" cy="6477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13AD7D2F-C721-4208-A469-42BD67EB3058}"/>
              </a:ext>
            </a:extLst>
          </p:cNvPr>
          <p:cNvCxnSpPr>
            <a:cxnSpLocks/>
          </p:cNvCxnSpPr>
          <p:nvPr/>
        </p:nvCxnSpPr>
        <p:spPr>
          <a:xfrm flipV="1">
            <a:off x="6494348" y="3270608"/>
            <a:ext cx="3960276" cy="2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1773F52-23A1-4EC7-A359-D5F6A98081C7}"/>
              </a:ext>
            </a:extLst>
          </p:cNvPr>
          <p:cNvSpPr/>
          <p:nvPr/>
        </p:nvSpPr>
        <p:spPr>
          <a:xfrm>
            <a:off x="6499242" y="3282333"/>
            <a:ext cx="717768" cy="10397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CE2BAF14-10B9-4447-A9F2-31D95F083697}"/>
              </a:ext>
            </a:extLst>
          </p:cNvPr>
          <p:cNvCxnSpPr>
            <a:cxnSpLocks/>
          </p:cNvCxnSpPr>
          <p:nvPr/>
        </p:nvCxnSpPr>
        <p:spPr>
          <a:xfrm flipV="1">
            <a:off x="3665112" y="3458156"/>
            <a:ext cx="0" cy="12960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129DC6B-7D55-4A9D-A92E-10752D096E1E}"/>
              </a:ext>
            </a:extLst>
          </p:cNvPr>
          <p:cNvCxnSpPr>
            <a:cxnSpLocks/>
          </p:cNvCxnSpPr>
          <p:nvPr/>
        </p:nvCxnSpPr>
        <p:spPr>
          <a:xfrm flipV="1">
            <a:off x="2853710" y="2791308"/>
            <a:ext cx="0" cy="19434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2476797-EE01-4755-ABAE-46142BCA0080}"/>
              </a:ext>
            </a:extLst>
          </p:cNvPr>
          <p:cNvSpPr txBox="1"/>
          <p:nvPr/>
        </p:nvSpPr>
        <p:spPr>
          <a:xfrm>
            <a:off x="2362080" y="4764340"/>
            <a:ext cx="902687" cy="369332"/>
          </a:xfrm>
          <a:prstGeom prst="rect">
            <a:avLst/>
          </a:prstGeom>
          <a:noFill/>
        </p:spPr>
        <p:txBody>
          <a:bodyPr wrap="square" rtlCol="0">
            <a:spAutoFit/>
          </a:bodyPr>
          <a:lstStyle/>
          <a:p>
            <a:pPr algn="ctr"/>
            <a:r>
              <a:rPr lang="en-GB" b="1" dirty="0"/>
              <a:t>Q1</a:t>
            </a:r>
          </a:p>
        </p:txBody>
      </p:sp>
      <p:sp>
        <p:nvSpPr>
          <p:cNvPr id="48" name="TextBox 47">
            <a:extLst>
              <a:ext uri="{FF2B5EF4-FFF2-40B4-BE49-F238E27FC236}">
                <a16:creationId xmlns:a16="http://schemas.microsoft.com/office/drawing/2014/main" id="{EE38B70D-40D0-4D98-A608-9772E6471743}"/>
              </a:ext>
            </a:extLst>
          </p:cNvPr>
          <p:cNvSpPr txBox="1"/>
          <p:nvPr/>
        </p:nvSpPr>
        <p:spPr>
          <a:xfrm>
            <a:off x="6766441" y="4764340"/>
            <a:ext cx="902687" cy="369332"/>
          </a:xfrm>
          <a:prstGeom prst="rect">
            <a:avLst/>
          </a:prstGeom>
          <a:noFill/>
        </p:spPr>
        <p:txBody>
          <a:bodyPr wrap="square" rtlCol="0">
            <a:spAutoFit/>
          </a:bodyPr>
          <a:lstStyle/>
          <a:p>
            <a:pPr algn="ctr"/>
            <a:r>
              <a:rPr lang="en-GB" b="1" dirty="0"/>
              <a:t>Q1</a:t>
            </a:r>
          </a:p>
        </p:txBody>
      </p:sp>
      <p:cxnSp>
        <p:nvCxnSpPr>
          <p:cNvPr id="49" name="Straight Connector 48">
            <a:extLst>
              <a:ext uri="{FF2B5EF4-FFF2-40B4-BE49-F238E27FC236}">
                <a16:creationId xmlns:a16="http://schemas.microsoft.com/office/drawing/2014/main" id="{745995EF-6E16-4615-90DF-2DB42107F67D}"/>
              </a:ext>
            </a:extLst>
          </p:cNvPr>
          <p:cNvCxnSpPr>
            <a:cxnSpLocks/>
          </p:cNvCxnSpPr>
          <p:nvPr/>
        </p:nvCxnSpPr>
        <p:spPr>
          <a:xfrm flipV="1">
            <a:off x="7217010" y="3287186"/>
            <a:ext cx="975" cy="14550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E520F5-144C-EC40-1222-568E6C5629C6}"/>
              </a:ext>
            </a:extLst>
          </p:cNvPr>
          <p:cNvSpPr>
            <a:spLocks noGrp="1"/>
          </p:cNvSpPr>
          <p:nvPr>
            <p:ph type="title"/>
          </p:nvPr>
        </p:nvSpPr>
        <p:spPr/>
        <p:txBody>
          <a:bodyPr>
            <a:noAutofit/>
          </a:bodyPr>
          <a:lstStyle/>
          <a:p>
            <a:r>
              <a:rPr lang="en-GB" dirty="0">
                <a:cs typeface="Calibri Light"/>
              </a:rPr>
              <a:t>Impact of an indirect tax on market equilibrium price and quantity when (</a:t>
            </a:r>
            <a:r>
              <a:rPr lang="en-GB" dirty="0" err="1">
                <a:cs typeface="Calibri Light"/>
              </a:rPr>
              <a:t>i</a:t>
            </a:r>
            <a:r>
              <a:rPr lang="en-GB" dirty="0">
                <a:cs typeface="Calibri Light"/>
              </a:rPr>
              <a:t>) Supply is perfectly elastic and (ii) demand is perfectly price inelastic. Blue areas indicate tax revenue raised from the tax.</a:t>
            </a:r>
            <a:endParaRPr lang="en-US" dirty="0"/>
          </a:p>
        </p:txBody>
      </p:sp>
    </p:spTree>
    <p:extLst>
      <p:ext uri="{BB962C8B-B14F-4D97-AF65-F5344CB8AC3E}">
        <p14:creationId xmlns:p14="http://schemas.microsoft.com/office/powerpoint/2010/main" val="2818555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309796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3122147" y="5165889"/>
            <a:ext cx="42540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85028" y="1025146"/>
            <a:ext cx="1146389" cy="369332"/>
          </a:xfrm>
          <a:prstGeom prst="rect">
            <a:avLst/>
          </a:prstGeom>
          <a:noFill/>
        </p:spPr>
        <p:txBody>
          <a:bodyPr wrap="square" rtlCol="0">
            <a:spAutoFit/>
          </a:bodyPr>
          <a:lstStyle/>
          <a:p>
            <a:pPr algn="ctr"/>
            <a:r>
              <a:rPr lang="en-GB" b="1" dirty="0"/>
              <a:t>P</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936344" y="5236486"/>
            <a:ext cx="1146389" cy="369332"/>
          </a:xfrm>
          <a:prstGeom prst="rect">
            <a:avLst/>
          </a:prstGeom>
          <a:noFill/>
        </p:spPr>
        <p:txBody>
          <a:bodyPr wrap="square" rtlCol="0">
            <a:spAutoFit/>
          </a:bodyPr>
          <a:lstStyle/>
          <a:p>
            <a:pPr algn="ctr"/>
            <a:r>
              <a:rPr lang="en-GB" b="1" dirty="0"/>
              <a:t>Q</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a:off x="4341734" y="959908"/>
            <a:ext cx="2594610" cy="37410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6646660" y="4578354"/>
            <a:ext cx="1146389" cy="369332"/>
          </a:xfrm>
          <a:prstGeom prst="rect">
            <a:avLst/>
          </a:prstGeom>
          <a:noFill/>
        </p:spPr>
        <p:txBody>
          <a:bodyPr wrap="square" rtlCol="0">
            <a:spAutoFit/>
          </a:bodyPr>
          <a:lstStyle/>
          <a:p>
            <a:pPr algn="ctr"/>
            <a:r>
              <a:rPr lang="en-GB" b="1" dirty="0"/>
              <a:t>D</a:t>
            </a:r>
          </a:p>
        </p:txBody>
      </p:sp>
      <p:sp>
        <p:nvSpPr>
          <p:cNvPr id="15" name="TextBox 14">
            <a:extLst>
              <a:ext uri="{FF2B5EF4-FFF2-40B4-BE49-F238E27FC236}">
                <a16:creationId xmlns:a16="http://schemas.microsoft.com/office/drawing/2014/main" id="{94007152-116E-4E99-B4B7-4B2876BDE088}"/>
              </a:ext>
            </a:extLst>
          </p:cNvPr>
          <p:cNvSpPr txBox="1"/>
          <p:nvPr/>
        </p:nvSpPr>
        <p:spPr>
          <a:xfrm>
            <a:off x="2676162" y="1940096"/>
            <a:ext cx="1709797" cy="369332"/>
          </a:xfrm>
          <a:prstGeom prst="rect">
            <a:avLst/>
          </a:prstGeom>
          <a:noFill/>
        </p:spPr>
        <p:txBody>
          <a:bodyPr wrap="square" rtlCol="0">
            <a:spAutoFit/>
          </a:bodyPr>
          <a:lstStyle/>
          <a:p>
            <a:r>
              <a:rPr lang="en-GB" b="1" dirty="0"/>
              <a:t>P1</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4292787" y="1053485"/>
            <a:ext cx="2158179" cy="3899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6052841" y="1354614"/>
            <a:ext cx="1767006" cy="369332"/>
          </a:xfrm>
          <a:prstGeom prst="rect">
            <a:avLst/>
          </a:prstGeom>
          <a:noFill/>
        </p:spPr>
        <p:txBody>
          <a:bodyPr wrap="square" rtlCol="0">
            <a:spAutoFit/>
          </a:bodyPr>
          <a:lstStyle/>
          <a:p>
            <a:pPr algn="ctr"/>
            <a:r>
              <a:rPr lang="en-GB" b="1" dirty="0"/>
              <a:t>S1 + subsidy</a:t>
            </a:r>
          </a:p>
        </p:txBody>
      </p:sp>
      <p:sp>
        <p:nvSpPr>
          <p:cNvPr id="33" name="TextBox 32">
            <a:extLst>
              <a:ext uri="{FF2B5EF4-FFF2-40B4-BE49-F238E27FC236}">
                <a16:creationId xmlns:a16="http://schemas.microsoft.com/office/drawing/2014/main" id="{A5BD3940-3511-4595-9A3E-2FFF04F0E95A}"/>
              </a:ext>
            </a:extLst>
          </p:cNvPr>
          <p:cNvSpPr txBox="1"/>
          <p:nvPr/>
        </p:nvSpPr>
        <p:spPr>
          <a:xfrm>
            <a:off x="5387657" y="889732"/>
            <a:ext cx="1146389" cy="369332"/>
          </a:xfrm>
          <a:prstGeom prst="rect">
            <a:avLst/>
          </a:prstGeom>
          <a:noFill/>
        </p:spPr>
        <p:txBody>
          <a:bodyPr wrap="square" rtlCol="0">
            <a:spAutoFit/>
          </a:bodyPr>
          <a:lstStyle/>
          <a:p>
            <a:pPr algn="ctr"/>
            <a:r>
              <a:rPr lang="en-GB" b="1" dirty="0"/>
              <a:t>S1</a:t>
            </a:r>
          </a:p>
        </p:txBody>
      </p:sp>
      <p:cxnSp>
        <p:nvCxnSpPr>
          <p:cNvPr id="18" name="Straight Connector 17">
            <a:extLst>
              <a:ext uri="{FF2B5EF4-FFF2-40B4-BE49-F238E27FC236}">
                <a16:creationId xmlns:a16="http://schemas.microsoft.com/office/drawing/2014/main" id="{7E284579-3FE4-48FA-BD81-CEE29902F306}"/>
              </a:ext>
            </a:extLst>
          </p:cNvPr>
          <p:cNvCxnSpPr>
            <a:cxnSpLocks/>
          </p:cNvCxnSpPr>
          <p:nvPr/>
        </p:nvCxnSpPr>
        <p:spPr>
          <a:xfrm flipH="1">
            <a:off x="3726755" y="808258"/>
            <a:ext cx="2158179" cy="3899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F292090-1FC6-47E3-A343-C33CF71FAF53}"/>
              </a:ext>
            </a:extLst>
          </p:cNvPr>
          <p:cNvSpPr txBox="1"/>
          <p:nvPr/>
        </p:nvSpPr>
        <p:spPr>
          <a:xfrm>
            <a:off x="2710531" y="2561421"/>
            <a:ext cx="1709797" cy="369332"/>
          </a:xfrm>
          <a:prstGeom prst="rect">
            <a:avLst/>
          </a:prstGeom>
          <a:noFill/>
        </p:spPr>
        <p:txBody>
          <a:bodyPr wrap="square" rtlCol="0">
            <a:spAutoFit/>
          </a:bodyPr>
          <a:lstStyle/>
          <a:p>
            <a:r>
              <a:rPr lang="en-GB" b="1" dirty="0"/>
              <a:t>P2</a:t>
            </a:r>
          </a:p>
        </p:txBody>
      </p:sp>
      <p:cxnSp>
        <p:nvCxnSpPr>
          <p:cNvPr id="10" name="Straight Connector 9">
            <a:extLst>
              <a:ext uri="{FF2B5EF4-FFF2-40B4-BE49-F238E27FC236}">
                <a16:creationId xmlns:a16="http://schemas.microsoft.com/office/drawing/2014/main" id="{7EA4C10A-2432-4D40-8261-7D2CD93BA93B}"/>
              </a:ext>
            </a:extLst>
          </p:cNvPr>
          <p:cNvCxnSpPr/>
          <p:nvPr/>
        </p:nvCxnSpPr>
        <p:spPr>
          <a:xfrm flipH="1">
            <a:off x="3077642" y="2133210"/>
            <a:ext cx="2058873"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8CD931-8D0E-4737-A0B7-781CE629D585}"/>
              </a:ext>
            </a:extLst>
          </p:cNvPr>
          <p:cNvCxnSpPr>
            <a:cxnSpLocks/>
          </p:cNvCxnSpPr>
          <p:nvPr/>
        </p:nvCxnSpPr>
        <p:spPr>
          <a:xfrm flipH="1">
            <a:off x="3186648" y="2713821"/>
            <a:ext cx="229423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E16CEFB0-16AD-996B-D155-8FD580665AF2}"/>
              </a:ext>
            </a:extLst>
          </p:cNvPr>
          <p:cNvCxnSpPr>
            <a:cxnSpLocks/>
          </p:cNvCxnSpPr>
          <p:nvPr/>
        </p:nvCxnSpPr>
        <p:spPr>
          <a:xfrm flipV="1">
            <a:off x="5141922" y="2124762"/>
            <a:ext cx="0" cy="3041127"/>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DE502B1-9572-5BA0-F225-11A2BD9FF46E}"/>
              </a:ext>
            </a:extLst>
          </p:cNvPr>
          <p:cNvSpPr txBox="1"/>
          <p:nvPr/>
        </p:nvSpPr>
        <p:spPr>
          <a:xfrm>
            <a:off x="4936863" y="5198655"/>
            <a:ext cx="1709797" cy="369332"/>
          </a:xfrm>
          <a:prstGeom prst="rect">
            <a:avLst/>
          </a:prstGeom>
          <a:noFill/>
        </p:spPr>
        <p:txBody>
          <a:bodyPr wrap="square" rtlCol="0">
            <a:spAutoFit/>
          </a:bodyPr>
          <a:lstStyle/>
          <a:p>
            <a:r>
              <a:rPr lang="en-GB" b="1" dirty="0"/>
              <a:t>Q1    Q2</a:t>
            </a:r>
          </a:p>
        </p:txBody>
      </p:sp>
      <p:cxnSp>
        <p:nvCxnSpPr>
          <p:cNvPr id="6" name="Straight Connector 5">
            <a:extLst>
              <a:ext uri="{FF2B5EF4-FFF2-40B4-BE49-F238E27FC236}">
                <a16:creationId xmlns:a16="http://schemas.microsoft.com/office/drawing/2014/main" id="{999015E3-FA80-11E6-1F45-26F575447EE6}"/>
              </a:ext>
            </a:extLst>
          </p:cNvPr>
          <p:cNvCxnSpPr>
            <a:cxnSpLocks/>
          </p:cNvCxnSpPr>
          <p:nvPr/>
        </p:nvCxnSpPr>
        <p:spPr>
          <a:xfrm flipH="1" flipV="1">
            <a:off x="5573285" y="2758015"/>
            <a:ext cx="65754" cy="240787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FCF8F1C-727B-6C20-6E83-5C719A88D668}"/>
              </a:ext>
            </a:extLst>
          </p:cNvPr>
          <p:cNvSpPr>
            <a:spLocks noGrp="1"/>
          </p:cNvSpPr>
          <p:nvPr>
            <p:ph type="title"/>
          </p:nvPr>
        </p:nvSpPr>
        <p:spPr/>
        <p:txBody>
          <a:bodyPr/>
          <a:lstStyle/>
          <a:p>
            <a:r>
              <a:rPr lang="en-GB">
                <a:cs typeface="Calibri Light"/>
              </a:rPr>
              <a:t>Impact of a per unit producer subsidy on </a:t>
            </a:r>
            <a:r>
              <a:rPr lang="en-GB" dirty="0">
                <a:cs typeface="Calibri Light"/>
              </a:rPr>
              <a:t>market equilibrium price and quantity</a:t>
            </a:r>
            <a:endParaRPr lang="en-GB"/>
          </a:p>
        </p:txBody>
      </p:sp>
    </p:spTree>
    <p:extLst>
      <p:ext uri="{BB962C8B-B14F-4D97-AF65-F5344CB8AC3E}">
        <p14:creationId xmlns:p14="http://schemas.microsoft.com/office/powerpoint/2010/main" val="3779402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Price of exports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646331"/>
          </a:xfrm>
          <a:prstGeom prst="rect">
            <a:avLst/>
          </a:prstGeom>
          <a:noFill/>
        </p:spPr>
        <p:txBody>
          <a:bodyPr wrap="square" rtlCol="0">
            <a:spAutoFit/>
          </a:bodyPr>
          <a:lstStyle/>
          <a:p>
            <a:pPr algn="ctr"/>
            <a:r>
              <a:rPr lang="en-GB" b="1" dirty="0"/>
              <a:t>Quantity of exports</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a:off x="4148694" y="959908"/>
            <a:ext cx="2594610" cy="37410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7593A7-6A84-4657-9775-CB1C169D0B0E}"/>
              </a:ext>
            </a:extLst>
          </p:cNvPr>
          <p:cNvSpPr txBox="1"/>
          <p:nvPr/>
        </p:nvSpPr>
        <p:spPr>
          <a:xfrm>
            <a:off x="6453620" y="4578354"/>
            <a:ext cx="1146389" cy="369332"/>
          </a:xfrm>
          <a:prstGeom prst="rect">
            <a:avLst/>
          </a:prstGeom>
          <a:noFill/>
        </p:spPr>
        <p:txBody>
          <a:bodyPr wrap="square" rtlCol="0">
            <a:spAutoFit/>
          </a:bodyPr>
          <a:lstStyle/>
          <a:p>
            <a:pPr algn="ctr"/>
            <a:r>
              <a:rPr lang="en-GB" b="1" dirty="0"/>
              <a:t>D</a:t>
            </a:r>
          </a:p>
        </p:txBody>
      </p:sp>
      <p:sp>
        <p:nvSpPr>
          <p:cNvPr id="15" name="TextBox 14">
            <a:extLst>
              <a:ext uri="{FF2B5EF4-FFF2-40B4-BE49-F238E27FC236}">
                <a16:creationId xmlns:a16="http://schemas.microsoft.com/office/drawing/2014/main" id="{94007152-116E-4E99-B4B7-4B2876BDE088}"/>
              </a:ext>
            </a:extLst>
          </p:cNvPr>
          <p:cNvSpPr txBox="1"/>
          <p:nvPr/>
        </p:nvSpPr>
        <p:spPr>
          <a:xfrm>
            <a:off x="2555057" y="1948544"/>
            <a:ext cx="1709797" cy="369332"/>
          </a:xfrm>
          <a:prstGeom prst="rect">
            <a:avLst/>
          </a:prstGeom>
          <a:noFill/>
        </p:spPr>
        <p:txBody>
          <a:bodyPr wrap="square" rtlCol="0">
            <a:spAutoFit/>
          </a:bodyPr>
          <a:lstStyle/>
          <a:p>
            <a:r>
              <a:rPr lang="en-GB" b="1" dirty="0"/>
              <a:t>P</a:t>
            </a:r>
          </a:p>
        </p:txBody>
      </p:sp>
      <p:cxnSp>
        <p:nvCxnSpPr>
          <p:cNvPr id="30" name="Straight Connector 29">
            <a:extLst>
              <a:ext uri="{FF2B5EF4-FFF2-40B4-BE49-F238E27FC236}">
                <a16:creationId xmlns:a16="http://schemas.microsoft.com/office/drawing/2014/main" id="{71022E3E-D45C-421E-BAF6-4CBBFA70DE63}"/>
              </a:ext>
            </a:extLst>
          </p:cNvPr>
          <p:cNvCxnSpPr>
            <a:cxnSpLocks/>
          </p:cNvCxnSpPr>
          <p:nvPr/>
        </p:nvCxnSpPr>
        <p:spPr>
          <a:xfrm flipH="1">
            <a:off x="4099747" y="1053485"/>
            <a:ext cx="2158179" cy="3899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DC6FCD-ACFD-4A2E-B90F-DD364B545BA6}"/>
              </a:ext>
            </a:extLst>
          </p:cNvPr>
          <p:cNvSpPr txBox="1"/>
          <p:nvPr/>
        </p:nvSpPr>
        <p:spPr>
          <a:xfrm>
            <a:off x="5706064" y="1291329"/>
            <a:ext cx="1146389" cy="646331"/>
          </a:xfrm>
          <a:prstGeom prst="rect">
            <a:avLst/>
          </a:prstGeom>
          <a:noFill/>
        </p:spPr>
        <p:txBody>
          <a:bodyPr wrap="square" rtlCol="0">
            <a:spAutoFit/>
          </a:bodyPr>
          <a:lstStyle/>
          <a:p>
            <a:pPr algn="ctr"/>
            <a:r>
              <a:rPr lang="en-GB" b="1" dirty="0"/>
              <a:t>S + subsidy</a:t>
            </a:r>
          </a:p>
        </p:txBody>
      </p:sp>
      <p:sp>
        <p:nvSpPr>
          <p:cNvPr id="33" name="TextBox 32">
            <a:extLst>
              <a:ext uri="{FF2B5EF4-FFF2-40B4-BE49-F238E27FC236}">
                <a16:creationId xmlns:a16="http://schemas.microsoft.com/office/drawing/2014/main" id="{A5BD3940-3511-4595-9A3E-2FFF04F0E95A}"/>
              </a:ext>
            </a:extLst>
          </p:cNvPr>
          <p:cNvSpPr txBox="1"/>
          <p:nvPr/>
        </p:nvSpPr>
        <p:spPr>
          <a:xfrm>
            <a:off x="4863886" y="713229"/>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7E284579-3FE4-48FA-BD81-CEE29902F306}"/>
              </a:ext>
            </a:extLst>
          </p:cNvPr>
          <p:cNvCxnSpPr>
            <a:cxnSpLocks/>
          </p:cNvCxnSpPr>
          <p:nvPr/>
        </p:nvCxnSpPr>
        <p:spPr>
          <a:xfrm flipH="1">
            <a:off x="3533715" y="808258"/>
            <a:ext cx="2158179" cy="3899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F292090-1FC6-47E3-A343-C33CF71FAF53}"/>
              </a:ext>
            </a:extLst>
          </p:cNvPr>
          <p:cNvSpPr txBox="1"/>
          <p:nvPr/>
        </p:nvSpPr>
        <p:spPr>
          <a:xfrm>
            <a:off x="2517491" y="2561421"/>
            <a:ext cx="1709797" cy="369332"/>
          </a:xfrm>
          <a:prstGeom prst="rect">
            <a:avLst/>
          </a:prstGeom>
          <a:noFill/>
        </p:spPr>
        <p:txBody>
          <a:bodyPr wrap="square" rtlCol="0">
            <a:spAutoFit/>
          </a:bodyPr>
          <a:lstStyle/>
          <a:p>
            <a:r>
              <a:rPr lang="en-GB" b="1" dirty="0"/>
              <a:t>P1</a:t>
            </a:r>
          </a:p>
        </p:txBody>
      </p:sp>
      <p:cxnSp>
        <p:nvCxnSpPr>
          <p:cNvPr id="10" name="Straight Connector 9">
            <a:extLst>
              <a:ext uri="{FF2B5EF4-FFF2-40B4-BE49-F238E27FC236}">
                <a16:creationId xmlns:a16="http://schemas.microsoft.com/office/drawing/2014/main" id="{7EA4C10A-2432-4D40-8261-7D2CD93BA93B}"/>
              </a:ext>
            </a:extLst>
          </p:cNvPr>
          <p:cNvCxnSpPr/>
          <p:nvPr/>
        </p:nvCxnSpPr>
        <p:spPr>
          <a:xfrm flipH="1">
            <a:off x="2884602" y="2133210"/>
            <a:ext cx="2058873"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78CD931-8D0E-4737-A0B7-781CE629D585}"/>
              </a:ext>
            </a:extLst>
          </p:cNvPr>
          <p:cNvCxnSpPr>
            <a:cxnSpLocks/>
          </p:cNvCxnSpPr>
          <p:nvPr/>
        </p:nvCxnSpPr>
        <p:spPr>
          <a:xfrm flipH="1">
            <a:off x="2993608" y="2713821"/>
            <a:ext cx="229423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D480D40-9B13-4010-8E07-C817FB2C70A0}"/>
              </a:ext>
            </a:extLst>
          </p:cNvPr>
          <p:cNvCxnSpPr>
            <a:cxnSpLocks/>
          </p:cNvCxnSpPr>
          <p:nvPr/>
        </p:nvCxnSpPr>
        <p:spPr>
          <a:xfrm>
            <a:off x="2371514" y="2109996"/>
            <a:ext cx="0" cy="69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375EABE-F9B5-41E8-B6B9-06C1DFE638A0}"/>
              </a:ext>
            </a:extLst>
          </p:cNvPr>
          <p:cNvCxnSpPr/>
          <p:nvPr/>
        </p:nvCxnSpPr>
        <p:spPr>
          <a:xfrm>
            <a:off x="4943475" y="2317876"/>
            <a:ext cx="0" cy="963804"/>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7097DE-6BC3-4179-ACFB-30CBDCE1E679}"/>
              </a:ext>
            </a:extLst>
          </p:cNvPr>
          <p:cNvSpPr txBox="1"/>
          <p:nvPr/>
        </p:nvSpPr>
        <p:spPr>
          <a:xfrm>
            <a:off x="3646329" y="2863709"/>
            <a:ext cx="1701985" cy="369332"/>
          </a:xfrm>
          <a:prstGeom prst="rect">
            <a:avLst/>
          </a:prstGeom>
          <a:noFill/>
        </p:spPr>
        <p:txBody>
          <a:bodyPr wrap="square" rtlCol="0">
            <a:spAutoFit/>
          </a:bodyPr>
          <a:lstStyle/>
          <a:p>
            <a:r>
              <a:rPr lang="en-GB" dirty="0">
                <a:solidFill>
                  <a:srgbClr val="FF0000"/>
                </a:solidFill>
              </a:rPr>
              <a:t>Unit subsidy</a:t>
            </a:r>
          </a:p>
        </p:txBody>
      </p:sp>
      <p:sp>
        <p:nvSpPr>
          <p:cNvPr id="2" name="Title 1">
            <a:extLst>
              <a:ext uri="{FF2B5EF4-FFF2-40B4-BE49-F238E27FC236}">
                <a16:creationId xmlns:a16="http://schemas.microsoft.com/office/drawing/2014/main" id="{ABB297FD-82A2-F729-664F-7D3D1FB13DEC}"/>
              </a:ext>
            </a:extLst>
          </p:cNvPr>
          <p:cNvSpPr>
            <a:spLocks noGrp="1"/>
          </p:cNvSpPr>
          <p:nvPr>
            <p:ph type="title"/>
          </p:nvPr>
        </p:nvSpPr>
        <p:spPr/>
        <p:txBody>
          <a:bodyPr/>
          <a:lstStyle/>
          <a:p>
            <a:r>
              <a:rPr lang="en-GB" dirty="0">
                <a:cs typeface="Calibri Light"/>
              </a:rPr>
              <a:t>Impact of export subsidy on price of exports (vertical distance = subsidy per unit)</a:t>
            </a:r>
            <a:endParaRPr lang="en-GB" dirty="0"/>
          </a:p>
        </p:txBody>
      </p:sp>
    </p:spTree>
    <p:extLst>
      <p:ext uri="{BB962C8B-B14F-4D97-AF65-F5344CB8AC3E}">
        <p14:creationId xmlns:p14="http://schemas.microsoft.com/office/powerpoint/2010/main" val="398728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37322"/>
            <a:ext cx="0" cy="47285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61699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37321"/>
            <a:ext cx="1146389" cy="646331"/>
          </a:xfrm>
          <a:prstGeom prst="rect">
            <a:avLst/>
          </a:prstGeom>
          <a:noFill/>
        </p:spPr>
        <p:txBody>
          <a:bodyPr wrap="square" rtlCol="0">
            <a:spAutoFit/>
          </a:bodyPr>
          <a:lstStyle/>
          <a:p>
            <a:pPr algn="ctr"/>
            <a:r>
              <a:rPr lang="en-GB" b="1" dirty="0"/>
              <a:t>Capital goods</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807639" y="5165889"/>
            <a:ext cx="1146389" cy="646331"/>
          </a:xfrm>
          <a:prstGeom prst="rect">
            <a:avLst/>
          </a:prstGeom>
          <a:noFill/>
        </p:spPr>
        <p:txBody>
          <a:bodyPr wrap="square" rtlCol="0">
            <a:spAutoFit/>
          </a:bodyPr>
          <a:lstStyle/>
          <a:p>
            <a:pPr algn="ctr"/>
            <a:r>
              <a:rPr lang="en-GB" b="1" dirty="0"/>
              <a:t>Consumer goods</a:t>
            </a:r>
          </a:p>
        </p:txBody>
      </p:sp>
      <p:sp>
        <p:nvSpPr>
          <p:cNvPr id="13" name="TextBox 12">
            <a:extLst>
              <a:ext uri="{FF2B5EF4-FFF2-40B4-BE49-F238E27FC236}">
                <a16:creationId xmlns:a16="http://schemas.microsoft.com/office/drawing/2014/main" id="{FC05F6B5-BBE8-4A0C-9040-44E539542D4B}"/>
              </a:ext>
            </a:extLst>
          </p:cNvPr>
          <p:cNvSpPr txBox="1"/>
          <p:nvPr/>
        </p:nvSpPr>
        <p:spPr>
          <a:xfrm>
            <a:off x="2884602" y="1347708"/>
            <a:ext cx="1252326" cy="369332"/>
          </a:xfrm>
          <a:prstGeom prst="rect">
            <a:avLst/>
          </a:prstGeom>
          <a:noFill/>
        </p:spPr>
        <p:txBody>
          <a:bodyPr wrap="square" rtlCol="0">
            <a:spAutoFit/>
          </a:bodyPr>
          <a:lstStyle/>
          <a:p>
            <a:r>
              <a:rPr lang="en-GB" b="1" dirty="0">
                <a:solidFill>
                  <a:srgbClr val="7030A0"/>
                </a:solidFill>
              </a:rPr>
              <a:t>Before war</a:t>
            </a:r>
          </a:p>
        </p:txBody>
      </p:sp>
      <p:sp>
        <p:nvSpPr>
          <p:cNvPr id="2" name="Freeform: Shape 1">
            <a:extLst>
              <a:ext uri="{FF2B5EF4-FFF2-40B4-BE49-F238E27FC236}">
                <a16:creationId xmlns:a16="http://schemas.microsoft.com/office/drawing/2014/main" id="{F8E249DC-8B81-4867-BC11-7AA57B63F589}"/>
              </a:ext>
            </a:extLst>
          </p:cNvPr>
          <p:cNvSpPr/>
          <p:nvPr/>
        </p:nvSpPr>
        <p:spPr>
          <a:xfrm>
            <a:off x="2905760" y="1717040"/>
            <a:ext cx="5201920" cy="3434080"/>
          </a:xfrm>
          <a:custGeom>
            <a:avLst/>
            <a:gdLst>
              <a:gd name="connsiteX0" fmla="*/ 0 w 5201920"/>
              <a:gd name="connsiteY0" fmla="*/ 0 h 3434080"/>
              <a:gd name="connsiteX1" fmla="*/ 2773680 w 5201920"/>
              <a:gd name="connsiteY1" fmla="*/ 894080 h 3434080"/>
              <a:gd name="connsiteX2" fmla="*/ 5201920 w 5201920"/>
              <a:gd name="connsiteY2" fmla="*/ 3434080 h 3434080"/>
            </a:gdLst>
            <a:ahLst/>
            <a:cxnLst>
              <a:cxn ang="0">
                <a:pos x="connsiteX0" y="connsiteY0"/>
              </a:cxn>
              <a:cxn ang="0">
                <a:pos x="connsiteX1" y="connsiteY1"/>
              </a:cxn>
              <a:cxn ang="0">
                <a:pos x="connsiteX2" y="connsiteY2"/>
              </a:cxn>
            </a:cxnLst>
            <a:rect l="l" t="t" r="r" b="b"/>
            <a:pathLst>
              <a:path w="5201920" h="3434080">
                <a:moveTo>
                  <a:pt x="0" y="0"/>
                </a:moveTo>
                <a:cubicBezTo>
                  <a:pt x="953346" y="160866"/>
                  <a:pt x="1906693" y="321733"/>
                  <a:pt x="2773680" y="894080"/>
                </a:cubicBezTo>
                <a:cubicBezTo>
                  <a:pt x="3640667" y="1466427"/>
                  <a:pt x="4421293" y="2450253"/>
                  <a:pt x="5201920" y="3434080"/>
                </a:cubicBezTo>
              </a:path>
            </a:pathLst>
          </a:cu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DE48A237-D71E-44EE-B8D1-671CC84DC300}"/>
              </a:ext>
            </a:extLst>
          </p:cNvPr>
          <p:cNvSpPr/>
          <p:nvPr/>
        </p:nvSpPr>
        <p:spPr>
          <a:xfrm>
            <a:off x="2895600" y="3169920"/>
            <a:ext cx="2794000" cy="1981200"/>
          </a:xfrm>
          <a:custGeom>
            <a:avLst/>
            <a:gdLst>
              <a:gd name="connsiteX0" fmla="*/ 0 w 2794000"/>
              <a:gd name="connsiteY0" fmla="*/ 0 h 1981200"/>
              <a:gd name="connsiteX1" fmla="*/ 1635760 w 2794000"/>
              <a:gd name="connsiteY1" fmla="*/ 731520 h 1981200"/>
              <a:gd name="connsiteX2" fmla="*/ 2794000 w 2794000"/>
              <a:gd name="connsiteY2" fmla="*/ 1981200 h 1981200"/>
            </a:gdLst>
            <a:ahLst/>
            <a:cxnLst>
              <a:cxn ang="0">
                <a:pos x="connsiteX0" y="connsiteY0"/>
              </a:cxn>
              <a:cxn ang="0">
                <a:pos x="connsiteX1" y="connsiteY1"/>
              </a:cxn>
              <a:cxn ang="0">
                <a:pos x="connsiteX2" y="connsiteY2"/>
              </a:cxn>
            </a:cxnLst>
            <a:rect l="l" t="t" r="r" b="b"/>
            <a:pathLst>
              <a:path w="2794000" h="1981200">
                <a:moveTo>
                  <a:pt x="0" y="0"/>
                </a:moveTo>
                <a:cubicBezTo>
                  <a:pt x="585046" y="200660"/>
                  <a:pt x="1170093" y="401320"/>
                  <a:pt x="1635760" y="731520"/>
                </a:cubicBezTo>
                <a:cubicBezTo>
                  <a:pt x="2101427" y="1061720"/>
                  <a:pt x="2447713" y="1521460"/>
                  <a:pt x="2794000" y="198120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91F661C-A977-4FA0-84BF-A7F7B4AEA8FA}"/>
              </a:ext>
            </a:extLst>
          </p:cNvPr>
          <p:cNvSpPr txBox="1"/>
          <p:nvPr/>
        </p:nvSpPr>
        <p:spPr>
          <a:xfrm>
            <a:off x="2873605" y="2847769"/>
            <a:ext cx="1252326" cy="369332"/>
          </a:xfrm>
          <a:prstGeom prst="rect">
            <a:avLst/>
          </a:prstGeom>
          <a:noFill/>
        </p:spPr>
        <p:txBody>
          <a:bodyPr wrap="square" rtlCol="0">
            <a:spAutoFit/>
          </a:bodyPr>
          <a:lstStyle/>
          <a:p>
            <a:r>
              <a:rPr lang="en-GB" b="1" dirty="0">
                <a:solidFill>
                  <a:srgbClr val="00B050"/>
                </a:solidFill>
              </a:rPr>
              <a:t>After war</a:t>
            </a:r>
          </a:p>
        </p:txBody>
      </p:sp>
      <p:sp>
        <p:nvSpPr>
          <p:cNvPr id="4" name="Title 3">
            <a:extLst>
              <a:ext uri="{FF2B5EF4-FFF2-40B4-BE49-F238E27FC236}">
                <a16:creationId xmlns:a16="http://schemas.microsoft.com/office/drawing/2014/main" id="{83A1D244-2A18-0DA2-F13B-51BBA6FA6888}"/>
              </a:ext>
            </a:extLst>
          </p:cNvPr>
          <p:cNvSpPr>
            <a:spLocks noGrp="1"/>
          </p:cNvSpPr>
          <p:nvPr>
            <p:ph type="title"/>
          </p:nvPr>
        </p:nvSpPr>
        <p:spPr/>
        <p:txBody>
          <a:bodyPr/>
          <a:lstStyle/>
          <a:p>
            <a:r>
              <a:rPr lang="en-GB" dirty="0">
                <a:cs typeface="Calibri Light"/>
              </a:rPr>
              <a:t>Impact of war on production possibility frontier</a:t>
            </a:r>
            <a:endParaRPr lang="en-GB" dirty="0"/>
          </a:p>
        </p:txBody>
      </p:sp>
    </p:spTree>
    <p:extLst>
      <p:ext uri="{BB962C8B-B14F-4D97-AF65-F5344CB8AC3E}">
        <p14:creationId xmlns:p14="http://schemas.microsoft.com/office/powerpoint/2010/main" val="2081568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42EE26-C6B1-85B7-EBF6-985573BA0913}"/>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4EE067C7-A426-814E-DA2A-002C282B839A}"/>
              </a:ext>
            </a:extLst>
          </p:cNvPr>
          <p:cNvSpPr>
            <a:spLocks noGrp="1"/>
          </p:cNvSpPr>
          <p:nvPr>
            <p:ph type="subTitle" idx="1"/>
          </p:nvPr>
        </p:nvSpPr>
        <p:spPr/>
        <p:txBody>
          <a:bodyPr>
            <a:normAutofit/>
          </a:bodyPr>
          <a:lstStyle/>
          <a:p>
            <a:r>
              <a:rPr lang="en-GB" sz="3200" b="1" dirty="0"/>
              <a:t>EXTERNALITY DIAGRAMS</a:t>
            </a:r>
          </a:p>
        </p:txBody>
      </p:sp>
    </p:spTree>
    <p:extLst>
      <p:ext uri="{BB962C8B-B14F-4D97-AF65-F5344CB8AC3E}">
        <p14:creationId xmlns:p14="http://schemas.microsoft.com/office/powerpoint/2010/main" val="1588903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400487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400487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85348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723392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54845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127743" y="4668810"/>
            <a:ext cx="1146389" cy="369332"/>
          </a:xfrm>
          <a:prstGeom prst="rect">
            <a:avLst/>
          </a:prstGeom>
          <a:noFill/>
        </p:spPr>
        <p:txBody>
          <a:bodyPr wrap="square" rtlCol="0">
            <a:spAutoFit/>
          </a:bodyPr>
          <a:lstStyle/>
          <a:p>
            <a:pPr algn="ctr"/>
            <a:r>
              <a:rPr lang="en-GB" b="1" dirty="0"/>
              <a:t>MSB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715440"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491944" y="1124574"/>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625627" y="3207621"/>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4004875" y="3380932"/>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6106160"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908698" y="5199348"/>
            <a:ext cx="1709797" cy="369332"/>
          </a:xfrm>
          <a:prstGeom prst="rect">
            <a:avLst/>
          </a:prstGeom>
          <a:noFill/>
        </p:spPr>
        <p:txBody>
          <a:bodyPr wrap="square" rtlCol="0">
            <a:spAutoFit/>
          </a:bodyPr>
          <a:lstStyle/>
          <a:p>
            <a:r>
              <a:rPr lang="en-GB" b="1" dirty="0"/>
              <a:t>Q*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3235836" y="2642269"/>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p:cNvCxnSpPr>
          <p:nvPr/>
        </p:nvCxnSpPr>
        <p:spPr>
          <a:xfrm flipV="1">
            <a:off x="6614128" y="2865893"/>
            <a:ext cx="0" cy="23434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3999877" y="2865893"/>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454736" y="5209315"/>
            <a:ext cx="462620" cy="369332"/>
          </a:xfrm>
          <a:prstGeom prst="rect">
            <a:avLst/>
          </a:prstGeom>
          <a:noFill/>
        </p:spPr>
        <p:txBody>
          <a:bodyPr wrap="square" rtlCol="0">
            <a:spAutoFit/>
          </a:bodyPr>
          <a:lstStyle/>
          <a:p>
            <a:r>
              <a:rPr lang="en-GB" b="1" dirty="0">
                <a:solidFill>
                  <a:srgbClr val="FF0000"/>
                </a:solidFill>
              </a:rPr>
              <a:t>Q</a:t>
            </a:r>
          </a:p>
        </p:txBody>
      </p:sp>
      <p:cxnSp>
        <p:nvCxnSpPr>
          <p:cNvPr id="20" name="Straight Connector 19">
            <a:extLst>
              <a:ext uri="{FF2B5EF4-FFF2-40B4-BE49-F238E27FC236}">
                <a16:creationId xmlns:a16="http://schemas.microsoft.com/office/drawing/2014/main" id="{712063CE-F068-4572-BD9E-E7ABA392E71A}"/>
              </a:ext>
            </a:extLst>
          </p:cNvPr>
          <p:cNvCxnSpPr>
            <a:cxnSpLocks/>
          </p:cNvCxnSpPr>
          <p:nvPr/>
        </p:nvCxnSpPr>
        <p:spPr>
          <a:xfrm>
            <a:off x="5348156" y="1289320"/>
            <a:ext cx="2445587" cy="29155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795154-5018-4955-9BA7-22E9D73C4A6E}"/>
              </a:ext>
            </a:extLst>
          </p:cNvPr>
          <p:cNvSpPr txBox="1"/>
          <p:nvPr/>
        </p:nvSpPr>
        <p:spPr>
          <a:xfrm>
            <a:off x="7579565" y="3869134"/>
            <a:ext cx="1146389" cy="369332"/>
          </a:xfrm>
          <a:prstGeom prst="rect">
            <a:avLst/>
          </a:prstGeom>
          <a:noFill/>
        </p:spPr>
        <p:txBody>
          <a:bodyPr wrap="square" rtlCol="0">
            <a:spAutoFit/>
          </a:bodyPr>
          <a:lstStyle/>
          <a:p>
            <a:pPr algn="ctr"/>
            <a:r>
              <a:rPr lang="en-GB" b="1" dirty="0"/>
              <a:t>MPB</a:t>
            </a:r>
          </a:p>
        </p:txBody>
      </p:sp>
      <p:sp>
        <p:nvSpPr>
          <p:cNvPr id="24" name="Isosceles Triangle 23">
            <a:extLst>
              <a:ext uri="{FF2B5EF4-FFF2-40B4-BE49-F238E27FC236}">
                <a16:creationId xmlns:a16="http://schemas.microsoft.com/office/drawing/2014/main" id="{0D4A5827-2EED-491C-96A5-1466CF57872D}"/>
              </a:ext>
            </a:extLst>
          </p:cNvPr>
          <p:cNvSpPr/>
          <p:nvPr/>
        </p:nvSpPr>
        <p:spPr>
          <a:xfrm rot="16200000">
            <a:off x="5810926" y="3133925"/>
            <a:ext cx="1090156" cy="516250"/>
          </a:xfrm>
          <a:prstGeom prst="triangle">
            <a:avLst>
              <a:gd name="adj" fmla="val 53138"/>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4C05684-8EA0-4FF9-9B25-5F1532BE525A}"/>
              </a:ext>
            </a:extLst>
          </p:cNvPr>
          <p:cNvSpPr txBox="1"/>
          <p:nvPr/>
        </p:nvSpPr>
        <p:spPr>
          <a:xfrm>
            <a:off x="6699450" y="2382321"/>
            <a:ext cx="1886126" cy="646331"/>
          </a:xfrm>
          <a:prstGeom prst="rect">
            <a:avLst/>
          </a:prstGeom>
          <a:noFill/>
        </p:spPr>
        <p:txBody>
          <a:bodyPr wrap="square" rtlCol="0">
            <a:spAutoFit/>
          </a:bodyPr>
          <a:lstStyle/>
          <a:p>
            <a:pPr algn="ctr"/>
            <a:r>
              <a:rPr lang="en-GB" dirty="0">
                <a:solidFill>
                  <a:srgbClr val="0070C0"/>
                </a:solidFill>
              </a:rPr>
              <a:t>Deadweight welfare loss</a:t>
            </a:r>
          </a:p>
        </p:txBody>
      </p:sp>
      <p:cxnSp>
        <p:nvCxnSpPr>
          <p:cNvPr id="26" name="Straight Arrow Connector 25">
            <a:extLst>
              <a:ext uri="{FF2B5EF4-FFF2-40B4-BE49-F238E27FC236}">
                <a16:creationId xmlns:a16="http://schemas.microsoft.com/office/drawing/2014/main" id="{1C50A79A-7764-4DBF-BF17-21D02EABDDBA}"/>
              </a:ext>
            </a:extLst>
          </p:cNvPr>
          <p:cNvCxnSpPr>
            <a:cxnSpLocks/>
          </p:cNvCxnSpPr>
          <p:nvPr/>
        </p:nvCxnSpPr>
        <p:spPr>
          <a:xfrm flipH="1">
            <a:off x="6418425" y="2803306"/>
            <a:ext cx="585221" cy="555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250C51D0-1795-084E-9C19-65E286BACCE4}"/>
              </a:ext>
            </a:extLst>
          </p:cNvPr>
          <p:cNvSpPr>
            <a:spLocks noGrp="1"/>
          </p:cNvSpPr>
          <p:nvPr>
            <p:ph type="title"/>
          </p:nvPr>
        </p:nvSpPr>
        <p:spPr/>
        <p:txBody>
          <a:bodyPr/>
          <a:lstStyle/>
          <a:p>
            <a:r>
              <a:rPr lang="en-GB" dirty="0">
                <a:cs typeface="Calibri Light"/>
              </a:rPr>
              <a:t>Welfare loss in the market when there is a negative consumption externality (MSB&lt;MPB)</a:t>
            </a:r>
            <a:endParaRPr lang="en-US" dirty="0"/>
          </a:p>
        </p:txBody>
      </p:sp>
    </p:spTree>
    <p:extLst>
      <p:ext uri="{BB962C8B-B14F-4D97-AF65-F5344CB8AC3E}">
        <p14:creationId xmlns:p14="http://schemas.microsoft.com/office/powerpoint/2010/main" val="482693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98455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98455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83316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721360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52813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107423" y="4668810"/>
            <a:ext cx="1146389" cy="369332"/>
          </a:xfrm>
          <a:prstGeom prst="rect">
            <a:avLst/>
          </a:prstGeom>
          <a:noFill/>
        </p:spPr>
        <p:txBody>
          <a:bodyPr wrap="square" rtlCol="0">
            <a:spAutoFit/>
          </a:bodyPr>
          <a:lstStyle/>
          <a:p>
            <a:pPr algn="ctr"/>
            <a:r>
              <a:rPr lang="en-GB" b="1" dirty="0"/>
              <a:t>MPB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695120"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471624" y="1124574"/>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605307" y="3207621"/>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984555" y="3380932"/>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6085840"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888378" y="5199348"/>
            <a:ext cx="1709797" cy="369332"/>
          </a:xfrm>
          <a:prstGeom prst="rect">
            <a:avLst/>
          </a:prstGeom>
          <a:noFill/>
        </p:spPr>
        <p:txBody>
          <a:bodyPr wrap="square" rtlCol="0">
            <a:spAutoFit/>
          </a:bodyPr>
          <a:lstStyle/>
          <a:p>
            <a:r>
              <a:rPr lang="en-GB" b="1" dirty="0"/>
              <a:t>Q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3153872" y="2642269"/>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p:cNvCxnSpPr>
          <p:nvPr/>
        </p:nvCxnSpPr>
        <p:spPr>
          <a:xfrm flipV="1">
            <a:off x="6593808" y="2865893"/>
            <a:ext cx="0" cy="23434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3979557" y="2865893"/>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434416" y="5209315"/>
            <a:ext cx="462620" cy="369332"/>
          </a:xfrm>
          <a:prstGeom prst="rect">
            <a:avLst/>
          </a:prstGeom>
          <a:noFill/>
        </p:spPr>
        <p:txBody>
          <a:bodyPr wrap="square" rtlCol="0">
            <a:spAutoFit/>
          </a:bodyPr>
          <a:lstStyle/>
          <a:p>
            <a:r>
              <a:rPr lang="en-GB" b="1" dirty="0">
                <a:solidFill>
                  <a:srgbClr val="FF0000"/>
                </a:solidFill>
              </a:rPr>
              <a:t>Q*</a:t>
            </a:r>
          </a:p>
        </p:txBody>
      </p:sp>
      <p:cxnSp>
        <p:nvCxnSpPr>
          <p:cNvPr id="20" name="Straight Connector 19">
            <a:extLst>
              <a:ext uri="{FF2B5EF4-FFF2-40B4-BE49-F238E27FC236}">
                <a16:creationId xmlns:a16="http://schemas.microsoft.com/office/drawing/2014/main" id="{712063CE-F068-4572-BD9E-E7ABA392E71A}"/>
              </a:ext>
            </a:extLst>
          </p:cNvPr>
          <p:cNvCxnSpPr>
            <a:cxnSpLocks/>
          </p:cNvCxnSpPr>
          <p:nvPr/>
        </p:nvCxnSpPr>
        <p:spPr>
          <a:xfrm>
            <a:off x="5327836" y="1289320"/>
            <a:ext cx="2445587" cy="29155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795154-5018-4955-9BA7-22E9D73C4A6E}"/>
              </a:ext>
            </a:extLst>
          </p:cNvPr>
          <p:cNvSpPr txBox="1"/>
          <p:nvPr/>
        </p:nvSpPr>
        <p:spPr>
          <a:xfrm>
            <a:off x="7468820" y="3869013"/>
            <a:ext cx="1146389" cy="369332"/>
          </a:xfrm>
          <a:prstGeom prst="rect">
            <a:avLst/>
          </a:prstGeom>
          <a:noFill/>
        </p:spPr>
        <p:txBody>
          <a:bodyPr wrap="square" rtlCol="0">
            <a:spAutoFit/>
          </a:bodyPr>
          <a:lstStyle/>
          <a:p>
            <a:pPr algn="ctr"/>
            <a:r>
              <a:rPr lang="en-GB" b="1" dirty="0"/>
              <a:t>MSB</a:t>
            </a:r>
          </a:p>
        </p:txBody>
      </p:sp>
      <p:sp>
        <p:nvSpPr>
          <p:cNvPr id="24" name="Isosceles Triangle 23">
            <a:extLst>
              <a:ext uri="{FF2B5EF4-FFF2-40B4-BE49-F238E27FC236}">
                <a16:creationId xmlns:a16="http://schemas.microsoft.com/office/drawing/2014/main" id="{30131AF0-147E-4155-9299-27EDBD826214}"/>
              </a:ext>
            </a:extLst>
          </p:cNvPr>
          <p:cNvSpPr/>
          <p:nvPr/>
        </p:nvSpPr>
        <p:spPr>
          <a:xfrm rot="5400000">
            <a:off x="5765594" y="2526300"/>
            <a:ext cx="1140177" cy="516250"/>
          </a:xfrm>
          <a:prstGeom prst="triangle">
            <a:avLst>
              <a:gd name="adj" fmla="val 53138"/>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19693E8-4679-44A0-9FB7-20CAB7FE66E0}"/>
              </a:ext>
            </a:extLst>
          </p:cNvPr>
          <p:cNvSpPr txBox="1"/>
          <p:nvPr/>
        </p:nvSpPr>
        <p:spPr>
          <a:xfrm>
            <a:off x="5737993" y="1413943"/>
            <a:ext cx="1886126" cy="646331"/>
          </a:xfrm>
          <a:prstGeom prst="rect">
            <a:avLst/>
          </a:prstGeom>
          <a:noFill/>
        </p:spPr>
        <p:txBody>
          <a:bodyPr wrap="square" rtlCol="0">
            <a:spAutoFit/>
          </a:bodyPr>
          <a:lstStyle/>
          <a:p>
            <a:pPr algn="ctr"/>
            <a:r>
              <a:rPr lang="en-GB" dirty="0">
                <a:solidFill>
                  <a:srgbClr val="0070C0"/>
                </a:solidFill>
              </a:rPr>
              <a:t>Deadweight welfare loss</a:t>
            </a:r>
          </a:p>
        </p:txBody>
      </p:sp>
      <p:cxnSp>
        <p:nvCxnSpPr>
          <p:cNvPr id="26" name="Straight Arrow Connector 25">
            <a:extLst>
              <a:ext uri="{FF2B5EF4-FFF2-40B4-BE49-F238E27FC236}">
                <a16:creationId xmlns:a16="http://schemas.microsoft.com/office/drawing/2014/main" id="{AF471E6C-CFFD-429F-ADE7-354CDCAAF807}"/>
              </a:ext>
            </a:extLst>
          </p:cNvPr>
          <p:cNvCxnSpPr>
            <a:cxnSpLocks/>
          </p:cNvCxnSpPr>
          <p:nvPr/>
        </p:nvCxnSpPr>
        <p:spPr>
          <a:xfrm flipH="1">
            <a:off x="6274334" y="2040491"/>
            <a:ext cx="259976" cy="713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9DCEE08-7400-F57E-1DB3-E961A1905795}"/>
              </a:ext>
            </a:extLst>
          </p:cNvPr>
          <p:cNvSpPr>
            <a:spLocks noGrp="1"/>
          </p:cNvSpPr>
          <p:nvPr>
            <p:ph type="title"/>
          </p:nvPr>
        </p:nvSpPr>
        <p:spPr/>
        <p:txBody>
          <a:bodyPr/>
          <a:lstStyle/>
          <a:p>
            <a:r>
              <a:rPr lang="en-GB" dirty="0">
                <a:cs typeface="Calibri Light"/>
              </a:rPr>
              <a:t>Welfare loss in the market when there is a positive consumption externality (MSB&gt;MPB)</a:t>
            </a:r>
            <a:endParaRPr lang="en-US" dirty="0"/>
          </a:p>
        </p:txBody>
      </p:sp>
    </p:spTree>
    <p:extLst>
      <p:ext uri="{BB962C8B-B14F-4D97-AF65-F5344CB8AC3E}">
        <p14:creationId xmlns:p14="http://schemas.microsoft.com/office/powerpoint/2010/main" val="2036197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86263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86263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71124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709168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40621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106666" y="4637699"/>
            <a:ext cx="1146389" cy="369332"/>
          </a:xfrm>
          <a:prstGeom prst="rect">
            <a:avLst/>
          </a:prstGeom>
          <a:noFill/>
        </p:spPr>
        <p:txBody>
          <a:bodyPr wrap="square" rtlCol="0">
            <a:spAutoFit/>
          </a:bodyPr>
          <a:lstStyle/>
          <a:p>
            <a:pPr algn="ctr"/>
            <a:r>
              <a:rPr lang="en-GB" b="1" dirty="0"/>
              <a:t>MSB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388649" y="1869945"/>
            <a:ext cx="3486092" cy="27367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582293" y="1582365"/>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483387" y="3207621"/>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862635"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5963920"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766458" y="5199348"/>
            <a:ext cx="1709797" cy="369332"/>
          </a:xfrm>
          <a:prstGeom prst="rect">
            <a:avLst/>
          </a:prstGeom>
          <a:noFill/>
        </p:spPr>
        <p:txBody>
          <a:bodyPr wrap="square" rtlCol="0">
            <a:spAutoFit/>
          </a:bodyPr>
          <a:lstStyle/>
          <a:p>
            <a:r>
              <a:rPr lang="en-GB" b="1" dirty="0"/>
              <a:t>Q*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3096470" y="3817423"/>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a:stCxn id="23" idx="0"/>
          </p:cNvCxnSpPr>
          <p:nvPr/>
        </p:nvCxnSpPr>
        <p:spPr>
          <a:xfrm flipH="1" flipV="1">
            <a:off x="6526781" y="3985776"/>
            <a:ext cx="17025" cy="122353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3872234" y="3985776"/>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312496" y="5209315"/>
            <a:ext cx="462620" cy="369332"/>
          </a:xfrm>
          <a:prstGeom prst="rect">
            <a:avLst/>
          </a:prstGeom>
          <a:noFill/>
        </p:spPr>
        <p:txBody>
          <a:bodyPr wrap="square" rtlCol="0">
            <a:spAutoFit/>
          </a:bodyPr>
          <a:lstStyle/>
          <a:p>
            <a:r>
              <a:rPr lang="en-GB" b="1" dirty="0">
                <a:solidFill>
                  <a:srgbClr val="FF0000"/>
                </a:solidFill>
              </a:rPr>
              <a:t>Q</a:t>
            </a:r>
          </a:p>
        </p:txBody>
      </p:sp>
      <p:cxnSp>
        <p:nvCxnSpPr>
          <p:cNvPr id="29" name="Straight Connector 28">
            <a:extLst>
              <a:ext uri="{FF2B5EF4-FFF2-40B4-BE49-F238E27FC236}">
                <a16:creationId xmlns:a16="http://schemas.microsoft.com/office/drawing/2014/main" id="{BC393B74-FF48-40E9-9FF5-6BC9FD91AF02}"/>
              </a:ext>
            </a:extLst>
          </p:cNvPr>
          <p:cNvCxnSpPr>
            <a:cxnSpLocks/>
          </p:cNvCxnSpPr>
          <p:nvPr/>
        </p:nvCxnSpPr>
        <p:spPr>
          <a:xfrm flipH="1">
            <a:off x="5026930" y="3040892"/>
            <a:ext cx="2865382" cy="19834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BD6415-8850-4F2A-B669-8525A3A5DB5A}"/>
              </a:ext>
            </a:extLst>
          </p:cNvPr>
          <p:cNvSpPr txBox="1"/>
          <p:nvPr/>
        </p:nvSpPr>
        <p:spPr>
          <a:xfrm>
            <a:off x="7582293" y="2956196"/>
            <a:ext cx="1146389" cy="369332"/>
          </a:xfrm>
          <a:prstGeom prst="rect">
            <a:avLst/>
          </a:prstGeom>
          <a:noFill/>
        </p:spPr>
        <p:txBody>
          <a:bodyPr wrap="square" rtlCol="0">
            <a:spAutoFit/>
          </a:bodyPr>
          <a:lstStyle/>
          <a:p>
            <a:pPr algn="ctr"/>
            <a:r>
              <a:rPr lang="en-GB" b="1" dirty="0"/>
              <a:t>MPC</a:t>
            </a:r>
          </a:p>
        </p:txBody>
      </p:sp>
      <p:sp>
        <p:nvSpPr>
          <p:cNvPr id="22" name="Isosceles Triangle 21">
            <a:extLst>
              <a:ext uri="{FF2B5EF4-FFF2-40B4-BE49-F238E27FC236}">
                <a16:creationId xmlns:a16="http://schemas.microsoft.com/office/drawing/2014/main" id="{27356FB5-D780-4642-A82E-CF06CA116A13}"/>
              </a:ext>
            </a:extLst>
          </p:cNvPr>
          <p:cNvSpPr/>
          <p:nvPr/>
        </p:nvSpPr>
        <p:spPr>
          <a:xfrm rot="16200000">
            <a:off x="5717024" y="3217941"/>
            <a:ext cx="1026545" cy="489190"/>
          </a:xfrm>
          <a:prstGeom prst="triangle">
            <a:avLst>
              <a:gd name="adj" fmla="val 53138"/>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1CA799D-2801-48AA-A945-DCA549E2BBF2}"/>
              </a:ext>
            </a:extLst>
          </p:cNvPr>
          <p:cNvSpPr txBox="1"/>
          <p:nvPr/>
        </p:nvSpPr>
        <p:spPr>
          <a:xfrm>
            <a:off x="5378037" y="2029996"/>
            <a:ext cx="1886126" cy="646331"/>
          </a:xfrm>
          <a:prstGeom prst="rect">
            <a:avLst/>
          </a:prstGeom>
          <a:noFill/>
        </p:spPr>
        <p:txBody>
          <a:bodyPr wrap="square" rtlCol="0">
            <a:spAutoFit/>
          </a:bodyPr>
          <a:lstStyle/>
          <a:p>
            <a:pPr algn="ctr"/>
            <a:r>
              <a:rPr lang="en-GB" dirty="0">
                <a:solidFill>
                  <a:srgbClr val="0070C0"/>
                </a:solidFill>
              </a:rPr>
              <a:t>Deadweight welfare loss</a:t>
            </a:r>
          </a:p>
        </p:txBody>
      </p:sp>
      <p:cxnSp>
        <p:nvCxnSpPr>
          <p:cNvPr id="25" name="Straight Arrow Connector 24">
            <a:extLst>
              <a:ext uri="{FF2B5EF4-FFF2-40B4-BE49-F238E27FC236}">
                <a16:creationId xmlns:a16="http://schemas.microsoft.com/office/drawing/2014/main" id="{10F3B46F-3D02-421D-93B1-D09DA859C47E}"/>
              </a:ext>
            </a:extLst>
          </p:cNvPr>
          <p:cNvCxnSpPr>
            <a:cxnSpLocks/>
          </p:cNvCxnSpPr>
          <p:nvPr/>
        </p:nvCxnSpPr>
        <p:spPr>
          <a:xfrm>
            <a:off x="6009027" y="2538746"/>
            <a:ext cx="264725" cy="966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D927C522-6CCD-8AAC-ED62-15B4F5D04F9C}"/>
              </a:ext>
            </a:extLst>
          </p:cNvPr>
          <p:cNvSpPr>
            <a:spLocks noGrp="1"/>
          </p:cNvSpPr>
          <p:nvPr>
            <p:ph type="title"/>
          </p:nvPr>
        </p:nvSpPr>
        <p:spPr/>
        <p:txBody>
          <a:bodyPr/>
          <a:lstStyle/>
          <a:p>
            <a:r>
              <a:rPr lang="en-GB" dirty="0">
                <a:cs typeface="Calibri Light"/>
              </a:rPr>
              <a:t>Welfare loss in the market when there is a negative production externality (MSC&gt;MPC)</a:t>
            </a:r>
            <a:endParaRPr lang="en-GB" dirty="0"/>
          </a:p>
        </p:txBody>
      </p:sp>
    </p:spTree>
    <p:extLst>
      <p:ext uri="{BB962C8B-B14F-4D97-AF65-F5344CB8AC3E}">
        <p14:creationId xmlns:p14="http://schemas.microsoft.com/office/powerpoint/2010/main" val="3241082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417759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417759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302620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740664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72117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218021" y="4637423"/>
            <a:ext cx="1146389" cy="369332"/>
          </a:xfrm>
          <a:prstGeom prst="rect">
            <a:avLst/>
          </a:prstGeom>
          <a:noFill/>
        </p:spPr>
        <p:txBody>
          <a:bodyPr wrap="square" rtlCol="0">
            <a:spAutoFit/>
          </a:bodyPr>
          <a:lstStyle/>
          <a:p>
            <a:pPr algn="ctr"/>
            <a:r>
              <a:rPr lang="en-GB" b="1" dirty="0"/>
              <a:t>MSB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703916" y="1963075"/>
            <a:ext cx="3404930" cy="2498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535651" y="1588283"/>
            <a:ext cx="1146389" cy="369332"/>
          </a:xfrm>
          <a:prstGeom prst="rect">
            <a:avLst/>
          </a:prstGeom>
          <a:noFill/>
        </p:spPr>
        <p:txBody>
          <a:bodyPr wrap="square" rtlCol="0">
            <a:spAutoFit/>
          </a:bodyPr>
          <a:lstStyle/>
          <a:p>
            <a:pPr algn="ctr"/>
            <a:r>
              <a:rPr lang="en-GB" b="1" dirty="0"/>
              <a:t>MPC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839443" y="3125429"/>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4177595"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6248058"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6081418" y="5199348"/>
            <a:ext cx="1709797" cy="369332"/>
          </a:xfrm>
          <a:prstGeom prst="rect">
            <a:avLst/>
          </a:prstGeom>
          <a:noFill/>
        </p:spPr>
        <p:txBody>
          <a:bodyPr wrap="square" rtlCol="0">
            <a:spAutoFit/>
          </a:bodyPr>
          <a:lstStyle/>
          <a:p>
            <a:r>
              <a:rPr lang="en-GB" b="1" dirty="0"/>
              <a:t>Q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3411430" y="3776327"/>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a:stCxn id="23" idx="0"/>
          </p:cNvCxnSpPr>
          <p:nvPr/>
        </p:nvCxnSpPr>
        <p:spPr>
          <a:xfrm flipH="1" flipV="1">
            <a:off x="6841741" y="3985776"/>
            <a:ext cx="17025" cy="122353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4187194" y="3985776"/>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627456" y="5209315"/>
            <a:ext cx="462620" cy="369332"/>
          </a:xfrm>
          <a:prstGeom prst="rect">
            <a:avLst/>
          </a:prstGeom>
          <a:noFill/>
        </p:spPr>
        <p:txBody>
          <a:bodyPr wrap="square" rtlCol="0">
            <a:spAutoFit/>
          </a:bodyPr>
          <a:lstStyle/>
          <a:p>
            <a:r>
              <a:rPr lang="en-GB" b="1" dirty="0">
                <a:solidFill>
                  <a:srgbClr val="FF0000"/>
                </a:solidFill>
              </a:rPr>
              <a:t>Q*</a:t>
            </a:r>
          </a:p>
        </p:txBody>
      </p:sp>
      <p:cxnSp>
        <p:nvCxnSpPr>
          <p:cNvPr id="29" name="Straight Connector 28">
            <a:extLst>
              <a:ext uri="{FF2B5EF4-FFF2-40B4-BE49-F238E27FC236}">
                <a16:creationId xmlns:a16="http://schemas.microsoft.com/office/drawing/2014/main" id="{BC393B74-FF48-40E9-9FF5-6BC9FD91AF02}"/>
              </a:ext>
            </a:extLst>
          </p:cNvPr>
          <p:cNvCxnSpPr>
            <a:cxnSpLocks/>
          </p:cNvCxnSpPr>
          <p:nvPr/>
        </p:nvCxnSpPr>
        <p:spPr>
          <a:xfrm flipH="1">
            <a:off x="5341890" y="3040892"/>
            <a:ext cx="2865382" cy="19834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BD6415-8850-4F2A-B669-8525A3A5DB5A}"/>
              </a:ext>
            </a:extLst>
          </p:cNvPr>
          <p:cNvSpPr txBox="1"/>
          <p:nvPr/>
        </p:nvSpPr>
        <p:spPr>
          <a:xfrm>
            <a:off x="7842130" y="2932383"/>
            <a:ext cx="1146389" cy="369332"/>
          </a:xfrm>
          <a:prstGeom prst="rect">
            <a:avLst/>
          </a:prstGeom>
          <a:noFill/>
        </p:spPr>
        <p:txBody>
          <a:bodyPr wrap="square" rtlCol="0">
            <a:spAutoFit/>
          </a:bodyPr>
          <a:lstStyle/>
          <a:p>
            <a:pPr algn="ctr"/>
            <a:r>
              <a:rPr lang="en-GB" b="1" dirty="0"/>
              <a:t>MSC</a:t>
            </a:r>
          </a:p>
        </p:txBody>
      </p:sp>
      <p:sp>
        <p:nvSpPr>
          <p:cNvPr id="15" name="Isosceles Triangle 14">
            <a:extLst>
              <a:ext uri="{FF2B5EF4-FFF2-40B4-BE49-F238E27FC236}">
                <a16:creationId xmlns:a16="http://schemas.microsoft.com/office/drawing/2014/main" id="{3E99C1C2-41D0-45B3-AB1D-126393DD6AF1}"/>
              </a:ext>
            </a:extLst>
          </p:cNvPr>
          <p:cNvSpPr/>
          <p:nvPr/>
        </p:nvSpPr>
        <p:spPr>
          <a:xfrm rot="5400000">
            <a:off x="6021595" y="3679004"/>
            <a:ext cx="1010265" cy="516250"/>
          </a:xfrm>
          <a:prstGeom prst="triangle">
            <a:avLst>
              <a:gd name="adj" fmla="val 53138"/>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0301D65-2435-4376-A9AA-7B409658C0A5}"/>
              </a:ext>
            </a:extLst>
          </p:cNvPr>
          <p:cNvSpPr txBox="1"/>
          <p:nvPr/>
        </p:nvSpPr>
        <p:spPr>
          <a:xfrm>
            <a:off x="6268602" y="2913279"/>
            <a:ext cx="1886126" cy="646331"/>
          </a:xfrm>
          <a:prstGeom prst="rect">
            <a:avLst/>
          </a:prstGeom>
          <a:noFill/>
        </p:spPr>
        <p:txBody>
          <a:bodyPr wrap="square" rtlCol="0">
            <a:spAutoFit/>
          </a:bodyPr>
          <a:lstStyle/>
          <a:p>
            <a:pPr algn="ctr"/>
            <a:r>
              <a:rPr lang="en-GB" dirty="0">
                <a:solidFill>
                  <a:srgbClr val="0070C0"/>
                </a:solidFill>
              </a:rPr>
              <a:t>Deadweight welfare loss</a:t>
            </a:r>
          </a:p>
        </p:txBody>
      </p:sp>
      <p:cxnSp>
        <p:nvCxnSpPr>
          <p:cNvPr id="22" name="Straight Arrow Connector 21">
            <a:extLst>
              <a:ext uri="{FF2B5EF4-FFF2-40B4-BE49-F238E27FC236}">
                <a16:creationId xmlns:a16="http://schemas.microsoft.com/office/drawing/2014/main" id="{0F2B6601-2933-487A-B042-72A92D7F9703}"/>
              </a:ext>
            </a:extLst>
          </p:cNvPr>
          <p:cNvCxnSpPr>
            <a:cxnSpLocks/>
          </p:cNvCxnSpPr>
          <p:nvPr/>
        </p:nvCxnSpPr>
        <p:spPr>
          <a:xfrm flipH="1">
            <a:off x="6455408" y="3422029"/>
            <a:ext cx="444183" cy="515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FD6518C6-C986-1E2A-6076-1A87B683F215}"/>
              </a:ext>
            </a:extLst>
          </p:cNvPr>
          <p:cNvSpPr>
            <a:spLocks noGrp="1"/>
          </p:cNvSpPr>
          <p:nvPr>
            <p:ph type="title"/>
          </p:nvPr>
        </p:nvSpPr>
        <p:spPr/>
        <p:txBody>
          <a:bodyPr/>
          <a:lstStyle/>
          <a:p>
            <a:r>
              <a:rPr lang="en-GB" dirty="0">
                <a:cs typeface="Calibri Light"/>
              </a:rPr>
              <a:t>Welfare loss in the market when there is a positive production externality (MSC&lt;MPC)</a:t>
            </a:r>
            <a:endParaRPr lang="en-US" dirty="0"/>
          </a:p>
        </p:txBody>
      </p:sp>
    </p:spTree>
    <p:extLst>
      <p:ext uri="{BB962C8B-B14F-4D97-AF65-F5344CB8AC3E}">
        <p14:creationId xmlns:p14="http://schemas.microsoft.com/office/powerpoint/2010/main" val="2447470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85247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85247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70108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708152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39605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6975343" y="4668810"/>
            <a:ext cx="1146389" cy="369332"/>
          </a:xfrm>
          <a:prstGeom prst="rect">
            <a:avLst/>
          </a:prstGeom>
          <a:noFill/>
        </p:spPr>
        <p:txBody>
          <a:bodyPr wrap="square" rtlCol="0">
            <a:spAutoFit/>
          </a:bodyPr>
          <a:lstStyle/>
          <a:p>
            <a:pPr algn="ctr"/>
            <a:r>
              <a:rPr lang="en-GB" b="1" dirty="0"/>
              <a:t>MSB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563040"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339544" y="1124574"/>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473227" y="3207621"/>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852476" y="3411754"/>
            <a:ext cx="3229044"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5953760"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756298" y="5199348"/>
            <a:ext cx="1709797" cy="369332"/>
          </a:xfrm>
          <a:prstGeom prst="rect">
            <a:avLst/>
          </a:prstGeom>
          <a:noFill/>
        </p:spPr>
        <p:txBody>
          <a:bodyPr wrap="square" rtlCol="0">
            <a:spAutoFit/>
          </a:bodyPr>
          <a:lstStyle/>
          <a:p>
            <a:r>
              <a:rPr lang="en-GB" b="1" dirty="0"/>
              <a:t>Q*      </a:t>
            </a:r>
          </a:p>
        </p:txBody>
      </p:sp>
      <p:cxnSp>
        <p:nvCxnSpPr>
          <p:cNvPr id="17" name="Straight Connector 16">
            <a:extLst>
              <a:ext uri="{FF2B5EF4-FFF2-40B4-BE49-F238E27FC236}">
                <a16:creationId xmlns:a16="http://schemas.microsoft.com/office/drawing/2014/main" id="{E9536D9F-1721-479E-8E1E-79CCD303EAE8}"/>
              </a:ext>
            </a:extLst>
          </p:cNvPr>
          <p:cNvCxnSpPr>
            <a:cxnSpLocks/>
          </p:cNvCxnSpPr>
          <p:nvPr/>
        </p:nvCxnSpPr>
        <p:spPr>
          <a:xfrm flipH="1" flipV="1">
            <a:off x="7047261" y="3429000"/>
            <a:ext cx="7275" cy="172637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876924" y="5199348"/>
            <a:ext cx="462620" cy="369332"/>
          </a:xfrm>
          <a:prstGeom prst="rect">
            <a:avLst/>
          </a:prstGeom>
          <a:noFill/>
        </p:spPr>
        <p:txBody>
          <a:bodyPr wrap="square" rtlCol="0">
            <a:spAutoFit/>
          </a:bodyPr>
          <a:lstStyle/>
          <a:p>
            <a:r>
              <a:rPr lang="en-GB" b="1" dirty="0">
                <a:solidFill>
                  <a:srgbClr val="FF0000"/>
                </a:solidFill>
              </a:rPr>
              <a:t>Q</a:t>
            </a:r>
          </a:p>
        </p:txBody>
      </p:sp>
      <p:cxnSp>
        <p:nvCxnSpPr>
          <p:cNvPr id="20" name="Straight Connector 19">
            <a:extLst>
              <a:ext uri="{FF2B5EF4-FFF2-40B4-BE49-F238E27FC236}">
                <a16:creationId xmlns:a16="http://schemas.microsoft.com/office/drawing/2014/main" id="{712063CE-F068-4572-BD9E-E7ABA392E71A}"/>
              </a:ext>
            </a:extLst>
          </p:cNvPr>
          <p:cNvCxnSpPr>
            <a:cxnSpLocks/>
          </p:cNvCxnSpPr>
          <p:nvPr/>
        </p:nvCxnSpPr>
        <p:spPr>
          <a:xfrm>
            <a:off x="4316639" y="1079475"/>
            <a:ext cx="3432696" cy="2960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795154-5018-4955-9BA7-22E9D73C4A6E}"/>
              </a:ext>
            </a:extLst>
          </p:cNvPr>
          <p:cNvSpPr txBox="1"/>
          <p:nvPr/>
        </p:nvSpPr>
        <p:spPr>
          <a:xfrm>
            <a:off x="7561301" y="3817423"/>
            <a:ext cx="1146389" cy="369332"/>
          </a:xfrm>
          <a:prstGeom prst="rect">
            <a:avLst/>
          </a:prstGeom>
          <a:noFill/>
        </p:spPr>
        <p:txBody>
          <a:bodyPr wrap="square" rtlCol="0">
            <a:spAutoFit/>
          </a:bodyPr>
          <a:lstStyle/>
          <a:p>
            <a:pPr algn="ctr"/>
            <a:r>
              <a:rPr lang="en-GB" b="1" dirty="0"/>
              <a:t>MPB</a:t>
            </a:r>
          </a:p>
        </p:txBody>
      </p:sp>
      <p:cxnSp>
        <p:nvCxnSpPr>
          <p:cNvPr id="24" name="Straight Connector 23">
            <a:extLst>
              <a:ext uri="{FF2B5EF4-FFF2-40B4-BE49-F238E27FC236}">
                <a16:creationId xmlns:a16="http://schemas.microsoft.com/office/drawing/2014/main" id="{064C0B0A-2CB8-4D20-BA9E-4AA18791BF80}"/>
              </a:ext>
            </a:extLst>
          </p:cNvPr>
          <p:cNvCxnSpPr>
            <a:cxnSpLocks/>
          </p:cNvCxnSpPr>
          <p:nvPr/>
        </p:nvCxnSpPr>
        <p:spPr>
          <a:xfrm flipH="1">
            <a:off x="4715441" y="2619654"/>
            <a:ext cx="3516442" cy="2425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8E2538-97B2-4529-82BC-80CA98FA86D8}"/>
              </a:ext>
            </a:extLst>
          </p:cNvPr>
          <p:cNvSpPr txBox="1"/>
          <p:nvPr/>
        </p:nvSpPr>
        <p:spPr>
          <a:xfrm>
            <a:off x="7783726" y="2250322"/>
            <a:ext cx="1146389" cy="369332"/>
          </a:xfrm>
          <a:prstGeom prst="rect">
            <a:avLst/>
          </a:prstGeom>
          <a:noFill/>
        </p:spPr>
        <p:txBody>
          <a:bodyPr wrap="square" rtlCol="0">
            <a:spAutoFit/>
          </a:bodyPr>
          <a:lstStyle/>
          <a:p>
            <a:pPr algn="ctr"/>
            <a:r>
              <a:rPr lang="en-GB" b="1" dirty="0"/>
              <a:t>MPC</a:t>
            </a:r>
          </a:p>
        </p:txBody>
      </p:sp>
      <p:sp>
        <p:nvSpPr>
          <p:cNvPr id="8" name="Title 7">
            <a:extLst>
              <a:ext uri="{FF2B5EF4-FFF2-40B4-BE49-F238E27FC236}">
                <a16:creationId xmlns:a16="http://schemas.microsoft.com/office/drawing/2014/main" id="{4FDBD2F5-C45E-748F-AA00-66D728232247}"/>
              </a:ext>
            </a:extLst>
          </p:cNvPr>
          <p:cNvSpPr>
            <a:spLocks noGrp="1"/>
          </p:cNvSpPr>
          <p:nvPr>
            <p:ph type="title"/>
          </p:nvPr>
        </p:nvSpPr>
        <p:spPr/>
        <p:txBody>
          <a:bodyPr>
            <a:normAutofit fontScale="90000"/>
          </a:bodyPr>
          <a:lstStyle/>
          <a:p>
            <a:r>
              <a:rPr lang="en-GB" dirty="0">
                <a:cs typeface="Calibri Light"/>
              </a:rPr>
              <a:t>Market equilibrium compared to social optimum equilibrium a market with both negative production externality (MSC&gt;MPC) and negative consumption externality (MSB&lt;MPB)</a:t>
            </a:r>
          </a:p>
        </p:txBody>
      </p:sp>
    </p:spTree>
    <p:extLst>
      <p:ext uri="{BB962C8B-B14F-4D97-AF65-F5344CB8AC3E}">
        <p14:creationId xmlns:p14="http://schemas.microsoft.com/office/powerpoint/2010/main" val="2460159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425C14C-099E-45A2-97DB-04D40ABB7672}"/>
              </a:ext>
            </a:extLst>
          </p:cNvPr>
          <p:cNvCxnSpPr/>
          <p:nvPr/>
        </p:nvCxnSpPr>
        <p:spPr>
          <a:xfrm>
            <a:off x="323271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CB8F478-399F-45D5-BEEE-DDE941E6A742}"/>
              </a:ext>
            </a:extLst>
          </p:cNvPr>
          <p:cNvCxnSpPr>
            <a:cxnSpLocks/>
          </p:cNvCxnSpPr>
          <p:nvPr/>
        </p:nvCxnSpPr>
        <p:spPr>
          <a:xfrm flipV="1">
            <a:off x="3232714" y="5156217"/>
            <a:ext cx="5107504" cy="96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5C00DC5-E666-417D-95EB-162A8A57A7F5}"/>
              </a:ext>
            </a:extLst>
          </p:cNvPr>
          <p:cNvSpPr txBox="1"/>
          <p:nvPr/>
        </p:nvSpPr>
        <p:spPr>
          <a:xfrm>
            <a:off x="2086325" y="942679"/>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B2C8856D-721C-401E-A06D-2CBBA3689E48}"/>
              </a:ext>
            </a:extLst>
          </p:cNvPr>
          <p:cNvSpPr txBox="1"/>
          <p:nvPr/>
        </p:nvSpPr>
        <p:spPr>
          <a:xfrm>
            <a:off x="7193829" y="5224760"/>
            <a:ext cx="1146389"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B29207F0-334E-4749-A138-F37CD86ED9BA}"/>
              </a:ext>
            </a:extLst>
          </p:cNvPr>
          <p:cNvCxnSpPr>
            <a:cxnSpLocks/>
          </p:cNvCxnSpPr>
          <p:nvPr/>
        </p:nvCxnSpPr>
        <p:spPr>
          <a:xfrm>
            <a:off x="3758209" y="1578605"/>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46E936-CB8D-49EE-BDCE-298DE1A0E6EC}"/>
              </a:ext>
            </a:extLst>
          </p:cNvPr>
          <p:cNvSpPr txBox="1"/>
          <p:nvPr/>
        </p:nvSpPr>
        <p:spPr>
          <a:xfrm>
            <a:off x="6273141" y="4637423"/>
            <a:ext cx="1146389" cy="369332"/>
          </a:xfrm>
          <a:prstGeom prst="rect">
            <a:avLst/>
          </a:prstGeom>
          <a:noFill/>
        </p:spPr>
        <p:txBody>
          <a:bodyPr wrap="square" rtlCol="0">
            <a:spAutoFit/>
          </a:bodyPr>
          <a:lstStyle/>
          <a:p>
            <a:pPr algn="ctr"/>
            <a:r>
              <a:rPr lang="en-GB" b="1" dirty="0"/>
              <a:t>MSB</a:t>
            </a:r>
          </a:p>
        </p:txBody>
      </p:sp>
      <p:sp>
        <p:nvSpPr>
          <p:cNvPr id="8" name="TextBox 7">
            <a:extLst>
              <a:ext uri="{FF2B5EF4-FFF2-40B4-BE49-F238E27FC236}">
                <a16:creationId xmlns:a16="http://schemas.microsoft.com/office/drawing/2014/main" id="{45EC9AA7-94DC-480E-AE4C-B704750FE96B}"/>
              </a:ext>
            </a:extLst>
          </p:cNvPr>
          <p:cNvSpPr txBox="1"/>
          <p:nvPr/>
        </p:nvSpPr>
        <p:spPr>
          <a:xfrm>
            <a:off x="2903311" y="3008117"/>
            <a:ext cx="1709797" cy="369332"/>
          </a:xfrm>
          <a:prstGeom prst="rect">
            <a:avLst/>
          </a:prstGeom>
          <a:noFill/>
        </p:spPr>
        <p:txBody>
          <a:bodyPr wrap="square" rtlCol="0">
            <a:spAutoFit/>
          </a:bodyPr>
          <a:lstStyle/>
          <a:p>
            <a:r>
              <a:rPr lang="en-GB" b="1" dirty="0"/>
              <a:t>P</a:t>
            </a:r>
          </a:p>
        </p:txBody>
      </p:sp>
      <p:cxnSp>
        <p:nvCxnSpPr>
          <p:cNvPr id="9" name="Straight Connector 8">
            <a:extLst>
              <a:ext uri="{FF2B5EF4-FFF2-40B4-BE49-F238E27FC236}">
                <a16:creationId xmlns:a16="http://schemas.microsoft.com/office/drawing/2014/main" id="{DF4CE254-082B-4EAB-BF0D-139420B3058C}"/>
              </a:ext>
            </a:extLst>
          </p:cNvPr>
          <p:cNvCxnSpPr>
            <a:cxnSpLocks/>
          </p:cNvCxnSpPr>
          <p:nvPr/>
        </p:nvCxnSpPr>
        <p:spPr>
          <a:xfrm flipH="1">
            <a:off x="3621329" y="115591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58AC52-E0C2-401F-90EF-CE9F7BA52ED5}"/>
              </a:ext>
            </a:extLst>
          </p:cNvPr>
          <p:cNvSpPr txBox="1"/>
          <p:nvPr/>
        </p:nvSpPr>
        <p:spPr>
          <a:xfrm>
            <a:off x="6747043" y="942679"/>
            <a:ext cx="1146389" cy="369332"/>
          </a:xfrm>
          <a:prstGeom prst="rect">
            <a:avLst/>
          </a:prstGeom>
          <a:noFill/>
        </p:spPr>
        <p:txBody>
          <a:bodyPr wrap="square" rtlCol="0">
            <a:spAutoFit/>
          </a:bodyPr>
          <a:lstStyle/>
          <a:p>
            <a:pPr algn="ctr"/>
            <a:r>
              <a:rPr lang="en-GB" b="1" dirty="0"/>
              <a:t>MSC</a:t>
            </a:r>
          </a:p>
        </p:txBody>
      </p:sp>
      <p:cxnSp>
        <p:nvCxnSpPr>
          <p:cNvPr id="12" name="Straight Connector 11">
            <a:extLst>
              <a:ext uri="{FF2B5EF4-FFF2-40B4-BE49-F238E27FC236}">
                <a16:creationId xmlns:a16="http://schemas.microsoft.com/office/drawing/2014/main" id="{2BC5B797-8C58-42A1-BD4C-E17456010657}"/>
              </a:ext>
            </a:extLst>
          </p:cNvPr>
          <p:cNvCxnSpPr>
            <a:cxnSpLocks/>
          </p:cNvCxnSpPr>
          <p:nvPr/>
        </p:nvCxnSpPr>
        <p:spPr>
          <a:xfrm flipH="1">
            <a:off x="3232714" y="3207621"/>
            <a:ext cx="2992851"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6CC6F7-5FC9-4AC8-8F18-D0D4CDEE4CEA}"/>
              </a:ext>
            </a:extLst>
          </p:cNvPr>
          <p:cNvCxnSpPr>
            <a:cxnSpLocks/>
          </p:cNvCxnSpPr>
          <p:nvPr/>
        </p:nvCxnSpPr>
        <p:spPr>
          <a:xfrm>
            <a:off x="4468090" y="1065667"/>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6F7DE1-1750-4F98-A142-DC7810D39EC9}"/>
              </a:ext>
            </a:extLst>
          </p:cNvPr>
          <p:cNvSpPr txBox="1"/>
          <p:nvPr/>
        </p:nvSpPr>
        <p:spPr>
          <a:xfrm>
            <a:off x="6991771" y="4067789"/>
            <a:ext cx="1146389" cy="369332"/>
          </a:xfrm>
          <a:prstGeom prst="rect">
            <a:avLst/>
          </a:prstGeom>
          <a:noFill/>
        </p:spPr>
        <p:txBody>
          <a:bodyPr wrap="square" rtlCol="0">
            <a:spAutoFit/>
          </a:bodyPr>
          <a:lstStyle/>
          <a:p>
            <a:pPr algn="ctr"/>
            <a:r>
              <a:rPr lang="en-GB" b="1" dirty="0"/>
              <a:t>MPB</a:t>
            </a:r>
          </a:p>
        </p:txBody>
      </p:sp>
      <p:cxnSp>
        <p:nvCxnSpPr>
          <p:cNvPr id="16" name="Straight Connector 15">
            <a:extLst>
              <a:ext uri="{FF2B5EF4-FFF2-40B4-BE49-F238E27FC236}">
                <a16:creationId xmlns:a16="http://schemas.microsoft.com/office/drawing/2014/main" id="{0E1F13A6-1186-4302-87BD-B5980652E3F5}"/>
              </a:ext>
            </a:extLst>
          </p:cNvPr>
          <p:cNvCxnSpPr>
            <a:cxnSpLocks/>
          </p:cNvCxnSpPr>
          <p:nvPr/>
        </p:nvCxnSpPr>
        <p:spPr>
          <a:xfrm flipV="1">
            <a:off x="5113849" y="3196350"/>
            <a:ext cx="0" cy="1977517"/>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5F2319-6253-45BF-9F16-519AB91DDB98}"/>
              </a:ext>
            </a:extLst>
          </p:cNvPr>
          <p:cNvCxnSpPr>
            <a:cxnSpLocks/>
          </p:cNvCxnSpPr>
          <p:nvPr/>
        </p:nvCxnSpPr>
        <p:spPr>
          <a:xfrm flipV="1">
            <a:off x="6339917" y="3207621"/>
            <a:ext cx="2513" cy="1949651"/>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DD77B16-98A4-4C4A-A887-7B018392AA1B}"/>
              </a:ext>
            </a:extLst>
          </p:cNvPr>
          <p:cNvSpPr txBox="1"/>
          <p:nvPr/>
        </p:nvSpPr>
        <p:spPr>
          <a:xfrm>
            <a:off x="5501775" y="5127917"/>
            <a:ext cx="1656913" cy="369332"/>
          </a:xfrm>
          <a:prstGeom prst="rect">
            <a:avLst/>
          </a:prstGeom>
          <a:noFill/>
        </p:spPr>
        <p:txBody>
          <a:bodyPr wrap="square" rtlCol="0">
            <a:spAutoFit/>
          </a:bodyPr>
          <a:lstStyle/>
          <a:p>
            <a:pPr algn="ctr"/>
            <a:r>
              <a:rPr lang="en-GB" b="1" dirty="0"/>
              <a:t>Q</a:t>
            </a:r>
          </a:p>
        </p:txBody>
      </p:sp>
      <p:cxnSp>
        <p:nvCxnSpPr>
          <p:cNvPr id="20" name="Straight Connector 19">
            <a:extLst>
              <a:ext uri="{FF2B5EF4-FFF2-40B4-BE49-F238E27FC236}">
                <a16:creationId xmlns:a16="http://schemas.microsoft.com/office/drawing/2014/main" id="{5E59A6BD-B958-4DF2-A1D0-702E05475D51}"/>
              </a:ext>
            </a:extLst>
          </p:cNvPr>
          <p:cNvCxnSpPr>
            <a:cxnSpLocks/>
          </p:cNvCxnSpPr>
          <p:nvPr/>
        </p:nvCxnSpPr>
        <p:spPr>
          <a:xfrm flipH="1">
            <a:off x="4629759" y="1409126"/>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9DD242-CF3A-434F-AA66-5A3D2D7969DD}"/>
              </a:ext>
            </a:extLst>
          </p:cNvPr>
          <p:cNvSpPr txBox="1"/>
          <p:nvPr/>
        </p:nvSpPr>
        <p:spPr>
          <a:xfrm>
            <a:off x="7870520" y="1322778"/>
            <a:ext cx="1146389" cy="369332"/>
          </a:xfrm>
          <a:prstGeom prst="rect">
            <a:avLst/>
          </a:prstGeom>
          <a:noFill/>
        </p:spPr>
        <p:txBody>
          <a:bodyPr wrap="square" rtlCol="0">
            <a:spAutoFit/>
          </a:bodyPr>
          <a:lstStyle/>
          <a:p>
            <a:pPr algn="ctr"/>
            <a:r>
              <a:rPr lang="en-GB" b="1" dirty="0"/>
              <a:t>MPC</a:t>
            </a:r>
          </a:p>
        </p:txBody>
      </p:sp>
      <p:sp>
        <p:nvSpPr>
          <p:cNvPr id="25" name="TextBox 24">
            <a:extLst>
              <a:ext uri="{FF2B5EF4-FFF2-40B4-BE49-F238E27FC236}">
                <a16:creationId xmlns:a16="http://schemas.microsoft.com/office/drawing/2014/main" id="{9956ED38-F67B-4B6B-B378-5C1306AC5C3A}"/>
              </a:ext>
            </a:extLst>
          </p:cNvPr>
          <p:cNvSpPr txBox="1"/>
          <p:nvPr/>
        </p:nvSpPr>
        <p:spPr>
          <a:xfrm>
            <a:off x="4273477" y="5156217"/>
            <a:ext cx="1656913" cy="369332"/>
          </a:xfrm>
          <a:prstGeom prst="rect">
            <a:avLst/>
          </a:prstGeom>
          <a:noFill/>
        </p:spPr>
        <p:txBody>
          <a:bodyPr wrap="square" rtlCol="0">
            <a:spAutoFit/>
          </a:bodyPr>
          <a:lstStyle/>
          <a:p>
            <a:pPr algn="ctr"/>
            <a:r>
              <a:rPr lang="en-GB" b="1" dirty="0"/>
              <a:t>Q*</a:t>
            </a:r>
          </a:p>
        </p:txBody>
      </p:sp>
      <p:sp>
        <p:nvSpPr>
          <p:cNvPr id="11" name="Title 10">
            <a:extLst>
              <a:ext uri="{FF2B5EF4-FFF2-40B4-BE49-F238E27FC236}">
                <a16:creationId xmlns:a16="http://schemas.microsoft.com/office/drawing/2014/main" id="{C3766FA7-64EF-E62D-BBDB-12B2C71414C5}"/>
              </a:ext>
            </a:extLst>
          </p:cNvPr>
          <p:cNvSpPr>
            <a:spLocks noGrp="1"/>
          </p:cNvSpPr>
          <p:nvPr>
            <p:ph type="title"/>
          </p:nvPr>
        </p:nvSpPr>
        <p:spPr/>
        <p:txBody>
          <a:bodyPr/>
          <a:lstStyle/>
          <a:p>
            <a:r>
              <a:rPr lang="en-GB" dirty="0">
                <a:cs typeface="Calibri Light"/>
              </a:rPr>
              <a:t>Market with negative consumption externality (MSB&lt;MPB) and negative production externality (MSC&gt;MPC)</a:t>
            </a:r>
            <a:endParaRPr lang="en-GB" dirty="0"/>
          </a:p>
        </p:txBody>
      </p:sp>
    </p:spTree>
    <p:extLst>
      <p:ext uri="{BB962C8B-B14F-4D97-AF65-F5344CB8AC3E}">
        <p14:creationId xmlns:p14="http://schemas.microsoft.com/office/powerpoint/2010/main" val="105712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77119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77119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61980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700024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31477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6894063" y="4668810"/>
            <a:ext cx="1146389" cy="369332"/>
          </a:xfrm>
          <a:prstGeom prst="rect">
            <a:avLst/>
          </a:prstGeom>
          <a:noFill/>
        </p:spPr>
        <p:txBody>
          <a:bodyPr wrap="square" rtlCol="0">
            <a:spAutoFit/>
          </a:bodyPr>
          <a:lstStyle/>
          <a:p>
            <a:pPr algn="ctr"/>
            <a:r>
              <a:rPr lang="en-GB" b="1" dirty="0"/>
              <a:t>MPB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481760"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258264" y="1124574"/>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394780" y="2746532"/>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771196" y="2890835"/>
            <a:ext cx="2553346"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6324542" y="2931198"/>
            <a:ext cx="0" cy="22681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6111082" y="5168612"/>
            <a:ext cx="1709797" cy="369332"/>
          </a:xfrm>
          <a:prstGeom prst="rect">
            <a:avLst/>
          </a:prstGeom>
          <a:noFill/>
        </p:spPr>
        <p:txBody>
          <a:bodyPr wrap="square" rtlCol="0">
            <a:spAutoFit/>
          </a:bodyPr>
          <a:lstStyle/>
          <a:p>
            <a:r>
              <a:rPr lang="en-GB" b="1" dirty="0"/>
              <a:t>Q*      </a:t>
            </a:r>
          </a:p>
        </p:txBody>
      </p:sp>
      <p:cxnSp>
        <p:nvCxnSpPr>
          <p:cNvPr id="17" name="Straight Connector 16">
            <a:extLst>
              <a:ext uri="{FF2B5EF4-FFF2-40B4-BE49-F238E27FC236}">
                <a16:creationId xmlns:a16="http://schemas.microsoft.com/office/drawing/2014/main" id="{E9536D9F-1721-479E-8E1E-79CCD303EAE8}"/>
              </a:ext>
            </a:extLst>
          </p:cNvPr>
          <p:cNvCxnSpPr>
            <a:cxnSpLocks/>
          </p:cNvCxnSpPr>
          <p:nvPr/>
        </p:nvCxnSpPr>
        <p:spPr>
          <a:xfrm>
            <a:off x="3766197" y="3904218"/>
            <a:ext cx="250731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3427674" y="3707569"/>
            <a:ext cx="462620" cy="369332"/>
          </a:xfrm>
          <a:prstGeom prst="rect">
            <a:avLst/>
          </a:prstGeom>
          <a:noFill/>
        </p:spPr>
        <p:txBody>
          <a:bodyPr wrap="square" rtlCol="0">
            <a:spAutoFit/>
          </a:bodyPr>
          <a:lstStyle/>
          <a:p>
            <a:r>
              <a:rPr lang="en-GB" b="1" dirty="0">
                <a:solidFill>
                  <a:srgbClr val="FF0000"/>
                </a:solidFill>
              </a:rPr>
              <a:t>P</a:t>
            </a:r>
          </a:p>
        </p:txBody>
      </p:sp>
      <p:cxnSp>
        <p:nvCxnSpPr>
          <p:cNvPr id="20" name="Straight Connector 19">
            <a:extLst>
              <a:ext uri="{FF2B5EF4-FFF2-40B4-BE49-F238E27FC236}">
                <a16:creationId xmlns:a16="http://schemas.microsoft.com/office/drawing/2014/main" id="{712063CE-F068-4572-BD9E-E7ABA392E71A}"/>
              </a:ext>
            </a:extLst>
          </p:cNvPr>
          <p:cNvCxnSpPr>
            <a:cxnSpLocks/>
          </p:cNvCxnSpPr>
          <p:nvPr/>
        </p:nvCxnSpPr>
        <p:spPr>
          <a:xfrm>
            <a:off x="4235359" y="1079475"/>
            <a:ext cx="3432696" cy="2960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795154-5018-4955-9BA7-22E9D73C4A6E}"/>
              </a:ext>
            </a:extLst>
          </p:cNvPr>
          <p:cNvSpPr txBox="1"/>
          <p:nvPr/>
        </p:nvSpPr>
        <p:spPr>
          <a:xfrm>
            <a:off x="7480021" y="3817423"/>
            <a:ext cx="1146389" cy="369332"/>
          </a:xfrm>
          <a:prstGeom prst="rect">
            <a:avLst/>
          </a:prstGeom>
          <a:noFill/>
        </p:spPr>
        <p:txBody>
          <a:bodyPr wrap="square" rtlCol="0">
            <a:spAutoFit/>
          </a:bodyPr>
          <a:lstStyle/>
          <a:p>
            <a:pPr algn="ctr"/>
            <a:r>
              <a:rPr lang="en-GB" b="1" dirty="0"/>
              <a:t>MSB</a:t>
            </a:r>
          </a:p>
        </p:txBody>
      </p:sp>
      <p:cxnSp>
        <p:nvCxnSpPr>
          <p:cNvPr id="24" name="Straight Connector 23">
            <a:extLst>
              <a:ext uri="{FF2B5EF4-FFF2-40B4-BE49-F238E27FC236}">
                <a16:creationId xmlns:a16="http://schemas.microsoft.com/office/drawing/2014/main" id="{064C0B0A-2CB8-4D20-BA9E-4AA18791BF80}"/>
              </a:ext>
            </a:extLst>
          </p:cNvPr>
          <p:cNvCxnSpPr>
            <a:cxnSpLocks/>
          </p:cNvCxnSpPr>
          <p:nvPr/>
        </p:nvCxnSpPr>
        <p:spPr>
          <a:xfrm flipH="1">
            <a:off x="4634161" y="2619654"/>
            <a:ext cx="3516442" cy="2425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8E2538-97B2-4529-82BC-80CA98FA86D8}"/>
              </a:ext>
            </a:extLst>
          </p:cNvPr>
          <p:cNvSpPr txBox="1"/>
          <p:nvPr/>
        </p:nvSpPr>
        <p:spPr>
          <a:xfrm>
            <a:off x="7702446" y="2250322"/>
            <a:ext cx="1146389" cy="369332"/>
          </a:xfrm>
          <a:prstGeom prst="rect">
            <a:avLst/>
          </a:prstGeom>
          <a:noFill/>
        </p:spPr>
        <p:txBody>
          <a:bodyPr wrap="square" rtlCol="0">
            <a:spAutoFit/>
          </a:bodyPr>
          <a:lstStyle/>
          <a:p>
            <a:pPr algn="ctr"/>
            <a:r>
              <a:rPr lang="en-GB" b="1" dirty="0"/>
              <a:t>MPC</a:t>
            </a:r>
          </a:p>
        </p:txBody>
      </p:sp>
      <p:sp>
        <p:nvSpPr>
          <p:cNvPr id="8" name="Title 7">
            <a:extLst>
              <a:ext uri="{FF2B5EF4-FFF2-40B4-BE49-F238E27FC236}">
                <a16:creationId xmlns:a16="http://schemas.microsoft.com/office/drawing/2014/main" id="{697B5746-96B4-9AF7-C527-883B7A6D4B79}"/>
              </a:ext>
            </a:extLst>
          </p:cNvPr>
          <p:cNvSpPr>
            <a:spLocks noGrp="1"/>
          </p:cNvSpPr>
          <p:nvPr>
            <p:ph type="title"/>
          </p:nvPr>
        </p:nvSpPr>
        <p:spPr/>
        <p:txBody>
          <a:bodyPr>
            <a:noAutofit/>
          </a:bodyPr>
          <a:lstStyle/>
          <a:p>
            <a:r>
              <a:rPr lang="en-GB" dirty="0">
                <a:cs typeface="Calibri Light"/>
              </a:rPr>
              <a:t>Market equilibrium compared to social optimum equilibrium a market with both a negative production externality (MSC&gt;MPC) and a positive consumption externality (MSB&gt;MPB)</a:t>
            </a:r>
            <a:endParaRPr lang="en-US" dirty="0"/>
          </a:p>
        </p:txBody>
      </p:sp>
    </p:spTree>
    <p:extLst>
      <p:ext uri="{BB962C8B-B14F-4D97-AF65-F5344CB8AC3E}">
        <p14:creationId xmlns:p14="http://schemas.microsoft.com/office/powerpoint/2010/main" val="260387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417759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417759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302620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740664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72117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218021" y="4637423"/>
            <a:ext cx="1146389" cy="369332"/>
          </a:xfrm>
          <a:prstGeom prst="rect">
            <a:avLst/>
          </a:prstGeom>
          <a:noFill/>
        </p:spPr>
        <p:txBody>
          <a:bodyPr wrap="square" rtlCol="0">
            <a:spAutoFit/>
          </a:bodyPr>
          <a:lstStyle/>
          <a:p>
            <a:pPr algn="ctr"/>
            <a:r>
              <a:rPr lang="en-GB" b="1" dirty="0"/>
              <a:t>MSB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888160"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664664" y="1124574"/>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798347" y="3207621"/>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4177595"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6278880"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6081418" y="5199348"/>
            <a:ext cx="1709797" cy="369332"/>
          </a:xfrm>
          <a:prstGeom prst="rect">
            <a:avLst/>
          </a:prstGeom>
          <a:noFill/>
        </p:spPr>
        <p:txBody>
          <a:bodyPr wrap="square" rtlCol="0">
            <a:spAutoFit/>
          </a:bodyPr>
          <a:lstStyle/>
          <a:p>
            <a:r>
              <a:rPr lang="en-GB" b="1" dirty="0"/>
              <a:t>Q*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3411430" y="3817423"/>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a:stCxn id="23" idx="0"/>
          </p:cNvCxnSpPr>
          <p:nvPr/>
        </p:nvCxnSpPr>
        <p:spPr>
          <a:xfrm flipH="1" flipV="1">
            <a:off x="6841741" y="3985776"/>
            <a:ext cx="17025" cy="122353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4187194" y="3985776"/>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627456" y="5209315"/>
            <a:ext cx="462620" cy="369332"/>
          </a:xfrm>
          <a:prstGeom prst="rect">
            <a:avLst/>
          </a:prstGeom>
          <a:noFill/>
        </p:spPr>
        <p:txBody>
          <a:bodyPr wrap="square" rtlCol="0">
            <a:spAutoFit/>
          </a:bodyPr>
          <a:lstStyle/>
          <a:p>
            <a:r>
              <a:rPr lang="en-GB" b="1" dirty="0">
                <a:solidFill>
                  <a:srgbClr val="FF0000"/>
                </a:solidFill>
              </a:rPr>
              <a:t>Q</a:t>
            </a:r>
          </a:p>
        </p:txBody>
      </p:sp>
      <p:cxnSp>
        <p:nvCxnSpPr>
          <p:cNvPr id="29" name="Straight Connector 28">
            <a:extLst>
              <a:ext uri="{FF2B5EF4-FFF2-40B4-BE49-F238E27FC236}">
                <a16:creationId xmlns:a16="http://schemas.microsoft.com/office/drawing/2014/main" id="{BC393B74-FF48-40E9-9FF5-6BC9FD91AF02}"/>
              </a:ext>
            </a:extLst>
          </p:cNvPr>
          <p:cNvCxnSpPr>
            <a:cxnSpLocks/>
          </p:cNvCxnSpPr>
          <p:nvPr/>
        </p:nvCxnSpPr>
        <p:spPr>
          <a:xfrm flipH="1">
            <a:off x="5341890" y="3040892"/>
            <a:ext cx="2865382" cy="19834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BD6415-8850-4F2A-B669-8525A3A5DB5A}"/>
              </a:ext>
            </a:extLst>
          </p:cNvPr>
          <p:cNvSpPr txBox="1"/>
          <p:nvPr/>
        </p:nvSpPr>
        <p:spPr>
          <a:xfrm>
            <a:off x="7842130" y="2932383"/>
            <a:ext cx="1146389" cy="369332"/>
          </a:xfrm>
          <a:prstGeom prst="rect">
            <a:avLst/>
          </a:prstGeom>
          <a:noFill/>
        </p:spPr>
        <p:txBody>
          <a:bodyPr wrap="square" rtlCol="0">
            <a:spAutoFit/>
          </a:bodyPr>
          <a:lstStyle/>
          <a:p>
            <a:pPr algn="ctr"/>
            <a:r>
              <a:rPr lang="en-GB" b="1" dirty="0"/>
              <a:t>MPC</a:t>
            </a:r>
          </a:p>
        </p:txBody>
      </p:sp>
      <p:cxnSp>
        <p:nvCxnSpPr>
          <p:cNvPr id="20" name="Straight Connector 19">
            <a:extLst>
              <a:ext uri="{FF2B5EF4-FFF2-40B4-BE49-F238E27FC236}">
                <a16:creationId xmlns:a16="http://schemas.microsoft.com/office/drawing/2014/main" id="{9AE5EC64-69F1-44C5-A024-A1ED58E6E146}"/>
              </a:ext>
            </a:extLst>
          </p:cNvPr>
          <p:cNvCxnSpPr>
            <a:cxnSpLocks/>
          </p:cNvCxnSpPr>
          <p:nvPr/>
        </p:nvCxnSpPr>
        <p:spPr>
          <a:xfrm flipH="1">
            <a:off x="4721179" y="2455204"/>
            <a:ext cx="2865382" cy="198349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E1D10C3-B13A-416F-9714-C4238194C154}"/>
              </a:ext>
            </a:extLst>
          </p:cNvPr>
          <p:cNvSpPr txBox="1"/>
          <p:nvPr/>
        </p:nvSpPr>
        <p:spPr>
          <a:xfrm>
            <a:off x="7611105" y="2294510"/>
            <a:ext cx="1146389" cy="369332"/>
          </a:xfrm>
          <a:prstGeom prst="rect">
            <a:avLst/>
          </a:prstGeom>
          <a:noFill/>
        </p:spPr>
        <p:txBody>
          <a:bodyPr wrap="square" rtlCol="0">
            <a:spAutoFit/>
          </a:bodyPr>
          <a:lstStyle/>
          <a:p>
            <a:pPr algn="ctr"/>
            <a:r>
              <a:rPr lang="en-GB" b="1" dirty="0">
                <a:solidFill>
                  <a:srgbClr val="0070C0"/>
                </a:solidFill>
              </a:rPr>
              <a:t>MPC + tax</a:t>
            </a:r>
          </a:p>
        </p:txBody>
      </p:sp>
      <p:sp>
        <p:nvSpPr>
          <p:cNvPr id="8" name="Title 7">
            <a:extLst>
              <a:ext uri="{FF2B5EF4-FFF2-40B4-BE49-F238E27FC236}">
                <a16:creationId xmlns:a16="http://schemas.microsoft.com/office/drawing/2014/main" id="{9FDC2C3A-9E88-6060-B7C0-1C64D00083B6}"/>
              </a:ext>
            </a:extLst>
          </p:cNvPr>
          <p:cNvSpPr>
            <a:spLocks noGrp="1"/>
          </p:cNvSpPr>
          <p:nvPr>
            <p:ph type="title"/>
          </p:nvPr>
        </p:nvSpPr>
        <p:spPr/>
        <p:txBody>
          <a:bodyPr/>
          <a:lstStyle/>
          <a:p>
            <a:r>
              <a:rPr lang="en-GB" dirty="0">
                <a:cs typeface="Calibri Light"/>
              </a:rPr>
              <a:t>Using a specific/unit indirect tax to internalise a negative production externality</a:t>
            </a:r>
            <a:endParaRPr lang="en-GB" dirty="0"/>
          </a:p>
        </p:txBody>
      </p:sp>
    </p:spTree>
    <p:extLst>
      <p:ext uri="{BB962C8B-B14F-4D97-AF65-F5344CB8AC3E}">
        <p14:creationId xmlns:p14="http://schemas.microsoft.com/office/powerpoint/2010/main" val="2282057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497007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497007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3818688" y="937502"/>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8199120" y="526308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974676" y="3301715"/>
            <a:ext cx="2833482" cy="1430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527641" y="4507826"/>
            <a:ext cx="1146389" cy="369332"/>
          </a:xfrm>
          <a:prstGeom prst="rect">
            <a:avLst/>
          </a:prstGeom>
          <a:noFill/>
        </p:spPr>
        <p:txBody>
          <a:bodyPr wrap="square" rtlCol="0">
            <a:spAutoFit/>
          </a:bodyPr>
          <a:lstStyle/>
          <a:p>
            <a:pPr algn="ctr"/>
            <a:r>
              <a:rPr lang="en-GB" b="1" dirty="0"/>
              <a:t>MSB</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974676" y="1124574"/>
            <a:ext cx="2077398" cy="2217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6771396" y="1214501"/>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4590827" y="3150471"/>
            <a:ext cx="1709797" cy="369332"/>
          </a:xfrm>
          <a:prstGeom prst="rect">
            <a:avLst/>
          </a:prstGeom>
          <a:noFill/>
        </p:spPr>
        <p:txBody>
          <a:bodyPr wrap="square" rtlCol="0">
            <a:spAutoFit/>
          </a:bodyPr>
          <a:lstStyle/>
          <a:p>
            <a:r>
              <a:rPr lang="en-GB" b="1" dirty="0"/>
              <a:t>P*</a:t>
            </a:r>
          </a:p>
        </p:txBody>
      </p:sp>
      <p:sp>
        <p:nvSpPr>
          <p:cNvPr id="18" name="TextBox 17">
            <a:extLst>
              <a:ext uri="{FF2B5EF4-FFF2-40B4-BE49-F238E27FC236}">
                <a16:creationId xmlns:a16="http://schemas.microsoft.com/office/drawing/2014/main" id="{0BE4F89F-4293-4EBA-98DE-6FF1E0EAA2A9}"/>
              </a:ext>
            </a:extLst>
          </p:cNvPr>
          <p:cNvSpPr txBox="1"/>
          <p:nvPr/>
        </p:nvSpPr>
        <p:spPr>
          <a:xfrm>
            <a:off x="4599563" y="5237403"/>
            <a:ext cx="1709797" cy="369332"/>
          </a:xfrm>
          <a:prstGeom prst="rect">
            <a:avLst/>
          </a:prstGeom>
          <a:noFill/>
        </p:spPr>
        <p:txBody>
          <a:bodyPr wrap="square" rtlCol="0">
            <a:spAutoFit/>
          </a:bodyPr>
          <a:lstStyle/>
          <a:p>
            <a:r>
              <a:rPr lang="en-GB" b="1" dirty="0"/>
              <a:t>Q* = 0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4203910" y="3731698"/>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p:cNvCxnSpPr>
          <p:nvPr/>
        </p:nvCxnSpPr>
        <p:spPr>
          <a:xfrm flipH="1" flipV="1">
            <a:off x="6149625" y="3898925"/>
            <a:ext cx="17025" cy="122353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4979674" y="3909576"/>
            <a:ext cx="111632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013375" y="5251067"/>
            <a:ext cx="462620" cy="369332"/>
          </a:xfrm>
          <a:prstGeom prst="rect">
            <a:avLst/>
          </a:prstGeom>
          <a:noFill/>
        </p:spPr>
        <p:txBody>
          <a:bodyPr wrap="square" rtlCol="0">
            <a:spAutoFit/>
          </a:bodyPr>
          <a:lstStyle/>
          <a:p>
            <a:r>
              <a:rPr lang="en-GB" b="1" dirty="0">
                <a:solidFill>
                  <a:srgbClr val="FF0000"/>
                </a:solidFill>
              </a:rPr>
              <a:t>Q</a:t>
            </a:r>
          </a:p>
        </p:txBody>
      </p:sp>
      <p:cxnSp>
        <p:nvCxnSpPr>
          <p:cNvPr id="29" name="Straight Connector 28">
            <a:extLst>
              <a:ext uri="{FF2B5EF4-FFF2-40B4-BE49-F238E27FC236}">
                <a16:creationId xmlns:a16="http://schemas.microsoft.com/office/drawing/2014/main" id="{BC393B74-FF48-40E9-9FF5-6BC9FD91AF02}"/>
              </a:ext>
            </a:extLst>
          </p:cNvPr>
          <p:cNvCxnSpPr>
            <a:cxnSpLocks/>
          </p:cNvCxnSpPr>
          <p:nvPr/>
        </p:nvCxnSpPr>
        <p:spPr>
          <a:xfrm flipH="1">
            <a:off x="5119920" y="2651999"/>
            <a:ext cx="3273593" cy="17918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BD6415-8850-4F2A-B669-8525A3A5DB5A}"/>
              </a:ext>
            </a:extLst>
          </p:cNvPr>
          <p:cNvSpPr txBox="1"/>
          <p:nvPr/>
        </p:nvSpPr>
        <p:spPr>
          <a:xfrm>
            <a:off x="8010500" y="2642032"/>
            <a:ext cx="1146389" cy="369332"/>
          </a:xfrm>
          <a:prstGeom prst="rect">
            <a:avLst/>
          </a:prstGeom>
          <a:noFill/>
        </p:spPr>
        <p:txBody>
          <a:bodyPr wrap="square" rtlCol="0">
            <a:spAutoFit/>
          </a:bodyPr>
          <a:lstStyle/>
          <a:p>
            <a:pPr algn="ctr"/>
            <a:r>
              <a:rPr lang="en-GB" b="1" dirty="0"/>
              <a:t>MPC</a:t>
            </a:r>
          </a:p>
        </p:txBody>
      </p:sp>
      <p:sp>
        <p:nvSpPr>
          <p:cNvPr id="8" name="Title 7">
            <a:extLst>
              <a:ext uri="{FF2B5EF4-FFF2-40B4-BE49-F238E27FC236}">
                <a16:creationId xmlns:a16="http://schemas.microsoft.com/office/drawing/2014/main" id="{AD2B5623-315C-75F6-A7C3-40B5EF45D413}"/>
              </a:ext>
            </a:extLst>
          </p:cNvPr>
          <p:cNvSpPr>
            <a:spLocks noGrp="1"/>
          </p:cNvSpPr>
          <p:nvPr>
            <p:ph type="title"/>
          </p:nvPr>
        </p:nvSpPr>
        <p:spPr/>
        <p:txBody>
          <a:bodyPr/>
          <a:lstStyle/>
          <a:p>
            <a:r>
              <a:rPr lang="en-GB" dirty="0">
                <a:cs typeface="Calibri Light"/>
              </a:rPr>
              <a:t>Market where the best government intervention option is to ban the good/service; social optimum at zero output</a:t>
            </a:r>
            <a:endParaRPr lang="en-GB" dirty="0"/>
          </a:p>
        </p:txBody>
      </p:sp>
    </p:spTree>
    <p:extLst>
      <p:ext uri="{BB962C8B-B14F-4D97-AF65-F5344CB8AC3E}">
        <p14:creationId xmlns:p14="http://schemas.microsoft.com/office/powerpoint/2010/main" val="377406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92088-F52D-EE0C-5447-295A721784C8}"/>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40A9B6EC-66AB-A4D0-3CC9-782B563D63FD}"/>
              </a:ext>
            </a:extLst>
          </p:cNvPr>
          <p:cNvSpPr>
            <a:spLocks noGrp="1"/>
          </p:cNvSpPr>
          <p:nvPr>
            <p:ph type="subTitle" idx="1"/>
          </p:nvPr>
        </p:nvSpPr>
        <p:spPr/>
        <p:txBody>
          <a:bodyPr>
            <a:normAutofit/>
          </a:bodyPr>
          <a:lstStyle/>
          <a:p>
            <a:r>
              <a:rPr lang="en-GB" sz="3200" b="1" dirty="0"/>
              <a:t>SIMPLE MARKET DIAGRAMS</a:t>
            </a:r>
          </a:p>
        </p:txBody>
      </p:sp>
    </p:spTree>
    <p:extLst>
      <p:ext uri="{BB962C8B-B14F-4D97-AF65-F5344CB8AC3E}">
        <p14:creationId xmlns:p14="http://schemas.microsoft.com/office/powerpoint/2010/main" val="2850198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7004367" y="118926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7004367" y="541246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5852981" y="1184082"/>
            <a:ext cx="1146389" cy="923330"/>
          </a:xfrm>
          <a:prstGeom prst="rect">
            <a:avLst/>
          </a:prstGeom>
          <a:noFill/>
        </p:spPr>
        <p:txBody>
          <a:bodyPr wrap="square" rtlCol="0">
            <a:spAutoFit/>
          </a:bodyPr>
          <a:lstStyle/>
          <a:p>
            <a:pPr algn="ctr"/>
            <a:r>
              <a:rPr lang="en-GB" b="1" dirty="0"/>
              <a:t>Price / Costs and Benefits</a:t>
            </a:r>
          </a:p>
        </p:txBody>
      </p:sp>
      <p:sp>
        <p:nvSpPr>
          <p:cNvPr id="5" name="TextBox 4">
            <a:extLst>
              <a:ext uri="{FF2B5EF4-FFF2-40B4-BE49-F238E27FC236}">
                <a16:creationId xmlns:a16="http://schemas.microsoft.com/office/drawing/2014/main" id="{9A7980A3-AD05-44A0-80B5-D53F79FF2424}"/>
              </a:ext>
            </a:extLst>
          </p:cNvPr>
          <p:cNvSpPr txBox="1"/>
          <p:nvPr/>
        </p:nvSpPr>
        <p:spPr>
          <a:xfrm>
            <a:off x="10233413" y="5509667"/>
            <a:ext cx="1404413"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7351673" y="2094353"/>
            <a:ext cx="3324725" cy="296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7714933" y="174048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10491437" y="1371154"/>
            <a:ext cx="1146389" cy="369332"/>
          </a:xfrm>
          <a:prstGeom prst="rect">
            <a:avLst/>
          </a:prstGeom>
          <a:noFill/>
        </p:spPr>
        <p:txBody>
          <a:bodyPr wrap="square" rtlCol="0">
            <a:spAutoFit/>
          </a:bodyPr>
          <a:lstStyle/>
          <a:p>
            <a:pPr algn="ctr"/>
            <a:r>
              <a:rPr lang="en-GB" b="1" dirty="0"/>
              <a:t>S (= MSC)</a:t>
            </a:r>
          </a:p>
        </p:txBody>
      </p:sp>
      <p:sp>
        <p:nvSpPr>
          <p:cNvPr id="11" name="TextBox 10">
            <a:extLst>
              <a:ext uri="{FF2B5EF4-FFF2-40B4-BE49-F238E27FC236}">
                <a16:creationId xmlns:a16="http://schemas.microsoft.com/office/drawing/2014/main" id="{8069FAB1-8BD3-4190-AC49-46A25D4C1ECA}"/>
              </a:ext>
            </a:extLst>
          </p:cNvPr>
          <p:cNvSpPr txBox="1"/>
          <p:nvPr/>
        </p:nvSpPr>
        <p:spPr>
          <a:xfrm>
            <a:off x="6625120" y="3454201"/>
            <a:ext cx="1709797" cy="369332"/>
          </a:xfrm>
          <a:prstGeom prst="rect">
            <a:avLst/>
          </a:prstGeom>
          <a:noFill/>
        </p:spPr>
        <p:txBody>
          <a:bodyPr wrap="square" rtlCol="0">
            <a:spAutoFit/>
          </a:bodyPr>
          <a:lstStyle/>
          <a:p>
            <a:r>
              <a:rPr lang="en-GB" b="1" dirty="0"/>
              <a:t>P*</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7004368" y="3640020"/>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9105653" y="364002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8908191" y="5445928"/>
            <a:ext cx="1709797" cy="369332"/>
          </a:xfrm>
          <a:prstGeom prst="rect">
            <a:avLst/>
          </a:prstGeom>
          <a:noFill/>
        </p:spPr>
        <p:txBody>
          <a:bodyPr wrap="square" rtlCol="0">
            <a:spAutoFit/>
          </a:bodyPr>
          <a:lstStyle/>
          <a:p>
            <a:r>
              <a:rPr lang="en-GB" b="1" dirty="0"/>
              <a:t>Q*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6173685" y="2888849"/>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17" name="Straight Connector 16">
            <a:extLst>
              <a:ext uri="{FF2B5EF4-FFF2-40B4-BE49-F238E27FC236}">
                <a16:creationId xmlns:a16="http://schemas.microsoft.com/office/drawing/2014/main" id="{E9536D9F-1721-479E-8E1E-79CCD303EAE8}"/>
              </a:ext>
            </a:extLst>
          </p:cNvPr>
          <p:cNvCxnSpPr>
            <a:cxnSpLocks/>
          </p:cNvCxnSpPr>
          <p:nvPr/>
        </p:nvCxnSpPr>
        <p:spPr>
          <a:xfrm flipV="1">
            <a:off x="9613621" y="3112473"/>
            <a:ext cx="0" cy="23434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6999370" y="3112473"/>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9454229" y="5455895"/>
            <a:ext cx="462620" cy="369332"/>
          </a:xfrm>
          <a:prstGeom prst="rect">
            <a:avLst/>
          </a:prstGeom>
          <a:noFill/>
        </p:spPr>
        <p:txBody>
          <a:bodyPr wrap="square" rtlCol="0">
            <a:spAutoFit/>
          </a:bodyPr>
          <a:lstStyle/>
          <a:p>
            <a:r>
              <a:rPr lang="en-GB" b="1" dirty="0">
                <a:solidFill>
                  <a:srgbClr val="FF0000"/>
                </a:solidFill>
              </a:rPr>
              <a:t>Q</a:t>
            </a:r>
          </a:p>
        </p:txBody>
      </p:sp>
      <p:cxnSp>
        <p:nvCxnSpPr>
          <p:cNvPr id="20" name="Straight Connector 19">
            <a:extLst>
              <a:ext uri="{FF2B5EF4-FFF2-40B4-BE49-F238E27FC236}">
                <a16:creationId xmlns:a16="http://schemas.microsoft.com/office/drawing/2014/main" id="{712063CE-F068-4572-BD9E-E7ABA392E71A}"/>
              </a:ext>
            </a:extLst>
          </p:cNvPr>
          <p:cNvCxnSpPr>
            <a:cxnSpLocks/>
          </p:cNvCxnSpPr>
          <p:nvPr/>
        </p:nvCxnSpPr>
        <p:spPr>
          <a:xfrm>
            <a:off x="7468532" y="1326055"/>
            <a:ext cx="3432696" cy="2960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795154-5018-4955-9BA7-22E9D73C4A6E}"/>
              </a:ext>
            </a:extLst>
          </p:cNvPr>
          <p:cNvSpPr txBox="1"/>
          <p:nvPr/>
        </p:nvSpPr>
        <p:spPr>
          <a:xfrm>
            <a:off x="10805155" y="3707010"/>
            <a:ext cx="1001713" cy="646331"/>
          </a:xfrm>
          <a:prstGeom prst="rect">
            <a:avLst/>
          </a:prstGeom>
          <a:noFill/>
        </p:spPr>
        <p:txBody>
          <a:bodyPr wrap="square" rtlCol="0">
            <a:spAutoFit/>
          </a:bodyPr>
          <a:lstStyle/>
          <a:p>
            <a:pPr algn="ctr"/>
            <a:r>
              <a:rPr lang="en-GB" b="1" dirty="0"/>
              <a:t>D actual (= MPB)</a:t>
            </a:r>
          </a:p>
        </p:txBody>
      </p:sp>
      <p:sp>
        <p:nvSpPr>
          <p:cNvPr id="24" name="TextBox 23">
            <a:extLst>
              <a:ext uri="{FF2B5EF4-FFF2-40B4-BE49-F238E27FC236}">
                <a16:creationId xmlns:a16="http://schemas.microsoft.com/office/drawing/2014/main" id="{C5E83CDC-E4D7-4468-93F6-8748252B2B1A}"/>
              </a:ext>
            </a:extLst>
          </p:cNvPr>
          <p:cNvSpPr txBox="1"/>
          <p:nvPr/>
        </p:nvSpPr>
        <p:spPr>
          <a:xfrm>
            <a:off x="10538739" y="4756171"/>
            <a:ext cx="1336400" cy="646331"/>
          </a:xfrm>
          <a:prstGeom prst="rect">
            <a:avLst/>
          </a:prstGeom>
          <a:noFill/>
        </p:spPr>
        <p:txBody>
          <a:bodyPr wrap="square" rtlCol="0">
            <a:spAutoFit/>
          </a:bodyPr>
          <a:lstStyle/>
          <a:p>
            <a:pPr algn="ctr"/>
            <a:r>
              <a:rPr lang="en-GB" b="1" dirty="0"/>
              <a:t>D full info (= MSB)</a:t>
            </a:r>
          </a:p>
        </p:txBody>
      </p:sp>
      <p:cxnSp>
        <p:nvCxnSpPr>
          <p:cNvPr id="25" name="Straight Connector 24">
            <a:extLst>
              <a:ext uri="{FF2B5EF4-FFF2-40B4-BE49-F238E27FC236}">
                <a16:creationId xmlns:a16="http://schemas.microsoft.com/office/drawing/2014/main" id="{8BF147C5-863F-46F4-A738-2D2AD8ADB9F7}"/>
              </a:ext>
            </a:extLst>
          </p:cNvPr>
          <p:cNvCxnSpPr/>
          <p:nvPr/>
        </p:nvCxnSpPr>
        <p:spPr>
          <a:xfrm>
            <a:off x="1187467" y="118755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F12FB1-A350-44ED-9AC0-EE8885A62FC0}"/>
              </a:ext>
            </a:extLst>
          </p:cNvPr>
          <p:cNvCxnSpPr>
            <a:cxnSpLocks/>
          </p:cNvCxnSpPr>
          <p:nvPr/>
        </p:nvCxnSpPr>
        <p:spPr>
          <a:xfrm>
            <a:off x="1187467" y="541075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94DC053-8941-47AC-AFF9-BA08164854DE}"/>
              </a:ext>
            </a:extLst>
          </p:cNvPr>
          <p:cNvSpPr txBox="1"/>
          <p:nvPr/>
        </p:nvSpPr>
        <p:spPr>
          <a:xfrm>
            <a:off x="36081" y="1182372"/>
            <a:ext cx="1146389" cy="923330"/>
          </a:xfrm>
          <a:prstGeom prst="rect">
            <a:avLst/>
          </a:prstGeom>
          <a:noFill/>
        </p:spPr>
        <p:txBody>
          <a:bodyPr wrap="square" rtlCol="0">
            <a:spAutoFit/>
          </a:bodyPr>
          <a:lstStyle/>
          <a:p>
            <a:pPr algn="ctr"/>
            <a:r>
              <a:rPr lang="en-GB" b="1" dirty="0"/>
              <a:t>Price / Costs and Benefits</a:t>
            </a:r>
          </a:p>
        </p:txBody>
      </p:sp>
      <p:sp>
        <p:nvSpPr>
          <p:cNvPr id="28" name="TextBox 27">
            <a:extLst>
              <a:ext uri="{FF2B5EF4-FFF2-40B4-BE49-F238E27FC236}">
                <a16:creationId xmlns:a16="http://schemas.microsoft.com/office/drawing/2014/main" id="{668D27DF-8273-4F97-9596-AA7FAE9A8ADF}"/>
              </a:ext>
            </a:extLst>
          </p:cNvPr>
          <p:cNvSpPr txBox="1"/>
          <p:nvPr/>
        </p:nvSpPr>
        <p:spPr>
          <a:xfrm>
            <a:off x="4416513" y="5507957"/>
            <a:ext cx="1404413" cy="369332"/>
          </a:xfrm>
          <a:prstGeom prst="rect">
            <a:avLst/>
          </a:prstGeom>
          <a:noFill/>
        </p:spPr>
        <p:txBody>
          <a:bodyPr wrap="square" rtlCol="0">
            <a:spAutoFit/>
          </a:bodyPr>
          <a:lstStyle/>
          <a:p>
            <a:pPr algn="ctr"/>
            <a:r>
              <a:rPr lang="en-GB" b="1" dirty="0"/>
              <a:t>Quantity</a:t>
            </a:r>
          </a:p>
        </p:txBody>
      </p:sp>
      <p:cxnSp>
        <p:nvCxnSpPr>
          <p:cNvPr id="29" name="Straight Connector 28">
            <a:extLst>
              <a:ext uri="{FF2B5EF4-FFF2-40B4-BE49-F238E27FC236}">
                <a16:creationId xmlns:a16="http://schemas.microsoft.com/office/drawing/2014/main" id="{4BDA83F2-7221-40F1-8288-D8695505D311}"/>
              </a:ext>
            </a:extLst>
          </p:cNvPr>
          <p:cNvCxnSpPr>
            <a:cxnSpLocks/>
          </p:cNvCxnSpPr>
          <p:nvPr/>
        </p:nvCxnSpPr>
        <p:spPr>
          <a:xfrm>
            <a:off x="1534773" y="2092643"/>
            <a:ext cx="3324725" cy="296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7FE51C-D24A-4AD9-8201-1612425AA7F1}"/>
              </a:ext>
            </a:extLst>
          </p:cNvPr>
          <p:cNvCxnSpPr>
            <a:cxnSpLocks/>
          </p:cNvCxnSpPr>
          <p:nvPr/>
        </p:nvCxnSpPr>
        <p:spPr>
          <a:xfrm flipH="1">
            <a:off x="1898033" y="173877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F2C7F95-B86E-4DCF-BBAA-36376AF90592}"/>
              </a:ext>
            </a:extLst>
          </p:cNvPr>
          <p:cNvSpPr txBox="1"/>
          <p:nvPr/>
        </p:nvSpPr>
        <p:spPr>
          <a:xfrm>
            <a:off x="4674537" y="1369444"/>
            <a:ext cx="1146389" cy="369332"/>
          </a:xfrm>
          <a:prstGeom prst="rect">
            <a:avLst/>
          </a:prstGeom>
          <a:noFill/>
        </p:spPr>
        <p:txBody>
          <a:bodyPr wrap="square" rtlCol="0">
            <a:spAutoFit/>
          </a:bodyPr>
          <a:lstStyle/>
          <a:p>
            <a:pPr algn="ctr"/>
            <a:r>
              <a:rPr lang="en-GB" b="1" dirty="0"/>
              <a:t>S (= MSC)</a:t>
            </a:r>
          </a:p>
        </p:txBody>
      </p:sp>
      <p:sp>
        <p:nvSpPr>
          <p:cNvPr id="32" name="TextBox 31">
            <a:extLst>
              <a:ext uri="{FF2B5EF4-FFF2-40B4-BE49-F238E27FC236}">
                <a16:creationId xmlns:a16="http://schemas.microsoft.com/office/drawing/2014/main" id="{E957D6A6-9863-4E84-999C-1A174C5A8A8C}"/>
              </a:ext>
            </a:extLst>
          </p:cNvPr>
          <p:cNvSpPr txBox="1"/>
          <p:nvPr/>
        </p:nvSpPr>
        <p:spPr>
          <a:xfrm>
            <a:off x="808220" y="3452491"/>
            <a:ext cx="1709797" cy="369332"/>
          </a:xfrm>
          <a:prstGeom prst="rect">
            <a:avLst/>
          </a:prstGeom>
          <a:noFill/>
        </p:spPr>
        <p:txBody>
          <a:bodyPr wrap="square" rtlCol="0">
            <a:spAutoFit/>
          </a:bodyPr>
          <a:lstStyle/>
          <a:p>
            <a:r>
              <a:rPr lang="en-GB" b="1" dirty="0"/>
              <a:t>P</a:t>
            </a:r>
          </a:p>
        </p:txBody>
      </p:sp>
      <p:cxnSp>
        <p:nvCxnSpPr>
          <p:cNvPr id="33" name="Straight Connector 32">
            <a:extLst>
              <a:ext uri="{FF2B5EF4-FFF2-40B4-BE49-F238E27FC236}">
                <a16:creationId xmlns:a16="http://schemas.microsoft.com/office/drawing/2014/main" id="{AF2D9E32-A1A1-4392-969F-38AEBE787CB3}"/>
              </a:ext>
            </a:extLst>
          </p:cNvPr>
          <p:cNvCxnSpPr>
            <a:cxnSpLocks/>
          </p:cNvCxnSpPr>
          <p:nvPr/>
        </p:nvCxnSpPr>
        <p:spPr>
          <a:xfrm flipH="1">
            <a:off x="1187468" y="3638310"/>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C63B22-E3EB-4D8B-BBA7-E0EADE962A97}"/>
              </a:ext>
            </a:extLst>
          </p:cNvPr>
          <p:cNvCxnSpPr>
            <a:cxnSpLocks/>
          </p:cNvCxnSpPr>
          <p:nvPr/>
        </p:nvCxnSpPr>
        <p:spPr>
          <a:xfrm flipV="1">
            <a:off x="3288753" y="363831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FCD006-B979-4AFA-89F9-E6524192EEEF}"/>
              </a:ext>
            </a:extLst>
          </p:cNvPr>
          <p:cNvSpPr txBox="1"/>
          <p:nvPr/>
        </p:nvSpPr>
        <p:spPr>
          <a:xfrm>
            <a:off x="3091291" y="5444218"/>
            <a:ext cx="1709797" cy="369332"/>
          </a:xfrm>
          <a:prstGeom prst="rect">
            <a:avLst/>
          </a:prstGeom>
          <a:noFill/>
        </p:spPr>
        <p:txBody>
          <a:bodyPr wrap="square" rtlCol="0">
            <a:spAutoFit/>
          </a:bodyPr>
          <a:lstStyle/>
          <a:p>
            <a:r>
              <a:rPr lang="en-GB" b="1" dirty="0"/>
              <a:t>Q      </a:t>
            </a:r>
          </a:p>
        </p:txBody>
      </p:sp>
      <p:sp>
        <p:nvSpPr>
          <p:cNvPr id="36" name="TextBox 35">
            <a:extLst>
              <a:ext uri="{FF2B5EF4-FFF2-40B4-BE49-F238E27FC236}">
                <a16:creationId xmlns:a16="http://schemas.microsoft.com/office/drawing/2014/main" id="{EF5A34D5-17B2-40DA-B6A2-D5ADFC194D87}"/>
              </a:ext>
            </a:extLst>
          </p:cNvPr>
          <p:cNvSpPr txBox="1"/>
          <p:nvPr/>
        </p:nvSpPr>
        <p:spPr>
          <a:xfrm>
            <a:off x="356785" y="2887139"/>
            <a:ext cx="1146389" cy="369332"/>
          </a:xfrm>
          <a:prstGeom prst="rect">
            <a:avLst/>
          </a:prstGeom>
          <a:noFill/>
        </p:spPr>
        <p:txBody>
          <a:bodyPr wrap="square" rtlCol="0">
            <a:spAutoFit/>
          </a:bodyPr>
          <a:lstStyle/>
          <a:p>
            <a:pPr algn="ctr"/>
            <a:r>
              <a:rPr lang="en-GB" b="1" dirty="0">
                <a:solidFill>
                  <a:srgbClr val="FF0000"/>
                </a:solidFill>
              </a:rPr>
              <a:t>P*</a:t>
            </a:r>
          </a:p>
        </p:txBody>
      </p:sp>
      <p:cxnSp>
        <p:nvCxnSpPr>
          <p:cNvPr id="37" name="Straight Connector 36">
            <a:extLst>
              <a:ext uri="{FF2B5EF4-FFF2-40B4-BE49-F238E27FC236}">
                <a16:creationId xmlns:a16="http://schemas.microsoft.com/office/drawing/2014/main" id="{9DB4F819-7192-4A29-B3E2-43ED087E14FE}"/>
              </a:ext>
            </a:extLst>
          </p:cNvPr>
          <p:cNvCxnSpPr>
            <a:cxnSpLocks/>
          </p:cNvCxnSpPr>
          <p:nvPr/>
        </p:nvCxnSpPr>
        <p:spPr>
          <a:xfrm flipV="1">
            <a:off x="3796721" y="3110763"/>
            <a:ext cx="0" cy="234342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5D06FB8-DC30-4552-A1DE-B8F25524ABCE}"/>
              </a:ext>
            </a:extLst>
          </p:cNvPr>
          <p:cNvCxnSpPr>
            <a:cxnSpLocks/>
          </p:cNvCxnSpPr>
          <p:nvPr/>
        </p:nvCxnSpPr>
        <p:spPr>
          <a:xfrm>
            <a:off x="1182470" y="3110763"/>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A62B5F5-D266-4C3D-9D83-CFB0D36B37B4}"/>
              </a:ext>
            </a:extLst>
          </p:cNvPr>
          <p:cNvSpPr txBox="1"/>
          <p:nvPr/>
        </p:nvSpPr>
        <p:spPr>
          <a:xfrm>
            <a:off x="3637329" y="5454185"/>
            <a:ext cx="462620" cy="369332"/>
          </a:xfrm>
          <a:prstGeom prst="rect">
            <a:avLst/>
          </a:prstGeom>
          <a:noFill/>
        </p:spPr>
        <p:txBody>
          <a:bodyPr wrap="square" rtlCol="0">
            <a:spAutoFit/>
          </a:bodyPr>
          <a:lstStyle/>
          <a:p>
            <a:r>
              <a:rPr lang="en-GB" b="1" dirty="0">
                <a:solidFill>
                  <a:srgbClr val="FF0000"/>
                </a:solidFill>
              </a:rPr>
              <a:t>Q*</a:t>
            </a:r>
          </a:p>
        </p:txBody>
      </p:sp>
      <p:cxnSp>
        <p:nvCxnSpPr>
          <p:cNvPr id="40" name="Straight Connector 39">
            <a:extLst>
              <a:ext uri="{FF2B5EF4-FFF2-40B4-BE49-F238E27FC236}">
                <a16:creationId xmlns:a16="http://schemas.microsoft.com/office/drawing/2014/main" id="{63FA103A-73B1-4DF6-93F8-6A2324A70F59}"/>
              </a:ext>
            </a:extLst>
          </p:cNvPr>
          <p:cNvCxnSpPr>
            <a:cxnSpLocks/>
          </p:cNvCxnSpPr>
          <p:nvPr/>
        </p:nvCxnSpPr>
        <p:spPr>
          <a:xfrm>
            <a:off x="1651632" y="1324345"/>
            <a:ext cx="3432696" cy="2960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2085BCA-2912-445D-9058-59D848621BD3}"/>
              </a:ext>
            </a:extLst>
          </p:cNvPr>
          <p:cNvSpPr txBox="1"/>
          <p:nvPr/>
        </p:nvSpPr>
        <p:spPr>
          <a:xfrm>
            <a:off x="4955777" y="3705300"/>
            <a:ext cx="1185430" cy="646331"/>
          </a:xfrm>
          <a:prstGeom prst="rect">
            <a:avLst/>
          </a:prstGeom>
          <a:noFill/>
        </p:spPr>
        <p:txBody>
          <a:bodyPr wrap="square" rtlCol="0">
            <a:spAutoFit/>
          </a:bodyPr>
          <a:lstStyle/>
          <a:p>
            <a:pPr algn="ctr"/>
            <a:r>
              <a:rPr lang="en-GB" b="1" dirty="0"/>
              <a:t>D full info (= MSB)</a:t>
            </a:r>
          </a:p>
        </p:txBody>
      </p:sp>
      <p:sp>
        <p:nvSpPr>
          <p:cNvPr id="42" name="TextBox 41">
            <a:extLst>
              <a:ext uri="{FF2B5EF4-FFF2-40B4-BE49-F238E27FC236}">
                <a16:creationId xmlns:a16="http://schemas.microsoft.com/office/drawing/2014/main" id="{1AADF092-C139-48A4-B706-1C749535AA41}"/>
              </a:ext>
            </a:extLst>
          </p:cNvPr>
          <p:cNvSpPr txBox="1"/>
          <p:nvPr/>
        </p:nvSpPr>
        <p:spPr>
          <a:xfrm>
            <a:off x="4721839" y="4754461"/>
            <a:ext cx="1336400" cy="646331"/>
          </a:xfrm>
          <a:prstGeom prst="rect">
            <a:avLst/>
          </a:prstGeom>
          <a:noFill/>
        </p:spPr>
        <p:txBody>
          <a:bodyPr wrap="square" rtlCol="0">
            <a:spAutoFit/>
          </a:bodyPr>
          <a:lstStyle/>
          <a:p>
            <a:pPr algn="ctr"/>
            <a:r>
              <a:rPr lang="en-GB" b="1" dirty="0"/>
              <a:t>D actual </a:t>
            </a:r>
          </a:p>
          <a:p>
            <a:pPr algn="ctr"/>
            <a:r>
              <a:rPr lang="en-GB" b="1" dirty="0"/>
              <a:t>(= MPB)</a:t>
            </a:r>
          </a:p>
        </p:txBody>
      </p:sp>
      <p:sp>
        <p:nvSpPr>
          <p:cNvPr id="7" name="Title 6">
            <a:extLst>
              <a:ext uri="{FF2B5EF4-FFF2-40B4-BE49-F238E27FC236}">
                <a16:creationId xmlns:a16="http://schemas.microsoft.com/office/drawing/2014/main" id="{8E03E195-C46F-B413-5119-1797B6A5E1B5}"/>
              </a:ext>
            </a:extLst>
          </p:cNvPr>
          <p:cNvSpPr>
            <a:spLocks noGrp="1"/>
          </p:cNvSpPr>
          <p:nvPr>
            <p:ph type="title"/>
          </p:nvPr>
        </p:nvSpPr>
        <p:spPr/>
        <p:txBody>
          <a:bodyPr>
            <a:noAutofit/>
          </a:bodyPr>
          <a:lstStyle/>
          <a:p>
            <a:r>
              <a:rPr lang="en-GB" dirty="0">
                <a:cs typeface="Calibri Light"/>
              </a:rPr>
              <a:t>Information failure (</a:t>
            </a:r>
            <a:r>
              <a:rPr lang="en-GB" dirty="0" err="1">
                <a:cs typeface="Calibri Light"/>
              </a:rPr>
              <a:t>i</a:t>
            </a:r>
            <a:r>
              <a:rPr lang="en-GB" dirty="0">
                <a:cs typeface="Calibri Light"/>
              </a:rPr>
              <a:t>) Demand increases when consumer have full information (merit good) and (ii) demand decreases when consumers have full information (demerit good)</a:t>
            </a:r>
            <a:endParaRPr lang="en-GB" dirty="0"/>
          </a:p>
        </p:txBody>
      </p:sp>
    </p:spTree>
    <p:extLst>
      <p:ext uri="{BB962C8B-B14F-4D97-AF65-F5344CB8AC3E}">
        <p14:creationId xmlns:p14="http://schemas.microsoft.com/office/powerpoint/2010/main" val="1286373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D5A44CC-AFC3-4B4D-A619-DF4A62AFA976}"/>
              </a:ext>
            </a:extLst>
          </p:cNvPr>
          <p:cNvCxnSpPr/>
          <p:nvPr/>
        </p:nvCxnSpPr>
        <p:spPr>
          <a:xfrm>
            <a:off x="394391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9889D97-BE84-456F-B141-500109B3FCAA}"/>
              </a:ext>
            </a:extLst>
          </p:cNvPr>
          <p:cNvCxnSpPr>
            <a:cxnSpLocks/>
          </p:cNvCxnSpPr>
          <p:nvPr/>
        </p:nvCxnSpPr>
        <p:spPr>
          <a:xfrm>
            <a:off x="394391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7BBFA4-DD15-4CC3-ADDC-889BDEE6F503}"/>
              </a:ext>
            </a:extLst>
          </p:cNvPr>
          <p:cNvSpPr txBox="1"/>
          <p:nvPr/>
        </p:nvSpPr>
        <p:spPr>
          <a:xfrm>
            <a:off x="2522352" y="942680"/>
            <a:ext cx="1146389" cy="1200329"/>
          </a:xfrm>
          <a:prstGeom prst="rect">
            <a:avLst/>
          </a:prstGeom>
          <a:noFill/>
        </p:spPr>
        <p:txBody>
          <a:bodyPr wrap="square" rtlCol="0">
            <a:spAutoFit/>
          </a:bodyPr>
          <a:lstStyle/>
          <a:p>
            <a:pPr algn="ctr"/>
            <a:r>
              <a:rPr lang="en-GB" b="1" dirty="0"/>
              <a:t>Costs and benefits of vaccines</a:t>
            </a:r>
          </a:p>
        </p:txBody>
      </p:sp>
      <p:sp>
        <p:nvSpPr>
          <p:cNvPr id="5" name="TextBox 4">
            <a:extLst>
              <a:ext uri="{FF2B5EF4-FFF2-40B4-BE49-F238E27FC236}">
                <a16:creationId xmlns:a16="http://schemas.microsoft.com/office/drawing/2014/main" id="{802A1498-4DDF-4923-984D-BADB3295E44C}"/>
              </a:ext>
            </a:extLst>
          </p:cNvPr>
          <p:cNvSpPr txBox="1"/>
          <p:nvPr/>
        </p:nvSpPr>
        <p:spPr>
          <a:xfrm>
            <a:off x="7430984" y="5263087"/>
            <a:ext cx="1275694" cy="646331"/>
          </a:xfrm>
          <a:prstGeom prst="rect">
            <a:avLst/>
          </a:prstGeom>
          <a:noFill/>
        </p:spPr>
        <p:txBody>
          <a:bodyPr wrap="square" rtlCol="0">
            <a:spAutoFit/>
          </a:bodyPr>
          <a:lstStyle/>
          <a:p>
            <a:pPr algn="ctr"/>
            <a:r>
              <a:rPr lang="en-GB" b="1" dirty="0"/>
              <a:t>Quantity of vaccines</a:t>
            </a:r>
          </a:p>
        </p:txBody>
      </p:sp>
      <p:cxnSp>
        <p:nvCxnSpPr>
          <p:cNvPr id="6" name="Straight Connector 5">
            <a:extLst>
              <a:ext uri="{FF2B5EF4-FFF2-40B4-BE49-F238E27FC236}">
                <a16:creationId xmlns:a16="http://schemas.microsoft.com/office/drawing/2014/main" id="{86191BF2-11A9-4115-B03F-6C40ED61A98B}"/>
              </a:ext>
            </a:extLst>
          </p:cNvPr>
          <p:cNvCxnSpPr>
            <a:cxnSpLocks/>
          </p:cNvCxnSpPr>
          <p:nvPr/>
        </p:nvCxnSpPr>
        <p:spPr>
          <a:xfrm>
            <a:off x="448749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9821670-8431-4B77-B620-AE6773A861DF}"/>
              </a:ext>
            </a:extLst>
          </p:cNvPr>
          <p:cNvSpPr txBox="1"/>
          <p:nvPr/>
        </p:nvSpPr>
        <p:spPr>
          <a:xfrm>
            <a:off x="6984341" y="4637423"/>
            <a:ext cx="1146389" cy="369332"/>
          </a:xfrm>
          <a:prstGeom prst="rect">
            <a:avLst/>
          </a:prstGeom>
          <a:noFill/>
        </p:spPr>
        <p:txBody>
          <a:bodyPr wrap="square" rtlCol="0">
            <a:spAutoFit/>
          </a:bodyPr>
          <a:lstStyle/>
          <a:p>
            <a:pPr algn="ctr"/>
            <a:r>
              <a:rPr lang="en-GB" b="1" dirty="0"/>
              <a:t>MPB</a:t>
            </a:r>
          </a:p>
        </p:txBody>
      </p:sp>
      <p:sp>
        <p:nvSpPr>
          <p:cNvPr id="8" name="TextBox 7">
            <a:extLst>
              <a:ext uri="{FF2B5EF4-FFF2-40B4-BE49-F238E27FC236}">
                <a16:creationId xmlns:a16="http://schemas.microsoft.com/office/drawing/2014/main" id="{1CDD1F8A-0843-46A7-BC0F-199C3D7D9210}"/>
              </a:ext>
            </a:extLst>
          </p:cNvPr>
          <p:cNvSpPr txBox="1"/>
          <p:nvPr/>
        </p:nvSpPr>
        <p:spPr>
          <a:xfrm>
            <a:off x="3573302" y="2550619"/>
            <a:ext cx="1709797" cy="369332"/>
          </a:xfrm>
          <a:prstGeom prst="rect">
            <a:avLst/>
          </a:prstGeom>
          <a:noFill/>
        </p:spPr>
        <p:txBody>
          <a:bodyPr wrap="square" rtlCol="0">
            <a:spAutoFit/>
          </a:bodyPr>
          <a:lstStyle/>
          <a:p>
            <a:r>
              <a:rPr lang="en-GB" b="1" dirty="0"/>
              <a:t>P*</a:t>
            </a:r>
          </a:p>
        </p:txBody>
      </p:sp>
      <p:cxnSp>
        <p:nvCxnSpPr>
          <p:cNvPr id="9" name="Straight Connector 8">
            <a:extLst>
              <a:ext uri="{FF2B5EF4-FFF2-40B4-BE49-F238E27FC236}">
                <a16:creationId xmlns:a16="http://schemas.microsoft.com/office/drawing/2014/main" id="{4673A6C6-820E-4053-A4B6-5F38D89367B4}"/>
              </a:ext>
            </a:extLst>
          </p:cNvPr>
          <p:cNvCxnSpPr>
            <a:cxnSpLocks/>
          </p:cNvCxnSpPr>
          <p:nvPr/>
        </p:nvCxnSpPr>
        <p:spPr>
          <a:xfrm flipH="1">
            <a:off x="4619251" y="123339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31AC12-FDFD-477C-B9C3-1DA4D0BD310A}"/>
              </a:ext>
            </a:extLst>
          </p:cNvPr>
          <p:cNvSpPr txBox="1"/>
          <p:nvPr/>
        </p:nvSpPr>
        <p:spPr>
          <a:xfrm>
            <a:off x="7711719" y="1247080"/>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58864C2A-EF4B-40F0-A0A9-C088302CDB58}"/>
              </a:ext>
            </a:extLst>
          </p:cNvPr>
          <p:cNvSpPr txBox="1"/>
          <p:nvPr/>
        </p:nvSpPr>
        <p:spPr>
          <a:xfrm>
            <a:off x="3564667" y="3207621"/>
            <a:ext cx="1709797" cy="369332"/>
          </a:xfrm>
          <a:prstGeom prst="rect">
            <a:avLst/>
          </a:prstGeom>
          <a:noFill/>
        </p:spPr>
        <p:txBody>
          <a:bodyPr wrap="square" rtlCol="0">
            <a:spAutoFit/>
          </a:bodyPr>
          <a:lstStyle/>
          <a:p>
            <a:r>
              <a:rPr lang="en-GB" b="1" dirty="0"/>
              <a:t>P</a:t>
            </a:r>
          </a:p>
        </p:txBody>
      </p:sp>
      <p:cxnSp>
        <p:nvCxnSpPr>
          <p:cNvPr id="12" name="Straight Connector 11">
            <a:extLst>
              <a:ext uri="{FF2B5EF4-FFF2-40B4-BE49-F238E27FC236}">
                <a16:creationId xmlns:a16="http://schemas.microsoft.com/office/drawing/2014/main" id="{85A47DE8-C616-46AE-B510-72DD708754AF}"/>
              </a:ext>
            </a:extLst>
          </p:cNvPr>
          <p:cNvCxnSpPr>
            <a:cxnSpLocks/>
          </p:cNvCxnSpPr>
          <p:nvPr/>
        </p:nvCxnSpPr>
        <p:spPr>
          <a:xfrm flipH="1">
            <a:off x="3943914" y="2735285"/>
            <a:ext cx="2697676"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7521EF-5433-4205-A298-7AD63F0E7328}"/>
              </a:ext>
            </a:extLst>
          </p:cNvPr>
          <p:cNvCxnSpPr>
            <a:cxnSpLocks/>
          </p:cNvCxnSpPr>
          <p:nvPr/>
        </p:nvCxnSpPr>
        <p:spPr>
          <a:xfrm flipH="1">
            <a:off x="3943915"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92A122-8305-4887-8738-44ABBB92ADC6}"/>
              </a:ext>
            </a:extLst>
          </p:cNvPr>
          <p:cNvCxnSpPr>
            <a:cxnSpLocks/>
          </p:cNvCxnSpPr>
          <p:nvPr/>
        </p:nvCxnSpPr>
        <p:spPr>
          <a:xfrm>
            <a:off x="5179290" y="1065667"/>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B76A7A1-2AF6-47B9-B6C4-7DD34E0A86D5}"/>
              </a:ext>
            </a:extLst>
          </p:cNvPr>
          <p:cNvSpPr txBox="1"/>
          <p:nvPr/>
        </p:nvSpPr>
        <p:spPr>
          <a:xfrm>
            <a:off x="7702971" y="4067789"/>
            <a:ext cx="1146389" cy="369332"/>
          </a:xfrm>
          <a:prstGeom prst="rect">
            <a:avLst/>
          </a:prstGeom>
          <a:noFill/>
        </p:spPr>
        <p:txBody>
          <a:bodyPr wrap="square" rtlCol="0">
            <a:spAutoFit/>
          </a:bodyPr>
          <a:lstStyle/>
          <a:p>
            <a:pPr algn="ctr"/>
            <a:r>
              <a:rPr lang="en-GB" b="1" dirty="0"/>
              <a:t>MSB</a:t>
            </a:r>
          </a:p>
        </p:txBody>
      </p:sp>
      <p:cxnSp>
        <p:nvCxnSpPr>
          <p:cNvPr id="21" name="Straight Connector 20">
            <a:extLst>
              <a:ext uri="{FF2B5EF4-FFF2-40B4-BE49-F238E27FC236}">
                <a16:creationId xmlns:a16="http://schemas.microsoft.com/office/drawing/2014/main" id="{930D2262-D1F3-46A2-A036-D4D26D231392}"/>
              </a:ext>
            </a:extLst>
          </p:cNvPr>
          <p:cNvCxnSpPr>
            <a:cxnSpLocks/>
          </p:cNvCxnSpPr>
          <p:nvPr/>
        </p:nvCxnSpPr>
        <p:spPr>
          <a:xfrm flipV="1">
            <a:off x="6034514" y="3414393"/>
            <a:ext cx="1" cy="1742879"/>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26081F-82A4-421A-8F29-705279C74D86}"/>
              </a:ext>
            </a:extLst>
          </p:cNvPr>
          <p:cNvCxnSpPr>
            <a:cxnSpLocks/>
          </p:cNvCxnSpPr>
          <p:nvPr/>
        </p:nvCxnSpPr>
        <p:spPr>
          <a:xfrm flipV="1">
            <a:off x="6588784" y="2759060"/>
            <a:ext cx="1" cy="239821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198C932-CEF4-4FD5-A768-6FE582C0E606}"/>
              </a:ext>
            </a:extLst>
          </p:cNvPr>
          <p:cNvSpPr txBox="1"/>
          <p:nvPr/>
        </p:nvSpPr>
        <p:spPr>
          <a:xfrm>
            <a:off x="5847738" y="5189823"/>
            <a:ext cx="1709797" cy="369332"/>
          </a:xfrm>
          <a:prstGeom prst="rect">
            <a:avLst/>
          </a:prstGeom>
          <a:noFill/>
        </p:spPr>
        <p:txBody>
          <a:bodyPr wrap="square" rtlCol="0">
            <a:spAutoFit/>
          </a:bodyPr>
          <a:lstStyle/>
          <a:p>
            <a:r>
              <a:rPr lang="en-GB" b="1" dirty="0"/>
              <a:t>Q       Q*</a:t>
            </a:r>
          </a:p>
        </p:txBody>
      </p:sp>
      <p:sp>
        <p:nvSpPr>
          <p:cNvPr id="28" name="Isosceles Triangle 27">
            <a:extLst>
              <a:ext uri="{FF2B5EF4-FFF2-40B4-BE49-F238E27FC236}">
                <a16:creationId xmlns:a16="http://schemas.microsoft.com/office/drawing/2014/main" id="{8B686B3B-3494-4DCB-89B9-7EB1618E2308}"/>
              </a:ext>
            </a:extLst>
          </p:cNvPr>
          <p:cNvSpPr/>
          <p:nvPr/>
        </p:nvSpPr>
        <p:spPr>
          <a:xfrm rot="19026937">
            <a:off x="5607091" y="2272179"/>
            <a:ext cx="854844" cy="891569"/>
          </a:xfrm>
          <a:prstGeom prst="triangle">
            <a:avLst>
              <a:gd name="adj" fmla="val 10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A4B277E6-D9F8-9E02-98D0-D2981D3606CC}"/>
              </a:ext>
            </a:extLst>
          </p:cNvPr>
          <p:cNvSpPr>
            <a:spLocks noGrp="1"/>
          </p:cNvSpPr>
          <p:nvPr>
            <p:ph type="title"/>
          </p:nvPr>
        </p:nvSpPr>
        <p:spPr/>
        <p:txBody>
          <a:bodyPr>
            <a:normAutofit/>
          </a:bodyPr>
          <a:lstStyle/>
          <a:p>
            <a:r>
              <a:rPr lang="en-GB" dirty="0">
                <a:cs typeface="Calibri Light"/>
              </a:rPr>
              <a:t>Positive consumption externality of vaccines</a:t>
            </a:r>
            <a:endParaRPr lang="en-GB" dirty="0"/>
          </a:p>
        </p:txBody>
      </p:sp>
    </p:spTree>
    <p:extLst>
      <p:ext uri="{BB962C8B-B14F-4D97-AF65-F5344CB8AC3E}">
        <p14:creationId xmlns:p14="http://schemas.microsoft.com/office/powerpoint/2010/main" val="823941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D5A44CC-AFC3-4B4D-A619-DF4A62AFA976}"/>
              </a:ext>
            </a:extLst>
          </p:cNvPr>
          <p:cNvCxnSpPr/>
          <p:nvPr/>
        </p:nvCxnSpPr>
        <p:spPr>
          <a:xfrm>
            <a:off x="393375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9889D97-BE84-456F-B141-500109B3FCAA}"/>
              </a:ext>
            </a:extLst>
          </p:cNvPr>
          <p:cNvCxnSpPr>
            <a:cxnSpLocks/>
          </p:cNvCxnSpPr>
          <p:nvPr/>
        </p:nvCxnSpPr>
        <p:spPr>
          <a:xfrm>
            <a:off x="393375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7BBFA4-DD15-4CC3-ADDC-889BDEE6F503}"/>
              </a:ext>
            </a:extLst>
          </p:cNvPr>
          <p:cNvSpPr txBox="1"/>
          <p:nvPr/>
        </p:nvSpPr>
        <p:spPr>
          <a:xfrm>
            <a:off x="2787365" y="942679"/>
            <a:ext cx="1146389" cy="646331"/>
          </a:xfrm>
          <a:prstGeom prst="rect">
            <a:avLst/>
          </a:prstGeom>
          <a:noFill/>
        </p:spPr>
        <p:txBody>
          <a:bodyPr wrap="square" rtlCol="0">
            <a:spAutoFit/>
          </a:bodyPr>
          <a:lstStyle/>
          <a:p>
            <a:pPr algn="ctr"/>
            <a:r>
              <a:rPr lang="en-GB" b="1" dirty="0"/>
              <a:t>Costs and benefits</a:t>
            </a:r>
          </a:p>
        </p:txBody>
      </p:sp>
      <p:sp>
        <p:nvSpPr>
          <p:cNvPr id="5" name="TextBox 4">
            <a:extLst>
              <a:ext uri="{FF2B5EF4-FFF2-40B4-BE49-F238E27FC236}">
                <a16:creationId xmlns:a16="http://schemas.microsoft.com/office/drawing/2014/main" id="{802A1498-4DDF-4923-984D-BADB3295E44C}"/>
              </a:ext>
            </a:extLst>
          </p:cNvPr>
          <p:cNvSpPr txBox="1"/>
          <p:nvPr/>
        </p:nvSpPr>
        <p:spPr>
          <a:xfrm>
            <a:off x="7420824" y="5263087"/>
            <a:ext cx="1146389" cy="369332"/>
          </a:xfrm>
          <a:prstGeom prst="rect">
            <a:avLst/>
          </a:prstGeom>
          <a:noFill/>
        </p:spPr>
        <p:txBody>
          <a:bodyPr wrap="square" rtlCol="0">
            <a:spAutoFit/>
          </a:bodyPr>
          <a:lstStyle/>
          <a:p>
            <a:pPr algn="ctr"/>
            <a:r>
              <a:rPr lang="en-GB" b="1" dirty="0"/>
              <a:t>Quantity</a:t>
            </a:r>
          </a:p>
        </p:txBody>
      </p:sp>
      <p:cxnSp>
        <p:nvCxnSpPr>
          <p:cNvPr id="6" name="Straight Connector 5">
            <a:extLst>
              <a:ext uri="{FF2B5EF4-FFF2-40B4-BE49-F238E27FC236}">
                <a16:creationId xmlns:a16="http://schemas.microsoft.com/office/drawing/2014/main" id="{86191BF2-11A9-4115-B03F-6C40ED61A98B}"/>
              </a:ext>
            </a:extLst>
          </p:cNvPr>
          <p:cNvCxnSpPr>
            <a:cxnSpLocks/>
          </p:cNvCxnSpPr>
          <p:nvPr/>
        </p:nvCxnSpPr>
        <p:spPr>
          <a:xfrm>
            <a:off x="447733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9821670-8431-4B77-B620-AE6773A861DF}"/>
              </a:ext>
            </a:extLst>
          </p:cNvPr>
          <p:cNvSpPr txBox="1"/>
          <p:nvPr/>
        </p:nvSpPr>
        <p:spPr>
          <a:xfrm>
            <a:off x="6974181" y="4637423"/>
            <a:ext cx="1146389" cy="369332"/>
          </a:xfrm>
          <a:prstGeom prst="rect">
            <a:avLst/>
          </a:prstGeom>
          <a:noFill/>
        </p:spPr>
        <p:txBody>
          <a:bodyPr wrap="square" rtlCol="0">
            <a:spAutoFit/>
          </a:bodyPr>
          <a:lstStyle/>
          <a:p>
            <a:pPr algn="ctr"/>
            <a:r>
              <a:rPr lang="en-GB" b="1" dirty="0"/>
              <a:t>MPB</a:t>
            </a:r>
          </a:p>
        </p:txBody>
      </p:sp>
      <p:sp>
        <p:nvSpPr>
          <p:cNvPr id="8" name="TextBox 7">
            <a:extLst>
              <a:ext uri="{FF2B5EF4-FFF2-40B4-BE49-F238E27FC236}">
                <a16:creationId xmlns:a16="http://schemas.microsoft.com/office/drawing/2014/main" id="{1CDD1F8A-0843-46A7-BC0F-199C3D7D9210}"/>
              </a:ext>
            </a:extLst>
          </p:cNvPr>
          <p:cNvSpPr txBox="1"/>
          <p:nvPr/>
        </p:nvSpPr>
        <p:spPr>
          <a:xfrm>
            <a:off x="3563142" y="2550619"/>
            <a:ext cx="1709797" cy="369332"/>
          </a:xfrm>
          <a:prstGeom prst="rect">
            <a:avLst/>
          </a:prstGeom>
          <a:noFill/>
        </p:spPr>
        <p:txBody>
          <a:bodyPr wrap="square" rtlCol="0">
            <a:spAutoFit/>
          </a:bodyPr>
          <a:lstStyle/>
          <a:p>
            <a:r>
              <a:rPr lang="en-GB" b="1" dirty="0"/>
              <a:t>P*</a:t>
            </a:r>
          </a:p>
        </p:txBody>
      </p:sp>
      <p:cxnSp>
        <p:nvCxnSpPr>
          <p:cNvPr id="9" name="Straight Connector 8">
            <a:extLst>
              <a:ext uri="{FF2B5EF4-FFF2-40B4-BE49-F238E27FC236}">
                <a16:creationId xmlns:a16="http://schemas.microsoft.com/office/drawing/2014/main" id="{4673A6C6-820E-4053-A4B6-5F38D89367B4}"/>
              </a:ext>
            </a:extLst>
          </p:cNvPr>
          <p:cNvCxnSpPr>
            <a:cxnSpLocks/>
          </p:cNvCxnSpPr>
          <p:nvPr/>
        </p:nvCxnSpPr>
        <p:spPr>
          <a:xfrm flipH="1">
            <a:off x="4609091" y="1233397"/>
            <a:ext cx="3425342" cy="3596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31AC12-FDFD-477C-B9C3-1DA4D0BD310A}"/>
              </a:ext>
            </a:extLst>
          </p:cNvPr>
          <p:cNvSpPr txBox="1"/>
          <p:nvPr/>
        </p:nvSpPr>
        <p:spPr>
          <a:xfrm>
            <a:off x="7701559" y="1247080"/>
            <a:ext cx="1146389" cy="369332"/>
          </a:xfrm>
          <a:prstGeom prst="rect">
            <a:avLst/>
          </a:prstGeom>
          <a:noFill/>
        </p:spPr>
        <p:txBody>
          <a:bodyPr wrap="square" rtlCol="0">
            <a:spAutoFit/>
          </a:bodyPr>
          <a:lstStyle/>
          <a:p>
            <a:pPr algn="ctr"/>
            <a:r>
              <a:rPr lang="en-GB" b="1" dirty="0"/>
              <a:t>MSC</a:t>
            </a:r>
          </a:p>
        </p:txBody>
      </p:sp>
      <p:sp>
        <p:nvSpPr>
          <p:cNvPr id="11" name="TextBox 10">
            <a:extLst>
              <a:ext uri="{FF2B5EF4-FFF2-40B4-BE49-F238E27FC236}">
                <a16:creationId xmlns:a16="http://schemas.microsoft.com/office/drawing/2014/main" id="{58864C2A-EF4B-40F0-A0A9-C088302CDB58}"/>
              </a:ext>
            </a:extLst>
          </p:cNvPr>
          <p:cNvSpPr txBox="1"/>
          <p:nvPr/>
        </p:nvSpPr>
        <p:spPr>
          <a:xfrm>
            <a:off x="3554507" y="3207621"/>
            <a:ext cx="1709797" cy="369332"/>
          </a:xfrm>
          <a:prstGeom prst="rect">
            <a:avLst/>
          </a:prstGeom>
          <a:noFill/>
        </p:spPr>
        <p:txBody>
          <a:bodyPr wrap="square" rtlCol="0">
            <a:spAutoFit/>
          </a:bodyPr>
          <a:lstStyle/>
          <a:p>
            <a:r>
              <a:rPr lang="en-GB" b="1" dirty="0"/>
              <a:t>P</a:t>
            </a:r>
          </a:p>
        </p:txBody>
      </p:sp>
      <p:cxnSp>
        <p:nvCxnSpPr>
          <p:cNvPr id="12" name="Straight Connector 11">
            <a:extLst>
              <a:ext uri="{FF2B5EF4-FFF2-40B4-BE49-F238E27FC236}">
                <a16:creationId xmlns:a16="http://schemas.microsoft.com/office/drawing/2014/main" id="{85A47DE8-C616-46AE-B510-72DD708754AF}"/>
              </a:ext>
            </a:extLst>
          </p:cNvPr>
          <p:cNvCxnSpPr>
            <a:cxnSpLocks/>
          </p:cNvCxnSpPr>
          <p:nvPr/>
        </p:nvCxnSpPr>
        <p:spPr>
          <a:xfrm flipH="1">
            <a:off x="3933754" y="2735285"/>
            <a:ext cx="2697676"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7521EF-5433-4205-A298-7AD63F0E7328}"/>
              </a:ext>
            </a:extLst>
          </p:cNvPr>
          <p:cNvCxnSpPr>
            <a:cxnSpLocks/>
          </p:cNvCxnSpPr>
          <p:nvPr/>
        </p:nvCxnSpPr>
        <p:spPr>
          <a:xfrm flipH="1">
            <a:off x="3933755"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92A122-8305-4887-8738-44ABBB92ADC6}"/>
              </a:ext>
            </a:extLst>
          </p:cNvPr>
          <p:cNvCxnSpPr>
            <a:cxnSpLocks/>
          </p:cNvCxnSpPr>
          <p:nvPr/>
        </p:nvCxnSpPr>
        <p:spPr>
          <a:xfrm>
            <a:off x="5169130" y="1065667"/>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B76A7A1-2AF6-47B9-B6C4-7DD34E0A86D5}"/>
              </a:ext>
            </a:extLst>
          </p:cNvPr>
          <p:cNvSpPr txBox="1"/>
          <p:nvPr/>
        </p:nvSpPr>
        <p:spPr>
          <a:xfrm>
            <a:off x="7692811" y="4067789"/>
            <a:ext cx="1146389" cy="369332"/>
          </a:xfrm>
          <a:prstGeom prst="rect">
            <a:avLst/>
          </a:prstGeom>
          <a:noFill/>
        </p:spPr>
        <p:txBody>
          <a:bodyPr wrap="square" rtlCol="0">
            <a:spAutoFit/>
          </a:bodyPr>
          <a:lstStyle/>
          <a:p>
            <a:pPr algn="ctr"/>
            <a:r>
              <a:rPr lang="en-GB" b="1" dirty="0"/>
              <a:t>MSB</a:t>
            </a:r>
          </a:p>
        </p:txBody>
      </p:sp>
      <p:cxnSp>
        <p:nvCxnSpPr>
          <p:cNvPr id="21" name="Straight Connector 20">
            <a:extLst>
              <a:ext uri="{FF2B5EF4-FFF2-40B4-BE49-F238E27FC236}">
                <a16:creationId xmlns:a16="http://schemas.microsoft.com/office/drawing/2014/main" id="{930D2262-D1F3-46A2-A036-D4D26D231392}"/>
              </a:ext>
            </a:extLst>
          </p:cNvPr>
          <p:cNvCxnSpPr>
            <a:cxnSpLocks/>
          </p:cNvCxnSpPr>
          <p:nvPr/>
        </p:nvCxnSpPr>
        <p:spPr>
          <a:xfrm flipV="1">
            <a:off x="6024354" y="3414393"/>
            <a:ext cx="1" cy="1742879"/>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26081F-82A4-421A-8F29-705279C74D86}"/>
              </a:ext>
            </a:extLst>
          </p:cNvPr>
          <p:cNvCxnSpPr>
            <a:cxnSpLocks/>
          </p:cNvCxnSpPr>
          <p:nvPr/>
        </p:nvCxnSpPr>
        <p:spPr>
          <a:xfrm flipV="1">
            <a:off x="6578624" y="2759060"/>
            <a:ext cx="1" cy="2398212"/>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198C932-CEF4-4FD5-A768-6FE582C0E606}"/>
              </a:ext>
            </a:extLst>
          </p:cNvPr>
          <p:cNvSpPr txBox="1"/>
          <p:nvPr/>
        </p:nvSpPr>
        <p:spPr>
          <a:xfrm>
            <a:off x="5837578" y="5189823"/>
            <a:ext cx="1709797" cy="369332"/>
          </a:xfrm>
          <a:prstGeom prst="rect">
            <a:avLst/>
          </a:prstGeom>
          <a:noFill/>
        </p:spPr>
        <p:txBody>
          <a:bodyPr wrap="square" rtlCol="0">
            <a:spAutoFit/>
          </a:bodyPr>
          <a:lstStyle/>
          <a:p>
            <a:r>
              <a:rPr lang="en-GB" b="1" dirty="0"/>
              <a:t>Q       Q*</a:t>
            </a:r>
          </a:p>
        </p:txBody>
      </p:sp>
      <p:sp>
        <p:nvSpPr>
          <p:cNvPr id="28" name="Isosceles Triangle 27">
            <a:extLst>
              <a:ext uri="{FF2B5EF4-FFF2-40B4-BE49-F238E27FC236}">
                <a16:creationId xmlns:a16="http://schemas.microsoft.com/office/drawing/2014/main" id="{8B686B3B-3494-4DCB-89B9-7EB1618E2308}"/>
              </a:ext>
            </a:extLst>
          </p:cNvPr>
          <p:cNvSpPr/>
          <p:nvPr/>
        </p:nvSpPr>
        <p:spPr>
          <a:xfrm rot="19026937">
            <a:off x="5596931" y="2272179"/>
            <a:ext cx="854844" cy="891569"/>
          </a:xfrm>
          <a:prstGeom prst="triangle">
            <a:avLst>
              <a:gd name="adj" fmla="val 10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a:extLst>
              <a:ext uri="{FF2B5EF4-FFF2-40B4-BE49-F238E27FC236}">
                <a16:creationId xmlns:a16="http://schemas.microsoft.com/office/drawing/2014/main" id="{A7BD3855-A2E1-6A54-40A2-9E9AB8528FF9}"/>
              </a:ext>
            </a:extLst>
          </p:cNvPr>
          <p:cNvSpPr>
            <a:spLocks noGrp="1"/>
          </p:cNvSpPr>
          <p:nvPr>
            <p:ph type="title"/>
          </p:nvPr>
        </p:nvSpPr>
        <p:spPr/>
        <p:txBody>
          <a:bodyPr>
            <a:normAutofit/>
          </a:bodyPr>
          <a:lstStyle/>
          <a:p>
            <a:r>
              <a:rPr lang="en-GB" dirty="0">
                <a:cs typeface="Calibri Light"/>
              </a:rPr>
              <a:t>Positive consumption externality showing welfare loss area at market equilibrium</a:t>
            </a:r>
          </a:p>
        </p:txBody>
      </p:sp>
    </p:spTree>
    <p:extLst>
      <p:ext uri="{BB962C8B-B14F-4D97-AF65-F5344CB8AC3E}">
        <p14:creationId xmlns:p14="http://schemas.microsoft.com/office/powerpoint/2010/main" val="1376529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572E003-B216-4D1E-9CCC-1FEEE1CB7696}"/>
              </a:ext>
            </a:extLst>
          </p:cNvPr>
          <p:cNvCxnSpPr/>
          <p:nvPr/>
        </p:nvCxnSpPr>
        <p:spPr>
          <a:xfrm>
            <a:off x="4225219"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0A0D79-71B2-45B9-A3BB-7B4FBEC9F9D2}"/>
              </a:ext>
            </a:extLst>
          </p:cNvPr>
          <p:cNvCxnSpPr>
            <a:cxnSpLocks/>
          </p:cNvCxnSpPr>
          <p:nvPr/>
        </p:nvCxnSpPr>
        <p:spPr>
          <a:xfrm>
            <a:off x="4225219"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83D57D-8FE0-4A79-B835-7A14FA5A0281}"/>
              </a:ext>
            </a:extLst>
          </p:cNvPr>
          <p:cNvSpPr txBox="1"/>
          <p:nvPr/>
        </p:nvSpPr>
        <p:spPr>
          <a:xfrm>
            <a:off x="3199897" y="942680"/>
            <a:ext cx="1146389" cy="923330"/>
          </a:xfrm>
          <a:prstGeom prst="rect">
            <a:avLst/>
          </a:prstGeom>
          <a:noFill/>
        </p:spPr>
        <p:txBody>
          <a:bodyPr wrap="square" rtlCol="0">
            <a:spAutoFit/>
          </a:bodyPr>
          <a:lstStyle/>
          <a:p>
            <a:pPr algn="ctr"/>
            <a:r>
              <a:rPr lang="en-GB" b="1" dirty="0"/>
              <a:t>Price, costs, benefits</a:t>
            </a:r>
          </a:p>
        </p:txBody>
      </p:sp>
      <p:sp>
        <p:nvSpPr>
          <p:cNvPr id="23" name="TextBox 22">
            <a:extLst>
              <a:ext uri="{FF2B5EF4-FFF2-40B4-BE49-F238E27FC236}">
                <a16:creationId xmlns:a16="http://schemas.microsoft.com/office/drawing/2014/main" id="{9CDEC613-3D1A-4425-B9F1-9A66F620355E}"/>
              </a:ext>
            </a:extLst>
          </p:cNvPr>
          <p:cNvSpPr txBox="1"/>
          <p:nvPr/>
        </p:nvSpPr>
        <p:spPr>
          <a:xfrm>
            <a:off x="7454265" y="5263087"/>
            <a:ext cx="1404413" cy="369332"/>
          </a:xfrm>
          <a:prstGeom prst="rect">
            <a:avLst/>
          </a:prstGeom>
          <a:noFill/>
        </p:spPr>
        <p:txBody>
          <a:bodyPr wrap="square" rtlCol="0">
            <a:spAutoFit/>
          </a:bodyPr>
          <a:lstStyle/>
          <a:p>
            <a:pPr algn="ctr"/>
            <a:r>
              <a:rPr lang="en-GB" b="1" dirty="0"/>
              <a:t>Quantity</a:t>
            </a:r>
          </a:p>
        </p:txBody>
      </p:sp>
      <p:cxnSp>
        <p:nvCxnSpPr>
          <p:cNvPr id="24" name="Straight Connector 23">
            <a:extLst>
              <a:ext uri="{FF2B5EF4-FFF2-40B4-BE49-F238E27FC236}">
                <a16:creationId xmlns:a16="http://schemas.microsoft.com/office/drawing/2014/main" id="{9EB44EA2-9BAE-425E-BAFE-CF935BCE371A}"/>
              </a:ext>
            </a:extLst>
          </p:cNvPr>
          <p:cNvCxnSpPr>
            <a:cxnSpLocks/>
          </p:cNvCxnSpPr>
          <p:nvPr/>
        </p:nvCxnSpPr>
        <p:spPr>
          <a:xfrm>
            <a:off x="4768804"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099BCBC-1458-4F36-8814-993FD1AC03B8}"/>
              </a:ext>
            </a:extLst>
          </p:cNvPr>
          <p:cNvSpPr txBox="1"/>
          <p:nvPr/>
        </p:nvSpPr>
        <p:spPr>
          <a:xfrm>
            <a:off x="7265646" y="4637423"/>
            <a:ext cx="1146389" cy="369332"/>
          </a:xfrm>
          <a:prstGeom prst="rect">
            <a:avLst/>
          </a:prstGeom>
          <a:noFill/>
        </p:spPr>
        <p:txBody>
          <a:bodyPr wrap="square" rtlCol="0">
            <a:spAutoFit/>
          </a:bodyPr>
          <a:lstStyle/>
          <a:p>
            <a:pPr algn="ctr"/>
            <a:r>
              <a:rPr lang="en-GB" b="1" dirty="0"/>
              <a:t>MSB</a:t>
            </a:r>
          </a:p>
        </p:txBody>
      </p:sp>
      <p:cxnSp>
        <p:nvCxnSpPr>
          <p:cNvPr id="26" name="Straight Connector 25">
            <a:extLst>
              <a:ext uri="{FF2B5EF4-FFF2-40B4-BE49-F238E27FC236}">
                <a16:creationId xmlns:a16="http://schemas.microsoft.com/office/drawing/2014/main" id="{D8613EA3-793A-41B5-8C14-C81CED32B5C2}"/>
              </a:ext>
            </a:extLst>
          </p:cNvPr>
          <p:cNvCxnSpPr>
            <a:cxnSpLocks/>
          </p:cNvCxnSpPr>
          <p:nvPr/>
        </p:nvCxnSpPr>
        <p:spPr>
          <a:xfrm flipH="1">
            <a:off x="4935785"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CFB6AFD-D98C-420D-922C-2FFF41BC5143}"/>
              </a:ext>
            </a:extLst>
          </p:cNvPr>
          <p:cNvSpPr txBox="1"/>
          <p:nvPr/>
        </p:nvSpPr>
        <p:spPr>
          <a:xfrm>
            <a:off x="7616953" y="1507444"/>
            <a:ext cx="1146389" cy="369332"/>
          </a:xfrm>
          <a:prstGeom prst="rect">
            <a:avLst/>
          </a:prstGeom>
          <a:noFill/>
        </p:spPr>
        <p:txBody>
          <a:bodyPr wrap="square" rtlCol="0">
            <a:spAutoFit/>
          </a:bodyPr>
          <a:lstStyle/>
          <a:p>
            <a:pPr algn="ctr"/>
            <a:r>
              <a:rPr lang="en-GB" b="1" dirty="0"/>
              <a:t>MPC</a:t>
            </a:r>
          </a:p>
        </p:txBody>
      </p:sp>
      <p:sp>
        <p:nvSpPr>
          <p:cNvPr id="28" name="TextBox 27">
            <a:extLst>
              <a:ext uri="{FF2B5EF4-FFF2-40B4-BE49-F238E27FC236}">
                <a16:creationId xmlns:a16="http://schemas.microsoft.com/office/drawing/2014/main" id="{70E0A6BA-16DC-408E-B970-F85C1B66B4CE}"/>
              </a:ext>
            </a:extLst>
          </p:cNvPr>
          <p:cNvSpPr txBox="1"/>
          <p:nvPr/>
        </p:nvSpPr>
        <p:spPr>
          <a:xfrm>
            <a:off x="3845972" y="3207621"/>
            <a:ext cx="1709797" cy="369332"/>
          </a:xfrm>
          <a:prstGeom prst="rect">
            <a:avLst/>
          </a:prstGeom>
          <a:noFill/>
        </p:spPr>
        <p:txBody>
          <a:bodyPr wrap="square" rtlCol="0">
            <a:spAutoFit/>
          </a:bodyPr>
          <a:lstStyle/>
          <a:p>
            <a:r>
              <a:rPr lang="en-GB" b="1" dirty="0"/>
              <a:t>P1</a:t>
            </a:r>
          </a:p>
        </p:txBody>
      </p:sp>
      <p:cxnSp>
        <p:nvCxnSpPr>
          <p:cNvPr id="29" name="Straight Connector 28">
            <a:extLst>
              <a:ext uri="{FF2B5EF4-FFF2-40B4-BE49-F238E27FC236}">
                <a16:creationId xmlns:a16="http://schemas.microsoft.com/office/drawing/2014/main" id="{4E9F6CEF-A4B3-4F30-8873-D40EBB865C35}"/>
              </a:ext>
            </a:extLst>
          </p:cNvPr>
          <p:cNvCxnSpPr>
            <a:cxnSpLocks/>
          </p:cNvCxnSpPr>
          <p:nvPr/>
        </p:nvCxnSpPr>
        <p:spPr>
          <a:xfrm flipH="1">
            <a:off x="4225220"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158C57-8DA9-4AC2-8F8F-F27C628D96A9}"/>
              </a:ext>
            </a:extLst>
          </p:cNvPr>
          <p:cNvCxnSpPr>
            <a:cxnSpLocks/>
          </p:cNvCxnSpPr>
          <p:nvPr/>
        </p:nvCxnSpPr>
        <p:spPr>
          <a:xfrm flipV="1">
            <a:off x="6326505"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546C9C2-EF0B-482A-BA7A-33786B476B90}"/>
              </a:ext>
            </a:extLst>
          </p:cNvPr>
          <p:cNvSpPr txBox="1"/>
          <p:nvPr/>
        </p:nvSpPr>
        <p:spPr>
          <a:xfrm>
            <a:off x="6129043" y="5189823"/>
            <a:ext cx="1709797" cy="369332"/>
          </a:xfrm>
          <a:prstGeom prst="rect">
            <a:avLst/>
          </a:prstGeom>
          <a:noFill/>
        </p:spPr>
        <p:txBody>
          <a:bodyPr wrap="square" rtlCol="0">
            <a:spAutoFit/>
          </a:bodyPr>
          <a:lstStyle/>
          <a:p>
            <a:r>
              <a:rPr lang="en-GB" b="1" dirty="0"/>
              <a:t>Q      Q*</a:t>
            </a:r>
          </a:p>
        </p:txBody>
      </p:sp>
      <p:cxnSp>
        <p:nvCxnSpPr>
          <p:cNvPr id="33" name="Straight Connector 32">
            <a:extLst>
              <a:ext uri="{FF2B5EF4-FFF2-40B4-BE49-F238E27FC236}">
                <a16:creationId xmlns:a16="http://schemas.microsoft.com/office/drawing/2014/main" id="{9B10EB37-DC9C-400E-91FE-18D4E463BE0E}"/>
              </a:ext>
            </a:extLst>
          </p:cNvPr>
          <p:cNvCxnSpPr>
            <a:cxnSpLocks/>
          </p:cNvCxnSpPr>
          <p:nvPr/>
        </p:nvCxnSpPr>
        <p:spPr>
          <a:xfrm flipH="1">
            <a:off x="5766210" y="2238375"/>
            <a:ext cx="2577760" cy="27963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2255D67-06F4-428E-969F-97714D8A6B71}"/>
              </a:ext>
            </a:extLst>
          </p:cNvPr>
          <p:cNvSpPr txBox="1"/>
          <p:nvPr/>
        </p:nvSpPr>
        <p:spPr>
          <a:xfrm>
            <a:off x="7879270" y="2388390"/>
            <a:ext cx="1146389" cy="369332"/>
          </a:xfrm>
          <a:prstGeom prst="rect">
            <a:avLst/>
          </a:prstGeom>
          <a:noFill/>
        </p:spPr>
        <p:txBody>
          <a:bodyPr wrap="square" rtlCol="0">
            <a:spAutoFit/>
          </a:bodyPr>
          <a:lstStyle/>
          <a:p>
            <a:pPr algn="ctr"/>
            <a:r>
              <a:rPr lang="en-GB" b="1" dirty="0"/>
              <a:t>MSC</a:t>
            </a:r>
          </a:p>
        </p:txBody>
      </p:sp>
      <p:cxnSp>
        <p:nvCxnSpPr>
          <p:cNvPr id="35" name="Straight Connector 34">
            <a:extLst>
              <a:ext uri="{FF2B5EF4-FFF2-40B4-BE49-F238E27FC236}">
                <a16:creationId xmlns:a16="http://schemas.microsoft.com/office/drawing/2014/main" id="{0ADAF968-F5DC-4AFC-9C31-C5D2AF19CABB}"/>
              </a:ext>
            </a:extLst>
          </p:cNvPr>
          <p:cNvCxnSpPr>
            <a:cxnSpLocks/>
          </p:cNvCxnSpPr>
          <p:nvPr/>
        </p:nvCxnSpPr>
        <p:spPr>
          <a:xfrm flipH="1">
            <a:off x="4225219" y="3942158"/>
            <a:ext cx="250133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C69F11-8AC4-4BBA-921D-21A342C2C26D}"/>
              </a:ext>
            </a:extLst>
          </p:cNvPr>
          <p:cNvCxnSpPr>
            <a:cxnSpLocks/>
          </p:cNvCxnSpPr>
          <p:nvPr/>
        </p:nvCxnSpPr>
        <p:spPr>
          <a:xfrm flipV="1">
            <a:off x="6812280" y="3942158"/>
            <a:ext cx="0" cy="1222579"/>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8469B9F-12CC-48C5-9F78-810157438DA6}"/>
              </a:ext>
            </a:extLst>
          </p:cNvPr>
          <p:cNvSpPr txBox="1"/>
          <p:nvPr/>
        </p:nvSpPr>
        <p:spPr>
          <a:xfrm>
            <a:off x="3845972" y="3702921"/>
            <a:ext cx="1709797" cy="369332"/>
          </a:xfrm>
          <a:prstGeom prst="rect">
            <a:avLst/>
          </a:prstGeom>
          <a:noFill/>
        </p:spPr>
        <p:txBody>
          <a:bodyPr wrap="square" rtlCol="0">
            <a:spAutoFit/>
          </a:bodyPr>
          <a:lstStyle/>
          <a:p>
            <a:r>
              <a:rPr lang="en-GB" b="1" dirty="0"/>
              <a:t>P*</a:t>
            </a:r>
          </a:p>
        </p:txBody>
      </p:sp>
      <p:cxnSp>
        <p:nvCxnSpPr>
          <p:cNvPr id="12" name="Straight Arrow Connector 11">
            <a:extLst>
              <a:ext uri="{FF2B5EF4-FFF2-40B4-BE49-F238E27FC236}">
                <a16:creationId xmlns:a16="http://schemas.microsoft.com/office/drawing/2014/main" id="{BBC56195-5ADD-4CC3-B17D-6987110317C9}"/>
              </a:ext>
            </a:extLst>
          </p:cNvPr>
          <p:cNvCxnSpPr/>
          <p:nvPr/>
        </p:nvCxnSpPr>
        <p:spPr>
          <a:xfrm>
            <a:off x="6224769" y="5660173"/>
            <a:ext cx="5875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9B5E6A-641D-4AEC-BE18-C9EFC35108D5}"/>
              </a:ext>
            </a:extLst>
          </p:cNvPr>
          <p:cNvSpPr txBox="1"/>
          <p:nvPr/>
        </p:nvSpPr>
        <p:spPr>
          <a:xfrm>
            <a:off x="5547846" y="5628050"/>
            <a:ext cx="2069107" cy="369332"/>
          </a:xfrm>
          <a:prstGeom prst="rect">
            <a:avLst/>
          </a:prstGeom>
          <a:noFill/>
        </p:spPr>
        <p:txBody>
          <a:bodyPr wrap="square" rtlCol="0">
            <a:spAutoFit/>
          </a:bodyPr>
          <a:lstStyle/>
          <a:p>
            <a:pPr algn="ctr"/>
            <a:r>
              <a:rPr lang="en-GB" b="1" dirty="0"/>
              <a:t>Underproduction</a:t>
            </a:r>
          </a:p>
        </p:txBody>
      </p:sp>
      <p:sp>
        <p:nvSpPr>
          <p:cNvPr id="42" name="Isosceles Triangle 41">
            <a:extLst>
              <a:ext uri="{FF2B5EF4-FFF2-40B4-BE49-F238E27FC236}">
                <a16:creationId xmlns:a16="http://schemas.microsoft.com/office/drawing/2014/main" id="{E02274D1-0C8A-4F7E-A145-7F88FAF10C5F}"/>
              </a:ext>
            </a:extLst>
          </p:cNvPr>
          <p:cNvSpPr/>
          <p:nvPr/>
        </p:nvSpPr>
        <p:spPr>
          <a:xfrm rot="18895105">
            <a:off x="5969501" y="3547462"/>
            <a:ext cx="699098" cy="718164"/>
          </a:xfrm>
          <a:prstGeom prst="triangle">
            <a:avLst>
              <a:gd name="adj" fmla="val 10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F34B9850-21CF-9348-2103-03C495901D28}"/>
              </a:ext>
            </a:extLst>
          </p:cNvPr>
          <p:cNvSpPr>
            <a:spLocks noGrp="1"/>
          </p:cNvSpPr>
          <p:nvPr>
            <p:ph type="title"/>
          </p:nvPr>
        </p:nvSpPr>
        <p:spPr/>
        <p:txBody>
          <a:bodyPr>
            <a:noAutofit/>
          </a:bodyPr>
          <a:lstStyle/>
          <a:p>
            <a:r>
              <a:rPr lang="en-GB" dirty="0">
                <a:cs typeface="Calibri Light"/>
              </a:rPr>
              <a:t>Underproduction in market with a positive production externality (MSC&lt;MPC), with constant externalities</a:t>
            </a:r>
            <a:endParaRPr lang="en-GB" dirty="0"/>
          </a:p>
        </p:txBody>
      </p:sp>
    </p:spTree>
    <p:extLst>
      <p:ext uri="{BB962C8B-B14F-4D97-AF65-F5344CB8AC3E}">
        <p14:creationId xmlns:p14="http://schemas.microsoft.com/office/powerpoint/2010/main" val="13563261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572E003-B216-4D1E-9CCC-1FEEE1CB7696}"/>
              </a:ext>
            </a:extLst>
          </p:cNvPr>
          <p:cNvCxnSpPr/>
          <p:nvPr/>
        </p:nvCxnSpPr>
        <p:spPr>
          <a:xfrm>
            <a:off x="3839139"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0A0D79-71B2-45B9-A3BB-7B4FBEC9F9D2}"/>
              </a:ext>
            </a:extLst>
          </p:cNvPr>
          <p:cNvCxnSpPr>
            <a:cxnSpLocks/>
          </p:cNvCxnSpPr>
          <p:nvPr/>
        </p:nvCxnSpPr>
        <p:spPr>
          <a:xfrm>
            <a:off x="3839139"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83D57D-8FE0-4A79-B835-7A14FA5A0281}"/>
              </a:ext>
            </a:extLst>
          </p:cNvPr>
          <p:cNvSpPr txBox="1"/>
          <p:nvPr/>
        </p:nvSpPr>
        <p:spPr>
          <a:xfrm>
            <a:off x="2813817" y="942680"/>
            <a:ext cx="1146389" cy="923330"/>
          </a:xfrm>
          <a:prstGeom prst="rect">
            <a:avLst/>
          </a:prstGeom>
          <a:noFill/>
        </p:spPr>
        <p:txBody>
          <a:bodyPr wrap="square" rtlCol="0">
            <a:spAutoFit/>
          </a:bodyPr>
          <a:lstStyle/>
          <a:p>
            <a:pPr algn="ctr"/>
            <a:r>
              <a:rPr lang="en-GB" b="1" dirty="0"/>
              <a:t>Price, costs, benefits</a:t>
            </a:r>
          </a:p>
        </p:txBody>
      </p:sp>
      <p:sp>
        <p:nvSpPr>
          <p:cNvPr id="23" name="TextBox 22">
            <a:extLst>
              <a:ext uri="{FF2B5EF4-FFF2-40B4-BE49-F238E27FC236}">
                <a16:creationId xmlns:a16="http://schemas.microsoft.com/office/drawing/2014/main" id="{9CDEC613-3D1A-4425-B9F1-9A66F620355E}"/>
              </a:ext>
            </a:extLst>
          </p:cNvPr>
          <p:cNvSpPr txBox="1"/>
          <p:nvPr/>
        </p:nvSpPr>
        <p:spPr>
          <a:xfrm>
            <a:off x="7115676" y="5211703"/>
            <a:ext cx="1404413" cy="369332"/>
          </a:xfrm>
          <a:prstGeom prst="rect">
            <a:avLst/>
          </a:prstGeom>
          <a:noFill/>
        </p:spPr>
        <p:txBody>
          <a:bodyPr wrap="square" rtlCol="0">
            <a:spAutoFit/>
          </a:bodyPr>
          <a:lstStyle/>
          <a:p>
            <a:pPr algn="ctr"/>
            <a:r>
              <a:rPr lang="en-GB" b="1" dirty="0"/>
              <a:t>Quantity</a:t>
            </a:r>
          </a:p>
        </p:txBody>
      </p:sp>
      <p:cxnSp>
        <p:nvCxnSpPr>
          <p:cNvPr id="24" name="Straight Connector 23">
            <a:extLst>
              <a:ext uri="{FF2B5EF4-FFF2-40B4-BE49-F238E27FC236}">
                <a16:creationId xmlns:a16="http://schemas.microsoft.com/office/drawing/2014/main" id="{9EB44EA2-9BAE-425E-BAFE-CF935BCE371A}"/>
              </a:ext>
            </a:extLst>
          </p:cNvPr>
          <p:cNvCxnSpPr>
            <a:cxnSpLocks/>
          </p:cNvCxnSpPr>
          <p:nvPr/>
        </p:nvCxnSpPr>
        <p:spPr>
          <a:xfrm>
            <a:off x="4382724"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099BCBC-1458-4F36-8814-993FD1AC03B8}"/>
              </a:ext>
            </a:extLst>
          </p:cNvPr>
          <p:cNvSpPr txBox="1"/>
          <p:nvPr/>
        </p:nvSpPr>
        <p:spPr>
          <a:xfrm>
            <a:off x="6944571" y="4637423"/>
            <a:ext cx="1146389" cy="369332"/>
          </a:xfrm>
          <a:prstGeom prst="rect">
            <a:avLst/>
          </a:prstGeom>
          <a:noFill/>
        </p:spPr>
        <p:txBody>
          <a:bodyPr wrap="square" rtlCol="0">
            <a:spAutoFit/>
          </a:bodyPr>
          <a:lstStyle/>
          <a:p>
            <a:pPr algn="ctr"/>
            <a:r>
              <a:rPr lang="en-GB" b="1" dirty="0"/>
              <a:t>MSB</a:t>
            </a:r>
          </a:p>
        </p:txBody>
      </p:sp>
      <p:cxnSp>
        <p:nvCxnSpPr>
          <p:cNvPr id="26" name="Straight Connector 25">
            <a:extLst>
              <a:ext uri="{FF2B5EF4-FFF2-40B4-BE49-F238E27FC236}">
                <a16:creationId xmlns:a16="http://schemas.microsoft.com/office/drawing/2014/main" id="{D8613EA3-793A-41B5-8C14-C81CED32B5C2}"/>
              </a:ext>
            </a:extLst>
          </p:cNvPr>
          <p:cNvCxnSpPr>
            <a:cxnSpLocks/>
          </p:cNvCxnSpPr>
          <p:nvPr/>
        </p:nvCxnSpPr>
        <p:spPr>
          <a:xfrm flipH="1">
            <a:off x="4549705"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CFB6AFD-D98C-420D-922C-2FFF41BC5143}"/>
              </a:ext>
            </a:extLst>
          </p:cNvPr>
          <p:cNvSpPr txBox="1"/>
          <p:nvPr/>
        </p:nvSpPr>
        <p:spPr>
          <a:xfrm>
            <a:off x="7230873" y="1507444"/>
            <a:ext cx="1146389" cy="369332"/>
          </a:xfrm>
          <a:prstGeom prst="rect">
            <a:avLst/>
          </a:prstGeom>
          <a:noFill/>
        </p:spPr>
        <p:txBody>
          <a:bodyPr wrap="square" rtlCol="0">
            <a:spAutoFit/>
          </a:bodyPr>
          <a:lstStyle/>
          <a:p>
            <a:pPr algn="ctr"/>
            <a:r>
              <a:rPr lang="en-GB" b="1" dirty="0"/>
              <a:t>MSC</a:t>
            </a:r>
          </a:p>
        </p:txBody>
      </p:sp>
      <p:sp>
        <p:nvSpPr>
          <p:cNvPr id="28" name="TextBox 27">
            <a:extLst>
              <a:ext uri="{FF2B5EF4-FFF2-40B4-BE49-F238E27FC236}">
                <a16:creationId xmlns:a16="http://schemas.microsoft.com/office/drawing/2014/main" id="{70E0A6BA-16DC-408E-B970-F85C1B66B4CE}"/>
              </a:ext>
            </a:extLst>
          </p:cNvPr>
          <p:cNvSpPr txBox="1"/>
          <p:nvPr/>
        </p:nvSpPr>
        <p:spPr>
          <a:xfrm>
            <a:off x="3459892" y="3207621"/>
            <a:ext cx="1709797" cy="369332"/>
          </a:xfrm>
          <a:prstGeom prst="rect">
            <a:avLst/>
          </a:prstGeom>
          <a:noFill/>
        </p:spPr>
        <p:txBody>
          <a:bodyPr wrap="square" rtlCol="0">
            <a:spAutoFit/>
          </a:bodyPr>
          <a:lstStyle/>
          <a:p>
            <a:r>
              <a:rPr lang="en-GB" b="1" dirty="0"/>
              <a:t>P*</a:t>
            </a:r>
          </a:p>
        </p:txBody>
      </p:sp>
      <p:cxnSp>
        <p:nvCxnSpPr>
          <p:cNvPr id="29" name="Straight Connector 28">
            <a:extLst>
              <a:ext uri="{FF2B5EF4-FFF2-40B4-BE49-F238E27FC236}">
                <a16:creationId xmlns:a16="http://schemas.microsoft.com/office/drawing/2014/main" id="{4E9F6CEF-A4B3-4F30-8873-D40EBB865C35}"/>
              </a:ext>
            </a:extLst>
          </p:cNvPr>
          <p:cNvCxnSpPr>
            <a:cxnSpLocks/>
          </p:cNvCxnSpPr>
          <p:nvPr/>
        </p:nvCxnSpPr>
        <p:spPr>
          <a:xfrm flipH="1">
            <a:off x="3839140" y="337065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158C57-8DA9-4AC2-8F8F-F27C628D96A9}"/>
              </a:ext>
            </a:extLst>
          </p:cNvPr>
          <p:cNvCxnSpPr>
            <a:cxnSpLocks/>
          </p:cNvCxnSpPr>
          <p:nvPr/>
        </p:nvCxnSpPr>
        <p:spPr>
          <a:xfrm flipV="1">
            <a:off x="5940425" y="339344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546C9C2-EF0B-482A-BA7A-33786B476B90}"/>
              </a:ext>
            </a:extLst>
          </p:cNvPr>
          <p:cNvSpPr txBox="1"/>
          <p:nvPr/>
        </p:nvSpPr>
        <p:spPr>
          <a:xfrm>
            <a:off x="5742963" y="5189823"/>
            <a:ext cx="1709797" cy="369332"/>
          </a:xfrm>
          <a:prstGeom prst="rect">
            <a:avLst/>
          </a:prstGeom>
          <a:noFill/>
        </p:spPr>
        <p:txBody>
          <a:bodyPr wrap="square" rtlCol="0">
            <a:spAutoFit/>
          </a:bodyPr>
          <a:lstStyle/>
          <a:p>
            <a:r>
              <a:rPr lang="en-GB" b="1" dirty="0"/>
              <a:t>Q*      Q</a:t>
            </a:r>
          </a:p>
        </p:txBody>
      </p:sp>
      <p:cxnSp>
        <p:nvCxnSpPr>
          <p:cNvPr id="33" name="Straight Connector 32">
            <a:extLst>
              <a:ext uri="{FF2B5EF4-FFF2-40B4-BE49-F238E27FC236}">
                <a16:creationId xmlns:a16="http://schemas.microsoft.com/office/drawing/2014/main" id="{9B10EB37-DC9C-400E-91FE-18D4E463BE0E}"/>
              </a:ext>
            </a:extLst>
          </p:cNvPr>
          <p:cNvCxnSpPr>
            <a:cxnSpLocks/>
          </p:cNvCxnSpPr>
          <p:nvPr/>
        </p:nvCxnSpPr>
        <p:spPr>
          <a:xfrm flipH="1">
            <a:off x="5380130" y="2238375"/>
            <a:ext cx="2577760" cy="27963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2255D67-06F4-428E-969F-97714D8A6B71}"/>
              </a:ext>
            </a:extLst>
          </p:cNvPr>
          <p:cNvSpPr txBox="1"/>
          <p:nvPr/>
        </p:nvSpPr>
        <p:spPr>
          <a:xfrm>
            <a:off x="7493190" y="2388390"/>
            <a:ext cx="1146389" cy="369332"/>
          </a:xfrm>
          <a:prstGeom prst="rect">
            <a:avLst/>
          </a:prstGeom>
          <a:noFill/>
        </p:spPr>
        <p:txBody>
          <a:bodyPr wrap="square" rtlCol="0">
            <a:spAutoFit/>
          </a:bodyPr>
          <a:lstStyle/>
          <a:p>
            <a:pPr algn="ctr"/>
            <a:r>
              <a:rPr lang="en-GB" b="1" dirty="0"/>
              <a:t>MPC</a:t>
            </a:r>
          </a:p>
        </p:txBody>
      </p:sp>
      <p:cxnSp>
        <p:nvCxnSpPr>
          <p:cNvPr id="35" name="Straight Connector 34">
            <a:extLst>
              <a:ext uri="{FF2B5EF4-FFF2-40B4-BE49-F238E27FC236}">
                <a16:creationId xmlns:a16="http://schemas.microsoft.com/office/drawing/2014/main" id="{0ADAF968-F5DC-4AFC-9C31-C5D2AF19CABB}"/>
              </a:ext>
            </a:extLst>
          </p:cNvPr>
          <p:cNvCxnSpPr>
            <a:cxnSpLocks/>
          </p:cNvCxnSpPr>
          <p:nvPr/>
        </p:nvCxnSpPr>
        <p:spPr>
          <a:xfrm flipH="1">
            <a:off x="3839139" y="3942158"/>
            <a:ext cx="250133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C69F11-8AC4-4BBA-921D-21A342C2C26D}"/>
              </a:ext>
            </a:extLst>
          </p:cNvPr>
          <p:cNvCxnSpPr>
            <a:cxnSpLocks/>
          </p:cNvCxnSpPr>
          <p:nvPr/>
        </p:nvCxnSpPr>
        <p:spPr>
          <a:xfrm flipV="1">
            <a:off x="6426200" y="3942158"/>
            <a:ext cx="0" cy="1222579"/>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8469B9F-12CC-48C5-9F78-810157438DA6}"/>
              </a:ext>
            </a:extLst>
          </p:cNvPr>
          <p:cNvSpPr txBox="1"/>
          <p:nvPr/>
        </p:nvSpPr>
        <p:spPr>
          <a:xfrm>
            <a:off x="3459892" y="3702921"/>
            <a:ext cx="1709797" cy="369332"/>
          </a:xfrm>
          <a:prstGeom prst="rect">
            <a:avLst/>
          </a:prstGeom>
          <a:noFill/>
        </p:spPr>
        <p:txBody>
          <a:bodyPr wrap="square" rtlCol="0">
            <a:spAutoFit/>
          </a:bodyPr>
          <a:lstStyle/>
          <a:p>
            <a:r>
              <a:rPr lang="en-GB" b="1" dirty="0"/>
              <a:t>P</a:t>
            </a:r>
          </a:p>
        </p:txBody>
      </p:sp>
      <p:cxnSp>
        <p:nvCxnSpPr>
          <p:cNvPr id="12" name="Straight Arrow Connector 11">
            <a:extLst>
              <a:ext uri="{FF2B5EF4-FFF2-40B4-BE49-F238E27FC236}">
                <a16:creationId xmlns:a16="http://schemas.microsoft.com/office/drawing/2014/main" id="{BBC56195-5ADD-4CC3-B17D-6987110317C9}"/>
              </a:ext>
            </a:extLst>
          </p:cNvPr>
          <p:cNvCxnSpPr/>
          <p:nvPr/>
        </p:nvCxnSpPr>
        <p:spPr>
          <a:xfrm>
            <a:off x="5838689" y="5660173"/>
            <a:ext cx="5875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9B5E6A-641D-4AEC-BE18-C9EFC35108D5}"/>
              </a:ext>
            </a:extLst>
          </p:cNvPr>
          <p:cNvSpPr txBox="1"/>
          <p:nvPr/>
        </p:nvSpPr>
        <p:spPr>
          <a:xfrm>
            <a:off x="5161766" y="5628050"/>
            <a:ext cx="2069107" cy="369332"/>
          </a:xfrm>
          <a:prstGeom prst="rect">
            <a:avLst/>
          </a:prstGeom>
          <a:noFill/>
        </p:spPr>
        <p:txBody>
          <a:bodyPr wrap="square" rtlCol="0">
            <a:spAutoFit/>
          </a:bodyPr>
          <a:lstStyle/>
          <a:p>
            <a:pPr algn="ctr"/>
            <a:r>
              <a:rPr lang="en-GB" b="1" dirty="0"/>
              <a:t>Overproduction</a:t>
            </a:r>
          </a:p>
        </p:txBody>
      </p:sp>
      <p:sp>
        <p:nvSpPr>
          <p:cNvPr id="42" name="Isosceles Triangle 41">
            <a:extLst>
              <a:ext uri="{FF2B5EF4-FFF2-40B4-BE49-F238E27FC236}">
                <a16:creationId xmlns:a16="http://schemas.microsoft.com/office/drawing/2014/main" id="{E02274D1-0C8A-4F7E-A145-7F88FAF10C5F}"/>
              </a:ext>
            </a:extLst>
          </p:cNvPr>
          <p:cNvSpPr/>
          <p:nvPr/>
        </p:nvSpPr>
        <p:spPr>
          <a:xfrm rot="8207630">
            <a:off x="6057547" y="3031815"/>
            <a:ext cx="698930" cy="757741"/>
          </a:xfrm>
          <a:prstGeom prst="triangle">
            <a:avLst>
              <a:gd name="adj" fmla="val 10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201B52A9-F950-2CFE-E996-F5CF5A700304}"/>
              </a:ext>
            </a:extLst>
          </p:cNvPr>
          <p:cNvSpPr>
            <a:spLocks noGrp="1"/>
          </p:cNvSpPr>
          <p:nvPr>
            <p:ph type="title"/>
          </p:nvPr>
        </p:nvSpPr>
        <p:spPr/>
        <p:txBody>
          <a:bodyPr>
            <a:noAutofit/>
          </a:bodyPr>
          <a:lstStyle/>
          <a:p>
            <a:br>
              <a:rPr lang="en-GB" sz="2200" dirty="0">
                <a:cs typeface="Calibri Light"/>
              </a:rPr>
            </a:br>
            <a:r>
              <a:rPr lang="en-GB" dirty="0">
                <a:cs typeface="Calibri Light"/>
              </a:rPr>
              <a:t>Overproduction</a:t>
            </a:r>
            <a:r>
              <a:rPr lang="en-GB" sz="2200" dirty="0">
                <a:cs typeface="Calibri Light"/>
              </a:rPr>
              <a:t> in market with a negative production externality (MSC&gt;MPC), with constant marginal external cost</a:t>
            </a:r>
          </a:p>
          <a:p>
            <a:endParaRPr lang="en-GB" sz="2200" dirty="0">
              <a:cs typeface="Calibri Light"/>
            </a:endParaRPr>
          </a:p>
        </p:txBody>
      </p:sp>
    </p:spTree>
    <p:extLst>
      <p:ext uri="{BB962C8B-B14F-4D97-AF65-F5344CB8AC3E}">
        <p14:creationId xmlns:p14="http://schemas.microsoft.com/office/powerpoint/2010/main" val="30314549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572E003-B216-4D1E-9CCC-1FEEE1CB7696}"/>
              </a:ext>
            </a:extLst>
          </p:cNvPr>
          <p:cNvCxnSpPr/>
          <p:nvPr/>
        </p:nvCxnSpPr>
        <p:spPr>
          <a:xfrm>
            <a:off x="4062659" y="75980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0A0D79-71B2-45B9-A3BB-7B4FBEC9F9D2}"/>
              </a:ext>
            </a:extLst>
          </p:cNvPr>
          <p:cNvCxnSpPr>
            <a:cxnSpLocks/>
          </p:cNvCxnSpPr>
          <p:nvPr/>
        </p:nvCxnSpPr>
        <p:spPr>
          <a:xfrm>
            <a:off x="4062659" y="498300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83D57D-8FE0-4A79-B835-7A14FA5A0281}"/>
              </a:ext>
            </a:extLst>
          </p:cNvPr>
          <p:cNvSpPr txBox="1"/>
          <p:nvPr/>
        </p:nvSpPr>
        <p:spPr>
          <a:xfrm>
            <a:off x="3037337" y="759800"/>
            <a:ext cx="1146389" cy="923330"/>
          </a:xfrm>
          <a:prstGeom prst="rect">
            <a:avLst/>
          </a:prstGeom>
          <a:noFill/>
        </p:spPr>
        <p:txBody>
          <a:bodyPr wrap="square" rtlCol="0">
            <a:spAutoFit/>
          </a:bodyPr>
          <a:lstStyle/>
          <a:p>
            <a:pPr algn="ctr"/>
            <a:r>
              <a:rPr lang="en-GB" b="1" dirty="0"/>
              <a:t>Price, costs, benefits</a:t>
            </a:r>
          </a:p>
        </p:txBody>
      </p:sp>
      <p:sp>
        <p:nvSpPr>
          <p:cNvPr id="23" name="TextBox 22">
            <a:extLst>
              <a:ext uri="{FF2B5EF4-FFF2-40B4-BE49-F238E27FC236}">
                <a16:creationId xmlns:a16="http://schemas.microsoft.com/office/drawing/2014/main" id="{9CDEC613-3D1A-4425-B9F1-9A66F620355E}"/>
              </a:ext>
            </a:extLst>
          </p:cNvPr>
          <p:cNvSpPr txBox="1"/>
          <p:nvPr/>
        </p:nvSpPr>
        <p:spPr>
          <a:xfrm>
            <a:off x="7339196" y="5028823"/>
            <a:ext cx="1404413" cy="369332"/>
          </a:xfrm>
          <a:prstGeom prst="rect">
            <a:avLst/>
          </a:prstGeom>
          <a:noFill/>
        </p:spPr>
        <p:txBody>
          <a:bodyPr wrap="square" rtlCol="0">
            <a:spAutoFit/>
          </a:bodyPr>
          <a:lstStyle/>
          <a:p>
            <a:pPr algn="ctr"/>
            <a:r>
              <a:rPr lang="en-GB" b="1" dirty="0"/>
              <a:t>Quantity</a:t>
            </a:r>
          </a:p>
        </p:txBody>
      </p:sp>
      <p:cxnSp>
        <p:nvCxnSpPr>
          <p:cNvPr id="24" name="Straight Connector 23">
            <a:extLst>
              <a:ext uri="{FF2B5EF4-FFF2-40B4-BE49-F238E27FC236}">
                <a16:creationId xmlns:a16="http://schemas.microsoft.com/office/drawing/2014/main" id="{9EB44EA2-9BAE-425E-BAFE-CF935BCE371A}"/>
              </a:ext>
            </a:extLst>
          </p:cNvPr>
          <p:cNvCxnSpPr>
            <a:cxnSpLocks/>
          </p:cNvCxnSpPr>
          <p:nvPr/>
        </p:nvCxnSpPr>
        <p:spPr>
          <a:xfrm>
            <a:off x="4606244" y="139881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099BCBC-1458-4F36-8814-993FD1AC03B8}"/>
              </a:ext>
            </a:extLst>
          </p:cNvPr>
          <p:cNvSpPr txBox="1"/>
          <p:nvPr/>
        </p:nvSpPr>
        <p:spPr>
          <a:xfrm>
            <a:off x="7168091" y="4454543"/>
            <a:ext cx="1146389" cy="369332"/>
          </a:xfrm>
          <a:prstGeom prst="rect">
            <a:avLst/>
          </a:prstGeom>
          <a:noFill/>
        </p:spPr>
        <p:txBody>
          <a:bodyPr wrap="square" rtlCol="0">
            <a:spAutoFit/>
          </a:bodyPr>
          <a:lstStyle/>
          <a:p>
            <a:pPr algn="ctr"/>
            <a:r>
              <a:rPr lang="en-GB" b="1" dirty="0"/>
              <a:t>MSB</a:t>
            </a:r>
          </a:p>
        </p:txBody>
      </p:sp>
      <p:cxnSp>
        <p:nvCxnSpPr>
          <p:cNvPr id="26" name="Straight Connector 25">
            <a:extLst>
              <a:ext uri="{FF2B5EF4-FFF2-40B4-BE49-F238E27FC236}">
                <a16:creationId xmlns:a16="http://schemas.microsoft.com/office/drawing/2014/main" id="{D8613EA3-793A-41B5-8C14-C81CED32B5C2}"/>
              </a:ext>
            </a:extLst>
          </p:cNvPr>
          <p:cNvCxnSpPr>
            <a:cxnSpLocks/>
          </p:cNvCxnSpPr>
          <p:nvPr/>
        </p:nvCxnSpPr>
        <p:spPr>
          <a:xfrm flipH="1">
            <a:off x="4462093" y="1857221"/>
            <a:ext cx="3121547" cy="2722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CFB6AFD-D98C-420D-922C-2FFF41BC5143}"/>
              </a:ext>
            </a:extLst>
          </p:cNvPr>
          <p:cNvSpPr txBox="1"/>
          <p:nvPr/>
        </p:nvSpPr>
        <p:spPr>
          <a:xfrm>
            <a:off x="6984048" y="1427580"/>
            <a:ext cx="1146389" cy="369332"/>
          </a:xfrm>
          <a:prstGeom prst="rect">
            <a:avLst/>
          </a:prstGeom>
          <a:noFill/>
        </p:spPr>
        <p:txBody>
          <a:bodyPr wrap="square" rtlCol="0">
            <a:spAutoFit/>
          </a:bodyPr>
          <a:lstStyle/>
          <a:p>
            <a:pPr algn="ctr"/>
            <a:r>
              <a:rPr lang="en-GB" b="1" dirty="0"/>
              <a:t>MSC</a:t>
            </a:r>
          </a:p>
        </p:txBody>
      </p:sp>
      <p:sp>
        <p:nvSpPr>
          <p:cNvPr id="28" name="TextBox 27">
            <a:extLst>
              <a:ext uri="{FF2B5EF4-FFF2-40B4-BE49-F238E27FC236}">
                <a16:creationId xmlns:a16="http://schemas.microsoft.com/office/drawing/2014/main" id="{70E0A6BA-16DC-408E-B970-F85C1B66B4CE}"/>
              </a:ext>
            </a:extLst>
          </p:cNvPr>
          <p:cNvSpPr txBox="1"/>
          <p:nvPr/>
        </p:nvSpPr>
        <p:spPr>
          <a:xfrm>
            <a:off x="3683412" y="3024741"/>
            <a:ext cx="1709797" cy="369332"/>
          </a:xfrm>
          <a:prstGeom prst="rect">
            <a:avLst/>
          </a:prstGeom>
          <a:noFill/>
        </p:spPr>
        <p:txBody>
          <a:bodyPr wrap="square" rtlCol="0">
            <a:spAutoFit/>
          </a:bodyPr>
          <a:lstStyle/>
          <a:p>
            <a:r>
              <a:rPr lang="en-GB" b="1" dirty="0"/>
              <a:t>P*</a:t>
            </a:r>
          </a:p>
        </p:txBody>
      </p:sp>
      <p:cxnSp>
        <p:nvCxnSpPr>
          <p:cNvPr id="29" name="Straight Connector 28">
            <a:extLst>
              <a:ext uri="{FF2B5EF4-FFF2-40B4-BE49-F238E27FC236}">
                <a16:creationId xmlns:a16="http://schemas.microsoft.com/office/drawing/2014/main" id="{4E9F6CEF-A4B3-4F30-8873-D40EBB865C35}"/>
              </a:ext>
            </a:extLst>
          </p:cNvPr>
          <p:cNvCxnSpPr>
            <a:cxnSpLocks/>
          </p:cNvCxnSpPr>
          <p:nvPr/>
        </p:nvCxnSpPr>
        <p:spPr>
          <a:xfrm flipH="1">
            <a:off x="4062660" y="318777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158C57-8DA9-4AC2-8F8F-F27C628D96A9}"/>
              </a:ext>
            </a:extLst>
          </p:cNvPr>
          <p:cNvCxnSpPr>
            <a:cxnSpLocks/>
          </p:cNvCxnSpPr>
          <p:nvPr/>
        </p:nvCxnSpPr>
        <p:spPr>
          <a:xfrm flipV="1">
            <a:off x="6163945" y="321056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546C9C2-EF0B-482A-BA7A-33786B476B90}"/>
              </a:ext>
            </a:extLst>
          </p:cNvPr>
          <p:cNvSpPr txBox="1"/>
          <p:nvPr/>
        </p:nvSpPr>
        <p:spPr>
          <a:xfrm>
            <a:off x="5966483" y="5006943"/>
            <a:ext cx="1709797" cy="369332"/>
          </a:xfrm>
          <a:prstGeom prst="rect">
            <a:avLst/>
          </a:prstGeom>
          <a:noFill/>
        </p:spPr>
        <p:txBody>
          <a:bodyPr wrap="square" rtlCol="0">
            <a:spAutoFit/>
          </a:bodyPr>
          <a:lstStyle/>
          <a:p>
            <a:r>
              <a:rPr lang="en-GB" b="1" dirty="0"/>
              <a:t>Q*      Q</a:t>
            </a:r>
          </a:p>
        </p:txBody>
      </p:sp>
      <p:cxnSp>
        <p:nvCxnSpPr>
          <p:cNvPr id="33" name="Straight Connector 32">
            <a:extLst>
              <a:ext uri="{FF2B5EF4-FFF2-40B4-BE49-F238E27FC236}">
                <a16:creationId xmlns:a16="http://schemas.microsoft.com/office/drawing/2014/main" id="{9B10EB37-DC9C-400E-91FE-18D4E463BE0E}"/>
              </a:ext>
            </a:extLst>
          </p:cNvPr>
          <p:cNvCxnSpPr>
            <a:cxnSpLocks/>
          </p:cNvCxnSpPr>
          <p:nvPr/>
        </p:nvCxnSpPr>
        <p:spPr>
          <a:xfrm flipH="1">
            <a:off x="4462092" y="3052001"/>
            <a:ext cx="3719318" cy="1771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2255D67-06F4-428E-969F-97714D8A6B71}"/>
              </a:ext>
            </a:extLst>
          </p:cNvPr>
          <p:cNvSpPr txBox="1"/>
          <p:nvPr/>
        </p:nvSpPr>
        <p:spPr>
          <a:xfrm>
            <a:off x="7518550" y="2728744"/>
            <a:ext cx="1146389" cy="369332"/>
          </a:xfrm>
          <a:prstGeom prst="rect">
            <a:avLst/>
          </a:prstGeom>
          <a:noFill/>
        </p:spPr>
        <p:txBody>
          <a:bodyPr wrap="square" rtlCol="0">
            <a:spAutoFit/>
          </a:bodyPr>
          <a:lstStyle/>
          <a:p>
            <a:pPr algn="ctr"/>
            <a:r>
              <a:rPr lang="en-GB" b="1" dirty="0"/>
              <a:t>MPC</a:t>
            </a:r>
          </a:p>
        </p:txBody>
      </p:sp>
      <p:cxnSp>
        <p:nvCxnSpPr>
          <p:cNvPr id="35" name="Straight Connector 34">
            <a:extLst>
              <a:ext uri="{FF2B5EF4-FFF2-40B4-BE49-F238E27FC236}">
                <a16:creationId xmlns:a16="http://schemas.microsoft.com/office/drawing/2014/main" id="{0ADAF968-F5DC-4AFC-9C31-C5D2AF19CABB}"/>
              </a:ext>
            </a:extLst>
          </p:cNvPr>
          <p:cNvCxnSpPr>
            <a:cxnSpLocks/>
          </p:cNvCxnSpPr>
          <p:nvPr/>
        </p:nvCxnSpPr>
        <p:spPr>
          <a:xfrm flipH="1">
            <a:off x="4062659" y="3759278"/>
            <a:ext cx="250133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C69F11-8AC4-4BBA-921D-21A342C2C26D}"/>
              </a:ext>
            </a:extLst>
          </p:cNvPr>
          <p:cNvCxnSpPr>
            <a:cxnSpLocks/>
          </p:cNvCxnSpPr>
          <p:nvPr/>
        </p:nvCxnSpPr>
        <p:spPr>
          <a:xfrm flipV="1">
            <a:off x="6649720" y="3759278"/>
            <a:ext cx="0" cy="1222579"/>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8469B9F-12CC-48C5-9F78-810157438DA6}"/>
              </a:ext>
            </a:extLst>
          </p:cNvPr>
          <p:cNvSpPr txBox="1"/>
          <p:nvPr/>
        </p:nvSpPr>
        <p:spPr>
          <a:xfrm>
            <a:off x="3683412" y="3520041"/>
            <a:ext cx="1709797" cy="369332"/>
          </a:xfrm>
          <a:prstGeom prst="rect">
            <a:avLst/>
          </a:prstGeom>
          <a:noFill/>
        </p:spPr>
        <p:txBody>
          <a:bodyPr wrap="square" rtlCol="0">
            <a:spAutoFit/>
          </a:bodyPr>
          <a:lstStyle/>
          <a:p>
            <a:r>
              <a:rPr lang="en-GB" b="1" dirty="0"/>
              <a:t>P</a:t>
            </a:r>
          </a:p>
        </p:txBody>
      </p:sp>
      <p:cxnSp>
        <p:nvCxnSpPr>
          <p:cNvPr id="12" name="Straight Arrow Connector 11">
            <a:extLst>
              <a:ext uri="{FF2B5EF4-FFF2-40B4-BE49-F238E27FC236}">
                <a16:creationId xmlns:a16="http://schemas.microsoft.com/office/drawing/2014/main" id="{BBC56195-5ADD-4CC3-B17D-6987110317C9}"/>
              </a:ext>
            </a:extLst>
          </p:cNvPr>
          <p:cNvCxnSpPr/>
          <p:nvPr/>
        </p:nvCxnSpPr>
        <p:spPr>
          <a:xfrm>
            <a:off x="6062209" y="5477293"/>
            <a:ext cx="5875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9B5E6A-641D-4AEC-BE18-C9EFC35108D5}"/>
              </a:ext>
            </a:extLst>
          </p:cNvPr>
          <p:cNvSpPr txBox="1"/>
          <p:nvPr/>
        </p:nvSpPr>
        <p:spPr>
          <a:xfrm>
            <a:off x="5385286" y="5445170"/>
            <a:ext cx="2069107" cy="369332"/>
          </a:xfrm>
          <a:prstGeom prst="rect">
            <a:avLst/>
          </a:prstGeom>
          <a:noFill/>
        </p:spPr>
        <p:txBody>
          <a:bodyPr wrap="square" rtlCol="0">
            <a:spAutoFit/>
          </a:bodyPr>
          <a:lstStyle/>
          <a:p>
            <a:pPr algn="ctr"/>
            <a:r>
              <a:rPr lang="en-GB" b="1" dirty="0"/>
              <a:t>Overproduction</a:t>
            </a:r>
          </a:p>
        </p:txBody>
      </p:sp>
      <p:sp>
        <p:nvSpPr>
          <p:cNvPr id="42" name="Isosceles Triangle 41">
            <a:extLst>
              <a:ext uri="{FF2B5EF4-FFF2-40B4-BE49-F238E27FC236}">
                <a16:creationId xmlns:a16="http://schemas.microsoft.com/office/drawing/2014/main" id="{E02274D1-0C8A-4F7E-A145-7F88FAF10C5F}"/>
              </a:ext>
            </a:extLst>
          </p:cNvPr>
          <p:cNvSpPr/>
          <p:nvPr/>
        </p:nvSpPr>
        <p:spPr>
          <a:xfrm rot="8207630">
            <a:off x="6300254" y="2838663"/>
            <a:ext cx="698930" cy="757741"/>
          </a:xfrm>
          <a:prstGeom prst="triangle">
            <a:avLst>
              <a:gd name="adj" fmla="val 100000"/>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B8AE9754-0869-F6D9-C72D-5CA072E3C82D}"/>
              </a:ext>
            </a:extLst>
          </p:cNvPr>
          <p:cNvSpPr>
            <a:spLocks noGrp="1"/>
          </p:cNvSpPr>
          <p:nvPr>
            <p:ph type="title"/>
          </p:nvPr>
        </p:nvSpPr>
        <p:spPr/>
        <p:txBody>
          <a:bodyPr>
            <a:noAutofit/>
          </a:bodyPr>
          <a:lstStyle/>
          <a:p>
            <a:r>
              <a:rPr lang="en-GB" dirty="0">
                <a:cs typeface="Calibri Light"/>
              </a:rPr>
              <a:t>Overproduction in market with a negative production externality (MSC&gt;MPC), with increasing marginal external costs</a:t>
            </a:r>
            <a:endParaRPr lang="en-US" dirty="0"/>
          </a:p>
        </p:txBody>
      </p:sp>
    </p:spTree>
    <p:extLst>
      <p:ext uri="{BB962C8B-B14F-4D97-AF65-F5344CB8AC3E}">
        <p14:creationId xmlns:p14="http://schemas.microsoft.com/office/powerpoint/2010/main" val="268451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9B1239-3DAF-6365-3454-EACF699320A5}"/>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F4C93918-08DA-3C88-51B4-51F3D9083C71}"/>
              </a:ext>
            </a:extLst>
          </p:cNvPr>
          <p:cNvSpPr>
            <a:spLocks noGrp="1"/>
          </p:cNvSpPr>
          <p:nvPr>
            <p:ph type="subTitle" idx="1"/>
          </p:nvPr>
        </p:nvSpPr>
        <p:spPr/>
        <p:txBody>
          <a:bodyPr>
            <a:normAutofit/>
          </a:bodyPr>
          <a:lstStyle/>
          <a:p>
            <a:r>
              <a:rPr lang="en-GB" sz="3200" b="1" dirty="0"/>
              <a:t>LABOUR MARKETS</a:t>
            </a:r>
          </a:p>
        </p:txBody>
      </p:sp>
    </p:spTree>
    <p:extLst>
      <p:ext uri="{BB962C8B-B14F-4D97-AF65-F5344CB8AC3E}">
        <p14:creationId xmlns:p14="http://schemas.microsoft.com/office/powerpoint/2010/main" val="1683142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607A6E4-5813-4E09-BA51-EAC63BC801DC}"/>
              </a:ext>
            </a:extLst>
          </p:cNvPr>
          <p:cNvCxnSpPr>
            <a:cxnSpLocks/>
          </p:cNvCxnSpPr>
          <p:nvPr/>
        </p:nvCxnSpPr>
        <p:spPr>
          <a:xfrm>
            <a:off x="3677082" y="1347056"/>
            <a:ext cx="0" cy="3717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6FB6C7-E2F0-48DF-AA03-BCEE6EA224FF}"/>
              </a:ext>
            </a:extLst>
          </p:cNvPr>
          <p:cNvCxnSpPr>
            <a:cxnSpLocks/>
          </p:cNvCxnSpPr>
          <p:nvPr/>
        </p:nvCxnSpPr>
        <p:spPr>
          <a:xfrm>
            <a:off x="3677082" y="5064289"/>
            <a:ext cx="466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8060BE-6A42-4A29-83D8-60B90C151040}"/>
              </a:ext>
            </a:extLst>
          </p:cNvPr>
          <p:cNvSpPr txBox="1"/>
          <p:nvPr/>
        </p:nvSpPr>
        <p:spPr>
          <a:xfrm>
            <a:off x="2641832" y="1314855"/>
            <a:ext cx="1035250" cy="646331"/>
          </a:xfrm>
          <a:prstGeom prst="rect">
            <a:avLst/>
          </a:prstGeom>
          <a:noFill/>
        </p:spPr>
        <p:txBody>
          <a:bodyPr wrap="square" rtlCol="0">
            <a:spAutoFit/>
          </a:bodyPr>
          <a:lstStyle/>
          <a:p>
            <a:pPr algn="ctr"/>
            <a:r>
              <a:rPr lang="en-GB" b="1" dirty="0"/>
              <a:t>Wage Rate</a:t>
            </a:r>
          </a:p>
        </p:txBody>
      </p:sp>
      <p:sp>
        <p:nvSpPr>
          <p:cNvPr id="5" name="TextBox 4">
            <a:extLst>
              <a:ext uri="{FF2B5EF4-FFF2-40B4-BE49-F238E27FC236}">
                <a16:creationId xmlns:a16="http://schemas.microsoft.com/office/drawing/2014/main" id="{A6FA823B-FB32-4A74-9887-B81765480FC3}"/>
              </a:ext>
            </a:extLst>
          </p:cNvPr>
          <p:cNvSpPr txBox="1"/>
          <p:nvPr/>
        </p:nvSpPr>
        <p:spPr>
          <a:xfrm>
            <a:off x="7135260" y="5146410"/>
            <a:ext cx="1536340" cy="646331"/>
          </a:xfrm>
          <a:prstGeom prst="rect">
            <a:avLst/>
          </a:prstGeom>
          <a:noFill/>
        </p:spPr>
        <p:txBody>
          <a:bodyPr wrap="square" rtlCol="0">
            <a:spAutoFit/>
          </a:bodyPr>
          <a:lstStyle/>
          <a:p>
            <a:pPr algn="ctr"/>
            <a:r>
              <a:rPr lang="en-GB" b="1" dirty="0"/>
              <a:t>Quantity of labour</a:t>
            </a:r>
          </a:p>
        </p:txBody>
      </p:sp>
      <p:sp>
        <p:nvSpPr>
          <p:cNvPr id="16" name="Freeform: Shape 15">
            <a:extLst>
              <a:ext uri="{FF2B5EF4-FFF2-40B4-BE49-F238E27FC236}">
                <a16:creationId xmlns:a16="http://schemas.microsoft.com/office/drawing/2014/main" id="{9A13EF4C-CCBE-4919-AC24-AD3C53D875BB}"/>
              </a:ext>
            </a:extLst>
          </p:cNvPr>
          <p:cNvSpPr/>
          <p:nvPr/>
        </p:nvSpPr>
        <p:spPr>
          <a:xfrm>
            <a:off x="3864453" y="1485085"/>
            <a:ext cx="4089115" cy="2269238"/>
          </a:xfrm>
          <a:custGeom>
            <a:avLst/>
            <a:gdLst>
              <a:gd name="connsiteX0" fmla="*/ 0 w 4089115"/>
              <a:gd name="connsiteY0" fmla="*/ 841130 h 2269238"/>
              <a:gd name="connsiteX1" fmla="*/ 1181528 w 4089115"/>
              <a:gd name="connsiteY1" fmla="*/ 60294 h 2269238"/>
              <a:gd name="connsiteX2" fmla="*/ 4089115 w 4089115"/>
              <a:gd name="connsiteY2" fmla="*/ 2269238 h 2269238"/>
            </a:gdLst>
            <a:ahLst/>
            <a:cxnLst>
              <a:cxn ang="0">
                <a:pos x="connsiteX0" y="connsiteY0"/>
              </a:cxn>
              <a:cxn ang="0">
                <a:pos x="connsiteX1" y="connsiteY1"/>
              </a:cxn>
              <a:cxn ang="0">
                <a:pos x="connsiteX2" y="connsiteY2"/>
              </a:cxn>
            </a:cxnLst>
            <a:rect l="l" t="t" r="r" b="b"/>
            <a:pathLst>
              <a:path w="4089115" h="2269238">
                <a:moveTo>
                  <a:pt x="0" y="841130"/>
                </a:moveTo>
                <a:cubicBezTo>
                  <a:pt x="250004" y="331703"/>
                  <a:pt x="500009" y="-177724"/>
                  <a:pt x="1181528" y="60294"/>
                </a:cubicBezTo>
                <a:cubicBezTo>
                  <a:pt x="1863047" y="298312"/>
                  <a:pt x="2976081" y="1283775"/>
                  <a:pt x="4089115" y="2269238"/>
                </a:cubicBezTo>
              </a:path>
            </a:pathLst>
          </a:cu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6A585B4-233F-491B-91AB-844BFC7B092A}"/>
              </a:ext>
            </a:extLst>
          </p:cNvPr>
          <p:cNvSpPr txBox="1"/>
          <p:nvPr/>
        </p:nvSpPr>
        <p:spPr>
          <a:xfrm>
            <a:off x="6689487" y="3855308"/>
            <a:ext cx="2189028" cy="369332"/>
          </a:xfrm>
          <a:prstGeom prst="rect">
            <a:avLst/>
          </a:prstGeom>
          <a:noFill/>
        </p:spPr>
        <p:txBody>
          <a:bodyPr wrap="square" rtlCol="0">
            <a:spAutoFit/>
          </a:bodyPr>
          <a:lstStyle/>
          <a:p>
            <a:pPr algn="ctr"/>
            <a:r>
              <a:rPr lang="en-GB" b="1" dirty="0">
                <a:solidFill>
                  <a:srgbClr val="C00000"/>
                </a:solidFill>
              </a:rPr>
              <a:t>MRP = D</a:t>
            </a:r>
            <a:r>
              <a:rPr lang="en-GB" b="1" baseline="-25000" dirty="0">
                <a:solidFill>
                  <a:srgbClr val="C00000"/>
                </a:solidFill>
              </a:rPr>
              <a:t>L</a:t>
            </a:r>
            <a:endParaRPr lang="en-GB" b="1" dirty="0">
              <a:solidFill>
                <a:srgbClr val="C00000"/>
              </a:solidFill>
            </a:endParaRPr>
          </a:p>
        </p:txBody>
      </p:sp>
      <p:sp>
        <p:nvSpPr>
          <p:cNvPr id="6" name="Title 5">
            <a:extLst>
              <a:ext uri="{FF2B5EF4-FFF2-40B4-BE49-F238E27FC236}">
                <a16:creationId xmlns:a16="http://schemas.microsoft.com/office/drawing/2014/main" id="{4692C67D-5B07-B5F4-7C95-FECBD2E0CEA0}"/>
              </a:ext>
            </a:extLst>
          </p:cNvPr>
          <p:cNvSpPr>
            <a:spLocks noGrp="1"/>
          </p:cNvSpPr>
          <p:nvPr>
            <p:ph type="title"/>
          </p:nvPr>
        </p:nvSpPr>
        <p:spPr/>
        <p:txBody>
          <a:bodyPr/>
          <a:lstStyle/>
          <a:p>
            <a:r>
              <a:rPr lang="en-GB" dirty="0">
                <a:cs typeface="Calibri Light"/>
              </a:rPr>
              <a:t>Marginal revenue product curve</a:t>
            </a:r>
            <a:endParaRPr lang="en-GB" dirty="0"/>
          </a:p>
        </p:txBody>
      </p:sp>
    </p:spTree>
    <p:extLst>
      <p:ext uri="{BB962C8B-B14F-4D97-AF65-F5344CB8AC3E}">
        <p14:creationId xmlns:p14="http://schemas.microsoft.com/office/powerpoint/2010/main" val="3795008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607A6E4-5813-4E09-BA51-EAC63BC801DC}"/>
              </a:ext>
            </a:extLst>
          </p:cNvPr>
          <p:cNvCxnSpPr>
            <a:cxnSpLocks/>
          </p:cNvCxnSpPr>
          <p:nvPr/>
        </p:nvCxnSpPr>
        <p:spPr>
          <a:xfrm>
            <a:off x="3961562" y="1306416"/>
            <a:ext cx="0" cy="3717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6FB6C7-E2F0-48DF-AA03-BCEE6EA224FF}"/>
              </a:ext>
            </a:extLst>
          </p:cNvPr>
          <p:cNvCxnSpPr>
            <a:cxnSpLocks/>
          </p:cNvCxnSpPr>
          <p:nvPr/>
        </p:nvCxnSpPr>
        <p:spPr>
          <a:xfrm>
            <a:off x="3961562" y="5023649"/>
            <a:ext cx="466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8060BE-6A42-4A29-83D8-60B90C151040}"/>
              </a:ext>
            </a:extLst>
          </p:cNvPr>
          <p:cNvSpPr txBox="1"/>
          <p:nvPr/>
        </p:nvSpPr>
        <p:spPr>
          <a:xfrm>
            <a:off x="3032198" y="1274215"/>
            <a:ext cx="929364" cy="646331"/>
          </a:xfrm>
          <a:prstGeom prst="rect">
            <a:avLst/>
          </a:prstGeom>
          <a:noFill/>
        </p:spPr>
        <p:txBody>
          <a:bodyPr wrap="square" rtlCol="0">
            <a:spAutoFit/>
          </a:bodyPr>
          <a:lstStyle/>
          <a:p>
            <a:pPr algn="ctr"/>
            <a:r>
              <a:rPr lang="en-GB" b="1" dirty="0"/>
              <a:t>Wage rate</a:t>
            </a:r>
          </a:p>
        </p:txBody>
      </p:sp>
      <p:sp>
        <p:nvSpPr>
          <p:cNvPr id="5" name="TextBox 4">
            <a:extLst>
              <a:ext uri="{FF2B5EF4-FFF2-40B4-BE49-F238E27FC236}">
                <a16:creationId xmlns:a16="http://schemas.microsoft.com/office/drawing/2014/main" id="{A6FA823B-FB32-4A74-9887-B81765480FC3}"/>
              </a:ext>
            </a:extLst>
          </p:cNvPr>
          <p:cNvSpPr txBox="1"/>
          <p:nvPr/>
        </p:nvSpPr>
        <p:spPr>
          <a:xfrm>
            <a:off x="7419740" y="5105770"/>
            <a:ext cx="1536340" cy="646331"/>
          </a:xfrm>
          <a:prstGeom prst="rect">
            <a:avLst/>
          </a:prstGeom>
          <a:noFill/>
        </p:spPr>
        <p:txBody>
          <a:bodyPr wrap="square" rtlCol="0">
            <a:spAutoFit/>
          </a:bodyPr>
          <a:lstStyle/>
          <a:p>
            <a:pPr algn="ctr"/>
            <a:r>
              <a:rPr lang="en-GB" b="1" dirty="0"/>
              <a:t>Quantity of labour</a:t>
            </a:r>
          </a:p>
        </p:txBody>
      </p:sp>
      <p:sp>
        <p:nvSpPr>
          <p:cNvPr id="10" name="TextBox 9">
            <a:extLst>
              <a:ext uri="{FF2B5EF4-FFF2-40B4-BE49-F238E27FC236}">
                <a16:creationId xmlns:a16="http://schemas.microsoft.com/office/drawing/2014/main" id="{4B4F7027-CD02-4BF8-878C-6D59F1ACF3F9}"/>
              </a:ext>
            </a:extLst>
          </p:cNvPr>
          <p:cNvSpPr txBox="1"/>
          <p:nvPr/>
        </p:nvSpPr>
        <p:spPr>
          <a:xfrm>
            <a:off x="7716414" y="4591986"/>
            <a:ext cx="1146389" cy="369332"/>
          </a:xfrm>
          <a:prstGeom prst="rect">
            <a:avLst/>
          </a:prstGeom>
          <a:noFill/>
        </p:spPr>
        <p:txBody>
          <a:bodyPr wrap="square" rtlCol="0">
            <a:spAutoFit/>
          </a:bodyPr>
          <a:lstStyle/>
          <a:p>
            <a:pPr algn="ctr"/>
            <a:r>
              <a:rPr lang="en-GB" b="1" dirty="0"/>
              <a:t>D</a:t>
            </a:r>
            <a:r>
              <a:rPr lang="en-GB" b="1" baseline="-25000" dirty="0"/>
              <a:t>L</a:t>
            </a:r>
            <a:endParaRPr lang="en-GB" b="1" dirty="0"/>
          </a:p>
        </p:txBody>
      </p:sp>
      <p:cxnSp>
        <p:nvCxnSpPr>
          <p:cNvPr id="19" name="Straight Connector 18">
            <a:extLst>
              <a:ext uri="{FF2B5EF4-FFF2-40B4-BE49-F238E27FC236}">
                <a16:creationId xmlns:a16="http://schemas.microsoft.com/office/drawing/2014/main" id="{AA4FBAC2-2395-4F86-8629-5352C5CE2337}"/>
              </a:ext>
            </a:extLst>
          </p:cNvPr>
          <p:cNvCxnSpPr>
            <a:cxnSpLocks/>
          </p:cNvCxnSpPr>
          <p:nvPr/>
        </p:nvCxnSpPr>
        <p:spPr>
          <a:xfrm flipH="1" flipV="1">
            <a:off x="3961562" y="3238825"/>
            <a:ext cx="2472618" cy="1495"/>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1E801BD-5A39-47D2-A8DF-89D97D20C8D4}"/>
              </a:ext>
            </a:extLst>
          </p:cNvPr>
          <p:cNvSpPr txBox="1"/>
          <p:nvPr/>
        </p:nvSpPr>
        <p:spPr>
          <a:xfrm>
            <a:off x="3220479" y="3102094"/>
            <a:ext cx="1146389" cy="369332"/>
          </a:xfrm>
          <a:prstGeom prst="rect">
            <a:avLst/>
          </a:prstGeom>
          <a:noFill/>
        </p:spPr>
        <p:txBody>
          <a:bodyPr wrap="square" rtlCol="0">
            <a:spAutoFit/>
          </a:bodyPr>
          <a:lstStyle/>
          <a:p>
            <a:pPr algn="ctr"/>
            <a:r>
              <a:rPr lang="en-GB" b="1" dirty="0"/>
              <a:t>W</a:t>
            </a:r>
          </a:p>
        </p:txBody>
      </p:sp>
      <p:sp>
        <p:nvSpPr>
          <p:cNvPr id="29" name="TextBox 28">
            <a:extLst>
              <a:ext uri="{FF2B5EF4-FFF2-40B4-BE49-F238E27FC236}">
                <a16:creationId xmlns:a16="http://schemas.microsoft.com/office/drawing/2014/main" id="{C41382BC-8695-4D21-B6C5-7406EC30BCB8}"/>
              </a:ext>
            </a:extLst>
          </p:cNvPr>
          <p:cNvSpPr txBox="1"/>
          <p:nvPr/>
        </p:nvSpPr>
        <p:spPr>
          <a:xfrm>
            <a:off x="5891806" y="5054912"/>
            <a:ext cx="1146389" cy="369332"/>
          </a:xfrm>
          <a:prstGeom prst="rect">
            <a:avLst/>
          </a:prstGeom>
          <a:noFill/>
        </p:spPr>
        <p:txBody>
          <a:bodyPr wrap="square" rtlCol="0">
            <a:spAutoFit/>
          </a:bodyPr>
          <a:lstStyle/>
          <a:p>
            <a:pPr algn="ctr"/>
            <a:r>
              <a:rPr lang="en-GB" b="1" dirty="0"/>
              <a:t>Q</a:t>
            </a:r>
            <a:r>
              <a:rPr lang="en-GB" b="1" baseline="-25000" dirty="0"/>
              <a:t>L</a:t>
            </a:r>
            <a:endParaRPr lang="en-GB" b="1" dirty="0"/>
          </a:p>
        </p:txBody>
      </p:sp>
      <p:cxnSp>
        <p:nvCxnSpPr>
          <p:cNvPr id="34" name="Straight Connector 33">
            <a:extLst>
              <a:ext uri="{FF2B5EF4-FFF2-40B4-BE49-F238E27FC236}">
                <a16:creationId xmlns:a16="http://schemas.microsoft.com/office/drawing/2014/main" id="{9C745795-6E73-4572-8E13-1D210298C41D}"/>
              </a:ext>
            </a:extLst>
          </p:cNvPr>
          <p:cNvCxnSpPr>
            <a:cxnSpLocks/>
          </p:cNvCxnSpPr>
          <p:nvPr/>
        </p:nvCxnSpPr>
        <p:spPr>
          <a:xfrm flipH="1">
            <a:off x="4588287" y="1722669"/>
            <a:ext cx="3691785" cy="3035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14A96F-92A6-4690-B828-3D93853BB025}"/>
              </a:ext>
            </a:extLst>
          </p:cNvPr>
          <p:cNvSpPr txBox="1"/>
          <p:nvPr/>
        </p:nvSpPr>
        <p:spPr>
          <a:xfrm>
            <a:off x="7245991" y="1495633"/>
            <a:ext cx="1146389" cy="369332"/>
          </a:xfrm>
          <a:prstGeom prst="rect">
            <a:avLst/>
          </a:prstGeom>
          <a:noFill/>
        </p:spPr>
        <p:txBody>
          <a:bodyPr wrap="square" rtlCol="0">
            <a:spAutoFit/>
          </a:bodyPr>
          <a:lstStyle/>
          <a:p>
            <a:pPr algn="ctr"/>
            <a:r>
              <a:rPr lang="en-GB" b="1" dirty="0"/>
              <a:t>S</a:t>
            </a:r>
            <a:r>
              <a:rPr lang="en-GB" b="1" baseline="-25000" dirty="0"/>
              <a:t>L</a:t>
            </a:r>
            <a:endParaRPr lang="en-GB" b="1" dirty="0"/>
          </a:p>
        </p:txBody>
      </p:sp>
      <p:cxnSp>
        <p:nvCxnSpPr>
          <p:cNvPr id="36" name="Straight Connector 35">
            <a:extLst>
              <a:ext uri="{FF2B5EF4-FFF2-40B4-BE49-F238E27FC236}">
                <a16:creationId xmlns:a16="http://schemas.microsoft.com/office/drawing/2014/main" id="{8C86C5C7-8205-45AC-AAB7-F44C8D78F77B}"/>
              </a:ext>
            </a:extLst>
          </p:cNvPr>
          <p:cNvCxnSpPr>
            <a:cxnSpLocks/>
            <a:stCxn id="10" idx="0"/>
          </p:cNvCxnSpPr>
          <p:nvPr/>
        </p:nvCxnSpPr>
        <p:spPr>
          <a:xfrm flipH="1" flipV="1">
            <a:off x="4376405" y="1643598"/>
            <a:ext cx="3913204" cy="2948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D358F5-1A61-4AC1-A6C3-F25C6998FDBA}"/>
              </a:ext>
            </a:extLst>
          </p:cNvPr>
          <p:cNvCxnSpPr>
            <a:cxnSpLocks/>
          </p:cNvCxnSpPr>
          <p:nvPr/>
        </p:nvCxnSpPr>
        <p:spPr>
          <a:xfrm flipV="1">
            <a:off x="6465001" y="3238826"/>
            <a:ext cx="0" cy="1782712"/>
          </a:xfrm>
          <a:prstGeom prst="line">
            <a:avLst/>
          </a:prstGeom>
          <a:ln>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F5F823B3-7CEA-7AF6-0926-C7E597E10831}"/>
              </a:ext>
            </a:extLst>
          </p:cNvPr>
          <p:cNvSpPr>
            <a:spLocks noGrp="1"/>
          </p:cNvSpPr>
          <p:nvPr>
            <p:ph type="title"/>
          </p:nvPr>
        </p:nvSpPr>
        <p:spPr/>
        <p:txBody>
          <a:bodyPr/>
          <a:lstStyle/>
          <a:p>
            <a:r>
              <a:rPr lang="en-GB" dirty="0">
                <a:cs typeface="Calibri Light"/>
              </a:rPr>
              <a:t>Labour market demand and supply in a competitive labour market</a:t>
            </a:r>
            <a:endParaRPr lang="en-GB" dirty="0"/>
          </a:p>
        </p:txBody>
      </p:sp>
    </p:spTree>
    <p:extLst>
      <p:ext uri="{BB962C8B-B14F-4D97-AF65-F5344CB8AC3E}">
        <p14:creationId xmlns:p14="http://schemas.microsoft.com/office/powerpoint/2010/main" val="573144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Wage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 of L</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D of L</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067125" y="1507444"/>
            <a:ext cx="1146389" cy="369332"/>
          </a:xfrm>
          <a:prstGeom prst="rect">
            <a:avLst/>
          </a:prstGeom>
          <a:noFill/>
        </p:spPr>
        <p:txBody>
          <a:bodyPr wrap="square" rtlCol="0">
            <a:spAutoFit/>
          </a:bodyPr>
          <a:lstStyle/>
          <a:p>
            <a:pPr algn="ctr"/>
            <a:r>
              <a:rPr lang="en-GB" b="1" dirty="0"/>
              <a:t>S of L</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884602" y="2216811"/>
            <a:ext cx="4995677" cy="14583"/>
          </a:xfrm>
          <a:prstGeom prst="line">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1008" y="2032145"/>
            <a:ext cx="1146389" cy="369332"/>
          </a:xfrm>
          <a:prstGeom prst="rect">
            <a:avLst/>
          </a:prstGeom>
          <a:noFill/>
        </p:spPr>
        <p:txBody>
          <a:bodyPr wrap="square" rtlCol="0">
            <a:spAutoFit/>
          </a:bodyPr>
          <a:lstStyle/>
          <a:p>
            <a:pPr algn="ctr"/>
            <a:r>
              <a:rPr lang="en-GB" b="1" dirty="0"/>
              <a:t>W2</a:t>
            </a:r>
          </a:p>
        </p:txBody>
      </p:sp>
      <p:sp>
        <p:nvSpPr>
          <p:cNvPr id="15" name="TextBox 14">
            <a:extLst>
              <a:ext uri="{FF2B5EF4-FFF2-40B4-BE49-F238E27FC236}">
                <a16:creationId xmlns:a16="http://schemas.microsoft.com/office/drawing/2014/main" id="{32D88503-2346-4390-8B90-8E5DE0FC4EBE}"/>
              </a:ext>
            </a:extLst>
          </p:cNvPr>
          <p:cNvSpPr txBox="1"/>
          <p:nvPr/>
        </p:nvSpPr>
        <p:spPr>
          <a:xfrm>
            <a:off x="4831162" y="5216294"/>
            <a:ext cx="1146389" cy="369332"/>
          </a:xfrm>
          <a:prstGeom prst="rect">
            <a:avLst/>
          </a:prstGeom>
          <a:noFill/>
        </p:spPr>
        <p:txBody>
          <a:bodyPr wrap="square" rtlCol="0">
            <a:spAutoFit/>
          </a:bodyPr>
          <a:lstStyle/>
          <a:p>
            <a:pPr algn="ctr"/>
            <a:r>
              <a:rPr lang="en-GB" b="1" dirty="0"/>
              <a:t>Q1</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4282612" y="2216811"/>
            <a:ext cx="0" cy="288669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3709417" y="5205545"/>
            <a:ext cx="1146389" cy="369332"/>
          </a:xfrm>
          <a:prstGeom prst="rect">
            <a:avLst/>
          </a:prstGeom>
          <a:noFill/>
        </p:spPr>
        <p:txBody>
          <a:bodyPr wrap="square" rtlCol="0">
            <a:spAutoFit/>
          </a:bodyPr>
          <a:lstStyle/>
          <a:p>
            <a:pPr algn="ctr"/>
            <a:r>
              <a:rPr lang="en-GB" b="1" dirty="0"/>
              <a:t>Q2</a:t>
            </a:r>
          </a:p>
        </p:txBody>
      </p:sp>
      <p:cxnSp>
        <p:nvCxnSpPr>
          <p:cNvPr id="22" name="Straight Connector 21">
            <a:extLst>
              <a:ext uri="{FF2B5EF4-FFF2-40B4-BE49-F238E27FC236}">
                <a16:creationId xmlns:a16="http://schemas.microsoft.com/office/drawing/2014/main" id="{71A02C08-6A37-4938-8209-04BECA1FAB31}"/>
              </a:ext>
            </a:extLst>
          </p:cNvPr>
          <p:cNvCxnSpPr>
            <a:cxnSpLocks/>
          </p:cNvCxnSpPr>
          <p:nvPr/>
        </p:nvCxnSpPr>
        <p:spPr>
          <a:xfrm>
            <a:off x="5404357" y="3054284"/>
            <a:ext cx="0" cy="2111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289FD596-2F03-60C6-CDFE-BA7313AC857A}"/>
              </a:ext>
            </a:extLst>
          </p:cNvPr>
          <p:cNvCxnSpPr>
            <a:cxnSpLocks/>
          </p:cNvCxnSpPr>
          <p:nvPr/>
        </p:nvCxnSpPr>
        <p:spPr>
          <a:xfrm flipH="1">
            <a:off x="2884602" y="3088194"/>
            <a:ext cx="2497837"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E87DC34-A646-E7C6-C58F-570BE6A82FB7}"/>
              </a:ext>
            </a:extLst>
          </p:cNvPr>
          <p:cNvSpPr txBox="1"/>
          <p:nvPr/>
        </p:nvSpPr>
        <p:spPr>
          <a:xfrm>
            <a:off x="2041008" y="2903528"/>
            <a:ext cx="1146389" cy="369332"/>
          </a:xfrm>
          <a:prstGeom prst="rect">
            <a:avLst/>
          </a:prstGeom>
          <a:noFill/>
        </p:spPr>
        <p:txBody>
          <a:bodyPr wrap="square" rtlCol="0">
            <a:spAutoFit/>
          </a:bodyPr>
          <a:lstStyle/>
          <a:p>
            <a:pPr algn="ctr"/>
            <a:r>
              <a:rPr lang="en-GB" b="1" dirty="0"/>
              <a:t>W1</a:t>
            </a:r>
          </a:p>
        </p:txBody>
      </p:sp>
      <p:sp>
        <p:nvSpPr>
          <p:cNvPr id="4" name="TextBox 3">
            <a:extLst>
              <a:ext uri="{FF2B5EF4-FFF2-40B4-BE49-F238E27FC236}">
                <a16:creationId xmlns:a16="http://schemas.microsoft.com/office/drawing/2014/main" id="{6884B1F7-37D1-CC4F-9ADC-AF1E6BE58DCD}"/>
              </a:ext>
            </a:extLst>
          </p:cNvPr>
          <p:cNvSpPr txBox="1"/>
          <p:nvPr/>
        </p:nvSpPr>
        <p:spPr>
          <a:xfrm>
            <a:off x="6810364" y="2251859"/>
            <a:ext cx="1146389" cy="646331"/>
          </a:xfrm>
          <a:prstGeom prst="rect">
            <a:avLst/>
          </a:prstGeom>
          <a:noFill/>
        </p:spPr>
        <p:txBody>
          <a:bodyPr wrap="square" rtlCol="0">
            <a:spAutoFit/>
          </a:bodyPr>
          <a:lstStyle/>
          <a:p>
            <a:pPr algn="ctr"/>
            <a:r>
              <a:rPr lang="en-GB" b="1" dirty="0"/>
              <a:t>Min Wage</a:t>
            </a:r>
          </a:p>
        </p:txBody>
      </p:sp>
      <p:sp>
        <p:nvSpPr>
          <p:cNvPr id="20" name="TextBox 19">
            <a:extLst>
              <a:ext uri="{FF2B5EF4-FFF2-40B4-BE49-F238E27FC236}">
                <a16:creationId xmlns:a16="http://schemas.microsoft.com/office/drawing/2014/main" id="{8A213486-7F3E-D1AF-8E1F-E03939839D98}"/>
              </a:ext>
            </a:extLst>
          </p:cNvPr>
          <p:cNvSpPr txBox="1"/>
          <p:nvPr/>
        </p:nvSpPr>
        <p:spPr>
          <a:xfrm>
            <a:off x="4620682" y="1412548"/>
            <a:ext cx="1751755" cy="369332"/>
          </a:xfrm>
          <a:prstGeom prst="rect">
            <a:avLst/>
          </a:prstGeom>
          <a:noFill/>
        </p:spPr>
        <p:txBody>
          <a:bodyPr wrap="square" rtlCol="0">
            <a:spAutoFit/>
          </a:bodyPr>
          <a:lstStyle/>
          <a:p>
            <a:pPr algn="ctr"/>
            <a:r>
              <a:rPr lang="en-GB" b="1" dirty="0"/>
              <a:t>Unemployment</a:t>
            </a:r>
          </a:p>
        </p:txBody>
      </p:sp>
      <p:sp>
        <p:nvSpPr>
          <p:cNvPr id="6" name="Title 5">
            <a:extLst>
              <a:ext uri="{FF2B5EF4-FFF2-40B4-BE49-F238E27FC236}">
                <a16:creationId xmlns:a16="http://schemas.microsoft.com/office/drawing/2014/main" id="{744B8272-3F6C-5C27-A7DA-9A53025BCC31}"/>
              </a:ext>
            </a:extLst>
          </p:cNvPr>
          <p:cNvSpPr>
            <a:spLocks noGrp="1"/>
          </p:cNvSpPr>
          <p:nvPr>
            <p:ph type="title"/>
          </p:nvPr>
        </p:nvSpPr>
        <p:spPr/>
        <p:txBody>
          <a:bodyPr/>
          <a:lstStyle/>
          <a:p>
            <a:r>
              <a:rPr lang="en-GB" dirty="0"/>
              <a:t>Unemployment as a result of a minimum wage in a competitive labour market</a:t>
            </a:r>
          </a:p>
        </p:txBody>
      </p:sp>
      <p:sp>
        <p:nvSpPr>
          <p:cNvPr id="23" name="Right Brace 22">
            <a:extLst>
              <a:ext uri="{FF2B5EF4-FFF2-40B4-BE49-F238E27FC236}">
                <a16:creationId xmlns:a16="http://schemas.microsoft.com/office/drawing/2014/main" id="{41F1B1FC-9A49-7DB7-6536-62FB58F7EE0E}"/>
              </a:ext>
            </a:extLst>
          </p:cNvPr>
          <p:cNvSpPr/>
          <p:nvPr/>
        </p:nvSpPr>
        <p:spPr>
          <a:xfrm rot="16200000">
            <a:off x="5221664" y="851339"/>
            <a:ext cx="417712" cy="2123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0701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369332"/>
          </a:xfrm>
          <a:prstGeom prst="rect">
            <a:avLst/>
          </a:prstGeom>
          <a:noFill/>
        </p:spPr>
        <p:txBody>
          <a:bodyPr wrap="square" rtlCol="0">
            <a:spAutoFit/>
          </a:bodyPr>
          <a:lstStyle/>
          <a:p>
            <a:pPr algn="ctr"/>
            <a:r>
              <a:rPr lang="en-GB" b="1" dirty="0"/>
              <a:t>Price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288971" y="4567499"/>
            <a:ext cx="1146389" cy="369332"/>
          </a:xfrm>
          <a:prstGeom prst="rect">
            <a:avLst/>
          </a:prstGeom>
          <a:noFill/>
        </p:spPr>
        <p:txBody>
          <a:bodyPr wrap="square" rtlCol="0">
            <a:spAutoFit/>
          </a:bodyPr>
          <a:lstStyle/>
          <a:p>
            <a:pPr algn="ctr"/>
            <a:r>
              <a:rPr lang="en-GB" b="1" dirty="0"/>
              <a:t>D</a:t>
            </a:r>
          </a:p>
        </p:txBody>
      </p:sp>
      <p:cxnSp>
        <p:nvCxnSpPr>
          <p:cNvPr id="4" name="Straight Connector 3">
            <a:extLst>
              <a:ext uri="{FF2B5EF4-FFF2-40B4-BE49-F238E27FC236}">
                <a16:creationId xmlns:a16="http://schemas.microsoft.com/office/drawing/2014/main" id="{BD08C7BB-9C0C-498D-BEE8-D450A24DFD7A}"/>
              </a:ext>
            </a:extLst>
          </p:cNvPr>
          <p:cNvCxnSpPr>
            <a:cxnSpLocks/>
          </p:cNvCxnSpPr>
          <p:nvPr/>
        </p:nvCxnSpPr>
        <p:spPr>
          <a:xfrm>
            <a:off x="3246634" y="1400796"/>
            <a:ext cx="4253501" cy="3397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14F796-2FCD-6DCC-3234-1A21BC1BB7D3}"/>
              </a:ext>
            </a:extLst>
          </p:cNvPr>
          <p:cNvSpPr>
            <a:spLocks noGrp="1"/>
          </p:cNvSpPr>
          <p:nvPr>
            <p:ph type="title"/>
          </p:nvPr>
        </p:nvSpPr>
        <p:spPr/>
        <p:txBody>
          <a:bodyPr>
            <a:normAutofit/>
          </a:bodyPr>
          <a:lstStyle/>
          <a:p>
            <a:r>
              <a:rPr lang="en-GB" dirty="0">
                <a:cs typeface="Calibri Light"/>
              </a:rPr>
              <a:t>Demand curve</a:t>
            </a:r>
          </a:p>
        </p:txBody>
      </p:sp>
    </p:spTree>
    <p:extLst>
      <p:ext uri="{BB962C8B-B14F-4D97-AF65-F5344CB8AC3E}">
        <p14:creationId xmlns:p14="http://schemas.microsoft.com/office/powerpoint/2010/main" val="27916281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3994714" y="95284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3994714" y="517604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748010" y="952840"/>
            <a:ext cx="1146389" cy="369332"/>
          </a:xfrm>
          <a:prstGeom prst="rect">
            <a:avLst/>
          </a:prstGeom>
          <a:noFill/>
        </p:spPr>
        <p:txBody>
          <a:bodyPr wrap="square" rtlCol="0">
            <a:spAutoFit/>
          </a:bodyPr>
          <a:lstStyle/>
          <a:p>
            <a:pPr algn="ctr"/>
            <a:r>
              <a:rPr lang="en-GB" b="1" dirty="0"/>
              <a:t>Wage rate</a:t>
            </a:r>
          </a:p>
        </p:txBody>
      </p:sp>
      <p:sp>
        <p:nvSpPr>
          <p:cNvPr id="5" name="TextBox 4">
            <a:extLst>
              <a:ext uri="{FF2B5EF4-FFF2-40B4-BE49-F238E27FC236}">
                <a16:creationId xmlns:a16="http://schemas.microsoft.com/office/drawing/2014/main" id="{9A7980A3-AD05-44A0-80B5-D53F79FF2424}"/>
              </a:ext>
            </a:extLst>
          </p:cNvPr>
          <p:cNvSpPr txBox="1"/>
          <p:nvPr/>
        </p:nvSpPr>
        <p:spPr>
          <a:xfrm>
            <a:off x="7223760" y="5273247"/>
            <a:ext cx="1404413" cy="646331"/>
          </a:xfrm>
          <a:prstGeom prst="rect">
            <a:avLst/>
          </a:prstGeom>
          <a:noFill/>
        </p:spPr>
        <p:txBody>
          <a:bodyPr wrap="square" rtlCol="0">
            <a:spAutoFit/>
          </a:bodyPr>
          <a:lstStyle/>
          <a:p>
            <a:pPr algn="ctr"/>
            <a:r>
              <a:rPr lang="en-GB" b="1" dirty="0"/>
              <a:t>Quantity of labour</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538299" y="159185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035141" y="4647583"/>
            <a:ext cx="1146389" cy="369332"/>
          </a:xfrm>
          <a:prstGeom prst="rect">
            <a:avLst/>
          </a:prstGeom>
          <a:noFill/>
        </p:spPr>
        <p:txBody>
          <a:bodyPr wrap="square" rtlCol="0">
            <a:spAutoFit/>
          </a:bodyPr>
          <a:lstStyle/>
          <a:p>
            <a:pPr algn="ctr"/>
            <a:r>
              <a:rPr lang="en-GB" b="1" dirty="0"/>
              <a:t>D</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705280" y="150406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386448" y="1517604"/>
            <a:ext cx="1146389" cy="369332"/>
          </a:xfrm>
          <a:prstGeom prst="rect">
            <a:avLst/>
          </a:prstGeom>
          <a:noFill/>
        </p:spPr>
        <p:txBody>
          <a:bodyPr wrap="square" rtlCol="0">
            <a:spAutoFit/>
          </a:bodyPr>
          <a:lstStyle/>
          <a:p>
            <a:pPr algn="ctr"/>
            <a:r>
              <a:rPr lang="en-GB" b="1" dirty="0"/>
              <a:t>S</a:t>
            </a:r>
          </a:p>
        </p:txBody>
      </p:sp>
      <p:sp>
        <p:nvSpPr>
          <p:cNvPr id="11" name="TextBox 10">
            <a:extLst>
              <a:ext uri="{FF2B5EF4-FFF2-40B4-BE49-F238E27FC236}">
                <a16:creationId xmlns:a16="http://schemas.microsoft.com/office/drawing/2014/main" id="{8069FAB1-8BD3-4190-AC49-46A25D4C1ECA}"/>
              </a:ext>
            </a:extLst>
          </p:cNvPr>
          <p:cNvSpPr txBox="1"/>
          <p:nvPr/>
        </p:nvSpPr>
        <p:spPr>
          <a:xfrm>
            <a:off x="3615467" y="3217781"/>
            <a:ext cx="1709797" cy="369332"/>
          </a:xfrm>
          <a:prstGeom prst="rect">
            <a:avLst/>
          </a:prstGeom>
          <a:noFill/>
        </p:spPr>
        <p:txBody>
          <a:bodyPr wrap="square" rtlCol="0">
            <a:spAutoFit/>
          </a:bodyPr>
          <a:lstStyle/>
          <a:p>
            <a:r>
              <a:rPr lang="en-GB" b="1" dirty="0"/>
              <a:t>W</a:t>
            </a:r>
          </a:p>
        </p:txBody>
      </p:sp>
      <p:cxnSp>
        <p:nvCxnSpPr>
          <p:cNvPr id="13" name="Straight Connector 12">
            <a:extLst>
              <a:ext uri="{FF2B5EF4-FFF2-40B4-BE49-F238E27FC236}">
                <a16:creationId xmlns:a16="http://schemas.microsoft.com/office/drawing/2014/main" id="{A2A3B2EB-1A7C-400D-889B-0851125BF3F2}"/>
              </a:ext>
            </a:extLst>
          </p:cNvPr>
          <p:cNvCxnSpPr>
            <a:cxnSpLocks/>
          </p:cNvCxnSpPr>
          <p:nvPr/>
        </p:nvCxnSpPr>
        <p:spPr>
          <a:xfrm flipH="1">
            <a:off x="3994715" y="338081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6096000" y="340360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898538" y="5199983"/>
            <a:ext cx="1709797" cy="369332"/>
          </a:xfrm>
          <a:prstGeom prst="rect">
            <a:avLst/>
          </a:prstGeom>
          <a:noFill/>
        </p:spPr>
        <p:txBody>
          <a:bodyPr wrap="square" rtlCol="0">
            <a:spAutoFit/>
          </a:bodyPr>
          <a:lstStyle/>
          <a:p>
            <a:r>
              <a:rPr lang="en-GB" b="1" dirty="0"/>
              <a:t>Q       </a:t>
            </a:r>
          </a:p>
        </p:txBody>
      </p:sp>
      <p:sp>
        <p:nvSpPr>
          <p:cNvPr id="21" name="TextBox 20">
            <a:extLst>
              <a:ext uri="{FF2B5EF4-FFF2-40B4-BE49-F238E27FC236}">
                <a16:creationId xmlns:a16="http://schemas.microsoft.com/office/drawing/2014/main" id="{A12C39D9-C8BE-43AC-9A71-F780A450E8B6}"/>
              </a:ext>
            </a:extLst>
          </p:cNvPr>
          <p:cNvSpPr txBox="1"/>
          <p:nvPr/>
        </p:nvSpPr>
        <p:spPr>
          <a:xfrm>
            <a:off x="3171400" y="3827583"/>
            <a:ext cx="1146389" cy="369332"/>
          </a:xfrm>
          <a:prstGeom prst="rect">
            <a:avLst/>
          </a:prstGeom>
          <a:noFill/>
        </p:spPr>
        <p:txBody>
          <a:bodyPr wrap="square" rtlCol="0">
            <a:spAutoFit/>
          </a:bodyPr>
          <a:lstStyle/>
          <a:p>
            <a:pPr algn="ctr"/>
            <a:r>
              <a:rPr lang="en-GB" b="1" dirty="0">
                <a:solidFill>
                  <a:srgbClr val="FF0000"/>
                </a:solidFill>
              </a:rPr>
              <a:t>W1</a:t>
            </a:r>
          </a:p>
        </p:txBody>
      </p:sp>
      <p:cxnSp>
        <p:nvCxnSpPr>
          <p:cNvPr id="17" name="Straight Connector 16">
            <a:extLst>
              <a:ext uri="{FF2B5EF4-FFF2-40B4-BE49-F238E27FC236}">
                <a16:creationId xmlns:a16="http://schemas.microsoft.com/office/drawing/2014/main" id="{E9536D9F-1721-479E-8E1E-79CCD303EAE8}"/>
              </a:ext>
            </a:extLst>
          </p:cNvPr>
          <p:cNvCxnSpPr>
            <a:cxnSpLocks/>
            <a:stCxn id="23" idx="0"/>
          </p:cNvCxnSpPr>
          <p:nvPr/>
        </p:nvCxnSpPr>
        <p:spPr>
          <a:xfrm flipH="1" flipV="1">
            <a:off x="6629986" y="3995936"/>
            <a:ext cx="17025" cy="122353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6C74AE-48DE-4E88-A997-B9E04BFC5142}"/>
              </a:ext>
            </a:extLst>
          </p:cNvPr>
          <p:cNvCxnSpPr>
            <a:cxnSpLocks/>
          </p:cNvCxnSpPr>
          <p:nvPr/>
        </p:nvCxnSpPr>
        <p:spPr>
          <a:xfrm>
            <a:off x="4004314" y="3995936"/>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55CE3D-3ABB-4C1B-B104-D697BC708C8E}"/>
              </a:ext>
            </a:extLst>
          </p:cNvPr>
          <p:cNvSpPr txBox="1"/>
          <p:nvPr/>
        </p:nvSpPr>
        <p:spPr>
          <a:xfrm>
            <a:off x="6415701" y="5219475"/>
            <a:ext cx="462620" cy="369332"/>
          </a:xfrm>
          <a:prstGeom prst="rect">
            <a:avLst/>
          </a:prstGeom>
          <a:noFill/>
        </p:spPr>
        <p:txBody>
          <a:bodyPr wrap="square" rtlCol="0">
            <a:spAutoFit/>
          </a:bodyPr>
          <a:lstStyle/>
          <a:p>
            <a:r>
              <a:rPr lang="en-GB" b="1" dirty="0">
                <a:solidFill>
                  <a:srgbClr val="FF0000"/>
                </a:solidFill>
              </a:rPr>
              <a:t>Q1</a:t>
            </a:r>
          </a:p>
        </p:txBody>
      </p:sp>
      <p:cxnSp>
        <p:nvCxnSpPr>
          <p:cNvPr id="29" name="Straight Connector 28">
            <a:extLst>
              <a:ext uri="{FF2B5EF4-FFF2-40B4-BE49-F238E27FC236}">
                <a16:creationId xmlns:a16="http://schemas.microsoft.com/office/drawing/2014/main" id="{BC393B74-FF48-40E9-9FF5-6BC9FD91AF02}"/>
              </a:ext>
            </a:extLst>
          </p:cNvPr>
          <p:cNvCxnSpPr>
            <a:cxnSpLocks/>
          </p:cNvCxnSpPr>
          <p:nvPr/>
        </p:nvCxnSpPr>
        <p:spPr>
          <a:xfrm flipH="1">
            <a:off x="5704512" y="2230737"/>
            <a:ext cx="2468953" cy="27119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BD6415-8850-4F2A-B669-8525A3A5DB5A}"/>
              </a:ext>
            </a:extLst>
          </p:cNvPr>
          <p:cNvSpPr txBox="1"/>
          <p:nvPr/>
        </p:nvSpPr>
        <p:spPr>
          <a:xfrm>
            <a:off x="7674914" y="2338128"/>
            <a:ext cx="1146389" cy="369332"/>
          </a:xfrm>
          <a:prstGeom prst="rect">
            <a:avLst/>
          </a:prstGeom>
          <a:noFill/>
        </p:spPr>
        <p:txBody>
          <a:bodyPr wrap="square" rtlCol="0">
            <a:spAutoFit/>
          </a:bodyPr>
          <a:lstStyle/>
          <a:p>
            <a:pPr algn="ctr"/>
            <a:r>
              <a:rPr lang="en-GB" b="1" dirty="0"/>
              <a:t>S1</a:t>
            </a:r>
          </a:p>
        </p:txBody>
      </p:sp>
      <p:sp>
        <p:nvSpPr>
          <p:cNvPr id="8" name="Title 7">
            <a:extLst>
              <a:ext uri="{FF2B5EF4-FFF2-40B4-BE49-F238E27FC236}">
                <a16:creationId xmlns:a16="http://schemas.microsoft.com/office/drawing/2014/main" id="{40E58681-B519-441D-964C-342AE6C4181C}"/>
              </a:ext>
            </a:extLst>
          </p:cNvPr>
          <p:cNvSpPr>
            <a:spLocks noGrp="1"/>
          </p:cNvSpPr>
          <p:nvPr>
            <p:ph type="title"/>
          </p:nvPr>
        </p:nvSpPr>
        <p:spPr/>
        <p:txBody>
          <a:bodyPr/>
          <a:lstStyle/>
          <a:p>
            <a:r>
              <a:rPr lang="en-GB" dirty="0">
                <a:cs typeface="Calibri Light"/>
              </a:rPr>
              <a:t>Labour market: Increase in the labour supply and the impact on equilibrium</a:t>
            </a:r>
            <a:endParaRPr lang="en-GB" dirty="0"/>
          </a:p>
        </p:txBody>
      </p:sp>
    </p:spTree>
    <p:extLst>
      <p:ext uri="{BB962C8B-B14F-4D97-AF65-F5344CB8AC3E}">
        <p14:creationId xmlns:p14="http://schemas.microsoft.com/office/powerpoint/2010/main" val="26845258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67139"/>
            <a:ext cx="0" cy="4698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2884602" y="5165889"/>
            <a:ext cx="55636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3" y="467138"/>
            <a:ext cx="1146389" cy="369332"/>
          </a:xfrm>
          <a:prstGeom prst="rect">
            <a:avLst/>
          </a:prstGeom>
          <a:noFill/>
        </p:spPr>
        <p:txBody>
          <a:bodyPr wrap="square" rtlCol="0">
            <a:spAutoFit/>
          </a:bodyPr>
          <a:lstStyle/>
          <a:p>
            <a:pPr algn="ctr"/>
            <a:r>
              <a:rPr lang="en-GB" b="1" dirty="0"/>
              <a:t>Wage rate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225753" y="5165889"/>
            <a:ext cx="1363240" cy="646331"/>
          </a:xfrm>
          <a:prstGeom prst="rect">
            <a:avLst/>
          </a:prstGeom>
          <a:noFill/>
        </p:spPr>
        <p:txBody>
          <a:bodyPr wrap="square" rtlCol="0">
            <a:spAutoFit/>
          </a:bodyPr>
          <a:lstStyle/>
          <a:p>
            <a:pPr algn="ctr"/>
            <a:r>
              <a:rPr lang="en-GB" b="1" dirty="0"/>
              <a:t>Quantity of labour</a:t>
            </a:r>
          </a:p>
        </p:txBody>
      </p:sp>
      <p:cxnSp>
        <p:nvCxnSpPr>
          <p:cNvPr id="10" name="Straight Connector 9">
            <a:extLst>
              <a:ext uri="{FF2B5EF4-FFF2-40B4-BE49-F238E27FC236}">
                <a16:creationId xmlns:a16="http://schemas.microsoft.com/office/drawing/2014/main" id="{3408F8C7-6228-4092-A1F3-7A03ADF36821}"/>
              </a:ext>
            </a:extLst>
          </p:cNvPr>
          <p:cNvCxnSpPr>
            <a:cxnSpLocks/>
          </p:cNvCxnSpPr>
          <p:nvPr/>
        </p:nvCxnSpPr>
        <p:spPr>
          <a:xfrm>
            <a:off x="3037002" y="619539"/>
            <a:ext cx="5023633" cy="43500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E1F750-A252-4E7E-884C-6674FDD07EB2}"/>
              </a:ext>
            </a:extLst>
          </p:cNvPr>
          <p:cNvCxnSpPr>
            <a:cxnSpLocks/>
          </p:cNvCxnSpPr>
          <p:nvPr/>
        </p:nvCxnSpPr>
        <p:spPr>
          <a:xfrm flipV="1">
            <a:off x="3154614" y="715617"/>
            <a:ext cx="4836447" cy="42539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5C6CA1-6158-4133-9EBF-D952C6375148}"/>
              </a:ext>
            </a:extLst>
          </p:cNvPr>
          <p:cNvSpPr txBox="1"/>
          <p:nvPr/>
        </p:nvSpPr>
        <p:spPr>
          <a:xfrm>
            <a:off x="7452654" y="4415568"/>
            <a:ext cx="1146389" cy="369332"/>
          </a:xfrm>
          <a:prstGeom prst="rect">
            <a:avLst/>
          </a:prstGeom>
          <a:noFill/>
        </p:spPr>
        <p:txBody>
          <a:bodyPr wrap="square" rtlCol="0">
            <a:spAutoFit/>
          </a:bodyPr>
          <a:lstStyle/>
          <a:p>
            <a:pPr algn="ctr"/>
            <a:r>
              <a:rPr lang="en-GB" b="1" dirty="0"/>
              <a:t>D</a:t>
            </a:r>
          </a:p>
        </p:txBody>
      </p:sp>
      <p:sp>
        <p:nvSpPr>
          <p:cNvPr id="17" name="TextBox 16">
            <a:extLst>
              <a:ext uri="{FF2B5EF4-FFF2-40B4-BE49-F238E27FC236}">
                <a16:creationId xmlns:a16="http://schemas.microsoft.com/office/drawing/2014/main" id="{C926DBDC-D22C-4D8C-8C91-3CDCF7D2B4E8}"/>
              </a:ext>
            </a:extLst>
          </p:cNvPr>
          <p:cNvSpPr txBox="1"/>
          <p:nvPr/>
        </p:nvSpPr>
        <p:spPr>
          <a:xfrm>
            <a:off x="7694701" y="1904742"/>
            <a:ext cx="1146389" cy="369332"/>
          </a:xfrm>
          <a:prstGeom prst="rect">
            <a:avLst/>
          </a:prstGeom>
          <a:noFill/>
        </p:spPr>
        <p:txBody>
          <a:bodyPr wrap="square" rtlCol="0">
            <a:spAutoFit/>
          </a:bodyPr>
          <a:lstStyle/>
          <a:p>
            <a:pPr algn="ctr"/>
            <a:r>
              <a:rPr lang="en-GB" b="1" dirty="0"/>
              <a:t>S</a:t>
            </a:r>
          </a:p>
        </p:txBody>
      </p:sp>
      <p:cxnSp>
        <p:nvCxnSpPr>
          <p:cNvPr id="18" name="Straight Connector 17">
            <a:extLst>
              <a:ext uri="{FF2B5EF4-FFF2-40B4-BE49-F238E27FC236}">
                <a16:creationId xmlns:a16="http://schemas.microsoft.com/office/drawing/2014/main" id="{DC9B0A65-A9C5-4326-B97D-8BAA289EA70C}"/>
              </a:ext>
            </a:extLst>
          </p:cNvPr>
          <p:cNvCxnSpPr>
            <a:cxnSpLocks/>
          </p:cNvCxnSpPr>
          <p:nvPr/>
        </p:nvCxnSpPr>
        <p:spPr>
          <a:xfrm flipH="1">
            <a:off x="2882060" y="2865782"/>
            <a:ext cx="271367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C76CC-1B09-4805-B643-41B1982DBB53}"/>
              </a:ext>
            </a:extLst>
          </p:cNvPr>
          <p:cNvCxnSpPr>
            <a:cxnSpLocks/>
          </p:cNvCxnSpPr>
          <p:nvPr/>
        </p:nvCxnSpPr>
        <p:spPr>
          <a:xfrm flipH="1">
            <a:off x="5548818" y="2865782"/>
            <a:ext cx="24019" cy="230010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BC51BB-FB4B-44FE-ACBE-AB26D1501980}"/>
              </a:ext>
            </a:extLst>
          </p:cNvPr>
          <p:cNvSpPr txBox="1"/>
          <p:nvPr/>
        </p:nvSpPr>
        <p:spPr>
          <a:xfrm>
            <a:off x="2112696" y="2681116"/>
            <a:ext cx="1146389" cy="369332"/>
          </a:xfrm>
          <a:prstGeom prst="rect">
            <a:avLst/>
          </a:prstGeom>
          <a:noFill/>
        </p:spPr>
        <p:txBody>
          <a:bodyPr wrap="square" rtlCol="0">
            <a:spAutoFit/>
          </a:bodyPr>
          <a:lstStyle/>
          <a:p>
            <a:pPr algn="ctr"/>
            <a:r>
              <a:rPr lang="en-GB" b="1" dirty="0"/>
              <a:t>W1</a:t>
            </a:r>
          </a:p>
        </p:txBody>
      </p:sp>
      <p:sp>
        <p:nvSpPr>
          <p:cNvPr id="22" name="TextBox 21">
            <a:extLst>
              <a:ext uri="{FF2B5EF4-FFF2-40B4-BE49-F238E27FC236}">
                <a16:creationId xmlns:a16="http://schemas.microsoft.com/office/drawing/2014/main" id="{91FCFB24-01C8-477F-9CF5-E15DC9D92286}"/>
              </a:ext>
            </a:extLst>
          </p:cNvPr>
          <p:cNvSpPr txBox="1"/>
          <p:nvPr/>
        </p:nvSpPr>
        <p:spPr>
          <a:xfrm>
            <a:off x="4966248" y="5177547"/>
            <a:ext cx="1146389" cy="369332"/>
          </a:xfrm>
          <a:prstGeom prst="rect">
            <a:avLst/>
          </a:prstGeom>
          <a:noFill/>
        </p:spPr>
        <p:txBody>
          <a:bodyPr wrap="square" rtlCol="0">
            <a:spAutoFit/>
          </a:bodyPr>
          <a:lstStyle/>
          <a:p>
            <a:pPr algn="ctr"/>
            <a:r>
              <a:rPr lang="en-GB" b="1" dirty="0"/>
              <a:t>Q1</a:t>
            </a:r>
          </a:p>
        </p:txBody>
      </p:sp>
      <p:cxnSp>
        <p:nvCxnSpPr>
          <p:cNvPr id="20" name="Straight Connector 19">
            <a:extLst>
              <a:ext uri="{FF2B5EF4-FFF2-40B4-BE49-F238E27FC236}">
                <a16:creationId xmlns:a16="http://schemas.microsoft.com/office/drawing/2014/main" id="{FB4EE2E9-5C52-46F7-BCF4-855DCEA16C93}"/>
              </a:ext>
            </a:extLst>
          </p:cNvPr>
          <p:cNvCxnSpPr>
            <a:cxnSpLocks/>
          </p:cNvCxnSpPr>
          <p:nvPr/>
        </p:nvCxnSpPr>
        <p:spPr>
          <a:xfrm flipV="1">
            <a:off x="4375172" y="1818640"/>
            <a:ext cx="3837862" cy="32256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8C5463-D648-4E5D-AA96-4C87917C1C7C}"/>
              </a:ext>
            </a:extLst>
          </p:cNvPr>
          <p:cNvSpPr txBox="1"/>
          <p:nvPr/>
        </p:nvSpPr>
        <p:spPr>
          <a:xfrm>
            <a:off x="7452654" y="834286"/>
            <a:ext cx="1146389" cy="369332"/>
          </a:xfrm>
          <a:prstGeom prst="rect">
            <a:avLst/>
          </a:prstGeom>
          <a:noFill/>
        </p:spPr>
        <p:txBody>
          <a:bodyPr wrap="square" rtlCol="0">
            <a:spAutoFit/>
          </a:bodyPr>
          <a:lstStyle/>
          <a:p>
            <a:pPr algn="ctr"/>
            <a:r>
              <a:rPr lang="en-GB" b="1" dirty="0"/>
              <a:t>S1</a:t>
            </a:r>
          </a:p>
        </p:txBody>
      </p:sp>
      <p:cxnSp>
        <p:nvCxnSpPr>
          <p:cNvPr id="24" name="Straight Connector 23">
            <a:extLst>
              <a:ext uri="{FF2B5EF4-FFF2-40B4-BE49-F238E27FC236}">
                <a16:creationId xmlns:a16="http://schemas.microsoft.com/office/drawing/2014/main" id="{CC46B6C5-8CD3-4CE8-8591-1CC203476FF6}"/>
              </a:ext>
            </a:extLst>
          </p:cNvPr>
          <p:cNvCxnSpPr>
            <a:cxnSpLocks/>
          </p:cNvCxnSpPr>
          <p:nvPr/>
        </p:nvCxnSpPr>
        <p:spPr>
          <a:xfrm flipH="1">
            <a:off x="2882060" y="3429662"/>
            <a:ext cx="341204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E5F6CD-1CC3-485E-994D-8E87418CE56D}"/>
              </a:ext>
            </a:extLst>
          </p:cNvPr>
          <p:cNvCxnSpPr>
            <a:cxnSpLocks/>
          </p:cNvCxnSpPr>
          <p:nvPr/>
        </p:nvCxnSpPr>
        <p:spPr>
          <a:xfrm flipH="1">
            <a:off x="6281531" y="3429000"/>
            <a:ext cx="12009" cy="176046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45BB27-5D17-4F50-BA72-D1A964709DC4}"/>
              </a:ext>
            </a:extLst>
          </p:cNvPr>
          <p:cNvSpPr txBox="1"/>
          <p:nvPr/>
        </p:nvSpPr>
        <p:spPr>
          <a:xfrm>
            <a:off x="2112696" y="3209436"/>
            <a:ext cx="1146389" cy="369332"/>
          </a:xfrm>
          <a:prstGeom prst="rect">
            <a:avLst/>
          </a:prstGeom>
          <a:noFill/>
        </p:spPr>
        <p:txBody>
          <a:bodyPr wrap="square" rtlCol="0">
            <a:spAutoFit/>
          </a:bodyPr>
          <a:lstStyle/>
          <a:p>
            <a:pPr algn="ctr"/>
            <a:r>
              <a:rPr lang="en-GB" b="1" dirty="0"/>
              <a:t>W</a:t>
            </a:r>
          </a:p>
        </p:txBody>
      </p:sp>
      <p:sp>
        <p:nvSpPr>
          <p:cNvPr id="27" name="TextBox 26">
            <a:extLst>
              <a:ext uri="{FF2B5EF4-FFF2-40B4-BE49-F238E27FC236}">
                <a16:creationId xmlns:a16="http://schemas.microsoft.com/office/drawing/2014/main" id="{4264BBA3-018A-47B1-83D5-A3B111E4F7E1}"/>
              </a:ext>
            </a:extLst>
          </p:cNvPr>
          <p:cNvSpPr txBox="1"/>
          <p:nvPr/>
        </p:nvSpPr>
        <p:spPr>
          <a:xfrm>
            <a:off x="5707928" y="5177547"/>
            <a:ext cx="1146389" cy="369332"/>
          </a:xfrm>
          <a:prstGeom prst="rect">
            <a:avLst/>
          </a:prstGeom>
          <a:noFill/>
        </p:spPr>
        <p:txBody>
          <a:bodyPr wrap="square" rtlCol="0">
            <a:spAutoFit/>
          </a:bodyPr>
          <a:lstStyle/>
          <a:p>
            <a:pPr algn="ctr"/>
            <a:r>
              <a:rPr lang="en-GB" b="1" dirty="0"/>
              <a:t>Q</a:t>
            </a:r>
          </a:p>
        </p:txBody>
      </p:sp>
      <p:sp>
        <p:nvSpPr>
          <p:cNvPr id="2" name="Title 1">
            <a:extLst>
              <a:ext uri="{FF2B5EF4-FFF2-40B4-BE49-F238E27FC236}">
                <a16:creationId xmlns:a16="http://schemas.microsoft.com/office/drawing/2014/main" id="{C22E785D-6526-CEFA-9995-D46B6995A6F0}"/>
              </a:ext>
            </a:extLst>
          </p:cNvPr>
          <p:cNvSpPr>
            <a:spLocks noGrp="1"/>
          </p:cNvSpPr>
          <p:nvPr>
            <p:ph type="title"/>
          </p:nvPr>
        </p:nvSpPr>
        <p:spPr/>
        <p:txBody>
          <a:bodyPr/>
          <a:lstStyle/>
          <a:p>
            <a:r>
              <a:rPr lang="en-GB" dirty="0">
                <a:cs typeface="Calibri Light"/>
              </a:rPr>
              <a:t>Labour market: Decrease in labour supply and the impact on equilibrium</a:t>
            </a:r>
            <a:endParaRPr lang="en-GB" dirty="0"/>
          </a:p>
        </p:txBody>
      </p:sp>
    </p:spTree>
    <p:extLst>
      <p:ext uri="{BB962C8B-B14F-4D97-AF65-F5344CB8AC3E}">
        <p14:creationId xmlns:p14="http://schemas.microsoft.com/office/powerpoint/2010/main" val="2864753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51244" y="891907"/>
            <a:ext cx="1146389" cy="369332"/>
          </a:xfrm>
          <a:prstGeom prst="rect">
            <a:avLst/>
          </a:prstGeom>
          <a:noFill/>
        </p:spPr>
        <p:txBody>
          <a:bodyPr wrap="square" rtlCol="0">
            <a:spAutoFit/>
          </a:bodyPr>
          <a:lstStyle/>
          <a:p>
            <a:pPr algn="ctr"/>
            <a:r>
              <a:rPr lang="en-GB" b="1" dirty="0"/>
              <a:t>WR</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907541" y="5254674"/>
            <a:ext cx="1661573" cy="369332"/>
          </a:xfrm>
          <a:prstGeom prst="rect">
            <a:avLst/>
          </a:prstGeom>
          <a:noFill/>
        </p:spPr>
        <p:txBody>
          <a:bodyPr wrap="square" rtlCol="0">
            <a:spAutoFit/>
          </a:bodyPr>
          <a:lstStyle/>
          <a:p>
            <a:pPr algn="ctr"/>
            <a:r>
              <a:rPr lang="en-GB" b="1" dirty="0"/>
              <a:t>QL</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flipH="1">
            <a:off x="3746637" y="1248866"/>
            <a:ext cx="2982971"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3261360" y="141224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7214885" y="4072970"/>
            <a:ext cx="1146389" cy="369332"/>
          </a:xfrm>
          <a:prstGeom prst="rect">
            <a:avLst/>
          </a:prstGeom>
          <a:noFill/>
        </p:spPr>
        <p:txBody>
          <a:bodyPr wrap="square" lIns="91440" tIns="45720" rIns="91440" bIns="45720" rtlCol="0" anchor="t">
            <a:spAutoFit/>
          </a:bodyPr>
          <a:lstStyle/>
          <a:p>
            <a:pPr algn="ctr"/>
            <a:r>
              <a:rPr lang="en-GB" b="1" dirty="0"/>
              <a:t>DL2</a:t>
            </a:r>
          </a:p>
        </p:txBody>
      </p:sp>
      <p:sp>
        <p:nvSpPr>
          <p:cNvPr id="21" name="TextBox 20">
            <a:extLst>
              <a:ext uri="{FF2B5EF4-FFF2-40B4-BE49-F238E27FC236}">
                <a16:creationId xmlns:a16="http://schemas.microsoft.com/office/drawing/2014/main" id="{52CA7817-7375-457E-9D5A-DE6A78087556}"/>
              </a:ext>
            </a:extLst>
          </p:cNvPr>
          <p:cNvSpPr txBox="1"/>
          <p:nvPr/>
        </p:nvSpPr>
        <p:spPr>
          <a:xfrm>
            <a:off x="5319764" y="5206942"/>
            <a:ext cx="634930" cy="369332"/>
          </a:xfrm>
          <a:prstGeom prst="rect">
            <a:avLst/>
          </a:prstGeom>
          <a:noFill/>
        </p:spPr>
        <p:txBody>
          <a:bodyPr wrap="square" lIns="91440" tIns="45720" rIns="91440" bIns="45720" rtlCol="0" anchor="t">
            <a:spAutoFit/>
          </a:bodyPr>
          <a:lstStyle/>
          <a:p>
            <a:r>
              <a:rPr lang="en-GB" b="1" dirty="0"/>
              <a:t>Q2</a:t>
            </a:r>
          </a:p>
        </p:txBody>
      </p:sp>
      <p:cxnSp>
        <p:nvCxnSpPr>
          <p:cNvPr id="17" name="Straight Connector 16">
            <a:extLst>
              <a:ext uri="{FF2B5EF4-FFF2-40B4-BE49-F238E27FC236}">
                <a16:creationId xmlns:a16="http://schemas.microsoft.com/office/drawing/2014/main" id="{78267E85-AF79-4241-8A51-80A5B3257EB8}"/>
              </a:ext>
            </a:extLst>
          </p:cNvPr>
          <p:cNvCxnSpPr>
            <a:cxnSpLocks/>
          </p:cNvCxnSpPr>
          <p:nvPr/>
        </p:nvCxnSpPr>
        <p:spPr>
          <a:xfrm flipH="1">
            <a:off x="2958071" y="3107318"/>
            <a:ext cx="213824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8D9522-43BD-4CB1-BFCD-234A85DB5BAC}"/>
              </a:ext>
            </a:extLst>
          </p:cNvPr>
          <p:cNvSpPr txBox="1"/>
          <p:nvPr/>
        </p:nvSpPr>
        <p:spPr>
          <a:xfrm>
            <a:off x="2362503" y="2389193"/>
            <a:ext cx="1709797" cy="369332"/>
          </a:xfrm>
          <a:prstGeom prst="rect">
            <a:avLst/>
          </a:prstGeom>
          <a:noFill/>
        </p:spPr>
        <p:txBody>
          <a:bodyPr wrap="square" lIns="91440" tIns="45720" rIns="91440" bIns="45720" rtlCol="0" anchor="t">
            <a:spAutoFit/>
          </a:bodyPr>
          <a:lstStyle/>
          <a:p>
            <a:r>
              <a:rPr lang="en-GB" b="1" dirty="0"/>
              <a:t>  P2</a:t>
            </a:r>
          </a:p>
        </p:txBody>
      </p:sp>
      <p:sp>
        <p:nvSpPr>
          <p:cNvPr id="24" name="TextBox 23">
            <a:extLst>
              <a:ext uri="{FF2B5EF4-FFF2-40B4-BE49-F238E27FC236}">
                <a16:creationId xmlns:a16="http://schemas.microsoft.com/office/drawing/2014/main" id="{11AE0A01-A537-4A98-A845-C61355F048EA}"/>
              </a:ext>
            </a:extLst>
          </p:cNvPr>
          <p:cNvSpPr txBox="1"/>
          <p:nvPr/>
        </p:nvSpPr>
        <p:spPr>
          <a:xfrm>
            <a:off x="6385751" y="1322778"/>
            <a:ext cx="1146389" cy="369332"/>
          </a:xfrm>
          <a:prstGeom prst="rect">
            <a:avLst/>
          </a:prstGeom>
          <a:noFill/>
        </p:spPr>
        <p:txBody>
          <a:bodyPr wrap="square" rtlCol="0">
            <a:spAutoFit/>
          </a:bodyPr>
          <a:lstStyle/>
          <a:p>
            <a:pPr algn="ctr"/>
            <a:r>
              <a:rPr lang="en-GB" b="1" dirty="0"/>
              <a:t>SL</a:t>
            </a:r>
          </a:p>
        </p:txBody>
      </p:sp>
      <p:cxnSp>
        <p:nvCxnSpPr>
          <p:cNvPr id="26" name="Straight Connector 25">
            <a:extLst>
              <a:ext uri="{FF2B5EF4-FFF2-40B4-BE49-F238E27FC236}">
                <a16:creationId xmlns:a16="http://schemas.microsoft.com/office/drawing/2014/main" id="{8B24C172-7CCB-4869-A298-2095332734DB}"/>
              </a:ext>
            </a:extLst>
          </p:cNvPr>
          <p:cNvCxnSpPr>
            <a:cxnSpLocks/>
          </p:cNvCxnSpPr>
          <p:nvPr/>
        </p:nvCxnSpPr>
        <p:spPr>
          <a:xfrm flipV="1">
            <a:off x="5092770" y="3114733"/>
            <a:ext cx="0" cy="20670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8EB6FA-2796-4E85-84B6-44A0DCC329E2}"/>
              </a:ext>
            </a:extLst>
          </p:cNvPr>
          <p:cNvCxnSpPr>
            <a:cxnSpLocks/>
          </p:cNvCxnSpPr>
          <p:nvPr/>
        </p:nvCxnSpPr>
        <p:spPr>
          <a:xfrm flipH="1" flipV="1">
            <a:off x="3834555" y="103817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1C30520-4096-40C2-B2BE-C4F31CC094E1}"/>
              </a:ext>
            </a:extLst>
          </p:cNvPr>
          <p:cNvSpPr txBox="1"/>
          <p:nvPr/>
        </p:nvSpPr>
        <p:spPr>
          <a:xfrm>
            <a:off x="6700932" y="4672922"/>
            <a:ext cx="1146389" cy="369332"/>
          </a:xfrm>
          <a:prstGeom prst="rect">
            <a:avLst/>
          </a:prstGeom>
          <a:noFill/>
        </p:spPr>
        <p:txBody>
          <a:bodyPr wrap="square" lIns="91440" tIns="45720" rIns="91440" bIns="45720" rtlCol="0" anchor="t">
            <a:spAutoFit/>
          </a:bodyPr>
          <a:lstStyle/>
          <a:p>
            <a:pPr algn="ctr"/>
            <a:r>
              <a:rPr lang="en-GB" b="1" dirty="0"/>
              <a:t>DL1</a:t>
            </a:r>
          </a:p>
        </p:txBody>
      </p:sp>
      <p:sp>
        <p:nvSpPr>
          <p:cNvPr id="35" name="TextBox 34">
            <a:extLst>
              <a:ext uri="{FF2B5EF4-FFF2-40B4-BE49-F238E27FC236}">
                <a16:creationId xmlns:a16="http://schemas.microsoft.com/office/drawing/2014/main" id="{53D95F54-7A9A-4516-A487-AD53C90E6EF4}"/>
              </a:ext>
            </a:extLst>
          </p:cNvPr>
          <p:cNvSpPr txBox="1"/>
          <p:nvPr/>
        </p:nvSpPr>
        <p:spPr>
          <a:xfrm>
            <a:off x="4775305" y="5199756"/>
            <a:ext cx="634930" cy="369332"/>
          </a:xfrm>
          <a:prstGeom prst="rect">
            <a:avLst/>
          </a:prstGeom>
          <a:noFill/>
        </p:spPr>
        <p:txBody>
          <a:bodyPr wrap="square" lIns="91440" tIns="45720" rIns="91440" bIns="45720" rtlCol="0" anchor="t">
            <a:spAutoFit/>
          </a:bodyPr>
          <a:lstStyle/>
          <a:p>
            <a:r>
              <a:rPr lang="en-GB" b="1" dirty="0"/>
              <a:t>Q1</a:t>
            </a:r>
            <a:endParaRPr lang="en-US" dirty="0"/>
          </a:p>
        </p:txBody>
      </p:sp>
      <p:cxnSp>
        <p:nvCxnSpPr>
          <p:cNvPr id="36" name="Straight Connector 35">
            <a:extLst>
              <a:ext uri="{FF2B5EF4-FFF2-40B4-BE49-F238E27FC236}">
                <a16:creationId xmlns:a16="http://schemas.microsoft.com/office/drawing/2014/main" id="{7A2E1E17-BD3E-4EB4-B88C-235FF3C70D4A}"/>
              </a:ext>
            </a:extLst>
          </p:cNvPr>
          <p:cNvCxnSpPr>
            <a:cxnSpLocks/>
          </p:cNvCxnSpPr>
          <p:nvPr/>
        </p:nvCxnSpPr>
        <p:spPr>
          <a:xfrm flipH="1">
            <a:off x="2884602" y="2601269"/>
            <a:ext cx="2603999"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9B66910-5373-4126-8229-7BD9280ECBD2}"/>
              </a:ext>
            </a:extLst>
          </p:cNvPr>
          <p:cNvSpPr txBox="1"/>
          <p:nvPr/>
        </p:nvSpPr>
        <p:spPr>
          <a:xfrm>
            <a:off x="2406461" y="2949932"/>
            <a:ext cx="1709797" cy="369332"/>
          </a:xfrm>
          <a:prstGeom prst="rect">
            <a:avLst/>
          </a:prstGeom>
          <a:noFill/>
        </p:spPr>
        <p:txBody>
          <a:bodyPr wrap="square" lIns="91440" tIns="45720" rIns="91440" bIns="45720" rtlCol="0" anchor="t">
            <a:spAutoFit/>
          </a:bodyPr>
          <a:lstStyle/>
          <a:p>
            <a:r>
              <a:rPr lang="en-GB" b="1" dirty="0"/>
              <a:t>  P1</a:t>
            </a:r>
            <a:endParaRPr lang="en-US" dirty="0"/>
          </a:p>
        </p:txBody>
      </p:sp>
      <p:cxnSp>
        <p:nvCxnSpPr>
          <p:cNvPr id="38" name="Straight Connector 37">
            <a:extLst>
              <a:ext uri="{FF2B5EF4-FFF2-40B4-BE49-F238E27FC236}">
                <a16:creationId xmlns:a16="http://schemas.microsoft.com/office/drawing/2014/main" id="{E5E8CAF8-1254-4A6F-B17C-857FE92F1C9F}"/>
              </a:ext>
            </a:extLst>
          </p:cNvPr>
          <p:cNvCxnSpPr>
            <a:cxnSpLocks/>
          </p:cNvCxnSpPr>
          <p:nvPr/>
        </p:nvCxnSpPr>
        <p:spPr>
          <a:xfrm flipV="1">
            <a:off x="5570215" y="2559850"/>
            <a:ext cx="0" cy="26013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77AF00-32BC-9E65-D8CF-4900A3C9A74B}"/>
              </a:ext>
            </a:extLst>
          </p:cNvPr>
          <p:cNvSpPr>
            <a:spLocks noGrp="1"/>
          </p:cNvSpPr>
          <p:nvPr>
            <p:ph type="title"/>
          </p:nvPr>
        </p:nvSpPr>
        <p:spPr/>
        <p:txBody>
          <a:bodyPr/>
          <a:lstStyle/>
          <a:p>
            <a:r>
              <a:rPr lang="en-GB" dirty="0">
                <a:cs typeface="Calibri Light"/>
              </a:rPr>
              <a:t>Labour market: increase in labour demand</a:t>
            </a:r>
            <a:endParaRPr lang="en-GB" dirty="0"/>
          </a:p>
        </p:txBody>
      </p:sp>
    </p:spTree>
    <p:extLst>
      <p:ext uri="{BB962C8B-B14F-4D97-AF65-F5344CB8AC3E}">
        <p14:creationId xmlns:p14="http://schemas.microsoft.com/office/powerpoint/2010/main" val="36758902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3742479" y="97316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3742479" y="519636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2709121" y="922387"/>
            <a:ext cx="1146389" cy="369332"/>
          </a:xfrm>
          <a:prstGeom prst="rect">
            <a:avLst/>
          </a:prstGeom>
          <a:noFill/>
        </p:spPr>
        <p:txBody>
          <a:bodyPr wrap="square" rtlCol="0">
            <a:spAutoFit/>
          </a:bodyPr>
          <a:lstStyle/>
          <a:p>
            <a:pPr algn="ctr"/>
            <a:r>
              <a:rPr lang="en-GB" b="1" dirty="0"/>
              <a:t>WR</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765418" y="5285154"/>
            <a:ext cx="1661573" cy="369332"/>
          </a:xfrm>
          <a:prstGeom prst="rect">
            <a:avLst/>
          </a:prstGeom>
          <a:noFill/>
        </p:spPr>
        <p:txBody>
          <a:bodyPr wrap="square" rtlCol="0">
            <a:spAutoFit/>
          </a:bodyPr>
          <a:lstStyle/>
          <a:p>
            <a:pPr algn="ctr"/>
            <a:r>
              <a:rPr lang="en-GB" b="1" dirty="0"/>
              <a:t>QL</a:t>
            </a:r>
          </a:p>
        </p:txBody>
      </p:sp>
      <p:cxnSp>
        <p:nvCxnSpPr>
          <p:cNvPr id="11" name="Straight Connector 10">
            <a:extLst>
              <a:ext uri="{FF2B5EF4-FFF2-40B4-BE49-F238E27FC236}">
                <a16:creationId xmlns:a16="http://schemas.microsoft.com/office/drawing/2014/main" id="{472B1EEA-8630-41F8-9578-A7F717181FFA}"/>
              </a:ext>
            </a:extLst>
          </p:cNvPr>
          <p:cNvCxnSpPr>
            <a:cxnSpLocks/>
          </p:cNvCxnSpPr>
          <p:nvPr/>
        </p:nvCxnSpPr>
        <p:spPr>
          <a:xfrm flipH="1">
            <a:off x="4604514" y="1279346"/>
            <a:ext cx="2982971"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A63586-0C7D-4764-91D1-47AACC3C5D74}"/>
              </a:ext>
            </a:extLst>
          </p:cNvPr>
          <p:cNvCxnSpPr>
            <a:cxnSpLocks/>
          </p:cNvCxnSpPr>
          <p:nvPr/>
        </p:nvCxnSpPr>
        <p:spPr>
          <a:xfrm flipH="1" flipV="1">
            <a:off x="4119237" y="144272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5BD3940-3511-4595-9A3E-2FFF04F0E95A}"/>
              </a:ext>
            </a:extLst>
          </p:cNvPr>
          <p:cNvSpPr txBox="1"/>
          <p:nvPr/>
        </p:nvSpPr>
        <p:spPr>
          <a:xfrm>
            <a:off x="8072762" y="4103450"/>
            <a:ext cx="1146389" cy="369332"/>
          </a:xfrm>
          <a:prstGeom prst="rect">
            <a:avLst/>
          </a:prstGeom>
          <a:noFill/>
        </p:spPr>
        <p:txBody>
          <a:bodyPr wrap="square" rtlCol="0">
            <a:spAutoFit/>
          </a:bodyPr>
          <a:lstStyle/>
          <a:p>
            <a:pPr algn="ctr"/>
            <a:r>
              <a:rPr lang="en-GB" b="1" dirty="0"/>
              <a:t>DL1</a:t>
            </a:r>
          </a:p>
        </p:txBody>
      </p:sp>
      <p:sp>
        <p:nvSpPr>
          <p:cNvPr id="21" name="TextBox 20">
            <a:extLst>
              <a:ext uri="{FF2B5EF4-FFF2-40B4-BE49-F238E27FC236}">
                <a16:creationId xmlns:a16="http://schemas.microsoft.com/office/drawing/2014/main" id="{52CA7817-7375-457E-9D5A-DE6A78087556}"/>
              </a:ext>
            </a:extLst>
          </p:cNvPr>
          <p:cNvSpPr txBox="1"/>
          <p:nvPr/>
        </p:nvSpPr>
        <p:spPr>
          <a:xfrm>
            <a:off x="6177641" y="5237422"/>
            <a:ext cx="634930" cy="369332"/>
          </a:xfrm>
          <a:prstGeom prst="rect">
            <a:avLst/>
          </a:prstGeom>
          <a:noFill/>
        </p:spPr>
        <p:txBody>
          <a:bodyPr wrap="square" rtlCol="0">
            <a:spAutoFit/>
          </a:bodyPr>
          <a:lstStyle/>
          <a:p>
            <a:r>
              <a:rPr lang="en-GB" b="1" dirty="0"/>
              <a:t>Q1</a:t>
            </a:r>
          </a:p>
        </p:txBody>
      </p:sp>
      <p:cxnSp>
        <p:nvCxnSpPr>
          <p:cNvPr id="17" name="Straight Connector 16">
            <a:extLst>
              <a:ext uri="{FF2B5EF4-FFF2-40B4-BE49-F238E27FC236}">
                <a16:creationId xmlns:a16="http://schemas.microsoft.com/office/drawing/2014/main" id="{78267E85-AF79-4241-8A51-80A5B3257EB8}"/>
              </a:ext>
            </a:extLst>
          </p:cNvPr>
          <p:cNvCxnSpPr>
            <a:cxnSpLocks/>
          </p:cNvCxnSpPr>
          <p:nvPr/>
        </p:nvCxnSpPr>
        <p:spPr>
          <a:xfrm flipH="1">
            <a:off x="3815948" y="3137798"/>
            <a:ext cx="213824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8D9522-43BD-4CB1-BFCD-234A85DB5BAC}"/>
              </a:ext>
            </a:extLst>
          </p:cNvPr>
          <p:cNvSpPr txBox="1"/>
          <p:nvPr/>
        </p:nvSpPr>
        <p:spPr>
          <a:xfrm>
            <a:off x="3220380" y="2419673"/>
            <a:ext cx="1709797" cy="369332"/>
          </a:xfrm>
          <a:prstGeom prst="rect">
            <a:avLst/>
          </a:prstGeom>
          <a:noFill/>
        </p:spPr>
        <p:txBody>
          <a:bodyPr wrap="square" rtlCol="0">
            <a:spAutoFit/>
          </a:bodyPr>
          <a:lstStyle/>
          <a:p>
            <a:r>
              <a:rPr lang="en-GB" b="1" dirty="0"/>
              <a:t>  P1</a:t>
            </a:r>
          </a:p>
        </p:txBody>
      </p:sp>
      <p:sp>
        <p:nvSpPr>
          <p:cNvPr id="24" name="TextBox 23">
            <a:extLst>
              <a:ext uri="{FF2B5EF4-FFF2-40B4-BE49-F238E27FC236}">
                <a16:creationId xmlns:a16="http://schemas.microsoft.com/office/drawing/2014/main" id="{11AE0A01-A537-4A98-A845-C61355F048EA}"/>
              </a:ext>
            </a:extLst>
          </p:cNvPr>
          <p:cNvSpPr txBox="1"/>
          <p:nvPr/>
        </p:nvSpPr>
        <p:spPr>
          <a:xfrm>
            <a:off x="7243628" y="1353258"/>
            <a:ext cx="1146389" cy="369332"/>
          </a:xfrm>
          <a:prstGeom prst="rect">
            <a:avLst/>
          </a:prstGeom>
          <a:noFill/>
        </p:spPr>
        <p:txBody>
          <a:bodyPr wrap="square" rtlCol="0">
            <a:spAutoFit/>
          </a:bodyPr>
          <a:lstStyle/>
          <a:p>
            <a:pPr algn="ctr"/>
            <a:r>
              <a:rPr lang="en-GB" b="1" dirty="0"/>
              <a:t>SL</a:t>
            </a:r>
          </a:p>
        </p:txBody>
      </p:sp>
      <p:cxnSp>
        <p:nvCxnSpPr>
          <p:cNvPr id="26" name="Straight Connector 25">
            <a:extLst>
              <a:ext uri="{FF2B5EF4-FFF2-40B4-BE49-F238E27FC236}">
                <a16:creationId xmlns:a16="http://schemas.microsoft.com/office/drawing/2014/main" id="{8B24C172-7CCB-4869-A298-2095332734DB}"/>
              </a:ext>
            </a:extLst>
          </p:cNvPr>
          <p:cNvCxnSpPr>
            <a:cxnSpLocks/>
          </p:cNvCxnSpPr>
          <p:nvPr/>
        </p:nvCxnSpPr>
        <p:spPr>
          <a:xfrm flipV="1">
            <a:off x="5950647" y="3145213"/>
            <a:ext cx="0" cy="2067088"/>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8EB6FA-2796-4E85-84B6-44A0DCC329E2}"/>
              </a:ext>
            </a:extLst>
          </p:cNvPr>
          <p:cNvCxnSpPr>
            <a:cxnSpLocks/>
          </p:cNvCxnSpPr>
          <p:nvPr/>
        </p:nvCxnSpPr>
        <p:spPr>
          <a:xfrm flipH="1" flipV="1">
            <a:off x="4692432" y="1068650"/>
            <a:ext cx="3749040" cy="3404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1C30520-4096-40C2-B2BE-C4F31CC094E1}"/>
              </a:ext>
            </a:extLst>
          </p:cNvPr>
          <p:cNvSpPr txBox="1"/>
          <p:nvPr/>
        </p:nvSpPr>
        <p:spPr>
          <a:xfrm>
            <a:off x="7558809" y="4703402"/>
            <a:ext cx="1146389" cy="369332"/>
          </a:xfrm>
          <a:prstGeom prst="rect">
            <a:avLst/>
          </a:prstGeom>
          <a:noFill/>
        </p:spPr>
        <p:txBody>
          <a:bodyPr wrap="square" rtlCol="0">
            <a:spAutoFit/>
          </a:bodyPr>
          <a:lstStyle/>
          <a:p>
            <a:pPr algn="ctr"/>
            <a:r>
              <a:rPr lang="en-GB" b="1" dirty="0"/>
              <a:t>DL2</a:t>
            </a:r>
          </a:p>
        </p:txBody>
      </p:sp>
      <p:sp>
        <p:nvSpPr>
          <p:cNvPr id="35" name="TextBox 34">
            <a:extLst>
              <a:ext uri="{FF2B5EF4-FFF2-40B4-BE49-F238E27FC236}">
                <a16:creationId xmlns:a16="http://schemas.microsoft.com/office/drawing/2014/main" id="{53D95F54-7A9A-4516-A487-AD53C90E6EF4}"/>
              </a:ext>
            </a:extLst>
          </p:cNvPr>
          <p:cNvSpPr txBox="1"/>
          <p:nvPr/>
        </p:nvSpPr>
        <p:spPr>
          <a:xfrm>
            <a:off x="5633182" y="5230236"/>
            <a:ext cx="634930" cy="369332"/>
          </a:xfrm>
          <a:prstGeom prst="rect">
            <a:avLst/>
          </a:prstGeom>
          <a:noFill/>
        </p:spPr>
        <p:txBody>
          <a:bodyPr wrap="square" rtlCol="0">
            <a:spAutoFit/>
          </a:bodyPr>
          <a:lstStyle/>
          <a:p>
            <a:r>
              <a:rPr lang="en-GB" b="1" dirty="0"/>
              <a:t>Q2</a:t>
            </a:r>
          </a:p>
        </p:txBody>
      </p:sp>
      <p:cxnSp>
        <p:nvCxnSpPr>
          <p:cNvPr id="36" name="Straight Connector 35">
            <a:extLst>
              <a:ext uri="{FF2B5EF4-FFF2-40B4-BE49-F238E27FC236}">
                <a16:creationId xmlns:a16="http://schemas.microsoft.com/office/drawing/2014/main" id="{7A2E1E17-BD3E-4EB4-B88C-235FF3C70D4A}"/>
              </a:ext>
            </a:extLst>
          </p:cNvPr>
          <p:cNvCxnSpPr>
            <a:cxnSpLocks/>
          </p:cNvCxnSpPr>
          <p:nvPr/>
        </p:nvCxnSpPr>
        <p:spPr>
          <a:xfrm flipH="1">
            <a:off x="3742479" y="2631749"/>
            <a:ext cx="2603999"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9B66910-5373-4126-8229-7BD9280ECBD2}"/>
              </a:ext>
            </a:extLst>
          </p:cNvPr>
          <p:cNvSpPr txBox="1"/>
          <p:nvPr/>
        </p:nvSpPr>
        <p:spPr>
          <a:xfrm>
            <a:off x="3264338" y="2980412"/>
            <a:ext cx="1709797" cy="369332"/>
          </a:xfrm>
          <a:prstGeom prst="rect">
            <a:avLst/>
          </a:prstGeom>
          <a:noFill/>
        </p:spPr>
        <p:txBody>
          <a:bodyPr wrap="square" rtlCol="0">
            <a:spAutoFit/>
          </a:bodyPr>
          <a:lstStyle/>
          <a:p>
            <a:r>
              <a:rPr lang="en-GB" b="1" dirty="0"/>
              <a:t>  P2</a:t>
            </a:r>
          </a:p>
        </p:txBody>
      </p:sp>
      <p:cxnSp>
        <p:nvCxnSpPr>
          <p:cNvPr id="38" name="Straight Connector 37">
            <a:extLst>
              <a:ext uri="{FF2B5EF4-FFF2-40B4-BE49-F238E27FC236}">
                <a16:creationId xmlns:a16="http://schemas.microsoft.com/office/drawing/2014/main" id="{E5E8CAF8-1254-4A6F-B17C-857FE92F1C9F}"/>
              </a:ext>
            </a:extLst>
          </p:cNvPr>
          <p:cNvCxnSpPr>
            <a:cxnSpLocks/>
          </p:cNvCxnSpPr>
          <p:nvPr/>
        </p:nvCxnSpPr>
        <p:spPr>
          <a:xfrm flipV="1">
            <a:off x="6428092" y="2590330"/>
            <a:ext cx="0" cy="26013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F77AF00-32BC-9E65-D8CF-4900A3C9A74B}"/>
              </a:ext>
            </a:extLst>
          </p:cNvPr>
          <p:cNvSpPr>
            <a:spLocks noGrp="1"/>
          </p:cNvSpPr>
          <p:nvPr>
            <p:ph type="title"/>
          </p:nvPr>
        </p:nvSpPr>
        <p:spPr/>
        <p:txBody>
          <a:bodyPr/>
          <a:lstStyle/>
          <a:p>
            <a:r>
              <a:rPr lang="en-GB" dirty="0">
                <a:cs typeface="Calibri Light"/>
              </a:rPr>
              <a:t>Labour market: decrease in labour demand and the impact on equilibrium</a:t>
            </a:r>
            <a:endParaRPr lang="en-GB" dirty="0"/>
          </a:p>
        </p:txBody>
      </p:sp>
    </p:spTree>
    <p:extLst>
      <p:ext uri="{BB962C8B-B14F-4D97-AF65-F5344CB8AC3E}">
        <p14:creationId xmlns:p14="http://schemas.microsoft.com/office/powerpoint/2010/main" val="5281875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95B76DA-F355-418E-BDCB-3BB9D3302B8E}"/>
              </a:ext>
            </a:extLst>
          </p:cNvPr>
          <p:cNvCxnSpPr/>
          <p:nvPr/>
        </p:nvCxnSpPr>
        <p:spPr>
          <a:xfrm>
            <a:off x="3913434" y="95284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590AA1F-5923-40BA-9228-0F31038EBC88}"/>
              </a:ext>
            </a:extLst>
          </p:cNvPr>
          <p:cNvCxnSpPr>
            <a:cxnSpLocks/>
          </p:cNvCxnSpPr>
          <p:nvPr/>
        </p:nvCxnSpPr>
        <p:spPr>
          <a:xfrm>
            <a:off x="3913434" y="517604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703FC25-A059-49FF-8D9F-7CFDB58FC001}"/>
              </a:ext>
            </a:extLst>
          </p:cNvPr>
          <p:cNvSpPr txBox="1"/>
          <p:nvPr/>
        </p:nvSpPr>
        <p:spPr>
          <a:xfrm>
            <a:off x="3099523" y="901443"/>
            <a:ext cx="869328" cy="646331"/>
          </a:xfrm>
          <a:prstGeom prst="rect">
            <a:avLst/>
          </a:prstGeom>
          <a:noFill/>
        </p:spPr>
        <p:txBody>
          <a:bodyPr wrap="square" rtlCol="0">
            <a:spAutoFit/>
          </a:bodyPr>
          <a:lstStyle/>
          <a:p>
            <a:pPr algn="ctr"/>
            <a:r>
              <a:rPr lang="en-GB" b="1" dirty="0"/>
              <a:t>Wage rate</a:t>
            </a:r>
          </a:p>
        </p:txBody>
      </p:sp>
      <p:sp>
        <p:nvSpPr>
          <p:cNvPr id="6" name="TextBox 5">
            <a:extLst>
              <a:ext uri="{FF2B5EF4-FFF2-40B4-BE49-F238E27FC236}">
                <a16:creationId xmlns:a16="http://schemas.microsoft.com/office/drawing/2014/main" id="{02C91DCB-D1FB-4DE6-A9B1-A4A309B0FDEF}"/>
              </a:ext>
            </a:extLst>
          </p:cNvPr>
          <p:cNvSpPr txBox="1"/>
          <p:nvPr/>
        </p:nvSpPr>
        <p:spPr>
          <a:xfrm>
            <a:off x="7142480" y="5273247"/>
            <a:ext cx="1404413" cy="369332"/>
          </a:xfrm>
          <a:prstGeom prst="rect">
            <a:avLst/>
          </a:prstGeom>
          <a:noFill/>
        </p:spPr>
        <p:txBody>
          <a:bodyPr wrap="square" rtlCol="0">
            <a:spAutoFit/>
          </a:bodyPr>
          <a:lstStyle/>
          <a:p>
            <a:pPr algn="ctr"/>
            <a:r>
              <a:rPr lang="en-GB" b="1" dirty="0"/>
              <a:t>Employment</a:t>
            </a:r>
          </a:p>
        </p:txBody>
      </p:sp>
      <p:cxnSp>
        <p:nvCxnSpPr>
          <p:cNvPr id="7" name="Straight Connector 6">
            <a:extLst>
              <a:ext uri="{FF2B5EF4-FFF2-40B4-BE49-F238E27FC236}">
                <a16:creationId xmlns:a16="http://schemas.microsoft.com/office/drawing/2014/main" id="{718DCB38-E81A-4C61-AF67-7E2EC52A2C4A}"/>
              </a:ext>
            </a:extLst>
          </p:cNvPr>
          <p:cNvCxnSpPr>
            <a:cxnSpLocks/>
          </p:cNvCxnSpPr>
          <p:nvPr/>
        </p:nvCxnSpPr>
        <p:spPr>
          <a:xfrm>
            <a:off x="4457019" y="159185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B3156AA-A58E-4337-A7D4-D60CA132ABB7}"/>
              </a:ext>
            </a:extLst>
          </p:cNvPr>
          <p:cNvSpPr txBox="1"/>
          <p:nvPr/>
        </p:nvSpPr>
        <p:spPr>
          <a:xfrm>
            <a:off x="7250453" y="4400221"/>
            <a:ext cx="1146389" cy="646331"/>
          </a:xfrm>
          <a:prstGeom prst="rect">
            <a:avLst/>
          </a:prstGeom>
          <a:noFill/>
        </p:spPr>
        <p:txBody>
          <a:bodyPr wrap="square" rtlCol="0">
            <a:spAutoFit/>
          </a:bodyPr>
          <a:lstStyle/>
          <a:p>
            <a:pPr algn="ctr"/>
            <a:r>
              <a:rPr lang="en-GB" b="1" dirty="0"/>
              <a:t>Labour Demand</a:t>
            </a:r>
          </a:p>
        </p:txBody>
      </p:sp>
      <p:cxnSp>
        <p:nvCxnSpPr>
          <p:cNvPr id="9" name="Straight Connector 8">
            <a:extLst>
              <a:ext uri="{FF2B5EF4-FFF2-40B4-BE49-F238E27FC236}">
                <a16:creationId xmlns:a16="http://schemas.microsoft.com/office/drawing/2014/main" id="{EF2BD3D0-9B6C-4EB5-8C83-A948BA76209A}"/>
              </a:ext>
            </a:extLst>
          </p:cNvPr>
          <p:cNvCxnSpPr>
            <a:cxnSpLocks/>
          </p:cNvCxnSpPr>
          <p:nvPr/>
        </p:nvCxnSpPr>
        <p:spPr>
          <a:xfrm flipH="1">
            <a:off x="4624000" y="150406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D3E91A-375A-4943-90ED-AF0A14CCE485}"/>
              </a:ext>
            </a:extLst>
          </p:cNvPr>
          <p:cNvSpPr txBox="1"/>
          <p:nvPr/>
        </p:nvSpPr>
        <p:spPr>
          <a:xfrm>
            <a:off x="7527055" y="1207866"/>
            <a:ext cx="1146389" cy="646331"/>
          </a:xfrm>
          <a:prstGeom prst="rect">
            <a:avLst/>
          </a:prstGeom>
          <a:noFill/>
        </p:spPr>
        <p:txBody>
          <a:bodyPr wrap="square" rtlCol="0">
            <a:spAutoFit/>
          </a:bodyPr>
          <a:lstStyle/>
          <a:p>
            <a:pPr algn="ctr"/>
            <a:r>
              <a:rPr lang="en-GB" b="1" dirty="0"/>
              <a:t>Labour Supply</a:t>
            </a:r>
          </a:p>
        </p:txBody>
      </p:sp>
      <p:sp>
        <p:nvSpPr>
          <p:cNvPr id="11" name="TextBox 10">
            <a:extLst>
              <a:ext uri="{FF2B5EF4-FFF2-40B4-BE49-F238E27FC236}">
                <a16:creationId xmlns:a16="http://schemas.microsoft.com/office/drawing/2014/main" id="{323AE8DC-ADE3-43AE-9D0B-F7E23C6556BB}"/>
              </a:ext>
            </a:extLst>
          </p:cNvPr>
          <p:cNvSpPr txBox="1"/>
          <p:nvPr/>
        </p:nvSpPr>
        <p:spPr>
          <a:xfrm>
            <a:off x="3442747" y="3217781"/>
            <a:ext cx="1709797" cy="369332"/>
          </a:xfrm>
          <a:prstGeom prst="rect">
            <a:avLst/>
          </a:prstGeom>
          <a:noFill/>
        </p:spPr>
        <p:txBody>
          <a:bodyPr wrap="square" rtlCol="0">
            <a:spAutoFit/>
          </a:bodyPr>
          <a:lstStyle/>
          <a:p>
            <a:r>
              <a:rPr lang="en-GB" b="1" dirty="0"/>
              <a:t>W1</a:t>
            </a:r>
          </a:p>
        </p:txBody>
      </p:sp>
      <p:cxnSp>
        <p:nvCxnSpPr>
          <p:cNvPr id="12" name="Straight Connector 11">
            <a:extLst>
              <a:ext uri="{FF2B5EF4-FFF2-40B4-BE49-F238E27FC236}">
                <a16:creationId xmlns:a16="http://schemas.microsoft.com/office/drawing/2014/main" id="{1BB5B41D-C719-477A-9530-30219D47C7CE}"/>
              </a:ext>
            </a:extLst>
          </p:cNvPr>
          <p:cNvCxnSpPr>
            <a:cxnSpLocks/>
          </p:cNvCxnSpPr>
          <p:nvPr/>
        </p:nvCxnSpPr>
        <p:spPr>
          <a:xfrm flipH="1">
            <a:off x="3913435" y="3380818"/>
            <a:ext cx="2101285"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79216A-10E4-42A9-84A5-4610B5ACD804}"/>
              </a:ext>
            </a:extLst>
          </p:cNvPr>
          <p:cNvCxnSpPr>
            <a:cxnSpLocks/>
          </p:cNvCxnSpPr>
          <p:nvPr/>
        </p:nvCxnSpPr>
        <p:spPr>
          <a:xfrm flipV="1">
            <a:off x="6014720" y="3403600"/>
            <a:ext cx="0" cy="177245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E0B59C-24BE-40B2-B6F3-574ABB453376}"/>
              </a:ext>
            </a:extLst>
          </p:cNvPr>
          <p:cNvSpPr txBox="1"/>
          <p:nvPr/>
        </p:nvSpPr>
        <p:spPr>
          <a:xfrm>
            <a:off x="5817258" y="5199983"/>
            <a:ext cx="1709797" cy="369332"/>
          </a:xfrm>
          <a:prstGeom prst="rect">
            <a:avLst/>
          </a:prstGeom>
          <a:noFill/>
        </p:spPr>
        <p:txBody>
          <a:bodyPr wrap="square" rtlCol="0">
            <a:spAutoFit/>
          </a:bodyPr>
          <a:lstStyle/>
          <a:p>
            <a:r>
              <a:rPr lang="en-GB" b="1" dirty="0"/>
              <a:t>E1      </a:t>
            </a:r>
          </a:p>
        </p:txBody>
      </p:sp>
      <p:cxnSp>
        <p:nvCxnSpPr>
          <p:cNvPr id="16" name="Straight Connector 15">
            <a:extLst>
              <a:ext uri="{FF2B5EF4-FFF2-40B4-BE49-F238E27FC236}">
                <a16:creationId xmlns:a16="http://schemas.microsoft.com/office/drawing/2014/main" id="{1CFB9C46-5F85-46F1-9546-C9C303F654BA}"/>
              </a:ext>
            </a:extLst>
          </p:cNvPr>
          <p:cNvCxnSpPr>
            <a:cxnSpLocks/>
          </p:cNvCxnSpPr>
          <p:nvPr/>
        </p:nvCxnSpPr>
        <p:spPr>
          <a:xfrm flipH="1" flipV="1">
            <a:off x="5317322" y="2644657"/>
            <a:ext cx="17024" cy="253139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94E8A8-6E29-4F27-A565-AB2427E5C7B8}"/>
              </a:ext>
            </a:extLst>
          </p:cNvPr>
          <p:cNvCxnSpPr>
            <a:cxnSpLocks/>
          </p:cNvCxnSpPr>
          <p:nvPr/>
        </p:nvCxnSpPr>
        <p:spPr>
          <a:xfrm>
            <a:off x="4004314" y="2644656"/>
            <a:ext cx="2587387"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C5856B-69D6-4969-8D91-71CA3861A94C}"/>
              </a:ext>
            </a:extLst>
          </p:cNvPr>
          <p:cNvSpPr txBox="1"/>
          <p:nvPr/>
        </p:nvSpPr>
        <p:spPr>
          <a:xfrm>
            <a:off x="3075767" y="2470623"/>
            <a:ext cx="1709797" cy="369332"/>
          </a:xfrm>
          <a:prstGeom prst="rect">
            <a:avLst/>
          </a:prstGeom>
          <a:noFill/>
        </p:spPr>
        <p:txBody>
          <a:bodyPr wrap="square" rtlCol="0">
            <a:spAutoFit/>
          </a:bodyPr>
          <a:lstStyle/>
          <a:p>
            <a:r>
              <a:rPr lang="en-GB" b="1" dirty="0"/>
              <a:t>W - TU</a:t>
            </a:r>
          </a:p>
        </p:txBody>
      </p:sp>
      <p:sp>
        <p:nvSpPr>
          <p:cNvPr id="23" name="TextBox 22">
            <a:extLst>
              <a:ext uri="{FF2B5EF4-FFF2-40B4-BE49-F238E27FC236}">
                <a16:creationId xmlns:a16="http://schemas.microsoft.com/office/drawing/2014/main" id="{50D3571B-BDB2-4C3F-B1CE-2ECECE648BF4}"/>
              </a:ext>
            </a:extLst>
          </p:cNvPr>
          <p:cNvSpPr txBox="1"/>
          <p:nvPr/>
        </p:nvSpPr>
        <p:spPr>
          <a:xfrm>
            <a:off x="5159821" y="5199983"/>
            <a:ext cx="1709797" cy="369332"/>
          </a:xfrm>
          <a:prstGeom prst="rect">
            <a:avLst/>
          </a:prstGeom>
          <a:noFill/>
        </p:spPr>
        <p:txBody>
          <a:bodyPr wrap="square" rtlCol="0">
            <a:spAutoFit/>
          </a:bodyPr>
          <a:lstStyle/>
          <a:p>
            <a:r>
              <a:rPr lang="en-GB" b="1" dirty="0"/>
              <a:t>E2      </a:t>
            </a:r>
          </a:p>
        </p:txBody>
      </p:sp>
      <p:cxnSp>
        <p:nvCxnSpPr>
          <p:cNvPr id="26" name="Straight Connector 25">
            <a:extLst>
              <a:ext uri="{FF2B5EF4-FFF2-40B4-BE49-F238E27FC236}">
                <a16:creationId xmlns:a16="http://schemas.microsoft.com/office/drawing/2014/main" id="{4FD1C8EA-78A8-48D2-8055-B4BBCF9B7F1B}"/>
              </a:ext>
            </a:extLst>
          </p:cNvPr>
          <p:cNvCxnSpPr>
            <a:cxnSpLocks/>
          </p:cNvCxnSpPr>
          <p:nvPr/>
        </p:nvCxnSpPr>
        <p:spPr>
          <a:xfrm flipH="1" flipV="1">
            <a:off x="6668602" y="2644657"/>
            <a:ext cx="17024" cy="253139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83B1BD-3E32-4984-9BDE-92CCEE5832AD}"/>
              </a:ext>
            </a:extLst>
          </p:cNvPr>
          <p:cNvSpPr txBox="1"/>
          <p:nvPr/>
        </p:nvSpPr>
        <p:spPr>
          <a:xfrm>
            <a:off x="6485389" y="5214303"/>
            <a:ext cx="1709797" cy="369332"/>
          </a:xfrm>
          <a:prstGeom prst="rect">
            <a:avLst/>
          </a:prstGeom>
          <a:noFill/>
        </p:spPr>
        <p:txBody>
          <a:bodyPr wrap="square" rtlCol="0">
            <a:spAutoFit/>
          </a:bodyPr>
          <a:lstStyle/>
          <a:p>
            <a:r>
              <a:rPr lang="en-GB" b="1" dirty="0"/>
              <a:t>E3      </a:t>
            </a:r>
          </a:p>
        </p:txBody>
      </p:sp>
      <p:sp>
        <p:nvSpPr>
          <p:cNvPr id="2" name="Title 1">
            <a:extLst>
              <a:ext uri="{FF2B5EF4-FFF2-40B4-BE49-F238E27FC236}">
                <a16:creationId xmlns:a16="http://schemas.microsoft.com/office/drawing/2014/main" id="{3D93ACF1-EFFB-EE8F-FDAB-BE4D63622D22}"/>
              </a:ext>
            </a:extLst>
          </p:cNvPr>
          <p:cNvSpPr>
            <a:spLocks noGrp="1"/>
          </p:cNvSpPr>
          <p:nvPr>
            <p:ph type="title"/>
          </p:nvPr>
        </p:nvSpPr>
        <p:spPr/>
        <p:txBody>
          <a:bodyPr/>
          <a:lstStyle/>
          <a:p>
            <a:r>
              <a:rPr lang="en-GB" dirty="0">
                <a:cs typeface="Calibri Light"/>
              </a:rPr>
              <a:t>Impact on employment and unemployment of a trade union gaining a wage increase</a:t>
            </a:r>
            <a:endParaRPr lang="en-GB" dirty="0"/>
          </a:p>
        </p:txBody>
      </p:sp>
    </p:spTree>
    <p:extLst>
      <p:ext uri="{BB962C8B-B14F-4D97-AF65-F5344CB8AC3E}">
        <p14:creationId xmlns:p14="http://schemas.microsoft.com/office/powerpoint/2010/main" val="1292182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Wage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 of L</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D of L</a:t>
            </a:r>
          </a:p>
        </p:txBody>
      </p:sp>
      <p:cxnSp>
        <p:nvCxnSpPr>
          <p:cNvPr id="8" name="Straight Connector 7">
            <a:extLst>
              <a:ext uri="{FF2B5EF4-FFF2-40B4-BE49-F238E27FC236}">
                <a16:creationId xmlns:a16="http://schemas.microsoft.com/office/drawing/2014/main" id="{E77F633E-4A28-4CC8-AA54-F1780FB952C8}"/>
              </a:ext>
            </a:extLst>
          </p:cNvPr>
          <p:cNvCxnSpPr>
            <a:cxnSpLocks/>
          </p:cNvCxnSpPr>
          <p:nvPr/>
        </p:nvCxnSpPr>
        <p:spPr>
          <a:xfrm flipV="1">
            <a:off x="3256908" y="1312011"/>
            <a:ext cx="4383412" cy="3526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4352EB-CB69-46DE-9AEB-5C8072C91B83}"/>
              </a:ext>
            </a:extLst>
          </p:cNvPr>
          <p:cNvSpPr txBox="1"/>
          <p:nvPr/>
        </p:nvSpPr>
        <p:spPr>
          <a:xfrm>
            <a:off x="7067125" y="1507444"/>
            <a:ext cx="1146389" cy="369332"/>
          </a:xfrm>
          <a:prstGeom prst="rect">
            <a:avLst/>
          </a:prstGeom>
          <a:noFill/>
        </p:spPr>
        <p:txBody>
          <a:bodyPr wrap="square" rtlCol="0">
            <a:spAutoFit/>
          </a:bodyPr>
          <a:lstStyle/>
          <a:p>
            <a:pPr algn="ctr"/>
            <a:r>
              <a:rPr lang="en-GB" b="1" dirty="0"/>
              <a:t>S of L</a:t>
            </a:r>
          </a:p>
        </p:txBody>
      </p:sp>
      <p:cxnSp>
        <p:nvCxnSpPr>
          <p:cNvPr id="12" name="Straight Connector 11">
            <a:extLst>
              <a:ext uri="{FF2B5EF4-FFF2-40B4-BE49-F238E27FC236}">
                <a16:creationId xmlns:a16="http://schemas.microsoft.com/office/drawing/2014/main" id="{9F8981D6-D3D2-4537-9368-77F8E1BBED20}"/>
              </a:ext>
            </a:extLst>
          </p:cNvPr>
          <p:cNvCxnSpPr>
            <a:cxnSpLocks/>
          </p:cNvCxnSpPr>
          <p:nvPr/>
        </p:nvCxnSpPr>
        <p:spPr>
          <a:xfrm flipH="1" flipV="1">
            <a:off x="2884602" y="2216811"/>
            <a:ext cx="4995677" cy="14583"/>
          </a:xfrm>
          <a:prstGeom prst="line">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6C991-59EF-46B1-9AB7-0847941E1B69}"/>
              </a:ext>
            </a:extLst>
          </p:cNvPr>
          <p:cNvSpPr txBox="1"/>
          <p:nvPr/>
        </p:nvSpPr>
        <p:spPr>
          <a:xfrm>
            <a:off x="2041008" y="2032145"/>
            <a:ext cx="1146389" cy="369332"/>
          </a:xfrm>
          <a:prstGeom prst="rect">
            <a:avLst/>
          </a:prstGeom>
          <a:noFill/>
        </p:spPr>
        <p:txBody>
          <a:bodyPr wrap="square" rtlCol="0">
            <a:spAutoFit/>
          </a:bodyPr>
          <a:lstStyle/>
          <a:p>
            <a:pPr algn="ctr"/>
            <a:r>
              <a:rPr lang="en-GB" b="1" dirty="0"/>
              <a:t>WTU</a:t>
            </a:r>
          </a:p>
        </p:txBody>
      </p:sp>
      <p:sp>
        <p:nvSpPr>
          <p:cNvPr id="15" name="TextBox 14">
            <a:extLst>
              <a:ext uri="{FF2B5EF4-FFF2-40B4-BE49-F238E27FC236}">
                <a16:creationId xmlns:a16="http://schemas.microsoft.com/office/drawing/2014/main" id="{32D88503-2346-4390-8B90-8E5DE0FC4EBE}"/>
              </a:ext>
            </a:extLst>
          </p:cNvPr>
          <p:cNvSpPr txBox="1"/>
          <p:nvPr/>
        </p:nvSpPr>
        <p:spPr>
          <a:xfrm>
            <a:off x="4831162" y="5216294"/>
            <a:ext cx="1146389" cy="369332"/>
          </a:xfrm>
          <a:prstGeom prst="rect">
            <a:avLst/>
          </a:prstGeom>
          <a:noFill/>
        </p:spPr>
        <p:txBody>
          <a:bodyPr wrap="square" rtlCol="0">
            <a:spAutoFit/>
          </a:bodyPr>
          <a:lstStyle/>
          <a:p>
            <a:pPr algn="ctr"/>
            <a:r>
              <a:rPr lang="en-GB" b="1" dirty="0"/>
              <a:t>Q1</a:t>
            </a:r>
          </a:p>
        </p:txBody>
      </p:sp>
      <p:cxnSp>
        <p:nvCxnSpPr>
          <p:cNvPr id="18" name="Straight Connector 17">
            <a:extLst>
              <a:ext uri="{FF2B5EF4-FFF2-40B4-BE49-F238E27FC236}">
                <a16:creationId xmlns:a16="http://schemas.microsoft.com/office/drawing/2014/main" id="{8191E1AF-AF10-4246-B3D4-5B50588190FB}"/>
              </a:ext>
            </a:extLst>
          </p:cNvPr>
          <p:cNvCxnSpPr>
            <a:cxnSpLocks/>
          </p:cNvCxnSpPr>
          <p:nvPr/>
        </p:nvCxnSpPr>
        <p:spPr>
          <a:xfrm>
            <a:off x="4282612" y="2216811"/>
            <a:ext cx="0" cy="2886698"/>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21CF-DFF1-4BD2-A966-E0A287129C61}"/>
              </a:ext>
            </a:extLst>
          </p:cNvPr>
          <p:cNvSpPr txBox="1"/>
          <p:nvPr/>
        </p:nvSpPr>
        <p:spPr>
          <a:xfrm>
            <a:off x="3709417" y="5205545"/>
            <a:ext cx="1146389" cy="369332"/>
          </a:xfrm>
          <a:prstGeom prst="rect">
            <a:avLst/>
          </a:prstGeom>
          <a:noFill/>
        </p:spPr>
        <p:txBody>
          <a:bodyPr wrap="square" rtlCol="0">
            <a:spAutoFit/>
          </a:bodyPr>
          <a:lstStyle/>
          <a:p>
            <a:pPr algn="ctr"/>
            <a:r>
              <a:rPr lang="en-GB" b="1" dirty="0"/>
              <a:t>Q2</a:t>
            </a:r>
          </a:p>
        </p:txBody>
      </p:sp>
      <p:cxnSp>
        <p:nvCxnSpPr>
          <p:cNvPr id="22" name="Straight Connector 21">
            <a:extLst>
              <a:ext uri="{FF2B5EF4-FFF2-40B4-BE49-F238E27FC236}">
                <a16:creationId xmlns:a16="http://schemas.microsoft.com/office/drawing/2014/main" id="{71A02C08-6A37-4938-8209-04BECA1FAB31}"/>
              </a:ext>
            </a:extLst>
          </p:cNvPr>
          <p:cNvCxnSpPr>
            <a:cxnSpLocks/>
          </p:cNvCxnSpPr>
          <p:nvPr/>
        </p:nvCxnSpPr>
        <p:spPr>
          <a:xfrm>
            <a:off x="5404357" y="3054284"/>
            <a:ext cx="0" cy="2111605"/>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289FD596-2F03-60C6-CDFE-BA7313AC857A}"/>
              </a:ext>
            </a:extLst>
          </p:cNvPr>
          <p:cNvCxnSpPr>
            <a:cxnSpLocks/>
          </p:cNvCxnSpPr>
          <p:nvPr/>
        </p:nvCxnSpPr>
        <p:spPr>
          <a:xfrm flipH="1">
            <a:off x="2884602" y="3088194"/>
            <a:ext cx="2497837"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E87DC34-A646-E7C6-C58F-570BE6A82FB7}"/>
              </a:ext>
            </a:extLst>
          </p:cNvPr>
          <p:cNvSpPr txBox="1"/>
          <p:nvPr/>
        </p:nvSpPr>
        <p:spPr>
          <a:xfrm>
            <a:off x="2041008" y="2903528"/>
            <a:ext cx="1146389" cy="369332"/>
          </a:xfrm>
          <a:prstGeom prst="rect">
            <a:avLst/>
          </a:prstGeom>
          <a:noFill/>
        </p:spPr>
        <p:txBody>
          <a:bodyPr wrap="square" rtlCol="0">
            <a:spAutoFit/>
          </a:bodyPr>
          <a:lstStyle/>
          <a:p>
            <a:pPr algn="ctr"/>
            <a:r>
              <a:rPr lang="en-GB" b="1" dirty="0"/>
              <a:t>W1</a:t>
            </a:r>
          </a:p>
        </p:txBody>
      </p:sp>
      <p:sp>
        <p:nvSpPr>
          <p:cNvPr id="4" name="Title 3">
            <a:extLst>
              <a:ext uri="{FF2B5EF4-FFF2-40B4-BE49-F238E27FC236}">
                <a16:creationId xmlns:a16="http://schemas.microsoft.com/office/drawing/2014/main" id="{21D4D22E-D1F5-D445-2B87-6887E9D0B051}"/>
              </a:ext>
            </a:extLst>
          </p:cNvPr>
          <p:cNvSpPr>
            <a:spLocks noGrp="1"/>
          </p:cNvSpPr>
          <p:nvPr>
            <p:ph type="title"/>
          </p:nvPr>
        </p:nvSpPr>
        <p:spPr/>
        <p:txBody>
          <a:bodyPr>
            <a:normAutofit/>
          </a:bodyPr>
          <a:lstStyle/>
          <a:p>
            <a:r>
              <a:rPr lang="en-GB" dirty="0">
                <a:cs typeface="Calibri Light"/>
              </a:rPr>
              <a:t>Labour market: impact of trade union wage causing a fall in employment (Q1 to Q2)</a:t>
            </a:r>
            <a:endParaRPr lang="en-US" dirty="0"/>
          </a:p>
        </p:txBody>
      </p:sp>
    </p:spTree>
    <p:extLst>
      <p:ext uri="{BB962C8B-B14F-4D97-AF65-F5344CB8AC3E}">
        <p14:creationId xmlns:p14="http://schemas.microsoft.com/office/powerpoint/2010/main" val="620860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F9DE5C-BFFE-4D48-B6B2-049C94BA5797}"/>
              </a:ext>
            </a:extLst>
          </p:cNvPr>
          <p:cNvCxnSpPr/>
          <p:nvPr/>
        </p:nvCxnSpPr>
        <p:spPr>
          <a:xfrm>
            <a:off x="4106474"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4060BF-FF4F-4A02-8F82-5D3886406237}"/>
              </a:ext>
            </a:extLst>
          </p:cNvPr>
          <p:cNvCxnSpPr>
            <a:cxnSpLocks/>
          </p:cNvCxnSpPr>
          <p:nvPr/>
        </p:nvCxnSpPr>
        <p:spPr>
          <a:xfrm>
            <a:off x="4106474" y="5165889"/>
            <a:ext cx="45381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FFDB0F5-4528-47DB-9C46-5C1BF1B49F61}"/>
              </a:ext>
            </a:extLst>
          </p:cNvPr>
          <p:cNvSpPr txBox="1"/>
          <p:nvPr/>
        </p:nvSpPr>
        <p:spPr>
          <a:xfrm>
            <a:off x="2975274" y="942680"/>
            <a:ext cx="1146389" cy="646331"/>
          </a:xfrm>
          <a:prstGeom prst="rect">
            <a:avLst/>
          </a:prstGeom>
          <a:noFill/>
        </p:spPr>
        <p:txBody>
          <a:bodyPr wrap="square" rtlCol="0">
            <a:spAutoFit/>
          </a:bodyPr>
          <a:lstStyle/>
          <a:p>
            <a:pPr algn="ctr"/>
            <a:r>
              <a:rPr lang="en-GB" b="1" dirty="0"/>
              <a:t>Wage rate £</a:t>
            </a:r>
          </a:p>
        </p:txBody>
      </p:sp>
      <p:sp>
        <p:nvSpPr>
          <p:cNvPr id="5" name="TextBox 4">
            <a:extLst>
              <a:ext uri="{FF2B5EF4-FFF2-40B4-BE49-F238E27FC236}">
                <a16:creationId xmlns:a16="http://schemas.microsoft.com/office/drawing/2014/main" id="{9A7980A3-AD05-44A0-80B5-D53F79FF2424}"/>
              </a:ext>
            </a:extLst>
          </p:cNvPr>
          <p:cNvSpPr txBox="1"/>
          <p:nvPr/>
        </p:nvSpPr>
        <p:spPr>
          <a:xfrm>
            <a:off x="7335520" y="5263087"/>
            <a:ext cx="1404413" cy="646331"/>
          </a:xfrm>
          <a:prstGeom prst="rect">
            <a:avLst/>
          </a:prstGeom>
          <a:noFill/>
        </p:spPr>
        <p:txBody>
          <a:bodyPr wrap="square" rtlCol="0">
            <a:spAutoFit/>
          </a:bodyPr>
          <a:lstStyle/>
          <a:p>
            <a:pPr algn="ctr"/>
            <a:r>
              <a:rPr lang="en-GB" b="1" dirty="0"/>
              <a:t>Quantity of labour</a:t>
            </a:r>
          </a:p>
        </p:txBody>
      </p:sp>
      <p:cxnSp>
        <p:nvCxnSpPr>
          <p:cNvPr id="6" name="Straight Connector 5">
            <a:extLst>
              <a:ext uri="{FF2B5EF4-FFF2-40B4-BE49-F238E27FC236}">
                <a16:creationId xmlns:a16="http://schemas.microsoft.com/office/drawing/2014/main" id="{1ABEF191-DF3C-4545-BA27-8904F8B3304B}"/>
              </a:ext>
            </a:extLst>
          </p:cNvPr>
          <p:cNvCxnSpPr>
            <a:cxnSpLocks/>
          </p:cNvCxnSpPr>
          <p:nvPr/>
        </p:nvCxnSpPr>
        <p:spPr>
          <a:xfrm>
            <a:off x="4650059" y="1581694"/>
            <a:ext cx="2924601" cy="3416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D3C32E-6185-4825-99F0-2CD98D078895}"/>
              </a:ext>
            </a:extLst>
          </p:cNvPr>
          <p:cNvSpPr txBox="1"/>
          <p:nvPr/>
        </p:nvSpPr>
        <p:spPr>
          <a:xfrm>
            <a:off x="7146901" y="4637423"/>
            <a:ext cx="1146389" cy="369332"/>
          </a:xfrm>
          <a:prstGeom prst="rect">
            <a:avLst/>
          </a:prstGeom>
          <a:noFill/>
        </p:spPr>
        <p:txBody>
          <a:bodyPr wrap="square" rtlCol="0">
            <a:spAutoFit/>
          </a:bodyPr>
          <a:lstStyle/>
          <a:p>
            <a:pPr algn="ctr"/>
            <a:r>
              <a:rPr lang="en-GB" b="1" dirty="0"/>
              <a:t>D</a:t>
            </a:r>
          </a:p>
        </p:txBody>
      </p:sp>
      <p:cxnSp>
        <p:nvCxnSpPr>
          <p:cNvPr id="9" name="Straight Connector 8">
            <a:extLst>
              <a:ext uri="{FF2B5EF4-FFF2-40B4-BE49-F238E27FC236}">
                <a16:creationId xmlns:a16="http://schemas.microsoft.com/office/drawing/2014/main" id="{6C33971E-591D-4374-AB4E-EBACB436C284}"/>
              </a:ext>
            </a:extLst>
          </p:cNvPr>
          <p:cNvCxnSpPr>
            <a:cxnSpLocks/>
          </p:cNvCxnSpPr>
          <p:nvPr/>
        </p:nvCxnSpPr>
        <p:spPr>
          <a:xfrm flipH="1">
            <a:off x="4817040" y="1493906"/>
            <a:ext cx="3092468" cy="3398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665059-B683-4816-AB36-2C69CE84DF44}"/>
              </a:ext>
            </a:extLst>
          </p:cNvPr>
          <p:cNvSpPr txBox="1"/>
          <p:nvPr/>
        </p:nvSpPr>
        <p:spPr>
          <a:xfrm>
            <a:off x="7498208" y="1507444"/>
            <a:ext cx="1146389" cy="369332"/>
          </a:xfrm>
          <a:prstGeom prst="rect">
            <a:avLst/>
          </a:prstGeom>
          <a:noFill/>
        </p:spPr>
        <p:txBody>
          <a:bodyPr wrap="square" rtlCol="0">
            <a:spAutoFit/>
          </a:bodyPr>
          <a:lstStyle/>
          <a:p>
            <a:pPr algn="ctr"/>
            <a:r>
              <a:rPr lang="en-GB" b="1" dirty="0"/>
              <a:t>S</a:t>
            </a:r>
          </a:p>
        </p:txBody>
      </p:sp>
      <p:cxnSp>
        <p:nvCxnSpPr>
          <p:cNvPr id="16" name="Straight Connector 15">
            <a:extLst>
              <a:ext uri="{FF2B5EF4-FFF2-40B4-BE49-F238E27FC236}">
                <a16:creationId xmlns:a16="http://schemas.microsoft.com/office/drawing/2014/main" id="{46A8F77E-664E-4D67-82FC-ED3B0F30C274}"/>
              </a:ext>
            </a:extLst>
          </p:cNvPr>
          <p:cNvCxnSpPr>
            <a:cxnSpLocks/>
          </p:cNvCxnSpPr>
          <p:nvPr/>
        </p:nvCxnSpPr>
        <p:spPr>
          <a:xfrm flipV="1">
            <a:off x="5232400" y="2284725"/>
            <a:ext cx="0" cy="288116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4F89F-4293-4EBA-98DE-6FF1E0EAA2A9}"/>
              </a:ext>
            </a:extLst>
          </p:cNvPr>
          <p:cNvSpPr txBox="1"/>
          <p:nvPr/>
        </p:nvSpPr>
        <p:spPr>
          <a:xfrm>
            <a:off x="5018896" y="5226246"/>
            <a:ext cx="2316624" cy="646331"/>
          </a:xfrm>
          <a:prstGeom prst="rect">
            <a:avLst/>
          </a:prstGeom>
          <a:noFill/>
        </p:spPr>
        <p:txBody>
          <a:bodyPr wrap="square" lIns="91440" tIns="45720" rIns="91440" bIns="45720" rtlCol="0" anchor="t">
            <a:spAutoFit/>
          </a:bodyPr>
          <a:lstStyle/>
          <a:p>
            <a:r>
              <a:rPr lang="en-GB" b="1" dirty="0" err="1"/>
              <a:t>Qd</a:t>
            </a:r>
            <a:r>
              <a:rPr lang="en-GB" b="1" dirty="0"/>
              <a:t>                             Qs  </a:t>
            </a:r>
          </a:p>
        </p:txBody>
      </p:sp>
      <p:cxnSp>
        <p:nvCxnSpPr>
          <p:cNvPr id="20" name="Straight Connector 19">
            <a:extLst>
              <a:ext uri="{FF2B5EF4-FFF2-40B4-BE49-F238E27FC236}">
                <a16:creationId xmlns:a16="http://schemas.microsoft.com/office/drawing/2014/main" id="{C088968D-457F-4142-8488-BF1332CF51C7}"/>
              </a:ext>
            </a:extLst>
          </p:cNvPr>
          <p:cNvCxnSpPr>
            <a:cxnSpLocks/>
          </p:cNvCxnSpPr>
          <p:nvPr/>
        </p:nvCxnSpPr>
        <p:spPr>
          <a:xfrm>
            <a:off x="4103928" y="2815720"/>
            <a:ext cx="45381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2C39D9-C8BE-43AC-9A71-F780A450E8B6}"/>
              </a:ext>
            </a:extLst>
          </p:cNvPr>
          <p:cNvSpPr txBox="1"/>
          <p:nvPr/>
        </p:nvSpPr>
        <p:spPr>
          <a:xfrm>
            <a:off x="3091016" y="2554054"/>
            <a:ext cx="1146389" cy="646331"/>
          </a:xfrm>
          <a:prstGeom prst="rect">
            <a:avLst/>
          </a:prstGeom>
          <a:noFill/>
        </p:spPr>
        <p:txBody>
          <a:bodyPr wrap="square" rtlCol="0">
            <a:spAutoFit/>
          </a:bodyPr>
          <a:lstStyle/>
          <a:p>
            <a:pPr algn="ctr"/>
            <a:r>
              <a:rPr lang="en-GB" b="1" dirty="0">
                <a:solidFill>
                  <a:srgbClr val="FF0000"/>
                </a:solidFill>
              </a:rPr>
              <a:t>Original NLW</a:t>
            </a:r>
          </a:p>
        </p:txBody>
      </p:sp>
      <p:cxnSp>
        <p:nvCxnSpPr>
          <p:cNvPr id="17" name="Straight Connector 16">
            <a:extLst>
              <a:ext uri="{FF2B5EF4-FFF2-40B4-BE49-F238E27FC236}">
                <a16:creationId xmlns:a16="http://schemas.microsoft.com/office/drawing/2014/main" id="{7C3F045A-F520-43E1-8677-439582EF0AD0}"/>
              </a:ext>
            </a:extLst>
          </p:cNvPr>
          <p:cNvCxnSpPr>
            <a:cxnSpLocks/>
          </p:cNvCxnSpPr>
          <p:nvPr/>
        </p:nvCxnSpPr>
        <p:spPr>
          <a:xfrm>
            <a:off x="4121578" y="2284725"/>
            <a:ext cx="45381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200E33E-005A-49B6-8A91-61B0A675B1A5}"/>
              </a:ext>
            </a:extLst>
          </p:cNvPr>
          <p:cNvSpPr txBox="1"/>
          <p:nvPr/>
        </p:nvSpPr>
        <p:spPr>
          <a:xfrm>
            <a:off x="3022041" y="2023059"/>
            <a:ext cx="1146389" cy="369332"/>
          </a:xfrm>
          <a:prstGeom prst="rect">
            <a:avLst/>
          </a:prstGeom>
          <a:noFill/>
        </p:spPr>
        <p:txBody>
          <a:bodyPr wrap="square" rtlCol="0">
            <a:spAutoFit/>
          </a:bodyPr>
          <a:lstStyle/>
          <a:p>
            <a:pPr algn="ctr"/>
            <a:r>
              <a:rPr lang="en-GB" b="1" dirty="0">
                <a:solidFill>
                  <a:srgbClr val="FF0000"/>
                </a:solidFill>
              </a:rPr>
              <a:t>New NLW</a:t>
            </a:r>
          </a:p>
        </p:txBody>
      </p:sp>
      <p:cxnSp>
        <p:nvCxnSpPr>
          <p:cNvPr id="22" name="Straight Connector 21">
            <a:extLst>
              <a:ext uri="{FF2B5EF4-FFF2-40B4-BE49-F238E27FC236}">
                <a16:creationId xmlns:a16="http://schemas.microsoft.com/office/drawing/2014/main" id="{8BA6E031-46DA-4403-A058-A6B91DA73059}"/>
              </a:ext>
            </a:extLst>
          </p:cNvPr>
          <p:cNvCxnSpPr>
            <a:cxnSpLocks/>
          </p:cNvCxnSpPr>
          <p:nvPr/>
        </p:nvCxnSpPr>
        <p:spPr>
          <a:xfrm flipV="1">
            <a:off x="7148505" y="2284725"/>
            <a:ext cx="0" cy="2881164"/>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4B85E7F8-9D7A-F5DD-BECB-7E05C5A8E616}"/>
              </a:ext>
            </a:extLst>
          </p:cNvPr>
          <p:cNvSpPr>
            <a:spLocks noGrp="1"/>
          </p:cNvSpPr>
          <p:nvPr>
            <p:ph type="title"/>
          </p:nvPr>
        </p:nvSpPr>
        <p:spPr/>
        <p:txBody>
          <a:bodyPr/>
          <a:lstStyle/>
          <a:p>
            <a:r>
              <a:rPr lang="en-GB" dirty="0">
                <a:cs typeface="Calibri Light"/>
              </a:rPr>
              <a:t>Labour market: Impact of an increase in the National Living Wage (new excess supply of labour =</a:t>
            </a:r>
            <a:r>
              <a:rPr lang="en-GB" dirty="0" err="1">
                <a:cs typeface="Calibri Light"/>
              </a:rPr>
              <a:t>QdQs</a:t>
            </a:r>
            <a:r>
              <a:rPr lang="en-GB" dirty="0">
                <a:cs typeface="Calibri Light"/>
              </a:rPr>
              <a:t> = real wage unemployment)</a:t>
            </a:r>
            <a:endParaRPr lang="en-GB" dirty="0"/>
          </a:p>
        </p:txBody>
      </p:sp>
    </p:spTree>
    <p:extLst>
      <p:ext uri="{BB962C8B-B14F-4D97-AF65-F5344CB8AC3E}">
        <p14:creationId xmlns:p14="http://schemas.microsoft.com/office/powerpoint/2010/main" val="951134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607A6E4-5813-4E09-BA51-EAC63BC801DC}"/>
              </a:ext>
            </a:extLst>
          </p:cNvPr>
          <p:cNvCxnSpPr>
            <a:cxnSpLocks/>
          </p:cNvCxnSpPr>
          <p:nvPr/>
        </p:nvCxnSpPr>
        <p:spPr>
          <a:xfrm>
            <a:off x="3910762" y="1214976"/>
            <a:ext cx="0" cy="3717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6FB6C7-E2F0-48DF-AA03-BCEE6EA224FF}"/>
              </a:ext>
            </a:extLst>
          </p:cNvPr>
          <p:cNvCxnSpPr>
            <a:cxnSpLocks/>
          </p:cNvCxnSpPr>
          <p:nvPr/>
        </p:nvCxnSpPr>
        <p:spPr>
          <a:xfrm>
            <a:off x="3910762" y="4932209"/>
            <a:ext cx="466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8060BE-6A42-4A29-83D8-60B90C151040}"/>
              </a:ext>
            </a:extLst>
          </p:cNvPr>
          <p:cNvSpPr txBox="1"/>
          <p:nvPr/>
        </p:nvSpPr>
        <p:spPr>
          <a:xfrm>
            <a:off x="2762495" y="1182775"/>
            <a:ext cx="1148267" cy="923330"/>
          </a:xfrm>
          <a:prstGeom prst="rect">
            <a:avLst/>
          </a:prstGeom>
          <a:noFill/>
        </p:spPr>
        <p:txBody>
          <a:bodyPr wrap="square" rtlCol="0">
            <a:spAutoFit/>
          </a:bodyPr>
          <a:lstStyle/>
          <a:p>
            <a:pPr algn="ctr"/>
            <a:r>
              <a:rPr lang="en-GB" b="1" dirty="0"/>
              <a:t>Wage rate / labour costs</a:t>
            </a:r>
          </a:p>
        </p:txBody>
      </p:sp>
      <p:sp>
        <p:nvSpPr>
          <p:cNvPr id="5" name="TextBox 4">
            <a:extLst>
              <a:ext uri="{FF2B5EF4-FFF2-40B4-BE49-F238E27FC236}">
                <a16:creationId xmlns:a16="http://schemas.microsoft.com/office/drawing/2014/main" id="{A6FA823B-FB32-4A74-9887-B81765480FC3}"/>
              </a:ext>
            </a:extLst>
          </p:cNvPr>
          <p:cNvSpPr txBox="1"/>
          <p:nvPr/>
        </p:nvSpPr>
        <p:spPr>
          <a:xfrm>
            <a:off x="7368940" y="5014330"/>
            <a:ext cx="1536340" cy="646331"/>
          </a:xfrm>
          <a:prstGeom prst="rect">
            <a:avLst/>
          </a:prstGeom>
          <a:noFill/>
        </p:spPr>
        <p:txBody>
          <a:bodyPr wrap="square" rtlCol="0">
            <a:spAutoFit/>
          </a:bodyPr>
          <a:lstStyle/>
          <a:p>
            <a:pPr algn="ctr"/>
            <a:r>
              <a:rPr lang="en-GB" b="1" dirty="0"/>
              <a:t>Quantity of labour</a:t>
            </a:r>
          </a:p>
        </p:txBody>
      </p:sp>
      <p:cxnSp>
        <p:nvCxnSpPr>
          <p:cNvPr id="34" name="Straight Connector 33">
            <a:extLst>
              <a:ext uri="{FF2B5EF4-FFF2-40B4-BE49-F238E27FC236}">
                <a16:creationId xmlns:a16="http://schemas.microsoft.com/office/drawing/2014/main" id="{9C745795-6E73-4572-8E13-1D210298C41D}"/>
              </a:ext>
            </a:extLst>
          </p:cNvPr>
          <p:cNvCxnSpPr>
            <a:cxnSpLocks/>
          </p:cNvCxnSpPr>
          <p:nvPr/>
        </p:nvCxnSpPr>
        <p:spPr>
          <a:xfrm flipH="1">
            <a:off x="4537487" y="1631229"/>
            <a:ext cx="3691785" cy="3035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14A96F-92A6-4690-B828-3D93853BB025}"/>
              </a:ext>
            </a:extLst>
          </p:cNvPr>
          <p:cNvSpPr txBox="1"/>
          <p:nvPr/>
        </p:nvSpPr>
        <p:spPr>
          <a:xfrm>
            <a:off x="5184480" y="1273764"/>
            <a:ext cx="1146389" cy="369332"/>
          </a:xfrm>
          <a:prstGeom prst="rect">
            <a:avLst/>
          </a:prstGeom>
          <a:noFill/>
        </p:spPr>
        <p:txBody>
          <a:bodyPr wrap="square" rtlCol="0">
            <a:spAutoFit/>
          </a:bodyPr>
          <a:lstStyle/>
          <a:p>
            <a:pPr algn="ctr"/>
            <a:r>
              <a:rPr lang="en-GB" b="1" dirty="0"/>
              <a:t>MC</a:t>
            </a:r>
            <a:r>
              <a:rPr lang="en-GB" b="1" baseline="-25000" dirty="0"/>
              <a:t>L</a:t>
            </a:r>
            <a:endParaRPr lang="en-GB" b="1" dirty="0"/>
          </a:p>
        </p:txBody>
      </p:sp>
      <p:cxnSp>
        <p:nvCxnSpPr>
          <p:cNvPr id="14" name="Straight Connector 13">
            <a:extLst>
              <a:ext uri="{FF2B5EF4-FFF2-40B4-BE49-F238E27FC236}">
                <a16:creationId xmlns:a16="http://schemas.microsoft.com/office/drawing/2014/main" id="{9169A310-DFFA-45C8-8B35-18C285180713}"/>
              </a:ext>
            </a:extLst>
          </p:cNvPr>
          <p:cNvCxnSpPr>
            <a:cxnSpLocks/>
          </p:cNvCxnSpPr>
          <p:nvPr/>
        </p:nvCxnSpPr>
        <p:spPr>
          <a:xfrm flipH="1">
            <a:off x="4312688" y="1313724"/>
            <a:ext cx="1931525" cy="3277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F28EA7B-08B6-4412-A418-4B1F0FFABF19}"/>
              </a:ext>
            </a:extLst>
          </p:cNvPr>
          <p:cNvSpPr txBox="1"/>
          <p:nvPr/>
        </p:nvSpPr>
        <p:spPr>
          <a:xfrm>
            <a:off x="7563915" y="2185199"/>
            <a:ext cx="1146389" cy="369332"/>
          </a:xfrm>
          <a:prstGeom prst="rect">
            <a:avLst/>
          </a:prstGeom>
          <a:noFill/>
        </p:spPr>
        <p:txBody>
          <a:bodyPr wrap="square" rtlCol="0">
            <a:spAutoFit/>
          </a:bodyPr>
          <a:lstStyle/>
          <a:p>
            <a:pPr algn="ctr"/>
            <a:r>
              <a:rPr lang="en-GB" b="1" dirty="0"/>
              <a:t>AC</a:t>
            </a:r>
            <a:r>
              <a:rPr lang="en-GB" b="1" baseline="-25000" dirty="0"/>
              <a:t>L </a:t>
            </a:r>
            <a:r>
              <a:rPr lang="en-GB" b="1" dirty="0"/>
              <a:t>= S</a:t>
            </a:r>
            <a:r>
              <a:rPr lang="en-GB" b="1" baseline="-25000" dirty="0"/>
              <a:t>L</a:t>
            </a:r>
            <a:endParaRPr lang="en-GB" b="1" dirty="0"/>
          </a:p>
        </p:txBody>
      </p:sp>
      <p:cxnSp>
        <p:nvCxnSpPr>
          <p:cNvPr id="18" name="Straight Connector 17">
            <a:extLst>
              <a:ext uri="{FF2B5EF4-FFF2-40B4-BE49-F238E27FC236}">
                <a16:creationId xmlns:a16="http://schemas.microsoft.com/office/drawing/2014/main" id="{B93BEDDC-7CAD-468B-A9C2-080B88E4F802}"/>
              </a:ext>
            </a:extLst>
          </p:cNvPr>
          <p:cNvCxnSpPr>
            <a:cxnSpLocks/>
          </p:cNvCxnSpPr>
          <p:nvPr/>
        </p:nvCxnSpPr>
        <p:spPr>
          <a:xfrm flipH="1" flipV="1">
            <a:off x="4312688" y="1516054"/>
            <a:ext cx="3824421" cy="3157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F5BD55D-4A72-46B8-98F9-9CA64E41AEDA}"/>
              </a:ext>
            </a:extLst>
          </p:cNvPr>
          <p:cNvSpPr txBox="1"/>
          <p:nvPr/>
        </p:nvSpPr>
        <p:spPr>
          <a:xfrm>
            <a:off x="7804431" y="4174903"/>
            <a:ext cx="1146389" cy="369332"/>
          </a:xfrm>
          <a:prstGeom prst="rect">
            <a:avLst/>
          </a:prstGeom>
          <a:noFill/>
        </p:spPr>
        <p:txBody>
          <a:bodyPr wrap="square" rtlCol="0">
            <a:spAutoFit/>
          </a:bodyPr>
          <a:lstStyle/>
          <a:p>
            <a:pPr algn="ctr"/>
            <a:r>
              <a:rPr lang="en-GB" b="1" dirty="0"/>
              <a:t>MRP</a:t>
            </a:r>
            <a:r>
              <a:rPr lang="en-GB" b="1" baseline="-25000" dirty="0"/>
              <a:t> </a:t>
            </a:r>
            <a:r>
              <a:rPr lang="en-GB" b="1" dirty="0"/>
              <a:t>= D</a:t>
            </a:r>
            <a:r>
              <a:rPr lang="en-GB" b="1" baseline="-25000" dirty="0"/>
              <a:t>L</a:t>
            </a:r>
            <a:endParaRPr lang="en-GB" b="1" dirty="0"/>
          </a:p>
        </p:txBody>
      </p:sp>
      <p:sp>
        <p:nvSpPr>
          <p:cNvPr id="6" name="Title 5">
            <a:extLst>
              <a:ext uri="{FF2B5EF4-FFF2-40B4-BE49-F238E27FC236}">
                <a16:creationId xmlns:a16="http://schemas.microsoft.com/office/drawing/2014/main" id="{BFD0AD1D-B08A-CF2A-CC9C-49E21A73440F}"/>
              </a:ext>
            </a:extLst>
          </p:cNvPr>
          <p:cNvSpPr>
            <a:spLocks noGrp="1"/>
          </p:cNvSpPr>
          <p:nvPr>
            <p:ph type="title"/>
          </p:nvPr>
        </p:nvSpPr>
        <p:spPr/>
        <p:txBody>
          <a:bodyPr/>
          <a:lstStyle/>
          <a:p>
            <a:r>
              <a:rPr lang="en-GB" dirty="0">
                <a:cs typeface="Calibri Light"/>
              </a:rPr>
              <a:t>Monopsony labour market, without equilibrium indicated</a:t>
            </a:r>
            <a:endParaRPr lang="en-GB" dirty="0"/>
          </a:p>
        </p:txBody>
      </p:sp>
    </p:spTree>
    <p:extLst>
      <p:ext uri="{BB962C8B-B14F-4D97-AF65-F5344CB8AC3E}">
        <p14:creationId xmlns:p14="http://schemas.microsoft.com/office/powerpoint/2010/main" val="32896273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17797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a:cxnSpLocks/>
          </p:cNvCxnSpPr>
          <p:nvPr/>
        </p:nvCxnSpPr>
        <p:spPr>
          <a:xfrm>
            <a:off x="1779702" y="5165889"/>
            <a:ext cx="42877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520700" y="942680"/>
            <a:ext cx="1146389" cy="646331"/>
          </a:xfrm>
          <a:prstGeom prst="rect">
            <a:avLst/>
          </a:prstGeom>
          <a:noFill/>
        </p:spPr>
        <p:txBody>
          <a:bodyPr wrap="square" rtlCol="0">
            <a:spAutoFit/>
          </a:bodyPr>
          <a:lstStyle/>
          <a:p>
            <a:pPr algn="ctr"/>
            <a:r>
              <a:rPr lang="en-GB" b="1" dirty="0"/>
              <a:t>Wage Rate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4991100" y="5283249"/>
            <a:ext cx="1146389" cy="646331"/>
          </a:xfrm>
          <a:prstGeom prst="rect">
            <a:avLst/>
          </a:prstGeom>
          <a:noFill/>
        </p:spPr>
        <p:txBody>
          <a:bodyPr wrap="square" rtlCol="0">
            <a:spAutoFit/>
          </a:bodyPr>
          <a:lstStyle/>
          <a:p>
            <a:pPr algn="ctr"/>
            <a:r>
              <a:rPr lang="en-GB" b="1" dirty="0"/>
              <a:t>Quantity of labour</a:t>
            </a:r>
          </a:p>
        </p:txBody>
      </p:sp>
      <p:cxnSp>
        <p:nvCxnSpPr>
          <p:cNvPr id="8" name="Straight Connector 7">
            <a:extLst>
              <a:ext uri="{FF2B5EF4-FFF2-40B4-BE49-F238E27FC236}">
                <a16:creationId xmlns:a16="http://schemas.microsoft.com/office/drawing/2014/main" id="{4187315C-E9CA-4298-B330-166CF9EE08A0}"/>
              </a:ext>
            </a:extLst>
          </p:cNvPr>
          <p:cNvCxnSpPr/>
          <p:nvPr/>
        </p:nvCxnSpPr>
        <p:spPr>
          <a:xfrm>
            <a:off x="68470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AA559E-A7A7-4A60-A5F0-07A0EB0665A2}"/>
              </a:ext>
            </a:extLst>
          </p:cNvPr>
          <p:cNvCxnSpPr>
            <a:cxnSpLocks/>
          </p:cNvCxnSpPr>
          <p:nvPr/>
        </p:nvCxnSpPr>
        <p:spPr>
          <a:xfrm>
            <a:off x="6847002" y="5165889"/>
            <a:ext cx="42877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94B1CF-60AA-4246-B327-60365D705B91}"/>
              </a:ext>
            </a:extLst>
          </p:cNvPr>
          <p:cNvSpPr txBox="1"/>
          <p:nvPr/>
        </p:nvSpPr>
        <p:spPr>
          <a:xfrm>
            <a:off x="5588000" y="942680"/>
            <a:ext cx="1146389" cy="646331"/>
          </a:xfrm>
          <a:prstGeom prst="rect">
            <a:avLst/>
          </a:prstGeom>
          <a:noFill/>
        </p:spPr>
        <p:txBody>
          <a:bodyPr wrap="square" rtlCol="0">
            <a:spAutoFit/>
          </a:bodyPr>
          <a:lstStyle/>
          <a:p>
            <a:pPr algn="ctr"/>
            <a:r>
              <a:rPr lang="en-GB" b="1" dirty="0"/>
              <a:t>Wage Rate</a:t>
            </a:r>
          </a:p>
        </p:txBody>
      </p:sp>
      <p:sp>
        <p:nvSpPr>
          <p:cNvPr id="11" name="TextBox 10">
            <a:extLst>
              <a:ext uri="{FF2B5EF4-FFF2-40B4-BE49-F238E27FC236}">
                <a16:creationId xmlns:a16="http://schemas.microsoft.com/office/drawing/2014/main" id="{614D759D-CFA3-42F1-B2AD-987B9F8B21F8}"/>
              </a:ext>
            </a:extLst>
          </p:cNvPr>
          <p:cNvSpPr txBox="1"/>
          <p:nvPr/>
        </p:nvSpPr>
        <p:spPr>
          <a:xfrm>
            <a:off x="10058400" y="5283249"/>
            <a:ext cx="1146389" cy="646331"/>
          </a:xfrm>
          <a:prstGeom prst="rect">
            <a:avLst/>
          </a:prstGeom>
          <a:noFill/>
        </p:spPr>
        <p:txBody>
          <a:bodyPr wrap="square" rtlCol="0">
            <a:spAutoFit/>
          </a:bodyPr>
          <a:lstStyle/>
          <a:p>
            <a:pPr algn="ctr"/>
            <a:r>
              <a:rPr lang="en-GB" b="1" dirty="0"/>
              <a:t>Quantity of labour</a:t>
            </a:r>
          </a:p>
        </p:txBody>
      </p:sp>
      <p:sp>
        <p:nvSpPr>
          <p:cNvPr id="12" name="TextBox 11">
            <a:extLst>
              <a:ext uri="{FF2B5EF4-FFF2-40B4-BE49-F238E27FC236}">
                <a16:creationId xmlns:a16="http://schemas.microsoft.com/office/drawing/2014/main" id="{E6925E83-83F4-45B2-8229-59CD20FE0EF0}"/>
              </a:ext>
            </a:extLst>
          </p:cNvPr>
          <p:cNvSpPr txBox="1"/>
          <p:nvPr/>
        </p:nvSpPr>
        <p:spPr>
          <a:xfrm>
            <a:off x="2152657" y="339869"/>
            <a:ext cx="2790811" cy="646331"/>
          </a:xfrm>
          <a:prstGeom prst="rect">
            <a:avLst/>
          </a:prstGeom>
          <a:noFill/>
        </p:spPr>
        <p:txBody>
          <a:bodyPr wrap="square" rtlCol="0">
            <a:spAutoFit/>
          </a:bodyPr>
          <a:lstStyle/>
          <a:p>
            <a:pPr algn="ctr"/>
            <a:r>
              <a:rPr lang="en-GB" b="1" dirty="0"/>
              <a:t>Inelastic labour demand and supply</a:t>
            </a:r>
          </a:p>
        </p:txBody>
      </p:sp>
      <p:sp>
        <p:nvSpPr>
          <p:cNvPr id="13" name="TextBox 12">
            <a:extLst>
              <a:ext uri="{FF2B5EF4-FFF2-40B4-BE49-F238E27FC236}">
                <a16:creationId xmlns:a16="http://schemas.microsoft.com/office/drawing/2014/main" id="{A0FEAA2B-C1D1-410E-874F-FB9850A62732}"/>
              </a:ext>
            </a:extLst>
          </p:cNvPr>
          <p:cNvSpPr txBox="1"/>
          <p:nvPr/>
        </p:nvSpPr>
        <p:spPr>
          <a:xfrm>
            <a:off x="7838571" y="339869"/>
            <a:ext cx="2525377" cy="646331"/>
          </a:xfrm>
          <a:prstGeom prst="rect">
            <a:avLst/>
          </a:prstGeom>
          <a:noFill/>
        </p:spPr>
        <p:txBody>
          <a:bodyPr wrap="square" rtlCol="0">
            <a:spAutoFit/>
          </a:bodyPr>
          <a:lstStyle/>
          <a:p>
            <a:pPr algn="ctr"/>
            <a:r>
              <a:rPr lang="en-GB" b="1" dirty="0"/>
              <a:t>Elastic labour demand and supply</a:t>
            </a:r>
          </a:p>
        </p:txBody>
      </p:sp>
      <p:sp>
        <p:nvSpPr>
          <p:cNvPr id="2" name="Title 1">
            <a:extLst>
              <a:ext uri="{FF2B5EF4-FFF2-40B4-BE49-F238E27FC236}">
                <a16:creationId xmlns:a16="http://schemas.microsoft.com/office/drawing/2014/main" id="{739F7598-1331-3856-4862-42125EB4506E}"/>
              </a:ext>
            </a:extLst>
          </p:cNvPr>
          <p:cNvSpPr>
            <a:spLocks noGrp="1"/>
          </p:cNvSpPr>
          <p:nvPr>
            <p:ph type="title"/>
          </p:nvPr>
        </p:nvSpPr>
        <p:spPr/>
        <p:txBody>
          <a:bodyPr/>
          <a:lstStyle/>
          <a:p>
            <a:r>
              <a:rPr lang="en-GB" dirty="0"/>
              <a:t>Wage elastic and inelastic labour demand and supply</a:t>
            </a:r>
          </a:p>
        </p:txBody>
      </p:sp>
      <p:cxnSp>
        <p:nvCxnSpPr>
          <p:cNvPr id="3" name="Straight Connector 2">
            <a:extLst>
              <a:ext uri="{FF2B5EF4-FFF2-40B4-BE49-F238E27FC236}">
                <a16:creationId xmlns:a16="http://schemas.microsoft.com/office/drawing/2014/main" id="{D2B76FBD-5842-D572-87A2-13108963A5E5}"/>
              </a:ext>
            </a:extLst>
          </p:cNvPr>
          <p:cNvCxnSpPr>
            <a:cxnSpLocks/>
          </p:cNvCxnSpPr>
          <p:nvPr/>
        </p:nvCxnSpPr>
        <p:spPr>
          <a:xfrm>
            <a:off x="2774958" y="1154704"/>
            <a:ext cx="1817787" cy="37221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6D65B41-E3CF-708C-2DBB-0ACDE086C3E1}"/>
              </a:ext>
            </a:extLst>
          </p:cNvPr>
          <p:cNvCxnSpPr>
            <a:cxnSpLocks/>
          </p:cNvCxnSpPr>
          <p:nvPr/>
        </p:nvCxnSpPr>
        <p:spPr>
          <a:xfrm>
            <a:off x="7219531" y="2668479"/>
            <a:ext cx="3542663" cy="13836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466697-8B6C-6EEB-9ED3-94A2E0C4F921}"/>
              </a:ext>
            </a:extLst>
          </p:cNvPr>
          <p:cNvCxnSpPr>
            <a:cxnSpLocks/>
          </p:cNvCxnSpPr>
          <p:nvPr/>
        </p:nvCxnSpPr>
        <p:spPr>
          <a:xfrm flipH="1">
            <a:off x="2824008" y="1132945"/>
            <a:ext cx="1768737" cy="3693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4F3B50-B978-B8EC-E9B4-357C04395B8A}"/>
              </a:ext>
            </a:extLst>
          </p:cNvPr>
          <p:cNvCxnSpPr>
            <a:cxnSpLocks/>
          </p:cNvCxnSpPr>
          <p:nvPr/>
        </p:nvCxnSpPr>
        <p:spPr>
          <a:xfrm flipH="1">
            <a:off x="7446147" y="2551120"/>
            <a:ext cx="3038973" cy="1413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F6E5C50-7300-2F66-5880-4E0B28F52118}"/>
              </a:ext>
            </a:extLst>
          </p:cNvPr>
          <p:cNvSpPr txBox="1"/>
          <p:nvPr/>
        </p:nvSpPr>
        <p:spPr>
          <a:xfrm>
            <a:off x="4225933" y="4613937"/>
            <a:ext cx="1146389" cy="369332"/>
          </a:xfrm>
          <a:prstGeom prst="rect">
            <a:avLst/>
          </a:prstGeom>
          <a:noFill/>
        </p:spPr>
        <p:txBody>
          <a:bodyPr wrap="square" rtlCol="0">
            <a:spAutoFit/>
          </a:bodyPr>
          <a:lstStyle/>
          <a:p>
            <a:pPr algn="ctr"/>
            <a:r>
              <a:rPr lang="en-GB" b="1" dirty="0"/>
              <a:t>DL</a:t>
            </a:r>
          </a:p>
        </p:txBody>
      </p:sp>
      <p:sp>
        <p:nvSpPr>
          <p:cNvPr id="26" name="TextBox 25">
            <a:extLst>
              <a:ext uri="{FF2B5EF4-FFF2-40B4-BE49-F238E27FC236}">
                <a16:creationId xmlns:a16="http://schemas.microsoft.com/office/drawing/2014/main" id="{E75AC1FB-2E9C-03B9-4AC5-31637716FF66}"/>
              </a:ext>
            </a:extLst>
          </p:cNvPr>
          <p:cNvSpPr txBox="1"/>
          <p:nvPr/>
        </p:nvSpPr>
        <p:spPr>
          <a:xfrm>
            <a:off x="10188999" y="2334452"/>
            <a:ext cx="1146389" cy="369332"/>
          </a:xfrm>
          <a:prstGeom prst="rect">
            <a:avLst/>
          </a:prstGeom>
          <a:noFill/>
        </p:spPr>
        <p:txBody>
          <a:bodyPr wrap="square" rtlCol="0">
            <a:spAutoFit/>
          </a:bodyPr>
          <a:lstStyle/>
          <a:p>
            <a:pPr algn="ctr"/>
            <a:r>
              <a:rPr lang="en-GB" b="1" dirty="0"/>
              <a:t>SL</a:t>
            </a:r>
          </a:p>
        </p:txBody>
      </p:sp>
      <p:sp>
        <p:nvSpPr>
          <p:cNvPr id="27" name="TextBox 26">
            <a:extLst>
              <a:ext uri="{FF2B5EF4-FFF2-40B4-BE49-F238E27FC236}">
                <a16:creationId xmlns:a16="http://schemas.microsoft.com/office/drawing/2014/main" id="{CE7753C1-329A-4A74-3BFC-CF5BC11329E4}"/>
              </a:ext>
            </a:extLst>
          </p:cNvPr>
          <p:cNvSpPr txBox="1"/>
          <p:nvPr/>
        </p:nvSpPr>
        <p:spPr>
          <a:xfrm>
            <a:off x="10363948" y="4016808"/>
            <a:ext cx="1146389" cy="369332"/>
          </a:xfrm>
          <a:prstGeom prst="rect">
            <a:avLst/>
          </a:prstGeom>
          <a:noFill/>
        </p:spPr>
        <p:txBody>
          <a:bodyPr wrap="square" rtlCol="0">
            <a:spAutoFit/>
          </a:bodyPr>
          <a:lstStyle/>
          <a:p>
            <a:pPr algn="ctr"/>
            <a:r>
              <a:rPr lang="en-GB" b="1" dirty="0"/>
              <a:t>DL</a:t>
            </a:r>
          </a:p>
        </p:txBody>
      </p:sp>
      <p:sp>
        <p:nvSpPr>
          <p:cNvPr id="28" name="TextBox 27">
            <a:extLst>
              <a:ext uri="{FF2B5EF4-FFF2-40B4-BE49-F238E27FC236}">
                <a16:creationId xmlns:a16="http://schemas.microsoft.com/office/drawing/2014/main" id="{09F726ED-952D-16E6-4634-E0F8017631D2}"/>
              </a:ext>
            </a:extLst>
          </p:cNvPr>
          <p:cNvSpPr txBox="1"/>
          <p:nvPr/>
        </p:nvSpPr>
        <p:spPr>
          <a:xfrm>
            <a:off x="4205815" y="1015586"/>
            <a:ext cx="1146389" cy="369332"/>
          </a:xfrm>
          <a:prstGeom prst="rect">
            <a:avLst/>
          </a:prstGeom>
          <a:noFill/>
        </p:spPr>
        <p:txBody>
          <a:bodyPr wrap="square" rtlCol="0">
            <a:spAutoFit/>
          </a:bodyPr>
          <a:lstStyle/>
          <a:p>
            <a:pPr algn="ctr"/>
            <a:r>
              <a:rPr lang="en-GB" b="1" dirty="0"/>
              <a:t>SL</a:t>
            </a:r>
          </a:p>
        </p:txBody>
      </p:sp>
    </p:spTree>
    <p:extLst>
      <p:ext uri="{BB962C8B-B14F-4D97-AF65-F5344CB8AC3E}">
        <p14:creationId xmlns:p14="http://schemas.microsoft.com/office/powerpoint/2010/main" val="29218047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31A80-2B49-59F8-A0F9-A7E60DF83CAD}"/>
              </a:ext>
            </a:extLst>
          </p:cNvPr>
          <p:cNvSpPr>
            <a:spLocks noGrp="1"/>
          </p:cNvSpPr>
          <p:nvPr>
            <p:ph type="ctrTitle"/>
          </p:nvPr>
        </p:nvSpPr>
        <p:spPr/>
        <p:txBody>
          <a:bodyPr anchor="ctr">
            <a:normAutofit/>
          </a:bodyPr>
          <a:lstStyle/>
          <a:p>
            <a:r>
              <a:rPr lang="en-GB" sz="8000" b="1" dirty="0"/>
              <a:t>ECONOMICS</a:t>
            </a:r>
            <a:br>
              <a:rPr lang="en-GB" sz="8000" b="1" dirty="0"/>
            </a:br>
            <a:r>
              <a:rPr lang="en-GB" sz="8000" b="1" dirty="0"/>
              <a:t>DIAGRAMS</a:t>
            </a:r>
            <a:endParaRPr lang="en-GB" sz="8000" dirty="0"/>
          </a:p>
        </p:txBody>
      </p:sp>
      <p:sp>
        <p:nvSpPr>
          <p:cNvPr id="2" name="Subtitle 1">
            <a:extLst>
              <a:ext uri="{FF2B5EF4-FFF2-40B4-BE49-F238E27FC236}">
                <a16:creationId xmlns:a16="http://schemas.microsoft.com/office/drawing/2014/main" id="{6558D4C3-016A-6E9A-AA32-25EDC30F480E}"/>
              </a:ext>
            </a:extLst>
          </p:cNvPr>
          <p:cNvSpPr>
            <a:spLocks noGrp="1"/>
          </p:cNvSpPr>
          <p:nvPr>
            <p:ph type="subTitle" idx="1"/>
          </p:nvPr>
        </p:nvSpPr>
        <p:spPr/>
        <p:txBody>
          <a:bodyPr>
            <a:normAutofit/>
          </a:bodyPr>
          <a:lstStyle/>
          <a:p>
            <a:r>
              <a:rPr lang="en-GB" sz="3200" b="1" dirty="0"/>
              <a:t>COST AND REVENUE DIAGRAMS</a:t>
            </a:r>
          </a:p>
        </p:txBody>
      </p:sp>
    </p:spTree>
    <p:extLst>
      <p:ext uri="{BB962C8B-B14F-4D97-AF65-F5344CB8AC3E}">
        <p14:creationId xmlns:p14="http://schemas.microsoft.com/office/powerpoint/2010/main" val="124415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312011"/>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954373" y="942679"/>
            <a:ext cx="1146389" cy="369332"/>
          </a:xfrm>
          <a:prstGeom prst="rect">
            <a:avLst/>
          </a:prstGeom>
          <a:noFill/>
        </p:spPr>
        <p:txBody>
          <a:bodyPr wrap="square" rtlCol="0">
            <a:spAutoFit/>
          </a:bodyPr>
          <a:lstStyle/>
          <a:p>
            <a:pPr algn="ctr"/>
            <a:r>
              <a:rPr lang="en-GB" b="1" dirty="0"/>
              <a:t>Price </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Quantity</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66445" y="4729703"/>
            <a:ext cx="1146389" cy="369332"/>
          </a:xfrm>
          <a:prstGeom prst="rect">
            <a:avLst/>
          </a:prstGeom>
          <a:noFill/>
        </p:spPr>
        <p:txBody>
          <a:bodyPr wrap="square" rtlCol="0">
            <a:spAutoFit/>
          </a:bodyPr>
          <a:lstStyle/>
          <a:p>
            <a:pPr algn="ctr"/>
            <a:r>
              <a:rPr lang="en-GB" b="1" dirty="0"/>
              <a:t>D</a:t>
            </a:r>
          </a:p>
        </p:txBody>
      </p:sp>
      <p:cxnSp>
        <p:nvCxnSpPr>
          <p:cNvPr id="3" name="Straight Arrow Connector 2">
            <a:extLst>
              <a:ext uri="{FF2B5EF4-FFF2-40B4-BE49-F238E27FC236}">
                <a16:creationId xmlns:a16="http://schemas.microsoft.com/office/drawing/2014/main" id="{4D4A62ED-0B7F-424D-A200-E27080531115}"/>
              </a:ext>
            </a:extLst>
          </p:cNvPr>
          <p:cNvCxnSpPr>
            <a:cxnSpLocks/>
          </p:cNvCxnSpPr>
          <p:nvPr/>
        </p:nvCxnSpPr>
        <p:spPr>
          <a:xfrm>
            <a:off x="4890500" y="2332235"/>
            <a:ext cx="1205500" cy="89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AE7617B-FBB5-4825-8660-D5501C4105B1}"/>
              </a:ext>
            </a:extLst>
          </p:cNvPr>
          <p:cNvSpPr/>
          <p:nvPr/>
        </p:nvSpPr>
        <p:spPr>
          <a:xfrm>
            <a:off x="4623371" y="2425978"/>
            <a:ext cx="267128" cy="337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9679844-FF65-4B36-9891-523F4DFC71C6}"/>
              </a:ext>
            </a:extLst>
          </p:cNvPr>
          <p:cNvSpPr/>
          <p:nvPr/>
        </p:nvSpPr>
        <p:spPr>
          <a:xfrm>
            <a:off x="5920455" y="3389665"/>
            <a:ext cx="267128" cy="337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B590CD-9ADD-4707-A7A2-641935CB58F6}"/>
              </a:ext>
            </a:extLst>
          </p:cNvPr>
          <p:cNvSpPr txBox="1"/>
          <p:nvPr/>
        </p:nvSpPr>
        <p:spPr>
          <a:xfrm>
            <a:off x="4315565" y="2485049"/>
            <a:ext cx="390418" cy="369332"/>
          </a:xfrm>
          <a:prstGeom prst="rect">
            <a:avLst/>
          </a:prstGeom>
          <a:noFill/>
        </p:spPr>
        <p:txBody>
          <a:bodyPr wrap="square" rtlCol="0">
            <a:spAutoFit/>
          </a:bodyPr>
          <a:lstStyle/>
          <a:p>
            <a:r>
              <a:rPr lang="en-GB" dirty="0"/>
              <a:t>A</a:t>
            </a:r>
          </a:p>
        </p:txBody>
      </p:sp>
      <p:sp>
        <p:nvSpPr>
          <p:cNvPr id="15" name="TextBox 14">
            <a:extLst>
              <a:ext uri="{FF2B5EF4-FFF2-40B4-BE49-F238E27FC236}">
                <a16:creationId xmlns:a16="http://schemas.microsoft.com/office/drawing/2014/main" id="{E841B3BC-14C9-42D6-A143-57F362374A8A}"/>
              </a:ext>
            </a:extLst>
          </p:cNvPr>
          <p:cNvSpPr txBox="1"/>
          <p:nvPr/>
        </p:nvSpPr>
        <p:spPr>
          <a:xfrm>
            <a:off x="5505104" y="3427398"/>
            <a:ext cx="390418" cy="369332"/>
          </a:xfrm>
          <a:prstGeom prst="rect">
            <a:avLst/>
          </a:prstGeom>
          <a:noFill/>
        </p:spPr>
        <p:txBody>
          <a:bodyPr wrap="square" rtlCol="0">
            <a:spAutoFit/>
          </a:bodyPr>
          <a:lstStyle/>
          <a:p>
            <a:r>
              <a:rPr lang="en-GB" dirty="0"/>
              <a:t>B</a:t>
            </a:r>
          </a:p>
        </p:txBody>
      </p:sp>
      <p:sp>
        <p:nvSpPr>
          <p:cNvPr id="18" name="TextBox 17">
            <a:extLst>
              <a:ext uri="{FF2B5EF4-FFF2-40B4-BE49-F238E27FC236}">
                <a16:creationId xmlns:a16="http://schemas.microsoft.com/office/drawing/2014/main" id="{245F47EA-9786-4585-919F-6C0F70973CDA}"/>
              </a:ext>
            </a:extLst>
          </p:cNvPr>
          <p:cNvSpPr txBox="1"/>
          <p:nvPr/>
        </p:nvSpPr>
        <p:spPr>
          <a:xfrm>
            <a:off x="5104125" y="1805384"/>
            <a:ext cx="3708709" cy="923330"/>
          </a:xfrm>
          <a:prstGeom prst="rect">
            <a:avLst/>
          </a:prstGeom>
          <a:noFill/>
        </p:spPr>
        <p:txBody>
          <a:bodyPr wrap="square" rtlCol="0">
            <a:spAutoFit/>
          </a:bodyPr>
          <a:lstStyle/>
          <a:p>
            <a:pPr algn="ctr"/>
            <a:r>
              <a:rPr lang="en-GB" dirty="0"/>
              <a:t>Movement from A to B = extension of quantity demanded due to a fall in the price of the product</a:t>
            </a:r>
          </a:p>
        </p:txBody>
      </p:sp>
      <p:sp>
        <p:nvSpPr>
          <p:cNvPr id="2" name="Title 1">
            <a:extLst>
              <a:ext uri="{FF2B5EF4-FFF2-40B4-BE49-F238E27FC236}">
                <a16:creationId xmlns:a16="http://schemas.microsoft.com/office/drawing/2014/main" id="{8D931D18-0CB8-D4C3-4FD6-89FFFCA72B4E}"/>
              </a:ext>
            </a:extLst>
          </p:cNvPr>
          <p:cNvSpPr>
            <a:spLocks noGrp="1"/>
          </p:cNvSpPr>
          <p:nvPr>
            <p:ph type="title"/>
          </p:nvPr>
        </p:nvSpPr>
        <p:spPr/>
        <p:txBody>
          <a:bodyPr>
            <a:normAutofit/>
          </a:bodyPr>
          <a:lstStyle/>
          <a:p>
            <a:r>
              <a:rPr lang="en-GB" dirty="0">
                <a:cs typeface="Calibri Light"/>
              </a:rPr>
              <a:t>Extension in demand</a:t>
            </a:r>
            <a:endParaRPr lang="en-US" dirty="0"/>
          </a:p>
        </p:txBody>
      </p:sp>
    </p:spTree>
    <p:extLst>
      <p:ext uri="{BB962C8B-B14F-4D97-AF65-F5344CB8AC3E}">
        <p14:creationId xmlns:p14="http://schemas.microsoft.com/office/powerpoint/2010/main" val="32832224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341445" y="1507444"/>
            <a:ext cx="1146389" cy="369332"/>
          </a:xfrm>
          <a:prstGeom prst="rect">
            <a:avLst/>
          </a:prstGeom>
          <a:noFill/>
        </p:spPr>
        <p:txBody>
          <a:bodyPr wrap="square" rtlCol="0">
            <a:spAutoFit/>
          </a:bodyPr>
          <a:lstStyle/>
          <a:p>
            <a:pPr algn="ctr"/>
            <a:r>
              <a:rPr lang="en-GB" b="1" dirty="0"/>
              <a:t>TR</a:t>
            </a:r>
          </a:p>
        </p:txBody>
      </p:sp>
      <p:cxnSp>
        <p:nvCxnSpPr>
          <p:cNvPr id="8" name="Straight Connector 7">
            <a:extLst>
              <a:ext uri="{FF2B5EF4-FFF2-40B4-BE49-F238E27FC236}">
                <a16:creationId xmlns:a16="http://schemas.microsoft.com/office/drawing/2014/main" id="{54D1F0B0-7819-42AC-B42C-F4046E1F1F5E}"/>
              </a:ext>
            </a:extLst>
          </p:cNvPr>
          <p:cNvCxnSpPr>
            <a:cxnSpLocks/>
          </p:cNvCxnSpPr>
          <p:nvPr/>
        </p:nvCxnSpPr>
        <p:spPr>
          <a:xfrm flipV="1">
            <a:off x="2884602" y="1233994"/>
            <a:ext cx="5030038" cy="39318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9DD883-9B99-BDBD-C94F-95F3BFA5F423}"/>
              </a:ext>
            </a:extLst>
          </p:cNvPr>
          <p:cNvSpPr>
            <a:spLocks noGrp="1"/>
          </p:cNvSpPr>
          <p:nvPr>
            <p:ph type="title"/>
          </p:nvPr>
        </p:nvSpPr>
        <p:spPr/>
        <p:txBody>
          <a:bodyPr>
            <a:normAutofit/>
          </a:bodyPr>
          <a:lstStyle/>
          <a:p>
            <a:r>
              <a:rPr lang="en-GB" dirty="0">
                <a:cs typeface="Calibri Light"/>
              </a:rPr>
              <a:t>Total revenue curve for a price taker (perfect competition)</a:t>
            </a:r>
          </a:p>
        </p:txBody>
      </p:sp>
    </p:spTree>
    <p:extLst>
      <p:ext uri="{BB962C8B-B14F-4D97-AF65-F5344CB8AC3E}">
        <p14:creationId xmlns:p14="http://schemas.microsoft.com/office/powerpoint/2010/main" val="11837929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738211" y="942680"/>
            <a:ext cx="1146389" cy="369332"/>
          </a:xfrm>
          <a:prstGeom prst="rect">
            <a:avLst/>
          </a:prstGeom>
          <a:noFill/>
        </p:spPr>
        <p:txBody>
          <a:bodyPr wrap="square" rtlCol="0">
            <a:spAutoFit/>
          </a:bodyPr>
          <a:lstStyle/>
          <a:p>
            <a:pPr algn="ctr"/>
            <a:r>
              <a:rPr lang="en-GB" b="1" dirty="0"/>
              <a:t>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067784" y="942680"/>
            <a:ext cx="1146389" cy="369332"/>
          </a:xfrm>
          <a:prstGeom prst="rect">
            <a:avLst/>
          </a:prstGeom>
          <a:noFill/>
        </p:spPr>
        <p:txBody>
          <a:bodyPr wrap="square" rtlCol="0">
            <a:spAutoFit/>
          </a:bodyPr>
          <a:lstStyle/>
          <a:p>
            <a:pPr algn="ctr"/>
            <a:r>
              <a:rPr lang="en-GB" b="1" dirty="0"/>
              <a:t>TR</a:t>
            </a:r>
          </a:p>
        </p:txBody>
      </p:sp>
      <p:cxnSp>
        <p:nvCxnSpPr>
          <p:cNvPr id="4" name="Straight Connector 3">
            <a:extLst>
              <a:ext uri="{FF2B5EF4-FFF2-40B4-BE49-F238E27FC236}">
                <a16:creationId xmlns:a16="http://schemas.microsoft.com/office/drawing/2014/main" id="{BD08C7BB-9C0C-498D-BEE8-D450A24DFD7A}"/>
              </a:ext>
            </a:extLst>
          </p:cNvPr>
          <p:cNvCxnSpPr>
            <a:cxnSpLocks/>
          </p:cNvCxnSpPr>
          <p:nvPr/>
        </p:nvCxnSpPr>
        <p:spPr>
          <a:xfrm flipV="1">
            <a:off x="2884601" y="1148080"/>
            <a:ext cx="4538124" cy="3998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C28FC67-3FF4-46F9-B3AF-97F307498B6D}"/>
              </a:ext>
            </a:extLst>
          </p:cNvPr>
          <p:cNvSpPr txBox="1"/>
          <p:nvPr/>
        </p:nvSpPr>
        <p:spPr>
          <a:xfrm>
            <a:off x="7422724" y="2328493"/>
            <a:ext cx="1146389" cy="369332"/>
          </a:xfrm>
          <a:prstGeom prst="rect">
            <a:avLst/>
          </a:prstGeom>
          <a:noFill/>
        </p:spPr>
        <p:txBody>
          <a:bodyPr wrap="square" rtlCol="0">
            <a:spAutoFit/>
          </a:bodyPr>
          <a:lstStyle/>
          <a:p>
            <a:pPr algn="ctr"/>
            <a:r>
              <a:rPr lang="en-GB" b="1" dirty="0">
                <a:solidFill>
                  <a:schemeClr val="bg1">
                    <a:lumMod val="50000"/>
                  </a:schemeClr>
                </a:solidFill>
              </a:rPr>
              <a:t>TR1</a:t>
            </a:r>
          </a:p>
        </p:txBody>
      </p:sp>
      <p:cxnSp>
        <p:nvCxnSpPr>
          <p:cNvPr id="12" name="Straight Connector 11">
            <a:extLst>
              <a:ext uri="{FF2B5EF4-FFF2-40B4-BE49-F238E27FC236}">
                <a16:creationId xmlns:a16="http://schemas.microsoft.com/office/drawing/2014/main" id="{C48C2EF5-8DD2-4DDE-B7FC-2E887AC0479E}"/>
              </a:ext>
            </a:extLst>
          </p:cNvPr>
          <p:cNvCxnSpPr>
            <a:cxnSpLocks/>
          </p:cNvCxnSpPr>
          <p:nvPr/>
        </p:nvCxnSpPr>
        <p:spPr>
          <a:xfrm flipV="1">
            <a:off x="2884601" y="2601943"/>
            <a:ext cx="4897959" cy="254502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804630A-25F4-5FAF-5638-9F4748FC7163}"/>
              </a:ext>
            </a:extLst>
          </p:cNvPr>
          <p:cNvSpPr>
            <a:spLocks noGrp="1"/>
          </p:cNvSpPr>
          <p:nvPr>
            <p:ph type="title"/>
          </p:nvPr>
        </p:nvSpPr>
        <p:spPr/>
        <p:txBody>
          <a:bodyPr>
            <a:normAutofit/>
          </a:bodyPr>
          <a:lstStyle/>
          <a:p>
            <a:r>
              <a:rPr lang="en-GB" dirty="0">
                <a:cs typeface="Calibri Light"/>
              </a:rPr>
              <a:t>Decrease in total revenue for a price taker (perfect competition) due to fall in market price</a:t>
            </a:r>
          </a:p>
        </p:txBody>
      </p:sp>
    </p:spTree>
    <p:extLst>
      <p:ext uri="{BB962C8B-B14F-4D97-AF65-F5344CB8AC3E}">
        <p14:creationId xmlns:p14="http://schemas.microsoft.com/office/powerpoint/2010/main" val="3332375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517770" y="3262165"/>
            <a:ext cx="1146389" cy="369332"/>
          </a:xfrm>
          <a:prstGeom prst="rect">
            <a:avLst/>
          </a:prstGeom>
          <a:noFill/>
        </p:spPr>
        <p:txBody>
          <a:bodyPr wrap="square" rtlCol="0">
            <a:spAutoFit/>
          </a:bodyPr>
          <a:lstStyle/>
          <a:p>
            <a:pPr algn="ctr"/>
            <a:r>
              <a:rPr lang="en-GB" b="1" dirty="0"/>
              <a:t>MR</a:t>
            </a:r>
          </a:p>
        </p:txBody>
      </p:sp>
      <p:cxnSp>
        <p:nvCxnSpPr>
          <p:cNvPr id="8" name="Straight Connector 7">
            <a:extLst>
              <a:ext uri="{FF2B5EF4-FFF2-40B4-BE49-F238E27FC236}">
                <a16:creationId xmlns:a16="http://schemas.microsoft.com/office/drawing/2014/main" id="{54D1F0B0-7819-42AC-B42C-F4046E1F1F5E}"/>
              </a:ext>
            </a:extLst>
          </p:cNvPr>
          <p:cNvCxnSpPr/>
          <p:nvPr/>
        </p:nvCxnSpPr>
        <p:spPr>
          <a:xfrm>
            <a:off x="2884602" y="3271590"/>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CCD9C5-3676-E081-0A2C-661E70E5F7B3}"/>
              </a:ext>
            </a:extLst>
          </p:cNvPr>
          <p:cNvSpPr>
            <a:spLocks noGrp="1"/>
          </p:cNvSpPr>
          <p:nvPr>
            <p:ph type="title"/>
          </p:nvPr>
        </p:nvSpPr>
        <p:spPr/>
        <p:txBody>
          <a:bodyPr/>
          <a:lstStyle/>
          <a:p>
            <a:r>
              <a:rPr lang="en-GB" dirty="0">
                <a:cs typeface="Calibri Light"/>
              </a:rPr>
              <a:t>Marginal Revenue MR curve for a price taker (perfect competition); MR is the gradient of the TR curve</a:t>
            </a:r>
            <a:endParaRPr lang="en-GB" dirty="0"/>
          </a:p>
        </p:txBody>
      </p:sp>
    </p:spTree>
    <p:extLst>
      <p:ext uri="{BB962C8B-B14F-4D97-AF65-F5344CB8AC3E}">
        <p14:creationId xmlns:p14="http://schemas.microsoft.com/office/powerpoint/2010/main" val="34835725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841357" y="942679"/>
            <a:ext cx="1146389" cy="369332"/>
          </a:xfrm>
          <a:prstGeom prst="rect">
            <a:avLst/>
          </a:prstGeom>
          <a:noFill/>
        </p:spPr>
        <p:txBody>
          <a:bodyPr wrap="square" rtlCol="0">
            <a:spAutoFit/>
          </a:bodyPr>
          <a:lstStyle/>
          <a:p>
            <a:pPr algn="ctr"/>
            <a:r>
              <a:rPr lang="en-GB" b="1" dirty="0"/>
              <a:t>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422724" y="3626313"/>
            <a:ext cx="1146389" cy="369332"/>
          </a:xfrm>
          <a:prstGeom prst="rect">
            <a:avLst/>
          </a:prstGeom>
          <a:noFill/>
        </p:spPr>
        <p:txBody>
          <a:bodyPr wrap="square" rtlCol="0">
            <a:spAutoFit/>
          </a:bodyPr>
          <a:lstStyle/>
          <a:p>
            <a:pPr algn="ctr"/>
            <a:r>
              <a:rPr lang="en-GB" b="1" dirty="0"/>
              <a:t>AR = MR</a:t>
            </a:r>
          </a:p>
        </p:txBody>
      </p:sp>
      <p:cxnSp>
        <p:nvCxnSpPr>
          <p:cNvPr id="8" name="Straight Connector 7">
            <a:extLst>
              <a:ext uri="{FF2B5EF4-FFF2-40B4-BE49-F238E27FC236}">
                <a16:creationId xmlns:a16="http://schemas.microsoft.com/office/drawing/2014/main" id="{54D1F0B0-7819-42AC-B42C-F4046E1F1F5E}"/>
              </a:ext>
            </a:extLst>
          </p:cNvPr>
          <p:cNvCxnSpPr/>
          <p:nvPr/>
        </p:nvCxnSpPr>
        <p:spPr>
          <a:xfrm>
            <a:off x="2884602" y="3459358"/>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1AF860-3389-1D7A-79D2-EE9BE0ABE894}"/>
              </a:ext>
            </a:extLst>
          </p:cNvPr>
          <p:cNvSpPr>
            <a:spLocks noGrp="1"/>
          </p:cNvSpPr>
          <p:nvPr>
            <p:ph type="title"/>
          </p:nvPr>
        </p:nvSpPr>
        <p:spPr/>
        <p:txBody>
          <a:bodyPr>
            <a:normAutofit/>
          </a:bodyPr>
          <a:lstStyle/>
          <a:p>
            <a:r>
              <a:rPr lang="en-GB" dirty="0">
                <a:cs typeface="Calibri Light"/>
              </a:rPr>
              <a:t>Average and marginal revenue curves for a price taker (perfect competition)</a:t>
            </a:r>
            <a:endParaRPr lang="en-US" dirty="0"/>
          </a:p>
        </p:txBody>
      </p:sp>
      <p:sp>
        <p:nvSpPr>
          <p:cNvPr id="3" name="TextBox 2">
            <a:extLst>
              <a:ext uri="{FF2B5EF4-FFF2-40B4-BE49-F238E27FC236}">
                <a16:creationId xmlns:a16="http://schemas.microsoft.com/office/drawing/2014/main" id="{AC27B3A5-C370-5867-8FE6-ECA5A41EA8F9}"/>
              </a:ext>
            </a:extLst>
          </p:cNvPr>
          <p:cNvSpPr txBox="1"/>
          <p:nvPr/>
        </p:nvSpPr>
        <p:spPr>
          <a:xfrm>
            <a:off x="2083129" y="3278084"/>
            <a:ext cx="8485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dirty="0">
                <a:cs typeface="Calibri"/>
              </a:rPr>
              <a:t>Price</a:t>
            </a:r>
            <a:endParaRPr lang="en-US" dirty="0"/>
          </a:p>
        </p:txBody>
      </p:sp>
    </p:spTree>
    <p:extLst>
      <p:ext uri="{BB962C8B-B14F-4D97-AF65-F5344CB8AC3E}">
        <p14:creationId xmlns:p14="http://schemas.microsoft.com/office/powerpoint/2010/main" val="17115369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361764" y="4717714"/>
            <a:ext cx="1146389" cy="369332"/>
          </a:xfrm>
          <a:prstGeom prst="rect">
            <a:avLst/>
          </a:prstGeom>
          <a:noFill/>
        </p:spPr>
        <p:txBody>
          <a:bodyPr wrap="square" rtlCol="0">
            <a:spAutoFit/>
          </a:bodyPr>
          <a:lstStyle/>
          <a:p>
            <a:pPr algn="ctr"/>
            <a:r>
              <a:rPr lang="en-GB" b="1" dirty="0"/>
              <a:t>TR</a:t>
            </a:r>
          </a:p>
        </p:txBody>
      </p:sp>
      <p:sp>
        <p:nvSpPr>
          <p:cNvPr id="2" name="Freeform: Shape 1">
            <a:extLst>
              <a:ext uri="{FF2B5EF4-FFF2-40B4-BE49-F238E27FC236}">
                <a16:creationId xmlns:a16="http://schemas.microsoft.com/office/drawing/2014/main" id="{363AA321-A062-401C-998A-0E2AC840D4F3}"/>
              </a:ext>
            </a:extLst>
          </p:cNvPr>
          <p:cNvSpPr/>
          <p:nvPr/>
        </p:nvSpPr>
        <p:spPr>
          <a:xfrm>
            <a:off x="2895600" y="975359"/>
            <a:ext cx="4805680" cy="4175761"/>
          </a:xfrm>
          <a:custGeom>
            <a:avLst/>
            <a:gdLst>
              <a:gd name="connsiteX0" fmla="*/ 0 w 4805680"/>
              <a:gd name="connsiteY0" fmla="*/ 4175761 h 4175761"/>
              <a:gd name="connsiteX1" fmla="*/ 2265680 w 4805680"/>
              <a:gd name="connsiteY1" fmla="*/ 1 h 4175761"/>
              <a:gd name="connsiteX2" fmla="*/ 4805680 w 4805680"/>
              <a:gd name="connsiteY2" fmla="*/ 4165601 h 4175761"/>
            </a:gdLst>
            <a:ahLst/>
            <a:cxnLst>
              <a:cxn ang="0">
                <a:pos x="connsiteX0" y="connsiteY0"/>
              </a:cxn>
              <a:cxn ang="0">
                <a:pos x="connsiteX1" y="connsiteY1"/>
              </a:cxn>
              <a:cxn ang="0">
                <a:pos x="connsiteX2" y="connsiteY2"/>
              </a:cxn>
            </a:cxnLst>
            <a:rect l="l" t="t" r="r" b="b"/>
            <a:pathLst>
              <a:path w="4805680" h="4175761">
                <a:moveTo>
                  <a:pt x="0" y="4175761"/>
                </a:moveTo>
                <a:cubicBezTo>
                  <a:pt x="732366" y="2088727"/>
                  <a:pt x="1464733" y="1694"/>
                  <a:pt x="2265680" y="1"/>
                </a:cubicBezTo>
                <a:cubicBezTo>
                  <a:pt x="3066627" y="-1692"/>
                  <a:pt x="3936153" y="2081954"/>
                  <a:pt x="4805680" y="416560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CE74050-5773-4E85-97F7-8E0B70C51DE7}"/>
              </a:ext>
            </a:extLst>
          </p:cNvPr>
          <p:cNvSpPr txBox="1"/>
          <p:nvPr/>
        </p:nvSpPr>
        <p:spPr>
          <a:xfrm>
            <a:off x="7575125" y="5407074"/>
            <a:ext cx="1146389" cy="369332"/>
          </a:xfrm>
          <a:prstGeom prst="rect">
            <a:avLst/>
          </a:prstGeom>
          <a:noFill/>
        </p:spPr>
        <p:txBody>
          <a:bodyPr wrap="square" rtlCol="0">
            <a:spAutoFit/>
          </a:bodyPr>
          <a:lstStyle/>
          <a:p>
            <a:pPr algn="ctr"/>
            <a:r>
              <a:rPr lang="en-GB" b="1" dirty="0"/>
              <a:t>Output</a:t>
            </a:r>
          </a:p>
        </p:txBody>
      </p:sp>
      <p:sp>
        <p:nvSpPr>
          <p:cNvPr id="3" name="Title 2">
            <a:extLst>
              <a:ext uri="{FF2B5EF4-FFF2-40B4-BE49-F238E27FC236}">
                <a16:creationId xmlns:a16="http://schemas.microsoft.com/office/drawing/2014/main" id="{152EC2F7-062B-E1BA-370C-450BBF97F763}"/>
              </a:ext>
            </a:extLst>
          </p:cNvPr>
          <p:cNvSpPr>
            <a:spLocks noGrp="1"/>
          </p:cNvSpPr>
          <p:nvPr>
            <p:ph type="title"/>
          </p:nvPr>
        </p:nvSpPr>
        <p:spPr/>
        <p:txBody>
          <a:bodyPr>
            <a:normAutofit/>
          </a:bodyPr>
          <a:lstStyle/>
          <a:p>
            <a:r>
              <a:rPr lang="en-GB" dirty="0">
                <a:cs typeface="Calibri Light"/>
              </a:rPr>
              <a:t>Total revenue curve for a price maker (imperfect competition)</a:t>
            </a:r>
          </a:p>
        </p:txBody>
      </p:sp>
    </p:spTree>
    <p:extLst>
      <p:ext uri="{BB962C8B-B14F-4D97-AF65-F5344CB8AC3E}">
        <p14:creationId xmlns:p14="http://schemas.microsoft.com/office/powerpoint/2010/main" val="21627669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AR = D</a:t>
            </a:r>
          </a:p>
        </p:txBody>
      </p:sp>
      <p:sp>
        <p:nvSpPr>
          <p:cNvPr id="2" name="Title 1">
            <a:extLst>
              <a:ext uri="{FF2B5EF4-FFF2-40B4-BE49-F238E27FC236}">
                <a16:creationId xmlns:a16="http://schemas.microsoft.com/office/drawing/2014/main" id="{8B6D5194-70DF-4A72-EDF9-F3FDA2D91CD4}"/>
              </a:ext>
            </a:extLst>
          </p:cNvPr>
          <p:cNvSpPr>
            <a:spLocks noGrp="1"/>
          </p:cNvSpPr>
          <p:nvPr>
            <p:ph type="title"/>
          </p:nvPr>
        </p:nvSpPr>
        <p:spPr/>
        <p:txBody>
          <a:bodyPr>
            <a:normAutofit/>
          </a:bodyPr>
          <a:lstStyle/>
          <a:p>
            <a:r>
              <a:rPr lang="en-GB" dirty="0">
                <a:cs typeface="Calibri Light"/>
              </a:rPr>
              <a:t>Average revenue curve for price maker</a:t>
            </a:r>
            <a:endParaRPr lang="en-US" dirty="0"/>
          </a:p>
        </p:txBody>
      </p:sp>
    </p:spTree>
    <p:extLst>
      <p:ext uri="{BB962C8B-B14F-4D97-AF65-F5344CB8AC3E}">
        <p14:creationId xmlns:p14="http://schemas.microsoft.com/office/powerpoint/2010/main" val="9368984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00" y="1280160"/>
            <a:ext cx="4998720" cy="3698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369332"/>
          </a:xfrm>
          <a:prstGeom prst="rect">
            <a:avLst/>
          </a:prstGeom>
          <a:noFill/>
        </p:spPr>
        <p:txBody>
          <a:bodyPr wrap="square" rtlCol="0">
            <a:spAutoFit/>
          </a:bodyPr>
          <a:lstStyle/>
          <a:p>
            <a:pPr algn="ctr"/>
            <a:r>
              <a:rPr lang="en-GB" b="1" dirty="0"/>
              <a:t>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5254674"/>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7640320" y="4468794"/>
            <a:ext cx="1146389" cy="369332"/>
          </a:xfrm>
          <a:prstGeom prst="rect">
            <a:avLst/>
          </a:prstGeom>
          <a:noFill/>
        </p:spPr>
        <p:txBody>
          <a:bodyPr wrap="square" rtlCol="0">
            <a:spAutoFit/>
          </a:bodyPr>
          <a:lstStyle/>
          <a:p>
            <a:pPr algn="ctr"/>
            <a:r>
              <a:rPr lang="en-GB" b="1" dirty="0"/>
              <a:t>AR = D</a:t>
            </a:r>
          </a:p>
        </p:txBody>
      </p:sp>
      <p:cxnSp>
        <p:nvCxnSpPr>
          <p:cNvPr id="8" name="Straight Connector 7">
            <a:extLst>
              <a:ext uri="{FF2B5EF4-FFF2-40B4-BE49-F238E27FC236}">
                <a16:creationId xmlns:a16="http://schemas.microsoft.com/office/drawing/2014/main" id="{A1502B05-3D9B-463D-A02A-511BD47E7994}"/>
              </a:ext>
            </a:extLst>
          </p:cNvPr>
          <p:cNvCxnSpPr>
            <a:cxnSpLocks/>
          </p:cNvCxnSpPr>
          <p:nvPr/>
        </p:nvCxnSpPr>
        <p:spPr>
          <a:xfrm>
            <a:off x="2997200" y="1470581"/>
            <a:ext cx="2724870" cy="391212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06C9D0-3939-41C9-8E42-8AE83AFEF759}"/>
              </a:ext>
            </a:extLst>
          </p:cNvPr>
          <p:cNvSpPr txBox="1"/>
          <p:nvPr/>
        </p:nvSpPr>
        <p:spPr>
          <a:xfrm>
            <a:off x="5534805" y="5208508"/>
            <a:ext cx="1146389" cy="369332"/>
          </a:xfrm>
          <a:prstGeom prst="rect">
            <a:avLst/>
          </a:prstGeom>
          <a:noFill/>
        </p:spPr>
        <p:txBody>
          <a:bodyPr wrap="square" rtlCol="0">
            <a:spAutoFit/>
          </a:bodyPr>
          <a:lstStyle/>
          <a:p>
            <a:pPr algn="ctr"/>
            <a:r>
              <a:rPr lang="en-GB" b="1" dirty="0">
                <a:solidFill>
                  <a:schemeClr val="bg1">
                    <a:lumMod val="50000"/>
                  </a:schemeClr>
                </a:solidFill>
              </a:rPr>
              <a:t>MR</a:t>
            </a:r>
          </a:p>
        </p:txBody>
      </p:sp>
      <p:sp>
        <p:nvSpPr>
          <p:cNvPr id="2" name="Title 1">
            <a:extLst>
              <a:ext uri="{FF2B5EF4-FFF2-40B4-BE49-F238E27FC236}">
                <a16:creationId xmlns:a16="http://schemas.microsoft.com/office/drawing/2014/main" id="{1BE68ED3-44C1-DCAB-A3E2-AA73AE89A9A4}"/>
              </a:ext>
            </a:extLst>
          </p:cNvPr>
          <p:cNvSpPr>
            <a:spLocks noGrp="1"/>
          </p:cNvSpPr>
          <p:nvPr>
            <p:ph type="title"/>
          </p:nvPr>
        </p:nvSpPr>
        <p:spPr/>
        <p:txBody>
          <a:bodyPr>
            <a:normAutofit/>
          </a:bodyPr>
          <a:lstStyle/>
          <a:p>
            <a:r>
              <a:rPr lang="en-GB" dirty="0">
                <a:cs typeface="Calibri Light"/>
              </a:rPr>
              <a:t>Average and marginal revenue curves for price makers (imperfect competition)</a:t>
            </a:r>
          </a:p>
        </p:txBody>
      </p:sp>
    </p:spTree>
    <p:extLst>
      <p:ext uri="{BB962C8B-B14F-4D97-AF65-F5344CB8AC3E}">
        <p14:creationId xmlns:p14="http://schemas.microsoft.com/office/powerpoint/2010/main" val="26190721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6763680" y="3429000"/>
            <a:ext cx="1146389" cy="369332"/>
          </a:xfrm>
          <a:prstGeom prst="rect">
            <a:avLst/>
          </a:prstGeom>
          <a:noFill/>
        </p:spPr>
        <p:txBody>
          <a:bodyPr wrap="square" rtlCol="0">
            <a:spAutoFit/>
          </a:bodyPr>
          <a:lstStyle/>
          <a:p>
            <a:pPr algn="ctr"/>
            <a:r>
              <a:rPr lang="en-GB" b="1" dirty="0"/>
              <a:t>TR</a:t>
            </a:r>
          </a:p>
        </p:txBody>
      </p:sp>
      <p:sp>
        <p:nvSpPr>
          <p:cNvPr id="2" name="Freeform: Shape 1">
            <a:extLst>
              <a:ext uri="{FF2B5EF4-FFF2-40B4-BE49-F238E27FC236}">
                <a16:creationId xmlns:a16="http://schemas.microsoft.com/office/drawing/2014/main" id="{363AA321-A062-401C-998A-0E2AC840D4F3}"/>
              </a:ext>
            </a:extLst>
          </p:cNvPr>
          <p:cNvSpPr/>
          <p:nvPr/>
        </p:nvSpPr>
        <p:spPr>
          <a:xfrm>
            <a:off x="2895600" y="975359"/>
            <a:ext cx="4805680" cy="4175761"/>
          </a:xfrm>
          <a:custGeom>
            <a:avLst/>
            <a:gdLst>
              <a:gd name="connsiteX0" fmla="*/ 0 w 4805680"/>
              <a:gd name="connsiteY0" fmla="*/ 4175761 h 4175761"/>
              <a:gd name="connsiteX1" fmla="*/ 2265680 w 4805680"/>
              <a:gd name="connsiteY1" fmla="*/ 1 h 4175761"/>
              <a:gd name="connsiteX2" fmla="*/ 4805680 w 4805680"/>
              <a:gd name="connsiteY2" fmla="*/ 4165601 h 4175761"/>
            </a:gdLst>
            <a:ahLst/>
            <a:cxnLst>
              <a:cxn ang="0">
                <a:pos x="connsiteX0" y="connsiteY0"/>
              </a:cxn>
              <a:cxn ang="0">
                <a:pos x="connsiteX1" y="connsiteY1"/>
              </a:cxn>
              <a:cxn ang="0">
                <a:pos x="connsiteX2" y="connsiteY2"/>
              </a:cxn>
            </a:cxnLst>
            <a:rect l="l" t="t" r="r" b="b"/>
            <a:pathLst>
              <a:path w="4805680" h="4175761">
                <a:moveTo>
                  <a:pt x="0" y="4175761"/>
                </a:moveTo>
                <a:cubicBezTo>
                  <a:pt x="732366" y="2088727"/>
                  <a:pt x="1464733" y="1694"/>
                  <a:pt x="2265680" y="1"/>
                </a:cubicBezTo>
                <a:cubicBezTo>
                  <a:pt x="3066627" y="-1692"/>
                  <a:pt x="3936153" y="2081954"/>
                  <a:pt x="4805680" y="4165601"/>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CE74050-5773-4E85-97F7-8E0B70C51DE7}"/>
              </a:ext>
            </a:extLst>
          </p:cNvPr>
          <p:cNvSpPr txBox="1"/>
          <p:nvPr/>
        </p:nvSpPr>
        <p:spPr>
          <a:xfrm>
            <a:off x="7575125" y="5407074"/>
            <a:ext cx="1146389" cy="369332"/>
          </a:xfrm>
          <a:prstGeom prst="rect">
            <a:avLst/>
          </a:prstGeom>
          <a:noFill/>
        </p:spPr>
        <p:txBody>
          <a:bodyPr wrap="square" rtlCol="0">
            <a:spAutoFit/>
          </a:bodyPr>
          <a:lstStyle/>
          <a:p>
            <a:pPr algn="ctr"/>
            <a:r>
              <a:rPr lang="en-GB" b="1" dirty="0"/>
              <a:t>Output</a:t>
            </a:r>
          </a:p>
        </p:txBody>
      </p:sp>
      <p:cxnSp>
        <p:nvCxnSpPr>
          <p:cNvPr id="4" name="Straight Connector 3">
            <a:extLst>
              <a:ext uri="{FF2B5EF4-FFF2-40B4-BE49-F238E27FC236}">
                <a16:creationId xmlns:a16="http://schemas.microsoft.com/office/drawing/2014/main" id="{1172A1DC-A311-4F68-91FA-5BB36FED5BDB}"/>
              </a:ext>
            </a:extLst>
          </p:cNvPr>
          <p:cNvCxnSpPr>
            <a:cxnSpLocks/>
          </p:cNvCxnSpPr>
          <p:nvPr/>
        </p:nvCxnSpPr>
        <p:spPr>
          <a:xfrm>
            <a:off x="2884602" y="3048000"/>
            <a:ext cx="4816678" cy="2103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D237C1-61F3-4310-A579-E90F7DAD5C11}"/>
              </a:ext>
            </a:extLst>
          </p:cNvPr>
          <p:cNvSpPr txBox="1"/>
          <p:nvPr/>
        </p:nvSpPr>
        <p:spPr>
          <a:xfrm>
            <a:off x="6641797" y="4545464"/>
            <a:ext cx="1146389" cy="369332"/>
          </a:xfrm>
          <a:prstGeom prst="rect">
            <a:avLst/>
          </a:prstGeom>
          <a:noFill/>
        </p:spPr>
        <p:txBody>
          <a:bodyPr wrap="square" rtlCol="0">
            <a:spAutoFit/>
          </a:bodyPr>
          <a:lstStyle/>
          <a:p>
            <a:pPr algn="ctr"/>
            <a:r>
              <a:rPr lang="en-GB" b="1" dirty="0"/>
              <a:t>AR</a:t>
            </a:r>
          </a:p>
        </p:txBody>
      </p:sp>
      <p:cxnSp>
        <p:nvCxnSpPr>
          <p:cNvPr id="8" name="Straight Connector 7">
            <a:extLst>
              <a:ext uri="{FF2B5EF4-FFF2-40B4-BE49-F238E27FC236}">
                <a16:creationId xmlns:a16="http://schemas.microsoft.com/office/drawing/2014/main" id="{4C6E4402-781A-465D-A4BA-6C264E375345}"/>
              </a:ext>
            </a:extLst>
          </p:cNvPr>
          <p:cNvCxnSpPr>
            <a:cxnSpLocks/>
            <a:stCxn id="2" idx="1"/>
          </p:cNvCxnSpPr>
          <p:nvPr/>
        </p:nvCxnSpPr>
        <p:spPr>
          <a:xfrm>
            <a:off x="5161280" y="975360"/>
            <a:ext cx="32245" cy="417576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ABDBC2-D114-4C00-AA20-7147AD90FC1F}"/>
              </a:ext>
            </a:extLst>
          </p:cNvPr>
          <p:cNvCxnSpPr>
            <a:cxnSpLocks/>
          </p:cNvCxnSpPr>
          <p:nvPr/>
        </p:nvCxnSpPr>
        <p:spPr>
          <a:xfrm>
            <a:off x="2884601" y="3048000"/>
            <a:ext cx="3155527" cy="2867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F79482E-3821-464F-8022-87C9947885DE}"/>
              </a:ext>
            </a:extLst>
          </p:cNvPr>
          <p:cNvSpPr txBox="1"/>
          <p:nvPr/>
        </p:nvSpPr>
        <p:spPr>
          <a:xfrm>
            <a:off x="5522805" y="5531221"/>
            <a:ext cx="1146389" cy="369332"/>
          </a:xfrm>
          <a:prstGeom prst="rect">
            <a:avLst/>
          </a:prstGeom>
          <a:noFill/>
        </p:spPr>
        <p:txBody>
          <a:bodyPr wrap="square" rtlCol="0">
            <a:spAutoFit/>
          </a:bodyPr>
          <a:lstStyle/>
          <a:p>
            <a:pPr algn="ctr"/>
            <a:r>
              <a:rPr lang="en-GB" b="1" dirty="0"/>
              <a:t>MR</a:t>
            </a:r>
          </a:p>
        </p:txBody>
      </p:sp>
      <p:sp>
        <p:nvSpPr>
          <p:cNvPr id="3" name="Title 2">
            <a:extLst>
              <a:ext uri="{FF2B5EF4-FFF2-40B4-BE49-F238E27FC236}">
                <a16:creationId xmlns:a16="http://schemas.microsoft.com/office/drawing/2014/main" id="{558DA647-A5D0-BF9D-FCF1-296E3FBDFDD5}"/>
              </a:ext>
            </a:extLst>
          </p:cNvPr>
          <p:cNvSpPr>
            <a:spLocks noGrp="1"/>
          </p:cNvSpPr>
          <p:nvPr>
            <p:ph type="title"/>
          </p:nvPr>
        </p:nvSpPr>
        <p:spPr/>
        <p:txBody>
          <a:bodyPr>
            <a:normAutofit/>
          </a:bodyPr>
          <a:lstStyle/>
          <a:p>
            <a:r>
              <a:rPr lang="en-GB" dirty="0">
                <a:cs typeface="Calibri Light"/>
              </a:rPr>
              <a:t>Relationship between total, average and marginal revenue for price taker</a:t>
            </a:r>
          </a:p>
        </p:txBody>
      </p:sp>
    </p:spTree>
    <p:extLst>
      <p:ext uri="{BB962C8B-B14F-4D97-AF65-F5344CB8AC3E}">
        <p14:creationId xmlns:p14="http://schemas.microsoft.com/office/powerpoint/2010/main" val="32449701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a:cxnSpLocks/>
          </p:cNvCxnSpPr>
          <p:nvPr/>
        </p:nvCxnSpPr>
        <p:spPr>
          <a:xfrm>
            <a:off x="2884602" y="409943"/>
            <a:ext cx="0" cy="5071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4633152"/>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37131B-262E-47BF-96AD-85D629B53127}"/>
              </a:ext>
            </a:extLst>
          </p:cNvPr>
          <p:cNvCxnSpPr>
            <a:cxnSpLocks/>
          </p:cNvCxnSpPr>
          <p:nvPr/>
        </p:nvCxnSpPr>
        <p:spPr>
          <a:xfrm>
            <a:off x="2997216" y="967823"/>
            <a:ext cx="2998231" cy="4666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409943"/>
            <a:ext cx="1146389" cy="646331"/>
          </a:xfrm>
          <a:prstGeom prst="rect">
            <a:avLst/>
          </a:prstGeom>
          <a:noFill/>
        </p:spPr>
        <p:txBody>
          <a:bodyPr wrap="square" rtlCol="0">
            <a:spAutoFit/>
          </a:bodyPr>
          <a:lstStyle/>
          <a:p>
            <a:pPr algn="ctr"/>
            <a:r>
              <a:rPr lang="en-GB" b="1" dirty="0"/>
              <a:t>Costs and Revenue</a:t>
            </a:r>
          </a:p>
        </p:txBody>
      </p:sp>
      <p:sp>
        <p:nvSpPr>
          <p:cNvPr id="16" name="TextBox 15">
            <a:extLst>
              <a:ext uri="{FF2B5EF4-FFF2-40B4-BE49-F238E27FC236}">
                <a16:creationId xmlns:a16="http://schemas.microsoft.com/office/drawing/2014/main" id="{5C3CFA0A-62B5-4666-9E40-7947C7FB7AAB}"/>
              </a:ext>
            </a:extLst>
          </p:cNvPr>
          <p:cNvSpPr txBox="1"/>
          <p:nvPr/>
        </p:nvSpPr>
        <p:spPr>
          <a:xfrm>
            <a:off x="7422725" y="4721937"/>
            <a:ext cx="1146389" cy="369332"/>
          </a:xfrm>
          <a:prstGeom prst="rect">
            <a:avLst/>
          </a:prstGeom>
          <a:noFill/>
        </p:spPr>
        <p:txBody>
          <a:bodyPr wrap="square" rtlCol="0">
            <a:spAutoFit/>
          </a:bodyPr>
          <a:lstStyle/>
          <a:p>
            <a:pPr algn="ctr"/>
            <a:r>
              <a:rPr lang="en-GB" b="1" dirty="0"/>
              <a:t>Output</a:t>
            </a:r>
          </a:p>
        </p:txBody>
      </p:sp>
      <p:sp>
        <p:nvSpPr>
          <p:cNvPr id="17" name="TextBox 16">
            <a:extLst>
              <a:ext uri="{FF2B5EF4-FFF2-40B4-BE49-F238E27FC236}">
                <a16:creationId xmlns:a16="http://schemas.microsoft.com/office/drawing/2014/main" id="{DC1A0EA4-288D-4235-B588-3F617DA5A72B}"/>
              </a:ext>
            </a:extLst>
          </p:cNvPr>
          <p:cNvSpPr txBox="1"/>
          <p:nvPr/>
        </p:nvSpPr>
        <p:spPr>
          <a:xfrm>
            <a:off x="5637229" y="5117863"/>
            <a:ext cx="1146389" cy="369332"/>
          </a:xfrm>
          <a:prstGeom prst="rect">
            <a:avLst/>
          </a:prstGeom>
          <a:noFill/>
        </p:spPr>
        <p:txBody>
          <a:bodyPr wrap="square" rtlCol="0">
            <a:spAutoFit/>
          </a:bodyPr>
          <a:lstStyle/>
          <a:p>
            <a:pPr algn="ctr"/>
            <a:r>
              <a:rPr lang="en-GB" b="1" dirty="0"/>
              <a:t>MR</a:t>
            </a:r>
          </a:p>
        </p:txBody>
      </p:sp>
      <p:cxnSp>
        <p:nvCxnSpPr>
          <p:cNvPr id="8" name="Straight Connector 7">
            <a:extLst>
              <a:ext uri="{FF2B5EF4-FFF2-40B4-BE49-F238E27FC236}">
                <a16:creationId xmlns:a16="http://schemas.microsoft.com/office/drawing/2014/main" id="{0A4EA6B1-FE53-4337-B4AA-67E94521D97E}"/>
              </a:ext>
            </a:extLst>
          </p:cNvPr>
          <p:cNvCxnSpPr>
            <a:cxnSpLocks/>
          </p:cNvCxnSpPr>
          <p:nvPr/>
        </p:nvCxnSpPr>
        <p:spPr>
          <a:xfrm>
            <a:off x="2997216" y="762197"/>
            <a:ext cx="5242323" cy="372432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A004E1-0FC2-493D-8216-3A4ADE1A2DEB}"/>
              </a:ext>
            </a:extLst>
          </p:cNvPr>
          <p:cNvSpPr txBox="1"/>
          <p:nvPr/>
        </p:nvSpPr>
        <p:spPr>
          <a:xfrm>
            <a:off x="7778957" y="4056532"/>
            <a:ext cx="1146389" cy="369332"/>
          </a:xfrm>
          <a:prstGeom prst="rect">
            <a:avLst/>
          </a:prstGeom>
          <a:noFill/>
        </p:spPr>
        <p:txBody>
          <a:bodyPr wrap="square" rtlCol="0">
            <a:spAutoFit/>
          </a:bodyPr>
          <a:lstStyle/>
          <a:p>
            <a:pPr algn="ctr"/>
            <a:r>
              <a:rPr lang="en-GB" b="1" dirty="0">
                <a:solidFill>
                  <a:schemeClr val="bg1">
                    <a:lumMod val="50000"/>
                  </a:schemeClr>
                </a:solidFill>
              </a:rPr>
              <a:t>AR</a:t>
            </a:r>
          </a:p>
        </p:txBody>
      </p:sp>
      <p:sp>
        <p:nvSpPr>
          <p:cNvPr id="4" name="Right Brace 3">
            <a:extLst>
              <a:ext uri="{FF2B5EF4-FFF2-40B4-BE49-F238E27FC236}">
                <a16:creationId xmlns:a16="http://schemas.microsoft.com/office/drawing/2014/main" id="{F0CDA658-F18C-43E0-807F-8C9247EC0170}"/>
              </a:ext>
            </a:extLst>
          </p:cNvPr>
          <p:cNvSpPr/>
          <p:nvPr/>
        </p:nvSpPr>
        <p:spPr>
          <a:xfrm rot="5400000">
            <a:off x="3952391" y="3724669"/>
            <a:ext cx="467135" cy="2402100"/>
          </a:xfrm>
          <a:prstGeom prst="rightBrac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57E38234-7AAA-4B49-812E-ADDC785E7389}"/>
              </a:ext>
            </a:extLst>
          </p:cNvPr>
          <p:cNvSpPr txBox="1"/>
          <p:nvPr/>
        </p:nvSpPr>
        <p:spPr>
          <a:xfrm>
            <a:off x="6544298" y="5091269"/>
            <a:ext cx="1146389" cy="646331"/>
          </a:xfrm>
          <a:prstGeom prst="rect">
            <a:avLst/>
          </a:prstGeom>
          <a:noFill/>
        </p:spPr>
        <p:txBody>
          <a:bodyPr wrap="square" rtlCol="0">
            <a:spAutoFit/>
          </a:bodyPr>
          <a:lstStyle/>
          <a:p>
            <a:pPr algn="ctr"/>
            <a:r>
              <a:rPr lang="en-GB" b="1" dirty="0">
                <a:solidFill>
                  <a:schemeClr val="bg1">
                    <a:lumMod val="50000"/>
                  </a:schemeClr>
                </a:solidFill>
              </a:rPr>
              <a:t>Inelastic demand</a:t>
            </a:r>
          </a:p>
        </p:txBody>
      </p:sp>
      <p:sp>
        <p:nvSpPr>
          <p:cNvPr id="15" name="Right Brace 14">
            <a:extLst>
              <a:ext uri="{FF2B5EF4-FFF2-40B4-BE49-F238E27FC236}">
                <a16:creationId xmlns:a16="http://schemas.microsoft.com/office/drawing/2014/main" id="{8D69AF4C-4A7B-4FF0-8FBF-B45EF5AE5025}"/>
              </a:ext>
            </a:extLst>
          </p:cNvPr>
          <p:cNvSpPr/>
          <p:nvPr/>
        </p:nvSpPr>
        <p:spPr>
          <a:xfrm rot="5400000">
            <a:off x="6701015" y="3470446"/>
            <a:ext cx="437347" cy="2940334"/>
          </a:xfrm>
          <a:prstGeom prst="rightBrac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9F8C9D86-C6A9-451A-B470-D5A4E091AA44}"/>
              </a:ext>
            </a:extLst>
          </p:cNvPr>
          <p:cNvSpPr txBox="1"/>
          <p:nvPr/>
        </p:nvSpPr>
        <p:spPr>
          <a:xfrm>
            <a:off x="3672774" y="5112056"/>
            <a:ext cx="1146389" cy="646331"/>
          </a:xfrm>
          <a:prstGeom prst="rect">
            <a:avLst/>
          </a:prstGeom>
          <a:noFill/>
        </p:spPr>
        <p:txBody>
          <a:bodyPr wrap="square" rtlCol="0">
            <a:spAutoFit/>
          </a:bodyPr>
          <a:lstStyle/>
          <a:p>
            <a:pPr algn="ctr"/>
            <a:r>
              <a:rPr lang="en-GB" b="1" dirty="0">
                <a:solidFill>
                  <a:schemeClr val="bg1">
                    <a:lumMod val="50000"/>
                  </a:schemeClr>
                </a:solidFill>
              </a:rPr>
              <a:t>Elastic demand</a:t>
            </a:r>
          </a:p>
        </p:txBody>
      </p:sp>
      <p:cxnSp>
        <p:nvCxnSpPr>
          <p:cNvPr id="9" name="Straight Arrow Connector 8">
            <a:extLst>
              <a:ext uri="{FF2B5EF4-FFF2-40B4-BE49-F238E27FC236}">
                <a16:creationId xmlns:a16="http://schemas.microsoft.com/office/drawing/2014/main" id="{AEC5F193-0AFF-4408-B85B-1A10B23AC3CF}"/>
              </a:ext>
            </a:extLst>
          </p:cNvPr>
          <p:cNvCxnSpPr>
            <a:cxnSpLocks/>
          </p:cNvCxnSpPr>
          <p:nvPr/>
        </p:nvCxnSpPr>
        <p:spPr>
          <a:xfrm flipH="1">
            <a:off x="5407960" y="2399306"/>
            <a:ext cx="1279532" cy="2160532"/>
          </a:xfrm>
          <a:prstGeom prst="straightConnector1">
            <a:avLst/>
          </a:prstGeom>
          <a:ln w="2540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2C41EAA-216F-4224-B76C-1D489B1AAC70}"/>
              </a:ext>
            </a:extLst>
          </p:cNvPr>
          <p:cNvSpPr txBox="1"/>
          <p:nvPr/>
        </p:nvSpPr>
        <p:spPr>
          <a:xfrm>
            <a:off x="6346493" y="2066604"/>
            <a:ext cx="1146389" cy="369332"/>
          </a:xfrm>
          <a:prstGeom prst="rect">
            <a:avLst/>
          </a:prstGeom>
          <a:noFill/>
        </p:spPr>
        <p:txBody>
          <a:bodyPr wrap="square" rtlCol="0">
            <a:spAutoFit/>
          </a:bodyPr>
          <a:lstStyle/>
          <a:p>
            <a:pPr algn="ctr"/>
            <a:r>
              <a:rPr lang="en-GB" b="1" dirty="0">
                <a:solidFill>
                  <a:schemeClr val="bg1">
                    <a:lumMod val="50000"/>
                  </a:schemeClr>
                </a:solidFill>
              </a:rPr>
              <a:t>PED = -1</a:t>
            </a:r>
          </a:p>
        </p:txBody>
      </p:sp>
      <p:sp>
        <p:nvSpPr>
          <p:cNvPr id="2" name="Title 1">
            <a:extLst>
              <a:ext uri="{FF2B5EF4-FFF2-40B4-BE49-F238E27FC236}">
                <a16:creationId xmlns:a16="http://schemas.microsoft.com/office/drawing/2014/main" id="{DDDE014A-A571-798F-3C76-EFB028AA297B}"/>
              </a:ext>
            </a:extLst>
          </p:cNvPr>
          <p:cNvSpPr>
            <a:spLocks noGrp="1"/>
          </p:cNvSpPr>
          <p:nvPr>
            <p:ph type="title"/>
          </p:nvPr>
        </p:nvSpPr>
        <p:spPr/>
        <p:txBody>
          <a:bodyPr>
            <a:normAutofit/>
          </a:bodyPr>
          <a:lstStyle/>
          <a:p>
            <a:r>
              <a:rPr lang="en-GB" dirty="0">
                <a:cs typeface="Calibri Light"/>
              </a:rPr>
              <a:t>Outputs showing elasticity of demand derived from AR = D curve</a:t>
            </a:r>
            <a:endParaRPr lang="en-GB" dirty="0"/>
          </a:p>
        </p:txBody>
      </p:sp>
    </p:spTree>
    <p:extLst>
      <p:ext uri="{BB962C8B-B14F-4D97-AF65-F5344CB8AC3E}">
        <p14:creationId xmlns:p14="http://schemas.microsoft.com/office/powerpoint/2010/main" val="22431550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6FBF26-F775-4FBA-A664-5B6C422BC678}"/>
              </a:ext>
            </a:extLst>
          </p:cNvPr>
          <p:cNvCxnSpPr/>
          <p:nvPr/>
        </p:nvCxnSpPr>
        <p:spPr>
          <a:xfrm>
            <a:off x="2884602" y="942680"/>
            <a:ext cx="0" cy="42232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77B448-AAF7-4648-BBCD-9CEC77D117E5}"/>
              </a:ext>
            </a:extLst>
          </p:cNvPr>
          <p:cNvCxnSpPr/>
          <p:nvPr/>
        </p:nvCxnSpPr>
        <p:spPr>
          <a:xfrm>
            <a:off x="2884602" y="5165889"/>
            <a:ext cx="5505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5F979-276F-4423-9E8A-875E59B7C7A5}"/>
              </a:ext>
            </a:extLst>
          </p:cNvPr>
          <p:cNvSpPr txBox="1"/>
          <p:nvPr/>
        </p:nvSpPr>
        <p:spPr>
          <a:xfrm>
            <a:off x="1625600" y="942680"/>
            <a:ext cx="1146389" cy="646331"/>
          </a:xfrm>
          <a:prstGeom prst="rect">
            <a:avLst/>
          </a:prstGeom>
          <a:noFill/>
        </p:spPr>
        <p:txBody>
          <a:bodyPr wrap="square" rtlCol="0">
            <a:spAutoFit/>
          </a:bodyPr>
          <a:lstStyle/>
          <a:p>
            <a:pPr algn="ctr"/>
            <a:r>
              <a:rPr lang="en-GB" b="1" dirty="0"/>
              <a:t>Costs and Revenue</a:t>
            </a:r>
          </a:p>
        </p:txBody>
      </p:sp>
      <p:sp>
        <p:nvSpPr>
          <p:cNvPr id="9" name="TextBox 8">
            <a:extLst>
              <a:ext uri="{FF2B5EF4-FFF2-40B4-BE49-F238E27FC236}">
                <a16:creationId xmlns:a16="http://schemas.microsoft.com/office/drawing/2014/main" id="{DCE74050-5773-4E85-97F7-8E0B70C51DE7}"/>
              </a:ext>
            </a:extLst>
          </p:cNvPr>
          <p:cNvSpPr txBox="1"/>
          <p:nvPr/>
        </p:nvSpPr>
        <p:spPr>
          <a:xfrm>
            <a:off x="7575125" y="5407074"/>
            <a:ext cx="1146389" cy="369332"/>
          </a:xfrm>
          <a:prstGeom prst="rect">
            <a:avLst/>
          </a:prstGeom>
          <a:noFill/>
        </p:spPr>
        <p:txBody>
          <a:bodyPr wrap="square" rtlCol="0">
            <a:spAutoFit/>
          </a:bodyPr>
          <a:lstStyle/>
          <a:p>
            <a:pPr algn="ctr"/>
            <a:r>
              <a:rPr lang="en-GB" b="1" dirty="0"/>
              <a:t>Output</a:t>
            </a:r>
          </a:p>
        </p:txBody>
      </p:sp>
      <p:cxnSp>
        <p:nvCxnSpPr>
          <p:cNvPr id="4" name="Straight Connector 3">
            <a:extLst>
              <a:ext uri="{FF2B5EF4-FFF2-40B4-BE49-F238E27FC236}">
                <a16:creationId xmlns:a16="http://schemas.microsoft.com/office/drawing/2014/main" id="{1172A1DC-A311-4F68-91FA-5BB36FED5BDB}"/>
              </a:ext>
            </a:extLst>
          </p:cNvPr>
          <p:cNvCxnSpPr>
            <a:cxnSpLocks/>
          </p:cNvCxnSpPr>
          <p:nvPr/>
        </p:nvCxnSpPr>
        <p:spPr>
          <a:xfrm>
            <a:off x="2997216" y="1510301"/>
            <a:ext cx="4577909" cy="34697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D237C1-61F3-4310-A579-E90F7DAD5C11}"/>
              </a:ext>
            </a:extLst>
          </p:cNvPr>
          <p:cNvSpPr txBox="1"/>
          <p:nvPr/>
        </p:nvSpPr>
        <p:spPr>
          <a:xfrm>
            <a:off x="7243467" y="4796557"/>
            <a:ext cx="1146389" cy="369332"/>
          </a:xfrm>
          <a:prstGeom prst="rect">
            <a:avLst/>
          </a:prstGeom>
          <a:noFill/>
        </p:spPr>
        <p:txBody>
          <a:bodyPr wrap="square" rtlCol="0">
            <a:spAutoFit/>
          </a:bodyPr>
          <a:lstStyle/>
          <a:p>
            <a:pPr algn="ctr"/>
            <a:r>
              <a:rPr lang="en-GB" b="1" dirty="0"/>
              <a:t>AR</a:t>
            </a:r>
          </a:p>
        </p:txBody>
      </p:sp>
      <p:cxnSp>
        <p:nvCxnSpPr>
          <p:cNvPr id="13" name="Straight Connector 12">
            <a:extLst>
              <a:ext uri="{FF2B5EF4-FFF2-40B4-BE49-F238E27FC236}">
                <a16:creationId xmlns:a16="http://schemas.microsoft.com/office/drawing/2014/main" id="{5FABDBC2-D114-4C00-AA20-7147AD90FC1F}"/>
              </a:ext>
            </a:extLst>
          </p:cNvPr>
          <p:cNvCxnSpPr>
            <a:cxnSpLocks/>
          </p:cNvCxnSpPr>
          <p:nvPr/>
        </p:nvCxnSpPr>
        <p:spPr>
          <a:xfrm>
            <a:off x="2997215" y="1692110"/>
            <a:ext cx="2457961" cy="39422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F79482E-3821-464F-8022-87C9947885DE}"/>
              </a:ext>
            </a:extLst>
          </p:cNvPr>
          <p:cNvSpPr txBox="1"/>
          <p:nvPr/>
        </p:nvSpPr>
        <p:spPr>
          <a:xfrm>
            <a:off x="5064034" y="5347699"/>
            <a:ext cx="1146389" cy="369332"/>
          </a:xfrm>
          <a:prstGeom prst="rect">
            <a:avLst/>
          </a:prstGeom>
          <a:noFill/>
        </p:spPr>
        <p:txBody>
          <a:bodyPr wrap="square" rtlCol="0">
            <a:spAutoFit/>
          </a:bodyPr>
          <a:lstStyle/>
          <a:p>
            <a:pPr algn="ctr"/>
            <a:r>
              <a:rPr lang="en-GB" b="1" dirty="0"/>
              <a:t>MR</a:t>
            </a:r>
          </a:p>
        </p:txBody>
      </p:sp>
      <p:cxnSp>
        <p:nvCxnSpPr>
          <p:cNvPr id="18" name="Straight Connector 17">
            <a:extLst>
              <a:ext uri="{FF2B5EF4-FFF2-40B4-BE49-F238E27FC236}">
                <a16:creationId xmlns:a16="http://schemas.microsoft.com/office/drawing/2014/main" id="{D9466FA5-4007-4656-B3F3-6811EE6EA3C7}"/>
              </a:ext>
            </a:extLst>
          </p:cNvPr>
          <p:cNvCxnSpPr>
            <a:cxnSpLocks/>
          </p:cNvCxnSpPr>
          <p:nvPr/>
        </p:nvCxnSpPr>
        <p:spPr>
          <a:xfrm>
            <a:off x="5193525" y="3154166"/>
            <a:ext cx="0" cy="1996954"/>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9BF1708-7631-4F4E-946C-6794F93FECAD}"/>
              </a:ext>
            </a:extLst>
          </p:cNvPr>
          <p:cNvGrpSpPr/>
          <p:nvPr/>
        </p:nvGrpSpPr>
        <p:grpSpPr>
          <a:xfrm>
            <a:off x="3215811" y="983892"/>
            <a:ext cx="3168514" cy="1913420"/>
            <a:chOff x="3215811" y="983892"/>
            <a:chExt cx="3168514" cy="1913420"/>
          </a:xfrm>
        </p:grpSpPr>
        <p:sp>
          <p:nvSpPr>
            <p:cNvPr id="20" name="TextBox 19">
              <a:extLst>
                <a:ext uri="{FF2B5EF4-FFF2-40B4-BE49-F238E27FC236}">
                  <a16:creationId xmlns:a16="http://schemas.microsoft.com/office/drawing/2014/main" id="{A44F22F7-2BC6-45F8-BC0E-653A0C361829}"/>
                </a:ext>
              </a:extLst>
            </p:cNvPr>
            <p:cNvSpPr txBox="1"/>
            <p:nvPr/>
          </p:nvSpPr>
          <p:spPr>
            <a:xfrm>
              <a:off x="3245510" y="983892"/>
              <a:ext cx="3138815" cy="923330"/>
            </a:xfrm>
            <a:prstGeom prst="rect">
              <a:avLst/>
            </a:prstGeom>
            <a:noFill/>
          </p:spPr>
          <p:txBody>
            <a:bodyPr wrap="square" rtlCol="0">
              <a:spAutoFit/>
            </a:bodyPr>
            <a:lstStyle/>
            <a:p>
              <a:pPr algn="ctr"/>
              <a:r>
                <a:rPr lang="en-GB" dirty="0">
                  <a:solidFill>
                    <a:srgbClr val="00B050"/>
                  </a:solidFill>
                </a:rPr>
                <a:t>Price falls but total revenue rises – we know this because MR is positive</a:t>
              </a:r>
            </a:p>
          </p:txBody>
        </p:sp>
        <p:cxnSp>
          <p:nvCxnSpPr>
            <p:cNvPr id="22" name="Straight Arrow Connector 21">
              <a:extLst>
                <a:ext uri="{FF2B5EF4-FFF2-40B4-BE49-F238E27FC236}">
                  <a16:creationId xmlns:a16="http://schemas.microsoft.com/office/drawing/2014/main" id="{47B24E87-0043-4A53-897F-3AFA83F85850}"/>
                </a:ext>
              </a:extLst>
            </p:cNvPr>
            <p:cNvCxnSpPr/>
            <p:nvPr/>
          </p:nvCxnSpPr>
          <p:spPr>
            <a:xfrm>
              <a:off x="3215811" y="1428108"/>
              <a:ext cx="1977714" cy="146920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244A88F-4D42-47ED-B01F-5E9022C85416}"/>
                </a:ext>
              </a:extLst>
            </p:cNvPr>
            <p:cNvSpPr/>
            <p:nvPr/>
          </p:nvSpPr>
          <p:spPr>
            <a:xfrm>
              <a:off x="4650193" y="2164786"/>
              <a:ext cx="1426031" cy="369332"/>
            </a:xfrm>
            <a:prstGeom prst="rect">
              <a:avLst/>
            </a:prstGeom>
          </p:spPr>
          <p:txBody>
            <a:bodyPr wrap="none">
              <a:spAutoFit/>
            </a:bodyPr>
            <a:lstStyle/>
            <a:p>
              <a:r>
                <a:rPr lang="en-GB" b="1" dirty="0">
                  <a:solidFill>
                    <a:srgbClr val="00B050"/>
                  </a:solidFill>
                </a:rPr>
                <a:t>PED is elastic</a:t>
              </a:r>
              <a:endParaRPr lang="en-GB" b="1" dirty="0"/>
            </a:p>
          </p:txBody>
        </p:sp>
      </p:grpSp>
      <p:grpSp>
        <p:nvGrpSpPr>
          <p:cNvPr id="25" name="Group 24">
            <a:extLst>
              <a:ext uri="{FF2B5EF4-FFF2-40B4-BE49-F238E27FC236}">
                <a16:creationId xmlns:a16="http://schemas.microsoft.com/office/drawing/2014/main" id="{AE905976-98D2-4D81-AA0D-0774C3C91C0E}"/>
              </a:ext>
            </a:extLst>
          </p:cNvPr>
          <p:cNvGrpSpPr/>
          <p:nvPr/>
        </p:nvGrpSpPr>
        <p:grpSpPr>
          <a:xfrm>
            <a:off x="5578595" y="2644121"/>
            <a:ext cx="3168514" cy="1913420"/>
            <a:chOff x="3215811" y="983892"/>
            <a:chExt cx="3168514" cy="1913420"/>
          </a:xfrm>
        </p:grpSpPr>
        <p:sp>
          <p:nvSpPr>
            <p:cNvPr id="26" name="TextBox 25">
              <a:extLst>
                <a:ext uri="{FF2B5EF4-FFF2-40B4-BE49-F238E27FC236}">
                  <a16:creationId xmlns:a16="http://schemas.microsoft.com/office/drawing/2014/main" id="{B0DCFA47-BA57-4D99-863F-3FE20AD862B0}"/>
                </a:ext>
              </a:extLst>
            </p:cNvPr>
            <p:cNvSpPr txBox="1"/>
            <p:nvPr/>
          </p:nvSpPr>
          <p:spPr>
            <a:xfrm>
              <a:off x="3245510" y="983892"/>
              <a:ext cx="3138815" cy="923330"/>
            </a:xfrm>
            <a:prstGeom prst="rect">
              <a:avLst/>
            </a:prstGeom>
            <a:noFill/>
          </p:spPr>
          <p:txBody>
            <a:bodyPr wrap="square" rtlCol="0">
              <a:spAutoFit/>
            </a:bodyPr>
            <a:lstStyle/>
            <a:p>
              <a:pPr algn="ctr"/>
              <a:r>
                <a:rPr lang="en-GB" dirty="0">
                  <a:solidFill>
                    <a:srgbClr val="0070C0"/>
                  </a:solidFill>
                </a:rPr>
                <a:t>Price falls and total revenue falls – we know this because MR is negative</a:t>
              </a:r>
            </a:p>
          </p:txBody>
        </p:sp>
        <p:cxnSp>
          <p:nvCxnSpPr>
            <p:cNvPr id="27" name="Straight Arrow Connector 26">
              <a:extLst>
                <a:ext uri="{FF2B5EF4-FFF2-40B4-BE49-F238E27FC236}">
                  <a16:creationId xmlns:a16="http://schemas.microsoft.com/office/drawing/2014/main" id="{D08413FB-525E-4872-A081-B78A00AA2620}"/>
                </a:ext>
              </a:extLst>
            </p:cNvPr>
            <p:cNvCxnSpPr/>
            <p:nvPr/>
          </p:nvCxnSpPr>
          <p:spPr>
            <a:xfrm>
              <a:off x="3215811" y="1428108"/>
              <a:ext cx="1977714" cy="146920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09FCBE9-2A22-484E-9A39-8A82F9072AED}"/>
                </a:ext>
              </a:extLst>
            </p:cNvPr>
            <p:cNvSpPr/>
            <p:nvPr/>
          </p:nvSpPr>
          <p:spPr>
            <a:xfrm>
              <a:off x="4650193" y="2164786"/>
              <a:ext cx="1605568" cy="369332"/>
            </a:xfrm>
            <a:prstGeom prst="rect">
              <a:avLst/>
            </a:prstGeom>
          </p:spPr>
          <p:txBody>
            <a:bodyPr wrap="none">
              <a:spAutoFit/>
            </a:bodyPr>
            <a:lstStyle/>
            <a:p>
              <a:r>
                <a:rPr lang="en-GB" b="1" dirty="0">
                  <a:solidFill>
                    <a:srgbClr val="0070C0"/>
                  </a:solidFill>
                </a:rPr>
                <a:t>PED is inelastic</a:t>
              </a:r>
            </a:p>
          </p:txBody>
        </p:sp>
      </p:grpSp>
      <p:grpSp>
        <p:nvGrpSpPr>
          <p:cNvPr id="29" name="Group 28">
            <a:extLst>
              <a:ext uri="{FF2B5EF4-FFF2-40B4-BE49-F238E27FC236}">
                <a16:creationId xmlns:a16="http://schemas.microsoft.com/office/drawing/2014/main" id="{2B018CC0-9F63-4107-ACDE-FE9A8C9C3FD8}"/>
              </a:ext>
            </a:extLst>
          </p:cNvPr>
          <p:cNvGrpSpPr/>
          <p:nvPr/>
        </p:nvGrpSpPr>
        <p:grpSpPr>
          <a:xfrm>
            <a:off x="5261450" y="934920"/>
            <a:ext cx="4697813" cy="2119364"/>
            <a:chOff x="1587703" y="1444128"/>
            <a:chExt cx="4697813" cy="2119364"/>
          </a:xfrm>
        </p:grpSpPr>
        <p:sp>
          <p:nvSpPr>
            <p:cNvPr id="30" name="TextBox 29">
              <a:extLst>
                <a:ext uri="{FF2B5EF4-FFF2-40B4-BE49-F238E27FC236}">
                  <a16:creationId xmlns:a16="http://schemas.microsoft.com/office/drawing/2014/main" id="{44F85F37-0303-4135-9E3F-E26D97475301}"/>
                </a:ext>
              </a:extLst>
            </p:cNvPr>
            <p:cNvSpPr txBox="1"/>
            <p:nvPr/>
          </p:nvSpPr>
          <p:spPr>
            <a:xfrm>
              <a:off x="3146701" y="1444128"/>
              <a:ext cx="3138815" cy="646331"/>
            </a:xfrm>
            <a:prstGeom prst="rect">
              <a:avLst/>
            </a:prstGeom>
            <a:noFill/>
          </p:spPr>
          <p:txBody>
            <a:bodyPr wrap="square" rtlCol="0">
              <a:spAutoFit/>
            </a:bodyPr>
            <a:lstStyle/>
            <a:p>
              <a:pPr algn="ctr"/>
              <a:r>
                <a:rPr lang="en-GB" dirty="0">
                  <a:solidFill>
                    <a:schemeClr val="accent2">
                      <a:lumMod val="75000"/>
                    </a:schemeClr>
                  </a:solidFill>
                </a:rPr>
                <a:t>When MR = 0, total revenue is maximised</a:t>
              </a:r>
            </a:p>
          </p:txBody>
        </p:sp>
        <p:cxnSp>
          <p:nvCxnSpPr>
            <p:cNvPr id="31" name="Straight Arrow Connector 30">
              <a:extLst>
                <a:ext uri="{FF2B5EF4-FFF2-40B4-BE49-F238E27FC236}">
                  <a16:creationId xmlns:a16="http://schemas.microsoft.com/office/drawing/2014/main" id="{9E1129F9-C764-40C8-87F4-F70096FD5E14}"/>
                </a:ext>
              </a:extLst>
            </p:cNvPr>
            <p:cNvCxnSpPr>
              <a:cxnSpLocks/>
            </p:cNvCxnSpPr>
            <p:nvPr/>
          </p:nvCxnSpPr>
          <p:spPr>
            <a:xfrm flipH="1">
              <a:off x="1587703" y="2044541"/>
              <a:ext cx="2021331" cy="151895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BA184C1-624A-4303-A777-BD4B53601C54}"/>
                </a:ext>
              </a:extLst>
            </p:cNvPr>
            <p:cNvSpPr/>
            <p:nvPr/>
          </p:nvSpPr>
          <p:spPr>
            <a:xfrm>
              <a:off x="4015112" y="2041672"/>
              <a:ext cx="1505925" cy="369332"/>
            </a:xfrm>
            <a:prstGeom prst="rect">
              <a:avLst/>
            </a:prstGeom>
          </p:spPr>
          <p:txBody>
            <a:bodyPr wrap="none">
              <a:spAutoFit/>
            </a:bodyPr>
            <a:lstStyle/>
            <a:p>
              <a:r>
                <a:rPr lang="en-GB" b="1" dirty="0">
                  <a:solidFill>
                    <a:schemeClr val="accent2">
                      <a:lumMod val="75000"/>
                    </a:schemeClr>
                  </a:solidFill>
                </a:rPr>
                <a:t>PED is unitary</a:t>
              </a:r>
            </a:p>
          </p:txBody>
        </p:sp>
      </p:grpSp>
      <p:sp>
        <p:nvSpPr>
          <p:cNvPr id="2" name="Title 1">
            <a:extLst>
              <a:ext uri="{FF2B5EF4-FFF2-40B4-BE49-F238E27FC236}">
                <a16:creationId xmlns:a16="http://schemas.microsoft.com/office/drawing/2014/main" id="{9E8C3457-ADDD-A4DB-91A0-1C206319153C}"/>
              </a:ext>
            </a:extLst>
          </p:cNvPr>
          <p:cNvSpPr>
            <a:spLocks noGrp="1"/>
          </p:cNvSpPr>
          <p:nvPr>
            <p:ph type="title"/>
          </p:nvPr>
        </p:nvSpPr>
        <p:spPr/>
        <p:txBody>
          <a:bodyPr>
            <a:normAutofit/>
          </a:bodyPr>
          <a:lstStyle/>
          <a:p>
            <a:r>
              <a:rPr lang="en-GB" dirty="0">
                <a:cs typeface="Calibri Light"/>
              </a:rPr>
              <a:t>Relationship between PED and MR and AR curves</a:t>
            </a:r>
            <a:endParaRPr lang="en-US" dirty="0"/>
          </a:p>
        </p:txBody>
      </p:sp>
    </p:spTree>
    <p:extLst>
      <p:ext uri="{BB962C8B-B14F-4D97-AF65-F5344CB8AC3E}">
        <p14:creationId xmlns:p14="http://schemas.microsoft.com/office/powerpoint/2010/main" val="125972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137307</TotalTime>
  <Words>5779</Words>
  <Application>Microsoft Office PowerPoint</Application>
  <PresentationFormat>Widescreen</PresentationFormat>
  <Paragraphs>1996</Paragraphs>
  <Slides>226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226</vt:i4>
      </vt:variant>
    </vt:vector>
  </HeadingPairs>
  <TitlesOfParts>
    <vt:vector size="230" baseType="lpstr">
      <vt:lpstr>Arial</vt:lpstr>
      <vt:lpstr>Calibri</vt:lpstr>
      <vt:lpstr>Calibri Light</vt:lpstr>
      <vt:lpstr>Office Theme</vt:lpstr>
      <vt:lpstr>PowerPoint Presentation</vt:lpstr>
      <vt:lpstr>ECONOMICS DIAGRAMS</vt:lpstr>
      <vt:lpstr>Production possibility frontier - macroeconomy</vt:lpstr>
      <vt:lpstr>Outward shift in production possibility frontier – balanced economic growth</vt:lpstr>
      <vt:lpstr>Increase in production possibility where change in technology affects the output of capital goods but not the output of consumer goods; Point W currently unattainable</vt:lpstr>
      <vt:lpstr>Impact of war on production possibility frontier</vt:lpstr>
      <vt:lpstr>ECONOMICS DIAGRAMS</vt:lpstr>
      <vt:lpstr>Demand curve</vt:lpstr>
      <vt:lpstr>Extension in demand</vt:lpstr>
      <vt:lpstr>Contraction in demand vs decrease in demand</vt:lpstr>
      <vt:lpstr>Increase in demand – demand shifts right; market demand is the sum of demand for individual firms</vt:lpstr>
      <vt:lpstr>Demand curve in the cookie market</vt:lpstr>
      <vt:lpstr>Diagrams showing complements and substitutes</vt:lpstr>
      <vt:lpstr>Supply curve</vt:lpstr>
      <vt:lpstr>Supply curve in the coffee market</vt:lpstr>
      <vt:lpstr>Market equilibrium</vt:lpstr>
      <vt:lpstr>Market diagram equilibrium – relatively price inelastic demand and supply</vt:lpstr>
      <vt:lpstr>Decrease in market demand showing the impact on market equilibrium</vt:lpstr>
      <vt:lpstr>Increase in market demand showing the impact on market equilibrium</vt:lpstr>
      <vt:lpstr>Increase in market supply showing the impact on market equilibrium</vt:lpstr>
      <vt:lpstr>Decrease in market supply showing the impact on market equilibrium</vt:lpstr>
      <vt:lpstr>Impact of decrease in market supply of coffee on the equilibrium price and quantity of coffee</vt:lpstr>
      <vt:lpstr>Impact of increase in market demand for coffee on the equilibrium price and quantity of coffee; increase in producer surplus from ACP to BCP1</vt:lpstr>
      <vt:lpstr>Impact of decrease in market supply and increase in market demand in  coffee market on the equilibrium price and quantity of coffee</vt:lpstr>
      <vt:lpstr>Decrease in the price of solar power caused by an increase in the supply of solar power</vt:lpstr>
      <vt:lpstr>Adjustment to new market equilibrium in housing market after an increase in market demand showing excess demand at original price</vt:lpstr>
      <vt:lpstr>Price inelastic demand curve</vt:lpstr>
      <vt:lpstr>Price elastic demand curve</vt:lpstr>
      <vt:lpstr>Changing price elasticity of demand along a straight-line demand curve (PED is not the gradient); letters can be used to analyse the impact on total revenue at each point along the demand curve</vt:lpstr>
      <vt:lpstr>Unitary price elasticity of demand at midpoint (PED = -1)</vt:lpstr>
      <vt:lpstr>Changing PED along a straight-line demand curve, including numbers for deeper analysis</vt:lpstr>
      <vt:lpstr>PED elastic at A and inelastic at B</vt:lpstr>
      <vt:lpstr>Price elastic supply curve</vt:lpstr>
      <vt:lpstr>Price inelastic supply curve</vt:lpstr>
      <vt:lpstr>Healthcare market: excess demand (waiting list) when healthcare is provided free at the point of use eg. NHS</vt:lpstr>
      <vt:lpstr>ECONOMICS DIAGRAMS</vt:lpstr>
      <vt:lpstr>Consumer surplus</vt:lpstr>
      <vt:lpstr>Changes in consumer and producer surplus when price rises from P to P2 Consumer surplus decreases from A+B+D to A and producer surplus changes from C+E to B+C</vt:lpstr>
      <vt:lpstr>Total revenue at the equilibrium price and quantity (TR = P x Q)</vt:lpstr>
      <vt:lpstr>Change in total revenue following a fall in price (TR=PxQ)</vt:lpstr>
      <vt:lpstr>Change in total revenue after a 5p increase in price</vt:lpstr>
      <vt:lpstr>Impact of a fall in price on total revenue (PXQ changes to P1xQ1)</vt:lpstr>
      <vt:lpstr>Total revenue = price x quantity, using AR rather than D</vt:lpstr>
      <vt:lpstr>Increase in supply changes total revenue from £10x5000 to £8x7000</vt:lpstr>
      <vt:lpstr>Change in total revenue when price changes. At price = £3, total revenue = £3x8; at price = £4, total revenue = £4x7</vt:lpstr>
      <vt:lpstr>ECONOMICS DIAGRAMS</vt:lpstr>
      <vt:lpstr>Market diagram showing an excess supply</vt:lpstr>
      <vt:lpstr>Excess supply at £3 is (12000-6000)kgs</vt:lpstr>
      <vt:lpstr>Excess demand in market with maximum price</vt:lpstr>
      <vt:lpstr>Excess demand at price below market equilibrium price</vt:lpstr>
      <vt:lpstr>Intervention in the market for rice</vt:lpstr>
      <vt:lpstr>Diagram showing a price ceiling (maximum price) and price floor (minimum price) in the cocoa market</vt:lpstr>
      <vt:lpstr>Impact of a specific indirect tax on the market</vt:lpstr>
      <vt:lpstr>Tax revenue from an indirect tax = P1ABP2</vt:lpstr>
      <vt:lpstr>Impact of an increase in an ad valorem tax on petrol on the market price and quantity of petrol</vt:lpstr>
      <vt:lpstr>Impact of an indirect tax on market equilibrium price and quantity when demand is perfectly price inelastic and (i) Supply is perfectly elastic and (ii) supply is upward sloping. Blue areas indicate tax revenue raised from the tax.</vt:lpstr>
      <vt:lpstr>Impact of an indirect tax on market equilibrium price and quantity when (i) Supply is perfectly elastic and (ii) demand is perfectly price inelastic. Blue areas indicate tax revenue raised from the tax.</vt:lpstr>
      <vt:lpstr>Impact of a per unit producer subsidy on market equilibrium price and quantity</vt:lpstr>
      <vt:lpstr>Impact of export subsidy on price of exports (vertical distance = subsidy per unit)</vt:lpstr>
      <vt:lpstr>ECONOMICS DIAGRAMS</vt:lpstr>
      <vt:lpstr>Welfare loss in the market when there is a negative consumption externality (MSB&lt;MPB)</vt:lpstr>
      <vt:lpstr>Welfare loss in the market when there is a positive consumption externality (MSB&gt;MPB)</vt:lpstr>
      <vt:lpstr>Welfare loss in the market when there is a negative production externality (MSC&gt;MPC)</vt:lpstr>
      <vt:lpstr>Welfare loss in the market when there is a positive production externality (MSC&lt;MPC)</vt:lpstr>
      <vt:lpstr>Market equilibrium compared to social optimum equilibrium a market with both negative production externality (MSC&gt;MPC) and negative consumption externality (MSB&lt;MPB)</vt:lpstr>
      <vt:lpstr>Market with negative consumption externality (MSB&lt;MPB) and negative production externality (MSC&gt;MPC)</vt:lpstr>
      <vt:lpstr>Market equilibrium compared to social optimum equilibrium a market with both a negative production externality (MSC&gt;MPC) and a positive consumption externality (MSB&gt;MPB)</vt:lpstr>
      <vt:lpstr>Using a specific/unit indirect tax to internalise a negative production externality</vt:lpstr>
      <vt:lpstr>Market where the best government intervention option is to ban the good/service; social optimum at zero output</vt:lpstr>
      <vt:lpstr>Information failure (i) Demand increases when consumer have full information (merit good) and (ii) demand decreases when consumers have full information (demerit good)</vt:lpstr>
      <vt:lpstr>Positive consumption externality of vaccines</vt:lpstr>
      <vt:lpstr>Positive consumption externality showing welfare loss area at market equilibrium</vt:lpstr>
      <vt:lpstr>Underproduction in market with a positive production externality (MSC&lt;MPC), with constant externalities</vt:lpstr>
      <vt:lpstr> Overproduction in market with a negative production externality (MSC&gt;MPC), with constant marginal external cost </vt:lpstr>
      <vt:lpstr>Overproduction in market with a negative production externality (MSC&gt;MPC), with increasing marginal external costs</vt:lpstr>
      <vt:lpstr>ECONOMICS DIAGRAMS</vt:lpstr>
      <vt:lpstr>Marginal revenue product curve</vt:lpstr>
      <vt:lpstr>Labour market demand and supply in a competitive labour market</vt:lpstr>
      <vt:lpstr>Unemployment as a result of a minimum wage in a competitive labour market</vt:lpstr>
      <vt:lpstr>Labour market: Increase in the labour supply and the impact on equilibrium</vt:lpstr>
      <vt:lpstr>Labour market: Decrease in labour supply and the impact on equilibrium</vt:lpstr>
      <vt:lpstr>Labour market: increase in labour demand</vt:lpstr>
      <vt:lpstr>Labour market: decrease in labour demand and the impact on equilibrium</vt:lpstr>
      <vt:lpstr>Impact on employment and unemployment of a trade union gaining a wage increase</vt:lpstr>
      <vt:lpstr>Labour market: impact of trade union wage causing a fall in employment (Q1 to Q2)</vt:lpstr>
      <vt:lpstr>Labour market: Impact of an increase in the National Living Wage (new excess supply of labour =QdQs = real wage unemployment)</vt:lpstr>
      <vt:lpstr>Monopsony labour market, without equilibrium indicated</vt:lpstr>
      <vt:lpstr>Wage elastic and inelastic labour demand and supply</vt:lpstr>
      <vt:lpstr>ECONOMICS DIAGRAMS</vt:lpstr>
      <vt:lpstr>Total revenue curve for a price taker (perfect competition)</vt:lpstr>
      <vt:lpstr>Decrease in total revenue for a price taker (perfect competition) due to fall in market price</vt:lpstr>
      <vt:lpstr>Marginal Revenue MR curve for a price taker (perfect competition); MR is the gradient of the TR curve</vt:lpstr>
      <vt:lpstr>Average and marginal revenue curves for a price taker (perfect competition)</vt:lpstr>
      <vt:lpstr>Total revenue curve for a price maker (imperfect competition)</vt:lpstr>
      <vt:lpstr>Average revenue curve for price maker</vt:lpstr>
      <vt:lpstr>Average and marginal revenue curves for price makers (imperfect competition)</vt:lpstr>
      <vt:lpstr>Relationship between total, average and marginal revenue for price taker</vt:lpstr>
      <vt:lpstr>Outputs showing elasticity of demand derived from AR = D curve</vt:lpstr>
      <vt:lpstr>Relationship between PED and MR and AR curves</vt:lpstr>
      <vt:lpstr>Increase in total revenue for a price maker (imperfect competition), due to increase in demand</vt:lpstr>
      <vt:lpstr>Revenue curves for price makers and price takers – a comparison</vt:lpstr>
      <vt:lpstr>Relationship between total product curve and average product and marginal product curves. AP = TP/Qlab; MP is the change in TP when one more unit of labour is added – it is the gradient of the TP</vt:lpstr>
      <vt:lpstr>Relationship  between MP and AP curves and  MC and AC curves (Law of Diminishing Returns) </vt:lpstr>
      <vt:lpstr>Total cost curves: TFC + TVC = TC</vt:lpstr>
      <vt:lpstr>Total fixed cost and average fixed cost curves</vt:lpstr>
      <vt:lpstr>Average fixed cost curve</vt:lpstr>
      <vt:lpstr>Average total cost curve</vt:lpstr>
      <vt:lpstr>Average fixed cost and average total cost curves</vt:lpstr>
      <vt:lpstr>Fall in average total costs</vt:lpstr>
      <vt:lpstr>Average fixed, average variable and average total cost curves (ATC= AFC+AVC)</vt:lpstr>
      <vt:lpstr>Short run cost curves (MC always cuts ATC and AVC curves at their minimum points)</vt:lpstr>
      <vt:lpstr>Total costs = average cost x output TC=AC x Q</vt:lpstr>
      <vt:lpstr>Marginal cost curve</vt:lpstr>
      <vt:lpstr>MC must cut ATC at its minimum point</vt:lpstr>
      <vt:lpstr>Long run average cost curve</vt:lpstr>
      <vt:lpstr>Long run average cost curve showing the returns to scale; productive efficiency (minimum LRAC) between Q1 and Q2. Q1 is the minimum efficient scale MES</vt:lpstr>
      <vt:lpstr>External economies of scale (LRAC shifts down)</vt:lpstr>
      <vt:lpstr>X-efficiency: Attainable AC = Actual AC</vt:lpstr>
      <vt:lpstr>Long run average cost curve for Tesla (Point B shows some X-inefficiency)</vt:lpstr>
      <vt:lpstr>Shift down in MC and AC after a decrease in variable costs</vt:lpstr>
      <vt:lpstr>Impact of an increase in fixed costs on the average total cost curve; no change in MC</vt:lpstr>
      <vt:lpstr>Impact of an increase in fixed costs on the average fixed cost curve and average total cost curve</vt:lpstr>
      <vt:lpstr>Total cost and total revenue for a price taker (perfect competition)</vt:lpstr>
      <vt:lpstr>Perfect competition: Short run equilibrium </vt:lpstr>
      <vt:lpstr>Perfect competition: short run supernormal profits</vt:lpstr>
      <vt:lpstr>Short run profit-maximising equilibrium for perfect competition</vt:lpstr>
      <vt:lpstr>Perfect competition – long run equilibrium (Normal profit only)</vt:lpstr>
      <vt:lpstr>Market determines the price taken by the perfect competitor in the short run; supernormal profits can be made</vt:lpstr>
      <vt:lpstr>Short run supernormal profits attract new firms to join the market increasing the market supply and reducing the market price; this continues until all supernormal profits of the perfectly competitive firm are competed away in the long run</vt:lpstr>
      <vt:lpstr>Area showing the total variable costs at the profit-maximising output in perfect competition. (AVC = ATC – AFC and TVC = AVCxQ)</vt:lpstr>
      <vt:lpstr>Short run v long run equilibrium for perfect competition (Supernormal profit is competed away as new firms join the market reducing the market price)</vt:lpstr>
      <vt:lpstr>Impact on output of a fall in fixed costs in perfect competition</vt:lpstr>
      <vt:lpstr>Impact on supernormal profit of a fall in fixed costs in perfect competition</vt:lpstr>
      <vt:lpstr>Impact on output of a fall in the market price in perfect competition – supernormal profit at price P becomes normal profit only at P1</vt:lpstr>
      <vt:lpstr>Cost and revenue curves for price maker (imperfect competition)</vt:lpstr>
      <vt:lpstr>Profit maximising output and price for a price maker</vt:lpstr>
      <vt:lpstr>Supernormal profit for monopoly</vt:lpstr>
      <vt:lpstr>Profit maximising monopoly (output where MC =MR); supernormal profit = P1abC1 or P1C1 x Q1</vt:lpstr>
      <vt:lpstr>Loss minimising output and price for a price maker</vt:lpstr>
      <vt:lpstr>Monopoly profit-maximising output (MC=MR) compared to allocatively efficient output (MC=AR)</vt:lpstr>
      <vt:lpstr>Showing how the monopoly price could be lower than the price under perfect competition if the monopoly can gain economies of scale</vt:lpstr>
      <vt:lpstr>Q1 = profit-maximising output; Q4 = productively efficient output; Q5 = allocatively efficient output; Q2 = revenue=maximising output; Q3 = sales-maximising output</vt:lpstr>
      <vt:lpstr>Supernormal profit at revenue maximising output</vt:lpstr>
      <vt:lpstr>Total costs at revenue-maximising output </vt:lpstr>
      <vt:lpstr>Sales maximising output (while making normal profit AC=AR)</vt:lpstr>
      <vt:lpstr>Comparison of profit maximisation to sales maximisation in imperfect competition</vt:lpstr>
      <vt:lpstr>Monopoly operating at productively efficient output (minimum AC)</vt:lpstr>
      <vt:lpstr>Equilibrium of firm that has sales-maximisation goal (AC=AR and normal profit only)</vt:lpstr>
      <vt:lpstr>Supernormal profit in short run for monopolistic competition</vt:lpstr>
      <vt:lpstr>Monopolistic competition long run equilibrium</vt:lpstr>
      <vt:lpstr>Monopolistic competition short run and long run equilibrium. Supernormal profit in the short run is competed away in the long run</vt:lpstr>
      <vt:lpstr>Impact of an increase in demand or revenue on price and output and profits for price maker</vt:lpstr>
      <vt:lpstr>Impact of an increase in variable costs on supernormal profits for price maker (Decrease from PCxQ to P1C1xQ1)</vt:lpstr>
      <vt:lpstr>Impact of an increase in fixed costs on supernormal profits for price maker (Decrease from PCxQ to PC1xQ)</vt:lpstr>
      <vt:lpstr>Impact of an increase in demand on price and output for a price maker (imperfect competition)</vt:lpstr>
      <vt:lpstr>Increase in fixed costs in imperfect competition</vt:lpstr>
      <vt:lpstr>price discrimination for off peak and on peak goods/services</vt:lpstr>
      <vt:lpstr>Oligopoly kinked demand equilibrium price and quantity for profit maximiser MR is disjointed because of the kink in the demand (AR) curve</vt:lpstr>
      <vt:lpstr>Kinked demand in oligopoly: increase in costs has no impact on equilibrium price and output; prices are rigid/stable/sticky</vt:lpstr>
      <vt:lpstr>Lower average costs in oligopoly compared to perfect competition  due to greater economies of scale</vt:lpstr>
      <vt:lpstr>Natural monopoly; profit-maximising output is Q; if marginal cost pricing output is Q1 which achieves allocative efficiency but cause firm to run at a loss</vt:lpstr>
      <vt:lpstr>Possible pricing options for a firm in monopolistic competition in the long run</vt:lpstr>
      <vt:lpstr>ECONOMICS DIAGRAMS</vt:lpstr>
      <vt:lpstr>Decrease and increase in aggregate demand</vt:lpstr>
      <vt:lpstr>Short run aggregate supply – a change in the price level causes a movement along from W to X</vt:lpstr>
      <vt:lpstr>Increase in aggregate demand (AD), and the impact on macro equilibrium</vt:lpstr>
      <vt:lpstr>Decrease in short run aggregate supply (SRAS), and the impact on macro equilibrium </vt:lpstr>
      <vt:lpstr>Increase in short run aggregate supply (Classical model), and the impact on macro equilibrium</vt:lpstr>
      <vt:lpstr>Decrease in short run aggregate supply (Classical model); shows cost-push inflation</vt:lpstr>
      <vt:lpstr>Increase in aggregate demand (Classical model); shows demand-pull inflation</vt:lpstr>
      <vt:lpstr>Increase in short run aggregate supply (classical model), showing disinflation or deflation due to falling costs in economy, eg lower oil prices</vt:lpstr>
      <vt:lpstr>Long run equilibrium real national output and price level in the classical model</vt:lpstr>
      <vt:lpstr>Long run effect of an increase in aggregate demand (Classical model)</vt:lpstr>
      <vt:lpstr>Increase in aggregate demand (Classical model)</vt:lpstr>
      <vt:lpstr>Decrease in long run aggregate supply (classical model)</vt:lpstr>
      <vt:lpstr>Increase in long run aggregate supply (Classical model)</vt:lpstr>
      <vt:lpstr>Increase in economy's productive potential; increase in long run aggregate supply (classical model) increasing the full employment level of real national output</vt:lpstr>
      <vt:lpstr>Negative output gap (Classical model)</vt:lpstr>
      <vt:lpstr>Macroeconomic Equilibrium (Keynesian model) with a large negative output gap</vt:lpstr>
      <vt:lpstr>Increase in aggregate demand, Keynesian model</vt:lpstr>
      <vt:lpstr>Increases in aggregate demand (Keynesian model), with additional multiplier effect</vt:lpstr>
      <vt:lpstr>Increase in aggregate demand with multiplier effect (Keynesian model, leading to demand-pull inflation</vt:lpstr>
      <vt:lpstr>Negative output gap between Y1 and Yfe (Keynesian model); increase in AD to AD2 starts to close the gap</vt:lpstr>
      <vt:lpstr>Decrease in aggregate demand (Keynesian model)</vt:lpstr>
      <vt:lpstr>Impact of decrease in aggregate supply caused by short run factors (no change in productive capacity of economy)</vt:lpstr>
      <vt:lpstr>Aggregate demand required for economy to operate at full employment output</vt:lpstr>
      <vt:lpstr>Impact of an increase in capital investment with multiplier effect on economy (Keynesian model)</vt:lpstr>
      <vt:lpstr>Increase in productive potential of economy (i) in classical model and (ii) in Keynesian model)</vt:lpstr>
      <vt:lpstr>Relationship between AD/AS model and Phillips curve; increase in price level raises expectation of inflation shifting short run Phillips curve outwards</vt:lpstr>
      <vt:lpstr>Cost push inflation (Classical model) </vt:lpstr>
      <vt:lpstr>Demand- pull inflation (classical model)</vt:lpstr>
      <vt:lpstr>ECONOMICS DIAGRAMS</vt:lpstr>
      <vt:lpstr>Money market equilibrium</vt:lpstr>
      <vt:lpstr>Alternative money market diagram</vt:lpstr>
      <vt:lpstr>Money market: Increase in demand for money (credit/loans)</vt:lpstr>
      <vt:lpstr>Money market: Increase in the money supply</vt:lpstr>
      <vt:lpstr>Bond market: Increase in the demand for bonds</vt:lpstr>
      <vt:lpstr>Foreign exchange (FOREX) market equilibrium</vt:lpstr>
      <vt:lpstr>Increase in supply in a foreign exchange market</vt:lpstr>
      <vt:lpstr>Foreign exchange market: increase in demand for a currency causing an appreciation</vt:lpstr>
      <vt:lpstr>Foreign exchange market: increase in demand for £s causing a Sterling appreciation</vt:lpstr>
      <vt:lpstr>Foreign exchange market: Excess supply of currency when price is above the market equilibrium</vt:lpstr>
      <vt:lpstr>Foreign exchange market: increase in market demand for a currency</vt:lpstr>
      <vt:lpstr>ECONOMICS DIAGRAMS</vt:lpstr>
      <vt:lpstr>Phases in the economic cycle</vt:lpstr>
      <vt:lpstr>Impact of an increase in productive potential on trend GDP growth</vt:lpstr>
      <vt:lpstr>Short run Phillips curve (trade-off between inflation and unemployment)</vt:lpstr>
      <vt:lpstr>Laffer curve</vt:lpstr>
      <vt:lpstr>Laffer curve showing how a reduction in the tax rate could increase total tax revenue</vt:lpstr>
      <vt:lpstr>Laffer curve showing tax rate that creates maximum tax revenue</vt:lpstr>
      <vt:lpstr>Alternative representation of the Laffer curve</vt:lpstr>
      <vt:lpstr>Income inequality: Lorenz curve used to find out Gini coefficient</vt:lpstr>
      <vt:lpstr>Income inequality: Lorenz curves used to find out Gini coefficient; Country A has less income inequality than Country B</vt:lpstr>
      <vt:lpstr>Income inequality: Gini coefficient is area A/(areas A+B)</vt:lpstr>
      <vt:lpstr>How two different Lorenz curves (income distributions) can give the same Gini coefficient</vt:lpstr>
      <vt:lpstr>Kuznets curve</vt:lpstr>
      <vt:lpstr>ECONOMICS DIAGRAMS</vt:lpstr>
      <vt:lpstr>Absolute advantage: production possibilities</vt:lpstr>
      <vt:lpstr>Absolute advantage production possibilities</vt:lpstr>
      <vt:lpstr>Absolute advantage production possibilities</vt:lpstr>
      <vt:lpstr>Comparative advantage production possibilities</vt:lpstr>
      <vt:lpstr>Tariff model; tariff imposed on good raises tax revenue but causes a welfare loss</vt:lpstr>
      <vt:lpstr>Removal of tariff increase imports from Q1Q2 to Q3Q4</vt:lpstr>
      <vt:lpstr>Tariff set so price rises above domestic market equilibrium means there will be no imports and the market equilibrium will be determined domestically</vt:lpstr>
      <vt:lpstr>Reduction in tariff </vt:lpstr>
      <vt:lpstr>Impact of export subsidy on price of exports (vertical distance = subsidy per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Tarrant</dc:creator>
  <cp:lastModifiedBy>Matthew Roper</cp:lastModifiedBy>
  <cp:revision>2203</cp:revision>
  <dcterms:created xsi:type="dcterms:W3CDTF">2018-09-09T13:36:31Z</dcterms:created>
  <dcterms:modified xsi:type="dcterms:W3CDTF">2024-02-12T14:05:37Z</dcterms:modified>
</cp:coreProperties>
</file>