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4"/>
    <p:sldMasterId id="2147483672" r:id="rId5"/>
  </p:sldMasterIdLst>
  <p:notesMasterIdLst>
    <p:notesMasterId r:id="rId60"/>
  </p:notesMasterIdLst>
  <p:sldIdLst>
    <p:sldId id="256" r:id="rId6"/>
    <p:sldId id="257" r:id="rId7"/>
    <p:sldId id="719" r:id="rId8"/>
    <p:sldId id="723" r:id="rId9"/>
    <p:sldId id="305" r:id="rId10"/>
    <p:sldId id="307" r:id="rId11"/>
    <p:sldId id="260" r:id="rId12"/>
    <p:sldId id="263" r:id="rId13"/>
    <p:sldId id="264" r:id="rId14"/>
    <p:sldId id="265" r:id="rId15"/>
    <p:sldId id="266" r:id="rId16"/>
    <p:sldId id="267" r:id="rId17"/>
    <p:sldId id="268" r:id="rId18"/>
    <p:sldId id="269" r:id="rId19"/>
    <p:sldId id="270" r:id="rId20"/>
    <p:sldId id="271" r:id="rId21"/>
    <p:sldId id="272" r:id="rId22"/>
    <p:sldId id="261" r:id="rId23"/>
    <p:sldId id="273" r:id="rId24"/>
    <p:sldId id="603" r:id="rId25"/>
    <p:sldId id="601" r:id="rId26"/>
    <p:sldId id="274" r:id="rId27"/>
    <p:sldId id="275" r:id="rId28"/>
    <p:sldId id="277" r:id="rId29"/>
    <p:sldId id="725" r:id="rId30"/>
    <p:sldId id="280" r:id="rId31"/>
    <p:sldId id="279" r:id="rId32"/>
    <p:sldId id="282" r:id="rId33"/>
    <p:sldId id="283" r:id="rId34"/>
    <p:sldId id="285" r:id="rId35"/>
    <p:sldId id="724" r:id="rId36"/>
    <p:sldId id="287" r:id="rId37"/>
    <p:sldId id="288" r:id="rId38"/>
    <p:sldId id="284" r:id="rId39"/>
    <p:sldId id="289" r:id="rId40"/>
    <p:sldId id="314" r:id="rId41"/>
    <p:sldId id="315" r:id="rId42"/>
    <p:sldId id="290" r:id="rId43"/>
    <p:sldId id="291" r:id="rId44"/>
    <p:sldId id="292" r:id="rId45"/>
    <p:sldId id="293" r:id="rId46"/>
    <p:sldId id="294" r:id="rId47"/>
    <p:sldId id="295" r:id="rId48"/>
    <p:sldId id="296" r:id="rId49"/>
    <p:sldId id="297" r:id="rId50"/>
    <p:sldId id="298" r:id="rId51"/>
    <p:sldId id="299" r:id="rId52"/>
    <p:sldId id="303" r:id="rId53"/>
    <p:sldId id="308" r:id="rId54"/>
    <p:sldId id="310" r:id="rId55"/>
    <p:sldId id="309" r:id="rId56"/>
    <p:sldId id="311" r:id="rId57"/>
    <p:sldId id="312" r:id="rId58"/>
    <p:sldId id="304" r:id="rId59"/>
  </p:sldIdLst>
  <p:sldSz cx="9144000" cy="5143500" type="screen16x9"/>
  <p:notesSz cx="6858000" cy="9144000"/>
  <p:embeddedFontLst>
    <p:embeddedFont>
      <p:font typeface="Avenir Next LT Pro" panose="020B0504020202020204" pitchFamily="34" charset="0"/>
      <p:regular r:id="rId61"/>
      <p:bold r:id="rId62"/>
      <p:italic r:id="rId63"/>
      <p:boldItalic r:id="rId64"/>
    </p:embeddedFont>
    <p:embeddedFont>
      <p:font typeface="Comfortaa" panose="020B0604020202020204" charset="0"/>
      <p:regular r:id="rId65"/>
      <p:bold r:id="rId66"/>
    </p:embeddedFont>
    <p:embeddedFont>
      <p:font typeface="Rockwell" panose="02060603020205020403" pitchFamily="18" charset="0"/>
      <p:regular r:id="rId67"/>
      <p:bold r:id="rId68"/>
      <p:italic r:id="rId69"/>
      <p:boldItalic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EB8376-3A01-B300-116E-D66433498082}" v="1" dt="2025-09-17T13:25:09.125"/>
  </p1510:revLst>
</p1510:revInfo>
</file>

<file path=ppt/tableStyles.xml><?xml version="1.0" encoding="utf-8"?>
<a:tblStyleLst xmlns:a="http://schemas.openxmlformats.org/drawingml/2006/main" def="{974E55E6-CED8-41B2-8A62-851C0D271BCD}">
  <a:tblStyle styleId="{974E55E6-CED8-41B2-8A62-851C0D271BCD}"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3A1BE33-9CBF-4EDF-8D68-527F0A3B4245}"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3.fntdata"/><Relationship Id="rId68" Type="http://schemas.openxmlformats.org/officeDocument/2006/relationships/font" Target="fonts/font8.fntdata"/><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font" Target="fonts/font6.fntdata"/><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font" Target="fonts/font1.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font" Target="fonts/font4.fntdata"/><Relationship Id="rId69" Type="http://schemas.openxmlformats.org/officeDocument/2006/relationships/font" Target="fonts/font9.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font" Target="fonts/font7.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2.fntdata"/><Relationship Id="rId70" Type="http://schemas.openxmlformats.org/officeDocument/2006/relationships/font" Target="fonts/font10.fntdata"/><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55ADE8-05D0-48FE-A13D-C8CAD1F55F88}" type="doc">
      <dgm:prSet loTypeId="urn:microsoft.com/office/officeart/2005/8/layout/radial1" loCatId="cycle" qsTypeId="urn:microsoft.com/office/officeart/2005/8/quickstyle/simple1" qsCatId="simple" csTypeId="urn:microsoft.com/office/officeart/2005/8/colors/colorful5" csCatId="colorful" phldr="1"/>
      <dgm:spPr/>
      <dgm:t>
        <a:bodyPr/>
        <a:lstStyle/>
        <a:p>
          <a:endParaRPr lang="en-GB"/>
        </a:p>
      </dgm:t>
    </dgm:pt>
    <dgm:pt modelId="{0740F36F-3EB9-42F6-AF30-12C3887F77F2}">
      <dgm:prSet phldrT="[Text]" custT="1"/>
      <dgm:spPr/>
      <dgm:t>
        <a:bodyPr/>
        <a:lstStyle/>
        <a:p>
          <a:r>
            <a:rPr lang="en-GB" sz="1400" b="1">
              <a:latin typeface="Avenir Next LT Pro" panose="020B0504020202020204" pitchFamily="34" charset="0"/>
            </a:rPr>
            <a:t>What does a good attitude look like?</a:t>
          </a:r>
        </a:p>
      </dgm:t>
    </dgm:pt>
    <dgm:pt modelId="{5396A4F0-85A0-46BB-8981-25FD0EE58E53}" type="parTrans" cxnId="{38A6350D-14E3-45D8-AD8A-5562C8F9A62F}">
      <dgm:prSet/>
      <dgm:spPr/>
      <dgm:t>
        <a:bodyPr/>
        <a:lstStyle/>
        <a:p>
          <a:endParaRPr lang="en-GB"/>
        </a:p>
      </dgm:t>
    </dgm:pt>
    <dgm:pt modelId="{9A5912BD-3A02-4326-B1B4-047716EC87AA}" type="sibTrans" cxnId="{38A6350D-14E3-45D8-AD8A-5562C8F9A62F}">
      <dgm:prSet/>
      <dgm:spPr/>
      <dgm:t>
        <a:bodyPr/>
        <a:lstStyle/>
        <a:p>
          <a:endParaRPr lang="en-GB"/>
        </a:p>
      </dgm:t>
    </dgm:pt>
    <dgm:pt modelId="{BF518146-42B5-44CC-B91C-60C4C8EA96CF}">
      <dgm:prSet phldrT="[Text]"/>
      <dgm:spPr/>
      <dgm:t>
        <a:bodyPr/>
        <a:lstStyle/>
        <a:p>
          <a:r>
            <a:rPr lang="en-GB"/>
            <a:t>Punctual – Being on time</a:t>
          </a:r>
        </a:p>
      </dgm:t>
    </dgm:pt>
    <dgm:pt modelId="{8636200E-7A12-442D-8847-F899E2A424BB}" type="parTrans" cxnId="{269D9C2A-A3D6-4B7A-AFB8-867EB411930A}">
      <dgm:prSet/>
      <dgm:spPr/>
      <dgm:t>
        <a:bodyPr/>
        <a:lstStyle/>
        <a:p>
          <a:endParaRPr lang="en-GB"/>
        </a:p>
      </dgm:t>
    </dgm:pt>
    <dgm:pt modelId="{FA85704D-2EA5-4938-8B7B-4EF1CBF38881}" type="sibTrans" cxnId="{269D9C2A-A3D6-4B7A-AFB8-867EB411930A}">
      <dgm:prSet/>
      <dgm:spPr/>
      <dgm:t>
        <a:bodyPr/>
        <a:lstStyle/>
        <a:p>
          <a:endParaRPr lang="en-GB"/>
        </a:p>
      </dgm:t>
    </dgm:pt>
    <dgm:pt modelId="{2D294D52-0052-49D5-AC4B-5135460A2621}">
      <dgm:prSet phldrT="[Text]"/>
      <dgm:spPr/>
      <dgm:t>
        <a:bodyPr/>
        <a:lstStyle/>
        <a:p>
          <a:r>
            <a:rPr lang="en-GB"/>
            <a:t>Good Attendance </a:t>
          </a:r>
        </a:p>
        <a:p>
          <a:r>
            <a:rPr lang="en-GB"/>
            <a:t>97.5%</a:t>
          </a:r>
        </a:p>
      </dgm:t>
    </dgm:pt>
    <dgm:pt modelId="{EBF22FD3-F7CC-44F1-B2DB-445E8C917972}" type="parTrans" cxnId="{FA4578CE-080C-422C-B4DA-B2E270148DE8}">
      <dgm:prSet/>
      <dgm:spPr/>
      <dgm:t>
        <a:bodyPr/>
        <a:lstStyle/>
        <a:p>
          <a:endParaRPr lang="en-GB"/>
        </a:p>
      </dgm:t>
    </dgm:pt>
    <dgm:pt modelId="{C698A457-DA98-447F-9B5F-2149C1B4BD32}" type="sibTrans" cxnId="{FA4578CE-080C-422C-B4DA-B2E270148DE8}">
      <dgm:prSet/>
      <dgm:spPr/>
      <dgm:t>
        <a:bodyPr/>
        <a:lstStyle/>
        <a:p>
          <a:endParaRPr lang="en-GB"/>
        </a:p>
      </dgm:t>
    </dgm:pt>
    <dgm:pt modelId="{E9C57AEA-B6DB-44C9-B028-FE3E9845BCE0}">
      <dgm:prSet phldrT="[Text]"/>
      <dgm:spPr/>
      <dgm:t>
        <a:bodyPr/>
        <a:lstStyle/>
        <a:p>
          <a:r>
            <a:rPr lang="en-GB"/>
            <a:t>Being equipped</a:t>
          </a:r>
        </a:p>
      </dgm:t>
    </dgm:pt>
    <dgm:pt modelId="{A3CE4A8E-F6D8-46BE-B544-EAE0FA51D2C3}" type="parTrans" cxnId="{56B37E65-41EA-40B0-9445-E939743A035D}">
      <dgm:prSet/>
      <dgm:spPr/>
      <dgm:t>
        <a:bodyPr/>
        <a:lstStyle/>
        <a:p>
          <a:endParaRPr lang="en-GB"/>
        </a:p>
      </dgm:t>
    </dgm:pt>
    <dgm:pt modelId="{2F3226D2-3B63-4285-A73A-FC48F30E0EE2}" type="sibTrans" cxnId="{56B37E65-41EA-40B0-9445-E939743A035D}">
      <dgm:prSet/>
      <dgm:spPr/>
      <dgm:t>
        <a:bodyPr/>
        <a:lstStyle/>
        <a:p>
          <a:endParaRPr lang="en-GB"/>
        </a:p>
      </dgm:t>
    </dgm:pt>
    <dgm:pt modelId="{67A00DA4-CF33-4C31-995D-3298D29D25B7}">
      <dgm:prSet phldrT="[Text]"/>
      <dgm:spPr/>
      <dgm:t>
        <a:bodyPr/>
        <a:lstStyle/>
        <a:p>
          <a:r>
            <a:rPr lang="en-GB"/>
            <a:t>Wearing the correct uniform smartly</a:t>
          </a:r>
        </a:p>
      </dgm:t>
    </dgm:pt>
    <dgm:pt modelId="{BCB5AE73-764C-4BAA-B776-818F75364A6F}" type="parTrans" cxnId="{DE6678A9-72A7-4863-851C-B9D64785A349}">
      <dgm:prSet/>
      <dgm:spPr/>
      <dgm:t>
        <a:bodyPr/>
        <a:lstStyle/>
        <a:p>
          <a:endParaRPr lang="en-GB"/>
        </a:p>
      </dgm:t>
    </dgm:pt>
    <dgm:pt modelId="{DC9A0D93-9FD0-49D8-A6FF-996259373728}" type="sibTrans" cxnId="{DE6678A9-72A7-4863-851C-B9D64785A349}">
      <dgm:prSet/>
      <dgm:spPr/>
      <dgm:t>
        <a:bodyPr/>
        <a:lstStyle/>
        <a:p>
          <a:endParaRPr lang="en-GB"/>
        </a:p>
      </dgm:t>
    </dgm:pt>
    <dgm:pt modelId="{ABF0D451-A006-4EA0-ADAF-6ACE581AE9A1}">
      <dgm:prSet phldrT="[Text]"/>
      <dgm:spPr/>
      <dgm:t>
        <a:bodyPr/>
        <a:lstStyle/>
        <a:p>
          <a:r>
            <a:rPr lang="en-GB"/>
            <a:t>Speaking politely and positively</a:t>
          </a:r>
        </a:p>
      </dgm:t>
    </dgm:pt>
    <dgm:pt modelId="{505D2149-F6A7-4B84-BEF8-A319C5FAE3F9}" type="parTrans" cxnId="{C2C8A47E-7CD8-44C1-9410-D4FCFECFDDC2}">
      <dgm:prSet/>
      <dgm:spPr/>
      <dgm:t>
        <a:bodyPr/>
        <a:lstStyle/>
        <a:p>
          <a:endParaRPr lang="en-GB"/>
        </a:p>
      </dgm:t>
    </dgm:pt>
    <dgm:pt modelId="{5C8B1BA6-5B80-4118-AE16-B157E791DA96}" type="sibTrans" cxnId="{C2C8A47E-7CD8-44C1-9410-D4FCFECFDDC2}">
      <dgm:prSet/>
      <dgm:spPr/>
      <dgm:t>
        <a:bodyPr/>
        <a:lstStyle/>
        <a:p>
          <a:endParaRPr lang="en-GB"/>
        </a:p>
      </dgm:t>
    </dgm:pt>
    <dgm:pt modelId="{45FF20E5-A36F-4565-B19D-B2765182F9EE}">
      <dgm:prSet phldrT="[Text]"/>
      <dgm:spPr/>
      <dgm:t>
        <a:bodyPr/>
        <a:lstStyle/>
        <a:p>
          <a:r>
            <a:rPr lang="en-GB"/>
            <a:t>Being on task</a:t>
          </a:r>
        </a:p>
      </dgm:t>
    </dgm:pt>
    <dgm:pt modelId="{94D7395E-6F9C-4401-88AD-1E4BA582A2B3}" type="parTrans" cxnId="{F002CE65-8594-4F4E-9686-2FB3E3BDC79D}">
      <dgm:prSet/>
      <dgm:spPr/>
      <dgm:t>
        <a:bodyPr/>
        <a:lstStyle/>
        <a:p>
          <a:endParaRPr lang="en-GB"/>
        </a:p>
      </dgm:t>
    </dgm:pt>
    <dgm:pt modelId="{85C5ACB0-69F6-4609-AB60-CECBB003012D}" type="sibTrans" cxnId="{F002CE65-8594-4F4E-9686-2FB3E3BDC79D}">
      <dgm:prSet/>
      <dgm:spPr/>
      <dgm:t>
        <a:bodyPr/>
        <a:lstStyle/>
        <a:p>
          <a:endParaRPr lang="en-GB"/>
        </a:p>
      </dgm:t>
    </dgm:pt>
    <dgm:pt modelId="{562EADB0-4810-4136-9A94-6B2A47A5DFF9}" type="pres">
      <dgm:prSet presAssocID="{4F55ADE8-05D0-48FE-A13D-C8CAD1F55F88}" presName="cycle" presStyleCnt="0">
        <dgm:presLayoutVars>
          <dgm:chMax val="1"/>
          <dgm:dir/>
          <dgm:animLvl val="ctr"/>
          <dgm:resizeHandles val="exact"/>
        </dgm:presLayoutVars>
      </dgm:prSet>
      <dgm:spPr/>
    </dgm:pt>
    <dgm:pt modelId="{D4FAD6D8-763D-4755-8A3A-17A39C323DEC}" type="pres">
      <dgm:prSet presAssocID="{0740F36F-3EB9-42F6-AF30-12C3887F77F2}" presName="centerShape" presStyleLbl="node0" presStyleIdx="0" presStyleCnt="1"/>
      <dgm:spPr/>
    </dgm:pt>
    <dgm:pt modelId="{AC0423A5-7A9A-4961-A516-D6474FD17C50}" type="pres">
      <dgm:prSet presAssocID="{8636200E-7A12-442D-8847-F899E2A424BB}" presName="Name9" presStyleLbl="parChTrans1D2" presStyleIdx="0" presStyleCnt="6"/>
      <dgm:spPr/>
    </dgm:pt>
    <dgm:pt modelId="{9003A623-C60D-4E15-A094-11F48967B786}" type="pres">
      <dgm:prSet presAssocID="{8636200E-7A12-442D-8847-F899E2A424BB}" presName="connTx" presStyleLbl="parChTrans1D2" presStyleIdx="0" presStyleCnt="6"/>
      <dgm:spPr/>
    </dgm:pt>
    <dgm:pt modelId="{F21BDDBF-FD80-480E-8560-FDCB2DBF82FE}" type="pres">
      <dgm:prSet presAssocID="{BF518146-42B5-44CC-B91C-60C4C8EA96CF}" presName="node" presStyleLbl="node1" presStyleIdx="0" presStyleCnt="6" custRadScaleRad="99494">
        <dgm:presLayoutVars>
          <dgm:bulletEnabled val="1"/>
        </dgm:presLayoutVars>
      </dgm:prSet>
      <dgm:spPr/>
    </dgm:pt>
    <dgm:pt modelId="{F9089592-521B-4444-999D-53EABEC1B9F6}" type="pres">
      <dgm:prSet presAssocID="{EBF22FD3-F7CC-44F1-B2DB-445E8C917972}" presName="Name9" presStyleLbl="parChTrans1D2" presStyleIdx="1" presStyleCnt="6"/>
      <dgm:spPr/>
    </dgm:pt>
    <dgm:pt modelId="{61CC8B98-9EA6-4648-B142-FB537B893AD9}" type="pres">
      <dgm:prSet presAssocID="{EBF22FD3-F7CC-44F1-B2DB-445E8C917972}" presName="connTx" presStyleLbl="parChTrans1D2" presStyleIdx="1" presStyleCnt="6"/>
      <dgm:spPr/>
    </dgm:pt>
    <dgm:pt modelId="{D60D46FD-8A04-488B-AB7D-16B8120C3171}" type="pres">
      <dgm:prSet presAssocID="{2D294D52-0052-49D5-AC4B-5135460A2621}" presName="node" presStyleLbl="node1" presStyleIdx="1" presStyleCnt="6">
        <dgm:presLayoutVars>
          <dgm:bulletEnabled val="1"/>
        </dgm:presLayoutVars>
      </dgm:prSet>
      <dgm:spPr/>
    </dgm:pt>
    <dgm:pt modelId="{03BD7C64-E562-4D61-A5CD-79FB51EDAE29}" type="pres">
      <dgm:prSet presAssocID="{A3CE4A8E-F6D8-46BE-B544-EAE0FA51D2C3}" presName="Name9" presStyleLbl="parChTrans1D2" presStyleIdx="2" presStyleCnt="6"/>
      <dgm:spPr/>
    </dgm:pt>
    <dgm:pt modelId="{3A15DDCE-C961-424D-A2DD-C624099F1FEC}" type="pres">
      <dgm:prSet presAssocID="{A3CE4A8E-F6D8-46BE-B544-EAE0FA51D2C3}" presName="connTx" presStyleLbl="parChTrans1D2" presStyleIdx="2" presStyleCnt="6"/>
      <dgm:spPr/>
    </dgm:pt>
    <dgm:pt modelId="{BCF91D8D-A524-41F6-B3A5-BDE14B695906}" type="pres">
      <dgm:prSet presAssocID="{E9C57AEA-B6DB-44C9-B028-FE3E9845BCE0}" presName="node" presStyleLbl="node1" presStyleIdx="2" presStyleCnt="6">
        <dgm:presLayoutVars>
          <dgm:bulletEnabled val="1"/>
        </dgm:presLayoutVars>
      </dgm:prSet>
      <dgm:spPr/>
    </dgm:pt>
    <dgm:pt modelId="{F8324A72-B715-48E3-94DC-6D6BD8DDA1A8}" type="pres">
      <dgm:prSet presAssocID="{BCB5AE73-764C-4BAA-B776-818F75364A6F}" presName="Name9" presStyleLbl="parChTrans1D2" presStyleIdx="3" presStyleCnt="6"/>
      <dgm:spPr/>
    </dgm:pt>
    <dgm:pt modelId="{DF3773B3-EDB5-4A32-B856-A135E8E105D3}" type="pres">
      <dgm:prSet presAssocID="{BCB5AE73-764C-4BAA-B776-818F75364A6F}" presName="connTx" presStyleLbl="parChTrans1D2" presStyleIdx="3" presStyleCnt="6"/>
      <dgm:spPr/>
    </dgm:pt>
    <dgm:pt modelId="{7C38C56C-E278-4719-A586-F36382225E03}" type="pres">
      <dgm:prSet presAssocID="{67A00DA4-CF33-4C31-995D-3298D29D25B7}" presName="node" presStyleLbl="node1" presStyleIdx="3" presStyleCnt="6">
        <dgm:presLayoutVars>
          <dgm:bulletEnabled val="1"/>
        </dgm:presLayoutVars>
      </dgm:prSet>
      <dgm:spPr/>
    </dgm:pt>
    <dgm:pt modelId="{823A39AA-7377-4CAB-A7D3-124DE6EDA3EE}" type="pres">
      <dgm:prSet presAssocID="{505D2149-F6A7-4B84-BEF8-A319C5FAE3F9}" presName="Name9" presStyleLbl="parChTrans1D2" presStyleIdx="4" presStyleCnt="6"/>
      <dgm:spPr/>
    </dgm:pt>
    <dgm:pt modelId="{CB188F19-136C-4559-8E3D-E0CA61EC621F}" type="pres">
      <dgm:prSet presAssocID="{505D2149-F6A7-4B84-BEF8-A319C5FAE3F9}" presName="connTx" presStyleLbl="parChTrans1D2" presStyleIdx="4" presStyleCnt="6"/>
      <dgm:spPr/>
    </dgm:pt>
    <dgm:pt modelId="{936EBD70-A40A-4DC6-AC0A-0A6C5091D92B}" type="pres">
      <dgm:prSet presAssocID="{ABF0D451-A006-4EA0-ADAF-6ACE581AE9A1}" presName="node" presStyleLbl="node1" presStyleIdx="4" presStyleCnt="6">
        <dgm:presLayoutVars>
          <dgm:bulletEnabled val="1"/>
        </dgm:presLayoutVars>
      </dgm:prSet>
      <dgm:spPr/>
    </dgm:pt>
    <dgm:pt modelId="{13A08A2E-0E63-4FEB-9951-EB036D3C23A1}" type="pres">
      <dgm:prSet presAssocID="{94D7395E-6F9C-4401-88AD-1E4BA582A2B3}" presName="Name9" presStyleLbl="parChTrans1D2" presStyleIdx="5" presStyleCnt="6"/>
      <dgm:spPr/>
    </dgm:pt>
    <dgm:pt modelId="{F51A34EE-2C65-4E71-A521-871AEB1AE2A8}" type="pres">
      <dgm:prSet presAssocID="{94D7395E-6F9C-4401-88AD-1E4BA582A2B3}" presName="connTx" presStyleLbl="parChTrans1D2" presStyleIdx="5" presStyleCnt="6"/>
      <dgm:spPr/>
    </dgm:pt>
    <dgm:pt modelId="{44DAF4D8-5644-485A-9244-66AE11734A20}" type="pres">
      <dgm:prSet presAssocID="{45FF20E5-A36F-4565-B19D-B2765182F9EE}" presName="node" presStyleLbl="node1" presStyleIdx="5" presStyleCnt="6">
        <dgm:presLayoutVars>
          <dgm:bulletEnabled val="1"/>
        </dgm:presLayoutVars>
      </dgm:prSet>
      <dgm:spPr/>
    </dgm:pt>
  </dgm:ptLst>
  <dgm:cxnLst>
    <dgm:cxn modelId="{ADBE050A-6BA5-4497-9E17-EA36CAAF23BB}" type="presOf" srcId="{ABF0D451-A006-4EA0-ADAF-6ACE581AE9A1}" destId="{936EBD70-A40A-4DC6-AC0A-0A6C5091D92B}" srcOrd="0" destOrd="0" presId="urn:microsoft.com/office/officeart/2005/8/layout/radial1"/>
    <dgm:cxn modelId="{5936050B-EDB4-4A79-8B56-39271C401BBA}" type="presOf" srcId="{BCB5AE73-764C-4BAA-B776-818F75364A6F}" destId="{F8324A72-B715-48E3-94DC-6D6BD8DDA1A8}" srcOrd="0" destOrd="0" presId="urn:microsoft.com/office/officeart/2005/8/layout/radial1"/>
    <dgm:cxn modelId="{38A6350D-14E3-45D8-AD8A-5562C8F9A62F}" srcId="{4F55ADE8-05D0-48FE-A13D-C8CAD1F55F88}" destId="{0740F36F-3EB9-42F6-AF30-12C3887F77F2}" srcOrd="0" destOrd="0" parTransId="{5396A4F0-85A0-46BB-8981-25FD0EE58E53}" sibTransId="{9A5912BD-3A02-4326-B1B4-047716EC87AA}"/>
    <dgm:cxn modelId="{01EBFB1D-061F-4A8C-9387-67EFADE2F46C}" type="presOf" srcId="{505D2149-F6A7-4B84-BEF8-A319C5FAE3F9}" destId="{823A39AA-7377-4CAB-A7D3-124DE6EDA3EE}" srcOrd="0" destOrd="0" presId="urn:microsoft.com/office/officeart/2005/8/layout/radial1"/>
    <dgm:cxn modelId="{CDB78020-954E-4C8F-9380-9AC39CC66324}" type="presOf" srcId="{505D2149-F6A7-4B84-BEF8-A319C5FAE3F9}" destId="{CB188F19-136C-4559-8E3D-E0CA61EC621F}" srcOrd="1" destOrd="0" presId="urn:microsoft.com/office/officeart/2005/8/layout/radial1"/>
    <dgm:cxn modelId="{269D9C2A-A3D6-4B7A-AFB8-867EB411930A}" srcId="{0740F36F-3EB9-42F6-AF30-12C3887F77F2}" destId="{BF518146-42B5-44CC-B91C-60C4C8EA96CF}" srcOrd="0" destOrd="0" parTransId="{8636200E-7A12-442D-8847-F899E2A424BB}" sibTransId="{FA85704D-2EA5-4938-8B7B-4EF1CBF38881}"/>
    <dgm:cxn modelId="{37DD3E36-3357-44DE-A60D-113D3B31F137}" type="presOf" srcId="{BF518146-42B5-44CC-B91C-60C4C8EA96CF}" destId="{F21BDDBF-FD80-480E-8560-FDCB2DBF82FE}" srcOrd="0" destOrd="0" presId="urn:microsoft.com/office/officeart/2005/8/layout/radial1"/>
    <dgm:cxn modelId="{4D9E693B-658D-4DC4-A484-1473A1BE9C8E}" type="presOf" srcId="{E9C57AEA-B6DB-44C9-B028-FE3E9845BCE0}" destId="{BCF91D8D-A524-41F6-B3A5-BDE14B695906}" srcOrd="0" destOrd="0" presId="urn:microsoft.com/office/officeart/2005/8/layout/radial1"/>
    <dgm:cxn modelId="{16B80963-243B-4028-B3B4-DE902C8BD947}" type="presOf" srcId="{67A00DA4-CF33-4C31-995D-3298D29D25B7}" destId="{7C38C56C-E278-4719-A586-F36382225E03}" srcOrd="0" destOrd="0" presId="urn:microsoft.com/office/officeart/2005/8/layout/radial1"/>
    <dgm:cxn modelId="{56B37E65-41EA-40B0-9445-E939743A035D}" srcId="{0740F36F-3EB9-42F6-AF30-12C3887F77F2}" destId="{E9C57AEA-B6DB-44C9-B028-FE3E9845BCE0}" srcOrd="2" destOrd="0" parTransId="{A3CE4A8E-F6D8-46BE-B544-EAE0FA51D2C3}" sibTransId="{2F3226D2-3B63-4285-A73A-FC48F30E0EE2}"/>
    <dgm:cxn modelId="{2213C545-CB4B-4515-AF31-F095694D36DC}" type="presOf" srcId="{2D294D52-0052-49D5-AC4B-5135460A2621}" destId="{D60D46FD-8A04-488B-AB7D-16B8120C3171}" srcOrd="0" destOrd="0" presId="urn:microsoft.com/office/officeart/2005/8/layout/radial1"/>
    <dgm:cxn modelId="{F002CE65-8594-4F4E-9686-2FB3E3BDC79D}" srcId="{0740F36F-3EB9-42F6-AF30-12C3887F77F2}" destId="{45FF20E5-A36F-4565-B19D-B2765182F9EE}" srcOrd="5" destOrd="0" parTransId="{94D7395E-6F9C-4401-88AD-1E4BA582A2B3}" sibTransId="{85C5ACB0-69F6-4609-AB60-CECBB003012D}"/>
    <dgm:cxn modelId="{E64A244B-A10B-4365-B6E4-5A5FE10C72B4}" type="presOf" srcId="{EBF22FD3-F7CC-44F1-B2DB-445E8C917972}" destId="{F9089592-521B-4444-999D-53EABEC1B9F6}" srcOrd="0" destOrd="0" presId="urn:microsoft.com/office/officeart/2005/8/layout/radial1"/>
    <dgm:cxn modelId="{155CA46F-7714-458A-9B6F-0EBF791EBD15}" type="presOf" srcId="{94D7395E-6F9C-4401-88AD-1E4BA582A2B3}" destId="{13A08A2E-0E63-4FEB-9951-EB036D3C23A1}" srcOrd="0" destOrd="0" presId="urn:microsoft.com/office/officeart/2005/8/layout/radial1"/>
    <dgm:cxn modelId="{C2C8A47E-7CD8-44C1-9410-D4FCFECFDDC2}" srcId="{0740F36F-3EB9-42F6-AF30-12C3887F77F2}" destId="{ABF0D451-A006-4EA0-ADAF-6ACE581AE9A1}" srcOrd="4" destOrd="0" parTransId="{505D2149-F6A7-4B84-BEF8-A319C5FAE3F9}" sibTransId="{5C8B1BA6-5B80-4118-AE16-B157E791DA96}"/>
    <dgm:cxn modelId="{4F8CC493-90FC-413A-9A01-DF2394967A43}" type="presOf" srcId="{45FF20E5-A36F-4565-B19D-B2765182F9EE}" destId="{44DAF4D8-5644-485A-9244-66AE11734A20}" srcOrd="0" destOrd="0" presId="urn:microsoft.com/office/officeart/2005/8/layout/radial1"/>
    <dgm:cxn modelId="{DE6678A9-72A7-4863-851C-B9D64785A349}" srcId="{0740F36F-3EB9-42F6-AF30-12C3887F77F2}" destId="{67A00DA4-CF33-4C31-995D-3298D29D25B7}" srcOrd="3" destOrd="0" parTransId="{BCB5AE73-764C-4BAA-B776-818F75364A6F}" sibTransId="{DC9A0D93-9FD0-49D8-A6FF-996259373728}"/>
    <dgm:cxn modelId="{33FD7DBC-F430-49EB-97D0-AC73B48F32E9}" type="presOf" srcId="{0740F36F-3EB9-42F6-AF30-12C3887F77F2}" destId="{D4FAD6D8-763D-4755-8A3A-17A39C323DEC}" srcOrd="0" destOrd="0" presId="urn:microsoft.com/office/officeart/2005/8/layout/radial1"/>
    <dgm:cxn modelId="{16119FC3-14FF-4F2F-A788-984FF1CF3B2B}" type="presOf" srcId="{A3CE4A8E-F6D8-46BE-B544-EAE0FA51D2C3}" destId="{3A15DDCE-C961-424D-A2DD-C624099F1FEC}" srcOrd="1" destOrd="0" presId="urn:microsoft.com/office/officeart/2005/8/layout/radial1"/>
    <dgm:cxn modelId="{8189CCC5-AA29-47BD-ACEF-8E795F7B1931}" type="presOf" srcId="{4F55ADE8-05D0-48FE-A13D-C8CAD1F55F88}" destId="{562EADB0-4810-4136-9A94-6B2A47A5DFF9}" srcOrd="0" destOrd="0" presId="urn:microsoft.com/office/officeart/2005/8/layout/radial1"/>
    <dgm:cxn modelId="{A08B2ACB-9542-45AC-A9BF-2CA3A3A5BCA9}" type="presOf" srcId="{8636200E-7A12-442D-8847-F899E2A424BB}" destId="{AC0423A5-7A9A-4961-A516-D6474FD17C50}" srcOrd="0" destOrd="0" presId="urn:microsoft.com/office/officeart/2005/8/layout/radial1"/>
    <dgm:cxn modelId="{FA4578CE-080C-422C-B4DA-B2E270148DE8}" srcId="{0740F36F-3EB9-42F6-AF30-12C3887F77F2}" destId="{2D294D52-0052-49D5-AC4B-5135460A2621}" srcOrd="1" destOrd="0" parTransId="{EBF22FD3-F7CC-44F1-B2DB-445E8C917972}" sibTransId="{C698A457-DA98-447F-9B5F-2149C1B4BD32}"/>
    <dgm:cxn modelId="{CC00EFCF-D5BD-4368-BC8F-9FE87BE7F0CD}" type="presOf" srcId="{EBF22FD3-F7CC-44F1-B2DB-445E8C917972}" destId="{61CC8B98-9EA6-4648-B142-FB537B893AD9}" srcOrd="1" destOrd="0" presId="urn:microsoft.com/office/officeart/2005/8/layout/radial1"/>
    <dgm:cxn modelId="{F0FC9DDC-EAE4-44A3-A156-A351B381F691}" type="presOf" srcId="{94D7395E-6F9C-4401-88AD-1E4BA582A2B3}" destId="{F51A34EE-2C65-4E71-A521-871AEB1AE2A8}" srcOrd="1" destOrd="0" presId="urn:microsoft.com/office/officeart/2005/8/layout/radial1"/>
    <dgm:cxn modelId="{ED38A4DF-5D65-4BD1-A2BA-88A2F4558279}" type="presOf" srcId="{A3CE4A8E-F6D8-46BE-B544-EAE0FA51D2C3}" destId="{03BD7C64-E562-4D61-A5CD-79FB51EDAE29}" srcOrd="0" destOrd="0" presId="urn:microsoft.com/office/officeart/2005/8/layout/radial1"/>
    <dgm:cxn modelId="{4F390EED-954E-49BD-AFB3-F28CA448589C}" type="presOf" srcId="{8636200E-7A12-442D-8847-F899E2A424BB}" destId="{9003A623-C60D-4E15-A094-11F48967B786}" srcOrd="1" destOrd="0" presId="urn:microsoft.com/office/officeart/2005/8/layout/radial1"/>
    <dgm:cxn modelId="{21DE8EFB-8C83-4B3B-BB7B-29A2F1854823}" type="presOf" srcId="{BCB5AE73-764C-4BAA-B776-818F75364A6F}" destId="{DF3773B3-EDB5-4A32-B856-A135E8E105D3}" srcOrd="1" destOrd="0" presId="urn:microsoft.com/office/officeart/2005/8/layout/radial1"/>
    <dgm:cxn modelId="{2524A37C-3FED-4FE1-9B25-580F2666DF92}" type="presParOf" srcId="{562EADB0-4810-4136-9A94-6B2A47A5DFF9}" destId="{D4FAD6D8-763D-4755-8A3A-17A39C323DEC}" srcOrd="0" destOrd="0" presId="urn:microsoft.com/office/officeart/2005/8/layout/radial1"/>
    <dgm:cxn modelId="{994BF2C4-88F1-477E-8B07-14A1A7BB3C11}" type="presParOf" srcId="{562EADB0-4810-4136-9A94-6B2A47A5DFF9}" destId="{AC0423A5-7A9A-4961-A516-D6474FD17C50}" srcOrd="1" destOrd="0" presId="urn:microsoft.com/office/officeart/2005/8/layout/radial1"/>
    <dgm:cxn modelId="{26ED6BA0-0DF9-4672-A236-7C77A941C821}" type="presParOf" srcId="{AC0423A5-7A9A-4961-A516-D6474FD17C50}" destId="{9003A623-C60D-4E15-A094-11F48967B786}" srcOrd="0" destOrd="0" presId="urn:microsoft.com/office/officeart/2005/8/layout/radial1"/>
    <dgm:cxn modelId="{4BEDF9BD-AB21-4F9C-903E-425172EF425A}" type="presParOf" srcId="{562EADB0-4810-4136-9A94-6B2A47A5DFF9}" destId="{F21BDDBF-FD80-480E-8560-FDCB2DBF82FE}" srcOrd="2" destOrd="0" presId="urn:microsoft.com/office/officeart/2005/8/layout/radial1"/>
    <dgm:cxn modelId="{55AD0B1D-975C-4334-A042-B8062F386F9B}" type="presParOf" srcId="{562EADB0-4810-4136-9A94-6B2A47A5DFF9}" destId="{F9089592-521B-4444-999D-53EABEC1B9F6}" srcOrd="3" destOrd="0" presId="urn:microsoft.com/office/officeart/2005/8/layout/radial1"/>
    <dgm:cxn modelId="{C86F41E6-1875-493E-98C0-A2AABF13BD02}" type="presParOf" srcId="{F9089592-521B-4444-999D-53EABEC1B9F6}" destId="{61CC8B98-9EA6-4648-B142-FB537B893AD9}" srcOrd="0" destOrd="0" presId="urn:microsoft.com/office/officeart/2005/8/layout/radial1"/>
    <dgm:cxn modelId="{98EFC647-96D3-40A3-807E-E51127BDB3A2}" type="presParOf" srcId="{562EADB0-4810-4136-9A94-6B2A47A5DFF9}" destId="{D60D46FD-8A04-488B-AB7D-16B8120C3171}" srcOrd="4" destOrd="0" presId="urn:microsoft.com/office/officeart/2005/8/layout/radial1"/>
    <dgm:cxn modelId="{4FE4C40C-CB9E-4099-AAF6-57CFF0C38776}" type="presParOf" srcId="{562EADB0-4810-4136-9A94-6B2A47A5DFF9}" destId="{03BD7C64-E562-4D61-A5CD-79FB51EDAE29}" srcOrd="5" destOrd="0" presId="urn:microsoft.com/office/officeart/2005/8/layout/radial1"/>
    <dgm:cxn modelId="{BA4A69B2-32E2-47C0-84EE-848E52A0FBC5}" type="presParOf" srcId="{03BD7C64-E562-4D61-A5CD-79FB51EDAE29}" destId="{3A15DDCE-C961-424D-A2DD-C624099F1FEC}" srcOrd="0" destOrd="0" presId="urn:microsoft.com/office/officeart/2005/8/layout/radial1"/>
    <dgm:cxn modelId="{F201E5DD-5FB2-4A0E-BD00-4375E7719F3B}" type="presParOf" srcId="{562EADB0-4810-4136-9A94-6B2A47A5DFF9}" destId="{BCF91D8D-A524-41F6-B3A5-BDE14B695906}" srcOrd="6" destOrd="0" presId="urn:microsoft.com/office/officeart/2005/8/layout/radial1"/>
    <dgm:cxn modelId="{BBA81893-591B-451F-98BD-1228375941F6}" type="presParOf" srcId="{562EADB0-4810-4136-9A94-6B2A47A5DFF9}" destId="{F8324A72-B715-48E3-94DC-6D6BD8DDA1A8}" srcOrd="7" destOrd="0" presId="urn:microsoft.com/office/officeart/2005/8/layout/radial1"/>
    <dgm:cxn modelId="{CDE7F4A6-BEDE-4DF8-81B8-2B1028BA2F18}" type="presParOf" srcId="{F8324A72-B715-48E3-94DC-6D6BD8DDA1A8}" destId="{DF3773B3-EDB5-4A32-B856-A135E8E105D3}" srcOrd="0" destOrd="0" presId="urn:microsoft.com/office/officeart/2005/8/layout/radial1"/>
    <dgm:cxn modelId="{9D94B439-A804-43E4-A5D6-6D1AF525AAB5}" type="presParOf" srcId="{562EADB0-4810-4136-9A94-6B2A47A5DFF9}" destId="{7C38C56C-E278-4719-A586-F36382225E03}" srcOrd="8" destOrd="0" presId="urn:microsoft.com/office/officeart/2005/8/layout/radial1"/>
    <dgm:cxn modelId="{4F407BE8-E2B3-43EE-A790-F0FFAAB2CD46}" type="presParOf" srcId="{562EADB0-4810-4136-9A94-6B2A47A5DFF9}" destId="{823A39AA-7377-4CAB-A7D3-124DE6EDA3EE}" srcOrd="9" destOrd="0" presId="urn:microsoft.com/office/officeart/2005/8/layout/radial1"/>
    <dgm:cxn modelId="{AA8FA3ED-8BF3-4FF6-B298-1FC0CC77E2E7}" type="presParOf" srcId="{823A39AA-7377-4CAB-A7D3-124DE6EDA3EE}" destId="{CB188F19-136C-4559-8E3D-E0CA61EC621F}" srcOrd="0" destOrd="0" presId="urn:microsoft.com/office/officeart/2005/8/layout/radial1"/>
    <dgm:cxn modelId="{7EFA257A-AE13-4861-B138-1E2098E41F97}" type="presParOf" srcId="{562EADB0-4810-4136-9A94-6B2A47A5DFF9}" destId="{936EBD70-A40A-4DC6-AC0A-0A6C5091D92B}" srcOrd="10" destOrd="0" presId="urn:microsoft.com/office/officeart/2005/8/layout/radial1"/>
    <dgm:cxn modelId="{FE25D837-73BD-4DC4-94EC-B236C54BA2D0}" type="presParOf" srcId="{562EADB0-4810-4136-9A94-6B2A47A5DFF9}" destId="{13A08A2E-0E63-4FEB-9951-EB036D3C23A1}" srcOrd="11" destOrd="0" presId="urn:microsoft.com/office/officeart/2005/8/layout/radial1"/>
    <dgm:cxn modelId="{64CFE3F6-14C0-4242-A374-283B6D9FC0FE}" type="presParOf" srcId="{13A08A2E-0E63-4FEB-9951-EB036D3C23A1}" destId="{F51A34EE-2C65-4E71-A521-871AEB1AE2A8}" srcOrd="0" destOrd="0" presId="urn:microsoft.com/office/officeart/2005/8/layout/radial1"/>
    <dgm:cxn modelId="{5779DA60-C0BA-4C91-BFB5-74E068BB17A8}" type="presParOf" srcId="{562EADB0-4810-4136-9A94-6B2A47A5DFF9}" destId="{44DAF4D8-5644-485A-9244-66AE11734A20}" srcOrd="1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FAD6D8-763D-4755-8A3A-17A39C323DEC}">
      <dsp:nvSpPr>
        <dsp:cNvPr id="0" name=""/>
        <dsp:cNvSpPr/>
      </dsp:nvSpPr>
      <dsp:spPr>
        <a:xfrm>
          <a:off x="3502914" y="1696237"/>
          <a:ext cx="1290137" cy="1290137"/>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b="1" kern="1200">
              <a:latin typeface="Avenir Next LT Pro" panose="020B0504020202020204" pitchFamily="34" charset="0"/>
            </a:rPr>
            <a:t>What does a good attitude look like?</a:t>
          </a:r>
        </a:p>
      </dsp:txBody>
      <dsp:txXfrm>
        <a:off x="3691850" y="1885173"/>
        <a:ext cx="912265" cy="912265"/>
      </dsp:txXfrm>
    </dsp:sp>
    <dsp:sp modelId="{AC0423A5-7A9A-4961-A516-D6474FD17C50}">
      <dsp:nvSpPr>
        <dsp:cNvPr id="0" name=""/>
        <dsp:cNvSpPr/>
      </dsp:nvSpPr>
      <dsp:spPr>
        <a:xfrm rot="16200000">
          <a:off x="3957700" y="1491957"/>
          <a:ext cx="380566" cy="27992"/>
        </a:xfrm>
        <a:custGeom>
          <a:avLst/>
          <a:gdLst/>
          <a:ahLst/>
          <a:cxnLst/>
          <a:rect l="0" t="0" r="0" b="0"/>
          <a:pathLst>
            <a:path>
              <a:moveTo>
                <a:pt x="0" y="13996"/>
              </a:moveTo>
              <a:lnTo>
                <a:pt x="380566" y="13996"/>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138469" y="1496440"/>
        <a:ext cx="19028" cy="19028"/>
      </dsp:txXfrm>
    </dsp:sp>
    <dsp:sp modelId="{F21BDDBF-FD80-480E-8560-FDCB2DBF82FE}">
      <dsp:nvSpPr>
        <dsp:cNvPr id="0" name=""/>
        <dsp:cNvSpPr/>
      </dsp:nvSpPr>
      <dsp:spPr>
        <a:xfrm>
          <a:off x="3502914" y="25533"/>
          <a:ext cx="1290137" cy="1290137"/>
        </a:xfrm>
        <a:prstGeom prst="ellipse">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Punctual – Being on time</a:t>
          </a:r>
        </a:p>
      </dsp:txBody>
      <dsp:txXfrm>
        <a:off x="3691850" y="214469"/>
        <a:ext cx="912265" cy="912265"/>
      </dsp:txXfrm>
    </dsp:sp>
    <dsp:sp modelId="{F9089592-521B-4444-999D-53EABEC1B9F6}">
      <dsp:nvSpPr>
        <dsp:cNvPr id="0" name=""/>
        <dsp:cNvSpPr/>
      </dsp:nvSpPr>
      <dsp:spPr>
        <a:xfrm rot="19800000">
          <a:off x="4680566" y="1907509"/>
          <a:ext cx="389063" cy="27992"/>
        </a:xfrm>
        <a:custGeom>
          <a:avLst/>
          <a:gdLst/>
          <a:ahLst/>
          <a:cxnLst/>
          <a:rect l="0" t="0" r="0" b="0"/>
          <a:pathLst>
            <a:path>
              <a:moveTo>
                <a:pt x="0" y="13996"/>
              </a:moveTo>
              <a:lnTo>
                <a:pt x="389063" y="13996"/>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865372" y="1911779"/>
        <a:ext cx="19453" cy="19453"/>
      </dsp:txXfrm>
    </dsp:sp>
    <dsp:sp modelId="{D60D46FD-8A04-488B-AB7D-16B8120C3171}">
      <dsp:nvSpPr>
        <dsp:cNvPr id="0" name=""/>
        <dsp:cNvSpPr/>
      </dsp:nvSpPr>
      <dsp:spPr>
        <a:xfrm>
          <a:off x="4957145" y="856637"/>
          <a:ext cx="1290137" cy="1290137"/>
        </a:xfrm>
        <a:prstGeom prst="ellipse">
          <a:avLst/>
        </a:prstGeom>
        <a:solidFill>
          <a:schemeClr val="accent5">
            <a:hueOff val="-2430430"/>
            <a:satOff val="-165"/>
            <a:lumOff val="39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Good Attendance </a:t>
          </a:r>
        </a:p>
        <a:p>
          <a:pPr marL="0" lvl="0" indent="0" algn="ctr" defTabSz="622300">
            <a:lnSpc>
              <a:spcPct val="90000"/>
            </a:lnSpc>
            <a:spcBef>
              <a:spcPct val="0"/>
            </a:spcBef>
            <a:spcAft>
              <a:spcPct val="35000"/>
            </a:spcAft>
            <a:buNone/>
          </a:pPr>
          <a:r>
            <a:rPr lang="en-GB" sz="1400" kern="1200"/>
            <a:t>97.5%</a:t>
          </a:r>
        </a:p>
      </dsp:txBody>
      <dsp:txXfrm>
        <a:off x="5146081" y="1045573"/>
        <a:ext cx="912265" cy="912265"/>
      </dsp:txXfrm>
    </dsp:sp>
    <dsp:sp modelId="{03BD7C64-E562-4D61-A5CD-79FB51EDAE29}">
      <dsp:nvSpPr>
        <dsp:cNvPr id="0" name=""/>
        <dsp:cNvSpPr/>
      </dsp:nvSpPr>
      <dsp:spPr>
        <a:xfrm rot="1800000">
          <a:off x="4680566" y="2747109"/>
          <a:ext cx="389063" cy="27992"/>
        </a:xfrm>
        <a:custGeom>
          <a:avLst/>
          <a:gdLst/>
          <a:ahLst/>
          <a:cxnLst/>
          <a:rect l="0" t="0" r="0" b="0"/>
          <a:pathLst>
            <a:path>
              <a:moveTo>
                <a:pt x="0" y="13996"/>
              </a:moveTo>
              <a:lnTo>
                <a:pt x="389063" y="13996"/>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865372" y="2751379"/>
        <a:ext cx="19453" cy="19453"/>
      </dsp:txXfrm>
    </dsp:sp>
    <dsp:sp modelId="{BCF91D8D-A524-41F6-B3A5-BDE14B695906}">
      <dsp:nvSpPr>
        <dsp:cNvPr id="0" name=""/>
        <dsp:cNvSpPr/>
      </dsp:nvSpPr>
      <dsp:spPr>
        <a:xfrm>
          <a:off x="4957145" y="2535837"/>
          <a:ext cx="1290137" cy="1290137"/>
        </a:xfrm>
        <a:prstGeom prst="ellipse">
          <a:avLst/>
        </a:prstGeom>
        <a:solidFill>
          <a:schemeClr val="accent5">
            <a:hueOff val="-4860860"/>
            <a:satOff val="-330"/>
            <a:lumOff val="78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Being equipped</a:t>
          </a:r>
        </a:p>
      </dsp:txBody>
      <dsp:txXfrm>
        <a:off x="5146081" y="2724773"/>
        <a:ext cx="912265" cy="912265"/>
      </dsp:txXfrm>
    </dsp:sp>
    <dsp:sp modelId="{F8324A72-B715-48E3-94DC-6D6BD8DDA1A8}">
      <dsp:nvSpPr>
        <dsp:cNvPr id="0" name=""/>
        <dsp:cNvSpPr/>
      </dsp:nvSpPr>
      <dsp:spPr>
        <a:xfrm rot="5400000">
          <a:off x="3953451" y="3166909"/>
          <a:ext cx="389063" cy="27992"/>
        </a:xfrm>
        <a:custGeom>
          <a:avLst/>
          <a:gdLst/>
          <a:ahLst/>
          <a:cxnLst/>
          <a:rect l="0" t="0" r="0" b="0"/>
          <a:pathLst>
            <a:path>
              <a:moveTo>
                <a:pt x="0" y="13996"/>
              </a:moveTo>
              <a:lnTo>
                <a:pt x="389063" y="13996"/>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138256" y="3171179"/>
        <a:ext cx="19453" cy="19453"/>
      </dsp:txXfrm>
    </dsp:sp>
    <dsp:sp modelId="{7C38C56C-E278-4719-A586-F36382225E03}">
      <dsp:nvSpPr>
        <dsp:cNvPr id="0" name=""/>
        <dsp:cNvSpPr/>
      </dsp:nvSpPr>
      <dsp:spPr>
        <a:xfrm>
          <a:off x="3502914" y="3375437"/>
          <a:ext cx="1290137" cy="1290137"/>
        </a:xfrm>
        <a:prstGeom prst="ellipse">
          <a:avLst/>
        </a:prstGeom>
        <a:solidFill>
          <a:schemeClr val="accent5">
            <a:hueOff val="-7291290"/>
            <a:satOff val="-496"/>
            <a:lumOff val="117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Wearing the correct uniform smartly</a:t>
          </a:r>
        </a:p>
      </dsp:txBody>
      <dsp:txXfrm>
        <a:off x="3691850" y="3564373"/>
        <a:ext cx="912265" cy="912265"/>
      </dsp:txXfrm>
    </dsp:sp>
    <dsp:sp modelId="{823A39AA-7377-4CAB-A7D3-124DE6EDA3EE}">
      <dsp:nvSpPr>
        <dsp:cNvPr id="0" name=""/>
        <dsp:cNvSpPr/>
      </dsp:nvSpPr>
      <dsp:spPr>
        <a:xfrm rot="9000000">
          <a:off x="3226336" y="2747109"/>
          <a:ext cx="389063" cy="27992"/>
        </a:xfrm>
        <a:custGeom>
          <a:avLst/>
          <a:gdLst/>
          <a:ahLst/>
          <a:cxnLst/>
          <a:rect l="0" t="0" r="0" b="0"/>
          <a:pathLst>
            <a:path>
              <a:moveTo>
                <a:pt x="0" y="13996"/>
              </a:moveTo>
              <a:lnTo>
                <a:pt x="389063" y="13996"/>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3411141" y="2751379"/>
        <a:ext cx="19453" cy="19453"/>
      </dsp:txXfrm>
    </dsp:sp>
    <dsp:sp modelId="{936EBD70-A40A-4DC6-AC0A-0A6C5091D92B}">
      <dsp:nvSpPr>
        <dsp:cNvPr id="0" name=""/>
        <dsp:cNvSpPr/>
      </dsp:nvSpPr>
      <dsp:spPr>
        <a:xfrm>
          <a:off x="2048684" y="2535837"/>
          <a:ext cx="1290137" cy="1290137"/>
        </a:xfrm>
        <a:prstGeom prst="ellipse">
          <a:avLst/>
        </a:prstGeom>
        <a:solidFill>
          <a:schemeClr val="accent5">
            <a:hueOff val="-9721720"/>
            <a:satOff val="-661"/>
            <a:lumOff val="156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Speaking politely and positively</a:t>
          </a:r>
        </a:p>
      </dsp:txBody>
      <dsp:txXfrm>
        <a:off x="2237620" y="2724773"/>
        <a:ext cx="912265" cy="912265"/>
      </dsp:txXfrm>
    </dsp:sp>
    <dsp:sp modelId="{13A08A2E-0E63-4FEB-9951-EB036D3C23A1}">
      <dsp:nvSpPr>
        <dsp:cNvPr id="0" name=""/>
        <dsp:cNvSpPr/>
      </dsp:nvSpPr>
      <dsp:spPr>
        <a:xfrm rot="12600000">
          <a:off x="3226336" y="1907509"/>
          <a:ext cx="389063" cy="27992"/>
        </a:xfrm>
        <a:custGeom>
          <a:avLst/>
          <a:gdLst/>
          <a:ahLst/>
          <a:cxnLst/>
          <a:rect l="0" t="0" r="0" b="0"/>
          <a:pathLst>
            <a:path>
              <a:moveTo>
                <a:pt x="0" y="13996"/>
              </a:moveTo>
              <a:lnTo>
                <a:pt x="389063" y="13996"/>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3411141" y="1911779"/>
        <a:ext cx="19453" cy="19453"/>
      </dsp:txXfrm>
    </dsp:sp>
    <dsp:sp modelId="{44DAF4D8-5644-485A-9244-66AE11734A20}">
      <dsp:nvSpPr>
        <dsp:cNvPr id="0" name=""/>
        <dsp:cNvSpPr/>
      </dsp:nvSpPr>
      <dsp:spPr>
        <a:xfrm>
          <a:off x="2048684" y="856637"/>
          <a:ext cx="1290137" cy="1290137"/>
        </a:xfrm>
        <a:prstGeom prst="ellipse">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Being on task</a:t>
          </a:r>
        </a:p>
      </dsp:txBody>
      <dsp:txXfrm>
        <a:off x="2237620" y="1045573"/>
        <a:ext cx="912265" cy="912265"/>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5cfb69c63_2_7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 name="Google Shape;127;g115cfb69c63_2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0a556c9f24_0_4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 name="Google Shape;205;g20a556c9f24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0a556c9f24_0_5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0" name="Google Shape;210;g20a556c9f24_0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0a556c9f24_0_5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5" name="Google Shape;215;g20a556c9f24_0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0a556c9f24_0_5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0" name="Google Shape;220;g20a556c9f24_0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0a556c9f24_0_6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5" name="Google Shape;225;g20a556c9f24_0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0a556c9f24_0_6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0" name="Google Shape;230;g20a556c9f24_0_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128ebf394b6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7" name="Google Shape;167;g128ebf394b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115cfb69c63_2_9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 name="Google Shape;235;g115cfb69c63_2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15cfb69c63_2_10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7" name="Google Shape;247;g115cfb69c63_2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115cfb69c63_2_11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2" name="Google Shape;252;g115cfb69c63_2_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15cfb69c63_2_8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 name="Google Shape;134;g115cfb69c63_2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11c9cd92ad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11c9cd92ad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15cfb69c63_2_14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9" name="Google Shape;289;g115cfb69c63_2_1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15cfb69c63_2_13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1" name="Google Shape;281;g115cfb69c63_2_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115cfb69c63_2_21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6" name="Google Shape;306;g115cfb69c63_2_2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115cfb69c63_2_21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1" name="Google Shape;311;g115cfb69c63_2_2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4f4c853719_2_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5" name="Google Shape;325;g24f4c853719_2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a:extLst>
            <a:ext uri="{FF2B5EF4-FFF2-40B4-BE49-F238E27FC236}">
              <a16:creationId xmlns:a16="http://schemas.microsoft.com/office/drawing/2014/main" id="{E4744FF0-CA32-2CB6-0E77-5F21A382359B}"/>
            </a:ext>
          </a:extLst>
        </p:cNvPr>
        <p:cNvGrpSpPr/>
        <p:nvPr/>
      </p:nvGrpSpPr>
      <p:grpSpPr>
        <a:xfrm>
          <a:off x="0" y="0"/>
          <a:ext cx="0" cy="0"/>
          <a:chOff x="0" y="0"/>
          <a:chExt cx="0" cy="0"/>
        </a:xfrm>
      </p:grpSpPr>
      <p:sp>
        <p:nvSpPr>
          <p:cNvPr id="324" name="Google Shape;324;g24f4c853719_2_7:notes">
            <a:extLst>
              <a:ext uri="{FF2B5EF4-FFF2-40B4-BE49-F238E27FC236}">
                <a16:creationId xmlns:a16="http://schemas.microsoft.com/office/drawing/2014/main" id="{06670909-90A9-6C47-AE43-7B5632586F45}"/>
              </a:ext>
            </a:extLst>
          </p:cNvPr>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5" name="Google Shape;325;g24f4c853719_2_7:notes">
            <a:extLst>
              <a:ext uri="{FF2B5EF4-FFF2-40B4-BE49-F238E27FC236}">
                <a16:creationId xmlns:a16="http://schemas.microsoft.com/office/drawing/2014/main" id="{E1A1EF02-8085-5DAD-7FC3-DDF333AB4D1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98819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4f4c853719_2_2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2" name="Google Shape;342;g24f4c853719_2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24f4c853719_2_2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9" name="Google Shape;349;g24f4c853719_2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4f4c853719_2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7" name="Google Shape;317;g24f4c853719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15cfb69c63_2_8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 name="Google Shape;134;g115cfb69c63_2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961676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4f4c853719_2_3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6" name="Google Shape;356;g24f4c853719_2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4f4c853719_2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7" name="Google Shape;317;g24f4c853719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06175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4f4c853719_2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7" name="Google Shape;317;g24f4c853719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40186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4f4c853719_2_4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3" name="Google Shape;363;g24f4c853719_2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1178fe7f1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1178fe7f1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115cfb69c63_2_15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1" name="Google Shape;381;g115cfb69c63_2_1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115cfb69c63_2_15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6" name="Google Shape;386;g115cfb69c63_2_1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15cfb69c63_2_16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6" name="Google Shape;396;g115cfb69c63_2_1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115cfb69c63_2_17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4" name="Google Shape;404;g115cfb69c63_2_1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115cfb69c63_2_18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2" name="Google Shape;412;g115cfb69c63_2_1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15cfb69c63_2_8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 name="Google Shape;134;g115cfb69c63_2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13520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115cfb69c63_2_19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3" name="Google Shape;423;g115cfb69c63_2_1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115cfb69c63_2_19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3" name="Google Shape;433;g115cfb69c63_2_1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20a556c9f24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20a556c9f24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24f4c853719_2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24f4c853719_2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15cfb69c63_2_8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 name="Google Shape;134;g115cfb69c63_2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45733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15cfb69c63_2_8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 name="Google Shape;134;g115cfb69c63_2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221906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15cfb69c63_2_8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 name="Google Shape;134;g115cfb69c63_2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46883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15cfb69c63_2_8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 name="Google Shape;134;g115cfb69c63_2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646837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15cfb69c63_2_8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 name="Google Shape;134;g115cfb69c63_2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37051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20a556c9f24_0_8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3" name="Google Shape;483;g20a556c9f24_0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1268fc43c17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g1268fc43c1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0a556c9f24_0_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3" name="Google Shape;183;g20a556c9f24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0a556c9f24_0_1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0" name="Google Shape;190;g20a556c9f24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0a556c9f24_0_2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g20a556c9f24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0a556c9f24_0_4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0" name="Google Shape;200;g20a556c9f24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8" name="Google Shape;58;p14"/>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59" name="Google Shape;59;p1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 name="Google Shape;60;p1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1" name="Google Shape;61;p1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5" name="Google Shape;115;p23"/>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6" name="Google Shape;116;p2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7" name="Google Shape;117;p2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8" name="Google Shape;118;p2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5350073" y="1467445"/>
            <a:ext cx="4358879" cy="197167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1" name="Google Shape;121;p24"/>
          <p:cNvSpPr txBox="1">
            <a:spLocks noGrp="1"/>
          </p:cNvSpPr>
          <p:nvPr>
            <p:ph type="body" idx="1"/>
          </p:nvPr>
        </p:nvSpPr>
        <p:spPr>
          <a:xfrm rot="5400000">
            <a:off x="1349573" y="-447080"/>
            <a:ext cx="4358879" cy="5800725"/>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2" name="Google Shape;122;p2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3" name="Google Shape;123;p2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4" name="Google Shape;124;p2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A10D-E68F-0E4D-C6B5-25441605C7C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FC603FC8-1095-DBC6-BF47-F4B93A83449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DE0792F-B211-3540-766F-9EE573BFA8AF}"/>
              </a:ext>
            </a:extLst>
          </p:cNvPr>
          <p:cNvSpPr>
            <a:spLocks noGrp="1"/>
          </p:cNvSpPr>
          <p:nvPr>
            <p:ph type="dt" sz="half" idx="10"/>
          </p:nvPr>
        </p:nvSpPr>
        <p:spPr/>
        <p:txBody>
          <a:bodyPr/>
          <a:lstStyle/>
          <a:p>
            <a:fld id="{6B07FAF9-20A8-4C41-8792-2BB61A217D9C}" type="datetimeFigureOut">
              <a:rPr lang="en-GB" smtClean="0"/>
              <a:t>18/09/2025</a:t>
            </a:fld>
            <a:endParaRPr lang="en-GB"/>
          </a:p>
        </p:txBody>
      </p:sp>
      <p:sp>
        <p:nvSpPr>
          <p:cNvPr id="5" name="Footer Placeholder 4">
            <a:extLst>
              <a:ext uri="{FF2B5EF4-FFF2-40B4-BE49-F238E27FC236}">
                <a16:creationId xmlns:a16="http://schemas.microsoft.com/office/drawing/2014/main" id="{2D1740E2-A597-EA97-4506-8965AC2142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FED183-B1E1-7357-8FC2-DA567CCCB6B0}"/>
              </a:ext>
            </a:extLst>
          </p:cNvPr>
          <p:cNvSpPr>
            <a:spLocks noGrp="1"/>
          </p:cNvSpPr>
          <p:nvPr>
            <p:ph type="sldNum" sz="quarter" idx="12"/>
          </p:nvPr>
        </p:nvSpPr>
        <p:spPr/>
        <p:txBody>
          <a:bodyPr/>
          <a:lstStyle/>
          <a:p>
            <a:fld id="{BCD3ECCD-E4DA-4ADF-9A56-C2BB252B550C}" type="slidenum">
              <a:rPr lang="en-GB" smtClean="0"/>
              <a:t>‹#›</a:t>
            </a:fld>
            <a:endParaRPr lang="en-GB"/>
          </a:p>
        </p:txBody>
      </p:sp>
    </p:spTree>
    <p:extLst>
      <p:ext uri="{BB962C8B-B14F-4D97-AF65-F5344CB8AC3E}">
        <p14:creationId xmlns:p14="http://schemas.microsoft.com/office/powerpoint/2010/main" val="1244462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E0CB3-36C1-C4AC-2380-23928D44EC4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1423E22-B0F4-4E3F-484C-B600759940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CE255B9-8B77-B71F-9212-A87B4EE8387E}"/>
              </a:ext>
            </a:extLst>
          </p:cNvPr>
          <p:cNvSpPr>
            <a:spLocks noGrp="1"/>
          </p:cNvSpPr>
          <p:nvPr>
            <p:ph type="dt" sz="half" idx="10"/>
          </p:nvPr>
        </p:nvSpPr>
        <p:spPr/>
        <p:txBody>
          <a:bodyPr/>
          <a:lstStyle/>
          <a:p>
            <a:fld id="{6B07FAF9-20A8-4C41-8792-2BB61A217D9C}" type="datetimeFigureOut">
              <a:rPr lang="en-GB" smtClean="0"/>
              <a:t>18/09/2025</a:t>
            </a:fld>
            <a:endParaRPr lang="en-GB"/>
          </a:p>
        </p:txBody>
      </p:sp>
      <p:sp>
        <p:nvSpPr>
          <p:cNvPr id="5" name="Footer Placeholder 4">
            <a:extLst>
              <a:ext uri="{FF2B5EF4-FFF2-40B4-BE49-F238E27FC236}">
                <a16:creationId xmlns:a16="http://schemas.microsoft.com/office/drawing/2014/main" id="{3EA32FB4-C059-EC1E-8E0A-F7D584DF60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87A941-0076-2BDB-90F8-C9296770C018}"/>
              </a:ext>
            </a:extLst>
          </p:cNvPr>
          <p:cNvSpPr>
            <a:spLocks noGrp="1"/>
          </p:cNvSpPr>
          <p:nvPr>
            <p:ph type="sldNum" sz="quarter" idx="12"/>
          </p:nvPr>
        </p:nvSpPr>
        <p:spPr/>
        <p:txBody>
          <a:bodyPr/>
          <a:lstStyle/>
          <a:p>
            <a:fld id="{BCD3ECCD-E4DA-4ADF-9A56-C2BB252B550C}" type="slidenum">
              <a:rPr lang="en-GB" smtClean="0"/>
              <a:t>‹#›</a:t>
            </a:fld>
            <a:endParaRPr lang="en-GB"/>
          </a:p>
        </p:txBody>
      </p:sp>
    </p:spTree>
    <p:extLst>
      <p:ext uri="{BB962C8B-B14F-4D97-AF65-F5344CB8AC3E}">
        <p14:creationId xmlns:p14="http://schemas.microsoft.com/office/powerpoint/2010/main" val="13488816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CE8E0-60BC-70B2-9BF2-E23D30993DCF}"/>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2FF0BF3-7DFC-11B6-A131-D7394F45BA44}"/>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34982C-00BD-E6C6-1B86-A74876C57104}"/>
              </a:ext>
            </a:extLst>
          </p:cNvPr>
          <p:cNvSpPr>
            <a:spLocks noGrp="1"/>
          </p:cNvSpPr>
          <p:nvPr>
            <p:ph type="dt" sz="half" idx="10"/>
          </p:nvPr>
        </p:nvSpPr>
        <p:spPr/>
        <p:txBody>
          <a:bodyPr/>
          <a:lstStyle/>
          <a:p>
            <a:fld id="{6B07FAF9-20A8-4C41-8792-2BB61A217D9C}" type="datetimeFigureOut">
              <a:rPr lang="en-GB" smtClean="0"/>
              <a:t>18/09/2025</a:t>
            </a:fld>
            <a:endParaRPr lang="en-GB"/>
          </a:p>
        </p:txBody>
      </p:sp>
      <p:sp>
        <p:nvSpPr>
          <p:cNvPr id="5" name="Footer Placeholder 4">
            <a:extLst>
              <a:ext uri="{FF2B5EF4-FFF2-40B4-BE49-F238E27FC236}">
                <a16:creationId xmlns:a16="http://schemas.microsoft.com/office/drawing/2014/main" id="{EF0F59B6-1D3B-796B-B599-622973F251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1AE36C9-39BD-AC1E-39A0-2135DE8F5439}"/>
              </a:ext>
            </a:extLst>
          </p:cNvPr>
          <p:cNvSpPr>
            <a:spLocks noGrp="1"/>
          </p:cNvSpPr>
          <p:nvPr>
            <p:ph type="sldNum" sz="quarter" idx="12"/>
          </p:nvPr>
        </p:nvSpPr>
        <p:spPr/>
        <p:txBody>
          <a:bodyPr/>
          <a:lstStyle/>
          <a:p>
            <a:fld id="{BCD3ECCD-E4DA-4ADF-9A56-C2BB252B550C}" type="slidenum">
              <a:rPr lang="en-GB" smtClean="0"/>
              <a:t>‹#›</a:t>
            </a:fld>
            <a:endParaRPr lang="en-GB"/>
          </a:p>
        </p:txBody>
      </p:sp>
    </p:spTree>
    <p:extLst>
      <p:ext uri="{BB962C8B-B14F-4D97-AF65-F5344CB8AC3E}">
        <p14:creationId xmlns:p14="http://schemas.microsoft.com/office/powerpoint/2010/main" val="368422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31E95-467F-CE67-7629-4D71298A651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6EC8BE-9FBB-D787-000D-DACF1BDEDC79}"/>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249F60E-0BE3-1A18-056E-E23AB4665E22}"/>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70D845A-C8C1-FE8D-9EE7-4F54AA2F1ED3}"/>
              </a:ext>
            </a:extLst>
          </p:cNvPr>
          <p:cNvSpPr>
            <a:spLocks noGrp="1"/>
          </p:cNvSpPr>
          <p:nvPr>
            <p:ph type="dt" sz="half" idx="10"/>
          </p:nvPr>
        </p:nvSpPr>
        <p:spPr/>
        <p:txBody>
          <a:bodyPr/>
          <a:lstStyle/>
          <a:p>
            <a:fld id="{6B07FAF9-20A8-4C41-8792-2BB61A217D9C}" type="datetimeFigureOut">
              <a:rPr lang="en-GB" smtClean="0"/>
              <a:t>18/09/2025</a:t>
            </a:fld>
            <a:endParaRPr lang="en-GB"/>
          </a:p>
        </p:txBody>
      </p:sp>
      <p:sp>
        <p:nvSpPr>
          <p:cNvPr id="6" name="Footer Placeholder 5">
            <a:extLst>
              <a:ext uri="{FF2B5EF4-FFF2-40B4-BE49-F238E27FC236}">
                <a16:creationId xmlns:a16="http://schemas.microsoft.com/office/drawing/2014/main" id="{F7DE3234-FFEC-7119-30E5-2D47DF8E54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D9399F-1AF6-CE35-5EDD-860CB1AA8B12}"/>
              </a:ext>
            </a:extLst>
          </p:cNvPr>
          <p:cNvSpPr>
            <a:spLocks noGrp="1"/>
          </p:cNvSpPr>
          <p:nvPr>
            <p:ph type="sldNum" sz="quarter" idx="12"/>
          </p:nvPr>
        </p:nvSpPr>
        <p:spPr/>
        <p:txBody>
          <a:bodyPr/>
          <a:lstStyle/>
          <a:p>
            <a:fld id="{BCD3ECCD-E4DA-4ADF-9A56-C2BB252B550C}" type="slidenum">
              <a:rPr lang="en-GB" smtClean="0"/>
              <a:t>‹#›</a:t>
            </a:fld>
            <a:endParaRPr lang="en-GB"/>
          </a:p>
        </p:txBody>
      </p:sp>
    </p:spTree>
    <p:extLst>
      <p:ext uri="{BB962C8B-B14F-4D97-AF65-F5344CB8AC3E}">
        <p14:creationId xmlns:p14="http://schemas.microsoft.com/office/powerpoint/2010/main" val="673052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04088-80FB-FFA6-BC28-0037315FC6E6}"/>
              </a:ext>
            </a:extLst>
          </p:cNvPr>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1D19664-8BF4-115B-F4F9-F8FD37E9A92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2D71EA9-1466-54FA-D40B-83FACC711E5A}"/>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A4D3422-2538-F373-84BE-3870C824E9BF}"/>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1ABE7EC-8E9A-AB04-8F0B-2716517CEEEC}"/>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366A81A-B8B2-A68E-2324-ADC820EE031E}"/>
              </a:ext>
            </a:extLst>
          </p:cNvPr>
          <p:cNvSpPr>
            <a:spLocks noGrp="1"/>
          </p:cNvSpPr>
          <p:nvPr>
            <p:ph type="dt" sz="half" idx="10"/>
          </p:nvPr>
        </p:nvSpPr>
        <p:spPr/>
        <p:txBody>
          <a:bodyPr/>
          <a:lstStyle/>
          <a:p>
            <a:fld id="{6B07FAF9-20A8-4C41-8792-2BB61A217D9C}" type="datetimeFigureOut">
              <a:rPr lang="en-GB" smtClean="0"/>
              <a:t>18/09/2025</a:t>
            </a:fld>
            <a:endParaRPr lang="en-GB"/>
          </a:p>
        </p:txBody>
      </p:sp>
      <p:sp>
        <p:nvSpPr>
          <p:cNvPr id="8" name="Footer Placeholder 7">
            <a:extLst>
              <a:ext uri="{FF2B5EF4-FFF2-40B4-BE49-F238E27FC236}">
                <a16:creationId xmlns:a16="http://schemas.microsoft.com/office/drawing/2014/main" id="{07306A02-DBB4-04A7-9226-CFA33016AAF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6C3E879-4E7E-373C-A12D-4A79885D3594}"/>
              </a:ext>
            </a:extLst>
          </p:cNvPr>
          <p:cNvSpPr>
            <a:spLocks noGrp="1"/>
          </p:cNvSpPr>
          <p:nvPr>
            <p:ph type="sldNum" sz="quarter" idx="12"/>
          </p:nvPr>
        </p:nvSpPr>
        <p:spPr/>
        <p:txBody>
          <a:bodyPr/>
          <a:lstStyle/>
          <a:p>
            <a:fld id="{BCD3ECCD-E4DA-4ADF-9A56-C2BB252B550C}" type="slidenum">
              <a:rPr lang="en-GB" smtClean="0"/>
              <a:t>‹#›</a:t>
            </a:fld>
            <a:endParaRPr lang="en-GB"/>
          </a:p>
        </p:txBody>
      </p:sp>
    </p:spTree>
    <p:extLst>
      <p:ext uri="{BB962C8B-B14F-4D97-AF65-F5344CB8AC3E}">
        <p14:creationId xmlns:p14="http://schemas.microsoft.com/office/powerpoint/2010/main" val="39580863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DF44C-4633-1B57-CBAE-6B95793ABAF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4D6B29B-726E-36B2-DC52-24D53C2FF4B3}"/>
              </a:ext>
            </a:extLst>
          </p:cNvPr>
          <p:cNvSpPr>
            <a:spLocks noGrp="1"/>
          </p:cNvSpPr>
          <p:nvPr>
            <p:ph type="dt" sz="half" idx="10"/>
          </p:nvPr>
        </p:nvSpPr>
        <p:spPr/>
        <p:txBody>
          <a:bodyPr/>
          <a:lstStyle/>
          <a:p>
            <a:fld id="{6B07FAF9-20A8-4C41-8792-2BB61A217D9C}" type="datetimeFigureOut">
              <a:rPr lang="en-GB" smtClean="0"/>
              <a:t>18/09/2025</a:t>
            </a:fld>
            <a:endParaRPr lang="en-GB"/>
          </a:p>
        </p:txBody>
      </p:sp>
      <p:sp>
        <p:nvSpPr>
          <p:cNvPr id="4" name="Footer Placeholder 3">
            <a:extLst>
              <a:ext uri="{FF2B5EF4-FFF2-40B4-BE49-F238E27FC236}">
                <a16:creationId xmlns:a16="http://schemas.microsoft.com/office/drawing/2014/main" id="{0CAD261F-D657-59E6-47FD-D5B1301E563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1FF3012-2091-11E1-8F1E-0EE511B601F7}"/>
              </a:ext>
            </a:extLst>
          </p:cNvPr>
          <p:cNvSpPr>
            <a:spLocks noGrp="1"/>
          </p:cNvSpPr>
          <p:nvPr>
            <p:ph type="sldNum" sz="quarter" idx="12"/>
          </p:nvPr>
        </p:nvSpPr>
        <p:spPr/>
        <p:txBody>
          <a:bodyPr/>
          <a:lstStyle/>
          <a:p>
            <a:fld id="{BCD3ECCD-E4DA-4ADF-9A56-C2BB252B550C}" type="slidenum">
              <a:rPr lang="en-GB" smtClean="0"/>
              <a:t>‹#›</a:t>
            </a:fld>
            <a:endParaRPr lang="en-GB"/>
          </a:p>
        </p:txBody>
      </p:sp>
    </p:spTree>
    <p:extLst>
      <p:ext uri="{BB962C8B-B14F-4D97-AF65-F5344CB8AC3E}">
        <p14:creationId xmlns:p14="http://schemas.microsoft.com/office/powerpoint/2010/main" val="30504572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D180CA-2655-B210-221D-8BBA6F424E9A}"/>
              </a:ext>
            </a:extLst>
          </p:cNvPr>
          <p:cNvSpPr>
            <a:spLocks noGrp="1"/>
          </p:cNvSpPr>
          <p:nvPr>
            <p:ph type="dt" sz="half" idx="10"/>
          </p:nvPr>
        </p:nvSpPr>
        <p:spPr/>
        <p:txBody>
          <a:bodyPr/>
          <a:lstStyle/>
          <a:p>
            <a:fld id="{6B07FAF9-20A8-4C41-8792-2BB61A217D9C}" type="datetimeFigureOut">
              <a:rPr lang="en-GB" smtClean="0"/>
              <a:t>18/09/2025</a:t>
            </a:fld>
            <a:endParaRPr lang="en-GB"/>
          </a:p>
        </p:txBody>
      </p:sp>
      <p:sp>
        <p:nvSpPr>
          <p:cNvPr id="3" name="Footer Placeholder 2">
            <a:extLst>
              <a:ext uri="{FF2B5EF4-FFF2-40B4-BE49-F238E27FC236}">
                <a16:creationId xmlns:a16="http://schemas.microsoft.com/office/drawing/2014/main" id="{0DE96399-3546-47F7-C3F1-21F5CB0B506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BE4DB9E-5E89-36D2-49AF-1E63B539A710}"/>
              </a:ext>
            </a:extLst>
          </p:cNvPr>
          <p:cNvSpPr>
            <a:spLocks noGrp="1"/>
          </p:cNvSpPr>
          <p:nvPr>
            <p:ph type="sldNum" sz="quarter" idx="12"/>
          </p:nvPr>
        </p:nvSpPr>
        <p:spPr/>
        <p:txBody>
          <a:bodyPr/>
          <a:lstStyle/>
          <a:p>
            <a:fld id="{BCD3ECCD-E4DA-4ADF-9A56-C2BB252B550C}" type="slidenum">
              <a:rPr lang="en-GB" smtClean="0"/>
              <a:t>‹#›</a:t>
            </a:fld>
            <a:endParaRPr lang="en-GB"/>
          </a:p>
        </p:txBody>
      </p:sp>
    </p:spTree>
    <p:extLst>
      <p:ext uri="{BB962C8B-B14F-4D97-AF65-F5344CB8AC3E}">
        <p14:creationId xmlns:p14="http://schemas.microsoft.com/office/powerpoint/2010/main" val="21874666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6E022-12C5-3605-786F-5C341467CFC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8E491CF-29F6-277C-2745-4838CADE7194}"/>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06BD77D-383D-AB3A-E224-54F76E46DDE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1D0DA50-3DB9-AAC2-11AA-1966AA211E44}"/>
              </a:ext>
            </a:extLst>
          </p:cNvPr>
          <p:cNvSpPr>
            <a:spLocks noGrp="1"/>
          </p:cNvSpPr>
          <p:nvPr>
            <p:ph type="dt" sz="half" idx="10"/>
          </p:nvPr>
        </p:nvSpPr>
        <p:spPr/>
        <p:txBody>
          <a:bodyPr/>
          <a:lstStyle/>
          <a:p>
            <a:fld id="{6B07FAF9-20A8-4C41-8792-2BB61A217D9C}" type="datetimeFigureOut">
              <a:rPr lang="en-GB" smtClean="0"/>
              <a:t>18/09/2025</a:t>
            </a:fld>
            <a:endParaRPr lang="en-GB"/>
          </a:p>
        </p:txBody>
      </p:sp>
      <p:sp>
        <p:nvSpPr>
          <p:cNvPr id="6" name="Footer Placeholder 5">
            <a:extLst>
              <a:ext uri="{FF2B5EF4-FFF2-40B4-BE49-F238E27FC236}">
                <a16:creationId xmlns:a16="http://schemas.microsoft.com/office/drawing/2014/main" id="{CCED0D2E-6E0F-119A-6340-634BE472A17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7DFCD88-C68F-335F-8278-7F06CB13C64F}"/>
              </a:ext>
            </a:extLst>
          </p:cNvPr>
          <p:cNvSpPr>
            <a:spLocks noGrp="1"/>
          </p:cNvSpPr>
          <p:nvPr>
            <p:ph type="sldNum" sz="quarter" idx="12"/>
          </p:nvPr>
        </p:nvSpPr>
        <p:spPr/>
        <p:txBody>
          <a:bodyPr/>
          <a:lstStyle/>
          <a:p>
            <a:fld id="{BCD3ECCD-E4DA-4ADF-9A56-C2BB252B550C}" type="slidenum">
              <a:rPr lang="en-GB" smtClean="0"/>
              <a:t>‹#›</a:t>
            </a:fld>
            <a:endParaRPr lang="en-GB"/>
          </a:p>
        </p:txBody>
      </p:sp>
    </p:spTree>
    <p:extLst>
      <p:ext uri="{BB962C8B-B14F-4D97-AF65-F5344CB8AC3E}">
        <p14:creationId xmlns:p14="http://schemas.microsoft.com/office/powerpoint/2010/main" val="952983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4" name="Google Shape;64;p15"/>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5" name="Google Shape;65;p1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6" name="Google Shape;66;p1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7" name="Google Shape;67;p1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FDB75-3EAD-C0E2-9226-440672D3C60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9E3C735-91F5-ADD0-28D8-7E4E0BCB5EDC}"/>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FFB12E47-C3C6-B55F-41B4-A2C4E5AD32E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8790151-EE09-6C4D-6F30-4036398F30D2}"/>
              </a:ext>
            </a:extLst>
          </p:cNvPr>
          <p:cNvSpPr>
            <a:spLocks noGrp="1"/>
          </p:cNvSpPr>
          <p:nvPr>
            <p:ph type="dt" sz="half" idx="10"/>
          </p:nvPr>
        </p:nvSpPr>
        <p:spPr/>
        <p:txBody>
          <a:bodyPr/>
          <a:lstStyle/>
          <a:p>
            <a:fld id="{6B07FAF9-20A8-4C41-8792-2BB61A217D9C}" type="datetimeFigureOut">
              <a:rPr lang="en-GB" smtClean="0"/>
              <a:t>18/09/2025</a:t>
            </a:fld>
            <a:endParaRPr lang="en-GB"/>
          </a:p>
        </p:txBody>
      </p:sp>
      <p:sp>
        <p:nvSpPr>
          <p:cNvPr id="6" name="Footer Placeholder 5">
            <a:extLst>
              <a:ext uri="{FF2B5EF4-FFF2-40B4-BE49-F238E27FC236}">
                <a16:creationId xmlns:a16="http://schemas.microsoft.com/office/drawing/2014/main" id="{5FDFF10D-93A1-2FB5-A337-03BB8DA337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440DC0D-089B-A635-6982-2387B9737AE7}"/>
              </a:ext>
            </a:extLst>
          </p:cNvPr>
          <p:cNvSpPr>
            <a:spLocks noGrp="1"/>
          </p:cNvSpPr>
          <p:nvPr>
            <p:ph type="sldNum" sz="quarter" idx="12"/>
          </p:nvPr>
        </p:nvSpPr>
        <p:spPr/>
        <p:txBody>
          <a:bodyPr/>
          <a:lstStyle/>
          <a:p>
            <a:fld id="{BCD3ECCD-E4DA-4ADF-9A56-C2BB252B550C}" type="slidenum">
              <a:rPr lang="en-GB" smtClean="0"/>
              <a:t>‹#›</a:t>
            </a:fld>
            <a:endParaRPr lang="en-GB"/>
          </a:p>
        </p:txBody>
      </p:sp>
    </p:spTree>
    <p:extLst>
      <p:ext uri="{BB962C8B-B14F-4D97-AF65-F5344CB8AC3E}">
        <p14:creationId xmlns:p14="http://schemas.microsoft.com/office/powerpoint/2010/main" val="42696316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1A714-E0C4-9422-6396-3F4AE71DAC0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E50F132-4FA1-CB6A-99D3-E39FC7AE16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0A7A14-6A53-EF3F-B72D-EF3A04499D81}"/>
              </a:ext>
            </a:extLst>
          </p:cNvPr>
          <p:cNvSpPr>
            <a:spLocks noGrp="1"/>
          </p:cNvSpPr>
          <p:nvPr>
            <p:ph type="dt" sz="half" idx="10"/>
          </p:nvPr>
        </p:nvSpPr>
        <p:spPr/>
        <p:txBody>
          <a:bodyPr/>
          <a:lstStyle/>
          <a:p>
            <a:fld id="{6B07FAF9-20A8-4C41-8792-2BB61A217D9C}" type="datetimeFigureOut">
              <a:rPr lang="en-GB" smtClean="0"/>
              <a:t>18/09/2025</a:t>
            </a:fld>
            <a:endParaRPr lang="en-GB"/>
          </a:p>
        </p:txBody>
      </p:sp>
      <p:sp>
        <p:nvSpPr>
          <p:cNvPr id="5" name="Footer Placeholder 4">
            <a:extLst>
              <a:ext uri="{FF2B5EF4-FFF2-40B4-BE49-F238E27FC236}">
                <a16:creationId xmlns:a16="http://schemas.microsoft.com/office/drawing/2014/main" id="{90A4A21D-5F9D-09BA-67B3-5FBD27C3CC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351CA4D-2FB3-C5AB-59F7-E6E0F0B62952}"/>
              </a:ext>
            </a:extLst>
          </p:cNvPr>
          <p:cNvSpPr>
            <a:spLocks noGrp="1"/>
          </p:cNvSpPr>
          <p:nvPr>
            <p:ph type="sldNum" sz="quarter" idx="12"/>
          </p:nvPr>
        </p:nvSpPr>
        <p:spPr/>
        <p:txBody>
          <a:bodyPr/>
          <a:lstStyle/>
          <a:p>
            <a:fld id="{BCD3ECCD-E4DA-4ADF-9A56-C2BB252B550C}" type="slidenum">
              <a:rPr lang="en-GB" smtClean="0"/>
              <a:t>‹#›</a:t>
            </a:fld>
            <a:endParaRPr lang="en-GB"/>
          </a:p>
        </p:txBody>
      </p:sp>
    </p:spTree>
    <p:extLst>
      <p:ext uri="{BB962C8B-B14F-4D97-AF65-F5344CB8AC3E}">
        <p14:creationId xmlns:p14="http://schemas.microsoft.com/office/powerpoint/2010/main" val="2503378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079989-E839-9164-1B5D-FE24BC745085}"/>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EE4D448-4A34-FBE7-6C2D-1CC6B8D8AEC9}"/>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F194030-2191-E100-F0DD-6D03B145B217}"/>
              </a:ext>
            </a:extLst>
          </p:cNvPr>
          <p:cNvSpPr>
            <a:spLocks noGrp="1"/>
          </p:cNvSpPr>
          <p:nvPr>
            <p:ph type="dt" sz="half" idx="10"/>
          </p:nvPr>
        </p:nvSpPr>
        <p:spPr/>
        <p:txBody>
          <a:bodyPr/>
          <a:lstStyle/>
          <a:p>
            <a:fld id="{6B07FAF9-20A8-4C41-8792-2BB61A217D9C}" type="datetimeFigureOut">
              <a:rPr lang="en-GB" smtClean="0"/>
              <a:t>18/09/2025</a:t>
            </a:fld>
            <a:endParaRPr lang="en-GB"/>
          </a:p>
        </p:txBody>
      </p:sp>
      <p:sp>
        <p:nvSpPr>
          <p:cNvPr id="5" name="Footer Placeholder 4">
            <a:extLst>
              <a:ext uri="{FF2B5EF4-FFF2-40B4-BE49-F238E27FC236}">
                <a16:creationId xmlns:a16="http://schemas.microsoft.com/office/drawing/2014/main" id="{59B31C52-9850-67D4-6A10-77D50C0D10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07923FD-A0B6-2A28-C5F6-A221A341E8F2}"/>
              </a:ext>
            </a:extLst>
          </p:cNvPr>
          <p:cNvSpPr>
            <a:spLocks noGrp="1"/>
          </p:cNvSpPr>
          <p:nvPr>
            <p:ph type="sldNum" sz="quarter" idx="12"/>
          </p:nvPr>
        </p:nvSpPr>
        <p:spPr/>
        <p:txBody>
          <a:bodyPr/>
          <a:lstStyle/>
          <a:p>
            <a:fld id="{BCD3ECCD-E4DA-4ADF-9A56-C2BB252B550C}" type="slidenum">
              <a:rPr lang="en-GB" smtClean="0"/>
              <a:t>‹#›</a:t>
            </a:fld>
            <a:endParaRPr lang="en-GB"/>
          </a:p>
        </p:txBody>
      </p:sp>
    </p:spTree>
    <p:extLst>
      <p:ext uri="{BB962C8B-B14F-4D97-AF65-F5344CB8AC3E}">
        <p14:creationId xmlns:p14="http://schemas.microsoft.com/office/powerpoint/2010/main" val="20410722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Blank 0">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29276301"/>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nd Content 0">
    <p:spTree>
      <p:nvGrpSpPr>
        <p:cNvPr id="1" name=""/>
        <p:cNvGrpSpPr/>
        <p:nvPr/>
      </p:nvGrpSpPr>
      <p:grpSpPr>
        <a:xfrm>
          <a:off x="0" y="0"/>
          <a:ext cx="0" cy="0"/>
          <a:chOff x="0" y="0"/>
          <a:chExt cx="0" cy="0"/>
        </a:xfrm>
      </p:grpSpPr>
      <p:sp>
        <p:nvSpPr>
          <p:cNvPr id="29" name="Shape 29"/>
          <p:cNvSpPr>
            <a:spLocks noGrp="1"/>
          </p:cNvSpPr>
          <p:nvPr>
            <p:ph type="title"/>
          </p:nvPr>
        </p:nvSpPr>
        <p:spPr>
          <a:prstGeom prst="rect">
            <a:avLst/>
          </a:prstGeom>
        </p:spPr>
        <p:txBody>
          <a:bodyPr/>
          <a:lstStyle/>
          <a:p>
            <a:r>
              <a:t>Title Text</a:t>
            </a:r>
          </a:p>
        </p:txBody>
      </p:sp>
      <p:sp>
        <p:nvSpPr>
          <p:cNvPr id="30" name="Shape 30"/>
          <p:cNvSpPr>
            <a:spLocks noGrp="1"/>
          </p:cNvSpPr>
          <p:nvPr>
            <p:ph type="body" sz="quarter" idx="1"/>
          </p:nvPr>
        </p:nvSpPr>
        <p:spPr>
          <a:xfrm>
            <a:off x="380095" y="1036114"/>
            <a:ext cx="4061587" cy="157330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6037809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
        <p:cNvGrpSpPr/>
        <p:nvPr/>
      </p:nvGrpSpPr>
      <p:grpSpPr>
        <a:xfrm>
          <a:off x="0" y="0"/>
          <a:ext cx="0" cy="0"/>
          <a:chOff x="0" y="0"/>
          <a:chExt cx="0" cy="0"/>
        </a:xfrm>
      </p:grpSpPr>
      <p:sp>
        <p:nvSpPr>
          <p:cNvPr id="69" name="Google Shape;69;p1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0" name="Google Shape;70;p1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1" name="Google Shape;71;p1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4" name="Google Shape;74;p17"/>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75" name="Google Shape;75;p1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6" name="Google Shape;76;p1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7" name="Google Shape;77;p1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0" name="Google Shape;80;p18"/>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1" name="Google Shape;81;p18"/>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2" name="Google Shape;82;p1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3" name="Google Shape;83;p1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4" name="Google Shape;84;p1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7" name="Google Shape;87;p19"/>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8" name="Google Shape;88;p19"/>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9" name="Google Shape;89;p19"/>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90" name="Google Shape;90;p19"/>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1" name="Google Shape;91;p1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2" name="Google Shape;92;p1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3" name="Google Shape;93;p1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4"/>
        <p:cNvGrpSpPr/>
        <p:nvPr/>
      </p:nvGrpSpPr>
      <p:grpSpPr>
        <a:xfrm>
          <a:off x="0" y="0"/>
          <a:ext cx="0" cy="0"/>
          <a:chOff x="0" y="0"/>
          <a:chExt cx="0" cy="0"/>
        </a:xfrm>
      </p:grpSpPr>
      <p:sp>
        <p:nvSpPr>
          <p:cNvPr id="95" name="Google Shape;95;p2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6" name="Google Shape;96;p2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7" name="Google Shape;97;p2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8" name="Google Shape;98;p2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1" name="Google Shape;101;p21"/>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02" name="Google Shape;102;p21"/>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03" name="Google Shape;103;p2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4" name="Google Shape;104;p2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5" name="Google Shape;105;p2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8" name="Google Shape;108;p22"/>
          <p:cNvSpPr>
            <a:spLocks noGrp="1"/>
          </p:cNvSpPr>
          <p:nvPr>
            <p:ph type="pic" idx="2"/>
          </p:nvPr>
        </p:nvSpPr>
        <p:spPr>
          <a:xfrm>
            <a:off x="3887391" y="740569"/>
            <a:ext cx="4629150" cy="3655219"/>
          </a:xfrm>
          <a:prstGeom prst="rect">
            <a:avLst/>
          </a:prstGeom>
          <a:noFill/>
          <a:ln>
            <a:noFill/>
          </a:ln>
        </p:spPr>
      </p:sp>
      <p:sp>
        <p:nvSpPr>
          <p:cNvPr id="109" name="Google Shape;109;p22"/>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10" name="Google Shape;110;p2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1" name="Google Shape;111;p2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2" name="Google Shape;112;p2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D4F5D3-654A-44B7-5311-93B5582E0CF7}"/>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E0DAEFE-7A8C-D208-B755-6283BAF7AAAC}"/>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508321F-07A2-B0F9-8F99-AC57E8575B6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6B07FAF9-20A8-4C41-8792-2BB61A217D9C}" type="datetimeFigureOut">
              <a:rPr lang="en-GB" smtClean="0"/>
              <a:t>18/09/2025</a:t>
            </a:fld>
            <a:endParaRPr lang="en-GB"/>
          </a:p>
        </p:txBody>
      </p:sp>
      <p:sp>
        <p:nvSpPr>
          <p:cNvPr id="5" name="Footer Placeholder 4">
            <a:extLst>
              <a:ext uri="{FF2B5EF4-FFF2-40B4-BE49-F238E27FC236}">
                <a16:creationId xmlns:a16="http://schemas.microsoft.com/office/drawing/2014/main" id="{13A15F82-9947-D431-04B6-A9DCD8DB80F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20B7FA6B-3DEC-A432-564C-1693279EA87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BCD3ECCD-E4DA-4ADF-9A56-C2BB252B550C}" type="slidenum">
              <a:rPr lang="en-GB" smtClean="0"/>
              <a:t>‹#›</a:t>
            </a:fld>
            <a:endParaRPr lang="en-GB"/>
          </a:p>
        </p:txBody>
      </p:sp>
    </p:spTree>
    <p:extLst>
      <p:ext uri="{BB962C8B-B14F-4D97-AF65-F5344CB8AC3E}">
        <p14:creationId xmlns:p14="http://schemas.microsoft.com/office/powerpoint/2010/main" val="17561358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0ahUKEwjv8ePj463JAhWFSA8KHfxqDNkQjRwIBw&amp;url=http://www.uniformality.co.uk/wilsthorpe-school-181-c.asp&amp;psig=AFQjCNHHE5w9LLQyeSY0a6HrHbV2gk8aWw&amp;ust=1448616672751193"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gif"/></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0ahUKEwjv8ePj463JAhWFSA8KHfxqDNkQjRwIBw&amp;url=http://www.uniformality.co.uk/wilsthorpe-school-181-c.asp&amp;psig=AFQjCNHHE5w9LLQyeSY0a6HrHbV2gk8aWw&amp;ust=1448616672751193"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18.gif"/></Relationships>
</file>

<file path=ppt/slides/_rels/slide27.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0ahUKEwjv8ePj463JAhWFSA8KHfxqDNkQjRwIBw&amp;url=http://www.uniformality.co.uk/wilsthorpe-school-181-c.asp&amp;psig=AFQjCNHHE5w9LLQyeSY0a6HrHbV2gk8aWw&amp;ust=1448616672751193"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image" Target="../media/image18.gi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0ahUKEwjv8ePj463JAhWFSA8KHfxqDNkQjRwIBw&amp;url=http://www.uniformality.co.uk/wilsthorpe-school-181-c.asp&amp;psig=AFQjCNHHE5w9LLQyeSY0a6HrHbV2gk8aWw&amp;ust=1448616672751193"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8.gif"/></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0ahUKEwjv8ePj463JAhWFSA8KHfxqDNkQjRwIBw&amp;url=http://www.uniformality.co.uk/wilsthorpe-school-181-c.asp&amp;psig=AFQjCNHHE5w9LLQyeSY0a6HrHbV2gk8aWw&amp;ust=1448616672751193"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8.gif"/></Relationships>
</file>

<file path=ppt/slides/_rels/slide31.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0ahUKEwjv8ePj463JAhWFSA8KHfxqDNkQjRwIBw&amp;url=http://www.uniformality.co.uk/wilsthorpe-school-181-c.asp&amp;psig=AFQjCNHHE5w9LLQyeSY0a6HrHbV2gk8aWw&amp;ust=1448616672751193"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18.gif"/></Relationships>
</file>

<file path=ppt/slides/_rels/slide32.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0ahUKEwjv8ePj463JAhWFSA8KHfxqDNkQjRwIBw&amp;url=http://www.uniformality.co.uk/wilsthorpe-school-181-c.asp&amp;psig=AFQjCNHHE5w9LLQyeSY0a6HrHbV2gk8aWw&amp;ust=1448616672751193"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hyperlink" Target="https://corbettmaths.com/" TargetMode="External"/><Relationship Id="rId4" Type="http://schemas.openxmlformats.org/officeDocument/2006/relationships/image" Target="../media/image18.gif"/></Relationships>
</file>

<file path=ppt/slides/_rels/slide33.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0ahUKEwjv8ePj463JAhWFSA8KHfxqDNkQjRwIBw&amp;url=http://www.uniformality.co.uk/wilsthorpe-school-181-c.asp&amp;psig=AFQjCNHHE5w9LLQyeSY0a6HrHbV2gk8aWw&amp;ust=1448616672751193"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18.gif"/></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18.gif"/><Relationship Id="rId5" Type="http://schemas.openxmlformats.org/officeDocument/2006/relationships/hyperlink" Target="http://www.google.co.uk/url?sa=i&amp;rct=j&amp;q=&amp;esrc=s&amp;source=images&amp;cd=&amp;cad=rja&amp;uact=8&amp;ved=0ahUKEwjv8ePj463JAhWFSA8KHfxqDNkQjRwIBw&amp;url=http://www.uniformality.co.uk/wilsthorpe-school-181-c.asp&amp;psig=AFQjCNHHE5w9LLQyeSY0a6HrHbV2gk8aWw&amp;ust=1448616672751193" TargetMode="Externa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hyperlink" Target="https://www.pinpointlearning.co.uk/"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18.gif"/><Relationship Id="rId5" Type="http://schemas.openxmlformats.org/officeDocument/2006/relationships/hyperlink" Target="http://www.google.co.uk/url?sa=i&amp;rct=j&amp;q=&amp;esrc=s&amp;source=images&amp;cd=&amp;cad=rja&amp;uact=8&amp;ved=0ahUKEwjv8ePj463JAhWFSA8KHfxqDNkQjRwIBw&amp;url=http://www.uniformality.co.uk/wilsthorpe-school-181-c.asp&amp;psig=AFQjCNHHE5w9LLQyeSY0a6HrHbV2gk8aWw&amp;ust=1448616672751193" TargetMode="Externa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18.gif"/><Relationship Id="rId5" Type="http://schemas.openxmlformats.org/officeDocument/2006/relationships/hyperlink" Target="http://www.google.co.uk/url?sa=i&amp;rct=j&amp;q=&amp;esrc=s&amp;source=images&amp;cd=&amp;cad=rja&amp;uact=8&amp;ved=0ahUKEwjv8ePj463JAhWFSA8KHfxqDNkQjRwIBw&amp;url=http://www.uniformality.co.uk/wilsthorpe-school-181-c.asp&amp;psig=AFQjCNHHE5w9LLQyeSY0a6HrHbV2gk8aWw&amp;ust=1448616672751193" TargetMode="Externa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0ahUKEwjv8ePj463JAhWFSA8KHfxqDNkQjRwIBw&amp;url=http://www.uniformality.co.uk/wilsthorpe-school-181-c.asp&amp;psig=AFQjCNHHE5w9LLQyeSY0a6HrHbV2gk8aWw&amp;ust=1448616672751193"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18.gif"/></Relationships>
</file>

<file path=ppt/slides/_rels/slide38.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image" Target="../media/image32.png"/><Relationship Id="rId7" Type="http://schemas.openxmlformats.org/officeDocument/2006/relationships/hyperlink" Target="http://www.google.co.uk/url?sa=i&amp;rct=j&amp;q=&amp;esrc=s&amp;source=images&amp;cd=&amp;cad=rja&amp;uact=8&amp;ved=0ahUKEwjv8ePj463JAhWFSA8KHfxqDNkQjRwIBw&amp;url=http://www.uniformality.co.uk/wilsthorpe-school-181-c.asp&amp;psig=AFQjCNHHE5w9LLQyeSY0a6HrHbV2gk8aWw&amp;ust=1448616672751193" TargetMode="External"/><Relationship Id="rId12"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35.png"/><Relationship Id="rId11" Type="http://schemas.openxmlformats.org/officeDocument/2006/relationships/image" Target="../media/image38.pn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33.png"/><Relationship Id="rId9" Type="http://schemas.openxmlformats.org/officeDocument/2006/relationships/image" Target="../media/image3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8.gif"/><Relationship Id="rId5" Type="http://schemas.openxmlformats.org/officeDocument/2006/relationships/hyperlink" Target="http://www.google.co.uk/url?sa=i&amp;rct=j&amp;q=&amp;esrc=s&amp;source=images&amp;cd=&amp;cad=rja&amp;uact=8&amp;ved=0ahUKEwjv8ePj463JAhWFSA8KHfxqDNkQjRwIBw&amp;url=http://www.uniformality.co.uk/wilsthorpe-school-181-c.asp&amp;psig=AFQjCNHHE5w9LLQyeSY0a6HrHbV2gk8aWw&amp;ust=1448616672751193" TargetMode="External"/><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8.gif"/><Relationship Id="rId4" Type="http://schemas.openxmlformats.org/officeDocument/2006/relationships/hyperlink" Target="http://www.google.co.uk/url?sa=i&amp;rct=j&amp;q=&amp;esrc=s&amp;source=images&amp;cd=&amp;cad=rja&amp;uact=8&amp;ved=0ahUKEwjv8ePj463JAhWFSA8KHfxqDNkQjRwIBw&amp;url=http://www.uniformality.co.uk/wilsthorpe-school-181-c.asp&amp;psig=AFQjCNHHE5w9LLQyeSY0a6HrHbV2gk8aWw&amp;ust=1448616672751193"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8.gif"/><Relationship Id="rId4" Type="http://schemas.openxmlformats.org/officeDocument/2006/relationships/hyperlink" Target="http://www.google.co.uk/url?sa=i&amp;rct=j&amp;q=&amp;esrc=s&amp;source=images&amp;cd=&amp;cad=rja&amp;uact=8&amp;ved=0ahUKEwjv8ePj463JAhWFSA8KHfxqDNkQjRwIBw&amp;url=http://www.uniformality.co.uk/wilsthorpe-school-181-c.asp&amp;psig=AFQjCNHHE5w9LLQyeSY0a6HrHbV2gk8aWw&amp;ust=1448616672751193"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8.gif"/><Relationship Id="rId4" Type="http://schemas.openxmlformats.org/officeDocument/2006/relationships/hyperlink" Target="http://www.google.co.uk/url?sa=i&amp;rct=j&amp;q=&amp;esrc=s&amp;source=images&amp;cd=&amp;cad=rja&amp;uact=8&amp;ved=0ahUKEwjv8ePj463JAhWFSA8KHfxqDNkQjRwIBw&amp;url=http://www.uniformality.co.uk/wilsthorpe-school-181-c.asp&amp;psig=AFQjCNHHE5w9LLQyeSY0a6HrHbV2gk8aWw&amp;ust=1448616672751193"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s://www.youtube.com/watch?v=EGn1Ilx_3o4&amp;list=PLcvEcrsF_9zLw38-qZQdnq5h-i7L5QOlU" TargetMode="External"/><Relationship Id="rId7"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18.gif"/><Relationship Id="rId4" Type="http://schemas.openxmlformats.org/officeDocument/2006/relationships/hyperlink" Target="https://www.youtube.com/watch?v=h0gDzLhfxRI" TargetMode="External"/><Relationship Id="rId9" Type="http://schemas.openxmlformats.org/officeDocument/2006/relationships/hyperlink" Target="http://www.google.co.uk/url?sa=i&amp;rct=j&amp;q=&amp;esrc=s&amp;source=images&amp;cd=&amp;cad=rja&amp;uact=8&amp;ved=0ahUKEwjv8ePj463JAhWFSA8KHfxqDNkQjRwIBw&amp;url=http://www.uniformality.co.uk/wilsthorpe-school-181-c.asp&amp;psig=AFQjCNHHE5w9LLQyeSY0a6HrHbV2gk8aWw&amp;ust=1448616672751193"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0ahUKEwjv8ePj463JAhWFSA8KHfxqDNkQjRwIBw&amp;url=http://www.uniformality.co.uk/wilsthorpe-school-181-c.asp&amp;psig=AFQjCNHHE5w9LLQyeSY0a6HrHbV2gk8aWw&amp;ust=1448616672751193"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18.gif"/></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18.gif"/><Relationship Id="rId4" Type="http://schemas.openxmlformats.org/officeDocument/2006/relationships/hyperlink" Target="http://www.google.co.uk/url?sa=i&amp;rct=j&amp;q=&amp;esrc=s&amp;source=images&amp;cd=&amp;cad=rja&amp;uact=8&amp;ved=0ahUKEwjv8ePj463JAhWFSA8KHfxqDNkQjRwIBw&amp;url=http://www.uniformality.co.uk/wilsthorpe-school-181-c.asp&amp;psig=AFQjCNHHE5w9LLQyeSY0a6HrHbV2gk8aWw&amp;ust=1448616672751193"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0.xml.rels><?xml version="1.0" encoding="UTF-8" standalone="yes"?>
<Relationships xmlns="http://schemas.openxmlformats.org/package/2006/relationships"><Relationship Id="rId8" Type="http://schemas.openxmlformats.org/officeDocument/2006/relationships/hyperlink" Target="https://www.youngminds.org.uk/parent/blog/how-to-help-your-child-manage-exam-stress/" TargetMode="External"/><Relationship Id="rId3" Type="http://schemas.openxmlformats.org/officeDocument/2006/relationships/image" Target="../media/image1.jpeg"/><Relationship Id="rId7"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s://www.mind.org.uk/for-young-people/feelings-and-experiences/exam-stress/" TargetMode="External"/><Relationship Id="rId5" Type="http://schemas.openxmlformats.org/officeDocument/2006/relationships/image" Target="../media/image55.png"/><Relationship Id="rId10" Type="http://schemas.openxmlformats.org/officeDocument/2006/relationships/hyperlink" Target="https://www.kooth.com/" TargetMode="External"/><Relationship Id="rId4" Type="http://schemas.openxmlformats.org/officeDocument/2006/relationships/image" Target="../media/image2.jpeg"/><Relationship Id="rId9" Type="http://schemas.openxmlformats.org/officeDocument/2006/relationships/image" Target="../media/image57.png"/></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2.jpeg"/></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s://www.wilsthorpe.ttct.co.uk/information/useful-weblinks/#1623761629243-70b2bc50-86fd" TargetMode="External"/><Relationship Id="rId5" Type="http://schemas.openxmlformats.org/officeDocument/2006/relationships/image" Target="../media/image59.png"/><Relationship Id="rId4" Type="http://schemas.openxmlformats.org/officeDocument/2006/relationships/image" Target="../media/image2.jpeg"/></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4.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60.png"/><Relationship Id="rId7" Type="http://schemas.openxmlformats.org/officeDocument/2006/relationships/image" Target="../media/image62.jpe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18.gif"/><Relationship Id="rId5" Type="http://schemas.openxmlformats.org/officeDocument/2006/relationships/hyperlink" Target="http://www.google.co.uk/url?sa=i&amp;rct=j&amp;q=&amp;esrc=s&amp;source=images&amp;cd=&amp;cad=rja&amp;uact=8&amp;ved=0ahUKEwjv8ePj463JAhWFSA8KHfxqDNkQjRwIBw&amp;url=http://www.uniformality.co.uk/wilsthorpe-school-181-c.asp&amp;psig=AFQjCNHHE5w9LLQyeSY0a6HrHbV2gk8aWw&amp;ust=1448616672751193" TargetMode="External"/><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60">
          <a:fgClr>
            <a:schemeClr val="lt1"/>
          </a:fgClr>
          <a:bgClr>
            <a:schemeClr val="bg1"/>
          </a:bgClr>
        </a:pattFill>
        <a:effectLst/>
      </p:bgPr>
    </p:bg>
    <p:spTree>
      <p:nvGrpSpPr>
        <p:cNvPr id="1" name="Shape 128"/>
        <p:cNvGrpSpPr/>
        <p:nvPr/>
      </p:nvGrpSpPr>
      <p:grpSpPr>
        <a:xfrm>
          <a:off x="0" y="0"/>
          <a:ext cx="0" cy="0"/>
          <a:chOff x="0" y="0"/>
          <a:chExt cx="0" cy="0"/>
        </a:xfrm>
      </p:grpSpPr>
      <p:sp>
        <p:nvSpPr>
          <p:cNvPr id="129" name="Google Shape;129;p25"/>
          <p:cNvSpPr txBox="1">
            <a:spLocks noGrp="1"/>
          </p:cNvSpPr>
          <p:nvPr>
            <p:ph type="ctrTitle"/>
          </p:nvPr>
        </p:nvSpPr>
        <p:spPr>
          <a:xfrm>
            <a:off x="1143000" y="1213520"/>
            <a:ext cx="6858000" cy="1790700"/>
          </a:xfrm>
          <a:prstGeom prst="rect">
            <a:avLst/>
          </a:prstGeom>
          <a:noFill/>
          <a:ln>
            <a:solidFill>
              <a:schemeClr val="tx1"/>
            </a:solidFill>
          </a:ln>
        </p:spPr>
        <p:txBody>
          <a:bodyPr spcFirstLastPara="1" wrap="square" lIns="68575" tIns="34275" rIns="68575" bIns="34275" anchor="b" anchorCtr="0">
            <a:normAutofit fontScale="90000"/>
          </a:bodyPr>
          <a:lstStyle/>
          <a:p>
            <a:pPr marL="0" lvl="0" indent="0" algn="ctr" rtl="0">
              <a:lnSpc>
                <a:spcPct val="90000"/>
              </a:lnSpc>
              <a:spcBef>
                <a:spcPts val="0"/>
              </a:spcBef>
              <a:spcAft>
                <a:spcPts val="0"/>
              </a:spcAft>
              <a:buClr>
                <a:schemeClr val="dk1"/>
              </a:buClr>
              <a:buSzPts val="6600"/>
              <a:buFont typeface="Federo"/>
              <a:buNone/>
            </a:pPr>
            <a:r>
              <a:rPr lang="en-GB" sz="6600" b="1">
                <a:latin typeface="Avenir Next LT Pro" panose="020B0504020202020204" pitchFamily="34" charset="0"/>
                <a:ea typeface="Federo"/>
                <a:cs typeface="Federo"/>
                <a:sym typeface="Federo"/>
              </a:rPr>
              <a:t>Year 10 GCSE Launch Evening</a:t>
            </a:r>
            <a:endParaRPr>
              <a:latin typeface="Avenir Next LT Pro" panose="020B0504020202020204" pitchFamily="34" charset="0"/>
            </a:endParaRPr>
          </a:p>
        </p:txBody>
      </p:sp>
      <p:sp>
        <p:nvSpPr>
          <p:cNvPr id="130" name="Google Shape;130;p25"/>
          <p:cNvSpPr txBox="1">
            <a:spLocks noGrp="1"/>
          </p:cNvSpPr>
          <p:nvPr>
            <p:ph type="subTitle" idx="1"/>
          </p:nvPr>
        </p:nvSpPr>
        <p:spPr>
          <a:xfrm>
            <a:off x="1143000" y="3192928"/>
            <a:ext cx="6858000" cy="340446"/>
          </a:xfrm>
          <a:prstGeom prst="rect">
            <a:avLst/>
          </a:prstGeom>
          <a:noFill/>
          <a:ln>
            <a:solidFill>
              <a:schemeClr val="tx1"/>
            </a:solidFill>
          </a:ln>
        </p:spPr>
        <p:txBody>
          <a:bodyPr spcFirstLastPara="1" wrap="square" lIns="68575" tIns="34275" rIns="68575" bIns="34275" anchor="t" anchorCtr="0">
            <a:normAutofit/>
          </a:bodyPr>
          <a:lstStyle/>
          <a:p>
            <a:pPr marL="0" lvl="0" indent="0" algn="ctr" rtl="0">
              <a:lnSpc>
                <a:spcPct val="90000"/>
              </a:lnSpc>
              <a:spcBef>
                <a:spcPts val="0"/>
              </a:spcBef>
              <a:spcAft>
                <a:spcPts val="0"/>
              </a:spcAft>
              <a:buClr>
                <a:schemeClr val="dk1"/>
              </a:buClr>
              <a:buSzPts val="1800"/>
              <a:buNone/>
            </a:pPr>
            <a:r>
              <a:rPr lang="en">
                <a:latin typeface="Avenir Next LT Pro" panose="020B0504020202020204" pitchFamily="34" charset="0"/>
              </a:rPr>
              <a:t>How to support your child through their GCSE exams</a:t>
            </a:r>
            <a:endParaRPr>
              <a:latin typeface="Avenir Next LT Pro" panose="020B0504020202020204" pitchFamily="34" charset="0"/>
            </a:endParaRPr>
          </a:p>
        </p:txBody>
      </p:sp>
      <p:pic>
        <p:nvPicPr>
          <p:cNvPr id="6" name="Google Shape;123;p5">
            <a:extLst>
              <a:ext uri="{FF2B5EF4-FFF2-40B4-BE49-F238E27FC236}">
                <a16:creationId xmlns:a16="http://schemas.microsoft.com/office/drawing/2014/main" id="{1C0A3D58-12E9-42C4-83F3-64F91D43EB46}"/>
              </a:ext>
            </a:extLst>
          </p:cNvPr>
          <p:cNvPicPr preferRelativeResize="0"/>
          <p:nvPr/>
        </p:nvPicPr>
        <p:blipFill rotWithShape="1">
          <a:blip r:embed="rId3">
            <a:alphaModFix/>
          </a:blip>
          <a:srcRect/>
          <a:stretch/>
        </p:blipFill>
        <p:spPr>
          <a:xfrm>
            <a:off x="7438023" y="4449158"/>
            <a:ext cx="1705977" cy="637635"/>
          </a:xfrm>
          <a:prstGeom prst="rect">
            <a:avLst/>
          </a:prstGeom>
          <a:noFill/>
          <a:ln>
            <a:noFill/>
          </a:ln>
        </p:spPr>
      </p:pic>
      <p:pic>
        <p:nvPicPr>
          <p:cNvPr id="7" name="Google Shape;124;p5">
            <a:extLst>
              <a:ext uri="{FF2B5EF4-FFF2-40B4-BE49-F238E27FC236}">
                <a16:creationId xmlns:a16="http://schemas.microsoft.com/office/drawing/2014/main" id="{26770780-EF64-4FE4-B28D-A74BD742EA7C}"/>
              </a:ext>
            </a:extLst>
          </p:cNvPr>
          <p:cNvPicPr preferRelativeResize="0"/>
          <p:nvPr/>
        </p:nvPicPr>
        <p:blipFill rotWithShape="1">
          <a:blip r:embed="rId4">
            <a:alphaModFix/>
          </a:blip>
          <a:srcRect/>
          <a:stretch/>
        </p:blipFill>
        <p:spPr>
          <a:xfrm>
            <a:off x="129911" y="4301728"/>
            <a:ext cx="1259409" cy="72444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34"/>
          <p:cNvPicPr preferRelativeResize="0"/>
          <p:nvPr/>
        </p:nvPicPr>
        <p:blipFill>
          <a:blip r:embed="rId3">
            <a:alphaModFix/>
          </a:blip>
          <a:stretch>
            <a:fillRect/>
          </a:stretch>
        </p:blipFill>
        <p:spPr>
          <a:xfrm>
            <a:off x="294400" y="165600"/>
            <a:ext cx="8555200" cy="48123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35"/>
          <p:cNvPicPr preferRelativeResize="0"/>
          <p:nvPr/>
        </p:nvPicPr>
        <p:blipFill>
          <a:blip r:embed="rId3">
            <a:alphaModFix/>
          </a:blip>
          <a:stretch>
            <a:fillRect/>
          </a:stretch>
        </p:blipFill>
        <p:spPr>
          <a:xfrm>
            <a:off x="210000" y="118125"/>
            <a:ext cx="8724000" cy="49072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36"/>
          <p:cNvPicPr preferRelativeResize="0"/>
          <p:nvPr/>
        </p:nvPicPr>
        <p:blipFill>
          <a:blip r:embed="rId3">
            <a:alphaModFix/>
          </a:blip>
          <a:stretch>
            <a:fillRect/>
          </a:stretch>
        </p:blipFill>
        <p:spPr>
          <a:xfrm>
            <a:off x="189563" y="106625"/>
            <a:ext cx="8764876" cy="49302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37"/>
          <p:cNvPicPr preferRelativeResize="0"/>
          <p:nvPr/>
        </p:nvPicPr>
        <p:blipFill>
          <a:blip r:embed="rId3">
            <a:alphaModFix/>
          </a:blip>
          <a:stretch>
            <a:fillRect/>
          </a:stretch>
        </p:blipFill>
        <p:spPr>
          <a:xfrm>
            <a:off x="180350" y="145938"/>
            <a:ext cx="8625100" cy="48516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38"/>
          <p:cNvPicPr preferRelativeResize="0"/>
          <p:nvPr/>
        </p:nvPicPr>
        <p:blipFill>
          <a:blip r:embed="rId3">
            <a:alphaModFix/>
          </a:blip>
          <a:stretch>
            <a:fillRect/>
          </a:stretch>
        </p:blipFill>
        <p:spPr>
          <a:xfrm>
            <a:off x="245475" y="138075"/>
            <a:ext cx="8653050" cy="48673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39"/>
          <p:cNvPicPr preferRelativeResize="0"/>
          <p:nvPr/>
        </p:nvPicPr>
        <p:blipFill>
          <a:blip r:embed="rId3">
            <a:alphaModFix/>
          </a:blip>
          <a:stretch>
            <a:fillRect/>
          </a:stretch>
        </p:blipFill>
        <p:spPr>
          <a:xfrm>
            <a:off x="196563" y="110563"/>
            <a:ext cx="8750876" cy="49223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40"/>
          <p:cNvPicPr preferRelativeResize="0"/>
          <p:nvPr/>
        </p:nvPicPr>
        <p:blipFill>
          <a:blip r:embed="rId3">
            <a:alphaModFix/>
          </a:blip>
          <a:stretch>
            <a:fillRect/>
          </a:stretch>
        </p:blipFill>
        <p:spPr>
          <a:xfrm>
            <a:off x="203550" y="114500"/>
            <a:ext cx="8736900" cy="4914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41"/>
          <p:cNvPicPr preferRelativeResize="0"/>
          <p:nvPr/>
        </p:nvPicPr>
        <p:blipFill>
          <a:blip r:embed="rId3">
            <a:alphaModFix/>
          </a:blip>
          <a:stretch>
            <a:fillRect/>
          </a:stretch>
        </p:blipFill>
        <p:spPr>
          <a:xfrm>
            <a:off x="306150" y="134150"/>
            <a:ext cx="8667024" cy="4875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30"/>
          <p:cNvPicPr preferRelativeResize="0"/>
          <p:nvPr/>
        </p:nvPicPr>
        <p:blipFill>
          <a:blip r:embed="rId3">
            <a:alphaModFix/>
          </a:blip>
          <a:stretch>
            <a:fillRect/>
          </a:stretch>
        </p:blipFill>
        <p:spPr>
          <a:xfrm>
            <a:off x="3214675" y="104900"/>
            <a:ext cx="5699924" cy="4324226"/>
          </a:xfrm>
          <a:prstGeom prst="rect">
            <a:avLst/>
          </a:prstGeom>
          <a:noFill/>
          <a:ln>
            <a:noFill/>
          </a:ln>
        </p:spPr>
      </p:pic>
      <p:sp>
        <p:nvSpPr>
          <p:cNvPr id="170" name="Google Shape;170;p30"/>
          <p:cNvSpPr txBox="1">
            <a:spLocks noGrp="1"/>
          </p:cNvSpPr>
          <p:nvPr>
            <p:ph type="title"/>
          </p:nvPr>
        </p:nvSpPr>
        <p:spPr>
          <a:xfrm>
            <a:off x="71825" y="259869"/>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Federo"/>
              <a:buNone/>
            </a:pPr>
            <a:r>
              <a:rPr lang="en" sz="2700" b="1">
                <a:latin typeface="Federo"/>
                <a:ea typeface="Federo"/>
                <a:cs typeface="Federo"/>
                <a:sym typeface="Federo"/>
              </a:rPr>
              <a:t>Further form time </a:t>
            </a:r>
            <a:endParaRPr sz="2700" b="1">
              <a:latin typeface="Federo"/>
              <a:ea typeface="Federo"/>
              <a:cs typeface="Federo"/>
              <a:sym typeface="Federo"/>
            </a:endParaRPr>
          </a:p>
          <a:p>
            <a:pPr marL="0" lvl="0" indent="0" algn="l" rtl="0">
              <a:lnSpc>
                <a:spcPct val="90000"/>
              </a:lnSpc>
              <a:spcBef>
                <a:spcPts val="0"/>
              </a:spcBef>
              <a:spcAft>
                <a:spcPts val="0"/>
              </a:spcAft>
              <a:buClr>
                <a:schemeClr val="dk1"/>
              </a:buClr>
              <a:buSzPts val="3300"/>
              <a:buFont typeface="Federo"/>
              <a:buNone/>
            </a:pPr>
            <a:r>
              <a:rPr lang="en" sz="2700" b="1">
                <a:latin typeface="Federo"/>
                <a:ea typeface="Federo"/>
                <a:cs typeface="Federo"/>
                <a:sym typeface="Federo"/>
              </a:rPr>
              <a:t>support:</a:t>
            </a:r>
            <a:endParaRPr sz="2700"/>
          </a:p>
        </p:txBody>
      </p:sp>
      <p:sp>
        <p:nvSpPr>
          <p:cNvPr id="171" name="Google Shape;171;p30"/>
          <p:cNvSpPr txBox="1">
            <a:spLocks noGrp="1"/>
          </p:cNvSpPr>
          <p:nvPr>
            <p:ph type="body" idx="1"/>
          </p:nvPr>
        </p:nvSpPr>
        <p:spPr>
          <a:xfrm>
            <a:off x="335280" y="1505535"/>
            <a:ext cx="2621280" cy="2113965"/>
          </a:xfrm>
          <a:prstGeom prst="rect">
            <a:avLst/>
          </a:prstGeom>
          <a:noFill/>
          <a:ln>
            <a:solidFill>
              <a:schemeClr val="tx1"/>
            </a:solidFill>
          </a:ln>
        </p:spPr>
        <p:txBody>
          <a:bodyPr spcFirstLastPara="1" wrap="square" lIns="68575" tIns="34275" rIns="68575" bIns="34275" anchor="t" anchorCtr="0">
            <a:normAutofit/>
          </a:bodyPr>
          <a:lstStyle/>
          <a:p>
            <a:pPr marL="457200" lvl="0" indent="-317500" algn="l" rtl="0">
              <a:lnSpc>
                <a:spcPct val="90000"/>
              </a:lnSpc>
              <a:spcBef>
                <a:spcPts val="800"/>
              </a:spcBef>
              <a:spcAft>
                <a:spcPts val="0"/>
              </a:spcAft>
              <a:buSzPts val="1400"/>
              <a:buChar char="•"/>
            </a:pPr>
            <a:r>
              <a:rPr lang="en" sz="2000">
                <a:latin typeface="Avenir Next LT Pro" panose="020B0504020202020204" pitchFamily="34" charset="0"/>
              </a:rPr>
              <a:t>Form tutors will also be pushing the students to consider if their </a:t>
            </a:r>
            <a:r>
              <a:rPr lang="en" sz="2000" b="1">
                <a:latin typeface="Avenir Next LT Pro" panose="020B0504020202020204" pitchFamily="34" charset="0"/>
              </a:rPr>
              <a:t>revision is ‘flat’</a:t>
            </a:r>
            <a:r>
              <a:rPr lang="en" sz="2000">
                <a:latin typeface="Avenir Next LT Pro" panose="020B0504020202020204" pitchFamily="34" charset="0"/>
              </a:rPr>
              <a:t> and how to tackle this.</a:t>
            </a:r>
            <a:endParaRPr sz="2000">
              <a:latin typeface="Avenir Next LT Pro" panose="020B0504020202020204" pitchFamily="34" charset="0"/>
            </a:endParaRPr>
          </a:p>
          <a:p>
            <a:pPr marL="0" lvl="0" indent="0" algn="l" rtl="0">
              <a:lnSpc>
                <a:spcPct val="90000"/>
              </a:lnSpc>
              <a:spcBef>
                <a:spcPts val="800"/>
              </a:spcBef>
              <a:spcAft>
                <a:spcPts val="0"/>
              </a:spcAft>
              <a:buNone/>
            </a:pPr>
            <a:endParaRPr/>
          </a:p>
        </p:txBody>
      </p:sp>
      <p:pic>
        <p:nvPicPr>
          <p:cNvPr id="6" name="Google Shape;123;p5">
            <a:extLst>
              <a:ext uri="{FF2B5EF4-FFF2-40B4-BE49-F238E27FC236}">
                <a16:creationId xmlns:a16="http://schemas.microsoft.com/office/drawing/2014/main" id="{667F6791-308A-4FCB-8946-3A4B23D6D5B3}"/>
              </a:ext>
            </a:extLst>
          </p:cNvPr>
          <p:cNvPicPr preferRelativeResize="0"/>
          <p:nvPr/>
        </p:nvPicPr>
        <p:blipFill rotWithShape="1">
          <a:blip r:embed="rId4">
            <a:alphaModFix/>
          </a:blip>
          <a:srcRect/>
          <a:stretch/>
        </p:blipFill>
        <p:spPr>
          <a:xfrm>
            <a:off x="7368195" y="4423317"/>
            <a:ext cx="1705977" cy="637635"/>
          </a:xfrm>
          <a:prstGeom prst="rect">
            <a:avLst/>
          </a:prstGeom>
          <a:noFill/>
          <a:ln>
            <a:noFill/>
          </a:ln>
        </p:spPr>
      </p:pic>
      <p:pic>
        <p:nvPicPr>
          <p:cNvPr id="7" name="Google Shape;124;p5">
            <a:extLst>
              <a:ext uri="{FF2B5EF4-FFF2-40B4-BE49-F238E27FC236}">
                <a16:creationId xmlns:a16="http://schemas.microsoft.com/office/drawing/2014/main" id="{BAA20F22-66D8-4C5A-B70F-23AE9C5E18F3}"/>
              </a:ext>
            </a:extLst>
          </p:cNvPr>
          <p:cNvPicPr preferRelativeResize="0"/>
          <p:nvPr/>
        </p:nvPicPr>
        <p:blipFill rotWithShape="1">
          <a:blip r:embed="rId5">
            <a:alphaModFix/>
          </a:blip>
          <a:srcRect/>
          <a:stretch/>
        </p:blipFill>
        <p:spPr>
          <a:xfrm>
            <a:off x="69828" y="4423317"/>
            <a:ext cx="1117643" cy="62121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42"/>
          <p:cNvSpPr txBox="1">
            <a:spLocks noGrp="1"/>
          </p:cNvSpPr>
          <p:nvPr>
            <p:ph type="title"/>
          </p:nvPr>
        </p:nvSpPr>
        <p:spPr>
          <a:xfrm>
            <a:off x="628650" y="273844"/>
            <a:ext cx="7886700" cy="656402"/>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3300"/>
              <a:buFont typeface="Federo"/>
              <a:buNone/>
            </a:pPr>
            <a:r>
              <a:rPr lang="en" sz="2400" b="1">
                <a:latin typeface="Avenir Next LT Pro" panose="020B0504020202020204" pitchFamily="34" charset="0"/>
                <a:ea typeface="Federo"/>
                <a:cs typeface="Federo"/>
                <a:sym typeface="Federo"/>
              </a:rPr>
              <a:t>What past students have said helps…</a:t>
            </a:r>
            <a:endParaRPr sz="2400">
              <a:latin typeface="Avenir Next LT Pro" panose="020B0504020202020204" pitchFamily="34" charset="0"/>
            </a:endParaRPr>
          </a:p>
        </p:txBody>
      </p:sp>
      <p:sp>
        <p:nvSpPr>
          <p:cNvPr id="238" name="Google Shape;238;p42"/>
          <p:cNvSpPr/>
          <p:nvPr/>
        </p:nvSpPr>
        <p:spPr>
          <a:xfrm>
            <a:off x="411868" y="2405942"/>
            <a:ext cx="2286000" cy="1668000"/>
          </a:xfrm>
          <a:prstGeom prst="cloudCallout">
            <a:avLst>
              <a:gd name="adj1" fmla="val -45277"/>
              <a:gd name="adj2" fmla="val 62500"/>
            </a:avLst>
          </a:prstGeom>
          <a:solidFill>
            <a:schemeClr val="lt1"/>
          </a:solidFill>
          <a:ln w="127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500" b="0" i="0" u="none" strike="noStrike" cap="none">
                <a:solidFill>
                  <a:schemeClr val="dk1"/>
                </a:solidFill>
                <a:latin typeface="Calibri"/>
                <a:ea typeface="Calibri"/>
                <a:cs typeface="Calibri"/>
                <a:sym typeface="Calibri"/>
              </a:rPr>
              <a:t>“Quiz me on work I have read/ask questions.”</a:t>
            </a:r>
            <a:endParaRPr sz="1100"/>
          </a:p>
        </p:txBody>
      </p:sp>
      <p:sp>
        <p:nvSpPr>
          <p:cNvPr id="239" name="Google Shape;239;p42"/>
          <p:cNvSpPr/>
          <p:nvPr/>
        </p:nvSpPr>
        <p:spPr>
          <a:xfrm>
            <a:off x="2806925" y="3016839"/>
            <a:ext cx="2286000" cy="1668000"/>
          </a:xfrm>
          <a:prstGeom prst="wedgeEllipseCallout">
            <a:avLst>
              <a:gd name="adj1" fmla="val -27129"/>
              <a:gd name="adj2" fmla="val 62500"/>
            </a:avLst>
          </a:prstGeom>
          <a:solidFill>
            <a:schemeClr val="lt1"/>
          </a:solidFill>
          <a:ln w="127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500" b="0" i="0" u="none" strike="noStrike" cap="none">
                <a:solidFill>
                  <a:schemeClr val="dk1"/>
                </a:solidFill>
                <a:latin typeface="Calibri"/>
                <a:ea typeface="Calibri"/>
                <a:cs typeface="Calibri"/>
                <a:sym typeface="Calibri"/>
              </a:rPr>
              <a:t>“Make a timetable together</a:t>
            </a:r>
            <a:r>
              <a:rPr lang="en" sz="1500">
                <a:solidFill>
                  <a:schemeClr val="dk1"/>
                </a:solidFill>
                <a:latin typeface="Calibri"/>
                <a:ea typeface="Calibri"/>
                <a:cs typeface="Calibri"/>
                <a:sym typeface="Calibri"/>
              </a:rPr>
              <a:t> and help me stick to it.</a:t>
            </a:r>
            <a:r>
              <a:rPr lang="en" sz="1500" b="0" i="0" u="none" strike="noStrike" cap="none">
                <a:solidFill>
                  <a:schemeClr val="dk1"/>
                </a:solidFill>
                <a:latin typeface="Calibri"/>
                <a:ea typeface="Calibri"/>
                <a:cs typeface="Calibri"/>
                <a:sym typeface="Calibri"/>
              </a:rPr>
              <a:t>”</a:t>
            </a:r>
            <a:endParaRPr sz="1100"/>
          </a:p>
        </p:txBody>
      </p:sp>
      <p:sp>
        <p:nvSpPr>
          <p:cNvPr id="240" name="Google Shape;240;p42"/>
          <p:cNvSpPr/>
          <p:nvPr/>
        </p:nvSpPr>
        <p:spPr>
          <a:xfrm>
            <a:off x="1852233" y="1084601"/>
            <a:ext cx="1896600" cy="1593600"/>
          </a:xfrm>
          <a:prstGeom prst="wedgeEllipseCallout">
            <a:avLst>
              <a:gd name="adj1" fmla="val -20833"/>
              <a:gd name="adj2" fmla="val 62500"/>
            </a:avLst>
          </a:prstGeom>
          <a:solidFill>
            <a:schemeClr val="lt1"/>
          </a:solidFill>
          <a:ln w="127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500" b="0" i="0" u="none" strike="noStrike" cap="none">
                <a:solidFill>
                  <a:schemeClr val="dk1"/>
                </a:solidFill>
                <a:latin typeface="Calibri"/>
                <a:ea typeface="Calibri"/>
                <a:cs typeface="Calibri"/>
                <a:sym typeface="Calibri"/>
              </a:rPr>
              <a:t>“Turn the internet off.”</a:t>
            </a:r>
            <a:endParaRPr sz="1100"/>
          </a:p>
        </p:txBody>
      </p:sp>
      <p:sp>
        <p:nvSpPr>
          <p:cNvPr id="241" name="Google Shape;241;p42"/>
          <p:cNvSpPr/>
          <p:nvPr/>
        </p:nvSpPr>
        <p:spPr>
          <a:xfrm>
            <a:off x="5682307" y="3239942"/>
            <a:ext cx="1951500" cy="1424400"/>
          </a:xfrm>
          <a:prstGeom prst="cloudCallout">
            <a:avLst>
              <a:gd name="adj1" fmla="val -45562"/>
              <a:gd name="adj2" fmla="val 61906"/>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500" b="0" i="0" u="none" strike="noStrike" cap="none">
                <a:solidFill>
                  <a:schemeClr val="dk1"/>
                </a:solidFill>
                <a:latin typeface="Calibri"/>
                <a:ea typeface="Calibri"/>
                <a:cs typeface="Calibri"/>
                <a:sym typeface="Calibri"/>
              </a:rPr>
              <a:t>“Trust me.”</a:t>
            </a:r>
            <a:endParaRPr sz="1100"/>
          </a:p>
        </p:txBody>
      </p:sp>
      <p:sp>
        <p:nvSpPr>
          <p:cNvPr id="242" name="Google Shape;242;p42"/>
          <p:cNvSpPr/>
          <p:nvPr/>
        </p:nvSpPr>
        <p:spPr>
          <a:xfrm>
            <a:off x="6525685" y="1420018"/>
            <a:ext cx="2285999" cy="1667933"/>
          </a:xfrm>
          <a:prstGeom prst="wedgeEllipseCallout">
            <a:avLst>
              <a:gd name="adj1" fmla="val -20833"/>
              <a:gd name="adj2" fmla="val 62500"/>
            </a:avLst>
          </a:prstGeom>
          <a:solidFill>
            <a:schemeClr val="lt1"/>
          </a:solidFill>
          <a:ln w="127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500" b="0" i="0" u="none" strike="noStrike" cap="none">
                <a:solidFill>
                  <a:schemeClr val="dk1"/>
                </a:solidFill>
                <a:latin typeface="Calibri"/>
                <a:ea typeface="Calibri"/>
                <a:cs typeface="Calibri"/>
                <a:sym typeface="Calibri"/>
              </a:rPr>
              <a:t>“Buy me resources – revision books, note books, flashcards.”</a:t>
            </a:r>
            <a:endParaRPr sz="1100"/>
          </a:p>
        </p:txBody>
      </p:sp>
      <p:sp>
        <p:nvSpPr>
          <p:cNvPr id="243" name="Google Shape;243;p42"/>
          <p:cNvSpPr/>
          <p:nvPr/>
        </p:nvSpPr>
        <p:spPr>
          <a:xfrm>
            <a:off x="3948192" y="1084594"/>
            <a:ext cx="2378100" cy="2001000"/>
          </a:xfrm>
          <a:prstGeom prst="cloudCallout">
            <a:avLst>
              <a:gd name="adj1" fmla="val -45562"/>
              <a:gd name="adj2" fmla="val 61906"/>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500" b="0" i="0" u="none" strike="noStrike" cap="none">
                <a:solidFill>
                  <a:schemeClr val="dk1"/>
                </a:solidFill>
                <a:latin typeface="Calibri"/>
                <a:ea typeface="Calibri"/>
                <a:cs typeface="Calibri"/>
                <a:sym typeface="Calibri"/>
              </a:rPr>
              <a:t>“I do feel stressed, especially when I have to do loads of jobs too.”</a:t>
            </a:r>
            <a:endParaRPr sz="1100"/>
          </a:p>
        </p:txBody>
      </p:sp>
      <p:pic>
        <p:nvPicPr>
          <p:cNvPr id="10" name="Google Shape;123;p5">
            <a:extLst>
              <a:ext uri="{FF2B5EF4-FFF2-40B4-BE49-F238E27FC236}">
                <a16:creationId xmlns:a16="http://schemas.microsoft.com/office/drawing/2014/main" id="{4AEF5BE6-78D7-487D-9447-184DB62600C8}"/>
              </a:ext>
            </a:extLst>
          </p:cNvPr>
          <p:cNvPicPr preferRelativeResize="0"/>
          <p:nvPr/>
        </p:nvPicPr>
        <p:blipFill rotWithShape="1">
          <a:blip r:embed="rId3">
            <a:alphaModFix/>
          </a:blip>
          <a:srcRect/>
          <a:stretch/>
        </p:blipFill>
        <p:spPr>
          <a:xfrm>
            <a:off x="7368195" y="4423317"/>
            <a:ext cx="1705977" cy="637635"/>
          </a:xfrm>
          <a:prstGeom prst="rect">
            <a:avLst/>
          </a:prstGeom>
          <a:noFill/>
          <a:ln>
            <a:noFill/>
          </a:ln>
        </p:spPr>
      </p:pic>
      <p:pic>
        <p:nvPicPr>
          <p:cNvPr id="11" name="Google Shape;124;p5">
            <a:extLst>
              <a:ext uri="{FF2B5EF4-FFF2-40B4-BE49-F238E27FC236}">
                <a16:creationId xmlns:a16="http://schemas.microsoft.com/office/drawing/2014/main" id="{DDC06695-5C27-49A2-A1F1-6237951705CF}"/>
              </a:ext>
            </a:extLst>
          </p:cNvPr>
          <p:cNvPicPr preferRelativeResize="0"/>
          <p:nvPr/>
        </p:nvPicPr>
        <p:blipFill rotWithShape="1">
          <a:blip r:embed="rId4">
            <a:alphaModFix/>
          </a:blip>
          <a:srcRect/>
          <a:stretch/>
        </p:blipFill>
        <p:spPr>
          <a:xfrm>
            <a:off x="69828" y="4423317"/>
            <a:ext cx="1117643" cy="62121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10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8"/>
                                        </p:tgtEl>
                                        <p:attrNameLst>
                                          <p:attrName>style.visibility</p:attrName>
                                        </p:attrNameLst>
                                      </p:cBhvr>
                                      <p:to>
                                        <p:strVal val="visible"/>
                                      </p:to>
                                    </p:set>
                                    <p:animEffect transition="in" filter="fade">
                                      <p:cBhvr>
                                        <p:cTn id="12" dur="1000"/>
                                        <p:tgtEl>
                                          <p:spTgt spid="23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39"/>
                                        </p:tgtEl>
                                        <p:attrNameLst>
                                          <p:attrName>style.visibility</p:attrName>
                                        </p:attrNameLst>
                                      </p:cBhvr>
                                      <p:to>
                                        <p:strVal val="visible"/>
                                      </p:to>
                                    </p:set>
                                    <p:anim calcmode="lin" valueType="num">
                                      <p:cBhvr additive="base">
                                        <p:cTn id="17" dur="500"/>
                                        <p:tgtEl>
                                          <p:spTgt spid="23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3"/>
                                        </p:tgtEl>
                                        <p:attrNameLst>
                                          <p:attrName>style.visibility</p:attrName>
                                        </p:attrNameLst>
                                      </p:cBhvr>
                                      <p:to>
                                        <p:strVal val="visible"/>
                                      </p:to>
                                    </p:set>
                                    <p:animEffect transition="in" filter="fade">
                                      <p:cBhvr>
                                        <p:cTn id="22" dur="1000"/>
                                        <p:tgtEl>
                                          <p:spTgt spid="2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2"/>
                                        </p:tgtEl>
                                        <p:attrNameLst>
                                          <p:attrName>style.visibility</p:attrName>
                                        </p:attrNameLst>
                                      </p:cBhvr>
                                      <p:to>
                                        <p:strVal val="visible"/>
                                      </p:to>
                                    </p:set>
                                    <p:animEffect transition="in" filter="fade">
                                      <p:cBhvr>
                                        <p:cTn id="27" dur="1000"/>
                                        <p:tgtEl>
                                          <p:spTgt spid="24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41"/>
                                        </p:tgtEl>
                                        <p:attrNameLst>
                                          <p:attrName>style.visibility</p:attrName>
                                        </p:attrNameLst>
                                      </p:cBhvr>
                                      <p:to>
                                        <p:strVal val="visible"/>
                                      </p:to>
                                    </p:set>
                                    <p:anim calcmode="lin" valueType="num">
                                      <p:cBhvr additive="base">
                                        <p:cTn id="32" dur="500"/>
                                        <p:tgtEl>
                                          <p:spTgt spid="2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6"/>
          <p:cNvSpPr txBox="1">
            <a:spLocks noGrp="1"/>
          </p:cNvSpPr>
          <p:nvPr>
            <p:ph type="title"/>
          </p:nvPr>
        </p:nvSpPr>
        <p:spPr>
          <a:xfrm>
            <a:off x="521970" y="170085"/>
            <a:ext cx="7886700" cy="533876"/>
          </a:xfrm>
          <a:prstGeom prst="rect">
            <a:avLst/>
          </a:prstGeom>
          <a:noFill/>
          <a:ln>
            <a:solidFill>
              <a:schemeClr val="tx1"/>
            </a:solid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3300"/>
              <a:buFont typeface="Federo"/>
              <a:buNone/>
            </a:pPr>
            <a:r>
              <a:rPr lang="en" b="1">
                <a:latin typeface="Avenir Next LT Pro" panose="020B0504020202020204" pitchFamily="34" charset="0"/>
                <a:ea typeface="Federo"/>
                <a:cs typeface="Federo"/>
                <a:sym typeface="Federo"/>
              </a:rPr>
              <a:t>The Aim of this Session:</a:t>
            </a:r>
            <a:endParaRPr>
              <a:latin typeface="Avenir Next LT Pro" panose="020B0504020202020204" pitchFamily="34" charset="0"/>
            </a:endParaRPr>
          </a:p>
        </p:txBody>
      </p:sp>
      <p:sp>
        <p:nvSpPr>
          <p:cNvPr id="137" name="Google Shape;137;p26"/>
          <p:cNvSpPr txBox="1">
            <a:spLocks noGrp="1"/>
          </p:cNvSpPr>
          <p:nvPr>
            <p:ph type="body" idx="1"/>
          </p:nvPr>
        </p:nvSpPr>
        <p:spPr>
          <a:xfrm>
            <a:off x="628648" y="873919"/>
            <a:ext cx="7631431" cy="3263504"/>
          </a:xfrm>
          <a:prstGeom prst="rect">
            <a:avLst/>
          </a:prstGeom>
          <a:noFill/>
          <a:ln>
            <a:solidFill>
              <a:schemeClr val="tx1"/>
            </a:solidFill>
          </a:ln>
        </p:spPr>
        <p:txBody>
          <a:bodyPr spcFirstLastPara="1" wrap="square" lIns="68575" tIns="34275" rIns="68575" bIns="34275" anchor="t" anchorCtr="0">
            <a:normAutofit fontScale="77500" lnSpcReduction="20000"/>
          </a:bodyPr>
          <a:lstStyle/>
          <a:p>
            <a:pPr marL="177800" lvl="0" indent="-161448" algn="l" rtl="0">
              <a:lnSpc>
                <a:spcPct val="120000"/>
              </a:lnSpc>
              <a:spcBef>
                <a:spcPts val="0"/>
              </a:spcBef>
              <a:spcAft>
                <a:spcPts val="0"/>
              </a:spcAft>
              <a:buClr>
                <a:schemeClr val="dk1"/>
              </a:buClr>
              <a:buSzPct val="100000"/>
              <a:buChar char="•"/>
            </a:pPr>
            <a:r>
              <a:rPr lang="en" sz="1800">
                <a:latin typeface="Avenir Next LT Pro" panose="020B0504020202020204" pitchFamily="34" charset="0"/>
              </a:rPr>
              <a:t>To provide you with information, advice and resources to help you support your child in their GCSE revision.</a:t>
            </a:r>
            <a:endParaRPr sz="1800">
              <a:latin typeface="Avenir Next LT Pro" panose="020B0504020202020204" pitchFamily="34" charset="0"/>
            </a:endParaRPr>
          </a:p>
          <a:p>
            <a:pPr marL="177800" lvl="0" indent="-38100" algn="l" rtl="0">
              <a:lnSpc>
                <a:spcPct val="90000"/>
              </a:lnSpc>
              <a:spcBef>
                <a:spcPts val="800"/>
              </a:spcBef>
              <a:spcAft>
                <a:spcPts val="0"/>
              </a:spcAft>
              <a:buClr>
                <a:schemeClr val="dk1"/>
              </a:buClr>
              <a:buSzPct val="100000"/>
              <a:buNone/>
            </a:pPr>
            <a:endParaRPr sz="1800">
              <a:latin typeface="Avenir Next LT Pro" panose="020B0504020202020204" pitchFamily="34" charset="0"/>
            </a:endParaRPr>
          </a:p>
          <a:p>
            <a:pPr marL="0" lvl="0" indent="0" algn="l" rtl="0">
              <a:lnSpc>
                <a:spcPct val="90000"/>
              </a:lnSpc>
              <a:spcBef>
                <a:spcPts val="800"/>
              </a:spcBef>
              <a:spcAft>
                <a:spcPts val="0"/>
              </a:spcAft>
              <a:buClr>
                <a:schemeClr val="dk1"/>
              </a:buClr>
              <a:buSzPct val="100000"/>
              <a:buNone/>
            </a:pPr>
            <a:r>
              <a:rPr lang="en" sz="1800">
                <a:latin typeface="Avenir Next LT Pro" panose="020B0504020202020204" pitchFamily="34" charset="0"/>
              </a:rPr>
              <a:t>Structure of the session:</a:t>
            </a:r>
            <a:endParaRPr sz="1800">
              <a:latin typeface="Avenir Next LT Pro" panose="020B0504020202020204" pitchFamily="34" charset="0"/>
            </a:endParaRPr>
          </a:p>
          <a:p>
            <a:pPr lvl="0"/>
            <a:r>
              <a:rPr lang="en-GB" sz="1800">
                <a:latin typeface="Avenir Next LT Pro" panose="020B0504020202020204" pitchFamily="34" charset="0"/>
              </a:rPr>
              <a:t>The key dates and assessments points throughout the two years</a:t>
            </a:r>
          </a:p>
          <a:p>
            <a:r>
              <a:rPr lang="en-GB" sz="1800">
                <a:latin typeface="Avenir Next LT Pro" panose="020B0504020202020204" pitchFamily="34" charset="0"/>
              </a:rPr>
              <a:t>Information and strategies to support with GCSE revision</a:t>
            </a:r>
          </a:p>
          <a:p>
            <a:pPr lvl="0"/>
            <a:r>
              <a:rPr lang="en-GB" sz="1800">
                <a:latin typeface="Avenir Next LT Pro" panose="020B0504020202020204" pitchFamily="34" charset="0"/>
              </a:rPr>
              <a:t>Curriculum Area Leaders talk about the core content and expectations within their subject areas</a:t>
            </a:r>
          </a:p>
          <a:p>
            <a:r>
              <a:rPr lang="en-GB" sz="1800">
                <a:latin typeface="Avenir Next LT Pro" panose="020B0504020202020204" pitchFamily="34" charset="0"/>
              </a:rPr>
              <a:t>An overview of homework in KS4</a:t>
            </a:r>
          </a:p>
          <a:p>
            <a:pPr lvl="0"/>
            <a:r>
              <a:rPr lang="en-GB" sz="1800">
                <a:latin typeface="Avenir Next LT Pro" panose="020B0504020202020204" pitchFamily="34" charset="0"/>
              </a:rPr>
              <a:t>Strategies to support with positive mental health and wellbeing</a:t>
            </a:r>
          </a:p>
          <a:p>
            <a:pPr lvl="0">
              <a:lnSpc>
                <a:spcPct val="120000"/>
              </a:lnSpc>
            </a:pPr>
            <a:r>
              <a:rPr lang="en-GB" sz="1800">
                <a:latin typeface="Avenir Next LT Pro" panose="020B0504020202020204" pitchFamily="34" charset="0"/>
              </a:rPr>
              <a:t>Key reminders about the importance of good attendance, punctuality and behaviour</a:t>
            </a:r>
          </a:p>
          <a:p>
            <a:pPr lvl="0"/>
            <a:r>
              <a:rPr lang="en-GB" sz="1800">
                <a:latin typeface="Avenir Next LT Pro" panose="020B0504020202020204" pitchFamily="34" charset="0"/>
              </a:rPr>
              <a:t>An introduction to the Year 10 work experience and employability standards</a:t>
            </a:r>
          </a:p>
          <a:p>
            <a:pPr marL="177800" lvl="0" indent="0" algn="l" rtl="0">
              <a:lnSpc>
                <a:spcPct val="90000"/>
              </a:lnSpc>
              <a:spcBef>
                <a:spcPts val="800"/>
              </a:spcBef>
              <a:spcAft>
                <a:spcPts val="0"/>
              </a:spcAft>
              <a:buNone/>
            </a:pPr>
            <a:endParaRPr/>
          </a:p>
          <a:p>
            <a:pPr marL="177800" lvl="0" indent="-38100" algn="l" rtl="0">
              <a:lnSpc>
                <a:spcPct val="90000"/>
              </a:lnSpc>
              <a:spcBef>
                <a:spcPts val="800"/>
              </a:spcBef>
              <a:spcAft>
                <a:spcPts val="0"/>
              </a:spcAft>
              <a:buClr>
                <a:schemeClr val="dk1"/>
              </a:buClr>
              <a:buSzPct val="100000"/>
              <a:buNone/>
            </a:pPr>
            <a:endParaRPr/>
          </a:p>
          <a:p>
            <a:pPr marL="177800" lvl="0" indent="-38100" algn="l" rtl="0">
              <a:lnSpc>
                <a:spcPct val="90000"/>
              </a:lnSpc>
              <a:spcBef>
                <a:spcPts val="800"/>
              </a:spcBef>
              <a:spcAft>
                <a:spcPts val="0"/>
              </a:spcAft>
              <a:buClr>
                <a:schemeClr val="dk1"/>
              </a:buClr>
              <a:buSzPct val="100000"/>
              <a:buNone/>
            </a:pPr>
            <a:endParaRPr/>
          </a:p>
        </p:txBody>
      </p:sp>
      <p:pic>
        <p:nvPicPr>
          <p:cNvPr id="8" name="Google Shape;123;p5">
            <a:extLst>
              <a:ext uri="{FF2B5EF4-FFF2-40B4-BE49-F238E27FC236}">
                <a16:creationId xmlns:a16="http://schemas.microsoft.com/office/drawing/2014/main" id="{A63A635E-E173-4DAE-BE1D-024851892A27}"/>
              </a:ext>
            </a:extLst>
          </p:cNvPr>
          <p:cNvPicPr preferRelativeResize="0"/>
          <p:nvPr/>
        </p:nvPicPr>
        <p:blipFill rotWithShape="1">
          <a:blip r:embed="rId3">
            <a:alphaModFix/>
          </a:blip>
          <a:srcRect/>
          <a:stretch/>
        </p:blipFill>
        <p:spPr>
          <a:xfrm>
            <a:off x="7368195" y="4423317"/>
            <a:ext cx="1705977" cy="637635"/>
          </a:xfrm>
          <a:prstGeom prst="rect">
            <a:avLst/>
          </a:prstGeom>
          <a:noFill/>
          <a:ln>
            <a:noFill/>
          </a:ln>
        </p:spPr>
      </p:pic>
      <p:pic>
        <p:nvPicPr>
          <p:cNvPr id="9" name="Google Shape;124;p5">
            <a:extLst>
              <a:ext uri="{FF2B5EF4-FFF2-40B4-BE49-F238E27FC236}">
                <a16:creationId xmlns:a16="http://schemas.microsoft.com/office/drawing/2014/main" id="{DD9845DD-2991-4398-BDE1-850AB28332F7}"/>
              </a:ext>
            </a:extLst>
          </p:cNvPr>
          <p:cNvPicPr preferRelativeResize="0"/>
          <p:nvPr/>
        </p:nvPicPr>
        <p:blipFill rotWithShape="1">
          <a:blip r:embed="rId4">
            <a:alphaModFix/>
          </a:blip>
          <a:srcRect/>
          <a:stretch/>
        </p:blipFill>
        <p:spPr>
          <a:xfrm>
            <a:off x="69828" y="4423317"/>
            <a:ext cx="1117643" cy="62121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E8030-88DA-40A4-9AB5-87B55B2B1924}"/>
              </a:ext>
            </a:extLst>
          </p:cNvPr>
          <p:cNvSpPr>
            <a:spLocks noGrp="1"/>
          </p:cNvSpPr>
          <p:nvPr>
            <p:ph type="title"/>
          </p:nvPr>
        </p:nvSpPr>
        <p:spPr>
          <a:xfrm>
            <a:off x="575310" y="1904524"/>
            <a:ext cx="7886700" cy="602456"/>
          </a:xfrm>
          <a:ln>
            <a:solidFill>
              <a:schemeClr val="tx1"/>
            </a:solidFill>
          </a:ln>
        </p:spPr>
        <p:txBody>
          <a:bodyPr/>
          <a:lstStyle/>
          <a:p>
            <a:pPr algn="ctr"/>
            <a:r>
              <a:rPr lang="en-GB">
                <a:latin typeface="Avenir Next LT Pro" panose="020B0504020202020204" pitchFamily="34" charset="0"/>
              </a:rPr>
              <a:t>Homework at KS4</a:t>
            </a:r>
          </a:p>
        </p:txBody>
      </p:sp>
      <p:pic>
        <p:nvPicPr>
          <p:cNvPr id="3" name="Picture 2">
            <a:extLst>
              <a:ext uri="{FF2B5EF4-FFF2-40B4-BE49-F238E27FC236}">
                <a16:creationId xmlns:a16="http://schemas.microsoft.com/office/drawing/2014/main" id="{BD0A420C-397E-4932-8789-2B5DCC7FC80F}"/>
              </a:ext>
            </a:extLst>
          </p:cNvPr>
          <p:cNvPicPr>
            <a:picLocks noChangeAspect="1"/>
          </p:cNvPicPr>
          <p:nvPr/>
        </p:nvPicPr>
        <p:blipFill>
          <a:blip r:embed="rId2"/>
          <a:stretch>
            <a:fillRect/>
          </a:stretch>
        </p:blipFill>
        <p:spPr>
          <a:xfrm>
            <a:off x="102870" y="4377795"/>
            <a:ext cx="1255814" cy="614547"/>
          </a:xfrm>
          <a:prstGeom prst="rect">
            <a:avLst/>
          </a:prstGeom>
        </p:spPr>
      </p:pic>
      <p:pic>
        <p:nvPicPr>
          <p:cNvPr id="4" name="Google Shape;123;p5">
            <a:extLst>
              <a:ext uri="{FF2B5EF4-FFF2-40B4-BE49-F238E27FC236}">
                <a16:creationId xmlns:a16="http://schemas.microsoft.com/office/drawing/2014/main" id="{88A6FE45-6EB9-4E48-81A6-52C105F47356}"/>
              </a:ext>
            </a:extLst>
          </p:cNvPr>
          <p:cNvPicPr preferRelativeResize="0"/>
          <p:nvPr/>
        </p:nvPicPr>
        <p:blipFill rotWithShape="1">
          <a:blip r:embed="rId3">
            <a:alphaModFix/>
          </a:blip>
          <a:srcRect/>
          <a:stretch/>
        </p:blipFill>
        <p:spPr>
          <a:xfrm>
            <a:off x="7335153" y="4377795"/>
            <a:ext cx="1705977" cy="637635"/>
          </a:xfrm>
          <a:prstGeom prst="rect">
            <a:avLst/>
          </a:prstGeom>
          <a:noFill/>
          <a:ln>
            <a:noFill/>
          </a:ln>
        </p:spPr>
      </p:pic>
    </p:spTree>
    <p:extLst>
      <p:ext uri="{BB962C8B-B14F-4D97-AF65-F5344CB8AC3E}">
        <p14:creationId xmlns:p14="http://schemas.microsoft.com/office/powerpoint/2010/main" val="170707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976A1D-D730-42F6-A97A-3D0957BE08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8710" y="24644"/>
            <a:ext cx="1765778" cy="786449"/>
          </a:xfrm>
          <a:prstGeom prst="rect">
            <a:avLst/>
          </a:prstGeom>
        </p:spPr>
      </p:pic>
      <p:pic>
        <p:nvPicPr>
          <p:cNvPr id="5" name="Picture 4">
            <a:extLst>
              <a:ext uri="{FF2B5EF4-FFF2-40B4-BE49-F238E27FC236}">
                <a16:creationId xmlns:a16="http://schemas.microsoft.com/office/drawing/2014/main" id="{DC4DB1F6-755D-410D-89CE-F5A9E1B88E69}"/>
              </a:ext>
            </a:extLst>
          </p:cNvPr>
          <p:cNvPicPr>
            <a:picLocks noChangeAspect="1"/>
          </p:cNvPicPr>
          <p:nvPr/>
        </p:nvPicPr>
        <p:blipFill>
          <a:blip r:embed="rId3"/>
          <a:stretch>
            <a:fillRect/>
          </a:stretch>
        </p:blipFill>
        <p:spPr>
          <a:xfrm>
            <a:off x="168964" y="110595"/>
            <a:ext cx="1255814" cy="614547"/>
          </a:xfrm>
          <a:prstGeom prst="rect">
            <a:avLst/>
          </a:prstGeom>
        </p:spPr>
      </p:pic>
      <p:sp>
        <p:nvSpPr>
          <p:cNvPr id="2" name="TextBox 1">
            <a:extLst>
              <a:ext uri="{FF2B5EF4-FFF2-40B4-BE49-F238E27FC236}">
                <a16:creationId xmlns:a16="http://schemas.microsoft.com/office/drawing/2014/main" id="{E0F42795-1D41-4659-AC7D-C326FD7A9F33}"/>
              </a:ext>
            </a:extLst>
          </p:cNvPr>
          <p:cNvSpPr txBox="1"/>
          <p:nvPr/>
        </p:nvSpPr>
        <p:spPr>
          <a:xfrm>
            <a:off x="300731" y="841229"/>
            <a:ext cx="8542538" cy="600164"/>
          </a:xfrm>
          <a:prstGeom prst="rect">
            <a:avLst/>
          </a:prstGeom>
          <a:noFill/>
        </p:spPr>
        <p:txBody>
          <a:bodyPr wrap="square" rtlCol="0">
            <a:spAutoFit/>
          </a:bodyPr>
          <a:lstStyle/>
          <a:p>
            <a:r>
              <a:rPr lang="en-GB" sz="3300" b="1">
                <a:latin typeface="Avenir Next LT Pro" panose="020B0504020202020204" pitchFamily="34" charset="0"/>
              </a:rPr>
              <a:t>Year 10 and 11:</a:t>
            </a:r>
          </a:p>
        </p:txBody>
      </p:sp>
      <p:sp>
        <p:nvSpPr>
          <p:cNvPr id="3" name="TextBox 2">
            <a:extLst>
              <a:ext uri="{FF2B5EF4-FFF2-40B4-BE49-F238E27FC236}">
                <a16:creationId xmlns:a16="http://schemas.microsoft.com/office/drawing/2014/main" id="{1DE925C7-969E-4AE8-AF11-925BC36BE33E}"/>
              </a:ext>
            </a:extLst>
          </p:cNvPr>
          <p:cNvSpPr txBox="1"/>
          <p:nvPr/>
        </p:nvSpPr>
        <p:spPr>
          <a:xfrm>
            <a:off x="168964" y="1388173"/>
            <a:ext cx="8895524" cy="3460819"/>
          </a:xfrm>
          <a:prstGeom prst="rect">
            <a:avLst/>
          </a:prstGeom>
          <a:noFill/>
        </p:spPr>
        <p:txBody>
          <a:bodyPr wrap="square" rtlCol="0">
            <a:spAutoFit/>
          </a:bodyPr>
          <a:lstStyle/>
          <a:p>
            <a:pPr>
              <a:lnSpc>
                <a:spcPct val="107000"/>
              </a:lnSpc>
              <a:spcAft>
                <a:spcPts val="600"/>
              </a:spcAft>
            </a:pPr>
            <a:endParaRPr lang="en-GB" sz="600">
              <a:latin typeface="Avenir Next LT Pro" panose="020B0504020202020204" pitchFamily="34" charset="0"/>
              <a:ea typeface="Calibri" panose="020F0502020204030204" pitchFamily="34" charset="0"/>
              <a:cs typeface="Arial" panose="020B0604020202020204" pitchFamily="34" charset="0"/>
            </a:endParaRPr>
          </a:p>
          <a:p>
            <a:pPr marL="257175" indent="-257175">
              <a:lnSpc>
                <a:spcPct val="107000"/>
              </a:lnSpc>
              <a:buFont typeface="Symbol" panose="05050102010706020507" pitchFamily="18" charset="2"/>
              <a:buChar char=""/>
            </a:pPr>
            <a:r>
              <a:rPr lang="en-GB" sz="1950">
                <a:solidFill>
                  <a:prstClr val="black"/>
                </a:solidFill>
                <a:latin typeface="Avenir Next LT Pro" panose="020B0504020202020204" pitchFamily="34" charset="0"/>
                <a:ea typeface="Calibri" panose="020F0502020204030204" pitchFamily="34" charset="0"/>
                <a:cs typeface="Arial" panose="020B0604020202020204" pitchFamily="34" charset="0"/>
              </a:rPr>
              <a:t>You will be set a minimum of </a:t>
            </a:r>
            <a:r>
              <a:rPr lang="en-GB" sz="1950" b="1">
                <a:solidFill>
                  <a:prstClr val="black"/>
                </a:solidFill>
                <a:latin typeface="Avenir Next LT Pro" panose="020B0504020202020204" pitchFamily="34" charset="0"/>
                <a:ea typeface="Calibri" panose="020F0502020204030204" pitchFamily="34" charset="0"/>
                <a:cs typeface="Arial" panose="020B0604020202020204" pitchFamily="34" charset="0"/>
              </a:rPr>
              <a:t>1 piece of homework each week for every subject </a:t>
            </a:r>
            <a:r>
              <a:rPr lang="en-GB" sz="1950">
                <a:solidFill>
                  <a:prstClr val="black"/>
                </a:solidFill>
                <a:latin typeface="Avenir Next LT Pro" panose="020B0504020202020204" pitchFamily="34" charset="0"/>
                <a:ea typeface="Calibri" panose="020F0502020204030204" pitchFamily="34" charset="0"/>
                <a:cs typeface="Arial" panose="020B0604020202020204" pitchFamily="34" charset="0"/>
              </a:rPr>
              <a:t>you study.  </a:t>
            </a:r>
          </a:p>
          <a:p>
            <a:pPr lvl="0">
              <a:lnSpc>
                <a:spcPct val="107000"/>
              </a:lnSpc>
            </a:pPr>
            <a:endParaRPr lang="en-GB" sz="1950">
              <a:solidFill>
                <a:prstClr val="black"/>
              </a:solidFill>
              <a:latin typeface="Avenir Next LT Pro" panose="020B0504020202020204" pitchFamily="34" charset="0"/>
              <a:ea typeface="Calibri" panose="020F0502020204030204" pitchFamily="34" charset="0"/>
              <a:cs typeface="Arial" panose="020B0604020202020204" pitchFamily="34" charset="0"/>
            </a:endParaRPr>
          </a:p>
          <a:p>
            <a:pPr marL="257175" indent="-257175">
              <a:lnSpc>
                <a:spcPct val="107000"/>
              </a:lnSpc>
              <a:buFont typeface="Symbol" panose="05050102010706020507" pitchFamily="18" charset="2"/>
              <a:buChar char=""/>
            </a:pPr>
            <a:r>
              <a:rPr lang="en-GB" sz="1950">
                <a:solidFill>
                  <a:prstClr val="black"/>
                </a:solidFill>
                <a:latin typeface="Avenir Next LT Pro" panose="020B0504020202020204" pitchFamily="34" charset="0"/>
                <a:ea typeface="Calibri" panose="020F0502020204030204" pitchFamily="34" charset="0"/>
                <a:cs typeface="Arial" panose="020B0604020202020204" pitchFamily="34" charset="0"/>
              </a:rPr>
              <a:t>You are also expected to complete a minimum of </a:t>
            </a:r>
            <a:r>
              <a:rPr lang="en-GB" sz="1950" b="1">
                <a:solidFill>
                  <a:prstClr val="black"/>
                </a:solidFill>
                <a:latin typeface="Avenir Next LT Pro" panose="020B0504020202020204" pitchFamily="34" charset="0"/>
                <a:ea typeface="Calibri" panose="020F0502020204030204" pitchFamily="34" charset="0"/>
                <a:cs typeface="Arial" panose="020B0604020202020204" pitchFamily="34" charset="0"/>
              </a:rPr>
              <a:t>15 minutes reading every night </a:t>
            </a:r>
            <a:r>
              <a:rPr lang="en-GB" sz="1950">
                <a:solidFill>
                  <a:prstClr val="black"/>
                </a:solidFill>
                <a:latin typeface="Avenir Next LT Pro" panose="020B0504020202020204" pitchFamily="34" charset="0"/>
                <a:ea typeface="Calibri" panose="020F0502020204030204" pitchFamily="34" charset="0"/>
                <a:cs typeface="Arial" panose="020B0604020202020204" pitchFamily="34" charset="0"/>
              </a:rPr>
              <a:t>using your reading book. This should be logged on the reading log in the student handbook. This will be checked by your tutor.</a:t>
            </a:r>
          </a:p>
          <a:p>
            <a:pPr lvl="0">
              <a:lnSpc>
                <a:spcPct val="107000"/>
              </a:lnSpc>
            </a:pPr>
            <a:endParaRPr lang="en-GB" sz="1950">
              <a:solidFill>
                <a:prstClr val="black"/>
              </a:solidFill>
              <a:latin typeface="Avenir Next LT Pro" panose="020B0504020202020204" pitchFamily="34" charset="0"/>
              <a:ea typeface="Calibri" panose="020F0502020204030204" pitchFamily="34" charset="0"/>
              <a:cs typeface="Arial" panose="020B0604020202020204" pitchFamily="34" charset="0"/>
            </a:endParaRPr>
          </a:p>
          <a:p>
            <a:pPr marL="257175" indent="-257175">
              <a:lnSpc>
                <a:spcPct val="107000"/>
              </a:lnSpc>
              <a:buFont typeface="Symbol" panose="05050102010706020507" pitchFamily="18" charset="2"/>
              <a:buChar char=""/>
            </a:pPr>
            <a:r>
              <a:rPr lang="en-GB" sz="1950">
                <a:solidFill>
                  <a:prstClr val="black"/>
                </a:solidFill>
                <a:latin typeface="Avenir Next LT Pro" panose="020B0504020202020204" pitchFamily="34" charset="0"/>
                <a:ea typeface="Calibri" panose="020F0502020204030204" pitchFamily="34" charset="0"/>
                <a:cs typeface="Arial" panose="020B0604020202020204" pitchFamily="34" charset="0"/>
              </a:rPr>
              <a:t>Staff will record all of your homework tasks and</a:t>
            </a:r>
          </a:p>
          <a:p>
            <a:pPr lvl="0">
              <a:lnSpc>
                <a:spcPct val="107000"/>
              </a:lnSpc>
            </a:pPr>
            <a:r>
              <a:rPr lang="en-GB" sz="1950">
                <a:solidFill>
                  <a:prstClr val="black"/>
                </a:solidFill>
                <a:latin typeface="Avenir Next LT Pro" panose="020B0504020202020204" pitchFamily="34" charset="0"/>
                <a:ea typeface="Calibri" panose="020F0502020204030204" pitchFamily="34" charset="0"/>
                <a:cs typeface="Arial" panose="020B0604020202020204" pitchFamily="34" charset="0"/>
              </a:rPr>
              <a:t>    dates for submission under the ‘</a:t>
            </a:r>
            <a:r>
              <a:rPr lang="en-GB" sz="1950" b="1">
                <a:solidFill>
                  <a:prstClr val="black"/>
                </a:solidFill>
                <a:latin typeface="Avenir Next LT Pro" panose="020B0504020202020204" pitchFamily="34" charset="0"/>
                <a:ea typeface="Calibri" panose="020F0502020204030204" pitchFamily="34" charset="0"/>
                <a:cs typeface="Arial" panose="020B0604020202020204" pitchFamily="34" charset="0"/>
              </a:rPr>
              <a:t>Assignments</a:t>
            </a:r>
            <a:r>
              <a:rPr lang="en-GB" sz="1950">
                <a:solidFill>
                  <a:prstClr val="black"/>
                </a:solidFill>
                <a:latin typeface="Avenir Next LT Pro" panose="020B0504020202020204" pitchFamily="34" charset="0"/>
                <a:ea typeface="Calibri" panose="020F0502020204030204" pitchFamily="34" charset="0"/>
                <a:cs typeface="Arial" panose="020B0604020202020204" pitchFamily="34" charset="0"/>
              </a:rPr>
              <a:t>’ tab</a:t>
            </a:r>
          </a:p>
          <a:p>
            <a:pPr lvl="0">
              <a:lnSpc>
                <a:spcPct val="107000"/>
              </a:lnSpc>
            </a:pPr>
            <a:r>
              <a:rPr lang="en-GB" sz="1950">
                <a:solidFill>
                  <a:prstClr val="black"/>
                </a:solidFill>
                <a:latin typeface="Avenir Next LT Pro" panose="020B0504020202020204" pitchFamily="34" charset="0"/>
                <a:ea typeface="Calibri" panose="020F0502020204030204" pitchFamily="34" charset="0"/>
                <a:cs typeface="Arial" panose="020B0604020202020204" pitchFamily="34" charset="0"/>
              </a:rPr>
              <a:t>    on </a:t>
            </a:r>
            <a:r>
              <a:rPr lang="en-GB" sz="1950" b="1">
                <a:solidFill>
                  <a:prstClr val="black"/>
                </a:solidFill>
                <a:latin typeface="Avenir Next LT Pro" panose="020B0504020202020204" pitchFamily="34" charset="0"/>
                <a:ea typeface="Calibri" panose="020F0502020204030204" pitchFamily="34" charset="0"/>
                <a:cs typeface="Arial" panose="020B0604020202020204" pitchFamily="34" charset="0"/>
              </a:rPr>
              <a:t>Microsoft Teams</a:t>
            </a:r>
            <a:r>
              <a:rPr lang="en-GB" sz="1950">
                <a:solidFill>
                  <a:prstClr val="black"/>
                </a:solidFill>
                <a:latin typeface="Avenir Next LT Pro" panose="020B0504020202020204" pitchFamily="34" charset="0"/>
                <a:ea typeface="Calibri" panose="020F0502020204030204" pitchFamily="34" charset="0"/>
                <a:cs typeface="Arial" panose="020B0604020202020204" pitchFamily="34" charset="0"/>
              </a:rPr>
              <a:t>. </a:t>
            </a:r>
            <a:endParaRPr lang="en-GB" sz="1800">
              <a:solidFill>
                <a:prstClr val="black"/>
              </a:solidFill>
              <a:latin typeface="Avenir Next LT Pro" panose="020B050402020202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3D82B808-72CB-486A-9AAC-DF6A566000A4}"/>
              </a:ext>
            </a:extLst>
          </p:cNvPr>
          <p:cNvPicPr>
            <a:picLocks noChangeAspect="1"/>
          </p:cNvPicPr>
          <p:nvPr/>
        </p:nvPicPr>
        <p:blipFill>
          <a:blip r:embed="rId4"/>
          <a:stretch>
            <a:fillRect/>
          </a:stretch>
        </p:blipFill>
        <p:spPr>
          <a:xfrm>
            <a:off x="6344787" y="3658737"/>
            <a:ext cx="1284843" cy="1284843"/>
          </a:xfrm>
          <a:prstGeom prst="rect">
            <a:avLst/>
          </a:prstGeom>
        </p:spPr>
      </p:pic>
    </p:spTree>
    <p:extLst>
      <p:ext uri="{BB962C8B-B14F-4D97-AF65-F5344CB8AC3E}">
        <p14:creationId xmlns:p14="http://schemas.microsoft.com/office/powerpoint/2010/main" val="2076424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3"/>
          <p:cNvSpPr/>
          <p:nvPr/>
        </p:nvSpPr>
        <p:spPr>
          <a:xfrm>
            <a:off x="986850" y="1404225"/>
            <a:ext cx="7715400" cy="23661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900" b="1" i="0" u="none" strike="noStrike" cap="none">
                <a:solidFill>
                  <a:srgbClr val="F7CAAC"/>
                </a:solidFill>
                <a:latin typeface="Federo"/>
                <a:ea typeface="Federo"/>
                <a:cs typeface="Federo"/>
                <a:sym typeface="Federo"/>
              </a:rPr>
              <a:t>Science</a:t>
            </a:r>
            <a:endParaRPr sz="14900" b="1" i="0" u="none" strike="noStrike" cap="none">
              <a:solidFill>
                <a:srgbClr val="F7CAAC"/>
              </a:solidFill>
              <a:latin typeface="Federo"/>
              <a:ea typeface="Federo"/>
              <a:cs typeface="Federo"/>
              <a:sym typeface="Feder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graphicFrame>
        <p:nvGraphicFramePr>
          <p:cNvPr id="254" name="Google Shape;254;p44"/>
          <p:cNvGraphicFramePr/>
          <p:nvPr/>
        </p:nvGraphicFramePr>
        <p:xfrm>
          <a:off x="189999" y="1053647"/>
          <a:ext cx="6858225" cy="4008160"/>
        </p:xfrm>
        <a:graphic>
          <a:graphicData uri="http://schemas.openxmlformats.org/drawingml/2006/table">
            <a:tbl>
              <a:tblPr firstRow="1" bandRow="1">
                <a:noFill/>
                <a:tableStyleId>{974E55E6-CED8-41B2-8A62-851C0D271BCD}</a:tableStyleId>
              </a:tblPr>
              <a:tblGrid>
                <a:gridCol w="2286075">
                  <a:extLst>
                    <a:ext uri="{9D8B030D-6E8A-4147-A177-3AD203B41FA5}">
                      <a16:colId xmlns:a16="http://schemas.microsoft.com/office/drawing/2014/main" val="20000"/>
                    </a:ext>
                  </a:extLst>
                </a:gridCol>
                <a:gridCol w="2286075">
                  <a:extLst>
                    <a:ext uri="{9D8B030D-6E8A-4147-A177-3AD203B41FA5}">
                      <a16:colId xmlns:a16="http://schemas.microsoft.com/office/drawing/2014/main" val="20001"/>
                    </a:ext>
                  </a:extLst>
                </a:gridCol>
                <a:gridCol w="2286075">
                  <a:extLst>
                    <a:ext uri="{9D8B030D-6E8A-4147-A177-3AD203B41FA5}">
                      <a16:colId xmlns:a16="http://schemas.microsoft.com/office/drawing/2014/main" val="20002"/>
                    </a:ext>
                  </a:extLst>
                </a:gridCol>
              </a:tblGrid>
              <a:tr h="1613125">
                <a:tc>
                  <a:txBody>
                    <a:bodyPr/>
                    <a:lstStyle/>
                    <a:p>
                      <a:pPr marL="0" marR="0" lvl="0" indent="0" algn="l" rtl="0">
                        <a:spcBef>
                          <a:spcPts val="0"/>
                        </a:spcBef>
                        <a:spcAft>
                          <a:spcPts val="0"/>
                        </a:spcAft>
                        <a:buNone/>
                      </a:pPr>
                      <a:r>
                        <a:rPr lang="en" sz="1500" b="1" u="none" strike="noStrike" cap="none"/>
                        <a:t>Biology Paper 1</a:t>
                      </a:r>
                      <a:endParaRPr sz="1100"/>
                    </a:p>
                    <a:p>
                      <a:pPr marL="0" marR="0" lvl="0" indent="0" algn="l" rtl="0">
                        <a:spcBef>
                          <a:spcPts val="0"/>
                        </a:spcBef>
                        <a:spcAft>
                          <a:spcPts val="0"/>
                        </a:spcAft>
                        <a:buNone/>
                      </a:pPr>
                      <a:r>
                        <a:rPr lang="en" sz="1400"/>
                        <a:t>1hr15</a:t>
                      </a:r>
                      <a:endParaRPr sz="1100"/>
                    </a:p>
                    <a:p>
                      <a:pPr marL="0" marR="0" lvl="0" indent="0" algn="l" rtl="0">
                        <a:spcBef>
                          <a:spcPts val="0"/>
                        </a:spcBef>
                        <a:spcAft>
                          <a:spcPts val="0"/>
                        </a:spcAft>
                        <a:buNone/>
                      </a:pPr>
                      <a:r>
                        <a:rPr lang="en" sz="1400"/>
                        <a:t>70 marks</a:t>
                      </a:r>
                      <a:endParaRPr sz="1100"/>
                    </a:p>
                    <a:p>
                      <a:pPr marL="0" marR="0" lvl="0" indent="0" algn="l" rtl="0">
                        <a:spcBef>
                          <a:spcPts val="0"/>
                        </a:spcBef>
                        <a:spcAft>
                          <a:spcPts val="0"/>
                        </a:spcAft>
                        <a:buNone/>
                      </a:pPr>
                      <a:r>
                        <a:rPr lang="en" sz="1400" b="0" i="0">
                          <a:solidFill>
                            <a:schemeClr val="dk1"/>
                          </a:solidFill>
                          <a:latin typeface="Calibri"/>
                          <a:ea typeface="Calibri"/>
                          <a:cs typeface="Calibri"/>
                          <a:sym typeface="Calibri"/>
                        </a:rPr>
                        <a:t>Cell Biology; Organisation; Infection and response; and Bioenergetics.</a:t>
                      </a:r>
                      <a:endParaRPr sz="1400"/>
                    </a:p>
                  </a:txBody>
                  <a:tcPr marL="68600" marR="68600" marT="34300" marB="34300">
                    <a:solidFill>
                      <a:srgbClr val="A8D08C"/>
                    </a:solidFill>
                  </a:tcPr>
                </a:tc>
                <a:tc>
                  <a:txBody>
                    <a:bodyPr/>
                    <a:lstStyle/>
                    <a:p>
                      <a:pPr marL="0" marR="0" lvl="0" indent="0" algn="l" rtl="0">
                        <a:spcBef>
                          <a:spcPts val="0"/>
                        </a:spcBef>
                        <a:spcAft>
                          <a:spcPts val="0"/>
                        </a:spcAft>
                        <a:buNone/>
                      </a:pPr>
                      <a:r>
                        <a:rPr lang="en" sz="1500" b="1"/>
                        <a:t>Chemistry Paper 1</a:t>
                      </a:r>
                      <a:endParaRPr sz="1100"/>
                    </a:p>
                    <a:p>
                      <a:pPr marL="0" marR="0" lvl="0" indent="0" algn="l" rtl="0">
                        <a:spcBef>
                          <a:spcPts val="0"/>
                        </a:spcBef>
                        <a:spcAft>
                          <a:spcPts val="0"/>
                        </a:spcAft>
                        <a:buNone/>
                      </a:pPr>
                      <a:r>
                        <a:rPr lang="en" sz="1400"/>
                        <a:t>1hr15</a:t>
                      </a:r>
                      <a:endParaRPr sz="1100"/>
                    </a:p>
                    <a:p>
                      <a:pPr marL="0" marR="0" lvl="0" indent="0" algn="l" rtl="0">
                        <a:spcBef>
                          <a:spcPts val="0"/>
                        </a:spcBef>
                        <a:spcAft>
                          <a:spcPts val="0"/>
                        </a:spcAft>
                        <a:buNone/>
                      </a:pPr>
                      <a:r>
                        <a:rPr lang="en" sz="1400"/>
                        <a:t>70 marks</a:t>
                      </a:r>
                      <a:endParaRPr sz="1100"/>
                    </a:p>
                    <a:p>
                      <a:pPr marL="0" marR="0" lvl="0" indent="0" algn="l" rtl="0">
                        <a:spcBef>
                          <a:spcPts val="0"/>
                        </a:spcBef>
                        <a:spcAft>
                          <a:spcPts val="0"/>
                        </a:spcAft>
                        <a:buNone/>
                      </a:pPr>
                      <a:r>
                        <a:rPr lang="en" sz="1400" b="0" i="0">
                          <a:solidFill>
                            <a:schemeClr val="dk1"/>
                          </a:solidFill>
                          <a:latin typeface="Calibri"/>
                          <a:ea typeface="Calibri"/>
                          <a:cs typeface="Calibri"/>
                          <a:sym typeface="Calibri"/>
                        </a:rPr>
                        <a:t>Atomic structure and the periodic table; Bonding, structure, and the properties of matter; Quantitative chemistry; Chemical changes; and Energy changes.</a:t>
                      </a:r>
                      <a:endParaRPr sz="1400"/>
                    </a:p>
                  </a:txBody>
                  <a:tcPr marL="68600" marR="68600" marT="34300" marB="34300">
                    <a:solidFill>
                      <a:srgbClr val="FFD966"/>
                    </a:solidFill>
                  </a:tcPr>
                </a:tc>
                <a:tc>
                  <a:txBody>
                    <a:bodyPr/>
                    <a:lstStyle/>
                    <a:p>
                      <a:pPr marL="0" marR="0" lvl="0" indent="0" algn="l" rtl="0">
                        <a:spcBef>
                          <a:spcPts val="0"/>
                        </a:spcBef>
                        <a:spcAft>
                          <a:spcPts val="0"/>
                        </a:spcAft>
                        <a:buNone/>
                      </a:pPr>
                      <a:r>
                        <a:rPr lang="en" sz="1500" b="1"/>
                        <a:t>Physics Paper 1</a:t>
                      </a:r>
                      <a:endParaRPr sz="1100"/>
                    </a:p>
                    <a:p>
                      <a:pPr marL="0" marR="0" lvl="0" indent="0" algn="l" rtl="0">
                        <a:spcBef>
                          <a:spcPts val="0"/>
                        </a:spcBef>
                        <a:spcAft>
                          <a:spcPts val="0"/>
                        </a:spcAft>
                        <a:buNone/>
                      </a:pPr>
                      <a:r>
                        <a:rPr lang="en" sz="1400"/>
                        <a:t>1hr15</a:t>
                      </a:r>
                      <a:endParaRPr sz="1100"/>
                    </a:p>
                    <a:p>
                      <a:pPr marL="0" marR="0" lvl="0" indent="0" algn="l" rtl="0">
                        <a:spcBef>
                          <a:spcPts val="0"/>
                        </a:spcBef>
                        <a:spcAft>
                          <a:spcPts val="0"/>
                        </a:spcAft>
                        <a:buNone/>
                      </a:pPr>
                      <a:r>
                        <a:rPr lang="en" sz="1400"/>
                        <a:t>70 marks</a:t>
                      </a:r>
                      <a:endParaRPr sz="1100"/>
                    </a:p>
                    <a:p>
                      <a:pPr marL="0" marR="0" lvl="0" indent="0" algn="l" rtl="0">
                        <a:spcBef>
                          <a:spcPts val="0"/>
                        </a:spcBef>
                        <a:spcAft>
                          <a:spcPts val="0"/>
                        </a:spcAft>
                        <a:buNone/>
                      </a:pPr>
                      <a:r>
                        <a:rPr lang="en" sz="1400" b="0" i="0">
                          <a:solidFill>
                            <a:schemeClr val="dk1"/>
                          </a:solidFill>
                          <a:latin typeface="Calibri"/>
                          <a:ea typeface="Calibri"/>
                          <a:cs typeface="Calibri"/>
                          <a:sym typeface="Calibri"/>
                        </a:rPr>
                        <a:t>Energy; Electricity; Particle model of matter; and Atomic structure.</a:t>
                      </a:r>
                      <a:endParaRPr sz="1400"/>
                    </a:p>
                    <a:p>
                      <a:pPr marL="0" marR="0" lvl="0" indent="0" algn="l" rtl="0">
                        <a:spcBef>
                          <a:spcPts val="0"/>
                        </a:spcBef>
                        <a:spcAft>
                          <a:spcPts val="0"/>
                        </a:spcAft>
                        <a:buNone/>
                      </a:pPr>
                      <a:endParaRPr sz="1400"/>
                    </a:p>
                  </a:txBody>
                  <a:tcPr marL="68600" marR="68600" marT="34300" marB="34300">
                    <a:lnB w="12700" cap="flat" cmpd="sng">
                      <a:solidFill>
                        <a:schemeClr val="dk1"/>
                      </a:solidFill>
                      <a:prstDash val="solid"/>
                      <a:round/>
                      <a:headEnd type="none" w="sm" len="sm"/>
                      <a:tailEnd type="none" w="sm" len="sm"/>
                    </a:lnB>
                    <a:solidFill>
                      <a:srgbClr val="CCCCFF"/>
                    </a:solidFill>
                  </a:tcPr>
                </a:tc>
                <a:extLst>
                  <a:ext uri="{0D108BD9-81ED-4DB2-BD59-A6C34878D82A}">
                    <a16:rowId xmlns:a16="http://schemas.microsoft.com/office/drawing/2014/main" val="10000"/>
                  </a:ext>
                </a:extLst>
              </a:tr>
              <a:tr h="2004075">
                <a:tc>
                  <a:txBody>
                    <a:bodyPr/>
                    <a:lstStyle/>
                    <a:p>
                      <a:pPr marL="0" marR="0" lvl="0" indent="0" algn="l" rtl="0">
                        <a:spcBef>
                          <a:spcPts val="0"/>
                        </a:spcBef>
                        <a:spcAft>
                          <a:spcPts val="0"/>
                        </a:spcAft>
                        <a:buNone/>
                      </a:pPr>
                      <a:r>
                        <a:rPr lang="en" sz="1500" b="1"/>
                        <a:t>Biology Paper 2</a:t>
                      </a:r>
                      <a:endParaRPr sz="1100"/>
                    </a:p>
                    <a:p>
                      <a:pPr marL="0" marR="0" lvl="0" indent="0" algn="l" rtl="0">
                        <a:spcBef>
                          <a:spcPts val="0"/>
                        </a:spcBef>
                        <a:spcAft>
                          <a:spcPts val="0"/>
                        </a:spcAft>
                        <a:buNone/>
                      </a:pPr>
                      <a:r>
                        <a:rPr lang="en" sz="1400"/>
                        <a:t>1hr15</a:t>
                      </a:r>
                      <a:endParaRPr sz="1100"/>
                    </a:p>
                    <a:p>
                      <a:pPr marL="0" marR="0" lvl="0" indent="0" algn="l" rtl="0">
                        <a:spcBef>
                          <a:spcPts val="0"/>
                        </a:spcBef>
                        <a:spcAft>
                          <a:spcPts val="0"/>
                        </a:spcAft>
                        <a:buNone/>
                      </a:pPr>
                      <a:r>
                        <a:rPr lang="en" sz="1400"/>
                        <a:t>70 marks</a:t>
                      </a:r>
                      <a:endParaRPr sz="1100"/>
                    </a:p>
                    <a:p>
                      <a:pPr marL="0" marR="0" lvl="0" indent="0" algn="l" rtl="0">
                        <a:spcBef>
                          <a:spcPts val="0"/>
                        </a:spcBef>
                        <a:spcAft>
                          <a:spcPts val="0"/>
                        </a:spcAft>
                        <a:buNone/>
                      </a:pPr>
                      <a:r>
                        <a:rPr lang="en" sz="1400" b="0" i="0">
                          <a:solidFill>
                            <a:schemeClr val="dk1"/>
                          </a:solidFill>
                          <a:latin typeface="Calibri"/>
                          <a:ea typeface="Calibri"/>
                          <a:cs typeface="Calibri"/>
                          <a:sym typeface="Calibri"/>
                        </a:rPr>
                        <a:t>Homeostasis and response; Inheritance, variation and evolution; and Ecology.</a:t>
                      </a:r>
                      <a:endParaRPr sz="1400"/>
                    </a:p>
                  </a:txBody>
                  <a:tcPr marL="68600" marR="68600" marT="34300" marB="34300">
                    <a:solidFill>
                      <a:srgbClr val="00CC66"/>
                    </a:solidFill>
                  </a:tcPr>
                </a:tc>
                <a:tc>
                  <a:txBody>
                    <a:bodyPr/>
                    <a:lstStyle/>
                    <a:p>
                      <a:pPr marL="0" marR="0" lvl="0" indent="0" algn="l" rtl="0">
                        <a:spcBef>
                          <a:spcPts val="0"/>
                        </a:spcBef>
                        <a:spcAft>
                          <a:spcPts val="0"/>
                        </a:spcAft>
                        <a:buNone/>
                      </a:pPr>
                      <a:r>
                        <a:rPr lang="en" sz="1500" b="1"/>
                        <a:t>Chemistry Paper 2</a:t>
                      </a:r>
                      <a:endParaRPr sz="1100"/>
                    </a:p>
                    <a:p>
                      <a:pPr marL="0" marR="0" lvl="0" indent="0" algn="l" rtl="0">
                        <a:spcBef>
                          <a:spcPts val="0"/>
                        </a:spcBef>
                        <a:spcAft>
                          <a:spcPts val="0"/>
                        </a:spcAft>
                        <a:buNone/>
                      </a:pPr>
                      <a:r>
                        <a:rPr lang="en" sz="1400"/>
                        <a:t>1hr15</a:t>
                      </a:r>
                      <a:endParaRPr sz="1100"/>
                    </a:p>
                    <a:p>
                      <a:pPr marL="0" marR="0" lvl="0" indent="0" algn="l" rtl="0">
                        <a:spcBef>
                          <a:spcPts val="0"/>
                        </a:spcBef>
                        <a:spcAft>
                          <a:spcPts val="0"/>
                        </a:spcAft>
                        <a:buNone/>
                      </a:pPr>
                      <a:r>
                        <a:rPr lang="en" sz="1400"/>
                        <a:t>70 marks</a:t>
                      </a:r>
                      <a:endParaRPr sz="1100"/>
                    </a:p>
                    <a:p>
                      <a:pPr marL="0" marR="0" lvl="0" indent="0" algn="l" rtl="0">
                        <a:spcBef>
                          <a:spcPts val="0"/>
                        </a:spcBef>
                        <a:spcAft>
                          <a:spcPts val="0"/>
                        </a:spcAft>
                        <a:buNone/>
                      </a:pPr>
                      <a:r>
                        <a:rPr lang="en" sz="1400" b="0" i="0">
                          <a:solidFill>
                            <a:schemeClr val="dk1"/>
                          </a:solidFill>
                          <a:latin typeface="Calibri"/>
                          <a:ea typeface="Calibri"/>
                          <a:cs typeface="Calibri"/>
                          <a:sym typeface="Calibri"/>
                        </a:rPr>
                        <a:t>The rate and extent of chemical change; Organic chemistry; Chemical analysis; Chemistry of the atmosphere; and Using resources.</a:t>
                      </a:r>
                      <a:endParaRPr sz="1400"/>
                    </a:p>
                  </a:txBody>
                  <a:tcPr marL="68600" marR="68600" marT="34300" marB="34300">
                    <a:lnR w="12700" cap="flat" cmpd="sng">
                      <a:solidFill>
                        <a:schemeClr val="dk1"/>
                      </a:solidFill>
                      <a:prstDash val="solid"/>
                      <a:round/>
                      <a:headEnd type="none" w="sm" len="sm"/>
                      <a:tailEnd type="none" w="sm" len="sm"/>
                    </a:lnR>
                    <a:solidFill>
                      <a:srgbClr val="FFCC00"/>
                    </a:solidFill>
                  </a:tcPr>
                </a:tc>
                <a:tc>
                  <a:txBody>
                    <a:bodyPr/>
                    <a:lstStyle/>
                    <a:p>
                      <a:pPr marL="0" marR="0" lvl="0" indent="0" algn="l" rtl="0">
                        <a:spcBef>
                          <a:spcPts val="0"/>
                        </a:spcBef>
                        <a:spcAft>
                          <a:spcPts val="0"/>
                        </a:spcAft>
                        <a:buNone/>
                      </a:pPr>
                      <a:r>
                        <a:rPr lang="en" sz="1500" b="1"/>
                        <a:t>Physics Paper 2</a:t>
                      </a:r>
                      <a:endParaRPr sz="1100"/>
                    </a:p>
                    <a:p>
                      <a:pPr marL="0" marR="0" lvl="0" indent="0" algn="l" rtl="0">
                        <a:spcBef>
                          <a:spcPts val="0"/>
                        </a:spcBef>
                        <a:spcAft>
                          <a:spcPts val="0"/>
                        </a:spcAft>
                        <a:buNone/>
                      </a:pPr>
                      <a:r>
                        <a:rPr lang="en" sz="1400"/>
                        <a:t>1hr15</a:t>
                      </a:r>
                      <a:endParaRPr sz="1100"/>
                    </a:p>
                    <a:p>
                      <a:pPr marL="0" marR="0" lvl="0" indent="0" algn="l" rtl="0">
                        <a:spcBef>
                          <a:spcPts val="0"/>
                        </a:spcBef>
                        <a:spcAft>
                          <a:spcPts val="0"/>
                        </a:spcAft>
                        <a:buNone/>
                      </a:pPr>
                      <a:r>
                        <a:rPr lang="en" sz="1400"/>
                        <a:t>70 marks</a:t>
                      </a:r>
                      <a:endParaRPr sz="1100"/>
                    </a:p>
                    <a:p>
                      <a:pPr marL="0" marR="0" lvl="0" indent="0" algn="l" rtl="0">
                        <a:spcBef>
                          <a:spcPts val="0"/>
                        </a:spcBef>
                        <a:spcAft>
                          <a:spcPts val="0"/>
                        </a:spcAft>
                        <a:buNone/>
                      </a:pPr>
                      <a:r>
                        <a:rPr lang="en" sz="1400" b="0" i="0">
                          <a:solidFill>
                            <a:schemeClr val="dk1"/>
                          </a:solidFill>
                          <a:latin typeface="Calibri"/>
                          <a:ea typeface="Calibri"/>
                          <a:cs typeface="Calibri"/>
                          <a:sym typeface="Calibri"/>
                        </a:rPr>
                        <a:t>Forces; Waves; and Magnetism and electromagnetism</a:t>
                      </a:r>
                      <a:endParaRPr sz="1400"/>
                    </a:p>
                    <a:p>
                      <a:pPr marL="0" marR="0" lvl="0" indent="0" algn="l" rtl="0">
                        <a:spcBef>
                          <a:spcPts val="0"/>
                        </a:spcBef>
                        <a:spcAft>
                          <a:spcPts val="0"/>
                        </a:spcAft>
                        <a:buNone/>
                      </a:pPr>
                      <a:endParaRPr sz="1400"/>
                    </a:p>
                  </a:txBody>
                  <a:tcPr marL="68600" marR="68600"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999FF"/>
                    </a:solidFill>
                  </a:tcPr>
                </a:tc>
                <a:extLst>
                  <a:ext uri="{0D108BD9-81ED-4DB2-BD59-A6C34878D82A}">
                    <a16:rowId xmlns:a16="http://schemas.microsoft.com/office/drawing/2014/main" val="10001"/>
                  </a:ext>
                </a:extLst>
              </a:tr>
            </a:tbl>
          </a:graphicData>
        </a:graphic>
      </p:graphicFrame>
      <p:pic>
        <p:nvPicPr>
          <p:cNvPr id="255" name="Google Shape;255;p44" descr="http://www.uniformality.co.uk/ekmps/shops/uniformality/resources/Design/wils-day-logo-bigger.gif">
            <a:hlinkClick r:id="rId3"/>
          </p:cNvPr>
          <p:cNvPicPr preferRelativeResize="0"/>
          <p:nvPr/>
        </p:nvPicPr>
        <p:blipFill rotWithShape="1">
          <a:blip r:embed="rId4">
            <a:alphaModFix/>
          </a:blip>
          <a:srcRect b="10907"/>
          <a:stretch/>
        </p:blipFill>
        <p:spPr>
          <a:xfrm>
            <a:off x="8255000" y="4406447"/>
            <a:ext cx="718475" cy="609600"/>
          </a:xfrm>
          <a:prstGeom prst="rect">
            <a:avLst/>
          </a:prstGeom>
          <a:noFill/>
          <a:ln>
            <a:noFill/>
          </a:ln>
        </p:spPr>
      </p:pic>
      <p:sp>
        <p:nvSpPr>
          <p:cNvPr id="257" name="Google Shape;257;p44"/>
          <p:cNvSpPr/>
          <p:nvPr/>
        </p:nvSpPr>
        <p:spPr>
          <a:xfrm>
            <a:off x="6719975" y="-1"/>
            <a:ext cx="2801250" cy="2844342"/>
          </a:xfrm>
          <a:prstGeom prst="irregularSeal2">
            <a:avLst/>
          </a:prstGeom>
          <a:gradFill>
            <a:gsLst>
              <a:gs pos="0">
                <a:srgbClr val="DBD4EB"/>
              </a:gs>
              <a:gs pos="100000">
                <a:srgbClr val="9180BB"/>
              </a:gs>
            </a:gsLst>
            <a:path path="circle">
              <a:fillToRect l="50000" t="50000" r="50000" b="50000"/>
            </a:path>
            <a:tileRect/>
          </a:gradFill>
          <a:ln w="9525"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800" b="0" i="0" u="none" strike="noStrike" cap="none">
                <a:solidFill>
                  <a:schemeClr val="dk1"/>
                </a:solidFill>
                <a:latin typeface="Calibri"/>
                <a:ea typeface="Calibri"/>
                <a:cs typeface="Calibri"/>
                <a:sym typeface="Calibri"/>
              </a:rPr>
              <a:t>All separate exams are 1hr45 long</a:t>
            </a:r>
            <a:endParaRPr sz="1100"/>
          </a:p>
        </p:txBody>
      </p:sp>
      <p:pic>
        <p:nvPicPr>
          <p:cNvPr id="2" name="Picture 1" descr="A close-up of a logo&#10;&#10;AI-generated content may be incorrect.">
            <a:extLst>
              <a:ext uri="{FF2B5EF4-FFF2-40B4-BE49-F238E27FC236}">
                <a16:creationId xmlns:a16="http://schemas.microsoft.com/office/drawing/2014/main" id="{7D4D538C-8485-8301-9405-497CB6B25E1C}"/>
              </a:ext>
            </a:extLst>
          </p:cNvPr>
          <p:cNvPicPr>
            <a:picLocks noChangeAspect="1"/>
          </p:cNvPicPr>
          <p:nvPr/>
        </p:nvPicPr>
        <p:blipFill>
          <a:blip r:embed="rId5"/>
          <a:stretch>
            <a:fillRect/>
          </a:stretch>
        </p:blipFill>
        <p:spPr>
          <a:xfrm>
            <a:off x="391351" y="-870"/>
            <a:ext cx="1677208" cy="1055177"/>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6"/>
          <p:cNvSpPr txBox="1">
            <a:spLocks noGrp="1"/>
          </p:cNvSpPr>
          <p:nvPr>
            <p:ph type="body" idx="1"/>
          </p:nvPr>
        </p:nvSpPr>
        <p:spPr>
          <a:xfrm>
            <a:off x="391798" y="1431413"/>
            <a:ext cx="7886700" cy="3263400"/>
          </a:xfrm>
          <a:prstGeom prst="rect">
            <a:avLst/>
          </a:prstGeom>
        </p:spPr>
        <p:txBody>
          <a:bodyPr spcFirstLastPara="1" wrap="square" lIns="68575" tIns="34275" rIns="68575" bIns="34275" anchor="t" anchorCtr="0">
            <a:normAutofit lnSpcReduction="10000"/>
          </a:bodyPr>
          <a:lstStyle/>
          <a:p>
            <a:pPr marL="0" lvl="0" indent="0" algn="l" rtl="0">
              <a:spcBef>
                <a:spcPts val="800"/>
              </a:spcBef>
              <a:spcAft>
                <a:spcPts val="0"/>
              </a:spcAft>
              <a:buNone/>
            </a:pPr>
            <a:r>
              <a:rPr lang="en" sz="2700" b="1">
                <a:latin typeface="Comfortaa"/>
                <a:ea typeface="Comfortaa"/>
                <a:cs typeface="Comfortaa"/>
                <a:sym typeface="Comfortaa"/>
              </a:rPr>
              <a:t>Year 10 Mock Exams</a:t>
            </a:r>
            <a:endParaRPr sz="2700" b="1">
              <a:latin typeface="Comfortaa"/>
              <a:ea typeface="Comfortaa"/>
              <a:cs typeface="Comfortaa"/>
              <a:sym typeface="Comfortaa"/>
            </a:endParaRPr>
          </a:p>
          <a:p>
            <a:pPr marL="0" lvl="0" indent="0" algn="l" rtl="0">
              <a:spcBef>
                <a:spcPts val="800"/>
              </a:spcBef>
              <a:spcAft>
                <a:spcPts val="0"/>
              </a:spcAft>
              <a:buNone/>
            </a:pPr>
            <a:endParaRPr/>
          </a:p>
          <a:p>
            <a:pPr marL="0" lvl="0" indent="0" algn="l" rtl="0">
              <a:spcBef>
                <a:spcPts val="800"/>
              </a:spcBef>
              <a:spcAft>
                <a:spcPts val="0"/>
              </a:spcAft>
              <a:buNone/>
            </a:pPr>
            <a:r>
              <a:rPr lang="en"/>
              <a:t>3 Papers - 1hr15 (1hr45 for Separates!)</a:t>
            </a:r>
            <a:endParaRPr/>
          </a:p>
          <a:p>
            <a:pPr marL="0" lvl="0" indent="0" algn="l" rtl="0">
              <a:spcBef>
                <a:spcPts val="800"/>
              </a:spcBef>
              <a:spcAft>
                <a:spcPts val="0"/>
              </a:spcAft>
              <a:buNone/>
            </a:pPr>
            <a:endParaRPr lang="en-GB"/>
          </a:p>
          <a:p>
            <a:pPr marL="0" indent="0">
              <a:buNone/>
            </a:pPr>
            <a:r>
              <a:rPr lang="en-GB"/>
              <a:t>Students will only be tested on topics they have covered in year 9 and 10.</a:t>
            </a:r>
          </a:p>
          <a:p>
            <a:pPr marL="0" lvl="0" indent="0" algn="l" rtl="0">
              <a:spcBef>
                <a:spcPts val="800"/>
              </a:spcBef>
              <a:spcAft>
                <a:spcPts val="0"/>
              </a:spcAft>
              <a:buNone/>
            </a:pPr>
            <a:endParaRPr lang="en-GB"/>
          </a:p>
          <a:p>
            <a:pPr marL="0" lvl="0" indent="0" algn="l" rtl="0">
              <a:spcBef>
                <a:spcPts val="800"/>
              </a:spcBef>
              <a:spcAft>
                <a:spcPts val="0"/>
              </a:spcAft>
              <a:buNone/>
            </a:pPr>
            <a:r>
              <a:rPr lang="en-GB"/>
              <a:t>Students are expected to revise fully for these so we can prepare for year 11 support and interventions. </a:t>
            </a:r>
            <a:endParaRPr/>
          </a:p>
        </p:txBody>
      </p:sp>
      <p:pic>
        <p:nvPicPr>
          <p:cNvPr id="2" name="Picture 1" descr="A close-up of a logo&#10;&#10;AI-generated content may be incorrect.">
            <a:extLst>
              <a:ext uri="{FF2B5EF4-FFF2-40B4-BE49-F238E27FC236}">
                <a16:creationId xmlns:a16="http://schemas.microsoft.com/office/drawing/2014/main" id="{D59D8F87-9F54-269F-6532-C0695B56E03B}"/>
              </a:ext>
            </a:extLst>
          </p:cNvPr>
          <p:cNvPicPr>
            <a:picLocks noChangeAspect="1"/>
          </p:cNvPicPr>
          <p:nvPr/>
        </p:nvPicPr>
        <p:blipFill>
          <a:blip r:embed="rId3"/>
          <a:stretch>
            <a:fillRect/>
          </a:stretch>
        </p:blipFill>
        <p:spPr>
          <a:xfrm>
            <a:off x="996977" y="322"/>
            <a:ext cx="2268081" cy="1432948"/>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4DE70-AEA3-3A63-EC24-9D96F377EE6C}"/>
              </a:ext>
            </a:extLst>
          </p:cNvPr>
          <p:cNvSpPr>
            <a:spLocks noGrp="1"/>
          </p:cNvSpPr>
          <p:nvPr>
            <p:ph type="title"/>
          </p:nvPr>
        </p:nvSpPr>
        <p:spPr>
          <a:xfrm>
            <a:off x="3563641" y="273844"/>
            <a:ext cx="4951709" cy="1003858"/>
          </a:xfrm>
        </p:spPr>
        <p:txBody>
          <a:bodyPr/>
          <a:lstStyle/>
          <a:p>
            <a:r>
              <a:rPr lang="en-US" dirty="0"/>
              <a:t>Homework as revision</a:t>
            </a:r>
          </a:p>
        </p:txBody>
      </p:sp>
      <p:sp>
        <p:nvSpPr>
          <p:cNvPr id="3" name="Text Placeholder 2">
            <a:extLst>
              <a:ext uri="{FF2B5EF4-FFF2-40B4-BE49-F238E27FC236}">
                <a16:creationId xmlns:a16="http://schemas.microsoft.com/office/drawing/2014/main" id="{EA600C9E-BD6A-58EB-F801-18D620771123}"/>
              </a:ext>
            </a:extLst>
          </p:cNvPr>
          <p:cNvSpPr>
            <a:spLocks noGrp="1"/>
          </p:cNvSpPr>
          <p:nvPr>
            <p:ph type="body" idx="1"/>
          </p:nvPr>
        </p:nvSpPr>
        <p:spPr>
          <a:xfrm>
            <a:off x="628650" y="1446710"/>
            <a:ext cx="7886700" cy="3186013"/>
          </a:xfrm>
        </p:spPr>
        <p:txBody>
          <a:bodyPr/>
          <a:lstStyle/>
          <a:p>
            <a:r>
              <a:rPr lang="en-US" dirty="0"/>
              <a:t>The weekly 1 hour homework from science will be set each Tuesday and submitted the following Tuesday.</a:t>
            </a:r>
          </a:p>
          <a:p>
            <a:r>
              <a:rPr lang="en-US" dirty="0"/>
              <a:t>It will be formed of two elements- a written piece and </a:t>
            </a:r>
            <a:r>
              <a:rPr lang="en-US" dirty="0" err="1"/>
              <a:t>Sparx</a:t>
            </a:r>
            <a:r>
              <a:rPr lang="en-US" dirty="0"/>
              <a:t> science.</a:t>
            </a:r>
          </a:p>
        </p:txBody>
      </p:sp>
      <p:pic>
        <p:nvPicPr>
          <p:cNvPr id="5" name="Picture 4" descr="A close-up of a logo&#10;&#10;AI-generated content may be incorrect.">
            <a:extLst>
              <a:ext uri="{FF2B5EF4-FFF2-40B4-BE49-F238E27FC236}">
                <a16:creationId xmlns:a16="http://schemas.microsoft.com/office/drawing/2014/main" id="{A3908D17-BA03-2346-3EE2-6E46A1E4FD5A}"/>
              </a:ext>
            </a:extLst>
          </p:cNvPr>
          <p:cNvPicPr>
            <a:picLocks noChangeAspect="1"/>
          </p:cNvPicPr>
          <p:nvPr/>
        </p:nvPicPr>
        <p:blipFill>
          <a:blip r:embed="rId2"/>
          <a:stretch>
            <a:fillRect/>
          </a:stretch>
        </p:blipFill>
        <p:spPr>
          <a:xfrm>
            <a:off x="996977" y="322"/>
            <a:ext cx="2268081" cy="1432948"/>
          </a:xfrm>
          <a:prstGeom prst="rect">
            <a:avLst/>
          </a:prstGeom>
        </p:spPr>
      </p:pic>
      <p:pic>
        <p:nvPicPr>
          <p:cNvPr id="6" name="Picture 5" descr="A paper with text and a questionnaire&#10;&#10;AI-generated content may be incorrect.">
            <a:extLst>
              <a:ext uri="{FF2B5EF4-FFF2-40B4-BE49-F238E27FC236}">
                <a16:creationId xmlns:a16="http://schemas.microsoft.com/office/drawing/2014/main" id="{13BD3424-3AA8-1C07-7A73-D06F452AFF68}"/>
              </a:ext>
            </a:extLst>
          </p:cNvPr>
          <p:cNvPicPr>
            <a:picLocks noChangeAspect="1"/>
          </p:cNvPicPr>
          <p:nvPr/>
        </p:nvPicPr>
        <p:blipFill>
          <a:blip r:embed="rId3"/>
          <a:stretch>
            <a:fillRect/>
          </a:stretch>
        </p:blipFill>
        <p:spPr>
          <a:xfrm rot="21300000">
            <a:off x="2570981" y="2647997"/>
            <a:ext cx="6451171" cy="30872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144291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2" name="Google Shape;292;p49"/>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p>
            <a:pPr marL="177800" lvl="0" indent="-38100" algn="l" rtl="0">
              <a:lnSpc>
                <a:spcPct val="90000"/>
              </a:lnSpc>
              <a:spcBef>
                <a:spcPts val="0"/>
              </a:spcBef>
              <a:spcAft>
                <a:spcPts val="0"/>
              </a:spcAft>
              <a:buClr>
                <a:schemeClr val="dk1"/>
              </a:buClr>
              <a:buSzPts val="2100"/>
              <a:buNone/>
            </a:pPr>
            <a:endParaRPr/>
          </a:p>
        </p:txBody>
      </p:sp>
      <p:pic>
        <p:nvPicPr>
          <p:cNvPr id="294" name="Google Shape;294;p49" descr="http://www.uniformality.co.uk/ekmps/shops/uniformality/resources/Design/wils-day-logo-bigger.gif">
            <a:hlinkClick r:id="rId3"/>
          </p:cNvPr>
          <p:cNvPicPr preferRelativeResize="0"/>
          <p:nvPr/>
        </p:nvPicPr>
        <p:blipFill rotWithShape="1">
          <a:blip r:embed="rId4">
            <a:alphaModFix/>
          </a:blip>
          <a:srcRect b="10907"/>
          <a:stretch/>
        </p:blipFill>
        <p:spPr>
          <a:xfrm>
            <a:off x="8216900" y="4360556"/>
            <a:ext cx="718475" cy="609600"/>
          </a:xfrm>
          <a:prstGeom prst="rect">
            <a:avLst/>
          </a:prstGeom>
          <a:noFill/>
          <a:ln>
            <a:noFill/>
          </a:ln>
        </p:spPr>
      </p:pic>
      <p:pic>
        <p:nvPicPr>
          <p:cNvPr id="4" name="Picture 3" descr="A close-up of a logo&#10;&#10;AI-generated content may be incorrect.">
            <a:extLst>
              <a:ext uri="{FF2B5EF4-FFF2-40B4-BE49-F238E27FC236}">
                <a16:creationId xmlns:a16="http://schemas.microsoft.com/office/drawing/2014/main" id="{8E571A3B-0711-6F21-1D7B-7BD1DF2CB760}"/>
              </a:ext>
            </a:extLst>
          </p:cNvPr>
          <p:cNvPicPr>
            <a:picLocks noChangeAspect="1"/>
          </p:cNvPicPr>
          <p:nvPr/>
        </p:nvPicPr>
        <p:blipFill>
          <a:blip r:embed="rId5"/>
          <a:stretch>
            <a:fillRect/>
          </a:stretch>
        </p:blipFill>
        <p:spPr>
          <a:xfrm>
            <a:off x="1190707" y="19696"/>
            <a:ext cx="2190589" cy="1432948"/>
          </a:xfrm>
          <a:prstGeom prst="rect">
            <a:avLst/>
          </a:prstGeom>
        </p:spPr>
      </p:pic>
      <p:pic>
        <p:nvPicPr>
          <p:cNvPr id="5" name="Picture 4" descr="A screenshot of a computer&#10;&#10;AI-generated content may be incorrect.">
            <a:extLst>
              <a:ext uri="{FF2B5EF4-FFF2-40B4-BE49-F238E27FC236}">
                <a16:creationId xmlns:a16="http://schemas.microsoft.com/office/drawing/2014/main" id="{11508BA9-8BA3-1799-1AAA-AAF589733509}"/>
              </a:ext>
            </a:extLst>
          </p:cNvPr>
          <p:cNvPicPr>
            <a:picLocks noChangeAspect="1"/>
          </p:cNvPicPr>
          <p:nvPr/>
        </p:nvPicPr>
        <p:blipFill>
          <a:blip r:embed="rId6"/>
          <a:stretch>
            <a:fillRect/>
          </a:stretch>
        </p:blipFill>
        <p:spPr>
          <a:xfrm>
            <a:off x="1191433" y="1453915"/>
            <a:ext cx="6673958" cy="3291493"/>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8"/>
          <p:cNvSpPr txBox="1">
            <a:spLocks noGrp="1"/>
          </p:cNvSpPr>
          <p:nvPr>
            <p:ph type="body" idx="1"/>
          </p:nvPr>
        </p:nvSpPr>
        <p:spPr>
          <a:xfrm>
            <a:off x="368300" y="1452536"/>
            <a:ext cx="5372530" cy="3263504"/>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2100"/>
              <a:buNone/>
            </a:pPr>
            <a:endParaRPr lang="en-GB"/>
          </a:p>
          <a:p>
            <a:pPr marL="0" lvl="0" indent="0" algn="l" rtl="0">
              <a:lnSpc>
                <a:spcPct val="90000"/>
              </a:lnSpc>
              <a:spcBef>
                <a:spcPts val="0"/>
              </a:spcBef>
              <a:spcAft>
                <a:spcPts val="0"/>
              </a:spcAft>
              <a:buClr>
                <a:schemeClr val="dk1"/>
              </a:buClr>
              <a:buSzPts val="2100"/>
              <a:buNone/>
            </a:pPr>
            <a:endParaRPr lang="en-GB"/>
          </a:p>
          <a:p>
            <a:pPr marL="0" lvl="0" indent="0" algn="l" rtl="0">
              <a:lnSpc>
                <a:spcPct val="90000"/>
              </a:lnSpc>
              <a:spcBef>
                <a:spcPts val="800"/>
              </a:spcBef>
              <a:spcAft>
                <a:spcPts val="0"/>
              </a:spcAft>
              <a:buClr>
                <a:schemeClr val="dk1"/>
              </a:buClr>
              <a:buSzPts val="2100"/>
              <a:buNone/>
            </a:pPr>
            <a:r>
              <a:rPr lang="en-GB"/>
              <a:t>Key knowledge- from revision guides or online</a:t>
            </a:r>
          </a:p>
          <a:p>
            <a:pPr marL="0" indent="0">
              <a:buSzPts val="2100"/>
              <a:buNone/>
            </a:pPr>
            <a:r>
              <a:rPr lang="en-GB" err="1"/>
              <a:t>Sparx</a:t>
            </a:r>
            <a:r>
              <a:rPr lang="en-GB"/>
              <a:t> Science- homework is set on here but students can also do independent study</a:t>
            </a:r>
          </a:p>
          <a:p>
            <a:pPr marL="0" lvl="0" indent="0" algn="l" rtl="0">
              <a:lnSpc>
                <a:spcPct val="90000"/>
              </a:lnSpc>
              <a:spcBef>
                <a:spcPts val="800"/>
              </a:spcBef>
              <a:spcAft>
                <a:spcPts val="0"/>
              </a:spcAft>
              <a:buClr>
                <a:schemeClr val="dk1"/>
              </a:buClr>
              <a:buSzPts val="2100"/>
              <a:buNone/>
            </a:pPr>
            <a:r>
              <a:rPr lang="en-GB"/>
              <a:t>Exam practice- past papers on AQA website</a:t>
            </a:r>
          </a:p>
          <a:p>
            <a:pPr marL="0" lvl="0" indent="0" algn="l" rtl="0">
              <a:lnSpc>
                <a:spcPct val="90000"/>
              </a:lnSpc>
              <a:spcBef>
                <a:spcPts val="800"/>
              </a:spcBef>
              <a:spcAft>
                <a:spcPts val="0"/>
              </a:spcAft>
              <a:buClr>
                <a:schemeClr val="dk1"/>
              </a:buClr>
              <a:buSzPts val="2100"/>
              <a:buNone/>
            </a:pPr>
            <a:r>
              <a:rPr lang="en-GB"/>
              <a:t>Seneca- quick knowledge checks</a:t>
            </a:r>
          </a:p>
          <a:p>
            <a:pPr marL="0" indent="0">
              <a:buSzPts val="2100"/>
              <a:buNone/>
            </a:pPr>
            <a:r>
              <a:rPr lang="en-GB" err="1"/>
              <a:t>Practicals</a:t>
            </a:r>
            <a:r>
              <a:rPr lang="en-GB"/>
              <a:t>- video demonstrations on </a:t>
            </a:r>
            <a:r>
              <a:rPr lang="en-GB" err="1"/>
              <a:t>youtube</a:t>
            </a:r>
            <a:endParaRPr lang="en-GB"/>
          </a:p>
        </p:txBody>
      </p:sp>
      <p:pic>
        <p:nvPicPr>
          <p:cNvPr id="284" name="Google Shape;284;p48" descr="http://www.uniformality.co.uk/ekmps/shops/uniformality/resources/Design/wils-day-logo-bigger.gif">
            <a:hlinkClick r:id="rId3"/>
          </p:cNvPr>
          <p:cNvPicPr preferRelativeResize="0"/>
          <p:nvPr/>
        </p:nvPicPr>
        <p:blipFill rotWithShape="1">
          <a:blip r:embed="rId4">
            <a:alphaModFix/>
          </a:blip>
          <a:srcRect b="10907"/>
          <a:stretch/>
        </p:blipFill>
        <p:spPr>
          <a:xfrm>
            <a:off x="8255000" y="4406447"/>
            <a:ext cx="718475" cy="609600"/>
          </a:xfrm>
          <a:prstGeom prst="rect">
            <a:avLst/>
          </a:prstGeom>
          <a:noFill/>
          <a:ln>
            <a:noFill/>
          </a:ln>
        </p:spPr>
      </p:pic>
      <p:pic>
        <p:nvPicPr>
          <p:cNvPr id="286" name="Google Shape;286;p48"/>
          <p:cNvPicPr preferRelativeResize="0"/>
          <p:nvPr/>
        </p:nvPicPr>
        <p:blipFill rotWithShape="1">
          <a:blip r:embed="rId5">
            <a:alphaModFix/>
          </a:blip>
          <a:srcRect/>
          <a:stretch/>
        </p:blipFill>
        <p:spPr>
          <a:xfrm>
            <a:off x="5877398" y="127453"/>
            <a:ext cx="3096077" cy="3810056"/>
          </a:xfrm>
          <a:prstGeom prst="rect">
            <a:avLst/>
          </a:prstGeom>
          <a:noFill/>
          <a:ln>
            <a:noFill/>
          </a:ln>
        </p:spPr>
      </p:pic>
      <p:pic>
        <p:nvPicPr>
          <p:cNvPr id="2" name="Picture 1" descr="A close-up of a logo&#10;&#10;AI-generated content may be incorrect.">
            <a:extLst>
              <a:ext uri="{FF2B5EF4-FFF2-40B4-BE49-F238E27FC236}">
                <a16:creationId xmlns:a16="http://schemas.microsoft.com/office/drawing/2014/main" id="{85CF2630-C7E2-9D6E-ECBB-1811093EE5FB}"/>
              </a:ext>
            </a:extLst>
          </p:cNvPr>
          <p:cNvPicPr>
            <a:picLocks noChangeAspect="1"/>
          </p:cNvPicPr>
          <p:nvPr/>
        </p:nvPicPr>
        <p:blipFill>
          <a:blip r:embed="rId6"/>
          <a:stretch>
            <a:fillRect/>
          </a:stretch>
        </p:blipFill>
        <p:spPr>
          <a:xfrm>
            <a:off x="1190707" y="19696"/>
            <a:ext cx="2190589" cy="143294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51"/>
          <p:cNvSpPr/>
          <p:nvPr/>
        </p:nvSpPr>
        <p:spPr>
          <a:xfrm>
            <a:off x="1698573" y="1404234"/>
            <a:ext cx="5364558" cy="2366032"/>
          </a:xfrm>
          <a:prstGeom prst="rect">
            <a:avLst/>
          </a:prstGeom>
          <a:noFill/>
          <a:ln>
            <a:noFill/>
          </a:ln>
        </p:spPr>
        <p:txBody>
          <a:bodyPr spcFirstLastPara="1" wrap="square" lIns="68575" tIns="34275" rIns="68575" bIns="34275" anchor="t" anchorCtr="0">
            <a:noAutofit/>
          </a:bodyPr>
          <a:lstStyle/>
          <a:p>
            <a:pPr algn="ctr"/>
            <a:r>
              <a:rPr lang="en" sz="14900" b="1" err="1">
                <a:solidFill>
                  <a:srgbClr val="F7CAAC"/>
                </a:solidFill>
                <a:latin typeface="Federo"/>
                <a:ea typeface="Federo"/>
                <a:cs typeface="Federo"/>
                <a:sym typeface="Federo"/>
              </a:rPr>
              <a:t>Maths</a:t>
            </a:r>
            <a:endParaRPr sz="14900" b="1" err="1">
              <a:solidFill>
                <a:srgbClr val="F7CAAC"/>
              </a:solidFill>
              <a:latin typeface="Federo"/>
              <a:ea typeface="Federo"/>
              <a:cs typeface="Federo"/>
              <a:sym typeface="Federo"/>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52"/>
          <p:cNvSpPr txBox="1"/>
          <p:nvPr/>
        </p:nvSpPr>
        <p:spPr>
          <a:xfrm>
            <a:off x="1191000" y="203925"/>
            <a:ext cx="6762000" cy="4640700"/>
          </a:xfrm>
          <a:prstGeom prst="rect">
            <a:avLst/>
          </a:prstGeom>
          <a:noFill/>
          <a:ln>
            <a:noFill/>
          </a:ln>
        </p:spPr>
        <p:txBody>
          <a:bodyPr spcFirstLastPara="1" wrap="square" lIns="68575" tIns="34275" rIns="68575" bIns="34275" anchor="t" anchorCtr="0">
            <a:noAutofit/>
          </a:bodyPr>
          <a:lstStyle/>
          <a:p>
            <a:pPr algn="ctr"/>
            <a:r>
              <a:rPr lang="en" sz="2700">
                <a:solidFill>
                  <a:schemeClr val="dk1"/>
                </a:solidFill>
                <a:latin typeface="Rockwell"/>
                <a:ea typeface="Rockwell"/>
                <a:cs typeface="Rockwell"/>
                <a:sym typeface="Rockwell"/>
              </a:rPr>
              <a:t>You don’t need to be good at maths to be able to help your child with their maths revision!</a:t>
            </a:r>
            <a:endParaRPr sz="1100"/>
          </a:p>
          <a:p>
            <a:pPr algn="ctr"/>
            <a:endParaRPr sz="2700">
              <a:solidFill>
                <a:schemeClr val="dk1"/>
              </a:solidFill>
              <a:latin typeface="Rockwell"/>
              <a:ea typeface="Rockwell"/>
              <a:cs typeface="Rockwell"/>
              <a:sym typeface="Rockwell"/>
            </a:endParaRPr>
          </a:p>
          <a:p>
            <a:pPr algn="ctr"/>
            <a:r>
              <a:rPr lang="en" sz="2700">
                <a:solidFill>
                  <a:schemeClr val="dk1"/>
                </a:solidFill>
                <a:latin typeface="Rockwell"/>
                <a:ea typeface="Rockwell"/>
                <a:cs typeface="Rockwell"/>
                <a:sym typeface="Rockwell"/>
              </a:rPr>
              <a:t>There are lots of things you can do to support them.</a:t>
            </a:r>
            <a:endParaRPr sz="2700">
              <a:solidFill>
                <a:schemeClr val="dk1"/>
              </a:solidFill>
              <a:latin typeface="Rockwell"/>
              <a:ea typeface="Rockwell"/>
              <a:cs typeface="Rockwell"/>
              <a:sym typeface="Rockwell"/>
            </a:endParaRPr>
          </a:p>
          <a:p>
            <a:pPr algn="ctr"/>
            <a:endParaRPr sz="2700">
              <a:solidFill>
                <a:schemeClr val="dk1"/>
              </a:solidFill>
              <a:latin typeface="Rockwell"/>
              <a:ea typeface="Rockwell"/>
              <a:cs typeface="Rockwell"/>
              <a:sym typeface="Rockwell"/>
            </a:endParaRPr>
          </a:p>
          <a:p>
            <a:pPr marL="457189" indent="-400040" algn="ctr">
              <a:buClr>
                <a:schemeClr val="dk1"/>
              </a:buClr>
              <a:buSzPts val="2700"/>
              <a:buFont typeface="Rockwell"/>
              <a:buChar char="●"/>
            </a:pPr>
            <a:r>
              <a:rPr lang="en" sz="2700">
                <a:solidFill>
                  <a:schemeClr val="dk1"/>
                </a:solidFill>
                <a:latin typeface="Rockwell"/>
                <a:ea typeface="Rockwell"/>
                <a:cs typeface="Rockwell"/>
                <a:sym typeface="Rockwell"/>
              </a:rPr>
              <a:t>Provide an appropriate work space</a:t>
            </a:r>
            <a:endParaRPr sz="2700">
              <a:solidFill>
                <a:schemeClr val="dk1"/>
              </a:solidFill>
              <a:latin typeface="Rockwell"/>
              <a:ea typeface="Rockwell"/>
              <a:cs typeface="Rockwell"/>
              <a:sym typeface="Rockwell"/>
            </a:endParaRPr>
          </a:p>
          <a:p>
            <a:pPr marL="457189" indent="-400040" algn="ctr">
              <a:buClr>
                <a:schemeClr val="dk1"/>
              </a:buClr>
              <a:buSzPts val="2700"/>
              <a:buFont typeface="Rockwell"/>
              <a:buChar char="●"/>
            </a:pPr>
            <a:r>
              <a:rPr lang="en" sz="2700">
                <a:solidFill>
                  <a:schemeClr val="dk1"/>
                </a:solidFill>
                <a:latin typeface="Rockwell"/>
                <a:ea typeface="Rockwell"/>
                <a:cs typeface="Rockwell"/>
                <a:sym typeface="Rockwell"/>
              </a:rPr>
              <a:t>Help with designing a revision plan</a:t>
            </a:r>
            <a:endParaRPr sz="2700">
              <a:solidFill>
                <a:schemeClr val="dk1"/>
              </a:solidFill>
              <a:latin typeface="Rockwell"/>
              <a:ea typeface="Rockwell"/>
              <a:cs typeface="Rockwell"/>
              <a:sym typeface="Rockwell"/>
            </a:endParaRPr>
          </a:p>
          <a:p>
            <a:pPr marL="457189" indent="-400040" algn="ctr">
              <a:buClr>
                <a:schemeClr val="dk1"/>
              </a:buClr>
              <a:buSzPts val="2700"/>
              <a:buFont typeface="Rockwell"/>
              <a:buChar char="●"/>
            </a:pPr>
            <a:r>
              <a:rPr lang="en" sz="2700">
                <a:solidFill>
                  <a:schemeClr val="dk1"/>
                </a:solidFill>
                <a:latin typeface="Rockwell"/>
                <a:ea typeface="Rockwell"/>
                <a:cs typeface="Rockwell"/>
                <a:sym typeface="Rockwell"/>
              </a:rPr>
              <a:t>Reward if revision is taking place</a:t>
            </a:r>
            <a:endParaRPr sz="2700">
              <a:solidFill>
                <a:schemeClr val="dk1"/>
              </a:solidFill>
              <a:latin typeface="Rockwell"/>
              <a:ea typeface="Rockwell"/>
              <a:cs typeface="Rockwell"/>
              <a:sym typeface="Rockwell"/>
            </a:endParaRPr>
          </a:p>
          <a:p>
            <a:pPr marL="457189" indent="-380990">
              <a:buClr>
                <a:schemeClr val="dk1"/>
              </a:buClr>
              <a:buSzPts val="2400"/>
              <a:buFont typeface="Rockwell"/>
              <a:buChar char="●"/>
            </a:pPr>
            <a:r>
              <a:rPr lang="en" sz="2700">
                <a:solidFill>
                  <a:schemeClr val="dk1"/>
                </a:solidFill>
                <a:latin typeface="Rockwell"/>
                <a:ea typeface="Rockwell"/>
                <a:cs typeface="Rockwell"/>
                <a:sym typeface="Rockwell"/>
              </a:rPr>
              <a:t>Don’t forget to talk about the Maths!</a:t>
            </a:r>
            <a:endParaRPr sz="2700">
              <a:solidFill>
                <a:schemeClr val="dk1"/>
              </a:solidFill>
              <a:latin typeface="Rockwell"/>
              <a:ea typeface="Rockwell"/>
              <a:cs typeface="Rockwell"/>
              <a:sym typeface="Rockwell"/>
            </a:endParaRPr>
          </a:p>
        </p:txBody>
      </p:sp>
      <p:pic>
        <p:nvPicPr>
          <p:cNvPr id="314" name="Google Shape;314;p52" descr="http://www.uniformality.co.uk/ekmps/shops/uniformality/resources/Design/wils-day-logo-bigger.gif">
            <a:hlinkClick r:id="rId3"/>
          </p:cNvPr>
          <p:cNvPicPr preferRelativeResize="0"/>
          <p:nvPr/>
        </p:nvPicPr>
        <p:blipFill rotWithShape="1">
          <a:blip r:embed="rId4">
            <a:alphaModFix/>
          </a:blip>
          <a:srcRect b="10907"/>
          <a:stretch/>
        </p:blipFill>
        <p:spPr>
          <a:xfrm>
            <a:off x="8302028" y="4429125"/>
            <a:ext cx="718475"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708019F4-F9E9-244E-238E-723F112CFAE9}"/>
              </a:ext>
            </a:extLst>
          </p:cNvPr>
          <p:cNvGraphicFramePr/>
          <p:nvPr>
            <p:extLst>
              <p:ext uri="{D42A27DB-BD31-4B8C-83A1-F6EECF244321}">
                <p14:modId xmlns:p14="http://schemas.microsoft.com/office/powerpoint/2010/main" val="330368672"/>
              </p:ext>
            </p:extLst>
          </p:nvPr>
        </p:nvGraphicFramePr>
        <p:xfrm>
          <a:off x="-1430593" y="132736"/>
          <a:ext cx="8295967" cy="4682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1DD81FBA-0515-C9CE-F87D-586B41436385}"/>
              </a:ext>
            </a:extLst>
          </p:cNvPr>
          <p:cNvSpPr txBox="1"/>
          <p:nvPr/>
        </p:nvSpPr>
        <p:spPr>
          <a:xfrm>
            <a:off x="5521516" y="261784"/>
            <a:ext cx="3340510" cy="2246769"/>
          </a:xfrm>
          <a:prstGeom prst="rect">
            <a:avLst/>
          </a:prstGeom>
          <a:noFill/>
        </p:spPr>
        <p:txBody>
          <a:bodyPr wrap="square" rtlCol="0">
            <a:spAutoFit/>
          </a:bodyPr>
          <a:lstStyle/>
          <a:p>
            <a:pPr algn="just" defTabSz="685800">
              <a:buClrTx/>
            </a:pPr>
            <a:r>
              <a:rPr lang="en-GB" b="1" kern="1200">
                <a:solidFill>
                  <a:prstClr val="black"/>
                </a:solidFill>
                <a:latin typeface="Avenir Next LT Pro" panose="020B0504020202020204" pitchFamily="34" charset="0"/>
                <a:ea typeface="+mn-ea"/>
                <a:cs typeface="+mn-cs"/>
              </a:rPr>
              <a:t>These are “The Basics” that we expect from every student in Year 10. </a:t>
            </a:r>
          </a:p>
          <a:p>
            <a:pPr algn="just" defTabSz="685800">
              <a:buClrTx/>
            </a:pPr>
            <a:r>
              <a:rPr lang="en-GB" b="1" kern="1200">
                <a:solidFill>
                  <a:prstClr val="black"/>
                </a:solidFill>
                <a:latin typeface="Avenir Next LT Pro" panose="020B0504020202020204" pitchFamily="34" charset="0"/>
                <a:ea typeface="+mn-ea"/>
                <a:cs typeface="+mn-cs"/>
              </a:rPr>
              <a:t>No ifs! No buts!</a:t>
            </a:r>
          </a:p>
          <a:p>
            <a:pPr defTabSz="685800">
              <a:buClrTx/>
            </a:pPr>
            <a:endParaRPr lang="en-GB" b="1" kern="1200">
              <a:solidFill>
                <a:prstClr val="black"/>
              </a:solidFill>
              <a:latin typeface="Avenir Next LT Pro" panose="020B0504020202020204" pitchFamily="34" charset="0"/>
              <a:ea typeface="+mn-ea"/>
              <a:cs typeface="+mn-cs"/>
            </a:endParaRPr>
          </a:p>
          <a:p>
            <a:pPr algn="just" defTabSz="685800">
              <a:buClrTx/>
            </a:pPr>
            <a:r>
              <a:rPr lang="en-GB" b="1" kern="1200">
                <a:solidFill>
                  <a:prstClr val="black"/>
                </a:solidFill>
                <a:latin typeface="Avenir Next LT Pro" panose="020B0504020202020204" pitchFamily="34" charset="0"/>
                <a:ea typeface="+mn-ea"/>
                <a:cs typeface="+mn-cs"/>
              </a:rPr>
              <a:t>Doing these basic things every day will help you to maximise every learning opportunities leading towards the end of Year 11 to bring YOU success.</a:t>
            </a:r>
          </a:p>
        </p:txBody>
      </p:sp>
      <p:pic>
        <p:nvPicPr>
          <p:cNvPr id="2" name="Picture 1">
            <a:extLst>
              <a:ext uri="{FF2B5EF4-FFF2-40B4-BE49-F238E27FC236}">
                <a16:creationId xmlns:a16="http://schemas.microsoft.com/office/drawing/2014/main" id="{531D9943-E148-B849-E6D5-D7F55A391FA8}"/>
              </a:ext>
            </a:extLst>
          </p:cNvPr>
          <p:cNvPicPr>
            <a:picLocks noChangeAspect="1"/>
          </p:cNvPicPr>
          <p:nvPr/>
        </p:nvPicPr>
        <p:blipFill>
          <a:blip r:embed="rId7"/>
          <a:stretch>
            <a:fillRect/>
          </a:stretch>
        </p:blipFill>
        <p:spPr>
          <a:xfrm>
            <a:off x="6003966" y="2634948"/>
            <a:ext cx="2375609" cy="2373163"/>
          </a:xfrm>
          <a:prstGeom prst="rect">
            <a:avLst/>
          </a:prstGeom>
        </p:spPr>
      </p:pic>
    </p:spTree>
    <p:extLst>
      <p:ext uri="{BB962C8B-B14F-4D97-AF65-F5344CB8AC3E}">
        <p14:creationId xmlns:p14="http://schemas.microsoft.com/office/powerpoint/2010/main" val="38601124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54"/>
          <p:cNvSpPr txBox="1"/>
          <p:nvPr/>
        </p:nvSpPr>
        <p:spPr>
          <a:xfrm>
            <a:off x="269575" y="183863"/>
            <a:ext cx="7729800" cy="4778201"/>
          </a:xfrm>
          <a:prstGeom prst="rect">
            <a:avLst/>
          </a:prstGeom>
          <a:noFill/>
          <a:ln>
            <a:noFill/>
          </a:ln>
        </p:spPr>
        <p:txBody>
          <a:bodyPr spcFirstLastPara="1" wrap="square" lIns="68575" tIns="34275" rIns="68575" bIns="34275" anchor="t" anchorCtr="0">
            <a:spAutoFit/>
          </a:bodyPr>
          <a:lstStyle/>
          <a:p>
            <a:pPr>
              <a:buClr>
                <a:schemeClr val="dk1"/>
              </a:buClr>
              <a:buSzPts val="1100"/>
            </a:pPr>
            <a:r>
              <a:rPr lang="en-GB" sz="1800" b="1" dirty="0">
                <a:solidFill>
                  <a:schemeClr val="dk1"/>
                </a:solidFill>
                <a:latin typeface="Rockwell"/>
                <a:ea typeface="Rockwell"/>
                <a:cs typeface="Rockwell"/>
                <a:sym typeface="Rockwell"/>
              </a:rPr>
              <a:t>SPARX MATHS</a:t>
            </a:r>
            <a:endParaRPr lang="en" sz="1800" dirty="0">
              <a:solidFill>
                <a:schemeClr val="dk1"/>
              </a:solidFill>
              <a:latin typeface="Rockwell"/>
              <a:ea typeface="Rockwell"/>
            </a:endParaRPr>
          </a:p>
          <a:p>
            <a:pPr>
              <a:buSzPts val="1100"/>
            </a:pPr>
            <a:endParaRPr lang="en" sz="1800">
              <a:solidFill>
                <a:schemeClr val="dk1"/>
              </a:solidFill>
              <a:latin typeface="Rockwell"/>
              <a:ea typeface="Rockwell"/>
              <a:cs typeface="Rockwell"/>
              <a:sym typeface="Rockwell"/>
            </a:endParaRPr>
          </a:p>
          <a:p>
            <a:pPr>
              <a:buSzPts val="1100"/>
            </a:pPr>
            <a:r>
              <a:rPr lang="en-GB" sz="1800" dirty="0">
                <a:solidFill>
                  <a:schemeClr val="dk1"/>
                </a:solidFill>
                <a:latin typeface="Rockwell"/>
                <a:ea typeface="Rockwell"/>
                <a:cs typeface="Rockwell"/>
                <a:sym typeface="Rockwell"/>
              </a:rPr>
              <a:t>Will form part of the weekly homework for Year 10 in Maths.</a:t>
            </a:r>
            <a:endParaRPr lang="en-GB" sz="1800" dirty="0">
              <a:solidFill>
                <a:schemeClr val="dk1"/>
              </a:solidFill>
              <a:latin typeface="Rockwell"/>
              <a:ea typeface="Rockwell"/>
              <a:sym typeface="Rockwell"/>
            </a:endParaRPr>
          </a:p>
          <a:p>
            <a:pPr>
              <a:buSzPts val="1100"/>
            </a:pPr>
            <a:endParaRPr lang="en-GB" sz="1800">
              <a:solidFill>
                <a:schemeClr val="dk1"/>
              </a:solidFill>
              <a:latin typeface="Rockwell"/>
              <a:ea typeface="Rockwell"/>
              <a:sym typeface="Rockwell"/>
            </a:endParaRPr>
          </a:p>
          <a:p>
            <a:pPr>
              <a:buSzPts val="1100"/>
            </a:pPr>
            <a:r>
              <a:rPr lang="en-GB" sz="1800" dirty="0">
                <a:solidFill>
                  <a:schemeClr val="dk1"/>
                </a:solidFill>
                <a:latin typeface="Rockwell"/>
                <a:ea typeface="Rockwell"/>
                <a:sym typeface="Rockwell"/>
              </a:rPr>
              <a:t>Set and due every Wednesday (at 4pm and 8am respectively) with 100% completion required.</a:t>
            </a:r>
            <a:endParaRPr lang="en-GB" sz="1800" dirty="0">
              <a:solidFill>
                <a:schemeClr val="dk1"/>
              </a:solidFill>
              <a:latin typeface="Rockwell"/>
              <a:ea typeface="Rockwell"/>
            </a:endParaRPr>
          </a:p>
          <a:p>
            <a:pPr>
              <a:buSzPts val="1100"/>
            </a:pPr>
            <a:endParaRPr lang="en-GB" sz="1800">
              <a:solidFill>
                <a:schemeClr val="dk1"/>
              </a:solidFill>
              <a:latin typeface="Rockwell"/>
            </a:endParaRPr>
          </a:p>
          <a:p>
            <a:pPr>
              <a:buSzPts val="1100"/>
            </a:pPr>
            <a:r>
              <a:rPr lang="en-GB" sz="1800" dirty="0">
                <a:solidFill>
                  <a:schemeClr val="dk1"/>
                </a:solidFill>
                <a:latin typeface="Rockwell"/>
              </a:rPr>
              <a:t>Retrieval topics from the previous term.</a:t>
            </a:r>
          </a:p>
          <a:p>
            <a:pPr>
              <a:buSzPts val="1100"/>
            </a:pPr>
            <a:endParaRPr lang="en-GB" sz="1800">
              <a:solidFill>
                <a:schemeClr val="dk1"/>
              </a:solidFill>
              <a:latin typeface="Rockwell"/>
            </a:endParaRPr>
          </a:p>
          <a:p>
            <a:pPr>
              <a:buSzPts val="1100"/>
            </a:pPr>
            <a:r>
              <a:rPr lang="en-GB" sz="1800" dirty="0">
                <a:solidFill>
                  <a:schemeClr val="dk1"/>
                </a:solidFill>
                <a:latin typeface="Rockwell"/>
              </a:rPr>
              <a:t>Link with regular Do Now tasks completed in lessons.</a:t>
            </a:r>
          </a:p>
          <a:p>
            <a:pPr>
              <a:buSzPts val="1100"/>
            </a:pPr>
            <a:endParaRPr lang="en-GB" sz="1800">
              <a:solidFill>
                <a:schemeClr val="dk1"/>
              </a:solidFill>
              <a:latin typeface="Rockwell"/>
            </a:endParaRPr>
          </a:p>
          <a:p>
            <a:pPr>
              <a:buSzPts val="1100"/>
            </a:pPr>
            <a:r>
              <a:rPr lang="en-GB" sz="1800" dirty="0">
                <a:solidFill>
                  <a:schemeClr val="dk1"/>
                </a:solidFill>
                <a:latin typeface="Rockwell"/>
              </a:rPr>
              <a:t>Weekly quizzes in class to confirm understanding.</a:t>
            </a:r>
          </a:p>
          <a:p>
            <a:pPr>
              <a:buSzPts val="1100"/>
            </a:pPr>
            <a:endParaRPr lang="en-GB" sz="1800">
              <a:solidFill>
                <a:schemeClr val="dk1"/>
              </a:solidFill>
              <a:latin typeface="Rockwell"/>
            </a:endParaRPr>
          </a:p>
          <a:p>
            <a:pPr>
              <a:buSzPts val="1100"/>
            </a:pPr>
            <a:r>
              <a:rPr lang="en-GB" sz="1800" dirty="0">
                <a:solidFill>
                  <a:schemeClr val="dk1"/>
                </a:solidFill>
                <a:latin typeface="Rockwell"/>
              </a:rPr>
              <a:t>Levels will be automatically adapted based on speed of work and ability.</a:t>
            </a:r>
          </a:p>
          <a:p>
            <a:pPr>
              <a:buSzPts val="1100"/>
            </a:pPr>
            <a:endParaRPr lang="en-GB" sz="1800">
              <a:solidFill>
                <a:schemeClr val="dk1"/>
              </a:solidFill>
              <a:latin typeface="Rockwell"/>
            </a:endParaRPr>
          </a:p>
          <a:p>
            <a:pPr>
              <a:buSzPts val="1100"/>
            </a:pPr>
            <a:r>
              <a:rPr lang="en-GB" sz="1800" dirty="0">
                <a:solidFill>
                  <a:schemeClr val="dk1"/>
                </a:solidFill>
                <a:latin typeface="Rockwell"/>
              </a:rPr>
              <a:t>Should be completed independently without the use of AI</a:t>
            </a:r>
          </a:p>
        </p:txBody>
      </p:sp>
      <p:pic>
        <p:nvPicPr>
          <p:cNvPr id="328" name="Google Shape;328;p54" descr="http://www.uniformality.co.uk/ekmps/shops/uniformality/resources/Design/wils-day-logo-bigger.gif">
            <a:hlinkClick r:id="rId3"/>
          </p:cNvPr>
          <p:cNvPicPr preferRelativeResize="0"/>
          <p:nvPr/>
        </p:nvPicPr>
        <p:blipFill rotWithShape="1">
          <a:blip r:embed="rId4">
            <a:alphaModFix/>
          </a:blip>
          <a:srcRect b="10905"/>
          <a:stretch/>
        </p:blipFill>
        <p:spPr>
          <a:xfrm>
            <a:off x="8208028" y="292850"/>
            <a:ext cx="718475"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7">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7">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7">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7">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6">
          <a:extLst>
            <a:ext uri="{FF2B5EF4-FFF2-40B4-BE49-F238E27FC236}">
              <a16:creationId xmlns:a16="http://schemas.microsoft.com/office/drawing/2014/main" id="{5B254440-5C27-5E02-1854-74F55CFAA843}"/>
            </a:ext>
          </a:extLst>
        </p:cNvPr>
        <p:cNvGrpSpPr/>
        <p:nvPr/>
      </p:nvGrpSpPr>
      <p:grpSpPr>
        <a:xfrm>
          <a:off x="0" y="0"/>
          <a:ext cx="0" cy="0"/>
          <a:chOff x="0" y="0"/>
          <a:chExt cx="0" cy="0"/>
        </a:xfrm>
      </p:grpSpPr>
      <p:sp>
        <p:nvSpPr>
          <p:cNvPr id="327" name="Google Shape;327;p54">
            <a:extLst>
              <a:ext uri="{FF2B5EF4-FFF2-40B4-BE49-F238E27FC236}">
                <a16:creationId xmlns:a16="http://schemas.microsoft.com/office/drawing/2014/main" id="{11C9AEEF-251A-336A-F783-AAE4D98C8C7B}"/>
              </a:ext>
            </a:extLst>
          </p:cNvPr>
          <p:cNvSpPr txBox="1"/>
          <p:nvPr/>
        </p:nvSpPr>
        <p:spPr>
          <a:xfrm>
            <a:off x="269575" y="183863"/>
            <a:ext cx="7729800" cy="4224203"/>
          </a:xfrm>
          <a:prstGeom prst="rect">
            <a:avLst/>
          </a:prstGeom>
          <a:noFill/>
          <a:ln>
            <a:noFill/>
          </a:ln>
        </p:spPr>
        <p:txBody>
          <a:bodyPr spcFirstLastPara="1" wrap="square" lIns="68575" tIns="34275" rIns="68575" bIns="34275" anchor="t" anchorCtr="0">
            <a:spAutoFit/>
          </a:bodyPr>
          <a:lstStyle/>
          <a:p>
            <a:pPr>
              <a:buClr>
                <a:schemeClr val="dk1"/>
              </a:buClr>
              <a:buSzPts val="1100"/>
            </a:pPr>
            <a:r>
              <a:rPr lang="en-GB" sz="1800" b="1">
                <a:solidFill>
                  <a:schemeClr val="dk1"/>
                </a:solidFill>
                <a:latin typeface="Rockwell"/>
                <a:ea typeface="Rockwell"/>
                <a:sym typeface="Rockwell"/>
              </a:rPr>
              <a:t>EXAM PRACTICE</a:t>
            </a:r>
            <a:endParaRPr lang="en-GB" sz="1800" b="1">
              <a:solidFill>
                <a:schemeClr val="dk1"/>
              </a:solidFill>
              <a:latin typeface="Rockwell"/>
              <a:ea typeface="Rockwell"/>
            </a:endParaRPr>
          </a:p>
          <a:p>
            <a:pPr>
              <a:buSzPts val="1100"/>
            </a:pPr>
            <a:endParaRPr lang="en" sz="1800">
              <a:solidFill>
                <a:schemeClr val="dk1"/>
              </a:solidFill>
              <a:latin typeface="Rockwell"/>
              <a:ea typeface="Rockwell"/>
              <a:cs typeface="Rockwell"/>
              <a:sym typeface="Rockwell"/>
            </a:endParaRPr>
          </a:p>
          <a:p>
            <a:pPr>
              <a:buSzPts val="1100"/>
            </a:pPr>
            <a:r>
              <a:rPr lang="en-GB" sz="1800">
                <a:solidFill>
                  <a:schemeClr val="dk1"/>
                </a:solidFill>
                <a:latin typeface="Rockwell"/>
                <a:ea typeface="Rockwell"/>
                <a:cs typeface="Rockwell"/>
                <a:sym typeface="Rockwell"/>
              </a:rPr>
              <a:t>Will form the second part of the weekly homework for Year 10 in Maths.</a:t>
            </a:r>
            <a:endParaRPr lang="en-GB" sz="1800">
              <a:solidFill>
                <a:schemeClr val="dk1"/>
              </a:solidFill>
              <a:latin typeface="Rockwell"/>
              <a:ea typeface="Rockwell"/>
              <a:sym typeface="Rockwell"/>
            </a:endParaRPr>
          </a:p>
          <a:p>
            <a:pPr>
              <a:buSzPts val="1100"/>
            </a:pPr>
            <a:endParaRPr lang="en-GB" sz="1800">
              <a:solidFill>
                <a:schemeClr val="dk1"/>
              </a:solidFill>
              <a:latin typeface="Rockwell"/>
              <a:ea typeface="Rockwell"/>
              <a:sym typeface="Rockwell"/>
            </a:endParaRPr>
          </a:p>
          <a:p>
            <a:pPr>
              <a:buSzPts val="1100"/>
            </a:pPr>
            <a:r>
              <a:rPr lang="en-GB" sz="1800">
                <a:solidFill>
                  <a:schemeClr val="dk1"/>
                </a:solidFill>
                <a:latin typeface="Rockwell"/>
                <a:ea typeface="Rockwell"/>
                <a:sym typeface="Rockwell"/>
              </a:rPr>
              <a:t>Set and due every Wednesday and completion with full working out is required.</a:t>
            </a:r>
            <a:endParaRPr lang="en-GB" sz="1800">
              <a:solidFill>
                <a:schemeClr val="dk1"/>
              </a:solidFill>
              <a:latin typeface="Rockwell"/>
              <a:ea typeface="Rockwell"/>
            </a:endParaRPr>
          </a:p>
          <a:p>
            <a:pPr>
              <a:buSzPts val="1100"/>
            </a:pPr>
            <a:endParaRPr lang="en-GB" sz="1800">
              <a:solidFill>
                <a:schemeClr val="dk1"/>
              </a:solidFill>
              <a:latin typeface="Rockwell"/>
            </a:endParaRPr>
          </a:p>
          <a:p>
            <a:pPr>
              <a:buSzPts val="1100"/>
            </a:pPr>
            <a:r>
              <a:rPr lang="en-GB" sz="1800">
                <a:solidFill>
                  <a:schemeClr val="dk1"/>
                </a:solidFill>
                <a:latin typeface="Rockwell"/>
              </a:rPr>
              <a:t>Levelled based on ability.</a:t>
            </a:r>
          </a:p>
          <a:p>
            <a:pPr>
              <a:buSzPts val="1100"/>
            </a:pPr>
            <a:endParaRPr lang="en-GB" sz="1800">
              <a:solidFill>
                <a:schemeClr val="dk1"/>
              </a:solidFill>
              <a:latin typeface="Rockwell"/>
            </a:endParaRPr>
          </a:p>
          <a:p>
            <a:pPr>
              <a:buSzPts val="1100"/>
            </a:pPr>
            <a:r>
              <a:rPr lang="en-GB" sz="1800">
                <a:solidFill>
                  <a:schemeClr val="dk1"/>
                </a:solidFill>
                <a:latin typeface="Rockwell"/>
              </a:rPr>
              <a:t>A variety of topics to aid retrieval </a:t>
            </a:r>
            <a:br>
              <a:rPr lang="en-GB" sz="1800">
                <a:solidFill>
                  <a:schemeClr val="dk1"/>
                </a:solidFill>
                <a:latin typeface="Rockwell"/>
              </a:rPr>
            </a:br>
            <a:r>
              <a:rPr lang="en-GB" sz="1800">
                <a:solidFill>
                  <a:schemeClr val="dk1"/>
                </a:solidFill>
                <a:latin typeface="Rockwell"/>
              </a:rPr>
              <a:t>and application of knowledge.</a:t>
            </a:r>
          </a:p>
          <a:p>
            <a:pPr>
              <a:buSzPts val="1100"/>
            </a:pPr>
            <a:endParaRPr lang="en-GB" sz="1800">
              <a:solidFill>
                <a:schemeClr val="dk1"/>
              </a:solidFill>
              <a:latin typeface="Rockwell"/>
            </a:endParaRPr>
          </a:p>
          <a:p>
            <a:pPr>
              <a:buSzPts val="1100"/>
            </a:pPr>
            <a:r>
              <a:rPr lang="en-GB" sz="1800">
                <a:solidFill>
                  <a:schemeClr val="dk1"/>
                </a:solidFill>
                <a:latin typeface="Rockwell"/>
              </a:rPr>
              <a:t>To ensure all students get regular</a:t>
            </a:r>
            <a:br>
              <a:rPr lang="en-GB" sz="1800">
                <a:solidFill>
                  <a:schemeClr val="dk1"/>
                </a:solidFill>
                <a:latin typeface="Rockwell"/>
              </a:rPr>
            </a:br>
            <a:r>
              <a:rPr lang="en-GB" sz="1800">
                <a:solidFill>
                  <a:schemeClr val="dk1"/>
                </a:solidFill>
                <a:latin typeface="Rockwell"/>
              </a:rPr>
              <a:t>exam practice and support with</a:t>
            </a:r>
            <a:br>
              <a:rPr lang="en-GB" sz="1800">
                <a:solidFill>
                  <a:schemeClr val="dk1"/>
                </a:solidFill>
                <a:latin typeface="Rockwell"/>
              </a:rPr>
            </a:br>
            <a:r>
              <a:rPr lang="en-GB" sz="1800">
                <a:solidFill>
                  <a:schemeClr val="dk1"/>
                </a:solidFill>
                <a:latin typeface="Rockwell"/>
              </a:rPr>
              <a:t>exam technique.</a:t>
            </a:r>
          </a:p>
        </p:txBody>
      </p:sp>
      <p:pic>
        <p:nvPicPr>
          <p:cNvPr id="328" name="Google Shape;328;p54" descr="http://www.uniformality.co.uk/ekmps/shops/uniformality/resources/Design/wils-day-logo-bigger.gif">
            <a:hlinkClick r:id="rId3"/>
            <a:extLst>
              <a:ext uri="{FF2B5EF4-FFF2-40B4-BE49-F238E27FC236}">
                <a16:creationId xmlns:a16="http://schemas.microsoft.com/office/drawing/2014/main" id="{E1F95101-5CB5-9763-3EA4-5D5007702DDB}"/>
              </a:ext>
            </a:extLst>
          </p:cNvPr>
          <p:cNvPicPr preferRelativeResize="0"/>
          <p:nvPr/>
        </p:nvPicPr>
        <p:blipFill rotWithShape="1">
          <a:blip r:embed="rId4">
            <a:alphaModFix/>
          </a:blip>
          <a:srcRect b="10905"/>
          <a:stretch/>
        </p:blipFill>
        <p:spPr>
          <a:xfrm>
            <a:off x="8208028" y="292850"/>
            <a:ext cx="718475" cy="609600"/>
          </a:xfrm>
          <a:prstGeom prst="rect">
            <a:avLst/>
          </a:prstGeom>
          <a:noFill/>
          <a:ln>
            <a:noFill/>
          </a:ln>
        </p:spPr>
      </p:pic>
      <p:pic>
        <p:nvPicPr>
          <p:cNvPr id="3" name="Picture 2">
            <a:extLst>
              <a:ext uri="{FF2B5EF4-FFF2-40B4-BE49-F238E27FC236}">
                <a16:creationId xmlns:a16="http://schemas.microsoft.com/office/drawing/2014/main" id="{7B66F380-9DF5-0FA0-55C8-B2D064521CC6}"/>
              </a:ext>
            </a:extLst>
          </p:cNvPr>
          <p:cNvPicPr>
            <a:picLocks noChangeAspect="1"/>
          </p:cNvPicPr>
          <p:nvPr/>
        </p:nvPicPr>
        <p:blipFill>
          <a:blip r:embed="rId5"/>
          <a:stretch>
            <a:fillRect/>
          </a:stretch>
        </p:blipFill>
        <p:spPr>
          <a:xfrm>
            <a:off x="4301695" y="1763486"/>
            <a:ext cx="4572730" cy="3196151"/>
          </a:xfrm>
          <a:prstGeom prst="rect">
            <a:avLst/>
          </a:prstGeom>
        </p:spPr>
      </p:pic>
    </p:spTree>
    <p:extLst>
      <p:ext uri="{BB962C8B-B14F-4D97-AF65-F5344CB8AC3E}">
        <p14:creationId xmlns:p14="http://schemas.microsoft.com/office/powerpoint/2010/main" val="354902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7">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56"/>
          <p:cNvSpPr txBox="1"/>
          <p:nvPr/>
        </p:nvSpPr>
        <p:spPr>
          <a:xfrm>
            <a:off x="405750" y="199777"/>
            <a:ext cx="8332500" cy="900216"/>
          </a:xfrm>
          <a:prstGeom prst="rect">
            <a:avLst/>
          </a:prstGeom>
          <a:noFill/>
          <a:ln>
            <a:noFill/>
          </a:ln>
        </p:spPr>
        <p:txBody>
          <a:bodyPr spcFirstLastPara="1" wrap="square" lIns="68575" tIns="34275" rIns="68575" bIns="34275" anchor="t" anchorCtr="0">
            <a:spAutoFit/>
          </a:bodyPr>
          <a:lstStyle/>
          <a:p>
            <a:r>
              <a:rPr lang="en" sz="1800" b="1">
                <a:solidFill>
                  <a:schemeClr val="dk1"/>
                </a:solidFill>
                <a:latin typeface="Rockwell"/>
                <a:ea typeface="Rockwell"/>
                <a:cs typeface="Rockwell"/>
                <a:sym typeface="Rockwell"/>
              </a:rPr>
              <a:t>Corbett Maths</a:t>
            </a:r>
            <a:r>
              <a:rPr lang="en" sz="1800">
                <a:solidFill>
                  <a:schemeClr val="dk1"/>
                </a:solidFill>
                <a:latin typeface="Rockwell"/>
                <a:ea typeface="Rockwell"/>
                <a:cs typeface="Rockwell"/>
                <a:sym typeface="Rockwell"/>
              </a:rPr>
              <a:t> – </a:t>
            </a:r>
            <a:r>
              <a:rPr lang="en-GB" sz="1800">
                <a:solidFill>
                  <a:schemeClr val="dk1"/>
                </a:solidFill>
                <a:latin typeface="Rockwell"/>
                <a:ea typeface="Rockwell"/>
                <a:cs typeface="Rockwell"/>
                <a:sym typeface="Rockwell"/>
              </a:rPr>
              <a:t>can be used to practice specific topics</a:t>
            </a:r>
          </a:p>
          <a:p>
            <a:r>
              <a:rPr lang="en-GB" sz="1800">
                <a:solidFill>
                  <a:schemeClr val="dk1"/>
                </a:solidFill>
                <a:latin typeface="Rockwell"/>
                <a:ea typeface="Rockwell"/>
                <a:cs typeface="Rockwell"/>
                <a:sym typeface="Rockwell"/>
              </a:rPr>
              <a:t>There are support videos, practice questions and exam questions on every topic.</a:t>
            </a:r>
            <a:endParaRPr sz="1800">
              <a:solidFill>
                <a:schemeClr val="dk1"/>
              </a:solidFill>
              <a:latin typeface="Rockwell"/>
              <a:ea typeface="Rockwell"/>
              <a:cs typeface="Rockwell"/>
              <a:sym typeface="Rockwell"/>
            </a:endParaRPr>
          </a:p>
        </p:txBody>
      </p:sp>
      <p:pic>
        <p:nvPicPr>
          <p:cNvPr id="345" name="Google Shape;345;p56" descr="http://www.uniformality.co.uk/ekmps/shops/uniformality/resources/Design/wils-day-logo-bigger.gif">
            <a:hlinkClick r:id="rId3"/>
          </p:cNvPr>
          <p:cNvPicPr preferRelativeResize="0"/>
          <p:nvPr/>
        </p:nvPicPr>
        <p:blipFill rotWithShape="1">
          <a:blip r:embed="rId4">
            <a:alphaModFix/>
          </a:blip>
          <a:srcRect b="10905"/>
          <a:stretch/>
        </p:blipFill>
        <p:spPr>
          <a:xfrm>
            <a:off x="8350423" y="4449233"/>
            <a:ext cx="718475" cy="609600"/>
          </a:xfrm>
          <a:prstGeom prst="rect">
            <a:avLst/>
          </a:prstGeom>
          <a:noFill/>
          <a:ln>
            <a:noFill/>
          </a:ln>
        </p:spPr>
      </p:pic>
      <p:pic>
        <p:nvPicPr>
          <p:cNvPr id="346" name="Google Shape;346;p56">
            <a:hlinkClick r:id="rId5"/>
          </p:cNvPr>
          <p:cNvPicPr preferRelativeResize="0"/>
          <p:nvPr/>
        </p:nvPicPr>
        <p:blipFill rotWithShape="1">
          <a:blip r:embed="rId6">
            <a:alphaModFix/>
          </a:blip>
          <a:srcRect/>
          <a:stretch/>
        </p:blipFill>
        <p:spPr>
          <a:xfrm>
            <a:off x="1748790" y="1154430"/>
            <a:ext cx="6606436" cy="38104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57"/>
          <p:cNvSpPr txBox="1"/>
          <p:nvPr/>
        </p:nvSpPr>
        <p:spPr>
          <a:xfrm>
            <a:off x="236850" y="267951"/>
            <a:ext cx="7839300" cy="1177215"/>
          </a:xfrm>
          <a:prstGeom prst="rect">
            <a:avLst/>
          </a:prstGeom>
          <a:noFill/>
          <a:ln>
            <a:noFill/>
          </a:ln>
        </p:spPr>
        <p:txBody>
          <a:bodyPr spcFirstLastPara="1" wrap="square" lIns="68575" tIns="34275" rIns="68575" bIns="34275" anchor="t" anchorCtr="0">
            <a:spAutoFit/>
          </a:bodyPr>
          <a:lstStyle/>
          <a:p>
            <a:pPr>
              <a:buClr>
                <a:schemeClr val="dk1"/>
              </a:buClr>
              <a:buSzPts val="1100"/>
            </a:pPr>
            <a:r>
              <a:rPr lang="en" sz="1800" b="1">
                <a:solidFill>
                  <a:schemeClr val="dk1"/>
                </a:solidFill>
                <a:latin typeface="Rockwell"/>
                <a:ea typeface="Rockwell"/>
                <a:cs typeface="Rockwell"/>
                <a:sym typeface="Rockwell"/>
              </a:rPr>
              <a:t>OnMaths</a:t>
            </a:r>
            <a:r>
              <a:rPr lang="en" sz="1800">
                <a:solidFill>
                  <a:schemeClr val="dk1"/>
                </a:solidFill>
                <a:latin typeface="Rockwell"/>
                <a:ea typeface="Rockwell"/>
                <a:cs typeface="Rockwell"/>
                <a:sym typeface="Rockwell"/>
              </a:rPr>
              <a:t> – </a:t>
            </a:r>
            <a:r>
              <a:rPr lang="en-GB" sz="1800">
                <a:solidFill>
                  <a:schemeClr val="dk1"/>
                </a:solidFill>
                <a:latin typeface="Rockwell"/>
                <a:ea typeface="Rockwell"/>
                <a:cs typeface="Rockwell"/>
                <a:sym typeface="Rockwell"/>
              </a:rPr>
              <a:t>can be used to practice specific topics (no need to login or create an account).</a:t>
            </a:r>
          </a:p>
          <a:p>
            <a:pPr>
              <a:buClr>
                <a:schemeClr val="dk1"/>
              </a:buClr>
              <a:buSzPts val="1100"/>
            </a:pPr>
            <a:r>
              <a:rPr lang="en-GB" sz="1800">
                <a:solidFill>
                  <a:schemeClr val="dk1"/>
                </a:solidFill>
                <a:latin typeface="Rockwell"/>
                <a:ea typeface="Rockwell"/>
                <a:cs typeface="Rockwell"/>
                <a:sym typeface="Rockwell"/>
              </a:rPr>
              <a:t>There are mini mocks (assorted topics), demon questions (the hardest questions from each paper) or predicted papers as we approach exams.</a:t>
            </a:r>
            <a:endParaRPr sz="1800">
              <a:solidFill>
                <a:schemeClr val="dk1"/>
              </a:solidFill>
              <a:latin typeface="Rockwell"/>
              <a:ea typeface="Rockwell"/>
              <a:cs typeface="Rockwell"/>
              <a:sym typeface="Rockwell"/>
            </a:endParaRPr>
          </a:p>
        </p:txBody>
      </p:sp>
      <p:pic>
        <p:nvPicPr>
          <p:cNvPr id="352" name="Google Shape;352;p57" descr="http://www.uniformality.co.uk/ekmps/shops/uniformality/resources/Design/wils-day-logo-bigger.gif">
            <a:hlinkClick r:id="rId3"/>
          </p:cNvPr>
          <p:cNvPicPr preferRelativeResize="0"/>
          <p:nvPr/>
        </p:nvPicPr>
        <p:blipFill rotWithShape="1">
          <a:blip r:embed="rId4">
            <a:alphaModFix/>
          </a:blip>
          <a:srcRect b="10905"/>
          <a:stretch/>
        </p:blipFill>
        <p:spPr>
          <a:xfrm>
            <a:off x="8275178" y="145125"/>
            <a:ext cx="718475" cy="609600"/>
          </a:xfrm>
          <a:prstGeom prst="rect">
            <a:avLst/>
          </a:prstGeom>
          <a:noFill/>
          <a:ln>
            <a:noFill/>
          </a:ln>
        </p:spPr>
      </p:pic>
      <p:pic>
        <p:nvPicPr>
          <p:cNvPr id="353" name="Google Shape;353;p57"/>
          <p:cNvPicPr preferRelativeResize="0"/>
          <p:nvPr/>
        </p:nvPicPr>
        <p:blipFill>
          <a:blip r:embed="rId5">
            <a:alphaModFix/>
          </a:blip>
          <a:stretch>
            <a:fillRect/>
          </a:stretch>
        </p:blipFill>
        <p:spPr>
          <a:xfrm>
            <a:off x="753145" y="1543051"/>
            <a:ext cx="7637710" cy="3126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53"/>
          <p:cNvSpPr txBox="1"/>
          <p:nvPr/>
        </p:nvSpPr>
        <p:spPr>
          <a:xfrm>
            <a:off x="405750" y="199778"/>
            <a:ext cx="8332500" cy="2731487"/>
          </a:xfrm>
          <a:prstGeom prst="rect">
            <a:avLst/>
          </a:prstGeom>
          <a:noFill/>
          <a:ln>
            <a:noFill/>
          </a:ln>
        </p:spPr>
        <p:txBody>
          <a:bodyPr spcFirstLastPara="1" wrap="square" lIns="68575" tIns="34275" rIns="68575" bIns="34275" anchor="t" anchorCtr="0">
            <a:spAutoFit/>
          </a:bodyPr>
          <a:lstStyle/>
          <a:p>
            <a:pPr marL="253994" indent="-139697">
              <a:buClr>
                <a:schemeClr val="dk1"/>
              </a:buClr>
              <a:buSzPts val="1800"/>
            </a:pPr>
            <a:r>
              <a:rPr lang="en" sz="1800">
                <a:solidFill>
                  <a:schemeClr val="dk1"/>
                </a:solidFill>
                <a:latin typeface="Rockwell"/>
                <a:ea typeface="Rockwell"/>
                <a:cs typeface="Rockwell"/>
                <a:sym typeface="Rockwell"/>
              </a:rPr>
              <a:t>Past Exam Papers - the most important thing to work on and to use are past exam papers.</a:t>
            </a:r>
            <a:endParaRPr sz="1800">
              <a:solidFill>
                <a:schemeClr val="dk1"/>
              </a:solidFill>
              <a:latin typeface="Rockwell"/>
              <a:ea typeface="Rockwell"/>
              <a:cs typeface="Rockwell"/>
              <a:sym typeface="Rockwell"/>
            </a:endParaRPr>
          </a:p>
          <a:p>
            <a:pPr marL="114297">
              <a:buClr>
                <a:schemeClr val="dk1"/>
              </a:buClr>
              <a:buSzPts val="1800"/>
            </a:pPr>
            <a:r>
              <a:rPr lang="en" sz="1800">
                <a:solidFill>
                  <a:schemeClr val="dk1"/>
                </a:solidFill>
                <a:latin typeface="Rockwell"/>
                <a:ea typeface="Rockwell"/>
                <a:cs typeface="Rockwell"/>
                <a:sym typeface="Rockwell"/>
              </a:rPr>
              <a:t>They inform students where they are (using official grade boundaries).</a:t>
            </a:r>
            <a:endParaRPr sz="1800">
              <a:solidFill>
                <a:schemeClr val="dk1"/>
              </a:solidFill>
              <a:latin typeface="Rockwell"/>
              <a:ea typeface="Rockwell"/>
              <a:cs typeface="Rockwell"/>
              <a:sym typeface="Rockwell"/>
            </a:endParaRPr>
          </a:p>
          <a:p>
            <a:pPr marL="114297">
              <a:buClr>
                <a:schemeClr val="dk1"/>
              </a:buClr>
              <a:buSzPts val="1800"/>
            </a:pPr>
            <a:r>
              <a:rPr lang="en" sz="1800">
                <a:solidFill>
                  <a:schemeClr val="dk1"/>
                </a:solidFill>
                <a:latin typeface="Rockwell"/>
                <a:ea typeface="Rockwell"/>
                <a:cs typeface="Rockwell"/>
                <a:sym typeface="Rockwell"/>
              </a:rPr>
              <a:t>They inform students which topics they need to revise.</a:t>
            </a:r>
            <a:endParaRPr sz="1800">
              <a:solidFill>
                <a:schemeClr val="dk1"/>
              </a:solidFill>
              <a:latin typeface="Rockwell"/>
              <a:ea typeface="Rockwell"/>
              <a:cs typeface="Rockwell"/>
              <a:sym typeface="Rockwell"/>
            </a:endParaRPr>
          </a:p>
          <a:p>
            <a:pPr marL="114297">
              <a:buClr>
                <a:schemeClr val="dk1"/>
              </a:buClr>
              <a:buSzPts val="1800"/>
            </a:pPr>
            <a:r>
              <a:rPr lang="en-GB" sz="1800">
                <a:solidFill>
                  <a:schemeClr val="dk1"/>
                </a:solidFill>
                <a:latin typeface="Rockwell"/>
                <a:ea typeface="Rockwell"/>
                <a:cs typeface="Rockwell"/>
                <a:sym typeface="Rockwell"/>
              </a:rPr>
              <a:t>Students need to know the average grade boundaries for their target grade and be working towards achieving that score.</a:t>
            </a:r>
          </a:p>
          <a:p>
            <a:pPr marL="114297">
              <a:buClr>
                <a:schemeClr val="dk1"/>
              </a:buClr>
              <a:buSzPts val="1800"/>
            </a:pPr>
            <a:r>
              <a:rPr lang="en-GB" sz="1800">
                <a:solidFill>
                  <a:schemeClr val="dk1"/>
                </a:solidFill>
                <a:latin typeface="Rockwell"/>
                <a:ea typeface="Rockwell"/>
                <a:cs typeface="Rockwell"/>
                <a:sym typeface="Rockwell"/>
              </a:rPr>
              <a:t>These will be used for the mock exams </a:t>
            </a:r>
            <a:br>
              <a:rPr lang="en-GB" sz="1800">
                <a:solidFill>
                  <a:schemeClr val="dk1"/>
                </a:solidFill>
                <a:latin typeface="Rockwell"/>
                <a:ea typeface="Rockwell"/>
                <a:cs typeface="Rockwell"/>
                <a:sym typeface="Rockwell"/>
              </a:rPr>
            </a:br>
            <a:r>
              <a:rPr lang="en-GB" sz="1800">
                <a:solidFill>
                  <a:schemeClr val="dk1"/>
                </a:solidFill>
                <a:latin typeface="Rockwell"/>
                <a:ea typeface="Rockwell"/>
                <a:cs typeface="Rockwell"/>
                <a:sym typeface="Rockwell"/>
              </a:rPr>
              <a:t>in Year 10 and key questions will be </a:t>
            </a:r>
            <a:br>
              <a:rPr lang="en-GB" sz="1800">
                <a:solidFill>
                  <a:schemeClr val="dk1"/>
                </a:solidFill>
                <a:latin typeface="Rockwell"/>
                <a:ea typeface="Rockwell"/>
                <a:cs typeface="Rockwell"/>
                <a:sym typeface="Rockwell"/>
              </a:rPr>
            </a:br>
            <a:r>
              <a:rPr lang="en-GB" sz="1800">
                <a:solidFill>
                  <a:schemeClr val="dk1"/>
                </a:solidFill>
                <a:latin typeface="Rockwell"/>
                <a:ea typeface="Rockwell"/>
                <a:cs typeface="Rockwell"/>
                <a:sym typeface="Rockwell"/>
              </a:rPr>
              <a:t>used throughout the year.</a:t>
            </a:r>
            <a:endParaRPr sz="1800">
              <a:solidFill>
                <a:schemeClr val="dk1"/>
              </a:solidFill>
              <a:latin typeface="Rockwell"/>
              <a:ea typeface="Rockwell"/>
              <a:cs typeface="Rockwell"/>
              <a:sym typeface="Rockwell"/>
            </a:endParaRPr>
          </a:p>
          <a:p>
            <a:endParaRPr sz="1100"/>
          </a:p>
        </p:txBody>
      </p:sp>
      <p:pic>
        <p:nvPicPr>
          <p:cNvPr id="320" name="Google Shape;320;p53"/>
          <p:cNvPicPr preferRelativeResize="0"/>
          <p:nvPr/>
        </p:nvPicPr>
        <p:blipFill rotWithShape="1">
          <a:blip r:embed="rId3">
            <a:alphaModFix/>
          </a:blip>
          <a:srcRect/>
          <a:stretch/>
        </p:blipFill>
        <p:spPr>
          <a:xfrm>
            <a:off x="4789171" y="1920240"/>
            <a:ext cx="1861652" cy="3023483"/>
          </a:xfrm>
          <a:prstGeom prst="rect">
            <a:avLst/>
          </a:prstGeom>
          <a:noFill/>
          <a:ln>
            <a:noFill/>
          </a:ln>
        </p:spPr>
      </p:pic>
      <p:pic>
        <p:nvPicPr>
          <p:cNvPr id="321" name="Google Shape;321;p53"/>
          <p:cNvPicPr preferRelativeResize="0"/>
          <p:nvPr/>
        </p:nvPicPr>
        <p:blipFill rotWithShape="1">
          <a:blip r:embed="rId4">
            <a:alphaModFix/>
          </a:blip>
          <a:srcRect/>
          <a:stretch/>
        </p:blipFill>
        <p:spPr>
          <a:xfrm>
            <a:off x="6931084" y="1802376"/>
            <a:ext cx="2025278" cy="3141347"/>
          </a:xfrm>
          <a:prstGeom prst="rect">
            <a:avLst/>
          </a:prstGeom>
          <a:noFill/>
          <a:ln>
            <a:noFill/>
          </a:ln>
        </p:spPr>
      </p:pic>
      <p:pic>
        <p:nvPicPr>
          <p:cNvPr id="322" name="Google Shape;322;p53" descr="http://www.uniformality.co.uk/ekmps/shops/uniformality/resources/Design/wils-day-logo-bigger.gif">
            <a:hlinkClick r:id="rId5"/>
          </p:cNvPr>
          <p:cNvPicPr preferRelativeResize="0"/>
          <p:nvPr/>
        </p:nvPicPr>
        <p:blipFill rotWithShape="1">
          <a:blip r:embed="rId6">
            <a:alphaModFix/>
          </a:blip>
          <a:srcRect b="10905"/>
          <a:stretch/>
        </p:blipFill>
        <p:spPr>
          <a:xfrm>
            <a:off x="8302028" y="4429125"/>
            <a:ext cx="718475"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58"/>
          <p:cNvSpPr txBox="1"/>
          <p:nvPr/>
        </p:nvSpPr>
        <p:spPr>
          <a:xfrm>
            <a:off x="377048" y="360931"/>
            <a:ext cx="8332500" cy="1454214"/>
          </a:xfrm>
          <a:prstGeom prst="rect">
            <a:avLst/>
          </a:prstGeom>
          <a:noFill/>
          <a:ln>
            <a:noFill/>
          </a:ln>
        </p:spPr>
        <p:txBody>
          <a:bodyPr spcFirstLastPara="1" wrap="square" lIns="68575" tIns="34275" rIns="68575" bIns="34275" anchor="t" anchorCtr="0">
            <a:spAutoFit/>
          </a:bodyPr>
          <a:lstStyle/>
          <a:p>
            <a:pPr>
              <a:buClr>
                <a:schemeClr val="dk1"/>
              </a:buClr>
              <a:buSzPts val="1100"/>
            </a:pPr>
            <a:r>
              <a:rPr lang="en" sz="1800" b="1">
                <a:solidFill>
                  <a:schemeClr val="dk1"/>
                </a:solidFill>
                <a:latin typeface="Rockwell"/>
                <a:ea typeface="Rockwell"/>
                <a:cs typeface="Rockwell"/>
                <a:sym typeface="Rockwell"/>
              </a:rPr>
              <a:t>PinPoint Learning</a:t>
            </a:r>
            <a:r>
              <a:rPr lang="en" sz="1800">
                <a:solidFill>
                  <a:schemeClr val="dk1"/>
                </a:solidFill>
                <a:latin typeface="Rockwell"/>
                <a:ea typeface="Rockwell"/>
                <a:cs typeface="Rockwell"/>
                <a:sym typeface="Rockwell"/>
              </a:rPr>
              <a:t> - targeted questions on students’ weakest topics.  </a:t>
            </a:r>
          </a:p>
          <a:p>
            <a:pPr>
              <a:buClr>
                <a:schemeClr val="dk1"/>
              </a:buClr>
              <a:buSzPts val="1100"/>
            </a:pPr>
            <a:r>
              <a:rPr lang="en-GB" sz="1800">
                <a:solidFill>
                  <a:schemeClr val="dk1"/>
                </a:solidFill>
                <a:latin typeface="Rockwell"/>
                <a:ea typeface="Rockwell"/>
                <a:cs typeface="Rockwell"/>
                <a:sym typeface="Rockwell"/>
              </a:rPr>
              <a:t>Students will upload their scores per question from full papers they complete and this will tell them their 5 weakest topics per paper to work on.</a:t>
            </a:r>
          </a:p>
          <a:p>
            <a:pPr>
              <a:buClr>
                <a:schemeClr val="dk1"/>
              </a:buClr>
              <a:buSzPts val="1100"/>
            </a:pPr>
            <a:r>
              <a:rPr lang="en-GB" sz="1800">
                <a:solidFill>
                  <a:schemeClr val="dk1"/>
                </a:solidFill>
                <a:latin typeface="Rockwell"/>
                <a:ea typeface="Rockwell"/>
                <a:cs typeface="Rockwell"/>
                <a:sym typeface="Rockwell"/>
              </a:rPr>
              <a:t>They will receive a booklet of questions (which they can print off) with questions of increasing difficulty on these topics.</a:t>
            </a:r>
            <a:endParaRPr sz="1800">
              <a:solidFill>
                <a:schemeClr val="dk1"/>
              </a:solidFill>
              <a:latin typeface="Rockwell"/>
              <a:ea typeface="Rockwell"/>
              <a:cs typeface="Rockwell"/>
              <a:sym typeface="Rockwell"/>
            </a:endParaRPr>
          </a:p>
        </p:txBody>
      </p:sp>
      <p:pic>
        <p:nvPicPr>
          <p:cNvPr id="359" name="Google Shape;359;p58">
            <a:hlinkClick r:id="rId3"/>
          </p:cNvPr>
          <p:cNvPicPr preferRelativeResize="0"/>
          <p:nvPr/>
        </p:nvPicPr>
        <p:blipFill rotWithShape="1">
          <a:blip r:embed="rId4">
            <a:alphaModFix/>
          </a:blip>
          <a:srcRect/>
          <a:stretch/>
        </p:blipFill>
        <p:spPr>
          <a:xfrm>
            <a:off x="1064762" y="1875592"/>
            <a:ext cx="6957072" cy="2906978"/>
          </a:xfrm>
          <a:prstGeom prst="rect">
            <a:avLst/>
          </a:prstGeom>
          <a:noFill/>
          <a:ln>
            <a:noFill/>
          </a:ln>
        </p:spPr>
      </p:pic>
      <p:pic>
        <p:nvPicPr>
          <p:cNvPr id="360" name="Google Shape;360;p58" descr="http://www.uniformality.co.uk/ekmps/shops/uniformality/resources/Design/wils-day-logo-bigger.gif">
            <a:hlinkClick r:id="rId5"/>
          </p:cNvPr>
          <p:cNvPicPr preferRelativeResize="0"/>
          <p:nvPr/>
        </p:nvPicPr>
        <p:blipFill rotWithShape="1">
          <a:blip r:embed="rId6">
            <a:alphaModFix/>
          </a:blip>
          <a:srcRect b="10905"/>
          <a:stretch/>
        </p:blipFill>
        <p:spPr>
          <a:xfrm>
            <a:off x="8302028" y="4429125"/>
            <a:ext cx="718475"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2" name="Picture 1">
            <a:extLst>
              <a:ext uri="{FF2B5EF4-FFF2-40B4-BE49-F238E27FC236}">
                <a16:creationId xmlns:a16="http://schemas.microsoft.com/office/drawing/2014/main" id="{982A1E8B-BCA3-4756-98A0-40C150FF4621}"/>
              </a:ext>
            </a:extLst>
          </p:cNvPr>
          <p:cNvPicPr>
            <a:picLocks noChangeAspect="1"/>
          </p:cNvPicPr>
          <p:nvPr/>
        </p:nvPicPr>
        <p:blipFill>
          <a:blip r:embed="rId3"/>
          <a:stretch>
            <a:fillRect/>
          </a:stretch>
        </p:blipFill>
        <p:spPr>
          <a:xfrm>
            <a:off x="5519267" y="2123487"/>
            <a:ext cx="2011347" cy="2845449"/>
          </a:xfrm>
          <a:prstGeom prst="rect">
            <a:avLst/>
          </a:prstGeom>
        </p:spPr>
      </p:pic>
      <p:pic>
        <p:nvPicPr>
          <p:cNvPr id="3" name="Picture 2">
            <a:extLst>
              <a:ext uri="{FF2B5EF4-FFF2-40B4-BE49-F238E27FC236}">
                <a16:creationId xmlns:a16="http://schemas.microsoft.com/office/drawing/2014/main" id="{E0A27444-BEDE-4F89-A7A8-4FCD3AB7F02F}"/>
              </a:ext>
            </a:extLst>
          </p:cNvPr>
          <p:cNvPicPr>
            <a:picLocks noChangeAspect="1"/>
          </p:cNvPicPr>
          <p:nvPr/>
        </p:nvPicPr>
        <p:blipFill>
          <a:blip r:embed="rId4"/>
          <a:stretch>
            <a:fillRect/>
          </a:stretch>
        </p:blipFill>
        <p:spPr>
          <a:xfrm>
            <a:off x="7470366" y="2165332"/>
            <a:ext cx="1536825" cy="2761761"/>
          </a:xfrm>
          <a:prstGeom prst="rect">
            <a:avLst/>
          </a:prstGeom>
        </p:spPr>
      </p:pic>
      <p:sp>
        <p:nvSpPr>
          <p:cNvPr id="319" name="Google Shape;319;p53"/>
          <p:cNvSpPr txBox="1"/>
          <p:nvPr/>
        </p:nvSpPr>
        <p:spPr>
          <a:xfrm>
            <a:off x="405750" y="199777"/>
            <a:ext cx="8332500" cy="3947204"/>
          </a:xfrm>
          <a:prstGeom prst="rect">
            <a:avLst/>
          </a:prstGeom>
          <a:noFill/>
          <a:ln>
            <a:noFill/>
          </a:ln>
        </p:spPr>
        <p:txBody>
          <a:bodyPr spcFirstLastPara="1" wrap="square" lIns="68575" tIns="34275" rIns="68575" bIns="34275" anchor="t" anchorCtr="0">
            <a:spAutoFit/>
          </a:bodyPr>
          <a:lstStyle/>
          <a:p>
            <a:pPr marL="253365" indent="-139065">
              <a:buClr>
                <a:schemeClr val="dk1"/>
              </a:buClr>
              <a:buSzPts val="1800"/>
            </a:pPr>
            <a:r>
              <a:rPr lang="en-GB" sz="1800" b="1">
                <a:solidFill>
                  <a:schemeClr val="dk1"/>
                </a:solidFill>
                <a:latin typeface="Rockwell"/>
                <a:ea typeface="Rockwell"/>
                <a:cs typeface="Rockwell"/>
                <a:sym typeface="Rockwell"/>
              </a:rPr>
              <a:t>GCSE Statistics</a:t>
            </a:r>
            <a:endParaRPr lang="en-US" dirty="0">
              <a:solidFill>
                <a:schemeClr val="dk1"/>
              </a:solidFill>
              <a:ea typeface="Rockwell"/>
              <a:sym typeface="Rockwell"/>
            </a:endParaRPr>
          </a:p>
          <a:p>
            <a:pPr marL="253365" indent="-139065">
              <a:buSzPts val="1800"/>
            </a:pPr>
            <a:r>
              <a:rPr lang="en-GB" sz="1800" dirty="0">
                <a:solidFill>
                  <a:schemeClr val="dk1"/>
                </a:solidFill>
                <a:latin typeface="Rockwell"/>
                <a:ea typeface="Rockwell"/>
                <a:cs typeface="Rockwell"/>
              </a:rPr>
              <a:t>All content for the foundation level GCSE Statistics has been taught at Key Stage 3 and will be revisited this year.</a:t>
            </a:r>
          </a:p>
          <a:p>
            <a:pPr marL="253365" indent="-139065">
              <a:buSzPts val="1800"/>
            </a:pPr>
            <a:r>
              <a:rPr lang="en-GB" sz="1800" dirty="0">
                <a:solidFill>
                  <a:schemeClr val="dk1"/>
                </a:solidFill>
                <a:latin typeface="Rockwell"/>
                <a:ea typeface="Rockwell"/>
                <a:cs typeface="Rockwell"/>
                <a:sym typeface="Rockwell"/>
              </a:rPr>
              <a:t>The</a:t>
            </a:r>
            <a:r>
              <a:rPr lang="en-GB" sz="1800" dirty="0">
                <a:solidFill>
                  <a:schemeClr val="dk1"/>
                </a:solidFill>
                <a:latin typeface="Rockwell"/>
                <a:ea typeface="Rockwell"/>
                <a:cs typeface="Rockwell"/>
              </a:rPr>
              <a:t> exam for this will be sat by all Year 10 students at the end of this academic year.</a:t>
            </a:r>
            <a:endParaRPr lang="en-US">
              <a:solidFill>
                <a:schemeClr val="dk1"/>
              </a:solidFill>
              <a:ea typeface="Rockwell"/>
            </a:endParaRPr>
          </a:p>
          <a:p>
            <a:pPr marL="253365" indent="-139065">
              <a:buSzPts val="1800"/>
            </a:pPr>
            <a:r>
              <a:rPr lang="en-GB" sz="1800" dirty="0">
                <a:solidFill>
                  <a:schemeClr val="dk1"/>
                </a:solidFill>
                <a:latin typeface="Rockwell"/>
                <a:ea typeface="Rockwell"/>
                <a:cs typeface="Rockwell"/>
                <a:sym typeface="Rockwell"/>
              </a:rPr>
              <a:t>Set 1 and 2 (opt in) - Higher GCSE, can achieve up to Grade 9.</a:t>
            </a:r>
            <a:endParaRPr lang="en-GB" sz="1800" dirty="0">
              <a:solidFill>
                <a:schemeClr val="dk1"/>
              </a:solidFill>
              <a:latin typeface="Rockwell"/>
              <a:ea typeface="Rockwell"/>
              <a:cs typeface="Rockwell"/>
            </a:endParaRPr>
          </a:p>
          <a:p>
            <a:pPr marL="253365" indent="-139065">
              <a:buClr>
                <a:schemeClr val="dk1"/>
              </a:buClr>
              <a:buSzPts val="1800"/>
            </a:pPr>
            <a:r>
              <a:rPr lang="en-GB" sz="1800" dirty="0">
                <a:solidFill>
                  <a:schemeClr val="dk1"/>
                </a:solidFill>
                <a:latin typeface="Rockwell"/>
                <a:ea typeface="Rockwell"/>
                <a:cs typeface="Rockwell"/>
                <a:sym typeface="Rockwell"/>
              </a:rPr>
              <a:t>All other students  - Foundation GCSE, can achieve up to Grade 5.</a:t>
            </a:r>
            <a:endParaRPr lang="en-GB" sz="1800" dirty="0">
              <a:solidFill>
                <a:schemeClr val="dk1"/>
              </a:solidFill>
              <a:latin typeface="Rockwell"/>
              <a:ea typeface="Rockwell"/>
              <a:cs typeface="Rockwell"/>
            </a:endParaRPr>
          </a:p>
          <a:p>
            <a:pPr marL="253365" indent="-139065">
              <a:buClr>
                <a:schemeClr val="dk1"/>
              </a:buClr>
              <a:buSzPts val="1800"/>
            </a:pPr>
            <a:r>
              <a:rPr lang="en-GB" sz="1800" dirty="0">
                <a:solidFill>
                  <a:schemeClr val="dk1"/>
                </a:solidFill>
                <a:latin typeface="Rockwell"/>
                <a:ea typeface="Rockwell"/>
                <a:cs typeface="Rockwell"/>
              </a:rPr>
              <a:t>Supports with other subjects requiring statistics,</a:t>
            </a:r>
          </a:p>
          <a:p>
            <a:pPr marL="253365" indent="-139065">
              <a:buSzPts val="1800"/>
            </a:pPr>
            <a:r>
              <a:rPr lang="en-GB" sz="1800" dirty="0">
                <a:solidFill>
                  <a:schemeClr val="dk1"/>
                </a:solidFill>
                <a:latin typeface="Rockwell"/>
                <a:ea typeface="Rockwell"/>
                <a:cs typeface="Rockwell"/>
              </a:rPr>
              <a:t>at both GCSE and A Level.</a:t>
            </a:r>
            <a:endParaRPr lang="en-GB" dirty="0">
              <a:solidFill>
                <a:schemeClr val="dk1"/>
              </a:solidFill>
            </a:endParaRPr>
          </a:p>
          <a:p>
            <a:pPr marL="253365" indent="-139065">
              <a:buClr>
                <a:schemeClr val="dk1"/>
              </a:buClr>
              <a:buSzPts val="1800"/>
            </a:pPr>
            <a:r>
              <a:rPr lang="en-GB" sz="1800" dirty="0">
                <a:solidFill>
                  <a:schemeClr val="dk1"/>
                </a:solidFill>
                <a:latin typeface="Rockwell"/>
                <a:ea typeface="Rockwell"/>
                <a:cs typeface="Rockwell"/>
                <a:sym typeface="Rockwell"/>
              </a:rPr>
              <a:t>Supports with the Statistics required in GCSE</a:t>
            </a:r>
            <a:br>
              <a:rPr lang="en-GB" sz="1800" dirty="0">
                <a:solidFill>
                  <a:schemeClr val="dk1"/>
                </a:solidFill>
                <a:latin typeface="Rockwell"/>
                <a:ea typeface="Rockwell"/>
                <a:cs typeface="Rockwell"/>
              </a:rPr>
            </a:br>
            <a:r>
              <a:rPr lang="en-GB" sz="1800" dirty="0">
                <a:solidFill>
                  <a:schemeClr val="dk1"/>
                </a:solidFill>
                <a:latin typeface="Rockwell"/>
                <a:ea typeface="Rockwell"/>
                <a:cs typeface="Rockwell"/>
              </a:rPr>
              <a:t>Maths</a:t>
            </a:r>
          </a:p>
          <a:p>
            <a:pPr marL="253365" indent="-139065"/>
            <a:r>
              <a:rPr lang="en-GB" sz="1800" dirty="0">
                <a:solidFill>
                  <a:schemeClr val="dk1"/>
                </a:solidFill>
                <a:latin typeface="Rockwell"/>
                <a:ea typeface="Rockwell"/>
                <a:cs typeface="Rockwell"/>
                <a:sym typeface="Rockwell"/>
              </a:rPr>
              <a:t>Builds confidence for success in GCSE Maths </a:t>
            </a:r>
            <a:br>
              <a:rPr lang="en-GB" sz="1800" dirty="0">
                <a:solidFill>
                  <a:schemeClr val="dk1"/>
                </a:solidFill>
                <a:latin typeface="Rockwell"/>
                <a:ea typeface="Rockwell"/>
                <a:cs typeface="Rockwell"/>
              </a:rPr>
            </a:br>
            <a:r>
              <a:rPr lang="en-GB" sz="1800" dirty="0">
                <a:solidFill>
                  <a:schemeClr val="dk1"/>
                </a:solidFill>
                <a:latin typeface="Rockwell"/>
                <a:ea typeface="Rockwell"/>
                <a:cs typeface="Rockwell"/>
              </a:rPr>
              <a:t>at the end of Year 11.</a:t>
            </a:r>
            <a:br>
              <a:rPr lang="en-GB" sz="1800" dirty="0">
                <a:latin typeface="Rockwell"/>
                <a:ea typeface="Rockwell"/>
                <a:cs typeface="Rockwell"/>
                <a:sym typeface="Rockwell"/>
              </a:rPr>
            </a:br>
            <a:endParaRPr lang="en-GB" sz="1800" dirty="0">
              <a:solidFill>
                <a:schemeClr val="dk1"/>
              </a:solidFill>
              <a:latin typeface="Rockwell"/>
              <a:ea typeface="Rockwell"/>
              <a:cs typeface="Rockwell"/>
            </a:endParaRPr>
          </a:p>
        </p:txBody>
      </p:sp>
      <p:pic>
        <p:nvPicPr>
          <p:cNvPr id="322" name="Google Shape;322;p53" descr="http://www.uniformality.co.uk/ekmps/shops/uniformality/resources/Design/wils-day-logo-bigger.gif">
            <a:hlinkClick r:id="rId5"/>
          </p:cNvPr>
          <p:cNvPicPr preferRelativeResize="0"/>
          <p:nvPr/>
        </p:nvPicPr>
        <p:blipFill rotWithShape="1">
          <a:blip r:embed="rId6">
            <a:alphaModFix/>
          </a:blip>
          <a:srcRect b="10905"/>
          <a:stretch/>
        </p:blipFill>
        <p:spPr>
          <a:xfrm>
            <a:off x="8302028" y="4429125"/>
            <a:ext cx="718475" cy="609600"/>
          </a:xfrm>
          <a:prstGeom prst="rect">
            <a:avLst/>
          </a:prstGeom>
          <a:noFill/>
          <a:ln>
            <a:noFill/>
          </a:ln>
        </p:spPr>
      </p:pic>
    </p:spTree>
    <p:extLst>
      <p:ext uri="{BB962C8B-B14F-4D97-AF65-F5344CB8AC3E}">
        <p14:creationId xmlns:p14="http://schemas.microsoft.com/office/powerpoint/2010/main" val="313766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9">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53"/>
          <p:cNvSpPr txBox="1"/>
          <p:nvPr/>
        </p:nvSpPr>
        <p:spPr>
          <a:xfrm>
            <a:off x="405750" y="199777"/>
            <a:ext cx="8332500" cy="1069493"/>
          </a:xfrm>
          <a:prstGeom prst="rect">
            <a:avLst/>
          </a:prstGeom>
          <a:noFill/>
          <a:ln>
            <a:noFill/>
          </a:ln>
        </p:spPr>
        <p:txBody>
          <a:bodyPr spcFirstLastPara="1" wrap="square" lIns="68575" tIns="34275" rIns="68575" bIns="34275" anchor="t" anchorCtr="0">
            <a:spAutoFit/>
          </a:bodyPr>
          <a:lstStyle/>
          <a:p>
            <a:pPr marL="253994" indent="-139697">
              <a:buClr>
                <a:schemeClr val="dk1"/>
              </a:buClr>
              <a:buSzPts val="1800"/>
            </a:pPr>
            <a:r>
              <a:rPr lang="en-GB" sz="1800" b="1">
                <a:solidFill>
                  <a:schemeClr val="dk1"/>
                </a:solidFill>
                <a:latin typeface="Rockwell"/>
                <a:ea typeface="Rockwell"/>
                <a:cs typeface="Rockwell"/>
                <a:sym typeface="Rockwell"/>
              </a:rPr>
              <a:t>Stats Academy </a:t>
            </a:r>
            <a:r>
              <a:rPr lang="en-GB" sz="1800">
                <a:solidFill>
                  <a:schemeClr val="dk1"/>
                </a:solidFill>
                <a:latin typeface="Rockwell"/>
                <a:ea typeface="Rockwell"/>
                <a:cs typeface="Rockwell"/>
                <a:sym typeface="Rockwell"/>
              </a:rPr>
              <a:t>– a website with lots of Statistics resources.</a:t>
            </a:r>
          </a:p>
          <a:p>
            <a:pPr marL="253994" indent="-139697">
              <a:buClr>
                <a:schemeClr val="dk1"/>
              </a:buClr>
              <a:buSzPts val="1800"/>
            </a:pPr>
            <a:r>
              <a:rPr lang="en-GB" sz="1800">
                <a:solidFill>
                  <a:schemeClr val="dk1"/>
                </a:solidFill>
                <a:latin typeface="Rockwell"/>
                <a:ea typeface="Rockwell"/>
                <a:cs typeface="Rockwell"/>
                <a:sym typeface="Rockwell"/>
              </a:rPr>
              <a:t>This is great for revision for the statistics exam and has revision notes, questions by topic and full past papers. </a:t>
            </a:r>
            <a:endParaRPr sz="1800">
              <a:solidFill>
                <a:schemeClr val="dk1"/>
              </a:solidFill>
              <a:latin typeface="Rockwell"/>
              <a:ea typeface="Rockwell"/>
              <a:cs typeface="Rockwell"/>
              <a:sym typeface="Rockwell"/>
            </a:endParaRPr>
          </a:p>
          <a:p>
            <a:endParaRPr sz="1100"/>
          </a:p>
        </p:txBody>
      </p:sp>
      <p:pic>
        <p:nvPicPr>
          <p:cNvPr id="322" name="Google Shape;322;p53" descr="http://www.uniformality.co.uk/ekmps/shops/uniformality/resources/Design/wils-day-logo-bigger.gif">
            <a:hlinkClick r:id="rId3"/>
          </p:cNvPr>
          <p:cNvPicPr preferRelativeResize="0"/>
          <p:nvPr/>
        </p:nvPicPr>
        <p:blipFill rotWithShape="1">
          <a:blip r:embed="rId4">
            <a:alphaModFix/>
          </a:blip>
          <a:srcRect b="10905"/>
          <a:stretch/>
        </p:blipFill>
        <p:spPr>
          <a:xfrm>
            <a:off x="8302028" y="4429125"/>
            <a:ext cx="718475" cy="609600"/>
          </a:xfrm>
          <a:prstGeom prst="rect">
            <a:avLst/>
          </a:prstGeom>
          <a:noFill/>
          <a:ln>
            <a:noFill/>
          </a:ln>
        </p:spPr>
      </p:pic>
      <p:pic>
        <p:nvPicPr>
          <p:cNvPr id="4" name="Picture 3">
            <a:extLst>
              <a:ext uri="{FF2B5EF4-FFF2-40B4-BE49-F238E27FC236}">
                <a16:creationId xmlns:a16="http://schemas.microsoft.com/office/drawing/2014/main" id="{F61F170D-2015-4FEF-8262-9F98113EAEBD}"/>
              </a:ext>
            </a:extLst>
          </p:cNvPr>
          <p:cNvPicPr>
            <a:picLocks noChangeAspect="1"/>
          </p:cNvPicPr>
          <p:nvPr/>
        </p:nvPicPr>
        <p:blipFill>
          <a:blip r:embed="rId5"/>
          <a:stretch>
            <a:fillRect/>
          </a:stretch>
        </p:blipFill>
        <p:spPr>
          <a:xfrm>
            <a:off x="1960960" y="1269320"/>
            <a:ext cx="5222081" cy="3613020"/>
          </a:xfrm>
          <a:prstGeom prst="rect">
            <a:avLst/>
          </a:prstGeom>
        </p:spPr>
      </p:pic>
    </p:spTree>
    <p:extLst>
      <p:ext uri="{BB962C8B-B14F-4D97-AF65-F5344CB8AC3E}">
        <p14:creationId xmlns:p14="http://schemas.microsoft.com/office/powerpoint/2010/main" val="391056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9"/>
          <p:cNvSpPr txBox="1"/>
          <p:nvPr/>
        </p:nvSpPr>
        <p:spPr>
          <a:xfrm>
            <a:off x="377048" y="360929"/>
            <a:ext cx="8332500" cy="623217"/>
          </a:xfrm>
          <a:prstGeom prst="rect">
            <a:avLst/>
          </a:prstGeom>
          <a:noFill/>
          <a:ln>
            <a:noFill/>
          </a:ln>
        </p:spPr>
        <p:txBody>
          <a:bodyPr spcFirstLastPara="1" wrap="square" lIns="68575" tIns="34275" rIns="68575" bIns="34275" anchor="t" anchorCtr="0">
            <a:spAutoFit/>
          </a:bodyPr>
          <a:lstStyle/>
          <a:p>
            <a:r>
              <a:rPr lang="en" sz="1800" b="1">
                <a:solidFill>
                  <a:schemeClr val="dk1"/>
                </a:solidFill>
                <a:latin typeface="Rockwell"/>
                <a:ea typeface="Rockwell"/>
                <a:cs typeface="Rockwell"/>
                <a:sym typeface="Rockwell"/>
              </a:rPr>
              <a:t>Revision cards/revision books and workbooks </a:t>
            </a:r>
            <a:r>
              <a:rPr lang="en" sz="1800">
                <a:solidFill>
                  <a:schemeClr val="dk1"/>
                </a:solidFill>
                <a:latin typeface="Rockwell"/>
                <a:ea typeface="Rockwell"/>
                <a:cs typeface="Rockwell"/>
                <a:sym typeface="Rockwell"/>
              </a:rPr>
              <a:t>– </a:t>
            </a:r>
            <a:r>
              <a:rPr lang="en-GB" sz="1800">
                <a:solidFill>
                  <a:schemeClr val="dk1"/>
                </a:solidFill>
                <a:latin typeface="Rockwell"/>
                <a:ea typeface="Rockwell"/>
                <a:cs typeface="Rockwell"/>
                <a:sym typeface="Rockwell"/>
              </a:rPr>
              <a:t>teachers will be able to give more information on these to their classes.</a:t>
            </a:r>
            <a:endParaRPr sz="1800">
              <a:solidFill>
                <a:schemeClr val="dk1"/>
              </a:solidFill>
              <a:latin typeface="Rockwell"/>
              <a:ea typeface="Rockwell"/>
              <a:cs typeface="Rockwell"/>
              <a:sym typeface="Rockwell"/>
            </a:endParaRPr>
          </a:p>
        </p:txBody>
      </p:sp>
      <p:pic>
        <p:nvPicPr>
          <p:cNvPr id="366" name="Google Shape;366;p59"/>
          <p:cNvPicPr preferRelativeResize="0"/>
          <p:nvPr/>
        </p:nvPicPr>
        <p:blipFill rotWithShape="1">
          <a:blip r:embed="rId3">
            <a:alphaModFix/>
          </a:blip>
          <a:srcRect/>
          <a:stretch/>
        </p:blipFill>
        <p:spPr>
          <a:xfrm>
            <a:off x="5639853" y="1389451"/>
            <a:ext cx="2921911" cy="2763300"/>
          </a:xfrm>
          <a:prstGeom prst="rect">
            <a:avLst/>
          </a:prstGeom>
          <a:noFill/>
          <a:ln>
            <a:noFill/>
          </a:ln>
        </p:spPr>
      </p:pic>
      <p:pic>
        <p:nvPicPr>
          <p:cNvPr id="369" name="Google Shape;369;p59"/>
          <p:cNvPicPr preferRelativeResize="0"/>
          <p:nvPr/>
        </p:nvPicPr>
        <p:blipFill rotWithShape="1">
          <a:blip r:embed="rId4">
            <a:alphaModFix/>
          </a:blip>
          <a:srcRect/>
          <a:stretch/>
        </p:blipFill>
        <p:spPr>
          <a:xfrm>
            <a:off x="167724" y="1174402"/>
            <a:ext cx="1188074" cy="1987898"/>
          </a:xfrm>
          <a:prstGeom prst="rect">
            <a:avLst/>
          </a:prstGeom>
          <a:noFill/>
          <a:ln>
            <a:noFill/>
          </a:ln>
        </p:spPr>
      </p:pic>
      <p:pic>
        <p:nvPicPr>
          <p:cNvPr id="370" name="Google Shape;370;p59"/>
          <p:cNvPicPr preferRelativeResize="0"/>
          <p:nvPr/>
        </p:nvPicPr>
        <p:blipFill rotWithShape="1">
          <a:blip r:embed="rId5">
            <a:alphaModFix/>
          </a:blip>
          <a:srcRect/>
          <a:stretch/>
        </p:blipFill>
        <p:spPr>
          <a:xfrm>
            <a:off x="167723" y="2443324"/>
            <a:ext cx="1188074" cy="2099696"/>
          </a:xfrm>
          <a:prstGeom prst="rect">
            <a:avLst/>
          </a:prstGeom>
          <a:noFill/>
          <a:ln>
            <a:noFill/>
          </a:ln>
        </p:spPr>
      </p:pic>
      <p:pic>
        <p:nvPicPr>
          <p:cNvPr id="371" name="Google Shape;371;p59"/>
          <p:cNvPicPr preferRelativeResize="0"/>
          <p:nvPr/>
        </p:nvPicPr>
        <p:blipFill rotWithShape="1">
          <a:blip r:embed="rId6">
            <a:alphaModFix/>
          </a:blip>
          <a:srcRect/>
          <a:stretch/>
        </p:blipFill>
        <p:spPr>
          <a:xfrm>
            <a:off x="1530548" y="1174402"/>
            <a:ext cx="1147203" cy="2144286"/>
          </a:xfrm>
          <a:prstGeom prst="rect">
            <a:avLst/>
          </a:prstGeom>
          <a:noFill/>
          <a:ln>
            <a:noFill/>
          </a:ln>
        </p:spPr>
      </p:pic>
      <p:pic>
        <p:nvPicPr>
          <p:cNvPr id="373" name="Google Shape;373;p59" descr="http://www.uniformality.co.uk/ekmps/shops/uniformality/resources/Design/wils-day-logo-bigger.gif">
            <a:hlinkClick r:id="rId7"/>
          </p:cNvPr>
          <p:cNvPicPr preferRelativeResize="0"/>
          <p:nvPr/>
        </p:nvPicPr>
        <p:blipFill rotWithShape="1">
          <a:blip r:embed="rId8">
            <a:alphaModFix/>
          </a:blip>
          <a:srcRect b="10905"/>
          <a:stretch/>
        </p:blipFill>
        <p:spPr>
          <a:xfrm>
            <a:off x="8302028" y="4429125"/>
            <a:ext cx="718475" cy="609600"/>
          </a:xfrm>
          <a:prstGeom prst="rect">
            <a:avLst/>
          </a:prstGeom>
          <a:noFill/>
          <a:ln>
            <a:noFill/>
          </a:ln>
        </p:spPr>
      </p:pic>
      <p:pic>
        <p:nvPicPr>
          <p:cNvPr id="2" name="Picture 1">
            <a:extLst>
              <a:ext uri="{FF2B5EF4-FFF2-40B4-BE49-F238E27FC236}">
                <a16:creationId xmlns:a16="http://schemas.microsoft.com/office/drawing/2014/main" id="{126923CA-5989-478D-9605-1A03A3EC1687}"/>
              </a:ext>
            </a:extLst>
          </p:cNvPr>
          <p:cNvPicPr>
            <a:picLocks noChangeAspect="1"/>
          </p:cNvPicPr>
          <p:nvPr/>
        </p:nvPicPr>
        <p:blipFill>
          <a:blip r:embed="rId9"/>
          <a:stretch>
            <a:fillRect/>
          </a:stretch>
        </p:blipFill>
        <p:spPr>
          <a:xfrm>
            <a:off x="2749164" y="1174402"/>
            <a:ext cx="1147204" cy="1899047"/>
          </a:xfrm>
          <a:prstGeom prst="rect">
            <a:avLst/>
          </a:prstGeom>
        </p:spPr>
      </p:pic>
      <p:pic>
        <p:nvPicPr>
          <p:cNvPr id="3" name="Picture 2">
            <a:extLst>
              <a:ext uri="{FF2B5EF4-FFF2-40B4-BE49-F238E27FC236}">
                <a16:creationId xmlns:a16="http://schemas.microsoft.com/office/drawing/2014/main" id="{504C66A1-6A27-4FD0-8D2A-A5A3E0CF28CB}"/>
              </a:ext>
            </a:extLst>
          </p:cNvPr>
          <p:cNvPicPr>
            <a:picLocks noChangeAspect="1"/>
          </p:cNvPicPr>
          <p:nvPr/>
        </p:nvPicPr>
        <p:blipFill>
          <a:blip r:embed="rId10"/>
          <a:stretch>
            <a:fillRect/>
          </a:stretch>
        </p:blipFill>
        <p:spPr>
          <a:xfrm>
            <a:off x="2746733" y="2643973"/>
            <a:ext cx="1147203" cy="1899047"/>
          </a:xfrm>
          <a:prstGeom prst="rect">
            <a:avLst/>
          </a:prstGeom>
        </p:spPr>
      </p:pic>
      <p:pic>
        <p:nvPicPr>
          <p:cNvPr id="368" name="Google Shape;368;p59"/>
          <p:cNvPicPr preferRelativeResize="0"/>
          <p:nvPr/>
        </p:nvPicPr>
        <p:blipFill rotWithShape="1">
          <a:blip r:embed="rId11">
            <a:alphaModFix/>
          </a:blip>
          <a:srcRect/>
          <a:stretch/>
        </p:blipFill>
        <p:spPr>
          <a:xfrm>
            <a:off x="1532979" y="2443324"/>
            <a:ext cx="1147203" cy="2164178"/>
          </a:xfrm>
          <a:prstGeom prst="rect">
            <a:avLst/>
          </a:prstGeom>
          <a:noFill/>
          <a:ln>
            <a:noFill/>
          </a:ln>
        </p:spPr>
      </p:pic>
      <p:pic>
        <p:nvPicPr>
          <p:cNvPr id="4" name="Picture 3">
            <a:extLst>
              <a:ext uri="{FF2B5EF4-FFF2-40B4-BE49-F238E27FC236}">
                <a16:creationId xmlns:a16="http://schemas.microsoft.com/office/drawing/2014/main" id="{49F748B5-6C6C-4244-A33E-60727F84F246}"/>
              </a:ext>
            </a:extLst>
          </p:cNvPr>
          <p:cNvPicPr>
            <a:picLocks noChangeAspect="1"/>
          </p:cNvPicPr>
          <p:nvPr/>
        </p:nvPicPr>
        <p:blipFill>
          <a:blip r:embed="rId12"/>
          <a:stretch>
            <a:fillRect/>
          </a:stretch>
        </p:blipFill>
        <p:spPr>
          <a:xfrm>
            <a:off x="3965349" y="1836322"/>
            <a:ext cx="1220879" cy="2164178"/>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60"/>
          <p:cNvSpPr txBox="1"/>
          <p:nvPr/>
        </p:nvSpPr>
        <p:spPr>
          <a:xfrm>
            <a:off x="434340" y="228816"/>
            <a:ext cx="8275320" cy="4339619"/>
          </a:xfrm>
          <a:prstGeom prst="rect">
            <a:avLst/>
          </a:prstGeom>
          <a:noFill/>
          <a:ln>
            <a:noFill/>
          </a:ln>
        </p:spPr>
        <p:txBody>
          <a:bodyPr spcFirstLastPara="1" wrap="square" lIns="91425" tIns="91425" rIns="91425" bIns="91425" anchor="t" anchorCtr="0">
            <a:spAutoFit/>
          </a:bodyPr>
          <a:lstStyle/>
          <a:p>
            <a:r>
              <a:rPr lang="en" sz="2250">
                <a:solidFill>
                  <a:schemeClr val="dk1"/>
                </a:solidFill>
                <a:latin typeface="Rockwell"/>
                <a:ea typeface="Rockwell"/>
                <a:cs typeface="Rockwell"/>
                <a:sym typeface="Rockwell"/>
              </a:rPr>
              <a:t>Year 10 Statistics Mock (w/c 20</a:t>
            </a:r>
            <a:r>
              <a:rPr lang="en" sz="2250" baseline="30000">
                <a:solidFill>
                  <a:schemeClr val="dk1"/>
                </a:solidFill>
                <a:latin typeface="Rockwell"/>
                <a:ea typeface="Rockwell"/>
                <a:cs typeface="Rockwell"/>
                <a:sym typeface="Rockwell"/>
              </a:rPr>
              <a:t>th</a:t>
            </a:r>
            <a:r>
              <a:rPr lang="en" sz="2250">
                <a:solidFill>
                  <a:schemeClr val="dk1"/>
                </a:solidFill>
                <a:latin typeface="Rockwell"/>
                <a:ea typeface="Rockwell"/>
                <a:cs typeface="Rockwell"/>
                <a:sym typeface="Rockwell"/>
              </a:rPr>
              <a:t> October)</a:t>
            </a:r>
          </a:p>
          <a:p>
            <a:r>
              <a:rPr lang="en" sz="2250">
                <a:solidFill>
                  <a:schemeClr val="dk1"/>
                </a:solidFill>
                <a:latin typeface="Rockwell"/>
                <a:ea typeface="Rockwell"/>
                <a:cs typeface="Rockwell"/>
                <a:sym typeface="Rockwell"/>
              </a:rPr>
              <a:t>1 x 1.5hr Calculator Paper</a:t>
            </a:r>
          </a:p>
          <a:p>
            <a:endParaRPr lang="en" sz="2250">
              <a:solidFill>
                <a:schemeClr val="dk1"/>
              </a:solidFill>
              <a:latin typeface="Rockwell"/>
              <a:ea typeface="Rockwell"/>
              <a:cs typeface="Rockwell"/>
              <a:sym typeface="Rockwell"/>
            </a:endParaRPr>
          </a:p>
          <a:p>
            <a:r>
              <a:rPr lang="en" sz="2250">
                <a:solidFill>
                  <a:schemeClr val="dk1"/>
                </a:solidFill>
                <a:latin typeface="Rockwell"/>
                <a:ea typeface="Rockwell"/>
                <a:cs typeface="Rockwell"/>
                <a:sym typeface="Rockwell"/>
              </a:rPr>
              <a:t>Year 10 Maths Mocks (w/c 23</a:t>
            </a:r>
            <a:r>
              <a:rPr lang="en" sz="2250" baseline="30000">
                <a:solidFill>
                  <a:schemeClr val="dk1"/>
                </a:solidFill>
                <a:latin typeface="Rockwell"/>
                <a:ea typeface="Rockwell"/>
                <a:cs typeface="Rockwell"/>
                <a:sym typeface="Rockwell"/>
              </a:rPr>
              <a:t>rd</a:t>
            </a:r>
            <a:r>
              <a:rPr lang="en" sz="2250">
                <a:solidFill>
                  <a:schemeClr val="dk1"/>
                </a:solidFill>
                <a:latin typeface="Rockwell"/>
                <a:ea typeface="Rockwell"/>
                <a:cs typeface="Rockwell"/>
                <a:sym typeface="Rockwell"/>
              </a:rPr>
              <a:t> March)</a:t>
            </a:r>
            <a:endParaRPr sz="2250">
              <a:solidFill>
                <a:schemeClr val="dk1"/>
              </a:solidFill>
              <a:latin typeface="Rockwell"/>
              <a:ea typeface="Rockwell"/>
              <a:cs typeface="Rockwell"/>
              <a:sym typeface="Rockwell"/>
            </a:endParaRPr>
          </a:p>
          <a:p>
            <a:r>
              <a:rPr lang="en" sz="2250">
                <a:solidFill>
                  <a:schemeClr val="dk1"/>
                </a:solidFill>
                <a:latin typeface="Rockwell"/>
                <a:ea typeface="Rockwell"/>
                <a:cs typeface="Rockwell"/>
                <a:sym typeface="Rockwell"/>
              </a:rPr>
              <a:t>2 x 1.5hr Calculator Paper</a:t>
            </a:r>
            <a:endParaRPr sz="2250">
              <a:solidFill>
                <a:schemeClr val="dk1"/>
              </a:solidFill>
              <a:latin typeface="Rockwell"/>
              <a:ea typeface="Rockwell"/>
              <a:cs typeface="Rockwell"/>
              <a:sym typeface="Rockwell"/>
            </a:endParaRPr>
          </a:p>
          <a:p>
            <a:r>
              <a:rPr lang="en" sz="2250">
                <a:solidFill>
                  <a:schemeClr val="dk1"/>
                </a:solidFill>
                <a:latin typeface="Rockwell"/>
                <a:ea typeface="Rockwell"/>
                <a:cs typeface="Rockwell"/>
                <a:sym typeface="Rockwell"/>
              </a:rPr>
              <a:t>1 x 1.5hr Non-Calculator Paper</a:t>
            </a:r>
          </a:p>
          <a:p>
            <a:endParaRPr lang="en" sz="2250">
              <a:solidFill>
                <a:schemeClr val="dk1"/>
              </a:solidFill>
              <a:latin typeface="Rockwell"/>
              <a:ea typeface="Rockwell"/>
              <a:cs typeface="Rockwell"/>
              <a:sym typeface="Rockwell"/>
            </a:endParaRPr>
          </a:p>
          <a:p>
            <a:r>
              <a:rPr lang="en" sz="2250">
                <a:solidFill>
                  <a:schemeClr val="dk1"/>
                </a:solidFill>
                <a:latin typeface="Rockwell"/>
                <a:ea typeface="Rockwell"/>
                <a:cs typeface="Rockwell"/>
                <a:sym typeface="Rockwell"/>
              </a:rPr>
              <a:t>Year 10 Statistics Mock (w/c 23</a:t>
            </a:r>
            <a:r>
              <a:rPr lang="en" sz="2250" baseline="30000">
                <a:solidFill>
                  <a:schemeClr val="dk1"/>
                </a:solidFill>
                <a:latin typeface="Rockwell"/>
                <a:ea typeface="Rockwell"/>
                <a:cs typeface="Rockwell"/>
                <a:sym typeface="Rockwell"/>
              </a:rPr>
              <a:t>rd</a:t>
            </a:r>
            <a:r>
              <a:rPr lang="en" sz="2250">
                <a:solidFill>
                  <a:schemeClr val="dk1"/>
                </a:solidFill>
                <a:latin typeface="Rockwell"/>
                <a:ea typeface="Rockwell"/>
                <a:cs typeface="Rockwell"/>
                <a:sym typeface="Rockwell"/>
              </a:rPr>
              <a:t> March)</a:t>
            </a:r>
          </a:p>
          <a:p>
            <a:r>
              <a:rPr lang="en" sz="2250">
                <a:solidFill>
                  <a:schemeClr val="dk1"/>
                </a:solidFill>
                <a:latin typeface="Rockwell"/>
                <a:ea typeface="Rockwell"/>
                <a:cs typeface="Rockwell"/>
                <a:sym typeface="Rockwell"/>
              </a:rPr>
              <a:t>2 x 1.5hr Calculator Paper</a:t>
            </a:r>
          </a:p>
          <a:p>
            <a:endParaRPr lang="en" sz="2250">
              <a:solidFill>
                <a:schemeClr val="dk1"/>
              </a:solidFill>
              <a:latin typeface="Rockwell"/>
              <a:ea typeface="Rockwell"/>
              <a:cs typeface="Rockwell"/>
              <a:sym typeface="Rockwell"/>
            </a:endParaRPr>
          </a:p>
          <a:p>
            <a:r>
              <a:rPr lang="en" sz="2250">
                <a:solidFill>
                  <a:schemeClr val="dk1"/>
                </a:solidFill>
                <a:latin typeface="Rockwell"/>
                <a:ea typeface="Rockwell"/>
                <a:cs typeface="Rockwell"/>
                <a:sym typeface="Rockwell"/>
              </a:rPr>
              <a:t>Year 10 </a:t>
            </a:r>
            <a:r>
              <a:rPr lang="en-GB" sz="2250">
                <a:solidFill>
                  <a:schemeClr val="dk1"/>
                </a:solidFill>
                <a:latin typeface="Rockwell"/>
                <a:ea typeface="Rockwell"/>
                <a:cs typeface="Rockwell"/>
                <a:sym typeface="Rockwell"/>
              </a:rPr>
              <a:t>GCSE </a:t>
            </a:r>
            <a:r>
              <a:rPr lang="en" sz="2250">
                <a:solidFill>
                  <a:schemeClr val="dk1"/>
                </a:solidFill>
                <a:latin typeface="Rockwell"/>
                <a:ea typeface="Rockwell"/>
                <a:cs typeface="Rockwell"/>
                <a:sym typeface="Rockwell"/>
              </a:rPr>
              <a:t>Statistics Exam (Tues 2</a:t>
            </a:r>
            <a:r>
              <a:rPr lang="en" sz="2250" baseline="30000">
                <a:solidFill>
                  <a:schemeClr val="dk1"/>
                </a:solidFill>
                <a:latin typeface="Rockwell"/>
                <a:ea typeface="Rockwell"/>
                <a:cs typeface="Rockwell"/>
                <a:sym typeface="Rockwell"/>
              </a:rPr>
              <a:t>nd</a:t>
            </a:r>
            <a:r>
              <a:rPr lang="en" sz="2250">
                <a:solidFill>
                  <a:schemeClr val="dk1"/>
                </a:solidFill>
                <a:latin typeface="Rockwell"/>
                <a:ea typeface="Rockwell"/>
                <a:cs typeface="Rockwell"/>
                <a:sym typeface="Rockwell"/>
              </a:rPr>
              <a:t> &amp; Fri 12</a:t>
            </a:r>
            <a:r>
              <a:rPr lang="en" sz="2250" baseline="30000">
                <a:solidFill>
                  <a:schemeClr val="dk1"/>
                </a:solidFill>
                <a:latin typeface="Rockwell"/>
                <a:ea typeface="Rockwell"/>
                <a:cs typeface="Rockwell"/>
                <a:sym typeface="Rockwell"/>
              </a:rPr>
              <a:t>th</a:t>
            </a:r>
            <a:r>
              <a:rPr lang="en" sz="2250">
                <a:solidFill>
                  <a:schemeClr val="dk1"/>
                </a:solidFill>
                <a:latin typeface="Rockwell"/>
                <a:ea typeface="Rockwell"/>
                <a:cs typeface="Rockwell"/>
                <a:sym typeface="Rockwell"/>
              </a:rPr>
              <a:t> June)</a:t>
            </a:r>
          </a:p>
          <a:p>
            <a:r>
              <a:rPr lang="en" sz="2250">
                <a:solidFill>
                  <a:schemeClr val="dk1"/>
                </a:solidFill>
                <a:latin typeface="Rockwell"/>
                <a:ea typeface="Rockwell"/>
                <a:cs typeface="Rockwell"/>
                <a:sym typeface="Rockwell"/>
              </a:rPr>
              <a:t>2 x 1.5hr Calculator Papers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1FC4A-1C4B-9E9F-C5F3-C280764D33D7}"/>
              </a:ext>
            </a:extLst>
          </p:cNvPr>
          <p:cNvSpPr>
            <a:spLocks noGrp="1"/>
          </p:cNvSpPr>
          <p:nvPr>
            <p:ph type="title"/>
          </p:nvPr>
        </p:nvSpPr>
        <p:spPr/>
        <p:txBody>
          <a:bodyPr>
            <a:normAutofit fontScale="90000"/>
          </a:bodyPr>
          <a:lstStyle/>
          <a:p>
            <a:pPr algn="ctr"/>
            <a:r>
              <a:rPr lang="en-GB" b="1">
                <a:latin typeface="Avenir Next LT Pro" panose="020B0504020202020204" pitchFamily="34" charset="0"/>
              </a:rPr>
              <a:t>What is the biggest mistake that Year 10 make?</a:t>
            </a:r>
          </a:p>
        </p:txBody>
      </p:sp>
      <p:sp>
        <p:nvSpPr>
          <p:cNvPr id="4" name="TextBox 3">
            <a:extLst>
              <a:ext uri="{FF2B5EF4-FFF2-40B4-BE49-F238E27FC236}">
                <a16:creationId xmlns:a16="http://schemas.microsoft.com/office/drawing/2014/main" id="{725BAAB3-AF46-EB80-211F-4DB7D1BDBE14}"/>
              </a:ext>
            </a:extLst>
          </p:cNvPr>
          <p:cNvSpPr txBox="1"/>
          <p:nvPr/>
        </p:nvSpPr>
        <p:spPr>
          <a:xfrm>
            <a:off x="314325" y="1612174"/>
            <a:ext cx="8515350" cy="2746906"/>
          </a:xfrm>
          <a:prstGeom prst="rect">
            <a:avLst/>
          </a:prstGeom>
          <a:noFill/>
        </p:spPr>
        <p:txBody>
          <a:bodyPr wrap="square" rtlCol="0">
            <a:spAutoFit/>
          </a:bodyPr>
          <a:lstStyle/>
          <a:p>
            <a:pPr algn="ctr" defTabSz="685800">
              <a:buClrTx/>
            </a:pPr>
            <a:r>
              <a:rPr lang="en-GB" sz="8625" b="1" kern="1200">
                <a:solidFill>
                  <a:prstClr val="black"/>
                </a:solidFill>
                <a:latin typeface="Avenir Next LT Pro" panose="020B0504020202020204" pitchFamily="34" charset="0"/>
                <a:ea typeface="+mn-ea"/>
                <a:cs typeface="+mn-cs"/>
              </a:rPr>
              <a:t>They think it doesn’t count!</a:t>
            </a:r>
          </a:p>
        </p:txBody>
      </p:sp>
    </p:spTree>
    <p:extLst>
      <p:ext uri="{BB962C8B-B14F-4D97-AF65-F5344CB8AC3E}">
        <p14:creationId xmlns:p14="http://schemas.microsoft.com/office/powerpoint/2010/main" val="37439333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61"/>
          <p:cNvSpPr/>
          <p:nvPr/>
        </p:nvSpPr>
        <p:spPr>
          <a:xfrm>
            <a:off x="1120290" y="1404234"/>
            <a:ext cx="6327694" cy="236603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900" b="1" i="0" u="none" strike="noStrike" cap="none">
                <a:solidFill>
                  <a:srgbClr val="F7CAAC"/>
                </a:solidFill>
                <a:latin typeface="Federo"/>
                <a:ea typeface="Federo"/>
                <a:cs typeface="Federo"/>
                <a:sym typeface="Federo"/>
              </a:rPr>
              <a:t>English</a:t>
            </a:r>
            <a:endParaRPr sz="14900" b="1" i="0" u="none" strike="noStrike" cap="none">
              <a:solidFill>
                <a:srgbClr val="F7CAAC"/>
              </a:solidFill>
              <a:latin typeface="Federo"/>
              <a:ea typeface="Federo"/>
              <a:cs typeface="Federo"/>
              <a:sym typeface="Federo"/>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62"/>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600"/>
              <a:buFont typeface="Federo"/>
              <a:buNone/>
            </a:pPr>
            <a:r>
              <a:rPr lang="en" sz="3600" b="1">
                <a:latin typeface="Federo"/>
                <a:ea typeface="Federo"/>
                <a:cs typeface="Federo"/>
                <a:sym typeface="Federo"/>
              </a:rPr>
              <a:t>English: Language AND Literature</a:t>
            </a:r>
            <a:endParaRPr/>
          </a:p>
        </p:txBody>
      </p:sp>
      <p:pic>
        <p:nvPicPr>
          <p:cNvPr id="389" name="Google Shape;389;p62"/>
          <p:cNvPicPr preferRelativeResize="0"/>
          <p:nvPr/>
        </p:nvPicPr>
        <p:blipFill rotWithShape="1">
          <a:blip r:embed="rId3">
            <a:alphaModFix/>
          </a:blip>
          <a:srcRect/>
          <a:stretch/>
        </p:blipFill>
        <p:spPr>
          <a:xfrm rot="378090">
            <a:off x="5639998" y="1721589"/>
            <a:ext cx="3086368" cy="717866"/>
          </a:xfrm>
          <a:prstGeom prst="rect">
            <a:avLst/>
          </a:prstGeom>
          <a:noFill/>
          <a:ln>
            <a:noFill/>
          </a:ln>
        </p:spPr>
      </p:pic>
      <p:pic>
        <p:nvPicPr>
          <p:cNvPr id="390" name="Google Shape;390;p62"/>
          <p:cNvPicPr preferRelativeResize="0"/>
          <p:nvPr/>
        </p:nvPicPr>
        <p:blipFill rotWithShape="1">
          <a:blip r:embed="rId4">
            <a:alphaModFix/>
          </a:blip>
          <a:srcRect/>
          <a:stretch/>
        </p:blipFill>
        <p:spPr>
          <a:xfrm>
            <a:off x="6823563" y="2412660"/>
            <a:ext cx="1691787" cy="1440305"/>
          </a:xfrm>
          <a:prstGeom prst="rect">
            <a:avLst/>
          </a:prstGeom>
          <a:noFill/>
          <a:ln>
            <a:noFill/>
          </a:ln>
        </p:spPr>
      </p:pic>
      <p:pic>
        <p:nvPicPr>
          <p:cNvPr id="391" name="Google Shape;391;p62" descr="http://www.uniformality.co.uk/ekmps/shops/uniformality/resources/Design/wils-day-logo-bigger.gif">
            <a:hlinkClick r:id="rId5"/>
          </p:cNvPr>
          <p:cNvPicPr preferRelativeResize="0"/>
          <p:nvPr/>
        </p:nvPicPr>
        <p:blipFill rotWithShape="1">
          <a:blip r:embed="rId6">
            <a:alphaModFix/>
          </a:blip>
          <a:srcRect b="10907"/>
          <a:stretch/>
        </p:blipFill>
        <p:spPr>
          <a:xfrm>
            <a:off x="8255000" y="4406447"/>
            <a:ext cx="718475" cy="609600"/>
          </a:xfrm>
          <a:prstGeom prst="rect">
            <a:avLst/>
          </a:prstGeom>
          <a:noFill/>
          <a:ln>
            <a:noFill/>
          </a:ln>
        </p:spPr>
      </p:pic>
      <p:graphicFrame>
        <p:nvGraphicFramePr>
          <p:cNvPr id="392" name="Google Shape;392;p62"/>
          <p:cNvGraphicFramePr/>
          <p:nvPr/>
        </p:nvGraphicFramePr>
        <p:xfrm>
          <a:off x="458150" y="1455900"/>
          <a:ext cx="4358250" cy="3391730"/>
        </p:xfrm>
        <a:graphic>
          <a:graphicData uri="http://schemas.openxmlformats.org/drawingml/2006/table">
            <a:tbl>
              <a:tblPr>
                <a:noFill/>
                <a:tableStyleId>{73A1BE33-9CBF-4EDF-8D68-527F0A3B4245}</a:tableStyleId>
              </a:tblPr>
              <a:tblGrid>
                <a:gridCol w="2179125">
                  <a:extLst>
                    <a:ext uri="{9D8B030D-6E8A-4147-A177-3AD203B41FA5}">
                      <a16:colId xmlns:a16="http://schemas.microsoft.com/office/drawing/2014/main" val="20000"/>
                    </a:ext>
                  </a:extLst>
                </a:gridCol>
                <a:gridCol w="2179125">
                  <a:extLst>
                    <a:ext uri="{9D8B030D-6E8A-4147-A177-3AD203B41FA5}">
                      <a16:colId xmlns:a16="http://schemas.microsoft.com/office/drawing/2014/main" val="20001"/>
                    </a:ext>
                  </a:extLst>
                </a:gridCol>
              </a:tblGrid>
              <a:tr h="767850">
                <a:tc>
                  <a:txBody>
                    <a:bodyPr/>
                    <a:lstStyle/>
                    <a:p>
                      <a:pPr marL="0" lvl="0" indent="0" algn="l" rtl="0">
                        <a:spcBef>
                          <a:spcPts val="0"/>
                        </a:spcBef>
                        <a:spcAft>
                          <a:spcPts val="0"/>
                        </a:spcAft>
                        <a:buNone/>
                      </a:pPr>
                      <a:r>
                        <a:rPr lang="en" sz="1800" b="1"/>
                        <a:t>Paper 1</a:t>
                      </a:r>
                      <a:endParaRPr sz="1800" b="1"/>
                    </a:p>
                    <a:p>
                      <a:pPr marL="0" lvl="0" indent="0" algn="l" rtl="0">
                        <a:spcBef>
                          <a:spcPts val="0"/>
                        </a:spcBef>
                        <a:spcAft>
                          <a:spcPts val="0"/>
                        </a:spcAft>
                        <a:buNone/>
                      </a:pPr>
                      <a:endParaRPr sz="1800"/>
                    </a:p>
                  </a:txBody>
                  <a:tcPr marL="91425" marR="91425" marT="91425" marB="91425"/>
                </a:tc>
                <a:tc>
                  <a:txBody>
                    <a:bodyPr/>
                    <a:lstStyle/>
                    <a:p>
                      <a:pPr marL="0" lvl="0" indent="0" algn="l" rtl="0">
                        <a:spcBef>
                          <a:spcPts val="0"/>
                        </a:spcBef>
                        <a:spcAft>
                          <a:spcPts val="0"/>
                        </a:spcAft>
                        <a:buNone/>
                      </a:pPr>
                      <a:r>
                        <a:rPr lang="en" sz="1800" b="1"/>
                        <a:t>Paper 2</a:t>
                      </a:r>
                      <a:endParaRPr sz="1800" b="1"/>
                    </a:p>
                    <a:p>
                      <a:pPr marL="0" lvl="0" indent="0" algn="l" rtl="0">
                        <a:spcBef>
                          <a:spcPts val="0"/>
                        </a:spcBef>
                        <a:spcAft>
                          <a:spcPts val="0"/>
                        </a:spcAft>
                        <a:buNone/>
                      </a:pPr>
                      <a:endParaRPr sz="1800"/>
                    </a:p>
                  </a:txBody>
                  <a:tcPr marL="91425" marR="91425" marT="91425" marB="91425"/>
                </a:tc>
                <a:extLst>
                  <a:ext uri="{0D108BD9-81ED-4DB2-BD59-A6C34878D82A}">
                    <a16:rowId xmlns:a16="http://schemas.microsoft.com/office/drawing/2014/main" val="10000"/>
                  </a:ext>
                </a:extLst>
              </a:tr>
              <a:tr h="1343750">
                <a:tc>
                  <a:txBody>
                    <a:bodyPr/>
                    <a:lstStyle/>
                    <a:p>
                      <a:pPr marL="0" lvl="0" indent="0" algn="l" rtl="0">
                        <a:spcBef>
                          <a:spcPts val="0"/>
                        </a:spcBef>
                        <a:spcAft>
                          <a:spcPts val="0"/>
                        </a:spcAft>
                        <a:buNone/>
                      </a:pPr>
                      <a:r>
                        <a:rPr lang="en" sz="1800"/>
                        <a:t>Section A</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Reading a Fiction Extract</a:t>
                      </a:r>
                      <a:endParaRPr sz="1800"/>
                    </a:p>
                  </a:txBody>
                  <a:tcPr marL="91425" marR="91425" marT="91425" marB="91425">
                    <a:solidFill>
                      <a:srgbClr val="C9DAF8"/>
                    </a:solidFill>
                  </a:tcPr>
                </a:tc>
                <a:tc>
                  <a:txBody>
                    <a:bodyPr/>
                    <a:lstStyle/>
                    <a:p>
                      <a:pPr marL="0" lvl="0" indent="0" algn="l" rtl="0">
                        <a:spcBef>
                          <a:spcPts val="0"/>
                        </a:spcBef>
                        <a:spcAft>
                          <a:spcPts val="0"/>
                        </a:spcAft>
                        <a:buNone/>
                      </a:pPr>
                      <a:r>
                        <a:rPr lang="en" sz="1800"/>
                        <a:t>Section A</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Reading 2 Non Fiction Extracts </a:t>
                      </a:r>
                      <a:endParaRPr sz="1800"/>
                    </a:p>
                  </a:txBody>
                  <a:tcPr marL="91425" marR="91425" marT="91425" marB="91425">
                    <a:solidFill>
                      <a:srgbClr val="B6D7A8"/>
                    </a:solidFill>
                  </a:tcPr>
                </a:tc>
                <a:extLst>
                  <a:ext uri="{0D108BD9-81ED-4DB2-BD59-A6C34878D82A}">
                    <a16:rowId xmlns:a16="http://schemas.microsoft.com/office/drawing/2014/main" val="10001"/>
                  </a:ext>
                </a:extLst>
              </a:tr>
              <a:tr h="1055800">
                <a:tc>
                  <a:txBody>
                    <a:bodyPr/>
                    <a:lstStyle/>
                    <a:p>
                      <a:pPr marL="0" lvl="0" indent="0" algn="l" rtl="0">
                        <a:spcBef>
                          <a:spcPts val="0"/>
                        </a:spcBef>
                        <a:spcAft>
                          <a:spcPts val="0"/>
                        </a:spcAft>
                        <a:buNone/>
                      </a:pPr>
                      <a:r>
                        <a:rPr lang="en" sz="1800"/>
                        <a:t>Section B</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Creative Writing</a:t>
                      </a:r>
                      <a:endParaRPr sz="1800"/>
                    </a:p>
                    <a:p>
                      <a:pPr marL="0" lvl="0" indent="0" algn="l" rtl="0">
                        <a:spcBef>
                          <a:spcPts val="0"/>
                        </a:spcBef>
                        <a:spcAft>
                          <a:spcPts val="0"/>
                        </a:spcAft>
                        <a:buNone/>
                      </a:pPr>
                      <a:endParaRPr sz="1800"/>
                    </a:p>
                  </a:txBody>
                  <a:tcPr marL="91425" marR="91425" marT="91425" marB="91425">
                    <a:solidFill>
                      <a:srgbClr val="3D85C6"/>
                    </a:solidFill>
                  </a:tcPr>
                </a:tc>
                <a:tc>
                  <a:txBody>
                    <a:bodyPr/>
                    <a:lstStyle/>
                    <a:p>
                      <a:pPr marL="0" lvl="0" indent="0" algn="l" rtl="0">
                        <a:spcBef>
                          <a:spcPts val="0"/>
                        </a:spcBef>
                        <a:spcAft>
                          <a:spcPts val="0"/>
                        </a:spcAft>
                        <a:buNone/>
                      </a:pPr>
                      <a:r>
                        <a:rPr lang="en" sz="1800"/>
                        <a:t>Section B</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Viewpoint Writing</a:t>
                      </a:r>
                      <a:endParaRPr sz="1800"/>
                    </a:p>
                  </a:txBody>
                  <a:tcPr marL="91425" marR="91425" marT="91425" marB="91425">
                    <a:solidFill>
                      <a:srgbClr val="6AA84F"/>
                    </a:solidFill>
                  </a:tcPr>
                </a:tc>
                <a:extLst>
                  <a:ext uri="{0D108BD9-81ED-4DB2-BD59-A6C34878D82A}">
                    <a16:rowId xmlns:a16="http://schemas.microsoft.com/office/drawing/2014/main" val="10002"/>
                  </a:ext>
                </a:extLst>
              </a:tr>
            </a:tbl>
          </a:graphicData>
        </a:graphic>
      </p:graphicFrame>
      <p:sp>
        <p:nvSpPr>
          <p:cNvPr id="393" name="Google Shape;393;p62"/>
          <p:cNvSpPr txBox="1"/>
          <p:nvPr/>
        </p:nvSpPr>
        <p:spPr>
          <a:xfrm>
            <a:off x="5349975" y="4016325"/>
            <a:ext cx="1852846" cy="877133"/>
          </a:xfrm>
          <a:prstGeom prst="rect">
            <a:avLst/>
          </a:prstGeom>
          <a:noFill/>
          <a:ln>
            <a:noFill/>
          </a:ln>
        </p:spPr>
        <p:txBody>
          <a:bodyPr spcFirstLastPara="1" wrap="square" lIns="91425" tIns="91425" rIns="91425" bIns="91425" anchor="t" anchorCtr="0">
            <a:spAutoFit/>
          </a:bodyPr>
          <a:lstStyle/>
          <a:p>
            <a:r>
              <a:rPr lang="en" sz="1500" dirty="0">
                <a:latin typeface="Calibri"/>
                <a:ea typeface="Calibri"/>
                <a:cs typeface="Calibri"/>
                <a:sym typeface="Calibri"/>
              </a:rPr>
              <a:t>Year 10 Mock Exam is a full Language </a:t>
            </a:r>
            <a:r>
              <a:rPr lang="en" sz="1500" b="1" dirty="0">
                <a:latin typeface="Calibri"/>
                <a:ea typeface="Calibri"/>
                <a:cs typeface="Calibri"/>
                <a:sym typeface="Calibri"/>
              </a:rPr>
              <a:t>Paper 1</a:t>
            </a:r>
            <a:endParaRPr sz="1500" b="1" dirty="0">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6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600"/>
              <a:buFont typeface="Federo"/>
              <a:buNone/>
            </a:pPr>
            <a:r>
              <a:rPr lang="en" sz="3600" b="1">
                <a:latin typeface="Federo"/>
                <a:ea typeface="Federo"/>
                <a:cs typeface="Federo"/>
                <a:sym typeface="Federo"/>
              </a:rPr>
              <a:t>English Language: ways to revise</a:t>
            </a:r>
            <a:endParaRPr/>
          </a:p>
        </p:txBody>
      </p:sp>
      <p:sp>
        <p:nvSpPr>
          <p:cNvPr id="399" name="Google Shape;399;p6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p>
            <a:pPr marL="177800" lvl="0" indent="-171450" algn="l" rtl="0">
              <a:lnSpc>
                <a:spcPct val="90000"/>
              </a:lnSpc>
              <a:spcBef>
                <a:spcPts val="0"/>
              </a:spcBef>
              <a:spcAft>
                <a:spcPts val="0"/>
              </a:spcAft>
              <a:buClr>
                <a:schemeClr val="dk1"/>
              </a:buClr>
              <a:buSzPts val="2100"/>
              <a:buChar char="•"/>
            </a:pPr>
            <a:r>
              <a:rPr lang="en"/>
              <a:t>Practice makes perfect!</a:t>
            </a:r>
            <a:endParaRPr/>
          </a:p>
          <a:p>
            <a:pPr marL="177800" lvl="0" indent="-38100" algn="l" rtl="0">
              <a:lnSpc>
                <a:spcPct val="90000"/>
              </a:lnSpc>
              <a:spcBef>
                <a:spcPts val="800"/>
              </a:spcBef>
              <a:spcAft>
                <a:spcPts val="0"/>
              </a:spcAft>
              <a:buClr>
                <a:schemeClr val="dk1"/>
              </a:buClr>
              <a:buSzPts val="2100"/>
              <a:buNone/>
            </a:pPr>
            <a:endParaRPr/>
          </a:p>
          <a:p>
            <a:pPr marL="177800" lvl="0" indent="-171450" algn="l" rtl="0">
              <a:lnSpc>
                <a:spcPct val="90000"/>
              </a:lnSpc>
              <a:spcBef>
                <a:spcPts val="800"/>
              </a:spcBef>
              <a:spcAft>
                <a:spcPts val="0"/>
              </a:spcAft>
              <a:buClr>
                <a:schemeClr val="dk1"/>
              </a:buClr>
              <a:buSzPts val="2100"/>
              <a:buChar char="•"/>
            </a:pPr>
            <a:r>
              <a:rPr lang="en"/>
              <a:t>Writing is 50% of the Language GCSE.</a:t>
            </a:r>
            <a:endParaRPr/>
          </a:p>
          <a:p>
            <a:pPr marL="177800" lvl="0" indent="-171450" algn="l" rtl="0">
              <a:lnSpc>
                <a:spcPct val="90000"/>
              </a:lnSpc>
              <a:spcBef>
                <a:spcPts val="800"/>
              </a:spcBef>
              <a:spcAft>
                <a:spcPts val="0"/>
              </a:spcAft>
              <a:buClr>
                <a:schemeClr val="dk1"/>
              </a:buClr>
              <a:buSzPts val="2100"/>
              <a:buChar char="•"/>
            </a:pPr>
            <a:r>
              <a:rPr lang="en"/>
              <a:t>Get your child to choose an image off the internet to describe or give them a topic to write persuasively about.</a:t>
            </a:r>
            <a:endParaRPr/>
          </a:p>
          <a:p>
            <a:pPr marL="177800" lvl="0" indent="-171450" algn="l" rtl="0">
              <a:lnSpc>
                <a:spcPct val="90000"/>
              </a:lnSpc>
              <a:spcBef>
                <a:spcPts val="800"/>
              </a:spcBef>
              <a:spcAft>
                <a:spcPts val="0"/>
              </a:spcAft>
              <a:buClr>
                <a:schemeClr val="dk1"/>
              </a:buClr>
              <a:buSzPts val="2100"/>
              <a:buChar char="•"/>
            </a:pPr>
            <a:r>
              <a:rPr lang="en"/>
              <a:t>Time your child for 45 minutes.</a:t>
            </a:r>
            <a:endParaRPr/>
          </a:p>
          <a:p>
            <a:pPr marL="177800" lvl="0" indent="-171450" algn="l" rtl="0">
              <a:lnSpc>
                <a:spcPct val="90000"/>
              </a:lnSpc>
              <a:spcBef>
                <a:spcPts val="800"/>
              </a:spcBef>
              <a:spcAft>
                <a:spcPts val="0"/>
              </a:spcAft>
              <a:buClr>
                <a:schemeClr val="dk1"/>
              </a:buClr>
              <a:buSzPts val="2100"/>
              <a:buChar char="•"/>
            </a:pPr>
            <a:r>
              <a:rPr lang="en"/>
              <a:t>Read through what they have done. Is it interesting? Have they structured their writing? Have they used ambitious vocabulary?</a:t>
            </a:r>
            <a:endParaRPr/>
          </a:p>
        </p:txBody>
      </p:sp>
      <p:pic>
        <p:nvPicPr>
          <p:cNvPr id="400" name="Google Shape;400;p63"/>
          <p:cNvPicPr preferRelativeResize="0"/>
          <p:nvPr/>
        </p:nvPicPr>
        <p:blipFill rotWithShape="1">
          <a:blip r:embed="rId3">
            <a:alphaModFix/>
          </a:blip>
          <a:srcRect t="19041" r="11" b="17715"/>
          <a:stretch/>
        </p:blipFill>
        <p:spPr>
          <a:xfrm rot="227256">
            <a:off x="6778320" y="1195755"/>
            <a:ext cx="1960022" cy="1239716"/>
          </a:xfrm>
          <a:prstGeom prst="rect">
            <a:avLst/>
          </a:prstGeom>
          <a:noFill/>
          <a:ln>
            <a:noFill/>
          </a:ln>
        </p:spPr>
      </p:pic>
      <p:pic>
        <p:nvPicPr>
          <p:cNvPr id="401" name="Google Shape;401;p63" descr="http://www.uniformality.co.uk/ekmps/shops/uniformality/resources/Design/wils-day-logo-bigger.gif">
            <a:hlinkClick r:id="rId4"/>
          </p:cNvPr>
          <p:cNvPicPr preferRelativeResize="0"/>
          <p:nvPr/>
        </p:nvPicPr>
        <p:blipFill rotWithShape="1">
          <a:blip r:embed="rId5">
            <a:alphaModFix/>
          </a:blip>
          <a:srcRect b="10907"/>
          <a:stretch/>
        </p:blipFill>
        <p:spPr>
          <a:xfrm>
            <a:off x="8287012" y="4429125"/>
            <a:ext cx="718475" cy="6096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64"/>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600"/>
              <a:buFont typeface="Federo"/>
              <a:buNone/>
            </a:pPr>
            <a:r>
              <a:rPr lang="en" sz="3600" b="1">
                <a:latin typeface="Federo"/>
                <a:ea typeface="Federo"/>
                <a:cs typeface="Federo"/>
                <a:sym typeface="Federo"/>
              </a:rPr>
              <a:t>English Language: ways to revise</a:t>
            </a:r>
            <a:endParaRPr/>
          </a:p>
        </p:txBody>
      </p:sp>
      <p:sp>
        <p:nvSpPr>
          <p:cNvPr id="407" name="Google Shape;407;p64"/>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fontScale="92500"/>
          </a:bodyPr>
          <a:lstStyle/>
          <a:p>
            <a:pPr marL="177800" lvl="0" indent="-184150" algn="l" rtl="0">
              <a:lnSpc>
                <a:spcPct val="90000"/>
              </a:lnSpc>
              <a:spcBef>
                <a:spcPts val="0"/>
              </a:spcBef>
              <a:spcAft>
                <a:spcPts val="0"/>
              </a:spcAft>
              <a:buClr>
                <a:schemeClr val="dk1"/>
              </a:buClr>
              <a:buSzPts val="2100"/>
              <a:buChar char="•"/>
            </a:pPr>
            <a:r>
              <a:rPr lang="en"/>
              <a:t>Read!</a:t>
            </a:r>
            <a:endParaRPr/>
          </a:p>
          <a:p>
            <a:pPr marL="177800" lvl="0" indent="-50800" algn="l" rtl="0">
              <a:lnSpc>
                <a:spcPct val="90000"/>
              </a:lnSpc>
              <a:spcBef>
                <a:spcPts val="800"/>
              </a:spcBef>
              <a:spcAft>
                <a:spcPts val="0"/>
              </a:spcAft>
              <a:buClr>
                <a:schemeClr val="dk1"/>
              </a:buClr>
              <a:buSzPts val="2100"/>
              <a:buNone/>
            </a:pPr>
            <a:endParaRPr/>
          </a:p>
          <a:p>
            <a:pPr marL="177800" lvl="0" indent="-184150" algn="l" rtl="0">
              <a:lnSpc>
                <a:spcPct val="90000"/>
              </a:lnSpc>
              <a:spcBef>
                <a:spcPts val="800"/>
              </a:spcBef>
              <a:spcAft>
                <a:spcPts val="0"/>
              </a:spcAft>
              <a:buClr>
                <a:schemeClr val="dk1"/>
              </a:buClr>
              <a:buSzPts val="2100"/>
              <a:buChar char="•"/>
            </a:pPr>
            <a:r>
              <a:rPr lang="en"/>
              <a:t>With all this revision reading will just seem like something extra to do…</a:t>
            </a:r>
            <a:endParaRPr/>
          </a:p>
          <a:p>
            <a:pPr marL="177800" lvl="0" indent="-184150" algn="l" rtl="0">
              <a:lnSpc>
                <a:spcPct val="90000"/>
              </a:lnSpc>
              <a:spcBef>
                <a:spcPts val="800"/>
              </a:spcBef>
              <a:spcAft>
                <a:spcPts val="0"/>
              </a:spcAft>
              <a:buClr>
                <a:schemeClr val="dk1"/>
              </a:buClr>
              <a:buSzPts val="2100"/>
              <a:buChar char="•"/>
            </a:pPr>
            <a:r>
              <a:rPr lang="en"/>
              <a:t>However, exposing your child to short stories or articles online will really help with their Language GCSE.</a:t>
            </a:r>
            <a:endParaRPr/>
          </a:p>
          <a:p>
            <a:pPr marL="177800" lvl="0" indent="-184150" algn="l" rtl="0">
              <a:lnSpc>
                <a:spcPct val="90000"/>
              </a:lnSpc>
              <a:spcBef>
                <a:spcPts val="800"/>
              </a:spcBef>
              <a:spcAft>
                <a:spcPts val="0"/>
              </a:spcAft>
              <a:buClr>
                <a:schemeClr val="dk1"/>
              </a:buClr>
              <a:buSzPts val="2100"/>
              <a:buChar char="•"/>
            </a:pPr>
            <a:r>
              <a:rPr lang="en"/>
              <a:t>And could be a stress relief too!</a:t>
            </a:r>
            <a:endParaRPr/>
          </a:p>
          <a:p>
            <a:pPr marL="177800" lvl="0" indent="-50800" algn="l" rtl="0">
              <a:lnSpc>
                <a:spcPct val="90000"/>
              </a:lnSpc>
              <a:spcBef>
                <a:spcPts val="800"/>
              </a:spcBef>
              <a:spcAft>
                <a:spcPts val="0"/>
              </a:spcAft>
              <a:buClr>
                <a:schemeClr val="dk1"/>
              </a:buClr>
              <a:buSzPts val="2100"/>
              <a:buNone/>
            </a:pPr>
            <a:endParaRPr/>
          </a:p>
          <a:p>
            <a:pPr marL="177800" lvl="0" indent="-184150" algn="l" rtl="0">
              <a:lnSpc>
                <a:spcPct val="90000"/>
              </a:lnSpc>
              <a:spcBef>
                <a:spcPts val="800"/>
              </a:spcBef>
              <a:spcAft>
                <a:spcPts val="0"/>
              </a:spcAft>
              <a:buClr>
                <a:schemeClr val="dk1"/>
              </a:buClr>
              <a:buSzPts val="2100"/>
              <a:buChar char="•"/>
            </a:pPr>
            <a:r>
              <a:rPr lang="en"/>
              <a:t>Your child can get practice Language exams</a:t>
            </a:r>
            <a:endParaRPr/>
          </a:p>
          <a:p>
            <a:pPr marL="0" lvl="0" indent="0" algn="l" rtl="0">
              <a:lnSpc>
                <a:spcPct val="90000"/>
              </a:lnSpc>
              <a:spcBef>
                <a:spcPts val="800"/>
              </a:spcBef>
              <a:spcAft>
                <a:spcPts val="0"/>
              </a:spcAft>
              <a:buClr>
                <a:schemeClr val="dk1"/>
              </a:buClr>
              <a:buSzPts val="2100"/>
              <a:buNone/>
            </a:pPr>
            <a:r>
              <a:rPr lang="en"/>
              <a:t>  online or from their English teacher.</a:t>
            </a:r>
            <a:endParaRPr/>
          </a:p>
        </p:txBody>
      </p:sp>
      <p:pic>
        <p:nvPicPr>
          <p:cNvPr id="408" name="Google Shape;408;p64"/>
          <p:cNvPicPr preferRelativeResize="0"/>
          <p:nvPr/>
        </p:nvPicPr>
        <p:blipFill rotWithShape="1">
          <a:blip r:embed="rId3">
            <a:alphaModFix/>
          </a:blip>
          <a:srcRect/>
          <a:stretch/>
        </p:blipFill>
        <p:spPr>
          <a:xfrm rot="206193">
            <a:off x="6366933" y="3201457"/>
            <a:ext cx="2328332" cy="1746250"/>
          </a:xfrm>
          <a:prstGeom prst="rect">
            <a:avLst/>
          </a:prstGeom>
          <a:noFill/>
          <a:ln>
            <a:noFill/>
          </a:ln>
        </p:spPr>
      </p:pic>
      <p:pic>
        <p:nvPicPr>
          <p:cNvPr id="409" name="Google Shape;409;p64" descr="http://www.uniformality.co.uk/ekmps/shops/uniformality/resources/Design/wils-day-logo-bigger.gif">
            <a:hlinkClick r:id="rId4"/>
          </p:cNvPr>
          <p:cNvPicPr preferRelativeResize="0"/>
          <p:nvPr/>
        </p:nvPicPr>
        <p:blipFill rotWithShape="1">
          <a:blip r:embed="rId5">
            <a:alphaModFix/>
          </a:blip>
          <a:srcRect b="9321"/>
          <a:stretch/>
        </p:blipFill>
        <p:spPr>
          <a:xfrm>
            <a:off x="101600" y="4457860"/>
            <a:ext cx="718475" cy="62046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6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600"/>
              <a:buFont typeface="Federo"/>
              <a:buNone/>
            </a:pPr>
            <a:r>
              <a:rPr lang="en" sz="3600" b="1">
                <a:latin typeface="Federo"/>
                <a:ea typeface="Federo"/>
                <a:cs typeface="Federo"/>
                <a:sym typeface="Federo"/>
              </a:rPr>
              <a:t>Literature</a:t>
            </a:r>
            <a:endParaRPr/>
          </a:p>
        </p:txBody>
      </p:sp>
      <p:pic>
        <p:nvPicPr>
          <p:cNvPr id="415" name="Google Shape;415;p65"/>
          <p:cNvPicPr preferRelativeResize="0"/>
          <p:nvPr/>
        </p:nvPicPr>
        <p:blipFill rotWithShape="1">
          <a:blip r:embed="rId3">
            <a:alphaModFix/>
          </a:blip>
          <a:srcRect/>
          <a:stretch/>
        </p:blipFill>
        <p:spPr>
          <a:xfrm rot="161792">
            <a:off x="7182575" y="117819"/>
            <a:ext cx="1286776" cy="1985736"/>
          </a:xfrm>
          <a:prstGeom prst="rect">
            <a:avLst/>
          </a:prstGeom>
          <a:noFill/>
          <a:ln>
            <a:noFill/>
          </a:ln>
        </p:spPr>
      </p:pic>
      <p:pic>
        <p:nvPicPr>
          <p:cNvPr id="416" name="Google Shape;416;p65"/>
          <p:cNvPicPr preferRelativeResize="0"/>
          <p:nvPr/>
        </p:nvPicPr>
        <p:blipFill rotWithShape="1">
          <a:blip r:embed="rId4">
            <a:alphaModFix/>
          </a:blip>
          <a:srcRect/>
          <a:stretch/>
        </p:blipFill>
        <p:spPr>
          <a:xfrm rot="-184385">
            <a:off x="5790392" y="508068"/>
            <a:ext cx="1231242" cy="2032343"/>
          </a:xfrm>
          <a:prstGeom prst="rect">
            <a:avLst/>
          </a:prstGeom>
          <a:noFill/>
          <a:ln>
            <a:noFill/>
          </a:ln>
        </p:spPr>
      </p:pic>
      <p:pic>
        <p:nvPicPr>
          <p:cNvPr id="417" name="Google Shape;417;p65"/>
          <p:cNvPicPr preferRelativeResize="0"/>
          <p:nvPr/>
        </p:nvPicPr>
        <p:blipFill rotWithShape="1">
          <a:blip r:embed="rId5">
            <a:alphaModFix/>
          </a:blip>
          <a:srcRect/>
          <a:stretch/>
        </p:blipFill>
        <p:spPr>
          <a:xfrm rot="284971">
            <a:off x="7494686" y="2472794"/>
            <a:ext cx="1434180" cy="2027111"/>
          </a:xfrm>
          <a:prstGeom prst="rect">
            <a:avLst/>
          </a:prstGeom>
          <a:noFill/>
          <a:ln>
            <a:noFill/>
          </a:ln>
        </p:spPr>
      </p:pic>
      <p:graphicFrame>
        <p:nvGraphicFramePr>
          <p:cNvPr id="418" name="Google Shape;418;p65"/>
          <p:cNvGraphicFramePr/>
          <p:nvPr/>
        </p:nvGraphicFramePr>
        <p:xfrm>
          <a:off x="380350" y="1666975"/>
          <a:ext cx="4191650" cy="2714925"/>
        </p:xfrm>
        <a:graphic>
          <a:graphicData uri="http://schemas.openxmlformats.org/drawingml/2006/table">
            <a:tbl>
              <a:tblPr>
                <a:noFill/>
                <a:tableStyleId>{73A1BE33-9CBF-4EDF-8D68-527F0A3B4245}</a:tableStyleId>
              </a:tblPr>
              <a:tblGrid>
                <a:gridCol w="2095825">
                  <a:extLst>
                    <a:ext uri="{9D8B030D-6E8A-4147-A177-3AD203B41FA5}">
                      <a16:colId xmlns:a16="http://schemas.microsoft.com/office/drawing/2014/main" val="20000"/>
                    </a:ext>
                  </a:extLst>
                </a:gridCol>
                <a:gridCol w="2095825">
                  <a:extLst>
                    <a:ext uri="{9D8B030D-6E8A-4147-A177-3AD203B41FA5}">
                      <a16:colId xmlns:a16="http://schemas.microsoft.com/office/drawing/2014/main" val="20001"/>
                    </a:ext>
                  </a:extLst>
                </a:gridCol>
              </a:tblGrid>
              <a:tr h="904975">
                <a:tc>
                  <a:txBody>
                    <a:bodyPr/>
                    <a:lstStyle/>
                    <a:p>
                      <a:pPr marL="0" lvl="0" indent="0" algn="l" rtl="0">
                        <a:spcBef>
                          <a:spcPts val="0"/>
                        </a:spcBef>
                        <a:spcAft>
                          <a:spcPts val="0"/>
                        </a:spcAft>
                        <a:buNone/>
                      </a:pPr>
                      <a:endParaRPr sz="1800"/>
                    </a:p>
                    <a:p>
                      <a:pPr marL="0" lvl="0" indent="0" algn="l" rtl="0">
                        <a:spcBef>
                          <a:spcPts val="0"/>
                        </a:spcBef>
                        <a:spcAft>
                          <a:spcPts val="0"/>
                        </a:spcAft>
                        <a:buNone/>
                      </a:pPr>
                      <a:r>
                        <a:rPr lang="en" sz="1800" i="1"/>
                        <a:t>Romeo and Juliet</a:t>
                      </a:r>
                      <a:endParaRPr sz="1800" i="1"/>
                    </a:p>
                  </a:txBody>
                  <a:tcPr marL="91425" marR="91425" marT="91425" marB="91425">
                    <a:solidFill>
                      <a:srgbClr val="FFE599"/>
                    </a:solidFill>
                  </a:tcPr>
                </a:tc>
                <a:tc>
                  <a:txBody>
                    <a:bodyPr/>
                    <a:lstStyle/>
                    <a:p>
                      <a:pPr marL="0" lvl="0" indent="0" algn="l" rtl="0">
                        <a:spcBef>
                          <a:spcPts val="0"/>
                        </a:spcBef>
                        <a:spcAft>
                          <a:spcPts val="0"/>
                        </a:spcAft>
                        <a:buNone/>
                      </a:pPr>
                      <a:endParaRPr sz="1800" i="1"/>
                    </a:p>
                    <a:p>
                      <a:pPr marL="0" lvl="0" indent="0" algn="l" rtl="0">
                        <a:spcBef>
                          <a:spcPts val="0"/>
                        </a:spcBef>
                        <a:spcAft>
                          <a:spcPts val="0"/>
                        </a:spcAft>
                        <a:buNone/>
                      </a:pPr>
                      <a:r>
                        <a:rPr lang="en" sz="1800" i="1"/>
                        <a:t>Animal Farm</a:t>
                      </a:r>
                      <a:endParaRPr sz="1800" i="1"/>
                    </a:p>
                  </a:txBody>
                  <a:tcPr marL="91425" marR="91425" marT="91425" marB="91425">
                    <a:solidFill>
                      <a:srgbClr val="D5A6BD"/>
                    </a:solidFill>
                  </a:tcPr>
                </a:tc>
                <a:extLst>
                  <a:ext uri="{0D108BD9-81ED-4DB2-BD59-A6C34878D82A}">
                    <a16:rowId xmlns:a16="http://schemas.microsoft.com/office/drawing/2014/main" val="10000"/>
                  </a:ext>
                </a:extLst>
              </a:tr>
              <a:tr h="904975">
                <a:tc>
                  <a:txBody>
                    <a:bodyPr/>
                    <a:lstStyle/>
                    <a:p>
                      <a:pPr marL="0" lvl="0" indent="0" algn="l" rtl="0">
                        <a:spcBef>
                          <a:spcPts val="0"/>
                        </a:spcBef>
                        <a:spcAft>
                          <a:spcPts val="0"/>
                        </a:spcAft>
                        <a:buNone/>
                      </a:pPr>
                      <a:endParaRPr sz="1800" i="1"/>
                    </a:p>
                    <a:p>
                      <a:pPr marL="0" lvl="0" indent="0" algn="l" rtl="0">
                        <a:spcBef>
                          <a:spcPts val="0"/>
                        </a:spcBef>
                        <a:spcAft>
                          <a:spcPts val="0"/>
                        </a:spcAft>
                        <a:buNone/>
                      </a:pPr>
                      <a:r>
                        <a:rPr lang="en" sz="1800" i="1"/>
                        <a:t>Frankenstein</a:t>
                      </a:r>
                      <a:endParaRPr sz="1800" i="1"/>
                    </a:p>
                  </a:txBody>
                  <a:tcPr marL="91425" marR="91425" marT="91425" marB="91425">
                    <a:solidFill>
                      <a:srgbClr val="FF9900"/>
                    </a:solidFill>
                  </a:tcPr>
                </a:tc>
                <a:tc>
                  <a:txBody>
                    <a:bodyPr/>
                    <a:lstStyle/>
                    <a:p>
                      <a:pPr marL="0" lvl="0" indent="0" algn="l" rtl="0">
                        <a:spcBef>
                          <a:spcPts val="0"/>
                        </a:spcBef>
                        <a:spcAft>
                          <a:spcPts val="0"/>
                        </a:spcAft>
                        <a:buNone/>
                      </a:pPr>
                      <a:r>
                        <a:rPr lang="en" sz="1800"/>
                        <a:t>Power and Conflict Poetry</a:t>
                      </a:r>
                      <a:endParaRPr sz="1800"/>
                    </a:p>
                  </a:txBody>
                  <a:tcPr marL="91425" marR="91425" marT="91425" marB="91425">
                    <a:solidFill>
                      <a:srgbClr val="A64D79"/>
                    </a:solidFill>
                  </a:tcPr>
                </a:tc>
                <a:extLst>
                  <a:ext uri="{0D108BD9-81ED-4DB2-BD59-A6C34878D82A}">
                    <a16:rowId xmlns:a16="http://schemas.microsoft.com/office/drawing/2014/main" val="10001"/>
                  </a:ext>
                </a:extLst>
              </a:tr>
              <a:tr h="904975">
                <a:tc>
                  <a:txBody>
                    <a:bodyPr/>
                    <a:lstStyle/>
                    <a:p>
                      <a:pPr marL="0" lvl="0" indent="0" algn="l" rtl="0">
                        <a:spcBef>
                          <a:spcPts val="0"/>
                        </a:spcBef>
                        <a:spcAft>
                          <a:spcPts val="0"/>
                        </a:spcAft>
                        <a:buNone/>
                      </a:pPr>
                      <a:endParaRPr sz="1800" i="1"/>
                    </a:p>
                    <a:p>
                      <a:pPr marL="0" lvl="0" indent="0" algn="l" rtl="0">
                        <a:spcBef>
                          <a:spcPts val="0"/>
                        </a:spcBef>
                        <a:spcAft>
                          <a:spcPts val="0"/>
                        </a:spcAft>
                        <a:buNone/>
                      </a:pPr>
                      <a:endParaRPr sz="1800" i="1"/>
                    </a:p>
                  </a:txBody>
                  <a:tcPr marL="91425" marR="91425" marT="91425" marB="91425">
                    <a:solidFill>
                      <a:srgbClr val="F9CB9C"/>
                    </a:solidFill>
                  </a:tcPr>
                </a:tc>
                <a:tc>
                  <a:txBody>
                    <a:bodyPr/>
                    <a:lstStyle/>
                    <a:p>
                      <a:pPr marL="0" lvl="0" indent="0" algn="l" rtl="0">
                        <a:spcBef>
                          <a:spcPts val="0"/>
                        </a:spcBef>
                        <a:spcAft>
                          <a:spcPts val="0"/>
                        </a:spcAft>
                        <a:buNone/>
                      </a:pPr>
                      <a:endParaRPr sz="1800" i="1"/>
                    </a:p>
                    <a:p>
                      <a:pPr marL="0" lvl="0" indent="0" algn="l" rtl="0">
                        <a:spcBef>
                          <a:spcPts val="0"/>
                        </a:spcBef>
                        <a:spcAft>
                          <a:spcPts val="0"/>
                        </a:spcAft>
                        <a:buNone/>
                      </a:pPr>
                      <a:r>
                        <a:rPr lang="en" sz="1800"/>
                        <a:t>Unseen Poetry</a:t>
                      </a:r>
                      <a:endParaRPr sz="1800"/>
                    </a:p>
                  </a:txBody>
                  <a:tcPr marL="91425" marR="91425" marT="91425" marB="91425">
                    <a:solidFill>
                      <a:srgbClr val="C27BA0"/>
                    </a:solidFill>
                  </a:tcPr>
                </a:tc>
                <a:extLst>
                  <a:ext uri="{0D108BD9-81ED-4DB2-BD59-A6C34878D82A}">
                    <a16:rowId xmlns:a16="http://schemas.microsoft.com/office/drawing/2014/main" val="10002"/>
                  </a:ext>
                </a:extLst>
              </a:tr>
            </a:tbl>
          </a:graphicData>
        </a:graphic>
      </p:graphicFrame>
      <p:sp>
        <p:nvSpPr>
          <p:cNvPr id="419" name="Google Shape;419;p65"/>
          <p:cNvSpPr/>
          <p:nvPr/>
        </p:nvSpPr>
        <p:spPr>
          <a:xfrm rot="-383763">
            <a:off x="2977229" y="399742"/>
            <a:ext cx="2310582" cy="901718"/>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700" dirty="0"/>
              <a:t>English Revision: Monday</a:t>
            </a:r>
            <a:endParaRPr sz="1700"/>
          </a:p>
        </p:txBody>
      </p:sp>
      <p:pic>
        <p:nvPicPr>
          <p:cNvPr id="420" name="Google Shape;420;p65"/>
          <p:cNvPicPr preferRelativeResize="0"/>
          <p:nvPr/>
        </p:nvPicPr>
        <p:blipFill rotWithShape="1">
          <a:blip r:embed="rId6">
            <a:alphaModFix/>
          </a:blip>
          <a:srcRect l="-22354"/>
          <a:stretch/>
        </p:blipFill>
        <p:spPr>
          <a:xfrm rot="-424714">
            <a:off x="4769550" y="2796350"/>
            <a:ext cx="2512900" cy="227797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66"/>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600"/>
              <a:buFont typeface="Federo"/>
              <a:buNone/>
            </a:pPr>
            <a:r>
              <a:rPr lang="en" sz="3600" b="1">
                <a:latin typeface="Federo"/>
                <a:ea typeface="Federo"/>
                <a:cs typeface="Federo"/>
                <a:sym typeface="Federo"/>
              </a:rPr>
              <a:t>Flash Cards</a:t>
            </a:r>
            <a:endParaRPr/>
          </a:p>
        </p:txBody>
      </p:sp>
      <p:sp>
        <p:nvSpPr>
          <p:cNvPr id="426" name="Google Shape;426;p66"/>
          <p:cNvSpPr txBox="1">
            <a:spLocks noGrp="1"/>
          </p:cNvSpPr>
          <p:nvPr>
            <p:ph type="body" idx="1"/>
          </p:nvPr>
        </p:nvSpPr>
        <p:spPr>
          <a:xfrm>
            <a:off x="628650" y="1369219"/>
            <a:ext cx="3875617" cy="3263504"/>
          </a:xfrm>
          <a:prstGeom prst="rect">
            <a:avLst/>
          </a:prstGeom>
          <a:noFill/>
          <a:ln>
            <a:noFill/>
          </a:ln>
        </p:spPr>
        <p:txBody>
          <a:bodyPr spcFirstLastPara="1" wrap="square" lIns="68575" tIns="34275" rIns="68575" bIns="34275" anchor="t" anchorCtr="0">
            <a:normAutofit/>
          </a:bodyPr>
          <a:lstStyle/>
          <a:p>
            <a:pPr marL="177800" lvl="0" indent="-171450" algn="l" rtl="0">
              <a:lnSpc>
                <a:spcPct val="90000"/>
              </a:lnSpc>
              <a:spcBef>
                <a:spcPts val="0"/>
              </a:spcBef>
              <a:spcAft>
                <a:spcPts val="0"/>
              </a:spcAft>
              <a:buClr>
                <a:schemeClr val="dk1"/>
              </a:buClr>
              <a:buSzPts val="2100"/>
              <a:buChar char="•"/>
            </a:pPr>
            <a:r>
              <a:rPr lang="en"/>
              <a:t>Information</a:t>
            </a:r>
            <a:endParaRPr/>
          </a:p>
          <a:p>
            <a:pPr marL="177800" lvl="0" indent="-171450" algn="l" rtl="0">
              <a:lnSpc>
                <a:spcPct val="90000"/>
              </a:lnSpc>
              <a:spcBef>
                <a:spcPts val="800"/>
              </a:spcBef>
              <a:spcAft>
                <a:spcPts val="0"/>
              </a:spcAft>
              <a:buClr>
                <a:schemeClr val="dk1"/>
              </a:buClr>
              <a:buSzPts val="2100"/>
              <a:buChar char="•"/>
            </a:pPr>
            <a:r>
              <a:rPr lang="en"/>
              <a:t>Questions</a:t>
            </a:r>
            <a:endParaRPr/>
          </a:p>
          <a:p>
            <a:pPr marL="177800" lvl="0" indent="-171450" algn="l" rtl="0">
              <a:lnSpc>
                <a:spcPct val="90000"/>
              </a:lnSpc>
              <a:spcBef>
                <a:spcPts val="800"/>
              </a:spcBef>
              <a:spcAft>
                <a:spcPts val="0"/>
              </a:spcAft>
              <a:buClr>
                <a:schemeClr val="dk1"/>
              </a:buClr>
              <a:buSzPts val="2100"/>
              <a:buChar char="•"/>
            </a:pPr>
            <a:r>
              <a:rPr lang="en"/>
              <a:t>Quotations</a:t>
            </a:r>
            <a:endParaRPr/>
          </a:p>
          <a:p>
            <a:pPr marL="177800" lvl="0" indent="-38100" algn="l" rtl="0">
              <a:lnSpc>
                <a:spcPct val="90000"/>
              </a:lnSpc>
              <a:spcBef>
                <a:spcPts val="800"/>
              </a:spcBef>
              <a:spcAft>
                <a:spcPts val="0"/>
              </a:spcAft>
              <a:buClr>
                <a:schemeClr val="dk1"/>
              </a:buClr>
              <a:buSzPts val="2100"/>
              <a:buNone/>
            </a:pPr>
            <a:endParaRPr/>
          </a:p>
          <a:p>
            <a:pPr marL="0" lvl="0" indent="0" algn="l" rtl="0">
              <a:lnSpc>
                <a:spcPct val="90000"/>
              </a:lnSpc>
              <a:spcBef>
                <a:spcPts val="800"/>
              </a:spcBef>
              <a:spcAft>
                <a:spcPts val="0"/>
              </a:spcAft>
              <a:buClr>
                <a:schemeClr val="dk1"/>
              </a:buClr>
              <a:buSzPts val="2100"/>
              <a:buNone/>
            </a:pPr>
            <a:endParaRPr/>
          </a:p>
          <a:p>
            <a:pPr marL="177800" lvl="0" indent="-171450" algn="l" rtl="0">
              <a:lnSpc>
                <a:spcPct val="90000"/>
              </a:lnSpc>
              <a:spcBef>
                <a:spcPts val="800"/>
              </a:spcBef>
              <a:spcAft>
                <a:spcPts val="0"/>
              </a:spcAft>
              <a:buClr>
                <a:schemeClr val="dk1"/>
              </a:buClr>
              <a:buSzPts val="2100"/>
              <a:buChar char="•"/>
            </a:pPr>
            <a:r>
              <a:rPr lang="en"/>
              <a:t>Students have lots of ‘notes’ or information. It is now time to start condensing these notes – </a:t>
            </a:r>
            <a:r>
              <a:rPr lang="en" sz="2400" b="1" i="1"/>
              <a:t>active revision</a:t>
            </a:r>
            <a:r>
              <a:rPr lang="en"/>
              <a:t>!</a:t>
            </a:r>
            <a:endParaRPr/>
          </a:p>
          <a:p>
            <a:pPr marL="177800" lvl="0" indent="-38100" algn="l" rtl="0">
              <a:lnSpc>
                <a:spcPct val="90000"/>
              </a:lnSpc>
              <a:spcBef>
                <a:spcPts val="800"/>
              </a:spcBef>
              <a:spcAft>
                <a:spcPts val="0"/>
              </a:spcAft>
              <a:buClr>
                <a:schemeClr val="dk1"/>
              </a:buClr>
              <a:buSzPts val="2100"/>
              <a:buNone/>
            </a:pPr>
            <a:endParaRPr/>
          </a:p>
        </p:txBody>
      </p:sp>
      <p:sp>
        <p:nvSpPr>
          <p:cNvPr id="427" name="Google Shape;427;p66"/>
          <p:cNvSpPr/>
          <p:nvPr/>
        </p:nvSpPr>
        <p:spPr>
          <a:xfrm>
            <a:off x="5198533" y="273844"/>
            <a:ext cx="3107267" cy="2904067"/>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r>
              <a:rPr lang="en" sz="1800" b="0" i="0" u="none" strike="noStrike" cap="none">
                <a:solidFill>
                  <a:schemeClr val="dk1"/>
                </a:solidFill>
                <a:latin typeface="Calibri"/>
                <a:ea typeface="Calibri"/>
                <a:cs typeface="Calibri"/>
                <a:sym typeface="Calibri"/>
              </a:rPr>
              <a:t>For each text your child needs to know: </a:t>
            </a:r>
            <a:endParaRPr sz="1100"/>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 sz="1800">
                <a:solidFill>
                  <a:schemeClr val="dk1"/>
                </a:solidFill>
                <a:latin typeface="Calibri"/>
                <a:ea typeface="Calibri"/>
                <a:cs typeface="Calibri"/>
                <a:sym typeface="Calibri"/>
              </a:rPr>
              <a:t>Characters</a:t>
            </a:r>
            <a:endParaRPr sz="1100"/>
          </a:p>
          <a:p>
            <a:pPr marL="0" marR="0" lvl="0" indent="0" algn="l" rtl="0">
              <a:spcBef>
                <a:spcPts val="0"/>
              </a:spcBef>
              <a:spcAft>
                <a:spcPts val="0"/>
              </a:spcAft>
              <a:buNone/>
            </a:pPr>
            <a:r>
              <a:rPr lang="en" sz="1800">
                <a:solidFill>
                  <a:schemeClr val="dk1"/>
                </a:solidFill>
                <a:latin typeface="Calibri"/>
                <a:ea typeface="Calibri"/>
                <a:cs typeface="Calibri"/>
                <a:sym typeface="Calibri"/>
              </a:rPr>
              <a:t>Plot</a:t>
            </a:r>
            <a:endParaRPr sz="1100"/>
          </a:p>
          <a:p>
            <a:pPr marL="0" marR="0" lvl="0" indent="0" algn="l" rtl="0">
              <a:spcBef>
                <a:spcPts val="0"/>
              </a:spcBef>
              <a:spcAft>
                <a:spcPts val="0"/>
              </a:spcAft>
              <a:buNone/>
            </a:pPr>
            <a:r>
              <a:rPr lang="en" sz="1800">
                <a:solidFill>
                  <a:schemeClr val="dk1"/>
                </a:solidFill>
                <a:latin typeface="Calibri"/>
                <a:ea typeface="Calibri"/>
                <a:cs typeface="Calibri"/>
                <a:sym typeface="Calibri"/>
              </a:rPr>
              <a:t>Themes</a:t>
            </a:r>
            <a:endParaRPr sz="1100"/>
          </a:p>
          <a:p>
            <a:pPr marL="0" marR="0" lvl="0" indent="0" algn="l" rtl="0">
              <a:spcBef>
                <a:spcPts val="0"/>
              </a:spcBef>
              <a:spcAft>
                <a:spcPts val="0"/>
              </a:spcAft>
              <a:buNone/>
            </a:pPr>
            <a:r>
              <a:rPr lang="en" sz="1800">
                <a:solidFill>
                  <a:schemeClr val="dk1"/>
                </a:solidFill>
                <a:latin typeface="Calibri"/>
                <a:ea typeface="Calibri"/>
                <a:cs typeface="Calibri"/>
                <a:sym typeface="Calibri"/>
              </a:rPr>
              <a:t>Context</a:t>
            </a:r>
            <a:endParaRPr sz="1100"/>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 sz="1800">
                <a:solidFill>
                  <a:schemeClr val="dk1"/>
                </a:solidFill>
                <a:latin typeface="Calibri"/>
                <a:ea typeface="Calibri"/>
                <a:cs typeface="Calibri"/>
                <a:sym typeface="Calibri"/>
              </a:rPr>
              <a:t>With the use of flashcard you can easily test them on these.</a:t>
            </a:r>
            <a:endParaRPr sz="1100"/>
          </a:p>
        </p:txBody>
      </p:sp>
      <p:sp>
        <p:nvSpPr>
          <p:cNvPr id="428" name="Google Shape;428;p66"/>
          <p:cNvSpPr/>
          <p:nvPr/>
        </p:nvSpPr>
        <p:spPr>
          <a:xfrm rot="157930">
            <a:off x="5714999" y="3343936"/>
            <a:ext cx="2961217" cy="1583267"/>
          </a:xfrm>
          <a:prstGeom prst="rect">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500" b="1">
                <a:solidFill>
                  <a:schemeClr val="dk1"/>
                </a:solidFill>
                <a:latin typeface="Calibri"/>
                <a:ea typeface="Calibri"/>
                <a:cs typeface="Calibri"/>
                <a:sym typeface="Calibri"/>
              </a:rPr>
              <a:t>Bonus Revision: </a:t>
            </a:r>
            <a:endParaRPr sz="1100"/>
          </a:p>
          <a:p>
            <a:pPr marL="0" marR="0" lvl="0" indent="0" algn="ctr" rtl="0">
              <a:spcBef>
                <a:spcPts val="0"/>
              </a:spcBef>
              <a:spcAft>
                <a:spcPts val="0"/>
              </a:spcAft>
              <a:buNone/>
            </a:pPr>
            <a:endParaRPr sz="1500">
              <a:solidFill>
                <a:schemeClr val="dk1"/>
              </a:solidFill>
              <a:latin typeface="Calibri"/>
              <a:ea typeface="Calibri"/>
              <a:cs typeface="Calibri"/>
              <a:sym typeface="Calibri"/>
            </a:endParaRPr>
          </a:p>
          <a:p>
            <a:pPr marL="0" marR="0" lvl="0" indent="0" algn="ctr" rtl="0">
              <a:spcBef>
                <a:spcPts val="0"/>
              </a:spcBef>
              <a:spcAft>
                <a:spcPts val="0"/>
              </a:spcAft>
              <a:buNone/>
            </a:pPr>
            <a:r>
              <a:rPr lang="en" sz="1500">
                <a:solidFill>
                  <a:schemeClr val="dk1"/>
                </a:solidFill>
                <a:latin typeface="Calibri"/>
                <a:ea typeface="Calibri"/>
                <a:cs typeface="Calibri"/>
                <a:sym typeface="Calibri"/>
              </a:rPr>
              <a:t>Your child can plan (and even write) and exam answer. Again exam questions can be found online or from the classroom teacher.</a:t>
            </a:r>
            <a:endParaRPr sz="1100"/>
          </a:p>
        </p:txBody>
      </p:sp>
      <p:pic>
        <p:nvPicPr>
          <p:cNvPr id="429" name="Google Shape;429;p66"/>
          <p:cNvPicPr preferRelativeResize="0"/>
          <p:nvPr/>
        </p:nvPicPr>
        <p:blipFill rotWithShape="1">
          <a:blip r:embed="rId3">
            <a:alphaModFix/>
          </a:blip>
          <a:srcRect l="10361" r="10422"/>
          <a:stretch/>
        </p:blipFill>
        <p:spPr>
          <a:xfrm rot="286405">
            <a:off x="2691299" y="1359169"/>
            <a:ext cx="2252134" cy="1472228"/>
          </a:xfrm>
          <a:prstGeom prst="rect">
            <a:avLst/>
          </a:prstGeom>
          <a:noFill/>
          <a:ln>
            <a:noFill/>
          </a:ln>
        </p:spPr>
      </p:pic>
      <p:pic>
        <p:nvPicPr>
          <p:cNvPr id="430" name="Google Shape;430;p66" descr="http://www.uniformality.co.uk/ekmps/shops/uniformality/resources/Design/wils-day-logo-bigger.gif">
            <a:hlinkClick r:id="rId4"/>
          </p:cNvPr>
          <p:cNvPicPr preferRelativeResize="0"/>
          <p:nvPr/>
        </p:nvPicPr>
        <p:blipFill rotWithShape="1">
          <a:blip r:embed="rId5">
            <a:alphaModFix/>
          </a:blip>
          <a:srcRect b="10907"/>
          <a:stretch/>
        </p:blipFill>
        <p:spPr>
          <a:xfrm>
            <a:off x="132134" y="4429125"/>
            <a:ext cx="718475" cy="6096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6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600"/>
              <a:buFont typeface="Federo"/>
              <a:buNone/>
            </a:pPr>
            <a:r>
              <a:rPr lang="en" sz="3600" b="1">
                <a:latin typeface="Federo"/>
                <a:ea typeface="Federo"/>
                <a:cs typeface="Federo"/>
                <a:sym typeface="Federo"/>
              </a:rPr>
              <a:t>Embrace their phone…</a:t>
            </a:r>
            <a:endParaRPr/>
          </a:p>
        </p:txBody>
      </p:sp>
      <p:sp>
        <p:nvSpPr>
          <p:cNvPr id="436" name="Google Shape;436;p67"/>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p>
            <a:pPr marL="177800" lvl="0" indent="-171450" algn="l" rtl="0">
              <a:lnSpc>
                <a:spcPct val="90000"/>
              </a:lnSpc>
              <a:spcBef>
                <a:spcPts val="0"/>
              </a:spcBef>
              <a:spcAft>
                <a:spcPts val="0"/>
              </a:spcAft>
              <a:buClr>
                <a:schemeClr val="dk1"/>
              </a:buClr>
              <a:buSzPts val="2100"/>
              <a:buChar char="•"/>
            </a:pPr>
            <a:r>
              <a:rPr lang="en"/>
              <a:t>Youtube    </a:t>
            </a:r>
            <a:r>
              <a:rPr lang="en" u="sng">
                <a:solidFill>
                  <a:schemeClr val="hlink"/>
                </a:solidFill>
                <a:hlinkClick r:id="rId3"/>
              </a:rPr>
              <a:t>Poetry</a:t>
            </a:r>
            <a:r>
              <a:rPr lang="en"/>
              <a:t>    </a:t>
            </a:r>
            <a:r>
              <a:rPr lang="en" u="sng">
                <a:solidFill>
                  <a:schemeClr val="hlink"/>
                </a:solidFill>
                <a:hlinkClick r:id="rId4"/>
              </a:rPr>
              <a:t>Mr Bruff</a:t>
            </a:r>
            <a:endParaRPr/>
          </a:p>
          <a:p>
            <a:pPr marL="177800" lvl="0" indent="-171450" algn="l" rtl="0">
              <a:lnSpc>
                <a:spcPct val="90000"/>
              </a:lnSpc>
              <a:spcBef>
                <a:spcPts val="800"/>
              </a:spcBef>
              <a:spcAft>
                <a:spcPts val="0"/>
              </a:spcAft>
              <a:buClr>
                <a:schemeClr val="dk1"/>
              </a:buClr>
              <a:buSzPts val="2100"/>
              <a:buChar char="•"/>
            </a:pPr>
            <a:r>
              <a:rPr lang="en"/>
              <a:t>SENECA</a:t>
            </a:r>
            <a:endParaRPr/>
          </a:p>
          <a:p>
            <a:pPr marL="177800" lvl="0" indent="-171450" algn="l" rtl="0">
              <a:lnSpc>
                <a:spcPct val="90000"/>
              </a:lnSpc>
              <a:spcBef>
                <a:spcPts val="800"/>
              </a:spcBef>
              <a:spcAft>
                <a:spcPts val="0"/>
              </a:spcAft>
              <a:buClr>
                <a:schemeClr val="dk1"/>
              </a:buClr>
              <a:buSzPts val="2100"/>
              <a:buChar char="•"/>
            </a:pPr>
            <a:r>
              <a:rPr lang="en"/>
              <a:t>BBC Bitesize</a:t>
            </a:r>
            <a:endParaRPr/>
          </a:p>
          <a:p>
            <a:pPr marL="177800" lvl="0" indent="-171450" algn="l" rtl="0">
              <a:lnSpc>
                <a:spcPct val="90000"/>
              </a:lnSpc>
              <a:spcBef>
                <a:spcPts val="800"/>
              </a:spcBef>
              <a:spcAft>
                <a:spcPts val="0"/>
              </a:spcAft>
              <a:buClr>
                <a:schemeClr val="dk1"/>
              </a:buClr>
              <a:buSzPts val="2100"/>
              <a:buChar char="•"/>
            </a:pPr>
            <a:r>
              <a:rPr lang="en"/>
              <a:t>York/Spark Notes</a:t>
            </a:r>
            <a:endParaRPr/>
          </a:p>
          <a:p>
            <a:pPr marL="177800" lvl="0" indent="-171450" algn="l" rtl="0">
              <a:lnSpc>
                <a:spcPct val="90000"/>
              </a:lnSpc>
              <a:spcBef>
                <a:spcPts val="800"/>
              </a:spcBef>
              <a:spcAft>
                <a:spcPts val="0"/>
              </a:spcAft>
              <a:buClr>
                <a:schemeClr val="dk1"/>
              </a:buClr>
              <a:buSzPts val="2100"/>
              <a:buChar char="•"/>
            </a:pPr>
            <a:r>
              <a:rPr lang="en"/>
              <a:t>Flash card apps</a:t>
            </a:r>
            <a:endParaRPr/>
          </a:p>
        </p:txBody>
      </p:sp>
      <p:pic>
        <p:nvPicPr>
          <p:cNvPr id="437" name="Google Shape;437;p67"/>
          <p:cNvPicPr preferRelativeResize="0"/>
          <p:nvPr/>
        </p:nvPicPr>
        <p:blipFill rotWithShape="1">
          <a:blip r:embed="rId5">
            <a:alphaModFix/>
          </a:blip>
          <a:srcRect/>
          <a:stretch/>
        </p:blipFill>
        <p:spPr>
          <a:xfrm rot="223735">
            <a:off x="5207528" y="1369219"/>
            <a:ext cx="3571875" cy="2386013"/>
          </a:xfrm>
          <a:prstGeom prst="rect">
            <a:avLst/>
          </a:prstGeom>
          <a:noFill/>
          <a:ln>
            <a:noFill/>
          </a:ln>
        </p:spPr>
      </p:pic>
      <p:sp>
        <p:nvSpPr>
          <p:cNvPr id="438" name="Google Shape;438;p67" descr="https://lh3.googleusercontent.com/2LxvFq1Uy_QD0E66kqq_OGj-Mrc4KDvjpK5bytqMh_IMWuQ-ulcxq2LtgAY30jKnpxQgunrozQzdYzLDliSS2Qv7JPcDb76NX1KKDjvRYrWJ0BrPz9uVooS8vxwRVBLPEoDdpg1Y"/>
          <p:cNvSpPr/>
          <p:nvPr/>
        </p:nvSpPr>
        <p:spPr>
          <a:xfrm>
            <a:off x="116681" y="-588169"/>
            <a:ext cx="1600200" cy="1593056"/>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9" name="Google Shape;439;p67" descr="https://lh3.googleusercontent.com/2LxvFq1Uy_QD0E66kqq_OGj-Mrc4KDvjpK5bytqMh_IMWuQ-ulcxq2LtgAY30jKnpxQgunrozQzdYzLDliSS2Qv7JPcDb76NX1KKDjvRYrWJ0BrPz9uVooS8vxwRVBLPEoDdpg1Y"/>
          <p:cNvSpPr/>
          <p:nvPr/>
        </p:nvSpPr>
        <p:spPr>
          <a:xfrm>
            <a:off x="916781" y="2562225"/>
            <a:ext cx="1600200" cy="1593056"/>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pic>
        <p:nvPicPr>
          <p:cNvPr id="440" name="Google Shape;440;p67"/>
          <p:cNvPicPr preferRelativeResize="0"/>
          <p:nvPr/>
        </p:nvPicPr>
        <p:blipFill rotWithShape="1">
          <a:blip r:embed="rId6">
            <a:alphaModFix/>
          </a:blip>
          <a:srcRect/>
          <a:stretch/>
        </p:blipFill>
        <p:spPr>
          <a:xfrm>
            <a:off x="323585" y="3530600"/>
            <a:ext cx="1393296" cy="1393296"/>
          </a:xfrm>
          <a:prstGeom prst="rect">
            <a:avLst/>
          </a:prstGeom>
          <a:noFill/>
          <a:ln>
            <a:noFill/>
          </a:ln>
        </p:spPr>
      </p:pic>
      <p:pic>
        <p:nvPicPr>
          <p:cNvPr id="441" name="Google Shape;441;p67"/>
          <p:cNvPicPr preferRelativeResize="0"/>
          <p:nvPr/>
        </p:nvPicPr>
        <p:blipFill rotWithShape="1">
          <a:blip r:embed="rId7">
            <a:alphaModFix/>
          </a:blip>
          <a:srcRect/>
          <a:stretch/>
        </p:blipFill>
        <p:spPr>
          <a:xfrm>
            <a:off x="1862796" y="3527026"/>
            <a:ext cx="1396870" cy="1396870"/>
          </a:xfrm>
          <a:prstGeom prst="rect">
            <a:avLst/>
          </a:prstGeom>
          <a:noFill/>
          <a:ln>
            <a:noFill/>
          </a:ln>
        </p:spPr>
      </p:pic>
      <p:pic>
        <p:nvPicPr>
          <p:cNvPr id="442" name="Google Shape;442;p67"/>
          <p:cNvPicPr preferRelativeResize="0"/>
          <p:nvPr/>
        </p:nvPicPr>
        <p:blipFill rotWithShape="1">
          <a:blip r:embed="rId8">
            <a:alphaModFix/>
          </a:blip>
          <a:srcRect/>
          <a:stretch/>
        </p:blipFill>
        <p:spPr>
          <a:xfrm>
            <a:off x="3405581" y="3527026"/>
            <a:ext cx="1376495" cy="1376495"/>
          </a:xfrm>
          <a:prstGeom prst="rect">
            <a:avLst/>
          </a:prstGeom>
          <a:noFill/>
          <a:ln>
            <a:noFill/>
          </a:ln>
        </p:spPr>
      </p:pic>
      <p:pic>
        <p:nvPicPr>
          <p:cNvPr id="443" name="Google Shape;443;p67" descr="http://www.uniformality.co.uk/ekmps/shops/uniformality/resources/Design/wils-day-logo-bigger.gif">
            <a:hlinkClick r:id="rId9"/>
          </p:cNvPr>
          <p:cNvPicPr preferRelativeResize="0"/>
          <p:nvPr/>
        </p:nvPicPr>
        <p:blipFill rotWithShape="1">
          <a:blip r:embed="rId10">
            <a:alphaModFix/>
          </a:blip>
          <a:srcRect b="10907"/>
          <a:stretch/>
        </p:blipFill>
        <p:spPr>
          <a:xfrm>
            <a:off x="8302027" y="4429125"/>
            <a:ext cx="718475" cy="6096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9" name="Google Shape;449;p68" descr="http://www.uniformality.co.uk/ekmps/shops/uniformality/resources/Design/wils-day-logo-bigger.gif">
            <a:hlinkClick r:id="rId3"/>
          </p:cNvPr>
          <p:cNvPicPr preferRelativeResize="0"/>
          <p:nvPr/>
        </p:nvPicPr>
        <p:blipFill rotWithShape="1">
          <a:blip r:embed="rId4">
            <a:alphaModFix/>
          </a:blip>
          <a:srcRect b="10905"/>
          <a:stretch/>
        </p:blipFill>
        <p:spPr>
          <a:xfrm>
            <a:off x="8302027" y="4429125"/>
            <a:ext cx="718475" cy="609600"/>
          </a:xfrm>
          <a:prstGeom prst="rect">
            <a:avLst/>
          </a:prstGeom>
          <a:noFill/>
          <a:ln>
            <a:noFill/>
          </a:ln>
        </p:spPr>
      </p:pic>
      <p:pic>
        <p:nvPicPr>
          <p:cNvPr id="450" name="Google Shape;450;p68"/>
          <p:cNvPicPr preferRelativeResize="0"/>
          <p:nvPr/>
        </p:nvPicPr>
        <p:blipFill rotWithShape="1">
          <a:blip r:embed="rId5">
            <a:alphaModFix/>
          </a:blip>
          <a:srcRect l="43008" t="18450" r="28815" b="8854"/>
          <a:stretch/>
        </p:blipFill>
        <p:spPr>
          <a:xfrm>
            <a:off x="2930366" y="273849"/>
            <a:ext cx="3283267" cy="4764876"/>
          </a:xfrm>
          <a:prstGeom prst="rect">
            <a:avLst/>
          </a:prstGeom>
          <a:noFill/>
          <a:ln>
            <a:noFill/>
          </a:ln>
        </p:spPr>
      </p:pic>
      <p:sp>
        <p:nvSpPr>
          <p:cNvPr id="3" name="Text Placeholder 2">
            <a:extLst>
              <a:ext uri="{FF2B5EF4-FFF2-40B4-BE49-F238E27FC236}">
                <a16:creationId xmlns:a16="http://schemas.microsoft.com/office/drawing/2014/main" id="{552D34C7-9954-49B2-B8DA-4921E02E8645}"/>
              </a:ext>
            </a:extLst>
          </p:cNvPr>
          <p:cNvSpPr>
            <a:spLocks noGrp="1"/>
          </p:cNvSpPr>
          <p:nvPr>
            <p:ph type="body" idx="1"/>
          </p:nvPr>
        </p:nvSpPr>
        <p:spPr/>
        <p:txBody>
          <a:bodyPr/>
          <a:lstStyle/>
          <a:p>
            <a:endParaRPr lang="en-GB"/>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p72"/>
          <p:cNvPicPr preferRelativeResize="0"/>
          <p:nvPr/>
        </p:nvPicPr>
        <p:blipFill>
          <a:blip r:embed="rId3">
            <a:alphaModFix/>
          </a:blip>
          <a:stretch>
            <a:fillRect/>
          </a:stretch>
        </p:blipFill>
        <p:spPr>
          <a:xfrm>
            <a:off x="152400" y="813850"/>
            <a:ext cx="8839199" cy="4176124"/>
          </a:xfrm>
          <a:prstGeom prst="rect">
            <a:avLst/>
          </a:prstGeom>
          <a:noFill/>
          <a:ln>
            <a:noFill/>
          </a:ln>
        </p:spPr>
      </p:pic>
      <p:sp>
        <p:nvSpPr>
          <p:cNvPr id="479" name="Google Shape;479;p72"/>
          <p:cNvSpPr txBox="1"/>
          <p:nvPr/>
        </p:nvSpPr>
        <p:spPr>
          <a:xfrm>
            <a:off x="377048" y="360929"/>
            <a:ext cx="83325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a:solidFill>
                  <a:schemeClr val="dk1"/>
                </a:solidFill>
                <a:latin typeface="Rockwell"/>
                <a:ea typeface="Rockwell"/>
                <a:cs typeface="Rockwell"/>
                <a:sym typeface="Rockwell"/>
              </a:rPr>
              <a:t>Revision page on the school website</a:t>
            </a:r>
            <a:endParaRPr sz="1800">
              <a:solidFill>
                <a:schemeClr val="dk1"/>
              </a:solidFill>
              <a:latin typeface="Rockwell"/>
              <a:ea typeface="Rockwell"/>
              <a:cs typeface="Rockwell"/>
              <a:sym typeface="Rockwell"/>
            </a:endParaRPr>
          </a:p>
        </p:txBody>
      </p:sp>
      <p:pic>
        <p:nvPicPr>
          <p:cNvPr id="480" name="Google Shape;480;p72" descr="http://www.uniformality.co.uk/ekmps/shops/uniformality/resources/Design/wils-day-logo-bigger.gif">
            <a:hlinkClick r:id="rId4"/>
          </p:cNvPr>
          <p:cNvPicPr preferRelativeResize="0"/>
          <p:nvPr/>
        </p:nvPicPr>
        <p:blipFill rotWithShape="1">
          <a:blip r:embed="rId5">
            <a:alphaModFix/>
          </a:blip>
          <a:srcRect b="10905"/>
          <a:stretch/>
        </p:blipFill>
        <p:spPr>
          <a:xfrm>
            <a:off x="8425529" y="4533900"/>
            <a:ext cx="718475" cy="6096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6"/>
          <p:cNvSpPr txBox="1">
            <a:spLocks noGrp="1"/>
          </p:cNvSpPr>
          <p:nvPr>
            <p:ph type="title"/>
          </p:nvPr>
        </p:nvSpPr>
        <p:spPr>
          <a:xfrm>
            <a:off x="520467" y="143833"/>
            <a:ext cx="7886700" cy="669179"/>
          </a:xfrm>
          <a:prstGeom prst="rect">
            <a:avLst/>
          </a:prstGeom>
          <a:noFill/>
          <a:ln>
            <a:solidFill>
              <a:schemeClr val="tx1"/>
            </a:solid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3300"/>
              <a:buFont typeface="Federo"/>
              <a:buNone/>
            </a:pPr>
            <a:r>
              <a:rPr lang="en-GB" b="1">
                <a:latin typeface="Avenir Next LT Pro" panose="020B0504020202020204" pitchFamily="34" charset="0"/>
                <a:ea typeface="Federo"/>
                <a:cs typeface="Federo"/>
                <a:sym typeface="Federo"/>
              </a:rPr>
              <a:t>Mental Health &amp; Wellbeing</a:t>
            </a:r>
            <a:endParaRPr>
              <a:latin typeface="Avenir Next LT Pro" panose="020B0504020202020204" pitchFamily="34" charset="0"/>
            </a:endParaRPr>
          </a:p>
        </p:txBody>
      </p:sp>
      <p:sp>
        <p:nvSpPr>
          <p:cNvPr id="137" name="Google Shape;137;p26"/>
          <p:cNvSpPr txBox="1">
            <a:spLocks noGrp="1"/>
          </p:cNvSpPr>
          <p:nvPr>
            <p:ph type="body" idx="1"/>
          </p:nvPr>
        </p:nvSpPr>
        <p:spPr>
          <a:xfrm>
            <a:off x="450823" y="874297"/>
            <a:ext cx="7886700" cy="927414"/>
          </a:xfrm>
          <a:prstGeom prst="rect">
            <a:avLst/>
          </a:prstGeom>
          <a:noFill/>
          <a:ln>
            <a:solidFill>
              <a:schemeClr val="tx1"/>
            </a:solidFill>
          </a:ln>
        </p:spPr>
        <p:txBody>
          <a:bodyPr spcFirstLastPara="1" wrap="square" lIns="68575" tIns="34275" rIns="68575" bIns="34275" anchor="t" anchorCtr="0">
            <a:normAutofit lnSpcReduction="10000"/>
          </a:bodyPr>
          <a:lstStyle/>
          <a:p>
            <a:pPr marL="177800" indent="0">
              <a:buNone/>
            </a:pPr>
            <a:r>
              <a:rPr lang="en-GB" sz="1400">
                <a:latin typeface="Avenir Next LT Pro" panose="020B0504020202020204" pitchFamily="34" charset="0"/>
              </a:rPr>
              <a:t>It is normal to feel stressed and anxious during exams. Managing those feelings, thought and the behaviours that it causes can be difficult. There are lots of charities and groups that provides tips on managing exams stress, as well as more bespoke services that students can contact if they are feeling overwhelmed.</a:t>
            </a:r>
            <a:endParaRPr sz="1400">
              <a:latin typeface="Avenir Next LT Pro" panose="020B0504020202020204" pitchFamily="34" charset="0"/>
            </a:endParaRPr>
          </a:p>
          <a:p>
            <a:pPr marL="177800" lvl="0" indent="-38100" algn="l" rtl="0">
              <a:lnSpc>
                <a:spcPct val="90000"/>
              </a:lnSpc>
              <a:spcBef>
                <a:spcPts val="800"/>
              </a:spcBef>
              <a:spcAft>
                <a:spcPts val="0"/>
              </a:spcAft>
              <a:buClr>
                <a:schemeClr val="dk1"/>
              </a:buClr>
              <a:buSzPct val="100000"/>
              <a:buNone/>
            </a:pPr>
            <a:endParaRPr sz="1400"/>
          </a:p>
          <a:p>
            <a:pPr marL="177800" lvl="0" indent="-38100" algn="l" rtl="0">
              <a:lnSpc>
                <a:spcPct val="90000"/>
              </a:lnSpc>
              <a:spcBef>
                <a:spcPts val="800"/>
              </a:spcBef>
              <a:spcAft>
                <a:spcPts val="0"/>
              </a:spcAft>
              <a:buClr>
                <a:schemeClr val="dk1"/>
              </a:buClr>
              <a:buSzPct val="100000"/>
              <a:buNone/>
            </a:pPr>
            <a:endParaRPr sz="1400"/>
          </a:p>
        </p:txBody>
      </p:sp>
      <p:pic>
        <p:nvPicPr>
          <p:cNvPr id="8" name="Google Shape;123;p5">
            <a:extLst>
              <a:ext uri="{FF2B5EF4-FFF2-40B4-BE49-F238E27FC236}">
                <a16:creationId xmlns:a16="http://schemas.microsoft.com/office/drawing/2014/main" id="{A63A635E-E173-4DAE-BE1D-024851892A27}"/>
              </a:ext>
            </a:extLst>
          </p:cNvPr>
          <p:cNvPicPr preferRelativeResize="0"/>
          <p:nvPr/>
        </p:nvPicPr>
        <p:blipFill rotWithShape="1">
          <a:blip r:embed="rId3">
            <a:alphaModFix/>
          </a:blip>
          <a:srcRect/>
          <a:stretch/>
        </p:blipFill>
        <p:spPr>
          <a:xfrm>
            <a:off x="7577470" y="4545888"/>
            <a:ext cx="1496702" cy="515064"/>
          </a:xfrm>
          <a:prstGeom prst="rect">
            <a:avLst/>
          </a:prstGeom>
          <a:noFill/>
          <a:ln>
            <a:noFill/>
          </a:ln>
        </p:spPr>
      </p:pic>
      <p:pic>
        <p:nvPicPr>
          <p:cNvPr id="9" name="Google Shape;124;p5">
            <a:extLst>
              <a:ext uri="{FF2B5EF4-FFF2-40B4-BE49-F238E27FC236}">
                <a16:creationId xmlns:a16="http://schemas.microsoft.com/office/drawing/2014/main" id="{DD9845DD-2991-4398-BDE1-850AB28332F7}"/>
              </a:ext>
            </a:extLst>
          </p:cNvPr>
          <p:cNvPicPr preferRelativeResize="0"/>
          <p:nvPr/>
        </p:nvPicPr>
        <p:blipFill rotWithShape="1">
          <a:blip r:embed="rId4">
            <a:alphaModFix/>
          </a:blip>
          <a:srcRect/>
          <a:stretch/>
        </p:blipFill>
        <p:spPr>
          <a:xfrm>
            <a:off x="69828" y="4529470"/>
            <a:ext cx="901279" cy="515064"/>
          </a:xfrm>
          <a:prstGeom prst="rect">
            <a:avLst/>
          </a:prstGeom>
          <a:noFill/>
          <a:ln>
            <a:noFill/>
          </a:ln>
        </p:spPr>
      </p:pic>
      <p:graphicFrame>
        <p:nvGraphicFramePr>
          <p:cNvPr id="2" name="Table 1">
            <a:extLst>
              <a:ext uri="{FF2B5EF4-FFF2-40B4-BE49-F238E27FC236}">
                <a16:creationId xmlns:a16="http://schemas.microsoft.com/office/drawing/2014/main" id="{F4BF6161-F503-4BEB-AD8C-E50274AF92B6}"/>
              </a:ext>
            </a:extLst>
          </p:cNvPr>
          <p:cNvGraphicFramePr>
            <a:graphicFrameLocks noGrp="1"/>
          </p:cNvGraphicFramePr>
          <p:nvPr>
            <p:extLst>
              <p:ext uri="{D42A27DB-BD31-4B8C-83A1-F6EECF244321}">
                <p14:modId xmlns:p14="http://schemas.microsoft.com/office/powerpoint/2010/main" val="1373404560"/>
              </p:ext>
            </p:extLst>
          </p:nvPr>
        </p:nvGraphicFramePr>
        <p:xfrm>
          <a:off x="673599" y="1625605"/>
          <a:ext cx="8201248" cy="2560320"/>
        </p:xfrm>
        <a:graphic>
          <a:graphicData uri="http://schemas.openxmlformats.org/drawingml/2006/table">
            <a:tbl>
              <a:tblPr firstRow="1" bandRow="1">
                <a:tableStyleId>{974E55E6-CED8-41B2-8A62-851C0D271BCD}</a:tableStyleId>
              </a:tblPr>
              <a:tblGrid>
                <a:gridCol w="2050312">
                  <a:extLst>
                    <a:ext uri="{9D8B030D-6E8A-4147-A177-3AD203B41FA5}">
                      <a16:colId xmlns:a16="http://schemas.microsoft.com/office/drawing/2014/main" val="2370215587"/>
                    </a:ext>
                  </a:extLst>
                </a:gridCol>
                <a:gridCol w="2050312">
                  <a:extLst>
                    <a:ext uri="{9D8B030D-6E8A-4147-A177-3AD203B41FA5}">
                      <a16:colId xmlns:a16="http://schemas.microsoft.com/office/drawing/2014/main" val="1880280681"/>
                    </a:ext>
                  </a:extLst>
                </a:gridCol>
                <a:gridCol w="2050312">
                  <a:extLst>
                    <a:ext uri="{9D8B030D-6E8A-4147-A177-3AD203B41FA5}">
                      <a16:colId xmlns:a16="http://schemas.microsoft.com/office/drawing/2014/main" val="1389161318"/>
                    </a:ext>
                  </a:extLst>
                </a:gridCol>
                <a:gridCol w="2050312">
                  <a:extLst>
                    <a:ext uri="{9D8B030D-6E8A-4147-A177-3AD203B41FA5}">
                      <a16:colId xmlns:a16="http://schemas.microsoft.com/office/drawing/2014/main" val="2634001722"/>
                    </a:ext>
                  </a:extLst>
                </a:gridCol>
              </a:tblGrid>
              <a:tr h="336788">
                <a:tc>
                  <a:txBody>
                    <a:bodyPr/>
                    <a:lstStyle/>
                    <a:p>
                      <a:r>
                        <a:rPr lang="en-GB" sz="1200" b="0" i="0" u="none" strike="noStrike" cap="none">
                          <a:solidFill>
                            <a:srgbClr val="000000"/>
                          </a:solidFill>
                          <a:effectLst/>
                          <a:latin typeface="Avenir Next LT Pro" panose="020B0504020202020204" pitchFamily="34" charset="0"/>
                          <a:ea typeface="Arial"/>
                          <a:cs typeface="Arial"/>
                          <a:sym typeface="Arial"/>
                        </a:rPr>
                        <a:t>Looking after yourself during exam period</a:t>
                      </a:r>
                      <a:endParaRPr lang="en-GB" sz="1200">
                        <a:latin typeface="Avenir Next LT Pro" panose="020B0504020202020204" pitchFamily="34" charset="0"/>
                      </a:endParaRPr>
                    </a:p>
                  </a:txBody>
                  <a:tcPr/>
                </a:tc>
                <a:tc>
                  <a:txBody>
                    <a:bodyPr/>
                    <a:lstStyle/>
                    <a:p>
                      <a:r>
                        <a:rPr lang="en-GB" sz="1200" b="0" i="0" u="none" strike="noStrike" cap="none">
                          <a:solidFill>
                            <a:srgbClr val="000000"/>
                          </a:solidFill>
                          <a:effectLst/>
                          <a:latin typeface="Avenir Next LT Pro" panose="020B0504020202020204" pitchFamily="34" charset="0"/>
                          <a:ea typeface="Arial"/>
                          <a:cs typeface="Arial"/>
                          <a:sym typeface="Arial"/>
                        </a:rPr>
                        <a:t>Looking after yourself while preparing for an exam</a:t>
                      </a:r>
                      <a:endParaRPr lang="en-GB" sz="1200">
                        <a:latin typeface="Avenir Next LT Pro" panose="020B0504020202020204" pitchFamily="34" charset="0"/>
                      </a:endParaRPr>
                    </a:p>
                  </a:txBody>
                  <a:tcPr/>
                </a:tc>
                <a:tc>
                  <a:txBody>
                    <a:bodyPr/>
                    <a:lstStyle/>
                    <a:p>
                      <a:r>
                        <a:rPr lang="en-GB" sz="1200" b="0" i="0" u="none" strike="noStrike" cap="none">
                          <a:solidFill>
                            <a:srgbClr val="000000"/>
                          </a:solidFill>
                          <a:effectLst/>
                          <a:latin typeface="Avenir Next LT Pro" panose="020B0504020202020204" pitchFamily="34" charset="0"/>
                          <a:ea typeface="Arial"/>
                          <a:cs typeface="Arial"/>
                          <a:sym typeface="Arial"/>
                        </a:rPr>
                        <a:t>Looking after yourself on the day of your exam</a:t>
                      </a:r>
                      <a:endParaRPr lang="en-GB" sz="1200">
                        <a:latin typeface="Avenir Next LT Pro" panose="020B0504020202020204" pitchFamily="34" charset="0"/>
                      </a:endParaRPr>
                    </a:p>
                  </a:txBody>
                  <a:tcPr/>
                </a:tc>
                <a:tc>
                  <a:txBody>
                    <a:bodyPr/>
                    <a:lstStyle/>
                    <a:p>
                      <a:r>
                        <a:rPr lang="en-GB" sz="1200" b="0" i="0" u="none" strike="noStrike" cap="none">
                          <a:solidFill>
                            <a:srgbClr val="000000"/>
                          </a:solidFill>
                          <a:effectLst/>
                          <a:latin typeface="Avenir Next LT Pro" panose="020B0504020202020204" pitchFamily="34" charset="0"/>
                          <a:ea typeface="Arial"/>
                          <a:cs typeface="Arial"/>
                          <a:sym typeface="Arial"/>
                        </a:rPr>
                        <a:t>Looking after yourself after your exam</a:t>
                      </a:r>
                      <a:endParaRPr lang="en-GB" sz="1200">
                        <a:latin typeface="Avenir Next LT Pro" panose="020B0504020202020204" pitchFamily="34" charset="0"/>
                      </a:endParaRPr>
                    </a:p>
                  </a:txBody>
                  <a:tcPr/>
                </a:tc>
                <a:extLst>
                  <a:ext uri="{0D108BD9-81ED-4DB2-BD59-A6C34878D82A}">
                    <a16:rowId xmlns:a16="http://schemas.microsoft.com/office/drawing/2014/main" val="540999611"/>
                  </a:ext>
                </a:extLst>
              </a:tr>
              <a:tr h="336788">
                <a:tc>
                  <a:txBody>
                    <a:bodyPr/>
                    <a:lstStyle/>
                    <a:p>
                      <a:pPr marL="285750" indent="-285750">
                        <a:buFont typeface="Arial" panose="020B0604020202020204" pitchFamily="34" charset="0"/>
                        <a:buChar char="•"/>
                      </a:pPr>
                      <a:r>
                        <a:rPr lang="en-GB" sz="1200" b="0" i="0" u="none" strike="noStrike" cap="none">
                          <a:solidFill>
                            <a:srgbClr val="000000"/>
                          </a:solidFill>
                          <a:effectLst/>
                          <a:latin typeface="Avenir Next LT Pro" panose="020B0504020202020204" pitchFamily="34" charset="0"/>
                          <a:ea typeface="Arial"/>
                          <a:cs typeface="Arial"/>
                          <a:sym typeface="Arial"/>
                        </a:rPr>
                        <a:t>Make time for things you enjoy</a:t>
                      </a:r>
                    </a:p>
                    <a:p>
                      <a:pPr marL="285750" indent="-285750">
                        <a:buFont typeface="Arial" panose="020B0604020202020204" pitchFamily="34" charset="0"/>
                        <a:buChar char="•"/>
                      </a:pPr>
                      <a:r>
                        <a:rPr lang="en-GB" sz="1200" b="0" i="0" u="none" strike="noStrike" cap="none">
                          <a:solidFill>
                            <a:srgbClr val="000000"/>
                          </a:solidFill>
                          <a:effectLst/>
                          <a:latin typeface="Avenir Next LT Pro" panose="020B0504020202020204" pitchFamily="34" charset="0"/>
                          <a:ea typeface="Arial"/>
                          <a:cs typeface="Arial"/>
                          <a:sym typeface="Arial"/>
                        </a:rPr>
                        <a:t>Talk to others about how you feel</a:t>
                      </a:r>
                    </a:p>
                    <a:p>
                      <a:pPr marL="285750" indent="-285750">
                        <a:buFont typeface="Arial" panose="020B0604020202020204" pitchFamily="34" charset="0"/>
                        <a:buChar char="•"/>
                      </a:pPr>
                      <a:r>
                        <a:rPr lang="en-GB" sz="1200" b="0" i="0" u="none" strike="noStrike" cap="none">
                          <a:solidFill>
                            <a:srgbClr val="000000"/>
                          </a:solidFill>
                          <a:effectLst/>
                          <a:latin typeface="Avenir Next LT Pro" panose="020B0504020202020204" pitchFamily="34" charset="0"/>
                          <a:ea typeface="Arial"/>
                          <a:cs typeface="Arial"/>
                          <a:sym typeface="Arial"/>
                        </a:rPr>
                        <a:t>Try to find balance</a:t>
                      </a:r>
                    </a:p>
                    <a:p>
                      <a:pPr marL="285750" indent="-285750">
                        <a:buFont typeface="Arial" panose="020B0604020202020204" pitchFamily="34" charset="0"/>
                        <a:buChar char="•"/>
                      </a:pPr>
                      <a:r>
                        <a:rPr lang="en-GB" sz="1200" b="0" i="0" u="none" strike="noStrike" cap="none">
                          <a:solidFill>
                            <a:srgbClr val="000000"/>
                          </a:solidFill>
                          <a:effectLst/>
                          <a:latin typeface="Avenir Next LT Pro" panose="020B0504020202020204" pitchFamily="34" charset="0"/>
                          <a:ea typeface="Arial"/>
                          <a:cs typeface="Arial"/>
                          <a:sym typeface="Arial"/>
                        </a:rPr>
                        <a:t>Take care of your physical health</a:t>
                      </a:r>
                    </a:p>
                    <a:p>
                      <a:pPr marL="285750" indent="-285750">
                        <a:buFont typeface="Arial" panose="020B0604020202020204" pitchFamily="34" charset="0"/>
                        <a:buChar char="•"/>
                      </a:pPr>
                      <a:r>
                        <a:rPr lang="en-GB" sz="1200" b="0" i="0" u="none" strike="noStrike" cap="none">
                          <a:solidFill>
                            <a:srgbClr val="000000"/>
                          </a:solidFill>
                          <a:effectLst/>
                          <a:latin typeface="Avenir Next LT Pro" panose="020B0504020202020204" pitchFamily="34" charset="0"/>
                          <a:ea typeface="Arial"/>
                          <a:cs typeface="Arial"/>
                          <a:sym typeface="Arial"/>
                        </a:rPr>
                        <a:t>Focus on yourself</a:t>
                      </a:r>
                    </a:p>
                  </a:txBody>
                  <a:tcPr/>
                </a:tc>
                <a:tc>
                  <a:txBody>
                    <a:bodyPr/>
                    <a:lstStyle/>
                    <a:p>
                      <a:pPr marL="285750" indent="-285750">
                        <a:buFont typeface="Arial" panose="020B0604020202020204" pitchFamily="34" charset="0"/>
                        <a:buChar char="•"/>
                      </a:pPr>
                      <a:r>
                        <a:rPr lang="en-GB" sz="1200" b="0" i="0" u="none" strike="noStrike" cap="none">
                          <a:solidFill>
                            <a:srgbClr val="000000"/>
                          </a:solidFill>
                          <a:effectLst/>
                          <a:latin typeface="Avenir Next LT Pro" panose="020B0504020202020204" pitchFamily="34" charset="0"/>
                          <a:ea typeface="Arial"/>
                          <a:cs typeface="Arial"/>
                          <a:sym typeface="Arial"/>
                        </a:rPr>
                        <a:t>Find a study group</a:t>
                      </a:r>
                    </a:p>
                    <a:p>
                      <a:pPr marL="285750" indent="-285750">
                        <a:buFont typeface="Arial" panose="020B0604020202020204" pitchFamily="34" charset="0"/>
                        <a:buChar char="•"/>
                      </a:pPr>
                      <a:r>
                        <a:rPr lang="en-GB" sz="1200" b="0" i="0" u="none" strike="noStrike" cap="none">
                          <a:solidFill>
                            <a:srgbClr val="000000"/>
                          </a:solidFill>
                          <a:effectLst/>
                          <a:latin typeface="Avenir Next LT Pro" panose="020B0504020202020204" pitchFamily="34" charset="0"/>
                          <a:ea typeface="Arial"/>
                          <a:cs typeface="Arial"/>
                          <a:sym typeface="Arial"/>
                        </a:rPr>
                        <a:t>Make a revision timetable</a:t>
                      </a:r>
                    </a:p>
                    <a:p>
                      <a:pPr marL="285750" indent="-285750">
                        <a:buFont typeface="Arial" panose="020B0604020202020204" pitchFamily="34" charset="0"/>
                        <a:buChar char="•"/>
                      </a:pPr>
                      <a:r>
                        <a:rPr lang="en-GB" sz="1200" b="0" i="0" u="none" strike="noStrike" cap="none">
                          <a:solidFill>
                            <a:srgbClr val="000000"/>
                          </a:solidFill>
                          <a:effectLst/>
                          <a:latin typeface="Avenir Next LT Pro" panose="020B0504020202020204" pitchFamily="34" charset="0"/>
                          <a:ea typeface="Arial"/>
                          <a:cs typeface="Arial"/>
                          <a:sym typeface="Arial"/>
                        </a:rPr>
                        <a:t>Work in the best way for you</a:t>
                      </a:r>
                    </a:p>
                    <a:p>
                      <a:pPr marL="285750" indent="-285750">
                        <a:buFont typeface="Arial" panose="020B0604020202020204" pitchFamily="34" charset="0"/>
                        <a:buChar char="•"/>
                      </a:pPr>
                      <a:r>
                        <a:rPr lang="en-GB" sz="1200" b="0" i="0" u="none" strike="noStrike" cap="none">
                          <a:solidFill>
                            <a:srgbClr val="000000"/>
                          </a:solidFill>
                          <a:effectLst/>
                          <a:latin typeface="Avenir Next LT Pro" panose="020B0504020202020204" pitchFamily="34" charset="0"/>
                          <a:ea typeface="Arial"/>
                          <a:cs typeface="Arial"/>
                          <a:sym typeface="Arial"/>
                        </a:rPr>
                        <a:t>Revise in the best place for you</a:t>
                      </a:r>
                    </a:p>
                    <a:p>
                      <a:endParaRPr lang="en-GB" sz="1200">
                        <a:latin typeface="Avenir Next LT Pro" panose="020B0504020202020204" pitchFamily="34" charset="0"/>
                      </a:endParaRPr>
                    </a:p>
                  </a:txBody>
                  <a:tcPr/>
                </a:tc>
                <a:tc>
                  <a:txBody>
                    <a:bodyPr/>
                    <a:lstStyle/>
                    <a:p>
                      <a:pPr marL="285750" indent="-285750">
                        <a:buFont typeface="Arial" panose="020B0604020202020204" pitchFamily="34" charset="0"/>
                        <a:buChar char="•"/>
                      </a:pPr>
                      <a:r>
                        <a:rPr lang="en-GB" sz="1200" b="0" i="0" u="none" strike="noStrike" cap="none">
                          <a:solidFill>
                            <a:srgbClr val="000000"/>
                          </a:solidFill>
                          <a:effectLst/>
                          <a:latin typeface="Avenir Next LT Pro" panose="020B0504020202020204" pitchFamily="34" charset="0"/>
                          <a:ea typeface="Arial"/>
                          <a:cs typeface="Arial"/>
                          <a:sym typeface="Arial"/>
                        </a:rPr>
                        <a:t>Prepare your items the night before</a:t>
                      </a:r>
                    </a:p>
                    <a:p>
                      <a:pPr marL="285750" indent="-285750">
                        <a:buFont typeface="Arial" panose="020B0604020202020204" pitchFamily="34" charset="0"/>
                        <a:buChar char="•"/>
                      </a:pPr>
                      <a:r>
                        <a:rPr lang="en-GB" sz="1200" b="0" i="0" u="none" strike="noStrike" cap="none">
                          <a:solidFill>
                            <a:srgbClr val="000000"/>
                          </a:solidFill>
                          <a:effectLst/>
                          <a:latin typeface="Avenir Next LT Pro" panose="020B0504020202020204" pitchFamily="34" charset="0"/>
                          <a:ea typeface="Arial"/>
                          <a:cs typeface="Arial"/>
                          <a:sym typeface="Arial"/>
                        </a:rPr>
                        <a:t>Start your day the best you can</a:t>
                      </a:r>
                    </a:p>
                    <a:p>
                      <a:pPr marL="285750" indent="-285750">
                        <a:buFont typeface="Arial" panose="020B0604020202020204" pitchFamily="34" charset="0"/>
                        <a:buChar char="•"/>
                      </a:pPr>
                      <a:r>
                        <a:rPr lang="en-GB" sz="1200" b="0" i="0" u="none" strike="noStrike" cap="none">
                          <a:solidFill>
                            <a:srgbClr val="000000"/>
                          </a:solidFill>
                          <a:effectLst/>
                          <a:latin typeface="Avenir Next LT Pro" panose="020B0504020202020204" pitchFamily="34" charset="0"/>
                          <a:ea typeface="Arial"/>
                          <a:cs typeface="Arial"/>
                          <a:sym typeface="Arial"/>
                        </a:rPr>
                        <a:t>Try to ground yourself with a breathing exercise</a:t>
                      </a:r>
                    </a:p>
                    <a:p>
                      <a:pPr marL="285750" indent="-285750">
                        <a:buFont typeface="Arial" panose="020B0604020202020204" pitchFamily="34" charset="0"/>
                        <a:buChar char="•"/>
                      </a:pPr>
                      <a:r>
                        <a:rPr lang="en-GB" sz="1200" b="0" i="0" u="none" strike="noStrike" cap="none">
                          <a:solidFill>
                            <a:srgbClr val="000000"/>
                          </a:solidFill>
                          <a:effectLst/>
                          <a:latin typeface="Avenir Next LT Pro" panose="020B0504020202020204" pitchFamily="34" charset="0"/>
                          <a:ea typeface="Arial"/>
                          <a:cs typeface="Arial"/>
                          <a:sym typeface="Arial"/>
                        </a:rPr>
                        <a:t>Take your time</a:t>
                      </a:r>
                    </a:p>
                    <a:p>
                      <a:pPr marL="285750" indent="-285750">
                        <a:buFont typeface="Arial" panose="020B0604020202020204" pitchFamily="34" charset="0"/>
                        <a:buChar char="•"/>
                      </a:pPr>
                      <a:r>
                        <a:rPr lang="en-GB" sz="1200" b="0" i="0" u="none" strike="noStrike" cap="none">
                          <a:solidFill>
                            <a:srgbClr val="000000"/>
                          </a:solidFill>
                          <a:effectLst/>
                          <a:latin typeface="Avenir Next LT Pro" panose="020B0504020202020204" pitchFamily="34" charset="0"/>
                          <a:ea typeface="Arial"/>
                          <a:cs typeface="Arial"/>
                          <a:sym typeface="Arial"/>
                        </a:rPr>
                        <a:t>Remind yourself that it'll be over soon</a:t>
                      </a:r>
                    </a:p>
                  </a:txBody>
                  <a:tcPr/>
                </a:tc>
                <a:tc>
                  <a:txBody>
                    <a:bodyPr/>
                    <a:lstStyle/>
                    <a:p>
                      <a:pPr marL="285750" indent="-285750">
                        <a:buFont typeface="Arial" panose="020B0604020202020204" pitchFamily="34" charset="0"/>
                        <a:buChar char="•"/>
                      </a:pPr>
                      <a:r>
                        <a:rPr lang="en-GB" sz="1200" b="0" i="0" u="none" strike="noStrike" cap="none">
                          <a:solidFill>
                            <a:srgbClr val="000000"/>
                          </a:solidFill>
                          <a:effectLst/>
                          <a:latin typeface="Avenir Next LT Pro" panose="020B0504020202020204" pitchFamily="34" charset="0"/>
                          <a:ea typeface="Arial"/>
                          <a:cs typeface="Arial"/>
                          <a:sym typeface="Arial"/>
                        </a:rPr>
                        <a:t>Try not to compare your answers to others</a:t>
                      </a:r>
                    </a:p>
                    <a:p>
                      <a:pPr marL="285750" indent="-285750">
                        <a:buFont typeface="Arial" panose="020B0604020202020204" pitchFamily="34" charset="0"/>
                        <a:buChar char="•"/>
                      </a:pPr>
                      <a:r>
                        <a:rPr lang="en-GB" sz="1200" b="0" i="0" u="none" strike="noStrike" cap="none">
                          <a:solidFill>
                            <a:srgbClr val="000000"/>
                          </a:solidFill>
                          <a:effectLst/>
                          <a:latin typeface="Avenir Next LT Pro" panose="020B0504020202020204" pitchFamily="34" charset="0"/>
                          <a:ea typeface="Arial"/>
                          <a:cs typeface="Arial"/>
                          <a:sym typeface="Arial"/>
                        </a:rPr>
                        <a:t>Reward yourself</a:t>
                      </a:r>
                    </a:p>
                    <a:p>
                      <a:pPr marL="285750" indent="-285750">
                        <a:buFont typeface="Arial" panose="020B0604020202020204" pitchFamily="34" charset="0"/>
                        <a:buChar char="•"/>
                      </a:pPr>
                      <a:r>
                        <a:rPr lang="en-GB" sz="1200" b="0" i="0" u="none" strike="noStrike" cap="none">
                          <a:solidFill>
                            <a:srgbClr val="000000"/>
                          </a:solidFill>
                          <a:effectLst/>
                          <a:latin typeface="Avenir Next LT Pro" panose="020B0504020202020204" pitchFamily="34" charset="0"/>
                          <a:ea typeface="Arial"/>
                          <a:cs typeface="Arial"/>
                          <a:sym typeface="Arial"/>
                        </a:rPr>
                        <a:t>Focus on next steps</a:t>
                      </a:r>
                    </a:p>
                    <a:p>
                      <a:pPr marL="285750" indent="-285750">
                        <a:buFont typeface="Arial" panose="020B0604020202020204" pitchFamily="34" charset="0"/>
                        <a:buChar char="•"/>
                      </a:pPr>
                      <a:r>
                        <a:rPr lang="en-GB" sz="1200" b="0" i="0" u="none" strike="noStrike" cap="none">
                          <a:solidFill>
                            <a:srgbClr val="000000"/>
                          </a:solidFill>
                          <a:effectLst/>
                          <a:latin typeface="Avenir Next LT Pro" panose="020B0504020202020204" pitchFamily="34" charset="0"/>
                          <a:ea typeface="Arial"/>
                          <a:cs typeface="Arial"/>
                          <a:sym typeface="Arial"/>
                        </a:rPr>
                        <a:t>Relax before your next exam</a:t>
                      </a:r>
                    </a:p>
                    <a:p>
                      <a:pPr marL="0" indent="0">
                        <a:buFont typeface="Arial" panose="020B0604020202020204" pitchFamily="34" charset="0"/>
                        <a:buNone/>
                      </a:pPr>
                      <a:endParaRPr lang="en-GB" sz="1200" b="0" i="0" u="none" strike="noStrike" cap="none">
                        <a:solidFill>
                          <a:srgbClr val="000000"/>
                        </a:solidFill>
                        <a:effectLst/>
                        <a:latin typeface="Avenir Next LT Pro" panose="020B0504020202020204" pitchFamily="34" charset="0"/>
                        <a:ea typeface="Arial"/>
                        <a:cs typeface="Arial"/>
                        <a:sym typeface="Arial"/>
                      </a:endParaRPr>
                    </a:p>
                  </a:txBody>
                  <a:tcPr/>
                </a:tc>
                <a:extLst>
                  <a:ext uri="{0D108BD9-81ED-4DB2-BD59-A6C34878D82A}">
                    <a16:rowId xmlns:a16="http://schemas.microsoft.com/office/drawing/2014/main" val="304477194"/>
                  </a:ext>
                </a:extLst>
              </a:tr>
            </a:tbl>
          </a:graphicData>
        </a:graphic>
      </p:graphicFrame>
    </p:spTree>
    <p:extLst>
      <p:ext uri="{BB962C8B-B14F-4D97-AF65-F5344CB8AC3E}">
        <p14:creationId xmlns:p14="http://schemas.microsoft.com/office/powerpoint/2010/main" val="2747483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6"/>
          <p:cNvSpPr txBox="1">
            <a:spLocks noGrp="1"/>
          </p:cNvSpPr>
          <p:nvPr>
            <p:ph type="title"/>
          </p:nvPr>
        </p:nvSpPr>
        <p:spPr>
          <a:xfrm>
            <a:off x="512445" y="273843"/>
            <a:ext cx="8119110" cy="621217"/>
          </a:xfrm>
          <a:prstGeom prst="rect">
            <a:avLst/>
          </a:prstGeom>
          <a:noFill/>
          <a:ln>
            <a:solidFill>
              <a:schemeClr val="tx1"/>
            </a:solid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3300"/>
              <a:buFont typeface="Federo"/>
              <a:buNone/>
            </a:pPr>
            <a:r>
              <a:rPr lang="en-GB" sz="2400" b="1">
                <a:latin typeface="Avenir Next LT Pro" panose="020B0504020202020204" pitchFamily="34" charset="0"/>
                <a:ea typeface="Federo"/>
                <a:cs typeface="Federo"/>
                <a:sym typeface="Federo"/>
              </a:rPr>
              <a:t>Key Dates &amp; Assessment Points during Year 10</a:t>
            </a:r>
            <a:endParaRPr sz="2400">
              <a:latin typeface="Avenir Next LT Pro" panose="020B0504020202020204" pitchFamily="34" charset="0"/>
            </a:endParaRPr>
          </a:p>
        </p:txBody>
      </p:sp>
      <p:pic>
        <p:nvPicPr>
          <p:cNvPr id="8" name="Google Shape;123;p5">
            <a:extLst>
              <a:ext uri="{FF2B5EF4-FFF2-40B4-BE49-F238E27FC236}">
                <a16:creationId xmlns:a16="http://schemas.microsoft.com/office/drawing/2014/main" id="{A63A635E-E173-4DAE-BE1D-024851892A27}"/>
              </a:ext>
            </a:extLst>
          </p:cNvPr>
          <p:cNvPicPr preferRelativeResize="0"/>
          <p:nvPr/>
        </p:nvPicPr>
        <p:blipFill rotWithShape="1">
          <a:blip r:embed="rId3">
            <a:alphaModFix/>
          </a:blip>
          <a:srcRect/>
          <a:stretch/>
        </p:blipFill>
        <p:spPr>
          <a:xfrm>
            <a:off x="7635240" y="4617720"/>
            <a:ext cx="1438932" cy="443232"/>
          </a:xfrm>
          <a:prstGeom prst="rect">
            <a:avLst/>
          </a:prstGeom>
          <a:noFill/>
          <a:ln>
            <a:noFill/>
          </a:ln>
        </p:spPr>
      </p:pic>
      <p:pic>
        <p:nvPicPr>
          <p:cNvPr id="9" name="Google Shape;124;p5">
            <a:extLst>
              <a:ext uri="{FF2B5EF4-FFF2-40B4-BE49-F238E27FC236}">
                <a16:creationId xmlns:a16="http://schemas.microsoft.com/office/drawing/2014/main" id="{DD9845DD-2991-4398-BDE1-850AB28332F7}"/>
              </a:ext>
            </a:extLst>
          </p:cNvPr>
          <p:cNvPicPr preferRelativeResize="0"/>
          <p:nvPr/>
        </p:nvPicPr>
        <p:blipFill rotWithShape="1">
          <a:blip r:embed="rId4">
            <a:alphaModFix/>
          </a:blip>
          <a:srcRect/>
          <a:stretch/>
        </p:blipFill>
        <p:spPr>
          <a:xfrm>
            <a:off x="69829" y="4541520"/>
            <a:ext cx="1019832" cy="503014"/>
          </a:xfrm>
          <a:prstGeom prst="rect">
            <a:avLst/>
          </a:prstGeom>
          <a:noFill/>
          <a:ln>
            <a:noFill/>
          </a:ln>
        </p:spPr>
      </p:pic>
      <p:graphicFrame>
        <p:nvGraphicFramePr>
          <p:cNvPr id="4" name="Table 3">
            <a:extLst>
              <a:ext uri="{FF2B5EF4-FFF2-40B4-BE49-F238E27FC236}">
                <a16:creationId xmlns:a16="http://schemas.microsoft.com/office/drawing/2014/main" id="{7DDF34D7-46F9-B44C-A69C-CAD9C42C42FB}"/>
              </a:ext>
            </a:extLst>
          </p:cNvPr>
          <p:cNvGraphicFramePr>
            <a:graphicFrameLocks noGrp="1"/>
          </p:cNvGraphicFramePr>
          <p:nvPr>
            <p:extLst>
              <p:ext uri="{D42A27DB-BD31-4B8C-83A1-F6EECF244321}">
                <p14:modId xmlns:p14="http://schemas.microsoft.com/office/powerpoint/2010/main" val="2945014162"/>
              </p:ext>
            </p:extLst>
          </p:nvPr>
        </p:nvGraphicFramePr>
        <p:xfrm>
          <a:off x="224562" y="1177222"/>
          <a:ext cx="8694876" cy="3005937"/>
        </p:xfrm>
        <a:graphic>
          <a:graphicData uri="http://schemas.openxmlformats.org/drawingml/2006/table">
            <a:tbl>
              <a:tblPr firstRow="1" bandRow="1">
                <a:tableStyleId>{22838BEF-8BB2-4498-84A7-C5851F593DF1}</a:tableStyleId>
              </a:tblPr>
              <a:tblGrid>
                <a:gridCol w="4347438">
                  <a:extLst>
                    <a:ext uri="{9D8B030D-6E8A-4147-A177-3AD203B41FA5}">
                      <a16:colId xmlns:a16="http://schemas.microsoft.com/office/drawing/2014/main" val="2767842913"/>
                    </a:ext>
                  </a:extLst>
                </a:gridCol>
                <a:gridCol w="4347438">
                  <a:extLst>
                    <a:ext uri="{9D8B030D-6E8A-4147-A177-3AD203B41FA5}">
                      <a16:colId xmlns:a16="http://schemas.microsoft.com/office/drawing/2014/main" val="2346736094"/>
                    </a:ext>
                  </a:extLst>
                </a:gridCol>
              </a:tblGrid>
              <a:tr h="273267">
                <a:tc>
                  <a:txBody>
                    <a:bodyPr/>
                    <a:lstStyle/>
                    <a:p>
                      <a:pPr algn="ctr"/>
                      <a:r>
                        <a:rPr lang="en-GB" sz="1050" b="1">
                          <a:latin typeface="Avenir Next LT Pro" panose="020B0504020202020204" pitchFamily="34" charset="0"/>
                        </a:rPr>
                        <a:t>Monday 15</a:t>
                      </a:r>
                      <a:r>
                        <a:rPr lang="en-GB" sz="1050" b="1" baseline="30000">
                          <a:latin typeface="Avenir Next LT Pro" panose="020B0504020202020204" pitchFamily="34" charset="0"/>
                        </a:rPr>
                        <a:t>th</a:t>
                      </a:r>
                      <a:r>
                        <a:rPr lang="en-GB" sz="1050" b="1">
                          <a:latin typeface="Avenir Next LT Pro" panose="020B0504020202020204" pitchFamily="34" charset="0"/>
                        </a:rPr>
                        <a:t> September 2025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b="1">
                          <a:latin typeface="Avenir Next LT Pro" panose="020B0504020202020204" pitchFamily="34" charset="0"/>
                        </a:rPr>
                        <a:t>Year 10 Launch Event</a:t>
                      </a:r>
                    </a:p>
                  </a:txBody>
                  <a:tcPr anchor="ctr"/>
                </a:tc>
                <a:extLst>
                  <a:ext uri="{0D108BD9-81ED-4DB2-BD59-A6C34878D82A}">
                    <a16:rowId xmlns:a16="http://schemas.microsoft.com/office/drawing/2014/main" val="1632817435"/>
                  </a:ext>
                </a:extLst>
              </a:tr>
              <a:tr h="273267">
                <a:tc>
                  <a:txBody>
                    <a:bodyPr/>
                    <a:lstStyle/>
                    <a:p>
                      <a:pPr algn="ctr"/>
                      <a:r>
                        <a:rPr lang="en-GB" sz="1050" b="1">
                          <a:latin typeface="Avenir Next LT Pro" panose="020B0504020202020204" pitchFamily="34" charset="0"/>
                        </a:rPr>
                        <a:t>W/C Monday 12</a:t>
                      </a:r>
                      <a:r>
                        <a:rPr lang="en-GB" sz="1050" b="1" baseline="30000">
                          <a:latin typeface="Avenir Next LT Pro" panose="020B0504020202020204" pitchFamily="34" charset="0"/>
                        </a:rPr>
                        <a:t>th</a:t>
                      </a:r>
                      <a:r>
                        <a:rPr lang="en-GB" sz="1050" b="1">
                          <a:latin typeface="Avenir Next LT Pro" panose="020B0504020202020204" pitchFamily="34" charset="0"/>
                        </a:rPr>
                        <a:t> January 2026</a:t>
                      </a:r>
                    </a:p>
                  </a:txBody>
                  <a:tcPr anchor="ctr"/>
                </a:tc>
                <a:tc>
                  <a:txBody>
                    <a:bodyPr/>
                    <a:lstStyle/>
                    <a:p>
                      <a:pPr algn="ctr"/>
                      <a:r>
                        <a:rPr lang="en-GB" sz="1050" b="1">
                          <a:latin typeface="Avenir Next LT Pro" panose="020B0504020202020204" pitchFamily="34" charset="0"/>
                        </a:rPr>
                        <a:t>Year 10 Tracker 1 - ATL</a:t>
                      </a:r>
                    </a:p>
                  </a:txBody>
                  <a:tcPr anchor="ctr"/>
                </a:tc>
                <a:extLst>
                  <a:ext uri="{0D108BD9-81ED-4DB2-BD59-A6C34878D82A}">
                    <a16:rowId xmlns:a16="http://schemas.microsoft.com/office/drawing/2014/main" val="332649295"/>
                  </a:ext>
                </a:extLst>
              </a:tr>
              <a:tr h="273267">
                <a:tc>
                  <a:txBody>
                    <a:bodyPr/>
                    <a:lstStyle/>
                    <a:p>
                      <a:pPr algn="ctr"/>
                      <a:r>
                        <a:rPr lang="en-GB" sz="1050" b="1">
                          <a:latin typeface="Avenir Next LT Pro" panose="020B0504020202020204" pitchFamily="34" charset="0"/>
                        </a:rPr>
                        <a:t>W/C Monday 9</a:t>
                      </a:r>
                      <a:r>
                        <a:rPr lang="en-GB" sz="1050" b="1" baseline="30000">
                          <a:latin typeface="Avenir Next LT Pro" panose="020B0504020202020204" pitchFamily="34" charset="0"/>
                        </a:rPr>
                        <a:t>th</a:t>
                      </a:r>
                      <a:r>
                        <a:rPr lang="en-GB" sz="1050" b="1">
                          <a:latin typeface="Avenir Next LT Pro" panose="020B0504020202020204" pitchFamily="34" charset="0"/>
                        </a:rPr>
                        <a:t> February 2026</a:t>
                      </a:r>
                    </a:p>
                  </a:txBody>
                  <a:tcPr anchor="ctr"/>
                </a:tc>
                <a:tc>
                  <a:txBody>
                    <a:bodyPr/>
                    <a:lstStyle/>
                    <a:p>
                      <a:pPr algn="ctr"/>
                      <a:r>
                        <a:rPr lang="en-GB" sz="1050" b="1">
                          <a:latin typeface="Avenir Next LT Pro" panose="020B0504020202020204" pitchFamily="34" charset="0"/>
                        </a:rPr>
                        <a:t>Year 10 Drama Exams</a:t>
                      </a:r>
                    </a:p>
                  </a:txBody>
                  <a:tcPr anchor="ctr"/>
                </a:tc>
                <a:extLst>
                  <a:ext uri="{0D108BD9-81ED-4DB2-BD59-A6C34878D82A}">
                    <a16:rowId xmlns:a16="http://schemas.microsoft.com/office/drawing/2014/main" val="3836114114"/>
                  </a:ext>
                </a:extLst>
              </a:tr>
              <a:tr h="273267">
                <a:tc>
                  <a:txBody>
                    <a:bodyPr/>
                    <a:lstStyle/>
                    <a:p>
                      <a:pPr algn="ctr"/>
                      <a:r>
                        <a:rPr lang="en-GB" sz="1050" b="1">
                          <a:latin typeface="Avenir Next LT Pro" panose="020B0504020202020204" pitchFamily="34" charset="0"/>
                        </a:rPr>
                        <a:t>W/C Monday 23</a:t>
                      </a:r>
                      <a:r>
                        <a:rPr lang="en-GB" sz="1050" b="1" baseline="30000">
                          <a:latin typeface="Avenir Next LT Pro" panose="020B0504020202020204" pitchFamily="34" charset="0"/>
                        </a:rPr>
                        <a:t>rd</a:t>
                      </a:r>
                      <a:r>
                        <a:rPr lang="en-GB" sz="1050" b="1">
                          <a:latin typeface="Avenir Next LT Pro" panose="020B0504020202020204" pitchFamily="34" charset="0"/>
                        </a:rPr>
                        <a:t> March 2026</a:t>
                      </a:r>
                    </a:p>
                  </a:txBody>
                  <a:tcPr anchor="ctr"/>
                </a:tc>
                <a:tc>
                  <a:txBody>
                    <a:bodyPr/>
                    <a:lstStyle/>
                    <a:p>
                      <a:pPr algn="ctr"/>
                      <a:r>
                        <a:rPr lang="en-GB" sz="1050" b="1">
                          <a:latin typeface="Avenir Next LT Pro" panose="020B0504020202020204" pitchFamily="34" charset="0"/>
                        </a:rPr>
                        <a:t>Year 10 Mock Exams</a:t>
                      </a:r>
                    </a:p>
                  </a:txBody>
                  <a:tcPr anchor="ctr"/>
                </a:tc>
                <a:extLst>
                  <a:ext uri="{0D108BD9-81ED-4DB2-BD59-A6C34878D82A}">
                    <a16:rowId xmlns:a16="http://schemas.microsoft.com/office/drawing/2014/main" val="2298732826"/>
                  </a:ext>
                </a:extLst>
              </a:tr>
              <a:tr h="273267">
                <a:tc>
                  <a:txBody>
                    <a:bodyPr/>
                    <a:lstStyle/>
                    <a:p>
                      <a:pPr algn="ctr"/>
                      <a:r>
                        <a:rPr lang="en-GB" sz="1050" b="1">
                          <a:latin typeface="Avenir Next LT Pro" panose="020B0504020202020204" pitchFamily="34" charset="0"/>
                        </a:rPr>
                        <a:t>W/C Monday 24</a:t>
                      </a:r>
                      <a:r>
                        <a:rPr lang="en-GB" sz="1050" b="1" baseline="30000">
                          <a:latin typeface="Avenir Next LT Pro" panose="020B0504020202020204" pitchFamily="34" charset="0"/>
                        </a:rPr>
                        <a:t>th</a:t>
                      </a:r>
                      <a:r>
                        <a:rPr lang="en-GB" sz="1050" b="1">
                          <a:latin typeface="Avenir Next LT Pro" panose="020B0504020202020204" pitchFamily="34" charset="0"/>
                        </a:rPr>
                        <a:t> April 2026</a:t>
                      </a:r>
                    </a:p>
                  </a:txBody>
                  <a:tcPr anchor="ctr"/>
                </a:tc>
                <a:tc>
                  <a:txBody>
                    <a:bodyPr/>
                    <a:lstStyle/>
                    <a:p>
                      <a:pPr algn="ctr"/>
                      <a:r>
                        <a:rPr lang="en-GB" sz="1050" b="1">
                          <a:latin typeface="Avenir Next LT Pro" panose="020B0504020202020204" pitchFamily="34" charset="0"/>
                        </a:rPr>
                        <a:t>Year 10 Tracker 2 – ATL &amp; Grades</a:t>
                      </a:r>
                    </a:p>
                  </a:txBody>
                  <a:tcPr anchor="ctr"/>
                </a:tc>
                <a:extLst>
                  <a:ext uri="{0D108BD9-81ED-4DB2-BD59-A6C34878D82A}">
                    <a16:rowId xmlns:a16="http://schemas.microsoft.com/office/drawing/2014/main" val="2373856662"/>
                  </a:ext>
                </a:extLst>
              </a:tr>
              <a:tr h="273267">
                <a:tc>
                  <a:txBody>
                    <a:bodyPr/>
                    <a:lstStyle/>
                    <a:p>
                      <a:pPr algn="ctr"/>
                      <a:r>
                        <a:rPr lang="en-GB" sz="1050" b="1">
                          <a:latin typeface="Avenir Next LT Pro" panose="020B0504020202020204" pitchFamily="34" charset="0"/>
                        </a:rPr>
                        <a:t>Tuesday 5</a:t>
                      </a:r>
                      <a:r>
                        <a:rPr lang="en-GB" sz="1050" b="1" baseline="30000">
                          <a:latin typeface="Avenir Next LT Pro" panose="020B0504020202020204" pitchFamily="34" charset="0"/>
                        </a:rPr>
                        <a:t>th</a:t>
                      </a:r>
                      <a:r>
                        <a:rPr lang="en-GB" sz="1050" b="1">
                          <a:latin typeface="Avenir Next LT Pro" panose="020B0504020202020204" pitchFamily="34" charset="0"/>
                        </a:rPr>
                        <a:t> May 2026</a:t>
                      </a:r>
                    </a:p>
                  </a:txBody>
                  <a:tcPr anchor="ctr"/>
                </a:tc>
                <a:tc>
                  <a:txBody>
                    <a:bodyPr/>
                    <a:lstStyle/>
                    <a:p>
                      <a:pPr algn="ctr"/>
                      <a:r>
                        <a:rPr lang="en-GB" sz="1050" b="1">
                          <a:latin typeface="Avenir Next LT Pro" panose="020B0504020202020204" pitchFamily="34" charset="0"/>
                        </a:rPr>
                        <a:t>Year 10 Parents’ Evening</a:t>
                      </a:r>
                    </a:p>
                  </a:txBody>
                  <a:tcPr anchor="ctr"/>
                </a:tc>
                <a:extLst>
                  <a:ext uri="{0D108BD9-81ED-4DB2-BD59-A6C34878D82A}">
                    <a16:rowId xmlns:a16="http://schemas.microsoft.com/office/drawing/2014/main" val="1287205384"/>
                  </a:ext>
                </a:extLst>
              </a:tr>
              <a:tr h="273267">
                <a:tc>
                  <a:txBody>
                    <a:bodyPr/>
                    <a:lstStyle/>
                    <a:p>
                      <a:pPr algn="ctr"/>
                      <a:r>
                        <a:rPr lang="en-GB" sz="1050" b="1">
                          <a:latin typeface="Avenir Next LT Pro" panose="020B0504020202020204" pitchFamily="34" charset="0"/>
                        </a:rPr>
                        <a:t>Tuesday 2</a:t>
                      </a:r>
                      <a:r>
                        <a:rPr lang="en-GB" sz="1050" b="1" baseline="30000">
                          <a:latin typeface="Avenir Next LT Pro" panose="020B0504020202020204" pitchFamily="34" charset="0"/>
                        </a:rPr>
                        <a:t>nd</a:t>
                      </a:r>
                      <a:r>
                        <a:rPr lang="en-GB" sz="1050" b="1">
                          <a:latin typeface="Avenir Next LT Pro" panose="020B0504020202020204" pitchFamily="34" charset="0"/>
                        </a:rPr>
                        <a:t> June 2026</a:t>
                      </a:r>
                    </a:p>
                  </a:txBody>
                  <a:tcPr anchor="ctr"/>
                </a:tc>
                <a:tc>
                  <a:txBody>
                    <a:bodyPr/>
                    <a:lstStyle/>
                    <a:p>
                      <a:pPr algn="ctr"/>
                      <a:r>
                        <a:rPr lang="en-GB" sz="1050" b="1">
                          <a:latin typeface="Avenir Next LT Pro" panose="020B0504020202020204" pitchFamily="34" charset="0"/>
                        </a:rPr>
                        <a:t>GCSE Statistics Exam 1</a:t>
                      </a:r>
                    </a:p>
                  </a:txBody>
                  <a:tcPr anchor="ctr"/>
                </a:tc>
                <a:extLst>
                  <a:ext uri="{0D108BD9-81ED-4DB2-BD59-A6C34878D82A}">
                    <a16:rowId xmlns:a16="http://schemas.microsoft.com/office/drawing/2014/main" val="1437040374"/>
                  </a:ext>
                </a:extLst>
              </a:tr>
              <a:tr h="273267">
                <a:tc>
                  <a:txBody>
                    <a:bodyPr/>
                    <a:lstStyle/>
                    <a:p>
                      <a:pPr algn="ctr"/>
                      <a:r>
                        <a:rPr lang="en-GB" sz="1050" b="1">
                          <a:latin typeface="Avenir Next LT Pro" panose="020B0504020202020204" pitchFamily="34" charset="0"/>
                        </a:rPr>
                        <a:t>Tuesday 12</a:t>
                      </a:r>
                      <a:r>
                        <a:rPr lang="en-GB" sz="1050" b="1" baseline="30000">
                          <a:latin typeface="Avenir Next LT Pro" panose="020B0504020202020204" pitchFamily="34" charset="0"/>
                        </a:rPr>
                        <a:t>th</a:t>
                      </a:r>
                      <a:r>
                        <a:rPr lang="en-GB" sz="1050" b="1">
                          <a:latin typeface="Avenir Next LT Pro" panose="020B0504020202020204" pitchFamily="34" charset="0"/>
                        </a:rPr>
                        <a:t> June 2026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b="1">
                          <a:latin typeface="Avenir Next LT Pro" panose="020B0504020202020204" pitchFamily="34" charset="0"/>
                        </a:rPr>
                        <a:t>GCSE Statistics Exam 2</a:t>
                      </a:r>
                    </a:p>
                  </a:txBody>
                  <a:tcPr anchor="ctr"/>
                </a:tc>
                <a:extLst>
                  <a:ext uri="{0D108BD9-81ED-4DB2-BD59-A6C34878D82A}">
                    <a16:rowId xmlns:a16="http://schemas.microsoft.com/office/drawing/2014/main" val="1577616772"/>
                  </a:ext>
                </a:extLst>
              </a:tr>
              <a:tr h="273267">
                <a:tc>
                  <a:txBody>
                    <a:bodyPr/>
                    <a:lstStyle/>
                    <a:p>
                      <a:pPr algn="ctr"/>
                      <a:r>
                        <a:rPr lang="en-GB" sz="1050" b="1">
                          <a:latin typeface="Avenir Next LT Pro" panose="020B0504020202020204" pitchFamily="34" charset="0"/>
                        </a:rPr>
                        <a:t>Monday 22</a:t>
                      </a:r>
                      <a:r>
                        <a:rPr lang="en-GB" sz="1050" b="1" baseline="30000">
                          <a:latin typeface="Avenir Next LT Pro" panose="020B0504020202020204" pitchFamily="34" charset="0"/>
                        </a:rPr>
                        <a:t>nd</a:t>
                      </a:r>
                      <a:r>
                        <a:rPr lang="en-GB" sz="1050" b="1">
                          <a:latin typeface="Avenir Next LT Pro" panose="020B0504020202020204" pitchFamily="34" charset="0"/>
                        </a:rPr>
                        <a:t> June -  Tuesday 23</a:t>
                      </a:r>
                      <a:r>
                        <a:rPr lang="en-GB" sz="1050" b="1" baseline="30000">
                          <a:latin typeface="Avenir Next LT Pro" panose="020B0504020202020204" pitchFamily="34" charset="0"/>
                        </a:rPr>
                        <a:t>rd</a:t>
                      </a:r>
                      <a:r>
                        <a:rPr lang="en-GB" sz="1050" b="1">
                          <a:latin typeface="Avenir Next LT Pro" panose="020B0504020202020204" pitchFamily="34" charset="0"/>
                        </a:rPr>
                        <a:t> June 2026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b="1">
                          <a:latin typeface="Avenir Next LT Pro" panose="020B0504020202020204" pitchFamily="34" charset="0"/>
                        </a:rPr>
                        <a:t>Year 10 Art Mock Exams</a:t>
                      </a:r>
                    </a:p>
                  </a:txBody>
                  <a:tcPr anchor="ctr"/>
                </a:tc>
                <a:extLst>
                  <a:ext uri="{0D108BD9-81ED-4DB2-BD59-A6C34878D82A}">
                    <a16:rowId xmlns:a16="http://schemas.microsoft.com/office/drawing/2014/main" val="1784344907"/>
                  </a:ext>
                </a:extLst>
              </a:tr>
              <a:tr h="273267">
                <a:tc>
                  <a:txBody>
                    <a:bodyPr/>
                    <a:lstStyle/>
                    <a:p>
                      <a:pPr algn="ctr"/>
                      <a:r>
                        <a:rPr lang="en-GB" sz="1050" b="1">
                          <a:latin typeface="Avenir Next LT Pro" panose="020B0504020202020204" pitchFamily="34" charset="0"/>
                        </a:rPr>
                        <a:t>Tuesday 30</a:t>
                      </a:r>
                      <a:r>
                        <a:rPr lang="en-GB" sz="1050" b="1" baseline="30000">
                          <a:latin typeface="Avenir Next LT Pro" panose="020B0504020202020204" pitchFamily="34" charset="0"/>
                        </a:rPr>
                        <a:t>th</a:t>
                      </a:r>
                      <a:r>
                        <a:rPr lang="en-GB" sz="1050" b="1">
                          <a:latin typeface="Avenir Next LT Pro" panose="020B0504020202020204" pitchFamily="34" charset="0"/>
                        </a:rPr>
                        <a:t> June – Wednesday 1</a:t>
                      </a:r>
                      <a:r>
                        <a:rPr lang="en-GB" sz="1050" b="1" baseline="30000">
                          <a:latin typeface="Avenir Next LT Pro" panose="020B0504020202020204" pitchFamily="34" charset="0"/>
                        </a:rPr>
                        <a:t>st</a:t>
                      </a:r>
                      <a:r>
                        <a:rPr lang="en-GB" sz="1050" b="1">
                          <a:latin typeface="Avenir Next LT Pro" panose="020B0504020202020204" pitchFamily="34" charset="0"/>
                        </a:rPr>
                        <a:t> July 2026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b="1">
                          <a:latin typeface="Avenir Next LT Pro" panose="020B0504020202020204" pitchFamily="34" charset="0"/>
                        </a:rPr>
                        <a:t>Year 10 Geography Field Trip</a:t>
                      </a:r>
                    </a:p>
                  </a:txBody>
                  <a:tcPr anchor="ctr"/>
                </a:tc>
                <a:extLst>
                  <a:ext uri="{0D108BD9-81ED-4DB2-BD59-A6C34878D82A}">
                    <a16:rowId xmlns:a16="http://schemas.microsoft.com/office/drawing/2014/main" val="20633212"/>
                  </a:ext>
                </a:extLst>
              </a:tr>
              <a:tr h="273267">
                <a:tc>
                  <a:txBody>
                    <a:bodyPr/>
                    <a:lstStyle/>
                    <a:p>
                      <a:pPr algn="ctr"/>
                      <a:r>
                        <a:rPr lang="en-GB" sz="1050" b="1">
                          <a:latin typeface="Avenir Next LT Pro" panose="020B0504020202020204" pitchFamily="34" charset="0"/>
                        </a:rPr>
                        <a:t>Monday 13</a:t>
                      </a:r>
                      <a:r>
                        <a:rPr lang="en-GB" sz="1050" b="1" baseline="30000">
                          <a:latin typeface="Avenir Next LT Pro" panose="020B0504020202020204" pitchFamily="34" charset="0"/>
                        </a:rPr>
                        <a:t>th</a:t>
                      </a:r>
                      <a:r>
                        <a:rPr lang="en-GB" sz="1050" b="1">
                          <a:latin typeface="Avenir Next LT Pro" panose="020B0504020202020204" pitchFamily="34" charset="0"/>
                        </a:rPr>
                        <a:t> July – Friday 17</a:t>
                      </a:r>
                      <a:r>
                        <a:rPr lang="en-GB" sz="1050" b="1" baseline="30000">
                          <a:latin typeface="Avenir Next LT Pro" panose="020B0504020202020204" pitchFamily="34" charset="0"/>
                        </a:rPr>
                        <a:t>th</a:t>
                      </a:r>
                      <a:r>
                        <a:rPr lang="en-GB" sz="1050" b="1">
                          <a:latin typeface="Avenir Next LT Pro" panose="020B0504020202020204" pitchFamily="34" charset="0"/>
                        </a:rPr>
                        <a:t> July 2026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b="1">
                          <a:latin typeface="Avenir Next LT Pro" panose="020B0504020202020204" pitchFamily="34" charset="0"/>
                        </a:rPr>
                        <a:t>Year 10 Work Experience</a:t>
                      </a:r>
                    </a:p>
                  </a:txBody>
                  <a:tcPr anchor="ctr"/>
                </a:tc>
                <a:extLst>
                  <a:ext uri="{0D108BD9-81ED-4DB2-BD59-A6C34878D82A}">
                    <a16:rowId xmlns:a16="http://schemas.microsoft.com/office/drawing/2014/main" val="4262015197"/>
                  </a:ext>
                </a:extLst>
              </a:tr>
            </a:tbl>
          </a:graphicData>
        </a:graphic>
      </p:graphicFrame>
      <p:sp>
        <p:nvSpPr>
          <p:cNvPr id="5" name="TextBox 4">
            <a:extLst>
              <a:ext uri="{FF2B5EF4-FFF2-40B4-BE49-F238E27FC236}">
                <a16:creationId xmlns:a16="http://schemas.microsoft.com/office/drawing/2014/main" id="{F4182FF4-766E-C864-AB9C-E806227194F8}"/>
              </a:ext>
            </a:extLst>
          </p:cNvPr>
          <p:cNvSpPr txBox="1"/>
          <p:nvPr/>
        </p:nvSpPr>
        <p:spPr>
          <a:xfrm>
            <a:off x="2710134" y="4325332"/>
            <a:ext cx="3723731" cy="584775"/>
          </a:xfrm>
          <a:prstGeom prst="rect">
            <a:avLst/>
          </a:prstGeom>
          <a:noFill/>
        </p:spPr>
        <p:txBody>
          <a:bodyPr wrap="square" rtlCol="0">
            <a:spAutoFit/>
          </a:bodyPr>
          <a:lstStyle/>
          <a:p>
            <a:pPr algn="ctr"/>
            <a:r>
              <a:rPr lang="en-GB" sz="1600"/>
              <a:t>+ Coursework Deadlines </a:t>
            </a:r>
          </a:p>
          <a:p>
            <a:pPr algn="ctr"/>
            <a:r>
              <a:rPr lang="en-GB" sz="1600"/>
              <a:t>throughout Year 10</a:t>
            </a:r>
          </a:p>
        </p:txBody>
      </p:sp>
    </p:spTree>
    <p:extLst>
      <p:ext uri="{BB962C8B-B14F-4D97-AF65-F5344CB8AC3E}">
        <p14:creationId xmlns:p14="http://schemas.microsoft.com/office/powerpoint/2010/main" val="21558609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6"/>
          <p:cNvSpPr txBox="1">
            <a:spLocks noGrp="1"/>
          </p:cNvSpPr>
          <p:nvPr>
            <p:ph type="title"/>
          </p:nvPr>
        </p:nvSpPr>
        <p:spPr>
          <a:xfrm>
            <a:off x="628650" y="98966"/>
            <a:ext cx="7886700" cy="994172"/>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3300"/>
              <a:buFont typeface="Federo"/>
              <a:buNone/>
            </a:pPr>
            <a:r>
              <a:rPr lang="en-GB" b="1">
                <a:latin typeface="Avenir Next LT Pro" panose="020B0504020202020204" pitchFamily="34" charset="0"/>
                <a:ea typeface="Federo"/>
                <a:cs typeface="Federo"/>
                <a:sym typeface="Federo"/>
              </a:rPr>
              <a:t>Mental Health &amp; Wellbeing</a:t>
            </a:r>
            <a:endParaRPr>
              <a:latin typeface="Avenir Next LT Pro" panose="020B0504020202020204" pitchFamily="34" charset="0"/>
            </a:endParaRPr>
          </a:p>
        </p:txBody>
      </p:sp>
      <p:pic>
        <p:nvPicPr>
          <p:cNvPr id="8" name="Google Shape;123;p5">
            <a:extLst>
              <a:ext uri="{FF2B5EF4-FFF2-40B4-BE49-F238E27FC236}">
                <a16:creationId xmlns:a16="http://schemas.microsoft.com/office/drawing/2014/main" id="{A63A635E-E173-4DAE-BE1D-024851892A27}"/>
              </a:ext>
            </a:extLst>
          </p:cNvPr>
          <p:cNvPicPr preferRelativeResize="0"/>
          <p:nvPr/>
        </p:nvPicPr>
        <p:blipFill rotWithShape="1">
          <a:blip r:embed="rId3">
            <a:alphaModFix/>
          </a:blip>
          <a:srcRect/>
          <a:stretch/>
        </p:blipFill>
        <p:spPr>
          <a:xfrm>
            <a:off x="7577470" y="4545888"/>
            <a:ext cx="1496702" cy="515064"/>
          </a:xfrm>
          <a:prstGeom prst="rect">
            <a:avLst/>
          </a:prstGeom>
          <a:noFill/>
          <a:ln>
            <a:noFill/>
          </a:ln>
        </p:spPr>
      </p:pic>
      <p:pic>
        <p:nvPicPr>
          <p:cNvPr id="9" name="Google Shape;124;p5">
            <a:extLst>
              <a:ext uri="{FF2B5EF4-FFF2-40B4-BE49-F238E27FC236}">
                <a16:creationId xmlns:a16="http://schemas.microsoft.com/office/drawing/2014/main" id="{DD9845DD-2991-4398-BDE1-850AB28332F7}"/>
              </a:ext>
            </a:extLst>
          </p:cNvPr>
          <p:cNvPicPr preferRelativeResize="0"/>
          <p:nvPr/>
        </p:nvPicPr>
        <p:blipFill rotWithShape="1">
          <a:blip r:embed="rId4">
            <a:alphaModFix/>
          </a:blip>
          <a:srcRect/>
          <a:stretch/>
        </p:blipFill>
        <p:spPr>
          <a:xfrm>
            <a:off x="69828" y="4529470"/>
            <a:ext cx="901279" cy="515064"/>
          </a:xfrm>
          <a:prstGeom prst="rect">
            <a:avLst/>
          </a:prstGeom>
          <a:noFill/>
          <a:ln>
            <a:noFill/>
          </a:ln>
        </p:spPr>
      </p:pic>
      <p:pic>
        <p:nvPicPr>
          <p:cNvPr id="2" name="Picture 1">
            <a:extLst>
              <a:ext uri="{FF2B5EF4-FFF2-40B4-BE49-F238E27FC236}">
                <a16:creationId xmlns:a16="http://schemas.microsoft.com/office/drawing/2014/main" id="{34AE1728-6BBD-4E0E-B7CE-A7AE5DDE581C}"/>
              </a:ext>
            </a:extLst>
          </p:cNvPr>
          <p:cNvPicPr>
            <a:picLocks noChangeAspect="1"/>
          </p:cNvPicPr>
          <p:nvPr/>
        </p:nvPicPr>
        <p:blipFill>
          <a:blip r:embed="rId5"/>
          <a:stretch>
            <a:fillRect/>
          </a:stretch>
        </p:blipFill>
        <p:spPr>
          <a:xfrm>
            <a:off x="408577" y="1360192"/>
            <a:ext cx="2486025" cy="1076325"/>
          </a:xfrm>
          <a:prstGeom prst="rect">
            <a:avLst/>
          </a:prstGeom>
          <a:ln>
            <a:solidFill>
              <a:schemeClr val="tx1"/>
            </a:solidFill>
          </a:ln>
        </p:spPr>
      </p:pic>
      <p:sp>
        <p:nvSpPr>
          <p:cNvPr id="3" name="TextBox 2">
            <a:extLst>
              <a:ext uri="{FF2B5EF4-FFF2-40B4-BE49-F238E27FC236}">
                <a16:creationId xmlns:a16="http://schemas.microsoft.com/office/drawing/2014/main" id="{E6A1B5A7-9802-494E-B119-B139CDA81FDD}"/>
              </a:ext>
            </a:extLst>
          </p:cNvPr>
          <p:cNvSpPr txBox="1"/>
          <p:nvPr/>
        </p:nvSpPr>
        <p:spPr>
          <a:xfrm>
            <a:off x="389860" y="2571750"/>
            <a:ext cx="2530549" cy="1384995"/>
          </a:xfrm>
          <a:prstGeom prst="rect">
            <a:avLst/>
          </a:prstGeom>
          <a:noFill/>
          <a:ln>
            <a:solidFill>
              <a:schemeClr val="tx1"/>
            </a:solidFill>
          </a:ln>
        </p:spPr>
        <p:txBody>
          <a:bodyPr wrap="square" rtlCol="0">
            <a:spAutoFit/>
          </a:bodyPr>
          <a:lstStyle/>
          <a:p>
            <a:r>
              <a:rPr lang="en-GB"/>
              <a:t>Hints and tips on managing exam stress</a:t>
            </a:r>
          </a:p>
          <a:p>
            <a:endParaRPr lang="en-GB"/>
          </a:p>
          <a:p>
            <a:r>
              <a:rPr lang="en-GB">
                <a:hlinkClick r:id="rId6"/>
              </a:rPr>
              <a:t>https://www.mind.org.uk/for-young-people/feelings-and-experiences/exam-stress/</a:t>
            </a:r>
            <a:r>
              <a:rPr lang="en-GB"/>
              <a:t> </a:t>
            </a:r>
          </a:p>
        </p:txBody>
      </p:sp>
      <p:pic>
        <p:nvPicPr>
          <p:cNvPr id="4" name="Picture 3">
            <a:extLst>
              <a:ext uri="{FF2B5EF4-FFF2-40B4-BE49-F238E27FC236}">
                <a16:creationId xmlns:a16="http://schemas.microsoft.com/office/drawing/2014/main" id="{D9FDB819-09F6-452D-9660-F5EE20BC5DF6}"/>
              </a:ext>
            </a:extLst>
          </p:cNvPr>
          <p:cNvPicPr>
            <a:picLocks noChangeAspect="1"/>
          </p:cNvPicPr>
          <p:nvPr/>
        </p:nvPicPr>
        <p:blipFill>
          <a:blip r:embed="rId7"/>
          <a:stretch>
            <a:fillRect/>
          </a:stretch>
        </p:blipFill>
        <p:spPr>
          <a:xfrm>
            <a:off x="3198405" y="1441154"/>
            <a:ext cx="2695575" cy="914400"/>
          </a:xfrm>
          <a:prstGeom prst="rect">
            <a:avLst/>
          </a:prstGeom>
          <a:ln>
            <a:solidFill>
              <a:schemeClr val="tx1"/>
            </a:solidFill>
          </a:ln>
        </p:spPr>
      </p:pic>
      <p:sp>
        <p:nvSpPr>
          <p:cNvPr id="10" name="TextBox 9">
            <a:extLst>
              <a:ext uri="{FF2B5EF4-FFF2-40B4-BE49-F238E27FC236}">
                <a16:creationId xmlns:a16="http://schemas.microsoft.com/office/drawing/2014/main" id="{7D9A2AB0-3822-4773-8664-269D40D9C114}"/>
              </a:ext>
            </a:extLst>
          </p:cNvPr>
          <p:cNvSpPr txBox="1"/>
          <p:nvPr/>
        </p:nvSpPr>
        <p:spPr>
          <a:xfrm>
            <a:off x="3280917" y="2571750"/>
            <a:ext cx="2530549" cy="1815882"/>
          </a:xfrm>
          <a:prstGeom prst="rect">
            <a:avLst/>
          </a:prstGeom>
          <a:noFill/>
          <a:ln>
            <a:solidFill>
              <a:schemeClr val="tx1"/>
            </a:solidFill>
          </a:ln>
        </p:spPr>
        <p:txBody>
          <a:bodyPr wrap="square" rtlCol="0">
            <a:spAutoFit/>
          </a:bodyPr>
          <a:lstStyle/>
          <a:p>
            <a:r>
              <a:rPr lang="en-GB"/>
              <a:t>Help for parents and students about support with mental health and exam stress</a:t>
            </a:r>
          </a:p>
          <a:p>
            <a:endParaRPr lang="en-GB"/>
          </a:p>
          <a:p>
            <a:r>
              <a:rPr lang="en-GB">
                <a:hlinkClick r:id="rId8"/>
              </a:rPr>
              <a:t>https://www.youngminds.org.uk/parent/blog/how-to-help-your-child-manage-exam-stress/</a:t>
            </a:r>
            <a:r>
              <a:rPr lang="en-GB"/>
              <a:t> </a:t>
            </a:r>
          </a:p>
        </p:txBody>
      </p:sp>
      <p:pic>
        <p:nvPicPr>
          <p:cNvPr id="5" name="Picture 4">
            <a:extLst>
              <a:ext uri="{FF2B5EF4-FFF2-40B4-BE49-F238E27FC236}">
                <a16:creationId xmlns:a16="http://schemas.microsoft.com/office/drawing/2014/main" id="{DFBF0603-E934-4E03-A893-69717C834B2C}"/>
              </a:ext>
            </a:extLst>
          </p:cNvPr>
          <p:cNvPicPr>
            <a:picLocks noChangeAspect="1"/>
          </p:cNvPicPr>
          <p:nvPr/>
        </p:nvPicPr>
        <p:blipFill>
          <a:blip r:embed="rId9"/>
          <a:stretch>
            <a:fillRect/>
          </a:stretch>
        </p:blipFill>
        <p:spPr>
          <a:xfrm>
            <a:off x="6418965" y="1441154"/>
            <a:ext cx="2019300" cy="800100"/>
          </a:xfrm>
          <a:prstGeom prst="rect">
            <a:avLst/>
          </a:prstGeom>
          <a:ln>
            <a:solidFill>
              <a:schemeClr val="tx1"/>
            </a:solidFill>
          </a:ln>
        </p:spPr>
      </p:pic>
      <p:sp>
        <p:nvSpPr>
          <p:cNvPr id="12" name="TextBox 11">
            <a:extLst>
              <a:ext uri="{FF2B5EF4-FFF2-40B4-BE49-F238E27FC236}">
                <a16:creationId xmlns:a16="http://schemas.microsoft.com/office/drawing/2014/main" id="{22303319-63FD-40D5-9828-434ABA3459CB}"/>
              </a:ext>
            </a:extLst>
          </p:cNvPr>
          <p:cNvSpPr txBox="1"/>
          <p:nvPr/>
        </p:nvSpPr>
        <p:spPr>
          <a:xfrm>
            <a:off x="6171974" y="2559587"/>
            <a:ext cx="2530549" cy="1384995"/>
          </a:xfrm>
          <a:prstGeom prst="rect">
            <a:avLst/>
          </a:prstGeom>
          <a:noFill/>
          <a:ln>
            <a:solidFill>
              <a:schemeClr val="tx1"/>
            </a:solidFill>
          </a:ln>
        </p:spPr>
        <p:txBody>
          <a:bodyPr wrap="square" rtlCol="0">
            <a:spAutoFit/>
          </a:bodyPr>
          <a:lstStyle/>
          <a:p>
            <a:r>
              <a:rPr lang="en-GB"/>
              <a:t>Students can chat online about their worries, as well access articles and discussions</a:t>
            </a:r>
          </a:p>
          <a:p>
            <a:endParaRPr lang="en-GB"/>
          </a:p>
          <a:p>
            <a:r>
              <a:rPr lang="en-GB">
                <a:hlinkClick r:id="rId10"/>
              </a:rPr>
              <a:t>https://www.kooth.com/</a:t>
            </a:r>
            <a:r>
              <a:rPr lang="en-GB"/>
              <a:t> </a:t>
            </a:r>
          </a:p>
        </p:txBody>
      </p:sp>
    </p:spTree>
    <p:extLst>
      <p:ext uri="{BB962C8B-B14F-4D97-AF65-F5344CB8AC3E}">
        <p14:creationId xmlns:p14="http://schemas.microsoft.com/office/powerpoint/2010/main" val="2848286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6"/>
          <p:cNvSpPr txBox="1">
            <a:spLocks noGrp="1"/>
          </p:cNvSpPr>
          <p:nvPr>
            <p:ph type="title"/>
          </p:nvPr>
        </p:nvSpPr>
        <p:spPr>
          <a:xfrm>
            <a:off x="506730" y="98966"/>
            <a:ext cx="7886700" cy="515064"/>
          </a:xfrm>
          <a:prstGeom prst="rect">
            <a:avLst/>
          </a:prstGeom>
          <a:noFill/>
          <a:ln>
            <a:solidFill>
              <a:schemeClr val="tx1"/>
            </a:solid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3300"/>
              <a:buFont typeface="Federo"/>
              <a:buNone/>
            </a:pPr>
            <a:r>
              <a:rPr lang="en-GB" sz="2800" b="1">
                <a:latin typeface="Avenir Next LT Pro" panose="020B0504020202020204" pitchFamily="34" charset="0"/>
                <a:ea typeface="Federo"/>
                <a:cs typeface="Federo"/>
                <a:sym typeface="Federo"/>
              </a:rPr>
              <a:t>Mental Health &amp; Wellbeing</a:t>
            </a:r>
            <a:endParaRPr sz="2800">
              <a:latin typeface="Avenir Next LT Pro" panose="020B0504020202020204" pitchFamily="34" charset="0"/>
            </a:endParaRPr>
          </a:p>
        </p:txBody>
      </p:sp>
      <p:pic>
        <p:nvPicPr>
          <p:cNvPr id="8" name="Google Shape;123;p5">
            <a:extLst>
              <a:ext uri="{FF2B5EF4-FFF2-40B4-BE49-F238E27FC236}">
                <a16:creationId xmlns:a16="http://schemas.microsoft.com/office/drawing/2014/main" id="{A63A635E-E173-4DAE-BE1D-024851892A27}"/>
              </a:ext>
            </a:extLst>
          </p:cNvPr>
          <p:cNvPicPr preferRelativeResize="0"/>
          <p:nvPr/>
        </p:nvPicPr>
        <p:blipFill rotWithShape="1">
          <a:blip r:embed="rId3">
            <a:alphaModFix/>
          </a:blip>
          <a:srcRect/>
          <a:stretch/>
        </p:blipFill>
        <p:spPr>
          <a:xfrm>
            <a:off x="7577470" y="4545888"/>
            <a:ext cx="1496702" cy="515064"/>
          </a:xfrm>
          <a:prstGeom prst="rect">
            <a:avLst/>
          </a:prstGeom>
          <a:noFill/>
          <a:ln>
            <a:noFill/>
          </a:ln>
        </p:spPr>
      </p:pic>
      <p:pic>
        <p:nvPicPr>
          <p:cNvPr id="9" name="Google Shape;124;p5">
            <a:extLst>
              <a:ext uri="{FF2B5EF4-FFF2-40B4-BE49-F238E27FC236}">
                <a16:creationId xmlns:a16="http://schemas.microsoft.com/office/drawing/2014/main" id="{DD9845DD-2991-4398-BDE1-850AB28332F7}"/>
              </a:ext>
            </a:extLst>
          </p:cNvPr>
          <p:cNvPicPr preferRelativeResize="0"/>
          <p:nvPr/>
        </p:nvPicPr>
        <p:blipFill rotWithShape="1">
          <a:blip r:embed="rId4">
            <a:alphaModFix/>
          </a:blip>
          <a:srcRect/>
          <a:stretch/>
        </p:blipFill>
        <p:spPr>
          <a:xfrm>
            <a:off x="69828" y="4529470"/>
            <a:ext cx="901279" cy="515064"/>
          </a:xfrm>
          <a:prstGeom prst="rect">
            <a:avLst/>
          </a:prstGeom>
          <a:noFill/>
          <a:ln>
            <a:noFill/>
          </a:ln>
        </p:spPr>
      </p:pic>
      <p:pic>
        <p:nvPicPr>
          <p:cNvPr id="7" name="Picture 6">
            <a:extLst>
              <a:ext uri="{FF2B5EF4-FFF2-40B4-BE49-F238E27FC236}">
                <a16:creationId xmlns:a16="http://schemas.microsoft.com/office/drawing/2014/main" id="{FCF27313-779F-465D-B620-F17FA2B1018F}"/>
              </a:ext>
            </a:extLst>
          </p:cNvPr>
          <p:cNvPicPr>
            <a:picLocks noChangeAspect="1"/>
          </p:cNvPicPr>
          <p:nvPr/>
        </p:nvPicPr>
        <p:blipFill>
          <a:blip r:embed="rId5"/>
          <a:stretch>
            <a:fillRect/>
          </a:stretch>
        </p:blipFill>
        <p:spPr>
          <a:xfrm>
            <a:off x="1572611" y="757149"/>
            <a:ext cx="5875795" cy="4139969"/>
          </a:xfrm>
          <a:prstGeom prst="rect">
            <a:avLst/>
          </a:prstGeom>
          <a:ln>
            <a:solidFill>
              <a:schemeClr val="tx1"/>
            </a:solidFill>
          </a:ln>
        </p:spPr>
      </p:pic>
    </p:spTree>
    <p:extLst>
      <p:ext uri="{BB962C8B-B14F-4D97-AF65-F5344CB8AC3E}">
        <p14:creationId xmlns:p14="http://schemas.microsoft.com/office/powerpoint/2010/main" val="23897141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6"/>
          <p:cNvSpPr txBox="1">
            <a:spLocks noGrp="1"/>
          </p:cNvSpPr>
          <p:nvPr>
            <p:ph type="title"/>
          </p:nvPr>
        </p:nvSpPr>
        <p:spPr>
          <a:xfrm>
            <a:off x="628650" y="98966"/>
            <a:ext cx="7886700" cy="628478"/>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3300"/>
              <a:buFont typeface="Federo"/>
              <a:buNone/>
            </a:pPr>
            <a:r>
              <a:rPr lang="en-GB" b="1">
                <a:latin typeface="Avenir Next LT Pro" panose="020B0504020202020204" pitchFamily="34" charset="0"/>
                <a:ea typeface="Federo"/>
                <a:cs typeface="Federo"/>
                <a:sym typeface="Federo"/>
              </a:rPr>
              <a:t>Mental Health &amp; Wellbeing</a:t>
            </a:r>
            <a:endParaRPr>
              <a:latin typeface="Avenir Next LT Pro" panose="020B0504020202020204" pitchFamily="34" charset="0"/>
            </a:endParaRPr>
          </a:p>
        </p:txBody>
      </p:sp>
      <p:pic>
        <p:nvPicPr>
          <p:cNvPr id="8" name="Google Shape;123;p5">
            <a:extLst>
              <a:ext uri="{FF2B5EF4-FFF2-40B4-BE49-F238E27FC236}">
                <a16:creationId xmlns:a16="http://schemas.microsoft.com/office/drawing/2014/main" id="{A63A635E-E173-4DAE-BE1D-024851892A27}"/>
              </a:ext>
            </a:extLst>
          </p:cNvPr>
          <p:cNvPicPr preferRelativeResize="0"/>
          <p:nvPr/>
        </p:nvPicPr>
        <p:blipFill rotWithShape="1">
          <a:blip r:embed="rId3">
            <a:alphaModFix/>
          </a:blip>
          <a:srcRect/>
          <a:stretch/>
        </p:blipFill>
        <p:spPr>
          <a:xfrm>
            <a:off x="7577470" y="4545888"/>
            <a:ext cx="1496702" cy="515064"/>
          </a:xfrm>
          <a:prstGeom prst="rect">
            <a:avLst/>
          </a:prstGeom>
          <a:noFill/>
          <a:ln>
            <a:noFill/>
          </a:ln>
        </p:spPr>
      </p:pic>
      <p:pic>
        <p:nvPicPr>
          <p:cNvPr id="9" name="Google Shape;124;p5">
            <a:extLst>
              <a:ext uri="{FF2B5EF4-FFF2-40B4-BE49-F238E27FC236}">
                <a16:creationId xmlns:a16="http://schemas.microsoft.com/office/drawing/2014/main" id="{DD9845DD-2991-4398-BDE1-850AB28332F7}"/>
              </a:ext>
            </a:extLst>
          </p:cNvPr>
          <p:cNvPicPr preferRelativeResize="0"/>
          <p:nvPr/>
        </p:nvPicPr>
        <p:blipFill rotWithShape="1">
          <a:blip r:embed="rId4">
            <a:alphaModFix/>
          </a:blip>
          <a:srcRect/>
          <a:stretch/>
        </p:blipFill>
        <p:spPr>
          <a:xfrm>
            <a:off x="69828" y="4529470"/>
            <a:ext cx="901279" cy="515064"/>
          </a:xfrm>
          <a:prstGeom prst="rect">
            <a:avLst/>
          </a:prstGeom>
          <a:noFill/>
          <a:ln>
            <a:noFill/>
          </a:ln>
        </p:spPr>
      </p:pic>
      <p:pic>
        <p:nvPicPr>
          <p:cNvPr id="2" name="Picture 1">
            <a:extLst>
              <a:ext uri="{FF2B5EF4-FFF2-40B4-BE49-F238E27FC236}">
                <a16:creationId xmlns:a16="http://schemas.microsoft.com/office/drawing/2014/main" id="{D608F8EE-96CB-46F4-8439-C83E2925E225}"/>
              </a:ext>
            </a:extLst>
          </p:cNvPr>
          <p:cNvPicPr>
            <a:picLocks noChangeAspect="1"/>
          </p:cNvPicPr>
          <p:nvPr/>
        </p:nvPicPr>
        <p:blipFill rotWithShape="1">
          <a:blip r:embed="rId5"/>
          <a:srcRect t="12541" r="764" b="4909"/>
          <a:stretch/>
        </p:blipFill>
        <p:spPr>
          <a:xfrm>
            <a:off x="715925" y="918425"/>
            <a:ext cx="7309167" cy="3420064"/>
          </a:xfrm>
          <a:prstGeom prst="rect">
            <a:avLst/>
          </a:prstGeom>
          <a:ln>
            <a:solidFill>
              <a:schemeClr val="tx1"/>
            </a:solidFill>
          </a:ln>
        </p:spPr>
      </p:pic>
      <p:sp>
        <p:nvSpPr>
          <p:cNvPr id="3" name="Rectangle 2">
            <a:extLst>
              <a:ext uri="{FF2B5EF4-FFF2-40B4-BE49-F238E27FC236}">
                <a16:creationId xmlns:a16="http://schemas.microsoft.com/office/drawing/2014/main" id="{567FF889-2991-4131-8C6A-D219C300DE59}"/>
              </a:ext>
            </a:extLst>
          </p:cNvPr>
          <p:cNvSpPr/>
          <p:nvPr/>
        </p:nvSpPr>
        <p:spPr>
          <a:xfrm>
            <a:off x="1067326" y="4672615"/>
            <a:ext cx="6606363" cy="261610"/>
          </a:xfrm>
          <a:prstGeom prst="rect">
            <a:avLst/>
          </a:prstGeom>
        </p:spPr>
        <p:txBody>
          <a:bodyPr wrap="square">
            <a:spAutoFit/>
          </a:bodyPr>
          <a:lstStyle/>
          <a:p>
            <a:r>
              <a:rPr lang="en-GB" sz="1050">
                <a:hlinkClick r:id="rId6"/>
              </a:rPr>
              <a:t>https://www.wilsthorpe.ttct.co.uk/information/useful-weblinks/#1623761629243-70b2bc50-86fd</a:t>
            </a:r>
            <a:r>
              <a:rPr lang="en-GB" sz="1050"/>
              <a:t> </a:t>
            </a:r>
          </a:p>
        </p:txBody>
      </p:sp>
    </p:spTree>
    <p:extLst>
      <p:ext uri="{BB962C8B-B14F-4D97-AF65-F5344CB8AC3E}">
        <p14:creationId xmlns:p14="http://schemas.microsoft.com/office/powerpoint/2010/main" val="27553328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6"/>
          <p:cNvSpPr txBox="1">
            <a:spLocks noGrp="1"/>
          </p:cNvSpPr>
          <p:nvPr>
            <p:ph type="title"/>
          </p:nvPr>
        </p:nvSpPr>
        <p:spPr>
          <a:xfrm>
            <a:off x="206830" y="129579"/>
            <a:ext cx="8719456" cy="784821"/>
          </a:xfrm>
          <a:prstGeom prst="rect">
            <a:avLst/>
          </a:prstGeom>
          <a:noFill/>
          <a:ln>
            <a:solidFill>
              <a:schemeClr val="tx1"/>
            </a:solidFill>
          </a:ln>
        </p:spPr>
        <p:txBody>
          <a:bodyPr spcFirstLastPara="1" wrap="square" lIns="68575" tIns="34275" rIns="68575" bIns="34275" anchor="ctr" anchorCtr="0">
            <a:normAutofit/>
          </a:bodyPr>
          <a:lstStyle/>
          <a:p>
            <a:pPr>
              <a:buSzPts val="3300"/>
            </a:pPr>
            <a:r>
              <a:rPr lang="en-GB" sz="2000" b="1">
                <a:latin typeface="Avenir Next LT Pro" panose="020B0504020202020204" pitchFamily="34" charset="0"/>
                <a:ea typeface="Federo"/>
                <a:cs typeface="Federo"/>
                <a:sym typeface="Federo"/>
              </a:rPr>
              <a:t>Work Experience </a:t>
            </a:r>
            <a:br>
              <a:rPr lang="en-GB" sz="2000" b="1">
                <a:latin typeface="Avenir Next LT Pro" panose="020B0504020202020204" pitchFamily="34" charset="0"/>
                <a:ea typeface="Federo"/>
                <a:cs typeface="Federo"/>
                <a:sym typeface="Federo"/>
              </a:rPr>
            </a:br>
            <a:r>
              <a:rPr lang="en-GB" sz="2000" b="1">
                <a:latin typeface="Avenir Next LT Pro" panose="020B0504020202020204" pitchFamily="34" charset="0"/>
              </a:rPr>
              <a:t>Monday 13th July 2026 – Friday 17</a:t>
            </a:r>
            <a:r>
              <a:rPr lang="en-GB" sz="2000" b="1" baseline="30000">
                <a:latin typeface="Avenir Next LT Pro" panose="020B0504020202020204" pitchFamily="34" charset="0"/>
              </a:rPr>
              <a:t>th</a:t>
            </a:r>
            <a:r>
              <a:rPr lang="en-GB" sz="2000" b="1">
                <a:latin typeface="Avenir Next LT Pro" panose="020B0504020202020204" pitchFamily="34" charset="0"/>
              </a:rPr>
              <a:t> July 2026</a:t>
            </a:r>
            <a:endParaRPr sz="2000">
              <a:latin typeface="Avenir Next LT Pro" panose="020B0504020202020204" pitchFamily="34" charset="0"/>
            </a:endParaRPr>
          </a:p>
        </p:txBody>
      </p:sp>
      <p:pic>
        <p:nvPicPr>
          <p:cNvPr id="8" name="Google Shape;123;p5">
            <a:extLst>
              <a:ext uri="{FF2B5EF4-FFF2-40B4-BE49-F238E27FC236}">
                <a16:creationId xmlns:a16="http://schemas.microsoft.com/office/drawing/2014/main" id="{A63A635E-E173-4DAE-BE1D-024851892A27}"/>
              </a:ext>
            </a:extLst>
          </p:cNvPr>
          <p:cNvPicPr preferRelativeResize="0"/>
          <p:nvPr/>
        </p:nvPicPr>
        <p:blipFill rotWithShape="1">
          <a:blip r:embed="rId3">
            <a:alphaModFix/>
          </a:blip>
          <a:srcRect/>
          <a:stretch/>
        </p:blipFill>
        <p:spPr>
          <a:xfrm>
            <a:off x="7918427" y="4658658"/>
            <a:ext cx="1018743" cy="402294"/>
          </a:xfrm>
          <a:prstGeom prst="rect">
            <a:avLst/>
          </a:prstGeom>
          <a:noFill/>
          <a:ln>
            <a:noFill/>
          </a:ln>
        </p:spPr>
      </p:pic>
      <p:pic>
        <p:nvPicPr>
          <p:cNvPr id="9" name="Google Shape;124;p5">
            <a:extLst>
              <a:ext uri="{FF2B5EF4-FFF2-40B4-BE49-F238E27FC236}">
                <a16:creationId xmlns:a16="http://schemas.microsoft.com/office/drawing/2014/main" id="{DD9845DD-2991-4398-BDE1-850AB28332F7}"/>
              </a:ext>
            </a:extLst>
          </p:cNvPr>
          <p:cNvPicPr preferRelativeResize="0"/>
          <p:nvPr/>
        </p:nvPicPr>
        <p:blipFill rotWithShape="1">
          <a:blip r:embed="rId4">
            <a:alphaModFix/>
          </a:blip>
          <a:srcRect/>
          <a:stretch/>
        </p:blipFill>
        <p:spPr>
          <a:xfrm>
            <a:off x="206830" y="4658658"/>
            <a:ext cx="661692" cy="402294"/>
          </a:xfrm>
          <a:prstGeom prst="rect">
            <a:avLst/>
          </a:prstGeom>
          <a:noFill/>
          <a:ln>
            <a:noFill/>
          </a:ln>
        </p:spPr>
      </p:pic>
      <p:sp>
        <p:nvSpPr>
          <p:cNvPr id="6" name="TextBox 5">
            <a:extLst>
              <a:ext uri="{FF2B5EF4-FFF2-40B4-BE49-F238E27FC236}">
                <a16:creationId xmlns:a16="http://schemas.microsoft.com/office/drawing/2014/main" id="{9EAFBBA0-1C7A-47D3-B215-7884364CE99F}"/>
              </a:ext>
            </a:extLst>
          </p:cNvPr>
          <p:cNvSpPr txBox="1"/>
          <p:nvPr/>
        </p:nvSpPr>
        <p:spPr>
          <a:xfrm>
            <a:off x="206830" y="1050797"/>
            <a:ext cx="8719456" cy="3323987"/>
          </a:xfrm>
          <a:prstGeom prst="rect">
            <a:avLst/>
          </a:prstGeom>
          <a:noFill/>
          <a:ln>
            <a:solidFill>
              <a:schemeClr val="tx1"/>
            </a:solidFill>
          </a:ln>
        </p:spPr>
        <p:txBody>
          <a:bodyPr wrap="square" rtlCol="0">
            <a:spAutoFit/>
          </a:bodyPr>
          <a:lstStyle/>
          <a:p>
            <a:r>
              <a:rPr lang="en-GB" sz="1700">
                <a:latin typeface="Avenir Next LT Pro" panose="020B0504020202020204" pitchFamily="34" charset="0"/>
              </a:rPr>
              <a:t>Work experience is a fantastic opportunity for Year 10 students to gain experience of working in sectors they are potentially interested in for future careers.</a:t>
            </a:r>
          </a:p>
          <a:p>
            <a:endParaRPr lang="en-GB" sz="1700">
              <a:latin typeface="Avenir Next LT Pro" panose="020B0504020202020204" pitchFamily="34" charset="0"/>
            </a:endParaRPr>
          </a:p>
          <a:p>
            <a:pPr marL="285750" indent="-285750">
              <a:buFont typeface="Arial" panose="020B0604020202020204" pitchFamily="34" charset="0"/>
              <a:buChar char="•"/>
            </a:pPr>
            <a:r>
              <a:rPr lang="en-GB" sz="1700">
                <a:latin typeface="Avenir Next LT Pro" panose="020B0504020202020204" pitchFamily="34" charset="0"/>
              </a:rPr>
              <a:t>Help to make decisions about future education and careers</a:t>
            </a:r>
          </a:p>
          <a:p>
            <a:endParaRPr lang="en-GB" sz="1000">
              <a:latin typeface="Avenir Next LT Pro" panose="020B0504020202020204" pitchFamily="34" charset="0"/>
            </a:endParaRPr>
          </a:p>
          <a:p>
            <a:pPr marL="285750" indent="-285750">
              <a:buFont typeface="Arial" panose="020B0604020202020204" pitchFamily="34" charset="0"/>
              <a:buChar char="•"/>
            </a:pPr>
            <a:r>
              <a:rPr lang="en-GB" sz="1700">
                <a:latin typeface="Avenir Next LT Pro" panose="020B0504020202020204" pitchFamily="34" charset="0"/>
              </a:rPr>
              <a:t>Gives an understanding of the world of work and employability standards</a:t>
            </a:r>
          </a:p>
          <a:p>
            <a:endParaRPr lang="en-GB" sz="1000">
              <a:latin typeface="Avenir Next LT Pro" panose="020B0504020202020204" pitchFamily="34" charset="0"/>
            </a:endParaRPr>
          </a:p>
          <a:p>
            <a:pPr marL="285750" indent="-285750">
              <a:buFont typeface="Arial" panose="020B0604020202020204" pitchFamily="34" charset="0"/>
              <a:buChar char="•"/>
            </a:pPr>
            <a:r>
              <a:rPr lang="en-GB" sz="1700">
                <a:latin typeface="Avenir Next LT Pro" panose="020B0504020202020204" pitchFamily="34" charset="0"/>
              </a:rPr>
              <a:t>Need to be already thinking about where they would like to do work experience and contacting employers.</a:t>
            </a:r>
          </a:p>
          <a:p>
            <a:endParaRPr lang="en-GB" sz="1000">
              <a:latin typeface="Avenir Next LT Pro" panose="020B0504020202020204" pitchFamily="34" charset="0"/>
            </a:endParaRPr>
          </a:p>
          <a:p>
            <a:pPr marL="285750" indent="-285750">
              <a:buFont typeface="Arial" panose="020B0604020202020204" pitchFamily="34" charset="0"/>
              <a:buChar char="•"/>
            </a:pPr>
            <a:r>
              <a:rPr lang="en-GB" sz="1700">
                <a:latin typeface="Avenir Next LT Pro" panose="020B0504020202020204" pitchFamily="34" charset="0"/>
              </a:rPr>
              <a:t>Both Friesland and TLES are on work experience at the same time as us – get in early!</a:t>
            </a:r>
          </a:p>
          <a:p>
            <a:endParaRPr lang="en-GB" sz="1000">
              <a:latin typeface="Avenir Next LT Pro" panose="020B0504020202020204" pitchFamily="34" charset="0"/>
            </a:endParaRPr>
          </a:p>
          <a:p>
            <a:pPr marL="285750" indent="-285750">
              <a:buFont typeface="Arial" panose="020B0604020202020204" pitchFamily="34" charset="0"/>
              <a:buChar char="•"/>
            </a:pPr>
            <a:r>
              <a:rPr lang="en-GB" sz="1700">
                <a:latin typeface="Avenir Next LT Pro" panose="020B0504020202020204" pitchFamily="34" charset="0"/>
              </a:rPr>
              <a:t>Support during form time with applying and contacting employers.</a:t>
            </a:r>
          </a:p>
        </p:txBody>
      </p:sp>
    </p:spTree>
    <p:extLst>
      <p:ext uri="{BB962C8B-B14F-4D97-AF65-F5344CB8AC3E}">
        <p14:creationId xmlns:p14="http://schemas.microsoft.com/office/powerpoint/2010/main" val="33883155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pic>
        <p:nvPicPr>
          <p:cNvPr id="485" name="Google Shape;485;p73"/>
          <p:cNvPicPr preferRelativeResize="0"/>
          <p:nvPr/>
        </p:nvPicPr>
        <p:blipFill rotWithShape="1">
          <a:blip r:embed="rId3">
            <a:alphaModFix/>
          </a:blip>
          <a:srcRect/>
          <a:stretch/>
        </p:blipFill>
        <p:spPr>
          <a:xfrm>
            <a:off x="229396" y="246426"/>
            <a:ext cx="3435816" cy="4086225"/>
          </a:xfrm>
          <a:prstGeom prst="rect">
            <a:avLst/>
          </a:prstGeom>
          <a:noFill/>
          <a:ln>
            <a:solidFill>
              <a:schemeClr val="tx1"/>
            </a:solidFill>
          </a:ln>
        </p:spPr>
      </p:pic>
      <p:sp>
        <p:nvSpPr>
          <p:cNvPr id="487" name="Google Shape;487;p73" descr="Image result for thanks for coming"/>
          <p:cNvSpPr/>
          <p:nvPr/>
        </p:nvSpPr>
        <p:spPr>
          <a:xfrm>
            <a:off x="116681" y="-108347"/>
            <a:ext cx="228600" cy="2286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pic>
        <p:nvPicPr>
          <p:cNvPr id="488" name="Google Shape;488;p73"/>
          <p:cNvPicPr preferRelativeResize="0"/>
          <p:nvPr/>
        </p:nvPicPr>
        <p:blipFill rotWithShape="1">
          <a:blip r:embed="rId4">
            <a:alphaModFix/>
          </a:blip>
          <a:srcRect/>
          <a:stretch/>
        </p:blipFill>
        <p:spPr>
          <a:xfrm rot="257143">
            <a:off x="6770927" y="145862"/>
            <a:ext cx="2069252" cy="2069252"/>
          </a:xfrm>
          <a:prstGeom prst="rect">
            <a:avLst/>
          </a:prstGeom>
          <a:noFill/>
          <a:ln>
            <a:noFill/>
          </a:ln>
        </p:spPr>
      </p:pic>
      <p:pic>
        <p:nvPicPr>
          <p:cNvPr id="489" name="Google Shape;489;p73" descr="http://www.uniformality.co.uk/ekmps/shops/uniformality/resources/Design/wils-day-logo-bigger.gif">
            <a:hlinkClick r:id="rId5"/>
          </p:cNvPr>
          <p:cNvPicPr preferRelativeResize="0"/>
          <p:nvPr/>
        </p:nvPicPr>
        <p:blipFill rotWithShape="1">
          <a:blip r:embed="rId6">
            <a:alphaModFix/>
          </a:blip>
          <a:srcRect b="10905"/>
          <a:stretch/>
        </p:blipFill>
        <p:spPr>
          <a:xfrm>
            <a:off x="8196129" y="4429125"/>
            <a:ext cx="718475" cy="609600"/>
          </a:xfrm>
          <a:prstGeom prst="rect">
            <a:avLst/>
          </a:prstGeom>
          <a:noFill/>
          <a:ln>
            <a:noFill/>
          </a:ln>
        </p:spPr>
      </p:pic>
      <p:pic>
        <p:nvPicPr>
          <p:cNvPr id="1026" name="Picture 2" descr="TMJ Disorder: Please, Ask Us Your Questions! | Conroe, TX">
            <a:extLst>
              <a:ext uri="{FF2B5EF4-FFF2-40B4-BE49-F238E27FC236}">
                <a16:creationId xmlns:a16="http://schemas.microsoft.com/office/drawing/2014/main" id="{266645D8-0C14-41C6-A66F-10C64F15C8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9502" y="2289538"/>
            <a:ext cx="3435816" cy="21107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Google Shape;124;p5">
            <a:extLst>
              <a:ext uri="{FF2B5EF4-FFF2-40B4-BE49-F238E27FC236}">
                <a16:creationId xmlns:a16="http://schemas.microsoft.com/office/drawing/2014/main" id="{53C4ACAE-4166-4AAE-9106-1BB500F1DF50}"/>
              </a:ext>
            </a:extLst>
          </p:cNvPr>
          <p:cNvPicPr preferRelativeResize="0"/>
          <p:nvPr/>
        </p:nvPicPr>
        <p:blipFill rotWithShape="1">
          <a:blip r:embed="rId8">
            <a:alphaModFix/>
          </a:blip>
          <a:srcRect/>
          <a:stretch/>
        </p:blipFill>
        <p:spPr>
          <a:xfrm>
            <a:off x="229396" y="4509578"/>
            <a:ext cx="901279" cy="51506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6"/>
          <p:cNvSpPr txBox="1">
            <a:spLocks noGrp="1"/>
          </p:cNvSpPr>
          <p:nvPr>
            <p:ph type="title"/>
          </p:nvPr>
        </p:nvSpPr>
        <p:spPr>
          <a:xfrm>
            <a:off x="358227" y="266224"/>
            <a:ext cx="8248650" cy="994172"/>
          </a:xfrm>
          <a:prstGeom prst="rect">
            <a:avLst/>
          </a:prstGeom>
          <a:noFill/>
          <a:ln>
            <a:solidFill>
              <a:schemeClr val="tx1"/>
            </a:solid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3300"/>
              <a:buFont typeface="Federo"/>
              <a:buNone/>
            </a:pPr>
            <a:r>
              <a:rPr lang="en-GB" sz="2600" b="1">
                <a:latin typeface="Avenir Next LT Pro" panose="020B0504020202020204" pitchFamily="34" charset="0"/>
                <a:ea typeface="Federo"/>
                <a:cs typeface="Federo"/>
                <a:sym typeface="Federo"/>
              </a:rPr>
              <a:t>Key Dates &amp; Assessment Points during Year 11*</a:t>
            </a:r>
            <a:endParaRPr sz="2600">
              <a:latin typeface="Avenir Next LT Pro" panose="020B0504020202020204" pitchFamily="34" charset="0"/>
            </a:endParaRPr>
          </a:p>
        </p:txBody>
      </p:sp>
      <p:pic>
        <p:nvPicPr>
          <p:cNvPr id="8" name="Google Shape;123;p5">
            <a:extLst>
              <a:ext uri="{FF2B5EF4-FFF2-40B4-BE49-F238E27FC236}">
                <a16:creationId xmlns:a16="http://schemas.microsoft.com/office/drawing/2014/main" id="{A63A635E-E173-4DAE-BE1D-024851892A27}"/>
              </a:ext>
            </a:extLst>
          </p:cNvPr>
          <p:cNvPicPr preferRelativeResize="0"/>
          <p:nvPr/>
        </p:nvPicPr>
        <p:blipFill rotWithShape="1">
          <a:blip r:embed="rId3">
            <a:alphaModFix/>
          </a:blip>
          <a:srcRect/>
          <a:stretch/>
        </p:blipFill>
        <p:spPr>
          <a:xfrm>
            <a:off x="7368195" y="4423317"/>
            <a:ext cx="1705977" cy="637635"/>
          </a:xfrm>
          <a:prstGeom prst="rect">
            <a:avLst/>
          </a:prstGeom>
          <a:noFill/>
          <a:ln>
            <a:noFill/>
          </a:ln>
        </p:spPr>
      </p:pic>
      <p:pic>
        <p:nvPicPr>
          <p:cNvPr id="9" name="Google Shape;124;p5">
            <a:extLst>
              <a:ext uri="{FF2B5EF4-FFF2-40B4-BE49-F238E27FC236}">
                <a16:creationId xmlns:a16="http://schemas.microsoft.com/office/drawing/2014/main" id="{DD9845DD-2991-4398-BDE1-850AB28332F7}"/>
              </a:ext>
            </a:extLst>
          </p:cNvPr>
          <p:cNvPicPr preferRelativeResize="0"/>
          <p:nvPr/>
        </p:nvPicPr>
        <p:blipFill rotWithShape="1">
          <a:blip r:embed="rId4">
            <a:alphaModFix/>
          </a:blip>
          <a:srcRect/>
          <a:stretch/>
        </p:blipFill>
        <p:spPr>
          <a:xfrm>
            <a:off x="69828" y="4423317"/>
            <a:ext cx="1117643" cy="621217"/>
          </a:xfrm>
          <a:prstGeom prst="rect">
            <a:avLst/>
          </a:prstGeom>
          <a:noFill/>
          <a:ln>
            <a:noFill/>
          </a:ln>
        </p:spPr>
      </p:pic>
      <p:sp>
        <p:nvSpPr>
          <p:cNvPr id="2" name="Rectangle 1">
            <a:extLst>
              <a:ext uri="{FF2B5EF4-FFF2-40B4-BE49-F238E27FC236}">
                <a16:creationId xmlns:a16="http://schemas.microsoft.com/office/drawing/2014/main" id="{37734627-5824-4199-89A8-85931DFCB2EC}"/>
              </a:ext>
            </a:extLst>
          </p:cNvPr>
          <p:cNvSpPr/>
          <p:nvPr/>
        </p:nvSpPr>
        <p:spPr>
          <a:xfrm>
            <a:off x="426895" y="1388125"/>
            <a:ext cx="8111314" cy="2907463"/>
          </a:xfrm>
          <a:prstGeom prst="rect">
            <a:avLst/>
          </a:prstGeom>
          <a:ln>
            <a:solidFill>
              <a:schemeClr val="tx1"/>
            </a:solidFill>
          </a:ln>
        </p:spPr>
        <p:txBody>
          <a:bodyPr wrap="square" numCol="2">
            <a:spAutoFit/>
          </a:bodyPr>
          <a:lstStyle/>
          <a:p>
            <a:pPr lvl="0">
              <a:lnSpc>
                <a:spcPct val="90000"/>
              </a:lnSpc>
              <a:spcBef>
                <a:spcPts val="800"/>
              </a:spcBef>
            </a:pPr>
            <a:r>
              <a:rPr lang="en-GB" sz="1600" b="1">
                <a:latin typeface="Avenir Next LT Pro" panose="020B0504020202020204" pitchFamily="34" charset="0"/>
              </a:rPr>
              <a:t>College/Sixth Form Applications:</a:t>
            </a:r>
          </a:p>
          <a:p>
            <a:pPr marL="285750" lvl="0" indent="-285750">
              <a:lnSpc>
                <a:spcPct val="90000"/>
              </a:lnSpc>
              <a:spcBef>
                <a:spcPts val="800"/>
              </a:spcBef>
              <a:buFont typeface="Arial" panose="020B0604020202020204" pitchFamily="34" charset="0"/>
              <a:buChar char="•"/>
            </a:pPr>
            <a:r>
              <a:rPr lang="en-GB" sz="1600">
                <a:latin typeface="Avenir Next LT Pro" panose="020B0504020202020204" pitchFamily="34" charset="0"/>
              </a:rPr>
              <a:t>Open Days will be scheduled around October 2026 onwards</a:t>
            </a:r>
          </a:p>
          <a:p>
            <a:pPr marL="285750" lvl="0" indent="-285750">
              <a:lnSpc>
                <a:spcPct val="90000"/>
              </a:lnSpc>
              <a:spcBef>
                <a:spcPts val="800"/>
              </a:spcBef>
              <a:buFont typeface="Arial" panose="020B0604020202020204" pitchFamily="34" charset="0"/>
              <a:buChar char="•"/>
            </a:pPr>
            <a:r>
              <a:rPr lang="en-GB" sz="1600">
                <a:latin typeface="Avenir Next LT Pro" panose="020B0504020202020204" pitchFamily="34" charset="0"/>
              </a:rPr>
              <a:t>Careers Programme to support all learners e.g. Careers interviews and skills</a:t>
            </a:r>
          </a:p>
          <a:p>
            <a:pPr marL="285750" lvl="0" indent="-285750">
              <a:lnSpc>
                <a:spcPct val="90000"/>
              </a:lnSpc>
              <a:spcBef>
                <a:spcPts val="800"/>
              </a:spcBef>
              <a:buFont typeface="Arial" panose="020B0604020202020204" pitchFamily="34" charset="0"/>
              <a:buChar char="•"/>
            </a:pPr>
            <a:r>
              <a:rPr lang="en-GB" sz="1600">
                <a:latin typeface="Avenir Next LT Pro" panose="020B0504020202020204" pitchFamily="34" charset="0"/>
              </a:rPr>
              <a:t>Wilsthorpe Sixth Form applications deadline - </a:t>
            </a:r>
          </a:p>
          <a:p>
            <a:pPr lvl="0">
              <a:lnSpc>
                <a:spcPct val="90000"/>
              </a:lnSpc>
              <a:spcBef>
                <a:spcPts val="800"/>
              </a:spcBef>
            </a:pPr>
            <a:endParaRPr lang="en-GB" sz="1600" b="1">
              <a:latin typeface="Avenir Next LT Pro" panose="020B0504020202020204" pitchFamily="34" charset="0"/>
            </a:endParaRPr>
          </a:p>
          <a:p>
            <a:pPr lvl="0">
              <a:lnSpc>
                <a:spcPct val="90000"/>
              </a:lnSpc>
              <a:spcBef>
                <a:spcPts val="800"/>
              </a:spcBef>
            </a:pPr>
            <a:endParaRPr lang="en-GB" sz="1600" b="1">
              <a:latin typeface="Avenir Next LT Pro" panose="020B0504020202020204" pitchFamily="34" charset="0"/>
            </a:endParaRPr>
          </a:p>
          <a:p>
            <a:pPr lvl="0">
              <a:lnSpc>
                <a:spcPct val="90000"/>
              </a:lnSpc>
              <a:spcBef>
                <a:spcPts val="800"/>
              </a:spcBef>
            </a:pPr>
            <a:r>
              <a:rPr lang="en-GB" sz="1600" b="1">
                <a:latin typeface="Avenir Next LT Pro" panose="020B0504020202020204" pitchFamily="34" charset="0"/>
              </a:rPr>
              <a:t>Mock exams:</a:t>
            </a:r>
          </a:p>
          <a:p>
            <a:pPr marL="285750" lvl="0" indent="-285750">
              <a:lnSpc>
                <a:spcPct val="90000"/>
              </a:lnSpc>
              <a:spcBef>
                <a:spcPts val="800"/>
              </a:spcBef>
              <a:buFont typeface="Arial" panose="020B0604020202020204" pitchFamily="34" charset="0"/>
              <a:buChar char="•"/>
            </a:pPr>
            <a:r>
              <a:rPr lang="en-GB" sz="1600">
                <a:latin typeface="Avenir Next LT Pro" panose="020B0504020202020204" pitchFamily="34" charset="0"/>
              </a:rPr>
              <a:t>Nov 2026*</a:t>
            </a:r>
          </a:p>
          <a:p>
            <a:pPr marL="285750" lvl="0" indent="-285750">
              <a:lnSpc>
                <a:spcPct val="90000"/>
              </a:lnSpc>
              <a:spcBef>
                <a:spcPts val="800"/>
              </a:spcBef>
              <a:buFont typeface="Arial" panose="020B0604020202020204" pitchFamily="34" charset="0"/>
              <a:buChar char="•"/>
            </a:pPr>
            <a:r>
              <a:rPr lang="en-GB" sz="1600">
                <a:latin typeface="Avenir Next LT Pro" panose="020B0504020202020204" pitchFamily="34" charset="0"/>
              </a:rPr>
              <a:t>February 2027*</a:t>
            </a:r>
          </a:p>
          <a:p>
            <a:pPr lvl="0">
              <a:lnSpc>
                <a:spcPct val="90000"/>
              </a:lnSpc>
              <a:spcBef>
                <a:spcPts val="800"/>
              </a:spcBef>
            </a:pPr>
            <a:r>
              <a:rPr lang="en-GB" sz="1600" b="1">
                <a:latin typeface="Avenir Next LT Pro" panose="020B0504020202020204" pitchFamily="34" charset="0"/>
              </a:rPr>
              <a:t>Exams:</a:t>
            </a:r>
          </a:p>
          <a:p>
            <a:pPr marL="285750" lvl="0" indent="-285750">
              <a:lnSpc>
                <a:spcPct val="90000"/>
              </a:lnSpc>
              <a:spcBef>
                <a:spcPts val="800"/>
              </a:spcBef>
              <a:buFont typeface="Arial" panose="020B0604020202020204" pitchFamily="34" charset="0"/>
              <a:buChar char="•"/>
            </a:pPr>
            <a:r>
              <a:rPr lang="en-GB" sz="1600">
                <a:latin typeface="Avenir Next LT Pro" panose="020B0504020202020204" pitchFamily="34" charset="0"/>
              </a:rPr>
              <a:t>May/June 2027</a:t>
            </a:r>
          </a:p>
          <a:p>
            <a:pPr lvl="0">
              <a:lnSpc>
                <a:spcPct val="90000"/>
              </a:lnSpc>
              <a:spcBef>
                <a:spcPts val="800"/>
              </a:spcBef>
            </a:pPr>
            <a:endParaRPr lang="en-GB" sz="1600">
              <a:latin typeface="Avenir Next LT Pro" panose="020B0504020202020204" pitchFamily="34" charset="0"/>
            </a:endParaRPr>
          </a:p>
          <a:p>
            <a:pPr lvl="0">
              <a:lnSpc>
                <a:spcPct val="90000"/>
              </a:lnSpc>
              <a:spcBef>
                <a:spcPts val="800"/>
              </a:spcBef>
            </a:pPr>
            <a:r>
              <a:rPr lang="en-GB" sz="1600" b="1">
                <a:latin typeface="Avenir Next LT Pro" panose="020B0504020202020204" pitchFamily="34" charset="0"/>
              </a:rPr>
              <a:t>Exam results day/Sixth Form enrolment:</a:t>
            </a:r>
          </a:p>
          <a:p>
            <a:pPr marL="285750" lvl="0" indent="-285750">
              <a:lnSpc>
                <a:spcPct val="90000"/>
              </a:lnSpc>
              <a:spcBef>
                <a:spcPts val="800"/>
              </a:spcBef>
              <a:buFont typeface="Arial" panose="020B0604020202020204" pitchFamily="34" charset="0"/>
              <a:buChar char="•"/>
            </a:pPr>
            <a:r>
              <a:rPr lang="en-GB" sz="1600">
                <a:latin typeface="Avenir Next LT Pro" panose="020B0504020202020204" pitchFamily="34" charset="0"/>
              </a:rPr>
              <a:t>August 2026</a:t>
            </a:r>
          </a:p>
        </p:txBody>
      </p:sp>
      <p:sp>
        <p:nvSpPr>
          <p:cNvPr id="3" name="TextBox 2">
            <a:extLst>
              <a:ext uri="{FF2B5EF4-FFF2-40B4-BE49-F238E27FC236}">
                <a16:creationId xmlns:a16="http://schemas.microsoft.com/office/drawing/2014/main" id="{D27289E0-8815-43EB-F576-3A2A416F5F21}"/>
              </a:ext>
            </a:extLst>
          </p:cNvPr>
          <p:cNvSpPr txBox="1"/>
          <p:nvPr/>
        </p:nvSpPr>
        <p:spPr>
          <a:xfrm>
            <a:off x="1284514" y="4561114"/>
            <a:ext cx="5627915" cy="316162"/>
          </a:xfrm>
          <a:prstGeom prst="rect">
            <a:avLst/>
          </a:prstGeom>
          <a:noFill/>
        </p:spPr>
        <p:txBody>
          <a:bodyPr wrap="square" rtlCol="0">
            <a:spAutoFit/>
          </a:bodyPr>
          <a:lstStyle/>
          <a:p>
            <a:r>
              <a:rPr lang="en-GB"/>
              <a:t>*To be confirmed</a:t>
            </a:r>
          </a:p>
        </p:txBody>
      </p:sp>
    </p:spTree>
    <p:extLst>
      <p:ext uri="{BB962C8B-B14F-4D97-AF65-F5344CB8AC3E}">
        <p14:creationId xmlns:p14="http://schemas.microsoft.com/office/powerpoint/2010/main" val="3486220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61" name="Google Shape;161;p29"/>
          <p:cNvSpPr txBox="1">
            <a:spLocks noGrp="1"/>
          </p:cNvSpPr>
          <p:nvPr>
            <p:ph type="title"/>
          </p:nvPr>
        </p:nvSpPr>
        <p:spPr>
          <a:xfrm>
            <a:off x="628650" y="178504"/>
            <a:ext cx="7886700" cy="415856"/>
          </a:xfrm>
          <a:prstGeom prst="rect">
            <a:avLst/>
          </a:prstGeom>
          <a:noFill/>
          <a:ln>
            <a:solidFill>
              <a:schemeClr val="tx1"/>
            </a:solidFill>
          </a:ln>
        </p:spPr>
        <p:txBody>
          <a:bodyPr spcFirstLastPara="1" wrap="square" lIns="68575" tIns="34275" rIns="68575" bIns="34275" anchor="ctr" anchorCtr="0">
            <a:normAutofit fontScale="90000"/>
          </a:bodyPr>
          <a:lstStyle/>
          <a:p>
            <a:pPr marL="0" lvl="0" indent="0" algn="ctr" rtl="0">
              <a:lnSpc>
                <a:spcPct val="90000"/>
              </a:lnSpc>
              <a:spcBef>
                <a:spcPts val="0"/>
              </a:spcBef>
              <a:spcAft>
                <a:spcPts val="0"/>
              </a:spcAft>
              <a:buClr>
                <a:schemeClr val="dk1"/>
              </a:buClr>
              <a:buSzPts val="3300"/>
              <a:buFont typeface="Federo"/>
              <a:buNone/>
            </a:pPr>
            <a:r>
              <a:rPr lang="en" sz="2700" b="1">
                <a:latin typeface="Avenir Next LT Pro" panose="020B0504020202020204" pitchFamily="34" charset="0"/>
                <a:ea typeface="Federo"/>
                <a:cs typeface="Federo"/>
                <a:sym typeface="Federo"/>
              </a:rPr>
              <a:t>Form time support: Revision</a:t>
            </a:r>
            <a:endParaRPr sz="2700">
              <a:latin typeface="Avenir Next LT Pro" panose="020B0504020202020204" pitchFamily="34" charset="0"/>
            </a:endParaRPr>
          </a:p>
        </p:txBody>
      </p:sp>
      <p:pic>
        <p:nvPicPr>
          <p:cNvPr id="8" name="Google Shape;123;p5">
            <a:extLst>
              <a:ext uri="{FF2B5EF4-FFF2-40B4-BE49-F238E27FC236}">
                <a16:creationId xmlns:a16="http://schemas.microsoft.com/office/drawing/2014/main" id="{88142464-D80A-4926-A78A-3D2DDE930930}"/>
              </a:ext>
            </a:extLst>
          </p:cNvPr>
          <p:cNvPicPr preferRelativeResize="0"/>
          <p:nvPr/>
        </p:nvPicPr>
        <p:blipFill rotWithShape="1">
          <a:blip r:embed="rId3">
            <a:alphaModFix/>
          </a:blip>
          <a:srcRect/>
          <a:stretch/>
        </p:blipFill>
        <p:spPr>
          <a:xfrm>
            <a:off x="7368195" y="4423317"/>
            <a:ext cx="1705977" cy="637635"/>
          </a:xfrm>
          <a:prstGeom prst="rect">
            <a:avLst/>
          </a:prstGeom>
          <a:noFill/>
          <a:ln>
            <a:noFill/>
          </a:ln>
        </p:spPr>
      </p:pic>
      <p:pic>
        <p:nvPicPr>
          <p:cNvPr id="9" name="Google Shape;124;p5">
            <a:extLst>
              <a:ext uri="{FF2B5EF4-FFF2-40B4-BE49-F238E27FC236}">
                <a16:creationId xmlns:a16="http://schemas.microsoft.com/office/drawing/2014/main" id="{5CF9AE7C-641B-44F3-BDC5-4CFD4CC309D9}"/>
              </a:ext>
            </a:extLst>
          </p:cNvPr>
          <p:cNvPicPr preferRelativeResize="0"/>
          <p:nvPr/>
        </p:nvPicPr>
        <p:blipFill rotWithShape="1">
          <a:blip r:embed="rId4">
            <a:alphaModFix/>
          </a:blip>
          <a:srcRect/>
          <a:stretch/>
        </p:blipFill>
        <p:spPr>
          <a:xfrm>
            <a:off x="69828" y="4423317"/>
            <a:ext cx="1117643" cy="621217"/>
          </a:xfrm>
          <a:prstGeom prst="rect">
            <a:avLst/>
          </a:prstGeom>
          <a:noFill/>
          <a:ln>
            <a:noFill/>
          </a:ln>
        </p:spPr>
      </p:pic>
      <p:pic>
        <p:nvPicPr>
          <p:cNvPr id="11" name="Google Shape;180;p31">
            <a:extLst>
              <a:ext uri="{FF2B5EF4-FFF2-40B4-BE49-F238E27FC236}">
                <a16:creationId xmlns:a16="http://schemas.microsoft.com/office/drawing/2014/main" id="{135DA77E-025E-4C6A-ADED-4133F8790994}"/>
              </a:ext>
            </a:extLst>
          </p:cNvPr>
          <p:cNvPicPr preferRelativeResize="0"/>
          <p:nvPr/>
        </p:nvPicPr>
        <p:blipFill rotWithShape="1">
          <a:blip r:embed="rId5">
            <a:alphaModFix/>
          </a:blip>
          <a:srcRect l="3029" r="2805" b="7338"/>
          <a:stretch/>
        </p:blipFill>
        <p:spPr>
          <a:xfrm>
            <a:off x="754380" y="905994"/>
            <a:ext cx="3909060" cy="3399306"/>
          </a:xfrm>
          <a:prstGeom prst="rect">
            <a:avLst/>
          </a:prstGeom>
          <a:noFill/>
          <a:ln>
            <a:solidFill>
              <a:schemeClr val="tx1"/>
            </a:solidFill>
          </a:ln>
        </p:spPr>
      </p:pic>
      <p:sp>
        <p:nvSpPr>
          <p:cNvPr id="6" name="Google Shape;178;p31">
            <a:extLst>
              <a:ext uri="{FF2B5EF4-FFF2-40B4-BE49-F238E27FC236}">
                <a16:creationId xmlns:a16="http://schemas.microsoft.com/office/drawing/2014/main" id="{A3C47E3F-3653-459D-8298-A981F8BF80BB}"/>
              </a:ext>
            </a:extLst>
          </p:cNvPr>
          <p:cNvSpPr txBox="1">
            <a:spLocks noGrp="1"/>
          </p:cNvSpPr>
          <p:nvPr>
            <p:ph type="body" idx="1"/>
          </p:nvPr>
        </p:nvSpPr>
        <p:spPr>
          <a:xfrm>
            <a:off x="5315045" y="1395585"/>
            <a:ext cx="3016500" cy="1515255"/>
          </a:xfrm>
          <a:prstGeom prst="rect">
            <a:avLst/>
          </a:prstGeom>
          <a:noFill/>
          <a:ln>
            <a:solidFill>
              <a:schemeClr val="tx1"/>
            </a:solidFill>
          </a:ln>
        </p:spPr>
        <p:txBody>
          <a:bodyPr spcFirstLastPara="1" wrap="square" lIns="68575" tIns="34275" rIns="68575" bIns="34275" anchor="t" anchorCtr="0">
            <a:normAutofit/>
          </a:bodyPr>
          <a:lstStyle/>
          <a:p>
            <a:pPr marL="457200" lvl="0" indent="-317500" algn="l" rtl="0">
              <a:lnSpc>
                <a:spcPct val="90000"/>
              </a:lnSpc>
              <a:spcBef>
                <a:spcPts val="800"/>
              </a:spcBef>
              <a:spcAft>
                <a:spcPts val="0"/>
              </a:spcAft>
              <a:buSzPts val="1400"/>
              <a:buChar char="•"/>
            </a:pPr>
            <a:r>
              <a:rPr lang="en" sz="1600">
                <a:latin typeface="Avenir Next LT Pro" panose="020B0504020202020204" pitchFamily="34" charset="0"/>
              </a:rPr>
              <a:t>Everybody learns and remembers in a different way - it is about finding the method(s) that work for your child.</a:t>
            </a:r>
            <a:endParaRPr sz="1600">
              <a:latin typeface="Avenir Next LT Pro" panose="020B0504020202020204" pitchFamily="34" charset="0"/>
            </a:endParaRPr>
          </a:p>
          <a:p>
            <a:pPr marL="457200" lvl="0" indent="0" algn="l" rtl="0">
              <a:lnSpc>
                <a:spcPct val="90000"/>
              </a:lnSpc>
              <a:spcBef>
                <a:spcPts val="800"/>
              </a:spcBef>
              <a:spcAft>
                <a:spcPts val="0"/>
              </a:spcAft>
              <a:buNone/>
            </a:pPr>
            <a:endParaRPr sz="1600">
              <a:latin typeface="Avenir Next LT Pro" panose="020B05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2"/>
          <p:cNvSpPr txBox="1">
            <a:spLocks noGrp="1"/>
          </p:cNvSpPr>
          <p:nvPr>
            <p:ph type="title"/>
          </p:nvPr>
        </p:nvSpPr>
        <p:spPr>
          <a:xfrm>
            <a:off x="269400" y="82548"/>
            <a:ext cx="8605200" cy="494560"/>
          </a:xfrm>
          <a:prstGeom prst="rect">
            <a:avLst/>
          </a:prstGeom>
          <a:noFill/>
          <a:ln>
            <a:solidFill>
              <a:schemeClr val="tx1"/>
            </a:solid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3300"/>
              <a:buFont typeface="Federo"/>
              <a:buNone/>
            </a:pPr>
            <a:r>
              <a:rPr lang="en" sz="1600" b="1">
                <a:latin typeface="Avenir Next LT Pro" panose="020B0504020202020204" pitchFamily="34" charset="0"/>
                <a:ea typeface="Federo"/>
                <a:cs typeface="Federo"/>
                <a:sym typeface="Federo"/>
              </a:rPr>
              <a:t>Of the 16 methods the following are particularly useful for GCSE Students:</a:t>
            </a:r>
            <a:endParaRPr sz="1600" b="1">
              <a:latin typeface="Avenir Next LT Pro" panose="020B0504020202020204" pitchFamily="34" charset="0"/>
              <a:ea typeface="Federo"/>
              <a:cs typeface="Federo"/>
              <a:sym typeface="Federo"/>
            </a:endParaRPr>
          </a:p>
        </p:txBody>
      </p:sp>
      <p:sp>
        <p:nvSpPr>
          <p:cNvPr id="187" name="Google Shape;187;p32"/>
          <p:cNvSpPr txBox="1">
            <a:spLocks noGrp="1"/>
          </p:cNvSpPr>
          <p:nvPr>
            <p:ph type="body" idx="1"/>
          </p:nvPr>
        </p:nvSpPr>
        <p:spPr>
          <a:xfrm>
            <a:off x="1622075" y="886800"/>
            <a:ext cx="5899850" cy="3369900"/>
          </a:xfrm>
          <a:prstGeom prst="rect">
            <a:avLst/>
          </a:prstGeom>
          <a:noFill/>
          <a:ln>
            <a:solidFill>
              <a:schemeClr val="tx1"/>
            </a:solidFill>
          </a:ln>
        </p:spPr>
        <p:txBody>
          <a:bodyPr spcFirstLastPara="1" wrap="square" lIns="68575" tIns="34275" rIns="68575" bIns="34275" anchor="t" anchorCtr="0">
            <a:normAutofit lnSpcReduction="10000"/>
          </a:bodyPr>
          <a:lstStyle/>
          <a:p>
            <a:pPr marL="0" lvl="0" indent="0" algn="l" rtl="0">
              <a:lnSpc>
                <a:spcPct val="90000"/>
              </a:lnSpc>
              <a:spcBef>
                <a:spcPts val="800"/>
              </a:spcBef>
              <a:spcAft>
                <a:spcPts val="0"/>
              </a:spcAft>
              <a:buNone/>
            </a:pPr>
            <a:r>
              <a:rPr lang="en">
                <a:latin typeface="Avenir Next LT Pro" panose="020B0504020202020204" pitchFamily="34" charset="0"/>
              </a:rPr>
              <a:t>Method 1 - Mind Maps</a:t>
            </a:r>
            <a:endParaRPr>
              <a:latin typeface="Avenir Next LT Pro" panose="020B0504020202020204" pitchFamily="34" charset="0"/>
            </a:endParaRPr>
          </a:p>
          <a:p>
            <a:pPr marL="0" lvl="0" indent="0" algn="l" rtl="0">
              <a:lnSpc>
                <a:spcPct val="90000"/>
              </a:lnSpc>
              <a:spcBef>
                <a:spcPts val="800"/>
              </a:spcBef>
              <a:spcAft>
                <a:spcPts val="0"/>
              </a:spcAft>
              <a:buNone/>
            </a:pPr>
            <a:r>
              <a:rPr lang="en">
                <a:latin typeface="Avenir Next LT Pro" panose="020B0504020202020204" pitchFamily="34" charset="0"/>
              </a:rPr>
              <a:t>Method 2 - Flash Cards</a:t>
            </a:r>
            <a:endParaRPr>
              <a:latin typeface="Avenir Next LT Pro" panose="020B0504020202020204" pitchFamily="34" charset="0"/>
            </a:endParaRPr>
          </a:p>
          <a:p>
            <a:pPr marL="0" lvl="0" indent="0" algn="l" rtl="0">
              <a:lnSpc>
                <a:spcPct val="90000"/>
              </a:lnSpc>
              <a:spcBef>
                <a:spcPts val="800"/>
              </a:spcBef>
              <a:spcAft>
                <a:spcPts val="0"/>
              </a:spcAft>
              <a:buNone/>
            </a:pPr>
            <a:r>
              <a:rPr lang="en">
                <a:latin typeface="Avenir Next LT Pro" panose="020B0504020202020204" pitchFamily="34" charset="0"/>
              </a:rPr>
              <a:t>Method 3 - Condensing Down Notes</a:t>
            </a:r>
            <a:endParaRPr>
              <a:latin typeface="Avenir Next LT Pro" panose="020B0504020202020204" pitchFamily="34" charset="0"/>
            </a:endParaRPr>
          </a:p>
          <a:p>
            <a:pPr marL="0" lvl="0" indent="0" algn="l" rtl="0">
              <a:lnSpc>
                <a:spcPct val="90000"/>
              </a:lnSpc>
              <a:spcBef>
                <a:spcPts val="800"/>
              </a:spcBef>
              <a:spcAft>
                <a:spcPts val="0"/>
              </a:spcAft>
              <a:buNone/>
            </a:pPr>
            <a:r>
              <a:rPr lang="en">
                <a:latin typeface="Avenir Next LT Pro" panose="020B0504020202020204" pitchFamily="34" charset="0"/>
              </a:rPr>
              <a:t>Method 4 - Two Wrong, One Right</a:t>
            </a:r>
            <a:endParaRPr>
              <a:latin typeface="Avenir Next LT Pro" panose="020B0504020202020204" pitchFamily="34" charset="0"/>
            </a:endParaRPr>
          </a:p>
          <a:p>
            <a:pPr marL="0" lvl="0" indent="0" algn="l" rtl="0">
              <a:lnSpc>
                <a:spcPct val="90000"/>
              </a:lnSpc>
              <a:spcBef>
                <a:spcPts val="800"/>
              </a:spcBef>
              <a:spcAft>
                <a:spcPts val="0"/>
              </a:spcAft>
              <a:buNone/>
            </a:pPr>
            <a:r>
              <a:rPr lang="en">
                <a:latin typeface="Avenir Next LT Pro" panose="020B0504020202020204" pitchFamily="34" charset="0"/>
              </a:rPr>
              <a:t>Method 5 - Clock Learning</a:t>
            </a:r>
            <a:endParaRPr>
              <a:latin typeface="Avenir Next LT Pro" panose="020B0504020202020204" pitchFamily="34" charset="0"/>
            </a:endParaRPr>
          </a:p>
          <a:p>
            <a:pPr marL="0" lvl="0" indent="0" algn="l" rtl="0">
              <a:lnSpc>
                <a:spcPct val="90000"/>
              </a:lnSpc>
              <a:spcBef>
                <a:spcPts val="800"/>
              </a:spcBef>
              <a:spcAft>
                <a:spcPts val="0"/>
              </a:spcAft>
              <a:buNone/>
            </a:pPr>
            <a:r>
              <a:rPr lang="en">
                <a:latin typeface="Avenir Next LT Pro" panose="020B0504020202020204" pitchFamily="34" charset="0"/>
              </a:rPr>
              <a:t>Method 6 - Model Answer Deconstruction</a:t>
            </a:r>
            <a:endParaRPr>
              <a:latin typeface="Avenir Next LT Pro" panose="020B0504020202020204" pitchFamily="34" charset="0"/>
            </a:endParaRPr>
          </a:p>
          <a:p>
            <a:pPr marL="0" lvl="0" indent="0" algn="l" rtl="0">
              <a:lnSpc>
                <a:spcPct val="90000"/>
              </a:lnSpc>
              <a:spcBef>
                <a:spcPts val="800"/>
              </a:spcBef>
              <a:spcAft>
                <a:spcPts val="0"/>
              </a:spcAft>
              <a:buNone/>
            </a:pPr>
            <a:r>
              <a:rPr lang="en">
                <a:latin typeface="Avenir Next LT Pro" panose="020B0504020202020204" pitchFamily="34" charset="0"/>
              </a:rPr>
              <a:t>Method 7 - Highlighting</a:t>
            </a:r>
            <a:endParaRPr>
              <a:latin typeface="Avenir Next LT Pro" panose="020B0504020202020204" pitchFamily="34" charset="0"/>
            </a:endParaRPr>
          </a:p>
          <a:p>
            <a:pPr marL="0" lvl="0" indent="0" algn="l" rtl="0">
              <a:lnSpc>
                <a:spcPct val="90000"/>
              </a:lnSpc>
              <a:spcBef>
                <a:spcPts val="800"/>
              </a:spcBef>
              <a:spcAft>
                <a:spcPts val="0"/>
              </a:spcAft>
              <a:buNone/>
            </a:pPr>
            <a:r>
              <a:rPr lang="en">
                <a:latin typeface="Avenir Next LT Pro" panose="020B0504020202020204" pitchFamily="34" charset="0"/>
              </a:rPr>
              <a:t>Method 12 - Timed Responses</a:t>
            </a:r>
            <a:endParaRPr>
              <a:latin typeface="Avenir Next LT Pro" panose="020B0504020202020204" pitchFamily="34" charset="0"/>
            </a:endParaRPr>
          </a:p>
          <a:p>
            <a:pPr marL="0" lvl="0" indent="0" algn="l" rtl="0">
              <a:lnSpc>
                <a:spcPct val="90000"/>
              </a:lnSpc>
              <a:spcBef>
                <a:spcPts val="800"/>
              </a:spcBef>
              <a:spcAft>
                <a:spcPts val="0"/>
              </a:spcAft>
              <a:buNone/>
            </a:pPr>
            <a:r>
              <a:rPr lang="en">
                <a:latin typeface="Avenir Next LT Pro" panose="020B0504020202020204" pitchFamily="34" charset="0"/>
              </a:rPr>
              <a:t>Method 13 - Mark Scheme Consultation</a:t>
            </a:r>
            <a:endParaRPr>
              <a:latin typeface="Avenir Next LT Pro" panose="020B0504020202020204" pitchFamily="34" charset="0"/>
            </a:endParaRPr>
          </a:p>
        </p:txBody>
      </p:sp>
      <p:pic>
        <p:nvPicPr>
          <p:cNvPr id="5" name="Google Shape;123;p5">
            <a:extLst>
              <a:ext uri="{FF2B5EF4-FFF2-40B4-BE49-F238E27FC236}">
                <a16:creationId xmlns:a16="http://schemas.microsoft.com/office/drawing/2014/main" id="{724EC097-219D-4D5F-9790-4BF61B7373F7}"/>
              </a:ext>
            </a:extLst>
          </p:cNvPr>
          <p:cNvPicPr preferRelativeResize="0"/>
          <p:nvPr/>
        </p:nvPicPr>
        <p:blipFill rotWithShape="1">
          <a:blip r:embed="rId3">
            <a:alphaModFix/>
          </a:blip>
          <a:srcRect/>
          <a:stretch/>
        </p:blipFill>
        <p:spPr>
          <a:xfrm>
            <a:off x="7368195" y="4423317"/>
            <a:ext cx="1705977" cy="637635"/>
          </a:xfrm>
          <a:prstGeom prst="rect">
            <a:avLst/>
          </a:prstGeom>
          <a:noFill/>
          <a:ln>
            <a:noFill/>
          </a:ln>
        </p:spPr>
      </p:pic>
      <p:pic>
        <p:nvPicPr>
          <p:cNvPr id="6" name="Google Shape;124;p5">
            <a:extLst>
              <a:ext uri="{FF2B5EF4-FFF2-40B4-BE49-F238E27FC236}">
                <a16:creationId xmlns:a16="http://schemas.microsoft.com/office/drawing/2014/main" id="{436232E2-E034-47DB-923E-A730F0081749}"/>
              </a:ext>
            </a:extLst>
          </p:cNvPr>
          <p:cNvPicPr preferRelativeResize="0"/>
          <p:nvPr/>
        </p:nvPicPr>
        <p:blipFill rotWithShape="1">
          <a:blip r:embed="rId4">
            <a:alphaModFix/>
          </a:blip>
          <a:srcRect/>
          <a:stretch/>
        </p:blipFill>
        <p:spPr>
          <a:xfrm>
            <a:off x="69828" y="4423317"/>
            <a:ext cx="1117643" cy="62121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33"/>
          <p:cNvPicPr preferRelativeResize="0"/>
          <p:nvPr/>
        </p:nvPicPr>
        <p:blipFill>
          <a:blip r:embed="rId3">
            <a:alphaModFix/>
          </a:blip>
          <a:stretch>
            <a:fillRect/>
          </a:stretch>
        </p:blipFill>
        <p:spPr>
          <a:xfrm>
            <a:off x="278200" y="110563"/>
            <a:ext cx="8750876" cy="492237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0b491b5-0359-4501-8d66-ba4d8fcd8de5">
      <Terms xmlns="http://schemas.microsoft.com/office/infopath/2007/PartnerControls"/>
    </lcf76f155ced4ddcb4097134ff3c332f>
    <TaxCatchAll xmlns="0a9e03f9-d863-4bd4-9da4-021144884c0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BF57D74F64D184CB6D69779B2F690CB" ma:contentTypeVersion="16" ma:contentTypeDescription="Create a new document." ma:contentTypeScope="" ma:versionID="3e80f1158bf5befe84be88c4518e0f61">
  <xsd:schema xmlns:xsd="http://www.w3.org/2001/XMLSchema" xmlns:xs="http://www.w3.org/2001/XMLSchema" xmlns:p="http://schemas.microsoft.com/office/2006/metadata/properties" xmlns:ns2="0a9e03f9-d863-4bd4-9da4-021144884c07" xmlns:ns3="b0b491b5-0359-4501-8d66-ba4d8fcd8de5" targetNamespace="http://schemas.microsoft.com/office/2006/metadata/properties" ma:root="true" ma:fieldsID="f713ffd6200c486b58d982438efcdc9f" ns2:_="" ns3:_="">
    <xsd:import namespace="0a9e03f9-d863-4bd4-9da4-021144884c07"/>
    <xsd:import namespace="b0b491b5-0359-4501-8d66-ba4d8fcd8de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lcf76f155ced4ddcb4097134ff3c332f" minOccurs="0"/>
                <xsd:element ref="ns2:TaxCatchAll" minOccurs="0"/>
                <xsd:element ref="ns3:MediaServiceGenerationTime" minOccurs="0"/>
                <xsd:element ref="ns3:MediaServiceEventHashCode" minOccurs="0"/>
                <xsd:element ref="ns3:MediaServiceObjectDetectorVersions" minOccurs="0"/>
                <xsd:element ref="ns3:MediaLengthInSeconds" minOccurs="0"/>
                <xsd:element ref="ns3:MediaServiceLocation" minOccurs="0"/>
                <xsd:element ref="ns3:MediaServiceOCR"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9e03f9-d863-4bd4-9da4-021144884c0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b188733a-cc3a-4595-8708-0f4c12eac03d}" ma:internalName="TaxCatchAll" ma:showField="CatchAllData" ma:web="0a9e03f9-d863-4bd4-9da4-021144884c0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0b491b5-0359-4501-8d66-ba4d8fcd8de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4d130c82-3eaf-4d6e-aa95-a900597639a8"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64CB2AE-B6AE-4D94-B32D-7C656CF1D5A3}">
  <ds:schemaRefs>
    <ds:schemaRef ds:uri="0a9e03f9-d863-4bd4-9da4-021144884c07"/>
    <ds:schemaRef ds:uri="b0b491b5-0359-4501-8d66-ba4d8fcd8de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62E9435-7B3C-48C0-94CC-CE4977F2EDA3}">
  <ds:schemaRefs>
    <ds:schemaRef ds:uri="http://schemas.microsoft.com/sharepoint/v3/contenttype/forms"/>
  </ds:schemaRefs>
</ds:datastoreItem>
</file>

<file path=customXml/itemProps3.xml><?xml version="1.0" encoding="utf-8"?>
<ds:datastoreItem xmlns:ds="http://schemas.openxmlformats.org/officeDocument/2006/customXml" ds:itemID="{1CC8AF16-E5F7-4A8C-97FE-5102C1390FD5}">
  <ds:schemaRefs>
    <ds:schemaRef ds:uri="0a9e03f9-d863-4bd4-9da4-021144884c07"/>
    <ds:schemaRef ds:uri="b0b491b5-0359-4501-8d66-ba4d8fcd8de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54</Slides>
  <Notes>49</Notes>
  <HiddenSlides>0</HiddenSlides>
  <ScaleCrop>false</ScaleCrop>
  <HeadingPairs>
    <vt:vector size="4" baseType="variant">
      <vt:variant>
        <vt:lpstr>Theme</vt:lpstr>
      </vt:variant>
      <vt:variant>
        <vt:i4>2</vt:i4>
      </vt:variant>
      <vt:variant>
        <vt:lpstr>Slide Titles</vt:lpstr>
      </vt:variant>
      <vt:variant>
        <vt:i4>54</vt:i4>
      </vt:variant>
    </vt:vector>
  </HeadingPairs>
  <TitlesOfParts>
    <vt:vector size="56" baseType="lpstr">
      <vt:lpstr>Office Theme</vt:lpstr>
      <vt:lpstr>1_Office Theme</vt:lpstr>
      <vt:lpstr>Year 10 GCSE Launch Evening</vt:lpstr>
      <vt:lpstr>The Aim of this Session:</vt:lpstr>
      <vt:lpstr>PowerPoint Presentation</vt:lpstr>
      <vt:lpstr>What is the biggest mistake that Year 10 make?</vt:lpstr>
      <vt:lpstr>Key Dates &amp; Assessment Points during Year 10</vt:lpstr>
      <vt:lpstr>Key Dates &amp; Assessment Points during Year 11*</vt:lpstr>
      <vt:lpstr>Form time support: Revision</vt:lpstr>
      <vt:lpstr>Of the 16 methods the following are particularly useful for GCSE Students: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Further form time  support:</vt:lpstr>
      <vt:lpstr>What past students have said helps…</vt:lpstr>
      <vt:lpstr>Homework at KS4</vt:lpstr>
      <vt:lpstr>PowerPoint Presentation</vt:lpstr>
      <vt:lpstr>PowerPoint Presentation</vt:lpstr>
      <vt:lpstr>PowerPoint Presentation</vt:lpstr>
      <vt:lpstr>PowerPoint Presentation</vt:lpstr>
      <vt:lpstr>Homework as revision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English: Language AND Literature</vt:lpstr>
      <vt:lpstr>English Language: ways to revise</vt:lpstr>
      <vt:lpstr>English Language: ways to revise</vt:lpstr>
      <vt:lpstr>Literature</vt:lpstr>
      <vt:lpstr>Flash Cards</vt:lpstr>
      <vt:lpstr>Embrace their phone…</vt:lpstr>
      <vt:lpstr>PowerPoint Presentation</vt:lpstr>
      <vt:lpstr>PowerPoint Presentation</vt:lpstr>
      <vt:lpstr>Mental Health &amp; Wellbeing</vt:lpstr>
      <vt:lpstr>Mental Health &amp; Wellbeing</vt:lpstr>
      <vt:lpstr>Mental Health &amp; Wellbeing</vt:lpstr>
      <vt:lpstr>Mental Health &amp; Wellbeing</vt:lpstr>
      <vt:lpstr>Work Experience  Monday 13th July 2026 – Friday 17th July 2026</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10 GCSE Launch Evening</dc:title>
  <dc:creator>Jessica Starling</dc:creator>
  <cp:revision>65</cp:revision>
  <dcterms:modified xsi:type="dcterms:W3CDTF">2025-09-18T19:29:44Z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0x010100EBF57D74F64D184CB6D69779B2F690CB</vt:lpwstr>
  </property>
  <property fmtid="{D5CDD505-2E9C-101B-9397-08002B2CF9AE}" pid="3" name="MediaServiceImageTags">
    <vt:lpwstr/>
  </property>
</Properties>
</file>