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310" r:id="rId37"/>
    <p:sldId id="311" r:id="rId38"/>
    <p:sldId id="312" r:id="rId39"/>
    <p:sldId id="313" r:id="rId40"/>
    <p:sldId id="314" r:id="rId41"/>
    <p:sldId id="293" r:id="rId42"/>
    <p:sldId id="294" r:id="rId43"/>
    <p:sldId id="295" r:id="rId44"/>
    <p:sldId id="296" r:id="rId45"/>
    <p:sldId id="297" r:id="rId46"/>
    <p:sldId id="298" r:id="rId47"/>
  </p:sldIdLst>
  <p:sldSz cx="9144000" cy="5143500" type="screen16x9"/>
  <p:notesSz cx="6797675" cy="9926638"/>
  <p:embeddedFontLst>
    <p:embeddedFont>
      <p:font typeface="Calibri" panose="020F0502020204030204" pitchFamily="34" charset="0"/>
      <p:regular r:id="rId49"/>
      <p:bold r:id="rId50"/>
      <p:italic r:id="rId51"/>
      <p:boldItalic r:id="rId52"/>
    </p:embeddedFont>
    <p:embeddedFont>
      <p:font typeface="Maven Pro" panose="020B0604020202020204" charset="0"/>
      <p:regular r:id="rId53"/>
      <p:bold r:id="rId54"/>
    </p:embeddedFont>
    <p:embeddedFont>
      <p:font typeface="Maven Pro Medium" panose="020B0604020202020204" charset="0"/>
      <p:regular r:id="rId55"/>
      <p:bold r:id="rId56"/>
    </p:embeddedFont>
    <p:embeddedFont>
      <p:font typeface="Maven Pro SemiBold" panose="020B0604020202020204" charset="0"/>
      <p:regular r:id="rId57"/>
      <p:bold r:id="rId58"/>
    </p:embeddedFont>
    <p:embeddedFont>
      <p:font typeface="Rockwell" panose="02060603020205020403" pitchFamily="18"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nAFXer90flO8SmVSlcY+su6Ajt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3B79A4-6D47-47F7-98C1-987D7191F7B2}">
  <a:tblStyle styleId="{D33B79A4-6D47-47F7-98C1-987D7191F7B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81814C2-0A5A-43A6-AFDE-9AC6860D46A1}"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3.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Savage" userId="175ef81e-db51-4a7c-9d95-42cd04669fcd" providerId="ADAL" clId="{F4300487-AB04-413B-9944-25BE9D7E9048}"/>
    <pc:docChg chg="custSel addSld delSld modSld">
      <pc:chgData name="Carl Savage" userId="175ef81e-db51-4a7c-9d95-42cd04669fcd" providerId="ADAL" clId="{F4300487-AB04-413B-9944-25BE9D7E9048}" dt="2023-12-18T13:45:00.472" v="13" actId="1076"/>
      <pc:docMkLst>
        <pc:docMk/>
      </pc:docMkLst>
      <pc:sldChg chg="addSp modSp">
        <pc:chgData name="Carl Savage" userId="175ef81e-db51-4a7c-9d95-42cd04669fcd" providerId="ADAL" clId="{F4300487-AB04-413B-9944-25BE9D7E9048}" dt="2023-12-18T13:45:00.472" v="13" actId="1076"/>
        <pc:sldMkLst>
          <pc:docMk/>
          <pc:sldMk cId="0" sldId="264"/>
        </pc:sldMkLst>
        <pc:picChg chg="add mod">
          <ac:chgData name="Carl Savage" userId="175ef81e-db51-4a7c-9d95-42cd04669fcd" providerId="ADAL" clId="{F4300487-AB04-413B-9944-25BE9D7E9048}" dt="2023-12-18T13:45:00.472" v="13" actId="1076"/>
          <ac:picMkLst>
            <pc:docMk/>
            <pc:sldMk cId="0" sldId="264"/>
            <ac:picMk id="3" creationId="{5AE14C6A-90BF-427A-AD4C-9FF01C0C4E61}"/>
          </ac:picMkLst>
        </pc:picChg>
      </pc:sldChg>
      <pc:sldChg chg="addSp delSp">
        <pc:chgData name="Carl Savage" userId="175ef81e-db51-4a7c-9d95-42cd04669fcd" providerId="ADAL" clId="{F4300487-AB04-413B-9944-25BE9D7E9048}" dt="2023-12-18T12:16:05.944" v="8"/>
        <pc:sldMkLst>
          <pc:docMk/>
          <pc:sldMk cId="0" sldId="274"/>
        </pc:sldMkLst>
        <pc:picChg chg="add del">
          <ac:chgData name="Carl Savage" userId="175ef81e-db51-4a7c-9d95-42cd04669fcd" providerId="ADAL" clId="{F4300487-AB04-413B-9944-25BE9D7E9048}" dt="2023-12-18T12:15:23.095" v="7" actId="478"/>
          <ac:picMkLst>
            <pc:docMk/>
            <pc:sldMk cId="0" sldId="274"/>
            <ac:picMk id="2" creationId="{550CBDE1-EEED-40DC-837A-E5E469382D82}"/>
          </ac:picMkLst>
        </pc:picChg>
        <pc:picChg chg="add">
          <ac:chgData name="Carl Savage" userId="175ef81e-db51-4a7c-9d95-42cd04669fcd" providerId="ADAL" clId="{F4300487-AB04-413B-9944-25BE9D7E9048}" dt="2023-12-18T12:16:05.944" v="8"/>
          <ac:picMkLst>
            <pc:docMk/>
            <pc:sldMk cId="0" sldId="274"/>
            <ac:picMk id="3" creationId="{1C54EFB4-24AC-4331-9894-B590C6E7EC25}"/>
          </ac:picMkLst>
        </pc:picChg>
      </pc:sldChg>
      <pc:sldChg chg="del">
        <pc:chgData name="Carl Savage" userId="175ef81e-db51-4a7c-9d95-42cd04669fcd" providerId="ADAL" clId="{F4300487-AB04-413B-9944-25BE9D7E9048}" dt="2023-12-18T12:07:01.896" v="1" actId="2696"/>
        <pc:sldMkLst>
          <pc:docMk/>
          <pc:sldMk cId="0" sldId="288"/>
        </pc:sldMkLst>
      </pc:sldChg>
      <pc:sldChg chg="del">
        <pc:chgData name="Carl Savage" userId="175ef81e-db51-4a7c-9d95-42cd04669fcd" providerId="ADAL" clId="{F4300487-AB04-413B-9944-25BE9D7E9048}" dt="2023-12-18T12:07:01.903" v="2" actId="2696"/>
        <pc:sldMkLst>
          <pc:docMk/>
          <pc:sldMk cId="0" sldId="289"/>
        </pc:sldMkLst>
      </pc:sldChg>
      <pc:sldChg chg="del">
        <pc:chgData name="Carl Savage" userId="175ef81e-db51-4a7c-9d95-42cd04669fcd" providerId="ADAL" clId="{F4300487-AB04-413B-9944-25BE9D7E9048}" dt="2023-12-18T12:07:01.909" v="3" actId="2696"/>
        <pc:sldMkLst>
          <pc:docMk/>
          <pc:sldMk cId="0" sldId="290"/>
        </pc:sldMkLst>
      </pc:sldChg>
      <pc:sldChg chg="del">
        <pc:chgData name="Carl Savage" userId="175ef81e-db51-4a7c-9d95-42cd04669fcd" providerId="ADAL" clId="{F4300487-AB04-413B-9944-25BE9D7E9048}" dt="2023-12-18T12:07:01.916" v="4" actId="2696"/>
        <pc:sldMkLst>
          <pc:docMk/>
          <pc:sldMk cId="0" sldId="291"/>
        </pc:sldMkLst>
      </pc:sldChg>
      <pc:sldChg chg="del">
        <pc:chgData name="Carl Savage" userId="175ef81e-db51-4a7c-9d95-42cd04669fcd" providerId="ADAL" clId="{F4300487-AB04-413B-9944-25BE9D7E9048}" dt="2023-12-18T12:07:01.927" v="5" actId="2696"/>
        <pc:sldMkLst>
          <pc:docMk/>
          <pc:sldMk cId="0" sldId="292"/>
        </pc:sldMkLst>
      </pc:sldChg>
      <pc:sldChg chg="add">
        <pc:chgData name="Carl Savage" userId="175ef81e-db51-4a7c-9d95-42cd04669fcd" providerId="ADAL" clId="{F4300487-AB04-413B-9944-25BE9D7E9048}" dt="2023-12-18T12:06:51.004" v="0"/>
        <pc:sldMkLst>
          <pc:docMk/>
          <pc:sldMk cId="3364611645" sldId="310"/>
        </pc:sldMkLst>
      </pc:sldChg>
      <pc:sldChg chg="add">
        <pc:chgData name="Carl Savage" userId="175ef81e-db51-4a7c-9d95-42cd04669fcd" providerId="ADAL" clId="{F4300487-AB04-413B-9944-25BE9D7E9048}" dt="2023-12-18T12:06:51.004" v="0"/>
        <pc:sldMkLst>
          <pc:docMk/>
          <pc:sldMk cId="0" sldId="311"/>
        </pc:sldMkLst>
      </pc:sldChg>
      <pc:sldChg chg="add">
        <pc:chgData name="Carl Savage" userId="175ef81e-db51-4a7c-9d95-42cd04669fcd" providerId="ADAL" clId="{F4300487-AB04-413B-9944-25BE9D7E9048}" dt="2023-12-18T12:06:51.004" v="0"/>
        <pc:sldMkLst>
          <pc:docMk/>
          <pc:sldMk cId="0" sldId="312"/>
        </pc:sldMkLst>
      </pc:sldChg>
      <pc:sldChg chg="add">
        <pc:chgData name="Carl Savage" userId="175ef81e-db51-4a7c-9d95-42cd04669fcd" providerId="ADAL" clId="{F4300487-AB04-413B-9944-25BE9D7E9048}" dt="2023-12-18T12:06:51.004" v="0"/>
        <pc:sldMkLst>
          <pc:docMk/>
          <pc:sldMk cId="0" sldId="313"/>
        </pc:sldMkLst>
      </pc:sldChg>
      <pc:sldChg chg="add">
        <pc:chgData name="Carl Savage" userId="175ef81e-db51-4a7c-9d95-42cd04669fcd" providerId="ADAL" clId="{F4300487-AB04-413B-9944-25BE9D7E9048}" dt="2023-12-18T12:06:51.004" v="0"/>
        <pc:sldMkLst>
          <pc:docMk/>
          <pc:sldMk cId="0"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3dfbf0f6f_0_8: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a3dfbf0f6f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5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9deafccb53_0_0: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9deafccb53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9deafccb53_0_9: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9deafccb53_0_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9deafccb53_0_18: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29deafccb53_0_1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5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34420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55e8d745b0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55e8d745b0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5e8d745b0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55e8d745b0_0_1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55e8d745b0_0_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55e8d745b0_0_2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3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a3dfbf0f6f_0_59:notes"/>
          <p:cNvSpPr>
            <a:spLocks noGrp="1" noRot="1" noChangeAspect="1"/>
          </p:cNvSpPr>
          <p:nvPr>
            <p:ph type="sldImg" idx="2"/>
          </p:nvPr>
        </p:nvSpPr>
        <p:spPr>
          <a:xfrm>
            <a:off x="90488" y="744538"/>
            <a:ext cx="6616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2a3dfbf0f6f_0_5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5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5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5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5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a3dfbf0f6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a3dfbf0f6f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www.microsoft.com/en-gb/microsoft-teams/log-in" TargetMode="External"/><Relationship Id="rId4" Type="http://schemas.openxmlformats.org/officeDocument/2006/relationships/image" Target="../media/image20.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2.jpg"/><Relationship Id="rId1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1.jpg"/><Relationship Id="rId17" Type="http://schemas.openxmlformats.org/officeDocument/2006/relationships/image" Target="../media/image36.png"/><Relationship Id="rId2" Type="http://schemas.openxmlformats.org/officeDocument/2006/relationships/notesSlide" Target="../notesSlides/notesSlide22.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0.jpg"/><Relationship Id="rId5" Type="http://schemas.openxmlformats.org/officeDocument/2006/relationships/image" Target="../media/image25.jpg"/><Relationship Id="rId15" Type="http://schemas.openxmlformats.org/officeDocument/2006/relationships/image" Target="../media/image34.jpg"/><Relationship Id="rId10" Type="http://schemas.openxmlformats.org/officeDocument/2006/relationships/hyperlink" Target="https://www.artsy.net/artwork/julian-opie-julian-5" TargetMode="External"/><Relationship Id="rId19" Type="http://schemas.openxmlformats.org/officeDocument/2006/relationships/image" Target="../media/image38.jpg"/><Relationship Id="rId4" Type="http://schemas.openxmlformats.org/officeDocument/2006/relationships/image" Target="../media/image2.jpg"/><Relationship Id="rId9" Type="http://schemas.openxmlformats.org/officeDocument/2006/relationships/image" Target="../media/image29.jpg"/><Relationship Id="rId14" Type="http://schemas.openxmlformats.org/officeDocument/2006/relationships/image" Target="../media/image33.jp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jp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wilsthorpe.ttct.co.uk/curriculum/subje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4" y="98749"/>
            <a:ext cx="2517997" cy="1439428"/>
          </a:xfrm>
          <a:prstGeom prst="rect">
            <a:avLst/>
          </a:prstGeom>
          <a:noFill/>
          <a:ln>
            <a:noFill/>
          </a:ln>
        </p:spPr>
      </p:pic>
      <p:pic>
        <p:nvPicPr>
          <p:cNvPr id="53" name="Google Shape;53;p1"/>
          <p:cNvPicPr preferRelativeResize="0"/>
          <p:nvPr/>
        </p:nvPicPr>
        <p:blipFill rotWithShape="1">
          <a:blip r:embed="rId4">
            <a:alphaModFix/>
          </a:blip>
          <a:srcRect/>
          <a:stretch/>
        </p:blipFill>
        <p:spPr>
          <a:xfrm>
            <a:off x="6847367" y="106249"/>
            <a:ext cx="2205348" cy="1431928"/>
          </a:xfrm>
          <a:prstGeom prst="rect">
            <a:avLst/>
          </a:prstGeom>
          <a:noFill/>
          <a:ln>
            <a:noFill/>
          </a:ln>
        </p:spPr>
      </p:pic>
      <p:pic>
        <p:nvPicPr>
          <p:cNvPr id="54" name="Google Shape;54;p1"/>
          <p:cNvPicPr preferRelativeResize="0"/>
          <p:nvPr/>
        </p:nvPicPr>
        <p:blipFill rotWithShape="1">
          <a:blip r:embed="rId5">
            <a:alphaModFix/>
          </a:blip>
          <a:srcRect/>
          <a:stretch/>
        </p:blipFill>
        <p:spPr>
          <a:xfrm>
            <a:off x="388800" y="1659788"/>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D6032B"/>
                </a:solidFill>
                <a:latin typeface="Maven Pro"/>
                <a:ea typeface="Maven Pro"/>
                <a:cs typeface="Maven Pro"/>
                <a:sym typeface="Maven Pro"/>
              </a:rPr>
              <a:t>Preparation for Learning - Knowledge Organisers</a:t>
            </a:r>
            <a:endParaRPr sz="1800" b="1" i="0" u="none" strike="noStrike" cap="none">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Maven Pro"/>
                <a:ea typeface="Maven Pro"/>
                <a:cs typeface="Maven Pro"/>
                <a:sym typeface="Maven Pro"/>
              </a:rPr>
              <a:t>Year 9 Spring Term</a:t>
            </a:r>
            <a:endParaRPr sz="1800" b="1" i="0" u="none" strike="noStrike" cap="none">
              <a:solidFill>
                <a:srgbClr val="000000"/>
              </a:solidFill>
              <a:latin typeface="Maven Pro"/>
              <a:ea typeface="Maven Pro"/>
              <a:cs typeface="Maven Pro"/>
              <a:sym typeface="Maven Pro"/>
            </a:endParaRPr>
          </a:p>
        </p:txBody>
      </p:sp>
      <p:sp>
        <p:nvSpPr>
          <p:cNvPr id="57" name="Google Shape;57;p1"/>
          <p:cNvSpPr txBox="1"/>
          <p:nvPr/>
        </p:nvSpPr>
        <p:spPr>
          <a:xfrm>
            <a:off x="2906421" y="1432213"/>
            <a:ext cx="6072300" cy="23755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400"/>
              </a:spcBef>
              <a:spcAft>
                <a:spcPts val="0"/>
              </a:spcAft>
              <a:buClr>
                <a:srgbClr val="000000"/>
              </a:buClr>
              <a:buSzPts val="2300"/>
              <a:buFont typeface="Arial"/>
              <a:buNone/>
            </a:pPr>
            <a:r>
              <a:rPr lang="en" sz="2300" b="1" i="0" u="none" strike="noStrike" cap="none">
                <a:solidFill>
                  <a:srgbClr val="0E1318"/>
                </a:solidFill>
                <a:latin typeface="Maven Pro"/>
                <a:ea typeface="Maven Pro"/>
                <a:cs typeface="Maven Pro"/>
                <a:sym typeface="Maven Pro"/>
              </a:rPr>
              <a:t>“</a:t>
            </a:r>
            <a:r>
              <a:rPr lang="en" sz="2600" b="1" i="0" u="none" strike="noStrike" cap="none">
                <a:solidFill>
                  <a:srgbClr val="000000"/>
                </a:solidFill>
                <a:latin typeface="Maven Pro"/>
                <a:ea typeface="Maven Pro"/>
                <a:cs typeface="Maven Pro"/>
                <a:sym typeface="Maven Pro"/>
              </a:rPr>
              <a:t>If you are committed to doing what it takes, everything is possible. It is up to you.”</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000000"/>
                </a:solidFill>
                <a:latin typeface="Maven Pro Medium"/>
                <a:ea typeface="Maven Pro Medium"/>
                <a:cs typeface="Maven Pro Medium"/>
                <a:sym typeface="Maven Pro Medium"/>
              </a:rPr>
              <a:t>Michelle Obama (Lawyer and Writer)</a:t>
            </a:r>
            <a:endParaRPr sz="1800" b="1" i="0" u="none" strike="noStrike" cap="none">
              <a:solidFill>
                <a:srgbClr val="000000"/>
              </a:solidFill>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2a3dfbf0f6f_0_8"/>
          <p:cNvPicPr preferRelativeResize="0"/>
          <p:nvPr/>
        </p:nvPicPr>
        <p:blipFill rotWithShape="1">
          <a:blip r:embed="rId3">
            <a:alphaModFix/>
          </a:blip>
          <a:srcRect/>
          <a:stretch/>
        </p:blipFill>
        <p:spPr>
          <a:xfrm>
            <a:off x="90525" y="98750"/>
            <a:ext cx="1759662" cy="783600"/>
          </a:xfrm>
          <a:prstGeom prst="rect">
            <a:avLst/>
          </a:prstGeom>
          <a:noFill/>
          <a:ln>
            <a:noFill/>
          </a:ln>
        </p:spPr>
      </p:pic>
      <p:sp>
        <p:nvSpPr>
          <p:cNvPr id="127" name="Google Shape;127;g2a3dfbf0f6f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2a3dfbf0f6f_0_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29" name="Google Shape;129;g2a3dfbf0f6f_0_8"/>
          <p:cNvPicPr preferRelativeResize="0"/>
          <p:nvPr/>
        </p:nvPicPr>
        <p:blipFill rotWithShape="1">
          <a:blip r:embed="rId4">
            <a:alphaModFix/>
          </a:blip>
          <a:srcRect/>
          <a:stretch/>
        </p:blipFill>
        <p:spPr>
          <a:xfrm>
            <a:off x="7711899" y="106249"/>
            <a:ext cx="1340815" cy="768600"/>
          </a:xfrm>
          <a:prstGeom prst="rect">
            <a:avLst/>
          </a:prstGeom>
          <a:noFill/>
          <a:ln>
            <a:noFill/>
          </a:ln>
        </p:spPr>
      </p:pic>
      <p:pic>
        <p:nvPicPr>
          <p:cNvPr id="130" name="Google Shape;130;g2a3dfbf0f6f_0_8"/>
          <p:cNvPicPr preferRelativeResize="0"/>
          <p:nvPr/>
        </p:nvPicPr>
        <p:blipFill rotWithShape="1">
          <a:blip r:embed="rId5">
            <a:alphaModFix/>
          </a:blip>
          <a:srcRect/>
          <a:stretch/>
        </p:blipFill>
        <p:spPr>
          <a:xfrm>
            <a:off x="555702" y="966945"/>
            <a:ext cx="8032597" cy="39773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English</a:t>
            </a:r>
            <a:endParaRPr sz="2800" b="0" i="0" u="none" strike="noStrike" cap="none">
              <a:solidFill>
                <a:schemeClr val="dk1"/>
              </a:solidFill>
              <a:latin typeface="Maven Pro Medium"/>
              <a:ea typeface="Maven Pro Medium"/>
              <a:cs typeface="Maven Pro Medium"/>
              <a:sym typeface="Maven Pro Medium"/>
            </a:endParaRPr>
          </a:p>
        </p:txBody>
      </p:sp>
      <p:pic>
        <p:nvPicPr>
          <p:cNvPr id="137" name="Google Shape;137;p10"/>
          <p:cNvPicPr preferRelativeResize="0"/>
          <p:nvPr/>
        </p:nvPicPr>
        <p:blipFill rotWithShape="1">
          <a:blip r:embed="rId3">
            <a:alphaModFix/>
          </a:blip>
          <a:srcRect l="37037" t="38188" r="19629" b="16048"/>
          <a:stretch/>
        </p:blipFill>
        <p:spPr>
          <a:xfrm>
            <a:off x="774699" y="520916"/>
            <a:ext cx="7594601" cy="45113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Grammar</a:t>
            </a:r>
            <a:endParaRPr sz="2800" b="0" i="0" u="none" strike="noStrike" cap="none">
              <a:solidFill>
                <a:schemeClr val="dk1"/>
              </a:solidFill>
              <a:latin typeface="Maven Pro Medium"/>
              <a:ea typeface="Maven Pro Medium"/>
              <a:cs typeface="Maven Pro Medium"/>
              <a:sym typeface="Maven Pro Medium"/>
            </a:endParaRPr>
          </a:p>
        </p:txBody>
      </p:sp>
      <p:pic>
        <p:nvPicPr>
          <p:cNvPr id="144" name="Google Shape;144;p11"/>
          <p:cNvPicPr preferRelativeResize="0"/>
          <p:nvPr/>
        </p:nvPicPr>
        <p:blipFill rotWithShape="1">
          <a:blip r:embed="rId3">
            <a:alphaModFix/>
          </a:blip>
          <a:srcRect l="31204" t="39670" r="14629" b="15554"/>
          <a:stretch/>
        </p:blipFill>
        <p:spPr>
          <a:xfrm>
            <a:off x="156182" y="694266"/>
            <a:ext cx="8831635" cy="41063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51" name="Google Shape;151;p12"/>
          <p:cNvPicPr preferRelativeResize="0"/>
          <p:nvPr/>
        </p:nvPicPr>
        <p:blipFill rotWithShape="1">
          <a:blip r:embed="rId3">
            <a:alphaModFix/>
          </a:blip>
          <a:srcRect/>
          <a:stretch/>
        </p:blipFill>
        <p:spPr>
          <a:xfrm>
            <a:off x="861004" y="569017"/>
            <a:ext cx="7188105" cy="44317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58" name="Google Shape;158;p13"/>
          <p:cNvPicPr preferRelativeResize="0"/>
          <p:nvPr/>
        </p:nvPicPr>
        <p:blipFill rotWithShape="1">
          <a:blip r:embed="rId3">
            <a:alphaModFix/>
          </a:blip>
          <a:srcRect/>
          <a:stretch/>
        </p:blipFill>
        <p:spPr>
          <a:xfrm>
            <a:off x="1539651" y="678416"/>
            <a:ext cx="6420824" cy="43579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165" name="Google Shape;165;p14"/>
          <p:cNvPicPr preferRelativeResize="0"/>
          <p:nvPr/>
        </p:nvPicPr>
        <p:blipFill rotWithShape="1">
          <a:blip r:embed="rId3">
            <a:alphaModFix/>
          </a:blip>
          <a:srcRect/>
          <a:stretch/>
        </p:blipFill>
        <p:spPr>
          <a:xfrm>
            <a:off x="1446389" y="727515"/>
            <a:ext cx="6093740" cy="42090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72" name="Google Shape;172;p15"/>
          <p:cNvPicPr preferRelativeResize="0"/>
          <p:nvPr/>
        </p:nvPicPr>
        <p:blipFill rotWithShape="1">
          <a:blip r:embed="rId3">
            <a:alphaModFix/>
          </a:blip>
          <a:srcRect/>
          <a:stretch/>
        </p:blipFill>
        <p:spPr>
          <a:xfrm>
            <a:off x="1129582" y="527942"/>
            <a:ext cx="6476237" cy="46013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Geography</a:t>
            </a:r>
            <a:endParaRPr sz="2800" b="0" i="0" u="none" strike="noStrike" cap="none">
              <a:solidFill>
                <a:schemeClr val="dk1"/>
              </a:solidFill>
              <a:latin typeface="Maven Pro Medium"/>
              <a:ea typeface="Maven Pro Medium"/>
              <a:cs typeface="Maven Pro Medium"/>
              <a:sym typeface="Maven Pro Medium"/>
            </a:endParaRPr>
          </a:p>
        </p:txBody>
      </p:sp>
      <p:pic>
        <p:nvPicPr>
          <p:cNvPr id="179" name="Google Shape;179;p16"/>
          <p:cNvPicPr preferRelativeResize="0"/>
          <p:nvPr/>
        </p:nvPicPr>
        <p:blipFill rotWithShape="1">
          <a:blip r:embed="rId3">
            <a:alphaModFix/>
          </a:blip>
          <a:srcRect/>
          <a:stretch/>
        </p:blipFill>
        <p:spPr>
          <a:xfrm>
            <a:off x="1005410" y="533400"/>
            <a:ext cx="6800053" cy="461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7"/>
          <p:cNvSpPr txBox="1"/>
          <p:nvPr/>
        </p:nvSpPr>
        <p:spPr>
          <a:xfrm>
            <a:off x="200077" y="177300"/>
            <a:ext cx="442200" cy="4768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a:t>
            </a:r>
            <a:r>
              <a:rPr lang="en" sz="2600" b="1">
                <a:solidFill>
                  <a:schemeClr val="dk1"/>
                </a:solidFill>
                <a:latin typeface="Maven Pro"/>
                <a:ea typeface="Maven Pro"/>
                <a:cs typeface="Maven Pro"/>
                <a:sym typeface="Maven Pro"/>
              </a:rPr>
              <a:t>ISTORY</a:t>
            </a:r>
            <a:endParaRPr sz="2800" b="0" i="0" u="none" strike="noStrike" cap="none">
              <a:solidFill>
                <a:schemeClr val="dk1"/>
              </a:solidFill>
              <a:latin typeface="Maven Pro Medium"/>
              <a:ea typeface="Maven Pro Medium"/>
              <a:cs typeface="Maven Pro Medium"/>
              <a:sym typeface="Maven Pro Medium"/>
            </a:endParaRPr>
          </a:p>
        </p:txBody>
      </p:sp>
      <p:pic>
        <p:nvPicPr>
          <p:cNvPr id="186" name="Google Shape;186;p17"/>
          <p:cNvPicPr preferRelativeResize="0"/>
          <p:nvPr/>
        </p:nvPicPr>
        <p:blipFill rotWithShape="1">
          <a:blip r:embed="rId3">
            <a:alphaModFix/>
          </a:blip>
          <a:srcRect/>
          <a:stretch/>
        </p:blipFill>
        <p:spPr>
          <a:xfrm>
            <a:off x="988650" y="144001"/>
            <a:ext cx="7881957" cy="4847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Spanish</a:t>
            </a:r>
            <a:endParaRPr sz="2800" b="0" i="0" u="none" strike="noStrike" cap="none">
              <a:solidFill>
                <a:schemeClr val="dk1"/>
              </a:solidFill>
              <a:latin typeface="Maven Pro Medium"/>
              <a:ea typeface="Maven Pro Medium"/>
              <a:cs typeface="Maven Pro Medium"/>
              <a:sym typeface="Maven Pro Medium"/>
            </a:endParaRPr>
          </a:p>
        </p:txBody>
      </p:sp>
      <p:pic>
        <p:nvPicPr>
          <p:cNvPr id="3" name="Picture 2">
            <a:extLst>
              <a:ext uri="{FF2B5EF4-FFF2-40B4-BE49-F238E27FC236}">
                <a16:creationId xmlns:a16="http://schemas.microsoft.com/office/drawing/2014/main" id="{1C54EFB4-24AC-4331-9894-B590C6E7EC25}"/>
              </a:ext>
            </a:extLst>
          </p:cNvPr>
          <p:cNvPicPr>
            <a:picLocks noChangeAspect="1"/>
          </p:cNvPicPr>
          <p:nvPr/>
        </p:nvPicPr>
        <p:blipFill>
          <a:blip r:embed="rId3"/>
          <a:stretch>
            <a:fillRect/>
          </a:stretch>
        </p:blipFill>
        <p:spPr>
          <a:xfrm>
            <a:off x="0" y="47399"/>
            <a:ext cx="9144000" cy="50487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50"/>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0"/>
          <p:cNvSpPr txBox="1"/>
          <p:nvPr/>
        </p:nvSpPr>
        <p:spPr>
          <a:xfrm>
            <a:off x="4114800" y="2115879"/>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p:nvPr/>
        </p:nvSpPr>
        <p:spPr>
          <a:xfrm>
            <a:off x="269359" y="1517017"/>
            <a:ext cx="8605282"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Here at Wilsthorpe School, all subject leaders produce knowledge organisers to support you whilst you are in Years 7, 8 and 9, but what is a knowledge organiser?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Verdana"/>
                <a:ea typeface="Verdana"/>
                <a:cs typeface="Verdana"/>
                <a:sym typeface="Verdana"/>
              </a:rPr>
              <a:t>Knowledge organisers present the key knowledge and skills for a particular topic. We call this the most ‘powerful’ knowledge.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a:buChar char="•"/>
            </a:pPr>
            <a:r>
              <a:rPr lang="en" sz="1200" b="0" i="0" u="none" strike="noStrike" cap="none">
                <a:solidFill>
                  <a:schemeClr val="dk1"/>
                </a:solidFill>
                <a:latin typeface="Verdana"/>
                <a:ea typeface="Verdana"/>
                <a:cs typeface="Verdana"/>
                <a:sym typeface="Verdana"/>
              </a:rPr>
              <a:t>They contain the key vocabulary for the topic that you need to understand and 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We know that if we do not regularly revisit this powerful knowledge, we forget some or most of what we have learned. Our lessons are designed so that we regularly revisit prior learning but knowledge organisers allow you to also revisit this knowledge at home.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Using this booklet at home will help you to understand and remember all of the knowledge you will be taught each term. This will allow you to connect and strengthen your learning, allowing you to thrive in your lessons and beyond.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555555"/>
              </a:solidFill>
              <a:latin typeface="Verdana"/>
              <a:ea typeface="Verdana"/>
              <a:cs typeface="Verdana"/>
              <a:sym typeface="Verdana"/>
            </a:endParaRPr>
          </a:p>
        </p:txBody>
      </p:sp>
      <p:sp>
        <p:nvSpPr>
          <p:cNvPr id="65" name="Google Shape;65;p50"/>
          <p:cNvSpPr txBox="1"/>
          <p:nvPr/>
        </p:nvSpPr>
        <p:spPr>
          <a:xfrm>
            <a:off x="1850187" y="303381"/>
            <a:ext cx="5500255" cy="89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What is a knowledge organiser and why do we use them?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French</a:t>
            </a:r>
            <a:endParaRPr sz="2800" b="0" i="0" u="none" strike="noStrike" cap="none">
              <a:solidFill>
                <a:schemeClr val="dk1"/>
              </a:solidFill>
              <a:latin typeface="Maven Pro Medium"/>
              <a:ea typeface="Maven Pro Medium"/>
              <a:cs typeface="Maven Pro Medium"/>
              <a:sym typeface="Maven Pro Medium"/>
            </a:endParaRPr>
          </a:p>
        </p:txBody>
      </p:sp>
      <p:pic>
        <p:nvPicPr>
          <p:cNvPr id="5" name="Picture 4">
            <a:extLst>
              <a:ext uri="{FF2B5EF4-FFF2-40B4-BE49-F238E27FC236}">
                <a16:creationId xmlns:a16="http://schemas.microsoft.com/office/drawing/2014/main" id="{D810EFE5-FB10-4DCA-86ED-1FAD07CA06B5}"/>
              </a:ext>
            </a:extLst>
          </p:cNvPr>
          <p:cNvPicPr>
            <a:picLocks noChangeAspect="1"/>
          </p:cNvPicPr>
          <p:nvPr/>
        </p:nvPicPr>
        <p:blipFill>
          <a:blip r:embed="rId3"/>
          <a:stretch>
            <a:fillRect/>
          </a:stretch>
        </p:blipFill>
        <p:spPr>
          <a:xfrm>
            <a:off x="894687" y="505680"/>
            <a:ext cx="7473124" cy="45214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0"/>
          <p:cNvSpPr/>
          <p:nvPr/>
        </p:nvSpPr>
        <p:spPr>
          <a:xfrm>
            <a:off x="58175" y="1029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Computing</a:t>
            </a:r>
            <a:endParaRPr sz="2800" b="0" i="0" u="none" strike="noStrike" cap="none">
              <a:solidFill>
                <a:schemeClr val="dk1"/>
              </a:solidFill>
              <a:latin typeface="Maven Pro Medium"/>
              <a:ea typeface="Maven Pro Medium"/>
              <a:cs typeface="Maven Pro Medium"/>
              <a:sym typeface="Maven Pro Medium"/>
            </a:endParaRPr>
          </a:p>
        </p:txBody>
      </p:sp>
      <p:pic>
        <p:nvPicPr>
          <p:cNvPr id="205" name="Google Shape;205;p20"/>
          <p:cNvPicPr preferRelativeResize="0"/>
          <p:nvPr/>
        </p:nvPicPr>
        <p:blipFill rotWithShape="1">
          <a:blip r:embed="rId3">
            <a:alphaModFix/>
          </a:blip>
          <a:srcRect/>
          <a:stretch/>
        </p:blipFill>
        <p:spPr>
          <a:xfrm>
            <a:off x="173000" y="1991252"/>
            <a:ext cx="4363499" cy="2965201"/>
          </a:xfrm>
          <a:prstGeom prst="rect">
            <a:avLst/>
          </a:prstGeom>
          <a:noFill/>
          <a:ln w="9525" cap="flat" cmpd="sng">
            <a:solidFill>
              <a:schemeClr val="dk2"/>
            </a:solidFill>
            <a:prstDash val="solid"/>
            <a:round/>
            <a:headEnd type="none" w="sm" len="sm"/>
            <a:tailEnd type="none" w="sm" len="sm"/>
          </a:ln>
        </p:spPr>
      </p:pic>
      <p:pic>
        <p:nvPicPr>
          <p:cNvPr id="206" name="Google Shape;206;p20"/>
          <p:cNvPicPr preferRelativeResize="0"/>
          <p:nvPr/>
        </p:nvPicPr>
        <p:blipFill rotWithShape="1">
          <a:blip r:embed="rId4">
            <a:alphaModFix/>
          </a:blip>
          <a:srcRect l="33997" b="3425"/>
          <a:stretch/>
        </p:blipFill>
        <p:spPr>
          <a:xfrm>
            <a:off x="5311825" y="855250"/>
            <a:ext cx="1539433" cy="677900"/>
          </a:xfrm>
          <a:prstGeom prst="rect">
            <a:avLst/>
          </a:prstGeom>
          <a:noFill/>
          <a:ln>
            <a:noFill/>
          </a:ln>
        </p:spPr>
      </p:pic>
      <p:sp>
        <p:nvSpPr>
          <p:cNvPr id="207" name="Google Shape;207;p20"/>
          <p:cNvSpPr/>
          <p:nvPr/>
        </p:nvSpPr>
        <p:spPr>
          <a:xfrm>
            <a:off x="7437975" y="533400"/>
            <a:ext cx="766800" cy="219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0"/>
          <p:cNvSpPr txBox="1"/>
          <p:nvPr/>
        </p:nvSpPr>
        <p:spPr>
          <a:xfrm>
            <a:off x="445775" y="139850"/>
            <a:ext cx="1935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aven Pro SemiBold"/>
                <a:ea typeface="Maven Pro SemiBold"/>
                <a:cs typeface="Maven Pro SemiBold"/>
                <a:sym typeface="Maven Pro SemiBold"/>
              </a:rPr>
              <a:t>Accessing Teams</a:t>
            </a:r>
            <a:endParaRPr sz="1400" b="0" i="0" u="none" strike="noStrike" cap="none">
              <a:solidFill>
                <a:srgbClr val="000000"/>
              </a:solidFill>
              <a:latin typeface="Maven Pro SemiBold"/>
              <a:ea typeface="Maven Pro SemiBold"/>
              <a:cs typeface="Maven Pro SemiBold"/>
              <a:sym typeface="Maven Pro SemiBold"/>
            </a:endParaRPr>
          </a:p>
        </p:txBody>
      </p:sp>
      <p:sp>
        <p:nvSpPr>
          <p:cNvPr id="209" name="Google Shape;209;p20"/>
          <p:cNvSpPr txBox="1"/>
          <p:nvPr/>
        </p:nvSpPr>
        <p:spPr>
          <a:xfrm>
            <a:off x="173000" y="533400"/>
            <a:ext cx="5059500" cy="142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All Computer Science Lessons, Resources and Homework can be found on our Teams Platform. (This does not affect other subjects). To access the web platform for Teams - type into google the following link: </a:t>
            </a:r>
            <a:r>
              <a:rPr lang="en" sz="700" b="1" i="0" u="sng" strike="noStrike" cap="none">
                <a:solidFill>
                  <a:srgbClr val="9900FF"/>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https://www.microsoft.com/en-gb/microsoft-teams/log-in</a:t>
            </a:r>
            <a:r>
              <a:rPr lang="en" sz="700" b="1" i="0" u="none" strike="noStrike" cap="none">
                <a:solidFill>
                  <a:srgbClr val="9900FF"/>
                </a:solidFill>
                <a:latin typeface="Avenir"/>
                <a:ea typeface="Avenir"/>
                <a:cs typeface="Avenir"/>
                <a:sym typeface="Avenir"/>
              </a:rPr>
              <a:t> </a:t>
            </a: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You may not always get homework through teams. Revise the information below if you don't receive any from your teacher on the platform.</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Then </a:t>
            </a:r>
            <a:r>
              <a:rPr lang="en" sz="700" b="0" i="0" u="sng" strike="noStrike" cap="none">
                <a:solidFill>
                  <a:srgbClr val="000000"/>
                </a:solidFill>
                <a:latin typeface="Avenir"/>
                <a:ea typeface="Avenir"/>
                <a:cs typeface="Avenir"/>
                <a:sym typeface="Avenir"/>
              </a:rPr>
              <a:t>click on the top right</a:t>
            </a:r>
            <a:r>
              <a:rPr lang="en" sz="700" b="0" i="0" u="none" strike="noStrike" cap="none">
                <a:solidFill>
                  <a:srgbClr val="000000"/>
                </a:solidFill>
                <a:latin typeface="Avenir"/>
                <a:ea typeface="Avenir"/>
                <a:cs typeface="Avenir"/>
                <a:sym typeface="Avenir"/>
              </a:rPr>
              <a:t> and </a:t>
            </a:r>
            <a:r>
              <a:rPr lang="en" sz="700" b="0" i="0" u="sng" strike="noStrike" cap="none">
                <a:solidFill>
                  <a:srgbClr val="000000"/>
                </a:solidFill>
                <a:latin typeface="Avenir"/>
                <a:ea typeface="Avenir"/>
                <a:cs typeface="Avenir"/>
                <a:sym typeface="Avenir"/>
              </a:rPr>
              <a:t>login using your school email and password. </a:t>
            </a:r>
            <a:endParaRPr sz="700" b="0" i="0" u="sng"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Avenir"/>
                <a:ea typeface="Avenir"/>
                <a:cs typeface="Avenir"/>
                <a:sym typeface="Avenir"/>
              </a:rPr>
              <a:t>You can also download the platform but this is optional.</a:t>
            </a:r>
            <a:endParaRPr sz="700" b="1"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p:txBody>
      </p:sp>
      <p:pic>
        <p:nvPicPr>
          <p:cNvPr id="210" name="Google Shape;210;p20"/>
          <p:cNvPicPr preferRelativeResize="0"/>
          <p:nvPr/>
        </p:nvPicPr>
        <p:blipFill rotWithShape="1">
          <a:blip r:embed="rId6">
            <a:alphaModFix/>
          </a:blip>
          <a:srcRect l="61693" b="45334"/>
          <a:stretch/>
        </p:blipFill>
        <p:spPr>
          <a:xfrm>
            <a:off x="3526687" y="1391274"/>
            <a:ext cx="1611159" cy="434700"/>
          </a:xfrm>
          <a:prstGeom prst="rect">
            <a:avLst/>
          </a:prstGeom>
          <a:noFill/>
          <a:ln w="9525" cap="flat" cmpd="sng">
            <a:solidFill>
              <a:srgbClr val="000000"/>
            </a:solidFill>
            <a:prstDash val="solid"/>
            <a:round/>
            <a:headEnd type="none" w="sm" len="sm"/>
            <a:tailEnd type="none" w="sm" len="sm"/>
          </a:ln>
        </p:spPr>
      </p:pic>
      <p:cxnSp>
        <p:nvCxnSpPr>
          <p:cNvPr id="211" name="Google Shape;211;p20"/>
          <p:cNvCxnSpPr/>
          <p:nvPr/>
        </p:nvCxnSpPr>
        <p:spPr>
          <a:xfrm>
            <a:off x="3820200" y="1243750"/>
            <a:ext cx="883800" cy="191700"/>
          </a:xfrm>
          <a:prstGeom prst="straightConnector1">
            <a:avLst/>
          </a:prstGeom>
          <a:noFill/>
          <a:ln w="9525" cap="flat" cmpd="sng">
            <a:solidFill>
              <a:srgbClr val="000000"/>
            </a:solidFill>
            <a:prstDash val="solid"/>
            <a:round/>
            <a:headEnd type="none" w="sm" len="sm"/>
            <a:tailEnd type="triangle" w="med" len="med"/>
          </a:ln>
        </p:spPr>
      </p:cxnSp>
      <p:pic>
        <p:nvPicPr>
          <p:cNvPr id="212" name="Google Shape;212;p20"/>
          <p:cNvPicPr preferRelativeResize="0"/>
          <p:nvPr/>
        </p:nvPicPr>
        <p:blipFill rotWithShape="1">
          <a:blip r:embed="rId7">
            <a:alphaModFix/>
          </a:blip>
          <a:srcRect/>
          <a:stretch/>
        </p:blipFill>
        <p:spPr>
          <a:xfrm>
            <a:off x="131100" y="161001"/>
            <a:ext cx="333399" cy="310101"/>
          </a:xfrm>
          <a:prstGeom prst="rect">
            <a:avLst/>
          </a:prstGeom>
          <a:noFill/>
          <a:ln>
            <a:noFill/>
          </a:ln>
        </p:spPr>
      </p:pic>
      <p:pic>
        <p:nvPicPr>
          <p:cNvPr id="213" name="Google Shape;213;p20"/>
          <p:cNvPicPr preferRelativeResize="0"/>
          <p:nvPr/>
        </p:nvPicPr>
        <p:blipFill rotWithShape="1">
          <a:blip r:embed="rId8">
            <a:alphaModFix/>
          </a:blip>
          <a:srcRect/>
          <a:stretch/>
        </p:blipFill>
        <p:spPr>
          <a:xfrm>
            <a:off x="7689650" y="239875"/>
            <a:ext cx="1270275" cy="1586100"/>
          </a:xfrm>
          <a:prstGeom prst="rect">
            <a:avLst/>
          </a:prstGeom>
          <a:noFill/>
          <a:ln>
            <a:noFill/>
          </a:ln>
        </p:spPr>
      </p:pic>
      <p:sp>
        <p:nvSpPr>
          <p:cNvPr id="214" name="Google Shape;214;p20"/>
          <p:cNvSpPr txBox="1"/>
          <p:nvPr/>
        </p:nvSpPr>
        <p:spPr>
          <a:xfrm>
            <a:off x="5282125" y="533400"/>
            <a:ext cx="2138100" cy="142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On the Teams platform </a:t>
            </a:r>
            <a:r>
              <a:rPr lang="en" sz="700" b="0" i="0" u="sng" strike="noStrike" cap="none">
                <a:solidFill>
                  <a:srgbClr val="000000"/>
                </a:solidFill>
                <a:latin typeface="Avenir"/>
                <a:ea typeface="Avenir"/>
                <a:cs typeface="Avenir"/>
                <a:sym typeface="Avenir"/>
              </a:rPr>
              <a:t>find your classroom</a:t>
            </a:r>
            <a:r>
              <a:rPr lang="en" sz="700" b="0" i="0" u="none" strike="noStrike" cap="none">
                <a:solidFill>
                  <a:srgbClr val="000000"/>
                </a:solidFill>
                <a:latin typeface="Avenir"/>
                <a:ea typeface="Avenir"/>
                <a:cs typeface="Avenir"/>
                <a:sym typeface="Avenir"/>
              </a:rPr>
              <a:t> and </a:t>
            </a:r>
            <a:r>
              <a:rPr lang="en" sz="700" b="0" i="0" u="sng" strike="noStrike" cap="none">
                <a:solidFill>
                  <a:srgbClr val="000000"/>
                </a:solidFill>
                <a:latin typeface="Avenir"/>
                <a:ea typeface="Avenir"/>
                <a:cs typeface="Avenir"/>
                <a:sym typeface="Avenir"/>
              </a:rPr>
              <a:t>open it</a:t>
            </a:r>
            <a:r>
              <a:rPr lang="en" sz="700" b="0" i="0" u="none" strike="noStrike" cap="none">
                <a:solidFill>
                  <a:srgbClr val="000000"/>
                </a:solidFill>
                <a:latin typeface="Avenir"/>
                <a:ea typeface="Avenir"/>
                <a:cs typeface="Avenir"/>
                <a:sym typeface="Avenir"/>
              </a:rPr>
              <a:t>. </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In your classroom go to </a:t>
            </a:r>
            <a:r>
              <a:rPr lang="en" sz="700" b="0" i="0" u="sng" strike="noStrike" cap="none">
                <a:solidFill>
                  <a:srgbClr val="000000"/>
                </a:solidFill>
                <a:latin typeface="Avenir"/>
                <a:ea typeface="Avenir"/>
                <a:cs typeface="Avenir"/>
                <a:sym typeface="Avenir"/>
              </a:rPr>
              <a:t>assignments</a:t>
            </a:r>
            <a:r>
              <a:rPr lang="en" sz="700" b="0" i="0" u="none" strike="noStrike" cap="none">
                <a:solidFill>
                  <a:srgbClr val="000000"/>
                </a:solidFill>
                <a:latin typeface="Avenir"/>
                <a:ea typeface="Avenir"/>
                <a:cs typeface="Avenir"/>
                <a:sym typeface="Avenir"/>
              </a:rPr>
              <a:t> and scroll through until you find your homework posted by your teacher. </a:t>
            </a:r>
            <a:endParaRPr sz="1400" b="0" i="0" u="none" strike="noStrike" cap="none">
              <a:solidFill>
                <a:srgbClr val="000000"/>
              </a:solidFill>
              <a:latin typeface="Arial"/>
              <a:ea typeface="Arial"/>
              <a:cs typeface="Arial"/>
              <a:sym typeface="Arial"/>
            </a:endParaRPr>
          </a:p>
        </p:txBody>
      </p:sp>
      <p:cxnSp>
        <p:nvCxnSpPr>
          <p:cNvPr id="215" name="Google Shape;215;p20"/>
          <p:cNvCxnSpPr/>
          <p:nvPr/>
        </p:nvCxnSpPr>
        <p:spPr>
          <a:xfrm rot="10800000" flipH="1">
            <a:off x="6868900" y="1145775"/>
            <a:ext cx="804300" cy="331800"/>
          </a:xfrm>
          <a:prstGeom prst="straightConnector1">
            <a:avLst/>
          </a:prstGeom>
          <a:noFill/>
          <a:ln w="9525" cap="flat" cmpd="sng">
            <a:solidFill>
              <a:srgbClr val="000000"/>
            </a:solidFill>
            <a:prstDash val="solid"/>
            <a:round/>
            <a:headEnd type="none" w="sm" len="sm"/>
            <a:tailEnd type="triangle" w="med" len="med"/>
          </a:ln>
        </p:spPr>
      </p:cxnSp>
      <p:sp>
        <p:nvSpPr>
          <p:cNvPr id="216" name="Google Shape;216;p20"/>
          <p:cNvSpPr txBox="1"/>
          <p:nvPr/>
        </p:nvSpPr>
        <p:spPr>
          <a:xfrm>
            <a:off x="1892075" y="2011475"/>
            <a:ext cx="804300" cy="12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Maven Pro SemiBold"/>
                <a:ea typeface="Maven Pro SemiBold"/>
                <a:cs typeface="Maven Pro SemiBold"/>
                <a:sym typeface="Maven Pro SemiBold"/>
              </a:rPr>
              <a:t>Term 3</a:t>
            </a:r>
            <a:endParaRPr sz="900" b="0" i="0" u="none" strike="noStrike" cap="none">
              <a:solidFill>
                <a:srgbClr val="000000"/>
              </a:solidFill>
              <a:latin typeface="Maven Pro SemiBold"/>
              <a:ea typeface="Maven Pro SemiBold"/>
              <a:cs typeface="Maven Pro SemiBold"/>
              <a:sym typeface="Maven Pro SemiBold"/>
            </a:endParaRPr>
          </a:p>
        </p:txBody>
      </p:sp>
      <p:sp>
        <p:nvSpPr>
          <p:cNvPr id="217" name="Google Shape;217;p20"/>
          <p:cNvSpPr txBox="1"/>
          <p:nvPr/>
        </p:nvSpPr>
        <p:spPr>
          <a:xfrm>
            <a:off x="3232150" y="2003975"/>
            <a:ext cx="719100" cy="140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Maven Pro SemiBold"/>
              <a:ea typeface="Maven Pro SemiBold"/>
              <a:cs typeface="Maven Pro SemiBold"/>
              <a:sym typeface="Maven Pro SemiBold"/>
            </a:endParaRPr>
          </a:p>
        </p:txBody>
      </p:sp>
      <p:pic>
        <p:nvPicPr>
          <p:cNvPr id="218" name="Google Shape;218;p20"/>
          <p:cNvPicPr preferRelativeResize="0"/>
          <p:nvPr/>
        </p:nvPicPr>
        <p:blipFill rotWithShape="1">
          <a:blip r:embed="rId9">
            <a:alphaModFix/>
          </a:blip>
          <a:srcRect/>
          <a:stretch/>
        </p:blipFill>
        <p:spPr>
          <a:xfrm>
            <a:off x="4572000" y="1991250"/>
            <a:ext cx="4304513" cy="2965200"/>
          </a:xfrm>
          <a:prstGeom prst="rect">
            <a:avLst/>
          </a:prstGeom>
          <a:noFill/>
          <a:ln w="9525" cap="flat" cmpd="sng">
            <a:solidFill>
              <a:schemeClr val="dk1"/>
            </a:solidFill>
            <a:prstDash val="solid"/>
            <a:round/>
            <a:headEnd type="none" w="sm" len="sm"/>
            <a:tailEnd type="none" w="sm" len="sm"/>
          </a:ln>
        </p:spPr>
      </p:pic>
      <p:sp>
        <p:nvSpPr>
          <p:cNvPr id="219" name="Google Shape;219;p20"/>
          <p:cNvSpPr txBox="1"/>
          <p:nvPr/>
        </p:nvSpPr>
        <p:spPr>
          <a:xfrm>
            <a:off x="7578850" y="2003975"/>
            <a:ext cx="719100" cy="12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Maven Pro SemiBold"/>
              <a:ea typeface="Maven Pro SemiBold"/>
              <a:cs typeface="Maven Pro SemiBold"/>
              <a:sym typeface="Maven Pro SemiBold"/>
            </a:endParaRPr>
          </a:p>
        </p:txBody>
      </p:sp>
      <p:sp>
        <p:nvSpPr>
          <p:cNvPr id="220" name="Google Shape;220;p20"/>
          <p:cNvSpPr txBox="1"/>
          <p:nvPr/>
        </p:nvSpPr>
        <p:spPr>
          <a:xfrm>
            <a:off x="6360325" y="2003975"/>
            <a:ext cx="804300" cy="125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Maven Pro SemiBold"/>
                <a:ea typeface="Maven Pro SemiBold"/>
                <a:cs typeface="Maven Pro SemiBold"/>
                <a:sym typeface="Maven Pro SemiBold"/>
              </a:rPr>
              <a:t>Term 4</a:t>
            </a:r>
            <a:endParaRPr sz="900" b="0" i="0" u="none" strike="noStrike" cap="none">
              <a:solidFill>
                <a:srgbClr val="000000"/>
              </a:solidFill>
              <a:latin typeface="Maven Pro SemiBold"/>
              <a:ea typeface="Maven Pro SemiBold"/>
              <a:cs typeface="Maven Pro SemiBold"/>
              <a:sym typeface="Maven Pro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29deafccb53_0_0"/>
          <p:cNvPicPr preferRelativeResize="0"/>
          <p:nvPr/>
        </p:nvPicPr>
        <p:blipFill rotWithShape="1">
          <a:blip r:embed="rId3">
            <a:alphaModFix/>
          </a:blip>
          <a:srcRect/>
          <a:stretch/>
        </p:blipFill>
        <p:spPr>
          <a:xfrm>
            <a:off x="90525" y="98750"/>
            <a:ext cx="1759662" cy="783600"/>
          </a:xfrm>
          <a:prstGeom prst="rect">
            <a:avLst/>
          </a:prstGeom>
          <a:noFill/>
          <a:ln>
            <a:noFill/>
          </a:ln>
        </p:spPr>
      </p:pic>
      <p:sp>
        <p:nvSpPr>
          <p:cNvPr id="226" name="Google Shape;226;g29deafccb53_0_0"/>
          <p:cNvSpPr/>
          <p:nvPr/>
        </p:nvSpPr>
        <p:spPr>
          <a:xfrm>
            <a:off x="90900" y="1029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9deafccb53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Art</a:t>
            </a:r>
            <a:endParaRPr sz="2800" b="0" i="0" u="none" strike="noStrike" cap="none">
              <a:solidFill>
                <a:schemeClr val="dk1"/>
              </a:solidFill>
              <a:latin typeface="Maven Pro Medium"/>
              <a:ea typeface="Maven Pro Medium"/>
              <a:cs typeface="Maven Pro Medium"/>
              <a:sym typeface="Maven Pro Medium"/>
            </a:endParaRPr>
          </a:p>
        </p:txBody>
      </p:sp>
      <p:pic>
        <p:nvPicPr>
          <p:cNvPr id="228" name="Google Shape;228;g29deafccb53_0_0"/>
          <p:cNvPicPr preferRelativeResize="0"/>
          <p:nvPr/>
        </p:nvPicPr>
        <p:blipFill rotWithShape="1">
          <a:blip r:embed="rId4">
            <a:alphaModFix/>
          </a:blip>
          <a:srcRect/>
          <a:stretch/>
        </p:blipFill>
        <p:spPr>
          <a:xfrm>
            <a:off x="7711899" y="106249"/>
            <a:ext cx="1298483" cy="708914"/>
          </a:xfrm>
          <a:prstGeom prst="rect">
            <a:avLst/>
          </a:prstGeom>
          <a:noFill/>
          <a:ln>
            <a:noFill/>
          </a:ln>
        </p:spPr>
      </p:pic>
      <p:grpSp>
        <p:nvGrpSpPr>
          <p:cNvPr id="229" name="Google Shape;229;g29deafccb53_0_0"/>
          <p:cNvGrpSpPr/>
          <p:nvPr/>
        </p:nvGrpSpPr>
        <p:grpSpPr>
          <a:xfrm>
            <a:off x="5480444" y="446432"/>
            <a:ext cx="1131005" cy="1335843"/>
            <a:chOff x="3638518" y="130619"/>
            <a:chExt cx="1131005" cy="1335843"/>
          </a:xfrm>
        </p:grpSpPr>
        <p:pic>
          <p:nvPicPr>
            <p:cNvPr id="230" name="Google Shape;230;g29deafccb53_0_0" descr="adame Kisling"/>
            <p:cNvPicPr preferRelativeResize="0"/>
            <p:nvPr/>
          </p:nvPicPr>
          <p:blipFill rotWithShape="1">
            <a:blip r:embed="rId5">
              <a:alphaModFix/>
            </a:blip>
            <a:srcRect/>
            <a:stretch/>
          </p:blipFill>
          <p:spPr>
            <a:xfrm>
              <a:off x="3712623" y="161712"/>
              <a:ext cx="1056900" cy="1304750"/>
            </a:xfrm>
            <a:prstGeom prst="rect">
              <a:avLst/>
            </a:prstGeom>
            <a:noFill/>
            <a:ln>
              <a:noFill/>
            </a:ln>
          </p:spPr>
        </p:pic>
        <p:sp>
          <p:nvSpPr>
            <p:cNvPr id="231" name="Google Shape;231;g29deafccb53_0_0"/>
            <p:cNvSpPr txBox="1"/>
            <p:nvPr/>
          </p:nvSpPr>
          <p:spPr>
            <a:xfrm>
              <a:off x="3638518" y="130619"/>
              <a:ext cx="1131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Rockwell"/>
                  <a:ea typeface="Rockwell"/>
                  <a:cs typeface="Rockwell"/>
                  <a:sym typeface="Rockwell"/>
                </a:rPr>
                <a:t>Amedeo Modigliani</a:t>
              </a:r>
              <a:endParaRPr sz="800" b="0" i="0" u="none" strike="noStrike" cap="none">
                <a:solidFill>
                  <a:schemeClr val="lt1"/>
                </a:solidFill>
                <a:latin typeface="Rockwell"/>
                <a:ea typeface="Rockwell"/>
                <a:cs typeface="Rockwell"/>
                <a:sym typeface="Rockwell"/>
              </a:endParaRPr>
            </a:p>
          </p:txBody>
        </p:sp>
      </p:grpSp>
      <p:grpSp>
        <p:nvGrpSpPr>
          <p:cNvPr id="232" name="Google Shape;232;g29deafccb53_0_0"/>
          <p:cNvGrpSpPr/>
          <p:nvPr/>
        </p:nvGrpSpPr>
        <p:grpSpPr>
          <a:xfrm>
            <a:off x="5426842" y="1804001"/>
            <a:ext cx="1184598" cy="1715657"/>
            <a:chOff x="5466263" y="2022409"/>
            <a:chExt cx="1184598" cy="1715657"/>
          </a:xfrm>
        </p:grpSpPr>
        <p:pic>
          <p:nvPicPr>
            <p:cNvPr id="233" name="Google Shape;233;g29deafccb53_0_0"/>
            <p:cNvPicPr preferRelativeResize="0"/>
            <p:nvPr/>
          </p:nvPicPr>
          <p:blipFill rotWithShape="1">
            <a:blip r:embed="rId6">
              <a:alphaModFix/>
            </a:blip>
            <a:srcRect/>
            <a:stretch/>
          </p:blipFill>
          <p:spPr>
            <a:xfrm>
              <a:off x="5466263" y="2360211"/>
              <a:ext cx="1184598" cy="1377855"/>
            </a:xfrm>
            <a:prstGeom prst="rect">
              <a:avLst/>
            </a:prstGeom>
            <a:noFill/>
            <a:ln>
              <a:noFill/>
            </a:ln>
          </p:spPr>
        </p:pic>
        <p:sp>
          <p:nvSpPr>
            <p:cNvPr id="234" name="Google Shape;234;g29deafccb53_0_0"/>
            <p:cNvSpPr/>
            <p:nvPr/>
          </p:nvSpPr>
          <p:spPr>
            <a:xfrm>
              <a:off x="5671027" y="2190746"/>
              <a:ext cx="511500" cy="141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2</a:t>
              </a:r>
              <a:endParaRPr sz="1400" b="0" i="0" u="none" strike="noStrike" cap="none">
                <a:solidFill>
                  <a:srgbClr val="000000"/>
                </a:solidFill>
                <a:latin typeface="Arial"/>
                <a:ea typeface="Arial"/>
                <a:cs typeface="Arial"/>
                <a:sym typeface="Arial"/>
              </a:endParaRPr>
            </a:p>
          </p:txBody>
        </p:sp>
        <p:pic>
          <p:nvPicPr>
            <p:cNvPr id="235" name="Google Shape;235;g29deafccb53_0_0"/>
            <p:cNvPicPr preferRelativeResize="0"/>
            <p:nvPr/>
          </p:nvPicPr>
          <p:blipFill rotWithShape="1">
            <a:blip r:embed="rId7">
              <a:alphaModFix/>
            </a:blip>
            <a:srcRect/>
            <a:stretch/>
          </p:blipFill>
          <p:spPr>
            <a:xfrm>
              <a:off x="6182503" y="2022409"/>
              <a:ext cx="406393" cy="404714"/>
            </a:xfrm>
            <a:prstGeom prst="rect">
              <a:avLst/>
            </a:prstGeom>
            <a:noFill/>
            <a:ln>
              <a:noFill/>
            </a:ln>
          </p:spPr>
        </p:pic>
      </p:grpSp>
      <p:graphicFrame>
        <p:nvGraphicFramePr>
          <p:cNvPr id="236" name="Google Shape;236;g29deafccb53_0_0"/>
          <p:cNvGraphicFramePr/>
          <p:nvPr/>
        </p:nvGraphicFramePr>
        <p:xfrm>
          <a:off x="176083" y="1454156"/>
          <a:ext cx="2380025" cy="3397000"/>
        </p:xfrm>
        <a:graphic>
          <a:graphicData uri="http://schemas.openxmlformats.org/drawingml/2006/table">
            <a:tbl>
              <a:tblPr firstRow="1" bandRow="1">
                <a:noFill/>
                <a:tableStyleId>{F81814C2-0A5A-43A6-AFDE-9AC6860D46A1}</a:tableStyleId>
              </a:tblPr>
              <a:tblGrid>
                <a:gridCol w="2380025">
                  <a:extLst>
                    <a:ext uri="{9D8B030D-6E8A-4147-A177-3AD203B41FA5}">
                      <a16:colId xmlns:a16="http://schemas.microsoft.com/office/drawing/2014/main" val="20000"/>
                    </a:ext>
                  </a:extLst>
                </a:gridCol>
              </a:tblGrid>
              <a:tr h="243375">
                <a:tc>
                  <a:txBody>
                    <a:bodyPr/>
                    <a:lstStyle/>
                    <a:p>
                      <a:pPr marL="0" marR="0" lvl="0" indent="0" algn="ctr" rtl="0">
                        <a:lnSpc>
                          <a:spcPct val="100000"/>
                        </a:lnSpc>
                        <a:spcBef>
                          <a:spcPts val="0"/>
                        </a:spcBef>
                        <a:spcAft>
                          <a:spcPts val="0"/>
                        </a:spcAft>
                        <a:buClr>
                          <a:srgbClr val="000000"/>
                        </a:buClr>
                        <a:buSzPts val="1000"/>
                        <a:buFont typeface="Arial"/>
                        <a:buNone/>
                      </a:pPr>
                      <a:r>
                        <a:rPr lang="en" sz="1000" u="none" strike="noStrike" cap="none">
                          <a:solidFill>
                            <a:schemeClr val="lt1"/>
                          </a:solidFill>
                          <a:latin typeface="Calibri"/>
                          <a:ea typeface="Calibri"/>
                          <a:cs typeface="Calibri"/>
                          <a:sym typeface="Calibri"/>
                        </a:rPr>
                        <a:t>Keywords – Portraits</a:t>
                      </a:r>
                      <a:endParaRPr sz="1000" u="none" strike="noStrike" cap="none">
                        <a:solidFill>
                          <a:schemeClr val="lt1"/>
                        </a:solidFill>
                        <a:latin typeface="Calibri"/>
                        <a:ea typeface="Calibri"/>
                        <a:cs typeface="Calibri"/>
                        <a:sym typeface="Calibri"/>
                      </a:endParaRPr>
                    </a:p>
                  </a:txBody>
                  <a:tcPr marL="91450" marR="91450" marT="45725" marB="45725">
                    <a:solidFill>
                      <a:schemeClr val="dk1"/>
                    </a:solidFill>
                  </a:tcPr>
                </a:tc>
                <a:extLst>
                  <a:ext uri="{0D108BD9-81ED-4DB2-BD59-A6C34878D82A}">
                    <a16:rowId xmlns:a16="http://schemas.microsoft.com/office/drawing/2014/main" val="10000"/>
                  </a:ext>
                </a:extLst>
              </a:tr>
              <a:tr h="315315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Portrait: </a:t>
                      </a:r>
                      <a:r>
                        <a:rPr lang="en" sz="800" b="0" u="none" strike="noStrike" cap="none">
                          <a:solidFill>
                            <a:schemeClr val="dk1"/>
                          </a:solidFill>
                          <a:latin typeface="Calibri"/>
                          <a:ea typeface="Calibri"/>
                          <a:cs typeface="Calibri"/>
                          <a:sym typeface="Calibri"/>
                        </a:rPr>
                        <a:t>A likeness of a person, especially 	the face, as a</a:t>
                      </a:r>
                      <a:r>
                        <a:rPr lang="en" sz="800" u="none" strike="noStrike" cap="none">
                          <a:solidFill>
                            <a:schemeClr val="dk1"/>
                          </a:solidFill>
                          <a:latin typeface="Calibri"/>
                          <a:ea typeface="Calibri"/>
                          <a:cs typeface="Calibri"/>
                          <a:sym typeface="Calibri"/>
                        </a:rPr>
                        <a:t> </a:t>
                      </a:r>
                      <a:r>
                        <a:rPr lang="en" sz="800" b="0" u="none" strike="noStrike" cap="none">
                          <a:solidFill>
                            <a:schemeClr val="dk1"/>
                          </a:solidFill>
                          <a:latin typeface="Calibri"/>
                          <a:ea typeface="Calibri"/>
                          <a:cs typeface="Calibri"/>
                          <a:sym typeface="Calibri"/>
                        </a:rPr>
                        <a:t>painting, drawing, photograph, or verbal </a:t>
                      </a:r>
                      <a:r>
                        <a:rPr lang="en" sz="800" u="none" strike="noStrike" cap="none">
                          <a:solidFill>
                            <a:schemeClr val="dk1"/>
                          </a:solidFill>
                          <a:latin typeface="Calibri"/>
                          <a:ea typeface="Calibri"/>
                          <a:cs typeface="Calibri"/>
                          <a:sym typeface="Calibri"/>
                        </a:rPr>
                        <a:t>d</a:t>
                      </a:r>
                      <a:r>
                        <a:rPr lang="en" sz="800" b="0" u="none" strike="noStrike" cap="none">
                          <a:solidFill>
                            <a:schemeClr val="dk1"/>
                          </a:solidFill>
                          <a:latin typeface="Calibri"/>
                          <a:ea typeface="Calibri"/>
                          <a:cs typeface="Calibri"/>
                          <a:sym typeface="Calibri"/>
                        </a:rPr>
                        <a:t>escription.</a:t>
                      </a:r>
                      <a:r>
                        <a:rPr lang="en" sz="800" u="none" strike="noStrike" cap="none">
                          <a:solidFill>
                            <a:schemeClr val="dk1"/>
                          </a:solidFill>
                          <a:latin typeface="Calibri"/>
                          <a:ea typeface="Calibri"/>
                          <a:cs typeface="Calibri"/>
                          <a:sym typeface="Calibri"/>
                        </a:rPr>
                        <a:t> </a:t>
                      </a:r>
                      <a:r>
                        <a:rPr lang="en" sz="800" b="0" u="none" strike="noStrike" cap="none">
                          <a:solidFill>
                            <a:schemeClr val="dk1"/>
                          </a:solidFill>
                          <a:latin typeface="Calibri"/>
                          <a:ea typeface="Calibri"/>
                          <a:cs typeface="Calibri"/>
                          <a:sym typeface="Calibri"/>
                        </a:rPr>
                        <a:t>A portrait should show emotion</a:t>
                      </a:r>
                      <a:r>
                        <a:rPr lang="en" sz="800" u="none" strike="noStrike" cap="none">
                          <a:solidFill>
                            <a:schemeClr val="dk1"/>
                          </a:solidFill>
                          <a:latin typeface="Calibri"/>
                          <a:ea typeface="Calibri"/>
                          <a:cs typeface="Calibri"/>
                          <a:sym typeface="Calibri"/>
                        </a:rPr>
                        <a:t> </a:t>
                      </a:r>
                      <a:r>
                        <a:rPr lang="en" sz="800" b="0" u="none" strike="noStrike" cap="none">
                          <a:solidFill>
                            <a:schemeClr val="dk1"/>
                          </a:solidFill>
                          <a:latin typeface="Calibri"/>
                          <a:ea typeface="Calibri"/>
                          <a:cs typeface="Calibri"/>
                          <a:sym typeface="Calibri"/>
                        </a:rPr>
                        <a:t>and the character of a sitter.  </a:t>
                      </a:r>
                      <a:endParaRPr sz="1400" u="none" strike="noStrike" cap="none"/>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Proportion: </a:t>
                      </a:r>
                      <a:r>
                        <a:rPr lang="en" sz="800" u="none" strike="noStrike" cap="none">
                          <a:latin typeface="Calibri"/>
                          <a:ea typeface="Calibri"/>
                          <a:cs typeface="Calibri"/>
                          <a:sym typeface="Calibri"/>
                        </a:rPr>
                        <a:t>The size and relationship between different element. E.g. height compared to width.</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Control: </a:t>
                      </a:r>
                      <a:r>
                        <a:rPr lang="en" sz="800" u="none" strike="noStrike" cap="none">
                          <a:latin typeface="Calibri"/>
                          <a:ea typeface="Calibri"/>
                          <a:cs typeface="Calibri"/>
                          <a:sym typeface="Calibri"/>
                        </a:rPr>
                        <a:t>How carefully you work with specific media.</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Symmetry: </a:t>
                      </a:r>
                      <a:r>
                        <a:rPr lang="en" sz="800" u="none" strike="noStrike" cap="none">
                          <a:latin typeface="Calibri"/>
                          <a:ea typeface="Calibri"/>
                          <a:cs typeface="Calibri"/>
                          <a:sym typeface="Calibri"/>
                        </a:rPr>
                        <a:t>When one side of an object mirrors another</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3D: </a:t>
                      </a:r>
                      <a:r>
                        <a:rPr lang="en" sz="800" u="none" strike="noStrike" cap="none">
                          <a:latin typeface="Calibri"/>
                          <a:ea typeface="Calibri"/>
                          <a:cs typeface="Calibri"/>
                          <a:sym typeface="Calibri"/>
                        </a:rPr>
                        <a:t>Having or appearing to have 	length, depth and width.</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Accuracy: 	</a:t>
                      </a:r>
                      <a:r>
                        <a:rPr lang="en" sz="800" u="none" strike="noStrike" cap="none">
                          <a:latin typeface="Calibri"/>
                          <a:ea typeface="Calibri"/>
                          <a:cs typeface="Calibri"/>
                          <a:sym typeface="Calibri"/>
                        </a:rPr>
                        <a:t>The extent to which one piece of work looks like another.</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Composition: </a:t>
                      </a:r>
                      <a:r>
                        <a:rPr lang="en" sz="800" u="none" strike="noStrike" cap="none">
                          <a:latin typeface="Calibri"/>
                          <a:ea typeface="Calibri"/>
                          <a:cs typeface="Calibri"/>
                          <a:sym typeface="Calibri"/>
                        </a:rPr>
                        <a:t>Where you place objects on the page </a:t>
                      </a:r>
                      <a:endParaRPr sz="1400" u="none" strike="noStrike" cap="none"/>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Blending: 	</a:t>
                      </a:r>
                      <a:r>
                        <a:rPr lang="en" sz="800" u="none" strike="noStrike" cap="none">
                          <a:latin typeface="Calibri"/>
                          <a:ea typeface="Calibri"/>
                          <a:cs typeface="Calibri"/>
                          <a:sym typeface="Calibri"/>
                        </a:rPr>
                        <a:t>A seamless transition between two colours or tones.</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Tone:</a:t>
                      </a:r>
                      <a:r>
                        <a:rPr lang="en" sz="800" u="none" strike="noStrike" cap="none">
                          <a:latin typeface="Calibri"/>
                          <a:ea typeface="Calibri"/>
                          <a:cs typeface="Calibri"/>
                          <a:sym typeface="Calibri"/>
                        </a:rPr>
                        <a:t> The lightness or darkness of something</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Negative space: </a:t>
                      </a:r>
                      <a:r>
                        <a:rPr lang="en" sz="800" u="none" strike="noStrike" cap="none">
                          <a:latin typeface="Calibri"/>
                          <a:ea typeface="Calibri"/>
                          <a:cs typeface="Calibri"/>
                          <a:sym typeface="Calibri"/>
                        </a:rPr>
                        <a:t>The empty or unfilled areas of a piece of artwork</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Range: </a:t>
                      </a:r>
                      <a:r>
                        <a:rPr lang="en" sz="800" u="none" strike="noStrike" cap="none">
                          <a:latin typeface="Calibri"/>
                          <a:ea typeface="Calibri"/>
                          <a:cs typeface="Calibri"/>
                          <a:sym typeface="Calibri"/>
                        </a:rPr>
                        <a:t>The amount of variation between light and dark tones</a:t>
                      </a:r>
                      <a:endParaRPr sz="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Balance: </a:t>
                      </a:r>
                      <a:r>
                        <a:rPr lang="en" sz="800" u="none" strike="noStrike" cap="none">
                          <a:latin typeface="Calibri"/>
                          <a:ea typeface="Calibri"/>
                          <a:cs typeface="Calibri"/>
                          <a:sym typeface="Calibri"/>
                        </a:rPr>
                        <a:t>The distribution of visual weights.</a:t>
                      </a:r>
                      <a:endParaRPr sz="1400" u="none" strike="noStrike" cap="none"/>
                    </a:p>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Calibri"/>
                          <a:ea typeface="Calibri"/>
                          <a:cs typeface="Calibri"/>
                          <a:sym typeface="Calibri"/>
                        </a:rPr>
                        <a:t>Self-Portrait: </a:t>
                      </a:r>
                      <a:r>
                        <a:rPr lang="en" sz="800" u="none" strike="noStrike" cap="none">
                          <a:latin typeface="Calibri"/>
                          <a:ea typeface="Calibri"/>
                          <a:cs typeface="Calibri"/>
                          <a:sym typeface="Calibri"/>
                        </a:rPr>
                        <a:t>A portrait that an artist produces of themselves</a:t>
                      </a:r>
                      <a:endParaRPr sz="8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237" name="Google Shape;237;g29deafccb53_0_0"/>
          <p:cNvSpPr/>
          <p:nvPr/>
        </p:nvSpPr>
        <p:spPr>
          <a:xfrm>
            <a:off x="6564350" y="1719475"/>
            <a:ext cx="1240500" cy="1876200"/>
          </a:xfrm>
          <a:prstGeom prst="rect">
            <a:avLst/>
          </a:prstGeom>
          <a:solidFill>
            <a:srgbClr val="F4FF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Arial"/>
                <a:ea typeface="Arial"/>
                <a:cs typeface="Arial"/>
                <a:sym typeface="Arial"/>
              </a:rPr>
              <a:t>Henri Matisse</a:t>
            </a:r>
            <a:r>
              <a:rPr lang="en" sz="800" b="0" i="0" u="none" strike="noStrike" cap="none">
                <a:solidFill>
                  <a:schemeClr val="dk1"/>
                </a:solidFill>
                <a:latin typeface="Arial"/>
                <a:ea typeface="Arial"/>
                <a:cs typeface="Arial"/>
                <a:sym typeface="Arial"/>
              </a:rPr>
              <a:t> is widely regarded as the greatest colourist of the 20</a:t>
            </a:r>
            <a:r>
              <a:rPr lang="en" sz="800" b="0" i="0" u="none" strike="noStrike" cap="none" baseline="30000">
                <a:solidFill>
                  <a:schemeClr val="dk1"/>
                </a:solidFill>
                <a:latin typeface="Arial"/>
                <a:ea typeface="Arial"/>
                <a:cs typeface="Arial"/>
                <a:sym typeface="Arial"/>
              </a:rPr>
              <a:t>th</a:t>
            </a:r>
            <a:r>
              <a:rPr lang="en" sz="800" b="0" i="0" u="none" strike="noStrike" cap="none">
                <a:solidFill>
                  <a:schemeClr val="dk1"/>
                </a:solidFill>
                <a:latin typeface="Arial"/>
                <a:ea typeface="Arial"/>
                <a:cs typeface="Arial"/>
                <a:sym typeface="Arial"/>
              </a:rPr>
              <a:t> century and as a rival to </a:t>
            </a:r>
            <a:r>
              <a:rPr lang="en" sz="800" b="1" i="0" u="none" strike="noStrike" cap="none">
                <a:solidFill>
                  <a:schemeClr val="dk1"/>
                </a:solidFill>
                <a:latin typeface="Arial"/>
                <a:ea typeface="Arial"/>
                <a:cs typeface="Arial"/>
                <a:sym typeface="Arial"/>
              </a:rPr>
              <a:t>Pablo Picasso </a:t>
            </a:r>
            <a:r>
              <a:rPr lang="en" sz="800" b="0" i="0" u="none" strike="noStrike" cap="none">
                <a:solidFill>
                  <a:schemeClr val="dk1"/>
                </a:solidFill>
                <a:latin typeface="Arial"/>
                <a:ea typeface="Arial"/>
                <a:cs typeface="Arial"/>
                <a:sym typeface="Arial"/>
              </a:rPr>
              <a:t>in the importance of his innovations. He emerged as a </a:t>
            </a:r>
            <a:r>
              <a:rPr lang="en" sz="800" b="1" i="0" u="none" strike="noStrike" cap="none">
                <a:solidFill>
                  <a:schemeClr val="dk1"/>
                </a:solidFill>
                <a:latin typeface="Arial"/>
                <a:ea typeface="Arial"/>
                <a:cs typeface="Arial"/>
                <a:sym typeface="Arial"/>
              </a:rPr>
              <a:t>Post-Impressionist</a:t>
            </a:r>
            <a:r>
              <a:rPr lang="en" sz="800" b="0" i="0" u="none" strike="noStrike" cap="none">
                <a:solidFill>
                  <a:schemeClr val="dk1"/>
                </a:solidFill>
                <a:latin typeface="Arial"/>
                <a:ea typeface="Arial"/>
                <a:cs typeface="Arial"/>
                <a:sym typeface="Arial"/>
              </a:rPr>
              <a:t>, and first achieved prominence as the leader of the French movement </a:t>
            </a:r>
            <a:r>
              <a:rPr lang="en" sz="800" b="1" i="0" u="none" strike="noStrike" cap="none">
                <a:solidFill>
                  <a:schemeClr val="dk1"/>
                </a:solidFill>
                <a:latin typeface="Arial"/>
                <a:ea typeface="Arial"/>
                <a:cs typeface="Arial"/>
                <a:sym typeface="Arial"/>
              </a:rPr>
              <a:t>Fauvism</a:t>
            </a:r>
            <a:r>
              <a:rPr lang="en" sz="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238" name="Google Shape;238;g29deafccb53_0_0"/>
          <p:cNvGrpSpPr/>
          <p:nvPr/>
        </p:nvGrpSpPr>
        <p:grpSpPr>
          <a:xfrm>
            <a:off x="279565" y="652310"/>
            <a:ext cx="2276532" cy="700380"/>
            <a:chOff x="279565" y="430010"/>
            <a:chExt cx="2276532" cy="700380"/>
          </a:xfrm>
        </p:grpSpPr>
        <p:sp>
          <p:nvSpPr>
            <p:cNvPr id="239" name="Google Shape;239;g29deafccb53_0_0"/>
            <p:cNvSpPr txBox="1"/>
            <p:nvPr/>
          </p:nvSpPr>
          <p:spPr>
            <a:xfrm>
              <a:off x="279565" y="791690"/>
              <a:ext cx="1769100" cy="338700"/>
            </a:xfrm>
            <a:prstGeom prst="rect">
              <a:avLst/>
            </a:prstGeom>
            <a:solidFill>
              <a:srgbClr val="F4FF8D"/>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Calibri"/>
                  <a:ea typeface="Calibri"/>
                  <a:cs typeface="Calibri"/>
                  <a:sym typeface="Calibri"/>
                </a:rPr>
                <a:t>The TIN TIN character was developed in 1929 by an artist named Herge.</a:t>
              </a:r>
              <a:endParaRPr sz="800" b="0" i="0" u="none" strike="noStrike" cap="none">
                <a:solidFill>
                  <a:schemeClr val="dk1"/>
                </a:solidFill>
                <a:latin typeface="Arial"/>
                <a:ea typeface="Arial"/>
                <a:cs typeface="Arial"/>
                <a:sym typeface="Arial"/>
              </a:endParaRPr>
            </a:p>
          </p:txBody>
        </p:sp>
        <p:pic>
          <p:nvPicPr>
            <p:cNvPr id="240" name="Google Shape;240;g29deafccb53_0_0" descr="http://us.tintin.com/wp-content/uploads/2011/09/tintin-appears1.jpg"/>
            <p:cNvPicPr preferRelativeResize="0"/>
            <p:nvPr/>
          </p:nvPicPr>
          <p:blipFill rotWithShape="1">
            <a:blip r:embed="rId8">
              <a:alphaModFix/>
            </a:blip>
            <a:srcRect r="5032"/>
            <a:stretch/>
          </p:blipFill>
          <p:spPr>
            <a:xfrm>
              <a:off x="2038850" y="430010"/>
              <a:ext cx="517247" cy="692910"/>
            </a:xfrm>
            <a:prstGeom prst="rect">
              <a:avLst/>
            </a:prstGeom>
            <a:noFill/>
            <a:ln w="25400" cap="flat" cmpd="sng">
              <a:solidFill>
                <a:schemeClr val="dk1"/>
              </a:solidFill>
              <a:prstDash val="solid"/>
              <a:round/>
              <a:headEnd type="none" w="sm" len="sm"/>
              <a:tailEnd type="none" w="sm" len="sm"/>
            </a:ln>
          </p:spPr>
        </p:pic>
      </p:grpSp>
      <p:grpSp>
        <p:nvGrpSpPr>
          <p:cNvPr id="241" name="Google Shape;241;g29deafccb53_0_0"/>
          <p:cNvGrpSpPr/>
          <p:nvPr/>
        </p:nvGrpSpPr>
        <p:grpSpPr>
          <a:xfrm>
            <a:off x="2012500" y="377025"/>
            <a:ext cx="2724436" cy="2239897"/>
            <a:chOff x="2012500" y="377025"/>
            <a:chExt cx="2724436" cy="2239897"/>
          </a:xfrm>
        </p:grpSpPr>
        <p:pic>
          <p:nvPicPr>
            <p:cNvPr id="242" name="Google Shape;242;g29deafccb53_0_0" descr="http://ecx.images-amazon.com/images/I/51sQLbEtyvL.jpg"/>
            <p:cNvPicPr preferRelativeResize="0"/>
            <p:nvPr/>
          </p:nvPicPr>
          <p:blipFill rotWithShape="1">
            <a:blip r:embed="rId9">
              <a:alphaModFix/>
            </a:blip>
            <a:srcRect b="1893"/>
            <a:stretch/>
          </p:blipFill>
          <p:spPr>
            <a:xfrm>
              <a:off x="3730725" y="645799"/>
              <a:ext cx="835026" cy="708001"/>
            </a:xfrm>
            <a:prstGeom prst="rect">
              <a:avLst/>
            </a:prstGeom>
            <a:noFill/>
            <a:ln w="28575" cap="flat" cmpd="sng">
              <a:solidFill>
                <a:schemeClr val="dk1"/>
              </a:solidFill>
              <a:prstDash val="solid"/>
              <a:round/>
              <a:headEnd type="none" w="sm" len="sm"/>
              <a:tailEnd type="none" w="sm" len="sm"/>
            </a:ln>
          </p:spPr>
        </p:pic>
        <p:grpSp>
          <p:nvGrpSpPr>
            <p:cNvPr id="243" name="Google Shape;243;g29deafccb53_0_0"/>
            <p:cNvGrpSpPr/>
            <p:nvPr/>
          </p:nvGrpSpPr>
          <p:grpSpPr>
            <a:xfrm>
              <a:off x="2012500" y="377025"/>
              <a:ext cx="1669800" cy="215400"/>
              <a:chOff x="4176567" y="238378"/>
              <a:chExt cx="1669800" cy="215400"/>
            </a:xfrm>
          </p:grpSpPr>
          <p:sp>
            <p:nvSpPr>
              <p:cNvPr id="244" name="Google Shape;244;g29deafccb53_0_0"/>
              <p:cNvSpPr txBox="1"/>
              <p:nvPr/>
            </p:nvSpPr>
            <p:spPr>
              <a:xfrm>
                <a:off x="4176567" y="238378"/>
                <a:ext cx="1669800" cy="2154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Artist research</a:t>
                </a:r>
                <a:endParaRPr sz="1400" b="0" i="0" u="none" strike="noStrike" cap="none">
                  <a:solidFill>
                    <a:srgbClr val="000000"/>
                  </a:solidFill>
                  <a:latin typeface="Arial"/>
                  <a:ea typeface="Arial"/>
                  <a:cs typeface="Arial"/>
                  <a:sym typeface="Arial"/>
                </a:endParaRPr>
              </a:p>
            </p:txBody>
          </p:sp>
          <p:sp>
            <p:nvSpPr>
              <p:cNvPr id="245" name="Google Shape;245;g29deafccb53_0_0"/>
              <p:cNvSpPr/>
              <p:nvPr/>
            </p:nvSpPr>
            <p:spPr>
              <a:xfrm>
                <a:off x="4208656" y="275582"/>
                <a:ext cx="511500" cy="141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4</a:t>
                </a:r>
                <a:endParaRPr sz="1400" b="0" i="0" u="none" strike="noStrike" cap="none">
                  <a:solidFill>
                    <a:srgbClr val="000000"/>
                  </a:solidFill>
                  <a:latin typeface="Arial"/>
                  <a:ea typeface="Arial"/>
                  <a:cs typeface="Arial"/>
                  <a:sym typeface="Arial"/>
                </a:endParaRPr>
              </a:p>
            </p:txBody>
          </p:sp>
        </p:grpSp>
        <p:grpSp>
          <p:nvGrpSpPr>
            <p:cNvPr id="246" name="Google Shape;246;g29deafccb53_0_0"/>
            <p:cNvGrpSpPr/>
            <p:nvPr/>
          </p:nvGrpSpPr>
          <p:grpSpPr>
            <a:xfrm>
              <a:off x="2614099" y="1377158"/>
              <a:ext cx="2122837" cy="1239764"/>
              <a:chOff x="2614099" y="1377158"/>
              <a:chExt cx="2122837" cy="1239764"/>
            </a:xfrm>
          </p:grpSpPr>
          <p:sp>
            <p:nvSpPr>
              <p:cNvPr id="247" name="Google Shape;247;g29deafccb53_0_0"/>
              <p:cNvSpPr txBox="1"/>
              <p:nvPr/>
            </p:nvSpPr>
            <p:spPr>
              <a:xfrm>
                <a:off x="3662036" y="1377158"/>
                <a:ext cx="1074900" cy="585000"/>
              </a:xfrm>
              <a:prstGeom prst="rect">
                <a:avLst/>
              </a:prstGeom>
              <a:solidFill>
                <a:srgbClr val="F4FF8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Arial"/>
                    <a:ea typeface="Arial"/>
                    <a:cs typeface="Arial"/>
                    <a:sym typeface="Arial"/>
                  </a:rPr>
                  <a:t>He’s most famous for </a:t>
                </a:r>
                <a:r>
                  <a:rPr lang="en" sz="800" b="1" i="0" u="none" strike="noStrike" cap="none">
                    <a:solidFill>
                      <a:schemeClr val="dk1"/>
                    </a:solidFill>
                    <a:latin typeface="Arial"/>
                    <a:ea typeface="Arial"/>
                    <a:cs typeface="Arial"/>
                    <a:sym typeface="Arial"/>
                  </a:rPr>
                  <a:t>altering photographs </a:t>
                </a:r>
                <a:r>
                  <a:rPr lang="en" sz="800" b="0" i="0" u="none" strike="noStrike" cap="none">
                    <a:solidFill>
                      <a:schemeClr val="dk1"/>
                    </a:solidFill>
                    <a:latin typeface="Arial"/>
                    <a:ea typeface="Arial"/>
                    <a:cs typeface="Arial"/>
                    <a:sym typeface="Arial"/>
                  </a:rPr>
                  <a:t>through the </a:t>
                </a:r>
                <a:endParaRPr sz="800" b="0" i="0" u="none" strike="noStrike" cap="none">
                  <a:solidFill>
                    <a:srgbClr val="000000"/>
                  </a:solidFill>
                  <a:latin typeface="Arial"/>
                  <a:ea typeface="Arial"/>
                  <a:cs typeface="Arial"/>
                  <a:sym typeface="Arial"/>
                </a:endParaRPr>
              </a:p>
            </p:txBody>
          </p:sp>
          <p:sp>
            <p:nvSpPr>
              <p:cNvPr id="248" name="Google Shape;248;g29deafccb53_0_0"/>
              <p:cNvSpPr txBox="1"/>
              <p:nvPr/>
            </p:nvSpPr>
            <p:spPr>
              <a:xfrm>
                <a:off x="2614099" y="1908922"/>
                <a:ext cx="1992000" cy="708000"/>
              </a:xfrm>
              <a:prstGeom prst="rect">
                <a:avLst/>
              </a:prstGeom>
              <a:solidFill>
                <a:srgbClr val="F4FF8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Arial"/>
                    <a:ea typeface="Arial"/>
                    <a:cs typeface="Arial"/>
                    <a:sym typeface="Arial"/>
                  </a:rPr>
                  <a:t>process of elimination and distillation. His style commonly includes </a:t>
                </a:r>
                <a:r>
                  <a:rPr lang="en" sz="800" b="1" i="0" u="none" strike="noStrike" cap="none">
                    <a:solidFill>
                      <a:schemeClr val="dk1"/>
                    </a:solidFill>
                    <a:latin typeface="Arial"/>
                    <a:ea typeface="Arial"/>
                    <a:cs typeface="Arial"/>
                    <a:sym typeface="Arial"/>
                  </a:rPr>
                  <a:t>bold black outlines</a:t>
                </a:r>
                <a:r>
                  <a:rPr lang="en" sz="800" b="0" i="0" u="none" strike="noStrike" cap="none">
                    <a:solidFill>
                      <a:schemeClr val="dk1"/>
                    </a:solidFill>
                    <a:latin typeface="Arial"/>
                    <a:ea typeface="Arial"/>
                    <a:cs typeface="Arial"/>
                    <a:sym typeface="Arial"/>
                  </a:rPr>
                  <a:t>, </a:t>
                </a:r>
                <a:r>
                  <a:rPr lang="en" sz="800" b="1" i="0" u="none" strike="noStrike" cap="none">
                    <a:solidFill>
                      <a:schemeClr val="dk1"/>
                    </a:solidFill>
                    <a:latin typeface="Arial"/>
                    <a:ea typeface="Arial"/>
                    <a:cs typeface="Arial"/>
                    <a:sym typeface="Arial"/>
                  </a:rPr>
                  <a:t>simplified</a:t>
                </a:r>
                <a:r>
                  <a:rPr lang="en" sz="800" b="0" i="0" u="none" strike="noStrike" cap="none">
                    <a:solidFill>
                      <a:schemeClr val="dk1"/>
                    </a:solidFill>
                    <a:latin typeface="Arial"/>
                    <a:ea typeface="Arial"/>
                    <a:cs typeface="Arial"/>
                    <a:sym typeface="Arial"/>
                  </a:rPr>
                  <a:t> areas of flat colour and </a:t>
                </a:r>
                <a:r>
                  <a:rPr lang="en" sz="800" b="1" i="0" u="none" strike="noStrike" cap="none">
                    <a:solidFill>
                      <a:schemeClr val="dk1"/>
                    </a:solidFill>
                    <a:latin typeface="Arial"/>
                    <a:ea typeface="Arial"/>
                    <a:cs typeface="Arial"/>
                    <a:sym typeface="Arial"/>
                  </a:rPr>
                  <a:t>minimal detail</a:t>
                </a:r>
                <a:r>
                  <a:rPr lang="en" sz="800" b="0" i="0" u="none" strike="noStrike" cap="none">
                    <a:solidFill>
                      <a:schemeClr val="dk1"/>
                    </a:solidFill>
                    <a:latin typeface="Arial"/>
                    <a:ea typeface="Arial"/>
                    <a:cs typeface="Arial"/>
                    <a:sym typeface="Arial"/>
                  </a:rPr>
                  <a:t>. Opie was Influenced by the character TIN TIN.</a:t>
                </a:r>
                <a:endParaRPr sz="800" b="0" i="0" u="none" strike="noStrike" cap="none">
                  <a:solidFill>
                    <a:srgbClr val="000000"/>
                  </a:solidFill>
                  <a:latin typeface="Arial"/>
                  <a:ea typeface="Arial"/>
                  <a:cs typeface="Arial"/>
                  <a:sym typeface="Arial"/>
                </a:endParaRPr>
              </a:p>
            </p:txBody>
          </p:sp>
        </p:grpSp>
        <p:grpSp>
          <p:nvGrpSpPr>
            <p:cNvPr id="249" name="Google Shape;249;g29deafccb53_0_0"/>
            <p:cNvGrpSpPr/>
            <p:nvPr/>
          </p:nvGrpSpPr>
          <p:grpSpPr>
            <a:xfrm>
              <a:off x="2631706" y="618476"/>
              <a:ext cx="1050717" cy="1294696"/>
              <a:chOff x="3676456" y="164745"/>
              <a:chExt cx="1050717" cy="1294696"/>
            </a:xfrm>
          </p:grpSpPr>
          <p:pic>
            <p:nvPicPr>
              <p:cNvPr id="250" name="Google Shape;250;g29deafccb53_0_0" descr="ulian">
                <a:hlinkClick r:id="rId10"/>
              </p:cNvPr>
              <p:cNvPicPr preferRelativeResize="0"/>
              <p:nvPr/>
            </p:nvPicPr>
            <p:blipFill rotWithShape="1">
              <a:blip r:embed="rId11">
                <a:alphaModFix/>
              </a:blip>
              <a:srcRect/>
              <a:stretch/>
            </p:blipFill>
            <p:spPr>
              <a:xfrm>
                <a:off x="3688440" y="164745"/>
                <a:ext cx="1038733" cy="1294696"/>
              </a:xfrm>
              <a:prstGeom prst="rect">
                <a:avLst/>
              </a:prstGeom>
              <a:noFill/>
              <a:ln w="9525" cap="flat" cmpd="sng">
                <a:solidFill>
                  <a:schemeClr val="dk1"/>
                </a:solidFill>
                <a:prstDash val="solid"/>
                <a:round/>
                <a:headEnd type="none" w="sm" len="sm"/>
                <a:tailEnd type="none" w="sm" len="sm"/>
              </a:ln>
            </p:spPr>
          </p:pic>
          <p:sp>
            <p:nvSpPr>
              <p:cNvPr id="251" name="Google Shape;251;g29deafccb53_0_0"/>
              <p:cNvSpPr txBox="1"/>
              <p:nvPr/>
            </p:nvSpPr>
            <p:spPr>
              <a:xfrm>
                <a:off x="3676456" y="169829"/>
                <a:ext cx="1038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Rockwell"/>
                    <a:ea typeface="Rockwell"/>
                    <a:cs typeface="Rockwell"/>
                    <a:sym typeface="Rockwell"/>
                  </a:rPr>
                  <a:t>Julian Opie</a:t>
                </a:r>
                <a:endParaRPr sz="800" b="0" i="0" u="none" strike="noStrike" cap="none">
                  <a:solidFill>
                    <a:schemeClr val="lt1"/>
                  </a:solidFill>
                  <a:latin typeface="Arial"/>
                  <a:ea typeface="Arial"/>
                  <a:cs typeface="Arial"/>
                  <a:sym typeface="Arial"/>
                </a:endParaRPr>
              </a:p>
            </p:txBody>
          </p:sp>
        </p:grpSp>
      </p:grpSp>
      <p:grpSp>
        <p:nvGrpSpPr>
          <p:cNvPr id="252" name="Google Shape;252;g29deafccb53_0_0"/>
          <p:cNvGrpSpPr/>
          <p:nvPr/>
        </p:nvGrpSpPr>
        <p:grpSpPr>
          <a:xfrm>
            <a:off x="2635020" y="2702675"/>
            <a:ext cx="2894464" cy="2270823"/>
            <a:chOff x="2618611" y="2646750"/>
            <a:chExt cx="2907548" cy="2427130"/>
          </a:xfrm>
        </p:grpSpPr>
        <p:pic>
          <p:nvPicPr>
            <p:cNvPr id="253" name="Google Shape;253;g29deafccb53_0_0" descr="Image result for how to draw eyes step by step"/>
            <p:cNvPicPr preferRelativeResize="0"/>
            <p:nvPr/>
          </p:nvPicPr>
          <p:blipFill rotWithShape="1">
            <a:blip r:embed="rId12">
              <a:alphaModFix/>
            </a:blip>
            <a:srcRect l="3035"/>
            <a:stretch/>
          </p:blipFill>
          <p:spPr>
            <a:xfrm>
              <a:off x="2643555" y="4002051"/>
              <a:ext cx="2650238" cy="1071829"/>
            </a:xfrm>
            <a:prstGeom prst="rect">
              <a:avLst/>
            </a:prstGeom>
            <a:noFill/>
            <a:ln>
              <a:noFill/>
            </a:ln>
          </p:spPr>
        </p:pic>
        <p:pic>
          <p:nvPicPr>
            <p:cNvPr id="254" name="Google Shape;254;g29deafccb53_0_0" descr="https://data.whicdn.com/images/259972329/large.jpg"/>
            <p:cNvPicPr preferRelativeResize="0"/>
            <p:nvPr/>
          </p:nvPicPr>
          <p:blipFill rotWithShape="1">
            <a:blip r:embed="rId13">
              <a:alphaModFix/>
            </a:blip>
            <a:srcRect/>
            <a:stretch/>
          </p:blipFill>
          <p:spPr>
            <a:xfrm>
              <a:off x="2618611" y="2646750"/>
              <a:ext cx="1027699" cy="1325359"/>
            </a:xfrm>
            <a:prstGeom prst="rect">
              <a:avLst/>
            </a:prstGeom>
            <a:noFill/>
            <a:ln>
              <a:noFill/>
            </a:ln>
          </p:spPr>
        </p:pic>
        <p:pic>
          <p:nvPicPr>
            <p:cNvPr id="255" name="Google Shape;255;g29deafccb53_0_0" descr="Tekenen: Portrettekenen – neus en oren | Juf Linn: "/>
            <p:cNvPicPr preferRelativeResize="0"/>
            <p:nvPr/>
          </p:nvPicPr>
          <p:blipFill rotWithShape="1">
            <a:blip r:embed="rId14">
              <a:alphaModFix/>
            </a:blip>
            <a:srcRect r="8875"/>
            <a:stretch/>
          </p:blipFill>
          <p:spPr>
            <a:xfrm>
              <a:off x="3669358" y="2880262"/>
              <a:ext cx="874055" cy="1091847"/>
            </a:xfrm>
            <a:prstGeom prst="rect">
              <a:avLst/>
            </a:prstGeom>
            <a:noFill/>
            <a:ln>
              <a:noFill/>
            </a:ln>
          </p:spPr>
        </p:pic>
        <p:grpSp>
          <p:nvGrpSpPr>
            <p:cNvPr id="256" name="Google Shape;256;g29deafccb53_0_0"/>
            <p:cNvGrpSpPr/>
            <p:nvPr/>
          </p:nvGrpSpPr>
          <p:grpSpPr>
            <a:xfrm>
              <a:off x="4481960" y="2706423"/>
              <a:ext cx="1044199" cy="1259973"/>
              <a:chOff x="5776539" y="1546501"/>
              <a:chExt cx="927600" cy="1119280"/>
            </a:xfrm>
          </p:grpSpPr>
          <p:pic>
            <p:nvPicPr>
              <p:cNvPr id="257" name="Google Shape;257;g29deafccb53_0_0" descr="T. S. Abe | Escape Into Life"/>
              <p:cNvPicPr preferRelativeResize="0"/>
              <p:nvPr/>
            </p:nvPicPr>
            <p:blipFill rotWithShape="1">
              <a:blip r:embed="rId15">
                <a:alphaModFix/>
              </a:blip>
              <a:srcRect/>
              <a:stretch/>
            </p:blipFill>
            <p:spPr>
              <a:xfrm>
                <a:off x="5811206" y="1579905"/>
                <a:ext cx="805547" cy="1085876"/>
              </a:xfrm>
              <a:prstGeom prst="rect">
                <a:avLst/>
              </a:prstGeom>
              <a:noFill/>
              <a:ln>
                <a:noFill/>
              </a:ln>
            </p:spPr>
          </p:pic>
          <p:sp>
            <p:nvSpPr>
              <p:cNvPr id="258" name="Google Shape;258;g29deafccb53_0_0"/>
              <p:cNvSpPr txBox="1"/>
              <p:nvPr/>
            </p:nvSpPr>
            <p:spPr>
              <a:xfrm>
                <a:off x="5776539" y="1546501"/>
                <a:ext cx="927600" cy="20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Rockwell"/>
                    <a:ea typeface="Rockwell"/>
                    <a:cs typeface="Rockwell"/>
                    <a:sym typeface="Rockwell"/>
                  </a:rPr>
                  <a:t>T.S Abe</a:t>
                </a:r>
                <a:endParaRPr sz="800" b="0" i="0" u="none" strike="noStrike" cap="none">
                  <a:solidFill>
                    <a:schemeClr val="lt1"/>
                  </a:solidFill>
                  <a:latin typeface="Rockwell"/>
                  <a:ea typeface="Rockwell"/>
                  <a:cs typeface="Rockwell"/>
                  <a:sym typeface="Rockwell"/>
                </a:endParaRPr>
              </a:p>
            </p:txBody>
          </p:sp>
        </p:grpSp>
      </p:grpSp>
      <p:pic>
        <p:nvPicPr>
          <p:cNvPr id="259" name="Google Shape;259;g29deafccb53_0_0"/>
          <p:cNvPicPr preferRelativeResize="0"/>
          <p:nvPr/>
        </p:nvPicPr>
        <p:blipFill rotWithShape="1">
          <a:blip r:embed="rId16">
            <a:alphaModFix/>
          </a:blip>
          <a:srcRect/>
          <a:stretch/>
        </p:blipFill>
        <p:spPr>
          <a:xfrm>
            <a:off x="7976278" y="3033995"/>
            <a:ext cx="663943" cy="617267"/>
          </a:xfrm>
          <a:prstGeom prst="rect">
            <a:avLst/>
          </a:prstGeom>
          <a:noFill/>
          <a:ln>
            <a:noFill/>
          </a:ln>
        </p:spPr>
      </p:pic>
      <p:sp>
        <p:nvSpPr>
          <p:cNvPr id="260" name="Google Shape;260;g29deafccb53_0_0"/>
          <p:cNvSpPr txBox="1"/>
          <p:nvPr/>
        </p:nvSpPr>
        <p:spPr>
          <a:xfrm>
            <a:off x="2596925" y="2592225"/>
            <a:ext cx="2829900" cy="2154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Tonal Drawing/Observation skills</a:t>
            </a:r>
            <a:endParaRPr sz="1400" b="0" i="0" u="none" strike="noStrike" cap="none">
              <a:solidFill>
                <a:srgbClr val="000000"/>
              </a:solidFill>
              <a:latin typeface="Arial"/>
              <a:ea typeface="Arial"/>
              <a:cs typeface="Arial"/>
              <a:sym typeface="Arial"/>
            </a:endParaRPr>
          </a:p>
        </p:txBody>
      </p:sp>
      <p:sp>
        <p:nvSpPr>
          <p:cNvPr id="261" name="Google Shape;261;g29deafccb53_0_0"/>
          <p:cNvSpPr/>
          <p:nvPr/>
        </p:nvSpPr>
        <p:spPr>
          <a:xfrm>
            <a:off x="2012512" y="1499019"/>
            <a:ext cx="511500" cy="141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1</a:t>
            </a:r>
            <a:endParaRPr sz="1400" b="0" i="0" u="none" strike="noStrike" cap="none">
              <a:solidFill>
                <a:srgbClr val="000000"/>
              </a:solidFill>
              <a:latin typeface="Arial"/>
              <a:ea typeface="Arial"/>
              <a:cs typeface="Arial"/>
              <a:sym typeface="Arial"/>
            </a:endParaRPr>
          </a:p>
        </p:txBody>
      </p:sp>
      <p:grpSp>
        <p:nvGrpSpPr>
          <p:cNvPr id="262" name="Google Shape;262;g29deafccb53_0_0"/>
          <p:cNvGrpSpPr/>
          <p:nvPr/>
        </p:nvGrpSpPr>
        <p:grpSpPr>
          <a:xfrm>
            <a:off x="4465571" y="457202"/>
            <a:ext cx="1240612" cy="2357047"/>
            <a:chOff x="4492758" y="437452"/>
            <a:chExt cx="1240612" cy="2357047"/>
          </a:xfrm>
        </p:grpSpPr>
        <p:sp>
          <p:nvSpPr>
            <p:cNvPr id="263" name="Google Shape;263;g29deafccb53_0_0"/>
            <p:cNvSpPr txBox="1"/>
            <p:nvPr/>
          </p:nvSpPr>
          <p:spPr>
            <a:xfrm>
              <a:off x="4563502" y="1062162"/>
              <a:ext cx="1099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ckwell"/>
                  <a:ea typeface="Rockwell"/>
                  <a:cs typeface="Rockwell"/>
                  <a:sym typeface="Rockwell"/>
                </a:rPr>
                <a:t>Craig Redman </a:t>
              </a:r>
              <a:endParaRPr sz="800" b="0" i="0" u="none" strike="noStrike" cap="none">
                <a:solidFill>
                  <a:srgbClr val="000000"/>
                </a:solidFill>
                <a:latin typeface="Arial"/>
                <a:ea typeface="Arial"/>
                <a:cs typeface="Arial"/>
                <a:sym typeface="Arial"/>
              </a:endParaRPr>
            </a:p>
          </p:txBody>
        </p:sp>
        <p:pic>
          <p:nvPicPr>
            <p:cNvPr id="264" name="Google Shape;264;g29deafccb53_0_0"/>
            <p:cNvPicPr preferRelativeResize="0"/>
            <p:nvPr/>
          </p:nvPicPr>
          <p:blipFill rotWithShape="1">
            <a:blip r:embed="rId17">
              <a:alphaModFix/>
            </a:blip>
            <a:srcRect l="52715"/>
            <a:stretch/>
          </p:blipFill>
          <p:spPr>
            <a:xfrm>
              <a:off x="5017975" y="437452"/>
              <a:ext cx="511499" cy="632596"/>
            </a:xfrm>
            <a:prstGeom prst="rect">
              <a:avLst/>
            </a:prstGeom>
            <a:noFill/>
            <a:ln>
              <a:noFill/>
            </a:ln>
          </p:spPr>
        </p:pic>
        <p:pic>
          <p:nvPicPr>
            <p:cNvPr id="265" name="Google Shape;265;g29deafccb53_0_0" descr="Craig Redman Portraits | Pop art face, Craig and karl, Pop art"/>
            <p:cNvPicPr preferRelativeResize="0"/>
            <p:nvPr/>
          </p:nvPicPr>
          <p:blipFill rotWithShape="1">
            <a:blip r:embed="rId18">
              <a:alphaModFix/>
            </a:blip>
            <a:srcRect/>
            <a:stretch/>
          </p:blipFill>
          <p:spPr>
            <a:xfrm>
              <a:off x="4492758" y="1150665"/>
              <a:ext cx="1240612" cy="1643834"/>
            </a:xfrm>
            <a:prstGeom prst="rect">
              <a:avLst/>
            </a:prstGeom>
            <a:noFill/>
            <a:ln>
              <a:noFill/>
            </a:ln>
          </p:spPr>
        </p:pic>
      </p:grpSp>
      <p:sp>
        <p:nvSpPr>
          <p:cNvPr id="266" name="Google Shape;266;g29deafccb53_0_0"/>
          <p:cNvSpPr/>
          <p:nvPr/>
        </p:nvSpPr>
        <p:spPr>
          <a:xfrm>
            <a:off x="2678664" y="2629429"/>
            <a:ext cx="511500" cy="141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3</a:t>
            </a:r>
            <a:endParaRPr sz="1400" b="0" i="0" u="none" strike="noStrike" cap="none">
              <a:solidFill>
                <a:srgbClr val="000000"/>
              </a:solidFill>
              <a:latin typeface="Arial"/>
              <a:ea typeface="Arial"/>
              <a:cs typeface="Arial"/>
              <a:sym typeface="Arial"/>
            </a:endParaRPr>
          </a:p>
        </p:txBody>
      </p:sp>
      <p:pic>
        <p:nvPicPr>
          <p:cNvPr id="267" name="Google Shape;267;g29deafccb53_0_0" descr="Self Portrait in a Striped T-shirt, zoomed in"/>
          <p:cNvPicPr preferRelativeResize="0"/>
          <p:nvPr/>
        </p:nvPicPr>
        <p:blipFill rotWithShape="1">
          <a:blip r:embed="rId19">
            <a:alphaModFix/>
          </a:blip>
          <a:srcRect/>
          <a:stretch/>
        </p:blipFill>
        <p:spPr>
          <a:xfrm>
            <a:off x="6606050" y="486363"/>
            <a:ext cx="1157100" cy="1255974"/>
          </a:xfrm>
          <a:prstGeom prst="rect">
            <a:avLst/>
          </a:prstGeom>
          <a:noFill/>
          <a:ln>
            <a:noFill/>
          </a:ln>
        </p:spPr>
      </p:pic>
      <p:sp>
        <p:nvSpPr>
          <p:cNvPr id="268" name="Google Shape;268;g29deafccb53_0_0"/>
          <p:cNvSpPr txBox="1"/>
          <p:nvPr/>
        </p:nvSpPr>
        <p:spPr>
          <a:xfrm>
            <a:off x="5398538" y="3526603"/>
            <a:ext cx="3572100" cy="1446900"/>
          </a:xfrm>
          <a:prstGeom prst="rect">
            <a:avLst/>
          </a:prstGeom>
          <a:solidFill>
            <a:srgbClr val="DAF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venir"/>
                <a:ea typeface="Avenir"/>
                <a:cs typeface="Avenir"/>
                <a:sym typeface="Avenir"/>
              </a:rPr>
              <a:t>Check TEAMS for more help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venir"/>
                <a:ea typeface="Avenir"/>
                <a:cs typeface="Avenir"/>
                <a:sym typeface="Avenir"/>
              </a:rPr>
              <a:t>W/B </a:t>
            </a:r>
            <a:r>
              <a:rPr lang="en" sz="800" b="0" i="0" u="none" strike="noStrike" cap="none">
                <a:solidFill>
                  <a:schemeClr val="dk1"/>
                </a:solidFill>
                <a:latin typeface="Avenir"/>
                <a:ea typeface="Avenir"/>
                <a:cs typeface="Avenir"/>
                <a:sym typeface="Avenir"/>
              </a:rPr>
              <a:t>W/B 8 Jan </a:t>
            </a:r>
            <a:r>
              <a:rPr lang="en" sz="800" b="0" i="0" u="none" strike="noStrike" cap="none">
                <a:solidFill>
                  <a:srgbClr val="000000"/>
                </a:solidFill>
                <a:latin typeface="Avenir"/>
                <a:ea typeface="Avenir"/>
                <a:cs typeface="Avenir"/>
                <a:sym typeface="Avenir"/>
              </a:rPr>
              <a:t>: </a:t>
            </a:r>
            <a:r>
              <a:rPr lang="en" sz="800" b="1" i="0" u="none" strike="noStrike" cap="none">
                <a:solidFill>
                  <a:srgbClr val="000000"/>
                </a:solidFill>
                <a:latin typeface="Avenir"/>
                <a:ea typeface="Avenir"/>
                <a:cs typeface="Avenir"/>
                <a:sym typeface="Avenir"/>
              </a:rPr>
              <a:t>Task 1 </a:t>
            </a:r>
            <a:r>
              <a:rPr lang="en" sz="800" b="0" i="0" u="none" strike="noStrike" cap="none">
                <a:solidFill>
                  <a:schemeClr val="dk1"/>
                </a:solidFill>
                <a:latin typeface="Avenir"/>
                <a:ea typeface="Avenir"/>
                <a:cs typeface="Avenir"/>
                <a:sym typeface="Avenir"/>
              </a:rPr>
              <a:t>Write up the key words for Portraits in your book.</a:t>
            </a:r>
            <a:endParaRPr sz="8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venir"/>
                <a:ea typeface="Avenir"/>
                <a:cs typeface="Avenir"/>
                <a:sym typeface="Avenir"/>
              </a:rPr>
              <a:t>W/B 22</a:t>
            </a:r>
            <a:r>
              <a:rPr lang="en" sz="800" b="0" i="0" u="none" strike="noStrike" cap="none" baseline="30000">
                <a:solidFill>
                  <a:srgbClr val="000000"/>
                </a:solidFill>
                <a:latin typeface="Avenir"/>
                <a:ea typeface="Avenir"/>
                <a:cs typeface="Avenir"/>
                <a:sym typeface="Avenir"/>
              </a:rPr>
              <a:t> </a:t>
            </a:r>
            <a:r>
              <a:rPr lang="en" sz="800" b="0" i="0" u="none" strike="noStrike" cap="none">
                <a:solidFill>
                  <a:srgbClr val="000000"/>
                </a:solidFill>
                <a:latin typeface="Avenir"/>
                <a:ea typeface="Avenir"/>
                <a:cs typeface="Avenir"/>
                <a:sym typeface="Avenir"/>
              </a:rPr>
              <a:t>Jan: </a:t>
            </a:r>
            <a:r>
              <a:rPr lang="en" sz="800" b="1" i="0" u="none" strike="noStrike" cap="none">
                <a:solidFill>
                  <a:srgbClr val="000000"/>
                </a:solidFill>
                <a:latin typeface="Avenir"/>
                <a:ea typeface="Avenir"/>
                <a:cs typeface="Avenir"/>
                <a:sym typeface="Avenir"/>
              </a:rPr>
              <a:t>Task 2</a:t>
            </a:r>
            <a:r>
              <a:rPr lang="en" sz="800" b="0" i="0" u="none" strike="noStrike" cap="none">
                <a:solidFill>
                  <a:srgbClr val="000000"/>
                </a:solidFill>
                <a:latin typeface="Avenir"/>
                <a:ea typeface="Avenir"/>
                <a:cs typeface="Avenir"/>
                <a:sym typeface="Avenir"/>
              </a:rPr>
              <a:t> Practice drawing the face shape with the proportion rules. Scan the QR code for a tutorial</a:t>
            </a:r>
            <a:endParaRPr sz="8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venir"/>
                <a:ea typeface="Avenir"/>
                <a:cs typeface="Avenir"/>
                <a:sym typeface="Avenir"/>
              </a:rPr>
              <a:t>W/B 5 Feb:  </a:t>
            </a:r>
            <a:r>
              <a:rPr lang="en" sz="800" b="1" i="0" u="none" strike="noStrike" cap="none">
                <a:solidFill>
                  <a:srgbClr val="000000"/>
                </a:solidFill>
                <a:latin typeface="Avenir"/>
                <a:ea typeface="Avenir"/>
                <a:cs typeface="Avenir"/>
                <a:sym typeface="Avenir"/>
              </a:rPr>
              <a:t>Task </a:t>
            </a:r>
            <a:r>
              <a:rPr lang="en" sz="800" b="1" i="0" u="none" strike="noStrike" cap="none">
                <a:solidFill>
                  <a:schemeClr val="dk1"/>
                </a:solidFill>
                <a:latin typeface="Avenir"/>
                <a:ea typeface="Avenir"/>
                <a:cs typeface="Avenir"/>
                <a:sym typeface="Avenir"/>
              </a:rPr>
              <a:t>3 </a:t>
            </a:r>
            <a:r>
              <a:rPr lang="en" sz="800" b="0" i="0" u="none" strike="noStrike" cap="none">
                <a:solidFill>
                  <a:srgbClr val="000000"/>
                </a:solidFill>
                <a:latin typeface="Avenir"/>
                <a:ea typeface="Avenir"/>
                <a:cs typeface="Avenir"/>
                <a:sym typeface="Avenir"/>
              </a:rPr>
              <a:t>Practice drawing facial features</a:t>
            </a:r>
            <a:endParaRPr sz="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venir"/>
                <a:ea typeface="Avenir"/>
                <a:cs typeface="Avenir"/>
                <a:sym typeface="Avenir"/>
              </a:rPr>
              <a:t>W/B 26</a:t>
            </a:r>
            <a:r>
              <a:rPr lang="en" sz="800" b="0" i="0" u="none" strike="noStrike" cap="none" baseline="30000">
                <a:solidFill>
                  <a:srgbClr val="000000"/>
                </a:solidFill>
                <a:latin typeface="Avenir"/>
                <a:ea typeface="Avenir"/>
                <a:cs typeface="Avenir"/>
                <a:sym typeface="Avenir"/>
              </a:rPr>
              <a:t> </a:t>
            </a:r>
            <a:r>
              <a:rPr lang="en" sz="800" b="0" i="0" u="none" strike="noStrike" cap="none">
                <a:solidFill>
                  <a:srgbClr val="000000"/>
                </a:solidFill>
                <a:latin typeface="Avenir"/>
                <a:ea typeface="Avenir"/>
                <a:cs typeface="Avenir"/>
                <a:sym typeface="Avenir"/>
              </a:rPr>
              <a:t>Feb: </a:t>
            </a:r>
            <a:r>
              <a:rPr lang="en" sz="800" b="1" i="0" u="none" strike="noStrike" cap="none">
                <a:solidFill>
                  <a:srgbClr val="000000"/>
                </a:solidFill>
                <a:latin typeface="Avenir"/>
                <a:ea typeface="Avenir"/>
                <a:cs typeface="Avenir"/>
                <a:sym typeface="Avenir"/>
              </a:rPr>
              <a:t>Task 4</a:t>
            </a:r>
            <a:r>
              <a:rPr lang="en" sz="800" b="0" i="0" u="none" strike="noStrike" cap="none">
                <a:solidFill>
                  <a:srgbClr val="000000"/>
                </a:solidFill>
                <a:latin typeface="Avenir"/>
                <a:ea typeface="Avenir"/>
                <a:cs typeface="Avenir"/>
                <a:sym typeface="Avenir"/>
              </a:rPr>
              <a:t> </a:t>
            </a:r>
            <a:r>
              <a:rPr lang="en" sz="800" b="0" i="0" u="none" strike="noStrike" cap="none">
                <a:solidFill>
                  <a:schemeClr val="dk1"/>
                </a:solidFill>
                <a:latin typeface="Avenir"/>
                <a:ea typeface="Avenir"/>
                <a:cs typeface="Avenir"/>
                <a:sym typeface="Avenir"/>
              </a:rPr>
              <a:t>Research artist Julian Opie or Craig Redman. Use the writing framework to talk about artwork, Create an artist study</a:t>
            </a:r>
            <a:endParaRPr sz="8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venir"/>
                <a:ea typeface="Avenir"/>
                <a:cs typeface="Avenir"/>
                <a:sym typeface="Avenir"/>
              </a:rPr>
              <a:t>W/B 11</a:t>
            </a:r>
            <a:r>
              <a:rPr lang="en" sz="800" b="0" i="0" u="none" strike="noStrike" cap="none" baseline="30000">
                <a:solidFill>
                  <a:srgbClr val="000000"/>
                </a:solidFill>
                <a:latin typeface="Avenir"/>
                <a:ea typeface="Avenir"/>
                <a:cs typeface="Avenir"/>
                <a:sym typeface="Avenir"/>
              </a:rPr>
              <a:t> </a:t>
            </a:r>
            <a:r>
              <a:rPr lang="en" sz="800" b="0" i="0" u="none" strike="noStrike" cap="none">
                <a:solidFill>
                  <a:srgbClr val="000000"/>
                </a:solidFill>
                <a:latin typeface="Avenir"/>
                <a:ea typeface="Avenir"/>
                <a:cs typeface="Avenir"/>
                <a:sym typeface="Avenir"/>
              </a:rPr>
              <a:t>Mar: </a:t>
            </a:r>
            <a:r>
              <a:rPr lang="en" sz="800" b="1" i="0" u="none" strike="noStrike" cap="none">
                <a:solidFill>
                  <a:srgbClr val="000000"/>
                </a:solidFill>
                <a:latin typeface="Avenir"/>
                <a:ea typeface="Avenir"/>
                <a:cs typeface="Avenir"/>
                <a:sym typeface="Avenir"/>
              </a:rPr>
              <a:t>Task 5 </a:t>
            </a:r>
            <a:r>
              <a:rPr lang="en" sz="800" b="0" i="0" u="none" strike="noStrike" cap="none">
                <a:solidFill>
                  <a:schemeClr val="dk1"/>
                </a:solidFill>
                <a:latin typeface="Avenir"/>
                <a:ea typeface="Avenir"/>
                <a:cs typeface="Avenir"/>
                <a:sym typeface="Avenir"/>
              </a:rPr>
              <a:t>Research artist Henri Matisse or Amedeo Modigliani. Use the writing framework to talk about artwork, Create an artist study</a:t>
            </a:r>
            <a:endParaRPr sz="8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venir"/>
                <a:ea typeface="Avenir"/>
                <a:cs typeface="Avenir"/>
                <a:sym typeface="Avenir"/>
              </a:rPr>
              <a:t>W/B 25 Mar: </a:t>
            </a:r>
            <a:r>
              <a:rPr lang="en" sz="800" b="1" i="0" u="none" strike="noStrike" cap="none">
                <a:solidFill>
                  <a:srgbClr val="000000"/>
                </a:solidFill>
                <a:latin typeface="Avenir"/>
                <a:ea typeface="Avenir"/>
                <a:cs typeface="Avenir"/>
                <a:sym typeface="Avenir"/>
              </a:rPr>
              <a:t>Task 6 </a:t>
            </a:r>
            <a:r>
              <a:rPr lang="en" sz="800" b="0" i="0" u="none" strike="noStrike" cap="none">
                <a:solidFill>
                  <a:srgbClr val="000000"/>
                </a:solidFill>
                <a:latin typeface="Avenir"/>
                <a:ea typeface="Avenir"/>
                <a:cs typeface="Avenir"/>
                <a:sym typeface="Avenir"/>
              </a:rPr>
              <a:t>Tear up an image, reassemble and draw to create a cubism portrait.</a:t>
            </a:r>
            <a:endParaRPr sz="1400" b="0" i="0" u="none" strike="noStrike" cap="none">
              <a:solidFill>
                <a:srgbClr val="000000"/>
              </a:solidFill>
              <a:latin typeface="Arial"/>
              <a:ea typeface="Arial"/>
              <a:cs typeface="Arial"/>
              <a:sym typeface="Arial"/>
            </a:endParaRPr>
          </a:p>
        </p:txBody>
      </p:sp>
      <p:sp>
        <p:nvSpPr>
          <p:cNvPr id="269" name="Google Shape;269;g29deafccb53_0_0"/>
          <p:cNvSpPr txBox="1"/>
          <p:nvPr/>
        </p:nvSpPr>
        <p:spPr>
          <a:xfrm>
            <a:off x="5560000" y="274700"/>
            <a:ext cx="2203800" cy="2154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Artist research</a:t>
            </a:r>
            <a:endParaRPr sz="1400" b="0" i="0" u="none" strike="noStrike" cap="none">
              <a:solidFill>
                <a:srgbClr val="000000"/>
              </a:solidFill>
              <a:latin typeface="Arial"/>
              <a:ea typeface="Arial"/>
              <a:cs typeface="Arial"/>
              <a:sym typeface="Arial"/>
            </a:endParaRPr>
          </a:p>
        </p:txBody>
      </p:sp>
      <p:sp>
        <p:nvSpPr>
          <p:cNvPr id="270" name="Google Shape;270;g29deafccb53_0_0"/>
          <p:cNvSpPr/>
          <p:nvPr/>
        </p:nvSpPr>
        <p:spPr>
          <a:xfrm>
            <a:off x="5621976" y="310711"/>
            <a:ext cx="540600" cy="1434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Calibri"/>
                <a:ea typeface="Calibri"/>
                <a:cs typeface="Calibri"/>
                <a:sym typeface="Calibri"/>
              </a:rPr>
              <a:t>Task 5</a:t>
            </a:r>
            <a:endParaRPr sz="1400" b="0" i="0" u="none" strike="noStrike" cap="none">
              <a:solidFill>
                <a:srgbClr val="000000"/>
              </a:solidFill>
              <a:latin typeface="Arial"/>
              <a:ea typeface="Arial"/>
              <a:cs typeface="Arial"/>
              <a:sym typeface="Arial"/>
            </a:endParaRPr>
          </a:p>
        </p:txBody>
      </p:sp>
      <p:grpSp>
        <p:nvGrpSpPr>
          <p:cNvPr id="271" name="Google Shape;271;g29deafccb53_0_0"/>
          <p:cNvGrpSpPr/>
          <p:nvPr/>
        </p:nvGrpSpPr>
        <p:grpSpPr>
          <a:xfrm>
            <a:off x="7766269" y="886309"/>
            <a:ext cx="1026346" cy="2071482"/>
            <a:chOff x="6280445" y="-194672"/>
            <a:chExt cx="1266000" cy="2071482"/>
          </a:xfrm>
        </p:grpSpPr>
        <p:sp>
          <p:nvSpPr>
            <p:cNvPr id="272" name="Google Shape;272;g29deafccb53_0_0"/>
            <p:cNvSpPr/>
            <p:nvPr/>
          </p:nvSpPr>
          <p:spPr>
            <a:xfrm>
              <a:off x="6280445" y="120010"/>
              <a:ext cx="1266000" cy="1756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Observational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60% Looking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40% Drawing </a:t>
              </a:r>
              <a:endParaRPr sz="8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Accuracy</a:t>
              </a:r>
              <a:endParaRPr sz="8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Scale</a:t>
              </a:r>
              <a:r>
                <a:rPr lang="en" sz="850" b="1" i="0" u="none" strike="noStrike" cap="none">
                  <a:solidFill>
                    <a:srgbClr val="FFFFFF"/>
                  </a:solidFill>
                  <a:latin typeface="Calibri"/>
                  <a:ea typeface="Calibri"/>
                  <a:cs typeface="Calibri"/>
                  <a:sym typeface="Calibri"/>
                </a:rPr>
                <a:t> </a:t>
              </a:r>
              <a:endParaRPr sz="8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Construction Lines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Shape</a:t>
              </a:r>
              <a:r>
                <a:rPr lang="en" sz="85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Pro</a:t>
              </a:r>
              <a:r>
                <a:rPr lang="en" sz="850" b="1" i="0" u="sng" strike="noStrike" cap="none">
                  <a:solidFill>
                    <a:srgbClr val="FFC000"/>
                  </a:solidFill>
                  <a:latin typeface="Calibri"/>
                  <a:ea typeface="Calibri"/>
                  <a:cs typeface="Calibri"/>
                  <a:sym typeface="Calibri"/>
                </a:rPr>
                <a:t>portion</a:t>
              </a:r>
              <a:r>
                <a:rPr lang="en" sz="85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Sketch/Sketching</a:t>
              </a:r>
              <a:endParaRPr sz="8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Refined Lines</a:t>
              </a:r>
              <a:endParaRPr sz="8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Linear</a:t>
              </a:r>
              <a:r>
                <a:rPr lang="en" sz="850" b="1" i="0" u="none" strike="noStrike" cap="none">
                  <a:solidFill>
                    <a:srgbClr val="FFFFFF"/>
                  </a:solidFill>
                  <a:latin typeface="Calibri"/>
                  <a:ea typeface="Calibri"/>
                  <a:cs typeface="Calibri"/>
                  <a:sym typeface="Calibri"/>
                </a:rPr>
                <a:t> </a:t>
              </a:r>
              <a:endParaRPr sz="8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Tone</a:t>
              </a:r>
              <a:r>
                <a:rPr lang="en" sz="85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850" b="1" i="0" u="none" strike="noStrike" cap="none">
                  <a:solidFill>
                    <a:srgbClr val="FFC000"/>
                  </a:solidFill>
                  <a:latin typeface="Calibri"/>
                  <a:ea typeface="Calibri"/>
                  <a:cs typeface="Calibri"/>
                  <a:sym typeface="Calibri"/>
                </a:rPr>
                <a:t>Texture</a:t>
              </a:r>
              <a:endParaRPr sz="850" b="0" i="0" u="none" strike="noStrike" cap="none">
                <a:solidFill>
                  <a:schemeClr val="dk1"/>
                </a:solidFill>
                <a:latin typeface="Calibri"/>
                <a:ea typeface="Calibri"/>
                <a:cs typeface="Calibri"/>
                <a:sym typeface="Calibri"/>
              </a:endParaRPr>
            </a:p>
          </p:txBody>
        </p:sp>
        <p:sp>
          <p:nvSpPr>
            <p:cNvPr id="273" name="Google Shape;273;g29deafccb53_0_0"/>
            <p:cNvSpPr/>
            <p:nvPr/>
          </p:nvSpPr>
          <p:spPr>
            <a:xfrm>
              <a:off x="6282050" y="-194672"/>
              <a:ext cx="1264200" cy="284700"/>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Recipe for success</a:t>
              </a:r>
              <a:endParaRPr sz="10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9deafccb53_0_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29deafccb53_0_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Drama</a:t>
            </a:r>
            <a:endParaRPr sz="2800" b="0" i="0" u="none" strike="noStrike" cap="none">
              <a:solidFill>
                <a:schemeClr val="dk1"/>
              </a:solidFill>
              <a:latin typeface="Maven Pro Medium"/>
              <a:ea typeface="Maven Pro Medium"/>
              <a:cs typeface="Maven Pro Medium"/>
              <a:sym typeface="Maven Pro Medium"/>
            </a:endParaRPr>
          </a:p>
        </p:txBody>
      </p:sp>
      <p:pic>
        <p:nvPicPr>
          <p:cNvPr id="280" name="Google Shape;280;g29deafccb53_0_9"/>
          <p:cNvPicPr preferRelativeResize="0"/>
          <p:nvPr/>
        </p:nvPicPr>
        <p:blipFill rotWithShape="1">
          <a:blip r:embed="rId3">
            <a:alphaModFix/>
          </a:blip>
          <a:srcRect/>
          <a:stretch/>
        </p:blipFill>
        <p:spPr>
          <a:xfrm>
            <a:off x="7802435" y="106249"/>
            <a:ext cx="1250278" cy="674663"/>
          </a:xfrm>
          <a:prstGeom prst="rect">
            <a:avLst/>
          </a:prstGeom>
          <a:noFill/>
          <a:ln>
            <a:noFill/>
          </a:ln>
        </p:spPr>
      </p:pic>
      <p:pic>
        <p:nvPicPr>
          <p:cNvPr id="281" name="Google Shape;281;g29deafccb53_0_9"/>
          <p:cNvPicPr preferRelativeResize="0"/>
          <p:nvPr/>
        </p:nvPicPr>
        <p:blipFill rotWithShape="1">
          <a:blip r:embed="rId4">
            <a:alphaModFix/>
          </a:blip>
          <a:srcRect/>
          <a:stretch/>
        </p:blipFill>
        <p:spPr>
          <a:xfrm>
            <a:off x="90525" y="98750"/>
            <a:ext cx="1759662" cy="783600"/>
          </a:xfrm>
          <a:prstGeom prst="rect">
            <a:avLst/>
          </a:prstGeom>
          <a:noFill/>
          <a:ln>
            <a:noFill/>
          </a:ln>
        </p:spPr>
      </p:pic>
      <p:pic>
        <p:nvPicPr>
          <p:cNvPr id="282" name="Google Shape;282;g29deafccb53_0_9"/>
          <p:cNvPicPr preferRelativeResize="0"/>
          <p:nvPr/>
        </p:nvPicPr>
        <p:blipFill rotWithShape="1">
          <a:blip r:embed="rId5">
            <a:alphaModFix/>
          </a:blip>
          <a:srcRect/>
          <a:stretch/>
        </p:blipFill>
        <p:spPr>
          <a:xfrm>
            <a:off x="490490" y="819562"/>
            <a:ext cx="3989185" cy="4177726"/>
          </a:xfrm>
          <a:prstGeom prst="rect">
            <a:avLst/>
          </a:prstGeom>
          <a:noFill/>
          <a:ln>
            <a:noFill/>
          </a:ln>
        </p:spPr>
      </p:pic>
      <p:pic>
        <p:nvPicPr>
          <p:cNvPr id="283" name="Google Shape;283;g29deafccb53_0_9"/>
          <p:cNvPicPr preferRelativeResize="0"/>
          <p:nvPr/>
        </p:nvPicPr>
        <p:blipFill rotWithShape="1">
          <a:blip r:embed="rId6">
            <a:alphaModFix/>
          </a:blip>
          <a:srcRect/>
          <a:stretch/>
        </p:blipFill>
        <p:spPr>
          <a:xfrm>
            <a:off x="5245817" y="819562"/>
            <a:ext cx="3407693" cy="4126208"/>
          </a:xfrm>
          <a:prstGeom prst="rect">
            <a:avLst/>
          </a:prstGeom>
          <a:noFill/>
          <a:ln>
            <a:noFill/>
          </a:ln>
        </p:spPr>
      </p:pic>
      <p:pic>
        <p:nvPicPr>
          <p:cNvPr id="284" name="Google Shape;284;g29deafccb53_0_9"/>
          <p:cNvPicPr preferRelativeResize="0"/>
          <p:nvPr/>
        </p:nvPicPr>
        <p:blipFill rotWithShape="1">
          <a:blip r:embed="rId7">
            <a:alphaModFix/>
          </a:blip>
          <a:srcRect/>
          <a:stretch/>
        </p:blipFill>
        <p:spPr>
          <a:xfrm>
            <a:off x="5416352" y="1690702"/>
            <a:ext cx="526784" cy="674650"/>
          </a:xfrm>
          <a:prstGeom prst="rect">
            <a:avLst/>
          </a:prstGeom>
          <a:noFill/>
          <a:ln>
            <a:noFill/>
          </a:ln>
        </p:spPr>
      </p:pic>
      <p:pic>
        <p:nvPicPr>
          <p:cNvPr id="285" name="Google Shape;285;g29deafccb53_0_9"/>
          <p:cNvPicPr preferRelativeResize="0"/>
          <p:nvPr/>
        </p:nvPicPr>
        <p:blipFill rotWithShape="1">
          <a:blip r:embed="rId8">
            <a:alphaModFix/>
          </a:blip>
          <a:srcRect/>
          <a:stretch/>
        </p:blipFill>
        <p:spPr>
          <a:xfrm>
            <a:off x="5436838" y="2578575"/>
            <a:ext cx="485775" cy="704850"/>
          </a:xfrm>
          <a:prstGeom prst="rect">
            <a:avLst/>
          </a:prstGeom>
          <a:noFill/>
          <a:ln>
            <a:noFill/>
          </a:ln>
        </p:spPr>
      </p:pic>
      <p:pic>
        <p:nvPicPr>
          <p:cNvPr id="286" name="Google Shape;286;g29deafccb53_0_9"/>
          <p:cNvPicPr preferRelativeResize="0"/>
          <p:nvPr/>
        </p:nvPicPr>
        <p:blipFill rotWithShape="1">
          <a:blip r:embed="rId9">
            <a:alphaModFix/>
          </a:blip>
          <a:srcRect/>
          <a:stretch/>
        </p:blipFill>
        <p:spPr>
          <a:xfrm>
            <a:off x="5436850" y="3436550"/>
            <a:ext cx="435000" cy="583851"/>
          </a:xfrm>
          <a:prstGeom prst="rect">
            <a:avLst/>
          </a:prstGeom>
          <a:noFill/>
          <a:ln>
            <a:noFill/>
          </a:ln>
        </p:spPr>
      </p:pic>
      <p:pic>
        <p:nvPicPr>
          <p:cNvPr id="287" name="Google Shape;287;g29deafccb53_0_9"/>
          <p:cNvPicPr preferRelativeResize="0"/>
          <p:nvPr/>
        </p:nvPicPr>
        <p:blipFill rotWithShape="1">
          <a:blip r:embed="rId10">
            <a:alphaModFix/>
          </a:blip>
          <a:srcRect/>
          <a:stretch/>
        </p:blipFill>
        <p:spPr>
          <a:xfrm rot="5400000">
            <a:off x="5488413" y="4221537"/>
            <a:ext cx="326575" cy="78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g29deafccb53_0_18"/>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293" name="Google Shape;293;g29deafccb53_0_18"/>
          <p:cNvPicPr preferRelativeResize="0"/>
          <p:nvPr/>
        </p:nvPicPr>
        <p:blipFill rotWithShape="1">
          <a:blip r:embed="rId4">
            <a:alphaModFix/>
          </a:blip>
          <a:srcRect/>
          <a:stretch/>
        </p:blipFill>
        <p:spPr>
          <a:xfrm>
            <a:off x="7832651" y="106249"/>
            <a:ext cx="1220065" cy="695249"/>
          </a:xfrm>
          <a:prstGeom prst="rect">
            <a:avLst/>
          </a:prstGeom>
          <a:noFill/>
          <a:ln>
            <a:noFill/>
          </a:ln>
        </p:spPr>
      </p:pic>
      <p:sp>
        <p:nvSpPr>
          <p:cNvPr id="294" name="Google Shape;294;g29deafccb53_0_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29deafccb53_0_18"/>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Music</a:t>
            </a:r>
            <a:endParaRPr sz="2800" b="0" i="0" u="none" strike="noStrike" cap="none">
              <a:solidFill>
                <a:schemeClr val="dk1"/>
              </a:solidFill>
              <a:latin typeface="Maven Pro Medium"/>
              <a:ea typeface="Maven Pro Medium"/>
              <a:cs typeface="Maven Pro Medium"/>
              <a:sym typeface="Maven Pro Medium"/>
            </a:endParaRPr>
          </a:p>
        </p:txBody>
      </p:sp>
      <p:pic>
        <p:nvPicPr>
          <p:cNvPr id="296" name="Google Shape;296;g29deafccb53_0_18"/>
          <p:cNvPicPr preferRelativeResize="0"/>
          <p:nvPr/>
        </p:nvPicPr>
        <p:blipFill rotWithShape="1">
          <a:blip r:embed="rId5">
            <a:alphaModFix/>
          </a:blip>
          <a:srcRect/>
          <a:stretch/>
        </p:blipFill>
        <p:spPr>
          <a:xfrm>
            <a:off x="867679" y="867182"/>
            <a:ext cx="7408643" cy="41035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4"/>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4"/>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03" name="Google Shape;303;p24"/>
          <p:cNvPicPr preferRelativeResize="0"/>
          <p:nvPr/>
        </p:nvPicPr>
        <p:blipFill rotWithShape="1">
          <a:blip r:embed="rId3">
            <a:alphaModFix/>
          </a:blip>
          <a:srcRect/>
          <a:stretch/>
        </p:blipFill>
        <p:spPr>
          <a:xfrm>
            <a:off x="0" y="7559"/>
            <a:ext cx="9144000" cy="51283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5"/>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10" name="Google Shape;310;p25"/>
          <p:cNvPicPr preferRelativeResize="0"/>
          <p:nvPr/>
        </p:nvPicPr>
        <p:blipFill rotWithShape="1">
          <a:blip r:embed="rId3">
            <a:alphaModFix/>
          </a:blip>
          <a:srcRect/>
          <a:stretch/>
        </p:blipFill>
        <p:spPr>
          <a:xfrm>
            <a:off x="17605" y="0"/>
            <a:ext cx="910878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6"/>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6"/>
          <p:cNvSpPr txBox="1"/>
          <p:nvPr/>
        </p:nvSpPr>
        <p:spPr>
          <a:xfrm>
            <a:off x="2928044" y="19130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17" name="Google Shape;317;p26"/>
          <p:cNvPicPr preferRelativeResize="0"/>
          <p:nvPr/>
        </p:nvPicPr>
        <p:blipFill rotWithShape="1">
          <a:blip r:embed="rId3">
            <a:alphaModFix/>
          </a:blip>
          <a:srcRect/>
          <a:stretch/>
        </p:blipFill>
        <p:spPr>
          <a:xfrm>
            <a:off x="2229" y="0"/>
            <a:ext cx="9139542"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7"/>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7"/>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24" name="Google Shape;324;p27"/>
          <p:cNvPicPr preferRelativeResize="0"/>
          <p:nvPr/>
        </p:nvPicPr>
        <p:blipFill rotWithShape="1">
          <a:blip r:embed="rId3">
            <a:alphaModFix/>
          </a:blip>
          <a:srcRect/>
          <a:stretch/>
        </p:blipFill>
        <p:spPr>
          <a:xfrm>
            <a:off x="0" y="3302"/>
            <a:ext cx="9144000" cy="50653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8"/>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8"/>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31" name="Google Shape;331;p28"/>
          <p:cNvPicPr preferRelativeResize="0"/>
          <p:nvPr/>
        </p:nvPicPr>
        <p:blipFill rotWithShape="1">
          <a:blip r:embed="rId3">
            <a:alphaModFix/>
          </a:blip>
          <a:srcRect/>
          <a:stretch/>
        </p:blipFill>
        <p:spPr>
          <a:xfrm>
            <a:off x="0" y="35312"/>
            <a:ext cx="9144000" cy="5072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5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51"/>
          <p:cNvSpPr txBox="1"/>
          <p:nvPr/>
        </p:nvSpPr>
        <p:spPr>
          <a:xfrm>
            <a:off x="1589808" y="290039"/>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(1)</a:t>
            </a:r>
            <a:endParaRPr sz="1400" b="0" i="0" u="none" strike="noStrike" cap="none">
              <a:solidFill>
                <a:srgbClr val="000000"/>
              </a:solidFill>
              <a:latin typeface="Arial"/>
              <a:ea typeface="Arial"/>
              <a:cs typeface="Arial"/>
              <a:sym typeface="Arial"/>
            </a:endParaRPr>
          </a:p>
        </p:txBody>
      </p:sp>
      <p:sp>
        <p:nvSpPr>
          <p:cNvPr id="72" name="Google Shape;72;p51"/>
          <p:cNvSpPr txBox="1"/>
          <p:nvPr/>
        </p:nvSpPr>
        <p:spPr>
          <a:xfrm>
            <a:off x="173181" y="882350"/>
            <a:ext cx="8797637" cy="42165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Using your knowledge organiser at school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You will be given a knowledge organiser at the start of each term (September, January and April). </a:t>
            </a:r>
            <a:r>
              <a:rPr lang="en" sz="1200" b="0" i="0" u="none" strike="noStrike" cap="none">
                <a:solidFill>
                  <a:schemeClr val="dk1"/>
                </a:solidFill>
                <a:latin typeface="Verdana"/>
                <a:ea typeface="Verdana"/>
                <a:cs typeface="Verdana"/>
                <a:sym typeface="Verdana"/>
              </a:rPr>
              <a:t>You need to bring your knowledge organiser and exercise book with you every day to school. </a:t>
            </a:r>
            <a:r>
              <a:rPr lang="en" sz="1200" b="0" i="0" u="none" strike="noStrike" cap="none">
                <a:solidFill>
                  <a:srgbClr val="000000"/>
                </a:solidFill>
                <a:latin typeface="Verdana"/>
                <a:ea typeface="Verdana"/>
                <a:cs typeface="Verdana"/>
                <a:sym typeface="Verdana"/>
              </a:rPr>
              <a:t>This will be a key piece of equipment and will be regularly referred to in lesson.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In lessons, there will be fortnightly low-stakes retrieval quizzes based on the knowledge contained in the knowledge organiser. </a:t>
            </a:r>
            <a:r>
              <a:rPr lang="en" sz="1200" b="0" i="0" u="none" strike="noStrike" cap="none">
                <a:solidFill>
                  <a:schemeClr val="dk1"/>
                </a:solidFill>
                <a:latin typeface="Verdana"/>
                <a:ea typeface="Verdana"/>
                <a:cs typeface="Verdana"/>
                <a:sym typeface="Verdana"/>
              </a:rPr>
              <a:t>Your knowledge organiser and exercise book will be checked regularly during tutor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Using your knowledge organiser at home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You should spend </a:t>
            </a:r>
            <a:r>
              <a:rPr lang="en" sz="1200" b="1" i="0" u="none" strike="noStrike" cap="none">
                <a:solidFill>
                  <a:schemeClr val="dk1"/>
                </a:solidFill>
                <a:latin typeface="Verdana"/>
                <a:ea typeface="Verdana"/>
                <a:cs typeface="Verdana"/>
                <a:sym typeface="Verdana"/>
              </a:rPr>
              <a:t>40 minutes per evening </a:t>
            </a:r>
            <a:r>
              <a:rPr lang="en" sz="1200" b="0" i="0" u="none" strike="noStrike" cap="none">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9"/>
          <p:cNvSpPr/>
          <p:nvPr/>
        </p:nvSpPr>
        <p:spPr>
          <a:xfrm>
            <a:off x="90900" y="74847"/>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9"/>
          <p:cNvSpPr txBox="1"/>
          <p:nvPr/>
        </p:nvSpPr>
        <p:spPr>
          <a:xfrm>
            <a:off x="2794272" y="207914"/>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38" name="Google Shape;338;p29"/>
          <p:cNvPicPr preferRelativeResize="0"/>
          <p:nvPr/>
        </p:nvPicPr>
        <p:blipFill rotWithShape="1">
          <a:blip r:embed="rId3">
            <a:alphaModFix/>
          </a:blip>
          <a:srcRect/>
          <a:stretch/>
        </p:blipFill>
        <p:spPr>
          <a:xfrm>
            <a:off x="46204" y="0"/>
            <a:ext cx="9051591"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30"/>
          <p:cNvSpPr txBox="1"/>
          <p:nvPr/>
        </p:nvSpPr>
        <p:spPr>
          <a:xfrm>
            <a:off x="2836552" y="1866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45" name="Google Shape;345;p30"/>
          <p:cNvPicPr preferRelativeResize="0"/>
          <p:nvPr/>
        </p:nvPicPr>
        <p:blipFill rotWithShape="1">
          <a:blip r:embed="rId3">
            <a:alphaModFix/>
          </a:blip>
          <a:srcRect/>
          <a:stretch/>
        </p:blipFill>
        <p:spPr>
          <a:xfrm>
            <a:off x="0" y="18346"/>
            <a:ext cx="9144000" cy="510680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1"/>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1"/>
          <p:cNvSpPr txBox="1"/>
          <p:nvPr/>
        </p:nvSpPr>
        <p:spPr>
          <a:xfrm>
            <a:off x="2857817" y="202201"/>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Physical Education</a:t>
            </a:r>
            <a:endParaRPr sz="2800" b="0" i="0" u="none" strike="noStrike" cap="none">
              <a:solidFill>
                <a:schemeClr val="dk1"/>
              </a:solidFill>
              <a:latin typeface="Maven Pro Medium"/>
              <a:ea typeface="Maven Pro Medium"/>
              <a:cs typeface="Maven Pro Medium"/>
              <a:sym typeface="Maven Pro Medium"/>
            </a:endParaRPr>
          </a:p>
        </p:txBody>
      </p:sp>
      <p:pic>
        <p:nvPicPr>
          <p:cNvPr id="352" name="Google Shape;352;p31"/>
          <p:cNvPicPr preferRelativeResize="0"/>
          <p:nvPr/>
        </p:nvPicPr>
        <p:blipFill rotWithShape="1">
          <a:blip r:embed="rId3">
            <a:alphaModFix/>
          </a:blip>
          <a:srcRect/>
          <a:stretch/>
        </p:blipFill>
        <p:spPr>
          <a:xfrm>
            <a:off x="4507" y="0"/>
            <a:ext cx="9134986"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dirty="0">
                <a:solidFill>
                  <a:schemeClr val="dk1"/>
                </a:solidFill>
                <a:latin typeface="Maven Pro"/>
                <a:ea typeface="Maven Pro Medium"/>
                <a:cs typeface="Maven Pro Medium"/>
                <a:sym typeface="Maven Pro"/>
              </a:rPr>
              <a:t>Engineering</a:t>
            </a:r>
            <a:endParaRPr sz="2800" b="0" i="0" u="none" strike="noStrike" cap="none" dirty="0">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2D722031-ABA8-428A-A6C4-B0C9A3B47175}"/>
              </a:ext>
            </a:extLst>
          </p:cNvPr>
          <p:cNvPicPr>
            <a:picLocks noChangeAspect="1"/>
          </p:cNvPicPr>
          <p:nvPr/>
        </p:nvPicPr>
        <p:blipFill>
          <a:blip r:embed="rId3"/>
          <a:stretch>
            <a:fillRect/>
          </a:stretch>
        </p:blipFill>
        <p:spPr>
          <a:xfrm>
            <a:off x="548291" y="676227"/>
            <a:ext cx="8047417" cy="4224894"/>
          </a:xfrm>
          <a:prstGeom prst="rect">
            <a:avLst/>
          </a:prstGeom>
        </p:spPr>
      </p:pic>
    </p:spTree>
    <p:extLst>
      <p:ext uri="{BB962C8B-B14F-4D97-AF65-F5344CB8AC3E}">
        <p14:creationId xmlns:p14="http://schemas.microsoft.com/office/powerpoint/2010/main" val="3364611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5e8d745b0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255e8d745b0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Product Design</a:t>
            </a:r>
            <a:endParaRPr sz="2800" b="0" i="0" u="none" strike="noStrike" cap="none">
              <a:solidFill>
                <a:schemeClr val="dk1"/>
              </a:solidFill>
              <a:latin typeface="Maven Pro Medium"/>
              <a:ea typeface="Maven Pro Medium"/>
              <a:cs typeface="Maven Pro Medium"/>
              <a:sym typeface="Maven Pro Medium"/>
            </a:endParaRPr>
          </a:p>
        </p:txBody>
      </p:sp>
      <p:pic>
        <p:nvPicPr>
          <p:cNvPr id="6" name="Picture 5">
            <a:extLst>
              <a:ext uri="{FF2B5EF4-FFF2-40B4-BE49-F238E27FC236}">
                <a16:creationId xmlns:a16="http://schemas.microsoft.com/office/drawing/2014/main" id="{2E3170C3-4D28-41BB-99FF-795D5D1E3899}"/>
              </a:ext>
            </a:extLst>
          </p:cNvPr>
          <p:cNvPicPr>
            <a:picLocks noChangeAspect="1"/>
          </p:cNvPicPr>
          <p:nvPr/>
        </p:nvPicPr>
        <p:blipFill>
          <a:blip r:embed="rId3"/>
          <a:stretch>
            <a:fillRect/>
          </a:stretch>
        </p:blipFill>
        <p:spPr>
          <a:xfrm>
            <a:off x="659219" y="597807"/>
            <a:ext cx="8202495" cy="437418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5e8d745b0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255e8d745b0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Food Technology</a:t>
            </a:r>
            <a:endParaRPr sz="2800" b="0" i="0" u="none" strike="noStrike" cap="none">
              <a:solidFill>
                <a:schemeClr val="dk1"/>
              </a:solidFill>
              <a:latin typeface="Maven Pro Medium"/>
              <a:ea typeface="Maven Pro Medium"/>
              <a:cs typeface="Maven Pro Medium"/>
              <a:sym typeface="Maven Pro Medium"/>
            </a:endParaRPr>
          </a:p>
        </p:txBody>
      </p:sp>
      <p:pic>
        <p:nvPicPr>
          <p:cNvPr id="425" name="Google Shape;425;g255e8d745b0_0_16"/>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426" name="Google Shape;426;g255e8d745b0_0_16"/>
          <p:cNvPicPr preferRelativeResize="0"/>
          <p:nvPr/>
        </p:nvPicPr>
        <p:blipFill rotWithShape="1">
          <a:blip r:embed="rId4">
            <a:alphaModFix/>
          </a:blip>
          <a:srcRect/>
          <a:stretch/>
        </p:blipFill>
        <p:spPr>
          <a:xfrm>
            <a:off x="7875181" y="106249"/>
            <a:ext cx="1177533" cy="623852"/>
          </a:xfrm>
          <a:prstGeom prst="rect">
            <a:avLst/>
          </a:prstGeom>
          <a:noFill/>
          <a:ln>
            <a:noFill/>
          </a:ln>
        </p:spPr>
      </p:pic>
      <p:sp>
        <p:nvSpPr>
          <p:cNvPr id="2" name="Rectangle 1">
            <a:extLst>
              <a:ext uri="{FF2B5EF4-FFF2-40B4-BE49-F238E27FC236}">
                <a16:creationId xmlns:a16="http://schemas.microsoft.com/office/drawing/2014/main" id="{95A6C54A-6081-4AA0-9AEC-4CA4D81C6C7B}"/>
              </a:ext>
            </a:extLst>
          </p:cNvPr>
          <p:cNvSpPr/>
          <p:nvPr/>
        </p:nvSpPr>
        <p:spPr>
          <a:xfrm>
            <a:off x="135975" y="139637"/>
            <a:ext cx="1759662" cy="701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04D3DD0-6EAF-4270-B1F5-1FB8581CB0BA}"/>
              </a:ext>
            </a:extLst>
          </p:cNvPr>
          <p:cNvSpPr/>
          <p:nvPr/>
        </p:nvSpPr>
        <p:spPr>
          <a:xfrm>
            <a:off x="7874795" y="139637"/>
            <a:ext cx="1127438" cy="623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7F638F1-EE86-4CAF-A552-AAD4AD6EC31D}"/>
              </a:ext>
            </a:extLst>
          </p:cNvPr>
          <p:cNvPicPr>
            <a:picLocks noChangeAspect="1"/>
          </p:cNvPicPr>
          <p:nvPr/>
        </p:nvPicPr>
        <p:blipFill>
          <a:blip r:embed="rId5"/>
          <a:stretch>
            <a:fillRect/>
          </a:stretch>
        </p:blipFill>
        <p:spPr>
          <a:xfrm>
            <a:off x="623777" y="490549"/>
            <a:ext cx="8123274" cy="450188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4" name="Google Shape;434;g255e8d745b0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255e8d745b0_0_2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Textiles</a:t>
            </a:r>
            <a:endParaRPr sz="2800" b="0" i="0" u="none" strike="noStrike" cap="none">
              <a:solidFill>
                <a:schemeClr val="dk1"/>
              </a:solidFill>
              <a:latin typeface="Maven Pro Medium"/>
              <a:ea typeface="Maven Pro Medium"/>
              <a:cs typeface="Maven Pro Medium"/>
              <a:sym typeface="Maven Pro Medium"/>
            </a:endParaRPr>
          </a:p>
        </p:txBody>
      </p:sp>
      <p:pic>
        <p:nvPicPr>
          <p:cNvPr id="4" name="Picture 3">
            <a:extLst>
              <a:ext uri="{FF2B5EF4-FFF2-40B4-BE49-F238E27FC236}">
                <a16:creationId xmlns:a16="http://schemas.microsoft.com/office/drawing/2014/main" id="{2817C38A-8FF3-4B3E-BF24-A8DED789B240}"/>
              </a:ext>
            </a:extLst>
          </p:cNvPr>
          <p:cNvPicPr>
            <a:picLocks noChangeAspect="1"/>
          </p:cNvPicPr>
          <p:nvPr/>
        </p:nvPicPr>
        <p:blipFill rotWithShape="1">
          <a:blip r:embed="rId3"/>
          <a:srcRect b="604"/>
          <a:stretch/>
        </p:blipFill>
        <p:spPr>
          <a:xfrm>
            <a:off x="425303" y="533400"/>
            <a:ext cx="8243776" cy="444972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6"/>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Graphic Design</a:t>
            </a:r>
            <a:endParaRPr sz="2800" b="0" i="0" u="none" strike="noStrike" cap="none">
              <a:solidFill>
                <a:schemeClr val="dk1"/>
              </a:solidFill>
              <a:latin typeface="Maven Pro Medium"/>
              <a:ea typeface="Maven Pro Medium"/>
              <a:cs typeface="Maven Pro Medium"/>
              <a:sym typeface="Maven Pro Medium"/>
            </a:endParaRPr>
          </a:p>
        </p:txBody>
      </p:sp>
      <p:pic>
        <p:nvPicPr>
          <p:cNvPr id="5" name="Picture 4">
            <a:extLst>
              <a:ext uri="{FF2B5EF4-FFF2-40B4-BE49-F238E27FC236}">
                <a16:creationId xmlns:a16="http://schemas.microsoft.com/office/drawing/2014/main" id="{F1443010-F440-45A0-B9AF-BB4EEE06F50E}"/>
              </a:ext>
            </a:extLst>
          </p:cNvPr>
          <p:cNvPicPr>
            <a:picLocks noChangeAspect="1"/>
          </p:cNvPicPr>
          <p:nvPr/>
        </p:nvPicPr>
        <p:blipFill>
          <a:blip r:embed="rId3"/>
          <a:stretch>
            <a:fillRect/>
          </a:stretch>
        </p:blipFill>
        <p:spPr>
          <a:xfrm>
            <a:off x="425301" y="646800"/>
            <a:ext cx="8172893" cy="42761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2a3dfbf0f6f_0_59"/>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388" name="Google Shape;388;g2a3dfbf0f6f_0_59"/>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389" name="Google Shape;389;g2a3dfbf0f6f_0_5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2a3dfbf0f6f_0_5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Numeracy</a:t>
            </a:r>
            <a:endParaRPr sz="2800" b="0" i="0" u="none" strike="noStrike" cap="none">
              <a:solidFill>
                <a:schemeClr val="dk1"/>
              </a:solidFill>
              <a:latin typeface="Maven Pro Medium"/>
              <a:ea typeface="Maven Pro Medium"/>
              <a:cs typeface="Maven Pro Medium"/>
              <a:sym typeface="Maven Pro Medium"/>
            </a:endParaRPr>
          </a:p>
        </p:txBody>
      </p:sp>
      <p:sp>
        <p:nvSpPr>
          <p:cNvPr id="391" name="Google Shape;391;g2a3dfbf0f6f_0_59"/>
          <p:cNvSpPr txBox="1"/>
          <p:nvPr/>
        </p:nvSpPr>
        <p:spPr>
          <a:xfrm>
            <a:off x="1622278" y="613236"/>
            <a:ext cx="6089700" cy="3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Verdana"/>
                <a:ea typeface="Verdana"/>
                <a:cs typeface="Verdana"/>
                <a:sym typeface="Verdana"/>
              </a:rPr>
              <a:t>Here are some activities that will help develop your numeracy skills and link the numeracy you are doing in all of your lessons to the numeracy you see every day in the real world.</a:t>
            </a:r>
            <a:endParaRPr sz="800" b="1" i="0" u="none" strike="noStrike" cap="none">
              <a:solidFill>
                <a:srgbClr val="000000"/>
              </a:solidFill>
              <a:latin typeface="Verdana"/>
              <a:ea typeface="Verdana"/>
              <a:cs typeface="Verdana"/>
              <a:sym typeface="Verdana"/>
            </a:endParaRPr>
          </a:p>
        </p:txBody>
      </p:sp>
      <p:pic>
        <p:nvPicPr>
          <p:cNvPr id="392" name="Google Shape;392;g2a3dfbf0f6f_0_59"/>
          <p:cNvPicPr preferRelativeResize="0"/>
          <p:nvPr/>
        </p:nvPicPr>
        <p:blipFill rotWithShape="1">
          <a:blip r:embed="rId5">
            <a:alphaModFix/>
          </a:blip>
          <a:srcRect/>
          <a:stretch/>
        </p:blipFill>
        <p:spPr>
          <a:xfrm>
            <a:off x="1489336" y="1014062"/>
            <a:ext cx="6355503" cy="38981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Things to do whilst at Wilsthorpe</a:t>
            </a:r>
            <a:endParaRPr sz="2800" b="0" i="0" u="none" strike="noStrike" cap="none">
              <a:solidFill>
                <a:schemeClr val="dk1"/>
              </a:solidFill>
              <a:latin typeface="Maven Pro Medium"/>
              <a:ea typeface="Maven Pro Medium"/>
              <a:cs typeface="Maven Pro Medium"/>
              <a:sym typeface="Maven Pro Medium"/>
            </a:endParaRPr>
          </a:p>
        </p:txBody>
      </p:sp>
      <p:pic>
        <p:nvPicPr>
          <p:cNvPr id="399" name="Google Shape;399;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2"/>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2"/>
          <p:cNvSpPr txBox="1"/>
          <p:nvPr/>
        </p:nvSpPr>
        <p:spPr>
          <a:xfrm>
            <a:off x="1589808" y="290039"/>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(2) </a:t>
            </a:r>
            <a:endParaRPr sz="1400" b="0" i="0" u="none" strike="noStrike" cap="none">
              <a:solidFill>
                <a:srgbClr val="000000"/>
              </a:solidFill>
              <a:latin typeface="Arial"/>
              <a:ea typeface="Arial"/>
              <a:cs typeface="Arial"/>
              <a:sym typeface="Arial"/>
            </a:endParaRPr>
          </a:p>
        </p:txBody>
      </p:sp>
      <p:sp>
        <p:nvSpPr>
          <p:cNvPr id="79" name="Google Shape;79;p52"/>
          <p:cNvSpPr txBox="1"/>
          <p:nvPr/>
        </p:nvSpPr>
        <p:spPr>
          <a:xfrm>
            <a:off x="90525" y="1120683"/>
            <a:ext cx="896218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Clocks</a:t>
            </a:r>
            <a:r>
              <a:rPr lang="en" sz="1200" b="0" i="0" u="none" strike="noStrike" cap="none">
                <a:solidFill>
                  <a:srgbClr val="000000"/>
                </a:solidFill>
                <a:latin typeface="Verdana"/>
                <a:ea typeface="Verdana"/>
                <a:cs typeface="Verdana"/>
                <a:sym typeface="Verdana"/>
              </a:rPr>
              <a:t> - divide a page into 12 sections (like a clock) and add information about a topic in each section</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Spelling tests </a:t>
            </a:r>
            <a:r>
              <a:rPr lang="en" sz="1200" b="0" i="0" u="none" strike="noStrike" cap="none">
                <a:solidFill>
                  <a:srgbClr val="000000"/>
                </a:solidFill>
                <a:latin typeface="Verdana"/>
                <a:ea typeface="Verdana"/>
                <a:cs typeface="Verdana"/>
                <a:sym typeface="Verdana"/>
              </a:rPr>
              <a:t>- write a spelling test for yourself based on the key vocabulary</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Fact sheets </a:t>
            </a:r>
            <a:r>
              <a:rPr lang="en" sz="1200" b="0" i="0" u="none" strike="noStrike" cap="none">
                <a:solidFill>
                  <a:srgbClr val="000000"/>
                </a:solidFill>
                <a:latin typeface="Verdana"/>
                <a:ea typeface="Verdana"/>
                <a:cs typeface="Verdana"/>
                <a:sym typeface="Verdana"/>
              </a:rPr>
              <a:t>- produce a fact sheet that contains key words, diagrams and information about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Posters</a:t>
            </a:r>
            <a:r>
              <a:rPr lang="en" sz="1200" b="0" i="0" u="none" strike="noStrike" cap="none">
                <a:solidFill>
                  <a:srgbClr val="000000"/>
                </a:solidFill>
                <a:latin typeface="Verdana"/>
                <a:ea typeface="Verdana"/>
                <a:cs typeface="Verdana"/>
                <a:sym typeface="Verdana"/>
              </a:rPr>
              <a:t> - produce of poster that contains the key images in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Flowcharts</a:t>
            </a:r>
            <a:r>
              <a:rPr lang="en" sz="1200" b="0" i="0" u="none" strike="noStrike" cap="none">
                <a:solidFill>
                  <a:srgbClr val="000000"/>
                </a:solidFill>
                <a:latin typeface="Verdana"/>
                <a:ea typeface="Verdana"/>
                <a:cs typeface="Verdana"/>
                <a:sym typeface="Verdana"/>
              </a:rPr>
              <a:t> – produce a diagram that sequences the key steps in a process or key events in a time period</a:t>
            </a: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Quizzes </a:t>
            </a:r>
            <a:r>
              <a:rPr lang="en" sz="1200" b="0" i="0" u="none" strike="noStrike" cap="none">
                <a:solidFill>
                  <a:srgbClr val="000000"/>
                </a:solidFill>
                <a:latin typeface="Verdana"/>
                <a:ea typeface="Verdana"/>
                <a:cs typeface="Verdana"/>
                <a:sym typeface="Verdana"/>
              </a:rPr>
              <a:t>- write a quiz based on what you have learnt about a topic and get others to test you</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Mind maps </a:t>
            </a:r>
            <a:r>
              <a:rPr lang="en" sz="1200" b="0" i="0" u="none" strike="noStrike" cap="none">
                <a:solidFill>
                  <a:srgbClr val="000000"/>
                </a:solidFill>
                <a:latin typeface="Verdana"/>
                <a:ea typeface="Verdana"/>
                <a:cs typeface="Verdana"/>
                <a:sym typeface="Verdana"/>
              </a:rPr>
              <a:t>- produce a mind map to logically organise key concepts</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Flash cards </a:t>
            </a:r>
            <a:r>
              <a:rPr lang="en" sz="1200" b="0" i="0" u="none" strike="noStrike" cap="none">
                <a:solidFill>
                  <a:srgbClr val="000000"/>
                </a:solidFill>
                <a:latin typeface="Verdana"/>
                <a:ea typeface="Verdana"/>
                <a:cs typeface="Verdana"/>
                <a:sym typeface="Verdana"/>
              </a:rPr>
              <a:t>- create a set of flash cards that contain key pieces of information and vocabulary for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Read, cover, say, write and check </a:t>
            </a:r>
            <a:r>
              <a:rPr lang="en" sz="1200" b="0" i="0" u="none" strike="noStrike" cap="none">
                <a:solidFill>
                  <a:srgbClr val="000000"/>
                </a:solidFill>
                <a:latin typeface="Verdana"/>
                <a:ea typeface="Verdana"/>
                <a:cs typeface="Verdana"/>
                <a:sym typeface="Verdana"/>
              </a:rPr>
              <a:t>– read 3 pieces of information, cover it over, say it aloud, write it down correctly then check it against your knowledge organiser. Repeat until to you say and write it perfectly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55"/>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06" name="Google Shape;406;p55"/>
          <p:cNvGraphicFramePr/>
          <p:nvPr/>
        </p:nvGraphicFramePr>
        <p:xfrm>
          <a:off x="90900" y="1074000"/>
          <a:ext cx="3000000" cy="3000000"/>
        </p:xfrm>
        <a:graphic>
          <a:graphicData uri="http://schemas.openxmlformats.org/drawingml/2006/table">
            <a:tbl>
              <a:tblPr firstRow="1" bandRow="1">
                <a:noFill/>
                <a:tableStyleId>{D33B79A4-6D47-47F7-98C1-987D7191F7B2}</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56"/>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13" name="Google Shape;413;p56"/>
          <p:cNvGraphicFramePr/>
          <p:nvPr/>
        </p:nvGraphicFramePr>
        <p:xfrm>
          <a:off x="90900" y="1074000"/>
          <a:ext cx="3000000" cy="3000000"/>
        </p:xfrm>
        <a:graphic>
          <a:graphicData uri="http://schemas.openxmlformats.org/drawingml/2006/table">
            <a:tbl>
              <a:tblPr firstRow="1" bandRow="1">
                <a:noFill/>
                <a:tableStyleId>{D33B79A4-6D47-47F7-98C1-987D7191F7B2}</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57"/>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20" name="Google Shape;420;p57"/>
          <p:cNvGraphicFramePr/>
          <p:nvPr/>
        </p:nvGraphicFramePr>
        <p:xfrm>
          <a:off x="90900" y="1074000"/>
          <a:ext cx="3000000" cy="3000000"/>
        </p:xfrm>
        <a:graphic>
          <a:graphicData uri="http://schemas.openxmlformats.org/drawingml/2006/table">
            <a:tbl>
              <a:tblPr firstRow="1" bandRow="1">
                <a:noFill/>
                <a:tableStyleId>{D33B79A4-6D47-47F7-98C1-987D7191F7B2}</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5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Notes and Reminders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427" name="Google Shape;427;p58"/>
          <p:cNvGraphicFramePr/>
          <p:nvPr/>
        </p:nvGraphicFramePr>
        <p:xfrm>
          <a:off x="90900" y="1074000"/>
          <a:ext cx="3000000" cy="3000000"/>
        </p:xfrm>
        <a:graphic>
          <a:graphicData uri="http://schemas.openxmlformats.org/drawingml/2006/table">
            <a:tbl>
              <a:tblPr firstRow="1" bandRow="1">
                <a:noFill/>
                <a:tableStyleId>{D33B79A4-6D47-47F7-98C1-987D7191F7B2}</a:tableStyleId>
              </a:tblPr>
              <a:tblGrid>
                <a:gridCol w="8962200">
                  <a:extLst>
                    <a:ext uri="{9D8B030D-6E8A-4147-A177-3AD203B41FA5}">
                      <a16:colId xmlns:a16="http://schemas.microsoft.com/office/drawing/2014/main" val="20000"/>
                    </a:ext>
                  </a:extLst>
                </a:gridCol>
              </a:tblGrid>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8"/>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9"/>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0"/>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1"/>
                  </a:ext>
                </a:extLst>
              </a:tr>
              <a:tr h="256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3"/>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3"/>
          <p:cNvSpPr txBox="1"/>
          <p:nvPr/>
        </p:nvSpPr>
        <p:spPr>
          <a:xfrm>
            <a:off x="1605048" y="244327"/>
            <a:ext cx="6210301"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How to use a knowledge organiser (3) </a:t>
            </a:r>
            <a:endParaRPr sz="1400" b="0" i="0" u="none" strike="noStrike" cap="none">
              <a:solidFill>
                <a:srgbClr val="000000"/>
              </a:solidFill>
              <a:latin typeface="Arial"/>
              <a:ea typeface="Arial"/>
              <a:cs typeface="Arial"/>
              <a:sym typeface="Arial"/>
            </a:endParaRPr>
          </a:p>
        </p:txBody>
      </p:sp>
      <p:sp>
        <p:nvSpPr>
          <p:cNvPr id="86" name="Google Shape;86;p53"/>
          <p:cNvSpPr txBox="1"/>
          <p:nvPr/>
        </p:nvSpPr>
        <p:spPr>
          <a:xfrm>
            <a:off x="90905" y="1166765"/>
            <a:ext cx="8962189" cy="3816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Mnemonics</a:t>
            </a:r>
            <a:r>
              <a:rPr lang="en" sz="1200" b="0" i="0" u="none" strike="noStrike" cap="none">
                <a:solidFill>
                  <a:srgbClr val="000000"/>
                </a:solidFill>
                <a:latin typeface="Verdana"/>
                <a:ea typeface="Verdana"/>
                <a:cs typeface="Verdana"/>
                <a:sym typeface="Verdana"/>
              </a:rPr>
              <a:t> - take the first letter of each key word  to be remembered and write it in to a down in to a memorable word or sentence i.e to remember the planets you could use </a:t>
            </a:r>
            <a:r>
              <a:rPr lang="en" sz="1200" b="1" i="0" u="sng" strike="noStrike" cap="none">
                <a:solidFill>
                  <a:srgbClr val="000000"/>
                </a:solidFill>
                <a:latin typeface="Verdana"/>
                <a:ea typeface="Verdana"/>
                <a:cs typeface="Verdana"/>
                <a:sym typeface="Verdana"/>
              </a:rPr>
              <a:t>M</a:t>
            </a:r>
            <a:r>
              <a:rPr lang="en" sz="1200" b="0" i="0" u="none" strike="noStrike" cap="none">
                <a:solidFill>
                  <a:srgbClr val="000000"/>
                </a:solidFill>
                <a:latin typeface="Verdana"/>
                <a:ea typeface="Verdana"/>
                <a:cs typeface="Verdana"/>
                <a:sym typeface="Verdana"/>
              </a:rPr>
              <a:t>y </a:t>
            </a:r>
            <a:r>
              <a:rPr lang="en" sz="1200" b="1" i="0" u="sng" strike="noStrike" cap="none">
                <a:solidFill>
                  <a:srgbClr val="000000"/>
                </a:solidFill>
                <a:latin typeface="Verdana"/>
                <a:ea typeface="Verdana"/>
                <a:cs typeface="Verdana"/>
                <a:sym typeface="Verdana"/>
              </a:rPr>
              <a:t>V</a:t>
            </a:r>
            <a:r>
              <a:rPr lang="en" sz="1200" b="0" i="0" u="none" strike="noStrike" cap="none">
                <a:solidFill>
                  <a:srgbClr val="000000"/>
                </a:solidFill>
                <a:latin typeface="Verdana"/>
                <a:ea typeface="Verdana"/>
                <a:cs typeface="Verdana"/>
                <a:sym typeface="Verdana"/>
              </a:rPr>
              <a:t>ery </a:t>
            </a:r>
            <a:r>
              <a:rPr lang="en" sz="1200" b="1" i="0" u="sng" strike="noStrike" cap="none">
                <a:solidFill>
                  <a:srgbClr val="000000"/>
                </a:solidFill>
                <a:latin typeface="Verdana"/>
                <a:ea typeface="Verdana"/>
                <a:cs typeface="Verdana"/>
                <a:sym typeface="Verdana"/>
              </a:rPr>
              <a:t>E</a:t>
            </a:r>
            <a:r>
              <a:rPr lang="en" sz="1200" b="0" i="0" u="none" strike="noStrike" cap="none">
                <a:solidFill>
                  <a:srgbClr val="000000"/>
                </a:solidFill>
                <a:latin typeface="Verdana"/>
                <a:ea typeface="Verdana"/>
                <a:cs typeface="Verdana"/>
                <a:sym typeface="Verdana"/>
              </a:rPr>
              <a:t>ducated </a:t>
            </a:r>
            <a:r>
              <a:rPr lang="en" sz="1200" b="1" i="0" u="sng" strike="noStrike" cap="none">
                <a:solidFill>
                  <a:srgbClr val="000000"/>
                </a:solidFill>
                <a:latin typeface="Verdana"/>
                <a:ea typeface="Verdana"/>
                <a:cs typeface="Verdana"/>
                <a:sym typeface="Verdana"/>
              </a:rPr>
              <a:t>M</a:t>
            </a:r>
            <a:r>
              <a:rPr lang="en" sz="1200" b="0" i="0" u="none" strike="noStrike" cap="none">
                <a:solidFill>
                  <a:srgbClr val="000000"/>
                </a:solidFill>
                <a:latin typeface="Verdana"/>
                <a:ea typeface="Verdana"/>
                <a:cs typeface="Verdana"/>
                <a:sym typeface="Verdana"/>
              </a:rPr>
              <a:t>other </a:t>
            </a:r>
            <a:r>
              <a:rPr lang="en" sz="1200" b="1" i="0" u="sng" strike="noStrike" cap="none">
                <a:solidFill>
                  <a:srgbClr val="000000"/>
                </a:solidFill>
                <a:latin typeface="Verdana"/>
                <a:ea typeface="Verdana"/>
                <a:cs typeface="Verdana"/>
                <a:sym typeface="Verdana"/>
              </a:rPr>
              <a:t>J</a:t>
            </a:r>
            <a:r>
              <a:rPr lang="en" sz="1200" b="0" i="0" u="none" strike="noStrike" cap="none">
                <a:solidFill>
                  <a:srgbClr val="000000"/>
                </a:solidFill>
                <a:latin typeface="Verdana"/>
                <a:ea typeface="Verdana"/>
                <a:cs typeface="Verdana"/>
                <a:sym typeface="Verdana"/>
              </a:rPr>
              <a:t>ust </a:t>
            </a:r>
            <a:r>
              <a:rPr lang="en" sz="1200" b="1" i="0" u="sng" strike="noStrike" cap="none">
                <a:solidFill>
                  <a:srgbClr val="000000"/>
                </a:solidFill>
                <a:latin typeface="Verdana"/>
                <a:ea typeface="Verdana"/>
                <a:cs typeface="Verdana"/>
                <a:sym typeface="Verdana"/>
              </a:rPr>
              <a:t>S</a:t>
            </a:r>
            <a:r>
              <a:rPr lang="en" sz="1200" b="0" i="0" u="none" strike="noStrike" cap="none">
                <a:solidFill>
                  <a:srgbClr val="000000"/>
                </a:solidFill>
                <a:latin typeface="Verdana"/>
                <a:ea typeface="Verdana"/>
                <a:cs typeface="Verdana"/>
                <a:sym typeface="Verdana"/>
              </a:rPr>
              <a:t>erved </a:t>
            </a:r>
            <a:r>
              <a:rPr lang="en" sz="1200" b="1" i="0" u="sng" strike="noStrike" cap="none">
                <a:solidFill>
                  <a:srgbClr val="000000"/>
                </a:solidFill>
                <a:latin typeface="Verdana"/>
                <a:ea typeface="Verdana"/>
                <a:cs typeface="Verdana"/>
                <a:sym typeface="Verdana"/>
              </a:rPr>
              <a:t>U</a:t>
            </a:r>
            <a:r>
              <a:rPr lang="en" sz="1200" b="0" i="0" u="none" strike="noStrike" cap="none">
                <a:solidFill>
                  <a:srgbClr val="000000"/>
                </a:solidFill>
                <a:latin typeface="Verdana"/>
                <a:ea typeface="Verdana"/>
                <a:cs typeface="Verdana"/>
                <a:sym typeface="Verdana"/>
              </a:rPr>
              <a:t>s </a:t>
            </a:r>
            <a:r>
              <a:rPr lang="en" sz="1200" b="1" i="0" u="sng" strike="noStrike" cap="none">
                <a:solidFill>
                  <a:srgbClr val="000000"/>
                </a:solidFill>
                <a:latin typeface="Verdana"/>
                <a:ea typeface="Verdana"/>
                <a:cs typeface="Verdana"/>
                <a:sym typeface="Verdana"/>
              </a:rPr>
              <a:t>N</a:t>
            </a:r>
            <a:r>
              <a:rPr lang="en" sz="1200" b="0" i="0" u="none" strike="noStrike" cap="none">
                <a:solidFill>
                  <a:srgbClr val="000000"/>
                </a:solidFill>
                <a:latin typeface="Verdana"/>
                <a:ea typeface="Verdana"/>
                <a:cs typeface="Verdana"/>
                <a:sym typeface="Verdana"/>
              </a:rPr>
              <a:t>uts (Mercury, Venus, Earth, Mars, Jupiter, Saturn, Uranus, Neptune.)</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3D models </a:t>
            </a:r>
            <a:r>
              <a:rPr lang="en" sz="1200" b="0" i="0" u="none" strike="noStrike" cap="none">
                <a:solidFill>
                  <a:srgbClr val="000000"/>
                </a:solidFill>
                <a:latin typeface="Verdana"/>
                <a:ea typeface="Verdana"/>
                <a:cs typeface="Verdana"/>
                <a:sym typeface="Verdana"/>
              </a:rPr>
              <a:t>- make a 3D model (with labels) relating to a topic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Comic strip/storyboard </a:t>
            </a:r>
            <a:r>
              <a:rPr lang="en" sz="1200" b="0" i="0" u="none" strike="noStrike" cap="none">
                <a:solidFill>
                  <a:srgbClr val="000000"/>
                </a:solidFill>
                <a:latin typeface="Verdana"/>
                <a:ea typeface="Verdana"/>
                <a:cs typeface="Verdana"/>
                <a:sym typeface="Verdana"/>
              </a:rPr>
              <a:t>– produce a visual representation of a topic or concept in a storyboard or comic</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Poem/song </a:t>
            </a:r>
            <a:r>
              <a:rPr lang="en" sz="1200" b="0" i="0" u="none" strike="noStrike" cap="none">
                <a:solidFill>
                  <a:srgbClr val="000000"/>
                </a:solidFill>
                <a:latin typeface="Verdana"/>
                <a:ea typeface="Verdana"/>
                <a:cs typeface="Verdana"/>
                <a:sym typeface="Verdana"/>
              </a:rPr>
              <a:t>- create a poem or song about a topic you’ve studied, remember to include key terms</a:t>
            </a:r>
            <a:endParaRPr sz="1400" b="0" i="0" u="none" strike="noStrike" cap="none">
              <a:solidFill>
                <a:srgbClr val="000000"/>
              </a:solidFill>
              <a:latin typeface="Arial"/>
              <a:ea typeface="Arial"/>
              <a:cs typeface="Arial"/>
              <a:sym typeface="Arial"/>
            </a:endParaRPr>
          </a:p>
          <a:p>
            <a:pPr marL="457200" marR="0" lvl="0" indent="-298450" algn="l" rtl="0">
              <a:lnSpc>
                <a:spcPct val="150000"/>
              </a:lnSpc>
              <a:spcBef>
                <a:spcPts val="0"/>
              </a:spcBef>
              <a:spcAft>
                <a:spcPts val="0"/>
              </a:spcAft>
              <a:buClr>
                <a:srgbClr val="000000"/>
              </a:buClr>
              <a:buSzPts val="1100"/>
              <a:buFont typeface="Verdana"/>
              <a:buChar char="●"/>
            </a:pPr>
            <a:r>
              <a:rPr lang="en" sz="1200" b="1" i="0" u="none" strike="noStrike" cap="none">
                <a:solidFill>
                  <a:srgbClr val="000000"/>
                </a:solidFill>
                <a:latin typeface="Verdana"/>
                <a:ea typeface="Verdana"/>
                <a:cs typeface="Verdana"/>
                <a:sym typeface="Verdana"/>
              </a:rPr>
              <a:t>Creative writing </a:t>
            </a:r>
            <a:r>
              <a:rPr lang="en" sz="1200" b="0" i="0" u="none" strike="noStrike" cap="none">
                <a:solidFill>
                  <a:srgbClr val="000000"/>
                </a:solidFill>
                <a:latin typeface="Verdana"/>
                <a:ea typeface="Verdana"/>
                <a:cs typeface="Verdana"/>
                <a:sym typeface="Verdana"/>
              </a:rPr>
              <a:t>– write a fictional story that contains the key terms from a topic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For more details on each of these methods and how to use them, visit the following page on the school website: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rgbClr val="000000"/>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https://www.wilsthorpe.ttct.co.uk/wp-content/uploads/sites/6/2021/10/Using-the-Knowledge-Organiser.pdf</a:t>
            </a:r>
            <a:endParaRPr sz="12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Verdana"/>
                <a:ea typeface="Verdana"/>
                <a:cs typeface="Verdana"/>
                <a:sym typeface="Verdana"/>
              </a:rPr>
              <a:t>You will also be taught how to use each of these methods during our revision sessions in tutor 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3"/>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Knowledge organiser timetable  </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93" name="Google Shape;93;p3"/>
          <p:cNvGraphicFramePr/>
          <p:nvPr/>
        </p:nvGraphicFramePr>
        <p:xfrm>
          <a:off x="414138" y="1277166"/>
          <a:ext cx="3884450" cy="3638175"/>
        </p:xfrm>
        <a:graphic>
          <a:graphicData uri="http://schemas.openxmlformats.org/drawingml/2006/table">
            <a:tbl>
              <a:tblPr>
                <a:noFill/>
                <a:tableStyleId>{D33B79A4-6D47-47F7-98C1-987D7191F7B2}</a:tableStyleId>
              </a:tblPr>
              <a:tblGrid>
                <a:gridCol w="1070350">
                  <a:extLst>
                    <a:ext uri="{9D8B030D-6E8A-4147-A177-3AD203B41FA5}">
                      <a16:colId xmlns:a16="http://schemas.microsoft.com/office/drawing/2014/main" val="20000"/>
                    </a:ext>
                  </a:extLst>
                </a:gridCol>
                <a:gridCol w="900225">
                  <a:extLst>
                    <a:ext uri="{9D8B030D-6E8A-4147-A177-3AD203B41FA5}">
                      <a16:colId xmlns:a16="http://schemas.microsoft.com/office/drawing/2014/main" val="20001"/>
                    </a:ext>
                  </a:extLst>
                </a:gridCol>
                <a:gridCol w="921500">
                  <a:extLst>
                    <a:ext uri="{9D8B030D-6E8A-4147-A177-3AD203B41FA5}">
                      <a16:colId xmlns:a16="http://schemas.microsoft.com/office/drawing/2014/main" val="20002"/>
                    </a:ext>
                  </a:extLst>
                </a:gridCol>
                <a:gridCol w="992375">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1</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2</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Reading</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Monday</a:t>
                      </a:r>
                      <a:br>
                        <a:rPr lang="en" sz="1000" b="1" u="none" strike="noStrike" cap="none">
                          <a:solidFill>
                            <a:schemeClr val="dk1"/>
                          </a:solidFill>
                          <a:latin typeface="Verdana"/>
                          <a:ea typeface="Verdana"/>
                          <a:cs typeface="Verdana"/>
                          <a:sym typeface="Verdana"/>
                        </a:rPr>
                      </a:b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English</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Design Technology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Tuesday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Physical Education</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Wednesday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Science</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Geography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Thursday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Grammar</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Music</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Friday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Drama</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94" name="Google Shape;94;p3"/>
          <p:cNvGraphicFramePr/>
          <p:nvPr/>
        </p:nvGraphicFramePr>
        <p:xfrm>
          <a:off x="4890975" y="1277166"/>
          <a:ext cx="3884450" cy="3638175"/>
        </p:xfrm>
        <a:graphic>
          <a:graphicData uri="http://schemas.openxmlformats.org/drawingml/2006/table">
            <a:tbl>
              <a:tblPr>
                <a:noFill/>
                <a:tableStyleId>{D33B79A4-6D47-47F7-98C1-987D7191F7B2}</a:tableStyleId>
              </a:tblPr>
              <a:tblGrid>
                <a:gridCol w="1070350">
                  <a:extLst>
                    <a:ext uri="{9D8B030D-6E8A-4147-A177-3AD203B41FA5}">
                      <a16:colId xmlns:a16="http://schemas.microsoft.com/office/drawing/2014/main" val="20000"/>
                    </a:ext>
                  </a:extLst>
                </a:gridCol>
                <a:gridCol w="900225">
                  <a:extLst>
                    <a:ext uri="{9D8B030D-6E8A-4147-A177-3AD203B41FA5}">
                      <a16:colId xmlns:a16="http://schemas.microsoft.com/office/drawing/2014/main" val="20001"/>
                    </a:ext>
                  </a:extLst>
                </a:gridCol>
                <a:gridCol w="921500">
                  <a:extLst>
                    <a:ext uri="{9D8B030D-6E8A-4147-A177-3AD203B41FA5}">
                      <a16:colId xmlns:a16="http://schemas.microsoft.com/office/drawing/2014/main" val="20002"/>
                    </a:ext>
                  </a:extLst>
                </a:gridCol>
                <a:gridCol w="992375">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1</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Subject 2</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Reading</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Monday</a:t>
                      </a:r>
                      <a:br>
                        <a:rPr lang="en" sz="1000" b="1" u="none" strike="noStrike" cap="none">
                          <a:solidFill>
                            <a:schemeClr val="dk1"/>
                          </a:solidFill>
                          <a:latin typeface="Verdana"/>
                          <a:ea typeface="Verdana"/>
                          <a:cs typeface="Verdana"/>
                          <a:sym typeface="Verdana"/>
                        </a:rPr>
                      </a:b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English</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History</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Tuesday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MFL</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Wednesday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Science</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Computing</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Thursday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Grammar</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Art</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a:ea typeface="Verdana"/>
                          <a:cs typeface="Verdana"/>
                          <a:sym typeface="Verdana"/>
                        </a:rPr>
                        <a:t>Friday</a:t>
                      </a:r>
                      <a:endParaRPr sz="1000" b="1"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Maths</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a:ea typeface="Verdana"/>
                          <a:cs typeface="Verdana"/>
                          <a:sym typeface="Verdana"/>
                        </a:rPr>
                        <a:t>15 minutes</a:t>
                      </a:r>
                      <a:br>
                        <a:rPr lang="en" sz="1000" u="none" strike="noStrike" cap="none">
                          <a:solidFill>
                            <a:schemeClr val="dk1"/>
                          </a:solidFill>
                          <a:latin typeface="Verdana"/>
                          <a:ea typeface="Verdana"/>
                          <a:cs typeface="Verdana"/>
                          <a:sym typeface="Verdana"/>
                        </a:rPr>
                      </a:br>
                      <a:r>
                        <a:rPr lang="en" sz="1000" u="none" strike="noStrike" cap="none">
                          <a:solidFill>
                            <a:schemeClr val="dk1"/>
                          </a:solidFill>
                          <a:latin typeface="Verdana"/>
                          <a:ea typeface="Verdana"/>
                          <a:cs typeface="Verdana"/>
                          <a:sym typeface="Verdana"/>
                        </a:rPr>
                        <a:t>minimum</a:t>
                      </a:r>
                      <a:endParaRPr sz="1000" u="none" strike="noStrike" cap="none">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5" name="Google Shape;95;p3"/>
          <p:cNvSpPr txBox="1"/>
          <p:nvPr/>
        </p:nvSpPr>
        <p:spPr>
          <a:xfrm>
            <a:off x="1082039" y="904724"/>
            <a:ext cx="2346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Verdana"/>
                <a:ea typeface="Verdana"/>
                <a:cs typeface="Verdana"/>
                <a:sym typeface="Verdana"/>
              </a:rPr>
              <a:t>Week A</a:t>
            </a:r>
            <a:endParaRPr sz="1400" b="0" i="0" u="none" strike="noStrike" cap="none">
              <a:solidFill>
                <a:srgbClr val="000000"/>
              </a:solidFill>
              <a:latin typeface="Arial"/>
              <a:ea typeface="Arial"/>
              <a:cs typeface="Arial"/>
              <a:sym typeface="Arial"/>
            </a:endParaRPr>
          </a:p>
        </p:txBody>
      </p:sp>
      <p:sp>
        <p:nvSpPr>
          <p:cNvPr id="96" name="Google Shape;96;p3"/>
          <p:cNvSpPr txBox="1"/>
          <p:nvPr/>
        </p:nvSpPr>
        <p:spPr>
          <a:xfrm>
            <a:off x="5561004" y="921721"/>
            <a:ext cx="23462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Verdana"/>
                <a:ea typeface="Verdana"/>
                <a:cs typeface="Verdana"/>
                <a:sym typeface="Verdana"/>
              </a:rPr>
              <a:t>Week B</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4"/>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4"/>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Reading log</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103" name="Google Shape;103;p54"/>
          <p:cNvGraphicFramePr/>
          <p:nvPr/>
        </p:nvGraphicFramePr>
        <p:xfrm>
          <a:off x="219509" y="1016649"/>
          <a:ext cx="8704925" cy="3919525"/>
        </p:xfrm>
        <a:graphic>
          <a:graphicData uri="http://schemas.openxmlformats.org/drawingml/2006/table">
            <a:tbl>
              <a:tblPr>
                <a:noFill/>
                <a:tableStyleId>{D33B79A4-6D47-47F7-98C1-987D7191F7B2}</a:tableStyleId>
              </a:tblPr>
              <a:tblGrid>
                <a:gridCol w="826500">
                  <a:extLst>
                    <a:ext uri="{9D8B030D-6E8A-4147-A177-3AD203B41FA5}">
                      <a16:colId xmlns:a16="http://schemas.microsoft.com/office/drawing/2014/main" val="20000"/>
                    </a:ext>
                  </a:extLst>
                </a:gridCol>
                <a:gridCol w="4481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7925">
                  <a:extLst>
                    <a:ext uri="{9D8B030D-6E8A-4147-A177-3AD203B41FA5}">
                      <a16:colId xmlns:a16="http://schemas.microsoft.com/office/drawing/2014/main" val="20003"/>
                    </a:ext>
                  </a:extLst>
                </a:gridCol>
                <a:gridCol w="387925">
                  <a:extLst>
                    <a:ext uri="{9D8B030D-6E8A-4147-A177-3AD203B41FA5}">
                      <a16:colId xmlns:a16="http://schemas.microsoft.com/office/drawing/2014/main" val="20004"/>
                    </a:ext>
                  </a:extLst>
                </a:gridCol>
                <a:gridCol w="408700">
                  <a:extLst>
                    <a:ext uri="{9D8B030D-6E8A-4147-A177-3AD203B41FA5}">
                      <a16:colId xmlns:a16="http://schemas.microsoft.com/office/drawing/2014/main" val="20005"/>
                    </a:ext>
                  </a:extLst>
                </a:gridCol>
                <a:gridCol w="387925">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2915000">
                  <a:extLst>
                    <a:ext uri="{9D8B030D-6E8A-4147-A177-3AD203B41FA5}">
                      <a16:colId xmlns:a16="http://schemas.microsoft.com/office/drawing/2014/main" val="20008"/>
                    </a:ext>
                  </a:extLst>
                </a:gridCol>
                <a:gridCol w="726950">
                  <a:extLst>
                    <a:ext uri="{9D8B030D-6E8A-4147-A177-3AD203B41FA5}">
                      <a16:colId xmlns:a16="http://schemas.microsoft.com/office/drawing/2014/main" val="20009"/>
                    </a:ext>
                  </a:extLst>
                </a:gridCol>
                <a:gridCol w="718900">
                  <a:extLst>
                    <a:ext uri="{9D8B030D-6E8A-4147-A177-3AD203B41FA5}">
                      <a16:colId xmlns:a16="http://schemas.microsoft.com/office/drawing/2014/main" val="20010"/>
                    </a:ext>
                  </a:extLst>
                </a:gridCol>
                <a:gridCol w="735000">
                  <a:extLst>
                    <a:ext uri="{9D8B030D-6E8A-4147-A177-3AD203B41FA5}">
                      <a16:colId xmlns:a16="http://schemas.microsoft.com/office/drawing/2014/main" val="20011"/>
                    </a:ext>
                  </a:extLst>
                </a:gridCol>
              </a:tblGrid>
              <a:tr h="279975">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Week Beginning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F</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S</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Book(s) Read</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Pages Read </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Parent Initials</a:t>
                      </a:r>
                      <a:endParaRPr sz="1400" u="none" strike="noStrike" cap="none"/>
                    </a:p>
                  </a:txBody>
                  <a:tcPr marL="91450" marR="91450" marT="45725" marB="45725"/>
                </a:tc>
                <a:tc rowSpan="2">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t>Librarian Initials</a:t>
                      </a:r>
                      <a:endParaRPr sz="1400" u="none" strike="noStrike" cap="none"/>
                    </a:p>
                  </a:txBody>
                  <a:tcPr marL="91450" marR="91450" marT="45725" marB="45725"/>
                </a:tc>
                <a:extLst>
                  <a:ext uri="{0D108BD9-81ED-4DB2-BD59-A6C34878D82A}">
                    <a16:rowId xmlns:a16="http://schemas.microsoft.com/office/drawing/2014/main" val="10000"/>
                  </a:ext>
                </a:extLst>
              </a:tr>
              <a:tr h="279850">
                <a:tc vMerge="1">
                  <a:txBody>
                    <a:bodyPr/>
                    <a:lstStyle/>
                    <a:p>
                      <a:endParaRPr lang="fr-FR"/>
                    </a:p>
                  </a:txBody>
                  <a:tcPr/>
                </a:tc>
                <a:tc gridSpan="7">
                  <a:txBody>
                    <a:bodyPr/>
                    <a:lstStyle/>
                    <a:p>
                      <a:pPr marL="0" marR="0" lvl="0" indent="0" algn="ctr" rtl="0">
                        <a:lnSpc>
                          <a:spcPct val="100000"/>
                        </a:lnSpc>
                        <a:spcBef>
                          <a:spcPts val="0"/>
                        </a:spcBef>
                        <a:spcAft>
                          <a:spcPts val="0"/>
                        </a:spcAft>
                        <a:buClr>
                          <a:srgbClr val="000000"/>
                        </a:buClr>
                        <a:buSzPts val="800"/>
                        <a:buFont typeface="Arial"/>
                        <a:buNone/>
                      </a:pPr>
                      <a:r>
                        <a:rPr lang="en" sz="800" b="1" u="none" strike="noStrike" cap="none"/>
                        <a:t>Record the number of minutes you read for each day</a:t>
                      </a:r>
                      <a:endParaRPr sz="1400"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1"/>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8</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2"/>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15</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3"/>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22</a:t>
                      </a:r>
                      <a:r>
                        <a:rPr lang="en" sz="1000" u="none" strike="noStrike" cap="none" baseline="30000"/>
                        <a:t>nd</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4"/>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29</a:t>
                      </a:r>
                      <a:r>
                        <a:rPr lang="en" sz="1000" u="none" strike="noStrike" cap="none" baseline="30000"/>
                        <a:t>th</a:t>
                      </a:r>
                      <a:r>
                        <a:rPr lang="en" sz="1000" u="none" strike="noStrike" cap="none"/>
                        <a:t> Jan</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5"/>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5</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6"/>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12</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7"/>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Half term</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8"/>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26</a:t>
                      </a:r>
                      <a:r>
                        <a:rPr lang="en" sz="1000" u="none" strike="noStrike" cap="none" baseline="30000"/>
                        <a:t>th</a:t>
                      </a:r>
                      <a:r>
                        <a:rPr lang="en" sz="1000" u="none" strike="noStrike" cap="none"/>
                        <a:t> Feb</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09"/>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4</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0"/>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11</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1"/>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18</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2"/>
                  </a:ext>
                </a:extLst>
              </a:tr>
              <a:tr h="279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25</a:t>
                      </a:r>
                      <a:r>
                        <a:rPr lang="en" sz="1000" u="none" strike="noStrike" cap="none" baseline="30000"/>
                        <a:t>th</a:t>
                      </a:r>
                      <a:r>
                        <a:rPr lang="en" sz="1000" u="none" strike="noStrike" cap="none"/>
                        <a:t> March</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91450" marR="91450" marT="45725" marB="45725"/>
                </a:tc>
                <a:extLst>
                  <a:ext uri="{0D108BD9-81ED-4DB2-BD59-A6C34878D82A}">
                    <a16:rowId xmlns:a16="http://schemas.microsoft.com/office/drawing/2014/main" val="1001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
          <p:cNvSpPr txBox="1"/>
          <p:nvPr/>
        </p:nvSpPr>
        <p:spPr>
          <a:xfrm>
            <a:off x="2717970" y="433936"/>
            <a:ext cx="3707543"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Year 9 reading list</a:t>
            </a:r>
            <a:endParaRPr sz="2800" b="0" i="0" u="none" strike="noStrike" cap="none">
              <a:solidFill>
                <a:schemeClr val="dk1"/>
              </a:solidFill>
              <a:latin typeface="Maven Pro Medium"/>
              <a:ea typeface="Maven Pro Medium"/>
              <a:cs typeface="Maven Pro Medium"/>
              <a:sym typeface="Maven Pro Medium"/>
            </a:endParaRPr>
          </a:p>
        </p:txBody>
      </p:sp>
      <p:pic>
        <p:nvPicPr>
          <p:cNvPr id="110" name="Google Shape;110;p6"/>
          <p:cNvPicPr preferRelativeResize="0"/>
          <p:nvPr/>
        </p:nvPicPr>
        <p:blipFill rotWithShape="1">
          <a:blip r:embed="rId3">
            <a:alphaModFix/>
          </a:blip>
          <a:srcRect/>
          <a:stretch/>
        </p:blipFill>
        <p:spPr>
          <a:xfrm>
            <a:off x="6871801" y="489094"/>
            <a:ext cx="1801300" cy="1589317"/>
          </a:xfrm>
          <a:prstGeom prst="rect">
            <a:avLst/>
          </a:prstGeom>
          <a:noFill/>
          <a:ln>
            <a:noFill/>
          </a:ln>
        </p:spPr>
      </p:pic>
      <p:sp>
        <p:nvSpPr>
          <p:cNvPr id="111" name="Google Shape;111;p6"/>
          <p:cNvSpPr/>
          <p:nvPr/>
        </p:nvSpPr>
        <p:spPr>
          <a:xfrm>
            <a:off x="6584714" y="2078411"/>
            <a:ext cx="2377543" cy="264154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a:solidFill>
                  <a:schemeClr val="dk1"/>
                </a:solidFill>
                <a:latin typeface="Verdana"/>
                <a:ea typeface="Verdana"/>
                <a:cs typeface="Verdana"/>
                <a:sym typeface="Verdana"/>
              </a:rPr>
              <a:t>Subject Wider Reading</a:t>
            </a:r>
            <a:br>
              <a:rPr lang="en" sz="1400" b="1" i="0" u="none" strike="noStrike" cap="none">
                <a:solidFill>
                  <a:schemeClr val="dk1"/>
                </a:solidFill>
                <a:latin typeface="Verdana"/>
                <a:ea typeface="Verdana"/>
                <a:cs typeface="Verdana"/>
                <a:sym typeface="Verdana"/>
              </a:rPr>
            </a:br>
            <a:br>
              <a:rPr lang="en" sz="1400" b="0" i="0" u="none" strike="noStrike" cap="none">
                <a:solidFill>
                  <a:schemeClr val="dk1"/>
                </a:solidFill>
                <a:latin typeface="Verdana"/>
                <a:ea typeface="Verdana"/>
                <a:cs typeface="Verdana"/>
                <a:sym typeface="Verdana"/>
              </a:rPr>
            </a:br>
            <a:r>
              <a:rPr lang="en" sz="1400" b="0" i="0" u="none" strike="noStrike" cap="none">
                <a:solidFill>
                  <a:schemeClr val="dk1"/>
                </a:solidFill>
                <a:latin typeface="Verdana"/>
                <a:ea typeface="Verdana"/>
                <a:cs typeface="Verdana"/>
                <a:sym typeface="Verdana"/>
              </a:rPr>
              <a:t>Lists for every subject are available on the school website subject pages at: </a:t>
            </a:r>
            <a:r>
              <a:rPr lang="en" sz="1400" b="1" i="0" u="sng" strike="noStrike" cap="none">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https://www.wilsthorpe.ttct.co.uk/curriculum/subjects</a:t>
            </a:r>
            <a:r>
              <a:rPr lang="en" sz="1400" b="1" i="0" u="none" strike="noStrike" cap="none">
                <a:solidFill>
                  <a:schemeClr val="dk1"/>
                </a:solidFill>
                <a:latin typeface="Verdana"/>
                <a:ea typeface="Verdana"/>
                <a:cs typeface="Verdana"/>
                <a:sym typeface="Verdana"/>
              </a:rPr>
              <a:t>/</a:t>
            </a:r>
            <a:endParaRPr sz="1400" b="1" i="0" u="none" strike="noStrike" cap="none">
              <a:solidFill>
                <a:schemeClr val="dk1"/>
              </a:solidFill>
              <a:latin typeface="Verdana"/>
              <a:ea typeface="Verdana"/>
              <a:cs typeface="Verdana"/>
              <a:sym typeface="Verdana"/>
            </a:endParaRPr>
          </a:p>
        </p:txBody>
      </p:sp>
      <p:pic>
        <p:nvPicPr>
          <p:cNvPr id="112" name="Google Shape;112;p6"/>
          <p:cNvPicPr preferRelativeResize="0"/>
          <p:nvPr/>
        </p:nvPicPr>
        <p:blipFill rotWithShape="1">
          <a:blip r:embed="rId5">
            <a:alphaModFix/>
          </a:blip>
          <a:srcRect/>
          <a:stretch/>
        </p:blipFill>
        <p:spPr>
          <a:xfrm>
            <a:off x="-68301" y="1203872"/>
            <a:ext cx="6493814" cy="36877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2a3dfbf0f6f_0_0"/>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118" name="Google Shape;118;g2a3dfbf0f6f_0_0"/>
          <p:cNvPicPr preferRelativeResize="0"/>
          <p:nvPr/>
        </p:nvPicPr>
        <p:blipFill rotWithShape="1">
          <a:blip r:embed="rId4">
            <a:alphaModFix/>
          </a:blip>
          <a:srcRect/>
          <a:stretch/>
        </p:blipFill>
        <p:spPr>
          <a:xfrm>
            <a:off x="7711899" y="106249"/>
            <a:ext cx="1340815" cy="768600"/>
          </a:xfrm>
          <a:prstGeom prst="rect">
            <a:avLst/>
          </a:prstGeom>
          <a:noFill/>
          <a:ln>
            <a:noFill/>
          </a:ln>
        </p:spPr>
      </p:pic>
      <p:sp>
        <p:nvSpPr>
          <p:cNvPr id="119" name="Google Shape;119;g2a3dfbf0f6f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g2a3dfbf0f6f_0_0"/>
          <p:cNvSpPr txBox="1"/>
          <p:nvPr/>
        </p:nvSpPr>
        <p:spPr>
          <a:xfrm>
            <a:off x="3119977" y="85351"/>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pic>
        <p:nvPicPr>
          <p:cNvPr id="121" name="Google Shape;121;g2a3dfbf0f6f_0_0"/>
          <p:cNvPicPr preferRelativeResize="0"/>
          <p:nvPr/>
        </p:nvPicPr>
        <p:blipFill rotWithShape="1">
          <a:blip r:embed="rId5">
            <a:alphaModFix/>
          </a:blip>
          <a:srcRect/>
          <a:stretch/>
        </p:blipFill>
        <p:spPr>
          <a:xfrm>
            <a:off x="822680" y="889899"/>
            <a:ext cx="7498638" cy="4003774"/>
          </a:xfrm>
          <a:prstGeom prst="rect">
            <a:avLst/>
          </a:prstGeom>
          <a:noFill/>
          <a:ln>
            <a:noFill/>
          </a:ln>
        </p:spPr>
      </p:pic>
      <p:pic>
        <p:nvPicPr>
          <p:cNvPr id="3" name="Picture 2">
            <a:extLst>
              <a:ext uri="{FF2B5EF4-FFF2-40B4-BE49-F238E27FC236}">
                <a16:creationId xmlns:a16="http://schemas.microsoft.com/office/drawing/2014/main" id="{5AE14C6A-90BF-427A-AD4C-9FF01C0C4E61}"/>
              </a:ext>
            </a:extLst>
          </p:cNvPr>
          <p:cNvPicPr>
            <a:picLocks noChangeAspect="1"/>
          </p:cNvPicPr>
          <p:nvPr/>
        </p:nvPicPr>
        <p:blipFill>
          <a:blip r:embed="rId6"/>
          <a:stretch>
            <a:fillRect/>
          </a:stretch>
        </p:blipFill>
        <p:spPr>
          <a:xfrm>
            <a:off x="3377327" y="1878276"/>
            <a:ext cx="1585863" cy="354383"/>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3698E5-488C-4DC5-8F8C-D4C59A5D3843}">
  <ds:schemaRefs>
    <ds:schemaRef ds:uri="http://purl.org/dc/elements/1.1/"/>
    <ds:schemaRef ds:uri="b0b491b5-0359-4501-8d66-ba4d8fcd8de5"/>
    <ds:schemaRef ds:uri="http://schemas.microsoft.com/office/2006/documentManagement/types"/>
    <ds:schemaRef ds:uri="0a9e03f9-d863-4bd4-9da4-021144884c07"/>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46F2A26-8057-44D3-A12C-79AF6819151B}"/>
</file>

<file path=customXml/itemProps3.xml><?xml version="1.0" encoding="utf-8"?>
<ds:datastoreItem xmlns:ds="http://schemas.openxmlformats.org/officeDocument/2006/customXml" ds:itemID="{45C8C004-113A-485E-9F31-C295A994ED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1826</Words>
  <Application>Microsoft Office PowerPoint</Application>
  <PresentationFormat>On-screen Show (16:9)</PresentationFormat>
  <Paragraphs>242</Paragraphs>
  <Slides>43</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Maven Pro Medium</vt:lpstr>
      <vt:lpstr>Avenir</vt:lpstr>
      <vt:lpstr>Verdana</vt:lpstr>
      <vt:lpstr>Rockwell</vt:lpstr>
      <vt:lpstr>Maven Pro</vt:lpstr>
      <vt:lpstr>Maven Pro SemiBold</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Carl Savage</cp:lastModifiedBy>
  <cp:revision>4</cp:revision>
  <dcterms:modified xsi:type="dcterms:W3CDTF">2023-12-18T13:45:10Z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Order">
    <vt:r8>6600</vt:r8>
  </property>
  <property fmtid="{D5CDD505-2E9C-101B-9397-08002B2CF9AE}" pid="4" name="MediaServiceImageTags">
    <vt:lpwstr/>
  </property>
</Properties>
</file>