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3.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4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Slides/notesSlide29.xml" ContentType="application/vnd.openxmlformats-officedocument.presentationml.notesSlide+xml"/>
  <Override PartName="/ppt/notesSlides/notesSlide42.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2.xml" ContentType="application/vnd.openxmlformats-officedocument.presentationml.notesSlide+xml"/>
  <Override PartName="/ppt/notesSlides/notesSlide45.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9.xml" ContentType="application/vnd.openxmlformats-officedocument.presentationml.notesSlide+xml"/>
  <Override PartName="/ppt/notesSlides/notesSlide46.xml" ContentType="application/vnd.openxmlformats-officedocument.presentationml.notesSlide+xml"/>
  <Override PartName="/ppt/notesSlides/notesSlide3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97" r:id="rId3"/>
    <p:sldId id="298" r:id="rId4"/>
    <p:sldId id="300" r:id="rId5"/>
    <p:sldId id="301" r:id="rId6"/>
    <p:sldId id="302" r:id="rId7"/>
    <p:sldId id="299" r:id="rId8"/>
    <p:sldId id="261" r:id="rId9"/>
    <p:sldId id="262" r:id="rId10"/>
    <p:sldId id="263" r:id="rId11"/>
    <p:sldId id="264" r:id="rId12"/>
    <p:sldId id="265" r:id="rId13"/>
    <p:sldId id="266" r:id="rId14"/>
    <p:sldId id="303" r:id="rId15"/>
    <p:sldId id="304"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305" r:id="rId31"/>
    <p:sldId id="306" r:id="rId32"/>
    <p:sldId id="307" r:id="rId33"/>
    <p:sldId id="284" r:id="rId34"/>
    <p:sldId id="308" r:id="rId35"/>
    <p:sldId id="309" r:id="rId36"/>
    <p:sldId id="310" r:id="rId37"/>
    <p:sldId id="290" r:id="rId38"/>
    <p:sldId id="292" r:id="rId39"/>
    <p:sldId id="293" r:id="rId40"/>
    <p:sldId id="294" r:id="rId41"/>
    <p:sldId id="295" r:id="rId42"/>
    <p:sldId id="296" r:id="rId43"/>
    <p:sldId id="312" r:id="rId44"/>
    <p:sldId id="313" r:id="rId45"/>
    <p:sldId id="314" r:id="rId46"/>
    <p:sldId id="315" r:id="rId47"/>
  </p:sldIdLst>
  <p:sldSz cx="9144000" cy="5143500" type="screen16x9"/>
  <p:notesSz cx="6797675" cy="9926638"/>
  <p:embeddedFontLst>
    <p:embeddedFont>
      <p:font typeface="Calibri" panose="020F0502020204030204" pitchFamily="34" charset="0"/>
      <p:regular r:id="rId49"/>
      <p:bold r:id="rId50"/>
      <p:italic r:id="rId51"/>
      <p:boldItalic r:id="rId52"/>
    </p:embeddedFont>
    <p:embeddedFont>
      <p:font typeface="Maven Pro" panose="020B0604020202020204" charset="0"/>
      <p:regular r:id="rId53"/>
      <p:bold r:id="rId54"/>
    </p:embeddedFont>
    <p:embeddedFont>
      <p:font typeface="Maven Pro Medium" panose="020B0604020202020204" charset="0"/>
      <p:regular r:id="rId55"/>
      <p:bold r:id="rId56"/>
    </p:embeddedFont>
    <p:embeddedFont>
      <p:font typeface="Verdana" panose="020B060403050404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0CQZFJsZyPA7DGuxjRlRmDWEN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7CD796-4611-4E4C-8D1C-50AB9C14248B}">
  <a:tblStyle styleId="{077CD796-4611-4E4C-8D1C-50AB9C14248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EBB2FA6-86DF-4BCE-978B-AC4E352F5906}"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rgbClr val="FFFFFF"/>
      </a:tcTxStyle>
      <a:tcStyle>
        <a:tcBdr/>
        <a:fill>
          <a:solidFill>
            <a:srgbClr val="FFAB40"/>
          </a:solidFill>
        </a:fill>
      </a:tcStyle>
    </a:lastCol>
    <a:firstCol>
      <a:tcTxStyle b="on" i="off">
        <a:font>
          <a:latin typeface="Calibri"/>
          <a:ea typeface="Calibri"/>
          <a:cs typeface="Calibri"/>
        </a:font>
        <a:srgbClr val="FFFFFF"/>
      </a:tcTxStyle>
      <a:tcStyle>
        <a:tcBdr/>
        <a:fill>
          <a:solidFill>
            <a:srgbClr val="FFAB40"/>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FAB40"/>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FAB40"/>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customXml" Target="../customXml/item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7836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770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638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231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598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335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49598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1632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4676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34420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55e8d745b0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55e8d745b0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5e8d745b0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55e8d745b0_0_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55e8d745b0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55e8d745b0_0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267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3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3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063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7467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3201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074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476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752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g"/><Relationship Id="rId3" Type="http://schemas.openxmlformats.org/officeDocument/2006/relationships/hyperlink" Target="https://youtu.be/YWSb9QMlLoQ" TargetMode="External"/><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notesSlide" Target="../notesSlides/notesSlide23.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wilsthorpe.ttct.co.uk/curriculum/sub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5" y="98749"/>
            <a:ext cx="3021270" cy="1819423"/>
          </a:xfrm>
          <a:prstGeom prst="rect">
            <a:avLst/>
          </a:prstGeom>
          <a:noFill/>
          <a:ln>
            <a:noFill/>
          </a:ln>
        </p:spPr>
      </p:pic>
      <p:pic>
        <p:nvPicPr>
          <p:cNvPr id="53" name="Google Shape;53;p1"/>
          <p:cNvPicPr preferRelativeResize="0"/>
          <p:nvPr/>
        </p:nvPicPr>
        <p:blipFill rotWithShape="1">
          <a:blip r:embed="rId4">
            <a:alphaModFix/>
          </a:blip>
          <a:srcRect/>
          <a:stretch/>
        </p:blipFill>
        <p:spPr>
          <a:xfrm>
            <a:off x="6294475" y="106248"/>
            <a:ext cx="2758240" cy="1453193"/>
          </a:xfrm>
          <a:prstGeom prst="rect">
            <a:avLst/>
          </a:prstGeom>
          <a:noFill/>
          <a:ln>
            <a:noFill/>
          </a:ln>
        </p:spPr>
      </p:pic>
      <p:pic>
        <p:nvPicPr>
          <p:cNvPr id="54" name="Google Shape;54;p1"/>
          <p:cNvPicPr preferRelativeResize="0"/>
          <p:nvPr/>
        </p:nvPicPr>
        <p:blipFill rotWithShape="1">
          <a:blip r:embed="rId5">
            <a:alphaModFix/>
          </a:blip>
          <a:srcRect/>
          <a:stretch/>
        </p:blipFill>
        <p:spPr>
          <a:xfrm>
            <a:off x="336960" y="1808644"/>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1995250" y="3701775"/>
            <a:ext cx="57864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D6032B"/>
                </a:solidFill>
                <a:latin typeface="Maven Pro"/>
                <a:ea typeface="Maven Pro"/>
                <a:cs typeface="Maven Pro"/>
                <a:sym typeface="Maven Pro"/>
              </a:rPr>
              <a:t>Preparation for Learning - Knowledge Organisers</a:t>
            </a:r>
            <a:endParaRPr sz="1800" b="1" i="0" u="none" strike="noStrike" cap="none">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aven Pro"/>
                <a:ea typeface="Maven Pro"/>
                <a:cs typeface="Maven Pro"/>
                <a:sym typeface="Maven Pro"/>
              </a:rPr>
              <a:t>Year 9 Autumn Term</a:t>
            </a:r>
            <a:endParaRPr sz="1800" b="1" i="0" u="none" strike="noStrike" cap="none">
              <a:solidFill>
                <a:srgbClr val="000000"/>
              </a:solidFill>
              <a:latin typeface="Maven Pro"/>
              <a:ea typeface="Maven Pro"/>
              <a:cs typeface="Maven Pro"/>
              <a:sym typeface="Maven Pro"/>
            </a:endParaRPr>
          </a:p>
        </p:txBody>
      </p:sp>
      <p:sp>
        <p:nvSpPr>
          <p:cNvPr id="57" name="Google Shape;57;p1"/>
          <p:cNvSpPr txBox="1"/>
          <p:nvPr/>
        </p:nvSpPr>
        <p:spPr>
          <a:xfrm>
            <a:off x="2980414" y="1918172"/>
            <a:ext cx="6072300" cy="201799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chemeClr val="dk1"/>
              </a:buClr>
              <a:buSzPts val="2800"/>
              <a:buFont typeface="Arial"/>
              <a:buNone/>
            </a:pPr>
            <a:r>
              <a:rPr lang="en" sz="2200" b="0" i="0" u="none" strike="noStrike" cap="none" dirty="0">
                <a:solidFill>
                  <a:schemeClr val="dk1"/>
                </a:solidFill>
                <a:latin typeface="Verdana"/>
                <a:ea typeface="Verdana"/>
                <a:cs typeface="Verdana"/>
                <a:sym typeface="Verdana"/>
              </a:rPr>
              <a:t>“No thief, however skilful, can rob one of knowledge, and that is why knowledge is the best and safest treasure to acquire”. </a:t>
            </a:r>
            <a:endParaRPr sz="22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1200"/>
              </a:spcBef>
              <a:spcAft>
                <a:spcPts val="0"/>
              </a:spcAft>
              <a:buClr>
                <a:schemeClr val="dk1"/>
              </a:buClr>
              <a:buSzPts val="2800"/>
              <a:buFont typeface="Arial"/>
              <a:buNone/>
            </a:pPr>
            <a:r>
              <a:rPr lang="en" sz="2200" b="0" i="0" u="none" strike="noStrike" cap="none" dirty="0">
                <a:solidFill>
                  <a:schemeClr val="dk1"/>
                </a:solidFill>
                <a:latin typeface="Verdana"/>
                <a:ea typeface="Verdana"/>
                <a:cs typeface="Verdana"/>
                <a:sym typeface="Verdana"/>
              </a:rPr>
              <a:t>L. Frank Baum</a:t>
            </a:r>
            <a:endParaRPr sz="22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highlight>
                <a:srgbClr val="FFFF00"/>
              </a:highlight>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33" name="Google Shape;133;p9"/>
          <p:cNvPicPr preferRelativeResize="0"/>
          <p:nvPr/>
        </p:nvPicPr>
        <p:blipFill rotWithShape="1">
          <a:blip r:embed="rId3">
            <a:alphaModFix/>
          </a:blip>
          <a:srcRect l="813" t="1865"/>
          <a:stretch/>
        </p:blipFill>
        <p:spPr>
          <a:xfrm>
            <a:off x="737190" y="654186"/>
            <a:ext cx="7969614" cy="4261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0"/>
          <p:cNvPicPr preferRelativeResize="0"/>
          <p:nvPr/>
        </p:nvPicPr>
        <p:blipFill rotWithShape="1">
          <a:blip r:embed="rId3">
            <a:alphaModFix/>
          </a:blip>
          <a:srcRect l="33906" t="41810" r="19507" b="12295"/>
          <a:stretch/>
        </p:blipFill>
        <p:spPr>
          <a:xfrm>
            <a:off x="269358" y="630866"/>
            <a:ext cx="8661991" cy="4405536"/>
          </a:xfrm>
          <a:prstGeom prst="rect">
            <a:avLst/>
          </a:prstGeom>
          <a:noFill/>
          <a:ln>
            <a:noFill/>
          </a:ln>
        </p:spPr>
      </p:pic>
      <p:sp>
        <p:nvSpPr>
          <p:cNvPr id="139" name="Google Shape;139;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Maven Pro"/>
                <a:ea typeface="Maven Pro"/>
                <a:cs typeface="Maven Pro"/>
                <a:sym typeface="Maven Pro"/>
              </a:rPr>
              <a:t>English</a:t>
            </a:r>
            <a:endParaRPr sz="2800" b="0" i="0" u="none" strike="noStrike" cap="none" dirty="0">
              <a:solidFill>
                <a:schemeClr val="dk1"/>
              </a:solidFill>
              <a:latin typeface="Maven Pro Medium"/>
              <a:ea typeface="Maven Pro Medium"/>
              <a:cs typeface="Maven Pro Medium"/>
              <a:sym typeface="Maven Pro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1"/>
          <p:cNvPicPr preferRelativeResize="0"/>
          <p:nvPr/>
        </p:nvPicPr>
        <p:blipFill rotWithShape="1">
          <a:blip r:embed="rId3">
            <a:alphaModFix/>
          </a:blip>
          <a:srcRect l="33969" t="37438" r="19382" b="12523"/>
          <a:stretch/>
        </p:blipFill>
        <p:spPr>
          <a:xfrm>
            <a:off x="351539" y="672112"/>
            <a:ext cx="8508926" cy="4225576"/>
          </a:xfrm>
          <a:prstGeom prst="rect">
            <a:avLst/>
          </a:prstGeom>
          <a:noFill/>
          <a:ln>
            <a:noFill/>
          </a:ln>
        </p:spPr>
      </p:pic>
      <p:sp>
        <p:nvSpPr>
          <p:cNvPr id="152" name="Google Shape;152;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Grammar</a:t>
            </a:r>
            <a:endParaRPr sz="2800" b="0" i="0" u="none" strike="noStrike" cap="none">
              <a:solidFill>
                <a:schemeClr val="dk1"/>
              </a:solidFill>
              <a:latin typeface="Maven Pro Medium"/>
              <a:ea typeface="Maven Pro Medium"/>
              <a:cs typeface="Maven Pro Medium"/>
              <a:sym typeface="Maven Pr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12"/>
          <p:cNvPicPr preferRelativeResize="0"/>
          <p:nvPr/>
        </p:nvPicPr>
        <p:blipFill rotWithShape="1">
          <a:blip r:embed="rId3">
            <a:alphaModFix/>
          </a:blip>
          <a:srcRect t="13643"/>
          <a:stretch/>
        </p:blipFill>
        <p:spPr>
          <a:xfrm>
            <a:off x="219740" y="786809"/>
            <a:ext cx="8695519" cy="4158216"/>
          </a:xfrm>
          <a:prstGeom prst="rect">
            <a:avLst/>
          </a:prstGeom>
          <a:noFill/>
          <a:ln>
            <a:noFill/>
          </a:ln>
        </p:spPr>
      </p:pic>
      <p:sp>
        <p:nvSpPr>
          <p:cNvPr id="5" name="Google Shape;140;p10">
            <a:extLst>
              <a:ext uri="{FF2B5EF4-FFF2-40B4-BE49-F238E27FC236}">
                <a16:creationId xmlns:a16="http://schemas.microsoft.com/office/drawing/2014/main" id="{E178F5CB-17B5-4179-83E4-DCCC62600820}"/>
              </a:ext>
            </a:extLst>
          </p:cNvPr>
          <p:cNvSpPr txBox="1"/>
          <p:nvPr/>
        </p:nvSpPr>
        <p:spPr>
          <a:xfrm>
            <a:off x="3119977" y="225405"/>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Medium"/>
                <a:cs typeface="Maven Pro Medium"/>
                <a:sym typeface="Maven Pro"/>
              </a:rPr>
              <a:t>Scie</a:t>
            </a:r>
            <a:r>
              <a:rPr lang="en-GB" sz="2600" b="1" dirty="0" err="1">
                <a:solidFill>
                  <a:schemeClr val="dk1"/>
                </a:solidFill>
                <a:latin typeface="Maven Pro"/>
                <a:ea typeface="Maven Pro Medium"/>
                <a:cs typeface="Maven Pro Medium"/>
                <a:sym typeface="Maven Pro"/>
              </a:rPr>
              <a:t>nce</a:t>
            </a:r>
            <a:endParaRPr sz="2800" b="0" i="0" u="none" strike="noStrike" cap="none" dirty="0">
              <a:solidFill>
                <a:schemeClr val="dk1"/>
              </a:solidFill>
              <a:latin typeface="Maven Pro Medium"/>
              <a:ea typeface="Maven Pro Medium"/>
              <a:cs typeface="Maven Pro Medium"/>
              <a:sym typeface="Maven Pro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40;p10">
            <a:extLst>
              <a:ext uri="{FF2B5EF4-FFF2-40B4-BE49-F238E27FC236}">
                <a16:creationId xmlns:a16="http://schemas.microsoft.com/office/drawing/2014/main" id="{E178F5CB-17B5-4179-83E4-DCCC62600820}"/>
              </a:ext>
            </a:extLst>
          </p:cNvPr>
          <p:cNvSpPr txBox="1"/>
          <p:nvPr/>
        </p:nvSpPr>
        <p:spPr>
          <a:xfrm>
            <a:off x="3119977" y="225405"/>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Medium"/>
                <a:cs typeface="Maven Pro Medium"/>
                <a:sym typeface="Maven Pro"/>
              </a:rPr>
              <a:t>Scie</a:t>
            </a:r>
            <a:r>
              <a:rPr lang="en-GB" sz="2600" b="1" dirty="0" err="1">
                <a:solidFill>
                  <a:schemeClr val="dk1"/>
                </a:solidFill>
                <a:latin typeface="Maven Pro"/>
                <a:ea typeface="Maven Pro Medium"/>
                <a:cs typeface="Maven Pro Medium"/>
                <a:sym typeface="Maven Pro"/>
              </a:rPr>
              <a:t>nce</a:t>
            </a:r>
            <a:endParaRPr sz="2800" b="0" i="0" u="none" strike="noStrike" cap="none" dirty="0">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171282A1-A951-483B-9246-C776868CDA92}"/>
              </a:ext>
            </a:extLst>
          </p:cNvPr>
          <p:cNvPicPr>
            <a:picLocks noChangeAspect="1"/>
          </p:cNvPicPr>
          <p:nvPr/>
        </p:nvPicPr>
        <p:blipFill>
          <a:blip r:embed="rId3"/>
          <a:stretch>
            <a:fillRect/>
          </a:stretch>
        </p:blipFill>
        <p:spPr>
          <a:xfrm>
            <a:off x="694660" y="699995"/>
            <a:ext cx="8046518" cy="4296515"/>
          </a:xfrm>
          <a:prstGeom prst="rect">
            <a:avLst/>
          </a:prstGeom>
        </p:spPr>
      </p:pic>
    </p:spTree>
    <p:extLst>
      <p:ext uri="{BB962C8B-B14F-4D97-AF65-F5344CB8AC3E}">
        <p14:creationId xmlns:p14="http://schemas.microsoft.com/office/powerpoint/2010/main" val="100779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40;p10">
            <a:extLst>
              <a:ext uri="{FF2B5EF4-FFF2-40B4-BE49-F238E27FC236}">
                <a16:creationId xmlns:a16="http://schemas.microsoft.com/office/drawing/2014/main" id="{E178F5CB-17B5-4179-83E4-DCCC62600820}"/>
              </a:ext>
            </a:extLst>
          </p:cNvPr>
          <p:cNvSpPr txBox="1"/>
          <p:nvPr/>
        </p:nvSpPr>
        <p:spPr>
          <a:xfrm>
            <a:off x="3169596" y="1071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Medium"/>
                <a:cs typeface="Maven Pro Medium"/>
                <a:sym typeface="Maven Pro"/>
              </a:rPr>
              <a:t>Scie</a:t>
            </a:r>
            <a:r>
              <a:rPr lang="en-GB" sz="2600" b="1" dirty="0" err="1">
                <a:solidFill>
                  <a:schemeClr val="dk1"/>
                </a:solidFill>
                <a:latin typeface="Maven Pro"/>
                <a:ea typeface="Maven Pro Medium"/>
                <a:cs typeface="Maven Pro Medium"/>
                <a:sym typeface="Maven Pro"/>
              </a:rPr>
              <a:t>nce</a:t>
            </a:r>
            <a:endParaRPr sz="2800" b="0" i="0" u="none" strike="noStrike" cap="none" dirty="0">
              <a:solidFill>
                <a:schemeClr val="dk1"/>
              </a:solidFill>
              <a:latin typeface="Maven Pro Medium"/>
              <a:ea typeface="Maven Pro Medium"/>
              <a:cs typeface="Maven Pro Medium"/>
              <a:sym typeface="Maven Pro Medium"/>
            </a:endParaRPr>
          </a:p>
        </p:txBody>
      </p:sp>
      <p:pic>
        <p:nvPicPr>
          <p:cNvPr id="6" name="Picture 5">
            <a:extLst>
              <a:ext uri="{FF2B5EF4-FFF2-40B4-BE49-F238E27FC236}">
                <a16:creationId xmlns:a16="http://schemas.microsoft.com/office/drawing/2014/main" id="{0A8EE75A-94E1-4ED6-900F-FDB0A858C293}"/>
              </a:ext>
            </a:extLst>
          </p:cNvPr>
          <p:cNvPicPr>
            <a:picLocks noChangeAspect="1"/>
          </p:cNvPicPr>
          <p:nvPr/>
        </p:nvPicPr>
        <p:blipFill>
          <a:blip r:embed="rId3"/>
          <a:stretch>
            <a:fillRect/>
          </a:stretch>
        </p:blipFill>
        <p:spPr>
          <a:xfrm>
            <a:off x="265964" y="541800"/>
            <a:ext cx="8736267" cy="4463016"/>
          </a:xfrm>
          <a:prstGeom prst="rect">
            <a:avLst/>
          </a:prstGeom>
        </p:spPr>
      </p:pic>
    </p:spTree>
    <p:extLst>
      <p:ext uri="{BB962C8B-B14F-4D97-AF65-F5344CB8AC3E}">
        <p14:creationId xmlns:p14="http://schemas.microsoft.com/office/powerpoint/2010/main" val="484689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83" name="Google Shape;183;p15"/>
          <p:cNvPicPr preferRelativeResize="0"/>
          <p:nvPr/>
        </p:nvPicPr>
        <p:blipFill rotWithShape="1">
          <a:blip r:embed="rId3">
            <a:alphaModFix/>
          </a:blip>
          <a:srcRect l="1586" t="6186"/>
          <a:stretch/>
        </p:blipFill>
        <p:spPr>
          <a:xfrm>
            <a:off x="255181" y="645042"/>
            <a:ext cx="8647814" cy="42611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92" name="Google Shape;192;p16"/>
          <p:cNvPicPr preferRelativeResize="0"/>
          <p:nvPr/>
        </p:nvPicPr>
        <p:blipFill rotWithShape="1">
          <a:blip r:embed="rId3">
            <a:alphaModFix/>
          </a:blip>
          <a:srcRect l="1768" t="6713"/>
          <a:stretch/>
        </p:blipFill>
        <p:spPr>
          <a:xfrm>
            <a:off x="191386" y="624897"/>
            <a:ext cx="8803758" cy="43200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7"/>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History</a:t>
            </a:r>
            <a:endParaRPr sz="2800" b="0" i="0" u="none" strike="noStrike" cap="none">
              <a:solidFill>
                <a:schemeClr val="dk1"/>
              </a:solidFill>
              <a:latin typeface="Maven Pro Medium"/>
              <a:ea typeface="Maven Pro Medium"/>
              <a:cs typeface="Maven Pro Medium"/>
              <a:sym typeface="Maven Pro Medium"/>
            </a:endParaRPr>
          </a:p>
        </p:txBody>
      </p:sp>
      <p:pic>
        <p:nvPicPr>
          <p:cNvPr id="201" name="Google Shape;201;p17"/>
          <p:cNvPicPr preferRelativeResize="0"/>
          <p:nvPr/>
        </p:nvPicPr>
        <p:blipFill rotWithShape="1">
          <a:blip r:embed="rId3">
            <a:alphaModFix/>
          </a:blip>
          <a:srcRect/>
          <a:stretch/>
        </p:blipFill>
        <p:spPr>
          <a:xfrm>
            <a:off x="233916" y="533400"/>
            <a:ext cx="8576931" cy="43292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Spanish</a:t>
            </a:r>
            <a:endParaRPr sz="2800" b="0" i="0" u="none" strike="noStrike" cap="none">
              <a:solidFill>
                <a:schemeClr val="dk1"/>
              </a:solidFill>
              <a:latin typeface="Maven Pro Medium"/>
              <a:ea typeface="Maven Pro Medium"/>
              <a:cs typeface="Maven Pro Medium"/>
              <a:sym typeface="Maven Pro Medium"/>
            </a:endParaRPr>
          </a:p>
        </p:txBody>
      </p:sp>
      <p:pic>
        <p:nvPicPr>
          <p:cNvPr id="210" name="Google Shape;210;p18"/>
          <p:cNvPicPr preferRelativeResize="0"/>
          <p:nvPr/>
        </p:nvPicPr>
        <p:blipFill rotWithShape="1">
          <a:blip r:embed="rId3">
            <a:alphaModFix/>
          </a:blip>
          <a:srcRect t="6806" b="3290"/>
          <a:stretch/>
        </p:blipFill>
        <p:spPr>
          <a:xfrm>
            <a:off x="347331" y="656560"/>
            <a:ext cx="8591970" cy="42566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A6D4B0E-4D14-40BB-9B86-25A58DA21A92}"/>
              </a:ext>
            </a:extLst>
          </p:cNvPr>
          <p:cNvSpPr txBox="1"/>
          <p:nvPr/>
        </p:nvSpPr>
        <p:spPr>
          <a:xfrm>
            <a:off x="4114800" y="2115879"/>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7BCBE354-E5B9-49F8-90B7-D72D9EBA2231}"/>
              </a:ext>
            </a:extLst>
          </p:cNvPr>
          <p:cNvSpPr txBox="1"/>
          <p:nvPr/>
        </p:nvSpPr>
        <p:spPr>
          <a:xfrm>
            <a:off x="269359" y="1517017"/>
            <a:ext cx="8605282" cy="3046988"/>
          </a:xfrm>
          <a:prstGeom prst="rect">
            <a:avLst/>
          </a:prstGeom>
          <a:noFill/>
        </p:spPr>
        <p:txBody>
          <a:bodyPr wrap="square" rtlCol="0">
            <a:spAutoFit/>
          </a:bodyPr>
          <a:lstStyle/>
          <a:p>
            <a:r>
              <a:rPr lang="en-GB" sz="1200" dirty="0">
                <a:solidFill>
                  <a:schemeClr val="tx1"/>
                </a:solidFill>
                <a:latin typeface="Verdana" panose="020B0604030504040204" pitchFamily="34" charset="0"/>
                <a:ea typeface="Verdana" panose="020B0604030504040204" pitchFamily="34" charset="0"/>
              </a:rPr>
              <a:t>Here at Wilsthorpe School, all subject leaders produce knowledge organisers to support you whilst you are in Years 7, 8 and 9, but what is a knowledge organiser?</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Knowledge organisers present the key knowledge and skills for a particular topic. We call this the most ‘powerful’ knowledge. </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They contain the key vocabulary for the topic that you need to understand and use.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We know that if we do not regularly revisit this powerful knowledge, we forget some or most of what we have learned. Our lessons are designed so that we regularly revisit prior learning but knowledge organisers allow you to also revisit this knowledge at home.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Using this booklet at home will help you to understand and remember all of the knowledge you will be taught each term. This will allow you to connect and strengthen your learning, allowing you to thrive in your lessons and beyond.</a:t>
            </a:r>
          </a:p>
          <a:p>
            <a:endParaRPr lang="en-GB" sz="1200" dirty="0">
              <a:solidFill>
                <a:srgbClr val="555555"/>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DBFBAF-DC8D-4688-82A0-99D8C1ABF510}"/>
              </a:ext>
            </a:extLst>
          </p:cNvPr>
          <p:cNvSpPr txBox="1"/>
          <p:nvPr/>
        </p:nvSpPr>
        <p:spPr>
          <a:xfrm>
            <a:off x="1850187" y="303381"/>
            <a:ext cx="5500255" cy="892552"/>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What is a knowledge organiser and why do we use them?</a:t>
            </a:r>
          </a:p>
        </p:txBody>
      </p:sp>
    </p:spTree>
    <p:extLst>
      <p:ext uri="{BB962C8B-B14F-4D97-AF65-F5344CB8AC3E}">
        <p14:creationId xmlns:p14="http://schemas.microsoft.com/office/powerpoint/2010/main" val="20855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French</a:t>
            </a:r>
            <a:endParaRPr sz="2800" b="0" i="0" u="none" strike="noStrike" cap="none">
              <a:solidFill>
                <a:schemeClr val="dk1"/>
              </a:solidFill>
              <a:latin typeface="Maven Pro Medium"/>
              <a:ea typeface="Maven Pro Medium"/>
              <a:cs typeface="Maven Pro Medium"/>
              <a:sym typeface="Maven Pro Medium"/>
            </a:endParaRPr>
          </a:p>
        </p:txBody>
      </p:sp>
      <p:pic>
        <p:nvPicPr>
          <p:cNvPr id="219" name="Google Shape;219;p19"/>
          <p:cNvPicPr preferRelativeResize="0"/>
          <p:nvPr/>
        </p:nvPicPr>
        <p:blipFill rotWithShape="1">
          <a:blip r:embed="rId3">
            <a:alphaModFix/>
          </a:blip>
          <a:srcRect/>
          <a:stretch/>
        </p:blipFill>
        <p:spPr>
          <a:xfrm>
            <a:off x="202222" y="610408"/>
            <a:ext cx="8739556" cy="43489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2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000000"/>
                </a:solidFill>
                <a:latin typeface="Maven Pro"/>
                <a:ea typeface="Maven Pro"/>
                <a:cs typeface="Maven Pro"/>
                <a:sym typeface="Maven Pro"/>
              </a:rPr>
              <a:t>Computing</a:t>
            </a:r>
            <a:endParaRPr sz="2800" b="0" i="0" u="none" strike="noStrike" cap="none">
              <a:solidFill>
                <a:srgbClr val="595959"/>
              </a:solidFill>
              <a:latin typeface="Maven Pro Medium"/>
              <a:ea typeface="Maven Pro Medium"/>
              <a:cs typeface="Maven Pro Medium"/>
              <a:sym typeface="Maven Pro Medium"/>
            </a:endParaRPr>
          </a:p>
        </p:txBody>
      </p:sp>
      <p:pic>
        <p:nvPicPr>
          <p:cNvPr id="228" name="Google Shape;228;p20"/>
          <p:cNvPicPr preferRelativeResize="0"/>
          <p:nvPr/>
        </p:nvPicPr>
        <p:blipFill rotWithShape="1">
          <a:blip r:embed="rId3">
            <a:alphaModFix/>
          </a:blip>
          <a:srcRect/>
          <a:stretch/>
        </p:blipFill>
        <p:spPr>
          <a:xfrm>
            <a:off x="252466" y="825232"/>
            <a:ext cx="7112600" cy="4113025"/>
          </a:xfrm>
          <a:prstGeom prst="rect">
            <a:avLst/>
          </a:prstGeom>
          <a:noFill/>
          <a:ln>
            <a:noFill/>
          </a:ln>
        </p:spPr>
      </p:pic>
      <p:pic>
        <p:nvPicPr>
          <p:cNvPr id="229" name="Google Shape;229;p20"/>
          <p:cNvPicPr preferRelativeResize="0"/>
          <p:nvPr/>
        </p:nvPicPr>
        <p:blipFill rotWithShape="1">
          <a:blip r:embed="rId4">
            <a:alphaModFix/>
          </a:blip>
          <a:srcRect/>
          <a:stretch/>
        </p:blipFill>
        <p:spPr>
          <a:xfrm>
            <a:off x="7330372" y="1157176"/>
            <a:ext cx="1854525" cy="32969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000000"/>
                </a:solidFill>
                <a:latin typeface="Maven Pro"/>
                <a:ea typeface="Maven Pro"/>
                <a:cs typeface="Maven Pro"/>
                <a:sym typeface="Maven Pro"/>
              </a:rPr>
              <a:t>Computing</a:t>
            </a:r>
            <a:endParaRPr sz="2800" b="0" i="0" u="none" strike="noStrike" cap="none">
              <a:solidFill>
                <a:srgbClr val="595959"/>
              </a:solidFill>
              <a:latin typeface="Maven Pro Medium"/>
              <a:ea typeface="Maven Pro Medium"/>
              <a:cs typeface="Maven Pro Medium"/>
              <a:sym typeface="Maven Pro Medium"/>
            </a:endParaRPr>
          </a:p>
        </p:txBody>
      </p:sp>
      <p:pic>
        <p:nvPicPr>
          <p:cNvPr id="238" name="Google Shape;238;p21"/>
          <p:cNvPicPr preferRelativeResize="0"/>
          <p:nvPr/>
        </p:nvPicPr>
        <p:blipFill rotWithShape="1">
          <a:blip r:embed="rId3">
            <a:alphaModFix/>
          </a:blip>
          <a:srcRect t="3844"/>
          <a:stretch/>
        </p:blipFill>
        <p:spPr>
          <a:xfrm>
            <a:off x="121931" y="684562"/>
            <a:ext cx="7235074" cy="4200675"/>
          </a:xfrm>
          <a:prstGeom prst="rect">
            <a:avLst/>
          </a:prstGeom>
          <a:noFill/>
          <a:ln>
            <a:noFill/>
          </a:ln>
        </p:spPr>
      </p:pic>
      <p:pic>
        <p:nvPicPr>
          <p:cNvPr id="239" name="Google Shape;239;p21"/>
          <p:cNvPicPr preferRelativeResize="0"/>
          <p:nvPr/>
        </p:nvPicPr>
        <p:blipFill rotWithShape="1">
          <a:blip r:embed="rId4">
            <a:alphaModFix/>
          </a:blip>
          <a:srcRect/>
          <a:stretch/>
        </p:blipFill>
        <p:spPr>
          <a:xfrm rot="-5400000">
            <a:off x="7073718" y="2909800"/>
            <a:ext cx="2290601" cy="1606101"/>
          </a:xfrm>
          <a:prstGeom prst="rect">
            <a:avLst/>
          </a:prstGeom>
          <a:noFill/>
          <a:ln w="9525" cap="flat" cmpd="sng">
            <a:solidFill>
              <a:schemeClr val="dk1"/>
            </a:solidFill>
            <a:prstDash val="solid"/>
            <a:round/>
            <a:headEnd type="none" w="sm" len="sm"/>
            <a:tailEnd type="none" w="sm" len="sm"/>
          </a:ln>
        </p:spPr>
      </p:pic>
      <p:pic>
        <p:nvPicPr>
          <p:cNvPr id="240" name="Google Shape;240;p21"/>
          <p:cNvPicPr preferRelativeResize="0"/>
          <p:nvPr/>
        </p:nvPicPr>
        <p:blipFill rotWithShape="1">
          <a:blip r:embed="rId5">
            <a:alphaModFix/>
          </a:blip>
          <a:srcRect/>
          <a:stretch/>
        </p:blipFill>
        <p:spPr>
          <a:xfrm rot="-5400000">
            <a:off x="7248064" y="931161"/>
            <a:ext cx="1783799" cy="1290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7" name="Google Shape;247;p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Art</a:t>
            </a:r>
            <a:endParaRPr sz="2800" b="0" i="0" u="none" strike="noStrike" cap="none">
              <a:solidFill>
                <a:schemeClr val="dk1"/>
              </a:solidFill>
              <a:latin typeface="Maven Pro Medium"/>
              <a:ea typeface="Maven Pro Medium"/>
              <a:cs typeface="Maven Pro Medium"/>
              <a:sym typeface="Maven Pro Medium"/>
            </a:endParaRPr>
          </a:p>
        </p:txBody>
      </p:sp>
      <p:sp>
        <p:nvSpPr>
          <p:cNvPr id="249" name="Google Shape;249;p24"/>
          <p:cNvSpPr/>
          <p:nvPr/>
        </p:nvSpPr>
        <p:spPr>
          <a:xfrm>
            <a:off x="5762276" y="2796500"/>
            <a:ext cx="1583100" cy="169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50" name="Google Shape;250;p24"/>
          <p:cNvSpPr txBox="1"/>
          <p:nvPr/>
        </p:nvSpPr>
        <p:spPr>
          <a:xfrm>
            <a:off x="3119977" y="3947550"/>
            <a:ext cx="5925811" cy="1077218"/>
          </a:xfrm>
          <a:prstGeom prst="rect">
            <a:avLst/>
          </a:prstGeom>
          <a:solidFill>
            <a:srgbClr val="CCEC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Calibri"/>
                <a:ea typeface="Calibri"/>
                <a:cs typeface="Calibri"/>
                <a:sym typeface="Calibri"/>
              </a:rPr>
              <a:t>Remember to check google classroom for more handouts and guidance for each task.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4</a:t>
            </a:r>
            <a:r>
              <a:rPr lang="en" sz="800" b="0" i="0" u="none" strike="noStrike" cap="none" baseline="30000">
                <a:solidFill>
                  <a:srgbClr val="000000"/>
                </a:solidFill>
                <a:latin typeface="Calibri"/>
                <a:ea typeface="Calibri"/>
                <a:cs typeface="Calibri"/>
                <a:sym typeface="Calibri"/>
              </a:rPr>
              <a:t> </a:t>
            </a:r>
            <a:r>
              <a:rPr lang="en" sz="800" b="0" i="0" u="none" strike="noStrike" cap="none">
                <a:solidFill>
                  <a:srgbClr val="000000"/>
                </a:solidFill>
                <a:latin typeface="Calibri"/>
                <a:ea typeface="Calibri"/>
                <a:cs typeface="Calibri"/>
                <a:sym typeface="Calibri"/>
              </a:rPr>
              <a:t>Sept: </a:t>
            </a:r>
            <a:r>
              <a:rPr lang="en" sz="800" b="1" i="0" u="none" strike="noStrike" cap="none">
                <a:solidFill>
                  <a:srgbClr val="000000"/>
                </a:solidFill>
                <a:latin typeface="Calibri"/>
                <a:ea typeface="Calibri"/>
                <a:cs typeface="Calibri"/>
                <a:sym typeface="Calibri"/>
              </a:rPr>
              <a:t>Task 1 </a:t>
            </a:r>
            <a:r>
              <a:rPr lang="en" sz="800" b="0" i="0" u="none" strike="noStrike" cap="none">
                <a:solidFill>
                  <a:schemeClr val="dk1"/>
                </a:solidFill>
                <a:latin typeface="Calibri"/>
                <a:ea typeface="Calibri"/>
                <a:cs typeface="Calibri"/>
                <a:sym typeface="Calibri"/>
              </a:rPr>
              <a:t>Write up the key words for Growth &amp; Decay in your book.</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18</a:t>
            </a:r>
            <a:r>
              <a:rPr lang="en" sz="800" b="0" i="0" u="none" strike="noStrike" cap="none" baseline="30000">
                <a:solidFill>
                  <a:srgbClr val="000000"/>
                </a:solidFill>
                <a:latin typeface="Calibri"/>
                <a:ea typeface="Calibri"/>
                <a:cs typeface="Calibri"/>
                <a:sym typeface="Calibri"/>
              </a:rPr>
              <a:t> </a:t>
            </a:r>
            <a:r>
              <a:rPr lang="en" sz="800" b="0" i="0" u="none" strike="noStrike" cap="none">
                <a:solidFill>
                  <a:srgbClr val="000000"/>
                </a:solidFill>
                <a:latin typeface="Calibri"/>
                <a:ea typeface="Calibri"/>
                <a:cs typeface="Calibri"/>
                <a:sym typeface="Calibri"/>
              </a:rPr>
              <a:t>Sept: </a:t>
            </a:r>
            <a:r>
              <a:rPr lang="en" sz="800" b="1" i="0" u="none" strike="noStrike" cap="none">
                <a:solidFill>
                  <a:srgbClr val="000000"/>
                </a:solidFill>
                <a:latin typeface="Calibri"/>
                <a:ea typeface="Calibri"/>
                <a:cs typeface="Calibri"/>
                <a:sym typeface="Calibri"/>
              </a:rPr>
              <a:t>Task 2 Artist Research </a:t>
            </a:r>
            <a:r>
              <a:rPr lang="en" sz="800" b="0" i="0" u="none" strike="noStrike" cap="none">
                <a:solidFill>
                  <a:srgbClr val="000000"/>
                </a:solidFill>
                <a:latin typeface="Calibri"/>
                <a:ea typeface="Calibri"/>
                <a:cs typeface="Calibri"/>
                <a:sym typeface="Calibri"/>
              </a:rPr>
              <a:t>Choose an artwork by one of the artists above, Use the </a:t>
            </a:r>
            <a:r>
              <a:rPr lang="en" sz="800" b="1" i="0" u="none" strike="noStrike" cap="none">
                <a:solidFill>
                  <a:srgbClr val="000000"/>
                </a:solidFill>
                <a:latin typeface="Calibri"/>
                <a:ea typeface="Calibri"/>
                <a:cs typeface="Calibri"/>
                <a:sym typeface="Calibri"/>
              </a:rPr>
              <a:t>Art writing framework </a:t>
            </a:r>
            <a:r>
              <a:rPr lang="en" sz="800" b="0" i="0" u="none" strike="noStrike" cap="none">
                <a:solidFill>
                  <a:srgbClr val="000000"/>
                </a:solidFill>
                <a:latin typeface="Calibri"/>
                <a:ea typeface="Calibri"/>
                <a:cs typeface="Calibri"/>
                <a:sym typeface="Calibri"/>
              </a:rPr>
              <a:t>to discuss the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2</a:t>
            </a:r>
            <a:r>
              <a:rPr lang="en" sz="800" b="0" i="0" u="none" strike="noStrike" cap="none" baseline="30000">
                <a:solidFill>
                  <a:srgbClr val="000000"/>
                </a:solidFill>
                <a:latin typeface="Calibri"/>
                <a:ea typeface="Calibri"/>
                <a:cs typeface="Calibri"/>
                <a:sym typeface="Calibri"/>
              </a:rPr>
              <a:t> </a:t>
            </a:r>
            <a:r>
              <a:rPr lang="en" sz="800" b="0" i="0" u="none" strike="noStrike" cap="none">
                <a:solidFill>
                  <a:srgbClr val="000000"/>
                </a:solidFill>
                <a:latin typeface="Calibri"/>
                <a:ea typeface="Calibri"/>
                <a:cs typeface="Calibri"/>
                <a:sym typeface="Calibri"/>
              </a:rPr>
              <a:t>Oct:  </a:t>
            </a:r>
            <a:r>
              <a:rPr lang="en" sz="800" b="1" i="0" u="none" strike="noStrike" cap="none">
                <a:solidFill>
                  <a:srgbClr val="000000"/>
                </a:solidFill>
                <a:latin typeface="Calibri"/>
                <a:ea typeface="Calibri"/>
                <a:cs typeface="Calibri"/>
                <a:sym typeface="Calibri"/>
              </a:rPr>
              <a:t>Task </a:t>
            </a:r>
            <a:r>
              <a:rPr lang="en" sz="800" b="1" i="0" u="none" strike="noStrike" cap="none">
                <a:solidFill>
                  <a:schemeClr val="dk1"/>
                </a:solidFill>
                <a:latin typeface="Calibri"/>
                <a:ea typeface="Calibri"/>
                <a:cs typeface="Calibri"/>
                <a:sym typeface="Calibri"/>
              </a:rPr>
              <a:t>3 </a:t>
            </a:r>
            <a:r>
              <a:rPr lang="en" sz="800" b="0" i="0" u="none" strike="noStrike" cap="none">
                <a:solidFill>
                  <a:schemeClr val="dk1"/>
                </a:solidFill>
                <a:latin typeface="Calibri"/>
                <a:ea typeface="Calibri"/>
                <a:cs typeface="Calibri"/>
                <a:sym typeface="Calibri"/>
              </a:rPr>
              <a:t>Create an observational drawing using LINE, write up the description of LINE in your book.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16</a:t>
            </a:r>
            <a:r>
              <a:rPr lang="en" sz="800" b="0" i="0" u="none" strike="noStrike" cap="none" baseline="30000">
                <a:solidFill>
                  <a:srgbClr val="000000"/>
                </a:solidFill>
                <a:latin typeface="Calibri"/>
                <a:ea typeface="Calibri"/>
                <a:cs typeface="Calibri"/>
                <a:sym typeface="Calibri"/>
              </a:rPr>
              <a:t> </a:t>
            </a:r>
            <a:r>
              <a:rPr lang="en" sz="800" b="0" i="0" u="none" strike="noStrike" cap="none">
                <a:solidFill>
                  <a:srgbClr val="000000"/>
                </a:solidFill>
                <a:latin typeface="Calibri"/>
                <a:ea typeface="Calibri"/>
                <a:cs typeface="Calibri"/>
                <a:sym typeface="Calibri"/>
              </a:rPr>
              <a:t>Oct: </a:t>
            </a:r>
            <a:r>
              <a:rPr lang="en" sz="800" b="1" i="0" u="none" strike="noStrike" cap="none">
                <a:solidFill>
                  <a:srgbClr val="000000"/>
                </a:solidFill>
                <a:latin typeface="Calibri"/>
                <a:ea typeface="Calibri"/>
                <a:cs typeface="Calibri"/>
                <a:sym typeface="Calibri"/>
              </a:rPr>
              <a:t>Task 4</a:t>
            </a:r>
            <a:r>
              <a:rPr lang="en" sz="800" b="0" i="0" u="none" strike="noStrike" cap="none">
                <a:solidFill>
                  <a:srgbClr val="000000"/>
                </a:solidFill>
                <a:latin typeface="Calibri"/>
                <a:ea typeface="Calibri"/>
                <a:cs typeface="Calibri"/>
                <a:sym typeface="Calibri"/>
              </a:rPr>
              <a:t> Scan the QR code to learn more about careers in art. Put this together as a power point slide or poster.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6</a:t>
            </a:r>
            <a:r>
              <a:rPr lang="en" sz="800" b="0" i="0" u="none" strike="noStrike" cap="none" baseline="30000">
                <a:solidFill>
                  <a:srgbClr val="000000"/>
                </a:solidFill>
                <a:latin typeface="Calibri"/>
                <a:ea typeface="Calibri"/>
                <a:cs typeface="Calibri"/>
                <a:sym typeface="Calibri"/>
              </a:rPr>
              <a:t> </a:t>
            </a:r>
            <a:r>
              <a:rPr lang="en" sz="800" b="0" i="0" u="none" strike="noStrike" cap="none">
                <a:solidFill>
                  <a:srgbClr val="000000"/>
                </a:solidFill>
                <a:latin typeface="Calibri"/>
                <a:ea typeface="Calibri"/>
                <a:cs typeface="Calibri"/>
                <a:sym typeface="Calibri"/>
              </a:rPr>
              <a:t>Nov: </a:t>
            </a:r>
            <a:r>
              <a:rPr lang="en" sz="800" b="1" i="0" u="none" strike="noStrike" cap="none">
                <a:solidFill>
                  <a:srgbClr val="000000"/>
                </a:solidFill>
                <a:latin typeface="Calibri"/>
                <a:ea typeface="Calibri"/>
                <a:cs typeface="Calibri"/>
                <a:sym typeface="Calibri"/>
              </a:rPr>
              <a:t>Task 5 </a:t>
            </a:r>
            <a:r>
              <a:rPr lang="en" sz="800" b="0" i="0" u="none" strike="noStrike" cap="none">
                <a:solidFill>
                  <a:srgbClr val="000000"/>
                </a:solidFill>
                <a:latin typeface="Calibri"/>
                <a:ea typeface="Calibri"/>
                <a:cs typeface="Calibri"/>
                <a:sym typeface="Calibri"/>
              </a:rPr>
              <a:t>Create an </a:t>
            </a:r>
            <a:r>
              <a:rPr lang="en" sz="800" b="0" i="0" u="none" strike="noStrike" cap="none">
                <a:solidFill>
                  <a:schemeClr val="dk1"/>
                </a:solidFill>
                <a:latin typeface="Calibri"/>
                <a:ea typeface="Calibri"/>
                <a:cs typeface="Calibri"/>
                <a:sym typeface="Calibri"/>
              </a:rPr>
              <a:t>observational drawing using colour or tone, annotate your artwork using the</a:t>
            </a:r>
            <a:r>
              <a:rPr lang="en" sz="800" b="1" i="0" u="none" strike="noStrike" cap="none">
                <a:solidFill>
                  <a:schemeClr val="dk1"/>
                </a:solidFill>
                <a:latin typeface="Calibri"/>
                <a:ea typeface="Calibri"/>
                <a:cs typeface="Calibri"/>
                <a:sym typeface="Calibri"/>
              </a:rPr>
              <a:t> Art </a:t>
            </a:r>
            <a:r>
              <a:rPr lang="en" sz="800" b="1" i="0" u="none" strike="noStrike" cap="none">
                <a:solidFill>
                  <a:srgbClr val="000000"/>
                </a:solidFill>
                <a:latin typeface="Calibri"/>
                <a:ea typeface="Calibri"/>
                <a:cs typeface="Calibri"/>
                <a:sym typeface="Calibri"/>
              </a:rPr>
              <a:t>writing framework.</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W/B 20 Nov: </a:t>
            </a:r>
            <a:r>
              <a:rPr lang="en" sz="800" b="1" i="0" u="none" strike="noStrike" cap="none">
                <a:solidFill>
                  <a:srgbClr val="000000"/>
                </a:solidFill>
                <a:latin typeface="Calibri"/>
                <a:ea typeface="Calibri"/>
                <a:cs typeface="Calibri"/>
                <a:sym typeface="Calibri"/>
              </a:rPr>
              <a:t>Task 6 </a:t>
            </a:r>
            <a:r>
              <a:rPr lang="en" sz="800" b="0" i="0" u="none" strike="noStrike" cap="none">
                <a:solidFill>
                  <a:schemeClr val="dk1"/>
                </a:solidFill>
                <a:latin typeface="Calibri"/>
                <a:ea typeface="Calibri"/>
                <a:cs typeface="Calibri"/>
                <a:sym typeface="Calibri"/>
              </a:rPr>
              <a:t>Compare the Edward Weston Shell with the Texture/Pattern shell. Give your opinion using the Art writing framework.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Calibri"/>
                <a:ea typeface="Calibri"/>
                <a:cs typeface="Calibri"/>
                <a:sym typeface="Calibri"/>
              </a:rPr>
              <a:t>W/B 4 Dec </a:t>
            </a:r>
            <a:r>
              <a:rPr lang="en" sz="800" b="1" i="0" u="none" strike="noStrike" cap="none">
                <a:solidFill>
                  <a:schemeClr val="dk1"/>
                </a:solidFill>
                <a:latin typeface="Calibri"/>
                <a:ea typeface="Calibri"/>
                <a:cs typeface="Calibri"/>
                <a:sym typeface="Calibri"/>
              </a:rPr>
              <a:t>Task 7 </a:t>
            </a:r>
            <a:r>
              <a:rPr lang="en" sz="800" b="0" i="0" u="none" strike="noStrike" cap="none">
                <a:solidFill>
                  <a:schemeClr val="dk1"/>
                </a:solidFill>
                <a:latin typeface="Calibri"/>
                <a:ea typeface="Calibri"/>
                <a:cs typeface="Calibri"/>
                <a:sym typeface="Calibri"/>
              </a:rPr>
              <a:t>Watch the ‘Tate short’ on Damien Hirst discussing his artwork </a:t>
            </a:r>
            <a:r>
              <a:rPr lang="en" sz="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https://youtu.be/YWSb9QMlLoQ</a:t>
            </a:r>
            <a:r>
              <a:rPr lang="en" sz="800" b="0" i="0" u="none" strike="noStrike" cap="none">
                <a:solidFill>
                  <a:schemeClr val="dk1"/>
                </a:solidFill>
                <a:latin typeface="Calibri"/>
                <a:ea typeface="Calibri"/>
                <a:cs typeface="Calibri"/>
                <a:sym typeface="Calibri"/>
              </a:rPr>
              <a:t> scan the QR code</a:t>
            </a:r>
            <a:endParaRPr sz="1400" b="0" i="0" u="none" strike="noStrike" cap="none">
              <a:solidFill>
                <a:srgbClr val="000000"/>
              </a:solidFill>
              <a:latin typeface="Arial"/>
              <a:ea typeface="Arial"/>
              <a:cs typeface="Arial"/>
              <a:sym typeface="Arial"/>
            </a:endParaRPr>
          </a:p>
        </p:txBody>
      </p:sp>
      <p:pic>
        <p:nvPicPr>
          <p:cNvPr id="251" name="Google Shape;251;p24"/>
          <p:cNvPicPr preferRelativeResize="0"/>
          <p:nvPr/>
        </p:nvPicPr>
        <p:blipFill rotWithShape="1">
          <a:blip r:embed="rId4">
            <a:alphaModFix/>
          </a:blip>
          <a:srcRect/>
          <a:stretch/>
        </p:blipFill>
        <p:spPr>
          <a:xfrm>
            <a:off x="7034874" y="4097603"/>
            <a:ext cx="696477" cy="143604"/>
          </a:xfrm>
          <a:prstGeom prst="rect">
            <a:avLst/>
          </a:prstGeom>
          <a:noFill/>
          <a:ln w="9525" cap="flat" cmpd="sng">
            <a:solidFill>
              <a:schemeClr val="dk1"/>
            </a:solidFill>
            <a:prstDash val="solid"/>
            <a:round/>
            <a:headEnd type="none" w="sm" len="sm"/>
            <a:tailEnd type="none" w="sm" len="sm"/>
          </a:ln>
        </p:spPr>
      </p:pic>
      <p:graphicFrame>
        <p:nvGraphicFramePr>
          <p:cNvPr id="252" name="Google Shape;252;p24"/>
          <p:cNvGraphicFramePr/>
          <p:nvPr>
            <p:extLst>
              <p:ext uri="{D42A27DB-BD31-4B8C-83A1-F6EECF244321}">
                <p14:modId xmlns:p14="http://schemas.microsoft.com/office/powerpoint/2010/main" val="838947887"/>
              </p:ext>
            </p:extLst>
          </p:nvPr>
        </p:nvGraphicFramePr>
        <p:xfrm>
          <a:off x="112928" y="218015"/>
          <a:ext cx="3067850" cy="4800550"/>
        </p:xfrm>
        <a:graphic>
          <a:graphicData uri="http://schemas.openxmlformats.org/drawingml/2006/table">
            <a:tbl>
              <a:tblPr firstRow="1" bandRow="1">
                <a:noFill/>
                <a:tableStyleId>{077CD796-4611-4E4C-8D1C-50AB9C14248B}</a:tableStyleId>
              </a:tblPr>
              <a:tblGrid>
                <a:gridCol w="872000">
                  <a:extLst>
                    <a:ext uri="{9D8B030D-6E8A-4147-A177-3AD203B41FA5}">
                      <a16:colId xmlns:a16="http://schemas.microsoft.com/office/drawing/2014/main" val="20000"/>
                    </a:ext>
                  </a:extLst>
                </a:gridCol>
                <a:gridCol w="2195850">
                  <a:extLst>
                    <a:ext uri="{9D8B030D-6E8A-4147-A177-3AD203B41FA5}">
                      <a16:colId xmlns:a16="http://schemas.microsoft.com/office/drawing/2014/main" val="20001"/>
                    </a:ext>
                  </a:extLst>
                </a:gridCol>
              </a:tblGrid>
              <a:tr h="320525">
                <a:tc gridSpan="2">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Calibri"/>
                          <a:ea typeface="Calibri"/>
                          <a:cs typeface="Calibri"/>
                          <a:sym typeface="Calibri"/>
                        </a:rPr>
                        <a:t>Key Words – Growth and Decay</a:t>
                      </a:r>
                      <a:endParaRPr sz="1000" u="none" strike="noStrike" cap="none" dirty="0">
                        <a:latin typeface="Calibri"/>
                        <a:ea typeface="Calibri"/>
                        <a:cs typeface="Calibri"/>
                        <a:sym typeface="Calibri"/>
                      </a:endParaRPr>
                    </a:p>
                  </a:txBody>
                  <a:tcPr marL="91450" marR="91450" marT="38100" marB="38100"/>
                </a:tc>
                <a:tc hMerge="1">
                  <a:txBody>
                    <a:bodyPr/>
                    <a:lstStyle/>
                    <a:p>
                      <a:endParaRPr lang="en-US"/>
                    </a:p>
                  </a:txBody>
                  <a:tcPr/>
                </a:tc>
                <a:extLst>
                  <a:ext uri="{0D108BD9-81ED-4DB2-BD59-A6C34878D82A}">
                    <a16:rowId xmlns:a16="http://schemas.microsoft.com/office/drawing/2014/main" val="10000"/>
                  </a:ext>
                </a:extLst>
              </a:tr>
              <a:tr h="266703">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latin typeface="Calibri"/>
                          <a:ea typeface="Calibri"/>
                          <a:cs typeface="Calibri"/>
                          <a:sym typeface="Calibri"/>
                        </a:rPr>
                        <a:t>Tone</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The darkness or lightness of a colour</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1"/>
                  </a:ext>
                </a:extLst>
              </a:tr>
              <a:tr h="670704">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Relief print</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Any print in which the image is printed from the raised portions of a carved or etched surface e.g. a rubber stamp. Woodcuts are the most common relief</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2"/>
                  </a:ext>
                </a:extLst>
              </a:tr>
              <a:tr h="815721">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Lino print</a:t>
                      </a:r>
                      <a:endParaRPr sz="80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Is a form of relief printing. It is done by carving a design into a piece of linoleum. The sheet is inked with a roller (called a brayer), and then impressed onto paper or fabric. The actual printing can be done by hand or with a press.</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3"/>
                  </a:ext>
                </a:extLst>
              </a:tr>
              <a:tr h="525687">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Reduction print</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alibri"/>
                        <a:buNone/>
                      </a:pP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dirty="0">
                          <a:latin typeface="Calibri"/>
                          <a:ea typeface="Calibri"/>
                          <a:cs typeface="Calibri"/>
                          <a:sym typeface="Calibri"/>
                        </a:rPr>
                        <a:t>Use of more than one colour over the existing colour. In each printing interval more of the print surface is removed.</a:t>
                      </a:r>
                      <a:endParaRPr sz="800" u="none" strike="noStrike" cap="none" dirty="0">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4"/>
                  </a:ext>
                </a:extLst>
              </a:tr>
              <a:tr h="525687">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Positive space</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Refers to the subject, or areas of interest in an artwork.</a:t>
                      </a:r>
                      <a:r>
                        <a:rPr lang="en" sz="800" u="sng" strike="noStrike" cap="none">
                          <a:latin typeface="Calibri"/>
                          <a:ea typeface="Calibri"/>
                          <a:cs typeface="Calibri"/>
                          <a:sym typeface="Calibri"/>
                        </a:rPr>
                        <a:t> Negative space </a:t>
                      </a:r>
                      <a:r>
                        <a:rPr lang="en" sz="800" u="none" strike="noStrike" cap="none">
                          <a:latin typeface="Calibri"/>
                          <a:ea typeface="Calibri"/>
                          <a:cs typeface="Calibri"/>
                          <a:sym typeface="Calibri"/>
                        </a:rPr>
                        <a:t>refers to the background or area that surrounds the subject.</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5"/>
                  </a:ext>
                </a:extLst>
              </a:tr>
              <a:tr h="243479">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Composition</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How an artwork is arranged.</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6"/>
                  </a:ext>
                </a:extLst>
              </a:tr>
              <a:tr h="525687">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Pinch pot</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A simple form of handmade pottery, using gentle pinching motions to create a pot from a ball of clay.</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7"/>
                  </a:ext>
                </a:extLst>
              </a:tr>
              <a:tr h="525687">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Score &amp; slip</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Score means to make scratches on the surfaces A liquid clay, can be used as a glue to join pieces together after scoring.</a:t>
                      </a:r>
                      <a:endParaRPr sz="800" u="none" strike="noStrike" cap="none">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8"/>
                  </a:ext>
                </a:extLst>
              </a:tr>
              <a:tr h="380670">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a:latin typeface="Calibri"/>
                          <a:ea typeface="Calibri"/>
                          <a:cs typeface="Calibri"/>
                          <a:sym typeface="Calibri"/>
                        </a:rPr>
                        <a:t>media</a:t>
                      </a:r>
                      <a:endParaRPr sz="800" b="0" u="none" strike="noStrike" cap="none">
                        <a:latin typeface="Calibri"/>
                        <a:ea typeface="Calibri"/>
                        <a:cs typeface="Calibri"/>
                        <a:sym typeface="Calibri"/>
                      </a:endParaRPr>
                    </a:p>
                  </a:txBody>
                  <a:tcPr marL="91450" marR="91450" marT="38100" marB="38100">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 sz="800" u="none" strike="noStrike" cap="none" dirty="0">
                          <a:latin typeface="Calibri"/>
                          <a:ea typeface="Calibri"/>
                          <a:cs typeface="Calibri"/>
                          <a:sym typeface="Calibri"/>
                        </a:rPr>
                        <a:t>The type of art (painting, print, sculpture) and the materials it has been made out of.</a:t>
                      </a:r>
                      <a:endParaRPr sz="800" u="none" strike="noStrike" cap="none" dirty="0">
                        <a:latin typeface="Calibri"/>
                        <a:ea typeface="Calibri"/>
                        <a:cs typeface="Calibri"/>
                        <a:sym typeface="Calibri"/>
                      </a:endParaRPr>
                    </a:p>
                  </a:txBody>
                  <a:tcPr marL="91450" marR="91450" marT="38100" marB="38100" anchor="ctr">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9"/>
                  </a:ext>
                </a:extLst>
              </a:tr>
            </a:tbl>
          </a:graphicData>
        </a:graphic>
      </p:graphicFrame>
      <p:sp>
        <p:nvSpPr>
          <p:cNvPr id="254" name="Google Shape;254;p24"/>
          <p:cNvSpPr/>
          <p:nvPr/>
        </p:nvSpPr>
        <p:spPr>
          <a:xfrm>
            <a:off x="4785139" y="385801"/>
            <a:ext cx="717556" cy="1638251"/>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Calibri"/>
                <a:ea typeface="Calibri"/>
                <a:cs typeface="Calibri"/>
                <a:sym typeface="Calibri"/>
              </a:rPr>
              <a:t>Artists: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Calibri"/>
                <a:ea typeface="Calibri"/>
                <a:cs typeface="Calibri"/>
                <a:sym typeface="Calibri"/>
              </a:rPr>
              <a:t>Damien Hirst,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Calibri"/>
                <a:ea typeface="Calibri"/>
                <a:cs typeface="Calibri"/>
                <a:sym typeface="Calibri"/>
              </a:rPr>
              <a:t>Van Gogh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Calibri"/>
                <a:ea typeface="Calibri"/>
                <a:cs typeface="Calibri"/>
                <a:sym typeface="Calibri"/>
              </a:rPr>
              <a:t>Claud Monet,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Calibri"/>
                <a:ea typeface="Calibri"/>
                <a:cs typeface="Calibri"/>
                <a:sym typeface="Calibri"/>
              </a:rPr>
              <a:t>Andy Warhol, Hiroshige,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Calibri"/>
                <a:ea typeface="Calibri"/>
                <a:cs typeface="Calibri"/>
                <a:sym typeface="Calibri"/>
              </a:rPr>
              <a:t>James Ensor, Marc Quinn, Salvador Dali, Judith Leyster, </a:t>
            </a:r>
            <a:r>
              <a:rPr lang="en" sz="700" b="1" i="0" u="none" strike="noStrike" cap="none">
                <a:solidFill>
                  <a:schemeClr val="dk1"/>
                </a:solidFill>
                <a:latin typeface="Calibri"/>
                <a:ea typeface="Calibri"/>
                <a:cs typeface="Calibri"/>
                <a:sym typeface="Calibri"/>
              </a:rPr>
              <a:t>Designers: </a:t>
            </a:r>
            <a:r>
              <a:rPr lang="en" sz="700" b="0" i="0" u="none" strike="noStrike" cap="none">
                <a:solidFill>
                  <a:schemeClr val="dk1"/>
                </a:solidFill>
                <a:latin typeface="Calibri"/>
                <a:ea typeface="Calibri"/>
                <a:cs typeface="Calibri"/>
                <a:sym typeface="Calibri"/>
              </a:rPr>
              <a:t>Versace, McQueen</a:t>
            </a:r>
            <a:endParaRPr sz="700" b="0" i="0" u="none" strike="noStrike" cap="none">
              <a:solidFill>
                <a:schemeClr val="dk1"/>
              </a:solidFill>
              <a:latin typeface="Arial"/>
              <a:ea typeface="Arial"/>
              <a:cs typeface="Arial"/>
              <a:sym typeface="Arial"/>
            </a:endParaRPr>
          </a:p>
        </p:txBody>
      </p:sp>
      <p:grpSp>
        <p:nvGrpSpPr>
          <p:cNvPr id="255" name="Google Shape;255;p24"/>
          <p:cNvGrpSpPr/>
          <p:nvPr/>
        </p:nvGrpSpPr>
        <p:grpSpPr>
          <a:xfrm>
            <a:off x="5353908" y="2104237"/>
            <a:ext cx="1100791" cy="1883547"/>
            <a:chOff x="5353908" y="2139069"/>
            <a:chExt cx="1100791" cy="1883547"/>
          </a:xfrm>
        </p:grpSpPr>
        <p:pic>
          <p:nvPicPr>
            <p:cNvPr id="256" name="Google Shape;256;p24"/>
            <p:cNvPicPr preferRelativeResize="0"/>
            <p:nvPr/>
          </p:nvPicPr>
          <p:blipFill rotWithShape="1">
            <a:blip r:embed="rId5">
              <a:alphaModFix/>
            </a:blip>
            <a:srcRect/>
            <a:stretch/>
          </p:blipFill>
          <p:spPr>
            <a:xfrm>
              <a:off x="5433575" y="2139069"/>
              <a:ext cx="975220" cy="1493861"/>
            </a:xfrm>
            <a:prstGeom prst="rect">
              <a:avLst/>
            </a:prstGeom>
            <a:noFill/>
            <a:ln>
              <a:noFill/>
            </a:ln>
          </p:spPr>
        </p:pic>
        <p:sp>
          <p:nvSpPr>
            <p:cNvPr id="257" name="Google Shape;257;p24"/>
            <p:cNvSpPr/>
            <p:nvPr/>
          </p:nvSpPr>
          <p:spPr>
            <a:xfrm>
              <a:off x="5353908" y="3584992"/>
              <a:ext cx="1100791" cy="43762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700"/>
                <a:buFont typeface="Arial"/>
                <a:buNone/>
              </a:pPr>
              <a:r>
                <a:rPr lang="en" sz="700" b="0" i="0" u="none" strike="noStrike" cap="none">
                  <a:solidFill>
                    <a:srgbClr val="000000"/>
                  </a:solidFill>
                  <a:latin typeface="Calibri"/>
                  <a:ea typeface="Calibri"/>
                  <a:cs typeface="Calibri"/>
                  <a:sym typeface="Calibri"/>
                </a:rPr>
                <a:t>Georgia O'Keeffe: Horse's Skull on Blue, 1930</a:t>
              </a:r>
              <a:endParaRPr sz="700" b="0" i="0" u="none" strike="noStrike" cap="none">
                <a:solidFill>
                  <a:srgbClr val="000000"/>
                </a:solidFill>
                <a:latin typeface="Calibri"/>
                <a:ea typeface="Calibri"/>
                <a:cs typeface="Calibri"/>
                <a:sym typeface="Calibri"/>
              </a:endParaRPr>
            </a:p>
          </p:txBody>
        </p:sp>
      </p:grpSp>
      <p:grpSp>
        <p:nvGrpSpPr>
          <p:cNvPr id="258" name="Google Shape;258;p24"/>
          <p:cNvGrpSpPr/>
          <p:nvPr/>
        </p:nvGrpSpPr>
        <p:grpSpPr>
          <a:xfrm>
            <a:off x="4125486" y="482751"/>
            <a:ext cx="671159" cy="754562"/>
            <a:chOff x="5529876" y="106014"/>
            <a:chExt cx="420779" cy="1147492"/>
          </a:xfrm>
        </p:grpSpPr>
        <p:pic>
          <p:nvPicPr>
            <p:cNvPr id="259" name="Google Shape;259;p24" descr="Cross Hatch - Notch Reference Manual - 0.9.22"/>
            <p:cNvPicPr preferRelativeResize="0"/>
            <p:nvPr/>
          </p:nvPicPr>
          <p:blipFill rotWithShape="1">
            <a:blip r:embed="rId6">
              <a:alphaModFix/>
            </a:blip>
            <a:srcRect/>
            <a:stretch/>
          </p:blipFill>
          <p:spPr>
            <a:xfrm rot="5400000">
              <a:off x="5304930" y="588268"/>
              <a:ext cx="1106626" cy="184822"/>
            </a:xfrm>
            <a:prstGeom prst="rect">
              <a:avLst/>
            </a:prstGeom>
            <a:noFill/>
            <a:ln>
              <a:noFill/>
            </a:ln>
          </p:spPr>
        </p:pic>
        <p:pic>
          <p:nvPicPr>
            <p:cNvPr id="260" name="Google Shape;260;p24" descr="Crosshatch Art - Montesano high school arts"/>
            <p:cNvPicPr preferRelativeResize="0"/>
            <p:nvPr/>
          </p:nvPicPr>
          <p:blipFill rotWithShape="1">
            <a:blip r:embed="rId7">
              <a:alphaModFix/>
            </a:blip>
            <a:srcRect/>
            <a:stretch/>
          </p:blipFill>
          <p:spPr>
            <a:xfrm rot="-5400000">
              <a:off x="5068442" y="567448"/>
              <a:ext cx="1147492" cy="224625"/>
            </a:xfrm>
            <a:prstGeom prst="rect">
              <a:avLst/>
            </a:prstGeom>
            <a:noFill/>
            <a:ln>
              <a:noFill/>
            </a:ln>
          </p:spPr>
        </p:pic>
      </p:grpSp>
      <p:grpSp>
        <p:nvGrpSpPr>
          <p:cNvPr id="261" name="Google Shape;261;p24"/>
          <p:cNvGrpSpPr/>
          <p:nvPr/>
        </p:nvGrpSpPr>
        <p:grpSpPr>
          <a:xfrm>
            <a:off x="4477862" y="2708240"/>
            <a:ext cx="941139" cy="1252787"/>
            <a:chOff x="3194818" y="2833718"/>
            <a:chExt cx="2031474" cy="688428"/>
          </a:xfrm>
        </p:grpSpPr>
        <p:sp>
          <p:nvSpPr>
            <p:cNvPr id="262" name="Google Shape;262;p24"/>
            <p:cNvSpPr/>
            <p:nvPr/>
          </p:nvSpPr>
          <p:spPr>
            <a:xfrm>
              <a:off x="3194818" y="2864292"/>
              <a:ext cx="2031474" cy="657854"/>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1" i="0" u="sng" strike="noStrike" cap="none">
                  <a:solidFill>
                    <a:srgbClr val="231F20"/>
                  </a:solidFill>
                  <a:latin typeface="Calibri"/>
                  <a:ea typeface="Calibri"/>
                  <a:cs typeface="Calibri"/>
                  <a:sym typeface="Calibri"/>
                </a:rPr>
                <a:t>Lines</a:t>
              </a:r>
              <a:r>
                <a:rPr lang="en" sz="750" b="1" i="0" u="none" strike="noStrike" cap="none">
                  <a:solidFill>
                    <a:srgbClr val="231F20"/>
                  </a:solidFill>
                  <a:latin typeface="Calibri"/>
                  <a:ea typeface="Calibri"/>
                  <a:cs typeface="Calibri"/>
                  <a:sym typeface="Calibri"/>
                </a:rPr>
                <a:t> can show the subject's physical appearance</a:t>
              </a:r>
              <a:r>
                <a:rPr lang="en" sz="750" b="0" i="0" u="none" strike="noStrike" cap="none">
                  <a:solidFill>
                    <a:srgbClr val="231F20"/>
                  </a:solidFill>
                  <a:latin typeface="Calibri"/>
                  <a:ea typeface="Calibri"/>
                  <a:cs typeface="Calibri"/>
                  <a:sym typeface="Calibri"/>
                </a:rPr>
                <a:t>: the outline of shapes and objects; details of features and patterns; surfaces and texture; tone, light and shade.</a:t>
              </a:r>
              <a:r>
                <a:rPr lang="en" sz="750" b="1" i="0" u="none" strike="noStrike" cap="none">
                  <a:solidFill>
                    <a:srgbClr val="231F20"/>
                  </a:solidFill>
                  <a:latin typeface="Calibri"/>
                  <a:ea typeface="Calibri"/>
                  <a:cs typeface="Calibri"/>
                  <a:sym typeface="Calibri"/>
                </a:rPr>
                <a:t> </a:t>
              </a:r>
              <a:endParaRPr sz="750" b="0" i="0" u="none" strike="noStrike" cap="none">
                <a:solidFill>
                  <a:srgbClr val="231F20"/>
                </a:solidFill>
                <a:latin typeface="Calibri"/>
                <a:ea typeface="Calibri"/>
                <a:cs typeface="Calibri"/>
                <a:sym typeface="Calibri"/>
              </a:endParaRPr>
            </a:p>
          </p:txBody>
        </p:sp>
        <p:sp>
          <p:nvSpPr>
            <p:cNvPr id="263" name="Google Shape;263;p24"/>
            <p:cNvSpPr/>
            <p:nvPr/>
          </p:nvSpPr>
          <p:spPr>
            <a:xfrm>
              <a:off x="3194818" y="2833718"/>
              <a:ext cx="2031474" cy="7744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LINE DRAWING</a:t>
              </a:r>
              <a:endParaRPr sz="1400" b="0" i="0" u="none" strike="noStrike" cap="none">
                <a:solidFill>
                  <a:srgbClr val="000000"/>
                </a:solidFill>
                <a:latin typeface="Arial"/>
                <a:ea typeface="Arial"/>
                <a:cs typeface="Arial"/>
                <a:sym typeface="Arial"/>
              </a:endParaRPr>
            </a:p>
          </p:txBody>
        </p:sp>
      </p:grpSp>
      <p:grpSp>
        <p:nvGrpSpPr>
          <p:cNvPr id="264" name="Google Shape;264;p24"/>
          <p:cNvGrpSpPr/>
          <p:nvPr/>
        </p:nvGrpSpPr>
        <p:grpSpPr>
          <a:xfrm>
            <a:off x="3204388" y="1224481"/>
            <a:ext cx="1572901" cy="1264372"/>
            <a:chOff x="3206031" y="773814"/>
            <a:chExt cx="1572901" cy="1264372"/>
          </a:xfrm>
        </p:grpSpPr>
        <p:pic>
          <p:nvPicPr>
            <p:cNvPr id="265" name="Google Shape;265;p24"/>
            <p:cNvPicPr preferRelativeResize="0"/>
            <p:nvPr/>
          </p:nvPicPr>
          <p:blipFill rotWithShape="1">
            <a:blip r:embed="rId8">
              <a:alphaModFix/>
            </a:blip>
            <a:srcRect/>
            <a:stretch/>
          </p:blipFill>
          <p:spPr>
            <a:xfrm>
              <a:off x="3206894" y="818626"/>
              <a:ext cx="1572038" cy="1219560"/>
            </a:xfrm>
            <a:prstGeom prst="rect">
              <a:avLst/>
            </a:prstGeom>
            <a:noFill/>
            <a:ln>
              <a:noFill/>
            </a:ln>
          </p:spPr>
        </p:pic>
        <p:sp>
          <p:nvSpPr>
            <p:cNvPr id="266" name="Google Shape;266;p24"/>
            <p:cNvSpPr txBox="1"/>
            <p:nvPr/>
          </p:nvSpPr>
          <p:spPr>
            <a:xfrm>
              <a:off x="3206031" y="773814"/>
              <a:ext cx="1572038" cy="163877"/>
            </a:xfrm>
            <a:prstGeom prst="rect">
              <a:avLst/>
            </a:prstGeom>
            <a:noFill/>
            <a:ln>
              <a:noFill/>
            </a:ln>
          </p:spPr>
          <p:txBody>
            <a:bodyPr spcFirstLastPara="1" wrap="square" lIns="68550" tIns="34275" rIns="68550" bIns="34275" anchor="t" anchorCtr="0">
              <a:noAutofit/>
            </a:bodyPr>
            <a:lstStyle/>
            <a:p>
              <a:pPr marL="0" marR="0" lvl="0" indent="0" algn="ctr" rtl="0">
                <a:lnSpc>
                  <a:spcPct val="107000"/>
                </a:lnSpc>
                <a:spcBef>
                  <a:spcPts val="0"/>
                </a:spcBef>
                <a:spcAft>
                  <a:spcPts val="80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3D – Cast shadow/core shadow</a:t>
              </a:r>
              <a:endParaRPr sz="800" b="0" i="0" u="none" strike="noStrike" cap="none">
                <a:solidFill>
                  <a:schemeClr val="lt1"/>
                </a:solidFill>
                <a:latin typeface="Calibri"/>
                <a:ea typeface="Calibri"/>
                <a:cs typeface="Calibri"/>
                <a:sym typeface="Calibri"/>
              </a:endParaRPr>
            </a:p>
          </p:txBody>
        </p:sp>
      </p:grpSp>
      <p:pic>
        <p:nvPicPr>
          <p:cNvPr id="267" name="Google Shape;267;p24"/>
          <p:cNvPicPr preferRelativeResize="0"/>
          <p:nvPr/>
        </p:nvPicPr>
        <p:blipFill rotWithShape="1">
          <a:blip r:embed="rId9">
            <a:alphaModFix/>
          </a:blip>
          <a:srcRect l="4192" t="5449" r="4684" b="4645"/>
          <a:stretch/>
        </p:blipFill>
        <p:spPr>
          <a:xfrm>
            <a:off x="3214337" y="265403"/>
            <a:ext cx="900054" cy="972391"/>
          </a:xfrm>
          <a:prstGeom prst="rect">
            <a:avLst/>
          </a:prstGeom>
          <a:noFill/>
          <a:ln>
            <a:noFill/>
          </a:ln>
        </p:spPr>
      </p:pic>
      <p:sp>
        <p:nvSpPr>
          <p:cNvPr id="268" name="Google Shape;268;p24"/>
          <p:cNvSpPr/>
          <p:nvPr/>
        </p:nvSpPr>
        <p:spPr>
          <a:xfrm>
            <a:off x="3224384" y="203190"/>
            <a:ext cx="879960" cy="1244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Texture/Pattern</a:t>
            </a:r>
            <a:endParaRPr sz="800" b="0" i="0" u="none" strike="noStrike" cap="none">
              <a:solidFill>
                <a:schemeClr val="lt1"/>
              </a:solidFill>
              <a:latin typeface="Calibri"/>
              <a:ea typeface="Calibri"/>
              <a:cs typeface="Calibri"/>
              <a:sym typeface="Calibri"/>
            </a:endParaRPr>
          </a:p>
        </p:txBody>
      </p:sp>
      <p:grpSp>
        <p:nvGrpSpPr>
          <p:cNvPr id="269" name="Google Shape;269;p24"/>
          <p:cNvGrpSpPr/>
          <p:nvPr/>
        </p:nvGrpSpPr>
        <p:grpSpPr>
          <a:xfrm>
            <a:off x="3205648" y="2403245"/>
            <a:ext cx="1251925" cy="1583453"/>
            <a:chOff x="3205648" y="2451228"/>
            <a:chExt cx="1251925" cy="1583453"/>
          </a:xfrm>
        </p:grpSpPr>
        <p:pic>
          <p:nvPicPr>
            <p:cNvPr id="270" name="Google Shape;270;p24"/>
            <p:cNvPicPr preferRelativeResize="0"/>
            <p:nvPr/>
          </p:nvPicPr>
          <p:blipFill rotWithShape="1">
            <a:blip r:embed="rId10">
              <a:alphaModFix/>
            </a:blip>
            <a:srcRect/>
            <a:stretch/>
          </p:blipFill>
          <p:spPr>
            <a:xfrm>
              <a:off x="3205648" y="2451228"/>
              <a:ext cx="1251925" cy="1466383"/>
            </a:xfrm>
            <a:prstGeom prst="rect">
              <a:avLst/>
            </a:prstGeom>
            <a:noFill/>
            <a:ln>
              <a:noFill/>
            </a:ln>
          </p:spPr>
        </p:pic>
        <p:sp>
          <p:nvSpPr>
            <p:cNvPr id="271" name="Google Shape;271;p24"/>
            <p:cNvSpPr/>
            <p:nvPr/>
          </p:nvSpPr>
          <p:spPr>
            <a:xfrm>
              <a:off x="3206652" y="3866997"/>
              <a:ext cx="1249916" cy="1676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Positive/negative space</a:t>
              </a:r>
              <a:endParaRPr sz="800" b="0" i="0" u="none" strike="noStrike" cap="none">
                <a:solidFill>
                  <a:schemeClr val="lt1"/>
                </a:solidFill>
                <a:latin typeface="Calibri"/>
                <a:ea typeface="Calibri"/>
                <a:cs typeface="Calibri"/>
                <a:sym typeface="Calibri"/>
              </a:endParaRPr>
            </a:p>
          </p:txBody>
        </p:sp>
      </p:grpSp>
      <p:sp>
        <p:nvSpPr>
          <p:cNvPr id="272" name="Google Shape;272;p24"/>
          <p:cNvSpPr/>
          <p:nvPr/>
        </p:nvSpPr>
        <p:spPr>
          <a:xfrm>
            <a:off x="4477862" y="2560604"/>
            <a:ext cx="528677" cy="13665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3</a:t>
            </a:r>
            <a:endParaRPr sz="1400" b="0" i="0" u="none" strike="noStrike" cap="none">
              <a:solidFill>
                <a:srgbClr val="000000"/>
              </a:solidFill>
              <a:latin typeface="Arial"/>
              <a:ea typeface="Arial"/>
              <a:cs typeface="Arial"/>
              <a:sym typeface="Arial"/>
            </a:endParaRPr>
          </a:p>
        </p:txBody>
      </p:sp>
      <p:pic>
        <p:nvPicPr>
          <p:cNvPr id="273" name="Google Shape;273;p24"/>
          <p:cNvPicPr preferRelativeResize="0"/>
          <p:nvPr/>
        </p:nvPicPr>
        <p:blipFill rotWithShape="1">
          <a:blip r:embed="rId11">
            <a:alphaModFix/>
          </a:blip>
          <a:srcRect/>
          <a:stretch/>
        </p:blipFill>
        <p:spPr>
          <a:xfrm rot="4831867">
            <a:off x="7865392" y="-150448"/>
            <a:ext cx="827980" cy="1430715"/>
          </a:xfrm>
          <a:prstGeom prst="rect">
            <a:avLst/>
          </a:prstGeom>
          <a:noFill/>
          <a:ln>
            <a:noFill/>
          </a:ln>
        </p:spPr>
      </p:pic>
      <p:grpSp>
        <p:nvGrpSpPr>
          <p:cNvPr id="274" name="Google Shape;274;p24"/>
          <p:cNvGrpSpPr/>
          <p:nvPr/>
        </p:nvGrpSpPr>
        <p:grpSpPr>
          <a:xfrm>
            <a:off x="4915424" y="2151702"/>
            <a:ext cx="511627" cy="543332"/>
            <a:chOff x="4773218" y="2160736"/>
            <a:chExt cx="511627" cy="543332"/>
          </a:xfrm>
        </p:grpSpPr>
        <p:pic>
          <p:nvPicPr>
            <p:cNvPr id="275" name="Google Shape;275;p24"/>
            <p:cNvPicPr preferRelativeResize="0"/>
            <p:nvPr/>
          </p:nvPicPr>
          <p:blipFill rotWithShape="1">
            <a:blip r:embed="rId12">
              <a:alphaModFix/>
            </a:blip>
            <a:srcRect/>
            <a:stretch/>
          </p:blipFill>
          <p:spPr>
            <a:xfrm>
              <a:off x="4887939" y="2308286"/>
              <a:ext cx="396906" cy="395782"/>
            </a:xfrm>
            <a:prstGeom prst="rect">
              <a:avLst/>
            </a:prstGeom>
            <a:noFill/>
            <a:ln>
              <a:noFill/>
            </a:ln>
          </p:spPr>
        </p:pic>
        <p:sp>
          <p:nvSpPr>
            <p:cNvPr id="276" name="Google Shape;276;p24"/>
            <p:cNvSpPr/>
            <p:nvPr/>
          </p:nvSpPr>
          <p:spPr>
            <a:xfrm>
              <a:off x="4773218" y="2160736"/>
              <a:ext cx="511476" cy="14092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4</a:t>
              </a:r>
              <a:endParaRPr sz="1400" b="0" i="0" u="none" strike="noStrike" cap="none">
                <a:solidFill>
                  <a:srgbClr val="000000"/>
                </a:solidFill>
                <a:latin typeface="Arial"/>
                <a:ea typeface="Arial"/>
                <a:cs typeface="Arial"/>
                <a:sym typeface="Arial"/>
              </a:endParaRPr>
            </a:p>
          </p:txBody>
        </p:sp>
      </p:grpSp>
      <p:grpSp>
        <p:nvGrpSpPr>
          <p:cNvPr id="277" name="Google Shape;277;p24"/>
          <p:cNvGrpSpPr/>
          <p:nvPr/>
        </p:nvGrpSpPr>
        <p:grpSpPr>
          <a:xfrm>
            <a:off x="6415769" y="2117471"/>
            <a:ext cx="2630018" cy="1908842"/>
            <a:chOff x="6415769" y="2117471"/>
            <a:chExt cx="2630018" cy="1908842"/>
          </a:xfrm>
        </p:grpSpPr>
        <p:sp>
          <p:nvSpPr>
            <p:cNvPr id="278" name="Google Shape;278;p24"/>
            <p:cNvSpPr/>
            <p:nvPr/>
          </p:nvSpPr>
          <p:spPr>
            <a:xfrm>
              <a:off x="6415769" y="2117471"/>
              <a:ext cx="2630018" cy="782350"/>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Calibri"/>
                  <a:ea typeface="Calibri"/>
                  <a:cs typeface="Calibri"/>
                  <a:sym typeface="Calibri"/>
                </a:rPr>
                <a:t>Pablo Picasso, Black jug and skull, 1946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Calibri"/>
                  <a:ea typeface="Calibri"/>
                  <a:cs typeface="Calibri"/>
                  <a:sym typeface="Calibri"/>
                </a:rPr>
                <a:t>The main ideas behind Vanitas Art were as a reminder of the certainty of death, the shortness of life and the passing of earthly things. The book alludes to excessive pride through learning and the wine jug to the shortness of worldly pleasures. The skull is a </a:t>
              </a:r>
              <a:r>
                <a:rPr lang="en" sz="800" b="1" i="1" u="none" strike="noStrike" cap="none">
                  <a:solidFill>
                    <a:schemeClr val="dk1"/>
                  </a:solidFill>
                  <a:latin typeface="Calibri"/>
                  <a:ea typeface="Calibri"/>
                  <a:cs typeface="Calibri"/>
                  <a:sym typeface="Calibri"/>
                </a:rPr>
                <a:t>memento mori</a:t>
              </a:r>
              <a:r>
                <a:rPr lang="en" sz="800" b="0" i="0" u="none" strike="noStrike" cap="none">
                  <a:solidFill>
                    <a:schemeClr val="dk1"/>
                  </a:solidFill>
                  <a:latin typeface="Calibri"/>
                  <a:ea typeface="Calibri"/>
                  <a:cs typeface="Calibri"/>
                  <a:sym typeface="Calibri"/>
                </a:rPr>
                <a:t>, a reminder </a:t>
              </a:r>
              <a:endParaRPr sz="800" b="0" i="0" u="none" strike="noStrike" cap="none">
                <a:solidFill>
                  <a:schemeClr val="dk1"/>
                </a:solidFill>
                <a:latin typeface="Calibri"/>
                <a:ea typeface="Calibri"/>
                <a:cs typeface="Calibri"/>
                <a:sym typeface="Calibri"/>
              </a:endParaRPr>
            </a:p>
          </p:txBody>
        </p:sp>
        <p:sp>
          <p:nvSpPr>
            <p:cNvPr id="279" name="Google Shape;279;p24"/>
            <p:cNvSpPr/>
            <p:nvPr/>
          </p:nvSpPr>
          <p:spPr>
            <a:xfrm>
              <a:off x="7924800" y="2863226"/>
              <a:ext cx="1120987" cy="1145192"/>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Calibri"/>
                  <a:ea typeface="Calibri"/>
                  <a:cs typeface="Calibri"/>
                  <a:sym typeface="Calibri"/>
                </a:rPr>
                <a:t>of the inevitable approach of death. Picasso was superstitious about death and kept a skull in his studio and often included human or animal skulls in his work.</a:t>
              </a:r>
              <a:endParaRPr sz="800" b="0" i="0" u="none" strike="noStrike" cap="none">
                <a:solidFill>
                  <a:schemeClr val="dk1"/>
                </a:solidFill>
                <a:latin typeface="Arial"/>
                <a:ea typeface="Arial"/>
                <a:cs typeface="Arial"/>
                <a:sym typeface="Arial"/>
              </a:endParaRPr>
            </a:p>
          </p:txBody>
        </p:sp>
        <p:pic>
          <p:nvPicPr>
            <p:cNvPr id="280" name="Google Shape;280;p24" descr="A close up of a book&#10;&#10;Description automatically generated"/>
            <p:cNvPicPr preferRelativeResize="0"/>
            <p:nvPr/>
          </p:nvPicPr>
          <p:blipFill rotWithShape="1">
            <a:blip r:embed="rId13">
              <a:alphaModFix/>
            </a:blip>
            <a:srcRect/>
            <a:stretch/>
          </p:blipFill>
          <p:spPr>
            <a:xfrm>
              <a:off x="6420345" y="2878715"/>
              <a:ext cx="1504455" cy="1147598"/>
            </a:xfrm>
            <a:prstGeom prst="rect">
              <a:avLst/>
            </a:prstGeom>
            <a:noFill/>
            <a:ln>
              <a:noFill/>
            </a:ln>
          </p:spPr>
        </p:pic>
      </p:grpSp>
      <p:sp>
        <p:nvSpPr>
          <p:cNvPr id="281" name="Google Shape;281;p24"/>
          <p:cNvSpPr/>
          <p:nvPr/>
        </p:nvSpPr>
        <p:spPr>
          <a:xfrm>
            <a:off x="5433574" y="376560"/>
            <a:ext cx="2090409" cy="632836"/>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Calibri"/>
                <a:ea typeface="Calibri"/>
                <a:cs typeface="Calibri"/>
                <a:sym typeface="Calibri"/>
              </a:rPr>
              <a:t>Flowers have historical importance in </a:t>
            </a:r>
            <a:r>
              <a:rPr lang="en" sz="800" b="1" i="0" u="none" strike="noStrike" cap="none">
                <a:solidFill>
                  <a:schemeClr val="dk1"/>
                </a:solidFill>
                <a:latin typeface="Calibri"/>
                <a:ea typeface="Calibri"/>
                <a:cs typeface="Calibri"/>
                <a:sym typeface="Calibri"/>
              </a:rPr>
              <a:t>Japanese culture</a:t>
            </a:r>
            <a:r>
              <a:rPr lang="en" sz="800" b="0" i="0" u="none" strike="noStrike" cap="none">
                <a:solidFill>
                  <a:schemeClr val="dk1"/>
                </a:solidFill>
                <a:latin typeface="Calibri"/>
                <a:ea typeface="Calibri"/>
                <a:cs typeface="Calibri"/>
                <a:sym typeface="Calibri"/>
              </a:rPr>
              <a:t>, they can be used to create ornate </a:t>
            </a:r>
            <a:r>
              <a:rPr lang="en" sz="800" b="1" i="0" u="none" strike="noStrike" cap="none">
                <a:solidFill>
                  <a:schemeClr val="dk1"/>
                </a:solidFill>
                <a:latin typeface="Calibri"/>
                <a:ea typeface="Calibri"/>
                <a:cs typeface="Calibri"/>
                <a:sym typeface="Calibri"/>
              </a:rPr>
              <a:t>floral arrangements</a:t>
            </a:r>
            <a:r>
              <a:rPr lang="en" sz="800" b="0" i="0" u="none" strike="noStrike" cap="none">
                <a:solidFill>
                  <a:schemeClr val="dk1"/>
                </a:solidFill>
                <a:latin typeface="Calibri"/>
                <a:ea typeface="Calibri"/>
                <a:cs typeface="Calibri"/>
                <a:sym typeface="Calibri"/>
              </a:rPr>
              <a:t> or included in </a:t>
            </a:r>
            <a:r>
              <a:rPr lang="en" sz="800" b="1" i="0" u="none" strike="noStrike" cap="none">
                <a:solidFill>
                  <a:schemeClr val="dk1"/>
                </a:solidFill>
                <a:latin typeface="Calibri"/>
                <a:ea typeface="Calibri"/>
                <a:cs typeface="Calibri"/>
                <a:sym typeface="Calibri"/>
              </a:rPr>
              <a:t>woodblock prints</a:t>
            </a:r>
            <a:r>
              <a:rPr lang="en" sz="800" b="0" i="0" u="none" strike="noStrike" cap="none">
                <a:solidFill>
                  <a:schemeClr val="dk1"/>
                </a:solidFill>
                <a:latin typeface="Calibri"/>
                <a:ea typeface="Calibri"/>
                <a:cs typeface="Calibri"/>
                <a:sym typeface="Calibri"/>
              </a:rPr>
              <a:t>. Flowers are given as a </a:t>
            </a:r>
            <a:r>
              <a:rPr lang="en" sz="800" b="1" i="0" u="none" strike="noStrike" cap="none">
                <a:solidFill>
                  <a:schemeClr val="dk1"/>
                </a:solidFill>
                <a:latin typeface="Calibri"/>
                <a:ea typeface="Calibri"/>
                <a:cs typeface="Calibri"/>
                <a:sym typeface="Calibri"/>
              </a:rPr>
              <a:t>social custom </a:t>
            </a:r>
            <a:r>
              <a:rPr lang="en" sz="800" b="0" i="0" u="none" strike="noStrike" cap="none">
                <a:solidFill>
                  <a:schemeClr val="dk1"/>
                </a:solidFill>
                <a:latin typeface="Calibri"/>
                <a:ea typeface="Calibri"/>
                <a:cs typeface="Calibri"/>
                <a:sym typeface="Calibri"/>
              </a:rPr>
              <a:t>meant to </a:t>
            </a:r>
            <a:r>
              <a:rPr lang="en" sz="800" b="1" i="0" u="none" strike="noStrike" cap="none">
                <a:solidFill>
                  <a:schemeClr val="dk1"/>
                </a:solidFill>
                <a:latin typeface="Calibri"/>
                <a:ea typeface="Calibri"/>
                <a:cs typeface="Calibri"/>
                <a:sym typeface="Calibri"/>
              </a:rPr>
              <a:t>greet visitors.</a:t>
            </a:r>
            <a:endParaRPr sz="800" b="0" i="0" u="none" strike="noStrike" cap="none">
              <a:solidFill>
                <a:schemeClr val="lt1"/>
              </a:solidFill>
              <a:latin typeface="Calibri"/>
              <a:ea typeface="Calibri"/>
              <a:cs typeface="Calibri"/>
              <a:sym typeface="Calibri"/>
            </a:endParaRPr>
          </a:p>
        </p:txBody>
      </p:sp>
      <p:grpSp>
        <p:nvGrpSpPr>
          <p:cNvPr id="282" name="Google Shape;282;p24"/>
          <p:cNvGrpSpPr/>
          <p:nvPr/>
        </p:nvGrpSpPr>
        <p:grpSpPr>
          <a:xfrm>
            <a:off x="6854660" y="1009396"/>
            <a:ext cx="2184200" cy="1104657"/>
            <a:chOff x="7025695" y="992311"/>
            <a:chExt cx="2184200" cy="1104657"/>
          </a:xfrm>
        </p:grpSpPr>
        <p:pic>
          <p:nvPicPr>
            <p:cNvPr id="283" name="Google Shape;283;p24"/>
            <p:cNvPicPr preferRelativeResize="0"/>
            <p:nvPr/>
          </p:nvPicPr>
          <p:blipFill rotWithShape="1">
            <a:blip r:embed="rId14">
              <a:alphaModFix/>
            </a:blip>
            <a:srcRect/>
            <a:stretch/>
          </p:blipFill>
          <p:spPr>
            <a:xfrm>
              <a:off x="7025695" y="994878"/>
              <a:ext cx="863943" cy="1098906"/>
            </a:xfrm>
            <a:prstGeom prst="rect">
              <a:avLst/>
            </a:prstGeom>
            <a:noFill/>
            <a:ln>
              <a:noFill/>
            </a:ln>
          </p:spPr>
        </p:pic>
        <p:sp>
          <p:nvSpPr>
            <p:cNvPr id="284" name="Google Shape;284;p24"/>
            <p:cNvSpPr/>
            <p:nvPr/>
          </p:nvSpPr>
          <p:spPr>
            <a:xfrm>
              <a:off x="7867403" y="992311"/>
              <a:ext cx="1342492" cy="1104657"/>
            </a:xfrm>
            <a:prstGeom prst="rect">
              <a:avLst/>
            </a:prstGeom>
            <a:solidFill>
              <a:srgbClr val="FFDD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Calibri"/>
                  <a:ea typeface="Calibri"/>
                  <a:cs typeface="Calibri"/>
                  <a:sym typeface="Calibri"/>
                </a:rPr>
                <a:t>Edward Weston, Shells, 1927 </a:t>
              </a:r>
              <a:r>
                <a:rPr lang="en" sz="800" b="0" i="0" u="none" strike="noStrike" cap="none">
                  <a:solidFill>
                    <a:schemeClr val="dk1"/>
                  </a:solidFill>
                  <a:latin typeface="Calibri"/>
                  <a:ea typeface="Calibri"/>
                  <a:cs typeface="Calibri"/>
                  <a:sym typeface="Calibri"/>
                </a:rPr>
                <a:t>is a</a:t>
              </a:r>
              <a:r>
                <a:rPr lang="en" sz="800" b="0" i="0" u="none" strike="noStrike" cap="none">
                  <a:solidFill>
                    <a:srgbClr val="313131"/>
                  </a:solidFill>
                  <a:latin typeface="Calibri"/>
                  <a:ea typeface="Calibri"/>
                  <a:cs typeface="Calibri"/>
                  <a:sym typeface="Calibri"/>
                </a:rPr>
                <a:t> photograph. Of a nautilus shell balanced within an abalone shell. Using a long exposure time of several hours, creating an intense contrast between light and shadow</a:t>
              </a:r>
              <a:endParaRPr sz="800" b="0" i="0" u="none" strike="noStrike" cap="none">
                <a:solidFill>
                  <a:schemeClr val="lt1"/>
                </a:solidFill>
                <a:latin typeface="Arial"/>
                <a:ea typeface="Arial"/>
                <a:cs typeface="Arial"/>
                <a:sym typeface="Arial"/>
              </a:endParaRPr>
            </a:p>
          </p:txBody>
        </p:sp>
      </p:grpSp>
      <p:grpSp>
        <p:nvGrpSpPr>
          <p:cNvPr id="285" name="Google Shape;285;p24"/>
          <p:cNvGrpSpPr/>
          <p:nvPr/>
        </p:nvGrpSpPr>
        <p:grpSpPr>
          <a:xfrm>
            <a:off x="5476483" y="1047226"/>
            <a:ext cx="1493707" cy="1085008"/>
            <a:chOff x="5573299" y="972913"/>
            <a:chExt cx="1493707" cy="1085008"/>
          </a:xfrm>
        </p:grpSpPr>
        <p:pic>
          <p:nvPicPr>
            <p:cNvPr id="286" name="Google Shape;286;p24" descr="Flower Art by Hiroshige"/>
            <p:cNvPicPr preferRelativeResize="0"/>
            <p:nvPr/>
          </p:nvPicPr>
          <p:blipFill rotWithShape="1">
            <a:blip r:embed="rId15">
              <a:alphaModFix/>
            </a:blip>
            <a:srcRect/>
            <a:stretch/>
          </p:blipFill>
          <p:spPr>
            <a:xfrm>
              <a:off x="5656427" y="972913"/>
              <a:ext cx="1238133" cy="914568"/>
            </a:xfrm>
            <a:prstGeom prst="rect">
              <a:avLst/>
            </a:prstGeom>
            <a:noFill/>
            <a:ln>
              <a:noFill/>
            </a:ln>
          </p:spPr>
        </p:pic>
        <p:sp>
          <p:nvSpPr>
            <p:cNvPr id="287" name="Google Shape;287;p24"/>
            <p:cNvSpPr txBox="1"/>
            <p:nvPr/>
          </p:nvSpPr>
          <p:spPr>
            <a:xfrm>
              <a:off x="5573299" y="1842477"/>
              <a:ext cx="14937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Calibri"/>
                  <a:ea typeface="Calibri"/>
                  <a:cs typeface="Calibri"/>
                  <a:sym typeface="Calibri"/>
                </a:rPr>
                <a:t>Hibiscus</a:t>
              </a:r>
              <a:r>
                <a:rPr lang="en" sz="800" b="0" i="0" u="none" strike="noStrike" cap="none">
                  <a:solidFill>
                    <a:schemeClr val="dk1"/>
                  </a:solidFill>
                  <a:latin typeface="Calibri"/>
                  <a:ea typeface="Calibri"/>
                  <a:cs typeface="Calibri"/>
                  <a:sym typeface="Calibri"/>
                </a:rPr>
                <a:t> by Hiroshige (c. 1845)</a:t>
              </a:r>
              <a:endParaRPr sz="800" b="0" i="0" u="none" strike="noStrike" cap="none">
                <a:solidFill>
                  <a:srgbClr val="000000"/>
                </a:solidFill>
                <a:latin typeface="Calibri"/>
                <a:ea typeface="Calibri"/>
                <a:cs typeface="Calibri"/>
                <a:sym typeface="Calibri"/>
              </a:endParaRPr>
            </a:p>
          </p:txBody>
        </p:sp>
      </p:grpSp>
      <p:grpSp>
        <p:nvGrpSpPr>
          <p:cNvPr id="288" name="Google Shape;288;p24"/>
          <p:cNvGrpSpPr/>
          <p:nvPr/>
        </p:nvGrpSpPr>
        <p:grpSpPr>
          <a:xfrm>
            <a:off x="4785139" y="180632"/>
            <a:ext cx="2738844" cy="215444"/>
            <a:chOff x="4807622" y="162174"/>
            <a:chExt cx="2738844" cy="215444"/>
          </a:xfrm>
        </p:grpSpPr>
        <p:sp>
          <p:nvSpPr>
            <p:cNvPr id="289" name="Google Shape;289;p24"/>
            <p:cNvSpPr txBox="1"/>
            <p:nvPr/>
          </p:nvSpPr>
          <p:spPr>
            <a:xfrm>
              <a:off x="4807622" y="162174"/>
              <a:ext cx="2738844" cy="215444"/>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Artist research</a:t>
              </a:r>
              <a:endParaRPr sz="1400" b="0" i="0" u="none" strike="noStrike" cap="none">
                <a:solidFill>
                  <a:srgbClr val="000000"/>
                </a:solidFill>
                <a:latin typeface="Arial"/>
                <a:ea typeface="Arial"/>
                <a:cs typeface="Arial"/>
                <a:sym typeface="Arial"/>
              </a:endParaRPr>
            </a:p>
          </p:txBody>
        </p:sp>
        <p:sp>
          <p:nvSpPr>
            <p:cNvPr id="290" name="Google Shape;290;p24"/>
            <p:cNvSpPr/>
            <p:nvPr/>
          </p:nvSpPr>
          <p:spPr>
            <a:xfrm>
              <a:off x="4843931" y="199557"/>
              <a:ext cx="511476" cy="14092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2</a:t>
              </a:r>
              <a:endParaRPr sz="1400" b="0" i="0" u="none" strike="noStrike" cap="none">
                <a:solidFill>
                  <a:srgbClr val="000000"/>
                </a:solidFill>
                <a:latin typeface="Arial"/>
                <a:ea typeface="Arial"/>
                <a:cs typeface="Arial"/>
                <a:sym typeface="Arial"/>
              </a:endParaRPr>
            </a:p>
          </p:txBody>
        </p:sp>
      </p:grpSp>
      <p:sp>
        <p:nvSpPr>
          <p:cNvPr id="291" name="Google Shape;291;p24"/>
          <p:cNvSpPr/>
          <p:nvPr/>
        </p:nvSpPr>
        <p:spPr>
          <a:xfrm>
            <a:off x="2597487" y="306095"/>
            <a:ext cx="511476" cy="14092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chemeClr val="lt1"/>
                </a:solidFill>
                <a:latin typeface="Calibri"/>
                <a:ea typeface="Calibri"/>
                <a:cs typeface="Calibri"/>
                <a:sym typeface="Calibri"/>
              </a:rPr>
              <a:t>Task 1</a:t>
            </a:r>
            <a:endParaRPr sz="1400" b="0" i="0" u="none" strike="noStrike" cap="none" dirty="0">
              <a:solidFill>
                <a:srgbClr val="000000"/>
              </a:solidFill>
              <a:latin typeface="Arial"/>
              <a:ea typeface="Arial"/>
              <a:cs typeface="Arial"/>
              <a:sym typeface="Arial"/>
            </a:endParaRPr>
          </a:p>
        </p:txBody>
      </p:sp>
      <p:grpSp>
        <p:nvGrpSpPr>
          <p:cNvPr id="292" name="Google Shape;292;p24"/>
          <p:cNvGrpSpPr/>
          <p:nvPr/>
        </p:nvGrpSpPr>
        <p:grpSpPr>
          <a:xfrm>
            <a:off x="8115229" y="3884451"/>
            <a:ext cx="818389" cy="350660"/>
            <a:chOff x="8273063" y="3953117"/>
            <a:chExt cx="818389" cy="350660"/>
          </a:xfrm>
        </p:grpSpPr>
        <p:sp>
          <p:nvSpPr>
            <p:cNvPr id="293" name="Google Shape;293;p24"/>
            <p:cNvSpPr/>
            <p:nvPr/>
          </p:nvSpPr>
          <p:spPr>
            <a:xfrm>
              <a:off x="8273063" y="4160173"/>
              <a:ext cx="452993" cy="14360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7</a:t>
              </a:r>
              <a:endParaRPr sz="1400" b="0" i="0" u="none" strike="noStrike" cap="none">
                <a:solidFill>
                  <a:srgbClr val="000000"/>
                </a:solidFill>
                <a:latin typeface="Arial"/>
                <a:ea typeface="Arial"/>
                <a:cs typeface="Arial"/>
                <a:sym typeface="Arial"/>
              </a:endParaRPr>
            </a:p>
          </p:txBody>
        </p:sp>
        <p:pic>
          <p:nvPicPr>
            <p:cNvPr id="294" name="Google Shape;294;p24"/>
            <p:cNvPicPr preferRelativeResize="0"/>
            <p:nvPr/>
          </p:nvPicPr>
          <p:blipFill rotWithShape="1">
            <a:blip r:embed="rId16">
              <a:alphaModFix/>
            </a:blip>
            <a:srcRect/>
            <a:stretch/>
          </p:blipFill>
          <p:spPr>
            <a:xfrm>
              <a:off x="8740792" y="3953117"/>
              <a:ext cx="350660" cy="35066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Drama</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303" name="Google Shape;303;p23"/>
          <p:cNvGraphicFramePr/>
          <p:nvPr>
            <p:extLst>
              <p:ext uri="{D42A27DB-BD31-4B8C-83A1-F6EECF244321}">
                <p14:modId xmlns:p14="http://schemas.microsoft.com/office/powerpoint/2010/main" val="2520638415"/>
              </p:ext>
            </p:extLst>
          </p:nvPr>
        </p:nvGraphicFramePr>
        <p:xfrm>
          <a:off x="4316652" y="673421"/>
          <a:ext cx="4698725" cy="4324076"/>
        </p:xfrm>
        <a:graphic>
          <a:graphicData uri="http://schemas.openxmlformats.org/drawingml/2006/table">
            <a:tbl>
              <a:tblPr firstRow="1" bandRow="1">
                <a:noFill/>
                <a:tableStyleId>{5EBB2FA6-86DF-4BCE-978B-AC4E352F5906}</a:tableStyleId>
              </a:tblPr>
              <a:tblGrid>
                <a:gridCol w="927925">
                  <a:extLst>
                    <a:ext uri="{9D8B030D-6E8A-4147-A177-3AD203B41FA5}">
                      <a16:colId xmlns:a16="http://schemas.microsoft.com/office/drawing/2014/main" val="20000"/>
                    </a:ext>
                  </a:extLst>
                </a:gridCol>
                <a:gridCol w="3770800">
                  <a:extLst>
                    <a:ext uri="{9D8B030D-6E8A-4147-A177-3AD203B41FA5}">
                      <a16:colId xmlns:a16="http://schemas.microsoft.com/office/drawing/2014/main" val="20001"/>
                    </a:ext>
                  </a:extLst>
                </a:gridCol>
              </a:tblGrid>
              <a:tr h="296626">
                <a:tc gridSpan="2">
                  <a:txBody>
                    <a:bodyPr/>
                    <a:lstStyle/>
                    <a:p>
                      <a:pPr marL="0" marR="0" lvl="0" indent="0" algn="l" rtl="0">
                        <a:lnSpc>
                          <a:spcPct val="100000"/>
                        </a:lnSpc>
                        <a:spcBef>
                          <a:spcPts val="0"/>
                        </a:spcBef>
                        <a:spcAft>
                          <a:spcPts val="0"/>
                        </a:spcAft>
                        <a:buClr>
                          <a:srgbClr val="000000"/>
                        </a:buClr>
                        <a:buSzPts val="1500"/>
                        <a:buFont typeface="Calibri"/>
                        <a:buNone/>
                      </a:pPr>
                      <a:r>
                        <a:rPr lang="en" sz="1400" u="none" strike="noStrike" cap="none" dirty="0">
                          <a:solidFill>
                            <a:srgbClr val="000000"/>
                          </a:solidFill>
                        </a:rPr>
                        <a:t>Term 2 - Devising Key Words</a:t>
                      </a:r>
                      <a:endParaRPr sz="1100" u="none" strike="noStrike" cap="none" dirty="0"/>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34178">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Cross-cutting</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900" u="none" strike="noStrike" cap="none">
                          <a:solidFill>
                            <a:srgbClr val="000000"/>
                          </a:solidFill>
                          <a:latin typeface="Calibri"/>
                          <a:ea typeface="Calibri"/>
                          <a:cs typeface="Calibri"/>
                          <a:sym typeface="Calibri"/>
                        </a:rPr>
                        <a:t>When the action cuts from one time/place to another time/place.</a:t>
                      </a:r>
                      <a:endParaRPr sz="900" b="0" u="none" strike="noStrike" cap="none">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32086">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Split-stage</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900" b="0" u="none" strike="noStrike" cap="none">
                          <a:solidFill>
                            <a:srgbClr val="000000"/>
                          </a:solidFill>
                          <a:latin typeface="Calibri"/>
                          <a:ea typeface="Calibri"/>
                          <a:cs typeface="Calibri"/>
                          <a:sym typeface="Calibri"/>
                        </a:rPr>
                        <a:t>When two different scenes / locations are performed side by side on </a:t>
                      </a:r>
                      <a:r>
                        <a:rPr lang="en" sz="900" b="0" i="1" u="none" strike="noStrike" cap="none">
                          <a:solidFill>
                            <a:srgbClr val="000000"/>
                          </a:solidFill>
                          <a:latin typeface="Calibri"/>
                          <a:ea typeface="Calibri"/>
                          <a:cs typeface="Calibri"/>
                          <a:sym typeface="Calibri"/>
                        </a:rPr>
                        <a:t>stage</a:t>
                      </a:r>
                      <a:endParaRPr sz="900" b="0" u="none" strike="noStrike" cap="none">
                        <a:solidFill>
                          <a:srgbClr val="000000"/>
                        </a:solidFill>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9074">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Empathy</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900" b="0" u="none" strike="noStrike" cap="none">
                          <a:solidFill>
                            <a:srgbClr val="000000"/>
                          </a:solidFill>
                          <a:latin typeface="Calibri"/>
                          <a:ea typeface="Calibri"/>
                          <a:cs typeface="Calibri"/>
                          <a:sym typeface="Calibri"/>
                        </a:rPr>
                        <a:t>The ability to understand and relate to another person's thoughts and feelings</a:t>
                      </a:r>
                      <a:endParaRPr sz="900" b="0" u="none" strike="noStrike" cap="none">
                        <a:solidFill>
                          <a:srgbClr val="000000"/>
                        </a:solidFill>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9074">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Flashback</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900" b="0" u="none" strike="noStrike" cap="none">
                          <a:solidFill>
                            <a:srgbClr val="000000"/>
                          </a:solidFill>
                          <a:latin typeface="Calibri"/>
                          <a:ea typeface="Calibri"/>
                          <a:cs typeface="Calibri"/>
                          <a:sym typeface="Calibri"/>
                        </a:rPr>
                        <a:t>A transition in a story to an earlier time, that interrupts the normal chronological order of events</a:t>
                      </a:r>
                      <a:endParaRPr sz="900" b="0" u="none" strike="noStrike" cap="none">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34178">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Hot-seating</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900" u="none" strike="noStrike" cap="none">
                          <a:solidFill>
                            <a:srgbClr val="000000"/>
                          </a:solidFill>
                          <a:latin typeface="Calibri"/>
                          <a:ea typeface="Calibri"/>
                          <a:cs typeface="Calibri"/>
                          <a:sym typeface="Calibri"/>
                        </a:rPr>
                        <a:t>When you are questioned as a character</a:t>
                      </a:r>
                      <a:endParaRPr sz="900" b="0" u="none" strike="noStrike" cap="none">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597765">
                <a:tc>
                  <a:txBody>
                    <a:bodyPr/>
                    <a:lstStyle/>
                    <a:p>
                      <a:pPr marL="0" marR="0" lvl="0" indent="0" algn="l" rtl="0">
                        <a:lnSpc>
                          <a:spcPct val="100000"/>
                        </a:lnSpc>
                        <a:spcBef>
                          <a:spcPts val="0"/>
                        </a:spcBef>
                        <a:spcAft>
                          <a:spcPts val="0"/>
                        </a:spcAft>
                        <a:buClr>
                          <a:srgbClr val="E36C09"/>
                        </a:buClr>
                        <a:buSzPts val="1300"/>
                        <a:buFont typeface="Calibri"/>
                        <a:buNone/>
                      </a:pPr>
                      <a:r>
                        <a:rPr lang="en" sz="1000" b="1" u="none" strike="noStrike" cap="none"/>
                        <a:t>Marking the Moment</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900" b="0" u="none" strike="noStrike" cap="none">
                          <a:solidFill>
                            <a:srgbClr val="000000"/>
                          </a:solidFill>
                          <a:latin typeface="Calibri"/>
                          <a:ea typeface="Calibri"/>
                          <a:cs typeface="Calibri"/>
                          <a:sym typeface="Calibri"/>
                        </a:rPr>
                        <a:t>A dramatic technique used to highlight a key moment in a scene or improvisation. This can be done in a number of different ways: through slow-motion, a freeze-frame, narration, thought-tracking or music.</a:t>
                      </a:r>
                      <a:endParaRPr sz="900" b="0" u="none" strike="noStrike" cap="none">
                        <a:solidFill>
                          <a:srgbClr val="000000"/>
                        </a:solidFill>
                        <a:latin typeface="Calibri"/>
                        <a:ea typeface="Calibri"/>
                        <a:cs typeface="Calibri"/>
                        <a:sym typeface="Calibri"/>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34178">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Stimulus</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 sz="900" u="none" strike="noStrike" cap="none"/>
                        <a:t>A starting point for a piece of drama</a:t>
                      </a:r>
                      <a:endParaRPr sz="9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59074">
                <a:tc>
                  <a:txBody>
                    <a:bodyPr/>
                    <a:lstStyle/>
                    <a:p>
                      <a:pPr marL="0" marR="0" lvl="0" indent="0" algn="l" rtl="0">
                        <a:lnSpc>
                          <a:spcPct val="100000"/>
                        </a:lnSpc>
                        <a:spcBef>
                          <a:spcPts val="0"/>
                        </a:spcBef>
                        <a:spcAft>
                          <a:spcPts val="0"/>
                        </a:spcAft>
                        <a:buClr>
                          <a:srgbClr val="E36C09"/>
                        </a:buClr>
                        <a:buSzPts val="1300"/>
                        <a:buFont typeface="Calibri"/>
                        <a:buNone/>
                      </a:pPr>
                      <a:r>
                        <a:rPr lang="en" sz="1000" b="1" u="none" strike="noStrike" cap="none"/>
                        <a:t>Proxemics</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900" u="none" strike="noStrike" cap="none">
                          <a:solidFill>
                            <a:srgbClr val="000000"/>
                          </a:solidFill>
                        </a:rPr>
                        <a:t>The use of space on stage to communicate a characters relationship and feelings towards another character. </a:t>
                      </a:r>
                      <a:endParaRPr sz="9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499581">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Tempo- rhythm </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900" u="none" strike="noStrike" cap="none"/>
                        <a:t>Defines the character’s pace and beat and has an effect on movement, emotions, motivations, and thought processes. Essentially it is like a character’s heartbeat.</a:t>
                      </a:r>
                      <a:endParaRPr sz="9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59074">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Dialogue</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900" u="none" strike="noStrike" cap="none">
                          <a:solidFill>
                            <a:srgbClr val="202124"/>
                          </a:solidFill>
                          <a:highlight>
                            <a:srgbClr val="FFFFFF"/>
                          </a:highlight>
                        </a:rPr>
                        <a:t>The exchange of spoken words between two or more characters in a book, play, or other written work.</a:t>
                      </a:r>
                      <a:endParaRPr sz="9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459188">
                <a:tc>
                  <a:txBody>
                    <a:bodyPr/>
                    <a:lstStyle/>
                    <a:p>
                      <a:pPr marL="0" marR="0" lvl="0" indent="0" algn="l" rtl="0">
                        <a:lnSpc>
                          <a:spcPct val="100000"/>
                        </a:lnSpc>
                        <a:spcBef>
                          <a:spcPts val="0"/>
                        </a:spcBef>
                        <a:spcAft>
                          <a:spcPts val="0"/>
                        </a:spcAft>
                        <a:buClr>
                          <a:srgbClr val="000000"/>
                        </a:buClr>
                        <a:buSzPts val="1100"/>
                        <a:buFont typeface="Arial"/>
                        <a:buNone/>
                      </a:pPr>
                      <a:r>
                        <a:rPr lang="en" sz="1000" b="1" u="none" strike="noStrike" cap="none"/>
                        <a:t>Stylised Movement</a:t>
                      </a:r>
                      <a:endParaRPr sz="10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900" u="none" strike="noStrike" cap="none" dirty="0"/>
                        <a:t>A very visual series of movements where all actors face the front and perform similar movements that represent the words they are speaking.</a:t>
                      </a:r>
                      <a:endParaRPr sz="900" u="none" strike="noStrike" cap="none" dirty="0"/>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graphicFrame>
        <p:nvGraphicFramePr>
          <p:cNvPr id="304" name="Google Shape;304;p23"/>
          <p:cNvGraphicFramePr/>
          <p:nvPr>
            <p:extLst>
              <p:ext uri="{D42A27DB-BD31-4B8C-83A1-F6EECF244321}">
                <p14:modId xmlns:p14="http://schemas.microsoft.com/office/powerpoint/2010/main" val="3722577315"/>
              </p:ext>
            </p:extLst>
          </p:nvPr>
        </p:nvGraphicFramePr>
        <p:xfrm>
          <a:off x="168777" y="673421"/>
          <a:ext cx="4071675" cy="4269374"/>
        </p:xfrm>
        <a:graphic>
          <a:graphicData uri="http://schemas.openxmlformats.org/drawingml/2006/table">
            <a:tbl>
              <a:tblPr firstRow="1" bandRow="1">
                <a:noFill/>
                <a:tableStyleId>{5EBB2FA6-86DF-4BCE-978B-AC4E352F5906}</a:tableStyleId>
              </a:tblPr>
              <a:tblGrid>
                <a:gridCol w="878975">
                  <a:extLst>
                    <a:ext uri="{9D8B030D-6E8A-4147-A177-3AD203B41FA5}">
                      <a16:colId xmlns:a16="http://schemas.microsoft.com/office/drawing/2014/main" val="20000"/>
                    </a:ext>
                  </a:extLst>
                </a:gridCol>
                <a:gridCol w="3192700">
                  <a:extLst>
                    <a:ext uri="{9D8B030D-6E8A-4147-A177-3AD203B41FA5}">
                      <a16:colId xmlns:a16="http://schemas.microsoft.com/office/drawing/2014/main" val="20001"/>
                    </a:ext>
                  </a:extLst>
                </a:gridCol>
              </a:tblGrid>
              <a:tr h="32421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solidFill>
                            <a:srgbClr val="000000"/>
                          </a:solidFill>
                        </a:rPr>
                        <a:t>Term 1 - Page to Stage Key Words</a:t>
                      </a:r>
                      <a:endParaRPr sz="12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3768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Emphasis</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000" u="none" strike="noStrike" cap="none"/>
                        <a:t>Stress given to a word or words when speaking to indicate particular importance</a:t>
                      </a:r>
                      <a:endParaRPr sz="10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1"/>
                  </a:ext>
                </a:extLst>
              </a:tr>
              <a:tr h="454572">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Thought- tracking</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000" u="none" strike="noStrike" cap="none">
                          <a:solidFill>
                            <a:srgbClr val="000000"/>
                          </a:solidFill>
                        </a:rPr>
                        <a:t>When a character speaks out loud their inner feelings or emotions</a:t>
                      </a:r>
                      <a:endParaRPr sz="10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2"/>
                  </a:ext>
                </a:extLst>
              </a:tr>
              <a:tr h="43768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Stereotype</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000" u="none" strike="noStrike" cap="none"/>
                        <a:t>A popular but simplified characterisation of people often made according to how they visually appear or behave.</a:t>
                      </a:r>
                      <a:endParaRPr sz="10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3"/>
                  </a:ext>
                </a:extLst>
              </a:tr>
              <a:tr h="729484">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Status /</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 sz="1100" b="1" u="none" strike="noStrike" cap="none"/>
                        <a:t>Shift in Status</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1000" u="none" strike="noStrike" cap="none">
                          <a:solidFill>
                            <a:srgbClr val="000000"/>
                          </a:solidFill>
                        </a:rPr>
                        <a:t>The power difference in the relationship between two or more characters. A </a:t>
                      </a:r>
                      <a:r>
                        <a:rPr lang="en" sz="1000" u="none" strike="noStrike" cap="none"/>
                        <a:t>s</a:t>
                      </a:r>
                      <a:r>
                        <a:rPr lang="en" sz="1000" u="none" strike="noStrike" cap="none">
                          <a:solidFill>
                            <a:srgbClr val="000000"/>
                          </a:solidFill>
                        </a:rPr>
                        <a:t>hift in status is when one character switches from one status to another </a:t>
                      </a:r>
                      <a:r>
                        <a:rPr lang="en" sz="1000" u="none" strike="noStrike" cap="none"/>
                        <a:t>during the same scene.</a:t>
                      </a:r>
                      <a:endParaRPr sz="10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4"/>
                  </a:ext>
                </a:extLst>
              </a:tr>
              <a:tr h="616014">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Stage Directions</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1000" u="none" strike="noStrike" cap="none">
                          <a:solidFill>
                            <a:srgbClr val="000000"/>
                          </a:solidFill>
                        </a:rPr>
                        <a:t>These are written in to a script and usually are in italics or in (brackets)</a:t>
                      </a:r>
                      <a:endParaRPr sz="1000"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5"/>
                  </a:ext>
                </a:extLst>
              </a:tr>
              <a:tr h="567377">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Character Intentions</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1000" u="none" strike="noStrike" cap="none">
                          <a:solidFill>
                            <a:srgbClr val="000000"/>
                          </a:solidFill>
                        </a:rPr>
                        <a:t>This is what the character wants to achieve. These are generated by finding clues (given circumstances) in the script by both the director and the actor. </a:t>
                      </a:r>
                      <a:endParaRPr sz="10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6"/>
                  </a:ext>
                </a:extLst>
              </a:tr>
              <a:tr h="259383">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Clarity</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how clearly words are pronounced</a:t>
                      </a:r>
                      <a:endParaRPr sz="1000" u="none" strike="noStrike" cap="none">
                        <a:solidFill>
                          <a:srgbClr val="000000"/>
                        </a:solidFill>
                      </a:endParaRPr>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7"/>
                  </a:ext>
                </a:extLst>
              </a:tr>
              <a:tr h="442959">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Multi-roling</a:t>
                      </a:r>
                      <a:endParaRPr sz="1100" b="1" u="none" strike="noStrike" cap="none"/>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dirty="0"/>
                        <a:t>Multi-roling is when an actor plays more than one character on stage. </a:t>
                      </a:r>
                      <a:endParaRPr sz="1000" u="none" strike="noStrike" cap="none" dirty="0"/>
                    </a:p>
                  </a:txBody>
                  <a:tcPr marL="84425" marR="84425" marT="38100" marB="38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F41"/>
                    </a:solidFill>
                  </a:tcPr>
                </a:tc>
                <a:extLst>
                  <a:ext uri="{0D108BD9-81ED-4DB2-BD59-A6C34878D82A}">
                    <a16:rowId xmlns:a16="http://schemas.microsoft.com/office/drawing/2014/main" val="10008"/>
                  </a:ext>
                </a:extLst>
              </a:tr>
            </a:tbl>
          </a:graphicData>
        </a:graphic>
      </p:graphicFrame>
      <p:pic>
        <p:nvPicPr>
          <p:cNvPr id="305" name="Google Shape;305;p23"/>
          <p:cNvPicPr preferRelativeResize="0"/>
          <p:nvPr/>
        </p:nvPicPr>
        <p:blipFill rotWithShape="1">
          <a:blip r:embed="rId3">
            <a:alphaModFix/>
          </a:blip>
          <a:srcRect/>
          <a:stretch/>
        </p:blipFill>
        <p:spPr>
          <a:xfrm>
            <a:off x="8370898" y="504245"/>
            <a:ext cx="758402" cy="636300"/>
          </a:xfrm>
          <a:prstGeom prst="rect">
            <a:avLst/>
          </a:prstGeom>
          <a:noFill/>
          <a:ln>
            <a:noFill/>
          </a:ln>
        </p:spPr>
      </p:pic>
      <p:pic>
        <p:nvPicPr>
          <p:cNvPr id="306" name="Google Shape;306;p23"/>
          <p:cNvPicPr preferRelativeResize="0"/>
          <p:nvPr/>
        </p:nvPicPr>
        <p:blipFill rotWithShape="1">
          <a:blip r:embed="rId4">
            <a:alphaModFix/>
          </a:blip>
          <a:srcRect/>
          <a:stretch/>
        </p:blipFill>
        <p:spPr>
          <a:xfrm>
            <a:off x="3616722" y="504245"/>
            <a:ext cx="610300" cy="53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3" name="Google Shape;313;p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Music</a:t>
            </a:r>
            <a:endParaRPr sz="2800" b="0" i="0" u="none" strike="noStrike" cap="none">
              <a:solidFill>
                <a:schemeClr val="dk1"/>
              </a:solidFill>
              <a:latin typeface="Maven Pro Medium"/>
              <a:ea typeface="Maven Pro Medium"/>
              <a:cs typeface="Maven Pro Medium"/>
              <a:sym typeface="Maven Pro Medium"/>
            </a:endParaRPr>
          </a:p>
        </p:txBody>
      </p:sp>
      <p:pic>
        <p:nvPicPr>
          <p:cNvPr id="315" name="Google Shape;315;p2"/>
          <p:cNvPicPr preferRelativeResize="0"/>
          <p:nvPr/>
        </p:nvPicPr>
        <p:blipFill rotWithShape="1">
          <a:blip r:embed="rId3">
            <a:alphaModFix/>
          </a:blip>
          <a:srcRect t="5102"/>
          <a:stretch/>
        </p:blipFill>
        <p:spPr>
          <a:xfrm>
            <a:off x="184298" y="533400"/>
            <a:ext cx="8704521" cy="44001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2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24" name="Google Shape;324;p25"/>
          <p:cNvPicPr preferRelativeResize="0"/>
          <p:nvPr/>
        </p:nvPicPr>
        <p:blipFill rotWithShape="1">
          <a:blip r:embed="rId3">
            <a:alphaModFix/>
          </a:blip>
          <a:srcRect/>
          <a:stretch/>
        </p:blipFill>
        <p:spPr>
          <a:xfrm>
            <a:off x="170121" y="635138"/>
            <a:ext cx="8796669" cy="430707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1" name="Google Shape;331;p2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6"/>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33" name="Google Shape;333;p26"/>
          <p:cNvPicPr preferRelativeResize="0"/>
          <p:nvPr/>
        </p:nvPicPr>
        <p:blipFill rotWithShape="1">
          <a:blip r:embed="rId3">
            <a:alphaModFix/>
          </a:blip>
          <a:srcRect b="2203"/>
          <a:stretch/>
        </p:blipFill>
        <p:spPr>
          <a:xfrm>
            <a:off x="170122" y="548498"/>
            <a:ext cx="8761228" cy="44062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2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7"/>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42" name="Google Shape;342;p27"/>
          <p:cNvPicPr preferRelativeResize="0"/>
          <p:nvPr/>
        </p:nvPicPr>
        <p:blipFill rotWithShape="1">
          <a:blip r:embed="rId3">
            <a:alphaModFix/>
          </a:blip>
          <a:srcRect/>
          <a:stretch/>
        </p:blipFill>
        <p:spPr>
          <a:xfrm>
            <a:off x="163033" y="743796"/>
            <a:ext cx="8761227" cy="408975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8"/>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51" name="Google Shape;351;p28"/>
          <p:cNvPicPr preferRelativeResize="0"/>
          <p:nvPr/>
        </p:nvPicPr>
        <p:blipFill rotWithShape="1">
          <a:blip r:embed="rId3">
            <a:alphaModFix/>
          </a:blip>
          <a:srcRect/>
          <a:stretch/>
        </p:blipFill>
        <p:spPr>
          <a:xfrm>
            <a:off x="148857" y="678224"/>
            <a:ext cx="8803758" cy="42209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96897" y="162448"/>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(1)</a:t>
            </a:r>
          </a:p>
        </p:txBody>
      </p:sp>
      <p:sp>
        <p:nvSpPr>
          <p:cNvPr id="2" name="TextBox 1">
            <a:extLst>
              <a:ext uri="{FF2B5EF4-FFF2-40B4-BE49-F238E27FC236}">
                <a16:creationId xmlns:a16="http://schemas.microsoft.com/office/drawing/2014/main" id="{7CAFF571-300F-4933-A417-97DEE5AC0201}"/>
              </a:ext>
            </a:extLst>
          </p:cNvPr>
          <p:cNvSpPr txBox="1"/>
          <p:nvPr/>
        </p:nvSpPr>
        <p:spPr>
          <a:xfrm>
            <a:off x="173181" y="882350"/>
            <a:ext cx="8797637" cy="4216539"/>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Using your knowledge organiser at school</a:t>
            </a:r>
          </a:p>
          <a:p>
            <a:r>
              <a:rPr lang="en-GB" sz="1200" dirty="0">
                <a:latin typeface="Verdana" panose="020B0604030504040204" pitchFamily="34" charset="0"/>
                <a:ea typeface="Verdana" panose="020B0604030504040204" pitchFamily="34" charset="0"/>
              </a:rPr>
              <a:t>You will be given a knowledge organiser at the start of each term (September, January and April). </a:t>
            </a:r>
            <a:r>
              <a:rPr lang="en-GB" sz="1200" dirty="0">
                <a:solidFill>
                  <a:schemeClr val="dk1"/>
                </a:solidFill>
                <a:latin typeface="Verdana"/>
                <a:ea typeface="Verdana"/>
                <a:cs typeface="Verdana"/>
                <a:sym typeface="Verdana"/>
              </a:rPr>
              <a:t>You need to bring your knowledge organiser and exercise book with you every day to school. </a:t>
            </a:r>
            <a:r>
              <a:rPr lang="en-GB" sz="1200" dirty="0">
                <a:latin typeface="Verdana" panose="020B0604030504040204" pitchFamily="34" charset="0"/>
                <a:ea typeface="Verdana" panose="020B0604030504040204" pitchFamily="34" charset="0"/>
              </a:rPr>
              <a:t>This will be a key piece of equipment and will be regularly referred to in lesson. </a:t>
            </a: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In lessons, there will be fortnightly low-stakes retrieval quizzes based on the knowledge contained in the knowledge organiser. </a:t>
            </a:r>
            <a:r>
              <a:rPr lang="en-GB" sz="1200" dirty="0">
                <a:solidFill>
                  <a:schemeClr val="dk1"/>
                </a:solidFill>
                <a:latin typeface="Verdana"/>
                <a:ea typeface="Verdana"/>
                <a:cs typeface="Verdana"/>
                <a:sym typeface="Verdana"/>
              </a:rPr>
              <a:t>Your knowledge organiser and exercise book will be checked regularly during tutor time.</a:t>
            </a:r>
          </a:p>
          <a:p>
            <a:endParaRPr lang="en-GB" sz="1200" dirty="0">
              <a:latin typeface="Verdana" panose="020B0604030504040204" pitchFamily="34" charset="0"/>
              <a:ea typeface="Verdana" panose="020B0604030504040204" pitchFamily="34" charset="0"/>
            </a:endParaRPr>
          </a:p>
          <a:p>
            <a:endParaRPr lang="en-GB" sz="800" dirty="0">
              <a:latin typeface="Verdana" panose="020B0604030504040204" pitchFamily="34" charset="0"/>
              <a:ea typeface="Verdana" panose="020B0604030504040204" pitchFamily="34" charset="0"/>
            </a:endParaRPr>
          </a:p>
          <a:p>
            <a:r>
              <a:rPr lang="en-GB" b="1" dirty="0">
                <a:latin typeface="Verdana" panose="020B0604030504040204" pitchFamily="34" charset="0"/>
                <a:ea typeface="Verdana" panose="020B0604030504040204" pitchFamily="34" charset="0"/>
              </a:rPr>
              <a:t>Using your knowledge organiser at home</a:t>
            </a:r>
          </a:p>
          <a:p>
            <a:r>
              <a:rPr lang="en-GB" sz="1200" dirty="0">
                <a:solidFill>
                  <a:schemeClr val="dk1"/>
                </a:solidFill>
                <a:latin typeface="Verdana"/>
                <a:ea typeface="Verdana"/>
                <a:cs typeface="Verdana"/>
                <a:sym typeface="Verdana"/>
              </a:rPr>
              <a:t>You should spend </a:t>
            </a:r>
            <a:r>
              <a:rPr lang="en-GB" sz="1200" b="1" dirty="0">
                <a:solidFill>
                  <a:schemeClr val="dk1"/>
                </a:solidFill>
                <a:latin typeface="Verdana"/>
                <a:ea typeface="Verdana"/>
                <a:cs typeface="Verdana"/>
                <a:sym typeface="Verdana"/>
              </a:rPr>
              <a:t>40 minutes per evening </a:t>
            </a:r>
            <a:r>
              <a:rPr lang="en-GB" sz="1200" dirty="0">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12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8"/>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D7798965-8EE8-4476-9574-A2664F49A71D}"/>
              </a:ext>
            </a:extLst>
          </p:cNvPr>
          <p:cNvPicPr>
            <a:picLocks noChangeAspect="1"/>
          </p:cNvPicPr>
          <p:nvPr/>
        </p:nvPicPr>
        <p:blipFill>
          <a:blip r:embed="rId3"/>
          <a:stretch>
            <a:fillRect/>
          </a:stretch>
        </p:blipFill>
        <p:spPr>
          <a:xfrm>
            <a:off x="304430" y="593924"/>
            <a:ext cx="8535140" cy="4389500"/>
          </a:xfrm>
          <a:prstGeom prst="rect">
            <a:avLst/>
          </a:prstGeom>
        </p:spPr>
      </p:pic>
    </p:spTree>
    <p:extLst>
      <p:ext uri="{BB962C8B-B14F-4D97-AF65-F5344CB8AC3E}">
        <p14:creationId xmlns:p14="http://schemas.microsoft.com/office/powerpoint/2010/main" val="87319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8"/>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C1A18C82-F93F-494B-A38B-73353915A309}"/>
              </a:ext>
            </a:extLst>
          </p:cNvPr>
          <p:cNvPicPr>
            <a:picLocks noChangeAspect="1"/>
          </p:cNvPicPr>
          <p:nvPr/>
        </p:nvPicPr>
        <p:blipFill>
          <a:blip r:embed="rId3"/>
          <a:stretch>
            <a:fillRect/>
          </a:stretch>
        </p:blipFill>
        <p:spPr>
          <a:xfrm>
            <a:off x="191387" y="645745"/>
            <a:ext cx="8768316" cy="4285859"/>
          </a:xfrm>
          <a:prstGeom prst="rect">
            <a:avLst/>
          </a:prstGeom>
        </p:spPr>
      </p:pic>
    </p:spTree>
    <p:extLst>
      <p:ext uri="{BB962C8B-B14F-4D97-AF65-F5344CB8AC3E}">
        <p14:creationId xmlns:p14="http://schemas.microsoft.com/office/powerpoint/2010/main" val="311671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8"/>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854FFB80-6378-4DAF-9191-EFBEB00FCBFF}"/>
              </a:ext>
            </a:extLst>
          </p:cNvPr>
          <p:cNvPicPr>
            <a:picLocks noChangeAspect="1"/>
          </p:cNvPicPr>
          <p:nvPr/>
        </p:nvPicPr>
        <p:blipFill>
          <a:blip r:embed="rId3"/>
          <a:stretch>
            <a:fillRect/>
          </a:stretch>
        </p:blipFill>
        <p:spPr>
          <a:xfrm>
            <a:off x="219740" y="639648"/>
            <a:ext cx="8704520" cy="4298053"/>
          </a:xfrm>
          <a:prstGeom prst="rect">
            <a:avLst/>
          </a:prstGeom>
        </p:spPr>
      </p:pic>
    </p:spTree>
    <p:extLst>
      <p:ext uri="{BB962C8B-B14F-4D97-AF65-F5344CB8AC3E}">
        <p14:creationId xmlns:p14="http://schemas.microsoft.com/office/powerpoint/2010/main" val="4036753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EBEDC185-B8FA-49CA-8975-380D4A103F7D}"/>
              </a:ext>
            </a:extLst>
          </p:cNvPr>
          <p:cNvPicPr>
            <a:picLocks noChangeAspect="1"/>
          </p:cNvPicPr>
          <p:nvPr/>
        </p:nvPicPr>
        <p:blipFill>
          <a:blip r:embed="rId3"/>
          <a:stretch>
            <a:fillRect/>
          </a:stretch>
        </p:blipFill>
        <p:spPr>
          <a:xfrm>
            <a:off x="283295" y="593426"/>
            <a:ext cx="8655142" cy="43613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15D0B2A-2BA8-4950-841D-F5D1E765CA68}"/>
              </a:ext>
            </a:extLst>
          </p:cNvPr>
          <p:cNvPicPr>
            <a:picLocks noChangeAspect="1"/>
          </p:cNvPicPr>
          <p:nvPr/>
        </p:nvPicPr>
        <p:blipFill>
          <a:blip r:embed="rId3"/>
          <a:stretch>
            <a:fillRect/>
          </a:stretch>
        </p:blipFill>
        <p:spPr>
          <a:xfrm>
            <a:off x="208485" y="691202"/>
            <a:ext cx="8744129" cy="4345198"/>
          </a:xfrm>
          <a:prstGeom prst="rect">
            <a:avLst/>
          </a:prstGeom>
        </p:spPr>
      </p:pic>
    </p:spTree>
    <p:extLst>
      <p:ext uri="{BB962C8B-B14F-4D97-AF65-F5344CB8AC3E}">
        <p14:creationId xmlns:p14="http://schemas.microsoft.com/office/powerpoint/2010/main" val="1747915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6C558149-9636-4404-A636-BF091311E873}"/>
              </a:ext>
            </a:extLst>
          </p:cNvPr>
          <p:cNvPicPr>
            <a:picLocks noChangeAspect="1"/>
          </p:cNvPicPr>
          <p:nvPr/>
        </p:nvPicPr>
        <p:blipFill>
          <a:blip r:embed="rId3"/>
          <a:stretch>
            <a:fillRect/>
          </a:stretch>
        </p:blipFill>
        <p:spPr>
          <a:xfrm>
            <a:off x="176019" y="689575"/>
            <a:ext cx="8826214" cy="4346825"/>
          </a:xfrm>
          <a:prstGeom prst="rect">
            <a:avLst/>
          </a:prstGeom>
        </p:spPr>
      </p:pic>
    </p:spTree>
    <p:extLst>
      <p:ext uri="{BB962C8B-B14F-4D97-AF65-F5344CB8AC3E}">
        <p14:creationId xmlns:p14="http://schemas.microsoft.com/office/powerpoint/2010/main" val="226195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Medium"/>
                <a:cs typeface="Maven Pro Medium"/>
                <a:sym typeface="Maven Pro"/>
              </a:rPr>
              <a:t>Engineering</a:t>
            </a:r>
            <a:endParaRPr sz="2800" b="0" i="0" u="none" strike="noStrike" cap="none" dirty="0">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2D722031-ABA8-428A-A6C4-B0C9A3B47175}"/>
              </a:ext>
            </a:extLst>
          </p:cNvPr>
          <p:cNvPicPr>
            <a:picLocks noChangeAspect="1"/>
          </p:cNvPicPr>
          <p:nvPr/>
        </p:nvPicPr>
        <p:blipFill>
          <a:blip r:embed="rId3"/>
          <a:stretch>
            <a:fillRect/>
          </a:stretch>
        </p:blipFill>
        <p:spPr>
          <a:xfrm>
            <a:off x="548291" y="676227"/>
            <a:ext cx="8047417" cy="4224894"/>
          </a:xfrm>
          <a:prstGeom prst="rect">
            <a:avLst/>
          </a:prstGeom>
        </p:spPr>
      </p:pic>
    </p:spTree>
    <p:extLst>
      <p:ext uri="{BB962C8B-B14F-4D97-AF65-F5344CB8AC3E}">
        <p14:creationId xmlns:p14="http://schemas.microsoft.com/office/powerpoint/2010/main" val="3364611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5e8d745b0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55e8d745b0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Product Design</a:t>
            </a:r>
            <a:endParaRPr sz="2800" b="0" i="0" u="none" strike="noStrike" cap="none">
              <a:solidFill>
                <a:schemeClr val="dk1"/>
              </a:solidFill>
              <a:latin typeface="Maven Pro Medium"/>
              <a:ea typeface="Maven Pro Medium"/>
              <a:cs typeface="Maven Pro Medium"/>
              <a:sym typeface="Maven Pro Medium"/>
            </a:endParaRPr>
          </a:p>
        </p:txBody>
      </p:sp>
      <p:pic>
        <p:nvPicPr>
          <p:cNvPr id="6" name="Picture 5">
            <a:extLst>
              <a:ext uri="{FF2B5EF4-FFF2-40B4-BE49-F238E27FC236}">
                <a16:creationId xmlns:a16="http://schemas.microsoft.com/office/drawing/2014/main" id="{2E3170C3-4D28-41BB-99FF-795D5D1E3899}"/>
              </a:ext>
            </a:extLst>
          </p:cNvPr>
          <p:cNvPicPr>
            <a:picLocks noChangeAspect="1"/>
          </p:cNvPicPr>
          <p:nvPr/>
        </p:nvPicPr>
        <p:blipFill>
          <a:blip r:embed="rId3"/>
          <a:stretch>
            <a:fillRect/>
          </a:stretch>
        </p:blipFill>
        <p:spPr>
          <a:xfrm>
            <a:off x="659219" y="597807"/>
            <a:ext cx="8202495" cy="43741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5e8d745b0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255e8d745b0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Food Technology</a:t>
            </a:r>
            <a:endParaRPr sz="2800" b="0" i="0" u="none" strike="noStrike" cap="none">
              <a:solidFill>
                <a:schemeClr val="dk1"/>
              </a:solidFill>
              <a:latin typeface="Maven Pro Medium"/>
              <a:ea typeface="Maven Pro Medium"/>
              <a:cs typeface="Maven Pro Medium"/>
              <a:sym typeface="Maven Pro Medium"/>
            </a:endParaRPr>
          </a:p>
        </p:txBody>
      </p:sp>
      <p:pic>
        <p:nvPicPr>
          <p:cNvPr id="425" name="Google Shape;425;g255e8d745b0_0_16"/>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426" name="Google Shape;426;g255e8d745b0_0_16"/>
          <p:cNvPicPr preferRelativeResize="0"/>
          <p:nvPr/>
        </p:nvPicPr>
        <p:blipFill rotWithShape="1">
          <a:blip r:embed="rId4">
            <a:alphaModFix/>
          </a:blip>
          <a:srcRect/>
          <a:stretch/>
        </p:blipFill>
        <p:spPr>
          <a:xfrm>
            <a:off x="7875181" y="106249"/>
            <a:ext cx="1177533" cy="623852"/>
          </a:xfrm>
          <a:prstGeom prst="rect">
            <a:avLst/>
          </a:prstGeom>
          <a:noFill/>
          <a:ln>
            <a:noFill/>
          </a:ln>
        </p:spPr>
      </p:pic>
      <p:sp>
        <p:nvSpPr>
          <p:cNvPr id="2" name="Rectangle 1">
            <a:extLst>
              <a:ext uri="{FF2B5EF4-FFF2-40B4-BE49-F238E27FC236}">
                <a16:creationId xmlns:a16="http://schemas.microsoft.com/office/drawing/2014/main" id="{95A6C54A-6081-4AA0-9AEC-4CA4D81C6C7B}"/>
              </a:ext>
            </a:extLst>
          </p:cNvPr>
          <p:cNvSpPr/>
          <p:nvPr/>
        </p:nvSpPr>
        <p:spPr>
          <a:xfrm>
            <a:off x="135975" y="139637"/>
            <a:ext cx="1759662" cy="70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04D3DD0-6EAF-4270-B1F5-1FB8581CB0BA}"/>
              </a:ext>
            </a:extLst>
          </p:cNvPr>
          <p:cNvSpPr/>
          <p:nvPr/>
        </p:nvSpPr>
        <p:spPr>
          <a:xfrm>
            <a:off x="7874795" y="139637"/>
            <a:ext cx="1127438" cy="62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7F638F1-EE86-4CAF-A552-AAD4AD6EC31D}"/>
              </a:ext>
            </a:extLst>
          </p:cNvPr>
          <p:cNvPicPr>
            <a:picLocks noChangeAspect="1"/>
          </p:cNvPicPr>
          <p:nvPr/>
        </p:nvPicPr>
        <p:blipFill>
          <a:blip r:embed="rId5"/>
          <a:stretch>
            <a:fillRect/>
          </a:stretch>
        </p:blipFill>
        <p:spPr>
          <a:xfrm>
            <a:off x="623777" y="490549"/>
            <a:ext cx="8123274" cy="450188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4" name="Google Shape;434;g255e8d745b0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255e8d745b0_0_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Textiles</a:t>
            </a:r>
            <a:endParaRPr sz="2800" b="0" i="0" u="none" strike="noStrike" cap="none">
              <a:solidFill>
                <a:schemeClr val="dk1"/>
              </a:solidFill>
              <a:latin typeface="Maven Pro Medium"/>
              <a:ea typeface="Maven Pro Medium"/>
              <a:cs typeface="Maven Pro Medium"/>
              <a:sym typeface="Maven Pro Medium"/>
            </a:endParaRPr>
          </a:p>
        </p:txBody>
      </p:sp>
      <p:pic>
        <p:nvPicPr>
          <p:cNvPr id="4" name="Picture 3">
            <a:extLst>
              <a:ext uri="{FF2B5EF4-FFF2-40B4-BE49-F238E27FC236}">
                <a16:creationId xmlns:a16="http://schemas.microsoft.com/office/drawing/2014/main" id="{2817C38A-8FF3-4B3E-BF24-A8DED789B240}"/>
              </a:ext>
            </a:extLst>
          </p:cNvPr>
          <p:cNvPicPr>
            <a:picLocks noChangeAspect="1"/>
          </p:cNvPicPr>
          <p:nvPr/>
        </p:nvPicPr>
        <p:blipFill rotWithShape="1">
          <a:blip r:embed="rId3"/>
          <a:srcRect b="604"/>
          <a:stretch/>
        </p:blipFill>
        <p:spPr>
          <a:xfrm>
            <a:off x="425303" y="533400"/>
            <a:ext cx="8243776" cy="44497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(2)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525" y="1120683"/>
            <a:ext cx="8962189" cy="4062651"/>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Clocks</a:t>
            </a:r>
            <a:r>
              <a:rPr lang="en-GB" sz="1200" dirty="0">
                <a:latin typeface="Verdana"/>
                <a:ea typeface="Verdana"/>
                <a:cs typeface="Verdana"/>
                <a:sym typeface="Verdana"/>
              </a:rPr>
              <a:t> - divide a page into 12 sections (like a clock) and add information about a topic in each section</a:t>
            </a:r>
          </a:p>
          <a:p>
            <a:pPr marL="457200" lvl="0" indent="-298450">
              <a:lnSpc>
                <a:spcPct val="150000"/>
              </a:lnSpc>
              <a:buSzPts val="1100"/>
              <a:buFont typeface="Verdana"/>
              <a:buChar char="●"/>
            </a:pPr>
            <a:r>
              <a:rPr lang="en-GB" sz="1200" b="1" dirty="0">
                <a:latin typeface="Verdana"/>
                <a:ea typeface="Verdana"/>
                <a:cs typeface="Verdana"/>
                <a:sym typeface="Verdana"/>
              </a:rPr>
              <a:t>Spelling tests </a:t>
            </a:r>
            <a:r>
              <a:rPr lang="en-GB" sz="1200" dirty="0">
                <a:latin typeface="Verdana"/>
                <a:ea typeface="Verdana"/>
                <a:cs typeface="Verdana"/>
                <a:sym typeface="Verdana"/>
              </a:rPr>
              <a:t>- write a spelling test for yourself based on the key vocabulary</a:t>
            </a:r>
          </a:p>
          <a:p>
            <a:pPr marL="457200" lvl="0" indent="-298450">
              <a:lnSpc>
                <a:spcPct val="150000"/>
              </a:lnSpc>
              <a:buSzPts val="1100"/>
              <a:buFont typeface="Verdana"/>
              <a:buChar char="●"/>
            </a:pPr>
            <a:r>
              <a:rPr lang="en-GB" sz="1200" b="1" dirty="0">
                <a:latin typeface="Verdana"/>
                <a:ea typeface="Verdana"/>
                <a:cs typeface="Verdana"/>
                <a:sym typeface="Verdana"/>
              </a:rPr>
              <a:t>Fact sheets </a:t>
            </a:r>
            <a:r>
              <a:rPr lang="en-GB" sz="1200" dirty="0">
                <a:latin typeface="Verdana"/>
                <a:ea typeface="Verdana"/>
                <a:cs typeface="Verdana"/>
                <a:sym typeface="Verdana"/>
              </a:rPr>
              <a:t>- produce a fact sheet that contains key words, diagrams and information about a topic</a:t>
            </a:r>
          </a:p>
          <a:p>
            <a:pPr marL="457200" lvl="0" indent="-298450">
              <a:lnSpc>
                <a:spcPct val="150000"/>
              </a:lnSpc>
              <a:buSzPts val="1100"/>
              <a:buFont typeface="Verdana"/>
              <a:buChar char="●"/>
            </a:pPr>
            <a:r>
              <a:rPr lang="en-GB" sz="1200" b="1" dirty="0">
                <a:latin typeface="Verdana"/>
                <a:ea typeface="Verdana"/>
                <a:cs typeface="Verdana"/>
                <a:sym typeface="Verdana"/>
              </a:rPr>
              <a:t>Posters</a:t>
            </a:r>
            <a:r>
              <a:rPr lang="en-GB" sz="1200" dirty="0">
                <a:latin typeface="Verdana"/>
                <a:ea typeface="Verdana"/>
                <a:cs typeface="Verdana"/>
                <a:sym typeface="Verdana"/>
              </a:rPr>
              <a:t> - produce of poster that contains the key images in a topic</a:t>
            </a:r>
          </a:p>
          <a:p>
            <a:pPr marL="457200" lvl="0" indent="-298450">
              <a:lnSpc>
                <a:spcPct val="150000"/>
              </a:lnSpc>
              <a:buSzPts val="1100"/>
              <a:buFont typeface="Verdana"/>
              <a:buChar char="●"/>
            </a:pPr>
            <a:r>
              <a:rPr lang="en-GB" sz="1200" b="1" dirty="0">
                <a:latin typeface="Verdana"/>
                <a:ea typeface="Verdana"/>
                <a:cs typeface="Verdana"/>
                <a:sym typeface="Verdana"/>
              </a:rPr>
              <a:t>Flowcharts</a:t>
            </a:r>
            <a:r>
              <a:rPr lang="en-GB" sz="1200" dirty="0">
                <a:latin typeface="Verdana"/>
                <a:ea typeface="Verdana"/>
                <a:cs typeface="Verdana"/>
                <a:sym typeface="Verdana"/>
              </a:rPr>
              <a:t> – produce a diagram that sequences the key steps in a process or key events in a time period</a:t>
            </a:r>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Quizzes </a:t>
            </a:r>
            <a:r>
              <a:rPr lang="en-GB" sz="1200" dirty="0">
                <a:latin typeface="Verdana"/>
                <a:ea typeface="Verdana"/>
                <a:cs typeface="Verdana"/>
                <a:sym typeface="Verdana"/>
              </a:rPr>
              <a:t>- write a quiz based on what you have learnt about a topic and get others to test you</a:t>
            </a:r>
          </a:p>
          <a:p>
            <a:pPr marL="457200" lvl="0" indent="-298450">
              <a:lnSpc>
                <a:spcPct val="150000"/>
              </a:lnSpc>
              <a:buSzPts val="1100"/>
              <a:buFont typeface="Verdana"/>
              <a:buChar char="●"/>
            </a:pPr>
            <a:r>
              <a:rPr lang="en-GB" sz="1200" b="1" dirty="0">
                <a:latin typeface="Verdana"/>
                <a:ea typeface="Verdana"/>
                <a:cs typeface="Verdana"/>
                <a:sym typeface="Verdana"/>
              </a:rPr>
              <a:t>Mind maps </a:t>
            </a:r>
            <a:r>
              <a:rPr lang="en-GB" sz="1200" dirty="0">
                <a:latin typeface="Verdana"/>
                <a:ea typeface="Verdana"/>
                <a:cs typeface="Verdana"/>
                <a:sym typeface="Verdana"/>
              </a:rPr>
              <a:t>- produce a mind map to logically organise key concepts</a:t>
            </a:r>
          </a:p>
          <a:p>
            <a:pPr marL="457200" lvl="0" indent="-298450">
              <a:lnSpc>
                <a:spcPct val="150000"/>
              </a:lnSpc>
              <a:buSzPts val="1100"/>
              <a:buFont typeface="Verdana"/>
              <a:buChar char="●"/>
            </a:pPr>
            <a:r>
              <a:rPr lang="en-GB" sz="1200" b="1" dirty="0">
                <a:latin typeface="Verdana"/>
                <a:ea typeface="Verdana"/>
                <a:cs typeface="Verdana"/>
                <a:sym typeface="Verdana"/>
              </a:rPr>
              <a:t>Flash cards </a:t>
            </a:r>
            <a:r>
              <a:rPr lang="en-GB" sz="1200" dirty="0">
                <a:latin typeface="Verdana"/>
                <a:ea typeface="Verdana"/>
                <a:cs typeface="Verdana"/>
                <a:sym typeface="Verdana"/>
              </a:rPr>
              <a:t>- create a set of flash cards that contain key pieces of information and vocabulary for a topic</a:t>
            </a:r>
          </a:p>
          <a:p>
            <a:pPr marL="457200" lvl="0" indent="-298450">
              <a:lnSpc>
                <a:spcPct val="150000"/>
              </a:lnSpc>
              <a:buSzPts val="1100"/>
              <a:buFont typeface="Verdana"/>
              <a:buChar char="●"/>
            </a:pPr>
            <a:r>
              <a:rPr lang="en-GB" sz="1200" b="1" dirty="0">
                <a:latin typeface="Verdana"/>
                <a:ea typeface="Verdana"/>
                <a:cs typeface="Verdana"/>
                <a:sym typeface="Verdana"/>
              </a:rPr>
              <a:t>Read, cover, say, write and check </a:t>
            </a:r>
            <a:r>
              <a:rPr lang="en-GB" sz="1200" dirty="0">
                <a:latin typeface="Verdana"/>
                <a:ea typeface="Verdana"/>
                <a:cs typeface="Verdana"/>
                <a:sym typeface="Verdana"/>
              </a:rPr>
              <a:t>– read 3 pieces of information, cover it over, say it aloud, write it down correctly then check it against your knowledge organiser. Repeat until to you say and write it perfectly</a:t>
            </a:r>
          </a:p>
          <a:p>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874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6"/>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Graphic Design</a:t>
            </a:r>
            <a:endParaRPr sz="2800" b="0" i="0" u="none" strike="noStrike" cap="none">
              <a:solidFill>
                <a:schemeClr val="dk1"/>
              </a:solidFill>
              <a:latin typeface="Maven Pro Medium"/>
              <a:ea typeface="Maven Pro Medium"/>
              <a:cs typeface="Maven Pro Medium"/>
              <a:sym typeface="Maven Pro Medium"/>
            </a:endParaRPr>
          </a:p>
        </p:txBody>
      </p:sp>
      <p:pic>
        <p:nvPicPr>
          <p:cNvPr id="5" name="Picture 4">
            <a:extLst>
              <a:ext uri="{FF2B5EF4-FFF2-40B4-BE49-F238E27FC236}">
                <a16:creationId xmlns:a16="http://schemas.microsoft.com/office/drawing/2014/main" id="{F1443010-F440-45A0-B9AF-BB4EEE06F50E}"/>
              </a:ext>
            </a:extLst>
          </p:cNvPr>
          <p:cNvPicPr>
            <a:picLocks noChangeAspect="1"/>
          </p:cNvPicPr>
          <p:nvPr/>
        </p:nvPicPr>
        <p:blipFill>
          <a:blip r:embed="rId3"/>
          <a:stretch>
            <a:fillRect/>
          </a:stretch>
        </p:blipFill>
        <p:spPr>
          <a:xfrm>
            <a:off x="425301" y="646800"/>
            <a:ext cx="8172893" cy="42761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2" name="Google Shape;452;p3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7"/>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Numeracy</a:t>
            </a:r>
            <a:endParaRPr sz="2800" b="0" i="0" u="none" strike="noStrike" cap="none">
              <a:solidFill>
                <a:schemeClr val="dk1"/>
              </a:solidFill>
              <a:latin typeface="Maven Pro Medium"/>
              <a:ea typeface="Maven Pro Medium"/>
              <a:cs typeface="Maven Pro Medium"/>
              <a:sym typeface="Maven Pro Medium"/>
            </a:endParaRPr>
          </a:p>
        </p:txBody>
      </p:sp>
      <p:pic>
        <p:nvPicPr>
          <p:cNvPr id="454" name="Google Shape;454;p37"/>
          <p:cNvPicPr preferRelativeResize="0"/>
          <p:nvPr/>
        </p:nvPicPr>
        <p:blipFill>
          <a:blip r:embed="rId3">
            <a:alphaModFix/>
          </a:blip>
          <a:stretch>
            <a:fillRect/>
          </a:stretch>
        </p:blipFill>
        <p:spPr>
          <a:xfrm>
            <a:off x="758100" y="871525"/>
            <a:ext cx="3396050" cy="4068425"/>
          </a:xfrm>
          <a:prstGeom prst="rect">
            <a:avLst/>
          </a:prstGeom>
          <a:noFill/>
          <a:ln w="9525" cap="flat" cmpd="sng">
            <a:solidFill>
              <a:schemeClr val="dk1"/>
            </a:solidFill>
            <a:prstDash val="solid"/>
            <a:round/>
            <a:headEnd type="none" w="sm" len="sm"/>
            <a:tailEnd type="none" w="sm" len="sm"/>
          </a:ln>
        </p:spPr>
      </p:pic>
      <p:pic>
        <p:nvPicPr>
          <p:cNvPr id="455" name="Google Shape;455;p37"/>
          <p:cNvPicPr preferRelativeResize="0"/>
          <p:nvPr/>
        </p:nvPicPr>
        <p:blipFill>
          <a:blip r:embed="rId4">
            <a:alphaModFix/>
          </a:blip>
          <a:stretch>
            <a:fillRect/>
          </a:stretch>
        </p:blipFill>
        <p:spPr>
          <a:xfrm>
            <a:off x="4318200" y="871526"/>
            <a:ext cx="3871733" cy="40684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2" name="Google Shape;462;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8"/>
          <p:cNvSpPr txBox="1"/>
          <p:nvPr/>
        </p:nvSpPr>
        <p:spPr>
          <a:xfrm>
            <a:off x="1850187" y="276950"/>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Maven Pro"/>
                <a:ea typeface="Maven Pro"/>
                <a:cs typeface="Maven Pro"/>
                <a:sym typeface="Maven Pro"/>
              </a:rPr>
              <a:t>Things to do whilst at Wilsthorpe</a:t>
            </a:r>
            <a:endParaRPr sz="2800" b="0" i="0" u="none" strike="noStrike" cap="none" dirty="0">
              <a:solidFill>
                <a:schemeClr val="dk1"/>
              </a:solidFill>
              <a:latin typeface="Maven Pro Medium"/>
              <a:ea typeface="Maven Pro Medium"/>
              <a:cs typeface="Maven Pro Medium"/>
              <a:sym typeface="Maven Pro Medium"/>
            </a:endParaRPr>
          </a:p>
        </p:txBody>
      </p:sp>
      <p:pic>
        <p:nvPicPr>
          <p:cNvPr id="464" name="Google Shape;464;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745734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3580654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3611110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47719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605048" y="244327"/>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(3)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905" y="1166765"/>
            <a:ext cx="8962189" cy="381642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Mnemonics</a:t>
            </a:r>
            <a:r>
              <a:rPr lang="en-GB" sz="1200" dirty="0">
                <a:latin typeface="Verdana"/>
                <a:ea typeface="Verdana"/>
                <a:cs typeface="Verdana"/>
                <a:sym typeface="Verdana"/>
              </a:rPr>
              <a:t> - take the first letter of each key word  to be remembered and write it in to a down in to a memorable word or sentence </a:t>
            </a:r>
            <a:r>
              <a:rPr lang="en-GB" sz="1200" dirty="0" err="1">
                <a:latin typeface="Verdana"/>
                <a:ea typeface="Verdana"/>
                <a:cs typeface="Verdana"/>
                <a:sym typeface="Verdana"/>
              </a:rPr>
              <a:t>i.e</a:t>
            </a:r>
            <a:r>
              <a:rPr lang="en-GB" sz="1200" dirty="0">
                <a:latin typeface="Verdana"/>
                <a:ea typeface="Verdana"/>
                <a:cs typeface="Verdana"/>
                <a:sym typeface="Verdana"/>
              </a:rPr>
              <a:t> to remember the planets you could use </a:t>
            </a:r>
            <a:r>
              <a:rPr lang="en-GB" sz="1200" b="1" u="sng" dirty="0">
                <a:latin typeface="Verdana"/>
                <a:ea typeface="Verdana"/>
                <a:cs typeface="Verdana"/>
                <a:sym typeface="Verdana"/>
              </a:rPr>
              <a:t>M</a:t>
            </a:r>
            <a:r>
              <a:rPr lang="en-GB" sz="1200" dirty="0">
                <a:latin typeface="Verdana"/>
                <a:ea typeface="Verdana"/>
                <a:cs typeface="Verdana"/>
                <a:sym typeface="Verdana"/>
              </a:rPr>
              <a:t>y </a:t>
            </a:r>
            <a:r>
              <a:rPr lang="en-GB" sz="1200" b="1" u="sng" dirty="0">
                <a:latin typeface="Verdana"/>
                <a:ea typeface="Verdana"/>
                <a:cs typeface="Verdana"/>
                <a:sym typeface="Verdana"/>
              </a:rPr>
              <a:t>V</a:t>
            </a:r>
            <a:r>
              <a:rPr lang="en-GB" sz="1200" dirty="0">
                <a:latin typeface="Verdana"/>
                <a:ea typeface="Verdana"/>
                <a:cs typeface="Verdana"/>
                <a:sym typeface="Verdana"/>
              </a:rPr>
              <a:t>ery </a:t>
            </a:r>
            <a:r>
              <a:rPr lang="en-GB" sz="1200" b="1" u="sng" dirty="0">
                <a:latin typeface="Verdana"/>
                <a:ea typeface="Verdana"/>
                <a:cs typeface="Verdana"/>
                <a:sym typeface="Verdana"/>
              </a:rPr>
              <a:t>E</a:t>
            </a:r>
            <a:r>
              <a:rPr lang="en-GB" sz="1200" dirty="0">
                <a:latin typeface="Verdana"/>
                <a:ea typeface="Verdana"/>
                <a:cs typeface="Verdana"/>
                <a:sym typeface="Verdana"/>
              </a:rPr>
              <a:t>ducated </a:t>
            </a:r>
            <a:r>
              <a:rPr lang="en-GB" sz="1200" b="1" u="sng" dirty="0">
                <a:latin typeface="Verdana"/>
                <a:ea typeface="Verdana"/>
                <a:cs typeface="Verdana"/>
                <a:sym typeface="Verdana"/>
              </a:rPr>
              <a:t>M</a:t>
            </a:r>
            <a:r>
              <a:rPr lang="en-GB" sz="1200" dirty="0">
                <a:latin typeface="Verdana"/>
                <a:ea typeface="Verdana"/>
                <a:cs typeface="Verdana"/>
                <a:sym typeface="Verdana"/>
              </a:rPr>
              <a:t>other </a:t>
            </a:r>
            <a:r>
              <a:rPr lang="en-GB" sz="1200" b="1" u="sng" dirty="0">
                <a:latin typeface="Verdana"/>
                <a:ea typeface="Verdana"/>
                <a:cs typeface="Verdana"/>
                <a:sym typeface="Verdana"/>
              </a:rPr>
              <a:t>J</a:t>
            </a:r>
            <a:r>
              <a:rPr lang="en-GB" sz="1200" dirty="0">
                <a:latin typeface="Verdana"/>
                <a:ea typeface="Verdana"/>
                <a:cs typeface="Verdana"/>
                <a:sym typeface="Verdana"/>
              </a:rPr>
              <a:t>ust </a:t>
            </a:r>
            <a:r>
              <a:rPr lang="en-GB" sz="1200" b="1" u="sng" dirty="0">
                <a:latin typeface="Verdana"/>
                <a:ea typeface="Verdana"/>
                <a:cs typeface="Verdana"/>
                <a:sym typeface="Verdana"/>
              </a:rPr>
              <a:t>S</a:t>
            </a:r>
            <a:r>
              <a:rPr lang="en-GB" sz="1200" dirty="0">
                <a:latin typeface="Verdana"/>
                <a:ea typeface="Verdana"/>
                <a:cs typeface="Verdana"/>
                <a:sym typeface="Verdana"/>
              </a:rPr>
              <a:t>erved </a:t>
            </a:r>
            <a:r>
              <a:rPr lang="en-GB" sz="1200" b="1" u="sng" dirty="0">
                <a:latin typeface="Verdana"/>
                <a:ea typeface="Verdana"/>
                <a:cs typeface="Verdana"/>
                <a:sym typeface="Verdana"/>
              </a:rPr>
              <a:t>U</a:t>
            </a:r>
            <a:r>
              <a:rPr lang="en-GB" sz="1200" dirty="0">
                <a:latin typeface="Verdana"/>
                <a:ea typeface="Verdana"/>
                <a:cs typeface="Verdana"/>
                <a:sym typeface="Verdana"/>
              </a:rPr>
              <a:t>s </a:t>
            </a:r>
            <a:r>
              <a:rPr lang="en-GB" sz="1200" b="1" u="sng" dirty="0">
                <a:latin typeface="Verdana"/>
                <a:ea typeface="Verdana"/>
                <a:cs typeface="Verdana"/>
                <a:sym typeface="Verdana"/>
              </a:rPr>
              <a:t>N</a:t>
            </a:r>
            <a:r>
              <a:rPr lang="en-GB" sz="1200" dirty="0">
                <a:latin typeface="Verdana"/>
                <a:ea typeface="Verdana"/>
                <a:cs typeface="Verdana"/>
                <a:sym typeface="Verdana"/>
              </a:rPr>
              <a:t>uts (Mercury, Venus, Earth, Mars, Jupiter, Saturn, Uranus, Neptune.)</a:t>
            </a:r>
          </a:p>
          <a:p>
            <a:pPr marL="457200" lvl="0" indent="-298450">
              <a:lnSpc>
                <a:spcPct val="150000"/>
              </a:lnSpc>
              <a:buSzPts val="1100"/>
              <a:buFont typeface="Verdana"/>
              <a:buChar char="●"/>
            </a:pPr>
            <a:r>
              <a:rPr lang="en-GB" sz="1200" b="1" dirty="0">
                <a:latin typeface="Verdana"/>
                <a:ea typeface="Verdana"/>
                <a:cs typeface="Verdana"/>
                <a:sym typeface="Verdana"/>
              </a:rPr>
              <a:t>3D models </a:t>
            </a:r>
            <a:r>
              <a:rPr lang="en-GB" sz="1200" dirty="0">
                <a:latin typeface="Verdana"/>
                <a:ea typeface="Verdana"/>
                <a:cs typeface="Verdana"/>
                <a:sym typeface="Verdana"/>
              </a:rPr>
              <a:t>- make a 3D model (with labels) relating to a topic</a:t>
            </a:r>
          </a:p>
          <a:p>
            <a:pPr marL="457200" lvl="0" indent="-298450">
              <a:lnSpc>
                <a:spcPct val="150000"/>
              </a:lnSpc>
              <a:buSzPts val="1100"/>
              <a:buFont typeface="Verdana"/>
              <a:buChar char="●"/>
            </a:pPr>
            <a:r>
              <a:rPr lang="en-GB" sz="1200" b="1" dirty="0">
                <a:latin typeface="Verdana"/>
                <a:ea typeface="Verdana"/>
                <a:cs typeface="Verdana"/>
                <a:sym typeface="Verdana"/>
              </a:rPr>
              <a:t>Comic strip/storyboard </a:t>
            </a:r>
            <a:r>
              <a:rPr lang="en-GB" sz="1200" dirty="0">
                <a:latin typeface="Verdana"/>
                <a:ea typeface="Verdana"/>
                <a:cs typeface="Verdana"/>
                <a:sym typeface="Verdana"/>
              </a:rPr>
              <a:t>– produce a visual representation of a topic or concept in a storyboard or comic</a:t>
            </a:r>
          </a:p>
          <a:p>
            <a:pPr marL="457200" lvl="0" indent="-298450">
              <a:lnSpc>
                <a:spcPct val="150000"/>
              </a:lnSpc>
              <a:buSzPts val="1100"/>
              <a:buFont typeface="Verdana"/>
              <a:buChar char="●"/>
            </a:pPr>
            <a:r>
              <a:rPr lang="en-GB" sz="1200" b="1" dirty="0">
                <a:latin typeface="Verdana"/>
                <a:ea typeface="Verdana"/>
                <a:cs typeface="Verdana"/>
                <a:sym typeface="Verdana"/>
              </a:rPr>
              <a:t>Poem/song </a:t>
            </a:r>
            <a:r>
              <a:rPr lang="en-GB" sz="1200" dirty="0">
                <a:latin typeface="Verdana"/>
                <a:ea typeface="Verdana"/>
                <a:cs typeface="Verdana"/>
                <a:sym typeface="Verdana"/>
              </a:rPr>
              <a:t>- create a poem or song about a topic you’ve studied, remember to include key terms</a:t>
            </a:r>
          </a:p>
          <a:p>
            <a:pPr marL="457200" lvl="0" indent="-298450">
              <a:lnSpc>
                <a:spcPct val="150000"/>
              </a:lnSpc>
              <a:buSzPts val="1100"/>
              <a:buFont typeface="Verdana"/>
              <a:buChar char="●"/>
            </a:pPr>
            <a:r>
              <a:rPr lang="en-GB" sz="1200" b="1" dirty="0">
                <a:latin typeface="Verdana"/>
                <a:ea typeface="Verdana"/>
                <a:cs typeface="Verdana"/>
                <a:sym typeface="Verdana"/>
              </a:rPr>
              <a:t>Creative writing </a:t>
            </a:r>
            <a:r>
              <a:rPr lang="en-GB" sz="1200" dirty="0">
                <a:latin typeface="Verdana"/>
                <a:ea typeface="Verdana"/>
                <a:cs typeface="Verdana"/>
                <a:sym typeface="Verdana"/>
              </a:rPr>
              <a:t>– write a fictional story that contains the key terms from a topic</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For more details on each of these methods and how to use them, visit the following page on the school website:</a:t>
            </a:r>
          </a:p>
          <a:p>
            <a:pPr algn="ctr"/>
            <a:r>
              <a:rPr lang="en-GB" sz="1200" dirty="0">
                <a:latin typeface="Verdana" panose="020B0604030504040204" pitchFamily="34" charset="0"/>
                <a:ea typeface="Verdana" panose="020B0604030504040204" pitchFamily="34" charset="0"/>
                <a:hlinkClick r:id="rId3"/>
              </a:rPr>
              <a:t>https://www.wilsthorpe.ttct.co.uk/wp-content/uploads/sites/6/2021/10/Using-the-Knowledge-Organiser.pdf</a:t>
            </a: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800" dirty="0">
              <a:latin typeface="Verdana" panose="020B0604030504040204" pitchFamily="34" charset="0"/>
              <a:ea typeface="Verdana" panose="020B0604030504040204" pitchFamily="34" charset="0"/>
            </a:endParaRPr>
          </a:p>
          <a:p>
            <a:pPr algn="ctr"/>
            <a:r>
              <a:rPr lang="en-GB" sz="1200" dirty="0">
                <a:latin typeface="Verdana" panose="020B0604030504040204" pitchFamily="34" charset="0"/>
                <a:ea typeface="Verdana" panose="020B0604030504040204" pitchFamily="34" charset="0"/>
              </a:rPr>
              <a:t>You will also be taught how to use each of these methods during our revision sessions in tutor time.</a:t>
            </a:r>
          </a:p>
        </p:txBody>
      </p:sp>
    </p:spTree>
    <p:extLst>
      <p:ext uri="{BB962C8B-B14F-4D97-AF65-F5344CB8AC3E}">
        <p14:creationId xmlns:p14="http://schemas.microsoft.com/office/powerpoint/2010/main" val="226275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a:cs typeface="Maven Pro"/>
                <a:sym typeface="Maven Pro"/>
              </a:rPr>
              <a:t>Knowledge organiser</a:t>
            </a:r>
            <a:r>
              <a:rPr lang="en" sz="2600" b="1" i="0" u="none" strike="noStrike" cap="none" dirty="0">
                <a:solidFill>
                  <a:schemeClr val="dk1"/>
                </a:solidFill>
                <a:latin typeface="Maven Pro"/>
                <a:ea typeface="Maven Pro"/>
                <a:cs typeface="Maven Pro"/>
                <a:sym typeface="Maven Pro"/>
              </a:rPr>
              <a:t> </a:t>
            </a:r>
            <a:r>
              <a:rPr lang="en" sz="2600" b="1" dirty="0">
                <a:solidFill>
                  <a:schemeClr val="dk1"/>
                </a:solidFill>
                <a:latin typeface="Maven Pro"/>
                <a:ea typeface="Maven Pro"/>
                <a:cs typeface="Maven Pro"/>
                <a:sym typeface="Maven Pro"/>
              </a:rPr>
              <a:t>t</a:t>
            </a:r>
            <a:r>
              <a:rPr lang="en" sz="2600" b="1" i="0" u="none" strike="noStrike" cap="none" dirty="0">
                <a:solidFill>
                  <a:schemeClr val="dk1"/>
                </a:solidFill>
                <a:latin typeface="Maven Pro"/>
                <a:ea typeface="Maven Pro"/>
                <a:cs typeface="Maven Pro"/>
                <a:sym typeface="Maven Pro"/>
              </a:rPr>
              <a:t>imetable  </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78" name="Google Shape;78;p4"/>
          <p:cNvGraphicFramePr/>
          <p:nvPr/>
        </p:nvGraphicFramePr>
        <p:xfrm>
          <a:off x="414138"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Design Technology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Physical Education</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Geography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Music</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Drama</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8" name="Google Shape;78;p4">
            <a:extLst>
              <a:ext uri="{FF2B5EF4-FFF2-40B4-BE49-F238E27FC236}">
                <a16:creationId xmlns:a16="http://schemas.microsoft.com/office/drawing/2014/main" id="{4A0A8CD5-DB38-4AC7-AC0F-16F923AB74F0}"/>
              </a:ext>
            </a:extLst>
          </p:cNvPr>
          <p:cNvGraphicFramePr/>
          <p:nvPr/>
        </p:nvGraphicFramePr>
        <p:xfrm>
          <a:off x="4890975"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History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MFL</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Computing</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Art</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CD0A0D1-224E-4AF1-9CB3-243CA607B239}"/>
              </a:ext>
            </a:extLst>
          </p:cNvPr>
          <p:cNvSpPr txBox="1"/>
          <p:nvPr/>
        </p:nvSpPr>
        <p:spPr>
          <a:xfrm>
            <a:off x="1082039" y="904724"/>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A</a:t>
            </a:r>
          </a:p>
        </p:txBody>
      </p:sp>
      <p:sp>
        <p:nvSpPr>
          <p:cNvPr id="10" name="TextBox 9">
            <a:extLst>
              <a:ext uri="{FF2B5EF4-FFF2-40B4-BE49-F238E27FC236}">
                <a16:creationId xmlns:a16="http://schemas.microsoft.com/office/drawing/2014/main" id="{E64D1DE0-7DA1-4983-A684-A29717A2D8DB}"/>
              </a:ext>
            </a:extLst>
          </p:cNvPr>
          <p:cNvSpPr txBox="1"/>
          <p:nvPr/>
        </p:nvSpPr>
        <p:spPr>
          <a:xfrm>
            <a:off x="5561004" y="921721"/>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97;p6">
            <a:extLst>
              <a:ext uri="{FF2B5EF4-FFF2-40B4-BE49-F238E27FC236}">
                <a16:creationId xmlns:a16="http://schemas.microsoft.com/office/drawing/2014/main" id="{1AC68903-A7C1-4C5E-B286-EEFEFD1ABED8}"/>
              </a:ext>
            </a:extLst>
          </p:cNvPr>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Maven Pro"/>
                <a:ea typeface="Maven Pro"/>
                <a:cs typeface="Maven Pro"/>
                <a:sym typeface="Maven Pro"/>
              </a:rPr>
              <a:t>Reading </a:t>
            </a:r>
            <a:r>
              <a:rPr lang="en-GB" sz="2600" b="1" i="0" u="none" strike="noStrike" cap="none" dirty="0">
                <a:solidFill>
                  <a:schemeClr val="dk1"/>
                </a:solidFill>
                <a:latin typeface="Maven Pro"/>
                <a:ea typeface="Maven Pro"/>
                <a:cs typeface="Maven Pro"/>
                <a:sym typeface="Maven Pro"/>
              </a:rPr>
              <a:t>l</a:t>
            </a:r>
            <a:r>
              <a:rPr lang="en" sz="2600" b="1" i="0" u="none" strike="noStrike" cap="none" dirty="0">
                <a:solidFill>
                  <a:schemeClr val="dk1"/>
                </a:solidFill>
                <a:latin typeface="Maven Pro"/>
                <a:ea typeface="Maven Pro"/>
                <a:cs typeface="Maven Pro"/>
                <a:sym typeface="Maven Pro"/>
              </a:rPr>
              <a:t>og</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893FD172-5175-4A55-862D-EA27910C6DDE}"/>
              </a:ext>
            </a:extLst>
          </p:cNvPr>
          <p:cNvGraphicFramePr>
            <a:graphicFrameLocks noGrp="1"/>
          </p:cNvGraphicFramePr>
          <p:nvPr/>
        </p:nvGraphicFramePr>
        <p:xfrm>
          <a:off x="219509" y="1016650"/>
          <a:ext cx="8704981" cy="3901350"/>
        </p:xfrm>
        <a:graphic>
          <a:graphicData uri="http://schemas.openxmlformats.org/drawingml/2006/table">
            <a:tbl>
              <a:tblPr firstRow="1" bandRow="1"/>
              <a:tblGrid>
                <a:gridCol w="826509">
                  <a:extLst>
                    <a:ext uri="{9D8B030D-6E8A-4147-A177-3AD203B41FA5}">
                      <a16:colId xmlns:a16="http://schemas.microsoft.com/office/drawing/2014/main" val="665008965"/>
                    </a:ext>
                  </a:extLst>
                </a:gridCol>
                <a:gridCol w="448109">
                  <a:extLst>
                    <a:ext uri="{9D8B030D-6E8A-4147-A177-3AD203B41FA5}">
                      <a16:colId xmlns:a16="http://schemas.microsoft.com/office/drawing/2014/main" val="1900133872"/>
                    </a:ext>
                  </a:extLst>
                </a:gridCol>
                <a:gridCol w="381000">
                  <a:extLst>
                    <a:ext uri="{9D8B030D-6E8A-4147-A177-3AD203B41FA5}">
                      <a16:colId xmlns:a16="http://schemas.microsoft.com/office/drawing/2014/main" val="2624514893"/>
                    </a:ext>
                  </a:extLst>
                </a:gridCol>
                <a:gridCol w="387927">
                  <a:extLst>
                    <a:ext uri="{9D8B030D-6E8A-4147-A177-3AD203B41FA5}">
                      <a16:colId xmlns:a16="http://schemas.microsoft.com/office/drawing/2014/main" val="993549675"/>
                    </a:ext>
                  </a:extLst>
                </a:gridCol>
                <a:gridCol w="387928">
                  <a:extLst>
                    <a:ext uri="{9D8B030D-6E8A-4147-A177-3AD203B41FA5}">
                      <a16:colId xmlns:a16="http://schemas.microsoft.com/office/drawing/2014/main" val="3446683326"/>
                    </a:ext>
                  </a:extLst>
                </a:gridCol>
                <a:gridCol w="408709">
                  <a:extLst>
                    <a:ext uri="{9D8B030D-6E8A-4147-A177-3AD203B41FA5}">
                      <a16:colId xmlns:a16="http://schemas.microsoft.com/office/drawing/2014/main" val="3431433498"/>
                    </a:ext>
                  </a:extLst>
                </a:gridCol>
                <a:gridCol w="387927">
                  <a:extLst>
                    <a:ext uri="{9D8B030D-6E8A-4147-A177-3AD203B41FA5}">
                      <a16:colId xmlns:a16="http://schemas.microsoft.com/office/drawing/2014/main" val="1077770739"/>
                    </a:ext>
                  </a:extLst>
                </a:gridCol>
                <a:gridCol w="381000">
                  <a:extLst>
                    <a:ext uri="{9D8B030D-6E8A-4147-A177-3AD203B41FA5}">
                      <a16:colId xmlns:a16="http://schemas.microsoft.com/office/drawing/2014/main" val="3074943825"/>
                    </a:ext>
                  </a:extLst>
                </a:gridCol>
                <a:gridCol w="2915012">
                  <a:extLst>
                    <a:ext uri="{9D8B030D-6E8A-4147-A177-3AD203B41FA5}">
                      <a16:colId xmlns:a16="http://schemas.microsoft.com/office/drawing/2014/main" val="2832327674"/>
                    </a:ext>
                  </a:extLst>
                </a:gridCol>
                <a:gridCol w="726953">
                  <a:extLst>
                    <a:ext uri="{9D8B030D-6E8A-4147-A177-3AD203B41FA5}">
                      <a16:colId xmlns:a16="http://schemas.microsoft.com/office/drawing/2014/main" val="2886052516"/>
                    </a:ext>
                  </a:extLst>
                </a:gridCol>
                <a:gridCol w="718897">
                  <a:extLst>
                    <a:ext uri="{9D8B030D-6E8A-4147-A177-3AD203B41FA5}">
                      <a16:colId xmlns:a16="http://schemas.microsoft.com/office/drawing/2014/main" val="1912485183"/>
                    </a:ext>
                  </a:extLst>
                </a:gridCol>
                <a:gridCol w="735010">
                  <a:extLst>
                    <a:ext uri="{9D8B030D-6E8A-4147-A177-3AD203B41FA5}">
                      <a16:colId xmlns:a16="http://schemas.microsoft.com/office/drawing/2014/main" val="1781045380"/>
                    </a:ext>
                  </a:extLst>
                </a:gridCol>
              </a:tblGrid>
              <a:tr h="243750">
                <a:tc rowSpan="2">
                  <a:txBody>
                    <a:bodyPr/>
                    <a:lstStyle/>
                    <a:p>
                      <a:r>
                        <a:rPr lang="en-GB" sz="1000" b="1" dirty="0"/>
                        <a:t>Week Beginning</a:t>
                      </a:r>
                    </a:p>
                  </a:txBody>
                  <a:tcPr/>
                </a:tc>
                <a:tc>
                  <a:txBody>
                    <a:bodyPr/>
                    <a:lstStyle/>
                    <a:p>
                      <a:r>
                        <a:rPr lang="en-GB" sz="1000" b="1" dirty="0"/>
                        <a:t>M</a:t>
                      </a:r>
                    </a:p>
                  </a:txBody>
                  <a:tcPr/>
                </a:tc>
                <a:tc>
                  <a:txBody>
                    <a:bodyPr/>
                    <a:lstStyle/>
                    <a:p>
                      <a:r>
                        <a:rPr lang="en-GB" sz="1000" b="1" dirty="0"/>
                        <a:t>T</a:t>
                      </a:r>
                    </a:p>
                  </a:txBody>
                  <a:tcPr/>
                </a:tc>
                <a:tc>
                  <a:txBody>
                    <a:bodyPr/>
                    <a:lstStyle/>
                    <a:p>
                      <a:r>
                        <a:rPr lang="en-GB" sz="1000" b="1" dirty="0"/>
                        <a:t>W</a:t>
                      </a:r>
                    </a:p>
                  </a:txBody>
                  <a:tcPr/>
                </a:tc>
                <a:tc>
                  <a:txBody>
                    <a:bodyPr/>
                    <a:lstStyle/>
                    <a:p>
                      <a:r>
                        <a:rPr lang="en-GB" sz="1000" b="1" dirty="0"/>
                        <a:t>T</a:t>
                      </a:r>
                    </a:p>
                  </a:txBody>
                  <a:tcPr/>
                </a:tc>
                <a:tc>
                  <a:txBody>
                    <a:bodyPr/>
                    <a:lstStyle/>
                    <a:p>
                      <a:r>
                        <a:rPr lang="en-GB" sz="1000" b="1" dirty="0"/>
                        <a:t>F</a:t>
                      </a:r>
                    </a:p>
                  </a:txBody>
                  <a:tcPr/>
                </a:tc>
                <a:tc>
                  <a:txBody>
                    <a:bodyPr/>
                    <a:lstStyle/>
                    <a:p>
                      <a:r>
                        <a:rPr lang="en-GB" sz="1000" b="1" dirty="0"/>
                        <a:t>S</a:t>
                      </a:r>
                    </a:p>
                  </a:txBody>
                  <a:tcPr/>
                </a:tc>
                <a:tc>
                  <a:txBody>
                    <a:bodyPr/>
                    <a:lstStyle/>
                    <a:p>
                      <a:r>
                        <a:rPr lang="en-GB" sz="1000" b="1" dirty="0"/>
                        <a:t>S</a:t>
                      </a:r>
                    </a:p>
                  </a:txBody>
                  <a:tcPr/>
                </a:tc>
                <a:tc rowSpan="2">
                  <a:txBody>
                    <a:bodyPr/>
                    <a:lstStyle/>
                    <a:p>
                      <a:r>
                        <a:rPr lang="en-GB" sz="1000" b="1" dirty="0"/>
                        <a:t>Book(s) Read</a:t>
                      </a:r>
                    </a:p>
                  </a:txBody>
                  <a:tcPr/>
                </a:tc>
                <a:tc rowSpan="2">
                  <a:txBody>
                    <a:bodyPr/>
                    <a:lstStyle/>
                    <a:p>
                      <a:r>
                        <a:rPr lang="en-GB" sz="1000" b="1" dirty="0"/>
                        <a:t>Pages Read </a:t>
                      </a:r>
                    </a:p>
                  </a:txBody>
                  <a:tcPr/>
                </a:tc>
                <a:tc rowSpan="2">
                  <a:txBody>
                    <a:bodyPr/>
                    <a:lstStyle/>
                    <a:p>
                      <a:r>
                        <a:rPr lang="en-GB" sz="1000" b="1" dirty="0"/>
                        <a:t>Parent Initials</a:t>
                      </a:r>
                    </a:p>
                  </a:txBody>
                  <a:tcPr/>
                </a:tc>
                <a:tc rowSpan="2">
                  <a:txBody>
                    <a:bodyPr/>
                    <a:lstStyle/>
                    <a:p>
                      <a:r>
                        <a:rPr lang="en-GB" sz="1000" b="1" dirty="0"/>
                        <a:t>Librarian Initials</a:t>
                      </a:r>
                    </a:p>
                  </a:txBody>
                  <a:tcPr/>
                </a:tc>
                <a:extLst>
                  <a:ext uri="{0D108BD9-81ED-4DB2-BD59-A6C34878D82A}">
                    <a16:rowId xmlns:a16="http://schemas.microsoft.com/office/drawing/2014/main" val="730781834"/>
                  </a:ext>
                </a:extLst>
              </a:tr>
              <a:tr h="243750">
                <a:tc vMerge="1">
                  <a:txBody>
                    <a:bodyPr/>
                    <a:lstStyle/>
                    <a:p>
                      <a:endParaRPr lang="en-GB" sz="1000" dirty="0"/>
                    </a:p>
                  </a:txBody>
                  <a:tcPr/>
                </a:tc>
                <a:tc gridSpan="7">
                  <a:txBody>
                    <a:bodyPr/>
                    <a:lstStyle/>
                    <a:p>
                      <a:pPr algn="ctr"/>
                      <a:r>
                        <a:rPr lang="en-GB" sz="800" b="1" dirty="0"/>
                        <a:t>Record the number of minutes you read for each day</a:t>
                      </a:r>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extLst>
                  <a:ext uri="{0D108BD9-81ED-4DB2-BD59-A6C34878D82A}">
                    <a16:rowId xmlns:a16="http://schemas.microsoft.com/office/drawing/2014/main" val="3246506055"/>
                  </a:ext>
                </a:extLst>
              </a:tr>
              <a:tr h="243750">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18311303"/>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624363341"/>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005992892"/>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999204880"/>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422577975"/>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284100967"/>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615113340"/>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357033400"/>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213273792"/>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797708790"/>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08325105"/>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978656393"/>
                  </a:ext>
                </a:extLst>
              </a:tr>
              <a:tr h="243750">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99787307"/>
                  </a:ext>
                </a:extLst>
              </a:tr>
              <a:tr h="243750">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69660296"/>
                  </a:ext>
                </a:extLst>
              </a:tr>
            </a:tbl>
          </a:graphicData>
        </a:graphic>
      </p:graphicFrame>
    </p:spTree>
    <p:extLst>
      <p:ext uri="{BB962C8B-B14F-4D97-AF65-F5344CB8AC3E}">
        <p14:creationId xmlns:p14="http://schemas.microsoft.com/office/powerpoint/2010/main" val="105941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9" name="Google Shape;109;p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txBox="1"/>
          <p:nvPr/>
        </p:nvSpPr>
        <p:spPr>
          <a:xfrm>
            <a:off x="2920081" y="326735"/>
            <a:ext cx="3303837"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2600" b="1" i="0" u="none" strike="noStrike" cap="none" dirty="0">
                <a:solidFill>
                  <a:schemeClr val="dk1"/>
                </a:solidFill>
                <a:latin typeface="Maven Pro"/>
                <a:ea typeface="Maven Pro"/>
                <a:cs typeface="Maven Pro"/>
                <a:sym typeface="Maven Pro"/>
              </a:rPr>
              <a:t>Year 9 reading list</a:t>
            </a:r>
            <a:endParaRPr sz="2800" b="0" i="0" u="none" strike="noStrike" cap="none" dirty="0">
              <a:solidFill>
                <a:schemeClr val="dk1"/>
              </a:solidFill>
              <a:latin typeface="Maven Pro Medium"/>
              <a:ea typeface="Maven Pro Medium"/>
              <a:cs typeface="Maven Pro Medium"/>
              <a:sym typeface="Maven Pro Medium"/>
            </a:endParaRPr>
          </a:p>
        </p:txBody>
      </p:sp>
      <p:pic>
        <p:nvPicPr>
          <p:cNvPr id="111" name="Google Shape;111;p7"/>
          <p:cNvPicPr preferRelativeResize="0"/>
          <p:nvPr/>
        </p:nvPicPr>
        <p:blipFill rotWithShape="1">
          <a:blip r:embed="rId3">
            <a:alphaModFix/>
          </a:blip>
          <a:srcRect/>
          <a:stretch/>
        </p:blipFill>
        <p:spPr>
          <a:xfrm>
            <a:off x="6879598" y="696685"/>
            <a:ext cx="1801300" cy="1589317"/>
          </a:xfrm>
          <a:prstGeom prst="rect">
            <a:avLst/>
          </a:prstGeom>
          <a:noFill/>
          <a:ln>
            <a:noFill/>
          </a:ln>
        </p:spPr>
      </p:pic>
      <p:sp>
        <p:nvSpPr>
          <p:cNvPr id="113" name="Google Shape;113;p7"/>
          <p:cNvSpPr/>
          <p:nvPr/>
        </p:nvSpPr>
        <p:spPr>
          <a:xfrm>
            <a:off x="6599274" y="2340430"/>
            <a:ext cx="2361949" cy="264154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dirty="0">
                <a:solidFill>
                  <a:schemeClr val="dk1"/>
                </a:solidFill>
                <a:latin typeface="Verdana"/>
                <a:ea typeface="Verdana"/>
                <a:cs typeface="Verdana"/>
                <a:sym typeface="Verdana"/>
              </a:rPr>
              <a:t>Subject Wider Reading</a:t>
            </a:r>
            <a:br>
              <a:rPr lang="en" sz="1400" b="1" i="0" u="none" strike="noStrike" cap="none" dirty="0">
                <a:solidFill>
                  <a:schemeClr val="dk1"/>
                </a:solidFill>
                <a:latin typeface="Verdana"/>
                <a:ea typeface="Verdana"/>
                <a:cs typeface="Verdana"/>
                <a:sym typeface="Verdana"/>
              </a:rPr>
            </a:br>
            <a:br>
              <a:rPr lang="en" sz="1400" b="0" i="0" u="none" strike="noStrike" cap="none" dirty="0">
                <a:solidFill>
                  <a:schemeClr val="dk1"/>
                </a:solidFill>
                <a:latin typeface="Verdana"/>
                <a:ea typeface="Verdana"/>
                <a:cs typeface="Verdana"/>
                <a:sym typeface="Verdana"/>
              </a:rPr>
            </a:br>
            <a:r>
              <a:rPr lang="en" sz="1400" b="0" i="0" u="none" strike="noStrike" cap="none" dirty="0">
                <a:solidFill>
                  <a:schemeClr val="dk1"/>
                </a:solidFill>
                <a:latin typeface="Verdana"/>
                <a:ea typeface="Verdana"/>
                <a:cs typeface="Verdana"/>
                <a:sym typeface="Verdana"/>
              </a:rPr>
              <a:t>Lists for every subject are available on the school website subject pages at: </a:t>
            </a:r>
            <a:r>
              <a:rPr lang="en" sz="1400" b="1" i="0" u="sng" strike="noStrike" cap="none" dirty="0">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https://www.wilsthorpe.ttct.co.uk/curriculum/subjects</a:t>
            </a:r>
            <a:r>
              <a:rPr lang="en" sz="1400" b="1" i="0" u="none" strike="noStrike" cap="none" dirty="0">
                <a:solidFill>
                  <a:schemeClr val="dk1"/>
                </a:solidFill>
                <a:latin typeface="Verdana"/>
                <a:ea typeface="Verdana"/>
                <a:cs typeface="Verdana"/>
                <a:sym typeface="Verdana"/>
              </a:rPr>
              <a:t>/</a:t>
            </a:r>
            <a:endParaRPr sz="1400" b="1" i="0" u="none" strike="noStrike" cap="none" dirty="0">
              <a:solidFill>
                <a:schemeClr val="dk1"/>
              </a:solidFill>
              <a:latin typeface="Verdana"/>
              <a:ea typeface="Verdana"/>
              <a:cs typeface="Verdana"/>
              <a:sym typeface="Verdana"/>
            </a:endParaRPr>
          </a:p>
        </p:txBody>
      </p:sp>
      <p:pic>
        <p:nvPicPr>
          <p:cNvPr id="114" name="Google Shape;114;p7"/>
          <p:cNvPicPr preferRelativeResize="0"/>
          <p:nvPr/>
        </p:nvPicPr>
        <p:blipFill rotWithShape="1">
          <a:blip r:embed="rId5">
            <a:alphaModFix/>
          </a:blip>
          <a:srcRect/>
          <a:stretch/>
        </p:blipFill>
        <p:spPr>
          <a:xfrm>
            <a:off x="0" y="1077433"/>
            <a:ext cx="6443330" cy="38197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2" name="Google Shape;122;p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8"/>
          <p:cNvSpPr txBox="1"/>
          <p:nvPr/>
        </p:nvSpPr>
        <p:spPr>
          <a:xfrm>
            <a:off x="3119977" y="85351"/>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24" name="Google Shape;124;p8"/>
          <p:cNvPicPr preferRelativeResize="0"/>
          <p:nvPr/>
        </p:nvPicPr>
        <p:blipFill>
          <a:blip r:embed="rId3">
            <a:alphaModFix/>
          </a:blip>
          <a:stretch>
            <a:fillRect/>
          </a:stretch>
        </p:blipFill>
        <p:spPr>
          <a:xfrm>
            <a:off x="771267" y="642575"/>
            <a:ext cx="7601466" cy="42713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Props1.xml><?xml version="1.0" encoding="utf-8"?>
<ds:datastoreItem xmlns:ds="http://schemas.openxmlformats.org/officeDocument/2006/customXml" ds:itemID="{E4F4CE0B-C48B-4D4A-A9E1-8BC1E5349130}"/>
</file>

<file path=customXml/itemProps2.xml><?xml version="1.0" encoding="utf-8"?>
<ds:datastoreItem xmlns:ds="http://schemas.openxmlformats.org/officeDocument/2006/customXml" ds:itemID="{48EEC9C0-CCD8-4DE1-A0D9-35257FA662AF}"/>
</file>

<file path=customXml/itemProps3.xml><?xml version="1.0" encoding="utf-8"?>
<ds:datastoreItem xmlns:ds="http://schemas.openxmlformats.org/officeDocument/2006/customXml" ds:itemID="{13370316-B8CD-4CB0-88DB-24C0442CE31B}"/>
</file>

<file path=docProps/app.xml><?xml version="1.0" encoding="utf-8"?>
<Properties xmlns="http://schemas.openxmlformats.org/officeDocument/2006/extended-properties" xmlns:vt="http://schemas.openxmlformats.org/officeDocument/2006/docPropsVTypes">
  <TotalTime>30</TotalTime>
  <Words>2264</Words>
  <Application>Microsoft Office PowerPoint</Application>
  <PresentationFormat>On-screen Show (16:9)</PresentationFormat>
  <Paragraphs>252</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Verdana</vt:lpstr>
      <vt:lpstr>Maven Pro Medium</vt:lpstr>
      <vt:lpstr>Calibri</vt:lpstr>
      <vt:lpstr>Arial</vt:lpstr>
      <vt:lpstr>Maven Pro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Lucy Tickle</cp:lastModifiedBy>
  <cp:revision>7</cp:revision>
  <dcterms:modified xsi:type="dcterms:W3CDTF">2023-07-31T18:31:17Z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ies>
</file>