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9" r:id="rId36"/>
    <p:sldId id="300" r:id="rId37"/>
    <p:sldId id="301" r:id="rId38"/>
    <p:sldId id="302" r:id="rId39"/>
    <p:sldId id="303" r:id="rId40"/>
    <p:sldId id="293" r:id="rId41"/>
    <p:sldId id="294" r:id="rId42"/>
    <p:sldId id="295" r:id="rId43"/>
    <p:sldId id="296" r:id="rId44"/>
    <p:sldId id="297" r:id="rId45"/>
    <p:sldId id="298" r:id="rId46"/>
  </p:sldIdLst>
  <p:sldSz cx="9144000" cy="5143500" type="screen16x9"/>
  <p:notesSz cx="6797675" cy="9926638"/>
  <p:embeddedFontLst>
    <p:embeddedFont>
      <p:font typeface="Calibri" panose="020F0502020204030204" pitchFamily="34" charset="0"/>
      <p:regular r:id="rId48"/>
      <p:bold r:id="rId49"/>
      <p:italic r:id="rId50"/>
      <p:boldItalic r:id="rId51"/>
    </p:embeddedFont>
    <p:embeddedFont>
      <p:font typeface="Maven Pro" panose="020B0604020202020204" charset="0"/>
      <p:regular r:id="rId52"/>
      <p:bold r:id="rId53"/>
    </p:embeddedFont>
    <p:embeddedFont>
      <p:font typeface="Maven Pro Medium" panose="020B0604020202020204" charset="0"/>
      <p:regular r:id="rId54"/>
      <p:bold r:id="rId55"/>
    </p:embeddedFont>
    <p:embeddedFont>
      <p:font typeface="Maven Pro SemiBold" panose="020B0604020202020204" charset="0"/>
      <p:regular r:id="rId56"/>
      <p:bold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iVApuQ/rd1pHASkxcetZBJtUKcy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F02C24-378D-4CB9-A517-44B4C49037CF}">
  <a:tblStyle styleId="{48F02C24-378D-4CB9-A517-44B4C49037C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68"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Savage" userId="175ef81e-db51-4a7c-9d95-42cd04669fcd" providerId="ADAL" clId="{B4FE2ED4-0DEB-42DC-9D36-3E2025BDF6FF}"/>
    <pc:docChg chg="addSld delSld modSld">
      <pc:chgData name="Carl Savage" userId="175ef81e-db51-4a7c-9d95-42cd04669fcd" providerId="ADAL" clId="{B4FE2ED4-0DEB-42DC-9D36-3E2025BDF6FF}" dt="2023-12-18T12:13:20.897" v="6"/>
      <pc:docMkLst>
        <pc:docMk/>
      </pc:docMkLst>
      <pc:sldChg chg="addSp">
        <pc:chgData name="Carl Savage" userId="175ef81e-db51-4a7c-9d95-42cd04669fcd" providerId="ADAL" clId="{B4FE2ED4-0DEB-42DC-9D36-3E2025BDF6FF}" dt="2023-12-18T12:13:20.897" v="6"/>
        <pc:sldMkLst>
          <pc:docMk/>
          <pc:sldMk cId="0" sldId="274"/>
        </pc:sldMkLst>
        <pc:picChg chg="add">
          <ac:chgData name="Carl Savage" userId="175ef81e-db51-4a7c-9d95-42cd04669fcd" providerId="ADAL" clId="{B4FE2ED4-0DEB-42DC-9D36-3E2025BDF6FF}" dt="2023-12-18T12:13:20.897" v="6"/>
          <ac:picMkLst>
            <pc:docMk/>
            <pc:sldMk cId="0" sldId="274"/>
            <ac:picMk id="2" creationId="{254F56EB-1F02-469F-8E5E-10008331C312}"/>
          </ac:picMkLst>
        </pc:picChg>
      </pc:sldChg>
      <pc:sldChg chg="del">
        <pc:chgData name="Carl Savage" userId="175ef81e-db51-4a7c-9d95-42cd04669fcd" providerId="ADAL" clId="{B4FE2ED4-0DEB-42DC-9D36-3E2025BDF6FF}" dt="2023-12-18T12:02:38.352" v="1" actId="2696"/>
        <pc:sldMkLst>
          <pc:docMk/>
          <pc:sldMk cId="0" sldId="288"/>
        </pc:sldMkLst>
      </pc:sldChg>
      <pc:sldChg chg="del">
        <pc:chgData name="Carl Savage" userId="175ef81e-db51-4a7c-9d95-42cd04669fcd" providerId="ADAL" clId="{B4FE2ED4-0DEB-42DC-9D36-3E2025BDF6FF}" dt="2023-12-18T12:02:38.360" v="2" actId="2696"/>
        <pc:sldMkLst>
          <pc:docMk/>
          <pc:sldMk cId="0" sldId="289"/>
        </pc:sldMkLst>
      </pc:sldChg>
      <pc:sldChg chg="del">
        <pc:chgData name="Carl Savage" userId="175ef81e-db51-4a7c-9d95-42cd04669fcd" providerId="ADAL" clId="{B4FE2ED4-0DEB-42DC-9D36-3E2025BDF6FF}" dt="2023-12-18T12:02:38.367" v="3" actId="2696"/>
        <pc:sldMkLst>
          <pc:docMk/>
          <pc:sldMk cId="0" sldId="290"/>
        </pc:sldMkLst>
      </pc:sldChg>
      <pc:sldChg chg="del">
        <pc:chgData name="Carl Savage" userId="175ef81e-db51-4a7c-9d95-42cd04669fcd" providerId="ADAL" clId="{B4FE2ED4-0DEB-42DC-9D36-3E2025BDF6FF}" dt="2023-12-18T12:02:38.375" v="4" actId="2696"/>
        <pc:sldMkLst>
          <pc:docMk/>
          <pc:sldMk cId="0" sldId="291"/>
        </pc:sldMkLst>
      </pc:sldChg>
      <pc:sldChg chg="del">
        <pc:chgData name="Carl Savage" userId="175ef81e-db51-4a7c-9d95-42cd04669fcd" providerId="ADAL" clId="{B4FE2ED4-0DEB-42DC-9D36-3E2025BDF6FF}" dt="2023-12-18T12:02:38.388" v="5" actId="2696"/>
        <pc:sldMkLst>
          <pc:docMk/>
          <pc:sldMk cId="0" sldId="292"/>
        </pc:sldMkLst>
      </pc:sldChg>
      <pc:sldChg chg="add">
        <pc:chgData name="Carl Savage" userId="175ef81e-db51-4a7c-9d95-42cd04669fcd" providerId="ADAL" clId="{B4FE2ED4-0DEB-42DC-9D36-3E2025BDF6FF}" dt="2023-12-18T12:01:49.111" v="0"/>
        <pc:sldMkLst>
          <pc:docMk/>
          <pc:sldMk cId="0" sldId="299"/>
        </pc:sldMkLst>
      </pc:sldChg>
      <pc:sldChg chg="add">
        <pc:chgData name="Carl Savage" userId="175ef81e-db51-4a7c-9d95-42cd04669fcd" providerId="ADAL" clId="{B4FE2ED4-0DEB-42DC-9D36-3E2025BDF6FF}" dt="2023-12-18T12:01:49.111" v="0"/>
        <pc:sldMkLst>
          <pc:docMk/>
          <pc:sldMk cId="0" sldId="300"/>
        </pc:sldMkLst>
      </pc:sldChg>
      <pc:sldChg chg="add">
        <pc:chgData name="Carl Savage" userId="175ef81e-db51-4a7c-9d95-42cd04669fcd" providerId="ADAL" clId="{B4FE2ED4-0DEB-42DC-9D36-3E2025BDF6FF}" dt="2023-12-18T12:01:49.111" v="0"/>
        <pc:sldMkLst>
          <pc:docMk/>
          <pc:sldMk cId="0" sldId="301"/>
        </pc:sldMkLst>
      </pc:sldChg>
      <pc:sldChg chg="add">
        <pc:chgData name="Carl Savage" userId="175ef81e-db51-4a7c-9d95-42cd04669fcd" providerId="ADAL" clId="{B4FE2ED4-0DEB-42DC-9D36-3E2025BDF6FF}" dt="2023-12-18T12:01:49.111" v="0"/>
        <pc:sldMkLst>
          <pc:docMk/>
          <pc:sldMk cId="0" sldId="302"/>
        </pc:sldMkLst>
      </pc:sldChg>
      <pc:sldChg chg="add">
        <pc:chgData name="Carl Savage" userId="175ef81e-db51-4a7c-9d95-42cd04669fcd" providerId="ADAL" clId="{B4FE2ED4-0DEB-42DC-9D36-3E2025BDF6FF}" dt="2023-12-18T12:01:49.111" v="0"/>
        <pc:sldMkLst>
          <pc:docMk/>
          <pc:sldMk cId="0"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3dc942a9a_0_8: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a3dc942a9a_0_8: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5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9e15e7e98b_0_0: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9e15e7e98b_0_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9e15e7e98b_0_9: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29e15e7e98b_0_9: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9e15e7e98b_0_17: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9e15e7e98b_0_17: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5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3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55e6fee3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255e6fee35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55e6fee35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255e6fee35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55e6fee35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55e6fee35b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5e6fee35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55e6fee35b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a3dc942a9a_0_59: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2a3dc942a9a_0_59: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5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5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5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5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5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5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5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5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a3dc942a9a_0_0:notes"/>
          <p:cNvSpPr>
            <a:spLocks noGrp="1" noRot="1" noChangeAspect="1"/>
          </p:cNvSpPr>
          <p:nvPr>
            <p:ph type="sldImg" idx="2"/>
          </p:nvPr>
        </p:nvSpPr>
        <p:spPr>
          <a:xfrm>
            <a:off x="377649" y="744497"/>
            <a:ext cx="60423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a3dc942a9a_0_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microsoft.com/en-gb/microsoft-teams/log-in" TargetMode="Externa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26.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22.xml"/><Relationship Id="rId16" Type="http://schemas.openxmlformats.org/officeDocument/2006/relationships/image" Target="../media/image35.jp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jpg"/><Relationship Id="rId9" Type="http://schemas.openxmlformats.org/officeDocument/2006/relationships/image" Target="../media/image28.pn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ilsthorpe.ttct.co.uk/wp-content/uploads/sites/6/2021/10/Using-the-Knowledge-Organiser.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wilsthorpe.ttct.co.uk/curriculum/subje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a:stretch/>
        </p:blipFill>
        <p:spPr>
          <a:xfrm>
            <a:off x="90525" y="98750"/>
            <a:ext cx="2510908" cy="1467780"/>
          </a:xfrm>
          <a:prstGeom prst="rect">
            <a:avLst/>
          </a:prstGeom>
          <a:noFill/>
          <a:ln>
            <a:noFill/>
          </a:ln>
        </p:spPr>
      </p:pic>
      <p:pic>
        <p:nvPicPr>
          <p:cNvPr id="53" name="Google Shape;53;p1"/>
          <p:cNvPicPr preferRelativeResize="0"/>
          <p:nvPr/>
        </p:nvPicPr>
        <p:blipFill rotWithShape="1">
          <a:blip r:embed="rId4">
            <a:alphaModFix/>
          </a:blip>
          <a:srcRect/>
          <a:stretch/>
        </p:blipFill>
        <p:spPr>
          <a:xfrm>
            <a:off x="7045843" y="106248"/>
            <a:ext cx="2006872" cy="1460281"/>
          </a:xfrm>
          <a:prstGeom prst="rect">
            <a:avLst/>
          </a:prstGeom>
          <a:noFill/>
          <a:ln>
            <a:noFill/>
          </a:ln>
        </p:spPr>
      </p:pic>
      <p:pic>
        <p:nvPicPr>
          <p:cNvPr id="54" name="Google Shape;54;p1"/>
          <p:cNvPicPr preferRelativeResize="0"/>
          <p:nvPr/>
        </p:nvPicPr>
        <p:blipFill rotWithShape="1">
          <a:blip r:embed="rId5">
            <a:alphaModFix/>
          </a:blip>
          <a:srcRect/>
          <a:stretch/>
        </p:blipFill>
        <p:spPr>
          <a:xfrm>
            <a:off x="434450" y="1660872"/>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2295275" y="3701775"/>
            <a:ext cx="5689800" cy="10689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D6032B"/>
                </a:solidFill>
                <a:latin typeface="Maven Pro"/>
                <a:ea typeface="Maven Pro"/>
                <a:cs typeface="Maven Pro"/>
                <a:sym typeface="Maven Pro"/>
              </a:rPr>
              <a:t>Preparation for Learning - Knowledge Organisers</a:t>
            </a:r>
            <a:endParaRPr sz="1800" b="1" i="0" u="none" strike="noStrike" cap="none">
              <a:solidFill>
                <a:srgbClr val="D6032B"/>
              </a:solidFill>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Maven Pro"/>
                <a:ea typeface="Maven Pro"/>
                <a:cs typeface="Maven Pro"/>
                <a:sym typeface="Maven Pro"/>
              </a:rPr>
              <a:t>Year 8 Spring Term</a:t>
            </a:r>
            <a:endParaRPr sz="1800" b="1" i="0" u="none" strike="noStrike" cap="none">
              <a:solidFill>
                <a:srgbClr val="000000"/>
              </a:solidFill>
              <a:latin typeface="Maven Pro"/>
              <a:ea typeface="Maven Pro"/>
              <a:cs typeface="Maven Pro"/>
              <a:sym typeface="Maven Pro"/>
            </a:endParaRPr>
          </a:p>
        </p:txBody>
      </p:sp>
      <p:sp>
        <p:nvSpPr>
          <p:cNvPr id="57" name="Google Shape;57;p1"/>
          <p:cNvSpPr txBox="1"/>
          <p:nvPr/>
        </p:nvSpPr>
        <p:spPr>
          <a:xfrm>
            <a:off x="3071700" y="1385663"/>
            <a:ext cx="6072300" cy="234805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400"/>
              </a:spcBef>
              <a:spcAft>
                <a:spcPts val="0"/>
              </a:spcAft>
              <a:buClr>
                <a:srgbClr val="000000"/>
              </a:buClr>
              <a:buSzPts val="2300"/>
              <a:buFont typeface="Arial"/>
              <a:buNone/>
            </a:pPr>
            <a:r>
              <a:rPr lang="en" sz="2300" b="1" i="0" u="none" strike="noStrike" cap="none">
                <a:solidFill>
                  <a:srgbClr val="0E1318"/>
                </a:solidFill>
                <a:latin typeface="Maven Pro"/>
                <a:ea typeface="Maven Pro"/>
                <a:cs typeface="Maven Pro"/>
                <a:sym typeface="Maven Pro"/>
              </a:rPr>
              <a:t>“</a:t>
            </a:r>
            <a:r>
              <a:rPr lang="en" sz="2600" b="1" i="0" u="none" strike="noStrike" cap="none">
                <a:solidFill>
                  <a:srgbClr val="000000"/>
                </a:solidFill>
                <a:latin typeface="Maven Pro"/>
                <a:ea typeface="Maven Pro"/>
                <a:cs typeface="Maven Pro"/>
                <a:sym typeface="Maven Pro"/>
              </a:rPr>
              <a:t>If you are committed to doing what it takes, everything is possible. It is up to you.”</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000000"/>
                </a:solidFill>
                <a:latin typeface="Maven Pro Medium"/>
                <a:ea typeface="Maven Pro Medium"/>
                <a:cs typeface="Maven Pro Medium"/>
                <a:sym typeface="Maven Pro Medium"/>
              </a:rPr>
              <a:t>Michelle Obama (Lawyer and Writer)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2a3dc942a9a_0_8"/>
          <p:cNvPicPr preferRelativeResize="0"/>
          <p:nvPr/>
        </p:nvPicPr>
        <p:blipFill rotWithShape="1">
          <a:blip r:embed="rId3">
            <a:alphaModFix/>
          </a:blip>
          <a:srcRect/>
          <a:stretch/>
        </p:blipFill>
        <p:spPr>
          <a:xfrm>
            <a:off x="90525" y="98750"/>
            <a:ext cx="1759662" cy="783600"/>
          </a:xfrm>
          <a:prstGeom prst="rect">
            <a:avLst/>
          </a:prstGeom>
          <a:noFill/>
          <a:ln>
            <a:noFill/>
          </a:ln>
        </p:spPr>
      </p:pic>
      <p:sp>
        <p:nvSpPr>
          <p:cNvPr id="127" name="Google Shape;127;g2a3dc942a9a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2a3dc942a9a_0_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129" name="Google Shape;129;g2a3dc942a9a_0_8"/>
          <p:cNvPicPr preferRelativeResize="0"/>
          <p:nvPr/>
        </p:nvPicPr>
        <p:blipFill rotWithShape="1">
          <a:blip r:embed="rId4">
            <a:alphaModFix/>
          </a:blip>
          <a:srcRect/>
          <a:stretch/>
        </p:blipFill>
        <p:spPr>
          <a:xfrm>
            <a:off x="688324" y="736960"/>
            <a:ext cx="7767350" cy="4250977"/>
          </a:xfrm>
          <a:prstGeom prst="rect">
            <a:avLst/>
          </a:prstGeom>
          <a:noFill/>
          <a:ln>
            <a:noFill/>
          </a:ln>
        </p:spPr>
      </p:pic>
      <p:pic>
        <p:nvPicPr>
          <p:cNvPr id="130" name="Google Shape;130;g2a3dc942a9a_0_8"/>
          <p:cNvPicPr preferRelativeResize="0"/>
          <p:nvPr/>
        </p:nvPicPr>
        <p:blipFill rotWithShape="1">
          <a:blip r:embed="rId5">
            <a:alphaModFix/>
          </a:blip>
          <a:srcRect/>
          <a:stretch/>
        </p:blipFill>
        <p:spPr>
          <a:xfrm>
            <a:off x="7711899" y="106249"/>
            <a:ext cx="1340815" cy="768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English</a:t>
            </a:r>
            <a:endParaRPr sz="2800" b="0" i="0" u="none" strike="noStrike" cap="none">
              <a:solidFill>
                <a:schemeClr val="dk1"/>
              </a:solidFill>
              <a:latin typeface="Maven Pro Medium"/>
              <a:ea typeface="Maven Pro Medium"/>
              <a:cs typeface="Maven Pro Medium"/>
              <a:sym typeface="Maven Pro Medium"/>
            </a:endParaRPr>
          </a:p>
        </p:txBody>
      </p:sp>
      <p:pic>
        <p:nvPicPr>
          <p:cNvPr id="137" name="Google Shape;137;p10"/>
          <p:cNvPicPr preferRelativeResize="0"/>
          <p:nvPr/>
        </p:nvPicPr>
        <p:blipFill rotWithShape="1">
          <a:blip r:embed="rId3">
            <a:alphaModFix/>
          </a:blip>
          <a:srcRect/>
          <a:stretch/>
        </p:blipFill>
        <p:spPr>
          <a:xfrm>
            <a:off x="901607" y="557419"/>
            <a:ext cx="7340785" cy="447898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Grammar</a:t>
            </a:r>
            <a:endParaRPr sz="2800" b="0" i="0" u="none" strike="noStrike" cap="none">
              <a:solidFill>
                <a:schemeClr val="dk1"/>
              </a:solidFill>
              <a:latin typeface="Maven Pro Medium"/>
              <a:ea typeface="Maven Pro Medium"/>
              <a:cs typeface="Maven Pro Medium"/>
              <a:sym typeface="Maven Pro Medium"/>
            </a:endParaRPr>
          </a:p>
        </p:txBody>
      </p:sp>
      <p:pic>
        <p:nvPicPr>
          <p:cNvPr id="144" name="Google Shape;144;p11"/>
          <p:cNvPicPr preferRelativeResize="0"/>
          <p:nvPr/>
        </p:nvPicPr>
        <p:blipFill rotWithShape="1">
          <a:blip r:embed="rId3">
            <a:alphaModFix/>
          </a:blip>
          <a:srcRect l="31112" t="39505" r="14442" b="16213"/>
          <a:stretch/>
        </p:blipFill>
        <p:spPr>
          <a:xfrm>
            <a:off x="130304" y="752900"/>
            <a:ext cx="8883392" cy="4064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2"/>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51" name="Google Shape;151;p12"/>
          <p:cNvPicPr preferRelativeResize="0"/>
          <p:nvPr/>
        </p:nvPicPr>
        <p:blipFill rotWithShape="1">
          <a:blip r:embed="rId3">
            <a:alphaModFix/>
          </a:blip>
          <a:srcRect/>
          <a:stretch/>
        </p:blipFill>
        <p:spPr>
          <a:xfrm>
            <a:off x="1514210" y="874849"/>
            <a:ext cx="5984603" cy="41176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3"/>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58" name="Google Shape;158;p13"/>
          <p:cNvPicPr preferRelativeResize="0"/>
          <p:nvPr/>
        </p:nvPicPr>
        <p:blipFill rotWithShape="1">
          <a:blip r:embed="rId3">
            <a:alphaModFix/>
          </a:blip>
          <a:srcRect/>
          <a:stretch/>
        </p:blipFill>
        <p:spPr>
          <a:xfrm>
            <a:off x="970356" y="916952"/>
            <a:ext cx="6977054" cy="40773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65" name="Google Shape;165;p14"/>
          <p:cNvPicPr preferRelativeResize="0"/>
          <p:nvPr/>
        </p:nvPicPr>
        <p:blipFill rotWithShape="1">
          <a:blip r:embed="rId3">
            <a:alphaModFix/>
          </a:blip>
          <a:srcRect/>
          <a:stretch/>
        </p:blipFill>
        <p:spPr>
          <a:xfrm>
            <a:off x="1114634" y="841177"/>
            <a:ext cx="6751343" cy="42263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5"/>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72" name="Google Shape;172;p15"/>
          <p:cNvPicPr preferRelativeResize="0"/>
          <p:nvPr/>
        </p:nvPicPr>
        <p:blipFill rotWithShape="1">
          <a:blip r:embed="rId3">
            <a:alphaModFix/>
          </a:blip>
          <a:srcRect/>
          <a:stretch/>
        </p:blipFill>
        <p:spPr>
          <a:xfrm>
            <a:off x="1122673" y="519001"/>
            <a:ext cx="6511504" cy="45465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79" name="Google Shape;179;p16"/>
          <p:cNvPicPr preferRelativeResize="0"/>
          <p:nvPr/>
        </p:nvPicPr>
        <p:blipFill rotWithShape="1">
          <a:blip r:embed="rId3">
            <a:alphaModFix/>
          </a:blip>
          <a:srcRect/>
          <a:stretch/>
        </p:blipFill>
        <p:spPr>
          <a:xfrm>
            <a:off x="1029628" y="494954"/>
            <a:ext cx="6782050" cy="461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7"/>
          <p:cNvSpPr txBox="1"/>
          <p:nvPr/>
        </p:nvSpPr>
        <p:spPr>
          <a:xfrm>
            <a:off x="334852" y="222600"/>
            <a:ext cx="330000" cy="46899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a:t>
            </a:r>
            <a:r>
              <a:rPr lang="en" sz="2600" b="1">
                <a:solidFill>
                  <a:schemeClr val="dk1"/>
                </a:solidFill>
                <a:latin typeface="Maven Pro"/>
                <a:ea typeface="Maven Pro"/>
                <a:cs typeface="Maven Pro"/>
                <a:sym typeface="Maven Pro"/>
              </a:rPr>
              <a:t>ISTORY</a:t>
            </a:r>
            <a:endParaRPr sz="2800" b="0" i="0" u="none" strike="noStrike" cap="none">
              <a:solidFill>
                <a:schemeClr val="dk1"/>
              </a:solidFill>
              <a:latin typeface="Maven Pro Medium"/>
              <a:ea typeface="Maven Pro Medium"/>
              <a:cs typeface="Maven Pro Medium"/>
              <a:sym typeface="Maven Pro Medium"/>
            </a:endParaRPr>
          </a:p>
        </p:txBody>
      </p:sp>
      <p:pic>
        <p:nvPicPr>
          <p:cNvPr id="186" name="Google Shape;186;p17"/>
          <p:cNvPicPr preferRelativeResize="0"/>
          <p:nvPr/>
        </p:nvPicPr>
        <p:blipFill>
          <a:blip r:embed="rId3">
            <a:alphaModFix/>
          </a:blip>
          <a:stretch>
            <a:fillRect/>
          </a:stretch>
        </p:blipFill>
        <p:spPr>
          <a:xfrm>
            <a:off x="998301" y="146000"/>
            <a:ext cx="7808549" cy="48431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Spanish</a:t>
            </a:r>
            <a:endParaRPr sz="2800" b="0" i="0" u="none" strike="noStrike" cap="none">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254F56EB-1F02-469F-8E5E-10008331C312}"/>
              </a:ext>
            </a:extLst>
          </p:cNvPr>
          <p:cNvPicPr>
            <a:picLocks noChangeAspect="1"/>
          </p:cNvPicPr>
          <p:nvPr/>
        </p:nvPicPr>
        <p:blipFill>
          <a:blip r:embed="rId3"/>
          <a:stretch>
            <a:fillRect/>
          </a:stretch>
        </p:blipFill>
        <p:spPr>
          <a:xfrm>
            <a:off x="0" y="39787"/>
            <a:ext cx="9144000" cy="50639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50"/>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0"/>
          <p:cNvSpPr txBox="1"/>
          <p:nvPr/>
        </p:nvSpPr>
        <p:spPr>
          <a:xfrm>
            <a:off x="4114800" y="2115879"/>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p:nvPr/>
        </p:nvSpPr>
        <p:spPr>
          <a:xfrm>
            <a:off x="269359" y="1517017"/>
            <a:ext cx="8605282"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Here at Wilsthorpe School, all subject leaders produce knowledge organisers to support you whilst you are in Years 7, 8 and 9, but what is a knowledge organiser?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Verdana"/>
                <a:ea typeface="Verdana"/>
                <a:cs typeface="Verdana"/>
                <a:sym typeface="Verdana"/>
              </a:rPr>
              <a:t>Knowledge organisers present the key knowledge and skills for a particular topic. We call this the most ‘powerful’ knowledge.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Verdana"/>
                <a:ea typeface="Verdana"/>
                <a:cs typeface="Verdana"/>
                <a:sym typeface="Verdana"/>
              </a:rPr>
              <a:t>They contain the key vocabulary for the topic that you need to understand and 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We know that if we do not regularly revisit this powerful knowledge, we forget some or most of what we have learned. Our lessons are designed so that we regularly revisit prior learning but knowledge organisers allow you to also revisit this knowledge at home.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Using this booklet at home will help you to understand and remember all of the knowledge you will be taught each term. This will allow you to connect and strengthen your learning, allowing you to thrive in your lessons and beyond.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555555"/>
              </a:solidFill>
              <a:latin typeface="Verdana"/>
              <a:ea typeface="Verdana"/>
              <a:cs typeface="Verdana"/>
              <a:sym typeface="Verdana"/>
            </a:endParaRPr>
          </a:p>
        </p:txBody>
      </p:sp>
      <p:sp>
        <p:nvSpPr>
          <p:cNvPr id="65" name="Google Shape;65;p50"/>
          <p:cNvSpPr txBox="1"/>
          <p:nvPr/>
        </p:nvSpPr>
        <p:spPr>
          <a:xfrm>
            <a:off x="1850187" y="303381"/>
            <a:ext cx="5500255" cy="89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What is a knowledge organiser and why do we use them?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French</a:t>
            </a:r>
            <a:endParaRPr sz="2800" b="0" i="0" u="none" strike="noStrike" cap="none">
              <a:solidFill>
                <a:schemeClr val="dk1"/>
              </a:solidFill>
              <a:latin typeface="Maven Pro Medium"/>
              <a:ea typeface="Maven Pro Medium"/>
              <a:cs typeface="Maven Pro Medium"/>
              <a:sym typeface="Maven Pro Medium"/>
            </a:endParaRPr>
          </a:p>
        </p:txBody>
      </p:sp>
      <p:pic>
        <p:nvPicPr>
          <p:cNvPr id="199" name="Google Shape;199;p19"/>
          <p:cNvPicPr preferRelativeResize="0"/>
          <p:nvPr/>
        </p:nvPicPr>
        <p:blipFill rotWithShape="1">
          <a:blip r:embed="rId3">
            <a:alphaModFix/>
          </a:blip>
          <a:srcRect/>
          <a:stretch/>
        </p:blipFill>
        <p:spPr>
          <a:xfrm>
            <a:off x="210130" y="569436"/>
            <a:ext cx="8842970" cy="44309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0"/>
          <p:cNvSpPr/>
          <p:nvPr/>
        </p:nvSpPr>
        <p:spPr>
          <a:xfrm>
            <a:off x="62850" y="1029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Computing</a:t>
            </a:r>
            <a:endParaRPr sz="2800" b="0" i="0" u="none" strike="noStrike" cap="none">
              <a:solidFill>
                <a:schemeClr val="dk1"/>
              </a:solidFill>
              <a:latin typeface="Maven Pro Medium"/>
              <a:ea typeface="Maven Pro Medium"/>
              <a:cs typeface="Maven Pro Medium"/>
              <a:sym typeface="Maven Pro Medium"/>
            </a:endParaRPr>
          </a:p>
        </p:txBody>
      </p:sp>
      <p:pic>
        <p:nvPicPr>
          <p:cNvPr id="206" name="Google Shape;206;p20"/>
          <p:cNvPicPr preferRelativeResize="0"/>
          <p:nvPr/>
        </p:nvPicPr>
        <p:blipFill rotWithShape="1">
          <a:blip r:embed="rId3">
            <a:alphaModFix/>
          </a:blip>
          <a:srcRect/>
          <a:stretch/>
        </p:blipFill>
        <p:spPr>
          <a:xfrm>
            <a:off x="131100" y="2025500"/>
            <a:ext cx="4440901" cy="2979301"/>
          </a:xfrm>
          <a:prstGeom prst="rect">
            <a:avLst/>
          </a:prstGeom>
          <a:noFill/>
          <a:ln w="9525" cap="flat" cmpd="sng">
            <a:solidFill>
              <a:srgbClr val="595959"/>
            </a:solidFill>
            <a:prstDash val="solid"/>
            <a:round/>
            <a:headEnd type="none" w="sm" len="sm"/>
            <a:tailEnd type="none" w="sm" len="sm"/>
          </a:ln>
        </p:spPr>
      </p:pic>
      <p:sp>
        <p:nvSpPr>
          <p:cNvPr id="207" name="Google Shape;207;p20"/>
          <p:cNvSpPr txBox="1"/>
          <p:nvPr/>
        </p:nvSpPr>
        <p:spPr>
          <a:xfrm>
            <a:off x="445775" y="139850"/>
            <a:ext cx="19359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aven Pro SemiBold"/>
                <a:ea typeface="Maven Pro SemiBold"/>
                <a:cs typeface="Maven Pro SemiBold"/>
                <a:sym typeface="Maven Pro SemiBold"/>
              </a:rPr>
              <a:t>Accessing Teams</a:t>
            </a:r>
            <a:endParaRPr sz="1400" b="0" i="0" u="none" strike="noStrike" cap="none">
              <a:solidFill>
                <a:srgbClr val="000000"/>
              </a:solidFill>
              <a:latin typeface="Maven Pro SemiBold"/>
              <a:ea typeface="Maven Pro SemiBold"/>
              <a:cs typeface="Maven Pro SemiBold"/>
              <a:sym typeface="Maven Pro SemiBold"/>
            </a:endParaRPr>
          </a:p>
        </p:txBody>
      </p:sp>
      <p:sp>
        <p:nvSpPr>
          <p:cNvPr id="208" name="Google Shape;208;p20"/>
          <p:cNvSpPr txBox="1"/>
          <p:nvPr/>
        </p:nvSpPr>
        <p:spPr>
          <a:xfrm>
            <a:off x="173000" y="533400"/>
            <a:ext cx="5059500" cy="1429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All Computer Science Lessons, Resources and Homework can be found on our Teams Platform. (This does not affect other subjects). To access the web platform for Teams - type into google the following link: </a:t>
            </a:r>
            <a:r>
              <a:rPr lang="en" sz="700" b="1" i="0" u="sng" strike="noStrike" cap="none">
                <a:solidFill>
                  <a:srgbClr val="9900FF"/>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https://www.microsoft.com/en-gb/microsoft-teams/log-in</a:t>
            </a:r>
            <a:r>
              <a:rPr lang="en" sz="700" b="1" i="0" u="none" strike="noStrike" cap="none">
                <a:solidFill>
                  <a:srgbClr val="9900FF"/>
                </a:solidFill>
                <a:latin typeface="Avenir"/>
                <a:ea typeface="Avenir"/>
                <a:cs typeface="Avenir"/>
                <a:sym typeface="Avenir"/>
              </a:rPr>
              <a:t> </a:t>
            </a: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Avenir"/>
                <a:ea typeface="Avenir"/>
                <a:cs typeface="Avenir"/>
                <a:sym typeface="Avenir"/>
              </a:rPr>
              <a:t>You may not always get homework through teams. Revise the information below if you don't receive any from your teacher on the platform.</a:t>
            </a: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Avenir"/>
                <a:ea typeface="Avenir"/>
                <a:cs typeface="Avenir"/>
                <a:sym typeface="Avenir"/>
              </a:rPr>
              <a:t>Then </a:t>
            </a:r>
            <a:r>
              <a:rPr lang="en" sz="700" b="0" i="0" u="sng" strike="noStrike" cap="none">
                <a:solidFill>
                  <a:schemeClr val="dk1"/>
                </a:solidFill>
                <a:latin typeface="Avenir"/>
                <a:ea typeface="Avenir"/>
                <a:cs typeface="Avenir"/>
                <a:sym typeface="Avenir"/>
              </a:rPr>
              <a:t>click on the top right</a:t>
            </a:r>
            <a:r>
              <a:rPr lang="en" sz="700" b="0" i="0" u="none" strike="noStrike" cap="none">
                <a:solidFill>
                  <a:schemeClr val="dk1"/>
                </a:solidFill>
                <a:latin typeface="Avenir"/>
                <a:ea typeface="Avenir"/>
                <a:cs typeface="Avenir"/>
                <a:sym typeface="Avenir"/>
              </a:rPr>
              <a:t> and </a:t>
            </a:r>
            <a:r>
              <a:rPr lang="en" sz="700" b="0" i="0" u="sng" strike="noStrike" cap="none">
                <a:solidFill>
                  <a:schemeClr val="dk1"/>
                </a:solidFill>
                <a:latin typeface="Avenir"/>
                <a:ea typeface="Avenir"/>
                <a:cs typeface="Avenir"/>
                <a:sym typeface="Avenir"/>
              </a:rPr>
              <a:t>login using your school email and password. </a:t>
            </a:r>
            <a:endParaRPr sz="700" b="0" i="0" u="sng"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chemeClr val="dk1"/>
                </a:solidFill>
                <a:latin typeface="Avenir"/>
                <a:ea typeface="Avenir"/>
                <a:cs typeface="Avenir"/>
                <a:sym typeface="Avenir"/>
              </a:rPr>
              <a:t>You can also download the platform but this is optional.</a:t>
            </a:r>
            <a:endParaRPr sz="700" b="1"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p:txBody>
      </p:sp>
      <p:pic>
        <p:nvPicPr>
          <p:cNvPr id="209" name="Google Shape;209;p20"/>
          <p:cNvPicPr preferRelativeResize="0"/>
          <p:nvPr/>
        </p:nvPicPr>
        <p:blipFill rotWithShape="1">
          <a:blip r:embed="rId5">
            <a:alphaModFix/>
          </a:blip>
          <a:srcRect l="61693" b="45334"/>
          <a:stretch/>
        </p:blipFill>
        <p:spPr>
          <a:xfrm>
            <a:off x="3526687" y="1391274"/>
            <a:ext cx="1611159" cy="434700"/>
          </a:xfrm>
          <a:prstGeom prst="rect">
            <a:avLst/>
          </a:prstGeom>
          <a:noFill/>
          <a:ln w="9525" cap="flat" cmpd="sng">
            <a:solidFill>
              <a:schemeClr val="dk1"/>
            </a:solidFill>
            <a:prstDash val="solid"/>
            <a:round/>
            <a:headEnd type="none" w="sm" len="sm"/>
            <a:tailEnd type="none" w="sm" len="sm"/>
          </a:ln>
        </p:spPr>
      </p:pic>
      <p:cxnSp>
        <p:nvCxnSpPr>
          <p:cNvPr id="210" name="Google Shape;210;p20"/>
          <p:cNvCxnSpPr/>
          <p:nvPr/>
        </p:nvCxnSpPr>
        <p:spPr>
          <a:xfrm>
            <a:off x="3820200" y="1243750"/>
            <a:ext cx="883800" cy="191700"/>
          </a:xfrm>
          <a:prstGeom prst="straightConnector1">
            <a:avLst/>
          </a:prstGeom>
          <a:noFill/>
          <a:ln w="9525" cap="flat" cmpd="sng">
            <a:solidFill>
              <a:schemeClr val="dk1"/>
            </a:solidFill>
            <a:prstDash val="solid"/>
            <a:round/>
            <a:headEnd type="none" w="sm" len="sm"/>
            <a:tailEnd type="triangle" w="med" len="med"/>
          </a:ln>
        </p:spPr>
      </p:cxnSp>
      <p:pic>
        <p:nvPicPr>
          <p:cNvPr id="211" name="Google Shape;211;p20"/>
          <p:cNvPicPr preferRelativeResize="0"/>
          <p:nvPr/>
        </p:nvPicPr>
        <p:blipFill rotWithShape="1">
          <a:blip r:embed="rId6">
            <a:alphaModFix/>
          </a:blip>
          <a:srcRect l="33997" b="3425"/>
          <a:stretch/>
        </p:blipFill>
        <p:spPr>
          <a:xfrm>
            <a:off x="5369819" y="828550"/>
            <a:ext cx="1378194" cy="606900"/>
          </a:xfrm>
          <a:prstGeom prst="rect">
            <a:avLst/>
          </a:prstGeom>
          <a:noFill/>
          <a:ln>
            <a:noFill/>
          </a:ln>
        </p:spPr>
      </p:pic>
      <p:pic>
        <p:nvPicPr>
          <p:cNvPr id="212" name="Google Shape;212;p20"/>
          <p:cNvPicPr preferRelativeResize="0"/>
          <p:nvPr/>
        </p:nvPicPr>
        <p:blipFill rotWithShape="1">
          <a:blip r:embed="rId7">
            <a:alphaModFix/>
          </a:blip>
          <a:srcRect/>
          <a:stretch/>
        </p:blipFill>
        <p:spPr>
          <a:xfrm>
            <a:off x="131100" y="161001"/>
            <a:ext cx="333399" cy="310101"/>
          </a:xfrm>
          <a:prstGeom prst="rect">
            <a:avLst/>
          </a:prstGeom>
          <a:noFill/>
          <a:ln>
            <a:noFill/>
          </a:ln>
        </p:spPr>
      </p:pic>
      <p:pic>
        <p:nvPicPr>
          <p:cNvPr id="213" name="Google Shape;213;p20"/>
          <p:cNvPicPr preferRelativeResize="0"/>
          <p:nvPr/>
        </p:nvPicPr>
        <p:blipFill rotWithShape="1">
          <a:blip r:embed="rId8">
            <a:alphaModFix/>
          </a:blip>
          <a:srcRect/>
          <a:stretch/>
        </p:blipFill>
        <p:spPr>
          <a:xfrm>
            <a:off x="7689650" y="239875"/>
            <a:ext cx="1270275" cy="1586100"/>
          </a:xfrm>
          <a:prstGeom prst="rect">
            <a:avLst/>
          </a:prstGeom>
          <a:noFill/>
          <a:ln>
            <a:noFill/>
          </a:ln>
        </p:spPr>
      </p:pic>
      <p:pic>
        <p:nvPicPr>
          <p:cNvPr id="214" name="Google Shape;214;p20"/>
          <p:cNvPicPr preferRelativeResize="0"/>
          <p:nvPr/>
        </p:nvPicPr>
        <p:blipFill rotWithShape="1">
          <a:blip r:embed="rId9">
            <a:alphaModFix/>
          </a:blip>
          <a:srcRect/>
          <a:stretch/>
        </p:blipFill>
        <p:spPr>
          <a:xfrm>
            <a:off x="4604917" y="2025500"/>
            <a:ext cx="4298008" cy="2979301"/>
          </a:xfrm>
          <a:prstGeom prst="rect">
            <a:avLst/>
          </a:prstGeom>
          <a:noFill/>
          <a:ln w="9525" cap="flat" cmpd="sng">
            <a:solidFill>
              <a:schemeClr val="dk2"/>
            </a:solidFill>
            <a:prstDash val="solid"/>
            <a:round/>
            <a:headEnd type="none" w="sm" len="sm"/>
            <a:tailEnd type="none" w="sm" len="sm"/>
          </a:ln>
        </p:spPr>
      </p:pic>
      <p:sp>
        <p:nvSpPr>
          <p:cNvPr id="215" name="Google Shape;215;p20"/>
          <p:cNvSpPr txBox="1"/>
          <p:nvPr/>
        </p:nvSpPr>
        <p:spPr>
          <a:xfrm>
            <a:off x="5282125" y="533400"/>
            <a:ext cx="2138100" cy="142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700" b="0" i="0" u="none" strike="noStrike" cap="none">
                <a:solidFill>
                  <a:schemeClr val="dk1"/>
                </a:solidFill>
                <a:latin typeface="Avenir"/>
                <a:ea typeface="Avenir"/>
                <a:cs typeface="Avenir"/>
                <a:sym typeface="Avenir"/>
              </a:rPr>
              <a:t>On the Teams platform </a:t>
            </a:r>
            <a:r>
              <a:rPr lang="en" sz="700" b="0" i="0" u="sng" strike="noStrike" cap="none">
                <a:solidFill>
                  <a:schemeClr val="dk1"/>
                </a:solidFill>
                <a:latin typeface="Avenir"/>
                <a:ea typeface="Avenir"/>
                <a:cs typeface="Avenir"/>
                <a:sym typeface="Avenir"/>
              </a:rPr>
              <a:t>find your classroom</a:t>
            </a:r>
            <a:r>
              <a:rPr lang="en" sz="700" b="0" i="0" u="none" strike="noStrike" cap="none">
                <a:solidFill>
                  <a:schemeClr val="dk1"/>
                </a:solidFill>
                <a:latin typeface="Avenir"/>
                <a:ea typeface="Avenir"/>
                <a:cs typeface="Avenir"/>
                <a:sym typeface="Avenir"/>
              </a:rPr>
              <a:t> and </a:t>
            </a:r>
            <a:r>
              <a:rPr lang="en" sz="700" b="0" i="0" u="sng" strike="noStrike" cap="none">
                <a:solidFill>
                  <a:schemeClr val="dk1"/>
                </a:solidFill>
                <a:latin typeface="Avenir"/>
                <a:ea typeface="Avenir"/>
                <a:cs typeface="Avenir"/>
                <a:sym typeface="Avenir"/>
              </a:rPr>
              <a:t>open it</a:t>
            </a:r>
            <a:r>
              <a:rPr lang="en" sz="700" b="0" i="0" u="none" strike="noStrike" cap="none">
                <a:solidFill>
                  <a:schemeClr val="dk1"/>
                </a:solidFill>
                <a:latin typeface="Avenir"/>
                <a:ea typeface="Avenir"/>
                <a:cs typeface="Avenir"/>
                <a:sym typeface="Avenir"/>
              </a:rPr>
              <a:t>. </a:t>
            </a: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100"/>
              <a:buFont typeface="Arial"/>
              <a:buNone/>
            </a:pPr>
            <a:endParaRPr sz="7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100"/>
              <a:buFont typeface="Arial"/>
              <a:buNone/>
            </a:pPr>
            <a:r>
              <a:rPr lang="en" sz="700" b="0" i="0" u="none" strike="noStrike" cap="none">
                <a:solidFill>
                  <a:schemeClr val="dk1"/>
                </a:solidFill>
                <a:latin typeface="Avenir"/>
                <a:ea typeface="Avenir"/>
                <a:cs typeface="Avenir"/>
                <a:sym typeface="Avenir"/>
              </a:rPr>
              <a:t>In your classroom go to </a:t>
            </a:r>
            <a:r>
              <a:rPr lang="en" sz="700" b="0" i="0" u="sng" strike="noStrike" cap="none">
                <a:solidFill>
                  <a:schemeClr val="dk1"/>
                </a:solidFill>
                <a:latin typeface="Avenir"/>
                <a:ea typeface="Avenir"/>
                <a:cs typeface="Avenir"/>
                <a:sym typeface="Avenir"/>
              </a:rPr>
              <a:t>assignments</a:t>
            </a:r>
            <a:r>
              <a:rPr lang="en" sz="700" b="0" i="0" u="none" strike="noStrike" cap="none">
                <a:solidFill>
                  <a:schemeClr val="dk1"/>
                </a:solidFill>
                <a:latin typeface="Avenir"/>
                <a:ea typeface="Avenir"/>
                <a:cs typeface="Avenir"/>
                <a:sym typeface="Avenir"/>
              </a:rPr>
              <a:t> and scroll through until you find your homework posted by your teacher. </a:t>
            </a:r>
            <a:endParaRPr sz="1400" b="0" i="0" u="none" strike="noStrike" cap="none">
              <a:solidFill>
                <a:srgbClr val="000000"/>
              </a:solidFill>
              <a:latin typeface="Arial"/>
              <a:ea typeface="Arial"/>
              <a:cs typeface="Arial"/>
              <a:sym typeface="Arial"/>
            </a:endParaRPr>
          </a:p>
        </p:txBody>
      </p:sp>
      <p:cxnSp>
        <p:nvCxnSpPr>
          <p:cNvPr id="216" name="Google Shape;216;p20"/>
          <p:cNvCxnSpPr/>
          <p:nvPr/>
        </p:nvCxnSpPr>
        <p:spPr>
          <a:xfrm rot="10800000" flipH="1">
            <a:off x="6868900" y="1145775"/>
            <a:ext cx="804300" cy="331800"/>
          </a:xfrm>
          <a:prstGeom prst="straightConnector1">
            <a:avLst/>
          </a:prstGeom>
          <a:noFill/>
          <a:ln w="9525" cap="flat" cmpd="sng">
            <a:solidFill>
              <a:schemeClr val="dk1"/>
            </a:solidFill>
            <a:prstDash val="solid"/>
            <a:round/>
            <a:headEnd type="none" w="sm" len="sm"/>
            <a:tailEnd type="triangle" w="med" len="med"/>
          </a:ln>
        </p:spPr>
      </p:cxnSp>
      <p:sp>
        <p:nvSpPr>
          <p:cNvPr id="217" name="Google Shape;217;p20"/>
          <p:cNvSpPr txBox="1"/>
          <p:nvPr/>
        </p:nvSpPr>
        <p:spPr>
          <a:xfrm>
            <a:off x="1906100" y="2025500"/>
            <a:ext cx="804300" cy="140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Maven Pro SemiBold"/>
                <a:ea typeface="Maven Pro SemiBold"/>
                <a:cs typeface="Maven Pro SemiBold"/>
                <a:sym typeface="Maven Pro SemiBold"/>
              </a:rPr>
              <a:t>Term 3</a:t>
            </a:r>
            <a:endParaRPr sz="900" b="0" i="0" u="none" strike="noStrike" cap="none">
              <a:solidFill>
                <a:srgbClr val="000000"/>
              </a:solidFill>
              <a:latin typeface="Maven Pro SemiBold"/>
              <a:ea typeface="Maven Pro SemiBold"/>
              <a:cs typeface="Maven Pro SemiBold"/>
              <a:sym typeface="Maven Pro SemiBold"/>
            </a:endParaRPr>
          </a:p>
        </p:txBody>
      </p:sp>
      <p:sp>
        <p:nvSpPr>
          <p:cNvPr id="218" name="Google Shape;218;p20"/>
          <p:cNvSpPr txBox="1"/>
          <p:nvPr/>
        </p:nvSpPr>
        <p:spPr>
          <a:xfrm>
            <a:off x="6299550" y="2051650"/>
            <a:ext cx="804300" cy="140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Maven Pro SemiBold"/>
                <a:ea typeface="Maven Pro SemiBold"/>
                <a:cs typeface="Maven Pro SemiBold"/>
                <a:sym typeface="Maven Pro SemiBold"/>
              </a:rPr>
              <a:t>Term 4</a:t>
            </a:r>
            <a:endParaRPr sz="900" b="0" i="0" u="none" strike="noStrike" cap="none">
              <a:solidFill>
                <a:srgbClr val="000000"/>
              </a:solidFill>
              <a:latin typeface="Maven Pro SemiBold"/>
              <a:ea typeface="Maven Pro SemiBold"/>
              <a:cs typeface="Maven Pro SemiBold"/>
              <a:sym typeface="Maven Pro SemiBold"/>
            </a:endParaRPr>
          </a:p>
        </p:txBody>
      </p:sp>
      <p:sp>
        <p:nvSpPr>
          <p:cNvPr id="219" name="Google Shape;219;p20"/>
          <p:cNvSpPr txBox="1"/>
          <p:nvPr/>
        </p:nvSpPr>
        <p:spPr>
          <a:xfrm>
            <a:off x="3255525" y="2025500"/>
            <a:ext cx="792000" cy="140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Maven Pro SemiBold"/>
              <a:ea typeface="Maven Pro SemiBold"/>
              <a:cs typeface="Maven Pro SemiBold"/>
              <a:sym typeface="Maven Pro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29e15e7e98b_0_0"/>
          <p:cNvPicPr preferRelativeResize="0"/>
          <p:nvPr/>
        </p:nvPicPr>
        <p:blipFill rotWithShape="1">
          <a:blip r:embed="rId3">
            <a:alphaModFix/>
          </a:blip>
          <a:srcRect/>
          <a:stretch/>
        </p:blipFill>
        <p:spPr>
          <a:xfrm>
            <a:off x="90525" y="98750"/>
            <a:ext cx="1759662" cy="783600"/>
          </a:xfrm>
          <a:prstGeom prst="rect">
            <a:avLst/>
          </a:prstGeom>
          <a:noFill/>
          <a:ln>
            <a:noFill/>
          </a:ln>
        </p:spPr>
      </p:pic>
      <p:sp>
        <p:nvSpPr>
          <p:cNvPr id="225" name="Google Shape;225;g29e15e7e98b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29e15e7e98b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Art</a:t>
            </a:r>
            <a:endParaRPr sz="2800" b="0" i="0" u="none" strike="noStrike" cap="none">
              <a:solidFill>
                <a:schemeClr val="dk1"/>
              </a:solidFill>
              <a:latin typeface="Maven Pro Medium"/>
              <a:ea typeface="Maven Pro Medium"/>
              <a:cs typeface="Maven Pro Medium"/>
              <a:sym typeface="Maven Pro Medium"/>
            </a:endParaRPr>
          </a:p>
        </p:txBody>
      </p:sp>
      <p:pic>
        <p:nvPicPr>
          <p:cNvPr id="227" name="Google Shape;227;g29e15e7e98b_0_0"/>
          <p:cNvPicPr preferRelativeResize="0"/>
          <p:nvPr/>
        </p:nvPicPr>
        <p:blipFill rotWithShape="1">
          <a:blip r:embed="rId4">
            <a:alphaModFix/>
          </a:blip>
          <a:srcRect/>
          <a:stretch/>
        </p:blipFill>
        <p:spPr>
          <a:xfrm>
            <a:off x="7711899" y="106249"/>
            <a:ext cx="1298483" cy="708914"/>
          </a:xfrm>
          <a:prstGeom prst="rect">
            <a:avLst/>
          </a:prstGeom>
          <a:noFill/>
          <a:ln>
            <a:noFill/>
          </a:ln>
        </p:spPr>
      </p:pic>
      <p:pic>
        <p:nvPicPr>
          <p:cNvPr id="228" name="Google Shape;228;g29e15e7e98b_0_0"/>
          <p:cNvPicPr preferRelativeResize="0"/>
          <p:nvPr/>
        </p:nvPicPr>
        <p:blipFill rotWithShape="1">
          <a:blip r:embed="rId5">
            <a:alphaModFix/>
          </a:blip>
          <a:srcRect/>
          <a:stretch/>
        </p:blipFill>
        <p:spPr>
          <a:xfrm>
            <a:off x="4765331" y="1944973"/>
            <a:ext cx="1259730" cy="893142"/>
          </a:xfrm>
          <a:prstGeom prst="rect">
            <a:avLst/>
          </a:prstGeom>
          <a:noFill/>
          <a:ln>
            <a:noFill/>
          </a:ln>
        </p:spPr>
      </p:pic>
      <p:pic>
        <p:nvPicPr>
          <p:cNvPr id="229" name="Google Shape;229;g29e15e7e98b_0_0"/>
          <p:cNvPicPr preferRelativeResize="0"/>
          <p:nvPr/>
        </p:nvPicPr>
        <p:blipFill rotWithShape="1">
          <a:blip r:embed="rId6">
            <a:alphaModFix/>
          </a:blip>
          <a:srcRect/>
          <a:stretch/>
        </p:blipFill>
        <p:spPr>
          <a:xfrm>
            <a:off x="6087582" y="1960552"/>
            <a:ext cx="774454" cy="885685"/>
          </a:xfrm>
          <a:prstGeom prst="rect">
            <a:avLst/>
          </a:prstGeom>
          <a:noFill/>
          <a:ln>
            <a:noFill/>
          </a:ln>
        </p:spPr>
      </p:pic>
      <p:graphicFrame>
        <p:nvGraphicFramePr>
          <p:cNvPr id="230" name="Google Shape;230;g29e15e7e98b_0_0"/>
          <p:cNvGraphicFramePr/>
          <p:nvPr/>
        </p:nvGraphicFramePr>
        <p:xfrm>
          <a:off x="111972" y="825170"/>
          <a:ext cx="2850650" cy="4191000"/>
        </p:xfrm>
        <a:graphic>
          <a:graphicData uri="http://schemas.openxmlformats.org/drawingml/2006/table">
            <a:tbl>
              <a:tblPr>
                <a:noFill/>
                <a:tableStyleId>{48F02C24-378D-4CB9-A517-44B4C49037CF}</a:tableStyleId>
              </a:tblPr>
              <a:tblGrid>
                <a:gridCol w="617000">
                  <a:extLst>
                    <a:ext uri="{9D8B030D-6E8A-4147-A177-3AD203B41FA5}">
                      <a16:colId xmlns:a16="http://schemas.microsoft.com/office/drawing/2014/main" val="20000"/>
                    </a:ext>
                  </a:extLst>
                </a:gridCol>
                <a:gridCol w="2233650">
                  <a:extLst>
                    <a:ext uri="{9D8B030D-6E8A-4147-A177-3AD203B41FA5}">
                      <a16:colId xmlns:a16="http://schemas.microsoft.com/office/drawing/2014/main" val="20001"/>
                    </a:ext>
                  </a:extLst>
                </a:gridCol>
              </a:tblGrid>
              <a:tr h="160500">
                <a:tc gridSpan="2">
                  <a:txBody>
                    <a:bodyPr/>
                    <a:lstStyle/>
                    <a:p>
                      <a:pPr marL="0" marR="0" lvl="0" indent="0" algn="ctr" rtl="0">
                        <a:lnSpc>
                          <a:spcPct val="100000"/>
                        </a:lnSpc>
                        <a:spcBef>
                          <a:spcPts val="0"/>
                        </a:spcBef>
                        <a:spcAft>
                          <a:spcPts val="0"/>
                        </a:spcAft>
                        <a:buClr>
                          <a:schemeClr val="lt1"/>
                        </a:buClr>
                        <a:buSzPts val="1000"/>
                        <a:buFont typeface="Maven Pro"/>
                        <a:buNone/>
                      </a:pPr>
                      <a:r>
                        <a:rPr lang="en" sz="800" u="none" strike="noStrike" cap="none">
                          <a:solidFill>
                            <a:schemeClr val="lt1"/>
                          </a:solidFill>
                          <a:latin typeface="Maven Pro"/>
                          <a:ea typeface="Maven Pro"/>
                          <a:cs typeface="Maven Pro"/>
                          <a:sym typeface="Maven Pro"/>
                        </a:rPr>
                        <a:t>GRAFFITI - Keywords</a:t>
                      </a:r>
                      <a:endParaRPr sz="800" u="none" strike="noStrike" cap="none">
                        <a:solidFill>
                          <a:schemeClr val="lt1"/>
                        </a:solidFill>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3F3F3F"/>
                    </a:solidFill>
                  </a:tcPr>
                </a:tc>
                <a:tc hMerge="1">
                  <a:txBody>
                    <a:bodyPr/>
                    <a:lstStyle/>
                    <a:p>
                      <a:endParaRPr lang="en-US"/>
                    </a:p>
                  </a:txBody>
                  <a:tcPr/>
                </a:tc>
                <a:extLst>
                  <a:ext uri="{0D108BD9-81ED-4DB2-BD59-A6C34878D82A}">
                    <a16:rowId xmlns:a16="http://schemas.microsoft.com/office/drawing/2014/main" val="10000"/>
                  </a:ext>
                </a:extLst>
              </a:tr>
              <a:tr h="774550">
                <a:tc>
                  <a:txBody>
                    <a:bodyPr/>
                    <a:lstStyle/>
                    <a:p>
                      <a:pPr marL="0" marR="0" lvl="0" indent="0" algn="l" rtl="0">
                        <a:lnSpc>
                          <a:spcPct val="100000"/>
                        </a:lnSpc>
                        <a:spcBef>
                          <a:spcPts val="0"/>
                        </a:spcBef>
                        <a:spcAft>
                          <a:spcPts val="0"/>
                        </a:spcAft>
                        <a:buClr>
                          <a:schemeClr val="dk1"/>
                        </a:buClr>
                        <a:buSzPts val="1000"/>
                        <a:buFont typeface="Maven Pro"/>
                        <a:buNone/>
                      </a:pPr>
                      <a:r>
                        <a:rPr lang="en" sz="1000" u="none" strike="noStrike" cap="none">
                          <a:latin typeface="Maven Pro"/>
                          <a:ea typeface="Maven Pro"/>
                          <a:cs typeface="Maven Pro"/>
                          <a:sym typeface="Maven Pro"/>
                        </a:rPr>
                        <a:t>Graffiti</a:t>
                      </a:r>
                      <a:endParaRPr sz="10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Maven Pro"/>
                        <a:buNone/>
                      </a:pPr>
                      <a:r>
                        <a:rPr lang="en" sz="800" b="1" i="0" u="none" strike="noStrike" cap="none">
                          <a:solidFill>
                            <a:schemeClr val="dk1"/>
                          </a:solidFill>
                          <a:latin typeface="Maven Pro"/>
                          <a:ea typeface="Maven Pro"/>
                          <a:cs typeface="Maven Pro"/>
                          <a:sym typeface="Maven Pro"/>
                        </a:rPr>
                        <a:t>Graffiti</a:t>
                      </a:r>
                      <a:r>
                        <a:rPr lang="en" sz="800" b="0" i="0" u="none" strike="noStrike" cap="none">
                          <a:solidFill>
                            <a:schemeClr val="dk1"/>
                          </a:solidFill>
                          <a:latin typeface="Maven Pro"/>
                          <a:ea typeface="Maven Pro"/>
                          <a:cs typeface="Maven Pro"/>
                          <a:sym typeface="Maven Pro"/>
                        </a:rPr>
                        <a:t> is art that is written, painted or drawn on a wall or other surface within public view.</a:t>
                      </a:r>
                      <a:r>
                        <a:rPr lang="en" sz="800" b="0" i="0" u="none" strike="noStrike" cap="none" baseline="30000">
                          <a:solidFill>
                            <a:schemeClr val="dk1"/>
                          </a:solidFill>
                          <a:latin typeface="Maven Pro"/>
                          <a:ea typeface="Maven Pro"/>
                          <a:cs typeface="Maven Pro"/>
                          <a:sym typeface="Maven Pro"/>
                        </a:rPr>
                        <a:t> </a:t>
                      </a:r>
                      <a:r>
                        <a:rPr lang="en" sz="800" b="0" i="0" u="none" strike="noStrike" cap="none">
                          <a:solidFill>
                            <a:schemeClr val="dk1"/>
                          </a:solidFill>
                          <a:latin typeface="Maven Pro"/>
                          <a:ea typeface="Maven Pro"/>
                          <a:cs typeface="Maven Pro"/>
                          <a:sym typeface="Maven Pro"/>
                        </a:rPr>
                        <a:t>It ranges from simple written words to elaborate wall paintings, and has existed since ancient times, with examples dating back to ancient Egypt, ancient Greece, and the Roman Empire.</a:t>
                      </a:r>
                      <a:endParaRPr sz="8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44050">
                <a:tc>
                  <a:txBody>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aven Pro"/>
                          <a:ea typeface="Maven Pro"/>
                          <a:cs typeface="Maven Pro"/>
                          <a:sym typeface="Maven Pro"/>
                        </a:rPr>
                        <a:t>Piece</a:t>
                      </a:r>
                      <a:endParaRPr sz="1400" u="none" strike="noStrike" cap="none"/>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Maven Pro"/>
                        <a:buNone/>
                      </a:pPr>
                      <a:r>
                        <a:rPr lang="en" sz="800" b="0" i="0" u="none" strike="noStrike" cap="none">
                          <a:solidFill>
                            <a:schemeClr val="dk1"/>
                          </a:solidFill>
                          <a:latin typeface="Maven Pro"/>
                          <a:ea typeface="Maven Pro"/>
                          <a:cs typeface="Maven Pro"/>
                          <a:sym typeface="Maven Pro"/>
                        </a:rPr>
                        <a:t>Short of ‘masterpiece’, is used to describe a large, complex, time-consuming graffiti painting. It must have at least 3 colours and incorporate colour transitions, shadows and three-dimensional effects.</a:t>
                      </a:r>
                      <a:endParaRPr sz="8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34625">
                <a:tc>
                  <a:txBody>
                    <a:bodyPr/>
                    <a:lstStyle/>
                    <a:p>
                      <a:pPr marL="0" marR="0" lvl="0" indent="0" algn="l" rtl="0">
                        <a:lnSpc>
                          <a:spcPct val="100000"/>
                        </a:lnSpc>
                        <a:spcBef>
                          <a:spcPts val="0"/>
                        </a:spcBef>
                        <a:spcAft>
                          <a:spcPts val="0"/>
                        </a:spcAft>
                        <a:buClr>
                          <a:schemeClr val="dk1"/>
                        </a:buClr>
                        <a:buSzPts val="1000"/>
                        <a:buFont typeface="Maven Pro"/>
                        <a:buNone/>
                      </a:pPr>
                      <a:r>
                        <a:rPr lang="en" sz="1000" u="none" strike="noStrike" cap="none">
                          <a:latin typeface="Maven Pro"/>
                          <a:ea typeface="Maven Pro"/>
                          <a:cs typeface="Maven Pro"/>
                          <a:sym typeface="Maven Pro"/>
                        </a:rPr>
                        <a:t>Throw-Up</a:t>
                      </a:r>
                      <a:endParaRPr sz="10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Maven Pro"/>
                        <a:buNone/>
                      </a:pPr>
                      <a:r>
                        <a:rPr lang="en" sz="800" b="0" i="0" u="none" strike="noStrike" cap="none">
                          <a:solidFill>
                            <a:schemeClr val="dk1"/>
                          </a:solidFill>
                          <a:latin typeface="Maven Pro"/>
                          <a:ea typeface="Maven Pro"/>
                          <a:cs typeface="Maven Pro"/>
                          <a:sym typeface="Maven Pro"/>
                        </a:rPr>
                        <a:t>Most commonly used to describe tag-like drawings of bubble letters of graffiti words, it usually consisting of artist's name and two colours.</a:t>
                      </a:r>
                      <a:endParaRPr sz="8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84125">
                <a:tc>
                  <a:txBody>
                    <a:bodyPr/>
                    <a:lstStyle/>
                    <a:p>
                      <a:pPr marL="0" marR="0" lvl="0" indent="0" algn="l" rtl="0">
                        <a:lnSpc>
                          <a:spcPct val="100000"/>
                        </a:lnSpc>
                        <a:spcBef>
                          <a:spcPts val="0"/>
                        </a:spcBef>
                        <a:spcAft>
                          <a:spcPts val="0"/>
                        </a:spcAft>
                        <a:buClr>
                          <a:schemeClr val="dk1"/>
                        </a:buClr>
                        <a:buSzPts val="1000"/>
                        <a:buFont typeface="Maven Pro"/>
                        <a:buNone/>
                      </a:pPr>
                      <a:r>
                        <a:rPr lang="en" sz="1000" u="none" strike="noStrike" cap="none">
                          <a:latin typeface="Maven Pro"/>
                          <a:ea typeface="Maven Pro"/>
                          <a:cs typeface="Maven Pro"/>
                          <a:sym typeface="Maven Pro"/>
                        </a:rPr>
                        <a:t>Tag</a:t>
                      </a:r>
                      <a:endParaRPr sz="10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Maven Pro"/>
                        <a:buNone/>
                      </a:pPr>
                      <a:r>
                        <a:rPr lang="en" sz="800" b="0" i="0" u="none" strike="noStrike" cap="none">
                          <a:solidFill>
                            <a:schemeClr val="dk1"/>
                          </a:solidFill>
                          <a:latin typeface="Maven Pro"/>
                          <a:ea typeface="Maven Pro"/>
                          <a:cs typeface="Maven Pro"/>
                          <a:sym typeface="Maven Pro"/>
                        </a:rPr>
                        <a:t>Usually written with marker or spray paint in one colour. Tag is a stylised personal signature and contains graffiti writer's name, also known as a moniker. Graffiti writers often tag their pieces, similar to how an artists signs their artwork.</a:t>
                      </a:r>
                      <a:endParaRPr sz="8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27350">
                <a:tc>
                  <a:txBody>
                    <a:bodyPr/>
                    <a:lstStyle/>
                    <a:p>
                      <a:pPr marL="0" marR="0" lvl="0" indent="0" algn="l" rtl="0">
                        <a:lnSpc>
                          <a:spcPct val="100000"/>
                        </a:lnSpc>
                        <a:spcBef>
                          <a:spcPts val="0"/>
                        </a:spcBef>
                        <a:spcAft>
                          <a:spcPts val="0"/>
                        </a:spcAft>
                        <a:buClr>
                          <a:schemeClr val="dk1"/>
                        </a:buClr>
                        <a:buSzPts val="1000"/>
                        <a:buFont typeface="Maven Pro"/>
                        <a:buNone/>
                      </a:pPr>
                      <a:r>
                        <a:rPr lang="en" sz="1000" u="none" strike="noStrike" cap="none">
                          <a:latin typeface="Maven Pro"/>
                          <a:ea typeface="Maven Pro"/>
                          <a:cs typeface="Maven Pro"/>
                          <a:sym typeface="Maven Pro"/>
                        </a:rPr>
                        <a:t>Stencil Graffiti</a:t>
                      </a:r>
                      <a:endParaRPr sz="10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Maven Pro"/>
                        <a:buNone/>
                      </a:pPr>
                      <a:r>
                        <a:rPr lang="en" sz="800" b="0" i="0" u="none" strike="noStrike" cap="none">
                          <a:solidFill>
                            <a:schemeClr val="dk1"/>
                          </a:solidFill>
                          <a:latin typeface="Maven Pro"/>
                          <a:ea typeface="Maven Pro"/>
                          <a:cs typeface="Maven Pro"/>
                          <a:sym typeface="Maven Pro"/>
                        </a:rPr>
                        <a:t>Stencils made out of paper, cardboard, or other media to create an image or text that is easily reproducible. </a:t>
                      </a:r>
                      <a:endParaRPr sz="800" u="none" strike="noStrike" cap="none"/>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44950">
                <a:tc>
                  <a:txBody>
                    <a:bodyPr/>
                    <a:lstStyle/>
                    <a:p>
                      <a:pPr marL="0" marR="0" lvl="0" indent="0" algn="l" rtl="0">
                        <a:lnSpc>
                          <a:spcPct val="100000"/>
                        </a:lnSpc>
                        <a:spcBef>
                          <a:spcPts val="0"/>
                        </a:spcBef>
                        <a:spcAft>
                          <a:spcPts val="0"/>
                        </a:spcAft>
                        <a:buClr>
                          <a:schemeClr val="dk1"/>
                        </a:buClr>
                        <a:buSzPts val="900"/>
                        <a:buFont typeface="Maven Pro"/>
                        <a:buNone/>
                      </a:pPr>
                      <a:r>
                        <a:rPr lang="en" sz="900" u="none" strike="noStrike" cap="none">
                          <a:latin typeface="Maven Pro"/>
                          <a:ea typeface="Maven Pro"/>
                          <a:cs typeface="Maven Pro"/>
                          <a:sym typeface="Maven Pro"/>
                        </a:rPr>
                        <a:t>Black Book</a:t>
                      </a:r>
                      <a:endParaRPr sz="900" u="none" strike="noStrike" cap="none">
                        <a:latin typeface="Maven Pro"/>
                        <a:ea typeface="Maven Pro"/>
                        <a:cs typeface="Maven Pro"/>
                        <a:sym typeface="Maven Pro"/>
                      </a:endParaRPr>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800"/>
                        <a:buFont typeface="Maven Pro"/>
                        <a:buNone/>
                      </a:pPr>
                      <a:r>
                        <a:rPr lang="en" sz="800" b="0" i="0" u="none" strike="noStrike" cap="none">
                          <a:solidFill>
                            <a:schemeClr val="dk1"/>
                          </a:solidFill>
                          <a:latin typeface="Maven Pro"/>
                          <a:ea typeface="Maven Pro"/>
                          <a:cs typeface="Maven Pro"/>
                          <a:sym typeface="Maven Pro"/>
                        </a:rPr>
                        <a:t>Is a graffiti writers' sketch book in which they draw and plan out potential graffiti works. Graffiti writers use their black books to perfect their style and save their ideas.</a:t>
                      </a:r>
                      <a:endParaRPr sz="800" u="none" strike="noStrike" cap="none"/>
                    </a:p>
                  </a:txBody>
                  <a:tcPr marL="84425" marR="84425" marT="38100" marB="381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231" name="Google Shape;231;g29e15e7e98b_0_0"/>
          <p:cNvSpPr/>
          <p:nvPr/>
        </p:nvSpPr>
        <p:spPr>
          <a:xfrm>
            <a:off x="3015300" y="3875350"/>
            <a:ext cx="6037800" cy="11394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sng" strike="noStrike" cap="none">
                <a:solidFill>
                  <a:schemeClr val="lt1"/>
                </a:solidFill>
                <a:latin typeface="Calibri"/>
                <a:ea typeface="Calibri"/>
                <a:cs typeface="Calibri"/>
                <a:sym typeface="Calibri"/>
              </a:rPr>
              <a:t>Check TEAMS for more help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Calibri"/>
                <a:ea typeface="Calibri"/>
                <a:cs typeface="Calibri"/>
                <a:sym typeface="Calibri"/>
              </a:rPr>
              <a:t>W/B 8 Jan: Task 1</a:t>
            </a:r>
            <a:r>
              <a:rPr lang="en" sz="900" b="0" i="0" u="none" strike="noStrike" cap="none">
                <a:solidFill>
                  <a:schemeClr val="lt1"/>
                </a:solidFill>
                <a:latin typeface="Calibri"/>
                <a:ea typeface="Calibri"/>
                <a:cs typeface="Calibri"/>
                <a:sym typeface="Calibri"/>
              </a:rPr>
              <a:t> Write up the key Art terminology for this project in your book.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Calibri"/>
                <a:ea typeface="Calibri"/>
                <a:cs typeface="Calibri"/>
                <a:sym typeface="Calibri"/>
              </a:rPr>
              <a:t>W/B 22 Jan: Task 2 </a:t>
            </a:r>
            <a:r>
              <a:rPr lang="en" sz="900" b="0" i="0" u="none" strike="noStrike" cap="none">
                <a:solidFill>
                  <a:schemeClr val="lt1"/>
                </a:solidFill>
                <a:latin typeface="Calibri"/>
                <a:ea typeface="Calibri"/>
                <a:cs typeface="Calibri"/>
                <a:sym typeface="Calibri"/>
              </a:rPr>
              <a:t>Create an artwork inspired by Banksy, add 5 facts about the artist and his work, give your opinion.</a:t>
            </a:r>
            <a:endParaRPr sz="9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Calibri"/>
                <a:ea typeface="Calibri"/>
                <a:cs typeface="Calibri"/>
                <a:sym typeface="Calibri"/>
              </a:rPr>
              <a:t>W/B 5 Feb: Task 3 C</a:t>
            </a:r>
            <a:r>
              <a:rPr lang="en" sz="900" b="0" i="0" u="none" strike="noStrike" cap="none">
                <a:solidFill>
                  <a:schemeClr val="lt1"/>
                </a:solidFill>
                <a:latin typeface="Calibri"/>
                <a:ea typeface="Calibri"/>
                <a:cs typeface="Calibri"/>
                <a:sym typeface="Calibri"/>
              </a:rPr>
              <a:t>reate a study page of on Keith Haring’s work to include: Artist study, 10 facts, give your opinion.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Calibri"/>
                <a:ea typeface="Calibri"/>
                <a:cs typeface="Calibri"/>
                <a:sym typeface="Calibri"/>
              </a:rPr>
              <a:t>W/B 26 Feb: Task 4 </a:t>
            </a:r>
            <a:r>
              <a:rPr lang="en" sz="900" b="0" i="0" u="none" strike="noStrike" cap="none">
                <a:solidFill>
                  <a:schemeClr val="lt1"/>
                </a:solidFill>
                <a:latin typeface="Calibri"/>
                <a:ea typeface="Calibri"/>
                <a:cs typeface="Calibri"/>
                <a:sym typeface="Calibri"/>
              </a:rPr>
              <a:t>Create a large A4 Colour Study of the ‘Hope’ artwork by Shepard Fairey, give your opinion on the artwork.</a:t>
            </a:r>
            <a:endParaRPr sz="9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Calibri"/>
                <a:ea typeface="Calibri"/>
                <a:cs typeface="Calibri"/>
                <a:sym typeface="Calibri"/>
              </a:rPr>
              <a:t>W/B 11 Mar: Task 5 </a:t>
            </a:r>
            <a:r>
              <a:rPr lang="en" sz="900" b="0" i="0" u="none" strike="noStrike" cap="none">
                <a:solidFill>
                  <a:schemeClr val="lt1"/>
                </a:solidFill>
                <a:latin typeface="Calibri"/>
                <a:ea typeface="Calibri"/>
                <a:cs typeface="Calibri"/>
                <a:sym typeface="Calibri"/>
              </a:rPr>
              <a:t>Reclaim your city, Draw the outlines of the Galaxy Cinema in Long Eaton (above) to decorate using your own unique artwork in graffiti style.</a:t>
            </a:r>
            <a:endParaRPr sz="9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Calibri"/>
                <a:ea typeface="Calibri"/>
                <a:cs typeface="Calibri"/>
                <a:sym typeface="Calibri"/>
              </a:rPr>
              <a:t>W/B 25 Mar: Task 6 </a:t>
            </a:r>
            <a:r>
              <a:rPr lang="en" sz="900" b="0" i="0" u="none" strike="noStrike" cap="none">
                <a:solidFill>
                  <a:schemeClr val="lt1"/>
                </a:solidFill>
                <a:latin typeface="Calibri"/>
                <a:ea typeface="Calibri"/>
                <a:cs typeface="Calibri"/>
                <a:sym typeface="Calibri"/>
              </a:rPr>
              <a:t>Download a picture of your favourite music artist and add graffiti text and illustrations to ‘Mash it up!’</a:t>
            </a:r>
            <a:endParaRPr sz="1400" b="0" i="0" u="none" strike="noStrike" cap="none">
              <a:solidFill>
                <a:srgbClr val="000000"/>
              </a:solidFill>
              <a:latin typeface="Arial"/>
              <a:ea typeface="Arial"/>
              <a:cs typeface="Arial"/>
              <a:sym typeface="Arial"/>
            </a:endParaRPr>
          </a:p>
        </p:txBody>
      </p:sp>
      <p:pic>
        <p:nvPicPr>
          <p:cNvPr id="232" name="Google Shape;232;g29e15e7e98b_0_0" descr="A picture containing person, person, holding, girl&#10;&#10;Description automatically generated"/>
          <p:cNvPicPr preferRelativeResize="0"/>
          <p:nvPr/>
        </p:nvPicPr>
        <p:blipFill rotWithShape="1">
          <a:blip r:embed="rId7">
            <a:alphaModFix/>
          </a:blip>
          <a:srcRect/>
          <a:stretch/>
        </p:blipFill>
        <p:spPr>
          <a:xfrm>
            <a:off x="6771231" y="2747003"/>
            <a:ext cx="799267" cy="1128335"/>
          </a:xfrm>
          <a:prstGeom prst="rect">
            <a:avLst/>
          </a:prstGeom>
          <a:noFill/>
          <a:ln>
            <a:noFill/>
          </a:ln>
        </p:spPr>
      </p:pic>
      <p:pic>
        <p:nvPicPr>
          <p:cNvPr id="233" name="Google Shape;233;g29e15e7e98b_0_0" descr="A person wearing a costume&#10;&#10;Description automatically generated"/>
          <p:cNvPicPr preferRelativeResize="0"/>
          <p:nvPr/>
        </p:nvPicPr>
        <p:blipFill rotWithShape="1">
          <a:blip r:embed="rId8">
            <a:alphaModFix/>
          </a:blip>
          <a:srcRect/>
          <a:stretch/>
        </p:blipFill>
        <p:spPr>
          <a:xfrm>
            <a:off x="6057475" y="2868025"/>
            <a:ext cx="774450" cy="985515"/>
          </a:xfrm>
          <a:prstGeom prst="rect">
            <a:avLst/>
          </a:prstGeom>
          <a:noFill/>
          <a:ln>
            <a:noFill/>
          </a:ln>
        </p:spPr>
      </p:pic>
      <p:grpSp>
        <p:nvGrpSpPr>
          <p:cNvPr id="234" name="Google Shape;234;g29e15e7e98b_0_0"/>
          <p:cNvGrpSpPr/>
          <p:nvPr/>
        </p:nvGrpSpPr>
        <p:grpSpPr>
          <a:xfrm>
            <a:off x="4688569" y="2933447"/>
            <a:ext cx="1301191" cy="925767"/>
            <a:chOff x="5548971" y="1295031"/>
            <a:chExt cx="2126477" cy="1199802"/>
          </a:xfrm>
        </p:grpSpPr>
        <p:pic>
          <p:nvPicPr>
            <p:cNvPr id="235" name="Google Shape;235;g29e15e7e98b_0_0"/>
            <p:cNvPicPr preferRelativeResize="0"/>
            <p:nvPr/>
          </p:nvPicPr>
          <p:blipFill rotWithShape="1">
            <a:blip r:embed="rId9">
              <a:alphaModFix/>
            </a:blip>
            <a:srcRect/>
            <a:stretch/>
          </p:blipFill>
          <p:spPr>
            <a:xfrm>
              <a:off x="5548971" y="1312678"/>
              <a:ext cx="2099664" cy="1182155"/>
            </a:xfrm>
            <a:prstGeom prst="rect">
              <a:avLst/>
            </a:prstGeom>
            <a:noFill/>
            <a:ln>
              <a:noFill/>
            </a:ln>
          </p:spPr>
        </p:pic>
        <p:sp>
          <p:nvSpPr>
            <p:cNvPr id="236" name="Google Shape;236;g29e15e7e98b_0_0"/>
            <p:cNvSpPr txBox="1"/>
            <p:nvPr/>
          </p:nvSpPr>
          <p:spPr>
            <a:xfrm>
              <a:off x="6896648" y="1295031"/>
              <a:ext cx="778800" cy="2793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Piece</a:t>
              </a:r>
              <a:endParaRPr sz="1400" b="0" i="0" u="none" strike="noStrike" cap="none">
                <a:solidFill>
                  <a:srgbClr val="000000"/>
                </a:solidFill>
                <a:latin typeface="Arial"/>
                <a:ea typeface="Arial"/>
                <a:cs typeface="Arial"/>
                <a:sym typeface="Arial"/>
              </a:endParaRPr>
            </a:p>
          </p:txBody>
        </p:sp>
      </p:grpSp>
      <p:grpSp>
        <p:nvGrpSpPr>
          <p:cNvPr id="237" name="Google Shape;237;g29e15e7e98b_0_0"/>
          <p:cNvGrpSpPr/>
          <p:nvPr/>
        </p:nvGrpSpPr>
        <p:grpSpPr>
          <a:xfrm>
            <a:off x="6937450" y="1081479"/>
            <a:ext cx="2072914" cy="2678197"/>
            <a:chOff x="6429208" y="1169073"/>
            <a:chExt cx="2367692" cy="2166300"/>
          </a:xfrm>
        </p:grpSpPr>
        <p:sp>
          <p:nvSpPr>
            <p:cNvPr id="238" name="Google Shape;238;g29e15e7e98b_0_0"/>
            <p:cNvSpPr txBox="1"/>
            <p:nvPr/>
          </p:nvSpPr>
          <p:spPr>
            <a:xfrm>
              <a:off x="7135800" y="1169073"/>
              <a:ext cx="1661100" cy="2166300"/>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1" u="none" strike="noStrike" cap="none">
                  <a:solidFill>
                    <a:schemeClr val="lt1"/>
                  </a:solidFill>
                  <a:latin typeface="Calibri"/>
                  <a:ea typeface="Calibri"/>
                  <a:cs typeface="Calibri"/>
                  <a:sym typeface="Calibri"/>
                </a:rPr>
                <a:t>Radiant Baby</a:t>
              </a:r>
              <a:r>
                <a:rPr lang="en" sz="800" b="1" i="0" u="none" strike="noStrike" cap="none">
                  <a:solidFill>
                    <a:schemeClr val="lt1"/>
                  </a:solidFill>
                  <a:latin typeface="Calibri"/>
                  <a:ea typeface="Calibri"/>
                  <a:cs typeface="Calibri"/>
                  <a:sym typeface="Calibri"/>
                </a:rPr>
                <a:t> </a:t>
              </a:r>
              <a:r>
                <a:rPr lang="en" sz="800" b="0" i="0" u="none" strike="noStrike" cap="none">
                  <a:solidFill>
                    <a:schemeClr val="lt1"/>
                  </a:solidFill>
                  <a:latin typeface="Calibri"/>
                  <a:ea typeface="Calibri"/>
                  <a:cs typeface="Calibri"/>
                  <a:sym typeface="Calibri"/>
                </a:rPr>
                <a:t>was one of the most symbolic graphics of </a:t>
              </a:r>
              <a:r>
                <a:rPr lang="en" sz="800" b="1" i="0" u="none" strike="noStrike" cap="none">
                  <a:solidFill>
                    <a:schemeClr val="lt1"/>
                  </a:solidFill>
                  <a:latin typeface="Calibri"/>
                  <a:ea typeface="Calibri"/>
                  <a:cs typeface="Calibri"/>
                  <a:sym typeface="Calibri"/>
                </a:rPr>
                <a:t>Keith Haring’s </a:t>
              </a:r>
              <a:r>
                <a:rPr lang="en" sz="800" b="0" i="0" u="none" strike="noStrike" cap="none">
                  <a:solidFill>
                    <a:schemeClr val="lt1"/>
                  </a:solidFill>
                  <a:latin typeface="Calibri"/>
                  <a:ea typeface="Calibri"/>
                  <a:cs typeface="Calibri"/>
                  <a:sym typeface="Calibri"/>
                </a:rPr>
                <a:t>work. It first started appearing in his subway art in the early ’80s, becoming a signature hallmark in Haring’s murals. In his youth, Haring was greatly influenced by Christianity and religion, themes that would continue to appear in his artwork throughout his life. </a:t>
              </a:r>
              <a:r>
                <a:rPr lang="en" sz="800" b="0" i="1" u="none" strike="noStrike" cap="none">
                  <a:solidFill>
                    <a:schemeClr val="lt1"/>
                  </a:solidFill>
                  <a:latin typeface="Calibri"/>
                  <a:ea typeface="Calibri"/>
                  <a:cs typeface="Calibri"/>
                  <a:sym typeface="Calibri"/>
                </a:rPr>
                <a:t>Radiant Baby</a:t>
              </a:r>
              <a:r>
                <a:rPr lang="en" sz="800" b="0" i="0" u="none" strike="noStrike" cap="none">
                  <a:solidFill>
                    <a:schemeClr val="lt1"/>
                  </a:solidFill>
                  <a:latin typeface="Calibri"/>
                  <a:ea typeface="Calibri"/>
                  <a:cs typeface="Calibri"/>
                  <a:sym typeface="Calibri"/>
                </a:rPr>
                <a:t> is a Christ-child like image: pure, innocent, vulnerable, but radiating positive energy. The rays surrounding the figure are a nod to the rays surrounding religious figures in Renaissance art, particularly of the Virgin Mary.</a:t>
              </a:r>
              <a:endParaRPr sz="1400" b="0" i="0" u="none" strike="noStrike" cap="none">
                <a:solidFill>
                  <a:srgbClr val="000000"/>
                </a:solidFill>
                <a:latin typeface="Arial"/>
                <a:ea typeface="Arial"/>
                <a:cs typeface="Arial"/>
                <a:sym typeface="Arial"/>
              </a:endParaRPr>
            </a:p>
          </p:txBody>
        </p:sp>
        <p:pic>
          <p:nvPicPr>
            <p:cNvPr id="239" name="Google Shape;239;g29e15e7e98b_0_0"/>
            <p:cNvPicPr preferRelativeResize="0"/>
            <p:nvPr/>
          </p:nvPicPr>
          <p:blipFill rotWithShape="1">
            <a:blip r:embed="rId10">
              <a:alphaModFix/>
            </a:blip>
            <a:srcRect/>
            <a:stretch/>
          </p:blipFill>
          <p:spPr>
            <a:xfrm>
              <a:off x="6429208" y="1614512"/>
              <a:ext cx="781211" cy="927061"/>
            </a:xfrm>
            <a:prstGeom prst="rect">
              <a:avLst/>
            </a:prstGeom>
            <a:noFill/>
            <a:ln>
              <a:noFill/>
            </a:ln>
          </p:spPr>
        </p:pic>
      </p:grpSp>
      <p:grpSp>
        <p:nvGrpSpPr>
          <p:cNvPr id="240" name="Google Shape;240;g29e15e7e98b_0_0"/>
          <p:cNvGrpSpPr/>
          <p:nvPr/>
        </p:nvGrpSpPr>
        <p:grpSpPr>
          <a:xfrm>
            <a:off x="3004225" y="3019650"/>
            <a:ext cx="774458" cy="844935"/>
            <a:chOff x="4738624" y="1417270"/>
            <a:chExt cx="774458" cy="844935"/>
          </a:xfrm>
        </p:grpSpPr>
        <p:pic>
          <p:nvPicPr>
            <p:cNvPr id="241" name="Google Shape;241;g29e15e7e98b_0_0"/>
            <p:cNvPicPr preferRelativeResize="0"/>
            <p:nvPr/>
          </p:nvPicPr>
          <p:blipFill rotWithShape="1">
            <a:blip r:embed="rId11">
              <a:alphaModFix/>
            </a:blip>
            <a:srcRect/>
            <a:stretch/>
          </p:blipFill>
          <p:spPr>
            <a:xfrm>
              <a:off x="4738629" y="1632667"/>
              <a:ext cx="774453" cy="629538"/>
            </a:xfrm>
            <a:prstGeom prst="rect">
              <a:avLst/>
            </a:prstGeom>
            <a:noFill/>
            <a:ln>
              <a:noFill/>
            </a:ln>
          </p:spPr>
        </p:pic>
        <p:sp>
          <p:nvSpPr>
            <p:cNvPr id="242" name="Google Shape;242;g29e15e7e98b_0_0"/>
            <p:cNvSpPr txBox="1"/>
            <p:nvPr/>
          </p:nvSpPr>
          <p:spPr>
            <a:xfrm>
              <a:off x="4738624" y="1417270"/>
              <a:ext cx="373800" cy="2154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Tag</a:t>
              </a:r>
              <a:endParaRPr sz="1400" b="0" i="0" u="none" strike="noStrike" cap="none">
                <a:solidFill>
                  <a:srgbClr val="000000"/>
                </a:solidFill>
                <a:latin typeface="Arial"/>
                <a:ea typeface="Arial"/>
                <a:cs typeface="Arial"/>
                <a:sym typeface="Arial"/>
              </a:endParaRPr>
            </a:p>
          </p:txBody>
        </p:sp>
      </p:grpSp>
      <p:grpSp>
        <p:nvGrpSpPr>
          <p:cNvPr id="243" name="Google Shape;243;g29e15e7e98b_0_0"/>
          <p:cNvGrpSpPr/>
          <p:nvPr/>
        </p:nvGrpSpPr>
        <p:grpSpPr>
          <a:xfrm>
            <a:off x="3709237" y="2933568"/>
            <a:ext cx="966824" cy="840928"/>
            <a:chOff x="6491499" y="2415003"/>
            <a:chExt cx="1195676" cy="868548"/>
          </a:xfrm>
        </p:grpSpPr>
        <p:pic>
          <p:nvPicPr>
            <p:cNvPr id="244" name="Google Shape;244;g29e15e7e98b_0_0"/>
            <p:cNvPicPr preferRelativeResize="0"/>
            <p:nvPr/>
          </p:nvPicPr>
          <p:blipFill rotWithShape="1">
            <a:blip r:embed="rId12">
              <a:alphaModFix/>
            </a:blip>
            <a:srcRect t="12607" r="4075" b="13268"/>
            <a:stretch/>
          </p:blipFill>
          <p:spPr>
            <a:xfrm>
              <a:off x="6491499" y="2415003"/>
              <a:ext cx="1195676" cy="645938"/>
            </a:xfrm>
            <a:prstGeom prst="rect">
              <a:avLst/>
            </a:prstGeom>
            <a:noFill/>
            <a:ln>
              <a:noFill/>
            </a:ln>
          </p:spPr>
        </p:pic>
        <p:sp>
          <p:nvSpPr>
            <p:cNvPr id="245" name="Google Shape;245;g29e15e7e98b_0_0"/>
            <p:cNvSpPr txBox="1"/>
            <p:nvPr/>
          </p:nvSpPr>
          <p:spPr>
            <a:xfrm>
              <a:off x="6841472" y="3060951"/>
              <a:ext cx="845700" cy="2226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Throw-Up</a:t>
              </a:r>
              <a:endParaRPr sz="1400" b="0" i="0" u="none" strike="noStrike" cap="none">
                <a:solidFill>
                  <a:srgbClr val="000000"/>
                </a:solidFill>
                <a:latin typeface="Arial"/>
                <a:ea typeface="Arial"/>
                <a:cs typeface="Arial"/>
                <a:sym typeface="Arial"/>
              </a:endParaRPr>
            </a:p>
          </p:txBody>
        </p:sp>
      </p:grpSp>
      <p:grpSp>
        <p:nvGrpSpPr>
          <p:cNvPr id="246" name="Google Shape;246;g29e15e7e98b_0_0"/>
          <p:cNvGrpSpPr/>
          <p:nvPr/>
        </p:nvGrpSpPr>
        <p:grpSpPr>
          <a:xfrm>
            <a:off x="2985225" y="687225"/>
            <a:ext cx="1764551" cy="2214900"/>
            <a:chOff x="2985536" y="733517"/>
            <a:chExt cx="1764551" cy="2214900"/>
          </a:xfrm>
        </p:grpSpPr>
        <p:grpSp>
          <p:nvGrpSpPr>
            <p:cNvPr id="247" name="Google Shape;247;g29e15e7e98b_0_0"/>
            <p:cNvGrpSpPr/>
            <p:nvPr/>
          </p:nvGrpSpPr>
          <p:grpSpPr>
            <a:xfrm>
              <a:off x="2985536" y="961317"/>
              <a:ext cx="1764551" cy="1987100"/>
              <a:chOff x="2985536" y="961317"/>
              <a:chExt cx="1764551" cy="1987100"/>
            </a:xfrm>
          </p:grpSpPr>
          <p:sp>
            <p:nvSpPr>
              <p:cNvPr id="248" name="Google Shape;248;g29e15e7e98b_0_0"/>
              <p:cNvSpPr txBox="1"/>
              <p:nvPr/>
            </p:nvSpPr>
            <p:spPr>
              <a:xfrm>
                <a:off x="2985536" y="1624817"/>
                <a:ext cx="1759800" cy="1323600"/>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This </a:t>
                </a:r>
                <a:r>
                  <a:rPr lang="en" sz="800" b="1" i="0" u="none" strike="noStrike" cap="none">
                    <a:solidFill>
                      <a:schemeClr val="lt1"/>
                    </a:solidFill>
                    <a:latin typeface="Calibri"/>
                    <a:ea typeface="Calibri"/>
                    <a:cs typeface="Calibri"/>
                    <a:sym typeface="Calibri"/>
                  </a:rPr>
                  <a:t>Banksy</a:t>
                </a:r>
                <a:r>
                  <a:rPr lang="en" sz="800" b="0" i="0" u="none" strike="noStrike" cap="none">
                    <a:solidFill>
                      <a:schemeClr val="lt1"/>
                    </a:solidFill>
                    <a:latin typeface="Calibri"/>
                    <a:ea typeface="Calibri"/>
                    <a:cs typeface="Calibri"/>
                    <a:sym typeface="Calibri"/>
                  </a:rPr>
                  <a:t> mural, which depicts a girl hula-hooping with a bicycle tyre, appeared on a  Nottingham street in 2020. The artwork was removed in 2021, it was sold for a 6 figure sum to a gallery owner. He claimed he had saved the Nottingham artwork "in time" before damp could cause damage under the plastic cover put on by Nottingham City Council.</a:t>
                </a:r>
                <a:endParaRPr sz="1400" b="0" i="0" u="none" strike="noStrike" cap="none">
                  <a:solidFill>
                    <a:srgbClr val="000000"/>
                  </a:solidFill>
                  <a:latin typeface="Arial"/>
                  <a:ea typeface="Arial"/>
                  <a:cs typeface="Arial"/>
                  <a:sym typeface="Arial"/>
                </a:endParaRPr>
              </a:p>
            </p:txBody>
          </p:sp>
          <p:pic>
            <p:nvPicPr>
              <p:cNvPr id="249" name="Google Shape;249;g29e15e7e98b_0_0" descr="Banksy: Hula-hooping girl removed and sold for 'six figures' - BBC News"/>
              <p:cNvPicPr preferRelativeResize="0"/>
              <p:nvPr/>
            </p:nvPicPr>
            <p:blipFill rotWithShape="1">
              <a:blip r:embed="rId13">
                <a:alphaModFix/>
              </a:blip>
              <a:srcRect l="9787" r="16175"/>
              <a:stretch/>
            </p:blipFill>
            <p:spPr>
              <a:xfrm>
                <a:off x="3854136" y="961317"/>
                <a:ext cx="895951" cy="676375"/>
              </a:xfrm>
              <a:prstGeom prst="rect">
                <a:avLst/>
              </a:prstGeom>
              <a:noFill/>
              <a:ln>
                <a:noFill/>
              </a:ln>
            </p:spPr>
          </p:pic>
        </p:grpSp>
        <p:pic>
          <p:nvPicPr>
            <p:cNvPr id="250" name="Google Shape;250;g29e15e7e98b_0_0"/>
            <p:cNvPicPr preferRelativeResize="0"/>
            <p:nvPr/>
          </p:nvPicPr>
          <p:blipFill rotWithShape="1">
            <a:blip r:embed="rId14">
              <a:alphaModFix/>
            </a:blip>
            <a:srcRect l="12564"/>
            <a:stretch/>
          </p:blipFill>
          <p:spPr>
            <a:xfrm rot="5400000">
              <a:off x="2969649" y="753204"/>
              <a:ext cx="904174" cy="864800"/>
            </a:xfrm>
            <a:prstGeom prst="rect">
              <a:avLst/>
            </a:prstGeom>
            <a:noFill/>
            <a:ln>
              <a:noFill/>
            </a:ln>
          </p:spPr>
        </p:pic>
      </p:grpSp>
      <p:grpSp>
        <p:nvGrpSpPr>
          <p:cNvPr id="251" name="Google Shape;251;g29e15e7e98b_0_0"/>
          <p:cNvGrpSpPr/>
          <p:nvPr/>
        </p:nvGrpSpPr>
        <p:grpSpPr>
          <a:xfrm>
            <a:off x="4839534" y="520325"/>
            <a:ext cx="2047241" cy="1200668"/>
            <a:chOff x="4784744" y="199379"/>
            <a:chExt cx="2198025" cy="1289100"/>
          </a:xfrm>
        </p:grpSpPr>
        <p:pic>
          <p:nvPicPr>
            <p:cNvPr id="252" name="Google Shape;252;g29e15e7e98b_0_0"/>
            <p:cNvPicPr preferRelativeResize="0"/>
            <p:nvPr/>
          </p:nvPicPr>
          <p:blipFill rotWithShape="1">
            <a:blip r:embed="rId15">
              <a:alphaModFix/>
            </a:blip>
            <a:srcRect/>
            <a:stretch/>
          </p:blipFill>
          <p:spPr>
            <a:xfrm>
              <a:off x="4784744" y="201402"/>
              <a:ext cx="861295" cy="1285058"/>
            </a:xfrm>
            <a:prstGeom prst="rect">
              <a:avLst/>
            </a:prstGeom>
            <a:noFill/>
            <a:ln>
              <a:noFill/>
            </a:ln>
          </p:spPr>
        </p:pic>
        <p:sp>
          <p:nvSpPr>
            <p:cNvPr id="253" name="Google Shape;253;g29e15e7e98b_0_0"/>
            <p:cNvSpPr txBox="1"/>
            <p:nvPr/>
          </p:nvSpPr>
          <p:spPr>
            <a:xfrm>
              <a:off x="5657669" y="199379"/>
              <a:ext cx="1325100" cy="1289100"/>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Calibri"/>
                  <a:ea typeface="Calibri"/>
                  <a:cs typeface="Calibri"/>
                  <a:sym typeface="Calibri"/>
                </a:rPr>
                <a:t>Shepard Fairey </a:t>
              </a:r>
              <a:r>
                <a:rPr lang="en" sz="800" b="0" i="0" u="none" strike="noStrike" cap="none">
                  <a:solidFill>
                    <a:schemeClr val="lt1"/>
                  </a:solidFill>
                  <a:latin typeface="Calibri"/>
                  <a:ea typeface="Calibri"/>
                  <a:cs typeface="Calibri"/>
                  <a:sym typeface="Calibri"/>
                </a:rPr>
                <a:t>created this portrait of Barack Obama called ‘Hope’ in 2008 as a form of activism to support Obama’s first presidential campaign. It was inspired by the graphics of Soviet Socialist Realism</a:t>
              </a:r>
              <a:endParaRPr sz="800" b="0" i="0" u="none" strike="noStrike" cap="none">
                <a:solidFill>
                  <a:schemeClr val="lt1"/>
                </a:solidFill>
                <a:latin typeface="Calibri"/>
                <a:ea typeface="Calibri"/>
                <a:cs typeface="Calibri"/>
                <a:sym typeface="Calibri"/>
              </a:endParaRPr>
            </a:p>
          </p:txBody>
        </p:sp>
      </p:grpSp>
      <p:sp>
        <p:nvSpPr>
          <p:cNvPr id="254" name="Google Shape;254;g29e15e7e98b_0_0"/>
          <p:cNvSpPr txBox="1"/>
          <p:nvPr/>
        </p:nvSpPr>
        <p:spPr>
          <a:xfrm>
            <a:off x="2989975" y="456125"/>
            <a:ext cx="1759800" cy="2463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Calibri"/>
                <a:ea typeface="Calibri"/>
                <a:cs typeface="Calibri"/>
                <a:sym typeface="Calibri"/>
              </a:rPr>
              <a:t>BANKSY Artist research</a:t>
            </a:r>
            <a:endParaRPr sz="1400" b="0" i="0" u="none" strike="noStrike" cap="none">
              <a:solidFill>
                <a:srgbClr val="000000"/>
              </a:solidFill>
              <a:latin typeface="Arial"/>
              <a:ea typeface="Arial"/>
              <a:cs typeface="Arial"/>
              <a:sym typeface="Arial"/>
            </a:endParaRPr>
          </a:p>
        </p:txBody>
      </p:sp>
      <p:pic>
        <p:nvPicPr>
          <p:cNvPr id="255" name="Google Shape;255;g29e15e7e98b_0_0" descr="Keith Haring - Radiant Baby"/>
          <p:cNvPicPr preferRelativeResize="0"/>
          <p:nvPr/>
        </p:nvPicPr>
        <p:blipFill rotWithShape="1">
          <a:blip r:embed="rId16">
            <a:alphaModFix/>
          </a:blip>
          <a:srcRect/>
          <a:stretch/>
        </p:blipFill>
        <p:spPr>
          <a:xfrm>
            <a:off x="6924500" y="1081475"/>
            <a:ext cx="683950" cy="557226"/>
          </a:xfrm>
          <a:prstGeom prst="rect">
            <a:avLst/>
          </a:prstGeom>
          <a:noFill/>
          <a:ln>
            <a:noFill/>
          </a:ln>
        </p:spPr>
      </p:pic>
      <p:sp>
        <p:nvSpPr>
          <p:cNvPr id="256" name="Google Shape;256;g29e15e7e98b_0_0"/>
          <p:cNvSpPr txBox="1"/>
          <p:nvPr/>
        </p:nvSpPr>
        <p:spPr>
          <a:xfrm>
            <a:off x="6924500" y="835500"/>
            <a:ext cx="2085900" cy="2463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Calibri"/>
                <a:ea typeface="Calibri"/>
                <a:cs typeface="Calibri"/>
                <a:sym typeface="Calibri"/>
              </a:rPr>
              <a:t>Keith Haring Artist research</a:t>
            </a:r>
            <a:endParaRPr sz="1400" b="0" i="0" u="none" strike="noStrike" cap="none">
              <a:solidFill>
                <a:srgbClr val="000000"/>
              </a:solidFill>
              <a:latin typeface="Arial"/>
              <a:ea typeface="Arial"/>
              <a:cs typeface="Arial"/>
              <a:sym typeface="Arial"/>
            </a:endParaRPr>
          </a:p>
        </p:txBody>
      </p:sp>
      <p:sp>
        <p:nvSpPr>
          <p:cNvPr id="257" name="Google Shape;257;g29e15e7e98b_0_0"/>
          <p:cNvSpPr txBox="1"/>
          <p:nvPr/>
        </p:nvSpPr>
        <p:spPr>
          <a:xfrm>
            <a:off x="4839375" y="287100"/>
            <a:ext cx="2047200" cy="2463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Calibri"/>
                <a:ea typeface="Calibri"/>
                <a:cs typeface="Calibri"/>
                <a:sym typeface="Calibri"/>
              </a:rPr>
              <a:t>Fairey Artist study</a:t>
            </a:r>
            <a:endParaRPr sz="1400" b="0" i="0" u="none" strike="noStrike" cap="none">
              <a:solidFill>
                <a:srgbClr val="000000"/>
              </a:solidFill>
              <a:latin typeface="Arial"/>
              <a:ea typeface="Arial"/>
              <a:cs typeface="Arial"/>
              <a:sym typeface="Arial"/>
            </a:endParaRPr>
          </a:p>
        </p:txBody>
      </p:sp>
      <p:sp>
        <p:nvSpPr>
          <p:cNvPr id="258" name="Google Shape;258;g29e15e7e98b_0_0"/>
          <p:cNvSpPr txBox="1"/>
          <p:nvPr/>
        </p:nvSpPr>
        <p:spPr>
          <a:xfrm>
            <a:off x="4766618" y="1732374"/>
            <a:ext cx="2085900" cy="246300"/>
          </a:xfrm>
          <a:prstGeom prst="rect">
            <a:avLst/>
          </a:prstGeom>
          <a:solidFill>
            <a:srgbClr val="0C0C0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Calibri"/>
                <a:ea typeface="Calibri"/>
                <a:cs typeface="Calibri"/>
                <a:sym typeface="Calibri"/>
              </a:rPr>
              <a:t>Add graffiti art</a:t>
            </a:r>
            <a:endParaRPr sz="1400" b="0" i="0" u="none" strike="noStrike" cap="none">
              <a:solidFill>
                <a:srgbClr val="000000"/>
              </a:solidFill>
              <a:latin typeface="Arial"/>
              <a:ea typeface="Arial"/>
              <a:cs typeface="Arial"/>
              <a:sym typeface="Arial"/>
            </a:endParaRPr>
          </a:p>
        </p:txBody>
      </p:sp>
      <p:pic>
        <p:nvPicPr>
          <p:cNvPr id="259" name="Google Shape;259;g29e15e7e98b_0_0" descr="Download Microsoft Teams Logo in SVG Vector or PNG File ..."/>
          <p:cNvPicPr preferRelativeResize="0"/>
          <p:nvPr/>
        </p:nvPicPr>
        <p:blipFill rotWithShape="1">
          <a:blip r:embed="rId17">
            <a:alphaModFix/>
          </a:blip>
          <a:srcRect/>
          <a:stretch/>
        </p:blipFill>
        <p:spPr>
          <a:xfrm>
            <a:off x="8119549" y="3632873"/>
            <a:ext cx="1139066" cy="759402"/>
          </a:xfrm>
          <a:prstGeom prst="rect">
            <a:avLst/>
          </a:prstGeom>
          <a:noFill/>
          <a:ln>
            <a:noFill/>
          </a:ln>
        </p:spPr>
      </p:pic>
      <p:grpSp>
        <p:nvGrpSpPr>
          <p:cNvPr id="260" name="Google Shape;260;g29e15e7e98b_0_0"/>
          <p:cNvGrpSpPr/>
          <p:nvPr/>
        </p:nvGrpSpPr>
        <p:grpSpPr>
          <a:xfrm>
            <a:off x="1738383" y="110838"/>
            <a:ext cx="1151338" cy="759402"/>
            <a:chOff x="2528087" y="2428505"/>
            <a:chExt cx="2872600" cy="1749370"/>
          </a:xfrm>
        </p:grpSpPr>
        <p:pic>
          <p:nvPicPr>
            <p:cNvPr id="261" name="Google Shape;261;g29e15e7e98b_0_0"/>
            <p:cNvPicPr preferRelativeResize="0"/>
            <p:nvPr/>
          </p:nvPicPr>
          <p:blipFill rotWithShape="1">
            <a:blip r:embed="rId18">
              <a:alphaModFix/>
            </a:blip>
            <a:srcRect/>
            <a:stretch/>
          </p:blipFill>
          <p:spPr>
            <a:xfrm>
              <a:off x="2528087" y="2532488"/>
              <a:ext cx="1635053" cy="1635053"/>
            </a:xfrm>
            <a:prstGeom prst="rect">
              <a:avLst/>
            </a:prstGeom>
            <a:noFill/>
            <a:ln>
              <a:noFill/>
            </a:ln>
          </p:spPr>
        </p:pic>
        <p:pic>
          <p:nvPicPr>
            <p:cNvPr id="262" name="Google Shape;262;g29e15e7e98b_0_0"/>
            <p:cNvPicPr preferRelativeResize="0"/>
            <p:nvPr/>
          </p:nvPicPr>
          <p:blipFill rotWithShape="1">
            <a:blip r:embed="rId19">
              <a:alphaModFix/>
            </a:blip>
            <a:srcRect/>
            <a:stretch/>
          </p:blipFill>
          <p:spPr>
            <a:xfrm>
              <a:off x="3157664" y="2869006"/>
              <a:ext cx="1299877" cy="1299877"/>
            </a:xfrm>
            <a:prstGeom prst="rect">
              <a:avLst/>
            </a:prstGeom>
            <a:noFill/>
            <a:ln>
              <a:noFill/>
            </a:ln>
          </p:spPr>
        </p:pic>
        <p:pic>
          <p:nvPicPr>
            <p:cNvPr id="263" name="Google Shape;263;g29e15e7e98b_0_0"/>
            <p:cNvPicPr preferRelativeResize="0"/>
            <p:nvPr/>
          </p:nvPicPr>
          <p:blipFill rotWithShape="1">
            <a:blip r:embed="rId20">
              <a:alphaModFix/>
            </a:blip>
            <a:srcRect l="9400" t="17446" r="12199" b="12204"/>
            <a:stretch/>
          </p:blipFill>
          <p:spPr>
            <a:xfrm>
              <a:off x="3938528" y="2428505"/>
              <a:ext cx="1462159" cy="1749370"/>
            </a:xfrm>
            <a:prstGeom prst="rect">
              <a:avLst/>
            </a:prstGeom>
            <a:noFill/>
            <a:ln>
              <a:noFill/>
            </a:ln>
          </p:spPr>
        </p:pic>
      </p:grpSp>
      <p:sp>
        <p:nvSpPr>
          <p:cNvPr id="264" name="Google Shape;264;g29e15e7e98b_0_0"/>
          <p:cNvSpPr/>
          <p:nvPr/>
        </p:nvSpPr>
        <p:spPr>
          <a:xfrm>
            <a:off x="2459875" y="835501"/>
            <a:ext cx="464700" cy="1530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1</a:t>
            </a:r>
            <a:endParaRPr sz="1400" b="0" i="0" u="none" strike="noStrike" cap="none">
              <a:solidFill>
                <a:srgbClr val="000000"/>
              </a:solidFill>
              <a:latin typeface="Arial"/>
              <a:ea typeface="Arial"/>
              <a:cs typeface="Arial"/>
              <a:sym typeface="Arial"/>
            </a:endParaRPr>
          </a:p>
        </p:txBody>
      </p:sp>
      <p:sp>
        <p:nvSpPr>
          <p:cNvPr id="265" name="Google Shape;265;g29e15e7e98b_0_0"/>
          <p:cNvSpPr/>
          <p:nvPr/>
        </p:nvSpPr>
        <p:spPr>
          <a:xfrm>
            <a:off x="4286425" y="502900"/>
            <a:ext cx="459000" cy="1530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2</a:t>
            </a:r>
            <a:endParaRPr sz="1400" b="0" i="0" u="none" strike="noStrike" cap="none">
              <a:solidFill>
                <a:srgbClr val="000000"/>
              </a:solidFill>
              <a:latin typeface="Arial"/>
              <a:ea typeface="Arial"/>
              <a:cs typeface="Arial"/>
              <a:sym typeface="Arial"/>
            </a:endParaRPr>
          </a:p>
        </p:txBody>
      </p:sp>
      <p:sp>
        <p:nvSpPr>
          <p:cNvPr id="266" name="Google Shape;266;g29e15e7e98b_0_0"/>
          <p:cNvSpPr/>
          <p:nvPr/>
        </p:nvSpPr>
        <p:spPr>
          <a:xfrm>
            <a:off x="8493413" y="871826"/>
            <a:ext cx="464700" cy="1530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3</a:t>
            </a:r>
            <a:endParaRPr sz="1400" b="0" i="0" u="none" strike="noStrike" cap="none">
              <a:solidFill>
                <a:srgbClr val="000000"/>
              </a:solidFill>
              <a:latin typeface="Arial"/>
              <a:ea typeface="Arial"/>
              <a:cs typeface="Arial"/>
              <a:sym typeface="Arial"/>
            </a:endParaRPr>
          </a:p>
        </p:txBody>
      </p:sp>
      <p:sp>
        <p:nvSpPr>
          <p:cNvPr id="267" name="Google Shape;267;g29e15e7e98b_0_0"/>
          <p:cNvSpPr/>
          <p:nvPr/>
        </p:nvSpPr>
        <p:spPr>
          <a:xfrm>
            <a:off x="6337950" y="333751"/>
            <a:ext cx="464700" cy="1530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4</a:t>
            </a:r>
            <a:endParaRPr sz="1400" b="0" i="0" u="none" strike="noStrike" cap="none">
              <a:solidFill>
                <a:srgbClr val="000000"/>
              </a:solidFill>
              <a:latin typeface="Arial"/>
              <a:ea typeface="Arial"/>
              <a:cs typeface="Arial"/>
              <a:sym typeface="Arial"/>
            </a:endParaRPr>
          </a:p>
        </p:txBody>
      </p:sp>
      <p:sp>
        <p:nvSpPr>
          <p:cNvPr id="268" name="Google Shape;268;g29e15e7e98b_0_0"/>
          <p:cNvSpPr/>
          <p:nvPr/>
        </p:nvSpPr>
        <p:spPr>
          <a:xfrm>
            <a:off x="6337950" y="1785749"/>
            <a:ext cx="464700" cy="1530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5</a:t>
            </a:r>
            <a:endParaRPr sz="1400" b="0" i="0" u="none" strike="noStrike" cap="none">
              <a:solidFill>
                <a:srgbClr val="000000"/>
              </a:solidFill>
              <a:latin typeface="Arial"/>
              <a:ea typeface="Arial"/>
              <a:cs typeface="Arial"/>
              <a:sym typeface="Arial"/>
            </a:endParaRPr>
          </a:p>
        </p:txBody>
      </p:sp>
      <p:sp>
        <p:nvSpPr>
          <p:cNvPr id="269" name="Google Shape;269;g29e15e7e98b_0_0"/>
          <p:cNvSpPr/>
          <p:nvPr/>
        </p:nvSpPr>
        <p:spPr>
          <a:xfrm>
            <a:off x="6702075" y="3706226"/>
            <a:ext cx="464700" cy="1530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9e15e7e98b_0_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29e15e7e98b_0_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Drama</a:t>
            </a:r>
            <a:endParaRPr sz="2800" b="0" i="0" u="none" strike="noStrike" cap="none">
              <a:solidFill>
                <a:schemeClr val="dk1"/>
              </a:solidFill>
              <a:latin typeface="Maven Pro Medium"/>
              <a:ea typeface="Maven Pro Medium"/>
              <a:cs typeface="Maven Pro Medium"/>
              <a:sym typeface="Maven Pro Medium"/>
            </a:endParaRPr>
          </a:p>
        </p:txBody>
      </p:sp>
      <p:pic>
        <p:nvPicPr>
          <p:cNvPr id="276" name="Google Shape;276;g29e15e7e98b_0_9"/>
          <p:cNvPicPr preferRelativeResize="0"/>
          <p:nvPr/>
        </p:nvPicPr>
        <p:blipFill rotWithShape="1">
          <a:blip r:embed="rId3">
            <a:alphaModFix/>
          </a:blip>
          <a:srcRect/>
          <a:stretch/>
        </p:blipFill>
        <p:spPr>
          <a:xfrm>
            <a:off x="794260" y="612557"/>
            <a:ext cx="7317543" cy="4423843"/>
          </a:xfrm>
          <a:prstGeom prst="rect">
            <a:avLst/>
          </a:prstGeom>
          <a:noFill/>
          <a:ln>
            <a:noFill/>
          </a:ln>
        </p:spPr>
      </p:pic>
      <p:pic>
        <p:nvPicPr>
          <p:cNvPr id="277" name="Google Shape;277;g29e15e7e98b_0_9"/>
          <p:cNvPicPr preferRelativeResize="0"/>
          <p:nvPr/>
        </p:nvPicPr>
        <p:blipFill rotWithShape="1">
          <a:blip r:embed="rId4">
            <a:alphaModFix/>
          </a:blip>
          <a:srcRect/>
          <a:stretch/>
        </p:blipFill>
        <p:spPr>
          <a:xfrm>
            <a:off x="7802435" y="106249"/>
            <a:ext cx="1250278" cy="674663"/>
          </a:xfrm>
          <a:prstGeom prst="rect">
            <a:avLst/>
          </a:prstGeom>
          <a:noFill/>
          <a:ln>
            <a:noFill/>
          </a:ln>
        </p:spPr>
      </p:pic>
      <p:pic>
        <p:nvPicPr>
          <p:cNvPr id="278" name="Google Shape;278;g29e15e7e98b_0_9"/>
          <p:cNvPicPr preferRelativeResize="0"/>
          <p:nvPr/>
        </p:nvPicPr>
        <p:blipFill rotWithShape="1">
          <a:blip r:embed="rId5">
            <a:alphaModFix/>
          </a:blip>
          <a:srcRect/>
          <a:stretch/>
        </p:blipFill>
        <p:spPr>
          <a:xfrm>
            <a:off x="90525" y="98750"/>
            <a:ext cx="1759662" cy="78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g29e15e7e98b_0_17"/>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284" name="Google Shape;284;g29e15e7e98b_0_17"/>
          <p:cNvPicPr preferRelativeResize="0"/>
          <p:nvPr/>
        </p:nvPicPr>
        <p:blipFill rotWithShape="1">
          <a:blip r:embed="rId4">
            <a:alphaModFix/>
          </a:blip>
          <a:srcRect/>
          <a:stretch/>
        </p:blipFill>
        <p:spPr>
          <a:xfrm>
            <a:off x="7832651" y="106249"/>
            <a:ext cx="1220065" cy="695249"/>
          </a:xfrm>
          <a:prstGeom prst="rect">
            <a:avLst/>
          </a:prstGeom>
          <a:noFill/>
          <a:ln>
            <a:noFill/>
          </a:ln>
        </p:spPr>
      </p:pic>
      <p:sp>
        <p:nvSpPr>
          <p:cNvPr id="285" name="Google Shape;285;g29e15e7e98b_0_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29e15e7e98b_0_17"/>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Music</a:t>
            </a:r>
            <a:endParaRPr sz="2800" b="0" i="0" u="none" strike="noStrike" cap="none">
              <a:solidFill>
                <a:schemeClr val="dk1"/>
              </a:solidFill>
              <a:latin typeface="Maven Pro Medium"/>
              <a:ea typeface="Maven Pro Medium"/>
              <a:cs typeface="Maven Pro Medium"/>
              <a:sym typeface="Maven Pro Medium"/>
            </a:endParaRPr>
          </a:p>
        </p:txBody>
      </p:sp>
      <p:pic>
        <p:nvPicPr>
          <p:cNvPr id="287" name="Google Shape;287;g29e15e7e98b_0_17"/>
          <p:cNvPicPr preferRelativeResize="0"/>
          <p:nvPr/>
        </p:nvPicPr>
        <p:blipFill rotWithShape="1">
          <a:blip r:embed="rId5">
            <a:alphaModFix/>
          </a:blip>
          <a:srcRect/>
          <a:stretch/>
        </p:blipFill>
        <p:spPr>
          <a:xfrm>
            <a:off x="1035903" y="920046"/>
            <a:ext cx="7293812" cy="40786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4"/>
          <p:cNvSpPr/>
          <p:nvPr/>
        </p:nvSpPr>
        <p:spPr>
          <a:xfrm>
            <a:off x="90900" y="106249"/>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4"/>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294" name="Google Shape;294;p24"/>
          <p:cNvPicPr preferRelativeResize="0"/>
          <p:nvPr/>
        </p:nvPicPr>
        <p:blipFill rotWithShape="1">
          <a:blip r:embed="rId3">
            <a:alphaModFix/>
          </a:blip>
          <a:srcRect/>
          <a:stretch/>
        </p:blipFill>
        <p:spPr>
          <a:xfrm>
            <a:off x="0" y="28386"/>
            <a:ext cx="9144000" cy="50867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25"/>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01" name="Google Shape;301;p25"/>
          <p:cNvPicPr preferRelativeResize="0"/>
          <p:nvPr/>
        </p:nvPicPr>
        <p:blipFill rotWithShape="1">
          <a:blip r:embed="rId3">
            <a:alphaModFix/>
          </a:blip>
          <a:srcRect/>
          <a:stretch/>
        </p:blipFill>
        <p:spPr>
          <a:xfrm>
            <a:off x="45547" y="0"/>
            <a:ext cx="9052905"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6"/>
          <p:cNvSpPr txBox="1"/>
          <p:nvPr/>
        </p:nvSpPr>
        <p:spPr>
          <a:xfrm>
            <a:off x="2928044" y="19130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08" name="Google Shape;308;p26"/>
          <p:cNvPicPr preferRelativeResize="0"/>
          <p:nvPr/>
        </p:nvPicPr>
        <p:blipFill rotWithShape="1">
          <a:blip r:embed="rId3">
            <a:alphaModFix/>
          </a:blip>
          <a:srcRect/>
          <a:stretch/>
        </p:blipFill>
        <p:spPr>
          <a:xfrm>
            <a:off x="90900" y="0"/>
            <a:ext cx="9037757"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7"/>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15" name="Google Shape;315;p27"/>
          <p:cNvPicPr preferRelativeResize="0"/>
          <p:nvPr/>
        </p:nvPicPr>
        <p:blipFill rotWithShape="1">
          <a:blip r:embed="rId3">
            <a:alphaModFix/>
          </a:blip>
          <a:srcRect/>
          <a:stretch/>
        </p:blipFill>
        <p:spPr>
          <a:xfrm>
            <a:off x="0" y="40899"/>
            <a:ext cx="9144000" cy="50617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8"/>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22" name="Google Shape;322;p28"/>
          <p:cNvPicPr preferRelativeResize="0"/>
          <p:nvPr/>
        </p:nvPicPr>
        <p:blipFill rotWithShape="1">
          <a:blip r:embed="rId3">
            <a:alphaModFix/>
          </a:blip>
          <a:srcRect/>
          <a:stretch/>
        </p:blipFill>
        <p:spPr>
          <a:xfrm>
            <a:off x="90900" y="0"/>
            <a:ext cx="89622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5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51"/>
          <p:cNvSpPr txBox="1"/>
          <p:nvPr/>
        </p:nvSpPr>
        <p:spPr>
          <a:xfrm>
            <a:off x="1589808" y="290039"/>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(1)</a:t>
            </a:r>
            <a:endParaRPr sz="1400" b="0" i="0" u="none" strike="noStrike" cap="none">
              <a:solidFill>
                <a:srgbClr val="000000"/>
              </a:solidFill>
              <a:latin typeface="Arial"/>
              <a:ea typeface="Arial"/>
              <a:cs typeface="Arial"/>
              <a:sym typeface="Arial"/>
            </a:endParaRPr>
          </a:p>
        </p:txBody>
      </p:sp>
      <p:sp>
        <p:nvSpPr>
          <p:cNvPr id="72" name="Google Shape;72;p51"/>
          <p:cNvSpPr txBox="1"/>
          <p:nvPr/>
        </p:nvSpPr>
        <p:spPr>
          <a:xfrm>
            <a:off x="173181" y="882350"/>
            <a:ext cx="8797637" cy="42165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Using your knowledge organiser at school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You will be given a knowledge organiser at the start of each term (September, January and April). </a:t>
            </a:r>
            <a:r>
              <a:rPr lang="en" sz="1200" b="0" i="0" u="none" strike="noStrike" cap="none">
                <a:solidFill>
                  <a:schemeClr val="dk1"/>
                </a:solidFill>
                <a:latin typeface="Verdana"/>
                <a:ea typeface="Verdana"/>
                <a:cs typeface="Verdana"/>
                <a:sym typeface="Verdana"/>
              </a:rPr>
              <a:t>You need to bring your knowledge organiser and exercise book with you every day to school. </a:t>
            </a:r>
            <a:r>
              <a:rPr lang="en" sz="1200" b="0" i="0" u="none" strike="noStrike" cap="none">
                <a:solidFill>
                  <a:srgbClr val="000000"/>
                </a:solidFill>
                <a:latin typeface="Verdana"/>
                <a:ea typeface="Verdana"/>
                <a:cs typeface="Verdana"/>
                <a:sym typeface="Verdana"/>
              </a:rPr>
              <a:t>This will be a key piece of equipment and will be regularly referred to in lesson.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In lessons, there will be fortnightly low-stakes retrieval quizzes based on the knowledge contained in the knowledge organiser. </a:t>
            </a:r>
            <a:r>
              <a:rPr lang="en" sz="1200" b="0" i="0" u="none" strike="noStrike" cap="none">
                <a:solidFill>
                  <a:schemeClr val="dk1"/>
                </a:solidFill>
                <a:latin typeface="Verdana"/>
                <a:ea typeface="Verdana"/>
                <a:cs typeface="Verdana"/>
                <a:sym typeface="Verdana"/>
              </a:rPr>
              <a:t>Your knowledge organiser and exercise book will be checked regularly during tutor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Using your knowledge organiser at home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You should spend </a:t>
            </a:r>
            <a:r>
              <a:rPr lang="en" sz="1200" b="1" i="0" u="none" strike="noStrike" cap="none">
                <a:solidFill>
                  <a:schemeClr val="dk1"/>
                </a:solidFill>
                <a:latin typeface="Verdana"/>
                <a:ea typeface="Verdana"/>
                <a:cs typeface="Verdana"/>
                <a:sym typeface="Verdana"/>
              </a:rPr>
              <a:t>40 minutes per evening </a:t>
            </a:r>
            <a:r>
              <a:rPr lang="en" sz="1200" b="0" i="0" u="none" strike="noStrike" cap="none">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9"/>
          <p:cNvSpPr txBox="1"/>
          <p:nvPr/>
        </p:nvSpPr>
        <p:spPr>
          <a:xfrm>
            <a:off x="2794272" y="207914"/>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29" name="Google Shape;329;p29"/>
          <p:cNvPicPr preferRelativeResize="0"/>
          <p:nvPr/>
        </p:nvPicPr>
        <p:blipFill rotWithShape="1">
          <a:blip r:embed="rId3">
            <a:alphaModFix/>
          </a:blip>
          <a:srcRect/>
          <a:stretch/>
        </p:blipFill>
        <p:spPr>
          <a:xfrm>
            <a:off x="25977" y="0"/>
            <a:ext cx="9092045"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30"/>
          <p:cNvSpPr txBox="1"/>
          <p:nvPr/>
        </p:nvSpPr>
        <p:spPr>
          <a:xfrm>
            <a:off x="2836552" y="1866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36" name="Google Shape;336;p30"/>
          <p:cNvPicPr preferRelativeResize="0"/>
          <p:nvPr/>
        </p:nvPicPr>
        <p:blipFill rotWithShape="1">
          <a:blip r:embed="rId3">
            <a:alphaModFix/>
          </a:blip>
          <a:srcRect/>
          <a:stretch/>
        </p:blipFill>
        <p:spPr>
          <a:xfrm>
            <a:off x="90901" y="0"/>
            <a:ext cx="89622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31"/>
          <p:cNvSpPr txBox="1"/>
          <p:nvPr/>
        </p:nvSpPr>
        <p:spPr>
          <a:xfrm>
            <a:off x="2857817" y="202201"/>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43" name="Google Shape;343;p31"/>
          <p:cNvPicPr preferRelativeResize="0"/>
          <p:nvPr/>
        </p:nvPicPr>
        <p:blipFill rotWithShape="1">
          <a:blip r:embed="rId3">
            <a:alphaModFix/>
          </a:blip>
          <a:srcRect/>
          <a:stretch/>
        </p:blipFill>
        <p:spPr>
          <a:xfrm>
            <a:off x="89807" y="0"/>
            <a:ext cx="8964386"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55e6fee35b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255e6fee35b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Engineering</a:t>
            </a:r>
            <a:endParaRPr sz="2800" b="0" i="0" u="none" strike="noStrike" cap="none">
              <a:solidFill>
                <a:schemeClr val="dk1"/>
              </a:solidFill>
              <a:latin typeface="Maven Pro Medium"/>
              <a:ea typeface="Maven Pro Medium"/>
              <a:cs typeface="Maven Pro Medium"/>
              <a:sym typeface="Maven Pro Medium"/>
            </a:endParaRPr>
          </a:p>
        </p:txBody>
      </p:sp>
      <p:pic>
        <p:nvPicPr>
          <p:cNvPr id="391" name="Google Shape;391;g255e6fee35b_0_0"/>
          <p:cNvPicPr preferRelativeResize="0"/>
          <p:nvPr/>
        </p:nvPicPr>
        <p:blipFill rotWithShape="1">
          <a:blip r:embed="rId3">
            <a:alphaModFix/>
          </a:blip>
          <a:srcRect l="11473" t="14735" r="11240" b="2899"/>
          <a:stretch/>
        </p:blipFill>
        <p:spPr>
          <a:xfrm>
            <a:off x="212651" y="533400"/>
            <a:ext cx="8562753" cy="423650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55e6fee35b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55e6fee35b_0_8"/>
          <p:cNvSpPr txBox="1"/>
          <p:nvPr/>
        </p:nvSpPr>
        <p:spPr>
          <a:xfrm>
            <a:off x="3119977" y="98700"/>
            <a:ext cx="26073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Product Design</a:t>
            </a:r>
            <a:endParaRPr sz="2800" b="0" i="0" u="none" strike="noStrike" cap="none">
              <a:solidFill>
                <a:schemeClr val="dk1"/>
              </a:solidFill>
              <a:latin typeface="Maven Pro Medium"/>
              <a:ea typeface="Maven Pro Medium"/>
              <a:cs typeface="Maven Pro Medium"/>
              <a:sym typeface="Maven Pro Medium"/>
            </a:endParaRPr>
          </a:p>
        </p:txBody>
      </p:sp>
      <p:pic>
        <p:nvPicPr>
          <p:cNvPr id="398" name="Google Shape;398;g255e6fee35b_0_8"/>
          <p:cNvPicPr preferRelativeResize="0"/>
          <p:nvPr/>
        </p:nvPicPr>
        <p:blipFill rotWithShape="1">
          <a:blip r:embed="rId3">
            <a:alphaModFix/>
          </a:blip>
          <a:srcRect l="10620" t="15987" r="9223" b="3531"/>
          <a:stretch/>
        </p:blipFill>
        <p:spPr>
          <a:xfrm>
            <a:off x="262270" y="680484"/>
            <a:ext cx="8683256" cy="42813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55e6fee35b_0_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255e6fee35b_0_16"/>
          <p:cNvSpPr txBox="1"/>
          <p:nvPr/>
        </p:nvSpPr>
        <p:spPr>
          <a:xfrm>
            <a:off x="2948763" y="98700"/>
            <a:ext cx="29061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Food Technology</a:t>
            </a:r>
            <a:endParaRPr sz="2800" b="0" i="0" u="none" strike="noStrike" cap="none">
              <a:solidFill>
                <a:schemeClr val="dk1"/>
              </a:solidFill>
              <a:latin typeface="Maven Pro Medium"/>
              <a:ea typeface="Maven Pro Medium"/>
              <a:cs typeface="Maven Pro Medium"/>
              <a:sym typeface="Maven Pro Medium"/>
            </a:endParaRPr>
          </a:p>
        </p:txBody>
      </p:sp>
      <p:pic>
        <p:nvPicPr>
          <p:cNvPr id="405" name="Google Shape;405;g255e6fee35b_0_16"/>
          <p:cNvPicPr preferRelativeResize="0"/>
          <p:nvPr/>
        </p:nvPicPr>
        <p:blipFill rotWithShape="1">
          <a:blip r:embed="rId3">
            <a:alphaModFix/>
          </a:blip>
          <a:srcRect l="11782" t="17153" r="7674" b="3256"/>
          <a:stretch/>
        </p:blipFill>
        <p:spPr>
          <a:xfrm>
            <a:off x="460744" y="595424"/>
            <a:ext cx="8406809" cy="438061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55e6fee35b_0_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255e6fee35b_0_2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Textiles</a:t>
            </a:r>
            <a:endParaRPr sz="2800" b="0" i="0" u="none" strike="noStrike" cap="none">
              <a:solidFill>
                <a:schemeClr val="dk1"/>
              </a:solidFill>
              <a:latin typeface="Maven Pro Medium"/>
              <a:ea typeface="Maven Pro Medium"/>
              <a:cs typeface="Maven Pro Medium"/>
              <a:sym typeface="Maven Pro Medium"/>
            </a:endParaRPr>
          </a:p>
        </p:txBody>
      </p:sp>
      <p:pic>
        <p:nvPicPr>
          <p:cNvPr id="412" name="Google Shape;412;g255e6fee35b_0_24"/>
          <p:cNvPicPr preferRelativeResize="0"/>
          <p:nvPr/>
        </p:nvPicPr>
        <p:blipFill rotWithShape="1">
          <a:blip r:embed="rId3">
            <a:alphaModFix/>
          </a:blip>
          <a:srcRect l="8062" t="17008" r="5194" b="3256"/>
          <a:stretch/>
        </p:blipFill>
        <p:spPr>
          <a:xfrm>
            <a:off x="255182" y="680484"/>
            <a:ext cx="8413898" cy="42955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37"/>
          <p:cNvSpPr txBox="1"/>
          <p:nvPr/>
        </p:nvSpPr>
        <p:spPr>
          <a:xfrm>
            <a:off x="3040912" y="98700"/>
            <a:ext cx="2581065"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Graphic Design</a:t>
            </a:r>
            <a:endParaRPr sz="2800" b="0" i="0" u="none" strike="noStrike" cap="none">
              <a:solidFill>
                <a:schemeClr val="dk1"/>
              </a:solidFill>
              <a:latin typeface="Maven Pro Medium"/>
              <a:ea typeface="Maven Pro Medium"/>
              <a:cs typeface="Maven Pro Medium"/>
              <a:sym typeface="Maven Pro Medium"/>
            </a:endParaRPr>
          </a:p>
        </p:txBody>
      </p:sp>
      <p:pic>
        <p:nvPicPr>
          <p:cNvPr id="419" name="Google Shape;419;p37"/>
          <p:cNvPicPr preferRelativeResize="0"/>
          <p:nvPr/>
        </p:nvPicPr>
        <p:blipFill rotWithShape="1">
          <a:blip r:embed="rId3">
            <a:alphaModFix/>
          </a:blip>
          <a:srcRect/>
          <a:stretch/>
        </p:blipFill>
        <p:spPr>
          <a:xfrm>
            <a:off x="623776" y="689864"/>
            <a:ext cx="8179981" cy="419007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g2a3dc942a9a_0_59"/>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379" name="Google Shape;379;g2a3dc942a9a_0_59"/>
          <p:cNvPicPr preferRelativeResize="0"/>
          <p:nvPr/>
        </p:nvPicPr>
        <p:blipFill rotWithShape="1">
          <a:blip r:embed="rId4">
            <a:alphaModFix/>
          </a:blip>
          <a:srcRect/>
          <a:stretch/>
        </p:blipFill>
        <p:spPr>
          <a:xfrm>
            <a:off x="7711899" y="106249"/>
            <a:ext cx="1340815" cy="768600"/>
          </a:xfrm>
          <a:prstGeom prst="rect">
            <a:avLst/>
          </a:prstGeom>
          <a:noFill/>
          <a:ln>
            <a:noFill/>
          </a:ln>
        </p:spPr>
      </p:pic>
      <p:sp>
        <p:nvSpPr>
          <p:cNvPr id="380" name="Google Shape;380;g2a3dc942a9a_0_5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2a3dc942a9a_0_5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Numeracy</a:t>
            </a:r>
            <a:endParaRPr sz="2800" b="0" i="0" u="none" strike="noStrike" cap="none">
              <a:solidFill>
                <a:schemeClr val="dk1"/>
              </a:solidFill>
              <a:latin typeface="Maven Pro Medium"/>
              <a:ea typeface="Maven Pro Medium"/>
              <a:cs typeface="Maven Pro Medium"/>
              <a:sym typeface="Maven Pro Medium"/>
            </a:endParaRPr>
          </a:p>
        </p:txBody>
      </p:sp>
      <p:pic>
        <p:nvPicPr>
          <p:cNvPr id="382" name="Google Shape;382;g2a3dc942a9a_0_59"/>
          <p:cNvPicPr preferRelativeResize="0"/>
          <p:nvPr/>
        </p:nvPicPr>
        <p:blipFill rotWithShape="1">
          <a:blip r:embed="rId5">
            <a:alphaModFix/>
          </a:blip>
          <a:srcRect/>
          <a:stretch/>
        </p:blipFill>
        <p:spPr>
          <a:xfrm>
            <a:off x="1535123" y="923846"/>
            <a:ext cx="6235163" cy="4112554"/>
          </a:xfrm>
          <a:prstGeom prst="rect">
            <a:avLst/>
          </a:prstGeom>
          <a:noFill/>
          <a:ln>
            <a:noFill/>
          </a:ln>
        </p:spPr>
      </p:pic>
      <p:cxnSp>
        <p:nvCxnSpPr>
          <p:cNvPr id="383" name="Google Shape;383;g2a3dc942a9a_0_59"/>
          <p:cNvCxnSpPr/>
          <p:nvPr/>
        </p:nvCxnSpPr>
        <p:spPr>
          <a:xfrm flipH="1">
            <a:off x="1481723" y="923846"/>
            <a:ext cx="53400" cy="4112700"/>
          </a:xfrm>
          <a:prstGeom prst="straightConnector1">
            <a:avLst/>
          </a:prstGeom>
          <a:noFill/>
          <a:ln w="9525" cap="flat" cmpd="sng">
            <a:solidFill>
              <a:schemeClr val="dk1"/>
            </a:solidFill>
            <a:prstDash val="solid"/>
            <a:round/>
            <a:headEnd type="none" w="sm" len="sm"/>
            <a:tailEnd type="none" w="sm" len="sm"/>
          </a:ln>
        </p:spPr>
      </p:cxnSp>
      <p:cxnSp>
        <p:nvCxnSpPr>
          <p:cNvPr id="384" name="Google Shape;384;g2a3dc942a9a_0_59"/>
          <p:cNvCxnSpPr/>
          <p:nvPr/>
        </p:nvCxnSpPr>
        <p:spPr>
          <a:xfrm>
            <a:off x="7770286" y="923846"/>
            <a:ext cx="0" cy="3868500"/>
          </a:xfrm>
          <a:prstGeom prst="straightConnector1">
            <a:avLst/>
          </a:prstGeom>
          <a:noFill/>
          <a:ln w="9525" cap="flat" cmpd="sng">
            <a:solidFill>
              <a:schemeClr val="dk1"/>
            </a:solidFill>
            <a:prstDash val="solid"/>
            <a:round/>
            <a:headEnd type="none" w="sm" len="sm"/>
            <a:tailEnd type="none" w="sm" len="sm"/>
          </a:ln>
        </p:spPr>
      </p:cxnSp>
      <p:sp>
        <p:nvSpPr>
          <p:cNvPr id="385" name="Google Shape;385;g2a3dc942a9a_0_59"/>
          <p:cNvSpPr txBox="1"/>
          <p:nvPr/>
        </p:nvSpPr>
        <p:spPr>
          <a:xfrm>
            <a:off x="1622278" y="613236"/>
            <a:ext cx="6089700" cy="3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Verdana"/>
                <a:ea typeface="Verdana"/>
                <a:cs typeface="Verdana"/>
                <a:sym typeface="Verdana"/>
              </a:rPr>
              <a:t>Here are some activities that will help develop your numeracy skills and link the numeracy you are doing in all of your lessons to the numeracy you see every day in the real world.</a:t>
            </a:r>
            <a:endParaRPr sz="800" b="1" i="0" u="none" strike="noStrike" cap="none">
              <a:solidFill>
                <a:srgbClr val="000000"/>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Things to do whilst at Wilsthorpe</a:t>
            </a:r>
            <a:endParaRPr sz="2800" b="0" i="0" u="none" strike="noStrike" cap="none">
              <a:solidFill>
                <a:schemeClr val="dk1"/>
              </a:solidFill>
              <a:latin typeface="Maven Pro Medium"/>
              <a:ea typeface="Maven Pro Medium"/>
              <a:cs typeface="Maven Pro Medium"/>
              <a:sym typeface="Maven Pro Medium"/>
            </a:endParaRPr>
          </a:p>
        </p:txBody>
      </p:sp>
      <p:pic>
        <p:nvPicPr>
          <p:cNvPr id="392" name="Google Shape;392;p38"/>
          <p:cNvPicPr preferRelativeResize="0"/>
          <p:nvPr/>
        </p:nvPicPr>
        <p:blipFill rotWithShape="1">
          <a:blip r:embed="rId3">
            <a:alphaModFix/>
          </a:blip>
          <a:srcRect/>
          <a:stretch/>
        </p:blipFill>
        <p:spPr>
          <a:xfrm>
            <a:off x="1268818" y="889899"/>
            <a:ext cx="6784808" cy="401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52"/>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2"/>
          <p:cNvSpPr txBox="1"/>
          <p:nvPr/>
        </p:nvSpPr>
        <p:spPr>
          <a:xfrm>
            <a:off x="1589808" y="290039"/>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(2) </a:t>
            </a:r>
            <a:endParaRPr sz="1400" b="0" i="0" u="none" strike="noStrike" cap="none">
              <a:solidFill>
                <a:srgbClr val="000000"/>
              </a:solidFill>
              <a:latin typeface="Arial"/>
              <a:ea typeface="Arial"/>
              <a:cs typeface="Arial"/>
              <a:sym typeface="Arial"/>
            </a:endParaRPr>
          </a:p>
        </p:txBody>
      </p:sp>
      <p:sp>
        <p:nvSpPr>
          <p:cNvPr id="79" name="Google Shape;79;p52"/>
          <p:cNvSpPr txBox="1"/>
          <p:nvPr/>
        </p:nvSpPr>
        <p:spPr>
          <a:xfrm>
            <a:off x="90525" y="1120683"/>
            <a:ext cx="896218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Clocks</a:t>
            </a:r>
            <a:r>
              <a:rPr lang="en" sz="1200" b="0" i="0" u="none" strike="noStrike" cap="none">
                <a:solidFill>
                  <a:srgbClr val="000000"/>
                </a:solidFill>
                <a:latin typeface="Verdana"/>
                <a:ea typeface="Verdana"/>
                <a:cs typeface="Verdana"/>
                <a:sym typeface="Verdana"/>
              </a:rPr>
              <a:t> - divide a page into 12 sections (like a clock) and add information about a topic in each section</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Spelling tests </a:t>
            </a:r>
            <a:r>
              <a:rPr lang="en" sz="1200" b="0" i="0" u="none" strike="noStrike" cap="none">
                <a:solidFill>
                  <a:srgbClr val="000000"/>
                </a:solidFill>
                <a:latin typeface="Verdana"/>
                <a:ea typeface="Verdana"/>
                <a:cs typeface="Verdana"/>
                <a:sym typeface="Verdana"/>
              </a:rPr>
              <a:t>- write a spelling test for yourself based on the key vocabulary</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Fact sheets </a:t>
            </a:r>
            <a:r>
              <a:rPr lang="en" sz="1200" b="0" i="0" u="none" strike="noStrike" cap="none">
                <a:solidFill>
                  <a:srgbClr val="000000"/>
                </a:solidFill>
                <a:latin typeface="Verdana"/>
                <a:ea typeface="Verdana"/>
                <a:cs typeface="Verdana"/>
                <a:sym typeface="Verdana"/>
              </a:rPr>
              <a:t>- produce a fact sheet that contains key words, diagrams and information about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Posters</a:t>
            </a:r>
            <a:r>
              <a:rPr lang="en" sz="1200" b="0" i="0" u="none" strike="noStrike" cap="none">
                <a:solidFill>
                  <a:srgbClr val="000000"/>
                </a:solidFill>
                <a:latin typeface="Verdana"/>
                <a:ea typeface="Verdana"/>
                <a:cs typeface="Verdana"/>
                <a:sym typeface="Verdana"/>
              </a:rPr>
              <a:t> - produce of poster that contains the key images in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Flowcharts</a:t>
            </a:r>
            <a:r>
              <a:rPr lang="en" sz="1200" b="0" i="0" u="none" strike="noStrike" cap="none">
                <a:solidFill>
                  <a:srgbClr val="000000"/>
                </a:solidFill>
                <a:latin typeface="Verdana"/>
                <a:ea typeface="Verdana"/>
                <a:cs typeface="Verdana"/>
                <a:sym typeface="Verdana"/>
              </a:rPr>
              <a:t> – produce a diagram that sequences the key steps in a process or key events in a time period</a:t>
            </a: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Quizzes </a:t>
            </a:r>
            <a:r>
              <a:rPr lang="en" sz="1200" b="0" i="0" u="none" strike="noStrike" cap="none">
                <a:solidFill>
                  <a:srgbClr val="000000"/>
                </a:solidFill>
                <a:latin typeface="Verdana"/>
                <a:ea typeface="Verdana"/>
                <a:cs typeface="Verdana"/>
                <a:sym typeface="Verdana"/>
              </a:rPr>
              <a:t>- write a quiz based on what you have learnt about a topic and get others to test you</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Mind maps </a:t>
            </a:r>
            <a:r>
              <a:rPr lang="en" sz="1200" b="0" i="0" u="none" strike="noStrike" cap="none">
                <a:solidFill>
                  <a:srgbClr val="000000"/>
                </a:solidFill>
                <a:latin typeface="Verdana"/>
                <a:ea typeface="Verdana"/>
                <a:cs typeface="Verdana"/>
                <a:sym typeface="Verdana"/>
              </a:rPr>
              <a:t>- produce a mind map to logically organise key concepts</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Flash cards </a:t>
            </a:r>
            <a:r>
              <a:rPr lang="en" sz="1200" b="0" i="0" u="none" strike="noStrike" cap="none">
                <a:solidFill>
                  <a:srgbClr val="000000"/>
                </a:solidFill>
                <a:latin typeface="Verdana"/>
                <a:ea typeface="Verdana"/>
                <a:cs typeface="Verdana"/>
                <a:sym typeface="Verdana"/>
              </a:rPr>
              <a:t>- create a set of flash cards that contain key pieces of information and vocabulary for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Read, cover, say, write and check </a:t>
            </a:r>
            <a:r>
              <a:rPr lang="en" sz="1200" b="0" i="0" u="none" strike="noStrike" cap="none">
                <a:solidFill>
                  <a:srgbClr val="000000"/>
                </a:solidFill>
                <a:latin typeface="Verdana"/>
                <a:ea typeface="Verdana"/>
                <a:cs typeface="Verdana"/>
                <a:sym typeface="Verdana"/>
              </a:rPr>
              <a:t>– read 3 pieces of information, cover it over, say it aloud, write it down correctly then check it against your knowledge organiser. Repeat until to you say and write it perfectly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55"/>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399" name="Google Shape;399;p55"/>
          <p:cNvGraphicFramePr/>
          <p:nvPr/>
        </p:nvGraphicFramePr>
        <p:xfrm>
          <a:off x="90900" y="1074000"/>
          <a:ext cx="8962200" cy="3962530"/>
        </p:xfrm>
        <a:graphic>
          <a:graphicData uri="http://schemas.openxmlformats.org/drawingml/2006/table">
            <a:tbl>
              <a:tblPr firstRow="1" bandRow="1">
                <a:noFill/>
                <a:tableStyleId>{48F02C24-378D-4CB9-A517-44B4C49037CF}</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56"/>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06" name="Google Shape;406;p56"/>
          <p:cNvGraphicFramePr/>
          <p:nvPr/>
        </p:nvGraphicFramePr>
        <p:xfrm>
          <a:off x="90900" y="1074000"/>
          <a:ext cx="8962200" cy="3962530"/>
        </p:xfrm>
        <a:graphic>
          <a:graphicData uri="http://schemas.openxmlformats.org/drawingml/2006/table">
            <a:tbl>
              <a:tblPr firstRow="1" bandRow="1">
                <a:noFill/>
                <a:tableStyleId>{48F02C24-378D-4CB9-A517-44B4C49037CF}</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57"/>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13" name="Google Shape;413;p57"/>
          <p:cNvGraphicFramePr/>
          <p:nvPr/>
        </p:nvGraphicFramePr>
        <p:xfrm>
          <a:off x="90900" y="1074000"/>
          <a:ext cx="8962200" cy="3962530"/>
        </p:xfrm>
        <a:graphic>
          <a:graphicData uri="http://schemas.openxmlformats.org/drawingml/2006/table">
            <a:tbl>
              <a:tblPr firstRow="1" bandRow="1">
                <a:noFill/>
                <a:tableStyleId>{48F02C24-378D-4CB9-A517-44B4C49037CF}</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5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20" name="Google Shape;420;p58"/>
          <p:cNvGraphicFramePr/>
          <p:nvPr/>
        </p:nvGraphicFramePr>
        <p:xfrm>
          <a:off x="90900" y="1074000"/>
          <a:ext cx="3000000" cy="3000000"/>
        </p:xfrm>
        <a:graphic>
          <a:graphicData uri="http://schemas.openxmlformats.org/drawingml/2006/table">
            <a:tbl>
              <a:tblPr firstRow="1" bandRow="1">
                <a:noFill/>
                <a:tableStyleId>{48F02C24-378D-4CB9-A517-44B4C49037CF}</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3"/>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53"/>
          <p:cNvSpPr txBox="1"/>
          <p:nvPr/>
        </p:nvSpPr>
        <p:spPr>
          <a:xfrm>
            <a:off x="1605048" y="244327"/>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(3) </a:t>
            </a:r>
            <a:endParaRPr sz="1400" b="0" i="0" u="none" strike="noStrike" cap="none">
              <a:solidFill>
                <a:srgbClr val="000000"/>
              </a:solidFill>
              <a:latin typeface="Arial"/>
              <a:ea typeface="Arial"/>
              <a:cs typeface="Arial"/>
              <a:sym typeface="Arial"/>
            </a:endParaRPr>
          </a:p>
        </p:txBody>
      </p:sp>
      <p:sp>
        <p:nvSpPr>
          <p:cNvPr id="86" name="Google Shape;86;p53"/>
          <p:cNvSpPr txBox="1"/>
          <p:nvPr/>
        </p:nvSpPr>
        <p:spPr>
          <a:xfrm>
            <a:off x="90905" y="1166765"/>
            <a:ext cx="8962189" cy="3816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Mnemonics</a:t>
            </a:r>
            <a:r>
              <a:rPr lang="en" sz="1200" b="0" i="0" u="none" strike="noStrike" cap="none">
                <a:solidFill>
                  <a:srgbClr val="000000"/>
                </a:solidFill>
                <a:latin typeface="Verdana"/>
                <a:ea typeface="Verdana"/>
                <a:cs typeface="Verdana"/>
                <a:sym typeface="Verdana"/>
              </a:rPr>
              <a:t> - take the first letter of each key word  to be remembered and write it in to a down in to a memorable word or sentence i.e to remember the planets you could use </a:t>
            </a:r>
            <a:r>
              <a:rPr lang="en" sz="1200" b="1" i="0" u="sng" strike="noStrike" cap="none">
                <a:solidFill>
                  <a:srgbClr val="000000"/>
                </a:solidFill>
                <a:latin typeface="Verdana"/>
                <a:ea typeface="Verdana"/>
                <a:cs typeface="Verdana"/>
                <a:sym typeface="Verdana"/>
              </a:rPr>
              <a:t>M</a:t>
            </a:r>
            <a:r>
              <a:rPr lang="en" sz="1200" b="0" i="0" u="none" strike="noStrike" cap="none">
                <a:solidFill>
                  <a:srgbClr val="000000"/>
                </a:solidFill>
                <a:latin typeface="Verdana"/>
                <a:ea typeface="Verdana"/>
                <a:cs typeface="Verdana"/>
                <a:sym typeface="Verdana"/>
              </a:rPr>
              <a:t>y </a:t>
            </a:r>
            <a:r>
              <a:rPr lang="en" sz="1200" b="1" i="0" u="sng" strike="noStrike" cap="none">
                <a:solidFill>
                  <a:srgbClr val="000000"/>
                </a:solidFill>
                <a:latin typeface="Verdana"/>
                <a:ea typeface="Verdana"/>
                <a:cs typeface="Verdana"/>
                <a:sym typeface="Verdana"/>
              </a:rPr>
              <a:t>V</a:t>
            </a:r>
            <a:r>
              <a:rPr lang="en" sz="1200" b="0" i="0" u="none" strike="noStrike" cap="none">
                <a:solidFill>
                  <a:srgbClr val="000000"/>
                </a:solidFill>
                <a:latin typeface="Verdana"/>
                <a:ea typeface="Verdana"/>
                <a:cs typeface="Verdana"/>
                <a:sym typeface="Verdana"/>
              </a:rPr>
              <a:t>ery </a:t>
            </a:r>
            <a:r>
              <a:rPr lang="en" sz="1200" b="1" i="0" u="sng" strike="noStrike" cap="none">
                <a:solidFill>
                  <a:srgbClr val="000000"/>
                </a:solidFill>
                <a:latin typeface="Verdana"/>
                <a:ea typeface="Verdana"/>
                <a:cs typeface="Verdana"/>
                <a:sym typeface="Verdana"/>
              </a:rPr>
              <a:t>E</a:t>
            </a:r>
            <a:r>
              <a:rPr lang="en" sz="1200" b="0" i="0" u="none" strike="noStrike" cap="none">
                <a:solidFill>
                  <a:srgbClr val="000000"/>
                </a:solidFill>
                <a:latin typeface="Verdana"/>
                <a:ea typeface="Verdana"/>
                <a:cs typeface="Verdana"/>
                <a:sym typeface="Verdana"/>
              </a:rPr>
              <a:t>ducated </a:t>
            </a:r>
            <a:r>
              <a:rPr lang="en" sz="1200" b="1" i="0" u="sng" strike="noStrike" cap="none">
                <a:solidFill>
                  <a:srgbClr val="000000"/>
                </a:solidFill>
                <a:latin typeface="Verdana"/>
                <a:ea typeface="Verdana"/>
                <a:cs typeface="Verdana"/>
                <a:sym typeface="Verdana"/>
              </a:rPr>
              <a:t>M</a:t>
            </a:r>
            <a:r>
              <a:rPr lang="en" sz="1200" b="0" i="0" u="none" strike="noStrike" cap="none">
                <a:solidFill>
                  <a:srgbClr val="000000"/>
                </a:solidFill>
                <a:latin typeface="Verdana"/>
                <a:ea typeface="Verdana"/>
                <a:cs typeface="Verdana"/>
                <a:sym typeface="Verdana"/>
              </a:rPr>
              <a:t>other </a:t>
            </a:r>
            <a:r>
              <a:rPr lang="en" sz="1200" b="1" i="0" u="sng" strike="noStrike" cap="none">
                <a:solidFill>
                  <a:srgbClr val="000000"/>
                </a:solidFill>
                <a:latin typeface="Verdana"/>
                <a:ea typeface="Verdana"/>
                <a:cs typeface="Verdana"/>
                <a:sym typeface="Verdana"/>
              </a:rPr>
              <a:t>J</a:t>
            </a:r>
            <a:r>
              <a:rPr lang="en" sz="1200" b="0" i="0" u="none" strike="noStrike" cap="none">
                <a:solidFill>
                  <a:srgbClr val="000000"/>
                </a:solidFill>
                <a:latin typeface="Verdana"/>
                <a:ea typeface="Verdana"/>
                <a:cs typeface="Verdana"/>
                <a:sym typeface="Verdana"/>
              </a:rPr>
              <a:t>ust </a:t>
            </a:r>
            <a:r>
              <a:rPr lang="en" sz="1200" b="1" i="0" u="sng" strike="noStrike" cap="none">
                <a:solidFill>
                  <a:srgbClr val="000000"/>
                </a:solidFill>
                <a:latin typeface="Verdana"/>
                <a:ea typeface="Verdana"/>
                <a:cs typeface="Verdana"/>
                <a:sym typeface="Verdana"/>
              </a:rPr>
              <a:t>S</a:t>
            </a:r>
            <a:r>
              <a:rPr lang="en" sz="1200" b="0" i="0" u="none" strike="noStrike" cap="none">
                <a:solidFill>
                  <a:srgbClr val="000000"/>
                </a:solidFill>
                <a:latin typeface="Verdana"/>
                <a:ea typeface="Verdana"/>
                <a:cs typeface="Verdana"/>
                <a:sym typeface="Verdana"/>
              </a:rPr>
              <a:t>erved </a:t>
            </a:r>
            <a:r>
              <a:rPr lang="en" sz="1200" b="1" i="0" u="sng" strike="noStrike" cap="none">
                <a:solidFill>
                  <a:srgbClr val="000000"/>
                </a:solidFill>
                <a:latin typeface="Verdana"/>
                <a:ea typeface="Verdana"/>
                <a:cs typeface="Verdana"/>
                <a:sym typeface="Verdana"/>
              </a:rPr>
              <a:t>U</a:t>
            </a:r>
            <a:r>
              <a:rPr lang="en" sz="1200" b="0" i="0" u="none" strike="noStrike" cap="none">
                <a:solidFill>
                  <a:srgbClr val="000000"/>
                </a:solidFill>
                <a:latin typeface="Verdana"/>
                <a:ea typeface="Verdana"/>
                <a:cs typeface="Verdana"/>
                <a:sym typeface="Verdana"/>
              </a:rPr>
              <a:t>s </a:t>
            </a:r>
            <a:r>
              <a:rPr lang="en" sz="1200" b="1" i="0" u="sng" strike="noStrike" cap="none">
                <a:solidFill>
                  <a:srgbClr val="000000"/>
                </a:solidFill>
                <a:latin typeface="Verdana"/>
                <a:ea typeface="Verdana"/>
                <a:cs typeface="Verdana"/>
                <a:sym typeface="Verdana"/>
              </a:rPr>
              <a:t>N</a:t>
            </a:r>
            <a:r>
              <a:rPr lang="en" sz="1200" b="0" i="0" u="none" strike="noStrike" cap="none">
                <a:solidFill>
                  <a:srgbClr val="000000"/>
                </a:solidFill>
                <a:latin typeface="Verdana"/>
                <a:ea typeface="Verdana"/>
                <a:cs typeface="Verdana"/>
                <a:sym typeface="Verdana"/>
              </a:rPr>
              <a:t>uts (Mercury, Venus, Earth, Mars, Jupiter, Saturn, Uranus, Neptune.)</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3D models </a:t>
            </a:r>
            <a:r>
              <a:rPr lang="en" sz="1200" b="0" i="0" u="none" strike="noStrike" cap="none">
                <a:solidFill>
                  <a:srgbClr val="000000"/>
                </a:solidFill>
                <a:latin typeface="Verdana"/>
                <a:ea typeface="Verdana"/>
                <a:cs typeface="Verdana"/>
                <a:sym typeface="Verdana"/>
              </a:rPr>
              <a:t>- make a 3D model (with labels) relating to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Comic strip/storyboard </a:t>
            </a:r>
            <a:r>
              <a:rPr lang="en" sz="1200" b="0" i="0" u="none" strike="noStrike" cap="none">
                <a:solidFill>
                  <a:srgbClr val="000000"/>
                </a:solidFill>
                <a:latin typeface="Verdana"/>
                <a:ea typeface="Verdana"/>
                <a:cs typeface="Verdana"/>
                <a:sym typeface="Verdana"/>
              </a:rPr>
              <a:t>– produce a visual representation of a topic or concept in a storyboard or comic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Poem/song </a:t>
            </a:r>
            <a:r>
              <a:rPr lang="en" sz="1200" b="0" i="0" u="none" strike="noStrike" cap="none">
                <a:solidFill>
                  <a:srgbClr val="000000"/>
                </a:solidFill>
                <a:latin typeface="Verdana"/>
                <a:ea typeface="Verdana"/>
                <a:cs typeface="Verdana"/>
                <a:sym typeface="Verdana"/>
              </a:rPr>
              <a:t>- create a poem or song about a topic you’ve studied, remember to include key terms</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Creative writing </a:t>
            </a:r>
            <a:r>
              <a:rPr lang="en" sz="1200" b="0" i="0" u="none" strike="noStrike" cap="none">
                <a:solidFill>
                  <a:srgbClr val="000000"/>
                </a:solidFill>
                <a:latin typeface="Verdana"/>
                <a:ea typeface="Verdana"/>
                <a:cs typeface="Verdana"/>
                <a:sym typeface="Verdana"/>
              </a:rPr>
              <a:t>– write a fictional story that contains the key terms from a topic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For more details on each of these methods and how to use them, visit the following page on the school website: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rgbClr val="000000"/>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https://www.wilsthorpe.ttct.co.uk/wp-content/uploads/sites/6/2021/10/Using-the-Knowledge-Organiser.pdf</a:t>
            </a:r>
            <a:endParaRPr sz="12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You will also be taught how to use each of these methods during our revision sessions in tutor time.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3"/>
          <p:cNvSpPr txBox="1"/>
          <p:nvPr/>
        </p:nvSpPr>
        <p:spPr>
          <a:xfrm>
            <a:off x="1920948" y="226407"/>
            <a:ext cx="5302103" cy="56760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Knowledge organiser timetable  </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93" name="Google Shape;93;p3"/>
          <p:cNvGraphicFramePr/>
          <p:nvPr/>
        </p:nvGraphicFramePr>
        <p:xfrm>
          <a:off x="414138" y="1277166"/>
          <a:ext cx="3884450" cy="3638175"/>
        </p:xfrm>
        <a:graphic>
          <a:graphicData uri="http://schemas.openxmlformats.org/drawingml/2006/table">
            <a:tbl>
              <a:tblPr>
                <a:noFill/>
                <a:tableStyleId>{48F02C24-378D-4CB9-A517-44B4C49037CF}</a:tableStyleId>
              </a:tblPr>
              <a:tblGrid>
                <a:gridCol w="1070350">
                  <a:extLst>
                    <a:ext uri="{9D8B030D-6E8A-4147-A177-3AD203B41FA5}">
                      <a16:colId xmlns:a16="http://schemas.microsoft.com/office/drawing/2014/main" val="20000"/>
                    </a:ext>
                  </a:extLst>
                </a:gridCol>
                <a:gridCol w="900225">
                  <a:extLst>
                    <a:ext uri="{9D8B030D-6E8A-4147-A177-3AD203B41FA5}">
                      <a16:colId xmlns:a16="http://schemas.microsoft.com/office/drawing/2014/main" val="20001"/>
                    </a:ext>
                  </a:extLst>
                </a:gridCol>
                <a:gridCol w="921500">
                  <a:extLst>
                    <a:ext uri="{9D8B030D-6E8A-4147-A177-3AD203B41FA5}">
                      <a16:colId xmlns:a16="http://schemas.microsoft.com/office/drawing/2014/main" val="20002"/>
                    </a:ext>
                  </a:extLst>
                </a:gridCol>
                <a:gridCol w="992375">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1</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2</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Reading</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Monday</a:t>
                      </a:r>
                      <a:br>
                        <a:rPr lang="en" sz="1000" b="1" u="none" strike="noStrike" cap="none">
                          <a:solidFill>
                            <a:schemeClr val="dk1"/>
                          </a:solidFill>
                          <a:latin typeface="Verdana"/>
                          <a:ea typeface="Verdana"/>
                          <a:cs typeface="Verdana"/>
                          <a:sym typeface="Verdana"/>
                        </a:rPr>
                      </a:b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English</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Design Technology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Tuesday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Physical Education</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Wednesday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Science</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Geography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Thursday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Grammar</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Music</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Friday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Drama</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94" name="Google Shape;94;p3"/>
          <p:cNvGraphicFramePr/>
          <p:nvPr/>
        </p:nvGraphicFramePr>
        <p:xfrm>
          <a:off x="4890975" y="1277166"/>
          <a:ext cx="3884450" cy="3638175"/>
        </p:xfrm>
        <a:graphic>
          <a:graphicData uri="http://schemas.openxmlformats.org/drawingml/2006/table">
            <a:tbl>
              <a:tblPr>
                <a:noFill/>
                <a:tableStyleId>{48F02C24-378D-4CB9-A517-44B4C49037CF}</a:tableStyleId>
              </a:tblPr>
              <a:tblGrid>
                <a:gridCol w="1070350">
                  <a:extLst>
                    <a:ext uri="{9D8B030D-6E8A-4147-A177-3AD203B41FA5}">
                      <a16:colId xmlns:a16="http://schemas.microsoft.com/office/drawing/2014/main" val="20000"/>
                    </a:ext>
                  </a:extLst>
                </a:gridCol>
                <a:gridCol w="900225">
                  <a:extLst>
                    <a:ext uri="{9D8B030D-6E8A-4147-A177-3AD203B41FA5}">
                      <a16:colId xmlns:a16="http://schemas.microsoft.com/office/drawing/2014/main" val="20001"/>
                    </a:ext>
                  </a:extLst>
                </a:gridCol>
                <a:gridCol w="921500">
                  <a:extLst>
                    <a:ext uri="{9D8B030D-6E8A-4147-A177-3AD203B41FA5}">
                      <a16:colId xmlns:a16="http://schemas.microsoft.com/office/drawing/2014/main" val="20002"/>
                    </a:ext>
                  </a:extLst>
                </a:gridCol>
                <a:gridCol w="992375">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1</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2</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Reading</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Monday</a:t>
                      </a:r>
                      <a:br>
                        <a:rPr lang="en" sz="1000" b="1" u="none" strike="noStrike" cap="none">
                          <a:solidFill>
                            <a:schemeClr val="dk1"/>
                          </a:solidFill>
                          <a:latin typeface="Verdana"/>
                          <a:ea typeface="Verdana"/>
                          <a:cs typeface="Verdana"/>
                          <a:sym typeface="Verdana"/>
                        </a:rPr>
                      </a:b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English</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History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Tuesday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MFL</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Wednesday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Science</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Computing</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Thursday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Grammar</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Art</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Friday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5" name="Google Shape;95;p3"/>
          <p:cNvSpPr txBox="1"/>
          <p:nvPr/>
        </p:nvSpPr>
        <p:spPr>
          <a:xfrm>
            <a:off x="1082039" y="904724"/>
            <a:ext cx="23462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Verdana"/>
                <a:ea typeface="Verdana"/>
                <a:cs typeface="Verdana"/>
                <a:sym typeface="Verdana"/>
              </a:rPr>
              <a:t>Week A</a:t>
            </a:r>
            <a:endParaRPr sz="1400" b="0" i="0" u="none" strike="noStrike" cap="none">
              <a:solidFill>
                <a:srgbClr val="000000"/>
              </a:solidFill>
              <a:latin typeface="Arial"/>
              <a:ea typeface="Arial"/>
              <a:cs typeface="Arial"/>
              <a:sym typeface="Arial"/>
            </a:endParaRPr>
          </a:p>
        </p:txBody>
      </p:sp>
      <p:sp>
        <p:nvSpPr>
          <p:cNvPr id="96" name="Google Shape;96;p3"/>
          <p:cNvSpPr txBox="1"/>
          <p:nvPr/>
        </p:nvSpPr>
        <p:spPr>
          <a:xfrm>
            <a:off x="5561004" y="921721"/>
            <a:ext cx="23462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Verdana"/>
                <a:ea typeface="Verdana"/>
                <a:cs typeface="Verdana"/>
                <a:sym typeface="Verdana"/>
              </a:rPr>
              <a:t>Week B</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4"/>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4"/>
          <p:cNvSpPr txBox="1"/>
          <p:nvPr/>
        </p:nvSpPr>
        <p:spPr>
          <a:xfrm>
            <a:off x="3197950" y="273199"/>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Reading log</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103" name="Google Shape;103;p54"/>
          <p:cNvGraphicFramePr/>
          <p:nvPr/>
        </p:nvGraphicFramePr>
        <p:xfrm>
          <a:off x="219509" y="1016649"/>
          <a:ext cx="8704925" cy="3919525"/>
        </p:xfrm>
        <a:graphic>
          <a:graphicData uri="http://schemas.openxmlformats.org/drawingml/2006/table">
            <a:tbl>
              <a:tblPr>
                <a:noFill/>
                <a:tableStyleId>{48F02C24-378D-4CB9-A517-44B4C49037CF}</a:tableStyleId>
              </a:tblPr>
              <a:tblGrid>
                <a:gridCol w="826500">
                  <a:extLst>
                    <a:ext uri="{9D8B030D-6E8A-4147-A177-3AD203B41FA5}">
                      <a16:colId xmlns:a16="http://schemas.microsoft.com/office/drawing/2014/main" val="20000"/>
                    </a:ext>
                  </a:extLst>
                </a:gridCol>
                <a:gridCol w="4481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7925">
                  <a:extLst>
                    <a:ext uri="{9D8B030D-6E8A-4147-A177-3AD203B41FA5}">
                      <a16:colId xmlns:a16="http://schemas.microsoft.com/office/drawing/2014/main" val="20003"/>
                    </a:ext>
                  </a:extLst>
                </a:gridCol>
                <a:gridCol w="387925">
                  <a:extLst>
                    <a:ext uri="{9D8B030D-6E8A-4147-A177-3AD203B41FA5}">
                      <a16:colId xmlns:a16="http://schemas.microsoft.com/office/drawing/2014/main" val="20004"/>
                    </a:ext>
                  </a:extLst>
                </a:gridCol>
                <a:gridCol w="408700">
                  <a:extLst>
                    <a:ext uri="{9D8B030D-6E8A-4147-A177-3AD203B41FA5}">
                      <a16:colId xmlns:a16="http://schemas.microsoft.com/office/drawing/2014/main" val="20005"/>
                    </a:ext>
                  </a:extLst>
                </a:gridCol>
                <a:gridCol w="387925">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2915000">
                  <a:extLst>
                    <a:ext uri="{9D8B030D-6E8A-4147-A177-3AD203B41FA5}">
                      <a16:colId xmlns:a16="http://schemas.microsoft.com/office/drawing/2014/main" val="20008"/>
                    </a:ext>
                  </a:extLst>
                </a:gridCol>
                <a:gridCol w="726950">
                  <a:extLst>
                    <a:ext uri="{9D8B030D-6E8A-4147-A177-3AD203B41FA5}">
                      <a16:colId xmlns:a16="http://schemas.microsoft.com/office/drawing/2014/main" val="20009"/>
                    </a:ext>
                  </a:extLst>
                </a:gridCol>
                <a:gridCol w="718900">
                  <a:extLst>
                    <a:ext uri="{9D8B030D-6E8A-4147-A177-3AD203B41FA5}">
                      <a16:colId xmlns:a16="http://schemas.microsoft.com/office/drawing/2014/main" val="20010"/>
                    </a:ext>
                  </a:extLst>
                </a:gridCol>
                <a:gridCol w="735000">
                  <a:extLst>
                    <a:ext uri="{9D8B030D-6E8A-4147-A177-3AD203B41FA5}">
                      <a16:colId xmlns:a16="http://schemas.microsoft.com/office/drawing/2014/main" val="20011"/>
                    </a:ext>
                  </a:extLst>
                </a:gridCol>
              </a:tblGrid>
              <a:tr h="279975">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Week Beginning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F</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S</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Book(s) Read</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Pages Read </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Parent Initials</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Librarian Initials</a:t>
                      </a:r>
                      <a:endParaRPr sz="1400" u="none" strike="noStrike" cap="none"/>
                    </a:p>
                  </a:txBody>
                  <a:tcPr marL="91450" marR="91450" marT="45725" marB="45725"/>
                </a:tc>
                <a:extLst>
                  <a:ext uri="{0D108BD9-81ED-4DB2-BD59-A6C34878D82A}">
                    <a16:rowId xmlns:a16="http://schemas.microsoft.com/office/drawing/2014/main" val="10000"/>
                  </a:ext>
                </a:extLst>
              </a:tr>
              <a:tr h="279850">
                <a:tc v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800"/>
                        <a:buFont typeface="Arial"/>
                        <a:buNone/>
                      </a:pPr>
                      <a:r>
                        <a:rPr lang="en" sz="800" b="1" u="none" strike="noStrike" cap="none"/>
                        <a:t>Record the number of minutes you read for each day</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8</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2"/>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15</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3"/>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22</a:t>
                      </a:r>
                      <a:r>
                        <a:rPr lang="en" sz="1000" u="none" strike="noStrike" cap="none" baseline="30000"/>
                        <a:t>nd</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4"/>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29</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5"/>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5</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6"/>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12</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7"/>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Half term</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8"/>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26</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9"/>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4</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0"/>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11</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1"/>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18</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2"/>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25</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
          <p:cNvSpPr txBox="1"/>
          <p:nvPr/>
        </p:nvSpPr>
        <p:spPr>
          <a:xfrm>
            <a:off x="2876137" y="420222"/>
            <a:ext cx="3707543"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Year 8 reading list</a:t>
            </a:r>
            <a:endParaRPr sz="2800" b="0" i="0" u="none" strike="noStrike" cap="none">
              <a:solidFill>
                <a:schemeClr val="dk1"/>
              </a:solidFill>
              <a:latin typeface="Maven Pro Medium"/>
              <a:ea typeface="Maven Pro Medium"/>
              <a:cs typeface="Maven Pro Medium"/>
              <a:sym typeface="Maven Pro Medium"/>
            </a:endParaRPr>
          </a:p>
        </p:txBody>
      </p:sp>
      <p:pic>
        <p:nvPicPr>
          <p:cNvPr id="110" name="Google Shape;110;p6"/>
          <p:cNvPicPr preferRelativeResize="0"/>
          <p:nvPr/>
        </p:nvPicPr>
        <p:blipFill rotWithShape="1">
          <a:blip r:embed="rId3">
            <a:alphaModFix/>
          </a:blip>
          <a:srcRect/>
          <a:stretch/>
        </p:blipFill>
        <p:spPr>
          <a:xfrm>
            <a:off x="6812060" y="803018"/>
            <a:ext cx="1801300" cy="1589317"/>
          </a:xfrm>
          <a:prstGeom prst="rect">
            <a:avLst/>
          </a:prstGeom>
          <a:noFill/>
          <a:ln>
            <a:noFill/>
          </a:ln>
        </p:spPr>
      </p:pic>
      <p:sp>
        <p:nvSpPr>
          <p:cNvPr id="111" name="Google Shape;111;p6"/>
          <p:cNvSpPr/>
          <p:nvPr/>
        </p:nvSpPr>
        <p:spPr>
          <a:xfrm>
            <a:off x="6583680" y="2340430"/>
            <a:ext cx="2377543" cy="2641542"/>
          </a:xfrm>
          <a:prstGeom prst="roundRect">
            <a:avLst>
              <a:gd name="adj" fmla="val 16667"/>
            </a:avLst>
          </a:prstGeom>
          <a:solidFill>
            <a:srgbClr val="000000">
              <a:alpha val="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400" b="1" i="0" u="none" strike="noStrike" cap="none">
                <a:solidFill>
                  <a:schemeClr val="dk1"/>
                </a:solidFill>
                <a:latin typeface="Verdana"/>
                <a:ea typeface="Verdana"/>
                <a:cs typeface="Verdana"/>
                <a:sym typeface="Verdana"/>
              </a:rPr>
              <a:t>Subject Wider Reading</a:t>
            </a:r>
            <a:br>
              <a:rPr lang="en" sz="1400" b="1" i="0" u="none" strike="noStrike" cap="none">
                <a:solidFill>
                  <a:schemeClr val="dk1"/>
                </a:solidFill>
                <a:latin typeface="Verdana"/>
                <a:ea typeface="Verdana"/>
                <a:cs typeface="Verdana"/>
                <a:sym typeface="Verdana"/>
              </a:rPr>
            </a:br>
            <a:br>
              <a:rPr lang="en" sz="1400" b="0" i="0" u="none" strike="noStrike" cap="none">
                <a:solidFill>
                  <a:schemeClr val="dk1"/>
                </a:solidFill>
                <a:latin typeface="Verdana"/>
                <a:ea typeface="Verdana"/>
                <a:cs typeface="Verdana"/>
                <a:sym typeface="Verdana"/>
              </a:rPr>
            </a:br>
            <a:r>
              <a:rPr lang="en" sz="1400" b="0" i="0" u="none" strike="noStrike" cap="none">
                <a:solidFill>
                  <a:schemeClr val="dk1"/>
                </a:solidFill>
                <a:latin typeface="Verdana"/>
                <a:ea typeface="Verdana"/>
                <a:cs typeface="Verdana"/>
                <a:sym typeface="Verdana"/>
              </a:rPr>
              <a:t>Lists for every subject are available on the school website subject pages at: </a:t>
            </a:r>
            <a:r>
              <a:rPr lang="en" sz="1400" b="1" i="0" u="sng" strike="noStrike" cap="none">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https://www.wilsthorpe.ttct.co.uk/curriculum/subjects</a:t>
            </a:r>
            <a:r>
              <a:rPr lang="en" sz="1400" b="1" i="0" u="none" strike="noStrike" cap="none">
                <a:solidFill>
                  <a:schemeClr val="dk1"/>
                </a:solidFill>
                <a:latin typeface="Verdana"/>
                <a:ea typeface="Verdana"/>
                <a:cs typeface="Verdana"/>
                <a:sym typeface="Verdana"/>
              </a:rPr>
              <a:t>/</a:t>
            </a:r>
            <a:endParaRPr sz="1400" b="1" i="0" u="none" strike="noStrike" cap="none">
              <a:solidFill>
                <a:schemeClr val="dk1"/>
              </a:solidFill>
              <a:latin typeface="Verdana"/>
              <a:ea typeface="Verdana"/>
              <a:cs typeface="Verdana"/>
              <a:sym typeface="Verdana"/>
            </a:endParaRPr>
          </a:p>
        </p:txBody>
      </p:sp>
      <p:pic>
        <p:nvPicPr>
          <p:cNvPr id="112" name="Google Shape;112;p6"/>
          <p:cNvPicPr preferRelativeResize="0"/>
          <p:nvPr/>
        </p:nvPicPr>
        <p:blipFill rotWithShape="1">
          <a:blip r:embed="rId5">
            <a:alphaModFix/>
          </a:blip>
          <a:srcRect/>
          <a:stretch/>
        </p:blipFill>
        <p:spPr>
          <a:xfrm>
            <a:off x="-137480" y="1232392"/>
            <a:ext cx="6562993" cy="36367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2a3dc942a9a_0_0"/>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118" name="Google Shape;118;g2a3dc942a9a_0_0"/>
          <p:cNvPicPr preferRelativeResize="0"/>
          <p:nvPr/>
        </p:nvPicPr>
        <p:blipFill rotWithShape="1">
          <a:blip r:embed="rId4">
            <a:alphaModFix/>
          </a:blip>
          <a:srcRect/>
          <a:stretch/>
        </p:blipFill>
        <p:spPr>
          <a:xfrm>
            <a:off x="7711899" y="106249"/>
            <a:ext cx="1340815" cy="768600"/>
          </a:xfrm>
          <a:prstGeom prst="rect">
            <a:avLst/>
          </a:prstGeom>
          <a:noFill/>
          <a:ln>
            <a:noFill/>
          </a:ln>
        </p:spPr>
      </p:pic>
      <p:sp>
        <p:nvSpPr>
          <p:cNvPr id="119" name="Google Shape;119;g2a3dc942a9a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g2a3dc942a9a_0_0"/>
          <p:cNvSpPr txBox="1"/>
          <p:nvPr/>
        </p:nvSpPr>
        <p:spPr>
          <a:xfrm>
            <a:off x="3119977" y="85351"/>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121" name="Google Shape;121;g2a3dc942a9a_0_0"/>
          <p:cNvPicPr preferRelativeResize="0"/>
          <p:nvPr/>
        </p:nvPicPr>
        <p:blipFill rotWithShape="1">
          <a:blip r:embed="rId5">
            <a:alphaModFix/>
          </a:blip>
          <a:srcRect/>
          <a:stretch/>
        </p:blipFill>
        <p:spPr>
          <a:xfrm>
            <a:off x="802816" y="789896"/>
            <a:ext cx="7538367" cy="414557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Props1.xml><?xml version="1.0" encoding="utf-8"?>
<ds:datastoreItem xmlns:ds="http://schemas.openxmlformats.org/officeDocument/2006/customXml" ds:itemID="{A4BE955B-9EA0-48B4-96A4-9616E968AF5F}"/>
</file>

<file path=customXml/itemProps2.xml><?xml version="1.0" encoding="utf-8"?>
<ds:datastoreItem xmlns:ds="http://schemas.openxmlformats.org/officeDocument/2006/customXml" ds:itemID="{CAFEAE59-B9A0-472E-94BB-77114B141139}">
  <ds:schemaRefs>
    <ds:schemaRef ds:uri="http://schemas.microsoft.com/sharepoint/v3/contenttype/forms"/>
  </ds:schemaRefs>
</ds:datastoreItem>
</file>

<file path=customXml/itemProps3.xml><?xml version="1.0" encoding="utf-8"?>
<ds:datastoreItem xmlns:ds="http://schemas.openxmlformats.org/officeDocument/2006/customXml" ds:itemID="{64106AA1-93B9-4EBA-862D-DB0F7B415E0B}"/>
</file>

<file path=docProps/app.xml><?xml version="1.0" encoding="utf-8"?>
<Properties xmlns="http://schemas.openxmlformats.org/officeDocument/2006/extended-properties" xmlns:vt="http://schemas.openxmlformats.org/officeDocument/2006/docPropsVTypes">
  <TotalTime>0</TotalTime>
  <Words>1994</Words>
  <Application>Microsoft Office PowerPoint</Application>
  <PresentationFormat>On-screen Show (16:9)</PresentationFormat>
  <Paragraphs>227</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Maven Pro</vt:lpstr>
      <vt:lpstr>Verdana</vt:lpstr>
      <vt:lpstr>Maven Pro SemiBold</vt:lpstr>
      <vt:lpstr>Maven Pro Medium</vt:lpstr>
      <vt:lpstr>Calibri</vt:lpstr>
      <vt:lpstr>Avenir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Tickle</dc:creator>
  <cp:lastModifiedBy>Carl Savage</cp:lastModifiedBy>
  <cp:revision>1</cp:revision>
  <dcterms:modified xsi:type="dcterms:W3CDTF">2023-12-18T12:13:29Z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ies>
</file>