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y="5143500" cx="9144000"/>
  <p:notesSz cx="6858000" cy="9144000"/>
  <p:embeddedFontLst>
    <p:embeddedFont>
      <p:font typeface="Maven Pro"/>
      <p:regular r:id="rId55"/>
      <p:bold r:id="rId56"/>
    </p:embeddedFont>
    <p:embeddedFont>
      <p:font typeface="Maven Pro Medium"/>
      <p:regular r:id="rId57"/>
      <p:bold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9" roundtripDataSignature="AMtx7mg/LwOTBXGCviWL0DUjzEsvR9TH3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D6657E2-4CF4-424D-8A6B-2F303326C4BF}">
  <a:tblStyle styleId="{3D6657E2-4CF4-424D-8A6B-2F303326C4B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A962DE9-C109-459B-ACF4-B112BC4B67ED}"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6BD94619-9056-4A4C-A3A9-3EC724967D0A}" styleName="Table_2">
    <a:wholeTbl>
      <a:tcTxStyle b="off" i="off">
        <a:font>
          <a:latin typeface="Calibri"/>
          <a:ea typeface="Calibri"/>
          <a:cs typeface="Calibri"/>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E8ECF4"/>
          </a:solidFill>
        </a:fill>
      </a:tcStyle>
    </a:wholeTbl>
    <a:band1H>
      <a:tcTxStyle b="off" i="off"/>
      <a:tcStyle>
        <a:fill>
          <a:solidFill>
            <a:srgbClr val="CFD7E7"/>
          </a:solidFill>
        </a:fill>
      </a:tcStyle>
    </a:band1H>
    <a:band2H>
      <a:tcTxStyle b="off" i="off"/>
    </a:band2H>
    <a:band1V>
      <a:tcTxStyle b="off" i="off"/>
      <a:tcStyle>
        <a:fill>
          <a:solidFill>
            <a:srgbClr val="CFD7E7"/>
          </a:solidFill>
        </a:fill>
      </a:tcStyle>
    </a:band1V>
    <a:band2V>
      <a:tcTxStyle b="off" i="off"/>
    </a:band2V>
    <a:lastCol>
      <a:tcTxStyle b="on" i="off">
        <a:font>
          <a:latin typeface="Calibri"/>
          <a:ea typeface="Calibri"/>
          <a:cs typeface="Calibri"/>
        </a:font>
        <a:srgbClr val="FFFFFF"/>
      </a:tcTxStyle>
      <a:tcStyle>
        <a:fill>
          <a:solidFill>
            <a:srgbClr val="FFAB40"/>
          </a:solidFill>
        </a:fill>
      </a:tcStyle>
    </a:lastCol>
    <a:firstCol>
      <a:tcTxStyle b="on" i="off">
        <a:font>
          <a:latin typeface="Calibri"/>
          <a:ea typeface="Calibri"/>
          <a:cs typeface="Calibri"/>
        </a:font>
        <a:srgbClr val="FFFFFF"/>
      </a:tcTxStyle>
      <a:tcStyle>
        <a:fill>
          <a:solidFill>
            <a:srgbClr val="FFAB40"/>
          </a:solidFill>
        </a:fill>
      </a:tcStyle>
    </a:firstCol>
    <a:lastRow>
      <a:tcTxStyle b="on" i="off">
        <a:font>
          <a:latin typeface="Calibri"/>
          <a:ea typeface="Calibri"/>
          <a:cs typeface="Calibri"/>
        </a:font>
        <a:srgbClr val="FFFFFF"/>
      </a:tcTxStyle>
      <a:tcStyle>
        <a:tcBdr>
          <a:top>
            <a:ln cap="flat" cmpd="sng" w="38100">
              <a:solidFill>
                <a:srgbClr val="FFFFFF"/>
              </a:solidFill>
              <a:prstDash val="solid"/>
              <a:round/>
              <a:headEnd len="sm" w="sm" type="none"/>
              <a:tailEnd len="sm" w="sm" type="none"/>
            </a:ln>
          </a:top>
        </a:tcBdr>
        <a:fill>
          <a:solidFill>
            <a:srgbClr val="FFAB40"/>
          </a:solidFill>
        </a:fill>
      </a:tcStyle>
    </a:lastRow>
    <a:seCell>
      <a:tcTxStyle b="off" i="off"/>
    </a:seCell>
    <a:swCell>
      <a:tcTxStyle b="off" i="off"/>
    </a:swCell>
    <a:firstRow>
      <a:tcTxStyle b="on" i="off">
        <a:font>
          <a:latin typeface="Calibri"/>
          <a:ea typeface="Calibri"/>
          <a:cs typeface="Calibri"/>
        </a:font>
        <a:srgbClr val="FFFFFF"/>
      </a:tcTxStyle>
      <a:tcStyle>
        <a:tcBdr>
          <a:bottom>
            <a:ln cap="flat" cmpd="sng" w="38100">
              <a:solidFill>
                <a:srgbClr val="FFFFFF"/>
              </a:solidFill>
              <a:prstDash val="solid"/>
              <a:round/>
              <a:headEnd len="sm" w="sm" type="none"/>
              <a:tailEnd len="sm" w="sm" type="none"/>
            </a:ln>
          </a:bottom>
        </a:tcBdr>
        <a:fill>
          <a:solidFill>
            <a:srgbClr val="FFAB40"/>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39" Type="http://schemas.openxmlformats.org/officeDocument/2006/relationships/slide" Target="slides/slide33.xml"/><Relationship Id="rId26" Type="http://schemas.openxmlformats.org/officeDocument/2006/relationships/slide" Target="slides/slide20.xml"/><Relationship Id="rId13" Type="http://schemas.openxmlformats.org/officeDocument/2006/relationships/slide" Target="slides/slide7.xml"/><Relationship Id="rId18" Type="http://schemas.openxmlformats.org/officeDocument/2006/relationships/slide" Target="slides/slide12.xml"/><Relationship Id="rId42" Type="http://schemas.openxmlformats.org/officeDocument/2006/relationships/slide" Target="slides/slide36.xml"/><Relationship Id="rId47" Type="http://schemas.openxmlformats.org/officeDocument/2006/relationships/slide" Target="slides/slide41.xml"/><Relationship Id="rId34" Type="http://schemas.openxmlformats.org/officeDocument/2006/relationships/slide" Target="slides/slide28.xml"/><Relationship Id="rId21" Type="http://schemas.openxmlformats.org/officeDocument/2006/relationships/slide" Target="slides/slide15.xml"/><Relationship Id="rId50" Type="http://schemas.openxmlformats.org/officeDocument/2006/relationships/slide" Target="slides/slide44.xml"/><Relationship Id="rId55" Type="http://schemas.openxmlformats.org/officeDocument/2006/relationships/font" Target="fonts/MavenPro-regular.fntdata"/><Relationship Id="rId7" Type="http://schemas.openxmlformats.org/officeDocument/2006/relationships/slide" Target="slides/slide1.xml"/><Relationship Id="rId2" Type="http://schemas.openxmlformats.org/officeDocument/2006/relationships/viewProps" Target="viewProps.xml"/><Relationship Id="rId29" Type="http://schemas.openxmlformats.org/officeDocument/2006/relationships/slide" Target="slides/slide23.xml"/><Relationship Id="rId16" Type="http://schemas.openxmlformats.org/officeDocument/2006/relationships/slide" Target="slides/slide10.xml"/><Relationship Id="rId40" Type="http://schemas.openxmlformats.org/officeDocument/2006/relationships/slide" Target="slides/slide34.xml"/><Relationship Id="rId45" Type="http://schemas.openxmlformats.org/officeDocument/2006/relationships/slide" Target="slides/slide39.xml"/><Relationship Id="rId32" Type="http://schemas.openxmlformats.org/officeDocument/2006/relationships/slide" Target="slides/slide26.xml"/><Relationship Id="rId37" Type="http://schemas.openxmlformats.org/officeDocument/2006/relationships/slide" Target="slides/slide31.xml"/><Relationship Id="rId24" Type="http://schemas.openxmlformats.org/officeDocument/2006/relationships/slide" Target="slides/slide18.xml"/><Relationship Id="rId53" Type="http://schemas.openxmlformats.org/officeDocument/2006/relationships/slide" Target="slides/slide47.xml"/><Relationship Id="rId11" Type="http://schemas.openxmlformats.org/officeDocument/2006/relationships/slide" Target="slides/slide5.xml"/><Relationship Id="rId58" Type="http://schemas.openxmlformats.org/officeDocument/2006/relationships/font" Target="fonts/MavenProMedium-bold.fntdata"/><Relationship Id="rId5" Type="http://schemas.openxmlformats.org/officeDocument/2006/relationships/slideMaster" Target="slideMasters/slideMaster1.xml"/><Relationship Id="rId61" Type="http://schemas.openxmlformats.org/officeDocument/2006/relationships/customXml" Target="../customXml/item2.xml"/><Relationship Id="rId19" Type="http://schemas.openxmlformats.org/officeDocument/2006/relationships/slide" Target="slides/slide13.xml"/><Relationship Id="rId43" Type="http://schemas.openxmlformats.org/officeDocument/2006/relationships/slide" Target="slides/slide37.xml"/><Relationship Id="rId48" Type="http://schemas.openxmlformats.org/officeDocument/2006/relationships/slide" Target="slides/slide42.xml"/><Relationship Id="rId30" Type="http://schemas.openxmlformats.org/officeDocument/2006/relationships/slide" Target="slides/slide24.xml"/><Relationship Id="rId35" Type="http://schemas.openxmlformats.org/officeDocument/2006/relationships/slide" Target="slides/slide29.xml"/><Relationship Id="rId22" Type="http://schemas.openxmlformats.org/officeDocument/2006/relationships/slide" Target="slides/slide16.xml"/><Relationship Id="rId27" Type="http://schemas.openxmlformats.org/officeDocument/2006/relationships/slide" Target="slides/slide21.xml"/><Relationship Id="rId56" Type="http://schemas.openxmlformats.org/officeDocument/2006/relationships/font" Target="fonts/MavenPro-bold.fntdata"/><Relationship Id="rId14" Type="http://schemas.openxmlformats.org/officeDocument/2006/relationships/slide" Target="slides/slide8.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presProps" Target="presProps.xml"/><Relationship Id="rId46" Type="http://schemas.openxmlformats.org/officeDocument/2006/relationships/slide" Target="slides/slide40.xml"/><Relationship Id="rId33" Type="http://schemas.openxmlformats.org/officeDocument/2006/relationships/slide" Target="slides/slide27.xml"/><Relationship Id="rId38" Type="http://schemas.openxmlformats.org/officeDocument/2006/relationships/slide" Target="slides/slide32.xml"/><Relationship Id="rId25" Type="http://schemas.openxmlformats.org/officeDocument/2006/relationships/slide" Target="slides/slide19.xml"/><Relationship Id="rId12" Type="http://schemas.openxmlformats.org/officeDocument/2006/relationships/slide" Target="slides/slide6.xml"/><Relationship Id="rId59" Type="http://customschemas.google.com/relationships/presentationmetadata" Target="metadata"/><Relationship Id="rId17" Type="http://schemas.openxmlformats.org/officeDocument/2006/relationships/slide" Target="slides/slide11.xml"/><Relationship Id="rId41" Type="http://schemas.openxmlformats.org/officeDocument/2006/relationships/slide" Target="slides/slide35.xml"/><Relationship Id="rId20" Type="http://schemas.openxmlformats.org/officeDocument/2006/relationships/slide" Target="slides/slide14.xml"/><Relationship Id="rId54" Type="http://schemas.openxmlformats.org/officeDocument/2006/relationships/slide" Target="slides/slide48.xml"/><Relationship Id="rId62" Type="http://schemas.openxmlformats.org/officeDocument/2006/relationships/customXml" Target="../customXml/item3.xml"/><Relationship Id="rId1" Type="http://schemas.openxmlformats.org/officeDocument/2006/relationships/theme" Target="theme/theme1.xml"/><Relationship Id="rId6" Type="http://schemas.openxmlformats.org/officeDocument/2006/relationships/notesMaster" Target="notesMasters/notesMaster1.xml"/><Relationship Id="rId49" Type="http://schemas.openxmlformats.org/officeDocument/2006/relationships/slide" Target="slides/slide43.xml"/><Relationship Id="rId36" Type="http://schemas.openxmlformats.org/officeDocument/2006/relationships/slide" Target="slides/slide30.xml"/><Relationship Id="rId23" Type="http://schemas.openxmlformats.org/officeDocument/2006/relationships/slide" Target="slides/slide17.xml"/><Relationship Id="rId28" Type="http://schemas.openxmlformats.org/officeDocument/2006/relationships/slide" Target="slides/slide22.xml"/><Relationship Id="rId57" Type="http://schemas.openxmlformats.org/officeDocument/2006/relationships/font" Target="fonts/MavenProMedium-regular.fntdata"/><Relationship Id="rId15" Type="http://schemas.openxmlformats.org/officeDocument/2006/relationships/slide" Target="slides/slide9.xml"/><Relationship Id="rId44" Type="http://schemas.openxmlformats.org/officeDocument/2006/relationships/slide" Target="slides/slide38.xml"/><Relationship Id="rId31" Type="http://schemas.openxmlformats.org/officeDocument/2006/relationships/slide" Target="slides/slide25.xml"/><Relationship Id="rId52" Type="http://schemas.openxmlformats.org/officeDocument/2006/relationships/slide" Target="slides/slide46.xml"/><Relationship Id="rId10" Type="http://schemas.openxmlformats.org/officeDocument/2006/relationships/slide" Target="slides/slide4.xml"/><Relationship Id="rId60" Type="http://schemas.openxmlformats.org/officeDocument/2006/relationships/customXml" Target="../customXml/item1.xml"/><Relationship Id="rId4" Type="http://schemas.openxmlformats.org/officeDocument/2006/relationships/tableStyles" Target="tableStyles.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 name="Google Shape;5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5739aa0377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g25739aa0377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5739aa0377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g25739aa0377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6: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1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 name="Google Shape;68;p13: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 name="Google Shape;359;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55e6fee35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g255e6fee35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55e6fee35b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g255e6fee35b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19: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19: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55e6fee35b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g255e6fee35b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55e6fee35b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8" name="Google Shape;408;g255e6fee35b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5" name="Google Shape;415;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 name="Google Shape;422;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9" name="Google Shape;429;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5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Google Shape;436;p58: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59: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 name="Google Shape;443;p59: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6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0" name="Google Shape;450;p60: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6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p61: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3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p33: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p4: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34: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4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4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5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5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4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4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4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4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4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4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4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4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4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4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4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jpg"/><Relationship Id="rId5"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33.png"/><Relationship Id="rId5" Type="http://schemas.openxmlformats.org/officeDocument/2006/relationships/image" Target="../media/image17.png"/><Relationship Id="rId6"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14.png"/><Relationship Id="rId5" Type="http://schemas.openxmlformats.org/officeDocument/2006/relationships/image" Target="../media/image12.png"/></Relationships>
</file>

<file path=ppt/slides/_rels/slide25.xml.rels><?xml version="1.0" encoding="UTF-8" standalone="yes"?><Relationships xmlns="http://schemas.openxmlformats.org/package/2006/relationships"><Relationship Id="rId11" Type="http://schemas.openxmlformats.org/officeDocument/2006/relationships/hyperlink" Target="https://youtu.be/FWK2D6nJ1-I" TargetMode="External"/><Relationship Id="rId10" Type="http://schemas.openxmlformats.org/officeDocument/2006/relationships/hyperlink" Target="https://youtu.be/kZV8eubKEYc" TargetMode="External"/><Relationship Id="rId13" Type="http://schemas.openxmlformats.org/officeDocument/2006/relationships/hyperlink" Target="https://youtu.be/BRkNntry7tI" TargetMode="External"/><Relationship Id="rId12" Type="http://schemas.openxmlformats.org/officeDocument/2006/relationships/hyperlink" Target="https://youtu.be/DhEyoDCTSDQ"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24.jpg"/><Relationship Id="rId15" Type="http://schemas.openxmlformats.org/officeDocument/2006/relationships/hyperlink" Target="https://youtu.be/BM34JysCI_s" TargetMode="External"/><Relationship Id="rId14" Type="http://schemas.openxmlformats.org/officeDocument/2006/relationships/hyperlink" Target="https://youtu.be/vTYOqFNIZlI" TargetMode="External"/><Relationship Id="rId17" Type="http://schemas.openxmlformats.org/officeDocument/2006/relationships/image" Target="../media/image42.png"/><Relationship Id="rId16" Type="http://schemas.openxmlformats.org/officeDocument/2006/relationships/image" Target="../media/image56.jpg"/><Relationship Id="rId5" Type="http://schemas.openxmlformats.org/officeDocument/2006/relationships/image" Target="../media/image25.png"/><Relationship Id="rId19" Type="http://schemas.openxmlformats.org/officeDocument/2006/relationships/image" Target="../media/image44.png"/><Relationship Id="rId6" Type="http://schemas.openxmlformats.org/officeDocument/2006/relationships/image" Target="../media/image21.png"/><Relationship Id="rId18" Type="http://schemas.openxmlformats.org/officeDocument/2006/relationships/image" Target="../media/image30.jpg"/><Relationship Id="rId7" Type="http://schemas.openxmlformats.org/officeDocument/2006/relationships/image" Target="../media/image19.jpg"/><Relationship Id="rId8" Type="http://schemas.openxmlformats.org/officeDocument/2006/relationships/image" Target="../media/image35.png"/></Relationships>
</file>

<file path=ppt/slides/_rels/slide26.xml.rels><?xml version="1.0" encoding="UTF-8" standalone="yes"?><Relationships xmlns="http://schemas.openxmlformats.org/package/2006/relationships"><Relationship Id="rId10"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hyperlink" Target="https://www.google.com/url?sa=i&amp;url=https%3A%2F%2Fwww.dreamstime.com%2Fillustration%2Fstick-figure-crown.html&amp;psig=AOvVaw0Q8x02ZbHPFfiOfKJw61Xq&amp;ust=1594313187566000&amp;source=images&amp;cd=vfe&amp;ved=0CAIQjRxqFwoTCOiymryNvuoCFQAAAAAdAAAAABAK" TargetMode="External"/><Relationship Id="rId9" Type="http://schemas.openxmlformats.org/officeDocument/2006/relationships/image" Target="../media/image40.png"/><Relationship Id="rId5" Type="http://schemas.openxmlformats.org/officeDocument/2006/relationships/image" Target="../media/image31.png"/><Relationship Id="rId6" Type="http://schemas.openxmlformats.org/officeDocument/2006/relationships/image" Target="../media/image51.png"/><Relationship Id="rId7" Type="http://schemas.openxmlformats.org/officeDocument/2006/relationships/image" Target="../media/image34.png"/><Relationship Id="rId8"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www.wilsthorpe.ttct.co.uk/wp-content/uploads/sites/6/2021/10/Using-the-Knowledge-Organiser.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hyperlink" Target="https://www.wilsthorpe.ttct.co.uk/curriculum/subjects" TargetMode="External"/><Relationship Id="rId5"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pic>
        <p:nvPicPr>
          <p:cNvPr id="52" name="Google Shape;52;p1"/>
          <p:cNvPicPr preferRelativeResize="0"/>
          <p:nvPr/>
        </p:nvPicPr>
        <p:blipFill rotWithShape="1">
          <a:blip r:embed="rId3">
            <a:alphaModFix/>
          </a:blip>
          <a:srcRect b="0" l="0" r="0" t="0"/>
          <a:stretch/>
        </p:blipFill>
        <p:spPr>
          <a:xfrm>
            <a:off x="90524" y="98748"/>
            <a:ext cx="2937755" cy="1778765"/>
          </a:xfrm>
          <a:prstGeom prst="rect">
            <a:avLst/>
          </a:prstGeom>
          <a:noFill/>
          <a:ln>
            <a:noFill/>
          </a:ln>
        </p:spPr>
      </p:pic>
      <p:pic>
        <p:nvPicPr>
          <p:cNvPr id="53" name="Google Shape;53;p1"/>
          <p:cNvPicPr preferRelativeResize="0"/>
          <p:nvPr/>
        </p:nvPicPr>
        <p:blipFill rotWithShape="1">
          <a:blip r:embed="rId4">
            <a:alphaModFix/>
          </a:blip>
          <a:srcRect b="0" l="0" r="0" t="0"/>
          <a:stretch/>
        </p:blipFill>
        <p:spPr>
          <a:xfrm>
            <a:off x="6705601" y="106248"/>
            <a:ext cx="2347114" cy="1550161"/>
          </a:xfrm>
          <a:prstGeom prst="rect">
            <a:avLst/>
          </a:prstGeom>
          <a:noFill/>
          <a:ln>
            <a:noFill/>
          </a:ln>
        </p:spPr>
      </p:pic>
      <p:pic>
        <p:nvPicPr>
          <p:cNvPr id="54" name="Google Shape;54;p1"/>
          <p:cNvPicPr preferRelativeResize="0"/>
          <p:nvPr/>
        </p:nvPicPr>
        <p:blipFill rotWithShape="1">
          <a:blip r:embed="rId5">
            <a:alphaModFix/>
          </a:blip>
          <a:srcRect b="0" l="0" r="0" t="0"/>
          <a:stretch/>
        </p:blipFill>
        <p:spPr>
          <a:xfrm>
            <a:off x="412740" y="1793459"/>
            <a:ext cx="2293700" cy="2348050"/>
          </a:xfrm>
          <a:prstGeom prst="rect">
            <a:avLst/>
          </a:prstGeom>
          <a:noFill/>
          <a:ln>
            <a:noFill/>
          </a:ln>
        </p:spPr>
      </p:pic>
      <p:sp>
        <p:nvSpPr>
          <p:cNvPr id="55" name="Google Shape;55;p1"/>
          <p:cNvSpPr/>
          <p:nvPr/>
        </p:nvSpPr>
        <p:spPr>
          <a:xfrm>
            <a:off x="90900" y="98700"/>
            <a:ext cx="8962200" cy="49461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1"/>
          <p:cNvSpPr txBox="1"/>
          <p:nvPr/>
        </p:nvSpPr>
        <p:spPr>
          <a:xfrm>
            <a:off x="2198850" y="3701775"/>
            <a:ext cx="5625900" cy="10689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1" i="0" lang="en" sz="1800" u="none" cap="none" strike="noStrike">
                <a:solidFill>
                  <a:srgbClr val="D6032B"/>
                </a:solidFill>
                <a:latin typeface="Maven Pro"/>
                <a:ea typeface="Maven Pro"/>
                <a:cs typeface="Maven Pro"/>
                <a:sym typeface="Maven Pro"/>
              </a:rPr>
              <a:t>Preparation for Learning - Knowledge Organisers</a:t>
            </a:r>
            <a:endParaRPr b="1" i="0" sz="1800" u="none" cap="none" strike="noStrike">
              <a:solidFill>
                <a:srgbClr val="D6032B"/>
              </a:solidFill>
              <a:latin typeface="Maven Pro"/>
              <a:ea typeface="Maven Pro"/>
              <a:cs typeface="Maven Pro"/>
              <a:sym typeface="Maven Pro"/>
            </a:endParaRPr>
          </a:p>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Maven Pro"/>
                <a:ea typeface="Maven Pro"/>
                <a:cs typeface="Maven Pro"/>
                <a:sym typeface="Maven Pro"/>
              </a:rPr>
              <a:t>Year 8 Autumn Term</a:t>
            </a:r>
            <a:endParaRPr b="1" i="0" sz="1800" u="none" cap="none" strike="noStrike">
              <a:solidFill>
                <a:srgbClr val="000000"/>
              </a:solidFill>
              <a:latin typeface="Maven Pro"/>
              <a:ea typeface="Maven Pro"/>
              <a:cs typeface="Maven Pro"/>
              <a:sym typeface="Maven Pro"/>
            </a:endParaRPr>
          </a:p>
        </p:txBody>
      </p:sp>
      <p:sp>
        <p:nvSpPr>
          <p:cNvPr id="57" name="Google Shape;57;p1"/>
          <p:cNvSpPr txBox="1"/>
          <p:nvPr/>
        </p:nvSpPr>
        <p:spPr>
          <a:xfrm>
            <a:off x="3028279" y="2014564"/>
            <a:ext cx="6072300" cy="1550161"/>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2200" u="none" cap="none" strike="noStrike">
                <a:solidFill>
                  <a:schemeClr val="dk1"/>
                </a:solidFill>
                <a:latin typeface="Verdana"/>
                <a:ea typeface="Verdana"/>
                <a:cs typeface="Verdana"/>
                <a:sym typeface="Verdana"/>
              </a:rPr>
              <a:t>‘Spend each day trying to be a little wiser than you were when you woke up.’</a:t>
            </a:r>
            <a:endParaRPr b="0" i="0" sz="22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chemeClr val="dk1"/>
              </a:buClr>
              <a:buSzPts val="1100"/>
              <a:buFont typeface="Arial"/>
              <a:buNone/>
            </a:pPr>
            <a:r>
              <a:t/>
            </a:r>
            <a:endParaRPr b="1" i="0" sz="22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chemeClr val="dk1"/>
              </a:buClr>
              <a:buSzPts val="1100"/>
              <a:buFont typeface="Arial"/>
              <a:buNone/>
            </a:pPr>
            <a:r>
              <a:rPr b="0" i="0" lang="en" sz="2200" u="none" cap="none" strike="noStrike">
                <a:solidFill>
                  <a:schemeClr val="dk1"/>
                </a:solidFill>
                <a:latin typeface="Verdana"/>
                <a:ea typeface="Verdana"/>
                <a:cs typeface="Verdana"/>
                <a:sym typeface="Verdana"/>
              </a:rPr>
              <a:t>Charlie Munger</a:t>
            </a:r>
            <a:endParaRPr b="1" i="0" sz="2200" u="none" cap="none" strike="noStrike">
              <a:solidFill>
                <a:schemeClr val="dk1"/>
              </a:solidFill>
              <a:latin typeface="Verdana"/>
              <a:ea typeface="Verdana"/>
              <a:cs typeface="Verdana"/>
              <a:sym typeface="Verdana"/>
            </a:endParaRPr>
          </a:p>
          <a:p>
            <a:pPr indent="0" lvl="0" marL="0" marR="0" rtl="0" algn="ctr">
              <a:lnSpc>
                <a:spcPct val="115000"/>
              </a:lnSpc>
              <a:spcBef>
                <a:spcPts val="0"/>
              </a:spcBef>
              <a:spcAft>
                <a:spcPts val="0"/>
              </a:spcAft>
              <a:buClr>
                <a:srgbClr val="000000"/>
              </a:buClr>
              <a:buSzPts val="1800"/>
              <a:buFont typeface="Arial"/>
              <a:buNone/>
            </a:pPr>
            <a:r>
              <a:t/>
            </a:r>
            <a:endParaRPr b="1" i="0" sz="2700" u="none" cap="none" strike="noStrike">
              <a:solidFill>
                <a:srgbClr val="000000"/>
              </a:solidFill>
              <a:highlight>
                <a:srgbClr val="FFFF00"/>
              </a:highlight>
              <a:latin typeface="Maven Pro"/>
              <a:ea typeface="Maven Pro"/>
              <a:cs typeface="Maven Pro"/>
              <a:sym typeface="Maven Pro"/>
            </a:endParaRPr>
          </a:p>
          <a:p>
            <a:pPr indent="0" lvl="0" marL="0" marR="0" rtl="0" algn="ctr">
              <a:lnSpc>
                <a:spcPct val="115000"/>
              </a:lnSpc>
              <a:spcBef>
                <a:spcPts val="0"/>
              </a:spcBef>
              <a:spcAft>
                <a:spcPts val="0"/>
              </a:spcAft>
              <a:buClr>
                <a:srgbClr val="000000"/>
              </a:buClr>
              <a:buSzPts val="1800"/>
              <a:buFont typeface="Arial"/>
              <a:buNone/>
            </a:pPr>
            <a:r>
              <a:t/>
            </a:r>
            <a:endParaRPr b="0" i="0" sz="2100" u="none" cap="none" strike="noStrike">
              <a:solidFill>
                <a:srgbClr val="000000"/>
              </a:solidFill>
              <a:highlight>
                <a:srgbClr val="FFFF00"/>
              </a:highlight>
              <a:latin typeface="Maven Pro Medium"/>
              <a:ea typeface="Maven Pro Medium"/>
              <a:cs typeface="Maven Pro Medium"/>
              <a:sym typeface="Maven Pro Medium"/>
            </a:endParaRPr>
          </a:p>
          <a:p>
            <a:pPr indent="0" lvl="0" marL="0" marR="0" rtl="0" algn="ctr">
              <a:lnSpc>
                <a:spcPct val="115000"/>
              </a:lnSpc>
              <a:spcBef>
                <a:spcPts val="0"/>
              </a:spcBef>
              <a:spcAft>
                <a:spcPts val="0"/>
              </a:spcAft>
              <a:buClr>
                <a:srgbClr val="000000"/>
              </a:buClr>
              <a:buSzPts val="2800"/>
              <a:buFont typeface="Arial"/>
              <a:buNone/>
            </a:pPr>
            <a:r>
              <a:t/>
            </a:r>
            <a:endParaRPr b="0" i="0" sz="3100" u="none" cap="none" strike="noStrike">
              <a:solidFill>
                <a:srgbClr val="595959"/>
              </a:solidFill>
              <a:latin typeface="Maven Pro Medium"/>
              <a:ea typeface="Maven Pro Medium"/>
              <a:cs typeface="Maven Pro Medium"/>
              <a:sym typeface="Maven Pro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9"/>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9"/>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Maths</a:t>
            </a:r>
            <a:endParaRPr b="0" i="0" sz="2800" u="none" cap="none" strike="noStrike">
              <a:solidFill>
                <a:schemeClr val="dk1"/>
              </a:solidFill>
              <a:latin typeface="Maven Pro Medium"/>
              <a:ea typeface="Maven Pro Medium"/>
              <a:cs typeface="Maven Pro Medium"/>
              <a:sym typeface="Maven Pro Medium"/>
            </a:endParaRPr>
          </a:p>
        </p:txBody>
      </p:sp>
      <p:pic>
        <p:nvPicPr>
          <p:cNvPr id="126" name="Google Shape;126;p9"/>
          <p:cNvPicPr preferRelativeResize="0"/>
          <p:nvPr/>
        </p:nvPicPr>
        <p:blipFill rotWithShape="1">
          <a:blip r:embed="rId3">
            <a:alphaModFix/>
          </a:blip>
          <a:srcRect b="0" l="0" r="0" t="0"/>
          <a:stretch/>
        </p:blipFill>
        <p:spPr>
          <a:xfrm>
            <a:off x="603818" y="576550"/>
            <a:ext cx="7936364" cy="44166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0"/>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10"/>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English</a:t>
            </a:r>
            <a:endParaRPr b="0" i="0" sz="2800" u="none" cap="none" strike="noStrike">
              <a:solidFill>
                <a:schemeClr val="dk1"/>
              </a:solidFill>
              <a:latin typeface="Maven Pro Medium"/>
              <a:ea typeface="Maven Pro Medium"/>
              <a:cs typeface="Maven Pro Medium"/>
              <a:sym typeface="Maven Pro Medium"/>
            </a:endParaRPr>
          </a:p>
        </p:txBody>
      </p:sp>
      <p:pic>
        <p:nvPicPr>
          <p:cNvPr id="133" name="Google Shape;133;p10"/>
          <p:cNvPicPr preferRelativeResize="0"/>
          <p:nvPr/>
        </p:nvPicPr>
        <p:blipFill rotWithShape="1">
          <a:blip r:embed="rId3">
            <a:alphaModFix/>
          </a:blip>
          <a:srcRect b="12414" l="34119" r="19340" t="41836"/>
          <a:stretch/>
        </p:blipFill>
        <p:spPr>
          <a:xfrm>
            <a:off x="553763" y="753325"/>
            <a:ext cx="7634424" cy="4221450"/>
          </a:xfrm>
          <a:prstGeom prst="rect">
            <a:avLst/>
          </a:prstGeom>
          <a:noFill/>
          <a:ln>
            <a:noFill/>
          </a:ln>
        </p:spPr>
      </p:pic>
      <p:pic>
        <p:nvPicPr>
          <p:cNvPr id="134" name="Google Shape;134;p10"/>
          <p:cNvPicPr preferRelativeResize="0"/>
          <p:nvPr/>
        </p:nvPicPr>
        <p:blipFill rotWithShape="1">
          <a:blip r:embed="rId4">
            <a:alphaModFix/>
          </a:blip>
          <a:srcRect b="58474" l="33880" r="52976" t="36960"/>
          <a:stretch/>
        </p:blipFill>
        <p:spPr>
          <a:xfrm>
            <a:off x="1332723" y="475988"/>
            <a:ext cx="1713250" cy="3347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11"/>
          <p:cNvPicPr preferRelativeResize="0"/>
          <p:nvPr/>
        </p:nvPicPr>
        <p:blipFill rotWithShape="1">
          <a:blip r:embed="rId3">
            <a:alphaModFix/>
          </a:blip>
          <a:srcRect b="12491" l="33508" r="19463" t="36473"/>
          <a:stretch/>
        </p:blipFill>
        <p:spPr>
          <a:xfrm>
            <a:off x="517452" y="533400"/>
            <a:ext cx="8172892" cy="4433888"/>
          </a:xfrm>
          <a:prstGeom prst="rect">
            <a:avLst/>
          </a:prstGeom>
          <a:noFill/>
          <a:ln>
            <a:noFill/>
          </a:ln>
        </p:spPr>
      </p:pic>
      <p:sp>
        <p:nvSpPr>
          <p:cNvPr id="140" name="Google Shape;140;p11"/>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11"/>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Grammar</a:t>
            </a:r>
            <a:endParaRPr b="0" i="0" sz="2800" u="none" cap="none" strike="noStrike">
              <a:solidFill>
                <a:schemeClr val="dk1"/>
              </a:solidFill>
              <a:latin typeface="Maven Pro Medium"/>
              <a:ea typeface="Maven Pro Medium"/>
              <a:cs typeface="Maven Pro Medium"/>
              <a:sym typeface="Maven Pro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2"/>
          <p:cNvSpPr/>
          <p:nvPr/>
        </p:nvSpPr>
        <p:spPr>
          <a:xfrm>
            <a:off x="90900" y="1029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12"/>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Science</a:t>
            </a:r>
            <a:endParaRPr b="0" i="0" sz="2800" u="none" cap="none" strike="noStrike">
              <a:solidFill>
                <a:schemeClr val="dk1"/>
              </a:solidFill>
              <a:latin typeface="Maven Pro Medium"/>
              <a:ea typeface="Maven Pro Medium"/>
              <a:cs typeface="Maven Pro Medium"/>
              <a:sym typeface="Maven Pro Medium"/>
            </a:endParaRPr>
          </a:p>
        </p:txBody>
      </p:sp>
      <p:pic>
        <p:nvPicPr>
          <p:cNvPr id="148" name="Google Shape;148;p12"/>
          <p:cNvPicPr preferRelativeResize="0"/>
          <p:nvPr/>
        </p:nvPicPr>
        <p:blipFill rotWithShape="1">
          <a:blip r:embed="rId3">
            <a:alphaModFix/>
          </a:blip>
          <a:srcRect b="0" l="0" r="0" t="0"/>
          <a:stretch/>
        </p:blipFill>
        <p:spPr>
          <a:xfrm>
            <a:off x="538716" y="533400"/>
            <a:ext cx="7967331" cy="4435549"/>
          </a:xfrm>
          <a:prstGeom prst="rect">
            <a:avLst/>
          </a:prstGeom>
          <a:noFill/>
          <a:ln>
            <a:noFill/>
          </a:ln>
        </p:spPr>
      </p:pic>
      <p:sp>
        <p:nvSpPr>
          <p:cNvPr id="149" name="Google Shape;149;p12"/>
          <p:cNvSpPr/>
          <p:nvPr/>
        </p:nvSpPr>
        <p:spPr>
          <a:xfrm>
            <a:off x="1318437" y="609600"/>
            <a:ext cx="1056168" cy="163033"/>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g25739aa0377_0_7"/>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g25739aa0377_0_7"/>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Science</a:t>
            </a:r>
            <a:endParaRPr b="0" i="0" sz="2800" u="none" cap="none" strike="noStrike">
              <a:solidFill>
                <a:schemeClr val="dk1"/>
              </a:solidFill>
              <a:latin typeface="Maven Pro Medium"/>
              <a:ea typeface="Maven Pro Medium"/>
              <a:cs typeface="Maven Pro Medium"/>
              <a:sym typeface="Maven Pro Medium"/>
            </a:endParaRPr>
          </a:p>
        </p:txBody>
      </p:sp>
      <p:pic>
        <p:nvPicPr>
          <p:cNvPr id="156" name="Google Shape;156;g25739aa0377_0_7"/>
          <p:cNvPicPr preferRelativeResize="0"/>
          <p:nvPr/>
        </p:nvPicPr>
        <p:blipFill rotWithShape="1">
          <a:blip r:embed="rId3">
            <a:alphaModFix/>
          </a:blip>
          <a:srcRect b="0" l="0" r="0" t="0"/>
          <a:stretch/>
        </p:blipFill>
        <p:spPr>
          <a:xfrm>
            <a:off x="333153" y="588334"/>
            <a:ext cx="8541489" cy="4352261"/>
          </a:xfrm>
          <a:prstGeom prst="rect">
            <a:avLst/>
          </a:prstGeom>
          <a:noFill/>
          <a:ln>
            <a:noFill/>
          </a:ln>
        </p:spPr>
      </p:pic>
      <p:sp>
        <p:nvSpPr>
          <p:cNvPr id="157" name="Google Shape;157;g25739aa0377_0_7"/>
          <p:cNvSpPr/>
          <p:nvPr/>
        </p:nvSpPr>
        <p:spPr>
          <a:xfrm>
            <a:off x="1190847" y="659219"/>
            <a:ext cx="1127051" cy="170121"/>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25739aa0377_0_14"/>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g25739aa0377_0_14"/>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Science</a:t>
            </a:r>
            <a:endParaRPr b="0" i="0" sz="2800" u="none" cap="none" strike="noStrike">
              <a:solidFill>
                <a:schemeClr val="dk1"/>
              </a:solidFill>
              <a:latin typeface="Maven Pro Medium"/>
              <a:ea typeface="Maven Pro Medium"/>
              <a:cs typeface="Maven Pro Medium"/>
              <a:sym typeface="Maven Pro Medium"/>
            </a:endParaRPr>
          </a:p>
        </p:txBody>
      </p:sp>
      <p:pic>
        <p:nvPicPr>
          <p:cNvPr id="164" name="Google Shape;164;g25739aa0377_0_14"/>
          <p:cNvPicPr preferRelativeResize="0"/>
          <p:nvPr/>
        </p:nvPicPr>
        <p:blipFill rotWithShape="1">
          <a:blip r:embed="rId3">
            <a:alphaModFix/>
          </a:blip>
          <a:srcRect b="0" l="0" r="0" t="0"/>
          <a:stretch/>
        </p:blipFill>
        <p:spPr>
          <a:xfrm>
            <a:off x="184299" y="533400"/>
            <a:ext cx="8697432" cy="4455929"/>
          </a:xfrm>
          <a:prstGeom prst="rect">
            <a:avLst/>
          </a:prstGeom>
          <a:noFill/>
          <a:ln>
            <a:noFill/>
          </a:ln>
        </p:spPr>
      </p:pic>
      <p:sp>
        <p:nvSpPr>
          <p:cNvPr id="165" name="Google Shape;165;g25739aa0377_0_14"/>
          <p:cNvSpPr/>
          <p:nvPr/>
        </p:nvSpPr>
        <p:spPr>
          <a:xfrm>
            <a:off x="1027814" y="602512"/>
            <a:ext cx="1162493" cy="191386"/>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4"/>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14"/>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Science</a:t>
            </a:r>
            <a:endParaRPr b="0" i="0" sz="2800" u="none" cap="none" strike="noStrike">
              <a:solidFill>
                <a:schemeClr val="dk1"/>
              </a:solidFill>
              <a:latin typeface="Maven Pro Medium"/>
              <a:ea typeface="Maven Pro Medium"/>
              <a:cs typeface="Maven Pro Medium"/>
              <a:sym typeface="Maven Pro Medium"/>
            </a:endParaRPr>
          </a:p>
        </p:txBody>
      </p:sp>
      <p:pic>
        <p:nvPicPr>
          <p:cNvPr id="172" name="Google Shape;172;p14"/>
          <p:cNvPicPr preferRelativeResize="0"/>
          <p:nvPr/>
        </p:nvPicPr>
        <p:blipFill rotWithShape="1">
          <a:blip r:embed="rId3">
            <a:alphaModFix/>
          </a:blip>
          <a:srcRect b="0" l="0" r="0" t="0"/>
          <a:stretch/>
        </p:blipFill>
        <p:spPr>
          <a:xfrm>
            <a:off x="248093" y="533400"/>
            <a:ext cx="8732874" cy="440719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5"/>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35"/>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Science</a:t>
            </a:r>
            <a:endParaRPr b="0" i="0" sz="2800" u="none" cap="none" strike="noStrike">
              <a:solidFill>
                <a:schemeClr val="dk1"/>
              </a:solidFill>
              <a:latin typeface="Maven Pro Medium"/>
              <a:ea typeface="Maven Pro Medium"/>
              <a:cs typeface="Maven Pro Medium"/>
              <a:sym typeface="Maven Pro Medium"/>
            </a:endParaRPr>
          </a:p>
        </p:txBody>
      </p:sp>
      <p:pic>
        <p:nvPicPr>
          <p:cNvPr id="179" name="Google Shape;179;p35"/>
          <p:cNvPicPr preferRelativeResize="0"/>
          <p:nvPr/>
        </p:nvPicPr>
        <p:blipFill rotWithShape="1">
          <a:blip r:embed="rId3">
            <a:alphaModFix/>
          </a:blip>
          <a:srcRect b="0" l="0" r="0" t="0"/>
          <a:stretch/>
        </p:blipFill>
        <p:spPr>
          <a:xfrm>
            <a:off x="205564" y="446674"/>
            <a:ext cx="8711608" cy="450533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5"/>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15"/>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Geography</a:t>
            </a:r>
            <a:endParaRPr b="0" i="0" sz="2800" u="none" cap="none" strike="noStrike">
              <a:solidFill>
                <a:schemeClr val="dk1"/>
              </a:solidFill>
              <a:latin typeface="Maven Pro Medium"/>
              <a:ea typeface="Maven Pro Medium"/>
              <a:cs typeface="Maven Pro Medium"/>
              <a:sym typeface="Maven Pro Medium"/>
            </a:endParaRPr>
          </a:p>
        </p:txBody>
      </p:sp>
      <p:pic>
        <p:nvPicPr>
          <p:cNvPr id="186" name="Google Shape;186;p15"/>
          <p:cNvPicPr preferRelativeResize="0"/>
          <p:nvPr/>
        </p:nvPicPr>
        <p:blipFill rotWithShape="1">
          <a:blip r:embed="rId3">
            <a:alphaModFix/>
          </a:blip>
          <a:srcRect b="74" l="0" r="0" t="4974"/>
          <a:stretch/>
        </p:blipFill>
        <p:spPr>
          <a:xfrm>
            <a:off x="233916" y="559859"/>
            <a:ext cx="8661991" cy="445008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6"/>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16"/>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Geography</a:t>
            </a:r>
            <a:endParaRPr b="0" i="0" sz="2800" u="none" cap="none" strike="noStrike">
              <a:solidFill>
                <a:schemeClr val="dk1"/>
              </a:solidFill>
              <a:latin typeface="Maven Pro Medium"/>
              <a:ea typeface="Maven Pro Medium"/>
              <a:cs typeface="Maven Pro Medium"/>
              <a:sym typeface="Maven Pro Medium"/>
            </a:endParaRPr>
          </a:p>
        </p:txBody>
      </p:sp>
      <p:pic>
        <p:nvPicPr>
          <p:cNvPr id="193" name="Google Shape;193;p16"/>
          <p:cNvPicPr preferRelativeResize="0"/>
          <p:nvPr/>
        </p:nvPicPr>
        <p:blipFill rotWithShape="1">
          <a:blip r:embed="rId3">
            <a:alphaModFix/>
          </a:blip>
          <a:srcRect b="0" l="0" r="0" t="5375"/>
          <a:stretch/>
        </p:blipFill>
        <p:spPr>
          <a:xfrm>
            <a:off x="233917" y="553392"/>
            <a:ext cx="8819184" cy="446301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6"/>
          <p:cNvSpPr/>
          <p:nvPr/>
        </p:nvSpPr>
        <p:spPr>
          <a:xfrm>
            <a:off x="90900" y="98700"/>
            <a:ext cx="8962200" cy="49461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6"/>
          <p:cNvSpPr txBox="1"/>
          <p:nvPr/>
        </p:nvSpPr>
        <p:spPr>
          <a:xfrm>
            <a:off x="4114800" y="2115879"/>
            <a:ext cx="914400" cy="914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4" name="Google Shape;64;p6"/>
          <p:cNvSpPr txBox="1"/>
          <p:nvPr/>
        </p:nvSpPr>
        <p:spPr>
          <a:xfrm>
            <a:off x="269359" y="1517017"/>
            <a:ext cx="8605282" cy="30469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chemeClr val="dk1"/>
                </a:solidFill>
                <a:latin typeface="Verdana"/>
                <a:ea typeface="Verdana"/>
                <a:cs typeface="Verdana"/>
                <a:sym typeface="Verdana"/>
              </a:rPr>
              <a:t>Here at Wilsthorpe School, all subject leaders produce knowledge organisers to support you whilst you are in Years 7, 8 and 9, but what is a knowledge organiser?</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Verdana"/>
              <a:ea typeface="Verdana"/>
              <a:cs typeface="Verdana"/>
              <a:sym typeface="Verdana"/>
            </a:endParaRPr>
          </a:p>
          <a:p>
            <a:pPr indent="-171450" lvl="0" marL="171450" marR="0" rtl="0" algn="l">
              <a:lnSpc>
                <a:spcPct val="100000"/>
              </a:lnSpc>
              <a:spcBef>
                <a:spcPts val="0"/>
              </a:spcBef>
              <a:spcAft>
                <a:spcPts val="0"/>
              </a:spcAft>
              <a:buClr>
                <a:srgbClr val="000000"/>
              </a:buClr>
              <a:buSzPts val="1200"/>
              <a:buFont typeface="Arial"/>
              <a:buChar char="•"/>
            </a:pPr>
            <a:r>
              <a:rPr b="0" i="0" lang="en" sz="1200" u="none" cap="none" strike="noStrike">
                <a:solidFill>
                  <a:schemeClr val="dk1"/>
                </a:solidFill>
                <a:latin typeface="Verdana"/>
                <a:ea typeface="Verdana"/>
                <a:cs typeface="Verdana"/>
                <a:sym typeface="Verdana"/>
              </a:rPr>
              <a:t>Knowledge organisers present the key knowledge and skills for a particular topic. We call this the most ‘powerful’ knowledge. </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Verdana"/>
              <a:ea typeface="Verdana"/>
              <a:cs typeface="Verdana"/>
              <a:sym typeface="Verdana"/>
            </a:endParaRPr>
          </a:p>
          <a:p>
            <a:pPr indent="-171450" lvl="0" marL="171450" marR="0" rtl="0" algn="l">
              <a:lnSpc>
                <a:spcPct val="100000"/>
              </a:lnSpc>
              <a:spcBef>
                <a:spcPts val="0"/>
              </a:spcBef>
              <a:spcAft>
                <a:spcPts val="0"/>
              </a:spcAft>
              <a:buClr>
                <a:srgbClr val="000000"/>
              </a:buClr>
              <a:buSzPts val="1200"/>
              <a:buFont typeface="Arial"/>
              <a:buChar char="•"/>
            </a:pPr>
            <a:r>
              <a:rPr b="0" i="0" lang="en" sz="1200" u="none" cap="none" strike="noStrike">
                <a:solidFill>
                  <a:schemeClr val="dk1"/>
                </a:solidFill>
                <a:latin typeface="Verdana"/>
                <a:ea typeface="Verdana"/>
                <a:cs typeface="Verdana"/>
                <a:sym typeface="Verdana"/>
              </a:rPr>
              <a:t>They contain the key vocabulary for the topic that you need to understand and use.</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rPr b="0" i="0" lang="en" sz="1200" u="none" cap="none" strike="noStrike">
                <a:solidFill>
                  <a:schemeClr val="dk1"/>
                </a:solidFill>
                <a:latin typeface="Verdana"/>
                <a:ea typeface="Verdana"/>
                <a:cs typeface="Verdana"/>
                <a:sym typeface="Verdana"/>
              </a:rPr>
              <a:t>We know that if we do not regularly revisit this powerful knowledge, we forget some or most of what we have learned. Our lessons are designed so that we regularly revisit prior learning but knowledge organisers allow you to also revisit this knowledge at home.</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rPr b="0" i="0" lang="en" sz="1200" u="none" cap="none" strike="noStrike">
                <a:solidFill>
                  <a:schemeClr val="dk1"/>
                </a:solidFill>
                <a:latin typeface="Verdana"/>
                <a:ea typeface="Verdana"/>
                <a:cs typeface="Verdana"/>
                <a:sym typeface="Verdana"/>
              </a:rPr>
              <a:t>Using this booklet at home will help you to understand and remember all of the knowledge you will be taught each term. This will allow you to connect and strengthen your learning, allowing you to thrive in your lessons and beyond.</a:t>
            </a:r>
            <a:endParaRPr/>
          </a:p>
          <a:p>
            <a:pPr indent="0" lvl="0" marL="0" marR="0" rtl="0" algn="l">
              <a:lnSpc>
                <a:spcPct val="100000"/>
              </a:lnSpc>
              <a:spcBef>
                <a:spcPts val="0"/>
              </a:spcBef>
              <a:spcAft>
                <a:spcPts val="0"/>
              </a:spcAft>
              <a:buNone/>
            </a:pPr>
            <a:r>
              <a:t/>
            </a:r>
            <a:endParaRPr b="0" i="0" sz="1200" u="none" cap="none" strike="noStrike">
              <a:solidFill>
                <a:srgbClr val="555555"/>
              </a:solidFill>
              <a:latin typeface="Verdana"/>
              <a:ea typeface="Verdana"/>
              <a:cs typeface="Verdana"/>
              <a:sym typeface="Verdana"/>
            </a:endParaRPr>
          </a:p>
        </p:txBody>
      </p:sp>
      <p:sp>
        <p:nvSpPr>
          <p:cNvPr id="65" name="Google Shape;65;p6"/>
          <p:cNvSpPr txBox="1"/>
          <p:nvPr/>
        </p:nvSpPr>
        <p:spPr>
          <a:xfrm>
            <a:off x="1850187" y="303381"/>
            <a:ext cx="5500255" cy="8925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2600" u="none" cap="none" strike="noStrike">
                <a:solidFill>
                  <a:schemeClr val="dk1"/>
                </a:solidFill>
                <a:latin typeface="Maven Pro"/>
                <a:ea typeface="Maven Pro"/>
                <a:cs typeface="Maven Pro"/>
                <a:sym typeface="Maven Pro"/>
              </a:rPr>
              <a:t>What is a knowledge organiser and why do we use them?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7"/>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17"/>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History</a:t>
            </a:r>
            <a:endParaRPr b="0" i="0" sz="2800" u="none" cap="none" strike="noStrike">
              <a:solidFill>
                <a:schemeClr val="dk1"/>
              </a:solidFill>
              <a:latin typeface="Maven Pro Medium"/>
              <a:ea typeface="Maven Pro Medium"/>
              <a:cs typeface="Maven Pro Medium"/>
              <a:sym typeface="Maven Pro Medium"/>
            </a:endParaRPr>
          </a:p>
        </p:txBody>
      </p:sp>
      <p:pic>
        <p:nvPicPr>
          <p:cNvPr id="200" name="Google Shape;200;p17"/>
          <p:cNvPicPr preferRelativeResize="0"/>
          <p:nvPr/>
        </p:nvPicPr>
        <p:blipFill rotWithShape="1">
          <a:blip r:embed="rId3">
            <a:alphaModFix/>
          </a:blip>
          <a:srcRect b="0" l="0" r="0" t="0"/>
          <a:stretch/>
        </p:blipFill>
        <p:spPr>
          <a:xfrm>
            <a:off x="191386" y="613226"/>
            <a:ext cx="8676167" cy="434334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8"/>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18"/>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Spanish</a:t>
            </a:r>
            <a:endParaRPr b="0" i="0" sz="2800" u="none" cap="none" strike="noStrike">
              <a:solidFill>
                <a:schemeClr val="dk1"/>
              </a:solidFill>
              <a:latin typeface="Maven Pro Medium"/>
              <a:ea typeface="Maven Pro Medium"/>
              <a:cs typeface="Maven Pro Medium"/>
              <a:sym typeface="Maven Pro Medium"/>
            </a:endParaRPr>
          </a:p>
        </p:txBody>
      </p:sp>
      <p:pic>
        <p:nvPicPr>
          <p:cNvPr id="207" name="Google Shape;207;p18"/>
          <p:cNvPicPr preferRelativeResize="0"/>
          <p:nvPr/>
        </p:nvPicPr>
        <p:blipFill rotWithShape="1">
          <a:blip r:embed="rId3">
            <a:alphaModFix/>
          </a:blip>
          <a:srcRect b="0" l="0" r="0" t="0"/>
          <a:stretch/>
        </p:blipFill>
        <p:spPr>
          <a:xfrm>
            <a:off x="311889" y="627576"/>
            <a:ext cx="8655765" cy="43146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6"/>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36"/>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French</a:t>
            </a:r>
            <a:endParaRPr b="0" i="0" sz="2800" u="none" cap="none" strike="noStrike">
              <a:solidFill>
                <a:schemeClr val="dk1"/>
              </a:solidFill>
              <a:latin typeface="Maven Pro Medium"/>
              <a:ea typeface="Maven Pro Medium"/>
              <a:cs typeface="Maven Pro Medium"/>
              <a:sym typeface="Maven Pro Medium"/>
            </a:endParaRPr>
          </a:p>
        </p:txBody>
      </p:sp>
      <p:pic>
        <p:nvPicPr>
          <p:cNvPr id="214" name="Google Shape;214;p36"/>
          <p:cNvPicPr preferRelativeResize="0"/>
          <p:nvPr/>
        </p:nvPicPr>
        <p:blipFill rotWithShape="1">
          <a:blip r:embed="rId3">
            <a:alphaModFix/>
          </a:blip>
          <a:srcRect b="0" l="0" r="0" t="0"/>
          <a:stretch/>
        </p:blipFill>
        <p:spPr>
          <a:xfrm>
            <a:off x="341895" y="533400"/>
            <a:ext cx="8460209" cy="440095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0"/>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20"/>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rgbClr val="000000"/>
                </a:solidFill>
                <a:latin typeface="Maven Pro"/>
                <a:ea typeface="Maven Pro"/>
                <a:cs typeface="Maven Pro"/>
                <a:sym typeface="Maven Pro"/>
              </a:rPr>
              <a:t>Computing</a:t>
            </a:r>
            <a:endParaRPr b="0" i="0" sz="2800" u="none" cap="none" strike="noStrike">
              <a:solidFill>
                <a:srgbClr val="595959"/>
              </a:solidFill>
              <a:latin typeface="Maven Pro Medium"/>
              <a:ea typeface="Maven Pro Medium"/>
              <a:cs typeface="Maven Pro Medium"/>
              <a:sym typeface="Maven Pro Medium"/>
            </a:endParaRPr>
          </a:p>
        </p:txBody>
      </p:sp>
      <p:pic>
        <p:nvPicPr>
          <p:cNvPr id="221" name="Google Shape;221;p20"/>
          <p:cNvPicPr preferRelativeResize="0"/>
          <p:nvPr/>
        </p:nvPicPr>
        <p:blipFill rotWithShape="1">
          <a:blip r:embed="rId3">
            <a:alphaModFix/>
          </a:blip>
          <a:srcRect b="0" l="0" r="0" t="6785"/>
          <a:stretch/>
        </p:blipFill>
        <p:spPr>
          <a:xfrm>
            <a:off x="90900" y="820800"/>
            <a:ext cx="7333326" cy="4161549"/>
          </a:xfrm>
          <a:prstGeom prst="rect">
            <a:avLst/>
          </a:prstGeom>
          <a:noFill/>
          <a:ln cap="flat" cmpd="sng" w="9525">
            <a:solidFill>
              <a:schemeClr val="dk1"/>
            </a:solidFill>
            <a:prstDash val="solid"/>
            <a:round/>
            <a:headEnd len="sm" w="sm" type="none"/>
            <a:tailEnd len="sm" w="sm" type="none"/>
          </a:ln>
        </p:spPr>
      </p:pic>
      <p:sp>
        <p:nvSpPr>
          <p:cNvPr id="222" name="Google Shape;222;p20"/>
          <p:cNvSpPr txBox="1"/>
          <p:nvPr/>
        </p:nvSpPr>
        <p:spPr>
          <a:xfrm>
            <a:off x="1848575" y="533400"/>
            <a:ext cx="5044800" cy="287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1400" u="none" cap="none" strike="noStrike">
                <a:solidFill>
                  <a:srgbClr val="000000"/>
                </a:solidFill>
                <a:latin typeface="Maven Pro"/>
                <a:ea typeface="Maven Pro"/>
                <a:cs typeface="Maven Pro"/>
                <a:sym typeface="Maven Pro"/>
              </a:rPr>
              <a:t>Term 2 - Media ‘Vector Graphics’</a:t>
            </a:r>
            <a:endParaRPr b="0" i="0" sz="1600" u="none" cap="none" strike="noStrike">
              <a:solidFill>
                <a:srgbClr val="595959"/>
              </a:solidFill>
              <a:latin typeface="Maven Pro Medium"/>
              <a:ea typeface="Maven Pro Medium"/>
              <a:cs typeface="Maven Pro Medium"/>
              <a:sym typeface="Maven Pro Medium"/>
            </a:endParaRPr>
          </a:p>
        </p:txBody>
      </p:sp>
      <p:pic>
        <p:nvPicPr>
          <p:cNvPr id="223" name="Google Shape;223;p20"/>
          <p:cNvPicPr preferRelativeResize="0"/>
          <p:nvPr/>
        </p:nvPicPr>
        <p:blipFill rotWithShape="1">
          <a:blip r:embed="rId4">
            <a:alphaModFix/>
          </a:blip>
          <a:srcRect b="0" l="0" r="0" t="0"/>
          <a:stretch/>
        </p:blipFill>
        <p:spPr>
          <a:xfrm>
            <a:off x="7502075" y="1069100"/>
            <a:ext cx="1504150" cy="940100"/>
          </a:xfrm>
          <a:prstGeom prst="rect">
            <a:avLst/>
          </a:prstGeom>
          <a:noFill/>
          <a:ln>
            <a:noFill/>
          </a:ln>
        </p:spPr>
      </p:pic>
      <p:pic>
        <p:nvPicPr>
          <p:cNvPr id="224" name="Google Shape;224;p20"/>
          <p:cNvPicPr preferRelativeResize="0"/>
          <p:nvPr/>
        </p:nvPicPr>
        <p:blipFill rotWithShape="1">
          <a:blip r:embed="rId5">
            <a:alphaModFix/>
          </a:blip>
          <a:srcRect b="0" l="0" r="0" t="0"/>
          <a:stretch/>
        </p:blipFill>
        <p:spPr>
          <a:xfrm>
            <a:off x="7502075" y="2065400"/>
            <a:ext cx="1504150" cy="1002767"/>
          </a:xfrm>
          <a:prstGeom prst="rect">
            <a:avLst/>
          </a:prstGeom>
          <a:noFill/>
          <a:ln>
            <a:noFill/>
          </a:ln>
        </p:spPr>
      </p:pic>
      <p:pic>
        <p:nvPicPr>
          <p:cNvPr id="225" name="Google Shape;225;p20"/>
          <p:cNvPicPr preferRelativeResize="0"/>
          <p:nvPr/>
        </p:nvPicPr>
        <p:blipFill rotWithShape="1">
          <a:blip r:embed="rId6">
            <a:alphaModFix/>
          </a:blip>
          <a:srcRect b="0" l="0" r="50057" t="0"/>
          <a:stretch/>
        </p:blipFill>
        <p:spPr>
          <a:xfrm>
            <a:off x="7527100" y="3163275"/>
            <a:ext cx="1454101" cy="118302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1"/>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21"/>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rgbClr val="000000"/>
                </a:solidFill>
                <a:latin typeface="Maven Pro"/>
                <a:ea typeface="Maven Pro"/>
                <a:cs typeface="Maven Pro"/>
                <a:sym typeface="Maven Pro"/>
              </a:rPr>
              <a:t>Computing</a:t>
            </a:r>
            <a:endParaRPr b="0" i="0" sz="2800" u="none" cap="none" strike="noStrike">
              <a:solidFill>
                <a:srgbClr val="595959"/>
              </a:solidFill>
              <a:latin typeface="Maven Pro Medium"/>
              <a:ea typeface="Maven Pro Medium"/>
              <a:cs typeface="Maven Pro Medium"/>
              <a:sym typeface="Maven Pro Medium"/>
            </a:endParaRPr>
          </a:p>
        </p:txBody>
      </p:sp>
      <p:pic>
        <p:nvPicPr>
          <p:cNvPr id="232" name="Google Shape;232;p21"/>
          <p:cNvPicPr preferRelativeResize="0"/>
          <p:nvPr/>
        </p:nvPicPr>
        <p:blipFill rotWithShape="1">
          <a:blip r:embed="rId3">
            <a:alphaModFix/>
          </a:blip>
          <a:srcRect b="0" l="0" r="0" t="0"/>
          <a:stretch/>
        </p:blipFill>
        <p:spPr>
          <a:xfrm>
            <a:off x="226828" y="843100"/>
            <a:ext cx="7205173" cy="4193300"/>
          </a:xfrm>
          <a:prstGeom prst="rect">
            <a:avLst/>
          </a:prstGeom>
          <a:noFill/>
          <a:ln>
            <a:noFill/>
          </a:ln>
        </p:spPr>
      </p:pic>
      <p:sp>
        <p:nvSpPr>
          <p:cNvPr id="233" name="Google Shape;233;p21"/>
          <p:cNvSpPr txBox="1"/>
          <p:nvPr/>
        </p:nvSpPr>
        <p:spPr>
          <a:xfrm>
            <a:off x="1848575" y="533400"/>
            <a:ext cx="5044800" cy="287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1400" u="none" cap="none" strike="noStrike">
                <a:solidFill>
                  <a:srgbClr val="000000"/>
                </a:solidFill>
                <a:latin typeface="Maven Pro"/>
                <a:ea typeface="Maven Pro"/>
                <a:cs typeface="Maven Pro"/>
                <a:sym typeface="Maven Pro"/>
              </a:rPr>
              <a:t>Term 3 - AudioVisual Data Representation</a:t>
            </a:r>
            <a:endParaRPr b="0" i="0" sz="1600" u="none" cap="none" strike="noStrike">
              <a:solidFill>
                <a:srgbClr val="595959"/>
              </a:solidFill>
              <a:latin typeface="Maven Pro Medium"/>
              <a:ea typeface="Maven Pro Medium"/>
              <a:cs typeface="Maven Pro Medium"/>
              <a:sym typeface="Maven Pro Medium"/>
            </a:endParaRPr>
          </a:p>
        </p:txBody>
      </p:sp>
      <p:pic>
        <p:nvPicPr>
          <p:cNvPr id="234" name="Google Shape;234;p21"/>
          <p:cNvPicPr preferRelativeResize="0"/>
          <p:nvPr/>
        </p:nvPicPr>
        <p:blipFill rotWithShape="1">
          <a:blip r:embed="rId4">
            <a:alphaModFix/>
          </a:blip>
          <a:srcRect b="0" l="1506" r="0" t="32102"/>
          <a:stretch/>
        </p:blipFill>
        <p:spPr>
          <a:xfrm rot="-5400000">
            <a:off x="7195875" y="3186875"/>
            <a:ext cx="2039725" cy="1567475"/>
          </a:xfrm>
          <a:prstGeom prst="rect">
            <a:avLst/>
          </a:prstGeom>
          <a:noFill/>
          <a:ln>
            <a:noFill/>
          </a:ln>
        </p:spPr>
      </p:pic>
      <p:pic>
        <p:nvPicPr>
          <p:cNvPr id="235" name="Google Shape;235;p21"/>
          <p:cNvPicPr preferRelativeResize="0"/>
          <p:nvPr/>
        </p:nvPicPr>
        <p:blipFill rotWithShape="1">
          <a:blip r:embed="rId5">
            <a:alphaModFix/>
          </a:blip>
          <a:srcRect b="0" l="0" r="0" t="0"/>
          <a:stretch/>
        </p:blipFill>
        <p:spPr>
          <a:xfrm rot="-5400000">
            <a:off x="7254715" y="1245288"/>
            <a:ext cx="1883099" cy="1335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22"/>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22"/>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Art</a:t>
            </a:r>
            <a:endParaRPr b="0" i="0" sz="2800" u="none" cap="none" strike="noStrike">
              <a:solidFill>
                <a:schemeClr val="dk1"/>
              </a:solidFill>
              <a:latin typeface="Maven Pro Medium"/>
              <a:ea typeface="Maven Pro Medium"/>
              <a:cs typeface="Maven Pro Medium"/>
              <a:sym typeface="Maven Pro Medium"/>
            </a:endParaRPr>
          </a:p>
        </p:txBody>
      </p:sp>
      <p:sp>
        <p:nvSpPr>
          <p:cNvPr id="242" name="Google Shape;242;p22"/>
          <p:cNvSpPr/>
          <p:nvPr/>
        </p:nvSpPr>
        <p:spPr>
          <a:xfrm>
            <a:off x="5296852" y="213508"/>
            <a:ext cx="1281159" cy="455901"/>
          </a:xfrm>
          <a:custGeom>
            <a:rect b="b" l="l" r="r" t="t"/>
            <a:pathLst>
              <a:path extrusionOk="0" fill="none" h="483051" w="903973">
                <a:moveTo>
                  <a:pt x="0" y="0"/>
                </a:moveTo>
                <a:cubicBezTo>
                  <a:pt x="134493" y="-1201"/>
                  <a:pt x="237350" y="-1633"/>
                  <a:pt x="433907" y="0"/>
                </a:cubicBezTo>
                <a:cubicBezTo>
                  <a:pt x="630464" y="1633"/>
                  <a:pt x="724961" y="-1586"/>
                  <a:pt x="903973" y="0"/>
                </a:cubicBezTo>
                <a:cubicBezTo>
                  <a:pt x="916996" y="127255"/>
                  <a:pt x="916364" y="293440"/>
                  <a:pt x="903973" y="483051"/>
                </a:cubicBezTo>
                <a:cubicBezTo>
                  <a:pt x="734397" y="468252"/>
                  <a:pt x="627615" y="467463"/>
                  <a:pt x="479106" y="483051"/>
                </a:cubicBezTo>
                <a:cubicBezTo>
                  <a:pt x="330597" y="498639"/>
                  <a:pt x="233813" y="461506"/>
                  <a:pt x="0" y="483051"/>
                </a:cubicBezTo>
                <a:cubicBezTo>
                  <a:pt x="-17815" y="286890"/>
                  <a:pt x="6092" y="162635"/>
                  <a:pt x="0" y="0"/>
                </a:cubicBezTo>
                <a:close/>
              </a:path>
              <a:path extrusionOk="0" h="483051" w="903973">
                <a:moveTo>
                  <a:pt x="0" y="0"/>
                </a:moveTo>
                <a:cubicBezTo>
                  <a:pt x="180947" y="15508"/>
                  <a:pt x="331533" y="-22687"/>
                  <a:pt x="461026" y="0"/>
                </a:cubicBezTo>
                <a:cubicBezTo>
                  <a:pt x="590519" y="22687"/>
                  <a:pt x="743017" y="6731"/>
                  <a:pt x="903973" y="0"/>
                </a:cubicBezTo>
                <a:cubicBezTo>
                  <a:pt x="891235" y="137312"/>
                  <a:pt x="887756" y="257411"/>
                  <a:pt x="903973" y="483051"/>
                </a:cubicBezTo>
                <a:cubicBezTo>
                  <a:pt x="788110" y="495978"/>
                  <a:pt x="640513" y="501466"/>
                  <a:pt x="442947" y="483051"/>
                </a:cubicBezTo>
                <a:cubicBezTo>
                  <a:pt x="245381" y="464636"/>
                  <a:pt x="126711" y="489032"/>
                  <a:pt x="0" y="483051"/>
                </a:cubicBezTo>
                <a:cubicBezTo>
                  <a:pt x="3600" y="291862"/>
                  <a:pt x="6175" y="171213"/>
                  <a:pt x="0" y="0"/>
                </a:cubicBezTo>
                <a:close/>
              </a:path>
            </a:pathLst>
          </a:custGeom>
          <a:solidFill>
            <a:srgbClr val="C9DAF8"/>
          </a:solidFill>
          <a:ln cap="flat" cmpd="sng" w="9525">
            <a:solidFill>
              <a:srgbClr val="0070C0"/>
            </a:solidFill>
            <a:prstDash val="solid"/>
            <a:round/>
            <a:headEnd len="sm" w="sm" type="none"/>
            <a:tailEnd len="sm" w="sm" type="none"/>
          </a:ln>
        </p:spPr>
        <p:txBody>
          <a:bodyPr anchorCtr="0" anchor="t" bIns="82275" lIns="82275" spcFirstLastPara="1" rIns="82275" wrap="square" tIns="82275">
            <a:noAutofit/>
          </a:bodyPr>
          <a:lstStyle/>
          <a:p>
            <a:pPr indent="0" lvl="0" marL="0" marR="0" rtl="0" algn="l">
              <a:lnSpc>
                <a:spcPct val="100000"/>
              </a:lnSpc>
              <a:spcBef>
                <a:spcPts val="0"/>
              </a:spcBef>
              <a:spcAft>
                <a:spcPts val="0"/>
              </a:spcAft>
              <a:buClr>
                <a:srgbClr val="000000"/>
              </a:buClr>
              <a:buSzPts val="720"/>
              <a:buFont typeface="Arial"/>
              <a:buNone/>
            </a:pPr>
            <a:r>
              <a:rPr b="1" i="0" lang="en" sz="720" u="none" cap="none" strike="noStrike">
                <a:solidFill>
                  <a:srgbClr val="000000"/>
                </a:solidFill>
                <a:latin typeface="Calibri"/>
                <a:ea typeface="Calibri"/>
                <a:cs typeface="Calibri"/>
                <a:sym typeface="Calibri"/>
              </a:rPr>
              <a:t>Ron Magnes, American illustrator and animator with a pop art style.</a:t>
            </a:r>
            <a:endParaRPr b="0" i="0" sz="720" u="none" cap="none" strike="noStrike">
              <a:solidFill>
                <a:srgbClr val="000000"/>
              </a:solidFill>
              <a:latin typeface="Calibri"/>
              <a:ea typeface="Calibri"/>
              <a:cs typeface="Calibri"/>
              <a:sym typeface="Calibri"/>
            </a:endParaRPr>
          </a:p>
        </p:txBody>
      </p:sp>
      <p:pic>
        <p:nvPicPr>
          <p:cNvPr descr="Ron Magnes - Official Website" id="243" name="Google Shape;243;p22"/>
          <p:cNvPicPr preferRelativeResize="0"/>
          <p:nvPr/>
        </p:nvPicPr>
        <p:blipFill rotWithShape="1">
          <a:blip r:embed="rId3">
            <a:alphaModFix/>
          </a:blip>
          <a:srcRect b="0" l="0" r="0" t="0"/>
          <a:stretch/>
        </p:blipFill>
        <p:spPr>
          <a:xfrm>
            <a:off x="5304365" y="700967"/>
            <a:ext cx="1228657" cy="1228657"/>
          </a:xfrm>
          <a:prstGeom prst="rect">
            <a:avLst/>
          </a:prstGeom>
          <a:noFill/>
          <a:ln>
            <a:noFill/>
          </a:ln>
        </p:spPr>
      </p:pic>
      <p:pic>
        <p:nvPicPr>
          <p:cNvPr descr="Patrick Caulfield 1936–2005 | Tate" id="244" name="Google Shape;244;p22"/>
          <p:cNvPicPr preferRelativeResize="0"/>
          <p:nvPr/>
        </p:nvPicPr>
        <p:blipFill rotWithShape="1">
          <a:blip r:embed="rId4">
            <a:alphaModFix/>
          </a:blip>
          <a:srcRect b="0" l="0" r="0" t="0"/>
          <a:stretch/>
        </p:blipFill>
        <p:spPr>
          <a:xfrm>
            <a:off x="7183910" y="926271"/>
            <a:ext cx="760587" cy="912704"/>
          </a:xfrm>
          <a:prstGeom prst="rect">
            <a:avLst/>
          </a:prstGeom>
          <a:noFill/>
          <a:ln>
            <a:noFill/>
          </a:ln>
        </p:spPr>
      </p:pic>
      <p:graphicFrame>
        <p:nvGraphicFramePr>
          <p:cNvPr id="245" name="Google Shape;245;p22"/>
          <p:cNvGraphicFramePr/>
          <p:nvPr/>
        </p:nvGraphicFramePr>
        <p:xfrm>
          <a:off x="132100" y="344008"/>
          <a:ext cx="3000000" cy="3000000"/>
        </p:xfrm>
        <a:graphic>
          <a:graphicData uri="http://schemas.openxmlformats.org/drawingml/2006/table">
            <a:tbl>
              <a:tblPr>
                <a:noFill/>
                <a:tableStyleId>{4A962DE9-C109-459B-ACF4-B112BC4B67ED}</a:tableStyleId>
              </a:tblPr>
              <a:tblGrid>
                <a:gridCol w="876900"/>
                <a:gridCol w="1349725"/>
              </a:tblGrid>
              <a:tr h="236100">
                <a:tc gridSpan="2">
                  <a:txBody>
                    <a:bodyPr/>
                    <a:lstStyle/>
                    <a:p>
                      <a:pPr indent="0" lvl="0" marL="0" marR="0" rtl="0" algn="l">
                        <a:lnSpc>
                          <a:spcPct val="100000"/>
                        </a:lnSpc>
                        <a:spcBef>
                          <a:spcPts val="0"/>
                        </a:spcBef>
                        <a:spcAft>
                          <a:spcPts val="0"/>
                        </a:spcAft>
                        <a:buClr>
                          <a:srgbClr val="000000"/>
                        </a:buClr>
                        <a:buSzPts val="1000"/>
                        <a:buFont typeface="Arial"/>
                        <a:buNone/>
                      </a:pPr>
                      <a:r>
                        <a:rPr b="1" lang="en" sz="900" u="none" cap="none" strike="noStrike">
                          <a:solidFill>
                            <a:schemeClr val="lt1"/>
                          </a:solidFill>
                          <a:latin typeface="Calibri"/>
                          <a:ea typeface="Calibri"/>
                          <a:cs typeface="Calibri"/>
                          <a:sym typeface="Calibri"/>
                        </a:rPr>
                        <a:t>Key Words – POP ART</a:t>
                      </a:r>
                      <a:endParaRPr b="1" sz="900" u="none" cap="none" strike="noStrike">
                        <a:solidFill>
                          <a:schemeClr val="lt1"/>
                        </a:solidFill>
                        <a:latin typeface="Calibri"/>
                        <a:ea typeface="Calibri"/>
                        <a:cs typeface="Calibri"/>
                        <a:sym typeface="Calibri"/>
                      </a:endParaRPr>
                    </a:p>
                  </a:txBody>
                  <a:tcPr marT="34300" marB="34300" marR="75975" marL="759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hMerge="1"/>
              </a:tr>
              <a:tr h="568350">
                <a:tc>
                  <a:txBody>
                    <a:bodyPr/>
                    <a:lstStyle/>
                    <a:p>
                      <a:pPr indent="0" lvl="0" marL="0" marR="0" rtl="0" algn="l">
                        <a:lnSpc>
                          <a:spcPct val="100000"/>
                        </a:lnSpc>
                        <a:spcBef>
                          <a:spcPts val="0"/>
                        </a:spcBef>
                        <a:spcAft>
                          <a:spcPts val="0"/>
                        </a:spcAft>
                        <a:buClr>
                          <a:srgbClr val="000000"/>
                        </a:buClr>
                        <a:buSzPts val="1000"/>
                        <a:buFont typeface="Arial"/>
                        <a:buNone/>
                      </a:pPr>
                      <a:r>
                        <a:rPr b="0" lang="en" sz="800" u="none" cap="none" strike="noStrike">
                          <a:latin typeface="Calibri"/>
                          <a:ea typeface="Calibri"/>
                          <a:cs typeface="Calibri"/>
                          <a:sym typeface="Calibri"/>
                        </a:rPr>
                        <a:t>Pop Art (Popular Art)</a:t>
                      </a:r>
                      <a:endParaRPr b="0" sz="800" u="none" cap="none" strike="noStrike">
                        <a:latin typeface="Calibri"/>
                        <a:ea typeface="Calibri"/>
                        <a:cs typeface="Calibri"/>
                        <a:sym typeface="Calibri"/>
                      </a:endParaRPr>
                    </a:p>
                  </a:txBody>
                  <a:tcPr marT="34300" marB="34300" marR="75975" marL="759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lang="en" sz="700" u="none" cap="none" strike="noStrike">
                          <a:latin typeface="Calibri"/>
                          <a:ea typeface="Calibri"/>
                          <a:cs typeface="Calibri"/>
                          <a:sym typeface="Calibri"/>
                        </a:rPr>
                        <a:t>Artwork based on simplified commonplace images/objects e.g. Coke bottles, comic strips and soup cans.</a:t>
                      </a:r>
                      <a:endParaRPr b="0" sz="700" u="none" cap="none" strike="noStrike">
                        <a:latin typeface="Calibri"/>
                        <a:ea typeface="Calibri"/>
                        <a:cs typeface="Calibri"/>
                        <a:sym typeface="Calibri"/>
                      </a:endParaRPr>
                    </a:p>
                  </a:txBody>
                  <a:tcPr marT="34300" marB="34300" marR="75975" marL="759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58525">
                <a:tc>
                  <a:txBody>
                    <a:bodyPr/>
                    <a:lstStyle/>
                    <a:p>
                      <a:pPr indent="0" lvl="0" marL="0" marR="0" rtl="0" algn="l">
                        <a:lnSpc>
                          <a:spcPct val="100000"/>
                        </a:lnSpc>
                        <a:spcBef>
                          <a:spcPts val="0"/>
                        </a:spcBef>
                        <a:spcAft>
                          <a:spcPts val="0"/>
                        </a:spcAft>
                        <a:buClr>
                          <a:srgbClr val="000000"/>
                        </a:buClr>
                        <a:buSzPts val="1000"/>
                        <a:buFont typeface="Arial"/>
                        <a:buNone/>
                      </a:pPr>
                      <a:r>
                        <a:rPr lang="en" sz="800" u="none" cap="none" strike="noStrike">
                          <a:latin typeface="Arial"/>
                          <a:ea typeface="Arial"/>
                          <a:cs typeface="Arial"/>
                          <a:sym typeface="Arial"/>
                        </a:rPr>
                        <a:t>Composition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b="0" sz="800" u="none" cap="none" strike="noStrike">
                        <a:latin typeface="Calibri"/>
                        <a:ea typeface="Calibri"/>
                        <a:cs typeface="Calibri"/>
                        <a:sym typeface="Calibri"/>
                      </a:endParaRPr>
                    </a:p>
                  </a:txBody>
                  <a:tcPr marT="34300" marB="34300" marR="75975" marL="759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 sz="700" u="none" cap="none" strike="noStrike">
                          <a:latin typeface="Arial"/>
                          <a:ea typeface="Arial"/>
                          <a:cs typeface="Arial"/>
                          <a:sym typeface="Arial"/>
                        </a:rPr>
                        <a:t>The way objects/images are arranged in artwork. </a:t>
                      </a:r>
                      <a:endParaRPr b="0" sz="700" u="none" cap="none" strike="noStrike">
                        <a:latin typeface="Calibri"/>
                        <a:ea typeface="Calibri"/>
                        <a:cs typeface="Calibri"/>
                        <a:sym typeface="Calibri"/>
                      </a:endParaRPr>
                    </a:p>
                  </a:txBody>
                  <a:tcPr marT="34300" marB="34300" marR="75975" marL="759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50525">
                <a:tc>
                  <a:txBody>
                    <a:bodyPr/>
                    <a:lstStyle/>
                    <a:p>
                      <a:pPr indent="0" lvl="0" marL="0" marR="0" rtl="0" algn="l">
                        <a:lnSpc>
                          <a:spcPct val="100000"/>
                        </a:lnSpc>
                        <a:spcBef>
                          <a:spcPts val="0"/>
                        </a:spcBef>
                        <a:spcAft>
                          <a:spcPts val="0"/>
                        </a:spcAft>
                        <a:buClr>
                          <a:srgbClr val="000000"/>
                        </a:buClr>
                        <a:buSzPts val="1000"/>
                        <a:buFont typeface="Arial"/>
                        <a:buNone/>
                      </a:pPr>
                      <a:r>
                        <a:rPr b="0" lang="en" sz="800" u="none" cap="none" strike="noStrike">
                          <a:latin typeface="Calibri"/>
                          <a:ea typeface="Calibri"/>
                          <a:cs typeface="Calibri"/>
                          <a:sym typeface="Calibri"/>
                        </a:rPr>
                        <a:t>Sketch</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b="0" sz="800" u="none" cap="none" strike="noStrike">
                        <a:latin typeface="Calibri"/>
                        <a:ea typeface="Calibri"/>
                        <a:cs typeface="Calibri"/>
                        <a:sym typeface="Calibri"/>
                      </a:endParaRPr>
                    </a:p>
                  </a:txBody>
                  <a:tcPr marT="34300" marB="34300" marR="75975" marL="759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000"/>
                        <a:buFont typeface="Arial"/>
                        <a:buNone/>
                      </a:pPr>
                      <a:r>
                        <a:rPr lang="en" sz="700" u="none" cap="none" strike="noStrike">
                          <a:latin typeface="Arial"/>
                          <a:ea typeface="Arial"/>
                          <a:cs typeface="Arial"/>
                          <a:sym typeface="Arial"/>
                        </a:rPr>
                        <a:t>A rough/unfinished drawing often made to prepare for a final design.</a:t>
                      </a:r>
                      <a:endParaRPr sz="700" u="none" cap="none" strike="noStrike">
                        <a:latin typeface="Arial"/>
                        <a:ea typeface="Arial"/>
                        <a:cs typeface="Arial"/>
                        <a:sym typeface="Arial"/>
                      </a:endParaRPr>
                    </a:p>
                  </a:txBody>
                  <a:tcPr marT="34300" marB="34300" marR="75975" marL="759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82975">
                <a:tc>
                  <a:txBody>
                    <a:bodyPr/>
                    <a:lstStyle/>
                    <a:p>
                      <a:pPr indent="0" lvl="0" marL="0" marR="0" rtl="0" algn="l">
                        <a:lnSpc>
                          <a:spcPct val="100000"/>
                        </a:lnSpc>
                        <a:spcBef>
                          <a:spcPts val="0"/>
                        </a:spcBef>
                        <a:spcAft>
                          <a:spcPts val="0"/>
                        </a:spcAft>
                        <a:buClr>
                          <a:srgbClr val="000000"/>
                        </a:buClr>
                        <a:buSzPts val="1000"/>
                        <a:buFont typeface="Arial"/>
                        <a:buNone/>
                      </a:pPr>
                      <a:r>
                        <a:rPr b="0" lang="en" sz="800" u="none" cap="none" strike="noStrike">
                          <a:latin typeface="Calibri"/>
                          <a:ea typeface="Calibri"/>
                          <a:cs typeface="Calibri"/>
                          <a:sym typeface="Calibri"/>
                        </a:rPr>
                        <a:t>Observation</a:t>
                      </a:r>
                      <a:endParaRPr b="0" sz="800" u="none" cap="none" strike="noStrike">
                        <a:latin typeface="Calibri"/>
                        <a:ea typeface="Calibri"/>
                        <a:cs typeface="Calibri"/>
                        <a:sym typeface="Calibri"/>
                      </a:endParaRPr>
                    </a:p>
                  </a:txBody>
                  <a:tcPr marT="34300" marB="34300" marR="75975" marL="759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000"/>
                        <a:buFont typeface="Arial"/>
                        <a:buNone/>
                      </a:pPr>
                      <a:r>
                        <a:rPr lang="en" sz="700" u="none" cap="none" strike="noStrike">
                          <a:latin typeface="Arial"/>
                          <a:ea typeface="Arial"/>
                          <a:cs typeface="Arial"/>
                          <a:sym typeface="Arial"/>
                        </a:rPr>
                        <a:t>Looking at something carefully.</a:t>
                      </a:r>
                      <a:endParaRPr sz="1400" u="none" cap="none" strike="noStrike"/>
                    </a:p>
                  </a:txBody>
                  <a:tcPr marT="34300" marB="34300" marR="75975" marL="759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38925">
                <a:tc>
                  <a:txBody>
                    <a:bodyPr/>
                    <a:lstStyle/>
                    <a:p>
                      <a:pPr indent="0" lvl="0" marL="0" marR="0" rtl="0" algn="l">
                        <a:lnSpc>
                          <a:spcPct val="100000"/>
                        </a:lnSpc>
                        <a:spcBef>
                          <a:spcPts val="0"/>
                        </a:spcBef>
                        <a:spcAft>
                          <a:spcPts val="0"/>
                        </a:spcAft>
                        <a:buClr>
                          <a:srgbClr val="000000"/>
                        </a:buClr>
                        <a:buSzPts val="1000"/>
                        <a:buFont typeface="Arial"/>
                        <a:buNone/>
                      </a:pPr>
                      <a:r>
                        <a:rPr b="0" lang="en" sz="800" u="none" cap="none" strike="noStrike">
                          <a:latin typeface="Calibri"/>
                          <a:ea typeface="Calibri"/>
                          <a:cs typeface="Calibri"/>
                          <a:sym typeface="Calibri"/>
                        </a:rPr>
                        <a:t>Contour line</a:t>
                      </a:r>
                      <a:endParaRPr sz="1400" u="none" cap="none" strike="noStrike"/>
                    </a:p>
                  </a:txBody>
                  <a:tcPr marT="34300" marB="34300" marR="75975" marL="759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 sz="700" u="none" cap="none" strike="noStrike">
                          <a:latin typeface="Arial"/>
                          <a:ea typeface="Arial"/>
                          <a:cs typeface="Arial"/>
                          <a:sym typeface="Arial"/>
                        </a:rPr>
                        <a:t>Outlines of the shapes in an object – no shading.</a:t>
                      </a:r>
                      <a:endParaRPr sz="700" u="none" cap="none" strike="noStrike">
                        <a:latin typeface="Arial"/>
                        <a:ea typeface="Arial"/>
                        <a:cs typeface="Arial"/>
                        <a:sym typeface="Arial"/>
                      </a:endParaRPr>
                    </a:p>
                  </a:txBody>
                  <a:tcPr marT="34300" marB="34300" marR="75975" marL="759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50525">
                <a:tc>
                  <a:txBody>
                    <a:bodyPr/>
                    <a:lstStyle/>
                    <a:p>
                      <a:pPr indent="0" lvl="0" marL="0" marR="0" rtl="0" algn="l">
                        <a:lnSpc>
                          <a:spcPct val="100000"/>
                        </a:lnSpc>
                        <a:spcBef>
                          <a:spcPts val="0"/>
                        </a:spcBef>
                        <a:spcAft>
                          <a:spcPts val="0"/>
                        </a:spcAft>
                        <a:buClr>
                          <a:srgbClr val="000000"/>
                        </a:buClr>
                        <a:buSzPts val="1000"/>
                        <a:buFont typeface="Arial"/>
                        <a:buNone/>
                      </a:pPr>
                      <a:r>
                        <a:rPr b="0" lang="en" sz="800" u="none" cap="none" strike="noStrike">
                          <a:latin typeface="Calibri"/>
                          <a:ea typeface="Calibri"/>
                          <a:cs typeface="Calibri"/>
                          <a:sym typeface="Calibri"/>
                        </a:rPr>
                        <a:t>Collage</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b="0" sz="800" u="none" cap="none" strike="noStrike">
                        <a:latin typeface="Calibri"/>
                        <a:ea typeface="Calibri"/>
                        <a:cs typeface="Calibri"/>
                        <a:sym typeface="Calibri"/>
                      </a:endParaRPr>
                    </a:p>
                  </a:txBody>
                  <a:tcPr marT="34300" marB="34300" marR="75975" marL="759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lang="en" sz="700" u="none" cap="none" strike="noStrike">
                          <a:latin typeface="Calibri"/>
                          <a:ea typeface="Calibri"/>
                          <a:cs typeface="Calibri"/>
                          <a:sym typeface="Calibri"/>
                        </a:rPr>
                        <a:t>Different papers, images or materials  glued onto a background to form an artwork</a:t>
                      </a:r>
                      <a:endParaRPr sz="1400" u="none" cap="none" strike="noStrike"/>
                    </a:p>
                  </a:txBody>
                  <a:tcPr marT="34300" marB="34300" marR="75975" marL="759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45950">
                <a:tc>
                  <a:txBody>
                    <a:bodyPr/>
                    <a:lstStyle/>
                    <a:p>
                      <a:pPr indent="0" lvl="0" marL="0" marR="0" rtl="0" algn="l">
                        <a:lnSpc>
                          <a:spcPct val="100000"/>
                        </a:lnSpc>
                        <a:spcBef>
                          <a:spcPts val="0"/>
                        </a:spcBef>
                        <a:spcAft>
                          <a:spcPts val="0"/>
                        </a:spcAft>
                        <a:buClr>
                          <a:srgbClr val="000000"/>
                        </a:buClr>
                        <a:buSzPts val="1000"/>
                        <a:buFont typeface="Arial"/>
                        <a:buNone/>
                      </a:pPr>
                      <a:r>
                        <a:rPr b="0" lang="en" sz="800" u="none" cap="none" strike="noStrike">
                          <a:latin typeface="Calibri"/>
                          <a:ea typeface="Calibri"/>
                          <a:cs typeface="Calibri"/>
                          <a:sym typeface="Calibri"/>
                        </a:rPr>
                        <a:t>Mixed Media</a:t>
                      </a:r>
                      <a:endParaRPr sz="1400" u="none" cap="none" strike="noStrike"/>
                    </a:p>
                  </a:txBody>
                  <a:tcPr marT="34300" marB="34300" marR="75975" marL="759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000"/>
                        <a:buFont typeface="Arial"/>
                        <a:buNone/>
                      </a:pPr>
                      <a:r>
                        <a:rPr b="0" i="0" lang="en" sz="700" u="none" cap="none" strike="noStrike">
                          <a:solidFill>
                            <a:schemeClr val="dk1"/>
                          </a:solidFill>
                          <a:latin typeface="Calibri"/>
                          <a:ea typeface="Calibri"/>
                          <a:cs typeface="Calibri"/>
                          <a:sym typeface="Calibri"/>
                        </a:rPr>
                        <a:t>Artworks composed from a combination of different media or materials.</a:t>
                      </a:r>
                      <a:endParaRPr b="0" sz="700" u="none" cap="none" strike="noStrike">
                        <a:latin typeface="Calibri"/>
                        <a:ea typeface="Calibri"/>
                        <a:cs typeface="Calibri"/>
                        <a:sym typeface="Calibri"/>
                      </a:endParaRPr>
                    </a:p>
                  </a:txBody>
                  <a:tcPr marT="34300" marB="34300" marR="75975" marL="759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690775">
                <a:tc>
                  <a:txBody>
                    <a:bodyPr/>
                    <a:lstStyle/>
                    <a:p>
                      <a:pPr indent="0" lvl="0" marL="0" marR="0" rtl="0" algn="l">
                        <a:lnSpc>
                          <a:spcPct val="100000"/>
                        </a:lnSpc>
                        <a:spcBef>
                          <a:spcPts val="0"/>
                        </a:spcBef>
                        <a:spcAft>
                          <a:spcPts val="0"/>
                        </a:spcAft>
                        <a:buClr>
                          <a:srgbClr val="000000"/>
                        </a:buClr>
                        <a:buSzPts val="1000"/>
                        <a:buFont typeface="Arial"/>
                        <a:buNone/>
                      </a:pPr>
                      <a:r>
                        <a:rPr b="0" lang="en" sz="800" u="none" cap="none" strike="noStrike">
                          <a:latin typeface="Calibri"/>
                          <a:ea typeface="Calibri"/>
                          <a:cs typeface="Calibri"/>
                          <a:sym typeface="Calibri"/>
                        </a:rPr>
                        <a:t>Benday Dots</a:t>
                      </a:r>
                      <a:endParaRPr b="0" sz="800" u="none" cap="none" strike="noStrike">
                        <a:latin typeface="Calibri"/>
                        <a:ea typeface="Calibri"/>
                        <a:cs typeface="Calibri"/>
                        <a:sym typeface="Calibri"/>
                      </a:endParaRPr>
                    </a:p>
                  </a:txBody>
                  <a:tcPr marT="34300" marB="34300" marR="75975" marL="759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lang="en" sz="700" u="none" cap="none" strike="noStrike">
                          <a:latin typeface="Calibri"/>
                          <a:ea typeface="Calibri"/>
                          <a:cs typeface="Calibri"/>
                          <a:sym typeface="Calibri"/>
                        </a:rPr>
                        <a:t>Small coloured dots, typically in cyan, magenta, yellow, and black, spaced and combined to create shading and complete images</a:t>
                      </a:r>
                      <a:endParaRPr b="0" sz="700" u="none" cap="none" strike="noStrike">
                        <a:latin typeface="Calibri"/>
                        <a:ea typeface="Calibri"/>
                        <a:cs typeface="Calibri"/>
                        <a:sym typeface="Calibri"/>
                      </a:endParaRPr>
                    </a:p>
                  </a:txBody>
                  <a:tcPr marT="34300" marB="34300" marR="75975" marL="759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50525">
                <a:tc>
                  <a:txBody>
                    <a:bodyPr/>
                    <a:lstStyle/>
                    <a:p>
                      <a:pPr indent="0" lvl="0" marL="0" marR="0" rtl="0" algn="l">
                        <a:lnSpc>
                          <a:spcPct val="100000"/>
                        </a:lnSpc>
                        <a:spcBef>
                          <a:spcPts val="0"/>
                        </a:spcBef>
                        <a:spcAft>
                          <a:spcPts val="0"/>
                        </a:spcAft>
                        <a:buClr>
                          <a:srgbClr val="000000"/>
                        </a:buClr>
                        <a:buSzPts val="1000"/>
                        <a:buFont typeface="Arial"/>
                        <a:buNone/>
                      </a:pPr>
                      <a:r>
                        <a:rPr b="0" lang="en" sz="800" u="none" cap="none" strike="noStrike">
                          <a:latin typeface="Calibri"/>
                          <a:ea typeface="Calibri"/>
                          <a:cs typeface="Calibri"/>
                          <a:sym typeface="Calibri"/>
                        </a:rPr>
                        <a:t>Still life</a:t>
                      </a:r>
                      <a:endParaRPr sz="1400" u="none" cap="none" strike="noStrike"/>
                    </a:p>
                  </a:txBody>
                  <a:tcPr marT="34300" marB="34300" marR="75975" marL="759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lang="en" sz="700" u="none" cap="none" strike="noStrike">
                          <a:latin typeface="Calibri"/>
                          <a:ea typeface="Calibri"/>
                          <a:cs typeface="Calibri"/>
                          <a:sym typeface="Calibri"/>
                        </a:rPr>
                        <a:t>An artwork of an arrangement of objects.  </a:t>
                      </a:r>
                      <a:endParaRPr sz="1400" u="none" cap="none" strike="noStrike"/>
                    </a:p>
                  </a:txBody>
                  <a:tcPr marT="34300" marB="34300" marR="75975" marL="759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pic>
        <p:nvPicPr>
          <p:cNvPr id="246" name="Google Shape;246;p22"/>
          <p:cNvPicPr preferRelativeResize="0"/>
          <p:nvPr/>
        </p:nvPicPr>
        <p:blipFill rotWithShape="1">
          <a:blip r:embed="rId5">
            <a:alphaModFix/>
          </a:blip>
          <a:srcRect b="0" l="0" r="0" t="0"/>
          <a:stretch/>
        </p:blipFill>
        <p:spPr>
          <a:xfrm>
            <a:off x="5350015" y="1995652"/>
            <a:ext cx="1796389" cy="953063"/>
          </a:xfrm>
          <a:prstGeom prst="rect">
            <a:avLst/>
          </a:prstGeom>
          <a:noFill/>
          <a:ln cap="flat" cmpd="sng" w="9525">
            <a:solidFill>
              <a:schemeClr val="dk1"/>
            </a:solidFill>
            <a:prstDash val="solid"/>
            <a:round/>
            <a:headEnd len="sm" w="sm" type="none"/>
            <a:tailEnd len="sm" w="sm" type="none"/>
          </a:ln>
        </p:spPr>
      </p:pic>
      <p:pic>
        <p:nvPicPr>
          <p:cNvPr id="247" name="Google Shape;247;p22"/>
          <p:cNvPicPr preferRelativeResize="0"/>
          <p:nvPr/>
        </p:nvPicPr>
        <p:blipFill rotWithShape="1">
          <a:blip r:embed="rId6">
            <a:alphaModFix/>
          </a:blip>
          <a:srcRect b="25178" l="6577" r="4645" t="15461"/>
          <a:stretch/>
        </p:blipFill>
        <p:spPr>
          <a:xfrm>
            <a:off x="3696890" y="2880216"/>
            <a:ext cx="1170688" cy="843014"/>
          </a:xfrm>
          <a:prstGeom prst="rect">
            <a:avLst/>
          </a:prstGeom>
          <a:noFill/>
          <a:ln>
            <a:noFill/>
          </a:ln>
        </p:spPr>
      </p:pic>
      <p:sp>
        <p:nvSpPr>
          <p:cNvPr id="248" name="Google Shape;248;p22"/>
          <p:cNvSpPr/>
          <p:nvPr/>
        </p:nvSpPr>
        <p:spPr>
          <a:xfrm>
            <a:off x="6552756" y="929264"/>
            <a:ext cx="572047" cy="898381"/>
          </a:xfrm>
          <a:custGeom>
            <a:rect b="b" l="l" r="r" t="t"/>
            <a:pathLst>
              <a:path extrusionOk="0" fill="none" h="483051" w="903973">
                <a:moveTo>
                  <a:pt x="0" y="0"/>
                </a:moveTo>
                <a:cubicBezTo>
                  <a:pt x="134493" y="-1201"/>
                  <a:pt x="237350" y="-1633"/>
                  <a:pt x="433907" y="0"/>
                </a:cubicBezTo>
                <a:cubicBezTo>
                  <a:pt x="630464" y="1633"/>
                  <a:pt x="724961" y="-1586"/>
                  <a:pt x="903973" y="0"/>
                </a:cubicBezTo>
                <a:cubicBezTo>
                  <a:pt x="916996" y="127255"/>
                  <a:pt x="916364" y="293440"/>
                  <a:pt x="903973" y="483051"/>
                </a:cubicBezTo>
                <a:cubicBezTo>
                  <a:pt x="734397" y="468252"/>
                  <a:pt x="627615" y="467463"/>
                  <a:pt x="479106" y="483051"/>
                </a:cubicBezTo>
                <a:cubicBezTo>
                  <a:pt x="330597" y="498639"/>
                  <a:pt x="233813" y="461506"/>
                  <a:pt x="0" y="483051"/>
                </a:cubicBezTo>
                <a:cubicBezTo>
                  <a:pt x="-17815" y="286890"/>
                  <a:pt x="6092" y="162635"/>
                  <a:pt x="0" y="0"/>
                </a:cubicBezTo>
                <a:close/>
              </a:path>
              <a:path extrusionOk="0" h="483051" w="903973">
                <a:moveTo>
                  <a:pt x="0" y="0"/>
                </a:moveTo>
                <a:cubicBezTo>
                  <a:pt x="180947" y="15508"/>
                  <a:pt x="331533" y="-22687"/>
                  <a:pt x="461026" y="0"/>
                </a:cubicBezTo>
                <a:cubicBezTo>
                  <a:pt x="590519" y="22687"/>
                  <a:pt x="743017" y="6731"/>
                  <a:pt x="903973" y="0"/>
                </a:cubicBezTo>
                <a:cubicBezTo>
                  <a:pt x="891235" y="137312"/>
                  <a:pt x="887756" y="257411"/>
                  <a:pt x="903973" y="483051"/>
                </a:cubicBezTo>
                <a:cubicBezTo>
                  <a:pt x="788110" y="495978"/>
                  <a:pt x="640513" y="501466"/>
                  <a:pt x="442947" y="483051"/>
                </a:cubicBezTo>
                <a:cubicBezTo>
                  <a:pt x="245381" y="464636"/>
                  <a:pt x="126711" y="489032"/>
                  <a:pt x="0" y="483051"/>
                </a:cubicBezTo>
                <a:cubicBezTo>
                  <a:pt x="3600" y="291862"/>
                  <a:pt x="6175" y="171213"/>
                  <a:pt x="0" y="0"/>
                </a:cubicBezTo>
                <a:close/>
              </a:path>
            </a:pathLst>
          </a:custGeom>
          <a:solidFill>
            <a:srgbClr val="C9DAF8"/>
          </a:solidFill>
          <a:ln cap="flat" cmpd="sng" w="9525">
            <a:solidFill>
              <a:srgbClr val="0070C0"/>
            </a:solidFill>
            <a:prstDash val="solid"/>
            <a:round/>
            <a:headEnd len="sm" w="sm" type="none"/>
            <a:tailEnd len="sm" w="sm" type="none"/>
          </a:ln>
        </p:spPr>
        <p:txBody>
          <a:bodyPr anchorCtr="0" anchor="t" bIns="82275" lIns="82275" spcFirstLastPara="1" rIns="82275" wrap="square" tIns="82275">
            <a:noAutofit/>
          </a:bodyPr>
          <a:lstStyle/>
          <a:p>
            <a:pPr indent="0" lvl="0" marL="0" marR="0" rtl="0" algn="l">
              <a:lnSpc>
                <a:spcPct val="100000"/>
              </a:lnSpc>
              <a:spcBef>
                <a:spcPts val="0"/>
              </a:spcBef>
              <a:spcAft>
                <a:spcPts val="0"/>
              </a:spcAft>
              <a:buClr>
                <a:srgbClr val="000000"/>
              </a:buClr>
              <a:buSzPts val="720"/>
              <a:buFont typeface="Arial"/>
              <a:buNone/>
            </a:pPr>
            <a:r>
              <a:rPr b="1" i="0" lang="en" sz="720" u="none" cap="none" strike="noStrike">
                <a:solidFill>
                  <a:srgbClr val="000000"/>
                </a:solidFill>
                <a:latin typeface="Calibri"/>
                <a:ea typeface="Calibri"/>
                <a:cs typeface="Calibri"/>
                <a:sym typeface="Calibri"/>
              </a:rPr>
              <a:t>Patrick Caulfield, English painted associated with pop art. </a:t>
            </a:r>
            <a:endParaRPr b="0" i="0" sz="720" u="none" cap="none" strike="noStrike">
              <a:solidFill>
                <a:srgbClr val="000000"/>
              </a:solidFill>
              <a:latin typeface="Calibri"/>
              <a:ea typeface="Calibri"/>
              <a:cs typeface="Calibri"/>
              <a:sym typeface="Calibri"/>
            </a:endParaRPr>
          </a:p>
        </p:txBody>
      </p:sp>
      <p:sp>
        <p:nvSpPr>
          <p:cNvPr id="249" name="Google Shape;249;p22"/>
          <p:cNvSpPr/>
          <p:nvPr/>
        </p:nvSpPr>
        <p:spPr>
          <a:xfrm>
            <a:off x="4946202" y="2856732"/>
            <a:ext cx="752622" cy="866498"/>
          </a:xfrm>
          <a:custGeom>
            <a:rect b="b" l="l" r="r" t="t"/>
            <a:pathLst>
              <a:path extrusionOk="0" fill="none" h="1023245" w="836247">
                <a:moveTo>
                  <a:pt x="0" y="0"/>
                </a:moveTo>
                <a:cubicBezTo>
                  <a:pt x="124892" y="6170"/>
                  <a:pt x="266424" y="7928"/>
                  <a:pt x="401399" y="0"/>
                </a:cubicBezTo>
                <a:cubicBezTo>
                  <a:pt x="536374" y="-7928"/>
                  <a:pt x="643294" y="16298"/>
                  <a:pt x="836247" y="0"/>
                </a:cubicBezTo>
                <a:cubicBezTo>
                  <a:pt x="844288" y="206751"/>
                  <a:pt x="840886" y="286037"/>
                  <a:pt x="836247" y="511623"/>
                </a:cubicBezTo>
                <a:cubicBezTo>
                  <a:pt x="831608" y="737209"/>
                  <a:pt x="840464" y="914997"/>
                  <a:pt x="836247" y="1023245"/>
                </a:cubicBezTo>
                <a:cubicBezTo>
                  <a:pt x="633137" y="1017626"/>
                  <a:pt x="606024" y="1043755"/>
                  <a:pt x="418124" y="1023245"/>
                </a:cubicBezTo>
                <a:cubicBezTo>
                  <a:pt x="230224" y="1002735"/>
                  <a:pt x="165827" y="1025108"/>
                  <a:pt x="0" y="1023245"/>
                </a:cubicBezTo>
                <a:cubicBezTo>
                  <a:pt x="16788" y="892160"/>
                  <a:pt x="12104" y="650477"/>
                  <a:pt x="0" y="542320"/>
                </a:cubicBezTo>
                <a:cubicBezTo>
                  <a:pt x="-12104" y="434163"/>
                  <a:pt x="-15549" y="154587"/>
                  <a:pt x="0" y="0"/>
                </a:cubicBezTo>
                <a:close/>
              </a:path>
              <a:path extrusionOk="0" h="1023245" w="836247">
                <a:moveTo>
                  <a:pt x="0" y="0"/>
                </a:moveTo>
                <a:cubicBezTo>
                  <a:pt x="182947" y="3584"/>
                  <a:pt x="265755" y="-13738"/>
                  <a:pt x="426486" y="0"/>
                </a:cubicBezTo>
                <a:cubicBezTo>
                  <a:pt x="587217" y="13738"/>
                  <a:pt x="665422" y="-18459"/>
                  <a:pt x="836247" y="0"/>
                </a:cubicBezTo>
                <a:cubicBezTo>
                  <a:pt x="842543" y="133287"/>
                  <a:pt x="857275" y="390481"/>
                  <a:pt x="836247" y="532087"/>
                </a:cubicBezTo>
                <a:cubicBezTo>
                  <a:pt x="815219" y="673693"/>
                  <a:pt x="815394" y="860680"/>
                  <a:pt x="836247" y="1023245"/>
                </a:cubicBezTo>
                <a:cubicBezTo>
                  <a:pt x="711283" y="1012709"/>
                  <a:pt x="552848" y="1018043"/>
                  <a:pt x="443211" y="1023245"/>
                </a:cubicBezTo>
                <a:cubicBezTo>
                  <a:pt x="333574" y="1028447"/>
                  <a:pt x="183376" y="1030759"/>
                  <a:pt x="0" y="1023245"/>
                </a:cubicBezTo>
                <a:cubicBezTo>
                  <a:pt x="-7429" y="883880"/>
                  <a:pt x="-4220" y="682335"/>
                  <a:pt x="0" y="542320"/>
                </a:cubicBezTo>
                <a:cubicBezTo>
                  <a:pt x="4220" y="402306"/>
                  <a:pt x="7065" y="213177"/>
                  <a:pt x="0" y="0"/>
                </a:cubicBezTo>
                <a:close/>
              </a:path>
            </a:pathLst>
          </a:custGeom>
          <a:solidFill>
            <a:srgbClr val="C9DAF8"/>
          </a:solidFill>
          <a:ln cap="flat" cmpd="sng" w="9525">
            <a:solidFill>
              <a:srgbClr val="0070C0"/>
            </a:solidFill>
            <a:prstDash val="solid"/>
            <a:round/>
            <a:headEnd len="sm" w="sm" type="none"/>
            <a:tailEnd len="sm" w="sm" type="none"/>
          </a:ln>
        </p:spPr>
        <p:txBody>
          <a:bodyPr anchorCtr="0" anchor="t" bIns="82275" lIns="82275" spcFirstLastPara="1" rIns="82275" wrap="square" tIns="82275">
            <a:noAutofit/>
          </a:bodyPr>
          <a:lstStyle/>
          <a:p>
            <a:pPr indent="0" lvl="0" marL="0" marR="0" rtl="0" algn="l">
              <a:lnSpc>
                <a:spcPct val="100000"/>
              </a:lnSpc>
              <a:spcBef>
                <a:spcPts val="0"/>
              </a:spcBef>
              <a:spcAft>
                <a:spcPts val="0"/>
              </a:spcAft>
              <a:buClr>
                <a:srgbClr val="000000"/>
              </a:buClr>
              <a:buSzPts val="720"/>
              <a:buFont typeface="Arial"/>
              <a:buNone/>
            </a:pPr>
            <a:r>
              <a:rPr b="1" i="0" lang="en" sz="720" u="none" cap="none" strike="noStrike">
                <a:solidFill>
                  <a:srgbClr val="000000"/>
                </a:solidFill>
                <a:latin typeface="Calibri"/>
                <a:ea typeface="Calibri"/>
                <a:cs typeface="Calibri"/>
                <a:sym typeface="Calibri"/>
              </a:rPr>
              <a:t>Roy Lichtenstein ‘Whaam..’ 1963</a:t>
            </a:r>
            <a:r>
              <a:rPr b="0" i="0" lang="en" sz="720" u="none" cap="none" strike="noStrike">
                <a:solidFill>
                  <a:srgbClr val="000000"/>
                </a:solidFill>
                <a:latin typeface="Arial"/>
                <a:ea typeface="Arial"/>
                <a:cs typeface="Arial"/>
                <a:sym typeface="Arial"/>
              </a:rPr>
              <a:t>. He often used Benday Dots in his work. </a:t>
            </a:r>
            <a:endParaRPr b="0" i="0" sz="720" u="none" cap="none" strike="noStrike">
              <a:solidFill>
                <a:srgbClr val="000000"/>
              </a:solidFill>
              <a:latin typeface="Calibri"/>
              <a:ea typeface="Calibri"/>
              <a:cs typeface="Calibri"/>
              <a:sym typeface="Calibri"/>
            </a:endParaRPr>
          </a:p>
        </p:txBody>
      </p:sp>
      <p:pic>
        <p:nvPicPr>
          <p:cNvPr descr="Andy Warhol art" id="250" name="Google Shape;250;p22"/>
          <p:cNvPicPr preferRelativeResize="0"/>
          <p:nvPr/>
        </p:nvPicPr>
        <p:blipFill rotWithShape="1">
          <a:blip r:embed="rId7">
            <a:alphaModFix/>
          </a:blip>
          <a:srcRect b="0" l="0" r="0" t="0"/>
          <a:stretch/>
        </p:blipFill>
        <p:spPr>
          <a:xfrm>
            <a:off x="5727415" y="3007457"/>
            <a:ext cx="1531279" cy="728222"/>
          </a:xfrm>
          <a:prstGeom prst="rect">
            <a:avLst/>
          </a:prstGeom>
          <a:solidFill>
            <a:schemeClr val="accent2"/>
          </a:solidFill>
          <a:ln cap="flat" cmpd="sng" w="9525">
            <a:solidFill>
              <a:schemeClr val="dk1"/>
            </a:solidFill>
            <a:prstDash val="solid"/>
            <a:round/>
            <a:headEnd len="sm" w="sm" type="none"/>
            <a:tailEnd len="sm" w="sm" type="none"/>
          </a:ln>
        </p:spPr>
      </p:pic>
      <p:cxnSp>
        <p:nvCxnSpPr>
          <p:cNvPr id="251" name="Google Shape;251;p22"/>
          <p:cNvCxnSpPr/>
          <p:nvPr/>
        </p:nvCxnSpPr>
        <p:spPr>
          <a:xfrm rot="10800000">
            <a:off x="6178433" y="1205168"/>
            <a:ext cx="266077" cy="0"/>
          </a:xfrm>
          <a:prstGeom prst="straightConnector1">
            <a:avLst/>
          </a:prstGeom>
          <a:noFill/>
          <a:ln cap="flat" cmpd="sng" w="19050">
            <a:solidFill>
              <a:srgbClr val="000000"/>
            </a:solidFill>
            <a:prstDash val="solid"/>
            <a:round/>
            <a:headEnd len="sm" w="sm" type="none"/>
            <a:tailEnd len="med" w="med" type="diamond"/>
          </a:ln>
        </p:spPr>
      </p:cxnSp>
      <p:pic>
        <p:nvPicPr>
          <p:cNvPr descr="Everyday Genius: Michael Craig-Martin | PORT Magazine" id="252" name="Google Shape;252;p22"/>
          <p:cNvPicPr preferRelativeResize="0"/>
          <p:nvPr/>
        </p:nvPicPr>
        <p:blipFill rotWithShape="1">
          <a:blip r:embed="rId8">
            <a:alphaModFix/>
          </a:blip>
          <a:srcRect b="0" l="0" r="0" t="0"/>
          <a:stretch/>
        </p:blipFill>
        <p:spPr>
          <a:xfrm>
            <a:off x="7993169" y="920603"/>
            <a:ext cx="1006011" cy="934925"/>
          </a:xfrm>
          <a:prstGeom prst="rect">
            <a:avLst/>
          </a:prstGeom>
          <a:noFill/>
          <a:ln cap="flat" cmpd="sng" w="9525">
            <a:solidFill>
              <a:schemeClr val="dk1"/>
            </a:solidFill>
            <a:prstDash val="solid"/>
            <a:round/>
            <a:headEnd len="sm" w="sm" type="none"/>
            <a:tailEnd len="sm" w="sm" type="none"/>
          </a:ln>
        </p:spPr>
      </p:pic>
      <p:sp>
        <p:nvSpPr>
          <p:cNvPr id="253" name="Google Shape;253;p22"/>
          <p:cNvSpPr/>
          <p:nvPr/>
        </p:nvSpPr>
        <p:spPr>
          <a:xfrm>
            <a:off x="7222699" y="1886811"/>
            <a:ext cx="1776481" cy="319625"/>
          </a:xfrm>
          <a:custGeom>
            <a:rect b="b" l="l" r="r" t="t"/>
            <a:pathLst>
              <a:path extrusionOk="0" fill="none" h="368797" w="1499381">
                <a:moveTo>
                  <a:pt x="0" y="0"/>
                </a:moveTo>
                <a:cubicBezTo>
                  <a:pt x="134065" y="-3998"/>
                  <a:pt x="373311" y="-15998"/>
                  <a:pt x="469806" y="0"/>
                </a:cubicBezTo>
                <a:cubicBezTo>
                  <a:pt x="566301" y="15998"/>
                  <a:pt x="812442" y="20112"/>
                  <a:pt x="969600" y="0"/>
                </a:cubicBezTo>
                <a:cubicBezTo>
                  <a:pt x="1126758" y="-20112"/>
                  <a:pt x="1367697" y="-15504"/>
                  <a:pt x="1499381" y="0"/>
                </a:cubicBezTo>
                <a:cubicBezTo>
                  <a:pt x="1516972" y="171463"/>
                  <a:pt x="1499367" y="257007"/>
                  <a:pt x="1499381" y="368797"/>
                </a:cubicBezTo>
                <a:cubicBezTo>
                  <a:pt x="1272474" y="355482"/>
                  <a:pt x="1221898" y="385973"/>
                  <a:pt x="999587" y="368797"/>
                </a:cubicBezTo>
                <a:cubicBezTo>
                  <a:pt x="777276" y="351621"/>
                  <a:pt x="684151" y="381698"/>
                  <a:pt x="544775" y="368797"/>
                </a:cubicBezTo>
                <a:cubicBezTo>
                  <a:pt x="405399" y="355896"/>
                  <a:pt x="259776" y="391956"/>
                  <a:pt x="0" y="368797"/>
                </a:cubicBezTo>
                <a:cubicBezTo>
                  <a:pt x="8855" y="209893"/>
                  <a:pt x="-1350" y="135532"/>
                  <a:pt x="0" y="0"/>
                </a:cubicBezTo>
                <a:close/>
              </a:path>
              <a:path extrusionOk="0" h="368797" w="1499381">
                <a:moveTo>
                  <a:pt x="0" y="0"/>
                </a:moveTo>
                <a:cubicBezTo>
                  <a:pt x="166370" y="11631"/>
                  <a:pt x="258057" y="10941"/>
                  <a:pt x="514787" y="0"/>
                </a:cubicBezTo>
                <a:cubicBezTo>
                  <a:pt x="771517" y="-10941"/>
                  <a:pt x="888956" y="-1276"/>
                  <a:pt x="1029575" y="0"/>
                </a:cubicBezTo>
                <a:cubicBezTo>
                  <a:pt x="1170194" y="1276"/>
                  <a:pt x="1390443" y="12419"/>
                  <a:pt x="1499381" y="0"/>
                </a:cubicBezTo>
                <a:cubicBezTo>
                  <a:pt x="1497463" y="167444"/>
                  <a:pt x="1514575" y="209328"/>
                  <a:pt x="1499381" y="368797"/>
                </a:cubicBezTo>
                <a:cubicBezTo>
                  <a:pt x="1298755" y="374138"/>
                  <a:pt x="1183017" y="357097"/>
                  <a:pt x="1044569" y="368797"/>
                </a:cubicBezTo>
                <a:cubicBezTo>
                  <a:pt x="906121" y="380497"/>
                  <a:pt x="677635" y="390913"/>
                  <a:pt x="544775" y="368797"/>
                </a:cubicBezTo>
                <a:cubicBezTo>
                  <a:pt x="411915" y="346681"/>
                  <a:pt x="135592" y="370458"/>
                  <a:pt x="0" y="368797"/>
                </a:cubicBezTo>
                <a:cubicBezTo>
                  <a:pt x="10235" y="207927"/>
                  <a:pt x="11642" y="164363"/>
                  <a:pt x="0" y="0"/>
                </a:cubicBezTo>
                <a:close/>
              </a:path>
            </a:pathLst>
          </a:custGeom>
          <a:solidFill>
            <a:srgbClr val="C9DAF8"/>
          </a:solidFill>
          <a:ln cap="flat" cmpd="sng" w="9525">
            <a:solidFill>
              <a:srgbClr val="0070C0"/>
            </a:solidFill>
            <a:prstDash val="solid"/>
            <a:round/>
            <a:headEnd len="sm" w="sm" type="none"/>
            <a:tailEnd len="sm" w="sm" type="none"/>
          </a:ln>
        </p:spPr>
        <p:txBody>
          <a:bodyPr anchorCtr="0" anchor="t" bIns="82275" lIns="82275" spcFirstLastPara="1" rIns="82275" wrap="square" tIns="82275">
            <a:noAutofit/>
          </a:bodyPr>
          <a:lstStyle/>
          <a:p>
            <a:pPr indent="0" lvl="0" marL="0" marR="0" rtl="0" algn="l">
              <a:lnSpc>
                <a:spcPct val="100000"/>
              </a:lnSpc>
              <a:spcBef>
                <a:spcPts val="0"/>
              </a:spcBef>
              <a:spcAft>
                <a:spcPts val="0"/>
              </a:spcAft>
              <a:buClr>
                <a:srgbClr val="000000"/>
              </a:buClr>
              <a:buSzPts val="720"/>
              <a:buFont typeface="Arial"/>
              <a:buNone/>
            </a:pPr>
            <a:r>
              <a:rPr b="1" i="0" lang="en" sz="720" u="none" cap="none" strike="noStrike">
                <a:solidFill>
                  <a:srgbClr val="000000"/>
                </a:solidFill>
                <a:latin typeface="Calibri"/>
                <a:ea typeface="Calibri"/>
                <a:cs typeface="Calibri"/>
                <a:sym typeface="Calibri"/>
              </a:rPr>
              <a:t>Michael Craig Martin, American artist ‘Untitled (with suitcase)’ 2020</a:t>
            </a:r>
            <a:endParaRPr b="0" i="0" sz="720" u="none" cap="none" strike="noStrike">
              <a:solidFill>
                <a:srgbClr val="000000"/>
              </a:solidFill>
              <a:latin typeface="Calibri"/>
              <a:ea typeface="Calibri"/>
              <a:cs typeface="Calibri"/>
              <a:sym typeface="Calibri"/>
            </a:endParaRPr>
          </a:p>
        </p:txBody>
      </p:sp>
      <p:graphicFrame>
        <p:nvGraphicFramePr>
          <p:cNvPr id="254" name="Google Shape;254;p22"/>
          <p:cNvGraphicFramePr/>
          <p:nvPr/>
        </p:nvGraphicFramePr>
        <p:xfrm>
          <a:off x="3674935" y="2901126"/>
          <a:ext cx="3000000" cy="3000000"/>
        </p:xfrm>
        <a:graphic>
          <a:graphicData uri="http://schemas.openxmlformats.org/drawingml/2006/table">
            <a:tbl>
              <a:tblPr>
                <a:noFill/>
                <a:tableStyleId>{4A962DE9-C109-459B-ACF4-B112BC4B67ED}</a:tableStyleId>
              </a:tblPr>
              <a:tblGrid>
                <a:gridCol w="291025"/>
                <a:gridCol w="291025"/>
                <a:gridCol w="274325"/>
                <a:gridCol w="307700"/>
              </a:tblGrid>
              <a:tr h="274325">
                <a:tc>
                  <a:txBody>
                    <a:bodyPr/>
                    <a:lstStyle/>
                    <a:p>
                      <a:pPr indent="0" lvl="0" marL="0" marR="0" rtl="0" algn="l">
                        <a:lnSpc>
                          <a:spcPct val="100000"/>
                        </a:lnSpc>
                        <a:spcBef>
                          <a:spcPts val="0"/>
                        </a:spcBef>
                        <a:spcAft>
                          <a:spcPts val="0"/>
                        </a:spcAft>
                        <a:buClr>
                          <a:srgbClr val="000000"/>
                        </a:buClr>
                        <a:buSzPts val="1300"/>
                        <a:buFont typeface="Arial"/>
                        <a:buNone/>
                      </a:pPr>
                      <a:r>
                        <a:t/>
                      </a:r>
                      <a:endParaRPr sz="1300" u="none" cap="none" strike="noStrike"/>
                    </a:p>
                  </a:txBody>
                  <a:tcPr marT="41150" marB="41150" marR="82300" marL="82300"/>
                </a:tc>
                <a:tc>
                  <a:txBody>
                    <a:bodyPr/>
                    <a:lstStyle/>
                    <a:p>
                      <a:pPr indent="0" lvl="0" marL="0" marR="0" rtl="0" algn="l">
                        <a:lnSpc>
                          <a:spcPct val="100000"/>
                        </a:lnSpc>
                        <a:spcBef>
                          <a:spcPts val="0"/>
                        </a:spcBef>
                        <a:spcAft>
                          <a:spcPts val="0"/>
                        </a:spcAft>
                        <a:buClr>
                          <a:srgbClr val="000000"/>
                        </a:buClr>
                        <a:buSzPts val="1300"/>
                        <a:buFont typeface="Arial"/>
                        <a:buNone/>
                      </a:pPr>
                      <a:r>
                        <a:t/>
                      </a:r>
                      <a:endParaRPr sz="1300" u="none" cap="none" strike="noStrike"/>
                    </a:p>
                  </a:txBody>
                  <a:tcPr marT="41150" marB="41150" marR="82300" marL="82300"/>
                </a:tc>
                <a:tc>
                  <a:txBody>
                    <a:bodyPr/>
                    <a:lstStyle/>
                    <a:p>
                      <a:pPr indent="0" lvl="0" marL="0" marR="0" rtl="0" algn="l">
                        <a:lnSpc>
                          <a:spcPct val="100000"/>
                        </a:lnSpc>
                        <a:spcBef>
                          <a:spcPts val="0"/>
                        </a:spcBef>
                        <a:spcAft>
                          <a:spcPts val="0"/>
                        </a:spcAft>
                        <a:buClr>
                          <a:srgbClr val="000000"/>
                        </a:buClr>
                        <a:buSzPts val="1300"/>
                        <a:buFont typeface="Arial"/>
                        <a:buNone/>
                      </a:pPr>
                      <a:r>
                        <a:t/>
                      </a:r>
                      <a:endParaRPr sz="1300" u="none" cap="none" strike="noStrike"/>
                    </a:p>
                  </a:txBody>
                  <a:tcPr marT="41150" marB="41150" marR="82300" marL="82300"/>
                </a:tc>
                <a:tc>
                  <a:txBody>
                    <a:bodyPr/>
                    <a:lstStyle/>
                    <a:p>
                      <a:pPr indent="0" lvl="0" marL="0" marR="0" rtl="0" algn="l">
                        <a:lnSpc>
                          <a:spcPct val="100000"/>
                        </a:lnSpc>
                        <a:spcBef>
                          <a:spcPts val="0"/>
                        </a:spcBef>
                        <a:spcAft>
                          <a:spcPts val="0"/>
                        </a:spcAft>
                        <a:buClr>
                          <a:srgbClr val="000000"/>
                        </a:buClr>
                        <a:buSzPts val="1300"/>
                        <a:buFont typeface="Arial"/>
                        <a:buNone/>
                      </a:pPr>
                      <a:r>
                        <a:t/>
                      </a:r>
                      <a:endParaRPr sz="1300" u="none" cap="none" strike="noStrike"/>
                    </a:p>
                  </a:txBody>
                  <a:tcPr marT="41150" marB="41150" marR="82300" marL="82300"/>
                </a:tc>
              </a:tr>
              <a:tr h="274325">
                <a:tc>
                  <a:txBody>
                    <a:bodyPr/>
                    <a:lstStyle/>
                    <a:p>
                      <a:pPr indent="0" lvl="0" marL="0" marR="0" rtl="0" algn="l">
                        <a:lnSpc>
                          <a:spcPct val="100000"/>
                        </a:lnSpc>
                        <a:spcBef>
                          <a:spcPts val="0"/>
                        </a:spcBef>
                        <a:spcAft>
                          <a:spcPts val="0"/>
                        </a:spcAft>
                        <a:buClr>
                          <a:srgbClr val="000000"/>
                        </a:buClr>
                        <a:buSzPts val="1300"/>
                        <a:buFont typeface="Arial"/>
                        <a:buNone/>
                      </a:pPr>
                      <a:r>
                        <a:t/>
                      </a:r>
                      <a:endParaRPr sz="1300" u="none" cap="none" strike="noStrike"/>
                    </a:p>
                  </a:txBody>
                  <a:tcPr marT="41150" marB="41150" marR="82300" marL="82300"/>
                </a:tc>
                <a:tc>
                  <a:txBody>
                    <a:bodyPr/>
                    <a:lstStyle/>
                    <a:p>
                      <a:pPr indent="0" lvl="0" marL="0" marR="0" rtl="0" algn="l">
                        <a:lnSpc>
                          <a:spcPct val="100000"/>
                        </a:lnSpc>
                        <a:spcBef>
                          <a:spcPts val="0"/>
                        </a:spcBef>
                        <a:spcAft>
                          <a:spcPts val="0"/>
                        </a:spcAft>
                        <a:buClr>
                          <a:srgbClr val="000000"/>
                        </a:buClr>
                        <a:buSzPts val="1300"/>
                        <a:buFont typeface="Arial"/>
                        <a:buNone/>
                      </a:pPr>
                      <a:r>
                        <a:t/>
                      </a:r>
                      <a:endParaRPr sz="1300" u="none" cap="none" strike="noStrike"/>
                    </a:p>
                  </a:txBody>
                  <a:tcPr marT="41150" marB="41150" marR="82300" marL="82300"/>
                </a:tc>
                <a:tc>
                  <a:txBody>
                    <a:bodyPr/>
                    <a:lstStyle/>
                    <a:p>
                      <a:pPr indent="0" lvl="0" marL="0" marR="0" rtl="0" algn="l">
                        <a:lnSpc>
                          <a:spcPct val="100000"/>
                        </a:lnSpc>
                        <a:spcBef>
                          <a:spcPts val="0"/>
                        </a:spcBef>
                        <a:spcAft>
                          <a:spcPts val="0"/>
                        </a:spcAft>
                        <a:buClr>
                          <a:srgbClr val="000000"/>
                        </a:buClr>
                        <a:buSzPts val="1300"/>
                        <a:buFont typeface="Arial"/>
                        <a:buNone/>
                      </a:pPr>
                      <a:r>
                        <a:t/>
                      </a:r>
                      <a:endParaRPr sz="1300" u="none" cap="none" strike="noStrike"/>
                    </a:p>
                  </a:txBody>
                  <a:tcPr marT="41150" marB="41150" marR="82300" marL="82300"/>
                </a:tc>
                <a:tc>
                  <a:txBody>
                    <a:bodyPr/>
                    <a:lstStyle/>
                    <a:p>
                      <a:pPr indent="0" lvl="0" marL="0" marR="0" rtl="0" algn="l">
                        <a:lnSpc>
                          <a:spcPct val="100000"/>
                        </a:lnSpc>
                        <a:spcBef>
                          <a:spcPts val="0"/>
                        </a:spcBef>
                        <a:spcAft>
                          <a:spcPts val="0"/>
                        </a:spcAft>
                        <a:buClr>
                          <a:srgbClr val="000000"/>
                        </a:buClr>
                        <a:buSzPts val="1300"/>
                        <a:buFont typeface="Arial"/>
                        <a:buNone/>
                      </a:pPr>
                      <a:r>
                        <a:t/>
                      </a:r>
                      <a:endParaRPr sz="1300" u="none" cap="none" strike="noStrike"/>
                    </a:p>
                  </a:txBody>
                  <a:tcPr marT="41150" marB="41150" marR="82300" marL="82300"/>
                </a:tc>
              </a:tr>
              <a:tr h="274325">
                <a:tc>
                  <a:txBody>
                    <a:bodyPr/>
                    <a:lstStyle/>
                    <a:p>
                      <a:pPr indent="0" lvl="0" marL="0" marR="0" rtl="0" algn="l">
                        <a:lnSpc>
                          <a:spcPct val="100000"/>
                        </a:lnSpc>
                        <a:spcBef>
                          <a:spcPts val="0"/>
                        </a:spcBef>
                        <a:spcAft>
                          <a:spcPts val="0"/>
                        </a:spcAft>
                        <a:buClr>
                          <a:srgbClr val="000000"/>
                        </a:buClr>
                        <a:buSzPts val="1300"/>
                        <a:buFont typeface="Arial"/>
                        <a:buNone/>
                      </a:pPr>
                      <a:r>
                        <a:t/>
                      </a:r>
                      <a:endParaRPr sz="1300" u="none" cap="none" strike="noStrike"/>
                    </a:p>
                  </a:txBody>
                  <a:tcPr marT="41150" marB="41150" marR="82300" marL="82300"/>
                </a:tc>
                <a:tc>
                  <a:txBody>
                    <a:bodyPr/>
                    <a:lstStyle/>
                    <a:p>
                      <a:pPr indent="0" lvl="0" marL="0" marR="0" rtl="0" algn="l">
                        <a:lnSpc>
                          <a:spcPct val="100000"/>
                        </a:lnSpc>
                        <a:spcBef>
                          <a:spcPts val="0"/>
                        </a:spcBef>
                        <a:spcAft>
                          <a:spcPts val="0"/>
                        </a:spcAft>
                        <a:buClr>
                          <a:srgbClr val="000000"/>
                        </a:buClr>
                        <a:buSzPts val="1300"/>
                        <a:buFont typeface="Arial"/>
                        <a:buNone/>
                      </a:pPr>
                      <a:r>
                        <a:t/>
                      </a:r>
                      <a:endParaRPr sz="1300" u="none" cap="none" strike="noStrike"/>
                    </a:p>
                  </a:txBody>
                  <a:tcPr marT="41150" marB="41150" marR="82300" marL="82300"/>
                </a:tc>
                <a:tc>
                  <a:txBody>
                    <a:bodyPr/>
                    <a:lstStyle/>
                    <a:p>
                      <a:pPr indent="0" lvl="0" marL="0" marR="0" rtl="0" algn="l">
                        <a:lnSpc>
                          <a:spcPct val="100000"/>
                        </a:lnSpc>
                        <a:spcBef>
                          <a:spcPts val="0"/>
                        </a:spcBef>
                        <a:spcAft>
                          <a:spcPts val="0"/>
                        </a:spcAft>
                        <a:buClr>
                          <a:srgbClr val="000000"/>
                        </a:buClr>
                        <a:buSzPts val="1300"/>
                        <a:buFont typeface="Arial"/>
                        <a:buNone/>
                      </a:pPr>
                      <a:r>
                        <a:t/>
                      </a:r>
                      <a:endParaRPr sz="1300" u="none" cap="none" strike="noStrike"/>
                    </a:p>
                  </a:txBody>
                  <a:tcPr marT="41150" marB="41150" marR="82300" marL="82300"/>
                </a:tc>
                <a:tc>
                  <a:txBody>
                    <a:bodyPr/>
                    <a:lstStyle/>
                    <a:p>
                      <a:pPr indent="0" lvl="0" marL="0" marR="0" rtl="0" algn="l">
                        <a:lnSpc>
                          <a:spcPct val="100000"/>
                        </a:lnSpc>
                        <a:spcBef>
                          <a:spcPts val="0"/>
                        </a:spcBef>
                        <a:spcAft>
                          <a:spcPts val="0"/>
                        </a:spcAft>
                        <a:buClr>
                          <a:srgbClr val="000000"/>
                        </a:buClr>
                        <a:buSzPts val="1300"/>
                        <a:buFont typeface="Arial"/>
                        <a:buNone/>
                      </a:pPr>
                      <a:r>
                        <a:t/>
                      </a:r>
                      <a:endParaRPr sz="1300" u="none" cap="none" strike="noStrike"/>
                    </a:p>
                  </a:txBody>
                  <a:tcPr marT="41150" marB="41150" marR="82300" marL="82300"/>
                </a:tc>
              </a:tr>
            </a:tbl>
          </a:graphicData>
        </a:graphic>
      </p:graphicFrame>
      <p:sp>
        <p:nvSpPr>
          <p:cNvPr id="255" name="Google Shape;255;p22"/>
          <p:cNvSpPr/>
          <p:nvPr/>
        </p:nvSpPr>
        <p:spPr>
          <a:xfrm>
            <a:off x="7222699" y="2265178"/>
            <a:ext cx="682425" cy="1080776"/>
          </a:xfrm>
          <a:custGeom>
            <a:rect b="b" l="l" r="r" t="t"/>
            <a:pathLst>
              <a:path extrusionOk="0" fill="none" h="1123137" w="758250">
                <a:moveTo>
                  <a:pt x="0" y="0"/>
                </a:moveTo>
                <a:cubicBezTo>
                  <a:pt x="81799" y="-6047"/>
                  <a:pt x="193096" y="-3871"/>
                  <a:pt x="356378" y="0"/>
                </a:cubicBezTo>
                <a:cubicBezTo>
                  <a:pt x="519660" y="3871"/>
                  <a:pt x="624782" y="9603"/>
                  <a:pt x="758250" y="0"/>
                </a:cubicBezTo>
                <a:cubicBezTo>
                  <a:pt x="765326" y="270670"/>
                  <a:pt x="742680" y="430300"/>
                  <a:pt x="758250" y="550337"/>
                </a:cubicBezTo>
                <a:cubicBezTo>
                  <a:pt x="773820" y="670374"/>
                  <a:pt x="737670" y="974387"/>
                  <a:pt x="758250" y="1123137"/>
                </a:cubicBezTo>
                <a:cubicBezTo>
                  <a:pt x="638279" y="1107237"/>
                  <a:pt x="511884" y="1127978"/>
                  <a:pt x="386708" y="1123137"/>
                </a:cubicBezTo>
                <a:cubicBezTo>
                  <a:pt x="261532" y="1118296"/>
                  <a:pt x="97565" y="1110089"/>
                  <a:pt x="0" y="1123137"/>
                </a:cubicBezTo>
                <a:cubicBezTo>
                  <a:pt x="-15553" y="922063"/>
                  <a:pt x="-21903" y="827901"/>
                  <a:pt x="0" y="561569"/>
                </a:cubicBezTo>
                <a:cubicBezTo>
                  <a:pt x="21903" y="295237"/>
                  <a:pt x="365" y="219017"/>
                  <a:pt x="0" y="0"/>
                </a:cubicBezTo>
                <a:close/>
              </a:path>
              <a:path extrusionOk="0" h="1123137" w="758250">
                <a:moveTo>
                  <a:pt x="0" y="0"/>
                </a:moveTo>
                <a:cubicBezTo>
                  <a:pt x="122217" y="-16471"/>
                  <a:pt x="209898" y="-8412"/>
                  <a:pt x="379125" y="0"/>
                </a:cubicBezTo>
                <a:cubicBezTo>
                  <a:pt x="548352" y="8412"/>
                  <a:pt x="678401" y="-9778"/>
                  <a:pt x="758250" y="0"/>
                </a:cubicBezTo>
                <a:cubicBezTo>
                  <a:pt x="768349" y="140921"/>
                  <a:pt x="778561" y="395474"/>
                  <a:pt x="758250" y="539106"/>
                </a:cubicBezTo>
                <a:cubicBezTo>
                  <a:pt x="737939" y="682738"/>
                  <a:pt x="779017" y="899267"/>
                  <a:pt x="758250" y="1123137"/>
                </a:cubicBezTo>
                <a:cubicBezTo>
                  <a:pt x="683642" y="1131526"/>
                  <a:pt x="509086" y="1122319"/>
                  <a:pt x="386708" y="1123137"/>
                </a:cubicBezTo>
                <a:cubicBezTo>
                  <a:pt x="264330" y="1123955"/>
                  <a:pt x="91458" y="1120250"/>
                  <a:pt x="0" y="1123137"/>
                </a:cubicBezTo>
                <a:cubicBezTo>
                  <a:pt x="6569" y="998222"/>
                  <a:pt x="1105" y="726674"/>
                  <a:pt x="0" y="550337"/>
                </a:cubicBezTo>
                <a:cubicBezTo>
                  <a:pt x="-1105" y="374000"/>
                  <a:pt x="27503" y="254532"/>
                  <a:pt x="0" y="0"/>
                </a:cubicBezTo>
                <a:close/>
              </a:path>
            </a:pathLst>
          </a:custGeom>
          <a:solidFill>
            <a:srgbClr val="C9DAF8"/>
          </a:solidFill>
          <a:ln cap="flat" cmpd="sng" w="9525">
            <a:solidFill>
              <a:srgbClr val="0070C0"/>
            </a:solidFill>
            <a:prstDash val="solid"/>
            <a:round/>
            <a:headEnd len="sm" w="sm" type="none"/>
            <a:tailEnd len="sm" w="sm" type="none"/>
          </a:ln>
        </p:spPr>
        <p:txBody>
          <a:bodyPr anchorCtr="0" anchor="t" bIns="82275" lIns="82275" spcFirstLastPara="1" rIns="82275" wrap="square" tIns="82275">
            <a:noAutofit/>
          </a:bodyPr>
          <a:lstStyle/>
          <a:p>
            <a:pPr indent="0" lvl="0" marL="0" marR="0" rtl="0" algn="l">
              <a:lnSpc>
                <a:spcPct val="100000"/>
              </a:lnSpc>
              <a:spcBef>
                <a:spcPts val="0"/>
              </a:spcBef>
              <a:spcAft>
                <a:spcPts val="0"/>
              </a:spcAft>
              <a:buClr>
                <a:srgbClr val="000000"/>
              </a:buClr>
              <a:buSzPts val="720"/>
              <a:buFont typeface="Arial"/>
              <a:buNone/>
            </a:pPr>
            <a:r>
              <a:rPr b="1" i="0" lang="en" sz="720" u="none" cap="none" strike="noStrike">
                <a:solidFill>
                  <a:srgbClr val="000000"/>
                </a:solidFill>
                <a:latin typeface="Calibri"/>
                <a:ea typeface="Calibri"/>
                <a:cs typeface="Calibri"/>
                <a:sym typeface="Calibri"/>
              </a:rPr>
              <a:t>Andy Warhol American artist and leading figure in pop art. </a:t>
            </a:r>
            <a:r>
              <a:rPr b="0" i="0" lang="en" sz="720" u="none" cap="none" strike="noStrike">
                <a:solidFill>
                  <a:srgbClr val="000000"/>
                </a:solidFill>
                <a:latin typeface="Calibri"/>
                <a:ea typeface="Calibri"/>
                <a:cs typeface="Calibri"/>
                <a:sym typeface="Calibri"/>
              </a:rPr>
              <a:t>‘</a:t>
            </a:r>
            <a:r>
              <a:rPr b="1" i="0" lang="en" sz="720" u="none" cap="none" strike="noStrike">
                <a:solidFill>
                  <a:srgbClr val="000000"/>
                </a:solidFill>
                <a:latin typeface="Calibri"/>
                <a:ea typeface="Calibri"/>
                <a:cs typeface="Calibri"/>
                <a:sym typeface="Calibri"/>
              </a:rPr>
              <a:t>Cambell’s Soup’ 1968. </a:t>
            </a:r>
            <a:r>
              <a:rPr b="0" i="0" lang="en" sz="720" u="none" cap="none" strike="noStrike">
                <a:solidFill>
                  <a:srgbClr val="000000"/>
                </a:solidFill>
                <a:latin typeface="Calibri"/>
                <a:ea typeface="Calibri"/>
                <a:cs typeface="Calibri"/>
                <a:sym typeface="Calibri"/>
              </a:rPr>
              <a:t>Photographic Screenprint</a:t>
            </a:r>
            <a:endParaRPr b="0" i="0" sz="72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10"/>
              <a:buFont typeface="Arial"/>
              <a:buNone/>
            </a:pPr>
            <a:r>
              <a:t/>
            </a:r>
            <a:endParaRPr b="0" i="0" sz="810" u="none" cap="none" strike="noStrike">
              <a:solidFill>
                <a:srgbClr val="000000"/>
              </a:solidFill>
              <a:latin typeface="Calibri"/>
              <a:ea typeface="Calibri"/>
              <a:cs typeface="Calibri"/>
              <a:sym typeface="Calibri"/>
            </a:endParaRPr>
          </a:p>
        </p:txBody>
      </p:sp>
      <p:cxnSp>
        <p:nvCxnSpPr>
          <p:cNvPr id="256" name="Google Shape;256;p22"/>
          <p:cNvCxnSpPr/>
          <p:nvPr/>
        </p:nvCxnSpPr>
        <p:spPr>
          <a:xfrm flipH="1" rot="10800000">
            <a:off x="6987330" y="1080267"/>
            <a:ext cx="314413" cy="207077"/>
          </a:xfrm>
          <a:prstGeom prst="straightConnector1">
            <a:avLst/>
          </a:prstGeom>
          <a:noFill/>
          <a:ln cap="flat" cmpd="sng" w="19050">
            <a:solidFill>
              <a:srgbClr val="000000"/>
            </a:solidFill>
            <a:prstDash val="solid"/>
            <a:round/>
            <a:headEnd len="sm" w="sm" type="none"/>
            <a:tailEnd len="med" w="med" type="diamond"/>
          </a:ln>
        </p:spPr>
      </p:cxnSp>
      <p:sp>
        <p:nvSpPr>
          <p:cNvPr id="257" name="Google Shape;257;p22"/>
          <p:cNvSpPr/>
          <p:nvPr/>
        </p:nvSpPr>
        <p:spPr>
          <a:xfrm>
            <a:off x="3671388" y="1962280"/>
            <a:ext cx="714932" cy="865889"/>
          </a:xfrm>
          <a:custGeom>
            <a:rect b="b" l="l" r="r" t="t"/>
            <a:pathLst>
              <a:path extrusionOk="0" fill="none" h="658090" w="794369">
                <a:moveTo>
                  <a:pt x="0" y="0"/>
                </a:moveTo>
                <a:cubicBezTo>
                  <a:pt x="88114" y="-7111"/>
                  <a:pt x="294361" y="-10524"/>
                  <a:pt x="381297" y="0"/>
                </a:cubicBezTo>
                <a:cubicBezTo>
                  <a:pt x="468233" y="10524"/>
                  <a:pt x="685521" y="17439"/>
                  <a:pt x="794369" y="0"/>
                </a:cubicBezTo>
                <a:cubicBezTo>
                  <a:pt x="763881" y="205655"/>
                  <a:pt x="805553" y="454062"/>
                  <a:pt x="794369" y="658090"/>
                </a:cubicBezTo>
                <a:cubicBezTo>
                  <a:pt x="619836" y="647610"/>
                  <a:pt x="543253" y="661122"/>
                  <a:pt x="421016" y="658090"/>
                </a:cubicBezTo>
                <a:cubicBezTo>
                  <a:pt x="298779" y="655058"/>
                  <a:pt x="184859" y="645914"/>
                  <a:pt x="0" y="658090"/>
                </a:cubicBezTo>
                <a:cubicBezTo>
                  <a:pt x="29354" y="425247"/>
                  <a:pt x="-22123" y="244594"/>
                  <a:pt x="0" y="0"/>
                </a:cubicBezTo>
                <a:close/>
              </a:path>
              <a:path extrusionOk="0" h="658090" w="794369">
                <a:moveTo>
                  <a:pt x="0" y="0"/>
                </a:moveTo>
                <a:cubicBezTo>
                  <a:pt x="92843" y="13292"/>
                  <a:pt x="275042" y="-5299"/>
                  <a:pt x="405128" y="0"/>
                </a:cubicBezTo>
                <a:cubicBezTo>
                  <a:pt x="535214" y="5299"/>
                  <a:pt x="604330" y="14211"/>
                  <a:pt x="794369" y="0"/>
                </a:cubicBezTo>
                <a:cubicBezTo>
                  <a:pt x="783336" y="256417"/>
                  <a:pt x="803914" y="511486"/>
                  <a:pt x="794369" y="658090"/>
                </a:cubicBezTo>
                <a:cubicBezTo>
                  <a:pt x="671860" y="644431"/>
                  <a:pt x="499301" y="663515"/>
                  <a:pt x="389241" y="658090"/>
                </a:cubicBezTo>
                <a:cubicBezTo>
                  <a:pt x="279181" y="652665"/>
                  <a:pt x="136683" y="655739"/>
                  <a:pt x="0" y="658090"/>
                </a:cubicBezTo>
                <a:cubicBezTo>
                  <a:pt x="6741" y="336077"/>
                  <a:pt x="26351" y="321639"/>
                  <a:pt x="0" y="0"/>
                </a:cubicBezTo>
                <a:close/>
              </a:path>
            </a:pathLst>
          </a:custGeom>
          <a:solidFill>
            <a:srgbClr val="C9DAF8"/>
          </a:solidFill>
          <a:ln cap="flat" cmpd="sng" w="9525">
            <a:solidFill>
              <a:srgbClr val="0070C0"/>
            </a:solidFill>
            <a:prstDash val="solid"/>
            <a:round/>
            <a:headEnd len="sm" w="sm" type="none"/>
            <a:tailEnd len="sm" w="sm" type="none"/>
          </a:ln>
        </p:spPr>
        <p:txBody>
          <a:bodyPr anchorCtr="0" anchor="t" bIns="82275" lIns="82275" spcFirstLastPara="1" rIns="82275" wrap="square" tIns="82275">
            <a:noAutofit/>
          </a:bodyPr>
          <a:lstStyle/>
          <a:p>
            <a:pPr indent="0" lvl="0" marL="0" marR="0" rtl="0" algn="l">
              <a:lnSpc>
                <a:spcPct val="100000"/>
              </a:lnSpc>
              <a:spcBef>
                <a:spcPts val="0"/>
              </a:spcBef>
              <a:spcAft>
                <a:spcPts val="0"/>
              </a:spcAft>
              <a:buClr>
                <a:srgbClr val="000000"/>
              </a:buClr>
              <a:buSzPts val="720"/>
              <a:buFont typeface="Arial"/>
              <a:buNone/>
            </a:pPr>
            <a:r>
              <a:rPr b="1" i="0" lang="en" sz="720" u="none" cap="none" strike="noStrike">
                <a:solidFill>
                  <a:srgbClr val="000000"/>
                </a:solidFill>
                <a:latin typeface="Calibri"/>
                <a:ea typeface="Calibri"/>
                <a:cs typeface="Calibri"/>
                <a:sym typeface="Calibri"/>
              </a:rPr>
              <a:t>Yayoi Kusama Japanese artist sometimes called the princess of polka dots.</a:t>
            </a:r>
            <a:endParaRPr b="0" i="0" sz="720" u="none" cap="none" strike="noStrike">
              <a:solidFill>
                <a:srgbClr val="000000"/>
              </a:solidFill>
              <a:latin typeface="Calibri"/>
              <a:ea typeface="Calibri"/>
              <a:cs typeface="Calibri"/>
              <a:sym typeface="Calibri"/>
            </a:endParaRPr>
          </a:p>
        </p:txBody>
      </p:sp>
      <p:cxnSp>
        <p:nvCxnSpPr>
          <p:cNvPr id="258" name="Google Shape;258;p22"/>
          <p:cNvCxnSpPr/>
          <p:nvPr/>
        </p:nvCxnSpPr>
        <p:spPr>
          <a:xfrm rot="10800000">
            <a:off x="8939048" y="1743072"/>
            <a:ext cx="0" cy="319625"/>
          </a:xfrm>
          <a:prstGeom prst="straightConnector1">
            <a:avLst/>
          </a:prstGeom>
          <a:noFill/>
          <a:ln cap="flat" cmpd="sng" w="19050">
            <a:solidFill>
              <a:srgbClr val="000000"/>
            </a:solidFill>
            <a:prstDash val="solid"/>
            <a:round/>
            <a:headEnd len="sm" w="sm" type="none"/>
            <a:tailEnd len="med" w="med" type="diamond"/>
          </a:ln>
        </p:spPr>
      </p:cxnSp>
      <p:cxnSp>
        <p:nvCxnSpPr>
          <p:cNvPr id="259" name="Google Shape;259;p22"/>
          <p:cNvCxnSpPr/>
          <p:nvPr/>
        </p:nvCxnSpPr>
        <p:spPr>
          <a:xfrm flipH="1" rot="10800000">
            <a:off x="5261331" y="2698248"/>
            <a:ext cx="177367" cy="309711"/>
          </a:xfrm>
          <a:prstGeom prst="straightConnector1">
            <a:avLst/>
          </a:prstGeom>
          <a:noFill/>
          <a:ln cap="flat" cmpd="sng" w="19050">
            <a:solidFill>
              <a:srgbClr val="000000"/>
            </a:solidFill>
            <a:prstDash val="solid"/>
            <a:round/>
            <a:headEnd len="sm" w="sm" type="none"/>
            <a:tailEnd len="med" w="med" type="diamond"/>
          </a:ln>
        </p:spPr>
      </p:cxnSp>
      <p:pic>
        <p:nvPicPr>
          <p:cNvPr id="260" name="Google Shape;260;p22"/>
          <p:cNvPicPr preferRelativeResize="0"/>
          <p:nvPr/>
        </p:nvPicPr>
        <p:blipFill rotWithShape="1">
          <a:blip r:embed="rId9">
            <a:alphaModFix/>
          </a:blip>
          <a:srcRect b="16131" l="14385" r="18167" t="0"/>
          <a:stretch/>
        </p:blipFill>
        <p:spPr>
          <a:xfrm>
            <a:off x="3541907" y="700967"/>
            <a:ext cx="857355" cy="1185843"/>
          </a:xfrm>
          <a:prstGeom prst="rect">
            <a:avLst/>
          </a:prstGeom>
          <a:noFill/>
          <a:ln cap="flat" cmpd="sng" w="9525">
            <a:solidFill>
              <a:schemeClr val="dk1"/>
            </a:solidFill>
            <a:prstDash val="solid"/>
            <a:round/>
            <a:headEnd len="sm" w="sm" type="none"/>
            <a:tailEnd len="sm" w="sm" type="none"/>
          </a:ln>
        </p:spPr>
      </p:pic>
      <p:sp>
        <p:nvSpPr>
          <p:cNvPr id="261" name="Google Shape;261;p22"/>
          <p:cNvSpPr/>
          <p:nvPr/>
        </p:nvSpPr>
        <p:spPr>
          <a:xfrm>
            <a:off x="4441226" y="717227"/>
            <a:ext cx="810726" cy="899047"/>
          </a:xfrm>
          <a:custGeom>
            <a:rect b="b" l="l" r="r" t="t"/>
            <a:pathLst>
              <a:path extrusionOk="0" fill="none" h="539798" w="1204995">
                <a:moveTo>
                  <a:pt x="0" y="0"/>
                </a:moveTo>
                <a:cubicBezTo>
                  <a:pt x="240430" y="8224"/>
                  <a:pt x="375178" y="24393"/>
                  <a:pt x="578398" y="0"/>
                </a:cubicBezTo>
                <a:cubicBezTo>
                  <a:pt x="781618" y="-24393"/>
                  <a:pt x="996611" y="19696"/>
                  <a:pt x="1204995" y="0"/>
                </a:cubicBezTo>
                <a:cubicBezTo>
                  <a:pt x="1202605" y="244656"/>
                  <a:pt x="1180827" y="358077"/>
                  <a:pt x="1204995" y="539798"/>
                </a:cubicBezTo>
                <a:cubicBezTo>
                  <a:pt x="1042256" y="536035"/>
                  <a:pt x="902965" y="533107"/>
                  <a:pt x="638647" y="539798"/>
                </a:cubicBezTo>
                <a:cubicBezTo>
                  <a:pt x="374329" y="546489"/>
                  <a:pt x="131183" y="523867"/>
                  <a:pt x="0" y="539798"/>
                </a:cubicBezTo>
                <a:cubicBezTo>
                  <a:pt x="-20358" y="404298"/>
                  <a:pt x="5833" y="169164"/>
                  <a:pt x="0" y="0"/>
                </a:cubicBezTo>
                <a:close/>
              </a:path>
              <a:path extrusionOk="0" h="539798" w="1204995">
                <a:moveTo>
                  <a:pt x="0" y="0"/>
                </a:moveTo>
                <a:cubicBezTo>
                  <a:pt x="288357" y="-20065"/>
                  <a:pt x="372717" y="-8509"/>
                  <a:pt x="614547" y="0"/>
                </a:cubicBezTo>
                <a:cubicBezTo>
                  <a:pt x="856377" y="8509"/>
                  <a:pt x="1038184" y="21659"/>
                  <a:pt x="1204995" y="0"/>
                </a:cubicBezTo>
                <a:cubicBezTo>
                  <a:pt x="1226364" y="209493"/>
                  <a:pt x="1223989" y="415260"/>
                  <a:pt x="1204995" y="539798"/>
                </a:cubicBezTo>
                <a:cubicBezTo>
                  <a:pt x="1080060" y="535927"/>
                  <a:pt x="819804" y="561812"/>
                  <a:pt x="590448" y="539798"/>
                </a:cubicBezTo>
                <a:cubicBezTo>
                  <a:pt x="361092" y="517784"/>
                  <a:pt x="129551" y="538173"/>
                  <a:pt x="0" y="539798"/>
                </a:cubicBezTo>
                <a:cubicBezTo>
                  <a:pt x="9028" y="424798"/>
                  <a:pt x="12875" y="204828"/>
                  <a:pt x="0" y="0"/>
                </a:cubicBezTo>
                <a:close/>
              </a:path>
            </a:pathLst>
          </a:custGeom>
          <a:solidFill>
            <a:srgbClr val="C9DAF8"/>
          </a:solidFill>
          <a:ln cap="flat" cmpd="sng" w="9525">
            <a:solidFill>
              <a:srgbClr val="0070C0"/>
            </a:solidFill>
            <a:prstDash val="solid"/>
            <a:round/>
            <a:headEnd len="sm" w="sm" type="none"/>
            <a:tailEnd len="sm" w="sm" type="none"/>
          </a:ln>
        </p:spPr>
        <p:txBody>
          <a:bodyPr anchorCtr="0" anchor="ctr" bIns="82275" lIns="82275" spcFirstLastPara="1" rIns="82275" wrap="square" tIns="82275">
            <a:noAutofit/>
          </a:bodyPr>
          <a:lstStyle/>
          <a:p>
            <a:pPr indent="0" lvl="0" marL="0" marR="0" rtl="0" algn="l">
              <a:lnSpc>
                <a:spcPct val="100000"/>
              </a:lnSpc>
              <a:spcBef>
                <a:spcPts val="0"/>
              </a:spcBef>
              <a:spcAft>
                <a:spcPts val="0"/>
              </a:spcAft>
              <a:buClr>
                <a:srgbClr val="000000"/>
              </a:buClr>
              <a:buSzPts val="720"/>
              <a:buFont typeface="Arial"/>
              <a:buNone/>
            </a:pPr>
            <a:r>
              <a:rPr b="1" i="0" lang="en" sz="720" u="none" cap="none" strike="noStrike">
                <a:solidFill>
                  <a:srgbClr val="000000"/>
                </a:solidFill>
                <a:latin typeface="Calibri"/>
                <a:ea typeface="Calibri"/>
                <a:cs typeface="Calibri"/>
                <a:sym typeface="Calibri"/>
              </a:rPr>
              <a:t>Claes Oldenburg &amp; Coosje van Bruggen ‘Dropped Cone’ 2001,</a:t>
            </a:r>
            <a:r>
              <a:rPr b="0" i="0" lang="en" sz="720" u="none" cap="none" strike="noStrike">
                <a:solidFill>
                  <a:srgbClr val="000000"/>
                </a:solidFill>
                <a:latin typeface="Calibri"/>
                <a:ea typeface="Calibri"/>
                <a:cs typeface="Calibri"/>
                <a:sym typeface="Calibri"/>
              </a:rPr>
              <a:t> 10m high</a:t>
            </a:r>
            <a:endParaRPr b="0" i="0" sz="720" u="none" cap="none" strike="noStrike">
              <a:solidFill>
                <a:srgbClr val="000000"/>
              </a:solidFill>
              <a:latin typeface="Calibri"/>
              <a:ea typeface="Calibri"/>
              <a:cs typeface="Calibri"/>
              <a:sym typeface="Calibri"/>
            </a:endParaRPr>
          </a:p>
        </p:txBody>
      </p:sp>
      <p:sp>
        <p:nvSpPr>
          <p:cNvPr id="262" name="Google Shape;262;p22"/>
          <p:cNvSpPr/>
          <p:nvPr/>
        </p:nvSpPr>
        <p:spPr>
          <a:xfrm>
            <a:off x="2385411" y="3794421"/>
            <a:ext cx="6653184" cy="1223411"/>
          </a:xfrm>
          <a:prstGeom prst="rect">
            <a:avLst/>
          </a:prstGeom>
          <a:solidFill>
            <a:srgbClr val="595959"/>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720"/>
              <a:buFont typeface="Arial"/>
              <a:buNone/>
            </a:pPr>
            <a:r>
              <a:rPr b="0" i="0" lang="en" sz="720" u="sng" cap="none" strike="noStrike">
                <a:solidFill>
                  <a:schemeClr val="lt1"/>
                </a:solidFill>
                <a:latin typeface="Calibri"/>
                <a:ea typeface="Calibri"/>
                <a:cs typeface="Calibri"/>
                <a:sym typeface="Calibri"/>
              </a:rPr>
              <a:t>Remember: to watch the linked videos before beginning the work and check Google Classroom for more handouts/guidance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20"/>
              <a:buFont typeface="Arial"/>
              <a:buNone/>
            </a:pPr>
            <a:r>
              <a:rPr b="0" i="0" lang="en" sz="720" u="none" cap="none" strike="noStrike">
                <a:solidFill>
                  <a:schemeClr val="lt1"/>
                </a:solidFill>
                <a:latin typeface="Calibri"/>
                <a:ea typeface="Calibri"/>
                <a:cs typeface="Calibri"/>
                <a:sym typeface="Calibri"/>
              </a:rPr>
              <a:t>W/B 4 Sep: Task 1  - Write out the keywords. ‘look, cover, write and check’ to learn the definitions.</a:t>
            </a:r>
            <a:endParaRPr b="0" i="0" sz="72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720"/>
              <a:buFont typeface="Arial"/>
              <a:buNone/>
            </a:pPr>
            <a:r>
              <a:rPr b="0" i="0" lang="en" sz="720" u="none" cap="none" strike="noStrike">
                <a:solidFill>
                  <a:schemeClr val="lt1"/>
                </a:solidFill>
                <a:latin typeface="Calibri"/>
                <a:ea typeface="Calibri"/>
                <a:cs typeface="Calibri"/>
                <a:sym typeface="Calibri"/>
              </a:rPr>
              <a:t> W/B 18 Sept: Task 2 - </a:t>
            </a:r>
            <a:r>
              <a:rPr b="0" i="0" lang="en" sz="720" u="sng" cap="none" strike="noStrike">
                <a:solidFill>
                  <a:srgbClr val="75F2FF"/>
                </a:solidFill>
                <a:latin typeface="Calibri"/>
                <a:ea typeface="Calibri"/>
                <a:cs typeface="Calibri"/>
                <a:sym typeface="Calibri"/>
                <a:hlinkClick r:id="rId10">
                  <a:extLst>
                    <a:ext uri="{A12FA001-AC4F-418D-AE19-62706E023703}">
                      <ahyp:hlinkClr val="tx"/>
                    </a:ext>
                  </a:extLst>
                </a:hlinkClick>
              </a:rPr>
              <a:t>https://youtu.be/kZV8eubKEYc</a:t>
            </a:r>
            <a:r>
              <a:rPr b="0" i="0" lang="en" sz="720" u="none" cap="none" strike="noStrike">
                <a:solidFill>
                  <a:srgbClr val="75F2FF"/>
                </a:solidFill>
                <a:latin typeface="Calibri"/>
                <a:ea typeface="Calibri"/>
                <a:cs typeface="Calibri"/>
                <a:sym typeface="Calibri"/>
              </a:rPr>
              <a:t> </a:t>
            </a:r>
            <a:r>
              <a:rPr b="0" i="0" lang="en" sz="720" u="none" cap="none" strike="noStrike">
                <a:solidFill>
                  <a:schemeClr val="lt1"/>
                </a:solidFill>
                <a:latin typeface="Calibri"/>
                <a:ea typeface="Calibri"/>
                <a:cs typeface="Calibri"/>
                <a:sym typeface="Calibri"/>
              </a:rPr>
              <a:t>– use the suggestions in the video or look at the  to create your own Pop Art Inspired Comic Book.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20"/>
              <a:buFont typeface="Arial"/>
              <a:buNone/>
            </a:pPr>
            <a:r>
              <a:rPr b="0" i="0" lang="en" sz="720" u="none" cap="none" strike="noStrike">
                <a:solidFill>
                  <a:schemeClr val="lt1"/>
                </a:solidFill>
                <a:latin typeface="Calibri"/>
                <a:ea typeface="Calibri"/>
                <a:cs typeface="Calibri"/>
                <a:sym typeface="Calibri"/>
              </a:rPr>
              <a:t>W/B 2 Oct: Task 3 - </a:t>
            </a:r>
            <a:r>
              <a:rPr b="0" i="0" lang="en" sz="720" u="sng" cap="none" strike="noStrike">
                <a:solidFill>
                  <a:srgbClr val="75F2FF"/>
                </a:solidFill>
                <a:latin typeface="Calibri"/>
                <a:ea typeface="Calibri"/>
                <a:cs typeface="Calibri"/>
                <a:sym typeface="Calibri"/>
                <a:hlinkClick r:id="rId11">
                  <a:extLst>
                    <a:ext uri="{A12FA001-AC4F-418D-AE19-62706E023703}">
                      <ahyp:hlinkClr val="tx"/>
                    </a:ext>
                  </a:extLst>
                </a:hlinkClick>
              </a:rPr>
              <a:t>https://youtu.be/FWK2D6nJ1-I</a:t>
            </a:r>
            <a:r>
              <a:rPr b="0" i="0" lang="en" sz="720" u="none" cap="none" strike="noStrike">
                <a:solidFill>
                  <a:srgbClr val="75F2FF"/>
                </a:solidFill>
                <a:latin typeface="Calibri"/>
                <a:ea typeface="Calibri"/>
                <a:cs typeface="Calibri"/>
                <a:sym typeface="Calibri"/>
              </a:rPr>
              <a:t>  </a:t>
            </a:r>
            <a:r>
              <a:rPr b="0" i="0" lang="en" sz="720" u="none" cap="none" strike="noStrike">
                <a:solidFill>
                  <a:schemeClr val="lt1"/>
                </a:solidFill>
                <a:latin typeface="Calibri"/>
                <a:ea typeface="Calibri"/>
                <a:cs typeface="Calibri"/>
                <a:sym typeface="Calibri"/>
              </a:rPr>
              <a:t>Create your own Lichtenstien inspired artwork.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20"/>
              <a:buFont typeface="Arial"/>
              <a:buNone/>
            </a:pPr>
            <a:r>
              <a:rPr b="0" i="0" lang="en" sz="720" u="none" cap="none" strike="noStrike">
                <a:solidFill>
                  <a:schemeClr val="lt1"/>
                </a:solidFill>
                <a:latin typeface="Calibri"/>
                <a:ea typeface="Calibri"/>
                <a:cs typeface="Calibri"/>
                <a:sym typeface="Calibri"/>
              </a:rPr>
              <a:t>W/B 16 Oct: Task 4 - </a:t>
            </a:r>
            <a:r>
              <a:rPr b="0" i="0" lang="en" sz="720" u="sng" cap="none" strike="noStrike">
                <a:solidFill>
                  <a:srgbClr val="75F2FF"/>
                </a:solidFill>
                <a:latin typeface="Calibri"/>
                <a:ea typeface="Calibri"/>
                <a:cs typeface="Calibri"/>
                <a:sym typeface="Calibri"/>
                <a:hlinkClick r:id="rId12">
                  <a:extLst>
                    <a:ext uri="{A12FA001-AC4F-418D-AE19-62706E023703}">
                      <ahyp:hlinkClr val="tx"/>
                    </a:ext>
                  </a:extLst>
                </a:hlinkClick>
              </a:rPr>
              <a:t>https://youtu.be/DhEyoDCTSDQ</a:t>
            </a:r>
            <a:r>
              <a:rPr b="0" i="0" lang="en" sz="720" u="none" cap="none" strike="noStrike">
                <a:solidFill>
                  <a:srgbClr val="75F2FF"/>
                </a:solidFill>
                <a:latin typeface="Calibri"/>
                <a:ea typeface="Calibri"/>
                <a:cs typeface="Calibri"/>
                <a:sym typeface="Calibri"/>
              </a:rPr>
              <a:t>  </a:t>
            </a:r>
            <a:r>
              <a:rPr b="0" i="0" lang="en" sz="720" u="none" cap="none" strike="noStrike">
                <a:solidFill>
                  <a:schemeClr val="lt1"/>
                </a:solidFill>
                <a:latin typeface="Calibri"/>
                <a:ea typeface="Calibri"/>
                <a:cs typeface="Calibri"/>
                <a:sym typeface="Calibri"/>
              </a:rPr>
              <a:t>Enlarge the  trainer above by drawing out a grid with 3cm squares. Then enlarge each square of this version onto  the same 3cm square on your grid.</a:t>
            </a:r>
            <a:endParaRPr b="1" i="0" sz="72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720"/>
              <a:buFont typeface="Arial"/>
              <a:buNone/>
            </a:pPr>
            <a:r>
              <a:rPr b="0" i="0" lang="en" sz="720" u="none" cap="none" strike="noStrike">
                <a:solidFill>
                  <a:schemeClr val="lt1"/>
                </a:solidFill>
                <a:latin typeface="Calibri"/>
                <a:ea typeface="Calibri"/>
                <a:cs typeface="Calibri"/>
                <a:sym typeface="Calibri"/>
              </a:rPr>
              <a:t>W/B 6 Nov: Task 5 – </a:t>
            </a:r>
            <a:r>
              <a:rPr b="0" i="0" lang="en" sz="720" u="sng" cap="none" strike="noStrike">
                <a:solidFill>
                  <a:srgbClr val="75F2FF"/>
                </a:solidFill>
                <a:latin typeface="Calibri"/>
                <a:ea typeface="Calibri"/>
                <a:cs typeface="Calibri"/>
                <a:sym typeface="Calibri"/>
                <a:hlinkClick r:id="rId13">
                  <a:extLst>
                    <a:ext uri="{A12FA001-AC4F-418D-AE19-62706E023703}">
                      <ahyp:hlinkClr val="tx"/>
                    </a:ext>
                  </a:extLst>
                </a:hlinkClick>
              </a:rPr>
              <a:t>https://youtu.be/BRkNntry7tI</a:t>
            </a:r>
            <a:r>
              <a:rPr b="0" i="0" lang="en" sz="720" u="none" cap="none" strike="noStrike">
                <a:solidFill>
                  <a:srgbClr val="75F2FF"/>
                </a:solidFill>
                <a:latin typeface="Calibri"/>
                <a:ea typeface="Calibri"/>
                <a:cs typeface="Calibri"/>
                <a:sym typeface="Calibri"/>
              </a:rPr>
              <a:t> </a:t>
            </a:r>
            <a:r>
              <a:rPr b="0" i="0" lang="en" sz="720" u="none" cap="none" strike="noStrike">
                <a:solidFill>
                  <a:schemeClr val="lt1"/>
                </a:solidFill>
                <a:latin typeface="Calibri"/>
                <a:ea typeface="Calibri"/>
                <a:cs typeface="Calibri"/>
                <a:sym typeface="Calibri"/>
              </a:rPr>
              <a:t>– Watch the video and then use the framework to write about the work of Oldenburg. Extension: create your own sculpture.</a:t>
            </a:r>
            <a:endParaRPr b="0" i="0" sz="72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720"/>
              <a:buFont typeface="Arial"/>
              <a:buNone/>
            </a:pPr>
            <a:r>
              <a:rPr b="0" i="0" lang="en" sz="720" u="none" cap="none" strike="noStrike">
                <a:solidFill>
                  <a:schemeClr val="lt1"/>
                </a:solidFill>
                <a:latin typeface="Calibri"/>
                <a:ea typeface="Calibri"/>
                <a:cs typeface="Calibri"/>
                <a:sym typeface="Calibri"/>
              </a:rPr>
              <a:t>W/B 20 Nov: Task 6 </a:t>
            </a:r>
            <a:r>
              <a:rPr b="0" i="0" lang="en" sz="720" u="sng" cap="none" strike="noStrike">
                <a:solidFill>
                  <a:srgbClr val="75F2FF"/>
                </a:solidFill>
                <a:latin typeface="Calibri"/>
                <a:ea typeface="Calibri"/>
                <a:cs typeface="Calibri"/>
                <a:sym typeface="Calibri"/>
                <a:hlinkClick r:id="rId14">
                  <a:extLst>
                    <a:ext uri="{A12FA001-AC4F-418D-AE19-62706E023703}">
                      <ahyp:hlinkClr val="tx"/>
                    </a:ext>
                  </a:extLst>
                </a:hlinkClick>
              </a:rPr>
              <a:t>https://youtu.be/vTYOqFNIZlI</a:t>
            </a:r>
            <a:r>
              <a:rPr b="0" i="0" lang="en" sz="720" u="none" cap="none" strike="noStrike">
                <a:solidFill>
                  <a:srgbClr val="75F2FF"/>
                </a:solidFill>
                <a:latin typeface="Calibri"/>
                <a:ea typeface="Calibri"/>
                <a:cs typeface="Calibri"/>
                <a:sym typeface="Calibri"/>
              </a:rPr>
              <a:t> </a:t>
            </a:r>
            <a:r>
              <a:rPr b="0" i="0" lang="en" sz="720" u="none" cap="none" strike="noStrike">
                <a:solidFill>
                  <a:srgbClr val="BAF8FF"/>
                </a:solidFill>
                <a:latin typeface="Calibri"/>
                <a:ea typeface="Calibri"/>
                <a:cs typeface="Calibri"/>
                <a:sym typeface="Calibri"/>
              </a:rPr>
              <a:t>– </a:t>
            </a:r>
            <a:r>
              <a:rPr b="0" i="0" lang="en" sz="720" u="none" cap="none" strike="noStrike">
                <a:solidFill>
                  <a:schemeClr val="lt1"/>
                </a:solidFill>
                <a:latin typeface="Calibri"/>
                <a:ea typeface="Calibri"/>
                <a:cs typeface="Calibri"/>
                <a:sym typeface="Calibri"/>
              </a:rPr>
              <a:t>use tracing to produce your own Craig Martin inspired artwork.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20"/>
              <a:buFont typeface="Arial"/>
              <a:buNone/>
            </a:pPr>
            <a:r>
              <a:rPr b="0" i="0" lang="en" sz="720" u="none" cap="none" strike="noStrike">
                <a:solidFill>
                  <a:schemeClr val="lt1"/>
                </a:solidFill>
                <a:latin typeface="Calibri"/>
                <a:ea typeface="Calibri"/>
                <a:cs typeface="Calibri"/>
                <a:sym typeface="Calibri"/>
              </a:rPr>
              <a:t>W/B 4 Dec: Task 7 </a:t>
            </a:r>
            <a:r>
              <a:rPr b="0" i="0" lang="en" sz="720" u="sng" cap="none" strike="noStrike">
                <a:solidFill>
                  <a:srgbClr val="75F2FF"/>
                </a:solidFill>
                <a:latin typeface="Calibri"/>
                <a:ea typeface="Calibri"/>
                <a:cs typeface="Calibri"/>
                <a:sym typeface="Calibri"/>
                <a:hlinkClick r:id="rId15">
                  <a:extLst>
                    <a:ext uri="{A12FA001-AC4F-418D-AE19-62706E023703}">
                      <ahyp:hlinkClr val="tx"/>
                    </a:ext>
                  </a:extLst>
                </a:hlinkClick>
              </a:rPr>
              <a:t>https://youtu.be/BM34JysCI_s</a:t>
            </a:r>
            <a:r>
              <a:rPr b="0" i="0" lang="en" sz="720" u="none" cap="none" strike="noStrike">
                <a:solidFill>
                  <a:srgbClr val="75F2FF"/>
                </a:solidFill>
                <a:latin typeface="Calibri"/>
                <a:ea typeface="Calibri"/>
                <a:cs typeface="Calibri"/>
                <a:sym typeface="Calibri"/>
              </a:rPr>
              <a:t> </a:t>
            </a:r>
            <a:r>
              <a:rPr b="0" i="0" lang="en" sz="720" u="none" cap="none" strike="noStrike">
                <a:solidFill>
                  <a:schemeClr val="lt1"/>
                </a:solidFill>
                <a:latin typeface="Calibri"/>
                <a:ea typeface="Calibri"/>
                <a:cs typeface="Calibri"/>
                <a:sym typeface="Calibri"/>
              </a:rPr>
              <a:t>– Create an artists research digital or paper information guide aimed at teaching primary school children about Pop Art.</a:t>
            </a:r>
            <a:endParaRPr b="0" i="0" sz="1400" u="none" cap="none" strike="noStrike">
              <a:solidFill>
                <a:srgbClr val="000000"/>
              </a:solidFill>
              <a:latin typeface="Arial"/>
              <a:ea typeface="Arial"/>
              <a:cs typeface="Arial"/>
              <a:sym typeface="Arial"/>
            </a:endParaRPr>
          </a:p>
        </p:txBody>
      </p:sp>
      <p:sp>
        <p:nvSpPr>
          <p:cNvPr id="263" name="Google Shape;263;p22"/>
          <p:cNvSpPr/>
          <p:nvPr/>
        </p:nvSpPr>
        <p:spPr>
          <a:xfrm>
            <a:off x="2358715" y="1892424"/>
            <a:ext cx="1286602" cy="1849950"/>
          </a:xfrm>
          <a:custGeom>
            <a:rect b="b" l="l" r="r" t="t"/>
            <a:pathLst>
              <a:path extrusionOk="0" fill="none" h="600180" w="4868844">
                <a:moveTo>
                  <a:pt x="0" y="0"/>
                </a:moveTo>
                <a:cubicBezTo>
                  <a:pt x="196928" y="-8034"/>
                  <a:pt x="364828" y="26226"/>
                  <a:pt x="695549" y="0"/>
                </a:cubicBezTo>
                <a:cubicBezTo>
                  <a:pt x="1026270" y="-26226"/>
                  <a:pt x="1055524" y="12304"/>
                  <a:pt x="1245033" y="0"/>
                </a:cubicBezTo>
                <a:cubicBezTo>
                  <a:pt x="1434542" y="-12304"/>
                  <a:pt x="1681091" y="-29206"/>
                  <a:pt x="1891894" y="0"/>
                </a:cubicBezTo>
                <a:cubicBezTo>
                  <a:pt x="2102697" y="29206"/>
                  <a:pt x="2283327" y="22511"/>
                  <a:pt x="2636131" y="0"/>
                </a:cubicBezTo>
                <a:cubicBezTo>
                  <a:pt x="2988935" y="-22511"/>
                  <a:pt x="3001821" y="-659"/>
                  <a:pt x="3331680" y="0"/>
                </a:cubicBezTo>
                <a:cubicBezTo>
                  <a:pt x="3661539" y="659"/>
                  <a:pt x="3793303" y="21823"/>
                  <a:pt x="3929853" y="0"/>
                </a:cubicBezTo>
                <a:cubicBezTo>
                  <a:pt x="4066403" y="-21823"/>
                  <a:pt x="4601591" y="-19551"/>
                  <a:pt x="4868844" y="0"/>
                </a:cubicBezTo>
                <a:cubicBezTo>
                  <a:pt x="4848177" y="263936"/>
                  <a:pt x="4884809" y="443385"/>
                  <a:pt x="4868844" y="600180"/>
                </a:cubicBezTo>
                <a:cubicBezTo>
                  <a:pt x="4690520" y="602575"/>
                  <a:pt x="4497283" y="578460"/>
                  <a:pt x="4221983" y="600180"/>
                </a:cubicBezTo>
                <a:cubicBezTo>
                  <a:pt x="3946683" y="621900"/>
                  <a:pt x="3857801" y="619875"/>
                  <a:pt x="3672499" y="600180"/>
                </a:cubicBezTo>
                <a:cubicBezTo>
                  <a:pt x="3487197" y="580485"/>
                  <a:pt x="3199409" y="608040"/>
                  <a:pt x="2928262" y="600180"/>
                </a:cubicBezTo>
                <a:cubicBezTo>
                  <a:pt x="2657115" y="592320"/>
                  <a:pt x="2556643" y="625569"/>
                  <a:pt x="2378778" y="600180"/>
                </a:cubicBezTo>
                <a:cubicBezTo>
                  <a:pt x="2200913" y="574791"/>
                  <a:pt x="1998389" y="605455"/>
                  <a:pt x="1731917" y="600180"/>
                </a:cubicBezTo>
                <a:cubicBezTo>
                  <a:pt x="1465445" y="594905"/>
                  <a:pt x="1277140" y="617190"/>
                  <a:pt x="1085057" y="600180"/>
                </a:cubicBezTo>
                <a:cubicBezTo>
                  <a:pt x="892974" y="583170"/>
                  <a:pt x="431378" y="579632"/>
                  <a:pt x="0" y="600180"/>
                </a:cubicBezTo>
                <a:cubicBezTo>
                  <a:pt x="-3171" y="383074"/>
                  <a:pt x="-12726" y="220442"/>
                  <a:pt x="0" y="0"/>
                </a:cubicBezTo>
                <a:close/>
              </a:path>
              <a:path extrusionOk="0" h="600180" w="4868844">
                <a:moveTo>
                  <a:pt x="0" y="0"/>
                </a:moveTo>
                <a:cubicBezTo>
                  <a:pt x="172322" y="-1784"/>
                  <a:pt x="383799" y="21445"/>
                  <a:pt x="695549" y="0"/>
                </a:cubicBezTo>
                <a:cubicBezTo>
                  <a:pt x="1007299" y="-21445"/>
                  <a:pt x="1214607" y="29400"/>
                  <a:pt x="1439787" y="0"/>
                </a:cubicBezTo>
                <a:cubicBezTo>
                  <a:pt x="1664967" y="-29400"/>
                  <a:pt x="1747301" y="-21035"/>
                  <a:pt x="2037959" y="0"/>
                </a:cubicBezTo>
                <a:cubicBezTo>
                  <a:pt x="2328617" y="21035"/>
                  <a:pt x="2558894" y="-25604"/>
                  <a:pt x="2733508" y="0"/>
                </a:cubicBezTo>
                <a:cubicBezTo>
                  <a:pt x="2908122" y="25604"/>
                  <a:pt x="3306804" y="942"/>
                  <a:pt x="3526434" y="0"/>
                </a:cubicBezTo>
                <a:cubicBezTo>
                  <a:pt x="3746064" y="-942"/>
                  <a:pt x="4031367" y="29025"/>
                  <a:pt x="4173295" y="0"/>
                </a:cubicBezTo>
                <a:cubicBezTo>
                  <a:pt x="4315223" y="-29025"/>
                  <a:pt x="4580734" y="21484"/>
                  <a:pt x="4868844" y="0"/>
                </a:cubicBezTo>
                <a:cubicBezTo>
                  <a:pt x="4874813" y="278330"/>
                  <a:pt x="4896878" y="438859"/>
                  <a:pt x="4868844" y="600180"/>
                </a:cubicBezTo>
                <a:cubicBezTo>
                  <a:pt x="4650771" y="615118"/>
                  <a:pt x="4477307" y="623356"/>
                  <a:pt x="4270672" y="600180"/>
                </a:cubicBezTo>
                <a:cubicBezTo>
                  <a:pt x="4064037" y="577004"/>
                  <a:pt x="3657959" y="609025"/>
                  <a:pt x="3477746" y="600180"/>
                </a:cubicBezTo>
                <a:cubicBezTo>
                  <a:pt x="3297533" y="591335"/>
                  <a:pt x="3024992" y="571437"/>
                  <a:pt x="2684820" y="600180"/>
                </a:cubicBezTo>
                <a:cubicBezTo>
                  <a:pt x="2344648" y="628923"/>
                  <a:pt x="2225071" y="591221"/>
                  <a:pt x="2086647" y="600180"/>
                </a:cubicBezTo>
                <a:cubicBezTo>
                  <a:pt x="1948223" y="609139"/>
                  <a:pt x="1546710" y="617742"/>
                  <a:pt x="1391098" y="600180"/>
                </a:cubicBezTo>
                <a:cubicBezTo>
                  <a:pt x="1235486" y="582618"/>
                  <a:pt x="929742" y="614251"/>
                  <a:pt x="744238" y="600180"/>
                </a:cubicBezTo>
                <a:cubicBezTo>
                  <a:pt x="558734" y="586109"/>
                  <a:pt x="238447" y="580216"/>
                  <a:pt x="0" y="600180"/>
                </a:cubicBezTo>
                <a:cubicBezTo>
                  <a:pt x="-28305" y="452535"/>
                  <a:pt x="-9867" y="139096"/>
                  <a:pt x="0" y="0"/>
                </a:cubicBezTo>
                <a:close/>
              </a:path>
            </a:pathLst>
          </a:custGeom>
          <a:solidFill>
            <a:srgbClr val="C9DAF8"/>
          </a:solidFill>
          <a:ln cap="flat" cmpd="sng" w="9525">
            <a:solidFill>
              <a:srgbClr val="0070C0"/>
            </a:solidFill>
            <a:prstDash val="solid"/>
            <a:round/>
            <a:headEnd len="sm" w="sm" type="none"/>
            <a:tailEnd len="sm" w="sm" type="none"/>
          </a:ln>
        </p:spPr>
        <p:txBody>
          <a:bodyPr anchorCtr="0" anchor="t" bIns="82275" lIns="82275" spcFirstLastPara="1" rIns="82275" wrap="square" tIns="82275">
            <a:noAutofit/>
          </a:bodyPr>
          <a:lstStyle/>
          <a:p>
            <a:pPr indent="0" lvl="0" marL="0" marR="0" rtl="0" algn="l">
              <a:lnSpc>
                <a:spcPct val="100000"/>
              </a:lnSpc>
              <a:spcBef>
                <a:spcPts val="0"/>
              </a:spcBef>
              <a:spcAft>
                <a:spcPts val="0"/>
              </a:spcAft>
              <a:buClr>
                <a:srgbClr val="000000"/>
              </a:buClr>
              <a:buSzPts val="720"/>
              <a:buFont typeface="Arial"/>
              <a:buNone/>
            </a:pPr>
            <a:r>
              <a:rPr b="1" i="0" lang="en" sz="720" u="none" cap="none" strike="noStrike">
                <a:solidFill>
                  <a:srgbClr val="000000"/>
                </a:solidFill>
                <a:latin typeface="Arial"/>
                <a:ea typeface="Arial"/>
                <a:cs typeface="Arial"/>
                <a:sym typeface="Arial"/>
              </a:rPr>
              <a:t>Pop Art - An Art movement which began in the 1950’s in both the UK and America, by a group of artists who wanted to rebel against traditional art. Their work is characterised by the use of bold flat colours, shapes and lines. These artists included Roy Lichtenstein, Patrick Caulfield, David Hockney, Peter Blake, Claes Oldenburg and Andy Warhol.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10"/>
              <a:buFont typeface="Arial"/>
              <a:buNone/>
            </a:pPr>
            <a:r>
              <a:t/>
            </a:r>
            <a:endParaRPr b="0" i="0" sz="810" u="none" cap="none" strike="noStrike">
              <a:solidFill>
                <a:srgbClr val="000000"/>
              </a:solidFill>
              <a:latin typeface="Calibri"/>
              <a:ea typeface="Calibri"/>
              <a:cs typeface="Calibri"/>
              <a:sym typeface="Calibri"/>
            </a:endParaRPr>
          </a:p>
        </p:txBody>
      </p:sp>
      <p:cxnSp>
        <p:nvCxnSpPr>
          <p:cNvPr id="264" name="Google Shape;264;p22"/>
          <p:cNvCxnSpPr/>
          <p:nvPr/>
        </p:nvCxnSpPr>
        <p:spPr>
          <a:xfrm>
            <a:off x="4306225" y="1036400"/>
            <a:ext cx="144101" cy="215035"/>
          </a:xfrm>
          <a:prstGeom prst="straightConnector1">
            <a:avLst/>
          </a:prstGeom>
          <a:noFill/>
          <a:ln cap="flat" cmpd="sng" w="19050">
            <a:solidFill>
              <a:srgbClr val="000000"/>
            </a:solidFill>
            <a:prstDash val="solid"/>
            <a:round/>
            <a:headEnd len="sm" w="sm" type="none"/>
            <a:tailEnd len="med" w="med" type="diamond"/>
          </a:ln>
        </p:spPr>
      </p:cxnSp>
      <p:pic>
        <p:nvPicPr>
          <p:cNvPr descr="Sources of Pop Art IV by Sir Peter Blake - Wetpaint Gallery Online." id="265" name="Google Shape;265;p22"/>
          <p:cNvPicPr preferRelativeResize="0"/>
          <p:nvPr/>
        </p:nvPicPr>
        <p:blipFill rotWithShape="1">
          <a:blip r:embed="rId16">
            <a:alphaModFix/>
          </a:blip>
          <a:srcRect b="0" l="0" r="0" t="0"/>
          <a:stretch/>
        </p:blipFill>
        <p:spPr>
          <a:xfrm>
            <a:off x="7956697" y="2256979"/>
            <a:ext cx="1091225" cy="1093705"/>
          </a:xfrm>
          <a:prstGeom prst="rect">
            <a:avLst/>
          </a:prstGeom>
          <a:noFill/>
          <a:ln>
            <a:noFill/>
          </a:ln>
        </p:spPr>
      </p:pic>
      <p:pic>
        <p:nvPicPr>
          <p:cNvPr descr="https://artlogic-res.cloudinary.com/w_2000,h_2000,c_limit,f_auto,fl_lossy,q_auto:low/artlogicstorage/maddoxgallery/images/view/3ff3c29c6f136da7abadc18d54d35035p.png" id="266" name="Google Shape;266;p22"/>
          <p:cNvPicPr preferRelativeResize="0"/>
          <p:nvPr/>
        </p:nvPicPr>
        <p:blipFill rotWithShape="1">
          <a:blip r:embed="rId17">
            <a:alphaModFix/>
          </a:blip>
          <a:srcRect b="0" l="0" r="0" t="0"/>
          <a:stretch/>
        </p:blipFill>
        <p:spPr>
          <a:xfrm>
            <a:off x="4414668" y="1687465"/>
            <a:ext cx="882184" cy="1161193"/>
          </a:xfrm>
          <a:prstGeom prst="rect">
            <a:avLst/>
          </a:prstGeom>
          <a:noFill/>
          <a:ln>
            <a:noFill/>
          </a:ln>
        </p:spPr>
      </p:pic>
      <p:pic>
        <p:nvPicPr>
          <p:cNvPr descr="Fine Art Printing - Artist Prints - Johnny Romeo - Newtown Art Supplies" id="267" name="Google Shape;267;p22"/>
          <p:cNvPicPr preferRelativeResize="0"/>
          <p:nvPr/>
        </p:nvPicPr>
        <p:blipFill rotWithShape="1">
          <a:blip r:embed="rId18">
            <a:alphaModFix/>
          </a:blip>
          <a:srcRect b="0" l="0" r="0" t="0"/>
          <a:stretch/>
        </p:blipFill>
        <p:spPr>
          <a:xfrm>
            <a:off x="2379340" y="603524"/>
            <a:ext cx="1264006" cy="1237395"/>
          </a:xfrm>
          <a:prstGeom prst="rect">
            <a:avLst/>
          </a:prstGeom>
          <a:noFill/>
          <a:ln>
            <a:noFill/>
          </a:ln>
        </p:spPr>
      </p:pic>
      <p:sp>
        <p:nvSpPr>
          <p:cNvPr id="268" name="Google Shape;268;p22"/>
          <p:cNvSpPr/>
          <p:nvPr/>
        </p:nvSpPr>
        <p:spPr>
          <a:xfrm>
            <a:off x="2390666" y="344008"/>
            <a:ext cx="1247317" cy="240645"/>
          </a:xfrm>
          <a:custGeom>
            <a:rect b="b" l="l" r="r" t="t"/>
            <a:pathLst>
              <a:path extrusionOk="0" fill="none" h="539798" w="1204995">
                <a:moveTo>
                  <a:pt x="0" y="0"/>
                </a:moveTo>
                <a:cubicBezTo>
                  <a:pt x="240430" y="8224"/>
                  <a:pt x="375178" y="24393"/>
                  <a:pt x="578398" y="0"/>
                </a:cubicBezTo>
                <a:cubicBezTo>
                  <a:pt x="781618" y="-24393"/>
                  <a:pt x="996611" y="19696"/>
                  <a:pt x="1204995" y="0"/>
                </a:cubicBezTo>
                <a:cubicBezTo>
                  <a:pt x="1202605" y="244656"/>
                  <a:pt x="1180827" y="358077"/>
                  <a:pt x="1204995" y="539798"/>
                </a:cubicBezTo>
                <a:cubicBezTo>
                  <a:pt x="1042256" y="536035"/>
                  <a:pt x="902965" y="533107"/>
                  <a:pt x="638647" y="539798"/>
                </a:cubicBezTo>
                <a:cubicBezTo>
                  <a:pt x="374329" y="546489"/>
                  <a:pt x="131183" y="523867"/>
                  <a:pt x="0" y="539798"/>
                </a:cubicBezTo>
                <a:cubicBezTo>
                  <a:pt x="-20358" y="404298"/>
                  <a:pt x="5833" y="169164"/>
                  <a:pt x="0" y="0"/>
                </a:cubicBezTo>
                <a:close/>
              </a:path>
              <a:path extrusionOk="0" h="539798" w="1204995">
                <a:moveTo>
                  <a:pt x="0" y="0"/>
                </a:moveTo>
                <a:cubicBezTo>
                  <a:pt x="288357" y="-20065"/>
                  <a:pt x="372717" y="-8509"/>
                  <a:pt x="614547" y="0"/>
                </a:cubicBezTo>
                <a:cubicBezTo>
                  <a:pt x="856377" y="8509"/>
                  <a:pt x="1038184" y="21659"/>
                  <a:pt x="1204995" y="0"/>
                </a:cubicBezTo>
                <a:cubicBezTo>
                  <a:pt x="1226364" y="209493"/>
                  <a:pt x="1223989" y="415260"/>
                  <a:pt x="1204995" y="539798"/>
                </a:cubicBezTo>
                <a:cubicBezTo>
                  <a:pt x="1080060" y="535927"/>
                  <a:pt x="819804" y="561812"/>
                  <a:pt x="590448" y="539798"/>
                </a:cubicBezTo>
                <a:cubicBezTo>
                  <a:pt x="361092" y="517784"/>
                  <a:pt x="129551" y="538173"/>
                  <a:pt x="0" y="539798"/>
                </a:cubicBezTo>
                <a:cubicBezTo>
                  <a:pt x="9028" y="424798"/>
                  <a:pt x="12875" y="204828"/>
                  <a:pt x="0" y="0"/>
                </a:cubicBezTo>
                <a:close/>
              </a:path>
            </a:pathLst>
          </a:custGeom>
          <a:solidFill>
            <a:srgbClr val="C9DAF8"/>
          </a:solidFill>
          <a:ln cap="flat" cmpd="sng" w="9525">
            <a:solidFill>
              <a:srgbClr val="0070C0"/>
            </a:solidFill>
            <a:prstDash val="solid"/>
            <a:round/>
            <a:headEnd len="sm" w="sm" type="none"/>
            <a:tailEnd len="sm" w="sm" type="none"/>
          </a:ln>
        </p:spPr>
        <p:txBody>
          <a:bodyPr anchorCtr="0" anchor="ctr" bIns="82275" lIns="82275" spcFirstLastPara="1" rIns="82275" wrap="square" tIns="82275">
            <a:noAutofit/>
          </a:bodyPr>
          <a:lstStyle/>
          <a:p>
            <a:pPr indent="0" lvl="0" marL="0" marR="0" rtl="0" algn="l">
              <a:lnSpc>
                <a:spcPct val="100000"/>
              </a:lnSpc>
              <a:spcBef>
                <a:spcPts val="0"/>
              </a:spcBef>
              <a:spcAft>
                <a:spcPts val="0"/>
              </a:spcAft>
              <a:buClr>
                <a:srgbClr val="000000"/>
              </a:buClr>
              <a:buSzPts val="720"/>
              <a:buFont typeface="Arial"/>
              <a:buNone/>
            </a:pPr>
            <a:r>
              <a:rPr b="1" i="0" lang="en" sz="720" u="none" cap="none" strike="noStrike">
                <a:solidFill>
                  <a:srgbClr val="000000"/>
                </a:solidFill>
                <a:latin typeface="Calibri"/>
                <a:ea typeface="Calibri"/>
                <a:cs typeface="Calibri"/>
                <a:sym typeface="Calibri"/>
              </a:rPr>
              <a:t>Johnny Romeo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20"/>
              <a:buFont typeface="Arial"/>
              <a:buNone/>
            </a:pPr>
            <a:r>
              <a:rPr b="1" i="0" lang="en" sz="720" u="none" cap="none" strike="noStrike">
                <a:solidFill>
                  <a:srgbClr val="000000"/>
                </a:solidFill>
                <a:latin typeface="Calibri"/>
                <a:ea typeface="Calibri"/>
                <a:cs typeface="Calibri"/>
                <a:sym typeface="Calibri"/>
              </a:rPr>
              <a:t>Australian painter</a:t>
            </a:r>
            <a:endParaRPr b="0" i="0" sz="720" u="none" cap="none" strike="noStrike">
              <a:solidFill>
                <a:srgbClr val="000000"/>
              </a:solidFill>
              <a:latin typeface="Calibri"/>
              <a:ea typeface="Calibri"/>
              <a:cs typeface="Calibri"/>
              <a:sym typeface="Calibri"/>
            </a:endParaRPr>
          </a:p>
        </p:txBody>
      </p:sp>
      <p:cxnSp>
        <p:nvCxnSpPr>
          <p:cNvPr id="269" name="Google Shape;269;p22"/>
          <p:cNvCxnSpPr/>
          <p:nvPr/>
        </p:nvCxnSpPr>
        <p:spPr>
          <a:xfrm flipH="1">
            <a:off x="6495466" y="509099"/>
            <a:ext cx="14928" cy="296052"/>
          </a:xfrm>
          <a:prstGeom prst="straightConnector1">
            <a:avLst/>
          </a:prstGeom>
          <a:noFill/>
          <a:ln cap="flat" cmpd="sng" w="19050">
            <a:solidFill>
              <a:srgbClr val="000000"/>
            </a:solidFill>
            <a:prstDash val="solid"/>
            <a:round/>
            <a:headEnd len="sm" w="sm" type="none"/>
            <a:tailEnd len="med" w="med" type="diamond"/>
          </a:ln>
        </p:spPr>
      </p:cxnSp>
      <p:pic>
        <p:nvPicPr>
          <p:cNvPr descr="Pop Images - Free Download on Freepik" id="270" name="Google Shape;270;p22"/>
          <p:cNvPicPr preferRelativeResize="0"/>
          <p:nvPr/>
        </p:nvPicPr>
        <p:blipFill rotWithShape="1">
          <a:blip r:embed="rId19">
            <a:alphaModFix/>
          </a:blip>
          <a:srcRect b="0" l="0" r="0" t="0"/>
          <a:stretch/>
        </p:blipFill>
        <p:spPr>
          <a:xfrm>
            <a:off x="6652583" y="175389"/>
            <a:ext cx="706493" cy="706493"/>
          </a:xfrm>
          <a:prstGeom prst="rect">
            <a:avLst/>
          </a:prstGeom>
          <a:noFill/>
          <a:ln>
            <a:noFill/>
          </a:ln>
        </p:spPr>
      </p:pic>
      <p:cxnSp>
        <p:nvCxnSpPr>
          <p:cNvPr id="271" name="Google Shape;271;p22"/>
          <p:cNvCxnSpPr/>
          <p:nvPr/>
        </p:nvCxnSpPr>
        <p:spPr>
          <a:xfrm flipH="1">
            <a:off x="4284562" y="2022558"/>
            <a:ext cx="190442" cy="372540"/>
          </a:xfrm>
          <a:prstGeom prst="straightConnector1">
            <a:avLst/>
          </a:prstGeom>
          <a:noFill/>
          <a:ln cap="flat" cmpd="sng" w="19050">
            <a:solidFill>
              <a:srgbClr val="000000"/>
            </a:solidFill>
            <a:prstDash val="solid"/>
            <a:round/>
            <a:headEnd len="sm" w="sm" type="none"/>
            <a:tailEnd len="med" w="med" type="diamond"/>
          </a:ln>
        </p:spPr>
      </p:cxnSp>
      <p:sp>
        <p:nvSpPr>
          <p:cNvPr id="272" name="Google Shape;272;p22"/>
          <p:cNvSpPr/>
          <p:nvPr/>
        </p:nvSpPr>
        <p:spPr>
          <a:xfrm>
            <a:off x="7287285" y="3405370"/>
            <a:ext cx="1711895" cy="336285"/>
          </a:xfrm>
          <a:custGeom>
            <a:rect b="b" l="l" r="r" t="t"/>
            <a:pathLst>
              <a:path extrusionOk="0" fill="none" h="483249" w="1386614">
                <a:moveTo>
                  <a:pt x="0" y="0"/>
                </a:moveTo>
                <a:cubicBezTo>
                  <a:pt x="296145" y="-15845"/>
                  <a:pt x="408408" y="24541"/>
                  <a:pt x="665575" y="0"/>
                </a:cubicBezTo>
                <a:cubicBezTo>
                  <a:pt x="922742" y="-24541"/>
                  <a:pt x="1084162" y="34235"/>
                  <a:pt x="1386614" y="0"/>
                </a:cubicBezTo>
                <a:cubicBezTo>
                  <a:pt x="1365768" y="162480"/>
                  <a:pt x="1394452" y="333001"/>
                  <a:pt x="1386614" y="483249"/>
                </a:cubicBezTo>
                <a:cubicBezTo>
                  <a:pt x="1237426" y="500902"/>
                  <a:pt x="931311" y="482276"/>
                  <a:pt x="734905" y="483249"/>
                </a:cubicBezTo>
                <a:cubicBezTo>
                  <a:pt x="538499" y="484222"/>
                  <a:pt x="360068" y="490040"/>
                  <a:pt x="0" y="483249"/>
                </a:cubicBezTo>
                <a:cubicBezTo>
                  <a:pt x="-11747" y="322332"/>
                  <a:pt x="-10368" y="124539"/>
                  <a:pt x="0" y="0"/>
                </a:cubicBezTo>
                <a:close/>
              </a:path>
              <a:path extrusionOk="0" h="483249" w="1386614">
                <a:moveTo>
                  <a:pt x="0" y="0"/>
                </a:moveTo>
                <a:cubicBezTo>
                  <a:pt x="345502" y="-7391"/>
                  <a:pt x="531389" y="19455"/>
                  <a:pt x="707173" y="0"/>
                </a:cubicBezTo>
                <a:cubicBezTo>
                  <a:pt x="882957" y="-19455"/>
                  <a:pt x="1083480" y="-32777"/>
                  <a:pt x="1386614" y="0"/>
                </a:cubicBezTo>
                <a:cubicBezTo>
                  <a:pt x="1407441" y="150995"/>
                  <a:pt x="1380017" y="352649"/>
                  <a:pt x="1386614" y="483249"/>
                </a:cubicBezTo>
                <a:cubicBezTo>
                  <a:pt x="1182078" y="503712"/>
                  <a:pt x="880152" y="486349"/>
                  <a:pt x="679441" y="483249"/>
                </a:cubicBezTo>
                <a:cubicBezTo>
                  <a:pt x="478730" y="480149"/>
                  <a:pt x="151116" y="487125"/>
                  <a:pt x="0" y="483249"/>
                </a:cubicBezTo>
                <a:cubicBezTo>
                  <a:pt x="12833" y="311602"/>
                  <a:pt x="-11557" y="171569"/>
                  <a:pt x="0" y="0"/>
                </a:cubicBezTo>
                <a:close/>
              </a:path>
            </a:pathLst>
          </a:custGeom>
          <a:solidFill>
            <a:srgbClr val="C9DAF8"/>
          </a:solidFill>
          <a:ln cap="flat" cmpd="sng" w="9525">
            <a:solidFill>
              <a:srgbClr val="0070C0"/>
            </a:solidFill>
            <a:prstDash val="solid"/>
            <a:round/>
            <a:headEnd len="sm" w="sm" type="none"/>
            <a:tailEnd len="sm" w="sm" type="none"/>
          </a:ln>
        </p:spPr>
        <p:txBody>
          <a:bodyPr anchorCtr="0" anchor="t" bIns="82275" lIns="82275" spcFirstLastPara="1" rIns="82275" wrap="square" tIns="82275">
            <a:noAutofit/>
          </a:bodyPr>
          <a:lstStyle/>
          <a:p>
            <a:pPr indent="0" lvl="0" marL="0" marR="0" rtl="0" algn="l">
              <a:lnSpc>
                <a:spcPct val="100000"/>
              </a:lnSpc>
              <a:spcBef>
                <a:spcPts val="0"/>
              </a:spcBef>
              <a:spcAft>
                <a:spcPts val="0"/>
              </a:spcAft>
              <a:buClr>
                <a:srgbClr val="000000"/>
              </a:buClr>
              <a:buSzPts val="720"/>
              <a:buFont typeface="Arial"/>
              <a:buNone/>
            </a:pPr>
            <a:r>
              <a:rPr b="1" i="0" lang="en" sz="720" u="none" cap="none" strike="noStrike">
                <a:solidFill>
                  <a:srgbClr val="000000"/>
                </a:solidFill>
                <a:latin typeface="Calibri"/>
                <a:ea typeface="Calibri"/>
                <a:cs typeface="Calibri"/>
                <a:sym typeface="Calibri"/>
              </a:rPr>
              <a:t>Peter Blake, The first British pop artist. Creating work full of 1960’s icons.</a:t>
            </a:r>
            <a:endParaRPr b="0" i="0" sz="720" u="none" cap="none" strike="noStrike">
              <a:solidFill>
                <a:srgbClr val="000000"/>
              </a:solidFill>
              <a:latin typeface="Calibri"/>
              <a:ea typeface="Calibri"/>
              <a:cs typeface="Calibri"/>
              <a:sym typeface="Calibri"/>
            </a:endParaRPr>
          </a:p>
        </p:txBody>
      </p:sp>
      <p:cxnSp>
        <p:nvCxnSpPr>
          <p:cNvPr id="273" name="Google Shape;273;p22"/>
          <p:cNvCxnSpPr/>
          <p:nvPr/>
        </p:nvCxnSpPr>
        <p:spPr>
          <a:xfrm>
            <a:off x="8237483" y="3214905"/>
            <a:ext cx="260131" cy="236483"/>
          </a:xfrm>
          <a:prstGeom prst="straightConnector1">
            <a:avLst/>
          </a:prstGeom>
          <a:noFill/>
          <a:ln cap="flat" cmpd="sng" w="19050">
            <a:solidFill>
              <a:srgbClr val="000000"/>
            </a:solidFill>
            <a:prstDash val="solid"/>
            <a:round/>
            <a:headEnd len="sm" w="sm" type="none"/>
            <a:tailEnd len="med" w="med" type="diamond"/>
          </a:ln>
        </p:spPr>
      </p:cxnSp>
      <p:cxnSp>
        <p:nvCxnSpPr>
          <p:cNvPr id="274" name="Google Shape;274;p22"/>
          <p:cNvCxnSpPr/>
          <p:nvPr/>
        </p:nvCxnSpPr>
        <p:spPr>
          <a:xfrm flipH="1">
            <a:off x="6978093" y="2698248"/>
            <a:ext cx="309192" cy="355910"/>
          </a:xfrm>
          <a:prstGeom prst="straightConnector1">
            <a:avLst/>
          </a:prstGeom>
          <a:noFill/>
          <a:ln cap="flat" cmpd="sng" w="19050">
            <a:solidFill>
              <a:srgbClr val="000000"/>
            </a:solidFill>
            <a:prstDash val="solid"/>
            <a:round/>
            <a:headEnd len="sm" w="sm" type="none"/>
            <a:tailEnd len="med" w="med" type="diamond"/>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3"/>
          <p:cNvSpPr/>
          <p:nvPr/>
        </p:nvSpPr>
        <p:spPr>
          <a:xfrm>
            <a:off x="90900" y="98700"/>
            <a:ext cx="8962200" cy="4861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23"/>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Drama</a:t>
            </a:r>
            <a:endParaRPr b="0" i="0" sz="2800" u="none" cap="none" strike="noStrike">
              <a:solidFill>
                <a:schemeClr val="dk1"/>
              </a:solidFill>
              <a:latin typeface="Maven Pro Medium"/>
              <a:ea typeface="Maven Pro Medium"/>
              <a:cs typeface="Maven Pro Medium"/>
              <a:sym typeface="Maven Pro Medium"/>
            </a:endParaRPr>
          </a:p>
        </p:txBody>
      </p:sp>
      <p:pic>
        <p:nvPicPr>
          <p:cNvPr id="281" name="Google Shape;281;p23"/>
          <p:cNvPicPr preferRelativeResize="0"/>
          <p:nvPr/>
        </p:nvPicPr>
        <p:blipFill rotWithShape="1">
          <a:blip r:embed="rId3">
            <a:alphaModFix/>
          </a:blip>
          <a:srcRect b="0" l="0" r="0" t="0"/>
          <a:stretch/>
        </p:blipFill>
        <p:spPr>
          <a:xfrm>
            <a:off x="90525" y="98750"/>
            <a:ext cx="1759662" cy="783600"/>
          </a:xfrm>
          <a:prstGeom prst="rect">
            <a:avLst/>
          </a:prstGeom>
          <a:noFill/>
          <a:ln>
            <a:noFill/>
          </a:ln>
        </p:spPr>
      </p:pic>
      <p:sp>
        <p:nvSpPr>
          <p:cNvPr id="282" name="Google Shape;282;p23"/>
          <p:cNvSpPr txBox="1"/>
          <p:nvPr/>
        </p:nvSpPr>
        <p:spPr>
          <a:xfrm>
            <a:off x="5570024" y="154322"/>
            <a:ext cx="3384900" cy="297891"/>
          </a:xfrm>
          <a:prstGeom prst="rect">
            <a:avLst/>
          </a:prstGeom>
          <a:noFill/>
          <a:ln cap="flat" cmpd="sng" w="9525">
            <a:solidFill>
              <a:srgbClr val="000000"/>
            </a:solidFill>
            <a:prstDash val="solid"/>
            <a:round/>
            <a:headEnd len="sm" w="sm" type="none"/>
            <a:tailEnd len="sm" w="sm" type="none"/>
          </a:ln>
        </p:spPr>
        <p:txBody>
          <a:bodyPr anchorCtr="0" anchor="t" bIns="40825" lIns="81650" spcFirstLastPara="1" rIns="81650" wrap="square" tIns="40825">
            <a:spAutoFit/>
          </a:bodyPr>
          <a:lstStyle/>
          <a:p>
            <a:pPr indent="0" lvl="0" marL="0" marR="0" rtl="0" algn="ctr">
              <a:lnSpc>
                <a:spcPct val="100000"/>
              </a:lnSpc>
              <a:spcBef>
                <a:spcPts val="0"/>
              </a:spcBef>
              <a:spcAft>
                <a:spcPts val="0"/>
              </a:spcAft>
              <a:buClr>
                <a:srgbClr val="000000"/>
              </a:buClr>
              <a:buSzPts val="1600"/>
              <a:buFont typeface="Arial"/>
              <a:buNone/>
            </a:pPr>
            <a:r>
              <a:rPr b="1" i="0" lang="en" sz="1400" u="none" cap="none" strike="noStrike">
                <a:solidFill>
                  <a:srgbClr val="000000"/>
                </a:solidFill>
                <a:latin typeface="Calibri"/>
                <a:ea typeface="Calibri"/>
                <a:cs typeface="Calibri"/>
                <a:sym typeface="Calibri"/>
              </a:rPr>
              <a:t>How to communicate </a:t>
            </a:r>
            <a:r>
              <a:rPr b="1" i="0" lang="en" sz="1400" u="none" cap="none" strike="noStrike">
                <a:solidFill>
                  <a:srgbClr val="E36C09"/>
                </a:solidFill>
                <a:latin typeface="Calibri"/>
                <a:ea typeface="Calibri"/>
                <a:cs typeface="Calibri"/>
                <a:sym typeface="Calibri"/>
              </a:rPr>
              <a:t>STATUS </a:t>
            </a:r>
            <a:r>
              <a:rPr b="1" i="0" lang="en" sz="1400" u="none" cap="none" strike="noStrike">
                <a:solidFill>
                  <a:srgbClr val="000000"/>
                </a:solidFill>
                <a:latin typeface="Calibri"/>
                <a:ea typeface="Calibri"/>
                <a:cs typeface="Calibri"/>
                <a:sym typeface="Calibri"/>
              </a:rPr>
              <a:t>on stage</a:t>
            </a:r>
            <a:endParaRPr b="1" i="0" sz="1400" u="none" cap="none" strike="noStrike">
              <a:solidFill>
                <a:srgbClr val="000000"/>
              </a:solidFill>
              <a:latin typeface="Calibri"/>
              <a:ea typeface="Calibri"/>
              <a:cs typeface="Calibri"/>
              <a:sym typeface="Calibri"/>
            </a:endParaRPr>
          </a:p>
        </p:txBody>
      </p:sp>
      <p:pic>
        <p:nvPicPr>
          <p:cNvPr descr="Stick Figure Crown Stock Illustrations – 66 Stick Figure Crown ..." id="283" name="Google Shape;283;p23">
            <a:hlinkClick r:id="rId4"/>
          </p:cNvPr>
          <p:cNvPicPr preferRelativeResize="0"/>
          <p:nvPr/>
        </p:nvPicPr>
        <p:blipFill rotWithShape="1">
          <a:blip r:embed="rId5">
            <a:alphaModFix/>
          </a:blip>
          <a:srcRect b="0" l="0" r="0" t="0"/>
          <a:stretch/>
        </p:blipFill>
        <p:spPr>
          <a:xfrm>
            <a:off x="6495952" y="876530"/>
            <a:ext cx="1865313" cy="1270001"/>
          </a:xfrm>
          <a:prstGeom prst="rect">
            <a:avLst/>
          </a:prstGeom>
          <a:noFill/>
          <a:ln>
            <a:noFill/>
          </a:ln>
        </p:spPr>
      </p:pic>
      <p:sp>
        <p:nvSpPr>
          <p:cNvPr id="284" name="Google Shape;284;p23"/>
          <p:cNvSpPr/>
          <p:nvPr/>
        </p:nvSpPr>
        <p:spPr>
          <a:xfrm>
            <a:off x="5684602" y="873331"/>
            <a:ext cx="743100" cy="384600"/>
          </a:xfrm>
          <a:prstGeom prst="rect">
            <a:avLst/>
          </a:prstGeom>
          <a:noFill/>
          <a:ln>
            <a:noFill/>
          </a:ln>
        </p:spPr>
        <p:txBody>
          <a:bodyPr anchorCtr="0" anchor="t" bIns="40825" lIns="81650" spcFirstLastPara="1" rIns="81650" wrap="square" tIns="40825">
            <a:noAutofit/>
          </a:bodyPr>
          <a:lstStyle/>
          <a:p>
            <a:pPr indent="0" lvl="0" marL="0" marR="0" rtl="0" algn="ctr">
              <a:lnSpc>
                <a:spcPct val="100000"/>
              </a:lnSpc>
              <a:spcBef>
                <a:spcPts val="0"/>
              </a:spcBef>
              <a:spcAft>
                <a:spcPts val="0"/>
              </a:spcAft>
              <a:buClr>
                <a:srgbClr val="000000"/>
              </a:buClr>
              <a:buSzPts val="1300"/>
              <a:buFont typeface="Arial"/>
              <a:buNone/>
            </a:pPr>
            <a:r>
              <a:rPr b="1" i="1" lang="en" sz="1300" u="none" cap="none" strike="noStrike">
                <a:solidFill>
                  <a:srgbClr val="000000"/>
                </a:solidFill>
                <a:latin typeface="Calibri"/>
                <a:ea typeface="Calibri"/>
                <a:cs typeface="Calibri"/>
                <a:sym typeface="Calibri"/>
              </a:rPr>
              <a:t>Levels</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High or Low</a:t>
            </a:r>
            <a:endParaRPr b="0" i="0" sz="900" u="none" cap="none" strike="noStrike">
              <a:solidFill>
                <a:srgbClr val="000000"/>
              </a:solidFill>
              <a:latin typeface="Calibri"/>
              <a:ea typeface="Calibri"/>
              <a:cs typeface="Calibri"/>
              <a:sym typeface="Calibri"/>
            </a:endParaRPr>
          </a:p>
        </p:txBody>
      </p:sp>
      <p:sp>
        <p:nvSpPr>
          <p:cNvPr id="285" name="Google Shape;285;p23"/>
          <p:cNvSpPr/>
          <p:nvPr/>
        </p:nvSpPr>
        <p:spPr>
          <a:xfrm>
            <a:off x="6591163" y="532443"/>
            <a:ext cx="1398000" cy="384600"/>
          </a:xfrm>
          <a:prstGeom prst="rect">
            <a:avLst/>
          </a:prstGeom>
          <a:noFill/>
          <a:ln>
            <a:noFill/>
          </a:ln>
        </p:spPr>
        <p:txBody>
          <a:bodyPr anchorCtr="0" anchor="t" bIns="40825" lIns="81650" spcFirstLastPara="1" rIns="81650" wrap="square" tIns="40825">
            <a:noAutofit/>
          </a:bodyPr>
          <a:lstStyle/>
          <a:p>
            <a:pPr indent="0" lvl="0" marL="0" marR="0" rtl="0" algn="ctr">
              <a:lnSpc>
                <a:spcPct val="100000"/>
              </a:lnSpc>
              <a:spcBef>
                <a:spcPts val="0"/>
              </a:spcBef>
              <a:spcAft>
                <a:spcPts val="0"/>
              </a:spcAft>
              <a:buClr>
                <a:srgbClr val="000000"/>
              </a:buClr>
              <a:buSzPts val="1300"/>
              <a:buFont typeface="Arial"/>
              <a:buNone/>
            </a:pPr>
            <a:r>
              <a:rPr b="1" i="1" lang="en" sz="1300" u="none" cap="none" strike="noStrike">
                <a:solidFill>
                  <a:srgbClr val="000000"/>
                </a:solidFill>
                <a:latin typeface="Calibri"/>
                <a:ea typeface="Calibri"/>
                <a:cs typeface="Calibri"/>
                <a:sym typeface="Calibri"/>
              </a:rPr>
              <a:t>Facal Expressions</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Showing emotion on face</a:t>
            </a:r>
            <a:endParaRPr b="0" i="0" sz="900" u="none" cap="none" strike="noStrike">
              <a:solidFill>
                <a:srgbClr val="000000"/>
              </a:solidFill>
              <a:latin typeface="Calibri"/>
              <a:ea typeface="Calibri"/>
              <a:cs typeface="Calibri"/>
              <a:sym typeface="Calibri"/>
            </a:endParaRPr>
          </a:p>
        </p:txBody>
      </p:sp>
      <p:sp>
        <p:nvSpPr>
          <p:cNvPr id="286" name="Google Shape;286;p23"/>
          <p:cNvSpPr/>
          <p:nvPr/>
        </p:nvSpPr>
        <p:spPr>
          <a:xfrm>
            <a:off x="8049235" y="2394006"/>
            <a:ext cx="1100564" cy="384600"/>
          </a:xfrm>
          <a:prstGeom prst="rect">
            <a:avLst/>
          </a:prstGeom>
          <a:noFill/>
          <a:ln>
            <a:noFill/>
          </a:ln>
        </p:spPr>
        <p:txBody>
          <a:bodyPr anchorCtr="0" anchor="t" bIns="40825" lIns="81650" spcFirstLastPara="1" rIns="81650" wrap="square" tIns="40825">
            <a:noAutofit/>
          </a:bodyPr>
          <a:lstStyle/>
          <a:p>
            <a:pPr indent="0" lvl="0" marL="0" marR="0" rtl="0" algn="ctr">
              <a:lnSpc>
                <a:spcPct val="100000"/>
              </a:lnSpc>
              <a:spcBef>
                <a:spcPts val="0"/>
              </a:spcBef>
              <a:spcAft>
                <a:spcPts val="0"/>
              </a:spcAft>
              <a:buClr>
                <a:srgbClr val="000000"/>
              </a:buClr>
              <a:buSzPts val="1300"/>
              <a:buFont typeface="Arial"/>
              <a:buNone/>
            </a:pPr>
            <a:r>
              <a:rPr b="1" i="1" lang="en" sz="1300" u="none" cap="none" strike="noStrike">
                <a:solidFill>
                  <a:srgbClr val="000000"/>
                </a:solidFill>
                <a:latin typeface="Calibri"/>
                <a:ea typeface="Calibri"/>
                <a:cs typeface="Calibri"/>
                <a:sym typeface="Calibri"/>
              </a:rPr>
              <a:t>Proxemics</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Use of space to communicate relationships</a:t>
            </a:r>
            <a:endParaRPr b="0" i="0" sz="900" u="none" cap="none" strike="noStrike">
              <a:solidFill>
                <a:srgbClr val="000000"/>
              </a:solidFill>
              <a:latin typeface="Calibri"/>
              <a:ea typeface="Calibri"/>
              <a:cs typeface="Calibri"/>
              <a:sym typeface="Calibri"/>
            </a:endParaRPr>
          </a:p>
        </p:txBody>
      </p:sp>
      <p:sp>
        <p:nvSpPr>
          <p:cNvPr id="287" name="Google Shape;287;p23"/>
          <p:cNvSpPr/>
          <p:nvPr/>
        </p:nvSpPr>
        <p:spPr>
          <a:xfrm>
            <a:off x="8075867" y="1400566"/>
            <a:ext cx="1047300" cy="386290"/>
          </a:xfrm>
          <a:prstGeom prst="rect">
            <a:avLst/>
          </a:prstGeom>
          <a:noFill/>
          <a:ln>
            <a:noFill/>
          </a:ln>
        </p:spPr>
        <p:txBody>
          <a:bodyPr anchorCtr="0" anchor="t" bIns="40825" lIns="81650" spcFirstLastPara="1" rIns="81650" wrap="square" tIns="40825">
            <a:noAutofit/>
          </a:bodyPr>
          <a:lstStyle/>
          <a:p>
            <a:pPr indent="0" lvl="0" marL="0" marR="0" rtl="0" algn="ctr">
              <a:lnSpc>
                <a:spcPct val="100000"/>
              </a:lnSpc>
              <a:spcBef>
                <a:spcPts val="0"/>
              </a:spcBef>
              <a:spcAft>
                <a:spcPts val="0"/>
              </a:spcAft>
              <a:buClr>
                <a:srgbClr val="000000"/>
              </a:buClr>
              <a:buSzPts val="1300"/>
              <a:buFont typeface="Arial"/>
              <a:buNone/>
            </a:pPr>
            <a:r>
              <a:rPr b="1" i="1" lang="en" sz="1300" u="none" cap="none" strike="noStrike">
                <a:solidFill>
                  <a:srgbClr val="000000"/>
                </a:solidFill>
                <a:latin typeface="Calibri"/>
                <a:ea typeface="Calibri"/>
                <a:cs typeface="Calibri"/>
                <a:sym typeface="Calibri"/>
              </a:rPr>
              <a:t>Eye-line</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Where actors look</a:t>
            </a:r>
            <a:endParaRPr b="0" i="0" sz="900" u="none" cap="none" strike="noStrike">
              <a:solidFill>
                <a:srgbClr val="000000"/>
              </a:solidFill>
              <a:latin typeface="Calibri"/>
              <a:ea typeface="Calibri"/>
              <a:cs typeface="Calibri"/>
              <a:sym typeface="Calibri"/>
            </a:endParaRPr>
          </a:p>
        </p:txBody>
      </p:sp>
      <p:sp>
        <p:nvSpPr>
          <p:cNvPr id="288" name="Google Shape;288;p23"/>
          <p:cNvSpPr/>
          <p:nvPr/>
        </p:nvSpPr>
        <p:spPr>
          <a:xfrm>
            <a:off x="5486052" y="1380526"/>
            <a:ext cx="1200425" cy="384600"/>
          </a:xfrm>
          <a:prstGeom prst="rect">
            <a:avLst/>
          </a:prstGeom>
          <a:noFill/>
          <a:ln>
            <a:noFill/>
          </a:ln>
        </p:spPr>
        <p:txBody>
          <a:bodyPr anchorCtr="0" anchor="t" bIns="40825" lIns="81650" spcFirstLastPara="1" rIns="81650" wrap="square" tIns="40825">
            <a:noAutofit/>
          </a:bodyPr>
          <a:lstStyle/>
          <a:p>
            <a:pPr indent="0" lvl="0" marL="0" marR="0" rtl="0" algn="ctr">
              <a:lnSpc>
                <a:spcPct val="100000"/>
              </a:lnSpc>
              <a:spcBef>
                <a:spcPts val="0"/>
              </a:spcBef>
              <a:spcAft>
                <a:spcPts val="0"/>
              </a:spcAft>
              <a:buClr>
                <a:srgbClr val="000000"/>
              </a:buClr>
              <a:buSzPts val="1300"/>
              <a:buFont typeface="Arial"/>
              <a:buNone/>
            </a:pPr>
            <a:r>
              <a:rPr b="1" i="1" lang="en" sz="1300" u="none" cap="none" strike="noStrike">
                <a:solidFill>
                  <a:srgbClr val="000000"/>
                </a:solidFill>
                <a:latin typeface="Calibri"/>
                <a:ea typeface="Calibri"/>
                <a:cs typeface="Calibri"/>
                <a:sym typeface="Calibri"/>
              </a:rPr>
              <a:t>Posture </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How we hold our bodies </a:t>
            </a:r>
            <a:endParaRPr b="0" i="0" sz="900" u="none" cap="none" strike="noStrike">
              <a:solidFill>
                <a:srgbClr val="000000"/>
              </a:solidFill>
              <a:latin typeface="Calibri"/>
              <a:ea typeface="Calibri"/>
              <a:cs typeface="Calibri"/>
              <a:sym typeface="Calibri"/>
            </a:endParaRPr>
          </a:p>
        </p:txBody>
      </p:sp>
      <p:sp>
        <p:nvSpPr>
          <p:cNvPr id="289" name="Google Shape;289;p23"/>
          <p:cNvSpPr/>
          <p:nvPr/>
        </p:nvSpPr>
        <p:spPr>
          <a:xfrm>
            <a:off x="6736397" y="2150336"/>
            <a:ext cx="1445064" cy="1028681"/>
          </a:xfrm>
          <a:prstGeom prst="rect">
            <a:avLst/>
          </a:prstGeom>
          <a:noFill/>
          <a:ln>
            <a:noFill/>
          </a:ln>
        </p:spPr>
        <p:txBody>
          <a:bodyPr anchorCtr="0" anchor="t" bIns="40825" lIns="81650" spcFirstLastPara="1" rIns="81650" wrap="square" tIns="40825">
            <a:noAutofit/>
          </a:bodyPr>
          <a:lstStyle/>
          <a:p>
            <a:pPr indent="0" lvl="0" marL="0" marR="0" rtl="0" algn="l">
              <a:lnSpc>
                <a:spcPct val="100000"/>
              </a:lnSpc>
              <a:spcBef>
                <a:spcPts val="0"/>
              </a:spcBef>
              <a:spcAft>
                <a:spcPts val="0"/>
              </a:spcAft>
              <a:buClr>
                <a:srgbClr val="000000"/>
              </a:buClr>
              <a:buSzPts val="1300"/>
              <a:buFont typeface="Arial"/>
              <a:buNone/>
            </a:pPr>
            <a:r>
              <a:rPr b="1" i="1" lang="en" sz="1300" u="none" cap="none" strike="noStrike">
                <a:solidFill>
                  <a:srgbClr val="000000"/>
                </a:solidFill>
                <a:latin typeface="Calibri"/>
                <a:ea typeface="Calibri"/>
                <a:cs typeface="Calibri"/>
                <a:sym typeface="Calibri"/>
              </a:rPr>
              <a:t>Voice: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Use of </a:t>
            </a:r>
            <a:r>
              <a:rPr b="1" i="0" lang="en" sz="1000" u="none" cap="none" strike="noStrike">
                <a:solidFill>
                  <a:srgbClr val="000000"/>
                </a:solidFill>
                <a:latin typeface="Calibri"/>
                <a:ea typeface="Calibri"/>
                <a:cs typeface="Calibri"/>
                <a:sym typeface="Calibri"/>
              </a:rPr>
              <a:t>accent</a:t>
            </a:r>
            <a:r>
              <a:rPr b="1" i="0" lang="en" sz="900" u="none" cap="none" strike="noStrike">
                <a:solidFill>
                  <a:srgbClr val="000000"/>
                </a:solidFill>
                <a:latin typeface="Calibri"/>
                <a:ea typeface="Calibri"/>
                <a:cs typeface="Calibri"/>
                <a:sym typeface="Calibri"/>
              </a:rPr>
              <a:t> </a:t>
            </a:r>
            <a:r>
              <a:rPr b="0" i="0" lang="en" sz="900" u="none" cap="none" strike="noStrike">
                <a:solidFill>
                  <a:srgbClr val="000000"/>
                </a:solidFill>
                <a:latin typeface="Calibri"/>
                <a:ea typeface="Calibri"/>
                <a:cs typeface="Calibri"/>
                <a:sym typeface="Calibri"/>
              </a:rPr>
              <a:t>to show where a character is from</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Calibri"/>
                <a:ea typeface="Calibri"/>
                <a:cs typeface="Calibri"/>
                <a:sym typeface="Calibri"/>
              </a:rPr>
              <a:t>Articulation</a:t>
            </a:r>
            <a:r>
              <a:rPr b="0" i="0" lang="en" sz="900" u="none" cap="none" strike="noStrike">
                <a:solidFill>
                  <a:srgbClr val="000000"/>
                </a:solidFill>
                <a:latin typeface="Calibri"/>
                <a:ea typeface="Calibri"/>
                <a:cs typeface="Calibri"/>
                <a:sym typeface="Calibri"/>
              </a:rPr>
              <a:t>- pronouncing all words correctly</a:t>
            </a:r>
            <a:endParaRPr b="0" i="0" sz="900" u="none" cap="none" strike="noStrike">
              <a:solidFill>
                <a:srgbClr val="000000"/>
              </a:solidFill>
              <a:latin typeface="Calibri"/>
              <a:ea typeface="Calibri"/>
              <a:cs typeface="Calibri"/>
              <a:sym typeface="Calibri"/>
            </a:endParaRPr>
          </a:p>
        </p:txBody>
      </p:sp>
      <p:sp>
        <p:nvSpPr>
          <p:cNvPr id="290" name="Google Shape;290;p23"/>
          <p:cNvSpPr/>
          <p:nvPr/>
        </p:nvSpPr>
        <p:spPr>
          <a:xfrm>
            <a:off x="5419425" y="1937680"/>
            <a:ext cx="1313828" cy="384600"/>
          </a:xfrm>
          <a:prstGeom prst="rect">
            <a:avLst/>
          </a:prstGeom>
          <a:noFill/>
          <a:ln>
            <a:noFill/>
          </a:ln>
        </p:spPr>
        <p:txBody>
          <a:bodyPr anchorCtr="0" anchor="t" bIns="40825" lIns="81650" spcFirstLastPara="1" rIns="81650" wrap="square" tIns="40825">
            <a:noAutofit/>
          </a:bodyPr>
          <a:lstStyle/>
          <a:p>
            <a:pPr indent="0" lvl="0" marL="0" marR="0" rtl="0" algn="ctr">
              <a:lnSpc>
                <a:spcPct val="100000"/>
              </a:lnSpc>
              <a:spcBef>
                <a:spcPts val="0"/>
              </a:spcBef>
              <a:spcAft>
                <a:spcPts val="0"/>
              </a:spcAft>
              <a:buClr>
                <a:srgbClr val="000000"/>
              </a:buClr>
              <a:buSzPts val="1300"/>
              <a:buFont typeface="Arial"/>
              <a:buNone/>
            </a:pPr>
            <a:r>
              <a:rPr b="1" i="1" lang="en" sz="1300" u="none" cap="none" strike="noStrike">
                <a:solidFill>
                  <a:srgbClr val="000000"/>
                </a:solidFill>
                <a:latin typeface="Calibri"/>
                <a:ea typeface="Calibri"/>
                <a:cs typeface="Calibri"/>
                <a:sym typeface="Calibri"/>
              </a:rPr>
              <a:t>Gesture</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Hand signals to communicate</a:t>
            </a:r>
            <a:endParaRPr b="0" i="0" sz="900" u="none" cap="none" strike="noStrike">
              <a:solidFill>
                <a:srgbClr val="000000"/>
              </a:solidFill>
              <a:latin typeface="Calibri"/>
              <a:ea typeface="Calibri"/>
              <a:cs typeface="Calibri"/>
              <a:sym typeface="Calibri"/>
            </a:endParaRPr>
          </a:p>
        </p:txBody>
      </p:sp>
      <p:sp>
        <p:nvSpPr>
          <p:cNvPr id="291" name="Google Shape;291;p23"/>
          <p:cNvSpPr/>
          <p:nvPr/>
        </p:nvSpPr>
        <p:spPr>
          <a:xfrm>
            <a:off x="7843831" y="830879"/>
            <a:ext cx="1380900" cy="513000"/>
          </a:xfrm>
          <a:prstGeom prst="rect">
            <a:avLst/>
          </a:prstGeom>
          <a:noFill/>
          <a:ln>
            <a:noFill/>
          </a:ln>
        </p:spPr>
        <p:txBody>
          <a:bodyPr anchorCtr="0" anchor="t" bIns="40825" lIns="81650" spcFirstLastPara="1" rIns="81650" wrap="square" tIns="40825">
            <a:noAutofit/>
          </a:bodyPr>
          <a:lstStyle/>
          <a:p>
            <a:pPr indent="0" lvl="0" marL="0" marR="0" rtl="0" algn="ctr">
              <a:lnSpc>
                <a:spcPct val="100000"/>
              </a:lnSpc>
              <a:spcBef>
                <a:spcPts val="0"/>
              </a:spcBef>
              <a:spcAft>
                <a:spcPts val="0"/>
              </a:spcAft>
              <a:buClr>
                <a:srgbClr val="000000"/>
              </a:buClr>
              <a:buSzPts val="1300"/>
              <a:buFont typeface="Arial"/>
              <a:buNone/>
            </a:pPr>
            <a:r>
              <a:rPr b="1" i="1" lang="en" sz="1300" u="none" cap="none" strike="noStrike">
                <a:solidFill>
                  <a:srgbClr val="000000"/>
                </a:solidFill>
                <a:latin typeface="Calibri"/>
                <a:ea typeface="Calibri"/>
                <a:cs typeface="Calibri"/>
                <a:sym typeface="Calibri"/>
              </a:rPr>
              <a:t>Language</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Chosen words to suit character / situation</a:t>
            </a:r>
            <a:endParaRPr b="0" i="0" sz="900" u="none" cap="none" strike="noStrike">
              <a:solidFill>
                <a:srgbClr val="000000"/>
              </a:solidFill>
              <a:latin typeface="Calibri"/>
              <a:ea typeface="Calibri"/>
              <a:cs typeface="Calibri"/>
              <a:sym typeface="Calibri"/>
            </a:endParaRPr>
          </a:p>
        </p:txBody>
      </p:sp>
      <p:sp>
        <p:nvSpPr>
          <p:cNvPr id="292" name="Google Shape;292;p23"/>
          <p:cNvSpPr/>
          <p:nvPr/>
        </p:nvSpPr>
        <p:spPr>
          <a:xfrm>
            <a:off x="5552689" y="2559861"/>
            <a:ext cx="1047300" cy="513777"/>
          </a:xfrm>
          <a:prstGeom prst="rect">
            <a:avLst/>
          </a:prstGeom>
          <a:noFill/>
          <a:ln>
            <a:noFill/>
          </a:ln>
        </p:spPr>
        <p:txBody>
          <a:bodyPr anchorCtr="0" anchor="t" bIns="40825" lIns="81650" spcFirstLastPara="1" rIns="81650" wrap="square" tIns="40825">
            <a:noAutofit/>
          </a:bodyPr>
          <a:lstStyle/>
          <a:p>
            <a:pPr indent="0" lvl="0" marL="0" marR="0" rtl="0" algn="ctr">
              <a:lnSpc>
                <a:spcPct val="100000"/>
              </a:lnSpc>
              <a:spcBef>
                <a:spcPts val="0"/>
              </a:spcBef>
              <a:spcAft>
                <a:spcPts val="0"/>
              </a:spcAft>
              <a:buClr>
                <a:srgbClr val="000000"/>
              </a:buClr>
              <a:buSzPts val="1300"/>
              <a:buFont typeface="Arial"/>
              <a:buNone/>
            </a:pPr>
            <a:r>
              <a:rPr b="1" i="1" lang="en" sz="1300" u="none" cap="none" strike="noStrike">
                <a:solidFill>
                  <a:srgbClr val="000000"/>
                </a:solidFill>
                <a:latin typeface="Calibri"/>
                <a:ea typeface="Calibri"/>
                <a:cs typeface="Calibri"/>
                <a:sym typeface="Calibri"/>
              </a:rPr>
              <a:t>Costume</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Clothes a character wears</a:t>
            </a:r>
            <a:endParaRPr b="0" i="0" sz="900" u="none" cap="none" strike="noStrike">
              <a:solidFill>
                <a:srgbClr val="000000"/>
              </a:solidFill>
              <a:latin typeface="Calibri"/>
              <a:ea typeface="Calibri"/>
              <a:cs typeface="Calibri"/>
              <a:sym typeface="Calibri"/>
            </a:endParaRPr>
          </a:p>
        </p:txBody>
      </p:sp>
      <p:sp>
        <p:nvSpPr>
          <p:cNvPr id="293" name="Google Shape;293;p23"/>
          <p:cNvSpPr/>
          <p:nvPr/>
        </p:nvSpPr>
        <p:spPr>
          <a:xfrm>
            <a:off x="8122882" y="1878614"/>
            <a:ext cx="901500" cy="384600"/>
          </a:xfrm>
          <a:prstGeom prst="rect">
            <a:avLst/>
          </a:prstGeom>
          <a:noFill/>
          <a:ln>
            <a:noFill/>
          </a:ln>
        </p:spPr>
        <p:txBody>
          <a:bodyPr anchorCtr="0" anchor="t" bIns="40825" lIns="81650" spcFirstLastPara="1" rIns="81650" wrap="square" tIns="40825">
            <a:noAutofit/>
          </a:bodyPr>
          <a:lstStyle/>
          <a:p>
            <a:pPr indent="0" lvl="0" marL="0" marR="0" rtl="0" algn="ctr">
              <a:lnSpc>
                <a:spcPct val="100000"/>
              </a:lnSpc>
              <a:spcBef>
                <a:spcPts val="0"/>
              </a:spcBef>
              <a:spcAft>
                <a:spcPts val="0"/>
              </a:spcAft>
              <a:buClr>
                <a:srgbClr val="000000"/>
              </a:buClr>
              <a:buSzPts val="1300"/>
              <a:buFont typeface="Arial"/>
              <a:buNone/>
            </a:pPr>
            <a:r>
              <a:rPr b="1" i="1" lang="en" sz="1300" u="none" cap="none" strike="noStrike">
                <a:solidFill>
                  <a:srgbClr val="000000"/>
                </a:solidFill>
                <a:latin typeface="Calibri"/>
                <a:ea typeface="Calibri"/>
                <a:cs typeface="Calibri"/>
                <a:sym typeface="Calibri"/>
              </a:rPr>
              <a:t>Gait</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Way of walking</a:t>
            </a:r>
            <a:endParaRPr b="0" i="0" sz="900" u="none" cap="none" strike="noStrike">
              <a:solidFill>
                <a:srgbClr val="000000"/>
              </a:solidFill>
              <a:latin typeface="Calibri"/>
              <a:ea typeface="Calibri"/>
              <a:cs typeface="Calibri"/>
              <a:sym typeface="Calibri"/>
            </a:endParaRPr>
          </a:p>
        </p:txBody>
      </p:sp>
      <p:sp>
        <p:nvSpPr>
          <p:cNvPr id="294" name="Google Shape;294;p23"/>
          <p:cNvSpPr/>
          <p:nvPr/>
        </p:nvSpPr>
        <p:spPr>
          <a:xfrm>
            <a:off x="5640625" y="3180375"/>
            <a:ext cx="3384900" cy="328800"/>
          </a:xfrm>
          <a:prstGeom prst="rect">
            <a:avLst/>
          </a:prstGeom>
          <a:noFill/>
          <a:ln cap="flat" cmpd="sng" w="9525">
            <a:solidFill>
              <a:srgbClr val="000000"/>
            </a:solidFill>
            <a:prstDash val="solid"/>
            <a:round/>
            <a:headEnd len="sm" w="sm" type="none"/>
            <a:tailEnd len="sm" w="sm" type="none"/>
          </a:ln>
        </p:spPr>
        <p:txBody>
          <a:bodyPr anchorCtr="0" anchor="t" bIns="40825" lIns="81650" spcFirstLastPara="1" rIns="81650" wrap="square" tIns="408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E36C09"/>
                </a:solidFill>
                <a:latin typeface="Calibri"/>
                <a:ea typeface="Calibri"/>
                <a:cs typeface="Calibri"/>
                <a:sym typeface="Calibri"/>
              </a:rPr>
              <a:t>STAGING</a:t>
            </a:r>
            <a:r>
              <a:rPr b="1" i="0" lang="en" sz="1600" u="none" cap="none" strike="noStrike">
                <a:solidFill>
                  <a:srgbClr val="000000"/>
                </a:solidFill>
                <a:latin typeface="Calibri"/>
                <a:ea typeface="Calibri"/>
                <a:cs typeface="Calibri"/>
                <a:sym typeface="Calibri"/>
              </a:rPr>
              <a:t> Types </a:t>
            </a:r>
            <a:endParaRPr b="0" i="0" sz="1800" u="none" cap="none" strike="noStrike">
              <a:solidFill>
                <a:srgbClr val="000000"/>
              </a:solidFill>
              <a:latin typeface="Calibri"/>
              <a:ea typeface="Calibri"/>
              <a:cs typeface="Calibri"/>
              <a:sym typeface="Calibri"/>
            </a:endParaRPr>
          </a:p>
        </p:txBody>
      </p:sp>
      <p:pic>
        <p:nvPicPr>
          <p:cNvPr descr="proscenium_web" id="295" name="Google Shape;295;p23"/>
          <p:cNvPicPr preferRelativeResize="0"/>
          <p:nvPr/>
        </p:nvPicPr>
        <p:blipFill rotWithShape="1">
          <a:blip r:embed="rId6">
            <a:alphaModFix/>
          </a:blip>
          <a:srcRect b="0" l="0" r="0" t="0"/>
          <a:stretch/>
        </p:blipFill>
        <p:spPr>
          <a:xfrm>
            <a:off x="5716998" y="3522451"/>
            <a:ext cx="811500" cy="552116"/>
          </a:xfrm>
          <a:prstGeom prst="rect">
            <a:avLst/>
          </a:prstGeom>
          <a:noFill/>
          <a:ln>
            <a:noFill/>
          </a:ln>
        </p:spPr>
      </p:pic>
      <p:pic>
        <p:nvPicPr>
          <p:cNvPr descr="round_web" id="296" name="Google Shape;296;p23"/>
          <p:cNvPicPr preferRelativeResize="0"/>
          <p:nvPr/>
        </p:nvPicPr>
        <p:blipFill rotWithShape="1">
          <a:blip r:embed="rId7">
            <a:alphaModFix/>
          </a:blip>
          <a:srcRect b="0" l="0" r="0" t="0"/>
          <a:stretch/>
        </p:blipFill>
        <p:spPr>
          <a:xfrm>
            <a:off x="6632100" y="3513575"/>
            <a:ext cx="1030800" cy="575494"/>
          </a:xfrm>
          <a:prstGeom prst="rect">
            <a:avLst/>
          </a:prstGeom>
          <a:noFill/>
          <a:ln>
            <a:noFill/>
          </a:ln>
        </p:spPr>
      </p:pic>
      <p:pic>
        <p:nvPicPr>
          <p:cNvPr descr="traverse_web" id="297" name="Google Shape;297;p23"/>
          <p:cNvPicPr preferRelativeResize="0"/>
          <p:nvPr/>
        </p:nvPicPr>
        <p:blipFill rotWithShape="1">
          <a:blip r:embed="rId8">
            <a:alphaModFix/>
          </a:blip>
          <a:srcRect b="0" l="0" r="0" t="0"/>
          <a:stretch/>
        </p:blipFill>
        <p:spPr>
          <a:xfrm>
            <a:off x="7969549" y="3539748"/>
            <a:ext cx="901500" cy="549510"/>
          </a:xfrm>
          <a:prstGeom prst="rect">
            <a:avLst/>
          </a:prstGeom>
          <a:noFill/>
          <a:ln>
            <a:noFill/>
          </a:ln>
        </p:spPr>
      </p:pic>
      <p:sp>
        <p:nvSpPr>
          <p:cNvPr id="298" name="Google Shape;298;p23"/>
          <p:cNvSpPr txBox="1"/>
          <p:nvPr/>
        </p:nvSpPr>
        <p:spPr>
          <a:xfrm>
            <a:off x="5554699" y="4004287"/>
            <a:ext cx="1079400" cy="297900"/>
          </a:xfrm>
          <a:prstGeom prst="rect">
            <a:avLst/>
          </a:prstGeom>
          <a:noFill/>
          <a:ln>
            <a:noFill/>
          </a:ln>
        </p:spPr>
        <p:txBody>
          <a:bodyPr anchorCtr="0" anchor="t" bIns="40825" lIns="81650" spcFirstLastPara="1" rIns="81650" wrap="square" tIns="408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B050"/>
                </a:solidFill>
                <a:latin typeface="Calibri"/>
                <a:ea typeface="Calibri"/>
                <a:cs typeface="Calibri"/>
                <a:sym typeface="Calibri"/>
              </a:rPr>
              <a:t>End-On</a:t>
            </a:r>
            <a:endParaRPr b="1" i="0" sz="1400" u="none" cap="none" strike="noStrike">
              <a:solidFill>
                <a:srgbClr val="00B050"/>
              </a:solidFill>
              <a:latin typeface="Calibri"/>
              <a:ea typeface="Calibri"/>
              <a:cs typeface="Calibri"/>
              <a:sym typeface="Calibri"/>
            </a:endParaRPr>
          </a:p>
        </p:txBody>
      </p:sp>
      <p:sp>
        <p:nvSpPr>
          <p:cNvPr id="299" name="Google Shape;299;p23"/>
          <p:cNvSpPr txBox="1"/>
          <p:nvPr/>
        </p:nvSpPr>
        <p:spPr>
          <a:xfrm>
            <a:off x="6528792" y="4004287"/>
            <a:ext cx="1389000" cy="297900"/>
          </a:xfrm>
          <a:prstGeom prst="rect">
            <a:avLst/>
          </a:prstGeom>
          <a:noFill/>
          <a:ln>
            <a:noFill/>
          </a:ln>
        </p:spPr>
        <p:txBody>
          <a:bodyPr anchorCtr="0" anchor="t" bIns="40825" lIns="81650" spcFirstLastPara="1" rIns="81650" wrap="square" tIns="408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B0F0"/>
                </a:solidFill>
                <a:latin typeface="Calibri"/>
                <a:ea typeface="Calibri"/>
                <a:cs typeface="Calibri"/>
                <a:sym typeface="Calibri"/>
              </a:rPr>
              <a:t>In-the-round</a:t>
            </a:r>
            <a:endParaRPr b="1" i="0" sz="1400" u="none" cap="none" strike="noStrike">
              <a:solidFill>
                <a:srgbClr val="00B0F0"/>
              </a:solidFill>
              <a:latin typeface="Calibri"/>
              <a:ea typeface="Calibri"/>
              <a:cs typeface="Calibri"/>
              <a:sym typeface="Calibri"/>
            </a:endParaRPr>
          </a:p>
        </p:txBody>
      </p:sp>
      <p:sp>
        <p:nvSpPr>
          <p:cNvPr id="300" name="Google Shape;300;p23"/>
          <p:cNvSpPr txBox="1"/>
          <p:nvPr/>
        </p:nvSpPr>
        <p:spPr>
          <a:xfrm>
            <a:off x="7781386" y="4004287"/>
            <a:ext cx="1389000" cy="297900"/>
          </a:xfrm>
          <a:prstGeom prst="rect">
            <a:avLst/>
          </a:prstGeom>
          <a:noFill/>
          <a:ln>
            <a:noFill/>
          </a:ln>
        </p:spPr>
        <p:txBody>
          <a:bodyPr anchorCtr="0" anchor="t" bIns="40825" lIns="81650" spcFirstLastPara="1" rIns="81650" wrap="square" tIns="408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C000"/>
                </a:solidFill>
                <a:latin typeface="Calibri"/>
                <a:ea typeface="Calibri"/>
                <a:cs typeface="Calibri"/>
                <a:sym typeface="Calibri"/>
              </a:rPr>
              <a:t>Traverse</a:t>
            </a:r>
            <a:endParaRPr b="1" i="0" sz="1400" u="none" cap="none" strike="noStrike">
              <a:solidFill>
                <a:srgbClr val="FFC000"/>
              </a:solidFill>
              <a:latin typeface="Calibri"/>
              <a:ea typeface="Calibri"/>
              <a:cs typeface="Calibri"/>
              <a:sym typeface="Calibri"/>
            </a:endParaRPr>
          </a:p>
        </p:txBody>
      </p:sp>
      <p:sp>
        <p:nvSpPr>
          <p:cNvPr id="301" name="Google Shape;301;p23"/>
          <p:cNvSpPr txBox="1"/>
          <p:nvPr/>
        </p:nvSpPr>
        <p:spPr>
          <a:xfrm>
            <a:off x="6045699" y="4725203"/>
            <a:ext cx="811500" cy="297900"/>
          </a:xfrm>
          <a:prstGeom prst="rect">
            <a:avLst/>
          </a:prstGeom>
          <a:noFill/>
          <a:ln>
            <a:noFill/>
          </a:ln>
        </p:spPr>
        <p:txBody>
          <a:bodyPr anchorCtr="0" anchor="t" bIns="40825" lIns="81650" spcFirstLastPara="1" rIns="81650" wrap="square" tIns="408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9900"/>
                </a:solidFill>
                <a:latin typeface="Calibri"/>
                <a:ea typeface="Calibri"/>
                <a:cs typeface="Calibri"/>
                <a:sym typeface="Calibri"/>
              </a:rPr>
              <a:t>Thrust</a:t>
            </a:r>
            <a:endParaRPr b="1" i="0" sz="1400" u="none" cap="none" strike="noStrike">
              <a:solidFill>
                <a:srgbClr val="FF9900"/>
              </a:solidFill>
              <a:latin typeface="Calibri"/>
              <a:ea typeface="Calibri"/>
              <a:cs typeface="Calibri"/>
              <a:sym typeface="Calibri"/>
            </a:endParaRPr>
          </a:p>
        </p:txBody>
      </p:sp>
      <p:sp>
        <p:nvSpPr>
          <p:cNvPr id="302" name="Google Shape;302;p23"/>
          <p:cNvSpPr txBox="1"/>
          <p:nvPr/>
        </p:nvSpPr>
        <p:spPr>
          <a:xfrm>
            <a:off x="7402887" y="4685580"/>
            <a:ext cx="1079400" cy="297900"/>
          </a:xfrm>
          <a:prstGeom prst="rect">
            <a:avLst/>
          </a:prstGeom>
          <a:noFill/>
          <a:ln>
            <a:noFill/>
          </a:ln>
        </p:spPr>
        <p:txBody>
          <a:bodyPr anchorCtr="0" anchor="t" bIns="40825" lIns="81650" spcFirstLastPara="1" rIns="81650" wrap="square" tIns="408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7030A0"/>
                </a:solidFill>
                <a:latin typeface="Calibri"/>
                <a:ea typeface="Calibri"/>
                <a:cs typeface="Calibri"/>
                <a:sym typeface="Calibri"/>
              </a:rPr>
              <a:t>Arena</a:t>
            </a:r>
            <a:endParaRPr b="1" i="0" sz="1400" u="none" cap="none" strike="noStrike">
              <a:solidFill>
                <a:srgbClr val="7030A0"/>
              </a:solidFill>
              <a:latin typeface="Calibri"/>
              <a:ea typeface="Calibri"/>
              <a:cs typeface="Calibri"/>
              <a:sym typeface="Calibri"/>
            </a:endParaRPr>
          </a:p>
        </p:txBody>
      </p:sp>
      <p:pic>
        <p:nvPicPr>
          <p:cNvPr id="303" name="Google Shape;303;p23"/>
          <p:cNvPicPr preferRelativeResize="0"/>
          <p:nvPr/>
        </p:nvPicPr>
        <p:blipFill rotWithShape="1">
          <a:blip r:embed="rId9">
            <a:alphaModFix/>
          </a:blip>
          <a:srcRect b="0" l="0" r="0" t="0"/>
          <a:stretch/>
        </p:blipFill>
        <p:spPr>
          <a:xfrm>
            <a:off x="6045889" y="4277624"/>
            <a:ext cx="734877" cy="507164"/>
          </a:xfrm>
          <a:prstGeom prst="rect">
            <a:avLst/>
          </a:prstGeom>
          <a:noFill/>
          <a:ln>
            <a:noFill/>
          </a:ln>
        </p:spPr>
      </p:pic>
      <p:pic>
        <p:nvPicPr>
          <p:cNvPr descr="arena_web" id="304" name="Google Shape;304;p23"/>
          <p:cNvPicPr preferRelativeResize="0"/>
          <p:nvPr/>
        </p:nvPicPr>
        <p:blipFill rotWithShape="1">
          <a:blip r:embed="rId10">
            <a:alphaModFix/>
          </a:blip>
          <a:srcRect b="0" l="0" r="0" t="0"/>
          <a:stretch/>
        </p:blipFill>
        <p:spPr>
          <a:xfrm>
            <a:off x="7587125" y="4220050"/>
            <a:ext cx="734875" cy="477691"/>
          </a:xfrm>
          <a:prstGeom prst="rect">
            <a:avLst/>
          </a:prstGeom>
          <a:noFill/>
          <a:ln>
            <a:noFill/>
          </a:ln>
        </p:spPr>
      </p:pic>
      <p:sp>
        <p:nvSpPr>
          <p:cNvPr id="305" name="Google Shape;305;p23"/>
          <p:cNvSpPr/>
          <p:nvPr/>
        </p:nvSpPr>
        <p:spPr>
          <a:xfrm>
            <a:off x="114475" y="147175"/>
            <a:ext cx="3164100" cy="580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23"/>
          <p:cNvSpPr/>
          <p:nvPr/>
        </p:nvSpPr>
        <p:spPr>
          <a:xfrm>
            <a:off x="168775" y="339750"/>
            <a:ext cx="681600" cy="783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307" name="Google Shape;307;p23"/>
          <p:cNvGraphicFramePr/>
          <p:nvPr/>
        </p:nvGraphicFramePr>
        <p:xfrm>
          <a:off x="162527" y="628500"/>
          <a:ext cx="3000000" cy="3000000"/>
        </p:xfrm>
        <a:graphic>
          <a:graphicData uri="http://schemas.openxmlformats.org/drawingml/2006/table">
            <a:tbl>
              <a:tblPr bandRow="1" firstRow="1">
                <a:noFill/>
                <a:tableStyleId>{6BD94619-9056-4A4C-A3A9-3EC724967D0A}</a:tableStyleId>
              </a:tblPr>
              <a:tblGrid>
                <a:gridCol w="1258550"/>
                <a:gridCol w="4099500"/>
              </a:tblGrid>
              <a:tr h="233075">
                <a:tc gridSpan="2">
                  <a:txBody>
                    <a:bodyPr/>
                    <a:lstStyle/>
                    <a:p>
                      <a:pPr indent="0" lvl="0" marL="0" marR="0" rtl="0" algn="ctr">
                        <a:lnSpc>
                          <a:spcPct val="100000"/>
                        </a:lnSpc>
                        <a:spcBef>
                          <a:spcPts val="0"/>
                        </a:spcBef>
                        <a:spcAft>
                          <a:spcPts val="0"/>
                        </a:spcAft>
                        <a:buClr>
                          <a:srgbClr val="000000"/>
                        </a:buClr>
                        <a:buSzPts val="1500"/>
                        <a:buFont typeface="Calibri"/>
                        <a:buNone/>
                      </a:pPr>
                      <a:r>
                        <a:rPr lang="en" sz="1200" u="none" cap="none" strike="noStrike">
                          <a:solidFill>
                            <a:srgbClr val="000000"/>
                          </a:solidFill>
                        </a:rPr>
                        <a:t>Term 1 - Script Work </a:t>
                      </a:r>
                      <a:r>
                        <a:rPr b="1" lang="en" sz="1200" u="none" cap="none" strike="noStrike">
                          <a:solidFill>
                            <a:srgbClr val="000000"/>
                          </a:solidFill>
                        </a:rPr>
                        <a:t>Key words</a:t>
                      </a:r>
                      <a:endParaRPr sz="900" u="none" cap="none" strike="noStrike"/>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r>
              <a:tr h="182075">
                <a:tc>
                  <a:txBody>
                    <a:bodyPr/>
                    <a:lstStyle/>
                    <a:p>
                      <a:pPr indent="0" lvl="0" marL="0" marR="0" rtl="0" algn="l">
                        <a:lnSpc>
                          <a:spcPct val="100000"/>
                        </a:lnSpc>
                        <a:spcBef>
                          <a:spcPts val="0"/>
                        </a:spcBef>
                        <a:spcAft>
                          <a:spcPts val="0"/>
                        </a:spcAft>
                        <a:buClr>
                          <a:srgbClr val="0070C0"/>
                        </a:buClr>
                        <a:buSzPts val="1300"/>
                        <a:buFont typeface="Calibri"/>
                        <a:buNone/>
                      </a:pPr>
                      <a:r>
                        <a:rPr b="1" lang="en" sz="1000" u="none" cap="none" strike="noStrike">
                          <a:solidFill>
                            <a:srgbClr val="FF9900"/>
                          </a:solidFill>
                        </a:rPr>
                        <a:t>Backstory</a:t>
                      </a:r>
                      <a:endParaRPr b="1" sz="1000" u="none" cap="none" strike="noStrike">
                        <a:solidFill>
                          <a:srgbClr val="FF9900"/>
                        </a:solidFill>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0000">
                        <a:alpha val="0"/>
                      </a:srgbClr>
                    </a:solidFill>
                  </a:tcPr>
                </a:tc>
                <a:tc>
                  <a:txBody>
                    <a:bodyPr/>
                    <a:lstStyle/>
                    <a:p>
                      <a:pPr indent="0" lvl="0" marL="0" marR="0" rtl="0" algn="l">
                        <a:lnSpc>
                          <a:spcPct val="100000"/>
                        </a:lnSpc>
                        <a:spcBef>
                          <a:spcPts val="0"/>
                        </a:spcBef>
                        <a:spcAft>
                          <a:spcPts val="0"/>
                        </a:spcAft>
                        <a:buClr>
                          <a:srgbClr val="000000"/>
                        </a:buClr>
                        <a:buSzPts val="1000"/>
                        <a:buFont typeface="Calibri"/>
                        <a:buNone/>
                      </a:pPr>
                      <a:r>
                        <a:rPr lang="en" sz="900" u="none" cap="none" strike="noStrike">
                          <a:solidFill>
                            <a:srgbClr val="000000"/>
                          </a:solidFill>
                          <a:latin typeface="Calibri"/>
                          <a:ea typeface="Calibri"/>
                          <a:cs typeface="Calibri"/>
                          <a:sym typeface="Calibri"/>
                        </a:rPr>
                        <a:t>A character’s backstory is their past experiences, influencing their actions and opinions.</a:t>
                      </a:r>
                      <a:endParaRPr b="0" sz="900" u="none" cap="none" strike="noStrike">
                        <a:latin typeface="Calibri"/>
                        <a:ea typeface="Calibri"/>
                        <a:cs typeface="Calibri"/>
                        <a:sym typeface="Calibri"/>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0000">
                        <a:alpha val="0"/>
                      </a:srgbClr>
                    </a:solidFill>
                  </a:tcPr>
                </a:tc>
              </a:tr>
              <a:tr h="234650">
                <a:tc>
                  <a:txBody>
                    <a:bodyPr/>
                    <a:lstStyle/>
                    <a:p>
                      <a:pPr indent="0" lvl="0" marL="0" marR="0" rtl="0" algn="l">
                        <a:lnSpc>
                          <a:spcPct val="100000"/>
                        </a:lnSpc>
                        <a:spcBef>
                          <a:spcPts val="0"/>
                        </a:spcBef>
                        <a:spcAft>
                          <a:spcPts val="0"/>
                        </a:spcAft>
                        <a:buClr>
                          <a:srgbClr val="000000"/>
                        </a:buClr>
                        <a:buSzPts val="1100"/>
                        <a:buFont typeface="Arial"/>
                        <a:buNone/>
                      </a:pPr>
                      <a:r>
                        <a:rPr b="1" lang="en" sz="1000" u="none" cap="none" strike="noStrike">
                          <a:solidFill>
                            <a:srgbClr val="FF9900"/>
                          </a:solidFill>
                        </a:rPr>
                        <a:t>Subtext</a:t>
                      </a:r>
                      <a:endParaRPr b="1" sz="1000" u="none" cap="none" strike="noStrike">
                        <a:solidFill>
                          <a:srgbClr val="FF9900"/>
                        </a:solidFill>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0000">
                        <a:alpha val="0"/>
                      </a:srgbClr>
                    </a:solidFill>
                  </a:tcPr>
                </a:tc>
                <a:tc>
                  <a:txBody>
                    <a:bodyPr/>
                    <a:lstStyle/>
                    <a:p>
                      <a:pPr indent="0" lvl="0" marL="0" marR="0" rtl="0" algn="l">
                        <a:lnSpc>
                          <a:spcPct val="100000"/>
                        </a:lnSpc>
                        <a:spcBef>
                          <a:spcPts val="0"/>
                        </a:spcBef>
                        <a:spcAft>
                          <a:spcPts val="0"/>
                        </a:spcAft>
                        <a:buClr>
                          <a:srgbClr val="000000"/>
                        </a:buClr>
                        <a:buSzPts val="1000"/>
                        <a:buFont typeface="Calibri"/>
                        <a:buNone/>
                      </a:pPr>
                      <a:r>
                        <a:rPr b="0" lang="en" sz="900" u="none" cap="none" strike="noStrike">
                          <a:solidFill>
                            <a:srgbClr val="000000"/>
                          </a:solidFill>
                          <a:latin typeface="Calibri"/>
                          <a:ea typeface="Calibri"/>
                          <a:cs typeface="Calibri"/>
                          <a:sym typeface="Calibri"/>
                        </a:rPr>
                        <a:t>The underlying message being communicated in a sentence. It’s not what you say, it’s how you say it.</a:t>
                      </a:r>
                      <a:endParaRPr b="0" sz="900" u="none" cap="none" strike="noStrike">
                        <a:latin typeface="Calibri"/>
                        <a:ea typeface="Calibri"/>
                        <a:cs typeface="Calibri"/>
                        <a:sym typeface="Calibri"/>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0000">
                        <a:alpha val="0"/>
                      </a:srgbClr>
                    </a:solidFill>
                  </a:tcPr>
                </a:tc>
              </a:tr>
              <a:tr h="293050">
                <a:tc>
                  <a:txBody>
                    <a:bodyPr/>
                    <a:lstStyle/>
                    <a:p>
                      <a:pPr indent="0" lvl="0" marL="0" marR="0" rtl="0" algn="l">
                        <a:lnSpc>
                          <a:spcPct val="100000"/>
                        </a:lnSpc>
                        <a:spcBef>
                          <a:spcPts val="0"/>
                        </a:spcBef>
                        <a:spcAft>
                          <a:spcPts val="0"/>
                        </a:spcAft>
                        <a:buClr>
                          <a:srgbClr val="000000"/>
                        </a:buClr>
                        <a:buSzPts val="1100"/>
                        <a:buFont typeface="Arial"/>
                        <a:buNone/>
                      </a:pPr>
                      <a:r>
                        <a:rPr b="1" lang="en" sz="1000" u="none" cap="none" strike="noStrike">
                          <a:solidFill>
                            <a:srgbClr val="FF9900"/>
                          </a:solidFill>
                        </a:rPr>
                        <a:t>Prologue</a:t>
                      </a:r>
                      <a:endParaRPr b="1" sz="1000" u="none" cap="none" strike="noStrike">
                        <a:solidFill>
                          <a:srgbClr val="FF9900"/>
                        </a:solidFill>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0000">
                        <a:alpha val="0"/>
                      </a:srgbClr>
                    </a:solidFill>
                  </a:tcPr>
                </a:tc>
                <a:tc>
                  <a:txBody>
                    <a:bodyPr/>
                    <a:lstStyle/>
                    <a:p>
                      <a:pPr indent="0" lvl="0" marL="0" marR="0" rtl="0" algn="l">
                        <a:lnSpc>
                          <a:spcPct val="100000"/>
                        </a:lnSpc>
                        <a:spcBef>
                          <a:spcPts val="0"/>
                        </a:spcBef>
                        <a:spcAft>
                          <a:spcPts val="0"/>
                        </a:spcAft>
                        <a:buClr>
                          <a:srgbClr val="000000"/>
                        </a:buClr>
                        <a:buSzPts val="1000"/>
                        <a:buFont typeface="Calibri"/>
                        <a:buNone/>
                      </a:pPr>
                      <a:r>
                        <a:rPr b="0" lang="en" sz="900" u="none" cap="none" strike="noStrike">
                          <a:solidFill>
                            <a:srgbClr val="000000"/>
                          </a:solidFill>
                          <a:latin typeface="Calibri"/>
                          <a:ea typeface="Calibri"/>
                          <a:cs typeface="Calibri"/>
                          <a:sym typeface="Calibri"/>
                        </a:rPr>
                        <a:t>An introduction in which a narrator summarizes the main action of the work. Explaining what you are about to see happen without giving too many details away.</a:t>
                      </a:r>
                      <a:endParaRPr b="0" sz="900" u="none" cap="none" strike="noStrike">
                        <a:solidFill>
                          <a:srgbClr val="000000"/>
                        </a:solidFill>
                        <a:latin typeface="Calibri"/>
                        <a:ea typeface="Calibri"/>
                        <a:cs typeface="Calibri"/>
                        <a:sym typeface="Calibri"/>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0000">
                        <a:alpha val="0"/>
                      </a:srgbClr>
                    </a:solidFill>
                  </a:tcPr>
                </a:tc>
              </a:tr>
              <a:tr h="187750">
                <a:tc>
                  <a:txBody>
                    <a:bodyPr/>
                    <a:lstStyle/>
                    <a:p>
                      <a:pPr indent="0" lvl="0" marL="0" marR="0" rtl="0" algn="l">
                        <a:lnSpc>
                          <a:spcPct val="100000"/>
                        </a:lnSpc>
                        <a:spcBef>
                          <a:spcPts val="0"/>
                        </a:spcBef>
                        <a:spcAft>
                          <a:spcPts val="0"/>
                        </a:spcAft>
                        <a:buClr>
                          <a:srgbClr val="000000"/>
                        </a:buClr>
                        <a:buSzPts val="1100"/>
                        <a:buFont typeface="Arial"/>
                        <a:buNone/>
                      </a:pPr>
                      <a:r>
                        <a:rPr b="1" lang="en" sz="1000" u="none" cap="none" strike="noStrike">
                          <a:solidFill>
                            <a:srgbClr val="FF9900"/>
                          </a:solidFill>
                        </a:rPr>
                        <a:t>Empathy</a:t>
                      </a:r>
                      <a:endParaRPr b="1" sz="1000" u="none" cap="none" strike="noStrike">
                        <a:solidFill>
                          <a:srgbClr val="FF9900"/>
                        </a:solidFill>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0000">
                        <a:alpha val="0"/>
                      </a:srgbClr>
                    </a:solidFill>
                  </a:tcPr>
                </a:tc>
                <a:tc>
                  <a:txBody>
                    <a:bodyPr/>
                    <a:lstStyle/>
                    <a:p>
                      <a:pPr indent="0" lvl="0" marL="0" marR="0" rtl="0" algn="l">
                        <a:lnSpc>
                          <a:spcPct val="100000"/>
                        </a:lnSpc>
                        <a:spcBef>
                          <a:spcPts val="0"/>
                        </a:spcBef>
                        <a:spcAft>
                          <a:spcPts val="0"/>
                        </a:spcAft>
                        <a:buClr>
                          <a:srgbClr val="000000"/>
                        </a:buClr>
                        <a:buSzPts val="1000"/>
                        <a:buFont typeface="Calibri"/>
                        <a:buNone/>
                      </a:pPr>
                      <a:r>
                        <a:rPr b="0" lang="en" sz="900" u="none" cap="none" strike="noStrike">
                          <a:solidFill>
                            <a:srgbClr val="000000"/>
                          </a:solidFill>
                          <a:latin typeface="Calibri"/>
                          <a:ea typeface="Calibri"/>
                          <a:cs typeface="Calibri"/>
                          <a:sym typeface="Calibri"/>
                        </a:rPr>
                        <a:t>The ability to understand and relate to another person's thoughts and feelings.</a:t>
                      </a:r>
                      <a:endParaRPr b="0" sz="900" u="none" cap="none" strike="noStrike">
                        <a:solidFill>
                          <a:srgbClr val="000000"/>
                        </a:solidFill>
                        <a:latin typeface="Calibri"/>
                        <a:ea typeface="Calibri"/>
                        <a:cs typeface="Calibri"/>
                        <a:sym typeface="Calibri"/>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0000">
                        <a:alpha val="0"/>
                      </a:srgbClr>
                    </a:solidFill>
                  </a:tcPr>
                </a:tc>
              </a:tr>
              <a:tr h="114925">
                <a:tc>
                  <a:txBody>
                    <a:bodyPr/>
                    <a:lstStyle/>
                    <a:p>
                      <a:pPr indent="0" lvl="0" marL="0" marR="0" rtl="0" algn="l">
                        <a:lnSpc>
                          <a:spcPct val="100000"/>
                        </a:lnSpc>
                        <a:spcBef>
                          <a:spcPts val="0"/>
                        </a:spcBef>
                        <a:spcAft>
                          <a:spcPts val="0"/>
                        </a:spcAft>
                        <a:buClr>
                          <a:srgbClr val="000000"/>
                        </a:buClr>
                        <a:buSzPts val="1100"/>
                        <a:buFont typeface="Arial"/>
                        <a:buNone/>
                      </a:pPr>
                      <a:r>
                        <a:rPr b="1" lang="en" sz="1000" u="none" cap="none" strike="noStrike">
                          <a:solidFill>
                            <a:srgbClr val="FF9900"/>
                          </a:solidFill>
                        </a:rPr>
                        <a:t>Status</a:t>
                      </a:r>
                      <a:endParaRPr b="1" sz="1000" u="none" cap="none" strike="noStrike">
                        <a:solidFill>
                          <a:srgbClr val="FF9900"/>
                        </a:solidFill>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0000">
                        <a:alpha val="0"/>
                      </a:srgbClr>
                    </a:solidFill>
                  </a:tcPr>
                </a:tc>
                <a:tc>
                  <a:txBody>
                    <a:bodyPr/>
                    <a:lstStyle/>
                    <a:p>
                      <a:pPr indent="0" lvl="0" marL="0" marR="0" rtl="0" algn="l">
                        <a:lnSpc>
                          <a:spcPct val="100000"/>
                        </a:lnSpc>
                        <a:spcBef>
                          <a:spcPts val="0"/>
                        </a:spcBef>
                        <a:spcAft>
                          <a:spcPts val="0"/>
                        </a:spcAft>
                        <a:buClr>
                          <a:srgbClr val="000000"/>
                        </a:buClr>
                        <a:buSzPts val="1000"/>
                        <a:buFont typeface="Calibri"/>
                        <a:buNone/>
                      </a:pPr>
                      <a:r>
                        <a:rPr b="0" lang="en" sz="900" u="none" cap="none" strike="noStrike">
                          <a:latin typeface="Calibri"/>
                          <a:ea typeface="Calibri"/>
                          <a:cs typeface="Calibri"/>
                          <a:sym typeface="Calibri"/>
                        </a:rPr>
                        <a:t>Level of character importance on stage.</a:t>
                      </a:r>
                      <a:endParaRPr sz="900" u="none" cap="none" strike="noStrike"/>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0000">
                        <a:alpha val="0"/>
                      </a:srgbClr>
                    </a:solidFill>
                  </a:tcPr>
                </a:tc>
              </a:tr>
              <a:tr h="243850">
                <a:tc gridSpan="2">
                  <a:txBody>
                    <a:bodyPr/>
                    <a:lstStyle/>
                    <a:p>
                      <a:pPr indent="0" lvl="0" marL="0" marR="0" rtl="0" algn="ctr">
                        <a:lnSpc>
                          <a:spcPct val="100000"/>
                        </a:lnSpc>
                        <a:spcBef>
                          <a:spcPts val="0"/>
                        </a:spcBef>
                        <a:spcAft>
                          <a:spcPts val="0"/>
                        </a:spcAft>
                        <a:buClr>
                          <a:srgbClr val="000000"/>
                        </a:buClr>
                        <a:buSzPts val="1500"/>
                        <a:buFont typeface="Arial"/>
                        <a:buNone/>
                      </a:pPr>
                      <a:r>
                        <a:rPr b="1" lang="en" sz="1200" u="none" cap="none" strike="noStrike"/>
                        <a:t>Term 2 - Masked Theatre Key words</a:t>
                      </a:r>
                      <a:endParaRPr b="1" sz="800" u="none" cap="none" strike="noStrike">
                        <a:solidFill>
                          <a:srgbClr val="00B050"/>
                        </a:solidFill>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r>
              <a:tr h="205075">
                <a:tc>
                  <a:txBody>
                    <a:bodyPr/>
                    <a:lstStyle/>
                    <a:p>
                      <a:pPr indent="0" lvl="0" marL="0" marR="0" rtl="0" algn="l">
                        <a:lnSpc>
                          <a:spcPct val="100000"/>
                        </a:lnSpc>
                        <a:spcBef>
                          <a:spcPts val="0"/>
                        </a:spcBef>
                        <a:spcAft>
                          <a:spcPts val="0"/>
                        </a:spcAft>
                        <a:buClr>
                          <a:srgbClr val="00B050"/>
                        </a:buClr>
                        <a:buSzPts val="1300"/>
                        <a:buFont typeface="Calibri"/>
                        <a:buNone/>
                      </a:pPr>
                      <a:r>
                        <a:rPr b="1" lang="en" sz="1000" u="none" cap="none" strike="noStrike">
                          <a:solidFill>
                            <a:srgbClr val="00B050"/>
                          </a:solidFill>
                        </a:rPr>
                        <a:t>Clocking the Audience</a:t>
                      </a:r>
                      <a:endParaRPr b="1" sz="1000" u="none" cap="none" strike="noStrike">
                        <a:solidFill>
                          <a:srgbClr val="00B050"/>
                        </a:solidFill>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 sz="900" u="none" cap="none" strike="noStrike">
                          <a:solidFill>
                            <a:srgbClr val="000000"/>
                          </a:solidFill>
                          <a:latin typeface="Calibri"/>
                          <a:ea typeface="Calibri"/>
                          <a:cs typeface="Calibri"/>
                          <a:sym typeface="Calibri"/>
                        </a:rPr>
                        <a:t>Looking at the audience to focus the audience's attention on that character and communicate what they may be thinking</a:t>
                      </a:r>
                      <a:endParaRPr sz="900" u="none" cap="none" strike="noStrike"/>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31775">
                <a:tc>
                  <a:txBody>
                    <a:bodyPr/>
                    <a:lstStyle/>
                    <a:p>
                      <a:pPr indent="0" lvl="0" marL="0" marR="0" rtl="0" algn="l">
                        <a:lnSpc>
                          <a:spcPct val="100000"/>
                        </a:lnSpc>
                        <a:spcBef>
                          <a:spcPts val="0"/>
                        </a:spcBef>
                        <a:spcAft>
                          <a:spcPts val="0"/>
                        </a:spcAft>
                        <a:buClr>
                          <a:srgbClr val="000000"/>
                        </a:buClr>
                        <a:buSzPts val="1100"/>
                        <a:buFont typeface="Arial"/>
                        <a:buNone/>
                      </a:pPr>
                      <a:r>
                        <a:rPr b="1" lang="en" sz="1000" u="none" cap="none" strike="noStrike">
                          <a:solidFill>
                            <a:srgbClr val="00B050"/>
                          </a:solidFill>
                        </a:rPr>
                        <a:t>The Rule of 3</a:t>
                      </a:r>
                      <a:endParaRPr b="1" sz="1000" u="none" cap="none" strike="noStrike">
                        <a:solidFill>
                          <a:srgbClr val="00B050"/>
                        </a:solidFill>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 sz="900" u="none" cap="none" strike="noStrike">
                          <a:solidFill>
                            <a:srgbClr val="000000"/>
                          </a:solidFill>
                          <a:latin typeface="Calibri"/>
                          <a:ea typeface="Calibri"/>
                          <a:cs typeface="Calibri"/>
                          <a:sym typeface="Calibri"/>
                        </a:rPr>
                        <a:t>Setting up patterns in the audience's expectations</a:t>
                      </a:r>
                      <a:endParaRPr b="0" sz="900" u="none" cap="none" strike="noStrike">
                        <a:latin typeface="Calibri"/>
                        <a:ea typeface="Calibri"/>
                        <a:cs typeface="Calibri"/>
                        <a:sym typeface="Calibri"/>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0">
                <a:tc>
                  <a:txBody>
                    <a:bodyPr/>
                    <a:lstStyle/>
                    <a:p>
                      <a:pPr indent="0" lvl="0" marL="0" marR="0" rtl="0" algn="l">
                        <a:lnSpc>
                          <a:spcPct val="100000"/>
                        </a:lnSpc>
                        <a:spcBef>
                          <a:spcPts val="0"/>
                        </a:spcBef>
                        <a:spcAft>
                          <a:spcPts val="0"/>
                        </a:spcAft>
                        <a:buClr>
                          <a:srgbClr val="000000"/>
                        </a:buClr>
                        <a:buSzPts val="1100"/>
                        <a:buFont typeface="Arial"/>
                        <a:buNone/>
                      </a:pPr>
                      <a:r>
                        <a:rPr b="1" lang="en" sz="1000" u="none" cap="none" strike="noStrike">
                          <a:solidFill>
                            <a:srgbClr val="00B050"/>
                          </a:solidFill>
                        </a:rPr>
                        <a:t>Slapstick</a:t>
                      </a:r>
                      <a:endParaRPr b="1" sz="1000" u="none" cap="none" strike="noStrike">
                        <a:solidFill>
                          <a:srgbClr val="00B050"/>
                        </a:solidFill>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 sz="900" u="none" cap="none" strike="noStrike">
                          <a:solidFill>
                            <a:srgbClr val="000000"/>
                          </a:solidFill>
                          <a:latin typeface="Calibri"/>
                          <a:ea typeface="Calibri"/>
                          <a:cs typeface="Calibri"/>
                          <a:sym typeface="Calibri"/>
                        </a:rPr>
                        <a:t>Exaggerated physical or violent comedy</a:t>
                      </a:r>
                      <a:endParaRPr b="0" sz="900" u="none" cap="none" strike="noStrike">
                        <a:solidFill>
                          <a:srgbClr val="000000"/>
                        </a:solidFill>
                        <a:latin typeface="Calibri"/>
                        <a:ea typeface="Calibri"/>
                        <a:cs typeface="Calibri"/>
                        <a:sym typeface="Calibri"/>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87650">
                <a:tc>
                  <a:txBody>
                    <a:bodyPr/>
                    <a:lstStyle/>
                    <a:p>
                      <a:pPr indent="0" lvl="0" marL="0" marR="0" rtl="0" algn="l">
                        <a:lnSpc>
                          <a:spcPct val="100000"/>
                        </a:lnSpc>
                        <a:spcBef>
                          <a:spcPts val="0"/>
                        </a:spcBef>
                        <a:spcAft>
                          <a:spcPts val="0"/>
                        </a:spcAft>
                        <a:buClr>
                          <a:srgbClr val="000000"/>
                        </a:buClr>
                        <a:buSzPts val="1100"/>
                        <a:buFont typeface="Arial"/>
                        <a:buNone/>
                      </a:pPr>
                      <a:r>
                        <a:rPr b="1" lang="en" sz="1000" u="none" cap="none" strike="noStrike">
                          <a:solidFill>
                            <a:srgbClr val="00B050"/>
                          </a:solidFill>
                        </a:rPr>
                        <a:t>Stage Combat</a:t>
                      </a:r>
                      <a:endParaRPr b="1" sz="1000" u="none" cap="none" strike="noStrike">
                        <a:solidFill>
                          <a:srgbClr val="00B050"/>
                        </a:solidFill>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 sz="900" u="none" cap="none" strike="noStrike">
                          <a:solidFill>
                            <a:srgbClr val="000000"/>
                          </a:solidFill>
                          <a:latin typeface="Calibri"/>
                          <a:ea typeface="Calibri"/>
                          <a:cs typeface="Calibri"/>
                          <a:sym typeface="Calibri"/>
                        </a:rPr>
                        <a:t>Fighting on stage</a:t>
                      </a:r>
                      <a:endParaRPr b="0" sz="900" u="none" cap="none" strike="noStrike">
                        <a:solidFill>
                          <a:srgbClr val="000000"/>
                        </a:solidFill>
                        <a:latin typeface="Calibri"/>
                        <a:ea typeface="Calibri"/>
                        <a:cs typeface="Calibri"/>
                        <a:sym typeface="Calibri"/>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62000">
                <a:tc>
                  <a:txBody>
                    <a:bodyPr/>
                    <a:lstStyle/>
                    <a:p>
                      <a:pPr indent="0" lvl="0" marL="0" marR="0" rtl="0" algn="l">
                        <a:lnSpc>
                          <a:spcPct val="100000"/>
                        </a:lnSpc>
                        <a:spcBef>
                          <a:spcPts val="0"/>
                        </a:spcBef>
                        <a:spcAft>
                          <a:spcPts val="0"/>
                        </a:spcAft>
                        <a:buClr>
                          <a:srgbClr val="00B050"/>
                        </a:buClr>
                        <a:buSzPts val="1300"/>
                        <a:buFont typeface="Calibri"/>
                        <a:buNone/>
                      </a:pPr>
                      <a:r>
                        <a:rPr b="1" lang="en" sz="1000" u="none" cap="none" strike="noStrike">
                          <a:solidFill>
                            <a:srgbClr val="00B050"/>
                          </a:solidFill>
                        </a:rPr>
                        <a:t>Exaggeration</a:t>
                      </a:r>
                      <a:endParaRPr sz="1000" u="none" cap="none" strike="noStrike"/>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 sz="900" u="none" cap="none" strike="noStrike">
                          <a:solidFill>
                            <a:srgbClr val="000000"/>
                          </a:solidFill>
                          <a:latin typeface="Calibri"/>
                          <a:ea typeface="Calibri"/>
                          <a:cs typeface="Calibri"/>
                          <a:sym typeface="Calibri"/>
                        </a:rPr>
                        <a:t>More extreme or bigger</a:t>
                      </a:r>
                      <a:endParaRPr b="0" sz="900" u="none" cap="none" strike="noStrike">
                        <a:solidFill>
                          <a:srgbClr val="000000"/>
                        </a:solidFill>
                        <a:latin typeface="Calibri"/>
                        <a:ea typeface="Calibri"/>
                        <a:cs typeface="Calibri"/>
                        <a:sym typeface="Calibri"/>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100"/>
                        <a:buFont typeface="Arial"/>
                        <a:buNone/>
                      </a:pPr>
                      <a:r>
                        <a:rPr b="1" lang="en" sz="1000" u="none" cap="none" strike="noStrike">
                          <a:solidFill>
                            <a:srgbClr val="00B050"/>
                          </a:solidFill>
                        </a:rPr>
                        <a:t>Internal Monologue</a:t>
                      </a:r>
                      <a:endParaRPr b="1" sz="1000" u="none" cap="none" strike="noStrike">
                        <a:solidFill>
                          <a:srgbClr val="00B050"/>
                        </a:solidFill>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 sz="900" u="none" cap="none" strike="noStrike">
                          <a:solidFill>
                            <a:srgbClr val="000000"/>
                          </a:solidFill>
                          <a:latin typeface="Calibri"/>
                          <a:ea typeface="Calibri"/>
                          <a:cs typeface="Calibri"/>
                          <a:sym typeface="Calibri"/>
                        </a:rPr>
                        <a:t>The expression of a character's thoughts so that the audience can witness what is going on inside that character's mind</a:t>
                      </a:r>
                      <a:endParaRPr b="0" sz="900" u="none" cap="none" strike="noStrike">
                        <a:latin typeface="Calibri"/>
                        <a:ea typeface="Calibri"/>
                        <a:cs typeface="Calibri"/>
                        <a:sym typeface="Calibri"/>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98025">
                <a:tc>
                  <a:txBody>
                    <a:bodyPr/>
                    <a:lstStyle/>
                    <a:p>
                      <a:pPr indent="0" lvl="0" marL="0" marR="0" rtl="0" algn="l">
                        <a:lnSpc>
                          <a:spcPct val="100000"/>
                        </a:lnSpc>
                        <a:spcBef>
                          <a:spcPts val="0"/>
                        </a:spcBef>
                        <a:spcAft>
                          <a:spcPts val="0"/>
                        </a:spcAft>
                        <a:buClr>
                          <a:srgbClr val="000000"/>
                        </a:buClr>
                        <a:buSzPts val="1100"/>
                        <a:buFont typeface="Arial"/>
                        <a:buNone/>
                      </a:pPr>
                      <a:r>
                        <a:rPr b="1" lang="en" sz="1000" u="none" cap="none" strike="noStrike">
                          <a:solidFill>
                            <a:srgbClr val="00B050"/>
                          </a:solidFill>
                        </a:rPr>
                        <a:t>Gait</a:t>
                      </a:r>
                      <a:endParaRPr b="1" sz="1000" u="none" cap="none" strike="noStrike">
                        <a:solidFill>
                          <a:srgbClr val="00B050"/>
                        </a:solidFill>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 sz="900" u="none" cap="none" strike="noStrike">
                          <a:solidFill>
                            <a:srgbClr val="000000"/>
                          </a:solidFill>
                          <a:latin typeface="Calibri"/>
                          <a:ea typeface="Calibri"/>
                          <a:cs typeface="Calibri"/>
                          <a:sym typeface="Calibri"/>
                        </a:rPr>
                        <a:t>The manner in which you walk</a:t>
                      </a:r>
                      <a:endParaRPr sz="900" u="none" cap="none" strike="noStrike"/>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79725">
                <a:tc>
                  <a:txBody>
                    <a:bodyPr/>
                    <a:lstStyle/>
                    <a:p>
                      <a:pPr indent="0" lvl="0" marL="0" marR="0" rtl="0" algn="l">
                        <a:lnSpc>
                          <a:spcPct val="100000"/>
                        </a:lnSpc>
                        <a:spcBef>
                          <a:spcPts val="0"/>
                        </a:spcBef>
                        <a:spcAft>
                          <a:spcPts val="0"/>
                        </a:spcAft>
                        <a:buClr>
                          <a:srgbClr val="000000"/>
                        </a:buClr>
                        <a:buSzPts val="1100"/>
                        <a:buFont typeface="Arial"/>
                        <a:buNone/>
                      </a:pPr>
                      <a:r>
                        <a:rPr b="1" lang="en" sz="1000" u="none" cap="none" strike="noStrike">
                          <a:solidFill>
                            <a:srgbClr val="00B050"/>
                          </a:solidFill>
                        </a:rPr>
                        <a:t>Stock Characters</a:t>
                      </a:r>
                      <a:endParaRPr b="1" sz="1000" u="none" cap="none" strike="noStrike">
                        <a:solidFill>
                          <a:srgbClr val="00B050"/>
                        </a:solidFill>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 sz="900" u="none" cap="none" strike="noStrike">
                          <a:solidFill>
                            <a:srgbClr val="000000"/>
                          </a:solidFill>
                          <a:latin typeface="Calibri"/>
                          <a:ea typeface="Calibri"/>
                          <a:cs typeface="Calibri"/>
                          <a:sym typeface="Calibri"/>
                        </a:rPr>
                        <a:t>Familiar / recurring characters that appear in a variety of different performances, similar to pantomime characters</a:t>
                      </a:r>
                      <a:endParaRPr b="0" sz="900" u="none" cap="none" strike="noStrike">
                        <a:latin typeface="Calibri"/>
                        <a:ea typeface="Calibri"/>
                        <a:cs typeface="Calibri"/>
                        <a:sym typeface="Calibri"/>
                      </a:endParaRPr>
                    </a:p>
                  </a:txBody>
                  <a:tcPr marT="38100" marB="38100" marR="84425" marL="84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4"/>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24"/>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Music</a:t>
            </a:r>
            <a:endParaRPr b="0" i="0" sz="2800" u="none" cap="none" strike="noStrike">
              <a:solidFill>
                <a:schemeClr val="dk1"/>
              </a:solidFill>
              <a:latin typeface="Maven Pro Medium"/>
              <a:ea typeface="Maven Pro Medium"/>
              <a:cs typeface="Maven Pro Medium"/>
              <a:sym typeface="Maven Pro Medium"/>
            </a:endParaRPr>
          </a:p>
        </p:txBody>
      </p:sp>
      <p:pic>
        <p:nvPicPr>
          <p:cNvPr id="314" name="Google Shape;314;p24"/>
          <p:cNvPicPr preferRelativeResize="0"/>
          <p:nvPr/>
        </p:nvPicPr>
        <p:blipFill rotWithShape="1">
          <a:blip r:embed="rId3">
            <a:alphaModFix/>
          </a:blip>
          <a:srcRect b="0" l="0" r="0" t="5380"/>
          <a:stretch/>
        </p:blipFill>
        <p:spPr>
          <a:xfrm>
            <a:off x="219740" y="699999"/>
            <a:ext cx="8647813" cy="416980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5"/>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25"/>
          <p:cNvSpPr txBox="1"/>
          <p:nvPr/>
        </p:nvSpPr>
        <p:spPr>
          <a:xfrm>
            <a:off x="2779845" y="106249"/>
            <a:ext cx="3287911"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Physical Education</a:t>
            </a:r>
            <a:endParaRPr b="0" i="0" sz="2800" u="none" cap="none" strike="noStrike">
              <a:solidFill>
                <a:schemeClr val="dk1"/>
              </a:solidFill>
              <a:latin typeface="Maven Pro Medium"/>
              <a:ea typeface="Maven Pro Medium"/>
              <a:cs typeface="Maven Pro Medium"/>
              <a:sym typeface="Maven Pro Medium"/>
            </a:endParaRPr>
          </a:p>
        </p:txBody>
      </p:sp>
      <p:pic>
        <p:nvPicPr>
          <p:cNvPr id="321" name="Google Shape;321;p25"/>
          <p:cNvPicPr preferRelativeResize="0"/>
          <p:nvPr/>
        </p:nvPicPr>
        <p:blipFill rotWithShape="1">
          <a:blip r:embed="rId3">
            <a:alphaModFix/>
          </a:blip>
          <a:srcRect b="0" l="0" r="0" t="0"/>
          <a:stretch/>
        </p:blipFill>
        <p:spPr>
          <a:xfrm>
            <a:off x="148856" y="589064"/>
            <a:ext cx="8904244" cy="439922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6"/>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26"/>
          <p:cNvSpPr txBox="1"/>
          <p:nvPr/>
        </p:nvSpPr>
        <p:spPr>
          <a:xfrm>
            <a:off x="2779845" y="106249"/>
            <a:ext cx="3287911"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Physical Education</a:t>
            </a:r>
            <a:endParaRPr b="0" i="0" sz="2800" u="none" cap="none" strike="noStrike">
              <a:solidFill>
                <a:schemeClr val="dk1"/>
              </a:solidFill>
              <a:latin typeface="Maven Pro Medium"/>
              <a:ea typeface="Maven Pro Medium"/>
              <a:cs typeface="Maven Pro Medium"/>
              <a:sym typeface="Maven Pro Medium"/>
            </a:endParaRPr>
          </a:p>
        </p:txBody>
      </p:sp>
      <p:pic>
        <p:nvPicPr>
          <p:cNvPr id="328" name="Google Shape;328;p26"/>
          <p:cNvPicPr preferRelativeResize="0"/>
          <p:nvPr/>
        </p:nvPicPr>
        <p:blipFill rotWithShape="1">
          <a:blip r:embed="rId3">
            <a:alphaModFix/>
          </a:blip>
          <a:srcRect b="0" l="0" r="0" t="0"/>
          <a:stretch/>
        </p:blipFill>
        <p:spPr>
          <a:xfrm>
            <a:off x="163033" y="613453"/>
            <a:ext cx="8810845" cy="422050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3"/>
          <p:cNvSpPr/>
          <p:nvPr/>
        </p:nvSpPr>
        <p:spPr>
          <a:xfrm>
            <a:off x="90900" y="98700"/>
            <a:ext cx="8962200" cy="49461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13"/>
          <p:cNvSpPr txBox="1"/>
          <p:nvPr/>
        </p:nvSpPr>
        <p:spPr>
          <a:xfrm>
            <a:off x="1589808" y="98700"/>
            <a:ext cx="6210301" cy="49244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2600" u="none" cap="none" strike="noStrike">
                <a:solidFill>
                  <a:schemeClr val="dk1"/>
                </a:solidFill>
                <a:latin typeface="Maven Pro"/>
                <a:ea typeface="Maven Pro"/>
                <a:cs typeface="Maven Pro"/>
                <a:sym typeface="Maven Pro"/>
              </a:rPr>
              <a:t>How to use a knowledge organiser (1)</a:t>
            </a:r>
            <a:endParaRPr/>
          </a:p>
        </p:txBody>
      </p:sp>
      <p:sp>
        <p:nvSpPr>
          <p:cNvPr id="72" name="Google Shape;72;p13"/>
          <p:cNvSpPr txBox="1"/>
          <p:nvPr/>
        </p:nvSpPr>
        <p:spPr>
          <a:xfrm>
            <a:off x="173181" y="882350"/>
            <a:ext cx="8797637" cy="42165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Verdana"/>
                <a:ea typeface="Verdana"/>
                <a:cs typeface="Verdana"/>
                <a:sym typeface="Verdana"/>
              </a:rPr>
              <a:t>Using your knowledge organiser at school</a:t>
            </a:r>
            <a:endParaRPr/>
          </a:p>
          <a:p>
            <a:pPr indent="0" lvl="0" marL="0" marR="0" rtl="0" algn="l">
              <a:lnSpc>
                <a:spcPct val="100000"/>
              </a:lnSpc>
              <a:spcBef>
                <a:spcPts val="0"/>
              </a:spcBef>
              <a:spcAft>
                <a:spcPts val="0"/>
              </a:spcAft>
              <a:buNone/>
            </a:pPr>
            <a:r>
              <a:rPr b="0" i="0" lang="en" sz="1200" u="none" cap="none" strike="noStrike">
                <a:solidFill>
                  <a:srgbClr val="000000"/>
                </a:solidFill>
                <a:latin typeface="Verdana"/>
                <a:ea typeface="Verdana"/>
                <a:cs typeface="Verdana"/>
                <a:sym typeface="Verdana"/>
              </a:rPr>
              <a:t>You will be given a knowledge organiser at the start of each term (September, January and April). </a:t>
            </a:r>
            <a:r>
              <a:rPr b="0" i="0" lang="en" sz="1200" u="none" cap="none" strike="noStrike">
                <a:solidFill>
                  <a:schemeClr val="dk1"/>
                </a:solidFill>
                <a:latin typeface="Verdana"/>
                <a:ea typeface="Verdana"/>
                <a:cs typeface="Verdana"/>
                <a:sym typeface="Verdana"/>
              </a:rPr>
              <a:t>You need to bring your knowledge organiser and exercise book with you every day to school. </a:t>
            </a:r>
            <a:r>
              <a:rPr b="0" i="0" lang="en" sz="1200" u="none" cap="none" strike="noStrike">
                <a:solidFill>
                  <a:srgbClr val="000000"/>
                </a:solidFill>
                <a:latin typeface="Verdana"/>
                <a:ea typeface="Verdana"/>
                <a:cs typeface="Verdana"/>
                <a:sym typeface="Verdana"/>
              </a:rPr>
              <a:t>This will be a key piece of equipment and will be regularly referred to in lesson. </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None/>
            </a:pPr>
            <a:r>
              <a:rPr b="0" i="0" lang="en" sz="1200" u="none" cap="none" strike="noStrike">
                <a:solidFill>
                  <a:srgbClr val="000000"/>
                </a:solidFill>
                <a:latin typeface="Verdana"/>
                <a:ea typeface="Verdana"/>
                <a:cs typeface="Verdana"/>
                <a:sym typeface="Verdana"/>
              </a:rPr>
              <a:t>In lessons, there will be fortnightly low-stakes retrieval quizzes based on the knowledge contained in the knowledge organiser. </a:t>
            </a:r>
            <a:r>
              <a:rPr b="0" i="0" lang="en" sz="1200" u="none" cap="none" strike="noStrike">
                <a:solidFill>
                  <a:schemeClr val="dk1"/>
                </a:solidFill>
                <a:latin typeface="Verdana"/>
                <a:ea typeface="Verdana"/>
                <a:cs typeface="Verdana"/>
                <a:sym typeface="Verdana"/>
              </a:rPr>
              <a:t>Your knowledge organiser and exercise book will be checked regularly during tutor time.</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None/>
            </a:pPr>
            <a:r>
              <a:t/>
            </a:r>
            <a:endParaRPr b="0" i="0" sz="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None/>
            </a:pPr>
            <a:r>
              <a:rPr b="1" i="0" lang="en" sz="1400" u="none" cap="none" strike="noStrike">
                <a:solidFill>
                  <a:srgbClr val="000000"/>
                </a:solidFill>
                <a:latin typeface="Verdana"/>
                <a:ea typeface="Verdana"/>
                <a:cs typeface="Verdana"/>
                <a:sym typeface="Verdana"/>
              </a:rPr>
              <a:t>Using your knowledge organiser at home</a:t>
            </a:r>
            <a:endParaRPr/>
          </a:p>
          <a:p>
            <a:pPr indent="0" lvl="0" marL="0" marR="0" rtl="0" algn="l">
              <a:lnSpc>
                <a:spcPct val="100000"/>
              </a:lnSpc>
              <a:spcBef>
                <a:spcPts val="0"/>
              </a:spcBef>
              <a:spcAft>
                <a:spcPts val="0"/>
              </a:spcAft>
              <a:buNone/>
            </a:pPr>
            <a:r>
              <a:rPr b="0" i="0" lang="en" sz="1200" u="none" cap="none" strike="noStrike">
                <a:solidFill>
                  <a:schemeClr val="dk1"/>
                </a:solidFill>
                <a:latin typeface="Verdana"/>
                <a:ea typeface="Verdana"/>
                <a:cs typeface="Verdana"/>
                <a:sym typeface="Verdana"/>
              </a:rPr>
              <a:t>You should spend </a:t>
            </a:r>
            <a:r>
              <a:rPr b="1" i="0" lang="en" sz="1200" u="none" cap="none" strike="noStrike">
                <a:solidFill>
                  <a:schemeClr val="dk1"/>
                </a:solidFill>
                <a:latin typeface="Verdana"/>
                <a:ea typeface="Verdana"/>
                <a:cs typeface="Verdana"/>
                <a:sym typeface="Verdana"/>
              </a:rPr>
              <a:t>40 minutes per evening </a:t>
            </a:r>
            <a:r>
              <a:rPr b="0" i="0" lang="en" sz="1200" u="none" cap="none" strike="noStrike">
                <a:solidFill>
                  <a:schemeClr val="dk1"/>
                </a:solidFill>
                <a:latin typeface="Verdana"/>
                <a:ea typeface="Verdana"/>
                <a:cs typeface="Verdana"/>
                <a:sym typeface="Verdana"/>
              </a:rPr>
              <a:t>completing your knowledge organiser work. On Monday, Tuesday, Wednesday and Thursday evenings, you should be studying two sections of your knowledge organiser. On Friday you should study one section. </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rPr b="0" i="0" lang="en" sz="1200" u="none" cap="none" strike="noStrike">
                <a:solidFill>
                  <a:schemeClr val="dk1"/>
                </a:solidFill>
                <a:latin typeface="Verdana"/>
                <a:ea typeface="Verdana"/>
                <a:cs typeface="Verdana"/>
                <a:sym typeface="Verdana"/>
              </a:rPr>
              <a:t>The timetable on the following pages tells you which subjects you should be studying on which days. Your subject teacher will explain which Design and Technology page to study and which Languages page to study.</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rPr b="0" i="0" lang="en" sz="1200" u="none" cap="none" strike="noStrike">
                <a:solidFill>
                  <a:schemeClr val="dk1"/>
                </a:solidFill>
                <a:latin typeface="Verdana"/>
                <a:ea typeface="Verdana"/>
                <a:cs typeface="Verdana"/>
                <a:sym typeface="Verdana"/>
              </a:rPr>
              <a:t>You should use your exercise book to show the work you have done. Each evening you should start a new page and put the date clearly at the top. </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rPr b="0" i="0" lang="en" sz="1200" u="none" cap="none" strike="noStrike">
                <a:solidFill>
                  <a:schemeClr val="dk1"/>
                </a:solidFill>
                <a:latin typeface="Verdana"/>
                <a:ea typeface="Verdana"/>
                <a:cs typeface="Verdana"/>
                <a:sym typeface="Verdana"/>
              </a:rPr>
              <a:t>Every night you should also read for 15 minutes as a minimum and fill in your ‘Reading Log’. Parents should sign your reading log by initialling the relevant column. </a:t>
            </a:r>
            <a:endParaRPr b="0" i="0" sz="1200" u="none" cap="none" strike="noStrike">
              <a:solidFill>
                <a:srgbClr val="000000"/>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1"/>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51"/>
          <p:cNvSpPr txBox="1"/>
          <p:nvPr/>
        </p:nvSpPr>
        <p:spPr>
          <a:xfrm>
            <a:off x="2779845" y="106249"/>
            <a:ext cx="3287911"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Physical Education</a:t>
            </a:r>
            <a:endParaRPr b="0" i="0" sz="2800" u="none" cap="none" strike="noStrike">
              <a:solidFill>
                <a:schemeClr val="dk1"/>
              </a:solidFill>
              <a:latin typeface="Maven Pro Medium"/>
              <a:ea typeface="Maven Pro Medium"/>
              <a:cs typeface="Maven Pro Medium"/>
              <a:sym typeface="Maven Pro Medium"/>
            </a:endParaRPr>
          </a:p>
        </p:txBody>
      </p:sp>
      <p:pic>
        <p:nvPicPr>
          <p:cNvPr id="335" name="Google Shape;335;p51"/>
          <p:cNvPicPr preferRelativeResize="0"/>
          <p:nvPr/>
        </p:nvPicPr>
        <p:blipFill rotWithShape="1">
          <a:blip r:embed="rId3">
            <a:alphaModFix/>
          </a:blip>
          <a:srcRect b="0" l="0" r="0" t="0"/>
          <a:stretch/>
        </p:blipFill>
        <p:spPr>
          <a:xfrm>
            <a:off x="198474" y="630503"/>
            <a:ext cx="8732875" cy="431634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2"/>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52"/>
          <p:cNvSpPr txBox="1"/>
          <p:nvPr/>
        </p:nvSpPr>
        <p:spPr>
          <a:xfrm>
            <a:off x="2779845" y="106249"/>
            <a:ext cx="3287911"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Physical Education</a:t>
            </a:r>
            <a:endParaRPr b="0" i="0" sz="2800" u="none" cap="none" strike="noStrike">
              <a:solidFill>
                <a:schemeClr val="dk1"/>
              </a:solidFill>
              <a:latin typeface="Maven Pro Medium"/>
              <a:ea typeface="Maven Pro Medium"/>
              <a:cs typeface="Maven Pro Medium"/>
              <a:sym typeface="Maven Pro Medium"/>
            </a:endParaRPr>
          </a:p>
        </p:txBody>
      </p:sp>
      <p:pic>
        <p:nvPicPr>
          <p:cNvPr id="342" name="Google Shape;342;p52"/>
          <p:cNvPicPr preferRelativeResize="0"/>
          <p:nvPr/>
        </p:nvPicPr>
        <p:blipFill rotWithShape="1">
          <a:blip r:embed="rId3">
            <a:alphaModFix/>
          </a:blip>
          <a:srcRect b="0" l="0" r="0" t="0"/>
          <a:stretch/>
        </p:blipFill>
        <p:spPr>
          <a:xfrm>
            <a:off x="230842" y="654392"/>
            <a:ext cx="8714683" cy="430746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3"/>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53"/>
          <p:cNvSpPr txBox="1"/>
          <p:nvPr/>
        </p:nvSpPr>
        <p:spPr>
          <a:xfrm>
            <a:off x="2779845" y="106249"/>
            <a:ext cx="3287911"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Physical Education</a:t>
            </a:r>
            <a:endParaRPr b="0" i="0" sz="2800" u="none" cap="none" strike="noStrike">
              <a:solidFill>
                <a:schemeClr val="dk1"/>
              </a:solidFill>
              <a:latin typeface="Maven Pro Medium"/>
              <a:ea typeface="Maven Pro Medium"/>
              <a:cs typeface="Maven Pro Medium"/>
              <a:sym typeface="Maven Pro Medium"/>
            </a:endParaRPr>
          </a:p>
        </p:txBody>
      </p:sp>
      <p:pic>
        <p:nvPicPr>
          <p:cNvPr id="349" name="Google Shape;349;p53"/>
          <p:cNvPicPr preferRelativeResize="0"/>
          <p:nvPr/>
        </p:nvPicPr>
        <p:blipFill rotWithShape="1">
          <a:blip r:embed="rId3">
            <a:alphaModFix/>
          </a:blip>
          <a:srcRect b="0" l="0" r="0" t="0"/>
          <a:stretch/>
        </p:blipFill>
        <p:spPr>
          <a:xfrm>
            <a:off x="219740" y="645745"/>
            <a:ext cx="8697431" cy="428585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4"/>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54"/>
          <p:cNvSpPr txBox="1"/>
          <p:nvPr/>
        </p:nvSpPr>
        <p:spPr>
          <a:xfrm>
            <a:off x="2779845" y="106249"/>
            <a:ext cx="3287911"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Physical Education</a:t>
            </a:r>
            <a:endParaRPr b="0" i="0" sz="2800" u="none" cap="none" strike="noStrike">
              <a:solidFill>
                <a:schemeClr val="dk1"/>
              </a:solidFill>
              <a:latin typeface="Maven Pro Medium"/>
              <a:ea typeface="Maven Pro Medium"/>
              <a:cs typeface="Maven Pro Medium"/>
              <a:sym typeface="Maven Pro Medium"/>
            </a:endParaRPr>
          </a:p>
        </p:txBody>
      </p:sp>
      <p:pic>
        <p:nvPicPr>
          <p:cNvPr id="356" name="Google Shape;356;p54"/>
          <p:cNvPicPr preferRelativeResize="0"/>
          <p:nvPr/>
        </p:nvPicPr>
        <p:blipFill rotWithShape="1">
          <a:blip r:embed="rId3">
            <a:alphaModFix/>
          </a:blip>
          <a:srcRect b="0" l="0" r="0" t="0"/>
          <a:stretch/>
        </p:blipFill>
        <p:spPr>
          <a:xfrm>
            <a:off x="226828" y="645745"/>
            <a:ext cx="8704521" cy="428585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5"/>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55"/>
          <p:cNvSpPr txBox="1"/>
          <p:nvPr/>
        </p:nvSpPr>
        <p:spPr>
          <a:xfrm>
            <a:off x="2779845" y="106249"/>
            <a:ext cx="3287911"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Physical Education</a:t>
            </a:r>
            <a:endParaRPr b="0" i="0" sz="2800" u="none" cap="none" strike="noStrike">
              <a:solidFill>
                <a:schemeClr val="dk1"/>
              </a:solidFill>
              <a:latin typeface="Maven Pro Medium"/>
              <a:ea typeface="Maven Pro Medium"/>
              <a:cs typeface="Maven Pro Medium"/>
              <a:sym typeface="Maven Pro Medium"/>
            </a:endParaRPr>
          </a:p>
        </p:txBody>
      </p:sp>
      <p:pic>
        <p:nvPicPr>
          <p:cNvPr id="363" name="Google Shape;363;p55"/>
          <p:cNvPicPr preferRelativeResize="0"/>
          <p:nvPr/>
        </p:nvPicPr>
        <p:blipFill rotWithShape="1">
          <a:blip r:embed="rId3">
            <a:alphaModFix/>
          </a:blip>
          <a:srcRect b="0" l="0" r="0" t="0"/>
          <a:stretch/>
        </p:blipFill>
        <p:spPr>
          <a:xfrm>
            <a:off x="226829" y="682324"/>
            <a:ext cx="8711608" cy="42127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6"/>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56"/>
          <p:cNvSpPr txBox="1"/>
          <p:nvPr/>
        </p:nvSpPr>
        <p:spPr>
          <a:xfrm>
            <a:off x="2779845" y="106249"/>
            <a:ext cx="3287911"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Physical Education</a:t>
            </a:r>
            <a:endParaRPr b="0" i="0" sz="2800" u="none" cap="none" strike="noStrike">
              <a:solidFill>
                <a:schemeClr val="dk1"/>
              </a:solidFill>
              <a:latin typeface="Maven Pro Medium"/>
              <a:ea typeface="Maven Pro Medium"/>
              <a:cs typeface="Maven Pro Medium"/>
              <a:sym typeface="Maven Pro Medium"/>
            </a:endParaRPr>
          </a:p>
        </p:txBody>
      </p:sp>
      <p:pic>
        <p:nvPicPr>
          <p:cNvPr id="370" name="Google Shape;370;p56"/>
          <p:cNvPicPr preferRelativeResize="0"/>
          <p:nvPr/>
        </p:nvPicPr>
        <p:blipFill rotWithShape="1">
          <a:blip r:embed="rId3">
            <a:alphaModFix/>
          </a:blip>
          <a:srcRect b="0" l="0" r="0" t="0"/>
          <a:stretch/>
        </p:blipFill>
        <p:spPr>
          <a:xfrm>
            <a:off x="226828" y="700613"/>
            <a:ext cx="8718698" cy="417612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57"/>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57"/>
          <p:cNvSpPr txBox="1"/>
          <p:nvPr/>
        </p:nvSpPr>
        <p:spPr>
          <a:xfrm>
            <a:off x="2779845" y="106249"/>
            <a:ext cx="3287911"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Physical Education</a:t>
            </a:r>
            <a:endParaRPr b="0" i="0" sz="2800" u="none" cap="none" strike="noStrike">
              <a:solidFill>
                <a:schemeClr val="dk1"/>
              </a:solidFill>
              <a:latin typeface="Maven Pro Medium"/>
              <a:ea typeface="Maven Pro Medium"/>
              <a:cs typeface="Maven Pro Medium"/>
              <a:sym typeface="Maven Pro Medium"/>
            </a:endParaRPr>
          </a:p>
        </p:txBody>
      </p:sp>
      <p:pic>
        <p:nvPicPr>
          <p:cNvPr id="377" name="Google Shape;377;p57"/>
          <p:cNvPicPr preferRelativeResize="0"/>
          <p:nvPr/>
        </p:nvPicPr>
        <p:blipFill rotWithShape="1">
          <a:blip r:embed="rId3">
            <a:alphaModFix/>
          </a:blip>
          <a:srcRect b="0" l="0" r="0" t="0"/>
          <a:stretch/>
        </p:blipFill>
        <p:spPr>
          <a:xfrm>
            <a:off x="205563" y="626957"/>
            <a:ext cx="8767864" cy="424275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8"/>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28"/>
          <p:cNvSpPr txBox="1"/>
          <p:nvPr/>
        </p:nvSpPr>
        <p:spPr>
          <a:xfrm>
            <a:off x="2779845" y="106249"/>
            <a:ext cx="3287911"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Physical Education</a:t>
            </a:r>
            <a:endParaRPr b="0" i="0" sz="2800" u="none" cap="none" strike="noStrike">
              <a:solidFill>
                <a:schemeClr val="dk1"/>
              </a:solidFill>
              <a:latin typeface="Maven Pro Medium"/>
              <a:ea typeface="Maven Pro Medium"/>
              <a:cs typeface="Maven Pro Medium"/>
              <a:sym typeface="Maven Pro Medium"/>
            </a:endParaRPr>
          </a:p>
        </p:txBody>
      </p:sp>
      <p:pic>
        <p:nvPicPr>
          <p:cNvPr id="384" name="Google Shape;384;p28"/>
          <p:cNvPicPr preferRelativeResize="0"/>
          <p:nvPr/>
        </p:nvPicPr>
        <p:blipFill rotWithShape="1">
          <a:blip r:embed="rId3">
            <a:alphaModFix/>
          </a:blip>
          <a:srcRect b="0" l="0" r="0" t="0"/>
          <a:stretch/>
        </p:blipFill>
        <p:spPr>
          <a:xfrm>
            <a:off x="233916" y="721951"/>
            <a:ext cx="8725786" cy="413344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255e6fee35b_0_0"/>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g255e6fee35b_0_0"/>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Engineering</a:t>
            </a:r>
            <a:endParaRPr b="0" i="0" sz="2800" u="none" cap="none" strike="noStrike">
              <a:solidFill>
                <a:schemeClr val="dk1"/>
              </a:solidFill>
              <a:latin typeface="Maven Pro Medium"/>
              <a:ea typeface="Maven Pro Medium"/>
              <a:cs typeface="Maven Pro Medium"/>
              <a:sym typeface="Maven Pro Medium"/>
            </a:endParaRPr>
          </a:p>
        </p:txBody>
      </p:sp>
      <p:pic>
        <p:nvPicPr>
          <p:cNvPr id="391" name="Google Shape;391;g255e6fee35b_0_0"/>
          <p:cNvPicPr preferRelativeResize="0"/>
          <p:nvPr/>
        </p:nvPicPr>
        <p:blipFill rotWithShape="1">
          <a:blip r:embed="rId3">
            <a:alphaModFix/>
          </a:blip>
          <a:srcRect b="2899" l="11473" r="11240" t="14735"/>
          <a:stretch/>
        </p:blipFill>
        <p:spPr>
          <a:xfrm>
            <a:off x="212651" y="533400"/>
            <a:ext cx="8562753" cy="423650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255e6fee35b_0_8"/>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g255e6fee35b_0_8"/>
          <p:cNvSpPr txBox="1"/>
          <p:nvPr/>
        </p:nvSpPr>
        <p:spPr>
          <a:xfrm>
            <a:off x="3119977" y="98700"/>
            <a:ext cx="26073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Product Design</a:t>
            </a:r>
            <a:endParaRPr b="0" i="0" sz="2800" u="none" cap="none" strike="noStrike">
              <a:solidFill>
                <a:schemeClr val="dk1"/>
              </a:solidFill>
              <a:latin typeface="Maven Pro Medium"/>
              <a:ea typeface="Maven Pro Medium"/>
              <a:cs typeface="Maven Pro Medium"/>
              <a:sym typeface="Maven Pro Medium"/>
            </a:endParaRPr>
          </a:p>
        </p:txBody>
      </p:sp>
      <p:pic>
        <p:nvPicPr>
          <p:cNvPr id="398" name="Google Shape;398;g255e6fee35b_0_8"/>
          <p:cNvPicPr preferRelativeResize="0"/>
          <p:nvPr/>
        </p:nvPicPr>
        <p:blipFill rotWithShape="1">
          <a:blip r:embed="rId3">
            <a:alphaModFix/>
          </a:blip>
          <a:srcRect b="3531" l="10620" r="9223" t="15987"/>
          <a:stretch/>
        </p:blipFill>
        <p:spPr>
          <a:xfrm>
            <a:off x="262270" y="680484"/>
            <a:ext cx="8683256" cy="42813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9"/>
          <p:cNvSpPr/>
          <p:nvPr/>
        </p:nvSpPr>
        <p:spPr>
          <a:xfrm>
            <a:off x="90900" y="98700"/>
            <a:ext cx="8962200" cy="49461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9"/>
          <p:cNvSpPr txBox="1"/>
          <p:nvPr/>
        </p:nvSpPr>
        <p:spPr>
          <a:xfrm>
            <a:off x="1589808" y="290039"/>
            <a:ext cx="6210301" cy="49244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2600" u="none" cap="none" strike="noStrike">
                <a:solidFill>
                  <a:schemeClr val="dk1"/>
                </a:solidFill>
                <a:latin typeface="Maven Pro"/>
                <a:ea typeface="Maven Pro"/>
                <a:cs typeface="Maven Pro"/>
                <a:sym typeface="Maven Pro"/>
              </a:rPr>
              <a:t>How to use a knowledge organiser (2) </a:t>
            </a:r>
            <a:endParaRPr/>
          </a:p>
        </p:txBody>
      </p:sp>
      <p:sp>
        <p:nvSpPr>
          <p:cNvPr id="79" name="Google Shape;79;p19"/>
          <p:cNvSpPr txBox="1"/>
          <p:nvPr/>
        </p:nvSpPr>
        <p:spPr>
          <a:xfrm>
            <a:off x="90525" y="1120683"/>
            <a:ext cx="8962189" cy="40626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Verdana"/>
                <a:ea typeface="Verdana"/>
                <a:cs typeface="Verdana"/>
                <a:sym typeface="Verdana"/>
              </a:rPr>
              <a:t>There are many different methods you can use to revise the information in the knowledge organiser and to test yourself. Here are some ideas of things you can do:</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Verdana"/>
              <a:ea typeface="Verdana"/>
              <a:cs typeface="Verdana"/>
              <a:sym typeface="Verdana"/>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Clocks</a:t>
            </a:r>
            <a:r>
              <a:rPr b="0" i="0" lang="en" sz="1200" u="none" cap="none" strike="noStrike">
                <a:solidFill>
                  <a:srgbClr val="000000"/>
                </a:solidFill>
                <a:latin typeface="Verdana"/>
                <a:ea typeface="Verdana"/>
                <a:cs typeface="Verdana"/>
                <a:sym typeface="Verdana"/>
              </a:rPr>
              <a:t> - divide a page into 12 sections (like a clock) and add information about a topic in each section</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Spelling tests </a:t>
            </a:r>
            <a:r>
              <a:rPr b="0" i="0" lang="en" sz="1200" u="none" cap="none" strike="noStrike">
                <a:solidFill>
                  <a:srgbClr val="000000"/>
                </a:solidFill>
                <a:latin typeface="Verdana"/>
                <a:ea typeface="Verdana"/>
                <a:cs typeface="Verdana"/>
                <a:sym typeface="Verdana"/>
              </a:rPr>
              <a:t>- write a spelling test for yourself based on the key vocabulary</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Fact sheets </a:t>
            </a:r>
            <a:r>
              <a:rPr b="0" i="0" lang="en" sz="1200" u="none" cap="none" strike="noStrike">
                <a:solidFill>
                  <a:srgbClr val="000000"/>
                </a:solidFill>
                <a:latin typeface="Verdana"/>
                <a:ea typeface="Verdana"/>
                <a:cs typeface="Verdana"/>
                <a:sym typeface="Verdana"/>
              </a:rPr>
              <a:t>- produce a fact sheet that contains key words, diagrams and information about a topic</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Posters</a:t>
            </a:r>
            <a:r>
              <a:rPr b="0" i="0" lang="en" sz="1200" u="none" cap="none" strike="noStrike">
                <a:solidFill>
                  <a:srgbClr val="000000"/>
                </a:solidFill>
                <a:latin typeface="Verdana"/>
                <a:ea typeface="Verdana"/>
                <a:cs typeface="Verdana"/>
                <a:sym typeface="Verdana"/>
              </a:rPr>
              <a:t> - produce of poster that contains the key images in a topic</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Flowcharts</a:t>
            </a:r>
            <a:r>
              <a:rPr b="0" i="0" lang="en" sz="1200" u="none" cap="none" strike="noStrike">
                <a:solidFill>
                  <a:srgbClr val="000000"/>
                </a:solidFill>
                <a:latin typeface="Verdana"/>
                <a:ea typeface="Verdana"/>
                <a:cs typeface="Verdana"/>
                <a:sym typeface="Verdana"/>
              </a:rPr>
              <a:t> – produce a diagram that sequences the key steps in a process or key events in a time period</a:t>
            </a:r>
            <a:endParaRPr b="0" i="0" sz="1200" u="none" cap="none" strike="noStrike">
              <a:solidFill>
                <a:srgbClr val="000000"/>
              </a:solidFill>
              <a:latin typeface="Verdana"/>
              <a:ea typeface="Verdana"/>
              <a:cs typeface="Verdana"/>
              <a:sym typeface="Verdana"/>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Quizzes </a:t>
            </a:r>
            <a:r>
              <a:rPr b="0" i="0" lang="en" sz="1200" u="none" cap="none" strike="noStrike">
                <a:solidFill>
                  <a:srgbClr val="000000"/>
                </a:solidFill>
                <a:latin typeface="Verdana"/>
                <a:ea typeface="Verdana"/>
                <a:cs typeface="Verdana"/>
                <a:sym typeface="Verdana"/>
              </a:rPr>
              <a:t>- write a quiz based on what you have learnt about a topic and get others to test you</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Mind maps </a:t>
            </a:r>
            <a:r>
              <a:rPr b="0" i="0" lang="en" sz="1200" u="none" cap="none" strike="noStrike">
                <a:solidFill>
                  <a:srgbClr val="000000"/>
                </a:solidFill>
                <a:latin typeface="Verdana"/>
                <a:ea typeface="Verdana"/>
                <a:cs typeface="Verdana"/>
                <a:sym typeface="Verdana"/>
              </a:rPr>
              <a:t>- produce a mind map to logically organise key concepts</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Flash cards </a:t>
            </a:r>
            <a:r>
              <a:rPr b="0" i="0" lang="en" sz="1200" u="none" cap="none" strike="noStrike">
                <a:solidFill>
                  <a:srgbClr val="000000"/>
                </a:solidFill>
                <a:latin typeface="Verdana"/>
                <a:ea typeface="Verdana"/>
                <a:cs typeface="Verdana"/>
                <a:sym typeface="Verdana"/>
              </a:rPr>
              <a:t>- create a set of flash cards that contain key pieces of information and vocabulary for a topic</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Read, cover, say, write and check </a:t>
            </a:r>
            <a:r>
              <a:rPr b="0" i="0" lang="en" sz="1200" u="none" cap="none" strike="noStrike">
                <a:solidFill>
                  <a:srgbClr val="000000"/>
                </a:solidFill>
                <a:latin typeface="Verdana"/>
                <a:ea typeface="Verdana"/>
                <a:cs typeface="Verdana"/>
                <a:sym typeface="Verdana"/>
              </a:rPr>
              <a:t>– read 3 pieces of information, cover it over, say it aloud, write it down correctly then check it against your knowledge organiser. Repeat until to you say and write it perfectly</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Verdana"/>
              <a:ea typeface="Verdana"/>
              <a:cs typeface="Verdana"/>
              <a:sym typeface="Verdan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255e6fee35b_0_16"/>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g255e6fee35b_0_16"/>
          <p:cNvSpPr txBox="1"/>
          <p:nvPr/>
        </p:nvSpPr>
        <p:spPr>
          <a:xfrm>
            <a:off x="2948763" y="98700"/>
            <a:ext cx="29061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Food Technology</a:t>
            </a:r>
            <a:endParaRPr b="0" i="0" sz="2800" u="none" cap="none" strike="noStrike">
              <a:solidFill>
                <a:schemeClr val="dk1"/>
              </a:solidFill>
              <a:latin typeface="Maven Pro Medium"/>
              <a:ea typeface="Maven Pro Medium"/>
              <a:cs typeface="Maven Pro Medium"/>
              <a:sym typeface="Maven Pro Medium"/>
            </a:endParaRPr>
          </a:p>
        </p:txBody>
      </p:sp>
      <p:pic>
        <p:nvPicPr>
          <p:cNvPr id="405" name="Google Shape;405;g255e6fee35b_0_16"/>
          <p:cNvPicPr preferRelativeResize="0"/>
          <p:nvPr/>
        </p:nvPicPr>
        <p:blipFill rotWithShape="1">
          <a:blip r:embed="rId3">
            <a:alphaModFix/>
          </a:blip>
          <a:srcRect b="3256" l="11782" r="7674" t="17153"/>
          <a:stretch/>
        </p:blipFill>
        <p:spPr>
          <a:xfrm>
            <a:off x="460744" y="595424"/>
            <a:ext cx="8406809" cy="438061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g255e6fee35b_0_24"/>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g255e6fee35b_0_24"/>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Textiles</a:t>
            </a:r>
            <a:endParaRPr b="0" i="0" sz="2800" u="none" cap="none" strike="noStrike">
              <a:solidFill>
                <a:schemeClr val="dk1"/>
              </a:solidFill>
              <a:latin typeface="Maven Pro Medium"/>
              <a:ea typeface="Maven Pro Medium"/>
              <a:cs typeface="Maven Pro Medium"/>
              <a:sym typeface="Maven Pro Medium"/>
            </a:endParaRPr>
          </a:p>
        </p:txBody>
      </p:sp>
      <p:pic>
        <p:nvPicPr>
          <p:cNvPr id="412" name="Google Shape;412;g255e6fee35b_0_24"/>
          <p:cNvPicPr preferRelativeResize="0"/>
          <p:nvPr/>
        </p:nvPicPr>
        <p:blipFill rotWithShape="1">
          <a:blip r:embed="rId3">
            <a:alphaModFix/>
          </a:blip>
          <a:srcRect b="3256" l="8062" r="5194" t="17008"/>
          <a:stretch/>
        </p:blipFill>
        <p:spPr>
          <a:xfrm>
            <a:off x="255182" y="680484"/>
            <a:ext cx="8413898" cy="429555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37"/>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37"/>
          <p:cNvSpPr txBox="1"/>
          <p:nvPr/>
        </p:nvSpPr>
        <p:spPr>
          <a:xfrm>
            <a:off x="3040912" y="98700"/>
            <a:ext cx="2581065"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Graphic Design</a:t>
            </a:r>
            <a:endParaRPr b="0" i="0" sz="2800" u="none" cap="none" strike="noStrike">
              <a:solidFill>
                <a:schemeClr val="dk1"/>
              </a:solidFill>
              <a:latin typeface="Maven Pro Medium"/>
              <a:ea typeface="Maven Pro Medium"/>
              <a:cs typeface="Maven Pro Medium"/>
              <a:sym typeface="Maven Pro Medium"/>
            </a:endParaRPr>
          </a:p>
        </p:txBody>
      </p:sp>
      <p:pic>
        <p:nvPicPr>
          <p:cNvPr id="419" name="Google Shape;419;p37"/>
          <p:cNvPicPr preferRelativeResize="0"/>
          <p:nvPr/>
        </p:nvPicPr>
        <p:blipFill rotWithShape="1">
          <a:blip r:embed="rId3">
            <a:alphaModFix/>
          </a:blip>
          <a:srcRect b="0" l="0" r="0" t="0"/>
          <a:stretch/>
        </p:blipFill>
        <p:spPr>
          <a:xfrm>
            <a:off x="623776" y="689864"/>
            <a:ext cx="8179981" cy="419007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38"/>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38"/>
          <p:cNvSpPr txBox="1"/>
          <p:nvPr/>
        </p:nvSpPr>
        <p:spPr>
          <a:xfrm>
            <a:off x="3119977" y="98700"/>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Numeracy</a:t>
            </a:r>
            <a:endParaRPr b="0" i="0" sz="2800" u="none" cap="none" strike="noStrike">
              <a:solidFill>
                <a:schemeClr val="dk1"/>
              </a:solidFill>
              <a:latin typeface="Maven Pro Medium"/>
              <a:ea typeface="Maven Pro Medium"/>
              <a:cs typeface="Maven Pro Medium"/>
              <a:sym typeface="Maven Pro Medium"/>
            </a:endParaRPr>
          </a:p>
        </p:txBody>
      </p:sp>
      <p:pic>
        <p:nvPicPr>
          <p:cNvPr id="426" name="Google Shape;426;p38"/>
          <p:cNvPicPr preferRelativeResize="0"/>
          <p:nvPr/>
        </p:nvPicPr>
        <p:blipFill rotWithShape="1">
          <a:blip r:embed="rId3">
            <a:alphaModFix/>
          </a:blip>
          <a:srcRect b="0" l="0" r="0" t="0"/>
          <a:stretch/>
        </p:blipFill>
        <p:spPr>
          <a:xfrm>
            <a:off x="265835" y="533400"/>
            <a:ext cx="8488304" cy="44179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9"/>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39"/>
          <p:cNvSpPr txBox="1"/>
          <p:nvPr/>
        </p:nvSpPr>
        <p:spPr>
          <a:xfrm>
            <a:off x="1769227" y="243101"/>
            <a:ext cx="578399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Things to do whilst at Wilsthorpe</a:t>
            </a:r>
            <a:endParaRPr b="0" i="0" sz="2800" u="none" cap="none" strike="noStrike">
              <a:solidFill>
                <a:schemeClr val="dk1"/>
              </a:solidFill>
              <a:latin typeface="Maven Pro Medium"/>
              <a:ea typeface="Maven Pro Medium"/>
              <a:cs typeface="Maven Pro Medium"/>
              <a:sym typeface="Maven Pro Medium"/>
            </a:endParaRPr>
          </a:p>
        </p:txBody>
      </p:sp>
      <p:pic>
        <p:nvPicPr>
          <p:cNvPr id="433" name="Google Shape;433;p39"/>
          <p:cNvPicPr preferRelativeResize="0"/>
          <p:nvPr/>
        </p:nvPicPr>
        <p:blipFill rotWithShape="1">
          <a:blip r:embed="rId3">
            <a:alphaModFix/>
          </a:blip>
          <a:srcRect b="0" l="0" r="0" t="0"/>
          <a:stretch/>
        </p:blipFill>
        <p:spPr>
          <a:xfrm>
            <a:off x="1268818" y="889899"/>
            <a:ext cx="6784808" cy="4010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58"/>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58"/>
          <p:cNvSpPr txBox="1"/>
          <p:nvPr/>
        </p:nvSpPr>
        <p:spPr>
          <a:xfrm>
            <a:off x="1850187" y="230324"/>
            <a:ext cx="578399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Notes and Reminders</a:t>
            </a:r>
            <a:endParaRPr b="0" i="0" sz="2800" u="none" cap="none" strike="noStrike">
              <a:solidFill>
                <a:schemeClr val="dk1"/>
              </a:solidFill>
              <a:latin typeface="Maven Pro Medium"/>
              <a:ea typeface="Maven Pro Medium"/>
              <a:cs typeface="Maven Pro Medium"/>
              <a:sym typeface="Maven Pro Medium"/>
            </a:endParaRPr>
          </a:p>
        </p:txBody>
      </p:sp>
      <p:graphicFrame>
        <p:nvGraphicFramePr>
          <p:cNvPr id="440" name="Google Shape;440;p58"/>
          <p:cNvGraphicFramePr/>
          <p:nvPr/>
        </p:nvGraphicFramePr>
        <p:xfrm>
          <a:off x="90900" y="1074000"/>
          <a:ext cx="3000000" cy="3000000"/>
        </p:xfrm>
        <a:graphic>
          <a:graphicData uri="http://schemas.openxmlformats.org/drawingml/2006/table">
            <a:tbl>
              <a:tblPr>
                <a:noFill/>
                <a:tableStyleId>{3D6657E2-4CF4-424D-8A6B-2F303326C4BF}</a:tableStyleId>
              </a:tblPr>
              <a:tblGrid>
                <a:gridCol w="8962200"/>
              </a:tblGrid>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9"/>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59"/>
          <p:cNvSpPr txBox="1"/>
          <p:nvPr/>
        </p:nvSpPr>
        <p:spPr>
          <a:xfrm>
            <a:off x="1850187" y="230324"/>
            <a:ext cx="578399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Notes and Reminders</a:t>
            </a:r>
            <a:endParaRPr b="0" i="0" sz="2800" u="none" cap="none" strike="noStrike">
              <a:solidFill>
                <a:schemeClr val="dk1"/>
              </a:solidFill>
              <a:latin typeface="Maven Pro Medium"/>
              <a:ea typeface="Maven Pro Medium"/>
              <a:cs typeface="Maven Pro Medium"/>
              <a:sym typeface="Maven Pro Medium"/>
            </a:endParaRPr>
          </a:p>
        </p:txBody>
      </p:sp>
      <p:graphicFrame>
        <p:nvGraphicFramePr>
          <p:cNvPr id="447" name="Google Shape;447;p59"/>
          <p:cNvGraphicFramePr/>
          <p:nvPr/>
        </p:nvGraphicFramePr>
        <p:xfrm>
          <a:off x="90900" y="1074000"/>
          <a:ext cx="3000000" cy="3000000"/>
        </p:xfrm>
        <a:graphic>
          <a:graphicData uri="http://schemas.openxmlformats.org/drawingml/2006/table">
            <a:tbl>
              <a:tblPr>
                <a:noFill/>
                <a:tableStyleId>{3D6657E2-4CF4-424D-8A6B-2F303326C4BF}</a:tableStyleId>
              </a:tblPr>
              <a:tblGrid>
                <a:gridCol w="8962200"/>
              </a:tblGrid>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60"/>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60"/>
          <p:cNvSpPr txBox="1"/>
          <p:nvPr/>
        </p:nvSpPr>
        <p:spPr>
          <a:xfrm>
            <a:off x="1850187" y="230324"/>
            <a:ext cx="578399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Notes and Reminders</a:t>
            </a:r>
            <a:endParaRPr b="0" i="0" sz="2800" u="none" cap="none" strike="noStrike">
              <a:solidFill>
                <a:schemeClr val="dk1"/>
              </a:solidFill>
              <a:latin typeface="Maven Pro Medium"/>
              <a:ea typeface="Maven Pro Medium"/>
              <a:cs typeface="Maven Pro Medium"/>
              <a:sym typeface="Maven Pro Medium"/>
            </a:endParaRPr>
          </a:p>
        </p:txBody>
      </p:sp>
      <p:graphicFrame>
        <p:nvGraphicFramePr>
          <p:cNvPr id="454" name="Google Shape;454;p60"/>
          <p:cNvGraphicFramePr/>
          <p:nvPr/>
        </p:nvGraphicFramePr>
        <p:xfrm>
          <a:off x="90900" y="1074000"/>
          <a:ext cx="3000000" cy="3000000"/>
        </p:xfrm>
        <a:graphic>
          <a:graphicData uri="http://schemas.openxmlformats.org/drawingml/2006/table">
            <a:tbl>
              <a:tblPr>
                <a:noFill/>
                <a:tableStyleId>{3D6657E2-4CF4-424D-8A6B-2F303326C4BF}</a:tableStyleId>
              </a:tblPr>
              <a:tblGrid>
                <a:gridCol w="8962200"/>
              </a:tblGrid>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61"/>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61"/>
          <p:cNvSpPr txBox="1"/>
          <p:nvPr/>
        </p:nvSpPr>
        <p:spPr>
          <a:xfrm>
            <a:off x="1850187" y="230324"/>
            <a:ext cx="578399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Notes and Reminders</a:t>
            </a:r>
            <a:endParaRPr b="0" i="0" sz="2800" u="none" cap="none" strike="noStrike">
              <a:solidFill>
                <a:schemeClr val="dk1"/>
              </a:solidFill>
              <a:latin typeface="Maven Pro Medium"/>
              <a:ea typeface="Maven Pro Medium"/>
              <a:cs typeface="Maven Pro Medium"/>
              <a:sym typeface="Maven Pro Medium"/>
            </a:endParaRPr>
          </a:p>
        </p:txBody>
      </p:sp>
      <p:graphicFrame>
        <p:nvGraphicFramePr>
          <p:cNvPr id="461" name="Google Shape;461;p61"/>
          <p:cNvGraphicFramePr/>
          <p:nvPr/>
        </p:nvGraphicFramePr>
        <p:xfrm>
          <a:off x="90900" y="1074000"/>
          <a:ext cx="3000000" cy="3000000"/>
        </p:xfrm>
        <a:graphic>
          <a:graphicData uri="http://schemas.openxmlformats.org/drawingml/2006/table">
            <a:tbl>
              <a:tblPr>
                <a:noFill/>
                <a:tableStyleId>{3D6657E2-4CF4-424D-8A6B-2F303326C4BF}</a:tableStyleId>
              </a:tblPr>
              <a:tblGrid>
                <a:gridCol w="8962200"/>
              </a:tblGrid>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256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33"/>
          <p:cNvSpPr/>
          <p:nvPr/>
        </p:nvSpPr>
        <p:spPr>
          <a:xfrm>
            <a:off x="90900" y="98700"/>
            <a:ext cx="8962200" cy="49461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33"/>
          <p:cNvSpPr txBox="1"/>
          <p:nvPr/>
        </p:nvSpPr>
        <p:spPr>
          <a:xfrm>
            <a:off x="1605048" y="244327"/>
            <a:ext cx="6210301" cy="49244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2600" u="none" cap="none" strike="noStrike">
                <a:solidFill>
                  <a:schemeClr val="dk1"/>
                </a:solidFill>
                <a:latin typeface="Maven Pro"/>
                <a:ea typeface="Maven Pro"/>
                <a:cs typeface="Maven Pro"/>
                <a:sym typeface="Maven Pro"/>
              </a:rPr>
              <a:t>How to use a knowledge organiser (3) </a:t>
            </a:r>
            <a:endParaRPr/>
          </a:p>
        </p:txBody>
      </p:sp>
      <p:sp>
        <p:nvSpPr>
          <p:cNvPr id="86" name="Google Shape;86;p33"/>
          <p:cNvSpPr txBox="1"/>
          <p:nvPr/>
        </p:nvSpPr>
        <p:spPr>
          <a:xfrm>
            <a:off x="90905" y="1166765"/>
            <a:ext cx="8962189" cy="38164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Verdana"/>
                <a:ea typeface="Verdana"/>
                <a:cs typeface="Verdana"/>
                <a:sym typeface="Verdana"/>
              </a:rPr>
              <a:t>There are many different methods you can use to revise the information in the knowledge organiser and to test yourself. Here are some ideas of things you can do:</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Verdana"/>
              <a:ea typeface="Verdana"/>
              <a:cs typeface="Verdana"/>
              <a:sym typeface="Verdana"/>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Mnemonics</a:t>
            </a:r>
            <a:r>
              <a:rPr b="0" i="0" lang="en" sz="1200" u="none" cap="none" strike="noStrike">
                <a:solidFill>
                  <a:srgbClr val="000000"/>
                </a:solidFill>
                <a:latin typeface="Verdana"/>
                <a:ea typeface="Verdana"/>
                <a:cs typeface="Verdana"/>
                <a:sym typeface="Verdana"/>
              </a:rPr>
              <a:t> - take the first letter of each key word  to be remembered and write it in to a down in to a memorable word or sentence i.e to remember the planets you could use </a:t>
            </a:r>
            <a:r>
              <a:rPr b="1" i="0" lang="en" sz="1200" u="sng" cap="none" strike="noStrike">
                <a:solidFill>
                  <a:srgbClr val="000000"/>
                </a:solidFill>
                <a:latin typeface="Verdana"/>
                <a:ea typeface="Verdana"/>
                <a:cs typeface="Verdana"/>
                <a:sym typeface="Verdana"/>
              </a:rPr>
              <a:t>M</a:t>
            </a:r>
            <a:r>
              <a:rPr b="0" i="0" lang="en" sz="1200" u="none" cap="none" strike="noStrike">
                <a:solidFill>
                  <a:srgbClr val="000000"/>
                </a:solidFill>
                <a:latin typeface="Verdana"/>
                <a:ea typeface="Verdana"/>
                <a:cs typeface="Verdana"/>
                <a:sym typeface="Verdana"/>
              </a:rPr>
              <a:t>y </a:t>
            </a:r>
            <a:r>
              <a:rPr b="1" i="0" lang="en" sz="1200" u="sng" cap="none" strike="noStrike">
                <a:solidFill>
                  <a:srgbClr val="000000"/>
                </a:solidFill>
                <a:latin typeface="Verdana"/>
                <a:ea typeface="Verdana"/>
                <a:cs typeface="Verdana"/>
                <a:sym typeface="Verdana"/>
              </a:rPr>
              <a:t>V</a:t>
            </a:r>
            <a:r>
              <a:rPr b="0" i="0" lang="en" sz="1200" u="none" cap="none" strike="noStrike">
                <a:solidFill>
                  <a:srgbClr val="000000"/>
                </a:solidFill>
                <a:latin typeface="Verdana"/>
                <a:ea typeface="Verdana"/>
                <a:cs typeface="Verdana"/>
                <a:sym typeface="Verdana"/>
              </a:rPr>
              <a:t>ery </a:t>
            </a:r>
            <a:r>
              <a:rPr b="1" i="0" lang="en" sz="1200" u="sng" cap="none" strike="noStrike">
                <a:solidFill>
                  <a:srgbClr val="000000"/>
                </a:solidFill>
                <a:latin typeface="Verdana"/>
                <a:ea typeface="Verdana"/>
                <a:cs typeface="Verdana"/>
                <a:sym typeface="Verdana"/>
              </a:rPr>
              <a:t>E</a:t>
            </a:r>
            <a:r>
              <a:rPr b="0" i="0" lang="en" sz="1200" u="none" cap="none" strike="noStrike">
                <a:solidFill>
                  <a:srgbClr val="000000"/>
                </a:solidFill>
                <a:latin typeface="Verdana"/>
                <a:ea typeface="Verdana"/>
                <a:cs typeface="Verdana"/>
                <a:sym typeface="Verdana"/>
              </a:rPr>
              <a:t>ducated </a:t>
            </a:r>
            <a:r>
              <a:rPr b="1" i="0" lang="en" sz="1200" u="sng" cap="none" strike="noStrike">
                <a:solidFill>
                  <a:srgbClr val="000000"/>
                </a:solidFill>
                <a:latin typeface="Verdana"/>
                <a:ea typeface="Verdana"/>
                <a:cs typeface="Verdana"/>
                <a:sym typeface="Verdana"/>
              </a:rPr>
              <a:t>M</a:t>
            </a:r>
            <a:r>
              <a:rPr b="0" i="0" lang="en" sz="1200" u="none" cap="none" strike="noStrike">
                <a:solidFill>
                  <a:srgbClr val="000000"/>
                </a:solidFill>
                <a:latin typeface="Verdana"/>
                <a:ea typeface="Verdana"/>
                <a:cs typeface="Verdana"/>
                <a:sym typeface="Verdana"/>
              </a:rPr>
              <a:t>other </a:t>
            </a:r>
            <a:r>
              <a:rPr b="1" i="0" lang="en" sz="1200" u="sng" cap="none" strike="noStrike">
                <a:solidFill>
                  <a:srgbClr val="000000"/>
                </a:solidFill>
                <a:latin typeface="Verdana"/>
                <a:ea typeface="Verdana"/>
                <a:cs typeface="Verdana"/>
                <a:sym typeface="Verdana"/>
              </a:rPr>
              <a:t>J</a:t>
            </a:r>
            <a:r>
              <a:rPr b="0" i="0" lang="en" sz="1200" u="none" cap="none" strike="noStrike">
                <a:solidFill>
                  <a:srgbClr val="000000"/>
                </a:solidFill>
                <a:latin typeface="Verdana"/>
                <a:ea typeface="Verdana"/>
                <a:cs typeface="Verdana"/>
                <a:sym typeface="Verdana"/>
              </a:rPr>
              <a:t>ust </a:t>
            </a:r>
            <a:r>
              <a:rPr b="1" i="0" lang="en" sz="1200" u="sng" cap="none" strike="noStrike">
                <a:solidFill>
                  <a:srgbClr val="000000"/>
                </a:solidFill>
                <a:latin typeface="Verdana"/>
                <a:ea typeface="Verdana"/>
                <a:cs typeface="Verdana"/>
                <a:sym typeface="Verdana"/>
              </a:rPr>
              <a:t>S</a:t>
            </a:r>
            <a:r>
              <a:rPr b="0" i="0" lang="en" sz="1200" u="none" cap="none" strike="noStrike">
                <a:solidFill>
                  <a:srgbClr val="000000"/>
                </a:solidFill>
                <a:latin typeface="Verdana"/>
                <a:ea typeface="Verdana"/>
                <a:cs typeface="Verdana"/>
                <a:sym typeface="Verdana"/>
              </a:rPr>
              <a:t>erved </a:t>
            </a:r>
            <a:r>
              <a:rPr b="1" i="0" lang="en" sz="1200" u="sng" cap="none" strike="noStrike">
                <a:solidFill>
                  <a:srgbClr val="000000"/>
                </a:solidFill>
                <a:latin typeface="Verdana"/>
                <a:ea typeface="Verdana"/>
                <a:cs typeface="Verdana"/>
                <a:sym typeface="Verdana"/>
              </a:rPr>
              <a:t>U</a:t>
            </a:r>
            <a:r>
              <a:rPr b="0" i="0" lang="en" sz="1200" u="none" cap="none" strike="noStrike">
                <a:solidFill>
                  <a:srgbClr val="000000"/>
                </a:solidFill>
                <a:latin typeface="Verdana"/>
                <a:ea typeface="Verdana"/>
                <a:cs typeface="Verdana"/>
                <a:sym typeface="Verdana"/>
              </a:rPr>
              <a:t>s </a:t>
            </a:r>
            <a:r>
              <a:rPr b="1" i="0" lang="en" sz="1200" u="sng" cap="none" strike="noStrike">
                <a:solidFill>
                  <a:srgbClr val="000000"/>
                </a:solidFill>
                <a:latin typeface="Verdana"/>
                <a:ea typeface="Verdana"/>
                <a:cs typeface="Verdana"/>
                <a:sym typeface="Verdana"/>
              </a:rPr>
              <a:t>N</a:t>
            </a:r>
            <a:r>
              <a:rPr b="0" i="0" lang="en" sz="1200" u="none" cap="none" strike="noStrike">
                <a:solidFill>
                  <a:srgbClr val="000000"/>
                </a:solidFill>
                <a:latin typeface="Verdana"/>
                <a:ea typeface="Verdana"/>
                <a:cs typeface="Verdana"/>
                <a:sym typeface="Verdana"/>
              </a:rPr>
              <a:t>uts (Mercury, Venus, Earth, Mars, Jupiter, Saturn, Uranus, Neptune.)</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3D models </a:t>
            </a:r>
            <a:r>
              <a:rPr b="0" i="0" lang="en" sz="1200" u="none" cap="none" strike="noStrike">
                <a:solidFill>
                  <a:srgbClr val="000000"/>
                </a:solidFill>
                <a:latin typeface="Verdana"/>
                <a:ea typeface="Verdana"/>
                <a:cs typeface="Verdana"/>
                <a:sym typeface="Verdana"/>
              </a:rPr>
              <a:t>- make a 3D model (with labels) relating to a topic</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Comic strip/storyboard </a:t>
            </a:r>
            <a:r>
              <a:rPr b="0" i="0" lang="en" sz="1200" u="none" cap="none" strike="noStrike">
                <a:solidFill>
                  <a:srgbClr val="000000"/>
                </a:solidFill>
                <a:latin typeface="Verdana"/>
                <a:ea typeface="Verdana"/>
                <a:cs typeface="Verdana"/>
                <a:sym typeface="Verdana"/>
              </a:rPr>
              <a:t>– produce a visual representation of a topic or concept in a storyboard or comic</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Poem/song </a:t>
            </a:r>
            <a:r>
              <a:rPr b="0" i="0" lang="en" sz="1200" u="none" cap="none" strike="noStrike">
                <a:solidFill>
                  <a:srgbClr val="000000"/>
                </a:solidFill>
                <a:latin typeface="Verdana"/>
                <a:ea typeface="Verdana"/>
                <a:cs typeface="Verdana"/>
                <a:sym typeface="Verdana"/>
              </a:rPr>
              <a:t>- create a poem or song about a topic you’ve studied, remember to include key terms</a:t>
            </a:r>
            <a:endParaRPr/>
          </a:p>
          <a:p>
            <a:pPr indent="-298450" lvl="0" marL="457200" marR="0" rtl="0" algn="l">
              <a:lnSpc>
                <a:spcPct val="150000"/>
              </a:lnSpc>
              <a:spcBef>
                <a:spcPts val="0"/>
              </a:spcBef>
              <a:spcAft>
                <a:spcPts val="0"/>
              </a:spcAft>
              <a:buClr>
                <a:srgbClr val="000000"/>
              </a:buClr>
              <a:buSzPts val="1100"/>
              <a:buFont typeface="Verdana"/>
              <a:buChar char="●"/>
            </a:pPr>
            <a:r>
              <a:rPr b="1" i="0" lang="en" sz="1200" u="none" cap="none" strike="noStrike">
                <a:solidFill>
                  <a:srgbClr val="000000"/>
                </a:solidFill>
                <a:latin typeface="Verdana"/>
                <a:ea typeface="Verdana"/>
                <a:cs typeface="Verdana"/>
                <a:sym typeface="Verdana"/>
              </a:rPr>
              <a:t>Creative writing </a:t>
            </a:r>
            <a:r>
              <a:rPr b="0" i="0" lang="en" sz="1200" u="none" cap="none" strike="noStrike">
                <a:solidFill>
                  <a:srgbClr val="000000"/>
                </a:solidFill>
                <a:latin typeface="Verdana"/>
                <a:ea typeface="Verdana"/>
                <a:cs typeface="Verdana"/>
                <a:sym typeface="Verdana"/>
              </a:rPr>
              <a:t>– write a fictional story that contains the key terms from a topic</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None/>
            </a:pPr>
            <a:r>
              <a:rPr b="0" i="0" lang="en" sz="1200" u="none" cap="none" strike="noStrike">
                <a:solidFill>
                  <a:srgbClr val="000000"/>
                </a:solidFill>
                <a:latin typeface="Verdana"/>
                <a:ea typeface="Verdana"/>
                <a:cs typeface="Verdana"/>
                <a:sym typeface="Verdana"/>
              </a:rPr>
              <a:t>For more details on each of these methods and how to use them, visit the following page on the school website:</a:t>
            </a:r>
            <a:endParaRPr/>
          </a:p>
          <a:p>
            <a:pPr indent="0" lvl="0" marL="0" marR="0" rtl="0" algn="ctr">
              <a:lnSpc>
                <a:spcPct val="100000"/>
              </a:lnSpc>
              <a:spcBef>
                <a:spcPts val="0"/>
              </a:spcBef>
              <a:spcAft>
                <a:spcPts val="0"/>
              </a:spcAft>
              <a:buNone/>
            </a:pPr>
            <a:r>
              <a:rPr b="0" i="0" lang="en" sz="1200" u="sng" cap="none" strike="noStrike">
                <a:solidFill>
                  <a:srgbClr val="000000"/>
                </a:solidFill>
                <a:latin typeface="Verdana"/>
                <a:ea typeface="Verdana"/>
                <a:cs typeface="Verdana"/>
                <a:sym typeface="Verdana"/>
                <a:hlinkClick r:id="rId3">
                  <a:extLst>
                    <a:ext uri="{A12FA001-AC4F-418D-AE19-62706E023703}">
                      <ahyp:hlinkClr val="tx"/>
                    </a:ext>
                  </a:extLst>
                </a:hlinkClick>
              </a:rPr>
              <a:t>https://www.wilsthorpe.ttct.co.uk/wp-content/uploads/sites/6/2021/10/Using-the-Knowledge-Organiser.pdf</a:t>
            </a:r>
            <a:endParaRPr b="0" i="0" sz="12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None/>
            </a:pPr>
            <a:r>
              <a:t/>
            </a:r>
            <a:endParaRPr b="0" i="0" sz="12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None/>
            </a:pPr>
            <a:r>
              <a:t/>
            </a:r>
            <a:endParaRPr b="0" i="0" sz="8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None/>
            </a:pPr>
            <a:r>
              <a:rPr b="0" i="0" lang="en" sz="1200" u="none" cap="none" strike="noStrike">
                <a:solidFill>
                  <a:srgbClr val="000000"/>
                </a:solidFill>
                <a:latin typeface="Verdana"/>
                <a:ea typeface="Verdana"/>
                <a:cs typeface="Verdana"/>
                <a:sym typeface="Verdana"/>
              </a:rPr>
              <a:t>You will also be taught how to use each of these methods during our revision sessions in tutor time.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4"/>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4"/>
          <p:cNvSpPr txBox="1"/>
          <p:nvPr/>
        </p:nvSpPr>
        <p:spPr>
          <a:xfrm>
            <a:off x="1920948" y="226407"/>
            <a:ext cx="5302103" cy="567607"/>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Knowledge organiser timetable  </a:t>
            </a:r>
            <a:endParaRPr b="0" i="0" sz="2800" u="none" cap="none" strike="noStrike">
              <a:solidFill>
                <a:schemeClr val="dk1"/>
              </a:solidFill>
              <a:latin typeface="Maven Pro Medium"/>
              <a:ea typeface="Maven Pro Medium"/>
              <a:cs typeface="Maven Pro Medium"/>
              <a:sym typeface="Maven Pro Medium"/>
            </a:endParaRPr>
          </a:p>
        </p:txBody>
      </p:sp>
      <p:graphicFrame>
        <p:nvGraphicFramePr>
          <p:cNvPr id="93" name="Google Shape;93;p4"/>
          <p:cNvGraphicFramePr/>
          <p:nvPr/>
        </p:nvGraphicFramePr>
        <p:xfrm>
          <a:off x="414138" y="1277166"/>
          <a:ext cx="3000000" cy="3000000"/>
        </p:xfrm>
        <a:graphic>
          <a:graphicData uri="http://schemas.openxmlformats.org/drawingml/2006/table">
            <a:tbl>
              <a:tblPr>
                <a:noFill/>
                <a:tableStyleId>{3D6657E2-4CF4-424D-8A6B-2F303326C4BF}</a:tableStyleId>
              </a:tblPr>
              <a:tblGrid>
                <a:gridCol w="1070350"/>
                <a:gridCol w="900225"/>
                <a:gridCol w="921500"/>
                <a:gridCol w="992375"/>
              </a:tblGrid>
              <a:tr h="506975">
                <a:tc>
                  <a:txBody>
                    <a:bodyPr/>
                    <a:lstStyle/>
                    <a:p>
                      <a:pPr indent="0" lvl="0" marL="0" marR="0" rtl="0" algn="ctr">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Day</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Subject 1</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Subject 2</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Reading</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61550">
                <a:tc>
                  <a:txBody>
                    <a:bodyPr/>
                    <a:lstStyle/>
                    <a:p>
                      <a:pPr indent="0" lvl="0" marL="0" marR="0" rtl="0" algn="l">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Monday</a:t>
                      </a:r>
                      <a:br>
                        <a:rPr b="1" lang="en" sz="1000" u="none" cap="none" strike="noStrike">
                          <a:solidFill>
                            <a:schemeClr val="dk1"/>
                          </a:solidFill>
                          <a:latin typeface="Verdana"/>
                          <a:ea typeface="Verdana"/>
                          <a:cs typeface="Verdana"/>
                          <a:sym typeface="Verdana"/>
                        </a:rPr>
                      </a:b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English</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Design Technology</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15 minutes</a:t>
                      </a:r>
                      <a:br>
                        <a:rPr lang="en" sz="1000" u="none" cap="none" strike="noStrike">
                          <a:solidFill>
                            <a:schemeClr val="dk1"/>
                          </a:solidFill>
                          <a:latin typeface="Verdana"/>
                          <a:ea typeface="Verdana"/>
                          <a:cs typeface="Verdana"/>
                          <a:sym typeface="Verdana"/>
                        </a:rPr>
                      </a:br>
                      <a:r>
                        <a:rPr lang="en" sz="1000" u="none" cap="none" strike="noStrike">
                          <a:solidFill>
                            <a:schemeClr val="dk1"/>
                          </a:solidFill>
                          <a:latin typeface="Verdana"/>
                          <a:ea typeface="Verdana"/>
                          <a:cs typeface="Verdana"/>
                          <a:sym typeface="Verdana"/>
                        </a:rPr>
                        <a:t>minimum</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61550">
                <a:tc>
                  <a:txBody>
                    <a:bodyPr/>
                    <a:lstStyle/>
                    <a:p>
                      <a:pPr indent="0" lvl="0" marL="0" marR="0" rtl="0" algn="l">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Tuesday</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Maths</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Physical Education</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15 minutes</a:t>
                      </a:r>
                      <a:br>
                        <a:rPr lang="en" sz="1000" u="none" cap="none" strike="noStrike">
                          <a:solidFill>
                            <a:schemeClr val="dk1"/>
                          </a:solidFill>
                          <a:latin typeface="Verdana"/>
                          <a:ea typeface="Verdana"/>
                          <a:cs typeface="Verdana"/>
                          <a:sym typeface="Verdana"/>
                        </a:rPr>
                      </a:br>
                      <a:r>
                        <a:rPr lang="en" sz="1000" u="none" cap="none" strike="noStrike">
                          <a:solidFill>
                            <a:schemeClr val="dk1"/>
                          </a:solidFill>
                          <a:latin typeface="Verdana"/>
                          <a:ea typeface="Verdana"/>
                          <a:cs typeface="Verdana"/>
                          <a:sym typeface="Verdana"/>
                        </a:rPr>
                        <a:t>minimum</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19250">
                <a:tc>
                  <a:txBody>
                    <a:bodyPr/>
                    <a:lstStyle/>
                    <a:p>
                      <a:pPr indent="0" lvl="0" marL="0" marR="0" rtl="0" algn="l">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Wednesday</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Science</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Geography</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15 minutes</a:t>
                      </a:r>
                      <a:br>
                        <a:rPr lang="en" sz="1000" u="none" cap="none" strike="noStrike">
                          <a:solidFill>
                            <a:schemeClr val="dk1"/>
                          </a:solidFill>
                          <a:latin typeface="Verdana"/>
                          <a:ea typeface="Verdana"/>
                          <a:cs typeface="Verdana"/>
                          <a:sym typeface="Verdana"/>
                        </a:rPr>
                      </a:br>
                      <a:r>
                        <a:rPr lang="en" sz="1000" u="none" cap="none" strike="noStrike">
                          <a:solidFill>
                            <a:schemeClr val="dk1"/>
                          </a:solidFill>
                          <a:latin typeface="Verdana"/>
                          <a:ea typeface="Verdana"/>
                          <a:cs typeface="Verdana"/>
                          <a:sym typeface="Verdana"/>
                        </a:rPr>
                        <a:t>minimum</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19250">
                <a:tc>
                  <a:txBody>
                    <a:bodyPr/>
                    <a:lstStyle/>
                    <a:p>
                      <a:pPr indent="0" lvl="0" marL="0" marR="0" rtl="0" algn="l">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Thursday</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Grammar</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Music</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15 minutes</a:t>
                      </a:r>
                      <a:br>
                        <a:rPr lang="en" sz="1000" u="none" cap="none" strike="noStrike">
                          <a:solidFill>
                            <a:schemeClr val="dk1"/>
                          </a:solidFill>
                          <a:latin typeface="Verdana"/>
                          <a:ea typeface="Verdana"/>
                          <a:cs typeface="Verdana"/>
                          <a:sym typeface="Verdana"/>
                        </a:rPr>
                      </a:br>
                      <a:r>
                        <a:rPr lang="en" sz="1000" u="none" cap="none" strike="noStrike">
                          <a:solidFill>
                            <a:schemeClr val="dk1"/>
                          </a:solidFill>
                          <a:latin typeface="Verdana"/>
                          <a:ea typeface="Verdana"/>
                          <a:cs typeface="Verdana"/>
                          <a:sym typeface="Verdana"/>
                        </a:rPr>
                        <a:t>minimum</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569600">
                <a:tc>
                  <a:txBody>
                    <a:bodyPr/>
                    <a:lstStyle/>
                    <a:p>
                      <a:pPr indent="0" lvl="0" marL="0" marR="0" rtl="0" algn="l">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Friday</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Drama</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15 minutes</a:t>
                      </a:r>
                      <a:br>
                        <a:rPr lang="en" sz="1000" u="none" cap="none" strike="noStrike">
                          <a:solidFill>
                            <a:schemeClr val="dk1"/>
                          </a:solidFill>
                          <a:latin typeface="Verdana"/>
                          <a:ea typeface="Verdana"/>
                          <a:cs typeface="Verdana"/>
                          <a:sym typeface="Verdana"/>
                        </a:rPr>
                      </a:br>
                      <a:r>
                        <a:rPr lang="en" sz="1000" u="none" cap="none" strike="noStrike">
                          <a:solidFill>
                            <a:schemeClr val="dk1"/>
                          </a:solidFill>
                          <a:latin typeface="Verdana"/>
                          <a:ea typeface="Verdana"/>
                          <a:cs typeface="Verdana"/>
                          <a:sym typeface="Verdana"/>
                        </a:rPr>
                        <a:t>minimum</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graphicFrame>
        <p:nvGraphicFramePr>
          <p:cNvPr id="94" name="Google Shape;94;p4"/>
          <p:cNvGraphicFramePr/>
          <p:nvPr/>
        </p:nvGraphicFramePr>
        <p:xfrm>
          <a:off x="4890975" y="1277166"/>
          <a:ext cx="3000000" cy="3000000"/>
        </p:xfrm>
        <a:graphic>
          <a:graphicData uri="http://schemas.openxmlformats.org/drawingml/2006/table">
            <a:tbl>
              <a:tblPr>
                <a:noFill/>
                <a:tableStyleId>{3D6657E2-4CF4-424D-8A6B-2F303326C4BF}</a:tableStyleId>
              </a:tblPr>
              <a:tblGrid>
                <a:gridCol w="1070350"/>
                <a:gridCol w="900225"/>
                <a:gridCol w="921500"/>
                <a:gridCol w="992375"/>
              </a:tblGrid>
              <a:tr h="506975">
                <a:tc>
                  <a:txBody>
                    <a:bodyPr/>
                    <a:lstStyle/>
                    <a:p>
                      <a:pPr indent="0" lvl="0" marL="0" marR="0" rtl="0" algn="ctr">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Day</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Subject 1</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Subject 2</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Reading</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61550">
                <a:tc>
                  <a:txBody>
                    <a:bodyPr/>
                    <a:lstStyle/>
                    <a:p>
                      <a:pPr indent="0" lvl="0" marL="0" marR="0" rtl="0" algn="l">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Monday</a:t>
                      </a:r>
                      <a:br>
                        <a:rPr b="1" lang="en" sz="1000" u="none" cap="none" strike="noStrike">
                          <a:solidFill>
                            <a:schemeClr val="dk1"/>
                          </a:solidFill>
                          <a:latin typeface="Verdana"/>
                          <a:ea typeface="Verdana"/>
                          <a:cs typeface="Verdana"/>
                          <a:sym typeface="Verdana"/>
                        </a:rPr>
                      </a:b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English</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History</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15 minutes</a:t>
                      </a:r>
                      <a:br>
                        <a:rPr lang="en" sz="1000" u="none" cap="none" strike="noStrike">
                          <a:solidFill>
                            <a:schemeClr val="dk1"/>
                          </a:solidFill>
                          <a:latin typeface="Verdana"/>
                          <a:ea typeface="Verdana"/>
                          <a:cs typeface="Verdana"/>
                          <a:sym typeface="Verdana"/>
                        </a:rPr>
                      </a:br>
                      <a:r>
                        <a:rPr lang="en" sz="1000" u="none" cap="none" strike="noStrike">
                          <a:solidFill>
                            <a:schemeClr val="dk1"/>
                          </a:solidFill>
                          <a:latin typeface="Verdana"/>
                          <a:ea typeface="Verdana"/>
                          <a:cs typeface="Verdana"/>
                          <a:sym typeface="Verdana"/>
                        </a:rPr>
                        <a:t>minimum</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61550">
                <a:tc>
                  <a:txBody>
                    <a:bodyPr/>
                    <a:lstStyle/>
                    <a:p>
                      <a:pPr indent="0" lvl="0" marL="0" marR="0" rtl="0" algn="l">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Tuesday</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Maths</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MFL</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15 minutes</a:t>
                      </a:r>
                      <a:br>
                        <a:rPr lang="en" sz="1000" u="none" cap="none" strike="noStrike">
                          <a:solidFill>
                            <a:schemeClr val="dk1"/>
                          </a:solidFill>
                          <a:latin typeface="Verdana"/>
                          <a:ea typeface="Verdana"/>
                          <a:cs typeface="Verdana"/>
                          <a:sym typeface="Verdana"/>
                        </a:rPr>
                      </a:br>
                      <a:r>
                        <a:rPr lang="en" sz="1000" u="none" cap="none" strike="noStrike">
                          <a:solidFill>
                            <a:schemeClr val="dk1"/>
                          </a:solidFill>
                          <a:latin typeface="Verdana"/>
                          <a:ea typeface="Verdana"/>
                          <a:cs typeface="Verdana"/>
                          <a:sym typeface="Verdana"/>
                        </a:rPr>
                        <a:t>minimum</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19250">
                <a:tc>
                  <a:txBody>
                    <a:bodyPr/>
                    <a:lstStyle/>
                    <a:p>
                      <a:pPr indent="0" lvl="0" marL="0" marR="0" rtl="0" algn="l">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Wednesday</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Science</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Computing</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15 minutes</a:t>
                      </a:r>
                      <a:br>
                        <a:rPr lang="en" sz="1000" u="none" cap="none" strike="noStrike">
                          <a:solidFill>
                            <a:schemeClr val="dk1"/>
                          </a:solidFill>
                          <a:latin typeface="Verdana"/>
                          <a:ea typeface="Verdana"/>
                          <a:cs typeface="Verdana"/>
                          <a:sym typeface="Verdana"/>
                        </a:rPr>
                      </a:br>
                      <a:r>
                        <a:rPr lang="en" sz="1000" u="none" cap="none" strike="noStrike">
                          <a:solidFill>
                            <a:schemeClr val="dk1"/>
                          </a:solidFill>
                          <a:latin typeface="Verdana"/>
                          <a:ea typeface="Verdana"/>
                          <a:cs typeface="Verdana"/>
                          <a:sym typeface="Verdana"/>
                        </a:rPr>
                        <a:t>minimum</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19250">
                <a:tc>
                  <a:txBody>
                    <a:bodyPr/>
                    <a:lstStyle/>
                    <a:p>
                      <a:pPr indent="0" lvl="0" marL="0" marR="0" rtl="0" algn="l">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Thursday</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Grammar</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Art</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15 minutes</a:t>
                      </a:r>
                      <a:br>
                        <a:rPr lang="en" sz="1000" u="none" cap="none" strike="noStrike">
                          <a:solidFill>
                            <a:schemeClr val="dk1"/>
                          </a:solidFill>
                          <a:latin typeface="Verdana"/>
                          <a:ea typeface="Verdana"/>
                          <a:cs typeface="Verdana"/>
                          <a:sym typeface="Verdana"/>
                        </a:rPr>
                      </a:br>
                      <a:r>
                        <a:rPr lang="en" sz="1000" u="none" cap="none" strike="noStrike">
                          <a:solidFill>
                            <a:schemeClr val="dk1"/>
                          </a:solidFill>
                          <a:latin typeface="Verdana"/>
                          <a:ea typeface="Verdana"/>
                          <a:cs typeface="Verdana"/>
                          <a:sym typeface="Verdana"/>
                        </a:rPr>
                        <a:t>minimum</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569600">
                <a:tc>
                  <a:txBody>
                    <a:bodyPr/>
                    <a:lstStyle/>
                    <a:p>
                      <a:pPr indent="0" lvl="0" marL="0" marR="0" rtl="0" algn="l">
                        <a:lnSpc>
                          <a:spcPct val="115000"/>
                        </a:lnSpc>
                        <a:spcBef>
                          <a:spcPts val="0"/>
                        </a:spcBef>
                        <a:spcAft>
                          <a:spcPts val="0"/>
                        </a:spcAft>
                        <a:buClr>
                          <a:srgbClr val="000000"/>
                        </a:buClr>
                        <a:buSzPts val="1800"/>
                        <a:buFont typeface="Arial"/>
                        <a:buNone/>
                      </a:pPr>
                      <a:r>
                        <a:rPr b="1" lang="en" sz="1000" u="none" cap="none" strike="noStrike">
                          <a:solidFill>
                            <a:schemeClr val="dk1"/>
                          </a:solidFill>
                          <a:latin typeface="Verdana"/>
                          <a:ea typeface="Verdana"/>
                          <a:cs typeface="Verdana"/>
                          <a:sym typeface="Verdana"/>
                        </a:rPr>
                        <a:t>Friday</a:t>
                      </a:r>
                      <a:endParaRPr b="1"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Maths</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 sz="1000" u="none" cap="none" strike="noStrike">
                          <a:solidFill>
                            <a:schemeClr val="dk1"/>
                          </a:solidFill>
                          <a:latin typeface="Verdana"/>
                          <a:ea typeface="Verdana"/>
                          <a:cs typeface="Verdana"/>
                          <a:sym typeface="Verdana"/>
                        </a:rPr>
                        <a:t>15 minutes</a:t>
                      </a:r>
                      <a:br>
                        <a:rPr lang="en" sz="1000" u="none" cap="none" strike="noStrike">
                          <a:solidFill>
                            <a:schemeClr val="dk1"/>
                          </a:solidFill>
                          <a:latin typeface="Verdana"/>
                          <a:ea typeface="Verdana"/>
                          <a:cs typeface="Verdana"/>
                          <a:sym typeface="Verdana"/>
                        </a:rPr>
                      </a:br>
                      <a:r>
                        <a:rPr lang="en" sz="1000" u="none" cap="none" strike="noStrike">
                          <a:solidFill>
                            <a:schemeClr val="dk1"/>
                          </a:solidFill>
                          <a:latin typeface="Verdana"/>
                          <a:ea typeface="Verdana"/>
                          <a:cs typeface="Verdana"/>
                          <a:sym typeface="Verdana"/>
                        </a:rPr>
                        <a:t>minimum</a:t>
                      </a:r>
                      <a:endParaRPr sz="1000" u="none" cap="none" strike="noStrike">
                        <a:solidFill>
                          <a:schemeClr val="dk1"/>
                        </a:solidFill>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95" name="Google Shape;95;p4"/>
          <p:cNvSpPr txBox="1"/>
          <p:nvPr/>
        </p:nvSpPr>
        <p:spPr>
          <a:xfrm>
            <a:off x="1082039" y="904724"/>
            <a:ext cx="234625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600" u="none" cap="none" strike="noStrike">
                <a:solidFill>
                  <a:srgbClr val="000000"/>
                </a:solidFill>
                <a:latin typeface="Verdana"/>
                <a:ea typeface="Verdana"/>
                <a:cs typeface="Verdana"/>
                <a:sym typeface="Verdana"/>
              </a:rPr>
              <a:t>Week A</a:t>
            </a:r>
            <a:endParaRPr/>
          </a:p>
        </p:txBody>
      </p:sp>
      <p:sp>
        <p:nvSpPr>
          <p:cNvPr id="96" name="Google Shape;96;p4"/>
          <p:cNvSpPr txBox="1"/>
          <p:nvPr/>
        </p:nvSpPr>
        <p:spPr>
          <a:xfrm>
            <a:off x="5561004" y="921721"/>
            <a:ext cx="234625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600" u="none" cap="none" strike="noStrike">
                <a:solidFill>
                  <a:srgbClr val="000000"/>
                </a:solidFill>
                <a:latin typeface="Verdana"/>
                <a:ea typeface="Verdana"/>
                <a:cs typeface="Verdana"/>
                <a:sym typeface="Verdana"/>
              </a:rPr>
              <a:t>Week B</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34"/>
          <p:cNvSpPr/>
          <p:nvPr/>
        </p:nvSpPr>
        <p:spPr>
          <a:xfrm>
            <a:off x="90900" y="98700"/>
            <a:ext cx="8962200" cy="49461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34"/>
          <p:cNvSpPr txBox="1"/>
          <p:nvPr/>
        </p:nvSpPr>
        <p:spPr>
          <a:xfrm>
            <a:off x="3197950" y="273199"/>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Reading log</a:t>
            </a:r>
            <a:endParaRPr b="0" i="0" sz="2800" u="none" cap="none" strike="noStrike">
              <a:solidFill>
                <a:schemeClr val="dk1"/>
              </a:solidFill>
              <a:latin typeface="Maven Pro Medium"/>
              <a:ea typeface="Maven Pro Medium"/>
              <a:cs typeface="Maven Pro Medium"/>
              <a:sym typeface="Maven Pro Medium"/>
            </a:endParaRPr>
          </a:p>
        </p:txBody>
      </p:sp>
      <p:graphicFrame>
        <p:nvGraphicFramePr>
          <p:cNvPr id="103" name="Google Shape;103;p34"/>
          <p:cNvGraphicFramePr/>
          <p:nvPr/>
        </p:nvGraphicFramePr>
        <p:xfrm>
          <a:off x="219509" y="1016650"/>
          <a:ext cx="3000000" cy="3000000"/>
        </p:xfrm>
        <a:graphic>
          <a:graphicData uri="http://schemas.openxmlformats.org/drawingml/2006/table">
            <a:tbl>
              <a:tblPr>
                <a:noFill/>
                <a:tableStyleId>{3D6657E2-4CF4-424D-8A6B-2F303326C4BF}</a:tableStyleId>
              </a:tblPr>
              <a:tblGrid>
                <a:gridCol w="826500"/>
                <a:gridCol w="448100"/>
                <a:gridCol w="381000"/>
                <a:gridCol w="387925"/>
                <a:gridCol w="387925"/>
                <a:gridCol w="408700"/>
                <a:gridCol w="387925"/>
                <a:gridCol w="381000"/>
                <a:gridCol w="2915000"/>
                <a:gridCol w="726950"/>
                <a:gridCol w="718900"/>
                <a:gridCol w="735000"/>
              </a:tblGrid>
              <a:tr h="243750">
                <a:tc rowSpan="2">
                  <a:txBody>
                    <a:bodyPr/>
                    <a:lstStyle/>
                    <a:p>
                      <a:pPr indent="0" lvl="0" marL="0" marR="0" rtl="0" algn="l">
                        <a:lnSpc>
                          <a:spcPct val="100000"/>
                        </a:lnSpc>
                        <a:spcBef>
                          <a:spcPts val="0"/>
                        </a:spcBef>
                        <a:spcAft>
                          <a:spcPts val="0"/>
                        </a:spcAft>
                        <a:buNone/>
                      </a:pPr>
                      <a:r>
                        <a:rPr b="1" lang="en" sz="1000" u="none" cap="none" strike="noStrike"/>
                        <a:t>Week Beginning</a:t>
                      </a:r>
                      <a:endParaRPr/>
                    </a:p>
                  </a:txBody>
                  <a:tcPr marT="45725" marB="45725" marR="91450" marL="91450"/>
                </a:tc>
                <a:tc>
                  <a:txBody>
                    <a:bodyPr/>
                    <a:lstStyle/>
                    <a:p>
                      <a:pPr indent="0" lvl="0" marL="0" marR="0" rtl="0" algn="l">
                        <a:lnSpc>
                          <a:spcPct val="100000"/>
                        </a:lnSpc>
                        <a:spcBef>
                          <a:spcPts val="0"/>
                        </a:spcBef>
                        <a:spcAft>
                          <a:spcPts val="0"/>
                        </a:spcAft>
                        <a:buNone/>
                      </a:pPr>
                      <a:r>
                        <a:rPr b="1" lang="en" sz="1000" u="none" cap="none" strike="noStrike"/>
                        <a:t>M</a:t>
                      </a:r>
                      <a:endParaRPr/>
                    </a:p>
                  </a:txBody>
                  <a:tcPr marT="45725" marB="45725" marR="91450" marL="91450"/>
                </a:tc>
                <a:tc>
                  <a:txBody>
                    <a:bodyPr/>
                    <a:lstStyle/>
                    <a:p>
                      <a:pPr indent="0" lvl="0" marL="0" marR="0" rtl="0" algn="l">
                        <a:lnSpc>
                          <a:spcPct val="100000"/>
                        </a:lnSpc>
                        <a:spcBef>
                          <a:spcPts val="0"/>
                        </a:spcBef>
                        <a:spcAft>
                          <a:spcPts val="0"/>
                        </a:spcAft>
                        <a:buNone/>
                      </a:pPr>
                      <a:r>
                        <a:rPr b="1" lang="en" sz="1000" u="none" cap="none" strike="noStrike"/>
                        <a:t>T</a:t>
                      </a:r>
                      <a:endParaRPr/>
                    </a:p>
                  </a:txBody>
                  <a:tcPr marT="45725" marB="45725" marR="91450" marL="91450"/>
                </a:tc>
                <a:tc>
                  <a:txBody>
                    <a:bodyPr/>
                    <a:lstStyle/>
                    <a:p>
                      <a:pPr indent="0" lvl="0" marL="0" marR="0" rtl="0" algn="l">
                        <a:lnSpc>
                          <a:spcPct val="100000"/>
                        </a:lnSpc>
                        <a:spcBef>
                          <a:spcPts val="0"/>
                        </a:spcBef>
                        <a:spcAft>
                          <a:spcPts val="0"/>
                        </a:spcAft>
                        <a:buNone/>
                      </a:pPr>
                      <a:r>
                        <a:rPr b="1" lang="en" sz="1000" u="none" cap="none" strike="noStrike"/>
                        <a:t>W</a:t>
                      </a:r>
                      <a:endParaRPr/>
                    </a:p>
                  </a:txBody>
                  <a:tcPr marT="45725" marB="45725" marR="91450" marL="91450"/>
                </a:tc>
                <a:tc>
                  <a:txBody>
                    <a:bodyPr/>
                    <a:lstStyle/>
                    <a:p>
                      <a:pPr indent="0" lvl="0" marL="0" marR="0" rtl="0" algn="l">
                        <a:lnSpc>
                          <a:spcPct val="100000"/>
                        </a:lnSpc>
                        <a:spcBef>
                          <a:spcPts val="0"/>
                        </a:spcBef>
                        <a:spcAft>
                          <a:spcPts val="0"/>
                        </a:spcAft>
                        <a:buNone/>
                      </a:pPr>
                      <a:r>
                        <a:rPr b="1" lang="en" sz="1000" u="none" cap="none" strike="noStrike"/>
                        <a:t>T</a:t>
                      </a:r>
                      <a:endParaRPr/>
                    </a:p>
                  </a:txBody>
                  <a:tcPr marT="45725" marB="45725" marR="91450" marL="91450"/>
                </a:tc>
                <a:tc>
                  <a:txBody>
                    <a:bodyPr/>
                    <a:lstStyle/>
                    <a:p>
                      <a:pPr indent="0" lvl="0" marL="0" marR="0" rtl="0" algn="l">
                        <a:lnSpc>
                          <a:spcPct val="100000"/>
                        </a:lnSpc>
                        <a:spcBef>
                          <a:spcPts val="0"/>
                        </a:spcBef>
                        <a:spcAft>
                          <a:spcPts val="0"/>
                        </a:spcAft>
                        <a:buNone/>
                      </a:pPr>
                      <a:r>
                        <a:rPr b="1" lang="en" sz="1000" u="none" cap="none" strike="noStrike"/>
                        <a:t>F</a:t>
                      </a:r>
                      <a:endParaRPr/>
                    </a:p>
                  </a:txBody>
                  <a:tcPr marT="45725" marB="45725" marR="91450" marL="91450"/>
                </a:tc>
                <a:tc>
                  <a:txBody>
                    <a:bodyPr/>
                    <a:lstStyle/>
                    <a:p>
                      <a:pPr indent="0" lvl="0" marL="0" marR="0" rtl="0" algn="l">
                        <a:lnSpc>
                          <a:spcPct val="100000"/>
                        </a:lnSpc>
                        <a:spcBef>
                          <a:spcPts val="0"/>
                        </a:spcBef>
                        <a:spcAft>
                          <a:spcPts val="0"/>
                        </a:spcAft>
                        <a:buNone/>
                      </a:pPr>
                      <a:r>
                        <a:rPr b="1" lang="en" sz="1000" u="none" cap="none" strike="noStrike"/>
                        <a:t>S</a:t>
                      </a:r>
                      <a:endParaRPr/>
                    </a:p>
                  </a:txBody>
                  <a:tcPr marT="45725" marB="45725" marR="91450" marL="91450"/>
                </a:tc>
                <a:tc>
                  <a:txBody>
                    <a:bodyPr/>
                    <a:lstStyle/>
                    <a:p>
                      <a:pPr indent="0" lvl="0" marL="0" marR="0" rtl="0" algn="l">
                        <a:lnSpc>
                          <a:spcPct val="100000"/>
                        </a:lnSpc>
                        <a:spcBef>
                          <a:spcPts val="0"/>
                        </a:spcBef>
                        <a:spcAft>
                          <a:spcPts val="0"/>
                        </a:spcAft>
                        <a:buNone/>
                      </a:pPr>
                      <a:r>
                        <a:rPr b="1" lang="en" sz="1000" u="none" cap="none" strike="noStrike"/>
                        <a:t>S</a:t>
                      </a:r>
                      <a:endParaRPr/>
                    </a:p>
                  </a:txBody>
                  <a:tcPr marT="45725" marB="45725" marR="91450" marL="91450"/>
                </a:tc>
                <a:tc rowSpan="2">
                  <a:txBody>
                    <a:bodyPr/>
                    <a:lstStyle/>
                    <a:p>
                      <a:pPr indent="0" lvl="0" marL="0" marR="0" rtl="0" algn="l">
                        <a:lnSpc>
                          <a:spcPct val="100000"/>
                        </a:lnSpc>
                        <a:spcBef>
                          <a:spcPts val="0"/>
                        </a:spcBef>
                        <a:spcAft>
                          <a:spcPts val="0"/>
                        </a:spcAft>
                        <a:buNone/>
                      </a:pPr>
                      <a:r>
                        <a:rPr b="1" lang="en" sz="1000" u="none" cap="none" strike="noStrike"/>
                        <a:t>Book(s) Read</a:t>
                      </a:r>
                      <a:endParaRPr/>
                    </a:p>
                  </a:txBody>
                  <a:tcPr marT="45725" marB="45725" marR="91450" marL="91450"/>
                </a:tc>
                <a:tc rowSpan="2">
                  <a:txBody>
                    <a:bodyPr/>
                    <a:lstStyle/>
                    <a:p>
                      <a:pPr indent="0" lvl="0" marL="0" marR="0" rtl="0" algn="l">
                        <a:lnSpc>
                          <a:spcPct val="100000"/>
                        </a:lnSpc>
                        <a:spcBef>
                          <a:spcPts val="0"/>
                        </a:spcBef>
                        <a:spcAft>
                          <a:spcPts val="0"/>
                        </a:spcAft>
                        <a:buNone/>
                      </a:pPr>
                      <a:r>
                        <a:rPr b="1" lang="en" sz="1000" u="none" cap="none" strike="noStrike"/>
                        <a:t>Pages Read </a:t>
                      </a:r>
                      <a:endParaRPr/>
                    </a:p>
                  </a:txBody>
                  <a:tcPr marT="45725" marB="45725" marR="91450" marL="91450"/>
                </a:tc>
                <a:tc rowSpan="2">
                  <a:txBody>
                    <a:bodyPr/>
                    <a:lstStyle/>
                    <a:p>
                      <a:pPr indent="0" lvl="0" marL="0" marR="0" rtl="0" algn="l">
                        <a:lnSpc>
                          <a:spcPct val="100000"/>
                        </a:lnSpc>
                        <a:spcBef>
                          <a:spcPts val="0"/>
                        </a:spcBef>
                        <a:spcAft>
                          <a:spcPts val="0"/>
                        </a:spcAft>
                        <a:buNone/>
                      </a:pPr>
                      <a:r>
                        <a:rPr b="1" lang="en" sz="1000" u="none" cap="none" strike="noStrike"/>
                        <a:t>Parent Initials</a:t>
                      </a:r>
                      <a:endParaRPr/>
                    </a:p>
                  </a:txBody>
                  <a:tcPr marT="45725" marB="45725" marR="91450" marL="91450"/>
                </a:tc>
                <a:tc rowSpan="2">
                  <a:txBody>
                    <a:bodyPr/>
                    <a:lstStyle/>
                    <a:p>
                      <a:pPr indent="0" lvl="0" marL="0" marR="0" rtl="0" algn="l">
                        <a:lnSpc>
                          <a:spcPct val="100000"/>
                        </a:lnSpc>
                        <a:spcBef>
                          <a:spcPts val="0"/>
                        </a:spcBef>
                        <a:spcAft>
                          <a:spcPts val="0"/>
                        </a:spcAft>
                        <a:buNone/>
                      </a:pPr>
                      <a:r>
                        <a:rPr b="1" lang="en" sz="1000" u="none" cap="none" strike="noStrike"/>
                        <a:t>Librarian Initials</a:t>
                      </a:r>
                      <a:endParaRPr/>
                    </a:p>
                  </a:txBody>
                  <a:tcPr marT="45725" marB="45725" marR="91450" marL="91450"/>
                </a:tc>
              </a:tr>
              <a:tr h="243750">
                <a:tc vMerge="1"/>
                <a:tc gridSpan="7">
                  <a:txBody>
                    <a:bodyPr/>
                    <a:lstStyle/>
                    <a:p>
                      <a:pPr indent="0" lvl="0" marL="0" marR="0" rtl="0" algn="ctr">
                        <a:lnSpc>
                          <a:spcPct val="100000"/>
                        </a:lnSpc>
                        <a:spcBef>
                          <a:spcPts val="0"/>
                        </a:spcBef>
                        <a:spcAft>
                          <a:spcPts val="0"/>
                        </a:spcAft>
                        <a:buNone/>
                      </a:pPr>
                      <a:r>
                        <a:rPr b="1" lang="en" sz="800" u="none" cap="none" strike="noStrike"/>
                        <a:t>Record the number of minutes you read for each day</a:t>
                      </a:r>
                      <a:endParaRPr/>
                    </a:p>
                  </a:txBody>
                  <a:tcPr marT="45725" marB="45725" marR="91450" marL="91450"/>
                </a:tc>
                <a:tc hMerge="1"/>
                <a:tc hMerge="1"/>
                <a:tc hMerge="1"/>
                <a:tc hMerge="1"/>
                <a:tc hMerge="1"/>
                <a:tc hMerge="1"/>
                <a:tc vMerge="1"/>
                <a:tc vMerge="1"/>
                <a:tc vMerge="1"/>
                <a:tc vMerge="1"/>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243750">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7"/>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9" name="Google Shape;109;p7"/>
          <p:cNvPicPr preferRelativeResize="0"/>
          <p:nvPr/>
        </p:nvPicPr>
        <p:blipFill rotWithShape="1">
          <a:blip r:embed="rId3">
            <a:alphaModFix/>
          </a:blip>
          <a:srcRect b="0" l="0" r="0" t="0"/>
          <a:stretch/>
        </p:blipFill>
        <p:spPr>
          <a:xfrm>
            <a:off x="6871659" y="751113"/>
            <a:ext cx="1801300" cy="1589317"/>
          </a:xfrm>
          <a:prstGeom prst="rect">
            <a:avLst/>
          </a:prstGeom>
          <a:noFill/>
          <a:ln>
            <a:noFill/>
          </a:ln>
        </p:spPr>
      </p:pic>
      <p:sp>
        <p:nvSpPr>
          <p:cNvPr id="110" name="Google Shape;110;p7"/>
          <p:cNvSpPr/>
          <p:nvPr/>
        </p:nvSpPr>
        <p:spPr>
          <a:xfrm>
            <a:off x="6583396" y="2340430"/>
            <a:ext cx="2377827" cy="2641542"/>
          </a:xfrm>
          <a:prstGeom prst="roundRect">
            <a:avLst>
              <a:gd fmla="val 16667" name="adj"/>
            </a:avLst>
          </a:prstGeom>
          <a:solidFill>
            <a:srgbClr val="000000">
              <a:alpha val="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400" u="none" cap="none" strike="noStrike">
                <a:solidFill>
                  <a:schemeClr val="dk1"/>
                </a:solidFill>
                <a:latin typeface="Verdana"/>
                <a:ea typeface="Verdana"/>
                <a:cs typeface="Verdana"/>
                <a:sym typeface="Verdana"/>
              </a:rPr>
              <a:t>Subject Wider Reading</a:t>
            </a:r>
            <a:br>
              <a:rPr b="1" i="0" lang="en" sz="1400" u="none" cap="none" strike="noStrike">
                <a:solidFill>
                  <a:schemeClr val="dk1"/>
                </a:solidFill>
                <a:latin typeface="Verdana"/>
                <a:ea typeface="Verdana"/>
                <a:cs typeface="Verdana"/>
                <a:sym typeface="Verdana"/>
              </a:rPr>
            </a:br>
            <a:br>
              <a:rPr b="0" i="0" lang="en" sz="1400" u="none" cap="none" strike="noStrike">
                <a:solidFill>
                  <a:schemeClr val="dk1"/>
                </a:solidFill>
                <a:latin typeface="Verdana"/>
                <a:ea typeface="Verdana"/>
                <a:cs typeface="Verdana"/>
                <a:sym typeface="Verdana"/>
              </a:rPr>
            </a:br>
            <a:r>
              <a:rPr b="0" i="0" lang="en" sz="1400" u="none" cap="none" strike="noStrike">
                <a:solidFill>
                  <a:schemeClr val="dk1"/>
                </a:solidFill>
                <a:latin typeface="Verdana"/>
                <a:ea typeface="Verdana"/>
                <a:cs typeface="Verdana"/>
                <a:sym typeface="Verdana"/>
              </a:rPr>
              <a:t>Lists for every subject are available on the school website subject pages at: </a:t>
            </a:r>
            <a:r>
              <a:rPr b="1" i="0" lang="en" sz="1400" u="sng" cap="none" strike="noStrike">
                <a:solidFill>
                  <a:schemeClr val="dk1"/>
                </a:solidFill>
                <a:latin typeface="Verdana"/>
                <a:ea typeface="Verdana"/>
                <a:cs typeface="Verdana"/>
                <a:sym typeface="Verdana"/>
                <a:hlinkClick r:id="rId4">
                  <a:extLst>
                    <a:ext uri="{A12FA001-AC4F-418D-AE19-62706E023703}">
                      <ahyp:hlinkClr val="tx"/>
                    </a:ext>
                  </a:extLst>
                </a:hlinkClick>
              </a:rPr>
              <a:t>https://www.wilsthorpe.ttct.co.uk/curriculum/subjects</a:t>
            </a:r>
            <a:r>
              <a:rPr b="1" i="0" lang="en" sz="1400" u="none" cap="none" strike="noStrike">
                <a:solidFill>
                  <a:schemeClr val="dk1"/>
                </a:solidFill>
                <a:latin typeface="Verdana"/>
                <a:ea typeface="Verdana"/>
                <a:cs typeface="Verdana"/>
                <a:sym typeface="Verdana"/>
              </a:rPr>
              <a:t>/</a:t>
            </a:r>
            <a:endParaRPr b="1" i="0" sz="1400" u="none" cap="none" strike="noStrike">
              <a:solidFill>
                <a:schemeClr val="dk1"/>
              </a:solidFill>
              <a:latin typeface="Verdana"/>
              <a:ea typeface="Verdana"/>
              <a:cs typeface="Verdana"/>
              <a:sym typeface="Verdana"/>
            </a:endParaRPr>
          </a:p>
        </p:txBody>
      </p:sp>
      <p:pic>
        <p:nvPicPr>
          <p:cNvPr id="111" name="Google Shape;111;p7"/>
          <p:cNvPicPr preferRelativeResize="0"/>
          <p:nvPr/>
        </p:nvPicPr>
        <p:blipFill rotWithShape="1">
          <a:blip r:embed="rId5">
            <a:alphaModFix/>
          </a:blip>
          <a:srcRect b="0" l="0" r="0" t="0"/>
          <a:stretch/>
        </p:blipFill>
        <p:spPr>
          <a:xfrm>
            <a:off x="-124493" y="1127051"/>
            <a:ext cx="6549580" cy="3758407"/>
          </a:xfrm>
          <a:prstGeom prst="rect">
            <a:avLst/>
          </a:prstGeom>
          <a:noFill/>
          <a:ln>
            <a:noFill/>
          </a:ln>
        </p:spPr>
      </p:pic>
      <p:sp>
        <p:nvSpPr>
          <p:cNvPr id="112" name="Google Shape;112;p7"/>
          <p:cNvSpPr txBox="1"/>
          <p:nvPr/>
        </p:nvSpPr>
        <p:spPr>
          <a:xfrm>
            <a:off x="2744439" y="339870"/>
            <a:ext cx="3274706"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2600" u="none" cap="none" strike="noStrike">
                <a:solidFill>
                  <a:srgbClr val="000000"/>
                </a:solidFill>
                <a:latin typeface="Maven Pro"/>
                <a:ea typeface="Maven Pro"/>
                <a:cs typeface="Maven Pro"/>
                <a:sym typeface="Maven Pro"/>
              </a:rPr>
              <a:t>Year 8 reading list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8"/>
          <p:cNvSpPr/>
          <p:nvPr/>
        </p:nvSpPr>
        <p:spPr>
          <a:xfrm>
            <a:off x="90900" y="98700"/>
            <a:ext cx="8962200" cy="493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8"/>
          <p:cNvSpPr txBox="1"/>
          <p:nvPr/>
        </p:nvSpPr>
        <p:spPr>
          <a:xfrm>
            <a:off x="3119977" y="85351"/>
            <a:ext cx="2502000" cy="434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en" sz="2600" u="none" cap="none" strike="noStrike">
                <a:solidFill>
                  <a:schemeClr val="dk1"/>
                </a:solidFill>
                <a:latin typeface="Maven Pro"/>
                <a:ea typeface="Maven Pro"/>
                <a:cs typeface="Maven Pro"/>
                <a:sym typeface="Maven Pro"/>
              </a:rPr>
              <a:t>Maths</a:t>
            </a:r>
            <a:endParaRPr b="0" i="0" sz="2800" u="none" cap="none" strike="noStrike">
              <a:solidFill>
                <a:schemeClr val="dk1"/>
              </a:solidFill>
              <a:latin typeface="Maven Pro Medium"/>
              <a:ea typeface="Maven Pro Medium"/>
              <a:cs typeface="Maven Pro Medium"/>
              <a:sym typeface="Maven Pro Medium"/>
            </a:endParaRPr>
          </a:p>
        </p:txBody>
      </p:sp>
      <p:pic>
        <p:nvPicPr>
          <p:cNvPr id="119" name="Google Shape;119;p8"/>
          <p:cNvPicPr preferRelativeResize="0"/>
          <p:nvPr/>
        </p:nvPicPr>
        <p:blipFill rotWithShape="1">
          <a:blip r:embed="rId3">
            <a:alphaModFix/>
          </a:blip>
          <a:srcRect b="0" l="0" r="0" t="0"/>
          <a:stretch/>
        </p:blipFill>
        <p:spPr>
          <a:xfrm>
            <a:off x="611101" y="520051"/>
            <a:ext cx="7921797" cy="44304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F57D74F64D184CB6D69779B2F690CB" ma:contentTypeVersion="15" ma:contentTypeDescription="Create a new document." ma:contentTypeScope="" ma:versionID="938d85168510f3e0aae2104c3ca9fcfb">
  <xsd:schema xmlns:xsd="http://www.w3.org/2001/XMLSchema" xmlns:xs="http://www.w3.org/2001/XMLSchema" xmlns:p="http://schemas.microsoft.com/office/2006/metadata/properties" xmlns:ns2="0a9e03f9-d863-4bd4-9da4-021144884c07" xmlns:ns3="b0b491b5-0359-4501-8d66-ba4d8fcd8de5" targetNamespace="http://schemas.microsoft.com/office/2006/metadata/properties" ma:root="true" ma:fieldsID="3aef51ef8899a42f7bca704c3d6e9147" ns2:_="" ns3:_="">
    <xsd:import namespace="0a9e03f9-d863-4bd4-9da4-021144884c07"/>
    <xsd:import namespace="b0b491b5-0359-4501-8d66-ba4d8fcd8de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lcf76f155ced4ddcb4097134ff3c332f" minOccurs="0"/>
                <xsd:element ref="ns2:TaxCatchAll" minOccurs="0"/>
                <xsd:element ref="ns3:MediaServiceGenerationTime" minOccurs="0"/>
                <xsd:element ref="ns3:MediaServiceEventHashCode" minOccurs="0"/>
                <xsd:element ref="ns3:MediaServiceObjectDetectorVersions" minOccurs="0"/>
                <xsd:element ref="ns3:MediaLengthInSeconds"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9e03f9-d863-4bd4-9da4-021144884c0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188733a-cc3a-4595-8708-0f4c12eac03d}" ma:internalName="TaxCatchAll" ma:showField="CatchAllData" ma:web="0a9e03f9-d863-4bd4-9da4-021144884c0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b491b5-0359-4501-8d66-ba4d8fcd8de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d130c82-3eaf-4d6e-aa95-a900597639a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0b491b5-0359-4501-8d66-ba4d8fcd8de5">
      <Terms xmlns="http://schemas.microsoft.com/office/infopath/2007/PartnerControls"/>
    </lcf76f155ced4ddcb4097134ff3c332f>
    <TaxCatchAll xmlns="0a9e03f9-d863-4bd4-9da4-021144884c07" xsi:nil="true"/>
  </documentManagement>
</p:properties>
</file>

<file path=customXml/itemProps1.xml><?xml version="1.0" encoding="utf-8"?>
<ds:datastoreItem xmlns:ds="http://schemas.openxmlformats.org/officeDocument/2006/customXml" ds:itemID="{E24BE9BC-3F59-4522-8908-A5C2DBE0428C}"/>
</file>

<file path=customXml/itemProps2.xml><?xml version="1.0" encoding="utf-8"?>
<ds:datastoreItem xmlns:ds="http://schemas.openxmlformats.org/officeDocument/2006/customXml" ds:itemID="{50B9288D-AAF3-419D-A66D-FDC250F0A2B7}"/>
</file>

<file path=customXml/itemProps3.xml><?xml version="1.0" encoding="utf-8"?>
<ds:datastoreItem xmlns:ds="http://schemas.openxmlformats.org/officeDocument/2006/customXml" ds:itemID="{E4270D8F-5791-403D-9371-CBCBCBE524F0}"/>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Lucy Tickle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0x010100EBF57D74F64D184CB6D69779B2F690CB</vt:lpwstr>
  </property>
</Properties>
</file>