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98" r:id="rId36"/>
    <p:sldId id="299" r:id="rId37"/>
    <p:sldId id="300" r:id="rId38"/>
    <p:sldId id="301" r:id="rId39"/>
    <p:sldId id="302" r:id="rId40"/>
    <p:sldId id="292" r:id="rId41"/>
    <p:sldId id="293" r:id="rId42"/>
    <p:sldId id="294" r:id="rId43"/>
    <p:sldId id="295" r:id="rId44"/>
    <p:sldId id="296" r:id="rId45"/>
    <p:sldId id="297" r:id="rId46"/>
  </p:sldIdLst>
  <p:sldSz cx="9144000" cy="5143500" type="screen16x9"/>
  <p:notesSz cx="6797675" cy="9926638"/>
  <p:embeddedFontLst>
    <p:embeddedFont>
      <p:font typeface="Calibri" panose="020F0502020204030204" pitchFamily="34" charset="0"/>
      <p:regular r:id="rId48"/>
      <p:bold r:id="rId49"/>
      <p:italic r:id="rId50"/>
      <p:boldItalic r:id="rId51"/>
    </p:embeddedFont>
    <p:embeddedFont>
      <p:font typeface="Maven Pro" panose="020B0604020202020204" charset="0"/>
      <p:regular r:id="rId52"/>
      <p:bold r:id="rId53"/>
    </p:embeddedFont>
    <p:embeddedFont>
      <p:font typeface="Maven Pro Medium" panose="020B0604020202020204" charset="0"/>
      <p:regular r:id="rId54"/>
      <p:bold r:id="rId55"/>
    </p:embeddedFont>
    <p:embeddedFont>
      <p:font typeface="Maven Pro SemiBold" panose="020B0604020202020204" charset="0"/>
      <p:regular r:id="rId56"/>
      <p:bold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YTs7THyTHRsn2eD2C+juKW0BZu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0ADE4F-5F53-41A8-A092-A08D24C7B987}">
  <a:tblStyle styleId="{DE0ADE4F-5F53-41A8-A092-A08D24C7B98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Savage" userId="175ef81e-db51-4a7c-9d95-42cd04669fcd" providerId="ADAL" clId="{0F37B772-1481-4D21-AEF0-D18C17856C8B}"/>
    <pc:docChg chg="addSld delSld modSld">
      <pc:chgData name="Carl Savage" userId="175ef81e-db51-4a7c-9d95-42cd04669fcd" providerId="ADAL" clId="{0F37B772-1481-4D21-AEF0-D18C17856C8B}" dt="2023-12-18T12:11:36.051" v="6"/>
      <pc:docMkLst>
        <pc:docMk/>
      </pc:docMkLst>
      <pc:sldChg chg="addSp">
        <pc:chgData name="Carl Savage" userId="175ef81e-db51-4a7c-9d95-42cd04669fcd" providerId="ADAL" clId="{0F37B772-1481-4D21-AEF0-D18C17856C8B}" dt="2023-12-18T12:11:36.051" v="6"/>
        <pc:sldMkLst>
          <pc:docMk/>
          <pc:sldMk cId="0" sldId="274"/>
        </pc:sldMkLst>
        <pc:picChg chg="add">
          <ac:chgData name="Carl Savage" userId="175ef81e-db51-4a7c-9d95-42cd04669fcd" providerId="ADAL" clId="{0F37B772-1481-4D21-AEF0-D18C17856C8B}" dt="2023-12-18T12:11:36.051" v="6"/>
          <ac:picMkLst>
            <pc:docMk/>
            <pc:sldMk cId="0" sldId="274"/>
            <ac:picMk id="2" creationId="{A84280FA-CEDE-46E9-ACEF-103E677FF51D}"/>
          </ac:picMkLst>
        </pc:picChg>
      </pc:sldChg>
      <pc:sldChg chg="del">
        <pc:chgData name="Carl Savage" userId="175ef81e-db51-4a7c-9d95-42cd04669fcd" providerId="ADAL" clId="{0F37B772-1481-4D21-AEF0-D18C17856C8B}" dt="2023-12-18T11:59:02.486" v="1" actId="2696"/>
        <pc:sldMkLst>
          <pc:docMk/>
          <pc:sldMk cId="0" sldId="287"/>
        </pc:sldMkLst>
      </pc:sldChg>
      <pc:sldChg chg="del">
        <pc:chgData name="Carl Savage" userId="175ef81e-db51-4a7c-9d95-42cd04669fcd" providerId="ADAL" clId="{0F37B772-1481-4D21-AEF0-D18C17856C8B}" dt="2023-12-18T11:59:02.491" v="2" actId="2696"/>
        <pc:sldMkLst>
          <pc:docMk/>
          <pc:sldMk cId="0" sldId="288"/>
        </pc:sldMkLst>
      </pc:sldChg>
      <pc:sldChg chg="del">
        <pc:chgData name="Carl Savage" userId="175ef81e-db51-4a7c-9d95-42cd04669fcd" providerId="ADAL" clId="{0F37B772-1481-4D21-AEF0-D18C17856C8B}" dt="2023-12-18T11:59:02.496" v="3" actId="2696"/>
        <pc:sldMkLst>
          <pc:docMk/>
          <pc:sldMk cId="0" sldId="289"/>
        </pc:sldMkLst>
      </pc:sldChg>
      <pc:sldChg chg="del">
        <pc:chgData name="Carl Savage" userId="175ef81e-db51-4a7c-9d95-42cd04669fcd" providerId="ADAL" clId="{0F37B772-1481-4D21-AEF0-D18C17856C8B}" dt="2023-12-18T11:59:02.503" v="4" actId="2696"/>
        <pc:sldMkLst>
          <pc:docMk/>
          <pc:sldMk cId="0" sldId="290"/>
        </pc:sldMkLst>
      </pc:sldChg>
      <pc:sldChg chg="del">
        <pc:chgData name="Carl Savage" userId="175ef81e-db51-4a7c-9d95-42cd04669fcd" providerId="ADAL" clId="{0F37B772-1481-4D21-AEF0-D18C17856C8B}" dt="2023-12-18T11:59:02.509" v="5" actId="2696"/>
        <pc:sldMkLst>
          <pc:docMk/>
          <pc:sldMk cId="0" sldId="291"/>
        </pc:sldMkLst>
      </pc:sldChg>
      <pc:sldChg chg="add">
        <pc:chgData name="Carl Savage" userId="175ef81e-db51-4a7c-9d95-42cd04669fcd" providerId="ADAL" clId="{0F37B772-1481-4D21-AEF0-D18C17856C8B}" dt="2023-12-18T11:58:42.053" v="0"/>
        <pc:sldMkLst>
          <pc:docMk/>
          <pc:sldMk cId="0" sldId="298"/>
        </pc:sldMkLst>
      </pc:sldChg>
      <pc:sldChg chg="add">
        <pc:chgData name="Carl Savage" userId="175ef81e-db51-4a7c-9d95-42cd04669fcd" providerId="ADAL" clId="{0F37B772-1481-4D21-AEF0-D18C17856C8B}" dt="2023-12-18T11:58:42.053" v="0"/>
        <pc:sldMkLst>
          <pc:docMk/>
          <pc:sldMk cId="0" sldId="299"/>
        </pc:sldMkLst>
      </pc:sldChg>
      <pc:sldChg chg="add">
        <pc:chgData name="Carl Savage" userId="175ef81e-db51-4a7c-9d95-42cd04669fcd" providerId="ADAL" clId="{0F37B772-1481-4D21-AEF0-D18C17856C8B}" dt="2023-12-18T11:58:42.053" v="0"/>
        <pc:sldMkLst>
          <pc:docMk/>
          <pc:sldMk cId="0" sldId="300"/>
        </pc:sldMkLst>
      </pc:sldChg>
      <pc:sldChg chg="add">
        <pc:chgData name="Carl Savage" userId="175ef81e-db51-4a7c-9d95-42cd04669fcd" providerId="ADAL" clId="{0F37B772-1481-4D21-AEF0-D18C17856C8B}" dt="2023-12-18T11:58:42.053" v="0"/>
        <pc:sldMkLst>
          <pc:docMk/>
          <pc:sldMk cId="0" sldId="301"/>
        </pc:sldMkLst>
      </pc:sldChg>
      <pc:sldChg chg="add">
        <pc:chgData name="Carl Savage" userId="175ef81e-db51-4a7c-9d95-42cd04669fcd" providerId="ADAL" clId="{0F37B772-1481-4D21-AEF0-D18C17856C8B}" dt="2023-12-18T11:58:42.053" v="0"/>
        <pc:sldMkLst>
          <pc:docMk/>
          <pc:sldMk cId="0"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33af0c58d_0_8: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633af0c58d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9e03a48da0_0_110: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9e03a48da0_0_11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9e03a48da0_0_118: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29e03a48da0_0_11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9e03a48da0_0_126: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9e03a48da0_0_12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5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595a708aa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g25595a708aa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595a708aa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25595a708aa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595a708aa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25595a708aa_0_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5595a708aa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5595a708aa_0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3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33af0c58d_0_59: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633af0c58d_0_5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5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5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5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5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5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33af0c58d_0_0: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633af0c58d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microsoft.com/en-gb/microsoft-teams/log-i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jpg"/><Relationship Id="rId17" Type="http://schemas.openxmlformats.org/officeDocument/2006/relationships/image" Target="../media/image35.png"/><Relationship Id="rId2" Type="http://schemas.openxmlformats.org/officeDocument/2006/relationships/notesSlide" Target="../notesSlides/notesSlide22.xml"/><Relationship Id="rId16"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g"/><Relationship Id="rId10" Type="http://schemas.openxmlformats.org/officeDocument/2006/relationships/image" Target="../media/image28.png"/><Relationship Id="rId4" Type="http://schemas.openxmlformats.org/officeDocument/2006/relationships/image" Target="../media/image2.jpg"/><Relationship Id="rId9" Type="http://schemas.openxmlformats.org/officeDocument/2006/relationships/image" Target="../media/image27.jp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wilsthorpe.ttct.co.uk/curriculum/subjects"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4" y="98750"/>
            <a:ext cx="2532173" cy="1503222"/>
          </a:xfrm>
          <a:prstGeom prst="rect">
            <a:avLst/>
          </a:prstGeom>
          <a:noFill/>
          <a:ln>
            <a:noFill/>
          </a:ln>
        </p:spPr>
      </p:pic>
      <p:pic>
        <p:nvPicPr>
          <p:cNvPr id="53" name="Google Shape;53;p1"/>
          <p:cNvPicPr preferRelativeResize="0"/>
          <p:nvPr/>
        </p:nvPicPr>
        <p:blipFill rotWithShape="1">
          <a:blip r:embed="rId4">
            <a:alphaModFix/>
          </a:blip>
          <a:srcRect/>
          <a:stretch/>
        </p:blipFill>
        <p:spPr>
          <a:xfrm>
            <a:off x="6989135" y="106248"/>
            <a:ext cx="2063579" cy="1495723"/>
          </a:xfrm>
          <a:prstGeom prst="rect">
            <a:avLst/>
          </a:prstGeom>
          <a:noFill/>
          <a:ln>
            <a:noFill/>
          </a:ln>
        </p:spPr>
      </p:pic>
      <p:pic>
        <p:nvPicPr>
          <p:cNvPr id="54" name="Google Shape;54;p1"/>
          <p:cNvPicPr preferRelativeResize="0"/>
          <p:nvPr/>
        </p:nvPicPr>
        <p:blipFill rotWithShape="1">
          <a:blip r:embed="rId5">
            <a:alphaModFix/>
          </a:blip>
          <a:srcRect/>
          <a:stretch/>
        </p:blipFill>
        <p:spPr>
          <a:xfrm>
            <a:off x="443285" y="1746091"/>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D6032B"/>
                </a:solidFill>
                <a:latin typeface="Maven Pro"/>
                <a:ea typeface="Maven Pro"/>
                <a:cs typeface="Maven Pro"/>
                <a:sym typeface="Maven Pro"/>
              </a:rPr>
              <a:t>Preparation for Learning - Knowledge Organisers</a:t>
            </a:r>
            <a:endParaRPr sz="1800" b="1" i="0" u="none" strike="noStrike" cap="none">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aven Pro"/>
                <a:ea typeface="Maven Pro"/>
                <a:cs typeface="Maven Pro"/>
                <a:sym typeface="Maven Pro"/>
              </a:rPr>
              <a:t>Year 7 Spring Term</a:t>
            </a:r>
            <a:endParaRPr sz="1800" b="1" i="0" u="none" strike="noStrike" cap="none">
              <a:solidFill>
                <a:srgbClr val="000000"/>
              </a:solidFill>
              <a:latin typeface="Maven Pro"/>
              <a:ea typeface="Maven Pro"/>
              <a:cs typeface="Maven Pro"/>
              <a:sym typeface="Maven Pro"/>
            </a:endParaRPr>
          </a:p>
        </p:txBody>
      </p:sp>
      <p:sp>
        <p:nvSpPr>
          <p:cNvPr id="57" name="Google Shape;57;p1"/>
          <p:cNvSpPr txBox="1"/>
          <p:nvPr/>
        </p:nvSpPr>
        <p:spPr>
          <a:xfrm>
            <a:off x="2975082" y="1248317"/>
            <a:ext cx="5981014" cy="245345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Clr>
                <a:schemeClr val="dk1"/>
              </a:buClr>
              <a:buSzPts val="1100"/>
              <a:buFont typeface="Arial"/>
              <a:buNone/>
            </a:pPr>
            <a:r>
              <a:rPr lang="en" sz="2300" b="1" i="0" u="none" strike="noStrike" cap="none">
                <a:solidFill>
                  <a:srgbClr val="0E1318"/>
                </a:solidFill>
                <a:latin typeface="Maven Pro"/>
                <a:ea typeface="Maven Pro"/>
                <a:cs typeface="Maven Pro"/>
                <a:sym typeface="Maven Pro"/>
              </a:rPr>
              <a:t>“</a:t>
            </a:r>
            <a:r>
              <a:rPr lang="en" sz="2600" b="1" i="0" u="none" strike="noStrike" cap="none">
                <a:solidFill>
                  <a:srgbClr val="000000"/>
                </a:solidFill>
                <a:latin typeface="Maven Pro"/>
                <a:ea typeface="Maven Pro"/>
                <a:cs typeface="Maven Pro"/>
                <a:sym typeface="Maven Pro"/>
              </a:rPr>
              <a:t>If you are committed to doing what it takes, everything is possible. It is up to you.”</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000000"/>
                </a:solidFill>
                <a:latin typeface="Maven Pro Medium"/>
                <a:ea typeface="Maven Pro Medium"/>
                <a:cs typeface="Maven Pro Medium"/>
                <a:sym typeface="Maven Pro Medium"/>
              </a:rPr>
              <a:t>Michelle Obama (Lawyer and Writer)</a:t>
            </a:r>
            <a:endParaRPr sz="1800" b="1"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2800"/>
              <a:buFont typeface="Arial"/>
              <a:buNone/>
            </a:pPr>
            <a:endParaRPr sz="2800" b="0" i="0" u="none" strike="noStrike" cap="none">
              <a:solidFill>
                <a:srgbClr val="595959"/>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2633af0c58d_0_8"/>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127" name="Google Shape;127;g2633af0c58d_0_8"/>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128" name="Google Shape;128;g2633af0c58d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2633af0c58d_0_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Maths</a:t>
            </a:r>
            <a:endParaRPr sz="2800" b="0" i="0" u="none" strike="noStrike" cap="none">
              <a:solidFill>
                <a:srgbClr val="595959"/>
              </a:solidFill>
              <a:latin typeface="Maven Pro Medium"/>
              <a:ea typeface="Maven Pro Medium"/>
              <a:cs typeface="Maven Pro Medium"/>
              <a:sym typeface="Maven Pro Medium"/>
            </a:endParaRPr>
          </a:p>
        </p:txBody>
      </p:sp>
      <p:pic>
        <p:nvPicPr>
          <p:cNvPr id="130" name="Google Shape;130;g2633af0c58d_0_8"/>
          <p:cNvPicPr preferRelativeResize="0"/>
          <p:nvPr/>
        </p:nvPicPr>
        <p:blipFill rotWithShape="1">
          <a:blip r:embed="rId5">
            <a:alphaModFix/>
          </a:blip>
          <a:srcRect/>
          <a:stretch/>
        </p:blipFill>
        <p:spPr>
          <a:xfrm>
            <a:off x="232571" y="959129"/>
            <a:ext cx="8557012" cy="39956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English</a:t>
            </a:r>
            <a:endParaRPr sz="2800" b="0" i="0" u="none" strike="noStrike" cap="none">
              <a:solidFill>
                <a:schemeClr val="dk1"/>
              </a:solidFill>
              <a:latin typeface="Maven Pro Medium"/>
              <a:ea typeface="Maven Pro Medium"/>
              <a:cs typeface="Maven Pro Medium"/>
              <a:sym typeface="Maven Pro Medium"/>
            </a:endParaRPr>
          </a:p>
        </p:txBody>
      </p:sp>
      <p:pic>
        <p:nvPicPr>
          <p:cNvPr id="137" name="Google Shape;137;p10"/>
          <p:cNvPicPr preferRelativeResize="0"/>
          <p:nvPr/>
        </p:nvPicPr>
        <p:blipFill rotWithShape="1">
          <a:blip r:embed="rId3">
            <a:alphaModFix/>
          </a:blip>
          <a:srcRect l="30927" t="36543" r="14350" b="16050"/>
          <a:stretch/>
        </p:blipFill>
        <p:spPr>
          <a:xfrm>
            <a:off x="197850" y="533400"/>
            <a:ext cx="8748300" cy="44155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Grammar</a:t>
            </a:r>
            <a:endParaRPr sz="2800" b="0" i="0" u="none" strike="noStrike" cap="none">
              <a:solidFill>
                <a:schemeClr val="dk1"/>
              </a:solidFill>
              <a:latin typeface="Maven Pro Medium"/>
              <a:ea typeface="Maven Pro Medium"/>
              <a:cs typeface="Maven Pro Medium"/>
              <a:sym typeface="Maven Pro Medium"/>
            </a:endParaRPr>
          </a:p>
        </p:txBody>
      </p:sp>
      <p:pic>
        <p:nvPicPr>
          <p:cNvPr id="144" name="Google Shape;144;p11"/>
          <p:cNvPicPr preferRelativeResize="0"/>
          <p:nvPr/>
        </p:nvPicPr>
        <p:blipFill rotWithShape="1">
          <a:blip r:embed="rId3">
            <a:alphaModFix/>
          </a:blip>
          <a:srcRect l="31110" t="39177" r="14351" b="16212"/>
          <a:stretch/>
        </p:blipFill>
        <p:spPr>
          <a:xfrm>
            <a:off x="131133" y="732393"/>
            <a:ext cx="8921967" cy="41050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1" name="Google Shape;151;p12"/>
          <p:cNvPicPr preferRelativeResize="0"/>
          <p:nvPr/>
        </p:nvPicPr>
        <p:blipFill rotWithShape="1">
          <a:blip r:embed="rId3">
            <a:alphaModFix/>
          </a:blip>
          <a:srcRect/>
          <a:stretch/>
        </p:blipFill>
        <p:spPr>
          <a:xfrm>
            <a:off x="1104618" y="837644"/>
            <a:ext cx="6934757" cy="41987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8" name="Google Shape;158;p13"/>
          <p:cNvPicPr preferRelativeResize="0"/>
          <p:nvPr/>
        </p:nvPicPr>
        <p:blipFill rotWithShape="1">
          <a:blip r:embed="rId3">
            <a:alphaModFix/>
          </a:blip>
          <a:srcRect/>
          <a:stretch/>
        </p:blipFill>
        <p:spPr>
          <a:xfrm>
            <a:off x="935329" y="872096"/>
            <a:ext cx="6961454" cy="41333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65" name="Google Shape;165;p14"/>
          <p:cNvPicPr preferRelativeResize="0"/>
          <p:nvPr/>
        </p:nvPicPr>
        <p:blipFill>
          <a:blip r:embed="rId3">
            <a:alphaModFix/>
          </a:blip>
          <a:stretch>
            <a:fillRect/>
          </a:stretch>
        </p:blipFill>
        <p:spPr>
          <a:xfrm>
            <a:off x="1408500" y="733975"/>
            <a:ext cx="6327000" cy="44095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2" name="Google Shape;172;p15"/>
          <p:cNvPicPr preferRelativeResize="0"/>
          <p:nvPr/>
        </p:nvPicPr>
        <p:blipFill rotWithShape="1">
          <a:blip r:embed="rId3">
            <a:alphaModFix/>
          </a:blip>
          <a:srcRect/>
          <a:stretch/>
        </p:blipFill>
        <p:spPr>
          <a:xfrm>
            <a:off x="1299138" y="523765"/>
            <a:ext cx="6277704" cy="45126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9" name="Google Shape;179;p16"/>
          <p:cNvPicPr preferRelativeResize="0"/>
          <p:nvPr/>
        </p:nvPicPr>
        <p:blipFill rotWithShape="1">
          <a:blip r:embed="rId3">
            <a:alphaModFix/>
          </a:blip>
          <a:srcRect/>
          <a:stretch/>
        </p:blipFill>
        <p:spPr>
          <a:xfrm>
            <a:off x="1160040" y="533400"/>
            <a:ext cx="6255837" cy="44913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7"/>
          <p:cNvSpPr txBox="1"/>
          <p:nvPr/>
        </p:nvSpPr>
        <p:spPr>
          <a:xfrm>
            <a:off x="175240" y="255673"/>
            <a:ext cx="383633" cy="4623753"/>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a:t>
            </a:r>
            <a:r>
              <a:rPr lang="en" sz="2600" b="1">
                <a:solidFill>
                  <a:schemeClr val="dk1"/>
                </a:solidFill>
                <a:latin typeface="Maven Pro"/>
                <a:ea typeface="Maven Pro"/>
                <a:cs typeface="Maven Pro"/>
                <a:sym typeface="Maven Pro"/>
              </a:rPr>
              <a:t>ISTORY</a:t>
            </a:r>
            <a:endParaRPr sz="2800" b="0" i="0" u="none" strike="noStrike" cap="none">
              <a:solidFill>
                <a:schemeClr val="dk1"/>
              </a:solidFill>
              <a:latin typeface="Maven Pro Medium"/>
              <a:ea typeface="Maven Pro Medium"/>
              <a:cs typeface="Maven Pro Medium"/>
              <a:sym typeface="Maven Pro Medium"/>
            </a:endParaRPr>
          </a:p>
        </p:txBody>
      </p:sp>
      <p:pic>
        <p:nvPicPr>
          <p:cNvPr id="186" name="Google Shape;186;p17"/>
          <p:cNvPicPr preferRelativeResize="0"/>
          <p:nvPr/>
        </p:nvPicPr>
        <p:blipFill rotWithShape="1">
          <a:blip r:embed="rId3">
            <a:alphaModFix/>
          </a:blip>
          <a:srcRect/>
          <a:stretch/>
        </p:blipFill>
        <p:spPr>
          <a:xfrm>
            <a:off x="797944" y="108350"/>
            <a:ext cx="7986010" cy="4922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Spanish</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A84280FA-CEDE-46E9-ACEF-103E677FF51D}"/>
              </a:ext>
            </a:extLst>
          </p:cNvPr>
          <p:cNvPicPr>
            <a:picLocks noChangeAspect="1"/>
          </p:cNvPicPr>
          <p:nvPr/>
        </p:nvPicPr>
        <p:blipFill>
          <a:blip r:embed="rId3"/>
          <a:stretch>
            <a:fillRect/>
          </a:stretch>
        </p:blipFill>
        <p:spPr>
          <a:xfrm>
            <a:off x="0" y="32554"/>
            <a:ext cx="9144000" cy="50783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50"/>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0"/>
          <p:cNvSpPr txBox="1"/>
          <p:nvPr/>
        </p:nvSpPr>
        <p:spPr>
          <a:xfrm>
            <a:off x="4114800" y="2115879"/>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p:nvPr/>
        </p:nvSpPr>
        <p:spPr>
          <a:xfrm>
            <a:off x="269359" y="1517017"/>
            <a:ext cx="860528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Here at Wilsthorpe School, all subject leaders produce knowledge organisers to support you whilst you are in Years 7, 8 and 9, but what is a knowledge organiser?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Knowledge organisers present the key knowledge and skills for a particular topic. We call this the most ‘powerful’ 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They contain the key vocabulary for the topic that you need to understand and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We know that if we do not regularly revisit this powerful knowledge, we forget some or most of what we have learned. Our lessons are designed so that we regularly revisit prior learning but knowledge organisers allow you to also revisit this knowledge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Using this booklet at home will help you to understand and remember all of the knowledge you will be taught each term. This will allow you to connect and strengthen your learning, allowing you to thrive in your lessons and beyond.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555555"/>
              </a:solidFill>
              <a:latin typeface="Verdana"/>
              <a:ea typeface="Verdana"/>
              <a:cs typeface="Verdana"/>
              <a:sym typeface="Verdana"/>
            </a:endParaRPr>
          </a:p>
        </p:txBody>
      </p:sp>
      <p:sp>
        <p:nvSpPr>
          <p:cNvPr id="65" name="Google Shape;65;p50"/>
          <p:cNvSpPr txBox="1"/>
          <p:nvPr/>
        </p:nvSpPr>
        <p:spPr>
          <a:xfrm>
            <a:off x="1850187" y="303381"/>
            <a:ext cx="5500255" cy="89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What is a knowledge organiser and why do we use them?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French</a:t>
            </a:r>
            <a:endParaRPr sz="2800" b="0" i="0" u="none" strike="noStrike" cap="none">
              <a:solidFill>
                <a:schemeClr val="dk1"/>
              </a:solidFill>
              <a:latin typeface="Maven Pro Medium"/>
              <a:ea typeface="Maven Pro Medium"/>
              <a:cs typeface="Maven Pro Medium"/>
              <a:sym typeface="Maven Pro Medium"/>
            </a:endParaRPr>
          </a:p>
        </p:txBody>
      </p:sp>
      <p:pic>
        <p:nvPicPr>
          <p:cNvPr id="199" name="Google Shape;199;p19"/>
          <p:cNvPicPr preferRelativeResize="0"/>
          <p:nvPr/>
        </p:nvPicPr>
        <p:blipFill rotWithShape="1">
          <a:blip r:embed="rId3">
            <a:alphaModFix/>
          </a:blip>
          <a:srcRect/>
          <a:stretch/>
        </p:blipFill>
        <p:spPr>
          <a:xfrm>
            <a:off x="203994" y="618838"/>
            <a:ext cx="8849105" cy="4351367"/>
          </a:xfrm>
          <a:prstGeom prst="rect">
            <a:avLst/>
          </a:prstGeom>
          <a:noFill/>
          <a:ln>
            <a:noFill/>
          </a:ln>
        </p:spPr>
      </p:pic>
      <p:pic>
        <p:nvPicPr>
          <p:cNvPr id="200" name="Google Shape;200;p19"/>
          <p:cNvPicPr preferRelativeResize="0"/>
          <p:nvPr/>
        </p:nvPicPr>
        <p:blipFill rotWithShape="1">
          <a:blip r:embed="rId4">
            <a:alphaModFix/>
          </a:blip>
          <a:srcRect/>
          <a:stretch/>
        </p:blipFill>
        <p:spPr>
          <a:xfrm>
            <a:off x="90900" y="98700"/>
            <a:ext cx="1501926" cy="520138"/>
          </a:xfrm>
          <a:prstGeom prst="rect">
            <a:avLst/>
          </a:prstGeom>
          <a:noFill/>
          <a:ln>
            <a:noFill/>
          </a:ln>
        </p:spPr>
      </p:pic>
      <p:pic>
        <p:nvPicPr>
          <p:cNvPr id="201" name="Google Shape;201;p19"/>
          <p:cNvPicPr preferRelativeResize="0"/>
          <p:nvPr/>
        </p:nvPicPr>
        <p:blipFill rotWithShape="1">
          <a:blip r:embed="rId5">
            <a:alphaModFix/>
          </a:blip>
          <a:srcRect/>
          <a:stretch/>
        </p:blipFill>
        <p:spPr>
          <a:xfrm>
            <a:off x="7875639" y="106249"/>
            <a:ext cx="1177075" cy="5125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Computing</a:t>
            </a:r>
            <a:endParaRPr sz="2800" b="0" i="0" u="none" strike="noStrike" cap="none">
              <a:solidFill>
                <a:schemeClr val="dk1"/>
              </a:solidFill>
              <a:latin typeface="Maven Pro Medium"/>
              <a:ea typeface="Maven Pro Medium"/>
              <a:cs typeface="Maven Pro Medium"/>
              <a:sym typeface="Maven Pro Medium"/>
            </a:endParaRPr>
          </a:p>
        </p:txBody>
      </p:sp>
      <p:sp>
        <p:nvSpPr>
          <p:cNvPr id="208" name="Google Shape;208;p20"/>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9" name="Google Shape;209;p20" descr="Graphical user interface, application, table&#10;&#10;Description automatically generated"/>
          <p:cNvPicPr preferRelativeResize="0"/>
          <p:nvPr/>
        </p:nvPicPr>
        <p:blipFill rotWithShape="1">
          <a:blip r:embed="rId3">
            <a:alphaModFix/>
          </a:blip>
          <a:srcRect/>
          <a:stretch/>
        </p:blipFill>
        <p:spPr>
          <a:xfrm>
            <a:off x="179725" y="1999975"/>
            <a:ext cx="4366801" cy="3000000"/>
          </a:xfrm>
          <a:prstGeom prst="rect">
            <a:avLst/>
          </a:prstGeom>
          <a:noFill/>
          <a:ln w="9525" cap="flat" cmpd="sng">
            <a:solidFill>
              <a:schemeClr val="dk1"/>
            </a:solidFill>
            <a:prstDash val="solid"/>
            <a:round/>
            <a:headEnd type="none" w="sm" len="sm"/>
            <a:tailEnd type="none" w="sm" len="sm"/>
          </a:ln>
        </p:spPr>
      </p:pic>
      <p:sp>
        <p:nvSpPr>
          <p:cNvPr id="210" name="Google Shape;210;p20"/>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aven Pro SemiBold"/>
                <a:ea typeface="Maven Pro SemiBold"/>
                <a:cs typeface="Maven Pro SemiBold"/>
                <a:sym typeface="Maven Pro SemiBold"/>
              </a:rPr>
              <a:t>Accessing Teams</a:t>
            </a:r>
            <a:endParaRPr sz="1400" b="0" i="0" u="none" strike="noStrike" cap="none">
              <a:solidFill>
                <a:srgbClr val="000000"/>
              </a:solidFill>
              <a:latin typeface="Maven Pro SemiBold"/>
              <a:ea typeface="Maven Pro SemiBold"/>
              <a:cs typeface="Maven Pro SemiBold"/>
              <a:sym typeface="Maven Pro SemiBold"/>
            </a:endParaRPr>
          </a:p>
        </p:txBody>
      </p:sp>
      <p:sp>
        <p:nvSpPr>
          <p:cNvPr id="211" name="Google Shape;211;p20"/>
          <p:cNvSpPr txBox="1"/>
          <p:nvPr/>
        </p:nvSpPr>
        <p:spPr>
          <a:xfrm>
            <a:off x="173000" y="533400"/>
            <a:ext cx="5059500" cy="142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a:solidFill>
                  <a:srgbClr val="9900F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https://www.microsoft.com/en-gb/microsoft-teams/log-in</a:t>
            </a:r>
            <a:r>
              <a:rPr lang="en" sz="700" b="1" i="0" u="none" strike="noStrike" cap="none">
                <a:solidFill>
                  <a:srgbClr val="9900FF"/>
                </a:solidFill>
                <a:latin typeface="Avenir"/>
                <a:ea typeface="Avenir"/>
                <a:cs typeface="Avenir"/>
                <a:sym typeface="Avenir"/>
              </a:rPr>
              <a:t> </a:t>
            </a: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Then </a:t>
            </a:r>
            <a:r>
              <a:rPr lang="en" sz="700" b="0" i="0" u="sng" strike="noStrike" cap="none">
                <a:solidFill>
                  <a:srgbClr val="000000"/>
                </a:solidFill>
                <a:latin typeface="Avenir"/>
                <a:ea typeface="Avenir"/>
                <a:cs typeface="Avenir"/>
                <a:sym typeface="Avenir"/>
              </a:rPr>
              <a:t>click on the top right</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login using your school email and password. </a:t>
            </a:r>
            <a:endParaRPr sz="700" b="0" i="0" u="sng"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Avenir"/>
                <a:ea typeface="Avenir"/>
                <a:cs typeface="Avenir"/>
                <a:sym typeface="Avenir"/>
              </a:rPr>
              <a:t>You can also download the platform but this is optional.</a:t>
            </a:r>
            <a:endParaRPr sz="700" b="1"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p:txBody>
      </p:sp>
      <p:pic>
        <p:nvPicPr>
          <p:cNvPr id="212" name="Google Shape;212;p20"/>
          <p:cNvPicPr preferRelativeResize="0"/>
          <p:nvPr/>
        </p:nvPicPr>
        <p:blipFill rotWithShape="1">
          <a:blip r:embed="rId5">
            <a:alphaModFix/>
          </a:blip>
          <a:srcRect l="61693" b="45334"/>
          <a:stretch/>
        </p:blipFill>
        <p:spPr>
          <a:xfrm>
            <a:off x="3526687" y="1391274"/>
            <a:ext cx="1611159" cy="434700"/>
          </a:xfrm>
          <a:prstGeom prst="rect">
            <a:avLst/>
          </a:prstGeom>
          <a:noFill/>
          <a:ln w="9525" cap="flat" cmpd="sng">
            <a:solidFill>
              <a:srgbClr val="000000"/>
            </a:solidFill>
            <a:prstDash val="solid"/>
            <a:round/>
            <a:headEnd type="none" w="sm" len="sm"/>
            <a:tailEnd type="none" w="sm" len="sm"/>
          </a:ln>
        </p:spPr>
      </p:pic>
      <p:cxnSp>
        <p:nvCxnSpPr>
          <p:cNvPr id="213" name="Google Shape;213;p20"/>
          <p:cNvCxnSpPr/>
          <p:nvPr/>
        </p:nvCxnSpPr>
        <p:spPr>
          <a:xfrm>
            <a:off x="3820200" y="1243750"/>
            <a:ext cx="883800" cy="191700"/>
          </a:xfrm>
          <a:prstGeom prst="straightConnector1">
            <a:avLst/>
          </a:prstGeom>
          <a:noFill/>
          <a:ln w="9525" cap="flat" cmpd="sng">
            <a:solidFill>
              <a:srgbClr val="000000"/>
            </a:solidFill>
            <a:prstDash val="solid"/>
            <a:round/>
            <a:headEnd type="none" w="sm" len="sm"/>
            <a:tailEnd type="triangle" w="med" len="med"/>
          </a:ln>
        </p:spPr>
      </p:cxnSp>
      <p:pic>
        <p:nvPicPr>
          <p:cNvPr id="214" name="Google Shape;214;p20"/>
          <p:cNvPicPr preferRelativeResize="0"/>
          <p:nvPr/>
        </p:nvPicPr>
        <p:blipFill rotWithShape="1">
          <a:blip r:embed="rId6">
            <a:alphaModFix/>
          </a:blip>
          <a:srcRect/>
          <a:stretch/>
        </p:blipFill>
        <p:spPr>
          <a:xfrm>
            <a:off x="131100" y="161001"/>
            <a:ext cx="333399" cy="310101"/>
          </a:xfrm>
          <a:prstGeom prst="rect">
            <a:avLst/>
          </a:prstGeom>
          <a:noFill/>
          <a:ln>
            <a:noFill/>
          </a:ln>
        </p:spPr>
      </p:pic>
      <p:pic>
        <p:nvPicPr>
          <p:cNvPr id="215" name="Google Shape;215;p20"/>
          <p:cNvPicPr preferRelativeResize="0"/>
          <p:nvPr/>
        </p:nvPicPr>
        <p:blipFill rotWithShape="1">
          <a:blip r:embed="rId7">
            <a:alphaModFix/>
          </a:blip>
          <a:srcRect/>
          <a:stretch/>
        </p:blipFill>
        <p:spPr>
          <a:xfrm>
            <a:off x="7689650" y="239875"/>
            <a:ext cx="1270275" cy="1586100"/>
          </a:xfrm>
          <a:prstGeom prst="rect">
            <a:avLst/>
          </a:prstGeom>
          <a:noFill/>
          <a:ln>
            <a:noFill/>
          </a:ln>
        </p:spPr>
      </p:pic>
      <p:sp>
        <p:nvSpPr>
          <p:cNvPr id="216" name="Google Shape;216;p20"/>
          <p:cNvSpPr txBox="1"/>
          <p:nvPr/>
        </p:nvSpPr>
        <p:spPr>
          <a:xfrm>
            <a:off x="5282125" y="533400"/>
            <a:ext cx="2138100" cy="142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On the Teams platform </a:t>
            </a:r>
            <a:r>
              <a:rPr lang="en" sz="700" b="0" i="0" u="sng" strike="noStrike" cap="none">
                <a:solidFill>
                  <a:srgbClr val="000000"/>
                </a:solidFill>
                <a:latin typeface="Avenir"/>
                <a:ea typeface="Avenir"/>
                <a:cs typeface="Avenir"/>
                <a:sym typeface="Avenir"/>
              </a:rPr>
              <a:t>find your classroom</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open it</a:t>
            </a:r>
            <a:r>
              <a:rPr lang="en" sz="700" b="0" i="0" u="none" strike="noStrike" cap="none">
                <a:solidFill>
                  <a:srgbClr val="000000"/>
                </a:solidFill>
                <a:latin typeface="Avenir"/>
                <a:ea typeface="Avenir"/>
                <a:cs typeface="Avenir"/>
                <a:sym typeface="Avenir"/>
              </a:rPr>
              <a:t>. </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In your classroom go to </a:t>
            </a:r>
            <a:r>
              <a:rPr lang="en" sz="700" b="0" i="0" u="sng" strike="noStrike" cap="none">
                <a:solidFill>
                  <a:srgbClr val="000000"/>
                </a:solidFill>
                <a:latin typeface="Avenir"/>
                <a:ea typeface="Avenir"/>
                <a:cs typeface="Avenir"/>
                <a:sym typeface="Avenir"/>
              </a:rPr>
              <a:t>assignments</a:t>
            </a:r>
            <a:r>
              <a:rPr lang="en" sz="700" b="0" i="0" u="none" strike="noStrike" cap="none">
                <a:solidFill>
                  <a:srgbClr val="000000"/>
                </a:solidFill>
                <a:latin typeface="Avenir"/>
                <a:ea typeface="Avenir"/>
                <a:cs typeface="Avenir"/>
                <a:sym typeface="Avenir"/>
              </a:rPr>
              <a:t> and scroll through until you find your homework posted by your teacher. </a:t>
            </a:r>
            <a:endParaRPr sz="1400" b="0" i="0" u="none" strike="noStrike" cap="none">
              <a:solidFill>
                <a:srgbClr val="000000"/>
              </a:solidFill>
              <a:latin typeface="Arial"/>
              <a:ea typeface="Arial"/>
              <a:cs typeface="Arial"/>
              <a:sym typeface="Arial"/>
            </a:endParaRPr>
          </a:p>
        </p:txBody>
      </p:sp>
      <p:cxnSp>
        <p:nvCxnSpPr>
          <p:cNvPr id="217" name="Google Shape;217;p20"/>
          <p:cNvCxnSpPr/>
          <p:nvPr/>
        </p:nvCxnSpPr>
        <p:spPr>
          <a:xfrm rot="10800000" flipH="1">
            <a:off x="6868900" y="1145775"/>
            <a:ext cx="804300" cy="331800"/>
          </a:xfrm>
          <a:prstGeom prst="straightConnector1">
            <a:avLst/>
          </a:prstGeom>
          <a:noFill/>
          <a:ln w="9525" cap="flat" cmpd="sng">
            <a:solidFill>
              <a:srgbClr val="000000"/>
            </a:solidFill>
            <a:prstDash val="solid"/>
            <a:round/>
            <a:headEnd type="none" w="sm" len="sm"/>
            <a:tailEnd type="triangle" w="med" len="med"/>
          </a:ln>
        </p:spPr>
      </p:cxnSp>
      <p:pic>
        <p:nvPicPr>
          <p:cNvPr id="218" name="Google Shape;218;p20"/>
          <p:cNvPicPr preferRelativeResize="0"/>
          <p:nvPr/>
        </p:nvPicPr>
        <p:blipFill rotWithShape="1">
          <a:blip r:embed="rId8">
            <a:alphaModFix/>
          </a:blip>
          <a:srcRect/>
          <a:stretch/>
        </p:blipFill>
        <p:spPr>
          <a:xfrm>
            <a:off x="4593125" y="1999975"/>
            <a:ext cx="4366802" cy="2999999"/>
          </a:xfrm>
          <a:prstGeom prst="rect">
            <a:avLst/>
          </a:prstGeom>
          <a:noFill/>
          <a:ln w="9525" cap="flat" cmpd="sng">
            <a:solidFill>
              <a:schemeClr val="dk1"/>
            </a:solidFill>
            <a:prstDash val="solid"/>
            <a:round/>
            <a:headEnd type="none" w="sm" len="sm"/>
            <a:tailEnd type="none" w="sm" len="sm"/>
          </a:ln>
        </p:spPr>
      </p:pic>
      <p:sp>
        <p:nvSpPr>
          <p:cNvPr id="219" name="Google Shape;219;p20"/>
          <p:cNvSpPr txBox="1"/>
          <p:nvPr/>
        </p:nvSpPr>
        <p:spPr>
          <a:xfrm>
            <a:off x="1935825" y="2043375"/>
            <a:ext cx="804300"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3</a:t>
            </a:r>
            <a:endParaRPr sz="900" b="0" i="0" u="none" strike="noStrike" cap="none">
              <a:solidFill>
                <a:srgbClr val="000000"/>
              </a:solidFill>
              <a:latin typeface="Maven Pro SemiBold"/>
              <a:ea typeface="Maven Pro SemiBold"/>
              <a:cs typeface="Maven Pro SemiBold"/>
              <a:sym typeface="Maven Pro SemiBold"/>
            </a:endParaRPr>
          </a:p>
        </p:txBody>
      </p:sp>
      <p:sp>
        <p:nvSpPr>
          <p:cNvPr id="220" name="Google Shape;220;p20"/>
          <p:cNvSpPr txBox="1"/>
          <p:nvPr/>
        </p:nvSpPr>
        <p:spPr>
          <a:xfrm>
            <a:off x="6374375" y="2043375"/>
            <a:ext cx="804300" cy="96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4</a:t>
            </a:r>
            <a:endParaRPr sz="900" b="0" i="0" u="none" strike="noStrike" cap="none">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29e03a48da0_0_110"/>
          <p:cNvPicPr preferRelativeResize="0"/>
          <p:nvPr/>
        </p:nvPicPr>
        <p:blipFill rotWithShape="1">
          <a:blip r:embed="rId3">
            <a:alphaModFix/>
          </a:blip>
          <a:srcRect/>
          <a:stretch/>
        </p:blipFill>
        <p:spPr>
          <a:xfrm>
            <a:off x="90525" y="98750"/>
            <a:ext cx="1759662" cy="783600"/>
          </a:xfrm>
          <a:prstGeom prst="rect">
            <a:avLst/>
          </a:prstGeom>
          <a:noFill/>
          <a:ln>
            <a:noFill/>
          </a:ln>
        </p:spPr>
      </p:pic>
      <p:sp>
        <p:nvSpPr>
          <p:cNvPr id="226" name="Google Shape;226;g29e03a48da0_0_1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9e03a48da0_0_1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Art</a:t>
            </a:r>
            <a:endParaRPr sz="2800" b="0" i="0" u="none" strike="noStrike" cap="none">
              <a:solidFill>
                <a:srgbClr val="595959"/>
              </a:solidFill>
              <a:latin typeface="Maven Pro Medium"/>
              <a:ea typeface="Maven Pro Medium"/>
              <a:cs typeface="Maven Pro Medium"/>
              <a:sym typeface="Maven Pro Medium"/>
            </a:endParaRPr>
          </a:p>
        </p:txBody>
      </p:sp>
      <p:pic>
        <p:nvPicPr>
          <p:cNvPr id="228" name="Google Shape;228;g29e03a48da0_0_110"/>
          <p:cNvPicPr preferRelativeResize="0"/>
          <p:nvPr/>
        </p:nvPicPr>
        <p:blipFill rotWithShape="1">
          <a:blip r:embed="rId4">
            <a:alphaModFix/>
          </a:blip>
          <a:srcRect/>
          <a:stretch/>
        </p:blipFill>
        <p:spPr>
          <a:xfrm>
            <a:off x="7711899" y="106249"/>
            <a:ext cx="1298483" cy="708914"/>
          </a:xfrm>
          <a:prstGeom prst="rect">
            <a:avLst/>
          </a:prstGeom>
          <a:noFill/>
          <a:ln>
            <a:noFill/>
          </a:ln>
        </p:spPr>
      </p:pic>
      <p:graphicFrame>
        <p:nvGraphicFramePr>
          <p:cNvPr id="229" name="Google Shape;229;g29e03a48da0_0_110"/>
          <p:cNvGraphicFramePr/>
          <p:nvPr/>
        </p:nvGraphicFramePr>
        <p:xfrm>
          <a:off x="165896" y="610926"/>
          <a:ext cx="3520850" cy="3401605"/>
        </p:xfrm>
        <a:graphic>
          <a:graphicData uri="http://schemas.openxmlformats.org/drawingml/2006/table">
            <a:tbl>
              <a:tblPr>
                <a:noFill/>
                <a:tableStyleId>{DE0ADE4F-5F53-41A8-A092-A08D24C7B987}</a:tableStyleId>
              </a:tblPr>
              <a:tblGrid>
                <a:gridCol w="493800">
                  <a:extLst>
                    <a:ext uri="{9D8B030D-6E8A-4147-A177-3AD203B41FA5}">
                      <a16:colId xmlns:a16="http://schemas.microsoft.com/office/drawing/2014/main" val="20000"/>
                    </a:ext>
                  </a:extLst>
                </a:gridCol>
                <a:gridCol w="3027050">
                  <a:extLst>
                    <a:ext uri="{9D8B030D-6E8A-4147-A177-3AD203B41FA5}">
                      <a16:colId xmlns:a16="http://schemas.microsoft.com/office/drawing/2014/main" val="20001"/>
                    </a:ext>
                  </a:extLst>
                </a:gridCol>
              </a:tblGrid>
              <a:tr h="200000">
                <a:tc gridSpan="2">
                  <a:txBody>
                    <a:bodyPr/>
                    <a:lstStyle/>
                    <a:p>
                      <a:pPr marL="0" marR="0" lvl="0" indent="0" algn="ctr" rtl="0">
                        <a:lnSpc>
                          <a:spcPct val="100000"/>
                        </a:lnSpc>
                        <a:spcBef>
                          <a:spcPts val="0"/>
                        </a:spcBef>
                        <a:spcAft>
                          <a:spcPts val="0"/>
                        </a:spcAft>
                        <a:buClr>
                          <a:schemeClr val="lt1"/>
                        </a:buClr>
                        <a:buSzPts val="1100"/>
                        <a:buFont typeface="Calibri"/>
                        <a:buNone/>
                      </a:pPr>
                      <a:r>
                        <a:rPr lang="en" sz="1100" u="none" strike="noStrike" cap="none">
                          <a:solidFill>
                            <a:schemeClr val="lt1"/>
                          </a:solidFill>
                          <a:latin typeface="Calibri"/>
                          <a:ea typeface="Calibri"/>
                          <a:cs typeface="Calibri"/>
                          <a:sym typeface="Calibri"/>
                        </a:rPr>
                        <a:t>Keywords – Aboriginal Art</a:t>
                      </a:r>
                      <a:endParaRPr sz="1400" u="none" strike="noStrike" cap="none"/>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chemeClr val="dk1"/>
                    </a:solidFill>
                  </a:tcPr>
                </a:tc>
                <a:tc hMerge="1">
                  <a:txBody>
                    <a:bodyPr/>
                    <a:lstStyle/>
                    <a:p>
                      <a:endParaRPr lang="en-US"/>
                    </a:p>
                  </a:txBody>
                  <a:tcPr/>
                </a:tc>
                <a:extLst>
                  <a:ext uri="{0D108BD9-81ED-4DB2-BD59-A6C34878D82A}">
                    <a16:rowId xmlns:a16="http://schemas.microsoft.com/office/drawing/2014/main" val="10000"/>
                  </a:ext>
                </a:extLst>
              </a:tr>
              <a:tr h="629575">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Culture</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Maven Pro"/>
                          <a:ea typeface="Maven Pro"/>
                          <a:cs typeface="Maven Pro"/>
                          <a:sym typeface="Maven Pro"/>
                        </a:rPr>
                        <a:t>A wide range of cultures from around the world have inspired generations of artists. Cultures are often defined by their use of formal elements and specific working practices. For example, Islamic art is characterised by geometrical floral design, calligraphy and spiritual representation of objects.</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4950">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Symbolism</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Maven Pro"/>
                          <a:ea typeface="Maven Pro"/>
                          <a:cs typeface="Maven Pro"/>
                          <a:sym typeface="Maven Pro"/>
                        </a:rPr>
                        <a:t>A range of art movements use symbolism to represent meaning and purpose. For example, Aboriginal people use symbols to express cultural beliefs and preserve stories for future generations. </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9975">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Ochre</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222222"/>
                          </a:solidFill>
                          <a:latin typeface="Maven Pro"/>
                          <a:ea typeface="Maven Pro"/>
                          <a:cs typeface="Maven Pro"/>
                          <a:sym typeface="Maven Pro"/>
                        </a:rPr>
                        <a:t>Ochre is a natural earth pigment which is a mixture of minerals and varying amounts of clay/sand. It often ranges in colour from yellow to deep orange or brown. Aboriginal people often used these natural pigments to depict Dreamtime stories and maps.</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49975">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Pattern</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Maven Pro"/>
                          <a:ea typeface="Maven Pro"/>
                          <a:cs typeface="Maven Pro"/>
                          <a:sym typeface="Maven Pro"/>
                        </a:rPr>
                        <a:t>Pattern is a key formal element, which is used to construct balance, contrast, rhythm and/or movement. Pattern is typically split into two types i.e. Natural or Manmade and can often appear geometric, regular, irregular, organic, decorative etc.</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94300">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Indigenous</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Maven Pro"/>
                          <a:ea typeface="Maven Pro"/>
                          <a:cs typeface="Maven Pro"/>
                          <a:sym typeface="Maven Pro"/>
                        </a:rPr>
                        <a:t>Refers to a group of people who originated from a certain area. The Aboriginal culture is an example of a group of people who inhabited a part of Australia.</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10525">
                <a:tc>
                  <a:txBody>
                    <a:bodyPr/>
                    <a:lstStyle/>
                    <a:p>
                      <a:pPr marL="0" marR="0" lvl="0" indent="0" algn="l"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Maven Pro"/>
                          <a:ea typeface="Maven Pro"/>
                          <a:cs typeface="Maven Pro"/>
                          <a:sym typeface="Maven Pro"/>
                        </a:rPr>
                        <a:t>Artefacts</a:t>
                      </a:r>
                      <a:endParaRPr sz="10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Maven Pro"/>
                          <a:ea typeface="Maven Pro"/>
                          <a:cs typeface="Maven Pro"/>
                          <a:sym typeface="Maven Pro"/>
                        </a:rPr>
                        <a:t>Artefacts are objects made by humans. They can be in the form of tools or works of art i.e. vase, drum, helmet etc.</a:t>
                      </a:r>
                      <a:endParaRPr sz="800" u="none" strike="noStrike" cap="none">
                        <a:latin typeface="Maven Pro"/>
                        <a:ea typeface="Maven Pro"/>
                        <a:cs typeface="Maven Pro"/>
                        <a:sym typeface="Maven Pro"/>
                      </a:endParaRPr>
                    </a:p>
                  </a:txBody>
                  <a:tcPr marL="45200" marR="45200" marT="20100" marB="20100">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pic>
        <p:nvPicPr>
          <p:cNvPr id="230" name="Google Shape;230;g29e03a48da0_0_110"/>
          <p:cNvPicPr preferRelativeResize="0"/>
          <p:nvPr/>
        </p:nvPicPr>
        <p:blipFill rotWithShape="1">
          <a:blip r:embed="rId5">
            <a:alphaModFix/>
          </a:blip>
          <a:srcRect/>
          <a:stretch/>
        </p:blipFill>
        <p:spPr>
          <a:xfrm>
            <a:off x="165902" y="4584801"/>
            <a:ext cx="386400" cy="386375"/>
          </a:xfrm>
          <a:prstGeom prst="rect">
            <a:avLst/>
          </a:prstGeom>
          <a:noFill/>
          <a:ln>
            <a:noFill/>
          </a:ln>
        </p:spPr>
      </p:pic>
      <p:sp>
        <p:nvSpPr>
          <p:cNvPr id="231" name="Google Shape;231;g29e03a48da0_0_110"/>
          <p:cNvSpPr txBox="1"/>
          <p:nvPr/>
        </p:nvSpPr>
        <p:spPr>
          <a:xfrm>
            <a:off x="90900" y="4012425"/>
            <a:ext cx="697500" cy="71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80"/>
              <a:buFont typeface="Arial"/>
              <a:buNone/>
            </a:pPr>
            <a:r>
              <a:rPr lang="en" sz="580" b="1" i="0" u="none" strike="noStrike" cap="none">
                <a:solidFill>
                  <a:srgbClr val="000000"/>
                </a:solidFill>
                <a:latin typeface="Calibri"/>
                <a:ea typeface="Calibri"/>
                <a:cs typeface="Calibri"/>
                <a:sym typeface="Calibri"/>
              </a:rPr>
              <a:t>Task</a:t>
            </a:r>
            <a:r>
              <a:rPr lang="en" sz="580" b="0" i="0" u="none" strike="noStrike" cap="none">
                <a:solidFill>
                  <a:srgbClr val="000000"/>
                </a:solidFill>
                <a:latin typeface="Calibri"/>
                <a:ea typeface="Calibri"/>
                <a:cs typeface="Calibri"/>
                <a:sym typeface="Calibri"/>
              </a:rPr>
              <a:t>: scan this code to learn more about Pattern from the BBC Bitesize website. </a:t>
            </a:r>
            <a:br>
              <a:rPr lang="en" sz="580" b="0" i="0" u="none" strike="noStrike" cap="none">
                <a:solidFill>
                  <a:schemeClr val="dk1"/>
                </a:solidFill>
                <a:latin typeface="Calibri"/>
                <a:ea typeface="Calibri"/>
                <a:cs typeface="Calibri"/>
                <a:sym typeface="Calibri"/>
              </a:rPr>
            </a:br>
            <a:endParaRPr sz="580" b="0" i="0" u="none" strike="noStrike" cap="none">
              <a:solidFill>
                <a:schemeClr val="dk1"/>
              </a:solidFill>
              <a:latin typeface="Calibri"/>
              <a:ea typeface="Calibri"/>
              <a:cs typeface="Calibri"/>
              <a:sym typeface="Calibri"/>
            </a:endParaRPr>
          </a:p>
        </p:txBody>
      </p:sp>
      <p:sp>
        <p:nvSpPr>
          <p:cNvPr id="232" name="Google Shape;232;g29e03a48da0_0_110"/>
          <p:cNvSpPr/>
          <p:nvPr/>
        </p:nvSpPr>
        <p:spPr>
          <a:xfrm>
            <a:off x="694775" y="4035438"/>
            <a:ext cx="3239700" cy="969300"/>
          </a:xfrm>
          <a:prstGeom prst="rect">
            <a:avLst/>
          </a:prstGeom>
          <a:solidFill>
            <a:schemeClr val="dk1"/>
          </a:solidFill>
          <a:ln w="28575" cap="flat" cmpd="sng">
            <a:solidFill>
              <a:srgbClr val="FFC000"/>
            </a:solidFill>
            <a:prstDash val="dot"/>
            <a:miter lim="800000"/>
            <a:headEnd type="none" w="sm" len="sm"/>
            <a:tailEnd type="none" w="sm" len="sm"/>
          </a:ln>
        </p:spPr>
        <p:txBody>
          <a:bodyPr spcFirstLastPara="1" wrap="square" lIns="48200" tIns="24100" rIns="48200" bIns="241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Calibri"/>
                <a:ea typeface="Calibri"/>
                <a:cs typeface="Calibri"/>
                <a:sym typeface="Calibri"/>
              </a:rPr>
              <a:t>Aboriginal Australians used their artwork to pass down information through several generations. </a:t>
            </a:r>
            <a:r>
              <a:rPr lang="en" sz="700" b="1" i="0" u="none" strike="noStrike" cap="none">
                <a:solidFill>
                  <a:schemeClr val="lt1"/>
                </a:solidFill>
                <a:latin typeface="Calibri"/>
                <a:ea typeface="Calibri"/>
                <a:cs typeface="Calibri"/>
                <a:sym typeface="Calibri"/>
              </a:rPr>
              <a:t>Dreamtime</a:t>
            </a:r>
            <a:r>
              <a:rPr lang="en" sz="700" b="0" i="0" u="none" strike="noStrike" cap="none">
                <a:solidFill>
                  <a:schemeClr val="lt1"/>
                </a:solidFill>
                <a:latin typeface="Calibri"/>
                <a:ea typeface="Calibri"/>
                <a:cs typeface="Calibri"/>
                <a:sym typeface="Calibri"/>
              </a:rPr>
              <a:t> is a commonly used term for describing important features of Aboriginal spiritual beliefs and existence.</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Calibri"/>
                <a:ea typeface="Calibri"/>
                <a:cs typeface="Calibri"/>
                <a:sym typeface="Calibri"/>
              </a:rPr>
              <a:t>They were convinced that the entire world was made by their ancestors in the beginning of all time i.e. the Dreamtime. It is believed that the ‘Spirits’ gave them materials and hunting tools to survive. Each tribe had its own land, totems and their ‘Dreaming’.</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Calibri"/>
                <a:ea typeface="Calibri"/>
                <a:cs typeface="Calibri"/>
                <a:sym typeface="Calibri"/>
              </a:rPr>
              <a:t>In 2007, this Aboriginal artwork by Tommy Lowry Tjapaltjarri was sold for a whopping $576,000 at auction! </a:t>
            </a:r>
            <a:endParaRPr sz="700" b="0" i="0" u="none" strike="noStrike" cap="none">
              <a:solidFill>
                <a:srgbClr val="000000"/>
              </a:solidFill>
              <a:latin typeface="Arial"/>
              <a:ea typeface="Arial"/>
              <a:cs typeface="Arial"/>
              <a:sym typeface="Arial"/>
            </a:endParaRPr>
          </a:p>
        </p:txBody>
      </p:sp>
      <p:pic>
        <p:nvPicPr>
          <p:cNvPr id="233" name="Google Shape;233;g29e03a48da0_0_110"/>
          <p:cNvPicPr preferRelativeResize="0"/>
          <p:nvPr/>
        </p:nvPicPr>
        <p:blipFill rotWithShape="1">
          <a:blip r:embed="rId6">
            <a:alphaModFix/>
          </a:blip>
          <a:srcRect l="51689"/>
          <a:stretch/>
        </p:blipFill>
        <p:spPr>
          <a:xfrm>
            <a:off x="6968937" y="1797738"/>
            <a:ext cx="847849" cy="992969"/>
          </a:xfrm>
          <a:prstGeom prst="rect">
            <a:avLst/>
          </a:prstGeom>
          <a:noFill/>
          <a:ln>
            <a:noFill/>
          </a:ln>
        </p:spPr>
      </p:pic>
      <p:pic>
        <p:nvPicPr>
          <p:cNvPr id="234" name="Google Shape;234;g29e03a48da0_0_110" descr="slide15"/>
          <p:cNvPicPr preferRelativeResize="0"/>
          <p:nvPr/>
        </p:nvPicPr>
        <p:blipFill rotWithShape="1">
          <a:blip r:embed="rId7">
            <a:alphaModFix/>
          </a:blip>
          <a:srcRect/>
          <a:stretch/>
        </p:blipFill>
        <p:spPr>
          <a:xfrm rot="5400000">
            <a:off x="7619125" y="2327225"/>
            <a:ext cx="1580525" cy="1185225"/>
          </a:xfrm>
          <a:prstGeom prst="rect">
            <a:avLst/>
          </a:prstGeom>
          <a:noFill/>
          <a:ln>
            <a:noFill/>
          </a:ln>
        </p:spPr>
      </p:pic>
      <p:pic>
        <p:nvPicPr>
          <p:cNvPr id="235" name="Google Shape;235;g29e03a48da0_0_110" descr="Image"/>
          <p:cNvPicPr preferRelativeResize="0"/>
          <p:nvPr/>
        </p:nvPicPr>
        <p:blipFill rotWithShape="1">
          <a:blip r:embed="rId8">
            <a:alphaModFix/>
          </a:blip>
          <a:srcRect/>
          <a:stretch/>
        </p:blipFill>
        <p:spPr>
          <a:xfrm>
            <a:off x="7800501" y="812501"/>
            <a:ext cx="1209874" cy="1057112"/>
          </a:xfrm>
          <a:prstGeom prst="rect">
            <a:avLst/>
          </a:prstGeom>
          <a:noFill/>
          <a:ln>
            <a:noFill/>
          </a:ln>
        </p:spPr>
      </p:pic>
      <p:pic>
        <p:nvPicPr>
          <p:cNvPr id="236" name="Google Shape;236;g29e03a48da0_0_110"/>
          <p:cNvPicPr preferRelativeResize="0"/>
          <p:nvPr/>
        </p:nvPicPr>
        <p:blipFill rotWithShape="1">
          <a:blip r:embed="rId9">
            <a:alphaModFix/>
          </a:blip>
          <a:srcRect l="5458" t="51190" r="5928" b="4298"/>
          <a:stretch/>
        </p:blipFill>
        <p:spPr>
          <a:xfrm rot="10800000">
            <a:off x="3726682" y="762239"/>
            <a:ext cx="1629342" cy="1157626"/>
          </a:xfrm>
          <a:prstGeom prst="rect">
            <a:avLst/>
          </a:prstGeom>
          <a:noFill/>
          <a:ln>
            <a:noFill/>
          </a:ln>
        </p:spPr>
      </p:pic>
      <p:sp>
        <p:nvSpPr>
          <p:cNvPr id="237" name="Google Shape;237;g29e03a48da0_0_110"/>
          <p:cNvSpPr/>
          <p:nvPr/>
        </p:nvSpPr>
        <p:spPr>
          <a:xfrm>
            <a:off x="4534825" y="3773275"/>
            <a:ext cx="4475100" cy="1228500"/>
          </a:xfrm>
          <a:prstGeom prst="rect">
            <a:avLst/>
          </a:pr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 sz="750" b="1" i="0" u="sng" strike="noStrike" cap="none">
                <a:solidFill>
                  <a:schemeClr val="lt1"/>
                </a:solidFill>
                <a:latin typeface="Calibri"/>
                <a:ea typeface="Calibri"/>
                <a:cs typeface="Calibri"/>
                <a:sym typeface="Calibri"/>
              </a:rPr>
              <a:t>Check TEAMS for more help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W/B 8 Jan: Task 1</a:t>
            </a:r>
            <a:r>
              <a:rPr lang="en" sz="750" b="0" i="0" u="none" strike="noStrike" cap="none">
                <a:solidFill>
                  <a:schemeClr val="lt1"/>
                </a:solidFill>
                <a:latin typeface="Calibri"/>
                <a:ea typeface="Calibri"/>
                <a:cs typeface="Calibri"/>
                <a:sym typeface="Calibri"/>
              </a:rPr>
              <a:t> Revise and write up the keywords into your book.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W/B 22 Jan: Task 2  </a:t>
            </a:r>
            <a:r>
              <a:rPr lang="en" sz="750" b="0" i="0" u="none" strike="noStrike" cap="none">
                <a:solidFill>
                  <a:schemeClr val="lt1"/>
                </a:solidFill>
                <a:latin typeface="Calibri"/>
                <a:ea typeface="Calibri"/>
                <a:cs typeface="Calibri"/>
                <a:sym typeface="Calibri"/>
              </a:rPr>
              <a:t>Create an A4 block tonal drawing of an Aboriginal artwork. Try to record as much detail as possible. Show variation of at least 4 or more levels of tone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W/B 5 Feb: Task 3 D</a:t>
            </a:r>
            <a:r>
              <a:rPr lang="en" sz="750" b="0" i="0" u="none" strike="noStrike" cap="none">
                <a:solidFill>
                  <a:schemeClr val="lt1"/>
                </a:solidFill>
                <a:latin typeface="Calibri"/>
                <a:ea typeface="Calibri"/>
                <a:cs typeface="Calibri"/>
                <a:sym typeface="Calibri"/>
              </a:rPr>
              <a:t>raw the outline of a shield. Fill your shield with colour and symbols relating to Aboriginal art. Try to tell a story with your symbols.</a:t>
            </a:r>
            <a:endParaRPr sz="75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W/B 26 Feb: Task 4  </a:t>
            </a:r>
            <a:r>
              <a:rPr lang="en" sz="750" b="0" i="0" u="none" strike="noStrike" cap="none">
                <a:solidFill>
                  <a:schemeClr val="lt1"/>
                </a:solidFill>
                <a:latin typeface="Calibri"/>
                <a:ea typeface="Calibri"/>
                <a:cs typeface="Calibri"/>
                <a:sym typeface="Calibri"/>
              </a:rPr>
              <a:t>create a tonal drawing of an aboriginal animal.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W/B 11 Mar: Task 5 </a:t>
            </a:r>
            <a:r>
              <a:rPr lang="en" sz="750" b="0" i="0" u="none" strike="noStrike" cap="none">
                <a:solidFill>
                  <a:schemeClr val="lt1"/>
                </a:solidFill>
                <a:latin typeface="Calibri"/>
                <a:ea typeface="Calibri"/>
                <a:cs typeface="Calibri"/>
                <a:sym typeface="Calibri"/>
              </a:rPr>
              <a:t>Draw a boomerang shape – Use a mixture of block tone, dots and symbols to create a design. Try to limit your colour scheme.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 sz="750" b="1" i="0" u="none" strike="noStrike" cap="none">
                <a:solidFill>
                  <a:schemeClr val="lt1"/>
                </a:solidFill>
                <a:latin typeface="Calibri"/>
                <a:ea typeface="Calibri"/>
                <a:cs typeface="Calibri"/>
                <a:sym typeface="Calibri"/>
              </a:rPr>
              <a:t> W/B 25 Mar: </a:t>
            </a:r>
            <a:r>
              <a:rPr lang="en" sz="750" b="0" i="0" u="none" strike="noStrike" cap="none">
                <a:solidFill>
                  <a:schemeClr val="lt1"/>
                </a:solidFill>
                <a:latin typeface="Calibri"/>
                <a:ea typeface="Calibri"/>
                <a:cs typeface="Calibri"/>
                <a:sym typeface="Calibri"/>
              </a:rPr>
              <a:t>create an aerial view of your local area using dots and symbols.</a:t>
            </a:r>
            <a:endParaRPr sz="1400" b="0" i="0" u="none" strike="noStrike" cap="none">
              <a:solidFill>
                <a:srgbClr val="000000"/>
              </a:solidFill>
              <a:latin typeface="Arial"/>
              <a:ea typeface="Arial"/>
              <a:cs typeface="Arial"/>
              <a:sym typeface="Arial"/>
            </a:endParaRPr>
          </a:p>
        </p:txBody>
      </p:sp>
      <p:pic>
        <p:nvPicPr>
          <p:cNvPr id="238" name="Google Shape;238;g29e03a48da0_0_110" descr="C:\Users\shendley\AppData\Local\Microsoft\Windows\INetCache\Content.MSO\D587A0FE.tmp"/>
          <p:cNvPicPr preferRelativeResize="0"/>
          <p:nvPr/>
        </p:nvPicPr>
        <p:blipFill rotWithShape="1">
          <a:blip r:embed="rId10">
            <a:alphaModFix/>
          </a:blip>
          <a:srcRect/>
          <a:stretch/>
        </p:blipFill>
        <p:spPr>
          <a:xfrm rot="-699946">
            <a:off x="5208633" y="491622"/>
            <a:ext cx="1694128" cy="1223003"/>
          </a:xfrm>
          <a:prstGeom prst="rect">
            <a:avLst/>
          </a:prstGeom>
          <a:noFill/>
          <a:ln>
            <a:noFill/>
          </a:ln>
        </p:spPr>
      </p:pic>
      <p:pic>
        <p:nvPicPr>
          <p:cNvPr id="239" name="Google Shape;239;g29e03a48da0_0_110" descr="C:\Users\shendley\AppData\Local\Microsoft\Windows\INetCache\Content.MSO\BE0DF5BC.tmp"/>
          <p:cNvPicPr preferRelativeResize="0"/>
          <p:nvPr/>
        </p:nvPicPr>
        <p:blipFill rotWithShape="1">
          <a:blip r:embed="rId11">
            <a:alphaModFix/>
          </a:blip>
          <a:srcRect/>
          <a:stretch/>
        </p:blipFill>
        <p:spPr>
          <a:xfrm>
            <a:off x="4965165" y="-226302"/>
            <a:ext cx="1340756" cy="1340756"/>
          </a:xfrm>
          <a:prstGeom prst="rect">
            <a:avLst/>
          </a:prstGeom>
          <a:noFill/>
          <a:ln>
            <a:noFill/>
          </a:ln>
        </p:spPr>
      </p:pic>
      <p:pic>
        <p:nvPicPr>
          <p:cNvPr id="240" name="Google Shape;240;g29e03a48da0_0_110" descr="Aboriginal Rock Art and Symbols"/>
          <p:cNvPicPr preferRelativeResize="0"/>
          <p:nvPr/>
        </p:nvPicPr>
        <p:blipFill rotWithShape="1">
          <a:blip r:embed="rId12">
            <a:alphaModFix/>
          </a:blip>
          <a:srcRect l="32060" t="-1720" r="19375" b="1719"/>
          <a:stretch/>
        </p:blipFill>
        <p:spPr>
          <a:xfrm>
            <a:off x="3968615" y="4497703"/>
            <a:ext cx="532049" cy="504068"/>
          </a:xfrm>
          <a:prstGeom prst="rect">
            <a:avLst/>
          </a:prstGeom>
          <a:noFill/>
          <a:ln>
            <a:noFill/>
          </a:ln>
        </p:spPr>
      </p:pic>
      <p:pic>
        <p:nvPicPr>
          <p:cNvPr id="241" name="Google Shape;241;g29e03a48da0_0_110"/>
          <p:cNvPicPr preferRelativeResize="0"/>
          <p:nvPr/>
        </p:nvPicPr>
        <p:blipFill rotWithShape="1">
          <a:blip r:embed="rId13">
            <a:alphaModFix/>
          </a:blip>
          <a:srcRect/>
          <a:stretch/>
        </p:blipFill>
        <p:spPr>
          <a:xfrm>
            <a:off x="6026976" y="2824900"/>
            <a:ext cx="1739962" cy="885200"/>
          </a:xfrm>
          <a:prstGeom prst="rect">
            <a:avLst/>
          </a:prstGeom>
          <a:noFill/>
          <a:ln>
            <a:noFill/>
          </a:ln>
        </p:spPr>
      </p:pic>
      <p:pic>
        <p:nvPicPr>
          <p:cNvPr id="242" name="Google Shape;242;g29e03a48da0_0_110" descr="C:\Users\shendley\AppData\Local\Microsoft\Windows\INetCache\Content.MSO\720A050C.tmp"/>
          <p:cNvPicPr preferRelativeResize="0"/>
          <p:nvPr/>
        </p:nvPicPr>
        <p:blipFill rotWithShape="1">
          <a:blip r:embed="rId14">
            <a:alphaModFix/>
          </a:blip>
          <a:srcRect/>
          <a:stretch/>
        </p:blipFill>
        <p:spPr>
          <a:xfrm rot="5857163">
            <a:off x="6477548" y="310885"/>
            <a:ext cx="1267209" cy="1649992"/>
          </a:xfrm>
          <a:prstGeom prst="rect">
            <a:avLst/>
          </a:prstGeom>
          <a:noFill/>
          <a:ln>
            <a:noFill/>
          </a:ln>
        </p:spPr>
      </p:pic>
      <p:sp>
        <p:nvSpPr>
          <p:cNvPr id="243" name="Google Shape;243;g29e03a48da0_0_110"/>
          <p:cNvSpPr/>
          <p:nvPr/>
        </p:nvSpPr>
        <p:spPr>
          <a:xfrm>
            <a:off x="3749707" y="604257"/>
            <a:ext cx="1606200" cy="1647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Block tonal drawing</a:t>
            </a:r>
            <a:endParaRPr sz="1400" b="0" i="0" u="none" strike="noStrike" cap="none">
              <a:solidFill>
                <a:srgbClr val="000000"/>
              </a:solidFill>
              <a:latin typeface="Arial"/>
              <a:ea typeface="Arial"/>
              <a:cs typeface="Arial"/>
              <a:sym typeface="Arial"/>
            </a:endParaRPr>
          </a:p>
        </p:txBody>
      </p:sp>
      <p:sp>
        <p:nvSpPr>
          <p:cNvPr id="244" name="Google Shape;244;g29e03a48da0_0_110"/>
          <p:cNvSpPr/>
          <p:nvPr/>
        </p:nvSpPr>
        <p:spPr>
          <a:xfrm>
            <a:off x="4879700" y="633800"/>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2</a:t>
            </a:r>
            <a:endParaRPr sz="1400" b="0" i="0" u="none" strike="noStrike" cap="none">
              <a:solidFill>
                <a:srgbClr val="000000"/>
              </a:solidFill>
              <a:latin typeface="Arial"/>
              <a:ea typeface="Arial"/>
              <a:cs typeface="Arial"/>
              <a:sym typeface="Arial"/>
            </a:endParaRPr>
          </a:p>
        </p:txBody>
      </p:sp>
      <p:grpSp>
        <p:nvGrpSpPr>
          <p:cNvPr id="245" name="Google Shape;245;g29e03a48da0_0_110"/>
          <p:cNvGrpSpPr/>
          <p:nvPr/>
        </p:nvGrpSpPr>
        <p:grpSpPr>
          <a:xfrm>
            <a:off x="3726675" y="1924875"/>
            <a:ext cx="2250466" cy="1890227"/>
            <a:chOff x="3726675" y="1924875"/>
            <a:chExt cx="2250466" cy="1890227"/>
          </a:xfrm>
        </p:grpSpPr>
        <p:pic>
          <p:nvPicPr>
            <p:cNvPr id="246" name="Google Shape;246;g29e03a48da0_0_110"/>
            <p:cNvPicPr preferRelativeResize="0"/>
            <p:nvPr/>
          </p:nvPicPr>
          <p:blipFill rotWithShape="1">
            <a:blip r:embed="rId15">
              <a:alphaModFix/>
            </a:blip>
            <a:srcRect/>
            <a:stretch/>
          </p:blipFill>
          <p:spPr>
            <a:xfrm>
              <a:off x="4937950" y="2129586"/>
              <a:ext cx="1039191" cy="1685516"/>
            </a:xfrm>
            <a:prstGeom prst="rect">
              <a:avLst/>
            </a:prstGeom>
            <a:noFill/>
            <a:ln>
              <a:noFill/>
            </a:ln>
          </p:spPr>
        </p:pic>
        <p:pic>
          <p:nvPicPr>
            <p:cNvPr id="247" name="Google Shape;247;g29e03a48da0_0_110" descr="Aborignal Symbols | Aboriginal symbols, Aboriginal art symbols, Aboriginal  art"/>
            <p:cNvPicPr preferRelativeResize="0"/>
            <p:nvPr/>
          </p:nvPicPr>
          <p:blipFill rotWithShape="1">
            <a:blip r:embed="rId16">
              <a:alphaModFix/>
            </a:blip>
            <a:srcRect/>
            <a:stretch/>
          </p:blipFill>
          <p:spPr>
            <a:xfrm>
              <a:off x="3726675" y="1924875"/>
              <a:ext cx="1493650" cy="1890225"/>
            </a:xfrm>
            <a:prstGeom prst="rect">
              <a:avLst/>
            </a:prstGeom>
            <a:noFill/>
            <a:ln>
              <a:noFill/>
            </a:ln>
          </p:spPr>
        </p:pic>
      </p:grpSp>
      <p:sp>
        <p:nvSpPr>
          <p:cNvPr id="248" name="Google Shape;248;g29e03a48da0_0_110"/>
          <p:cNvSpPr/>
          <p:nvPr/>
        </p:nvSpPr>
        <p:spPr>
          <a:xfrm>
            <a:off x="3745729" y="1968714"/>
            <a:ext cx="1606200" cy="1647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Calibri"/>
                <a:ea typeface="Calibri"/>
                <a:cs typeface="Calibri"/>
                <a:sym typeface="Calibri"/>
              </a:rPr>
              <a:t>Symbol shield</a:t>
            </a:r>
            <a:endParaRPr sz="1400" b="0" i="0" u="none" strike="noStrike" cap="none">
              <a:solidFill>
                <a:srgbClr val="000000"/>
              </a:solidFill>
              <a:latin typeface="Arial"/>
              <a:ea typeface="Arial"/>
              <a:cs typeface="Arial"/>
              <a:sym typeface="Arial"/>
            </a:endParaRPr>
          </a:p>
        </p:txBody>
      </p:sp>
      <p:sp>
        <p:nvSpPr>
          <p:cNvPr id="249" name="Google Shape;249;g29e03a48da0_0_110"/>
          <p:cNvSpPr/>
          <p:nvPr/>
        </p:nvSpPr>
        <p:spPr>
          <a:xfrm>
            <a:off x="4859689" y="1999343"/>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3</a:t>
            </a:r>
            <a:endParaRPr sz="1400" b="0" i="0" u="none" strike="noStrike" cap="none">
              <a:solidFill>
                <a:srgbClr val="000000"/>
              </a:solidFill>
              <a:latin typeface="Arial"/>
              <a:ea typeface="Arial"/>
              <a:cs typeface="Arial"/>
              <a:sym typeface="Arial"/>
            </a:endParaRPr>
          </a:p>
        </p:txBody>
      </p:sp>
      <p:sp>
        <p:nvSpPr>
          <p:cNvPr id="250" name="Google Shape;250;g29e03a48da0_0_110"/>
          <p:cNvSpPr/>
          <p:nvPr/>
        </p:nvSpPr>
        <p:spPr>
          <a:xfrm>
            <a:off x="6839978" y="522159"/>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4</a:t>
            </a:r>
            <a:endParaRPr sz="1400" b="0" i="0" u="none" strike="noStrike" cap="none">
              <a:solidFill>
                <a:srgbClr val="000000"/>
              </a:solidFill>
              <a:latin typeface="Arial"/>
              <a:ea typeface="Arial"/>
              <a:cs typeface="Arial"/>
              <a:sym typeface="Arial"/>
            </a:endParaRPr>
          </a:p>
        </p:txBody>
      </p:sp>
      <p:sp>
        <p:nvSpPr>
          <p:cNvPr id="251" name="Google Shape;251;g29e03a48da0_0_110"/>
          <p:cNvSpPr/>
          <p:nvPr/>
        </p:nvSpPr>
        <p:spPr>
          <a:xfrm>
            <a:off x="5744731" y="1878295"/>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5</a:t>
            </a:r>
            <a:endParaRPr sz="1400" b="0" i="0" u="none" strike="noStrike" cap="none">
              <a:solidFill>
                <a:srgbClr val="000000"/>
              </a:solidFill>
              <a:latin typeface="Arial"/>
              <a:ea typeface="Arial"/>
              <a:cs typeface="Arial"/>
              <a:sym typeface="Arial"/>
            </a:endParaRPr>
          </a:p>
        </p:txBody>
      </p:sp>
      <p:sp>
        <p:nvSpPr>
          <p:cNvPr id="252" name="Google Shape;252;g29e03a48da0_0_110"/>
          <p:cNvSpPr/>
          <p:nvPr/>
        </p:nvSpPr>
        <p:spPr>
          <a:xfrm>
            <a:off x="7818038" y="1978600"/>
            <a:ext cx="1174800" cy="141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Calibri"/>
                <a:ea typeface="Calibri"/>
                <a:cs typeface="Calibri"/>
                <a:sym typeface="Calibri"/>
              </a:rPr>
              <a:t>Aerial view</a:t>
            </a:r>
            <a:endParaRPr sz="1300" b="0" i="0" u="none" strike="noStrike" cap="none">
              <a:solidFill>
                <a:srgbClr val="000000"/>
              </a:solidFill>
              <a:latin typeface="Arial"/>
              <a:ea typeface="Arial"/>
              <a:cs typeface="Arial"/>
              <a:sym typeface="Arial"/>
            </a:endParaRPr>
          </a:p>
        </p:txBody>
      </p:sp>
      <p:sp>
        <p:nvSpPr>
          <p:cNvPr id="253" name="Google Shape;253;g29e03a48da0_0_110"/>
          <p:cNvSpPr/>
          <p:nvPr/>
        </p:nvSpPr>
        <p:spPr>
          <a:xfrm>
            <a:off x="8512107" y="1991496"/>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6</a:t>
            </a:r>
            <a:endParaRPr sz="1400" b="0" i="0" u="none" strike="noStrike" cap="none">
              <a:solidFill>
                <a:srgbClr val="000000"/>
              </a:solidFill>
              <a:latin typeface="Arial"/>
              <a:ea typeface="Arial"/>
              <a:cs typeface="Arial"/>
              <a:sym typeface="Arial"/>
            </a:endParaRPr>
          </a:p>
        </p:txBody>
      </p:sp>
      <p:pic>
        <p:nvPicPr>
          <p:cNvPr id="254" name="Google Shape;254;g29e03a48da0_0_110" descr="Download Microsoft Teams Logo in SVG Vector or PNG File ..."/>
          <p:cNvPicPr preferRelativeResize="0"/>
          <p:nvPr/>
        </p:nvPicPr>
        <p:blipFill rotWithShape="1">
          <a:blip r:embed="rId17">
            <a:alphaModFix/>
          </a:blip>
          <a:srcRect/>
          <a:stretch/>
        </p:blipFill>
        <p:spPr>
          <a:xfrm>
            <a:off x="3680225" y="3860666"/>
            <a:ext cx="1108853" cy="739233"/>
          </a:xfrm>
          <a:prstGeom prst="rect">
            <a:avLst/>
          </a:prstGeom>
          <a:noFill/>
          <a:ln>
            <a:noFill/>
          </a:ln>
        </p:spPr>
      </p:pic>
      <p:pic>
        <p:nvPicPr>
          <p:cNvPr id="255" name="Google Shape;255;g29e03a48da0_0_110" descr="Picture 10"/>
          <p:cNvPicPr preferRelativeResize="0"/>
          <p:nvPr/>
        </p:nvPicPr>
        <p:blipFill rotWithShape="1">
          <a:blip r:embed="rId18">
            <a:alphaModFix/>
          </a:blip>
          <a:srcRect/>
          <a:stretch/>
        </p:blipFill>
        <p:spPr>
          <a:xfrm rot="7199998">
            <a:off x="5761765" y="1606944"/>
            <a:ext cx="1459620" cy="1035063"/>
          </a:xfrm>
          <a:prstGeom prst="rect">
            <a:avLst/>
          </a:prstGeom>
          <a:noFill/>
          <a:ln>
            <a:noFill/>
          </a:ln>
        </p:spPr>
      </p:pic>
      <p:sp>
        <p:nvSpPr>
          <p:cNvPr id="256" name="Google Shape;256;g29e03a48da0_0_110"/>
          <p:cNvSpPr/>
          <p:nvPr/>
        </p:nvSpPr>
        <p:spPr>
          <a:xfrm>
            <a:off x="3175325" y="653750"/>
            <a:ext cx="464700" cy="115200"/>
          </a:xfrm>
          <a:prstGeom prst="rect">
            <a:avLst/>
          </a:prstGeom>
          <a:solidFill>
            <a:srgbClr val="75707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9e03a48da0_0_1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9e03a48da0_0_1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Drama</a:t>
            </a:r>
            <a:endParaRPr sz="2800" b="0" i="0" u="none" strike="noStrike" cap="none">
              <a:solidFill>
                <a:srgbClr val="595959"/>
              </a:solidFill>
              <a:latin typeface="Maven Pro Medium"/>
              <a:ea typeface="Maven Pro Medium"/>
              <a:cs typeface="Maven Pro Medium"/>
              <a:sym typeface="Maven Pro Medium"/>
            </a:endParaRPr>
          </a:p>
        </p:txBody>
      </p:sp>
      <p:pic>
        <p:nvPicPr>
          <p:cNvPr id="263" name="Google Shape;263;g29e03a48da0_0_118"/>
          <p:cNvPicPr preferRelativeResize="0"/>
          <p:nvPr/>
        </p:nvPicPr>
        <p:blipFill rotWithShape="1">
          <a:blip r:embed="rId3">
            <a:alphaModFix/>
          </a:blip>
          <a:srcRect/>
          <a:stretch/>
        </p:blipFill>
        <p:spPr>
          <a:xfrm>
            <a:off x="581248" y="623777"/>
            <a:ext cx="8066565" cy="4369786"/>
          </a:xfrm>
          <a:prstGeom prst="rect">
            <a:avLst/>
          </a:prstGeom>
          <a:noFill/>
          <a:ln>
            <a:noFill/>
          </a:ln>
        </p:spPr>
      </p:pic>
      <p:pic>
        <p:nvPicPr>
          <p:cNvPr id="264" name="Google Shape;264;g29e03a48da0_0_118"/>
          <p:cNvPicPr preferRelativeResize="0"/>
          <p:nvPr/>
        </p:nvPicPr>
        <p:blipFill rotWithShape="1">
          <a:blip r:embed="rId4">
            <a:alphaModFix/>
          </a:blip>
          <a:srcRect/>
          <a:stretch/>
        </p:blipFill>
        <p:spPr>
          <a:xfrm>
            <a:off x="7711899" y="106249"/>
            <a:ext cx="1340815" cy="768600"/>
          </a:xfrm>
          <a:prstGeom prst="rect">
            <a:avLst/>
          </a:prstGeom>
          <a:noFill/>
          <a:ln>
            <a:noFill/>
          </a:ln>
        </p:spPr>
      </p:pic>
      <p:pic>
        <p:nvPicPr>
          <p:cNvPr id="265" name="Google Shape;265;g29e03a48da0_0_118"/>
          <p:cNvPicPr preferRelativeResize="0"/>
          <p:nvPr/>
        </p:nvPicPr>
        <p:blipFill rotWithShape="1">
          <a:blip r:embed="rId5">
            <a:alphaModFix/>
          </a:blip>
          <a:srcRect/>
          <a:stretch/>
        </p:blipFill>
        <p:spPr>
          <a:xfrm>
            <a:off x="90525" y="98750"/>
            <a:ext cx="1759662" cy="78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29e03a48da0_0_126"/>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271" name="Google Shape;271;g29e03a48da0_0_126"/>
          <p:cNvPicPr preferRelativeResize="0"/>
          <p:nvPr/>
        </p:nvPicPr>
        <p:blipFill rotWithShape="1">
          <a:blip r:embed="rId4">
            <a:alphaModFix/>
          </a:blip>
          <a:srcRect/>
          <a:stretch/>
        </p:blipFill>
        <p:spPr>
          <a:xfrm>
            <a:off x="7832651" y="106249"/>
            <a:ext cx="1220065" cy="695249"/>
          </a:xfrm>
          <a:prstGeom prst="rect">
            <a:avLst/>
          </a:prstGeom>
          <a:noFill/>
          <a:ln>
            <a:noFill/>
          </a:ln>
        </p:spPr>
      </p:pic>
      <p:sp>
        <p:nvSpPr>
          <p:cNvPr id="272" name="Google Shape;272;g29e03a48da0_0_12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9e03a48da0_0_12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Music</a:t>
            </a:r>
            <a:endParaRPr sz="2800" b="0" i="0" u="none" strike="noStrike" cap="none">
              <a:solidFill>
                <a:srgbClr val="595959"/>
              </a:solidFill>
              <a:latin typeface="Maven Pro Medium"/>
              <a:ea typeface="Maven Pro Medium"/>
              <a:cs typeface="Maven Pro Medium"/>
              <a:sym typeface="Maven Pro Medium"/>
            </a:endParaRPr>
          </a:p>
        </p:txBody>
      </p:sp>
      <p:pic>
        <p:nvPicPr>
          <p:cNvPr id="274" name="Google Shape;274;g29e03a48da0_0_126"/>
          <p:cNvPicPr preferRelativeResize="0"/>
          <p:nvPr/>
        </p:nvPicPr>
        <p:blipFill rotWithShape="1">
          <a:blip r:embed="rId5">
            <a:alphaModFix/>
          </a:blip>
          <a:srcRect/>
          <a:stretch/>
        </p:blipFill>
        <p:spPr>
          <a:xfrm>
            <a:off x="855791" y="801498"/>
            <a:ext cx="7526515" cy="42349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81" name="Google Shape;281;p25"/>
          <p:cNvPicPr preferRelativeResize="0"/>
          <p:nvPr/>
        </p:nvPicPr>
        <p:blipFill rotWithShape="1">
          <a:blip r:embed="rId3">
            <a:alphaModFix/>
          </a:blip>
          <a:srcRect/>
          <a:stretch/>
        </p:blipFill>
        <p:spPr>
          <a:xfrm>
            <a:off x="0" y="60861"/>
            <a:ext cx="9144000" cy="50217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88" name="Google Shape;288;p26"/>
          <p:cNvPicPr preferRelativeResize="0"/>
          <p:nvPr/>
        </p:nvPicPr>
        <p:blipFill rotWithShape="1">
          <a:blip r:embed="rId3">
            <a:alphaModFix/>
          </a:blip>
          <a:srcRect/>
          <a:stretch/>
        </p:blipFill>
        <p:spPr>
          <a:xfrm>
            <a:off x="0" y="53275"/>
            <a:ext cx="9144000" cy="5036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7"/>
          <p:cNvSpPr/>
          <p:nvPr/>
        </p:nvSpPr>
        <p:spPr>
          <a:xfrm>
            <a:off x="90900" y="1029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295" name="Google Shape;295;p27"/>
          <p:cNvPicPr preferRelativeResize="0"/>
          <p:nvPr/>
        </p:nvPicPr>
        <p:blipFill rotWithShape="1">
          <a:blip r:embed="rId3">
            <a:alphaModFix/>
          </a:blip>
          <a:srcRect/>
          <a:stretch/>
        </p:blipFill>
        <p:spPr>
          <a:xfrm>
            <a:off x="0" y="38555"/>
            <a:ext cx="9144000" cy="506638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02" name="Google Shape;302;p28"/>
          <p:cNvPicPr preferRelativeResize="0"/>
          <p:nvPr/>
        </p:nvPicPr>
        <p:blipFill rotWithShape="1">
          <a:blip r:embed="rId3">
            <a:alphaModFix/>
          </a:blip>
          <a:srcRect/>
          <a:stretch/>
        </p:blipFill>
        <p:spPr>
          <a:xfrm>
            <a:off x="0" y="10224"/>
            <a:ext cx="9144000" cy="51230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09" name="Google Shape;309;p29"/>
          <p:cNvPicPr preferRelativeResize="0"/>
          <p:nvPr/>
        </p:nvPicPr>
        <p:blipFill rotWithShape="1">
          <a:blip r:embed="rId3">
            <a:alphaModFix/>
          </a:blip>
          <a:srcRect/>
          <a:stretch/>
        </p:blipFill>
        <p:spPr>
          <a:xfrm>
            <a:off x="23651" y="0"/>
            <a:ext cx="9096697"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5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51"/>
          <p:cNvSpPr txBox="1"/>
          <p:nvPr/>
        </p:nvSpPr>
        <p:spPr>
          <a:xfrm>
            <a:off x="1639427" y="98700"/>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(1)</a:t>
            </a:r>
            <a:endParaRPr sz="1400" b="0" i="0" u="none" strike="noStrike" cap="none">
              <a:solidFill>
                <a:srgbClr val="000000"/>
              </a:solidFill>
              <a:latin typeface="Arial"/>
              <a:ea typeface="Arial"/>
              <a:cs typeface="Arial"/>
              <a:sym typeface="Arial"/>
            </a:endParaRPr>
          </a:p>
        </p:txBody>
      </p:sp>
      <p:sp>
        <p:nvSpPr>
          <p:cNvPr id="72" name="Google Shape;72;p51"/>
          <p:cNvSpPr txBox="1"/>
          <p:nvPr/>
        </p:nvSpPr>
        <p:spPr>
          <a:xfrm>
            <a:off x="173181" y="882350"/>
            <a:ext cx="8797637" cy="42165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school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be given a knowledge organiser at the start of each term (September, January and April). </a:t>
            </a:r>
            <a:r>
              <a:rPr lang="en" sz="1200" b="0" i="0" u="none" strike="noStrike" cap="none">
                <a:solidFill>
                  <a:schemeClr val="dk1"/>
                </a:solidFill>
                <a:latin typeface="Verdana"/>
                <a:ea typeface="Verdana"/>
                <a:cs typeface="Verdana"/>
                <a:sym typeface="Verdana"/>
              </a:rPr>
              <a:t>You need to bring your knowledge organiser and exercise book with you every day to school. </a:t>
            </a:r>
            <a:r>
              <a:rPr lang="en" sz="1200" b="0" i="0" u="none" strike="noStrike" cap="none">
                <a:solidFill>
                  <a:srgbClr val="000000"/>
                </a:solidFill>
                <a:latin typeface="Verdana"/>
                <a:ea typeface="Verdana"/>
                <a:cs typeface="Verdana"/>
                <a:sym typeface="Verdana"/>
              </a:rPr>
              <a:t>This will be a key piece of equipment and will be regularly referred to in lesson.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In lessons, there will be fortnightly low-stakes retrieval quizzes based on the knowledge contained in the knowledge organiser. </a:t>
            </a:r>
            <a:r>
              <a:rPr lang="en" sz="1200" b="0" i="0" u="none" strike="noStrike" cap="none">
                <a:solidFill>
                  <a:schemeClr val="dk1"/>
                </a:solidFill>
                <a:latin typeface="Verdana"/>
                <a:ea typeface="Verdana"/>
                <a:cs typeface="Verdana"/>
                <a:sym typeface="Verdana"/>
              </a:rPr>
              <a:t>Your knowledge organiser and exercise book will be checked regularly during tutor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spend </a:t>
            </a:r>
            <a:r>
              <a:rPr lang="en" sz="1200" b="1" i="0" u="none" strike="noStrike" cap="none">
                <a:solidFill>
                  <a:schemeClr val="dk1"/>
                </a:solidFill>
                <a:latin typeface="Verdana"/>
                <a:ea typeface="Verdana"/>
                <a:cs typeface="Verdana"/>
                <a:sym typeface="Verdana"/>
              </a:rPr>
              <a:t>40 minutes per evening </a:t>
            </a:r>
            <a:r>
              <a:rPr lang="en" sz="1200" b="0" i="0" u="none" strike="noStrike" cap="none">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16" name="Google Shape;316;p30"/>
          <p:cNvPicPr preferRelativeResize="0"/>
          <p:nvPr/>
        </p:nvPicPr>
        <p:blipFill rotWithShape="1">
          <a:blip r:embed="rId3">
            <a:alphaModFix/>
          </a:blip>
          <a:srcRect/>
          <a:stretch/>
        </p:blipFill>
        <p:spPr>
          <a:xfrm>
            <a:off x="0" y="23633"/>
            <a:ext cx="9144000" cy="50962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23" name="Google Shape;323;p31"/>
          <p:cNvPicPr preferRelativeResize="0"/>
          <p:nvPr/>
        </p:nvPicPr>
        <p:blipFill rotWithShape="1">
          <a:blip r:embed="rId3">
            <a:alphaModFix/>
          </a:blip>
          <a:srcRect/>
          <a:stretch/>
        </p:blipFill>
        <p:spPr>
          <a:xfrm>
            <a:off x="0" y="34160"/>
            <a:ext cx="9144000" cy="50751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5595a708aa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25595a708aa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Engineering</a:t>
            </a:r>
            <a:endParaRPr sz="2800" b="0" i="0" u="none" strike="noStrike" cap="none">
              <a:solidFill>
                <a:schemeClr val="dk1"/>
              </a:solidFill>
              <a:latin typeface="Maven Pro Medium"/>
              <a:ea typeface="Maven Pro Medium"/>
              <a:cs typeface="Maven Pro Medium"/>
              <a:sym typeface="Maven Pro Medium"/>
            </a:endParaRPr>
          </a:p>
        </p:txBody>
      </p:sp>
      <p:pic>
        <p:nvPicPr>
          <p:cNvPr id="379" name="Google Shape;379;g25595a708aa_0_0"/>
          <p:cNvPicPr preferRelativeResize="0"/>
          <p:nvPr/>
        </p:nvPicPr>
        <p:blipFill rotWithShape="1">
          <a:blip r:embed="rId3">
            <a:alphaModFix/>
          </a:blip>
          <a:srcRect/>
          <a:stretch/>
        </p:blipFill>
        <p:spPr>
          <a:xfrm>
            <a:off x="229825" y="717700"/>
            <a:ext cx="8560884" cy="401878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5595a708aa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25595a708aa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Product Design</a:t>
            </a:r>
            <a:endParaRPr sz="2800" b="0" i="0" u="none" strike="noStrike" cap="none">
              <a:solidFill>
                <a:schemeClr val="dk1"/>
              </a:solidFill>
              <a:latin typeface="Maven Pro Medium"/>
              <a:ea typeface="Maven Pro Medium"/>
              <a:cs typeface="Maven Pro Medium"/>
              <a:sym typeface="Maven Pro Medium"/>
            </a:endParaRPr>
          </a:p>
        </p:txBody>
      </p:sp>
      <p:pic>
        <p:nvPicPr>
          <p:cNvPr id="386" name="Google Shape;386;g25595a708aa_0_8"/>
          <p:cNvPicPr preferRelativeResize="0"/>
          <p:nvPr/>
        </p:nvPicPr>
        <p:blipFill rotWithShape="1">
          <a:blip r:embed="rId3">
            <a:alphaModFix/>
          </a:blip>
          <a:srcRect/>
          <a:stretch/>
        </p:blipFill>
        <p:spPr>
          <a:xfrm>
            <a:off x="322118" y="533401"/>
            <a:ext cx="8499764" cy="439883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5595a708aa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25595a708aa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Food Technology</a:t>
            </a:r>
            <a:endParaRPr sz="2800" b="0" i="0" u="none" strike="noStrike" cap="none">
              <a:solidFill>
                <a:schemeClr val="dk1"/>
              </a:solidFill>
              <a:latin typeface="Maven Pro Medium"/>
              <a:ea typeface="Maven Pro Medium"/>
              <a:cs typeface="Maven Pro Medium"/>
              <a:sym typeface="Maven Pro Medium"/>
            </a:endParaRPr>
          </a:p>
        </p:txBody>
      </p:sp>
      <p:pic>
        <p:nvPicPr>
          <p:cNvPr id="393" name="Google Shape;393;g25595a708aa_0_16"/>
          <p:cNvPicPr preferRelativeResize="0"/>
          <p:nvPr/>
        </p:nvPicPr>
        <p:blipFill rotWithShape="1">
          <a:blip r:embed="rId3">
            <a:alphaModFix/>
          </a:blip>
          <a:srcRect/>
          <a:stretch/>
        </p:blipFill>
        <p:spPr>
          <a:xfrm>
            <a:off x="488807" y="791770"/>
            <a:ext cx="8454302" cy="39862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5595a708aa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25595a708aa_0_24"/>
          <p:cNvSpPr txBox="1"/>
          <p:nvPr/>
        </p:nvSpPr>
        <p:spPr>
          <a:xfrm>
            <a:off x="3064559" y="196653"/>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Textiles</a:t>
            </a:r>
            <a:endParaRPr sz="2800" b="0" i="0" u="none" strike="noStrike" cap="none">
              <a:solidFill>
                <a:schemeClr val="dk1"/>
              </a:solidFill>
              <a:latin typeface="Maven Pro Medium"/>
              <a:ea typeface="Maven Pro Medium"/>
              <a:cs typeface="Maven Pro Medium"/>
              <a:sym typeface="Maven Pro Medium"/>
            </a:endParaRPr>
          </a:p>
        </p:txBody>
      </p:sp>
      <p:pic>
        <p:nvPicPr>
          <p:cNvPr id="400" name="Google Shape;400;g25595a708aa_0_24"/>
          <p:cNvPicPr preferRelativeResize="0"/>
          <p:nvPr/>
        </p:nvPicPr>
        <p:blipFill rotWithShape="1">
          <a:blip r:embed="rId3">
            <a:alphaModFix/>
          </a:blip>
          <a:srcRect/>
          <a:stretch/>
        </p:blipFill>
        <p:spPr>
          <a:xfrm>
            <a:off x="221673" y="690351"/>
            <a:ext cx="8769927" cy="40391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36"/>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Graphic Design</a:t>
            </a:r>
            <a:endParaRPr sz="2800" b="0" i="0" u="none" strike="noStrike" cap="none">
              <a:solidFill>
                <a:schemeClr val="dk1"/>
              </a:solidFill>
              <a:latin typeface="Maven Pro Medium"/>
              <a:ea typeface="Maven Pro Medium"/>
              <a:cs typeface="Maven Pro Medium"/>
              <a:sym typeface="Maven Pro Medium"/>
            </a:endParaRPr>
          </a:p>
        </p:txBody>
      </p:sp>
      <p:sp>
        <p:nvSpPr>
          <p:cNvPr id="407" name="Google Shape;407;p36"/>
          <p:cNvSpPr/>
          <p:nvPr/>
        </p:nvSpPr>
        <p:spPr>
          <a:xfrm>
            <a:off x="648000" y="471055"/>
            <a:ext cx="1291636" cy="4225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a:stretch/>
        </p:blipFill>
        <p:spPr>
          <a:xfrm>
            <a:off x="464126" y="533400"/>
            <a:ext cx="8444345" cy="44375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2633af0c58d_0_59"/>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359" name="Google Shape;359;g2633af0c58d_0_59"/>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360" name="Google Shape;360;g2633af0c58d_0_5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633af0c58d_0_5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Numeracy</a:t>
            </a:r>
            <a:endParaRPr sz="2800" b="0" i="0" u="none" strike="noStrike" cap="none">
              <a:solidFill>
                <a:srgbClr val="595959"/>
              </a:solidFill>
              <a:latin typeface="Maven Pro Medium"/>
              <a:ea typeface="Maven Pro Medium"/>
              <a:cs typeface="Maven Pro Medium"/>
              <a:sym typeface="Maven Pro Medium"/>
            </a:endParaRPr>
          </a:p>
        </p:txBody>
      </p:sp>
      <p:sp>
        <p:nvSpPr>
          <p:cNvPr id="362" name="Google Shape;362;g2633af0c58d_0_59"/>
          <p:cNvSpPr txBox="1"/>
          <p:nvPr/>
        </p:nvSpPr>
        <p:spPr>
          <a:xfrm>
            <a:off x="8590020" y="1161355"/>
            <a:ext cx="1536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g2633af0c58d_0_59"/>
          <p:cNvPicPr preferRelativeResize="0"/>
          <p:nvPr/>
        </p:nvPicPr>
        <p:blipFill rotWithShape="1">
          <a:blip r:embed="rId5">
            <a:alphaModFix/>
          </a:blip>
          <a:srcRect/>
          <a:stretch/>
        </p:blipFill>
        <p:spPr>
          <a:xfrm>
            <a:off x="1097947" y="1099225"/>
            <a:ext cx="7568830" cy="3887595"/>
          </a:xfrm>
          <a:prstGeom prst="rect">
            <a:avLst/>
          </a:prstGeom>
          <a:noFill/>
          <a:ln>
            <a:noFill/>
          </a:ln>
        </p:spPr>
      </p:pic>
      <p:sp>
        <p:nvSpPr>
          <p:cNvPr id="364" name="Google Shape;364;g2633af0c58d_0_59"/>
          <p:cNvSpPr txBox="1"/>
          <p:nvPr/>
        </p:nvSpPr>
        <p:spPr>
          <a:xfrm>
            <a:off x="1622278" y="692423"/>
            <a:ext cx="6089700" cy="3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Verdana"/>
                <a:ea typeface="Verdana"/>
                <a:cs typeface="Verdana"/>
                <a:sym typeface="Verdana"/>
              </a:rPr>
              <a:t>Here are some activities that will help develop your numeracy skills and link the numeracy you are doing in all of your lessons to the numeracy you see every day in the real world.</a:t>
            </a:r>
            <a:endParaRPr sz="800" b="1" i="0" u="none" strike="noStrike" cap="none">
              <a:solidFill>
                <a:srgbClr val="000000"/>
              </a:solidFill>
              <a:latin typeface="Verdana"/>
              <a:ea typeface="Verdana"/>
              <a:cs typeface="Verdana"/>
              <a:sym typeface="Verdana"/>
            </a:endParaRPr>
          </a:p>
        </p:txBody>
      </p:sp>
      <p:cxnSp>
        <p:nvCxnSpPr>
          <p:cNvPr id="365" name="Google Shape;365;g2633af0c58d_0_59"/>
          <p:cNvCxnSpPr/>
          <p:nvPr/>
        </p:nvCxnSpPr>
        <p:spPr>
          <a:xfrm>
            <a:off x="1097947" y="1161355"/>
            <a:ext cx="0" cy="3771000"/>
          </a:xfrm>
          <a:prstGeom prst="straightConnector1">
            <a:avLst/>
          </a:prstGeom>
          <a:noFill/>
          <a:ln w="12700" cap="flat" cmpd="sng">
            <a:solidFill>
              <a:schemeClr val="dk1"/>
            </a:solidFill>
            <a:prstDash val="solid"/>
            <a:round/>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Things to do whilst at Wilsthorpe</a:t>
            </a:r>
            <a:endParaRPr sz="2800" b="0" i="0" u="none" strike="noStrike" cap="none">
              <a:solidFill>
                <a:schemeClr val="dk1"/>
              </a:solidFill>
              <a:latin typeface="Maven Pro Medium"/>
              <a:ea typeface="Maven Pro Medium"/>
              <a:cs typeface="Maven Pro Medium"/>
              <a:sym typeface="Maven Pro Medium"/>
            </a:endParaRPr>
          </a:p>
        </p:txBody>
      </p:sp>
      <p:pic>
        <p:nvPicPr>
          <p:cNvPr id="372" name="Google Shape;372;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5"/>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379" name="Google Shape;379;p55"/>
          <p:cNvGraphicFramePr/>
          <p:nvPr/>
        </p:nvGraphicFramePr>
        <p:xfrm>
          <a:off x="90900" y="1074000"/>
          <a:ext cx="8962200" cy="3962530"/>
        </p:xfrm>
        <a:graphic>
          <a:graphicData uri="http://schemas.openxmlformats.org/drawingml/2006/table">
            <a:tbl>
              <a:tblPr firstRow="1" bandRow="1">
                <a:noFill/>
                <a:tableStyleId>{DE0ADE4F-5F53-41A8-A092-A08D24C7B987}</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2"/>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2"/>
          <p:cNvSpPr txBox="1"/>
          <p:nvPr/>
        </p:nvSpPr>
        <p:spPr>
          <a:xfrm>
            <a:off x="1589808" y="290039"/>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(2) </a:t>
            </a:r>
            <a:endParaRPr sz="1400" b="0" i="0" u="none" strike="noStrike" cap="none">
              <a:solidFill>
                <a:srgbClr val="000000"/>
              </a:solidFill>
              <a:latin typeface="Arial"/>
              <a:ea typeface="Arial"/>
              <a:cs typeface="Arial"/>
              <a:sym typeface="Arial"/>
            </a:endParaRPr>
          </a:p>
        </p:txBody>
      </p:sp>
      <p:sp>
        <p:nvSpPr>
          <p:cNvPr id="79" name="Google Shape;79;p52"/>
          <p:cNvSpPr txBox="1"/>
          <p:nvPr/>
        </p:nvSpPr>
        <p:spPr>
          <a:xfrm>
            <a:off x="90525" y="1120683"/>
            <a:ext cx="896218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Clocks</a:t>
            </a:r>
            <a:r>
              <a:rPr lang="en" sz="1200" b="0" i="0" u="none" strike="noStrike" cap="none">
                <a:solidFill>
                  <a:srgbClr val="000000"/>
                </a:solidFill>
                <a:latin typeface="Verdana"/>
                <a:ea typeface="Verdana"/>
                <a:cs typeface="Verdana"/>
                <a:sym typeface="Verdana"/>
              </a:rPr>
              <a:t> - divide a page into 12 sections (like a clock) and add information about a topic in each section</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Spelling tests </a:t>
            </a:r>
            <a:r>
              <a:rPr lang="en" sz="1200" b="0" i="0" u="none" strike="noStrike" cap="none">
                <a:solidFill>
                  <a:srgbClr val="000000"/>
                </a:solidFill>
                <a:latin typeface="Verdana"/>
                <a:ea typeface="Verdana"/>
                <a:cs typeface="Verdana"/>
                <a:sym typeface="Verdana"/>
              </a:rPr>
              <a:t>- write a spelling test for yourself based on the key vocabulary</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Fact sheets </a:t>
            </a:r>
            <a:r>
              <a:rPr lang="en" sz="1200" b="0" i="0" u="none" strike="noStrike" cap="none">
                <a:solidFill>
                  <a:srgbClr val="000000"/>
                </a:solidFill>
                <a:latin typeface="Verdana"/>
                <a:ea typeface="Verdana"/>
                <a:cs typeface="Verdana"/>
                <a:sym typeface="Verdana"/>
              </a:rPr>
              <a:t>- produce a fact sheet that contains key words, diagrams and information about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Posters</a:t>
            </a:r>
            <a:r>
              <a:rPr lang="en" sz="1200" b="0" i="0" u="none" strike="noStrike" cap="none">
                <a:solidFill>
                  <a:srgbClr val="000000"/>
                </a:solidFill>
                <a:latin typeface="Verdana"/>
                <a:ea typeface="Verdana"/>
                <a:cs typeface="Verdana"/>
                <a:sym typeface="Verdana"/>
              </a:rPr>
              <a:t> - produce of poster that contains the key images in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Flowcharts</a:t>
            </a:r>
            <a:r>
              <a:rPr lang="en" sz="1200" b="0" i="0" u="none" strike="noStrike" cap="none">
                <a:solidFill>
                  <a:srgbClr val="000000"/>
                </a:solidFill>
                <a:latin typeface="Verdana"/>
                <a:ea typeface="Verdana"/>
                <a:cs typeface="Verdana"/>
                <a:sym typeface="Verdana"/>
              </a:rPr>
              <a:t> – produce a diagram that sequences the key steps in a process or key events in a time period</a:t>
            </a: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Quizzes </a:t>
            </a:r>
            <a:r>
              <a:rPr lang="en" sz="1200" b="0" i="0" u="none" strike="noStrike" cap="none">
                <a:solidFill>
                  <a:srgbClr val="000000"/>
                </a:solidFill>
                <a:latin typeface="Verdana"/>
                <a:ea typeface="Verdana"/>
                <a:cs typeface="Verdana"/>
                <a:sym typeface="Verdana"/>
              </a:rPr>
              <a:t>- write a quiz based on what you have learnt about a topic and get others to test you</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Mind maps </a:t>
            </a:r>
            <a:r>
              <a:rPr lang="en" sz="1200" b="0" i="0" u="none" strike="noStrike" cap="none">
                <a:solidFill>
                  <a:srgbClr val="000000"/>
                </a:solidFill>
                <a:latin typeface="Verdana"/>
                <a:ea typeface="Verdana"/>
                <a:cs typeface="Verdana"/>
                <a:sym typeface="Verdana"/>
              </a:rPr>
              <a:t>- produce a mind map to logically organise key concepts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Flash cards </a:t>
            </a:r>
            <a:r>
              <a:rPr lang="en" sz="1200" b="0" i="0" u="none" strike="noStrike" cap="none">
                <a:solidFill>
                  <a:srgbClr val="000000"/>
                </a:solidFill>
                <a:latin typeface="Verdana"/>
                <a:ea typeface="Verdana"/>
                <a:cs typeface="Verdana"/>
                <a:sym typeface="Verdana"/>
              </a:rPr>
              <a:t>- create a set of flash cards that contain key pieces of information and vocabulary for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Read, cover, say, write and check </a:t>
            </a:r>
            <a:r>
              <a:rPr lang="en" sz="1200" b="0" i="0" u="none" strike="noStrike" cap="none">
                <a:solidFill>
                  <a:srgbClr val="000000"/>
                </a:solidFill>
                <a:latin typeface="Verdana"/>
                <a:ea typeface="Verdana"/>
                <a:cs typeface="Verdana"/>
                <a:sym typeface="Verdana"/>
              </a:rPr>
              <a:t>– read 3 pieces of information, cover it over, say it aloud, write it down correctly then check it against your knowledge organiser. Repeat until to you say and write it perfectly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56"/>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386" name="Google Shape;386;p56"/>
          <p:cNvGraphicFramePr/>
          <p:nvPr/>
        </p:nvGraphicFramePr>
        <p:xfrm>
          <a:off x="90900" y="1074000"/>
          <a:ext cx="8962200" cy="3962530"/>
        </p:xfrm>
        <a:graphic>
          <a:graphicData uri="http://schemas.openxmlformats.org/drawingml/2006/table">
            <a:tbl>
              <a:tblPr firstRow="1" bandRow="1">
                <a:noFill/>
                <a:tableStyleId>{DE0ADE4F-5F53-41A8-A092-A08D24C7B987}</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57"/>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393" name="Google Shape;393;p57"/>
          <p:cNvGraphicFramePr/>
          <p:nvPr/>
        </p:nvGraphicFramePr>
        <p:xfrm>
          <a:off x="90900" y="1074000"/>
          <a:ext cx="8962200" cy="3962530"/>
        </p:xfrm>
        <a:graphic>
          <a:graphicData uri="http://schemas.openxmlformats.org/drawingml/2006/table">
            <a:tbl>
              <a:tblPr firstRow="1" bandRow="1">
                <a:noFill/>
                <a:tableStyleId>{DE0ADE4F-5F53-41A8-A092-A08D24C7B987}</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5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00" name="Google Shape;400;p58"/>
          <p:cNvGraphicFramePr/>
          <p:nvPr/>
        </p:nvGraphicFramePr>
        <p:xfrm>
          <a:off x="90900" y="1074000"/>
          <a:ext cx="8962200" cy="3962530"/>
        </p:xfrm>
        <a:graphic>
          <a:graphicData uri="http://schemas.openxmlformats.org/drawingml/2006/table">
            <a:tbl>
              <a:tblPr firstRow="1" bandRow="1">
                <a:noFill/>
                <a:tableStyleId>{DE0ADE4F-5F53-41A8-A092-A08D24C7B987}</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3"/>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3"/>
          <p:cNvSpPr txBox="1"/>
          <p:nvPr/>
        </p:nvSpPr>
        <p:spPr>
          <a:xfrm>
            <a:off x="1605048" y="244327"/>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(3) </a:t>
            </a:r>
            <a:endParaRPr sz="1400" b="0" i="0" u="none" strike="noStrike" cap="none">
              <a:solidFill>
                <a:srgbClr val="000000"/>
              </a:solidFill>
              <a:latin typeface="Arial"/>
              <a:ea typeface="Arial"/>
              <a:cs typeface="Arial"/>
              <a:sym typeface="Arial"/>
            </a:endParaRPr>
          </a:p>
        </p:txBody>
      </p:sp>
      <p:sp>
        <p:nvSpPr>
          <p:cNvPr id="86" name="Google Shape;86;p53"/>
          <p:cNvSpPr txBox="1"/>
          <p:nvPr/>
        </p:nvSpPr>
        <p:spPr>
          <a:xfrm>
            <a:off x="90905" y="1166765"/>
            <a:ext cx="8962189" cy="3816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Mnemonics</a:t>
            </a:r>
            <a:r>
              <a:rPr lang="en" sz="1200" b="0" i="0" u="none" strike="noStrike" cap="none">
                <a:solidFill>
                  <a:srgbClr val="000000"/>
                </a:solidFill>
                <a:latin typeface="Verdana"/>
                <a:ea typeface="Verdana"/>
                <a:cs typeface="Verdana"/>
                <a:sym typeface="Verdana"/>
              </a:rPr>
              <a:t> - take the first letter of each key word  to be remembered and write it in to a down in to a memorable word or sentence i.e to remember the planets you could use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y </a:t>
            </a:r>
            <a:r>
              <a:rPr lang="en" sz="1200" b="1" i="0" u="sng" strike="noStrike" cap="none">
                <a:solidFill>
                  <a:srgbClr val="000000"/>
                </a:solidFill>
                <a:latin typeface="Verdana"/>
                <a:ea typeface="Verdana"/>
                <a:cs typeface="Verdana"/>
                <a:sym typeface="Verdana"/>
              </a:rPr>
              <a:t>V</a:t>
            </a:r>
            <a:r>
              <a:rPr lang="en" sz="1200" b="0" i="0" u="none" strike="noStrike" cap="none">
                <a:solidFill>
                  <a:srgbClr val="000000"/>
                </a:solidFill>
                <a:latin typeface="Verdana"/>
                <a:ea typeface="Verdana"/>
                <a:cs typeface="Verdana"/>
                <a:sym typeface="Verdana"/>
              </a:rPr>
              <a:t>ery </a:t>
            </a:r>
            <a:r>
              <a:rPr lang="en" sz="1200" b="1" i="0" u="sng" strike="noStrike" cap="none">
                <a:solidFill>
                  <a:srgbClr val="000000"/>
                </a:solidFill>
                <a:latin typeface="Verdana"/>
                <a:ea typeface="Verdana"/>
                <a:cs typeface="Verdana"/>
                <a:sym typeface="Verdana"/>
              </a:rPr>
              <a:t>E</a:t>
            </a:r>
            <a:r>
              <a:rPr lang="en" sz="1200" b="0" i="0" u="none" strike="noStrike" cap="none">
                <a:solidFill>
                  <a:srgbClr val="000000"/>
                </a:solidFill>
                <a:latin typeface="Verdana"/>
                <a:ea typeface="Verdana"/>
                <a:cs typeface="Verdana"/>
                <a:sym typeface="Verdana"/>
              </a:rPr>
              <a:t>ducated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other </a:t>
            </a:r>
            <a:r>
              <a:rPr lang="en" sz="1200" b="1" i="0" u="sng" strike="noStrike" cap="none">
                <a:solidFill>
                  <a:srgbClr val="000000"/>
                </a:solidFill>
                <a:latin typeface="Verdana"/>
                <a:ea typeface="Verdana"/>
                <a:cs typeface="Verdana"/>
                <a:sym typeface="Verdana"/>
              </a:rPr>
              <a:t>J</a:t>
            </a:r>
            <a:r>
              <a:rPr lang="en" sz="1200" b="0" i="0" u="none" strike="noStrike" cap="none">
                <a:solidFill>
                  <a:srgbClr val="000000"/>
                </a:solidFill>
                <a:latin typeface="Verdana"/>
                <a:ea typeface="Verdana"/>
                <a:cs typeface="Verdana"/>
                <a:sym typeface="Verdana"/>
              </a:rPr>
              <a:t>ust </a:t>
            </a:r>
            <a:r>
              <a:rPr lang="en" sz="1200" b="1" i="0" u="sng" strike="noStrike" cap="none">
                <a:solidFill>
                  <a:srgbClr val="000000"/>
                </a:solidFill>
                <a:latin typeface="Verdana"/>
                <a:ea typeface="Verdana"/>
                <a:cs typeface="Verdana"/>
                <a:sym typeface="Verdana"/>
              </a:rPr>
              <a:t>S</a:t>
            </a:r>
            <a:r>
              <a:rPr lang="en" sz="1200" b="0" i="0" u="none" strike="noStrike" cap="none">
                <a:solidFill>
                  <a:srgbClr val="000000"/>
                </a:solidFill>
                <a:latin typeface="Verdana"/>
                <a:ea typeface="Verdana"/>
                <a:cs typeface="Verdana"/>
                <a:sym typeface="Verdana"/>
              </a:rPr>
              <a:t>erved </a:t>
            </a:r>
            <a:r>
              <a:rPr lang="en" sz="1200" b="1" i="0" u="sng" strike="noStrike" cap="none">
                <a:solidFill>
                  <a:srgbClr val="000000"/>
                </a:solidFill>
                <a:latin typeface="Verdana"/>
                <a:ea typeface="Verdana"/>
                <a:cs typeface="Verdana"/>
                <a:sym typeface="Verdana"/>
              </a:rPr>
              <a:t>U</a:t>
            </a:r>
            <a:r>
              <a:rPr lang="en" sz="1200" b="0" i="0" u="none" strike="noStrike" cap="none">
                <a:solidFill>
                  <a:srgbClr val="000000"/>
                </a:solidFill>
                <a:latin typeface="Verdana"/>
                <a:ea typeface="Verdana"/>
                <a:cs typeface="Verdana"/>
                <a:sym typeface="Verdana"/>
              </a:rPr>
              <a:t>s </a:t>
            </a:r>
            <a:r>
              <a:rPr lang="en" sz="1200" b="1" i="0" u="sng" strike="noStrike" cap="none">
                <a:solidFill>
                  <a:srgbClr val="000000"/>
                </a:solidFill>
                <a:latin typeface="Verdana"/>
                <a:ea typeface="Verdana"/>
                <a:cs typeface="Verdana"/>
                <a:sym typeface="Verdana"/>
              </a:rPr>
              <a:t>N</a:t>
            </a:r>
            <a:r>
              <a:rPr lang="en" sz="1200" b="0" i="0" u="none" strike="noStrike" cap="none">
                <a:solidFill>
                  <a:srgbClr val="000000"/>
                </a:solidFill>
                <a:latin typeface="Verdana"/>
                <a:ea typeface="Verdana"/>
                <a:cs typeface="Verdana"/>
                <a:sym typeface="Verdana"/>
              </a:rPr>
              <a:t>uts (Mercury, Venus, Earth, Mars, Jupiter, Saturn, Uranus, Neptune.)</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3D models </a:t>
            </a:r>
            <a:r>
              <a:rPr lang="en" sz="1200" b="0" i="0" u="none" strike="noStrike" cap="none">
                <a:solidFill>
                  <a:srgbClr val="000000"/>
                </a:solidFill>
                <a:latin typeface="Verdana"/>
                <a:ea typeface="Verdana"/>
                <a:cs typeface="Verdana"/>
                <a:sym typeface="Verdana"/>
              </a:rPr>
              <a:t>- make a 3D model (with labels) relating to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Comic strip/storyboard </a:t>
            </a:r>
            <a:r>
              <a:rPr lang="en" sz="1200" b="0" i="0" u="none" strike="noStrike" cap="none">
                <a:solidFill>
                  <a:srgbClr val="000000"/>
                </a:solidFill>
                <a:latin typeface="Verdana"/>
                <a:ea typeface="Verdana"/>
                <a:cs typeface="Verdana"/>
                <a:sym typeface="Verdana"/>
              </a:rPr>
              <a:t>– produce a visual representation of a topic or concept in a storyboard or comic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Poem/song </a:t>
            </a:r>
            <a:r>
              <a:rPr lang="en" sz="1200" b="0" i="0" u="none" strike="noStrike" cap="none">
                <a:solidFill>
                  <a:srgbClr val="000000"/>
                </a:solidFill>
                <a:latin typeface="Verdana"/>
                <a:ea typeface="Verdana"/>
                <a:cs typeface="Verdana"/>
                <a:sym typeface="Verdana"/>
              </a:rPr>
              <a:t>- create a poem or song about a topic you’ve studied, remember to include key terms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Creative writing </a:t>
            </a:r>
            <a:r>
              <a:rPr lang="en" sz="1200" b="0" i="0" u="none" strike="noStrike" cap="none">
                <a:solidFill>
                  <a:srgbClr val="000000"/>
                </a:solidFill>
                <a:latin typeface="Verdana"/>
                <a:ea typeface="Verdana"/>
                <a:cs typeface="Verdana"/>
                <a:sym typeface="Verdana"/>
              </a:rPr>
              <a:t>– write a fictional story that contains the key terms from a topic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For more details on each of these methods and how to use them, visit the following page on the school website: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rgbClr val="000000"/>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https://www.wilsthorpe.ttct.co.uk/wp-content/uploads/sites/6/2021/10/Using-the-Knowledge-Organiser.pdf</a:t>
            </a: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also be taught how to use each of these methods during our revision sessions in tutor 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Knowledge organiser timetable  </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93" name="Google Shape;93;p3"/>
          <p:cNvGraphicFramePr/>
          <p:nvPr/>
        </p:nvGraphicFramePr>
        <p:xfrm>
          <a:off x="414138" y="1277166"/>
          <a:ext cx="3884450" cy="3638175"/>
        </p:xfrm>
        <a:graphic>
          <a:graphicData uri="http://schemas.openxmlformats.org/drawingml/2006/table">
            <a:tbl>
              <a:tblPr>
                <a:noFill/>
                <a:tableStyleId>{DE0ADE4F-5F53-41A8-A092-A08D24C7B987}</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Design Technology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Physical Education</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Geography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Music</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Drama</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4" name="Google Shape;94;p3"/>
          <p:cNvGraphicFramePr/>
          <p:nvPr/>
        </p:nvGraphicFramePr>
        <p:xfrm>
          <a:off x="4890975" y="1277166"/>
          <a:ext cx="3884450" cy="3638175"/>
        </p:xfrm>
        <a:graphic>
          <a:graphicData uri="http://schemas.openxmlformats.org/drawingml/2006/table">
            <a:tbl>
              <a:tblPr>
                <a:noFill/>
                <a:tableStyleId>{DE0ADE4F-5F53-41A8-A092-A08D24C7B987}</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History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MFL</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Computing</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Art</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5" name="Google Shape;95;p3"/>
          <p:cNvSpPr txBox="1"/>
          <p:nvPr/>
        </p:nvSpPr>
        <p:spPr>
          <a:xfrm>
            <a:off x="1082039" y="904724"/>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A</a:t>
            </a:r>
            <a:endParaRPr sz="1400" b="0" i="0" u="none" strike="noStrike" cap="none">
              <a:solidFill>
                <a:srgbClr val="000000"/>
              </a:solidFill>
              <a:latin typeface="Arial"/>
              <a:ea typeface="Arial"/>
              <a:cs typeface="Arial"/>
              <a:sym typeface="Arial"/>
            </a:endParaRPr>
          </a:p>
        </p:txBody>
      </p:sp>
      <p:sp>
        <p:nvSpPr>
          <p:cNvPr id="96" name="Google Shape;96;p3"/>
          <p:cNvSpPr txBox="1"/>
          <p:nvPr/>
        </p:nvSpPr>
        <p:spPr>
          <a:xfrm>
            <a:off x="5561004" y="921721"/>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B</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4"/>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4"/>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Reading log</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103" name="Google Shape;103;p54"/>
          <p:cNvGraphicFramePr/>
          <p:nvPr/>
        </p:nvGraphicFramePr>
        <p:xfrm>
          <a:off x="219509" y="1016649"/>
          <a:ext cx="8704925" cy="3919525"/>
        </p:xfrm>
        <a:graphic>
          <a:graphicData uri="http://schemas.openxmlformats.org/drawingml/2006/table">
            <a:tbl>
              <a:tblPr>
                <a:noFill/>
                <a:tableStyleId>{DE0ADE4F-5F53-41A8-A092-A08D24C7B987}</a:tableStyleId>
              </a:tblPr>
              <a:tblGrid>
                <a:gridCol w="826500">
                  <a:extLst>
                    <a:ext uri="{9D8B030D-6E8A-4147-A177-3AD203B41FA5}">
                      <a16:colId xmlns:a16="http://schemas.microsoft.com/office/drawing/2014/main" val="20000"/>
                    </a:ext>
                  </a:extLst>
                </a:gridCol>
                <a:gridCol w="4481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7925">
                  <a:extLst>
                    <a:ext uri="{9D8B030D-6E8A-4147-A177-3AD203B41FA5}">
                      <a16:colId xmlns:a16="http://schemas.microsoft.com/office/drawing/2014/main" val="20003"/>
                    </a:ext>
                  </a:extLst>
                </a:gridCol>
                <a:gridCol w="387925">
                  <a:extLst>
                    <a:ext uri="{9D8B030D-6E8A-4147-A177-3AD203B41FA5}">
                      <a16:colId xmlns:a16="http://schemas.microsoft.com/office/drawing/2014/main" val="20004"/>
                    </a:ext>
                  </a:extLst>
                </a:gridCol>
                <a:gridCol w="408700">
                  <a:extLst>
                    <a:ext uri="{9D8B030D-6E8A-4147-A177-3AD203B41FA5}">
                      <a16:colId xmlns:a16="http://schemas.microsoft.com/office/drawing/2014/main" val="20005"/>
                    </a:ext>
                  </a:extLst>
                </a:gridCol>
                <a:gridCol w="387925">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2915000">
                  <a:extLst>
                    <a:ext uri="{9D8B030D-6E8A-4147-A177-3AD203B41FA5}">
                      <a16:colId xmlns:a16="http://schemas.microsoft.com/office/drawing/2014/main" val="20008"/>
                    </a:ext>
                  </a:extLst>
                </a:gridCol>
                <a:gridCol w="726950">
                  <a:extLst>
                    <a:ext uri="{9D8B030D-6E8A-4147-A177-3AD203B41FA5}">
                      <a16:colId xmlns:a16="http://schemas.microsoft.com/office/drawing/2014/main" val="20009"/>
                    </a:ext>
                  </a:extLst>
                </a:gridCol>
                <a:gridCol w="718900">
                  <a:extLst>
                    <a:ext uri="{9D8B030D-6E8A-4147-A177-3AD203B41FA5}">
                      <a16:colId xmlns:a16="http://schemas.microsoft.com/office/drawing/2014/main" val="20010"/>
                    </a:ext>
                  </a:extLst>
                </a:gridCol>
                <a:gridCol w="735000">
                  <a:extLst>
                    <a:ext uri="{9D8B030D-6E8A-4147-A177-3AD203B41FA5}">
                      <a16:colId xmlns:a16="http://schemas.microsoft.com/office/drawing/2014/main" val="20011"/>
                    </a:ext>
                  </a:extLst>
                </a:gridCol>
              </a:tblGrid>
              <a:tr h="279975">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Week Beginning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F</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Book(s) Read</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Pages Read </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Parent Initials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Librarian Initials</a:t>
                      </a:r>
                      <a:endParaRPr sz="1400" u="none" strike="noStrike" cap="none"/>
                    </a:p>
                  </a:txBody>
                  <a:tcPr marL="91450" marR="91450" marT="45725" marB="45725"/>
                </a:tc>
                <a:extLst>
                  <a:ext uri="{0D108BD9-81ED-4DB2-BD59-A6C34878D82A}">
                    <a16:rowId xmlns:a16="http://schemas.microsoft.com/office/drawing/2014/main" val="10000"/>
                  </a:ext>
                </a:extLst>
              </a:tr>
              <a:tr h="279850">
                <a:tc vMerge="1">
                  <a:txBody>
                    <a:bodyPr/>
                    <a:lstStyle/>
                    <a:p>
                      <a:endParaRPr lang="en-US"/>
                    </a:p>
                  </a:txBody>
                  <a:tcPr/>
                </a:tc>
                <a:tc gridSpan="7">
                  <a:txBody>
                    <a:bodyPr/>
                    <a:lstStyle/>
                    <a:p>
                      <a:pPr marL="0" marR="0" lvl="0" indent="0" algn="ctr" rtl="0">
                        <a:lnSpc>
                          <a:spcPct val="100000"/>
                        </a:lnSpc>
                        <a:spcBef>
                          <a:spcPts val="0"/>
                        </a:spcBef>
                        <a:spcAft>
                          <a:spcPts val="0"/>
                        </a:spcAft>
                        <a:buClr>
                          <a:srgbClr val="000000"/>
                        </a:buClr>
                        <a:buSzPts val="800"/>
                        <a:buFont typeface="Arial"/>
                        <a:buNone/>
                      </a:pPr>
                      <a:r>
                        <a:rPr lang="en" sz="800" b="1" u="none" strike="noStrike" cap="none"/>
                        <a:t>Record the number of minutes you read for each day</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8</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15</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3"/>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22</a:t>
                      </a:r>
                      <a:r>
                        <a:rPr lang="en" sz="1000" u="none" strike="noStrike" cap="none" baseline="30000"/>
                        <a:t>nd</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4"/>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29</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5"/>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5</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6"/>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12</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7"/>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Half term</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8"/>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26</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9"/>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4</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0"/>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11</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18</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25</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
          <p:cNvSpPr txBox="1"/>
          <p:nvPr/>
        </p:nvSpPr>
        <p:spPr>
          <a:xfrm>
            <a:off x="2727553" y="370604"/>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Year 7 reading list</a:t>
            </a:r>
            <a:endParaRPr sz="2800" b="0" i="0" u="none" strike="noStrike" cap="none">
              <a:solidFill>
                <a:schemeClr val="dk1"/>
              </a:solidFill>
              <a:latin typeface="Maven Pro Medium"/>
              <a:ea typeface="Maven Pro Medium"/>
              <a:cs typeface="Maven Pro Medium"/>
              <a:sym typeface="Maven Pro Medium"/>
            </a:endParaRPr>
          </a:p>
        </p:txBody>
      </p:sp>
      <p:pic>
        <p:nvPicPr>
          <p:cNvPr id="110" name="Google Shape;110;p6"/>
          <p:cNvPicPr preferRelativeResize="0"/>
          <p:nvPr/>
        </p:nvPicPr>
        <p:blipFill rotWithShape="1">
          <a:blip r:embed="rId3">
            <a:alphaModFix/>
          </a:blip>
          <a:srcRect/>
          <a:stretch/>
        </p:blipFill>
        <p:spPr>
          <a:xfrm>
            <a:off x="-152146" y="1077208"/>
            <a:ext cx="6644812" cy="3826243"/>
          </a:xfrm>
          <a:prstGeom prst="rect">
            <a:avLst/>
          </a:prstGeom>
          <a:noFill/>
          <a:ln>
            <a:noFill/>
          </a:ln>
        </p:spPr>
      </p:pic>
      <p:pic>
        <p:nvPicPr>
          <p:cNvPr id="111" name="Google Shape;111;p6"/>
          <p:cNvPicPr preferRelativeResize="0"/>
          <p:nvPr/>
        </p:nvPicPr>
        <p:blipFill rotWithShape="1">
          <a:blip r:embed="rId4">
            <a:alphaModFix/>
          </a:blip>
          <a:srcRect/>
          <a:stretch/>
        </p:blipFill>
        <p:spPr>
          <a:xfrm>
            <a:off x="6917740" y="696685"/>
            <a:ext cx="1801300" cy="1589317"/>
          </a:xfrm>
          <a:prstGeom prst="rect">
            <a:avLst/>
          </a:prstGeom>
          <a:noFill/>
          <a:ln>
            <a:noFill/>
          </a:ln>
        </p:spPr>
      </p:pic>
      <p:sp>
        <p:nvSpPr>
          <p:cNvPr id="112" name="Google Shape;112;p6"/>
          <p:cNvSpPr/>
          <p:nvPr/>
        </p:nvSpPr>
        <p:spPr>
          <a:xfrm>
            <a:off x="6583680" y="2340430"/>
            <a:ext cx="2377543" cy="264154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a:solidFill>
                  <a:schemeClr val="dk1"/>
                </a:solidFill>
                <a:latin typeface="Verdana"/>
                <a:ea typeface="Verdana"/>
                <a:cs typeface="Verdana"/>
                <a:sym typeface="Verdana"/>
              </a:rPr>
              <a:t>Subject Wider Reading</a:t>
            </a:r>
            <a:br>
              <a:rPr lang="en" sz="1400" b="1" i="0" u="none" strike="noStrike" cap="none">
                <a:solidFill>
                  <a:schemeClr val="dk1"/>
                </a:solidFill>
                <a:latin typeface="Verdana"/>
                <a:ea typeface="Verdana"/>
                <a:cs typeface="Verdana"/>
                <a:sym typeface="Verdana"/>
              </a:rPr>
            </a:br>
            <a:br>
              <a:rPr lang="en" sz="1400" b="0" i="0" u="none" strike="noStrike" cap="none">
                <a:solidFill>
                  <a:schemeClr val="dk1"/>
                </a:solidFill>
                <a:latin typeface="Verdana"/>
                <a:ea typeface="Verdana"/>
                <a:cs typeface="Verdana"/>
                <a:sym typeface="Verdana"/>
              </a:rPr>
            </a:br>
            <a:r>
              <a:rPr lang="en" sz="1400" b="0" i="0" u="none" strike="noStrike" cap="none">
                <a:solidFill>
                  <a:schemeClr val="dk1"/>
                </a:solidFill>
                <a:latin typeface="Verdana"/>
                <a:ea typeface="Verdana"/>
                <a:cs typeface="Verdana"/>
                <a:sym typeface="Verdana"/>
              </a:rPr>
              <a:t>Lists for every subject are available on the school website subject pages at: </a:t>
            </a:r>
            <a:r>
              <a:rPr lang="en" sz="1400" b="1" i="0" u="sng" strike="noStrike" cap="none">
                <a:solidFill>
                  <a:schemeClr val="dk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https://www.wilsthorpe.ttct.co.uk/curriculum/subjects</a:t>
            </a:r>
            <a:r>
              <a:rPr lang="en" sz="1400" b="1" i="0" u="none" strike="noStrike" cap="none">
                <a:solidFill>
                  <a:schemeClr val="dk1"/>
                </a:solidFill>
                <a:latin typeface="Verdana"/>
                <a:ea typeface="Verdana"/>
                <a:cs typeface="Verdana"/>
                <a:sym typeface="Verdana"/>
              </a:rPr>
              <a:t>/</a:t>
            </a:r>
            <a:endParaRPr sz="1400" b="1" i="0" u="none" strike="noStrike" cap="non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2633af0c58d_0_0"/>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118" name="Google Shape;118;g2633af0c58d_0_0"/>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119" name="Google Shape;119;g2633af0c58d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2633af0c58d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rgbClr val="595959"/>
                </a:solidFill>
                <a:latin typeface="Maven Pro"/>
                <a:ea typeface="Maven Pro"/>
                <a:cs typeface="Maven Pro"/>
                <a:sym typeface="Maven Pro"/>
              </a:rPr>
              <a:t>Maths</a:t>
            </a:r>
            <a:endParaRPr sz="2800" b="0" i="0" u="none" strike="noStrike" cap="none">
              <a:solidFill>
                <a:srgbClr val="595959"/>
              </a:solidFill>
              <a:latin typeface="Maven Pro Medium"/>
              <a:ea typeface="Maven Pro Medium"/>
              <a:cs typeface="Maven Pro Medium"/>
              <a:sym typeface="Maven Pro Medium"/>
            </a:endParaRPr>
          </a:p>
        </p:txBody>
      </p:sp>
      <p:pic>
        <p:nvPicPr>
          <p:cNvPr id="121" name="Google Shape;121;g2633af0c58d_0_0"/>
          <p:cNvPicPr preferRelativeResize="0"/>
          <p:nvPr/>
        </p:nvPicPr>
        <p:blipFill rotWithShape="1">
          <a:blip r:embed="rId5">
            <a:alphaModFix/>
          </a:blip>
          <a:srcRect/>
          <a:stretch/>
        </p:blipFill>
        <p:spPr>
          <a:xfrm>
            <a:off x="253279" y="933681"/>
            <a:ext cx="8352004" cy="404388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E16553-8E3D-4088-BE4C-962B05D8FF57}">
  <ds:schemaRefs>
    <ds:schemaRef ds:uri="http://schemas.microsoft.com/sharepoint/v3/contenttype/forms"/>
  </ds:schemaRefs>
</ds:datastoreItem>
</file>

<file path=customXml/itemProps2.xml><?xml version="1.0" encoding="utf-8"?>
<ds:datastoreItem xmlns:ds="http://schemas.openxmlformats.org/officeDocument/2006/customXml" ds:itemID="{A29C69C2-D052-43C2-80EF-49AF7C1F5F34}">
  <ds:schemaRefs>
    <ds:schemaRef ds:uri="http://schemas.microsoft.com/office/infopath/2007/PartnerControls"/>
    <ds:schemaRef ds:uri="http://purl.org/dc/terms/"/>
    <ds:schemaRef ds:uri="http://schemas.microsoft.com/office/2006/metadata/properties"/>
    <ds:schemaRef ds:uri="http://purl.org/dc/dcmitype/"/>
    <ds:schemaRef ds:uri="http://schemas.microsoft.com/office/2006/documentManagement/types"/>
    <ds:schemaRef ds:uri="b0b491b5-0359-4501-8d66-ba4d8fcd8de5"/>
    <ds:schemaRef ds:uri="http://purl.org/dc/elements/1.1/"/>
    <ds:schemaRef ds:uri="http://schemas.openxmlformats.org/package/2006/metadata/core-properties"/>
    <ds:schemaRef ds:uri="0a9e03f9-d863-4bd4-9da4-021144884c07"/>
    <ds:schemaRef ds:uri="http://www.w3.org/XML/1998/namespace"/>
  </ds:schemaRefs>
</ds:datastoreItem>
</file>

<file path=customXml/itemProps3.xml><?xml version="1.0" encoding="utf-8"?>
<ds:datastoreItem xmlns:ds="http://schemas.openxmlformats.org/officeDocument/2006/customXml" ds:itemID="{D4A84E27-CCA3-4AFC-A9B1-69268F824086}"/>
</file>

<file path=docProps/app.xml><?xml version="1.0" encoding="utf-8"?>
<Properties xmlns="http://schemas.openxmlformats.org/officeDocument/2006/extended-properties" xmlns:vt="http://schemas.openxmlformats.org/officeDocument/2006/docPropsVTypes">
  <TotalTime>2</TotalTime>
  <Words>1905</Words>
  <Application>Microsoft Office PowerPoint</Application>
  <PresentationFormat>On-screen Show (16:9)</PresentationFormat>
  <Paragraphs>224</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Avenir</vt:lpstr>
      <vt:lpstr>Maven Pro Medium</vt:lpstr>
      <vt:lpstr>Verdana</vt:lpstr>
      <vt:lpstr>Maven Pro</vt:lpstr>
      <vt:lpstr>Maven Pro SemiBold</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Carl Savage</cp:lastModifiedBy>
  <cp:revision>1</cp:revision>
  <dcterms:modified xsi:type="dcterms:W3CDTF">2023-12-18T12:11:57Z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Order">
    <vt:r8>6900</vt:r8>
  </property>
  <property fmtid="{D5CDD505-2E9C-101B-9397-08002B2CF9AE}" pid="4" name="MediaServiceImageTags">
    <vt:lpwstr/>
  </property>
</Properties>
</file>