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797675" cy="9926625"/>
  <p:embeddedFontLst>
    <p:embeddedFont>
      <p:font typeface="Maven Pro"/>
      <p:regular r:id="rId54"/>
      <p:bold r:id="rId55"/>
    </p:embeddedFont>
    <p:embeddedFont>
      <p:font typeface="Maven Pro Medium"/>
      <p:regular r:id="rId56"/>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8" roundtripDataSignature="AMtx7mhG+OMb9/aXpyUXwcxD20hcbR4p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5ACA8D5-2647-417A-9810-6C0771A1C5FC}">
  <a:tblStyle styleId="{D5ACA8D5-2647-417A-9810-6C0771A1C5FC}"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BDCD051-9EC0-4977-A6F5-E5428D2204EA}"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slide" Target="slides/slide33.xml"/><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42" Type="http://schemas.openxmlformats.org/officeDocument/2006/relationships/slide" Target="slides/slide36.xml"/><Relationship Id="rId47" Type="http://schemas.openxmlformats.org/officeDocument/2006/relationships/slide" Target="slides/slide41.xml"/><Relationship Id="rId34" Type="http://schemas.openxmlformats.org/officeDocument/2006/relationships/slide" Target="slides/slide28.xml"/><Relationship Id="rId21" Type="http://schemas.openxmlformats.org/officeDocument/2006/relationships/slide" Target="slides/slide15.xml"/><Relationship Id="rId50" Type="http://schemas.openxmlformats.org/officeDocument/2006/relationships/slide" Target="slides/slide44.xml"/><Relationship Id="rId55" Type="http://schemas.openxmlformats.org/officeDocument/2006/relationships/font" Target="fonts/MavenPro-bold.fntdata"/><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45" Type="http://schemas.openxmlformats.org/officeDocument/2006/relationships/slide" Target="slides/slide39.xml"/><Relationship Id="rId32" Type="http://schemas.openxmlformats.org/officeDocument/2006/relationships/slide" Target="slides/slide26.xml"/><Relationship Id="rId37" Type="http://schemas.openxmlformats.org/officeDocument/2006/relationships/slide" Target="slides/slide31.xml"/><Relationship Id="rId24" Type="http://schemas.openxmlformats.org/officeDocument/2006/relationships/slide" Target="slides/slide18.xml"/><Relationship Id="rId53" Type="http://schemas.openxmlformats.org/officeDocument/2006/relationships/slide" Target="slides/slide47.xml"/><Relationship Id="rId11" Type="http://schemas.openxmlformats.org/officeDocument/2006/relationships/slide" Target="slides/slide5.xml"/><Relationship Id="rId58" Type="http://customschemas.google.com/relationships/presentationmetadata" Target="metadata"/><Relationship Id="rId5" Type="http://schemas.openxmlformats.org/officeDocument/2006/relationships/slideMaster" Target="slideMasters/slideMaster1.xml"/><Relationship Id="rId61" Type="http://schemas.openxmlformats.org/officeDocument/2006/relationships/customXml" Target="../customXml/item3.xml"/><Relationship Id="rId19" Type="http://schemas.openxmlformats.org/officeDocument/2006/relationships/slide" Target="slides/slide13.xml"/><Relationship Id="rId43" Type="http://schemas.openxmlformats.org/officeDocument/2006/relationships/slide" Target="slides/slide37.xml"/><Relationship Id="rId48" Type="http://schemas.openxmlformats.org/officeDocument/2006/relationships/slide" Target="slides/slide42.xml"/><Relationship Id="rId30" Type="http://schemas.openxmlformats.org/officeDocument/2006/relationships/slide" Target="slides/slide24.xml"/><Relationship Id="rId35" Type="http://schemas.openxmlformats.org/officeDocument/2006/relationships/slide" Target="slides/slide29.xml"/><Relationship Id="rId22" Type="http://schemas.openxmlformats.org/officeDocument/2006/relationships/slide" Target="slides/slide16.xml"/><Relationship Id="rId27" Type="http://schemas.openxmlformats.org/officeDocument/2006/relationships/slide" Target="slides/slide21.xml"/><Relationship Id="rId56" Type="http://schemas.openxmlformats.org/officeDocument/2006/relationships/font" Target="fonts/MavenProMedium-regular.fntdata"/><Relationship Id="rId14" Type="http://schemas.openxmlformats.org/officeDocument/2006/relationships/slide" Target="slides/slide8.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presProps" Target="presProps.xml"/><Relationship Id="rId46" Type="http://schemas.openxmlformats.org/officeDocument/2006/relationships/slide" Target="slides/slide40.xml"/><Relationship Id="rId33" Type="http://schemas.openxmlformats.org/officeDocument/2006/relationships/slide" Target="slides/slide27.xml"/><Relationship Id="rId38" Type="http://schemas.openxmlformats.org/officeDocument/2006/relationships/slide" Target="slides/slide32.xml"/><Relationship Id="rId25" Type="http://schemas.openxmlformats.org/officeDocument/2006/relationships/slide" Target="slides/slide19.xml"/><Relationship Id="rId12" Type="http://schemas.openxmlformats.org/officeDocument/2006/relationships/slide" Target="slides/slide6.xml"/><Relationship Id="rId17" Type="http://schemas.openxmlformats.org/officeDocument/2006/relationships/slide" Target="slides/slide11.xml"/><Relationship Id="rId59" Type="http://schemas.openxmlformats.org/officeDocument/2006/relationships/customXml" Target="../customXml/item1.xml"/><Relationship Id="rId41" Type="http://schemas.openxmlformats.org/officeDocument/2006/relationships/slide" Target="slides/slide35.xml"/><Relationship Id="rId20" Type="http://schemas.openxmlformats.org/officeDocument/2006/relationships/slide" Target="slides/slide14.xml"/><Relationship Id="rId54" Type="http://schemas.openxmlformats.org/officeDocument/2006/relationships/font" Target="fonts/MavenPro-regular.fntdata"/><Relationship Id="rId1" Type="http://schemas.openxmlformats.org/officeDocument/2006/relationships/theme" Target="theme/theme1.xml"/><Relationship Id="rId6" Type="http://schemas.openxmlformats.org/officeDocument/2006/relationships/notesMaster" Target="notesMasters/notesMaster1.xml"/><Relationship Id="rId49" Type="http://schemas.openxmlformats.org/officeDocument/2006/relationships/slide" Target="slides/slide43.xml"/><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57" Type="http://schemas.openxmlformats.org/officeDocument/2006/relationships/font" Target="fonts/MavenProMedium-bold.fntdata"/><Relationship Id="rId15" Type="http://schemas.openxmlformats.org/officeDocument/2006/relationships/slide" Target="slides/slide9.xml"/><Relationship Id="rId44" Type="http://schemas.openxmlformats.org/officeDocument/2006/relationships/slide" Target="slides/slide38.xml"/><Relationship Id="rId31" Type="http://schemas.openxmlformats.org/officeDocument/2006/relationships/slide" Target="slides/slide25.xml"/><Relationship Id="rId52" Type="http://schemas.openxmlformats.org/officeDocument/2006/relationships/slide" Target="slides/slide46.xml"/><Relationship Id="rId10" Type="http://schemas.openxmlformats.org/officeDocument/2006/relationships/slide" Target="slides/slide4.xml"/><Relationship Id="rId60" Type="http://schemas.openxmlformats.org/officeDocument/2006/relationships/customXml" Target="../customXml/item2.xml"/><Relationship Id="rId4" Type="http://schemas.openxmlformats.org/officeDocument/2006/relationships/tableStyles" Target="tableStyles.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 name="Google Shape;50;p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9: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0: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57329fd3f7_0_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57329fd3f7_0_5: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5: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7: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1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5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50: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20: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5538342df5_0_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5538342df5_0_3: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2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2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25: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2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3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27: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2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29: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30: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3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5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5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5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5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595a708aa_0_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g25595a708aa_0_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595a708aa_0_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25595a708aa_0_8: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5595a708aa_0_1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25595a708aa_0_1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3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5595a708aa_0_2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25595a708aa_0_2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p3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37: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3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5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5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5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5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55: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5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5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3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35: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7: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4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4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4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4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4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4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4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4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4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4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4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3.jp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10.png"/><Relationship Id="rId5"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3.png"/><Relationship Id="rId4" Type="http://schemas.openxmlformats.org/officeDocument/2006/relationships/image" Target="../media/image37.png"/><Relationship Id="rId5"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41.png"/></Relationships>
</file>

<file path=ppt/slides/_rels/slide24.xml.rels><?xml version="1.0" encoding="UTF-8" standalone="yes"?><Relationships xmlns="http://schemas.openxmlformats.org/package/2006/relationships"><Relationship Id="rId11" Type="http://schemas.openxmlformats.org/officeDocument/2006/relationships/image" Target="../media/image36.jpg"/><Relationship Id="rId10" Type="http://schemas.openxmlformats.org/officeDocument/2006/relationships/image" Target="../media/image42.png"/><Relationship Id="rId13" Type="http://schemas.openxmlformats.org/officeDocument/2006/relationships/image" Target="../media/image50.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43.png"/><Relationship Id="rId15" Type="http://schemas.openxmlformats.org/officeDocument/2006/relationships/image" Target="../media/image72.png"/><Relationship Id="rId14" Type="http://schemas.openxmlformats.org/officeDocument/2006/relationships/image" Target="../media/image44.png"/><Relationship Id="rId17" Type="http://schemas.openxmlformats.org/officeDocument/2006/relationships/image" Target="../media/image46.png"/><Relationship Id="rId16" Type="http://schemas.openxmlformats.org/officeDocument/2006/relationships/image" Target="../media/image58.png"/><Relationship Id="rId5" Type="http://schemas.openxmlformats.org/officeDocument/2006/relationships/image" Target="../media/image20.png"/><Relationship Id="rId6" Type="http://schemas.openxmlformats.org/officeDocument/2006/relationships/image" Target="../media/image32.jpg"/><Relationship Id="rId18" Type="http://schemas.openxmlformats.org/officeDocument/2006/relationships/image" Target="../media/image56.png"/><Relationship Id="rId7" Type="http://schemas.openxmlformats.org/officeDocument/2006/relationships/image" Target="../media/image33.png"/><Relationship Id="rId8"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wilsthorpe.ttct.co.uk/wp-content/uploads/sites/6/2021/10/Using-the-Knowledge-Organiser.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hyperlink" Target="https://www.wilsthorpe.ttct.co.uk/curriculum/subject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pic>
        <p:nvPicPr>
          <p:cNvPr id="52" name="Google Shape;52;p1"/>
          <p:cNvPicPr preferRelativeResize="0"/>
          <p:nvPr/>
        </p:nvPicPr>
        <p:blipFill rotWithShape="1">
          <a:blip r:embed="rId3">
            <a:alphaModFix/>
          </a:blip>
          <a:srcRect b="0" l="0" r="0" t="0"/>
          <a:stretch/>
        </p:blipFill>
        <p:spPr>
          <a:xfrm>
            <a:off x="90524" y="98750"/>
            <a:ext cx="2759001" cy="1561038"/>
          </a:xfrm>
          <a:prstGeom prst="rect">
            <a:avLst/>
          </a:prstGeom>
          <a:noFill/>
          <a:ln>
            <a:noFill/>
          </a:ln>
        </p:spPr>
      </p:pic>
      <p:pic>
        <p:nvPicPr>
          <p:cNvPr id="53" name="Google Shape;53;p1"/>
          <p:cNvPicPr preferRelativeResize="0"/>
          <p:nvPr/>
        </p:nvPicPr>
        <p:blipFill rotWithShape="1">
          <a:blip r:embed="rId4">
            <a:alphaModFix/>
          </a:blip>
          <a:srcRect b="0" l="0" r="0" t="0"/>
          <a:stretch/>
        </p:blipFill>
        <p:spPr>
          <a:xfrm>
            <a:off x="6996223" y="106248"/>
            <a:ext cx="2056491" cy="1424839"/>
          </a:xfrm>
          <a:prstGeom prst="rect">
            <a:avLst/>
          </a:prstGeom>
          <a:noFill/>
          <a:ln>
            <a:noFill/>
          </a:ln>
        </p:spPr>
      </p:pic>
      <p:pic>
        <p:nvPicPr>
          <p:cNvPr id="54" name="Google Shape;54;p1"/>
          <p:cNvPicPr preferRelativeResize="0"/>
          <p:nvPr/>
        </p:nvPicPr>
        <p:blipFill rotWithShape="1">
          <a:blip r:embed="rId5">
            <a:alphaModFix/>
          </a:blip>
          <a:srcRect b="0" l="0" r="0" t="0"/>
          <a:stretch/>
        </p:blipFill>
        <p:spPr>
          <a:xfrm>
            <a:off x="391039" y="1822821"/>
            <a:ext cx="2293700" cy="2348050"/>
          </a:xfrm>
          <a:prstGeom prst="rect">
            <a:avLst/>
          </a:prstGeom>
          <a:noFill/>
          <a:ln>
            <a:noFill/>
          </a:ln>
        </p:spPr>
      </p:pic>
      <p:sp>
        <p:nvSpPr>
          <p:cNvPr id="55" name="Google Shape;55;p1"/>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
          <p:cNvSpPr txBox="1"/>
          <p:nvPr/>
        </p:nvSpPr>
        <p:spPr>
          <a:xfrm>
            <a:off x="2295275" y="3701775"/>
            <a:ext cx="5689800" cy="10689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D6032B"/>
                </a:solidFill>
                <a:latin typeface="Maven Pro"/>
                <a:ea typeface="Maven Pro"/>
                <a:cs typeface="Maven Pro"/>
                <a:sym typeface="Maven Pro"/>
              </a:rPr>
              <a:t>Preparation for Learning - Knowledge Organisers</a:t>
            </a:r>
            <a:endParaRPr b="1" i="0" sz="1800" u="none" cap="none" strike="noStrike">
              <a:solidFill>
                <a:srgbClr val="D6032B"/>
              </a:solidFill>
              <a:latin typeface="Maven Pro"/>
              <a:ea typeface="Maven Pro"/>
              <a:cs typeface="Maven Pro"/>
              <a:sym typeface="Maven Pro"/>
            </a:endParaRPr>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Maven Pro"/>
                <a:ea typeface="Maven Pro"/>
                <a:cs typeface="Maven Pro"/>
                <a:sym typeface="Maven Pro"/>
              </a:rPr>
              <a:t>Year 7 Autumn Term</a:t>
            </a:r>
            <a:endParaRPr b="1" i="0" sz="1800" u="none" cap="none" strike="noStrike">
              <a:solidFill>
                <a:srgbClr val="000000"/>
              </a:solidFill>
              <a:latin typeface="Maven Pro"/>
              <a:ea typeface="Maven Pro"/>
              <a:cs typeface="Maven Pro"/>
              <a:sym typeface="Maven Pro"/>
            </a:endParaRPr>
          </a:p>
        </p:txBody>
      </p:sp>
      <p:sp>
        <p:nvSpPr>
          <p:cNvPr id="57" name="Google Shape;57;p1"/>
          <p:cNvSpPr txBox="1"/>
          <p:nvPr/>
        </p:nvSpPr>
        <p:spPr>
          <a:xfrm>
            <a:off x="2984877" y="1929761"/>
            <a:ext cx="6072300" cy="1922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 sz="2200" u="none" cap="none" strike="noStrike">
                <a:solidFill>
                  <a:schemeClr val="dk1"/>
                </a:solidFill>
                <a:latin typeface="Verdana"/>
                <a:ea typeface="Verdana"/>
                <a:cs typeface="Verdana"/>
                <a:sym typeface="Verdana"/>
              </a:rPr>
              <a:t>“An investment in knowledge always pays the best interest.”</a:t>
            </a:r>
            <a:endParaRPr b="0" i="0" sz="2200" u="none" cap="none" strike="noStrike">
              <a:solidFill>
                <a:schemeClr val="dk1"/>
              </a:solidFill>
              <a:latin typeface="Verdana"/>
              <a:ea typeface="Verdana"/>
              <a:cs typeface="Verdana"/>
              <a:sym typeface="Verdana"/>
            </a:endParaRPr>
          </a:p>
          <a:p>
            <a:pPr indent="0" lvl="0" marL="0" marR="0" rtl="0" algn="ctr">
              <a:lnSpc>
                <a:spcPct val="115000"/>
              </a:lnSpc>
              <a:spcBef>
                <a:spcPts val="0"/>
              </a:spcBef>
              <a:spcAft>
                <a:spcPts val="0"/>
              </a:spcAft>
              <a:buClr>
                <a:schemeClr val="dk1"/>
              </a:buClr>
              <a:buSzPts val="1100"/>
              <a:buFont typeface="Arial"/>
              <a:buNone/>
            </a:pPr>
            <a:r>
              <a:t/>
            </a:r>
            <a:endParaRPr b="0" i="0" sz="2200" u="none" cap="none" strike="noStrike">
              <a:solidFill>
                <a:schemeClr val="dk1"/>
              </a:solidFill>
              <a:latin typeface="Verdana"/>
              <a:ea typeface="Verdana"/>
              <a:cs typeface="Verdana"/>
              <a:sym typeface="Verdana"/>
            </a:endParaRPr>
          </a:p>
          <a:p>
            <a:pPr indent="0" lvl="0" marL="0" marR="0" rtl="0" algn="ctr">
              <a:lnSpc>
                <a:spcPct val="115000"/>
              </a:lnSpc>
              <a:spcBef>
                <a:spcPts val="0"/>
              </a:spcBef>
              <a:spcAft>
                <a:spcPts val="0"/>
              </a:spcAft>
              <a:buClr>
                <a:schemeClr val="dk1"/>
              </a:buClr>
              <a:buSzPts val="1100"/>
              <a:buFont typeface="Arial"/>
              <a:buNone/>
            </a:pPr>
            <a:r>
              <a:rPr b="0" i="0" lang="en" sz="1800" u="none" cap="none" strike="noStrike">
                <a:solidFill>
                  <a:schemeClr val="dk1"/>
                </a:solidFill>
                <a:latin typeface="Verdana"/>
                <a:ea typeface="Verdana"/>
                <a:cs typeface="Verdana"/>
                <a:sym typeface="Verdana"/>
              </a:rPr>
              <a:t>Benjamin Franklin</a:t>
            </a:r>
            <a:endParaRPr b="0" i="0" sz="1800" u="none" cap="none" strike="noStrike">
              <a:solidFill>
                <a:schemeClr val="dk1"/>
              </a:solidFill>
              <a:latin typeface="Verdana"/>
              <a:ea typeface="Verdana"/>
              <a:cs typeface="Verdana"/>
              <a:sym typeface="Verdana"/>
            </a:endParaRPr>
          </a:p>
          <a:p>
            <a:pPr indent="0" lvl="0" marL="0" marR="0" rtl="0" algn="ctr">
              <a:lnSpc>
                <a:spcPct val="115000"/>
              </a:lnSpc>
              <a:spcBef>
                <a:spcPts val="0"/>
              </a:spcBef>
              <a:spcAft>
                <a:spcPts val="0"/>
              </a:spcAft>
              <a:buClr>
                <a:srgbClr val="000000"/>
              </a:buClr>
              <a:buSzPts val="2800"/>
              <a:buFont typeface="Arial"/>
              <a:buNone/>
            </a:pPr>
            <a:r>
              <a:t/>
            </a:r>
            <a:endParaRPr b="1" i="0" sz="2300" u="none" cap="none" strike="noStrike">
              <a:solidFill>
                <a:srgbClr val="0E1318"/>
              </a:solidFill>
              <a:highlight>
                <a:srgbClr val="FFFF00"/>
              </a:highlight>
              <a:latin typeface="Maven Pro"/>
              <a:ea typeface="Maven Pro"/>
              <a:cs typeface="Maven Pro"/>
              <a:sym typeface="Maven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9"/>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9"/>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Maths</a:t>
            </a:r>
            <a:endParaRPr b="0" i="0" sz="2800" u="none" cap="none" strike="noStrike">
              <a:solidFill>
                <a:schemeClr val="dk1"/>
              </a:solidFill>
              <a:latin typeface="Maven Pro Medium"/>
              <a:ea typeface="Maven Pro Medium"/>
              <a:cs typeface="Maven Pro Medium"/>
              <a:sym typeface="Maven Pro Medium"/>
            </a:endParaRPr>
          </a:p>
        </p:txBody>
      </p:sp>
      <p:pic>
        <p:nvPicPr>
          <p:cNvPr id="126" name="Google Shape;126;p9"/>
          <p:cNvPicPr preferRelativeResize="0"/>
          <p:nvPr/>
        </p:nvPicPr>
        <p:blipFill rotWithShape="1">
          <a:blip r:embed="rId3">
            <a:alphaModFix/>
          </a:blip>
          <a:srcRect b="-1470" l="0" r="0" t="1470"/>
          <a:stretch/>
        </p:blipFill>
        <p:spPr>
          <a:xfrm>
            <a:off x="684012" y="751144"/>
            <a:ext cx="7775975" cy="4183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0"/>
          <p:cNvPicPr preferRelativeResize="0"/>
          <p:nvPr/>
        </p:nvPicPr>
        <p:blipFill rotWithShape="1">
          <a:blip r:embed="rId3">
            <a:alphaModFix/>
          </a:blip>
          <a:srcRect b="12545" l="33883" r="19501" t="41105"/>
          <a:stretch/>
        </p:blipFill>
        <p:spPr>
          <a:xfrm>
            <a:off x="688557" y="708201"/>
            <a:ext cx="7618138" cy="4260924"/>
          </a:xfrm>
          <a:prstGeom prst="rect">
            <a:avLst/>
          </a:prstGeom>
          <a:noFill/>
          <a:ln>
            <a:noFill/>
          </a:ln>
        </p:spPr>
      </p:pic>
      <p:sp>
        <p:nvSpPr>
          <p:cNvPr id="132" name="Google Shape;132;p10"/>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0"/>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English</a:t>
            </a:r>
            <a:endParaRPr b="0" i="0" sz="2800" u="none" cap="none" strike="noStrike">
              <a:solidFill>
                <a:schemeClr val="dk1"/>
              </a:solidFill>
              <a:latin typeface="Maven Pro Medium"/>
              <a:ea typeface="Maven Pro Medium"/>
              <a:cs typeface="Maven Pro Medium"/>
              <a:sym typeface="Maven Pro Medium"/>
            </a:endParaRPr>
          </a:p>
        </p:txBody>
      </p:sp>
      <p:pic>
        <p:nvPicPr>
          <p:cNvPr id="134" name="Google Shape;134;p10"/>
          <p:cNvPicPr preferRelativeResize="0"/>
          <p:nvPr/>
        </p:nvPicPr>
        <p:blipFill rotWithShape="1">
          <a:blip r:embed="rId4">
            <a:alphaModFix/>
          </a:blip>
          <a:srcRect b="54084" l="34348" r="58637" t="33620"/>
          <a:stretch/>
        </p:blipFill>
        <p:spPr>
          <a:xfrm>
            <a:off x="2315675" y="174375"/>
            <a:ext cx="1055424" cy="10407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1"/>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 name="Google Shape;140;p11"/>
          <p:cNvPicPr preferRelativeResize="0"/>
          <p:nvPr/>
        </p:nvPicPr>
        <p:blipFill rotWithShape="1">
          <a:blip r:embed="rId3">
            <a:alphaModFix/>
          </a:blip>
          <a:srcRect b="12660" l="33881" r="19365" t="36430"/>
          <a:stretch/>
        </p:blipFill>
        <p:spPr>
          <a:xfrm>
            <a:off x="792128" y="533400"/>
            <a:ext cx="7735183" cy="4442803"/>
          </a:xfrm>
          <a:prstGeom prst="rect">
            <a:avLst/>
          </a:prstGeom>
          <a:noFill/>
          <a:ln>
            <a:noFill/>
          </a:ln>
        </p:spPr>
      </p:pic>
      <p:sp>
        <p:nvSpPr>
          <p:cNvPr id="141" name="Google Shape;141;p11"/>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Grammar</a:t>
            </a:r>
            <a:endParaRPr b="0" i="0" sz="2800" u="none" cap="none" strike="noStrike">
              <a:solidFill>
                <a:schemeClr val="dk1"/>
              </a:solidFill>
              <a:latin typeface="Maven Pro Medium"/>
              <a:ea typeface="Maven Pro Medium"/>
              <a:cs typeface="Maven Pro Medium"/>
              <a:sym typeface="Maven Pr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2"/>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2"/>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Science</a:t>
            </a:r>
            <a:endParaRPr b="0" i="0" sz="2800" u="none" cap="none" strike="noStrike">
              <a:solidFill>
                <a:schemeClr val="dk1"/>
              </a:solidFill>
              <a:latin typeface="Maven Pro Medium"/>
              <a:ea typeface="Maven Pro Medium"/>
              <a:cs typeface="Maven Pro Medium"/>
              <a:sym typeface="Maven Pro Medium"/>
            </a:endParaRPr>
          </a:p>
        </p:txBody>
      </p:sp>
      <p:pic>
        <p:nvPicPr>
          <p:cNvPr id="148" name="Google Shape;148;p12"/>
          <p:cNvPicPr preferRelativeResize="0"/>
          <p:nvPr/>
        </p:nvPicPr>
        <p:blipFill rotWithShape="1">
          <a:blip r:embed="rId3">
            <a:alphaModFix/>
          </a:blip>
          <a:srcRect b="0" l="0" r="0" t="0"/>
          <a:stretch/>
        </p:blipFill>
        <p:spPr>
          <a:xfrm>
            <a:off x="418968" y="563684"/>
            <a:ext cx="4153032" cy="4384560"/>
          </a:xfrm>
          <a:prstGeom prst="rect">
            <a:avLst/>
          </a:prstGeom>
          <a:noFill/>
          <a:ln>
            <a:noFill/>
          </a:ln>
        </p:spPr>
      </p:pic>
      <p:pic>
        <p:nvPicPr>
          <p:cNvPr id="149" name="Google Shape;149;p12"/>
          <p:cNvPicPr preferRelativeResize="0"/>
          <p:nvPr/>
        </p:nvPicPr>
        <p:blipFill rotWithShape="1">
          <a:blip r:embed="rId4">
            <a:alphaModFix/>
          </a:blip>
          <a:srcRect b="0" l="0" r="0" t="0"/>
          <a:stretch/>
        </p:blipFill>
        <p:spPr>
          <a:xfrm>
            <a:off x="4763544" y="775389"/>
            <a:ext cx="4095024" cy="4246691"/>
          </a:xfrm>
          <a:prstGeom prst="rect">
            <a:avLst/>
          </a:prstGeom>
          <a:noFill/>
          <a:ln>
            <a:noFill/>
          </a:ln>
        </p:spPr>
      </p:pic>
      <p:pic>
        <p:nvPicPr>
          <p:cNvPr id="150" name="Google Shape;150;p12"/>
          <p:cNvPicPr preferRelativeResize="0"/>
          <p:nvPr/>
        </p:nvPicPr>
        <p:blipFill rotWithShape="1">
          <a:blip r:embed="rId5">
            <a:alphaModFix/>
          </a:blip>
          <a:srcRect b="0" l="0" r="0" t="0"/>
          <a:stretch/>
        </p:blipFill>
        <p:spPr>
          <a:xfrm>
            <a:off x="4763544" y="533400"/>
            <a:ext cx="4095024" cy="2849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3"/>
          <p:cNvSpPr/>
          <p:nvPr/>
        </p:nvSpPr>
        <p:spPr>
          <a:xfrm>
            <a:off x="90900" y="225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3"/>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Science</a:t>
            </a:r>
            <a:endParaRPr b="0" i="0" sz="2800" u="none" cap="none" strike="noStrike">
              <a:solidFill>
                <a:schemeClr val="dk1"/>
              </a:solidFill>
              <a:latin typeface="Maven Pro Medium"/>
              <a:ea typeface="Maven Pro Medium"/>
              <a:cs typeface="Maven Pro Medium"/>
              <a:sym typeface="Maven Pro Medium"/>
            </a:endParaRPr>
          </a:p>
        </p:txBody>
      </p:sp>
      <p:pic>
        <p:nvPicPr>
          <p:cNvPr id="157" name="Google Shape;157;p13"/>
          <p:cNvPicPr preferRelativeResize="0"/>
          <p:nvPr/>
        </p:nvPicPr>
        <p:blipFill rotWithShape="1">
          <a:blip r:embed="rId3">
            <a:alphaModFix/>
          </a:blip>
          <a:srcRect b="0" l="0" r="0" t="0"/>
          <a:stretch/>
        </p:blipFill>
        <p:spPr>
          <a:xfrm>
            <a:off x="278995" y="890469"/>
            <a:ext cx="2840982" cy="3944454"/>
          </a:xfrm>
          <a:prstGeom prst="rect">
            <a:avLst/>
          </a:prstGeom>
          <a:noFill/>
          <a:ln>
            <a:noFill/>
          </a:ln>
        </p:spPr>
      </p:pic>
      <p:pic>
        <p:nvPicPr>
          <p:cNvPr id="158" name="Google Shape;158;p13"/>
          <p:cNvPicPr preferRelativeResize="0"/>
          <p:nvPr/>
        </p:nvPicPr>
        <p:blipFill rotWithShape="1">
          <a:blip r:embed="rId4">
            <a:alphaModFix/>
          </a:blip>
          <a:srcRect b="0" l="0" r="0" t="0"/>
          <a:stretch/>
        </p:blipFill>
        <p:spPr>
          <a:xfrm>
            <a:off x="3378172" y="614932"/>
            <a:ext cx="2243805" cy="4339936"/>
          </a:xfrm>
          <a:prstGeom prst="rect">
            <a:avLst/>
          </a:prstGeom>
          <a:noFill/>
          <a:ln>
            <a:noFill/>
          </a:ln>
        </p:spPr>
      </p:pic>
      <p:pic>
        <p:nvPicPr>
          <p:cNvPr id="159" name="Google Shape;159;p13"/>
          <p:cNvPicPr preferRelativeResize="0"/>
          <p:nvPr/>
        </p:nvPicPr>
        <p:blipFill rotWithShape="1">
          <a:blip r:embed="rId5">
            <a:alphaModFix/>
          </a:blip>
          <a:srcRect b="0" l="0" r="0" t="0"/>
          <a:stretch/>
        </p:blipFill>
        <p:spPr>
          <a:xfrm>
            <a:off x="5880172" y="1062614"/>
            <a:ext cx="2802004" cy="3772309"/>
          </a:xfrm>
          <a:prstGeom prst="rect">
            <a:avLst/>
          </a:prstGeom>
          <a:noFill/>
          <a:ln>
            <a:noFill/>
          </a:ln>
        </p:spPr>
      </p:pic>
      <p:pic>
        <p:nvPicPr>
          <p:cNvPr id="160" name="Google Shape;160;p13"/>
          <p:cNvPicPr preferRelativeResize="0"/>
          <p:nvPr/>
        </p:nvPicPr>
        <p:blipFill rotWithShape="1">
          <a:blip r:embed="rId6">
            <a:alphaModFix/>
          </a:blip>
          <a:srcRect b="0" l="0" r="0" t="0"/>
          <a:stretch/>
        </p:blipFill>
        <p:spPr>
          <a:xfrm>
            <a:off x="5880172" y="890469"/>
            <a:ext cx="2802004" cy="2268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4"/>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Science</a:t>
            </a:r>
            <a:endParaRPr b="0" i="0" sz="2800" u="none" cap="none" strike="noStrike">
              <a:solidFill>
                <a:schemeClr val="dk1"/>
              </a:solidFill>
              <a:latin typeface="Maven Pro Medium"/>
              <a:ea typeface="Maven Pro Medium"/>
              <a:cs typeface="Maven Pro Medium"/>
              <a:sym typeface="Maven Pro Medium"/>
            </a:endParaRPr>
          </a:p>
        </p:txBody>
      </p:sp>
      <p:pic>
        <p:nvPicPr>
          <p:cNvPr id="167" name="Google Shape;167;p14"/>
          <p:cNvPicPr preferRelativeResize="0"/>
          <p:nvPr/>
        </p:nvPicPr>
        <p:blipFill rotWithShape="1">
          <a:blip r:embed="rId3">
            <a:alphaModFix/>
          </a:blip>
          <a:srcRect b="0" l="0" r="0" t="0"/>
          <a:stretch/>
        </p:blipFill>
        <p:spPr>
          <a:xfrm>
            <a:off x="249381" y="732131"/>
            <a:ext cx="8506691" cy="4246781"/>
          </a:xfrm>
          <a:prstGeom prst="rect">
            <a:avLst/>
          </a:prstGeom>
          <a:noFill/>
          <a:ln>
            <a:noFill/>
          </a:ln>
        </p:spPr>
      </p:pic>
      <p:sp>
        <p:nvSpPr>
          <p:cNvPr id="168" name="Google Shape;168;p14"/>
          <p:cNvSpPr/>
          <p:nvPr/>
        </p:nvSpPr>
        <p:spPr>
          <a:xfrm>
            <a:off x="7613073" y="742094"/>
            <a:ext cx="1112518" cy="133012"/>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57329fd3f7_0_5"/>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257329fd3f7_0_5"/>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Science</a:t>
            </a:r>
            <a:endParaRPr b="0" i="0" sz="2800" u="none" cap="none" strike="noStrike">
              <a:solidFill>
                <a:schemeClr val="dk1"/>
              </a:solidFill>
              <a:latin typeface="Maven Pro Medium"/>
              <a:ea typeface="Maven Pro Medium"/>
              <a:cs typeface="Maven Pro Medium"/>
              <a:sym typeface="Maven Pro Medium"/>
            </a:endParaRPr>
          </a:p>
        </p:txBody>
      </p:sp>
      <p:pic>
        <p:nvPicPr>
          <p:cNvPr id="175" name="Google Shape;175;g257329fd3f7_0_5"/>
          <p:cNvPicPr preferRelativeResize="0"/>
          <p:nvPr/>
        </p:nvPicPr>
        <p:blipFill rotWithShape="1">
          <a:blip r:embed="rId3">
            <a:alphaModFix/>
          </a:blip>
          <a:srcRect b="0" l="0" r="0" t="0"/>
          <a:stretch/>
        </p:blipFill>
        <p:spPr>
          <a:xfrm>
            <a:off x="202912" y="741217"/>
            <a:ext cx="3048723" cy="4201391"/>
          </a:xfrm>
          <a:prstGeom prst="rect">
            <a:avLst/>
          </a:prstGeom>
          <a:noFill/>
          <a:ln>
            <a:noFill/>
          </a:ln>
        </p:spPr>
      </p:pic>
      <p:pic>
        <p:nvPicPr>
          <p:cNvPr id="176" name="Google Shape;176;g257329fd3f7_0_5"/>
          <p:cNvPicPr preferRelativeResize="0"/>
          <p:nvPr/>
        </p:nvPicPr>
        <p:blipFill rotWithShape="1">
          <a:blip r:embed="rId4">
            <a:alphaModFix/>
          </a:blip>
          <a:srcRect b="0" l="0" r="0" t="0"/>
          <a:stretch/>
        </p:blipFill>
        <p:spPr>
          <a:xfrm>
            <a:off x="3416581" y="749876"/>
            <a:ext cx="2152946" cy="4164198"/>
          </a:xfrm>
          <a:prstGeom prst="rect">
            <a:avLst/>
          </a:prstGeom>
          <a:noFill/>
          <a:ln>
            <a:noFill/>
          </a:ln>
        </p:spPr>
      </p:pic>
      <p:pic>
        <p:nvPicPr>
          <p:cNvPr id="177" name="Google Shape;177;g257329fd3f7_0_5"/>
          <p:cNvPicPr preferRelativeResize="0"/>
          <p:nvPr/>
        </p:nvPicPr>
        <p:blipFill rotWithShape="1">
          <a:blip r:embed="rId5">
            <a:alphaModFix/>
          </a:blip>
          <a:srcRect b="0" l="0" r="0" t="0"/>
          <a:stretch/>
        </p:blipFill>
        <p:spPr>
          <a:xfrm>
            <a:off x="5734473" y="749876"/>
            <a:ext cx="3146291" cy="41936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5"/>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5"/>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Geography</a:t>
            </a:r>
            <a:endParaRPr b="0" i="0" sz="2800" u="none" cap="none" strike="noStrike">
              <a:solidFill>
                <a:schemeClr val="dk1"/>
              </a:solidFill>
              <a:latin typeface="Maven Pro Medium"/>
              <a:ea typeface="Maven Pro Medium"/>
              <a:cs typeface="Maven Pro Medium"/>
              <a:sym typeface="Maven Pro Medium"/>
            </a:endParaRPr>
          </a:p>
        </p:txBody>
      </p:sp>
      <p:pic>
        <p:nvPicPr>
          <p:cNvPr id="184" name="Google Shape;184;p15"/>
          <p:cNvPicPr preferRelativeResize="0"/>
          <p:nvPr/>
        </p:nvPicPr>
        <p:blipFill rotWithShape="1">
          <a:blip r:embed="rId3">
            <a:alphaModFix/>
          </a:blip>
          <a:srcRect b="0" l="0" r="0" t="0"/>
          <a:stretch/>
        </p:blipFill>
        <p:spPr>
          <a:xfrm>
            <a:off x="671945" y="594273"/>
            <a:ext cx="7800110" cy="44421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6"/>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Geography</a:t>
            </a:r>
            <a:endParaRPr b="0" i="0" sz="2800" u="none" cap="none" strike="noStrike">
              <a:solidFill>
                <a:schemeClr val="dk1"/>
              </a:solidFill>
              <a:latin typeface="Maven Pro Medium"/>
              <a:ea typeface="Maven Pro Medium"/>
              <a:cs typeface="Maven Pro Medium"/>
              <a:sym typeface="Maven Pro Medium"/>
            </a:endParaRPr>
          </a:p>
        </p:txBody>
      </p:sp>
      <p:pic>
        <p:nvPicPr>
          <p:cNvPr id="191" name="Google Shape;191;p16"/>
          <p:cNvPicPr preferRelativeResize="0"/>
          <p:nvPr/>
        </p:nvPicPr>
        <p:blipFill rotWithShape="1">
          <a:blip r:embed="rId3">
            <a:alphaModFix/>
          </a:blip>
          <a:srcRect b="0" l="0" r="0" t="0"/>
          <a:stretch/>
        </p:blipFill>
        <p:spPr>
          <a:xfrm>
            <a:off x="498765" y="557647"/>
            <a:ext cx="8271162" cy="44787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7"/>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7"/>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History</a:t>
            </a:r>
            <a:endParaRPr b="0" i="0" sz="2800" u="none" cap="none" strike="noStrike">
              <a:solidFill>
                <a:schemeClr val="dk1"/>
              </a:solidFill>
              <a:latin typeface="Maven Pro Medium"/>
              <a:ea typeface="Maven Pro Medium"/>
              <a:cs typeface="Maven Pro Medium"/>
              <a:sym typeface="Maven Pro Medium"/>
            </a:endParaRPr>
          </a:p>
        </p:txBody>
      </p:sp>
      <p:pic>
        <p:nvPicPr>
          <p:cNvPr id="198" name="Google Shape;198;p17"/>
          <p:cNvPicPr preferRelativeResize="0"/>
          <p:nvPr/>
        </p:nvPicPr>
        <p:blipFill rotWithShape="1">
          <a:blip r:embed="rId3">
            <a:alphaModFix/>
          </a:blip>
          <a:srcRect b="0" l="0" r="0" t="0"/>
          <a:stretch/>
        </p:blipFill>
        <p:spPr>
          <a:xfrm>
            <a:off x="415636" y="540949"/>
            <a:ext cx="8347363" cy="44328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2"/>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2"/>
          <p:cNvSpPr txBox="1"/>
          <p:nvPr/>
        </p:nvSpPr>
        <p:spPr>
          <a:xfrm>
            <a:off x="4114800" y="2115879"/>
            <a:ext cx="914400" cy="91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 name="Google Shape;64;p2"/>
          <p:cNvSpPr txBox="1"/>
          <p:nvPr/>
        </p:nvSpPr>
        <p:spPr>
          <a:xfrm>
            <a:off x="269359" y="1506785"/>
            <a:ext cx="8605282" cy="30469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Here at Wilsthorpe School, all subject leaders produce knowledge organisers to support you whilst you are in Years 7, 8 and 9, but what is a knowledge organiser?</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171450" lvl="0" marL="171450" marR="0" rtl="0" algn="l">
              <a:lnSpc>
                <a:spcPct val="100000"/>
              </a:lnSpc>
              <a:spcBef>
                <a:spcPts val="0"/>
              </a:spcBef>
              <a:spcAft>
                <a:spcPts val="0"/>
              </a:spcAft>
              <a:buClr>
                <a:srgbClr val="000000"/>
              </a:buClr>
              <a:buSzPts val="1200"/>
              <a:buFont typeface="Arial"/>
              <a:buChar char="•"/>
            </a:pPr>
            <a:r>
              <a:rPr b="0" i="0" lang="en" sz="1200" u="none" cap="none" strike="noStrike">
                <a:solidFill>
                  <a:schemeClr val="dk1"/>
                </a:solidFill>
                <a:latin typeface="Verdana"/>
                <a:ea typeface="Verdana"/>
                <a:cs typeface="Verdana"/>
                <a:sym typeface="Verdana"/>
              </a:rPr>
              <a:t>Knowledge organisers present the key knowledge and skills for a particular topic. We call this the most ‘powerful’ knowledge. </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171450" lvl="0" marL="171450" marR="0" rtl="0" algn="l">
              <a:lnSpc>
                <a:spcPct val="100000"/>
              </a:lnSpc>
              <a:spcBef>
                <a:spcPts val="0"/>
              </a:spcBef>
              <a:spcAft>
                <a:spcPts val="0"/>
              </a:spcAft>
              <a:buClr>
                <a:srgbClr val="000000"/>
              </a:buClr>
              <a:buSzPts val="1200"/>
              <a:buFont typeface="Arial"/>
              <a:buChar char="•"/>
            </a:pPr>
            <a:r>
              <a:rPr b="0" i="0" lang="en" sz="1200" u="none" cap="none" strike="noStrike">
                <a:solidFill>
                  <a:schemeClr val="dk1"/>
                </a:solidFill>
                <a:latin typeface="Verdana"/>
                <a:ea typeface="Verdana"/>
                <a:cs typeface="Verdana"/>
                <a:sym typeface="Verdana"/>
              </a:rPr>
              <a:t>They contain the key vocabulary for the topic that you need to understand and use.</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We know that if we do not regularly revisit this powerful knowledge, we forget some or most of what we have learned. Our lessons are designed so that we regularly revisit prior learning but knowledge organisers allow you to also revisit this knowledge at home.</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Using this booklet at home will help you to understand and remember all of the knowledge you will be taught each term. This will allow you to connect and strengthen your learning, allowing you to thrive in your lessons and beyond.</a:t>
            </a:r>
            <a:endParaRPr/>
          </a:p>
          <a:p>
            <a:pPr indent="0" lvl="0" marL="0" marR="0" rtl="0" algn="l">
              <a:lnSpc>
                <a:spcPct val="100000"/>
              </a:lnSpc>
              <a:spcBef>
                <a:spcPts val="0"/>
              </a:spcBef>
              <a:spcAft>
                <a:spcPts val="0"/>
              </a:spcAft>
              <a:buNone/>
            </a:pPr>
            <a:r>
              <a:t/>
            </a:r>
            <a:endParaRPr b="0" i="0" sz="1200" u="none" cap="none" strike="noStrike">
              <a:solidFill>
                <a:srgbClr val="555555"/>
              </a:solidFill>
              <a:latin typeface="Verdana"/>
              <a:ea typeface="Verdana"/>
              <a:cs typeface="Verdana"/>
              <a:sym typeface="Verdana"/>
            </a:endParaRPr>
          </a:p>
        </p:txBody>
      </p:sp>
      <p:sp>
        <p:nvSpPr>
          <p:cNvPr id="65" name="Google Shape;65;p2"/>
          <p:cNvSpPr txBox="1"/>
          <p:nvPr/>
        </p:nvSpPr>
        <p:spPr>
          <a:xfrm>
            <a:off x="1850187" y="303381"/>
            <a:ext cx="5500255" cy="8925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600" u="none" cap="none" strike="noStrike">
                <a:solidFill>
                  <a:schemeClr val="dk1"/>
                </a:solidFill>
                <a:latin typeface="Maven Pro"/>
                <a:ea typeface="Maven Pro"/>
                <a:cs typeface="Maven Pro"/>
                <a:sym typeface="Maven Pro"/>
              </a:rPr>
              <a:t>What is a knowledge organiser and why do we use them?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8"/>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Spanish</a:t>
            </a:r>
            <a:endParaRPr b="0" i="0" sz="2800" u="none" cap="none" strike="noStrike">
              <a:solidFill>
                <a:schemeClr val="dk1"/>
              </a:solidFill>
              <a:latin typeface="Maven Pro Medium"/>
              <a:ea typeface="Maven Pro Medium"/>
              <a:cs typeface="Maven Pro Medium"/>
              <a:sym typeface="Maven Pro Medium"/>
            </a:endParaRPr>
          </a:p>
        </p:txBody>
      </p:sp>
      <p:pic>
        <p:nvPicPr>
          <p:cNvPr id="205" name="Google Shape;205;p18"/>
          <p:cNvPicPr preferRelativeResize="0"/>
          <p:nvPr/>
        </p:nvPicPr>
        <p:blipFill rotWithShape="1">
          <a:blip r:embed="rId3">
            <a:alphaModFix/>
          </a:blip>
          <a:srcRect b="0" l="0" r="0" t="6679"/>
          <a:stretch/>
        </p:blipFill>
        <p:spPr>
          <a:xfrm>
            <a:off x="166396" y="678427"/>
            <a:ext cx="8807997" cy="4357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50"/>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50"/>
          <p:cNvSpPr txBox="1"/>
          <p:nvPr/>
        </p:nvSpPr>
        <p:spPr>
          <a:xfrm>
            <a:off x="3286363" y="148603"/>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French</a:t>
            </a:r>
            <a:endParaRPr b="0" i="0" sz="2800" u="none" cap="none" strike="noStrike">
              <a:solidFill>
                <a:schemeClr val="dk1"/>
              </a:solidFill>
              <a:latin typeface="Maven Pro Medium"/>
              <a:ea typeface="Maven Pro Medium"/>
              <a:cs typeface="Maven Pro Medium"/>
              <a:sym typeface="Maven Pro Medium"/>
            </a:endParaRPr>
          </a:p>
        </p:txBody>
      </p:sp>
      <p:pic>
        <p:nvPicPr>
          <p:cNvPr id="212" name="Google Shape;212;p50"/>
          <p:cNvPicPr preferRelativeResize="0"/>
          <p:nvPr/>
        </p:nvPicPr>
        <p:blipFill rotWithShape="1">
          <a:blip r:embed="rId3">
            <a:alphaModFix/>
          </a:blip>
          <a:srcRect b="0" l="0" r="0" t="0"/>
          <a:stretch/>
        </p:blipFill>
        <p:spPr>
          <a:xfrm>
            <a:off x="519188" y="831439"/>
            <a:ext cx="8230313" cy="4145639"/>
          </a:xfrm>
          <a:prstGeom prst="rect">
            <a:avLst/>
          </a:prstGeom>
          <a:noFill/>
          <a:ln>
            <a:noFill/>
          </a:ln>
        </p:spPr>
      </p:pic>
      <p:pic>
        <p:nvPicPr>
          <p:cNvPr id="213" name="Google Shape;213;p50"/>
          <p:cNvPicPr preferRelativeResize="0"/>
          <p:nvPr/>
        </p:nvPicPr>
        <p:blipFill rotWithShape="1">
          <a:blip r:embed="rId4">
            <a:alphaModFix/>
          </a:blip>
          <a:srcRect b="0" l="0" r="0" t="0"/>
          <a:stretch/>
        </p:blipFill>
        <p:spPr>
          <a:xfrm>
            <a:off x="581891" y="137406"/>
            <a:ext cx="3048000" cy="657225"/>
          </a:xfrm>
          <a:prstGeom prst="rect">
            <a:avLst/>
          </a:prstGeom>
          <a:noFill/>
          <a:ln>
            <a:noFill/>
          </a:ln>
        </p:spPr>
      </p:pic>
      <p:pic>
        <p:nvPicPr>
          <p:cNvPr id="214" name="Google Shape;214;p50"/>
          <p:cNvPicPr preferRelativeResize="0"/>
          <p:nvPr/>
        </p:nvPicPr>
        <p:blipFill rotWithShape="1">
          <a:blip r:embed="rId5">
            <a:alphaModFix/>
          </a:blip>
          <a:srcRect b="0" l="0" r="0" t="0"/>
          <a:stretch/>
        </p:blipFill>
        <p:spPr>
          <a:xfrm>
            <a:off x="5514111" y="137406"/>
            <a:ext cx="2943225" cy="657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0"/>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0"/>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rgbClr val="000000"/>
                </a:solidFill>
                <a:latin typeface="Maven Pro"/>
                <a:ea typeface="Maven Pro"/>
                <a:cs typeface="Maven Pro"/>
                <a:sym typeface="Maven Pro"/>
              </a:rPr>
              <a:t>Computing</a:t>
            </a:r>
            <a:endParaRPr b="0" i="0" sz="2800" u="none" cap="none" strike="noStrike">
              <a:solidFill>
                <a:srgbClr val="595959"/>
              </a:solidFill>
              <a:latin typeface="Maven Pro Medium"/>
              <a:ea typeface="Maven Pro Medium"/>
              <a:cs typeface="Maven Pro Medium"/>
              <a:sym typeface="Maven Pro Medium"/>
            </a:endParaRPr>
          </a:p>
        </p:txBody>
      </p:sp>
      <p:pic>
        <p:nvPicPr>
          <p:cNvPr id="221" name="Google Shape;221;p20"/>
          <p:cNvPicPr preferRelativeResize="0"/>
          <p:nvPr/>
        </p:nvPicPr>
        <p:blipFill rotWithShape="1">
          <a:blip r:embed="rId3">
            <a:alphaModFix/>
          </a:blip>
          <a:srcRect b="0" l="595" r="0" t="4039"/>
          <a:stretch/>
        </p:blipFill>
        <p:spPr>
          <a:xfrm>
            <a:off x="142325" y="533400"/>
            <a:ext cx="7001973" cy="4426527"/>
          </a:xfrm>
          <a:prstGeom prst="rect">
            <a:avLst/>
          </a:prstGeom>
          <a:noFill/>
          <a:ln>
            <a:noFill/>
          </a:ln>
        </p:spPr>
      </p:pic>
      <p:pic>
        <p:nvPicPr>
          <p:cNvPr id="222" name="Google Shape;222;p20"/>
          <p:cNvPicPr preferRelativeResize="0"/>
          <p:nvPr/>
        </p:nvPicPr>
        <p:blipFill rotWithShape="1">
          <a:blip r:embed="rId4">
            <a:alphaModFix/>
          </a:blip>
          <a:srcRect b="0" l="0" r="0" t="0"/>
          <a:stretch/>
        </p:blipFill>
        <p:spPr>
          <a:xfrm>
            <a:off x="7230174" y="783044"/>
            <a:ext cx="1707626" cy="1718175"/>
          </a:xfrm>
          <a:prstGeom prst="rect">
            <a:avLst/>
          </a:prstGeom>
          <a:noFill/>
          <a:ln>
            <a:noFill/>
          </a:ln>
        </p:spPr>
      </p:pic>
      <p:pic>
        <p:nvPicPr>
          <p:cNvPr id="223" name="Google Shape;223;p20"/>
          <p:cNvPicPr preferRelativeResize="0"/>
          <p:nvPr/>
        </p:nvPicPr>
        <p:blipFill rotWithShape="1">
          <a:blip r:embed="rId5">
            <a:alphaModFix/>
          </a:blip>
          <a:srcRect b="0" l="0" r="0" t="0"/>
          <a:stretch/>
        </p:blipFill>
        <p:spPr>
          <a:xfrm>
            <a:off x="7166300" y="2983925"/>
            <a:ext cx="1835375" cy="13765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5538342df5_0_3"/>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25538342df5_0_3"/>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rgbClr val="000000"/>
                </a:solidFill>
                <a:latin typeface="Maven Pro"/>
                <a:ea typeface="Maven Pro"/>
                <a:cs typeface="Maven Pro"/>
                <a:sym typeface="Maven Pro"/>
              </a:rPr>
              <a:t>Computing</a:t>
            </a:r>
            <a:endParaRPr b="0" i="0" sz="2800" u="none" cap="none" strike="noStrike">
              <a:solidFill>
                <a:srgbClr val="595959"/>
              </a:solidFill>
              <a:latin typeface="Maven Pro Medium"/>
              <a:ea typeface="Maven Pro Medium"/>
              <a:cs typeface="Maven Pro Medium"/>
              <a:sym typeface="Maven Pro Medium"/>
            </a:endParaRPr>
          </a:p>
        </p:txBody>
      </p:sp>
      <p:pic>
        <p:nvPicPr>
          <p:cNvPr id="230" name="Google Shape;230;g25538342df5_0_3"/>
          <p:cNvPicPr preferRelativeResize="0"/>
          <p:nvPr/>
        </p:nvPicPr>
        <p:blipFill rotWithShape="1">
          <a:blip r:embed="rId3">
            <a:alphaModFix/>
          </a:blip>
          <a:srcRect b="3148" l="1532" r="1948" t="8652"/>
          <a:stretch/>
        </p:blipFill>
        <p:spPr>
          <a:xfrm>
            <a:off x="137600" y="699656"/>
            <a:ext cx="7225477" cy="4336746"/>
          </a:xfrm>
          <a:prstGeom prst="rect">
            <a:avLst/>
          </a:prstGeom>
          <a:noFill/>
          <a:ln>
            <a:noFill/>
          </a:ln>
        </p:spPr>
      </p:pic>
      <p:pic>
        <p:nvPicPr>
          <p:cNvPr id="231" name="Google Shape;231;g25538342df5_0_3"/>
          <p:cNvPicPr preferRelativeResize="0"/>
          <p:nvPr/>
        </p:nvPicPr>
        <p:blipFill rotWithShape="1">
          <a:blip r:embed="rId4">
            <a:alphaModFix/>
          </a:blip>
          <a:srcRect b="28085" l="33527" r="0" t="0"/>
          <a:stretch/>
        </p:blipFill>
        <p:spPr>
          <a:xfrm>
            <a:off x="7363075" y="944600"/>
            <a:ext cx="1655925" cy="904725"/>
          </a:xfrm>
          <a:prstGeom prst="rect">
            <a:avLst/>
          </a:prstGeom>
          <a:noFill/>
          <a:ln>
            <a:noFill/>
          </a:ln>
        </p:spPr>
      </p:pic>
      <p:pic>
        <p:nvPicPr>
          <p:cNvPr id="232" name="Google Shape;232;g25538342df5_0_3"/>
          <p:cNvPicPr preferRelativeResize="0"/>
          <p:nvPr/>
        </p:nvPicPr>
        <p:blipFill rotWithShape="1">
          <a:blip r:embed="rId5">
            <a:alphaModFix/>
          </a:blip>
          <a:srcRect b="0" l="0" r="0" t="0"/>
          <a:stretch/>
        </p:blipFill>
        <p:spPr>
          <a:xfrm rot="-5400000">
            <a:off x="6685802" y="2822275"/>
            <a:ext cx="2909750" cy="1150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21"/>
          <p:cNvPicPr preferRelativeResize="0"/>
          <p:nvPr/>
        </p:nvPicPr>
        <p:blipFill rotWithShape="1">
          <a:blip r:embed="rId3">
            <a:alphaModFix/>
          </a:blip>
          <a:srcRect b="0" l="0" r="0" t="0"/>
          <a:stretch/>
        </p:blipFill>
        <p:spPr>
          <a:xfrm>
            <a:off x="2501574" y="148847"/>
            <a:ext cx="1852492" cy="1346237"/>
          </a:xfrm>
          <a:prstGeom prst="rect">
            <a:avLst/>
          </a:prstGeom>
          <a:noFill/>
          <a:ln>
            <a:noFill/>
          </a:ln>
        </p:spPr>
      </p:pic>
      <p:sp>
        <p:nvSpPr>
          <p:cNvPr id="238" name="Google Shape;238;p21"/>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1"/>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Art</a:t>
            </a:r>
            <a:endParaRPr b="0" i="0" sz="2800" u="none" cap="none" strike="noStrike">
              <a:solidFill>
                <a:schemeClr val="dk1"/>
              </a:solidFill>
              <a:latin typeface="Maven Pro Medium"/>
              <a:ea typeface="Maven Pro Medium"/>
              <a:cs typeface="Maven Pro Medium"/>
              <a:sym typeface="Maven Pro Medium"/>
            </a:endParaRPr>
          </a:p>
        </p:txBody>
      </p:sp>
      <p:sp>
        <p:nvSpPr>
          <p:cNvPr id="240" name="Google Shape;240;p21"/>
          <p:cNvSpPr txBox="1"/>
          <p:nvPr/>
        </p:nvSpPr>
        <p:spPr>
          <a:xfrm>
            <a:off x="2590871" y="1545087"/>
            <a:ext cx="1480544" cy="910071"/>
          </a:xfrm>
          <a:prstGeom prst="rect">
            <a:avLst/>
          </a:prstGeom>
          <a:solidFill>
            <a:srgbClr val="FFC000"/>
          </a:solidFill>
          <a:ln>
            <a:noFill/>
          </a:ln>
        </p:spPr>
        <p:txBody>
          <a:bodyPr anchorCtr="0" anchor="t" bIns="36725" lIns="73475" spcFirstLastPara="1" rIns="73475" wrap="square" tIns="367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Maven Pro"/>
                <a:ea typeface="Maven Pro"/>
                <a:cs typeface="Maven Pro"/>
                <a:sym typeface="Maven Pro"/>
              </a:rPr>
              <a:t>Complimentary</a:t>
            </a:r>
            <a:r>
              <a:rPr b="0" i="0" lang="en" sz="800" u="none" cap="none" strike="noStrike">
                <a:solidFill>
                  <a:schemeClr val="dk1"/>
                </a:solidFill>
                <a:latin typeface="Maven Pro"/>
                <a:ea typeface="Maven Pro"/>
                <a:cs typeface="Maven Pro"/>
                <a:sym typeface="Maven Pro"/>
              </a:rPr>
              <a:t> colours sit opposite each other on the colour wheel. Adding white to a colour creates a </a:t>
            </a:r>
            <a:r>
              <a:rPr b="1" i="0" lang="en" sz="800" u="none" cap="none" strike="noStrike">
                <a:solidFill>
                  <a:schemeClr val="dk1"/>
                </a:solidFill>
                <a:latin typeface="Maven Pro"/>
                <a:ea typeface="Maven Pro"/>
                <a:cs typeface="Maven Pro"/>
                <a:sym typeface="Maven Pro"/>
              </a:rPr>
              <a:t>tint</a:t>
            </a:r>
            <a:r>
              <a:rPr b="0" i="0" lang="en" sz="800" u="none" cap="none" strike="noStrike">
                <a:solidFill>
                  <a:schemeClr val="dk1"/>
                </a:solidFill>
                <a:latin typeface="Maven Pro"/>
                <a:ea typeface="Maven Pro"/>
                <a:cs typeface="Maven Pro"/>
                <a:sym typeface="Maven Pro"/>
              </a:rPr>
              <a:t>; adding grey to a colour makes a </a:t>
            </a:r>
            <a:r>
              <a:rPr b="1" i="0" lang="en" sz="800" u="none" cap="none" strike="noStrike">
                <a:solidFill>
                  <a:schemeClr val="dk1"/>
                </a:solidFill>
                <a:latin typeface="Maven Pro"/>
                <a:ea typeface="Maven Pro"/>
                <a:cs typeface="Maven Pro"/>
                <a:sym typeface="Maven Pro"/>
              </a:rPr>
              <a:t>tone</a:t>
            </a:r>
            <a:r>
              <a:rPr b="0" i="0" lang="en" sz="800" u="none" cap="none" strike="noStrike">
                <a:solidFill>
                  <a:schemeClr val="dk1"/>
                </a:solidFill>
                <a:latin typeface="Maven Pro"/>
                <a:ea typeface="Maven Pro"/>
                <a:cs typeface="Maven Pro"/>
                <a:sym typeface="Maven Pro"/>
              </a:rPr>
              <a:t>; adding </a:t>
            </a:r>
            <a:r>
              <a:rPr b="1" i="0" lang="en" sz="800" u="none" cap="none" strike="noStrike">
                <a:solidFill>
                  <a:schemeClr val="dk1"/>
                </a:solidFill>
                <a:latin typeface="Maven Pro"/>
                <a:ea typeface="Maven Pro"/>
                <a:cs typeface="Maven Pro"/>
                <a:sym typeface="Maven Pro"/>
              </a:rPr>
              <a:t>black</a:t>
            </a:r>
            <a:r>
              <a:rPr b="0" i="0" lang="en" sz="800" u="none" cap="none" strike="noStrike">
                <a:solidFill>
                  <a:schemeClr val="dk1"/>
                </a:solidFill>
                <a:latin typeface="Maven Pro"/>
                <a:ea typeface="Maven Pro"/>
                <a:cs typeface="Maven Pro"/>
                <a:sym typeface="Maven Pro"/>
              </a:rPr>
              <a:t> to a colour makes a shade.</a:t>
            </a:r>
            <a:endParaRPr b="0" i="0" sz="800" u="none" cap="none" strike="noStrike">
              <a:solidFill>
                <a:schemeClr val="dk1"/>
              </a:solidFill>
              <a:latin typeface="Maven Pro"/>
              <a:ea typeface="Maven Pro"/>
              <a:cs typeface="Maven Pro"/>
              <a:sym typeface="Maven Pro"/>
            </a:endParaRPr>
          </a:p>
        </p:txBody>
      </p:sp>
      <p:pic>
        <p:nvPicPr>
          <p:cNvPr id="241" name="Google Shape;241;p21"/>
          <p:cNvPicPr preferRelativeResize="0"/>
          <p:nvPr/>
        </p:nvPicPr>
        <p:blipFill rotWithShape="1">
          <a:blip r:embed="rId4">
            <a:alphaModFix/>
          </a:blip>
          <a:srcRect b="39985" l="34351" r="30578" t="5720"/>
          <a:stretch/>
        </p:blipFill>
        <p:spPr>
          <a:xfrm>
            <a:off x="3887647" y="1273537"/>
            <a:ext cx="1142392" cy="1136504"/>
          </a:xfrm>
          <a:prstGeom prst="rect">
            <a:avLst/>
          </a:prstGeom>
          <a:noFill/>
          <a:ln>
            <a:noFill/>
          </a:ln>
        </p:spPr>
      </p:pic>
      <p:pic>
        <p:nvPicPr>
          <p:cNvPr id="242" name="Google Shape;242;p21"/>
          <p:cNvPicPr preferRelativeResize="0"/>
          <p:nvPr/>
        </p:nvPicPr>
        <p:blipFill rotWithShape="1">
          <a:blip r:embed="rId5">
            <a:alphaModFix/>
          </a:blip>
          <a:srcRect b="0" l="0" r="0" t="0"/>
          <a:stretch/>
        </p:blipFill>
        <p:spPr>
          <a:xfrm>
            <a:off x="5182898" y="2239772"/>
            <a:ext cx="1045863" cy="784397"/>
          </a:xfrm>
          <a:prstGeom prst="rect">
            <a:avLst/>
          </a:prstGeom>
          <a:noFill/>
          <a:ln>
            <a:noFill/>
          </a:ln>
        </p:spPr>
      </p:pic>
      <p:sp>
        <p:nvSpPr>
          <p:cNvPr id="243" name="Google Shape;243;p21"/>
          <p:cNvSpPr/>
          <p:nvPr/>
        </p:nvSpPr>
        <p:spPr>
          <a:xfrm>
            <a:off x="4449402" y="3776874"/>
            <a:ext cx="4587878" cy="1254537"/>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750"/>
              <a:buFont typeface="Arial"/>
              <a:buNone/>
            </a:pPr>
            <a:r>
              <a:rPr b="1" i="0" lang="en" sz="750" u="sng" cap="none" strike="noStrike">
                <a:solidFill>
                  <a:schemeClr val="lt1"/>
                </a:solidFill>
                <a:latin typeface="Arial"/>
                <a:ea typeface="Arial"/>
                <a:cs typeface="Arial"/>
                <a:sym typeface="Arial"/>
              </a:rPr>
              <a:t>Check out Google Classroom for more handouts and help for the tasks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1" i="0" lang="en" sz="750" u="none" cap="none" strike="noStrike">
                <a:solidFill>
                  <a:schemeClr val="lt1"/>
                </a:solidFill>
                <a:latin typeface="Arial"/>
                <a:ea typeface="Arial"/>
                <a:cs typeface="Arial"/>
                <a:sym typeface="Arial"/>
              </a:rPr>
              <a:t>W/B 4 Sep: Task 1</a:t>
            </a:r>
            <a:r>
              <a:rPr b="0" i="0" lang="en" sz="750" u="none" cap="none" strike="noStrike">
                <a:solidFill>
                  <a:schemeClr val="lt1"/>
                </a:solidFill>
                <a:latin typeface="Arial"/>
                <a:ea typeface="Arial"/>
                <a:cs typeface="Arial"/>
                <a:sym typeface="Arial"/>
              </a:rPr>
              <a:t> Write up </a:t>
            </a:r>
            <a:r>
              <a:rPr b="0" i="0" lang="en" sz="750" u="none" cap="none" strike="noStrike">
                <a:solidFill>
                  <a:schemeClr val="lt1"/>
                </a:solidFill>
                <a:latin typeface="Calibri"/>
                <a:ea typeface="Calibri"/>
                <a:cs typeface="Calibri"/>
                <a:sym typeface="Calibri"/>
              </a:rPr>
              <a:t>the key words for formal elements in your book</a:t>
            </a:r>
            <a:endParaRPr b="0" i="0" sz="75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1" i="0" lang="en" sz="750" u="none" cap="none" strike="noStrike">
                <a:solidFill>
                  <a:schemeClr val="lt1"/>
                </a:solidFill>
                <a:latin typeface="Arial"/>
                <a:ea typeface="Arial"/>
                <a:cs typeface="Arial"/>
                <a:sym typeface="Arial"/>
              </a:rPr>
              <a:t>W/B 18 Sep: Task 2  </a:t>
            </a:r>
            <a:r>
              <a:rPr b="0" i="0" lang="en" sz="750" u="none" cap="none" strike="noStrike">
                <a:solidFill>
                  <a:schemeClr val="lt1"/>
                </a:solidFill>
                <a:latin typeface="Arial"/>
                <a:ea typeface="Arial"/>
                <a:cs typeface="Arial"/>
                <a:sym typeface="Arial"/>
              </a:rPr>
              <a:t>Create a drawing in the style of Piet Mondrian. Add 5 facts about the artist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1" i="0" lang="en" sz="750" u="none" cap="none" strike="noStrike">
                <a:solidFill>
                  <a:schemeClr val="lt1"/>
                </a:solidFill>
                <a:latin typeface="Arial"/>
                <a:ea typeface="Arial"/>
                <a:cs typeface="Arial"/>
                <a:sym typeface="Arial"/>
              </a:rPr>
              <a:t>W/B 2 Oct: Task 3 </a:t>
            </a:r>
            <a:r>
              <a:rPr b="0" i="0" lang="en" sz="750" u="none" cap="none" strike="noStrike">
                <a:solidFill>
                  <a:schemeClr val="lt1"/>
                </a:solidFill>
                <a:latin typeface="Arial"/>
                <a:ea typeface="Arial"/>
                <a:cs typeface="Arial"/>
                <a:sym typeface="Arial"/>
              </a:rPr>
              <a:t>Draw a robot and add tone to make it look 3D. Create core shadows and cast shadows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1" i="0" lang="en" sz="750" u="none" cap="none" strike="noStrike">
                <a:solidFill>
                  <a:schemeClr val="lt1"/>
                </a:solidFill>
                <a:latin typeface="Arial"/>
                <a:ea typeface="Arial"/>
                <a:cs typeface="Arial"/>
                <a:sym typeface="Arial"/>
              </a:rPr>
              <a:t>W/B 16 Oct: Task 4 </a:t>
            </a:r>
            <a:r>
              <a:rPr b="0" i="0" lang="en" sz="750" u="none" cap="none" strike="noStrike">
                <a:solidFill>
                  <a:schemeClr val="lt1"/>
                </a:solidFill>
                <a:latin typeface="Arial"/>
                <a:ea typeface="Arial"/>
                <a:cs typeface="Arial"/>
                <a:sym typeface="Arial"/>
              </a:rPr>
              <a:t>Create a tonal drawing which shows objects fading into the distance. Place objects in the image to create a sense of scale for example trees, houses, animals. EBI- Create a perspective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1" i="0" lang="en" sz="750" u="none" cap="none" strike="noStrike">
                <a:solidFill>
                  <a:schemeClr val="lt1"/>
                </a:solidFill>
                <a:latin typeface="Arial"/>
                <a:ea typeface="Arial"/>
                <a:cs typeface="Arial"/>
                <a:sym typeface="Arial"/>
              </a:rPr>
              <a:t>W/B 6 Nov: Task 5 </a:t>
            </a:r>
            <a:r>
              <a:rPr b="0" i="0" lang="en" sz="750" u="none" cap="none" strike="noStrike">
                <a:solidFill>
                  <a:schemeClr val="lt1"/>
                </a:solidFill>
                <a:latin typeface="Arial"/>
                <a:ea typeface="Arial"/>
                <a:cs typeface="Arial"/>
                <a:sym typeface="Arial"/>
              </a:rPr>
              <a:t>Create a 3-frame comic strip which uses line to create motion. Apply texture to your drawing to give it more detail and interest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1" i="0" lang="en" sz="750" u="none" cap="none" strike="noStrike">
                <a:solidFill>
                  <a:schemeClr val="lt1"/>
                </a:solidFill>
                <a:latin typeface="Arial"/>
                <a:ea typeface="Arial"/>
                <a:cs typeface="Arial"/>
                <a:sym typeface="Arial"/>
              </a:rPr>
              <a:t>W/B 20 Nov: Task 6 </a:t>
            </a:r>
            <a:r>
              <a:rPr b="0" i="0" lang="en" sz="750" u="none" cap="none" strike="noStrike">
                <a:solidFill>
                  <a:schemeClr val="lt1"/>
                </a:solidFill>
                <a:latin typeface="Arial"/>
                <a:ea typeface="Arial"/>
                <a:cs typeface="Arial"/>
                <a:sym typeface="Arial"/>
              </a:rPr>
              <a:t>Create a Zentangle drawing which uses complex pattern.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1" i="0" lang="en" sz="750" u="none" cap="none" strike="noStrike">
                <a:solidFill>
                  <a:schemeClr val="lt1"/>
                </a:solidFill>
                <a:latin typeface="Arial"/>
                <a:ea typeface="Arial"/>
                <a:cs typeface="Arial"/>
                <a:sym typeface="Arial"/>
              </a:rPr>
              <a:t>W/B 4 Dec: Task 7 </a:t>
            </a:r>
            <a:r>
              <a:rPr b="0" i="0" lang="en" sz="750" u="none" cap="none" strike="noStrike">
                <a:solidFill>
                  <a:schemeClr val="lt1"/>
                </a:solidFill>
                <a:latin typeface="Arial"/>
                <a:ea typeface="Arial"/>
                <a:cs typeface="Arial"/>
                <a:sym typeface="Arial"/>
              </a:rPr>
              <a:t>Pen portrait. Use Line, Tone and Texture to create a portrait of yourself, friends or family</a:t>
            </a:r>
            <a:endParaRPr b="0" i="0" sz="1400" u="none" cap="none" strike="noStrike">
              <a:solidFill>
                <a:srgbClr val="000000"/>
              </a:solidFill>
              <a:latin typeface="Arial"/>
              <a:ea typeface="Arial"/>
              <a:cs typeface="Arial"/>
              <a:sym typeface="Arial"/>
            </a:endParaRPr>
          </a:p>
        </p:txBody>
      </p:sp>
      <p:pic>
        <p:nvPicPr>
          <p:cNvPr descr="Piet Mondrian | Composition with Large Red Plane, Yellow, Black, Grey and  Blue (1921) | Artsy" id="244" name="Google Shape;244;p21"/>
          <p:cNvPicPr preferRelativeResize="0"/>
          <p:nvPr/>
        </p:nvPicPr>
        <p:blipFill rotWithShape="1">
          <a:blip r:embed="rId6">
            <a:alphaModFix/>
          </a:blip>
          <a:srcRect b="0" l="0" r="0" t="0"/>
          <a:stretch/>
        </p:blipFill>
        <p:spPr>
          <a:xfrm>
            <a:off x="2647268" y="2472912"/>
            <a:ext cx="1017048" cy="1013295"/>
          </a:xfrm>
          <a:prstGeom prst="rect">
            <a:avLst/>
          </a:prstGeom>
          <a:noFill/>
          <a:ln>
            <a:noFill/>
          </a:ln>
        </p:spPr>
      </p:pic>
      <p:sp>
        <p:nvSpPr>
          <p:cNvPr id="245" name="Google Shape;245;p21"/>
          <p:cNvSpPr txBox="1"/>
          <p:nvPr/>
        </p:nvSpPr>
        <p:spPr>
          <a:xfrm>
            <a:off x="2641013" y="3507611"/>
            <a:ext cx="1777853" cy="1077218"/>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Maven Pro"/>
                <a:ea typeface="Maven Pro"/>
                <a:cs typeface="Maven Pro"/>
                <a:sym typeface="Maven Pro"/>
              </a:rPr>
              <a:t>Piet Mondrian </a:t>
            </a:r>
            <a:r>
              <a:rPr b="0" i="0" lang="en" sz="800" u="none" cap="none" strike="noStrike">
                <a:solidFill>
                  <a:schemeClr val="lt1"/>
                </a:solidFill>
                <a:latin typeface="Maven Pro"/>
                <a:ea typeface="Maven Pro"/>
                <a:cs typeface="Maven Pro"/>
                <a:sym typeface="Maven Pro"/>
              </a:rPr>
              <a:t>is a Dutch artist best known for his abstract paintings. Art that is abstract does not show things that are recognisable such as people, objects or landscapes. Instead artists use colours, shapes and textures to achieve their effect</a:t>
            </a:r>
            <a:endParaRPr b="0" i="0" sz="1400" u="none" cap="none" strike="noStrike">
              <a:solidFill>
                <a:srgbClr val="000000"/>
              </a:solidFill>
              <a:latin typeface="Arial"/>
              <a:ea typeface="Arial"/>
              <a:cs typeface="Arial"/>
              <a:sym typeface="Arial"/>
            </a:endParaRPr>
          </a:p>
        </p:txBody>
      </p:sp>
      <p:pic>
        <p:nvPicPr>
          <p:cNvPr id="246" name="Google Shape;246;p21"/>
          <p:cNvPicPr preferRelativeResize="0"/>
          <p:nvPr/>
        </p:nvPicPr>
        <p:blipFill rotWithShape="1">
          <a:blip r:embed="rId7">
            <a:alphaModFix/>
          </a:blip>
          <a:srcRect b="9183" l="9183" r="11735" t="0"/>
          <a:stretch/>
        </p:blipFill>
        <p:spPr>
          <a:xfrm>
            <a:off x="3552851" y="2207010"/>
            <a:ext cx="1172285" cy="1346237"/>
          </a:xfrm>
          <a:prstGeom prst="rect">
            <a:avLst/>
          </a:prstGeom>
          <a:noFill/>
          <a:ln>
            <a:noFill/>
          </a:ln>
        </p:spPr>
      </p:pic>
      <p:grpSp>
        <p:nvGrpSpPr>
          <p:cNvPr id="247" name="Google Shape;247;p21"/>
          <p:cNvGrpSpPr/>
          <p:nvPr/>
        </p:nvGrpSpPr>
        <p:grpSpPr>
          <a:xfrm>
            <a:off x="5236290" y="2996187"/>
            <a:ext cx="1176146" cy="787273"/>
            <a:chOff x="5171710" y="2996187"/>
            <a:chExt cx="1239847" cy="787273"/>
          </a:xfrm>
        </p:grpSpPr>
        <p:pic>
          <p:nvPicPr>
            <p:cNvPr id="248" name="Google Shape;248;p21"/>
            <p:cNvPicPr preferRelativeResize="0"/>
            <p:nvPr/>
          </p:nvPicPr>
          <p:blipFill rotWithShape="1">
            <a:blip r:embed="rId8">
              <a:alphaModFix/>
            </a:blip>
            <a:srcRect b="0" l="0" r="0" t="0"/>
            <a:stretch/>
          </p:blipFill>
          <p:spPr>
            <a:xfrm>
              <a:off x="5220241" y="3036061"/>
              <a:ext cx="1102507" cy="747399"/>
            </a:xfrm>
            <a:prstGeom prst="rect">
              <a:avLst/>
            </a:prstGeom>
            <a:noFill/>
            <a:ln>
              <a:noFill/>
            </a:ln>
          </p:spPr>
        </p:pic>
        <p:sp>
          <p:nvSpPr>
            <p:cNvPr id="249" name="Google Shape;249;p21"/>
            <p:cNvSpPr txBox="1"/>
            <p:nvPr/>
          </p:nvSpPr>
          <p:spPr>
            <a:xfrm>
              <a:off x="5171710" y="2996187"/>
              <a:ext cx="1239847"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Perspective with tone</a:t>
              </a:r>
              <a:endParaRPr b="0" i="0" sz="1400" u="none" cap="none" strike="noStrike">
                <a:solidFill>
                  <a:srgbClr val="000000"/>
                </a:solidFill>
                <a:latin typeface="Arial"/>
                <a:ea typeface="Arial"/>
                <a:cs typeface="Arial"/>
                <a:sym typeface="Arial"/>
              </a:endParaRPr>
            </a:p>
          </p:txBody>
        </p:sp>
      </p:grpSp>
      <p:sp>
        <p:nvSpPr>
          <p:cNvPr id="250" name="Google Shape;250;p21"/>
          <p:cNvSpPr txBox="1"/>
          <p:nvPr/>
        </p:nvSpPr>
        <p:spPr>
          <a:xfrm>
            <a:off x="6264764" y="1886477"/>
            <a:ext cx="1216197" cy="1200329"/>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231F20"/>
                </a:solidFill>
                <a:latin typeface="Maven Pro"/>
                <a:ea typeface="Maven Pro"/>
                <a:cs typeface="Maven Pro"/>
                <a:sym typeface="Maven Pro"/>
              </a:rPr>
              <a:t>Visual texture </a:t>
            </a:r>
            <a:r>
              <a:rPr b="0" i="0" lang="en" sz="800" u="none" cap="none" strike="noStrike">
                <a:solidFill>
                  <a:srgbClr val="231F20"/>
                </a:solidFill>
                <a:latin typeface="Maven Pro"/>
                <a:ea typeface="Maven Pro"/>
                <a:cs typeface="Maven Pro"/>
                <a:sym typeface="Maven Pro"/>
              </a:rPr>
              <a:t>refers to the artist using their skill to create the illusion of an object's texture.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231F20"/>
                </a:solidFill>
                <a:latin typeface="Maven Pro"/>
                <a:ea typeface="Maven Pro"/>
                <a:cs typeface="Maven Pro"/>
                <a:sym typeface="Maven Pro"/>
              </a:rPr>
              <a:t>Actual or physical texture </a:t>
            </a:r>
            <a:r>
              <a:rPr b="0" i="0" lang="en" sz="800" u="none" cap="none" strike="noStrike">
                <a:solidFill>
                  <a:srgbClr val="231F20"/>
                </a:solidFill>
                <a:latin typeface="Maven Pro"/>
                <a:ea typeface="Maven Pro"/>
                <a:cs typeface="Maven Pro"/>
                <a:sym typeface="Maven Pro"/>
              </a:rPr>
              <a:t>means the real surface of an artwork or design.</a:t>
            </a:r>
            <a:endParaRPr b="0" i="0" sz="1400" u="none" cap="none" strike="noStrike">
              <a:solidFill>
                <a:srgbClr val="000000"/>
              </a:solidFill>
              <a:latin typeface="Arial"/>
              <a:ea typeface="Arial"/>
              <a:cs typeface="Arial"/>
              <a:sym typeface="Arial"/>
            </a:endParaRPr>
          </a:p>
        </p:txBody>
      </p:sp>
      <p:graphicFrame>
        <p:nvGraphicFramePr>
          <p:cNvPr id="251" name="Google Shape;251;p21"/>
          <p:cNvGraphicFramePr/>
          <p:nvPr/>
        </p:nvGraphicFramePr>
        <p:xfrm>
          <a:off x="115500" y="1092271"/>
          <a:ext cx="3000000" cy="3000000"/>
        </p:xfrm>
        <a:graphic>
          <a:graphicData uri="http://schemas.openxmlformats.org/drawingml/2006/table">
            <a:tbl>
              <a:tblPr>
                <a:noFill/>
                <a:tableStyleId>{D5ACA8D5-2647-417A-9810-6C0771A1C5FC}</a:tableStyleId>
              </a:tblPr>
              <a:tblGrid>
                <a:gridCol w="507250"/>
                <a:gridCol w="1996400"/>
              </a:tblGrid>
              <a:tr h="221675">
                <a:tc gridSpan="2">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chemeClr val="lt1"/>
                          </a:solidFill>
                          <a:latin typeface="Avenir"/>
                          <a:ea typeface="Avenir"/>
                          <a:cs typeface="Avenir"/>
                          <a:sym typeface="Avenir"/>
                        </a:rPr>
                        <a:t>Key Words - Formal Elements</a:t>
                      </a:r>
                      <a:endParaRPr sz="1100" u="none" cap="none" strike="noStrike">
                        <a:solidFill>
                          <a:schemeClr val="lt1"/>
                        </a:solidFill>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1"/>
                    </a:solidFill>
                  </a:tcPr>
                </a:tc>
                <a:tc hMerge="1"/>
              </a:tr>
              <a:tr h="407575">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Avenir"/>
                          <a:ea typeface="Avenir"/>
                          <a:cs typeface="Avenir"/>
                          <a:sym typeface="Avenir"/>
                        </a:rPr>
                        <a:t>Colour</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Avenir"/>
                          <a:ea typeface="Avenir"/>
                          <a:cs typeface="Avenir"/>
                          <a:sym typeface="Avenir"/>
                        </a:rPr>
                        <a:t>Colours are made up of mainly Primary, Secondary and Tertiary colours (Also known as pure colours). </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22000">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Avenir"/>
                          <a:ea typeface="Avenir"/>
                          <a:cs typeface="Avenir"/>
                          <a:sym typeface="Avenir"/>
                        </a:rPr>
                        <a:t>Tone</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Avenir"/>
                          <a:ea typeface="Avenir"/>
                          <a:cs typeface="Avenir"/>
                          <a:sym typeface="Avenir"/>
                        </a:rPr>
                        <a:t>Refers to the  darkness or lightness of an object. You can use a range of different tonal values to create contrast in your work and give it depth.</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50800">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Avenir"/>
                          <a:ea typeface="Avenir"/>
                          <a:cs typeface="Avenir"/>
                          <a:sym typeface="Avenir"/>
                        </a:rPr>
                        <a:t>Texture</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rgbClr val="231F20"/>
                          </a:solidFill>
                          <a:latin typeface="Avenir"/>
                          <a:ea typeface="Avenir"/>
                          <a:cs typeface="Avenir"/>
                          <a:sym typeface="Avenir"/>
                        </a:rPr>
                        <a:t>Texture means how something feels. There are two types of texture: actual texture and visual texture.</a:t>
                      </a:r>
                      <a:endParaRPr sz="1400" u="none" cap="none" strike="noStrike"/>
                    </a:p>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rgbClr val="231F20"/>
                          </a:solidFill>
                          <a:latin typeface="Avenir"/>
                          <a:ea typeface="Avenir"/>
                          <a:cs typeface="Avenir"/>
                          <a:sym typeface="Avenir"/>
                        </a:rPr>
                        <a:t>The appearance of texture is an important visual element. </a:t>
                      </a:r>
                      <a:r>
                        <a:rPr lang="en" sz="800" u="none" cap="none" strike="noStrike">
                          <a:latin typeface="Avenir"/>
                          <a:ea typeface="Avenir"/>
                          <a:cs typeface="Avenir"/>
                          <a:sym typeface="Avenir"/>
                        </a:rPr>
                        <a:t>For example, smooth, coarse, soft, rough, etc.</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7575">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Avenir"/>
                          <a:ea typeface="Avenir"/>
                          <a:cs typeface="Avenir"/>
                          <a:sym typeface="Avenir"/>
                        </a:rPr>
                        <a:t>Shape</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rgbClr val="231F20"/>
                          </a:solidFill>
                          <a:latin typeface="Avenir"/>
                          <a:ea typeface="Avenir"/>
                          <a:cs typeface="Avenir"/>
                          <a:sym typeface="Avenir"/>
                        </a:rPr>
                        <a:t>A shape is a two-dimensional area. Shapes have height and width but not depth e.g. square, circle, triangle etc</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19825">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Avenir"/>
                          <a:ea typeface="Avenir"/>
                          <a:cs typeface="Avenir"/>
                          <a:sym typeface="Avenir"/>
                        </a:rPr>
                        <a:t>Form</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 sz="800" u="none" cap="none" strike="noStrike">
                          <a:solidFill>
                            <a:srgbClr val="231F20"/>
                          </a:solidFill>
                          <a:latin typeface="Avenir"/>
                          <a:ea typeface="Avenir"/>
                          <a:cs typeface="Avenir"/>
                          <a:sym typeface="Avenir"/>
                        </a:rPr>
                        <a:t>Form is a three dimensional shape e.g. cube, sphere, cone, cylinder etc.</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13650">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Avenir"/>
                          <a:ea typeface="Avenir"/>
                          <a:cs typeface="Avenir"/>
                          <a:sym typeface="Avenir"/>
                        </a:rPr>
                        <a:t>Line</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rgbClr val="231F20"/>
                          </a:solidFill>
                          <a:latin typeface="Avenir"/>
                          <a:ea typeface="Avenir"/>
                          <a:cs typeface="Avenir"/>
                          <a:sym typeface="Avenir"/>
                        </a:rPr>
                        <a:t>A line is a mark made on a surface that joins together different points. Lines can vary in length, width, direction and shape.</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611625">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Avenir"/>
                          <a:ea typeface="Avenir"/>
                          <a:cs typeface="Avenir"/>
                          <a:sym typeface="Avenir"/>
                        </a:rPr>
                        <a:t>Pattern</a:t>
                      </a:r>
                      <a:endParaRPr sz="800" u="none" cap="none" strike="noStrike">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231F20"/>
                        </a:buClr>
                        <a:buSzPts val="1100"/>
                        <a:buFont typeface="Arial"/>
                        <a:buNone/>
                      </a:pPr>
                      <a:r>
                        <a:rPr b="0" i="0" lang="en" sz="800" u="none" cap="none" strike="noStrike">
                          <a:solidFill>
                            <a:srgbClr val="231F20"/>
                          </a:solidFill>
                          <a:highlight>
                            <a:srgbClr val="FFFFFF"/>
                          </a:highlight>
                          <a:latin typeface="Avenir"/>
                          <a:ea typeface="Avenir"/>
                          <a:cs typeface="Avenir"/>
                          <a:sym typeface="Avenir"/>
                        </a:rPr>
                        <a:t>A pattern is a design in which lines, shapes, forms or colours are repeated. The part that is repeated is called a </a:t>
                      </a:r>
                      <a:r>
                        <a:rPr b="1" i="0" lang="en" sz="800" u="none" cap="none" strike="noStrike">
                          <a:solidFill>
                            <a:srgbClr val="231F20"/>
                          </a:solidFill>
                          <a:highlight>
                            <a:srgbClr val="FFFFFF"/>
                          </a:highlight>
                          <a:latin typeface="Avenir"/>
                          <a:ea typeface="Avenir"/>
                          <a:cs typeface="Avenir"/>
                          <a:sym typeface="Avenir"/>
                        </a:rPr>
                        <a:t>motif</a:t>
                      </a:r>
                      <a:r>
                        <a:rPr b="0" i="0" lang="en" sz="800" u="none" cap="none" strike="noStrike">
                          <a:solidFill>
                            <a:srgbClr val="231F20"/>
                          </a:solidFill>
                          <a:highlight>
                            <a:srgbClr val="FFFFFF"/>
                          </a:highlight>
                          <a:latin typeface="Avenir"/>
                          <a:ea typeface="Avenir"/>
                          <a:cs typeface="Avenir"/>
                          <a:sym typeface="Avenir"/>
                        </a:rPr>
                        <a:t>. Patterns can be </a:t>
                      </a:r>
                      <a:r>
                        <a:rPr b="1" i="0" lang="en" sz="800" u="none" cap="none" strike="noStrike">
                          <a:solidFill>
                            <a:srgbClr val="231F20"/>
                          </a:solidFill>
                          <a:highlight>
                            <a:srgbClr val="FFFFFF"/>
                          </a:highlight>
                          <a:latin typeface="Avenir"/>
                          <a:ea typeface="Avenir"/>
                          <a:cs typeface="Avenir"/>
                          <a:sym typeface="Avenir"/>
                        </a:rPr>
                        <a:t>regular</a:t>
                      </a:r>
                      <a:r>
                        <a:rPr b="0" i="0" lang="en" sz="800" u="none" cap="none" strike="noStrike">
                          <a:solidFill>
                            <a:srgbClr val="231F20"/>
                          </a:solidFill>
                          <a:highlight>
                            <a:srgbClr val="FFFFFF"/>
                          </a:highlight>
                          <a:latin typeface="Avenir"/>
                          <a:ea typeface="Avenir"/>
                          <a:cs typeface="Avenir"/>
                          <a:sym typeface="Avenir"/>
                        </a:rPr>
                        <a:t> or </a:t>
                      </a:r>
                      <a:r>
                        <a:rPr b="1" i="0" lang="en" sz="800" u="none" cap="none" strike="noStrike">
                          <a:solidFill>
                            <a:srgbClr val="231F20"/>
                          </a:solidFill>
                          <a:highlight>
                            <a:srgbClr val="FFFFFF"/>
                          </a:highlight>
                          <a:latin typeface="Avenir"/>
                          <a:ea typeface="Avenir"/>
                          <a:cs typeface="Avenir"/>
                          <a:sym typeface="Avenir"/>
                        </a:rPr>
                        <a:t>irregular</a:t>
                      </a:r>
                      <a:r>
                        <a:rPr b="0" i="0" lang="en" sz="800" u="none" cap="none" strike="noStrike">
                          <a:solidFill>
                            <a:srgbClr val="231F20"/>
                          </a:solidFill>
                          <a:highlight>
                            <a:srgbClr val="FFFFFF"/>
                          </a:highlight>
                          <a:latin typeface="Avenir"/>
                          <a:ea typeface="Avenir"/>
                          <a:cs typeface="Avenir"/>
                          <a:sym typeface="Avenir"/>
                        </a:rPr>
                        <a:t>, manmade or natural</a:t>
                      </a:r>
                      <a:endParaRPr sz="800" u="none" cap="none" strike="noStrike">
                        <a:highlight>
                          <a:srgbClr val="FFFFFF"/>
                        </a:highlight>
                        <a:latin typeface="Avenir"/>
                        <a:ea typeface="Avenir"/>
                        <a:cs typeface="Avenir"/>
                        <a:sym typeface="Avenir"/>
                      </a:endParaRPr>
                    </a:p>
                  </a:txBody>
                  <a:tcPr marT="34300" marB="34300" marR="75975" marL="75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252" name="Google Shape;252;p21"/>
          <p:cNvSpPr txBox="1"/>
          <p:nvPr/>
        </p:nvSpPr>
        <p:spPr>
          <a:xfrm>
            <a:off x="7398436" y="1978309"/>
            <a:ext cx="1610914" cy="1015663"/>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1" i="0" lang="en" sz="750" u="none" cap="none" strike="noStrike">
                <a:solidFill>
                  <a:schemeClr val="lt1"/>
                </a:solidFill>
                <a:latin typeface="Maven Pro"/>
                <a:ea typeface="Maven Pro"/>
                <a:cs typeface="Maven Pro"/>
                <a:sym typeface="Maven Pro"/>
              </a:rPr>
              <a:t>L S Lowry </a:t>
            </a:r>
            <a:r>
              <a:rPr b="0" i="0" lang="en" sz="750" u="none" cap="none" strike="noStrike">
                <a:solidFill>
                  <a:schemeClr val="lt1"/>
                </a:solidFill>
                <a:latin typeface="Maven Pro"/>
                <a:ea typeface="Maven Pro"/>
                <a:cs typeface="Maven Pro"/>
                <a:sym typeface="Maven Pro"/>
              </a:rPr>
              <a:t>is best remembered his busy scenes of England’s industrial north,. The use of perspective was essential in his work, particularly when emphasising the scale of the towns and capturing the busy scenes of industrial life.</a:t>
            </a:r>
            <a:endParaRPr b="0" i="0" sz="1400" u="none" cap="none" strike="noStrike">
              <a:solidFill>
                <a:srgbClr val="000000"/>
              </a:solidFill>
              <a:latin typeface="Arial"/>
              <a:ea typeface="Arial"/>
              <a:cs typeface="Arial"/>
              <a:sym typeface="Arial"/>
            </a:endParaRPr>
          </a:p>
        </p:txBody>
      </p:sp>
      <p:grpSp>
        <p:nvGrpSpPr>
          <p:cNvPr id="253" name="Google Shape;253;p21"/>
          <p:cNvGrpSpPr/>
          <p:nvPr/>
        </p:nvGrpSpPr>
        <p:grpSpPr>
          <a:xfrm>
            <a:off x="2969665" y="4398712"/>
            <a:ext cx="1493759" cy="625427"/>
            <a:chOff x="1828645" y="157013"/>
            <a:chExt cx="1259820" cy="527478"/>
          </a:xfrm>
        </p:grpSpPr>
        <p:grpSp>
          <p:nvGrpSpPr>
            <p:cNvPr id="254" name="Google Shape;254;p21"/>
            <p:cNvGrpSpPr/>
            <p:nvPr/>
          </p:nvGrpSpPr>
          <p:grpSpPr>
            <a:xfrm>
              <a:off x="2347641" y="157013"/>
              <a:ext cx="740824" cy="527478"/>
              <a:chOff x="4303571" y="398559"/>
              <a:chExt cx="987766" cy="703304"/>
            </a:xfrm>
          </p:grpSpPr>
          <p:sp>
            <p:nvSpPr>
              <p:cNvPr id="255" name="Google Shape;255;p21"/>
              <p:cNvSpPr/>
              <p:nvPr/>
            </p:nvSpPr>
            <p:spPr>
              <a:xfrm>
                <a:off x="4820493" y="398559"/>
                <a:ext cx="418247" cy="703304"/>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Arial"/>
                  <a:ea typeface="Arial"/>
                  <a:cs typeface="Arial"/>
                  <a:sym typeface="Arial"/>
                </a:endParaRPr>
              </a:p>
            </p:txBody>
          </p:sp>
          <p:pic>
            <p:nvPicPr>
              <p:cNvPr id="256" name="Google Shape;256;p21"/>
              <p:cNvPicPr preferRelativeResize="0"/>
              <p:nvPr/>
            </p:nvPicPr>
            <p:blipFill rotWithShape="1">
              <a:blip r:embed="rId9">
                <a:alphaModFix/>
              </a:blip>
              <a:srcRect b="0" l="0" r="0" t="0"/>
              <a:stretch/>
            </p:blipFill>
            <p:spPr>
              <a:xfrm>
                <a:off x="4303571" y="576014"/>
                <a:ext cx="593327" cy="525096"/>
              </a:xfrm>
              <a:prstGeom prst="rect">
                <a:avLst/>
              </a:prstGeom>
              <a:noFill/>
              <a:ln>
                <a:noFill/>
              </a:ln>
            </p:spPr>
          </p:pic>
          <p:sp>
            <p:nvSpPr>
              <p:cNvPr id="257" name="Google Shape;257;p21"/>
              <p:cNvSpPr txBox="1"/>
              <p:nvPr/>
            </p:nvSpPr>
            <p:spPr>
              <a:xfrm>
                <a:off x="4638311" y="588610"/>
                <a:ext cx="653026" cy="23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 sz="750" u="none" cap="none" strike="noStrike">
                    <a:solidFill>
                      <a:schemeClr val="lt1"/>
                    </a:solidFill>
                    <a:latin typeface="Arial"/>
                    <a:ea typeface="Arial"/>
                    <a:cs typeface="Arial"/>
                    <a:sym typeface="Arial"/>
                  </a:rPr>
                  <a:t>3D Form</a:t>
                </a:r>
                <a:endParaRPr b="0" i="0" sz="1400" u="none" cap="none" strike="noStrike">
                  <a:solidFill>
                    <a:srgbClr val="000000"/>
                  </a:solidFill>
                  <a:latin typeface="Arial"/>
                  <a:ea typeface="Arial"/>
                  <a:cs typeface="Arial"/>
                  <a:sym typeface="Arial"/>
                </a:endParaRPr>
              </a:p>
            </p:txBody>
          </p:sp>
        </p:grpSp>
        <p:grpSp>
          <p:nvGrpSpPr>
            <p:cNvPr id="258" name="Google Shape;258;p21"/>
            <p:cNvGrpSpPr/>
            <p:nvPr/>
          </p:nvGrpSpPr>
          <p:grpSpPr>
            <a:xfrm>
              <a:off x="1828645" y="284715"/>
              <a:ext cx="556563" cy="380099"/>
              <a:chOff x="3918954" y="349192"/>
              <a:chExt cx="742084" cy="506798"/>
            </a:xfrm>
          </p:grpSpPr>
          <p:sp>
            <p:nvSpPr>
              <p:cNvPr id="259" name="Google Shape;259;p21"/>
              <p:cNvSpPr/>
              <p:nvPr/>
            </p:nvSpPr>
            <p:spPr>
              <a:xfrm>
                <a:off x="4013143" y="349192"/>
                <a:ext cx="506799" cy="506798"/>
              </a:xfrm>
              <a:custGeom>
                <a:rect b="b" l="l" r="r" t="t"/>
                <a:pathLst>
                  <a:path extrusionOk="0" fill="none" h="670834" w="670834">
                    <a:moveTo>
                      <a:pt x="0" y="335417"/>
                    </a:moveTo>
                    <a:cubicBezTo>
                      <a:pt x="-21081" y="130341"/>
                      <a:pt x="137232" y="-25655"/>
                      <a:pt x="335417" y="0"/>
                    </a:cubicBezTo>
                    <a:cubicBezTo>
                      <a:pt x="537323" y="20438"/>
                      <a:pt x="695870" y="167465"/>
                      <a:pt x="670834" y="335417"/>
                    </a:cubicBezTo>
                    <a:cubicBezTo>
                      <a:pt x="674271" y="494518"/>
                      <a:pt x="496090" y="650405"/>
                      <a:pt x="335417" y="670834"/>
                    </a:cubicBezTo>
                    <a:cubicBezTo>
                      <a:pt x="123420" y="686004"/>
                      <a:pt x="6440" y="538414"/>
                      <a:pt x="0" y="335417"/>
                    </a:cubicBezTo>
                    <a:close/>
                  </a:path>
                  <a:path extrusionOk="0" h="670834" w="670834">
                    <a:moveTo>
                      <a:pt x="0" y="335417"/>
                    </a:moveTo>
                    <a:cubicBezTo>
                      <a:pt x="-8972" y="164417"/>
                      <a:pt x="176414" y="-22917"/>
                      <a:pt x="335417" y="0"/>
                    </a:cubicBezTo>
                    <a:cubicBezTo>
                      <a:pt x="525053" y="6252"/>
                      <a:pt x="683470" y="140825"/>
                      <a:pt x="670834" y="335417"/>
                    </a:cubicBezTo>
                    <a:cubicBezTo>
                      <a:pt x="675538" y="497117"/>
                      <a:pt x="531896" y="680477"/>
                      <a:pt x="335417" y="670834"/>
                    </a:cubicBezTo>
                    <a:cubicBezTo>
                      <a:pt x="147400" y="689109"/>
                      <a:pt x="-21449" y="499581"/>
                      <a:pt x="0" y="335417"/>
                    </a:cubicBezTo>
                    <a:close/>
                  </a:path>
                </a:pathLst>
              </a:custGeom>
              <a:solidFill>
                <a:srgbClr val="7030A0"/>
              </a:solidFill>
              <a:ln cap="flat" cmpd="sng" w="12700">
                <a:solidFill>
                  <a:srgbClr val="EF8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Arial"/>
                  <a:ea typeface="Arial"/>
                  <a:cs typeface="Arial"/>
                  <a:sym typeface="Arial"/>
                </a:endParaRPr>
              </a:p>
            </p:txBody>
          </p:sp>
          <p:sp>
            <p:nvSpPr>
              <p:cNvPr id="260" name="Google Shape;260;p21"/>
              <p:cNvSpPr txBox="1"/>
              <p:nvPr/>
            </p:nvSpPr>
            <p:spPr>
              <a:xfrm>
                <a:off x="3918954" y="459107"/>
                <a:ext cx="742084" cy="276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 sz="750" u="none" cap="none" strike="noStrike">
                    <a:solidFill>
                      <a:schemeClr val="lt1"/>
                    </a:solidFill>
                    <a:latin typeface="Arial"/>
                    <a:ea typeface="Arial"/>
                    <a:cs typeface="Arial"/>
                    <a:sym typeface="Arial"/>
                  </a:rPr>
                  <a:t>2D Shape</a:t>
                </a:r>
                <a:endParaRPr b="0" i="0" sz="1400" u="none" cap="none" strike="noStrike">
                  <a:solidFill>
                    <a:srgbClr val="000000"/>
                  </a:solidFill>
                  <a:latin typeface="Arial"/>
                  <a:ea typeface="Arial"/>
                  <a:cs typeface="Arial"/>
                  <a:sym typeface="Arial"/>
                </a:endParaRPr>
              </a:p>
            </p:txBody>
          </p:sp>
        </p:grpSp>
      </p:grpSp>
      <p:sp>
        <p:nvSpPr>
          <p:cNvPr id="261" name="Google Shape;261;p21"/>
          <p:cNvSpPr/>
          <p:nvPr/>
        </p:nvSpPr>
        <p:spPr>
          <a:xfrm>
            <a:off x="4781681" y="118625"/>
            <a:ext cx="2001884" cy="1176706"/>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231F20"/>
                </a:solidFill>
                <a:latin typeface="Maven Pro"/>
                <a:ea typeface="Maven Pro"/>
                <a:cs typeface="Maven Pro"/>
                <a:sym typeface="Maven Pro"/>
              </a:rPr>
              <a:t>Lines can show the subject's physical appearance</a:t>
            </a:r>
            <a:r>
              <a:rPr b="0" i="0" lang="en" sz="800" u="none" cap="none" strike="noStrike">
                <a:solidFill>
                  <a:srgbClr val="231F20"/>
                </a:solidFill>
                <a:latin typeface="Maven Pro"/>
                <a:ea typeface="Maven Pro"/>
                <a:cs typeface="Maven Pro"/>
                <a:sym typeface="Maven Pro"/>
              </a:rPr>
              <a:t>: the outline of shapes and objects; details of features and patterns; surfaces and texture; tone, light and shade.</a:t>
            </a:r>
            <a:r>
              <a:rPr b="1" i="0" lang="en" sz="800" u="none" cap="none" strike="noStrike">
                <a:solidFill>
                  <a:srgbClr val="231F20"/>
                </a:solidFill>
                <a:latin typeface="Maven Pro"/>
                <a:ea typeface="Maven Pro"/>
                <a:cs typeface="Maven Pro"/>
                <a:sym typeface="Maven Pro"/>
              </a:rPr>
              <a:t> Lines can suggest something more than just what can be seen</a:t>
            </a:r>
            <a:r>
              <a:rPr b="0" i="0" lang="en" sz="800" u="none" cap="none" strike="noStrike">
                <a:solidFill>
                  <a:srgbClr val="231F20"/>
                </a:solidFill>
                <a:latin typeface="Maven Pro"/>
                <a:ea typeface="Maven Pro"/>
                <a:cs typeface="Maven Pro"/>
                <a:sym typeface="Maven Pro"/>
              </a:rPr>
              <a:t>: movement, mood and atmosphere, the subject's emotions, the artist's emotions and ideas</a:t>
            </a:r>
            <a:endParaRPr b="0" i="0" sz="1400" u="none" cap="none" strike="noStrike">
              <a:solidFill>
                <a:srgbClr val="000000"/>
              </a:solidFill>
              <a:latin typeface="Arial"/>
              <a:ea typeface="Arial"/>
              <a:cs typeface="Arial"/>
              <a:sym typeface="Arial"/>
            </a:endParaRPr>
          </a:p>
        </p:txBody>
      </p:sp>
      <p:grpSp>
        <p:nvGrpSpPr>
          <p:cNvPr id="262" name="Google Shape;262;p21"/>
          <p:cNvGrpSpPr/>
          <p:nvPr/>
        </p:nvGrpSpPr>
        <p:grpSpPr>
          <a:xfrm>
            <a:off x="4349805" y="518677"/>
            <a:ext cx="456109" cy="615057"/>
            <a:chOff x="5529876" y="106014"/>
            <a:chExt cx="420779" cy="1147492"/>
          </a:xfrm>
        </p:grpSpPr>
        <p:pic>
          <p:nvPicPr>
            <p:cNvPr descr="Cross Hatch - Notch Reference Manual - 0.9.22" id="263" name="Google Shape;263;p21"/>
            <p:cNvPicPr preferRelativeResize="0"/>
            <p:nvPr/>
          </p:nvPicPr>
          <p:blipFill rotWithShape="1">
            <a:blip r:embed="rId10">
              <a:alphaModFix/>
            </a:blip>
            <a:srcRect b="0" l="0" r="0" t="0"/>
            <a:stretch/>
          </p:blipFill>
          <p:spPr>
            <a:xfrm rot="5400000">
              <a:off x="5304930" y="588268"/>
              <a:ext cx="1106626" cy="184822"/>
            </a:xfrm>
            <a:prstGeom prst="rect">
              <a:avLst/>
            </a:prstGeom>
            <a:noFill/>
            <a:ln>
              <a:noFill/>
            </a:ln>
          </p:spPr>
        </p:pic>
        <p:pic>
          <p:nvPicPr>
            <p:cNvPr descr="Crosshatch Art - Montesano high school arts" id="264" name="Google Shape;264;p21"/>
            <p:cNvPicPr preferRelativeResize="0"/>
            <p:nvPr/>
          </p:nvPicPr>
          <p:blipFill rotWithShape="1">
            <a:blip r:embed="rId11">
              <a:alphaModFix/>
            </a:blip>
            <a:srcRect b="0" l="0" r="0" t="0"/>
            <a:stretch/>
          </p:blipFill>
          <p:spPr>
            <a:xfrm rot="-5400000">
              <a:off x="5068442" y="567448"/>
              <a:ext cx="1147492" cy="224625"/>
            </a:xfrm>
            <a:prstGeom prst="rect">
              <a:avLst/>
            </a:prstGeom>
            <a:noFill/>
            <a:ln>
              <a:noFill/>
            </a:ln>
          </p:spPr>
        </p:pic>
      </p:grpSp>
      <p:grpSp>
        <p:nvGrpSpPr>
          <p:cNvPr id="265" name="Google Shape;265;p21"/>
          <p:cNvGrpSpPr/>
          <p:nvPr/>
        </p:nvGrpSpPr>
        <p:grpSpPr>
          <a:xfrm>
            <a:off x="4781681" y="1285438"/>
            <a:ext cx="2001885" cy="821648"/>
            <a:chOff x="4772394" y="1285438"/>
            <a:chExt cx="2214552" cy="821648"/>
          </a:xfrm>
        </p:grpSpPr>
        <p:sp>
          <p:nvSpPr>
            <p:cNvPr id="266" name="Google Shape;266;p21"/>
            <p:cNvSpPr/>
            <p:nvPr/>
          </p:nvSpPr>
          <p:spPr>
            <a:xfrm>
              <a:off x="4772394" y="1285438"/>
              <a:ext cx="2214552" cy="606857"/>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Maven Pro"/>
                  <a:ea typeface="Maven Pro"/>
                  <a:cs typeface="Maven Pro"/>
                  <a:sym typeface="Maven Pro"/>
                </a:rPr>
                <a:t>Ton</a:t>
              </a:r>
              <a:r>
                <a:rPr b="0" i="0" lang="en" sz="800" u="none" cap="none" strike="noStrike">
                  <a:solidFill>
                    <a:schemeClr val="dk1"/>
                  </a:solidFill>
                  <a:latin typeface="Maven Pro"/>
                  <a:ea typeface="Maven Pro"/>
                  <a:cs typeface="Maven Pro"/>
                  <a:sym typeface="Maven Pro"/>
                </a:rPr>
                <a:t>e is created by the way light falls on an object. The parts of the object on which the light is strongest are called </a:t>
              </a:r>
              <a:r>
                <a:rPr b="1" i="0" lang="en" sz="800" u="none" cap="none" strike="noStrike">
                  <a:solidFill>
                    <a:schemeClr val="dk1"/>
                  </a:solidFill>
                  <a:latin typeface="Maven Pro"/>
                  <a:ea typeface="Maven Pro"/>
                  <a:cs typeface="Maven Pro"/>
                  <a:sym typeface="Maven Pro"/>
                </a:rPr>
                <a:t>highlights</a:t>
              </a:r>
              <a:r>
                <a:rPr b="0" i="0" lang="en" sz="800" u="none" cap="none" strike="noStrike">
                  <a:solidFill>
                    <a:schemeClr val="dk1"/>
                  </a:solidFill>
                  <a:latin typeface="Maven Pro"/>
                  <a:ea typeface="Maven Pro"/>
                  <a:cs typeface="Maven Pro"/>
                  <a:sym typeface="Maven Pro"/>
                </a:rPr>
                <a:t> and the darker areas are called </a:t>
              </a:r>
              <a:r>
                <a:rPr b="1" i="0" lang="en" sz="800" u="none" cap="none" strike="noStrike">
                  <a:solidFill>
                    <a:schemeClr val="dk1"/>
                  </a:solidFill>
                  <a:latin typeface="Maven Pro"/>
                  <a:ea typeface="Maven Pro"/>
                  <a:cs typeface="Maven Pro"/>
                  <a:sym typeface="Maven Pro"/>
                </a:rPr>
                <a:t>shadows</a:t>
              </a:r>
              <a:r>
                <a:rPr b="0" i="0" lang="en" sz="800" u="none" cap="none" strike="noStrike">
                  <a:solidFill>
                    <a:schemeClr val="dk1"/>
                  </a:solidFill>
                  <a:latin typeface="Maven Pro"/>
                  <a:ea typeface="Maven Pro"/>
                  <a:cs typeface="Maven Pro"/>
                  <a:sym typeface="Maven Pro"/>
                </a:rPr>
                <a:t>. </a:t>
              </a:r>
              <a:endParaRPr b="0" i="0" sz="1400" u="none" cap="none" strike="noStrike">
                <a:solidFill>
                  <a:srgbClr val="000000"/>
                </a:solidFill>
                <a:latin typeface="Arial"/>
                <a:ea typeface="Arial"/>
                <a:cs typeface="Arial"/>
                <a:sym typeface="Arial"/>
              </a:endParaRPr>
            </a:p>
          </p:txBody>
        </p:sp>
        <p:pic>
          <p:nvPicPr>
            <p:cNvPr id="267" name="Google Shape;267;p21"/>
            <p:cNvPicPr preferRelativeResize="0"/>
            <p:nvPr/>
          </p:nvPicPr>
          <p:blipFill rotWithShape="1">
            <a:blip r:embed="rId12">
              <a:alphaModFix/>
            </a:blip>
            <a:srcRect b="0" l="0" r="0" t="0"/>
            <a:stretch/>
          </p:blipFill>
          <p:spPr>
            <a:xfrm flipH="1">
              <a:off x="5129006" y="1889758"/>
              <a:ext cx="1284024" cy="217328"/>
            </a:xfrm>
            <a:prstGeom prst="rect">
              <a:avLst/>
            </a:prstGeom>
            <a:noFill/>
            <a:ln>
              <a:noFill/>
            </a:ln>
          </p:spPr>
        </p:pic>
      </p:grpSp>
      <p:grpSp>
        <p:nvGrpSpPr>
          <p:cNvPr id="268" name="Google Shape;268;p21"/>
          <p:cNvGrpSpPr/>
          <p:nvPr/>
        </p:nvGrpSpPr>
        <p:grpSpPr>
          <a:xfrm>
            <a:off x="7164863" y="3094846"/>
            <a:ext cx="1043766" cy="732571"/>
            <a:chOff x="7164863" y="3094846"/>
            <a:chExt cx="1043766" cy="732571"/>
          </a:xfrm>
        </p:grpSpPr>
        <p:pic>
          <p:nvPicPr>
            <p:cNvPr id="269" name="Google Shape;269;p21"/>
            <p:cNvPicPr preferRelativeResize="0"/>
            <p:nvPr/>
          </p:nvPicPr>
          <p:blipFill rotWithShape="1">
            <a:blip r:embed="rId13">
              <a:alphaModFix/>
            </a:blip>
            <a:srcRect b="4084" l="11069" r="10237" t="4084"/>
            <a:stretch/>
          </p:blipFill>
          <p:spPr>
            <a:xfrm>
              <a:off x="7563670" y="3094846"/>
              <a:ext cx="644959" cy="659887"/>
            </a:xfrm>
            <a:prstGeom prst="rect">
              <a:avLst/>
            </a:prstGeom>
            <a:noFill/>
            <a:ln>
              <a:noFill/>
            </a:ln>
          </p:spPr>
        </p:pic>
        <p:sp>
          <p:nvSpPr>
            <p:cNvPr id="270" name="Google Shape;270;p21"/>
            <p:cNvSpPr txBox="1"/>
            <p:nvPr/>
          </p:nvSpPr>
          <p:spPr>
            <a:xfrm>
              <a:off x="7164863" y="3611973"/>
              <a:ext cx="644958"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Mandala</a:t>
              </a:r>
              <a:endParaRPr b="0" i="0" sz="1400" u="none" cap="none" strike="noStrike">
                <a:solidFill>
                  <a:srgbClr val="000000"/>
                </a:solidFill>
                <a:latin typeface="Arial"/>
                <a:ea typeface="Arial"/>
                <a:cs typeface="Arial"/>
                <a:sym typeface="Arial"/>
              </a:endParaRPr>
            </a:p>
          </p:txBody>
        </p:sp>
      </p:grpSp>
      <p:grpSp>
        <p:nvGrpSpPr>
          <p:cNvPr id="271" name="Google Shape;271;p21"/>
          <p:cNvGrpSpPr/>
          <p:nvPr/>
        </p:nvGrpSpPr>
        <p:grpSpPr>
          <a:xfrm>
            <a:off x="8150385" y="2961221"/>
            <a:ext cx="844591" cy="815653"/>
            <a:chOff x="8158085" y="2939080"/>
            <a:chExt cx="844591" cy="815653"/>
          </a:xfrm>
        </p:grpSpPr>
        <p:pic>
          <p:nvPicPr>
            <p:cNvPr id="272" name="Google Shape;272;p21"/>
            <p:cNvPicPr preferRelativeResize="0"/>
            <p:nvPr/>
          </p:nvPicPr>
          <p:blipFill rotWithShape="1">
            <a:blip r:embed="rId14">
              <a:alphaModFix/>
            </a:blip>
            <a:srcRect b="0" l="0" r="0" t="0"/>
            <a:stretch/>
          </p:blipFill>
          <p:spPr>
            <a:xfrm>
              <a:off x="8230481" y="3108403"/>
              <a:ext cx="772195" cy="646330"/>
            </a:xfrm>
            <a:prstGeom prst="rect">
              <a:avLst/>
            </a:prstGeom>
            <a:noFill/>
            <a:ln>
              <a:noFill/>
            </a:ln>
          </p:spPr>
        </p:pic>
        <p:sp>
          <p:nvSpPr>
            <p:cNvPr id="273" name="Google Shape;273;p21"/>
            <p:cNvSpPr txBox="1"/>
            <p:nvPr/>
          </p:nvSpPr>
          <p:spPr>
            <a:xfrm>
              <a:off x="8158085" y="2939080"/>
              <a:ext cx="772195"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202124"/>
                  </a:solidFill>
                  <a:latin typeface="Arial"/>
                  <a:ea typeface="Arial"/>
                  <a:cs typeface="Arial"/>
                  <a:sym typeface="Arial"/>
                </a:rPr>
                <a:t>Tessellation</a:t>
              </a:r>
              <a:endParaRPr b="0" i="0" sz="1400" u="none" cap="none" strike="noStrike">
                <a:solidFill>
                  <a:srgbClr val="000000"/>
                </a:solidFill>
                <a:latin typeface="Arial"/>
                <a:ea typeface="Arial"/>
                <a:cs typeface="Arial"/>
                <a:sym typeface="Arial"/>
              </a:endParaRPr>
            </a:p>
          </p:txBody>
        </p:sp>
      </p:grpSp>
      <p:sp>
        <p:nvSpPr>
          <p:cNvPr id="274" name="Google Shape;274;p21"/>
          <p:cNvSpPr txBox="1"/>
          <p:nvPr/>
        </p:nvSpPr>
        <p:spPr>
          <a:xfrm>
            <a:off x="6252223" y="3601216"/>
            <a:ext cx="66305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Zentangle</a:t>
            </a:r>
            <a:endParaRPr b="0" i="0" sz="1400" u="none" cap="none" strike="noStrike">
              <a:solidFill>
                <a:srgbClr val="000000"/>
              </a:solidFill>
              <a:latin typeface="Arial"/>
              <a:ea typeface="Arial"/>
              <a:cs typeface="Arial"/>
              <a:sym typeface="Arial"/>
            </a:endParaRPr>
          </a:p>
        </p:txBody>
      </p:sp>
      <p:pic>
        <p:nvPicPr>
          <p:cNvPr id="275" name="Google Shape;275;p21"/>
          <p:cNvPicPr preferRelativeResize="0"/>
          <p:nvPr/>
        </p:nvPicPr>
        <p:blipFill rotWithShape="1">
          <a:blip r:embed="rId15">
            <a:alphaModFix/>
          </a:blip>
          <a:srcRect b="0" l="0" r="0" t="0"/>
          <a:stretch/>
        </p:blipFill>
        <p:spPr>
          <a:xfrm>
            <a:off x="7398624" y="814582"/>
            <a:ext cx="1620010" cy="1205157"/>
          </a:xfrm>
          <a:prstGeom prst="rect">
            <a:avLst/>
          </a:prstGeom>
          <a:noFill/>
          <a:ln>
            <a:noFill/>
          </a:ln>
        </p:spPr>
      </p:pic>
      <p:pic>
        <p:nvPicPr>
          <p:cNvPr descr="Épinglé par LeAnna Bunting sur Zentangle | Coloriage insectes, Dessin  animaux mignons, Coloriage" id="276" name="Google Shape;276;p21"/>
          <p:cNvPicPr preferRelativeResize="0"/>
          <p:nvPr/>
        </p:nvPicPr>
        <p:blipFill rotWithShape="1">
          <a:blip r:embed="rId16">
            <a:alphaModFix/>
          </a:blip>
          <a:srcRect b="0" l="0" r="0" t="0"/>
          <a:stretch/>
        </p:blipFill>
        <p:spPr>
          <a:xfrm rot="-803612">
            <a:off x="6535930" y="2964953"/>
            <a:ext cx="1062619" cy="731192"/>
          </a:xfrm>
          <a:prstGeom prst="rect">
            <a:avLst/>
          </a:prstGeom>
          <a:noFill/>
          <a:ln>
            <a:noFill/>
          </a:ln>
        </p:spPr>
      </p:pic>
      <p:pic>
        <p:nvPicPr>
          <p:cNvPr id="277" name="Google Shape;277;p21"/>
          <p:cNvPicPr preferRelativeResize="0"/>
          <p:nvPr/>
        </p:nvPicPr>
        <p:blipFill rotWithShape="1">
          <a:blip r:embed="rId17">
            <a:alphaModFix/>
          </a:blip>
          <a:srcRect b="3166" l="6052" r="5604" t="0"/>
          <a:stretch/>
        </p:blipFill>
        <p:spPr>
          <a:xfrm>
            <a:off x="4413251" y="2593049"/>
            <a:ext cx="1060144" cy="1200031"/>
          </a:xfrm>
          <a:prstGeom prst="rect">
            <a:avLst/>
          </a:prstGeom>
          <a:noFill/>
          <a:ln>
            <a:noFill/>
          </a:ln>
        </p:spPr>
      </p:pic>
      <p:grpSp>
        <p:nvGrpSpPr>
          <p:cNvPr id="278" name="Google Shape;278;p21"/>
          <p:cNvGrpSpPr/>
          <p:nvPr/>
        </p:nvGrpSpPr>
        <p:grpSpPr>
          <a:xfrm>
            <a:off x="6729415" y="116739"/>
            <a:ext cx="617346" cy="1820134"/>
            <a:chOff x="6825155" y="204611"/>
            <a:chExt cx="362317" cy="1355528"/>
          </a:xfrm>
        </p:grpSpPr>
        <p:pic>
          <p:nvPicPr>
            <p:cNvPr id="279" name="Google Shape;279;p21"/>
            <p:cNvPicPr preferRelativeResize="0"/>
            <p:nvPr/>
          </p:nvPicPr>
          <p:blipFill rotWithShape="1">
            <a:blip r:embed="rId18">
              <a:alphaModFix/>
            </a:blip>
            <a:srcRect b="0" l="0" r="50940" t="0"/>
            <a:stretch/>
          </p:blipFill>
          <p:spPr>
            <a:xfrm>
              <a:off x="6825156" y="204611"/>
              <a:ext cx="362316" cy="671788"/>
            </a:xfrm>
            <a:prstGeom prst="rect">
              <a:avLst/>
            </a:prstGeom>
            <a:noFill/>
            <a:ln>
              <a:noFill/>
            </a:ln>
          </p:spPr>
        </p:pic>
        <p:pic>
          <p:nvPicPr>
            <p:cNvPr id="280" name="Google Shape;280;p21"/>
            <p:cNvPicPr preferRelativeResize="0"/>
            <p:nvPr/>
          </p:nvPicPr>
          <p:blipFill rotWithShape="1">
            <a:blip r:embed="rId18">
              <a:alphaModFix/>
            </a:blip>
            <a:srcRect b="0" l="50939" r="0" t="0"/>
            <a:stretch/>
          </p:blipFill>
          <p:spPr>
            <a:xfrm>
              <a:off x="6825155" y="888351"/>
              <a:ext cx="362317" cy="671788"/>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2"/>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22"/>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Drama</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287" name="Google Shape;287;p22"/>
          <p:cNvGraphicFramePr/>
          <p:nvPr/>
        </p:nvGraphicFramePr>
        <p:xfrm>
          <a:off x="1878754" y="801414"/>
          <a:ext cx="3000000" cy="3000000"/>
        </p:xfrm>
        <a:graphic>
          <a:graphicData uri="http://schemas.openxmlformats.org/drawingml/2006/table">
            <a:tbl>
              <a:tblPr>
                <a:noFill/>
                <a:tableStyleId>{D5ACA8D5-2647-417A-9810-6C0771A1C5FC}</a:tableStyleId>
              </a:tblPr>
              <a:tblGrid>
                <a:gridCol w="959700"/>
                <a:gridCol w="2809675"/>
              </a:tblGrid>
              <a:tr h="341625">
                <a:tc gridSpan="2">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Term </a:t>
                      </a:r>
                      <a:r>
                        <a:rPr b="1" i="0" lang="en" sz="1200" u="none" cap="none" strike="noStrike">
                          <a:solidFill>
                            <a:srgbClr val="000000"/>
                          </a:solidFill>
                          <a:latin typeface="Calibri"/>
                          <a:ea typeface="Calibri"/>
                          <a:cs typeface="Calibri"/>
                          <a:sym typeface="Calibri"/>
                        </a:rPr>
                        <a:t>1 – Storytelling Key words</a:t>
                      </a:r>
                      <a:endParaRPr sz="15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hMerge="1"/>
              </a:tr>
              <a:tr h="433075">
                <a:tc>
                  <a:txBody>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Teacher-in- role</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When the teacher takes on a performance role and performs to a class as a character</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3075">
                <a:tc>
                  <a:txBody>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Atmosphere</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The mood or feeling around you created by using a variety of different drama techniques.</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18875">
                <a:tc>
                  <a:txBody>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Soundscape</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A collection of sounds created either by the actors themselves or by other means like musical instruments. A soundscape is used to create the atmosphere of a scene through sound only, so for example if you were creating a ship you would expect to hear waves, maybe a ships horn, seagulls etc.</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5900">
                <a:tc>
                  <a:txBody>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Climax</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When tension builds and something happens</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3075">
                <a:tc>
                  <a:txBody>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Anti-climax</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When tension builds but then nothing happens</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70225">
                <a:tc>
                  <a:txBody>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Mime</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A wordless form of entertainment, in which movement and gesture are used to communicate rather than speech.</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3075">
                <a:tc>
                  <a:txBody>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Tension</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Keeping an audience wondering; not knowing something they want to know.</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88" name="Google Shape;288;p22"/>
          <p:cNvGraphicFramePr/>
          <p:nvPr/>
        </p:nvGraphicFramePr>
        <p:xfrm>
          <a:off x="5806439" y="801411"/>
          <a:ext cx="3000000" cy="3000000"/>
        </p:xfrm>
        <a:graphic>
          <a:graphicData uri="http://schemas.openxmlformats.org/drawingml/2006/table">
            <a:tbl>
              <a:tblPr>
                <a:noFill/>
                <a:tableStyleId>{D5ACA8D5-2647-417A-9810-6C0771A1C5FC}</a:tableStyleId>
              </a:tblPr>
              <a:tblGrid>
                <a:gridCol w="787275"/>
                <a:gridCol w="2330775"/>
              </a:tblGrid>
              <a:tr h="626675">
                <a:tc gridSpan="2">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Term</a:t>
                      </a:r>
                      <a:r>
                        <a:rPr b="1" i="0" lang="en" sz="1200" u="none" cap="none" strike="noStrike">
                          <a:solidFill>
                            <a:srgbClr val="000000"/>
                          </a:solidFill>
                          <a:latin typeface="Calibri"/>
                          <a:ea typeface="Calibri"/>
                          <a:cs typeface="Calibri"/>
                          <a:sym typeface="Calibri"/>
                        </a:rPr>
                        <a:t> 2 – Introduction to Script Work Key words</a:t>
                      </a:r>
                      <a:endParaRPr sz="15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hMerge="1"/>
              </a:tr>
              <a:tr h="681300">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latin typeface="Arial"/>
                          <a:ea typeface="Arial"/>
                          <a:cs typeface="Arial"/>
                          <a:sym typeface="Arial"/>
                        </a:rPr>
                        <a:t>Subtext</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Calibri"/>
                        <a:buNone/>
                      </a:pPr>
                      <a:r>
                        <a:rPr b="0" lang="en" sz="900" u="none" cap="none" strike="noStrike">
                          <a:solidFill>
                            <a:srgbClr val="000000"/>
                          </a:solidFill>
                          <a:latin typeface="Calibri"/>
                          <a:ea typeface="Calibri"/>
                          <a:cs typeface="Calibri"/>
                          <a:sym typeface="Calibri"/>
                        </a:rPr>
                        <a:t>The underlying message being communicated in a sentence. It’s not what you say, it’s how you say it.</a:t>
                      </a:r>
                      <a:endParaRPr b="0" sz="900" u="none" cap="none" strike="noStrike">
                        <a:solidFill>
                          <a:srgbClr val="000000"/>
                        </a:solidFill>
                        <a:latin typeface="Calibri"/>
                        <a:ea typeface="Calibri"/>
                        <a:cs typeface="Calibri"/>
                        <a:sym typeface="Calibri"/>
                      </a:endParaRPr>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3550">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latin typeface="Arial"/>
                          <a:ea typeface="Arial"/>
                          <a:cs typeface="Arial"/>
                          <a:sym typeface="Arial"/>
                        </a:rPr>
                        <a:t>Intention</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Calibri"/>
                        <a:buNone/>
                      </a:pPr>
                      <a:r>
                        <a:rPr lang="en" sz="900" u="none" cap="none" strike="noStrike">
                          <a:solidFill>
                            <a:srgbClr val="000000"/>
                          </a:solidFill>
                          <a:latin typeface="Calibri"/>
                          <a:ea typeface="Calibri"/>
                          <a:cs typeface="Calibri"/>
                          <a:sym typeface="Calibri"/>
                        </a:rPr>
                        <a:t>A thing that is intended, a purpose or goal</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742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latin typeface="Arial"/>
                          <a:ea typeface="Arial"/>
                          <a:cs typeface="Arial"/>
                          <a:sym typeface="Arial"/>
                        </a:rPr>
                        <a:t>Proxemics</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Calibri"/>
                        <a:buNone/>
                      </a:pPr>
                      <a:r>
                        <a:rPr lang="en" sz="900" u="none" cap="none" strike="noStrike">
                          <a:solidFill>
                            <a:srgbClr val="000000"/>
                          </a:solidFill>
                          <a:latin typeface="Calibri"/>
                          <a:ea typeface="Calibri"/>
                          <a:cs typeface="Calibri"/>
                          <a:sym typeface="Calibri"/>
                        </a:rPr>
                        <a:t>The use of space on stage to communicate character relationship</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81300">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latin typeface="Arial"/>
                          <a:ea typeface="Arial"/>
                          <a:cs typeface="Arial"/>
                          <a:sym typeface="Arial"/>
                        </a:rPr>
                        <a:t>Backstory</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Calibri"/>
                        <a:buNone/>
                      </a:pPr>
                      <a:r>
                        <a:rPr lang="en" sz="900" u="none" cap="none" strike="noStrike">
                          <a:solidFill>
                            <a:srgbClr val="000000"/>
                          </a:solidFill>
                          <a:latin typeface="Calibri"/>
                          <a:ea typeface="Calibri"/>
                          <a:cs typeface="Calibri"/>
                          <a:sym typeface="Calibri"/>
                        </a:rPr>
                        <a:t>A character’s backstory is their past experiences, influencing their actions and opinions.</a:t>
                      </a:r>
                      <a:endParaRPr b="0" sz="900" u="none" cap="none" strike="noStrike">
                        <a:solidFill>
                          <a:srgbClr val="000000"/>
                        </a:solidFill>
                        <a:latin typeface="Calibri"/>
                        <a:ea typeface="Calibri"/>
                        <a:cs typeface="Calibri"/>
                        <a:sym typeface="Calibri"/>
                      </a:endParaRPr>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742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latin typeface="Arial"/>
                          <a:ea typeface="Arial"/>
                          <a:cs typeface="Arial"/>
                          <a:sym typeface="Arial"/>
                        </a:rPr>
                        <a:t>Physicality </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Calibri"/>
                        <a:buNone/>
                      </a:pPr>
                      <a:r>
                        <a:rPr lang="en" sz="900" u="none" cap="none" strike="noStrike">
                          <a:solidFill>
                            <a:srgbClr val="000000"/>
                          </a:solidFill>
                          <a:latin typeface="Calibri"/>
                          <a:ea typeface="Calibri"/>
                          <a:cs typeface="Calibri"/>
                          <a:sym typeface="Calibri"/>
                        </a:rPr>
                        <a:t>The use of movement skills  to communicate character</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81300">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latin typeface="Arial"/>
                          <a:ea typeface="Arial"/>
                          <a:cs typeface="Arial"/>
                          <a:sym typeface="Arial"/>
                        </a:rPr>
                        <a:t>Blocking</a:t>
                      </a:r>
                      <a:endParaRPr sz="900" u="none" cap="none" strike="noStrike"/>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rgbClr val="000000"/>
                          </a:solidFill>
                          <a:latin typeface="Calibri"/>
                          <a:ea typeface="Calibri"/>
                          <a:cs typeface="Calibri"/>
                          <a:sym typeface="Calibri"/>
                        </a:rPr>
                        <a:t>The initial positioning of actors and scenery on stage. This is done prior to polishing a performance</a:t>
                      </a:r>
                      <a:endParaRPr b="1" sz="900" u="none" cap="none" strike="noStrike">
                        <a:latin typeface="Arial"/>
                        <a:ea typeface="Arial"/>
                        <a:cs typeface="Arial"/>
                        <a:sym typeface="Arial"/>
                      </a:endParaRPr>
                    </a:p>
                  </a:txBody>
                  <a:tcPr marT="79375" marB="79375" marR="87925" marL="879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89" name="Google Shape;289;p22"/>
          <p:cNvSpPr/>
          <p:nvPr/>
        </p:nvSpPr>
        <p:spPr>
          <a:xfrm>
            <a:off x="417975" y="1355350"/>
            <a:ext cx="1079400" cy="628200"/>
          </a:xfrm>
          <a:prstGeom prst="rect">
            <a:avLst/>
          </a:prstGeom>
          <a:noFill/>
          <a:ln cap="flat" cmpd="sng" w="9525">
            <a:solidFill>
              <a:srgbClr val="000000"/>
            </a:solidFill>
            <a:prstDash val="solid"/>
            <a:round/>
            <a:headEnd len="sm" w="sm" type="none"/>
            <a:tailEnd len="sm" w="sm" type="none"/>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C00000"/>
                </a:solidFill>
                <a:latin typeface="Calibri"/>
                <a:ea typeface="Calibri"/>
                <a:cs typeface="Calibri"/>
                <a:sym typeface="Calibri"/>
              </a:rPr>
              <a:t>STAGING</a:t>
            </a:r>
            <a:r>
              <a:rPr b="1" i="0" lang="en" sz="1600" u="none" cap="none" strike="noStrike">
                <a:solidFill>
                  <a:srgbClr val="000000"/>
                </a:solidFill>
                <a:latin typeface="Calibri"/>
                <a:ea typeface="Calibri"/>
                <a:cs typeface="Calibri"/>
                <a:sym typeface="Calibri"/>
              </a:rPr>
              <a:t> Types </a:t>
            </a:r>
            <a:endParaRPr b="0" i="0" sz="1800" u="none" cap="none" strike="noStrike">
              <a:solidFill>
                <a:srgbClr val="000000"/>
              </a:solidFill>
              <a:latin typeface="Calibri"/>
              <a:ea typeface="Calibri"/>
              <a:cs typeface="Calibri"/>
              <a:sym typeface="Calibri"/>
            </a:endParaRPr>
          </a:p>
        </p:txBody>
      </p:sp>
      <p:pic>
        <p:nvPicPr>
          <p:cNvPr descr="proscenium_web" id="290" name="Google Shape;290;p22"/>
          <p:cNvPicPr preferRelativeResize="0"/>
          <p:nvPr/>
        </p:nvPicPr>
        <p:blipFill rotWithShape="1">
          <a:blip r:embed="rId3">
            <a:alphaModFix/>
          </a:blip>
          <a:srcRect b="0" l="0" r="0" t="0"/>
          <a:stretch/>
        </p:blipFill>
        <p:spPr>
          <a:xfrm>
            <a:off x="462464" y="2150808"/>
            <a:ext cx="974536" cy="663036"/>
          </a:xfrm>
          <a:prstGeom prst="rect">
            <a:avLst/>
          </a:prstGeom>
          <a:noFill/>
          <a:ln>
            <a:noFill/>
          </a:ln>
        </p:spPr>
      </p:pic>
      <p:pic>
        <p:nvPicPr>
          <p:cNvPr descr="round_web" id="291" name="Google Shape;291;p22"/>
          <p:cNvPicPr preferRelativeResize="0"/>
          <p:nvPr/>
        </p:nvPicPr>
        <p:blipFill rotWithShape="1">
          <a:blip r:embed="rId4">
            <a:alphaModFix/>
          </a:blip>
          <a:srcRect b="0" l="0" r="0" t="0"/>
          <a:stretch/>
        </p:blipFill>
        <p:spPr>
          <a:xfrm>
            <a:off x="282322" y="3072904"/>
            <a:ext cx="1244903" cy="695020"/>
          </a:xfrm>
          <a:prstGeom prst="rect">
            <a:avLst/>
          </a:prstGeom>
          <a:noFill/>
          <a:ln>
            <a:noFill/>
          </a:ln>
        </p:spPr>
      </p:pic>
      <p:pic>
        <p:nvPicPr>
          <p:cNvPr descr="traverse_web" id="292" name="Google Shape;292;p22"/>
          <p:cNvPicPr preferRelativeResize="0"/>
          <p:nvPr/>
        </p:nvPicPr>
        <p:blipFill rotWithShape="1">
          <a:blip r:embed="rId5">
            <a:alphaModFix/>
          </a:blip>
          <a:srcRect b="0" l="0" r="0" t="0"/>
          <a:stretch/>
        </p:blipFill>
        <p:spPr>
          <a:xfrm>
            <a:off x="443380" y="4021694"/>
            <a:ext cx="1030801" cy="628329"/>
          </a:xfrm>
          <a:prstGeom prst="rect">
            <a:avLst/>
          </a:prstGeom>
          <a:noFill/>
          <a:ln>
            <a:noFill/>
          </a:ln>
        </p:spPr>
      </p:pic>
      <p:sp>
        <p:nvSpPr>
          <p:cNvPr id="293" name="Google Shape;293;p22"/>
          <p:cNvSpPr txBox="1"/>
          <p:nvPr/>
        </p:nvSpPr>
        <p:spPr>
          <a:xfrm>
            <a:off x="419072" y="2779627"/>
            <a:ext cx="1079400" cy="297900"/>
          </a:xfrm>
          <a:prstGeom prst="rect">
            <a:avLst/>
          </a:prstGeom>
          <a:noFill/>
          <a:ln>
            <a:noFill/>
          </a:ln>
        </p:spPr>
        <p:txBody>
          <a:bodyPr anchorCtr="0" anchor="t" bIns="40825" lIns="81650" spcFirstLastPara="1" rIns="81650" wrap="square" tIns="408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B050"/>
                </a:solidFill>
                <a:latin typeface="Calibri"/>
                <a:ea typeface="Calibri"/>
                <a:cs typeface="Calibri"/>
                <a:sym typeface="Calibri"/>
              </a:rPr>
              <a:t>End-On</a:t>
            </a:r>
            <a:endParaRPr b="0" i="0" sz="1300" u="none" cap="none" strike="noStrike">
              <a:solidFill>
                <a:srgbClr val="000000"/>
              </a:solidFill>
              <a:latin typeface="Arial"/>
              <a:ea typeface="Arial"/>
              <a:cs typeface="Arial"/>
              <a:sym typeface="Arial"/>
            </a:endParaRPr>
          </a:p>
        </p:txBody>
      </p:sp>
      <p:sp>
        <p:nvSpPr>
          <p:cNvPr id="294" name="Google Shape;294;p22"/>
          <p:cNvSpPr txBox="1"/>
          <p:nvPr/>
        </p:nvSpPr>
        <p:spPr>
          <a:xfrm>
            <a:off x="255215" y="3639814"/>
            <a:ext cx="1389000" cy="297900"/>
          </a:xfrm>
          <a:prstGeom prst="rect">
            <a:avLst/>
          </a:prstGeom>
          <a:noFill/>
          <a:ln>
            <a:noFill/>
          </a:ln>
        </p:spPr>
        <p:txBody>
          <a:bodyPr anchorCtr="0" anchor="t" bIns="40825" lIns="81650" spcFirstLastPara="1" rIns="81650" wrap="square" tIns="408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B0F0"/>
                </a:solidFill>
                <a:latin typeface="Calibri"/>
                <a:ea typeface="Calibri"/>
                <a:cs typeface="Calibri"/>
                <a:sym typeface="Calibri"/>
              </a:rPr>
              <a:t>In-the-round</a:t>
            </a:r>
            <a:endParaRPr b="0" i="0" sz="1300" u="none" cap="none" strike="noStrike">
              <a:solidFill>
                <a:srgbClr val="000000"/>
              </a:solidFill>
              <a:latin typeface="Arial"/>
              <a:ea typeface="Arial"/>
              <a:cs typeface="Arial"/>
              <a:sym typeface="Arial"/>
            </a:endParaRPr>
          </a:p>
        </p:txBody>
      </p:sp>
      <p:sp>
        <p:nvSpPr>
          <p:cNvPr id="295" name="Google Shape;295;p22"/>
          <p:cNvSpPr txBox="1"/>
          <p:nvPr/>
        </p:nvSpPr>
        <p:spPr>
          <a:xfrm>
            <a:off x="331427" y="4562443"/>
            <a:ext cx="1389000" cy="297900"/>
          </a:xfrm>
          <a:prstGeom prst="rect">
            <a:avLst/>
          </a:prstGeom>
          <a:noFill/>
          <a:ln>
            <a:noFill/>
          </a:ln>
        </p:spPr>
        <p:txBody>
          <a:bodyPr anchorCtr="0" anchor="t" bIns="40825" lIns="81650" spcFirstLastPara="1" rIns="81650" wrap="square" tIns="408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C000"/>
                </a:solidFill>
                <a:latin typeface="Calibri"/>
                <a:ea typeface="Calibri"/>
                <a:cs typeface="Calibri"/>
                <a:sym typeface="Calibri"/>
              </a:rPr>
              <a:t>Traverse</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3"/>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23"/>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Music</a:t>
            </a:r>
            <a:endParaRPr b="0" i="0" sz="2800" u="none" cap="none" strike="noStrike">
              <a:solidFill>
                <a:schemeClr val="dk1"/>
              </a:solidFill>
              <a:latin typeface="Maven Pro Medium"/>
              <a:ea typeface="Maven Pro Medium"/>
              <a:cs typeface="Maven Pro Medium"/>
              <a:sym typeface="Maven Pro Medium"/>
            </a:endParaRPr>
          </a:p>
        </p:txBody>
      </p:sp>
      <p:pic>
        <p:nvPicPr>
          <p:cNvPr id="302" name="Google Shape;302;p23"/>
          <p:cNvPicPr preferRelativeResize="0"/>
          <p:nvPr/>
        </p:nvPicPr>
        <p:blipFill rotWithShape="1">
          <a:blip r:embed="rId3">
            <a:alphaModFix/>
          </a:blip>
          <a:srcRect b="0" l="0" r="0" t="0"/>
          <a:stretch/>
        </p:blipFill>
        <p:spPr>
          <a:xfrm>
            <a:off x="360218" y="454402"/>
            <a:ext cx="8430491" cy="45332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4"/>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09" name="Google Shape;309;p24"/>
          <p:cNvPicPr preferRelativeResize="0"/>
          <p:nvPr/>
        </p:nvPicPr>
        <p:blipFill rotWithShape="1">
          <a:blip r:embed="rId3">
            <a:alphaModFix/>
          </a:blip>
          <a:srcRect b="0" l="0" r="0" t="0"/>
          <a:stretch/>
        </p:blipFill>
        <p:spPr>
          <a:xfrm>
            <a:off x="394855" y="637308"/>
            <a:ext cx="8255093" cy="43434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5"/>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5"/>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16" name="Google Shape;316;p25"/>
          <p:cNvPicPr preferRelativeResize="0"/>
          <p:nvPr/>
        </p:nvPicPr>
        <p:blipFill rotWithShape="1">
          <a:blip r:embed="rId3">
            <a:alphaModFix/>
          </a:blip>
          <a:srcRect b="0" l="0" r="0" t="0"/>
          <a:stretch/>
        </p:blipFill>
        <p:spPr>
          <a:xfrm>
            <a:off x="207819" y="540949"/>
            <a:ext cx="8735290" cy="446922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26"/>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23" name="Google Shape;323;p26"/>
          <p:cNvPicPr preferRelativeResize="0"/>
          <p:nvPr/>
        </p:nvPicPr>
        <p:blipFill rotWithShape="1">
          <a:blip r:embed="rId3">
            <a:alphaModFix/>
          </a:blip>
          <a:srcRect b="0" l="0" r="0" t="0"/>
          <a:stretch/>
        </p:blipFill>
        <p:spPr>
          <a:xfrm>
            <a:off x="263236" y="638125"/>
            <a:ext cx="8686799" cy="4301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32"/>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2"/>
          <p:cNvSpPr txBox="1"/>
          <p:nvPr/>
        </p:nvSpPr>
        <p:spPr>
          <a:xfrm>
            <a:off x="1575954" y="151494"/>
            <a:ext cx="6210301"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600" u="none" cap="none" strike="noStrike">
                <a:solidFill>
                  <a:schemeClr val="dk1"/>
                </a:solidFill>
                <a:latin typeface="Maven Pro"/>
                <a:ea typeface="Maven Pro"/>
                <a:cs typeface="Maven Pro"/>
                <a:sym typeface="Maven Pro"/>
              </a:rPr>
              <a:t>How to use a knowledge organiser (1)</a:t>
            </a:r>
            <a:endParaRPr/>
          </a:p>
        </p:txBody>
      </p:sp>
      <p:sp>
        <p:nvSpPr>
          <p:cNvPr id="72" name="Google Shape;72;p32"/>
          <p:cNvSpPr txBox="1"/>
          <p:nvPr/>
        </p:nvSpPr>
        <p:spPr>
          <a:xfrm>
            <a:off x="173181" y="882350"/>
            <a:ext cx="8797637" cy="42165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Verdana"/>
                <a:ea typeface="Verdana"/>
                <a:cs typeface="Verdana"/>
                <a:sym typeface="Verdana"/>
              </a:rPr>
              <a:t>Using your knowledge organiser at school</a:t>
            </a:r>
            <a:endParaRPr/>
          </a:p>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You will be given a knowledge organiser at the start of each term (September, January and April). </a:t>
            </a:r>
            <a:r>
              <a:rPr b="0" i="0" lang="en" sz="1200" u="none" cap="none" strike="noStrike">
                <a:solidFill>
                  <a:schemeClr val="dk1"/>
                </a:solidFill>
                <a:latin typeface="Verdana"/>
                <a:ea typeface="Verdana"/>
                <a:cs typeface="Verdana"/>
                <a:sym typeface="Verdana"/>
              </a:rPr>
              <a:t>You need to bring your knowledge organiser and exercise book with you every day to school. </a:t>
            </a:r>
            <a:r>
              <a:rPr b="0" i="0" lang="en" sz="1200" u="none" cap="none" strike="noStrike">
                <a:solidFill>
                  <a:srgbClr val="000000"/>
                </a:solidFill>
                <a:latin typeface="Verdana"/>
                <a:ea typeface="Verdana"/>
                <a:cs typeface="Verdana"/>
                <a:sym typeface="Verdana"/>
              </a:rPr>
              <a:t>This will be a key piece of equipment and will be regularly referred to in lesson. </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In lessons, there will be fortnightly low-stakes retrieval quizzes based on the knowledge contained in the knowledge organiser. </a:t>
            </a:r>
            <a:r>
              <a:rPr b="0" i="0" lang="en" sz="1200" u="none" cap="none" strike="noStrike">
                <a:solidFill>
                  <a:schemeClr val="dk1"/>
                </a:solidFill>
                <a:latin typeface="Verdana"/>
                <a:ea typeface="Verdana"/>
                <a:cs typeface="Verdana"/>
                <a:sym typeface="Verdana"/>
              </a:rPr>
              <a:t>Your knowledge organiser and exercise book will be checked regularly during tutor time.</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rPr b="1" i="0" lang="en" sz="1400" u="none" cap="none" strike="noStrike">
                <a:solidFill>
                  <a:srgbClr val="000000"/>
                </a:solidFill>
                <a:latin typeface="Verdana"/>
                <a:ea typeface="Verdana"/>
                <a:cs typeface="Verdana"/>
                <a:sym typeface="Verdana"/>
              </a:rPr>
              <a:t>Using your knowledge organiser at home</a:t>
            </a:r>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You should spend </a:t>
            </a:r>
            <a:r>
              <a:rPr b="1" i="0" lang="en" sz="1200" u="none" cap="none" strike="noStrike">
                <a:solidFill>
                  <a:schemeClr val="dk1"/>
                </a:solidFill>
                <a:latin typeface="Verdana"/>
                <a:ea typeface="Verdana"/>
                <a:cs typeface="Verdana"/>
                <a:sym typeface="Verdana"/>
              </a:rPr>
              <a:t>40 minutes per evening </a:t>
            </a:r>
            <a:r>
              <a:rPr b="0" i="0" lang="en" sz="1200" u="none" cap="none" strike="noStrike">
                <a:solidFill>
                  <a:schemeClr val="dk1"/>
                </a:solidFill>
                <a:latin typeface="Verdana"/>
                <a:ea typeface="Verdana"/>
                <a:cs typeface="Verdana"/>
                <a:sym typeface="Verdana"/>
              </a:rPr>
              <a:t>completing your knowledge organiser work. On Monday, Tuesday, Wednesday and Thursday evenings, you should be studying two sections of your knowledge organiser. On Friday you should study one section. </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The timetable on the following pages tells you which subjects you should be studying on which days. Your subject teacher will explain which Design and Technology page to study and which Languages page to study.</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You should use your exercise book to show the work you have done. Each evening you should start a new page and put the date clearly at the top. </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Every night you should also read for 15 minutes as a minimum and fill in your ‘Reading Log’. Parents should sign your reading log by initialling the relevant column. </a:t>
            </a:r>
            <a:endParaRPr b="0" i="0" sz="1200" u="none" cap="none" strike="noStrike">
              <a:solidFill>
                <a:srgbClr val="000000"/>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7"/>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27"/>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30" name="Google Shape;330;p27"/>
          <p:cNvPicPr preferRelativeResize="0"/>
          <p:nvPr/>
        </p:nvPicPr>
        <p:blipFill rotWithShape="1">
          <a:blip r:embed="rId3">
            <a:alphaModFix/>
          </a:blip>
          <a:srcRect b="0" l="0" r="0" t="0"/>
          <a:stretch/>
        </p:blipFill>
        <p:spPr>
          <a:xfrm>
            <a:off x="187036" y="621547"/>
            <a:ext cx="8790709" cy="433425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8"/>
          <p:cNvSpPr/>
          <p:nvPr/>
        </p:nvSpPr>
        <p:spPr>
          <a:xfrm>
            <a:off x="91286" y="102900"/>
            <a:ext cx="8870914"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28"/>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37" name="Google Shape;337;p28"/>
          <p:cNvPicPr preferRelativeResize="0"/>
          <p:nvPr/>
        </p:nvPicPr>
        <p:blipFill rotWithShape="1">
          <a:blip r:embed="rId3">
            <a:alphaModFix/>
          </a:blip>
          <a:srcRect b="0" l="0" r="0" t="0"/>
          <a:stretch/>
        </p:blipFill>
        <p:spPr>
          <a:xfrm>
            <a:off x="181800" y="540949"/>
            <a:ext cx="8657400" cy="433899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9"/>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9"/>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44" name="Google Shape;344;p29"/>
          <p:cNvPicPr preferRelativeResize="0"/>
          <p:nvPr/>
        </p:nvPicPr>
        <p:blipFill rotWithShape="1">
          <a:blip r:embed="rId3">
            <a:alphaModFix/>
          </a:blip>
          <a:srcRect b="0" l="0" r="0" t="0"/>
          <a:stretch/>
        </p:blipFill>
        <p:spPr>
          <a:xfrm>
            <a:off x="256309" y="665904"/>
            <a:ext cx="8624455" cy="424554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0"/>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30"/>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51" name="Google Shape;351;p30"/>
          <p:cNvPicPr preferRelativeResize="0"/>
          <p:nvPr/>
        </p:nvPicPr>
        <p:blipFill rotWithShape="1">
          <a:blip r:embed="rId3">
            <a:alphaModFix/>
          </a:blip>
          <a:srcRect b="0" l="0" r="0" t="0"/>
          <a:stretch/>
        </p:blipFill>
        <p:spPr>
          <a:xfrm>
            <a:off x="187037" y="635031"/>
            <a:ext cx="8756072" cy="430728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1"/>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31"/>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58" name="Google Shape;358;p31"/>
          <p:cNvPicPr preferRelativeResize="0"/>
          <p:nvPr/>
        </p:nvPicPr>
        <p:blipFill rotWithShape="1">
          <a:blip r:embed="rId3">
            <a:alphaModFix/>
          </a:blip>
          <a:srcRect b="0" l="0" r="0" t="0"/>
          <a:stretch/>
        </p:blipFill>
        <p:spPr>
          <a:xfrm>
            <a:off x="193964" y="670350"/>
            <a:ext cx="8742218" cy="423664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1"/>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51"/>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65" name="Google Shape;365;p51"/>
          <p:cNvPicPr preferRelativeResize="0"/>
          <p:nvPr/>
        </p:nvPicPr>
        <p:blipFill rotWithShape="1">
          <a:blip r:embed="rId3">
            <a:alphaModFix/>
          </a:blip>
          <a:srcRect b="0" l="0" r="0" t="0"/>
          <a:stretch/>
        </p:blipFill>
        <p:spPr>
          <a:xfrm>
            <a:off x="214746" y="674983"/>
            <a:ext cx="8679872" cy="42273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2"/>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52"/>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72" name="Google Shape;372;p52"/>
          <p:cNvPicPr preferRelativeResize="0"/>
          <p:nvPr/>
        </p:nvPicPr>
        <p:blipFill rotWithShape="1">
          <a:blip r:embed="rId3">
            <a:alphaModFix/>
          </a:blip>
          <a:srcRect b="0" l="0" r="0" t="0"/>
          <a:stretch/>
        </p:blipFill>
        <p:spPr>
          <a:xfrm>
            <a:off x="200891" y="593064"/>
            <a:ext cx="8783782" cy="439122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25595a708aa_0_0"/>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g25595a708aa_0_0"/>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Engineering</a:t>
            </a:r>
            <a:endParaRPr b="0" i="0" sz="2800" u="none" cap="none" strike="noStrike">
              <a:solidFill>
                <a:schemeClr val="dk1"/>
              </a:solidFill>
              <a:latin typeface="Maven Pro Medium"/>
              <a:ea typeface="Maven Pro Medium"/>
              <a:cs typeface="Maven Pro Medium"/>
              <a:sym typeface="Maven Pro Medium"/>
            </a:endParaRPr>
          </a:p>
        </p:txBody>
      </p:sp>
      <p:pic>
        <p:nvPicPr>
          <p:cNvPr id="379" name="Google Shape;379;g25595a708aa_0_0"/>
          <p:cNvPicPr preferRelativeResize="0"/>
          <p:nvPr/>
        </p:nvPicPr>
        <p:blipFill rotWithShape="1">
          <a:blip r:embed="rId3">
            <a:alphaModFix/>
          </a:blip>
          <a:srcRect b="0" l="0" r="0" t="0"/>
          <a:stretch/>
        </p:blipFill>
        <p:spPr>
          <a:xfrm>
            <a:off x="229825" y="717700"/>
            <a:ext cx="8560884" cy="40187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25595a708aa_0_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g25595a708aa_0_8"/>
          <p:cNvSpPr txBox="1"/>
          <p:nvPr/>
        </p:nvSpPr>
        <p:spPr>
          <a:xfrm>
            <a:off x="3119977" y="98700"/>
            <a:ext cx="26073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Product Design</a:t>
            </a:r>
            <a:endParaRPr b="0" i="0" sz="2800" u="none" cap="none" strike="noStrike">
              <a:solidFill>
                <a:schemeClr val="dk1"/>
              </a:solidFill>
              <a:latin typeface="Maven Pro Medium"/>
              <a:ea typeface="Maven Pro Medium"/>
              <a:cs typeface="Maven Pro Medium"/>
              <a:sym typeface="Maven Pro Medium"/>
            </a:endParaRPr>
          </a:p>
        </p:txBody>
      </p:sp>
      <p:pic>
        <p:nvPicPr>
          <p:cNvPr id="386" name="Google Shape;386;g25595a708aa_0_8"/>
          <p:cNvPicPr preferRelativeResize="0"/>
          <p:nvPr/>
        </p:nvPicPr>
        <p:blipFill rotWithShape="1">
          <a:blip r:embed="rId3">
            <a:alphaModFix/>
          </a:blip>
          <a:srcRect b="0" l="0" r="0" t="0"/>
          <a:stretch/>
        </p:blipFill>
        <p:spPr>
          <a:xfrm>
            <a:off x="322118" y="533401"/>
            <a:ext cx="8499764" cy="439883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25595a708aa_0_1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g25595a708aa_0_16"/>
          <p:cNvSpPr txBox="1"/>
          <p:nvPr/>
        </p:nvSpPr>
        <p:spPr>
          <a:xfrm>
            <a:off x="2948763" y="98700"/>
            <a:ext cx="29061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Food Technology</a:t>
            </a:r>
            <a:endParaRPr b="0" i="0" sz="2800" u="none" cap="none" strike="noStrike">
              <a:solidFill>
                <a:schemeClr val="dk1"/>
              </a:solidFill>
              <a:latin typeface="Maven Pro Medium"/>
              <a:ea typeface="Maven Pro Medium"/>
              <a:cs typeface="Maven Pro Medium"/>
              <a:sym typeface="Maven Pro Medium"/>
            </a:endParaRPr>
          </a:p>
        </p:txBody>
      </p:sp>
      <p:pic>
        <p:nvPicPr>
          <p:cNvPr id="393" name="Google Shape;393;g25595a708aa_0_16"/>
          <p:cNvPicPr preferRelativeResize="0"/>
          <p:nvPr/>
        </p:nvPicPr>
        <p:blipFill rotWithShape="1">
          <a:blip r:embed="rId3">
            <a:alphaModFix/>
          </a:blip>
          <a:srcRect b="0" l="0" r="0" t="0"/>
          <a:stretch/>
        </p:blipFill>
        <p:spPr>
          <a:xfrm>
            <a:off x="488807" y="791770"/>
            <a:ext cx="8454302" cy="39862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33"/>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3"/>
          <p:cNvSpPr txBox="1"/>
          <p:nvPr/>
        </p:nvSpPr>
        <p:spPr>
          <a:xfrm>
            <a:off x="1589808" y="290039"/>
            <a:ext cx="6210301"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600" u="none" cap="none" strike="noStrike">
                <a:solidFill>
                  <a:schemeClr val="dk1"/>
                </a:solidFill>
                <a:latin typeface="Maven Pro"/>
                <a:ea typeface="Maven Pro"/>
                <a:cs typeface="Maven Pro"/>
                <a:sym typeface="Maven Pro"/>
              </a:rPr>
              <a:t>How to use a knowledge organiser (2) </a:t>
            </a:r>
            <a:endParaRPr/>
          </a:p>
        </p:txBody>
      </p:sp>
      <p:sp>
        <p:nvSpPr>
          <p:cNvPr id="79" name="Google Shape;79;p33"/>
          <p:cNvSpPr txBox="1"/>
          <p:nvPr/>
        </p:nvSpPr>
        <p:spPr>
          <a:xfrm>
            <a:off x="90525" y="1120683"/>
            <a:ext cx="8962189" cy="40626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Clocks</a:t>
            </a:r>
            <a:r>
              <a:rPr b="0" i="0" lang="en" sz="1200" u="none" cap="none" strike="noStrike">
                <a:solidFill>
                  <a:srgbClr val="000000"/>
                </a:solidFill>
                <a:latin typeface="Verdana"/>
                <a:ea typeface="Verdana"/>
                <a:cs typeface="Verdana"/>
                <a:sym typeface="Verdana"/>
              </a:rPr>
              <a:t> - divide a page into 12 sections (like a clock) and add information about a topic in each section</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Spelling tests </a:t>
            </a:r>
            <a:r>
              <a:rPr b="0" i="0" lang="en" sz="1200" u="none" cap="none" strike="noStrike">
                <a:solidFill>
                  <a:srgbClr val="000000"/>
                </a:solidFill>
                <a:latin typeface="Verdana"/>
                <a:ea typeface="Verdana"/>
                <a:cs typeface="Verdana"/>
                <a:sym typeface="Verdana"/>
              </a:rPr>
              <a:t>- write a spelling test for yourself based on the key vocabulary</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Fact sheets </a:t>
            </a:r>
            <a:r>
              <a:rPr b="0" i="0" lang="en" sz="1200" u="none" cap="none" strike="noStrike">
                <a:solidFill>
                  <a:srgbClr val="000000"/>
                </a:solidFill>
                <a:latin typeface="Verdana"/>
                <a:ea typeface="Verdana"/>
                <a:cs typeface="Verdana"/>
                <a:sym typeface="Verdana"/>
              </a:rPr>
              <a:t>- produce a fact sheet that contains key words, diagrams and information about a topic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Posters</a:t>
            </a:r>
            <a:r>
              <a:rPr b="0" i="0" lang="en" sz="1200" u="none" cap="none" strike="noStrike">
                <a:solidFill>
                  <a:srgbClr val="000000"/>
                </a:solidFill>
                <a:latin typeface="Verdana"/>
                <a:ea typeface="Verdana"/>
                <a:cs typeface="Verdana"/>
                <a:sym typeface="Verdana"/>
              </a:rPr>
              <a:t> - produce of poster that contains the key images in a topic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Flowcharts</a:t>
            </a:r>
            <a:r>
              <a:rPr b="0" i="0" lang="en" sz="1200" u="none" cap="none" strike="noStrike">
                <a:solidFill>
                  <a:srgbClr val="000000"/>
                </a:solidFill>
                <a:latin typeface="Verdana"/>
                <a:ea typeface="Verdana"/>
                <a:cs typeface="Verdana"/>
                <a:sym typeface="Verdana"/>
              </a:rPr>
              <a:t> – produce a diagram that sequences the key steps in a process or key events in a time period</a:t>
            </a:r>
            <a:endParaRPr b="0" i="0" sz="1200" u="none" cap="none" strike="noStrike">
              <a:solidFill>
                <a:srgbClr val="000000"/>
              </a:solidFill>
              <a:latin typeface="Verdana"/>
              <a:ea typeface="Verdana"/>
              <a:cs typeface="Verdana"/>
              <a:sym typeface="Verdana"/>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Quizzes </a:t>
            </a:r>
            <a:r>
              <a:rPr b="0" i="0" lang="en" sz="1200" u="none" cap="none" strike="noStrike">
                <a:solidFill>
                  <a:srgbClr val="000000"/>
                </a:solidFill>
                <a:latin typeface="Verdana"/>
                <a:ea typeface="Verdana"/>
                <a:cs typeface="Verdana"/>
                <a:sym typeface="Verdana"/>
              </a:rPr>
              <a:t>- write a quiz based on what you have learnt about a topic and get others to test you</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Mind maps </a:t>
            </a:r>
            <a:r>
              <a:rPr b="0" i="0" lang="en" sz="1200" u="none" cap="none" strike="noStrike">
                <a:solidFill>
                  <a:srgbClr val="000000"/>
                </a:solidFill>
                <a:latin typeface="Verdana"/>
                <a:ea typeface="Verdana"/>
                <a:cs typeface="Verdana"/>
                <a:sym typeface="Verdana"/>
              </a:rPr>
              <a:t>- produce a mind map to logically organise key concepts</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Flash cards </a:t>
            </a:r>
            <a:r>
              <a:rPr b="0" i="0" lang="en" sz="1200" u="none" cap="none" strike="noStrike">
                <a:solidFill>
                  <a:srgbClr val="000000"/>
                </a:solidFill>
                <a:latin typeface="Verdana"/>
                <a:ea typeface="Verdana"/>
                <a:cs typeface="Verdana"/>
                <a:sym typeface="Verdana"/>
              </a:rPr>
              <a:t>- create a set of flash cards that contain key pieces of information and vocabulary for a topic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Read, cover, say, write and check </a:t>
            </a:r>
            <a:r>
              <a:rPr b="0" i="0" lang="en" sz="1200" u="none" cap="none" strike="noStrike">
                <a:solidFill>
                  <a:srgbClr val="000000"/>
                </a:solidFill>
                <a:latin typeface="Verdana"/>
                <a:ea typeface="Verdana"/>
                <a:cs typeface="Verdana"/>
                <a:sym typeface="Verdana"/>
              </a:rPr>
              <a:t>– read 3 pieces of information, cover it over, say it aloud, write it down correctly then check it against your knowledge organiser. Repeat until to you say and write it perfectly</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5595a708aa_0_2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g25595a708aa_0_24"/>
          <p:cNvSpPr txBox="1"/>
          <p:nvPr/>
        </p:nvSpPr>
        <p:spPr>
          <a:xfrm>
            <a:off x="3064559" y="196653"/>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Textiles</a:t>
            </a:r>
            <a:endParaRPr b="0" i="0" sz="2800" u="none" cap="none" strike="noStrike">
              <a:solidFill>
                <a:schemeClr val="dk1"/>
              </a:solidFill>
              <a:latin typeface="Maven Pro Medium"/>
              <a:ea typeface="Maven Pro Medium"/>
              <a:cs typeface="Maven Pro Medium"/>
              <a:sym typeface="Maven Pro Medium"/>
            </a:endParaRPr>
          </a:p>
        </p:txBody>
      </p:sp>
      <p:pic>
        <p:nvPicPr>
          <p:cNvPr id="400" name="Google Shape;400;g25595a708aa_0_24"/>
          <p:cNvPicPr preferRelativeResize="0"/>
          <p:nvPr/>
        </p:nvPicPr>
        <p:blipFill rotWithShape="1">
          <a:blip r:embed="rId3">
            <a:alphaModFix/>
          </a:blip>
          <a:srcRect b="0" l="0" r="0" t="0"/>
          <a:stretch/>
        </p:blipFill>
        <p:spPr>
          <a:xfrm>
            <a:off x="221673" y="690351"/>
            <a:ext cx="8769927" cy="403914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36"/>
          <p:cNvSpPr txBox="1"/>
          <p:nvPr/>
        </p:nvSpPr>
        <p:spPr>
          <a:xfrm>
            <a:off x="3040912" y="98700"/>
            <a:ext cx="2581065"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Graphic Design</a:t>
            </a:r>
            <a:endParaRPr b="0" i="0" sz="2800" u="none" cap="none" strike="noStrike">
              <a:solidFill>
                <a:schemeClr val="dk1"/>
              </a:solidFill>
              <a:latin typeface="Maven Pro Medium"/>
              <a:ea typeface="Maven Pro Medium"/>
              <a:cs typeface="Maven Pro Medium"/>
              <a:sym typeface="Maven Pro Medium"/>
            </a:endParaRPr>
          </a:p>
        </p:txBody>
      </p:sp>
      <p:sp>
        <p:nvSpPr>
          <p:cNvPr id="407" name="Google Shape;407;p36"/>
          <p:cNvSpPr/>
          <p:nvPr/>
        </p:nvSpPr>
        <p:spPr>
          <a:xfrm>
            <a:off x="648000" y="471055"/>
            <a:ext cx="1291636" cy="42256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08" name="Google Shape;408;p36"/>
          <p:cNvPicPr preferRelativeResize="0"/>
          <p:nvPr/>
        </p:nvPicPr>
        <p:blipFill rotWithShape="1">
          <a:blip r:embed="rId3">
            <a:alphaModFix/>
          </a:blip>
          <a:srcRect b="0" l="0" r="0" t="0"/>
          <a:stretch/>
        </p:blipFill>
        <p:spPr>
          <a:xfrm>
            <a:off x="464126" y="533400"/>
            <a:ext cx="8444345" cy="443750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7"/>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37"/>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Numeracy</a:t>
            </a:r>
            <a:endParaRPr b="0" i="0" sz="2800" u="none" cap="none" strike="noStrike">
              <a:solidFill>
                <a:schemeClr val="dk1"/>
              </a:solidFill>
              <a:latin typeface="Maven Pro Medium"/>
              <a:ea typeface="Maven Pro Medium"/>
              <a:cs typeface="Maven Pro Medium"/>
              <a:sym typeface="Maven Pro Medium"/>
            </a:endParaRPr>
          </a:p>
        </p:txBody>
      </p:sp>
      <p:sp>
        <p:nvSpPr>
          <p:cNvPr id="415" name="Google Shape;415;p37"/>
          <p:cNvSpPr txBox="1"/>
          <p:nvPr/>
        </p:nvSpPr>
        <p:spPr>
          <a:xfrm>
            <a:off x="8590020" y="1161355"/>
            <a:ext cx="15351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6" name="Google Shape;416;p37"/>
          <p:cNvPicPr preferRelativeResize="0"/>
          <p:nvPr/>
        </p:nvPicPr>
        <p:blipFill rotWithShape="1">
          <a:blip r:embed="rId3">
            <a:alphaModFix/>
          </a:blip>
          <a:srcRect b="0" l="0" r="0" t="0"/>
          <a:stretch/>
        </p:blipFill>
        <p:spPr>
          <a:xfrm>
            <a:off x="616212" y="533400"/>
            <a:ext cx="7911575" cy="4402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38"/>
          <p:cNvSpPr txBox="1"/>
          <p:nvPr/>
        </p:nvSpPr>
        <p:spPr>
          <a:xfrm>
            <a:off x="1850187" y="243101"/>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Things to do whilst at Wilsthorpe</a:t>
            </a:r>
            <a:endParaRPr b="0" i="0" sz="2800" u="none" cap="none" strike="noStrike">
              <a:solidFill>
                <a:schemeClr val="dk1"/>
              </a:solidFill>
              <a:latin typeface="Maven Pro Medium"/>
              <a:ea typeface="Maven Pro Medium"/>
              <a:cs typeface="Maven Pro Medium"/>
              <a:sym typeface="Maven Pro Medium"/>
            </a:endParaRPr>
          </a:p>
        </p:txBody>
      </p:sp>
      <p:pic>
        <p:nvPicPr>
          <p:cNvPr id="423" name="Google Shape;423;p38"/>
          <p:cNvPicPr preferRelativeResize="0"/>
          <p:nvPr/>
        </p:nvPicPr>
        <p:blipFill rotWithShape="1">
          <a:blip r:embed="rId3">
            <a:alphaModFix/>
          </a:blip>
          <a:srcRect b="0" l="0" r="0" t="0"/>
          <a:stretch/>
        </p:blipFill>
        <p:spPr>
          <a:xfrm>
            <a:off x="1268818" y="889899"/>
            <a:ext cx="6784808" cy="4010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3"/>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53"/>
          <p:cNvSpPr txBox="1"/>
          <p:nvPr/>
        </p:nvSpPr>
        <p:spPr>
          <a:xfrm>
            <a:off x="1850187" y="230324"/>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Notes and Reminders</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430" name="Google Shape;430;p53"/>
          <p:cNvGraphicFramePr/>
          <p:nvPr/>
        </p:nvGraphicFramePr>
        <p:xfrm>
          <a:off x="90900" y="1074000"/>
          <a:ext cx="3000000" cy="3000000"/>
        </p:xfrm>
        <a:graphic>
          <a:graphicData uri="http://schemas.openxmlformats.org/drawingml/2006/table">
            <a:tbl>
              <a:tblPr>
                <a:noFill/>
                <a:tableStyleId>{CBDCD051-9EC0-4977-A6F5-E5428D2204EA}</a:tableStyleId>
              </a:tblPr>
              <a:tblGrid>
                <a:gridCol w="8962200"/>
              </a:tblGrid>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4"/>
          <p:cNvSpPr txBox="1"/>
          <p:nvPr/>
        </p:nvSpPr>
        <p:spPr>
          <a:xfrm>
            <a:off x="1850187" y="230324"/>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Notes and Reminders</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437" name="Google Shape;437;p54"/>
          <p:cNvGraphicFramePr/>
          <p:nvPr/>
        </p:nvGraphicFramePr>
        <p:xfrm>
          <a:off x="90900" y="1074000"/>
          <a:ext cx="3000000" cy="3000000"/>
        </p:xfrm>
        <a:graphic>
          <a:graphicData uri="http://schemas.openxmlformats.org/drawingml/2006/table">
            <a:tbl>
              <a:tblPr>
                <a:noFill/>
                <a:tableStyleId>{CBDCD051-9EC0-4977-A6F5-E5428D2204EA}</a:tableStyleId>
              </a:tblPr>
              <a:tblGrid>
                <a:gridCol w="8962200"/>
              </a:tblGrid>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5"/>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55"/>
          <p:cNvSpPr txBox="1"/>
          <p:nvPr/>
        </p:nvSpPr>
        <p:spPr>
          <a:xfrm>
            <a:off x="1850187" y="230324"/>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Notes and Reminders</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444" name="Google Shape;444;p55"/>
          <p:cNvGraphicFramePr/>
          <p:nvPr/>
        </p:nvGraphicFramePr>
        <p:xfrm>
          <a:off x="90900" y="1074000"/>
          <a:ext cx="3000000" cy="3000000"/>
        </p:xfrm>
        <a:graphic>
          <a:graphicData uri="http://schemas.openxmlformats.org/drawingml/2006/table">
            <a:tbl>
              <a:tblPr>
                <a:noFill/>
                <a:tableStyleId>{CBDCD051-9EC0-4977-A6F5-E5428D2204EA}</a:tableStyleId>
              </a:tblPr>
              <a:tblGrid>
                <a:gridCol w="8962200"/>
              </a:tblGrid>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6"/>
          <p:cNvSpPr txBox="1"/>
          <p:nvPr/>
        </p:nvSpPr>
        <p:spPr>
          <a:xfrm>
            <a:off x="1850187" y="230324"/>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Notes and Reminders</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451" name="Google Shape;451;p56"/>
          <p:cNvGraphicFramePr/>
          <p:nvPr/>
        </p:nvGraphicFramePr>
        <p:xfrm>
          <a:off x="90900" y="1074000"/>
          <a:ext cx="3000000" cy="3000000"/>
        </p:xfrm>
        <a:graphic>
          <a:graphicData uri="http://schemas.openxmlformats.org/drawingml/2006/table">
            <a:tbl>
              <a:tblPr>
                <a:noFill/>
                <a:tableStyleId>{CBDCD051-9EC0-4977-A6F5-E5428D2204EA}</a:tableStyleId>
              </a:tblPr>
              <a:tblGrid>
                <a:gridCol w="8962200"/>
              </a:tblGrid>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34"/>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4"/>
          <p:cNvSpPr txBox="1"/>
          <p:nvPr/>
        </p:nvSpPr>
        <p:spPr>
          <a:xfrm>
            <a:off x="1605048" y="244327"/>
            <a:ext cx="6210301"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600" u="none" cap="none" strike="noStrike">
                <a:solidFill>
                  <a:schemeClr val="dk1"/>
                </a:solidFill>
                <a:latin typeface="Maven Pro"/>
                <a:ea typeface="Maven Pro"/>
                <a:cs typeface="Maven Pro"/>
                <a:sym typeface="Maven Pro"/>
              </a:rPr>
              <a:t>How to use a knowledge organiser (3) </a:t>
            </a:r>
            <a:endParaRPr/>
          </a:p>
        </p:txBody>
      </p:sp>
      <p:sp>
        <p:nvSpPr>
          <p:cNvPr id="86" name="Google Shape;86;p34"/>
          <p:cNvSpPr txBox="1"/>
          <p:nvPr/>
        </p:nvSpPr>
        <p:spPr>
          <a:xfrm>
            <a:off x="90905" y="1166765"/>
            <a:ext cx="8962189" cy="38164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Mnemonics</a:t>
            </a:r>
            <a:r>
              <a:rPr b="0" i="0" lang="en" sz="1200" u="none" cap="none" strike="noStrike">
                <a:solidFill>
                  <a:srgbClr val="000000"/>
                </a:solidFill>
                <a:latin typeface="Verdana"/>
                <a:ea typeface="Verdana"/>
                <a:cs typeface="Verdana"/>
                <a:sym typeface="Verdana"/>
              </a:rPr>
              <a:t> - take the first letter of each key word  to be remembered and write it in to a down in to a memorable word or sentence i.e to remember the planets you could use </a:t>
            </a:r>
            <a:r>
              <a:rPr b="1" i="0" lang="en" sz="1200" u="sng" cap="none" strike="noStrike">
                <a:solidFill>
                  <a:srgbClr val="000000"/>
                </a:solidFill>
                <a:latin typeface="Verdana"/>
                <a:ea typeface="Verdana"/>
                <a:cs typeface="Verdana"/>
                <a:sym typeface="Verdana"/>
              </a:rPr>
              <a:t>M</a:t>
            </a:r>
            <a:r>
              <a:rPr b="0" i="0" lang="en" sz="1200" u="none" cap="none" strike="noStrike">
                <a:solidFill>
                  <a:srgbClr val="000000"/>
                </a:solidFill>
                <a:latin typeface="Verdana"/>
                <a:ea typeface="Verdana"/>
                <a:cs typeface="Verdana"/>
                <a:sym typeface="Verdana"/>
              </a:rPr>
              <a:t>y </a:t>
            </a:r>
            <a:r>
              <a:rPr b="1" i="0" lang="en" sz="1200" u="sng" cap="none" strike="noStrike">
                <a:solidFill>
                  <a:srgbClr val="000000"/>
                </a:solidFill>
                <a:latin typeface="Verdana"/>
                <a:ea typeface="Verdana"/>
                <a:cs typeface="Verdana"/>
                <a:sym typeface="Verdana"/>
              </a:rPr>
              <a:t>V</a:t>
            </a:r>
            <a:r>
              <a:rPr b="0" i="0" lang="en" sz="1200" u="none" cap="none" strike="noStrike">
                <a:solidFill>
                  <a:srgbClr val="000000"/>
                </a:solidFill>
                <a:latin typeface="Verdana"/>
                <a:ea typeface="Verdana"/>
                <a:cs typeface="Verdana"/>
                <a:sym typeface="Verdana"/>
              </a:rPr>
              <a:t>ery </a:t>
            </a:r>
            <a:r>
              <a:rPr b="1" i="0" lang="en" sz="1200" u="sng" cap="none" strike="noStrike">
                <a:solidFill>
                  <a:srgbClr val="000000"/>
                </a:solidFill>
                <a:latin typeface="Verdana"/>
                <a:ea typeface="Verdana"/>
                <a:cs typeface="Verdana"/>
                <a:sym typeface="Verdana"/>
              </a:rPr>
              <a:t>E</a:t>
            </a:r>
            <a:r>
              <a:rPr b="0" i="0" lang="en" sz="1200" u="none" cap="none" strike="noStrike">
                <a:solidFill>
                  <a:srgbClr val="000000"/>
                </a:solidFill>
                <a:latin typeface="Verdana"/>
                <a:ea typeface="Verdana"/>
                <a:cs typeface="Verdana"/>
                <a:sym typeface="Verdana"/>
              </a:rPr>
              <a:t>ducated </a:t>
            </a:r>
            <a:r>
              <a:rPr b="1" i="0" lang="en" sz="1200" u="sng" cap="none" strike="noStrike">
                <a:solidFill>
                  <a:srgbClr val="000000"/>
                </a:solidFill>
                <a:latin typeface="Verdana"/>
                <a:ea typeface="Verdana"/>
                <a:cs typeface="Verdana"/>
                <a:sym typeface="Verdana"/>
              </a:rPr>
              <a:t>M</a:t>
            </a:r>
            <a:r>
              <a:rPr b="0" i="0" lang="en" sz="1200" u="none" cap="none" strike="noStrike">
                <a:solidFill>
                  <a:srgbClr val="000000"/>
                </a:solidFill>
                <a:latin typeface="Verdana"/>
                <a:ea typeface="Verdana"/>
                <a:cs typeface="Verdana"/>
                <a:sym typeface="Verdana"/>
              </a:rPr>
              <a:t>other </a:t>
            </a:r>
            <a:r>
              <a:rPr b="1" i="0" lang="en" sz="1200" u="sng" cap="none" strike="noStrike">
                <a:solidFill>
                  <a:srgbClr val="000000"/>
                </a:solidFill>
                <a:latin typeface="Verdana"/>
                <a:ea typeface="Verdana"/>
                <a:cs typeface="Verdana"/>
                <a:sym typeface="Verdana"/>
              </a:rPr>
              <a:t>J</a:t>
            </a:r>
            <a:r>
              <a:rPr b="0" i="0" lang="en" sz="1200" u="none" cap="none" strike="noStrike">
                <a:solidFill>
                  <a:srgbClr val="000000"/>
                </a:solidFill>
                <a:latin typeface="Verdana"/>
                <a:ea typeface="Verdana"/>
                <a:cs typeface="Verdana"/>
                <a:sym typeface="Verdana"/>
              </a:rPr>
              <a:t>ust </a:t>
            </a:r>
            <a:r>
              <a:rPr b="1" i="0" lang="en" sz="1200" u="sng" cap="none" strike="noStrike">
                <a:solidFill>
                  <a:srgbClr val="000000"/>
                </a:solidFill>
                <a:latin typeface="Verdana"/>
                <a:ea typeface="Verdana"/>
                <a:cs typeface="Verdana"/>
                <a:sym typeface="Verdana"/>
              </a:rPr>
              <a:t>S</a:t>
            </a:r>
            <a:r>
              <a:rPr b="0" i="0" lang="en" sz="1200" u="none" cap="none" strike="noStrike">
                <a:solidFill>
                  <a:srgbClr val="000000"/>
                </a:solidFill>
                <a:latin typeface="Verdana"/>
                <a:ea typeface="Verdana"/>
                <a:cs typeface="Verdana"/>
                <a:sym typeface="Verdana"/>
              </a:rPr>
              <a:t>erved </a:t>
            </a:r>
            <a:r>
              <a:rPr b="1" i="0" lang="en" sz="1200" u="sng" cap="none" strike="noStrike">
                <a:solidFill>
                  <a:srgbClr val="000000"/>
                </a:solidFill>
                <a:latin typeface="Verdana"/>
                <a:ea typeface="Verdana"/>
                <a:cs typeface="Verdana"/>
                <a:sym typeface="Verdana"/>
              </a:rPr>
              <a:t>U</a:t>
            </a:r>
            <a:r>
              <a:rPr b="0" i="0" lang="en" sz="1200" u="none" cap="none" strike="noStrike">
                <a:solidFill>
                  <a:srgbClr val="000000"/>
                </a:solidFill>
                <a:latin typeface="Verdana"/>
                <a:ea typeface="Verdana"/>
                <a:cs typeface="Verdana"/>
                <a:sym typeface="Verdana"/>
              </a:rPr>
              <a:t>s </a:t>
            </a:r>
            <a:r>
              <a:rPr b="1" i="0" lang="en" sz="1200" u="sng" cap="none" strike="noStrike">
                <a:solidFill>
                  <a:srgbClr val="000000"/>
                </a:solidFill>
                <a:latin typeface="Verdana"/>
                <a:ea typeface="Verdana"/>
                <a:cs typeface="Verdana"/>
                <a:sym typeface="Verdana"/>
              </a:rPr>
              <a:t>N</a:t>
            </a:r>
            <a:r>
              <a:rPr b="0" i="0" lang="en" sz="1200" u="none" cap="none" strike="noStrike">
                <a:solidFill>
                  <a:srgbClr val="000000"/>
                </a:solidFill>
                <a:latin typeface="Verdana"/>
                <a:ea typeface="Verdana"/>
                <a:cs typeface="Verdana"/>
                <a:sym typeface="Verdana"/>
              </a:rPr>
              <a:t>uts (Mercury, Venus, Earth, Mars, Jupiter, Saturn, Uranus, Neptune.)</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3D models </a:t>
            </a:r>
            <a:r>
              <a:rPr b="0" i="0" lang="en" sz="1200" u="none" cap="none" strike="noStrike">
                <a:solidFill>
                  <a:srgbClr val="000000"/>
                </a:solidFill>
                <a:latin typeface="Verdana"/>
                <a:ea typeface="Verdana"/>
                <a:cs typeface="Verdana"/>
                <a:sym typeface="Verdana"/>
              </a:rPr>
              <a:t>- make a 3D model (with labels) relating to a topic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Comic strip/storyboard </a:t>
            </a:r>
            <a:r>
              <a:rPr b="0" i="0" lang="en" sz="1200" u="none" cap="none" strike="noStrike">
                <a:solidFill>
                  <a:srgbClr val="000000"/>
                </a:solidFill>
                <a:latin typeface="Verdana"/>
                <a:ea typeface="Verdana"/>
                <a:cs typeface="Verdana"/>
                <a:sym typeface="Verdana"/>
              </a:rPr>
              <a:t>– produce a visual representation of a topic or concept in a storyboard or comic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Poem/song </a:t>
            </a:r>
            <a:r>
              <a:rPr b="0" i="0" lang="en" sz="1200" u="none" cap="none" strike="noStrike">
                <a:solidFill>
                  <a:srgbClr val="000000"/>
                </a:solidFill>
                <a:latin typeface="Verdana"/>
                <a:ea typeface="Verdana"/>
                <a:cs typeface="Verdana"/>
                <a:sym typeface="Verdana"/>
              </a:rPr>
              <a:t>- create a poem or song about a topic you’ve studied, remember to include key terms</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Creative writing </a:t>
            </a:r>
            <a:r>
              <a:rPr b="0" i="0" lang="en" sz="1200" u="none" cap="none" strike="noStrike">
                <a:solidFill>
                  <a:srgbClr val="000000"/>
                </a:solidFill>
                <a:latin typeface="Verdana"/>
                <a:ea typeface="Verdana"/>
                <a:cs typeface="Verdana"/>
                <a:sym typeface="Verdana"/>
              </a:rPr>
              <a:t>– write a fictional story that contains the key terms from a topic</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For more details on each of these methods and how to use them, visit the following page on the school website:</a:t>
            </a:r>
            <a:endParaRPr/>
          </a:p>
          <a:p>
            <a:pPr indent="0" lvl="0" marL="0" marR="0" rtl="0" algn="ctr">
              <a:lnSpc>
                <a:spcPct val="100000"/>
              </a:lnSpc>
              <a:spcBef>
                <a:spcPts val="0"/>
              </a:spcBef>
              <a:spcAft>
                <a:spcPts val="0"/>
              </a:spcAft>
              <a:buNone/>
            </a:pPr>
            <a:r>
              <a:rPr b="0" i="0" lang="en" sz="1200" u="sng" cap="none" strike="noStrike">
                <a:solidFill>
                  <a:srgbClr val="000000"/>
                </a:solidFill>
                <a:latin typeface="Verdana"/>
                <a:ea typeface="Verdana"/>
                <a:cs typeface="Verdana"/>
                <a:sym typeface="Verdana"/>
                <a:hlinkClick r:id="rId3">
                  <a:extLst>
                    <a:ext uri="{A12FA001-AC4F-418D-AE19-62706E023703}">
                      <ahyp:hlinkClr val="tx"/>
                    </a:ext>
                  </a:extLst>
                </a:hlinkClick>
              </a:rPr>
              <a:t>https://www.wilsthorpe.ttct.co.uk/wp-content/uploads/sites/6/2021/10/Using-the-Knowledge-Organiser.pdf</a:t>
            </a:r>
            <a:endParaRPr b="0"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0" i="0" sz="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You will also be taught how to use each of these methods during our revision sessions in tutor time.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4"/>
          <p:cNvSpPr txBox="1"/>
          <p:nvPr/>
        </p:nvSpPr>
        <p:spPr>
          <a:xfrm>
            <a:off x="1920948" y="226407"/>
            <a:ext cx="5302103" cy="567607"/>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Knowledge organiser timetable  </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93" name="Google Shape;93;p4"/>
          <p:cNvGraphicFramePr/>
          <p:nvPr/>
        </p:nvGraphicFramePr>
        <p:xfrm>
          <a:off x="414138" y="1277166"/>
          <a:ext cx="3000000" cy="3000000"/>
        </p:xfrm>
        <a:graphic>
          <a:graphicData uri="http://schemas.openxmlformats.org/drawingml/2006/table">
            <a:tbl>
              <a:tblPr>
                <a:noFill/>
                <a:tableStyleId>{D5ACA8D5-2647-417A-9810-6C0771A1C5FC}</a:tableStyleId>
              </a:tblPr>
              <a:tblGrid>
                <a:gridCol w="1070350"/>
                <a:gridCol w="900225"/>
                <a:gridCol w="921500"/>
                <a:gridCol w="992375"/>
              </a:tblGrid>
              <a:tr h="506975">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Subject 1</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Subject 2</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Reading</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15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Monday</a:t>
                      </a:r>
                      <a:br>
                        <a:rPr b="1" lang="en" sz="1000" u="none" cap="none" strike="noStrike">
                          <a:solidFill>
                            <a:schemeClr val="dk1"/>
                          </a:solidFill>
                          <a:latin typeface="Verdana"/>
                          <a:ea typeface="Verdana"/>
                          <a:cs typeface="Verdana"/>
                          <a:sym typeface="Verdana"/>
                        </a:rPr>
                      </a:b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English</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Design Technology</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15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Tuesday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Maths</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Physical Education</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192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Wednesday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Science</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Geography</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192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Thursday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Grammar</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Music</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6960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Friday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Drama</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graphicFrame>
        <p:nvGraphicFramePr>
          <p:cNvPr id="94" name="Google Shape;94;p4"/>
          <p:cNvGraphicFramePr/>
          <p:nvPr/>
        </p:nvGraphicFramePr>
        <p:xfrm>
          <a:off x="4890975" y="1277166"/>
          <a:ext cx="3000000" cy="3000000"/>
        </p:xfrm>
        <a:graphic>
          <a:graphicData uri="http://schemas.openxmlformats.org/drawingml/2006/table">
            <a:tbl>
              <a:tblPr>
                <a:noFill/>
                <a:tableStyleId>{D5ACA8D5-2647-417A-9810-6C0771A1C5FC}</a:tableStyleId>
              </a:tblPr>
              <a:tblGrid>
                <a:gridCol w="1070350"/>
                <a:gridCol w="900225"/>
                <a:gridCol w="921500"/>
                <a:gridCol w="992375"/>
              </a:tblGrid>
              <a:tr h="506975">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Subject 1</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Subject 2</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Reading</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15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Monday</a:t>
                      </a:r>
                      <a:br>
                        <a:rPr b="1" lang="en" sz="1000" u="none" cap="none" strike="noStrike">
                          <a:solidFill>
                            <a:schemeClr val="dk1"/>
                          </a:solidFill>
                          <a:latin typeface="Verdana"/>
                          <a:ea typeface="Verdana"/>
                          <a:cs typeface="Verdana"/>
                          <a:sym typeface="Verdana"/>
                        </a:rPr>
                      </a:b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English</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History</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15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Tuesday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Maths</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MFL</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192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Wednesday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Science</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Computing</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192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Thursday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Grammar</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Art</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6960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Friday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Maths</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95" name="Google Shape;95;p4"/>
          <p:cNvSpPr txBox="1"/>
          <p:nvPr/>
        </p:nvSpPr>
        <p:spPr>
          <a:xfrm>
            <a:off x="1082039" y="904724"/>
            <a:ext cx="234625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600" u="none" cap="none" strike="noStrike">
                <a:solidFill>
                  <a:srgbClr val="000000"/>
                </a:solidFill>
                <a:latin typeface="Verdana"/>
                <a:ea typeface="Verdana"/>
                <a:cs typeface="Verdana"/>
                <a:sym typeface="Verdana"/>
              </a:rPr>
              <a:t>Week A</a:t>
            </a:r>
            <a:endParaRPr/>
          </a:p>
        </p:txBody>
      </p:sp>
      <p:sp>
        <p:nvSpPr>
          <p:cNvPr id="96" name="Google Shape;96;p4"/>
          <p:cNvSpPr txBox="1"/>
          <p:nvPr/>
        </p:nvSpPr>
        <p:spPr>
          <a:xfrm>
            <a:off x="5561004" y="921721"/>
            <a:ext cx="234625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600" u="none" cap="none" strike="noStrike">
                <a:solidFill>
                  <a:srgbClr val="000000"/>
                </a:solidFill>
                <a:latin typeface="Verdana"/>
                <a:ea typeface="Verdana"/>
                <a:cs typeface="Verdana"/>
                <a:sym typeface="Verdana"/>
              </a:rPr>
              <a:t>Week B</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35"/>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35"/>
          <p:cNvSpPr txBox="1"/>
          <p:nvPr/>
        </p:nvSpPr>
        <p:spPr>
          <a:xfrm>
            <a:off x="3197950" y="273199"/>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Reading log</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103" name="Google Shape;103;p35"/>
          <p:cNvGraphicFramePr/>
          <p:nvPr/>
        </p:nvGraphicFramePr>
        <p:xfrm>
          <a:off x="219509" y="1016650"/>
          <a:ext cx="3000000" cy="3000000"/>
        </p:xfrm>
        <a:graphic>
          <a:graphicData uri="http://schemas.openxmlformats.org/drawingml/2006/table">
            <a:tbl>
              <a:tblPr bandRow="1" firstRow="1">
                <a:noFill/>
                <a:tableStyleId>{D5ACA8D5-2647-417A-9810-6C0771A1C5FC}</a:tableStyleId>
              </a:tblPr>
              <a:tblGrid>
                <a:gridCol w="826500"/>
                <a:gridCol w="448100"/>
                <a:gridCol w="381000"/>
                <a:gridCol w="387925"/>
                <a:gridCol w="387925"/>
                <a:gridCol w="408700"/>
                <a:gridCol w="387925"/>
                <a:gridCol w="381000"/>
                <a:gridCol w="2915000"/>
                <a:gridCol w="726950"/>
                <a:gridCol w="718900"/>
                <a:gridCol w="735000"/>
              </a:tblGrid>
              <a:tr h="243750">
                <a:tc rowSpan="2">
                  <a:txBody>
                    <a:bodyPr/>
                    <a:lstStyle/>
                    <a:p>
                      <a:pPr indent="0" lvl="0" marL="0" marR="0" rtl="0" algn="l">
                        <a:lnSpc>
                          <a:spcPct val="100000"/>
                        </a:lnSpc>
                        <a:spcBef>
                          <a:spcPts val="0"/>
                        </a:spcBef>
                        <a:spcAft>
                          <a:spcPts val="0"/>
                        </a:spcAft>
                        <a:buNone/>
                      </a:pPr>
                      <a:r>
                        <a:rPr b="1" lang="en" sz="1000" u="none" cap="none" strike="noStrike"/>
                        <a:t>Week Beginning</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M</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T</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W</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T</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F</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S</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S</a:t>
                      </a:r>
                      <a:endParaRPr/>
                    </a:p>
                  </a:txBody>
                  <a:tcPr marT="45725" marB="45725" marR="91450" marL="91450"/>
                </a:tc>
                <a:tc rowSpan="2">
                  <a:txBody>
                    <a:bodyPr/>
                    <a:lstStyle/>
                    <a:p>
                      <a:pPr indent="0" lvl="0" marL="0" marR="0" rtl="0" algn="l">
                        <a:lnSpc>
                          <a:spcPct val="100000"/>
                        </a:lnSpc>
                        <a:spcBef>
                          <a:spcPts val="0"/>
                        </a:spcBef>
                        <a:spcAft>
                          <a:spcPts val="0"/>
                        </a:spcAft>
                        <a:buNone/>
                      </a:pPr>
                      <a:r>
                        <a:rPr b="1" lang="en" sz="1000" u="none" cap="none" strike="noStrike"/>
                        <a:t>Book(s) Read</a:t>
                      </a:r>
                      <a:endParaRPr/>
                    </a:p>
                  </a:txBody>
                  <a:tcPr marT="45725" marB="45725" marR="91450" marL="91450"/>
                </a:tc>
                <a:tc rowSpan="2">
                  <a:txBody>
                    <a:bodyPr/>
                    <a:lstStyle/>
                    <a:p>
                      <a:pPr indent="0" lvl="0" marL="0" marR="0" rtl="0" algn="l">
                        <a:lnSpc>
                          <a:spcPct val="100000"/>
                        </a:lnSpc>
                        <a:spcBef>
                          <a:spcPts val="0"/>
                        </a:spcBef>
                        <a:spcAft>
                          <a:spcPts val="0"/>
                        </a:spcAft>
                        <a:buNone/>
                      </a:pPr>
                      <a:r>
                        <a:rPr b="1" lang="en" sz="1000" u="none" cap="none" strike="noStrike"/>
                        <a:t>Pages Read </a:t>
                      </a:r>
                      <a:endParaRPr/>
                    </a:p>
                  </a:txBody>
                  <a:tcPr marT="45725" marB="45725" marR="91450" marL="91450"/>
                </a:tc>
                <a:tc rowSpan="2">
                  <a:txBody>
                    <a:bodyPr/>
                    <a:lstStyle/>
                    <a:p>
                      <a:pPr indent="0" lvl="0" marL="0" marR="0" rtl="0" algn="l">
                        <a:lnSpc>
                          <a:spcPct val="100000"/>
                        </a:lnSpc>
                        <a:spcBef>
                          <a:spcPts val="0"/>
                        </a:spcBef>
                        <a:spcAft>
                          <a:spcPts val="0"/>
                        </a:spcAft>
                        <a:buNone/>
                      </a:pPr>
                      <a:r>
                        <a:rPr b="1" lang="en" sz="1000" u="none" cap="none" strike="noStrike"/>
                        <a:t>Parent Initials</a:t>
                      </a:r>
                      <a:endParaRPr/>
                    </a:p>
                  </a:txBody>
                  <a:tcPr marT="45725" marB="45725" marR="91450" marL="91450"/>
                </a:tc>
                <a:tc rowSpan="2">
                  <a:txBody>
                    <a:bodyPr/>
                    <a:lstStyle/>
                    <a:p>
                      <a:pPr indent="0" lvl="0" marL="0" marR="0" rtl="0" algn="l">
                        <a:lnSpc>
                          <a:spcPct val="100000"/>
                        </a:lnSpc>
                        <a:spcBef>
                          <a:spcPts val="0"/>
                        </a:spcBef>
                        <a:spcAft>
                          <a:spcPts val="0"/>
                        </a:spcAft>
                        <a:buNone/>
                      </a:pPr>
                      <a:r>
                        <a:rPr b="1" lang="en" sz="1000" u="none" cap="none" strike="noStrike"/>
                        <a:t>Librarian Initials</a:t>
                      </a:r>
                      <a:endParaRPr/>
                    </a:p>
                  </a:txBody>
                  <a:tcPr marT="45725" marB="45725" marR="91450" marL="91450"/>
                </a:tc>
              </a:tr>
              <a:tr h="243750">
                <a:tc vMerge="1"/>
                <a:tc gridSpan="7">
                  <a:txBody>
                    <a:bodyPr/>
                    <a:lstStyle/>
                    <a:p>
                      <a:pPr indent="0" lvl="0" marL="0" marR="0" rtl="0" algn="ctr">
                        <a:lnSpc>
                          <a:spcPct val="100000"/>
                        </a:lnSpc>
                        <a:spcBef>
                          <a:spcPts val="0"/>
                        </a:spcBef>
                        <a:spcAft>
                          <a:spcPts val="0"/>
                        </a:spcAft>
                        <a:buNone/>
                      </a:pPr>
                      <a:r>
                        <a:rPr b="1" lang="en" sz="800" u="none" cap="none" strike="noStrike"/>
                        <a:t>Record the number of minutes you read for each day</a:t>
                      </a:r>
                      <a:endParaRPr/>
                    </a:p>
                  </a:txBody>
                  <a:tcPr marT="45725" marB="45725" marR="91450" marL="91450"/>
                </a:tc>
                <a:tc hMerge="1"/>
                <a:tc hMerge="1"/>
                <a:tc hMerge="1"/>
                <a:tc hMerge="1"/>
                <a:tc hMerge="1"/>
                <a:tc hMerge="1"/>
                <a:tc vMerge="1"/>
                <a:tc vMerge="1"/>
                <a:tc vMerge="1"/>
                <a:tc vMerge="1"/>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7"/>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7"/>
          <p:cNvSpPr txBox="1"/>
          <p:nvPr/>
        </p:nvSpPr>
        <p:spPr>
          <a:xfrm>
            <a:off x="2791077" y="406045"/>
            <a:ext cx="3707543"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Year 7 reading list</a:t>
            </a:r>
            <a:endParaRPr b="0" i="0" sz="2800" u="none" cap="none" strike="noStrike">
              <a:solidFill>
                <a:schemeClr val="dk1"/>
              </a:solidFill>
              <a:latin typeface="Maven Pro Medium"/>
              <a:ea typeface="Maven Pro Medium"/>
              <a:cs typeface="Maven Pro Medium"/>
              <a:sym typeface="Maven Pro Medium"/>
            </a:endParaRPr>
          </a:p>
        </p:txBody>
      </p:sp>
      <p:pic>
        <p:nvPicPr>
          <p:cNvPr id="110" name="Google Shape;110;p7"/>
          <p:cNvPicPr preferRelativeResize="0"/>
          <p:nvPr/>
        </p:nvPicPr>
        <p:blipFill rotWithShape="1">
          <a:blip r:embed="rId3">
            <a:alphaModFix/>
          </a:blip>
          <a:srcRect b="0" l="0" r="0" t="0"/>
          <a:stretch/>
        </p:blipFill>
        <p:spPr>
          <a:xfrm>
            <a:off x="-82398" y="1148090"/>
            <a:ext cx="6503045" cy="3698428"/>
          </a:xfrm>
          <a:prstGeom prst="rect">
            <a:avLst/>
          </a:prstGeom>
          <a:noFill/>
          <a:ln>
            <a:noFill/>
          </a:ln>
        </p:spPr>
      </p:pic>
      <p:pic>
        <p:nvPicPr>
          <p:cNvPr id="111" name="Google Shape;111;p7"/>
          <p:cNvPicPr preferRelativeResize="0"/>
          <p:nvPr/>
        </p:nvPicPr>
        <p:blipFill rotWithShape="1">
          <a:blip r:embed="rId4">
            <a:alphaModFix/>
          </a:blip>
          <a:srcRect b="0" l="0" r="0" t="0"/>
          <a:stretch/>
        </p:blipFill>
        <p:spPr>
          <a:xfrm>
            <a:off x="6864628" y="696685"/>
            <a:ext cx="1801300" cy="1589317"/>
          </a:xfrm>
          <a:prstGeom prst="rect">
            <a:avLst/>
          </a:prstGeom>
          <a:noFill/>
          <a:ln>
            <a:noFill/>
          </a:ln>
        </p:spPr>
      </p:pic>
      <p:sp>
        <p:nvSpPr>
          <p:cNvPr id="112" name="Google Shape;112;p7"/>
          <p:cNvSpPr/>
          <p:nvPr/>
        </p:nvSpPr>
        <p:spPr>
          <a:xfrm>
            <a:off x="6583680" y="2340430"/>
            <a:ext cx="2377543" cy="2641542"/>
          </a:xfrm>
          <a:prstGeom prst="roundRect">
            <a:avLst>
              <a:gd fmla="val 16667" name="adj"/>
            </a:avLst>
          </a:prstGeom>
          <a:solidFill>
            <a:srgbClr val="000000">
              <a:alpha val="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400" u="none" cap="none" strike="noStrike">
                <a:solidFill>
                  <a:schemeClr val="dk1"/>
                </a:solidFill>
                <a:latin typeface="Verdana"/>
                <a:ea typeface="Verdana"/>
                <a:cs typeface="Verdana"/>
                <a:sym typeface="Verdana"/>
              </a:rPr>
              <a:t>Subject Wider Reading</a:t>
            </a:r>
            <a:br>
              <a:rPr b="1" i="0" lang="en" sz="1400" u="none" cap="none" strike="noStrike">
                <a:solidFill>
                  <a:schemeClr val="dk1"/>
                </a:solidFill>
                <a:latin typeface="Verdana"/>
                <a:ea typeface="Verdana"/>
                <a:cs typeface="Verdana"/>
                <a:sym typeface="Verdana"/>
              </a:rPr>
            </a:br>
            <a:br>
              <a:rPr b="0" i="0" lang="en" sz="1400" u="none" cap="none" strike="noStrike">
                <a:solidFill>
                  <a:schemeClr val="dk1"/>
                </a:solidFill>
                <a:latin typeface="Verdana"/>
                <a:ea typeface="Verdana"/>
                <a:cs typeface="Verdana"/>
                <a:sym typeface="Verdana"/>
              </a:rPr>
            </a:br>
            <a:r>
              <a:rPr b="0" i="0" lang="en" sz="1400" u="none" cap="none" strike="noStrike">
                <a:solidFill>
                  <a:schemeClr val="dk1"/>
                </a:solidFill>
                <a:latin typeface="Verdana"/>
                <a:ea typeface="Verdana"/>
                <a:cs typeface="Verdana"/>
                <a:sym typeface="Verdana"/>
              </a:rPr>
              <a:t>Lists for every subject are available on the school website subject pages at: </a:t>
            </a:r>
            <a:r>
              <a:rPr b="1" i="0" lang="en" sz="1400" u="sng" cap="none" strike="noStrike">
                <a:solidFill>
                  <a:schemeClr val="dk1"/>
                </a:solidFill>
                <a:latin typeface="Verdana"/>
                <a:ea typeface="Verdana"/>
                <a:cs typeface="Verdana"/>
                <a:sym typeface="Verdana"/>
                <a:hlinkClick r:id="rId5">
                  <a:extLst>
                    <a:ext uri="{A12FA001-AC4F-418D-AE19-62706E023703}">
                      <ahyp:hlinkClr val="tx"/>
                    </a:ext>
                  </a:extLst>
                </a:hlinkClick>
              </a:rPr>
              <a:t>https://www.wilsthorpe.ttct.co.uk/curriculum/subjects</a:t>
            </a:r>
            <a:r>
              <a:rPr b="1" i="0" lang="en" sz="1400" u="none" cap="none" strike="noStrike">
                <a:solidFill>
                  <a:schemeClr val="dk1"/>
                </a:solidFill>
                <a:latin typeface="Verdana"/>
                <a:ea typeface="Verdana"/>
                <a:cs typeface="Verdana"/>
                <a:sym typeface="Verdana"/>
              </a:rPr>
              <a:t>/</a:t>
            </a:r>
            <a:endParaRPr b="1" i="0" sz="1400" u="none" cap="none" strike="noStrike">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8"/>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Maths</a:t>
            </a:r>
            <a:endParaRPr b="0" i="0" sz="2800" u="none" cap="none" strike="noStrike">
              <a:solidFill>
                <a:schemeClr val="dk1"/>
              </a:solidFill>
              <a:latin typeface="Maven Pro Medium"/>
              <a:ea typeface="Maven Pro Medium"/>
              <a:cs typeface="Maven Pro Medium"/>
              <a:sym typeface="Maven Pro Medium"/>
            </a:endParaRPr>
          </a:p>
        </p:txBody>
      </p:sp>
      <p:pic>
        <p:nvPicPr>
          <p:cNvPr id="119" name="Google Shape;119;p8"/>
          <p:cNvPicPr preferRelativeResize="0"/>
          <p:nvPr/>
        </p:nvPicPr>
        <p:blipFill rotWithShape="1">
          <a:blip r:embed="rId3">
            <a:alphaModFix/>
          </a:blip>
          <a:srcRect b="0" l="0" r="0" t="0"/>
          <a:stretch/>
        </p:blipFill>
        <p:spPr>
          <a:xfrm>
            <a:off x="609000" y="709050"/>
            <a:ext cx="7925999" cy="4151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5" ma:contentTypeDescription="Create a new document." ma:contentTypeScope="" ma:versionID="938d85168510f3e0aae2104c3ca9fcfb">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3aef51ef8899a42f7bca704c3d6e9147"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Props1.xml><?xml version="1.0" encoding="utf-8"?>
<ds:datastoreItem xmlns:ds="http://schemas.openxmlformats.org/officeDocument/2006/customXml" ds:itemID="{2DB7E73E-A31F-493C-BF20-058BBF3A6121}"/>
</file>

<file path=customXml/itemProps2.xml><?xml version="1.0" encoding="utf-8"?>
<ds:datastoreItem xmlns:ds="http://schemas.openxmlformats.org/officeDocument/2006/customXml" ds:itemID="{9EAB63BA-5E2B-4487-8D32-D47E3E8D51A8}"/>
</file>

<file path=customXml/itemProps3.xml><?xml version="1.0" encoding="utf-8"?>
<ds:datastoreItem xmlns:ds="http://schemas.openxmlformats.org/officeDocument/2006/customXml" ds:itemID="{DE84F6A8-0B32-4D69-9BE0-ABC785444983}"/>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Lucy Tickle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ies>
</file>