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91" r:id="rId2"/>
    <p:sldId id="592" r:id="rId3"/>
    <p:sldId id="593" r:id="rId4"/>
    <p:sldId id="596" r:id="rId5"/>
    <p:sldId id="597" r:id="rId6"/>
    <p:sldId id="594" r:id="rId7"/>
    <p:sldId id="595" r:id="rId8"/>
    <p:sldId id="598" r:id="rId9"/>
    <p:sldId id="599" r:id="rId10"/>
    <p:sldId id="601" r:id="rId11"/>
    <p:sldId id="602" r:id="rId12"/>
    <p:sldId id="604" r:id="rId13"/>
    <p:sldId id="603" r:id="rId14"/>
    <p:sldId id="605" r:id="rId15"/>
    <p:sldId id="607" r:id="rId16"/>
    <p:sldId id="609" r:id="rId17"/>
    <p:sldId id="608" r:id="rId18"/>
    <p:sldId id="60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E94EB-B0A0-4EB5-B979-F47C51A87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96A757-6204-4679-95E9-D41E2C20B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38A94-E9B0-4420-B907-8A6409D58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A2CF-6E01-4DAB-8D13-8A7F3E98E733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46AEF-3CCE-4FBE-B405-BF653FFDF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7DCF1-A5AD-403A-9C6B-FA466F20B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91B2-5289-4DC0-98F0-923D19AE7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681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EFFD6-087A-4238-BE36-04208B74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E59535-7DA0-4C39-871C-F6D7E4FE12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B3D8A-CC80-4D24-B1E3-0932A346B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A2CF-6E01-4DAB-8D13-8A7F3E98E733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4EBF-B209-4D75-BC3B-7E689C6F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D0280-0930-404D-A41A-1AB1AD8EE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91B2-5289-4DC0-98F0-923D19AE7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48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7C1EB0-3636-4213-9399-C66A52CDAE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E8B41C-7791-4BA1-9646-FEBC7E511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394CE-F6FC-40BD-9C98-0C5783909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A2CF-6E01-4DAB-8D13-8A7F3E98E733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7217F-4714-47C4-A122-9711442B2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18159-528C-4205-A1DE-C80A007F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91B2-5289-4DC0-98F0-923D19AE7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43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494FD-A0E9-415E-9F90-D4B41C0FF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75111-E937-4813-9E2B-AE405BA88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E86CE-C7C7-42A0-B31B-C3B1A7620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A2CF-6E01-4DAB-8D13-8A7F3E98E733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3FFA5-2A50-4768-A714-8BAD7804F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9C6B8-6C18-4A8B-AE10-CBED7D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91B2-5289-4DC0-98F0-923D19AE7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66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F3863-A463-4C40-AA98-593A6CD38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8B22D-D2D3-4FBB-962A-C35C413BE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D388C-91AC-488C-B574-E27C0DDDF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A2CF-6E01-4DAB-8D13-8A7F3E98E733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9AE2F-1DAC-4F31-BAF0-97C500090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7642C-D890-4B32-B633-43DE78BF8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91B2-5289-4DC0-98F0-923D19AE7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43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A57F-7A3E-4485-88AF-27FF61441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CAFCB-B5A8-4B69-B7DD-2A0FDC30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D0D88-3DB6-49C1-81EA-B8CC5B9D1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C7D9-9EA2-467F-8CB9-675FCB95B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A2CF-6E01-4DAB-8D13-8A7F3E98E733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4D4A5-BC9E-4F72-8B0F-D4085302B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7EE0C-86DD-4B92-B829-33C70CED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91B2-5289-4DC0-98F0-923D19AE7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57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4B2A0-84CE-40A8-BDB5-7649836F1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C6078-5987-4902-A286-075E42B5F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4F698-2437-4468-B0D9-CA24800E2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C8E425-C328-4764-8AB0-A6229D563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555332-93D2-4394-8783-5D43E8EB2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3E18A6-394E-4E2E-A521-F34C41068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A2CF-6E01-4DAB-8D13-8A7F3E98E733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1D0FD5-8EEA-45B6-AF06-B60045E74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3E6CEC-DC43-4656-B861-718B055A4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91B2-5289-4DC0-98F0-923D19AE7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098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6CA66-D4F2-4FA0-A018-7BDDD427A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26D40C-8001-465D-970C-A0A96A753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A2CF-6E01-4DAB-8D13-8A7F3E98E733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941884-2322-4242-A27E-06642DF7D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A8DED-0023-4D1A-96A6-A69A210D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91B2-5289-4DC0-98F0-923D19AE7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63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73CE21-41F3-4CD8-8AE1-C0DFFEEBE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A2CF-6E01-4DAB-8D13-8A7F3E98E733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453D44-7A96-4C12-B758-6AF224C18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F73E0-6B39-481E-B7DA-B0530BDDA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91B2-5289-4DC0-98F0-923D19AE7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58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5BB76-19F3-496F-85F2-9C47B61BC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0B4A7-4ED3-4720-880A-A6FEBE409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35A3E-706A-432C-B343-DF0FB0B33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975F1-407A-43A2-9FF3-861C07647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A2CF-6E01-4DAB-8D13-8A7F3E98E733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D7659-1016-41F1-AE1F-85527784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E1C08-104E-46B8-9509-58B3E9FA2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91B2-5289-4DC0-98F0-923D19AE7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739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E0A95-9CA9-43DF-BE9E-89D08A2D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2662FD-92C1-4F05-9439-C93B0A190C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DC0DB3-A997-4C56-BB99-5BD9B9A60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231B7-AC6C-47F4-BDA9-F17C9B2F2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A2CF-6E01-4DAB-8D13-8A7F3E98E733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F952F-58B4-4880-B26D-D8B161C2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4CEF2-15F8-452A-AEC5-8275C1302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91B2-5289-4DC0-98F0-923D19AE7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36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BEAFAD-D4AC-42AA-9328-B341757DD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8FFE9-FB54-4347-9935-68E117C18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5101E-E0AD-40DF-A5A1-00F50CA53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A2CF-6E01-4DAB-8D13-8A7F3E98E733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34849-EEEA-46CD-87E8-5487F7974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A1751-56D0-44C1-9AD2-093D736EA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491B2-5289-4DC0-98F0-923D19AE7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71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www.wilsthorpe.ttct.co.uk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6" Type="http://schemas.openxmlformats.org/officeDocument/2006/relationships/image" Target="../media/image2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976A1D-D730-42F6-A97A-3D0957BE0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13" y="32858"/>
            <a:ext cx="2354371" cy="1048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4DB1F6-755D-410D-89CE-F5A9E1B88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86" y="147460"/>
            <a:ext cx="1674418" cy="8193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F42795-1D41-4659-AC7D-C326FD7A9F33}"/>
              </a:ext>
            </a:extLst>
          </p:cNvPr>
          <p:cNvSpPr txBox="1"/>
          <p:nvPr/>
        </p:nvSpPr>
        <p:spPr>
          <a:xfrm>
            <a:off x="695933" y="1372166"/>
            <a:ext cx="11390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atin typeface="Avenir Next LT Pro" panose="020B0504020202020204" pitchFamily="34" charset="0"/>
              </a:rPr>
              <a:t>Homework at Wilsthorpe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D81F78-D262-45D3-938C-E5CF18269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174" y="2863204"/>
            <a:ext cx="6007652" cy="337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09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976A1D-D730-42F6-A97A-3D0957BE0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13" y="32858"/>
            <a:ext cx="2354371" cy="1048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4DB1F6-755D-410D-89CE-F5A9E1B88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86" y="147460"/>
            <a:ext cx="1674418" cy="8193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F42795-1D41-4659-AC7D-C326FD7A9F33}"/>
              </a:ext>
            </a:extLst>
          </p:cNvPr>
          <p:cNvSpPr txBox="1"/>
          <p:nvPr/>
        </p:nvSpPr>
        <p:spPr>
          <a:xfrm>
            <a:off x="400974" y="1121639"/>
            <a:ext cx="11390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Avenir Next LT Pro" panose="020B0504020202020204" pitchFamily="34" charset="0"/>
              </a:rPr>
              <a:t>Year 10 and 11: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E925C7-969E-4AE8-AF11-925BC36BE33E}"/>
              </a:ext>
            </a:extLst>
          </p:cNvPr>
          <p:cNvSpPr txBox="1"/>
          <p:nvPr/>
        </p:nvSpPr>
        <p:spPr>
          <a:xfrm>
            <a:off x="225286" y="1850898"/>
            <a:ext cx="11860698" cy="458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800" dirty="0"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6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will be set a minimum of </a:t>
            </a:r>
            <a:r>
              <a:rPr lang="en-GB" sz="2600" b="1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piece of homework each week for every subject </a:t>
            </a:r>
            <a:r>
              <a:rPr lang="en-GB" sz="26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study.  </a:t>
            </a:r>
          </a:p>
          <a:p>
            <a:pPr lvl="0">
              <a:lnSpc>
                <a:spcPct val="107000"/>
              </a:lnSpc>
            </a:pPr>
            <a:endParaRPr lang="en-GB" sz="2600" dirty="0">
              <a:solidFill>
                <a:prstClr val="black"/>
              </a:solidFill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6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are also expected to complete a minimum of </a:t>
            </a:r>
            <a:r>
              <a:rPr lang="en-GB" sz="2600" b="1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 minutes reading every night </a:t>
            </a:r>
            <a:r>
              <a:rPr lang="en-GB" sz="26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using your reading book. This should be logged on the reading log in the student handbook. This will be checked by your tutor.</a:t>
            </a:r>
          </a:p>
          <a:p>
            <a:pPr lvl="0">
              <a:lnSpc>
                <a:spcPct val="107000"/>
              </a:lnSpc>
            </a:pPr>
            <a:endParaRPr lang="en-GB" sz="2600" dirty="0">
              <a:solidFill>
                <a:prstClr val="black"/>
              </a:solidFill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6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Staff will record all of your homework tasks and</a:t>
            </a:r>
          </a:p>
          <a:p>
            <a:pPr lvl="0">
              <a:lnSpc>
                <a:spcPct val="107000"/>
              </a:lnSpc>
            </a:pPr>
            <a:r>
              <a:rPr lang="en-GB" sz="26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dates for submission under the ‘</a:t>
            </a:r>
            <a:r>
              <a:rPr lang="en-GB" sz="2600" b="1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Assignments</a:t>
            </a:r>
            <a:r>
              <a:rPr lang="en-GB" sz="26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 tab</a:t>
            </a:r>
          </a:p>
          <a:p>
            <a:pPr lvl="0">
              <a:lnSpc>
                <a:spcPct val="107000"/>
              </a:lnSpc>
            </a:pPr>
            <a:r>
              <a:rPr lang="en-GB" sz="26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on </a:t>
            </a:r>
            <a:r>
              <a:rPr lang="en-GB" sz="2600" b="1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Microsoft Teams</a:t>
            </a:r>
            <a:r>
              <a:rPr lang="en-GB" sz="26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GB" sz="2400" dirty="0">
              <a:solidFill>
                <a:prstClr val="black"/>
              </a:solidFill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82B808-72CB-486A-9AAC-DF6A56600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716" y="4878316"/>
            <a:ext cx="1713124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24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976A1D-D730-42F6-A97A-3D0957BE0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13" y="32858"/>
            <a:ext cx="2354371" cy="1048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4DB1F6-755D-410D-89CE-F5A9E1B88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86" y="147460"/>
            <a:ext cx="1674418" cy="8193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F42795-1D41-4659-AC7D-C326FD7A9F33}"/>
              </a:ext>
            </a:extLst>
          </p:cNvPr>
          <p:cNvSpPr txBox="1"/>
          <p:nvPr/>
        </p:nvSpPr>
        <p:spPr>
          <a:xfrm>
            <a:off x="460609" y="1207221"/>
            <a:ext cx="11390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Avenir Next LT Pro" panose="020B0504020202020204" pitchFamily="34" charset="0"/>
              </a:rPr>
              <a:t>Year 10 and 11: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E925C7-969E-4AE8-AF11-925BC36BE33E}"/>
              </a:ext>
            </a:extLst>
          </p:cNvPr>
          <p:cNvSpPr txBox="1"/>
          <p:nvPr/>
        </p:nvSpPr>
        <p:spPr>
          <a:xfrm>
            <a:off x="225285" y="2235680"/>
            <a:ext cx="11860698" cy="434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6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will be awarded </a:t>
            </a:r>
            <a:r>
              <a:rPr lang="en-GB" sz="2600" b="1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positive points</a:t>
            </a:r>
            <a:r>
              <a:rPr lang="en-GB" sz="26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completion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26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of homework.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600" b="1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Negative points </a:t>
            </a:r>
            <a:r>
              <a:rPr lang="en-GB" sz="26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an </a:t>
            </a:r>
            <a:r>
              <a:rPr lang="en-GB" sz="2600" b="1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after-school correction </a:t>
            </a:r>
            <a:r>
              <a:rPr lang="en-GB" sz="26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 be given for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26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failure to complete homework. 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6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library is available every day after school until 4pm to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26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GB" sz="2600" b="1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access computers</a:t>
            </a:r>
            <a:r>
              <a:rPr lang="en-GB" sz="26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support you in completing your homework.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GB" sz="800" dirty="0"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GB" sz="1200" dirty="0"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6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should </a:t>
            </a:r>
            <a:r>
              <a:rPr lang="en-GB" sz="2600" b="1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attempt your homework well in advance of the day it is due </a:t>
            </a:r>
            <a:r>
              <a:rPr lang="en-GB" sz="26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 that you can ask your teacher for help if you need it.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DA312C-1A80-44DB-AB63-338FF5C4B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8691" y="1558188"/>
            <a:ext cx="1318744" cy="1571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92B43F-BB4E-47E5-B2AA-7251929E3B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5791" y="3130131"/>
            <a:ext cx="115252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49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976A1D-D730-42F6-A97A-3D0957BE0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13" y="32858"/>
            <a:ext cx="2354371" cy="1048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4DB1F6-755D-410D-89CE-F5A9E1B88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86" y="147460"/>
            <a:ext cx="1674418" cy="8193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F42795-1D41-4659-AC7D-C326FD7A9F33}"/>
              </a:ext>
            </a:extLst>
          </p:cNvPr>
          <p:cNvSpPr txBox="1"/>
          <p:nvPr/>
        </p:nvSpPr>
        <p:spPr>
          <a:xfrm>
            <a:off x="400973" y="1022549"/>
            <a:ext cx="11390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Avenir Next LT Pro" panose="020B0504020202020204" pitchFamily="34" charset="0"/>
              </a:rPr>
              <a:t>Year 12 and 13: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E925C7-969E-4AE8-AF11-925BC36BE33E}"/>
              </a:ext>
            </a:extLst>
          </p:cNvPr>
          <p:cNvSpPr txBox="1"/>
          <p:nvPr/>
        </p:nvSpPr>
        <p:spPr>
          <a:xfrm>
            <a:off x="400974" y="1681933"/>
            <a:ext cx="11390051" cy="3037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800" dirty="0"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6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will be set approximately </a:t>
            </a:r>
            <a:r>
              <a:rPr lang="en-GB" sz="2600" b="1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 minutes of homework/independent study for every 1 hour lesson</a:t>
            </a:r>
            <a:r>
              <a:rPr lang="en-GB" sz="26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completed in Sixth Form.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600" dirty="0">
              <a:solidFill>
                <a:prstClr val="black"/>
              </a:solidFill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endParaRPr lang="en-GB" sz="600" dirty="0">
              <a:solidFill>
                <a:prstClr val="black"/>
              </a:solidFill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endParaRPr lang="en-GB" sz="600" dirty="0">
              <a:solidFill>
                <a:prstClr val="black"/>
              </a:solidFill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6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Staff will record all of your </a:t>
            </a:r>
            <a:r>
              <a:rPr lang="en-GB" sz="2600" b="1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homework tasks </a:t>
            </a:r>
            <a:r>
              <a:rPr lang="en-GB" sz="26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GB" sz="2600" b="1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dates for submission </a:t>
            </a:r>
            <a:r>
              <a:rPr lang="en-GB" sz="26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 the </a:t>
            </a:r>
            <a:r>
              <a:rPr lang="en-GB" sz="2600" b="1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‘Assignments’ </a:t>
            </a:r>
            <a:r>
              <a:rPr lang="en-GB" sz="26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</a:t>
            </a:r>
            <a:r>
              <a:rPr lang="en-GB" sz="2600" b="1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</a:t>
            </a:r>
            <a:r>
              <a:rPr lang="en-GB" sz="2600" b="1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Microsoft Teams</a:t>
            </a:r>
            <a:r>
              <a:rPr lang="en-GB" sz="26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400" dirty="0">
              <a:solidFill>
                <a:prstClr val="black"/>
              </a:solidFill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82B808-72CB-486A-9AAC-DF6A56600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889" y="4307759"/>
            <a:ext cx="2334458" cy="233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84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976A1D-D730-42F6-A97A-3D0957BE0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13" y="32858"/>
            <a:ext cx="2354371" cy="1048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4DB1F6-755D-410D-89CE-F5A9E1B88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86" y="147460"/>
            <a:ext cx="1674418" cy="8193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F42795-1D41-4659-AC7D-C326FD7A9F33}"/>
              </a:ext>
            </a:extLst>
          </p:cNvPr>
          <p:cNvSpPr txBox="1"/>
          <p:nvPr/>
        </p:nvSpPr>
        <p:spPr>
          <a:xfrm>
            <a:off x="400973" y="1022549"/>
            <a:ext cx="11390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Avenir Next LT Pro" panose="020B0504020202020204" pitchFamily="34" charset="0"/>
              </a:rPr>
              <a:t>Year 12 and 13: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E925C7-969E-4AE8-AF11-925BC36BE33E}"/>
              </a:ext>
            </a:extLst>
          </p:cNvPr>
          <p:cNvSpPr txBox="1"/>
          <p:nvPr/>
        </p:nvSpPr>
        <p:spPr>
          <a:xfrm>
            <a:off x="400974" y="1681933"/>
            <a:ext cx="11390051" cy="4420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800" dirty="0"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endParaRPr lang="en-GB" sz="600" dirty="0">
              <a:solidFill>
                <a:prstClr val="black"/>
              </a:solidFill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6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will be awarded a positive for the successful</a:t>
            </a:r>
          </a:p>
          <a:p>
            <a:pPr lvl="0">
              <a:lnSpc>
                <a:spcPct val="107000"/>
              </a:lnSpc>
            </a:pPr>
            <a:r>
              <a:rPr lang="en-GB" sz="26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completion of homework. This will be logged under</a:t>
            </a:r>
          </a:p>
          <a:p>
            <a:pPr lvl="0">
              <a:lnSpc>
                <a:spcPct val="107000"/>
              </a:lnSpc>
            </a:pPr>
            <a:r>
              <a:rPr lang="en-GB" sz="26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the ‘Sixth Form Success’ button.</a:t>
            </a:r>
          </a:p>
          <a:p>
            <a:pPr lvl="0">
              <a:lnSpc>
                <a:spcPct val="107000"/>
              </a:lnSpc>
            </a:pPr>
            <a:endParaRPr lang="en-GB" sz="2600" dirty="0">
              <a:solidFill>
                <a:prstClr val="black"/>
              </a:solidFill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endParaRPr lang="en-GB" sz="600" dirty="0">
              <a:solidFill>
                <a:prstClr val="black"/>
              </a:solidFill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6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Non-completion of homework will be logged under</a:t>
            </a:r>
          </a:p>
          <a:p>
            <a:pPr lvl="0">
              <a:lnSpc>
                <a:spcPct val="107000"/>
              </a:lnSpc>
            </a:pPr>
            <a:r>
              <a:rPr lang="en-GB" sz="26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the ‘Sixth Form Concern’ button and your teacher</a:t>
            </a:r>
          </a:p>
          <a:p>
            <a:pPr lvl="0">
              <a:lnSpc>
                <a:spcPct val="107000"/>
              </a:lnSpc>
            </a:pPr>
            <a:r>
              <a:rPr lang="en-GB" sz="26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will either arrange a time for you to come and complete</a:t>
            </a:r>
          </a:p>
          <a:p>
            <a:pPr lvl="0">
              <a:lnSpc>
                <a:spcPct val="107000"/>
              </a:lnSpc>
            </a:pPr>
            <a:r>
              <a:rPr lang="en-GB" sz="26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the work or set a new submission date.</a:t>
            </a:r>
          </a:p>
          <a:p>
            <a:pPr lvl="0">
              <a:lnSpc>
                <a:spcPct val="107000"/>
              </a:lnSpc>
            </a:pPr>
            <a:endParaRPr lang="en-GB" sz="600" dirty="0">
              <a:solidFill>
                <a:prstClr val="black"/>
              </a:solidFill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endParaRPr lang="en-GB" sz="2400" dirty="0">
              <a:solidFill>
                <a:prstClr val="black"/>
              </a:solidFill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FD58D8-785B-49D3-9849-04C8B5E1C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5765" y="1407269"/>
            <a:ext cx="1574731" cy="23141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794247-D3A1-4CDC-A321-2D970F567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1613" y="3936211"/>
            <a:ext cx="1574731" cy="231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82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976A1D-D730-42F6-A97A-3D0957BE0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13" y="32858"/>
            <a:ext cx="2354371" cy="1048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4DB1F6-755D-410D-89CE-F5A9E1B88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86" y="147460"/>
            <a:ext cx="1674418" cy="8193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F42795-1D41-4659-AC7D-C326FD7A9F33}"/>
              </a:ext>
            </a:extLst>
          </p:cNvPr>
          <p:cNvSpPr txBox="1"/>
          <p:nvPr/>
        </p:nvSpPr>
        <p:spPr>
          <a:xfrm>
            <a:off x="400974" y="883402"/>
            <a:ext cx="113900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atin typeface="Avenir Next LT Pro" panose="020B0504020202020204" pitchFamily="34" charset="0"/>
              </a:rPr>
              <a:t>Using Microsoft Teams</a:t>
            </a:r>
          </a:p>
          <a:p>
            <a:pPr algn="ctr"/>
            <a:r>
              <a:rPr lang="en-GB" sz="7200" b="1" dirty="0">
                <a:latin typeface="Avenir Next LT Pro" panose="020B0504020202020204" pitchFamily="34" charset="0"/>
              </a:rPr>
              <a:t> to access your homework tasks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E474B8-13DB-49D9-9006-601DD8F7A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119" y="4163334"/>
            <a:ext cx="2694666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67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976A1D-D730-42F6-A97A-3D0957BE0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13" y="32858"/>
            <a:ext cx="2354371" cy="1048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4DB1F6-755D-410D-89CE-F5A9E1B88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86" y="147460"/>
            <a:ext cx="1674418" cy="8193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F26C24-0F32-1B23-FD32-E3151241DB5C}"/>
              </a:ext>
            </a:extLst>
          </p:cNvPr>
          <p:cNvSpPr txBox="1"/>
          <p:nvPr/>
        </p:nvSpPr>
        <p:spPr>
          <a:xfrm>
            <a:off x="354324" y="1134431"/>
            <a:ext cx="11390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venir Next LT Pro" panose="020B0504020202020204" pitchFamily="34" charset="0"/>
              </a:rPr>
              <a:t>Logging in on a computer / laptop from home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B8BFA8-E17D-0B5D-20AE-1952763D329F}"/>
              </a:ext>
            </a:extLst>
          </p:cNvPr>
          <p:cNvSpPr txBox="1"/>
          <p:nvPr/>
        </p:nvSpPr>
        <p:spPr>
          <a:xfrm>
            <a:off x="354324" y="1772180"/>
            <a:ext cx="11526768" cy="86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access Microsoft Teams from home using a computer or laptop you must go to the school website: </a:t>
            </a:r>
            <a:r>
              <a:rPr lang="en-GB" sz="24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https://www.wilsthorpe.ttct.co.uk/</a:t>
            </a:r>
            <a:r>
              <a:rPr lang="en-GB" sz="24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18CDEA-FF05-277B-5F1E-68B887751D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547" b="33682"/>
          <a:stretch/>
        </p:blipFill>
        <p:spPr>
          <a:xfrm>
            <a:off x="7769178" y="2934199"/>
            <a:ext cx="4038156" cy="129337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B66DDCB-77DE-F4AE-AD0A-8A9BF331FBEB}"/>
              </a:ext>
            </a:extLst>
          </p:cNvPr>
          <p:cNvCxnSpPr>
            <a:cxnSpLocks/>
          </p:cNvCxnSpPr>
          <p:nvPr/>
        </p:nvCxnSpPr>
        <p:spPr>
          <a:xfrm>
            <a:off x="7126357" y="3189783"/>
            <a:ext cx="1627159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0D908CC-063E-2E2F-DB8A-84341CACBED6}"/>
              </a:ext>
            </a:extLst>
          </p:cNvPr>
          <p:cNvSpPr/>
          <p:nvPr/>
        </p:nvSpPr>
        <p:spPr>
          <a:xfrm>
            <a:off x="8808797" y="2943136"/>
            <a:ext cx="484564" cy="4932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C83AE8-C8F3-D348-9891-DE4C5402B9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919" y="3640942"/>
            <a:ext cx="2526307" cy="305386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A7E6BDB-D7D4-E531-FD28-19F2BD140290}"/>
              </a:ext>
            </a:extLst>
          </p:cNvPr>
          <p:cNvSpPr/>
          <p:nvPr/>
        </p:nvSpPr>
        <p:spPr>
          <a:xfrm>
            <a:off x="823978" y="4309644"/>
            <a:ext cx="1373305" cy="2508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9C44BC-C079-AE2E-8D4E-09E3839DE269}"/>
              </a:ext>
            </a:extLst>
          </p:cNvPr>
          <p:cNvSpPr txBox="1"/>
          <p:nvPr/>
        </p:nvSpPr>
        <p:spPr>
          <a:xfrm>
            <a:off x="3527098" y="4910565"/>
            <a:ext cx="8132796" cy="86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</a:t>
            </a:r>
            <a:r>
              <a:rPr lang="en-GB" sz="24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Click on </a:t>
            </a:r>
            <a:r>
              <a:rPr lang="en-GB" sz="2400" b="1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Microsoft Teams</a:t>
            </a:r>
            <a:r>
              <a:rPr lang="en-GB" sz="24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log in using your </a:t>
            </a:r>
            <a:r>
              <a:rPr lang="en-GB" sz="2400" b="1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school username and password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7F47C4-1FDD-47C8-AC65-61FF07A45B6C}"/>
              </a:ext>
            </a:extLst>
          </p:cNvPr>
          <p:cNvSpPr txBox="1"/>
          <p:nvPr/>
        </p:nvSpPr>
        <p:spPr>
          <a:xfrm>
            <a:off x="225287" y="2921286"/>
            <a:ext cx="684579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</a:t>
            </a:r>
            <a:r>
              <a:rPr lang="en-GB" sz="24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Move your mouse over the quick links button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90A5958-6E41-4534-BEEE-54E6427B7F73}"/>
              </a:ext>
            </a:extLst>
          </p:cNvPr>
          <p:cNvCxnSpPr/>
          <p:nvPr/>
        </p:nvCxnSpPr>
        <p:spPr>
          <a:xfrm flipH="1" flipV="1">
            <a:off x="2315817" y="4435067"/>
            <a:ext cx="1133061" cy="7328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750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976A1D-D730-42F6-A97A-3D0957BE0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13" y="32858"/>
            <a:ext cx="2354371" cy="1048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4DB1F6-755D-410D-89CE-F5A9E1B88E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86" y="147460"/>
            <a:ext cx="1674418" cy="8193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F26C24-0F32-1B23-FD32-E3151241DB5C}"/>
              </a:ext>
            </a:extLst>
          </p:cNvPr>
          <p:cNvSpPr txBox="1"/>
          <p:nvPr/>
        </p:nvSpPr>
        <p:spPr>
          <a:xfrm>
            <a:off x="400974" y="818323"/>
            <a:ext cx="11390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venir Next LT Pro" panose="020B0504020202020204" pitchFamily="34" charset="0"/>
              </a:rPr>
              <a:t>Logging in on a computer / laptop from home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46F518-B69C-B639-4544-7D6D640566E8}"/>
              </a:ext>
            </a:extLst>
          </p:cNvPr>
          <p:cNvSpPr txBox="1"/>
          <p:nvPr/>
        </p:nvSpPr>
        <p:spPr>
          <a:xfrm>
            <a:off x="215327" y="1293315"/>
            <a:ext cx="3802999" cy="545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</a:t>
            </a:r>
            <a:r>
              <a:rPr lang="en-GB" sz="24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Once you are on the online platform, you will need to click on </a:t>
            </a:r>
            <a:r>
              <a:rPr lang="en-GB" sz="2400" b="1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Teams</a:t>
            </a:r>
            <a:r>
              <a:rPr lang="en-GB" sz="24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the left side.</a:t>
            </a:r>
            <a:endParaRPr lang="en-GB" sz="600" dirty="0">
              <a:solidFill>
                <a:prstClr val="black"/>
              </a:solidFill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800" dirty="0">
              <a:solidFill>
                <a:prstClr val="black"/>
              </a:solidFill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Next click on the </a:t>
            </a:r>
            <a:r>
              <a:rPr lang="en-US" sz="2400" b="1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 Team </a:t>
            </a:r>
            <a:r>
              <a:rPr lang="en-US" sz="24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 subject that has posted your homework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600" dirty="0">
              <a:solidFill>
                <a:prstClr val="black"/>
              </a:solidFill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Then click on </a:t>
            </a:r>
            <a:r>
              <a:rPr lang="en-US" sz="2400" b="1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Classwork (Y7-9) </a:t>
            </a:r>
            <a:r>
              <a:rPr lang="en-US" sz="24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US" sz="2400" b="1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Assignments (Y10-13)</a:t>
            </a:r>
            <a:r>
              <a:rPr lang="en-US" sz="24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see your homework. </a:t>
            </a:r>
            <a:r>
              <a:rPr lang="en-GB" sz="24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3" name="2024-07-14 15-58-31">
            <a:hlinkClick r:id="" action="ppaction://media"/>
            <a:extLst>
              <a:ext uri="{FF2B5EF4-FFF2-40B4-BE49-F238E27FC236}">
                <a16:creationId xmlns:a16="http://schemas.microsoft.com/office/drawing/2014/main" id="{BF91BDF9-E764-C132-294F-A1D887C374F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10606" y="1729138"/>
            <a:ext cx="7709915" cy="449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6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976A1D-D730-42F6-A97A-3D0957BE0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13" y="32858"/>
            <a:ext cx="2354371" cy="1048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4DB1F6-755D-410D-89CE-F5A9E1B88E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86" y="147460"/>
            <a:ext cx="1674418" cy="8193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A7EA24-6191-C51E-E602-56369BB710C9}"/>
              </a:ext>
            </a:extLst>
          </p:cNvPr>
          <p:cNvSpPr txBox="1"/>
          <p:nvPr/>
        </p:nvSpPr>
        <p:spPr>
          <a:xfrm>
            <a:off x="428302" y="918945"/>
            <a:ext cx="8317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venir Next LT Pro" panose="020B0504020202020204" pitchFamily="34" charset="0"/>
              </a:rPr>
              <a:t>Logging onto Teams on a mobile phone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C3A2C-093A-327B-780B-0B17B55FA701}"/>
              </a:ext>
            </a:extLst>
          </p:cNvPr>
          <p:cNvSpPr txBox="1"/>
          <p:nvPr/>
        </p:nvSpPr>
        <p:spPr>
          <a:xfrm>
            <a:off x="376050" y="1595862"/>
            <a:ext cx="8566614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access Microsoft Teams from your mobile phone, you will need to download from your respective app store the </a:t>
            </a:r>
            <a:r>
              <a:rPr lang="en-GB" sz="2400" b="1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Teams </a:t>
            </a:r>
            <a:r>
              <a:rPr lang="en-GB" sz="24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en-GB" sz="24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Open the Teams App and click on </a:t>
            </a:r>
            <a:r>
              <a:rPr lang="en-GB" sz="2400" b="1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Teams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en-GB" sz="2400" b="1" dirty="0">
              <a:solidFill>
                <a:prstClr val="black"/>
              </a:solidFill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en-US" sz="24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 on the </a:t>
            </a:r>
            <a:r>
              <a:rPr lang="en-US" sz="2400" b="1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 Team </a:t>
            </a:r>
            <a:r>
              <a:rPr lang="en-US" sz="24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 subject that has posted your homework.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solidFill>
                <a:prstClr val="black"/>
              </a:solidFill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en-US" sz="24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 Just like on the computer or laptop version, you must </a:t>
            </a:r>
          </a:p>
          <a:p>
            <a:pPr lvl="0">
              <a:lnSpc>
                <a:spcPct val="107000"/>
              </a:lnSpc>
            </a:pPr>
            <a:r>
              <a:rPr lang="en-US" sz="24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now click on </a:t>
            </a:r>
            <a:r>
              <a:rPr lang="en-US" sz="2400" b="1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Classwork (Y7-9) </a:t>
            </a:r>
            <a:r>
              <a:rPr lang="en-US" sz="24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US" sz="2400" b="1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Assignments (Y10-13)  </a:t>
            </a:r>
          </a:p>
          <a:p>
            <a:pPr lvl="0">
              <a:lnSpc>
                <a:spcPct val="107000"/>
              </a:lnSpc>
            </a:pPr>
            <a:r>
              <a:rPr lang="en-US" sz="24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to see your homework. </a:t>
            </a:r>
            <a:r>
              <a:rPr lang="en-GB" sz="24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1400" dirty="0">
              <a:solidFill>
                <a:prstClr val="black"/>
              </a:solidFill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925A11-4CBA-B430-4750-C1B8346E5B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4596" y="2666855"/>
            <a:ext cx="1179444" cy="9848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FBEBBF-051B-BA6D-1999-96B0D8867B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895" y="4313857"/>
            <a:ext cx="3445921" cy="774727"/>
          </a:xfrm>
          <a:prstGeom prst="rect">
            <a:avLst/>
          </a:prstGeom>
        </p:spPr>
      </p:pic>
      <p:pic>
        <p:nvPicPr>
          <p:cNvPr id="19" name="RPReplay_Final1720970413">
            <a:hlinkClick r:id="" action="ppaction://media"/>
            <a:extLst>
              <a:ext uri="{FF2B5EF4-FFF2-40B4-BE49-F238E27FC236}">
                <a16:creationId xmlns:a16="http://schemas.microsoft.com/office/drawing/2014/main" id="{BAEA8DE9-0AED-EA85-9667-3869E95FB49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47369" y="1203649"/>
            <a:ext cx="2523023" cy="545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8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976A1D-D730-42F6-A97A-3D0957BE0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13" y="32858"/>
            <a:ext cx="2354371" cy="1048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4DB1F6-755D-410D-89CE-F5A9E1B88E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86" y="147460"/>
            <a:ext cx="1674418" cy="819396"/>
          </a:xfrm>
          <a:prstGeom prst="rect">
            <a:avLst/>
          </a:prstGeom>
        </p:spPr>
      </p:pic>
      <p:pic>
        <p:nvPicPr>
          <p:cNvPr id="2" name="2024-07-14 15-48-27">
            <a:hlinkClick r:id="" action="ppaction://media"/>
            <a:extLst>
              <a:ext uri="{FF2B5EF4-FFF2-40B4-BE49-F238E27FC236}">
                <a16:creationId xmlns:a16="http://schemas.microsoft.com/office/drawing/2014/main" id="{7B7581B7-0D6E-4569-7169-48F5D991BDF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08895" y="1889332"/>
            <a:ext cx="6966735" cy="42040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46E8D9-B592-9CED-0289-14F527185D1D}"/>
              </a:ext>
            </a:extLst>
          </p:cNvPr>
          <p:cNvSpPr txBox="1"/>
          <p:nvPr/>
        </p:nvSpPr>
        <p:spPr>
          <a:xfrm>
            <a:off x="400974" y="861496"/>
            <a:ext cx="11390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venir Next LT Pro" panose="020B0504020202020204" pitchFamily="34" charset="0"/>
              </a:rPr>
              <a:t>Accessing Assignments on Microsoft Teams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BC56AC-A5D6-2B98-A05F-599753926F2D}"/>
              </a:ext>
            </a:extLst>
          </p:cNvPr>
          <p:cNvSpPr txBox="1"/>
          <p:nvPr/>
        </p:nvSpPr>
        <p:spPr>
          <a:xfrm>
            <a:off x="225286" y="1529425"/>
            <a:ext cx="4883609" cy="5328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school you’ll automatically be logged into </a:t>
            </a:r>
            <a:r>
              <a:rPr lang="en-GB" sz="2400" b="1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Teams</a:t>
            </a:r>
            <a:r>
              <a:rPr lang="en-GB" sz="24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school computers.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600" dirty="0">
              <a:solidFill>
                <a:prstClr val="black"/>
              </a:solidFill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en-GB" sz="24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 on the </a:t>
            </a:r>
            <a:r>
              <a:rPr lang="en-GB" sz="2400" b="1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 Teams </a:t>
            </a:r>
            <a:r>
              <a:rPr lang="en-GB" sz="24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 subject that has posted your homework.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600" dirty="0">
              <a:solidFill>
                <a:prstClr val="black"/>
              </a:solidFill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Click on </a:t>
            </a:r>
            <a:r>
              <a:rPr lang="en-US" sz="2400" b="1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Classwork (Y7-9) </a:t>
            </a:r>
            <a:r>
              <a:rPr lang="en-US" sz="24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US" sz="2400" b="1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Assignments (Y10-13)</a:t>
            </a:r>
            <a:r>
              <a:rPr lang="en-US" sz="24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see your homework. </a:t>
            </a:r>
            <a:r>
              <a:rPr lang="en-GB" sz="24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600" b="1" dirty="0">
              <a:solidFill>
                <a:prstClr val="black"/>
              </a:solidFill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en-GB" sz="24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 Click on the homework task</a:t>
            </a:r>
          </a:p>
          <a:p>
            <a:pPr lvl="0">
              <a:lnSpc>
                <a:spcPct val="107000"/>
              </a:lnSpc>
            </a:pPr>
            <a:r>
              <a:rPr lang="en-GB" sz="24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for more details/resources.</a:t>
            </a:r>
            <a:endParaRPr lang="en-GB" sz="1600" dirty="0">
              <a:solidFill>
                <a:prstClr val="black"/>
              </a:solidFill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1D79E3-E00D-789D-4091-4AFEF5D496BB}"/>
              </a:ext>
            </a:extLst>
          </p:cNvPr>
          <p:cNvSpPr txBox="1"/>
          <p:nvPr/>
        </p:nvSpPr>
        <p:spPr>
          <a:xfrm>
            <a:off x="5622006" y="1687781"/>
            <a:ext cx="5882206" cy="278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solidFill>
                  <a:srgbClr val="FF0000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*The homework assignment on this video is not real and it’s only an example</a:t>
            </a:r>
          </a:p>
        </p:txBody>
      </p:sp>
    </p:spTree>
    <p:extLst>
      <p:ext uri="{BB962C8B-B14F-4D97-AF65-F5344CB8AC3E}">
        <p14:creationId xmlns:p14="http://schemas.microsoft.com/office/powerpoint/2010/main" val="159691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976A1D-D730-42F6-A97A-3D0957BE0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13" y="32858"/>
            <a:ext cx="2354371" cy="1048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4DB1F6-755D-410D-89CE-F5A9E1B88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86" y="147460"/>
            <a:ext cx="1674418" cy="8193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F42795-1D41-4659-AC7D-C326FD7A9F33}"/>
              </a:ext>
            </a:extLst>
          </p:cNvPr>
          <p:cNvSpPr txBox="1"/>
          <p:nvPr/>
        </p:nvSpPr>
        <p:spPr>
          <a:xfrm>
            <a:off x="490426" y="966856"/>
            <a:ext cx="4591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Avenir Next LT Pro" panose="020B0504020202020204" pitchFamily="34" charset="0"/>
              </a:rPr>
              <a:t>Year 7, 8 and 9: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83B8BD2-F2FE-4893-9BAD-9D8B394D7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019776"/>
              </p:ext>
            </p:extLst>
          </p:nvPr>
        </p:nvGraphicFramePr>
        <p:xfrm>
          <a:off x="490426" y="1870613"/>
          <a:ext cx="11211147" cy="4731125"/>
        </p:xfrm>
        <a:graphic>
          <a:graphicData uri="http://schemas.openxmlformats.org/drawingml/2006/table">
            <a:tbl>
              <a:tblPr firstRow="1" firstCol="1" bandRow="1"/>
              <a:tblGrid>
                <a:gridCol w="1450921">
                  <a:extLst>
                    <a:ext uri="{9D8B030D-6E8A-4147-A177-3AD203B41FA5}">
                      <a16:colId xmlns:a16="http://schemas.microsoft.com/office/drawing/2014/main" val="319609250"/>
                    </a:ext>
                  </a:extLst>
                </a:gridCol>
                <a:gridCol w="3409122">
                  <a:extLst>
                    <a:ext uri="{9D8B030D-6E8A-4147-A177-3AD203B41FA5}">
                      <a16:colId xmlns:a16="http://schemas.microsoft.com/office/drawing/2014/main" val="4166259405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078990232"/>
                    </a:ext>
                  </a:extLst>
                </a:gridCol>
                <a:gridCol w="2922104">
                  <a:extLst>
                    <a:ext uri="{9D8B030D-6E8A-4147-A177-3AD203B41FA5}">
                      <a16:colId xmlns:a16="http://schemas.microsoft.com/office/drawing/2014/main" val="2218271479"/>
                    </a:ext>
                  </a:extLst>
                </a:gridCol>
              </a:tblGrid>
              <a:tr h="852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b="1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b="1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Homework Set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b="1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Homework Due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b="1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Online Platform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949738"/>
                  </a:ext>
                </a:extLst>
              </a:tr>
              <a:tr h="852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Maths</a:t>
                      </a:r>
                      <a:endParaRPr lang="en-GB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pm on </a:t>
                      </a:r>
                      <a:r>
                        <a:rPr lang="en-GB" sz="2200" b="1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Tuesday</a:t>
                      </a:r>
                      <a:endParaRPr lang="en-GB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8am on the following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Tuesday</a:t>
                      </a:r>
                      <a:endParaRPr lang="en-GB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Sparx Maths</a:t>
                      </a:r>
                      <a:endParaRPr lang="en-GB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9155366"/>
                  </a:ext>
                </a:extLst>
              </a:tr>
              <a:tr h="852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Science</a:t>
                      </a:r>
                      <a:endParaRPr lang="en-GB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pm on </a:t>
                      </a:r>
                      <a:r>
                        <a:rPr lang="en-GB" sz="2200" b="1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Wednesday</a:t>
                      </a:r>
                      <a:endParaRPr lang="en-GB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8am on the following </a:t>
                      </a:r>
                      <a:r>
                        <a:rPr lang="en-GB" sz="2200" b="1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Wednesday</a:t>
                      </a:r>
                      <a:endParaRPr lang="en-GB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Seneca</a:t>
                      </a:r>
                      <a:endParaRPr lang="en-GB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774756"/>
                  </a:ext>
                </a:extLst>
              </a:tr>
              <a:tr h="852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English</a:t>
                      </a:r>
                      <a:endParaRPr lang="en-GB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pm on </a:t>
                      </a:r>
                      <a:r>
                        <a:rPr lang="en-GB" sz="2200" b="1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Thursday</a:t>
                      </a:r>
                      <a:endParaRPr lang="en-GB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8am on the following </a:t>
                      </a:r>
                      <a:r>
                        <a:rPr lang="en-GB" sz="2200" b="1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Thursday</a:t>
                      </a:r>
                      <a:endParaRPr lang="en-GB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Century Learning</a:t>
                      </a:r>
                      <a:endParaRPr lang="en-GB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109597"/>
                  </a:ext>
                </a:extLst>
              </a:tr>
              <a:tr h="563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Reading</a:t>
                      </a:r>
                      <a:endParaRPr lang="en-GB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minimum of </a:t>
                      </a:r>
                      <a:r>
                        <a:rPr lang="en-GB" sz="2200" b="1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 minutes reading </a:t>
                      </a:r>
                      <a:r>
                        <a:rPr lang="en-GB" sz="2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 your reading book </a:t>
                      </a:r>
                      <a:r>
                        <a:rPr lang="en-GB" sz="2200" b="1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every day</a:t>
                      </a:r>
                      <a:r>
                        <a:rPr lang="en-GB" sz="2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(recorded on the reading log in the student handbook)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665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864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976A1D-D730-42F6-A97A-3D0957BE0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13" y="32858"/>
            <a:ext cx="2354371" cy="1048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4DB1F6-755D-410D-89CE-F5A9E1B88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86" y="147460"/>
            <a:ext cx="1674418" cy="8193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F42795-1D41-4659-AC7D-C326FD7A9F33}"/>
              </a:ext>
            </a:extLst>
          </p:cNvPr>
          <p:cNvSpPr txBox="1"/>
          <p:nvPr/>
        </p:nvSpPr>
        <p:spPr>
          <a:xfrm>
            <a:off x="400974" y="1153365"/>
            <a:ext cx="11390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Avenir Next LT Pro" panose="020B0504020202020204" pitchFamily="34" charset="0"/>
              </a:rPr>
              <a:t>Year 7, 8 and 9: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E925C7-969E-4AE8-AF11-925BC36BE33E}"/>
              </a:ext>
            </a:extLst>
          </p:cNvPr>
          <p:cNvSpPr txBox="1"/>
          <p:nvPr/>
        </p:nvSpPr>
        <p:spPr>
          <a:xfrm>
            <a:off x="225286" y="2006872"/>
            <a:ext cx="11791123" cy="306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6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Maths, English &amp; Science will all set </a:t>
            </a:r>
            <a:r>
              <a:rPr lang="en-GB" sz="2600" b="1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 minutes of homework </a:t>
            </a:r>
            <a:r>
              <a:rPr lang="en-GB" sz="26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 week.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GB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6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Homework should be completed on the </a:t>
            </a:r>
            <a:r>
              <a:rPr lang="en-GB" sz="2600" b="1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online platform </a:t>
            </a:r>
            <a:r>
              <a:rPr lang="en-GB" sz="26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 subject uses (Maths – </a:t>
            </a:r>
            <a:r>
              <a:rPr lang="en-GB" sz="2600" b="1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Sparx</a:t>
            </a:r>
            <a:r>
              <a:rPr lang="en-GB" sz="26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Science – </a:t>
            </a:r>
            <a:r>
              <a:rPr lang="en-GB" sz="2600" b="1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Seneca</a:t>
            </a:r>
            <a:r>
              <a:rPr lang="en-GB" sz="26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English – </a:t>
            </a:r>
            <a:r>
              <a:rPr lang="en-GB" sz="2600" b="1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Century</a:t>
            </a:r>
            <a:r>
              <a:rPr lang="en-GB" sz="26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GB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6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log in to all online homework platforms using your normal </a:t>
            </a:r>
            <a:r>
              <a:rPr lang="en-GB" sz="2600" b="1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school email address and password.</a:t>
            </a:r>
            <a:endParaRPr lang="en-GB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667C3F-0833-4C4C-AAF4-3DB20CF37F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66" t="14384" r="7488" b="16007"/>
          <a:stretch/>
        </p:blipFill>
        <p:spPr>
          <a:xfrm>
            <a:off x="974035" y="5369736"/>
            <a:ext cx="3009900" cy="11105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1703A8-00B4-4757-92B4-D85815A16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597" y="5140042"/>
            <a:ext cx="3009900" cy="1514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DD5E0B-8B3A-4CD4-9B82-6E265E26E1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0644" y="5479143"/>
            <a:ext cx="4241938" cy="78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84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976A1D-D730-42F6-A97A-3D0957BE0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13" y="32858"/>
            <a:ext cx="2354371" cy="1048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4DB1F6-755D-410D-89CE-F5A9E1B88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86" y="147460"/>
            <a:ext cx="1674418" cy="8193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F42795-1D41-4659-AC7D-C326FD7A9F33}"/>
              </a:ext>
            </a:extLst>
          </p:cNvPr>
          <p:cNvSpPr txBox="1"/>
          <p:nvPr/>
        </p:nvSpPr>
        <p:spPr>
          <a:xfrm>
            <a:off x="526966" y="1081457"/>
            <a:ext cx="11390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Avenir Next LT Pro" panose="020B0504020202020204" pitchFamily="34" charset="0"/>
              </a:rPr>
              <a:t>Year 7, 8 and 9: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E925C7-969E-4AE8-AF11-925BC36BE33E}"/>
              </a:ext>
            </a:extLst>
          </p:cNvPr>
          <p:cNvSpPr txBox="1"/>
          <p:nvPr/>
        </p:nvSpPr>
        <p:spPr>
          <a:xfrm>
            <a:off x="225286" y="1987826"/>
            <a:ext cx="11791123" cy="9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26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access the online platforms (Sparx, Seneca and Century) via the quick links button at the top of the school website: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99367F-4A2A-4B65-A348-0D4954C22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175" y="2899497"/>
            <a:ext cx="8437631" cy="370389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360F740-DCD8-411C-8203-9D4E8BB17D45}"/>
              </a:ext>
            </a:extLst>
          </p:cNvPr>
          <p:cNvCxnSpPr/>
          <p:nvPr/>
        </p:nvCxnSpPr>
        <p:spPr>
          <a:xfrm flipH="1">
            <a:off x="6311347" y="2917376"/>
            <a:ext cx="626165" cy="5295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0351F71-8047-4A2D-B7B7-4412F29A9296}"/>
              </a:ext>
            </a:extLst>
          </p:cNvPr>
          <p:cNvSpPr/>
          <p:nvPr/>
        </p:nvSpPr>
        <p:spPr>
          <a:xfrm>
            <a:off x="5844209" y="3538330"/>
            <a:ext cx="467139" cy="5295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567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976A1D-D730-42F6-A97A-3D0957BE0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13" y="32858"/>
            <a:ext cx="2354371" cy="1048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4DB1F6-755D-410D-89CE-F5A9E1B88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86" y="147460"/>
            <a:ext cx="1674418" cy="8193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F42795-1D41-4659-AC7D-C326FD7A9F33}"/>
              </a:ext>
            </a:extLst>
          </p:cNvPr>
          <p:cNvSpPr txBox="1"/>
          <p:nvPr/>
        </p:nvSpPr>
        <p:spPr>
          <a:xfrm>
            <a:off x="526966" y="1081457"/>
            <a:ext cx="11390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Avenir Next LT Pro" panose="020B0504020202020204" pitchFamily="34" charset="0"/>
              </a:rPr>
              <a:t>Year 7, 8 and 9: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E925C7-969E-4AE8-AF11-925BC36BE33E}"/>
              </a:ext>
            </a:extLst>
          </p:cNvPr>
          <p:cNvSpPr txBox="1"/>
          <p:nvPr/>
        </p:nvSpPr>
        <p:spPr>
          <a:xfrm>
            <a:off x="225286" y="1987826"/>
            <a:ext cx="11791123" cy="9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26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access the online platforms (Sparx, Seneca and Century) via the quick links button at the top of the school website: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65FB35-C1B0-4622-8067-1AAAEFD14E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640" b="18640"/>
          <a:stretch/>
        </p:blipFill>
        <p:spPr>
          <a:xfrm>
            <a:off x="564046" y="3446879"/>
            <a:ext cx="11063908" cy="312074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360F740-DCD8-411C-8203-9D4E8BB17D45}"/>
              </a:ext>
            </a:extLst>
          </p:cNvPr>
          <p:cNvCxnSpPr>
            <a:cxnSpLocks/>
          </p:cNvCxnSpPr>
          <p:nvPr/>
        </p:nvCxnSpPr>
        <p:spPr>
          <a:xfrm flipH="1">
            <a:off x="6341165" y="2917376"/>
            <a:ext cx="596348" cy="19826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CBBE967-A11A-4EB0-82A0-4B73A8E51534}"/>
              </a:ext>
            </a:extLst>
          </p:cNvPr>
          <p:cNvSpPr/>
          <p:nvPr/>
        </p:nvSpPr>
        <p:spPr>
          <a:xfrm>
            <a:off x="4760843" y="4989443"/>
            <a:ext cx="2604053" cy="13914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067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976A1D-D730-42F6-A97A-3D0957BE0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13" y="32858"/>
            <a:ext cx="2354371" cy="1048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4DB1F6-755D-410D-89CE-F5A9E1B88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86" y="147460"/>
            <a:ext cx="1674418" cy="8193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F42795-1D41-4659-AC7D-C326FD7A9F33}"/>
              </a:ext>
            </a:extLst>
          </p:cNvPr>
          <p:cNvSpPr txBox="1"/>
          <p:nvPr/>
        </p:nvSpPr>
        <p:spPr>
          <a:xfrm>
            <a:off x="457601" y="1081457"/>
            <a:ext cx="11390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Avenir Next LT Pro" panose="020B0504020202020204" pitchFamily="34" charset="0"/>
              </a:rPr>
              <a:t>Year 7, 8 and 9: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E925C7-969E-4AE8-AF11-925BC36BE33E}"/>
              </a:ext>
            </a:extLst>
          </p:cNvPr>
          <p:cNvSpPr txBox="1"/>
          <p:nvPr/>
        </p:nvSpPr>
        <p:spPr>
          <a:xfrm>
            <a:off x="165650" y="1828571"/>
            <a:ext cx="12026349" cy="4875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6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You’ll be awarded </a:t>
            </a:r>
            <a:r>
              <a:rPr lang="en-GB" sz="2600" b="1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positive points</a:t>
            </a:r>
            <a:r>
              <a:rPr lang="en-GB" sz="26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completion of homework.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600" b="1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Negative points </a:t>
            </a:r>
            <a:r>
              <a:rPr lang="en-GB" sz="26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an </a:t>
            </a:r>
            <a:r>
              <a:rPr lang="en-GB" sz="2600" b="1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after-school correction </a:t>
            </a:r>
            <a:r>
              <a:rPr lang="en-GB" sz="26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 be given for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26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failure to complete homework. The correction will be set for the day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26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the homework was due. Corrections will be set from October half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26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term to allow a few weeks to get used to the new system and to ask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26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for help if needed.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6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library is available every day after school until 4pm to </a:t>
            </a:r>
            <a:r>
              <a:rPr lang="en-GB" sz="2600" b="1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access computers</a:t>
            </a:r>
            <a:r>
              <a:rPr lang="en-GB" sz="26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support you in completing your homework.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GB" sz="800" dirty="0"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6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should </a:t>
            </a:r>
            <a:r>
              <a:rPr lang="en-GB" sz="2600" b="1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attempt your homework well in advance of the day it is due </a:t>
            </a:r>
            <a:r>
              <a:rPr lang="en-GB" sz="26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 that you can ask your teacher for help if you need it.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DA312C-1A80-44DB-AB63-338FF5C4B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4774" y="1255886"/>
            <a:ext cx="1190625" cy="1419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92B43F-BB4E-47E5-B2AA-7251929E3B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9372" y="2849540"/>
            <a:ext cx="115252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57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976A1D-D730-42F6-A97A-3D0957BE0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13" y="32858"/>
            <a:ext cx="2354371" cy="1048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4DB1F6-755D-410D-89CE-F5A9E1B88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86" y="147460"/>
            <a:ext cx="1674418" cy="8193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F42795-1D41-4659-AC7D-C326FD7A9F33}"/>
              </a:ext>
            </a:extLst>
          </p:cNvPr>
          <p:cNvSpPr txBox="1"/>
          <p:nvPr/>
        </p:nvSpPr>
        <p:spPr>
          <a:xfrm>
            <a:off x="536904" y="1157895"/>
            <a:ext cx="11390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Avenir Next LT Pro" panose="020B0504020202020204" pitchFamily="34" charset="0"/>
              </a:rPr>
              <a:t>Year 7, 8 and 9: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E925C7-969E-4AE8-AF11-925BC36BE33E}"/>
              </a:ext>
            </a:extLst>
          </p:cNvPr>
          <p:cNvSpPr txBox="1"/>
          <p:nvPr/>
        </p:nvSpPr>
        <p:spPr>
          <a:xfrm>
            <a:off x="301580" y="2118375"/>
            <a:ext cx="11860698" cy="2924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</a:t>
            </a:r>
            <a:r>
              <a:rPr lang="en-GB" sz="2400" b="1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 subjects </a:t>
            </a:r>
            <a:r>
              <a:rPr lang="en-GB" sz="24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 run subject specific </a:t>
            </a:r>
            <a:r>
              <a:rPr lang="en-GB" sz="2400" b="1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enrichment sessions </a:t>
            </a:r>
            <a:r>
              <a:rPr lang="en-GB" sz="24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widen</a:t>
            </a:r>
          </a:p>
          <a:p>
            <a:pPr lvl="0">
              <a:lnSpc>
                <a:spcPct val="107000"/>
              </a:lnSpc>
            </a:pPr>
            <a:r>
              <a:rPr lang="en-GB" sz="24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your understanding of the subject and to develop a love for the subject.</a:t>
            </a:r>
          </a:p>
          <a:p>
            <a:pPr lvl="0">
              <a:lnSpc>
                <a:spcPct val="107000"/>
              </a:lnSpc>
            </a:pPr>
            <a:r>
              <a:rPr lang="en-GB" sz="24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You will receive </a:t>
            </a:r>
            <a:r>
              <a:rPr lang="en-GB" sz="2400" b="1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positive points </a:t>
            </a:r>
            <a:r>
              <a:rPr lang="en-GB" sz="24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attendance at enrichment sessions.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800" dirty="0"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must also complete a minimum of </a:t>
            </a:r>
            <a:r>
              <a:rPr lang="en-GB" sz="2400" b="1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 mins reading every night </a:t>
            </a:r>
            <a:r>
              <a:rPr lang="en-GB" sz="24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using your reading book. This should be logged on the </a:t>
            </a:r>
            <a:r>
              <a:rPr lang="en-GB" sz="2400" b="1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reading log in the student handbook</a:t>
            </a:r>
            <a:r>
              <a:rPr lang="en-GB" sz="24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This will be checked during your library lesson.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800" dirty="0"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733F6C-6080-4AFE-A232-984BDC0FF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8593" y="1864876"/>
            <a:ext cx="1137391" cy="17157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6C7287-2EC7-446B-A402-6DFEA8393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3314" y="4785696"/>
            <a:ext cx="6458652" cy="182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71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976A1D-D730-42F6-A97A-3D0957BE0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13" y="32858"/>
            <a:ext cx="2354371" cy="1048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4DB1F6-755D-410D-89CE-F5A9E1B88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86" y="147460"/>
            <a:ext cx="1674418" cy="8193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F42795-1D41-4659-AC7D-C326FD7A9F33}"/>
              </a:ext>
            </a:extLst>
          </p:cNvPr>
          <p:cNvSpPr txBox="1"/>
          <p:nvPr/>
        </p:nvSpPr>
        <p:spPr>
          <a:xfrm>
            <a:off x="536905" y="974887"/>
            <a:ext cx="11390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Avenir Next LT Pro" panose="020B0504020202020204" pitchFamily="34" charset="0"/>
              </a:rPr>
              <a:t>Year 7, 8 and 9: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E925C7-969E-4AE8-AF11-925BC36BE33E}"/>
              </a:ext>
            </a:extLst>
          </p:cNvPr>
          <p:cNvSpPr txBox="1"/>
          <p:nvPr/>
        </p:nvSpPr>
        <p:spPr>
          <a:xfrm>
            <a:off x="225286" y="1850898"/>
            <a:ext cx="11860698" cy="371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During </a:t>
            </a:r>
            <a:r>
              <a:rPr lang="en-GB" sz="2400" b="1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lessons in the first two weeks of September</a:t>
            </a:r>
            <a:r>
              <a:rPr lang="en-GB" sz="24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your Maths, English and Science teachers will show you how to complete your homework on Sparx, Seneca and Century.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800" dirty="0"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the </a:t>
            </a:r>
            <a:r>
              <a:rPr lang="en-GB" sz="2400" b="1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‘homework’ page of </a:t>
            </a:r>
          </a:p>
          <a:p>
            <a:pPr lvl="0">
              <a:lnSpc>
                <a:spcPct val="107000"/>
              </a:lnSpc>
            </a:pPr>
            <a:r>
              <a:rPr lang="en-GB" sz="2400" b="1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the school website</a:t>
            </a:r>
            <a:r>
              <a:rPr lang="en-GB" sz="24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you will also</a:t>
            </a:r>
          </a:p>
          <a:p>
            <a:pPr lvl="0">
              <a:lnSpc>
                <a:spcPct val="107000"/>
              </a:lnSpc>
            </a:pPr>
            <a:r>
              <a:rPr lang="en-GB" sz="24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find step by step </a:t>
            </a:r>
            <a:r>
              <a:rPr lang="en-GB" sz="2400" b="1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guides</a:t>
            </a:r>
            <a:r>
              <a:rPr lang="en-GB" sz="24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remind</a:t>
            </a:r>
          </a:p>
          <a:p>
            <a:pPr lvl="0">
              <a:lnSpc>
                <a:spcPct val="107000"/>
              </a:lnSpc>
            </a:pPr>
            <a:r>
              <a:rPr lang="en-GB" sz="24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you of how to complete your </a:t>
            </a:r>
          </a:p>
          <a:p>
            <a:pPr lvl="0">
              <a:lnSpc>
                <a:spcPct val="107000"/>
              </a:lnSpc>
            </a:pPr>
            <a:r>
              <a:rPr lang="en-GB" sz="2400" dirty="0"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homework on these platforms.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800" dirty="0"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3258FD-EAC1-4437-A0EA-412A49B58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1583" y="3064909"/>
            <a:ext cx="6365373" cy="33196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B3DC71-8C9A-4B2B-922F-DF667B4F66E3}"/>
              </a:ext>
            </a:extLst>
          </p:cNvPr>
          <p:cNvSpPr/>
          <p:nvPr/>
        </p:nvSpPr>
        <p:spPr>
          <a:xfrm>
            <a:off x="8070574" y="3806687"/>
            <a:ext cx="924339" cy="3379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A38B1D-F48C-415D-8044-6C393F7984EA}"/>
              </a:ext>
            </a:extLst>
          </p:cNvPr>
          <p:cNvSpPr/>
          <p:nvPr/>
        </p:nvSpPr>
        <p:spPr>
          <a:xfrm>
            <a:off x="9859617" y="4914058"/>
            <a:ext cx="745435" cy="3630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6D0AD5-123F-437F-9820-3B20126387D8}"/>
              </a:ext>
            </a:extLst>
          </p:cNvPr>
          <p:cNvCxnSpPr/>
          <p:nvPr/>
        </p:nvCxnSpPr>
        <p:spPr>
          <a:xfrm>
            <a:off x="9074426" y="4224130"/>
            <a:ext cx="657187" cy="6062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642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976A1D-D730-42F6-A97A-3D0957BE0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13" y="32858"/>
            <a:ext cx="2354371" cy="1048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4DB1F6-755D-410D-89CE-F5A9E1B88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86" y="147460"/>
            <a:ext cx="1674418" cy="8193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F42795-1D41-4659-AC7D-C326FD7A9F33}"/>
              </a:ext>
            </a:extLst>
          </p:cNvPr>
          <p:cNvSpPr txBox="1"/>
          <p:nvPr/>
        </p:nvSpPr>
        <p:spPr>
          <a:xfrm>
            <a:off x="536905" y="974887"/>
            <a:ext cx="11390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Avenir Next LT Pro" panose="020B0504020202020204" pitchFamily="34" charset="0"/>
              </a:rPr>
              <a:t>Year 7, 8 and 9: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E925C7-969E-4AE8-AF11-925BC36BE33E}"/>
              </a:ext>
            </a:extLst>
          </p:cNvPr>
          <p:cNvSpPr txBox="1"/>
          <p:nvPr/>
        </p:nvSpPr>
        <p:spPr>
          <a:xfrm>
            <a:off x="225286" y="1850898"/>
            <a:ext cx="11860698" cy="244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800" dirty="0"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6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reminder of where to find the homework tasks for Maths, English and Science will be posted on your class group on </a:t>
            </a:r>
            <a:r>
              <a:rPr lang="en-GB" sz="2600" b="1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Microsoft Teams</a:t>
            </a:r>
            <a:r>
              <a:rPr lang="en-GB" sz="26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07000"/>
              </a:lnSpc>
            </a:pPr>
            <a:endParaRPr lang="en-GB" sz="2600" dirty="0">
              <a:solidFill>
                <a:prstClr val="black"/>
              </a:solidFill>
              <a:latin typeface="Avenir Next LT Pro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details of the enrichment sessions for all other subjects will also be posted under the ‘</a:t>
            </a:r>
            <a:r>
              <a:rPr lang="en-GB" sz="2600" b="1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Classwork</a:t>
            </a:r>
            <a:r>
              <a:rPr lang="en-GB" sz="26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 tab on </a:t>
            </a:r>
            <a:r>
              <a:rPr lang="en-GB" sz="2600" b="1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Microsoft Teams</a:t>
            </a:r>
            <a:r>
              <a:rPr lang="en-GB" sz="2600" dirty="0">
                <a:solidFill>
                  <a:prstClr val="black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2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5CA87E-DA1B-423B-807A-ED5AE4F07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335" y="4404485"/>
            <a:ext cx="2228209" cy="222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72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1147</Words>
  <Application>Microsoft Office PowerPoint</Application>
  <PresentationFormat>Widescreen</PresentationFormat>
  <Paragraphs>141</Paragraphs>
  <Slides>18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Avenir Next LT Pro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 Parker</dc:creator>
  <cp:lastModifiedBy>Lucy Tickle</cp:lastModifiedBy>
  <cp:revision>69</cp:revision>
  <dcterms:created xsi:type="dcterms:W3CDTF">2022-04-06T20:40:55Z</dcterms:created>
  <dcterms:modified xsi:type="dcterms:W3CDTF">2024-07-16T20:50:41Z</dcterms:modified>
</cp:coreProperties>
</file>