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567" r:id="rId4"/>
    <p:sldId id="569" r:id="rId5"/>
    <p:sldId id="577" r:id="rId6"/>
    <p:sldId id="578" r:id="rId7"/>
    <p:sldId id="557" r:id="rId8"/>
    <p:sldId id="546" r:id="rId9"/>
    <p:sldId id="560" r:id="rId10"/>
    <p:sldId id="590" r:id="rId11"/>
    <p:sldId id="591" r:id="rId12"/>
    <p:sldId id="592" r:id="rId13"/>
    <p:sldId id="593" r:id="rId14"/>
    <p:sldId id="594" r:id="rId15"/>
    <p:sldId id="595" r:id="rId16"/>
    <p:sldId id="589" r:id="rId17"/>
    <p:sldId id="587" r:id="rId18"/>
    <p:sldId id="588" r:id="rId19"/>
    <p:sldId id="268" r:id="rId20"/>
    <p:sldId id="269" r:id="rId21"/>
    <p:sldId id="272" r:id="rId22"/>
    <p:sldId id="273" r:id="rId23"/>
    <p:sldId id="596" r:id="rId24"/>
    <p:sldId id="597" r:id="rId25"/>
    <p:sldId id="599" r:id="rId26"/>
    <p:sldId id="598" r:id="rId27"/>
    <p:sldId id="600" r:id="rId28"/>
    <p:sldId id="558" r:id="rId29"/>
    <p:sldId id="601" r:id="rId30"/>
    <p:sldId id="602" r:id="rId31"/>
    <p:sldId id="603" r:id="rId32"/>
    <p:sldId id="604" r:id="rId33"/>
    <p:sldId id="281" r:id="rId34"/>
    <p:sldId id="581" r:id="rId35"/>
    <p:sldId id="605" r:id="rId36"/>
    <p:sldId id="606" r:id="rId37"/>
    <p:sldId id="607" r:id="rId38"/>
    <p:sldId id="60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AAD"/>
    <a:srgbClr val="FF99FF"/>
    <a:srgbClr val="B71E42"/>
    <a:srgbClr val="2C6350"/>
    <a:srgbClr val="D1E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0792" autoAdjust="0"/>
  </p:normalViewPr>
  <p:slideViewPr>
    <p:cSldViewPr>
      <p:cViewPr varScale="1">
        <p:scale>
          <a:sx n="78" d="100"/>
          <a:sy n="78" d="100"/>
        </p:scale>
        <p:origin x="1013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580D0-2621-4903-A1D6-EBFF93A986A8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04A1C-9E4B-4B82-A6B7-35B44FEF5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09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04A1C-9E4B-4B82-A6B7-35B44FEF54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157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f30baf447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af30baf447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04A1C-9E4B-4B82-A6B7-35B44FEF54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979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04A1C-9E4B-4B82-A6B7-35B44FEF54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04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04A1C-9E4B-4B82-A6B7-35B44FEF547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210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04A1C-9E4B-4B82-A6B7-35B44FEF547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430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343c67655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343c67655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36c0a89b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36c0a89b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36c0a89b3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36c0a89b3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36c0a89b3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36c0a89b3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F5EE-2832-4717-9F89-4B4CAA239B55}" type="datetime1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53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CCD1-7D6C-4D58-80B8-55DFB82FAEFA}" type="datetime1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7707-20E3-4C30-9931-3D407328A512}" type="datetime1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0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9234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599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A14D-018D-4E3F-BEC6-8EC6DF3387C2}" type="datetime1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37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14CD-2BC8-41DE-9683-23F79B009717}" type="datetime1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040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8992-F2B5-4AD0-8439-C7E4E4565011}" type="datetime1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414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57A5-8E49-4DF3-BFA7-6F1B29B2C914}" type="datetime1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228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1B94-27B5-4043-91BD-750C6049DABA}" type="datetime1">
              <a:rPr lang="en-GB" smtClean="0"/>
              <a:t>18/06/2024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454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30A8-6255-49C2-9D2F-D45407AD3F75}" type="datetime1">
              <a:rPr lang="en-GB" smtClean="0"/>
              <a:t>18/06/2024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75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EC90-E44E-432B-BEF5-7E1CCC5322E6}" type="datetime1">
              <a:rPr lang="en-GB" smtClean="0"/>
              <a:t>18/06/2024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55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AF1-203A-4B1D-BF37-E757A5EF6BD6}" type="datetime1">
              <a:rPr lang="en-GB" smtClean="0"/>
              <a:t>18/06/2024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291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68C6-15D7-4F02-83F7-61BDB936D003}" type="datetime1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78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B2D7-14E1-408E-9D62-67470512C487}" type="datetime1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05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C4A0-A1A8-43E8-96A4-627207637B38}" type="datetime1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157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3502-2B19-4FAA-B65A-0E7062A1EDE0}" type="datetime1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9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45EF-9692-43AB-90DE-0A73492D829A}" type="datetime1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B2E0-E443-4252-8481-ACB882205F8A}" type="datetime1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29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13B6-D94F-42C0-BDEF-1E7AA955FEAC}" type="datetime1">
              <a:rPr lang="en-GB" smtClean="0"/>
              <a:t>18/06/2024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71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F8AD-98FE-4BC5-A62B-F3A9BE97731A}" type="datetime1">
              <a:rPr lang="en-GB" smtClean="0"/>
              <a:t>18/06/2024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69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4ABB-0A51-48F9-85C8-43627480A4C4}" type="datetime1">
              <a:rPr lang="en-GB" smtClean="0"/>
              <a:t>18/06/2024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16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8A83-FB80-4133-8252-DB1643BDD5DD}" type="datetime1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80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ADF1-768D-4E09-8164-98831559AF2D}" type="datetime1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9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5B457-ED19-49B8-8952-B7D54F55927B}" type="datetime1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178A0-EEA4-4FE8-B115-522DCBD7C78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8738"/>
            <a:ext cx="9144000" cy="8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6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77B90-8C56-4F2F-9B86-12666FE5E976}" type="datetime1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E30B4-78F6-47E8-AA0B-62E7BDE2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09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M0P7yObb1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youtu.be/q4IqeXob_qg" TargetMode="Externa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-mu0Oq5LFQ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s://youtu.be/GQIUCxI6fAw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9bCw78h1pU&amp;t=260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046321"/>
            <a:ext cx="7200800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Socio-cultural issues and sports psychology 1</a:t>
            </a:r>
            <a:endParaRPr lang="en-GB" altLang="en-US" sz="1600" b="1" dirty="0">
              <a:solidFill>
                <a:srgbClr val="2C63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E99FE-1617-4095-B53B-C28381EC8FE8}"/>
              </a:ext>
            </a:extLst>
          </p:cNvPr>
          <p:cNvSpPr txBox="1"/>
          <p:nvPr/>
        </p:nvSpPr>
        <p:spPr>
          <a:xfrm>
            <a:off x="539552" y="530120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A8AAD"/>
                </a:solidFill>
              </a:rPr>
              <a:t>Characteristics and classification of skills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E0039-624F-4911-8AD2-7EC35473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0B0584-DEDD-4894-BA59-D1E6726D3E69}"/>
              </a:ext>
            </a:extLst>
          </p:cNvPr>
          <p:cNvSpPr txBox="1"/>
          <p:nvPr/>
        </p:nvSpPr>
        <p:spPr>
          <a:xfrm>
            <a:off x="611560" y="2606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A8AAD"/>
                </a:solidFill>
              </a:rPr>
              <a:t>Exam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5F856C-5554-4AA8-9726-E8D18BE19545}"/>
              </a:ext>
            </a:extLst>
          </p:cNvPr>
          <p:cNvSpPr/>
          <p:nvPr/>
        </p:nvSpPr>
        <p:spPr>
          <a:xfrm>
            <a:off x="467544" y="1268760"/>
            <a:ext cx="8047806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B04FF-32E9-4EF0-BB36-A5A4BA6D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10</a:t>
            </a:fld>
            <a:endParaRPr lang="en-GB"/>
          </a:p>
        </p:txBody>
      </p:sp>
      <p:pic>
        <p:nvPicPr>
          <p:cNvPr id="7" name="Google Shape;95;p18">
            <a:extLst>
              <a:ext uri="{FF2B5EF4-FFF2-40B4-BE49-F238E27FC236}">
                <a16:creationId xmlns:a16="http://schemas.microsoft.com/office/drawing/2014/main" id="{0CCA93A7-E2BD-48AD-8982-1302318BDC9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560" y="1340768"/>
            <a:ext cx="6858000" cy="19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2;p19">
            <a:extLst>
              <a:ext uri="{FF2B5EF4-FFF2-40B4-BE49-F238E27FC236}">
                <a16:creationId xmlns:a16="http://schemas.microsoft.com/office/drawing/2014/main" id="{D256DC96-4246-4591-A5BD-12649B4222F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60" y="3220098"/>
            <a:ext cx="6618971" cy="2276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99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0B0584-DEDD-4894-BA59-D1E6726D3E69}"/>
              </a:ext>
            </a:extLst>
          </p:cNvPr>
          <p:cNvSpPr txBox="1"/>
          <p:nvPr/>
        </p:nvSpPr>
        <p:spPr>
          <a:xfrm>
            <a:off x="611560" y="2606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A8AAD"/>
                </a:solidFill>
              </a:rPr>
              <a:t>Exam 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B04FF-32E9-4EF0-BB36-A5A4BA6D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11</a:t>
            </a:fld>
            <a:endParaRPr lang="en-GB"/>
          </a:p>
        </p:txBody>
      </p:sp>
      <p:pic>
        <p:nvPicPr>
          <p:cNvPr id="9" name="Google Shape;103;p19">
            <a:extLst>
              <a:ext uri="{FF2B5EF4-FFF2-40B4-BE49-F238E27FC236}">
                <a16:creationId xmlns:a16="http://schemas.microsoft.com/office/drawing/2014/main" id="{9545D1A3-BB72-4953-B13A-C7913EAA646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5337" y="1006351"/>
            <a:ext cx="6824663" cy="235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0;p20">
            <a:extLst>
              <a:ext uri="{FF2B5EF4-FFF2-40B4-BE49-F238E27FC236}">
                <a16:creationId xmlns:a16="http://schemas.microsoft.com/office/drawing/2014/main" id="{D8D73E5D-F0AA-4980-8AB9-8A3CB3D963C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337" y="3403724"/>
            <a:ext cx="6867525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A27E68-EE12-4EB1-8CEE-2B5011A274ED}"/>
              </a:ext>
            </a:extLst>
          </p:cNvPr>
          <p:cNvSpPr/>
          <p:nvPr/>
        </p:nvSpPr>
        <p:spPr>
          <a:xfrm>
            <a:off x="683568" y="845423"/>
            <a:ext cx="7344816" cy="50062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69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0B0584-DEDD-4894-BA59-D1E6726D3E69}"/>
              </a:ext>
            </a:extLst>
          </p:cNvPr>
          <p:cNvSpPr txBox="1"/>
          <p:nvPr/>
        </p:nvSpPr>
        <p:spPr>
          <a:xfrm>
            <a:off x="611560" y="2606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A8AAD"/>
                </a:solidFill>
              </a:rPr>
              <a:t>Exam Answers - </a:t>
            </a:r>
            <a:r>
              <a:rPr lang="en-GB" sz="3200" b="1" dirty="0">
                <a:solidFill>
                  <a:srgbClr val="7030A0"/>
                </a:solidFill>
              </a:rPr>
              <a:t>Purple pen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B04FF-32E9-4EF0-BB36-A5A4BA6D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12</a:t>
            </a:fld>
            <a:endParaRPr lang="en-GB"/>
          </a:p>
        </p:txBody>
      </p:sp>
      <p:pic>
        <p:nvPicPr>
          <p:cNvPr id="7" name="Google Shape;117;p21">
            <a:extLst>
              <a:ext uri="{FF2B5EF4-FFF2-40B4-BE49-F238E27FC236}">
                <a16:creationId xmlns:a16="http://schemas.microsoft.com/office/drawing/2014/main" id="{558D0B0E-A7E6-4F47-854F-734D642929D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7664" y="1124744"/>
            <a:ext cx="1733550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6AC027-57D7-4CCE-AA6E-F030D13CF2F5}"/>
              </a:ext>
            </a:extLst>
          </p:cNvPr>
          <p:cNvSpPr txBox="1"/>
          <p:nvPr/>
        </p:nvSpPr>
        <p:spPr>
          <a:xfrm>
            <a:off x="971600" y="13407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11.</a:t>
            </a:r>
          </a:p>
        </p:txBody>
      </p:sp>
      <p:pic>
        <p:nvPicPr>
          <p:cNvPr id="11" name="Google Shape;118;p21">
            <a:extLst>
              <a:ext uri="{FF2B5EF4-FFF2-40B4-BE49-F238E27FC236}">
                <a16:creationId xmlns:a16="http://schemas.microsoft.com/office/drawing/2014/main" id="{B1DA15B3-D709-4CD4-A3D6-B336D0893D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958" y="3338374"/>
            <a:ext cx="5469242" cy="7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5;p22">
            <a:extLst>
              <a:ext uri="{FF2B5EF4-FFF2-40B4-BE49-F238E27FC236}">
                <a16:creationId xmlns:a16="http://schemas.microsoft.com/office/drawing/2014/main" id="{5AC384C1-AFD9-4BFB-9041-F600D0E5787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3958" y="4866200"/>
            <a:ext cx="5576274" cy="6510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6E63B1A-7BA3-4CC3-9819-5DEA0AD78BC0}"/>
              </a:ext>
            </a:extLst>
          </p:cNvPr>
          <p:cNvSpPr/>
          <p:nvPr/>
        </p:nvSpPr>
        <p:spPr>
          <a:xfrm>
            <a:off x="899592" y="1124744"/>
            <a:ext cx="3528392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7CCCA3-EBD4-4F5E-9824-C185D80DFDD8}"/>
              </a:ext>
            </a:extLst>
          </p:cNvPr>
          <p:cNvSpPr/>
          <p:nvPr/>
        </p:nvSpPr>
        <p:spPr>
          <a:xfrm>
            <a:off x="899592" y="3338374"/>
            <a:ext cx="5976664" cy="7386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46C886-24D5-41F5-BEF4-75AB2440D4BD}"/>
              </a:ext>
            </a:extLst>
          </p:cNvPr>
          <p:cNvSpPr/>
          <p:nvPr/>
        </p:nvSpPr>
        <p:spPr>
          <a:xfrm>
            <a:off x="899592" y="4866200"/>
            <a:ext cx="6048672" cy="7386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91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0B0584-DEDD-4894-BA59-D1E6726D3E69}"/>
              </a:ext>
            </a:extLst>
          </p:cNvPr>
          <p:cNvSpPr txBox="1"/>
          <p:nvPr/>
        </p:nvSpPr>
        <p:spPr>
          <a:xfrm>
            <a:off x="611560" y="2606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A8AAD"/>
                </a:solidFill>
              </a:rPr>
              <a:t>Exam Answers –</a:t>
            </a:r>
            <a:r>
              <a:rPr lang="en-GB" sz="3200" b="1" dirty="0">
                <a:solidFill>
                  <a:srgbClr val="7030A0"/>
                </a:solidFill>
              </a:rPr>
              <a:t>Purple pen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B04FF-32E9-4EF0-BB36-A5A4BA6D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13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A27E68-EE12-4EB1-8CEE-2B5011A274ED}"/>
              </a:ext>
            </a:extLst>
          </p:cNvPr>
          <p:cNvSpPr/>
          <p:nvPr/>
        </p:nvSpPr>
        <p:spPr>
          <a:xfrm>
            <a:off x="683568" y="845423"/>
            <a:ext cx="7344816" cy="50062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oogle Shape;126;p22">
            <a:extLst>
              <a:ext uri="{FF2B5EF4-FFF2-40B4-BE49-F238E27FC236}">
                <a16:creationId xmlns:a16="http://schemas.microsoft.com/office/drawing/2014/main" id="{02E89A47-C54B-4864-AC65-EEF30CD2DE7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576" y="872950"/>
            <a:ext cx="7200800" cy="4978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924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0B0584-DEDD-4894-BA59-D1E6726D3E69}"/>
              </a:ext>
            </a:extLst>
          </p:cNvPr>
          <p:cNvSpPr txBox="1"/>
          <p:nvPr/>
        </p:nvSpPr>
        <p:spPr>
          <a:xfrm>
            <a:off x="611560" y="2606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A8AAD"/>
                </a:solidFill>
              </a:rPr>
              <a:t>Exam Answers – </a:t>
            </a:r>
            <a:r>
              <a:rPr lang="en-GB" sz="3200" b="1" dirty="0">
                <a:solidFill>
                  <a:srgbClr val="7030A0"/>
                </a:solidFill>
              </a:rPr>
              <a:t>Purple pen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B04FF-32E9-4EF0-BB36-A5A4BA6D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14</a:t>
            </a:fld>
            <a:endParaRPr lang="en-GB"/>
          </a:p>
        </p:txBody>
      </p:sp>
      <p:pic>
        <p:nvPicPr>
          <p:cNvPr id="7" name="Google Shape;133;p23">
            <a:extLst>
              <a:ext uri="{FF2B5EF4-FFF2-40B4-BE49-F238E27FC236}">
                <a16:creationId xmlns:a16="http://schemas.microsoft.com/office/drawing/2014/main" id="{CF85A11C-55A2-43A7-97CD-4CAD696E0AA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7584" y="1412776"/>
            <a:ext cx="6264696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78EF47-D372-40DF-B335-974E0ECC9590}"/>
              </a:ext>
            </a:extLst>
          </p:cNvPr>
          <p:cNvSpPr/>
          <p:nvPr/>
        </p:nvSpPr>
        <p:spPr>
          <a:xfrm>
            <a:off x="827584" y="1412776"/>
            <a:ext cx="6192688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777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2BB048-3F39-4B17-99C6-97A6E62BE970}"/>
              </a:ext>
            </a:extLst>
          </p:cNvPr>
          <p:cNvSpPr txBox="1"/>
          <p:nvPr/>
        </p:nvSpPr>
        <p:spPr>
          <a:xfrm>
            <a:off x="467544" y="18864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DA8AAD"/>
                </a:solidFill>
              </a:rPr>
              <a:t>2.2 Sports Psychology: Classification of skills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89E57-3C7F-4055-A21E-DEB01AD5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15</a:t>
            </a:fld>
            <a:endParaRPr lang="en-GB"/>
          </a:p>
        </p:txBody>
      </p:sp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57CD6D1C-F075-4916-ACF2-2C2AE5A6F4E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59222" y="1324309"/>
            <a:ext cx="6457950" cy="181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0;p24">
            <a:extLst>
              <a:ext uri="{FF2B5EF4-FFF2-40B4-BE49-F238E27FC236}">
                <a16:creationId xmlns:a16="http://schemas.microsoft.com/office/drawing/2014/main" id="{108A5182-A40C-40A8-AACF-3CDDB76D10C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025" y="3036886"/>
            <a:ext cx="6457949" cy="14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9;p33">
            <a:extLst>
              <a:ext uri="{FF2B5EF4-FFF2-40B4-BE49-F238E27FC236}">
                <a16:creationId xmlns:a16="http://schemas.microsoft.com/office/drawing/2014/main" id="{9E6F8BD9-06AD-4EA6-B8B2-844E12ABD41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6827" y="4357370"/>
            <a:ext cx="6457950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5A17DA-0DAD-4632-81BB-3399706631FE}"/>
              </a:ext>
            </a:extLst>
          </p:cNvPr>
          <p:cNvSpPr/>
          <p:nvPr/>
        </p:nvSpPr>
        <p:spPr>
          <a:xfrm>
            <a:off x="1115616" y="3036886"/>
            <a:ext cx="7200800" cy="14245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7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F191AB20-27DF-4A58-831B-ECB262692A5E}"/>
              </a:ext>
            </a:extLst>
          </p:cNvPr>
          <p:cNvSpPr/>
          <p:nvPr/>
        </p:nvSpPr>
        <p:spPr>
          <a:xfrm>
            <a:off x="251520" y="367086"/>
            <a:ext cx="4320480" cy="255785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900211C5-615A-4031-856D-00724F388E82}"/>
              </a:ext>
            </a:extLst>
          </p:cNvPr>
          <p:cNvSpPr/>
          <p:nvPr/>
        </p:nvSpPr>
        <p:spPr>
          <a:xfrm>
            <a:off x="4724400" y="367086"/>
            <a:ext cx="4320480" cy="255785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963FC819-B45E-45B1-A985-81F1B0D30DA5}"/>
              </a:ext>
            </a:extLst>
          </p:cNvPr>
          <p:cNvSpPr/>
          <p:nvPr/>
        </p:nvSpPr>
        <p:spPr>
          <a:xfrm>
            <a:off x="251520" y="3140968"/>
            <a:ext cx="4320480" cy="255785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B144D3C0-FEAE-4BBD-A4CB-EC3879AAA8A9}"/>
              </a:ext>
            </a:extLst>
          </p:cNvPr>
          <p:cNvSpPr/>
          <p:nvPr/>
        </p:nvSpPr>
        <p:spPr>
          <a:xfrm>
            <a:off x="4724400" y="3140968"/>
            <a:ext cx="4320480" cy="255785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BEBF7-8118-4B72-9091-2ED564AE1290}"/>
              </a:ext>
            </a:extLst>
          </p:cNvPr>
          <p:cNvSpPr txBox="1"/>
          <p:nvPr/>
        </p:nvSpPr>
        <p:spPr>
          <a:xfrm>
            <a:off x="467544" y="692696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Give one practical example of using mechanical guidance when learning a motor skill</a:t>
            </a:r>
          </a:p>
          <a:p>
            <a:endParaRPr lang="en-GB" dirty="0"/>
          </a:p>
          <a:p>
            <a:endParaRPr lang="en-GB" dirty="0"/>
          </a:p>
          <a:p>
            <a:pPr algn="r"/>
            <a:r>
              <a:rPr lang="en-GB" dirty="0"/>
              <a:t>Change these!!!!(1 mark)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013B47-52C2-475C-B650-C3D7B81F5D02}"/>
              </a:ext>
            </a:extLst>
          </p:cNvPr>
          <p:cNvSpPr txBox="1"/>
          <p:nvPr/>
        </p:nvSpPr>
        <p:spPr>
          <a:xfrm>
            <a:off x="611560" y="3573016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Give </a:t>
            </a:r>
            <a:r>
              <a:rPr lang="en-GB" b="1" dirty="0">
                <a:highlight>
                  <a:srgbClr val="FFFF00"/>
                </a:highlight>
              </a:rPr>
              <a:t>two </a:t>
            </a:r>
            <a:r>
              <a:rPr lang="en-GB" dirty="0">
                <a:highlight>
                  <a:srgbClr val="FFFF00"/>
                </a:highlight>
              </a:rPr>
              <a:t>mental preparation techniques a sports performer might use to prepare themselves before a competition</a:t>
            </a:r>
          </a:p>
          <a:p>
            <a:pPr algn="r"/>
            <a:r>
              <a:rPr lang="en-GB" dirty="0"/>
              <a:t>                                          (2 marks)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41C499-6811-49A9-9D78-C060CBA8B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122140"/>
            <a:ext cx="1562100" cy="5238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656EE8-E3D4-488C-9B41-6B278EE5B331}"/>
              </a:ext>
            </a:extLst>
          </p:cNvPr>
          <p:cNvSpPr txBox="1"/>
          <p:nvPr/>
        </p:nvSpPr>
        <p:spPr>
          <a:xfrm>
            <a:off x="7596336" y="2285480"/>
            <a:ext cx="144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(1 mark)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B7C48A-A882-4E9D-B56F-8D2CCF810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077073"/>
            <a:ext cx="4104456" cy="5649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E751B9-5484-46AD-B2F1-3405E488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294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F191AB20-27DF-4A58-831B-ECB262692A5E}"/>
              </a:ext>
            </a:extLst>
          </p:cNvPr>
          <p:cNvSpPr/>
          <p:nvPr/>
        </p:nvSpPr>
        <p:spPr>
          <a:xfrm>
            <a:off x="251520" y="367086"/>
            <a:ext cx="4320480" cy="255785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900211C5-615A-4031-856D-00724F388E82}"/>
              </a:ext>
            </a:extLst>
          </p:cNvPr>
          <p:cNvSpPr/>
          <p:nvPr/>
        </p:nvSpPr>
        <p:spPr>
          <a:xfrm>
            <a:off x="4724400" y="367086"/>
            <a:ext cx="4320480" cy="255785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963FC819-B45E-45B1-A985-81F1B0D30DA5}"/>
              </a:ext>
            </a:extLst>
          </p:cNvPr>
          <p:cNvSpPr/>
          <p:nvPr/>
        </p:nvSpPr>
        <p:spPr>
          <a:xfrm>
            <a:off x="251520" y="3140968"/>
            <a:ext cx="4320480" cy="255785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B144D3C0-FEAE-4BBD-A4CB-EC3879AAA8A9}"/>
              </a:ext>
            </a:extLst>
          </p:cNvPr>
          <p:cNvSpPr/>
          <p:nvPr/>
        </p:nvSpPr>
        <p:spPr>
          <a:xfrm>
            <a:off x="4724400" y="3140968"/>
            <a:ext cx="4320480" cy="255785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D6D04-DD37-46CC-9E1E-CEDF8F025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85602"/>
            <a:ext cx="4176464" cy="685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F8353E-BD4C-4D18-A05D-5FD132D23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67" y="3501008"/>
            <a:ext cx="4145825" cy="1656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74EBD3-C2B8-4199-8C67-A27F37D1D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908720"/>
            <a:ext cx="3286125" cy="1724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253388-D4D0-4700-9765-44C0D2F16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3" y="3201418"/>
            <a:ext cx="4184848" cy="25431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717680-F205-42A5-9C08-5B63C8CB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7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436764" cy="9429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sz="2800" b="1" dirty="0">
                <a:solidFill>
                  <a:srgbClr val="DA8AAD"/>
                </a:solidFill>
                <a:ea typeface="Comic Sans MS"/>
                <a:sym typeface="Comic Sans MS"/>
              </a:rPr>
              <a:t>Classification of skills - Difficulty continuum </a:t>
            </a:r>
            <a:endParaRPr sz="2800" b="1" dirty="0">
              <a:solidFill>
                <a:srgbClr val="DA8AAD"/>
              </a:solidFill>
              <a:ea typeface="Comic Sans MS"/>
              <a:sym typeface="Comic Sans MS"/>
            </a:endParaRPr>
          </a:p>
          <a:p>
            <a:pPr algn="l"/>
            <a:endParaRPr dirty="0"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39999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b="1" dirty="0">
                <a:latin typeface="Comic Sans MS"/>
                <a:ea typeface="Comic Sans MS"/>
                <a:cs typeface="Comic Sans MS"/>
                <a:sym typeface="Comic Sans MS"/>
              </a:rPr>
              <a:t>Simple skills: </a:t>
            </a: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                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Few decisions to make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Little information to process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Little feedback required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Taught as a whole in a repetitive way to ensure good memory </a:t>
            </a:r>
            <a:r>
              <a:rPr lang="en" u="sng" dirty="0">
                <a:solidFill>
                  <a:schemeClr val="hlink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simple skill</a:t>
            </a:r>
            <a:endParaRPr dirty="0"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b="1" dirty="0">
                <a:latin typeface="Comic Sans MS"/>
                <a:ea typeface="Comic Sans MS"/>
                <a:cs typeface="Comic Sans MS"/>
                <a:sym typeface="Comic Sans MS"/>
              </a:rPr>
              <a:t>Examples?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6325" y="980728"/>
            <a:ext cx="6271350" cy="147023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>
            <a:spLocks noGrp="1"/>
          </p:cNvSpPr>
          <p:nvPr>
            <p:ph type="body" idx="2"/>
          </p:nvPr>
        </p:nvSpPr>
        <p:spPr>
          <a:xfrm>
            <a:off x="4832400" y="2009725"/>
            <a:ext cx="39999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 algn="r">
              <a:spcBef>
                <a:spcPts val="1600"/>
              </a:spcBef>
              <a:buNone/>
            </a:pPr>
            <a:r>
              <a:rPr lang="en" b="1" dirty="0">
                <a:latin typeface="Comic Sans MS"/>
                <a:ea typeface="Comic Sans MS"/>
                <a:cs typeface="Comic Sans MS"/>
                <a:sym typeface="Comic Sans MS"/>
              </a:rPr>
              <a:t>Complex skills: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r">
              <a:spcBef>
                <a:spcPts val="1600"/>
              </a:spcBef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Many subroutines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r">
              <a:spcBef>
                <a:spcPts val="1600"/>
              </a:spcBef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Lots of information to process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r">
              <a:spcBef>
                <a:spcPts val="1600"/>
              </a:spcBef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Lots of feedback required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r">
              <a:spcBef>
                <a:spcPts val="1600"/>
              </a:spcBef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Taught in stages to allow the brain to remember each subroutine </a:t>
            </a:r>
            <a:r>
              <a:rPr lang="en" u="sng" dirty="0">
                <a:solidFill>
                  <a:schemeClr val="hlink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complex skill</a:t>
            </a:r>
            <a:endParaRPr dirty="0"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b="1" dirty="0">
                <a:latin typeface="Comic Sans MS"/>
                <a:ea typeface="Comic Sans MS"/>
                <a:cs typeface="Comic Sans MS"/>
                <a:sym typeface="Comic Sans MS"/>
              </a:rPr>
              <a:t>Examples?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04" y="692696"/>
            <a:ext cx="8724796" cy="604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2BB048-3F39-4B17-99C6-97A6E62BE970}"/>
              </a:ext>
            </a:extLst>
          </p:cNvPr>
          <p:cNvSpPr txBox="1"/>
          <p:nvPr/>
        </p:nvSpPr>
        <p:spPr>
          <a:xfrm>
            <a:off x="467544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DA8AAD"/>
                </a:solidFill>
              </a:rPr>
              <a:t>2.2 Sports Psychology: Characteristics and classification of skills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89E57-3C7F-4055-A21E-DEB01AD5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2</a:t>
            </a:fld>
            <a:endParaRPr lang="en-GB"/>
          </a:p>
        </p:txBody>
      </p:sp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57CD6D1C-F075-4916-ACF2-2C2AE5A6F4E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59222" y="1324309"/>
            <a:ext cx="6457950" cy="181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0;p24">
            <a:extLst>
              <a:ext uri="{FF2B5EF4-FFF2-40B4-BE49-F238E27FC236}">
                <a16:creationId xmlns:a16="http://schemas.microsoft.com/office/drawing/2014/main" id="{108A5182-A40C-40A8-AACF-3CDDB76D10C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025" y="3036886"/>
            <a:ext cx="6457949" cy="14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9;p33">
            <a:extLst>
              <a:ext uri="{FF2B5EF4-FFF2-40B4-BE49-F238E27FC236}">
                <a16:creationId xmlns:a16="http://schemas.microsoft.com/office/drawing/2014/main" id="{9E6F8BD9-06AD-4EA6-B8B2-844E12ABD41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6827" y="4357370"/>
            <a:ext cx="6457950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EC6CE6-59D3-4BFF-B1E5-1153A99DD8A2}"/>
              </a:ext>
            </a:extLst>
          </p:cNvPr>
          <p:cNvSpPr/>
          <p:nvPr/>
        </p:nvSpPr>
        <p:spPr>
          <a:xfrm>
            <a:off x="1326827" y="1324309"/>
            <a:ext cx="6490345" cy="18166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133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95536" y="188641"/>
            <a:ext cx="8436764" cy="11521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sz="2800" b="1" dirty="0">
                <a:solidFill>
                  <a:srgbClr val="DA8AAD"/>
                </a:solidFill>
                <a:ea typeface="Comic Sans MS"/>
                <a:sym typeface="Comic Sans MS"/>
              </a:rPr>
              <a:t>Classification of skills - Environmental continuum</a:t>
            </a:r>
            <a:endParaRPr sz="2800" b="1" dirty="0">
              <a:solidFill>
                <a:srgbClr val="DA8AAD"/>
              </a:solidFill>
              <a:ea typeface="Comic Sans MS"/>
              <a:sym typeface="Comic Sans MS"/>
            </a:endParaRPr>
          </a:p>
          <a:p>
            <a:pPr algn="l"/>
            <a:endParaRPr dirty="0"/>
          </a:p>
          <a:p>
            <a:pPr algn="l"/>
            <a:endParaRPr dirty="0"/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39999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b="1" dirty="0">
                <a:latin typeface="Comic Sans MS"/>
                <a:ea typeface="Comic Sans MS"/>
                <a:cs typeface="Comic Sans MS"/>
                <a:sym typeface="Comic Sans MS"/>
              </a:rPr>
              <a:t>Closed: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Self paced (you control the start and finish)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Predictable environment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Repeatable technique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Practices repeat the exact same movement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dirty="0">
                <a:latin typeface="Comic Sans MS"/>
                <a:ea typeface="Comic Sans MS"/>
                <a:cs typeface="Comic Sans MS"/>
                <a:sym typeface="Comic Sans MS"/>
              </a:rPr>
              <a:t>Examples?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600" y="2009714"/>
            <a:ext cx="5219700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>
            <a:spLocks noGrp="1"/>
          </p:cNvSpPr>
          <p:nvPr>
            <p:ph type="body" idx="2"/>
          </p:nvPr>
        </p:nvSpPr>
        <p:spPr>
          <a:xfrm>
            <a:off x="4832400" y="2009725"/>
            <a:ext cx="39999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endParaRPr/>
          </a:p>
          <a:p>
            <a:pPr marL="0" indent="0" algn="r">
              <a:spcBef>
                <a:spcPts val="1600"/>
              </a:spcBef>
              <a:buNone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Open: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r">
              <a:spcBef>
                <a:spcPts val="160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Externally paced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r">
              <a:spcBef>
                <a:spcPts val="160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Environment constantly changing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r">
              <a:spcBef>
                <a:spcPts val="160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Varied practice in different situations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r">
              <a:spcBef>
                <a:spcPts val="160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Movements have to be continually adapted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Examples?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186" name="Google Shape;1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0B0584-DEDD-4894-BA59-D1E6726D3E69}"/>
              </a:ext>
            </a:extLst>
          </p:cNvPr>
          <p:cNvSpPr txBox="1"/>
          <p:nvPr/>
        </p:nvSpPr>
        <p:spPr>
          <a:xfrm>
            <a:off x="611560" y="2606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A8AAD"/>
                </a:solidFill>
              </a:rPr>
              <a:t>Exam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5F856C-5554-4AA8-9726-E8D18BE19545}"/>
              </a:ext>
            </a:extLst>
          </p:cNvPr>
          <p:cNvSpPr/>
          <p:nvPr/>
        </p:nvSpPr>
        <p:spPr>
          <a:xfrm>
            <a:off x="467544" y="1268760"/>
            <a:ext cx="8047806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B04FF-32E9-4EF0-BB36-A5A4BA6D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22</a:t>
            </a:fld>
            <a:endParaRPr lang="en-GB"/>
          </a:p>
        </p:txBody>
      </p:sp>
      <p:pic>
        <p:nvPicPr>
          <p:cNvPr id="6" name="Google Shape;162;p27">
            <a:extLst>
              <a:ext uri="{FF2B5EF4-FFF2-40B4-BE49-F238E27FC236}">
                <a16:creationId xmlns:a16="http://schemas.microsoft.com/office/drawing/2014/main" id="{FEE42A0E-014E-44A7-9B9D-673BF49467C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6300" y="1484784"/>
            <a:ext cx="67437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3;p27">
            <a:extLst>
              <a:ext uri="{FF2B5EF4-FFF2-40B4-BE49-F238E27FC236}">
                <a16:creationId xmlns:a16="http://schemas.microsoft.com/office/drawing/2014/main" id="{61E6DBFF-647E-4589-B3ED-167327E2C0A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575" y="3215283"/>
            <a:ext cx="6915150" cy="168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335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0B0584-DEDD-4894-BA59-D1E6726D3E69}"/>
              </a:ext>
            </a:extLst>
          </p:cNvPr>
          <p:cNvSpPr txBox="1"/>
          <p:nvPr/>
        </p:nvSpPr>
        <p:spPr>
          <a:xfrm>
            <a:off x="611560" y="2606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A8AAD"/>
                </a:solidFill>
              </a:rPr>
              <a:t>Exam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5F856C-5554-4AA8-9726-E8D18BE19545}"/>
              </a:ext>
            </a:extLst>
          </p:cNvPr>
          <p:cNvSpPr/>
          <p:nvPr/>
        </p:nvSpPr>
        <p:spPr>
          <a:xfrm>
            <a:off x="467544" y="1268760"/>
            <a:ext cx="8047806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B04FF-32E9-4EF0-BB36-A5A4BA6D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23</a:t>
            </a:fld>
            <a:endParaRPr lang="en-GB"/>
          </a:p>
        </p:txBody>
      </p:sp>
      <p:pic>
        <p:nvPicPr>
          <p:cNvPr id="6" name="Google Shape;193;p31">
            <a:extLst>
              <a:ext uri="{FF2B5EF4-FFF2-40B4-BE49-F238E27FC236}">
                <a16:creationId xmlns:a16="http://schemas.microsoft.com/office/drawing/2014/main" id="{0DEE973D-B6FA-46BF-BA25-B386A2F4977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5350" y="1844824"/>
            <a:ext cx="735330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94;p31">
            <a:extLst>
              <a:ext uri="{FF2B5EF4-FFF2-40B4-BE49-F238E27FC236}">
                <a16:creationId xmlns:a16="http://schemas.microsoft.com/office/drawing/2014/main" id="{621DF714-F47C-44A5-BD58-0C7524D6A6E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107" y="3429000"/>
            <a:ext cx="7353301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913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0B0584-DEDD-4894-BA59-D1E6726D3E69}"/>
              </a:ext>
            </a:extLst>
          </p:cNvPr>
          <p:cNvSpPr txBox="1"/>
          <p:nvPr/>
        </p:nvSpPr>
        <p:spPr>
          <a:xfrm>
            <a:off x="611560" y="2606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A8AAD"/>
                </a:solidFill>
              </a:rPr>
              <a:t>Exam Answers – </a:t>
            </a:r>
            <a:r>
              <a:rPr lang="en-GB" sz="3200" b="1" dirty="0">
                <a:solidFill>
                  <a:srgbClr val="7030A0"/>
                </a:solidFill>
              </a:rPr>
              <a:t>Purple pen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5F856C-5554-4AA8-9726-E8D18BE19545}"/>
              </a:ext>
            </a:extLst>
          </p:cNvPr>
          <p:cNvSpPr/>
          <p:nvPr/>
        </p:nvSpPr>
        <p:spPr>
          <a:xfrm>
            <a:off x="467544" y="1268760"/>
            <a:ext cx="8047806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B04FF-32E9-4EF0-BB36-A5A4BA6D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24</a:t>
            </a:fld>
            <a:endParaRPr lang="en-GB"/>
          </a:p>
        </p:txBody>
      </p:sp>
      <p:pic>
        <p:nvPicPr>
          <p:cNvPr id="6" name="Google Shape;170;p28">
            <a:extLst>
              <a:ext uri="{FF2B5EF4-FFF2-40B4-BE49-F238E27FC236}">
                <a16:creationId xmlns:a16="http://schemas.microsoft.com/office/drawing/2014/main" id="{DD23624C-D07A-43A9-9C5C-FA2F8ED007A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7624" y="1428828"/>
            <a:ext cx="218122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1;p28">
            <a:extLst>
              <a:ext uri="{FF2B5EF4-FFF2-40B4-BE49-F238E27FC236}">
                <a16:creationId xmlns:a16="http://schemas.microsoft.com/office/drawing/2014/main" id="{75D6375F-0EC4-4312-96BC-17D293A98E5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616" y="2627121"/>
            <a:ext cx="5365576" cy="1455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1;p32">
            <a:extLst>
              <a:ext uri="{FF2B5EF4-FFF2-40B4-BE49-F238E27FC236}">
                <a16:creationId xmlns:a16="http://schemas.microsoft.com/office/drawing/2014/main" id="{2A484538-BAE4-41EE-B57E-8FEE7F80E07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561" y="4376553"/>
            <a:ext cx="7632848" cy="8982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4923B4-EEDE-4FB1-B82A-67267E613955}"/>
              </a:ext>
            </a:extLst>
          </p:cNvPr>
          <p:cNvSpPr/>
          <p:nvPr/>
        </p:nvSpPr>
        <p:spPr>
          <a:xfrm>
            <a:off x="1115616" y="2627121"/>
            <a:ext cx="4320480" cy="14553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B16C10-8EF9-420A-97B1-F1DE52EA1E18}"/>
              </a:ext>
            </a:extLst>
          </p:cNvPr>
          <p:cNvSpPr/>
          <p:nvPr/>
        </p:nvSpPr>
        <p:spPr>
          <a:xfrm>
            <a:off x="1187624" y="1428828"/>
            <a:ext cx="1584176" cy="1038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405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0B0584-DEDD-4894-BA59-D1E6726D3E69}"/>
              </a:ext>
            </a:extLst>
          </p:cNvPr>
          <p:cNvSpPr txBox="1"/>
          <p:nvPr/>
        </p:nvSpPr>
        <p:spPr>
          <a:xfrm>
            <a:off x="611560" y="2606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A8AAD"/>
                </a:solidFill>
              </a:rPr>
              <a:t>Exam Answers – </a:t>
            </a:r>
            <a:r>
              <a:rPr lang="en-GB" sz="3200" b="1" dirty="0">
                <a:solidFill>
                  <a:srgbClr val="7030A0"/>
                </a:solidFill>
              </a:rPr>
              <a:t>Purple pen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5F856C-5554-4AA8-9726-E8D18BE19545}"/>
              </a:ext>
            </a:extLst>
          </p:cNvPr>
          <p:cNvSpPr/>
          <p:nvPr/>
        </p:nvSpPr>
        <p:spPr>
          <a:xfrm>
            <a:off x="467544" y="1268760"/>
            <a:ext cx="8047806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B04FF-32E9-4EF0-BB36-A5A4BA6D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25</a:t>
            </a:fld>
            <a:endParaRPr lang="en-GB"/>
          </a:p>
        </p:txBody>
      </p:sp>
      <p:pic>
        <p:nvPicPr>
          <p:cNvPr id="6" name="Google Shape;202;p32">
            <a:extLst>
              <a:ext uri="{FF2B5EF4-FFF2-40B4-BE49-F238E27FC236}">
                <a16:creationId xmlns:a16="http://schemas.microsoft.com/office/drawing/2014/main" id="{0A3CBFF3-5FC1-4893-AD7A-52D0BE9C414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650" y="1268760"/>
            <a:ext cx="7831782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872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2BB048-3F39-4B17-99C6-97A6E62BE970}"/>
              </a:ext>
            </a:extLst>
          </p:cNvPr>
          <p:cNvSpPr txBox="1"/>
          <p:nvPr/>
        </p:nvSpPr>
        <p:spPr>
          <a:xfrm>
            <a:off x="467544" y="18864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DA8AAD"/>
                </a:solidFill>
              </a:rPr>
              <a:t>2.2 Sports Psychology: Goal Setting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89E57-3C7F-4055-A21E-DEB01AD5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26</a:t>
            </a:fld>
            <a:endParaRPr lang="en-GB"/>
          </a:p>
        </p:txBody>
      </p:sp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57CD6D1C-F075-4916-ACF2-2C2AE5A6F4E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59222" y="1324309"/>
            <a:ext cx="6457950" cy="181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0;p24">
            <a:extLst>
              <a:ext uri="{FF2B5EF4-FFF2-40B4-BE49-F238E27FC236}">
                <a16:creationId xmlns:a16="http://schemas.microsoft.com/office/drawing/2014/main" id="{108A5182-A40C-40A8-AACF-3CDDB76D10C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025" y="3036886"/>
            <a:ext cx="6457949" cy="14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9;p33">
            <a:extLst>
              <a:ext uri="{FF2B5EF4-FFF2-40B4-BE49-F238E27FC236}">
                <a16:creationId xmlns:a16="http://schemas.microsoft.com/office/drawing/2014/main" id="{9E6F8BD9-06AD-4EA6-B8B2-844E12ABD41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6827" y="4357370"/>
            <a:ext cx="6457950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9FAD01-1BD7-406F-A0A1-CAAB00D2A8DA}"/>
              </a:ext>
            </a:extLst>
          </p:cNvPr>
          <p:cNvSpPr/>
          <p:nvPr/>
        </p:nvSpPr>
        <p:spPr>
          <a:xfrm>
            <a:off x="539552" y="4357371"/>
            <a:ext cx="7992888" cy="1817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594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A34D37-6A52-4721-91EF-BC56EDBB82A7}"/>
              </a:ext>
            </a:extLst>
          </p:cNvPr>
          <p:cNvSpPr txBox="1"/>
          <p:nvPr/>
        </p:nvSpPr>
        <p:spPr>
          <a:xfrm>
            <a:off x="200117" y="1412777"/>
            <a:ext cx="516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31F254-7F72-4F0F-BC50-5ADBBA8BC27F}"/>
              </a:ext>
            </a:extLst>
          </p:cNvPr>
          <p:cNvSpPr txBox="1">
            <a:spLocks/>
          </p:cNvSpPr>
          <p:nvPr/>
        </p:nvSpPr>
        <p:spPr>
          <a:xfrm>
            <a:off x="108000" y="0"/>
            <a:ext cx="8917401" cy="93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4400" b="1">
                <a:solidFill>
                  <a:srgbClr val="DA8A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altLang="en-US" sz="3200" dirty="0"/>
              <a:t> Goal setting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0D9873-B52A-4A09-908C-DBA15B9F5BD7}"/>
              </a:ext>
            </a:extLst>
          </p:cNvPr>
          <p:cNvSpPr txBox="1">
            <a:spLocks/>
          </p:cNvSpPr>
          <p:nvPr/>
        </p:nvSpPr>
        <p:spPr>
          <a:xfrm>
            <a:off x="154708" y="988522"/>
            <a:ext cx="6012159" cy="48633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3pPr marL="0" lvl="2">
              <a:lnSpc>
                <a:spcPct val="90000"/>
              </a:lnSpc>
              <a:spcBef>
                <a:spcPct val="0"/>
              </a:spcBef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EA753F-A878-46D3-86A3-52678C17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27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48D21-551A-40AB-A63B-FDA5FEED1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792699"/>
            <a:ext cx="5067300" cy="857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051F8A-434B-478C-8251-BEF79454BAB2}"/>
              </a:ext>
            </a:extLst>
          </p:cNvPr>
          <p:cNvSpPr/>
          <p:nvPr/>
        </p:nvSpPr>
        <p:spPr>
          <a:xfrm>
            <a:off x="3419872" y="692697"/>
            <a:ext cx="5067300" cy="1152128"/>
          </a:xfrm>
          <a:prstGeom prst="rect">
            <a:avLst/>
          </a:prstGeom>
          <a:noFill/>
          <a:ln>
            <a:solidFill>
              <a:srgbClr val="DA8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F2C51F-815A-4A18-A1D4-328859138790}"/>
              </a:ext>
            </a:extLst>
          </p:cNvPr>
          <p:cNvSpPr/>
          <p:nvPr/>
        </p:nvSpPr>
        <p:spPr>
          <a:xfrm>
            <a:off x="755576" y="2033746"/>
            <a:ext cx="7731596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u="sng" dirty="0">
                <a:solidFill>
                  <a:srgbClr val="DA8AAD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is it important to set goals?</a:t>
            </a:r>
            <a:endParaRPr lang="en-GB" dirty="0">
              <a:solidFill>
                <a:srgbClr val="DA8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>
              <a:spcBef>
                <a:spcPts val="1600"/>
              </a:spcBef>
              <a:buSzPts val="1800"/>
              <a:buFont typeface="Comic Sans MS"/>
              <a:buAutoNum type="arabicPeriod"/>
            </a:pPr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Exercise/training adherence</a:t>
            </a:r>
            <a:r>
              <a:rPr lang="en-GB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- Setting goals can help people stick to a plan</a:t>
            </a:r>
          </a:p>
          <a:p>
            <a:pPr marL="457200" lvl="0" indent="-342900">
              <a:buSzPts val="1800"/>
              <a:buFont typeface="Comic Sans MS"/>
              <a:buAutoNum type="arabicPeriod"/>
            </a:pPr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Motivate</a:t>
            </a:r>
            <a:r>
              <a:rPr lang="en-GB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- Inspires or drives people to </a:t>
            </a:r>
            <a:r>
              <a:rPr lang="en-GB" u="sng" dirty="0">
                <a:solidFill>
                  <a:srgbClr val="DA8AAD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achieve their best</a:t>
            </a:r>
            <a:endParaRPr lang="en-GB" dirty="0">
              <a:solidFill>
                <a:srgbClr val="DA8AAD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457200" lvl="0" indent="-342900">
              <a:buSzPts val="1800"/>
              <a:buFont typeface="Comic Sans MS"/>
              <a:buAutoNum type="arabicPeriod"/>
            </a:pPr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Improve performance </a:t>
            </a:r>
            <a:r>
              <a:rPr lang="en-GB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- Goal setting often leads to higher performance levels</a:t>
            </a:r>
          </a:p>
        </p:txBody>
      </p:sp>
      <p:pic>
        <p:nvPicPr>
          <p:cNvPr id="10" name="Google Shape;216;p34">
            <a:extLst>
              <a:ext uri="{FF2B5EF4-FFF2-40B4-BE49-F238E27FC236}">
                <a16:creationId xmlns:a16="http://schemas.microsoft.com/office/drawing/2014/main" id="{0BCD164B-A752-474A-BE61-545A7E33D01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117" y="4293096"/>
            <a:ext cx="30670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17;p34">
            <a:extLst>
              <a:ext uri="{FF2B5EF4-FFF2-40B4-BE49-F238E27FC236}">
                <a16:creationId xmlns:a16="http://schemas.microsoft.com/office/drawing/2014/main" id="{7C0E04C9-7FB4-4C5D-A55D-B39E8CE17DC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67726" y="4060672"/>
            <a:ext cx="1957675" cy="1581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37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D6EB1-E1C9-4312-9419-A501E2C7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28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0749BA-5527-438B-856F-09B2C9066097}"/>
              </a:ext>
            </a:extLst>
          </p:cNvPr>
          <p:cNvSpPr/>
          <p:nvPr/>
        </p:nvSpPr>
        <p:spPr>
          <a:xfrm>
            <a:off x="467544" y="773415"/>
            <a:ext cx="7848872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Can you come up with a practical example for each of the following reasons to use goal setting?</a:t>
            </a:r>
          </a:p>
          <a:p>
            <a:pPr lvl="0"/>
            <a:endParaRPr lang="en-GB" b="1" dirty="0"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lvl="0"/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Help improve or be more skillful </a:t>
            </a:r>
            <a:r>
              <a:rPr lang="en-GB" dirty="0">
                <a:highlight>
                  <a:srgbClr val="FFFF00"/>
                </a:highlight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e.g.________________________________________________________</a:t>
            </a:r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</a:p>
          <a:p>
            <a:pPr lvl="0">
              <a:spcBef>
                <a:spcPts val="1600"/>
              </a:spcBef>
            </a:pPr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To work on specific fitness </a:t>
            </a:r>
            <a:r>
              <a:rPr lang="en-GB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GB" dirty="0">
                <a:highlight>
                  <a:srgbClr val="FFFF00"/>
                </a:highlight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___________________________________________________________</a:t>
            </a:r>
          </a:p>
          <a:p>
            <a:pPr lvl="0">
              <a:spcBef>
                <a:spcPts val="1600"/>
              </a:spcBef>
            </a:pPr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To know what to achieve </a:t>
            </a:r>
            <a:r>
              <a:rPr lang="en-GB" b="1" dirty="0">
                <a:highlight>
                  <a:srgbClr val="FFFF00"/>
                </a:highlight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___________________________________________________________</a:t>
            </a:r>
            <a:endParaRPr lang="en-GB" dirty="0">
              <a:highlight>
                <a:srgbClr val="FFFF00"/>
              </a:highlight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lvl="0">
              <a:spcBef>
                <a:spcPts val="1600"/>
              </a:spcBef>
            </a:pPr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To ensure to stick to a task/not give up </a:t>
            </a:r>
            <a:r>
              <a:rPr lang="en-GB" b="1" dirty="0">
                <a:highlight>
                  <a:srgbClr val="FFFF00"/>
                </a:highlight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___________________________________________________________</a:t>
            </a:r>
            <a:r>
              <a:rPr lang="en-GB" dirty="0">
                <a:highlight>
                  <a:srgbClr val="FFFF00"/>
                </a:highlight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GB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</a:p>
          <a:p>
            <a:pPr lvl="0">
              <a:spcBef>
                <a:spcPts val="1600"/>
              </a:spcBef>
            </a:pPr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To motivate or encourage you </a:t>
            </a:r>
            <a:r>
              <a:rPr lang="en-GB" b="1" dirty="0">
                <a:highlight>
                  <a:srgbClr val="FFFF00"/>
                </a:highlight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___________________________________________________________</a:t>
            </a:r>
            <a:r>
              <a:rPr lang="en-GB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</a:p>
          <a:p>
            <a:pPr lvl="0">
              <a:spcBef>
                <a:spcPts val="1600"/>
              </a:spcBef>
            </a:pPr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To control your stress </a:t>
            </a:r>
            <a:r>
              <a:rPr lang="en-GB" b="1" dirty="0">
                <a:highlight>
                  <a:srgbClr val="FFFF00"/>
                </a:highlight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___________________________________________________________</a:t>
            </a:r>
            <a:endParaRPr lang="en-GB" dirty="0">
              <a:highlight>
                <a:srgbClr val="FFFF00"/>
              </a:highlight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D5766-B2C9-4ABF-80DA-729916204228}"/>
              </a:ext>
            </a:extLst>
          </p:cNvPr>
          <p:cNvSpPr txBox="1"/>
          <p:nvPr/>
        </p:nvSpPr>
        <p:spPr>
          <a:xfrm>
            <a:off x="899592" y="18864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DA8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goal setting - </a:t>
            </a:r>
            <a:r>
              <a:rPr lang="en-GB" sz="3200" b="1" dirty="0">
                <a:solidFill>
                  <a:srgbClr val="DA8AAD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</a:p>
        </p:txBody>
      </p:sp>
    </p:spTree>
    <p:extLst>
      <p:ext uri="{BB962C8B-B14F-4D97-AF65-F5344CB8AC3E}">
        <p14:creationId xmlns:p14="http://schemas.microsoft.com/office/powerpoint/2010/main" val="1190226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D6EB1-E1C9-4312-9419-A501E2C7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29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0749BA-5527-438B-856F-09B2C9066097}"/>
              </a:ext>
            </a:extLst>
          </p:cNvPr>
          <p:cNvSpPr/>
          <p:nvPr/>
        </p:nvSpPr>
        <p:spPr>
          <a:xfrm>
            <a:off x="539552" y="1340767"/>
            <a:ext cx="7776864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Help improve or be more skillful </a:t>
            </a:r>
            <a:r>
              <a:rPr lang="en-GB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e.g.</a:t>
            </a:r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GB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goal setting can encourage a netball player to score as many points as possible. </a:t>
            </a:r>
            <a:endParaRPr lang="en-GB" b="1" dirty="0"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lvl="0">
              <a:spcBef>
                <a:spcPts val="1600"/>
              </a:spcBef>
            </a:pPr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To work on specific fitness </a:t>
            </a:r>
            <a:r>
              <a:rPr lang="en-GB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e.g. strength </a:t>
            </a:r>
          </a:p>
          <a:p>
            <a:pPr lvl="0">
              <a:spcBef>
                <a:spcPts val="1600"/>
              </a:spcBef>
            </a:pPr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To know what to achieve </a:t>
            </a:r>
            <a:r>
              <a:rPr lang="en-GB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e.g. timing a sprint run after training </a:t>
            </a:r>
          </a:p>
          <a:p>
            <a:pPr lvl="0">
              <a:spcBef>
                <a:spcPts val="1600"/>
              </a:spcBef>
            </a:pPr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To ensure to stick to a task/not give up </a:t>
            </a:r>
            <a:r>
              <a:rPr lang="en-GB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e.g. to stick to the weekly exercise class  </a:t>
            </a:r>
          </a:p>
          <a:p>
            <a:pPr lvl="0">
              <a:spcBef>
                <a:spcPts val="1600"/>
              </a:spcBef>
            </a:pPr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To motivate or encourage you </a:t>
            </a:r>
            <a:r>
              <a:rPr lang="en-GB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e.g. you attend yoga class willingly </a:t>
            </a:r>
          </a:p>
          <a:p>
            <a:pPr lvl="0">
              <a:spcBef>
                <a:spcPts val="1600"/>
              </a:spcBef>
            </a:pPr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To control your stress </a:t>
            </a:r>
            <a:r>
              <a:rPr lang="en-GB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e.g. make you calmer when training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D5766-B2C9-4ABF-80DA-729916204228}"/>
              </a:ext>
            </a:extLst>
          </p:cNvPr>
          <p:cNvSpPr txBox="1"/>
          <p:nvPr/>
        </p:nvSpPr>
        <p:spPr>
          <a:xfrm>
            <a:off x="899592" y="18864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DA8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goal setting – </a:t>
            </a:r>
            <a:r>
              <a:rPr lang="en-GB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 pen </a:t>
            </a:r>
          </a:p>
        </p:txBody>
      </p:sp>
    </p:spTree>
    <p:extLst>
      <p:ext uri="{BB962C8B-B14F-4D97-AF65-F5344CB8AC3E}">
        <p14:creationId xmlns:p14="http://schemas.microsoft.com/office/powerpoint/2010/main" val="251837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4F59BA-8F1A-4978-9958-83DBC4CABB89}"/>
              </a:ext>
            </a:extLst>
          </p:cNvPr>
          <p:cNvSpPr txBox="1"/>
          <p:nvPr/>
        </p:nvSpPr>
        <p:spPr>
          <a:xfrm>
            <a:off x="755576" y="54868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DA8AAD"/>
                </a:solidFill>
              </a:rPr>
              <a:t>Do it now!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3C03-E4B3-4B94-B934-7CA48FE5AB16}"/>
              </a:ext>
            </a:extLst>
          </p:cNvPr>
          <p:cNvSpPr txBox="1"/>
          <p:nvPr/>
        </p:nvSpPr>
        <p:spPr>
          <a:xfrm>
            <a:off x="755576" y="170080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GB" i="1" dirty="0">
                <a:solidFill>
                  <a:srgbClr val="1205BB"/>
                </a:solidFill>
                <a:highlight>
                  <a:srgbClr val="FFFF00"/>
                </a:highlight>
              </a:rPr>
              <a:t>Change exam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76A7E-8019-4D0C-B75E-275BCCF9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312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91280-D17C-45CC-B200-9702DED9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30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526DBB-39C3-45FF-94C9-2EF0DFEFACFA}"/>
              </a:ext>
            </a:extLst>
          </p:cNvPr>
          <p:cNvSpPr/>
          <p:nvPr/>
        </p:nvSpPr>
        <p:spPr>
          <a:xfrm>
            <a:off x="251520" y="1207879"/>
            <a:ext cx="6606480" cy="3057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Setting goals using the </a:t>
            </a:r>
            <a:r>
              <a:rPr lang="en-GB" dirty="0">
                <a:solidFill>
                  <a:srgbClr val="DA8AAD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SMART</a:t>
            </a:r>
            <a:r>
              <a:rPr lang="en-GB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acronym is common in sport.</a:t>
            </a:r>
          </a:p>
          <a:p>
            <a:pPr lvl="0">
              <a:spcBef>
                <a:spcPts val="1600"/>
              </a:spcBef>
            </a:pPr>
            <a:r>
              <a:rPr lang="en-GB" b="1" dirty="0">
                <a:solidFill>
                  <a:srgbClr val="DA8AAD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S</a:t>
            </a:r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PECIFIC</a:t>
            </a:r>
            <a:r>
              <a:rPr lang="en-GB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- Targets must be concise</a:t>
            </a:r>
          </a:p>
          <a:p>
            <a:pPr lvl="0">
              <a:spcBef>
                <a:spcPts val="1600"/>
              </a:spcBef>
            </a:pPr>
            <a:r>
              <a:rPr lang="en-GB" b="1" dirty="0">
                <a:solidFill>
                  <a:srgbClr val="DA8AAD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M</a:t>
            </a:r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EASURABLE </a:t>
            </a:r>
            <a:r>
              <a:rPr lang="en-GB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- Use numbers in order to monitor progress </a:t>
            </a:r>
          </a:p>
          <a:p>
            <a:pPr lvl="0">
              <a:spcBef>
                <a:spcPts val="1600"/>
              </a:spcBef>
            </a:pPr>
            <a:r>
              <a:rPr lang="en-GB" b="1" dirty="0">
                <a:solidFill>
                  <a:srgbClr val="DA8AAD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A</a:t>
            </a:r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CHIEVABLE</a:t>
            </a:r>
            <a:r>
              <a:rPr lang="en-GB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- Make targets challenging yet reachable</a:t>
            </a:r>
          </a:p>
          <a:p>
            <a:pPr lvl="0">
              <a:spcBef>
                <a:spcPts val="1600"/>
              </a:spcBef>
            </a:pPr>
            <a:r>
              <a:rPr lang="en-GB" b="1" dirty="0">
                <a:solidFill>
                  <a:srgbClr val="DA8AAD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R</a:t>
            </a:r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ECORDED</a:t>
            </a:r>
            <a:r>
              <a:rPr lang="en-GB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- Create a log/table/spreadsheet in order to make comparisons</a:t>
            </a:r>
          </a:p>
          <a:p>
            <a:pPr lvl="0">
              <a:spcBef>
                <a:spcPts val="1600"/>
              </a:spcBef>
              <a:spcAft>
                <a:spcPts val="1600"/>
              </a:spcAft>
            </a:pPr>
            <a:r>
              <a:rPr lang="en-GB" b="1" dirty="0">
                <a:solidFill>
                  <a:srgbClr val="DA8AAD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</a:t>
            </a:r>
            <a:r>
              <a:rPr lang="en-GB" b="1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IMED</a:t>
            </a:r>
            <a:r>
              <a:rPr lang="en-GB" dirty="0"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- Make sure the target has an end 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9F4F9-8936-472E-9DFE-648700B931F2}"/>
              </a:ext>
            </a:extLst>
          </p:cNvPr>
          <p:cNvSpPr txBox="1"/>
          <p:nvPr/>
        </p:nvSpPr>
        <p:spPr>
          <a:xfrm>
            <a:off x="611560" y="26064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A8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Targets</a:t>
            </a:r>
          </a:p>
        </p:txBody>
      </p:sp>
      <p:pic>
        <p:nvPicPr>
          <p:cNvPr id="5" name="Google Shape;230;p36">
            <a:extLst>
              <a:ext uri="{FF2B5EF4-FFF2-40B4-BE49-F238E27FC236}">
                <a16:creationId xmlns:a16="http://schemas.microsoft.com/office/drawing/2014/main" id="{D5131A4E-4D16-4671-A21F-203A755F1FC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99000" y="0"/>
            <a:ext cx="2045000" cy="165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204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7CFADE-645F-4D29-AD38-67E23FEC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31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F54D29-BC10-41D2-A10D-2AD02289AE8A}"/>
              </a:ext>
            </a:extLst>
          </p:cNvPr>
          <p:cNvSpPr/>
          <p:nvPr/>
        </p:nvSpPr>
        <p:spPr>
          <a:xfrm>
            <a:off x="539552" y="1340768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Gives examples relating to your sport for each of the SMART steps.</a:t>
            </a:r>
          </a:p>
          <a:p>
            <a:pPr lvl="0">
              <a:spcBef>
                <a:spcPts val="1600"/>
              </a:spcBef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Here’s one to start you off…..</a:t>
            </a:r>
          </a:p>
          <a:p>
            <a:pPr lvl="0">
              <a:spcBef>
                <a:spcPts val="1600"/>
              </a:spcBef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Sport: Football</a:t>
            </a:r>
          </a:p>
          <a:p>
            <a:pPr lvl="0">
              <a:spcBef>
                <a:spcPts val="1600"/>
              </a:spcBef>
              <a:spcAft>
                <a:spcPts val="1600"/>
              </a:spcAft>
            </a:pPr>
            <a:r>
              <a:rPr lang="en-GB" b="1" u="sng" dirty="0">
                <a:solidFill>
                  <a:srgbClr val="DA8AAD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GB" b="1" dirty="0">
                <a:solidFill>
                  <a:srgbClr val="DA8AAD"/>
                </a:solidFill>
                <a:latin typeface="Comic Sans MS"/>
                <a:ea typeface="Comic Sans MS"/>
                <a:cs typeface="Comic Sans MS"/>
                <a:sym typeface="Comic Sans MS"/>
              </a:rPr>
              <a:t>pecific - ‘To improve my non dominant foot shooting in football’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B3FC6-1204-432A-90DB-4F2AB47A08CF}"/>
              </a:ext>
            </a:extLst>
          </p:cNvPr>
          <p:cNvSpPr txBox="1"/>
          <p:nvPr/>
        </p:nvSpPr>
        <p:spPr>
          <a:xfrm>
            <a:off x="2411760" y="33265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A8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Task!</a:t>
            </a:r>
          </a:p>
        </p:txBody>
      </p:sp>
    </p:spTree>
    <p:extLst>
      <p:ext uri="{BB962C8B-B14F-4D97-AF65-F5344CB8AC3E}">
        <p14:creationId xmlns:p14="http://schemas.microsoft.com/office/powerpoint/2010/main" val="2161612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611560" y="116632"/>
            <a:ext cx="8220740" cy="210311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" sz="2800" b="1" dirty="0">
                <a:solidFill>
                  <a:srgbClr val="DA8AAD"/>
                </a:solidFill>
                <a:ea typeface="Comic Sans MS"/>
                <a:sym typeface="Comic Sans MS"/>
              </a:rPr>
              <a:t>Example answer for Tennis</a:t>
            </a:r>
            <a:endParaRPr sz="2800" b="1" dirty="0">
              <a:solidFill>
                <a:srgbClr val="DA8AAD"/>
              </a:solidFill>
              <a:ea typeface="Comic Sans MS"/>
              <a:sym typeface="Comic Sans MS"/>
            </a:endParaRPr>
          </a:p>
        </p:txBody>
      </p:sp>
      <p:sp>
        <p:nvSpPr>
          <p:cNvPr id="244" name="Google Shape;244;p38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407029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sz="2000" b="1" dirty="0">
                <a:ea typeface="Comic Sans MS"/>
                <a:sym typeface="Comic Sans MS"/>
              </a:rPr>
              <a:t>Specific </a:t>
            </a:r>
            <a:r>
              <a:rPr lang="en" sz="2000" dirty="0">
                <a:ea typeface="Comic Sans MS"/>
                <a:sym typeface="Comic Sans MS"/>
              </a:rPr>
              <a:t>- to improve the </a:t>
            </a:r>
            <a:r>
              <a:rPr lang="en-GB" sz="2000" dirty="0">
                <a:ea typeface="Comic Sans MS"/>
                <a:sym typeface="Comic Sans MS"/>
              </a:rPr>
              <a:t>second </a:t>
            </a:r>
            <a:r>
              <a:rPr lang="en" sz="2000" dirty="0">
                <a:ea typeface="Comic Sans MS"/>
                <a:sym typeface="Comic Sans MS"/>
              </a:rPr>
              <a:t>serve in tennis </a:t>
            </a:r>
            <a:endParaRPr sz="2000" dirty="0">
              <a:ea typeface="Comic Sans MS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2000" b="1" dirty="0">
                <a:ea typeface="Comic Sans MS"/>
                <a:sym typeface="Comic Sans MS"/>
              </a:rPr>
              <a:t>Measurable</a:t>
            </a:r>
            <a:r>
              <a:rPr lang="en" sz="2000" dirty="0">
                <a:ea typeface="Comic Sans MS"/>
                <a:sym typeface="Comic Sans MS"/>
              </a:rPr>
              <a:t> - to serve with a least 70% </a:t>
            </a:r>
            <a:r>
              <a:rPr lang="en-GB" sz="2000" dirty="0">
                <a:ea typeface="Comic Sans MS"/>
                <a:sym typeface="Comic Sans MS"/>
              </a:rPr>
              <a:t>success rate </a:t>
            </a:r>
            <a:r>
              <a:rPr lang="en" sz="2000" dirty="0">
                <a:ea typeface="Comic Sans MS"/>
                <a:sym typeface="Comic Sans MS"/>
              </a:rPr>
              <a:t>in the serv</a:t>
            </a:r>
            <a:r>
              <a:rPr lang="en-GB" sz="2000" dirty="0">
                <a:ea typeface="Comic Sans MS"/>
                <a:sym typeface="Comic Sans MS"/>
              </a:rPr>
              <a:t>ice</a:t>
            </a:r>
            <a:r>
              <a:rPr lang="en" sz="2000" dirty="0">
                <a:ea typeface="Comic Sans MS"/>
                <a:sym typeface="Comic Sans MS"/>
              </a:rPr>
              <a:t> box </a:t>
            </a:r>
            <a:endParaRPr sz="2000" dirty="0">
              <a:ea typeface="Comic Sans MS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2000" b="1" dirty="0">
                <a:ea typeface="Comic Sans MS"/>
                <a:sym typeface="Comic Sans MS"/>
              </a:rPr>
              <a:t>Achievable</a:t>
            </a:r>
            <a:r>
              <a:rPr lang="en" sz="2000" dirty="0">
                <a:ea typeface="Comic Sans MS"/>
                <a:sym typeface="Comic Sans MS"/>
              </a:rPr>
              <a:t> - to win 60% of points on second serve </a:t>
            </a:r>
            <a:endParaRPr sz="2000" dirty="0">
              <a:ea typeface="Comic Sans MS"/>
              <a:sym typeface="Comic Sans MS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2000" b="1" dirty="0">
                <a:ea typeface="Comic Sans MS"/>
                <a:sym typeface="Comic Sans MS"/>
              </a:rPr>
              <a:t>Recorded</a:t>
            </a:r>
            <a:r>
              <a:rPr lang="en" sz="2000" dirty="0">
                <a:ea typeface="Comic Sans MS"/>
                <a:sym typeface="Comic Sans MS"/>
              </a:rPr>
              <a:t> - to write down the number of serves that are in (first and </a:t>
            </a:r>
            <a:r>
              <a:rPr lang="en-GB" sz="2000" dirty="0">
                <a:ea typeface="Comic Sans MS"/>
                <a:sym typeface="Comic Sans MS"/>
              </a:rPr>
              <a:t>second serves)</a:t>
            </a:r>
            <a:endParaRPr sz="2000" dirty="0">
              <a:ea typeface="Comic Sans MS"/>
              <a:sym typeface="Comic Sans MS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 dirty="0">
                <a:ea typeface="Comic Sans MS"/>
                <a:sym typeface="Comic Sans MS"/>
              </a:rPr>
              <a:t>Timed</a:t>
            </a:r>
            <a:r>
              <a:rPr lang="en" sz="2000" dirty="0">
                <a:ea typeface="Comic Sans MS"/>
                <a:sym typeface="Comic Sans MS"/>
              </a:rPr>
              <a:t> – to </a:t>
            </a:r>
            <a:r>
              <a:rPr lang="en-GB" sz="2000" dirty="0">
                <a:ea typeface="Comic Sans MS"/>
                <a:sym typeface="Comic Sans MS"/>
              </a:rPr>
              <a:t>reach these goals</a:t>
            </a:r>
            <a:r>
              <a:rPr lang="en" sz="2000" dirty="0">
                <a:ea typeface="Comic Sans MS"/>
                <a:sym typeface="Comic Sans MS"/>
              </a:rPr>
              <a:t> over a 4 week </a:t>
            </a:r>
            <a:r>
              <a:rPr lang="en-GB" sz="2000" dirty="0">
                <a:ea typeface="Comic Sans MS"/>
                <a:sym typeface="Comic Sans MS"/>
              </a:rPr>
              <a:t>period</a:t>
            </a:r>
            <a:endParaRPr lang="en" sz="2000" dirty="0">
              <a:ea typeface="Comic Sans MS"/>
              <a:sym typeface="Comic Sans MS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ea typeface="Comic Sans MS"/>
              <a:sym typeface="Comic Sans MS"/>
            </a:endParaRPr>
          </a:p>
        </p:txBody>
      </p:sp>
      <p:pic>
        <p:nvPicPr>
          <p:cNvPr id="245" name="Google Shape;2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2915" y="77798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1890" y="4797152"/>
            <a:ext cx="25504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77985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0B0584-DEDD-4894-BA59-D1E6726D3E69}"/>
              </a:ext>
            </a:extLst>
          </p:cNvPr>
          <p:cNvSpPr txBox="1"/>
          <p:nvPr/>
        </p:nvSpPr>
        <p:spPr>
          <a:xfrm>
            <a:off x="611560" y="2606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A8AAD"/>
                </a:solidFill>
              </a:rPr>
              <a:t>Exam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5F856C-5554-4AA8-9726-E8D18BE19545}"/>
              </a:ext>
            </a:extLst>
          </p:cNvPr>
          <p:cNvSpPr/>
          <p:nvPr/>
        </p:nvSpPr>
        <p:spPr>
          <a:xfrm>
            <a:off x="467544" y="1268760"/>
            <a:ext cx="8047806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B04FF-32E9-4EF0-BB36-A5A4BA6D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33</a:t>
            </a:fld>
            <a:endParaRPr lang="en-GB"/>
          </a:p>
        </p:txBody>
      </p:sp>
      <p:pic>
        <p:nvPicPr>
          <p:cNvPr id="6" name="Google Shape;254;p39">
            <a:extLst>
              <a:ext uri="{FF2B5EF4-FFF2-40B4-BE49-F238E27FC236}">
                <a16:creationId xmlns:a16="http://schemas.microsoft.com/office/drawing/2014/main" id="{D750D9DF-0C59-4258-8D21-431E696AC02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560" y="1345817"/>
            <a:ext cx="6772275" cy="240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431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0B0584-DEDD-4894-BA59-D1E6726D3E69}"/>
              </a:ext>
            </a:extLst>
          </p:cNvPr>
          <p:cNvSpPr txBox="1"/>
          <p:nvPr/>
        </p:nvSpPr>
        <p:spPr>
          <a:xfrm>
            <a:off x="611560" y="2606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A8AAD"/>
                </a:solidFill>
              </a:rPr>
              <a:t>Exam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5F856C-5554-4AA8-9726-E8D18BE19545}"/>
              </a:ext>
            </a:extLst>
          </p:cNvPr>
          <p:cNvSpPr/>
          <p:nvPr/>
        </p:nvSpPr>
        <p:spPr>
          <a:xfrm>
            <a:off x="467544" y="1268760"/>
            <a:ext cx="8047806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B04FF-32E9-4EF0-BB36-A5A4BA6D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34</a:t>
            </a:fld>
            <a:endParaRPr lang="en-GB"/>
          </a:p>
        </p:txBody>
      </p:sp>
      <p:pic>
        <p:nvPicPr>
          <p:cNvPr id="7" name="Google Shape;261;p40">
            <a:extLst>
              <a:ext uri="{FF2B5EF4-FFF2-40B4-BE49-F238E27FC236}">
                <a16:creationId xmlns:a16="http://schemas.microsoft.com/office/drawing/2014/main" id="{476285B6-6CF1-4AF5-A76D-13B90615CB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7584" y="1359112"/>
            <a:ext cx="6148950" cy="4139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773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0B0584-DEDD-4894-BA59-D1E6726D3E69}"/>
              </a:ext>
            </a:extLst>
          </p:cNvPr>
          <p:cNvSpPr txBox="1"/>
          <p:nvPr/>
        </p:nvSpPr>
        <p:spPr>
          <a:xfrm>
            <a:off x="611560" y="2606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A8AAD"/>
                </a:solidFill>
              </a:rPr>
              <a:t>Exam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5F856C-5554-4AA8-9726-E8D18BE19545}"/>
              </a:ext>
            </a:extLst>
          </p:cNvPr>
          <p:cNvSpPr/>
          <p:nvPr/>
        </p:nvSpPr>
        <p:spPr>
          <a:xfrm>
            <a:off x="467544" y="1268760"/>
            <a:ext cx="8047806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B04FF-32E9-4EF0-BB36-A5A4BA6D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35</a:t>
            </a:fld>
            <a:endParaRPr lang="en-GB"/>
          </a:p>
        </p:txBody>
      </p:sp>
      <p:pic>
        <p:nvPicPr>
          <p:cNvPr id="6" name="Google Shape;276;p42">
            <a:extLst>
              <a:ext uri="{FF2B5EF4-FFF2-40B4-BE49-F238E27FC236}">
                <a16:creationId xmlns:a16="http://schemas.microsoft.com/office/drawing/2014/main" id="{0CC0CD72-1BAC-44E9-B4F5-25227DA6B64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0134" y="1669926"/>
            <a:ext cx="5762625" cy="3609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738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0B0584-DEDD-4894-BA59-D1E6726D3E69}"/>
              </a:ext>
            </a:extLst>
          </p:cNvPr>
          <p:cNvSpPr txBox="1"/>
          <p:nvPr/>
        </p:nvSpPr>
        <p:spPr>
          <a:xfrm>
            <a:off x="611560" y="2606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A8AAD"/>
                </a:solidFill>
              </a:rPr>
              <a:t>Exam Answers – </a:t>
            </a:r>
            <a:r>
              <a:rPr lang="en-GB" sz="3200" b="1" dirty="0">
                <a:solidFill>
                  <a:srgbClr val="7030A0"/>
                </a:solidFill>
              </a:rPr>
              <a:t>Purple pen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5F856C-5554-4AA8-9726-E8D18BE19545}"/>
              </a:ext>
            </a:extLst>
          </p:cNvPr>
          <p:cNvSpPr/>
          <p:nvPr/>
        </p:nvSpPr>
        <p:spPr>
          <a:xfrm>
            <a:off x="467544" y="1268760"/>
            <a:ext cx="8047806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B04FF-32E9-4EF0-BB36-A5A4BA6D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36</a:t>
            </a:fld>
            <a:endParaRPr lang="en-GB"/>
          </a:p>
        </p:txBody>
      </p:sp>
      <p:pic>
        <p:nvPicPr>
          <p:cNvPr id="7" name="Google Shape;268;p41">
            <a:extLst>
              <a:ext uri="{FF2B5EF4-FFF2-40B4-BE49-F238E27FC236}">
                <a16:creationId xmlns:a16="http://schemas.microsoft.com/office/drawing/2014/main" id="{6C4B4D5C-80D2-42E0-B506-9E88BC395BA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3608" y="1484784"/>
            <a:ext cx="44291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69;p41">
            <a:extLst>
              <a:ext uri="{FF2B5EF4-FFF2-40B4-BE49-F238E27FC236}">
                <a16:creationId xmlns:a16="http://schemas.microsoft.com/office/drawing/2014/main" id="{56855691-6B97-4833-89C5-E687EB1625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608" y="2490492"/>
            <a:ext cx="4854875" cy="226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862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0B0584-DEDD-4894-BA59-D1E6726D3E69}"/>
              </a:ext>
            </a:extLst>
          </p:cNvPr>
          <p:cNvSpPr txBox="1"/>
          <p:nvPr/>
        </p:nvSpPr>
        <p:spPr>
          <a:xfrm>
            <a:off x="611560" y="2606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A8AAD"/>
                </a:solidFill>
              </a:rPr>
              <a:t>Exam Answers – </a:t>
            </a:r>
            <a:r>
              <a:rPr lang="en-GB" sz="3200" b="1" dirty="0">
                <a:solidFill>
                  <a:srgbClr val="7030A0"/>
                </a:solidFill>
              </a:rPr>
              <a:t>Purple pen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5F856C-5554-4AA8-9726-E8D18BE19545}"/>
              </a:ext>
            </a:extLst>
          </p:cNvPr>
          <p:cNvSpPr/>
          <p:nvPr/>
        </p:nvSpPr>
        <p:spPr>
          <a:xfrm>
            <a:off x="467544" y="1268760"/>
            <a:ext cx="8047806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B04FF-32E9-4EF0-BB36-A5A4BA6D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37</a:t>
            </a:fld>
            <a:endParaRPr lang="en-GB"/>
          </a:p>
        </p:txBody>
      </p:sp>
      <p:pic>
        <p:nvPicPr>
          <p:cNvPr id="6" name="Google Shape;283;p43">
            <a:extLst>
              <a:ext uri="{FF2B5EF4-FFF2-40B4-BE49-F238E27FC236}">
                <a16:creationId xmlns:a16="http://schemas.microsoft.com/office/drawing/2014/main" id="{0ABA8259-9903-46AD-971D-592FCB917F7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23" y="1484784"/>
            <a:ext cx="7632848" cy="321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04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F191AB20-27DF-4A58-831B-ECB262692A5E}"/>
              </a:ext>
            </a:extLst>
          </p:cNvPr>
          <p:cNvSpPr/>
          <p:nvPr/>
        </p:nvSpPr>
        <p:spPr>
          <a:xfrm>
            <a:off x="251520" y="367086"/>
            <a:ext cx="4320480" cy="255785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900211C5-615A-4031-856D-00724F388E82}"/>
              </a:ext>
            </a:extLst>
          </p:cNvPr>
          <p:cNvSpPr/>
          <p:nvPr/>
        </p:nvSpPr>
        <p:spPr>
          <a:xfrm>
            <a:off x="4724400" y="367086"/>
            <a:ext cx="4320480" cy="255785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963FC819-B45E-45B1-A985-81F1B0D30DA5}"/>
              </a:ext>
            </a:extLst>
          </p:cNvPr>
          <p:cNvSpPr/>
          <p:nvPr/>
        </p:nvSpPr>
        <p:spPr>
          <a:xfrm>
            <a:off x="251520" y="3140968"/>
            <a:ext cx="4320480" cy="255785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B144D3C0-FEAE-4BBD-A4CB-EC3879AAA8A9}"/>
              </a:ext>
            </a:extLst>
          </p:cNvPr>
          <p:cNvSpPr/>
          <p:nvPr/>
        </p:nvSpPr>
        <p:spPr>
          <a:xfrm>
            <a:off x="4724400" y="3140968"/>
            <a:ext cx="4320480" cy="255785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59AC0F-0E57-4F4E-B073-382205A9329F}"/>
              </a:ext>
            </a:extLst>
          </p:cNvPr>
          <p:cNvSpPr txBox="1"/>
          <p:nvPr/>
        </p:nvSpPr>
        <p:spPr>
          <a:xfrm>
            <a:off x="611560" y="836712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 the revision aid for Mental Preparation techniques and list the 4 techniques which can be used</a:t>
            </a:r>
          </a:p>
          <a:p>
            <a:endParaRPr lang="en-GB" dirty="0"/>
          </a:p>
          <a:p>
            <a:endParaRPr lang="en-GB" dirty="0"/>
          </a:p>
          <a:p>
            <a:pPr algn="r"/>
            <a:r>
              <a:rPr lang="en-GB" dirty="0"/>
              <a:t>(5 marks)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441784-B196-4F57-B31B-2CEF835E3085}"/>
              </a:ext>
            </a:extLst>
          </p:cNvPr>
          <p:cNvSpPr txBox="1"/>
          <p:nvPr/>
        </p:nvSpPr>
        <p:spPr>
          <a:xfrm>
            <a:off x="5004048" y="836712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sprinter focusing on the finishing line and not worrying about the runner in the next lane is an example of which mental preparation technique?</a:t>
            </a:r>
          </a:p>
          <a:p>
            <a:pPr algn="r"/>
            <a:r>
              <a:rPr lang="en-GB" dirty="0"/>
              <a:t>(1 mark)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FA816E-D17C-44D5-BA29-1DBFC6570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65956"/>
            <a:ext cx="4176464" cy="538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42996D-BF04-4167-AC75-29AEC61B0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47" y="3861048"/>
            <a:ext cx="2752725" cy="17734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5BB1F4-F8FA-4E78-BFF0-92EDC4F11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3" y="3394570"/>
            <a:ext cx="4213793" cy="5384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DEA1BF-2815-42A2-975C-3BA88EABDBF1}"/>
              </a:ext>
            </a:extLst>
          </p:cNvPr>
          <p:cNvSpPr txBox="1"/>
          <p:nvPr/>
        </p:nvSpPr>
        <p:spPr>
          <a:xfrm>
            <a:off x="7524328" y="50131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(1 mark)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846801-E6E3-4054-80F7-D073D3BF3B0D}"/>
              </a:ext>
            </a:extLst>
          </p:cNvPr>
          <p:cNvSpPr txBox="1"/>
          <p:nvPr/>
        </p:nvSpPr>
        <p:spPr>
          <a:xfrm>
            <a:off x="3491880" y="50131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(1 mark)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9DB385-6A60-45D4-AC1B-237ADD486EAB}"/>
              </a:ext>
            </a:extLst>
          </p:cNvPr>
          <p:cNvSpPr txBox="1"/>
          <p:nvPr/>
        </p:nvSpPr>
        <p:spPr>
          <a:xfrm>
            <a:off x="323527" y="764704"/>
            <a:ext cx="3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ED4E2-EAAB-41A8-BAFA-0D8BB2D36603}"/>
              </a:ext>
            </a:extLst>
          </p:cNvPr>
          <p:cNvSpPr txBox="1"/>
          <p:nvPr/>
        </p:nvSpPr>
        <p:spPr>
          <a:xfrm>
            <a:off x="4752020" y="764704"/>
            <a:ext cx="47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770339-607A-4A4E-A398-AAAD5A374E1E}"/>
              </a:ext>
            </a:extLst>
          </p:cNvPr>
          <p:cNvSpPr txBox="1"/>
          <p:nvPr/>
        </p:nvSpPr>
        <p:spPr>
          <a:xfrm>
            <a:off x="611560" y="32129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B047D5-B5F9-455D-BB46-D7A967D72175}"/>
              </a:ext>
            </a:extLst>
          </p:cNvPr>
          <p:cNvSpPr txBox="1"/>
          <p:nvPr/>
        </p:nvSpPr>
        <p:spPr>
          <a:xfrm>
            <a:off x="5004048" y="32849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982AB11-8507-41A2-8BFA-48BAA230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1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F191AB20-27DF-4A58-831B-ECB262692A5E}"/>
              </a:ext>
            </a:extLst>
          </p:cNvPr>
          <p:cNvSpPr/>
          <p:nvPr/>
        </p:nvSpPr>
        <p:spPr>
          <a:xfrm>
            <a:off x="251520" y="367086"/>
            <a:ext cx="4320480" cy="255785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900211C5-615A-4031-856D-00724F388E82}"/>
              </a:ext>
            </a:extLst>
          </p:cNvPr>
          <p:cNvSpPr/>
          <p:nvPr/>
        </p:nvSpPr>
        <p:spPr>
          <a:xfrm>
            <a:off x="4724400" y="367086"/>
            <a:ext cx="4320480" cy="255785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963FC819-B45E-45B1-A985-81F1B0D30DA5}"/>
              </a:ext>
            </a:extLst>
          </p:cNvPr>
          <p:cNvSpPr/>
          <p:nvPr/>
        </p:nvSpPr>
        <p:spPr>
          <a:xfrm>
            <a:off x="251520" y="3140968"/>
            <a:ext cx="4320480" cy="255785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B144D3C0-FEAE-4BBD-A4CB-EC3879AAA8A9}"/>
              </a:ext>
            </a:extLst>
          </p:cNvPr>
          <p:cNvSpPr/>
          <p:nvPr/>
        </p:nvSpPr>
        <p:spPr>
          <a:xfrm>
            <a:off x="4724400" y="3140968"/>
            <a:ext cx="4320480" cy="255785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df750188-0ea1-440b-89e0-fa4447a22764@eurprd08">
            <a:extLst>
              <a:ext uri="{FF2B5EF4-FFF2-40B4-BE49-F238E27FC236}">
                <a16:creationId xmlns:a16="http://schemas.microsoft.com/office/drawing/2014/main" id="{9B818701-06E6-4B1D-B5F3-C859F626C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548680"/>
            <a:ext cx="3384376" cy="147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773331-19A6-4FA3-8D8D-AC9C70E05DA0}"/>
              </a:ext>
            </a:extLst>
          </p:cNvPr>
          <p:cNvSpPr txBox="1"/>
          <p:nvPr/>
        </p:nvSpPr>
        <p:spPr>
          <a:xfrm>
            <a:off x="755576" y="229408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Positive thinking, Imagery, Mental rehearsal and selective attention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755114-239F-42A4-80D9-3B5D00E74C26}"/>
              </a:ext>
            </a:extLst>
          </p:cNvPr>
          <p:cNvSpPr txBox="1"/>
          <p:nvPr/>
        </p:nvSpPr>
        <p:spPr>
          <a:xfrm>
            <a:off x="5220072" y="98072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Selective attention – blocking out irrelevant information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3CB6D1-1A33-4F9B-8EAF-C05AB0144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210347"/>
            <a:ext cx="1943100" cy="419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6E5648-7F40-4527-BB19-C2DAD8DA6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4210347"/>
            <a:ext cx="542925" cy="409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58373D-3820-4F5A-B952-EAACF16601DF}"/>
              </a:ext>
            </a:extLst>
          </p:cNvPr>
          <p:cNvSpPr txBox="1"/>
          <p:nvPr/>
        </p:nvSpPr>
        <p:spPr>
          <a:xfrm>
            <a:off x="395536" y="6926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73492D-CC48-45B4-A88A-58FD76D6DCBC}"/>
              </a:ext>
            </a:extLst>
          </p:cNvPr>
          <p:cNvSpPr txBox="1"/>
          <p:nvPr/>
        </p:nvSpPr>
        <p:spPr>
          <a:xfrm>
            <a:off x="4896036" y="692696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4D69C9-F496-4E3D-9768-7E499B10571F}"/>
              </a:ext>
            </a:extLst>
          </p:cNvPr>
          <p:cNvSpPr txBox="1"/>
          <p:nvPr/>
        </p:nvSpPr>
        <p:spPr>
          <a:xfrm>
            <a:off x="827584" y="378729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1A736-6BA9-4180-9F8F-C9BB18B3F666}"/>
              </a:ext>
            </a:extLst>
          </p:cNvPr>
          <p:cNvSpPr txBox="1"/>
          <p:nvPr/>
        </p:nvSpPr>
        <p:spPr>
          <a:xfrm>
            <a:off x="5004048" y="353858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CE76F6C-8BAA-4DC9-A686-3D7B1365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07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63688" y="323945"/>
            <a:ext cx="5688632" cy="5847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DA8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Skills</a:t>
            </a:r>
            <a:endParaRPr lang="en-US" sz="3200" dirty="0">
              <a:solidFill>
                <a:srgbClr val="DA8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1FB078-2E7A-41F3-AE77-43057968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DF75B-B3F2-41D4-98D5-D88B4AF30131}"/>
              </a:ext>
            </a:extLst>
          </p:cNvPr>
          <p:cNvSpPr/>
          <p:nvPr/>
        </p:nvSpPr>
        <p:spPr>
          <a:xfrm>
            <a:off x="107504" y="1167319"/>
            <a:ext cx="903649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A motor skill is ‘An action or task that has a target or goal that requires </a:t>
            </a:r>
            <a:r>
              <a:rPr lang="en-GB" u="sng" dirty="0">
                <a:latin typeface="Comic Sans MS"/>
                <a:ea typeface="Comic Sans MS"/>
                <a:cs typeface="Comic Sans MS"/>
                <a:sym typeface="Comic Sans MS"/>
              </a:rPr>
              <a:t>voluntary body</a:t>
            </a: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 and/or </a:t>
            </a:r>
            <a:r>
              <a:rPr lang="en-GB" u="sng" dirty="0">
                <a:latin typeface="Comic Sans MS"/>
                <a:ea typeface="Comic Sans MS"/>
                <a:cs typeface="Comic Sans MS"/>
                <a:sym typeface="Comic Sans MS"/>
              </a:rPr>
              <a:t>limb movement</a:t>
            </a: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 to achieve this goal’</a:t>
            </a:r>
          </a:p>
          <a:p>
            <a:pPr>
              <a:spcBef>
                <a:spcPts val="1600"/>
              </a:spcBef>
            </a:pPr>
            <a:endParaRPr lang="en-GB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spcBef>
                <a:spcPts val="1600"/>
              </a:spcBef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Two ways to use the word </a:t>
            </a:r>
            <a:r>
              <a:rPr lang="en-GB" b="1" dirty="0">
                <a:latin typeface="Comic Sans MS"/>
                <a:ea typeface="Comic Sans MS"/>
                <a:cs typeface="Comic Sans MS"/>
                <a:sym typeface="Comic Sans MS"/>
              </a:rPr>
              <a:t>skill</a:t>
            </a:r>
          </a:p>
          <a:p>
            <a:pPr>
              <a:spcBef>
                <a:spcPts val="1600"/>
              </a:spcBef>
              <a:buFont typeface="Comic Sans MS"/>
              <a:buAutoNum type="arabicPeriod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To see a specific </a:t>
            </a:r>
            <a:r>
              <a:rPr lang="en-GB" b="1" dirty="0">
                <a:latin typeface="Comic Sans MS"/>
                <a:ea typeface="Comic Sans MS"/>
                <a:cs typeface="Comic Sans MS"/>
                <a:sym typeface="Comic Sans MS"/>
              </a:rPr>
              <a:t>task</a:t>
            </a: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 e.g. A drop shot in badminton is a skill</a:t>
            </a:r>
          </a:p>
          <a:p>
            <a:pPr>
              <a:buFont typeface="Comic Sans MS"/>
              <a:buAutoNum type="arabicPeriod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To describe the </a:t>
            </a:r>
            <a:r>
              <a:rPr lang="en-GB" b="1" dirty="0">
                <a:latin typeface="Comic Sans MS"/>
                <a:ea typeface="Comic Sans MS"/>
                <a:cs typeface="Comic Sans MS"/>
                <a:sym typeface="Comic Sans MS"/>
              </a:rPr>
              <a:t>quality</a:t>
            </a: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 of an </a:t>
            </a:r>
            <a:r>
              <a:rPr lang="en-GB" b="1" dirty="0">
                <a:latin typeface="Comic Sans MS"/>
                <a:ea typeface="Comic Sans MS"/>
                <a:cs typeface="Comic Sans MS"/>
                <a:sym typeface="Comic Sans MS"/>
              </a:rPr>
              <a:t>action</a:t>
            </a: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 e.g. They showed great skill when performing a somersault/Messi is a skilful player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093E39-065B-4E81-8447-01E8B7AEA7C1}"/>
              </a:ext>
            </a:extLst>
          </p:cNvPr>
          <p:cNvSpPr/>
          <p:nvPr/>
        </p:nvSpPr>
        <p:spPr>
          <a:xfrm>
            <a:off x="179512" y="3933056"/>
            <a:ext cx="8712968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Task </a:t>
            </a:r>
            <a:r>
              <a:rPr lang="en-GB" dirty="0"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- What are the characteristics of a skilful movement? Could you break this down into 5 specific areas necessary in a skilful movement?</a:t>
            </a:r>
          </a:p>
          <a:p>
            <a:pPr lvl="0">
              <a:spcBef>
                <a:spcPts val="1600"/>
              </a:spcBef>
            </a:pPr>
            <a:r>
              <a:rPr lang="en-GB" u="sng" dirty="0">
                <a:solidFill>
                  <a:schemeClr val="hlink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  <a:hlinkClick r:id="rId2"/>
              </a:rPr>
              <a:t>Skills video…..</a:t>
            </a:r>
            <a:endParaRPr lang="en-GB" dirty="0"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1600"/>
              </a:spcBef>
              <a:spcAft>
                <a:spcPts val="1600"/>
              </a:spcAft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Watch the video and write down your 5 keywords on your whiteboards….</a:t>
            </a:r>
          </a:p>
        </p:txBody>
      </p:sp>
    </p:spTree>
    <p:extLst>
      <p:ext uri="{BB962C8B-B14F-4D97-AF65-F5344CB8AC3E}">
        <p14:creationId xmlns:p14="http://schemas.microsoft.com/office/powerpoint/2010/main" val="175085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positive thinking in spor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023123-C331-439F-9F2D-7DDF075F1FCC}"/>
              </a:ext>
            </a:extLst>
          </p:cNvPr>
          <p:cNvSpPr txBox="1">
            <a:spLocks/>
          </p:cNvSpPr>
          <p:nvPr/>
        </p:nvSpPr>
        <p:spPr>
          <a:xfrm>
            <a:off x="108000" y="0"/>
            <a:ext cx="8917401" cy="93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4400" b="1">
                <a:solidFill>
                  <a:srgbClr val="DA8A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altLang="en-US" sz="3200" dirty="0"/>
              <a:t>Characteristics of a skilful movement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F03695-135F-4C96-AB97-B4396577051B}"/>
              </a:ext>
            </a:extLst>
          </p:cNvPr>
          <p:cNvSpPr txBox="1">
            <a:spLocks/>
          </p:cNvSpPr>
          <p:nvPr/>
        </p:nvSpPr>
        <p:spPr>
          <a:xfrm>
            <a:off x="125466" y="873867"/>
            <a:ext cx="6012159" cy="48633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3pPr marL="0" lvl="2">
              <a:lnSpc>
                <a:spcPct val="90000"/>
              </a:lnSpc>
              <a:spcBef>
                <a:spcPct val="0"/>
              </a:spcBef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2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134A2B-5E11-4780-B6A6-3C79D25F14FE}"/>
              </a:ext>
            </a:extLst>
          </p:cNvPr>
          <p:cNvSpPr/>
          <p:nvPr/>
        </p:nvSpPr>
        <p:spPr>
          <a:xfrm>
            <a:off x="899592" y="4941168"/>
            <a:ext cx="3672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A3414-19A6-4BC3-89F1-CFA870AA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7</a:t>
            </a:fld>
            <a:endParaRPr lang="en-GB"/>
          </a:p>
        </p:txBody>
      </p:sp>
      <p:pic>
        <p:nvPicPr>
          <p:cNvPr id="12" name="Google Shape;86;p17">
            <a:extLst>
              <a:ext uri="{FF2B5EF4-FFF2-40B4-BE49-F238E27FC236}">
                <a16:creationId xmlns:a16="http://schemas.microsoft.com/office/drawing/2014/main" id="{A0ABCFE0-F308-4A9C-A391-41203926EED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5240" y="1061037"/>
            <a:ext cx="5666919" cy="492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85;p17">
            <a:extLst>
              <a:ext uri="{FF2B5EF4-FFF2-40B4-BE49-F238E27FC236}">
                <a16:creationId xmlns:a16="http://schemas.microsoft.com/office/drawing/2014/main" id="{F985B24D-797D-4623-BBBA-34A251444AC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8704" y="2793451"/>
            <a:ext cx="1278375" cy="17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87;p17">
            <a:extLst>
              <a:ext uri="{FF2B5EF4-FFF2-40B4-BE49-F238E27FC236}">
                <a16:creationId xmlns:a16="http://schemas.microsoft.com/office/drawing/2014/main" id="{6A7A8D00-9B31-41E1-9496-C49661A6A90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8184" y="877146"/>
            <a:ext cx="1782341" cy="1471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4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EDC503-DE07-41AB-A746-03280C02AD50}"/>
              </a:ext>
            </a:extLst>
          </p:cNvPr>
          <p:cNvSpPr txBox="1"/>
          <p:nvPr/>
        </p:nvSpPr>
        <p:spPr>
          <a:xfrm>
            <a:off x="35497" y="2060848"/>
            <a:ext cx="9108504" cy="1647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Sport chosen: _______________________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12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determined example: 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5FE9E0-F7F2-4A60-B260-FFFA43FD5373}"/>
              </a:ext>
            </a:extLst>
          </p:cNvPr>
          <p:cNvSpPr txBox="1"/>
          <p:nvPr/>
        </p:nvSpPr>
        <p:spPr>
          <a:xfrm>
            <a:off x="117848" y="1394206"/>
            <a:ext cx="8568952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Task: for each of the PEA FC characteristics, list your own example from your chosen sport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0C8770-2B6E-445D-9C40-399554499670}"/>
              </a:ext>
            </a:extLst>
          </p:cNvPr>
          <p:cNvSpPr txBox="1">
            <a:spLocks/>
          </p:cNvSpPr>
          <p:nvPr/>
        </p:nvSpPr>
        <p:spPr>
          <a:xfrm>
            <a:off x="1259632" y="365467"/>
            <a:ext cx="6552728" cy="762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4400" b="1">
                <a:solidFill>
                  <a:srgbClr val="DA8A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altLang="en-US" sz="3200" dirty="0"/>
              <a:t>Characteristics of a skilful movement – PEA FC!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F3496E-3C42-4496-B79A-A466E86772AA}"/>
              </a:ext>
            </a:extLst>
          </p:cNvPr>
          <p:cNvSpPr txBox="1">
            <a:spLocks/>
          </p:cNvSpPr>
          <p:nvPr/>
        </p:nvSpPr>
        <p:spPr>
          <a:xfrm>
            <a:off x="107999" y="969991"/>
            <a:ext cx="6012159" cy="48633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3pPr marL="0" lvl="2">
              <a:lnSpc>
                <a:spcPct val="90000"/>
              </a:lnSpc>
              <a:spcBef>
                <a:spcPct val="0"/>
              </a:spcBef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2"/>
            <a:endParaRPr lang="en-US" b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82D1E-CB19-46AC-B363-C8A97BDA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8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891517-DA08-405D-BE40-BF6DCF8DF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789833"/>
            <a:ext cx="8048997" cy="29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0B0584-DEDD-4894-BA59-D1E6726D3E69}"/>
              </a:ext>
            </a:extLst>
          </p:cNvPr>
          <p:cNvSpPr txBox="1"/>
          <p:nvPr/>
        </p:nvSpPr>
        <p:spPr>
          <a:xfrm>
            <a:off x="611560" y="2606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A8AAD"/>
                </a:solidFill>
              </a:rPr>
              <a:t>Exam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5F856C-5554-4AA8-9726-E8D18BE19545}"/>
              </a:ext>
            </a:extLst>
          </p:cNvPr>
          <p:cNvSpPr/>
          <p:nvPr/>
        </p:nvSpPr>
        <p:spPr>
          <a:xfrm>
            <a:off x="467544" y="1268760"/>
            <a:ext cx="8047806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B04FF-32E9-4EF0-BB36-A5A4BA6D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9</a:t>
            </a:fld>
            <a:endParaRPr lang="en-GB"/>
          </a:p>
        </p:txBody>
      </p:sp>
      <p:pic>
        <p:nvPicPr>
          <p:cNvPr id="6" name="Google Shape;94;p18">
            <a:extLst>
              <a:ext uri="{FF2B5EF4-FFF2-40B4-BE49-F238E27FC236}">
                <a16:creationId xmlns:a16="http://schemas.microsoft.com/office/drawing/2014/main" id="{1F4D3726-770A-4A15-99BB-59B173418CE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00" y="1650541"/>
            <a:ext cx="68199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062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932</Words>
  <Application>Microsoft Office PowerPoint</Application>
  <PresentationFormat>On-screen Show (4:3)</PresentationFormat>
  <Paragraphs>182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Comic Sans MS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of skills - Difficulty continuum  </vt:lpstr>
      <vt:lpstr>PowerPoint Presentation</vt:lpstr>
      <vt:lpstr>Classification of skills - Environmental continuum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answer for Tennis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Cambridge Assessment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(9-1) PE - Sports Psychology</dc:title>
  <dc:creator>OCR</dc:creator>
  <cp:keywords>GCSE; PE; Topic Presnetation; Sports Psychology</cp:keywords>
  <cp:lastModifiedBy>Michael Keating</cp:lastModifiedBy>
  <cp:revision>211</cp:revision>
  <dcterms:created xsi:type="dcterms:W3CDTF">2018-10-01T14:21:10Z</dcterms:created>
  <dcterms:modified xsi:type="dcterms:W3CDTF">2024-06-18T13:55:58Z</dcterms:modified>
</cp:coreProperties>
</file>