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F49A8C-D2CD-4CC2-B793-F5D1CB6C7165}">
  <a:tblStyle styleId="{A4F49A8C-D2CD-4CC2-B793-F5D1CB6C71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026" y="60"/>
      </p:cViewPr>
      <p:guideLst>
        <p:guide orient="horz" pos="256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f9d0dc7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f9d0dc7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11a32032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11a32032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fc55d7e8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fc55d7e8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hyperlink" Target="http://www.youtube.com/watch?v=JVS_Iat9_Mk" TargetMode="External"/><Relationship Id="rId3" Type="http://schemas.openxmlformats.org/officeDocument/2006/relationships/hyperlink" Target="http://www.youtube.com/watch?v=2LmQVwRXXHs" TargetMode="External"/><Relationship Id="rId7" Type="http://schemas.openxmlformats.org/officeDocument/2006/relationships/hyperlink" Target="http://www.youtube.com/watch?v=U3U5-Bwdx0E" TargetMode="External"/><Relationship Id="rId12" Type="http://schemas.openxmlformats.org/officeDocument/2006/relationships/image" Target="../media/image5.jpg"/><Relationship Id="rId2" Type="http://schemas.openxmlformats.org/officeDocument/2006/relationships/notesSlide" Target="../notesSlides/notesSlide1.xml"/><Relationship Id="rId16"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hyperlink" Target="http://www.youtube.com/watch?v=IeGrTqW5lek" TargetMode="External"/><Relationship Id="rId5" Type="http://schemas.openxmlformats.org/officeDocument/2006/relationships/hyperlink" Target="http://www.youtube.com/watch?v=4y2U5Nx4AD0" TargetMode="External"/><Relationship Id="rId15" Type="http://schemas.openxmlformats.org/officeDocument/2006/relationships/hyperlink" Target="http://www.youtube.com/watch?v=eShBZ3-RxHA" TargetMode="External"/><Relationship Id="rId10" Type="http://schemas.openxmlformats.org/officeDocument/2006/relationships/image" Target="../media/image4.jpg"/><Relationship Id="rId4" Type="http://schemas.openxmlformats.org/officeDocument/2006/relationships/image" Target="../media/image1.jpg"/><Relationship Id="rId9" Type="http://schemas.openxmlformats.org/officeDocument/2006/relationships/hyperlink" Target="http://www.youtube.com/watch?v=TN29zjT3tcY" TargetMode="External"/><Relationship Id="rId14"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bbc.co.uk/bitesize/guides/z367tyc/revision/2" TargetMode="External"/><Relationship Id="rId7" Type="http://schemas.openxmlformats.org/officeDocument/2006/relationships/hyperlink" Target="https://www.youtube.com/watch?v=o9zCgPtsup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watch?v=T2iVqTckmPQ" TargetMode="Externa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9zCgPtsup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319049" y="2337675"/>
            <a:ext cx="4199700" cy="182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Effects of Exercise on 4 Body Systems </a:t>
            </a:r>
            <a:endParaRPr b="1"/>
          </a:p>
        </p:txBody>
      </p:sp>
      <p:sp>
        <p:nvSpPr>
          <p:cNvPr id="55" name="Google Shape;5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56" name="Google Shape;56;p13"/>
          <p:cNvSpPr txBox="1"/>
          <p:nvPr/>
        </p:nvSpPr>
        <p:spPr>
          <a:xfrm>
            <a:off x="518825" y="3718100"/>
            <a:ext cx="1599300" cy="10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7" name="Google Shape;57;p13" descr="Check out this video to learn more about the immediate,short term and long term effects of exercise on the body.&#10;&#10;Tonight I will be doing a live stream at 730 so if you have any questions make sure you join us" title="Gcse Pe Paper 1 The effects of exercise">
            <a:hlinkClick r:id="rId3"/>
          </p:cNvPr>
          <p:cNvPicPr preferRelativeResize="0"/>
          <p:nvPr/>
        </p:nvPicPr>
        <p:blipFill>
          <a:blip r:embed="rId4">
            <a:alphaModFix/>
          </a:blip>
          <a:stretch>
            <a:fillRect/>
          </a:stretch>
        </p:blipFill>
        <p:spPr>
          <a:xfrm>
            <a:off x="7413837" y="2852324"/>
            <a:ext cx="1460066" cy="1095000"/>
          </a:xfrm>
          <a:prstGeom prst="rect">
            <a:avLst/>
          </a:prstGeom>
          <a:noFill/>
          <a:ln>
            <a:noFill/>
          </a:ln>
        </p:spPr>
      </p:pic>
      <p:pic>
        <p:nvPicPr>
          <p:cNvPr id="58" name="Google Shape;58;p13" descr="This video will look at the short term effects of exercise on the muscular, cardiovascular and respiratory systems" title="Chapter 1.5: Short Term Effects of Exercise on the Body Systems">
            <a:hlinkClick r:id="rId5"/>
          </p:cNvPr>
          <p:cNvPicPr preferRelativeResize="0"/>
          <p:nvPr/>
        </p:nvPicPr>
        <p:blipFill>
          <a:blip r:embed="rId6">
            <a:alphaModFix/>
          </a:blip>
          <a:stretch>
            <a:fillRect/>
          </a:stretch>
        </p:blipFill>
        <p:spPr>
          <a:xfrm>
            <a:off x="7344225" y="147350"/>
            <a:ext cx="1599300" cy="1199498"/>
          </a:xfrm>
          <a:prstGeom prst="rect">
            <a:avLst/>
          </a:prstGeom>
          <a:noFill/>
          <a:ln>
            <a:noFill/>
          </a:ln>
        </p:spPr>
      </p:pic>
      <p:pic>
        <p:nvPicPr>
          <p:cNvPr id="59" name="Google Shape;59;p13" descr="This video will look at the long term effects of exercise on the muscular, cardiovascular and respiratory systems" title="Chapter 1.5: Long Term Effects of Exercise on the Body Systems">
            <a:hlinkClick r:id="rId7"/>
          </p:cNvPr>
          <p:cNvPicPr preferRelativeResize="0"/>
          <p:nvPr/>
        </p:nvPicPr>
        <p:blipFill>
          <a:blip r:embed="rId8">
            <a:alphaModFix/>
          </a:blip>
          <a:stretch>
            <a:fillRect/>
          </a:stretch>
        </p:blipFill>
        <p:spPr>
          <a:xfrm>
            <a:off x="7404025" y="1499825"/>
            <a:ext cx="1599300" cy="1199525"/>
          </a:xfrm>
          <a:prstGeom prst="rect">
            <a:avLst/>
          </a:prstGeom>
          <a:noFill/>
          <a:ln>
            <a:noFill/>
          </a:ln>
        </p:spPr>
      </p:pic>
      <p:pic>
        <p:nvPicPr>
          <p:cNvPr id="60" name="Google Shape;60;p13" descr="If Arnold Schwarzenegger visualized it, it came true. His goal to be the best bodybuilder of all time—to leave a legacy so great that he would always be remembered—was so clear in his mind that everything else faded away. &#10;► BodyFit Training Programs: https://bbcom.me/360xg0f&#10;► Shop Bodybuilding Signature Supplements: https://bbcom.me/2sA8UwC&#10;► Subscribe: http://bit.ly/2DK5lGD&#10;&#10;In this video, you'll get to view never-before-seen footage of Arnold building his legacy, including some classic tape from the golden age of bodybuilding and new, exclusive interview footage. Follow Arnold's path so you can learn how to build your own.&#10;&#10;FOCUS AND ENTHUSIASM&#10;Along with a very clear vision, you'll need enthusiasm to achieve your goal. Arnold was always excited about his progress and excited about the work he was doing in the gym.&#10;&#10;&quot;That's why I always smiled when I was in the gym,&quot; says Arnold. &quot;People always asked me why I was smiling. Other guys had a sour face or they were pissed off that they had to do another rep or another set. But I looked forward to the work. Why? Because I knew that with every rep that I did, every set that I did, with every weight that I that I lifted, I got one step closer to turning my vision into reality.&#10;&#10;&quot;Because I was so enthusiastic about achieving my vision and winning one championship after the next, there was always excitement,&quot; Arnold says. &quot;So, when I went into the gym, I put my gym bag down and immediately attacked the weights.&quot;&#10;&#10;========================================­=====&#10;&#10;| Follow Us |&#10;► Twitch: http://bit.ly/2q1dttE&#10;► YouTube: http://bit.ly/1RSJFa4&#10;► Facebook: http://on.fb.me/1lomhpr&#10;► Instagram: http://bit.ly/1LzBxab&#10;► Twitter: http://bit.ly/1RSJQlL&#10;► Google+: http://bit.ly/1NRe8qu&#10;► Pinterest: http://bit.ly/1OOZgY4&#10;► Spotify: http://spoti.fi/1NRebm0&#10; &#10;We are Bodybuilding.com. Your transformation is our passion. We are your personal trainer, your nutritionist, your supplement expert, your lifting partner, your support group. We provide the technology, tools and products you need to burn fat, build muscle and become your best self." title="Best Bodybuilder of All Time | Arnold Schwarzenegger's Blueprint Training Program">
            <a:hlinkClick r:id="rId9"/>
          </p:cNvPr>
          <p:cNvPicPr preferRelativeResize="0"/>
          <p:nvPr/>
        </p:nvPicPr>
        <p:blipFill>
          <a:blip r:embed="rId10">
            <a:alphaModFix/>
          </a:blip>
          <a:stretch>
            <a:fillRect/>
          </a:stretch>
        </p:blipFill>
        <p:spPr>
          <a:xfrm>
            <a:off x="191725" y="3676626"/>
            <a:ext cx="1460006" cy="1095000"/>
          </a:xfrm>
          <a:prstGeom prst="rect">
            <a:avLst/>
          </a:prstGeom>
          <a:noFill/>
          <a:ln>
            <a:noFill/>
          </a:ln>
        </p:spPr>
      </p:pic>
      <p:pic>
        <p:nvPicPr>
          <p:cNvPr id="61" name="Google Shape;61;p13" descr="Get ready for one of the best Home Workouts of your LIFE! Let's do this! A 20 minute full body workout that you can do whenever and wherever you like... even first thing in the morning! You don't need any equipment or weight.&#10;&#10;This video is full length which means you can just follow along with whatever I'm doing. If you need extra rest, just pause the video. If you don't need a rest - watch it the whole way through.&#10;&#10;You can hit this home workout 2-3x per week - and if you wanted to keep active on your other days - be sure to check out my other workouts!&#10;&#10;👉Coaching Programs: https://www.fraserwilsonfitness.com&#10;👉Subscribe: (https://goo.gl/84uFTA)&#10;👉Clothes by Gymshark: https://gym.sh/Shop-Fraser&#10;👉Supplements: http://1upnutrition.com CODE: FRASERFIT&#10;&#10;ADD ME ON:&#10;Instagram: https://www.instagram.com/FraserWilsonFit/&#10;Facebook: https://facebook.com/FraserWilsonFit/&#10;Snapchat: FraserWilsonFit&#10;&#10;Music:&#10;Ship Wrek, Zookeepers &amp; Trauzers - Vessel [NCS Release]: https://youtu.be/PXf4rkguwDI&#10;&#10;Defqwop - Heart Afire (feat. Strix) [NCS Release]: https://youtu.be/gJeh_dLjPN4&#10;&#10;Krys Talk &amp; Cole Sipe - Way Back Home [NCS Release]&#10;https://youtu.be/qrmc7KVIoKQ&#10;&#10;Diamond Eyes - Everything [NCS Release]&#10;https://youtu.be/_XspQUK22-U&#10;&#10;JPB - Defeat The Night (feat. Ashley Apollodor) [NCS Release]&#10;https://youtu.be/A_AtqKMqPUE&#10;&#10;Kisma - Fingertips [NCS Release]&#10;https://youtu.be/LJeiQw2RmSg" title="20 MIN MORNING WORKOUT (NO EQUIPMENT BODYWEIGHT WORKOUT!)">
            <a:hlinkClick r:id="rId11"/>
          </p:cNvPr>
          <p:cNvPicPr preferRelativeResize="0"/>
          <p:nvPr/>
        </p:nvPicPr>
        <p:blipFill>
          <a:blip r:embed="rId12">
            <a:alphaModFix/>
          </a:blip>
          <a:stretch>
            <a:fillRect/>
          </a:stretch>
        </p:blipFill>
        <p:spPr>
          <a:xfrm>
            <a:off x="191725" y="147350"/>
            <a:ext cx="1460075" cy="1095053"/>
          </a:xfrm>
          <a:prstGeom prst="rect">
            <a:avLst/>
          </a:prstGeom>
          <a:noFill/>
          <a:ln>
            <a:noFill/>
          </a:ln>
        </p:spPr>
      </p:pic>
      <p:pic>
        <p:nvPicPr>
          <p:cNvPr id="62" name="Google Shape;62;p13" title="Stay at Home - 20 minute full body workout - No equipment (Sunday 5th April) #StayHome">
            <a:hlinkClick r:id="rId13"/>
          </p:cNvPr>
          <p:cNvPicPr preferRelativeResize="0"/>
          <p:nvPr/>
        </p:nvPicPr>
        <p:blipFill>
          <a:blip r:embed="rId14">
            <a:alphaModFix/>
          </a:blip>
          <a:stretch>
            <a:fillRect/>
          </a:stretch>
        </p:blipFill>
        <p:spPr>
          <a:xfrm>
            <a:off x="191725" y="1323775"/>
            <a:ext cx="1460066" cy="1095050"/>
          </a:xfrm>
          <a:prstGeom prst="rect">
            <a:avLst/>
          </a:prstGeom>
          <a:noFill/>
          <a:ln>
            <a:noFill/>
          </a:ln>
        </p:spPr>
      </p:pic>
      <p:pic>
        <p:nvPicPr>
          <p:cNvPr id="63" name="Google Shape;63;p13" descr="This video is about Types of muscle&#10;&#10;For more information on Human Muscles visit:  https://www.teachpe.com/anatomy-physiology/skeletal-muscles&#10;&#10;Test yourself with quizzes: https://www.teachpe.com/courses/gcse-pe-quizzes-revision" title="Types of muscle - GCSE PE Revision">
            <a:hlinkClick r:id="rId15"/>
          </p:cNvPr>
          <p:cNvPicPr preferRelativeResize="0"/>
          <p:nvPr/>
        </p:nvPicPr>
        <p:blipFill>
          <a:blip r:embed="rId16">
            <a:alphaModFix/>
          </a:blip>
          <a:stretch>
            <a:fillRect/>
          </a:stretch>
        </p:blipFill>
        <p:spPr>
          <a:xfrm>
            <a:off x="191725" y="2500199"/>
            <a:ext cx="1460057" cy="109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aphicFrame>
        <p:nvGraphicFramePr>
          <p:cNvPr id="68" name="Google Shape;68;p14"/>
          <p:cNvGraphicFramePr/>
          <p:nvPr/>
        </p:nvGraphicFramePr>
        <p:xfrm>
          <a:off x="182250" y="118225"/>
          <a:ext cx="8902200" cy="4948125"/>
        </p:xfrm>
        <a:graphic>
          <a:graphicData uri="http://schemas.openxmlformats.org/drawingml/2006/table">
            <a:tbl>
              <a:tblPr>
                <a:noFill/>
                <a:tableStyleId>{A4F49A8C-D2CD-4CC2-B793-F5D1CB6C7165}</a:tableStyleId>
              </a:tblPr>
              <a:tblGrid>
                <a:gridCol w="383425">
                  <a:extLst>
                    <a:ext uri="{9D8B030D-6E8A-4147-A177-3AD203B41FA5}">
                      <a16:colId xmlns:a16="http://schemas.microsoft.com/office/drawing/2014/main" val="20000"/>
                    </a:ext>
                  </a:extLst>
                </a:gridCol>
                <a:gridCol w="830575">
                  <a:extLst>
                    <a:ext uri="{9D8B030D-6E8A-4147-A177-3AD203B41FA5}">
                      <a16:colId xmlns:a16="http://schemas.microsoft.com/office/drawing/2014/main" val="20001"/>
                    </a:ext>
                  </a:extLst>
                </a:gridCol>
                <a:gridCol w="569300">
                  <a:extLst>
                    <a:ext uri="{9D8B030D-6E8A-4147-A177-3AD203B41FA5}">
                      <a16:colId xmlns:a16="http://schemas.microsoft.com/office/drawing/2014/main" val="20002"/>
                    </a:ext>
                  </a:extLst>
                </a:gridCol>
                <a:gridCol w="1939100">
                  <a:extLst>
                    <a:ext uri="{9D8B030D-6E8A-4147-A177-3AD203B41FA5}">
                      <a16:colId xmlns:a16="http://schemas.microsoft.com/office/drawing/2014/main" val="20003"/>
                    </a:ext>
                  </a:extLst>
                </a:gridCol>
                <a:gridCol w="401975">
                  <a:extLst>
                    <a:ext uri="{9D8B030D-6E8A-4147-A177-3AD203B41FA5}">
                      <a16:colId xmlns:a16="http://schemas.microsoft.com/office/drawing/2014/main" val="20004"/>
                    </a:ext>
                  </a:extLst>
                </a:gridCol>
                <a:gridCol w="2077925">
                  <a:extLst>
                    <a:ext uri="{9D8B030D-6E8A-4147-A177-3AD203B41FA5}">
                      <a16:colId xmlns:a16="http://schemas.microsoft.com/office/drawing/2014/main" val="20005"/>
                    </a:ext>
                  </a:extLst>
                </a:gridCol>
                <a:gridCol w="383425">
                  <a:extLst>
                    <a:ext uri="{9D8B030D-6E8A-4147-A177-3AD203B41FA5}">
                      <a16:colId xmlns:a16="http://schemas.microsoft.com/office/drawing/2014/main" val="20006"/>
                    </a:ext>
                  </a:extLst>
                </a:gridCol>
                <a:gridCol w="2316475">
                  <a:extLst>
                    <a:ext uri="{9D8B030D-6E8A-4147-A177-3AD203B41FA5}">
                      <a16:colId xmlns:a16="http://schemas.microsoft.com/office/drawing/2014/main" val="20007"/>
                    </a:ext>
                  </a:extLst>
                </a:gridCol>
              </a:tblGrid>
              <a:tr h="320600">
                <a:tc gridSpan="2">
                  <a:txBody>
                    <a:bodyPr/>
                    <a:lstStyle/>
                    <a:p>
                      <a:pPr marL="0" lvl="0" indent="0" algn="ctr" rtl="0">
                        <a:spcBef>
                          <a:spcPts val="0"/>
                        </a:spcBef>
                        <a:spcAft>
                          <a:spcPts val="0"/>
                        </a:spcAft>
                        <a:buNone/>
                      </a:pPr>
                      <a:r>
                        <a:rPr lang="en" sz="1000" b="1"/>
                        <a:t>Skeletal System</a:t>
                      </a:r>
                      <a:r>
                        <a:rPr lang="en" sz="1200" b="1"/>
                        <a:t> </a:t>
                      </a:r>
                      <a:endParaRPr sz="1200" b="1"/>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CCCCCC"/>
                    </a:solidFill>
                  </a:tcPr>
                </a:tc>
                <a:tc hMerge="1">
                  <a:txBody>
                    <a:bodyPr/>
                    <a:lstStyle/>
                    <a:p>
                      <a:endParaRPr lang="en-US"/>
                    </a:p>
                  </a:txBody>
                  <a:tcPr/>
                </a:tc>
                <a:tc gridSpan="2">
                  <a:txBody>
                    <a:bodyPr/>
                    <a:lstStyle/>
                    <a:p>
                      <a:pPr marL="0" lvl="0" indent="0" algn="ctr" rtl="0">
                        <a:spcBef>
                          <a:spcPts val="0"/>
                        </a:spcBef>
                        <a:spcAft>
                          <a:spcPts val="0"/>
                        </a:spcAft>
                        <a:buNone/>
                      </a:pPr>
                      <a:r>
                        <a:rPr lang="en" sz="1200" b="1"/>
                        <a:t>Muscular System </a:t>
                      </a:r>
                      <a:endParaRPr sz="1200" b="1"/>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CCCCCC"/>
                    </a:solidFill>
                  </a:tcPr>
                </a:tc>
                <a:tc hMerge="1">
                  <a:txBody>
                    <a:bodyPr/>
                    <a:lstStyle/>
                    <a:p>
                      <a:endParaRPr lang="en-US"/>
                    </a:p>
                  </a:txBody>
                  <a:tcPr/>
                </a:tc>
                <a:tc gridSpan="2">
                  <a:txBody>
                    <a:bodyPr/>
                    <a:lstStyle/>
                    <a:p>
                      <a:pPr marL="0" lvl="0" indent="0" algn="ctr" rtl="0">
                        <a:spcBef>
                          <a:spcPts val="0"/>
                        </a:spcBef>
                        <a:spcAft>
                          <a:spcPts val="0"/>
                        </a:spcAft>
                        <a:buClr>
                          <a:schemeClr val="dk1"/>
                        </a:buClr>
                        <a:buSzPts val="1100"/>
                        <a:buFont typeface="Arial"/>
                        <a:buNone/>
                      </a:pPr>
                      <a:r>
                        <a:rPr lang="en" sz="1200" b="1">
                          <a:solidFill>
                            <a:schemeClr val="dk1"/>
                          </a:solidFill>
                        </a:rPr>
                        <a:t>Cardiovascular System</a:t>
                      </a:r>
                      <a:endParaRPr sz="1200" b="1"/>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CCCCCC"/>
                    </a:solidFill>
                  </a:tcPr>
                </a:tc>
                <a:tc hMerge="1">
                  <a:txBody>
                    <a:bodyPr/>
                    <a:lstStyle/>
                    <a:p>
                      <a:endParaRPr lang="en-US"/>
                    </a:p>
                  </a:txBody>
                  <a:tcPr/>
                </a:tc>
                <a:tc gridSpan="2">
                  <a:txBody>
                    <a:bodyPr/>
                    <a:lstStyle/>
                    <a:p>
                      <a:pPr marL="0" lvl="0" indent="0" algn="ctr" rtl="0">
                        <a:spcBef>
                          <a:spcPts val="0"/>
                        </a:spcBef>
                        <a:spcAft>
                          <a:spcPts val="0"/>
                        </a:spcAft>
                        <a:buNone/>
                      </a:pPr>
                      <a:r>
                        <a:rPr lang="en" sz="1200" b="1">
                          <a:solidFill>
                            <a:schemeClr val="dk1"/>
                          </a:solidFill>
                        </a:rPr>
                        <a:t>Respiratory System </a:t>
                      </a:r>
                      <a:endParaRPr sz="1200" b="1"/>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83900">
                <a:tc gridSpan="8">
                  <a:txBody>
                    <a:bodyPr/>
                    <a:lstStyle/>
                    <a:p>
                      <a:pPr marL="0" lvl="0" indent="0" algn="ctr" rtl="0">
                        <a:spcBef>
                          <a:spcPts val="0"/>
                        </a:spcBef>
                        <a:spcAft>
                          <a:spcPts val="0"/>
                        </a:spcAft>
                        <a:buNone/>
                      </a:pPr>
                      <a:r>
                        <a:rPr lang="en" b="1" i="1"/>
                        <a:t>Short term</a:t>
                      </a:r>
                      <a:r>
                        <a:rPr lang="en" b="1"/>
                        <a:t> (effects of exercise)  </a:t>
                      </a:r>
                      <a:endParaRPr b="1"/>
                    </a:p>
                  </a:txBody>
                  <a:tcPr marL="91425" marR="91425" marT="91425" marB="91425">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E5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44000">
                <a:tc>
                  <a:txBody>
                    <a:bodyPr/>
                    <a:lstStyle/>
                    <a:p>
                      <a:pPr marL="0" lvl="0" indent="0" algn="l" rtl="0">
                        <a:spcBef>
                          <a:spcPts val="0"/>
                        </a:spcBef>
                        <a:spcAft>
                          <a:spcPts val="0"/>
                        </a:spcAft>
                        <a:buNone/>
                      </a:pPr>
                      <a:endParaRPr/>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endParaRPr sz="1000"/>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endParaRPr sz="1000"/>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1000" b="1">
                          <a:solidFill>
                            <a:schemeClr val="dk1"/>
                          </a:solidFill>
                        </a:rPr>
                        <a:t>1.Temperature of muscles </a:t>
                      </a:r>
                      <a:r>
                        <a:rPr lang="en" sz="1000">
                          <a:solidFill>
                            <a:schemeClr val="dk1"/>
                          </a:solidFill>
                        </a:rPr>
                        <a:t> </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2.Flexibility</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3.Oxygen to muscles</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4.Lactic acid production (anaerobic) </a:t>
                      </a:r>
                      <a:endParaRPr sz="1000">
                        <a:solidFill>
                          <a:schemeClr val="dk1"/>
                        </a:solidFill>
                      </a:endParaRPr>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endParaRPr sz="1000"/>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1000" b="1">
                          <a:solidFill>
                            <a:schemeClr val="dk1"/>
                          </a:solidFill>
                        </a:rPr>
                        <a:t>HR </a:t>
                      </a:r>
                      <a:endParaRPr sz="1000" b="1">
                        <a:solidFill>
                          <a:schemeClr val="dk1"/>
                        </a:solidFill>
                      </a:endParaRPr>
                    </a:p>
                    <a:p>
                      <a:pPr marL="0" lvl="0" indent="0" algn="l" rtl="0">
                        <a:spcBef>
                          <a:spcPts val="0"/>
                        </a:spcBef>
                        <a:spcAft>
                          <a:spcPts val="0"/>
                        </a:spcAft>
                        <a:buClr>
                          <a:schemeClr val="dk1"/>
                        </a:buClr>
                        <a:buSzPts val="1100"/>
                        <a:buFont typeface="Arial"/>
                        <a:buNone/>
                      </a:pPr>
                      <a:r>
                        <a:rPr lang="en" sz="1000" b="1">
                          <a:solidFill>
                            <a:schemeClr val="dk1"/>
                          </a:solidFill>
                        </a:rPr>
                        <a:t>SV </a:t>
                      </a:r>
                      <a:endParaRPr sz="1000" b="1">
                        <a:solidFill>
                          <a:schemeClr val="dk1"/>
                        </a:solidFill>
                      </a:endParaRPr>
                    </a:p>
                    <a:p>
                      <a:pPr marL="0" lvl="0" indent="0" algn="l" rtl="0">
                        <a:spcBef>
                          <a:spcPts val="0"/>
                        </a:spcBef>
                        <a:spcAft>
                          <a:spcPts val="0"/>
                        </a:spcAft>
                        <a:buClr>
                          <a:schemeClr val="dk1"/>
                        </a:buClr>
                        <a:buSzPts val="1100"/>
                        <a:buFont typeface="Arial"/>
                        <a:buNone/>
                      </a:pPr>
                      <a:r>
                        <a:rPr lang="en" sz="1000" b="1">
                          <a:solidFill>
                            <a:schemeClr val="dk1"/>
                          </a:solidFill>
                        </a:rPr>
                        <a:t>CO </a:t>
                      </a:r>
                      <a:endParaRPr sz="1000" b="1">
                        <a:solidFill>
                          <a:schemeClr val="dk1"/>
                        </a:solidFill>
                      </a:endParaRPr>
                    </a:p>
                    <a:p>
                      <a:pPr marL="0" lvl="0" indent="0" algn="l" rtl="0">
                        <a:spcBef>
                          <a:spcPts val="0"/>
                        </a:spcBef>
                        <a:spcAft>
                          <a:spcPts val="0"/>
                        </a:spcAft>
                        <a:buClr>
                          <a:schemeClr val="dk1"/>
                        </a:buClr>
                        <a:buSzPts val="1100"/>
                        <a:buFont typeface="Arial"/>
                        <a:buNone/>
                      </a:pPr>
                      <a:r>
                        <a:rPr lang="en" sz="1000" b="1">
                          <a:solidFill>
                            <a:schemeClr val="dk1"/>
                          </a:solidFill>
                        </a:rPr>
                        <a:t>Redistribution of blood flow</a:t>
                      </a:r>
                      <a:endParaRPr sz="1000" b="1"/>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endParaRPr sz="1000"/>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r>
                        <a:rPr lang="en" sz="1000" b="1"/>
                        <a:t>Respiratory/breathing rate</a:t>
                      </a:r>
                      <a:endParaRPr sz="1000" b="1"/>
                    </a:p>
                    <a:p>
                      <a:pPr marL="0" lvl="0" indent="0" algn="l" rtl="0">
                        <a:spcBef>
                          <a:spcPts val="0"/>
                        </a:spcBef>
                        <a:spcAft>
                          <a:spcPts val="0"/>
                        </a:spcAft>
                        <a:buNone/>
                      </a:pPr>
                      <a:r>
                        <a:rPr lang="en" sz="1000" b="1"/>
                        <a:t>TV</a:t>
                      </a:r>
                      <a:endParaRPr sz="1000" b="1"/>
                    </a:p>
                    <a:p>
                      <a:pPr marL="0" lvl="0" indent="0" algn="l" rtl="0">
                        <a:spcBef>
                          <a:spcPts val="0"/>
                        </a:spcBef>
                        <a:spcAft>
                          <a:spcPts val="0"/>
                        </a:spcAft>
                        <a:buNone/>
                      </a:pPr>
                      <a:r>
                        <a:rPr lang="en" sz="1000" b="1"/>
                        <a:t>MV</a:t>
                      </a:r>
                      <a:endParaRPr sz="1000" b="1"/>
                    </a:p>
                    <a:p>
                      <a:pPr marL="0" lvl="0" indent="0" algn="l" rtl="0">
                        <a:spcBef>
                          <a:spcPts val="0"/>
                        </a:spcBef>
                        <a:spcAft>
                          <a:spcPts val="0"/>
                        </a:spcAft>
                        <a:buNone/>
                      </a:pPr>
                      <a:r>
                        <a:rPr lang="en" sz="1000" b="1"/>
                        <a:t>Oxygen to working muscles</a:t>
                      </a:r>
                      <a:endParaRPr sz="1000" b="1"/>
                    </a:p>
                    <a:p>
                      <a:pPr marL="0" lvl="0" indent="0" algn="l" rtl="0">
                        <a:spcBef>
                          <a:spcPts val="0"/>
                        </a:spcBef>
                        <a:spcAft>
                          <a:spcPts val="0"/>
                        </a:spcAft>
                        <a:buNone/>
                      </a:pPr>
                      <a:r>
                        <a:rPr lang="en" sz="1000" b="1"/>
                        <a:t>Lactic acid production </a:t>
                      </a:r>
                      <a:endParaRPr sz="1000" b="1"/>
                    </a:p>
                  </a:txBody>
                  <a:tcPr marL="91425" marR="91425" marT="91425" marB="91425">
                    <a:lnT w="9525" cap="flat" cmpd="sng">
                      <a:solidFill>
                        <a:srgbClr val="B7B7B7"/>
                      </a:solidFill>
                      <a:prstDash val="solid"/>
                      <a:round/>
                      <a:headEnd type="none" w="sm" len="sm"/>
                      <a:tailEnd type="none" w="sm" len="sm"/>
                    </a:lnT>
                  </a:tcPr>
                </a:tc>
                <a:extLst>
                  <a:ext uri="{0D108BD9-81ED-4DB2-BD59-A6C34878D82A}">
                    <a16:rowId xmlns:a16="http://schemas.microsoft.com/office/drawing/2014/main" val="10002"/>
                  </a:ext>
                </a:extLst>
              </a:tr>
              <a:tr h="248325">
                <a:tc gridSpan="8">
                  <a:txBody>
                    <a:bodyPr/>
                    <a:lstStyle/>
                    <a:p>
                      <a:pPr marL="0" lvl="0" indent="0" algn="ctr" rtl="0">
                        <a:spcBef>
                          <a:spcPts val="0"/>
                        </a:spcBef>
                        <a:spcAft>
                          <a:spcPts val="0"/>
                        </a:spcAft>
                        <a:buNone/>
                      </a:pPr>
                      <a:r>
                        <a:rPr lang="en" b="1" u="sng">
                          <a:solidFill>
                            <a:schemeClr val="hlink"/>
                          </a:solidFill>
                          <a:hlinkClick r:id="rId3"/>
                        </a:rPr>
                        <a:t>Long term (training effects of exercise)</a:t>
                      </a:r>
                      <a:endParaRPr b="1"/>
                    </a:p>
                  </a:txBody>
                  <a:tcPr marL="91425" marR="91425" marT="91425" marB="91425">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845125">
                <a:tc>
                  <a:txBody>
                    <a:bodyPr/>
                    <a:lstStyle/>
                    <a:p>
                      <a:pPr marL="0" lvl="0" indent="0" algn="l" rtl="0">
                        <a:spcBef>
                          <a:spcPts val="0"/>
                        </a:spcBef>
                        <a:spcAft>
                          <a:spcPts val="0"/>
                        </a:spcAft>
                        <a:buNone/>
                      </a:pPr>
                      <a:endParaRPr sz="1000" b="1"/>
                    </a:p>
                  </a:txBody>
                  <a:tcPr marL="91425" marR="91425" marT="91425" marB="91425"/>
                </a:tc>
                <a:tc>
                  <a:txBody>
                    <a:bodyPr/>
                    <a:lstStyle/>
                    <a:p>
                      <a:pPr marL="0" lvl="0" indent="0" algn="l" rtl="0">
                        <a:spcBef>
                          <a:spcPts val="0"/>
                        </a:spcBef>
                        <a:spcAft>
                          <a:spcPts val="0"/>
                        </a:spcAft>
                        <a:buNone/>
                      </a:pPr>
                      <a:r>
                        <a:rPr lang="en" sz="1000" b="1"/>
                        <a:t>Bone density </a:t>
                      </a: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b="1"/>
                    </a:p>
                  </a:txBody>
                  <a:tcPr marL="91425" marR="91425" marT="91425" marB="91425"/>
                </a:tc>
                <a:tc>
                  <a:txBody>
                    <a:bodyPr/>
                    <a:lstStyle/>
                    <a:p>
                      <a:pPr marL="0" lvl="0" indent="0" algn="l" rtl="0">
                        <a:spcBef>
                          <a:spcPts val="0"/>
                        </a:spcBef>
                        <a:spcAft>
                          <a:spcPts val="0"/>
                        </a:spcAft>
                        <a:buNone/>
                      </a:pPr>
                      <a:endParaRPr sz="1000" b="1"/>
                    </a:p>
                  </a:txBody>
                  <a:tcPr marL="91425" marR="91425" marT="91425" marB="91425"/>
                </a:tc>
                <a:tc>
                  <a:txBody>
                    <a:bodyPr/>
                    <a:lstStyle/>
                    <a:p>
                      <a:pPr marL="171450" lvl="0" indent="-177800" algn="l" rtl="0">
                        <a:spcBef>
                          <a:spcPts val="0"/>
                        </a:spcBef>
                        <a:spcAft>
                          <a:spcPts val="0"/>
                        </a:spcAft>
                        <a:buSzPts val="1000"/>
                        <a:buChar char="●"/>
                      </a:pPr>
                      <a:endParaRPr sz="1000" b="1">
                        <a:solidFill>
                          <a:schemeClr val="dk1"/>
                        </a:solidFill>
                      </a:endParaRPr>
                    </a:p>
                    <a:p>
                      <a:pPr marL="171450" lvl="0" indent="-177800" algn="l" rtl="0">
                        <a:spcBef>
                          <a:spcPts val="0"/>
                        </a:spcBef>
                        <a:spcAft>
                          <a:spcPts val="0"/>
                        </a:spcAft>
                        <a:buSzPts val="1000"/>
                        <a:buChar char="●"/>
                      </a:pPr>
                      <a:r>
                        <a:rPr lang="en" sz="1000" b="1">
                          <a:solidFill>
                            <a:schemeClr val="dk1"/>
                          </a:solidFill>
                        </a:rPr>
                        <a:t>Muscular </a:t>
                      </a:r>
                      <a:r>
                        <a:rPr lang="en" sz="1000" b="1">
                          <a:solidFill>
                            <a:srgbClr val="FF0000"/>
                          </a:solidFill>
                        </a:rPr>
                        <a:t>s</a:t>
                      </a:r>
                      <a:r>
                        <a:rPr lang="en" sz="1000" b="1">
                          <a:solidFill>
                            <a:schemeClr val="dk1"/>
                          </a:solidFill>
                        </a:rPr>
                        <a:t>trength </a:t>
                      </a:r>
                      <a:r>
                        <a:rPr lang="en" sz="1000" b="1">
                          <a:solidFill>
                            <a:srgbClr val="FF0000"/>
                          </a:solidFill>
                        </a:rPr>
                        <a:t>H</a:t>
                      </a:r>
                      <a:r>
                        <a:rPr lang="en" sz="1000" b="1"/>
                        <a:t>ypertrophy of muscle</a:t>
                      </a:r>
                      <a:endParaRPr sz="1000" b="1"/>
                    </a:p>
                    <a:p>
                      <a:pPr marL="171450" lvl="0" indent="-177800" algn="l" rtl="0">
                        <a:spcBef>
                          <a:spcPts val="0"/>
                        </a:spcBef>
                        <a:spcAft>
                          <a:spcPts val="0"/>
                        </a:spcAft>
                        <a:buSzPts val="1000"/>
                        <a:buChar char="●"/>
                      </a:pPr>
                      <a:r>
                        <a:rPr lang="en" sz="1000" b="1"/>
                        <a:t>Injury reduced </a:t>
                      </a:r>
                      <a:endParaRPr sz="1000" b="1"/>
                    </a:p>
                    <a:p>
                      <a:pPr marL="171450" lvl="0" indent="-177800" algn="l" rtl="0">
                        <a:spcBef>
                          <a:spcPts val="0"/>
                        </a:spcBef>
                        <a:spcAft>
                          <a:spcPts val="0"/>
                        </a:spcAft>
                        <a:buSzPts val="1000"/>
                        <a:buChar char="●"/>
                      </a:pPr>
                      <a:r>
                        <a:rPr lang="en" sz="1000" b="1"/>
                        <a:t>Flexibility/stretch further  </a:t>
                      </a:r>
                      <a:endParaRPr sz="1000" b="1"/>
                    </a:p>
                    <a:p>
                      <a:pPr marL="171450" lvl="0" indent="-177800" algn="l" rtl="0">
                        <a:spcBef>
                          <a:spcPts val="0"/>
                        </a:spcBef>
                        <a:spcAft>
                          <a:spcPts val="0"/>
                        </a:spcAft>
                        <a:buSzPts val="1000"/>
                        <a:buChar char="●"/>
                      </a:pPr>
                      <a:r>
                        <a:rPr lang="en" sz="1000" b="1">
                          <a:solidFill>
                            <a:srgbClr val="FF0000"/>
                          </a:solidFill>
                        </a:rPr>
                        <a:t>T</a:t>
                      </a:r>
                      <a:r>
                        <a:rPr lang="en" sz="1000" b="1"/>
                        <a:t>olerance to lactic acid </a:t>
                      </a:r>
                      <a:endParaRPr sz="1000" b="1"/>
                    </a:p>
                    <a:p>
                      <a:pPr marL="171450" lvl="0" indent="-177800" algn="l" rtl="0">
                        <a:spcBef>
                          <a:spcPts val="0"/>
                        </a:spcBef>
                        <a:spcAft>
                          <a:spcPts val="0"/>
                        </a:spcAft>
                        <a:buSzPts val="1000"/>
                        <a:buChar char="●"/>
                      </a:pPr>
                      <a:r>
                        <a:rPr lang="en" sz="1000" b="1"/>
                        <a:t>Muscular</a:t>
                      </a:r>
                      <a:r>
                        <a:rPr lang="en" sz="1000" b="1">
                          <a:solidFill>
                            <a:srgbClr val="FF0000"/>
                          </a:solidFill>
                        </a:rPr>
                        <a:t> e</a:t>
                      </a:r>
                      <a:r>
                        <a:rPr lang="en" sz="1000" b="1"/>
                        <a:t>ndurance </a:t>
                      </a:r>
                      <a:endParaRPr sz="1000" b="1"/>
                    </a:p>
                    <a:p>
                      <a:pPr marL="171450" lvl="0" indent="-177800" algn="l" rtl="0">
                        <a:spcBef>
                          <a:spcPts val="0"/>
                        </a:spcBef>
                        <a:spcAft>
                          <a:spcPts val="0"/>
                        </a:spcAft>
                        <a:buSzPts val="1000"/>
                        <a:buChar char="●"/>
                      </a:pPr>
                      <a:r>
                        <a:rPr lang="en" sz="1000" b="1">
                          <a:solidFill>
                            <a:srgbClr val="FF0000"/>
                          </a:solidFill>
                        </a:rPr>
                        <a:t>R</a:t>
                      </a:r>
                      <a:r>
                        <a:rPr lang="en" sz="1000" b="1"/>
                        <a:t>esistance of fatigue </a:t>
                      </a:r>
                      <a:endParaRPr sz="1000" b="1"/>
                    </a:p>
                    <a:p>
                      <a:pPr marL="171450" lvl="0" indent="-177800" algn="l" rtl="0">
                        <a:spcBef>
                          <a:spcPts val="0"/>
                        </a:spcBef>
                        <a:spcAft>
                          <a:spcPts val="0"/>
                        </a:spcAft>
                        <a:buSzPts val="1000"/>
                        <a:buChar char="●"/>
                      </a:pPr>
                      <a:r>
                        <a:rPr lang="en" sz="1000" b="1">
                          <a:solidFill>
                            <a:srgbClr val="FF0000"/>
                          </a:solidFill>
                        </a:rPr>
                        <a:t>S</a:t>
                      </a:r>
                      <a:r>
                        <a:rPr lang="en" sz="1000" b="1"/>
                        <a:t>peed of contraction </a:t>
                      </a:r>
                      <a:endParaRPr sz="1000" b="1"/>
                    </a:p>
                    <a:p>
                      <a:pPr marL="171450" lvl="0" indent="-177800" algn="l" rtl="0">
                        <a:spcBef>
                          <a:spcPts val="0"/>
                        </a:spcBef>
                        <a:spcAft>
                          <a:spcPts val="0"/>
                        </a:spcAft>
                        <a:buSzPts val="1000"/>
                        <a:buChar char="●"/>
                      </a:pPr>
                      <a:r>
                        <a:rPr lang="en" sz="1000">
                          <a:solidFill>
                            <a:schemeClr val="dk1"/>
                          </a:solidFill>
                        </a:rPr>
                        <a:t>Recovery rate </a:t>
                      </a:r>
                      <a:endParaRPr sz="1000">
                        <a:solidFill>
                          <a:schemeClr val="dk1"/>
                        </a:solidFill>
                      </a:endParaRPr>
                    </a:p>
                    <a:p>
                      <a:pPr marL="171450" lvl="0" indent="-177800" algn="l" rtl="0">
                        <a:spcBef>
                          <a:spcPts val="0"/>
                        </a:spcBef>
                        <a:spcAft>
                          <a:spcPts val="0"/>
                        </a:spcAft>
                        <a:buSzPts val="1000"/>
                        <a:buChar char="●"/>
                      </a:pPr>
                      <a:r>
                        <a:rPr lang="en" sz="1000">
                          <a:solidFill>
                            <a:schemeClr val="dk1"/>
                          </a:solidFill>
                        </a:rPr>
                        <a:t>Rate of removal of lactic acid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tc>
                  <a:txBody>
                    <a:bodyPr/>
                    <a:lstStyle/>
                    <a:p>
                      <a:pPr marL="171450" lvl="0" indent="-177800" algn="l" rtl="0">
                        <a:spcBef>
                          <a:spcPts val="0"/>
                        </a:spcBef>
                        <a:spcAft>
                          <a:spcPts val="0"/>
                        </a:spcAft>
                        <a:buClr>
                          <a:schemeClr val="dk1"/>
                        </a:buClr>
                        <a:buSzPts val="1000"/>
                        <a:buChar char="●"/>
                      </a:pPr>
                      <a:r>
                        <a:rPr lang="en" sz="1000" b="1">
                          <a:solidFill>
                            <a:schemeClr val="dk1"/>
                          </a:solidFill>
                        </a:rPr>
                        <a:t>Hypertrophy of the heart (cardiac hypertrophy) The heart becomes bigger</a:t>
                      </a:r>
                      <a:endParaRPr sz="1000" b="1">
                        <a:solidFill>
                          <a:schemeClr val="dk1"/>
                        </a:solidFill>
                      </a:endParaRPr>
                    </a:p>
                    <a:p>
                      <a:pPr marL="171450" lvl="0" indent="-177800" algn="l" rtl="0">
                        <a:spcBef>
                          <a:spcPts val="0"/>
                        </a:spcBef>
                        <a:spcAft>
                          <a:spcPts val="0"/>
                        </a:spcAft>
                        <a:buClr>
                          <a:schemeClr val="dk1"/>
                        </a:buClr>
                        <a:buSzPts val="1000"/>
                        <a:buChar char="●"/>
                      </a:pPr>
                      <a:r>
                        <a:rPr lang="en" sz="1000" b="1" u="sng">
                          <a:solidFill>
                            <a:schemeClr val="dk1"/>
                          </a:solidFill>
                        </a:rPr>
                        <a:t>Resting SV</a:t>
                      </a:r>
                      <a:endParaRPr sz="1000" b="1" u="sng">
                        <a:solidFill>
                          <a:schemeClr val="dk1"/>
                        </a:solidFill>
                      </a:endParaRPr>
                    </a:p>
                    <a:p>
                      <a:pPr marL="171450" lvl="0" indent="-177800" algn="l" rtl="0">
                        <a:spcBef>
                          <a:spcPts val="0"/>
                        </a:spcBef>
                        <a:spcAft>
                          <a:spcPts val="0"/>
                        </a:spcAft>
                        <a:buClr>
                          <a:schemeClr val="dk1"/>
                        </a:buClr>
                        <a:buSzPts val="1000"/>
                        <a:buChar char="●"/>
                      </a:pPr>
                      <a:r>
                        <a:rPr lang="en" sz="1000" b="1" u="sng">
                          <a:solidFill>
                            <a:schemeClr val="dk1"/>
                          </a:solidFill>
                        </a:rPr>
                        <a:t>Maximum </a:t>
                      </a:r>
                      <a:r>
                        <a:rPr lang="en" sz="1000" b="1">
                          <a:solidFill>
                            <a:schemeClr val="dk1"/>
                          </a:solidFill>
                        </a:rPr>
                        <a:t>CO</a:t>
                      </a:r>
                      <a:endParaRPr sz="1000" b="1">
                        <a:solidFill>
                          <a:schemeClr val="dk1"/>
                        </a:solidFill>
                      </a:endParaRPr>
                    </a:p>
                    <a:p>
                      <a:pPr marL="171450" lvl="0" indent="-177800" algn="l" rtl="0">
                        <a:spcBef>
                          <a:spcPts val="0"/>
                        </a:spcBef>
                        <a:spcAft>
                          <a:spcPts val="0"/>
                        </a:spcAft>
                        <a:buClr>
                          <a:schemeClr val="dk1"/>
                        </a:buClr>
                        <a:buSzPts val="1000"/>
                        <a:buChar char="●"/>
                      </a:pPr>
                      <a:r>
                        <a:rPr lang="en" sz="1000">
                          <a:solidFill>
                            <a:schemeClr val="dk1"/>
                          </a:solidFill>
                        </a:rPr>
                        <a:t>Rate of recovery </a:t>
                      </a:r>
                      <a:endParaRPr sz="1000">
                        <a:solidFill>
                          <a:schemeClr val="dk1"/>
                        </a:solidFill>
                      </a:endParaRPr>
                    </a:p>
                    <a:p>
                      <a:pPr marL="171450" lvl="0" indent="-177800" algn="l" rtl="0">
                        <a:spcBef>
                          <a:spcPts val="0"/>
                        </a:spcBef>
                        <a:spcAft>
                          <a:spcPts val="0"/>
                        </a:spcAft>
                        <a:buClr>
                          <a:schemeClr val="dk1"/>
                        </a:buClr>
                        <a:buSzPts val="1000"/>
                        <a:buChar char="●"/>
                      </a:pPr>
                      <a:r>
                        <a:rPr lang="en" sz="1000">
                          <a:solidFill>
                            <a:schemeClr val="dk1"/>
                          </a:solidFill>
                        </a:rPr>
                        <a:t>Heart becomes stronger/stronger contractions </a:t>
                      </a:r>
                      <a:endParaRPr sz="1000">
                        <a:solidFill>
                          <a:schemeClr val="dk1"/>
                        </a:solidFill>
                      </a:endParaRPr>
                    </a:p>
                    <a:p>
                      <a:pPr marL="171450" lvl="0" indent="-177800" algn="l" rtl="0">
                        <a:spcBef>
                          <a:spcPts val="0"/>
                        </a:spcBef>
                        <a:spcAft>
                          <a:spcPts val="0"/>
                        </a:spcAft>
                        <a:buClr>
                          <a:schemeClr val="dk1"/>
                        </a:buClr>
                        <a:buSzPts val="1000"/>
                        <a:buChar char="●"/>
                      </a:pPr>
                      <a:r>
                        <a:rPr lang="en" sz="1000">
                          <a:solidFill>
                            <a:schemeClr val="dk1"/>
                          </a:solidFill>
                        </a:rPr>
                        <a:t>Capillarisation of the heart  </a:t>
                      </a:r>
                      <a:endParaRPr sz="1000">
                        <a:solidFill>
                          <a:schemeClr val="dk1"/>
                        </a:solidFill>
                      </a:endParaRPr>
                    </a:p>
                    <a:p>
                      <a:pPr marL="0" lvl="0" indent="0" algn="l" rtl="0">
                        <a:spcBef>
                          <a:spcPts val="0"/>
                        </a:spcBef>
                        <a:spcAft>
                          <a:spcPts val="0"/>
                        </a:spcAft>
                        <a:buNone/>
                      </a:pPr>
                      <a:endParaRPr sz="1000" b="1"/>
                    </a:p>
                    <a:p>
                      <a:pPr marL="171450" lvl="0" indent="-177800" algn="l" rtl="0">
                        <a:spcBef>
                          <a:spcPts val="0"/>
                        </a:spcBef>
                        <a:spcAft>
                          <a:spcPts val="0"/>
                        </a:spcAft>
                        <a:buClr>
                          <a:schemeClr val="dk1"/>
                        </a:buClr>
                        <a:buSzPts val="1000"/>
                        <a:buChar char="●"/>
                      </a:pPr>
                      <a:r>
                        <a:rPr lang="en" sz="1000">
                          <a:solidFill>
                            <a:schemeClr val="dk1"/>
                          </a:solidFill>
                        </a:rPr>
                        <a:t>Decrease in likelihood of CHD/heart attacks</a:t>
                      </a:r>
                      <a:endParaRPr sz="1000">
                        <a:solidFill>
                          <a:schemeClr val="dk1"/>
                        </a:solidFill>
                      </a:endParaRPr>
                    </a:p>
                    <a:p>
                      <a:pPr marL="171450" lvl="0" indent="-177800" algn="l" rtl="0">
                        <a:spcBef>
                          <a:spcPts val="0"/>
                        </a:spcBef>
                        <a:spcAft>
                          <a:spcPts val="0"/>
                        </a:spcAft>
                        <a:buClr>
                          <a:schemeClr val="dk1"/>
                        </a:buClr>
                        <a:buSzPts val="1000"/>
                        <a:buChar char="●"/>
                      </a:pPr>
                      <a:r>
                        <a:rPr lang="en" sz="1000">
                          <a:solidFill>
                            <a:schemeClr val="dk1"/>
                          </a:solidFill>
                        </a:rPr>
                        <a:t>Decrease resting HR </a:t>
                      </a:r>
                      <a:endParaRPr sz="1000">
                        <a:solidFill>
                          <a:schemeClr val="dk1"/>
                        </a:solidFill>
                      </a:endParaRPr>
                    </a:p>
                    <a:p>
                      <a:pPr marL="0" lvl="0" indent="0" algn="l" rtl="0">
                        <a:spcBef>
                          <a:spcPts val="0"/>
                        </a:spcBef>
                        <a:spcAft>
                          <a:spcPts val="0"/>
                        </a:spcAft>
                        <a:buNone/>
                      </a:pPr>
                      <a:endParaRPr sz="1000" b="1">
                        <a:solidFill>
                          <a:schemeClr val="dk1"/>
                        </a:solidFill>
                      </a:endParaRPr>
                    </a:p>
                    <a:p>
                      <a:pPr marL="0" lvl="0" indent="0" algn="l" rtl="0">
                        <a:spcBef>
                          <a:spcPts val="0"/>
                        </a:spcBef>
                        <a:spcAft>
                          <a:spcPts val="0"/>
                        </a:spcAft>
                        <a:buNone/>
                      </a:pPr>
                      <a:endParaRPr sz="1000" b="1">
                        <a:solidFill>
                          <a:schemeClr val="dk1"/>
                        </a:solidFill>
                      </a:endParaRPr>
                    </a:p>
                    <a:p>
                      <a:pPr marL="0" lvl="0" indent="0" algn="l" rtl="0">
                        <a:spcBef>
                          <a:spcPts val="0"/>
                        </a:spcBef>
                        <a:spcAft>
                          <a:spcPts val="0"/>
                        </a:spcAft>
                        <a:buNone/>
                      </a:pPr>
                      <a:r>
                        <a:rPr lang="en" sz="1000" b="1">
                          <a:solidFill>
                            <a:schemeClr val="dk1"/>
                          </a:solidFill>
                        </a:rPr>
                        <a:t>Bradycardia</a:t>
                      </a:r>
                      <a:endParaRPr sz="1000" b="1">
                        <a:solidFill>
                          <a:schemeClr val="dk1"/>
                        </a:solidFill>
                      </a:endParaRPr>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r>
                        <a:rPr lang="en" sz="1000" b="1"/>
                        <a:t>Aerobic capacity/ lung volume</a:t>
                      </a:r>
                      <a:endParaRPr sz="1000" b="1"/>
                    </a:p>
                    <a:p>
                      <a:pPr marL="0" lvl="0" indent="0" algn="l" rtl="0">
                        <a:spcBef>
                          <a:spcPts val="0"/>
                        </a:spcBef>
                        <a:spcAft>
                          <a:spcPts val="0"/>
                        </a:spcAft>
                        <a:buNone/>
                      </a:pPr>
                      <a:r>
                        <a:rPr lang="en" sz="1000" b="1"/>
                        <a:t>Respiratory muscles (diaphragm and intercostal muscles) </a:t>
                      </a:r>
                      <a:endParaRPr sz="1000" b="1"/>
                    </a:p>
                    <a:p>
                      <a:pPr marL="0" lvl="0" indent="0" algn="l" rtl="0">
                        <a:spcBef>
                          <a:spcPts val="0"/>
                        </a:spcBef>
                        <a:spcAft>
                          <a:spcPts val="0"/>
                        </a:spcAft>
                        <a:buNone/>
                      </a:pPr>
                      <a:r>
                        <a:rPr lang="en" sz="1000" b="1"/>
                        <a:t>TV</a:t>
                      </a:r>
                      <a:endParaRPr sz="1000" b="1"/>
                    </a:p>
                    <a:p>
                      <a:pPr marL="0" lvl="0" indent="0" algn="l" rtl="0">
                        <a:spcBef>
                          <a:spcPts val="0"/>
                        </a:spcBef>
                        <a:spcAft>
                          <a:spcPts val="0"/>
                        </a:spcAft>
                        <a:buClr>
                          <a:schemeClr val="dk1"/>
                        </a:buClr>
                        <a:buSzPts val="1100"/>
                        <a:buFont typeface="Arial"/>
                        <a:buNone/>
                      </a:pPr>
                      <a:r>
                        <a:rPr lang="en" sz="1000" b="1">
                          <a:solidFill>
                            <a:srgbClr val="FF0000"/>
                          </a:solidFill>
                        </a:rPr>
                        <a:t>Maximum </a:t>
                      </a:r>
                      <a:r>
                        <a:rPr lang="en" sz="1000" b="1">
                          <a:solidFill>
                            <a:schemeClr val="dk1"/>
                          </a:solidFill>
                        </a:rPr>
                        <a:t>MV</a:t>
                      </a:r>
                      <a:endParaRPr sz="1000" b="1">
                        <a:solidFill>
                          <a:schemeClr val="dk1"/>
                        </a:solidFill>
                      </a:endParaRPr>
                    </a:p>
                    <a:p>
                      <a:pPr marL="0" lvl="0" indent="0" algn="l" rtl="0">
                        <a:spcBef>
                          <a:spcPts val="0"/>
                        </a:spcBef>
                        <a:spcAft>
                          <a:spcPts val="0"/>
                        </a:spcAft>
                        <a:buNone/>
                      </a:pPr>
                      <a:r>
                        <a:rPr lang="en" sz="1000" b="1"/>
                        <a:t>Capillarisation</a:t>
                      </a:r>
                      <a:endParaRPr sz="1000" b="1"/>
                    </a:p>
                    <a:p>
                      <a:pPr marL="0" lvl="0" indent="0" algn="l" rtl="0">
                        <a:spcBef>
                          <a:spcPts val="0"/>
                        </a:spcBef>
                        <a:spcAft>
                          <a:spcPts val="0"/>
                        </a:spcAft>
                        <a:buClr>
                          <a:schemeClr val="dk1"/>
                        </a:buClr>
                        <a:buSzPts val="1100"/>
                        <a:buFont typeface="Arial"/>
                        <a:buNone/>
                      </a:pPr>
                      <a:r>
                        <a:rPr lang="en" sz="1000" b="1">
                          <a:solidFill>
                            <a:schemeClr val="dk1"/>
                          </a:solidFill>
                        </a:rPr>
                        <a:t>Surface area of alveoli </a:t>
                      </a:r>
                      <a:endParaRPr sz="1000" b="1">
                        <a:solidFill>
                          <a:schemeClr val="dk1"/>
                        </a:solidFill>
                      </a:endParaRPr>
                    </a:p>
                    <a:p>
                      <a:pPr marL="0" lvl="0" indent="0" algn="l" rtl="0">
                        <a:spcBef>
                          <a:spcPts val="0"/>
                        </a:spcBef>
                        <a:spcAft>
                          <a:spcPts val="0"/>
                        </a:spcAft>
                        <a:buNone/>
                      </a:pPr>
                      <a:r>
                        <a:rPr lang="en" sz="1000" b="1">
                          <a:solidFill>
                            <a:schemeClr val="dk1"/>
                          </a:solidFill>
                        </a:rPr>
                        <a:t>Aerobic capacity  </a:t>
                      </a:r>
                      <a:r>
                        <a:rPr lang="en" sz="1000" b="1"/>
                        <a:t> </a:t>
                      </a:r>
                      <a:endParaRPr sz="1000" b="1"/>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Decrease in lung disease / healthier lungs</a:t>
                      </a:r>
                      <a:endParaRPr sz="1000">
                        <a:solidFill>
                          <a:schemeClr val="dk1"/>
                        </a:solidFill>
                      </a:endParaRPr>
                    </a:p>
                  </a:txBody>
                  <a:tcPr marL="91425" marR="91425" marT="91425" marB="91425"/>
                </a:tc>
                <a:extLst>
                  <a:ext uri="{0D108BD9-81ED-4DB2-BD59-A6C34878D82A}">
                    <a16:rowId xmlns:a16="http://schemas.microsoft.com/office/drawing/2014/main" val="10004"/>
                  </a:ext>
                </a:extLst>
              </a:tr>
            </a:tbl>
          </a:graphicData>
        </a:graphic>
      </p:graphicFrame>
      <p:cxnSp>
        <p:nvCxnSpPr>
          <p:cNvPr id="69" name="Google Shape;69;p14"/>
          <p:cNvCxnSpPr/>
          <p:nvPr/>
        </p:nvCxnSpPr>
        <p:spPr>
          <a:xfrm rot="10800000">
            <a:off x="4058050" y="874450"/>
            <a:ext cx="17700" cy="742500"/>
          </a:xfrm>
          <a:prstGeom prst="straightConnector1">
            <a:avLst/>
          </a:prstGeom>
          <a:noFill/>
          <a:ln w="19050" cap="flat" cmpd="sng">
            <a:solidFill>
              <a:schemeClr val="dk2"/>
            </a:solidFill>
            <a:prstDash val="solid"/>
            <a:round/>
            <a:headEnd type="none" w="med" len="med"/>
            <a:tailEnd type="triangle" w="med" len="med"/>
          </a:ln>
        </p:spPr>
      </p:cxnSp>
      <p:cxnSp>
        <p:nvCxnSpPr>
          <p:cNvPr id="70" name="Google Shape;70;p14"/>
          <p:cNvCxnSpPr/>
          <p:nvPr/>
        </p:nvCxnSpPr>
        <p:spPr>
          <a:xfrm rot="10800000" flipH="1">
            <a:off x="353700" y="2630750"/>
            <a:ext cx="16800" cy="1113600"/>
          </a:xfrm>
          <a:prstGeom prst="straightConnector1">
            <a:avLst/>
          </a:prstGeom>
          <a:noFill/>
          <a:ln w="19050" cap="flat" cmpd="sng">
            <a:solidFill>
              <a:schemeClr val="dk2"/>
            </a:solidFill>
            <a:prstDash val="solid"/>
            <a:round/>
            <a:headEnd type="none" w="med" len="med"/>
            <a:tailEnd type="triangle" w="med" len="med"/>
          </a:ln>
        </p:spPr>
      </p:cxnSp>
      <p:cxnSp>
        <p:nvCxnSpPr>
          <p:cNvPr id="71" name="Google Shape;71;p14"/>
          <p:cNvCxnSpPr/>
          <p:nvPr/>
        </p:nvCxnSpPr>
        <p:spPr>
          <a:xfrm rot="10800000" flipH="1">
            <a:off x="4038750" y="2630875"/>
            <a:ext cx="19500" cy="1119000"/>
          </a:xfrm>
          <a:prstGeom prst="straightConnector1">
            <a:avLst/>
          </a:prstGeom>
          <a:noFill/>
          <a:ln w="19050" cap="flat" cmpd="sng">
            <a:solidFill>
              <a:schemeClr val="dk2"/>
            </a:solidFill>
            <a:prstDash val="solid"/>
            <a:round/>
            <a:headEnd type="none" w="med" len="med"/>
            <a:tailEnd type="triangle" w="med" len="med"/>
          </a:ln>
        </p:spPr>
      </p:cxnSp>
      <p:cxnSp>
        <p:nvCxnSpPr>
          <p:cNvPr id="72" name="Google Shape;72;p14"/>
          <p:cNvCxnSpPr/>
          <p:nvPr/>
        </p:nvCxnSpPr>
        <p:spPr>
          <a:xfrm rot="10800000">
            <a:off x="1611450" y="874450"/>
            <a:ext cx="17700" cy="742500"/>
          </a:xfrm>
          <a:prstGeom prst="straightConnector1">
            <a:avLst/>
          </a:prstGeom>
          <a:noFill/>
          <a:ln w="19050" cap="flat" cmpd="sng">
            <a:solidFill>
              <a:schemeClr val="dk2"/>
            </a:solidFill>
            <a:prstDash val="solid"/>
            <a:round/>
            <a:headEnd type="none" w="med" len="med"/>
            <a:tailEnd type="triangle" w="med" len="med"/>
          </a:ln>
        </p:spPr>
      </p:cxnSp>
      <p:cxnSp>
        <p:nvCxnSpPr>
          <p:cNvPr id="73" name="Google Shape;73;p14"/>
          <p:cNvCxnSpPr/>
          <p:nvPr/>
        </p:nvCxnSpPr>
        <p:spPr>
          <a:xfrm rot="10800000">
            <a:off x="6504650" y="874450"/>
            <a:ext cx="17700" cy="742500"/>
          </a:xfrm>
          <a:prstGeom prst="straightConnector1">
            <a:avLst/>
          </a:prstGeom>
          <a:noFill/>
          <a:ln w="19050" cap="flat" cmpd="sng">
            <a:solidFill>
              <a:schemeClr val="dk2"/>
            </a:solidFill>
            <a:prstDash val="solid"/>
            <a:round/>
            <a:headEnd type="none" w="med" len="med"/>
            <a:tailEnd type="triangle" w="med" len="med"/>
          </a:ln>
        </p:spPr>
      </p:cxnSp>
      <p:cxnSp>
        <p:nvCxnSpPr>
          <p:cNvPr id="74" name="Google Shape;74;p14"/>
          <p:cNvCxnSpPr/>
          <p:nvPr/>
        </p:nvCxnSpPr>
        <p:spPr>
          <a:xfrm rot="10800000" flipH="1">
            <a:off x="6522350" y="2571750"/>
            <a:ext cx="19500" cy="1119000"/>
          </a:xfrm>
          <a:prstGeom prst="straightConnector1">
            <a:avLst/>
          </a:prstGeom>
          <a:noFill/>
          <a:ln w="19050" cap="flat" cmpd="sng">
            <a:solidFill>
              <a:schemeClr val="dk2"/>
            </a:solidFill>
            <a:prstDash val="solid"/>
            <a:round/>
            <a:headEnd type="none" w="med" len="med"/>
            <a:tailEnd type="triangle" w="med" len="med"/>
          </a:ln>
        </p:spPr>
      </p:cxnSp>
      <p:cxnSp>
        <p:nvCxnSpPr>
          <p:cNvPr id="75" name="Google Shape;75;p14"/>
          <p:cNvCxnSpPr/>
          <p:nvPr/>
        </p:nvCxnSpPr>
        <p:spPr>
          <a:xfrm rot="10800000" flipH="1">
            <a:off x="1610550" y="2668375"/>
            <a:ext cx="19500" cy="1119000"/>
          </a:xfrm>
          <a:prstGeom prst="straightConnector1">
            <a:avLst/>
          </a:prstGeom>
          <a:noFill/>
          <a:ln w="19050" cap="flat" cmpd="sng">
            <a:solidFill>
              <a:schemeClr val="dk2"/>
            </a:solidFill>
            <a:prstDash val="solid"/>
            <a:round/>
            <a:headEnd type="none" w="med" len="med"/>
            <a:tailEnd type="triangle" w="med" len="med"/>
          </a:ln>
        </p:spPr>
      </p:cxnSp>
      <p:cxnSp>
        <p:nvCxnSpPr>
          <p:cNvPr id="76" name="Google Shape;76;p14"/>
          <p:cNvCxnSpPr/>
          <p:nvPr/>
        </p:nvCxnSpPr>
        <p:spPr>
          <a:xfrm flipH="1">
            <a:off x="4040700" y="4197850"/>
            <a:ext cx="15600" cy="424500"/>
          </a:xfrm>
          <a:prstGeom prst="straightConnector1">
            <a:avLst/>
          </a:prstGeom>
          <a:noFill/>
          <a:ln w="19050" cap="flat" cmpd="sng">
            <a:solidFill>
              <a:schemeClr val="dk2"/>
            </a:solidFill>
            <a:prstDash val="solid"/>
            <a:round/>
            <a:headEnd type="none" w="med" len="med"/>
            <a:tailEnd type="triangle" w="med" len="med"/>
          </a:ln>
        </p:spPr>
      </p:cxnSp>
      <p:cxnSp>
        <p:nvCxnSpPr>
          <p:cNvPr id="77" name="Google Shape;77;p14"/>
          <p:cNvCxnSpPr/>
          <p:nvPr/>
        </p:nvCxnSpPr>
        <p:spPr>
          <a:xfrm flipH="1">
            <a:off x="6505700" y="4138275"/>
            <a:ext cx="15600" cy="424500"/>
          </a:xfrm>
          <a:prstGeom prst="straightConnector1">
            <a:avLst/>
          </a:prstGeom>
          <a:noFill/>
          <a:ln w="19050" cap="flat" cmpd="sng">
            <a:solidFill>
              <a:schemeClr val="dk2"/>
            </a:solidFill>
            <a:prstDash val="solid"/>
            <a:round/>
            <a:headEnd type="none" w="med" len="med"/>
            <a:tailEnd type="triangle" w="med" len="med"/>
          </a:ln>
        </p:spPr>
      </p:cxnSp>
      <p:pic>
        <p:nvPicPr>
          <p:cNvPr id="78" name="Google Shape;78;p14">
            <a:hlinkClick r:id="rId4"/>
          </p:cNvPr>
          <p:cNvPicPr preferRelativeResize="0"/>
          <p:nvPr/>
        </p:nvPicPr>
        <p:blipFill rotWithShape="1">
          <a:blip r:embed="rId5">
            <a:alphaModFix/>
          </a:blip>
          <a:srcRect b="5024"/>
          <a:stretch/>
        </p:blipFill>
        <p:spPr>
          <a:xfrm>
            <a:off x="5674900" y="4381074"/>
            <a:ext cx="629975" cy="579914"/>
          </a:xfrm>
          <a:prstGeom prst="rect">
            <a:avLst/>
          </a:prstGeom>
          <a:noFill/>
          <a:ln>
            <a:noFill/>
          </a:ln>
        </p:spPr>
      </p:pic>
      <p:pic>
        <p:nvPicPr>
          <p:cNvPr id="79" name="Google Shape;79;p14"/>
          <p:cNvPicPr preferRelativeResize="0"/>
          <p:nvPr/>
        </p:nvPicPr>
        <p:blipFill>
          <a:blip r:embed="rId6">
            <a:alphaModFix/>
          </a:blip>
          <a:stretch>
            <a:fillRect/>
          </a:stretch>
        </p:blipFill>
        <p:spPr>
          <a:xfrm>
            <a:off x="7972707" y="3455350"/>
            <a:ext cx="947568" cy="742500"/>
          </a:xfrm>
          <a:prstGeom prst="rect">
            <a:avLst/>
          </a:prstGeom>
          <a:noFill/>
          <a:ln>
            <a:noFill/>
          </a:ln>
        </p:spPr>
      </p:pic>
      <p:sp>
        <p:nvSpPr>
          <p:cNvPr id="80" name="Google Shape;8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81" name="Google Shape;81;p14">
            <a:hlinkClick r:id="rId7"/>
          </p:cNvPr>
          <p:cNvPicPr preferRelativeResize="0"/>
          <p:nvPr/>
        </p:nvPicPr>
        <p:blipFill>
          <a:blip r:embed="rId8">
            <a:alphaModFix/>
          </a:blip>
          <a:stretch>
            <a:fillRect/>
          </a:stretch>
        </p:blipFill>
        <p:spPr>
          <a:xfrm>
            <a:off x="2422109" y="4192739"/>
            <a:ext cx="1315429" cy="835850"/>
          </a:xfrm>
          <a:prstGeom prst="rect">
            <a:avLst/>
          </a:prstGeom>
          <a:noFill/>
          <a:ln>
            <a:noFill/>
          </a:ln>
        </p:spPr>
      </p:pic>
      <p:sp>
        <p:nvSpPr>
          <p:cNvPr id="82" name="Google Shape;82;p14"/>
          <p:cNvSpPr txBox="1"/>
          <p:nvPr/>
        </p:nvSpPr>
        <p:spPr>
          <a:xfrm>
            <a:off x="2175550" y="2211700"/>
            <a:ext cx="1410300" cy="2154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dk1"/>
                </a:solidFill>
              </a:rPr>
              <a:t>SHIFTERS RR</a:t>
            </a:r>
            <a:endParaRPr sz="1000" b="1">
              <a:solidFill>
                <a:schemeClr val="dk1"/>
              </a:solidFill>
            </a:endParaRPr>
          </a:p>
        </p:txBody>
      </p:sp>
      <p:pic>
        <p:nvPicPr>
          <p:cNvPr id="83" name="Google Shape;83;p14"/>
          <p:cNvPicPr preferRelativeResize="0"/>
          <p:nvPr/>
        </p:nvPicPr>
        <p:blipFill>
          <a:blip r:embed="rId9">
            <a:alphaModFix/>
          </a:blip>
          <a:stretch>
            <a:fillRect/>
          </a:stretch>
        </p:blipFill>
        <p:spPr>
          <a:xfrm>
            <a:off x="1011800" y="4239426"/>
            <a:ext cx="1410300" cy="74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aphicFrame>
        <p:nvGraphicFramePr>
          <p:cNvPr id="88" name="Google Shape;88;p15"/>
          <p:cNvGraphicFramePr/>
          <p:nvPr/>
        </p:nvGraphicFramePr>
        <p:xfrm>
          <a:off x="173400" y="164900"/>
          <a:ext cx="8902200" cy="4841025"/>
        </p:xfrm>
        <a:graphic>
          <a:graphicData uri="http://schemas.openxmlformats.org/drawingml/2006/table">
            <a:tbl>
              <a:tblPr>
                <a:noFill/>
                <a:tableStyleId>{A4F49A8C-D2CD-4CC2-B793-F5D1CB6C7165}</a:tableStyleId>
              </a:tblPr>
              <a:tblGrid>
                <a:gridCol w="383425">
                  <a:extLst>
                    <a:ext uri="{9D8B030D-6E8A-4147-A177-3AD203B41FA5}">
                      <a16:colId xmlns:a16="http://schemas.microsoft.com/office/drawing/2014/main" val="20000"/>
                    </a:ext>
                  </a:extLst>
                </a:gridCol>
                <a:gridCol w="830575">
                  <a:extLst>
                    <a:ext uri="{9D8B030D-6E8A-4147-A177-3AD203B41FA5}">
                      <a16:colId xmlns:a16="http://schemas.microsoft.com/office/drawing/2014/main" val="20001"/>
                    </a:ext>
                  </a:extLst>
                </a:gridCol>
                <a:gridCol w="569300">
                  <a:extLst>
                    <a:ext uri="{9D8B030D-6E8A-4147-A177-3AD203B41FA5}">
                      <a16:colId xmlns:a16="http://schemas.microsoft.com/office/drawing/2014/main" val="20002"/>
                    </a:ext>
                  </a:extLst>
                </a:gridCol>
                <a:gridCol w="1939100">
                  <a:extLst>
                    <a:ext uri="{9D8B030D-6E8A-4147-A177-3AD203B41FA5}">
                      <a16:colId xmlns:a16="http://schemas.microsoft.com/office/drawing/2014/main" val="20003"/>
                    </a:ext>
                  </a:extLst>
                </a:gridCol>
                <a:gridCol w="401975">
                  <a:extLst>
                    <a:ext uri="{9D8B030D-6E8A-4147-A177-3AD203B41FA5}">
                      <a16:colId xmlns:a16="http://schemas.microsoft.com/office/drawing/2014/main" val="20004"/>
                    </a:ext>
                  </a:extLst>
                </a:gridCol>
                <a:gridCol w="2077925">
                  <a:extLst>
                    <a:ext uri="{9D8B030D-6E8A-4147-A177-3AD203B41FA5}">
                      <a16:colId xmlns:a16="http://schemas.microsoft.com/office/drawing/2014/main" val="20005"/>
                    </a:ext>
                  </a:extLst>
                </a:gridCol>
                <a:gridCol w="383425">
                  <a:extLst>
                    <a:ext uri="{9D8B030D-6E8A-4147-A177-3AD203B41FA5}">
                      <a16:colId xmlns:a16="http://schemas.microsoft.com/office/drawing/2014/main" val="20006"/>
                    </a:ext>
                  </a:extLst>
                </a:gridCol>
                <a:gridCol w="2316475">
                  <a:extLst>
                    <a:ext uri="{9D8B030D-6E8A-4147-A177-3AD203B41FA5}">
                      <a16:colId xmlns:a16="http://schemas.microsoft.com/office/drawing/2014/main" val="20007"/>
                    </a:ext>
                  </a:extLst>
                </a:gridCol>
              </a:tblGrid>
              <a:tr h="351000">
                <a:tc gridSpan="2">
                  <a:txBody>
                    <a:bodyPr/>
                    <a:lstStyle/>
                    <a:p>
                      <a:pPr marL="0" lvl="0" indent="0" algn="ctr" rtl="0">
                        <a:spcBef>
                          <a:spcPts val="0"/>
                        </a:spcBef>
                        <a:spcAft>
                          <a:spcPts val="0"/>
                        </a:spcAft>
                        <a:buNone/>
                      </a:pPr>
                      <a:r>
                        <a:rPr lang="en" sz="1000" b="1"/>
                        <a:t>Skeletal System</a:t>
                      </a:r>
                      <a:r>
                        <a:rPr lang="en" sz="1200" b="1"/>
                        <a:t> </a:t>
                      </a:r>
                      <a:endParaRPr sz="1200" b="1"/>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CCCCCC"/>
                    </a:solidFill>
                  </a:tcPr>
                </a:tc>
                <a:tc hMerge="1">
                  <a:txBody>
                    <a:bodyPr/>
                    <a:lstStyle/>
                    <a:p>
                      <a:endParaRPr lang="en-US"/>
                    </a:p>
                  </a:txBody>
                  <a:tcPr/>
                </a:tc>
                <a:tc gridSpan="2">
                  <a:txBody>
                    <a:bodyPr/>
                    <a:lstStyle/>
                    <a:p>
                      <a:pPr marL="0" lvl="0" indent="0" algn="ctr" rtl="0">
                        <a:spcBef>
                          <a:spcPts val="0"/>
                        </a:spcBef>
                        <a:spcAft>
                          <a:spcPts val="0"/>
                        </a:spcAft>
                        <a:buNone/>
                      </a:pPr>
                      <a:r>
                        <a:rPr lang="en" sz="1200" b="1"/>
                        <a:t>Muscular System </a:t>
                      </a:r>
                      <a:endParaRPr sz="1200" b="1"/>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CCCCCC"/>
                    </a:solidFill>
                  </a:tcPr>
                </a:tc>
                <a:tc hMerge="1">
                  <a:txBody>
                    <a:bodyPr/>
                    <a:lstStyle/>
                    <a:p>
                      <a:endParaRPr lang="en-US"/>
                    </a:p>
                  </a:txBody>
                  <a:tcPr/>
                </a:tc>
                <a:tc gridSpan="2">
                  <a:txBody>
                    <a:bodyPr/>
                    <a:lstStyle/>
                    <a:p>
                      <a:pPr marL="0" lvl="0" indent="0" algn="ctr" rtl="0">
                        <a:spcBef>
                          <a:spcPts val="0"/>
                        </a:spcBef>
                        <a:spcAft>
                          <a:spcPts val="0"/>
                        </a:spcAft>
                        <a:buClr>
                          <a:schemeClr val="dk1"/>
                        </a:buClr>
                        <a:buSzPts val="1100"/>
                        <a:buFont typeface="Arial"/>
                        <a:buNone/>
                      </a:pPr>
                      <a:r>
                        <a:rPr lang="en" sz="1200" b="1">
                          <a:solidFill>
                            <a:schemeClr val="dk1"/>
                          </a:solidFill>
                        </a:rPr>
                        <a:t>Cardiovascular System</a:t>
                      </a:r>
                      <a:endParaRPr sz="1200" b="1"/>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CCCCCC"/>
                    </a:solidFill>
                  </a:tcPr>
                </a:tc>
                <a:tc hMerge="1">
                  <a:txBody>
                    <a:bodyPr/>
                    <a:lstStyle/>
                    <a:p>
                      <a:endParaRPr lang="en-US"/>
                    </a:p>
                  </a:txBody>
                  <a:tcPr/>
                </a:tc>
                <a:tc gridSpan="2">
                  <a:txBody>
                    <a:bodyPr/>
                    <a:lstStyle/>
                    <a:p>
                      <a:pPr marL="0" lvl="0" indent="0" algn="ctr" rtl="0">
                        <a:spcBef>
                          <a:spcPts val="0"/>
                        </a:spcBef>
                        <a:spcAft>
                          <a:spcPts val="0"/>
                        </a:spcAft>
                        <a:buNone/>
                      </a:pPr>
                      <a:r>
                        <a:rPr lang="en" sz="1200" b="1">
                          <a:solidFill>
                            <a:schemeClr val="dk1"/>
                          </a:solidFill>
                        </a:rPr>
                        <a:t>Respiratory System </a:t>
                      </a:r>
                      <a:endParaRPr sz="1200" b="1"/>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78550">
                <a:tc gridSpan="8">
                  <a:txBody>
                    <a:bodyPr/>
                    <a:lstStyle/>
                    <a:p>
                      <a:pPr marL="0" lvl="0" indent="0" algn="ctr" rtl="0">
                        <a:spcBef>
                          <a:spcPts val="0"/>
                        </a:spcBef>
                        <a:spcAft>
                          <a:spcPts val="0"/>
                        </a:spcAft>
                        <a:buNone/>
                      </a:pPr>
                      <a:r>
                        <a:rPr lang="en" b="1" i="1"/>
                        <a:t>Short term</a:t>
                      </a:r>
                      <a:r>
                        <a:rPr lang="en" b="1"/>
                        <a:t> (training effects of exercise)  </a:t>
                      </a:r>
                      <a:endParaRPr b="1"/>
                    </a:p>
                  </a:txBody>
                  <a:tcPr marL="91425" marR="91425" marT="91425" marB="91425">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E5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07025">
                <a:tc>
                  <a:txBody>
                    <a:bodyPr/>
                    <a:lstStyle/>
                    <a:p>
                      <a:pPr marL="0" lvl="0" indent="0" algn="l" rtl="0">
                        <a:spcBef>
                          <a:spcPts val="0"/>
                        </a:spcBef>
                        <a:spcAft>
                          <a:spcPts val="0"/>
                        </a:spcAft>
                        <a:buNone/>
                      </a:pPr>
                      <a:endParaRPr/>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endParaRPr sz="1000"/>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endParaRPr sz="1000"/>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endParaRPr sz="1000"/>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endParaRPr sz="1000" b="1"/>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endParaRPr sz="1000"/>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endParaRPr sz="1000" b="1"/>
                    </a:p>
                  </a:txBody>
                  <a:tcPr marL="91425" marR="91425" marT="91425" marB="91425">
                    <a:lnT w="9525" cap="flat" cmpd="sng">
                      <a:solidFill>
                        <a:srgbClr val="B7B7B7"/>
                      </a:solidFill>
                      <a:prstDash val="solid"/>
                      <a:round/>
                      <a:headEnd type="none" w="sm" len="sm"/>
                      <a:tailEnd type="none" w="sm" len="sm"/>
                    </a:lnT>
                  </a:tcPr>
                </a:tc>
                <a:extLst>
                  <a:ext uri="{0D108BD9-81ED-4DB2-BD59-A6C34878D82A}">
                    <a16:rowId xmlns:a16="http://schemas.microsoft.com/office/drawing/2014/main" val="10002"/>
                  </a:ext>
                </a:extLst>
              </a:tr>
              <a:tr h="378550">
                <a:tc gridSpan="8">
                  <a:txBody>
                    <a:bodyPr/>
                    <a:lstStyle/>
                    <a:p>
                      <a:pPr marL="0" lvl="0" indent="0" algn="ctr" rtl="0">
                        <a:spcBef>
                          <a:spcPts val="0"/>
                        </a:spcBef>
                        <a:spcAft>
                          <a:spcPts val="0"/>
                        </a:spcAft>
                        <a:buNone/>
                      </a:pPr>
                      <a:r>
                        <a:rPr lang="en" b="1" u="sng"/>
                        <a:t>Long term</a:t>
                      </a:r>
                      <a:r>
                        <a:rPr lang="en" b="1"/>
                        <a:t> (training effects of exercise)</a:t>
                      </a:r>
                      <a:endParaRPr b="1"/>
                    </a:p>
                  </a:txBody>
                  <a:tcPr marL="91425" marR="91425" marT="91425" marB="91425">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675850">
                <a:tc>
                  <a:txBody>
                    <a:bodyPr/>
                    <a:lstStyle/>
                    <a:p>
                      <a:pPr marL="0" lvl="0" indent="0" algn="l" rtl="0">
                        <a:spcBef>
                          <a:spcPts val="0"/>
                        </a:spcBef>
                        <a:spcAft>
                          <a:spcPts val="0"/>
                        </a:spcAft>
                        <a:buNone/>
                      </a:pPr>
                      <a:endParaRPr sz="1000" b="1"/>
                    </a:p>
                  </a:txBody>
                  <a:tcPr marL="91425" marR="91425" marT="91425" marB="91425"/>
                </a:tc>
                <a:tc>
                  <a:txBody>
                    <a:bodyPr/>
                    <a:lstStyle/>
                    <a:p>
                      <a:pPr marL="0" lvl="0" indent="0" algn="l" rtl="0">
                        <a:spcBef>
                          <a:spcPts val="0"/>
                        </a:spcBef>
                        <a:spcAft>
                          <a:spcPts val="0"/>
                        </a:spcAft>
                        <a:buNone/>
                      </a:pPr>
                      <a:endParaRPr sz="1000" b="1"/>
                    </a:p>
                  </a:txBody>
                  <a:tcPr marL="91425" marR="91425" marT="91425" marB="91425"/>
                </a:tc>
                <a:tc>
                  <a:txBody>
                    <a:bodyPr/>
                    <a:lstStyle/>
                    <a:p>
                      <a:pPr marL="0" lvl="0" indent="0" algn="l" rtl="0">
                        <a:spcBef>
                          <a:spcPts val="0"/>
                        </a:spcBef>
                        <a:spcAft>
                          <a:spcPts val="0"/>
                        </a:spcAft>
                        <a:buNone/>
                      </a:pPr>
                      <a:endParaRPr sz="1000" b="1"/>
                    </a:p>
                  </a:txBody>
                  <a:tcPr marL="91425" marR="91425" marT="91425" marB="91425"/>
                </a:tc>
                <a:tc>
                  <a:txBody>
                    <a:bodyPr/>
                    <a:lstStyle/>
                    <a:p>
                      <a:pPr marL="0" lvl="0" indent="0" algn="l" rtl="0">
                        <a:spcBef>
                          <a:spcPts val="0"/>
                        </a:spcBef>
                        <a:spcAft>
                          <a:spcPts val="0"/>
                        </a:spcAft>
                        <a:buNone/>
                      </a:pPr>
                      <a:endParaRPr sz="1000" b="1"/>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b="1">
                        <a:solidFill>
                          <a:schemeClr val="dk1"/>
                        </a:solidFill>
                      </a:endParaRPr>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b="1"/>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txBody>
                  <a:tcPr marL="91425" marR="91425" marT="91425" marB="91425"/>
                </a:tc>
                <a:extLst>
                  <a:ext uri="{0D108BD9-81ED-4DB2-BD59-A6C34878D82A}">
                    <a16:rowId xmlns:a16="http://schemas.microsoft.com/office/drawing/2014/main" val="10004"/>
                  </a:ext>
                </a:extLst>
              </a:tr>
            </a:tbl>
          </a:graphicData>
        </a:graphic>
      </p:graphicFrame>
      <p:cxnSp>
        <p:nvCxnSpPr>
          <p:cNvPr id="89" name="Google Shape;89;p15"/>
          <p:cNvCxnSpPr/>
          <p:nvPr/>
        </p:nvCxnSpPr>
        <p:spPr>
          <a:xfrm rot="10800000">
            <a:off x="4039650" y="1101750"/>
            <a:ext cx="17700" cy="742500"/>
          </a:xfrm>
          <a:prstGeom prst="straightConnector1">
            <a:avLst/>
          </a:prstGeom>
          <a:noFill/>
          <a:ln w="19050" cap="flat" cmpd="sng">
            <a:solidFill>
              <a:schemeClr val="dk2"/>
            </a:solidFill>
            <a:prstDash val="solid"/>
            <a:round/>
            <a:headEnd type="none" w="med" len="med"/>
            <a:tailEnd type="triangle" w="med" len="med"/>
          </a:ln>
        </p:spPr>
      </p:cxnSp>
      <p:cxnSp>
        <p:nvCxnSpPr>
          <p:cNvPr id="90" name="Google Shape;90;p15"/>
          <p:cNvCxnSpPr/>
          <p:nvPr/>
        </p:nvCxnSpPr>
        <p:spPr>
          <a:xfrm rot="10800000" flipH="1">
            <a:off x="353700" y="2630750"/>
            <a:ext cx="16800" cy="1113600"/>
          </a:xfrm>
          <a:prstGeom prst="straightConnector1">
            <a:avLst/>
          </a:prstGeom>
          <a:noFill/>
          <a:ln w="19050" cap="flat" cmpd="sng">
            <a:solidFill>
              <a:schemeClr val="dk2"/>
            </a:solidFill>
            <a:prstDash val="solid"/>
            <a:round/>
            <a:headEnd type="none" w="med" len="med"/>
            <a:tailEnd type="triangle" w="med" len="med"/>
          </a:ln>
        </p:spPr>
      </p:cxnSp>
      <p:cxnSp>
        <p:nvCxnSpPr>
          <p:cNvPr id="91" name="Google Shape;91;p15"/>
          <p:cNvCxnSpPr/>
          <p:nvPr/>
        </p:nvCxnSpPr>
        <p:spPr>
          <a:xfrm rot="10800000" flipH="1">
            <a:off x="4038750" y="2630875"/>
            <a:ext cx="19500" cy="1119000"/>
          </a:xfrm>
          <a:prstGeom prst="straightConnector1">
            <a:avLst/>
          </a:prstGeom>
          <a:noFill/>
          <a:ln w="19050" cap="flat" cmpd="sng">
            <a:solidFill>
              <a:schemeClr val="dk2"/>
            </a:solidFill>
            <a:prstDash val="solid"/>
            <a:round/>
            <a:headEnd type="none" w="med" len="med"/>
            <a:tailEnd type="triangle" w="med" len="med"/>
          </a:ln>
        </p:spPr>
      </p:cxnSp>
      <p:cxnSp>
        <p:nvCxnSpPr>
          <p:cNvPr id="92" name="Google Shape;92;p15"/>
          <p:cNvCxnSpPr/>
          <p:nvPr/>
        </p:nvCxnSpPr>
        <p:spPr>
          <a:xfrm rot="10800000">
            <a:off x="1611450" y="1139275"/>
            <a:ext cx="17700" cy="742500"/>
          </a:xfrm>
          <a:prstGeom prst="straightConnector1">
            <a:avLst/>
          </a:prstGeom>
          <a:noFill/>
          <a:ln w="19050" cap="flat" cmpd="sng">
            <a:solidFill>
              <a:schemeClr val="dk2"/>
            </a:solidFill>
            <a:prstDash val="solid"/>
            <a:round/>
            <a:headEnd type="none" w="med" len="med"/>
            <a:tailEnd type="triangle" w="med" len="med"/>
          </a:ln>
        </p:spPr>
      </p:cxnSp>
      <p:cxnSp>
        <p:nvCxnSpPr>
          <p:cNvPr id="93" name="Google Shape;93;p15"/>
          <p:cNvCxnSpPr/>
          <p:nvPr/>
        </p:nvCxnSpPr>
        <p:spPr>
          <a:xfrm rot="10800000">
            <a:off x="6504650" y="1139275"/>
            <a:ext cx="17700" cy="742500"/>
          </a:xfrm>
          <a:prstGeom prst="straightConnector1">
            <a:avLst/>
          </a:prstGeom>
          <a:noFill/>
          <a:ln w="19050" cap="flat" cmpd="sng">
            <a:solidFill>
              <a:schemeClr val="dk2"/>
            </a:solidFill>
            <a:prstDash val="solid"/>
            <a:round/>
            <a:headEnd type="none" w="med" len="med"/>
            <a:tailEnd type="triangle" w="med" len="med"/>
          </a:ln>
        </p:spPr>
      </p:cxnSp>
      <p:cxnSp>
        <p:nvCxnSpPr>
          <p:cNvPr id="94" name="Google Shape;94;p15"/>
          <p:cNvCxnSpPr/>
          <p:nvPr/>
        </p:nvCxnSpPr>
        <p:spPr>
          <a:xfrm rot="10800000" flipH="1">
            <a:off x="6522350" y="2571750"/>
            <a:ext cx="19500" cy="1119000"/>
          </a:xfrm>
          <a:prstGeom prst="straightConnector1">
            <a:avLst/>
          </a:prstGeom>
          <a:noFill/>
          <a:ln w="19050" cap="flat" cmpd="sng">
            <a:solidFill>
              <a:schemeClr val="dk2"/>
            </a:solidFill>
            <a:prstDash val="solid"/>
            <a:round/>
            <a:headEnd type="none" w="med" len="med"/>
            <a:tailEnd type="triangle" w="med" len="med"/>
          </a:ln>
        </p:spPr>
      </p:cxnSp>
      <p:cxnSp>
        <p:nvCxnSpPr>
          <p:cNvPr id="95" name="Google Shape;95;p15"/>
          <p:cNvCxnSpPr/>
          <p:nvPr/>
        </p:nvCxnSpPr>
        <p:spPr>
          <a:xfrm rot="10800000" flipH="1">
            <a:off x="1610550" y="2668375"/>
            <a:ext cx="19500" cy="1119000"/>
          </a:xfrm>
          <a:prstGeom prst="straightConnector1">
            <a:avLst/>
          </a:prstGeom>
          <a:noFill/>
          <a:ln w="19050" cap="flat" cmpd="sng">
            <a:solidFill>
              <a:schemeClr val="dk2"/>
            </a:solidFill>
            <a:prstDash val="solid"/>
            <a:round/>
            <a:headEnd type="none" w="med" len="med"/>
            <a:tailEnd type="triangle" w="med" len="med"/>
          </a:ln>
        </p:spPr>
      </p:cxnSp>
      <p:cxnSp>
        <p:nvCxnSpPr>
          <p:cNvPr id="96" name="Google Shape;96;p15"/>
          <p:cNvCxnSpPr/>
          <p:nvPr/>
        </p:nvCxnSpPr>
        <p:spPr>
          <a:xfrm flipH="1">
            <a:off x="4040700" y="4197850"/>
            <a:ext cx="15600" cy="424500"/>
          </a:xfrm>
          <a:prstGeom prst="straightConnector1">
            <a:avLst/>
          </a:prstGeom>
          <a:noFill/>
          <a:ln w="19050" cap="flat" cmpd="sng">
            <a:solidFill>
              <a:schemeClr val="dk2"/>
            </a:solidFill>
            <a:prstDash val="solid"/>
            <a:round/>
            <a:headEnd type="none" w="med" len="med"/>
            <a:tailEnd type="triangle" w="med" len="med"/>
          </a:ln>
        </p:spPr>
      </p:cxnSp>
      <p:cxnSp>
        <p:nvCxnSpPr>
          <p:cNvPr id="97" name="Google Shape;97;p15"/>
          <p:cNvCxnSpPr/>
          <p:nvPr/>
        </p:nvCxnSpPr>
        <p:spPr>
          <a:xfrm flipH="1">
            <a:off x="6524300" y="4155825"/>
            <a:ext cx="15600" cy="424500"/>
          </a:xfrm>
          <a:prstGeom prst="straightConnector1">
            <a:avLst/>
          </a:prstGeom>
          <a:noFill/>
          <a:ln w="19050" cap="flat" cmpd="sng">
            <a:solidFill>
              <a:schemeClr val="dk2"/>
            </a:solidFill>
            <a:prstDash val="solid"/>
            <a:round/>
            <a:headEnd type="none" w="med" len="med"/>
            <a:tailEnd type="triangle" w="med" len="med"/>
          </a:ln>
        </p:spPr>
      </p:cxnSp>
      <p:sp>
        <p:nvSpPr>
          <p:cNvPr id="98" name="Google Shape;9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441375" y="960725"/>
            <a:ext cx="8520600" cy="68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t>Revision Aids for </a:t>
            </a:r>
            <a:r>
              <a:rPr lang="en" sz="2400" b="1">
                <a:solidFill>
                  <a:srgbClr val="FF0000"/>
                </a:solidFill>
              </a:rPr>
              <a:t>Long Term</a:t>
            </a:r>
            <a:r>
              <a:rPr lang="en" sz="2400"/>
              <a:t> Effects of Exercise on the </a:t>
            </a:r>
            <a:r>
              <a:rPr lang="en" sz="2400" b="1">
                <a:solidFill>
                  <a:srgbClr val="FF0000"/>
                </a:solidFill>
              </a:rPr>
              <a:t>Muscular System</a:t>
            </a:r>
            <a:r>
              <a:rPr lang="en" b="1">
                <a:solidFill>
                  <a:srgbClr val="FF0000"/>
                </a:solidFill>
              </a:rPr>
              <a:t> </a:t>
            </a:r>
            <a:r>
              <a:rPr lang="en"/>
              <a:t>   </a:t>
            </a:r>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05" name="Google Shape;105;p16">
            <a:hlinkClick r:id="rId3"/>
          </p:cNvPr>
          <p:cNvPicPr preferRelativeResize="0"/>
          <p:nvPr/>
        </p:nvPicPr>
        <p:blipFill>
          <a:blip r:embed="rId4">
            <a:alphaModFix/>
          </a:blip>
          <a:stretch>
            <a:fillRect/>
          </a:stretch>
        </p:blipFill>
        <p:spPr>
          <a:xfrm>
            <a:off x="281850" y="1820926"/>
            <a:ext cx="2709966" cy="1721962"/>
          </a:xfrm>
          <a:prstGeom prst="rect">
            <a:avLst/>
          </a:prstGeom>
          <a:noFill/>
          <a:ln>
            <a:noFill/>
          </a:ln>
        </p:spPr>
      </p:pic>
      <p:pic>
        <p:nvPicPr>
          <p:cNvPr id="106" name="Google Shape;106;p16"/>
          <p:cNvPicPr preferRelativeResize="0"/>
          <p:nvPr/>
        </p:nvPicPr>
        <p:blipFill rotWithShape="1">
          <a:blip r:embed="rId5">
            <a:alphaModFix/>
          </a:blip>
          <a:srcRect r="7493"/>
          <a:stretch/>
        </p:blipFill>
        <p:spPr>
          <a:xfrm>
            <a:off x="3054550" y="1906375"/>
            <a:ext cx="2506800" cy="1505525"/>
          </a:xfrm>
          <a:prstGeom prst="rect">
            <a:avLst/>
          </a:prstGeom>
          <a:noFill/>
          <a:ln>
            <a:noFill/>
          </a:ln>
        </p:spPr>
      </p:pic>
      <p:pic>
        <p:nvPicPr>
          <p:cNvPr id="107" name="Google Shape;107;p16"/>
          <p:cNvPicPr preferRelativeResize="0"/>
          <p:nvPr/>
        </p:nvPicPr>
        <p:blipFill>
          <a:blip r:embed="rId6">
            <a:alphaModFix/>
          </a:blip>
          <a:stretch>
            <a:fillRect/>
          </a:stretch>
        </p:blipFill>
        <p:spPr>
          <a:xfrm>
            <a:off x="281850" y="3674750"/>
            <a:ext cx="2709974" cy="1298410"/>
          </a:xfrm>
          <a:prstGeom prst="rect">
            <a:avLst/>
          </a:prstGeom>
          <a:noFill/>
          <a:ln>
            <a:noFill/>
          </a:ln>
        </p:spPr>
      </p:pic>
      <p:sp>
        <p:nvSpPr>
          <p:cNvPr id="108" name="Google Shape;108;p16"/>
          <p:cNvSpPr txBox="1"/>
          <p:nvPr/>
        </p:nvSpPr>
        <p:spPr>
          <a:xfrm>
            <a:off x="3054550" y="3674750"/>
            <a:ext cx="2506800" cy="12984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100" b="1">
              <a:solidFill>
                <a:schemeClr val="dk1"/>
              </a:solidFill>
            </a:endParaRPr>
          </a:p>
          <a:p>
            <a:pPr marL="0" lvl="0" indent="0" algn="ctr" rtl="0">
              <a:spcBef>
                <a:spcPts val="0"/>
              </a:spcBef>
              <a:spcAft>
                <a:spcPts val="0"/>
              </a:spcAft>
              <a:buNone/>
            </a:pPr>
            <a:r>
              <a:rPr lang="en" sz="3600" b="1">
                <a:solidFill>
                  <a:schemeClr val="dk1"/>
                </a:solidFill>
              </a:rPr>
              <a:t>SHIFTERS RR</a:t>
            </a:r>
            <a:endParaRPr sz="3600" b="1">
              <a:solidFill>
                <a:schemeClr val="dk1"/>
              </a:solidFill>
            </a:endParaRPr>
          </a:p>
        </p:txBody>
      </p:sp>
      <p:sp>
        <p:nvSpPr>
          <p:cNvPr id="109" name="Google Shape;109;p16"/>
          <p:cNvSpPr txBox="1"/>
          <p:nvPr/>
        </p:nvSpPr>
        <p:spPr>
          <a:xfrm>
            <a:off x="5561475" y="1960375"/>
            <a:ext cx="3803700" cy="2996700"/>
          </a:xfrm>
          <a:prstGeom prst="rect">
            <a:avLst/>
          </a:prstGeom>
          <a:noFill/>
          <a:ln>
            <a:noFill/>
          </a:ln>
        </p:spPr>
        <p:txBody>
          <a:bodyPr spcFirstLastPara="1" wrap="square" lIns="91425" tIns="91425" rIns="91425" bIns="91425" anchor="t" anchorCtr="0">
            <a:noAutofit/>
          </a:bodyPr>
          <a:lstStyle/>
          <a:p>
            <a:pPr marL="171450" lvl="0" indent="-228600" algn="l" rtl="0">
              <a:spcBef>
                <a:spcPts val="0"/>
              </a:spcBef>
              <a:spcAft>
                <a:spcPts val="0"/>
              </a:spcAft>
              <a:buClr>
                <a:schemeClr val="dk1"/>
              </a:buClr>
              <a:buSzPts val="1800"/>
              <a:buChar char="●"/>
            </a:pPr>
            <a:r>
              <a:rPr lang="en" sz="1800" b="1">
                <a:solidFill>
                  <a:schemeClr val="dk1"/>
                </a:solidFill>
              </a:rPr>
              <a:t>Muscular </a:t>
            </a:r>
            <a:r>
              <a:rPr lang="en" sz="1800" b="1">
                <a:solidFill>
                  <a:srgbClr val="FF0000"/>
                </a:solidFill>
              </a:rPr>
              <a:t>s</a:t>
            </a:r>
            <a:r>
              <a:rPr lang="en" sz="1800" b="1">
                <a:solidFill>
                  <a:schemeClr val="dk1"/>
                </a:solidFill>
              </a:rPr>
              <a:t>trength (ligaments/tendons)</a:t>
            </a:r>
            <a:endParaRPr sz="1800" b="1">
              <a:solidFill>
                <a:schemeClr val="dk1"/>
              </a:solidFill>
            </a:endParaRPr>
          </a:p>
          <a:p>
            <a:pPr marL="171450" lvl="0" indent="-228600" algn="l" rtl="0">
              <a:spcBef>
                <a:spcPts val="0"/>
              </a:spcBef>
              <a:spcAft>
                <a:spcPts val="0"/>
              </a:spcAft>
              <a:buClr>
                <a:schemeClr val="dk1"/>
              </a:buClr>
              <a:buSzPts val="1800"/>
              <a:buChar char="●"/>
            </a:pPr>
            <a:r>
              <a:rPr lang="en" sz="1800" b="1">
                <a:solidFill>
                  <a:srgbClr val="FF0000"/>
                </a:solidFill>
                <a:highlight>
                  <a:srgbClr val="FFFF00"/>
                </a:highlight>
              </a:rPr>
              <a:t>H</a:t>
            </a:r>
            <a:r>
              <a:rPr lang="en" sz="1800" b="1">
                <a:solidFill>
                  <a:schemeClr val="dk1"/>
                </a:solidFill>
                <a:highlight>
                  <a:srgbClr val="FFFF00"/>
                </a:highlight>
              </a:rPr>
              <a:t>ypertrophy of muscles</a:t>
            </a:r>
            <a:endParaRPr sz="1800" b="1">
              <a:solidFill>
                <a:schemeClr val="dk1"/>
              </a:solidFill>
              <a:highlight>
                <a:srgbClr val="FFFF00"/>
              </a:highlight>
            </a:endParaRPr>
          </a:p>
          <a:p>
            <a:pPr marL="171450" lvl="0" indent="-228600" algn="l" rtl="0">
              <a:spcBef>
                <a:spcPts val="0"/>
              </a:spcBef>
              <a:spcAft>
                <a:spcPts val="0"/>
              </a:spcAft>
              <a:buClr>
                <a:schemeClr val="dk1"/>
              </a:buClr>
              <a:buSzPts val="1800"/>
              <a:buChar char="●"/>
            </a:pPr>
            <a:r>
              <a:rPr lang="en" sz="1800" b="1">
                <a:solidFill>
                  <a:schemeClr val="dk1"/>
                </a:solidFill>
              </a:rPr>
              <a:t>Injury prevention</a:t>
            </a:r>
            <a:endParaRPr sz="1800" b="1">
              <a:solidFill>
                <a:schemeClr val="dk1"/>
              </a:solidFill>
            </a:endParaRPr>
          </a:p>
          <a:p>
            <a:pPr marL="171450" lvl="0" indent="-228600" algn="l" rtl="0">
              <a:spcBef>
                <a:spcPts val="0"/>
              </a:spcBef>
              <a:spcAft>
                <a:spcPts val="0"/>
              </a:spcAft>
              <a:buClr>
                <a:schemeClr val="dk1"/>
              </a:buClr>
              <a:buSzPts val="1800"/>
              <a:buChar char="●"/>
            </a:pPr>
            <a:r>
              <a:rPr lang="en" sz="1800" b="1">
                <a:solidFill>
                  <a:schemeClr val="dk1"/>
                </a:solidFill>
              </a:rPr>
              <a:t>Flexibility/stretch further  </a:t>
            </a:r>
            <a:endParaRPr sz="1800" b="1">
              <a:solidFill>
                <a:schemeClr val="dk1"/>
              </a:solidFill>
            </a:endParaRPr>
          </a:p>
          <a:p>
            <a:pPr marL="171450" lvl="0" indent="-228600" algn="l" rtl="0">
              <a:spcBef>
                <a:spcPts val="0"/>
              </a:spcBef>
              <a:spcAft>
                <a:spcPts val="0"/>
              </a:spcAft>
              <a:buClr>
                <a:schemeClr val="dk1"/>
              </a:buClr>
              <a:buSzPts val="1800"/>
              <a:buChar char="●"/>
            </a:pPr>
            <a:r>
              <a:rPr lang="en" sz="1800" b="1">
                <a:solidFill>
                  <a:srgbClr val="FF0000"/>
                </a:solidFill>
              </a:rPr>
              <a:t>T</a:t>
            </a:r>
            <a:r>
              <a:rPr lang="en" sz="1800" b="1">
                <a:solidFill>
                  <a:schemeClr val="dk1"/>
                </a:solidFill>
              </a:rPr>
              <a:t>olerance to lactic acid </a:t>
            </a:r>
            <a:endParaRPr sz="1800" b="1">
              <a:solidFill>
                <a:schemeClr val="dk1"/>
              </a:solidFill>
            </a:endParaRPr>
          </a:p>
          <a:p>
            <a:pPr marL="171450" lvl="0" indent="-228600" algn="l" rtl="0">
              <a:spcBef>
                <a:spcPts val="0"/>
              </a:spcBef>
              <a:spcAft>
                <a:spcPts val="0"/>
              </a:spcAft>
              <a:buClr>
                <a:schemeClr val="dk1"/>
              </a:buClr>
              <a:buSzPts val="1800"/>
              <a:buChar char="●"/>
            </a:pPr>
            <a:r>
              <a:rPr lang="en" sz="1800" b="1">
                <a:solidFill>
                  <a:schemeClr val="dk1"/>
                </a:solidFill>
              </a:rPr>
              <a:t>Muscular</a:t>
            </a:r>
            <a:r>
              <a:rPr lang="en" sz="1800" b="1">
                <a:solidFill>
                  <a:srgbClr val="FF0000"/>
                </a:solidFill>
              </a:rPr>
              <a:t> e</a:t>
            </a:r>
            <a:r>
              <a:rPr lang="en" sz="1800" b="1">
                <a:solidFill>
                  <a:schemeClr val="dk1"/>
                </a:solidFill>
              </a:rPr>
              <a:t>ndurance </a:t>
            </a:r>
            <a:endParaRPr sz="1800" b="1">
              <a:solidFill>
                <a:schemeClr val="dk1"/>
              </a:solidFill>
            </a:endParaRPr>
          </a:p>
          <a:p>
            <a:pPr marL="171450" lvl="0" indent="-228600" algn="l" rtl="0">
              <a:spcBef>
                <a:spcPts val="0"/>
              </a:spcBef>
              <a:spcAft>
                <a:spcPts val="0"/>
              </a:spcAft>
              <a:buClr>
                <a:schemeClr val="dk1"/>
              </a:buClr>
              <a:buSzPts val="1800"/>
              <a:buChar char="●"/>
            </a:pPr>
            <a:r>
              <a:rPr lang="en" sz="1800" b="1">
                <a:solidFill>
                  <a:srgbClr val="FF0000"/>
                </a:solidFill>
              </a:rPr>
              <a:t>R</a:t>
            </a:r>
            <a:r>
              <a:rPr lang="en" sz="1800" b="1">
                <a:solidFill>
                  <a:schemeClr val="dk1"/>
                </a:solidFill>
              </a:rPr>
              <a:t>esistance of fatigue </a:t>
            </a:r>
            <a:endParaRPr sz="1800" b="1">
              <a:solidFill>
                <a:schemeClr val="dk1"/>
              </a:solidFill>
            </a:endParaRPr>
          </a:p>
          <a:p>
            <a:pPr marL="171450" lvl="0" indent="-228600" algn="l" rtl="0">
              <a:spcBef>
                <a:spcPts val="0"/>
              </a:spcBef>
              <a:spcAft>
                <a:spcPts val="0"/>
              </a:spcAft>
              <a:buClr>
                <a:schemeClr val="dk1"/>
              </a:buClr>
              <a:buSzPts val="1800"/>
              <a:buChar char="●"/>
            </a:pPr>
            <a:r>
              <a:rPr lang="en" sz="1800" b="1">
                <a:solidFill>
                  <a:srgbClr val="FF0000"/>
                </a:solidFill>
              </a:rPr>
              <a:t>S</a:t>
            </a:r>
            <a:r>
              <a:rPr lang="en" sz="1800" b="1">
                <a:solidFill>
                  <a:schemeClr val="dk1"/>
                </a:solidFill>
              </a:rPr>
              <a:t>peed of contraction </a:t>
            </a:r>
            <a:endParaRPr sz="1800" b="1">
              <a:solidFill>
                <a:schemeClr val="dk1"/>
              </a:solidFill>
            </a:endParaRPr>
          </a:p>
          <a:p>
            <a:pPr marL="171450" lvl="0" indent="-228600" algn="l" rtl="0">
              <a:spcBef>
                <a:spcPts val="0"/>
              </a:spcBef>
              <a:spcAft>
                <a:spcPts val="0"/>
              </a:spcAft>
              <a:buClr>
                <a:schemeClr val="dk1"/>
              </a:buClr>
              <a:buSzPts val="1800"/>
              <a:buChar char="●"/>
            </a:pPr>
            <a:r>
              <a:rPr lang="en" sz="1800" b="1">
                <a:solidFill>
                  <a:srgbClr val="0000FF"/>
                </a:solidFill>
              </a:rPr>
              <a:t>R</a:t>
            </a:r>
            <a:r>
              <a:rPr lang="en" sz="1800" b="1"/>
              <a:t>ecovery rate</a:t>
            </a:r>
            <a:r>
              <a:rPr lang="en" sz="1800">
                <a:solidFill>
                  <a:schemeClr val="dk1"/>
                </a:solidFill>
              </a:rPr>
              <a:t> </a:t>
            </a:r>
            <a:endParaRPr sz="1800">
              <a:solidFill>
                <a:schemeClr val="dk1"/>
              </a:solidFill>
            </a:endParaRPr>
          </a:p>
          <a:p>
            <a:pPr marL="171450" lvl="0" indent="-228600" algn="l" rtl="0">
              <a:spcBef>
                <a:spcPts val="0"/>
              </a:spcBef>
              <a:spcAft>
                <a:spcPts val="0"/>
              </a:spcAft>
              <a:buClr>
                <a:schemeClr val="dk1"/>
              </a:buClr>
              <a:buSzPts val="1800"/>
              <a:buChar char="●"/>
            </a:pPr>
            <a:r>
              <a:rPr lang="en" sz="1800" b="1">
                <a:solidFill>
                  <a:srgbClr val="0000FF"/>
                </a:solidFill>
              </a:rPr>
              <a:t>R</a:t>
            </a:r>
            <a:r>
              <a:rPr lang="en" sz="1800" b="1">
                <a:solidFill>
                  <a:schemeClr val="dk1"/>
                </a:solidFill>
              </a:rPr>
              <a:t>ate of removal of lactic acid </a:t>
            </a:r>
            <a:r>
              <a:rPr lang="en" sz="1800">
                <a:solidFill>
                  <a:schemeClr val="dk1"/>
                </a:solidFill>
              </a:rPr>
              <a:t> </a:t>
            </a:r>
            <a:endParaRPr sz="1800">
              <a:solidFill>
                <a:schemeClr val="dk1"/>
              </a:solidFill>
            </a:endParaRPr>
          </a:p>
        </p:txBody>
      </p:sp>
      <p:sp>
        <p:nvSpPr>
          <p:cNvPr id="110" name="Google Shape;110;p16"/>
          <p:cNvSpPr txBox="1">
            <a:spLocks noGrp="1"/>
          </p:cNvSpPr>
          <p:nvPr>
            <p:ph type="ctrTitle"/>
          </p:nvPr>
        </p:nvSpPr>
        <p:spPr>
          <a:xfrm>
            <a:off x="281975" y="1211250"/>
            <a:ext cx="2709900" cy="552000"/>
          </a:xfrm>
          <a:prstGeom prst="rect">
            <a:avLst/>
          </a:prstGeom>
          <a:solidFill>
            <a:srgbClr val="F4CCCC"/>
          </a:solidFill>
        </p:spPr>
        <p:txBody>
          <a:bodyPr spcFirstLastPara="1" wrap="square" lIns="91425" tIns="91425" rIns="91425" bIns="91425" anchor="b" anchorCtr="0">
            <a:noAutofit/>
          </a:bodyPr>
          <a:lstStyle/>
          <a:p>
            <a:pPr marL="0" lvl="0" indent="0" algn="ctr" rtl="0">
              <a:spcBef>
                <a:spcPts val="0"/>
              </a:spcBef>
              <a:spcAft>
                <a:spcPts val="0"/>
              </a:spcAft>
              <a:buNone/>
            </a:pPr>
            <a:r>
              <a:rPr lang="en" sz="1400" b="1">
                <a:solidFill>
                  <a:srgbClr val="FF0000"/>
                </a:solidFill>
              </a:rPr>
              <a:t>Muscular Hypertrophy </a:t>
            </a:r>
            <a:endParaRPr sz="1400" b="1">
              <a:solidFill>
                <a:srgbClr val="FF0000"/>
              </a:solidFill>
            </a:endParaRPr>
          </a:p>
          <a:p>
            <a:pPr marL="0" lvl="0" indent="0" algn="ctr" rtl="0">
              <a:spcBef>
                <a:spcPts val="0"/>
              </a:spcBef>
              <a:spcAft>
                <a:spcPts val="0"/>
              </a:spcAft>
              <a:buNone/>
            </a:pPr>
            <a:r>
              <a:rPr lang="en" sz="1400" b="1"/>
              <a:t>Muscles will increase in size</a:t>
            </a:r>
            <a:endParaRPr sz="1400"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Words>
  <Application>Microsoft Office PowerPoint</Application>
  <PresentationFormat>On-screen Show (16:9)</PresentationFormat>
  <Paragraphs>94</Paragraphs>
  <Slides>4</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Simple Light</vt:lpstr>
      <vt:lpstr>Effects of Exercise on 4 Body Systems </vt:lpstr>
      <vt:lpstr>PowerPoint Presentation</vt:lpstr>
      <vt:lpstr>PowerPoint Presentation</vt:lpstr>
      <vt:lpstr>Revision Aids for Long Term Effects of Exercise on the Muscular 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Exercise on 4 Body Systems </dc:title>
  <dc:creator>Stacie Huener</dc:creator>
  <cp:lastModifiedBy>Stacie Huener</cp:lastModifiedBy>
  <cp:revision>2</cp:revision>
  <dcterms:modified xsi:type="dcterms:W3CDTF">2024-07-03T09:54:36Z</dcterms:modified>
</cp:coreProperties>
</file>