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3" r:id="rId3"/>
    <p:sldId id="262" r:id="rId4"/>
    <p:sldId id="264" r:id="rId5"/>
    <p:sldId id="496" r:id="rId6"/>
    <p:sldId id="265" r:id="rId7"/>
    <p:sldId id="271" r:id="rId8"/>
    <p:sldId id="256" r:id="rId9"/>
    <p:sldId id="279" r:id="rId10"/>
    <p:sldId id="283" r:id="rId11"/>
    <p:sldId id="503" r:id="rId12"/>
    <p:sldId id="504" r:id="rId13"/>
    <p:sldId id="284" r:id="rId14"/>
    <p:sldId id="500" r:id="rId15"/>
    <p:sldId id="497" r:id="rId16"/>
    <p:sldId id="282" r:id="rId17"/>
    <p:sldId id="502" r:id="rId18"/>
    <p:sldId id="499" r:id="rId19"/>
    <p:sldId id="501" r:id="rId20"/>
    <p:sldId id="498" r:id="rId21"/>
    <p:sldId id="268" r:id="rId22"/>
    <p:sldId id="269" r:id="rId23"/>
    <p:sldId id="258" r:id="rId24"/>
    <p:sldId id="259" r:id="rId25"/>
    <p:sldId id="257" r:id="rId26"/>
    <p:sldId id="267" r:id="rId2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Cooper" initials="LC" lastIdx="2" clrIdx="0">
    <p:extLst>
      <p:ext uri="{19B8F6BF-5375-455C-9EA6-DF929625EA0E}">
        <p15:presenceInfo xmlns:p15="http://schemas.microsoft.com/office/powerpoint/2012/main" userId="S-1-5-21-2659795123-2227292565-1396933091-203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FFFF99"/>
    <a:srgbClr val="9498EC"/>
    <a:srgbClr val="FF99CC"/>
    <a:srgbClr val="FF3399"/>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35" autoAdjust="0"/>
    <p:restoredTop sz="95407" autoAdjust="0"/>
  </p:normalViewPr>
  <p:slideViewPr>
    <p:cSldViewPr snapToGrid="0">
      <p:cViewPr varScale="1">
        <p:scale>
          <a:sx n="90" d="100"/>
          <a:sy n="90" d="100"/>
        </p:scale>
        <p:origin x="69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6587-C747-42CF-9D84-A54A13D7E3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498353F-6F27-4B24-A6E0-5FB3D1AFD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EAFFA55-5FE4-4CD8-A684-6A078E39A5E3}"/>
              </a:ext>
            </a:extLst>
          </p:cNvPr>
          <p:cNvSpPr>
            <a:spLocks noGrp="1"/>
          </p:cNvSpPr>
          <p:nvPr>
            <p:ph type="dt" sz="half" idx="10"/>
          </p:nvPr>
        </p:nvSpPr>
        <p:spPr/>
        <p:txBody>
          <a:bodyPr/>
          <a:lstStyle/>
          <a:p>
            <a:fld id="{B1592A78-9477-456F-864B-16C04EAE9A97}" type="datetimeFigureOut">
              <a:rPr lang="en-GB" smtClean="0"/>
              <a:t>03/07/2023</a:t>
            </a:fld>
            <a:endParaRPr lang="en-GB"/>
          </a:p>
        </p:txBody>
      </p:sp>
      <p:sp>
        <p:nvSpPr>
          <p:cNvPr id="5" name="Footer Placeholder 4">
            <a:extLst>
              <a:ext uri="{FF2B5EF4-FFF2-40B4-BE49-F238E27FC236}">
                <a16:creationId xmlns:a16="http://schemas.microsoft.com/office/drawing/2014/main" id="{CD4101E2-1A0B-496C-977F-4BDB6CA664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2917C8-4D4A-4742-B580-E847607F0A90}"/>
              </a:ext>
            </a:extLst>
          </p:cNvPr>
          <p:cNvSpPr>
            <a:spLocks noGrp="1"/>
          </p:cNvSpPr>
          <p:nvPr>
            <p:ph type="sldNum" sz="quarter" idx="12"/>
          </p:nvPr>
        </p:nvSpPr>
        <p:spPr/>
        <p:txBody>
          <a:bodyPr/>
          <a:lstStyle/>
          <a:p>
            <a:fld id="{1D3A8F82-9A22-4C8E-8D84-FF6B9304B7F8}" type="slidenum">
              <a:rPr lang="en-GB" smtClean="0"/>
              <a:t>‹#›</a:t>
            </a:fld>
            <a:endParaRPr lang="en-GB"/>
          </a:p>
        </p:txBody>
      </p:sp>
    </p:spTree>
    <p:extLst>
      <p:ext uri="{BB962C8B-B14F-4D97-AF65-F5344CB8AC3E}">
        <p14:creationId xmlns:p14="http://schemas.microsoft.com/office/powerpoint/2010/main" val="2738055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78C1C-2F2D-4021-B9D4-E91A7AAAE96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A9E307-D684-4BBB-B20D-68325730A19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7BEB0-C7C7-417B-8204-00C2E0C46C94}"/>
              </a:ext>
            </a:extLst>
          </p:cNvPr>
          <p:cNvSpPr>
            <a:spLocks noGrp="1"/>
          </p:cNvSpPr>
          <p:nvPr>
            <p:ph type="dt" sz="half" idx="10"/>
          </p:nvPr>
        </p:nvSpPr>
        <p:spPr/>
        <p:txBody>
          <a:bodyPr/>
          <a:lstStyle/>
          <a:p>
            <a:fld id="{B1592A78-9477-456F-864B-16C04EAE9A97}" type="datetimeFigureOut">
              <a:rPr lang="en-GB" smtClean="0"/>
              <a:t>03/07/2023</a:t>
            </a:fld>
            <a:endParaRPr lang="en-GB"/>
          </a:p>
        </p:txBody>
      </p:sp>
      <p:sp>
        <p:nvSpPr>
          <p:cNvPr id="5" name="Footer Placeholder 4">
            <a:extLst>
              <a:ext uri="{FF2B5EF4-FFF2-40B4-BE49-F238E27FC236}">
                <a16:creationId xmlns:a16="http://schemas.microsoft.com/office/drawing/2014/main" id="{9CB07D0F-3E8D-4776-A733-D948C6A478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01F6D1-7377-4FBA-B69F-B05C0D814A90}"/>
              </a:ext>
            </a:extLst>
          </p:cNvPr>
          <p:cNvSpPr>
            <a:spLocks noGrp="1"/>
          </p:cNvSpPr>
          <p:nvPr>
            <p:ph type="sldNum" sz="quarter" idx="12"/>
          </p:nvPr>
        </p:nvSpPr>
        <p:spPr/>
        <p:txBody>
          <a:bodyPr/>
          <a:lstStyle/>
          <a:p>
            <a:fld id="{1D3A8F82-9A22-4C8E-8D84-FF6B9304B7F8}" type="slidenum">
              <a:rPr lang="en-GB" smtClean="0"/>
              <a:t>‹#›</a:t>
            </a:fld>
            <a:endParaRPr lang="en-GB"/>
          </a:p>
        </p:txBody>
      </p:sp>
    </p:spTree>
    <p:extLst>
      <p:ext uri="{BB962C8B-B14F-4D97-AF65-F5344CB8AC3E}">
        <p14:creationId xmlns:p14="http://schemas.microsoft.com/office/powerpoint/2010/main" val="220936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6634A4-13B1-4F39-83F5-F8875967F3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B61FD8B-7623-499B-9E58-CA9BD912DBB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8777DC-49DF-46C6-9058-CDE59B85D0F5}"/>
              </a:ext>
            </a:extLst>
          </p:cNvPr>
          <p:cNvSpPr>
            <a:spLocks noGrp="1"/>
          </p:cNvSpPr>
          <p:nvPr>
            <p:ph type="dt" sz="half" idx="10"/>
          </p:nvPr>
        </p:nvSpPr>
        <p:spPr/>
        <p:txBody>
          <a:bodyPr/>
          <a:lstStyle/>
          <a:p>
            <a:fld id="{B1592A78-9477-456F-864B-16C04EAE9A97}" type="datetimeFigureOut">
              <a:rPr lang="en-GB" smtClean="0"/>
              <a:t>03/07/2023</a:t>
            </a:fld>
            <a:endParaRPr lang="en-GB"/>
          </a:p>
        </p:txBody>
      </p:sp>
      <p:sp>
        <p:nvSpPr>
          <p:cNvPr id="5" name="Footer Placeholder 4">
            <a:extLst>
              <a:ext uri="{FF2B5EF4-FFF2-40B4-BE49-F238E27FC236}">
                <a16:creationId xmlns:a16="http://schemas.microsoft.com/office/drawing/2014/main" id="{0E5AFB99-9230-472B-B850-ED4EF9CFA8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81FCBA-76EE-4CC1-AAAF-2BD91F2F12BB}"/>
              </a:ext>
            </a:extLst>
          </p:cNvPr>
          <p:cNvSpPr>
            <a:spLocks noGrp="1"/>
          </p:cNvSpPr>
          <p:nvPr>
            <p:ph type="sldNum" sz="quarter" idx="12"/>
          </p:nvPr>
        </p:nvSpPr>
        <p:spPr/>
        <p:txBody>
          <a:bodyPr/>
          <a:lstStyle/>
          <a:p>
            <a:fld id="{1D3A8F82-9A22-4C8E-8D84-FF6B9304B7F8}" type="slidenum">
              <a:rPr lang="en-GB" smtClean="0"/>
              <a:t>‹#›</a:t>
            </a:fld>
            <a:endParaRPr lang="en-GB"/>
          </a:p>
        </p:txBody>
      </p:sp>
    </p:spTree>
    <p:extLst>
      <p:ext uri="{BB962C8B-B14F-4D97-AF65-F5344CB8AC3E}">
        <p14:creationId xmlns:p14="http://schemas.microsoft.com/office/powerpoint/2010/main" val="2816342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D227-A8E7-49A4-9928-ADC74FAE7C5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2D2517-2721-45DD-9A4F-7417B6DB9D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97E838-DB8B-4750-AB26-F9BB7D1C968A}"/>
              </a:ext>
            </a:extLst>
          </p:cNvPr>
          <p:cNvSpPr>
            <a:spLocks noGrp="1"/>
          </p:cNvSpPr>
          <p:nvPr>
            <p:ph type="dt" sz="half" idx="10"/>
          </p:nvPr>
        </p:nvSpPr>
        <p:spPr/>
        <p:txBody>
          <a:bodyPr/>
          <a:lstStyle/>
          <a:p>
            <a:fld id="{B1592A78-9477-456F-864B-16C04EAE9A97}" type="datetimeFigureOut">
              <a:rPr lang="en-GB" smtClean="0"/>
              <a:t>03/07/2023</a:t>
            </a:fld>
            <a:endParaRPr lang="en-GB"/>
          </a:p>
        </p:txBody>
      </p:sp>
      <p:sp>
        <p:nvSpPr>
          <p:cNvPr id="5" name="Footer Placeholder 4">
            <a:extLst>
              <a:ext uri="{FF2B5EF4-FFF2-40B4-BE49-F238E27FC236}">
                <a16:creationId xmlns:a16="http://schemas.microsoft.com/office/drawing/2014/main" id="{791A6CA2-8A71-447F-8DD7-9D46CF5C28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AE4FCC-8182-4098-8033-0B9293DB6836}"/>
              </a:ext>
            </a:extLst>
          </p:cNvPr>
          <p:cNvSpPr>
            <a:spLocks noGrp="1"/>
          </p:cNvSpPr>
          <p:nvPr>
            <p:ph type="sldNum" sz="quarter" idx="12"/>
          </p:nvPr>
        </p:nvSpPr>
        <p:spPr/>
        <p:txBody>
          <a:bodyPr/>
          <a:lstStyle/>
          <a:p>
            <a:fld id="{1D3A8F82-9A22-4C8E-8D84-FF6B9304B7F8}" type="slidenum">
              <a:rPr lang="en-GB" smtClean="0"/>
              <a:t>‹#›</a:t>
            </a:fld>
            <a:endParaRPr lang="en-GB"/>
          </a:p>
        </p:txBody>
      </p:sp>
    </p:spTree>
    <p:extLst>
      <p:ext uri="{BB962C8B-B14F-4D97-AF65-F5344CB8AC3E}">
        <p14:creationId xmlns:p14="http://schemas.microsoft.com/office/powerpoint/2010/main" val="1349783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1C6FD-E146-4A8F-BD2D-26EECC4949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C4E5996-4886-4FF1-BB15-8EDE0DB188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AE54609-E256-4A72-8189-484BEEE3B9BE}"/>
              </a:ext>
            </a:extLst>
          </p:cNvPr>
          <p:cNvSpPr>
            <a:spLocks noGrp="1"/>
          </p:cNvSpPr>
          <p:nvPr>
            <p:ph type="dt" sz="half" idx="10"/>
          </p:nvPr>
        </p:nvSpPr>
        <p:spPr/>
        <p:txBody>
          <a:bodyPr/>
          <a:lstStyle/>
          <a:p>
            <a:fld id="{B1592A78-9477-456F-864B-16C04EAE9A97}" type="datetimeFigureOut">
              <a:rPr lang="en-GB" smtClean="0"/>
              <a:t>03/07/2023</a:t>
            </a:fld>
            <a:endParaRPr lang="en-GB"/>
          </a:p>
        </p:txBody>
      </p:sp>
      <p:sp>
        <p:nvSpPr>
          <p:cNvPr id="5" name="Footer Placeholder 4">
            <a:extLst>
              <a:ext uri="{FF2B5EF4-FFF2-40B4-BE49-F238E27FC236}">
                <a16:creationId xmlns:a16="http://schemas.microsoft.com/office/drawing/2014/main" id="{A41EFFCA-DFC8-4FFB-BED8-9FF24C0F1E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B61565-7908-4580-AF79-99DC4B253C9C}"/>
              </a:ext>
            </a:extLst>
          </p:cNvPr>
          <p:cNvSpPr>
            <a:spLocks noGrp="1"/>
          </p:cNvSpPr>
          <p:nvPr>
            <p:ph type="sldNum" sz="quarter" idx="12"/>
          </p:nvPr>
        </p:nvSpPr>
        <p:spPr/>
        <p:txBody>
          <a:bodyPr/>
          <a:lstStyle/>
          <a:p>
            <a:fld id="{1D3A8F82-9A22-4C8E-8D84-FF6B9304B7F8}" type="slidenum">
              <a:rPr lang="en-GB" smtClean="0"/>
              <a:t>‹#›</a:t>
            </a:fld>
            <a:endParaRPr lang="en-GB"/>
          </a:p>
        </p:txBody>
      </p:sp>
    </p:spTree>
    <p:extLst>
      <p:ext uri="{BB962C8B-B14F-4D97-AF65-F5344CB8AC3E}">
        <p14:creationId xmlns:p14="http://schemas.microsoft.com/office/powerpoint/2010/main" val="752098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CA47A-5FCF-4C5D-84A2-41BD8FAACC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3CE88DB-65F9-45AA-9418-0E682E03526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38B9740-9A56-4AA0-889A-AED2FED51C8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5785332-F3DB-451E-A7F3-E1BF9CCC2067}"/>
              </a:ext>
            </a:extLst>
          </p:cNvPr>
          <p:cNvSpPr>
            <a:spLocks noGrp="1"/>
          </p:cNvSpPr>
          <p:nvPr>
            <p:ph type="dt" sz="half" idx="10"/>
          </p:nvPr>
        </p:nvSpPr>
        <p:spPr/>
        <p:txBody>
          <a:bodyPr/>
          <a:lstStyle/>
          <a:p>
            <a:fld id="{B1592A78-9477-456F-864B-16C04EAE9A97}" type="datetimeFigureOut">
              <a:rPr lang="en-GB" smtClean="0"/>
              <a:t>03/07/2023</a:t>
            </a:fld>
            <a:endParaRPr lang="en-GB"/>
          </a:p>
        </p:txBody>
      </p:sp>
      <p:sp>
        <p:nvSpPr>
          <p:cNvPr id="6" name="Footer Placeholder 5">
            <a:extLst>
              <a:ext uri="{FF2B5EF4-FFF2-40B4-BE49-F238E27FC236}">
                <a16:creationId xmlns:a16="http://schemas.microsoft.com/office/drawing/2014/main" id="{11ABAFB4-BCA7-4B3C-91B8-644507CD3B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9D8694-DAC4-4AE7-B523-B55CD6041870}"/>
              </a:ext>
            </a:extLst>
          </p:cNvPr>
          <p:cNvSpPr>
            <a:spLocks noGrp="1"/>
          </p:cNvSpPr>
          <p:nvPr>
            <p:ph type="sldNum" sz="quarter" idx="12"/>
          </p:nvPr>
        </p:nvSpPr>
        <p:spPr/>
        <p:txBody>
          <a:bodyPr/>
          <a:lstStyle/>
          <a:p>
            <a:fld id="{1D3A8F82-9A22-4C8E-8D84-FF6B9304B7F8}" type="slidenum">
              <a:rPr lang="en-GB" smtClean="0"/>
              <a:t>‹#›</a:t>
            </a:fld>
            <a:endParaRPr lang="en-GB"/>
          </a:p>
        </p:txBody>
      </p:sp>
    </p:spTree>
    <p:extLst>
      <p:ext uri="{BB962C8B-B14F-4D97-AF65-F5344CB8AC3E}">
        <p14:creationId xmlns:p14="http://schemas.microsoft.com/office/powerpoint/2010/main" val="3775466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0B638-E2FE-4B37-8B4A-273DE837CE7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6D57DCD-CB92-4005-BDFE-3FBCB3E0DC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9CB6446-12CD-43CF-A563-8292348BA04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B1B4D65-5886-44AD-A601-34440C172A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135B13C-DA7D-444A-8B7A-258A7E580EA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2123934-3782-4BF8-82AE-75503727625D}"/>
              </a:ext>
            </a:extLst>
          </p:cNvPr>
          <p:cNvSpPr>
            <a:spLocks noGrp="1"/>
          </p:cNvSpPr>
          <p:nvPr>
            <p:ph type="dt" sz="half" idx="10"/>
          </p:nvPr>
        </p:nvSpPr>
        <p:spPr/>
        <p:txBody>
          <a:bodyPr/>
          <a:lstStyle/>
          <a:p>
            <a:fld id="{B1592A78-9477-456F-864B-16C04EAE9A97}" type="datetimeFigureOut">
              <a:rPr lang="en-GB" smtClean="0"/>
              <a:t>03/07/2023</a:t>
            </a:fld>
            <a:endParaRPr lang="en-GB"/>
          </a:p>
        </p:txBody>
      </p:sp>
      <p:sp>
        <p:nvSpPr>
          <p:cNvPr id="8" name="Footer Placeholder 7">
            <a:extLst>
              <a:ext uri="{FF2B5EF4-FFF2-40B4-BE49-F238E27FC236}">
                <a16:creationId xmlns:a16="http://schemas.microsoft.com/office/drawing/2014/main" id="{D0E10992-FE2F-4C2F-98DD-55D9019953D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C3A5805-0121-4E96-9215-EE50D1616856}"/>
              </a:ext>
            </a:extLst>
          </p:cNvPr>
          <p:cNvSpPr>
            <a:spLocks noGrp="1"/>
          </p:cNvSpPr>
          <p:nvPr>
            <p:ph type="sldNum" sz="quarter" idx="12"/>
          </p:nvPr>
        </p:nvSpPr>
        <p:spPr/>
        <p:txBody>
          <a:bodyPr/>
          <a:lstStyle/>
          <a:p>
            <a:fld id="{1D3A8F82-9A22-4C8E-8D84-FF6B9304B7F8}" type="slidenum">
              <a:rPr lang="en-GB" smtClean="0"/>
              <a:t>‹#›</a:t>
            </a:fld>
            <a:endParaRPr lang="en-GB"/>
          </a:p>
        </p:txBody>
      </p:sp>
    </p:spTree>
    <p:extLst>
      <p:ext uri="{BB962C8B-B14F-4D97-AF65-F5344CB8AC3E}">
        <p14:creationId xmlns:p14="http://schemas.microsoft.com/office/powerpoint/2010/main" val="2626515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BCE4D-C399-4FDE-B8AE-72329433E03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001C0E0-4DAE-489E-B13C-6372F3C76568}"/>
              </a:ext>
            </a:extLst>
          </p:cNvPr>
          <p:cNvSpPr>
            <a:spLocks noGrp="1"/>
          </p:cNvSpPr>
          <p:nvPr>
            <p:ph type="dt" sz="half" idx="10"/>
          </p:nvPr>
        </p:nvSpPr>
        <p:spPr/>
        <p:txBody>
          <a:bodyPr/>
          <a:lstStyle/>
          <a:p>
            <a:fld id="{B1592A78-9477-456F-864B-16C04EAE9A97}" type="datetimeFigureOut">
              <a:rPr lang="en-GB" smtClean="0"/>
              <a:t>03/07/2023</a:t>
            </a:fld>
            <a:endParaRPr lang="en-GB"/>
          </a:p>
        </p:txBody>
      </p:sp>
      <p:sp>
        <p:nvSpPr>
          <p:cNvPr id="4" name="Footer Placeholder 3">
            <a:extLst>
              <a:ext uri="{FF2B5EF4-FFF2-40B4-BE49-F238E27FC236}">
                <a16:creationId xmlns:a16="http://schemas.microsoft.com/office/drawing/2014/main" id="{B75A3AB9-1AD7-41BC-85BD-AD75BC927D6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22C6BF-AA45-4EF1-B63D-6E49BBCA4894}"/>
              </a:ext>
            </a:extLst>
          </p:cNvPr>
          <p:cNvSpPr>
            <a:spLocks noGrp="1"/>
          </p:cNvSpPr>
          <p:nvPr>
            <p:ph type="sldNum" sz="quarter" idx="12"/>
          </p:nvPr>
        </p:nvSpPr>
        <p:spPr/>
        <p:txBody>
          <a:bodyPr/>
          <a:lstStyle/>
          <a:p>
            <a:fld id="{1D3A8F82-9A22-4C8E-8D84-FF6B9304B7F8}" type="slidenum">
              <a:rPr lang="en-GB" smtClean="0"/>
              <a:t>‹#›</a:t>
            </a:fld>
            <a:endParaRPr lang="en-GB"/>
          </a:p>
        </p:txBody>
      </p:sp>
    </p:spTree>
    <p:extLst>
      <p:ext uri="{BB962C8B-B14F-4D97-AF65-F5344CB8AC3E}">
        <p14:creationId xmlns:p14="http://schemas.microsoft.com/office/powerpoint/2010/main" val="4110626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3A9B45-8FAC-4B9F-9B10-A952387D0B54}"/>
              </a:ext>
            </a:extLst>
          </p:cNvPr>
          <p:cNvSpPr>
            <a:spLocks noGrp="1"/>
          </p:cNvSpPr>
          <p:nvPr>
            <p:ph type="dt" sz="half" idx="10"/>
          </p:nvPr>
        </p:nvSpPr>
        <p:spPr/>
        <p:txBody>
          <a:bodyPr/>
          <a:lstStyle/>
          <a:p>
            <a:fld id="{B1592A78-9477-456F-864B-16C04EAE9A97}" type="datetimeFigureOut">
              <a:rPr lang="en-GB" smtClean="0"/>
              <a:t>03/07/2023</a:t>
            </a:fld>
            <a:endParaRPr lang="en-GB"/>
          </a:p>
        </p:txBody>
      </p:sp>
      <p:sp>
        <p:nvSpPr>
          <p:cNvPr id="3" name="Footer Placeholder 2">
            <a:extLst>
              <a:ext uri="{FF2B5EF4-FFF2-40B4-BE49-F238E27FC236}">
                <a16:creationId xmlns:a16="http://schemas.microsoft.com/office/drawing/2014/main" id="{BA24F6CD-F34E-46C3-9D47-665DF7CD1E5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0D695-E885-4EAC-B6FE-8C471EBF4A62}"/>
              </a:ext>
            </a:extLst>
          </p:cNvPr>
          <p:cNvSpPr>
            <a:spLocks noGrp="1"/>
          </p:cNvSpPr>
          <p:nvPr>
            <p:ph type="sldNum" sz="quarter" idx="12"/>
          </p:nvPr>
        </p:nvSpPr>
        <p:spPr/>
        <p:txBody>
          <a:bodyPr/>
          <a:lstStyle/>
          <a:p>
            <a:fld id="{1D3A8F82-9A22-4C8E-8D84-FF6B9304B7F8}" type="slidenum">
              <a:rPr lang="en-GB" smtClean="0"/>
              <a:t>‹#›</a:t>
            </a:fld>
            <a:endParaRPr lang="en-GB"/>
          </a:p>
        </p:txBody>
      </p:sp>
    </p:spTree>
    <p:extLst>
      <p:ext uri="{BB962C8B-B14F-4D97-AF65-F5344CB8AC3E}">
        <p14:creationId xmlns:p14="http://schemas.microsoft.com/office/powerpoint/2010/main" val="2835803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4D31B-8DE2-403C-8E38-7880DD3391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7B1DF4-7D60-4D53-87D8-F711A7992F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6CAD625-5D54-47D8-9DBD-AC773E2FC2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85251AF-1C85-42B6-9083-28276CEF8A6A}"/>
              </a:ext>
            </a:extLst>
          </p:cNvPr>
          <p:cNvSpPr>
            <a:spLocks noGrp="1"/>
          </p:cNvSpPr>
          <p:nvPr>
            <p:ph type="dt" sz="half" idx="10"/>
          </p:nvPr>
        </p:nvSpPr>
        <p:spPr/>
        <p:txBody>
          <a:bodyPr/>
          <a:lstStyle/>
          <a:p>
            <a:fld id="{B1592A78-9477-456F-864B-16C04EAE9A97}" type="datetimeFigureOut">
              <a:rPr lang="en-GB" smtClean="0"/>
              <a:t>03/07/2023</a:t>
            </a:fld>
            <a:endParaRPr lang="en-GB"/>
          </a:p>
        </p:txBody>
      </p:sp>
      <p:sp>
        <p:nvSpPr>
          <p:cNvPr id="6" name="Footer Placeholder 5">
            <a:extLst>
              <a:ext uri="{FF2B5EF4-FFF2-40B4-BE49-F238E27FC236}">
                <a16:creationId xmlns:a16="http://schemas.microsoft.com/office/drawing/2014/main" id="{2F082DB6-E2EA-436F-B485-BE20726203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3EFC96-C1AF-4DC4-88A2-9CF7B4DF5AF8}"/>
              </a:ext>
            </a:extLst>
          </p:cNvPr>
          <p:cNvSpPr>
            <a:spLocks noGrp="1"/>
          </p:cNvSpPr>
          <p:nvPr>
            <p:ph type="sldNum" sz="quarter" idx="12"/>
          </p:nvPr>
        </p:nvSpPr>
        <p:spPr/>
        <p:txBody>
          <a:bodyPr/>
          <a:lstStyle/>
          <a:p>
            <a:fld id="{1D3A8F82-9A22-4C8E-8D84-FF6B9304B7F8}" type="slidenum">
              <a:rPr lang="en-GB" smtClean="0"/>
              <a:t>‹#›</a:t>
            </a:fld>
            <a:endParaRPr lang="en-GB"/>
          </a:p>
        </p:txBody>
      </p:sp>
    </p:spTree>
    <p:extLst>
      <p:ext uri="{BB962C8B-B14F-4D97-AF65-F5344CB8AC3E}">
        <p14:creationId xmlns:p14="http://schemas.microsoft.com/office/powerpoint/2010/main" val="290187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881A5-853C-4EBC-89B7-E4E16B9AB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120CC18-0029-4638-A67E-C8F4B10A15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1A50ED3-742E-45B8-BE62-29C5AC263D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086C95-51EE-4E96-9BFE-6330346862FF}"/>
              </a:ext>
            </a:extLst>
          </p:cNvPr>
          <p:cNvSpPr>
            <a:spLocks noGrp="1"/>
          </p:cNvSpPr>
          <p:nvPr>
            <p:ph type="dt" sz="half" idx="10"/>
          </p:nvPr>
        </p:nvSpPr>
        <p:spPr/>
        <p:txBody>
          <a:bodyPr/>
          <a:lstStyle/>
          <a:p>
            <a:fld id="{B1592A78-9477-456F-864B-16C04EAE9A97}" type="datetimeFigureOut">
              <a:rPr lang="en-GB" smtClean="0"/>
              <a:t>03/07/2023</a:t>
            </a:fld>
            <a:endParaRPr lang="en-GB"/>
          </a:p>
        </p:txBody>
      </p:sp>
      <p:sp>
        <p:nvSpPr>
          <p:cNvPr id="6" name="Footer Placeholder 5">
            <a:extLst>
              <a:ext uri="{FF2B5EF4-FFF2-40B4-BE49-F238E27FC236}">
                <a16:creationId xmlns:a16="http://schemas.microsoft.com/office/drawing/2014/main" id="{675A21CF-D042-4EB0-8247-72C69C4C98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CB21A4-139B-40CC-8F44-C7DFEABB2B7E}"/>
              </a:ext>
            </a:extLst>
          </p:cNvPr>
          <p:cNvSpPr>
            <a:spLocks noGrp="1"/>
          </p:cNvSpPr>
          <p:nvPr>
            <p:ph type="sldNum" sz="quarter" idx="12"/>
          </p:nvPr>
        </p:nvSpPr>
        <p:spPr/>
        <p:txBody>
          <a:bodyPr/>
          <a:lstStyle/>
          <a:p>
            <a:fld id="{1D3A8F82-9A22-4C8E-8D84-FF6B9304B7F8}" type="slidenum">
              <a:rPr lang="en-GB" smtClean="0"/>
              <a:t>‹#›</a:t>
            </a:fld>
            <a:endParaRPr lang="en-GB"/>
          </a:p>
        </p:txBody>
      </p:sp>
    </p:spTree>
    <p:extLst>
      <p:ext uri="{BB962C8B-B14F-4D97-AF65-F5344CB8AC3E}">
        <p14:creationId xmlns:p14="http://schemas.microsoft.com/office/powerpoint/2010/main" val="1677170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075411-6082-450D-9A27-2E466D10CE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F6EE9AC-A3FA-49EB-80DA-7CA838EBFB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E20A7B-F113-438E-913D-EF15A9FC56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592A78-9477-456F-864B-16C04EAE9A97}" type="datetimeFigureOut">
              <a:rPr lang="en-GB" smtClean="0"/>
              <a:t>03/07/2023</a:t>
            </a:fld>
            <a:endParaRPr lang="en-GB"/>
          </a:p>
        </p:txBody>
      </p:sp>
      <p:sp>
        <p:nvSpPr>
          <p:cNvPr id="5" name="Footer Placeholder 4">
            <a:extLst>
              <a:ext uri="{FF2B5EF4-FFF2-40B4-BE49-F238E27FC236}">
                <a16:creationId xmlns:a16="http://schemas.microsoft.com/office/drawing/2014/main" id="{902253F3-BF86-4838-B972-4CB2C8B961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B044BC0-638E-4995-A6A2-96EE8844EA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3A8F82-9A22-4C8E-8D84-FF6B9304B7F8}" type="slidenum">
              <a:rPr lang="en-GB" smtClean="0"/>
              <a:t>‹#›</a:t>
            </a:fld>
            <a:endParaRPr lang="en-GB"/>
          </a:p>
        </p:txBody>
      </p:sp>
    </p:spTree>
    <p:extLst>
      <p:ext uri="{BB962C8B-B14F-4D97-AF65-F5344CB8AC3E}">
        <p14:creationId xmlns:p14="http://schemas.microsoft.com/office/powerpoint/2010/main" val="739814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3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43.JPG"/><Relationship Id="rId2" Type="http://schemas.openxmlformats.org/officeDocument/2006/relationships/image" Target="../media/image40.jpe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2.png"/><Relationship Id="rId9" Type="http://schemas.openxmlformats.org/officeDocument/2006/relationships/image" Target="../media/image45.jpeg"/></Relationships>
</file>

<file path=ppt/slides/_rels/slide2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9.jpeg"/><Relationship Id="rId11" Type="http://schemas.openxmlformats.org/officeDocument/2006/relationships/image" Target="../media/image54.JPG"/><Relationship Id="rId5" Type="http://schemas.openxmlformats.org/officeDocument/2006/relationships/image" Target="../media/image48.jpeg"/><Relationship Id="rId10" Type="http://schemas.openxmlformats.org/officeDocument/2006/relationships/image" Target="../media/image53.JPG"/><Relationship Id="rId4" Type="http://schemas.openxmlformats.org/officeDocument/2006/relationships/image" Target="../media/image47.jpeg"/><Relationship Id="rId9" Type="http://schemas.openxmlformats.org/officeDocument/2006/relationships/image" Target="../media/image52.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emma.meir@wilsthorpe.ttct.co.uk"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mailto:l.street@Wilsthorpe.ttct.co.uk" TargetMode="External"/><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623-1D16-42B7-9BA5-B36121C43971}"/>
              </a:ext>
            </a:extLst>
          </p:cNvPr>
          <p:cNvSpPr>
            <a:spLocks noGrp="1"/>
          </p:cNvSpPr>
          <p:nvPr>
            <p:ph type="ctrTitle"/>
          </p:nvPr>
        </p:nvSpPr>
        <p:spPr>
          <a:xfrm>
            <a:off x="1537251" y="4162183"/>
            <a:ext cx="9144000" cy="825707"/>
          </a:xfrm>
        </p:spPr>
        <p:txBody>
          <a:bodyPr>
            <a:normAutofit fontScale="90000"/>
          </a:bodyPr>
          <a:lstStyle/>
          <a:p>
            <a:br>
              <a:rPr lang="en-GB" dirty="0">
                <a:latin typeface="Candy Buzz BTN" panose="020F0504010107060306" pitchFamily="34" charset="0"/>
                <a:cs typeface="Arial" panose="020B0604020202020204" pitchFamily="34" charset="0"/>
              </a:rPr>
            </a:br>
            <a:r>
              <a:rPr lang="en-GB" u="sng" dirty="0">
                <a:latin typeface="Candy Buzz BTN" panose="020F0504010107060306" pitchFamily="34" charset="0"/>
                <a:cs typeface="Arial" panose="020B0604020202020204" pitchFamily="34" charset="0"/>
              </a:rPr>
              <a:t>Student Handbook. </a:t>
            </a:r>
            <a:br>
              <a:rPr lang="en-GB" dirty="0">
                <a:latin typeface="Candy Buzz BTN" panose="020F0504010107060306" pitchFamily="34" charset="0"/>
                <a:cs typeface="Arial" panose="020B0604020202020204" pitchFamily="34" charset="0"/>
              </a:rPr>
            </a:br>
            <a:r>
              <a:rPr lang="en-GB" dirty="0">
                <a:latin typeface="Candy Buzz BTN" panose="020F0504010107060306" pitchFamily="34" charset="0"/>
                <a:cs typeface="Arial" panose="020B0604020202020204" pitchFamily="34" charset="0"/>
              </a:rPr>
              <a:t>Everything you need to know for September 2023</a:t>
            </a:r>
            <a:br>
              <a:rPr lang="en-GB" dirty="0">
                <a:latin typeface="Candy Buzz BTN" panose="020F0504010107060306" pitchFamily="34" charset="0"/>
                <a:cs typeface="Arial" panose="020B0604020202020204" pitchFamily="34" charset="0"/>
              </a:rPr>
            </a:br>
            <a:endParaRPr lang="en-GB" dirty="0">
              <a:latin typeface="Candy Buzz BTN" panose="020F0504010107060306" pitchFamily="34" charset="0"/>
              <a:cs typeface="Arial" panose="020B0604020202020204" pitchFamily="34" charset="0"/>
            </a:endParaRPr>
          </a:p>
        </p:txBody>
      </p:sp>
      <p:pic>
        <p:nvPicPr>
          <p:cNvPr id="6" name="Picture 5">
            <a:extLst>
              <a:ext uri="{FF2B5EF4-FFF2-40B4-BE49-F238E27FC236}">
                <a16:creationId xmlns:a16="http://schemas.microsoft.com/office/drawing/2014/main" id="{83DF7005-1D07-47F0-B40E-01C770B58297}"/>
              </a:ext>
            </a:extLst>
          </p:cNvPr>
          <p:cNvPicPr>
            <a:picLocks noChangeAspect="1"/>
          </p:cNvPicPr>
          <p:nvPr/>
        </p:nvPicPr>
        <p:blipFill>
          <a:blip r:embed="rId2"/>
          <a:stretch>
            <a:fillRect/>
          </a:stretch>
        </p:blipFill>
        <p:spPr>
          <a:xfrm>
            <a:off x="220019" y="5735460"/>
            <a:ext cx="1674418" cy="819396"/>
          </a:xfrm>
          <a:prstGeom prst="rect">
            <a:avLst/>
          </a:prstGeom>
        </p:spPr>
      </p:pic>
      <p:pic>
        <p:nvPicPr>
          <p:cNvPr id="7" name="Picture 6">
            <a:extLst>
              <a:ext uri="{FF2B5EF4-FFF2-40B4-BE49-F238E27FC236}">
                <a16:creationId xmlns:a16="http://schemas.microsoft.com/office/drawing/2014/main" id="{81516AB6-D2F1-4C11-883C-87CF1371EF1B}"/>
              </a:ext>
            </a:extLst>
          </p:cNvPr>
          <p:cNvPicPr>
            <a:picLocks noChangeAspect="1"/>
          </p:cNvPicPr>
          <p:nvPr/>
        </p:nvPicPr>
        <p:blipFill>
          <a:blip r:embed="rId3"/>
          <a:stretch>
            <a:fillRect/>
          </a:stretch>
        </p:blipFill>
        <p:spPr>
          <a:xfrm>
            <a:off x="9517377" y="128450"/>
            <a:ext cx="2327749" cy="1050442"/>
          </a:xfrm>
          <a:prstGeom prst="rect">
            <a:avLst/>
          </a:prstGeom>
        </p:spPr>
      </p:pic>
      <p:sp>
        <p:nvSpPr>
          <p:cNvPr id="12" name="Rectangle 11">
            <a:extLst>
              <a:ext uri="{FF2B5EF4-FFF2-40B4-BE49-F238E27FC236}">
                <a16:creationId xmlns:a16="http://schemas.microsoft.com/office/drawing/2014/main" id="{3271B7F3-521C-41EF-A915-45AA65D63994}"/>
              </a:ext>
            </a:extLst>
          </p:cNvPr>
          <p:cNvSpPr/>
          <p:nvPr/>
        </p:nvSpPr>
        <p:spPr>
          <a:xfrm>
            <a:off x="145774" y="128450"/>
            <a:ext cx="11872919" cy="6601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80235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623-1D16-42B7-9BA5-B36121C43971}"/>
              </a:ext>
            </a:extLst>
          </p:cNvPr>
          <p:cNvSpPr>
            <a:spLocks noGrp="1"/>
          </p:cNvSpPr>
          <p:nvPr>
            <p:ph type="ctrTitle"/>
          </p:nvPr>
        </p:nvSpPr>
        <p:spPr>
          <a:xfrm>
            <a:off x="1537251" y="181593"/>
            <a:ext cx="9144000" cy="825707"/>
          </a:xfrm>
        </p:spPr>
        <p:txBody>
          <a:bodyPr>
            <a:normAutofit fontScale="90000"/>
          </a:bodyPr>
          <a:lstStyle/>
          <a:p>
            <a:r>
              <a:rPr lang="en-GB" b="1" dirty="0">
                <a:latin typeface="Candy Buzz BTN" panose="020F0504010107060306" pitchFamily="34" charset="0"/>
                <a:cs typeface="Arial" panose="020B0604020202020204" pitchFamily="34" charset="0"/>
              </a:rPr>
              <a:t>Meet the Year 7 Team</a:t>
            </a:r>
          </a:p>
        </p:txBody>
      </p:sp>
      <p:sp>
        <p:nvSpPr>
          <p:cNvPr id="3" name="Subtitle 2">
            <a:extLst>
              <a:ext uri="{FF2B5EF4-FFF2-40B4-BE49-F238E27FC236}">
                <a16:creationId xmlns:a16="http://schemas.microsoft.com/office/drawing/2014/main" id="{864F3219-3DB9-4AA5-9779-14CFA59D469F}"/>
              </a:ext>
            </a:extLst>
          </p:cNvPr>
          <p:cNvSpPr>
            <a:spLocks noGrp="1"/>
          </p:cNvSpPr>
          <p:nvPr>
            <p:ph type="subTitle" idx="1"/>
          </p:nvPr>
        </p:nvSpPr>
        <p:spPr>
          <a:xfrm>
            <a:off x="4618111" y="4682188"/>
            <a:ext cx="2329443" cy="1652624"/>
          </a:xfrm>
        </p:spPr>
        <p:txBody>
          <a:bodyPr>
            <a:normAutofit fontScale="85000" lnSpcReduction="10000"/>
          </a:bodyPr>
          <a:lstStyle/>
          <a:p>
            <a:r>
              <a:rPr lang="en-GB" b="1" dirty="0">
                <a:latin typeface="Candy Buzz BTN" panose="020F0504010107060306" pitchFamily="34" charset="0"/>
              </a:rPr>
              <a:t>Mr Turner</a:t>
            </a:r>
          </a:p>
          <a:p>
            <a:r>
              <a:rPr lang="en-GB" dirty="0">
                <a:latin typeface="Candy Buzz BTN" panose="020F0504010107060306" pitchFamily="34" charset="0"/>
              </a:rPr>
              <a:t>You can call me Mr T</a:t>
            </a:r>
            <a:endParaRPr lang="en-GB" b="1" dirty="0">
              <a:latin typeface="Candy Buzz BTN" panose="020F0504010107060306" pitchFamily="34" charset="0"/>
            </a:endParaRPr>
          </a:p>
          <a:p>
            <a:r>
              <a:rPr lang="en-GB" b="1" dirty="0">
                <a:latin typeface="Candy Buzz BTN" panose="020F0504010107060306" pitchFamily="34" charset="0"/>
              </a:rPr>
              <a:t>7P</a:t>
            </a:r>
          </a:p>
          <a:p>
            <a:r>
              <a:rPr lang="en-GB" b="1" dirty="0">
                <a:latin typeface="Candy Buzz BTN" panose="020F0504010107060306" pitchFamily="34" charset="0"/>
              </a:rPr>
              <a:t>Science Teacher</a:t>
            </a:r>
          </a:p>
        </p:txBody>
      </p:sp>
      <p:pic>
        <p:nvPicPr>
          <p:cNvPr id="6" name="Picture 5">
            <a:extLst>
              <a:ext uri="{FF2B5EF4-FFF2-40B4-BE49-F238E27FC236}">
                <a16:creationId xmlns:a16="http://schemas.microsoft.com/office/drawing/2014/main" id="{83DF7005-1D07-47F0-B40E-01C770B58297}"/>
              </a:ext>
            </a:extLst>
          </p:cNvPr>
          <p:cNvPicPr>
            <a:picLocks noChangeAspect="1"/>
          </p:cNvPicPr>
          <p:nvPr/>
        </p:nvPicPr>
        <p:blipFill>
          <a:blip r:embed="rId2"/>
          <a:stretch>
            <a:fillRect/>
          </a:stretch>
        </p:blipFill>
        <p:spPr>
          <a:xfrm>
            <a:off x="220019" y="5735460"/>
            <a:ext cx="1674418" cy="819396"/>
          </a:xfrm>
          <a:prstGeom prst="rect">
            <a:avLst/>
          </a:prstGeom>
        </p:spPr>
      </p:pic>
      <p:pic>
        <p:nvPicPr>
          <p:cNvPr id="7" name="Picture 6">
            <a:extLst>
              <a:ext uri="{FF2B5EF4-FFF2-40B4-BE49-F238E27FC236}">
                <a16:creationId xmlns:a16="http://schemas.microsoft.com/office/drawing/2014/main" id="{81516AB6-D2F1-4C11-883C-87CF1371EF1B}"/>
              </a:ext>
            </a:extLst>
          </p:cNvPr>
          <p:cNvPicPr>
            <a:picLocks noChangeAspect="1"/>
          </p:cNvPicPr>
          <p:nvPr/>
        </p:nvPicPr>
        <p:blipFill>
          <a:blip r:embed="rId3"/>
          <a:stretch>
            <a:fillRect/>
          </a:stretch>
        </p:blipFill>
        <p:spPr>
          <a:xfrm>
            <a:off x="9517377" y="128450"/>
            <a:ext cx="2327749" cy="1050442"/>
          </a:xfrm>
          <a:prstGeom prst="rect">
            <a:avLst/>
          </a:prstGeom>
        </p:spPr>
      </p:pic>
      <p:sp>
        <p:nvSpPr>
          <p:cNvPr id="8" name="Rectangle: Rounded Corners 7">
            <a:extLst>
              <a:ext uri="{FF2B5EF4-FFF2-40B4-BE49-F238E27FC236}">
                <a16:creationId xmlns:a16="http://schemas.microsoft.com/office/drawing/2014/main" id="{64F78AF6-EA66-4528-9D95-B12526AF0A6D}"/>
              </a:ext>
            </a:extLst>
          </p:cNvPr>
          <p:cNvSpPr/>
          <p:nvPr/>
        </p:nvSpPr>
        <p:spPr>
          <a:xfrm rot="21318899">
            <a:off x="299195" y="1074413"/>
            <a:ext cx="3981346" cy="1481003"/>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400" b="1" dirty="0">
                <a:latin typeface="Candy Buzz BTN" panose="020F0504010107060306" pitchFamily="34" charset="0"/>
              </a:rPr>
              <a:t>Favourite book</a:t>
            </a:r>
          </a:p>
          <a:p>
            <a:pPr algn="ctr"/>
            <a:r>
              <a:rPr lang="en-GB" sz="1400" dirty="0">
                <a:latin typeface="Candy Buzz BTN" panose="020F0504010107060306" pitchFamily="34" charset="0"/>
              </a:rPr>
              <a:t>I like thrillers and exciting novels. My favourite author is Michael Crichton who wrote Science thrillers. For example, he wrote Jurassic Park which has a deeper meaning than the current Hollywood blockbusters!</a:t>
            </a:r>
          </a:p>
        </p:txBody>
      </p:sp>
      <p:sp>
        <p:nvSpPr>
          <p:cNvPr id="9" name="Rectangle: Rounded Corners 8">
            <a:extLst>
              <a:ext uri="{FF2B5EF4-FFF2-40B4-BE49-F238E27FC236}">
                <a16:creationId xmlns:a16="http://schemas.microsoft.com/office/drawing/2014/main" id="{4C504CB1-CDCC-47B6-AAFD-03E9FE776D14}"/>
              </a:ext>
            </a:extLst>
          </p:cNvPr>
          <p:cNvSpPr/>
          <p:nvPr/>
        </p:nvSpPr>
        <p:spPr>
          <a:xfrm rot="697092">
            <a:off x="9577933" y="4926122"/>
            <a:ext cx="2397597" cy="807657"/>
          </a:xfrm>
          <a:prstGeom prst="round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200" b="1" dirty="0">
                <a:latin typeface="Candy Buzz BTN" panose="020F0504010107060306" pitchFamily="34" charset="0"/>
              </a:rPr>
              <a:t>Favourite football team</a:t>
            </a:r>
          </a:p>
          <a:p>
            <a:pPr algn="ctr"/>
            <a:r>
              <a:rPr lang="en-GB" sz="1200" dirty="0">
                <a:latin typeface="Candy Buzz BTN" panose="020F0504010107060306" pitchFamily="34" charset="0"/>
              </a:rPr>
              <a:t>Bolton Wanderers (home town)</a:t>
            </a:r>
          </a:p>
          <a:p>
            <a:pPr algn="ctr"/>
            <a:r>
              <a:rPr lang="en-GB" sz="1200" dirty="0">
                <a:latin typeface="Candy Buzz BTN" panose="020F0504010107060306" pitchFamily="34" charset="0"/>
              </a:rPr>
              <a:t>Derby County (current town)</a:t>
            </a:r>
          </a:p>
          <a:p>
            <a:pPr algn="ctr"/>
            <a:r>
              <a:rPr lang="en-GB" sz="1200" dirty="0">
                <a:latin typeface="Candy Buzz BTN" panose="020F0504010107060306" pitchFamily="34" charset="0"/>
              </a:rPr>
              <a:t>Liverpool (childhood favourite)</a:t>
            </a:r>
          </a:p>
        </p:txBody>
      </p:sp>
      <p:sp>
        <p:nvSpPr>
          <p:cNvPr id="10" name="Rectangle: Rounded Corners 9">
            <a:extLst>
              <a:ext uri="{FF2B5EF4-FFF2-40B4-BE49-F238E27FC236}">
                <a16:creationId xmlns:a16="http://schemas.microsoft.com/office/drawing/2014/main" id="{22F049AB-7574-4154-8F45-FF850279D97F}"/>
              </a:ext>
            </a:extLst>
          </p:cNvPr>
          <p:cNvSpPr/>
          <p:nvPr/>
        </p:nvSpPr>
        <p:spPr>
          <a:xfrm rot="299853">
            <a:off x="145769" y="311379"/>
            <a:ext cx="2822069" cy="549082"/>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Favourite subject at school</a:t>
            </a:r>
          </a:p>
          <a:p>
            <a:pPr algn="ctr"/>
            <a:r>
              <a:rPr lang="en-GB" sz="1600" dirty="0">
                <a:solidFill>
                  <a:schemeClr val="bg1"/>
                </a:solidFill>
                <a:latin typeface="Candy Buzz BTN" panose="020F0504010107060306" pitchFamily="34" charset="0"/>
              </a:rPr>
              <a:t>Science, English, Geography</a:t>
            </a:r>
          </a:p>
        </p:txBody>
      </p:sp>
      <p:sp>
        <p:nvSpPr>
          <p:cNvPr id="11" name="Rectangle: Rounded Corners 10">
            <a:extLst>
              <a:ext uri="{FF2B5EF4-FFF2-40B4-BE49-F238E27FC236}">
                <a16:creationId xmlns:a16="http://schemas.microsoft.com/office/drawing/2014/main" id="{EFF3C325-7F1F-490F-9D86-DC02F5979C1E}"/>
              </a:ext>
            </a:extLst>
          </p:cNvPr>
          <p:cNvSpPr/>
          <p:nvPr/>
        </p:nvSpPr>
        <p:spPr>
          <a:xfrm rot="21232982">
            <a:off x="274089" y="3000812"/>
            <a:ext cx="1783076" cy="1750122"/>
          </a:xfrm>
          <a:prstGeom prst="round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films</a:t>
            </a:r>
          </a:p>
          <a:p>
            <a:pPr algn="ctr"/>
            <a:r>
              <a:rPr lang="en-GB" sz="1600" dirty="0">
                <a:latin typeface="Candy Buzz BTN" panose="020F0504010107060306" pitchFamily="34" charset="0"/>
              </a:rPr>
              <a:t>Sci fi, action and thrillers!</a:t>
            </a:r>
          </a:p>
          <a:p>
            <a:pPr algn="ctr"/>
            <a:r>
              <a:rPr lang="en-GB" sz="1600" dirty="0">
                <a:latin typeface="Candy Buzz BTN" panose="020F0504010107060306" pitchFamily="34" charset="0"/>
              </a:rPr>
              <a:t>Marvel, Star Wars and James Bond are my favourite films.</a:t>
            </a:r>
          </a:p>
        </p:txBody>
      </p:sp>
      <p:sp>
        <p:nvSpPr>
          <p:cNvPr id="12" name="Rectangle 11">
            <a:extLst>
              <a:ext uri="{FF2B5EF4-FFF2-40B4-BE49-F238E27FC236}">
                <a16:creationId xmlns:a16="http://schemas.microsoft.com/office/drawing/2014/main" id="{3271B7F3-521C-41EF-A915-45AA65D63994}"/>
              </a:ext>
            </a:extLst>
          </p:cNvPr>
          <p:cNvSpPr/>
          <p:nvPr/>
        </p:nvSpPr>
        <p:spPr>
          <a:xfrm>
            <a:off x="145774" y="128450"/>
            <a:ext cx="11872919" cy="6601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BC89F098-0061-4344-AF2A-3942A9EED0A4}"/>
              </a:ext>
            </a:extLst>
          </p:cNvPr>
          <p:cNvSpPr/>
          <p:nvPr/>
        </p:nvSpPr>
        <p:spPr>
          <a:xfrm rot="257054">
            <a:off x="7112351" y="1173095"/>
            <a:ext cx="4786310" cy="1282109"/>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My biggest worry………</a:t>
            </a:r>
          </a:p>
          <a:p>
            <a:pPr algn="ctr"/>
            <a:r>
              <a:rPr lang="en-GB" sz="1600" dirty="0">
                <a:latin typeface="Candy Buzz BTN" panose="020F0504010107060306" pitchFamily="34" charset="0"/>
              </a:rPr>
              <a:t>I worry about many things but I do try to live by the philosophy to not take things too seriously and to make sure that I am as kind and helpful as possible.</a:t>
            </a:r>
          </a:p>
          <a:p>
            <a:pPr algn="ctr"/>
            <a:endParaRPr lang="en-GB" sz="1600" b="1" dirty="0">
              <a:latin typeface="Candy Buzz BTN" panose="020F0504010107060306" pitchFamily="34" charset="0"/>
            </a:endParaRPr>
          </a:p>
        </p:txBody>
      </p:sp>
      <p:sp>
        <p:nvSpPr>
          <p:cNvPr id="14" name="Rectangle: Rounded Corners 13">
            <a:extLst>
              <a:ext uri="{FF2B5EF4-FFF2-40B4-BE49-F238E27FC236}">
                <a16:creationId xmlns:a16="http://schemas.microsoft.com/office/drawing/2014/main" id="{4F84D71B-5FAF-459C-9512-9DC6D778A1E1}"/>
              </a:ext>
            </a:extLst>
          </p:cNvPr>
          <p:cNvSpPr/>
          <p:nvPr/>
        </p:nvSpPr>
        <p:spPr>
          <a:xfrm rot="21090249">
            <a:off x="348397" y="4920039"/>
            <a:ext cx="2004915" cy="1634596"/>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I am most proud of</a:t>
            </a:r>
            <a:r>
              <a:rPr lang="en-GB" sz="1600" dirty="0">
                <a:latin typeface="Candy Buzz BTN" panose="020F0504010107060306" pitchFamily="34" charset="0"/>
              </a:rPr>
              <a:t>….</a:t>
            </a:r>
          </a:p>
          <a:p>
            <a:pPr algn="ctr"/>
            <a:r>
              <a:rPr lang="en-GB" sz="1600" dirty="0">
                <a:latin typeface="Candy Buzz BTN" panose="020F0504010107060306" pitchFamily="34" charset="0"/>
              </a:rPr>
              <a:t>My own children. They make me proud every day! </a:t>
            </a:r>
          </a:p>
        </p:txBody>
      </p:sp>
      <p:sp>
        <p:nvSpPr>
          <p:cNvPr id="15" name="Rectangle: Rounded Corners 14">
            <a:extLst>
              <a:ext uri="{FF2B5EF4-FFF2-40B4-BE49-F238E27FC236}">
                <a16:creationId xmlns:a16="http://schemas.microsoft.com/office/drawing/2014/main" id="{D7F0851B-DB01-4EB3-8C98-662F51DCC771}"/>
              </a:ext>
            </a:extLst>
          </p:cNvPr>
          <p:cNvSpPr/>
          <p:nvPr/>
        </p:nvSpPr>
        <p:spPr>
          <a:xfrm rot="282125">
            <a:off x="6847069" y="2484040"/>
            <a:ext cx="2920841" cy="2074758"/>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400" b="1" dirty="0">
              <a:latin typeface="Candy Buzz BTN" panose="020F0504010107060306" pitchFamily="34" charset="0"/>
            </a:endParaRPr>
          </a:p>
          <a:p>
            <a:pPr algn="ctr"/>
            <a:r>
              <a:rPr lang="en-GB" sz="1400" b="1" dirty="0">
                <a:latin typeface="Candy Buzz BTN" panose="020F0504010107060306" pitchFamily="34" charset="0"/>
              </a:rPr>
              <a:t>At the weekend</a:t>
            </a:r>
          </a:p>
          <a:p>
            <a:pPr algn="ctr"/>
            <a:r>
              <a:rPr lang="en-GB" sz="1400" dirty="0">
                <a:latin typeface="Candy Buzz BTN" panose="020F0504010107060306" pitchFamily="34" charset="0"/>
              </a:rPr>
              <a:t>My daughters both do athletics for Amber Valley and Erewash Athletics Club and a lot of time is used taking them to training or going to competitions.</a:t>
            </a:r>
          </a:p>
          <a:p>
            <a:pPr algn="ctr"/>
            <a:r>
              <a:rPr lang="en-GB" sz="1400" dirty="0">
                <a:latin typeface="Candy Buzz BTN" panose="020F0504010107060306" pitchFamily="34" charset="0"/>
              </a:rPr>
              <a:t>I have some DJ decks and like to play on those. I also have all the kit to do mobile DJ parties!</a:t>
            </a:r>
          </a:p>
          <a:p>
            <a:pPr algn="ctr"/>
            <a:endParaRPr lang="en-GB" sz="1600" b="1" dirty="0">
              <a:latin typeface="Candy Buzz BTN" panose="020F0504010107060306" pitchFamily="34" charset="0"/>
            </a:endParaRPr>
          </a:p>
        </p:txBody>
      </p:sp>
      <p:sp>
        <p:nvSpPr>
          <p:cNvPr id="16" name="Rectangle: Rounded Corners 15">
            <a:extLst>
              <a:ext uri="{FF2B5EF4-FFF2-40B4-BE49-F238E27FC236}">
                <a16:creationId xmlns:a16="http://schemas.microsoft.com/office/drawing/2014/main" id="{A4BD3F25-C022-4F75-9EED-F76ED2DD4435}"/>
              </a:ext>
            </a:extLst>
          </p:cNvPr>
          <p:cNvSpPr/>
          <p:nvPr/>
        </p:nvSpPr>
        <p:spPr>
          <a:xfrm rot="21445750">
            <a:off x="9747398" y="2688756"/>
            <a:ext cx="2086593" cy="1958403"/>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400" b="1" dirty="0">
              <a:solidFill>
                <a:schemeClr val="bg1"/>
              </a:solidFill>
              <a:latin typeface="Candy Buzz BTN" panose="020F0504010107060306" pitchFamily="34" charset="0"/>
            </a:endParaRPr>
          </a:p>
          <a:p>
            <a:pPr algn="ctr"/>
            <a:endParaRPr lang="en-GB" sz="1400" b="1">
              <a:solidFill>
                <a:schemeClr val="bg1"/>
              </a:solidFill>
              <a:latin typeface="Candy Buzz BTN" panose="020F0504010107060306" pitchFamily="34" charset="0"/>
            </a:endParaRPr>
          </a:p>
          <a:p>
            <a:pPr algn="ctr"/>
            <a:r>
              <a:rPr lang="en-GB" sz="1400" b="1">
                <a:solidFill>
                  <a:schemeClr val="bg1"/>
                </a:solidFill>
                <a:latin typeface="Candy Buzz BTN" panose="020F0504010107060306" pitchFamily="34" charset="0"/>
              </a:rPr>
              <a:t>Favourite </a:t>
            </a:r>
            <a:r>
              <a:rPr lang="en-GB" sz="1400" b="1" dirty="0">
                <a:solidFill>
                  <a:schemeClr val="bg1"/>
                </a:solidFill>
                <a:latin typeface="Candy Buzz BTN" panose="020F0504010107060306" pitchFamily="34" charset="0"/>
              </a:rPr>
              <a:t>quote</a:t>
            </a:r>
          </a:p>
          <a:p>
            <a:pPr algn="ctr"/>
            <a:r>
              <a:rPr lang="en-GB" sz="1400" dirty="0">
                <a:solidFill>
                  <a:schemeClr val="bg1"/>
                </a:solidFill>
                <a:latin typeface="Candy Buzz BTN" panose="020F0504010107060306" pitchFamily="34" charset="0"/>
              </a:rPr>
              <a:t>Mostly silly ones like “I’ll hit the brakes – he’ll fly right by” – Maverick in Top Gun.</a:t>
            </a:r>
          </a:p>
          <a:p>
            <a:pPr algn="ctr"/>
            <a:r>
              <a:rPr lang="en-GB" sz="1400" dirty="0">
                <a:solidFill>
                  <a:schemeClr val="bg1"/>
                </a:solidFill>
                <a:latin typeface="Candy Buzz BTN" panose="020F0504010107060306" pitchFamily="34" charset="0"/>
              </a:rPr>
              <a:t>“88.2% of statistics are made up on the spot” – Vic Reeves</a:t>
            </a:r>
          </a:p>
          <a:p>
            <a:pPr algn="ctr"/>
            <a:r>
              <a:rPr lang="en-GB" sz="1600" b="1" dirty="0">
                <a:solidFill>
                  <a:schemeClr val="bg1"/>
                </a:solidFill>
                <a:latin typeface="Candy Buzz BTN" panose="020F0504010107060306" pitchFamily="34" charset="0"/>
              </a:rPr>
              <a:t> </a:t>
            </a:r>
          </a:p>
          <a:p>
            <a:pPr algn="ctr"/>
            <a:endParaRPr lang="en-GB" sz="1600" dirty="0">
              <a:solidFill>
                <a:schemeClr val="bg1"/>
              </a:solidFill>
              <a:latin typeface="Candy Buzz BTN" panose="020F0504010107060306" pitchFamily="34" charset="0"/>
            </a:endParaRPr>
          </a:p>
        </p:txBody>
      </p:sp>
      <p:sp>
        <p:nvSpPr>
          <p:cNvPr id="17" name="Rectangle: Rounded Corners 16">
            <a:extLst>
              <a:ext uri="{FF2B5EF4-FFF2-40B4-BE49-F238E27FC236}">
                <a16:creationId xmlns:a16="http://schemas.microsoft.com/office/drawing/2014/main" id="{F52E6AA6-86AD-48A3-91F9-3612A2D34519}"/>
              </a:ext>
            </a:extLst>
          </p:cNvPr>
          <p:cNvSpPr/>
          <p:nvPr/>
        </p:nvSpPr>
        <p:spPr>
          <a:xfrm rot="21373510">
            <a:off x="2163715" y="2523391"/>
            <a:ext cx="2449901" cy="4258584"/>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400" b="1" dirty="0">
                <a:solidFill>
                  <a:schemeClr val="bg1"/>
                </a:solidFill>
                <a:latin typeface="Candy Buzz BTN" panose="020F0504010107060306" pitchFamily="34" charset="0"/>
              </a:rPr>
              <a:t>My role models</a:t>
            </a:r>
          </a:p>
          <a:p>
            <a:pPr algn="ctr"/>
            <a:r>
              <a:rPr lang="en-GB" sz="1400" dirty="0">
                <a:solidFill>
                  <a:schemeClr val="bg1"/>
                </a:solidFill>
                <a:latin typeface="Candy Buzz BTN" panose="020F0504010107060306" pitchFamily="34" charset="0"/>
              </a:rPr>
              <a:t>Mr Kendall was my year 5 and 6 teacher. He was terrifying and wonderful at the same time. He told us ghost stories and put on the school play. He also had double jointed knees!</a:t>
            </a:r>
          </a:p>
          <a:p>
            <a:pPr algn="ctr"/>
            <a:r>
              <a:rPr lang="en-GB" sz="1400" dirty="0">
                <a:solidFill>
                  <a:schemeClr val="bg1"/>
                </a:solidFill>
                <a:latin typeface="Candy Buzz BTN" panose="020F0504010107060306" pitchFamily="34" charset="0"/>
              </a:rPr>
              <a:t>Mr Greene was my A level chemistry teacher. He was so passionate about chemistry and didn’t care if he did dangerous demos.</a:t>
            </a:r>
          </a:p>
          <a:p>
            <a:pPr algn="ctr"/>
            <a:r>
              <a:rPr lang="en-GB" sz="1400" dirty="0">
                <a:solidFill>
                  <a:schemeClr val="bg1"/>
                </a:solidFill>
                <a:latin typeface="Candy Buzz BTN" panose="020F0504010107060306" pitchFamily="34" charset="0"/>
              </a:rPr>
              <a:t>My Mum had the greatest integrity and taught me to have high values and always do the right thing – even if it was difficult.</a:t>
            </a:r>
          </a:p>
        </p:txBody>
      </p:sp>
      <p:sp>
        <p:nvSpPr>
          <p:cNvPr id="18" name="Rectangle: Rounded Corners 17">
            <a:extLst>
              <a:ext uri="{FF2B5EF4-FFF2-40B4-BE49-F238E27FC236}">
                <a16:creationId xmlns:a16="http://schemas.microsoft.com/office/drawing/2014/main" id="{17EC2CAD-9C53-4B38-88C0-488F45233493}"/>
              </a:ext>
            </a:extLst>
          </p:cNvPr>
          <p:cNvSpPr/>
          <p:nvPr/>
        </p:nvSpPr>
        <p:spPr>
          <a:xfrm rot="257054">
            <a:off x="6938884" y="4803921"/>
            <a:ext cx="2737209" cy="1461363"/>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Important part of my job</a:t>
            </a:r>
          </a:p>
          <a:p>
            <a:pPr algn="ctr"/>
            <a:r>
              <a:rPr lang="en-GB" sz="1600" dirty="0">
                <a:latin typeface="Candy Buzz BTN" panose="020F0504010107060306" pitchFamily="34" charset="0"/>
              </a:rPr>
              <a:t>Helping students to understand difficult concepts – seeing them have the ‘lightbulb moment’</a:t>
            </a:r>
          </a:p>
        </p:txBody>
      </p:sp>
      <p:pic>
        <p:nvPicPr>
          <p:cNvPr id="4" name="Picture 3">
            <a:extLst>
              <a:ext uri="{FF2B5EF4-FFF2-40B4-BE49-F238E27FC236}">
                <a16:creationId xmlns:a16="http://schemas.microsoft.com/office/drawing/2014/main" id="{AD48C214-F0B1-4364-9868-9580F0501DCA}"/>
              </a:ext>
            </a:extLst>
          </p:cNvPr>
          <p:cNvPicPr>
            <a:picLocks noChangeAspect="1"/>
          </p:cNvPicPr>
          <p:nvPr/>
        </p:nvPicPr>
        <p:blipFill>
          <a:blip r:embed="rId4"/>
          <a:stretch>
            <a:fillRect/>
          </a:stretch>
        </p:blipFill>
        <p:spPr>
          <a:xfrm>
            <a:off x="4515159" y="836944"/>
            <a:ext cx="2384845" cy="3943962"/>
          </a:xfrm>
          <a:prstGeom prst="rect">
            <a:avLst/>
          </a:prstGeom>
          <a:effectLst>
            <a:softEdge rad="127000"/>
          </a:effectLst>
        </p:spPr>
      </p:pic>
    </p:spTree>
    <p:extLst>
      <p:ext uri="{BB962C8B-B14F-4D97-AF65-F5344CB8AC3E}">
        <p14:creationId xmlns:p14="http://schemas.microsoft.com/office/powerpoint/2010/main" val="4106708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623-1D16-42B7-9BA5-B36121C43971}"/>
              </a:ext>
            </a:extLst>
          </p:cNvPr>
          <p:cNvSpPr>
            <a:spLocks noGrp="1"/>
          </p:cNvSpPr>
          <p:nvPr>
            <p:ph type="ctrTitle"/>
          </p:nvPr>
        </p:nvSpPr>
        <p:spPr>
          <a:xfrm>
            <a:off x="1325217" y="317638"/>
            <a:ext cx="9144000" cy="825707"/>
          </a:xfrm>
        </p:spPr>
        <p:txBody>
          <a:bodyPr>
            <a:normAutofit fontScale="90000"/>
          </a:bodyPr>
          <a:lstStyle/>
          <a:p>
            <a:r>
              <a:rPr lang="en-GB" b="1" dirty="0">
                <a:latin typeface="Candy Buzz BTN" panose="020F0504010107060306" pitchFamily="34" charset="0"/>
                <a:cs typeface="Arial" panose="020B0604020202020204" pitchFamily="34" charset="0"/>
              </a:rPr>
              <a:t>Meet the Year 7 Team</a:t>
            </a:r>
          </a:p>
        </p:txBody>
      </p:sp>
      <p:sp>
        <p:nvSpPr>
          <p:cNvPr id="3" name="Subtitle 2">
            <a:extLst>
              <a:ext uri="{FF2B5EF4-FFF2-40B4-BE49-F238E27FC236}">
                <a16:creationId xmlns:a16="http://schemas.microsoft.com/office/drawing/2014/main" id="{864F3219-3DB9-4AA5-9779-14CFA59D469F}"/>
              </a:ext>
            </a:extLst>
          </p:cNvPr>
          <p:cNvSpPr>
            <a:spLocks noGrp="1"/>
          </p:cNvSpPr>
          <p:nvPr>
            <p:ph type="subTitle" idx="1"/>
          </p:nvPr>
        </p:nvSpPr>
        <p:spPr>
          <a:xfrm>
            <a:off x="4283551" y="4461027"/>
            <a:ext cx="2710281" cy="1655762"/>
          </a:xfrm>
        </p:spPr>
        <p:txBody>
          <a:bodyPr>
            <a:normAutofit/>
          </a:bodyPr>
          <a:lstStyle/>
          <a:p>
            <a:r>
              <a:rPr lang="en-GB" sz="2000" b="1" dirty="0">
                <a:latin typeface="Candy Buzz BTN" panose="020F0504010107060306" pitchFamily="34" charset="0"/>
              </a:rPr>
              <a:t>Mrs Parker </a:t>
            </a:r>
          </a:p>
          <a:p>
            <a:r>
              <a:rPr lang="en-GB" sz="2000" b="1" dirty="0">
                <a:latin typeface="Candy Buzz BTN" panose="020F0504010107060306" pitchFamily="34" charset="0"/>
              </a:rPr>
              <a:t>7W</a:t>
            </a:r>
          </a:p>
          <a:p>
            <a:r>
              <a:rPr lang="en-GB" sz="2000" b="1" dirty="0">
                <a:latin typeface="Candy Buzz BTN" panose="020F0504010107060306" pitchFamily="34" charset="0"/>
              </a:rPr>
              <a:t>Deputy CAL Humanities</a:t>
            </a:r>
          </a:p>
          <a:p>
            <a:r>
              <a:rPr lang="en-GB" sz="2000" b="1" dirty="0">
                <a:latin typeface="Candy Buzz BTN" panose="020F0504010107060306" pitchFamily="34" charset="0"/>
              </a:rPr>
              <a:t>History Teacher</a:t>
            </a:r>
          </a:p>
        </p:txBody>
      </p:sp>
      <p:pic>
        <p:nvPicPr>
          <p:cNvPr id="6" name="Picture 5">
            <a:extLst>
              <a:ext uri="{FF2B5EF4-FFF2-40B4-BE49-F238E27FC236}">
                <a16:creationId xmlns:a16="http://schemas.microsoft.com/office/drawing/2014/main" id="{83DF7005-1D07-47F0-B40E-01C770B58297}"/>
              </a:ext>
            </a:extLst>
          </p:cNvPr>
          <p:cNvPicPr>
            <a:picLocks noChangeAspect="1"/>
          </p:cNvPicPr>
          <p:nvPr/>
        </p:nvPicPr>
        <p:blipFill>
          <a:blip r:embed="rId2"/>
          <a:stretch>
            <a:fillRect/>
          </a:stretch>
        </p:blipFill>
        <p:spPr>
          <a:xfrm>
            <a:off x="220019" y="5735460"/>
            <a:ext cx="1674418" cy="819396"/>
          </a:xfrm>
          <a:prstGeom prst="rect">
            <a:avLst/>
          </a:prstGeom>
        </p:spPr>
      </p:pic>
      <p:pic>
        <p:nvPicPr>
          <p:cNvPr id="7" name="Picture 6">
            <a:extLst>
              <a:ext uri="{FF2B5EF4-FFF2-40B4-BE49-F238E27FC236}">
                <a16:creationId xmlns:a16="http://schemas.microsoft.com/office/drawing/2014/main" id="{81516AB6-D2F1-4C11-883C-87CF1371EF1B}"/>
              </a:ext>
            </a:extLst>
          </p:cNvPr>
          <p:cNvPicPr>
            <a:picLocks noChangeAspect="1"/>
          </p:cNvPicPr>
          <p:nvPr/>
        </p:nvPicPr>
        <p:blipFill>
          <a:blip r:embed="rId3"/>
          <a:stretch>
            <a:fillRect/>
          </a:stretch>
        </p:blipFill>
        <p:spPr>
          <a:xfrm>
            <a:off x="9517377" y="128450"/>
            <a:ext cx="2327749" cy="1050442"/>
          </a:xfrm>
          <a:prstGeom prst="rect">
            <a:avLst/>
          </a:prstGeom>
        </p:spPr>
      </p:pic>
      <p:sp>
        <p:nvSpPr>
          <p:cNvPr id="8" name="Rectangle: Rounded Corners 7">
            <a:extLst>
              <a:ext uri="{FF2B5EF4-FFF2-40B4-BE49-F238E27FC236}">
                <a16:creationId xmlns:a16="http://schemas.microsoft.com/office/drawing/2014/main" id="{64F78AF6-EA66-4528-9D95-B12526AF0A6D}"/>
              </a:ext>
            </a:extLst>
          </p:cNvPr>
          <p:cNvSpPr/>
          <p:nvPr/>
        </p:nvSpPr>
        <p:spPr>
          <a:xfrm rot="21127165">
            <a:off x="282110" y="1124132"/>
            <a:ext cx="3286219" cy="1418285"/>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book</a:t>
            </a:r>
          </a:p>
          <a:p>
            <a:pPr algn="ctr"/>
            <a:r>
              <a:rPr lang="en-GB" sz="1600" dirty="0">
                <a:latin typeface="Candy Buzz BTN" panose="020F0504010107060306" pitchFamily="34" charset="0"/>
              </a:rPr>
              <a:t>I love reading lots of different types of books. I particularly enjoy science fiction and historical novels, but I am always happy to try new genres.</a:t>
            </a:r>
          </a:p>
        </p:txBody>
      </p:sp>
      <p:sp>
        <p:nvSpPr>
          <p:cNvPr id="9" name="Rectangle: Rounded Corners 8">
            <a:extLst>
              <a:ext uri="{FF2B5EF4-FFF2-40B4-BE49-F238E27FC236}">
                <a16:creationId xmlns:a16="http://schemas.microsoft.com/office/drawing/2014/main" id="{4C504CB1-CDCC-47B6-AAFD-03E9FE776D14}"/>
              </a:ext>
            </a:extLst>
          </p:cNvPr>
          <p:cNvSpPr/>
          <p:nvPr/>
        </p:nvSpPr>
        <p:spPr>
          <a:xfrm rot="697092">
            <a:off x="9577933" y="4926122"/>
            <a:ext cx="2397597" cy="807657"/>
          </a:xfrm>
          <a:prstGeom prst="round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football team – </a:t>
            </a:r>
            <a:r>
              <a:rPr lang="en-GB" sz="1600" dirty="0">
                <a:latin typeface="Candy Buzz BTN" panose="020F0504010107060306" pitchFamily="34" charset="0"/>
              </a:rPr>
              <a:t>I don’t have one!</a:t>
            </a:r>
          </a:p>
        </p:txBody>
      </p:sp>
      <p:sp>
        <p:nvSpPr>
          <p:cNvPr id="10" name="Rectangle: Rounded Corners 9">
            <a:extLst>
              <a:ext uri="{FF2B5EF4-FFF2-40B4-BE49-F238E27FC236}">
                <a16:creationId xmlns:a16="http://schemas.microsoft.com/office/drawing/2014/main" id="{22F049AB-7574-4154-8F45-FF850279D97F}"/>
              </a:ext>
            </a:extLst>
          </p:cNvPr>
          <p:cNvSpPr/>
          <p:nvPr/>
        </p:nvSpPr>
        <p:spPr>
          <a:xfrm rot="299853">
            <a:off x="160219" y="334306"/>
            <a:ext cx="2611861" cy="549082"/>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Favourite subjects at school</a:t>
            </a:r>
          </a:p>
          <a:p>
            <a:pPr algn="ctr"/>
            <a:r>
              <a:rPr lang="en-GB" sz="1600" dirty="0">
                <a:solidFill>
                  <a:schemeClr val="bg1"/>
                </a:solidFill>
                <a:latin typeface="Candy Buzz BTN" panose="020F0504010107060306" pitchFamily="34" charset="0"/>
              </a:rPr>
              <a:t>History, English &amp; Textiles.</a:t>
            </a:r>
          </a:p>
        </p:txBody>
      </p:sp>
      <p:sp>
        <p:nvSpPr>
          <p:cNvPr id="11" name="Rectangle: Rounded Corners 10">
            <a:extLst>
              <a:ext uri="{FF2B5EF4-FFF2-40B4-BE49-F238E27FC236}">
                <a16:creationId xmlns:a16="http://schemas.microsoft.com/office/drawing/2014/main" id="{EFF3C325-7F1F-490F-9D86-DC02F5979C1E}"/>
              </a:ext>
            </a:extLst>
          </p:cNvPr>
          <p:cNvSpPr/>
          <p:nvPr/>
        </p:nvSpPr>
        <p:spPr>
          <a:xfrm rot="21232982">
            <a:off x="217869" y="2703234"/>
            <a:ext cx="1644625" cy="1036376"/>
          </a:xfrm>
          <a:prstGeom prst="round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film</a:t>
            </a:r>
          </a:p>
          <a:p>
            <a:pPr algn="ctr"/>
            <a:r>
              <a:rPr lang="en-GB" sz="1600" dirty="0">
                <a:latin typeface="Candy Buzz BTN" panose="020F0504010107060306" pitchFamily="34" charset="0"/>
              </a:rPr>
              <a:t>I love musicals but I can’t pick a favourite!</a:t>
            </a:r>
          </a:p>
        </p:txBody>
      </p:sp>
      <p:sp>
        <p:nvSpPr>
          <p:cNvPr id="12" name="Rectangle 11">
            <a:extLst>
              <a:ext uri="{FF2B5EF4-FFF2-40B4-BE49-F238E27FC236}">
                <a16:creationId xmlns:a16="http://schemas.microsoft.com/office/drawing/2014/main" id="{3271B7F3-521C-41EF-A915-45AA65D63994}"/>
              </a:ext>
            </a:extLst>
          </p:cNvPr>
          <p:cNvSpPr/>
          <p:nvPr/>
        </p:nvSpPr>
        <p:spPr>
          <a:xfrm>
            <a:off x="145774" y="128450"/>
            <a:ext cx="11872919" cy="6601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BC89F098-0061-4344-AF2A-3942A9EED0A4}"/>
              </a:ext>
            </a:extLst>
          </p:cNvPr>
          <p:cNvSpPr/>
          <p:nvPr/>
        </p:nvSpPr>
        <p:spPr>
          <a:xfrm rot="257054">
            <a:off x="7112351" y="1173095"/>
            <a:ext cx="4786310" cy="1282109"/>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My biggest worry is…</a:t>
            </a:r>
            <a:r>
              <a:rPr lang="en-GB" sz="1600" dirty="0">
                <a:latin typeface="Candy Buzz BTN" panose="020F0504010107060306" pitchFamily="34" charset="0"/>
              </a:rPr>
              <a:t>getting lost. I do not have a very good sense of direction so I always plan my routes in advance and give myself plenty of time to make mistakes.</a:t>
            </a:r>
          </a:p>
        </p:txBody>
      </p:sp>
      <p:sp>
        <p:nvSpPr>
          <p:cNvPr id="14" name="Rectangle: Rounded Corners 13">
            <a:extLst>
              <a:ext uri="{FF2B5EF4-FFF2-40B4-BE49-F238E27FC236}">
                <a16:creationId xmlns:a16="http://schemas.microsoft.com/office/drawing/2014/main" id="{4F84D71B-5FAF-459C-9512-9DC6D778A1E1}"/>
              </a:ext>
            </a:extLst>
          </p:cNvPr>
          <p:cNvSpPr/>
          <p:nvPr/>
        </p:nvSpPr>
        <p:spPr>
          <a:xfrm rot="21090249">
            <a:off x="328919" y="3782248"/>
            <a:ext cx="1505053" cy="1962460"/>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I am most proud of… </a:t>
            </a:r>
            <a:r>
              <a:rPr lang="en-GB" sz="1600" dirty="0">
                <a:latin typeface="Candy Buzz BTN" panose="020F0504010107060306" pitchFamily="34" charset="0"/>
              </a:rPr>
              <a:t>how many of our students continue to enjoy History after school.</a:t>
            </a:r>
          </a:p>
        </p:txBody>
      </p:sp>
      <p:sp>
        <p:nvSpPr>
          <p:cNvPr id="15" name="Rectangle: Rounded Corners 14">
            <a:extLst>
              <a:ext uri="{FF2B5EF4-FFF2-40B4-BE49-F238E27FC236}">
                <a16:creationId xmlns:a16="http://schemas.microsoft.com/office/drawing/2014/main" id="{D7F0851B-DB01-4EB3-8C98-662F51DCC771}"/>
              </a:ext>
            </a:extLst>
          </p:cNvPr>
          <p:cNvSpPr/>
          <p:nvPr/>
        </p:nvSpPr>
        <p:spPr>
          <a:xfrm rot="282125">
            <a:off x="6969459" y="2489065"/>
            <a:ext cx="2788277" cy="2317551"/>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At the weekend…</a:t>
            </a:r>
            <a:r>
              <a:rPr lang="en-GB" sz="1600" dirty="0">
                <a:latin typeface="Candy Buzz BTN" panose="020F0504010107060306" pitchFamily="34" charset="0"/>
              </a:rPr>
              <a:t>I spent time with my family and friends. Both my daughters dance, so I enjoy watching them perform in shows and competitions. I am in a book club and love talking about what we have read. </a:t>
            </a:r>
          </a:p>
        </p:txBody>
      </p:sp>
      <p:sp>
        <p:nvSpPr>
          <p:cNvPr id="16" name="Rectangle: Rounded Corners 15">
            <a:extLst>
              <a:ext uri="{FF2B5EF4-FFF2-40B4-BE49-F238E27FC236}">
                <a16:creationId xmlns:a16="http://schemas.microsoft.com/office/drawing/2014/main" id="{A4BD3F25-C022-4F75-9EED-F76ED2DD4435}"/>
              </a:ext>
            </a:extLst>
          </p:cNvPr>
          <p:cNvSpPr/>
          <p:nvPr/>
        </p:nvSpPr>
        <p:spPr>
          <a:xfrm rot="21445750">
            <a:off x="9747398" y="2688756"/>
            <a:ext cx="2086593" cy="1958403"/>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Favourite quote:</a:t>
            </a:r>
          </a:p>
          <a:p>
            <a:pPr algn="ctr"/>
            <a:r>
              <a:rPr lang="en-GB" sz="1600" dirty="0">
                <a:solidFill>
                  <a:schemeClr val="bg1"/>
                </a:solidFill>
                <a:latin typeface="Candy Buzz BTN" panose="020F0504010107060306" pitchFamily="34" charset="0"/>
              </a:rPr>
              <a:t>“Those that fail to learn from the past, are doomed to repeat it.” </a:t>
            </a:r>
          </a:p>
          <a:p>
            <a:pPr algn="ctr"/>
            <a:r>
              <a:rPr lang="en-GB" sz="1600" dirty="0">
                <a:solidFill>
                  <a:schemeClr val="bg1"/>
                </a:solidFill>
                <a:latin typeface="Candy Buzz BTN" panose="020F0504010107060306" pitchFamily="34" charset="0"/>
              </a:rPr>
              <a:t>Winston Churchill</a:t>
            </a:r>
          </a:p>
        </p:txBody>
      </p:sp>
      <p:sp>
        <p:nvSpPr>
          <p:cNvPr id="17" name="Rectangle: Rounded Corners 16">
            <a:extLst>
              <a:ext uri="{FF2B5EF4-FFF2-40B4-BE49-F238E27FC236}">
                <a16:creationId xmlns:a16="http://schemas.microsoft.com/office/drawing/2014/main" id="{F52E6AA6-86AD-48A3-91F9-3612A2D34519}"/>
              </a:ext>
            </a:extLst>
          </p:cNvPr>
          <p:cNvSpPr/>
          <p:nvPr/>
        </p:nvSpPr>
        <p:spPr>
          <a:xfrm rot="21373510">
            <a:off x="1914492" y="2540851"/>
            <a:ext cx="2264781" cy="4097959"/>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600" b="1" dirty="0">
              <a:solidFill>
                <a:schemeClr val="bg1"/>
              </a:solidFill>
              <a:latin typeface="Candy Buzz BTN" panose="020F0504010107060306" pitchFamily="34" charset="0"/>
            </a:endParaRPr>
          </a:p>
          <a:p>
            <a:pPr algn="ctr"/>
            <a:r>
              <a:rPr lang="en-GB" sz="1600" b="1" dirty="0">
                <a:solidFill>
                  <a:schemeClr val="bg1"/>
                </a:solidFill>
                <a:latin typeface="Candy Buzz BTN" panose="020F0504010107060306" pitchFamily="34" charset="0"/>
              </a:rPr>
              <a:t>My role models:</a:t>
            </a:r>
          </a:p>
          <a:p>
            <a:pPr algn="ctr"/>
            <a:endParaRPr lang="en-GB" sz="1600" b="1" dirty="0">
              <a:solidFill>
                <a:schemeClr val="bg1"/>
              </a:solidFill>
              <a:latin typeface="Candy Buzz BTN" panose="020F0504010107060306" pitchFamily="34" charset="0"/>
            </a:endParaRPr>
          </a:p>
          <a:p>
            <a:pPr algn="ctr"/>
            <a:r>
              <a:rPr lang="en-GB" sz="1600" dirty="0">
                <a:solidFill>
                  <a:schemeClr val="bg1"/>
                </a:solidFill>
                <a:latin typeface="Candy Buzz BTN" panose="020F0504010107060306" pitchFamily="34" charset="0"/>
              </a:rPr>
              <a:t>We learn about so many wonderful people in History, that it is impossible to choose!</a:t>
            </a:r>
          </a:p>
          <a:p>
            <a:pPr algn="ctr"/>
            <a:r>
              <a:rPr lang="en-GB" sz="1600" dirty="0">
                <a:solidFill>
                  <a:schemeClr val="bg1"/>
                </a:solidFill>
                <a:latin typeface="Candy Buzz BTN" panose="020F0504010107060306" pitchFamily="34" charset="0"/>
              </a:rPr>
              <a:t> </a:t>
            </a:r>
          </a:p>
          <a:p>
            <a:pPr algn="ctr"/>
            <a:r>
              <a:rPr lang="en-GB" sz="1600" dirty="0">
                <a:solidFill>
                  <a:schemeClr val="bg1"/>
                </a:solidFill>
                <a:latin typeface="Candy Buzz BTN" panose="020F0504010107060306" pitchFamily="34" charset="0"/>
              </a:rPr>
              <a:t>I admire people who are resilient and determined, people who help to make the world a better place. And people who share their knowledge with the world.  </a:t>
            </a:r>
          </a:p>
          <a:p>
            <a:pPr algn="ctr"/>
            <a:endParaRPr lang="en-GB" sz="1600" b="1" dirty="0">
              <a:solidFill>
                <a:schemeClr val="bg1"/>
              </a:solidFill>
              <a:latin typeface="Candy Buzz BTN" panose="020F0504010107060306" pitchFamily="34" charset="0"/>
            </a:endParaRPr>
          </a:p>
          <a:p>
            <a:pPr algn="ctr"/>
            <a:endParaRPr lang="en-GB" sz="1600" b="1" dirty="0">
              <a:solidFill>
                <a:schemeClr val="bg1"/>
              </a:solidFill>
              <a:latin typeface="Candy Buzz BTN" panose="020F0504010107060306" pitchFamily="34" charset="0"/>
            </a:endParaRPr>
          </a:p>
        </p:txBody>
      </p:sp>
      <p:sp>
        <p:nvSpPr>
          <p:cNvPr id="18" name="Rectangle: Rounded Corners 17">
            <a:extLst>
              <a:ext uri="{FF2B5EF4-FFF2-40B4-BE49-F238E27FC236}">
                <a16:creationId xmlns:a16="http://schemas.microsoft.com/office/drawing/2014/main" id="{17EC2CAD-9C53-4B38-88C0-488F45233493}"/>
              </a:ext>
            </a:extLst>
          </p:cNvPr>
          <p:cNvSpPr/>
          <p:nvPr/>
        </p:nvSpPr>
        <p:spPr>
          <a:xfrm rot="257054">
            <a:off x="6912648" y="5036471"/>
            <a:ext cx="2737209" cy="1461363"/>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An important part of my job is…</a:t>
            </a:r>
            <a:r>
              <a:rPr lang="en-GB" sz="1600" dirty="0">
                <a:latin typeface="Candy Buzz BTN" panose="020F0504010107060306" pitchFamily="34" charset="0"/>
              </a:rPr>
              <a:t>supporting students in enjoying school, especially their History lessons!</a:t>
            </a:r>
          </a:p>
        </p:txBody>
      </p:sp>
      <p:pic>
        <p:nvPicPr>
          <p:cNvPr id="4" name="Picture 3">
            <a:extLst>
              <a:ext uri="{FF2B5EF4-FFF2-40B4-BE49-F238E27FC236}">
                <a16:creationId xmlns:a16="http://schemas.microsoft.com/office/drawing/2014/main" id="{3C771531-CBEA-4885-9261-A7BC777EDBDF}"/>
              </a:ext>
            </a:extLst>
          </p:cNvPr>
          <p:cNvPicPr>
            <a:picLocks noChangeAspect="1"/>
          </p:cNvPicPr>
          <p:nvPr/>
        </p:nvPicPr>
        <p:blipFill>
          <a:blip r:embed="rId4"/>
          <a:stretch>
            <a:fillRect/>
          </a:stretch>
        </p:blipFill>
        <p:spPr>
          <a:xfrm>
            <a:off x="4688418" y="1359351"/>
            <a:ext cx="1900548" cy="2803308"/>
          </a:xfrm>
          <a:prstGeom prst="rect">
            <a:avLst/>
          </a:prstGeom>
          <a:ln>
            <a:noFill/>
          </a:ln>
          <a:effectLst>
            <a:softEdge rad="112500"/>
          </a:effectLst>
        </p:spPr>
      </p:pic>
    </p:spTree>
    <p:extLst>
      <p:ext uri="{BB962C8B-B14F-4D97-AF65-F5344CB8AC3E}">
        <p14:creationId xmlns:p14="http://schemas.microsoft.com/office/powerpoint/2010/main" val="2037808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623-1D16-42B7-9BA5-B36121C43971}"/>
              </a:ext>
            </a:extLst>
          </p:cNvPr>
          <p:cNvSpPr>
            <a:spLocks noGrp="1"/>
          </p:cNvSpPr>
          <p:nvPr>
            <p:ph type="ctrTitle"/>
          </p:nvPr>
        </p:nvSpPr>
        <p:spPr>
          <a:xfrm>
            <a:off x="1325217" y="317638"/>
            <a:ext cx="9144000" cy="825707"/>
          </a:xfrm>
        </p:spPr>
        <p:txBody>
          <a:bodyPr>
            <a:normAutofit fontScale="90000"/>
          </a:bodyPr>
          <a:lstStyle/>
          <a:p>
            <a:r>
              <a:rPr lang="en-GB" b="1" dirty="0">
                <a:latin typeface="Candy Buzz BTN" panose="020F0504010107060306" pitchFamily="34" charset="0"/>
                <a:cs typeface="Arial" panose="020B0604020202020204" pitchFamily="34" charset="0"/>
              </a:rPr>
              <a:t>Meet the Year 7 Team</a:t>
            </a:r>
          </a:p>
        </p:txBody>
      </p:sp>
      <p:sp>
        <p:nvSpPr>
          <p:cNvPr id="3" name="Subtitle 2">
            <a:extLst>
              <a:ext uri="{FF2B5EF4-FFF2-40B4-BE49-F238E27FC236}">
                <a16:creationId xmlns:a16="http://schemas.microsoft.com/office/drawing/2014/main" id="{864F3219-3DB9-4AA5-9779-14CFA59D469F}"/>
              </a:ext>
            </a:extLst>
          </p:cNvPr>
          <p:cNvSpPr>
            <a:spLocks noGrp="1"/>
          </p:cNvSpPr>
          <p:nvPr>
            <p:ph type="subTitle" idx="1"/>
          </p:nvPr>
        </p:nvSpPr>
        <p:spPr>
          <a:xfrm>
            <a:off x="4273061" y="4692970"/>
            <a:ext cx="2710281" cy="1655762"/>
          </a:xfrm>
        </p:spPr>
        <p:txBody>
          <a:bodyPr>
            <a:normAutofit/>
          </a:bodyPr>
          <a:lstStyle/>
          <a:p>
            <a:r>
              <a:rPr lang="en-GB" sz="2000" b="1" dirty="0">
                <a:latin typeface="Candy Buzz BTN" panose="020F0504010107060306" pitchFamily="34" charset="0"/>
              </a:rPr>
              <a:t>Mrs Giles</a:t>
            </a:r>
          </a:p>
          <a:p>
            <a:r>
              <a:rPr lang="en-GB" sz="2000" b="1" dirty="0">
                <a:latin typeface="Candy Buzz BTN" panose="020F0504010107060306" pitchFamily="34" charset="0"/>
              </a:rPr>
              <a:t>7W &amp; 7H </a:t>
            </a:r>
          </a:p>
          <a:p>
            <a:r>
              <a:rPr lang="en-GB" sz="2000" b="1" dirty="0">
                <a:latin typeface="Candy Buzz BTN" panose="020F0504010107060306" pitchFamily="34" charset="0"/>
              </a:rPr>
              <a:t>RE Teacher   </a:t>
            </a:r>
          </a:p>
        </p:txBody>
      </p:sp>
      <p:pic>
        <p:nvPicPr>
          <p:cNvPr id="6" name="Picture 5">
            <a:extLst>
              <a:ext uri="{FF2B5EF4-FFF2-40B4-BE49-F238E27FC236}">
                <a16:creationId xmlns:a16="http://schemas.microsoft.com/office/drawing/2014/main" id="{83DF7005-1D07-47F0-B40E-01C770B58297}"/>
              </a:ext>
            </a:extLst>
          </p:cNvPr>
          <p:cNvPicPr>
            <a:picLocks noChangeAspect="1"/>
          </p:cNvPicPr>
          <p:nvPr/>
        </p:nvPicPr>
        <p:blipFill>
          <a:blip r:embed="rId2"/>
          <a:stretch>
            <a:fillRect/>
          </a:stretch>
        </p:blipFill>
        <p:spPr>
          <a:xfrm>
            <a:off x="220019" y="5735460"/>
            <a:ext cx="1674418" cy="819396"/>
          </a:xfrm>
          <a:prstGeom prst="rect">
            <a:avLst/>
          </a:prstGeom>
        </p:spPr>
      </p:pic>
      <p:pic>
        <p:nvPicPr>
          <p:cNvPr id="7" name="Picture 6">
            <a:extLst>
              <a:ext uri="{FF2B5EF4-FFF2-40B4-BE49-F238E27FC236}">
                <a16:creationId xmlns:a16="http://schemas.microsoft.com/office/drawing/2014/main" id="{81516AB6-D2F1-4C11-883C-87CF1371EF1B}"/>
              </a:ext>
            </a:extLst>
          </p:cNvPr>
          <p:cNvPicPr>
            <a:picLocks noChangeAspect="1"/>
          </p:cNvPicPr>
          <p:nvPr/>
        </p:nvPicPr>
        <p:blipFill>
          <a:blip r:embed="rId3"/>
          <a:stretch>
            <a:fillRect/>
          </a:stretch>
        </p:blipFill>
        <p:spPr>
          <a:xfrm>
            <a:off x="9517377" y="128450"/>
            <a:ext cx="2327749" cy="1050442"/>
          </a:xfrm>
          <a:prstGeom prst="rect">
            <a:avLst/>
          </a:prstGeom>
        </p:spPr>
      </p:pic>
      <p:sp>
        <p:nvSpPr>
          <p:cNvPr id="8" name="Rectangle: Rounded Corners 7">
            <a:extLst>
              <a:ext uri="{FF2B5EF4-FFF2-40B4-BE49-F238E27FC236}">
                <a16:creationId xmlns:a16="http://schemas.microsoft.com/office/drawing/2014/main" id="{64F78AF6-EA66-4528-9D95-B12526AF0A6D}"/>
              </a:ext>
            </a:extLst>
          </p:cNvPr>
          <p:cNvSpPr/>
          <p:nvPr/>
        </p:nvSpPr>
        <p:spPr>
          <a:xfrm rot="21127165">
            <a:off x="282110" y="1124132"/>
            <a:ext cx="3286219" cy="1418285"/>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400" b="1" dirty="0">
                <a:latin typeface="Candy Buzz BTN" panose="020F0504010107060306" pitchFamily="34" charset="0"/>
              </a:rPr>
              <a:t>Favourite book</a:t>
            </a:r>
          </a:p>
          <a:p>
            <a:pPr algn="ctr"/>
            <a:r>
              <a:rPr lang="en-US" sz="1400" b="1" dirty="0">
                <a:latin typeface="Candy Buzz BTN" panose="020F0504010107060306" pitchFamily="34" charset="0"/>
              </a:rPr>
              <a:t>This is a tough one!  Probably equally divided between the Millennium series (Girl with the Dragon Tattoo), The Count of Monte Cristo and Jane Eyre</a:t>
            </a:r>
            <a:endParaRPr lang="en-GB" sz="1400" b="1" dirty="0">
              <a:latin typeface="Candy Buzz BTN" panose="020F0504010107060306" pitchFamily="34" charset="0"/>
            </a:endParaRPr>
          </a:p>
        </p:txBody>
      </p:sp>
      <p:sp>
        <p:nvSpPr>
          <p:cNvPr id="9" name="Rectangle: Rounded Corners 8">
            <a:extLst>
              <a:ext uri="{FF2B5EF4-FFF2-40B4-BE49-F238E27FC236}">
                <a16:creationId xmlns:a16="http://schemas.microsoft.com/office/drawing/2014/main" id="{4C504CB1-CDCC-47B6-AAFD-03E9FE776D14}"/>
              </a:ext>
            </a:extLst>
          </p:cNvPr>
          <p:cNvSpPr/>
          <p:nvPr/>
        </p:nvSpPr>
        <p:spPr>
          <a:xfrm rot="697092">
            <a:off x="9577933" y="4926122"/>
            <a:ext cx="2397597" cy="807657"/>
          </a:xfrm>
          <a:prstGeom prst="round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football team</a:t>
            </a:r>
          </a:p>
          <a:p>
            <a:pPr algn="ctr"/>
            <a:r>
              <a:rPr lang="en-GB" sz="1600" b="1" dirty="0">
                <a:latin typeface="Candy Buzz BTN" panose="020F0504010107060306" pitchFamily="34" charset="0"/>
              </a:rPr>
              <a:t>Barnsley FC (Come on you Reds!!)</a:t>
            </a:r>
          </a:p>
        </p:txBody>
      </p:sp>
      <p:sp>
        <p:nvSpPr>
          <p:cNvPr id="10" name="Rectangle: Rounded Corners 9">
            <a:extLst>
              <a:ext uri="{FF2B5EF4-FFF2-40B4-BE49-F238E27FC236}">
                <a16:creationId xmlns:a16="http://schemas.microsoft.com/office/drawing/2014/main" id="{22F049AB-7574-4154-8F45-FF850279D97F}"/>
              </a:ext>
            </a:extLst>
          </p:cNvPr>
          <p:cNvSpPr/>
          <p:nvPr/>
        </p:nvSpPr>
        <p:spPr>
          <a:xfrm rot="299853">
            <a:off x="276681" y="339388"/>
            <a:ext cx="2495178" cy="549082"/>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Favourite subject at school</a:t>
            </a:r>
          </a:p>
          <a:p>
            <a:pPr algn="ctr"/>
            <a:r>
              <a:rPr lang="en-US" sz="1600" b="1" dirty="0">
                <a:solidFill>
                  <a:schemeClr val="bg1"/>
                </a:solidFill>
                <a:latin typeface="Candy Buzz BTN" panose="020F0504010107060306" pitchFamily="34" charset="0"/>
              </a:rPr>
              <a:t>RE, English and History</a:t>
            </a:r>
            <a:endParaRPr lang="en-GB" sz="1600" b="1" dirty="0">
              <a:solidFill>
                <a:schemeClr val="bg1"/>
              </a:solidFill>
              <a:latin typeface="Candy Buzz BTN" panose="020F0504010107060306" pitchFamily="34" charset="0"/>
            </a:endParaRPr>
          </a:p>
        </p:txBody>
      </p:sp>
      <p:sp>
        <p:nvSpPr>
          <p:cNvPr id="11" name="Rectangle: Rounded Corners 10">
            <a:extLst>
              <a:ext uri="{FF2B5EF4-FFF2-40B4-BE49-F238E27FC236}">
                <a16:creationId xmlns:a16="http://schemas.microsoft.com/office/drawing/2014/main" id="{EFF3C325-7F1F-490F-9D86-DC02F5979C1E}"/>
              </a:ext>
            </a:extLst>
          </p:cNvPr>
          <p:cNvSpPr/>
          <p:nvPr/>
        </p:nvSpPr>
        <p:spPr>
          <a:xfrm rot="21232982">
            <a:off x="253601" y="2646702"/>
            <a:ext cx="1455744" cy="1036376"/>
          </a:xfrm>
          <a:prstGeom prst="round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films</a:t>
            </a:r>
          </a:p>
          <a:p>
            <a:pPr algn="ctr"/>
            <a:r>
              <a:rPr lang="en-US" sz="1600" b="1" dirty="0">
                <a:latin typeface="Candy Buzz BTN" panose="020F0504010107060306" pitchFamily="34" charset="0"/>
              </a:rPr>
              <a:t>The Slipper and the Rose</a:t>
            </a:r>
            <a:endParaRPr lang="en-GB" sz="1600" b="1" dirty="0">
              <a:latin typeface="Candy Buzz BTN" panose="020F0504010107060306" pitchFamily="34" charset="0"/>
            </a:endParaRPr>
          </a:p>
        </p:txBody>
      </p:sp>
      <p:sp>
        <p:nvSpPr>
          <p:cNvPr id="12" name="Rectangle 11">
            <a:extLst>
              <a:ext uri="{FF2B5EF4-FFF2-40B4-BE49-F238E27FC236}">
                <a16:creationId xmlns:a16="http://schemas.microsoft.com/office/drawing/2014/main" id="{3271B7F3-521C-41EF-A915-45AA65D63994}"/>
              </a:ext>
            </a:extLst>
          </p:cNvPr>
          <p:cNvSpPr/>
          <p:nvPr/>
        </p:nvSpPr>
        <p:spPr>
          <a:xfrm>
            <a:off x="145774" y="128450"/>
            <a:ext cx="11872919" cy="6601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BC89F098-0061-4344-AF2A-3942A9EED0A4}"/>
              </a:ext>
            </a:extLst>
          </p:cNvPr>
          <p:cNvSpPr/>
          <p:nvPr/>
        </p:nvSpPr>
        <p:spPr>
          <a:xfrm rot="257054">
            <a:off x="7112351" y="1173095"/>
            <a:ext cx="4786310" cy="1282109"/>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My biggest worry………I am a perfectionist and I don’t like getting things wrong!</a:t>
            </a:r>
          </a:p>
        </p:txBody>
      </p:sp>
      <p:sp>
        <p:nvSpPr>
          <p:cNvPr id="14" name="Rectangle: Rounded Corners 13">
            <a:extLst>
              <a:ext uri="{FF2B5EF4-FFF2-40B4-BE49-F238E27FC236}">
                <a16:creationId xmlns:a16="http://schemas.microsoft.com/office/drawing/2014/main" id="{4F84D71B-5FAF-459C-9512-9DC6D778A1E1}"/>
              </a:ext>
            </a:extLst>
          </p:cNvPr>
          <p:cNvSpPr/>
          <p:nvPr/>
        </p:nvSpPr>
        <p:spPr>
          <a:xfrm rot="21090249">
            <a:off x="304700" y="3784047"/>
            <a:ext cx="1505053" cy="1634596"/>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600" b="1" dirty="0">
              <a:latin typeface="Candy Buzz BTN" panose="020F0504010107060306" pitchFamily="34" charset="0"/>
            </a:endParaRPr>
          </a:p>
          <a:p>
            <a:pPr algn="ctr"/>
            <a:r>
              <a:rPr lang="en-GB" sz="1400" b="1" dirty="0">
                <a:latin typeface="Candy Buzz BTN" panose="020F0504010107060306" pitchFamily="34" charset="0"/>
              </a:rPr>
              <a:t>I am most proud of</a:t>
            </a:r>
            <a:r>
              <a:rPr lang="en-GB" sz="1400" dirty="0">
                <a:latin typeface="Candy Buzz BTN" panose="020F0504010107060306" pitchFamily="34" charset="0"/>
              </a:rPr>
              <a:t>….</a:t>
            </a:r>
          </a:p>
          <a:p>
            <a:pPr algn="ctr"/>
            <a:r>
              <a:rPr lang="en-GB" sz="1400" dirty="0">
                <a:latin typeface="Candy Buzz BTN" panose="020F0504010107060306" pitchFamily="34" charset="0"/>
              </a:rPr>
              <a:t>Achieving my Masters Degree during lockdown. </a:t>
            </a:r>
          </a:p>
        </p:txBody>
      </p:sp>
      <p:sp>
        <p:nvSpPr>
          <p:cNvPr id="15" name="Rectangle: Rounded Corners 14">
            <a:extLst>
              <a:ext uri="{FF2B5EF4-FFF2-40B4-BE49-F238E27FC236}">
                <a16:creationId xmlns:a16="http://schemas.microsoft.com/office/drawing/2014/main" id="{D7F0851B-DB01-4EB3-8C98-662F51DCC771}"/>
              </a:ext>
            </a:extLst>
          </p:cNvPr>
          <p:cNvSpPr/>
          <p:nvPr/>
        </p:nvSpPr>
        <p:spPr>
          <a:xfrm rot="282125">
            <a:off x="6969459" y="2489065"/>
            <a:ext cx="2788277" cy="2317551"/>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At the weekend</a:t>
            </a:r>
          </a:p>
          <a:p>
            <a:pPr algn="ctr"/>
            <a:r>
              <a:rPr lang="en-GB" sz="1600" b="1" dirty="0">
                <a:latin typeface="Candy Buzz BTN" panose="020F0504010107060306" pitchFamily="34" charset="0"/>
              </a:rPr>
              <a:t>I will try and go back home to Barnsley to see my parents, or my husband and I go out to the theatre.  Sometimes, we go to nice restaurants and eat fabulous food!</a:t>
            </a:r>
          </a:p>
          <a:p>
            <a:pPr algn="ctr"/>
            <a:endParaRPr lang="en-GB" sz="1600" b="1" dirty="0">
              <a:latin typeface="Candy Buzz BTN" panose="020F0504010107060306" pitchFamily="34" charset="0"/>
            </a:endParaRPr>
          </a:p>
        </p:txBody>
      </p:sp>
      <p:sp>
        <p:nvSpPr>
          <p:cNvPr id="16" name="Rectangle: Rounded Corners 15">
            <a:extLst>
              <a:ext uri="{FF2B5EF4-FFF2-40B4-BE49-F238E27FC236}">
                <a16:creationId xmlns:a16="http://schemas.microsoft.com/office/drawing/2014/main" id="{A4BD3F25-C022-4F75-9EED-F76ED2DD4435}"/>
              </a:ext>
            </a:extLst>
          </p:cNvPr>
          <p:cNvSpPr/>
          <p:nvPr/>
        </p:nvSpPr>
        <p:spPr>
          <a:xfrm rot="21445750">
            <a:off x="9747398" y="2688756"/>
            <a:ext cx="2086593" cy="1958403"/>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Favourite quote</a:t>
            </a:r>
          </a:p>
          <a:p>
            <a:pPr algn="ctr"/>
            <a:r>
              <a:rPr lang="en-GB" sz="1600" b="1" i="1" dirty="0"/>
              <a:t>“I need not sell my soul to buy bliss.” – Jane Eyre</a:t>
            </a:r>
            <a:endParaRPr lang="en-GB" sz="1600" b="1" dirty="0">
              <a:solidFill>
                <a:schemeClr val="bg1"/>
              </a:solidFill>
              <a:latin typeface="Candy Buzz BTN" panose="020F0504010107060306" pitchFamily="34" charset="0"/>
            </a:endParaRPr>
          </a:p>
        </p:txBody>
      </p:sp>
      <p:sp>
        <p:nvSpPr>
          <p:cNvPr id="17" name="Rectangle: Rounded Corners 16">
            <a:extLst>
              <a:ext uri="{FF2B5EF4-FFF2-40B4-BE49-F238E27FC236}">
                <a16:creationId xmlns:a16="http://schemas.microsoft.com/office/drawing/2014/main" id="{F52E6AA6-86AD-48A3-91F9-3612A2D34519}"/>
              </a:ext>
            </a:extLst>
          </p:cNvPr>
          <p:cNvSpPr/>
          <p:nvPr/>
        </p:nvSpPr>
        <p:spPr>
          <a:xfrm rot="21373510">
            <a:off x="1909003" y="2374306"/>
            <a:ext cx="2449901" cy="4258584"/>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My role models</a:t>
            </a:r>
          </a:p>
          <a:p>
            <a:pPr algn="ctr"/>
            <a:r>
              <a:rPr lang="en-US" sz="1600" b="1" dirty="0">
                <a:solidFill>
                  <a:schemeClr val="bg1"/>
                </a:solidFill>
                <a:latin typeface="Candy Buzz BTN" panose="020F0504010107060306" pitchFamily="34" charset="0"/>
              </a:rPr>
              <a:t>My Mum: she has always taught me to be kind, but to stand up for myself.</a:t>
            </a:r>
          </a:p>
          <a:p>
            <a:pPr algn="ctr"/>
            <a:r>
              <a:rPr lang="en-US" sz="1600" b="1" dirty="0">
                <a:solidFill>
                  <a:schemeClr val="bg1"/>
                </a:solidFill>
                <a:latin typeface="Candy Buzz BTN" panose="020F0504010107060306" pitchFamily="34" charset="0"/>
              </a:rPr>
              <a:t>My husband: he is always so calm and </a:t>
            </a:r>
            <a:r>
              <a:rPr lang="en-US" sz="1600" b="1" dirty="0" err="1">
                <a:solidFill>
                  <a:schemeClr val="bg1"/>
                </a:solidFill>
                <a:latin typeface="Candy Buzz BTN" panose="020F0504010107060306" pitchFamily="34" charset="0"/>
              </a:rPr>
              <a:t>zen</a:t>
            </a:r>
            <a:r>
              <a:rPr lang="en-US" sz="1600" b="1" dirty="0">
                <a:solidFill>
                  <a:schemeClr val="bg1"/>
                </a:solidFill>
                <a:latin typeface="Candy Buzz BTN" panose="020F0504010107060306" pitchFamily="34" charset="0"/>
              </a:rPr>
              <a:t>.  I am so jealous of his ability </a:t>
            </a:r>
            <a:r>
              <a:rPr lang="en-US" sz="1600" b="1">
                <a:solidFill>
                  <a:schemeClr val="bg1"/>
                </a:solidFill>
                <a:latin typeface="Candy Buzz BTN" panose="020F0504010107060306" pitchFamily="34" charset="0"/>
              </a:rPr>
              <a:t>to keep his chill!  </a:t>
            </a:r>
            <a:endParaRPr lang="en-US" sz="1600" b="1" dirty="0">
              <a:solidFill>
                <a:schemeClr val="bg1"/>
              </a:solidFill>
              <a:latin typeface="Candy Buzz BTN" panose="020F0504010107060306" pitchFamily="34" charset="0"/>
            </a:endParaRPr>
          </a:p>
          <a:p>
            <a:pPr algn="ctr"/>
            <a:r>
              <a:rPr lang="en-US" sz="1600" b="1" dirty="0">
                <a:solidFill>
                  <a:schemeClr val="bg1"/>
                </a:solidFill>
                <a:latin typeface="Candy Buzz BTN" panose="020F0504010107060306" pitchFamily="34" charset="0"/>
              </a:rPr>
              <a:t>Mr Murphy: my RE teacher at school.  I saw how lovely he was and I always wanted to be like him.</a:t>
            </a:r>
            <a:endParaRPr lang="en-GB" sz="1600" b="1" dirty="0">
              <a:solidFill>
                <a:schemeClr val="bg1"/>
              </a:solidFill>
              <a:latin typeface="Candy Buzz BTN" panose="020F0504010107060306" pitchFamily="34" charset="0"/>
            </a:endParaRPr>
          </a:p>
        </p:txBody>
      </p:sp>
      <p:sp>
        <p:nvSpPr>
          <p:cNvPr id="18" name="Rectangle: Rounded Corners 17">
            <a:extLst>
              <a:ext uri="{FF2B5EF4-FFF2-40B4-BE49-F238E27FC236}">
                <a16:creationId xmlns:a16="http://schemas.microsoft.com/office/drawing/2014/main" id="{17EC2CAD-9C53-4B38-88C0-488F45233493}"/>
              </a:ext>
            </a:extLst>
          </p:cNvPr>
          <p:cNvSpPr/>
          <p:nvPr/>
        </p:nvSpPr>
        <p:spPr>
          <a:xfrm rot="257054">
            <a:off x="6912648" y="5036471"/>
            <a:ext cx="2737209" cy="1461363"/>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Important part of my job</a:t>
            </a:r>
          </a:p>
          <a:p>
            <a:pPr algn="ctr"/>
            <a:r>
              <a:rPr lang="en-GB" sz="1600" b="1" dirty="0">
                <a:latin typeface="Candy Buzz BTN" panose="020F0504010107060306" pitchFamily="34" charset="0"/>
              </a:rPr>
              <a:t>Making sure that you are all happy and well and ready to learn.  </a:t>
            </a:r>
          </a:p>
        </p:txBody>
      </p:sp>
      <p:pic>
        <p:nvPicPr>
          <p:cNvPr id="5" name="Picture 4">
            <a:extLst>
              <a:ext uri="{FF2B5EF4-FFF2-40B4-BE49-F238E27FC236}">
                <a16:creationId xmlns:a16="http://schemas.microsoft.com/office/drawing/2014/main" id="{2586B65D-A048-4F30-B316-5296078E8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4922" y="1474432"/>
            <a:ext cx="2231579" cy="2640367"/>
          </a:xfrm>
          <a:prstGeom prst="rect">
            <a:avLst/>
          </a:prstGeom>
        </p:spPr>
      </p:pic>
    </p:spTree>
    <p:extLst>
      <p:ext uri="{BB962C8B-B14F-4D97-AF65-F5344CB8AC3E}">
        <p14:creationId xmlns:p14="http://schemas.microsoft.com/office/powerpoint/2010/main" val="726406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623-1D16-42B7-9BA5-B36121C43971}"/>
              </a:ext>
            </a:extLst>
          </p:cNvPr>
          <p:cNvSpPr>
            <a:spLocks noGrp="1"/>
          </p:cNvSpPr>
          <p:nvPr>
            <p:ph type="ctrTitle"/>
          </p:nvPr>
        </p:nvSpPr>
        <p:spPr>
          <a:xfrm>
            <a:off x="1325217" y="317638"/>
            <a:ext cx="9144000" cy="825707"/>
          </a:xfrm>
        </p:spPr>
        <p:txBody>
          <a:bodyPr>
            <a:normAutofit fontScale="90000"/>
          </a:bodyPr>
          <a:lstStyle/>
          <a:p>
            <a:r>
              <a:rPr lang="en-GB" b="1" dirty="0">
                <a:latin typeface="Candy Buzz BTN" panose="020F0504010107060306" pitchFamily="34" charset="0"/>
                <a:cs typeface="Arial" panose="020B0604020202020204" pitchFamily="34" charset="0"/>
              </a:rPr>
              <a:t>Meet the Year 7 Team</a:t>
            </a:r>
          </a:p>
        </p:txBody>
      </p:sp>
      <p:sp>
        <p:nvSpPr>
          <p:cNvPr id="3" name="Subtitle 2">
            <a:extLst>
              <a:ext uri="{FF2B5EF4-FFF2-40B4-BE49-F238E27FC236}">
                <a16:creationId xmlns:a16="http://schemas.microsoft.com/office/drawing/2014/main" id="{864F3219-3DB9-4AA5-9779-14CFA59D469F}"/>
              </a:ext>
            </a:extLst>
          </p:cNvPr>
          <p:cNvSpPr>
            <a:spLocks noGrp="1"/>
          </p:cNvSpPr>
          <p:nvPr>
            <p:ph type="subTitle" idx="1"/>
          </p:nvPr>
        </p:nvSpPr>
        <p:spPr>
          <a:xfrm>
            <a:off x="4303141" y="4692970"/>
            <a:ext cx="2710281" cy="1655762"/>
          </a:xfrm>
        </p:spPr>
        <p:txBody>
          <a:bodyPr>
            <a:normAutofit fontScale="85000" lnSpcReduction="10000"/>
          </a:bodyPr>
          <a:lstStyle/>
          <a:p>
            <a:r>
              <a:rPr lang="en-GB" sz="2000" b="1" dirty="0">
                <a:latin typeface="Candy Buzz BTN" panose="020F0504010107060306" pitchFamily="34" charset="0"/>
              </a:rPr>
              <a:t>Mrs McGarry-Thickitt</a:t>
            </a:r>
          </a:p>
          <a:p>
            <a:r>
              <a:rPr lang="en-GB" sz="2000" b="1" dirty="0">
                <a:latin typeface="Candy Buzz BTN" panose="020F0504010107060306" pitchFamily="34" charset="0"/>
              </a:rPr>
              <a:t>7R </a:t>
            </a:r>
          </a:p>
          <a:p>
            <a:r>
              <a:rPr lang="en-GB" sz="2000" b="1" dirty="0">
                <a:latin typeface="Candy Buzz BTN" panose="020F0504010107060306" pitchFamily="34" charset="0"/>
              </a:rPr>
              <a:t>Trust Lead for Computer Science</a:t>
            </a:r>
          </a:p>
          <a:p>
            <a:r>
              <a:rPr lang="en-GB" sz="2000" b="1" dirty="0">
                <a:latin typeface="Candy Buzz BTN" panose="020F0504010107060306" pitchFamily="34" charset="0"/>
              </a:rPr>
              <a:t>Computer Science Teacher </a:t>
            </a:r>
          </a:p>
        </p:txBody>
      </p:sp>
      <p:pic>
        <p:nvPicPr>
          <p:cNvPr id="6" name="Picture 5">
            <a:extLst>
              <a:ext uri="{FF2B5EF4-FFF2-40B4-BE49-F238E27FC236}">
                <a16:creationId xmlns:a16="http://schemas.microsoft.com/office/drawing/2014/main" id="{83DF7005-1D07-47F0-B40E-01C770B58297}"/>
              </a:ext>
            </a:extLst>
          </p:cNvPr>
          <p:cNvPicPr>
            <a:picLocks noChangeAspect="1"/>
          </p:cNvPicPr>
          <p:nvPr/>
        </p:nvPicPr>
        <p:blipFill>
          <a:blip r:embed="rId2"/>
          <a:stretch>
            <a:fillRect/>
          </a:stretch>
        </p:blipFill>
        <p:spPr>
          <a:xfrm>
            <a:off x="220019" y="5735460"/>
            <a:ext cx="1674418" cy="819396"/>
          </a:xfrm>
          <a:prstGeom prst="rect">
            <a:avLst/>
          </a:prstGeom>
        </p:spPr>
      </p:pic>
      <p:pic>
        <p:nvPicPr>
          <p:cNvPr id="7" name="Picture 6">
            <a:extLst>
              <a:ext uri="{FF2B5EF4-FFF2-40B4-BE49-F238E27FC236}">
                <a16:creationId xmlns:a16="http://schemas.microsoft.com/office/drawing/2014/main" id="{81516AB6-D2F1-4C11-883C-87CF1371EF1B}"/>
              </a:ext>
            </a:extLst>
          </p:cNvPr>
          <p:cNvPicPr>
            <a:picLocks noChangeAspect="1"/>
          </p:cNvPicPr>
          <p:nvPr/>
        </p:nvPicPr>
        <p:blipFill>
          <a:blip r:embed="rId3"/>
          <a:stretch>
            <a:fillRect/>
          </a:stretch>
        </p:blipFill>
        <p:spPr>
          <a:xfrm>
            <a:off x="9517377" y="128450"/>
            <a:ext cx="2327749" cy="1050442"/>
          </a:xfrm>
          <a:prstGeom prst="rect">
            <a:avLst/>
          </a:prstGeom>
        </p:spPr>
      </p:pic>
      <p:sp>
        <p:nvSpPr>
          <p:cNvPr id="8" name="Rectangle: Rounded Corners 7">
            <a:extLst>
              <a:ext uri="{FF2B5EF4-FFF2-40B4-BE49-F238E27FC236}">
                <a16:creationId xmlns:a16="http://schemas.microsoft.com/office/drawing/2014/main" id="{64F78AF6-EA66-4528-9D95-B12526AF0A6D}"/>
              </a:ext>
            </a:extLst>
          </p:cNvPr>
          <p:cNvSpPr/>
          <p:nvPr/>
        </p:nvSpPr>
        <p:spPr>
          <a:xfrm rot="21127165">
            <a:off x="282110" y="1124132"/>
            <a:ext cx="3286219" cy="1418285"/>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book</a:t>
            </a:r>
          </a:p>
          <a:p>
            <a:pPr algn="ctr"/>
            <a:r>
              <a:rPr lang="en-GB" sz="1600" dirty="0">
                <a:latin typeface="Candy Buzz BTN" panose="020F0504010107060306" pitchFamily="34" charset="0"/>
              </a:rPr>
              <a:t>Dune by Frank Herbert. This is one of the original Sci-Fi books and you can see it’s influence everywhere</a:t>
            </a:r>
          </a:p>
        </p:txBody>
      </p:sp>
      <p:sp>
        <p:nvSpPr>
          <p:cNvPr id="9" name="Rectangle: Rounded Corners 8">
            <a:extLst>
              <a:ext uri="{FF2B5EF4-FFF2-40B4-BE49-F238E27FC236}">
                <a16:creationId xmlns:a16="http://schemas.microsoft.com/office/drawing/2014/main" id="{4C504CB1-CDCC-47B6-AAFD-03E9FE776D14}"/>
              </a:ext>
            </a:extLst>
          </p:cNvPr>
          <p:cNvSpPr/>
          <p:nvPr/>
        </p:nvSpPr>
        <p:spPr>
          <a:xfrm rot="20517053">
            <a:off x="9441011" y="5535171"/>
            <a:ext cx="2397597" cy="807657"/>
          </a:xfrm>
          <a:prstGeom prst="round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sport</a:t>
            </a:r>
          </a:p>
          <a:p>
            <a:pPr algn="ctr"/>
            <a:r>
              <a:rPr lang="en-GB" sz="1600" dirty="0">
                <a:latin typeface="Candy Buzz BTN" panose="020F0504010107060306" pitchFamily="34" charset="0"/>
              </a:rPr>
              <a:t>I love Field Archery</a:t>
            </a:r>
          </a:p>
        </p:txBody>
      </p:sp>
      <p:sp>
        <p:nvSpPr>
          <p:cNvPr id="10" name="Rectangle: Rounded Corners 9">
            <a:extLst>
              <a:ext uri="{FF2B5EF4-FFF2-40B4-BE49-F238E27FC236}">
                <a16:creationId xmlns:a16="http://schemas.microsoft.com/office/drawing/2014/main" id="{22F049AB-7574-4154-8F45-FF850279D97F}"/>
              </a:ext>
            </a:extLst>
          </p:cNvPr>
          <p:cNvSpPr/>
          <p:nvPr/>
        </p:nvSpPr>
        <p:spPr>
          <a:xfrm rot="299853">
            <a:off x="252204" y="337051"/>
            <a:ext cx="2495178" cy="549082"/>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Favourite subject at school</a:t>
            </a:r>
          </a:p>
          <a:p>
            <a:pPr algn="ctr"/>
            <a:r>
              <a:rPr lang="en-GB" sz="1600" dirty="0">
                <a:solidFill>
                  <a:schemeClr val="bg1"/>
                </a:solidFill>
                <a:latin typeface="Candy Buzz BTN" panose="020F0504010107060306" pitchFamily="34" charset="0"/>
              </a:rPr>
              <a:t>I liked Maths and Drama</a:t>
            </a:r>
          </a:p>
        </p:txBody>
      </p:sp>
      <p:sp>
        <p:nvSpPr>
          <p:cNvPr id="11" name="Rectangle: Rounded Corners 10">
            <a:extLst>
              <a:ext uri="{FF2B5EF4-FFF2-40B4-BE49-F238E27FC236}">
                <a16:creationId xmlns:a16="http://schemas.microsoft.com/office/drawing/2014/main" id="{EFF3C325-7F1F-490F-9D86-DC02F5979C1E}"/>
              </a:ext>
            </a:extLst>
          </p:cNvPr>
          <p:cNvSpPr/>
          <p:nvPr/>
        </p:nvSpPr>
        <p:spPr>
          <a:xfrm rot="21232982">
            <a:off x="258794" y="2646424"/>
            <a:ext cx="1455744" cy="1133838"/>
          </a:xfrm>
          <a:prstGeom prst="round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films</a:t>
            </a:r>
          </a:p>
          <a:p>
            <a:pPr algn="ctr"/>
            <a:r>
              <a:rPr lang="en-GB" sz="1400" dirty="0">
                <a:latin typeface="Candy Buzz BTN" panose="020F0504010107060306" pitchFamily="34" charset="0"/>
              </a:rPr>
              <a:t>Muppets Christmas Carol</a:t>
            </a:r>
          </a:p>
          <a:p>
            <a:pPr algn="ctr"/>
            <a:r>
              <a:rPr lang="en-GB" sz="1400" dirty="0">
                <a:latin typeface="Candy Buzz BTN" panose="020F0504010107060306" pitchFamily="34" charset="0"/>
              </a:rPr>
              <a:t>Grease 2</a:t>
            </a:r>
          </a:p>
        </p:txBody>
      </p:sp>
      <p:sp>
        <p:nvSpPr>
          <p:cNvPr id="12" name="Rectangle 11">
            <a:extLst>
              <a:ext uri="{FF2B5EF4-FFF2-40B4-BE49-F238E27FC236}">
                <a16:creationId xmlns:a16="http://schemas.microsoft.com/office/drawing/2014/main" id="{3271B7F3-521C-41EF-A915-45AA65D63994}"/>
              </a:ext>
            </a:extLst>
          </p:cNvPr>
          <p:cNvSpPr/>
          <p:nvPr/>
        </p:nvSpPr>
        <p:spPr>
          <a:xfrm>
            <a:off x="145774" y="128450"/>
            <a:ext cx="11872919" cy="6601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BC89F098-0061-4344-AF2A-3942A9EED0A4}"/>
              </a:ext>
            </a:extLst>
          </p:cNvPr>
          <p:cNvSpPr/>
          <p:nvPr/>
        </p:nvSpPr>
        <p:spPr>
          <a:xfrm rot="257054">
            <a:off x="7112351" y="1173095"/>
            <a:ext cx="4786310" cy="1282109"/>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My biggest worry………</a:t>
            </a:r>
          </a:p>
          <a:p>
            <a:pPr algn="ctr"/>
            <a:r>
              <a:rPr lang="en-GB" sz="1400" dirty="0">
                <a:latin typeface="Candy Buzz BTN" panose="020F0504010107060306" pitchFamily="34" charset="0"/>
              </a:rPr>
              <a:t>I always worry about upsetting people. I can be very direct and honest and sometimes people take this as rude.</a:t>
            </a:r>
          </a:p>
          <a:p>
            <a:pPr algn="ctr"/>
            <a:r>
              <a:rPr lang="en-GB" sz="1400" dirty="0">
                <a:latin typeface="Candy Buzz BTN" panose="020F0504010107060306" pitchFamily="34" charset="0"/>
              </a:rPr>
              <a:t>To overcome this I always think before I speak and I’m not afraid to say sorry if I do make a mistake.</a:t>
            </a:r>
          </a:p>
        </p:txBody>
      </p:sp>
      <p:sp>
        <p:nvSpPr>
          <p:cNvPr id="14" name="Rectangle: Rounded Corners 13">
            <a:extLst>
              <a:ext uri="{FF2B5EF4-FFF2-40B4-BE49-F238E27FC236}">
                <a16:creationId xmlns:a16="http://schemas.microsoft.com/office/drawing/2014/main" id="{4F84D71B-5FAF-459C-9512-9DC6D778A1E1}"/>
              </a:ext>
            </a:extLst>
          </p:cNvPr>
          <p:cNvSpPr/>
          <p:nvPr/>
        </p:nvSpPr>
        <p:spPr>
          <a:xfrm rot="21090249">
            <a:off x="386675" y="4030348"/>
            <a:ext cx="1505053" cy="1634596"/>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b="1" dirty="0">
              <a:latin typeface="Candy Buzz BTN" panose="020F0504010107060306" pitchFamily="34" charset="0"/>
            </a:endParaRPr>
          </a:p>
          <a:p>
            <a:pPr algn="ctr"/>
            <a:r>
              <a:rPr lang="en-GB" sz="1600" b="1" dirty="0">
                <a:latin typeface="Candy Buzz BTN" panose="020F0504010107060306" pitchFamily="34" charset="0"/>
              </a:rPr>
              <a:t>I am most proud of</a:t>
            </a:r>
            <a:r>
              <a:rPr lang="en-GB" sz="1600" dirty="0">
                <a:latin typeface="Candy Buzz BTN" panose="020F0504010107060306" pitchFamily="34" charset="0"/>
              </a:rPr>
              <a:t>….</a:t>
            </a:r>
          </a:p>
          <a:p>
            <a:pPr algn="ctr"/>
            <a:r>
              <a:rPr lang="en-GB" sz="1400" dirty="0">
                <a:latin typeface="Candy Buzz BTN" panose="020F0504010107060306" pitchFamily="34" charset="0"/>
              </a:rPr>
              <a:t>Being able to become a teacher, despite my disabilities</a:t>
            </a:r>
          </a:p>
          <a:p>
            <a:pPr algn="ctr"/>
            <a:endParaRPr lang="en-GB" sz="1600" dirty="0">
              <a:latin typeface="Candy Buzz BTN" panose="020F0504010107060306" pitchFamily="34" charset="0"/>
            </a:endParaRPr>
          </a:p>
          <a:p>
            <a:pPr algn="ctr"/>
            <a:r>
              <a:rPr lang="en-GB" sz="1600" dirty="0">
                <a:latin typeface="Candy Buzz BTN" panose="020F0504010107060306" pitchFamily="34" charset="0"/>
              </a:rPr>
              <a:t> </a:t>
            </a:r>
          </a:p>
        </p:txBody>
      </p:sp>
      <p:sp>
        <p:nvSpPr>
          <p:cNvPr id="15" name="Rectangle: Rounded Corners 14">
            <a:extLst>
              <a:ext uri="{FF2B5EF4-FFF2-40B4-BE49-F238E27FC236}">
                <a16:creationId xmlns:a16="http://schemas.microsoft.com/office/drawing/2014/main" id="{D7F0851B-DB01-4EB3-8C98-662F51DCC771}"/>
              </a:ext>
            </a:extLst>
          </p:cNvPr>
          <p:cNvSpPr/>
          <p:nvPr/>
        </p:nvSpPr>
        <p:spPr>
          <a:xfrm rot="282125">
            <a:off x="6970536" y="2462841"/>
            <a:ext cx="2148451" cy="2317551"/>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At the weekend</a:t>
            </a:r>
          </a:p>
          <a:p>
            <a:pPr algn="ctr"/>
            <a:r>
              <a:rPr lang="en-GB" sz="1600" dirty="0">
                <a:latin typeface="Candy Buzz BTN" panose="020F0504010107060306" pitchFamily="34" charset="0"/>
              </a:rPr>
              <a:t>I play board games and computer games with my husband and daughter. I also manage a Comic Convention in London </a:t>
            </a:r>
          </a:p>
        </p:txBody>
      </p:sp>
      <p:sp>
        <p:nvSpPr>
          <p:cNvPr id="16" name="Rectangle: Rounded Corners 15">
            <a:extLst>
              <a:ext uri="{FF2B5EF4-FFF2-40B4-BE49-F238E27FC236}">
                <a16:creationId xmlns:a16="http://schemas.microsoft.com/office/drawing/2014/main" id="{A4BD3F25-C022-4F75-9EED-F76ED2DD4435}"/>
              </a:ext>
            </a:extLst>
          </p:cNvPr>
          <p:cNvSpPr/>
          <p:nvPr/>
        </p:nvSpPr>
        <p:spPr>
          <a:xfrm rot="21445750">
            <a:off x="9052413" y="2704350"/>
            <a:ext cx="2797859" cy="2668387"/>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2000" b="1" dirty="0">
                <a:solidFill>
                  <a:schemeClr val="bg1"/>
                </a:solidFill>
                <a:latin typeface="Candy Buzz BTN" panose="020F0504010107060306" pitchFamily="34" charset="0"/>
              </a:rPr>
              <a:t>Favourite quote</a:t>
            </a:r>
          </a:p>
          <a:p>
            <a:pPr algn="ctr"/>
            <a:r>
              <a:rPr lang="en-GB" sz="1600" b="1" dirty="0">
                <a:solidFill>
                  <a:schemeClr val="bg1"/>
                </a:solidFill>
                <a:latin typeface="Candy Buzz BTN" panose="020F0504010107060306" pitchFamily="34" charset="0"/>
              </a:rPr>
              <a:t>“Life is not easy for any of us. But what of that? We must have perseverance and above all confidence in ourselves. We must believe that we are gifted for something and that this thing must be attained.”</a:t>
            </a:r>
          </a:p>
          <a:p>
            <a:pPr algn="r"/>
            <a:r>
              <a:rPr lang="en-GB" dirty="0">
                <a:solidFill>
                  <a:schemeClr val="bg1"/>
                </a:solidFill>
                <a:latin typeface="Candy Buzz BTN" panose="020F0504010107060306" pitchFamily="34" charset="0"/>
              </a:rPr>
              <a:t>Marie Curie</a:t>
            </a:r>
          </a:p>
        </p:txBody>
      </p:sp>
      <p:sp>
        <p:nvSpPr>
          <p:cNvPr id="17" name="Rectangle: Rounded Corners 16">
            <a:extLst>
              <a:ext uri="{FF2B5EF4-FFF2-40B4-BE49-F238E27FC236}">
                <a16:creationId xmlns:a16="http://schemas.microsoft.com/office/drawing/2014/main" id="{F52E6AA6-86AD-48A3-91F9-3612A2D34519}"/>
              </a:ext>
            </a:extLst>
          </p:cNvPr>
          <p:cNvSpPr/>
          <p:nvPr/>
        </p:nvSpPr>
        <p:spPr>
          <a:xfrm rot="21373510">
            <a:off x="1906733" y="2239713"/>
            <a:ext cx="2411405" cy="4328873"/>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My role models</a:t>
            </a:r>
          </a:p>
          <a:p>
            <a:pPr algn="ctr"/>
            <a:r>
              <a:rPr lang="en-GB" sz="1400" b="1" dirty="0">
                <a:solidFill>
                  <a:schemeClr val="bg1"/>
                </a:solidFill>
                <a:latin typeface="Candy Buzz BTN" panose="020F0504010107060306" pitchFamily="34" charset="0"/>
              </a:rPr>
              <a:t>Ada Lovelace</a:t>
            </a:r>
          </a:p>
          <a:p>
            <a:pPr algn="ctr"/>
            <a:r>
              <a:rPr lang="en-GB" sz="1400" dirty="0">
                <a:solidFill>
                  <a:schemeClr val="bg1"/>
                </a:solidFill>
                <a:latin typeface="Candy Buzz BTN" panose="020F0504010107060306" pitchFamily="34" charset="0"/>
              </a:rPr>
              <a:t>She is considered to be the first Computer Programmer. She was a great mathematician and wrote about computers creating music long before we had digital computers.</a:t>
            </a:r>
          </a:p>
          <a:p>
            <a:pPr algn="ctr"/>
            <a:r>
              <a:rPr lang="en-GB" sz="1400" b="1" dirty="0">
                <a:solidFill>
                  <a:schemeClr val="bg1"/>
                </a:solidFill>
                <a:latin typeface="Candy Buzz BTN" panose="020F0504010107060306" pitchFamily="34" charset="0"/>
              </a:rPr>
              <a:t>Marie Curie</a:t>
            </a:r>
          </a:p>
          <a:p>
            <a:pPr algn="ctr"/>
            <a:r>
              <a:rPr lang="en-GB" sz="1400" dirty="0">
                <a:solidFill>
                  <a:schemeClr val="bg1"/>
                </a:solidFill>
                <a:latin typeface="Candy Buzz BTN" panose="020F0504010107060306" pitchFamily="34" charset="0"/>
              </a:rPr>
              <a:t>She was the first woman to win a Nobel Prize, the first person to win a Nobel Prize twice and the only person to win a Nobel Prize in two Scientific fields. There were many times she was told ‘No’ because she was a woman, but she did it anyway</a:t>
            </a:r>
          </a:p>
        </p:txBody>
      </p:sp>
      <p:sp>
        <p:nvSpPr>
          <p:cNvPr id="18" name="Rectangle: Rounded Corners 17">
            <a:extLst>
              <a:ext uri="{FF2B5EF4-FFF2-40B4-BE49-F238E27FC236}">
                <a16:creationId xmlns:a16="http://schemas.microsoft.com/office/drawing/2014/main" id="{17EC2CAD-9C53-4B38-88C0-488F45233493}"/>
              </a:ext>
            </a:extLst>
          </p:cNvPr>
          <p:cNvSpPr/>
          <p:nvPr/>
        </p:nvSpPr>
        <p:spPr>
          <a:xfrm rot="257054">
            <a:off x="6971841" y="5036471"/>
            <a:ext cx="2737209" cy="1461363"/>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Important part of my job</a:t>
            </a:r>
          </a:p>
          <a:p>
            <a:pPr algn="ctr"/>
            <a:r>
              <a:rPr lang="en-GB" sz="1600" dirty="0">
                <a:latin typeface="Candy Buzz BTN" panose="020F0504010107060306" pitchFamily="34" charset="0"/>
              </a:rPr>
              <a:t>Making sure students leave school with the digital skills they need to succeed. </a:t>
            </a:r>
          </a:p>
        </p:txBody>
      </p:sp>
      <p:pic>
        <p:nvPicPr>
          <p:cNvPr id="5" name="Picture 4">
            <a:extLst>
              <a:ext uri="{FF2B5EF4-FFF2-40B4-BE49-F238E27FC236}">
                <a16:creationId xmlns:a16="http://schemas.microsoft.com/office/drawing/2014/main" id="{50B90D5B-E7B0-4B4C-A6F4-CDCF69D0566F}"/>
              </a:ext>
            </a:extLst>
          </p:cNvPr>
          <p:cNvPicPr>
            <a:picLocks noChangeAspect="1"/>
          </p:cNvPicPr>
          <p:nvPr/>
        </p:nvPicPr>
        <p:blipFill rotWithShape="1">
          <a:blip r:embed="rId4">
            <a:extLst>
              <a:ext uri="{28A0092B-C50C-407E-A947-70E740481C1C}">
                <a14:useLocalDpi xmlns:a14="http://schemas.microsoft.com/office/drawing/2010/main" val="0"/>
              </a:ext>
            </a:extLst>
          </a:blip>
          <a:srcRect l="19170" t="6590" r="59049" b="46155"/>
          <a:stretch/>
        </p:blipFill>
        <p:spPr>
          <a:xfrm>
            <a:off x="4481603" y="1106736"/>
            <a:ext cx="2240901" cy="3240747"/>
          </a:xfrm>
          <a:prstGeom prst="rect">
            <a:avLst/>
          </a:prstGeom>
        </p:spPr>
      </p:pic>
    </p:spTree>
    <p:extLst>
      <p:ext uri="{BB962C8B-B14F-4D97-AF65-F5344CB8AC3E}">
        <p14:creationId xmlns:p14="http://schemas.microsoft.com/office/powerpoint/2010/main" val="2520614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B0D7273-3B49-4B17-87A0-31C95A0F85C6}"/>
              </a:ext>
            </a:extLst>
          </p:cNvPr>
          <p:cNvPicPr>
            <a:picLocks noChangeAspect="1"/>
          </p:cNvPicPr>
          <p:nvPr/>
        </p:nvPicPr>
        <p:blipFill>
          <a:blip r:embed="rId2"/>
          <a:stretch>
            <a:fillRect/>
          </a:stretch>
        </p:blipFill>
        <p:spPr>
          <a:xfrm rot="5400000">
            <a:off x="4054102" y="1548324"/>
            <a:ext cx="2947650" cy="3203484"/>
          </a:xfrm>
          <a:prstGeom prst="rect">
            <a:avLst/>
          </a:prstGeom>
        </p:spPr>
      </p:pic>
      <p:sp>
        <p:nvSpPr>
          <p:cNvPr id="3" name="Subtitle 2">
            <a:extLst>
              <a:ext uri="{FF2B5EF4-FFF2-40B4-BE49-F238E27FC236}">
                <a16:creationId xmlns:a16="http://schemas.microsoft.com/office/drawing/2014/main" id="{864F3219-3DB9-4AA5-9779-14CFA59D469F}"/>
              </a:ext>
            </a:extLst>
          </p:cNvPr>
          <p:cNvSpPr>
            <a:spLocks noGrp="1"/>
          </p:cNvSpPr>
          <p:nvPr>
            <p:ph type="subTitle" idx="1"/>
          </p:nvPr>
        </p:nvSpPr>
        <p:spPr>
          <a:xfrm>
            <a:off x="4273061" y="4692970"/>
            <a:ext cx="2710281" cy="1655762"/>
          </a:xfrm>
        </p:spPr>
        <p:txBody>
          <a:bodyPr vert="horz" lIns="91440" tIns="45720" rIns="91440" bIns="45720" rtlCol="0" anchor="t">
            <a:normAutofit/>
          </a:bodyPr>
          <a:lstStyle/>
          <a:p>
            <a:r>
              <a:rPr lang="en-GB" sz="2000" b="1" dirty="0">
                <a:latin typeface="Candy Buzz BTN"/>
              </a:rPr>
              <a:t>Mrs Allister </a:t>
            </a:r>
          </a:p>
          <a:p>
            <a:r>
              <a:rPr lang="en-GB" sz="2000" b="1" dirty="0">
                <a:latin typeface="Candy Buzz BTN"/>
              </a:rPr>
              <a:t>7R</a:t>
            </a:r>
            <a:endParaRPr lang="en-GB" sz="2000" b="1" dirty="0">
              <a:latin typeface="Candy Buzz BTN" panose="020F0504010107060306" pitchFamily="34" charset="0"/>
            </a:endParaRPr>
          </a:p>
          <a:p>
            <a:r>
              <a:rPr lang="en-GB" sz="2000" b="1" dirty="0">
                <a:latin typeface="Candy Buzz BTN"/>
              </a:rPr>
              <a:t>English Teacher </a:t>
            </a:r>
            <a:endParaRPr lang="en-GB" sz="2000" b="1" dirty="0">
              <a:latin typeface="Candy Buzz BTN" panose="020F0504010107060306" pitchFamily="34" charset="0"/>
            </a:endParaRPr>
          </a:p>
        </p:txBody>
      </p:sp>
      <p:pic>
        <p:nvPicPr>
          <p:cNvPr id="6" name="Picture 5">
            <a:extLst>
              <a:ext uri="{FF2B5EF4-FFF2-40B4-BE49-F238E27FC236}">
                <a16:creationId xmlns:a16="http://schemas.microsoft.com/office/drawing/2014/main" id="{83DF7005-1D07-47F0-B40E-01C770B58297}"/>
              </a:ext>
            </a:extLst>
          </p:cNvPr>
          <p:cNvPicPr>
            <a:picLocks noChangeAspect="1"/>
          </p:cNvPicPr>
          <p:nvPr/>
        </p:nvPicPr>
        <p:blipFill>
          <a:blip r:embed="rId3"/>
          <a:stretch>
            <a:fillRect/>
          </a:stretch>
        </p:blipFill>
        <p:spPr>
          <a:xfrm>
            <a:off x="220019" y="5735460"/>
            <a:ext cx="1674418" cy="819396"/>
          </a:xfrm>
          <a:prstGeom prst="rect">
            <a:avLst/>
          </a:prstGeom>
        </p:spPr>
      </p:pic>
      <p:pic>
        <p:nvPicPr>
          <p:cNvPr id="7" name="Picture 6">
            <a:extLst>
              <a:ext uri="{FF2B5EF4-FFF2-40B4-BE49-F238E27FC236}">
                <a16:creationId xmlns:a16="http://schemas.microsoft.com/office/drawing/2014/main" id="{81516AB6-D2F1-4C11-883C-87CF1371EF1B}"/>
              </a:ext>
            </a:extLst>
          </p:cNvPr>
          <p:cNvPicPr>
            <a:picLocks noChangeAspect="1"/>
          </p:cNvPicPr>
          <p:nvPr/>
        </p:nvPicPr>
        <p:blipFill>
          <a:blip r:embed="rId4"/>
          <a:stretch>
            <a:fillRect/>
          </a:stretch>
        </p:blipFill>
        <p:spPr>
          <a:xfrm>
            <a:off x="9517377" y="128450"/>
            <a:ext cx="2327749" cy="1050442"/>
          </a:xfrm>
          <a:prstGeom prst="rect">
            <a:avLst/>
          </a:prstGeom>
        </p:spPr>
      </p:pic>
      <p:sp>
        <p:nvSpPr>
          <p:cNvPr id="8" name="Rectangle: Rounded Corners 7">
            <a:extLst>
              <a:ext uri="{FF2B5EF4-FFF2-40B4-BE49-F238E27FC236}">
                <a16:creationId xmlns:a16="http://schemas.microsoft.com/office/drawing/2014/main" id="{64F78AF6-EA66-4528-9D95-B12526AF0A6D}"/>
              </a:ext>
            </a:extLst>
          </p:cNvPr>
          <p:cNvSpPr/>
          <p:nvPr/>
        </p:nvSpPr>
        <p:spPr>
          <a:xfrm rot="21127165">
            <a:off x="282111" y="1053248"/>
            <a:ext cx="3286219" cy="1418285"/>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GB" sz="1600" b="1" dirty="0">
                <a:latin typeface="Candy Buzz BTN" panose="020F0504010107060306" pitchFamily="34" charset="0"/>
              </a:rPr>
              <a:t>Favourite book</a:t>
            </a:r>
          </a:p>
          <a:p>
            <a:pPr algn="ctr"/>
            <a:r>
              <a:rPr lang="en-GB" sz="1600" dirty="0">
                <a:latin typeface="Candy Buzz BTN"/>
              </a:rPr>
              <a:t>I have so many favourites, but I absolutely love "The Remains of the Day" by Kazuo Ishiguro.</a:t>
            </a:r>
            <a:endParaRPr lang="en-GB" sz="1600" b="1" dirty="0">
              <a:latin typeface="Candy Buzz BTN" panose="020F0504010107060306" pitchFamily="34" charset="0"/>
            </a:endParaRPr>
          </a:p>
        </p:txBody>
      </p:sp>
      <p:sp>
        <p:nvSpPr>
          <p:cNvPr id="9" name="Rectangle: Rounded Corners 8">
            <a:extLst>
              <a:ext uri="{FF2B5EF4-FFF2-40B4-BE49-F238E27FC236}">
                <a16:creationId xmlns:a16="http://schemas.microsoft.com/office/drawing/2014/main" id="{4C504CB1-CDCC-47B6-AAFD-03E9FE776D14}"/>
              </a:ext>
            </a:extLst>
          </p:cNvPr>
          <p:cNvSpPr/>
          <p:nvPr/>
        </p:nvSpPr>
        <p:spPr>
          <a:xfrm rot="697092">
            <a:off x="9600637" y="4965523"/>
            <a:ext cx="2379877" cy="1286121"/>
          </a:xfrm>
          <a:prstGeom prst="roundRect">
            <a:avLst/>
          </a:prstGeom>
          <a:solidFill>
            <a:srgbClr val="00B0F0"/>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GB" sz="1600" b="1" dirty="0">
                <a:latin typeface="Candy Buzz BTN" panose="020F0504010107060306" pitchFamily="34" charset="0"/>
              </a:rPr>
              <a:t>Favourite football team</a:t>
            </a:r>
          </a:p>
          <a:p>
            <a:pPr algn="ctr"/>
            <a:r>
              <a:rPr lang="en-GB" sz="1600" dirty="0">
                <a:latin typeface="Candy Buzz BTN"/>
              </a:rPr>
              <a:t>Hmm...England? I only really watch the international games. </a:t>
            </a:r>
            <a:endParaRPr lang="en-GB" sz="1600" b="1" dirty="0">
              <a:latin typeface="Candy Buzz BTN" panose="020F0504010107060306" pitchFamily="34" charset="0"/>
            </a:endParaRPr>
          </a:p>
        </p:txBody>
      </p:sp>
      <p:sp>
        <p:nvSpPr>
          <p:cNvPr id="10" name="Rectangle: Rounded Corners 9">
            <a:extLst>
              <a:ext uri="{FF2B5EF4-FFF2-40B4-BE49-F238E27FC236}">
                <a16:creationId xmlns:a16="http://schemas.microsoft.com/office/drawing/2014/main" id="{22F049AB-7574-4154-8F45-FF850279D97F}"/>
              </a:ext>
            </a:extLst>
          </p:cNvPr>
          <p:cNvSpPr/>
          <p:nvPr/>
        </p:nvSpPr>
        <p:spPr>
          <a:xfrm rot="299853">
            <a:off x="205382" y="170956"/>
            <a:ext cx="2255945" cy="974383"/>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GB" sz="1600" b="1" dirty="0">
                <a:solidFill>
                  <a:schemeClr val="bg1"/>
                </a:solidFill>
                <a:latin typeface="Candy Buzz BTN"/>
              </a:rPr>
              <a:t>Favourite subjects at school </a:t>
            </a:r>
            <a:r>
              <a:rPr lang="en-GB" sz="1600" dirty="0">
                <a:solidFill>
                  <a:schemeClr val="bg1"/>
                </a:solidFill>
                <a:latin typeface="Candy Buzz BTN"/>
              </a:rPr>
              <a:t>English, </a:t>
            </a:r>
            <a:endParaRPr lang="en-GB" sz="1600" b="1" dirty="0">
              <a:solidFill>
                <a:schemeClr val="bg1"/>
              </a:solidFill>
              <a:latin typeface="Candy Buzz BTN" panose="020F0504010107060306" pitchFamily="34" charset="0"/>
            </a:endParaRPr>
          </a:p>
          <a:p>
            <a:pPr algn="ctr"/>
            <a:r>
              <a:rPr lang="en-GB" sz="1600" dirty="0">
                <a:solidFill>
                  <a:schemeClr val="bg1"/>
                </a:solidFill>
                <a:latin typeface="Candy Buzz BTN"/>
              </a:rPr>
              <a:t>French and Music.</a:t>
            </a:r>
            <a:endParaRPr lang="en-GB" sz="1600" b="1" dirty="0">
              <a:solidFill>
                <a:schemeClr val="bg1"/>
              </a:solidFill>
              <a:latin typeface="Candy Buzz BTN" panose="020F0504010107060306" pitchFamily="34" charset="0"/>
            </a:endParaRPr>
          </a:p>
        </p:txBody>
      </p:sp>
      <p:sp>
        <p:nvSpPr>
          <p:cNvPr id="11" name="Rectangle: Rounded Corners 10">
            <a:extLst>
              <a:ext uri="{FF2B5EF4-FFF2-40B4-BE49-F238E27FC236}">
                <a16:creationId xmlns:a16="http://schemas.microsoft.com/office/drawing/2014/main" id="{EFF3C325-7F1F-490F-9D86-DC02F5979C1E}"/>
              </a:ext>
            </a:extLst>
          </p:cNvPr>
          <p:cNvSpPr/>
          <p:nvPr/>
        </p:nvSpPr>
        <p:spPr>
          <a:xfrm rot="21232982">
            <a:off x="306411" y="2702725"/>
            <a:ext cx="1411442" cy="1268662"/>
          </a:xfrm>
          <a:prstGeom prst="roundRect">
            <a:avLst/>
          </a:prstGeom>
          <a:solidFill>
            <a:srgbClr val="00B0F0"/>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endParaRPr lang="en-GB" sz="1600" b="1" dirty="0">
              <a:latin typeface="Candy Buzz BTN"/>
            </a:endParaRPr>
          </a:p>
          <a:p>
            <a:pPr algn="ctr"/>
            <a:r>
              <a:rPr lang="en-GB" sz="1600" b="1" dirty="0">
                <a:latin typeface="Candy Buzz BTN"/>
              </a:rPr>
              <a:t>Favourite films</a:t>
            </a:r>
            <a:endParaRPr lang="en-GB" dirty="0">
              <a:latin typeface="Candy Buzz BTN"/>
            </a:endParaRPr>
          </a:p>
          <a:p>
            <a:pPr algn="ctr"/>
            <a:r>
              <a:rPr lang="en-GB" sz="1600" dirty="0">
                <a:latin typeface="Candy Buzz BTN"/>
              </a:rPr>
              <a:t>Lord of the Rings and</a:t>
            </a:r>
            <a:endParaRPr lang="en-GB" sz="1600" b="1" dirty="0">
              <a:latin typeface="Candy Buzz BTN" panose="020F0504010107060306" pitchFamily="34" charset="0"/>
            </a:endParaRPr>
          </a:p>
          <a:p>
            <a:pPr algn="ctr"/>
            <a:r>
              <a:rPr lang="en-GB" sz="1600" dirty="0">
                <a:latin typeface="Candy Buzz BTN"/>
              </a:rPr>
              <a:t>Star Wars</a:t>
            </a:r>
            <a:endParaRPr lang="en-GB" sz="1600" dirty="0">
              <a:latin typeface="Candy Buzz BTN" panose="020F0504010107060306" pitchFamily="34" charset="0"/>
            </a:endParaRPr>
          </a:p>
          <a:p>
            <a:pPr algn="ctr"/>
            <a:endParaRPr lang="en-GB" sz="1600" b="1" dirty="0">
              <a:latin typeface="Candy Buzz BTN" panose="020F0504010107060306" pitchFamily="34" charset="0"/>
            </a:endParaRPr>
          </a:p>
        </p:txBody>
      </p:sp>
      <p:sp>
        <p:nvSpPr>
          <p:cNvPr id="12" name="Rectangle 11">
            <a:extLst>
              <a:ext uri="{FF2B5EF4-FFF2-40B4-BE49-F238E27FC236}">
                <a16:creationId xmlns:a16="http://schemas.microsoft.com/office/drawing/2014/main" id="{3271B7F3-521C-41EF-A915-45AA65D63994}"/>
              </a:ext>
            </a:extLst>
          </p:cNvPr>
          <p:cNvSpPr/>
          <p:nvPr/>
        </p:nvSpPr>
        <p:spPr>
          <a:xfrm>
            <a:off x="145774" y="128450"/>
            <a:ext cx="11872919" cy="6601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BC89F098-0061-4344-AF2A-3942A9EED0A4}"/>
              </a:ext>
            </a:extLst>
          </p:cNvPr>
          <p:cNvSpPr/>
          <p:nvPr/>
        </p:nvSpPr>
        <p:spPr>
          <a:xfrm rot="257054">
            <a:off x="7103491" y="1128793"/>
            <a:ext cx="4786310" cy="1282109"/>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GB" sz="1600" b="1" dirty="0">
                <a:latin typeface="Candy Buzz BTN"/>
              </a:rPr>
              <a:t>My biggest worry </a:t>
            </a:r>
            <a:r>
              <a:rPr lang="en-GB" sz="1600" dirty="0">
                <a:latin typeface="Candy Buzz BTN"/>
              </a:rPr>
              <a:t>is being underprepared. I also worry about not finding anywhere to park my car! I like to leave plenty of time to get to places and to use my planner and checklists to make sure I am </a:t>
            </a:r>
            <a:r>
              <a:rPr lang="en-GB" sz="1600">
                <a:latin typeface="Candy Buzz BTN"/>
              </a:rPr>
              <a:t>organised. </a:t>
            </a:r>
            <a:endParaRPr lang="en-GB" sz="1600" dirty="0">
              <a:latin typeface="Candy Buzz BTN"/>
            </a:endParaRPr>
          </a:p>
        </p:txBody>
      </p:sp>
      <p:sp>
        <p:nvSpPr>
          <p:cNvPr id="14" name="Rectangle: Rounded Corners 13">
            <a:extLst>
              <a:ext uri="{FF2B5EF4-FFF2-40B4-BE49-F238E27FC236}">
                <a16:creationId xmlns:a16="http://schemas.microsoft.com/office/drawing/2014/main" id="{4F84D71B-5FAF-459C-9512-9DC6D778A1E1}"/>
              </a:ext>
            </a:extLst>
          </p:cNvPr>
          <p:cNvSpPr/>
          <p:nvPr/>
        </p:nvSpPr>
        <p:spPr>
          <a:xfrm rot="21090249">
            <a:off x="383832" y="4073844"/>
            <a:ext cx="1505053" cy="1634596"/>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GB" sz="1600" b="1" dirty="0">
                <a:latin typeface="Candy Buzz BTN"/>
              </a:rPr>
              <a:t>I am most proud of </a:t>
            </a:r>
            <a:r>
              <a:rPr lang="en-GB" sz="1600" dirty="0">
                <a:latin typeface="Candy Buzz BTN"/>
              </a:rPr>
              <a:t>my two amazing children and of getting my degree.</a:t>
            </a:r>
            <a:endParaRPr lang="en-GB" sz="1600" dirty="0">
              <a:latin typeface="Candy Buzz BTN" panose="020F0504010107060306" pitchFamily="34" charset="0"/>
            </a:endParaRPr>
          </a:p>
        </p:txBody>
      </p:sp>
      <p:sp>
        <p:nvSpPr>
          <p:cNvPr id="15" name="Rectangle: Rounded Corners 14">
            <a:extLst>
              <a:ext uri="{FF2B5EF4-FFF2-40B4-BE49-F238E27FC236}">
                <a16:creationId xmlns:a16="http://schemas.microsoft.com/office/drawing/2014/main" id="{D7F0851B-DB01-4EB3-8C98-662F51DCC771}"/>
              </a:ext>
            </a:extLst>
          </p:cNvPr>
          <p:cNvSpPr/>
          <p:nvPr/>
        </p:nvSpPr>
        <p:spPr>
          <a:xfrm rot="282125">
            <a:off x="6759476" y="2448147"/>
            <a:ext cx="3098392" cy="2893479"/>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GB" sz="1600" b="1" dirty="0">
                <a:latin typeface="Candy Buzz BTN"/>
              </a:rPr>
              <a:t>At the weekend </a:t>
            </a:r>
            <a:r>
              <a:rPr lang="en-GB" sz="1600" dirty="0">
                <a:latin typeface="Candy Buzz BTN"/>
              </a:rPr>
              <a:t>I spend a lot of time playing with (and cleaning up after) my children and our Golden Retriever puppy! When I can, I enjoy seeing live music and theatre. I absolutely love to crochet; it's so creative and relaxing! I'm also very happy reading recipe books and planning feasts for my family and friends. </a:t>
            </a:r>
            <a:endParaRPr lang="en-GB" sz="1600" dirty="0">
              <a:latin typeface="Candy Buzz BTN" panose="020F0504010107060306" pitchFamily="34" charset="0"/>
            </a:endParaRPr>
          </a:p>
        </p:txBody>
      </p:sp>
      <p:sp>
        <p:nvSpPr>
          <p:cNvPr id="16" name="Rectangle: Rounded Corners 15">
            <a:extLst>
              <a:ext uri="{FF2B5EF4-FFF2-40B4-BE49-F238E27FC236}">
                <a16:creationId xmlns:a16="http://schemas.microsoft.com/office/drawing/2014/main" id="{A4BD3F25-C022-4F75-9EED-F76ED2DD4435}"/>
              </a:ext>
            </a:extLst>
          </p:cNvPr>
          <p:cNvSpPr/>
          <p:nvPr/>
        </p:nvSpPr>
        <p:spPr>
          <a:xfrm rot="21445750">
            <a:off x="9800561" y="2733058"/>
            <a:ext cx="2086593" cy="1958403"/>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GB" sz="1600" b="1" dirty="0">
                <a:solidFill>
                  <a:schemeClr val="bg1"/>
                </a:solidFill>
                <a:latin typeface="Candy Buzz BTN" panose="020F0504010107060306" pitchFamily="34" charset="0"/>
              </a:rPr>
              <a:t>Favourite quote </a:t>
            </a:r>
          </a:p>
          <a:p>
            <a:pPr algn="ctr"/>
            <a:r>
              <a:rPr lang="en-GB" sz="1600" dirty="0">
                <a:solidFill>
                  <a:schemeClr val="bg1"/>
                </a:solidFill>
                <a:latin typeface="Candy Buzz BTN"/>
              </a:rPr>
              <a:t>"I am no bird, and no net ensnares me; I am a free human being with an independent will." </a:t>
            </a:r>
            <a:r>
              <a:rPr lang="en-GB" sz="1600" i="1" dirty="0">
                <a:solidFill>
                  <a:schemeClr val="bg1"/>
                </a:solidFill>
                <a:latin typeface="Candy Buzz BTN"/>
              </a:rPr>
              <a:t>Jane Eyre </a:t>
            </a:r>
            <a:r>
              <a:rPr lang="en-GB" sz="1600" dirty="0">
                <a:solidFill>
                  <a:schemeClr val="bg1"/>
                </a:solidFill>
                <a:latin typeface="Candy Buzz BTN"/>
              </a:rPr>
              <a:t>by Charlotte Brontë</a:t>
            </a:r>
            <a:endParaRPr lang="en-GB" sz="1600" b="1" i="1" u="sng" dirty="0">
              <a:solidFill>
                <a:schemeClr val="bg1"/>
              </a:solidFill>
              <a:latin typeface="Candy Buzz BTN" panose="020F0504010107060306" pitchFamily="34" charset="0"/>
            </a:endParaRPr>
          </a:p>
        </p:txBody>
      </p:sp>
      <p:sp>
        <p:nvSpPr>
          <p:cNvPr id="17" name="Rectangle: Rounded Corners 16">
            <a:extLst>
              <a:ext uri="{FF2B5EF4-FFF2-40B4-BE49-F238E27FC236}">
                <a16:creationId xmlns:a16="http://schemas.microsoft.com/office/drawing/2014/main" id="{F52E6AA6-86AD-48A3-91F9-3612A2D34519}"/>
              </a:ext>
            </a:extLst>
          </p:cNvPr>
          <p:cNvSpPr/>
          <p:nvPr/>
        </p:nvSpPr>
        <p:spPr>
          <a:xfrm rot="21373510">
            <a:off x="1939205" y="2290424"/>
            <a:ext cx="2405599" cy="4107894"/>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GB" sz="1600" b="1" dirty="0">
                <a:solidFill>
                  <a:schemeClr val="bg1"/>
                </a:solidFill>
                <a:latin typeface="Candy Buzz BTN" panose="020F0504010107060306" pitchFamily="34" charset="0"/>
              </a:rPr>
              <a:t>My role models.</a:t>
            </a:r>
          </a:p>
          <a:p>
            <a:pPr algn="ctr"/>
            <a:r>
              <a:rPr lang="en-GB" sz="1600" dirty="0">
                <a:solidFill>
                  <a:schemeClr val="bg1"/>
                </a:solidFill>
                <a:latin typeface="Candy Buzz BTN"/>
              </a:rPr>
              <a:t>My incredible English teacher, Mr Henderson, who gave me a lifelong passion for the subject.</a:t>
            </a:r>
          </a:p>
          <a:p>
            <a:pPr algn="ctr"/>
            <a:r>
              <a:rPr lang="en-GB" sz="1600" dirty="0">
                <a:solidFill>
                  <a:schemeClr val="bg1"/>
                </a:solidFill>
                <a:latin typeface="Candy Buzz BTN"/>
              </a:rPr>
              <a:t>A lady at my church called Janette who has a life-limiting condition but who remains so funny, warm, positive and encouraging.</a:t>
            </a:r>
            <a:endParaRPr lang="en-GB" sz="1600" dirty="0">
              <a:solidFill>
                <a:schemeClr val="bg1"/>
              </a:solidFill>
              <a:latin typeface="Candy Buzz BTN" panose="020F0504010107060306" pitchFamily="34" charset="0"/>
            </a:endParaRPr>
          </a:p>
          <a:p>
            <a:pPr algn="ctr"/>
            <a:r>
              <a:rPr lang="en-GB" sz="1600" dirty="0">
                <a:solidFill>
                  <a:schemeClr val="bg1"/>
                </a:solidFill>
                <a:latin typeface="Candy Buzz BTN"/>
              </a:rPr>
              <a:t>My friend Petra, who once dressed up as a giant daffodil and is the best teacher I've ever known.</a:t>
            </a:r>
            <a:endParaRPr lang="en-GB" sz="1600" dirty="0">
              <a:solidFill>
                <a:schemeClr val="bg1"/>
              </a:solidFill>
              <a:latin typeface="Candy Buzz BTN" panose="020F0504010107060306" pitchFamily="34" charset="0"/>
            </a:endParaRPr>
          </a:p>
          <a:p>
            <a:pPr algn="ctr"/>
            <a:endParaRPr lang="en-GB" sz="1600" dirty="0">
              <a:solidFill>
                <a:schemeClr val="bg1"/>
              </a:solidFill>
              <a:latin typeface="Candy Buzz BTN" panose="020F0504010107060306" pitchFamily="34" charset="0"/>
            </a:endParaRPr>
          </a:p>
        </p:txBody>
      </p:sp>
      <p:sp>
        <p:nvSpPr>
          <p:cNvPr id="18" name="Rectangle: Rounded Corners 17">
            <a:extLst>
              <a:ext uri="{FF2B5EF4-FFF2-40B4-BE49-F238E27FC236}">
                <a16:creationId xmlns:a16="http://schemas.microsoft.com/office/drawing/2014/main" id="{17EC2CAD-9C53-4B38-88C0-488F45233493}"/>
              </a:ext>
            </a:extLst>
          </p:cNvPr>
          <p:cNvSpPr/>
          <p:nvPr/>
        </p:nvSpPr>
        <p:spPr>
          <a:xfrm rot="257054">
            <a:off x="6721870" y="5425823"/>
            <a:ext cx="2737209" cy="1098084"/>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GB" sz="1600" b="1" dirty="0">
                <a:latin typeface="Candy Buzz BTN"/>
              </a:rPr>
              <a:t>Important part of my job </a:t>
            </a:r>
            <a:r>
              <a:rPr lang="en-GB" sz="1600" dirty="0">
                <a:latin typeface="Candy Buzz BTN"/>
              </a:rPr>
              <a:t>is encouraging you, being there for you and helping you to love reading.</a:t>
            </a:r>
            <a:endParaRPr lang="en-GB" sz="1600" dirty="0">
              <a:latin typeface="Candy Buzz BTN" panose="020F0504010107060306" pitchFamily="34" charset="0"/>
            </a:endParaRPr>
          </a:p>
        </p:txBody>
      </p:sp>
      <p:sp>
        <p:nvSpPr>
          <p:cNvPr id="2" name="Title 1">
            <a:extLst>
              <a:ext uri="{FF2B5EF4-FFF2-40B4-BE49-F238E27FC236}">
                <a16:creationId xmlns:a16="http://schemas.microsoft.com/office/drawing/2014/main" id="{65912623-1D16-42B7-9BA5-B36121C43971}"/>
              </a:ext>
            </a:extLst>
          </p:cNvPr>
          <p:cNvSpPr>
            <a:spLocks noGrp="1"/>
          </p:cNvSpPr>
          <p:nvPr>
            <p:ph type="ctrTitle"/>
          </p:nvPr>
        </p:nvSpPr>
        <p:spPr>
          <a:xfrm>
            <a:off x="1466984" y="264475"/>
            <a:ext cx="9144000" cy="825707"/>
          </a:xfrm>
        </p:spPr>
        <p:txBody>
          <a:bodyPr>
            <a:normAutofit fontScale="90000"/>
          </a:bodyPr>
          <a:lstStyle/>
          <a:p>
            <a:r>
              <a:rPr lang="en-GB" b="1" dirty="0">
                <a:latin typeface="Candy Buzz BTN" panose="020F0504010107060306" pitchFamily="34" charset="0"/>
                <a:cs typeface="Arial" panose="020B0604020202020204" pitchFamily="34" charset="0"/>
              </a:rPr>
              <a:t>Meet the Year 7 Team</a:t>
            </a:r>
          </a:p>
        </p:txBody>
      </p:sp>
    </p:spTree>
    <p:extLst>
      <p:ext uri="{BB962C8B-B14F-4D97-AF65-F5344CB8AC3E}">
        <p14:creationId xmlns:p14="http://schemas.microsoft.com/office/powerpoint/2010/main" val="3337413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623-1D16-42B7-9BA5-B36121C43971}"/>
              </a:ext>
            </a:extLst>
          </p:cNvPr>
          <p:cNvSpPr>
            <a:spLocks noGrp="1"/>
          </p:cNvSpPr>
          <p:nvPr>
            <p:ph type="ctrTitle"/>
          </p:nvPr>
        </p:nvSpPr>
        <p:spPr>
          <a:xfrm>
            <a:off x="1325217" y="317638"/>
            <a:ext cx="9144000" cy="825707"/>
          </a:xfrm>
        </p:spPr>
        <p:txBody>
          <a:bodyPr>
            <a:normAutofit fontScale="90000"/>
          </a:bodyPr>
          <a:lstStyle/>
          <a:p>
            <a:r>
              <a:rPr lang="en-GB" b="1" dirty="0">
                <a:latin typeface="Candy Buzz BTN" panose="020F0504010107060306" pitchFamily="34" charset="0"/>
                <a:cs typeface="Arial" panose="020B0604020202020204" pitchFamily="34" charset="0"/>
              </a:rPr>
              <a:t>Meet the Year 7 Team</a:t>
            </a:r>
          </a:p>
        </p:txBody>
      </p:sp>
      <p:sp>
        <p:nvSpPr>
          <p:cNvPr id="3" name="Subtitle 2">
            <a:extLst>
              <a:ext uri="{FF2B5EF4-FFF2-40B4-BE49-F238E27FC236}">
                <a16:creationId xmlns:a16="http://schemas.microsoft.com/office/drawing/2014/main" id="{864F3219-3DB9-4AA5-9779-14CFA59D469F}"/>
              </a:ext>
            </a:extLst>
          </p:cNvPr>
          <p:cNvSpPr>
            <a:spLocks noGrp="1"/>
          </p:cNvSpPr>
          <p:nvPr>
            <p:ph type="subTitle" idx="1"/>
          </p:nvPr>
        </p:nvSpPr>
        <p:spPr>
          <a:xfrm>
            <a:off x="4273061" y="4692970"/>
            <a:ext cx="2710281" cy="1655762"/>
          </a:xfrm>
        </p:spPr>
        <p:txBody>
          <a:bodyPr>
            <a:normAutofit/>
          </a:bodyPr>
          <a:lstStyle/>
          <a:p>
            <a:r>
              <a:rPr lang="en-GB" sz="2000" b="1" dirty="0">
                <a:latin typeface="Candy Buzz BTN" panose="020F0504010107060306" pitchFamily="34" charset="0"/>
              </a:rPr>
              <a:t>Miss Sowden</a:t>
            </a:r>
          </a:p>
          <a:p>
            <a:r>
              <a:rPr lang="en-GB" sz="2000" b="1" dirty="0">
                <a:latin typeface="Candy Buzz BTN" panose="020F0504010107060306" pitchFamily="34" charset="0"/>
              </a:rPr>
              <a:t>7H</a:t>
            </a:r>
          </a:p>
          <a:p>
            <a:r>
              <a:rPr lang="en-GB" sz="2000" b="1" dirty="0">
                <a:latin typeface="Candy Buzz BTN" panose="020F0504010107060306" pitchFamily="34" charset="0"/>
              </a:rPr>
              <a:t>English and Film Studies Teacher</a:t>
            </a:r>
          </a:p>
        </p:txBody>
      </p:sp>
      <p:pic>
        <p:nvPicPr>
          <p:cNvPr id="6" name="Picture 5">
            <a:extLst>
              <a:ext uri="{FF2B5EF4-FFF2-40B4-BE49-F238E27FC236}">
                <a16:creationId xmlns:a16="http://schemas.microsoft.com/office/drawing/2014/main" id="{83DF7005-1D07-47F0-B40E-01C770B58297}"/>
              </a:ext>
            </a:extLst>
          </p:cNvPr>
          <p:cNvPicPr>
            <a:picLocks noChangeAspect="1"/>
          </p:cNvPicPr>
          <p:nvPr/>
        </p:nvPicPr>
        <p:blipFill>
          <a:blip r:embed="rId2"/>
          <a:stretch>
            <a:fillRect/>
          </a:stretch>
        </p:blipFill>
        <p:spPr>
          <a:xfrm>
            <a:off x="220019" y="5735460"/>
            <a:ext cx="1674418" cy="819396"/>
          </a:xfrm>
          <a:prstGeom prst="rect">
            <a:avLst/>
          </a:prstGeom>
        </p:spPr>
      </p:pic>
      <p:pic>
        <p:nvPicPr>
          <p:cNvPr id="7" name="Picture 6">
            <a:extLst>
              <a:ext uri="{FF2B5EF4-FFF2-40B4-BE49-F238E27FC236}">
                <a16:creationId xmlns:a16="http://schemas.microsoft.com/office/drawing/2014/main" id="{81516AB6-D2F1-4C11-883C-87CF1371EF1B}"/>
              </a:ext>
            </a:extLst>
          </p:cNvPr>
          <p:cNvPicPr>
            <a:picLocks noChangeAspect="1"/>
          </p:cNvPicPr>
          <p:nvPr/>
        </p:nvPicPr>
        <p:blipFill>
          <a:blip r:embed="rId3"/>
          <a:stretch>
            <a:fillRect/>
          </a:stretch>
        </p:blipFill>
        <p:spPr>
          <a:xfrm>
            <a:off x="9517377" y="128450"/>
            <a:ext cx="2327749" cy="1050442"/>
          </a:xfrm>
          <a:prstGeom prst="rect">
            <a:avLst/>
          </a:prstGeom>
        </p:spPr>
      </p:pic>
      <p:sp>
        <p:nvSpPr>
          <p:cNvPr id="8" name="Rectangle: Rounded Corners 7">
            <a:extLst>
              <a:ext uri="{FF2B5EF4-FFF2-40B4-BE49-F238E27FC236}">
                <a16:creationId xmlns:a16="http://schemas.microsoft.com/office/drawing/2014/main" id="{64F78AF6-EA66-4528-9D95-B12526AF0A6D}"/>
              </a:ext>
            </a:extLst>
          </p:cNvPr>
          <p:cNvSpPr/>
          <p:nvPr/>
        </p:nvSpPr>
        <p:spPr>
          <a:xfrm rot="21127165">
            <a:off x="282110" y="1124132"/>
            <a:ext cx="3286219" cy="1418285"/>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book</a:t>
            </a:r>
          </a:p>
          <a:p>
            <a:pPr algn="ctr"/>
            <a:r>
              <a:rPr lang="en-GB" sz="1600" dirty="0">
                <a:latin typeface="Candy Buzz BTN" panose="020F0504010107060306" pitchFamily="34" charset="0"/>
              </a:rPr>
              <a:t>Of Mice and Men</a:t>
            </a:r>
          </a:p>
        </p:txBody>
      </p:sp>
      <p:sp>
        <p:nvSpPr>
          <p:cNvPr id="10" name="Rectangle: Rounded Corners 9">
            <a:extLst>
              <a:ext uri="{FF2B5EF4-FFF2-40B4-BE49-F238E27FC236}">
                <a16:creationId xmlns:a16="http://schemas.microsoft.com/office/drawing/2014/main" id="{22F049AB-7574-4154-8F45-FF850279D97F}"/>
              </a:ext>
            </a:extLst>
          </p:cNvPr>
          <p:cNvSpPr/>
          <p:nvPr/>
        </p:nvSpPr>
        <p:spPr>
          <a:xfrm rot="299853">
            <a:off x="276681" y="301681"/>
            <a:ext cx="2495178" cy="549082"/>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Favourite subject at school</a:t>
            </a:r>
          </a:p>
          <a:p>
            <a:pPr algn="ctr"/>
            <a:r>
              <a:rPr lang="en-GB" sz="1600" dirty="0">
                <a:solidFill>
                  <a:schemeClr val="bg1"/>
                </a:solidFill>
                <a:latin typeface="Candy Buzz BTN" panose="020F0504010107060306" pitchFamily="34" charset="0"/>
              </a:rPr>
              <a:t>English and Media Studies</a:t>
            </a:r>
          </a:p>
        </p:txBody>
      </p:sp>
      <p:sp>
        <p:nvSpPr>
          <p:cNvPr id="11" name="Rectangle: Rounded Corners 10">
            <a:extLst>
              <a:ext uri="{FF2B5EF4-FFF2-40B4-BE49-F238E27FC236}">
                <a16:creationId xmlns:a16="http://schemas.microsoft.com/office/drawing/2014/main" id="{EFF3C325-7F1F-490F-9D86-DC02F5979C1E}"/>
              </a:ext>
            </a:extLst>
          </p:cNvPr>
          <p:cNvSpPr/>
          <p:nvPr/>
        </p:nvSpPr>
        <p:spPr>
          <a:xfrm rot="20505528">
            <a:off x="195897" y="2503091"/>
            <a:ext cx="2753316" cy="813162"/>
          </a:xfrm>
          <a:prstGeom prst="round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400" b="1" dirty="0">
                <a:latin typeface="Candy Buzz BTN" panose="020F0504010107060306" pitchFamily="34" charset="0"/>
              </a:rPr>
              <a:t>Favourite films</a:t>
            </a:r>
          </a:p>
          <a:p>
            <a:pPr algn="ctr"/>
            <a:r>
              <a:rPr lang="en-GB" sz="1400" dirty="0">
                <a:latin typeface="Candy Buzz BTN" panose="020F0504010107060306" pitchFamily="34" charset="0"/>
              </a:rPr>
              <a:t>E.T</a:t>
            </a:r>
          </a:p>
          <a:p>
            <a:pPr algn="ctr"/>
            <a:r>
              <a:rPr lang="en-GB" sz="1400" dirty="0">
                <a:latin typeface="Candy Buzz BTN" panose="020F0504010107060306" pitchFamily="34" charset="0"/>
              </a:rPr>
              <a:t>The Sound of Music</a:t>
            </a:r>
            <a:endParaRPr lang="en-GB" sz="1600" dirty="0">
              <a:latin typeface="Candy Buzz BTN" panose="020F0504010107060306" pitchFamily="34" charset="0"/>
            </a:endParaRPr>
          </a:p>
          <a:p>
            <a:pPr algn="ctr"/>
            <a:endParaRPr lang="en-GB" sz="1600" b="1" dirty="0">
              <a:latin typeface="Candy Buzz BTN" panose="020F0504010107060306" pitchFamily="34" charset="0"/>
            </a:endParaRPr>
          </a:p>
        </p:txBody>
      </p:sp>
      <p:sp>
        <p:nvSpPr>
          <p:cNvPr id="12" name="Rectangle 11">
            <a:extLst>
              <a:ext uri="{FF2B5EF4-FFF2-40B4-BE49-F238E27FC236}">
                <a16:creationId xmlns:a16="http://schemas.microsoft.com/office/drawing/2014/main" id="{3271B7F3-521C-41EF-A915-45AA65D63994}"/>
              </a:ext>
            </a:extLst>
          </p:cNvPr>
          <p:cNvSpPr/>
          <p:nvPr/>
        </p:nvSpPr>
        <p:spPr>
          <a:xfrm>
            <a:off x="145774" y="128450"/>
            <a:ext cx="11872919" cy="6601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BC89F098-0061-4344-AF2A-3942A9EED0A4}"/>
              </a:ext>
            </a:extLst>
          </p:cNvPr>
          <p:cNvSpPr/>
          <p:nvPr/>
        </p:nvSpPr>
        <p:spPr>
          <a:xfrm rot="257054">
            <a:off x="7112351" y="1173095"/>
            <a:ext cx="4786310" cy="1282109"/>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My biggest worry</a:t>
            </a:r>
          </a:p>
          <a:p>
            <a:pPr algn="ctr"/>
            <a:r>
              <a:rPr lang="en-GB" sz="1600" dirty="0">
                <a:latin typeface="Candy Buzz BTN" panose="020F0504010107060306" pitchFamily="34" charset="0"/>
              </a:rPr>
              <a:t>Is not being ready for the day. Preparing the day before helps with this</a:t>
            </a:r>
            <a:r>
              <a:rPr lang="en-GB" sz="1600" b="1" dirty="0">
                <a:latin typeface="Candy Buzz BTN" panose="020F0504010107060306" pitchFamily="34" charset="0"/>
              </a:rPr>
              <a:t>.</a:t>
            </a:r>
          </a:p>
        </p:txBody>
      </p:sp>
      <p:sp>
        <p:nvSpPr>
          <p:cNvPr id="14" name="Rectangle: Rounded Corners 13">
            <a:extLst>
              <a:ext uri="{FF2B5EF4-FFF2-40B4-BE49-F238E27FC236}">
                <a16:creationId xmlns:a16="http://schemas.microsoft.com/office/drawing/2014/main" id="{4F84D71B-5FAF-459C-9512-9DC6D778A1E1}"/>
              </a:ext>
            </a:extLst>
          </p:cNvPr>
          <p:cNvSpPr/>
          <p:nvPr/>
        </p:nvSpPr>
        <p:spPr>
          <a:xfrm rot="21090249">
            <a:off x="1926405" y="5318517"/>
            <a:ext cx="2653340" cy="997354"/>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b="1" dirty="0">
              <a:latin typeface="Candy Buzz BTN" panose="020F0504010107060306" pitchFamily="34" charset="0"/>
            </a:endParaRPr>
          </a:p>
          <a:p>
            <a:pPr algn="ctr"/>
            <a:r>
              <a:rPr lang="en-GB" sz="1600" b="1" dirty="0">
                <a:latin typeface="Candy Buzz BTN" panose="020F0504010107060306" pitchFamily="34" charset="0"/>
              </a:rPr>
              <a:t>I am most proud of </a:t>
            </a:r>
          </a:p>
          <a:p>
            <a:pPr algn="ctr"/>
            <a:r>
              <a:rPr lang="en-GB" sz="1600" dirty="0">
                <a:latin typeface="Candy Buzz BTN" panose="020F0504010107060306" pitchFamily="34" charset="0"/>
              </a:rPr>
              <a:t>Climbing Machu Pichu in Peru!  </a:t>
            </a:r>
          </a:p>
        </p:txBody>
      </p:sp>
      <p:sp>
        <p:nvSpPr>
          <p:cNvPr id="15" name="Rectangle: Rounded Corners 14">
            <a:extLst>
              <a:ext uri="{FF2B5EF4-FFF2-40B4-BE49-F238E27FC236}">
                <a16:creationId xmlns:a16="http://schemas.microsoft.com/office/drawing/2014/main" id="{D7F0851B-DB01-4EB3-8C98-662F51DCC771}"/>
              </a:ext>
            </a:extLst>
          </p:cNvPr>
          <p:cNvSpPr/>
          <p:nvPr/>
        </p:nvSpPr>
        <p:spPr>
          <a:xfrm rot="282125">
            <a:off x="6969459" y="2489065"/>
            <a:ext cx="2788277" cy="2317551"/>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At the weekend</a:t>
            </a:r>
          </a:p>
          <a:p>
            <a:pPr algn="ctr"/>
            <a:endParaRPr lang="en-GB" sz="1600" b="1" dirty="0">
              <a:latin typeface="Candy Buzz BTN" panose="020F0504010107060306" pitchFamily="34" charset="0"/>
            </a:endParaRPr>
          </a:p>
          <a:p>
            <a:pPr algn="ctr"/>
            <a:r>
              <a:rPr lang="en-GB" sz="1600" dirty="0">
                <a:latin typeface="Candy Buzz BTN" panose="020F0504010107060306" pitchFamily="34" charset="0"/>
              </a:rPr>
              <a:t>I love to spend time with my little girl, see friends and try lots of different foods in restaurants around Nottingham and Derby.  </a:t>
            </a:r>
          </a:p>
        </p:txBody>
      </p:sp>
      <p:sp>
        <p:nvSpPr>
          <p:cNvPr id="16" name="Rectangle: Rounded Corners 15">
            <a:extLst>
              <a:ext uri="{FF2B5EF4-FFF2-40B4-BE49-F238E27FC236}">
                <a16:creationId xmlns:a16="http://schemas.microsoft.com/office/drawing/2014/main" id="{A4BD3F25-C022-4F75-9EED-F76ED2DD4435}"/>
              </a:ext>
            </a:extLst>
          </p:cNvPr>
          <p:cNvSpPr/>
          <p:nvPr/>
        </p:nvSpPr>
        <p:spPr>
          <a:xfrm rot="21445750">
            <a:off x="9481616" y="3656456"/>
            <a:ext cx="2501072" cy="2236187"/>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200" b="1" dirty="0">
                <a:solidFill>
                  <a:schemeClr val="bg1"/>
                </a:solidFill>
                <a:latin typeface="Candy Buzz BTN" panose="020F0504010107060306" pitchFamily="34" charset="0"/>
              </a:rPr>
              <a:t>Favourite quote </a:t>
            </a:r>
          </a:p>
          <a:p>
            <a:pPr algn="ctr"/>
            <a:r>
              <a:rPr lang="en-GB" sz="1400" dirty="0"/>
              <a:t>‘You never really understand a person until you consider things from his point of view’ </a:t>
            </a:r>
          </a:p>
          <a:p>
            <a:pPr algn="ctr"/>
            <a:endParaRPr lang="en-GB" sz="1400" dirty="0"/>
          </a:p>
          <a:p>
            <a:pPr algn="ctr"/>
            <a:r>
              <a:rPr lang="en-GB" sz="1400" dirty="0"/>
              <a:t>Atticus Finch, To Kill a Mockingbird</a:t>
            </a:r>
            <a:endParaRPr lang="en-GB" sz="1200" dirty="0">
              <a:solidFill>
                <a:schemeClr val="bg1"/>
              </a:solidFill>
              <a:latin typeface="Candy Buzz BTN" panose="020F0504010107060306" pitchFamily="34" charset="0"/>
            </a:endParaRPr>
          </a:p>
          <a:p>
            <a:pPr algn="ctr"/>
            <a:endParaRPr lang="en-GB" sz="1600" dirty="0">
              <a:solidFill>
                <a:schemeClr val="bg1"/>
              </a:solidFill>
              <a:latin typeface="Candy Buzz BTN" panose="020F0504010107060306" pitchFamily="34" charset="0"/>
            </a:endParaRPr>
          </a:p>
        </p:txBody>
      </p:sp>
      <p:sp>
        <p:nvSpPr>
          <p:cNvPr id="17" name="Rectangle: Rounded Corners 16">
            <a:extLst>
              <a:ext uri="{FF2B5EF4-FFF2-40B4-BE49-F238E27FC236}">
                <a16:creationId xmlns:a16="http://schemas.microsoft.com/office/drawing/2014/main" id="{F52E6AA6-86AD-48A3-91F9-3612A2D34519}"/>
              </a:ext>
            </a:extLst>
          </p:cNvPr>
          <p:cNvSpPr/>
          <p:nvPr/>
        </p:nvSpPr>
        <p:spPr>
          <a:xfrm rot="21373510">
            <a:off x="304636" y="3323760"/>
            <a:ext cx="4029762" cy="2039436"/>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400" b="1" dirty="0">
              <a:solidFill>
                <a:schemeClr val="bg1"/>
              </a:solidFill>
              <a:latin typeface="Candy Buzz BTN" panose="020F0504010107060306" pitchFamily="34" charset="0"/>
            </a:endParaRPr>
          </a:p>
          <a:p>
            <a:pPr algn="ctr"/>
            <a:endParaRPr lang="en-GB" sz="1400" b="1" dirty="0">
              <a:solidFill>
                <a:schemeClr val="bg1"/>
              </a:solidFill>
              <a:latin typeface="Candy Buzz BTN" panose="020F0504010107060306" pitchFamily="34" charset="0"/>
            </a:endParaRPr>
          </a:p>
          <a:p>
            <a:pPr algn="ctr"/>
            <a:endParaRPr lang="en-GB" sz="1400" b="1" dirty="0">
              <a:solidFill>
                <a:schemeClr val="bg1"/>
              </a:solidFill>
              <a:latin typeface="Candy Buzz BTN" panose="020F0504010107060306" pitchFamily="34" charset="0"/>
            </a:endParaRPr>
          </a:p>
          <a:p>
            <a:pPr algn="ctr"/>
            <a:endParaRPr lang="en-GB" sz="1400" b="1" dirty="0">
              <a:solidFill>
                <a:schemeClr val="bg1"/>
              </a:solidFill>
              <a:latin typeface="Candy Buzz BTN" panose="020F0504010107060306" pitchFamily="34" charset="0"/>
            </a:endParaRPr>
          </a:p>
          <a:p>
            <a:pPr algn="ctr"/>
            <a:endParaRPr lang="en-GB" sz="1400" b="1" dirty="0">
              <a:solidFill>
                <a:schemeClr val="bg1"/>
              </a:solidFill>
              <a:latin typeface="Candy Buzz BTN" panose="020F0504010107060306" pitchFamily="34" charset="0"/>
            </a:endParaRPr>
          </a:p>
          <a:p>
            <a:pPr algn="ctr"/>
            <a:endParaRPr lang="en-GB" sz="1400" b="1" dirty="0">
              <a:solidFill>
                <a:schemeClr val="bg1"/>
              </a:solidFill>
              <a:latin typeface="Candy Buzz BTN" panose="020F0504010107060306" pitchFamily="34" charset="0"/>
            </a:endParaRPr>
          </a:p>
          <a:p>
            <a:pPr algn="ctr"/>
            <a:endParaRPr lang="en-GB" sz="1400" b="1" dirty="0">
              <a:solidFill>
                <a:schemeClr val="bg1"/>
              </a:solidFill>
              <a:latin typeface="Candy Buzz BTN" panose="020F0504010107060306" pitchFamily="34" charset="0"/>
            </a:endParaRPr>
          </a:p>
          <a:p>
            <a:pPr algn="ctr"/>
            <a:endParaRPr lang="en-GB" sz="1400" b="1" dirty="0">
              <a:solidFill>
                <a:schemeClr val="bg1"/>
              </a:solidFill>
              <a:latin typeface="Candy Buzz BTN" panose="020F0504010107060306" pitchFamily="34" charset="0"/>
            </a:endParaRPr>
          </a:p>
          <a:p>
            <a:pPr algn="ctr"/>
            <a:r>
              <a:rPr lang="en-GB" sz="1400" b="1" dirty="0">
                <a:solidFill>
                  <a:schemeClr val="bg1"/>
                </a:solidFill>
                <a:latin typeface="Candy Buzz BTN" panose="020F0504010107060306" pitchFamily="34" charset="0"/>
              </a:rPr>
              <a:t>My role models</a:t>
            </a:r>
          </a:p>
          <a:p>
            <a:pPr algn="ctr"/>
            <a:r>
              <a:rPr lang="en-GB" sz="1400" dirty="0">
                <a:solidFill>
                  <a:schemeClr val="bg1"/>
                </a:solidFill>
                <a:latin typeface="Candy Buzz BTN" panose="020F0504010107060306" pitchFamily="34" charset="0"/>
              </a:rPr>
              <a:t>My Grandad who was a Headteacher. He has taught me lots of life lessons and he inspired me to be a teacher too. </a:t>
            </a:r>
          </a:p>
          <a:p>
            <a:pPr algn="ctr"/>
            <a:endParaRPr lang="en-GB" sz="1400" dirty="0">
              <a:solidFill>
                <a:schemeClr val="bg1"/>
              </a:solidFill>
              <a:latin typeface="Candy Buzz BTN" panose="020F0504010107060306" pitchFamily="34" charset="0"/>
            </a:endParaRPr>
          </a:p>
          <a:p>
            <a:pPr algn="ctr"/>
            <a:r>
              <a:rPr lang="en-GB" sz="1400" dirty="0">
                <a:solidFill>
                  <a:schemeClr val="bg1"/>
                </a:solidFill>
                <a:latin typeface="Candy Buzz BTN" panose="020F0504010107060306" pitchFamily="34" charset="0"/>
              </a:rPr>
              <a:t>Mrs White, my Maths teacher, was also a role model as she helped me through my GCSE Maths, a subject I found challenging. </a:t>
            </a:r>
          </a:p>
          <a:p>
            <a:pPr algn="ctr"/>
            <a:endParaRPr lang="en-GB" sz="1600" dirty="0">
              <a:solidFill>
                <a:schemeClr val="bg1"/>
              </a:solidFill>
              <a:latin typeface="Candy Buzz BTN" panose="020F0504010107060306" pitchFamily="34" charset="0"/>
            </a:endParaRPr>
          </a:p>
          <a:p>
            <a:pPr algn="ctr"/>
            <a:endParaRPr lang="en-GB" sz="1600" dirty="0">
              <a:solidFill>
                <a:schemeClr val="bg1"/>
              </a:solidFill>
              <a:latin typeface="Candy Buzz BTN" panose="020F0504010107060306" pitchFamily="34" charset="0"/>
            </a:endParaRPr>
          </a:p>
          <a:p>
            <a:pPr algn="ctr"/>
            <a:endParaRPr lang="en-GB" sz="1600" dirty="0">
              <a:solidFill>
                <a:schemeClr val="bg1"/>
              </a:solidFill>
              <a:latin typeface="Candy Buzz BTN" panose="020F0504010107060306" pitchFamily="34" charset="0"/>
            </a:endParaRPr>
          </a:p>
          <a:p>
            <a:pPr algn="ctr"/>
            <a:endParaRPr lang="en-GB" sz="1600" dirty="0">
              <a:solidFill>
                <a:schemeClr val="bg1"/>
              </a:solidFill>
              <a:latin typeface="Candy Buzz BTN" panose="020F0504010107060306" pitchFamily="34" charset="0"/>
            </a:endParaRPr>
          </a:p>
          <a:p>
            <a:pPr algn="ctr"/>
            <a:endParaRPr lang="en-GB" sz="1600" dirty="0">
              <a:solidFill>
                <a:schemeClr val="bg1"/>
              </a:solidFill>
              <a:latin typeface="Candy Buzz BTN" panose="020F0504010107060306" pitchFamily="34" charset="0"/>
            </a:endParaRPr>
          </a:p>
          <a:p>
            <a:pPr algn="ctr"/>
            <a:endParaRPr lang="en-GB" sz="1600" dirty="0">
              <a:solidFill>
                <a:schemeClr val="bg1"/>
              </a:solidFill>
              <a:latin typeface="Candy Buzz BTN" panose="020F0504010107060306" pitchFamily="34" charset="0"/>
            </a:endParaRPr>
          </a:p>
          <a:p>
            <a:pPr algn="ctr"/>
            <a:endParaRPr lang="en-GB" sz="1600" dirty="0">
              <a:solidFill>
                <a:schemeClr val="bg1"/>
              </a:solidFill>
              <a:latin typeface="Candy Buzz BTN" panose="020F0504010107060306" pitchFamily="34" charset="0"/>
            </a:endParaRPr>
          </a:p>
          <a:p>
            <a:pPr algn="ctr"/>
            <a:endParaRPr lang="en-GB" sz="1600" dirty="0">
              <a:solidFill>
                <a:schemeClr val="bg1"/>
              </a:solidFill>
              <a:latin typeface="Candy Buzz BTN" panose="020F0504010107060306" pitchFamily="34" charset="0"/>
            </a:endParaRPr>
          </a:p>
        </p:txBody>
      </p:sp>
      <p:sp>
        <p:nvSpPr>
          <p:cNvPr id="18" name="Rectangle: Rounded Corners 17">
            <a:extLst>
              <a:ext uri="{FF2B5EF4-FFF2-40B4-BE49-F238E27FC236}">
                <a16:creationId xmlns:a16="http://schemas.microsoft.com/office/drawing/2014/main" id="{17EC2CAD-9C53-4B38-88C0-488F45233493}"/>
              </a:ext>
            </a:extLst>
          </p:cNvPr>
          <p:cNvSpPr/>
          <p:nvPr/>
        </p:nvSpPr>
        <p:spPr>
          <a:xfrm rot="257054">
            <a:off x="6910456" y="5036389"/>
            <a:ext cx="2737209" cy="1520043"/>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Important part of my job</a:t>
            </a:r>
          </a:p>
          <a:p>
            <a:pPr algn="ctr"/>
            <a:r>
              <a:rPr lang="en-GB" sz="1600" dirty="0">
                <a:latin typeface="Candy Buzz BTN" panose="020F0504010107060306" pitchFamily="34" charset="0"/>
              </a:rPr>
              <a:t>Making sure you love English and are happy and progressing in lessons. </a:t>
            </a:r>
          </a:p>
          <a:p>
            <a:pPr algn="ctr"/>
            <a:r>
              <a:rPr lang="en-GB" sz="1600" dirty="0">
                <a:latin typeface="Candy Buzz BTN" panose="020F0504010107060306" pitchFamily="34" charset="0"/>
              </a:rPr>
              <a:t>As a Tutor, supporting you through school. </a:t>
            </a:r>
          </a:p>
        </p:txBody>
      </p:sp>
      <p:pic>
        <p:nvPicPr>
          <p:cNvPr id="4" name="Picture 3">
            <a:extLst>
              <a:ext uri="{FF2B5EF4-FFF2-40B4-BE49-F238E27FC236}">
                <a16:creationId xmlns:a16="http://schemas.microsoft.com/office/drawing/2014/main" id="{182CB109-585C-4F1A-A1D7-C562640DEB7B}"/>
              </a:ext>
            </a:extLst>
          </p:cNvPr>
          <p:cNvPicPr>
            <a:picLocks noChangeAspect="1"/>
          </p:cNvPicPr>
          <p:nvPr/>
        </p:nvPicPr>
        <p:blipFill>
          <a:blip r:embed="rId4"/>
          <a:stretch>
            <a:fillRect/>
          </a:stretch>
        </p:blipFill>
        <p:spPr>
          <a:xfrm>
            <a:off x="4496430" y="1328688"/>
            <a:ext cx="2266677" cy="2965183"/>
          </a:xfrm>
          <a:prstGeom prst="rect">
            <a:avLst/>
          </a:prstGeom>
        </p:spPr>
      </p:pic>
    </p:spTree>
    <p:extLst>
      <p:ext uri="{BB962C8B-B14F-4D97-AF65-F5344CB8AC3E}">
        <p14:creationId xmlns:p14="http://schemas.microsoft.com/office/powerpoint/2010/main" val="1620134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hlinkClick r:id="" action="ppaction://ole?verb=0"/>
            <a:extLst>
              <a:ext uri="{FF2B5EF4-FFF2-40B4-BE49-F238E27FC236}">
                <a16:creationId xmlns:a16="http://schemas.microsoft.com/office/drawing/2014/main" id="{5297226E-07AC-4640-9217-0A62855CD5E7}"/>
              </a:ext>
            </a:extLst>
          </p:cNvPr>
          <p:cNvGraphicFramePr>
            <a:graphicFrameLocks noChangeAspect="1"/>
          </p:cNvGraphicFramePr>
          <p:nvPr>
            <p:extLst>
              <p:ext uri="{D42A27DB-BD31-4B8C-83A1-F6EECF244321}">
                <p14:modId xmlns:p14="http://schemas.microsoft.com/office/powerpoint/2010/main" val="959577745"/>
              </p:ext>
            </p:extLst>
          </p:nvPr>
        </p:nvGraphicFramePr>
        <p:xfrm>
          <a:off x="0" y="-246301"/>
          <a:ext cx="12496800" cy="7104301"/>
        </p:xfrm>
        <a:graphic>
          <a:graphicData uri="http://schemas.openxmlformats.org/presentationml/2006/ole">
            <mc:AlternateContent xmlns:mc="http://schemas.openxmlformats.org/markup-compatibility/2006">
              <mc:Choice xmlns:v="urn:schemas-microsoft-com:vml" Requires="v">
                <p:oleObj spid="_x0000_s2123" name="Presentation" r:id="rId3" imgW="3631789" imgH="2043734" progId="PowerPoint.Show.12">
                  <p:embed/>
                </p:oleObj>
              </mc:Choice>
              <mc:Fallback>
                <p:oleObj name="Presentation" r:id="rId3" imgW="3631789" imgH="2043734" progId="PowerPoint.Show.12">
                  <p:embed/>
                  <p:pic>
                    <p:nvPicPr>
                      <p:cNvPr id="0" name=""/>
                      <p:cNvPicPr/>
                      <p:nvPr/>
                    </p:nvPicPr>
                    <p:blipFill>
                      <a:blip r:embed="rId4"/>
                      <a:stretch>
                        <a:fillRect/>
                      </a:stretch>
                    </p:blipFill>
                    <p:spPr>
                      <a:xfrm>
                        <a:off x="0" y="-246301"/>
                        <a:ext cx="12496800" cy="7104301"/>
                      </a:xfrm>
                      <a:prstGeom prst="rect">
                        <a:avLst/>
                      </a:prstGeom>
                      <a:solidFill>
                        <a:schemeClr val="bg1"/>
                      </a:solidFill>
                      <a:ln>
                        <a:solidFill>
                          <a:schemeClr val="bg1"/>
                        </a:solidFill>
                      </a:ln>
                    </p:spPr>
                  </p:pic>
                </p:oleObj>
              </mc:Fallback>
            </mc:AlternateContent>
          </a:graphicData>
        </a:graphic>
      </p:graphicFrame>
      <p:sp>
        <p:nvSpPr>
          <p:cNvPr id="2" name="Rectangle 1">
            <a:extLst>
              <a:ext uri="{FF2B5EF4-FFF2-40B4-BE49-F238E27FC236}">
                <a16:creationId xmlns:a16="http://schemas.microsoft.com/office/drawing/2014/main" id="{D185D4F0-929F-4A1C-8E37-61E7586E91EA}"/>
              </a:ext>
            </a:extLst>
          </p:cNvPr>
          <p:cNvSpPr/>
          <p:nvPr/>
        </p:nvSpPr>
        <p:spPr>
          <a:xfrm>
            <a:off x="5156462" y="4930219"/>
            <a:ext cx="1602557" cy="480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7S</a:t>
            </a:r>
          </a:p>
        </p:txBody>
      </p:sp>
    </p:spTree>
    <p:extLst>
      <p:ext uri="{BB962C8B-B14F-4D97-AF65-F5344CB8AC3E}">
        <p14:creationId xmlns:p14="http://schemas.microsoft.com/office/powerpoint/2010/main" val="2612173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623-1D16-42B7-9BA5-B36121C43971}"/>
              </a:ext>
            </a:extLst>
          </p:cNvPr>
          <p:cNvSpPr>
            <a:spLocks noGrp="1"/>
          </p:cNvSpPr>
          <p:nvPr>
            <p:ph type="ctrTitle"/>
          </p:nvPr>
        </p:nvSpPr>
        <p:spPr>
          <a:xfrm>
            <a:off x="1351850" y="315836"/>
            <a:ext cx="9144000" cy="825707"/>
          </a:xfrm>
        </p:spPr>
        <p:txBody>
          <a:bodyPr>
            <a:normAutofit fontScale="90000"/>
          </a:bodyPr>
          <a:lstStyle/>
          <a:p>
            <a:r>
              <a:rPr lang="en-GB" b="1" dirty="0">
                <a:latin typeface="Candy Buzz BTN" panose="020F0504010107060306" pitchFamily="34" charset="0"/>
                <a:cs typeface="Arial" panose="020B0604020202020204" pitchFamily="34" charset="0"/>
              </a:rPr>
              <a:t>Meet the Year 7 Team</a:t>
            </a:r>
          </a:p>
        </p:txBody>
      </p:sp>
      <p:sp>
        <p:nvSpPr>
          <p:cNvPr id="3" name="Subtitle 2">
            <a:extLst>
              <a:ext uri="{FF2B5EF4-FFF2-40B4-BE49-F238E27FC236}">
                <a16:creationId xmlns:a16="http://schemas.microsoft.com/office/drawing/2014/main" id="{864F3219-3DB9-4AA5-9779-14CFA59D469F}"/>
              </a:ext>
            </a:extLst>
          </p:cNvPr>
          <p:cNvSpPr>
            <a:spLocks noGrp="1"/>
          </p:cNvSpPr>
          <p:nvPr>
            <p:ph type="subTitle" idx="1"/>
          </p:nvPr>
        </p:nvSpPr>
        <p:spPr>
          <a:xfrm>
            <a:off x="4273061" y="4692970"/>
            <a:ext cx="2710281" cy="1655762"/>
          </a:xfrm>
        </p:spPr>
        <p:txBody>
          <a:bodyPr>
            <a:normAutofit/>
          </a:bodyPr>
          <a:lstStyle/>
          <a:p>
            <a:r>
              <a:rPr lang="en-GB" sz="2000" b="1" dirty="0">
                <a:latin typeface="Candy Buzz BTN" panose="020F0504010107060306" pitchFamily="34" charset="0"/>
              </a:rPr>
              <a:t>Mr Gotheridge</a:t>
            </a:r>
          </a:p>
          <a:p>
            <a:r>
              <a:rPr lang="en-GB" sz="2000" b="1" dirty="0">
                <a:latin typeface="Candy Buzz BTN" panose="020F0504010107060306" pitchFamily="34" charset="0"/>
              </a:rPr>
              <a:t>7L</a:t>
            </a:r>
          </a:p>
          <a:p>
            <a:r>
              <a:rPr lang="en-GB" sz="2000" b="1" dirty="0">
                <a:latin typeface="Candy Buzz BTN" panose="020F0504010107060306" pitchFamily="34" charset="0"/>
              </a:rPr>
              <a:t>Mathematics Teacher </a:t>
            </a:r>
          </a:p>
        </p:txBody>
      </p:sp>
      <p:pic>
        <p:nvPicPr>
          <p:cNvPr id="6" name="Picture 5">
            <a:extLst>
              <a:ext uri="{FF2B5EF4-FFF2-40B4-BE49-F238E27FC236}">
                <a16:creationId xmlns:a16="http://schemas.microsoft.com/office/drawing/2014/main" id="{83DF7005-1D07-47F0-B40E-01C770B58297}"/>
              </a:ext>
            </a:extLst>
          </p:cNvPr>
          <p:cNvPicPr>
            <a:picLocks noChangeAspect="1"/>
          </p:cNvPicPr>
          <p:nvPr/>
        </p:nvPicPr>
        <p:blipFill>
          <a:blip r:embed="rId2"/>
          <a:stretch>
            <a:fillRect/>
          </a:stretch>
        </p:blipFill>
        <p:spPr>
          <a:xfrm>
            <a:off x="220019" y="5735460"/>
            <a:ext cx="1674418" cy="819396"/>
          </a:xfrm>
          <a:prstGeom prst="rect">
            <a:avLst/>
          </a:prstGeom>
        </p:spPr>
      </p:pic>
      <p:pic>
        <p:nvPicPr>
          <p:cNvPr id="7" name="Picture 6">
            <a:extLst>
              <a:ext uri="{FF2B5EF4-FFF2-40B4-BE49-F238E27FC236}">
                <a16:creationId xmlns:a16="http://schemas.microsoft.com/office/drawing/2014/main" id="{81516AB6-D2F1-4C11-883C-87CF1371EF1B}"/>
              </a:ext>
            </a:extLst>
          </p:cNvPr>
          <p:cNvPicPr>
            <a:picLocks noChangeAspect="1"/>
          </p:cNvPicPr>
          <p:nvPr/>
        </p:nvPicPr>
        <p:blipFill>
          <a:blip r:embed="rId3"/>
          <a:stretch>
            <a:fillRect/>
          </a:stretch>
        </p:blipFill>
        <p:spPr>
          <a:xfrm>
            <a:off x="9517377" y="128450"/>
            <a:ext cx="2327749" cy="1050442"/>
          </a:xfrm>
          <a:prstGeom prst="rect">
            <a:avLst/>
          </a:prstGeom>
        </p:spPr>
      </p:pic>
      <p:sp>
        <p:nvSpPr>
          <p:cNvPr id="9" name="Rectangle: Rounded Corners 8">
            <a:extLst>
              <a:ext uri="{FF2B5EF4-FFF2-40B4-BE49-F238E27FC236}">
                <a16:creationId xmlns:a16="http://schemas.microsoft.com/office/drawing/2014/main" id="{4C504CB1-CDCC-47B6-AAFD-03E9FE776D14}"/>
              </a:ext>
            </a:extLst>
          </p:cNvPr>
          <p:cNvSpPr/>
          <p:nvPr/>
        </p:nvSpPr>
        <p:spPr>
          <a:xfrm rot="697092">
            <a:off x="9577933" y="4926122"/>
            <a:ext cx="2397597" cy="807657"/>
          </a:xfrm>
          <a:prstGeom prst="round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football team</a:t>
            </a:r>
          </a:p>
          <a:p>
            <a:pPr algn="ctr"/>
            <a:r>
              <a:rPr lang="en-GB" sz="1600" dirty="0">
                <a:latin typeface="Candy Buzz BTN" panose="020F0504010107060306" pitchFamily="34" charset="0"/>
              </a:rPr>
              <a:t>Derby County</a:t>
            </a:r>
          </a:p>
        </p:txBody>
      </p:sp>
      <p:sp>
        <p:nvSpPr>
          <p:cNvPr id="10" name="Rectangle: Rounded Corners 9">
            <a:extLst>
              <a:ext uri="{FF2B5EF4-FFF2-40B4-BE49-F238E27FC236}">
                <a16:creationId xmlns:a16="http://schemas.microsoft.com/office/drawing/2014/main" id="{22F049AB-7574-4154-8F45-FF850279D97F}"/>
              </a:ext>
            </a:extLst>
          </p:cNvPr>
          <p:cNvSpPr/>
          <p:nvPr/>
        </p:nvSpPr>
        <p:spPr>
          <a:xfrm rot="299853">
            <a:off x="312838" y="1011024"/>
            <a:ext cx="2495178" cy="549082"/>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Favourite subject at school</a:t>
            </a:r>
          </a:p>
          <a:p>
            <a:pPr algn="ctr"/>
            <a:r>
              <a:rPr lang="en-GB" sz="1600" dirty="0">
                <a:solidFill>
                  <a:schemeClr val="bg1"/>
                </a:solidFill>
                <a:latin typeface="Candy Buzz BTN" panose="020F0504010107060306" pitchFamily="34" charset="0"/>
              </a:rPr>
              <a:t>Maths!</a:t>
            </a:r>
          </a:p>
        </p:txBody>
      </p:sp>
      <p:sp>
        <p:nvSpPr>
          <p:cNvPr id="11" name="Rectangle: Rounded Corners 10">
            <a:extLst>
              <a:ext uri="{FF2B5EF4-FFF2-40B4-BE49-F238E27FC236}">
                <a16:creationId xmlns:a16="http://schemas.microsoft.com/office/drawing/2014/main" id="{EFF3C325-7F1F-490F-9D86-DC02F5979C1E}"/>
              </a:ext>
            </a:extLst>
          </p:cNvPr>
          <p:cNvSpPr/>
          <p:nvPr/>
        </p:nvSpPr>
        <p:spPr>
          <a:xfrm rot="21232982">
            <a:off x="294092" y="1838873"/>
            <a:ext cx="1455744" cy="1036376"/>
          </a:xfrm>
          <a:prstGeom prst="round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film</a:t>
            </a:r>
          </a:p>
          <a:p>
            <a:pPr algn="ctr"/>
            <a:r>
              <a:rPr lang="en-GB" sz="1600" dirty="0">
                <a:latin typeface="Candy Buzz BTN" panose="020F0504010107060306" pitchFamily="34" charset="0"/>
              </a:rPr>
              <a:t>Semi-Pro</a:t>
            </a:r>
          </a:p>
          <a:p>
            <a:pPr algn="ctr"/>
            <a:endParaRPr lang="en-GB" sz="1600" dirty="0">
              <a:latin typeface="Candy Buzz BTN" panose="020F0504010107060306" pitchFamily="34" charset="0"/>
            </a:endParaRPr>
          </a:p>
        </p:txBody>
      </p:sp>
      <p:sp>
        <p:nvSpPr>
          <p:cNvPr id="12" name="Rectangle 11">
            <a:extLst>
              <a:ext uri="{FF2B5EF4-FFF2-40B4-BE49-F238E27FC236}">
                <a16:creationId xmlns:a16="http://schemas.microsoft.com/office/drawing/2014/main" id="{3271B7F3-521C-41EF-A915-45AA65D63994}"/>
              </a:ext>
            </a:extLst>
          </p:cNvPr>
          <p:cNvSpPr/>
          <p:nvPr/>
        </p:nvSpPr>
        <p:spPr>
          <a:xfrm>
            <a:off x="159705" y="128450"/>
            <a:ext cx="11872919" cy="6601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BC89F098-0061-4344-AF2A-3942A9EED0A4}"/>
              </a:ext>
            </a:extLst>
          </p:cNvPr>
          <p:cNvSpPr/>
          <p:nvPr/>
        </p:nvSpPr>
        <p:spPr>
          <a:xfrm rot="257054">
            <a:off x="7112351" y="1173095"/>
            <a:ext cx="4786310" cy="1282109"/>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My biggest worry………</a:t>
            </a:r>
          </a:p>
          <a:p>
            <a:pPr algn="ctr"/>
            <a:r>
              <a:rPr lang="en-GB" sz="1600" dirty="0">
                <a:latin typeface="Candy Buzz BTN" panose="020F0504010107060306" pitchFamily="34" charset="0"/>
              </a:rPr>
              <a:t>Accidentally saying something that makes someone else feel bad!</a:t>
            </a:r>
          </a:p>
        </p:txBody>
      </p:sp>
      <p:sp>
        <p:nvSpPr>
          <p:cNvPr id="14" name="Rectangle: Rounded Corners 13">
            <a:extLst>
              <a:ext uri="{FF2B5EF4-FFF2-40B4-BE49-F238E27FC236}">
                <a16:creationId xmlns:a16="http://schemas.microsoft.com/office/drawing/2014/main" id="{4F84D71B-5FAF-459C-9512-9DC6D778A1E1}"/>
              </a:ext>
            </a:extLst>
          </p:cNvPr>
          <p:cNvSpPr/>
          <p:nvPr/>
        </p:nvSpPr>
        <p:spPr>
          <a:xfrm rot="21090249">
            <a:off x="330635" y="3307438"/>
            <a:ext cx="1505053" cy="1967230"/>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I am most proud of</a:t>
            </a:r>
            <a:r>
              <a:rPr lang="en-GB" sz="1600" dirty="0">
                <a:latin typeface="Candy Buzz BTN" panose="020F0504010107060306" pitchFamily="34" charset="0"/>
              </a:rPr>
              <a:t>….</a:t>
            </a:r>
          </a:p>
          <a:p>
            <a:pPr algn="ctr"/>
            <a:r>
              <a:rPr lang="en-GB" sz="1600" dirty="0">
                <a:latin typeface="Candy Buzz BTN" panose="020F0504010107060306" pitchFamily="34" charset="0"/>
              </a:rPr>
              <a:t> My two children, Ewan (2) and May (6 months)</a:t>
            </a:r>
          </a:p>
        </p:txBody>
      </p:sp>
      <p:sp>
        <p:nvSpPr>
          <p:cNvPr id="15" name="Rectangle: Rounded Corners 14">
            <a:extLst>
              <a:ext uri="{FF2B5EF4-FFF2-40B4-BE49-F238E27FC236}">
                <a16:creationId xmlns:a16="http://schemas.microsoft.com/office/drawing/2014/main" id="{D7F0851B-DB01-4EB3-8C98-662F51DCC771}"/>
              </a:ext>
            </a:extLst>
          </p:cNvPr>
          <p:cNvSpPr/>
          <p:nvPr/>
        </p:nvSpPr>
        <p:spPr>
          <a:xfrm rot="282125">
            <a:off x="6969459" y="2489065"/>
            <a:ext cx="2788277" cy="2317551"/>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At the weekend</a:t>
            </a:r>
          </a:p>
          <a:p>
            <a:pPr algn="ctr"/>
            <a:r>
              <a:rPr lang="en-GB" sz="1600" dirty="0">
                <a:latin typeface="Candy Buzz BTN" panose="020F0504010107060306" pitchFamily="34" charset="0"/>
              </a:rPr>
              <a:t>I enjoy being outside in the garden with my children.</a:t>
            </a:r>
          </a:p>
          <a:p>
            <a:pPr algn="ctr"/>
            <a:r>
              <a:rPr lang="en-GB" sz="1600" dirty="0">
                <a:latin typeface="Candy Buzz BTN" panose="020F0504010107060306" pitchFamily="34" charset="0"/>
              </a:rPr>
              <a:t>Camping (if the weather is ok!).</a:t>
            </a:r>
          </a:p>
          <a:p>
            <a:pPr algn="ctr"/>
            <a:r>
              <a:rPr lang="en-GB" sz="1600" dirty="0">
                <a:latin typeface="Candy Buzz BTN" panose="020F0504010107060306" pitchFamily="34" charset="0"/>
              </a:rPr>
              <a:t>I also enjoy going to watch DCFC (season ticket holder).</a:t>
            </a:r>
          </a:p>
          <a:p>
            <a:pPr algn="ctr"/>
            <a:endParaRPr lang="en-GB" sz="1600" b="1" dirty="0">
              <a:latin typeface="Candy Buzz BTN" panose="020F0504010107060306" pitchFamily="34" charset="0"/>
            </a:endParaRPr>
          </a:p>
        </p:txBody>
      </p:sp>
      <p:sp>
        <p:nvSpPr>
          <p:cNvPr id="16" name="Rectangle: Rounded Corners 15">
            <a:extLst>
              <a:ext uri="{FF2B5EF4-FFF2-40B4-BE49-F238E27FC236}">
                <a16:creationId xmlns:a16="http://schemas.microsoft.com/office/drawing/2014/main" id="{A4BD3F25-C022-4F75-9EED-F76ED2DD4435}"/>
              </a:ext>
            </a:extLst>
          </p:cNvPr>
          <p:cNvSpPr/>
          <p:nvPr/>
        </p:nvSpPr>
        <p:spPr>
          <a:xfrm rot="21445750">
            <a:off x="9743490" y="2697274"/>
            <a:ext cx="2086593" cy="1958403"/>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Favourite quote </a:t>
            </a:r>
          </a:p>
          <a:p>
            <a:pPr algn="ctr"/>
            <a:r>
              <a:rPr lang="en-GB" sz="1600" dirty="0">
                <a:solidFill>
                  <a:schemeClr val="bg1"/>
                </a:solidFill>
                <a:latin typeface="Candy Buzz BTN" panose="020F0504010107060306" pitchFamily="34" charset="0"/>
              </a:rPr>
              <a:t>“If opportunity doesn’t knock, build a door.” ―Kurt Cobain</a:t>
            </a:r>
          </a:p>
        </p:txBody>
      </p:sp>
      <p:sp>
        <p:nvSpPr>
          <p:cNvPr id="17" name="Rectangle: Rounded Corners 16">
            <a:extLst>
              <a:ext uri="{FF2B5EF4-FFF2-40B4-BE49-F238E27FC236}">
                <a16:creationId xmlns:a16="http://schemas.microsoft.com/office/drawing/2014/main" id="{F52E6AA6-86AD-48A3-91F9-3612A2D34519}"/>
              </a:ext>
            </a:extLst>
          </p:cNvPr>
          <p:cNvSpPr/>
          <p:nvPr/>
        </p:nvSpPr>
        <p:spPr>
          <a:xfrm rot="21373510">
            <a:off x="1931595" y="1564859"/>
            <a:ext cx="2387543" cy="4258584"/>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My role models</a:t>
            </a:r>
          </a:p>
          <a:p>
            <a:pPr algn="ctr"/>
            <a:endParaRPr lang="en-GB" sz="1600" b="1" dirty="0">
              <a:solidFill>
                <a:schemeClr val="bg1"/>
              </a:solidFill>
              <a:latin typeface="Candy Buzz BTN" panose="020F0504010107060306" pitchFamily="34" charset="0"/>
            </a:endParaRPr>
          </a:p>
          <a:p>
            <a:pPr algn="ctr"/>
            <a:r>
              <a:rPr lang="en-GB" sz="1600" dirty="0">
                <a:solidFill>
                  <a:schemeClr val="bg1"/>
                </a:solidFill>
                <a:latin typeface="Candy Buzz BTN" panose="020F0504010107060306" pitchFamily="34" charset="0"/>
              </a:rPr>
              <a:t>Andy Murray – Despite injury, he battled back from a hip operation at the age of 31 and is still playing at professional  level in tennis.</a:t>
            </a:r>
          </a:p>
          <a:p>
            <a:pPr algn="ctr"/>
            <a:endParaRPr lang="en-GB" sz="1600" dirty="0">
              <a:solidFill>
                <a:schemeClr val="bg1"/>
              </a:solidFill>
              <a:latin typeface="Candy Buzz BTN" panose="020F0504010107060306" pitchFamily="34" charset="0"/>
            </a:endParaRPr>
          </a:p>
          <a:p>
            <a:pPr algn="ctr"/>
            <a:r>
              <a:rPr lang="en-GB" sz="1600" dirty="0">
                <a:solidFill>
                  <a:schemeClr val="bg1"/>
                </a:solidFill>
                <a:latin typeface="Candy Buzz BTN" panose="020F0504010107060306" pitchFamily="34" charset="0"/>
              </a:rPr>
              <a:t>My Dad – he is always there whenever I need help! He also seems to know how to do every DIY related task!</a:t>
            </a:r>
          </a:p>
          <a:p>
            <a:pPr algn="ctr"/>
            <a:endParaRPr lang="en-GB" sz="1600" dirty="0">
              <a:solidFill>
                <a:schemeClr val="bg1"/>
              </a:solidFill>
              <a:latin typeface="Candy Buzz BTN" panose="020F0504010107060306" pitchFamily="34" charset="0"/>
            </a:endParaRPr>
          </a:p>
          <a:p>
            <a:pPr algn="ctr"/>
            <a:endParaRPr lang="en-GB" sz="1600" dirty="0">
              <a:solidFill>
                <a:schemeClr val="bg1"/>
              </a:solidFill>
              <a:latin typeface="Candy Buzz BTN" panose="020F0504010107060306" pitchFamily="34" charset="0"/>
            </a:endParaRPr>
          </a:p>
        </p:txBody>
      </p:sp>
      <p:sp>
        <p:nvSpPr>
          <p:cNvPr id="18" name="Rectangle: Rounded Corners 17">
            <a:extLst>
              <a:ext uri="{FF2B5EF4-FFF2-40B4-BE49-F238E27FC236}">
                <a16:creationId xmlns:a16="http://schemas.microsoft.com/office/drawing/2014/main" id="{17EC2CAD-9C53-4B38-88C0-488F45233493}"/>
              </a:ext>
            </a:extLst>
          </p:cNvPr>
          <p:cNvSpPr/>
          <p:nvPr/>
        </p:nvSpPr>
        <p:spPr>
          <a:xfrm rot="257054">
            <a:off x="6912648" y="5036471"/>
            <a:ext cx="2737209" cy="1461363"/>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Important part of my job</a:t>
            </a:r>
          </a:p>
          <a:p>
            <a:pPr algn="ctr"/>
            <a:r>
              <a:rPr lang="en-GB" sz="1600" dirty="0">
                <a:latin typeface="Candy Buzz BTN" panose="020F0504010107060306" pitchFamily="34" charset="0"/>
              </a:rPr>
              <a:t>Making sure that students enjoy being at school and in class!</a:t>
            </a:r>
          </a:p>
          <a:p>
            <a:pPr algn="ctr"/>
            <a:r>
              <a:rPr lang="en-GB" sz="1600" dirty="0">
                <a:latin typeface="Candy Buzz BTN" panose="020F0504010107060306" pitchFamily="34" charset="0"/>
              </a:rPr>
              <a:t>Making Maths enjoyable for everyone!</a:t>
            </a:r>
          </a:p>
        </p:txBody>
      </p:sp>
      <p:pic>
        <p:nvPicPr>
          <p:cNvPr id="8" name="Picture 7">
            <a:extLst>
              <a:ext uri="{FF2B5EF4-FFF2-40B4-BE49-F238E27FC236}">
                <a16:creationId xmlns:a16="http://schemas.microsoft.com/office/drawing/2014/main" id="{07A9DD15-3F6C-46C7-B6DD-60200E910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0024" y="1328929"/>
            <a:ext cx="1932718" cy="2577438"/>
          </a:xfrm>
          <a:prstGeom prst="rect">
            <a:avLst/>
          </a:prstGeom>
        </p:spPr>
      </p:pic>
    </p:spTree>
    <p:extLst>
      <p:ext uri="{BB962C8B-B14F-4D97-AF65-F5344CB8AC3E}">
        <p14:creationId xmlns:p14="http://schemas.microsoft.com/office/powerpoint/2010/main" val="1327122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623-1D16-42B7-9BA5-B36121C43971}"/>
              </a:ext>
            </a:extLst>
          </p:cNvPr>
          <p:cNvSpPr>
            <a:spLocks noGrp="1"/>
          </p:cNvSpPr>
          <p:nvPr>
            <p:ph type="ctrTitle"/>
          </p:nvPr>
        </p:nvSpPr>
        <p:spPr>
          <a:xfrm>
            <a:off x="1325217" y="317638"/>
            <a:ext cx="9144000" cy="825707"/>
          </a:xfrm>
        </p:spPr>
        <p:txBody>
          <a:bodyPr>
            <a:normAutofit fontScale="90000"/>
          </a:bodyPr>
          <a:lstStyle/>
          <a:p>
            <a:r>
              <a:rPr lang="en-GB" b="1" dirty="0">
                <a:latin typeface="Candy Buzz BTN" panose="020F0504010107060306" pitchFamily="34" charset="0"/>
                <a:cs typeface="Arial" panose="020B0604020202020204" pitchFamily="34" charset="0"/>
              </a:rPr>
              <a:t>Meet the Year 7 Team</a:t>
            </a:r>
          </a:p>
        </p:txBody>
      </p:sp>
      <p:sp>
        <p:nvSpPr>
          <p:cNvPr id="3" name="Subtitle 2">
            <a:extLst>
              <a:ext uri="{FF2B5EF4-FFF2-40B4-BE49-F238E27FC236}">
                <a16:creationId xmlns:a16="http://schemas.microsoft.com/office/drawing/2014/main" id="{864F3219-3DB9-4AA5-9779-14CFA59D469F}"/>
              </a:ext>
            </a:extLst>
          </p:cNvPr>
          <p:cNvSpPr>
            <a:spLocks noGrp="1"/>
          </p:cNvSpPr>
          <p:nvPr>
            <p:ph type="subTitle" idx="1"/>
          </p:nvPr>
        </p:nvSpPr>
        <p:spPr>
          <a:xfrm>
            <a:off x="4273061" y="4692970"/>
            <a:ext cx="2710281" cy="1655762"/>
          </a:xfrm>
        </p:spPr>
        <p:txBody>
          <a:bodyPr>
            <a:normAutofit/>
          </a:bodyPr>
          <a:lstStyle/>
          <a:p>
            <a:r>
              <a:rPr lang="en-GB" sz="2000" b="1" dirty="0">
                <a:latin typeface="Candy Buzz BTN" panose="020F0504010107060306" pitchFamily="34" charset="0"/>
              </a:rPr>
              <a:t>Mrs Sarno</a:t>
            </a:r>
          </a:p>
          <a:p>
            <a:r>
              <a:rPr lang="en-GB" sz="2000" b="1" dirty="0">
                <a:latin typeface="Candy Buzz BTN" panose="020F0504010107060306" pitchFamily="34" charset="0"/>
              </a:rPr>
              <a:t>7L </a:t>
            </a:r>
          </a:p>
          <a:p>
            <a:r>
              <a:rPr lang="en-GB" sz="2000" b="1" dirty="0">
                <a:latin typeface="Candy Buzz BTN" panose="020F0504010107060306" pitchFamily="34" charset="0"/>
              </a:rPr>
              <a:t>Mathematics Teacher  </a:t>
            </a:r>
          </a:p>
        </p:txBody>
      </p:sp>
      <p:pic>
        <p:nvPicPr>
          <p:cNvPr id="6" name="Picture 5">
            <a:extLst>
              <a:ext uri="{FF2B5EF4-FFF2-40B4-BE49-F238E27FC236}">
                <a16:creationId xmlns:a16="http://schemas.microsoft.com/office/drawing/2014/main" id="{83DF7005-1D07-47F0-B40E-01C770B58297}"/>
              </a:ext>
            </a:extLst>
          </p:cNvPr>
          <p:cNvPicPr>
            <a:picLocks noChangeAspect="1"/>
          </p:cNvPicPr>
          <p:nvPr/>
        </p:nvPicPr>
        <p:blipFill>
          <a:blip r:embed="rId2"/>
          <a:stretch>
            <a:fillRect/>
          </a:stretch>
        </p:blipFill>
        <p:spPr>
          <a:xfrm>
            <a:off x="220019" y="5735460"/>
            <a:ext cx="1674418" cy="819396"/>
          </a:xfrm>
          <a:prstGeom prst="rect">
            <a:avLst/>
          </a:prstGeom>
        </p:spPr>
      </p:pic>
      <p:pic>
        <p:nvPicPr>
          <p:cNvPr id="7" name="Picture 6">
            <a:extLst>
              <a:ext uri="{FF2B5EF4-FFF2-40B4-BE49-F238E27FC236}">
                <a16:creationId xmlns:a16="http://schemas.microsoft.com/office/drawing/2014/main" id="{81516AB6-D2F1-4C11-883C-87CF1371EF1B}"/>
              </a:ext>
            </a:extLst>
          </p:cNvPr>
          <p:cNvPicPr>
            <a:picLocks noChangeAspect="1"/>
          </p:cNvPicPr>
          <p:nvPr/>
        </p:nvPicPr>
        <p:blipFill>
          <a:blip r:embed="rId3"/>
          <a:stretch>
            <a:fillRect/>
          </a:stretch>
        </p:blipFill>
        <p:spPr>
          <a:xfrm>
            <a:off x="9517377" y="128450"/>
            <a:ext cx="2327749" cy="1050442"/>
          </a:xfrm>
          <a:prstGeom prst="rect">
            <a:avLst/>
          </a:prstGeom>
        </p:spPr>
      </p:pic>
      <p:sp>
        <p:nvSpPr>
          <p:cNvPr id="8" name="Rectangle: Rounded Corners 7">
            <a:extLst>
              <a:ext uri="{FF2B5EF4-FFF2-40B4-BE49-F238E27FC236}">
                <a16:creationId xmlns:a16="http://schemas.microsoft.com/office/drawing/2014/main" id="{64F78AF6-EA66-4528-9D95-B12526AF0A6D}"/>
              </a:ext>
            </a:extLst>
          </p:cNvPr>
          <p:cNvSpPr/>
          <p:nvPr/>
        </p:nvSpPr>
        <p:spPr>
          <a:xfrm rot="21127165">
            <a:off x="282110" y="1124132"/>
            <a:ext cx="3286219" cy="1418285"/>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book</a:t>
            </a:r>
          </a:p>
          <a:p>
            <a:pPr algn="ctr"/>
            <a:r>
              <a:rPr lang="en-GB" sz="1600" dirty="0">
                <a:latin typeface="Candy Buzz BTN" panose="020F0504010107060306" pitchFamily="34" charset="0"/>
              </a:rPr>
              <a:t>Surprised by Joy - C S Lewis</a:t>
            </a:r>
          </a:p>
        </p:txBody>
      </p:sp>
      <p:sp>
        <p:nvSpPr>
          <p:cNvPr id="9" name="Rectangle: Rounded Corners 8">
            <a:extLst>
              <a:ext uri="{FF2B5EF4-FFF2-40B4-BE49-F238E27FC236}">
                <a16:creationId xmlns:a16="http://schemas.microsoft.com/office/drawing/2014/main" id="{4C504CB1-CDCC-47B6-AAFD-03E9FE776D14}"/>
              </a:ext>
            </a:extLst>
          </p:cNvPr>
          <p:cNvSpPr/>
          <p:nvPr/>
        </p:nvSpPr>
        <p:spPr>
          <a:xfrm rot="697092">
            <a:off x="9577933" y="4926122"/>
            <a:ext cx="2397597" cy="807657"/>
          </a:xfrm>
          <a:prstGeom prst="round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football team</a:t>
            </a:r>
          </a:p>
          <a:p>
            <a:pPr algn="ctr"/>
            <a:r>
              <a:rPr lang="en-GB" sz="1600" dirty="0">
                <a:latin typeface="Candy Buzz BTN" panose="020F0504010107060306" pitchFamily="34" charset="0"/>
              </a:rPr>
              <a:t>I’m sorry I don’t follow football!</a:t>
            </a:r>
          </a:p>
        </p:txBody>
      </p:sp>
      <p:sp>
        <p:nvSpPr>
          <p:cNvPr id="10" name="Rectangle: Rounded Corners 9">
            <a:extLst>
              <a:ext uri="{FF2B5EF4-FFF2-40B4-BE49-F238E27FC236}">
                <a16:creationId xmlns:a16="http://schemas.microsoft.com/office/drawing/2014/main" id="{22F049AB-7574-4154-8F45-FF850279D97F}"/>
              </a:ext>
            </a:extLst>
          </p:cNvPr>
          <p:cNvSpPr/>
          <p:nvPr/>
        </p:nvSpPr>
        <p:spPr>
          <a:xfrm rot="299853">
            <a:off x="276681" y="339388"/>
            <a:ext cx="2495178" cy="549082"/>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Favourite subject at school</a:t>
            </a:r>
          </a:p>
          <a:p>
            <a:pPr algn="ctr"/>
            <a:r>
              <a:rPr lang="en-GB" sz="1600" dirty="0">
                <a:solidFill>
                  <a:schemeClr val="bg1"/>
                </a:solidFill>
                <a:latin typeface="Candy Buzz BTN" panose="020F0504010107060306" pitchFamily="34" charset="0"/>
              </a:rPr>
              <a:t>I loved Maths and French</a:t>
            </a:r>
          </a:p>
        </p:txBody>
      </p:sp>
      <p:sp>
        <p:nvSpPr>
          <p:cNvPr id="11" name="Rectangle: Rounded Corners 10">
            <a:extLst>
              <a:ext uri="{FF2B5EF4-FFF2-40B4-BE49-F238E27FC236}">
                <a16:creationId xmlns:a16="http://schemas.microsoft.com/office/drawing/2014/main" id="{EFF3C325-7F1F-490F-9D86-DC02F5979C1E}"/>
              </a:ext>
            </a:extLst>
          </p:cNvPr>
          <p:cNvSpPr/>
          <p:nvPr/>
        </p:nvSpPr>
        <p:spPr>
          <a:xfrm rot="21232982">
            <a:off x="264660" y="2817512"/>
            <a:ext cx="1455744" cy="1036376"/>
          </a:xfrm>
          <a:prstGeom prst="round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films</a:t>
            </a:r>
          </a:p>
          <a:p>
            <a:pPr algn="ctr"/>
            <a:r>
              <a:rPr lang="en-GB" sz="1600" dirty="0">
                <a:latin typeface="Candy Buzz BTN" panose="020F0504010107060306" pitchFamily="34" charset="0"/>
              </a:rPr>
              <a:t>Matilda</a:t>
            </a:r>
          </a:p>
        </p:txBody>
      </p:sp>
      <p:sp>
        <p:nvSpPr>
          <p:cNvPr id="12" name="Rectangle 11">
            <a:extLst>
              <a:ext uri="{FF2B5EF4-FFF2-40B4-BE49-F238E27FC236}">
                <a16:creationId xmlns:a16="http://schemas.microsoft.com/office/drawing/2014/main" id="{3271B7F3-521C-41EF-A915-45AA65D63994}"/>
              </a:ext>
            </a:extLst>
          </p:cNvPr>
          <p:cNvSpPr/>
          <p:nvPr/>
        </p:nvSpPr>
        <p:spPr>
          <a:xfrm>
            <a:off x="145774" y="128450"/>
            <a:ext cx="11872919" cy="6601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BC89F098-0061-4344-AF2A-3942A9EED0A4}"/>
              </a:ext>
            </a:extLst>
          </p:cNvPr>
          <p:cNvSpPr/>
          <p:nvPr/>
        </p:nvSpPr>
        <p:spPr>
          <a:xfrm rot="257054">
            <a:off x="7112351" y="1173095"/>
            <a:ext cx="4786310" cy="1282109"/>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My biggest worry………</a:t>
            </a:r>
          </a:p>
          <a:p>
            <a:pPr algn="ctr"/>
            <a:r>
              <a:rPr lang="en-GB" sz="1600" dirty="0">
                <a:latin typeface="Candy Buzz BTN" panose="020F0504010107060306" pitchFamily="34" charset="0"/>
              </a:rPr>
              <a:t>Not being prepared. I always try and prepare for things in advance to take the pressure off.</a:t>
            </a:r>
          </a:p>
        </p:txBody>
      </p:sp>
      <p:sp>
        <p:nvSpPr>
          <p:cNvPr id="14" name="Rectangle: Rounded Corners 13">
            <a:extLst>
              <a:ext uri="{FF2B5EF4-FFF2-40B4-BE49-F238E27FC236}">
                <a16:creationId xmlns:a16="http://schemas.microsoft.com/office/drawing/2014/main" id="{4F84D71B-5FAF-459C-9512-9DC6D778A1E1}"/>
              </a:ext>
            </a:extLst>
          </p:cNvPr>
          <p:cNvSpPr/>
          <p:nvPr/>
        </p:nvSpPr>
        <p:spPr>
          <a:xfrm rot="21090249">
            <a:off x="331641" y="3908863"/>
            <a:ext cx="1505053" cy="1634596"/>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b="1" dirty="0">
              <a:latin typeface="Candy Buzz BTN" panose="020F0504010107060306" pitchFamily="34" charset="0"/>
            </a:endParaRPr>
          </a:p>
          <a:p>
            <a:pPr algn="ctr"/>
            <a:r>
              <a:rPr lang="en-GB" sz="1600" b="1" dirty="0">
                <a:latin typeface="Candy Buzz BTN" panose="020F0504010107060306" pitchFamily="34" charset="0"/>
              </a:rPr>
              <a:t>I am most proud of</a:t>
            </a:r>
            <a:r>
              <a:rPr lang="en-GB" sz="1600" dirty="0">
                <a:latin typeface="Candy Buzz BTN" panose="020F0504010107060306" pitchFamily="34" charset="0"/>
              </a:rPr>
              <a:t>…. </a:t>
            </a:r>
          </a:p>
          <a:p>
            <a:pPr algn="ctr"/>
            <a:r>
              <a:rPr lang="en-GB" sz="1600" dirty="0">
                <a:latin typeface="Candy Buzz BTN" panose="020F0504010107060306" pitchFamily="34" charset="0"/>
              </a:rPr>
              <a:t>learning new things.</a:t>
            </a:r>
          </a:p>
        </p:txBody>
      </p:sp>
      <p:sp>
        <p:nvSpPr>
          <p:cNvPr id="15" name="Rectangle: Rounded Corners 14">
            <a:extLst>
              <a:ext uri="{FF2B5EF4-FFF2-40B4-BE49-F238E27FC236}">
                <a16:creationId xmlns:a16="http://schemas.microsoft.com/office/drawing/2014/main" id="{D7F0851B-DB01-4EB3-8C98-662F51DCC771}"/>
              </a:ext>
            </a:extLst>
          </p:cNvPr>
          <p:cNvSpPr/>
          <p:nvPr/>
        </p:nvSpPr>
        <p:spPr>
          <a:xfrm rot="282125">
            <a:off x="6969459" y="2489065"/>
            <a:ext cx="2788277" cy="2317551"/>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At the weekend</a:t>
            </a:r>
          </a:p>
          <a:p>
            <a:pPr algn="ctr"/>
            <a:r>
              <a:rPr lang="en-GB" sz="1600" dirty="0">
                <a:latin typeface="Candy Buzz BTN" panose="020F0504010107060306" pitchFamily="34" charset="0"/>
              </a:rPr>
              <a:t>I love to hang out with my family. We usually go to the allotment and the playground. I like to relax, read and eat nice food!</a:t>
            </a:r>
          </a:p>
        </p:txBody>
      </p:sp>
      <p:sp>
        <p:nvSpPr>
          <p:cNvPr id="16" name="Rectangle: Rounded Corners 15">
            <a:extLst>
              <a:ext uri="{FF2B5EF4-FFF2-40B4-BE49-F238E27FC236}">
                <a16:creationId xmlns:a16="http://schemas.microsoft.com/office/drawing/2014/main" id="{A4BD3F25-C022-4F75-9EED-F76ED2DD4435}"/>
              </a:ext>
            </a:extLst>
          </p:cNvPr>
          <p:cNvSpPr/>
          <p:nvPr/>
        </p:nvSpPr>
        <p:spPr>
          <a:xfrm rot="21445750">
            <a:off x="9747398" y="2688756"/>
            <a:ext cx="2086593" cy="1958403"/>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Favourite quote </a:t>
            </a:r>
          </a:p>
          <a:p>
            <a:pPr algn="ctr"/>
            <a:r>
              <a:rPr lang="en-GB" sz="1600" dirty="0">
                <a:solidFill>
                  <a:schemeClr val="bg1"/>
                </a:solidFill>
                <a:latin typeface="Candy Buzz BTN" panose="020F0504010107060306" pitchFamily="34" charset="0"/>
              </a:rPr>
              <a:t>‘Be the change you wish to see in the world’.</a:t>
            </a:r>
          </a:p>
        </p:txBody>
      </p:sp>
      <p:sp>
        <p:nvSpPr>
          <p:cNvPr id="17" name="Rectangle: Rounded Corners 16">
            <a:extLst>
              <a:ext uri="{FF2B5EF4-FFF2-40B4-BE49-F238E27FC236}">
                <a16:creationId xmlns:a16="http://schemas.microsoft.com/office/drawing/2014/main" id="{F52E6AA6-86AD-48A3-91F9-3612A2D34519}"/>
              </a:ext>
            </a:extLst>
          </p:cNvPr>
          <p:cNvSpPr/>
          <p:nvPr/>
        </p:nvSpPr>
        <p:spPr>
          <a:xfrm rot="21373510">
            <a:off x="1909003" y="2374306"/>
            <a:ext cx="2449901" cy="4258584"/>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My role models</a:t>
            </a:r>
          </a:p>
          <a:p>
            <a:pPr algn="ctr"/>
            <a:endParaRPr lang="en-GB" sz="1600" b="1" dirty="0">
              <a:solidFill>
                <a:schemeClr val="bg1"/>
              </a:solidFill>
              <a:latin typeface="Candy Buzz BTN" panose="020F0504010107060306" pitchFamily="34" charset="0"/>
            </a:endParaRPr>
          </a:p>
          <a:p>
            <a:pPr algn="ctr"/>
            <a:r>
              <a:rPr lang="en-GB" sz="1600" dirty="0">
                <a:solidFill>
                  <a:schemeClr val="bg1"/>
                </a:solidFill>
                <a:latin typeface="Candy Buzz BTN" panose="020F0504010107060306" pitchFamily="34" charset="0"/>
              </a:rPr>
              <a:t>Marcus Rashford – I love how he uses his platform to bring about real positive change.</a:t>
            </a:r>
          </a:p>
          <a:p>
            <a:pPr algn="ctr"/>
            <a:endParaRPr lang="en-GB" sz="1600" dirty="0">
              <a:solidFill>
                <a:schemeClr val="bg1"/>
              </a:solidFill>
              <a:latin typeface="Candy Buzz BTN" panose="020F0504010107060306" pitchFamily="34" charset="0"/>
            </a:endParaRPr>
          </a:p>
          <a:p>
            <a:pPr algn="ctr"/>
            <a:r>
              <a:rPr lang="en-GB" sz="1600" dirty="0">
                <a:solidFill>
                  <a:schemeClr val="bg1"/>
                </a:solidFill>
                <a:latin typeface="Candy Buzz BTN" panose="020F0504010107060306" pitchFamily="34" charset="0"/>
              </a:rPr>
              <a:t>Mikaela Loach – she’s a climate campaigner who empowers young people.</a:t>
            </a:r>
          </a:p>
        </p:txBody>
      </p:sp>
      <p:sp>
        <p:nvSpPr>
          <p:cNvPr id="18" name="Rectangle: Rounded Corners 17">
            <a:extLst>
              <a:ext uri="{FF2B5EF4-FFF2-40B4-BE49-F238E27FC236}">
                <a16:creationId xmlns:a16="http://schemas.microsoft.com/office/drawing/2014/main" id="{17EC2CAD-9C53-4B38-88C0-488F45233493}"/>
              </a:ext>
            </a:extLst>
          </p:cNvPr>
          <p:cNvSpPr/>
          <p:nvPr/>
        </p:nvSpPr>
        <p:spPr>
          <a:xfrm rot="257054">
            <a:off x="6912648" y="5036471"/>
            <a:ext cx="2737209" cy="1461363"/>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Important part of my job</a:t>
            </a:r>
          </a:p>
          <a:p>
            <a:pPr algn="ctr"/>
            <a:r>
              <a:rPr lang="en-GB" sz="1600" dirty="0">
                <a:latin typeface="Candy Buzz BTN" panose="020F0504010107060306" pitchFamily="34" charset="0"/>
              </a:rPr>
              <a:t>Helping open as many doors as possible for students.</a:t>
            </a:r>
          </a:p>
        </p:txBody>
      </p:sp>
      <p:pic>
        <p:nvPicPr>
          <p:cNvPr id="4" name="Picture 3">
            <a:extLst>
              <a:ext uri="{FF2B5EF4-FFF2-40B4-BE49-F238E27FC236}">
                <a16:creationId xmlns:a16="http://schemas.microsoft.com/office/drawing/2014/main" id="{87677424-72C7-444D-86B9-0FF73E4989F7}"/>
              </a:ext>
            </a:extLst>
          </p:cNvPr>
          <p:cNvPicPr>
            <a:picLocks noChangeAspect="1"/>
          </p:cNvPicPr>
          <p:nvPr/>
        </p:nvPicPr>
        <p:blipFill>
          <a:blip r:embed="rId4"/>
          <a:stretch>
            <a:fillRect/>
          </a:stretch>
        </p:blipFill>
        <p:spPr>
          <a:xfrm>
            <a:off x="4286677" y="1365659"/>
            <a:ext cx="2624310" cy="2954853"/>
          </a:xfrm>
          <a:prstGeom prst="rect">
            <a:avLst/>
          </a:prstGeom>
        </p:spPr>
      </p:pic>
    </p:spTree>
    <p:extLst>
      <p:ext uri="{BB962C8B-B14F-4D97-AF65-F5344CB8AC3E}">
        <p14:creationId xmlns:p14="http://schemas.microsoft.com/office/powerpoint/2010/main" val="1064350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623-1D16-42B7-9BA5-B36121C43971}"/>
              </a:ext>
            </a:extLst>
          </p:cNvPr>
          <p:cNvSpPr>
            <a:spLocks noGrp="1"/>
          </p:cNvSpPr>
          <p:nvPr>
            <p:ph type="ctrTitle"/>
          </p:nvPr>
        </p:nvSpPr>
        <p:spPr>
          <a:xfrm>
            <a:off x="1325217" y="317638"/>
            <a:ext cx="9144000" cy="825707"/>
          </a:xfrm>
        </p:spPr>
        <p:txBody>
          <a:bodyPr>
            <a:normAutofit fontScale="90000"/>
          </a:bodyPr>
          <a:lstStyle/>
          <a:p>
            <a:r>
              <a:rPr lang="en-GB" b="1" dirty="0">
                <a:latin typeface="Candy Buzz BTN" panose="020F0504010107060306" pitchFamily="34" charset="0"/>
                <a:cs typeface="Arial" panose="020B0604020202020204" pitchFamily="34" charset="0"/>
              </a:rPr>
              <a:t>Meet the Year 7 Team</a:t>
            </a:r>
          </a:p>
        </p:txBody>
      </p:sp>
      <p:sp>
        <p:nvSpPr>
          <p:cNvPr id="3" name="Subtitle 2">
            <a:extLst>
              <a:ext uri="{FF2B5EF4-FFF2-40B4-BE49-F238E27FC236}">
                <a16:creationId xmlns:a16="http://schemas.microsoft.com/office/drawing/2014/main" id="{864F3219-3DB9-4AA5-9779-14CFA59D469F}"/>
              </a:ext>
            </a:extLst>
          </p:cNvPr>
          <p:cNvSpPr>
            <a:spLocks noGrp="1"/>
          </p:cNvSpPr>
          <p:nvPr>
            <p:ph type="subTitle" idx="1"/>
          </p:nvPr>
        </p:nvSpPr>
        <p:spPr>
          <a:xfrm>
            <a:off x="4273061" y="4692970"/>
            <a:ext cx="2710281" cy="1655762"/>
          </a:xfrm>
        </p:spPr>
        <p:txBody>
          <a:bodyPr>
            <a:normAutofit/>
          </a:bodyPr>
          <a:lstStyle/>
          <a:p>
            <a:r>
              <a:rPr lang="en-GB" sz="2000" b="1" dirty="0">
                <a:latin typeface="Candy Buzz BTN" panose="020F0504010107060306" pitchFamily="34" charset="0"/>
              </a:rPr>
              <a:t>Miss </a:t>
            </a:r>
            <a:r>
              <a:rPr lang="en-GB" sz="2000" b="1" dirty="0" err="1">
                <a:latin typeface="Candy Buzz BTN" panose="020F0504010107060306" pitchFamily="34" charset="0"/>
              </a:rPr>
              <a:t>Beirne</a:t>
            </a:r>
            <a:endParaRPr lang="en-GB" sz="2000" b="1" dirty="0">
              <a:latin typeface="Candy Buzz BTN" panose="020F0504010107060306" pitchFamily="34" charset="0"/>
            </a:endParaRPr>
          </a:p>
          <a:p>
            <a:r>
              <a:rPr lang="en-GB" sz="2000" b="1" dirty="0">
                <a:latin typeface="Candy Buzz BTN" panose="020F0504010107060306" pitchFamily="34" charset="0"/>
              </a:rPr>
              <a:t>7T</a:t>
            </a:r>
          </a:p>
          <a:p>
            <a:r>
              <a:rPr lang="en-GB" sz="2000" b="1" dirty="0">
                <a:latin typeface="Candy Buzz BTN" panose="020F0504010107060306" pitchFamily="34" charset="0"/>
              </a:rPr>
              <a:t>English Teacher </a:t>
            </a:r>
          </a:p>
        </p:txBody>
      </p:sp>
      <p:pic>
        <p:nvPicPr>
          <p:cNvPr id="6" name="Picture 5">
            <a:extLst>
              <a:ext uri="{FF2B5EF4-FFF2-40B4-BE49-F238E27FC236}">
                <a16:creationId xmlns:a16="http://schemas.microsoft.com/office/drawing/2014/main" id="{83DF7005-1D07-47F0-B40E-01C770B58297}"/>
              </a:ext>
            </a:extLst>
          </p:cNvPr>
          <p:cNvPicPr>
            <a:picLocks noChangeAspect="1"/>
          </p:cNvPicPr>
          <p:nvPr/>
        </p:nvPicPr>
        <p:blipFill>
          <a:blip r:embed="rId2"/>
          <a:stretch>
            <a:fillRect/>
          </a:stretch>
        </p:blipFill>
        <p:spPr>
          <a:xfrm>
            <a:off x="220019" y="5735460"/>
            <a:ext cx="1674418" cy="819396"/>
          </a:xfrm>
          <a:prstGeom prst="rect">
            <a:avLst/>
          </a:prstGeom>
        </p:spPr>
      </p:pic>
      <p:pic>
        <p:nvPicPr>
          <p:cNvPr id="7" name="Picture 6">
            <a:extLst>
              <a:ext uri="{FF2B5EF4-FFF2-40B4-BE49-F238E27FC236}">
                <a16:creationId xmlns:a16="http://schemas.microsoft.com/office/drawing/2014/main" id="{81516AB6-D2F1-4C11-883C-87CF1371EF1B}"/>
              </a:ext>
            </a:extLst>
          </p:cNvPr>
          <p:cNvPicPr>
            <a:picLocks noChangeAspect="1"/>
          </p:cNvPicPr>
          <p:nvPr/>
        </p:nvPicPr>
        <p:blipFill>
          <a:blip r:embed="rId3"/>
          <a:stretch>
            <a:fillRect/>
          </a:stretch>
        </p:blipFill>
        <p:spPr>
          <a:xfrm>
            <a:off x="9517377" y="128450"/>
            <a:ext cx="2327749" cy="1050442"/>
          </a:xfrm>
          <a:prstGeom prst="rect">
            <a:avLst/>
          </a:prstGeom>
        </p:spPr>
      </p:pic>
      <p:sp>
        <p:nvSpPr>
          <p:cNvPr id="8" name="Rectangle: Rounded Corners 7">
            <a:extLst>
              <a:ext uri="{FF2B5EF4-FFF2-40B4-BE49-F238E27FC236}">
                <a16:creationId xmlns:a16="http://schemas.microsoft.com/office/drawing/2014/main" id="{64F78AF6-EA66-4528-9D95-B12526AF0A6D}"/>
              </a:ext>
            </a:extLst>
          </p:cNvPr>
          <p:cNvSpPr/>
          <p:nvPr/>
        </p:nvSpPr>
        <p:spPr>
          <a:xfrm rot="21127165">
            <a:off x="241076" y="1123576"/>
            <a:ext cx="3286219" cy="826480"/>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book</a:t>
            </a:r>
          </a:p>
          <a:p>
            <a:pPr algn="ctr"/>
            <a:r>
              <a:rPr lang="en-GB" sz="1600" dirty="0">
                <a:latin typeface="Candy Buzz BTN" panose="020F0504010107060306" pitchFamily="34" charset="0"/>
              </a:rPr>
              <a:t>‘Wuthering Heights’ by Emily Bronte</a:t>
            </a:r>
          </a:p>
        </p:txBody>
      </p:sp>
      <p:sp>
        <p:nvSpPr>
          <p:cNvPr id="9" name="Rectangle: Rounded Corners 8">
            <a:extLst>
              <a:ext uri="{FF2B5EF4-FFF2-40B4-BE49-F238E27FC236}">
                <a16:creationId xmlns:a16="http://schemas.microsoft.com/office/drawing/2014/main" id="{4C504CB1-CDCC-47B6-AAFD-03E9FE776D14}"/>
              </a:ext>
            </a:extLst>
          </p:cNvPr>
          <p:cNvSpPr/>
          <p:nvPr/>
        </p:nvSpPr>
        <p:spPr>
          <a:xfrm rot="697092">
            <a:off x="9390765" y="5091789"/>
            <a:ext cx="2397597" cy="807657"/>
          </a:xfrm>
          <a:prstGeom prst="round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football team</a:t>
            </a:r>
          </a:p>
          <a:p>
            <a:pPr algn="ctr"/>
            <a:r>
              <a:rPr lang="en-GB" sz="1600" dirty="0">
                <a:latin typeface="Candy Buzz BTN" panose="020F0504010107060306" pitchFamily="34" charset="0"/>
              </a:rPr>
              <a:t>I’m more of a yoga kind of girl!</a:t>
            </a:r>
          </a:p>
        </p:txBody>
      </p:sp>
      <p:sp>
        <p:nvSpPr>
          <p:cNvPr id="10" name="Rectangle: Rounded Corners 9">
            <a:extLst>
              <a:ext uri="{FF2B5EF4-FFF2-40B4-BE49-F238E27FC236}">
                <a16:creationId xmlns:a16="http://schemas.microsoft.com/office/drawing/2014/main" id="{22F049AB-7574-4154-8F45-FF850279D97F}"/>
              </a:ext>
            </a:extLst>
          </p:cNvPr>
          <p:cNvSpPr/>
          <p:nvPr/>
        </p:nvSpPr>
        <p:spPr>
          <a:xfrm rot="299853">
            <a:off x="276681" y="339388"/>
            <a:ext cx="2495178" cy="549082"/>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Favourite subject at school</a:t>
            </a:r>
          </a:p>
          <a:p>
            <a:pPr algn="ctr"/>
            <a:r>
              <a:rPr lang="en-GB" sz="1600" dirty="0">
                <a:solidFill>
                  <a:schemeClr val="bg1"/>
                </a:solidFill>
                <a:latin typeface="Candy Buzz BTN" panose="020F0504010107060306" pitchFamily="34" charset="0"/>
              </a:rPr>
              <a:t>English, Art  and History</a:t>
            </a:r>
          </a:p>
        </p:txBody>
      </p:sp>
      <p:sp>
        <p:nvSpPr>
          <p:cNvPr id="11" name="Rectangle: Rounded Corners 10">
            <a:extLst>
              <a:ext uri="{FF2B5EF4-FFF2-40B4-BE49-F238E27FC236}">
                <a16:creationId xmlns:a16="http://schemas.microsoft.com/office/drawing/2014/main" id="{EFF3C325-7F1F-490F-9D86-DC02F5979C1E}"/>
              </a:ext>
            </a:extLst>
          </p:cNvPr>
          <p:cNvSpPr/>
          <p:nvPr/>
        </p:nvSpPr>
        <p:spPr>
          <a:xfrm rot="21232982">
            <a:off x="345648" y="1981925"/>
            <a:ext cx="3922897" cy="1064172"/>
          </a:xfrm>
          <a:prstGeom prst="round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films</a:t>
            </a:r>
          </a:p>
          <a:p>
            <a:pPr algn="ctr"/>
            <a:r>
              <a:rPr lang="en-GB" sz="1600" dirty="0">
                <a:latin typeface="Candy Buzz BTN" panose="020F0504010107060306" pitchFamily="34" charset="0"/>
              </a:rPr>
              <a:t>Baz </a:t>
            </a:r>
            <a:r>
              <a:rPr lang="en-GB" sz="1600" dirty="0" err="1">
                <a:latin typeface="Candy Buzz BTN" panose="020F0504010107060306" pitchFamily="34" charset="0"/>
              </a:rPr>
              <a:t>Luhrman’s</a:t>
            </a:r>
            <a:r>
              <a:rPr lang="en-GB" sz="1600" dirty="0">
                <a:latin typeface="Candy Buzz BTN" panose="020F0504010107060306" pitchFamily="34" charset="0"/>
              </a:rPr>
              <a:t> ‘Romeo and Juliet’ and ‘Moulin Rouge</a:t>
            </a:r>
            <a:r>
              <a:rPr lang="en-GB" sz="1600" b="1" dirty="0">
                <a:latin typeface="Candy Buzz BTN" panose="020F0504010107060306" pitchFamily="34" charset="0"/>
              </a:rPr>
              <a:t>’</a:t>
            </a:r>
          </a:p>
        </p:txBody>
      </p:sp>
      <p:sp>
        <p:nvSpPr>
          <p:cNvPr id="12" name="Rectangle 11">
            <a:extLst>
              <a:ext uri="{FF2B5EF4-FFF2-40B4-BE49-F238E27FC236}">
                <a16:creationId xmlns:a16="http://schemas.microsoft.com/office/drawing/2014/main" id="{3271B7F3-521C-41EF-A915-45AA65D63994}"/>
              </a:ext>
            </a:extLst>
          </p:cNvPr>
          <p:cNvSpPr/>
          <p:nvPr/>
        </p:nvSpPr>
        <p:spPr>
          <a:xfrm>
            <a:off x="145774" y="128450"/>
            <a:ext cx="11872919" cy="6601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BC89F098-0061-4344-AF2A-3942A9EED0A4}"/>
              </a:ext>
            </a:extLst>
          </p:cNvPr>
          <p:cNvSpPr/>
          <p:nvPr/>
        </p:nvSpPr>
        <p:spPr>
          <a:xfrm rot="257054">
            <a:off x="6868418" y="1130878"/>
            <a:ext cx="4786310" cy="979716"/>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My biggest worry………</a:t>
            </a:r>
          </a:p>
          <a:p>
            <a:pPr algn="ctr"/>
            <a:r>
              <a:rPr lang="en-GB" sz="1600" dirty="0">
                <a:latin typeface="Candy Buzz BTN" panose="020F0504010107060306" pitchFamily="34" charset="0"/>
              </a:rPr>
              <a:t>Getting lost! I have no sense of direction</a:t>
            </a:r>
            <a:r>
              <a:rPr lang="en-GB" sz="1600" b="1" dirty="0">
                <a:latin typeface="Candy Buzz BTN" panose="020F0504010107060306" pitchFamily="34" charset="0"/>
              </a:rPr>
              <a:t>!</a:t>
            </a:r>
          </a:p>
        </p:txBody>
      </p:sp>
      <p:sp>
        <p:nvSpPr>
          <p:cNvPr id="14" name="Rectangle: Rounded Corners 13">
            <a:extLst>
              <a:ext uri="{FF2B5EF4-FFF2-40B4-BE49-F238E27FC236}">
                <a16:creationId xmlns:a16="http://schemas.microsoft.com/office/drawing/2014/main" id="{4F84D71B-5FAF-459C-9512-9DC6D778A1E1}"/>
              </a:ext>
            </a:extLst>
          </p:cNvPr>
          <p:cNvSpPr/>
          <p:nvPr/>
        </p:nvSpPr>
        <p:spPr>
          <a:xfrm rot="21090249">
            <a:off x="306084" y="3379535"/>
            <a:ext cx="1279106" cy="1532013"/>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b="1" dirty="0">
              <a:latin typeface="Candy Buzz BTN" panose="020F0504010107060306" pitchFamily="34" charset="0"/>
            </a:endParaRPr>
          </a:p>
          <a:p>
            <a:pPr algn="ctr"/>
            <a:r>
              <a:rPr lang="en-GB" sz="1600" b="1" dirty="0">
                <a:latin typeface="Candy Buzz BTN" panose="020F0504010107060306" pitchFamily="34" charset="0"/>
              </a:rPr>
              <a:t>I am most proud of</a:t>
            </a:r>
            <a:r>
              <a:rPr lang="en-GB" sz="1600" dirty="0">
                <a:latin typeface="Candy Buzz BTN" panose="020F0504010107060306" pitchFamily="34" charset="0"/>
              </a:rPr>
              <a:t>…</a:t>
            </a:r>
          </a:p>
          <a:p>
            <a:pPr algn="ctr"/>
            <a:r>
              <a:rPr lang="en-GB" sz="1600" dirty="0">
                <a:latin typeface="Candy Buzz BTN" panose="020F0504010107060306" pitchFamily="34" charset="0"/>
              </a:rPr>
              <a:t>My children.</a:t>
            </a:r>
          </a:p>
          <a:p>
            <a:pPr algn="ctr"/>
            <a:r>
              <a:rPr lang="en-GB" sz="1600" dirty="0">
                <a:latin typeface="Candy Buzz BTN" panose="020F0504010107060306" pitchFamily="34" charset="0"/>
              </a:rPr>
              <a:t> </a:t>
            </a:r>
          </a:p>
        </p:txBody>
      </p:sp>
      <p:sp>
        <p:nvSpPr>
          <p:cNvPr id="15" name="Rectangle: Rounded Corners 14">
            <a:extLst>
              <a:ext uri="{FF2B5EF4-FFF2-40B4-BE49-F238E27FC236}">
                <a16:creationId xmlns:a16="http://schemas.microsoft.com/office/drawing/2014/main" id="{D7F0851B-DB01-4EB3-8C98-662F51DCC771}"/>
              </a:ext>
            </a:extLst>
          </p:cNvPr>
          <p:cNvSpPr/>
          <p:nvPr/>
        </p:nvSpPr>
        <p:spPr>
          <a:xfrm rot="282125">
            <a:off x="6826789" y="2139428"/>
            <a:ext cx="2788277" cy="2317551"/>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At the weekend:</a:t>
            </a:r>
          </a:p>
          <a:p>
            <a:pPr algn="ctr"/>
            <a:r>
              <a:rPr lang="en-GB" sz="1600" dirty="0">
                <a:latin typeface="Candy Buzz BTN" panose="020F0504010107060306" pitchFamily="34" charset="0"/>
              </a:rPr>
              <a:t>I love to read and go to the theatre. My Saturday morning routine is going to two dance classes followed by coffee and cake with friends!</a:t>
            </a:r>
          </a:p>
        </p:txBody>
      </p:sp>
      <p:sp>
        <p:nvSpPr>
          <p:cNvPr id="16" name="Rectangle: Rounded Corners 15">
            <a:extLst>
              <a:ext uri="{FF2B5EF4-FFF2-40B4-BE49-F238E27FC236}">
                <a16:creationId xmlns:a16="http://schemas.microsoft.com/office/drawing/2014/main" id="{A4BD3F25-C022-4F75-9EED-F76ED2DD4435}"/>
              </a:ext>
            </a:extLst>
          </p:cNvPr>
          <p:cNvSpPr/>
          <p:nvPr/>
        </p:nvSpPr>
        <p:spPr>
          <a:xfrm rot="21445750">
            <a:off x="9754418" y="2333678"/>
            <a:ext cx="2086593" cy="2234074"/>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Favourite quote</a:t>
            </a:r>
          </a:p>
          <a:p>
            <a:pPr algn="ctr"/>
            <a:endParaRPr lang="en-GB" sz="1600" b="1" dirty="0">
              <a:solidFill>
                <a:schemeClr val="bg1"/>
              </a:solidFill>
              <a:latin typeface="Candy Buzz BTN" panose="020F0504010107060306" pitchFamily="34" charset="0"/>
            </a:endParaRPr>
          </a:p>
          <a:p>
            <a:pPr algn="ctr"/>
            <a:r>
              <a:rPr lang="en-GB" sz="1600" dirty="0">
                <a:solidFill>
                  <a:schemeClr val="bg1"/>
                </a:solidFill>
                <a:latin typeface="Candy Buzz BTN" panose="020F0504010107060306" pitchFamily="34" charset="0"/>
              </a:rPr>
              <a:t>“I am no bird and no net ensnares me: I am a free human being with an independent will” Charlotte Bronte</a:t>
            </a:r>
          </a:p>
          <a:p>
            <a:pPr algn="ctr"/>
            <a:endParaRPr lang="en-GB" sz="1600" dirty="0">
              <a:solidFill>
                <a:schemeClr val="bg1"/>
              </a:solidFill>
              <a:latin typeface="Candy Buzz BTN" panose="020F0504010107060306" pitchFamily="34" charset="0"/>
            </a:endParaRPr>
          </a:p>
        </p:txBody>
      </p:sp>
      <p:sp>
        <p:nvSpPr>
          <p:cNvPr id="17" name="Rectangle: Rounded Corners 16">
            <a:extLst>
              <a:ext uri="{FF2B5EF4-FFF2-40B4-BE49-F238E27FC236}">
                <a16:creationId xmlns:a16="http://schemas.microsoft.com/office/drawing/2014/main" id="{F52E6AA6-86AD-48A3-91F9-3612A2D34519}"/>
              </a:ext>
            </a:extLst>
          </p:cNvPr>
          <p:cNvSpPr/>
          <p:nvPr/>
        </p:nvSpPr>
        <p:spPr>
          <a:xfrm rot="21373510">
            <a:off x="1845424" y="3128425"/>
            <a:ext cx="2449901" cy="3116274"/>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My role models</a:t>
            </a:r>
          </a:p>
          <a:p>
            <a:pPr algn="ctr"/>
            <a:endParaRPr lang="en-GB" sz="1600" b="1" dirty="0">
              <a:solidFill>
                <a:schemeClr val="bg1"/>
              </a:solidFill>
              <a:latin typeface="Candy Buzz BTN" panose="020F0504010107060306" pitchFamily="34" charset="0"/>
            </a:endParaRPr>
          </a:p>
          <a:p>
            <a:pPr algn="ctr"/>
            <a:r>
              <a:rPr lang="en-GB" sz="1600" dirty="0">
                <a:solidFill>
                  <a:schemeClr val="bg1"/>
                </a:solidFill>
                <a:latin typeface="Candy Buzz BTN" panose="020F0504010107060306" pitchFamily="34" charset="0"/>
              </a:rPr>
              <a:t>The Suffragettes, because without them, my daughter and I wouldn’t have the freedoms we have today.</a:t>
            </a:r>
            <a:endParaRPr lang="en-GB" sz="1600" b="1" dirty="0">
              <a:solidFill>
                <a:schemeClr val="bg1"/>
              </a:solidFill>
              <a:latin typeface="Candy Buzz BTN" panose="020F0504010107060306" pitchFamily="34" charset="0"/>
            </a:endParaRPr>
          </a:p>
          <a:p>
            <a:pPr algn="ctr"/>
            <a:endParaRPr lang="en-GB" sz="1600" b="1" dirty="0">
              <a:solidFill>
                <a:schemeClr val="bg1"/>
              </a:solidFill>
              <a:latin typeface="Candy Buzz BTN" panose="020F0504010107060306" pitchFamily="34" charset="0"/>
            </a:endParaRPr>
          </a:p>
          <a:p>
            <a:pPr algn="ctr"/>
            <a:r>
              <a:rPr lang="en-GB" sz="1600" dirty="0">
                <a:solidFill>
                  <a:schemeClr val="bg1"/>
                </a:solidFill>
                <a:latin typeface="Candy Buzz BTN" panose="020F0504010107060306" pitchFamily="34" charset="0"/>
              </a:rPr>
              <a:t>My Dad also inspired me to be the person I choose to be.</a:t>
            </a:r>
          </a:p>
        </p:txBody>
      </p:sp>
      <p:sp>
        <p:nvSpPr>
          <p:cNvPr id="18" name="Rectangle: Rounded Corners 17">
            <a:extLst>
              <a:ext uri="{FF2B5EF4-FFF2-40B4-BE49-F238E27FC236}">
                <a16:creationId xmlns:a16="http://schemas.microsoft.com/office/drawing/2014/main" id="{17EC2CAD-9C53-4B38-88C0-488F45233493}"/>
              </a:ext>
            </a:extLst>
          </p:cNvPr>
          <p:cNvSpPr/>
          <p:nvPr/>
        </p:nvSpPr>
        <p:spPr>
          <a:xfrm rot="257054">
            <a:off x="6573995" y="4912776"/>
            <a:ext cx="2737209" cy="1461363"/>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Important part of my job</a:t>
            </a:r>
          </a:p>
          <a:p>
            <a:pPr algn="ctr"/>
            <a:r>
              <a:rPr lang="en-GB" sz="1600" dirty="0">
                <a:latin typeface="Candy Buzz BTN" panose="020F0504010107060306" pitchFamily="34" charset="0"/>
              </a:rPr>
              <a:t>Inspiring a passion and love for literature.</a:t>
            </a:r>
          </a:p>
        </p:txBody>
      </p:sp>
      <p:pic>
        <p:nvPicPr>
          <p:cNvPr id="5" name="Picture 4">
            <a:extLst>
              <a:ext uri="{FF2B5EF4-FFF2-40B4-BE49-F238E27FC236}">
                <a16:creationId xmlns:a16="http://schemas.microsoft.com/office/drawing/2014/main" id="{E403D83F-430E-4696-B18A-574B27977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4248" y="1332533"/>
            <a:ext cx="2355636" cy="3039627"/>
          </a:xfrm>
          <a:prstGeom prst="rect">
            <a:avLst/>
          </a:prstGeom>
        </p:spPr>
      </p:pic>
    </p:spTree>
    <p:extLst>
      <p:ext uri="{BB962C8B-B14F-4D97-AF65-F5344CB8AC3E}">
        <p14:creationId xmlns:p14="http://schemas.microsoft.com/office/powerpoint/2010/main" val="909352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623-1D16-42B7-9BA5-B36121C43971}"/>
              </a:ext>
            </a:extLst>
          </p:cNvPr>
          <p:cNvSpPr>
            <a:spLocks noGrp="1"/>
          </p:cNvSpPr>
          <p:nvPr>
            <p:ph type="ctrTitle"/>
          </p:nvPr>
        </p:nvSpPr>
        <p:spPr>
          <a:xfrm>
            <a:off x="346874" y="326129"/>
            <a:ext cx="9144000" cy="825707"/>
          </a:xfrm>
        </p:spPr>
        <p:txBody>
          <a:bodyPr>
            <a:normAutofit fontScale="90000"/>
          </a:bodyPr>
          <a:lstStyle/>
          <a:p>
            <a:pPr algn="l"/>
            <a:r>
              <a:rPr lang="en-GB" b="1" dirty="0">
                <a:latin typeface="Candy Buzz BTN" panose="020F0504010107060306" pitchFamily="34" charset="0"/>
                <a:cs typeface="Arial" panose="020B0604020202020204" pitchFamily="34" charset="0"/>
              </a:rPr>
              <a:t>Your first day at Wilsthorpe</a:t>
            </a:r>
          </a:p>
        </p:txBody>
      </p:sp>
      <p:pic>
        <p:nvPicPr>
          <p:cNvPr id="6" name="Picture 5">
            <a:extLst>
              <a:ext uri="{FF2B5EF4-FFF2-40B4-BE49-F238E27FC236}">
                <a16:creationId xmlns:a16="http://schemas.microsoft.com/office/drawing/2014/main" id="{83DF7005-1D07-47F0-B40E-01C770B58297}"/>
              </a:ext>
            </a:extLst>
          </p:cNvPr>
          <p:cNvPicPr>
            <a:picLocks noChangeAspect="1"/>
          </p:cNvPicPr>
          <p:nvPr/>
        </p:nvPicPr>
        <p:blipFill>
          <a:blip r:embed="rId2"/>
          <a:stretch>
            <a:fillRect/>
          </a:stretch>
        </p:blipFill>
        <p:spPr>
          <a:xfrm>
            <a:off x="220019" y="5735460"/>
            <a:ext cx="1674418" cy="819396"/>
          </a:xfrm>
          <a:prstGeom prst="rect">
            <a:avLst/>
          </a:prstGeom>
        </p:spPr>
      </p:pic>
      <p:pic>
        <p:nvPicPr>
          <p:cNvPr id="7" name="Picture 6">
            <a:extLst>
              <a:ext uri="{FF2B5EF4-FFF2-40B4-BE49-F238E27FC236}">
                <a16:creationId xmlns:a16="http://schemas.microsoft.com/office/drawing/2014/main" id="{81516AB6-D2F1-4C11-883C-87CF1371EF1B}"/>
              </a:ext>
            </a:extLst>
          </p:cNvPr>
          <p:cNvPicPr>
            <a:picLocks noChangeAspect="1"/>
          </p:cNvPicPr>
          <p:nvPr/>
        </p:nvPicPr>
        <p:blipFill>
          <a:blip r:embed="rId3"/>
          <a:stretch>
            <a:fillRect/>
          </a:stretch>
        </p:blipFill>
        <p:spPr>
          <a:xfrm>
            <a:off x="9490874" y="128450"/>
            <a:ext cx="2327749" cy="1050442"/>
          </a:xfrm>
          <a:prstGeom prst="rect">
            <a:avLst/>
          </a:prstGeom>
        </p:spPr>
      </p:pic>
      <p:sp>
        <p:nvSpPr>
          <p:cNvPr id="12" name="Rectangle 11">
            <a:extLst>
              <a:ext uri="{FF2B5EF4-FFF2-40B4-BE49-F238E27FC236}">
                <a16:creationId xmlns:a16="http://schemas.microsoft.com/office/drawing/2014/main" id="{3271B7F3-521C-41EF-A915-45AA65D63994}"/>
              </a:ext>
            </a:extLst>
          </p:cNvPr>
          <p:cNvSpPr/>
          <p:nvPr/>
        </p:nvSpPr>
        <p:spPr>
          <a:xfrm>
            <a:off x="145774" y="128450"/>
            <a:ext cx="11872919" cy="6601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CFA8D8E1-5892-4A0F-8271-1CAE75DE02BF}"/>
              </a:ext>
            </a:extLst>
          </p:cNvPr>
          <p:cNvSpPr/>
          <p:nvPr/>
        </p:nvSpPr>
        <p:spPr>
          <a:xfrm>
            <a:off x="306502" y="1143663"/>
            <a:ext cx="2916367" cy="4583624"/>
          </a:xfrm>
          <a:prstGeom prst="roundRect">
            <a:avLst>
              <a:gd name="adj" fmla="val 5973"/>
            </a:avLst>
          </a:prstGeom>
        </p:spPr>
        <p:style>
          <a:lnRef idx="2">
            <a:schemeClr val="dk1"/>
          </a:lnRef>
          <a:fillRef idx="1">
            <a:schemeClr val="lt1"/>
          </a:fillRef>
          <a:effectRef idx="0">
            <a:schemeClr val="dk1"/>
          </a:effectRef>
          <a:fontRef idx="minor">
            <a:schemeClr val="dk1"/>
          </a:fontRef>
        </p:style>
        <p:txBody>
          <a:bodyPr rtlCol="0" anchor="ctr"/>
          <a:lstStyle/>
          <a:p>
            <a:endParaRPr lang="en-GB" sz="1400" dirty="0">
              <a:latin typeface="Candy Buzz BTN" panose="020F0504010107060306" pitchFamily="34" charset="0"/>
            </a:endParaRPr>
          </a:p>
          <a:p>
            <a:r>
              <a:rPr lang="en-GB" sz="1400" dirty="0">
                <a:latin typeface="Candy Buzz BTN" panose="020F0504010107060306" pitchFamily="34" charset="0"/>
              </a:rPr>
              <a:t>Your first day at Wilsthorpe will</a:t>
            </a:r>
            <a:r>
              <a:rPr lang="en-GB" sz="1400" b="1" dirty="0">
                <a:latin typeface="Candy Buzz BTN" panose="020F0504010107060306" pitchFamily="34" charset="0"/>
              </a:rPr>
              <a:t> be Wednesday 6</a:t>
            </a:r>
            <a:r>
              <a:rPr lang="en-GB" sz="1400" b="1" baseline="30000" dirty="0">
                <a:latin typeface="Candy Buzz BTN" panose="020F0504010107060306" pitchFamily="34" charset="0"/>
              </a:rPr>
              <a:t>th</a:t>
            </a:r>
            <a:r>
              <a:rPr lang="en-GB" sz="1400" b="1" dirty="0">
                <a:latin typeface="Candy Buzz BTN" panose="020F0504010107060306" pitchFamily="34" charset="0"/>
              </a:rPr>
              <a:t> September.  </a:t>
            </a:r>
            <a:r>
              <a:rPr lang="en-GB" sz="1400" dirty="0">
                <a:latin typeface="Candy Buzz BTN" panose="020F0504010107060306" pitchFamily="34" charset="0"/>
              </a:rPr>
              <a:t> </a:t>
            </a:r>
          </a:p>
          <a:p>
            <a:endParaRPr lang="en-GB" sz="1400" dirty="0">
              <a:latin typeface="Candy Buzz BTN" panose="020F0504010107060306" pitchFamily="34" charset="0"/>
            </a:endParaRPr>
          </a:p>
          <a:p>
            <a:r>
              <a:rPr lang="en-GB" sz="1400" dirty="0">
                <a:latin typeface="Candy Buzz BTN" panose="020F0504010107060306" pitchFamily="34" charset="0"/>
              </a:rPr>
              <a:t>On this day only Year 7 and Year 11 will be in school so it will quieter on your first day, with fewer people.  </a:t>
            </a:r>
          </a:p>
          <a:p>
            <a:endParaRPr lang="en-GB" sz="1400" dirty="0">
              <a:latin typeface="Candy Buzz BTN" panose="020F0504010107060306" pitchFamily="34" charset="0"/>
            </a:endParaRPr>
          </a:p>
          <a:p>
            <a:r>
              <a:rPr lang="en-GB" sz="1400" dirty="0">
                <a:latin typeface="Candy Buzz BTN" panose="020F0504010107060306" pitchFamily="34" charset="0"/>
              </a:rPr>
              <a:t>You can arrive at Wilsthorpe anytime after 8am.  When you arrive, you will enter the school site by either the Briar Gate or </a:t>
            </a:r>
            <a:r>
              <a:rPr lang="en-GB" sz="1400" dirty="0" err="1">
                <a:latin typeface="Candy Buzz BTN" panose="020F0504010107060306" pitchFamily="34" charset="0"/>
              </a:rPr>
              <a:t>Petersham</a:t>
            </a:r>
            <a:r>
              <a:rPr lang="en-GB" sz="1400" dirty="0">
                <a:latin typeface="Candy Buzz BTN" panose="020F0504010107060306" pitchFamily="34" charset="0"/>
              </a:rPr>
              <a:t> entrances. </a:t>
            </a:r>
          </a:p>
          <a:p>
            <a:r>
              <a:rPr lang="en-GB" sz="1400" dirty="0">
                <a:latin typeface="Candy Buzz BTN" panose="020F0504010107060306" pitchFamily="34" charset="0"/>
              </a:rPr>
              <a:t>Your Form Tutor will be at the front of the school holding a sign so you know where to line up.  </a:t>
            </a:r>
          </a:p>
          <a:p>
            <a:r>
              <a:rPr lang="en-GB" sz="1400" dirty="0">
                <a:latin typeface="Candy Buzz BTN" panose="020F0504010107060306" pitchFamily="34" charset="0"/>
              </a:rPr>
              <a:t>At 8.20am everyone will start to line up in form groups and you will walk into school with your Form Tutor.  </a:t>
            </a:r>
            <a:endParaRPr lang="en-GB" sz="1400" b="1" dirty="0">
              <a:latin typeface="Candy Buzz BTN" panose="020F0504010107060306" pitchFamily="34" charset="0"/>
            </a:endParaRPr>
          </a:p>
          <a:p>
            <a:endParaRPr lang="en-GB" sz="1400" b="1" dirty="0">
              <a:latin typeface="Candy Buzz BTN" panose="020F0504010107060306" pitchFamily="34" charset="0"/>
            </a:endParaRPr>
          </a:p>
          <a:p>
            <a:pPr algn="ctr"/>
            <a:r>
              <a:rPr lang="en-GB" sz="1400" b="1" dirty="0">
                <a:latin typeface="Candy Buzz BTN" panose="020F0504010107060306" pitchFamily="34" charset="0"/>
              </a:rPr>
              <a:t>You will not need your PE kit on your first day at Wilsthorpe.  </a:t>
            </a:r>
          </a:p>
          <a:p>
            <a:r>
              <a:rPr lang="en-GB" sz="1500" b="1" dirty="0">
                <a:latin typeface="Candy Buzz BTN" panose="020F0504010107060306" pitchFamily="34" charset="0"/>
              </a:rPr>
              <a:t> </a:t>
            </a:r>
          </a:p>
        </p:txBody>
      </p:sp>
      <p:sp>
        <p:nvSpPr>
          <p:cNvPr id="13" name="Rectangle: Rounded Corners 12">
            <a:extLst>
              <a:ext uri="{FF2B5EF4-FFF2-40B4-BE49-F238E27FC236}">
                <a16:creationId xmlns:a16="http://schemas.microsoft.com/office/drawing/2014/main" id="{44B8C302-BC45-428E-BEA9-15E03F0FBCBA}"/>
              </a:ext>
            </a:extLst>
          </p:cNvPr>
          <p:cNvSpPr/>
          <p:nvPr/>
        </p:nvSpPr>
        <p:spPr>
          <a:xfrm>
            <a:off x="3377465" y="1065228"/>
            <a:ext cx="5354899" cy="5454921"/>
          </a:xfrm>
          <a:prstGeom prst="roundRect">
            <a:avLst>
              <a:gd name="adj" fmla="val 3916"/>
            </a:avLst>
          </a:prstGeom>
        </p:spPr>
        <p:style>
          <a:lnRef idx="2">
            <a:schemeClr val="dk1"/>
          </a:lnRef>
          <a:fillRef idx="1">
            <a:schemeClr val="lt1"/>
          </a:fillRef>
          <a:effectRef idx="0">
            <a:schemeClr val="dk1"/>
          </a:effectRef>
          <a:fontRef idx="minor">
            <a:schemeClr val="dk1"/>
          </a:fontRef>
        </p:style>
        <p:txBody>
          <a:bodyPr rtlCol="0" anchor="ctr"/>
          <a:lstStyle/>
          <a:p>
            <a:endParaRPr lang="en-GB" sz="1400" b="1" dirty="0">
              <a:latin typeface="Candy Buzz BTN" panose="020F0504010107060306" pitchFamily="34" charset="0"/>
            </a:endParaRPr>
          </a:p>
          <a:p>
            <a:r>
              <a:rPr lang="en-GB" sz="1400" b="1" dirty="0">
                <a:latin typeface="Candy Buzz BTN" panose="020F0504010107060306" pitchFamily="34" charset="0"/>
              </a:rPr>
              <a:t>Wednesday 6</a:t>
            </a:r>
            <a:r>
              <a:rPr lang="en-GB" sz="1400" b="1" baseline="30000" dirty="0">
                <a:latin typeface="Candy Buzz BTN" panose="020F0504010107060306" pitchFamily="34" charset="0"/>
              </a:rPr>
              <a:t>th</a:t>
            </a:r>
            <a:r>
              <a:rPr lang="en-GB" sz="1400" b="1" dirty="0">
                <a:latin typeface="Candy Buzz BTN" panose="020F0504010107060306" pitchFamily="34" charset="0"/>
              </a:rPr>
              <a:t> September.  </a:t>
            </a:r>
            <a:r>
              <a:rPr lang="en-GB" sz="1400" dirty="0">
                <a:latin typeface="Candy Buzz BTN" panose="020F0504010107060306" pitchFamily="34" charset="0"/>
              </a:rPr>
              <a:t> </a:t>
            </a:r>
          </a:p>
          <a:p>
            <a:r>
              <a:rPr lang="en-GB" sz="1400" b="1" dirty="0">
                <a:latin typeface="Candy Buzz BTN" panose="020F0504010107060306" pitchFamily="34" charset="0"/>
              </a:rPr>
              <a:t>Form time </a:t>
            </a:r>
          </a:p>
          <a:p>
            <a:pPr marL="285750" indent="-285750">
              <a:buFont typeface="Arial" panose="020B0604020202020204" pitchFamily="34" charset="0"/>
              <a:buChar char="•"/>
            </a:pPr>
            <a:r>
              <a:rPr lang="en-GB" sz="1400" dirty="0">
                <a:latin typeface="Candy Buzz BTN" panose="020F0504010107060306" pitchFamily="34" charset="0"/>
              </a:rPr>
              <a:t>Register with your Form Tutor and re-connect with members of your tutor group.  </a:t>
            </a:r>
          </a:p>
          <a:p>
            <a:pPr marL="285750" indent="-285750">
              <a:buFont typeface="Arial" panose="020B0604020202020204" pitchFamily="34" charset="0"/>
              <a:buChar char="•"/>
            </a:pPr>
            <a:r>
              <a:rPr lang="en-GB" sz="1400" dirty="0">
                <a:latin typeface="Candy Buzz BTN" panose="020F0504010107060306" pitchFamily="34" charset="0"/>
              </a:rPr>
              <a:t>Attend a welcome to Wilsthorpe Assembly delivered by Mr Hobbs.</a:t>
            </a:r>
            <a:endParaRPr lang="en-GB" sz="1400" b="1" dirty="0">
              <a:latin typeface="Candy Buzz BTN" panose="020F0504010107060306" pitchFamily="34" charset="0"/>
            </a:endParaRPr>
          </a:p>
          <a:p>
            <a:r>
              <a:rPr lang="en-GB" sz="1400" b="1" dirty="0">
                <a:latin typeface="Candy Buzz BTN" panose="020F0504010107060306" pitchFamily="34" charset="0"/>
              </a:rPr>
              <a:t>Lesson 1 </a:t>
            </a:r>
          </a:p>
          <a:p>
            <a:pPr marL="285750" indent="-285750">
              <a:buFont typeface="Arial" panose="020B0604020202020204" pitchFamily="34" charset="0"/>
              <a:buChar char="•"/>
            </a:pPr>
            <a:r>
              <a:rPr lang="en-GB" sz="1400" dirty="0">
                <a:latin typeface="Candy Buzz BTN" panose="020F0504010107060306" pitchFamily="34" charset="0"/>
              </a:rPr>
              <a:t>Get your timetable, Student Planner and Knowledge Organiser. </a:t>
            </a:r>
          </a:p>
          <a:p>
            <a:pPr marL="285750" indent="-285750">
              <a:buFont typeface="Arial" panose="020B0604020202020204" pitchFamily="34" charset="0"/>
              <a:buChar char="•"/>
            </a:pPr>
            <a:r>
              <a:rPr lang="en-GB" sz="1400" dirty="0">
                <a:latin typeface="Candy Buzz BTN" panose="020F0504010107060306" pitchFamily="34" charset="0"/>
              </a:rPr>
              <a:t>Find out about all the clubs and extra curricular activities available. </a:t>
            </a:r>
          </a:p>
          <a:p>
            <a:pPr marL="285750" indent="-285750">
              <a:buFont typeface="Arial" panose="020B0604020202020204" pitchFamily="34" charset="0"/>
              <a:buChar char="•"/>
            </a:pPr>
            <a:r>
              <a:rPr lang="en-GB" sz="1400" dirty="0">
                <a:latin typeface="Candy Buzz BTN" panose="020F0504010107060306" pitchFamily="34" charset="0"/>
              </a:rPr>
              <a:t>Tour of school. </a:t>
            </a:r>
          </a:p>
          <a:p>
            <a:r>
              <a:rPr lang="en-GB" sz="1400" b="1" dirty="0">
                <a:latin typeface="Candy Buzz BTN" panose="020F0504010107060306" pitchFamily="34" charset="0"/>
              </a:rPr>
              <a:t>Lesson 2</a:t>
            </a:r>
          </a:p>
          <a:p>
            <a:r>
              <a:rPr lang="en-GB" sz="1400" dirty="0">
                <a:latin typeface="Candy Buzz BTN" panose="020F0504010107060306" pitchFamily="34" charset="0"/>
              </a:rPr>
              <a:t>Go to lesson 2 on your timetable. Your class teacher will take you to the main hall to have your photograph taken and finger print scanned ready for lunchtime.</a:t>
            </a:r>
          </a:p>
          <a:p>
            <a:r>
              <a:rPr lang="en-GB" sz="1400" b="1" dirty="0">
                <a:latin typeface="Candy Buzz BTN" panose="020F0504010107060306" pitchFamily="34" charset="0"/>
              </a:rPr>
              <a:t>Breaktime.</a:t>
            </a:r>
          </a:p>
          <a:p>
            <a:r>
              <a:rPr lang="en-GB" sz="1400" b="1" dirty="0">
                <a:latin typeface="Candy Buzz BTN" panose="020F0504010107060306" pitchFamily="34" charset="0"/>
              </a:rPr>
              <a:t>Lesson 3 -  your first Wilsthorpe lesson of the year.</a:t>
            </a:r>
          </a:p>
          <a:p>
            <a:r>
              <a:rPr lang="en-GB" sz="1400" b="1" dirty="0">
                <a:latin typeface="Candy Buzz BTN" panose="020F0504010107060306" pitchFamily="34" charset="0"/>
              </a:rPr>
              <a:t>Lunchtime.  </a:t>
            </a:r>
          </a:p>
          <a:p>
            <a:r>
              <a:rPr lang="en-GB" sz="1400" dirty="0">
                <a:latin typeface="Candy Buzz BTN" panose="020F0504010107060306" pitchFamily="34" charset="0"/>
              </a:rPr>
              <a:t>Year 7 will go to lunch slightly earlier for the first term.  Your class teacher will escort you to the diner at 12.05pm where you will eat your lunch.  You must remain in the school diner until the bell goes at 12.15pm</a:t>
            </a:r>
          </a:p>
          <a:p>
            <a:r>
              <a:rPr lang="en-GB" sz="1400" b="1" dirty="0">
                <a:latin typeface="Candy Buzz BTN" panose="020F0504010107060306" pitchFamily="34" charset="0"/>
              </a:rPr>
              <a:t>Lesson 4 and 5</a:t>
            </a:r>
            <a:endParaRPr lang="en-GB" sz="1400" dirty="0">
              <a:latin typeface="Candy Buzz BTN" panose="020F0504010107060306" pitchFamily="34" charset="0"/>
            </a:endParaRPr>
          </a:p>
          <a:p>
            <a:r>
              <a:rPr lang="en-GB" sz="1400" dirty="0">
                <a:latin typeface="Candy Buzz BTN" panose="020F0504010107060306" pitchFamily="34" charset="0"/>
              </a:rPr>
              <a:t>Year 7 will be dismissed at 14.50pm for the first term. Your period 5 teacher will dismiss you and accompany you to the front of school. </a:t>
            </a:r>
          </a:p>
          <a:p>
            <a:r>
              <a:rPr lang="en-GB" sz="1400" dirty="0">
                <a:latin typeface="Candy Buzz BTN" panose="020F0504010107060306" pitchFamily="34" charset="0"/>
              </a:rPr>
              <a:t> </a:t>
            </a:r>
          </a:p>
        </p:txBody>
      </p:sp>
      <p:sp>
        <p:nvSpPr>
          <p:cNvPr id="15" name="Rectangle: Rounded Corners 14">
            <a:extLst>
              <a:ext uri="{FF2B5EF4-FFF2-40B4-BE49-F238E27FC236}">
                <a16:creationId xmlns:a16="http://schemas.microsoft.com/office/drawing/2014/main" id="{ACC25C87-EB46-47E6-BAF0-899A14F1650C}"/>
              </a:ext>
            </a:extLst>
          </p:cNvPr>
          <p:cNvSpPr/>
          <p:nvPr/>
        </p:nvSpPr>
        <p:spPr>
          <a:xfrm>
            <a:off x="8814536" y="2894029"/>
            <a:ext cx="3124091" cy="362612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b="1" dirty="0">
                <a:latin typeface="Candy Buzz BTN" panose="020F0504010107060306" pitchFamily="34" charset="0"/>
              </a:rPr>
              <a:t>Thursday 7</a:t>
            </a:r>
            <a:r>
              <a:rPr lang="en-GB" sz="1400" b="1" baseline="30000" dirty="0">
                <a:latin typeface="Candy Buzz BTN" panose="020F0504010107060306" pitchFamily="34" charset="0"/>
              </a:rPr>
              <a:t>th</a:t>
            </a:r>
            <a:r>
              <a:rPr lang="en-GB" sz="1400" b="1" dirty="0">
                <a:latin typeface="Candy Buzz BTN" panose="020F0504010107060306" pitchFamily="34" charset="0"/>
              </a:rPr>
              <a:t> September </a:t>
            </a:r>
          </a:p>
          <a:p>
            <a:r>
              <a:rPr lang="en-GB" sz="1400" dirty="0">
                <a:latin typeface="Candy Buzz BTN" panose="020F0504010107060306" pitchFamily="34" charset="0"/>
              </a:rPr>
              <a:t>School is open to all students from 8am. </a:t>
            </a:r>
          </a:p>
          <a:p>
            <a:endParaRPr lang="en-GB" sz="1400" b="1" dirty="0">
              <a:latin typeface="Candy Buzz BTN" panose="020F0504010107060306" pitchFamily="34" charset="0"/>
            </a:endParaRPr>
          </a:p>
          <a:p>
            <a:r>
              <a:rPr lang="en-GB" sz="1400" dirty="0">
                <a:latin typeface="Candy Buzz BTN" panose="020F0504010107060306" pitchFamily="34" charset="0"/>
              </a:rPr>
              <a:t>Students in the other year groups will all start back today.  In the morning, you will have extended form time again.  </a:t>
            </a:r>
          </a:p>
          <a:p>
            <a:endParaRPr lang="en-GB" sz="1400" dirty="0">
              <a:latin typeface="Candy Buzz BTN" panose="020F0504010107060306" pitchFamily="34" charset="0"/>
            </a:endParaRPr>
          </a:p>
          <a:p>
            <a:r>
              <a:rPr lang="en-GB" sz="1400" dirty="0">
                <a:latin typeface="Candy Buzz BTN" panose="020F0504010107060306" pitchFamily="34" charset="0"/>
              </a:rPr>
              <a:t>Just like on the Wednesday, there will be lots of staff around to help you.    </a:t>
            </a:r>
          </a:p>
          <a:p>
            <a:endParaRPr lang="en-GB" sz="1400" b="1" dirty="0">
              <a:latin typeface="Candy Buzz BTN" panose="020F0504010107060306" pitchFamily="34" charset="0"/>
            </a:endParaRPr>
          </a:p>
          <a:p>
            <a:r>
              <a:rPr lang="en-GB" sz="1400" b="1" dirty="0">
                <a:latin typeface="Candy Buzz BTN" panose="020F0504010107060306" pitchFamily="34" charset="0"/>
              </a:rPr>
              <a:t>Remember you need to be at your form room for 8.25am ready for a prompt start at 8.30am</a:t>
            </a:r>
          </a:p>
        </p:txBody>
      </p:sp>
      <p:sp>
        <p:nvSpPr>
          <p:cNvPr id="14" name="Star: 5 Points 13">
            <a:extLst>
              <a:ext uri="{FF2B5EF4-FFF2-40B4-BE49-F238E27FC236}">
                <a16:creationId xmlns:a16="http://schemas.microsoft.com/office/drawing/2014/main" id="{F9196DFE-C6E1-4CB9-882E-4E3638162A41}"/>
              </a:ext>
            </a:extLst>
          </p:cNvPr>
          <p:cNvSpPr/>
          <p:nvPr/>
        </p:nvSpPr>
        <p:spPr>
          <a:xfrm rot="614427">
            <a:off x="9292957" y="935029"/>
            <a:ext cx="2389076" cy="2048851"/>
          </a:xfrm>
          <a:prstGeom prst="star5">
            <a:avLst>
              <a:gd name="adj" fmla="val 32967"/>
              <a:gd name="hf" fmla="val 105146"/>
              <a:gd name="vf" fmla="val 110557"/>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Candy Buzz BTN" panose="020F0504010107060306" pitchFamily="34" charset="0"/>
              </a:rPr>
              <a:t>Don’t worry about getting lost; there will be lots of staff to help you find your way around.</a:t>
            </a:r>
          </a:p>
        </p:txBody>
      </p:sp>
    </p:spTree>
    <p:extLst>
      <p:ext uri="{BB962C8B-B14F-4D97-AF65-F5344CB8AC3E}">
        <p14:creationId xmlns:p14="http://schemas.microsoft.com/office/powerpoint/2010/main" val="3525683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623-1D16-42B7-9BA5-B36121C43971}"/>
              </a:ext>
            </a:extLst>
          </p:cNvPr>
          <p:cNvSpPr>
            <a:spLocks noGrp="1"/>
          </p:cNvSpPr>
          <p:nvPr>
            <p:ph type="ctrTitle"/>
          </p:nvPr>
        </p:nvSpPr>
        <p:spPr>
          <a:xfrm>
            <a:off x="1325217" y="317638"/>
            <a:ext cx="9144000" cy="825707"/>
          </a:xfrm>
        </p:spPr>
        <p:txBody>
          <a:bodyPr>
            <a:normAutofit fontScale="90000"/>
          </a:bodyPr>
          <a:lstStyle/>
          <a:p>
            <a:r>
              <a:rPr lang="en-GB" b="1" dirty="0">
                <a:latin typeface="Candy Buzz BTN" panose="020F0504010107060306" pitchFamily="34" charset="0"/>
                <a:cs typeface="Arial" panose="020B0604020202020204" pitchFamily="34" charset="0"/>
              </a:rPr>
              <a:t>Meet the Year 7 Team</a:t>
            </a:r>
          </a:p>
        </p:txBody>
      </p:sp>
      <p:sp>
        <p:nvSpPr>
          <p:cNvPr id="3" name="Subtitle 2">
            <a:extLst>
              <a:ext uri="{FF2B5EF4-FFF2-40B4-BE49-F238E27FC236}">
                <a16:creationId xmlns:a16="http://schemas.microsoft.com/office/drawing/2014/main" id="{864F3219-3DB9-4AA5-9779-14CFA59D469F}"/>
              </a:ext>
            </a:extLst>
          </p:cNvPr>
          <p:cNvSpPr>
            <a:spLocks noGrp="1"/>
          </p:cNvSpPr>
          <p:nvPr>
            <p:ph type="subTitle" idx="1"/>
          </p:nvPr>
        </p:nvSpPr>
        <p:spPr>
          <a:xfrm>
            <a:off x="4273061" y="4692970"/>
            <a:ext cx="2710281" cy="1655762"/>
          </a:xfrm>
        </p:spPr>
        <p:txBody>
          <a:bodyPr>
            <a:normAutofit/>
          </a:bodyPr>
          <a:lstStyle/>
          <a:p>
            <a:r>
              <a:rPr lang="en-GB" sz="2000" b="1" dirty="0">
                <a:latin typeface="Candy Buzz BTN" panose="020F0504010107060306" pitchFamily="34" charset="0"/>
              </a:rPr>
              <a:t>Mrs Cottee</a:t>
            </a:r>
          </a:p>
          <a:p>
            <a:r>
              <a:rPr lang="en-GB" sz="2000" b="1" dirty="0">
                <a:latin typeface="Candy Buzz BTN" panose="020F0504010107060306" pitchFamily="34" charset="0"/>
              </a:rPr>
              <a:t>7E</a:t>
            </a:r>
          </a:p>
          <a:p>
            <a:r>
              <a:rPr lang="en-GB" sz="2000" b="1" dirty="0">
                <a:latin typeface="Candy Buzz BTN" panose="020F0504010107060306" pitchFamily="34" charset="0"/>
              </a:rPr>
              <a:t>MFL Teacher </a:t>
            </a:r>
          </a:p>
        </p:txBody>
      </p:sp>
      <p:pic>
        <p:nvPicPr>
          <p:cNvPr id="6" name="Picture 5">
            <a:extLst>
              <a:ext uri="{FF2B5EF4-FFF2-40B4-BE49-F238E27FC236}">
                <a16:creationId xmlns:a16="http://schemas.microsoft.com/office/drawing/2014/main" id="{83DF7005-1D07-47F0-B40E-01C770B58297}"/>
              </a:ext>
            </a:extLst>
          </p:cNvPr>
          <p:cNvPicPr>
            <a:picLocks noChangeAspect="1"/>
          </p:cNvPicPr>
          <p:nvPr/>
        </p:nvPicPr>
        <p:blipFill>
          <a:blip r:embed="rId3"/>
          <a:stretch>
            <a:fillRect/>
          </a:stretch>
        </p:blipFill>
        <p:spPr>
          <a:xfrm>
            <a:off x="220019" y="5735460"/>
            <a:ext cx="1674418" cy="819396"/>
          </a:xfrm>
          <a:prstGeom prst="rect">
            <a:avLst/>
          </a:prstGeom>
        </p:spPr>
      </p:pic>
      <p:pic>
        <p:nvPicPr>
          <p:cNvPr id="7" name="Picture 6">
            <a:extLst>
              <a:ext uri="{FF2B5EF4-FFF2-40B4-BE49-F238E27FC236}">
                <a16:creationId xmlns:a16="http://schemas.microsoft.com/office/drawing/2014/main" id="{81516AB6-D2F1-4C11-883C-87CF1371EF1B}"/>
              </a:ext>
            </a:extLst>
          </p:cNvPr>
          <p:cNvPicPr>
            <a:picLocks noChangeAspect="1"/>
          </p:cNvPicPr>
          <p:nvPr/>
        </p:nvPicPr>
        <p:blipFill>
          <a:blip r:embed="rId4"/>
          <a:stretch>
            <a:fillRect/>
          </a:stretch>
        </p:blipFill>
        <p:spPr>
          <a:xfrm>
            <a:off x="9517377" y="128450"/>
            <a:ext cx="2327749" cy="1050442"/>
          </a:xfrm>
          <a:prstGeom prst="rect">
            <a:avLst/>
          </a:prstGeom>
        </p:spPr>
      </p:pic>
      <p:sp>
        <p:nvSpPr>
          <p:cNvPr id="8" name="Rectangle: Rounded Corners 7">
            <a:extLst>
              <a:ext uri="{FF2B5EF4-FFF2-40B4-BE49-F238E27FC236}">
                <a16:creationId xmlns:a16="http://schemas.microsoft.com/office/drawing/2014/main" id="{64F78AF6-EA66-4528-9D95-B12526AF0A6D}"/>
              </a:ext>
            </a:extLst>
          </p:cNvPr>
          <p:cNvSpPr/>
          <p:nvPr/>
        </p:nvSpPr>
        <p:spPr>
          <a:xfrm rot="21127165">
            <a:off x="2107408" y="1955542"/>
            <a:ext cx="2197580" cy="1961513"/>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book.</a:t>
            </a:r>
          </a:p>
          <a:p>
            <a:pPr algn="ctr"/>
            <a:r>
              <a:rPr lang="en-US" sz="1600" b="1" dirty="0">
                <a:latin typeface="Candy Buzz BTN" panose="020F0504010107060306" pitchFamily="34" charset="0"/>
              </a:rPr>
              <a:t>T</a:t>
            </a:r>
            <a:r>
              <a:rPr lang="en-GB" sz="1600" b="1" dirty="0">
                <a:latin typeface="Candy Buzz BTN" panose="020F0504010107060306" pitchFamily="34" charset="0"/>
              </a:rPr>
              <a:t>his is such a difficult question because I love reading. I really like “Pillars of the Earth” by Ken Follett</a:t>
            </a:r>
          </a:p>
        </p:txBody>
      </p:sp>
      <p:sp>
        <p:nvSpPr>
          <p:cNvPr id="9" name="Rectangle: Rounded Corners 8">
            <a:extLst>
              <a:ext uri="{FF2B5EF4-FFF2-40B4-BE49-F238E27FC236}">
                <a16:creationId xmlns:a16="http://schemas.microsoft.com/office/drawing/2014/main" id="{4C504CB1-CDCC-47B6-AAFD-03E9FE776D14}"/>
              </a:ext>
            </a:extLst>
          </p:cNvPr>
          <p:cNvSpPr/>
          <p:nvPr/>
        </p:nvSpPr>
        <p:spPr>
          <a:xfrm rot="697092">
            <a:off x="1706260" y="1080239"/>
            <a:ext cx="2397597" cy="807657"/>
          </a:xfrm>
          <a:prstGeom prst="round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football team.</a:t>
            </a:r>
          </a:p>
          <a:p>
            <a:pPr algn="ctr"/>
            <a:r>
              <a:rPr lang="en-US" sz="1600" b="1" dirty="0">
                <a:latin typeface="Candy Buzz BTN" panose="020F0504010107060306" pitchFamily="34" charset="0"/>
              </a:rPr>
              <a:t>L</a:t>
            </a:r>
            <a:r>
              <a:rPr lang="en-GB" sz="1600" b="1" dirty="0" err="1">
                <a:latin typeface="Candy Buzz BTN" panose="020F0504010107060306" pitchFamily="34" charset="0"/>
              </a:rPr>
              <a:t>iverpool</a:t>
            </a:r>
            <a:r>
              <a:rPr lang="en-GB" sz="1600" b="1" dirty="0">
                <a:latin typeface="Candy Buzz BTN" panose="020F0504010107060306" pitchFamily="34" charset="0"/>
              </a:rPr>
              <a:t> FC</a:t>
            </a:r>
          </a:p>
        </p:txBody>
      </p:sp>
      <p:sp>
        <p:nvSpPr>
          <p:cNvPr id="10" name="Rectangle: Rounded Corners 9">
            <a:extLst>
              <a:ext uri="{FF2B5EF4-FFF2-40B4-BE49-F238E27FC236}">
                <a16:creationId xmlns:a16="http://schemas.microsoft.com/office/drawing/2014/main" id="{22F049AB-7574-4154-8F45-FF850279D97F}"/>
              </a:ext>
            </a:extLst>
          </p:cNvPr>
          <p:cNvSpPr/>
          <p:nvPr/>
        </p:nvSpPr>
        <p:spPr>
          <a:xfrm rot="21198921">
            <a:off x="328294" y="1043340"/>
            <a:ext cx="1369925" cy="2277491"/>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Favourite subject at school.</a:t>
            </a:r>
          </a:p>
          <a:p>
            <a:pPr algn="ctr"/>
            <a:r>
              <a:rPr lang="en-US" sz="1600" b="1" dirty="0">
                <a:solidFill>
                  <a:schemeClr val="bg1"/>
                </a:solidFill>
                <a:latin typeface="Candy Buzz BTN" panose="020F0504010107060306" pitchFamily="34" charset="0"/>
              </a:rPr>
              <a:t>English, Spanish and French. I have loved languages from yr7</a:t>
            </a:r>
            <a:endParaRPr lang="en-GB" sz="1600" b="1" dirty="0">
              <a:solidFill>
                <a:schemeClr val="bg1"/>
              </a:solidFill>
              <a:latin typeface="Candy Buzz BTN" panose="020F0504010107060306" pitchFamily="34" charset="0"/>
            </a:endParaRPr>
          </a:p>
        </p:txBody>
      </p:sp>
      <p:sp>
        <p:nvSpPr>
          <p:cNvPr id="11" name="Rectangle: Rounded Corners 10">
            <a:extLst>
              <a:ext uri="{FF2B5EF4-FFF2-40B4-BE49-F238E27FC236}">
                <a16:creationId xmlns:a16="http://schemas.microsoft.com/office/drawing/2014/main" id="{EFF3C325-7F1F-490F-9D86-DC02F5979C1E}"/>
              </a:ext>
            </a:extLst>
          </p:cNvPr>
          <p:cNvSpPr/>
          <p:nvPr/>
        </p:nvSpPr>
        <p:spPr>
          <a:xfrm rot="20900926">
            <a:off x="9079752" y="4915562"/>
            <a:ext cx="2245894" cy="1450624"/>
          </a:xfrm>
          <a:prstGeom prst="round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films.</a:t>
            </a:r>
          </a:p>
          <a:p>
            <a:pPr algn="ctr"/>
            <a:r>
              <a:rPr lang="en-US" sz="1600" b="1" dirty="0">
                <a:latin typeface="Candy Buzz BTN" panose="020F0504010107060306" pitchFamily="34" charset="0"/>
              </a:rPr>
              <a:t>-Beauty and the Beast</a:t>
            </a:r>
          </a:p>
          <a:p>
            <a:pPr algn="ctr"/>
            <a:r>
              <a:rPr lang="en-US" sz="1600" b="1" dirty="0">
                <a:latin typeface="Candy Buzz BTN" panose="020F0504010107060306" pitchFamily="34" charset="0"/>
              </a:rPr>
              <a:t>-The Holiday</a:t>
            </a:r>
          </a:p>
          <a:p>
            <a:pPr algn="ctr"/>
            <a:r>
              <a:rPr lang="en-US" sz="1600" b="1" dirty="0">
                <a:latin typeface="Candy Buzz BTN" panose="020F0504010107060306" pitchFamily="34" charset="0"/>
              </a:rPr>
              <a:t>-Thor </a:t>
            </a:r>
            <a:r>
              <a:rPr lang="en-US" sz="1600" b="1" dirty="0" err="1">
                <a:latin typeface="Candy Buzz BTN" panose="020F0504010107060306" pitchFamily="34" charset="0"/>
              </a:rPr>
              <a:t>Ragnarok</a:t>
            </a:r>
            <a:endParaRPr lang="en-GB" sz="1600" b="1" dirty="0">
              <a:latin typeface="Candy Buzz BTN" panose="020F0504010107060306" pitchFamily="34" charset="0"/>
            </a:endParaRPr>
          </a:p>
        </p:txBody>
      </p:sp>
      <p:sp>
        <p:nvSpPr>
          <p:cNvPr id="12" name="Rectangle 11">
            <a:extLst>
              <a:ext uri="{FF2B5EF4-FFF2-40B4-BE49-F238E27FC236}">
                <a16:creationId xmlns:a16="http://schemas.microsoft.com/office/drawing/2014/main" id="{3271B7F3-521C-41EF-A915-45AA65D63994}"/>
              </a:ext>
            </a:extLst>
          </p:cNvPr>
          <p:cNvSpPr/>
          <p:nvPr/>
        </p:nvSpPr>
        <p:spPr>
          <a:xfrm>
            <a:off x="145774" y="128450"/>
            <a:ext cx="11872919" cy="6601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BC89F098-0061-4344-AF2A-3942A9EED0A4}"/>
              </a:ext>
            </a:extLst>
          </p:cNvPr>
          <p:cNvSpPr/>
          <p:nvPr/>
        </p:nvSpPr>
        <p:spPr>
          <a:xfrm rot="257054">
            <a:off x="7112351" y="1173095"/>
            <a:ext cx="4786310" cy="1282109"/>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My biggest worry…</a:t>
            </a:r>
          </a:p>
          <a:p>
            <a:pPr algn="ctr"/>
            <a:r>
              <a:rPr lang="en-US" sz="1600" b="1" dirty="0">
                <a:latin typeface="Candy Buzz BTN" panose="020F0504010107060306" pitchFamily="34" charset="0"/>
              </a:rPr>
              <a:t>is not being </a:t>
            </a:r>
            <a:r>
              <a:rPr lang="en-US" sz="1600" b="1" dirty="0" err="1">
                <a:latin typeface="Candy Buzz BTN" panose="020F0504010107060306" pitchFamily="34" charset="0"/>
              </a:rPr>
              <a:t>organised</a:t>
            </a:r>
            <a:r>
              <a:rPr lang="en-US" sz="1600" b="1" dirty="0">
                <a:latin typeface="Candy Buzz BTN" panose="020F0504010107060306" pitchFamily="34" charset="0"/>
              </a:rPr>
              <a:t> and not knowing what I am doing. I like writing important things down on my calendar and knowing where everything I need is.</a:t>
            </a:r>
            <a:endParaRPr lang="en-GB" sz="1600" b="1" dirty="0">
              <a:latin typeface="Candy Buzz BTN" panose="020F0504010107060306" pitchFamily="34" charset="0"/>
            </a:endParaRPr>
          </a:p>
        </p:txBody>
      </p:sp>
      <p:sp>
        <p:nvSpPr>
          <p:cNvPr id="15" name="Rectangle: Rounded Corners 14">
            <a:extLst>
              <a:ext uri="{FF2B5EF4-FFF2-40B4-BE49-F238E27FC236}">
                <a16:creationId xmlns:a16="http://schemas.microsoft.com/office/drawing/2014/main" id="{D7F0851B-DB01-4EB3-8C98-662F51DCC771}"/>
              </a:ext>
            </a:extLst>
          </p:cNvPr>
          <p:cNvSpPr/>
          <p:nvPr/>
        </p:nvSpPr>
        <p:spPr>
          <a:xfrm rot="282125">
            <a:off x="6965800" y="2478883"/>
            <a:ext cx="2788277" cy="1853392"/>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At the weekend….</a:t>
            </a:r>
          </a:p>
          <a:p>
            <a:pPr algn="ctr"/>
            <a:r>
              <a:rPr lang="en-US" sz="1600" b="1" dirty="0">
                <a:latin typeface="Candy Buzz BTN" panose="020F0504010107060306" pitchFamily="34" charset="0"/>
              </a:rPr>
              <a:t>I</a:t>
            </a:r>
            <a:r>
              <a:rPr lang="en-GB" sz="1600" b="1" dirty="0">
                <a:latin typeface="Candy Buzz BTN" panose="020F0504010107060306" pitchFamily="34" charset="0"/>
              </a:rPr>
              <a:t> like to spend time with my family and take lots of photos of my cat Brie. I enjoy spending time with friends and visiting new places.</a:t>
            </a:r>
          </a:p>
        </p:txBody>
      </p:sp>
      <p:sp>
        <p:nvSpPr>
          <p:cNvPr id="16" name="Rectangle: Rounded Corners 15">
            <a:extLst>
              <a:ext uri="{FF2B5EF4-FFF2-40B4-BE49-F238E27FC236}">
                <a16:creationId xmlns:a16="http://schemas.microsoft.com/office/drawing/2014/main" id="{A4BD3F25-C022-4F75-9EED-F76ED2DD4435}"/>
              </a:ext>
            </a:extLst>
          </p:cNvPr>
          <p:cNvSpPr/>
          <p:nvPr/>
        </p:nvSpPr>
        <p:spPr>
          <a:xfrm rot="21445750">
            <a:off x="9747398" y="2688756"/>
            <a:ext cx="2086593" cy="1958403"/>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Favourite quote.</a:t>
            </a:r>
          </a:p>
          <a:p>
            <a:pPr algn="ctr"/>
            <a:r>
              <a:rPr lang="en-US" dirty="0">
                <a:solidFill>
                  <a:schemeClr val="bg1"/>
                </a:solidFill>
                <a:latin typeface="Candy Buzz BTN" panose="020F0504010107060306" pitchFamily="34" charset="0"/>
              </a:rPr>
              <a:t>“</a:t>
            </a:r>
            <a:r>
              <a:rPr lang="en-US" sz="1600" dirty="0">
                <a:solidFill>
                  <a:schemeClr val="bg1"/>
                </a:solidFill>
                <a:latin typeface="Candy Buzz BTN" panose="020F0504010107060306" pitchFamily="34" charset="0"/>
              </a:rPr>
              <a:t>Do what you can, with what you have, where you are.” ―Theodore Roosevelt.</a:t>
            </a:r>
            <a:r>
              <a:rPr lang="en-GB" sz="1600" b="1" dirty="0">
                <a:solidFill>
                  <a:schemeClr val="bg1"/>
                </a:solidFill>
                <a:latin typeface="Candy Buzz BTN" panose="020F0504010107060306" pitchFamily="34" charset="0"/>
              </a:rPr>
              <a:t> </a:t>
            </a:r>
          </a:p>
          <a:p>
            <a:pPr algn="ctr"/>
            <a:endParaRPr lang="en-GB" sz="1600" dirty="0">
              <a:solidFill>
                <a:schemeClr val="bg1"/>
              </a:solidFill>
              <a:latin typeface="Candy Buzz BTN" panose="020F0504010107060306" pitchFamily="34" charset="0"/>
            </a:endParaRPr>
          </a:p>
        </p:txBody>
      </p:sp>
      <p:sp>
        <p:nvSpPr>
          <p:cNvPr id="17" name="Rectangle: Rounded Corners 16">
            <a:extLst>
              <a:ext uri="{FF2B5EF4-FFF2-40B4-BE49-F238E27FC236}">
                <a16:creationId xmlns:a16="http://schemas.microsoft.com/office/drawing/2014/main" id="{F52E6AA6-86AD-48A3-91F9-3612A2D34519}"/>
              </a:ext>
            </a:extLst>
          </p:cNvPr>
          <p:cNvSpPr/>
          <p:nvPr/>
        </p:nvSpPr>
        <p:spPr>
          <a:xfrm rot="21373510">
            <a:off x="2299478" y="3909510"/>
            <a:ext cx="2538670" cy="2690330"/>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My Role Models.</a:t>
            </a:r>
          </a:p>
          <a:p>
            <a:pPr algn="ctr"/>
            <a:r>
              <a:rPr lang="en-US" sz="1600" b="1" dirty="0">
                <a:solidFill>
                  <a:schemeClr val="bg1"/>
                </a:solidFill>
                <a:latin typeface="Candy Buzz BTN" panose="020F0504010107060306" pitchFamily="34" charset="0"/>
              </a:rPr>
              <a:t>M</a:t>
            </a:r>
            <a:r>
              <a:rPr lang="en-GB" sz="1600" b="1" dirty="0">
                <a:solidFill>
                  <a:schemeClr val="bg1"/>
                </a:solidFill>
                <a:latin typeface="Candy Buzz BTN" panose="020F0504010107060306" pitchFamily="34" charset="0"/>
              </a:rPr>
              <a:t>y parents who have always taught me to work hard for what I want and to be myself.</a:t>
            </a:r>
          </a:p>
          <a:p>
            <a:pPr algn="ctr"/>
            <a:r>
              <a:rPr lang="en-US" sz="1600" b="1" dirty="0">
                <a:solidFill>
                  <a:schemeClr val="bg1"/>
                </a:solidFill>
                <a:latin typeface="Candy Buzz BTN" panose="020F0504010107060306" pitchFamily="34" charset="0"/>
              </a:rPr>
              <a:t>M</a:t>
            </a:r>
            <a:r>
              <a:rPr lang="en-GB" sz="1600" b="1" dirty="0">
                <a:solidFill>
                  <a:schemeClr val="bg1"/>
                </a:solidFill>
                <a:latin typeface="Candy Buzz BTN" panose="020F0504010107060306" pitchFamily="34" charset="0"/>
              </a:rPr>
              <a:t>y Primary school teacher </a:t>
            </a:r>
            <a:r>
              <a:rPr lang="en-GB" sz="1600" b="1" dirty="0" err="1">
                <a:solidFill>
                  <a:schemeClr val="bg1"/>
                </a:solidFill>
                <a:latin typeface="Candy Buzz BTN" panose="020F0504010107060306" pitchFamily="34" charset="0"/>
              </a:rPr>
              <a:t>Anabela</a:t>
            </a:r>
            <a:r>
              <a:rPr lang="en-GB" sz="1600" b="1" dirty="0">
                <a:solidFill>
                  <a:schemeClr val="bg1"/>
                </a:solidFill>
                <a:latin typeface="Candy Buzz BTN" panose="020F0504010107060306" pitchFamily="34" charset="0"/>
              </a:rPr>
              <a:t>, who was always kind and encouraged me in my love of reading.</a:t>
            </a:r>
          </a:p>
        </p:txBody>
      </p:sp>
      <p:sp>
        <p:nvSpPr>
          <p:cNvPr id="18" name="Rectangle: Rounded Corners 17">
            <a:extLst>
              <a:ext uri="{FF2B5EF4-FFF2-40B4-BE49-F238E27FC236}">
                <a16:creationId xmlns:a16="http://schemas.microsoft.com/office/drawing/2014/main" id="{17EC2CAD-9C53-4B38-88C0-488F45233493}"/>
              </a:ext>
            </a:extLst>
          </p:cNvPr>
          <p:cNvSpPr/>
          <p:nvPr/>
        </p:nvSpPr>
        <p:spPr>
          <a:xfrm rot="20676258">
            <a:off x="361372" y="3433812"/>
            <a:ext cx="1798281" cy="2131993"/>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Important part of my job.</a:t>
            </a:r>
          </a:p>
          <a:p>
            <a:pPr algn="ctr"/>
            <a:r>
              <a:rPr lang="en-US" sz="1600" b="1" dirty="0">
                <a:latin typeface="Candy Buzz BTN" panose="020F0504010107060306" pitchFamily="34" charset="0"/>
              </a:rPr>
              <a:t>G</a:t>
            </a:r>
            <a:r>
              <a:rPr lang="en-GB" sz="1600" b="1" dirty="0" err="1">
                <a:latin typeface="Candy Buzz BTN" panose="020F0504010107060306" pitchFamily="34" charset="0"/>
              </a:rPr>
              <a:t>etting</a:t>
            </a:r>
            <a:r>
              <a:rPr lang="en-GB" sz="1600" b="1" dirty="0">
                <a:latin typeface="Candy Buzz BTN" panose="020F0504010107060306" pitchFamily="34" charset="0"/>
              </a:rPr>
              <a:t> to know my students and motivating them to achieve what they didn’t think was possible.</a:t>
            </a:r>
          </a:p>
        </p:txBody>
      </p:sp>
      <p:sp>
        <p:nvSpPr>
          <p:cNvPr id="14" name="Rectangle: Rounded Corners 13">
            <a:extLst>
              <a:ext uri="{FF2B5EF4-FFF2-40B4-BE49-F238E27FC236}">
                <a16:creationId xmlns:a16="http://schemas.microsoft.com/office/drawing/2014/main" id="{4F84D71B-5FAF-459C-9512-9DC6D778A1E1}"/>
              </a:ext>
            </a:extLst>
          </p:cNvPr>
          <p:cNvSpPr/>
          <p:nvPr/>
        </p:nvSpPr>
        <p:spPr>
          <a:xfrm rot="21090249">
            <a:off x="6403161" y="4490904"/>
            <a:ext cx="2483954" cy="1890839"/>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b="1" dirty="0">
              <a:latin typeface="Candy Buzz BTN" panose="020F0504010107060306" pitchFamily="34" charset="0"/>
            </a:endParaRPr>
          </a:p>
          <a:p>
            <a:pPr algn="ctr"/>
            <a:r>
              <a:rPr lang="en-GB" sz="1600" b="1" dirty="0">
                <a:latin typeface="Candy Buzz BTN" panose="020F0504010107060306" pitchFamily="34" charset="0"/>
              </a:rPr>
              <a:t>I am most proud of</a:t>
            </a:r>
            <a:r>
              <a:rPr lang="en-GB" sz="1600" dirty="0">
                <a:latin typeface="Candy Buzz BTN" panose="020F0504010107060306" pitchFamily="34" charset="0"/>
              </a:rPr>
              <a:t>….</a:t>
            </a:r>
          </a:p>
          <a:p>
            <a:pPr algn="ctr"/>
            <a:r>
              <a:rPr lang="en-US" sz="1600" dirty="0">
                <a:latin typeface="Candy Buzz BTN" panose="020F0504010107060306" pitchFamily="34" charset="0"/>
              </a:rPr>
              <a:t>Getting good grades in </a:t>
            </a:r>
            <a:r>
              <a:rPr lang="en-GB" sz="1600" dirty="0">
                <a:latin typeface="Candy Buzz BTN" panose="020F0504010107060306" pitchFamily="34" charset="0"/>
              </a:rPr>
              <a:t>all my GCSEs having moved to the UK in yr10 not speaking English fluently </a:t>
            </a:r>
          </a:p>
          <a:p>
            <a:pPr algn="ctr"/>
            <a:endParaRPr lang="en-GB" sz="1600" dirty="0">
              <a:latin typeface="Candy Buzz BTN" panose="020F0504010107060306" pitchFamily="34" charset="0"/>
            </a:endParaRPr>
          </a:p>
          <a:p>
            <a:pPr algn="ctr"/>
            <a:r>
              <a:rPr lang="en-GB" sz="1600" dirty="0">
                <a:latin typeface="Candy Buzz BTN" panose="020F0504010107060306" pitchFamily="34" charset="0"/>
              </a:rPr>
              <a:t> </a:t>
            </a:r>
          </a:p>
        </p:txBody>
      </p:sp>
      <p:pic>
        <p:nvPicPr>
          <p:cNvPr id="4" name="Picture 3">
            <a:extLst>
              <a:ext uri="{FF2B5EF4-FFF2-40B4-BE49-F238E27FC236}">
                <a16:creationId xmlns:a16="http://schemas.microsoft.com/office/drawing/2014/main" id="{75F16373-09EB-46D4-AD7F-FC8BEF7E63CB}"/>
              </a:ext>
            </a:extLst>
          </p:cNvPr>
          <p:cNvPicPr>
            <a:picLocks noChangeAspect="1"/>
          </p:cNvPicPr>
          <p:nvPr/>
        </p:nvPicPr>
        <p:blipFill>
          <a:blip r:embed="rId5"/>
          <a:stretch>
            <a:fillRect/>
          </a:stretch>
        </p:blipFill>
        <p:spPr>
          <a:xfrm>
            <a:off x="4733396" y="1365315"/>
            <a:ext cx="2019300" cy="2895600"/>
          </a:xfrm>
          <a:prstGeom prst="rect">
            <a:avLst/>
          </a:prstGeom>
        </p:spPr>
      </p:pic>
    </p:spTree>
    <p:custDataLst>
      <p:tags r:id="rId1"/>
    </p:custDataLst>
    <p:extLst>
      <p:ext uri="{BB962C8B-B14F-4D97-AF65-F5344CB8AC3E}">
        <p14:creationId xmlns:p14="http://schemas.microsoft.com/office/powerpoint/2010/main" val="4147845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623-1D16-42B7-9BA5-B36121C43971}"/>
              </a:ext>
            </a:extLst>
          </p:cNvPr>
          <p:cNvSpPr>
            <a:spLocks noGrp="1"/>
          </p:cNvSpPr>
          <p:nvPr>
            <p:ph type="ctrTitle"/>
          </p:nvPr>
        </p:nvSpPr>
        <p:spPr>
          <a:xfrm>
            <a:off x="199810" y="197034"/>
            <a:ext cx="9144000" cy="825707"/>
          </a:xfrm>
        </p:spPr>
        <p:txBody>
          <a:bodyPr>
            <a:normAutofit fontScale="90000"/>
          </a:bodyPr>
          <a:lstStyle/>
          <a:p>
            <a:pPr algn="l"/>
            <a:r>
              <a:rPr lang="en-GB" b="1" dirty="0">
                <a:latin typeface="Candy Buzz BTN" panose="020F0504010107060306" pitchFamily="34" charset="0"/>
                <a:cs typeface="Arial" panose="020B0604020202020204" pitchFamily="34" charset="0"/>
              </a:rPr>
              <a:t>Senior Leadership Team </a:t>
            </a:r>
          </a:p>
        </p:txBody>
      </p:sp>
      <p:sp>
        <p:nvSpPr>
          <p:cNvPr id="23" name="Subtitle 2">
            <a:extLst>
              <a:ext uri="{FF2B5EF4-FFF2-40B4-BE49-F238E27FC236}">
                <a16:creationId xmlns:a16="http://schemas.microsoft.com/office/drawing/2014/main" id="{04EE7F47-DEE7-4E47-B203-2FCD5D9A7A7D}"/>
              </a:ext>
            </a:extLst>
          </p:cNvPr>
          <p:cNvSpPr>
            <a:spLocks noGrp="1"/>
          </p:cNvSpPr>
          <p:nvPr>
            <p:ph type="subTitle" idx="1"/>
          </p:nvPr>
        </p:nvSpPr>
        <p:spPr>
          <a:xfrm>
            <a:off x="298790" y="872127"/>
            <a:ext cx="6572527" cy="879354"/>
          </a:xfrm>
        </p:spPr>
        <p:txBody>
          <a:bodyPr>
            <a:normAutofit/>
          </a:bodyPr>
          <a:lstStyle/>
          <a:p>
            <a:pPr algn="l"/>
            <a:r>
              <a:rPr lang="en-GB" sz="1800" b="1" dirty="0">
                <a:latin typeface="Candy Buzz BTN" panose="020F0504010107060306" pitchFamily="34" charset="0"/>
              </a:rPr>
              <a:t>The Senior Leadership Team oversee the running of the school and you will see them every day in school so remember to say hello.</a:t>
            </a:r>
          </a:p>
        </p:txBody>
      </p:sp>
      <p:pic>
        <p:nvPicPr>
          <p:cNvPr id="6" name="Picture 5">
            <a:extLst>
              <a:ext uri="{FF2B5EF4-FFF2-40B4-BE49-F238E27FC236}">
                <a16:creationId xmlns:a16="http://schemas.microsoft.com/office/drawing/2014/main" id="{83DF7005-1D07-47F0-B40E-01C770B58297}"/>
              </a:ext>
            </a:extLst>
          </p:cNvPr>
          <p:cNvPicPr>
            <a:picLocks noChangeAspect="1"/>
          </p:cNvPicPr>
          <p:nvPr/>
        </p:nvPicPr>
        <p:blipFill>
          <a:blip r:embed="rId2"/>
          <a:stretch>
            <a:fillRect/>
          </a:stretch>
        </p:blipFill>
        <p:spPr>
          <a:xfrm>
            <a:off x="199810" y="5991458"/>
            <a:ext cx="1272209" cy="622570"/>
          </a:xfrm>
          <a:prstGeom prst="rect">
            <a:avLst/>
          </a:prstGeom>
        </p:spPr>
      </p:pic>
      <p:pic>
        <p:nvPicPr>
          <p:cNvPr id="7" name="Picture 6">
            <a:extLst>
              <a:ext uri="{FF2B5EF4-FFF2-40B4-BE49-F238E27FC236}">
                <a16:creationId xmlns:a16="http://schemas.microsoft.com/office/drawing/2014/main" id="{81516AB6-D2F1-4C11-883C-87CF1371EF1B}"/>
              </a:ext>
            </a:extLst>
          </p:cNvPr>
          <p:cNvPicPr>
            <a:picLocks noChangeAspect="1"/>
          </p:cNvPicPr>
          <p:nvPr/>
        </p:nvPicPr>
        <p:blipFill>
          <a:blip r:embed="rId3"/>
          <a:stretch>
            <a:fillRect/>
          </a:stretch>
        </p:blipFill>
        <p:spPr>
          <a:xfrm>
            <a:off x="9517377" y="128450"/>
            <a:ext cx="2327749" cy="1050442"/>
          </a:xfrm>
          <a:prstGeom prst="rect">
            <a:avLst/>
          </a:prstGeom>
        </p:spPr>
      </p:pic>
      <p:sp>
        <p:nvSpPr>
          <p:cNvPr id="12" name="Rectangle 11">
            <a:extLst>
              <a:ext uri="{FF2B5EF4-FFF2-40B4-BE49-F238E27FC236}">
                <a16:creationId xmlns:a16="http://schemas.microsoft.com/office/drawing/2014/main" id="{3271B7F3-521C-41EF-A915-45AA65D63994}"/>
              </a:ext>
            </a:extLst>
          </p:cNvPr>
          <p:cNvSpPr/>
          <p:nvPr/>
        </p:nvSpPr>
        <p:spPr>
          <a:xfrm>
            <a:off x="145774" y="128450"/>
            <a:ext cx="11872919" cy="6601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ubtitle 2">
            <a:extLst>
              <a:ext uri="{FF2B5EF4-FFF2-40B4-BE49-F238E27FC236}">
                <a16:creationId xmlns:a16="http://schemas.microsoft.com/office/drawing/2014/main" id="{D0685F8C-77F0-4AE4-9C4D-E55DF9DB07BD}"/>
              </a:ext>
            </a:extLst>
          </p:cNvPr>
          <p:cNvSpPr txBox="1">
            <a:spLocks/>
          </p:cNvSpPr>
          <p:nvPr/>
        </p:nvSpPr>
        <p:spPr>
          <a:xfrm>
            <a:off x="316872" y="1751481"/>
            <a:ext cx="1831405" cy="16775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sz="2000" b="1" dirty="0">
              <a:latin typeface="Candy Buzz BTN" panose="020F0504010107060306" pitchFamily="34" charset="0"/>
            </a:endParaRPr>
          </a:p>
        </p:txBody>
      </p:sp>
      <p:sp>
        <p:nvSpPr>
          <p:cNvPr id="24" name="Rectangle: Rounded Corners 23">
            <a:extLst>
              <a:ext uri="{FF2B5EF4-FFF2-40B4-BE49-F238E27FC236}">
                <a16:creationId xmlns:a16="http://schemas.microsoft.com/office/drawing/2014/main" id="{EB7F5AD0-B8AC-427C-83E5-2B9F0F19ABED}"/>
              </a:ext>
            </a:extLst>
          </p:cNvPr>
          <p:cNvSpPr/>
          <p:nvPr/>
        </p:nvSpPr>
        <p:spPr>
          <a:xfrm rot="10800000" flipV="1">
            <a:off x="3768248" y="1572659"/>
            <a:ext cx="7049387" cy="2217391"/>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endParaRPr lang="en-GB" sz="1400" dirty="0">
              <a:latin typeface="Candy Buzz BTN" panose="020F0504010107060306" pitchFamily="34" charset="0"/>
            </a:endParaRPr>
          </a:p>
          <a:p>
            <a:pPr algn="ctr"/>
            <a:r>
              <a:rPr lang="en-GB" sz="1600" b="1" dirty="0">
                <a:latin typeface="Candy Buzz BTN" panose="020F0504010107060306" pitchFamily="34" charset="0"/>
              </a:rPr>
              <a:t>Mr Hobbs   - Headteacher</a:t>
            </a:r>
          </a:p>
          <a:p>
            <a:r>
              <a:rPr lang="en-GB" sz="1600" dirty="0">
                <a:latin typeface="Candy Buzz BTN" panose="020F0504010107060306" pitchFamily="34" charset="0"/>
              </a:rPr>
              <a:t>The most important part of my job is helping all the staff and students to live up to our motto – ‘be the best you can be’ – and making sure that everyone is included as part of the Wilsthorpe community.</a:t>
            </a:r>
          </a:p>
          <a:p>
            <a:r>
              <a:rPr lang="en-GB" sz="1600" dirty="0">
                <a:latin typeface="Candy Buzz BTN" panose="020F0504010107060306" pitchFamily="34" charset="0"/>
              </a:rPr>
              <a:t> </a:t>
            </a:r>
          </a:p>
          <a:p>
            <a:r>
              <a:rPr lang="en-GB" sz="1600" dirty="0">
                <a:latin typeface="Candy Buzz BTN" panose="020F0504010107060306" pitchFamily="34" charset="0"/>
              </a:rPr>
              <a:t>If I had a </a:t>
            </a:r>
            <a:r>
              <a:rPr lang="en-GB" sz="1600" b="1" dirty="0">
                <a:latin typeface="Candy Buzz BTN" panose="020F0504010107060306" pitchFamily="34" charset="0"/>
              </a:rPr>
              <a:t>superpower</a:t>
            </a:r>
            <a:r>
              <a:rPr lang="en-GB" sz="1600" dirty="0">
                <a:latin typeface="Candy Buzz BTN" panose="020F0504010107060306" pitchFamily="34" charset="0"/>
              </a:rPr>
              <a:t> … I think it would be </a:t>
            </a:r>
            <a:r>
              <a:rPr lang="en-GB" sz="1600" dirty="0" err="1">
                <a:latin typeface="Candy Buzz BTN" panose="020F0504010107060306" pitchFamily="34" charset="0"/>
              </a:rPr>
              <a:t>apparating</a:t>
            </a:r>
            <a:r>
              <a:rPr lang="en-GB" sz="1600" dirty="0">
                <a:latin typeface="Candy Buzz BTN" panose="020F0504010107060306" pitchFamily="34" charset="0"/>
              </a:rPr>
              <a:t>, as in Harry Potter, as I do walk at quite a pace and students often comment that I’ll appear at one end of the building, only to reappear in another part not long afterwards. Keeps everyone on their toes!</a:t>
            </a:r>
          </a:p>
          <a:p>
            <a:pPr algn="ctr"/>
            <a:r>
              <a:rPr lang="en-GB" sz="1400" b="1" dirty="0">
                <a:latin typeface="Candy Buzz BTN" panose="020F0504010107060306" pitchFamily="34" charset="0"/>
              </a:rPr>
              <a:t> </a:t>
            </a:r>
          </a:p>
        </p:txBody>
      </p:sp>
      <p:pic>
        <p:nvPicPr>
          <p:cNvPr id="14" name="Picture 13">
            <a:extLst>
              <a:ext uri="{FF2B5EF4-FFF2-40B4-BE49-F238E27FC236}">
                <a16:creationId xmlns:a16="http://schemas.microsoft.com/office/drawing/2014/main" id="{73E23235-EF6C-4F6D-AEBF-BF13061B48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3293" y="1572658"/>
            <a:ext cx="1830028" cy="2423606"/>
          </a:xfrm>
          <a:prstGeom prst="rect">
            <a:avLst/>
          </a:prstGeom>
          <a:ln>
            <a:noFill/>
          </a:ln>
          <a:effectLst>
            <a:softEdge rad="112500"/>
          </a:effectLst>
        </p:spPr>
      </p:pic>
      <p:pic>
        <p:nvPicPr>
          <p:cNvPr id="15" name="Picture 14">
            <a:extLst>
              <a:ext uri="{FF2B5EF4-FFF2-40B4-BE49-F238E27FC236}">
                <a16:creationId xmlns:a16="http://schemas.microsoft.com/office/drawing/2014/main" id="{665D8EDE-0AD4-4581-AF2E-32554BF642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3293" y="4065690"/>
            <a:ext cx="1830028" cy="2423606"/>
          </a:xfrm>
          <a:prstGeom prst="rect">
            <a:avLst/>
          </a:prstGeom>
          <a:ln>
            <a:noFill/>
          </a:ln>
          <a:effectLst>
            <a:softEdge rad="112500"/>
          </a:effectLst>
        </p:spPr>
      </p:pic>
      <p:sp>
        <p:nvSpPr>
          <p:cNvPr id="19" name="Rectangle: Rounded Corners 18">
            <a:extLst>
              <a:ext uri="{FF2B5EF4-FFF2-40B4-BE49-F238E27FC236}">
                <a16:creationId xmlns:a16="http://schemas.microsoft.com/office/drawing/2014/main" id="{434990A3-928D-4946-AB25-4C47943924FF}"/>
              </a:ext>
            </a:extLst>
          </p:cNvPr>
          <p:cNvSpPr/>
          <p:nvPr/>
        </p:nvSpPr>
        <p:spPr>
          <a:xfrm rot="10800000" flipV="1">
            <a:off x="3797069" y="3939084"/>
            <a:ext cx="7049386" cy="2423605"/>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t"/>
          <a:lstStyle/>
          <a:p>
            <a:r>
              <a:rPr lang="en-GB" sz="1600" b="1" dirty="0">
                <a:latin typeface="Candy Buzz BTN" panose="020F0504010107060306" pitchFamily="34" charset="0"/>
              </a:rPr>
              <a:t>Mrs Tickle – Deputy Headteacher</a:t>
            </a:r>
          </a:p>
          <a:p>
            <a:pPr algn="ctr"/>
            <a:endParaRPr lang="en-GB" sz="1600" dirty="0">
              <a:latin typeface="Candy Buzz BTN" panose="020F0504010107060306"/>
            </a:endParaRPr>
          </a:p>
          <a:p>
            <a:r>
              <a:rPr lang="en-GB" sz="1600" dirty="0">
                <a:latin typeface="Candy Buzz BTN" panose="020F0504010107060306"/>
              </a:rPr>
              <a:t>The most important part of my role is trying to ensure that students feel safe and supported during their time at Wilsthorpe. I help to make sure that students develop not only academically but personally so that they leave Wilsthorpe with the confidence to succeed in life</a:t>
            </a:r>
          </a:p>
          <a:p>
            <a:endParaRPr lang="en-GB" sz="1600" dirty="0">
              <a:latin typeface="Candy Buzz BTN" panose="020F0504010107060306"/>
            </a:endParaRPr>
          </a:p>
          <a:p>
            <a:r>
              <a:rPr lang="en-GB" sz="1600" dirty="0">
                <a:latin typeface="Candy Buzz BTN" panose="020F0504010107060306"/>
              </a:rPr>
              <a:t>If I had a </a:t>
            </a:r>
            <a:r>
              <a:rPr lang="en-GB" sz="1600" b="1" dirty="0">
                <a:latin typeface="Candy Buzz BTN" panose="020F0504010107060306"/>
              </a:rPr>
              <a:t>superpower </a:t>
            </a:r>
            <a:r>
              <a:rPr lang="en-GB" sz="1600" dirty="0">
                <a:latin typeface="Candy Buzz BTN" panose="020F0504010107060306"/>
              </a:rPr>
              <a:t>it would be to be able to give the students all the confidence and self belief that they need.   </a:t>
            </a:r>
          </a:p>
        </p:txBody>
      </p:sp>
    </p:spTree>
    <p:extLst>
      <p:ext uri="{BB962C8B-B14F-4D97-AF65-F5344CB8AC3E}">
        <p14:creationId xmlns:p14="http://schemas.microsoft.com/office/powerpoint/2010/main" val="3346363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623-1D16-42B7-9BA5-B36121C43971}"/>
              </a:ext>
            </a:extLst>
          </p:cNvPr>
          <p:cNvSpPr>
            <a:spLocks noGrp="1"/>
          </p:cNvSpPr>
          <p:nvPr>
            <p:ph type="ctrTitle" idx="4294967295"/>
          </p:nvPr>
        </p:nvSpPr>
        <p:spPr>
          <a:xfrm>
            <a:off x="220018" y="196850"/>
            <a:ext cx="8923981" cy="825500"/>
          </a:xfrm>
        </p:spPr>
        <p:txBody>
          <a:bodyPr>
            <a:normAutofit/>
          </a:bodyPr>
          <a:lstStyle/>
          <a:p>
            <a:pPr algn="l"/>
            <a:r>
              <a:rPr lang="en-GB" b="1" dirty="0">
                <a:latin typeface="Candy Buzz BTN" panose="020F0504010107060306" pitchFamily="34" charset="0"/>
                <a:cs typeface="Arial" panose="020B0604020202020204" pitchFamily="34" charset="0"/>
              </a:rPr>
              <a:t>Senior Leadership Team </a:t>
            </a:r>
          </a:p>
        </p:txBody>
      </p:sp>
      <p:pic>
        <p:nvPicPr>
          <p:cNvPr id="6" name="Picture 5">
            <a:extLst>
              <a:ext uri="{FF2B5EF4-FFF2-40B4-BE49-F238E27FC236}">
                <a16:creationId xmlns:a16="http://schemas.microsoft.com/office/drawing/2014/main" id="{83DF7005-1D07-47F0-B40E-01C770B58297}"/>
              </a:ext>
            </a:extLst>
          </p:cNvPr>
          <p:cNvPicPr>
            <a:picLocks noChangeAspect="1"/>
          </p:cNvPicPr>
          <p:nvPr/>
        </p:nvPicPr>
        <p:blipFill>
          <a:blip r:embed="rId2"/>
          <a:stretch>
            <a:fillRect/>
          </a:stretch>
        </p:blipFill>
        <p:spPr>
          <a:xfrm>
            <a:off x="8007765" y="246478"/>
            <a:ext cx="1674418" cy="819396"/>
          </a:xfrm>
          <a:prstGeom prst="rect">
            <a:avLst/>
          </a:prstGeom>
        </p:spPr>
      </p:pic>
      <p:pic>
        <p:nvPicPr>
          <p:cNvPr id="7" name="Picture 6">
            <a:extLst>
              <a:ext uri="{FF2B5EF4-FFF2-40B4-BE49-F238E27FC236}">
                <a16:creationId xmlns:a16="http://schemas.microsoft.com/office/drawing/2014/main" id="{81516AB6-D2F1-4C11-883C-87CF1371EF1B}"/>
              </a:ext>
            </a:extLst>
          </p:cNvPr>
          <p:cNvPicPr>
            <a:picLocks noChangeAspect="1"/>
          </p:cNvPicPr>
          <p:nvPr/>
        </p:nvPicPr>
        <p:blipFill>
          <a:blip r:embed="rId3"/>
          <a:stretch>
            <a:fillRect/>
          </a:stretch>
        </p:blipFill>
        <p:spPr>
          <a:xfrm>
            <a:off x="9517377" y="128450"/>
            <a:ext cx="2327749" cy="1050442"/>
          </a:xfrm>
          <a:prstGeom prst="rect">
            <a:avLst/>
          </a:prstGeom>
        </p:spPr>
      </p:pic>
      <p:sp>
        <p:nvSpPr>
          <p:cNvPr id="12" name="Rectangle 11">
            <a:extLst>
              <a:ext uri="{FF2B5EF4-FFF2-40B4-BE49-F238E27FC236}">
                <a16:creationId xmlns:a16="http://schemas.microsoft.com/office/drawing/2014/main" id="{3271B7F3-521C-41EF-A915-45AA65D63994}"/>
              </a:ext>
            </a:extLst>
          </p:cNvPr>
          <p:cNvSpPr/>
          <p:nvPr/>
        </p:nvSpPr>
        <p:spPr>
          <a:xfrm>
            <a:off x="145774" y="128450"/>
            <a:ext cx="11872919" cy="6601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ubtitle 2">
            <a:extLst>
              <a:ext uri="{FF2B5EF4-FFF2-40B4-BE49-F238E27FC236}">
                <a16:creationId xmlns:a16="http://schemas.microsoft.com/office/drawing/2014/main" id="{D0685F8C-77F0-4AE4-9C4D-E55DF9DB07BD}"/>
              </a:ext>
            </a:extLst>
          </p:cNvPr>
          <p:cNvSpPr txBox="1">
            <a:spLocks/>
          </p:cNvSpPr>
          <p:nvPr/>
        </p:nvSpPr>
        <p:spPr>
          <a:xfrm>
            <a:off x="5743114" y="-156869"/>
            <a:ext cx="1831405" cy="43554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sz="2000" b="1" dirty="0">
              <a:latin typeface="Candy Buzz BTN" panose="020F0504010107060306" pitchFamily="34" charset="0"/>
            </a:endParaRPr>
          </a:p>
        </p:txBody>
      </p:sp>
      <p:sp>
        <p:nvSpPr>
          <p:cNvPr id="24" name="Rectangle: Rounded Corners 23">
            <a:extLst>
              <a:ext uri="{FF2B5EF4-FFF2-40B4-BE49-F238E27FC236}">
                <a16:creationId xmlns:a16="http://schemas.microsoft.com/office/drawing/2014/main" id="{EB7F5AD0-B8AC-427C-83E5-2B9F0F19ABED}"/>
              </a:ext>
            </a:extLst>
          </p:cNvPr>
          <p:cNvSpPr/>
          <p:nvPr/>
        </p:nvSpPr>
        <p:spPr>
          <a:xfrm rot="10800000" flipV="1">
            <a:off x="2891254" y="3355758"/>
            <a:ext cx="3115846" cy="3305209"/>
          </a:xfrm>
          <a:prstGeom prst="roundRect">
            <a:avLst>
              <a:gd name="adj" fmla="val 6292"/>
            </a:avLst>
          </a:prstGeom>
          <a:solidFill>
            <a:srgbClr val="99FF66"/>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300" b="1" dirty="0">
                <a:latin typeface="Candy Buzz BTN" panose="020F0504010107060306" pitchFamily="34" charset="0"/>
              </a:rPr>
              <a:t>Mr Parker </a:t>
            </a:r>
          </a:p>
          <a:p>
            <a:pPr algn="ctr"/>
            <a:r>
              <a:rPr lang="en-GB" sz="1300" b="1" dirty="0">
                <a:latin typeface="Candy Buzz BTN" panose="020F0504010107060306" pitchFamily="34" charset="0"/>
              </a:rPr>
              <a:t>Assistant Headteacher </a:t>
            </a:r>
          </a:p>
          <a:p>
            <a:r>
              <a:rPr lang="en-GB" sz="1300" dirty="0">
                <a:latin typeface="Candy Buzz BTN" panose="020F0504010107060306" pitchFamily="34" charset="0"/>
              </a:rPr>
              <a:t>The most important part of my job is:</a:t>
            </a:r>
          </a:p>
          <a:p>
            <a:pPr marL="285750" indent="-285750">
              <a:buFont typeface="Arial" panose="020B0604020202020204" pitchFamily="34" charset="0"/>
              <a:buChar char="•"/>
            </a:pPr>
            <a:r>
              <a:rPr lang="en-GB" sz="1300" dirty="0">
                <a:latin typeface="Candy Buzz BTN" panose="020F0504010107060306" pitchFamily="34" charset="0"/>
              </a:rPr>
              <a:t>Having an overview of and supporting new teachers.</a:t>
            </a:r>
          </a:p>
          <a:p>
            <a:pPr marL="285750" indent="-285750">
              <a:buFont typeface="Arial" panose="020B0604020202020204" pitchFamily="34" charset="0"/>
              <a:buChar char="•"/>
            </a:pPr>
            <a:r>
              <a:rPr lang="en-GB" sz="1300" dirty="0">
                <a:latin typeface="Candy Buzz BTN" panose="020F0504010107060306" pitchFamily="34" charset="0"/>
              </a:rPr>
              <a:t>Ensuring Teaching and Learning is excellent.</a:t>
            </a:r>
          </a:p>
          <a:p>
            <a:pPr marL="285750" indent="-285750">
              <a:buFont typeface="Arial" panose="020B0604020202020204" pitchFamily="34" charset="0"/>
              <a:buChar char="•"/>
            </a:pPr>
            <a:r>
              <a:rPr lang="en-GB" sz="1300" dirty="0">
                <a:latin typeface="Candy Buzz BTN" panose="020F0504010107060306" pitchFamily="34" charset="0"/>
              </a:rPr>
              <a:t>Making sure students have an opportunity to voice their views</a:t>
            </a:r>
          </a:p>
          <a:p>
            <a:endParaRPr lang="en-GB" sz="1300" dirty="0">
              <a:latin typeface="Candy Buzz BTN" panose="020F0504010107060306" pitchFamily="34" charset="0"/>
            </a:endParaRPr>
          </a:p>
          <a:p>
            <a:r>
              <a:rPr lang="en-GB" sz="1300" dirty="0">
                <a:latin typeface="Candy Buzz BTN" panose="020F0504010107060306" pitchFamily="34" charset="0"/>
              </a:rPr>
              <a:t> If I had a </a:t>
            </a:r>
            <a:r>
              <a:rPr lang="en-GB" sz="1300" b="1" dirty="0">
                <a:latin typeface="Candy Buzz BTN" panose="020F0504010107060306" pitchFamily="34" charset="0"/>
              </a:rPr>
              <a:t>superpower i</a:t>
            </a:r>
            <a:r>
              <a:rPr lang="en-GB" sz="1300" dirty="0">
                <a:latin typeface="Candy Buzz BTN" panose="020F0504010107060306" pitchFamily="34" charset="0"/>
              </a:rPr>
              <a:t>t would be the power of premonition – to see things before they actually happen. This would allow me the chance to be in the right place at the right time to see all of the excellent things happen in school. </a:t>
            </a:r>
          </a:p>
        </p:txBody>
      </p:sp>
      <p:sp>
        <p:nvSpPr>
          <p:cNvPr id="10" name="Rectangle: Rounded Corners 9">
            <a:extLst>
              <a:ext uri="{FF2B5EF4-FFF2-40B4-BE49-F238E27FC236}">
                <a16:creationId xmlns:a16="http://schemas.microsoft.com/office/drawing/2014/main" id="{C340D75E-1D51-474A-BCE1-9F98F9A6614C}"/>
              </a:ext>
            </a:extLst>
          </p:cNvPr>
          <p:cNvSpPr/>
          <p:nvPr/>
        </p:nvSpPr>
        <p:spPr>
          <a:xfrm rot="10800000" flipV="1">
            <a:off x="220017" y="3355758"/>
            <a:ext cx="2596994" cy="3305209"/>
          </a:xfrm>
          <a:prstGeom prst="roundRect">
            <a:avLst>
              <a:gd name="adj" fmla="val 11354"/>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300" b="1" dirty="0">
              <a:latin typeface="Candy Buzz BTN" panose="020F0504010107060306" pitchFamily="34" charset="0"/>
            </a:endParaRPr>
          </a:p>
          <a:p>
            <a:pPr algn="ctr"/>
            <a:endParaRPr lang="en-GB" sz="1300" b="1" dirty="0">
              <a:latin typeface="Candy Buzz BTN" panose="020F0504010107060306" pitchFamily="34" charset="0"/>
            </a:endParaRPr>
          </a:p>
          <a:p>
            <a:pPr algn="ctr"/>
            <a:r>
              <a:rPr lang="en-GB" sz="1300" b="1" dirty="0">
                <a:latin typeface="Candy Buzz BTN" panose="020F0504010107060306" pitchFamily="34" charset="0"/>
              </a:rPr>
              <a:t>Mrs Scott </a:t>
            </a:r>
          </a:p>
          <a:p>
            <a:pPr algn="ctr"/>
            <a:r>
              <a:rPr lang="en-GB" sz="1300" b="1" dirty="0">
                <a:latin typeface="Candy Buzz BTN" panose="020F0504010107060306" pitchFamily="34" charset="0"/>
              </a:rPr>
              <a:t>Assistant Headteacher </a:t>
            </a:r>
          </a:p>
          <a:p>
            <a:r>
              <a:rPr lang="en-GB" sz="1300" dirty="0">
                <a:latin typeface="Candy Buzz BTN" panose="020F0504010107060306" pitchFamily="34" charset="0"/>
              </a:rPr>
              <a:t>The most important part of my job is making sure everyone is in school every day and feels happy and safe in school. If you feel happy and safe, you will maximise your learning. </a:t>
            </a:r>
          </a:p>
          <a:p>
            <a:endParaRPr lang="en-GB" sz="1300" dirty="0">
              <a:latin typeface="Candy Buzz BTN" panose="020F0504010107060306" pitchFamily="34" charset="0"/>
            </a:endParaRPr>
          </a:p>
          <a:p>
            <a:r>
              <a:rPr lang="en-GB" sz="1300" dirty="0">
                <a:latin typeface="Candy Buzz BTN" panose="020F0504010107060306" pitchFamily="34" charset="0"/>
              </a:rPr>
              <a:t>If I had a </a:t>
            </a:r>
            <a:r>
              <a:rPr lang="en-GB" sz="1300" b="1" dirty="0">
                <a:latin typeface="Candy Buzz BTN" panose="020F0504010107060306" pitchFamily="34" charset="0"/>
              </a:rPr>
              <a:t>superpower </a:t>
            </a:r>
            <a:r>
              <a:rPr lang="en-GB" sz="1300" dirty="0">
                <a:latin typeface="Candy Buzz BTN" panose="020F0504010107060306" pitchFamily="34" charset="0"/>
              </a:rPr>
              <a:t>I would wish to read minds. This may help me to understand everyone that little bit better. </a:t>
            </a:r>
          </a:p>
          <a:p>
            <a:endParaRPr lang="en-GB" sz="1300" dirty="0">
              <a:latin typeface="Candy Buzz BTN" panose="020F0504010107060306" pitchFamily="34" charset="0"/>
            </a:endParaRPr>
          </a:p>
          <a:p>
            <a:endParaRPr lang="en-GB" sz="1300" dirty="0">
              <a:latin typeface="Candy Buzz BTN" panose="020F0504010107060306" pitchFamily="34" charset="0"/>
            </a:endParaRPr>
          </a:p>
          <a:p>
            <a:endParaRPr lang="en-GB" sz="1300" dirty="0">
              <a:latin typeface="Candy Buzz BTN" panose="020F0504010107060306" pitchFamily="34" charset="0"/>
            </a:endParaRPr>
          </a:p>
          <a:p>
            <a:endParaRPr lang="en-GB" sz="1300" dirty="0">
              <a:latin typeface="Candy Buzz BTN" panose="020F0504010107060306" pitchFamily="34" charset="0"/>
            </a:endParaRPr>
          </a:p>
        </p:txBody>
      </p:sp>
      <p:pic>
        <p:nvPicPr>
          <p:cNvPr id="4" name="Picture 3">
            <a:extLst>
              <a:ext uri="{FF2B5EF4-FFF2-40B4-BE49-F238E27FC236}">
                <a16:creationId xmlns:a16="http://schemas.microsoft.com/office/drawing/2014/main" id="{943E5B21-EF8C-45B8-AC25-301AAE0457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62" y="904974"/>
            <a:ext cx="1831405" cy="2498576"/>
          </a:xfrm>
          <a:prstGeom prst="rect">
            <a:avLst/>
          </a:prstGeom>
          <a:ln>
            <a:noFill/>
          </a:ln>
          <a:effectLst>
            <a:softEdge rad="112500"/>
          </a:effectLst>
        </p:spPr>
      </p:pic>
      <p:pic>
        <p:nvPicPr>
          <p:cNvPr id="11" name="Picture 10">
            <a:extLst>
              <a:ext uri="{FF2B5EF4-FFF2-40B4-BE49-F238E27FC236}">
                <a16:creationId xmlns:a16="http://schemas.microsoft.com/office/drawing/2014/main" id="{62B7D81B-6F9C-4DBE-BA90-3FF8329E28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3154" y="857182"/>
            <a:ext cx="1831405" cy="2498576"/>
          </a:xfrm>
          <a:prstGeom prst="rect">
            <a:avLst/>
          </a:prstGeom>
          <a:ln>
            <a:noFill/>
          </a:ln>
          <a:effectLst>
            <a:softEdge rad="112500"/>
          </a:effectLst>
        </p:spPr>
      </p:pic>
      <p:pic>
        <p:nvPicPr>
          <p:cNvPr id="13" name="Picture 12">
            <a:extLst>
              <a:ext uri="{FF2B5EF4-FFF2-40B4-BE49-F238E27FC236}">
                <a16:creationId xmlns:a16="http://schemas.microsoft.com/office/drawing/2014/main" id="{DDFA4E97-28A8-4719-9417-B0AAC19D6B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1220" y="1008440"/>
            <a:ext cx="1716068" cy="2326903"/>
          </a:xfrm>
          <a:prstGeom prst="rect">
            <a:avLst/>
          </a:prstGeom>
          <a:solidFill>
            <a:srgbClr val="99FF66"/>
          </a:solidFill>
          <a:ln>
            <a:noFill/>
          </a:ln>
          <a:effectLst>
            <a:softEdge rad="112500"/>
          </a:effectLst>
        </p:spPr>
      </p:pic>
      <p:sp>
        <p:nvSpPr>
          <p:cNvPr id="14" name="Rectangle: Rounded Corners 13">
            <a:extLst>
              <a:ext uri="{FF2B5EF4-FFF2-40B4-BE49-F238E27FC236}">
                <a16:creationId xmlns:a16="http://schemas.microsoft.com/office/drawing/2014/main" id="{7906CD03-785F-4250-A56B-A64969BBD08C}"/>
              </a:ext>
            </a:extLst>
          </p:cNvPr>
          <p:cNvSpPr/>
          <p:nvPr/>
        </p:nvSpPr>
        <p:spPr>
          <a:xfrm rot="10800000" flipV="1">
            <a:off x="6111447" y="3355758"/>
            <a:ext cx="3032552" cy="3269361"/>
          </a:xfrm>
          <a:prstGeom prst="roundRect">
            <a:avLst>
              <a:gd name="adj" fmla="val 6179"/>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300" b="1" dirty="0">
                <a:solidFill>
                  <a:schemeClr val="tx1"/>
                </a:solidFill>
                <a:latin typeface="Candy Buzz BTN" panose="020F0504010107060306" pitchFamily="34" charset="0"/>
              </a:rPr>
              <a:t>Mr Gray </a:t>
            </a:r>
          </a:p>
          <a:p>
            <a:pPr algn="ctr"/>
            <a:r>
              <a:rPr lang="en-GB" sz="1300" b="1" dirty="0">
                <a:solidFill>
                  <a:schemeClr val="tx1"/>
                </a:solidFill>
                <a:latin typeface="Candy Buzz BTN" panose="020F0504010107060306" pitchFamily="34" charset="0"/>
              </a:rPr>
              <a:t>Assistant Headteacher </a:t>
            </a:r>
          </a:p>
          <a:p>
            <a:r>
              <a:rPr lang="en-GB" sz="1300" dirty="0">
                <a:solidFill>
                  <a:schemeClr val="tx1"/>
                </a:solidFill>
                <a:latin typeface="Candy Buzz BTN" panose="020F0504010107060306" pitchFamily="34" charset="0"/>
              </a:rPr>
              <a:t>The most important part of my job is working with students! This is because by helping students overcome the challenges of each school day, they develop the superpowers admired by employers and the exams results necessary to have options when they leave.</a:t>
            </a:r>
          </a:p>
          <a:p>
            <a:r>
              <a:rPr lang="en-GB" sz="1300" dirty="0">
                <a:solidFill>
                  <a:schemeClr val="tx1"/>
                </a:solidFill>
                <a:latin typeface="Candy Buzz BTN" panose="020F0504010107060306" pitchFamily="34" charset="0"/>
              </a:rPr>
              <a:t> My dream </a:t>
            </a:r>
            <a:r>
              <a:rPr lang="en-GB" sz="1300" b="1" dirty="0">
                <a:solidFill>
                  <a:schemeClr val="tx1"/>
                </a:solidFill>
                <a:latin typeface="Candy Buzz BTN" panose="020F0504010107060306" pitchFamily="34" charset="0"/>
              </a:rPr>
              <a:t>superpower</a:t>
            </a:r>
            <a:r>
              <a:rPr lang="en-GB" sz="1300" dirty="0">
                <a:solidFill>
                  <a:schemeClr val="tx1"/>
                </a:solidFill>
                <a:latin typeface="Candy Buzz BTN" panose="020F0504010107060306" pitchFamily="34" charset="0"/>
              </a:rPr>
              <a:t> would be the ability to move at super speeds. This would allow me to visit every class each lesson and celebrate the brilliant things Wilsthorpe students do!</a:t>
            </a:r>
          </a:p>
        </p:txBody>
      </p:sp>
      <p:sp>
        <p:nvSpPr>
          <p:cNvPr id="16" name="Rectangle: Rounded Corners 15">
            <a:extLst>
              <a:ext uri="{FF2B5EF4-FFF2-40B4-BE49-F238E27FC236}">
                <a16:creationId xmlns:a16="http://schemas.microsoft.com/office/drawing/2014/main" id="{1733A1A6-AFC7-4E8B-A075-792002373A2B}"/>
              </a:ext>
            </a:extLst>
          </p:cNvPr>
          <p:cNvSpPr/>
          <p:nvPr/>
        </p:nvSpPr>
        <p:spPr>
          <a:xfrm rot="10800000" flipV="1">
            <a:off x="9248346" y="3368407"/>
            <a:ext cx="2666725" cy="3269361"/>
          </a:xfrm>
          <a:prstGeom prst="roundRect">
            <a:avLst>
              <a:gd name="adj" fmla="val 6179"/>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300" b="1" dirty="0">
                <a:latin typeface="Candy Buzz BTN"/>
              </a:rPr>
              <a:t>Mr Hunter</a:t>
            </a:r>
          </a:p>
          <a:p>
            <a:pPr algn="ctr"/>
            <a:r>
              <a:rPr lang="en-GB" sz="1300" b="1" dirty="0">
                <a:latin typeface="Candy Buzz BTN"/>
              </a:rPr>
              <a:t>Assistant Headteacher </a:t>
            </a:r>
            <a:endParaRPr lang="en-GB" sz="1300" b="1" dirty="0">
              <a:latin typeface="Candy Buzz BTN" panose="020F0504010107060306" pitchFamily="34" charset="0"/>
            </a:endParaRPr>
          </a:p>
          <a:p>
            <a:r>
              <a:rPr lang="en-GB" sz="1300" dirty="0">
                <a:latin typeface="Candy Buzz BTN"/>
              </a:rPr>
              <a:t>The most important part of my job is ensuring that the actions of others only have a positive impact on your time at Wilsthorpe and supporting students to do the right thing every day.</a:t>
            </a:r>
          </a:p>
          <a:p>
            <a:r>
              <a:rPr lang="en-GB" sz="1300" dirty="0">
                <a:latin typeface="Candy Buzz BTN"/>
              </a:rPr>
              <a:t> </a:t>
            </a:r>
            <a:endParaRPr lang="en-GB" sz="1300" dirty="0">
              <a:latin typeface="Candy Buzz BTN" panose="020F0504010107060306" pitchFamily="34" charset="0"/>
            </a:endParaRPr>
          </a:p>
          <a:p>
            <a:r>
              <a:rPr lang="en-GB" sz="1300" dirty="0">
                <a:latin typeface="Candy Buzz BTN"/>
              </a:rPr>
              <a:t>My dream </a:t>
            </a:r>
            <a:r>
              <a:rPr lang="en-GB" sz="1300" b="1" dirty="0">
                <a:latin typeface="Candy Buzz BTN"/>
              </a:rPr>
              <a:t>superpower</a:t>
            </a:r>
            <a:r>
              <a:rPr lang="en-GB" sz="1300" dirty="0">
                <a:latin typeface="Candy Buzz BTN"/>
              </a:rPr>
              <a:t> would be the ability to teleport to get to places instantly! That way I could move around school instantly to support and challenge students throughout the day! </a:t>
            </a:r>
            <a:endParaRPr lang="en-GB" sz="1400" dirty="0">
              <a:latin typeface="Candy Buzz BTN" panose="020F0504010107060306" pitchFamily="34" charset="0"/>
            </a:endParaRPr>
          </a:p>
          <a:p>
            <a:pPr algn="ctr"/>
            <a:endParaRPr lang="en-GB" sz="1300" dirty="0">
              <a:solidFill>
                <a:schemeClr val="tx1"/>
              </a:solidFill>
              <a:latin typeface="Candy Buzz BTN" panose="020F0504010107060306" pitchFamily="34" charset="0"/>
            </a:endParaRPr>
          </a:p>
        </p:txBody>
      </p:sp>
      <p:pic>
        <p:nvPicPr>
          <p:cNvPr id="3074" name="Picture 2" descr="Who's Who - Lees Brook Academy">
            <a:extLst>
              <a:ext uri="{FF2B5EF4-FFF2-40B4-BE49-F238E27FC236}">
                <a16:creationId xmlns:a16="http://schemas.microsoft.com/office/drawing/2014/main" id="{6AE3BDC3-E105-433E-BBA6-D7E49C053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90141" y="1065874"/>
            <a:ext cx="1533910" cy="220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6502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3C1F18AD-C09D-4A6E-A213-AE46AE0B2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399" y="2023016"/>
            <a:ext cx="1600116" cy="1691793"/>
          </a:xfrm>
          <a:prstGeom prst="rect">
            <a:avLst/>
          </a:prstGeom>
          <a:ln>
            <a:noFill/>
          </a:ln>
          <a:effectLst>
            <a:softEdge rad="112500"/>
          </a:effectLst>
        </p:spPr>
      </p:pic>
      <p:sp>
        <p:nvSpPr>
          <p:cNvPr id="2" name="Title 1">
            <a:extLst>
              <a:ext uri="{FF2B5EF4-FFF2-40B4-BE49-F238E27FC236}">
                <a16:creationId xmlns:a16="http://schemas.microsoft.com/office/drawing/2014/main" id="{65912623-1D16-42B7-9BA5-B36121C43971}"/>
              </a:ext>
            </a:extLst>
          </p:cNvPr>
          <p:cNvSpPr>
            <a:spLocks noGrp="1"/>
          </p:cNvSpPr>
          <p:nvPr>
            <p:ph type="ctrTitle"/>
          </p:nvPr>
        </p:nvSpPr>
        <p:spPr>
          <a:xfrm>
            <a:off x="259576" y="303144"/>
            <a:ext cx="9144000" cy="825707"/>
          </a:xfrm>
        </p:spPr>
        <p:txBody>
          <a:bodyPr>
            <a:normAutofit fontScale="90000"/>
          </a:bodyPr>
          <a:lstStyle/>
          <a:p>
            <a:pPr algn="l"/>
            <a:r>
              <a:rPr lang="en-GB" b="1" dirty="0">
                <a:latin typeface="Candy Buzz BTN" panose="020F0504010107060306" pitchFamily="34" charset="0"/>
                <a:cs typeface="Arial" panose="020B0604020202020204" pitchFamily="34" charset="0"/>
              </a:rPr>
              <a:t>Student Support </a:t>
            </a:r>
          </a:p>
        </p:txBody>
      </p:sp>
      <p:sp>
        <p:nvSpPr>
          <p:cNvPr id="9" name="Subtitle 2">
            <a:extLst>
              <a:ext uri="{FF2B5EF4-FFF2-40B4-BE49-F238E27FC236}">
                <a16:creationId xmlns:a16="http://schemas.microsoft.com/office/drawing/2014/main" id="{29781386-829C-4C5D-BF02-6CCAD9A92445}"/>
              </a:ext>
            </a:extLst>
          </p:cNvPr>
          <p:cNvSpPr>
            <a:spLocks noGrp="1"/>
          </p:cNvSpPr>
          <p:nvPr>
            <p:ph type="subTitle" idx="1"/>
          </p:nvPr>
        </p:nvSpPr>
        <p:spPr>
          <a:xfrm>
            <a:off x="136179" y="3866118"/>
            <a:ext cx="1884378" cy="896081"/>
          </a:xfrm>
        </p:spPr>
        <p:txBody>
          <a:bodyPr>
            <a:normAutofit fontScale="92500" lnSpcReduction="10000"/>
          </a:bodyPr>
          <a:lstStyle/>
          <a:p>
            <a:pPr>
              <a:spcBef>
                <a:spcPts val="0"/>
              </a:spcBef>
            </a:pPr>
            <a:r>
              <a:rPr lang="en-GB" sz="1900" b="1" dirty="0">
                <a:latin typeface="Candy Buzz BTN" panose="020F0504010107060306" pitchFamily="34" charset="0"/>
              </a:rPr>
              <a:t>Mrs Kendrick</a:t>
            </a:r>
          </a:p>
          <a:p>
            <a:pPr>
              <a:lnSpc>
                <a:spcPct val="80000"/>
              </a:lnSpc>
            </a:pPr>
            <a:r>
              <a:rPr lang="en-GB" sz="1900" b="1" dirty="0">
                <a:latin typeface="Candy Buzz BTN" panose="020F0504010107060306" pitchFamily="34" charset="0"/>
              </a:rPr>
              <a:t>Senior Student </a:t>
            </a:r>
            <a:r>
              <a:rPr lang="en-GB" sz="2000" b="1" dirty="0">
                <a:latin typeface="Candy Buzz BTN" panose="020F0504010107060306" pitchFamily="34" charset="0"/>
              </a:rPr>
              <a:t>Welfare Officer </a:t>
            </a:r>
          </a:p>
        </p:txBody>
      </p:sp>
      <p:pic>
        <p:nvPicPr>
          <p:cNvPr id="6" name="Picture 5">
            <a:extLst>
              <a:ext uri="{FF2B5EF4-FFF2-40B4-BE49-F238E27FC236}">
                <a16:creationId xmlns:a16="http://schemas.microsoft.com/office/drawing/2014/main" id="{83DF7005-1D07-47F0-B40E-01C770B58297}"/>
              </a:ext>
            </a:extLst>
          </p:cNvPr>
          <p:cNvPicPr>
            <a:picLocks noChangeAspect="1"/>
          </p:cNvPicPr>
          <p:nvPr/>
        </p:nvPicPr>
        <p:blipFill>
          <a:blip r:embed="rId3"/>
          <a:stretch>
            <a:fillRect/>
          </a:stretch>
        </p:blipFill>
        <p:spPr>
          <a:xfrm>
            <a:off x="220018" y="5876658"/>
            <a:ext cx="1409999" cy="689999"/>
          </a:xfrm>
          <a:prstGeom prst="rect">
            <a:avLst/>
          </a:prstGeom>
        </p:spPr>
      </p:pic>
      <p:pic>
        <p:nvPicPr>
          <p:cNvPr id="7" name="Picture 6">
            <a:extLst>
              <a:ext uri="{FF2B5EF4-FFF2-40B4-BE49-F238E27FC236}">
                <a16:creationId xmlns:a16="http://schemas.microsoft.com/office/drawing/2014/main" id="{81516AB6-D2F1-4C11-883C-87CF1371EF1B}"/>
              </a:ext>
            </a:extLst>
          </p:cNvPr>
          <p:cNvPicPr>
            <a:picLocks noChangeAspect="1"/>
          </p:cNvPicPr>
          <p:nvPr/>
        </p:nvPicPr>
        <p:blipFill>
          <a:blip r:embed="rId4"/>
          <a:stretch>
            <a:fillRect/>
          </a:stretch>
        </p:blipFill>
        <p:spPr>
          <a:xfrm>
            <a:off x="9517377" y="128450"/>
            <a:ext cx="2327749" cy="1050442"/>
          </a:xfrm>
          <a:prstGeom prst="rect">
            <a:avLst/>
          </a:prstGeom>
        </p:spPr>
      </p:pic>
      <p:sp>
        <p:nvSpPr>
          <p:cNvPr id="12" name="Rectangle 11">
            <a:extLst>
              <a:ext uri="{FF2B5EF4-FFF2-40B4-BE49-F238E27FC236}">
                <a16:creationId xmlns:a16="http://schemas.microsoft.com/office/drawing/2014/main" id="{3271B7F3-521C-41EF-A915-45AA65D63994}"/>
              </a:ext>
            </a:extLst>
          </p:cNvPr>
          <p:cNvSpPr/>
          <p:nvPr/>
        </p:nvSpPr>
        <p:spPr>
          <a:xfrm>
            <a:off x="59505" y="29265"/>
            <a:ext cx="11872919" cy="6601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ubtitle 2">
            <a:extLst>
              <a:ext uri="{FF2B5EF4-FFF2-40B4-BE49-F238E27FC236}">
                <a16:creationId xmlns:a16="http://schemas.microsoft.com/office/drawing/2014/main" id="{D98DCC9D-727C-4EC7-A18A-97272F034A68}"/>
              </a:ext>
            </a:extLst>
          </p:cNvPr>
          <p:cNvSpPr txBox="1">
            <a:spLocks/>
          </p:cNvSpPr>
          <p:nvPr/>
        </p:nvSpPr>
        <p:spPr>
          <a:xfrm>
            <a:off x="1881040" y="3870833"/>
            <a:ext cx="2201433" cy="8460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b="1" dirty="0">
                <a:latin typeface="Candy Buzz BTN" panose="020F0504010107060306" pitchFamily="34" charset="0"/>
              </a:rPr>
              <a:t>Miss Bowman</a:t>
            </a:r>
          </a:p>
          <a:p>
            <a:pPr>
              <a:lnSpc>
                <a:spcPct val="70000"/>
              </a:lnSpc>
            </a:pPr>
            <a:r>
              <a:rPr lang="en-GB" sz="1800" b="1" dirty="0">
                <a:latin typeface="Candy Buzz BTN" panose="020F0504010107060306" pitchFamily="34" charset="0"/>
              </a:rPr>
              <a:t>Senior Family Welfare Officer </a:t>
            </a:r>
          </a:p>
        </p:txBody>
      </p:sp>
      <p:sp>
        <p:nvSpPr>
          <p:cNvPr id="15" name="Subtitle 2">
            <a:extLst>
              <a:ext uri="{FF2B5EF4-FFF2-40B4-BE49-F238E27FC236}">
                <a16:creationId xmlns:a16="http://schemas.microsoft.com/office/drawing/2014/main" id="{528CA98B-A7BF-4E04-9388-EA851464C943}"/>
              </a:ext>
            </a:extLst>
          </p:cNvPr>
          <p:cNvSpPr txBox="1">
            <a:spLocks/>
          </p:cNvSpPr>
          <p:nvPr/>
        </p:nvSpPr>
        <p:spPr>
          <a:xfrm>
            <a:off x="9812627" y="3971207"/>
            <a:ext cx="1921565" cy="81471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70000"/>
              </a:lnSpc>
            </a:pPr>
            <a:r>
              <a:rPr lang="en-GB" sz="1800" b="1" dirty="0">
                <a:latin typeface="Candy Buzz BTN" panose="020F0504010107060306" pitchFamily="34" charset="0"/>
              </a:rPr>
              <a:t>Miss Whittaker</a:t>
            </a:r>
          </a:p>
          <a:p>
            <a:pPr>
              <a:lnSpc>
                <a:spcPct val="70000"/>
              </a:lnSpc>
            </a:pPr>
            <a:r>
              <a:rPr lang="en-GB" sz="1800" b="1" dirty="0">
                <a:latin typeface="Candy Buzz BTN" panose="020F0504010107060306" pitchFamily="34" charset="0"/>
              </a:rPr>
              <a:t>Attendance Officer </a:t>
            </a:r>
          </a:p>
        </p:txBody>
      </p:sp>
      <p:sp>
        <p:nvSpPr>
          <p:cNvPr id="16" name="Subtitle 2">
            <a:extLst>
              <a:ext uri="{FF2B5EF4-FFF2-40B4-BE49-F238E27FC236}">
                <a16:creationId xmlns:a16="http://schemas.microsoft.com/office/drawing/2014/main" id="{D4F696DA-F330-4CC7-A755-DA25ED0FE70A}"/>
              </a:ext>
            </a:extLst>
          </p:cNvPr>
          <p:cNvSpPr txBox="1">
            <a:spLocks/>
          </p:cNvSpPr>
          <p:nvPr/>
        </p:nvSpPr>
        <p:spPr>
          <a:xfrm>
            <a:off x="3954716" y="3866118"/>
            <a:ext cx="1921566" cy="91783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GB" sz="1800" b="1" dirty="0">
                <a:latin typeface="Candy Buzz BTN" panose="020F0504010107060306" pitchFamily="34" charset="0"/>
              </a:rPr>
              <a:t>Mrs Rudkin</a:t>
            </a:r>
          </a:p>
          <a:p>
            <a:pPr>
              <a:lnSpc>
                <a:spcPct val="70000"/>
              </a:lnSpc>
            </a:pPr>
            <a:r>
              <a:rPr lang="en-GB" sz="1800" b="1" dirty="0">
                <a:latin typeface="Candy Buzz BTN" panose="020F0504010107060306" pitchFamily="34" charset="0"/>
              </a:rPr>
              <a:t>Student Welfare Officer</a:t>
            </a:r>
          </a:p>
        </p:txBody>
      </p:sp>
      <p:sp>
        <p:nvSpPr>
          <p:cNvPr id="17" name="Subtitle 2">
            <a:extLst>
              <a:ext uri="{FF2B5EF4-FFF2-40B4-BE49-F238E27FC236}">
                <a16:creationId xmlns:a16="http://schemas.microsoft.com/office/drawing/2014/main" id="{D0685F8C-77F0-4AE4-9C4D-E55DF9DB07BD}"/>
              </a:ext>
            </a:extLst>
          </p:cNvPr>
          <p:cNvSpPr txBox="1">
            <a:spLocks/>
          </p:cNvSpPr>
          <p:nvPr/>
        </p:nvSpPr>
        <p:spPr>
          <a:xfrm>
            <a:off x="346874" y="1178892"/>
            <a:ext cx="9350911" cy="49280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000" b="1" dirty="0">
                <a:latin typeface="Candy Buzz BTN" panose="020F0504010107060306" pitchFamily="34" charset="0"/>
              </a:rPr>
              <a:t>The Student Support office can be found on the first floor between rooms 116 and 117.  </a:t>
            </a:r>
          </a:p>
          <a:p>
            <a:pPr algn="l"/>
            <a:r>
              <a:rPr lang="en-GB" sz="2000" b="1" dirty="0">
                <a:latin typeface="Candy Buzz BTN" panose="020F0504010107060306" pitchFamily="34" charset="0"/>
              </a:rPr>
              <a:t>The staff are always available to talk to you if you have a problem.  </a:t>
            </a:r>
          </a:p>
        </p:txBody>
      </p:sp>
      <p:sp>
        <p:nvSpPr>
          <p:cNvPr id="18" name="Rectangle: Rounded Corners 17">
            <a:extLst>
              <a:ext uri="{FF2B5EF4-FFF2-40B4-BE49-F238E27FC236}">
                <a16:creationId xmlns:a16="http://schemas.microsoft.com/office/drawing/2014/main" id="{56D3D820-947A-41E2-9FB9-0FA06DD88908}"/>
              </a:ext>
            </a:extLst>
          </p:cNvPr>
          <p:cNvSpPr/>
          <p:nvPr/>
        </p:nvSpPr>
        <p:spPr>
          <a:xfrm>
            <a:off x="292330" y="4829268"/>
            <a:ext cx="1884377" cy="976403"/>
          </a:xfrm>
          <a:prstGeom prst="round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400" b="1" dirty="0">
                <a:latin typeface="Candy Buzz BTN" panose="020F0504010107060306" pitchFamily="34" charset="0"/>
              </a:rPr>
              <a:t>What makes me smile?</a:t>
            </a:r>
          </a:p>
          <a:p>
            <a:pPr algn="ctr"/>
            <a:r>
              <a:rPr lang="en-GB" sz="1400" dirty="0">
                <a:latin typeface="Candy Buzz BTN" panose="020F0504010107060306" pitchFamily="34" charset="0"/>
              </a:rPr>
              <a:t>Lying by the pool in Tenerife </a:t>
            </a:r>
          </a:p>
        </p:txBody>
      </p:sp>
      <p:sp>
        <p:nvSpPr>
          <p:cNvPr id="19" name="Rectangle: Rounded Corners 18">
            <a:extLst>
              <a:ext uri="{FF2B5EF4-FFF2-40B4-BE49-F238E27FC236}">
                <a16:creationId xmlns:a16="http://schemas.microsoft.com/office/drawing/2014/main" id="{51E602F7-22BE-4AA5-BBDB-9654FBA86374}"/>
              </a:ext>
            </a:extLst>
          </p:cNvPr>
          <p:cNvSpPr/>
          <p:nvPr/>
        </p:nvSpPr>
        <p:spPr>
          <a:xfrm>
            <a:off x="2287692" y="4833992"/>
            <a:ext cx="1741184" cy="971679"/>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400" b="1" dirty="0">
                <a:solidFill>
                  <a:schemeClr val="tx1"/>
                </a:solidFill>
                <a:latin typeface="Candy Buzz BTN" panose="020F0504010107060306" pitchFamily="34" charset="0"/>
              </a:rPr>
              <a:t>What makes me smile?</a:t>
            </a:r>
          </a:p>
          <a:p>
            <a:pPr algn="ctr"/>
            <a:r>
              <a:rPr lang="en-GB" sz="1400" dirty="0">
                <a:solidFill>
                  <a:schemeClr val="tx1"/>
                </a:solidFill>
                <a:latin typeface="Candy Buzz BTN" panose="020F0504010107060306" pitchFamily="34" charset="0"/>
              </a:rPr>
              <a:t>Chocolate!</a:t>
            </a:r>
          </a:p>
        </p:txBody>
      </p:sp>
      <p:sp>
        <p:nvSpPr>
          <p:cNvPr id="22" name="Rectangle: Rounded Corners 21">
            <a:extLst>
              <a:ext uri="{FF2B5EF4-FFF2-40B4-BE49-F238E27FC236}">
                <a16:creationId xmlns:a16="http://schemas.microsoft.com/office/drawing/2014/main" id="{F910EBA5-5683-4254-9F2A-786490C83CAB}"/>
              </a:ext>
            </a:extLst>
          </p:cNvPr>
          <p:cNvSpPr/>
          <p:nvPr/>
        </p:nvSpPr>
        <p:spPr>
          <a:xfrm>
            <a:off x="4118760" y="4836313"/>
            <a:ext cx="1884377" cy="969359"/>
          </a:xfrm>
          <a:prstGeom prst="roundRect">
            <a:avLst>
              <a:gd name="adj" fmla="val 16667"/>
            </a:avLst>
          </a:prstGeom>
          <a:solidFill>
            <a:srgbClr val="FF99CC"/>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400" b="1" dirty="0">
              <a:latin typeface="Candy Buzz BTN" panose="020F0504010107060306" pitchFamily="34" charset="0"/>
            </a:endParaRPr>
          </a:p>
          <a:p>
            <a:pPr algn="ctr"/>
            <a:r>
              <a:rPr lang="en-GB" sz="1400" b="1" dirty="0">
                <a:latin typeface="Candy Buzz BTN" panose="020F0504010107060306" pitchFamily="34" charset="0"/>
              </a:rPr>
              <a:t>What makes me smile?</a:t>
            </a:r>
          </a:p>
          <a:p>
            <a:pPr algn="ctr"/>
            <a:r>
              <a:rPr lang="en-GB" sz="1400" dirty="0">
                <a:latin typeface="Candy Buzz BTN" panose="020F0504010107060306" pitchFamily="34" charset="0"/>
              </a:rPr>
              <a:t>Camping</a:t>
            </a:r>
          </a:p>
          <a:p>
            <a:pPr algn="ctr"/>
            <a:r>
              <a:rPr lang="en-GB" sz="1400" dirty="0">
                <a:latin typeface="Candy Buzz BTN" panose="020F0504010107060306" pitchFamily="34" charset="0"/>
              </a:rPr>
              <a:t> </a:t>
            </a:r>
          </a:p>
        </p:txBody>
      </p:sp>
      <p:pic>
        <p:nvPicPr>
          <p:cNvPr id="4" name="Picture 3">
            <a:extLst>
              <a:ext uri="{FF2B5EF4-FFF2-40B4-BE49-F238E27FC236}">
                <a16:creationId xmlns:a16="http://schemas.microsoft.com/office/drawing/2014/main" id="{E0E81364-8CD6-41E3-9102-B0840406AC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1408" y="2023016"/>
            <a:ext cx="1466267" cy="1691793"/>
          </a:xfrm>
          <a:prstGeom prst="rect">
            <a:avLst/>
          </a:prstGeom>
          <a:ln>
            <a:noFill/>
          </a:ln>
          <a:effectLst>
            <a:softEdge rad="112500"/>
          </a:effectLst>
        </p:spPr>
      </p:pic>
      <p:pic>
        <p:nvPicPr>
          <p:cNvPr id="26" name="Picture 25">
            <a:extLst>
              <a:ext uri="{FF2B5EF4-FFF2-40B4-BE49-F238E27FC236}">
                <a16:creationId xmlns:a16="http://schemas.microsoft.com/office/drawing/2014/main" id="{4E6C1361-CB50-44ED-A6B1-B8AB28B00A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5568" y="2034538"/>
            <a:ext cx="1549860" cy="1680272"/>
          </a:xfrm>
          <a:prstGeom prst="rect">
            <a:avLst/>
          </a:prstGeom>
          <a:ln>
            <a:noFill/>
          </a:ln>
          <a:effectLst>
            <a:softEdge rad="112500"/>
          </a:effectLst>
        </p:spPr>
      </p:pic>
      <p:pic>
        <p:nvPicPr>
          <p:cNvPr id="5" name="Picture 4">
            <a:extLst>
              <a:ext uri="{FF2B5EF4-FFF2-40B4-BE49-F238E27FC236}">
                <a16:creationId xmlns:a16="http://schemas.microsoft.com/office/drawing/2014/main" id="{FF7CF4D6-1440-44E1-9DFF-58553F02B0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9969" y="2034538"/>
            <a:ext cx="1443363" cy="1711437"/>
          </a:xfrm>
          <a:prstGeom prst="rect">
            <a:avLst/>
          </a:prstGeom>
          <a:ln>
            <a:noFill/>
          </a:ln>
          <a:effectLst>
            <a:softEdge rad="112500"/>
          </a:effectLst>
        </p:spPr>
      </p:pic>
      <p:sp>
        <p:nvSpPr>
          <p:cNvPr id="8" name="TextBox 7">
            <a:extLst>
              <a:ext uri="{FF2B5EF4-FFF2-40B4-BE49-F238E27FC236}">
                <a16:creationId xmlns:a16="http://schemas.microsoft.com/office/drawing/2014/main" id="{E0B790AB-455B-4F68-BAEA-5BDD3C36BC69}"/>
              </a:ext>
            </a:extLst>
          </p:cNvPr>
          <p:cNvSpPr txBox="1"/>
          <p:nvPr/>
        </p:nvSpPr>
        <p:spPr>
          <a:xfrm>
            <a:off x="6003137" y="3940520"/>
            <a:ext cx="1921565" cy="814710"/>
          </a:xfrm>
          <a:prstGeom prst="rect">
            <a:avLst/>
          </a:prstGeom>
          <a:noFill/>
        </p:spPr>
        <p:txBody>
          <a:bodyPr wrap="square" rtlCol="0">
            <a:spAutoFit/>
          </a:bodyPr>
          <a:lstStyle/>
          <a:p>
            <a:pPr algn="ctr">
              <a:lnSpc>
                <a:spcPct val="70000"/>
              </a:lnSpc>
              <a:spcBef>
                <a:spcPts val="1000"/>
              </a:spcBef>
            </a:pPr>
            <a:r>
              <a:rPr lang="en-GB" b="1" dirty="0">
                <a:latin typeface="Candy Buzz BTN" panose="020F0504010107060306"/>
              </a:rPr>
              <a:t>Mr Bundey</a:t>
            </a:r>
          </a:p>
          <a:p>
            <a:pPr algn="ctr">
              <a:lnSpc>
                <a:spcPct val="70000"/>
              </a:lnSpc>
              <a:spcBef>
                <a:spcPts val="1000"/>
              </a:spcBef>
            </a:pPr>
            <a:r>
              <a:rPr lang="en-GB" b="1" dirty="0">
                <a:latin typeface="Candy Buzz BTN" panose="020F0504010107060306"/>
              </a:rPr>
              <a:t> Student Welfare Officer</a:t>
            </a:r>
          </a:p>
        </p:txBody>
      </p:sp>
      <p:sp>
        <p:nvSpPr>
          <p:cNvPr id="27" name="Rectangle: Rounded Corners 26">
            <a:extLst>
              <a:ext uri="{FF2B5EF4-FFF2-40B4-BE49-F238E27FC236}">
                <a16:creationId xmlns:a16="http://schemas.microsoft.com/office/drawing/2014/main" id="{A38B6586-E8F5-4361-8EC9-3195B798C85B}"/>
              </a:ext>
            </a:extLst>
          </p:cNvPr>
          <p:cNvSpPr/>
          <p:nvPr/>
        </p:nvSpPr>
        <p:spPr>
          <a:xfrm>
            <a:off x="6110868" y="4827249"/>
            <a:ext cx="1921564" cy="97392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b="1" dirty="0">
                <a:solidFill>
                  <a:schemeClr val="tx1"/>
                </a:solidFill>
                <a:latin typeface="Candy Buzz BTN" panose="020F0504010107060306"/>
              </a:rPr>
              <a:t>What makes me Smile?</a:t>
            </a:r>
          </a:p>
          <a:p>
            <a:pPr algn="ctr"/>
            <a:r>
              <a:rPr lang="en-GB" sz="1400" dirty="0">
                <a:solidFill>
                  <a:schemeClr val="tx1"/>
                </a:solidFill>
                <a:latin typeface="Candy Buzz BTN" panose="020F0504010107060306"/>
              </a:rPr>
              <a:t>Making other people smile</a:t>
            </a:r>
          </a:p>
          <a:p>
            <a:pPr algn="ctr"/>
            <a:endParaRPr lang="en-GB" sz="1400" dirty="0">
              <a:solidFill>
                <a:schemeClr val="tx1"/>
              </a:solidFill>
              <a:latin typeface="Candy Buzz BTN" panose="020F0504010107060306"/>
            </a:endParaRPr>
          </a:p>
        </p:txBody>
      </p:sp>
      <p:sp>
        <p:nvSpPr>
          <p:cNvPr id="29" name="Rectangle: Rounded Corners 28">
            <a:extLst>
              <a:ext uri="{FF2B5EF4-FFF2-40B4-BE49-F238E27FC236}">
                <a16:creationId xmlns:a16="http://schemas.microsoft.com/office/drawing/2014/main" id="{58164E32-49BA-4790-ADB6-BAA81BA31514}"/>
              </a:ext>
            </a:extLst>
          </p:cNvPr>
          <p:cNvSpPr/>
          <p:nvPr/>
        </p:nvSpPr>
        <p:spPr>
          <a:xfrm>
            <a:off x="10189629" y="4833992"/>
            <a:ext cx="1544563" cy="973925"/>
          </a:xfrm>
          <a:prstGeom prst="roundRect">
            <a:avLst/>
          </a:prstGeom>
          <a:solidFill>
            <a:srgbClr val="9498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Candy Buzz BTN" panose="020F0504010107060306"/>
              </a:rPr>
              <a:t>What makes me smile?</a:t>
            </a:r>
          </a:p>
          <a:p>
            <a:pPr algn="ctr"/>
            <a:r>
              <a:rPr lang="en-GB" sz="1400" dirty="0">
                <a:solidFill>
                  <a:schemeClr val="tx1"/>
                </a:solidFill>
                <a:latin typeface="Candy Buzz BTN" panose="020F0504010107060306"/>
              </a:rPr>
              <a:t>Taking my dog for a walk</a:t>
            </a:r>
          </a:p>
        </p:txBody>
      </p:sp>
      <p:pic>
        <p:nvPicPr>
          <p:cNvPr id="10" name="Picture 9">
            <a:extLst>
              <a:ext uri="{FF2B5EF4-FFF2-40B4-BE49-F238E27FC236}">
                <a16:creationId xmlns:a16="http://schemas.microsoft.com/office/drawing/2014/main" id="{4E3BF469-7798-44CC-A18D-AAA27B59C0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5568" y="2062721"/>
            <a:ext cx="1456054" cy="1877799"/>
          </a:xfrm>
          <a:prstGeom prst="rect">
            <a:avLst/>
          </a:prstGeom>
          <a:ln>
            <a:noFill/>
          </a:ln>
          <a:effectLst>
            <a:softEdge rad="112500"/>
          </a:effectLst>
        </p:spPr>
      </p:pic>
      <p:sp>
        <p:nvSpPr>
          <p:cNvPr id="25" name="Subtitle 2">
            <a:extLst>
              <a:ext uri="{FF2B5EF4-FFF2-40B4-BE49-F238E27FC236}">
                <a16:creationId xmlns:a16="http://schemas.microsoft.com/office/drawing/2014/main" id="{98F3D844-3BDE-4746-97D7-CFDD8D5949D8}"/>
              </a:ext>
            </a:extLst>
          </p:cNvPr>
          <p:cNvSpPr txBox="1">
            <a:spLocks/>
          </p:cNvSpPr>
          <p:nvPr/>
        </p:nvSpPr>
        <p:spPr>
          <a:xfrm>
            <a:off x="8004786" y="3981062"/>
            <a:ext cx="1921565" cy="81471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70000"/>
              </a:lnSpc>
            </a:pPr>
            <a:r>
              <a:rPr lang="en-GB" sz="1800" b="1" dirty="0">
                <a:latin typeface="Candy Buzz BTN" panose="020F0504010107060306" pitchFamily="34" charset="0"/>
              </a:rPr>
              <a:t>Mrs Bryant</a:t>
            </a:r>
          </a:p>
          <a:p>
            <a:pPr>
              <a:lnSpc>
                <a:spcPct val="70000"/>
              </a:lnSpc>
            </a:pPr>
            <a:r>
              <a:rPr lang="en-GB" sz="1800" b="1" dirty="0">
                <a:latin typeface="Candy Buzz BTN" panose="020F0504010107060306" pitchFamily="34" charset="0"/>
              </a:rPr>
              <a:t>Student Welfare Officer</a:t>
            </a:r>
          </a:p>
        </p:txBody>
      </p:sp>
      <p:sp>
        <p:nvSpPr>
          <p:cNvPr id="30" name="Rectangle: Rounded Corners 29">
            <a:extLst>
              <a:ext uri="{FF2B5EF4-FFF2-40B4-BE49-F238E27FC236}">
                <a16:creationId xmlns:a16="http://schemas.microsoft.com/office/drawing/2014/main" id="{39C0D560-60DC-435A-A53C-448866E49786}"/>
              </a:ext>
            </a:extLst>
          </p:cNvPr>
          <p:cNvSpPr/>
          <p:nvPr/>
        </p:nvSpPr>
        <p:spPr>
          <a:xfrm>
            <a:off x="8163126" y="4834728"/>
            <a:ext cx="1921564" cy="97392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b="1" dirty="0">
                <a:solidFill>
                  <a:schemeClr val="tx1"/>
                </a:solidFill>
                <a:latin typeface="Candy Buzz BTN" panose="020F0504010107060306"/>
              </a:rPr>
              <a:t>What makes me Smile?</a:t>
            </a:r>
          </a:p>
          <a:p>
            <a:pPr algn="ctr"/>
            <a:r>
              <a:rPr lang="en-GB" sz="1400" dirty="0">
                <a:solidFill>
                  <a:schemeClr val="tx1"/>
                </a:solidFill>
                <a:latin typeface="Candy Buzz BTN" panose="020F0504010107060306"/>
              </a:rPr>
              <a:t>Spending time with my family .  </a:t>
            </a:r>
          </a:p>
          <a:p>
            <a:pPr algn="ctr"/>
            <a:endParaRPr lang="en-GB" sz="1400" dirty="0">
              <a:solidFill>
                <a:schemeClr val="tx1"/>
              </a:solidFill>
              <a:latin typeface="Candy Buzz BTN" panose="020F0504010107060306"/>
            </a:endParaRPr>
          </a:p>
        </p:txBody>
      </p:sp>
      <p:pic>
        <p:nvPicPr>
          <p:cNvPr id="24" name="Picture 23">
            <a:extLst>
              <a:ext uri="{FF2B5EF4-FFF2-40B4-BE49-F238E27FC236}">
                <a16:creationId xmlns:a16="http://schemas.microsoft.com/office/drawing/2014/main" id="{E481E289-7308-485E-A2B8-391B4C230F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98576" y="2076354"/>
            <a:ext cx="1359123" cy="1788408"/>
          </a:xfrm>
          <a:prstGeom prst="rect">
            <a:avLst/>
          </a:prstGeom>
          <a:ln>
            <a:noFill/>
          </a:ln>
          <a:effectLst>
            <a:softEdge rad="112500"/>
          </a:effectLst>
        </p:spPr>
      </p:pic>
    </p:spTree>
    <p:extLst>
      <p:ext uri="{BB962C8B-B14F-4D97-AF65-F5344CB8AC3E}">
        <p14:creationId xmlns:p14="http://schemas.microsoft.com/office/powerpoint/2010/main" val="2928892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623-1D16-42B7-9BA5-B36121C43971}"/>
              </a:ext>
            </a:extLst>
          </p:cNvPr>
          <p:cNvSpPr>
            <a:spLocks noGrp="1"/>
          </p:cNvSpPr>
          <p:nvPr>
            <p:ph type="ctrTitle"/>
          </p:nvPr>
        </p:nvSpPr>
        <p:spPr>
          <a:xfrm>
            <a:off x="145774" y="120348"/>
            <a:ext cx="2579671" cy="842011"/>
          </a:xfrm>
        </p:spPr>
        <p:txBody>
          <a:bodyPr>
            <a:normAutofit/>
          </a:bodyPr>
          <a:lstStyle/>
          <a:p>
            <a:pPr algn="l"/>
            <a:r>
              <a:rPr lang="en-GB" sz="5200" b="1" dirty="0">
                <a:latin typeface="Candy Buzz BTN" panose="020F0504010107060306" pitchFamily="34" charset="0"/>
                <a:cs typeface="Arial" panose="020B0604020202020204" pitchFamily="34" charset="0"/>
              </a:rPr>
              <a:t>The Hub</a:t>
            </a:r>
          </a:p>
        </p:txBody>
      </p:sp>
      <p:pic>
        <p:nvPicPr>
          <p:cNvPr id="7" name="Picture 6">
            <a:extLst>
              <a:ext uri="{FF2B5EF4-FFF2-40B4-BE49-F238E27FC236}">
                <a16:creationId xmlns:a16="http://schemas.microsoft.com/office/drawing/2014/main" id="{81516AB6-D2F1-4C11-883C-87CF1371EF1B}"/>
              </a:ext>
            </a:extLst>
          </p:cNvPr>
          <p:cNvPicPr>
            <a:picLocks noChangeAspect="1"/>
          </p:cNvPicPr>
          <p:nvPr/>
        </p:nvPicPr>
        <p:blipFill>
          <a:blip r:embed="rId2"/>
          <a:stretch>
            <a:fillRect/>
          </a:stretch>
        </p:blipFill>
        <p:spPr>
          <a:xfrm>
            <a:off x="9972970" y="166285"/>
            <a:ext cx="1950170" cy="880052"/>
          </a:xfrm>
          <a:prstGeom prst="rect">
            <a:avLst/>
          </a:prstGeom>
        </p:spPr>
      </p:pic>
      <p:sp>
        <p:nvSpPr>
          <p:cNvPr id="12" name="Rectangle 11">
            <a:extLst>
              <a:ext uri="{FF2B5EF4-FFF2-40B4-BE49-F238E27FC236}">
                <a16:creationId xmlns:a16="http://schemas.microsoft.com/office/drawing/2014/main" id="{3271B7F3-521C-41EF-A915-45AA65D63994}"/>
              </a:ext>
            </a:extLst>
          </p:cNvPr>
          <p:cNvSpPr/>
          <p:nvPr/>
        </p:nvSpPr>
        <p:spPr>
          <a:xfrm>
            <a:off x="184952" y="119160"/>
            <a:ext cx="11872919" cy="6601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ubtitle 2">
            <a:extLst>
              <a:ext uri="{FF2B5EF4-FFF2-40B4-BE49-F238E27FC236}">
                <a16:creationId xmlns:a16="http://schemas.microsoft.com/office/drawing/2014/main" id="{D0685F8C-77F0-4AE4-9C4D-E55DF9DB07BD}"/>
              </a:ext>
            </a:extLst>
          </p:cNvPr>
          <p:cNvSpPr txBox="1">
            <a:spLocks/>
          </p:cNvSpPr>
          <p:nvPr/>
        </p:nvSpPr>
        <p:spPr>
          <a:xfrm>
            <a:off x="2637437" y="248109"/>
            <a:ext cx="6689388" cy="915697"/>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900" b="1" dirty="0">
                <a:latin typeface="Candy Buzz BTN" panose="020F0504010107060306" pitchFamily="34" charset="0"/>
              </a:rPr>
              <a:t>The Hub can be found on the ground floor opposite the library and can be used at break and lunchtimes.  The Hub is open before school and at the end of the day for Homework Club on Monday, Wednesday and Thursday.  You might also visit The Hub for interventions.  </a:t>
            </a:r>
          </a:p>
        </p:txBody>
      </p:sp>
      <p:sp>
        <p:nvSpPr>
          <p:cNvPr id="25" name="Subtitle 2">
            <a:extLst>
              <a:ext uri="{FF2B5EF4-FFF2-40B4-BE49-F238E27FC236}">
                <a16:creationId xmlns:a16="http://schemas.microsoft.com/office/drawing/2014/main" id="{31E0212D-8D7E-49E0-9AFB-39F8DE6658D9}"/>
              </a:ext>
            </a:extLst>
          </p:cNvPr>
          <p:cNvSpPr txBox="1">
            <a:spLocks/>
          </p:cNvSpPr>
          <p:nvPr/>
        </p:nvSpPr>
        <p:spPr>
          <a:xfrm>
            <a:off x="568055" y="4938087"/>
            <a:ext cx="989962" cy="6696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300" b="1" dirty="0">
                <a:latin typeface="Candy Buzz BTN" panose="020F0504010107060306" pitchFamily="34" charset="0"/>
              </a:rPr>
              <a:t>Miss Devlin Assistant </a:t>
            </a:r>
            <a:r>
              <a:rPr lang="en-GB" sz="1300" b="1" dirty="0" err="1">
                <a:latin typeface="Candy Buzz BTN" panose="020F0504010107060306" pitchFamily="34" charset="0"/>
              </a:rPr>
              <a:t>SENCo</a:t>
            </a:r>
            <a:endParaRPr lang="en-GB" sz="1300" b="1" dirty="0">
              <a:latin typeface="Candy Buzz BTN" panose="020F0504010107060306" pitchFamily="34" charset="0"/>
            </a:endParaRPr>
          </a:p>
        </p:txBody>
      </p:sp>
      <p:sp>
        <p:nvSpPr>
          <p:cNvPr id="27" name="Subtitle 2">
            <a:extLst>
              <a:ext uri="{FF2B5EF4-FFF2-40B4-BE49-F238E27FC236}">
                <a16:creationId xmlns:a16="http://schemas.microsoft.com/office/drawing/2014/main" id="{86FAC8B2-1E51-4E12-A171-5476BD230D37}"/>
              </a:ext>
            </a:extLst>
          </p:cNvPr>
          <p:cNvSpPr txBox="1">
            <a:spLocks/>
          </p:cNvSpPr>
          <p:nvPr/>
        </p:nvSpPr>
        <p:spPr>
          <a:xfrm>
            <a:off x="2048758" y="4910395"/>
            <a:ext cx="1065826" cy="6300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300" b="1" dirty="0">
                <a:latin typeface="Candy Buzz BTN" panose="020F0504010107060306" pitchFamily="34" charset="0"/>
              </a:rPr>
              <a:t>Mr Meir    AEN Teacher</a:t>
            </a:r>
          </a:p>
        </p:txBody>
      </p:sp>
      <p:sp>
        <p:nvSpPr>
          <p:cNvPr id="30" name="Subtitle 2">
            <a:extLst>
              <a:ext uri="{FF2B5EF4-FFF2-40B4-BE49-F238E27FC236}">
                <a16:creationId xmlns:a16="http://schemas.microsoft.com/office/drawing/2014/main" id="{C9D59508-5C0C-4E59-8818-61B8CB078CCD}"/>
              </a:ext>
            </a:extLst>
          </p:cNvPr>
          <p:cNvSpPr txBox="1">
            <a:spLocks/>
          </p:cNvSpPr>
          <p:nvPr/>
        </p:nvSpPr>
        <p:spPr>
          <a:xfrm>
            <a:off x="1993542" y="5810237"/>
            <a:ext cx="989962" cy="13154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300" b="1" dirty="0">
                <a:latin typeface="Candy Buzz BTN" panose="020F0504010107060306" pitchFamily="34" charset="0"/>
              </a:rPr>
              <a:t>Miss Elliott  TA</a:t>
            </a:r>
          </a:p>
        </p:txBody>
      </p:sp>
      <p:sp>
        <p:nvSpPr>
          <p:cNvPr id="32" name="Subtitle 2">
            <a:extLst>
              <a:ext uri="{FF2B5EF4-FFF2-40B4-BE49-F238E27FC236}">
                <a16:creationId xmlns:a16="http://schemas.microsoft.com/office/drawing/2014/main" id="{8DCB2312-5D1E-47AF-9F82-1F953F38181F}"/>
              </a:ext>
            </a:extLst>
          </p:cNvPr>
          <p:cNvSpPr txBox="1">
            <a:spLocks/>
          </p:cNvSpPr>
          <p:nvPr/>
        </p:nvSpPr>
        <p:spPr>
          <a:xfrm>
            <a:off x="3333109" y="4883173"/>
            <a:ext cx="1418787" cy="63011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300" b="1" dirty="0">
                <a:latin typeface="Candy Buzz BTN" panose="020F0504010107060306" pitchFamily="34" charset="0"/>
              </a:rPr>
              <a:t>Mrs Scarborough TA </a:t>
            </a:r>
          </a:p>
        </p:txBody>
      </p:sp>
      <p:sp>
        <p:nvSpPr>
          <p:cNvPr id="34" name="Subtitle 2">
            <a:extLst>
              <a:ext uri="{FF2B5EF4-FFF2-40B4-BE49-F238E27FC236}">
                <a16:creationId xmlns:a16="http://schemas.microsoft.com/office/drawing/2014/main" id="{16E2C50A-7446-4454-B565-45FFEE31FE19}"/>
              </a:ext>
            </a:extLst>
          </p:cNvPr>
          <p:cNvSpPr txBox="1">
            <a:spLocks/>
          </p:cNvSpPr>
          <p:nvPr/>
        </p:nvSpPr>
        <p:spPr>
          <a:xfrm>
            <a:off x="5018569" y="4863861"/>
            <a:ext cx="989962" cy="11621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300" b="1" dirty="0">
                <a:latin typeface="Candy Buzz BTN" panose="020F0504010107060306" pitchFamily="34" charset="0"/>
              </a:rPr>
              <a:t>Mrs Smith    TA</a:t>
            </a:r>
          </a:p>
        </p:txBody>
      </p:sp>
      <p:sp>
        <p:nvSpPr>
          <p:cNvPr id="38" name="Subtitle 2">
            <a:extLst>
              <a:ext uri="{FF2B5EF4-FFF2-40B4-BE49-F238E27FC236}">
                <a16:creationId xmlns:a16="http://schemas.microsoft.com/office/drawing/2014/main" id="{8B675291-9523-45D8-BC7C-4EBB661316CE}"/>
              </a:ext>
            </a:extLst>
          </p:cNvPr>
          <p:cNvSpPr txBox="1">
            <a:spLocks/>
          </p:cNvSpPr>
          <p:nvPr/>
        </p:nvSpPr>
        <p:spPr>
          <a:xfrm>
            <a:off x="7902249" y="4848207"/>
            <a:ext cx="1288598" cy="11948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300" b="1" dirty="0">
                <a:latin typeface="Candy Buzz BTN" panose="020F0504010107060306" pitchFamily="34" charset="0"/>
              </a:rPr>
              <a:t>Mrs </a:t>
            </a:r>
            <a:r>
              <a:rPr lang="en-GB" sz="1300" b="1" dirty="0" err="1">
                <a:latin typeface="Candy Buzz BTN" panose="020F0504010107060306" pitchFamily="34" charset="0"/>
              </a:rPr>
              <a:t>Duncanson</a:t>
            </a:r>
            <a:r>
              <a:rPr lang="en-GB" sz="1300" b="1" dirty="0">
                <a:latin typeface="Candy Buzz BTN" panose="020F0504010107060306" pitchFamily="34" charset="0"/>
              </a:rPr>
              <a:t>   TA</a:t>
            </a:r>
          </a:p>
        </p:txBody>
      </p:sp>
      <p:pic>
        <p:nvPicPr>
          <p:cNvPr id="4" name="Picture 3">
            <a:extLst>
              <a:ext uri="{FF2B5EF4-FFF2-40B4-BE49-F238E27FC236}">
                <a16:creationId xmlns:a16="http://schemas.microsoft.com/office/drawing/2014/main" id="{DECAC1AB-0007-478F-89DC-982F84D5F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694" y="3358925"/>
            <a:ext cx="1218116" cy="1524234"/>
          </a:xfrm>
          <a:prstGeom prst="rect">
            <a:avLst/>
          </a:prstGeom>
          <a:ln>
            <a:noFill/>
          </a:ln>
          <a:effectLst>
            <a:softEdge rad="112500"/>
          </a:effectLst>
        </p:spPr>
      </p:pic>
      <p:pic>
        <p:nvPicPr>
          <p:cNvPr id="11" name="Picture 10">
            <a:extLst>
              <a:ext uri="{FF2B5EF4-FFF2-40B4-BE49-F238E27FC236}">
                <a16:creationId xmlns:a16="http://schemas.microsoft.com/office/drawing/2014/main" id="{CD1603CA-4867-4EB9-98F4-5601EF034B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4719" y="3379663"/>
            <a:ext cx="1161924" cy="1484198"/>
          </a:xfrm>
          <a:prstGeom prst="rect">
            <a:avLst/>
          </a:prstGeom>
          <a:ln>
            <a:noFill/>
          </a:ln>
          <a:effectLst>
            <a:softEdge rad="112500"/>
          </a:effectLst>
        </p:spPr>
      </p:pic>
      <p:pic>
        <p:nvPicPr>
          <p:cNvPr id="14" name="Picture 13">
            <a:extLst>
              <a:ext uri="{FF2B5EF4-FFF2-40B4-BE49-F238E27FC236}">
                <a16:creationId xmlns:a16="http://schemas.microsoft.com/office/drawing/2014/main" id="{8BF43550-D0B3-4B1B-8C98-9146B91DD4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4427" y="3419710"/>
            <a:ext cx="1175707" cy="1428497"/>
          </a:xfrm>
          <a:prstGeom prst="rect">
            <a:avLst/>
          </a:prstGeom>
          <a:ln>
            <a:noFill/>
          </a:ln>
          <a:effectLst>
            <a:softEdge rad="112500"/>
          </a:effectLst>
        </p:spPr>
      </p:pic>
      <p:sp>
        <p:nvSpPr>
          <p:cNvPr id="18" name="TextBox 17">
            <a:extLst>
              <a:ext uri="{FF2B5EF4-FFF2-40B4-BE49-F238E27FC236}">
                <a16:creationId xmlns:a16="http://schemas.microsoft.com/office/drawing/2014/main" id="{A614698B-29E7-4DBE-B833-1EEDF04D4FEF}"/>
              </a:ext>
            </a:extLst>
          </p:cNvPr>
          <p:cNvSpPr txBox="1"/>
          <p:nvPr/>
        </p:nvSpPr>
        <p:spPr>
          <a:xfrm>
            <a:off x="6451124" y="4840661"/>
            <a:ext cx="1114978" cy="492443"/>
          </a:xfrm>
          <a:prstGeom prst="rect">
            <a:avLst/>
          </a:prstGeom>
          <a:noFill/>
        </p:spPr>
        <p:txBody>
          <a:bodyPr wrap="square" rtlCol="0">
            <a:spAutoFit/>
          </a:bodyPr>
          <a:lstStyle/>
          <a:p>
            <a:pPr algn="ctr"/>
            <a:r>
              <a:rPr lang="en-GB" sz="1300" b="1" dirty="0">
                <a:latin typeface="Candy Buzz BTN" panose="020F0504010107060306"/>
              </a:rPr>
              <a:t>Mrs Redfern      </a:t>
            </a:r>
          </a:p>
          <a:p>
            <a:pPr algn="ctr"/>
            <a:r>
              <a:rPr lang="en-GB" sz="1300" b="1" dirty="0">
                <a:latin typeface="Candy Buzz BTN" panose="020F0504010107060306"/>
              </a:rPr>
              <a:t>TA</a:t>
            </a:r>
          </a:p>
        </p:txBody>
      </p:sp>
      <p:pic>
        <p:nvPicPr>
          <p:cNvPr id="21" name="Picture 20">
            <a:extLst>
              <a:ext uri="{FF2B5EF4-FFF2-40B4-BE49-F238E27FC236}">
                <a16:creationId xmlns:a16="http://schemas.microsoft.com/office/drawing/2014/main" id="{EE9C4445-7695-437E-B766-0BAA48DB95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470" y="843623"/>
            <a:ext cx="1804379" cy="2187701"/>
          </a:xfrm>
          <a:prstGeom prst="rect">
            <a:avLst/>
          </a:prstGeom>
          <a:ln>
            <a:noFill/>
          </a:ln>
          <a:effectLst>
            <a:softEdge rad="112500"/>
          </a:effectLst>
        </p:spPr>
      </p:pic>
      <p:pic>
        <p:nvPicPr>
          <p:cNvPr id="28" name="Picture 27">
            <a:extLst>
              <a:ext uri="{FF2B5EF4-FFF2-40B4-BE49-F238E27FC236}">
                <a16:creationId xmlns:a16="http://schemas.microsoft.com/office/drawing/2014/main" id="{0404EE9D-3801-4258-9319-7169E48B0C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1101" y="3355985"/>
            <a:ext cx="1164899" cy="1507876"/>
          </a:xfrm>
          <a:prstGeom prst="rect">
            <a:avLst/>
          </a:prstGeom>
          <a:ln>
            <a:noFill/>
          </a:ln>
          <a:effectLst>
            <a:softEdge rad="112500"/>
          </a:effectLst>
        </p:spPr>
      </p:pic>
      <p:pic>
        <p:nvPicPr>
          <p:cNvPr id="40" name="Picture 39">
            <a:extLst>
              <a:ext uri="{FF2B5EF4-FFF2-40B4-BE49-F238E27FC236}">
                <a16:creationId xmlns:a16="http://schemas.microsoft.com/office/drawing/2014/main" id="{D0CF1BFC-6663-48A7-B3EB-B4E1479721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2673" y="3391633"/>
            <a:ext cx="1249748" cy="1473764"/>
          </a:xfrm>
          <a:prstGeom prst="rect">
            <a:avLst/>
          </a:prstGeom>
          <a:ln>
            <a:noFill/>
          </a:ln>
          <a:effectLst>
            <a:softEdge rad="112500"/>
          </a:effectLst>
        </p:spPr>
      </p:pic>
      <p:pic>
        <p:nvPicPr>
          <p:cNvPr id="42" name="Picture 41">
            <a:extLst>
              <a:ext uri="{FF2B5EF4-FFF2-40B4-BE49-F238E27FC236}">
                <a16:creationId xmlns:a16="http://schemas.microsoft.com/office/drawing/2014/main" id="{1B0714F9-C0B1-4988-A961-26BBAF4723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914" y="3391633"/>
            <a:ext cx="1255118" cy="1491526"/>
          </a:xfrm>
          <a:prstGeom prst="rect">
            <a:avLst/>
          </a:prstGeom>
          <a:ln>
            <a:noFill/>
          </a:ln>
          <a:effectLst>
            <a:softEdge rad="112500"/>
          </a:effectLst>
        </p:spPr>
      </p:pic>
      <p:sp>
        <p:nvSpPr>
          <p:cNvPr id="13" name="Arrow: Pentagon 12">
            <a:extLst>
              <a:ext uri="{FF2B5EF4-FFF2-40B4-BE49-F238E27FC236}">
                <a16:creationId xmlns:a16="http://schemas.microsoft.com/office/drawing/2014/main" id="{D3444BC1-C502-4E39-8E79-666012CB09B5}"/>
              </a:ext>
            </a:extLst>
          </p:cNvPr>
          <p:cNvSpPr/>
          <p:nvPr/>
        </p:nvSpPr>
        <p:spPr>
          <a:xfrm>
            <a:off x="7819217" y="5331882"/>
            <a:ext cx="4013979" cy="1189215"/>
          </a:xfrm>
          <a:prstGeom prst="homePlate">
            <a:avLst>
              <a:gd name="adj" fmla="val 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900" dirty="0">
                <a:solidFill>
                  <a:schemeClr val="tx1"/>
                </a:solidFill>
                <a:latin typeface="Candy Buzz BTN" panose="020F0504010107060306"/>
              </a:rPr>
              <a:t>The Hub staff are really supportive and always here to help. They are really kind and it is a nice place to go. </a:t>
            </a:r>
          </a:p>
        </p:txBody>
      </p:sp>
      <p:pic>
        <p:nvPicPr>
          <p:cNvPr id="20" name="Picture 19">
            <a:extLst>
              <a:ext uri="{FF2B5EF4-FFF2-40B4-BE49-F238E27FC236}">
                <a16:creationId xmlns:a16="http://schemas.microsoft.com/office/drawing/2014/main" id="{F6A6C8DF-9B85-4EE7-BFB7-0AF30BCA47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28288" y="5242290"/>
            <a:ext cx="1161923" cy="1524234"/>
          </a:xfrm>
          <a:prstGeom prst="rect">
            <a:avLst/>
          </a:prstGeom>
          <a:ln>
            <a:noFill/>
          </a:ln>
          <a:effectLst>
            <a:softEdge rad="112500"/>
          </a:effectLst>
        </p:spPr>
      </p:pic>
      <p:pic>
        <p:nvPicPr>
          <p:cNvPr id="24" name="Picture 23">
            <a:extLst>
              <a:ext uri="{FF2B5EF4-FFF2-40B4-BE49-F238E27FC236}">
                <a16:creationId xmlns:a16="http://schemas.microsoft.com/office/drawing/2014/main" id="{A02BA454-FC90-4F9B-948D-A65CFD6B0B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6994" y="3404817"/>
            <a:ext cx="1200395" cy="1442663"/>
          </a:xfrm>
          <a:prstGeom prst="rect">
            <a:avLst/>
          </a:prstGeom>
          <a:ln>
            <a:noFill/>
          </a:ln>
          <a:effectLst>
            <a:softEdge rad="112500"/>
          </a:effectLst>
        </p:spPr>
      </p:pic>
      <p:sp>
        <p:nvSpPr>
          <p:cNvPr id="29" name="TextBox 28">
            <a:extLst>
              <a:ext uri="{FF2B5EF4-FFF2-40B4-BE49-F238E27FC236}">
                <a16:creationId xmlns:a16="http://schemas.microsoft.com/office/drawing/2014/main" id="{4193E209-DD3C-4E6D-A551-EDF3588902BE}"/>
              </a:ext>
            </a:extLst>
          </p:cNvPr>
          <p:cNvSpPr txBox="1"/>
          <p:nvPr/>
        </p:nvSpPr>
        <p:spPr>
          <a:xfrm>
            <a:off x="9585513" y="4839241"/>
            <a:ext cx="1133579" cy="492443"/>
          </a:xfrm>
          <a:prstGeom prst="rect">
            <a:avLst/>
          </a:prstGeom>
          <a:noFill/>
        </p:spPr>
        <p:txBody>
          <a:bodyPr wrap="square" rtlCol="0">
            <a:spAutoFit/>
          </a:bodyPr>
          <a:lstStyle/>
          <a:p>
            <a:pPr algn="ctr"/>
            <a:r>
              <a:rPr lang="en-GB" sz="1300" b="1" dirty="0">
                <a:latin typeface="Candy Buzz BTN" panose="020F0504010107060306" pitchFamily="34" charset="0"/>
              </a:rPr>
              <a:t>Mrs </a:t>
            </a:r>
            <a:r>
              <a:rPr lang="en-GB" sz="1300" b="1" dirty="0" err="1">
                <a:latin typeface="Candy Buzz BTN" panose="020F0504010107060306" pitchFamily="34" charset="0"/>
              </a:rPr>
              <a:t>Tuttey</a:t>
            </a:r>
            <a:endParaRPr lang="en-GB" sz="1300" b="1" dirty="0">
              <a:latin typeface="Candy Buzz BTN" panose="020F0504010107060306" pitchFamily="34" charset="0"/>
            </a:endParaRPr>
          </a:p>
          <a:p>
            <a:pPr algn="ctr"/>
            <a:r>
              <a:rPr lang="en-GB" sz="1300" b="1" dirty="0">
                <a:latin typeface="Candy Buzz BTN" panose="020F0504010107060306" pitchFamily="34" charset="0"/>
              </a:rPr>
              <a:t>TA</a:t>
            </a:r>
          </a:p>
        </p:txBody>
      </p:sp>
      <p:sp>
        <p:nvSpPr>
          <p:cNvPr id="33" name="Arrow: Pentagon 32">
            <a:extLst>
              <a:ext uri="{FF2B5EF4-FFF2-40B4-BE49-F238E27FC236}">
                <a16:creationId xmlns:a16="http://schemas.microsoft.com/office/drawing/2014/main" id="{43D8C760-E376-4BAC-A7A8-18EF2AEE3130}"/>
              </a:ext>
            </a:extLst>
          </p:cNvPr>
          <p:cNvSpPr/>
          <p:nvPr/>
        </p:nvSpPr>
        <p:spPr>
          <a:xfrm>
            <a:off x="2187808" y="1209598"/>
            <a:ext cx="9801410" cy="2056588"/>
          </a:xfrm>
          <a:prstGeom prst="homePlate">
            <a:avLst>
              <a:gd name="adj" fmla="val 0"/>
            </a:avLst>
          </a:prstGeom>
        </p:spPr>
        <p:style>
          <a:lnRef idx="2">
            <a:schemeClr val="dk1"/>
          </a:lnRef>
          <a:fillRef idx="1">
            <a:schemeClr val="lt1"/>
          </a:fillRef>
          <a:effectRef idx="0">
            <a:schemeClr val="dk1"/>
          </a:effectRef>
          <a:fontRef idx="minor">
            <a:schemeClr val="dk1"/>
          </a:fontRef>
        </p:style>
        <p:txBody>
          <a:bodyPr rtlCol="0" anchor="ctr"/>
          <a:lstStyle/>
          <a:p>
            <a:pPr>
              <a:spcBef>
                <a:spcPts val="0"/>
              </a:spcBef>
            </a:pPr>
            <a:r>
              <a:rPr lang="en-GB" sz="1900" b="1" dirty="0">
                <a:latin typeface="Candy Buzz BTN" panose="020F0504010107060306"/>
              </a:rPr>
              <a:t>Mrs Pickering   - </a:t>
            </a:r>
            <a:r>
              <a:rPr lang="en-GB" sz="1900" b="1" dirty="0" err="1">
                <a:latin typeface="Candy Buzz BTN" panose="020F0504010107060306"/>
              </a:rPr>
              <a:t>SENCo</a:t>
            </a:r>
            <a:endParaRPr lang="en-GB" sz="1900" b="1" dirty="0">
              <a:latin typeface="Candy Buzz BTN" panose="020F0504010107060306"/>
            </a:endParaRPr>
          </a:p>
          <a:p>
            <a:r>
              <a:rPr lang="en-GB" sz="1600" dirty="0">
                <a:latin typeface="Candy Buzz BTN" panose="020F0504010107060306"/>
              </a:rPr>
              <a:t>The most important parts of my job are: </a:t>
            </a:r>
          </a:p>
          <a:p>
            <a:pPr marL="285750" lvl="0" indent="-285750">
              <a:buFont typeface="Arial" panose="020B0604020202020204" pitchFamily="34" charset="0"/>
              <a:buChar char="•"/>
            </a:pPr>
            <a:r>
              <a:rPr lang="en-GB" sz="1600" dirty="0">
                <a:latin typeface="Candy Buzz BTN" panose="020F0504010107060306"/>
              </a:rPr>
              <a:t>Giving students strategies so that they can be successful at school and thrive as young adults. </a:t>
            </a:r>
          </a:p>
          <a:p>
            <a:pPr marL="285750" lvl="0" indent="-285750">
              <a:buFont typeface="Arial" panose="020B0604020202020204" pitchFamily="34" charset="0"/>
              <a:buChar char="•"/>
            </a:pPr>
            <a:r>
              <a:rPr lang="en-GB" sz="1600" dirty="0">
                <a:latin typeface="Candy Buzz BTN" panose="020F0504010107060306"/>
              </a:rPr>
              <a:t>Working with teachers and teaching assistants to make sure that students have the support they need. </a:t>
            </a:r>
          </a:p>
          <a:p>
            <a:pPr marL="285750" lvl="0" indent="-285750">
              <a:buFont typeface="Arial" panose="020B0604020202020204" pitchFamily="34" charset="0"/>
              <a:buChar char="•"/>
            </a:pPr>
            <a:r>
              <a:rPr lang="en-GB" sz="1600" dirty="0">
                <a:latin typeface="Candy Buzz BTN" panose="020F0504010107060306"/>
              </a:rPr>
              <a:t>Identifying when students might need extra help with something and putting suitable interventions in place. </a:t>
            </a:r>
          </a:p>
          <a:p>
            <a:r>
              <a:rPr lang="en-GB" sz="1600" dirty="0">
                <a:latin typeface="Candy Buzz BTN" panose="020F0504010107060306"/>
              </a:rPr>
              <a:t>If I had a superpower it would be to be able to show students their future: to show them that their hard work will pay off when they’re older and to give them the self-belief that they will achieve their goals. </a:t>
            </a:r>
          </a:p>
          <a:p>
            <a:pPr>
              <a:spcBef>
                <a:spcPts val="0"/>
              </a:spcBef>
            </a:pPr>
            <a:endParaRPr lang="en-GB" dirty="0">
              <a:solidFill>
                <a:schemeClr val="tx1"/>
              </a:solidFill>
            </a:endParaRPr>
          </a:p>
        </p:txBody>
      </p:sp>
      <p:sp>
        <p:nvSpPr>
          <p:cNvPr id="26" name="Subtitle 2">
            <a:extLst>
              <a:ext uri="{FF2B5EF4-FFF2-40B4-BE49-F238E27FC236}">
                <a16:creationId xmlns:a16="http://schemas.microsoft.com/office/drawing/2014/main" id="{AD297508-BF00-45D5-90F9-423B410EAD62}"/>
              </a:ext>
            </a:extLst>
          </p:cNvPr>
          <p:cNvSpPr txBox="1">
            <a:spLocks/>
          </p:cNvSpPr>
          <p:nvPr/>
        </p:nvSpPr>
        <p:spPr>
          <a:xfrm>
            <a:off x="4764562" y="5751996"/>
            <a:ext cx="989962" cy="13154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300" b="1" dirty="0">
                <a:latin typeface="Candy Buzz BTN" panose="020F0504010107060306" pitchFamily="34" charset="0"/>
              </a:rPr>
              <a:t>Miss Clay TA</a:t>
            </a:r>
          </a:p>
        </p:txBody>
      </p:sp>
      <p:pic>
        <p:nvPicPr>
          <p:cNvPr id="3" name="Picture 2">
            <a:extLst>
              <a:ext uri="{FF2B5EF4-FFF2-40B4-BE49-F238E27FC236}">
                <a16:creationId xmlns:a16="http://schemas.microsoft.com/office/drawing/2014/main" id="{20A33B03-99A1-471A-900B-2885DD432322}"/>
              </a:ext>
            </a:extLst>
          </p:cNvPr>
          <p:cNvPicPr>
            <a:picLocks noChangeAspect="1"/>
          </p:cNvPicPr>
          <p:nvPr/>
        </p:nvPicPr>
        <p:blipFill>
          <a:blip r:embed="rId12"/>
          <a:stretch>
            <a:fillRect/>
          </a:stretch>
        </p:blipFill>
        <p:spPr>
          <a:xfrm>
            <a:off x="5775717" y="5234681"/>
            <a:ext cx="907166" cy="13864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0063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73518A-2B05-4ED7-856E-63213B7EF2E8}"/>
              </a:ext>
            </a:extLst>
          </p:cNvPr>
          <p:cNvPicPr>
            <a:picLocks noChangeAspect="1"/>
          </p:cNvPicPr>
          <p:nvPr/>
        </p:nvPicPr>
        <p:blipFill>
          <a:blip r:embed="rId2"/>
          <a:stretch>
            <a:fillRect/>
          </a:stretch>
        </p:blipFill>
        <p:spPr>
          <a:xfrm rot="21017198">
            <a:off x="131929" y="821707"/>
            <a:ext cx="1877239" cy="1645632"/>
          </a:xfrm>
          <a:prstGeom prst="rect">
            <a:avLst/>
          </a:prstGeom>
        </p:spPr>
      </p:pic>
      <p:sp>
        <p:nvSpPr>
          <p:cNvPr id="2" name="Title 1">
            <a:extLst>
              <a:ext uri="{FF2B5EF4-FFF2-40B4-BE49-F238E27FC236}">
                <a16:creationId xmlns:a16="http://schemas.microsoft.com/office/drawing/2014/main" id="{65912623-1D16-42B7-9BA5-B36121C43971}"/>
              </a:ext>
            </a:extLst>
          </p:cNvPr>
          <p:cNvSpPr>
            <a:spLocks noGrp="1"/>
          </p:cNvSpPr>
          <p:nvPr>
            <p:ph type="ctrTitle"/>
          </p:nvPr>
        </p:nvSpPr>
        <p:spPr>
          <a:xfrm>
            <a:off x="220019" y="199976"/>
            <a:ext cx="9144000" cy="825707"/>
          </a:xfrm>
        </p:spPr>
        <p:txBody>
          <a:bodyPr>
            <a:normAutofit fontScale="90000"/>
          </a:bodyPr>
          <a:lstStyle/>
          <a:p>
            <a:pPr algn="l"/>
            <a:r>
              <a:rPr lang="en-GB" b="1" dirty="0">
                <a:latin typeface="Candy Buzz BTN" panose="020F0504010107060306" pitchFamily="34" charset="0"/>
                <a:cs typeface="Arial" panose="020B0604020202020204" pitchFamily="34" charset="0"/>
              </a:rPr>
              <a:t>Mrs Meir’s Summer challenge </a:t>
            </a:r>
          </a:p>
        </p:txBody>
      </p:sp>
      <p:pic>
        <p:nvPicPr>
          <p:cNvPr id="6" name="Picture 5">
            <a:extLst>
              <a:ext uri="{FF2B5EF4-FFF2-40B4-BE49-F238E27FC236}">
                <a16:creationId xmlns:a16="http://schemas.microsoft.com/office/drawing/2014/main" id="{83DF7005-1D07-47F0-B40E-01C770B58297}"/>
              </a:ext>
            </a:extLst>
          </p:cNvPr>
          <p:cNvPicPr>
            <a:picLocks noChangeAspect="1"/>
          </p:cNvPicPr>
          <p:nvPr/>
        </p:nvPicPr>
        <p:blipFill>
          <a:blip r:embed="rId3"/>
          <a:stretch>
            <a:fillRect/>
          </a:stretch>
        </p:blipFill>
        <p:spPr>
          <a:xfrm>
            <a:off x="220019" y="5735460"/>
            <a:ext cx="1674418" cy="819396"/>
          </a:xfrm>
          <a:prstGeom prst="rect">
            <a:avLst/>
          </a:prstGeom>
        </p:spPr>
      </p:pic>
      <p:pic>
        <p:nvPicPr>
          <p:cNvPr id="7" name="Picture 6">
            <a:extLst>
              <a:ext uri="{FF2B5EF4-FFF2-40B4-BE49-F238E27FC236}">
                <a16:creationId xmlns:a16="http://schemas.microsoft.com/office/drawing/2014/main" id="{81516AB6-D2F1-4C11-883C-87CF1371EF1B}"/>
              </a:ext>
            </a:extLst>
          </p:cNvPr>
          <p:cNvPicPr>
            <a:picLocks noChangeAspect="1"/>
          </p:cNvPicPr>
          <p:nvPr/>
        </p:nvPicPr>
        <p:blipFill>
          <a:blip r:embed="rId4"/>
          <a:stretch>
            <a:fillRect/>
          </a:stretch>
        </p:blipFill>
        <p:spPr>
          <a:xfrm>
            <a:off x="9517377" y="128450"/>
            <a:ext cx="2327749" cy="1050442"/>
          </a:xfrm>
          <a:prstGeom prst="rect">
            <a:avLst/>
          </a:prstGeom>
        </p:spPr>
      </p:pic>
      <p:sp>
        <p:nvSpPr>
          <p:cNvPr id="12" name="Rectangle 11">
            <a:extLst>
              <a:ext uri="{FF2B5EF4-FFF2-40B4-BE49-F238E27FC236}">
                <a16:creationId xmlns:a16="http://schemas.microsoft.com/office/drawing/2014/main" id="{3271B7F3-521C-41EF-A915-45AA65D63994}"/>
              </a:ext>
            </a:extLst>
          </p:cNvPr>
          <p:cNvSpPr/>
          <p:nvPr/>
        </p:nvSpPr>
        <p:spPr>
          <a:xfrm>
            <a:off x="145774" y="128450"/>
            <a:ext cx="11872919" cy="6601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0" name="Table 19">
            <a:extLst>
              <a:ext uri="{FF2B5EF4-FFF2-40B4-BE49-F238E27FC236}">
                <a16:creationId xmlns:a16="http://schemas.microsoft.com/office/drawing/2014/main" id="{A693EABC-04D9-492C-AEC7-BA9C05123FCD}"/>
              </a:ext>
            </a:extLst>
          </p:cNvPr>
          <p:cNvGraphicFramePr>
            <a:graphicFrameLocks noGrp="1"/>
          </p:cNvGraphicFramePr>
          <p:nvPr>
            <p:extLst>
              <p:ext uri="{D42A27DB-BD31-4B8C-83A1-F6EECF244321}">
                <p14:modId xmlns:p14="http://schemas.microsoft.com/office/powerpoint/2010/main" val="2217537661"/>
              </p:ext>
            </p:extLst>
          </p:nvPr>
        </p:nvGraphicFramePr>
        <p:xfrm>
          <a:off x="2032000" y="1259731"/>
          <a:ext cx="8128000" cy="4378039"/>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3271152397"/>
                    </a:ext>
                  </a:extLst>
                </a:gridCol>
                <a:gridCol w="2032000">
                  <a:extLst>
                    <a:ext uri="{9D8B030D-6E8A-4147-A177-3AD203B41FA5}">
                      <a16:colId xmlns:a16="http://schemas.microsoft.com/office/drawing/2014/main" val="1722571310"/>
                    </a:ext>
                  </a:extLst>
                </a:gridCol>
                <a:gridCol w="2032000">
                  <a:extLst>
                    <a:ext uri="{9D8B030D-6E8A-4147-A177-3AD203B41FA5}">
                      <a16:colId xmlns:a16="http://schemas.microsoft.com/office/drawing/2014/main" val="3839628056"/>
                    </a:ext>
                  </a:extLst>
                </a:gridCol>
                <a:gridCol w="2032000">
                  <a:extLst>
                    <a:ext uri="{9D8B030D-6E8A-4147-A177-3AD203B41FA5}">
                      <a16:colId xmlns:a16="http://schemas.microsoft.com/office/drawing/2014/main" val="3989037224"/>
                    </a:ext>
                  </a:extLst>
                </a:gridCol>
              </a:tblGrid>
              <a:tr h="1161659">
                <a:tc>
                  <a:txBody>
                    <a:bodyPr/>
                    <a:lstStyle/>
                    <a:p>
                      <a:pPr algn="ctr"/>
                      <a:endParaRPr lang="en-GB" b="1" dirty="0">
                        <a:latin typeface="Candy Buzz BTN" panose="020F0504010107060306" pitchFamily="34" charset="0"/>
                      </a:endParaRPr>
                    </a:p>
                    <a:p>
                      <a:pPr algn="ctr"/>
                      <a:r>
                        <a:rPr lang="en-GB" b="1" dirty="0">
                          <a:latin typeface="Candy Buzz BTN" panose="020F0504010107060306" pitchFamily="34" charset="0"/>
                        </a:rPr>
                        <a:t>Practise writing with a pen.</a:t>
                      </a:r>
                    </a:p>
                  </a:txBody>
                  <a:tcPr/>
                </a:tc>
                <a:tc>
                  <a:txBody>
                    <a:bodyPr/>
                    <a:lstStyle/>
                    <a:p>
                      <a:pPr algn="ctr"/>
                      <a:r>
                        <a:rPr lang="en-GB" b="1" dirty="0">
                          <a:latin typeface="Candy Buzz BTN" panose="020F0504010107060306" pitchFamily="34" charset="0"/>
                        </a:rPr>
                        <a:t>Test-run your route to school.  Don’t forget to time how long it takes. </a:t>
                      </a:r>
                    </a:p>
                  </a:txBody>
                  <a:tcPr/>
                </a:tc>
                <a:tc>
                  <a:txBody>
                    <a:bodyPr/>
                    <a:lstStyle/>
                    <a:p>
                      <a:pPr algn="ctr"/>
                      <a:endParaRPr lang="en-GB" b="1" dirty="0">
                        <a:latin typeface="Candy Buzz BTN" panose="020F0504010107060306" pitchFamily="34" charset="0"/>
                      </a:endParaRPr>
                    </a:p>
                    <a:p>
                      <a:pPr algn="ctr"/>
                      <a:r>
                        <a:rPr lang="en-GB" b="1" dirty="0">
                          <a:latin typeface="Candy Buzz BTN" panose="020F0504010107060306" pitchFamily="34" charset="0"/>
                        </a:rPr>
                        <a:t>Read a book. </a:t>
                      </a:r>
                    </a:p>
                  </a:txBody>
                  <a:tcPr/>
                </a:tc>
                <a:tc>
                  <a:txBody>
                    <a:bodyPr/>
                    <a:lstStyle/>
                    <a:p>
                      <a:pPr algn="ctr"/>
                      <a:endParaRPr lang="en-GB" b="1" dirty="0">
                        <a:latin typeface="Candy Buzz BTN" panose="020F0504010107060306" pitchFamily="34" charset="0"/>
                      </a:endParaRPr>
                    </a:p>
                    <a:p>
                      <a:pPr algn="ctr"/>
                      <a:r>
                        <a:rPr lang="en-GB" b="1" dirty="0">
                          <a:latin typeface="Candy Buzz BTN" panose="020F0504010107060306" pitchFamily="34" charset="0"/>
                        </a:rPr>
                        <a:t>Have a go at making a packed lunch.</a:t>
                      </a:r>
                    </a:p>
                  </a:txBody>
                  <a:tcPr/>
                </a:tc>
                <a:extLst>
                  <a:ext uri="{0D108BD9-81ED-4DB2-BD59-A6C34878D82A}">
                    <a16:rowId xmlns:a16="http://schemas.microsoft.com/office/drawing/2014/main" val="163198639"/>
                  </a:ext>
                </a:extLst>
              </a:tr>
              <a:tr h="1451959">
                <a:tc>
                  <a:txBody>
                    <a:bodyPr/>
                    <a:lstStyle/>
                    <a:p>
                      <a:pPr algn="ctr"/>
                      <a:endParaRPr lang="en-GB" b="1" dirty="0">
                        <a:latin typeface="Candy Buzz BTN" panose="020F0504010107060306" pitchFamily="34" charset="0"/>
                      </a:endParaRPr>
                    </a:p>
                    <a:p>
                      <a:pPr algn="ctr"/>
                      <a:r>
                        <a:rPr lang="en-GB" b="1" dirty="0">
                          <a:latin typeface="Candy Buzz BTN" panose="020F0504010107060306" pitchFamily="34" charset="0"/>
                        </a:rPr>
                        <a:t>Learn how to tie your school tie and keep practising.  </a:t>
                      </a:r>
                    </a:p>
                  </a:txBody>
                  <a:tcPr/>
                </a:tc>
                <a:tc>
                  <a:txBody>
                    <a:bodyPr/>
                    <a:lstStyle/>
                    <a:p>
                      <a:pPr algn="ctr"/>
                      <a:endParaRPr lang="en-GB" b="1" dirty="0">
                        <a:latin typeface="Candy Buzz BTN" panose="020F0504010107060306" pitchFamily="34" charset="0"/>
                      </a:endParaRPr>
                    </a:p>
                    <a:p>
                      <a:pPr algn="ctr"/>
                      <a:r>
                        <a:rPr lang="en-GB" b="1" dirty="0">
                          <a:latin typeface="Candy Buzz BTN" panose="020F0504010107060306" pitchFamily="34" charset="0"/>
                        </a:rPr>
                        <a:t>Pack your school bag and PE kit.</a:t>
                      </a:r>
                    </a:p>
                  </a:txBody>
                  <a:tcPr/>
                </a:tc>
                <a:tc>
                  <a:txBody>
                    <a:bodyPr/>
                    <a:lstStyle/>
                    <a:p>
                      <a:pPr algn="ctr"/>
                      <a:endParaRPr lang="en-GB" b="1" dirty="0">
                        <a:latin typeface="Candy Buzz BTN" panose="020F0504010107060306" pitchFamily="34" charset="0"/>
                      </a:endParaRPr>
                    </a:p>
                    <a:p>
                      <a:pPr algn="ctr"/>
                      <a:r>
                        <a:rPr lang="en-GB" b="1" dirty="0">
                          <a:latin typeface="Candy Buzz BTN" panose="020F0504010107060306" pitchFamily="34" charset="0"/>
                        </a:rPr>
                        <a:t>Practise your times tables. </a:t>
                      </a:r>
                    </a:p>
                  </a:txBody>
                  <a:tcPr/>
                </a:tc>
                <a:tc>
                  <a:txBody>
                    <a:bodyPr/>
                    <a:lstStyle/>
                    <a:p>
                      <a:pPr algn="ctr"/>
                      <a:r>
                        <a:rPr lang="en-GB" b="1" dirty="0">
                          <a:latin typeface="Candy Buzz BTN" panose="020F0504010107060306" pitchFamily="34" charset="0"/>
                        </a:rPr>
                        <a:t>Put on your cookery apron and practising tying it around the back.</a:t>
                      </a:r>
                    </a:p>
                  </a:txBody>
                  <a:tcPr/>
                </a:tc>
                <a:extLst>
                  <a:ext uri="{0D108BD9-81ED-4DB2-BD59-A6C34878D82A}">
                    <a16:rowId xmlns:a16="http://schemas.microsoft.com/office/drawing/2014/main" val="4140812807"/>
                  </a:ext>
                </a:extLst>
              </a:tr>
              <a:tr h="1451959">
                <a:tc>
                  <a:txBody>
                    <a:bodyPr/>
                    <a:lstStyle/>
                    <a:p>
                      <a:pPr algn="ctr"/>
                      <a:r>
                        <a:rPr lang="en-GB" b="1" dirty="0">
                          <a:latin typeface="Candy Buzz BTN" panose="020F0504010107060306" pitchFamily="34" charset="0"/>
                        </a:rPr>
                        <a:t>Talk to a friend about starting at Wilsthorpe.  What are you excited about or nervous about?</a:t>
                      </a:r>
                    </a:p>
                  </a:txBody>
                  <a:tcPr/>
                </a:tc>
                <a:tc>
                  <a:txBody>
                    <a:bodyPr/>
                    <a:lstStyle/>
                    <a:p>
                      <a:pPr algn="ctr"/>
                      <a:r>
                        <a:rPr lang="en-GB" b="1" dirty="0">
                          <a:latin typeface="Candy Buzz BTN" panose="020F0504010107060306" pitchFamily="34" charset="0"/>
                        </a:rPr>
                        <a:t>Visit the school website to find about the different Curriculum Areas.  </a:t>
                      </a:r>
                    </a:p>
                  </a:txBody>
                  <a:tcPr/>
                </a:tc>
                <a:tc>
                  <a:txBody>
                    <a:bodyPr/>
                    <a:lstStyle/>
                    <a:p>
                      <a:pPr algn="ctr"/>
                      <a:endParaRPr lang="en-GB" b="1" dirty="0">
                        <a:latin typeface="Candy Buzz BTN" panose="020F0504010107060306" pitchFamily="34" charset="0"/>
                      </a:endParaRPr>
                    </a:p>
                    <a:p>
                      <a:pPr algn="ctr"/>
                      <a:r>
                        <a:rPr lang="en-GB" b="1" dirty="0">
                          <a:latin typeface="Candy Buzz BTN" panose="020F0504010107060306" pitchFamily="34" charset="0"/>
                        </a:rPr>
                        <a:t>Send a postcard to your Form Tutor </a:t>
                      </a:r>
                    </a:p>
                  </a:txBody>
                  <a:tcPr/>
                </a:tc>
                <a:tc>
                  <a:txBody>
                    <a:bodyPr/>
                    <a:lstStyle/>
                    <a:p>
                      <a:pPr algn="ctr"/>
                      <a:endParaRPr lang="en-GB" b="1" dirty="0">
                        <a:latin typeface="Candy Buzz BTN" panose="020F0504010107060306" pitchFamily="34" charset="0"/>
                      </a:endParaRPr>
                    </a:p>
                    <a:p>
                      <a:pPr algn="ctr"/>
                      <a:r>
                        <a:rPr lang="en-GB" b="1" dirty="0">
                          <a:latin typeface="Candy Buzz BTN" panose="020F0504010107060306" pitchFamily="34" charset="0"/>
                        </a:rPr>
                        <a:t>Play a board game with a friend or family member </a:t>
                      </a:r>
                    </a:p>
                  </a:txBody>
                  <a:tcPr/>
                </a:tc>
                <a:extLst>
                  <a:ext uri="{0D108BD9-81ED-4DB2-BD59-A6C34878D82A}">
                    <a16:rowId xmlns:a16="http://schemas.microsoft.com/office/drawing/2014/main" val="607395369"/>
                  </a:ext>
                </a:extLst>
              </a:tr>
            </a:tbl>
          </a:graphicData>
        </a:graphic>
      </p:graphicFrame>
      <p:pic>
        <p:nvPicPr>
          <p:cNvPr id="3" name="Picture 2">
            <a:extLst>
              <a:ext uri="{FF2B5EF4-FFF2-40B4-BE49-F238E27FC236}">
                <a16:creationId xmlns:a16="http://schemas.microsoft.com/office/drawing/2014/main" id="{20A2A919-18F1-4E3A-81CD-FBDC0D01669D}"/>
              </a:ext>
            </a:extLst>
          </p:cNvPr>
          <p:cNvPicPr>
            <a:picLocks noChangeAspect="1"/>
          </p:cNvPicPr>
          <p:nvPr/>
        </p:nvPicPr>
        <p:blipFill>
          <a:blip r:embed="rId5"/>
          <a:stretch>
            <a:fillRect/>
          </a:stretch>
        </p:blipFill>
        <p:spPr>
          <a:xfrm rot="754870">
            <a:off x="9881092" y="5118650"/>
            <a:ext cx="1925850" cy="1241361"/>
          </a:xfrm>
          <a:prstGeom prst="rect">
            <a:avLst/>
          </a:prstGeom>
        </p:spPr>
      </p:pic>
    </p:spTree>
    <p:extLst>
      <p:ext uri="{BB962C8B-B14F-4D97-AF65-F5344CB8AC3E}">
        <p14:creationId xmlns:p14="http://schemas.microsoft.com/office/powerpoint/2010/main" val="2776876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623-1D16-42B7-9BA5-B36121C43971}"/>
              </a:ext>
            </a:extLst>
          </p:cNvPr>
          <p:cNvSpPr>
            <a:spLocks noGrp="1"/>
          </p:cNvSpPr>
          <p:nvPr>
            <p:ph type="ctrTitle"/>
          </p:nvPr>
        </p:nvSpPr>
        <p:spPr>
          <a:xfrm>
            <a:off x="907171" y="4735059"/>
            <a:ext cx="10350123" cy="825707"/>
          </a:xfrm>
        </p:spPr>
        <p:txBody>
          <a:bodyPr>
            <a:noAutofit/>
          </a:bodyPr>
          <a:lstStyle/>
          <a:p>
            <a:br>
              <a:rPr lang="en-GB" sz="4400" b="1" dirty="0">
                <a:latin typeface="Candy Buzz BTN" panose="020F0504010107060306" pitchFamily="34" charset="0"/>
                <a:cs typeface="Arial" panose="020B0604020202020204" pitchFamily="34" charset="0"/>
              </a:rPr>
            </a:br>
            <a:br>
              <a:rPr lang="en-GB" sz="4400" b="1" dirty="0">
                <a:latin typeface="Candy Buzz BTN" panose="020F0504010107060306" pitchFamily="34" charset="0"/>
                <a:cs typeface="Arial" panose="020B0604020202020204" pitchFamily="34" charset="0"/>
              </a:rPr>
            </a:br>
            <a:br>
              <a:rPr lang="en-GB" sz="4400" b="1" dirty="0">
                <a:latin typeface="Candy Buzz BTN" panose="020F0504010107060306" pitchFamily="34" charset="0"/>
                <a:cs typeface="Arial" panose="020B0604020202020204" pitchFamily="34" charset="0"/>
              </a:rPr>
            </a:br>
            <a:br>
              <a:rPr lang="en-GB" sz="4400" b="1" dirty="0">
                <a:latin typeface="Candy Buzz BTN" panose="020F0504010107060306" pitchFamily="34" charset="0"/>
                <a:cs typeface="Arial" panose="020B0604020202020204" pitchFamily="34" charset="0"/>
              </a:rPr>
            </a:br>
            <a:br>
              <a:rPr lang="en-GB" sz="4400" b="1" dirty="0">
                <a:latin typeface="Candy Buzz BTN" panose="020F0504010107060306" pitchFamily="34" charset="0"/>
                <a:cs typeface="Arial" panose="020B0604020202020204" pitchFamily="34" charset="0"/>
              </a:rPr>
            </a:br>
            <a:br>
              <a:rPr lang="en-GB" sz="4400" b="1" dirty="0">
                <a:latin typeface="Candy Buzz BTN" panose="020F0504010107060306" pitchFamily="34" charset="0"/>
                <a:cs typeface="Arial" panose="020B0604020202020204" pitchFamily="34" charset="0"/>
              </a:rPr>
            </a:br>
            <a:br>
              <a:rPr lang="en-GB" sz="4400" b="1" dirty="0">
                <a:latin typeface="Candy Buzz BTN" panose="020F0504010107060306" pitchFamily="34" charset="0"/>
                <a:cs typeface="Arial" panose="020B0604020202020204" pitchFamily="34" charset="0"/>
              </a:rPr>
            </a:br>
            <a:br>
              <a:rPr lang="en-GB" sz="4400" b="1" dirty="0">
                <a:latin typeface="Candy Buzz BTN" panose="020F0504010107060306" pitchFamily="34" charset="0"/>
                <a:cs typeface="Arial" panose="020B0604020202020204" pitchFamily="34" charset="0"/>
              </a:rPr>
            </a:br>
            <a:br>
              <a:rPr lang="en-GB" sz="4400" b="1" dirty="0">
                <a:latin typeface="Candy Buzz BTN" panose="020F0504010107060306" pitchFamily="34" charset="0"/>
                <a:cs typeface="Arial" panose="020B0604020202020204" pitchFamily="34" charset="0"/>
              </a:rPr>
            </a:br>
            <a:br>
              <a:rPr lang="en-GB" sz="4400" b="1" dirty="0">
                <a:latin typeface="Candy Buzz BTN" panose="020F0504010107060306" pitchFamily="34" charset="0"/>
                <a:cs typeface="Arial" panose="020B0604020202020204" pitchFamily="34" charset="0"/>
              </a:rPr>
            </a:br>
            <a:br>
              <a:rPr lang="en-GB" sz="4400" b="1" dirty="0">
                <a:latin typeface="Candy Buzz BTN" panose="020F0504010107060306" pitchFamily="34" charset="0"/>
                <a:cs typeface="Arial" panose="020B0604020202020204" pitchFamily="34" charset="0"/>
              </a:rPr>
            </a:br>
            <a:br>
              <a:rPr lang="en-GB" sz="4400" b="1" dirty="0">
                <a:latin typeface="Candy Buzz BTN" panose="020F0504010107060306" pitchFamily="34" charset="0"/>
                <a:cs typeface="Arial" panose="020B0604020202020204" pitchFamily="34" charset="0"/>
              </a:rPr>
            </a:br>
            <a:r>
              <a:rPr lang="en-GB" sz="2800" b="1" dirty="0">
                <a:latin typeface="Candy Buzz BTN" panose="020F0504010107060306" pitchFamily="34" charset="0"/>
                <a:cs typeface="Arial" panose="020B0604020202020204" pitchFamily="34" charset="0"/>
              </a:rPr>
              <a:t>If you have any questions over the next few weeks feel free to contact me on </a:t>
            </a:r>
            <a:r>
              <a:rPr lang="en-GB" sz="2800" b="1" dirty="0">
                <a:latin typeface="Candy Buzz BTN" panose="020F0504010107060306" pitchFamily="34" charset="0"/>
                <a:cs typeface="Arial" panose="020B0604020202020204" pitchFamily="34" charset="0"/>
                <a:hlinkClick r:id="rId2"/>
              </a:rPr>
              <a:t>emma.meir@wilsthorpe.ttct.co.uk</a:t>
            </a:r>
            <a:r>
              <a:rPr lang="en-GB" sz="2800" b="1" dirty="0">
                <a:latin typeface="Candy Buzz BTN" panose="020F0504010107060306" pitchFamily="34" charset="0"/>
                <a:cs typeface="Arial" panose="020B0604020202020204" pitchFamily="34" charset="0"/>
              </a:rPr>
              <a:t> </a:t>
            </a:r>
            <a:br>
              <a:rPr lang="en-GB" sz="2800" b="1" dirty="0">
                <a:latin typeface="Candy Buzz BTN" panose="020F0504010107060306" pitchFamily="34" charset="0"/>
                <a:cs typeface="Arial" panose="020B0604020202020204" pitchFamily="34" charset="0"/>
              </a:rPr>
            </a:br>
            <a:br>
              <a:rPr lang="en-GB" sz="2800" b="1" dirty="0">
                <a:latin typeface="Candy Buzz BTN" panose="020F0504010107060306" pitchFamily="34" charset="0"/>
                <a:cs typeface="Arial" panose="020B0604020202020204" pitchFamily="34" charset="0"/>
              </a:rPr>
            </a:br>
            <a:r>
              <a:rPr lang="en-GB" sz="2800" b="1" dirty="0">
                <a:latin typeface="Candy Buzz BTN" panose="020F0504010107060306" pitchFamily="34" charset="0"/>
                <a:cs typeface="Arial" panose="020B0604020202020204" pitchFamily="34" charset="0"/>
              </a:rPr>
              <a:t>My final and most important message is to enjoy your summer holiday!</a:t>
            </a:r>
            <a:br>
              <a:rPr lang="en-GB" sz="2800" b="1" dirty="0">
                <a:latin typeface="Candy Buzz BTN" panose="020F0504010107060306" pitchFamily="34" charset="0"/>
                <a:cs typeface="Arial" panose="020B0604020202020204" pitchFamily="34" charset="0"/>
              </a:rPr>
            </a:br>
            <a:br>
              <a:rPr lang="en-GB" sz="2800" b="1" dirty="0">
                <a:latin typeface="Candy Buzz BTN" panose="020F0504010107060306" pitchFamily="34" charset="0"/>
                <a:cs typeface="Arial" panose="020B0604020202020204" pitchFamily="34" charset="0"/>
              </a:rPr>
            </a:br>
            <a:r>
              <a:rPr lang="en-GB" sz="2800" b="1" dirty="0">
                <a:latin typeface="Candy Buzz BTN" panose="020F0504010107060306" pitchFamily="34" charset="0"/>
                <a:cs typeface="Arial" panose="020B0604020202020204" pitchFamily="34" charset="0"/>
              </a:rPr>
              <a:t>All the Wilsthorpe Staff look forward to meeting you on </a:t>
            </a:r>
            <a:br>
              <a:rPr lang="en-GB" sz="2800" b="1" dirty="0">
                <a:latin typeface="Candy Buzz BTN" panose="020F0504010107060306" pitchFamily="34" charset="0"/>
                <a:cs typeface="Arial" panose="020B0604020202020204" pitchFamily="34" charset="0"/>
              </a:rPr>
            </a:br>
            <a:r>
              <a:rPr lang="en-GB" sz="2800" b="1" dirty="0">
                <a:latin typeface="Candy Buzz BTN" panose="020F0504010107060306" pitchFamily="34" charset="0"/>
                <a:cs typeface="Arial" panose="020B0604020202020204" pitchFamily="34" charset="0"/>
              </a:rPr>
              <a:t>Wednesday 6</a:t>
            </a:r>
            <a:r>
              <a:rPr lang="en-GB" sz="2800" b="1" baseline="30000" dirty="0">
                <a:latin typeface="Candy Buzz BTN" panose="020F0504010107060306" pitchFamily="34" charset="0"/>
                <a:cs typeface="Arial" panose="020B0604020202020204" pitchFamily="34" charset="0"/>
              </a:rPr>
              <a:t>th</a:t>
            </a:r>
            <a:r>
              <a:rPr lang="en-GB" sz="2800" b="1" dirty="0">
                <a:latin typeface="Candy Buzz BTN" panose="020F0504010107060306" pitchFamily="34" charset="0"/>
                <a:cs typeface="Arial" panose="020B0604020202020204" pitchFamily="34" charset="0"/>
              </a:rPr>
              <a:t>  September.</a:t>
            </a:r>
            <a:br>
              <a:rPr lang="en-GB" sz="2800" b="1" dirty="0">
                <a:latin typeface="Candy Buzz BTN" panose="020F0504010107060306" pitchFamily="34" charset="0"/>
                <a:cs typeface="Arial" panose="020B0604020202020204" pitchFamily="34" charset="0"/>
              </a:rPr>
            </a:br>
            <a:br>
              <a:rPr lang="en-GB" sz="2800" b="1" dirty="0">
                <a:latin typeface="Candy Buzz BTN" panose="020F0504010107060306" pitchFamily="34" charset="0"/>
                <a:cs typeface="Arial" panose="020B0604020202020204" pitchFamily="34" charset="0"/>
              </a:rPr>
            </a:br>
            <a:r>
              <a:rPr lang="en-GB" sz="2800" b="1" dirty="0">
                <a:latin typeface="Candy Buzz BTN" panose="020F0504010107060306" pitchFamily="34" charset="0"/>
                <a:cs typeface="Arial" panose="020B0604020202020204" pitchFamily="34" charset="0"/>
              </a:rPr>
              <a:t>Take care </a:t>
            </a:r>
            <a:br>
              <a:rPr lang="en-GB" sz="2800" b="1" dirty="0">
                <a:latin typeface="Candy Buzz BTN" panose="020F0504010107060306" pitchFamily="34" charset="0"/>
                <a:cs typeface="Arial" panose="020B0604020202020204" pitchFamily="34" charset="0"/>
              </a:rPr>
            </a:br>
            <a:r>
              <a:rPr lang="en-GB" sz="2800" b="1" dirty="0">
                <a:latin typeface="Candy Buzz BTN" panose="020F0504010107060306" pitchFamily="34" charset="0"/>
                <a:cs typeface="Arial" panose="020B0604020202020204" pitchFamily="34" charset="0"/>
              </a:rPr>
              <a:t>Mrs Meir </a:t>
            </a:r>
            <a:endParaRPr lang="en-GB" sz="4400" b="1" dirty="0">
              <a:latin typeface="Candy Buzz BTN" panose="020F0504010107060306" pitchFamily="34" charset="0"/>
              <a:cs typeface="Arial" panose="020B0604020202020204" pitchFamily="34" charset="0"/>
            </a:endParaRPr>
          </a:p>
        </p:txBody>
      </p:sp>
      <p:pic>
        <p:nvPicPr>
          <p:cNvPr id="6" name="Picture 5">
            <a:extLst>
              <a:ext uri="{FF2B5EF4-FFF2-40B4-BE49-F238E27FC236}">
                <a16:creationId xmlns:a16="http://schemas.microsoft.com/office/drawing/2014/main" id="{83DF7005-1D07-47F0-B40E-01C770B58297}"/>
              </a:ext>
            </a:extLst>
          </p:cNvPr>
          <p:cNvPicPr>
            <a:picLocks noChangeAspect="1"/>
          </p:cNvPicPr>
          <p:nvPr/>
        </p:nvPicPr>
        <p:blipFill>
          <a:blip r:embed="rId3"/>
          <a:stretch>
            <a:fillRect/>
          </a:stretch>
        </p:blipFill>
        <p:spPr>
          <a:xfrm>
            <a:off x="220019" y="5735460"/>
            <a:ext cx="1674418" cy="819396"/>
          </a:xfrm>
          <a:prstGeom prst="rect">
            <a:avLst/>
          </a:prstGeom>
        </p:spPr>
      </p:pic>
      <p:pic>
        <p:nvPicPr>
          <p:cNvPr id="7" name="Picture 6">
            <a:extLst>
              <a:ext uri="{FF2B5EF4-FFF2-40B4-BE49-F238E27FC236}">
                <a16:creationId xmlns:a16="http://schemas.microsoft.com/office/drawing/2014/main" id="{81516AB6-D2F1-4C11-883C-87CF1371EF1B}"/>
              </a:ext>
            </a:extLst>
          </p:cNvPr>
          <p:cNvPicPr>
            <a:picLocks noChangeAspect="1"/>
          </p:cNvPicPr>
          <p:nvPr/>
        </p:nvPicPr>
        <p:blipFill>
          <a:blip r:embed="rId4"/>
          <a:stretch>
            <a:fillRect/>
          </a:stretch>
        </p:blipFill>
        <p:spPr>
          <a:xfrm>
            <a:off x="9517377" y="128450"/>
            <a:ext cx="2327749" cy="1050442"/>
          </a:xfrm>
          <a:prstGeom prst="rect">
            <a:avLst/>
          </a:prstGeom>
        </p:spPr>
      </p:pic>
      <p:sp>
        <p:nvSpPr>
          <p:cNvPr id="12" name="Rectangle 11">
            <a:extLst>
              <a:ext uri="{FF2B5EF4-FFF2-40B4-BE49-F238E27FC236}">
                <a16:creationId xmlns:a16="http://schemas.microsoft.com/office/drawing/2014/main" id="{3271B7F3-521C-41EF-A915-45AA65D63994}"/>
              </a:ext>
            </a:extLst>
          </p:cNvPr>
          <p:cNvSpPr/>
          <p:nvPr/>
        </p:nvSpPr>
        <p:spPr>
          <a:xfrm>
            <a:off x="145774" y="128450"/>
            <a:ext cx="11872919" cy="6601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92658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623-1D16-42B7-9BA5-B36121C43971}"/>
              </a:ext>
            </a:extLst>
          </p:cNvPr>
          <p:cNvSpPr>
            <a:spLocks noGrp="1"/>
          </p:cNvSpPr>
          <p:nvPr>
            <p:ph type="ctrTitle"/>
          </p:nvPr>
        </p:nvSpPr>
        <p:spPr>
          <a:xfrm>
            <a:off x="1325217" y="317638"/>
            <a:ext cx="9144000" cy="825707"/>
          </a:xfrm>
        </p:spPr>
        <p:txBody>
          <a:bodyPr>
            <a:normAutofit fontScale="90000"/>
          </a:bodyPr>
          <a:lstStyle/>
          <a:p>
            <a:r>
              <a:rPr lang="en-GB" b="1" dirty="0">
                <a:latin typeface="Candy Buzz BTN" panose="020F0504010107060306" pitchFamily="34" charset="0"/>
                <a:cs typeface="Arial" panose="020B0604020202020204" pitchFamily="34" charset="0"/>
              </a:rPr>
              <a:t>Getting Organised</a:t>
            </a:r>
          </a:p>
        </p:txBody>
      </p:sp>
      <p:pic>
        <p:nvPicPr>
          <p:cNvPr id="6" name="Picture 5">
            <a:extLst>
              <a:ext uri="{FF2B5EF4-FFF2-40B4-BE49-F238E27FC236}">
                <a16:creationId xmlns:a16="http://schemas.microsoft.com/office/drawing/2014/main" id="{83DF7005-1D07-47F0-B40E-01C770B58297}"/>
              </a:ext>
            </a:extLst>
          </p:cNvPr>
          <p:cNvPicPr>
            <a:picLocks noChangeAspect="1"/>
          </p:cNvPicPr>
          <p:nvPr/>
        </p:nvPicPr>
        <p:blipFill>
          <a:blip r:embed="rId2"/>
          <a:stretch>
            <a:fillRect/>
          </a:stretch>
        </p:blipFill>
        <p:spPr>
          <a:xfrm>
            <a:off x="220019" y="5735460"/>
            <a:ext cx="1674418" cy="819396"/>
          </a:xfrm>
          <a:prstGeom prst="rect">
            <a:avLst/>
          </a:prstGeom>
        </p:spPr>
      </p:pic>
      <p:pic>
        <p:nvPicPr>
          <p:cNvPr id="7" name="Picture 6">
            <a:extLst>
              <a:ext uri="{FF2B5EF4-FFF2-40B4-BE49-F238E27FC236}">
                <a16:creationId xmlns:a16="http://schemas.microsoft.com/office/drawing/2014/main" id="{81516AB6-D2F1-4C11-883C-87CF1371EF1B}"/>
              </a:ext>
            </a:extLst>
          </p:cNvPr>
          <p:cNvPicPr>
            <a:picLocks noChangeAspect="1"/>
          </p:cNvPicPr>
          <p:nvPr/>
        </p:nvPicPr>
        <p:blipFill>
          <a:blip r:embed="rId3"/>
          <a:stretch>
            <a:fillRect/>
          </a:stretch>
        </p:blipFill>
        <p:spPr>
          <a:xfrm>
            <a:off x="9594527" y="128450"/>
            <a:ext cx="2327749" cy="1050442"/>
          </a:xfrm>
          <a:prstGeom prst="rect">
            <a:avLst/>
          </a:prstGeom>
        </p:spPr>
      </p:pic>
      <p:sp>
        <p:nvSpPr>
          <p:cNvPr id="12" name="Rectangle 11">
            <a:extLst>
              <a:ext uri="{FF2B5EF4-FFF2-40B4-BE49-F238E27FC236}">
                <a16:creationId xmlns:a16="http://schemas.microsoft.com/office/drawing/2014/main" id="{3271B7F3-521C-41EF-A915-45AA65D63994}"/>
              </a:ext>
            </a:extLst>
          </p:cNvPr>
          <p:cNvSpPr/>
          <p:nvPr/>
        </p:nvSpPr>
        <p:spPr>
          <a:xfrm>
            <a:off x="145774" y="128450"/>
            <a:ext cx="11872919" cy="6601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1BB11803-B82A-4F7D-BA52-8E3F692ADBB7}"/>
              </a:ext>
            </a:extLst>
          </p:cNvPr>
          <p:cNvSpPr/>
          <p:nvPr/>
        </p:nvSpPr>
        <p:spPr>
          <a:xfrm>
            <a:off x="3383604" y="1091906"/>
            <a:ext cx="5155945" cy="192364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600" b="1" dirty="0">
              <a:latin typeface="Candy Buzz BTN" panose="020F0504010107060306" pitchFamily="34" charset="0"/>
            </a:endParaRPr>
          </a:p>
          <a:p>
            <a:pPr algn="ctr"/>
            <a:r>
              <a:rPr lang="en-GB" sz="1600" b="1" dirty="0">
                <a:latin typeface="Candy Buzz BTN" panose="020F0504010107060306" pitchFamily="34" charset="0"/>
              </a:rPr>
              <a:t>Uniform</a:t>
            </a:r>
          </a:p>
          <a:p>
            <a:pPr marL="285750" indent="-285750">
              <a:buFont typeface="Arial" panose="020B0604020202020204" pitchFamily="34" charset="0"/>
              <a:buChar char="•"/>
            </a:pPr>
            <a:r>
              <a:rPr lang="en-GB" sz="1600" dirty="0">
                <a:latin typeface="Candy Buzz BTN" panose="020F0504010107060306" pitchFamily="34" charset="0"/>
              </a:rPr>
              <a:t>Blazer</a:t>
            </a:r>
          </a:p>
          <a:p>
            <a:pPr marL="285750" indent="-285750">
              <a:buFont typeface="Arial" panose="020B0604020202020204" pitchFamily="34" charset="0"/>
              <a:buChar char="•"/>
            </a:pPr>
            <a:r>
              <a:rPr lang="en-GB" sz="1600" dirty="0">
                <a:latin typeface="Candy Buzz BTN" panose="020F0504010107060306" pitchFamily="34" charset="0"/>
              </a:rPr>
              <a:t>White shirt and school tie</a:t>
            </a:r>
          </a:p>
          <a:p>
            <a:pPr marL="285750" indent="-285750">
              <a:buFont typeface="Arial" panose="020B0604020202020204" pitchFamily="34" charset="0"/>
              <a:buChar char="•"/>
            </a:pPr>
            <a:r>
              <a:rPr lang="en-GB" sz="1600" dirty="0">
                <a:latin typeface="Candy Buzz BTN" panose="020F0504010107060306" pitchFamily="34" charset="0"/>
              </a:rPr>
              <a:t>Knee-length black pleated skirt   </a:t>
            </a:r>
          </a:p>
          <a:p>
            <a:pPr marL="285750" indent="-285750">
              <a:buFont typeface="Arial" panose="020B0604020202020204" pitchFamily="34" charset="0"/>
              <a:buChar char="•"/>
            </a:pPr>
            <a:r>
              <a:rPr lang="en-GB" sz="1600" dirty="0">
                <a:latin typeface="Candy Buzz BTN" panose="020F0504010107060306" pitchFamily="34" charset="0"/>
              </a:rPr>
              <a:t>Smart trousers (no skinny fit, ankle grazers or jeans)</a:t>
            </a:r>
          </a:p>
          <a:p>
            <a:pPr marL="285750" indent="-285750">
              <a:buFont typeface="Arial" panose="020B0604020202020204" pitchFamily="34" charset="0"/>
              <a:buChar char="•"/>
            </a:pPr>
            <a:r>
              <a:rPr lang="en-GB" sz="1600" dirty="0">
                <a:latin typeface="Candy Buzz BTN" panose="020F0504010107060306" pitchFamily="34" charset="0"/>
              </a:rPr>
              <a:t>Black V neck jumper with Wilsthorpe logo (optional)</a:t>
            </a:r>
          </a:p>
          <a:p>
            <a:pPr marL="285750" indent="-285750">
              <a:buFont typeface="Arial" panose="020B0604020202020204" pitchFamily="34" charset="0"/>
              <a:buChar char="•"/>
            </a:pPr>
            <a:r>
              <a:rPr lang="en-GB" sz="1600" dirty="0">
                <a:latin typeface="Candy Buzz BTN" panose="020F0504010107060306" pitchFamily="34" charset="0"/>
              </a:rPr>
              <a:t>Smart, </a:t>
            </a:r>
            <a:r>
              <a:rPr lang="en-GB" sz="1600" dirty="0" err="1">
                <a:latin typeface="Candy Buzz BTN" panose="020F0504010107060306" pitchFamily="34" charset="0"/>
              </a:rPr>
              <a:t>polishable</a:t>
            </a:r>
            <a:r>
              <a:rPr lang="en-GB" sz="1600" dirty="0">
                <a:latin typeface="Candy Buzz BTN" panose="020F0504010107060306" pitchFamily="34" charset="0"/>
              </a:rPr>
              <a:t> school shoes, not trainers</a:t>
            </a:r>
          </a:p>
          <a:p>
            <a:pPr marL="285750" indent="-285750">
              <a:buFont typeface="Arial" panose="020B0604020202020204" pitchFamily="34" charset="0"/>
              <a:buChar char="•"/>
            </a:pPr>
            <a:r>
              <a:rPr lang="en-GB" sz="1600" dirty="0">
                <a:latin typeface="Candy Buzz BTN" panose="020F0504010107060306" pitchFamily="34" charset="0"/>
              </a:rPr>
              <a:t>Black socks</a:t>
            </a:r>
          </a:p>
          <a:p>
            <a:endParaRPr lang="en-GB" dirty="0">
              <a:latin typeface="Candy Buzz BTN" panose="020F0504010107060306" pitchFamily="34" charset="0"/>
            </a:endParaRPr>
          </a:p>
        </p:txBody>
      </p:sp>
      <p:sp>
        <p:nvSpPr>
          <p:cNvPr id="10" name="Rectangle: Rounded Corners 9">
            <a:extLst>
              <a:ext uri="{FF2B5EF4-FFF2-40B4-BE49-F238E27FC236}">
                <a16:creationId xmlns:a16="http://schemas.microsoft.com/office/drawing/2014/main" id="{F58CD6C3-D60D-41D6-BCB5-4D0CE28B6068}"/>
              </a:ext>
            </a:extLst>
          </p:cNvPr>
          <p:cNvSpPr/>
          <p:nvPr/>
        </p:nvSpPr>
        <p:spPr>
          <a:xfrm>
            <a:off x="2295529" y="3226315"/>
            <a:ext cx="3071574" cy="331404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School bag and stationery</a:t>
            </a:r>
          </a:p>
          <a:p>
            <a:pPr marL="285750" indent="-285750">
              <a:buFont typeface="Arial" panose="020B0604020202020204" pitchFamily="34" charset="0"/>
              <a:buChar char="•"/>
            </a:pPr>
            <a:r>
              <a:rPr lang="en-GB" sz="1600" dirty="0">
                <a:latin typeface="Candy Buzz BTN" panose="020F0504010107060306" pitchFamily="34" charset="0"/>
              </a:rPr>
              <a:t>Bag or backpack big enough to hold an A4 folder</a:t>
            </a:r>
          </a:p>
          <a:p>
            <a:pPr marL="285750" indent="-285750">
              <a:buFont typeface="Arial" panose="020B0604020202020204" pitchFamily="34" charset="0"/>
              <a:buChar char="•"/>
            </a:pPr>
            <a:r>
              <a:rPr lang="en-GB" sz="1600" dirty="0">
                <a:latin typeface="Candy Buzz BTN" panose="020F0504010107060306" pitchFamily="34" charset="0"/>
              </a:rPr>
              <a:t>A4 folder to keep work safe</a:t>
            </a:r>
          </a:p>
          <a:p>
            <a:pPr marL="285750" indent="-285750">
              <a:buFont typeface="Arial" panose="020B0604020202020204" pitchFamily="34" charset="0"/>
              <a:buChar char="•"/>
            </a:pPr>
            <a:r>
              <a:rPr lang="en-GB" sz="1600" dirty="0">
                <a:latin typeface="Candy Buzz BTN" panose="020F0504010107060306" pitchFamily="34" charset="0"/>
              </a:rPr>
              <a:t>Black pen</a:t>
            </a:r>
          </a:p>
          <a:p>
            <a:pPr marL="285750" indent="-285750">
              <a:buFont typeface="Arial" panose="020B0604020202020204" pitchFamily="34" charset="0"/>
              <a:buChar char="•"/>
            </a:pPr>
            <a:r>
              <a:rPr lang="en-GB" sz="1600" dirty="0">
                <a:latin typeface="Candy Buzz BTN" panose="020F0504010107060306" pitchFamily="34" charset="0"/>
              </a:rPr>
              <a:t>Pencil </a:t>
            </a:r>
          </a:p>
          <a:p>
            <a:pPr marL="285750" indent="-285750">
              <a:buFont typeface="Arial" panose="020B0604020202020204" pitchFamily="34" charset="0"/>
              <a:buChar char="•"/>
            </a:pPr>
            <a:r>
              <a:rPr lang="en-GB" sz="1600" dirty="0">
                <a:latin typeface="Candy Buzz BTN" panose="020F0504010107060306" pitchFamily="34" charset="0"/>
              </a:rPr>
              <a:t>Rubber </a:t>
            </a:r>
          </a:p>
          <a:p>
            <a:pPr marL="285750" indent="-285750">
              <a:buFont typeface="Arial" panose="020B0604020202020204" pitchFamily="34" charset="0"/>
              <a:buChar char="•"/>
            </a:pPr>
            <a:r>
              <a:rPr lang="en-GB" sz="1600" dirty="0">
                <a:latin typeface="Candy Buzz BTN" panose="020F0504010107060306" pitchFamily="34" charset="0"/>
              </a:rPr>
              <a:t>Ruler </a:t>
            </a:r>
          </a:p>
          <a:p>
            <a:pPr marL="285750" indent="-285750">
              <a:buFont typeface="Arial" panose="020B0604020202020204" pitchFamily="34" charset="0"/>
              <a:buChar char="•"/>
            </a:pPr>
            <a:r>
              <a:rPr lang="en-GB" sz="1600" dirty="0">
                <a:latin typeface="Candy Buzz BTN" panose="020F0504010107060306" pitchFamily="34" charset="0"/>
              </a:rPr>
              <a:t>Glue stick </a:t>
            </a:r>
          </a:p>
          <a:p>
            <a:pPr marL="285750" indent="-285750">
              <a:buFont typeface="Arial" panose="020B0604020202020204" pitchFamily="34" charset="0"/>
              <a:buChar char="•"/>
            </a:pPr>
            <a:r>
              <a:rPr lang="en-GB" sz="1600" dirty="0">
                <a:latin typeface="Candy Buzz BTN" panose="020F0504010107060306" pitchFamily="34" charset="0"/>
              </a:rPr>
              <a:t>Coloured pencils </a:t>
            </a:r>
          </a:p>
          <a:p>
            <a:pPr marL="285750" indent="-285750">
              <a:buFont typeface="Arial" panose="020B0604020202020204" pitchFamily="34" charset="0"/>
              <a:buChar char="•"/>
            </a:pPr>
            <a:r>
              <a:rPr lang="en-GB" sz="1600" dirty="0">
                <a:latin typeface="Candy Buzz BTN" panose="020F0504010107060306" pitchFamily="34" charset="0"/>
              </a:rPr>
              <a:t>Pencil sharpener</a:t>
            </a:r>
          </a:p>
          <a:p>
            <a:pPr marL="285750" indent="-285750">
              <a:buFont typeface="Arial" panose="020B0604020202020204" pitchFamily="34" charset="0"/>
              <a:buChar char="•"/>
            </a:pPr>
            <a:r>
              <a:rPr lang="en-GB" sz="1600" dirty="0">
                <a:latin typeface="Candy Buzz BTN" panose="020F0504010107060306" pitchFamily="34" charset="0"/>
              </a:rPr>
              <a:t>Scientific calculator  </a:t>
            </a:r>
          </a:p>
        </p:txBody>
      </p:sp>
      <p:sp>
        <p:nvSpPr>
          <p:cNvPr id="4" name="Star: 5 Points 3">
            <a:extLst>
              <a:ext uri="{FF2B5EF4-FFF2-40B4-BE49-F238E27FC236}">
                <a16:creationId xmlns:a16="http://schemas.microsoft.com/office/drawing/2014/main" id="{B69893A5-DD08-4FA4-AD3A-3C425B62A4BE}"/>
              </a:ext>
            </a:extLst>
          </p:cNvPr>
          <p:cNvSpPr/>
          <p:nvPr/>
        </p:nvSpPr>
        <p:spPr>
          <a:xfrm rot="614427">
            <a:off x="8880080" y="3642450"/>
            <a:ext cx="2798082" cy="2648708"/>
          </a:xfrm>
          <a:prstGeom prst="star5">
            <a:avLst>
              <a:gd name="adj" fmla="val 32967"/>
              <a:gd name="hf" fmla="val 105146"/>
              <a:gd name="vf" fmla="val 110557"/>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latin typeface="Candy Buzz BTN" panose="020F0504010107060306" pitchFamily="34" charset="0"/>
              </a:rPr>
              <a:t>If you are having school dinners don’t forget to ask a parent or carer to top up your Parent Pay account with money. </a:t>
            </a:r>
          </a:p>
        </p:txBody>
      </p:sp>
      <p:pic>
        <p:nvPicPr>
          <p:cNvPr id="3" name="Picture 2">
            <a:extLst>
              <a:ext uri="{FF2B5EF4-FFF2-40B4-BE49-F238E27FC236}">
                <a16:creationId xmlns:a16="http://schemas.microsoft.com/office/drawing/2014/main" id="{75544ED5-EB5F-4F3C-90A2-8554FEE38D73}"/>
              </a:ext>
            </a:extLst>
          </p:cNvPr>
          <p:cNvPicPr>
            <a:picLocks noChangeAspect="1"/>
          </p:cNvPicPr>
          <p:nvPr/>
        </p:nvPicPr>
        <p:blipFill>
          <a:blip r:embed="rId4"/>
          <a:stretch>
            <a:fillRect/>
          </a:stretch>
        </p:blipFill>
        <p:spPr>
          <a:xfrm>
            <a:off x="8666923" y="1178147"/>
            <a:ext cx="3255353" cy="2471830"/>
          </a:xfrm>
          <a:prstGeom prst="rect">
            <a:avLst/>
          </a:prstGeom>
        </p:spPr>
      </p:pic>
      <p:pic>
        <p:nvPicPr>
          <p:cNvPr id="5" name="Picture 4">
            <a:extLst>
              <a:ext uri="{FF2B5EF4-FFF2-40B4-BE49-F238E27FC236}">
                <a16:creationId xmlns:a16="http://schemas.microsoft.com/office/drawing/2014/main" id="{F183961E-30AA-4726-84E9-6C7F98B918AB}"/>
              </a:ext>
            </a:extLst>
          </p:cNvPr>
          <p:cNvPicPr>
            <a:picLocks noChangeAspect="1"/>
          </p:cNvPicPr>
          <p:nvPr/>
        </p:nvPicPr>
        <p:blipFill>
          <a:blip r:embed="rId5"/>
          <a:stretch>
            <a:fillRect/>
          </a:stretch>
        </p:blipFill>
        <p:spPr>
          <a:xfrm>
            <a:off x="371244" y="659219"/>
            <a:ext cx="2786890" cy="2518274"/>
          </a:xfrm>
          <a:prstGeom prst="rect">
            <a:avLst/>
          </a:prstGeom>
        </p:spPr>
      </p:pic>
      <p:pic>
        <p:nvPicPr>
          <p:cNvPr id="11" name="Picture 7">
            <a:extLst>
              <a:ext uri="{FF2B5EF4-FFF2-40B4-BE49-F238E27FC236}">
                <a16:creationId xmlns:a16="http://schemas.microsoft.com/office/drawing/2014/main" id="{A2825AC1-8833-465F-86CC-3C275A3B45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27442">
            <a:off x="280284" y="3692411"/>
            <a:ext cx="1893987" cy="1885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Rounded Corners 13">
            <a:extLst>
              <a:ext uri="{FF2B5EF4-FFF2-40B4-BE49-F238E27FC236}">
                <a16:creationId xmlns:a16="http://schemas.microsoft.com/office/drawing/2014/main" id="{6A953F3B-24B5-40A8-8FF8-5136E0A3D5B4}"/>
              </a:ext>
            </a:extLst>
          </p:cNvPr>
          <p:cNvSpPr/>
          <p:nvPr/>
        </p:nvSpPr>
        <p:spPr>
          <a:xfrm>
            <a:off x="5467975" y="3263730"/>
            <a:ext cx="3071574" cy="331404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600" b="1" dirty="0">
              <a:latin typeface="Candy Buzz BTN" panose="020F0504010107060306" pitchFamily="34" charset="0"/>
            </a:endParaRPr>
          </a:p>
          <a:p>
            <a:pPr algn="ctr"/>
            <a:r>
              <a:rPr lang="en-GB" sz="1600" b="1" dirty="0">
                <a:latin typeface="Candy Buzz BTN" panose="020F0504010107060306" pitchFamily="34" charset="0"/>
              </a:rPr>
              <a:t>Other important uniform rules.</a:t>
            </a:r>
          </a:p>
          <a:p>
            <a:pPr marL="285750" indent="-285750">
              <a:buFont typeface="Arial" panose="020B0604020202020204" pitchFamily="34" charset="0"/>
              <a:buChar char="•"/>
            </a:pPr>
            <a:r>
              <a:rPr lang="en-GB" sz="1600" dirty="0">
                <a:latin typeface="Candy Buzz BTN" panose="020F0504010107060306" pitchFamily="34" charset="0"/>
              </a:rPr>
              <a:t>You are allowed to wear a wrist watch and a small (max 1cm) pair of earrings</a:t>
            </a:r>
          </a:p>
          <a:p>
            <a:pPr marL="285750" indent="-285750">
              <a:buFont typeface="Arial" panose="020B0604020202020204" pitchFamily="34" charset="0"/>
              <a:buChar char="•"/>
            </a:pPr>
            <a:r>
              <a:rPr lang="en-GB" sz="1600" dirty="0">
                <a:latin typeface="Candy Buzz BTN" panose="020F0504010107060306" pitchFamily="34" charset="0"/>
              </a:rPr>
              <a:t>No rings, necklaces or bracelets</a:t>
            </a:r>
          </a:p>
          <a:p>
            <a:pPr marL="285750" indent="-285750">
              <a:buFont typeface="Arial" panose="020B0604020202020204" pitchFamily="34" charset="0"/>
              <a:buChar char="•"/>
            </a:pPr>
            <a:r>
              <a:rPr lang="en-GB" sz="1600" dirty="0">
                <a:latin typeface="Candy Buzz BTN" panose="020F0504010107060306" pitchFamily="34" charset="0"/>
              </a:rPr>
              <a:t>No facial piercings  </a:t>
            </a:r>
          </a:p>
          <a:p>
            <a:pPr marL="285750" indent="-285750">
              <a:buFont typeface="Arial" panose="020B0604020202020204" pitchFamily="34" charset="0"/>
              <a:buChar char="•"/>
            </a:pPr>
            <a:r>
              <a:rPr lang="en-GB" sz="1600" dirty="0">
                <a:latin typeface="Candy Buzz BTN" panose="020F0504010107060306" pitchFamily="34" charset="0"/>
              </a:rPr>
              <a:t>Hair colour must be natural </a:t>
            </a:r>
          </a:p>
          <a:p>
            <a:pPr marL="285750" indent="-285750">
              <a:buFont typeface="Arial" panose="020B0604020202020204" pitchFamily="34" charset="0"/>
              <a:buChar char="•"/>
            </a:pPr>
            <a:r>
              <a:rPr lang="en-GB" sz="1600" dirty="0">
                <a:latin typeface="Candy Buzz BTN" panose="020F0504010107060306" pitchFamily="34" charset="0"/>
              </a:rPr>
              <a:t>Hair should not be shaved any shorter than a grade 2</a:t>
            </a:r>
          </a:p>
          <a:p>
            <a:pPr marL="285750" indent="-285750">
              <a:buFont typeface="Arial" panose="020B0604020202020204" pitchFamily="34" charset="0"/>
              <a:buChar char="•"/>
            </a:pPr>
            <a:r>
              <a:rPr lang="en-GB" sz="1600" dirty="0">
                <a:latin typeface="Candy Buzz BTN" panose="020F0504010107060306" pitchFamily="34" charset="0"/>
              </a:rPr>
              <a:t>No coloured or acrylic nails or nail extensions</a:t>
            </a:r>
          </a:p>
          <a:p>
            <a:pPr marL="285750" indent="-285750">
              <a:buFont typeface="Arial" panose="020B0604020202020204" pitchFamily="34" charset="0"/>
              <a:buChar char="•"/>
            </a:pPr>
            <a:endParaRPr lang="en-GB" sz="1600" b="1" dirty="0">
              <a:latin typeface="Candy Buzz BTN" panose="020F0504010107060306" pitchFamily="34" charset="0"/>
            </a:endParaRPr>
          </a:p>
        </p:txBody>
      </p:sp>
    </p:spTree>
    <p:extLst>
      <p:ext uri="{BB962C8B-B14F-4D97-AF65-F5344CB8AC3E}">
        <p14:creationId xmlns:p14="http://schemas.microsoft.com/office/powerpoint/2010/main" val="804709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623-1D16-42B7-9BA5-B36121C43971}"/>
              </a:ext>
            </a:extLst>
          </p:cNvPr>
          <p:cNvSpPr>
            <a:spLocks noGrp="1"/>
          </p:cNvSpPr>
          <p:nvPr>
            <p:ph type="ctrTitle"/>
          </p:nvPr>
        </p:nvSpPr>
        <p:spPr>
          <a:xfrm>
            <a:off x="318052" y="317638"/>
            <a:ext cx="10151165" cy="825707"/>
          </a:xfrm>
        </p:spPr>
        <p:txBody>
          <a:bodyPr>
            <a:normAutofit fontScale="90000"/>
          </a:bodyPr>
          <a:lstStyle/>
          <a:p>
            <a:pPr algn="l"/>
            <a:r>
              <a:rPr lang="en-GB" b="1" dirty="0">
                <a:latin typeface="Candy Buzz BTN" panose="020F0504010107060306" pitchFamily="34" charset="0"/>
                <a:cs typeface="Arial" panose="020B0604020202020204" pitchFamily="34" charset="0"/>
              </a:rPr>
              <a:t>What happens during form time </a:t>
            </a:r>
          </a:p>
        </p:txBody>
      </p:sp>
      <p:pic>
        <p:nvPicPr>
          <p:cNvPr id="6" name="Picture 5">
            <a:extLst>
              <a:ext uri="{FF2B5EF4-FFF2-40B4-BE49-F238E27FC236}">
                <a16:creationId xmlns:a16="http://schemas.microsoft.com/office/drawing/2014/main" id="{83DF7005-1D07-47F0-B40E-01C770B58297}"/>
              </a:ext>
            </a:extLst>
          </p:cNvPr>
          <p:cNvPicPr>
            <a:picLocks noChangeAspect="1"/>
          </p:cNvPicPr>
          <p:nvPr/>
        </p:nvPicPr>
        <p:blipFill>
          <a:blip r:embed="rId2"/>
          <a:stretch>
            <a:fillRect/>
          </a:stretch>
        </p:blipFill>
        <p:spPr>
          <a:xfrm>
            <a:off x="220019" y="5735460"/>
            <a:ext cx="1674418" cy="819396"/>
          </a:xfrm>
          <a:prstGeom prst="rect">
            <a:avLst/>
          </a:prstGeom>
        </p:spPr>
      </p:pic>
      <p:pic>
        <p:nvPicPr>
          <p:cNvPr id="7" name="Picture 6">
            <a:extLst>
              <a:ext uri="{FF2B5EF4-FFF2-40B4-BE49-F238E27FC236}">
                <a16:creationId xmlns:a16="http://schemas.microsoft.com/office/drawing/2014/main" id="{81516AB6-D2F1-4C11-883C-87CF1371EF1B}"/>
              </a:ext>
            </a:extLst>
          </p:cNvPr>
          <p:cNvPicPr>
            <a:picLocks noChangeAspect="1"/>
          </p:cNvPicPr>
          <p:nvPr/>
        </p:nvPicPr>
        <p:blipFill>
          <a:blip r:embed="rId3"/>
          <a:stretch>
            <a:fillRect/>
          </a:stretch>
        </p:blipFill>
        <p:spPr>
          <a:xfrm>
            <a:off x="9517377" y="128450"/>
            <a:ext cx="2327749" cy="1050442"/>
          </a:xfrm>
          <a:prstGeom prst="rect">
            <a:avLst/>
          </a:prstGeom>
        </p:spPr>
      </p:pic>
      <p:sp>
        <p:nvSpPr>
          <p:cNvPr id="12" name="Rectangle 11">
            <a:extLst>
              <a:ext uri="{FF2B5EF4-FFF2-40B4-BE49-F238E27FC236}">
                <a16:creationId xmlns:a16="http://schemas.microsoft.com/office/drawing/2014/main" id="{3271B7F3-521C-41EF-A915-45AA65D63994}"/>
              </a:ext>
            </a:extLst>
          </p:cNvPr>
          <p:cNvSpPr/>
          <p:nvPr/>
        </p:nvSpPr>
        <p:spPr>
          <a:xfrm>
            <a:off x="145774" y="128450"/>
            <a:ext cx="11872919" cy="6601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015ABEA4-77FB-4318-B32F-D029577EE1A1}"/>
              </a:ext>
            </a:extLst>
          </p:cNvPr>
          <p:cNvSpPr/>
          <p:nvPr/>
        </p:nvSpPr>
        <p:spPr>
          <a:xfrm>
            <a:off x="8320803" y="1130624"/>
            <a:ext cx="3524323" cy="303499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endParaRPr lang="en-GB" sz="1600" b="1" dirty="0">
              <a:latin typeface="Candy Buzz BTN" panose="020F0504010107060306" pitchFamily="34" charset="0"/>
            </a:endParaRPr>
          </a:p>
          <a:p>
            <a:endParaRPr lang="en-GB" sz="1600" b="1" dirty="0">
              <a:latin typeface="Candy Buzz BTN" panose="020F0504010107060306" pitchFamily="34" charset="0"/>
            </a:endParaRPr>
          </a:p>
          <a:p>
            <a:r>
              <a:rPr lang="en-GB" sz="1600" b="1" dirty="0">
                <a:latin typeface="Candy Buzz BTN" panose="020F0504010107060306" pitchFamily="34" charset="0"/>
              </a:rPr>
              <a:t>What you need to bring every day in your school bag</a:t>
            </a:r>
          </a:p>
          <a:p>
            <a:pPr marL="285750" indent="-285750">
              <a:buFont typeface="Arial" panose="020B0604020202020204" pitchFamily="34" charset="0"/>
              <a:buChar char="•"/>
            </a:pPr>
            <a:r>
              <a:rPr lang="en-GB" sz="1600" dirty="0">
                <a:latin typeface="Candy Buzz BTN" panose="020F0504010107060306" pitchFamily="34" charset="0"/>
              </a:rPr>
              <a:t>Student journal</a:t>
            </a:r>
          </a:p>
          <a:p>
            <a:pPr marL="285750" indent="-285750">
              <a:buFont typeface="Arial" panose="020B0604020202020204" pitchFamily="34" charset="0"/>
              <a:buChar char="•"/>
            </a:pPr>
            <a:r>
              <a:rPr lang="en-GB" sz="1600" dirty="0">
                <a:latin typeface="Candy Buzz BTN" panose="020F0504010107060306" pitchFamily="34" charset="0"/>
              </a:rPr>
              <a:t>Knowledge Organiser and work book</a:t>
            </a:r>
          </a:p>
          <a:p>
            <a:pPr marL="285750" indent="-285750">
              <a:buFont typeface="Arial" panose="020B0604020202020204" pitchFamily="34" charset="0"/>
              <a:buChar char="•"/>
            </a:pPr>
            <a:r>
              <a:rPr lang="en-GB" sz="1600" dirty="0">
                <a:latin typeface="Candy Buzz BTN" panose="020F0504010107060306" pitchFamily="34" charset="0"/>
              </a:rPr>
              <a:t>Subject books </a:t>
            </a:r>
          </a:p>
          <a:p>
            <a:pPr marL="285750" indent="-285750">
              <a:buFont typeface="Arial" panose="020B0604020202020204" pitchFamily="34" charset="0"/>
              <a:buChar char="•"/>
            </a:pPr>
            <a:r>
              <a:rPr lang="en-GB" sz="1600" dirty="0">
                <a:latin typeface="Candy Buzz BTN" panose="020F0504010107060306" pitchFamily="34" charset="0"/>
              </a:rPr>
              <a:t>Fully equipped pencil case</a:t>
            </a:r>
          </a:p>
          <a:p>
            <a:pPr marL="285750" indent="-285750">
              <a:buFont typeface="Arial" panose="020B0604020202020204" pitchFamily="34" charset="0"/>
              <a:buChar char="•"/>
            </a:pPr>
            <a:r>
              <a:rPr lang="en-GB" sz="1600" dirty="0">
                <a:latin typeface="Candy Buzz BTN" panose="020F0504010107060306" pitchFamily="34" charset="0"/>
              </a:rPr>
              <a:t>Mathematical calculator</a:t>
            </a:r>
          </a:p>
          <a:p>
            <a:pPr marL="285750" indent="-285750">
              <a:buFont typeface="Arial" panose="020B0604020202020204" pitchFamily="34" charset="0"/>
              <a:buChar char="•"/>
            </a:pPr>
            <a:r>
              <a:rPr lang="en-GB" sz="1600" dirty="0">
                <a:latin typeface="Candy Buzz BTN" panose="020F0504010107060306" pitchFamily="34" charset="0"/>
              </a:rPr>
              <a:t>Reading book</a:t>
            </a:r>
          </a:p>
          <a:p>
            <a:pPr marL="285750" indent="-285750">
              <a:buFont typeface="Arial" panose="020B0604020202020204" pitchFamily="34" charset="0"/>
              <a:buChar char="•"/>
            </a:pPr>
            <a:r>
              <a:rPr lang="en-GB" sz="1600" dirty="0">
                <a:latin typeface="Candy Buzz BTN" panose="020F0504010107060306" pitchFamily="34" charset="0"/>
              </a:rPr>
              <a:t>Water bottle </a:t>
            </a:r>
          </a:p>
          <a:p>
            <a:pPr marL="285750" indent="-285750">
              <a:buFont typeface="Arial" panose="020B0604020202020204" pitchFamily="34" charset="0"/>
              <a:buChar char="•"/>
            </a:pPr>
            <a:endParaRPr lang="en-GB" sz="1600" dirty="0">
              <a:latin typeface="Candy Buzz BTN" panose="020F0504010107060306" pitchFamily="34" charset="0"/>
            </a:endParaRPr>
          </a:p>
          <a:p>
            <a:endParaRPr lang="en-GB" sz="1600" dirty="0">
              <a:latin typeface="Candy Buzz BTN" panose="020F0504010107060306" pitchFamily="34" charset="0"/>
            </a:endParaRPr>
          </a:p>
        </p:txBody>
      </p:sp>
      <p:sp>
        <p:nvSpPr>
          <p:cNvPr id="11" name="Rectangle: Rounded Corners 10">
            <a:extLst>
              <a:ext uri="{FF2B5EF4-FFF2-40B4-BE49-F238E27FC236}">
                <a16:creationId xmlns:a16="http://schemas.microsoft.com/office/drawing/2014/main" id="{365805AF-C1F6-4775-A044-481BD256A104}"/>
              </a:ext>
            </a:extLst>
          </p:cNvPr>
          <p:cNvSpPr/>
          <p:nvPr/>
        </p:nvSpPr>
        <p:spPr>
          <a:xfrm>
            <a:off x="358703" y="1143345"/>
            <a:ext cx="7782766" cy="2938461"/>
          </a:xfrm>
          <a:prstGeom prst="roundRect">
            <a:avLst>
              <a:gd name="adj" fmla="val 5825"/>
            </a:avLst>
          </a:prstGeom>
        </p:spPr>
        <p:style>
          <a:lnRef idx="2">
            <a:schemeClr val="dk1"/>
          </a:lnRef>
          <a:fillRef idx="1">
            <a:schemeClr val="lt1"/>
          </a:fillRef>
          <a:effectRef idx="0">
            <a:schemeClr val="dk1"/>
          </a:effectRef>
          <a:fontRef idx="minor">
            <a:schemeClr val="dk1"/>
          </a:fontRef>
        </p:style>
        <p:txBody>
          <a:bodyPr rtlCol="0" anchor="ctr"/>
          <a:lstStyle/>
          <a:p>
            <a:r>
              <a:rPr lang="en-GB" sz="1600" dirty="0">
                <a:latin typeface="Candy Buzz BTN" panose="020F0504010107060306" pitchFamily="34" charset="0"/>
              </a:rPr>
              <a:t>Form time is a really important part of the day as it will give you and your Tutor the opportunity to share with you important messages and information about the day ahead.  Form time lasts 30 minutes and is a calming and positive start to your day to make sure you are ready for the day of learning ahead.  </a:t>
            </a:r>
          </a:p>
          <a:p>
            <a:endParaRPr lang="en-GB" sz="1600" dirty="0">
              <a:latin typeface="Candy Buzz BTN" panose="020F0504010107060306" pitchFamily="34" charset="0"/>
            </a:endParaRPr>
          </a:p>
          <a:p>
            <a:r>
              <a:rPr lang="en-GB" sz="1600" dirty="0">
                <a:latin typeface="Candy Buzz BTN" panose="020F0504010107060306" pitchFamily="34" charset="0"/>
              </a:rPr>
              <a:t>Your Form Tutor is a really important link between you,  your school and your parents/carers. If you have a problem or a worry, your Form Tutor will be happy to help and support you.  When people look back on their school experience, the first person they often think of is their Form Tutor.</a:t>
            </a:r>
          </a:p>
          <a:p>
            <a:r>
              <a:rPr lang="en-GB" sz="1600" dirty="0">
                <a:latin typeface="Candy Buzz BTN" panose="020F0504010107060306" pitchFamily="34" charset="0"/>
              </a:rPr>
              <a:t>Your Form Tutor will discuss attendance with you and your positive and negative points on Class Charts which is the school rewards system.  </a:t>
            </a:r>
          </a:p>
        </p:txBody>
      </p:sp>
      <p:sp>
        <p:nvSpPr>
          <p:cNvPr id="13" name="Rectangle: Rounded Corners 12">
            <a:extLst>
              <a:ext uri="{FF2B5EF4-FFF2-40B4-BE49-F238E27FC236}">
                <a16:creationId xmlns:a16="http://schemas.microsoft.com/office/drawing/2014/main" id="{700CBB71-4EA8-48D7-8E6F-687C3EA7F7DA}"/>
              </a:ext>
            </a:extLst>
          </p:cNvPr>
          <p:cNvSpPr/>
          <p:nvPr/>
        </p:nvSpPr>
        <p:spPr>
          <a:xfrm rot="21311552">
            <a:off x="261685" y="4324326"/>
            <a:ext cx="4098797" cy="1166373"/>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endParaRPr lang="en-GB" sz="1600" b="1" dirty="0">
              <a:latin typeface="Candy Buzz BTN" panose="020F0504010107060306" pitchFamily="34" charset="0"/>
            </a:endParaRPr>
          </a:p>
          <a:p>
            <a:pPr algn="ctr"/>
            <a:r>
              <a:rPr lang="en-GB" sz="1600" b="1" dirty="0">
                <a:latin typeface="Candy Buzz BTN" panose="020F0504010107060306" pitchFamily="34" charset="0"/>
              </a:rPr>
              <a:t>Attendance </a:t>
            </a:r>
          </a:p>
          <a:p>
            <a:pPr algn="ctr"/>
            <a:r>
              <a:rPr lang="en-GB" sz="1600" dirty="0">
                <a:latin typeface="Candy Buzz BTN" panose="020F0504010107060306" pitchFamily="34" charset="0"/>
              </a:rPr>
              <a:t>Every term we will celebrate your attendance and there are rewards to be won for 100% attendance. </a:t>
            </a:r>
          </a:p>
          <a:p>
            <a:endParaRPr lang="en-GB" sz="1600" dirty="0">
              <a:latin typeface="Candy Buzz BTN" panose="020F0504010107060306" pitchFamily="34" charset="0"/>
            </a:endParaRPr>
          </a:p>
        </p:txBody>
      </p:sp>
      <p:graphicFrame>
        <p:nvGraphicFramePr>
          <p:cNvPr id="4" name="Table 3">
            <a:extLst>
              <a:ext uri="{FF2B5EF4-FFF2-40B4-BE49-F238E27FC236}">
                <a16:creationId xmlns:a16="http://schemas.microsoft.com/office/drawing/2014/main" id="{E995CAFE-2C7A-4552-A017-77EF2DB97C8E}"/>
              </a:ext>
            </a:extLst>
          </p:cNvPr>
          <p:cNvGraphicFramePr>
            <a:graphicFrameLocks noGrp="1"/>
          </p:cNvGraphicFramePr>
          <p:nvPr>
            <p:extLst>
              <p:ext uri="{D42A27DB-BD31-4B8C-83A1-F6EECF244321}">
                <p14:modId xmlns:p14="http://schemas.microsoft.com/office/powerpoint/2010/main" val="316923777"/>
              </p:ext>
            </p:extLst>
          </p:nvPr>
        </p:nvGraphicFramePr>
        <p:xfrm>
          <a:off x="4476393" y="4240695"/>
          <a:ext cx="7368734" cy="2225040"/>
        </p:xfrm>
        <a:graphic>
          <a:graphicData uri="http://schemas.openxmlformats.org/drawingml/2006/table">
            <a:tbl>
              <a:tblPr firstRow="1" bandRow="1">
                <a:tableStyleId>{5940675A-B579-460E-94D1-54222C63F5DA}</a:tableStyleId>
              </a:tblPr>
              <a:tblGrid>
                <a:gridCol w="3684367">
                  <a:extLst>
                    <a:ext uri="{9D8B030D-6E8A-4147-A177-3AD203B41FA5}">
                      <a16:colId xmlns:a16="http://schemas.microsoft.com/office/drawing/2014/main" val="2374817408"/>
                    </a:ext>
                  </a:extLst>
                </a:gridCol>
                <a:gridCol w="3684367">
                  <a:extLst>
                    <a:ext uri="{9D8B030D-6E8A-4147-A177-3AD203B41FA5}">
                      <a16:colId xmlns:a16="http://schemas.microsoft.com/office/drawing/2014/main" val="2538814453"/>
                    </a:ext>
                  </a:extLst>
                </a:gridCol>
              </a:tblGrid>
              <a:tr h="370840">
                <a:tc gridSpan="2">
                  <a:txBody>
                    <a:bodyPr/>
                    <a:lstStyle/>
                    <a:p>
                      <a:pPr algn="ctr"/>
                      <a:r>
                        <a:rPr lang="en-GB" b="1" dirty="0"/>
                        <a:t>Year 7 Form Time </a:t>
                      </a:r>
                    </a:p>
                  </a:txBody>
                  <a:tcPr/>
                </a:tc>
                <a:tc hMerge="1">
                  <a:txBody>
                    <a:bodyPr/>
                    <a:lstStyle/>
                    <a:p>
                      <a:endParaRPr lang="en-GB" dirty="0"/>
                    </a:p>
                  </a:txBody>
                  <a:tcPr/>
                </a:tc>
                <a:extLst>
                  <a:ext uri="{0D108BD9-81ED-4DB2-BD59-A6C34878D82A}">
                    <a16:rowId xmlns:a16="http://schemas.microsoft.com/office/drawing/2014/main" val="1839640109"/>
                  </a:ext>
                </a:extLst>
              </a:tr>
              <a:tr h="370840">
                <a:tc>
                  <a:txBody>
                    <a:bodyPr/>
                    <a:lstStyle/>
                    <a:p>
                      <a:pPr algn="ctr"/>
                      <a:r>
                        <a:rPr lang="en-GB" dirty="0"/>
                        <a:t>Monday </a:t>
                      </a:r>
                    </a:p>
                  </a:txBody>
                  <a:tcPr/>
                </a:tc>
                <a:tc>
                  <a:txBody>
                    <a:bodyPr/>
                    <a:lstStyle/>
                    <a:p>
                      <a:pPr algn="ctr"/>
                      <a:r>
                        <a:rPr lang="en-GB" dirty="0"/>
                        <a:t>Assembly </a:t>
                      </a:r>
                    </a:p>
                  </a:txBody>
                  <a:tcPr/>
                </a:tc>
                <a:extLst>
                  <a:ext uri="{0D108BD9-81ED-4DB2-BD59-A6C34878D82A}">
                    <a16:rowId xmlns:a16="http://schemas.microsoft.com/office/drawing/2014/main" val="1890178070"/>
                  </a:ext>
                </a:extLst>
              </a:tr>
              <a:tr h="370840">
                <a:tc>
                  <a:txBody>
                    <a:bodyPr/>
                    <a:lstStyle/>
                    <a:p>
                      <a:pPr algn="ctr"/>
                      <a:r>
                        <a:rPr lang="en-GB" dirty="0"/>
                        <a:t>Tuesday </a:t>
                      </a:r>
                    </a:p>
                  </a:txBody>
                  <a:tcPr/>
                </a:tc>
                <a:tc>
                  <a:txBody>
                    <a:bodyPr/>
                    <a:lstStyle/>
                    <a:p>
                      <a:pPr algn="ctr"/>
                      <a:r>
                        <a:rPr lang="en-GB" dirty="0"/>
                        <a:t>Ready to Learn checks </a:t>
                      </a:r>
                    </a:p>
                  </a:txBody>
                  <a:tcPr/>
                </a:tc>
                <a:extLst>
                  <a:ext uri="{0D108BD9-81ED-4DB2-BD59-A6C34878D82A}">
                    <a16:rowId xmlns:a16="http://schemas.microsoft.com/office/drawing/2014/main" val="3929621352"/>
                  </a:ext>
                </a:extLst>
              </a:tr>
              <a:tr h="370840">
                <a:tc>
                  <a:txBody>
                    <a:bodyPr/>
                    <a:lstStyle/>
                    <a:p>
                      <a:pPr algn="ctr"/>
                      <a:r>
                        <a:rPr lang="en-GB" dirty="0"/>
                        <a:t>Wednesday </a:t>
                      </a:r>
                    </a:p>
                  </a:txBody>
                  <a:tcPr/>
                </a:tc>
                <a:tc>
                  <a:txBody>
                    <a:bodyPr/>
                    <a:lstStyle/>
                    <a:p>
                      <a:pPr algn="ctr"/>
                      <a:r>
                        <a:rPr lang="en-GB" dirty="0"/>
                        <a:t>Wilsthorpe Reads</a:t>
                      </a:r>
                    </a:p>
                  </a:txBody>
                  <a:tcPr/>
                </a:tc>
                <a:extLst>
                  <a:ext uri="{0D108BD9-81ED-4DB2-BD59-A6C34878D82A}">
                    <a16:rowId xmlns:a16="http://schemas.microsoft.com/office/drawing/2014/main" val="1483793006"/>
                  </a:ext>
                </a:extLst>
              </a:tr>
              <a:tr h="370840">
                <a:tc>
                  <a:txBody>
                    <a:bodyPr/>
                    <a:lstStyle/>
                    <a:p>
                      <a:pPr algn="ctr"/>
                      <a:r>
                        <a:rPr lang="en-GB" dirty="0"/>
                        <a:t>Thursday </a:t>
                      </a:r>
                    </a:p>
                  </a:txBody>
                  <a:tcPr/>
                </a:tc>
                <a:tc>
                  <a:txBody>
                    <a:bodyPr/>
                    <a:lstStyle/>
                    <a:p>
                      <a:pPr algn="ctr"/>
                      <a:r>
                        <a:rPr lang="en-GB" dirty="0"/>
                        <a:t>PSHE &amp; Citizenship</a:t>
                      </a:r>
                    </a:p>
                  </a:txBody>
                  <a:tcPr/>
                </a:tc>
                <a:extLst>
                  <a:ext uri="{0D108BD9-81ED-4DB2-BD59-A6C34878D82A}">
                    <a16:rowId xmlns:a16="http://schemas.microsoft.com/office/drawing/2014/main" val="3100342642"/>
                  </a:ext>
                </a:extLst>
              </a:tr>
              <a:tr h="370840">
                <a:tc>
                  <a:txBody>
                    <a:bodyPr/>
                    <a:lstStyle/>
                    <a:p>
                      <a:pPr algn="ctr"/>
                      <a:r>
                        <a:rPr lang="en-GB" dirty="0"/>
                        <a:t>Friday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PSHE &amp; Citizenship</a:t>
                      </a:r>
                    </a:p>
                  </a:txBody>
                  <a:tcPr/>
                </a:tc>
                <a:extLst>
                  <a:ext uri="{0D108BD9-81ED-4DB2-BD59-A6C34878D82A}">
                    <a16:rowId xmlns:a16="http://schemas.microsoft.com/office/drawing/2014/main" val="544826165"/>
                  </a:ext>
                </a:extLst>
              </a:tr>
            </a:tbl>
          </a:graphicData>
        </a:graphic>
      </p:graphicFrame>
    </p:spTree>
    <p:extLst>
      <p:ext uri="{BB962C8B-B14F-4D97-AF65-F5344CB8AC3E}">
        <p14:creationId xmlns:p14="http://schemas.microsoft.com/office/powerpoint/2010/main" val="3733727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6CF4DCC-8D77-41F9-B147-7EC0EDA307AF}"/>
              </a:ext>
            </a:extLst>
          </p:cNvPr>
          <p:cNvSpPr txBox="1">
            <a:spLocks/>
          </p:cNvSpPr>
          <p:nvPr/>
        </p:nvSpPr>
        <p:spPr>
          <a:xfrm>
            <a:off x="241659" y="5333260"/>
            <a:ext cx="4918902" cy="1199328"/>
          </a:xfrm>
          <a:prstGeom prst="rect">
            <a:avLst/>
          </a:prstGeom>
          <a:ln w="38100"/>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endParaRPr lang="en-GB" sz="1800" b="1" dirty="0">
              <a:solidFill>
                <a:srgbClr val="FF0000"/>
              </a:solidFill>
            </a:endParaRPr>
          </a:p>
          <a:p>
            <a:pPr algn="ctr"/>
            <a:r>
              <a:rPr lang="en-GB" sz="1800" b="1" dirty="0">
                <a:solidFill>
                  <a:srgbClr val="FF0000"/>
                </a:solidFill>
              </a:rPr>
              <a:t>If you make poor choices in school you will receive a negative point. This will result in a 20 minute correction at the end of the day.</a:t>
            </a:r>
          </a:p>
          <a:p>
            <a:pPr algn="ctr"/>
            <a:endParaRPr lang="en-GB" sz="1800" b="1" dirty="0">
              <a:solidFill>
                <a:srgbClr val="00B050"/>
              </a:solidFill>
            </a:endParaRPr>
          </a:p>
          <a:p>
            <a:pPr algn="ctr"/>
            <a:endParaRPr lang="en-GB" sz="1800" b="1" dirty="0">
              <a:solidFill>
                <a:srgbClr val="00B050"/>
              </a:solidFill>
            </a:endParaRPr>
          </a:p>
        </p:txBody>
      </p:sp>
      <p:sp>
        <p:nvSpPr>
          <p:cNvPr id="8" name="Rectangle 7">
            <a:extLst>
              <a:ext uri="{FF2B5EF4-FFF2-40B4-BE49-F238E27FC236}">
                <a16:creationId xmlns:a16="http://schemas.microsoft.com/office/drawing/2014/main" id="{867A3A65-CC71-4300-8995-1059E7B73D15}"/>
              </a:ext>
            </a:extLst>
          </p:cNvPr>
          <p:cNvSpPr/>
          <p:nvPr/>
        </p:nvSpPr>
        <p:spPr>
          <a:xfrm>
            <a:off x="145259" y="51669"/>
            <a:ext cx="11872919" cy="6601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8BD203CF-58CE-4150-BA21-7ECEEA1A7D74}"/>
              </a:ext>
            </a:extLst>
          </p:cNvPr>
          <p:cNvSpPr txBox="1">
            <a:spLocks/>
          </p:cNvSpPr>
          <p:nvPr/>
        </p:nvSpPr>
        <p:spPr>
          <a:xfrm>
            <a:off x="318052" y="202500"/>
            <a:ext cx="11542644" cy="1121616"/>
          </a:xfrm>
          <a:prstGeom prst="rect">
            <a:avLst/>
          </a:prstGeom>
          <a:ln w="57150"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b="1" dirty="0"/>
              <a:t>Employability Standards </a:t>
            </a:r>
          </a:p>
        </p:txBody>
      </p:sp>
      <p:pic>
        <p:nvPicPr>
          <p:cNvPr id="10" name="Picture 9">
            <a:extLst>
              <a:ext uri="{FF2B5EF4-FFF2-40B4-BE49-F238E27FC236}">
                <a16:creationId xmlns:a16="http://schemas.microsoft.com/office/drawing/2014/main" id="{75E2E7B9-C15E-4804-8255-98BC84F0D18A}"/>
              </a:ext>
            </a:extLst>
          </p:cNvPr>
          <p:cNvPicPr>
            <a:picLocks noChangeAspect="1"/>
          </p:cNvPicPr>
          <p:nvPr/>
        </p:nvPicPr>
        <p:blipFill rotWithShape="1">
          <a:blip r:embed="rId2">
            <a:extLst>
              <a:ext uri="{28A0092B-C50C-407E-A947-70E740481C1C}">
                <a14:useLocalDpi xmlns:a14="http://schemas.microsoft.com/office/drawing/2010/main" val="0"/>
              </a:ext>
            </a:extLst>
          </a:blip>
          <a:srcRect r="62164"/>
          <a:stretch/>
        </p:blipFill>
        <p:spPr>
          <a:xfrm>
            <a:off x="493419" y="290982"/>
            <a:ext cx="767346" cy="944651"/>
          </a:xfrm>
          <a:prstGeom prst="rect">
            <a:avLst/>
          </a:prstGeom>
        </p:spPr>
      </p:pic>
      <p:sp>
        <p:nvSpPr>
          <p:cNvPr id="7" name="Title 1">
            <a:extLst>
              <a:ext uri="{FF2B5EF4-FFF2-40B4-BE49-F238E27FC236}">
                <a16:creationId xmlns:a16="http://schemas.microsoft.com/office/drawing/2014/main" id="{7CC431D3-F40C-417E-B1AF-677738E91EF8}"/>
              </a:ext>
            </a:extLst>
          </p:cNvPr>
          <p:cNvSpPr txBox="1">
            <a:spLocks/>
          </p:cNvSpPr>
          <p:nvPr/>
        </p:nvSpPr>
        <p:spPr>
          <a:xfrm>
            <a:off x="234969" y="2468957"/>
            <a:ext cx="4932282" cy="1243205"/>
          </a:xfrm>
          <a:prstGeom prst="rect">
            <a:avLst/>
          </a:prstGeom>
          <a:ln w="38100"/>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sz="1800" b="1" dirty="0">
                <a:solidFill>
                  <a:srgbClr val="00B050"/>
                </a:solidFill>
              </a:rPr>
              <a:t>Rewards you can be given in school by teachers, TA’s and Support staff.  Each term Progress Managers and Curriculum Area Leaders will also celebrate your success by handing out different rewards.  </a:t>
            </a:r>
          </a:p>
        </p:txBody>
      </p:sp>
      <p:pic>
        <p:nvPicPr>
          <p:cNvPr id="2" name="Picture 1">
            <a:extLst>
              <a:ext uri="{FF2B5EF4-FFF2-40B4-BE49-F238E27FC236}">
                <a16:creationId xmlns:a16="http://schemas.microsoft.com/office/drawing/2014/main" id="{B45B0A8D-B512-4C0F-B1E2-8F568BF6988E}"/>
              </a:ext>
            </a:extLst>
          </p:cNvPr>
          <p:cNvPicPr>
            <a:picLocks noChangeAspect="1"/>
          </p:cNvPicPr>
          <p:nvPr/>
        </p:nvPicPr>
        <p:blipFill>
          <a:blip r:embed="rId3"/>
          <a:stretch>
            <a:fillRect/>
          </a:stretch>
        </p:blipFill>
        <p:spPr>
          <a:xfrm>
            <a:off x="10463759" y="439121"/>
            <a:ext cx="1207113" cy="695004"/>
          </a:xfrm>
          <a:prstGeom prst="rect">
            <a:avLst/>
          </a:prstGeom>
        </p:spPr>
      </p:pic>
      <p:pic>
        <p:nvPicPr>
          <p:cNvPr id="12" name="Picture 11">
            <a:extLst>
              <a:ext uri="{FF2B5EF4-FFF2-40B4-BE49-F238E27FC236}">
                <a16:creationId xmlns:a16="http://schemas.microsoft.com/office/drawing/2014/main" id="{A4EC3337-AF7B-4501-9A31-BAD2A5BB5A43}"/>
              </a:ext>
            </a:extLst>
          </p:cNvPr>
          <p:cNvPicPr>
            <a:picLocks noChangeAspect="1"/>
          </p:cNvPicPr>
          <p:nvPr/>
        </p:nvPicPr>
        <p:blipFill>
          <a:blip r:embed="rId4"/>
          <a:stretch>
            <a:fillRect/>
          </a:stretch>
        </p:blipFill>
        <p:spPr>
          <a:xfrm>
            <a:off x="5256960" y="2492962"/>
            <a:ext cx="6638925" cy="1219200"/>
          </a:xfrm>
          <a:prstGeom prst="rect">
            <a:avLst/>
          </a:prstGeom>
          <a:ln w="38100"/>
        </p:spPr>
        <p:style>
          <a:lnRef idx="2">
            <a:schemeClr val="dk1"/>
          </a:lnRef>
          <a:fillRef idx="1">
            <a:schemeClr val="lt1"/>
          </a:fillRef>
          <a:effectRef idx="0">
            <a:schemeClr val="dk1"/>
          </a:effectRef>
          <a:fontRef idx="minor">
            <a:schemeClr val="dk1"/>
          </a:fontRef>
        </p:style>
      </p:pic>
      <p:pic>
        <p:nvPicPr>
          <p:cNvPr id="14" name="Picture 13">
            <a:extLst>
              <a:ext uri="{FF2B5EF4-FFF2-40B4-BE49-F238E27FC236}">
                <a16:creationId xmlns:a16="http://schemas.microsoft.com/office/drawing/2014/main" id="{9AAAE246-F037-4A71-8E72-85CAAF26313E}"/>
              </a:ext>
            </a:extLst>
          </p:cNvPr>
          <p:cNvPicPr>
            <a:picLocks noChangeAspect="1"/>
          </p:cNvPicPr>
          <p:nvPr/>
        </p:nvPicPr>
        <p:blipFill>
          <a:blip r:embed="rId5"/>
          <a:stretch>
            <a:fillRect/>
          </a:stretch>
        </p:blipFill>
        <p:spPr>
          <a:xfrm>
            <a:off x="5272074" y="5341962"/>
            <a:ext cx="5795241" cy="1190625"/>
          </a:xfrm>
          <a:prstGeom prst="rect">
            <a:avLst/>
          </a:prstGeom>
          <a:ln w="38100"/>
        </p:spPr>
        <p:style>
          <a:lnRef idx="2">
            <a:schemeClr val="dk1"/>
          </a:lnRef>
          <a:fillRef idx="1">
            <a:schemeClr val="lt1"/>
          </a:fillRef>
          <a:effectRef idx="0">
            <a:schemeClr val="dk1"/>
          </a:effectRef>
          <a:fontRef idx="minor">
            <a:schemeClr val="dk1"/>
          </a:fontRef>
        </p:style>
      </p:pic>
      <p:sp>
        <p:nvSpPr>
          <p:cNvPr id="15" name="Title 1">
            <a:extLst>
              <a:ext uri="{FF2B5EF4-FFF2-40B4-BE49-F238E27FC236}">
                <a16:creationId xmlns:a16="http://schemas.microsoft.com/office/drawing/2014/main" id="{7767AF9A-4253-4A43-A3C1-EDCD8F763B4B}"/>
              </a:ext>
            </a:extLst>
          </p:cNvPr>
          <p:cNvSpPr txBox="1">
            <a:spLocks/>
          </p:cNvSpPr>
          <p:nvPr/>
        </p:nvSpPr>
        <p:spPr>
          <a:xfrm>
            <a:off x="234969" y="3864694"/>
            <a:ext cx="4918901" cy="1304926"/>
          </a:xfrm>
          <a:prstGeom prst="rect">
            <a:avLst/>
          </a:prstGeom>
          <a:ln w="38100"/>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sz="1800" b="1" dirty="0">
                <a:solidFill>
                  <a:srgbClr val="FFC000"/>
                </a:solidFill>
              </a:rPr>
              <a:t>If your teacher has to remind you of the school rules and expectations you will be issued with a Correctional Conversation and your parents will be notified.  </a:t>
            </a:r>
          </a:p>
        </p:txBody>
      </p:sp>
      <p:pic>
        <p:nvPicPr>
          <p:cNvPr id="16" name="Picture 15">
            <a:extLst>
              <a:ext uri="{FF2B5EF4-FFF2-40B4-BE49-F238E27FC236}">
                <a16:creationId xmlns:a16="http://schemas.microsoft.com/office/drawing/2014/main" id="{F0107670-25EE-42A9-8E50-075E9DEF4028}"/>
              </a:ext>
            </a:extLst>
          </p:cNvPr>
          <p:cNvPicPr>
            <a:picLocks noChangeAspect="1"/>
          </p:cNvPicPr>
          <p:nvPr/>
        </p:nvPicPr>
        <p:blipFill>
          <a:blip r:embed="rId6"/>
          <a:stretch>
            <a:fillRect/>
          </a:stretch>
        </p:blipFill>
        <p:spPr>
          <a:xfrm>
            <a:off x="5256960" y="3864694"/>
            <a:ext cx="1103855" cy="1304926"/>
          </a:xfrm>
          <a:prstGeom prst="rect">
            <a:avLst/>
          </a:prstGeom>
          <a:ln w="38100"/>
        </p:spPr>
        <p:style>
          <a:lnRef idx="2">
            <a:schemeClr val="dk1"/>
          </a:lnRef>
          <a:fillRef idx="1">
            <a:schemeClr val="lt1"/>
          </a:fillRef>
          <a:effectRef idx="0">
            <a:schemeClr val="dk1"/>
          </a:effectRef>
          <a:fontRef idx="minor">
            <a:schemeClr val="dk1"/>
          </a:fontRef>
        </p:style>
      </p:pic>
      <p:sp>
        <p:nvSpPr>
          <p:cNvPr id="17" name="TextBox 16">
            <a:extLst>
              <a:ext uri="{FF2B5EF4-FFF2-40B4-BE49-F238E27FC236}">
                <a16:creationId xmlns:a16="http://schemas.microsoft.com/office/drawing/2014/main" id="{0612439A-A1DA-4560-98A8-81684F7298A9}"/>
              </a:ext>
            </a:extLst>
          </p:cNvPr>
          <p:cNvSpPr txBox="1"/>
          <p:nvPr/>
        </p:nvSpPr>
        <p:spPr>
          <a:xfrm>
            <a:off x="75050" y="1292223"/>
            <a:ext cx="11664937" cy="923330"/>
          </a:xfrm>
          <a:prstGeom prst="rect">
            <a:avLst/>
          </a:prstGeom>
          <a:noFill/>
        </p:spPr>
        <p:txBody>
          <a:bodyPr wrap="square" rtlCol="0">
            <a:spAutoFit/>
          </a:bodyPr>
          <a:lstStyle/>
          <a:p>
            <a:pPr algn="ctr"/>
            <a:r>
              <a:rPr lang="en-GB" b="1" dirty="0"/>
              <a:t>It is important to remember that everyone is expected to behave in school.  Everyone has the right to feel safe and have the education they deserve.  </a:t>
            </a:r>
          </a:p>
          <a:p>
            <a:pPr algn="ctr"/>
            <a:r>
              <a:rPr lang="en-GB" b="1" dirty="0"/>
              <a:t>Disrupting the learning of others is not fair and won’t be tolerated.  </a:t>
            </a:r>
          </a:p>
        </p:txBody>
      </p:sp>
      <p:sp>
        <p:nvSpPr>
          <p:cNvPr id="18" name="Star: 5 Points 17">
            <a:extLst>
              <a:ext uri="{FF2B5EF4-FFF2-40B4-BE49-F238E27FC236}">
                <a16:creationId xmlns:a16="http://schemas.microsoft.com/office/drawing/2014/main" id="{7E9DCEDD-B70A-4CC5-8DF3-AB4F44D593CF}"/>
              </a:ext>
            </a:extLst>
          </p:cNvPr>
          <p:cNvSpPr/>
          <p:nvPr/>
        </p:nvSpPr>
        <p:spPr>
          <a:xfrm rot="614427">
            <a:off x="9269221" y="3409735"/>
            <a:ext cx="2389076" cy="2048851"/>
          </a:xfrm>
          <a:prstGeom prst="star5">
            <a:avLst>
              <a:gd name="adj" fmla="val 32967"/>
              <a:gd name="hf" fmla="val 105146"/>
              <a:gd name="vf" fmla="val 110557"/>
            </a:avLst>
          </a:prstGeom>
          <a:solidFill>
            <a:srgbClr val="99FF6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Candy Buzz BTN" panose="020F0504010107060306" pitchFamily="34" charset="0"/>
              </a:rPr>
              <a:t>Each term there will be reward assemblies where we will celebrate your success.</a:t>
            </a:r>
          </a:p>
        </p:txBody>
      </p:sp>
    </p:spTree>
    <p:extLst>
      <p:ext uri="{BB962C8B-B14F-4D97-AF65-F5344CB8AC3E}">
        <p14:creationId xmlns:p14="http://schemas.microsoft.com/office/powerpoint/2010/main" val="1574135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43F57E-64A3-4049-97B6-CBF369A94391}"/>
              </a:ext>
            </a:extLst>
          </p:cNvPr>
          <p:cNvPicPr>
            <a:picLocks noChangeAspect="1"/>
          </p:cNvPicPr>
          <p:nvPr/>
        </p:nvPicPr>
        <p:blipFill>
          <a:blip r:embed="rId2"/>
          <a:stretch>
            <a:fillRect/>
          </a:stretch>
        </p:blipFill>
        <p:spPr>
          <a:xfrm>
            <a:off x="5958355" y="1942919"/>
            <a:ext cx="1601100" cy="1898211"/>
          </a:xfrm>
          <a:prstGeom prst="rect">
            <a:avLst/>
          </a:prstGeom>
        </p:spPr>
      </p:pic>
      <p:sp>
        <p:nvSpPr>
          <p:cNvPr id="2" name="Title 1">
            <a:extLst>
              <a:ext uri="{FF2B5EF4-FFF2-40B4-BE49-F238E27FC236}">
                <a16:creationId xmlns:a16="http://schemas.microsoft.com/office/drawing/2014/main" id="{65912623-1D16-42B7-9BA5-B36121C43971}"/>
              </a:ext>
            </a:extLst>
          </p:cNvPr>
          <p:cNvSpPr>
            <a:spLocks noGrp="1"/>
          </p:cNvSpPr>
          <p:nvPr>
            <p:ph type="ctrTitle"/>
          </p:nvPr>
        </p:nvSpPr>
        <p:spPr>
          <a:xfrm>
            <a:off x="220019" y="295789"/>
            <a:ext cx="9758944" cy="825707"/>
          </a:xfrm>
        </p:spPr>
        <p:txBody>
          <a:bodyPr>
            <a:noAutofit/>
          </a:bodyPr>
          <a:lstStyle/>
          <a:p>
            <a:pPr algn="l"/>
            <a:r>
              <a:rPr lang="en-GB" sz="4800" b="1" dirty="0">
                <a:latin typeface="Candy Buzz BTN" panose="020F0504010107060306" pitchFamily="34" charset="0"/>
                <a:cs typeface="Arial" panose="020B0604020202020204" pitchFamily="34" charset="0"/>
              </a:rPr>
              <a:t>Students’ frequently asked questions </a:t>
            </a:r>
          </a:p>
        </p:txBody>
      </p:sp>
      <p:pic>
        <p:nvPicPr>
          <p:cNvPr id="6" name="Picture 5">
            <a:extLst>
              <a:ext uri="{FF2B5EF4-FFF2-40B4-BE49-F238E27FC236}">
                <a16:creationId xmlns:a16="http://schemas.microsoft.com/office/drawing/2014/main" id="{83DF7005-1D07-47F0-B40E-01C770B58297}"/>
              </a:ext>
            </a:extLst>
          </p:cNvPr>
          <p:cNvPicPr>
            <a:picLocks noChangeAspect="1"/>
          </p:cNvPicPr>
          <p:nvPr/>
        </p:nvPicPr>
        <p:blipFill>
          <a:blip r:embed="rId3"/>
          <a:stretch>
            <a:fillRect/>
          </a:stretch>
        </p:blipFill>
        <p:spPr>
          <a:xfrm>
            <a:off x="220019" y="5735460"/>
            <a:ext cx="1674418" cy="819396"/>
          </a:xfrm>
          <a:prstGeom prst="rect">
            <a:avLst/>
          </a:prstGeom>
        </p:spPr>
      </p:pic>
      <p:pic>
        <p:nvPicPr>
          <p:cNvPr id="7" name="Picture 6">
            <a:extLst>
              <a:ext uri="{FF2B5EF4-FFF2-40B4-BE49-F238E27FC236}">
                <a16:creationId xmlns:a16="http://schemas.microsoft.com/office/drawing/2014/main" id="{81516AB6-D2F1-4C11-883C-87CF1371EF1B}"/>
              </a:ext>
            </a:extLst>
          </p:cNvPr>
          <p:cNvPicPr>
            <a:picLocks noChangeAspect="1"/>
          </p:cNvPicPr>
          <p:nvPr/>
        </p:nvPicPr>
        <p:blipFill>
          <a:blip r:embed="rId4"/>
          <a:stretch>
            <a:fillRect/>
          </a:stretch>
        </p:blipFill>
        <p:spPr>
          <a:xfrm>
            <a:off x="9728791" y="248062"/>
            <a:ext cx="2116335" cy="930829"/>
          </a:xfrm>
          <a:prstGeom prst="rect">
            <a:avLst/>
          </a:prstGeom>
        </p:spPr>
      </p:pic>
      <p:sp>
        <p:nvSpPr>
          <p:cNvPr id="12" name="Rectangle 11">
            <a:extLst>
              <a:ext uri="{FF2B5EF4-FFF2-40B4-BE49-F238E27FC236}">
                <a16:creationId xmlns:a16="http://schemas.microsoft.com/office/drawing/2014/main" id="{3271B7F3-521C-41EF-A915-45AA65D63994}"/>
              </a:ext>
            </a:extLst>
          </p:cNvPr>
          <p:cNvSpPr/>
          <p:nvPr/>
        </p:nvSpPr>
        <p:spPr>
          <a:xfrm>
            <a:off x="145774" y="128450"/>
            <a:ext cx="11872919" cy="6601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peech Bubble: Oval 2">
            <a:extLst>
              <a:ext uri="{FF2B5EF4-FFF2-40B4-BE49-F238E27FC236}">
                <a16:creationId xmlns:a16="http://schemas.microsoft.com/office/drawing/2014/main" id="{25416688-11FE-4EC4-9267-99537718149C}"/>
              </a:ext>
            </a:extLst>
          </p:cNvPr>
          <p:cNvSpPr/>
          <p:nvPr/>
        </p:nvSpPr>
        <p:spPr>
          <a:xfrm>
            <a:off x="7082328" y="1240087"/>
            <a:ext cx="4762798" cy="1329086"/>
          </a:xfrm>
          <a:prstGeom prst="wedgeEllipseCallout">
            <a:avLst>
              <a:gd name="adj1" fmla="val -45967"/>
              <a:gd name="adj2" fmla="val 55532"/>
            </a:avLst>
          </a:prstGeom>
          <a:solidFill>
            <a:srgbClr val="FFFF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Can I bring my mobile phone to school? </a:t>
            </a:r>
          </a:p>
          <a:p>
            <a:pPr algn="ctr"/>
            <a:r>
              <a:rPr lang="en-GB" sz="1600" dirty="0">
                <a:latin typeface="Candy Buzz BTN" panose="020F0504010107060306" pitchFamily="34" charset="0"/>
              </a:rPr>
              <a:t>Yes, but it must not be seen, heard or used.  Keep it switched off and safe in your bag/pocket.</a:t>
            </a:r>
          </a:p>
        </p:txBody>
      </p:sp>
      <p:sp>
        <p:nvSpPr>
          <p:cNvPr id="9" name="Speech Bubble: Oval 8">
            <a:extLst>
              <a:ext uri="{FF2B5EF4-FFF2-40B4-BE49-F238E27FC236}">
                <a16:creationId xmlns:a16="http://schemas.microsoft.com/office/drawing/2014/main" id="{D390A2AF-CC05-469C-A63F-1CE6AD22F7FA}"/>
              </a:ext>
            </a:extLst>
          </p:cNvPr>
          <p:cNvSpPr/>
          <p:nvPr/>
        </p:nvSpPr>
        <p:spPr>
          <a:xfrm>
            <a:off x="2523670" y="2565093"/>
            <a:ext cx="3261118" cy="1335703"/>
          </a:xfrm>
          <a:prstGeom prst="wedgeEllipseCallout">
            <a:avLst>
              <a:gd name="adj1" fmla="val 52735"/>
              <a:gd name="adj2" fmla="val 52182"/>
            </a:avLst>
          </a:prstGeom>
          <a:solidFill>
            <a:srgbClr val="99CCFF"/>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400" b="1" dirty="0">
                <a:latin typeface="Candy Buzz BTN" panose="020F0504010107060306"/>
              </a:rPr>
              <a:t>What happens if I lose my timetable?  </a:t>
            </a:r>
          </a:p>
          <a:p>
            <a:pPr algn="ctr"/>
            <a:r>
              <a:rPr lang="en-GB" sz="1400" dirty="0">
                <a:latin typeface="Candy Buzz BTN" panose="020F0504010107060306"/>
              </a:rPr>
              <a:t>Your form tutor will print a new timetable or you can ask at student reception.</a:t>
            </a:r>
          </a:p>
        </p:txBody>
      </p:sp>
      <p:pic>
        <p:nvPicPr>
          <p:cNvPr id="4" name="Picture 3">
            <a:extLst>
              <a:ext uri="{FF2B5EF4-FFF2-40B4-BE49-F238E27FC236}">
                <a16:creationId xmlns:a16="http://schemas.microsoft.com/office/drawing/2014/main" id="{A2C2FA4C-80F5-4A9C-9578-0467E196C181}"/>
              </a:ext>
            </a:extLst>
          </p:cNvPr>
          <p:cNvPicPr>
            <a:picLocks noChangeAspect="1"/>
          </p:cNvPicPr>
          <p:nvPr/>
        </p:nvPicPr>
        <p:blipFill>
          <a:blip r:embed="rId5"/>
          <a:stretch>
            <a:fillRect/>
          </a:stretch>
        </p:blipFill>
        <p:spPr>
          <a:xfrm>
            <a:off x="220019" y="993262"/>
            <a:ext cx="1781175" cy="2000250"/>
          </a:xfrm>
          <a:prstGeom prst="rect">
            <a:avLst/>
          </a:prstGeom>
        </p:spPr>
      </p:pic>
      <p:sp>
        <p:nvSpPr>
          <p:cNvPr id="17" name="Speech Bubble: Oval 16">
            <a:extLst>
              <a:ext uri="{FF2B5EF4-FFF2-40B4-BE49-F238E27FC236}">
                <a16:creationId xmlns:a16="http://schemas.microsoft.com/office/drawing/2014/main" id="{D1254994-EDC9-4067-88D3-BFFDAE6A1C84}"/>
              </a:ext>
            </a:extLst>
          </p:cNvPr>
          <p:cNvSpPr/>
          <p:nvPr/>
        </p:nvSpPr>
        <p:spPr>
          <a:xfrm>
            <a:off x="1610517" y="1042627"/>
            <a:ext cx="5385027" cy="1620814"/>
          </a:xfrm>
          <a:prstGeom prst="wedgeEllipseCallout">
            <a:avLst>
              <a:gd name="adj1" fmla="val -54174"/>
              <a:gd name="adj2" fmla="val -19168"/>
            </a:avLst>
          </a:prstGeom>
          <a:solidFill>
            <a:srgbClr val="99FF66"/>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a:cs typeface="Calibri" panose="020F0502020204030204" pitchFamily="34" charset="0"/>
              </a:rPr>
              <a:t>Do I need to bring all my books every day?</a:t>
            </a:r>
          </a:p>
          <a:p>
            <a:pPr algn="ctr"/>
            <a:r>
              <a:rPr lang="en-GB" sz="1600" dirty="0">
                <a:latin typeface="Candy Buzz BTN" panose="020F0504010107060306"/>
                <a:cs typeface="Calibri" panose="020F0502020204030204" pitchFamily="34" charset="0"/>
              </a:rPr>
              <a:t>No. Check your timetable the night before to see what lessons you have the following day and then pack your bag ready for morning</a:t>
            </a:r>
            <a:r>
              <a:rPr lang="en-GB" sz="1600" dirty="0"/>
              <a:t>.</a:t>
            </a:r>
          </a:p>
        </p:txBody>
      </p:sp>
      <p:pic>
        <p:nvPicPr>
          <p:cNvPr id="16" name="Picture 15">
            <a:extLst>
              <a:ext uri="{FF2B5EF4-FFF2-40B4-BE49-F238E27FC236}">
                <a16:creationId xmlns:a16="http://schemas.microsoft.com/office/drawing/2014/main" id="{9BBF4B71-C6AE-46E4-83A4-18ECAF83053D}"/>
              </a:ext>
            </a:extLst>
          </p:cNvPr>
          <p:cNvPicPr>
            <a:picLocks noChangeAspect="1"/>
          </p:cNvPicPr>
          <p:nvPr/>
        </p:nvPicPr>
        <p:blipFill>
          <a:blip r:embed="rId6"/>
          <a:stretch>
            <a:fillRect/>
          </a:stretch>
        </p:blipFill>
        <p:spPr>
          <a:xfrm>
            <a:off x="494584" y="4486806"/>
            <a:ext cx="2018886" cy="1158769"/>
          </a:xfrm>
          <a:prstGeom prst="rect">
            <a:avLst/>
          </a:prstGeom>
        </p:spPr>
      </p:pic>
      <p:sp>
        <p:nvSpPr>
          <p:cNvPr id="8" name="Speech Bubble: Oval 7">
            <a:extLst>
              <a:ext uri="{FF2B5EF4-FFF2-40B4-BE49-F238E27FC236}">
                <a16:creationId xmlns:a16="http://schemas.microsoft.com/office/drawing/2014/main" id="{CB97FE37-7673-40D9-B619-B4A935517634}"/>
              </a:ext>
            </a:extLst>
          </p:cNvPr>
          <p:cNvSpPr/>
          <p:nvPr/>
        </p:nvSpPr>
        <p:spPr>
          <a:xfrm>
            <a:off x="173307" y="2892024"/>
            <a:ext cx="2350363" cy="1335703"/>
          </a:xfrm>
          <a:prstGeom prst="wedgeEllipseCallout">
            <a:avLst>
              <a:gd name="adj1" fmla="val 11903"/>
              <a:gd name="adj2" fmla="val 78777"/>
            </a:avLst>
          </a:prstGeom>
          <a:solidFill>
            <a:srgbClr val="99FF66"/>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a:rPr>
              <a:t>Can I wear smart trainers to school?</a:t>
            </a:r>
          </a:p>
          <a:p>
            <a:pPr algn="ctr"/>
            <a:r>
              <a:rPr lang="en-GB" sz="1600" dirty="0">
                <a:latin typeface="Candy Buzz BTN" panose="020F0504010107060306"/>
              </a:rPr>
              <a:t>No, school shoes only.  </a:t>
            </a:r>
          </a:p>
        </p:txBody>
      </p:sp>
      <p:pic>
        <p:nvPicPr>
          <p:cNvPr id="1026" name="Picture 2" descr="77c86e2a-f1a8-4cc1-95a9-0bfb81104547@eurprd08">
            <a:extLst>
              <a:ext uri="{FF2B5EF4-FFF2-40B4-BE49-F238E27FC236}">
                <a16:creationId xmlns:a16="http://schemas.microsoft.com/office/drawing/2014/main" id="{960516CE-9FDF-4B91-8565-3517D9BAF3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3247" y="5629308"/>
            <a:ext cx="1281831" cy="96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Rounded Corners 18">
            <a:extLst>
              <a:ext uri="{FF2B5EF4-FFF2-40B4-BE49-F238E27FC236}">
                <a16:creationId xmlns:a16="http://schemas.microsoft.com/office/drawing/2014/main" id="{AA1BED94-E691-4832-A505-B4A113A38FED}"/>
              </a:ext>
            </a:extLst>
          </p:cNvPr>
          <p:cNvSpPr/>
          <p:nvPr/>
        </p:nvSpPr>
        <p:spPr>
          <a:xfrm>
            <a:off x="3724846" y="5645575"/>
            <a:ext cx="8120280" cy="964362"/>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endParaRPr lang="en-GB" sz="1600" b="1" dirty="0">
              <a:latin typeface="Candy Buzz BTN" panose="020F0504010107060306" pitchFamily="34" charset="0"/>
            </a:endParaRPr>
          </a:p>
          <a:p>
            <a:pPr algn="ctr"/>
            <a:r>
              <a:rPr lang="en-GB" sz="1600" b="1" dirty="0">
                <a:latin typeface="Candy Buzz BTN" panose="020F0504010107060306" pitchFamily="34" charset="0"/>
              </a:rPr>
              <a:t>Top Tip </a:t>
            </a:r>
          </a:p>
          <a:p>
            <a:pPr algn="ctr"/>
            <a:r>
              <a:rPr lang="en-GB" sz="1600" dirty="0">
                <a:latin typeface="Candy Buzz BTN" panose="020F0504010107060306" pitchFamily="34" charset="0"/>
              </a:rPr>
              <a:t>Staff wear black lanyards and 6</a:t>
            </a:r>
            <a:r>
              <a:rPr lang="en-GB" sz="1600" baseline="30000" dirty="0">
                <a:latin typeface="Candy Buzz BTN" panose="020F0504010107060306" pitchFamily="34" charset="0"/>
              </a:rPr>
              <a:t>th</a:t>
            </a:r>
            <a:r>
              <a:rPr lang="en-GB" sz="1600" dirty="0">
                <a:latin typeface="Candy Buzz BTN" panose="020F0504010107060306" pitchFamily="34" charset="0"/>
              </a:rPr>
              <a:t> formers wear blue lanyards.  So, if you are lost, or unsure where to go, you can always stop and ask someone wearing a blue or black lanyard.  </a:t>
            </a:r>
          </a:p>
          <a:p>
            <a:endParaRPr lang="en-GB" sz="1600" dirty="0">
              <a:latin typeface="Candy Buzz BTN" panose="020F0504010107060306" pitchFamily="34" charset="0"/>
            </a:endParaRPr>
          </a:p>
        </p:txBody>
      </p:sp>
      <p:pic>
        <p:nvPicPr>
          <p:cNvPr id="21" name="Picture 20">
            <a:extLst>
              <a:ext uri="{FF2B5EF4-FFF2-40B4-BE49-F238E27FC236}">
                <a16:creationId xmlns:a16="http://schemas.microsoft.com/office/drawing/2014/main" id="{B1FAC3F8-E69B-4AA8-8E36-9C355A865792}"/>
              </a:ext>
            </a:extLst>
          </p:cNvPr>
          <p:cNvPicPr>
            <a:picLocks noChangeAspect="1"/>
          </p:cNvPicPr>
          <p:nvPr/>
        </p:nvPicPr>
        <p:blipFill>
          <a:blip r:embed="rId8"/>
          <a:stretch>
            <a:fillRect/>
          </a:stretch>
        </p:blipFill>
        <p:spPr>
          <a:xfrm>
            <a:off x="9978963" y="4413697"/>
            <a:ext cx="1866163" cy="1107009"/>
          </a:xfrm>
          <a:prstGeom prst="rect">
            <a:avLst/>
          </a:prstGeom>
        </p:spPr>
      </p:pic>
      <p:sp>
        <p:nvSpPr>
          <p:cNvPr id="10" name="Speech Bubble: Oval 9">
            <a:extLst>
              <a:ext uri="{FF2B5EF4-FFF2-40B4-BE49-F238E27FC236}">
                <a16:creationId xmlns:a16="http://schemas.microsoft.com/office/drawing/2014/main" id="{38B90D35-5A0F-4F7D-9D47-687ED6F79219}"/>
              </a:ext>
            </a:extLst>
          </p:cNvPr>
          <p:cNvSpPr/>
          <p:nvPr/>
        </p:nvSpPr>
        <p:spPr>
          <a:xfrm>
            <a:off x="1803197" y="3944275"/>
            <a:ext cx="5723061" cy="1641634"/>
          </a:xfrm>
          <a:prstGeom prst="wedgeEllipseCallout">
            <a:avLst>
              <a:gd name="adj1" fmla="val -10318"/>
              <a:gd name="adj2" fmla="val 68973"/>
            </a:avLst>
          </a:prstGeom>
          <a:solidFill>
            <a:srgbClr val="FF99CC"/>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a:rPr>
              <a:t>What happens if I get lost?</a:t>
            </a:r>
          </a:p>
          <a:p>
            <a:pPr algn="ctr"/>
            <a:r>
              <a:rPr lang="en-GB" sz="1600" dirty="0">
                <a:latin typeface="Candy Buzz BTN" panose="020F0504010107060306"/>
              </a:rPr>
              <a:t>Firstly, don’t panic.  Go and ask the nearest adult and they will help point you in the right direction.  If there are no adults around, look out for the signs on the corridor walls or check the map in your planner.</a:t>
            </a:r>
          </a:p>
        </p:txBody>
      </p:sp>
      <p:sp>
        <p:nvSpPr>
          <p:cNvPr id="20" name="Speech Bubble: Oval 19">
            <a:extLst>
              <a:ext uri="{FF2B5EF4-FFF2-40B4-BE49-F238E27FC236}">
                <a16:creationId xmlns:a16="http://schemas.microsoft.com/office/drawing/2014/main" id="{D17CABBB-5D7F-45B3-B1B1-BEC9B86D10B2}"/>
              </a:ext>
            </a:extLst>
          </p:cNvPr>
          <p:cNvSpPr/>
          <p:nvPr/>
        </p:nvSpPr>
        <p:spPr>
          <a:xfrm>
            <a:off x="6578353" y="4388971"/>
            <a:ext cx="3400610" cy="1240337"/>
          </a:xfrm>
          <a:prstGeom prst="wedgeEllipseCallout">
            <a:avLst>
              <a:gd name="adj1" fmla="val 53312"/>
              <a:gd name="adj2" fmla="val -33952"/>
            </a:avLst>
          </a:prstGeom>
          <a:solidFill>
            <a:srgbClr val="99FF66"/>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Where can I eat my lunch?  </a:t>
            </a:r>
          </a:p>
          <a:p>
            <a:pPr algn="ctr"/>
            <a:r>
              <a:rPr lang="en-GB" sz="1600" dirty="0">
                <a:latin typeface="Candy Buzz BTN" panose="020F0504010107060306" pitchFamily="34" charset="0"/>
              </a:rPr>
              <a:t>In the Diner or outside.  You must not eat in the corridors.  </a:t>
            </a:r>
          </a:p>
        </p:txBody>
      </p:sp>
      <p:sp>
        <p:nvSpPr>
          <p:cNvPr id="23" name="Speech Bubble: Oval 22">
            <a:extLst>
              <a:ext uri="{FF2B5EF4-FFF2-40B4-BE49-F238E27FC236}">
                <a16:creationId xmlns:a16="http://schemas.microsoft.com/office/drawing/2014/main" id="{D8CD72C8-3270-4C09-9EE5-4BD253CD9019}"/>
              </a:ext>
            </a:extLst>
          </p:cNvPr>
          <p:cNvSpPr/>
          <p:nvPr/>
        </p:nvSpPr>
        <p:spPr>
          <a:xfrm>
            <a:off x="7473378" y="2788076"/>
            <a:ext cx="4441288" cy="1414310"/>
          </a:xfrm>
          <a:prstGeom prst="wedgeEllipseCallout">
            <a:avLst>
              <a:gd name="adj1" fmla="val -42113"/>
              <a:gd name="adj2" fmla="val -62384"/>
            </a:avLst>
          </a:prstGeom>
          <a:solidFill>
            <a:srgbClr val="FF99CC"/>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a:rPr>
              <a:t>What do I do if I forget my equipment or book?</a:t>
            </a:r>
          </a:p>
          <a:p>
            <a:pPr algn="ctr"/>
            <a:r>
              <a:rPr lang="en-GB" sz="1600" dirty="0">
                <a:latin typeface="Candy Buzz BTN" panose="020F0504010107060306"/>
              </a:rPr>
              <a:t>Tell your Form Tutor in the morning so they can help you sort out what you need before lessons start.</a:t>
            </a:r>
          </a:p>
        </p:txBody>
      </p:sp>
    </p:spTree>
    <p:extLst>
      <p:ext uri="{BB962C8B-B14F-4D97-AF65-F5344CB8AC3E}">
        <p14:creationId xmlns:p14="http://schemas.microsoft.com/office/powerpoint/2010/main" val="4222643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623-1D16-42B7-9BA5-B36121C43971}"/>
              </a:ext>
            </a:extLst>
          </p:cNvPr>
          <p:cNvSpPr>
            <a:spLocks noGrp="1"/>
          </p:cNvSpPr>
          <p:nvPr>
            <p:ph type="ctrTitle"/>
          </p:nvPr>
        </p:nvSpPr>
        <p:spPr>
          <a:xfrm>
            <a:off x="220019" y="295789"/>
            <a:ext cx="9297358" cy="825707"/>
          </a:xfrm>
        </p:spPr>
        <p:txBody>
          <a:bodyPr>
            <a:noAutofit/>
          </a:bodyPr>
          <a:lstStyle/>
          <a:p>
            <a:pPr algn="l"/>
            <a:r>
              <a:rPr lang="en-GB" sz="4400" b="1" dirty="0">
                <a:latin typeface="Candy Buzz BTN" panose="020F0504010107060306" pitchFamily="34" charset="0"/>
                <a:cs typeface="Arial" panose="020B0604020202020204" pitchFamily="34" charset="0"/>
              </a:rPr>
              <a:t>Students’ frequently asked questions </a:t>
            </a:r>
          </a:p>
        </p:txBody>
      </p:sp>
      <p:pic>
        <p:nvPicPr>
          <p:cNvPr id="6" name="Picture 5">
            <a:extLst>
              <a:ext uri="{FF2B5EF4-FFF2-40B4-BE49-F238E27FC236}">
                <a16:creationId xmlns:a16="http://schemas.microsoft.com/office/drawing/2014/main" id="{83DF7005-1D07-47F0-B40E-01C770B58297}"/>
              </a:ext>
            </a:extLst>
          </p:cNvPr>
          <p:cNvPicPr>
            <a:picLocks noChangeAspect="1"/>
          </p:cNvPicPr>
          <p:nvPr/>
        </p:nvPicPr>
        <p:blipFill>
          <a:blip r:embed="rId2"/>
          <a:stretch>
            <a:fillRect/>
          </a:stretch>
        </p:blipFill>
        <p:spPr>
          <a:xfrm>
            <a:off x="220019" y="5735460"/>
            <a:ext cx="1674418" cy="819396"/>
          </a:xfrm>
          <a:prstGeom prst="rect">
            <a:avLst/>
          </a:prstGeom>
        </p:spPr>
      </p:pic>
      <p:pic>
        <p:nvPicPr>
          <p:cNvPr id="7" name="Picture 6">
            <a:extLst>
              <a:ext uri="{FF2B5EF4-FFF2-40B4-BE49-F238E27FC236}">
                <a16:creationId xmlns:a16="http://schemas.microsoft.com/office/drawing/2014/main" id="{81516AB6-D2F1-4C11-883C-87CF1371EF1B}"/>
              </a:ext>
            </a:extLst>
          </p:cNvPr>
          <p:cNvPicPr>
            <a:picLocks noChangeAspect="1"/>
          </p:cNvPicPr>
          <p:nvPr/>
        </p:nvPicPr>
        <p:blipFill>
          <a:blip r:embed="rId3"/>
          <a:stretch>
            <a:fillRect/>
          </a:stretch>
        </p:blipFill>
        <p:spPr>
          <a:xfrm>
            <a:off x="9517377" y="128450"/>
            <a:ext cx="2327749" cy="1050442"/>
          </a:xfrm>
          <a:prstGeom prst="rect">
            <a:avLst/>
          </a:prstGeom>
        </p:spPr>
      </p:pic>
      <p:sp>
        <p:nvSpPr>
          <p:cNvPr id="12" name="Rectangle 11">
            <a:extLst>
              <a:ext uri="{FF2B5EF4-FFF2-40B4-BE49-F238E27FC236}">
                <a16:creationId xmlns:a16="http://schemas.microsoft.com/office/drawing/2014/main" id="{3271B7F3-521C-41EF-A915-45AA65D63994}"/>
              </a:ext>
            </a:extLst>
          </p:cNvPr>
          <p:cNvSpPr/>
          <p:nvPr/>
        </p:nvSpPr>
        <p:spPr>
          <a:xfrm>
            <a:off x="145774" y="128450"/>
            <a:ext cx="11872919" cy="6601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peech Bubble: Oval 13">
            <a:extLst>
              <a:ext uri="{FF2B5EF4-FFF2-40B4-BE49-F238E27FC236}">
                <a16:creationId xmlns:a16="http://schemas.microsoft.com/office/drawing/2014/main" id="{CCB6A741-33FA-4186-A814-90EB5402B8D6}"/>
              </a:ext>
            </a:extLst>
          </p:cNvPr>
          <p:cNvSpPr/>
          <p:nvPr/>
        </p:nvSpPr>
        <p:spPr>
          <a:xfrm>
            <a:off x="220020" y="1085369"/>
            <a:ext cx="4595132" cy="1789208"/>
          </a:xfrm>
          <a:prstGeom prst="wedgeEllipseCallout">
            <a:avLst>
              <a:gd name="adj1" fmla="val 49552"/>
              <a:gd name="adj2" fmla="val -45920"/>
            </a:avLst>
          </a:prstGeom>
          <a:solidFill>
            <a:srgbClr val="99FF66"/>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400" b="1" dirty="0">
                <a:latin typeface="Candy Buzz BTN" panose="020F0504010107060306"/>
              </a:rPr>
              <a:t>Can I go to the toilet during a lesson?</a:t>
            </a:r>
          </a:p>
          <a:p>
            <a:pPr algn="ctr"/>
            <a:r>
              <a:rPr lang="en-GB" sz="1400" dirty="0">
                <a:latin typeface="Candy Buzz BTN" panose="020F0504010107060306"/>
              </a:rPr>
              <a:t>As much as possible you need to remember to use break and lunchtime to visit the toilet.  However, if you do really need to go during a lesson you can ask the teacher.  </a:t>
            </a:r>
            <a:endParaRPr lang="en-GB" sz="1600" dirty="0">
              <a:latin typeface="Candy Buzz BTN" panose="020F0504010107060306"/>
            </a:endParaRPr>
          </a:p>
        </p:txBody>
      </p:sp>
      <p:pic>
        <p:nvPicPr>
          <p:cNvPr id="4" name="Picture 3">
            <a:extLst>
              <a:ext uri="{FF2B5EF4-FFF2-40B4-BE49-F238E27FC236}">
                <a16:creationId xmlns:a16="http://schemas.microsoft.com/office/drawing/2014/main" id="{0C95183D-9C3F-48AD-AA1A-3F0FA9D4D648}"/>
              </a:ext>
            </a:extLst>
          </p:cNvPr>
          <p:cNvPicPr>
            <a:picLocks noChangeAspect="1"/>
          </p:cNvPicPr>
          <p:nvPr/>
        </p:nvPicPr>
        <p:blipFill>
          <a:blip r:embed="rId4"/>
          <a:stretch>
            <a:fillRect/>
          </a:stretch>
        </p:blipFill>
        <p:spPr>
          <a:xfrm>
            <a:off x="4815152" y="1134252"/>
            <a:ext cx="1167760" cy="1297994"/>
          </a:xfrm>
          <a:prstGeom prst="rect">
            <a:avLst/>
          </a:prstGeom>
        </p:spPr>
      </p:pic>
      <p:sp>
        <p:nvSpPr>
          <p:cNvPr id="16" name="Speech Bubble: Oval 15">
            <a:extLst>
              <a:ext uri="{FF2B5EF4-FFF2-40B4-BE49-F238E27FC236}">
                <a16:creationId xmlns:a16="http://schemas.microsoft.com/office/drawing/2014/main" id="{64FC79A2-74EB-46E0-834B-99677889ABDE}"/>
              </a:ext>
            </a:extLst>
          </p:cNvPr>
          <p:cNvSpPr/>
          <p:nvPr/>
        </p:nvSpPr>
        <p:spPr>
          <a:xfrm>
            <a:off x="1638299" y="4812111"/>
            <a:ext cx="4282067" cy="1714279"/>
          </a:xfrm>
          <a:prstGeom prst="wedgeEllipseCallout">
            <a:avLst>
              <a:gd name="adj1" fmla="val -63818"/>
              <a:gd name="adj2" fmla="val -14604"/>
            </a:avLst>
          </a:prstGeom>
          <a:solidFill>
            <a:srgbClr val="FF99CC"/>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400" b="1" dirty="0">
                <a:latin typeface="Candy Buzz BTN" panose="020F0504010107060306"/>
              </a:rPr>
              <a:t>What happens if I feel unwell during the school day?</a:t>
            </a:r>
          </a:p>
          <a:p>
            <a:pPr algn="ctr"/>
            <a:r>
              <a:rPr lang="en-GB" sz="1400" dirty="0">
                <a:latin typeface="Candy Buzz BTN" panose="020F0504010107060306"/>
              </a:rPr>
              <a:t>If you feel unwell during a lesson tell your teacher.  At Wilsthorpe there are First Aiders and a medical room which you can visit if you are unwell.  </a:t>
            </a:r>
          </a:p>
        </p:txBody>
      </p:sp>
      <p:pic>
        <p:nvPicPr>
          <p:cNvPr id="5" name="Picture 4">
            <a:extLst>
              <a:ext uri="{FF2B5EF4-FFF2-40B4-BE49-F238E27FC236}">
                <a16:creationId xmlns:a16="http://schemas.microsoft.com/office/drawing/2014/main" id="{800AA186-F7DB-4D38-B724-8C082743277D}"/>
              </a:ext>
            </a:extLst>
          </p:cNvPr>
          <p:cNvPicPr>
            <a:picLocks noChangeAspect="1"/>
          </p:cNvPicPr>
          <p:nvPr/>
        </p:nvPicPr>
        <p:blipFill>
          <a:blip r:embed="rId5"/>
          <a:stretch>
            <a:fillRect/>
          </a:stretch>
        </p:blipFill>
        <p:spPr>
          <a:xfrm>
            <a:off x="319007" y="2981739"/>
            <a:ext cx="1628436" cy="1766439"/>
          </a:xfrm>
          <a:prstGeom prst="rect">
            <a:avLst/>
          </a:prstGeom>
        </p:spPr>
      </p:pic>
      <p:sp>
        <p:nvSpPr>
          <p:cNvPr id="18" name="Speech Bubble: Oval 17">
            <a:extLst>
              <a:ext uri="{FF2B5EF4-FFF2-40B4-BE49-F238E27FC236}">
                <a16:creationId xmlns:a16="http://schemas.microsoft.com/office/drawing/2014/main" id="{7F88C76F-67C7-46E8-9C55-AC6BA00AA0A3}"/>
              </a:ext>
            </a:extLst>
          </p:cNvPr>
          <p:cNvSpPr/>
          <p:nvPr/>
        </p:nvSpPr>
        <p:spPr>
          <a:xfrm>
            <a:off x="1908261" y="2869340"/>
            <a:ext cx="3750878" cy="1906786"/>
          </a:xfrm>
          <a:prstGeom prst="wedgeEllipseCallout">
            <a:avLst>
              <a:gd name="adj1" fmla="val -55766"/>
              <a:gd name="adj2" fmla="val -41060"/>
            </a:avLst>
          </a:prstGeom>
          <a:solidFill>
            <a:srgbClr val="99CCFF"/>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400" b="1" dirty="0">
                <a:latin typeface="Candy Buzz BTN" panose="020F0504010107060306"/>
              </a:rPr>
              <a:t>What happens if I start my period while at school.?  </a:t>
            </a:r>
          </a:p>
          <a:p>
            <a:pPr algn="ctr"/>
            <a:r>
              <a:rPr lang="en-GB" sz="1400" dirty="0">
                <a:latin typeface="Candy Buzz BTN" panose="020F0504010107060306"/>
              </a:rPr>
              <a:t>Visit Student Support and they will be able to help you.  There are always period products in school available for you to have</a:t>
            </a:r>
            <a:r>
              <a:rPr lang="en-GB" sz="1400" dirty="0"/>
              <a:t>.  </a:t>
            </a:r>
          </a:p>
        </p:txBody>
      </p:sp>
      <p:sp>
        <p:nvSpPr>
          <p:cNvPr id="20" name="Rectangle: Rounded Corners 19">
            <a:extLst>
              <a:ext uri="{FF2B5EF4-FFF2-40B4-BE49-F238E27FC236}">
                <a16:creationId xmlns:a16="http://schemas.microsoft.com/office/drawing/2014/main" id="{850BAD31-14A5-456A-9FFD-96182C722669}"/>
              </a:ext>
            </a:extLst>
          </p:cNvPr>
          <p:cNvSpPr/>
          <p:nvPr/>
        </p:nvSpPr>
        <p:spPr>
          <a:xfrm>
            <a:off x="5830700" y="2994373"/>
            <a:ext cx="6082753" cy="3635475"/>
          </a:xfrm>
          <a:prstGeom prst="roundRect">
            <a:avLst>
              <a:gd name="adj" fmla="val 1277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b="1" dirty="0">
                <a:latin typeface="Candy Buzz BTN" panose="020F0504010107060306" pitchFamily="34" charset="0"/>
              </a:rPr>
              <a:t>What Languages can I study at Wilsthorpe?</a:t>
            </a:r>
          </a:p>
          <a:p>
            <a:pPr algn="ctr"/>
            <a:endParaRPr lang="en-GB" sz="1400" b="1" dirty="0">
              <a:latin typeface="Candy Buzz BTN" panose="020F0504010107060306" pitchFamily="34" charset="0"/>
            </a:endParaRPr>
          </a:p>
          <a:p>
            <a:r>
              <a:rPr lang="en-GB" sz="1400" b="1" dirty="0">
                <a:latin typeface="Candy Buzz BTN" panose="020F0504010107060306" pitchFamily="34" charset="0"/>
              </a:rPr>
              <a:t>Languages: </a:t>
            </a:r>
            <a:r>
              <a:rPr lang="en-GB" sz="1400" dirty="0">
                <a:latin typeface="Candy Buzz BTN" panose="020F0504010107060306" pitchFamily="34" charset="0"/>
              </a:rPr>
              <a:t>We teach French and Spanish at Wilsthorpe.</a:t>
            </a:r>
            <a:r>
              <a:rPr lang="en-GB" sz="1400" b="1" dirty="0">
                <a:latin typeface="Candy Buzz BTN" panose="020F0504010107060306" pitchFamily="34" charset="0"/>
              </a:rPr>
              <a:t> </a:t>
            </a:r>
            <a:r>
              <a:rPr lang="en-GB" sz="1400" dirty="0">
                <a:latin typeface="Candy Buzz BTN" panose="020F0504010107060306" pitchFamily="34" charset="0"/>
              </a:rPr>
              <a:t>Students will find out which language they have been allocated in September and they will continue with this language until they choose their GCSE options in year 9.</a:t>
            </a:r>
          </a:p>
          <a:p>
            <a:r>
              <a:rPr lang="en-GB" sz="1400" b="1" dirty="0">
                <a:latin typeface="Candy Buzz BTN" panose="020F0504010107060306" pitchFamily="34" charset="0"/>
              </a:rPr>
              <a:t>Curriculum: </a:t>
            </a:r>
            <a:r>
              <a:rPr lang="en-GB" sz="1400" dirty="0">
                <a:latin typeface="Candy Buzz BTN" panose="020F0504010107060306" pitchFamily="34" charset="0"/>
              </a:rPr>
              <a:t>Our curriculum in year 7 focuses on communication skills and the phonics of the language, giving a good foundation for students to express themselves and understand others. Prior knowledge of the language is not important as we start with the basics.</a:t>
            </a:r>
          </a:p>
          <a:p>
            <a:r>
              <a:rPr lang="en-GB" sz="1400" b="1" dirty="0">
                <a:latin typeface="Candy Buzz BTN" panose="020F0504010107060306" pitchFamily="34" charset="0"/>
              </a:rPr>
              <a:t>Deadline: </a:t>
            </a:r>
            <a:r>
              <a:rPr lang="en-GB" sz="1400" dirty="0">
                <a:latin typeface="Candy Buzz BTN" panose="020F0504010107060306" pitchFamily="34" charset="0"/>
              </a:rPr>
              <a:t>We are not able to give students a choice of the language they study. However, if families have a compelling reason to prioritise a language, for example family members living in France or Spain, they can contact </a:t>
            </a:r>
            <a:r>
              <a:rPr lang="en-GB" sz="1400" dirty="0">
                <a:latin typeface="Candy Buzz BTN" panose="020F0504010107060306" pitchFamily="34" charset="0"/>
                <a:hlinkClick r:id="rId6"/>
              </a:rPr>
              <a:t>l.street@Wilsthorpe.ttct.co.uk</a:t>
            </a:r>
            <a:r>
              <a:rPr lang="en-GB" sz="1400" dirty="0">
                <a:latin typeface="Candy Buzz BTN" panose="020F0504010107060306" pitchFamily="34" charset="0"/>
              </a:rPr>
              <a:t>  by Wednesday 12</a:t>
            </a:r>
            <a:r>
              <a:rPr lang="en-GB" sz="1400" baseline="30000" dirty="0">
                <a:latin typeface="Candy Buzz BTN" panose="020F0504010107060306" pitchFamily="34" charset="0"/>
              </a:rPr>
              <a:t>th</a:t>
            </a:r>
            <a:r>
              <a:rPr lang="en-GB" sz="1400" dirty="0">
                <a:latin typeface="Candy Buzz BTN" panose="020F0504010107060306" pitchFamily="34" charset="0"/>
              </a:rPr>
              <a:t> July at the latest. After this date, it will not be possible for students to switch </a:t>
            </a:r>
          </a:p>
          <a:p>
            <a:r>
              <a:rPr lang="en-GB" sz="1400" dirty="0">
                <a:latin typeface="Candy Buzz BTN" panose="020F0504010107060306" pitchFamily="34" charset="0"/>
              </a:rPr>
              <a:t>languages  due to timetabling.</a:t>
            </a:r>
            <a:endParaRPr lang="en-GB" sz="1400" b="1" dirty="0">
              <a:latin typeface="Candy Buzz BTN" panose="020F0504010107060306" pitchFamily="34" charset="0"/>
            </a:endParaRPr>
          </a:p>
          <a:p>
            <a:pPr algn="ctr"/>
            <a:endParaRPr lang="en-GB" sz="1600" b="1" dirty="0">
              <a:latin typeface="Candy Buzz BTN" panose="020F0504010107060306" pitchFamily="34" charset="0"/>
            </a:endParaRPr>
          </a:p>
        </p:txBody>
      </p:sp>
      <p:sp>
        <p:nvSpPr>
          <p:cNvPr id="21" name="Speech Bubble: Oval 20">
            <a:extLst>
              <a:ext uri="{FF2B5EF4-FFF2-40B4-BE49-F238E27FC236}">
                <a16:creationId xmlns:a16="http://schemas.microsoft.com/office/drawing/2014/main" id="{C42EBC8D-747D-4236-A847-93B8EC7842C8}"/>
              </a:ext>
            </a:extLst>
          </p:cNvPr>
          <p:cNvSpPr/>
          <p:nvPr/>
        </p:nvSpPr>
        <p:spPr>
          <a:xfrm>
            <a:off x="5830700" y="956664"/>
            <a:ext cx="5675647" cy="2067339"/>
          </a:xfrm>
          <a:prstGeom prst="wedgeEllipseCallout">
            <a:avLst>
              <a:gd name="adj1" fmla="val -58258"/>
              <a:gd name="adj2" fmla="val 27929"/>
            </a:avLst>
          </a:prstGeom>
          <a:solidFill>
            <a:srgbClr val="FFFF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400" b="1" dirty="0">
                <a:latin typeface="Candy Buzz BTN" panose="020F0504010107060306"/>
              </a:rPr>
              <a:t>Will I be put in a “set”?</a:t>
            </a:r>
          </a:p>
          <a:p>
            <a:pPr algn="ctr"/>
            <a:r>
              <a:rPr lang="en-GB" sz="1400" dirty="0">
                <a:latin typeface="Candy Buzz BTN" panose="020F0504010107060306"/>
              </a:rPr>
              <a:t>You will be put in a set in English, Maths and Science based on the information we have received from your Primary school.  Your English set will also inform your Humanities and Languages set.  Your Maths set will inform your Science set.  Once you have settled at Wilsthorpe, Curriculum Areas will do their own internal assessments which may result in some set changes.  </a:t>
            </a:r>
            <a:endParaRPr lang="en-GB" sz="1200" dirty="0">
              <a:latin typeface="Candy Buzz BTN" panose="020F0504010107060306"/>
            </a:endParaRPr>
          </a:p>
        </p:txBody>
      </p:sp>
      <p:pic>
        <p:nvPicPr>
          <p:cNvPr id="3" name="Picture 2">
            <a:extLst>
              <a:ext uri="{FF2B5EF4-FFF2-40B4-BE49-F238E27FC236}">
                <a16:creationId xmlns:a16="http://schemas.microsoft.com/office/drawing/2014/main" id="{5B753EF0-9F84-4BB8-A7C1-D8870B9AABD8}"/>
              </a:ext>
            </a:extLst>
          </p:cNvPr>
          <p:cNvPicPr>
            <a:picLocks noChangeAspect="1"/>
          </p:cNvPicPr>
          <p:nvPr/>
        </p:nvPicPr>
        <p:blipFill>
          <a:blip r:embed="rId7"/>
          <a:stretch>
            <a:fillRect/>
          </a:stretch>
        </p:blipFill>
        <p:spPr>
          <a:xfrm rot="735177">
            <a:off x="10810950" y="2363891"/>
            <a:ext cx="1104895" cy="1010899"/>
          </a:xfrm>
          <a:prstGeom prst="rect">
            <a:avLst/>
          </a:prstGeom>
        </p:spPr>
      </p:pic>
      <p:pic>
        <p:nvPicPr>
          <p:cNvPr id="8" name="Picture 7">
            <a:extLst>
              <a:ext uri="{FF2B5EF4-FFF2-40B4-BE49-F238E27FC236}">
                <a16:creationId xmlns:a16="http://schemas.microsoft.com/office/drawing/2014/main" id="{9CE81069-E2DC-4717-ADD5-D88785841B8F}"/>
              </a:ext>
            </a:extLst>
          </p:cNvPr>
          <p:cNvPicPr>
            <a:picLocks noChangeAspect="1"/>
          </p:cNvPicPr>
          <p:nvPr/>
        </p:nvPicPr>
        <p:blipFill>
          <a:blip r:embed="rId8"/>
          <a:stretch>
            <a:fillRect/>
          </a:stretch>
        </p:blipFill>
        <p:spPr>
          <a:xfrm rot="21056263">
            <a:off x="5615638" y="2607621"/>
            <a:ext cx="1029075" cy="872922"/>
          </a:xfrm>
          <a:prstGeom prst="rect">
            <a:avLst/>
          </a:prstGeom>
        </p:spPr>
      </p:pic>
      <p:pic>
        <p:nvPicPr>
          <p:cNvPr id="9" name="Picture 8">
            <a:extLst>
              <a:ext uri="{FF2B5EF4-FFF2-40B4-BE49-F238E27FC236}">
                <a16:creationId xmlns:a16="http://schemas.microsoft.com/office/drawing/2014/main" id="{CF2285DF-BAAE-4675-A6A7-0B42F2D119B9}"/>
              </a:ext>
            </a:extLst>
          </p:cNvPr>
          <p:cNvPicPr>
            <a:picLocks noChangeAspect="1"/>
          </p:cNvPicPr>
          <p:nvPr/>
        </p:nvPicPr>
        <p:blipFill rotWithShape="1">
          <a:blip r:embed="rId9"/>
          <a:srcRect l="6921" t="336" r="3622" b="21203"/>
          <a:stretch/>
        </p:blipFill>
        <p:spPr>
          <a:xfrm>
            <a:off x="10078855" y="5830093"/>
            <a:ext cx="1783498" cy="729085"/>
          </a:xfrm>
          <a:prstGeom prst="rect">
            <a:avLst/>
          </a:prstGeom>
        </p:spPr>
      </p:pic>
    </p:spTree>
    <p:extLst>
      <p:ext uri="{BB962C8B-B14F-4D97-AF65-F5344CB8AC3E}">
        <p14:creationId xmlns:p14="http://schemas.microsoft.com/office/powerpoint/2010/main" val="1982788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623-1D16-42B7-9BA5-B36121C43971}"/>
              </a:ext>
            </a:extLst>
          </p:cNvPr>
          <p:cNvSpPr>
            <a:spLocks noGrp="1"/>
          </p:cNvSpPr>
          <p:nvPr>
            <p:ph type="ctrTitle"/>
          </p:nvPr>
        </p:nvSpPr>
        <p:spPr>
          <a:xfrm>
            <a:off x="1325217" y="317638"/>
            <a:ext cx="9144000" cy="825707"/>
          </a:xfrm>
        </p:spPr>
        <p:txBody>
          <a:bodyPr>
            <a:normAutofit fontScale="90000"/>
          </a:bodyPr>
          <a:lstStyle/>
          <a:p>
            <a:r>
              <a:rPr lang="en-GB" b="1" dirty="0">
                <a:latin typeface="Candy Buzz BTN" panose="020F0504010107060306" pitchFamily="34" charset="0"/>
                <a:cs typeface="Arial" panose="020B0604020202020204" pitchFamily="34" charset="0"/>
              </a:rPr>
              <a:t>Meet the Year 7 Team</a:t>
            </a:r>
          </a:p>
        </p:txBody>
      </p:sp>
      <p:sp>
        <p:nvSpPr>
          <p:cNvPr id="3" name="Subtitle 2">
            <a:extLst>
              <a:ext uri="{FF2B5EF4-FFF2-40B4-BE49-F238E27FC236}">
                <a16:creationId xmlns:a16="http://schemas.microsoft.com/office/drawing/2014/main" id="{864F3219-3DB9-4AA5-9779-14CFA59D469F}"/>
              </a:ext>
            </a:extLst>
          </p:cNvPr>
          <p:cNvSpPr>
            <a:spLocks noGrp="1"/>
          </p:cNvSpPr>
          <p:nvPr>
            <p:ph type="subTitle" idx="1"/>
          </p:nvPr>
        </p:nvSpPr>
        <p:spPr>
          <a:xfrm>
            <a:off x="4259894" y="4701229"/>
            <a:ext cx="2973708" cy="1655762"/>
          </a:xfrm>
        </p:spPr>
        <p:txBody>
          <a:bodyPr>
            <a:normAutofit/>
          </a:bodyPr>
          <a:lstStyle/>
          <a:p>
            <a:r>
              <a:rPr lang="en-GB" sz="2000" b="1" dirty="0">
                <a:latin typeface="Candy Buzz BTN" panose="020F0504010107060306" pitchFamily="34" charset="0"/>
              </a:rPr>
              <a:t>Mrs Meir </a:t>
            </a:r>
          </a:p>
          <a:p>
            <a:r>
              <a:rPr lang="en-GB" sz="2000" b="1" dirty="0">
                <a:latin typeface="Candy Buzz BTN" panose="020F0504010107060306" pitchFamily="34" charset="0"/>
              </a:rPr>
              <a:t>Senior Progress Manager &amp; PSHE Co-Ordinator  </a:t>
            </a:r>
          </a:p>
          <a:p>
            <a:r>
              <a:rPr lang="en-GB" sz="2000" b="1" dirty="0">
                <a:latin typeface="Candy Buzz BTN" panose="020F0504010107060306" pitchFamily="34" charset="0"/>
              </a:rPr>
              <a:t>Food and Textiles teacher </a:t>
            </a:r>
          </a:p>
        </p:txBody>
      </p:sp>
      <p:pic>
        <p:nvPicPr>
          <p:cNvPr id="6" name="Picture 5">
            <a:extLst>
              <a:ext uri="{FF2B5EF4-FFF2-40B4-BE49-F238E27FC236}">
                <a16:creationId xmlns:a16="http://schemas.microsoft.com/office/drawing/2014/main" id="{83DF7005-1D07-47F0-B40E-01C770B58297}"/>
              </a:ext>
            </a:extLst>
          </p:cNvPr>
          <p:cNvPicPr>
            <a:picLocks noChangeAspect="1"/>
          </p:cNvPicPr>
          <p:nvPr/>
        </p:nvPicPr>
        <p:blipFill>
          <a:blip r:embed="rId2"/>
          <a:stretch>
            <a:fillRect/>
          </a:stretch>
        </p:blipFill>
        <p:spPr>
          <a:xfrm>
            <a:off x="220019" y="5735460"/>
            <a:ext cx="1674418" cy="819396"/>
          </a:xfrm>
          <a:prstGeom prst="rect">
            <a:avLst/>
          </a:prstGeom>
        </p:spPr>
      </p:pic>
      <p:pic>
        <p:nvPicPr>
          <p:cNvPr id="7" name="Picture 6">
            <a:extLst>
              <a:ext uri="{FF2B5EF4-FFF2-40B4-BE49-F238E27FC236}">
                <a16:creationId xmlns:a16="http://schemas.microsoft.com/office/drawing/2014/main" id="{81516AB6-D2F1-4C11-883C-87CF1371EF1B}"/>
              </a:ext>
            </a:extLst>
          </p:cNvPr>
          <p:cNvPicPr>
            <a:picLocks noChangeAspect="1"/>
          </p:cNvPicPr>
          <p:nvPr/>
        </p:nvPicPr>
        <p:blipFill>
          <a:blip r:embed="rId3"/>
          <a:stretch>
            <a:fillRect/>
          </a:stretch>
        </p:blipFill>
        <p:spPr>
          <a:xfrm>
            <a:off x="9517377" y="128450"/>
            <a:ext cx="2327749" cy="1050442"/>
          </a:xfrm>
          <a:prstGeom prst="rect">
            <a:avLst/>
          </a:prstGeom>
        </p:spPr>
      </p:pic>
      <p:sp>
        <p:nvSpPr>
          <p:cNvPr id="8" name="Rectangle: Rounded Corners 7">
            <a:extLst>
              <a:ext uri="{FF2B5EF4-FFF2-40B4-BE49-F238E27FC236}">
                <a16:creationId xmlns:a16="http://schemas.microsoft.com/office/drawing/2014/main" id="{64F78AF6-EA66-4528-9D95-B12526AF0A6D}"/>
              </a:ext>
            </a:extLst>
          </p:cNvPr>
          <p:cNvSpPr/>
          <p:nvPr/>
        </p:nvSpPr>
        <p:spPr>
          <a:xfrm rot="21127165">
            <a:off x="283382" y="1039473"/>
            <a:ext cx="3060774" cy="1432887"/>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book</a:t>
            </a:r>
          </a:p>
          <a:p>
            <a:pPr algn="ctr"/>
            <a:r>
              <a:rPr lang="en-GB" sz="1600" dirty="0">
                <a:latin typeface="Candy Buzz BTN" panose="020F0504010107060306" pitchFamily="34" charset="0"/>
              </a:rPr>
              <a:t>Matilda by Roald Dahl. It was the first book I bought myself with my pocket money and Miss Honey is the reason I wanted to become a teacher. </a:t>
            </a:r>
          </a:p>
        </p:txBody>
      </p:sp>
      <p:sp>
        <p:nvSpPr>
          <p:cNvPr id="9" name="Rectangle: Rounded Corners 8">
            <a:extLst>
              <a:ext uri="{FF2B5EF4-FFF2-40B4-BE49-F238E27FC236}">
                <a16:creationId xmlns:a16="http://schemas.microsoft.com/office/drawing/2014/main" id="{4C504CB1-CDCC-47B6-AAFD-03E9FE776D14}"/>
              </a:ext>
            </a:extLst>
          </p:cNvPr>
          <p:cNvSpPr/>
          <p:nvPr/>
        </p:nvSpPr>
        <p:spPr>
          <a:xfrm rot="697092">
            <a:off x="9577933" y="4926122"/>
            <a:ext cx="2397597" cy="807657"/>
          </a:xfrm>
          <a:prstGeom prst="round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football team</a:t>
            </a:r>
          </a:p>
          <a:p>
            <a:pPr algn="ctr"/>
            <a:r>
              <a:rPr lang="en-GB" sz="1600" dirty="0">
                <a:latin typeface="Candy Buzz BTN" panose="020F0504010107060306" pitchFamily="34" charset="0"/>
              </a:rPr>
              <a:t>Chesterfield Town </a:t>
            </a:r>
          </a:p>
        </p:txBody>
      </p:sp>
      <p:sp>
        <p:nvSpPr>
          <p:cNvPr id="10" name="Rectangle: Rounded Corners 9">
            <a:extLst>
              <a:ext uri="{FF2B5EF4-FFF2-40B4-BE49-F238E27FC236}">
                <a16:creationId xmlns:a16="http://schemas.microsoft.com/office/drawing/2014/main" id="{22F049AB-7574-4154-8F45-FF850279D97F}"/>
              </a:ext>
            </a:extLst>
          </p:cNvPr>
          <p:cNvSpPr/>
          <p:nvPr/>
        </p:nvSpPr>
        <p:spPr>
          <a:xfrm rot="299853">
            <a:off x="276681" y="339388"/>
            <a:ext cx="2495178" cy="549082"/>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Favourite subject at school</a:t>
            </a:r>
          </a:p>
          <a:p>
            <a:pPr algn="ctr"/>
            <a:r>
              <a:rPr lang="en-GB" sz="1600" dirty="0">
                <a:solidFill>
                  <a:schemeClr val="bg1"/>
                </a:solidFill>
                <a:latin typeface="Candy Buzz BTN" panose="020F0504010107060306" pitchFamily="34" charset="0"/>
              </a:rPr>
              <a:t>I loved Art and English.</a:t>
            </a:r>
          </a:p>
        </p:txBody>
      </p:sp>
      <p:sp>
        <p:nvSpPr>
          <p:cNvPr id="11" name="Rectangle: Rounded Corners 10">
            <a:extLst>
              <a:ext uri="{FF2B5EF4-FFF2-40B4-BE49-F238E27FC236}">
                <a16:creationId xmlns:a16="http://schemas.microsoft.com/office/drawing/2014/main" id="{EFF3C325-7F1F-490F-9D86-DC02F5979C1E}"/>
              </a:ext>
            </a:extLst>
          </p:cNvPr>
          <p:cNvSpPr/>
          <p:nvPr/>
        </p:nvSpPr>
        <p:spPr>
          <a:xfrm rot="21232982">
            <a:off x="253601" y="2646702"/>
            <a:ext cx="1455744" cy="1036376"/>
          </a:xfrm>
          <a:prstGeom prst="round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films</a:t>
            </a:r>
          </a:p>
          <a:p>
            <a:pPr algn="ctr"/>
            <a:r>
              <a:rPr lang="en-GB" sz="1600" dirty="0">
                <a:latin typeface="Candy Buzz BTN" panose="020F0504010107060306" pitchFamily="34" charset="0"/>
              </a:rPr>
              <a:t>Toy story </a:t>
            </a:r>
          </a:p>
          <a:p>
            <a:pPr algn="ctr"/>
            <a:r>
              <a:rPr lang="en-GB" sz="1600" dirty="0">
                <a:latin typeface="Candy Buzz BTN" panose="020F0504010107060306" pitchFamily="34" charset="0"/>
              </a:rPr>
              <a:t>Grease </a:t>
            </a:r>
          </a:p>
        </p:txBody>
      </p:sp>
      <p:sp>
        <p:nvSpPr>
          <p:cNvPr id="12" name="Rectangle 11">
            <a:extLst>
              <a:ext uri="{FF2B5EF4-FFF2-40B4-BE49-F238E27FC236}">
                <a16:creationId xmlns:a16="http://schemas.microsoft.com/office/drawing/2014/main" id="{3271B7F3-521C-41EF-A915-45AA65D63994}"/>
              </a:ext>
            </a:extLst>
          </p:cNvPr>
          <p:cNvSpPr/>
          <p:nvPr/>
        </p:nvSpPr>
        <p:spPr>
          <a:xfrm>
            <a:off x="145774" y="128450"/>
            <a:ext cx="11872919" cy="6601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BC89F098-0061-4344-AF2A-3942A9EED0A4}"/>
              </a:ext>
            </a:extLst>
          </p:cNvPr>
          <p:cNvSpPr/>
          <p:nvPr/>
        </p:nvSpPr>
        <p:spPr>
          <a:xfrm rot="257054">
            <a:off x="7112351" y="1173095"/>
            <a:ext cx="4786310" cy="1282109"/>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My biggest worry………</a:t>
            </a:r>
          </a:p>
          <a:p>
            <a:pPr algn="ctr"/>
            <a:r>
              <a:rPr lang="en-GB" sz="1600" dirty="0">
                <a:latin typeface="Candy Buzz BTN" panose="020F0504010107060306" pitchFamily="34" charset="0"/>
              </a:rPr>
              <a:t>I always worry about getting lost and forgetting something.  To help me overcome this you will find I always carry a notebook with me to write lists of what I need to do each day and I always wear a watch.  </a:t>
            </a:r>
          </a:p>
        </p:txBody>
      </p:sp>
      <p:sp>
        <p:nvSpPr>
          <p:cNvPr id="14" name="Rectangle: Rounded Corners 13">
            <a:extLst>
              <a:ext uri="{FF2B5EF4-FFF2-40B4-BE49-F238E27FC236}">
                <a16:creationId xmlns:a16="http://schemas.microsoft.com/office/drawing/2014/main" id="{4F84D71B-5FAF-459C-9512-9DC6D778A1E1}"/>
              </a:ext>
            </a:extLst>
          </p:cNvPr>
          <p:cNvSpPr/>
          <p:nvPr/>
        </p:nvSpPr>
        <p:spPr>
          <a:xfrm rot="21090249">
            <a:off x="304700" y="3784047"/>
            <a:ext cx="1505053" cy="1634596"/>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b="1" dirty="0">
              <a:latin typeface="Candy Buzz BTN" panose="020F0504010107060306" pitchFamily="34" charset="0"/>
            </a:endParaRPr>
          </a:p>
          <a:p>
            <a:pPr algn="ctr"/>
            <a:r>
              <a:rPr lang="en-GB" sz="1600" b="1" dirty="0">
                <a:latin typeface="Candy Buzz BTN" panose="020F0504010107060306" pitchFamily="34" charset="0"/>
              </a:rPr>
              <a:t>I am most proud of</a:t>
            </a:r>
            <a:r>
              <a:rPr lang="en-GB" sz="1600" dirty="0">
                <a:latin typeface="Candy Buzz BTN" panose="020F0504010107060306" pitchFamily="34" charset="0"/>
              </a:rPr>
              <a:t>…. </a:t>
            </a:r>
          </a:p>
          <a:p>
            <a:pPr algn="ctr"/>
            <a:r>
              <a:rPr lang="en-GB" sz="1600" dirty="0">
                <a:latin typeface="Candy Buzz BTN" panose="020F0504010107060306" pitchFamily="34" charset="0"/>
              </a:rPr>
              <a:t>Completing the Couch to 5k challenge.</a:t>
            </a:r>
          </a:p>
          <a:p>
            <a:pPr algn="ctr"/>
            <a:r>
              <a:rPr lang="en-GB" sz="1600" dirty="0">
                <a:latin typeface="Candy Buzz BTN" panose="020F0504010107060306" pitchFamily="34" charset="0"/>
              </a:rPr>
              <a:t> </a:t>
            </a:r>
          </a:p>
        </p:txBody>
      </p:sp>
      <p:sp>
        <p:nvSpPr>
          <p:cNvPr id="15" name="Rectangle: Rounded Corners 14">
            <a:extLst>
              <a:ext uri="{FF2B5EF4-FFF2-40B4-BE49-F238E27FC236}">
                <a16:creationId xmlns:a16="http://schemas.microsoft.com/office/drawing/2014/main" id="{D7F0851B-DB01-4EB3-8C98-662F51DCC771}"/>
              </a:ext>
            </a:extLst>
          </p:cNvPr>
          <p:cNvSpPr/>
          <p:nvPr/>
        </p:nvSpPr>
        <p:spPr>
          <a:xfrm rot="282125">
            <a:off x="6971876" y="2430191"/>
            <a:ext cx="2788277" cy="2376525"/>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At the weekend</a:t>
            </a:r>
          </a:p>
          <a:p>
            <a:pPr algn="ctr"/>
            <a:r>
              <a:rPr lang="en-GB" sz="1600" dirty="0">
                <a:latin typeface="Candy Buzz BTN" panose="020F0504010107060306" pitchFamily="34" charset="0"/>
              </a:rPr>
              <a:t>When I am not taking my daughters to dance lessons, swimming lessons and hockey games, I  enjoy cooking for my family and friends, having time to practise yoga and enjoying five minutes peace and quiet.  </a:t>
            </a:r>
          </a:p>
        </p:txBody>
      </p:sp>
      <p:sp>
        <p:nvSpPr>
          <p:cNvPr id="16" name="Rectangle: Rounded Corners 15">
            <a:extLst>
              <a:ext uri="{FF2B5EF4-FFF2-40B4-BE49-F238E27FC236}">
                <a16:creationId xmlns:a16="http://schemas.microsoft.com/office/drawing/2014/main" id="{A4BD3F25-C022-4F75-9EED-F76ED2DD4435}"/>
              </a:ext>
            </a:extLst>
          </p:cNvPr>
          <p:cNvSpPr/>
          <p:nvPr/>
        </p:nvSpPr>
        <p:spPr>
          <a:xfrm rot="21445750">
            <a:off x="9747398" y="2688756"/>
            <a:ext cx="2086593" cy="1958403"/>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Favourite quote </a:t>
            </a:r>
          </a:p>
          <a:p>
            <a:pPr algn="ctr"/>
            <a:r>
              <a:rPr lang="en-GB" sz="1600" dirty="0">
                <a:solidFill>
                  <a:schemeClr val="bg1"/>
                </a:solidFill>
                <a:latin typeface="Candy Buzz BTN" panose="020F0504010107060306" pitchFamily="34" charset="0"/>
              </a:rPr>
              <a:t>“Use your smile to change the world.  Don’t let the world change your smile.”</a:t>
            </a:r>
          </a:p>
          <a:p>
            <a:pPr algn="r"/>
            <a:r>
              <a:rPr lang="en-GB" sz="1600" dirty="0">
                <a:solidFill>
                  <a:schemeClr val="bg1"/>
                </a:solidFill>
                <a:latin typeface="Candy Buzz BTN" panose="020F0504010107060306" pitchFamily="34" charset="0"/>
              </a:rPr>
              <a:t>Unknown </a:t>
            </a:r>
          </a:p>
        </p:txBody>
      </p:sp>
      <p:sp>
        <p:nvSpPr>
          <p:cNvPr id="17" name="Rectangle: Rounded Corners 16">
            <a:extLst>
              <a:ext uri="{FF2B5EF4-FFF2-40B4-BE49-F238E27FC236}">
                <a16:creationId xmlns:a16="http://schemas.microsoft.com/office/drawing/2014/main" id="{F52E6AA6-86AD-48A3-91F9-3612A2D34519}"/>
              </a:ext>
            </a:extLst>
          </p:cNvPr>
          <p:cNvSpPr/>
          <p:nvPr/>
        </p:nvSpPr>
        <p:spPr>
          <a:xfrm rot="21373510">
            <a:off x="1798025" y="2427814"/>
            <a:ext cx="2449901" cy="4258584"/>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My role models</a:t>
            </a:r>
          </a:p>
          <a:p>
            <a:pPr algn="ctr"/>
            <a:r>
              <a:rPr lang="en-GB" sz="1600" dirty="0">
                <a:solidFill>
                  <a:schemeClr val="bg1"/>
                </a:solidFill>
                <a:latin typeface="Candy Buzz BTN" panose="020F0504010107060306" pitchFamily="34" charset="0"/>
              </a:rPr>
              <a:t>Mrs </a:t>
            </a:r>
            <a:r>
              <a:rPr lang="en-GB" sz="1600" dirty="0" err="1">
                <a:solidFill>
                  <a:schemeClr val="bg1"/>
                </a:solidFill>
                <a:latin typeface="Candy Buzz BTN" panose="020F0504010107060306" pitchFamily="34" charset="0"/>
              </a:rPr>
              <a:t>Nadin</a:t>
            </a:r>
            <a:r>
              <a:rPr lang="en-GB" sz="1600" dirty="0">
                <a:solidFill>
                  <a:schemeClr val="bg1"/>
                </a:solidFill>
                <a:latin typeface="Candy Buzz BTN" panose="020F0504010107060306" pitchFamily="34" charset="0"/>
              </a:rPr>
              <a:t>, my Year 1 teacher, who taught me reading was fun and not all teachers were scary. She always wore the best clothes and lots of animal print!</a:t>
            </a:r>
          </a:p>
          <a:p>
            <a:pPr algn="ctr"/>
            <a:r>
              <a:rPr lang="en-GB" sz="1600" dirty="0">
                <a:solidFill>
                  <a:schemeClr val="bg1"/>
                </a:solidFill>
                <a:latin typeface="Candy Buzz BTN" panose="020F0504010107060306" pitchFamily="34" charset="0"/>
              </a:rPr>
              <a:t>Mrs Todd, my GCSE and 6</a:t>
            </a:r>
            <a:r>
              <a:rPr lang="en-GB" sz="1600" baseline="30000" dirty="0">
                <a:solidFill>
                  <a:schemeClr val="bg1"/>
                </a:solidFill>
                <a:latin typeface="Candy Buzz BTN" panose="020F0504010107060306" pitchFamily="34" charset="0"/>
              </a:rPr>
              <a:t>Th</a:t>
            </a:r>
            <a:r>
              <a:rPr lang="en-GB" sz="1600" dirty="0">
                <a:solidFill>
                  <a:schemeClr val="bg1"/>
                </a:solidFill>
                <a:latin typeface="Candy Buzz BTN" panose="020F0504010107060306" pitchFamily="34" charset="0"/>
              </a:rPr>
              <a:t> Form Art teacher, who always pushed me to work hard and constantly challenged me to do better.</a:t>
            </a:r>
          </a:p>
          <a:p>
            <a:pPr algn="ctr"/>
            <a:r>
              <a:rPr lang="en-GB" sz="1600" dirty="0">
                <a:solidFill>
                  <a:schemeClr val="bg1"/>
                </a:solidFill>
                <a:latin typeface="Candy Buzz BTN" panose="020F0504010107060306" pitchFamily="34" charset="0"/>
              </a:rPr>
              <a:t>My Nan who taught me to work hard and get stuck in!</a:t>
            </a:r>
          </a:p>
        </p:txBody>
      </p:sp>
      <p:sp>
        <p:nvSpPr>
          <p:cNvPr id="18" name="Rectangle: Rounded Corners 17">
            <a:extLst>
              <a:ext uri="{FF2B5EF4-FFF2-40B4-BE49-F238E27FC236}">
                <a16:creationId xmlns:a16="http://schemas.microsoft.com/office/drawing/2014/main" id="{17EC2CAD-9C53-4B38-88C0-488F45233493}"/>
              </a:ext>
            </a:extLst>
          </p:cNvPr>
          <p:cNvSpPr/>
          <p:nvPr/>
        </p:nvSpPr>
        <p:spPr>
          <a:xfrm rot="257054">
            <a:off x="7251174" y="5131211"/>
            <a:ext cx="2737209" cy="1461363"/>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Important part of my job</a:t>
            </a:r>
          </a:p>
          <a:p>
            <a:pPr algn="ctr"/>
            <a:r>
              <a:rPr lang="en-GB" sz="1600" dirty="0">
                <a:latin typeface="Candy Buzz BTN" panose="020F0504010107060306" pitchFamily="34" charset="0"/>
              </a:rPr>
              <a:t>Making sure you are all at school, happy and working hard.  </a:t>
            </a:r>
          </a:p>
        </p:txBody>
      </p:sp>
      <p:pic>
        <p:nvPicPr>
          <p:cNvPr id="19" name="Picture 18">
            <a:extLst>
              <a:ext uri="{FF2B5EF4-FFF2-40B4-BE49-F238E27FC236}">
                <a16:creationId xmlns:a16="http://schemas.microsoft.com/office/drawing/2014/main" id="{789258D7-AF95-4A66-BA83-572258007C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1607" y="1138919"/>
            <a:ext cx="2441052" cy="3551034"/>
          </a:xfrm>
          <a:prstGeom prst="rect">
            <a:avLst/>
          </a:prstGeom>
          <a:ln>
            <a:noFill/>
          </a:ln>
          <a:effectLst>
            <a:softEdge rad="112500"/>
          </a:effectLst>
        </p:spPr>
      </p:pic>
    </p:spTree>
    <p:extLst>
      <p:ext uri="{BB962C8B-B14F-4D97-AF65-F5344CB8AC3E}">
        <p14:creationId xmlns:p14="http://schemas.microsoft.com/office/powerpoint/2010/main" val="3444593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2623-1D16-42B7-9BA5-B36121C43971}"/>
              </a:ext>
            </a:extLst>
          </p:cNvPr>
          <p:cNvSpPr>
            <a:spLocks noGrp="1"/>
          </p:cNvSpPr>
          <p:nvPr>
            <p:ph type="ctrTitle"/>
          </p:nvPr>
        </p:nvSpPr>
        <p:spPr>
          <a:xfrm>
            <a:off x="795130" y="347280"/>
            <a:ext cx="10106310" cy="825707"/>
          </a:xfrm>
        </p:spPr>
        <p:txBody>
          <a:bodyPr>
            <a:normAutofit fontScale="90000"/>
          </a:bodyPr>
          <a:lstStyle/>
          <a:p>
            <a:r>
              <a:rPr lang="en-GB" b="1" dirty="0">
                <a:latin typeface="Candy Buzz BTN" panose="020F0504010107060306" pitchFamily="34" charset="0"/>
                <a:cs typeface="Arial" panose="020B0604020202020204" pitchFamily="34" charset="0"/>
              </a:rPr>
              <a:t>Meet the Year 7 Team</a:t>
            </a:r>
          </a:p>
        </p:txBody>
      </p:sp>
      <p:sp>
        <p:nvSpPr>
          <p:cNvPr id="3" name="Subtitle 2">
            <a:extLst>
              <a:ext uri="{FF2B5EF4-FFF2-40B4-BE49-F238E27FC236}">
                <a16:creationId xmlns:a16="http://schemas.microsoft.com/office/drawing/2014/main" id="{864F3219-3DB9-4AA5-9779-14CFA59D469F}"/>
              </a:ext>
            </a:extLst>
          </p:cNvPr>
          <p:cNvSpPr>
            <a:spLocks noGrp="1"/>
          </p:cNvSpPr>
          <p:nvPr>
            <p:ph type="subTitle" idx="1"/>
          </p:nvPr>
        </p:nvSpPr>
        <p:spPr>
          <a:xfrm>
            <a:off x="3714524" y="4704572"/>
            <a:ext cx="3819953" cy="1655762"/>
          </a:xfrm>
        </p:spPr>
        <p:txBody>
          <a:bodyPr>
            <a:normAutofit/>
          </a:bodyPr>
          <a:lstStyle/>
          <a:p>
            <a:r>
              <a:rPr lang="en-GB" sz="2000" b="1" dirty="0">
                <a:latin typeface="Candy Buzz BTN" panose="020F0504010107060306" pitchFamily="34" charset="0"/>
              </a:rPr>
              <a:t>Mr Redfern</a:t>
            </a:r>
          </a:p>
          <a:p>
            <a:r>
              <a:rPr lang="en-GB" sz="2000" b="1" dirty="0">
                <a:latin typeface="Candy Buzz BTN" panose="020F0504010107060306" pitchFamily="34" charset="0"/>
              </a:rPr>
              <a:t>Year 7 Assistant Progress Manager</a:t>
            </a:r>
          </a:p>
          <a:p>
            <a:r>
              <a:rPr lang="en-GB" sz="2000" b="1" dirty="0">
                <a:latin typeface="Candy Buzz BTN" panose="020F0504010107060306" pitchFamily="34" charset="0"/>
              </a:rPr>
              <a:t>PE Teacher</a:t>
            </a:r>
          </a:p>
        </p:txBody>
      </p:sp>
      <p:pic>
        <p:nvPicPr>
          <p:cNvPr id="6" name="Picture 5">
            <a:extLst>
              <a:ext uri="{FF2B5EF4-FFF2-40B4-BE49-F238E27FC236}">
                <a16:creationId xmlns:a16="http://schemas.microsoft.com/office/drawing/2014/main" id="{83DF7005-1D07-47F0-B40E-01C770B58297}"/>
              </a:ext>
            </a:extLst>
          </p:cNvPr>
          <p:cNvPicPr>
            <a:picLocks noChangeAspect="1"/>
          </p:cNvPicPr>
          <p:nvPr/>
        </p:nvPicPr>
        <p:blipFill>
          <a:blip r:embed="rId2"/>
          <a:stretch>
            <a:fillRect/>
          </a:stretch>
        </p:blipFill>
        <p:spPr>
          <a:xfrm>
            <a:off x="220019" y="5735460"/>
            <a:ext cx="1674418" cy="819396"/>
          </a:xfrm>
          <a:prstGeom prst="rect">
            <a:avLst/>
          </a:prstGeom>
        </p:spPr>
      </p:pic>
      <p:pic>
        <p:nvPicPr>
          <p:cNvPr id="7" name="Picture 6">
            <a:extLst>
              <a:ext uri="{FF2B5EF4-FFF2-40B4-BE49-F238E27FC236}">
                <a16:creationId xmlns:a16="http://schemas.microsoft.com/office/drawing/2014/main" id="{81516AB6-D2F1-4C11-883C-87CF1371EF1B}"/>
              </a:ext>
            </a:extLst>
          </p:cNvPr>
          <p:cNvPicPr>
            <a:picLocks noChangeAspect="1"/>
          </p:cNvPicPr>
          <p:nvPr/>
        </p:nvPicPr>
        <p:blipFill>
          <a:blip r:embed="rId3"/>
          <a:stretch>
            <a:fillRect/>
          </a:stretch>
        </p:blipFill>
        <p:spPr>
          <a:xfrm>
            <a:off x="9517377" y="128450"/>
            <a:ext cx="2327749" cy="1050442"/>
          </a:xfrm>
          <a:prstGeom prst="rect">
            <a:avLst/>
          </a:prstGeom>
        </p:spPr>
      </p:pic>
      <p:sp>
        <p:nvSpPr>
          <p:cNvPr id="8" name="Rectangle: Rounded Corners 7">
            <a:extLst>
              <a:ext uri="{FF2B5EF4-FFF2-40B4-BE49-F238E27FC236}">
                <a16:creationId xmlns:a16="http://schemas.microsoft.com/office/drawing/2014/main" id="{64F78AF6-EA66-4528-9D95-B12526AF0A6D}"/>
              </a:ext>
            </a:extLst>
          </p:cNvPr>
          <p:cNvSpPr/>
          <p:nvPr/>
        </p:nvSpPr>
        <p:spPr>
          <a:xfrm rot="21127165">
            <a:off x="381401" y="454771"/>
            <a:ext cx="1885695" cy="1791743"/>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book</a:t>
            </a:r>
          </a:p>
          <a:p>
            <a:pPr algn="ctr"/>
            <a:r>
              <a:rPr lang="en-GB" sz="1600" dirty="0">
                <a:latin typeface="Candy Buzz BTN" panose="020F0504010107060306" pitchFamily="34" charset="0"/>
              </a:rPr>
              <a:t>Tyson Fury: Behind the Mask</a:t>
            </a:r>
          </a:p>
        </p:txBody>
      </p:sp>
      <p:sp>
        <p:nvSpPr>
          <p:cNvPr id="9" name="Rectangle: Rounded Corners 8">
            <a:extLst>
              <a:ext uri="{FF2B5EF4-FFF2-40B4-BE49-F238E27FC236}">
                <a16:creationId xmlns:a16="http://schemas.microsoft.com/office/drawing/2014/main" id="{4C504CB1-CDCC-47B6-AAFD-03E9FE776D14}"/>
              </a:ext>
            </a:extLst>
          </p:cNvPr>
          <p:cNvSpPr/>
          <p:nvPr/>
        </p:nvSpPr>
        <p:spPr>
          <a:xfrm rot="517685">
            <a:off x="7058418" y="1539725"/>
            <a:ext cx="2050855" cy="1047281"/>
          </a:xfrm>
          <a:prstGeom prst="round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football team</a:t>
            </a:r>
          </a:p>
          <a:p>
            <a:pPr algn="ctr"/>
            <a:r>
              <a:rPr lang="en-GB" sz="1600" dirty="0">
                <a:latin typeface="Candy Buzz BTN" panose="020F0504010107060306" pitchFamily="34" charset="0"/>
              </a:rPr>
              <a:t>Leicester City</a:t>
            </a:r>
          </a:p>
        </p:txBody>
      </p:sp>
      <p:sp>
        <p:nvSpPr>
          <p:cNvPr id="10" name="Rectangle: Rounded Corners 9">
            <a:extLst>
              <a:ext uri="{FF2B5EF4-FFF2-40B4-BE49-F238E27FC236}">
                <a16:creationId xmlns:a16="http://schemas.microsoft.com/office/drawing/2014/main" id="{22F049AB-7574-4154-8F45-FF850279D97F}"/>
              </a:ext>
            </a:extLst>
          </p:cNvPr>
          <p:cNvSpPr/>
          <p:nvPr/>
        </p:nvSpPr>
        <p:spPr>
          <a:xfrm>
            <a:off x="1896653" y="5476981"/>
            <a:ext cx="1941855" cy="945495"/>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Favourite subject at school</a:t>
            </a:r>
          </a:p>
          <a:p>
            <a:pPr algn="ctr"/>
            <a:r>
              <a:rPr lang="en-GB" sz="1600" dirty="0">
                <a:solidFill>
                  <a:schemeClr val="bg1"/>
                </a:solidFill>
                <a:latin typeface="Candy Buzz BTN" panose="020F0504010107060306" pitchFamily="34" charset="0"/>
              </a:rPr>
              <a:t>PE</a:t>
            </a:r>
          </a:p>
        </p:txBody>
      </p:sp>
      <p:sp>
        <p:nvSpPr>
          <p:cNvPr id="12" name="Rectangle 11">
            <a:extLst>
              <a:ext uri="{FF2B5EF4-FFF2-40B4-BE49-F238E27FC236}">
                <a16:creationId xmlns:a16="http://schemas.microsoft.com/office/drawing/2014/main" id="{3271B7F3-521C-41EF-A915-45AA65D63994}"/>
              </a:ext>
            </a:extLst>
          </p:cNvPr>
          <p:cNvSpPr/>
          <p:nvPr/>
        </p:nvSpPr>
        <p:spPr>
          <a:xfrm>
            <a:off x="145774" y="128450"/>
            <a:ext cx="11872919" cy="6601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BC89F098-0061-4344-AF2A-3942A9EED0A4}"/>
              </a:ext>
            </a:extLst>
          </p:cNvPr>
          <p:cNvSpPr/>
          <p:nvPr/>
        </p:nvSpPr>
        <p:spPr>
          <a:xfrm rot="257054">
            <a:off x="221463" y="4370903"/>
            <a:ext cx="3396522" cy="902965"/>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My biggest worry..</a:t>
            </a:r>
          </a:p>
          <a:p>
            <a:pPr algn="ctr"/>
            <a:r>
              <a:rPr lang="en-GB" sz="1600" dirty="0">
                <a:latin typeface="Candy Buzz BTN" panose="020F0504010107060306" pitchFamily="34" charset="0"/>
              </a:rPr>
              <a:t>Is being underprepared and not being ready to perform at my best.</a:t>
            </a:r>
          </a:p>
        </p:txBody>
      </p:sp>
      <p:sp>
        <p:nvSpPr>
          <p:cNvPr id="14" name="Rectangle: Rounded Corners 13">
            <a:extLst>
              <a:ext uri="{FF2B5EF4-FFF2-40B4-BE49-F238E27FC236}">
                <a16:creationId xmlns:a16="http://schemas.microsoft.com/office/drawing/2014/main" id="{4F84D71B-5FAF-459C-9512-9DC6D778A1E1}"/>
              </a:ext>
            </a:extLst>
          </p:cNvPr>
          <p:cNvSpPr/>
          <p:nvPr/>
        </p:nvSpPr>
        <p:spPr>
          <a:xfrm rot="352757">
            <a:off x="2509116" y="1143902"/>
            <a:ext cx="1790240" cy="1344184"/>
          </a:xfrm>
          <a:prstGeom prst="roundRect">
            <a:avLst/>
          </a:prstGeom>
          <a:solidFill>
            <a:srgbClr val="FF3399"/>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500" b="1" dirty="0">
                <a:latin typeface="Candy Buzz BTN" panose="020F0504010107060306" pitchFamily="34" charset="0"/>
              </a:rPr>
              <a:t>I am most proud of</a:t>
            </a:r>
            <a:r>
              <a:rPr lang="en-GB" sz="1500" dirty="0">
                <a:latin typeface="Candy Buzz BTN" panose="020F0504010107060306" pitchFamily="34" charset="0"/>
              </a:rPr>
              <a:t>…</a:t>
            </a:r>
          </a:p>
          <a:p>
            <a:pPr algn="ctr"/>
            <a:r>
              <a:rPr lang="en-GB" sz="1500" dirty="0">
                <a:latin typeface="Candy Buzz BTN" panose="020F0504010107060306" pitchFamily="34" charset="0"/>
              </a:rPr>
              <a:t>Coaching tennis in America for 3 years.</a:t>
            </a:r>
          </a:p>
        </p:txBody>
      </p:sp>
      <p:sp>
        <p:nvSpPr>
          <p:cNvPr id="15" name="Rectangle: Rounded Corners 14">
            <a:extLst>
              <a:ext uri="{FF2B5EF4-FFF2-40B4-BE49-F238E27FC236}">
                <a16:creationId xmlns:a16="http://schemas.microsoft.com/office/drawing/2014/main" id="{D7F0851B-DB01-4EB3-8C98-662F51DCC771}"/>
              </a:ext>
            </a:extLst>
          </p:cNvPr>
          <p:cNvSpPr/>
          <p:nvPr/>
        </p:nvSpPr>
        <p:spPr>
          <a:xfrm>
            <a:off x="7726017" y="5147951"/>
            <a:ext cx="3819953" cy="1274525"/>
          </a:xfrm>
          <a:prstGeom prst="round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At the weekend: </a:t>
            </a:r>
          </a:p>
          <a:p>
            <a:pPr algn="ctr"/>
            <a:r>
              <a:rPr lang="en-GB" sz="1600" dirty="0">
                <a:latin typeface="Candy Buzz BTN" panose="020F0504010107060306" pitchFamily="34" charset="0"/>
              </a:rPr>
              <a:t>I enjoy being outside, meeting friends and playing tennis. I frequently go to watch Leicester City play and follow the Formula 1.</a:t>
            </a:r>
          </a:p>
        </p:txBody>
      </p:sp>
      <p:sp>
        <p:nvSpPr>
          <p:cNvPr id="16" name="Rectangle: Rounded Corners 15">
            <a:extLst>
              <a:ext uri="{FF2B5EF4-FFF2-40B4-BE49-F238E27FC236}">
                <a16:creationId xmlns:a16="http://schemas.microsoft.com/office/drawing/2014/main" id="{A4BD3F25-C022-4F75-9EED-F76ED2DD4435}"/>
              </a:ext>
            </a:extLst>
          </p:cNvPr>
          <p:cNvSpPr/>
          <p:nvPr/>
        </p:nvSpPr>
        <p:spPr>
          <a:xfrm rot="21445750">
            <a:off x="9336255" y="1183306"/>
            <a:ext cx="2484655" cy="1382616"/>
          </a:xfrm>
          <a:prstGeom prst="round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Favourite quote</a:t>
            </a:r>
          </a:p>
          <a:p>
            <a:pPr algn="ctr"/>
            <a:r>
              <a:rPr lang="en-GB" sz="1600" dirty="0">
                <a:solidFill>
                  <a:schemeClr val="bg1"/>
                </a:solidFill>
                <a:latin typeface="Candy Buzz BTN" panose="020F0504010107060306" pitchFamily="34" charset="0"/>
              </a:rPr>
              <a:t>‘’Good, better, best. Never let it rest. Until your good is better and your better is best.’’</a:t>
            </a:r>
          </a:p>
        </p:txBody>
      </p:sp>
      <p:sp>
        <p:nvSpPr>
          <p:cNvPr id="17" name="Rectangle: Rounded Corners 16">
            <a:extLst>
              <a:ext uri="{FF2B5EF4-FFF2-40B4-BE49-F238E27FC236}">
                <a16:creationId xmlns:a16="http://schemas.microsoft.com/office/drawing/2014/main" id="{F52E6AA6-86AD-48A3-91F9-3612A2D34519}"/>
              </a:ext>
            </a:extLst>
          </p:cNvPr>
          <p:cNvSpPr/>
          <p:nvPr/>
        </p:nvSpPr>
        <p:spPr>
          <a:xfrm rot="21373510">
            <a:off x="7178599" y="2788178"/>
            <a:ext cx="4492599" cy="2192546"/>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My role models</a:t>
            </a:r>
          </a:p>
          <a:p>
            <a:pPr marL="285750" indent="-285750" algn="ctr">
              <a:buFont typeface="Arial" panose="020B0604020202020204" pitchFamily="34" charset="0"/>
              <a:buChar char="•"/>
            </a:pPr>
            <a:r>
              <a:rPr lang="en-GB" sz="1600" dirty="0">
                <a:solidFill>
                  <a:schemeClr val="bg1"/>
                </a:solidFill>
                <a:latin typeface="Candy Buzz BTN" panose="020F0504010107060306" pitchFamily="34" charset="0"/>
              </a:rPr>
              <a:t>Rafael Nadal because he has overcome many injuries and setbacks throughout his career and always gives 100%, even when losing.</a:t>
            </a:r>
          </a:p>
          <a:p>
            <a:pPr marL="285750" indent="-285750" algn="ctr">
              <a:buFont typeface="Arial" panose="020B0604020202020204" pitchFamily="34" charset="0"/>
              <a:buChar char="•"/>
            </a:pPr>
            <a:r>
              <a:rPr lang="en-GB" sz="1600" dirty="0">
                <a:solidFill>
                  <a:schemeClr val="bg1"/>
                </a:solidFill>
                <a:latin typeface="Candy Buzz BTN" panose="020F0504010107060306" pitchFamily="34" charset="0"/>
              </a:rPr>
              <a:t>Lewis Hamilton, because despite his incredible talent, he always shows his class off-track and respects his opponents.</a:t>
            </a:r>
          </a:p>
        </p:txBody>
      </p:sp>
      <p:sp>
        <p:nvSpPr>
          <p:cNvPr id="18" name="Rectangle: Rounded Corners 17">
            <a:extLst>
              <a:ext uri="{FF2B5EF4-FFF2-40B4-BE49-F238E27FC236}">
                <a16:creationId xmlns:a16="http://schemas.microsoft.com/office/drawing/2014/main" id="{17EC2CAD-9C53-4B38-88C0-488F45233493}"/>
              </a:ext>
            </a:extLst>
          </p:cNvPr>
          <p:cNvSpPr/>
          <p:nvPr/>
        </p:nvSpPr>
        <p:spPr>
          <a:xfrm>
            <a:off x="252329" y="2495600"/>
            <a:ext cx="2447272" cy="1541968"/>
          </a:xfrm>
          <a:prstGeom prst="round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solidFill>
                  <a:schemeClr val="bg1"/>
                </a:solidFill>
                <a:latin typeface="Candy Buzz BTN" panose="020F0504010107060306" pitchFamily="34" charset="0"/>
              </a:rPr>
              <a:t>Important part of my job</a:t>
            </a:r>
          </a:p>
          <a:p>
            <a:pPr algn="ctr"/>
            <a:r>
              <a:rPr lang="en-GB" sz="1600" dirty="0">
                <a:solidFill>
                  <a:schemeClr val="bg1"/>
                </a:solidFill>
                <a:latin typeface="Candy Buzz BTN" panose="020F0504010107060306" pitchFamily="34" charset="0"/>
              </a:rPr>
              <a:t>Ensuring students are happy and achieving things they didn’t think they could</a:t>
            </a:r>
            <a:r>
              <a:rPr lang="en-GB" sz="1600" b="1" dirty="0">
                <a:solidFill>
                  <a:schemeClr val="bg1"/>
                </a:solidFill>
                <a:latin typeface="Candy Buzz BTN" panose="020F0504010107060306" pitchFamily="34" charset="0"/>
              </a:rPr>
              <a:t>.</a:t>
            </a:r>
            <a:endParaRPr lang="en-GB" sz="1600" dirty="0">
              <a:solidFill>
                <a:schemeClr val="bg1"/>
              </a:solidFill>
              <a:latin typeface="Candy Buzz BTN" panose="020F0504010107060306" pitchFamily="34" charset="0"/>
            </a:endParaRPr>
          </a:p>
        </p:txBody>
      </p:sp>
      <p:sp>
        <p:nvSpPr>
          <p:cNvPr id="19" name="Rectangle: Rounded Corners 18">
            <a:extLst>
              <a:ext uri="{FF2B5EF4-FFF2-40B4-BE49-F238E27FC236}">
                <a16:creationId xmlns:a16="http://schemas.microsoft.com/office/drawing/2014/main" id="{09471FA1-47B3-4E69-83E9-E262583DDE6F}"/>
              </a:ext>
            </a:extLst>
          </p:cNvPr>
          <p:cNvSpPr/>
          <p:nvPr/>
        </p:nvSpPr>
        <p:spPr>
          <a:xfrm rot="325276">
            <a:off x="2814210" y="2748569"/>
            <a:ext cx="1520764" cy="1509412"/>
          </a:xfrm>
          <a:prstGeom prst="round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600" b="1" dirty="0">
                <a:latin typeface="Candy Buzz BTN" panose="020F0504010107060306" pitchFamily="34" charset="0"/>
              </a:rPr>
              <a:t>Favourite film</a:t>
            </a:r>
            <a:endParaRPr lang="en-GB" sz="1600" dirty="0">
              <a:latin typeface="Candy Buzz BTN" panose="020F0504010107060306" pitchFamily="34" charset="0"/>
            </a:endParaRPr>
          </a:p>
          <a:p>
            <a:pPr algn="ctr"/>
            <a:r>
              <a:rPr lang="en-GB" sz="1600" dirty="0">
                <a:latin typeface="Candy Buzz BTN" panose="020F0504010107060306" pitchFamily="34" charset="0"/>
              </a:rPr>
              <a:t>The Lion King</a:t>
            </a:r>
          </a:p>
        </p:txBody>
      </p:sp>
      <p:pic>
        <p:nvPicPr>
          <p:cNvPr id="11" name="Picture 10">
            <a:extLst>
              <a:ext uri="{FF2B5EF4-FFF2-40B4-BE49-F238E27FC236}">
                <a16:creationId xmlns:a16="http://schemas.microsoft.com/office/drawing/2014/main" id="{05F6AF12-D184-413F-8CBC-13749A50B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2847" y="1103593"/>
            <a:ext cx="2400662" cy="3600994"/>
          </a:xfrm>
          <a:prstGeom prst="rect">
            <a:avLst/>
          </a:prstGeom>
          <a:ln>
            <a:noFill/>
          </a:ln>
          <a:effectLst>
            <a:softEdge rad="112500"/>
          </a:effectLst>
        </p:spPr>
      </p:pic>
    </p:spTree>
    <p:extLst>
      <p:ext uri="{BB962C8B-B14F-4D97-AF65-F5344CB8AC3E}">
        <p14:creationId xmlns:p14="http://schemas.microsoft.com/office/powerpoint/2010/main" val="18545632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7816</TotalTime>
  <Words>5621</Words>
  <Application>Microsoft Office PowerPoint</Application>
  <PresentationFormat>Widescreen</PresentationFormat>
  <Paragraphs>612</Paragraphs>
  <Slides>26</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2" baseType="lpstr">
      <vt:lpstr>Arial</vt:lpstr>
      <vt:lpstr>Calibri</vt:lpstr>
      <vt:lpstr>Calibri Light</vt:lpstr>
      <vt:lpstr>Candy Buzz BTN</vt:lpstr>
      <vt:lpstr>Office Theme</vt:lpstr>
      <vt:lpstr>Presentation</vt:lpstr>
      <vt:lpstr> Student Handbook.  Everything you need to know for September 2023 </vt:lpstr>
      <vt:lpstr>Your first day at Wilsthorpe</vt:lpstr>
      <vt:lpstr>Getting Organised</vt:lpstr>
      <vt:lpstr>What happens during form time </vt:lpstr>
      <vt:lpstr>PowerPoint Presentation</vt:lpstr>
      <vt:lpstr>Students’ frequently asked questions </vt:lpstr>
      <vt:lpstr>Students’ frequently asked questions </vt:lpstr>
      <vt:lpstr>Meet the Year 7 Team</vt:lpstr>
      <vt:lpstr>Meet the Year 7 Team</vt:lpstr>
      <vt:lpstr>Meet the Year 7 Team</vt:lpstr>
      <vt:lpstr>Meet the Year 7 Team</vt:lpstr>
      <vt:lpstr>Meet the Year 7 Team</vt:lpstr>
      <vt:lpstr>Meet the Year 7 Team</vt:lpstr>
      <vt:lpstr>Meet the Year 7 Team</vt:lpstr>
      <vt:lpstr>Meet the Year 7 Team</vt:lpstr>
      <vt:lpstr>PowerPoint Presentation</vt:lpstr>
      <vt:lpstr>Meet the Year 7 Team</vt:lpstr>
      <vt:lpstr>Meet the Year 7 Team</vt:lpstr>
      <vt:lpstr>Meet the Year 7 Team</vt:lpstr>
      <vt:lpstr>Meet the Year 7 Team</vt:lpstr>
      <vt:lpstr>Senior Leadership Team </vt:lpstr>
      <vt:lpstr>Senior Leadership Team </vt:lpstr>
      <vt:lpstr>Student Support </vt:lpstr>
      <vt:lpstr>The Hub</vt:lpstr>
      <vt:lpstr>Mrs Meir’s Summer challenge </vt:lpstr>
      <vt:lpstr>            If you have any questions over the next few weeks feel free to contact me on emma.meir@wilsthorpe.ttct.co.uk   My final and most important message is to enjoy your summer holiday!  All the Wilsthorpe Staff look forward to meeting you on  Wednesday 6th  September.  Take care  Mrs Meir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 the Year 7 Team</dc:title>
  <dc:creator>Emma Meir</dc:creator>
  <cp:lastModifiedBy>Kathryn Wiles</cp:lastModifiedBy>
  <cp:revision>214</cp:revision>
  <cp:lastPrinted>2023-07-03T12:21:25Z</cp:lastPrinted>
  <dcterms:created xsi:type="dcterms:W3CDTF">2021-06-21T10:59:25Z</dcterms:created>
  <dcterms:modified xsi:type="dcterms:W3CDTF">2023-07-03T16:34:05Z</dcterms:modified>
</cp:coreProperties>
</file>