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sldIdLst>
    <p:sldId id="256" r:id="rId2"/>
    <p:sldId id="306" r:id="rId3"/>
    <p:sldId id="267" r:id="rId4"/>
    <p:sldId id="259" r:id="rId5"/>
    <p:sldId id="257" r:id="rId6"/>
    <p:sldId id="258" r:id="rId7"/>
    <p:sldId id="292" r:id="rId8"/>
    <p:sldId id="291" r:id="rId9"/>
    <p:sldId id="269" r:id="rId10"/>
    <p:sldId id="268" r:id="rId11"/>
    <p:sldId id="260" r:id="rId12"/>
    <p:sldId id="270" r:id="rId13"/>
    <p:sldId id="263" r:id="rId14"/>
    <p:sldId id="271" r:id="rId15"/>
    <p:sldId id="266" r:id="rId16"/>
    <p:sldId id="264" r:id="rId17"/>
    <p:sldId id="265" r:id="rId18"/>
    <p:sldId id="294" r:id="rId19"/>
    <p:sldId id="295" r:id="rId20"/>
    <p:sldId id="296" r:id="rId21"/>
    <p:sldId id="283" r:id="rId22"/>
    <p:sldId id="272" r:id="rId23"/>
    <p:sldId id="278" r:id="rId24"/>
    <p:sldId id="299" r:id="rId25"/>
    <p:sldId id="300" r:id="rId26"/>
    <p:sldId id="277" r:id="rId27"/>
    <p:sldId id="303" r:id="rId28"/>
    <p:sldId id="280" r:id="rId29"/>
    <p:sldId id="304" r:id="rId30"/>
    <p:sldId id="305" r:id="rId31"/>
    <p:sldId id="282" r:id="rId32"/>
    <p:sldId id="319" r:id="rId33"/>
    <p:sldId id="284" r:id="rId34"/>
    <p:sldId id="285" r:id="rId35"/>
    <p:sldId id="302" r:id="rId36"/>
    <p:sldId id="297" r:id="rId37"/>
    <p:sldId id="301" r:id="rId38"/>
    <p:sldId id="309" r:id="rId39"/>
    <p:sldId id="286" r:id="rId40"/>
    <p:sldId id="290" r:id="rId41"/>
    <p:sldId id="311" r:id="rId42"/>
    <p:sldId id="276" r:id="rId43"/>
    <p:sldId id="308" r:id="rId44"/>
    <p:sldId id="287" r:id="rId45"/>
    <p:sldId id="293" r:id="rId46"/>
    <p:sldId id="274" r:id="rId47"/>
    <p:sldId id="273" r:id="rId48"/>
    <p:sldId id="312" r:id="rId49"/>
    <p:sldId id="288" r:id="rId50"/>
    <p:sldId id="314" r:id="rId51"/>
    <p:sldId id="317" r:id="rId52"/>
    <p:sldId id="316" r:id="rId53"/>
    <p:sldId id="313" r:id="rId54"/>
    <p:sldId id="318" r:id="rId55"/>
    <p:sldId id="307" r:id="rId5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CCFF99"/>
    <a:srgbClr val="008E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76" autoAdjust="0"/>
    <p:restoredTop sz="95393" autoAdjust="0"/>
  </p:normalViewPr>
  <p:slideViewPr>
    <p:cSldViewPr>
      <p:cViewPr varScale="1">
        <p:scale>
          <a:sx n="68" d="100"/>
          <a:sy n="68" d="100"/>
        </p:scale>
        <p:origin x="1428" y="96"/>
      </p:cViewPr>
      <p:guideLst>
        <p:guide orient="horz" pos="2160"/>
        <p:guide pos="2880"/>
      </p:guideLst>
    </p:cSldViewPr>
  </p:slideViewPr>
  <p:notesTextViewPr>
    <p:cViewPr>
      <p:scale>
        <a:sx n="1" d="1"/>
        <a:sy n="1" d="1"/>
      </p:scale>
      <p:origin x="0" y="0"/>
    </p:cViewPr>
  </p:notesTextViewPr>
  <p:sorterViewPr>
    <p:cViewPr>
      <p:scale>
        <a:sx n="100" d="100"/>
        <a:sy n="100" d="100"/>
      </p:scale>
      <p:origin x="0" y="341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4D29555-A3AE-40D9-9CCA-68E290B6445F}" type="doc">
      <dgm:prSet loTypeId="urn:microsoft.com/office/officeart/2005/8/layout/hierarchy1" loCatId="Inbox" qsTypeId="urn:microsoft.com/office/officeart/2005/8/quickstyle/simple1" qsCatId="simple" csTypeId="urn:microsoft.com/office/officeart/2005/8/colors/colorful2" csCatId="colorful" phldr="1"/>
      <dgm:spPr/>
      <dgm:t>
        <a:bodyPr/>
        <a:lstStyle/>
        <a:p>
          <a:endParaRPr lang="en-US"/>
        </a:p>
      </dgm:t>
    </dgm:pt>
    <dgm:pt modelId="{D2793C97-CB7B-49F7-848F-7B52988828CC}">
      <dgm:prSet custT="1"/>
      <dgm:spPr/>
      <dgm:t>
        <a:bodyPr/>
        <a:lstStyle/>
        <a:p>
          <a:r>
            <a:rPr lang="en-US" sz="1800" b="1" dirty="0"/>
            <a:t>A: Types of marketing</a:t>
          </a:r>
        </a:p>
      </dgm:t>
    </dgm:pt>
    <dgm:pt modelId="{25AA652E-3279-477D-93F9-36700029DDE1}" type="parTrans" cxnId="{B0ED0294-09E8-417B-A071-AB269686E220}">
      <dgm:prSet/>
      <dgm:spPr/>
      <dgm:t>
        <a:bodyPr/>
        <a:lstStyle/>
        <a:p>
          <a:endParaRPr lang="en-US"/>
        </a:p>
      </dgm:t>
    </dgm:pt>
    <dgm:pt modelId="{9D192D32-CE19-4032-A021-CD9C2A0B89CF}" type="sibTrans" cxnId="{B0ED0294-09E8-417B-A071-AB269686E220}">
      <dgm:prSet/>
      <dgm:spPr/>
      <dgm:t>
        <a:bodyPr/>
        <a:lstStyle/>
        <a:p>
          <a:endParaRPr lang="en-US"/>
        </a:p>
      </dgm:t>
    </dgm:pt>
    <dgm:pt modelId="{991B5007-DA63-4F28-9A8B-1FFC557CB249}">
      <dgm:prSet/>
      <dgm:spPr/>
      <dgm:t>
        <a:bodyPr/>
        <a:lstStyle/>
        <a:p>
          <a:r>
            <a:rPr lang="en-GB" dirty="0"/>
            <a:t>Social media – Facebook, Twitter </a:t>
          </a:r>
          <a:r>
            <a:rPr lang="en-GB" dirty="0" err="1"/>
            <a:t>etc</a:t>
          </a:r>
          <a:endParaRPr lang="en-US" dirty="0"/>
        </a:p>
      </dgm:t>
    </dgm:pt>
    <dgm:pt modelId="{D74047AD-360F-4699-A4D2-9167758965DC}" type="parTrans" cxnId="{3469C100-BAFF-4F59-ABE8-DD509F425D9D}">
      <dgm:prSet/>
      <dgm:spPr/>
      <dgm:t>
        <a:bodyPr/>
        <a:lstStyle/>
        <a:p>
          <a:endParaRPr lang="en-US"/>
        </a:p>
      </dgm:t>
    </dgm:pt>
    <dgm:pt modelId="{15FC748B-9F86-47A0-A770-0879A9BBA309}" type="sibTrans" cxnId="{3469C100-BAFF-4F59-ABE8-DD509F425D9D}">
      <dgm:prSet/>
      <dgm:spPr/>
      <dgm:t>
        <a:bodyPr/>
        <a:lstStyle/>
        <a:p>
          <a:endParaRPr lang="en-US"/>
        </a:p>
      </dgm:t>
    </dgm:pt>
    <dgm:pt modelId="{A092AA0C-E00B-4368-B1EE-9FCAF41BC375}">
      <dgm:prSet/>
      <dgm:spPr/>
      <dgm:t>
        <a:bodyPr/>
        <a:lstStyle/>
        <a:p>
          <a:r>
            <a:rPr lang="en-GB"/>
            <a:t>TV adverts, trailers,</a:t>
          </a:r>
          <a:endParaRPr lang="en-US"/>
        </a:p>
      </dgm:t>
    </dgm:pt>
    <dgm:pt modelId="{B3808D8C-5A97-437E-AE6F-B9C325B92869}" type="parTrans" cxnId="{4D9A6B04-FF6F-4252-975D-F3466CFF1398}">
      <dgm:prSet/>
      <dgm:spPr/>
      <dgm:t>
        <a:bodyPr/>
        <a:lstStyle/>
        <a:p>
          <a:endParaRPr lang="en-US"/>
        </a:p>
      </dgm:t>
    </dgm:pt>
    <dgm:pt modelId="{446238D5-CF3A-4199-A29F-45A1124FA422}" type="sibTrans" cxnId="{4D9A6B04-FF6F-4252-975D-F3466CFF1398}">
      <dgm:prSet/>
      <dgm:spPr/>
      <dgm:t>
        <a:bodyPr/>
        <a:lstStyle/>
        <a:p>
          <a:endParaRPr lang="en-US"/>
        </a:p>
      </dgm:t>
    </dgm:pt>
    <dgm:pt modelId="{8CB75507-E4B0-419B-8193-7CC6D784A1A4}">
      <dgm:prSet/>
      <dgm:spPr/>
      <dgm:t>
        <a:bodyPr/>
        <a:lstStyle/>
        <a:p>
          <a:r>
            <a:rPr lang="en-GB"/>
            <a:t>Billboards, posters</a:t>
          </a:r>
          <a:endParaRPr lang="en-US"/>
        </a:p>
      </dgm:t>
    </dgm:pt>
    <dgm:pt modelId="{C4CE449C-053F-456F-9E46-CD77F3B98F1A}" type="parTrans" cxnId="{10B5E773-0855-439B-8D09-61EFD4739E6A}">
      <dgm:prSet/>
      <dgm:spPr/>
      <dgm:t>
        <a:bodyPr/>
        <a:lstStyle/>
        <a:p>
          <a:endParaRPr lang="en-US"/>
        </a:p>
      </dgm:t>
    </dgm:pt>
    <dgm:pt modelId="{1D31A6E1-BC1A-47AB-8470-9CA8D4061D5F}" type="sibTrans" cxnId="{10B5E773-0855-439B-8D09-61EFD4739E6A}">
      <dgm:prSet/>
      <dgm:spPr/>
      <dgm:t>
        <a:bodyPr/>
        <a:lstStyle/>
        <a:p>
          <a:endParaRPr lang="en-US"/>
        </a:p>
      </dgm:t>
    </dgm:pt>
    <dgm:pt modelId="{58EBDE93-5710-499E-B7CC-5D2C05EA8144}">
      <dgm:prSet/>
      <dgm:spPr/>
      <dgm:t>
        <a:bodyPr/>
        <a:lstStyle/>
        <a:p>
          <a:r>
            <a:rPr lang="en-GB"/>
            <a:t>Teaser campaign</a:t>
          </a:r>
          <a:endParaRPr lang="en-US"/>
        </a:p>
      </dgm:t>
    </dgm:pt>
    <dgm:pt modelId="{17E72CB5-27B0-4671-B4F4-451831465D93}" type="parTrans" cxnId="{4F382E30-3CA2-4F08-AB0A-A95ECFB3C55C}">
      <dgm:prSet/>
      <dgm:spPr/>
      <dgm:t>
        <a:bodyPr/>
        <a:lstStyle/>
        <a:p>
          <a:endParaRPr lang="en-US"/>
        </a:p>
      </dgm:t>
    </dgm:pt>
    <dgm:pt modelId="{DA24E99B-06DA-456A-A6AA-A4BFB419678C}" type="sibTrans" cxnId="{4F382E30-3CA2-4F08-AB0A-A95ECFB3C55C}">
      <dgm:prSet/>
      <dgm:spPr/>
      <dgm:t>
        <a:bodyPr/>
        <a:lstStyle/>
        <a:p>
          <a:endParaRPr lang="en-US"/>
        </a:p>
      </dgm:t>
    </dgm:pt>
    <dgm:pt modelId="{30DC07C3-EC55-47E8-80B9-0EE729C5DD72}">
      <dgm:prSet/>
      <dgm:spPr/>
      <dgm:t>
        <a:bodyPr/>
        <a:lstStyle/>
        <a:p>
          <a:r>
            <a:rPr lang="en-GB"/>
            <a:t>Interviews – newspapers, TV, radio</a:t>
          </a:r>
          <a:endParaRPr lang="en-US"/>
        </a:p>
      </dgm:t>
    </dgm:pt>
    <dgm:pt modelId="{746B596E-5D9E-41EF-B896-561B49A0EF87}" type="parTrans" cxnId="{3418A6A5-8421-4DFD-8138-634B24C606C6}">
      <dgm:prSet/>
      <dgm:spPr/>
      <dgm:t>
        <a:bodyPr/>
        <a:lstStyle/>
        <a:p>
          <a:endParaRPr lang="en-US"/>
        </a:p>
      </dgm:t>
    </dgm:pt>
    <dgm:pt modelId="{0C86135F-9F1B-4FC2-B1D3-E6DA06898A61}" type="sibTrans" cxnId="{3418A6A5-8421-4DFD-8138-634B24C606C6}">
      <dgm:prSet/>
      <dgm:spPr/>
      <dgm:t>
        <a:bodyPr/>
        <a:lstStyle/>
        <a:p>
          <a:endParaRPr lang="en-US"/>
        </a:p>
      </dgm:t>
    </dgm:pt>
    <dgm:pt modelId="{1B916BE7-69FD-4AE1-BC6F-186AEBACB7DE}" type="pres">
      <dgm:prSet presAssocID="{14D29555-A3AE-40D9-9CCA-68E290B6445F}" presName="hierChild1" presStyleCnt="0">
        <dgm:presLayoutVars>
          <dgm:chPref val="1"/>
          <dgm:dir/>
          <dgm:animOne val="branch"/>
          <dgm:animLvl val="lvl"/>
          <dgm:resizeHandles/>
        </dgm:presLayoutVars>
      </dgm:prSet>
      <dgm:spPr/>
    </dgm:pt>
    <dgm:pt modelId="{0D9F661E-21BC-47EA-98D0-6AAB00D78236}" type="pres">
      <dgm:prSet presAssocID="{D2793C97-CB7B-49F7-848F-7B52988828CC}" presName="hierRoot1" presStyleCnt="0"/>
      <dgm:spPr/>
    </dgm:pt>
    <dgm:pt modelId="{EAFE47E0-70D2-43E7-B3E6-C31439F986ED}" type="pres">
      <dgm:prSet presAssocID="{D2793C97-CB7B-49F7-848F-7B52988828CC}" presName="composite" presStyleCnt="0"/>
      <dgm:spPr/>
    </dgm:pt>
    <dgm:pt modelId="{B0AC1E60-99C4-41C5-BD97-7A040420F115}" type="pres">
      <dgm:prSet presAssocID="{D2793C97-CB7B-49F7-848F-7B52988828CC}" presName="background" presStyleLbl="node0" presStyleIdx="0" presStyleCnt="1"/>
      <dgm:spPr/>
    </dgm:pt>
    <dgm:pt modelId="{DDDB9790-5F44-43CE-9F7B-3BB9313E1AA9}" type="pres">
      <dgm:prSet presAssocID="{D2793C97-CB7B-49F7-848F-7B52988828CC}" presName="text" presStyleLbl="fgAcc0" presStyleIdx="0" presStyleCnt="1" custLinFactNeighborX="4888" custLinFactNeighborY="439">
        <dgm:presLayoutVars>
          <dgm:chPref val="3"/>
        </dgm:presLayoutVars>
      </dgm:prSet>
      <dgm:spPr/>
    </dgm:pt>
    <dgm:pt modelId="{E523F3F2-B262-4893-96D6-612537A21E41}" type="pres">
      <dgm:prSet presAssocID="{D2793C97-CB7B-49F7-848F-7B52988828CC}" presName="hierChild2" presStyleCnt="0"/>
      <dgm:spPr/>
    </dgm:pt>
    <dgm:pt modelId="{25D1F825-C8E9-46A2-97AA-315BBE38D5DC}" type="pres">
      <dgm:prSet presAssocID="{D74047AD-360F-4699-A4D2-9167758965DC}" presName="Name10" presStyleLbl="parChTrans1D2" presStyleIdx="0" presStyleCnt="5"/>
      <dgm:spPr/>
    </dgm:pt>
    <dgm:pt modelId="{077E0CEF-4643-4C1F-9678-A66A57153CC5}" type="pres">
      <dgm:prSet presAssocID="{991B5007-DA63-4F28-9A8B-1FFC557CB249}" presName="hierRoot2" presStyleCnt="0"/>
      <dgm:spPr/>
    </dgm:pt>
    <dgm:pt modelId="{A601A8AA-CA0F-49A5-8D09-0D90E47FF1EF}" type="pres">
      <dgm:prSet presAssocID="{991B5007-DA63-4F28-9A8B-1FFC557CB249}" presName="composite2" presStyleCnt="0"/>
      <dgm:spPr/>
    </dgm:pt>
    <dgm:pt modelId="{B0524AEE-AFA2-44B8-99F3-57BCF574E86F}" type="pres">
      <dgm:prSet presAssocID="{991B5007-DA63-4F28-9A8B-1FFC557CB249}" presName="background2" presStyleLbl="node2" presStyleIdx="0" presStyleCnt="5"/>
      <dgm:spPr/>
    </dgm:pt>
    <dgm:pt modelId="{5F871F6C-45BA-4283-B2EF-572374A73BDC}" type="pres">
      <dgm:prSet presAssocID="{991B5007-DA63-4F28-9A8B-1FFC557CB249}" presName="text2" presStyleLbl="fgAcc2" presStyleIdx="0" presStyleCnt="5">
        <dgm:presLayoutVars>
          <dgm:chPref val="3"/>
        </dgm:presLayoutVars>
      </dgm:prSet>
      <dgm:spPr/>
    </dgm:pt>
    <dgm:pt modelId="{7F82723C-0181-4F05-B379-0582B5E71640}" type="pres">
      <dgm:prSet presAssocID="{991B5007-DA63-4F28-9A8B-1FFC557CB249}" presName="hierChild3" presStyleCnt="0"/>
      <dgm:spPr/>
    </dgm:pt>
    <dgm:pt modelId="{678C4CF6-C141-4393-B79D-C6E94B451525}" type="pres">
      <dgm:prSet presAssocID="{B3808D8C-5A97-437E-AE6F-B9C325B92869}" presName="Name10" presStyleLbl="parChTrans1D2" presStyleIdx="1" presStyleCnt="5"/>
      <dgm:spPr/>
    </dgm:pt>
    <dgm:pt modelId="{87CC5D62-4394-4105-9A3E-00A6050FD547}" type="pres">
      <dgm:prSet presAssocID="{A092AA0C-E00B-4368-B1EE-9FCAF41BC375}" presName="hierRoot2" presStyleCnt="0"/>
      <dgm:spPr/>
    </dgm:pt>
    <dgm:pt modelId="{6CD3EBF9-7B83-4DCA-AB15-594F75EB218D}" type="pres">
      <dgm:prSet presAssocID="{A092AA0C-E00B-4368-B1EE-9FCAF41BC375}" presName="composite2" presStyleCnt="0"/>
      <dgm:spPr/>
    </dgm:pt>
    <dgm:pt modelId="{BC9EE533-9B09-4763-B0C4-55100C99D950}" type="pres">
      <dgm:prSet presAssocID="{A092AA0C-E00B-4368-B1EE-9FCAF41BC375}" presName="background2" presStyleLbl="node2" presStyleIdx="1" presStyleCnt="5"/>
      <dgm:spPr/>
    </dgm:pt>
    <dgm:pt modelId="{76104B74-4A61-404F-8132-31E13C5371B0}" type="pres">
      <dgm:prSet presAssocID="{A092AA0C-E00B-4368-B1EE-9FCAF41BC375}" presName="text2" presStyleLbl="fgAcc2" presStyleIdx="1" presStyleCnt="5">
        <dgm:presLayoutVars>
          <dgm:chPref val="3"/>
        </dgm:presLayoutVars>
      </dgm:prSet>
      <dgm:spPr/>
    </dgm:pt>
    <dgm:pt modelId="{6A34CD6B-DF42-40EE-8F97-3704A1E90095}" type="pres">
      <dgm:prSet presAssocID="{A092AA0C-E00B-4368-B1EE-9FCAF41BC375}" presName="hierChild3" presStyleCnt="0"/>
      <dgm:spPr/>
    </dgm:pt>
    <dgm:pt modelId="{B8A4ECC1-599E-403F-95E4-A4F0E0A4CFD5}" type="pres">
      <dgm:prSet presAssocID="{C4CE449C-053F-456F-9E46-CD77F3B98F1A}" presName="Name10" presStyleLbl="parChTrans1D2" presStyleIdx="2" presStyleCnt="5"/>
      <dgm:spPr/>
    </dgm:pt>
    <dgm:pt modelId="{33AD4EE1-723C-4040-83E6-0114EF80398E}" type="pres">
      <dgm:prSet presAssocID="{8CB75507-E4B0-419B-8193-7CC6D784A1A4}" presName="hierRoot2" presStyleCnt="0"/>
      <dgm:spPr/>
    </dgm:pt>
    <dgm:pt modelId="{1EB3AD2D-9573-4A07-8BFF-413CF9BCBF22}" type="pres">
      <dgm:prSet presAssocID="{8CB75507-E4B0-419B-8193-7CC6D784A1A4}" presName="composite2" presStyleCnt="0"/>
      <dgm:spPr/>
    </dgm:pt>
    <dgm:pt modelId="{65FD324D-DA73-41B5-87B9-459E548F65C2}" type="pres">
      <dgm:prSet presAssocID="{8CB75507-E4B0-419B-8193-7CC6D784A1A4}" presName="background2" presStyleLbl="node2" presStyleIdx="2" presStyleCnt="5"/>
      <dgm:spPr/>
    </dgm:pt>
    <dgm:pt modelId="{48359086-C491-49C9-99DE-780341C5C00C}" type="pres">
      <dgm:prSet presAssocID="{8CB75507-E4B0-419B-8193-7CC6D784A1A4}" presName="text2" presStyleLbl="fgAcc2" presStyleIdx="2" presStyleCnt="5">
        <dgm:presLayoutVars>
          <dgm:chPref val="3"/>
        </dgm:presLayoutVars>
      </dgm:prSet>
      <dgm:spPr/>
    </dgm:pt>
    <dgm:pt modelId="{36B473B7-C1DD-42E2-B249-D9B317F13A83}" type="pres">
      <dgm:prSet presAssocID="{8CB75507-E4B0-419B-8193-7CC6D784A1A4}" presName="hierChild3" presStyleCnt="0"/>
      <dgm:spPr/>
    </dgm:pt>
    <dgm:pt modelId="{4C6A1970-8850-483E-8C61-FE9F57537923}" type="pres">
      <dgm:prSet presAssocID="{17E72CB5-27B0-4671-B4F4-451831465D93}" presName="Name10" presStyleLbl="parChTrans1D2" presStyleIdx="3" presStyleCnt="5"/>
      <dgm:spPr/>
    </dgm:pt>
    <dgm:pt modelId="{9E0D6EBD-1CDB-4C51-AC17-D7E987D4D9B1}" type="pres">
      <dgm:prSet presAssocID="{58EBDE93-5710-499E-B7CC-5D2C05EA8144}" presName="hierRoot2" presStyleCnt="0"/>
      <dgm:spPr/>
    </dgm:pt>
    <dgm:pt modelId="{1A17DD01-758C-41B6-BADD-36A7B4CB8305}" type="pres">
      <dgm:prSet presAssocID="{58EBDE93-5710-499E-B7CC-5D2C05EA8144}" presName="composite2" presStyleCnt="0"/>
      <dgm:spPr/>
    </dgm:pt>
    <dgm:pt modelId="{9FAD13E3-6874-42D8-A936-DB39224BBF6D}" type="pres">
      <dgm:prSet presAssocID="{58EBDE93-5710-499E-B7CC-5D2C05EA8144}" presName="background2" presStyleLbl="node2" presStyleIdx="3" presStyleCnt="5"/>
      <dgm:spPr/>
    </dgm:pt>
    <dgm:pt modelId="{3170F23B-0DAE-4E35-85A1-838427DB8E32}" type="pres">
      <dgm:prSet presAssocID="{58EBDE93-5710-499E-B7CC-5D2C05EA8144}" presName="text2" presStyleLbl="fgAcc2" presStyleIdx="3" presStyleCnt="5">
        <dgm:presLayoutVars>
          <dgm:chPref val="3"/>
        </dgm:presLayoutVars>
      </dgm:prSet>
      <dgm:spPr/>
    </dgm:pt>
    <dgm:pt modelId="{1CE99F2E-3AB9-4F08-A15C-32810588E493}" type="pres">
      <dgm:prSet presAssocID="{58EBDE93-5710-499E-B7CC-5D2C05EA8144}" presName="hierChild3" presStyleCnt="0"/>
      <dgm:spPr/>
    </dgm:pt>
    <dgm:pt modelId="{BB9B6697-D286-491C-9385-4553451E39E5}" type="pres">
      <dgm:prSet presAssocID="{746B596E-5D9E-41EF-B896-561B49A0EF87}" presName="Name10" presStyleLbl="parChTrans1D2" presStyleIdx="4" presStyleCnt="5"/>
      <dgm:spPr/>
    </dgm:pt>
    <dgm:pt modelId="{8A04BA72-64CA-4B06-8D87-9DAF237D870A}" type="pres">
      <dgm:prSet presAssocID="{30DC07C3-EC55-47E8-80B9-0EE729C5DD72}" presName="hierRoot2" presStyleCnt="0"/>
      <dgm:spPr/>
    </dgm:pt>
    <dgm:pt modelId="{D61D36CF-9D63-45D2-AD2D-FA47349D59BC}" type="pres">
      <dgm:prSet presAssocID="{30DC07C3-EC55-47E8-80B9-0EE729C5DD72}" presName="composite2" presStyleCnt="0"/>
      <dgm:spPr/>
    </dgm:pt>
    <dgm:pt modelId="{EF799128-2CA5-4EBD-BCCB-6978E88D71F3}" type="pres">
      <dgm:prSet presAssocID="{30DC07C3-EC55-47E8-80B9-0EE729C5DD72}" presName="background2" presStyleLbl="node2" presStyleIdx="4" presStyleCnt="5"/>
      <dgm:spPr/>
    </dgm:pt>
    <dgm:pt modelId="{285FE484-FAE2-4D3E-89F5-54BCABD0ECB1}" type="pres">
      <dgm:prSet presAssocID="{30DC07C3-EC55-47E8-80B9-0EE729C5DD72}" presName="text2" presStyleLbl="fgAcc2" presStyleIdx="4" presStyleCnt="5">
        <dgm:presLayoutVars>
          <dgm:chPref val="3"/>
        </dgm:presLayoutVars>
      </dgm:prSet>
      <dgm:spPr/>
    </dgm:pt>
    <dgm:pt modelId="{BBB6BC13-1DCA-42D5-90CD-BEA15C2B1F1A}" type="pres">
      <dgm:prSet presAssocID="{30DC07C3-EC55-47E8-80B9-0EE729C5DD72}" presName="hierChild3" presStyleCnt="0"/>
      <dgm:spPr/>
    </dgm:pt>
  </dgm:ptLst>
  <dgm:cxnLst>
    <dgm:cxn modelId="{3469C100-BAFF-4F59-ABE8-DD509F425D9D}" srcId="{D2793C97-CB7B-49F7-848F-7B52988828CC}" destId="{991B5007-DA63-4F28-9A8B-1FFC557CB249}" srcOrd="0" destOrd="0" parTransId="{D74047AD-360F-4699-A4D2-9167758965DC}" sibTransId="{15FC748B-9F86-47A0-A770-0879A9BBA309}"/>
    <dgm:cxn modelId="{F018BB02-9FC8-48EC-81AE-878B1F9D0422}" type="presOf" srcId="{8CB75507-E4B0-419B-8193-7CC6D784A1A4}" destId="{48359086-C491-49C9-99DE-780341C5C00C}" srcOrd="0" destOrd="0" presId="urn:microsoft.com/office/officeart/2005/8/layout/hierarchy1"/>
    <dgm:cxn modelId="{4D9A6B04-FF6F-4252-975D-F3466CFF1398}" srcId="{D2793C97-CB7B-49F7-848F-7B52988828CC}" destId="{A092AA0C-E00B-4368-B1EE-9FCAF41BC375}" srcOrd="1" destOrd="0" parTransId="{B3808D8C-5A97-437E-AE6F-B9C325B92869}" sibTransId="{446238D5-CF3A-4199-A29F-45A1124FA422}"/>
    <dgm:cxn modelId="{A9668B23-E513-419A-BF06-A0136FD1C617}" type="presOf" srcId="{D2793C97-CB7B-49F7-848F-7B52988828CC}" destId="{DDDB9790-5F44-43CE-9F7B-3BB9313E1AA9}" srcOrd="0" destOrd="0" presId="urn:microsoft.com/office/officeart/2005/8/layout/hierarchy1"/>
    <dgm:cxn modelId="{4F382E30-3CA2-4F08-AB0A-A95ECFB3C55C}" srcId="{D2793C97-CB7B-49F7-848F-7B52988828CC}" destId="{58EBDE93-5710-499E-B7CC-5D2C05EA8144}" srcOrd="3" destOrd="0" parTransId="{17E72CB5-27B0-4671-B4F4-451831465D93}" sibTransId="{DA24E99B-06DA-456A-A6AA-A4BFB419678C}"/>
    <dgm:cxn modelId="{8CDC7A43-85CD-4B01-8680-E4CD0007336D}" type="presOf" srcId="{17E72CB5-27B0-4671-B4F4-451831465D93}" destId="{4C6A1970-8850-483E-8C61-FE9F57537923}" srcOrd="0" destOrd="0" presId="urn:microsoft.com/office/officeart/2005/8/layout/hierarchy1"/>
    <dgm:cxn modelId="{10B5E773-0855-439B-8D09-61EFD4739E6A}" srcId="{D2793C97-CB7B-49F7-848F-7B52988828CC}" destId="{8CB75507-E4B0-419B-8193-7CC6D784A1A4}" srcOrd="2" destOrd="0" parTransId="{C4CE449C-053F-456F-9E46-CD77F3B98F1A}" sibTransId="{1D31A6E1-BC1A-47AB-8470-9CA8D4061D5F}"/>
    <dgm:cxn modelId="{3EA70876-8346-4A8D-895C-83E763E97905}" type="presOf" srcId="{991B5007-DA63-4F28-9A8B-1FFC557CB249}" destId="{5F871F6C-45BA-4283-B2EF-572374A73BDC}" srcOrd="0" destOrd="0" presId="urn:microsoft.com/office/officeart/2005/8/layout/hierarchy1"/>
    <dgm:cxn modelId="{AEB5C47E-0E45-44F1-B62B-FC931F7D7FB6}" type="presOf" srcId="{58EBDE93-5710-499E-B7CC-5D2C05EA8144}" destId="{3170F23B-0DAE-4E35-85A1-838427DB8E32}" srcOrd="0" destOrd="0" presId="urn:microsoft.com/office/officeart/2005/8/layout/hierarchy1"/>
    <dgm:cxn modelId="{C7B4AC86-C5E9-40D0-A3B4-59937C6BCBC4}" type="presOf" srcId="{D74047AD-360F-4699-A4D2-9167758965DC}" destId="{25D1F825-C8E9-46A2-97AA-315BBE38D5DC}" srcOrd="0" destOrd="0" presId="urn:microsoft.com/office/officeart/2005/8/layout/hierarchy1"/>
    <dgm:cxn modelId="{0821348A-72BC-4FEF-9C9D-FFA26FBA19DF}" type="presOf" srcId="{14D29555-A3AE-40D9-9CCA-68E290B6445F}" destId="{1B916BE7-69FD-4AE1-BC6F-186AEBACB7DE}" srcOrd="0" destOrd="0" presId="urn:microsoft.com/office/officeart/2005/8/layout/hierarchy1"/>
    <dgm:cxn modelId="{0009208C-33AF-4638-9418-5B0DB988E118}" type="presOf" srcId="{30DC07C3-EC55-47E8-80B9-0EE729C5DD72}" destId="{285FE484-FAE2-4D3E-89F5-54BCABD0ECB1}" srcOrd="0" destOrd="0" presId="urn:microsoft.com/office/officeart/2005/8/layout/hierarchy1"/>
    <dgm:cxn modelId="{B0ED0294-09E8-417B-A071-AB269686E220}" srcId="{14D29555-A3AE-40D9-9CCA-68E290B6445F}" destId="{D2793C97-CB7B-49F7-848F-7B52988828CC}" srcOrd="0" destOrd="0" parTransId="{25AA652E-3279-477D-93F9-36700029DDE1}" sibTransId="{9D192D32-CE19-4032-A021-CD9C2A0B89CF}"/>
    <dgm:cxn modelId="{3418A6A5-8421-4DFD-8138-634B24C606C6}" srcId="{D2793C97-CB7B-49F7-848F-7B52988828CC}" destId="{30DC07C3-EC55-47E8-80B9-0EE729C5DD72}" srcOrd="4" destOrd="0" parTransId="{746B596E-5D9E-41EF-B896-561B49A0EF87}" sibTransId="{0C86135F-9F1B-4FC2-B1D3-E6DA06898A61}"/>
    <dgm:cxn modelId="{0AA19BD6-312E-4BA6-BECE-7970BC998304}" type="presOf" srcId="{746B596E-5D9E-41EF-B896-561B49A0EF87}" destId="{BB9B6697-D286-491C-9385-4553451E39E5}" srcOrd="0" destOrd="0" presId="urn:microsoft.com/office/officeart/2005/8/layout/hierarchy1"/>
    <dgm:cxn modelId="{67056ADD-2391-4181-8A56-1C791799AAD4}" type="presOf" srcId="{B3808D8C-5A97-437E-AE6F-B9C325B92869}" destId="{678C4CF6-C141-4393-B79D-C6E94B451525}" srcOrd="0" destOrd="0" presId="urn:microsoft.com/office/officeart/2005/8/layout/hierarchy1"/>
    <dgm:cxn modelId="{4E729AFC-90DC-4816-BBA9-A318ED63A513}" type="presOf" srcId="{A092AA0C-E00B-4368-B1EE-9FCAF41BC375}" destId="{76104B74-4A61-404F-8132-31E13C5371B0}" srcOrd="0" destOrd="0" presId="urn:microsoft.com/office/officeart/2005/8/layout/hierarchy1"/>
    <dgm:cxn modelId="{097F8CFF-BE3B-49BA-82C0-01D88D55B4E9}" type="presOf" srcId="{C4CE449C-053F-456F-9E46-CD77F3B98F1A}" destId="{B8A4ECC1-599E-403F-95E4-A4F0E0A4CFD5}" srcOrd="0" destOrd="0" presId="urn:microsoft.com/office/officeart/2005/8/layout/hierarchy1"/>
    <dgm:cxn modelId="{23AFFF55-3FD3-42CC-B602-FCB94E5AE534}" type="presParOf" srcId="{1B916BE7-69FD-4AE1-BC6F-186AEBACB7DE}" destId="{0D9F661E-21BC-47EA-98D0-6AAB00D78236}" srcOrd="0" destOrd="0" presId="urn:microsoft.com/office/officeart/2005/8/layout/hierarchy1"/>
    <dgm:cxn modelId="{7992C529-56D2-46C1-99B8-04516D8D2538}" type="presParOf" srcId="{0D9F661E-21BC-47EA-98D0-6AAB00D78236}" destId="{EAFE47E0-70D2-43E7-B3E6-C31439F986ED}" srcOrd="0" destOrd="0" presId="urn:microsoft.com/office/officeart/2005/8/layout/hierarchy1"/>
    <dgm:cxn modelId="{4553C022-4AD5-47A9-9D3B-EB63DEE86EA6}" type="presParOf" srcId="{EAFE47E0-70D2-43E7-B3E6-C31439F986ED}" destId="{B0AC1E60-99C4-41C5-BD97-7A040420F115}" srcOrd="0" destOrd="0" presId="urn:microsoft.com/office/officeart/2005/8/layout/hierarchy1"/>
    <dgm:cxn modelId="{68FA7ACD-C363-4EB9-ADDF-989C2A7FDF50}" type="presParOf" srcId="{EAFE47E0-70D2-43E7-B3E6-C31439F986ED}" destId="{DDDB9790-5F44-43CE-9F7B-3BB9313E1AA9}" srcOrd="1" destOrd="0" presId="urn:microsoft.com/office/officeart/2005/8/layout/hierarchy1"/>
    <dgm:cxn modelId="{899FB6FF-C530-4694-A3AF-3C22CC8C9CC3}" type="presParOf" srcId="{0D9F661E-21BC-47EA-98D0-6AAB00D78236}" destId="{E523F3F2-B262-4893-96D6-612537A21E41}" srcOrd="1" destOrd="0" presId="urn:microsoft.com/office/officeart/2005/8/layout/hierarchy1"/>
    <dgm:cxn modelId="{BFF8AA65-8EAA-4F96-9A85-3378E96C862D}" type="presParOf" srcId="{E523F3F2-B262-4893-96D6-612537A21E41}" destId="{25D1F825-C8E9-46A2-97AA-315BBE38D5DC}" srcOrd="0" destOrd="0" presId="urn:microsoft.com/office/officeart/2005/8/layout/hierarchy1"/>
    <dgm:cxn modelId="{E1EB5636-F344-44CC-979B-DD7E49FCCE4E}" type="presParOf" srcId="{E523F3F2-B262-4893-96D6-612537A21E41}" destId="{077E0CEF-4643-4C1F-9678-A66A57153CC5}" srcOrd="1" destOrd="0" presId="urn:microsoft.com/office/officeart/2005/8/layout/hierarchy1"/>
    <dgm:cxn modelId="{B4EA580B-7456-4306-8600-103734C32163}" type="presParOf" srcId="{077E0CEF-4643-4C1F-9678-A66A57153CC5}" destId="{A601A8AA-CA0F-49A5-8D09-0D90E47FF1EF}" srcOrd="0" destOrd="0" presId="urn:microsoft.com/office/officeart/2005/8/layout/hierarchy1"/>
    <dgm:cxn modelId="{A77E6BEB-A01B-4BCC-8C21-B99B67CFD446}" type="presParOf" srcId="{A601A8AA-CA0F-49A5-8D09-0D90E47FF1EF}" destId="{B0524AEE-AFA2-44B8-99F3-57BCF574E86F}" srcOrd="0" destOrd="0" presId="urn:microsoft.com/office/officeart/2005/8/layout/hierarchy1"/>
    <dgm:cxn modelId="{54C53FD2-4689-4DCD-8F84-B9F0B071859B}" type="presParOf" srcId="{A601A8AA-CA0F-49A5-8D09-0D90E47FF1EF}" destId="{5F871F6C-45BA-4283-B2EF-572374A73BDC}" srcOrd="1" destOrd="0" presId="urn:microsoft.com/office/officeart/2005/8/layout/hierarchy1"/>
    <dgm:cxn modelId="{9C9CE280-3F6D-4373-B50E-EA3F98DB6643}" type="presParOf" srcId="{077E0CEF-4643-4C1F-9678-A66A57153CC5}" destId="{7F82723C-0181-4F05-B379-0582B5E71640}" srcOrd="1" destOrd="0" presId="urn:microsoft.com/office/officeart/2005/8/layout/hierarchy1"/>
    <dgm:cxn modelId="{AE1C7F04-E983-4707-AD86-F59FABBF0414}" type="presParOf" srcId="{E523F3F2-B262-4893-96D6-612537A21E41}" destId="{678C4CF6-C141-4393-B79D-C6E94B451525}" srcOrd="2" destOrd="0" presId="urn:microsoft.com/office/officeart/2005/8/layout/hierarchy1"/>
    <dgm:cxn modelId="{BE947F97-58B3-469F-A74E-794EEA40D5C3}" type="presParOf" srcId="{E523F3F2-B262-4893-96D6-612537A21E41}" destId="{87CC5D62-4394-4105-9A3E-00A6050FD547}" srcOrd="3" destOrd="0" presId="urn:microsoft.com/office/officeart/2005/8/layout/hierarchy1"/>
    <dgm:cxn modelId="{CF688852-B746-482B-A0A3-9EA8CAF8247A}" type="presParOf" srcId="{87CC5D62-4394-4105-9A3E-00A6050FD547}" destId="{6CD3EBF9-7B83-4DCA-AB15-594F75EB218D}" srcOrd="0" destOrd="0" presId="urn:microsoft.com/office/officeart/2005/8/layout/hierarchy1"/>
    <dgm:cxn modelId="{5B718A36-0BCC-4776-A227-FBA5168EA128}" type="presParOf" srcId="{6CD3EBF9-7B83-4DCA-AB15-594F75EB218D}" destId="{BC9EE533-9B09-4763-B0C4-55100C99D950}" srcOrd="0" destOrd="0" presId="urn:microsoft.com/office/officeart/2005/8/layout/hierarchy1"/>
    <dgm:cxn modelId="{A60693E7-2431-4EFF-9FAD-C8A1AE2DCD05}" type="presParOf" srcId="{6CD3EBF9-7B83-4DCA-AB15-594F75EB218D}" destId="{76104B74-4A61-404F-8132-31E13C5371B0}" srcOrd="1" destOrd="0" presId="urn:microsoft.com/office/officeart/2005/8/layout/hierarchy1"/>
    <dgm:cxn modelId="{D67685FB-9F7A-4A2E-B3DE-897B8775FA98}" type="presParOf" srcId="{87CC5D62-4394-4105-9A3E-00A6050FD547}" destId="{6A34CD6B-DF42-40EE-8F97-3704A1E90095}" srcOrd="1" destOrd="0" presId="urn:microsoft.com/office/officeart/2005/8/layout/hierarchy1"/>
    <dgm:cxn modelId="{981216D0-D603-458B-A006-8E7F8565E6DC}" type="presParOf" srcId="{E523F3F2-B262-4893-96D6-612537A21E41}" destId="{B8A4ECC1-599E-403F-95E4-A4F0E0A4CFD5}" srcOrd="4" destOrd="0" presId="urn:microsoft.com/office/officeart/2005/8/layout/hierarchy1"/>
    <dgm:cxn modelId="{4502D75D-00DC-4CB7-894A-1E20E1EFC1CF}" type="presParOf" srcId="{E523F3F2-B262-4893-96D6-612537A21E41}" destId="{33AD4EE1-723C-4040-83E6-0114EF80398E}" srcOrd="5" destOrd="0" presId="urn:microsoft.com/office/officeart/2005/8/layout/hierarchy1"/>
    <dgm:cxn modelId="{4050C32E-9539-47F2-A359-A8E7B08BC11D}" type="presParOf" srcId="{33AD4EE1-723C-4040-83E6-0114EF80398E}" destId="{1EB3AD2D-9573-4A07-8BFF-413CF9BCBF22}" srcOrd="0" destOrd="0" presId="urn:microsoft.com/office/officeart/2005/8/layout/hierarchy1"/>
    <dgm:cxn modelId="{F5ECDC87-90C3-4986-8D68-8210D73EBB18}" type="presParOf" srcId="{1EB3AD2D-9573-4A07-8BFF-413CF9BCBF22}" destId="{65FD324D-DA73-41B5-87B9-459E548F65C2}" srcOrd="0" destOrd="0" presId="urn:microsoft.com/office/officeart/2005/8/layout/hierarchy1"/>
    <dgm:cxn modelId="{3DB4F08B-0606-4045-86B9-B25BA5F5BF04}" type="presParOf" srcId="{1EB3AD2D-9573-4A07-8BFF-413CF9BCBF22}" destId="{48359086-C491-49C9-99DE-780341C5C00C}" srcOrd="1" destOrd="0" presId="urn:microsoft.com/office/officeart/2005/8/layout/hierarchy1"/>
    <dgm:cxn modelId="{89F5676F-21A1-406F-BD23-5683ECA83766}" type="presParOf" srcId="{33AD4EE1-723C-4040-83E6-0114EF80398E}" destId="{36B473B7-C1DD-42E2-B249-D9B317F13A83}" srcOrd="1" destOrd="0" presId="urn:microsoft.com/office/officeart/2005/8/layout/hierarchy1"/>
    <dgm:cxn modelId="{487EB5BA-D1E2-4DF1-9FC8-FD467A4541A0}" type="presParOf" srcId="{E523F3F2-B262-4893-96D6-612537A21E41}" destId="{4C6A1970-8850-483E-8C61-FE9F57537923}" srcOrd="6" destOrd="0" presId="urn:microsoft.com/office/officeart/2005/8/layout/hierarchy1"/>
    <dgm:cxn modelId="{3EA2BB9D-8CB8-42D6-AB11-416246DFD6E4}" type="presParOf" srcId="{E523F3F2-B262-4893-96D6-612537A21E41}" destId="{9E0D6EBD-1CDB-4C51-AC17-D7E987D4D9B1}" srcOrd="7" destOrd="0" presId="urn:microsoft.com/office/officeart/2005/8/layout/hierarchy1"/>
    <dgm:cxn modelId="{172FD62D-CC51-44B6-B027-135B8F864319}" type="presParOf" srcId="{9E0D6EBD-1CDB-4C51-AC17-D7E987D4D9B1}" destId="{1A17DD01-758C-41B6-BADD-36A7B4CB8305}" srcOrd="0" destOrd="0" presId="urn:microsoft.com/office/officeart/2005/8/layout/hierarchy1"/>
    <dgm:cxn modelId="{9DD6C6C2-ECA6-44F3-BAA7-277A441FBBD7}" type="presParOf" srcId="{1A17DD01-758C-41B6-BADD-36A7B4CB8305}" destId="{9FAD13E3-6874-42D8-A936-DB39224BBF6D}" srcOrd="0" destOrd="0" presId="urn:microsoft.com/office/officeart/2005/8/layout/hierarchy1"/>
    <dgm:cxn modelId="{3F61D179-53B1-4388-B5AE-3DFA86ABF4CF}" type="presParOf" srcId="{1A17DD01-758C-41B6-BADD-36A7B4CB8305}" destId="{3170F23B-0DAE-4E35-85A1-838427DB8E32}" srcOrd="1" destOrd="0" presId="urn:microsoft.com/office/officeart/2005/8/layout/hierarchy1"/>
    <dgm:cxn modelId="{26FAE4E8-2145-47DE-ADA4-66FEB488B5B9}" type="presParOf" srcId="{9E0D6EBD-1CDB-4C51-AC17-D7E987D4D9B1}" destId="{1CE99F2E-3AB9-4F08-A15C-32810588E493}" srcOrd="1" destOrd="0" presId="urn:microsoft.com/office/officeart/2005/8/layout/hierarchy1"/>
    <dgm:cxn modelId="{DF2FDC69-1F7B-459E-B63D-D8E684211CB2}" type="presParOf" srcId="{E523F3F2-B262-4893-96D6-612537A21E41}" destId="{BB9B6697-D286-491C-9385-4553451E39E5}" srcOrd="8" destOrd="0" presId="urn:microsoft.com/office/officeart/2005/8/layout/hierarchy1"/>
    <dgm:cxn modelId="{6B2F03FB-6069-402C-AAA2-3D199C66FFA5}" type="presParOf" srcId="{E523F3F2-B262-4893-96D6-612537A21E41}" destId="{8A04BA72-64CA-4B06-8D87-9DAF237D870A}" srcOrd="9" destOrd="0" presId="urn:microsoft.com/office/officeart/2005/8/layout/hierarchy1"/>
    <dgm:cxn modelId="{22AEEE56-1E13-4FC7-854F-638BFB295F23}" type="presParOf" srcId="{8A04BA72-64CA-4B06-8D87-9DAF237D870A}" destId="{D61D36CF-9D63-45D2-AD2D-FA47349D59BC}" srcOrd="0" destOrd="0" presId="urn:microsoft.com/office/officeart/2005/8/layout/hierarchy1"/>
    <dgm:cxn modelId="{457A6D31-04AC-480A-BA3D-DF51B0E8CDDF}" type="presParOf" srcId="{D61D36CF-9D63-45D2-AD2D-FA47349D59BC}" destId="{EF799128-2CA5-4EBD-BCCB-6978E88D71F3}" srcOrd="0" destOrd="0" presId="urn:microsoft.com/office/officeart/2005/8/layout/hierarchy1"/>
    <dgm:cxn modelId="{DA09C3F2-F811-4263-B443-8ADE42937B4E}" type="presParOf" srcId="{D61D36CF-9D63-45D2-AD2D-FA47349D59BC}" destId="{285FE484-FAE2-4D3E-89F5-54BCABD0ECB1}" srcOrd="1" destOrd="0" presId="urn:microsoft.com/office/officeart/2005/8/layout/hierarchy1"/>
    <dgm:cxn modelId="{29779080-7371-49CA-8EFC-551DE6DBF172}" type="presParOf" srcId="{8A04BA72-64CA-4B06-8D87-9DAF237D870A}" destId="{BBB6BC13-1DCA-42D5-90CD-BEA15C2B1F1A}"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9B6697-D286-491C-9385-4553451E39E5}">
      <dsp:nvSpPr>
        <dsp:cNvPr id="0" name=""/>
        <dsp:cNvSpPr/>
      </dsp:nvSpPr>
      <dsp:spPr>
        <a:xfrm>
          <a:off x="4174799" y="1405217"/>
          <a:ext cx="3338812" cy="401463"/>
        </a:xfrm>
        <a:custGeom>
          <a:avLst/>
          <a:gdLst/>
          <a:ahLst/>
          <a:cxnLst/>
          <a:rect l="0" t="0" r="0" b="0"/>
          <a:pathLst>
            <a:path>
              <a:moveTo>
                <a:pt x="0" y="0"/>
              </a:moveTo>
              <a:lnTo>
                <a:pt x="0" y="272347"/>
              </a:lnTo>
              <a:lnTo>
                <a:pt x="3338812" y="272347"/>
              </a:lnTo>
              <a:lnTo>
                <a:pt x="3338812" y="401463"/>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C6A1970-8850-483E-8C61-FE9F57537923}">
      <dsp:nvSpPr>
        <dsp:cNvPr id="0" name=""/>
        <dsp:cNvSpPr/>
      </dsp:nvSpPr>
      <dsp:spPr>
        <a:xfrm>
          <a:off x="4174799" y="1405217"/>
          <a:ext cx="1635343" cy="401463"/>
        </a:xfrm>
        <a:custGeom>
          <a:avLst/>
          <a:gdLst/>
          <a:ahLst/>
          <a:cxnLst/>
          <a:rect l="0" t="0" r="0" b="0"/>
          <a:pathLst>
            <a:path>
              <a:moveTo>
                <a:pt x="0" y="0"/>
              </a:moveTo>
              <a:lnTo>
                <a:pt x="0" y="272347"/>
              </a:lnTo>
              <a:lnTo>
                <a:pt x="1635343" y="272347"/>
              </a:lnTo>
              <a:lnTo>
                <a:pt x="1635343" y="401463"/>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8A4ECC1-599E-403F-95E4-A4F0E0A4CFD5}">
      <dsp:nvSpPr>
        <dsp:cNvPr id="0" name=""/>
        <dsp:cNvSpPr/>
      </dsp:nvSpPr>
      <dsp:spPr>
        <a:xfrm>
          <a:off x="4060953" y="1405217"/>
          <a:ext cx="91440" cy="401463"/>
        </a:xfrm>
        <a:custGeom>
          <a:avLst/>
          <a:gdLst/>
          <a:ahLst/>
          <a:cxnLst/>
          <a:rect l="0" t="0" r="0" b="0"/>
          <a:pathLst>
            <a:path>
              <a:moveTo>
                <a:pt x="113846" y="0"/>
              </a:moveTo>
              <a:lnTo>
                <a:pt x="113846" y="272347"/>
              </a:lnTo>
              <a:lnTo>
                <a:pt x="45720" y="272347"/>
              </a:lnTo>
              <a:lnTo>
                <a:pt x="45720" y="401463"/>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78C4CF6-C141-4393-B79D-C6E94B451525}">
      <dsp:nvSpPr>
        <dsp:cNvPr id="0" name=""/>
        <dsp:cNvSpPr/>
      </dsp:nvSpPr>
      <dsp:spPr>
        <a:xfrm>
          <a:off x="2403203" y="1405217"/>
          <a:ext cx="1771596" cy="401463"/>
        </a:xfrm>
        <a:custGeom>
          <a:avLst/>
          <a:gdLst/>
          <a:ahLst/>
          <a:cxnLst/>
          <a:rect l="0" t="0" r="0" b="0"/>
          <a:pathLst>
            <a:path>
              <a:moveTo>
                <a:pt x="1771596" y="0"/>
              </a:moveTo>
              <a:lnTo>
                <a:pt x="1771596" y="272347"/>
              </a:lnTo>
              <a:lnTo>
                <a:pt x="0" y="272347"/>
              </a:lnTo>
              <a:lnTo>
                <a:pt x="0" y="401463"/>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5D1F825-C8E9-46A2-97AA-315BBE38D5DC}">
      <dsp:nvSpPr>
        <dsp:cNvPr id="0" name=""/>
        <dsp:cNvSpPr/>
      </dsp:nvSpPr>
      <dsp:spPr>
        <a:xfrm>
          <a:off x="699734" y="1405217"/>
          <a:ext cx="3475065" cy="401463"/>
        </a:xfrm>
        <a:custGeom>
          <a:avLst/>
          <a:gdLst/>
          <a:ahLst/>
          <a:cxnLst/>
          <a:rect l="0" t="0" r="0" b="0"/>
          <a:pathLst>
            <a:path>
              <a:moveTo>
                <a:pt x="3475065" y="0"/>
              </a:moveTo>
              <a:lnTo>
                <a:pt x="3475065" y="272347"/>
              </a:lnTo>
              <a:lnTo>
                <a:pt x="0" y="272347"/>
              </a:lnTo>
              <a:lnTo>
                <a:pt x="0" y="401463"/>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0AC1E60-99C4-41C5-BD97-7A040420F115}">
      <dsp:nvSpPr>
        <dsp:cNvPr id="0" name=""/>
        <dsp:cNvSpPr/>
      </dsp:nvSpPr>
      <dsp:spPr>
        <a:xfrm>
          <a:off x="3477925" y="520187"/>
          <a:ext cx="1393747" cy="88502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DDB9790-5F44-43CE-9F7B-3BB9313E1AA9}">
      <dsp:nvSpPr>
        <dsp:cNvPr id="0" name=""/>
        <dsp:cNvSpPr/>
      </dsp:nvSpPr>
      <dsp:spPr>
        <a:xfrm>
          <a:off x="3632786" y="667305"/>
          <a:ext cx="1393747" cy="88502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A: Types of marketing</a:t>
          </a:r>
        </a:p>
      </dsp:txBody>
      <dsp:txXfrm>
        <a:off x="3658708" y="693227"/>
        <a:ext cx="1341903" cy="833185"/>
      </dsp:txXfrm>
    </dsp:sp>
    <dsp:sp modelId="{B0524AEE-AFA2-44B8-99F3-57BCF574E86F}">
      <dsp:nvSpPr>
        <dsp:cNvPr id="0" name=""/>
        <dsp:cNvSpPr/>
      </dsp:nvSpPr>
      <dsp:spPr>
        <a:xfrm>
          <a:off x="2860" y="1806680"/>
          <a:ext cx="1393747" cy="885029"/>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F871F6C-45BA-4283-B2EF-572374A73BDC}">
      <dsp:nvSpPr>
        <dsp:cNvPr id="0" name=""/>
        <dsp:cNvSpPr/>
      </dsp:nvSpPr>
      <dsp:spPr>
        <a:xfrm>
          <a:off x="157721" y="1953798"/>
          <a:ext cx="1393747" cy="885029"/>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Social media – Facebook, Twitter </a:t>
          </a:r>
          <a:r>
            <a:rPr lang="en-GB" sz="1600" kern="1200" dirty="0" err="1"/>
            <a:t>etc</a:t>
          </a:r>
          <a:endParaRPr lang="en-US" sz="1600" kern="1200" dirty="0"/>
        </a:p>
      </dsp:txBody>
      <dsp:txXfrm>
        <a:off x="183643" y="1979720"/>
        <a:ext cx="1341903" cy="833185"/>
      </dsp:txXfrm>
    </dsp:sp>
    <dsp:sp modelId="{BC9EE533-9B09-4763-B0C4-55100C99D950}">
      <dsp:nvSpPr>
        <dsp:cNvPr id="0" name=""/>
        <dsp:cNvSpPr/>
      </dsp:nvSpPr>
      <dsp:spPr>
        <a:xfrm>
          <a:off x="1706329" y="1806680"/>
          <a:ext cx="1393747" cy="885029"/>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6104B74-4A61-404F-8132-31E13C5371B0}">
      <dsp:nvSpPr>
        <dsp:cNvPr id="0" name=""/>
        <dsp:cNvSpPr/>
      </dsp:nvSpPr>
      <dsp:spPr>
        <a:xfrm>
          <a:off x="1861190" y="1953798"/>
          <a:ext cx="1393747" cy="885029"/>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t>TV adverts, trailers,</a:t>
          </a:r>
          <a:endParaRPr lang="en-US" sz="1600" kern="1200"/>
        </a:p>
      </dsp:txBody>
      <dsp:txXfrm>
        <a:off x="1887112" y="1979720"/>
        <a:ext cx="1341903" cy="833185"/>
      </dsp:txXfrm>
    </dsp:sp>
    <dsp:sp modelId="{65FD324D-DA73-41B5-87B9-459E548F65C2}">
      <dsp:nvSpPr>
        <dsp:cNvPr id="0" name=""/>
        <dsp:cNvSpPr/>
      </dsp:nvSpPr>
      <dsp:spPr>
        <a:xfrm>
          <a:off x="3409799" y="1806680"/>
          <a:ext cx="1393747" cy="885029"/>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8359086-C491-49C9-99DE-780341C5C00C}">
      <dsp:nvSpPr>
        <dsp:cNvPr id="0" name=""/>
        <dsp:cNvSpPr/>
      </dsp:nvSpPr>
      <dsp:spPr>
        <a:xfrm>
          <a:off x="3564660" y="1953798"/>
          <a:ext cx="1393747" cy="885029"/>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t>Billboards, posters</a:t>
          </a:r>
          <a:endParaRPr lang="en-US" sz="1600" kern="1200"/>
        </a:p>
      </dsp:txBody>
      <dsp:txXfrm>
        <a:off x="3590582" y="1979720"/>
        <a:ext cx="1341903" cy="833185"/>
      </dsp:txXfrm>
    </dsp:sp>
    <dsp:sp modelId="{9FAD13E3-6874-42D8-A936-DB39224BBF6D}">
      <dsp:nvSpPr>
        <dsp:cNvPr id="0" name=""/>
        <dsp:cNvSpPr/>
      </dsp:nvSpPr>
      <dsp:spPr>
        <a:xfrm>
          <a:off x="5113269" y="1806680"/>
          <a:ext cx="1393747" cy="885029"/>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170F23B-0DAE-4E35-85A1-838427DB8E32}">
      <dsp:nvSpPr>
        <dsp:cNvPr id="0" name=""/>
        <dsp:cNvSpPr/>
      </dsp:nvSpPr>
      <dsp:spPr>
        <a:xfrm>
          <a:off x="5268130" y="1953798"/>
          <a:ext cx="1393747" cy="885029"/>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t>Teaser campaign</a:t>
          </a:r>
          <a:endParaRPr lang="en-US" sz="1600" kern="1200"/>
        </a:p>
      </dsp:txBody>
      <dsp:txXfrm>
        <a:off x="5294052" y="1979720"/>
        <a:ext cx="1341903" cy="833185"/>
      </dsp:txXfrm>
    </dsp:sp>
    <dsp:sp modelId="{EF799128-2CA5-4EBD-BCCB-6978E88D71F3}">
      <dsp:nvSpPr>
        <dsp:cNvPr id="0" name=""/>
        <dsp:cNvSpPr/>
      </dsp:nvSpPr>
      <dsp:spPr>
        <a:xfrm>
          <a:off x="6816738" y="1806680"/>
          <a:ext cx="1393747" cy="885029"/>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85FE484-FAE2-4D3E-89F5-54BCABD0ECB1}">
      <dsp:nvSpPr>
        <dsp:cNvPr id="0" name=""/>
        <dsp:cNvSpPr/>
      </dsp:nvSpPr>
      <dsp:spPr>
        <a:xfrm>
          <a:off x="6971599" y="1953798"/>
          <a:ext cx="1393747" cy="885029"/>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t>Interviews – newspapers, TV, radio</a:t>
          </a:r>
          <a:endParaRPr lang="en-US" sz="1600" kern="1200"/>
        </a:p>
      </dsp:txBody>
      <dsp:txXfrm>
        <a:off x="6997521" y="1979720"/>
        <a:ext cx="1341903" cy="83318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D1EDEA4-4808-46C1-95F0-CCC98C889415}" type="datetimeFigureOut">
              <a:rPr lang="en-GB" smtClean="0"/>
              <a:t>26/02/2022</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DF15BF9-1F67-46D9-956B-64724782CE2B}" type="slidenum">
              <a:rPr lang="en-GB" smtClean="0"/>
              <a:t>‹#›</a:t>
            </a:fld>
            <a:endParaRPr lang="en-GB"/>
          </a:p>
        </p:txBody>
      </p:sp>
    </p:spTree>
    <p:extLst>
      <p:ext uri="{BB962C8B-B14F-4D97-AF65-F5344CB8AC3E}">
        <p14:creationId xmlns:p14="http://schemas.microsoft.com/office/powerpoint/2010/main" val="26922402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DF15BF9-1F67-46D9-956B-64724782CE2B}" type="slidenum">
              <a:rPr lang="en-GB" smtClean="0"/>
              <a:t>13</a:t>
            </a:fld>
            <a:endParaRPr lang="en-GB"/>
          </a:p>
        </p:txBody>
      </p:sp>
    </p:spTree>
    <p:extLst>
      <p:ext uri="{BB962C8B-B14F-4D97-AF65-F5344CB8AC3E}">
        <p14:creationId xmlns:p14="http://schemas.microsoft.com/office/powerpoint/2010/main" val="35800827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2147051A-C0B6-44D5-A5E1-A2BA32411BAB}" type="datetime6">
              <a:rPr lang="en-GB" smtClean="0"/>
              <a:t>February 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C0DAC50-5B68-40A7-BE88-76A9D7FBAD5C}" type="slidenum">
              <a:rPr lang="en-GB" smtClean="0"/>
              <a:t>‹#›</a:t>
            </a:fld>
            <a:endParaRPr lang="en-GB"/>
          </a:p>
        </p:txBody>
      </p:sp>
    </p:spTree>
    <p:extLst>
      <p:ext uri="{BB962C8B-B14F-4D97-AF65-F5344CB8AC3E}">
        <p14:creationId xmlns:p14="http://schemas.microsoft.com/office/powerpoint/2010/main" val="4212337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24CEB3E-7E10-4638-81C2-0F16ADC83CD0}" type="datetime6">
              <a:rPr lang="en-GB" smtClean="0"/>
              <a:t>February 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C0DAC50-5B68-40A7-BE88-76A9D7FBAD5C}" type="slidenum">
              <a:rPr lang="en-GB" smtClean="0"/>
              <a:t>‹#›</a:t>
            </a:fld>
            <a:endParaRPr lang="en-GB"/>
          </a:p>
        </p:txBody>
      </p:sp>
    </p:spTree>
    <p:extLst>
      <p:ext uri="{BB962C8B-B14F-4D97-AF65-F5344CB8AC3E}">
        <p14:creationId xmlns:p14="http://schemas.microsoft.com/office/powerpoint/2010/main" val="3370929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63CC803-3DD5-4DC6-8A14-537A598B9B8B}" type="datetime6">
              <a:rPr lang="en-GB" smtClean="0"/>
              <a:t>February 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C0DAC50-5B68-40A7-BE88-76A9D7FBAD5C}" type="slidenum">
              <a:rPr lang="en-GB" smtClean="0"/>
              <a:t>‹#›</a:t>
            </a:fld>
            <a:endParaRPr lang="en-GB"/>
          </a:p>
        </p:txBody>
      </p:sp>
    </p:spTree>
    <p:extLst>
      <p:ext uri="{BB962C8B-B14F-4D97-AF65-F5344CB8AC3E}">
        <p14:creationId xmlns:p14="http://schemas.microsoft.com/office/powerpoint/2010/main" val="5219034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E5B2C7F-86A4-4718-B05F-731EC2E0B682}" type="datetime6">
              <a:rPr lang="en-GB" smtClean="0"/>
              <a:t>February 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C0DAC50-5B68-40A7-BE88-76A9D7FBAD5C}" type="slidenum">
              <a:rPr lang="en-GB" smtClean="0"/>
              <a:t>‹#›</a:t>
            </a:fld>
            <a:endParaRPr lang="en-GB"/>
          </a:p>
        </p:txBody>
      </p:sp>
    </p:spTree>
    <p:extLst>
      <p:ext uri="{BB962C8B-B14F-4D97-AF65-F5344CB8AC3E}">
        <p14:creationId xmlns:p14="http://schemas.microsoft.com/office/powerpoint/2010/main" val="17173126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9001623-C463-483F-9105-EBA93A3A9F07}" type="datetime6">
              <a:rPr lang="en-GB" smtClean="0"/>
              <a:t>February 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C0DAC50-5B68-40A7-BE88-76A9D7FBAD5C}" type="slidenum">
              <a:rPr lang="en-GB" smtClean="0"/>
              <a:t>‹#›</a:t>
            </a:fld>
            <a:endParaRPr lang="en-GB"/>
          </a:p>
        </p:txBody>
      </p:sp>
    </p:spTree>
    <p:extLst>
      <p:ext uri="{BB962C8B-B14F-4D97-AF65-F5344CB8AC3E}">
        <p14:creationId xmlns:p14="http://schemas.microsoft.com/office/powerpoint/2010/main" val="4061740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9988D413-285D-4CB2-A167-DE808B1E16AB}" type="datetime6">
              <a:rPr lang="en-GB" smtClean="0"/>
              <a:t>February 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C0DAC50-5B68-40A7-BE88-76A9D7FBAD5C}" type="slidenum">
              <a:rPr lang="en-GB" smtClean="0"/>
              <a:t>‹#›</a:t>
            </a:fld>
            <a:endParaRPr lang="en-GB"/>
          </a:p>
        </p:txBody>
      </p:sp>
    </p:spTree>
    <p:extLst>
      <p:ext uri="{BB962C8B-B14F-4D97-AF65-F5344CB8AC3E}">
        <p14:creationId xmlns:p14="http://schemas.microsoft.com/office/powerpoint/2010/main" val="17401603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989E05DF-9A5C-4D90-9CF6-4F3A7287DEF5}" type="datetime6">
              <a:rPr lang="en-GB" smtClean="0"/>
              <a:t>February 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C0DAC50-5B68-40A7-BE88-76A9D7FBAD5C}" type="slidenum">
              <a:rPr lang="en-GB" smtClean="0"/>
              <a:t>‹#›</a:t>
            </a:fld>
            <a:endParaRPr lang="en-GB"/>
          </a:p>
        </p:txBody>
      </p:sp>
    </p:spTree>
    <p:extLst>
      <p:ext uri="{BB962C8B-B14F-4D97-AF65-F5344CB8AC3E}">
        <p14:creationId xmlns:p14="http://schemas.microsoft.com/office/powerpoint/2010/main" val="36911139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CDBFA0C2-46DD-4F13-844D-F6938A22CE33}" type="datetime6">
              <a:rPr lang="en-GB" smtClean="0"/>
              <a:t>February 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C0DAC50-5B68-40A7-BE88-76A9D7FBAD5C}" type="slidenum">
              <a:rPr lang="en-GB" smtClean="0"/>
              <a:t>‹#›</a:t>
            </a:fld>
            <a:endParaRPr lang="en-GB"/>
          </a:p>
        </p:txBody>
      </p:sp>
    </p:spTree>
    <p:extLst>
      <p:ext uri="{BB962C8B-B14F-4D97-AF65-F5344CB8AC3E}">
        <p14:creationId xmlns:p14="http://schemas.microsoft.com/office/powerpoint/2010/main" val="16451093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4FC350-44AD-4B16-9765-52DB8353CC4A}" type="datetime6">
              <a:rPr lang="en-GB" smtClean="0"/>
              <a:t>February 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C0DAC50-5B68-40A7-BE88-76A9D7FBAD5C}" type="slidenum">
              <a:rPr lang="en-GB" smtClean="0"/>
              <a:t>‹#›</a:t>
            </a:fld>
            <a:endParaRPr lang="en-GB"/>
          </a:p>
        </p:txBody>
      </p:sp>
    </p:spTree>
    <p:extLst>
      <p:ext uri="{BB962C8B-B14F-4D97-AF65-F5344CB8AC3E}">
        <p14:creationId xmlns:p14="http://schemas.microsoft.com/office/powerpoint/2010/main" val="2393786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D2D2E96-FB25-4E56-9B29-BBB081FEB621}" type="datetime6">
              <a:rPr lang="en-GB" smtClean="0"/>
              <a:t>February 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C0DAC50-5B68-40A7-BE88-76A9D7FBAD5C}" type="slidenum">
              <a:rPr lang="en-GB" smtClean="0"/>
              <a:t>‹#›</a:t>
            </a:fld>
            <a:endParaRPr lang="en-GB"/>
          </a:p>
        </p:txBody>
      </p:sp>
    </p:spTree>
    <p:extLst>
      <p:ext uri="{BB962C8B-B14F-4D97-AF65-F5344CB8AC3E}">
        <p14:creationId xmlns:p14="http://schemas.microsoft.com/office/powerpoint/2010/main" val="33009456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26122EB-D6EE-4E5E-9CC8-4C83E4549B41}" type="datetime6">
              <a:rPr lang="en-GB" smtClean="0"/>
              <a:t>February 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C0DAC50-5B68-40A7-BE88-76A9D7FBAD5C}" type="slidenum">
              <a:rPr lang="en-GB" smtClean="0"/>
              <a:t>‹#›</a:t>
            </a:fld>
            <a:endParaRPr lang="en-GB"/>
          </a:p>
        </p:txBody>
      </p:sp>
    </p:spTree>
    <p:extLst>
      <p:ext uri="{BB962C8B-B14F-4D97-AF65-F5344CB8AC3E}">
        <p14:creationId xmlns:p14="http://schemas.microsoft.com/office/powerpoint/2010/main" val="42647699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C8565D-9B3B-457A-90F3-A5AD2E5FDF78}" type="datetime6">
              <a:rPr lang="en-GB" smtClean="0"/>
              <a:t>February 22</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0DAC50-5B68-40A7-BE88-76A9D7FBAD5C}" type="slidenum">
              <a:rPr lang="en-GB" smtClean="0"/>
              <a:t>‹#›</a:t>
            </a:fld>
            <a:endParaRPr lang="en-GB"/>
          </a:p>
        </p:txBody>
      </p:sp>
    </p:spTree>
    <p:extLst>
      <p:ext uri="{BB962C8B-B14F-4D97-AF65-F5344CB8AC3E}">
        <p14:creationId xmlns:p14="http://schemas.microsoft.com/office/powerpoint/2010/main" val="27786000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ved=2ahUKEwi5x4vEtYjnAhWSz4UKHas7ASIQjRx6BAgBEAQ&amp;url=https://www.teachingpacks.co.uk/the-knowledge-organisers-pack/&amp;psig=AOvVaw2UH9lEoXqhLicgO17f2JBD&amp;ust=1579274296091411" TargetMode="External"/><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hyperlink" Target="http://www.google.com/url?sa=i&amp;rct=j&amp;q=&amp;esrc=s&amp;source=images&amp;cd=&amp;cad=rja&amp;uact=8&amp;ved=2ahUKEwi40rP1opfnAhVp5OAKHcBlB08QjRx6BAgBEAQ&amp;url=http://www.theatrecrafts.com/pages/home/glossary-of-technical-theatre-terms/anatomy-of-a-theatre/&amp;psig=AOvVaw21YBleG8cUCtKHqvnLzGQu&amp;ust=1579784742035053" TargetMode="External"/><Relationship Id="rId7" Type="http://schemas.openxmlformats.org/officeDocument/2006/relationships/hyperlink" Target="https://www.google.com/url?sa=i&amp;rct=j&amp;q=&amp;esrc=s&amp;source=images&amp;cd=&amp;cad=rja&amp;uact=8&amp;ved=2ahUKEwiv86GVx4rnAhVEx4UKHSS8ApAQjRx6BAgBEAQ&amp;url=https://www.comparetheatretickets.com/novello-theatre-seating-plan&amp;psig=AOvVaw0vhARpcepR9Mg4vDkgpeGB&amp;ust=1579347567345510" TargetMode="External"/><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hyperlink" Target="https://www.google.com/url?sa=i&amp;rct=j&amp;q=&amp;esrc=s&amp;source=images&amp;cd=&amp;cad=rja&amp;uact=8&amp;ved=2ahUKEwj-tbDixornAhWEyYUKHc4jCKkQjRx6BAgBEAQ&amp;url=https://www.thedibb.co.uk/forums/showthread.php?t%3D1004939&amp;psig=AOvVaw0vhARpcepR9Mg4vDkgpeGB&amp;ust=1579347567345510" TargetMode="Externa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hyperlink" Target="http://www.google.co.uk/url?sa=i&amp;rct=j&amp;q=&amp;esrc=s&amp;source=images&amp;cd=&amp;cad=rja&amp;uact=8&amp;ved=0ahUKEwjznNP31ufSAhXBAcAKHTB6A7AQjRwIBw&amp;url=http://jenngriffinmedia.blogspot.com/2014_12_01_archive.html&amp;psig=AFQjCNGkUNvg61y1Tkz_86ri4GKC42Itig&amp;ust=1490188506261302" TargetMode="External"/><Relationship Id="rId2" Type="http://schemas.openxmlformats.org/officeDocument/2006/relationships/image" Target="../media/image19.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1.pn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www.google.co.uk/url?sa=i&amp;rct=j&amp;q=&amp;esrc=s&amp;source=images&amp;cd=&amp;cad=rja&amp;uact=8&amp;ved=0ahUKEwjznNP31ufSAhXBAcAKHTB6A7AQjRwIBw&amp;url=http://jenngriffinmedia.blogspot.com/2014_12_01_archive.html&amp;psig=AFQjCNGkUNvg61y1Tkz_86ri4GKC42Itig&amp;ust=1490188506261302" TargetMode="Externa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1.png"/><Relationship Id="rId3" Type="http://schemas.openxmlformats.org/officeDocument/2006/relationships/hyperlink" Target="http://www.google.com/url?sa=i&amp;rct=j&amp;q=&amp;esrc=s&amp;source=images&amp;cd=&amp;cad=rja&amp;uact=8&amp;ved=2ahUKEwiXl7SS3vLgAhURWxoKHQ1FBEQQjRx6BAgBEAU&amp;url=http://compu.ibmdatamanagement.co/design-a-word/&amp;psig=AOvVaw0U5jM03gHYboILQHiNMa2J&amp;ust=1552141032782893" TargetMode="External"/><Relationship Id="rId7" Type="http://schemas.openxmlformats.org/officeDocument/2006/relationships/image" Target="../media/image27.png"/><Relationship Id="rId12" Type="http://schemas.openxmlformats.org/officeDocument/2006/relationships/hyperlink" Target="https://www.google.com/url?sa=i&amp;rct=j&amp;q=&amp;esrc=s&amp;source=images&amp;cd=&amp;cad=rja&amp;uact=8&amp;ved=2ahUKEwj0uoiV9pnnAhVxx4UKHUvDC2IQjRx6BAgBEAQ&amp;url=https://digitalcommunications.wp.st-andrews.ac.uk/2018/03/16/colour-palette/&amp;psig=AOvVaw3Vuq8Vk9afake5ZcWDb6CE&amp;ust=1579875800610057" TargetMode="External"/><Relationship Id="rId17" Type="http://schemas.openxmlformats.org/officeDocument/2006/relationships/image" Target="../media/image33.gif"/><Relationship Id="rId2" Type="http://schemas.openxmlformats.org/officeDocument/2006/relationships/notesSlide" Target="../notesSlides/notesSlide1.xml"/><Relationship Id="rId16" Type="http://schemas.openxmlformats.org/officeDocument/2006/relationships/hyperlink" Target="https://www.google.com/url?sa=i&amp;rct=j&amp;q=&amp;esrc=s&amp;source=images&amp;cd=&amp;ved=2ahUKEwiIlZfi9pnnAhUNdBQKHTrDBM8QjRx6BAgBEAQ&amp;url=https://www.pinterest.com/pin/110197522105047590/&amp;psig=AOvVaw3nYJ0C-jo5odyY0pap65yU&amp;ust=1579875968754171" TargetMode="Externa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0.png"/><Relationship Id="rId5" Type="http://schemas.openxmlformats.org/officeDocument/2006/relationships/image" Target="../media/image25.png"/><Relationship Id="rId15" Type="http://schemas.openxmlformats.org/officeDocument/2006/relationships/image" Target="../media/image32.jpeg"/><Relationship Id="rId10" Type="http://schemas.openxmlformats.org/officeDocument/2006/relationships/hyperlink" Target="https://vanseodesign.com/web-design/size-scale-proportion/" TargetMode="External"/><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hyperlink" Target="https://www.freevector.com/2d-simple-shapes-29240"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36.gif"/><Relationship Id="rId2" Type="http://schemas.openxmlformats.org/officeDocument/2006/relationships/hyperlink" Target="http://www.google.com/url?sa=i&amp;rct=j&amp;q=&amp;esrc=s&amp;source=images&amp;cd=&amp;cad=rja&amp;uact=8&amp;ved=2ahUKEwiXl7SS3vLgAhURWxoKHQ1FBEQQjRx6BAgBEAU&amp;url=http://compu.ibmdatamanagement.co/design-a-word/&amp;psig=AOvVaw0U5jM03gHYboILQHiNMa2J&amp;ust=1552141032782893" TargetMode="External"/><Relationship Id="rId1" Type="http://schemas.openxmlformats.org/officeDocument/2006/relationships/slideLayout" Target="../slideLayouts/slideLayout2.xml"/><Relationship Id="rId6" Type="http://schemas.openxmlformats.org/officeDocument/2006/relationships/hyperlink" Target="https://www.google.com/url?sa=i&amp;rct=j&amp;q=&amp;esrc=s&amp;source=images&amp;cd=&amp;cad=rja&amp;uact=8&amp;ved=2ahUKEwjcmPaB5pnnAhWcA2MBHYfwAcMQjRx6BAgBEAQ&amp;url=https://ya-webdesign.com/explore/audience-clipart-stage-audience/&amp;psig=AOvVaw2vs6DLv1tpHLGipsrUnkbN&amp;ust=1579871471332851" TargetMode="External"/><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2ahUKEwiXl7SS3vLgAhURWxoKHQ1FBEQQjRx6BAgBEAU&amp;url=http://compu.ibmdatamanagement.co/design-a-word/&amp;psig=AOvVaw0U5jM03gHYboILQHiNMa2J&amp;ust=1552141032782893" TargetMode="External"/><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8" Type="http://schemas.openxmlformats.org/officeDocument/2006/relationships/hyperlink" Target="https://www.google.com/url?sa=i&amp;rct=j&amp;q=&amp;esrc=s&amp;source=images&amp;cd=&amp;ved=2ahUKEwjF75-w95nnAhXAAGMBHXZ2D6EQjRx6BAgBEAQ&amp;url=https://www.dkfindout.com/uk/science/sound/echoes/&amp;psig=AOvVaw1G-w3bPp3Eq_xK7Cbi0j5T&amp;ust=1579876129727067" TargetMode="External"/><Relationship Id="rId3" Type="http://schemas.openxmlformats.org/officeDocument/2006/relationships/hyperlink" Target="https://www.google.com/url?sa=i&amp;rct=j&amp;q=&amp;esrc=s&amp;source=images&amp;cd=&amp;cad=rja&amp;uact=8&amp;ved=2ahUKEwjJ4cfJ3vLgAhWCA2MBHfcBB5UQjRx6BAgBEAU&amp;url=https://pngimage.net/text-design-png-7/&amp;psig=AOvVaw1eRHmTacgOxshsJRmsJl3Z&amp;ust=1552141166638883" TargetMode="External"/><Relationship Id="rId7" Type="http://schemas.openxmlformats.org/officeDocument/2006/relationships/image" Target="../media/image41.jpeg"/><Relationship Id="rId12" Type="http://schemas.openxmlformats.org/officeDocument/2006/relationships/image" Target="../media/image43.gif"/><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hyperlink" Target="https://www.google.com/url?sa=i&amp;rct=j&amp;q=&amp;esrc=s&amp;source=images&amp;cd=&amp;ved=2ahUKEwj9geiJ95nnAhWQ2BQKHUnkCnoQjRx6BAgBEAQ&amp;url=https://www.vectorstock.com/royalty-free-vector/simple-up-and-down-arrows-upward-downward-arrows-vector-22796982&amp;psig=AOvVaw0KoOj83x_9mxOuYq9KP4Um&amp;ust=1579876052444802" TargetMode="External"/><Relationship Id="rId11" Type="http://schemas.openxmlformats.org/officeDocument/2006/relationships/hyperlink" Target="https://www.google.com/url?sa=i&amp;rct=j&amp;q=&amp;esrc=s&amp;source=images&amp;cd=&amp;ved=2ahUKEwjKsLXr95nnAhXrBWMBHWkjCfoQjRx6BAgBEAQ&amp;url=https://www.yahoo.com/lifestyle/how-did-the-slow-fade-become-the-new-breakup-122435924302.html&amp;psig=AOvVaw0jeJPnLBovlaq5eBKSMcY2&amp;ust=1579876257625998" TargetMode="External"/><Relationship Id="rId5" Type="http://schemas.openxmlformats.org/officeDocument/2006/relationships/image" Target="../media/image40.png"/><Relationship Id="rId10" Type="http://schemas.microsoft.com/office/2007/relationships/hdphoto" Target="../media/hdphoto4.wdp"/><Relationship Id="rId4" Type="http://schemas.openxmlformats.org/officeDocument/2006/relationships/image" Target="../media/image39.png"/><Relationship Id="rId9"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2ahUKEwjJ4cfJ3vLgAhWCA2MBHfcBB5UQjRx6BAgBEAU&amp;url=https://pngimage.net/text-design-png-7/&amp;psig=AOvVaw1eRHmTacgOxshsJRmsJl3Z&amp;ust=1552141166638883" TargetMode="External"/><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48.jpeg"/><Relationship Id="rId3" Type="http://schemas.openxmlformats.org/officeDocument/2006/relationships/image" Target="../media/image45.png"/><Relationship Id="rId7" Type="http://schemas.openxmlformats.org/officeDocument/2006/relationships/hyperlink" Target="https://www.freevector.com/2d-simple-shapes-29240" TargetMode="External"/><Relationship Id="rId12" Type="http://schemas.openxmlformats.org/officeDocument/2006/relationships/hyperlink" Target="http://www.google.co.uk/url?sa=i&amp;rct=j&amp;q=&amp;esrc=s&amp;source=images&amp;cd=&amp;cad=rja&amp;uact=8&amp;ved=0ahUKEwi_1-nD4OfSAhWhKcAKHc6JCvYQjRwIBw&amp;url=http://www.thereviewshub.com/sleeping-beauty-nottingham-playhouse/&amp;psig=AFQjCNFnQ4JezFvpwFo4C99qCiyUOmTvBw&amp;ust=1490191047067971" TargetMode="External"/><Relationship Id="rId2" Type="http://schemas.openxmlformats.org/officeDocument/2006/relationships/hyperlink" Target="https://www.google.com/url?sa=i&amp;rct=j&amp;q=&amp;esrc=s&amp;source=images&amp;cd=&amp;cad=rja&amp;uact=8&amp;ved=2ahUKEwj1m7-J3vLgAhVEgM4BHfVcBK8QjRx6BAgBEAU&amp;url=https://pngimage.net/design-word-png/&amp;psig=AOvVaw0U5jM03gHYboILQHiNMa2J&amp;ust=1552141032782893" TargetMode="External"/><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47.png"/><Relationship Id="rId5" Type="http://schemas.openxmlformats.org/officeDocument/2006/relationships/hyperlink" Target="https://www.google.com/url?sa=i&amp;rct=j&amp;q=&amp;esrc=s&amp;source=images&amp;cd=&amp;cad=rja&amp;uact=8&amp;ved=2ahUKEwj0uoiV9pnnAhVxx4UKHUvDC2IQjRx6BAgBEAQ&amp;url=https://digitalcommunications.wp.st-andrews.ac.uk/2018/03/16/colour-palette/&amp;psig=AOvVaw3Vuq8Vk9afake5ZcWDb6CE&amp;ust=1579875800610057" TargetMode="External"/><Relationship Id="rId10" Type="http://schemas.openxmlformats.org/officeDocument/2006/relationships/image" Target="../media/image33.gif"/><Relationship Id="rId4" Type="http://schemas.openxmlformats.org/officeDocument/2006/relationships/image" Target="../media/image46.png"/><Relationship Id="rId9" Type="http://schemas.openxmlformats.org/officeDocument/2006/relationships/hyperlink" Target="https://www.google.com/url?sa=i&amp;rct=j&amp;q=&amp;esrc=s&amp;source=images&amp;cd=&amp;ved=2ahUKEwiIlZfi9pnnAhUNdBQKHTrDBM8QjRx6BAgBEAQ&amp;url=https://www.pinterest.com/pin/110197522105047590/&amp;psig=AOvVaw3nYJ0C-jo5odyY0pap65yU&amp;ust=1579875968754171" TargetMode="External"/><Relationship Id="rId14" Type="http://schemas.openxmlformats.org/officeDocument/2006/relationships/image" Target="../media/image49.png"/></Relationships>
</file>

<file path=ppt/slides/_rels/slide1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5.png"/><Relationship Id="rId7" Type="http://schemas.openxmlformats.org/officeDocument/2006/relationships/image" Target="../media/image52.jpeg"/><Relationship Id="rId2" Type="http://schemas.openxmlformats.org/officeDocument/2006/relationships/hyperlink" Target="https://www.google.com/url?sa=i&amp;rct=j&amp;q=&amp;esrc=s&amp;source=images&amp;cd=&amp;cad=rja&amp;uact=8&amp;ved=2ahUKEwj1m7-J3vLgAhVEgM4BHfVcBK8QjRx6BAgBEAU&amp;url=https://pngimage.net/design-word-png/&amp;psig=AOvVaw0U5jM03gHYboILQHiNMa2J&amp;ust=1552141032782893" TargetMode="External"/><Relationship Id="rId1" Type="http://schemas.openxmlformats.org/officeDocument/2006/relationships/slideLayout" Target="../slideLayouts/slideLayout2.xml"/><Relationship Id="rId6" Type="http://schemas.openxmlformats.org/officeDocument/2006/relationships/hyperlink" Target="http://www.google.com/url?sa=i&amp;rct=j&amp;q=&amp;esrc=s&amp;source=images&amp;cd=&amp;cad=rja&amp;uact=8&amp;ved=2ahUKEwig-Pe13fLgAhXi1uAKHUN4D0kQjRx6BAgBEAU&amp;url=http://www.gr8lessons.com/design/visualdiaryEXAMPLE08.html&amp;psig=AOvVaw1iFEA6jGust5MQN6mQMbzt&amp;ust=1552140841496943" TargetMode="External"/><Relationship Id="rId5" Type="http://schemas.openxmlformats.org/officeDocument/2006/relationships/image" Target="../media/image51.png"/><Relationship Id="rId10" Type="http://schemas.openxmlformats.org/officeDocument/2006/relationships/image" Target="../media/image54.png"/><Relationship Id="rId4" Type="http://schemas.openxmlformats.org/officeDocument/2006/relationships/image" Target="../media/image50.png"/><Relationship Id="rId9" Type="http://schemas.openxmlformats.org/officeDocument/2006/relationships/hyperlink" Target="https://www.google.com/url?sa=i&amp;rct=j&amp;q=&amp;esrc=s&amp;source=images&amp;cd=&amp;cad=rja&amp;uact=8&amp;ved=2ahUKEwjA8e-bpZznAhXYAWMBHdgqDpYQjRx6BAgBEAQ&amp;url=https://icons8.com/icons/set/arrow&amp;psig=AOvVaw1qoyeiyfkDbmks0tsfZbrt&amp;ust=1579957157633883"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58.jpeg"/><Relationship Id="rId7" Type="http://schemas.openxmlformats.org/officeDocument/2006/relationships/image" Target="../media/image60.png"/><Relationship Id="rId2" Type="http://schemas.openxmlformats.org/officeDocument/2006/relationships/hyperlink" Target="https://www.google.com/url?sa=i&amp;rct=j&amp;q=&amp;esrc=s&amp;source=images&amp;cd=&amp;cad=rja&amp;uact=8&amp;ved=2ahUKEwi318mnppznAhVCqxoKHZdQAtAQjRx6BAgBEAQ&amp;url=https://setdesignandtech.wordpress.com/2016/10/29/props-and-the-prop-table/&amp;psig=AOvVaw02HLNavbzx7IC-DPR8mdSu&amp;ust=1579957450241080" TargetMode="External"/><Relationship Id="rId1" Type="http://schemas.openxmlformats.org/officeDocument/2006/relationships/slideLayout" Target="../slideLayouts/slideLayout2.xml"/><Relationship Id="rId6" Type="http://schemas.openxmlformats.org/officeDocument/2006/relationships/hyperlink" Target="https://www.google.com/url?sa=i&amp;rct=j&amp;q=&amp;esrc=s&amp;source=images&amp;cd=&amp;cad=rja&amp;uact=8&amp;ved=2ahUKEwiBwPrBppznAhUN-YUKHUf_C70QjRx6BAgBEAQ&amp;url=https://www.varsity.co.uk/features/4440&amp;psig=AOvVaw02HLNavbzx7IC-DPR8mdSu&amp;ust=1579957450241080" TargetMode="External"/><Relationship Id="rId5" Type="http://schemas.openxmlformats.org/officeDocument/2006/relationships/image" Target="../media/image59.jpeg"/><Relationship Id="rId4" Type="http://schemas.openxmlformats.org/officeDocument/2006/relationships/hyperlink" Target="https://www.google.com/url?sa=i&amp;rct=j&amp;q=&amp;esrc=s&amp;source=images&amp;cd=&amp;cad=rja&amp;uact=8&amp;ved=2ahUKEwirx9OvppznAhVk7eAKHesAAcsQjRx6BAgBEAQ&amp;url=https://setdesignandtech.wordpress.com/2016/10/29/props-and-the-prop-table/&amp;psig=AOvVaw02HLNavbzx7IC-DPR8mdSu&amp;ust=1579957450241080"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63.png"/></Relationships>
</file>

<file path=ppt/slides/_rels/slide23.xml.rels><?xml version="1.0" encoding="UTF-8" standalone="yes"?>
<Relationships xmlns="http://schemas.openxmlformats.org/package/2006/relationships"><Relationship Id="rId8" Type="http://schemas.openxmlformats.org/officeDocument/2006/relationships/image" Target="../media/image66.jpeg"/><Relationship Id="rId13" Type="http://schemas.openxmlformats.org/officeDocument/2006/relationships/hyperlink" Target="https://www.google.com/url?sa=i&amp;rct=j&amp;q=&amp;esrc=s&amp;source=images&amp;cd=&amp;ved=2ahUKEwi8u-Oi0ajnAhXM_KQKHXbGAZwQjRx6BAgBEAQ&amp;url=https://en.wikipedia.org/wiki/Set_construction&amp;psig=AOvVaw3DscGka2SX8QNn06tRZjHL&amp;ust=1580381300297692" TargetMode="External"/><Relationship Id="rId3" Type="http://schemas.openxmlformats.org/officeDocument/2006/relationships/image" Target="../media/image64.jpeg"/><Relationship Id="rId7" Type="http://schemas.openxmlformats.org/officeDocument/2006/relationships/hyperlink" Target="https://www.google.com/url?sa=i&amp;rct=j&amp;q=&amp;esrc=s&amp;source=images&amp;cd=&amp;ved=2ahUKEwjokYv2z6jnAhUD0uAKHQJBD6oQjRx6BAgBEAQ&amp;url=https://commons.wikimedia.org/wiki/File:View_of_a_performance_on_stage_from_the_wings.jpg&amp;psig=AOvVaw05FpDp6TWRNcK_gWaAioTy&amp;ust=1580380938029571" TargetMode="External"/><Relationship Id="rId12" Type="http://schemas.microsoft.com/office/2007/relationships/hdphoto" Target="../media/hdphoto9.wdp"/><Relationship Id="rId2" Type="http://schemas.openxmlformats.org/officeDocument/2006/relationships/hyperlink" Target="http://www.google.com/url?sa=i&amp;rct=j&amp;q=&amp;esrc=s&amp;source=images&amp;cd=&amp;ved=2ahUKEwiNiInW_pvnAhXfD2MBHTMtC2YQjRx6BAgBEAQ&amp;url=http://www.serviceguy.co.uk/health-safety-theatres-performers/&amp;psig=AOvVaw1CaQg7hJnj_LbqXw7olVSU&amp;ust=1579946801418029" TargetMode="External"/><Relationship Id="rId1" Type="http://schemas.openxmlformats.org/officeDocument/2006/relationships/slideLayout" Target="../slideLayouts/slideLayout2.xml"/><Relationship Id="rId6" Type="http://schemas.microsoft.com/office/2007/relationships/hdphoto" Target="../media/hdphoto7.wdp"/><Relationship Id="rId11" Type="http://schemas.openxmlformats.org/officeDocument/2006/relationships/image" Target="../media/image67.png"/><Relationship Id="rId5" Type="http://schemas.openxmlformats.org/officeDocument/2006/relationships/image" Target="../media/image65.jpeg"/><Relationship Id="rId10" Type="http://schemas.openxmlformats.org/officeDocument/2006/relationships/hyperlink" Target="https://www.google.com/url?sa=i&amp;rct=j&amp;q=&amp;esrc=s&amp;source=images&amp;cd=&amp;cad=rja&amp;uact=8&amp;ved=2ahUKEwjFvrK70KjnAhWN-qQKHYAQDRYQjRx6BAgBEAQ&amp;url=https://www.atgtickets.com/part-time-flexible-work-in-theatre-and-events/&amp;psig=AOvVaw0zsKtkRzj967mDRgjBSq0n&amp;ust=1580380976526970" TargetMode="External"/><Relationship Id="rId4" Type="http://schemas.openxmlformats.org/officeDocument/2006/relationships/hyperlink" Target="https://www.thestage.co.uk/features/2015/putting-front-house-front-centre/" TargetMode="External"/><Relationship Id="rId9" Type="http://schemas.microsoft.com/office/2007/relationships/hdphoto" Target="../media/hdphoto8.wdp"/><Relationship Id="rId14" Type="http://schemas.openxmlformats.org/officeDocument/2006/relationships/image" Target="../media/image68.jpeg"/></Relationships>
</file>

<file path=ppt/slides/_rels/slide24.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72.png"/><Relationship Id="rId2" Type="http://schemas.openxmlformats.org/officeDocument/2006/relationships/hyperlink" Target="http://www.google.com/url?sa=i&amp;rct=j&amp;q=&amp;esrc=s&amp;source=images&amp;cd=&amp;ved=2ahUKEwiNiInW_pvnAhXfD2MBHTMtC2YQjRx6BAgBEAQ&amp;url=http://www.serviceguy.co.uk/health-safety-theatres-performers/&amp;psig=AOvVaw1CaQg7hJnj_LbqXw7olVSU&amp;ust=1579946801418029" TargetMode="Externa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hyperlink" Target="https://www.google.com/url?sa=i&amp;rct=j&amp;q=&amp;esrc=s&amp;source=images&amp;cd=&amp;cad=rja&amp;uact=8&amp;ved=2ahUKEwiNkLi4zajnAhXNBGMBHXjuBsgQjRx6BAgBEAQ&amp;url=https://icons8.com/icons/set/arrow&amp;psig=AOvVaw1WviuYYCLTOe6wqXcmr4t8&amp;ust=1580380271916656" TargetMode="External"/><Relationship Id="rId4" Type="http://schemas.openxmlformats.org/officeDocument/2006/relationships/image" Target="../media/image70.png"/></Relationships>
</file>

<file path=ppt/slides/_rels/slide2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6.png"/><Relationship Id="rId7" Type="http://schemas.openxmlformats.org/officeDocument/2006/relationships/hyperlink" Target="https://www.google.com/url?sa=i&amp;url=https://4570book.info/amazing-cliparts/notepad-and-pen-clipart-png.htm&amp;psig=AOvVaw3BTSmRzew00eScwBi0BDNK&amp;ust=1581685594945000&amp;source=images&amp;cd=vfe&amp;ved=0CAIQjRxqFwoTCLjsq4bMzucCFQAAAAAdAAAAABAD" TargetMode="External"/><Relationship Id="rId2" Type="http://schemas.openxmlformats.org/officeDocument/2006/relationships/image" Target="../media/image75.png"/><Relationship Id="rId1" Type="http://schemas.openxmlformats.org/officeDocument/2006/relationships/slideLayout" Target="../slideLayouts/slideLayout2.xml"/><Relationship Id="rId6" Type="http://schemas.microsoft.com/office/2007/relationships/hdphoto" Target="../media/hdphoto10.wdp"/><Relationship Id="rId11" Type="http://schemas.microsoft.com/office/2007/relationships/hdphoto" Target="../media/hdphoto11.wdp"/><Relationship Id="rId5" Type="http://schemas.openxmlformats.org/officeDocument/2006/relationships/image" Target="../media/image77.png"/><Relationship Id="rId10" Type="http://schemas.openxmlformats.org/officeDocument/2006/relationships/image" Target="../media/image79.png"/><Relationship Id="rId4" Type="http://schemas.openxmlformats.org/officeDocument/2006/relationships/hyperlink" Target="https://www.google.com/url?sa=i&amp;url=https://toppng.com/stick-figure-png-stick-figure-png-transparent-PNG-free-PNG-Images_177829&amp;psig=AOvVaw3ptNmBXz_wrNLsbeOSLTHN&amp;ust=1581685517565000&amp;source=images&amp;cd=vfe&amp;ved=0CAIQjRxqFwoTCPD7-d_LzucCFQAAAAAdAAAAABAN" TargetMode="External"/><Relationship Id="rId9" Type="http://schemas.openxmlformats.org/officeDocument/2006/relationships/hyperlink" Target="https://www.google.com/url?sa=i&amp;url=https://www.pinclipart.com/pindetail/boRhhh_clip-art-transparent-download-scroll-script-svg-png/&amp;psig=AOvVaw2N1qZyWPwrAzw5zU3gRqJ3&amp;ust=1581685645668000&amp;source=images&amp;cd=vfe&amp;ved=0CAIQjRxqFwoTCND3s53MzucCFQAAAAAdAAAAABAD"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hyperlink" Target="https://www.google.com/url?sa=i&amp;url=https://www.splendidproductions.co.uk/productions/macbeth.php&amp;psig=AOvVaw3skWTRArpDgR2NOh_ynbf9&amp;ust=1583232723469000&amp;source=images&amp;cd=vfe&amp;ved=0CAIQjRxqFwoTCKDMyLvP--cCFQAAAAAdAAAAABAL" TargetMode="External"/><Relationship Id="rId13" Type="http://schemas.openxmlformats.org/officeDocument/2006/relationships/image" Target="../media/image85.jpeg"/><Relationship Id="rId3" Type="http://schemas.openxmlformats.org/officeDocument/2006/relationships/image" Target="../media/image80.jpeg"/><Relationship Id="rId7" Type="http://schemas.openxmlformats.org/officeDocument/2006/relationships/image" Target="../media/image82.png"/><Relationship Id="rId12" Type="http://schemas.openxmlformats.org/officeDocument/2006/relationships/hyperlink" Target="https://www.google.com/url?sa=i&amp;url=https://londonist.com/london/best-of-london/london-top-10-best-theatres-children-family-friendly-shows&amp;psig=AOvVaw1QbqxnoQARt0b29B6o4rEg&amp;ust=1583233174432000&amp;source=images&amp;cd=vfe&amp;ved=0CAIQjRxqFwoTCLDJxpXR--cCFQAAAAAdAAAAABAD" TargetMode="External"/><Relationship Id="rId17" Type="http://schemas.openxmlformats.org/officeDocument/2006/relationships/image" Target="../media/image87.jpeg"/><Relationship Id="rId2" Type="http://schemas.openxmlformats.org/officeDocument/2006/relationships/hyperlink" Target="https://www.google.com/url?sa=i&amp;url=https://www.gazette-news.co.uk/news/15609156.review-frantic-assembly-things-i-know-to-be-true/&amp;psig=AOvVaw1bwfxIm--wjjJkxL8QXHrn&amp;ust=1583232596407000&amp;source=images&amp;cd=vfe&amp;ved=0CAIQjRxqFwoTCOiPtYDP--cCFQAAAAAdAAAAABAD" TargetMode="External"/><Relationship Id="rId16" Type="http://schemas.openxmlformats.org/officeDocument/2006/relationships/hyperlink" Target="https://www.google.com/url?sa=i&amp;url=https://www.pinterest.com/pin/119486196334780922/&amp;psig=AOvVaw24U2KiqBRJgrcDY5Zd6OCm&amp;ust=1583236958649000&amp;source=images&amp;cd=vfe&amp;ved=0CAIQjRxqFwoTCNjBsqTf--cCFQAAAAAdAAAAABAD" TargetMode="External"/><Relationship Id="rId1" Type="http://schemas.openxmlformats.org/officeDocument/2006/relationships/slideLayout" Target="../slideLayouts/slideLayout2.xml"/><Relationship Id="rId6" Type="http://schemas.openxmlformats.org/officeDocument/2006/relationships/hyperlink" Target="https://www.google.com/url?sa=i&amp;url=https://www.ocr.org.uk/Images/314576-practitioners-splendid-productions.pdf&amp;psig=AOvVaw3skWTRArpDgR2NOh_ynbf9&amp;ust=1583232723469000&amp;source=images&amp;cd=vfe&amp;ved=0CAIQjRxqFwoTCKDMyLvP--cCFQAAAAAdAAAAABAD" TargetMode="External"/><Relationship Id="rId11" Type="http://schemas.openxmlformats.org/officeDocument/2006/relationships/image" Target="../media/image84.jpeg"/><Relationship Id="rId5" Type="http://schemas.openxmlformats.org/officeDocument/2006/relationships/image" Target="../media/image81.png"/><Relationship Id="rId15" Type="http://schemas.openxmlformats.org/officeDocument/2006/relationships/image" Target="../media/image86.jpeg"/><Relationship Id="rId10" Type="http://schemas.openxmlformats.org/officeDocument/2006/relationships/hyperlink" Target="https://www.google.com/url?sa=i&amp;url=https://www.stagesight.org/members/unicorn-theatre/&amp;psig=AOvVaw2uvE6hKJm3PflnDL-BZqfd&amp;ust=1583233078841000&amp;source=images&amp;cd=vfe&amp;ved=0CAIQjRxqFwoTCMis4-TQ--cCFQAAAAAdAAAAABAO" TargetMode="External"/><Relationship Id="rId4" Type="http://schemas.openxmlformats.org/officeDocument/2006/relationships/hyperlink" Target="https://sites.google.com/a/aswarsaw.org/17gerosa_p-cas/junior-year/frantic-assembly-workshop" TargetMode="External"/><Relationship Id="rId9" Type="http://schemas.openxmlformats.org/officeDocument/2006/relationships/image" Target="../media/image83.png"/><Relationship Id="rId14" Type="http://schemas.openxmlformats.org/officeDocument/2006/relationships/hyperlink" Target="https://www.google.com/url?sa=i&amp;url=https://www.givingtuesday.org.uk/partners/kneehigh-theatre-logo-2/kneehigh-theatre-logo/&amp;psig=AOvVaw1zkEeb2zIJTTKjrJ68KOCC&amp;ust=1583236855798000&amp;source=images&amp;cd=vfe&amp;ved=0CAIQjRxqFwoTCIiTju7e--cCFQAAAAAdAAAAABAD"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2.xml"/><Relationship Id="rId5" Type="http://schemas.openxmlformats.org/officeDocument/2006/relationships/image" Target="../media/image90.png"/><Relationship Id="rId4" Type="http://schemas.microsoft.com/office/2007/relationships/hdphoto" Target="../media/hdphoto12.wdp"/></Relationships>
</file>

<file path=ppt/slides/_rels/slide31.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2.jpeg"/><Relationship Id="rId7" Type="http://schemas.microsoft.com/office/2007/relationships/hdphoto" Target="../media/hdphoto13.wdp"/><Relationship Id="rId12" Type="http://schemas.microsoft.com/office/2007/relationships/hdphoto" Target="../media/hdphoto15.wdp"/><Relationship Id="rId2"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image" Target="../media/image95.png"/><Relationship Id="rId11" Type="http://schemas.openxmlformats.org/officeDocument/2006/relationships/image" Target="../media/image98.png"/><Relationship Id="rId5" Type="http://schemas.openxmlformats.org/officeDocument/2006/relationships/image" Target="../media/image94.png"/><Relationship Id="rId10" Type="http://schemas.microsoft.com/office/2007/relationships/hdphoto" Target="../media/hdphoto14.wdp"/><Relationship Id="rId4" Type="http://schemas.openxmlformats.org/officeDocument/2006/relationships/image" Target="../media/image93.png"/><Relationship Id="rId9" Type="http://schemas.openxmlformats.org/officeDocument/2006/relationships/image" Target="../media/image97.png"/></Relationships>
</file>

<file path=ppt/slides/_rels/slide32.xml.rels><?xml version="1.0" encoding="UTF-8" standalone="yes"?>
<Relationships xmlns="http://schemas.openxmlformats.org/package/2006/relationships"><Relationship Id="rId3" Type="http://schemas.openxmlformats.org/officeDocument/2006/relationships/image" Target="../media/image92.jpeg"/><Relationship Id="rId7" Type="http://schemas.openxmlformats.org/officeDocument/2006/relationships/image" Target="../media/image103.jpeg"/><Relationship Id="rId2" Type="http://schemas.openxmlformats.org/officeDocument/2006/relationships/image" Target="../media/image99.jpeg"/><Relationship Id="rId1" Type="http://schemas.openxmlformats.org/officeDocument/2006/relationships/slideLayout" Target="../slideLayouts/slideLayout2.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s>
</file>

<file path=ppt/slides/_rels/slide33.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image" Target="../media/image105.png"/><Relationship Id="rId7" Type="http://schemas.openxmlformats.org/officeDocument/2006/relationships/image" Target="../media/image108.png"/><Relationship Id="rId2" Type="http://schemas.openxmlformats.org/officeDocument/2006/relationships/image" Target="../media/image104.png"/><Relationship Id="rId1" Type="http://schemas.openxmlformats.org/officeDocument/2006/relationships/slideLayout" Target="../slideLayouts/slideLayout2.xml"/><Relationship Id="rId6" Type="http://schemas.openxmlformats.org/officeDocument/2006/relationships/hyperlink" Target="https://www.google.com/url?sa=i&amp;url=https%3A%2F%2Fpngtree.com%2Fso%2Fclenched-fist&amp;psig=AOvVaw1sv32BZnMsmIs4Tlu-SulO&amp;ust=1584628465218000&amp;source=images&amp;cd=vfe&amp;ved=0CAIQjRxqFwoTCMiG6veepOgCFQAAAAAdAAAAABAD" TargetMode="External"/><Relationship Id="rId11" Type="http://schemas.openxmlformats.org/officeDocument/2006/relationships/image" Target="../media/image110.jpeg"/><Relationship Id="rId5" Type="http://schemas.openxmlformats.org/officeDocument/2006/relationships/image" Target="../media/image107.png"/><Relationship Id="rId10" Type="http://schemas.openxmlformats.org/officeDocument/2006/relationships/hyperlink" Target="https://www.google.com/url?sa=i&amp;url=http%3A%2F%2Fsocialismoryourmoneyback.blogspot.com%2F2011%2F09%2Funion-power.html&amp;psig=AOvVaw0HRyImMms_q16VGRKui76h&amp;ust=1584628499146000&amp;source=images&amp;cd=vfe&amp;ved=0CAIQjRxqFwoTCNjbi4ifpOgCFQAAAAAdAAAAABAK" TargetMode="External"/><Relationship Id="rId4" Type="http://schemas.openxmlformats.org/officeDocument/2006/relationships/image" Target="../media/image106.png"/><Relationship Id="rId9" Type="http://schemas.openxmlformats.org/officeDocument/2006/relationships/image" Target="../media/image109.png"/></Relationships>
</file>

<file path=ppt/slides/_rels/slide34.xml.rels><?xml version="1.0" encoding="UTF-8" standalone="yes"?>
<Relationships xmlns="http://schemas.openxmlformats.org/package/2006/relationships"><Relationship Id="rId8" Type="http://schemas.openxmlformats.org/officeDocument/2006/relationships/image" Target="../media/image115.jpeg"/><Relationship Id="rId3" Type="http://schemas.microsoft.com/office/2007/relationships/hdphoto" Target="../media/hdphoto17.wdp"/><Relationship Id="rId7" Type="http://schemas.openxmlformats.org/officeDocument/2006/relationships/image" Target="../media/image114.jpeg"/><Relationship Id="rId2" Type="http://schemas.openxmlformats.org/officeDocument/2006/relationships/image" Target="../media/image111.png"/><Relationship Id="rId1" Type="http://schemas.openxmlformats.org/officeDocument/2006/relationships/slideLayout" Target="../slideLayouts/slideLayout2.xml"/><Relationship Id="rId6" Type="http://schemas.microsoft.com/office/2007/relationships/hdphoto" Target="../media/hdphoto18.wdp"/><Relationship Id="rId11" Type="http://schemas.openxmlformats.org/officeDocument/2006/relationships/image" Target="../media/image118.png"/><Relationship Id="rId5" Type="http://schemas.openxmlformats.org/officeDocument/2006/relationships/image" Target="../media/image113.png"/><Relationship Id="rId10" Type="http://schemas.openxmlformats.org/officeDocument/2006/relationships/image" Target="../media/image117.jpeg"/><Relationship Id="rId4" Type="http://schemas.openxmlformats.org/officeDocument/2006/relationships/image" Target="../media/image112.png"/><Relationship Id="rId9" Type="http://schemas.openxmlformats.org/officeDocument/2006/relationships/image" Target="../media/image116.jpeg"/></Relationships>
</file>

<file path=ppt/slides/_rels/slide35.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hyperlink" Target="https://www.google.com/url?sa=i&amp;rct=j&amp;q=&amp;esrc=s&amp;source=images&amp;cd=&amp;cad=rja&amp;uact=8&amp;ved=2ahUKEwi0wfierqvnAhWtAWMBHdy5CJ8QjRx6BAgBEAQ&amp;url=https://twitter.com/mac_birmingham&amp;psig=AOvVaw3EtchCjzQWJt3rvAurGJjs&amp;ust=1580474976180432" TargetMode="External"/><Relationship Id="rId1" Type="http://schemas.openxmlformats.org/officeDocument/2006/relationships/slideLayout" Target="../slideLayouts/slideLayout2.xml"/><Relationship Id="rId5" Type="http://schemas.openxmlformats.org/officeDocument/2006/relationships/image" Target="../media/image120.png"/><Relationship Id="rId4" Type="http://schemas.openxmlformats.org/officeDocument/2006/relationships/hyperlink" Target="https://www.google.com/url?sa=i&amp;rct=j&amp;q=&amp;esrc=s&amp;source=images&amp;cd=&amp;cad=rja&amp;uact=8&amp;ved=2ahUKEwjwpJfmr6vnAhVlx4UKHbjZBZQQjRx6BAgBEAQ&amp;url=https://www.tripadvisor.co.uk/LocationPhotoDirectLink-g186402-d214344-i146762900-Mac_Birmingham-Birmingham_West_Midlands_England.html&amp;psig=AOvVaw3EtchCjzQWJt3rvAurGJjs&amp;ust=1580474976180432"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hyperlink" Target="https://www.google.com/url?sa=i&amp;url=http://performingartsbusiness2015.blogspot.com/2015/11/organisational-structure.html&amp;psig=AOvVaw1CNq_PzdokMGv4kHLB1hcc&amp;ust=1584524720202000&amp;source=images&amp;cd=vfe&amp;ved=0CAIQjRxqFwoTCLC--rqcoegCFQAAAAAdAAAAABAI" TargetMode="External"/><Relationship Id="rId1" Type="http://schemas.openxmlformats.org/officeDocument/2006/relationships/slideLayout" Target="../slideLayouts/slideLayout2.xml"/><Relationship Id="rId5" Type="http://schemas.openxmlformats.org/officeDocument/2006/relationships/image" Target="../media/image122.jpeg"/><Relationship Id="rId4" Type="http://schemas.openxmlformats.org/officeDocument/2006/relationships/image" Target="../media/image121.png"/></Relationships>
</file>

<file path=ppt/slides/_rels/slide3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hyperlink" Target="https://www.google.com/url?sa=i&amp;url=http%3A%2F%2Fwildfreedesign.com%2Fknow-your-audience-3-keys-to-finding-your-target-audience%2F&amp;psig=AOvVaw3EPGaLEgCjEm1dxYQ7Plzp&amp;ust=1584629338928000&amp;source=images&amp;cd=vfe&amp;ved=0CAIQjRxqFwoTCNCpkZqipOgCFQAAAAAdAAAAABAD" TargetMode="External"/><Relationship Id="rId1" Type="http://schemas.openxmlformats.org/officeDocument/2006/relationships/slideLayout" Target="../slideLayouts/slideLayout2.xml"/><Relationship Id="rId4" Type="http://schemas.microsoft.com/office/2007/relationships/hdphoto" Target="../media/hdphoto19.wdp"/></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hyperlink" Target="https://www.google.com/url?sa=i&amp;rct=j&amp;q=&amp;esrc=s&amp;source=images&amp;cd=&amp;ved=2ahUKEwi08926sabnAhUCz4UKHe5qAEsQjRx6BAgBEAQ&amp;url=https://blog.headout.com/london-theatre-guide/&amp;psig=AOvVaw1z3ek6w3nnOmEQeOH4biKp&amp;ust=1580304000858947" TargetMode="External"/><Relationship Id="rId3" Type="http://schemas.openxmlformats.org/officeDocument/2006/relationships/image" Target="../media/image125.jpeg"/><Relationship Id="rId7" Type="http://schemas.openxmlformats.org/officeDocument/2006/relationships/image" Target="../media/image127.jpeg"/><Relationship Id="rId2" Type="http://schemas.openxmlformats.org/officeDocument/2006/relationships/hyperlink" Target="https://www.google.com/url?sa=i&amp;rct=j&amp;q=&amp;esrc=s&amp;source=images&amp;cd=&amp;cad=rja&amp;uact=8&amp;ved=2ahUKEwiR9LiBsabnAhVH6RoKHfvGAcoQjRx6BAgBEAQ&amp;url=https://vocaleyes.co.uk/venues/studio-theatre-sheffield/&amp;psig=AOvVaw2eZG-YrabDraL-IOGnaLwG&amp;ust=1580303920176960" TargetMode="External"/><Relationship Id="rId1" Type="http://schemas.openxmlformats.org/officeDocument/2006/relationships/slideLayout" Target="../slideLayouts/slideLayout2.xml"/><Relationship Id="rId6" Type="http://schemas.openxmlformats.org/officeDocument/2006/relationships/hyperlink" Target="https://www.google.com/url?sa=i&amp;rct=j&amp;q=&amp;esrc=s&amp;source=images&amp;cd=&amp;cad=rja&amp;uact=8&amp;ved=2ahUKEwjpneOnsabnAhWq4IUKHUfYAu0QjRx6BAgBEAQ&amp;url=https://www.pinterest.com/pin/390757705154746146/&amp;psig=AOvVaw1z3ek6w3nnOmEQeOH4biKp&amp;ust=1580304000858947" TargetMode="External"/><Relationship Id="rId5" Type="http://schemas.openxmlformats.org/officeDocument/2006/relationships/image" Target="../media/image126.jpeg"/><Relationship Id="rId4" Type="http://schemas.openxmlformats.org/officeDocument/2006/relationships/hyperlink" Target="http://www.google.com/url?sa=i&amp;rct=j&amp;q=&amp;esrc=s&amp;source=images&amp;cd=&amp;cad=rja&amp;uact=8&amp;ved=2ahUKEwi3oLyasabnAhXD34UKHRHvACAQjRx6BAgBEAQ&amp;url=http://birminghamfest.co.uk/the-blue-orange-theatre/&amp;psig=AOvVaw3iSG0Tq9wrqX-Z3LDsEnDz&amp;ust=1580303969522636" TargetMode="External"/><Relationship Id="rId9" Type="http://schemas.openxmlformats.org/officeDocument/2006/relationships/image" Target="../media/image128.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hyperlink" Target="https://www.google.com/url?sa=i&amp;url=https://www.slideshare.net/MatthewEriksen/theatre-marketing-london-and-the-west-end&amp;psig=AOvVaw2iJIV7vtvEJ0Z9X3Z2KLSH&amp;ust=1584523979526000&amp;source=images&amp;cd=vfe&amp;ved=0CAIQjRxqFwoTCPCH3NqZoegCFQAAAAAdAAAAABAJ" TargetMode="External"/><Relationship Id="rId3" Type="http://schemas.openxmlformats.org/officeDocument/2006/relationships/diagramLayout" Target="../diagrams/layout1.xml"/><Relationship Id="rId7" Type="http://schemas.openxmlformats.org/officeDocument/2006/relationships/image" Target="../media/image129.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130.jpeg"/></Relationships>
</file>

<file path=ppt/slides/_rels/slide43.xml.rels><?xml version="1.0" encoding="UTF-8" standalone="yes"?>
<Relationships xmlns="http://schemas.openxmlformats.org/package/2006/relationships"><Relationship Id="rId3" Type="http://schemas.openxmlformats.org/officeDocument/2006/relationships/image" Target="../media/image132.png"/><Relationship Id="rId7" Type="http://schemas.openxmlformats.org/officeDocument/2006/relationships/image" Target="../media/image135.jpeg"/><Relationship Id="rId2" Type="http://schemas.openxmlformats.org/officeDocument/2006/relationships/image" Target="../media/image131.png"/><Relationship Id="rId1" Type="http://schemas.openxmlformats.org/officeDocument/2006/relationships/slideLayout" Target="../slideLayouts/slideLayout2.xml"/><Relationship Id="rId6" Type="http://schemas.openxmlformats.org/officeDocument/2006/relationships/hyperlink" Target="https://www.google.com/url?sa=i&amp;url=https://everymantheatre.co.uk/wanted-marketing-specialist/&amp;psig=AOvVaw2iJIV7vtvEJ0Z9X3Z2KLSH&amp;ust=1584523979526000&amp;source=images&amp;cd=vfe&amp;ved=0CAIQjRxqFwoTCPCH3NqZoegCFQAAAAAdAAAAABAD" TargetMode="External"/><Relationship Id="rId5" Type="http://schemas.openxmlformats.org/officeDocument/2006/relationships/image" Target="../media/image134.png"/><Relationship Id="rId4" Type="http://schemas.openxmlformats.org/officeDocument/2006/relationships/image" Target="../media/image133.png"/></Relationships>
</file>

<file path=ppt/slides/_rels/slide44.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hyperlink" Target="http://www.google.com/url?sa=i&amp;rct=j&amp;q=&amp;esrc=s&amp;source=images&amp;cd=&amp;cad=rja&amp;uact=8&amp;ved=2ahUKEwix1oaNt6vnAhUB3BoKHUYrB34QjRx6BAgBEAQ&amp;url=http://www.eastridingtheatre.co.uk/support-us/sponsor-a-seat/sponsor-a-seat-2/&amp;psig=AOvVaw0SyOdfUjeSIIf47CrbgowC&amp;ust=1580477349918447" TargetMode="External"/><Relationship Id="rId3" Type="http://schemas.openxmlformats.org/officeDocument/2006/relationships/image" Target="../media/image137.png"/><Relationship Id="rId7" Type="http://schemas.openxmlformats.org/officeDocument/2006/relationships/image" Target="../media/image139.png"/><Relationship Id="rId2" Type="http://schemas.openxmlformats.org/officeDocument/2006/relationships/hyperlink" Target="https://www.google.com/url?sa=i&amp;rct=j&amp;q=&amp;esrc=s&amp;source=images&amp;cd=&amp;cad=rja&amp;uact=8&amp;ved=2ahUKEwju0tvhsabnAhV17OAKHQ3gCYAQjRx6BAgBEAQ&amp;url=https://blog.validaid.org/2018/09/13/20-tips-for-completing-funding-applications/&amp;psig=AOvVaw2xikybeXKdkL-UvE2DshdB&amp;ust=1580304122187525" TargetMode="External"/><Relationship Id="rId1" Type="http://schemas.openxmlformats.org/officeDocument/2006/relationships/slideLayout" Target="../slideLayouts/slideLayout2.xml"/><Relationship Id="rId6" Type="http://schemas.openxmlformats.org/officeDocument/2006/relationships/hyperlink" Target="https://www.google.com/url?sa=i&amp;rct=j&amp;q=&amp;esrc=s&amp;source=images&amp;cd=&amp;cad=rja&amp;uact=8&amp;ved=2ahUKEwjxw6OmtqbnAhWWDGMBHb4SA6UQjRx6BAgBEAQ&amp;url=https://www.camelotls.com/case-studies&amp;psig=AOvVaw0I1jSidg9KBHg7KUoqp7-I&amp;ust=1580305285590600" TargetMode="External"/><Relationship Id="rId5" Type="http://schemas.openxmlformats.org/officeDocument/2006/relationships/image" Target="../media/image138.jpeg"/><Relationship Id="rId10" Type="http://schemas.openxmlformats.org/officeDocument/2006/relationships/image" Target="../media/image141.jpeg"/><Relationship Id="rId4" Type="http://schemas.openxmlformats.org/officeDocument/2006/relationships/hyperlink" Target="https://www.google.com/url?sa=i&amp;rct=j&amp;q=&amp;esrc=s&amp;source=images&amp;cd=&amp;ved=2ahUKEwiE_53ssabnAhWBxYUKHdx-A8gQjRx6BAgBEAQ&amp;url=https://www.thetrustedinsight.com/investment-news/meesho-raises-50mn-in-series-c-funding-from-shunwei-capital-dst-partners-and-others-20181106327/&amp;psig=AOvVaw2xikybeXKdkL-UvE2DshdB&amp;ust=1580304122187525" TargetMode="External"/><Relationship Id="rId9" Type="http://schemas.openxmlformats.org/officeDocument/2006/relationships/image" Target="../media/image140.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2.xml"/><Relationship Id="rId4" Type="http://schemas.microsoft.com/office/2007/relationships/hdphoto" Target="../media/hdphoto20.wdp"/></Relationships>
</file>

<file path=ppt/slides/_rels/slide49.xml.rels><?xml version="1.0" encoding="UTF-8" standalone="yes"?>
<Relationships xmlns="http://schemas.openxmlformats.org/package/2006/relationships"><Relationship Id="rId3" Type="http://schemas.openxmlformats.org/officeDocument/2006/relationships/hyperlink" Target="http://www.google.co.uk/url?sa=i&amp;rct=j&amp;q=brecht+clipart&amp;source=images&amp;cd=&amp;cad=rja&amp;uact=8&amp;ved=0CAcQjRw&amp;url=https://openclipart.org/detail/211124/berthold-brecht-by-worker-211124&amp;ei=-_zIVKW0OITzUrC6gugP&amp;bvm=bv.84607526,d.d24&amp;psig=AFQjCNEKpY2Ci3VLQEGbwokLjNIwnwpY_Q&amp;ust=1422544499389100" TargetMode="External"/><Relationship Id="rId2" Type="http://schemas.openxmlformats.org/officeDocument/2006/relationships/image" Target="../media/image144.png"/><Relationship Id="rId1" Type="http://schemas.openxmlformats.org/officeDocument/2006/relationships/slideLayout" Target="../slideLayouts/slideLayout2.xml"/><Relationship Id="rId4" Type="http://schemas.openxmlformats.org/officeDocument/2006/relationships/image" Target="../media/image145.pn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www.google.co.uk/url?sa=i&amp;rct=j&amp;q=&amp;esrc=s&amp;source=images&amp;cd=&amp;cad=rja&amp;uact=8&amp;ved=0ahUKEwi65a79_4DSAhUFvhQKHULcDzoQjRwIBw&amp;url=http://www.quotationof.com/antonin-artaud.html&amp;bvm=bv.146496531,bs.2,d.ZGg&amp;psig=AFQjCNE6EWOasCNgORie8qkOMhN19k6tpg&amp;ust=1486660466343539" TargetMode="External"/><Relationship Id="rId2" Type="http://schemas.openxmlformats.org/officeDocument/2006/relationships/image" Target="../media/image146.png"/><Relationship Id="rId1" Type="http://schemas.openxmlformats.org/officeDocument/2006/relationships/slideLayout" Target="../slideLayouts/slideLayout2.xml"/><Relationship Id="rId5" Type="http://schemas.microsoft.com/office/2007/relationships/hdphoto" Target="../media/hdphoto21.wdp"/><Relationship Id="rId4" Type="http://schemas.openxmlformats.org/officeDocument/2006/relationships/image" Target="../media/image147.png"/></Relationships>
</file>

<file path=ppt/slides/_rels/slide51.xml.rels><?xml version="1.0" encoding="UTF-8" standalone="yes"?>
<Relationships xmlns="http://schemas.openxmlformats.org/package/2006/relationships"><Relationship Id="rId3" Type="http://schemas.openxmlformats.org/officeDocument/2006/relationships/image" Target="../media/image148.jpeg"/><Relationship Id="rId7" Type="http://schemas.openxmlformats.org/officeDocument/2006/relationships/image" Target="../media/image151.jpeg"/><Relationship Id="rId2" Type="http://schemas.openxmlformats.org/officeDocument/2006/relationships/hyperlink" Target="http://www.google.co.uk/url?sa=i&amp;rct=j&amp;q=&amp;esrc=s&amp;frm=1&amp;source=images&amp;cd=&amp;cad=rja&amp;uact=8&amp;ved=0CAcQjRw&amp;url=http://www.digitaltheatre.com/partners/details/frantic-assembly&amp;ei=hEbSVIr4CYGzUbCUgugG&amp;bvm=bv.85076809,d.d24&amp;psig=AFQjCNFQQZX8NqAkKXk6XFkRBzxtt2BJAA&amp;ust=1423153154203548" TargetMode="External"/><Relationship Id="rId1" Type="http://schemas.openxmlformats.org/officeDocument/2006/relationships/slideLayout" Target="../slideLayouts/slideLayout2.xml"/><Relationship Id="rId6" Type="http://schemas.openxmlformats.org/officeDocument/2006/relationships/hyperlink" Target="http://www.google.co.uk/url?sa=i&amp;rct=j&amp;q=&amp;esrc=s&amp;source=images&amp;cd=&amp;cad=rja&amp;uact=8&amp;ved=0ahUKEwii6YqXotbRAhUOahoKHfHqBX0QjRwIBw&amp;url=http://www.ayoungertheatre.com/review-the-curious-incident-of-the-dog-in-the-night-time-gielgud-theatre/&amp;psig=AFQjCNGgaJ7duPA3yXyYyIkE0OJ35U3oMg&amp;ust=1485192167587400" TargetMode="External"/><Relationship Id="rId5" Type="http://schemas.openxmlformats.org/officeDocument/2006/relationships/image" Target="../media/image150.jpeg"/><Relationship Id="rId4" Type="http://schemas.openxmlformats.org/officeDocument/2006/relationships/image" Target="../media/image149.png"/></Relationships>
</file>

<file path=ppt/slides/_rels/slide52.xml.rels><?xml version="1.0" encoding="UTF-8" standalone="yes"?>
<Relationships xmlns="http://schemas.openxmlformats.org/package/2006/relationships"><Relationship Id="rId8" Type="http://schemas.microsoft.com/office/2007/relationships/hdphoto" Target="../media/hdphoto23.wdp"/><Relationship Id="rId3" Type="http://schemas.openxmlformats.org/officeDocument/2006/relationships/image" Target="../media/image152.png"/><Relationship Id="rId7" Type="http://schemas.openxmlformats.org/officeDocument/2006/relationships/image" Target="../media/image154.png"/><Relationship Id="rId2" Type="http://schemas.openxmlformats.org/officeDocument/2006/relationships/hyperlink" Target="http://www.google.co.uk/url?sa=i&amp;rct=j&amp;q=brecht+clipart&amp;source=images&amp;cd=&amp;cad=rja&amp;uact=8&amp;ved=0CAcQjRw&amp;url=https://openclipart.org/detail/211124/berthold-brecht-by-worker-211124&amp;ei=-_zIVKW0OITzUrC6gugP&amp;bvm=bv.84607526,d.d24&amp;psig=AFQjCNEKpY2Ci3VLQEGbwokLjNIwnwpY_Q&amp;ust=1422544499389100" TargetMode="External"/><Relationship Id="rId1" Type="http://schemas.openxmlformats.org/officeDocument/2006/relationships/slideLayout" Target="../slideLayouts/slideLayout2.xml"/><Relationship Id="rId6" Type="http://schemas.openxmlformats.org/officeDocument/2006/relationships/hyperlink" Target="http://www.google.co.uk/url?sa=i&amp;rct=j&amp;q=&amp;esrc=s&amp;source=images&amp;cd=&amp;cad=rja&amp;uact=8&amp;ved=0ahUKEwi65a79_4DSAhUFvhQKHULcDzoQjRwIBw&amp;url=http://www.quotationof.com/antonin-artaud.html&amp;bvm=bv.146496531,bs.2,d.ZGg&amp;psig=AFQjCNE6EWOasCNgORie8qkOMhN19k6tpg&amp;ust=1486660466343539" TargetMode="External"/><Relationship Id="rId5" Type="http://schemas.microsoft.com/office/2007/relationships/hdphoto" Target="../media/hdphoto22.wdp"/><Relationship Id="rId10" Type="http://schemas.openxmlformats.org/officeDocument/2006/relationships/image" Target="../media/image148.jpeg"/><Relationship Id="rId4" Type="http://schemas.openxmlformats.org/officeDocument/2006/relationships/image" Target="../media/image153.png"/><Relationship Id="rId9" Type="http://schemas.openxmlformats.org/officeDocument/2006/relationships/hyperlink" Target="http://www.google.co.uk/url?sa=i&amp;rct=j&amp;q=&amp;esrc=s&amp;frm=1&amp;source=images&amp;cd=&amp;cad=rja&amp;uact=8&amp;ved=0CAcQjRw&amp;url=http://www.digitaltheatre.com/partners/details/frantic-assembly&amp;ei=hEbSVIr4CYGzUbCUgugG&amp;bvm=bv.85076809,d.d24&amp;psig=AFQjCNFQQZX8NqAkKXk6XFkRBzxtt2BJAA&amp;ust=1423153154203548" TargetMode="External"/></Relationships>
</file>

<file path=ppt/slides/_rels/slide53.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hyperlink" Target="https://www.google.com/url?sa=i&amp;rct=j&amp;q=&amp;esrc=s&amp;source=images&amp;cd=&amp;cad=rja&amp;uact=8&amp;ved=2ahUKEwjfpuX9i5znAhXAAGMBHXZ2D6EQjRx6BAgBEAQ&amp;url=https://www.thestage.co.uk/news/2017/theatre-staff-celebrate-international-stage-management-day-2017/&amp;psig=AOvVaw0CwtbOctqfXPbOOoPWUTVZ&amp;ust=1579950383079011" TargetMode="External"/></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hyperlink" Target="https://www.google.com/url?sa=i&amp;rct=j&amp;q=&amp;esrc=s&amp;source=images&amp;cd=&amp;cad=rja&amp;uact=8&amp;ved=2ahUKEwjj967LrajnAhURFRQKHfXABrcQjRx6BAgBEAQ&amp;url=https://www.csoonline.com/article/3304589/what-are-blockchains-smart-contracts-and-how-to-secure-them.html&amp;psig=AOvVaw17wGEGpvAEinrAGcYnC2Mu&amp;ust=1580371713695318"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google.com/url?sa=i&amp;rct=j&amp;q=&amp;esrc=s&amp;source=images&amp;cd=&amp;cad=rja&amp;uact=8&amp;ved=2ahUKEwiL3u3djJznAhXL8eAKHe6zDRIQjRx6BAgBEAQ&amp;url=https://emojiisland.com/products/star-eyes-emoji&amp;psig=AOvVaw2ijoYOkN1F8F8qMr8VPBvA&amp;ust=1579950585315585"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02452" y="1526927"/>
            <a:ext cx="7772400" cy="1470025"/>
          </a:xfrm>
        </p:spPr>
        <p:txBody>
          <a:bodyPr>
            <a:normAutofit fontScale="90000"/>
          </a:bodyPr>
          <a:lstStyle/>
          <a:p>
            <a:r>
              <a:rPr lang="en-GB" b="1" dirty="0">
                <a:latin typeface="Stencil" panose="040409050D0802020404" pitchFamily="82" charset="0"/>
              </a:rPr>
              <a:t>Unit 3: The Performing Arts Experience</a:t>
            </a:r>
            <a:br>
              <a:rPr lang="en-GB" b="1" dirty="0">
                <a:latin typeface="Stencil" panose="040409050D0802020404" pitchFamily="82" charset="0"/>
              </a:rPr>
            </a:br>
            <a:br>
              <a:rPr lang="en-GB" b="1" dirty="0">
                <a:latin typeface="Stencil" panose="040409050D0802020404" pitchFamily="82" charset="0"/>
              </a:rPr>
            </a:br>
            <a:r>
              <a:rPr lang="en-GB" b="1" dirty="0">
                <a:latin typeface="Stencil" panose="040409050D0802020404" pitchFamily="82" charset="0"/>
              </a:rPr>
              <a:t>WRITTEN EXAM</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539" y="116632"/>
            <a:ext cx="2558089" cy="1025649"/>
          </a:xfrm>
          <a:prstGeom prst="rect">
            <a:avLst/>
          </a:prstGeom>
        </p:spPr>
      </p:pic>
      <p:pic>
        <p:nvPicPr>
          <p:cNvPr id="1030" name="Picture 6" descr="Image result for art knowledge organiser">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620" b="63646"/>
          <a:stretch/>
        </p:blipFill>
        <p:spPr bwMode="auto">
          <a:xfrm>
            <a:off x="-36512" y="3501008"/>
            <a:ext cx="9226261" cy="864096"/>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827584" y="4653136"/>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200" b="1" dirty="0">
                <a:latin typeface="Stencil" panose="040409050D0802020404" pitchFamily="82" charset="0"/>
              </a:rPr>
              <a:t>NAME: _____________________________</a:t>
            </a:r>
          </a:p>
        </p:txBody>
      </p:sp>
      <p:pic>
        <p:nvPicPr>
          <p:cNvPr id="6" name="Picture 5">
            <a:extLst>
              <a:ext uri="{FF2B5EF4-FFF2-40B4-BE49-F238E27FC236}">
                <a16:creationId xmlns:a16="http://schemas.microsoft.com/office/drawing/2014/main" id="{ADA24E21-F03D-470B-9680-1000D347F4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512" y="-22011"/>
            <a:ext cx="2088232" cy="1174631"/>
          </a:xfrm>
          <a:prstGeom prst="rect">
            <a:avLst/>
          </a:prstGeom>
        </p:spPr>
      </p:pic>
      <p:sp>
        <p:nvSpPr>
          <p:cNvPr id="3" name="Slide Number Placeholder 2">
            <a:extLst>
              <a:ext uri="{FF2B5EF4-FFF2-40B4-BE49-F238E27FC236}">
                <a16:creationId xmlns:a16="http://schemas.microsoft.com/office/drawing/2014/main" id="{887E4BB4-AD73-471C-A057-18218549C8BB}"/>
              </a:ext>
            </a:extLst>
          </p:cNvPr>
          <p:cNvSpPr>
            <a:spLocks noGrp="1"/>
          </p:cNvSpPr>
          <p:nvPr>
            <p:ph type="sldNum" sz="quarter" idx="12"/>
          </p:nvPr>
        </p:nvSpPr>
        <p:spPr/>
        <p:txBody>
          <a:bodyPr/>
          <a:lstStyle/>
          <a:p>
            <a:fld id="{DC0DAC50-5B68-40A7-BE88-76A9D7FBAD5C}" type="slidenum">
              <a:rPr lang="en-GB" smtClean="0"/>
              <a:t>1</a:t>
            </a:fld>
            <a:endParaRPr lang="en-GB"/>
          </a:p>
        </p:txBody>
      </p:sp>
    </p:spTree>
    <p:extLst>
      <p:ext uri="{BB962C8B-B14F-4D97-AF65-F5344CB8AC3E}">
        <p14:creationId xmlns:p14="http://schemas.microsoft.com/office/powerpoint/2010/main" val="26607609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749" t="41865" r="13845" b="11111"/>
          <a:stretch/>
        </p:blipFill>
        <p:spPr bwMode="auto">
          <a:xfrm rot="16200000">
            <a:off x="4015294" y="1717960"/>
            <a:ext cx="6550521" cy="36358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6" name="Picture 2" descr="Image result for stage dock theatr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130" y="332656"/>
            <a:ext cx="4595603" cy="2768852"/>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p:cNvCxnSpPr/>
          <p:nvPr/>
        </p:nvCxnSpPr>
        <p:spPr>
          <a:xfrm>
            <a:off x="1763688" y="2132856"/>
            <a:ext cx="295460" cy="1720287"/>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pic>
        <p:nvPicPr>
          <p:cNvPr id="5127" name="Picture 7" descr="Image result for stalls balcony">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8860" y="3979910"/>
            <a:ext cx="2778712" cy="2778712"/>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13" name="Picture 9" descr="Image result for stalls balcony">
            <a:hlinkClick r:id="rId7"/>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62340"/>
          <a:stretch/>
        </p:blipFill>
        <p:spPr bwMode="auto">
          <a:xfrm>
            <a:off x="99059" y="3900782"/>
            <a:ext cx="1510039" cy="2936968"/>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Arrow Connector 13"/>
          <p:cNvCxnSpPr/>
          <p:nvPr/>
        </p:nvCxnSpPr>
        <p:spPr>
          <a:xfrm flipH="1">
            <a:off x="1249058" y="2132856"/>
            <a:ext cx="514630" cy="1799415"/>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731651" y="-1"/>
            <a:ext cx="2533129" cy="461665"/>
          </a:xfrm>
          <a:prstGeom prst="rect">
            <a:avLst/>
          </a:prstGeom>
        </p:spPr>
        <p:txBody>
          <a:bodyPr wrap="none">
            <a:spAutoFit/>
          </a:bodyPr>
          <a:lstStyle/>
          <a:p>
            <a:r>
              <a:rPr lang="en-US" sz="2400" b="1" u="sng" dirty="0"/>
              <a:t>The Theatre Space</a:t>
            </a:r>
            <a:endParaRPr lang="en-GB" sz="2400" u="sng" dirty="0"/>
          </a:p>
        </p:txBody>
      </p:sp>
      <p:sp>
        <p:nvSpPr>
          <p:cNvPr id="16" name="Rectangle 15"/>
          <p:cNvSpPr/>
          <p:nvPr/>
        </p:nvSpPr>
        <p:spPr>
          <a:xfrm>
            <a:off x="52875" y="348420"/>
            <a:ext cx="2967992" cy="369332"/>
          </a:xfrm>
          <a:prstGeom prst="rect">
            <a:avLst/>
          </a:prstGeom>
        </p:spPr>
        <p:txBody>
          <a:bodyPr wrap="none">
            <a:spAutoFit/>
          </a:bodyPr>
          <a:lstStyle/>
          <a:p>
            <a:r>
              <a:rPr lang="en-US" b="1" dirty="0"/>
              <a:t>A: Cross section of a theatre </a:t>
            </a:r>
            <a:endParaRPr lang="en-GB" dirty="0"/>
          </a:p>
        </p:txBody>
      </p:sp>
      <p:sp>
        <p:nvSpPr>
          <p:cNvPr id="17" name="Rectangle 16"/>
          <p:cNvSpPr/>
          <p:nvPr/>
        </p:nvSpPr>
        <p:spPr>
          <a:xfrm>
            <a:off x="2066697" y="3563724"/>
            <a:ext cx="2433295" cy="369332"/>
          </a:xfrm>
          <a:prstGeom prst="rect">
            <a:avLst/>
          </a:prstGeom>
        </p:spPr>
        <p:txBody>
          <a:bodyPr wrap="none">
            <a:spAutoFit/>
          </a:bodyPr>
          <a:lstStyle/>
          <a:p>
            <a:r>
              <a:rPr lang="en-US" b="1" dirty="0"/>
              <a:t>B: Theatre seating plan</a:t>
            </a:r>
            <a:endParaRPr lang="en-GB" dirty="0"/>
          </a:p>
        </p:txBody>
      </p:sp>
      <p:sp>
        <p:nvSpPr>
          <p:cNvPr id="18" name="Rectangle 17"/>
          <p:cNvSpPr/>
          <p:nvPr/>
        </p:nvSpPr>
        <p:spPr>
          <a:xfrm>
            <a:off x="6012160" y="-36676"/>
            <a:ext cx="2378087" cy="369332"/>
          </a:xfrm>
          <a:prstGeom prst="rect">
            <a:avLst/>
          </a:prstGeom>
        </p:spPr>
        <p:txBody>
          <a:bodyPr wrap="none">
            <a:spAutoFit/>
          </a:bodyPr>
          <a:lstStyle/>
          <a:p>
            <a:r>
              <a:rPr lang="en-US" b="1" dirty="0"/>
              <a:t>C: Theatre terminology</a:t>
            </a:r>
            <a:endParaRPr lang="en-GB" dirty="0"/>
          </a:p>
        </p:txBody>
      </p:sp>
      <p:sp>
        <p:nvSpPr>
          <p:cNvPr id="19" name="Rectangle 18"/>
          <p:cNvSpPr/>
          <p:nvPr/>
        </p:nvSpPr>
        <p:spPr>
          <a:xfrm>
            <a:off x="4669821" y="2924944"/>
            <a:ext cx="801822" cy="230832"/>
          </a:xfrm>
          <a:prstGeom prst="rect">
            <a:avLst/>
          </a:prstGeom>
        </p:spPr>
        <p:txBody>
          <a:bodyPr wrap="none">
            <a:spAutoFit/>
          </a:bodyPr>
          <a:lstStyle/>
          <a:p>
            <a:pPr algn="ctr"/>
            <a:r>
              <a:rPr lang="en-US" sz="900" dirty="0"/>
              <a:t>STAGE DOOR</a:t>
            </a:r>
            <a:endParaRPr lang="en-GB" sz="900" dirty="0"/>
          </a:p>
        </p:txBody>
      </p:sp>
      <p:sp>
        <p:nvSpPr>
          <p:cNvPr id="20" name="Rectangle 19"/>
          <p:cNvSpPr/>
          <p:nvPr/>
        </p:nvSpPr>
        <p:spPr>
          <a:xfrm>
            <a:off x="3008847" y="1486250"/>
            <a:ext cx="825867" cy="230832"/>
          </a:xfrm>
          <a:prstGeom prst="rect">
            <a:avLst/>
          </a:prstGeom>
        </p:spPr>
        <p:txBody>
          <a:bodyPr wrap="none">
            <a:spAutoFit/>
          </a:bodyPr>
          <a:lstStyle/>
          <a:p>
            <a:pPr algn="ctr"/>
            <a:r>
              <a:rPr lang="en-US" sz="900" dirty="0"/>
              <a:t>LIGHTING RIG</a:t>
            </a:r>
            <a:endParaRPr lang="en-GB" sz="900" dirty="0"/>
          </a:p>
        </p:txBody>
      </p:sp>
      <p:sp>
        <p:nvSpPr>
          <p:cNvPr id="21" name="Rectangle 20"/>
          <p:cNvSpPr/>
          <p:nvPr/>
        </p:nvSpPr>
        <p:spPr>
          <a:xfrm>
            <a:off x="4137436" y="908720"/>
            <a:ext cx="739306" cy="230832"/>
          </a:xfrm>
          <a:prstGeom prst="rect">
            <a:avLst/>
          </a:prstGeom>
        </p:spPr>
        <p:txBody>
          <a:bodyPr wrap="none">
            <a:spAutoFit/>
          </a:bodyPr>
          <a:lstStyle/>
          <a:p>
            <a:pPr algn="ctr"/>
            <a:r>
              <a:rPr lang="en-US" sz="900" dirty="0"/>
              <a:t>BACKSTAGE</a:t>
            </a:r>
            <a:endParaRPr lang="en-GB" sz="900" dirty="0"/>
          </a:p>
        </p:txBody>
      </p:sp>
      <p:sp>
        <p:nvSpPr>
          <p:cNvPr id="22" name="Rectangle 21"/>
          <p:cNvSpPr/>
          <p:nvPr/>
        </p:nvSpPr>
        <p:spPr>
          <a:xfrm>
            <a:off x="16841" y="908720"/>
            <a:ext cx="1019831" cy="230832"/>
          </a:xfrm>
          <a:prstGeom prst="rect">
            <a:avLst/>
          </a:prstGeom>
        </p:spPr>
        <p:txBody>
          <a:bodyPr wrap="none">
            <a:spAutoFit/>
          </a:bodyPr>
          <a:lstStyle/>
          <a:p>
            <a:pPr algn="ctr"/>
            <a:r>
              <a:rPr lang="en-US" sz="900" dirty="0"/>
              <a:t>FRONT OF HOUSE</a:t>
            </a:r>
            <a:endParaRPr lang="en-GB" sz="900" dirty="0"/>
          </a:p>
        </p:txBody>
      </p:sp>
      <p:sp>
        <p:nvSpPr>
          <p:cNvPr id="23" name="Rectangle 22"/>
          <p:cNvSpPr/>
          <p:nvPr/>
        </p:nvSpPr>
        <p:spPr>
          <a:xfrm>
            <a:off x="59323" y="2986092"/>
            <a:ext cx="716863" cy="369332"/>
          </a:xfrm>
          <a:prstGeom prst="rect">
            <a:avLst/>
          </a:prstGeom>
        </p:spPr>
        <p:txBody>
          <a:bodyPr wrap="none">
            <a:spAutoFit/>
          </a:bodyPr>
          <a:lstStyle/>
          <a:p>
            <a:pPr algn="ctr"/>
            <a:r>
              <a:rPr lang="en-US" sz="900" dirty="0"/>
              <a:t>AUDIENCE </a:t>
            </a:r>
          </a:p>
          <a:p>
            <a:pPr algn="ctr"/>
            <a:r>
              <a:rPr lang="en-US" sz="900" dirty="0"/>
              <a:t>ENTRANCE </a:t>
            </a:r>
            <a:endParaRPr lang="en-GB" sz="900" dirty="0"/>
          </a:p>
        </p:txBody>
      </p:sp>
      <p:sp>
        <p:nvSpPr>
          <p:cNvPr id="9" name="Right Brace 8"/>
          <p:cNvSpPr/>
          <p:nvPr/>
        </p:nvSpPr>
        <p:spPr>
          <a:xfrm rot="16200000">
            <a:off x="427618" y="823149"/>
            <a:ext cx="198276" cy="692946"/>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ln>
                <a:solidFill>
                  <a:sysClr val="windowText" lastClr="000000"/>
                </a:solidFill>
              </a:ln>
            </a:endParaRPr>
          </a:p>
        </p:txBody>
      </p:sp>
      <p:sp>
        <p:nvSpPr>
          <p:cNvPr id="25" name="Right Brace 24"/>
          <p:cNvSpPr/>
          <p:nvPr/>
        </p:nvSpPr>
        <p:spPr>
          <a:xfrm rot="16200000">
            <a:off x="4407951" y="823149"/>
            <a:ext cx="198276" cy="692946"/>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ln>
                <a:solidFill>
                  <a:sysClr val="windowText" lastClr="000000"/>
                </a:solidFill>
              </a:ln>
            </a:endParaRPr>
          </a:p>
        </p:txBody>
      </p:sp>
      <p:sp>
        <p:nvSpPr>
          <p:cNvPr id="2" name="Slide Number Placeholder 1">
            <a:extLst>
              <a:ext uri="{FF2B5EF4-FFF2-40B4-BE49-F238E27FC236}">
                <a16:creationId xmlns:a16="http://schemas.microsoft.com/office/drawing/2014/main" id="{DFF00484-DBB6-46C0-825E-DC23D92A3C71}"/>
              </a:ext>
            </a:extLst>
          </p:cNvPr>
          <p:cNvSpPr>
            <a:spLocks noGrp="1"/>
          </p:cNvSpPr>
          <p:nvPr>
            <p:ph type="sldNum" sz="quarter" idx="12"/>
          </p:nvPr>
        </p:nvSpPr>
        <p:spPr/>
        <p:txBody>
          <a:bodyPr/>
          <a:lstStyle/>
          <a:p>
            <a:fld id="{DC0DAC50-5B68-40A7-BE88-76A9D7FBAD5C}" type="slidenum">
              <a:rPr lang="en-GB" smtClean="0"/>
              <a:t>10</a:t>
            </a:fld>
            <a:endParaRPr lang="en-GB"/>
          </a:p>
        </p:txBody>
      </p:sp>
    </p:spTree>
    <p:extLst>
      <p:ext uri="{BB962C8B-B14F-4D97-AF65-F5344CB8AC3E}">
        <p14:creationId xmlns:p14="http://schemas.microsoft.com/office/powerpoint/2010/main" val="25859539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302" t="15278" r="18120" b="11309"/>
          <a:stretch/>
        </p:blipFill>
        <p:spPr bwMode="auto">
          <a:xfrm>
            <a:off x="4580" y="632908"/>
            <a:ext cx="9144000" cy="61291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descr="Image result for word lighting">
            <a:hlinkClick r:id="rId3"/>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2916" b="43786"/>
          <a:stretch/>
        </p:blipFill>
        <p:spPr bwMode="auto">
          <a:xfrm>
            <a:off x="2951820" y="73686"/>
            <a:ext cx="3132348" cy="54700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 name="Picture 4"/>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04" b="97193" l="1063" r="100000">
                        <a14:foregroundMark x1="10313" y1="75965" x2="22313" y2="41404"/>
                        <a14:foregroundMark x1="18313" y1="29649" x2="18438" y2="9649"/>
                        <a14:foregroundMark x1="15375" y1="3860" x2="94938" y2="3509"/>
                        <a14:foregroundMark x1="43563" y1="40877" x2="49813" y2="44211"/>
                        <a14:foregroundMark x1="65688" y1="41754" x2="72688" y2="55965"/>
                        <a14:foregroundMark x1="86625" y1="42281" x2="91375" y2="56316"/>
                        <a14:foregroundMark x1="44438" y1="54737" x2="46063" y2="54211"/>
                        <a14:foregroundMark x1="52750" y1="34737" x2="52750" y2="34737"/>
                        <a14:foregroundMark x1="70563" y1="13509" x2="70563" y2="13509"/>
                        <a14:foregroundMark x1="28125" y1="51404" x2="28125" y2="51404"/>
                        <a14:foregroundMark x1="4375" y1="2982" x2="4375" y2="2982"/>
                        <a14:foregroundMark x1="29750" y1="57544" x2="29750" y2="57544"/>
                        <a14:foregroundMark x1="74000" y1="32105" x2="74000" y2="32105"/>
                        <a14:backgroundMark x1="6875" y1="18772" x2="938" y2="70877"/>
                        <a14:backgroundMark x1="32438" y1="19298" x2="35688" y2="95614"/>
                        <a14:backgroundMark x1="43875" y1="26316" x2="43875" y2="26316"/>
                        <a14:backgroundMark x1="44750" y1="31404" x2="44750" y2="31404"/>
                        <a14:backgroundMark x1="46688" y1="32105" x2="46688" y2="32105"/>
                        <a14:backgroundMark x1="44000" y1="9649" x2="44000" y2="9649"/>
                        <a14:backgroundMark x1="45063" y1="17193" x2="45063" y2="17193"/>
                        <a14:backgroundMark x1="66438" y1="20175" x2="66438" y2="20175"/>
                        <a14:backgroundMark x1="69250" y1="9298" x2="69250" y2="9298"/>
                        <a14:backgroundMark x1="65563" y1="7544" x2="65563" y2="7544"/>
                        <a14:backgroundMark x1="72688" y1="30175" x2="72688" y2="30175"/>
                        <a14:backgroundMark x1="89438" y1="19298" x2="89438" y2="19298"/>
                        <a14:backgroundMark x1="87063" y1="19298" x2="87063" y2="19298"/>
                        <a14:backgroundMark x1="90188" y1="32632" x2="90188" y2="3263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312812" y="0"/>
            <a:ext cx="1818233" cy="6477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04" b="97193" l="1063" r="100000">
                        <a14:foregroundMark x1="10313" y1="75965" x2="22313" y2="41404"/>
                        <a14:foregroundMark x1="18313" y1="29649" x2="18438" y2="9649"/>
                        <a14:foregroundMark x1="15375" y1="3860" x2="94938" y2="3509"/>
                        <a14:foregroundMark x1="43563" y1="40877" x2="49813" y2="44211"/>
                        <a14:foregroundMark x1="65688" y1="41754" x2="72688" y2="55965"/>
                        <a14:foregroundMark x1="86625" y1="42281" x2="91375" y2="56316"/>
                        <a14:foregroundMark x1="44438" y1="54737" x2="46063" y2="54211"/>
                        <a14:foregroundMark x1="52750" y1="34737" x2="52750" y2="34737"/>
                        <a14:foregroundMark x1="70563" y1="13509" x2="70563" y2="13509"/>
                        <a14:foregroundMark x1="28125" y1="51404" x2="28125" y2="51404"/>
                        <a14:foregroundMark x1="4375" y1="2982" x2="4375" y2="2982"/>
                        <a14:foregroundMark x1="29750" y1="57544" x2="29750" y2="57544"/>
                        <a14:foregroundMark x1="74000" y1="32105" x2="74000" y2="32105"/>
                        <a14:backgroundMark x1="6875" y1="18772" x2="938" y2="70877"/>
                        <a14:backgroundMark x1="32438" y1="19298" x2="35688" y2="95614"/>
                        <a14:backgroundMark x1="43875" y1="26316" x2="43875" y2="26316"/>
                        <a14:backgroundMark x1="44750" y1="31404" x2="44750" y2="31404"/>
                        <a14:backgroundMark x1="46688" y1="32105" x2="46688" y2="32105"/>
                        <a14:backgroundMark x1="44000" y1="9649" x2="44000" y2="9649"/>
                        <a14:backgroundMark x1="45063" y1="17193" x2="45063" y2="17193"/>
                        <a14:backgroundMark x1="66438" y1="20175" x2="66438" y2="20175"/>
                        <a14:backgroundMark x1="69250" y1="9298" x2="69250" y2="9298"/>
                        <a14:backgroundMark x1="65563" y1="7544" x2="65563" y2="7544"/>
                        <a14:backgroundMark x1="72688" y1="30175" x2="72688" y2="30175"/>
                        <a14:backgroundMark x1="89438" y1="19298" x2="89438" y2="19298"/>
                        <a14:backgroundMark x1="87063" y1="19298" x2="87063" y2="19298"/>
                        <a14:backgroundMark x1="90188" y1="32632" x2="90188" y2="32632"/>
                      </a14:backgroundRemoval>
                    </a14:imgEffect>
                  </a14:imgLayer>
                </a14:imgProps>
              </a:ext>
              <a:ext uri="{28A0092B-C50C-407E-A947-70E740481C1C}">
                <a14:useLocalDpi xmlns:a14="http://schemas.microsoft.com/office/drawing/2010/main" val="0"/>
              </a:ext>
            </a:extLst>
          </a:blip>
          <a:srcRect/>
          <a:stretch>
            <a:fillRect/>
          </a:stretch>
        </p:blipFill>
        <p:spPr bwMode="auto">
          <a:xfrm>
            <a:off x="4580" y="1"/>
            <a:ext cx="1818233" cy="6477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a:extLst>
              <a:ext uri="{FF2B5EF4-FFF2-40B4-BE49-F238E27FC236}">
                <a16:creationId xmlns:a16="http://schemas.microsoft.com/office/drawing/2014/main" id="{EB7DA3AC-2237-4421-A361-849AEEDAA3F5}"/>
              </a:ext>
            </a:extLst>
          </p:cNvPr>
          <p:cNvSpPr>
            <a:spLocks noGrp="1"/>
          </p:cNvSpPr>
          <p:nvPr>
            <p:ph type="sldNum" sz="quarter" idx="12"/>
          </p:nvPr>
        </p:nvSpPr>
        <p:spPr/>
        <p:txBody>
          <a:bodyPr/>
          <a:lstStyle/>
          <a:p>
            <a:fld id="{DC0DAC50-5B68-40A7-BE88-76A9D7FBAD5C}" type="slidenum">
              <a:rPr lang="en-GB" smtClean="0"/>
              <a:t>11</a:t>
            </a:fld>
            <a:endParaRPr lang="en-GB"/>
          </a:p>
        </p:txBody>
      </p:sp>
    </p:spTree>
    <p:extLst>
      <p:ext uri="{BB962C8B-B14F-4D97-AF65-F5344CB8AC3E}">
        <p14:creationId xmlns:p14="http://schemas.microsoft.com/office/powerpoint/2010/main" val="1530087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result for word lighting">
            <a:hlinkClick r:id="rId2"/>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2916" b="43786"/>
          <a:stretch/>
        </p:blipFill>
        <p:spPr bwMode="auto">
          <a:xfrm>
            <a:off x="539552" y="111157"/>
            <a:ext cx="3132348" cy="54700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921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5252" t="14113" r="26815" b="11290"/>
          <a:stretch/>
        </p:blipFill>
        <p:spPr bwMode="auto">
          <a:xfrm>
            <a:off x="4618876" y="1203383"/>
            <a:ext cx="4459215" cy="5204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24294" t="14012" r="26412" b="11189"/>
          <a:stretch/>
        </p:blipFill>
        <p:spPr bwMode="auto">
          <a:xfrm>
            <a:off x="251520" y="836712"/>
            <a:ext cx="4118623" cy="4687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788024" y="129406"/>
            <a:ext cx="4146456" cy="923330"/>
          </a:xfrm>
          <a:prstGeom prst="rect">
            <a:avLst/>
          </a:prstGeom>
          <a:solidFill>
            <a:srgbClr val="FFFF99"/>
          </a:solidFill>
          <a:ln>
            <a:solidFill>
              <a:schemeClr val="tx1"/>
            </a:solidFill>
          </a:ln>
        </p:spPr>
        <p:txBody>
          <a:bodyPr wrap="square" rtlCol="0">
            <a:spAutoFit/>
          </a:bodyPr>
          <a:lstStyle/>
          <a:p>
            <a:r>
              <a:rPr lang="en-GB" b="1" u="sng" dirty="0"/>
              <a:t>Remember…</a:t>
            </a:r>
            <a:r>
              <a:rPr lang="en-GB" b="1" dirty="0"/>
              <a:t> </a:t>
            </a:r>
            <a:r>
              <a:rPr lang="en-GB" dirty="0"/>
              <a:t>You </a:t>
            </a:r>
            <a:r>
              <a:rPr lang="en-GB" b="1" dirty="0"/>
              <a:t>MUST</a:t>
            </a:r>
            <a:r>
              <a:rPr lang="en-GB" dirty="0"/>
              <a:t> state </a:t>
            </a:r>
            <a:r>
              <a:rPr lang="en-GB" b="1" dirty="0"/>
              <a:t>WHY </a:t>
            </a:r>
            <a:r>
              <a:rPr lang="en-GB" dirty="0"/>
              <a:t>you have chosen what you have and </a:t>
            </a:r>
            <a:r>
              <a:rPr lang="en-GB" b="1" dirty="0"/>
              <a:t>HOW</a:t>
            </a:r>
            <a:r>
              <a:rPr lang="en-GB" dirty="0"/>
              <a:t> it links to the brief / synopsis</a:t>
            </a:r>
          </a:p>
        </p:txBody>
      </p:sp>
      <p:sp>
        <p:nvSpPr>
          <p:cNvPr id="6" name="TextBox 5"/>
          <p:cNvSpPr txBox="1"/>
          <p:nvPr/>
        </p:nvSpPr>
        <p:spPr>
          <a:xfrm>
            <a:off x="212220" y="5573454"/>
            <a:ext cx="4285912" cy="1277273"/>
          </a:xfrm>
          <a:prstGeom prst="rect">
            <a:avLst/>
          </a:prstGeom>
          <a:solidFill>
            <a:srgbClr val="FFFF99"/>
          </a:solidFill>
          <a:ln>
            <a:solidFill>
              <a:schemeClr val="tx1"/>
            </a:solidFill>
          </a:ln>
        </p:spPr>
        <p:txBody>
          <a:bodyPr wrap="square" rtlCol="0">
            <a:spAutoFit/>
          </a:bodyPr>
          <a:lstStyle/>
          <a:p>
            <a:pPr marL="285750" indent="-285750">
              <a:buFont typeface="Arial" panose="020B0604020202020204" pitchFamily="34" charset="0"/>
              <a:buChar char="•"/>
            </a:pPr>
            <a:r>
              <a:rPr lang="en-GB" sz="1100" dirty="0"/>
              <a:t>Complete all boxes for full marks (1 mark for each row) State LX</a:t>
            </a:r>
          </a:p>
          <a:p>
            <a:pPr marL="285750" indent="-285750">
              <a:buFont typeface="Arial" panose="020B0604020202020204" pitchFamily="34" charset="0"/>
              <a:buChar char="•"/>
            </a:pPr>
            <a:r>
              <a:rPr lang="en-GB" sz="1100" dirty="0"/>
              <a:t>Clearly identify the CUE!!! (When will it happen?)</a:t>
            </a:r>
          </a:p>
          <a:p>
            <a:pPr marL="285750" indent="-285750">
              <a:buFont typeface="Arial" panose="020B0604020202020204" pitchFamily="34" charset="0"/>
              <a:buChar char="•"/>
            </a:pPr>
            <a:r>
              <a:rPr lang="en-GB" sz="1100" dirty="0"/>
              <a:t>What lighting state? (Which lights will you use?)</a:t>
            </a:r>
          </a:p>
          <a:p>
            <a:pPr marL="285750" indent="-285750">
              <a:buFont typeface="Arial" panose="020B0604020202020204" pitchFamily="34" charset="0"/>
              <a:buChar char="•"/>
            </a:pPr>
            <a:r>
              <a:rPr lang="en-GB" sz="1100" dirty="0"/>
              <a:t>Complete the description. (What do you want the lights/sound to communicate?) LX state = intensity of light %, </a:t>
            </a:r>
          </a:p>
          <a:p>
            <a:pPr marL="285750" indent="-285750">
              <a:buFont typeface="Arial" panose="020B0604020202020204" pitchFamily="34" charset="0"/>
              <a:buChar char="•"/>
            </a:pPr>
            <a:r>
              <a:rPr lang="en-GB" sz="1100" dirty="0"/>
              <a:t>Link to the script/extract/idea given to you</a:t>
            </a:r>
          </a:p>
          <a:p>
            <a:pPr marL="285750" indent="-285750">
              <a:buFont typeface="Arial" panose="020B0604020202020204" pitchFamily="34" charset="0"/>
              <a:buChar char="•"/>
            </a:pPr>
            <a:r>
              <a:rPr lang="en-GB" sz="1100" dirty="0"/>
              <a:t>Complete the question!</a:t>
            </a:r>
          </a:p>
        </p:txBody>
      </p:sp>
      <p:sp>
        <p:nvSpPr>
          <p:cNvPr id="2" name="Slide Number Placeholder 1">
            <a:extLst>
              <a:ext uri="{FF2B5EF4-FFF2-40B4-BE49-F238E27FC236}">
                <a16:creationId xmlns:a16="http://schemas.microsoft.com/office/drawing/2014/main" id="{CE3B9B35-14D1-42D3-8C95-C6821D21FC6E}"/>
              </a:ext>
            </a:extLst>
          </p:cNvPr>
          <p:cNvSpPr>
            <a:spLocks noGrp="1"/>
          </p:cNvSpPr>
          <p:nvPr>
            <p:ph type="sldNum" sz="quarter" idx="12"/>
          </p:nvPr>
        </p:nvSpPr>
        <p:spPr/>
        <p:txBody>
          <a:bodyPr/>
          <a:lstStyle/>
          <a:p>
            <a:fld id="{DC0DAC50-5B68-40A7-BE88-76A9D7FBAD5C}" type="slidenum">
              <a:rPr lang="en-GB" smtClean="0"/>
              <a:t>12</a:t>
            </a:fld>
            <a:endParaRPr lang="en-GB"/>
          </a:p>
        </p:txBody>
      </p:sp>
    </p:spTree>
    <p:extLst>
      <p:ext uri="{BB962C8B-B14F-4D97-AF65-F5344CB8AC3E}">
        <p14:creationId xmlns:p14="http://schemas.microsoft.com/office/powerpoint/2010/main" val="30155089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 result for design word pn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552" y="198644"/>
            <a:ext cx="1856197" cy="63806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rot="20280776">
            <a:off x="-54254" y="-77935"/>
            <a:ext cx="789558" cy="646331"/>
          </a:xfrm>
          <a:prstGeom prst="rect">
            <a:avLst/>
          </a:prstGeom>
          <a:noFill/>
        </p:spPr>
        <p:txBody>
          <a:bodyPr wrap="square" rtlCol="0">
            <a:spAutoFit/>
          </a:bodyPr>
          <a:lstStyle/>
          <a:p>
            <a:pPr algn="ctr"/>
            <a:r>
              <a:rPr lang="en-GB" sz="3600" b="1" dirty="0"/>
              <a:t>Set</a:t>
            </a:r>
          </a:p>
        </p:txBody>
      </p:sp>
      <p:pic>
        <p:nvPicPr>
          <p:cNvPr id="1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92680" y="-1278770"/>
            <a:ext cx="2195513"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7983" t="1666" r="7938" b="26265"/>
          <a:stretch/>
        </p:blipFill>
        <p:spPr bwMode="auto">
          <a:xfrm>
            <a:off x="10416161" y="1495879"/>
            <a:ext cx="1512168" cy="9032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36250" y="116632"/>
            <a:ext cx="1127638" cy="744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78678" y="1154232"/>
            <a:ext cx="1423859" cy="9186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 name="Table 1"/>
          <p:cNvGraphicFramePr>
            <a:graphicFrameLocks noGrp="1"/>
          </p:cNvGraphicFramePr>
          <p:nvPr>
            <p:extLst>
              <p:ext uri="{D42A27DB-BD31-4B8C-83A1-F6EECF244321}">
                <p14:modId xmlns:p14="http://schemas.microsoft.com/office/powerpoint/2010/main" val="1655110203"/>
              </p:ext>
            </p:extLst>
          </p:nvPr>
        </p:nvGraphicFramePr>
        <p:xfrm>
          <a:off x="52875" y="2442183"/>
          <a:ext cx="4159085" cy="4333240"/>
        </p:xfrm>
        <a:graphic>
          <a:graphicData uri="http://schemas.openxmlformats.org/drawingml/2006/table">
            <a:tbl>
              <a:tblPr firstRow="1" bandRow="1">
                <a:tableStyleId>{5940675A-B579-460E-94D1-54222C63F5DA}</a:tableStyleId>
              </a:tblPr>
              <a:tblGrid>
                <a:gridCol w="1062741">
                  <a:extLst>
                    <a:ext uri="{9D8B030D-6E8A-4147-A177-3AD203B41FA5}">
                      <a16:colId xmlns:a16="http://schemas.microsoft.com/office/drawing/2014/main" val="20000"/>
                    </a:ext>
                  </a:extLst>
                </a:gridCol>
                <a:gridCol w="3096344">
                  <a:extLst>
                    <a:ext uri="{9D8B030D-6E8A-4147-A177-3AD203B41FA5}">
                      <a16:colId xmlns:a16="http://schemas.microsoft.com/office/drawing/2014/main" val="20001"/>
                    </a:ext>
                  </a:extLst>
                </a:gridCol>
              </a:tblGrid>
              <a:tr h="370840">
                <a:tc>
                  <a:txBody>
                    <a:bodyPr/>
                    <a:lstStyle/>
                    <a:p>
                      <a:r>
                        <a:rPr lang="en-GB" sz="1400" b="1" dirty="0">
                          <a:solidFill>
                            <a:srgbClr val="008E40"/>
                          </a:solidFill>
                        </a:rPr>
                        <a:t>Naturalistic  / Realism</a:t>
                      </a:r>
                      <a:endParaRPr lang="en-GB" sz="1400" dirty="0">
                        <a:solidFill>
                          <a:srgbClr val="008E4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008E40"/>
                          </a:solidFill>
                        </a:rPr>
                        <a:t>realistic, </a:t>
                      </a:r>
                      <a:r>
                        <a:rPr lang="en-US" sz="1400" b="0" i="0" u="none" strike="noStrike" kern="1200" baseline="0" dirty="0">
                          <a:solidFill>
                            <a:srgbClr val="008E40"/>
                          </a:solidFill>
                          <a:latin typeface="+mn-lt"/>
                          <a:ea typeface="+mn-ea"/>
                          <a:cs typeface="+mn-cs"/>
                        </a:rPr>
                        <a:t>incorporate elements that are meant to look like </a:t>
                      </a:r>
                      <a:r>
                        <a:rPr lang="en-US" sz="1400" b="1" i="0" u="none" strike="noStrike" kern="1200" baseline="0" dirty="0">
                          <a:solidFill>
                            <a:srgbClr val="008E40"/>
                          </a:solidFill>
                          <a:latin typeface="+mn-lt"/>
                          <a:ea typeface="+mn-ea"/>
                          <a:cs typeface="+mn-cs"/>
                        </a:rPr>
                        <a:t>real life</a:t>
                      </a:r>
                      <a:r>
                        <a:rPr lang="en-US" sz="1400" b="0" i="0" u="none" strike="noStrike" kern="1200" baseline="0" dirty="0">
                          <a:solidFill>
                            <a:srgbClr val="008E40"/>
                          </a:solidFill>
                          <a:latin typeface="+mn-lt"/>
                          <a:ea typeface="+mn-ea"/>
                          <a:cs typeface="+mn-cs"/>
                        </a:rPr>
                        <a:t>. </a:t>
                      </a:r>
                    </a:p>
                  </a:txBody>
                  <a:tcPr/>
                </a:tc>
                <a:extLst>
                  <a:ext uri="{0D108BD9-81ED-4DB2-BD59-A6C34878D82A}">
                    <a16:rowId xmlns:a16="http://schemas.microsoft.com/office/drawing/2014/main" val="10000"/>
                  </a:ext>
                </a:extLst>
              </a:tr>
              <a:tr h="370840">
                <a:tc>
                  <a:txBody>
                    <a:bodyPr/>
                    <a:lstStyle/>
                    <a:p>
                      <a:r>
                        <a:rPr lang="en-GB" sz="1400" b="1" dirty="0">
                          <a:solidFill>
                            <a:srgbClr val="008E40"/>
                          </a:solidFill>
                        </a:rPr>
                        <a:t>Abstract</a:t>
                      </a:r>
                      <a:endParaRPr lang="en-GB" sz="1400" dirty="0">
                        <a:solidFill>
                          <a:srgbClr val="008E4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dirty="0">
                          <a:solidFill>
                            <a:srgbClr val="008E40"/>
                          </a:solidFill>
                        </a:rPr>
                        <a:t>not normal </a:t>
                      </a:r>
                      <a:r>
                        <a:rPr lang="en-GB" sz="1400" dirty="0">
                          <a:solidFill>
                            <a:srgbClr val="008E40"/>
                          </a:solidFill>
                        </a:rPr>
                        <a:t>or everyday like but represents the same thing.</a:t>
                      </a:r>
                    </a:p>
                  </a:txBody>
                  <a:tcPr/>
                </a:tc>
                <a:extLst>
                  <a:ext uri="{0D108BD9-81ED-4DB2-BD59-A6C34878D82A}">
                    <a16:rowId xmlns:a16="http://schemas.microsoft.com/office/drawing/2014/main" val="10001"/>
                  </a:ext>
                </a:extLst>
              </a:tr>
              <a:tr h="370840">
                <a:tc>
                  <a:txBody>
                    <a:bodyPr/>
                    <a:lstStyle/>
                    <a:p>
                      <a:r>
                        <a:rPr lang="en-GB" sz="1400" b="1" dirty="0">
                          <a:solidFill>
                            <a:srgbClr val="008E40"/>
                          </a:solidFill>
                        </a:rPr>
                        <a:t>Simplistic</a:t>
                      </a:r>
                    </a:p>
                  </a:txBody>
                  <a:tcPr/>
                </a:tc>
                <a:tc>
                  <a:txBody>
                    <a:bodyPr/>
                    <a:lstStyle/>
                    <a:p>
                      <a:r>
                        <a:rPr lang="en-GB" sz="1400" b="1" baseline="0" dirty="0">
                          <a:solidFill>
                            <a:srgbClr val="008E40"/>
                          </a:solidFill>
                        </a:rPr>
                        <a:t>Simple</a:t>
                      </a:r>
                      <a:r>
                        <a:rPr lang="en-GB" sz="1400" baseline="0" dirty="0">
                          <a:solidFill>
                            <a:srgbClr val="008E40"/>
                          </a:solidFill>
                        </a:rPr>
                        <a:t> yet effective</a:t>
                      </a:r>
                      <a:endParaRPr lang="en-GB" sz="1400" dirty="0">
                        <a:solidFill>
                          <a:srgbClr val="008E40"/>
                        </a:solidFill>
                      </a:endParaRPr>
                    </a:p>
                  </a:txBody>
                  <a:tcPr/>
                </a:tc>
                <a:extLst>
                  <a:ext uri="{0D108BD9-81ED-4DB2-BD59-A6C34878D82A}">
                    <a16:rowId xmlns:a16="http://schemas.microsoft.com/office/drawing/2014/main" val="10002"/>
                  </a:ext>
                </a:extLst>
              </a:tr>
              <a:tr h="370840">
                <a:tc>
                  <a:txBody>
                    <a:bodyPr/>
                    <a:lstStyle/>
                    <a:p>
                      <a:r>
                        <a:rPr lang="en-GB" sz="1400" b="1" dirty="0">
                          <a:solidFill>
                            <a:srgbClr val="008E40"/>
                          </a:solidFill>
                        </a:rPr>
                        <a:t>Symbolism</a:t>
                      </a:r>
                    </a:p>
                  </a:txBody>
                  <a:tcPr/>
                </a:tc>
                <a:tc>
                  <a:txBody>
                    <a:bodyPr/>
                    <a:lstStyle/>
                    <a:p>
                      <a:r>
                        <a:rPr lang="en-US" sz="1400" b="0" i="0" u="none" strike="noStrike" kern="1200" baseline="0" dirty="0">
                          <a:solidFill>
                            <a:srgbClr val="008E40"/>
                          </a:solidFill>
                          <a:latin typeface="+mn-lt"/>
                          <a:ea typeface="+mn-ea"/>
                          <a:cs typeface="+mn-cs"/>
                        </a:rPr>
                        <a:t>Symbolist sets are more interested in communicating an </a:t>
                      </a:r>
                      <a:r>
                        <a:rPr lang="en-US" sz="1400" b="1" i="0" u="none" strike="noStrike" kern="1200" baseline="0" dirty="0">
                          <a:solidFill>
                            <a:srgbClr val="008E40"/>
                          </a:solidFill>
                          <a:latin typeface="+mn-lt"/>
                          <a:ea typeface="+mn-ea"/>
                          <a:cs typeface="+mn-cs"/>
                        </a:rPr>
                        <a:t>idea </a:t>
                      </a:r>
                      <a:r>
                        <a:rPr lang="en-US" sz="1400" b="0" i="0" u="none" strike="noStrike" kern="1200" baseline="0" dirty="0">
                          <a:solidFill>
                            <a:srgbClr val="008E40"/>
                          </a:solidFill>
                          <a:latin typeface="+mn-lt"/>
                          <a:ea typeface="+mn-ea"/>
                          <a:cs typeface="+mn-cs"/>
                        </a:rPr>
                        <a:t>to the audience than in representing real life. </a:t>
                      </a:r>
                      <a:endParaRPr lang="en-GB" sz="1400" dirty="0">
                        <a:solidFill>
                          <a:srgbClr val="008E40"/>
                        </a:solidFill>
                      </a:endParaRPr>
                    </a:p>
                  </a:txBody>
                  <a:tcPr/>
                </a:tc>
                <a:extLst>
                  <a:ext uri="{0D108BD9-81ED-4DB2-BD59-A6C34878D82A}">
                    <a16:rowId xmlns:a16="http://schemas.microsoft.com/office/drawing/2014/main" val="10003"/>
                  </a:ext>
                </a:extLst>
              </a:tr>
              <a:tr h="370840">
                <a:tc>
                  <a:txBody>
                    <a:bodyPr/>
                    <a:lstStyle/>
                    <a:p>
                      <a:r>
                        <a:rPr lang="en-GB" sz="1400" b="1" dirty="0">
                          <a:solidFill>
                            <a:srgbClr val="008E40"/>
                          </a:solidFill>
                        </a:rPr>
                        <a:t>Multi-purpose</a:t>
                      </a:r>
                    </a:p>
                  </a:txBody>
                  <a:tcPr/>
                </a:tc>
                <a:tc>
                  <a:txBody>
                    <a:bodyPr/>
                    <a:lstStyle/>
                    <a:p>
                      <a:r>
                        <a:rPr lang="en-GB" sz="1400" dirty="0">
                          <a:solidFill>
                            <a:srgbClr val="008E40"/>
                          </a:solidFill>
                        </a:rPr>
                        <a:t>The</a:t>
                      </a:r>
                      <a:r>
                        <a:rPr lang="en-GB" sz="1400" baseline="0" dirty="0">
                          <a:solidFill>
                            <a:srgbClr val="008E40"/>
                          </a:solidFill>
                        </a:rPr>
                        <a:t> set can be used in </a:t>
                      </a:r>
                      <a:r>
                        <a:rPr lang="en-GB" sz="1400" b="1" baseline="0" dirty="0">
                          <a:solidFill>
                            <a:srgbClr val="008E40"/>
                          </a:solidFill>
                        </a:rPr>
                        <a:t>more than one way</a:t>
                      </a:r>
                      <a:r>
                        <a:rPr lang="en-GB" sz="1400" baseline="0" dirty="0">
                          <a:solidFill>
                            <a:srgbClr val="008E40"/>
                          </a:solidFill>
                        </a:rPr>
                        <a:t>, e.g. a box could represent a seat or a TV.</a:t>
                      </a:r>
                      <a:endParaRPr lang="en-GB" sz="1400" dirty="0">
                        <a:solidFill>
                          <a:srgbClr val="008E40"/>
                        </a:solidFill>
                      </a:endParaRPr>
                    </a:p>
                  </a:txBody>
                  <a:tcPr/>
                </a:tc>
                <a:extLst>
                  <a:ext uri="{0D108BD9-81ED-4DB2-BD59-A6C34878D82A}">
                    <a16:rowId xmlns:a16="http://schemas.microsoft.com/office/drawing/2014/main" val="10004"/>
                  </a:ext>
                </a:extLst>
              </a:tr>
              <a:tr h="370840">
                <a:tc>
                  <a:txBody>
                    <a:bodyPr/>
                    <a:lstStyle/>
                    <a:p>
                      <a:r>
                        <a:rPr lang="en-GB" sz="1400" b="1" dirty="0">
                          <a:solidFill>
                            <a:srgbClr val="008E40"/>
                          </a:solidFill>
                        </a:rPr>
                        <a:t>Fantasy</a:t>
                      </a:r>
                    </a:p>
                  </a:txBody>
                  <a:tcPr/>
                </a:tc>
                <a:tc>
                  <a:txBody>
                    <a:bodyPr/>
                    <a:lstStyle/>
                    <a:p>
                      <a:r>
                        <a:rPr lang="en-US" sz="1400" b="0" i="0" u="none" strike="noStrike" kern="1200" baseline="0" dirty="0">
                          <a:solidFill>
                            <a:srgbClr val="008E40"/>
                          </a:solidFill>
                          <a:latin typeface="+mn-lt"/>
                          <a:ea typeface="+mn-ea"/>
                          <a:cs typeface="+mn-cs"/>
                        </a:rPr>
                        <a:t>Does not have the constraints of representing a world that is already known to the audience. </a:t>
                      </a:r>
                      <a:endParaRPr lang="en-GB" sz="1400" dirty="0">
                        <a:solidFill>
                          <a:srgbClr val="008E40"/>
                        </a:solidFill>
                      </a:endParaRPr>
                    </a:p>
                  </a:txBody>
                  <a:tcPr/>
                </a:tc>
                <a:extLst>
                  <a:ext uri="{0D108BD9-81ED-4DB2-BD59-A6C34878D82A}">
                    <a16:rowId xmlns:a16="http://schemas.microsoft.com/office/drawing/2014/main" val="10005"/>
                  </a:ext>
                </a:extLst>
              </a:tr>
              <a:tr h="370840">
                <a:tc>
                  <a:txBody>
                    <a:bodyPr/>
                    <a:lstStyle/>
                    <a:p>
                      <a:r>
                        <a:rPr lang="en-GB" sz="1400" b="1" dirty="0">
                          <a:solidFill>
                            <a:srgbClr val="008E40"/>
                          </a:solidFill>
                        </a:rPr>
                        <a:t>Minimalism</a:t>
                      </a:r>
                    </a:p>
                  </a:txBody>
                  <a:tcPr/>
                </a:tc>
                <a:tc>
                  <a:txBody>
                    <a:bodyPr/>
                    <a:lstStyle/>
                    <a:p>
                      <a:r>
                        <a:rPr lang="en-US" sz="1400" b="0" i="0" u="none" strike="noStrike" kern="1200" baseline="0" dirty="0">
                          <a:solidFill>
                            <a:srgbClr val="008E40"/>
                          </a:solidFill>
                          <a:latin typeface="+mn-lt"/>
                          <a:ea typeface="+mn-ea"/>
                          <a:cs typeface="+mn-cs"/>
                        </a:rPr>
                        <a:t>Minimalist sets use pieces of </a:t>
                      </a:r>
                      <a:r>
                        <a:rPr lang="en-US" sz="1400" b="1" i="1" u="none" strike="noStrike" kern="1200" baseline="0" dirty="0">
                          <a:solidFill>
                            <a:srgbClr val="008E40"/>
                          </a:solidFill>
                          <a:latin typeface="+mn-lt"/>
                          <a:ea typeface="+mn-ea"/>
                          <a:cs typeface="+mn-cs"/>
                        </a:rPr>
                        <a:t>stage furniture </a:t>
                      </a:r>
                      <a:r>
                        <a:rPr lang="en-US" sz="1400" b="0" i="0" u="none" strike="noStrike" kern="1200" baseline="0" dirty="0">
                          <a:solidFill>
                            <a:srgbClr val="008E40"/>
                          </a:solidFill>
                          <a:latin typeface="+mn-lt"/>
                          <a:ea typeface="+mn-ea"/>
                          <a:cs typeface="+mn-cs"/>
                        </a:rPr>
                        <a:t>or </a:t>
                      </a:r>
                      <a:r>
                        <a:rPr lang="en-US" sz="1400" b="1" i="1" u="none" strike="noStrike" kern="1200" baseline="0" dirty="0">
                          <a:solidFill>
                            <a:srgbClr val="008E40"/>
                          </a:solidFill>
                          <a:latin typeface="+mn-lt"/>
                          <a:ea typeface="+mn-ea"/>
                          <a:cs typeface="+mn-cs"/>
                        </a:rPr>
                        <a:t>props </a:t>
                      </a:r>
                      <a:r>
                        <a:rPr lang="en-US" sz="1400" b="0" i="0" u="none" strike="noStrike" kern="1200" baseline="0" dirty="0">
                          <a:solidFill>
                            <a:srgbClr val="008E40"/>
                          </a:solidFill>
                          <a:latin typeface="+mn-lt"/>
                          <a:ea typeface="+mn-ea"/>
                          <a:cs typeface="+mn-cs"/>
                        </a:rPr>
                        <a:t>to indicate a setting or location. </a:t>
                      </a:r>
                      <a:endParaRPr lang="en-GB" sz="1400" dirty="0">
                        <a:solidFill>
                          <a:srgbClr val="008E40"/>
                        </a:solidFill>
                      </a:endParaRPr>
                    </a:p>
                  </a:txBody>
                  <a:tcPr/>
                </a:tc>
                <a:extLst>
                  <a:ext uri="{0D108BD9-81ED-4DB2-BD59-A6C34878D82A}">
                    <a16:rowId xmlns:a16="http://schemas.microsoft.com/office/drawing/2014/main" val="10006"/>
                  </a:ext>
                </a:extLst>
              </a:tr>
            </a:tbl>
          </a:graphicData>
        </a:graphic>
      </p:graphicFrame>
      <p:pic>
        <p:nvPicPr>
          <p:cNvPr id="14337" name="Picture 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559788" y="132193"/>
            <a:ext cx="652172" cy="776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9504436" y="3645024"/>
            <a:ext cx="4572000" cy="523220"/>
          </a:xfrm>
          <a:prstGeom prst="rect">
            <a:avLst/>
          </a:prstGeom>
        </p:spPr>
        <p:txBody>
          <a:bodyPr>
            <a:spAutoFit/>
          </a:bodyPr>
          <a:lstStyle/>
          <a:p>
            <a:pPr algn="ctr"/>
            <a:r>
              <a:rPr lang="en-US" sz="1400" dirty="0"/>
              <a:t>Remember that, even if a stage set looks realistic, it isn’t real. Total </a:t>
            </a:r>
            <a:endParaRPr lang="en-GB" sz="1400" dirty="0"/>
          </a:p>
        </p:txBody>
      </p:sp>
      <p:sp>
        <p:nvSpPr>
          <p:cNvPr id="20" name="Rectangle 19"/>
          <p:cNvSpPr/>
          <p:nvPr/>
        </p:nvSpPr>
        <p:spPr>
          <a:xfrm>
            <a:off x="52875" y="642042"/>
            <a:ext cx="1223412" cy="369332"/>
          </a:xfrm>
          <a:prstGeom prst="rect">
            <a:avLst/>
          </a:prstGeom>
        </p:spPr>
        <p:txBody>
          <a:bodyPr wrap="none">
            <a:spAutoFit/>
          </a:bodyPr>
          <a:lstStyle/>
          <a:p>
            <a:r>
              <a:rPr lang="en-US" b="1" dirty="0"/>
              <a:t>A: Purpose</a:t>
            </a:r>
            <a:endParaRPr lang="en-GB" dirty="0"/>
          </a:p>
        </p:txBody>
      </p:sp>
      <p:sp>
        <p:nvSpPr>
          <p:cNvPr id="21" name="Rectangle 20"/>
          <p:cNvSpPr/>
          <p:nvPr/>
        </p:nvSpPr>
        <p:spPr>
          <a:xfrm>
            <a:off x="52875" y="2072851"/>
            <a:ext cx="2161169" cy="369332"/>
          </a:xfrm>
          <a:prstGeom prst="rect">
            <a:avLst/>
          </a:prstGeom>
        </p:spPr>
        <p:txBody>
          <a:bodyPr wrap="none">
            <a:spAutoFit/>
          </a:bodyPr>
          <a:lstStyle/>
          <a:p>
            <a:r>
              <a:rPr lang="en-US" b="1" dirty="0"/>
              <a:t>B: Style of set design</a:t>
            </a:r>
            <a:endParaRPr lang="en-GB" dirty="0"/>
          </a:p>
        </p:txBody>
      </p:sp>
      <p:sp>
        <p:nvSpPr>
          <p:cNvPr id="22" name="Rectangle 21"/>
          <p:cNvSpPr/>
          <p:nvPr/>
        </p:nvSpPr>
        <p:spPr>
          <a:xfrm>
            <a:off x="4649889" y="-27384"/>
            <a:ext cx="4379212" cy="369332"/>
          </a:xfrm>
          <a:prstGeom prst="rect">
            <a:avLst/>
          </a:prstGeom>
        </p:spPr>
        <p:txBody>
          <a:bodyPr wrap="none">
            <a:spAutoFit/>
          </a:bodyPr>
          <a:lstStyle/>
          <a:p>
            <a:r>
              <a:rPr lang="en-US" b="1" dirty="0"/>
              <a:t>C: What decisions does the designer make? </a:t>
            </a:r>
            <a:endParaRPr lang="en-GB" dirty="0"/>
          </a:p>
        </p:txBody>
      </p:sp>
      <p:graphicFrame>
        <p:nvGraphicFramePr>
          <p:cNvPr id="4" name="Table 3"/>
          <p:cNvGraphicFramePr>
            <a:graphicFrameLocks noGrp="1"/>
          </p:cNvGraphicFramePr>
          <p:nvPr>
            <p:extLst>
              <p:ext uri="{D42A27DB-BD31-4B8C-83A1-F6EECF244321}">
                <p14:modId xmlns:p14="http://schemas.microsoft.com/office/powerpoint/2010/main" val="3733875653"/>
              </p:ext>
            </p:extLst>
          </p:nvPr>
        </p:nvGraphicFramePr>
        <p:xfrm>
          <a:off x="55595" y="994104"/>
          <a:ext cx="4156365" cy="1036320"/>
        </p:xfrm>
        <a:graphic>
          <a:graphicData uri="http://schemas.openxmlformats.org/drawingml/2006/table">
            <a:tbl>
              <a:tblPr firstRow="1" bandRow="1">
                <a:tableStyleId>{5940675A-B579-460E-94D1-54222C63F5DA}</a:tableStyleId>
              </a:tblPr>
              <a:tblGrid>
                <a:gridCol w="843997">
                  <a:extLst>
                    <a:ext uri="{9D8B030D-6E8A-4147-A177-3AD203B41FA5}">
                      <a16:colId xmlns:a16="http://schemas.microsoft.com/office/drawing/2014/main" val="20000"/>
                    </a:ext>
                  </a:extLst>
                </a:gridCol>
                <a:gridCol w="3312368">
                  <a:extLst>
                    <a:ext uri="{9D8B030D-6E8A-4147-A177-3AD203B41FA5}">
                      <a16:colId xmlns:a16="http://schemas.microsoft.com/office/drawing/2014/main" val="20001"/>
                    </a:ext>
                  </a:extLst>
                </a:gridCol>
              </a:tblGrid>
              <a:tr h="329181">
                <a:tc>
                  <a:txBody>
                    <a:bodyPr/>
                    <a:lstStyle/>
                    <a:p>
                      <a:r>
                        <a:rPr lang="en-GB" sz="1400" b="1" u="sng" dirty="0">
                          <a:solidFill>
                            <a:srgbClr val="FF0000"/>
                          </a:solidFill>
                        </a:rPr>
                        <a:t>Era</a:t>
                      </a:r>
                      <a:endParaRPr lang="en-GB" sz="1400" dirty="0"/>
                    </a:p>
                  </a:txBody>
                  <a:tcPr/>
                </a:tc>
                <a:tc>
                  <a:txBody>
                    <a:bodyPr/>
                    <a:lstStyle/>
                    <a:p>
                      <a:r>
                        <a:rPr lang="en-US" sz="1400" b="0" i="0" u="none" strike="noStrike" kern="1200" baseline="0" dirty="0">
                          <a:solidFill>
                            <a:srgbClr val="FF0000"/>
                          </a:solidFill>
                          <a:latin typeface="+mn-lt"/>
                          <a:ea typeface="+mn-ea"/>
                          <a:cs typeface="+mn-cs"/>
                        </a:rPr>
                        <a:t>is the </a:t>
                      </a:r>
                      <a:r>
                        <a:rPr lang="en-US" sz="1400" b="1" i="0" u="none" strike="noStrike" kern="1200" baseline="0" dirty="0">
                          <a:solidFill>
                            <a:srgbClr val="FF0000"/>
                          </a:solidFill>
                          <a:latin typeface="+mn-lt"/>
                          <a:ea typeface="+mn-ea"/>
                          <a:cs typeface="+mn-cs"/>
                        </a:rPr>
                        <a:t>‘when’ </a:t>
                      </a:r>
                      <a:r>
                        <a:rPr lang="en-US" sz="1400" b="0" i="0" u="none" strike="noStrike" kern="1200" baseline="0" dirty="0">
                          <a:solidFill>
                            <a:srgbClr val="FF0000"/>
                          </a:solidFill>
                          <a:latin typeface="+mn-lt"/>
                          <a:ea typeface="+mn-ea"/>
                          <a:cs typeface="+mn-cs"/>
                        </a:rPr>
                        <a:t>of the set design: when does the action take place? </a:t>
                      </a:r>
                    </a:p>
                  </a:txBody>
                  <a:tcPr/>
                </a:tc>
                <a:extLst>
                  <a:ext uri="{0D108BD9-81ED-4DB2-BD59-A6C34878D82A}">
                    <a16:rowId xmlns:a16="http://schemas.microsoft.com/office/drawing/2014/main" val="10000"/>
                  </a:ext>
                </a:extLst>
              </a:tr>
              <a:tr h="400503">
                <a:tc>
                  <a:txBody>
                    <a:bodyPr/>
                    <a:lstStyle/>
                    <a:p>
                      <a:r>
                        <a:rPr lang="en-GB" sz="1400" b="1" u="sng" dirty="0">
                          <a:solidFill>
                            <a:srgbClr val="FF0000"/>
                          </a:solidFill>
                        </a:rPr>
                        <a:t>Location</a:t>
                      </a:r>
                      <a:endParaRPr lang="en-GB" sz="1400" dirty="0"/>
                    </a:p>
                  </a:txBody>
                  <a:tcPr/>
                </a:tc>
                <a:tc>
                  <a:txBody>
                    <a:bodyPr/>
                    <a:lstStyle/>
                    <a:p>
                      <a:r>
                        <a:rPr lang="en-US" sz="1400" b="0" i="0" u="none" strike="noStrike" kern="1200" baseline="0" dirty="0">
                          <a:solidFill>
                            <a:srgbClr val="FF0000"/>
                          </a:solidFill>
                          <a:latin typeface="+mn-lt"/>
                          <a:ea typeface="+mn-ea"/>
                          <a:cs typeface="+mn-cs"/>
                        </a:rPr>
                        <a:t>is the </a:t>
                      </a:r>
                      <a:r>
                        <a:rPr lang="en-US" sz="1400" b="1" i="0" u="none" strike="noStrike" kern="1200" baseline="0" dirty="0">
                          <a:solidFill>
                            <a:srgbClr val="FF0000"/>
                          </a:solidFill>
                          <a:latin typeface="+mn-lt"/>
                          <a:ea typeface="+mn-ea"/>
                          <a:cs typeface="+mn-cs"/>
                        </a:rPr>
                        <a:t>‘where’ </a:t>
                      </a:r>
                      <a:r>
                        <a:rPr lang="en-US" sz="1400" b="0" i="0" u="none" strike="noStrike" kern="1200" baseline="0" dirty="0">
                          <a:solidFill>
                            <a:srgbClr val="FF0000"/>
                          </a:solidFill>
                          <a:latin typeface="+mn-lt"/>
                          <a:ea typeface="+mn-ea"/>
                          <a:cs typeface="+mn-cs"/>
                        </a:rPr>
                        <a:t>of the set design: what place does the design represent? </a:t>
                      </a:r>
                    </a:p>
                  </a:txBody>
                  <a:tcPr/>
                </a:tc>
                <a:extLst>
                  <a:ext uri="{0D108BD9-81ED-4DB2-BD59-A6C34878D82A}">
                    <a16:rowId xmlns:a16="http://schemas.microsoft.com/office/drawing/2014/main" val="10001"/>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917995188"/>
              </p:ext>
            </p:extLst>
          </p:nvPr>
        </p:nvGraphicFramePr>
        <p:xfrm>
          <a:off x="4283969" y="316716"/>
          <a:ext cx="4824536" cy="4724400"/>
        </p:xfrm>
        <a:graphic>
          <a:graphicData uri="http://schemas.openxmlformats.org/drawingml/2006/table">
            <a:tbl>
              <a:tblPr firstRow="1" bandRow="1">
                <a:tableStyleId>{5940675A-B579-460E-94D1-54222C63F5DA}</a:tableStyleId>
              </a:tblPr>
              <a:tblGrid>
                <a:gridCol w="792087">
                  <a:extLst>
                    <a:ext uri="{9D8B030D-6E8A-4147-A177-3AD203B41FA5}">
                      <a16:colId xmlns:a16="http://schemas.microsoft.com/office/drawing/2014/main" val="20000"/>
                    </a:ext>
                  </a:extLst>
                </a:gridCol>
                <a:gridCol w="4032449">
                  <a:extLst>
                    <a:ext uri="{9D8B030D-6E8A-4147-A177-3AD203B41FA5}">
                      <a16:colId xmlns:a16="http://schemas.microsoft.com/office/drawing/2014/main" val="20001"/>
                    </a:ext>
                  </a:extLst>
                </a:gridCol>
              </a:tblGrid>
              <a:tr h="71872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dirty="0">
                          <a:solidFill>
                            <a:srgbClr val="7030A0"/>
                          </a:solidFill>
                        </a:rPr>
                        <a:t>Colours</a:t>
                      </a:r>
                    </a:p>
                  </a:txBody>
                  <a:tcPr/>
                </a:tc>
                <a:tc>
                  <a:txBody>
                    <a:bodyPr/>
                    <a:lstStyle/>
                    <a:p>
                      <a:r>
                        <a:rPr lang="en-US" sz="1400" b="0" i="0" u="none" strike="noStrike" kern="1200" baseline="0" dirty="0">
                          <a:solidFill>
                            <a:srgbClr val="7030A0"/>
                          </a:solidFill>
                          <a:latin typeface="+mn-lt"/>
                          <a:ea typeface="+mn-ea"/>
                          <a:cs typeface="+mn-cs"/>
                        </a:rPr>
                        <a:t>Can be used to reflect </a:t>
                      </a:r>
                      <a:r>
                        <a:rPr lang="en-US" sz="1400" b="1" i="0" u="none" strike="noStrike" kern="1200" baseline="0" dirty="0" err="1">
                          <a:solidFill>
                            <a:srgbClr val="7030A0"/>
                          </a:solidFill>
                          <a:latin typeface="+mn-lt"/>
                          <a:ea typeface="+mn-ea"/>
                          <a:cs typeface="+mn-cs"/>
                        </a:rPr>
                        <a:t>colours</a:t>
                      </a:r>
                      <a:r>
                        <a:rPr lang="en-US" sz="1400" b="0" i="0" u="none" strike="noStrike" kern="1200" baseline="0" dirty="0">
                          <a:solidFill>
                            <a:srgbClr val="7030A0"/>
                          </a:solidFill>
                          <a:latin typeface="+mn-lt"/>
                          <a:ea typeface="+mn-ea"/>
                          <a:cs typeface="+mn-cs"/>
                        </a:rPr>
                        <a:t> in real life, create an </a:t>
                      </a:r>
                      <a:r>
                        <a:rPr lang="en-US" sz="1400" b="1" i="0" u="none" strike="noStrike" kern="1200" baseline="0" dirty="0">
                          <a:solidFill>
                            <a:srgbClr val="7030A0"/>
                          </a:solidFill>
                          <a:latin typeface="+mn-lt"/>
                          <a:ea typeface="+mn-ea"/>
                          <a:cs typeface="+mn-cs"/>
                        </a:rPr>
                        <a:t>atmosphere</a:t>
                      </a:r>
                      <a:r>
                        <a:rPr lang="en-US" sz="1400" b="0" i="0" u="none" strike="noStrike" kern="1200" baseline="0" dirty="0">
                          <a:solidFill>
                            <a:srgbClr val="7030A0"/>
                          </a:solidFill>
                          <a:latin typeface="+mn-lt"/>
                          <a:ea typeface="+mn-ea"/>
                          <a:cs typeface="+mn-cs"/>
                        </a:rPr>
                        <a:t> or tell an audience about the </a:t>
                      </a:r>
                      <a:r>
                        <a:rPr lang="en-US" sz="1400" b="1" i="0" u="none" strike="noStrike" kern="1200" baseline="0" dirty="0">
                          <a:solidFill>
                            <a:srgbClr val="7030A0"/>
                          </a:solidFill>
                          <a:latin typeface="+mn-lt"/>
                          <a:ea typeface="+mn-ea"/>
                          <a:cs typeface="+mn-cs"/>
                        </a:rPr>
                        <a:t>mood</a:t>
                      </a:r>
                      <a:r>
                        <a:rPr lang="en-US" sz="1400" b="0" i="0" u="none" strike="noStrike" kern="1200" baseline="0" dirty="0">
                          <a:solidFill>
                            <a:srgbClr val="7030A0"/>
                          </a:solidFill>
                          <a:latin typeface="+mn-lt"/>
                          <a:ea typeface="+mn-ea"/>
                          <a:cs typeface="+mn-cs"/>
                        </a:rPr>
                        <a:t> of a place or the personality of a character. </a:t>
                      </a:r>
                      <a:endParaRPr lang="en-GB" sz="1400" dirty="0">
                        <a:solidFill>
                          <a:srgbClr val="7030A0"/>
                        </a:solidFill>
                      </a:endParaRPr>
                    </a:p>
                  </a:txBody>
                  <a:tcPr/>
                </a:tc>
                <a:extLst>
                  <a:ext uri="{0D108BD9-81ED-4DB2-BD59-A6C34878D82A}">
                    <a16:rowId xmlns:a16="http://schemas.microsoft.com/office/drawing/2014/main" val="10000"/>
                  </a:ext>
                </a:extLst>
              </a:tr>
              <a:tr h="92834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dirty="0">
                          <a:solidFill>
                            <a:srgbClr val="7030A0"/>
                          </a:solidFill>
                        </a:rPr>
                        <a:t>Shapes</a:t>
                      </a:r>
                    </a:p>
                  </a:txBody>
                  <a:tcPr/>
                </a:tc>
                <a:tc>
                  <a:txBody>
                    <a:bodyPr/>
                    <a:lstStyle/>
                    <a:p>
                      <a:r>
                        <a:rPr lang="en-US" sz="1400" b="0" i="0" u="none" strike="noStrike" kern="1200" baseline="0" dirty="0">
                          <a:solidFill>
                            <a:srgbClr val="7030A0"/>
                          </a:solidFill>
                          <a:latin typeface="+mn-lt"/>
                          <a:ea typeface="+mn-ea"/>
                          <a:cs typeface="+mn-cs"/>
                        </a:rPr>
                        <a:t>Different shapes can have a different </a:t>
                      </a:r>
                      <a:r>
                        <a:rPr lang="en-US" sz="1400" b="1" i="0" u="none" strike="noStrike" kern="1200" baseline="0" dirty="0">
                          <a:solidFill>
                            <a:srgbClr val="7030A0"/>
                          </a:solidFill>
                          <a:latin typeface="+mn-lt"/>
                          <a:ea typeface="+mn-ea"/>
                          <a:cs typeface="+mn-cs"/>
                        </a:rPr>
                        <a:t>effect </a:t>
                      </a:r>
                      <a:r>
                        <a:rPr lang="en-US" sz="1400" b="0" i="0" u="none" strike="noStrike" kern="1200" baseline="0" dirty="0">
                          <a:solidFill>
                            <a:srgbClr val="7030A0"/>
                          </a:solidFill>
                          <a:latin typeface="+mn-lt"/>
                          <a:ea typeface="+mn-ea"/>
                          <a:cs typeface="+mn-cs"/>
                        </a:rPr>
                        <a:t>on the audience or create a different </a:t>
                      </a:r>
                      <a:r>
                        <a:rPr lang="en-US" sz="1400" b="1" i="0" u="none" strike="noStrike" kern="1200" baseline="0" dirty="0">
                          <a:solidFill>
                            <a:srgbClr val="7030A0"/>
                          </a:solidFill>
                          <a:latin typeface="+mn-lt"/>
                          <a:ea typeface="+mn-ea"/>
                          <a:cs typeface="+mn-cs"/>
                        </a:rPr>
                        <a:t>atmosphere</a:t>
                      </a:r>
                      <a:r>
                        <a:rPr lang="en-US" sz="1400" b="0" i="0" u="none" strike="noStrike" kern="1200" baseline="0" dirty="0">
                          <a:solidFill>
                            <a:srgbClr val="7030A0"/>
                          </a:solidFill>
                          <a:latin typeface="+mn-lt"/>
                          <a:ea typeface="+mn-ea"/>
                          <a:cs typeface="+mn-cs"/>
                        </a:rPr>
                        <a:t>: lots of smooth curves look and feel very different to lots of jagged, pointed lines. </a:t>
                      </a:r>
                      <a:endParaRPr lang="en-GB" sz="1400" dirty="0">
                        <a:solidFill>
                          <a:srgbClr val="7030A0"/>
                        </a:solidFill>
                      </a:endParaRPr>
                    </a:p>
                  </a:txBody>
                  <a:tcPr/>
                </a:tc>
                <a:extLst>
                  <a:ext uri="{0D108BD9-81ED-4DB2-BD59-A6C34878D82A}">
                    <a16:rowId xmlns:a16="http://schemas.microsoft.com/office/drawing/2014/main" val="10001"/>
                  </a:ext>
                </a:extLst>
              </a:tr>
              <a:tr h="1137974">
                <a:tc>
                  <a:txBody>
                    <a:bodyPr/>
                    <a:lstStyle/>
                    <a:p>
                      <a:r>
                        <a:rPr lang="en-GB" sz="1400" b="1" dirty="0">
                          <a:solidFill>
                            <a:srgbClr val="7030A0"/>
                          </a:solidFill>
                        </a:rPr>
                        <a:t>Scale</a:t>
                      </a:r>
                    </a:p>
                  </a:txBody>
                  <a:tcPr/>
                </a:tc>
                <a:tc>
                  <a:txBody>
                    <a:bodyPr/>
                    <a:lstStyle/>
                    <a:p>
                      <a:r>
                        <a:rPr lang="en-US" sz="1400" b="0" i="0" u="none" strike="noStrike" kern="1200" baseline="0" dirty="0">
                          <a:solidFill>
                            <a:srgbClr val="7030A0"/>
                          </a:solidFill>
                          <a:latin typeface="+mn-lt"/>
                          <a:ea typeface="+mn-ea"/>
                          <a:cs typeface="+mn-cs"/>
                        </a:rPr>
                        <a:t>The </a:t>
                      </a:r>
                      <a:r>
                        <a:rPr lang="en-US" sz="1400" b="1" i="0" u="none" strike="noStrike" kern="1200" baseline="0" dirty="0">
                          <a:solidFill>
                            <a:srgbClr val="7030A0"/>
                          </a:solidFill>
                          <a:latin typeface="+mn-lt"/>
                          <a:ea typeface="+mn-ea"/>
                          <a:cs typeface="+mn-cs"/>
                        </a:rPr>
                        <a:t>size</a:t>
                      </a:r>
                      <a:r>
                        <a:rPr lang="en-US" sz="1400" b="0" i="0" u="none" strike="noStrike" kern="1200" baseline="0" dirty="0">
                          <a:solidFill>
                            <a:srgbClr val="7030A0"/>
                          </a:solidFill>
                          <a:latin typeface="+mn-lt"/>
                          <a:ea typeface="+mn-ea"/>
                          <a:cs typeface="+mn-cs"/>
                        </a:rPr>
                        <a:t> of individual items on stage. An audience can be told that an object is very important by making it slightly bigger and ‘out of scale’ or a strange atmosphere can be created by varying the scale of different parts of the stage. </a:t>
                      </a:r>
                      <a:endParaRPr lang="en-GB" sz="1400" dirty="0">
                        <a:solidFill>
                          <a:srgbClr val="7030A0"/>
                        </a:solidFill>
                      </a:endParaRPr>
                    </a:p>
                  </a:txBody>
                  <a:tcPr/>
                </a:tc>
                <a:extLst>
                  <a:ext uri="{0D108BD9-81ED-4DB2-BD59-A6C34878D82A}">
                    <a16:rowId xmlns:a16="http://schemas.microsoft.com/office/drawing/2014/main" val="10002"/>
                  </a:ext>
                </a:extLst>
              </a:tr>
              <a:tr h="1347601">
                <a:tc>
                  <a:txBody>
                    <a:bodyPr/>
                    <a:lstStyle/>
                    <a:p>
                      <a:r>
                        <a:rPr lang="en-GB" sz="1400" b="1" dirty="0">
                          <a:solidFill>
                            <a:srgbClr val="7030A0"/>
                          </a:solidFill>
                        </a:rPr>
                        <a:t>Texture</a:t>
                      </a:r>
                    </a:p>
                  </a:txBody>
                  <a:tcPr/>
                </a:tc>
                <a:tc>
                  <a:txBody>
                    <a:bodyPr/>
                    <a:lstStyle/>
                    <a:p>
                      <a:r>
                        <a:rPr lang="en-US" sz="1400" b="0" i="0" u="none" strike="noStrike" kern="1200" baseline="0" dirty="0">
                          <a:solidFill>
                            <a:srgbClr val="7030A0"/>
                          </a:solidFill>
                          <a:latin typeface="+mn-lt"/>
                          <a:ea typeface="+mn-ea"/>
                          <a:cs typeface="+mn-cs"/>
                        </a:rPr>
                        <a:t>Comes from the </a:t>
                      </a:r>
                      <a:r>
                        <a:rPr lang="en-US" sz="1400" b="1" i="0" u="none" strike="noStrike" kern="1200" baseline="0" dirty="0">
                          <a:solidFill>
                            <a:srgbClr val="7030A0"/>
                          </a:solidFill>
                          <a:latin typeface="+mn-lt"/>
                          <a:ea typeface="+mn-ea"/>
                          <a:cs typeface="+mn-cs"/>
                        </a:rPr>
                        <a:t>materials used </a:t>
                      </a:r>
                      <a:r>
                        <a:rPr lang="en-US" sz="1400" b="0" i="0" u="none" strike="noStrike" kern="1200" baseline="0" dirty="0">
                          <a:solidFill>
                            <a:srgbClr val="7030A0"/>
                          </a:solidFill>
                          <a:latin typeface="+mn-lt"/>
                          <a:ea typeface="+mn-ea"/>
                          <a:cs typeface="+mn-cs"/>
                        </a:rPr>
                        <a:t>to create the set (wood, metal, fabric) or it can be created using paint effects (for example a painted woodgrain effect). Different textures can give the audience information about the setting of the play or can help create an atmosphere on stage</a:t>
                      </a:r>
                      <a:endParaRPr lang="en-GB" sz="1400" dirty="0">
                        <a:solidFill>
                          <a:srgbClr val="7030A0"/>
                        </a:solidFill>
                      </a:endParaRPr>
                    </a:p>
                  </a:txBody>
                  <a:tcPr/>
                </a:tc>
                <a:extLst>
                  <a:ext uri="{0D108BD9-81ED-4DB2-BD59-A6C34878D82A}">
                    <a16:rowId xmlns:a16="http://schemas.microsoft.com/office/drawing/2014/main" val="10003"/>
                  </a:ext>
                </a:extLst>
              </a:tr>
              <a:tr h="50909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dirty="0">
                          <a:solidFill>
                            <a:srgbClr val="7030A0"/>
                          </a:solidFill>
                        </a:rPr>
                        <a:t>Staging format</a:t>
                      </a:r>
                    </a:p>
                  </a:txBody>
                  <a:tcPr/>
                </a:tc>
                <a:tc>
                  <a:txBody>
                    <a:bodyPr/>
                    <a:lstStyle/>
                    <a:p>
                      <a:r>
                        <a:rPr lang="en-GB" sz="1400" baseline="0" dirty="0">
                          <a:solidFill>
                            <a:srgbClr val="7030A0"/>
                          </a:solidFill>
                        </a:rPr>
                        <a:t>End-on, Traverse, In-the-round, Thrust, Promenade, Site-specific, Immersive</a:t>
                      </a:r>
                      <a:endParaRPr lang="en-GB" sz="1400" dirty="0">
                        <a:solidFill>
                          <a:srgbClr val="7030A0"/>
                        </a:solidFill>
                      </a:endParaRPr>
                    </a:p>
                  </a:txBody>
                  <a:tcPr/>
                </a:tc>
                <a:extLst>
                  <a:ext uri="{0D108BD9-81ED-4DB2-BD59-A6C34878D82A}">
                    <a16:rowId xmlns:a16="http://schemas.microsoft.com/office/drawing/2014/main" val="10004"/>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725566991"/>
              </p:ext>
            </p:extLst>
          </p:nvPr>
        </p:nvGraphicFramePr>
        <p:xfrm>
          <a:off x="4248472" y="5330016"/>
          <a:ext cx="4860032" cy="1483360"/>
        </p:xfrm>
        <a:graphic>
          <a:graphicData uri="http://schemas.openxmlformats.org/drawingml/2006/table">
            <a:tbl>
              <a:tblPr firstRow="1" bandRow="1">
                <a:tableStyleId>{5940675A-B579-460E-94D1-54222C63F5DA}</a:tableStyleId>
              </a:tblPr>
              <a:tblGrid>
                <a:gridCol w="1043608">
                  <a:extLst>
                    <a:ext uri="{9D8B030D-6E8A-4147-A177-3AD203B41FA5}">
                      <a16:colId xmlns:a16="http://schemas.microsoft.com/office/drawing/2014/main" val="20000"/>
                    </a:ext>
                  </a:extLst>
                </a:gridCol>
                <a:gridCol w="3816424">
                  <a:extLst>
                    <a:ext uri="{9D8B030D-6E8A-4147-A177-3AD203B41FA5}">
                      <a16:colId xmlns:a16="http://schemas.microsoft.com/office/drawing/2014/main" val="20001"/>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dirty="0">
                          <a:solidFill>
                            <a:srgbClr val="0070C0"/>
                          </a:solidFill>
                        </a:rPr>
                        <a:t>Annotation</a:t>
                      </a:r>
                    </a:p>
                  </a:txBody>
                  <a:tcPr/>
                </a:tc>
                <a:tc>
                  <a:txBody>
                    <a:bodyPr/>
                    <a:lstStyle/>
                    <a:p>
                      <a:r>
                        <a:rPr lang="en-GB" sz="1400" b="1" dirty="0">
                          <a:solidFill>
                            <a:srgbClr val="0070C0"/>
                          </a:solidFill>
                        </a:rPr>
                        <a:t>Description</a:t>
                      </a:r>
                      <a:r>
                        <a:rPr lang="en-GB" sz="1400" dirty="0">
                          <a:solidFill>
                            <a:srgbClr val="0070C0"/>
                          </a:solidFill>
                        </a:rPr>
                        <a:t> of what has been designed</a:t>
                      </a:r>
                      <a:r>
                        <a:rPr lang="en-GB" sz="1400" baseline="0" dirty="0">
                          <a:solidFill>
                            <a:srgbClr val="0070C0"/>
                          </a:solidFill>
                        </a:rPr>
                        <a:t> and why</a:t>
                      </a:r>
                      <a:endParaRPr lang="en-GB" sz="1400" dirty="0">
                        <a:solidFill>
                          <a:srgbClr val="0070C0"/>
                        </a:solidFill>
                      </a:endParaRPr>
                    </a:p>
                  </a:txBody>
                  <a:tcPr/>
                </a:tc>
                <a:extLst>
                  <a:ext uri="{0D108BD9-81ED-4DB2-BD59-A6C34878D82A}">
                    <a16:rowId xmlns:a16="http://schemas.microsoft.com/office/drawing/2014/main" val="1000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dirty="0">
                          <a:solidFill>
                            <a:srgbClr val="0070C0"/>
                          </a:solidFill>
                        </a:rPr>
                        <a:t>Rostrum</a:t>
                      </a:r>
                    </a:p>
                  </a:txBody>
                  <a:tcPr/>
                </a:tc>
                <a:tc>
                  <a:txBody>
                    <a:bodyPr/>
                    <a:lstStyle/>
                    <a:p>
                      <a:r>
                        <a:rPr lang="en-GB" sz="1400" dirty="0">
                          <a:solidFill>
                            <a:srgbClr val="0070C0"/>
                          </a:solidFill>
                        </a:rPr>
                        <a:t>A raised </a:t>
                      </a:r>
                      <a:r>
                        <a:rPr lang="en-GB" sz="1400" b="1" dirty="0">
                          <a:solidFill>
                            <a:srgbClr val="0070C0"/>
                          </a:solidFill>
                        </a:rPr>
                        <a:t>platform</a:t>
                      </a:r>
                    </a:p>
                  </a:txBody>
                  <a:tcPr/>
                </a:tc>
                <a:extLst>
                  <a:ext uri="{0D108BD9-81ED-4DB2-BD59-A6C34878D82A}">
                    <a16:rowId xmlns:a16="http://schemas.microsoft.com/office/drawing/2014/main" val="10001"/>
                  </a:ext>
                </a:extLst>
              </a:tr>
              <a:tr h="370840">
                <a:tc>
                  <a:txBody>
                    <a:bodyPr/>
                    <a:lstStyle/>
                    <a:p>
                      <a:r>
                        <a:rPr lang="en-GB" sz="1400" b="1" dirty="0">
                          <a:solidFill>
                            <a:srgbClr val="0070C0"/>
                          </a:solidFill>
                        </a:rPr>
                        <a:t>Interior </a:t>
                      </a:r>
                      <a:endParaRPr lang="en-GB" sz="1400" dirty="0">
                        <a:solidFill>
                          <a:srgbClr val="0070C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dirty="0">
                          <a:solidFill>
                            <a:srgbClr val="0070C0"/>
                          </a:solidFill>
                        </a:rPr>
                        <a:t>Inside</a:t>
                      </a:r>
                      <a:r>
                        <a:rPr lang="en-GB" sz="1400" dirty="0">
                          <a:solidFill>
                            <a:srgbClr val="0070C0"/>
                          </a:solidFill>
                        </a:rPr>
                        <a:t> of a building</a:t>
                      </a:r>
                    </a:p>
                  </a:txBody>
                  <a:tcPr/>
                </a:tc>
                <a:extLst>
                  <a:ext uri="{0D108BD9-81ED-4DB2-BD59-A6C34878D82A}">
                    <a16:rowId xmlns:a16="http://schemas.microsoft.com/office/drawing/2014/main" val="10002"/>
                  </a:ext>
                </a:extLst>
              </a:tr>
              <a:tr h="370840">
                <a:tc>
                  <a:txBody>
                    <a:bodyPr/>
                    <a:lstStyle/>
                    <a:p>
                      <a:r>
                        <a:rPr lang="en-GB" sz="1400" b="1" dirty="0">
                          <a:solidFill>
                            <a:srgbClr val="0070C0"/>
                          </a:solidFill>
                        </a:rPr>
                        <a:t>Exterior</a:t>
                      </a:r>
                      <a:endParaRPr lang="en-GB" sz="1400" dirty="0">
                        <a:solidFill>
                          <a:srgbClr val="0070C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dirty="0">
                          <a:solidFill>
                            <a:srgbClr val="0070C0"/>
                          </a:solidFill>
                        </a:rPr>
                        <a:t>Outside</a:t>
                      </a:r>
                      <a:r>
                        <a:rPr lang="en-GB" sz="1400" dirty="0">
                          <a:solidFill>
                            <a:srgbClr val="0070C0"/>
                          </a:solidFill>
                        </a:rPr>
                        <a:t> location</a:t>
                      </a:r>
                    </a:p>
                  </a:txBody>
                  <a:tcPr/>
                </a:tc>
                <a:extLst>
                  <a:ext uri="{0D108BD9-81ED-4DB2-BD59-A6C34878D82A}">
                    <a16:rowId xmlns:a16="http://schemas.microsoft.com/office/drawing/2014/main" val="10003"/>
                  </a:ext>
                </a:extLst>
              </a:tr>
            </a:tbl>
          </a:graphicData>
        </a:graphic>
      </p:graphicFrame>
      <p:sp>
        <p:nvSpPr>
          <p:cNvPr id="24" name="Rectangle 23"/>
          <p:cNvSpPr/>
          <p:nvPr/>
        </p:nvSpPr>
        <p:spPr>
          <a:xfrm>
            <a:off x="4283968" y="5021650"/>
            <a:ext cx="1431995" cy="369332"/>
          </a:xfrm>
          <a:prstGeom prst="rect">
            <a:avLst/>
          </a:prstGeom>
        </p:spPr>
        <p:txBody>
          <a:bodyPr wrap="none">
            <a:spAutoFit/>
          </a:bodyPr>
          <a:lstStyle/>
          <a:p>
            <a:r>
              <a:rPr lang="en-US" b="1" dirty="0"/>
              <a:t>D: Key words</a:t>
            </a:r>
            <a:endParaRPr lang="en-GB" dirty="0"/>
          </a:p>
        </p:txBody>
      </p:sp>
      <p:pic>
        <p:nvPicPr>
          <p:cNvPr id="2050" name="Picture 2" descr="Image result for scale size">
            <a:hlinkClick r:id="rId10"/>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3607" t="9494" r="1384" b="11112"/>
          <a:stretch/>
        </p:blipFill>
        <p:spPr bwMode="auto">
          <a:xfrm>
            <a:off x="4355976" y="2401533"/>
            <a:ext cx="685749" cy="235379"/>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2052" name="Picture 4" descr="Image result for colour pallete">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316674" y="592068"/>
            <a:ext cx="732715" cy="24464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shapes simple">
            <a:hlinkClick r:id="rId14"/>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300275" y="1336414"/>
            <a:ext cx="703773" cy="58041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simple texture">
            <a:hlinkClick r:id="rId16"/>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351406" y="3500521"/>
            <a:ext cx="648559" cy="648559"/>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a:extLst>
              <a:ext uri="{FF2B5EF4-FFF2-40B4-BE49-F238E27FC236}">
                <a16:creationId xmlns:a16="http://schemas.microsoft.com/office/drawing/2014/main" id="{15304DA8-C3FF-45C9-896C-223E18A8ED28}"/>
              </a:ext>
            </a:extLst>
          </p:cNvPr>
          <p:cNvSpPr>
            <a:spLocks noGrp="1"/>
          </p:cNvSpPr>
          <p:nvPr>
            <p:ph type="sldNum" sz="quarter" idx="12"/>
          </p:nvPr>
        </p:nvSpPr>
        <p:spPr/>
        <p:txBody>
          <a:bodyPr/>
          <a:lstStyle/>
          <a:p>
            <a:fld id="{DC0DAC50-5B68-40A7-BE88-76A9D7FBAD5C}" type="slidenum">
              <a:rPr lang="en-GB" smtClean="0"/>
              <a:t>13</a:t>
            </a:fld>
            <a:endParaRPr lang="en-GB"/>
          </a:p>
        </p:txBody>
      </p:sp>
    </p:spTree>
    <p:extLst>
      <p:ext uri="{BB962C8B-B14F-4D97-AF65-F5344CB8AC3E}">
        <p14:creationId xmlns:p14="http://schemas.microsoft.com/office/powerpoint/2010/main" val="36245400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 result for design word 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7566" y="147467"/>
            <a:ext cx="1856197" cy="63806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rot="20280776">
            <a:off x="-16240" y="-119108"/>
            <a:ext cx="789558" cy="646331"/>
          </a:xfrm>
          <a:prstGeom prst="rect">
            <a:avLst/>
          </a:prstGeom>
          <a:noFill/>
        </p:spPr>
        <p:txBody>
          <a:bodyPr wrap="square" rtlCol="0">
            <a:spAutoFit/>
          </a:bodyPr>
          <a:lstStyle/>
          <a:p>
            <a:pPr algn="ctr"/>
            <a:r>
              <a:rPr lang="en-GB" sz="3600" b="1" dirty="0"/>
              <a:t>Set</a:t>
            </a:r>
          </a:p>
        </p:txBody>
      </p:sp>
      <p:pic>
        <p:nvPicPr>
          <p:cNvPr id="1029" name="Picture 5"/>
          <p:cNvPicPr>
            <a:picLocks noChangeAspect="1" noChangeArrowheads="1"/>
          </p:cNvPicPr>
          <p:nvPr/>
        </p:nvPicPr>
        <p:blipFill rotWithShape="1">
          <a:blip r:embed="rId4">
            <a:duotone>
              <a:prstClr val="black"/>
              <a:schemeClr val="accent5">
                <a:tint val="45000"/>
                <a:satMod val="400000"/>
              </a:schemeClr>
            </a:duotone>
            <a:extLst>
              <a:ext uri="{28A0092B-C50C-407E-A947-70E740481C1C}">
                <a14:useLocalDpi xmlns:a14="http://schemas.microsoft.com/office/drawing/2010/main" val="0"/>
              </a:ext>
            </a:extLst>
          </a:blip>
          <a:srcRect l="14861" t="24722" r="36625" b="20867"/>
          <a:stretch/>
        </p:blipFill>
        <p:spPr bwMode="auto">
          <a:xfrm>
            <a:off x="1" y="2191255"/>
            <a:ext cx="4932040" cy="310995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30" name="Picture 6"/>
          <p:cNvPicPr>
            <a:picLocks noChangeAspect="1" noChangeArrowheads="1"/>
          </p:cNvPicPr>
          <p:nvPr/>
        </p:nvPicPr>
        <p:blipFill rotWithShape="1">
          <a:blip r:embed="rId5">
            <a:duotone>
              <a:prstClr val="black"/>
              <a:schemeClr val="accent6">
                <a:tint val="45000"/>
                <a:satMod val="400000"/>
              </a:schemeClr>
            </a:duotone>
            <a:extLst>
              <a:ext uri="{28A0092B-C50C-407E-A947-70E740481C1C}">
                <a14:useLocalDpi xmlns:a14="http://schemas.microsoft.com/office/drawing/2010/main" val="0"/>
              </a:ext>
            </a:extLst>
          </a:blip>
          <a:srcRect l="17347" t="36334" r="39232" b="7964"/>
          <a:stretch/>
        </p:blipFill>
        <p:spPr bwMode="auto">
          <a:xfrm>
            <a:off x="4916251" y="2178552"/>
            <a:ext cx="4211958" cy="312265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1" name="Rectangle 10"/>
          <p:cNvSpPr/>
          <p:nvPr/>
        </p:nvSpPr>
        <p:spPr>
          <a:xfrm>
            <a:off x="0" y="1835532"/>
            <a:ext cx="4865243" cy="369332"/>
          </a:xfrm>
          <a:prstGeom prst="rect">
            <a:avLst/>
          </a:prstGeom>
        </p:spPr>
        <p:txBody>
          <a:bodyPr wrap="none">
            <a:spAutoFit/>
          </a:bodyPr>
          <a:lstStyle/>
          <a:p>
            <a:pPr algn="ctr"/>
            <a:r>
              <a:rPr lang="en-US" b="1" dirty="0"/>
              <a:t>B: What to consider when creating a ground plan</a:t>
            </a:r>
            <a:endParaRPr lang="en-GB" dirty="0"/>
          </a:p>
        </p:txBody>
      </p:sp>
      <p:sp>
        <p:nvSpPr>
          <p:cNvPr id="12" name="Rectangle 11"/>
          <p:cNvSpPr/>
          <p:nvPr/>
        </p:nvSpPr>
        <p:spPr>
          <a:xfrm>
            <a:off x="5799716" y="1772816"/>
            <a:ext cx="2445028" cy="369332"/>
          </a:xfrm>
          <a:prstGeom prst="rect">
            <a:avLst/>
          </a:prstGeom>
        </p:spPr>
        <p:txBody>
          <a:bodyPr wrap="none">
            <a:spAutoFit/>
          </a:bodyPr>
          <a:lstStyle/>
          <a:p>
            <a:pPr algn="ctr"/>
            <a:r>
              <a:rPr lang="en-US" b="1" dirty="0"/>
              <a:t>C: Ground plan symbols</a:t>
            </a:r>
            <a:endParaRPr lang="en-GB" dirty="0"/>
          </a:p>
        </p:txBody>
      </p:sp>
      <p:pic>
        <p:nvPicPr>
          <p:cNvPr id="1032" name="Picture 8" descr="Image result for stage ground plan">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5598" y="692696"/>
            <a:ext cx="1795517" cy="130583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 y="5574719"/>
            <a:ext cx="9115572" cy="1169551"/>
          </a:xfrm>
          <a:prstGeom prst="rect">
            <a:avLst/>
          </a:prstGeom>
          <a:solidFill>
            <a:srgbClr val="FFFF99"/>
          </a:solidFill>
          <a:ln>
            <a:solidFill>
              <a:schemeClr val="tx1"/>
            </a:solidFill>
          </a:ln>
        </p:spPr>
        <p:txBody>
          <a:bodyPr wrap="square" rtlCol="0">
            <a:spAutoFit/>
          </a:bodyPr>
          <a:lstStyle/>
          <a:p>
            <a:pPr marL="285750" indent="-285750">
              <a:buFont typeface="Arial" panose="020B0604020202020204" pitchFamily="34" charset="0"/>
              <a:buChar char="•"/>
            </a:pPr>
            <a:r>
              <a:rPr lang="en-GB" sz="1400" dirty="0"/>
              <a:t>Draw </a:t>
            </a:r>
            <a:r>
              <a:rPr lang="en-GB" sz="1400" b="1" dirty="0"/>
              <a:t>simple </a:t>
            </a:r>
            <a:r>
              <a:rPr lang="en-GB" sz="1400" dirty="0"/>
              <a:t>designs and </a:t>
            </a:r>
            <a:r>
              <a:rPr lang="en-GB" sz="1400" dirty="0">
                <a:solidFill>
                  <a:prstClr val="black"/>
                </a:solidFill>
              </a:rPr>
              <a:t>think about what </a:t>
            </a:r>
            <a:r>
              <a:rPr lang="en-GB" sz="1400" b="1" dirty="0">
                <a:solidFill>
                  <a:prstClr val="black"/>
                </a:solidFill>
              </a:rPr>
              <a:t>colours </a:t>
            </a:r>
            <a:r>
              <a:rPr lang="en-GB" sz="1400" dirty="0">
                <a:solidFill>
                  <a:prstClr val="black"/>
                </a:solidFill>
              </a:rPr>
              <a:t>will you use </a:t>
            </a:r>
            <a:r>
              <a:rPr lang="en-GB" sz="1400" dirty="0"/>
              <a:t>and why you have chosen them (to symbolise…)</a:t>
            </a:r>
          </a:p>
          <a:p>
            <a:endParaRPr lang="en-GB" sz="1400" dirty="0"/>
          </a:p>
          <a:p>
            <a:pPr marL="285750" indent="-285750">
              <a:buFont typeface="Arial" panose="020B0604020202020204" pitchFamily="34" charset="0"/>
              <a:buChar char="•"/>
            </a:pPr>
            <a:r>
              <a:rPr lang="en-GB" sz="1400" dirty="0"/>
              <a:t>Annotate = </a:t>
            </a:r>
            <a:r>
              <a:rPr lang="en-GB" sz="1400" b="1" dirty="0"/>
              <a:t>SAY WHY YOU HAVE CHOSEN WHAT YOU HAVE LINKING IT TO THE BRIEF. </a:t>
            </a:r>
          </a:p>
          <a:p>
            <a:pPr marL="285750" indent="-285750">
              <a:buFont typeface="Arial" panose="020B0604020202020204" pitchFamily="34" charset="0"/>
              <a:buChar char="•"/>
            </a:pPr>
            <a:endParaRPr lang="en-GB" sz="1400" b="1" dirty="0"/>
          </a:p>
          <a:p>
            <a:pPr marL="285750" lvl="0" indent="-285750">
              <a:buFont typeface="Arial" panose="020B0604020202020204" pitchFamily="34" charset="0"/>
              <a:buChar char="•"/>
            </a:pPr>
            <a:r>
              <a:rPr lang="en-GB" sz="1400" dirty="0">
                <a:solidFill>
                  <a:prstClr val="black"/>
                </a:solidFill>
              </a:rPr>
              <a:t>Sets need to be designed to </a:t>
            </a:r>
            <a:r>
              <a:rPr lang="en-GB" sz="1400" b="1" dirty="0">
                <a:solidFill>
                  <a:prstClr val="black"/>
                </a:solidFill>
              </a:rPr>
              <a:t>easily change </a:t>
            </a:r>
            <a:r>
              <a:rPr lang="en-GB" sz="1400" dirty="0">
                <a:solidFill>
                  <a:prstClr val="black"/>
                </a:solidFill>
              </a:rPr>
              <a:t>between scenes and they need to be easy to move by the backstage crew.</a:t>
            </a:r>
          </a:p>
        </p:txBody>
      </p:sp>
      <p:sp>
        <p:nvSpPr>
          <p:cNvPr id="16" name="Rectangle 15"/>
          <p:cNvSpPr/>
          <p:nvPr/>
        </p:nvSpPr>
        <p:spPr>
          <a:xfrm>
            <a:off x="4061636" y="5251391"/>
            <a:ext cx="1224759" cy="369332"/>
          </a:xfrm>
          <a:prstGeom prst="rect">
            <a:avLst/>
          </a:prstGeom>
        </p:spPr>
        <p:txBody>
          <a:bodyPr wrap="none">
            <a:spAutoFit/>
          </a:bodyPr>
          <a:lstStyle/>
          <a:p>
            <a:r>
              <a:rPr lang="en-US" b="1" dirty="0"/>
              <a:t>D: Top Tips</a:t>
            </a:r>
            <a:endParaRPr lang="en-GB" dirty="0"/>
          </a:p>
        </p:txBody>
      </p:sp>
      <p:graphicFrame>
        <p:nvGraphicFramePr>
          <p:cNvPr id="2" name="Table 1"/>
          <p:cNvGraphicFramePr>
            <a:graphicFrameLocks noGrp="1"/>
          </p:cNvGraphicFramePr>
          <p:nvPr>
            <p:extLst>
              <p:ext uri="{D42A27DB-BD31-4B8C-83A1-F6EECF244321}">
                <p14:modId xmlns:p14="http://schemas.microsoft.com/office/powerpoint/2010/main" val="124040072"/>
              </p:ext>
            </p:extLst>
          </p:nvPr>
        </p:nvGraphicFramePr>
        <p:xfrm>
          <a:off x="3059832" y="526440"/>
          <a:ext cx="5695701" cy="1102360"/>
        </p:xfrm>
        <a:graphic>
          <a:graphicData uri="http://schemas.openxmlformats.org/drawingml/2006/table">
            <a:tbl>
              <a:tblPr firstRow="1" bandRow="1">
                <a:tableStyleId>{5940675A-B579-460E-94D1-54222C63F5DA}</a:tableStyleId>
              </a:tblPr>
              <a:tblGrid>
                <a:gridCol w="1008112">
                  <a:extLst>
                    <a:ext uri="{9D8B030D-6E8A-4147-A177-3AD203B41FA5}">
                      <a16:colId xmlns:a16="http://schemas.microsoft.com/office/drawing/2014/main" val="20000"/>
                    </a:ext>
                  </a:extLst>
                </a:gridCol>
                <a:gridCol w="4687589">
                  <a:extLst>
                    <a:ext uri="{9D8B030D-6E8A-4147-A177-3AD203B41FA5}">
                      <a16:colId xmlns:a16="http://schemas.microsoft.com/office/drawing/2014/main" val="20001"/>
                    </a:ext>
                  </a:extLst>
                </a:gridCol>
              </a:tblGrid>
              <a:tr h="370840">
                <a:tc>
                  <a:txBody>
                    <a:bodyPr/>
                    <a:lstStyle/>
                    <a:p>
                      <a:r>
                        <a:rPr lang="en-GB" sz="1400" dirty="0"/>
                        <a:t>Ground plan</a:t>
                      </a:r>
                    </a:p>
                  </a:txBody>
                  <a:tcPr/>
                </a:tc>
                <a:tc>
                  <a:txBody>
                    <a:bodyPr/>
                    <a:lstStyle/>
                    <a:p>
                      <a:r>
                        <a:rPr lang="en-US" sz="1400" b="1" i="1" u="none" strike="noStrike" kern="1200" baseline="0" dirty="0">
                          <a:solidFill>
                            <a:schemeClr val="tx1"/>
                          </a:solidFill>
                          <a:latin typeface="+mn-lt"/>
                          <a:ea typeface="+mn-ea"/>
                          <a:cs typeface="+mn-cs"/>
                        </a:rPr>
                        <a:t>D</a:t>
                      </a:r>
                      <a:r>
                        <a:rPr lang="en-US" sz="1400" b="0" i="0" u="none" strike="noStrike" kern="1200" baseline="0" dirty="0">
                          <a:solidFill>
                            <a:schemeClr val="tx1"/>
                          </a:solidFill>
                          <a:latin typeface="+mn-lt"/>
                          <a:ea typeface="+mn-ea"/>
                          <a:cs typeface="+mn-cs"/>
                        </a:rPr>
                        <a:t>rawings of the stage from above that show the location of different parts of the set including furniture, entrances/exits and the position of the audience. </a:t>
                      </a:r>
                      <a:endParaRPr lang="en-GB" sz="1400" dirty="0"/>
                    </a:p>
                  </a:txBody>
                  <a:tcPr/>
                </a:tc>
                <a:extLst>
                  <a:ext uri="{0D108BD9-81ED-4DB2-BD59-A6C34878D82A}">
                    <a16:rowId xmlns:a16="http://schemas.microsoft.com/office/drawing/2014/main" val="10000"/>
                  </a:ext>
                </a:extLst>
              </a:tr>
              <a:tr h="370840">
                <a:tc>
                  <a:txBody>
                    <a:bodyPr/>
                    <a:lstStyle/>
                    <a:p>
                      <a:r>
                        <a:rPr lang="en-GB" sz="1400" dirty="0"/>
                        <a:t>Model box</a:t>
                      </a:r>
                    </a:p>
                  </a:txBody>
                  <a:tcPr/>
                </a:tc>
                <a:tc>
                  <a:txBody>
                    <a:bodyPr/>
                    <a:lstStyle/>
                    <a:p>
                      <a:r>
                        <a:rPr lang="en-US" sz="1400" b="0" i="0" u="none" strike="noStrike" kern="1200" baseline="0" dirty="0">
                          <a:solidFill>
                            <a:schemeClr val="tx1"/>
                          </a:solidFill>
                          <a:latin typeface="+mn-lt"/>
                          <a:ea typeface="+mn-ea"/>
                          <a:cs typeface="+mn-cs"/>
                        </a:rPr>
                        <a:t>Detailed model of the set and scenery.</a:t>
                      </a:r>
                      <a:endParaRPr lang="en-GB" sz="1400" dirty="0"/>
                    </a:p>
                  </a:txBody>
                  <a:tcPr/>
                </a:tc>
                <a:extLst>
                  <a:ext uri="{0D108BD9-81ED-4DB2-BD59-A6C34878D82A}">
                    <a16:rowId xmlns:a16="http://schemas.microsoft.com/office/drawing/2014/main" val="10001"/>
                  </a:ext>
                </a:extLst>
              </a:tr>
            </a:tbl>
          </a:graphicData>
        </a:graphic>
      </p:graphicFrame>
      <p:sp>
        <p:nvSpPr>
          <p:cNvPr id="18" name="Rectangle 17"/>
          <p:cNvSpPr/>
          <p:nvPr/>
        </p:nvSpPr>
        <p:spPr>
          <a:xfrm>
            <a:off x="5074956" y="141167"/>
            <a:ext cx="1425583" cy="369332"/>
          </a:xfrm>
          <a:prstGeom prst="rect">
            <a:avLst/>
          </a:prstGeom>
        </p:spPr>
        <p:txBody>
          <a:bodyPr wrap="none">
            <a:spAutoFit/>
          </a:bodyPr>
          <a:lstStyle/>
          <a:p>
            <a:pPr algn="ctr"/>
            <a:r>
              <a:rPr lang="en-US" b="1" dirty="0"/>
              <a:t>A: Key words</a:t>
            </a:r>
            <a:endParaRPr lang="en-GB" dirty="0"/>
          </a:p>
        </p:txBody>
      </p:sp>
      <p:sp>
        <p:nvSpPr>
          <p:cNvPr id="19" name="Rectangle 18"/>
          <p:cNvSpPr/>
          <p:nvPr/>
        </p:nvSpPr>
        <p:spPr>
          <a:xfrm rot="21093593">
            <a:off x="45440" y="633101"/>
            <a:ext cx="1202572" cy="707886"/>
          </a:xfrm>
          <a:prstGeom prst="rect">
            <a:avLst/>
          </a:prstGeom>
        </p:spPr>
        <p:txBody>
          <a:bodyPr wrap="none">
            <a:spAutoFit/>
          </a:bodyPr>
          <a:lstStyle/>
          <a:p>
            <a:pPr algn="ctr"/>
            <a:r>
              <a:rPr lang="en-US" sz="2000" b="1" dirty="0">
                <a:solidFill>
                  <a:srgbClr val="C00000"/>
                </a:solidFill>
                <a:latin typeface="Myriad Pro Light" pitchFamily="34" charset="0"/>
              </a:rPr>
              <a:t>GROUND</a:t>
            </a:r>
          </a:p>
          <a:p>
            <a:pPr algn="ctr"/>
            <a:r>
              <a:rPr lang="en-US" sz="2000" b="1" dirty="0">
                <a:solidFill>
                  <a:srgbClr val="C00000"/>
                </a:solidFill>
                <a:latin typeface="Myriad Pro Light" pitchFamily="34" charset="0"/>
              </a:rPr>
              <a:t>PLANS</a:t>
            </a:r>
            <a:endParaRPr lang="en-GB" sz="2000" dirty="0">
              <a:solidFill>
                <a:srgbClr val="C00000"/>
              </a:solidFill>
              <a:latin typeface="Myriad Pro Light" pitchFamily="34" charset="0"/>
            </a:endParaRPr>
          </a:p>
        </p:txBody>
      </p:sp>
      <p:sp>
        <p:nvSpPr>
          <p:cNvPr id="3" name="Slide Number Placeholder 2">
            <a:extLst>
              <a:ext uri="{FF2B5EF4-FFF2-40B4-BE49-F238E27FC236}">
                <a16:creationId xmlns:a16="http://schemas.microsoft.com/office/drawing/2014/main" id="{DFB5EFE8-DB60-473C-94E4-9ECAAB31A573}"/>
              </a:ext>
            </a:extLst>
          </p:cNvPr>
          <p:cNvSpPr>
            <a:spLocks noGrp="1"/>
          </p:cNvSpPr>
          <p:nvPr>
            <p:ph type="sldNum" sz="quarter" idx="12"/>
          </p:nvPr>
        </p:nvSpPr>
        <p:spPr/>
        <p:txBody>
          <a:bodyPr/>
          <a:lstStyle/>
          <a:p>
            <a:fld id="{DC0DAC50-5B68-40A7-BE88-76A9D7FBAD5C}" type="slidenum">
              <a:rPr lang="en-GB" smtClean="0"/>
              <a:t>14</a:t>
            </a:fld>
            <a:endParaRPr lang="en-GB"/>
          </a:p>
        </p:txBody>
      </p:sp>
    </p:spTree>
    <p:extLst>
      <p:ext uri="{BB962C8B-B14F-4D97-AF65-F5344CB8AC3E}">
        <p14:creationId xmlns:p14="http://schemas.microsoft.com/office/powerpoint/2010/main" val="38140726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605" t="23054" r="12413" b="18193"/>
          <a:stretch/>
        </p:blipFill>
        <p:spPr bwMode="auto">
          <a:xfrm>
            <a:off x="0" y="755484"/>
            <a:ext cx="9199544" cy="52658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descr="Image result for design word pn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7571" y="198644"/>
            <a:ext cx="1856197" cy="63806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rot="20280776">
            <a:off x="33765" y="-67931"/>
            <a:ext cx="789558" cy="646331"/>
          </a:xfrm>
          <a:prstGeom prst="rect">
            <a:avLst/>
          </a:prstGeom>
          <a:noFill/>
        </p:spPr>
        <p:txBody>
          <a:bodyPr wrap="square" rtlCol="0">
            <a:spAutoFit/>
          </a:bodyPr>
          <a:lstStyle/>
          <a:p>
            <a:pPr algn="ctr"/>
            <a:r>
              <a:rPr lang="en-GB" sz="3600" b="1" dirty="0"/>
              <a:t>Set</a:t>
            </a:r>
          </a:p>
        </p:txBody>
      </p:sp>
      <p:sp>
        <p:nvSpPr>
          <p:cNvPr id="3" name="TextBox 2"/>
          <p:cNvSpPr txBox="1"/>
          <p:nvPr/>
        </p:nvSpPr>
        <p:spPr>
          <a:xfrm>
            <a:off x="3419872" y="118373"/>
            <a:ext cx="5429305" cy="646331"/>
          </a:xfrm>
          <a:prstGeom prst="rect">
            <a:avLst/>
          </a:prstGeom>
          <a:solidFill>
            <a:srgbClr val="FFFF99"/>
          </a:solidFill>
          <a:ln>
            <a:solidFill>
              <a:schemeClr val="tx1"/>
            </a:solidFill>
          </a:ln>
        </p:spPr>
        <p:txBody>
          <a:bodyPr wrap="square" rtlCol="0">
            <a:spAutoFit/>
          </a:bodyPr>
          <a:lstStyle/>
          <a:p>
            <a:r>
              <a:rPr lang="en-GB" b="1" u="sng" dirty="0"/>
              <a:t>Remember…</a:t>
            </a:r>
            <a:r>
              <a:rPr lang="en-GB" b="1" dirty="0"/>
              <a:t> </a:t>
            </a:r>
            <a:r>
              <a:rPr lang="en-GB" dirty="0"/>
              <a:t>You </a:t>
            </a:r>
            <a:r>
              <a:rPr lang="en-GB" b="1" dirty="0"/>
              <a:t>MUST</a:t>
            </a:r>
            <a:r>
              <a:rPr lang="en-GB" dirty="0"/>
              <a:t> state </a:t>
            </a:r>
            <a:r>
              <a:rPr lang="en-GB" b="1" dirty="0"/>
              <a:t>WHY </a:t>
            </a:r>
            <a:r>
              <a:rPr lang="en-GB" dirty="0"/>
              <a:t>you have chosen what you have and </a:t>
            </a:r>
            <a:r>
              <a:rPr lang="en-GB" b="1" dirty="0"/>
              <a:t>HOW</a:t>
            </a:r>
            <a:r>
              <a:rPr lang="en-GB" dirty="0"/>
              <a:t> it links to the brief / synopsis</a:t>
            </a:r>
          </a:p>
        </p:txBody>
      </p:sp>
      <p:sp>
        <p:nvSpPr>
          <p:cNvPr id="6" name="TextBox 5"/>
          <p:cNvSpPr txBox="1"/>
          <p:nvPr/>
        </p:nvSpPr>
        <p:spPr>
          <a:xfrm>
            <a:off x="1" y="6309320"/>
            <a:ext cx="9144000" cy="523220"/>
          </a:xfrm>
          <a:prstGeom prst="rect">
            <a:avLst/>
          </a:prstGeom>
          <a:solidFill>
            <a:srgbClr val="FFFF99"/>
          </a:solidFill>
          <a:ln>
            <a:solidFill>
              <a:schemeClr val="tx1"/>
            </a:solidFill>
          </a:ln>
        </p:spPr>
        <p:txBody>
          <a:bodyPr wrap="square" rtlCol="0">
            <a:spAutoFit/>
          </a:bodyPr>
          <a:lstStyle/>
          <a:p>
            <a:pPr marL="285750" lvl="0" indent="-285750">
              <a:buFont typeface="Arial" panose="020B0604020202020204" pitchFamily="34" charset="0"/>
              <a:buChar char="•"/>
            </a:pPr>
            <a:r>
              <a:rPr lang="en-GB" sz="1400" dirty="0"/>
              <a:t>For set design, </a:t>
            </a:r>
            <a:r>
              <a:rPr lang="en-GB" sz="1400" b="1" dirty="0"/>
              <a:t>explain</a:t>
            </a:r>
            <a:r>
              <a:rPr lang="en-GB" sz="1400" dirty="0"/>
              <a:t> where the </a:t>
            </a:r>
            <a:r>
              <a:rPr lang="en-GB" sz="1400" b="1" dirty="0"/>
              <a:t>audience</a:t>
            </a:r>
            <a:r>
              <a:rPr lang="en-GB" sz="1400" dirty="0"/>
              <a:t> would be sat (staging format). </a:t>
            </a:r>
            <a:r>
              <a:rPr lang="en-GB" sz="1400" b="1" dirty="0"/>
              <a:t>Plot </a:t>
            </a:r>
            <a:r>
              <a:rPr lang="en-GB" sz="1400" dirty="0"/>
              <a:t>everything that is in the brief. Where would the actors </a:t>
            </a:r>
            <a:r>
              <a:rPr lang="en-GB" sz="1400" b="1" dirty="0"/>
              <a:t>enter/exit</a:t>
            </a:r>
            <a:r>
              <a:rPr lang="en-GB" sz="1400" dirty="0"/>
              <a:t> from? How would the set be taken on / off stage (wings, flown in, trapdoor </a:t>
            </a:r>
            <a:r>
              <a:rPr lang="en-GB" sz="1400" dirty="0" err="1"/>
              <a:t>etc</a:t>
            </a:r>
            <a:r>
              <a:rPr lang="en-GB" sz="1400" dirty="0"/>
              <a:t>)</a:t>
            </a:r>
            <a:endParaRPr lang="en-GB" sz="1400" dirty="0">
              <a:solidFill>
                <a:prstClr val="black"/>
              </a:solidFill>
            </a:endParaRPr>
          </a:p>
        </p:txBody>
      </p:sp>
      <p:sp>
        <p:nvSpPr>
          <p:cNvPr id="7" name="Rectangle 6"/>
          <p:cNvSpPr/>
          <p:nvPr/>
        </p:nvSpPr>
        <p:spPr>
          <a:xfrm>
            <a:off x="4091068" y="5949280"/>
            <a:ext cx="961866" cy="369332"/>
          </a:xfrm>
          <a:prstGeom prst="rect">
            <a:avLst/>
          </a:prstGeom>
        </p:spPr>
        <p:txBody>
          <a:bodyPr wrap="none">
            <a:spAutoFit/>
          </a:bodyPr>
          <a:lstStyle/>
          <a:p>
            <a:r>
              <a:rPr lang="en-US" b="1" dirty="0"/>
              <a:t>Top Tips</a:t>
            </a:r>
            <a:endParaRPr lang="en-GB" dirty="0"/>
          </a:p>
        </p:txBody>
      </p:sp>
      <p:sp>
        <p:nvSpPr>
          <p:cNvPr id="2" name="Slide Number Placeholder 1">
            <a:extLst>
              <a:ext uri="{FF2B5EF4-FFF2-40B4-BE49-F238E27FC236}">
                <a16:creationId xmlns:a16="http://schemas.microsoft.com/office/drawing/2014/main" id="{B3691F5B-82A2-43A8-A5F3-A52531E2FD62}"/>
              </a:ext>
            </a:extLst>
          </p:cNvPr>
          <p:cNvSpPr>
            <a:spLocks noGrp="1"/>
          </p:cNvSpPr>
          <p:nvPr>
            <p:ph type="sldNum" sz="quarter" idx="12"/>
          </p:nvPr>
        </p:nvSpPr>
        <p:spPr/>
        <p:txBody>
          <a:bodyPr/>
          <a:lstStyle/>
          <a:p>
            <a:fld id="{DC0DAC50-5B68-40A7-BE88-76A9D7FBAD5C}" type="slidenum">
              <a:rPr lang="en-GB" smtClean="0"/>
              <a:t>15</a:t>
            </a:fld>
            <a:endParaRPr lang="en-GB"/>
          </a:p>
        </p:txBody>
      </p:sp>
    </p:spTree>
    <p:extLst>
      <p:ext uri="{BB962C8B-B14F-4D97-AF65-F5344CB8AC3E}">
        <p14:creationId xmlns:p14="http://schemas.microsoft.com/office/powerpoint/2010/main" val="39549270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3164130" y="36795"/>
            <a:ext cx="1418233" cy="94179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0" name="Table 9"/>
          <p:cNvGraphicFramePr>
            <a:graphicFrameLocks noGrp="1"/>
          </p:cNvGraphicFramePr>
          <p:nvPr>
            <p:extLst>
              <p:ext uri="{D42A27DB-BD31-4B8C-83A1-F6EECF244321}">
                <p14:modId xmlns:p14="http://schemas.microsoft.com/office/powerpoint/2010/main" val="383184980"/>
              </p:ext>
            </p:extLst>
          </p:nvPr>
        </p:nvGraphicFramePr>
        <p:xfrm>
          <a:off x="35496" y="1268760"/>
          <a:ext cx="4464496" cy="2286000"/>
        </p:xfrm>
        <a:graphic>
          <a:graphicData uri="http://schemas.openxmlformats.org/drawingml/2006/table">
            <a:tbl>
              <a:tblPr firstRow="1" bandRow="1">
                <a:tableStyleId>{5940675A-B579-460E-94D1-54222C63F5DA}</a:tableStyleId>
              </a:tblPr>
              <a:tblGrid>
                <a:gridCol w="1008112">
                  <a:extLst>
                    <a:ext uri="{9D8B030D-6E8A-4147-A177-3AD203B41FA5}">
                      <a16:colId xmlns:a16="http://schemas.microsoft.com/office/drawing/2014/main" val="20000"/>
                    </a:ext>
                  </a:extLst>
                </a:gridCol>
                <a:gridCol w="3456384">
                  <a:extLst>
                    <a:ext uri="{9D8B030D-6E8A-4147-A177-3AD203B41FA5}">
                      <a16:colId xmlns:a16="http://schemas.microsoft.com/office/drawing/2014/main" val="20001"/>
                    </a:ext>
                  </a:extLst>
                </a:gridCol>
              </a:tblGrid>
              <a:tr h="387340">
                <a:tc>
                  <a:txBody>
                    <a:bodyPr/>
                    <a:lstStyle/>
                    <a:p>
                      <a:r>
                        <a:rPr lang="en-GB" sz="1200" b="1" i="0" u="none" strike="noStrike" kern="1200" baseline="0" dirty="0">
                          <a:solidFill>
                            <a:srgbClr val="0070C0"/>
                          </a:solidFill>
                          <a:latin typeface="+mn-lt"/>
                          <a:ea typeface="+mn-ea"/>
                          <a:cs typeface="+mn-cs"/>
                        </a:rPr>
                        <a:t>Time and location </a:t>
                      </a:r>
                      <a:endParaRPr lang="en-GB" sz="1200" dirty="0">
                        <a:solidFill>
                          <a:srgbClr val="0070C0"/>
                        </a:solidFill>
                      </a:endParaRPr>
                    </a:p>
                  </a:txBody>
                  <a:tcPr>
                    <a:lnR w="6350" cap="flat" cmpd="sng" algn="ctr">
                      <a:solidFill>
                        <a:schemeClr val="tx1"/>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The ‘</a:t>
                      </a:r>
                      <a:r>
                        <a:rPr lang="en-US" sz="1200" b="1" i="0" u="none" strike="noStrike" kern="1200" baseline="0" dirty="0">
                          <a:solidFill>
                            <a:srgbClr val="0070C0"/>
                          </a:solidFill>
                          <a:latin typeface="+mn-lt"/>
                          <a:ea typeface="+mn-ea"/>
                          <a:cs typeface="+mn-cs"/>
                        </a:rPr>
                        <a:t>when</a:t>
                      </a:r>
                      <a:r>
                        <a:rPr lang="en-US" sz="1200" b="0" i="0" u="none" strike="noStrike" kern="1200" baseline="0" dirty="0">
                          <a:solidFill>
                            <a:schemeClr val="tx1"/>
                          </a:solidFill>
                          <a:latin typeface="+mn-lt"/>
                          <a:ea typeface="+mn-ea"/>
                          <a:cs typeface="+mn-cs"/>
                        </a:rPr>
                        <a:t>’ and ‘</a:t>
                      </a:r>
                      <a:r>
                        <a:rPr lang="en-US" sz="1200" b="1" i="0" u="none" strike="noStrike" kern="1200" baseline="0" dirty="0">
                          <a:solidFill>
                            <a:srgbClr val="0070C0"/>
                          </a:solidFill>
                          <a:latin typeface="+mn-lt"/>
                          <a:ea typeface="+mn-ea"/>
                          <a:cs typeface="+mn-cs"/>
                        </a:rPr>
                        <a:t>where</a:t>
                      </a:r>
                      <a:r>
                        <a:rPr lang="en-US" sz="1200" b="0" i="0" u="none" strike="noStrike" kern="1200" baseline="0" dirty="0">
                          <a:solidFill>
                            <a:schemeClr val="tx1"/>
                          </a:solidFill>
                          <a:latin typeface="+mn-lt"/>
                          <a:ea typeface="+mn-ea"/>
                          <a:cs typeface="+mn-cs"/>
                        </a:rPr>
                        <a:t>’ of a production. Consider the </a:t>
                      </a:r>
                      <a:r>
                        <a:rPr lang="en-US" sz="1200" b="1" i="0" u="none" strike="noStrike" kern="1200" baseline="0" dirty="0">
                          <a:solidFill>
                            <a:srgbClr val="0070C0"/>
                          </a:solidFill>
                          <a:latin typeface="+mn-lt"/>
                          <a:ea typeface="+mn-ea"/>
                          <a:cs typeface="+mn-cs"/>
                        </a:rPr>
                        <a:t>period</a:t>
                      </a:r>
                      <a:r>
                        <a:rPr lang="en-US" sz="1200" b="0" i="0" u="none" strike="noStrike" kern="1200" baseline="0" dirty="0">
                          <a:solidFill>
                            <a:schemeClr val="tx1"/>
                          </a:solidFill>
                          <a:latin typeface="+mn-lt"/>
                          <a:ea typeface="+mn-ea"/>
                          <a:cs typeface="+mn-cs"/>
                        </a:rPr>
                        <a:t> and </a:t>
                      </a:r>
                      <a:r>
                        <a:rPr lang="en-US" sz="1200" b="1" i="0" u="none" strike="noStrike" kern="1200" baseline="0" dirty="0">
                          <a:solidFill>
                            <a:srgbClr val="0070C0"/>
                          </a:solidFill>
                          <a:latin typeface="+mn-lt"/>
                          <a:ea typeface="+mn-ea"/>
                          <a:cs typeface="+mn-cs"/>
                        </a:rPr>
                        <a:t>genre</a:t>
                      </a:r>
                      <a:r>
                        <a:rPr lang="en-US" sz="1200" b="0" i="0" u="none" strike="noStrike" kern="1200" baseline="0" dirty="0">
                          <a:solidFill>
                            <a:schemeClr val="tx1"/>
                          </a:solidFill>
                          <a:latin typeface="+mn-lt"/>
                          <a:ea typeface="+mn-ea"/>
                          <a:cs typeface="+mn-cs"/>
                        </a:rPr>
                        <a:t> of a play, as well as the venue where the performance will take place.</a:t>
                      </a:r>
                      <a:endParaRPr lang="en-GB" sz="1200" dirty="0"/>
                    </a:p>
                  </a:txBody>
                  <a:tcPr>
                    <a:lnL w="635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0"/>
                  </a:ext>
                </a:extLst>
              </a:tr>
              <a:tr h="370840">
                <a:tc>
                  <a:txBody>
                    <a:bodyPr/>
                    <a:lstStyle/>
                    <a:p>
                      <a:r>
                        <a:rPr lang="en-GB" sz="1200" b="1" i="0" u="none" strike="noStrike" kern="1200" baseline="0" dirty="0">
                          <a:solidFill>
                            <a:srgbClr val="00B050"/>
                          </a:solidFill>
                          <a:latin typeface="+mn-lt"/>
                          <a:ea typeface="+mn-ea"/>
                          <a:cs typeface="+mn-cs"/>
                        </a:rPr>
                        <a:t>Mood and atmosphere </a:t>
                      </a:r>
                      <a:endParaRPr lang="en-GB" sz="1200" b="1" i="0" u="none" dirty="0">
                        <a:solidFill>
                          <a:srgbClr val="00B050"/>
                        </a:solidFill>
                      </a:endParaRPr>
                    </a:p>
                  </a:txBody>
                  <a:tcPr>
                    <a:lnR w="6350" cap="flat" cmpd="sng" algn="ctr">
                      <a:solidFill>
                        <a:schemeClr val="tx1"/>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The </a:t>
                      </a:r>
                      <a:r>
                        <a:rPr lang="en-US" sz="1200" b="1" i="0" u="none" strike="noStrike" kern="1200" baseline="0" dirty="0">
                          <a:solidFill>
                            <a:srgbClr val="00B050"/>
                          </a:solidFill>
                          <a:latin typeface="+mn-lt"/>
                          <a:ea typeface="+mn-ea"/>
                          <a:cs typeface="+mn-cs"/>
                        </a:rPr>
                        <a:t>feeling </a:t>
                      </a:r>
                      <a:r>
                        <a:rPr lang="en-US" sz="1200" b="0" i="0" u="none" strike="noStrike" kern="1200" baseline="0" dirty="0">
                          <a:solidFill>
                            <a:schemeClr val="tx1"/>
                          </a:solidFill>
                          <a:latin typeface="+mn-lt"/>
                          <a:ea typeface="+mn-ea"/>
                          <a:cs typeface="+mn-cs"/>
                        </a:rPr>
                        <a:t>that the production creates for the audience. Audiences will associate different sounds with different moods. Mood and atmosphere can be created through the use of </a:t>
                      </a:r>
                      <a:r>
                        <a:rPr lang="en-US" sz="1200" b="1" i="0" u="none" strike="noStrike" kern="1200" baseline="0" dirty="0">
                          <a:solidFill>
                            <a:srgbClr val="00B050"/>
                          </a:solidFill>
                          <a:latin typeface="+mn-lt"/>
                          <a:ea typeface="+mn-ea"/>
                          <a:cs typeface="+mn-cs"/>
                        </a:rPr>
                        <a:t>music </a:t>
                      </a:r>
                      <a:r>
                        <a:rPr lang="en-US" sz="1200" b="0" i="0" u="none" strike="noStrike" kern="1200" baseline="0" dirty="0">
                          <a:solidFill>
                            <a:schemeClr val="tx1"/>
                          </a:solidFill>
                          <a:latin typeface="+mn-lt"/>
                          <a:ea typeface="+mn-ea"/>
                          <a:cs typeface="+mn-cs"/>
                        </a:rPr>
                        <a:t>or through a </a:t>
                      </a:r>
                      <a:r>
                        <a:rPr lang="en-US" sz="1200" b="1" i="0" u="none" strike="noStrike" kern="1200" baseline="0" dirty="0">
                          <a:solidFill>
                            <a:srgbClr val="00B050"/>
                          </a:solidFill>
                          <a:latin typeface="+mn-lt"/>
                          <a:ea typeface="+mn-ea"/>
                          <a:cs typeface="+mn-cs"/>
                        </a:rPr>
                        <a:t>soundscape</a:t>
                      </a:r>
                      <a:r>
                        <a:rPr lang="en-US" sz="1200" b="0" i="0" u="none" strike="noStrike" kern="1200" baseline="0" dirty="0">
                          <a:solidFill>
                            <a:schemeClr val="tx1"/>
                          </a:solidFill>
                          <a:latin typeface="+mn-lt"/>
                          <a:ea typeface="+mn-ea"/>
                          <a:cs typeface="+mn-cs"/>
                        </a:rPr>
                        <a:t> or choice of </a:t>
                      </a:r>
                      <a:r>
                        <a:rPr lang="en-US" sz="1200" b="1" i="0" u="none" strike="noStrike" kern="1200" baseline="0" dirty="0">
                          <a:solidFill>
                            <a:srgbClr val="00B050"/>
                          </a:solidFill>
                          <a:latin typeface="+mn-lt"/>
                          <a:ea typeface="+mn-ea"/>
                          <a:cs typeface="+mn-cs"/>
                        </a:rPr>
                        <a:t>sound effects</a:t>
                      </a:r>
                      <a:r>
                        <a:rPr lang="en-US" sz="1200" b="0" i="0" u="none" strike="noStrike" kern="1200" baseline="0" dirty="0">
                          <a:solidFill>
                            <a:schemeClr val="tx1"/>
                          </a:solidFill>
                          <a:latin typeface="+mn-lt"/>
                          <a:ea typeface="+mn-ea"/>
                          <a:cs typeface="+mn-cs"/>
                        </a:rPr>
                        <a:t>.</a:t>
                      </a:r>
                      <a:endParaRPr lang="en-GB" sz="1200" dirty="0"/>
                    </a:p>
                  </a:txBody>
                  <a:tcPr>
                    <a:lnL w="635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r h="370840">
                <a:tc>
                  <a:txBody>
                    <a:bodyPr/>
                    <a:lstStyle/>
                    <a:p>
                      <a:r>
                        <a:rPr lang="en-GB" sz="1200" b="1" i="0" u="none" dirty="0">
                          <a:solidFill>
                            <a:srgbClr val="7030A0"/>
                          </a:solidFill>
                        </a:rPr>
                        <a:t>Introduce a character</a:t>
                      </a:r>
                    </a:p>
                  </a:txBody>
                  <a:tcPr>
                    <a:lnR w="6350" cap="flat" cmpd="sng" algn="ctr">
                      <a:solidFill>
                        <a:schemeClr val="tx1"/>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prstClr val="black"/>
                          </a:solidFill>
                        </a:rPr>
                        <a:t>Sound can help to shape the audiences </a:t>
                      </a:r>
                      <a:r>
                        <a:rPr lang="en-GB" sz="1200" b="1" u="none" dirty="0">
                          <a:solidFill>
                            <a:srgbClr val="7030A0"/>
                          </a:solidFill>
                        </a:rPr>
                        <a:t>view of characters </a:t>
                      </a:r>
                      <a:r>
                        <a:rPr lang="en-GB" sz="1200" dirty="0">
                          <a:solidFill>
                            <a:prstClr val="black"/>
                          </a:solidFill>
                        </a:rPr>
                        <a:t>and </a:t>
                      </a:r>
                      <a:r>
                        <a:rPr lang="en-GB" sz="1200" b="1" dirty="0">
                          <a:solidFill>
                            <a:srgbClr val="7030A0"/>
                          </a:solidFill>
                        </a:rPr>
                        <a:t>relationships </a:t>
                      </a:r>
                      <a:r>
                        <a:rPr lang="en-GB" sz="1200" dirty="0">
                          <a:solidFill>
                            <a:prstClr val="black"/>
                          </a:solidFill>
                        </a:rPr>
                        <a:t>(e.g. powerful orchestral music can introduce a king or queen)</a:t>
                      </a:r>
                    </a:p>
                  </a:txBody>
                  <a:tcPr>
                    <a:lnL w="635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bl>
          </a:graphicData>
        </a:graphic>
      </p:graphicFrame>
      <p:sp>
        <p:nvSpPr>
          <p:cNvPr id="3" name="Rectangle 2"/>
          <p:cNvSpPr/>
          <p:nvPr/>
        </p:nvSpPr>
        <p:spPr>
          <a:xfrm>
            <a:off x="4644008" y="116632"/>
            <a:ext cx="4374232" cy="2292935"/>
          </a:xfrm>
          <a:prstGeom prst="rect">
            <a:avLst/>
          </a:prstGeom>
          <a:solidFill>
            <a:schemeClr val="accent5">
              <a:lumMod val="20000"/>
              <a:lumOff val="80000"/>
            </a:schemeClr>
          </a:solidFill>
          <a:ln>
            <a:solidFill>
              <a:schemeClr val="tx1"/>
            </a:solidFill>
          </a:ln>
        </p:spPr>
        <p:txBody>
          <a:bodyPr wrap="square">
            <a:spAutoFit/>
          </a:bodyPr>
          <a:lstStyle/>
          <a:p>
            <a:r>
              <a:rPr lang="en-US" sz="1300" b="1" i="1" u="sng" dirty="0"/>
              <a:t>Think about… </a:t>
            </a:r>
            <a:r>
              <a:rPr lang="en-US" sz="1300" b="1" i="1" dirty="0"/>
              <a:t>music, sound effect or soundscape? </a:t>
            </a:r>
            <a:endParaRPr lang="en-US" sz="1300" b="1" dirty="0"/>
          </a:p>
          <a:p>
            <a:r>
              <a:rPr lang="en-US" sz="1300" dirty="0"/>
              <a:t>Sound designers can use a range of different types of sound, including music, sound effects or soundscapes. Music can be used to accompany the action (called </a:t>
            </a:r>
            <a:r>
              <a:rPr lang="en-US" sz="1300" b="1" i="1" dirty="0"/>
              <a:t>underscoring</a:t>
            </a:r>
            <a:r>
              <a:rPr lang="en-US" sz="1300" dirty="0"/>
              <a:t>), or can be called for by the play text. It can be created </a:t>
            </a:r>
            <a:r>
              <a:rPr lang="en-US" sz="1300" b="1" dirty="0"/>
              <a:t>live on stage (diegetic) </a:t>
            </a:r>
            <a:r>
              <a:rPr lang="en-US" sz="1300" dirty="0"/>
              <a:t>or </a:t>
            </a:r>
            <a:r>
              <a:rPr lang="en-US" sz="1300" b="1" i="1" dirty="0"/>
              <a:t>pre-recorded (non-diegetic)</a:t>
            </a:r>
            <a:r>
              <a:rPr lang="en-US" sz="1300" dirty="0"/>
              <a:t>. Sound effects are often called for by the play (for example a telephone ringing), but can also create a mood or comment on the action: a comedy might use a certain sound every time a character falls over, for example. Soundscapes either set location or create a mood.</a:t>
            </a:r>
            <a:endParaRPr lang="en-GB" sz="1300" dirty="0"/>
          </a:p>
        </p:txBody>
      </p:sp>
      <p:sp>
        <p:nvSpPr>
          <p:cNvPr id="4" name="Rectangle 3"/>
          <p:cNvSpPr/>
          <p:nvPr/>
        </p:nvSpPr>
        <p:spPr>
          <a:xfrm>
            <a:off x="4710310" y="2348880"/>
            <a:ext cx="4379212" cy="369332"/>
          </a:xfrm>
          <a:prstGeom prst="rect">
            <a:avLst/>
          </a:prstGeom>
        </p:spPr>
        <p:txBody>
          <a:bodyPr wrap="none">
            <a:spAutoFit/>
          </a:bodyPr>
          <a:lstStyle/>
          <a:p>
            <a:r>
              <a:rPr lang="en-US" b="1" dirty="0"/>
              <a:t>C: What decisions does the designer make? </a:t>
            </a:r>
            <a:endParaRPr lang="en-GB" dirty="0"/>
          </a:p>
        </p:txBody>
      </p:sp>
      <p:graphicFrame>
        <p:nvGraphicFramePr>
          <p:cNvPr id="13" name="Table 12"/>
          <p:cNvGraphicFramePr>
            <a:graphicFrameLocks noGrp="1"/>
          </p:cNvGraphicFramePr>
          <p:nvPr>
            <p:extLst>
              <p:ext uri="{D42A27DB-BD31-4B8C-83A1-F6EECF244321}">
                <p14:modId xmlns:p14="http://schemas.microsoft.com/office/powerpoint/2010/main" val="3990989101"/>
              </p:ext>
            </p:extLst>
          </p:nvPr>
        </p:nvGraphicFramePr>
        <p:xfrm>
          <a:off x="4557180" y="2636912"/>
          <a:ext cx="4547888" cy="3200400"/>
        </p:xfrm>
        <a:graphic>
          <a:graphicData uri="http://schemas.openxmlformats.org/drawingml/2006/table">
            <a:tbl>
              <a:tblPr firstRow="1" bandRow="1">
                <a:tableStyleId>{5940675A-B579-460E-94D1-54222C63F5DA}</a:tableStyleId>
              </a:tblPr>
              <a:tblGrid>
                <a:gridCol w="654957">
                  <a:extLst>
                    <a:ext uri="{9D8B030D-6E8A-4147-A177-3AD203B41FA5}">
                      <a16:colId xmlns:a16="http://schemas.microsoft.com/office/drawing/2014/main" val="20000"/>
                    </a:ext>
                  </a:extLst>
                </a:gridCol>
                <a:gridCol w="3892931">
                  <a:extLst>
                    <a:ext uri="{9D8B030D-6E8A-4147-A177-3AD203B41FA5}">
                      <a16:colId xmlns:a16="http://schemas.microsoft.com/office/drawing/2014/main" val="20001"/>
                    </a:ext>
                  </a:extLst>
                </a:gridCol>
              </a:tblGrid>
              <a:tr h="387340">
                <a:tc>
                  <a:txBody>
                    <a:bodyPr/>
                    <a:lstStyle/>
                    <a:p>
                      <a:r>
                        <a:rPr lang="en-GB" sz="1200" b="1" i="0" u="none" strike="noStrike" kern="1200" baseline="0" dirty="0">
                          <a:solidFill>
                            <a:srgbClr val="00B0F0"/>
                          </a:solidFill>
                          <a:latin typeface="+mn-lt"/>
                          <a:ea typeface="+mn-ea"/>
                          <a:cs typeface="+mn-cs"/>
                        </a:rPr>
                        <a:t>Sound levels </a:t>
                      </a:r>
                      <a:endParaRPr lang="en-GB" sz="1200" dirty="0">
                        <a:solidFill>
                          <a:srgbClr val="00B0F0"/>
                        </a:solidFill>
                      </a:endParaRPr>
                    </a:p>
                  </a:txBody>
                  <a:tcPr>
                    <a:lnR w="6350" cap="flat" cmpd="sng" algn="ctr">
                      <a:solidFill>
                        <a:schemeClr val="tx1"/>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how </a:t>
                      </a:r>
                      <a:r>
                        <a:rPr lang="en-US" sz="1200" b="1" i="0" u="none" strike="noStrike" kern="1200" baseline="0" dirty="0">
                          <a:solidFill>
                            <a:srgbClr val="00B0F0"/>
                          </a:solidFill>
                          <a:latin typeface="+mn-lt"/>
                          <a:ea typeface="+mn-ea"/>
                          <a:cs typeface="+mn-cs"/>
                        </a:rPr>
                        <a:t>loudly </a:t>
                      </a:r>
                      <a:r>
                        <a:rPr lang="en-US" sz="1200" b="0" i="0" u="none" strike="noStrike" kern="1200" baseline="0" dirty="0">
                          <a:solidFill>
                            <a:schemeClr val="tx1"/>
                          </a:solidFill>
                          <a:latin typeface="+mn-lt"/>
                          <a:ea typeface="+mn-ea"/>
                          <a:cs typeface="+mn-cs"/>
                        </a:rPr>
                        <a:t>or </a:t>
                      </a:r>
                      <a:r>
                        <a:rPr lang="en-US" sz="1200" b="1" i="0" u="none" strike="noStrike" kern="1200" baseline="0" dirty="0">
                          <a:solidFill>
                            <a:srgbClr val="00B0F0"/>
                          </a:solidFill>
                          <a:latin typeface="+mn-lt"/>
                          <a:ea typeface="+mn-ea"/>
                          <a:cs typeface="+mn-cs"/>
                        </a:rPr>
                        <a:t>softly</a:t>
                      </a:r>
                      <a:r>
                        <a:rPr lang="en-US" sz="1200" b="0" i="0" u="none" strike="noStrike" kern="1200" baseline="0" dirty="0">
                          <a:solidFill>
                            <a:schemeClr val="tx1"/>
                          </a:solidFill>
                          <a:latin typeface="+mn-lt"/>
                          <a:ea typeface="+mn-ea"/>
                          <a:cs typeface="+mn-cs"/>
                        </a:rPr>
                        <a:t> the sound effects or music are played. The choice of volume can create an </a:t>
                      </a:r>
                      <a:r>
                        <a:rPr lang="en-US" sz="1200" b="1" i="0" u="none" strike="noStrike" kern="1200" baseline="0" dirty="0">
                          <a:solidFill>
                            <a:srgbClr val="00B0F0"/>
                          </a:solidFill>
                          <a:latin typeface="+mn-lt"/>
                          <a:ea typeface="+mn-ea"/>
                          <a:cs typeface="+mn-cs"/>
                        </a:rPr>
                        <a:t>atmosphere</a:t>
                      </a:r>
                      <a:r>
                        <a:rPr lang="en-US" sz="1200" b="0" i="0" u="none" strike="noStrike" kern="1200" baseline="0" dirty="0">
                          <a:solidFill>
                            <a:schemeClr val="tx1"/>
                          </a:solidFill>
                          <a:latin typeface="+mn-lt"/>
                          <a:ea typeface="+mn-ea"/>
                          <a:cs typeface="+mn-cs"/>
                        </a:rPr>
                        <a:t> for an audience. But remember, sound </a:t>
                      </a:r>
                      <a:r>
                        <a:rPr lang="en-US" sz="1200" b="1" i="1" u="none" strike="noStrike" kern="1200" baseline="0" dirty="0">
                          <a:solidFill>
                            <a:srgbClr val="00B0F0"/>
                          </a:solidFill>
                          <a:latin typeface="+mn-lt"/>
                          <a:ea typeface="+mn-ea"/>
                          <a:cs typeface="+mn-cs"/>
                        </a:rPr>
                        <a:t>levels</a:t>
                      </a:r>
                      <a:r>
                        <a:rPr lang="en-US" sz="1200" b="1" i="1"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must always be set so that the actors can be heard. </a:t>
                      </a:r>
                      <a:endParaRPr lang="en-GB" sz="1200" dirty="0"/>
                    </a:p>
                  </a:txBody>
                  <a:tcPr>
                    <a:lnL w="635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0"/>
                  </a:ext>
                </a:extLst>
              </a:tr>
              <a:tr h="370840">
                <a:tc>
                  <a:txBody>
                    <a:bodyPr/>
                    <a:lstStyle/>
                    <a:p>
                      <a:r>
                        <a:rPr lang="en-GB" sz="1200" b="1" i="0" u="none" strike="noStrike" kern="1200" baseline="0" dirty="0">
                          <a:solidFill>
                            <a:schemeClr val="accent6">
                              <a:lumMod val="75000"/>
                            </a:schemeClr>
                          </a:solidFill>
                          <a:latin typeface="+mn-lt"/>
                          <a:ea typeface="+mn-ea"/>
                          <a:cs typeface="+mn-cs"/>
                        </a:rPr>
                        <a:t>Reverb / Echo</a:t>
                      </a:r>
                      <a:r>
                        <a:rPr lang="en-GB" sz="1200" b="1" i="0" u="none" strike="noStrike" kern="1200" baseline="0" dirty="0">
                          <a:solidFill>
                            <a:schemeClr val="tx1"/>
                          </a:solidFill>
                          <a:latin typeface="+mn-lt"/>
                          <a:ea typeface="+mn-ea"/>
                          <a:cs typeface="+mn-cs"/>
                        </a:rPr>
                        <a:t> </a:t>
                      </a:r>
                      <a:endParaRPr lang="en-GB" sz="1200" dirty="0"/>
                    </a:p>
                  </a:txBody>
                  <a:tcPr>
                    <a:lnR w="6350" cap="flat" cmpd="sng" algn="ctr">
                      <a:solidFill>
                        <a:schemeClr val="tx1"/>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An effect added to a sound using </a:t>
                      </a:r>
                      <a:r>
                        <a:rPr lang="en-US" sz="1200" b="1" i="1" u="none" strike="noStrike" kern="1200" baseline="0" dirty="0">
                          <a:solidFill>
                            <a:schemeClr val="accent6">
                              <a:lumMod val="75000"/>
                            </a:schemeClr>
                          </a:solidFill>
                          <a:latin typeface="+mn-lt"/>
                          <a:ea typeface="+mn-ea"/>
                          <a:cs typeface="+mn-cs"/>
                        </a:rPr>
                        <a:t>editing software </a:t>
                      </a:r>
                      <a:r>
                        <a:rPr lang="en-US" sz="1200" b="0" i="0" u="none" strike="noStrike" kern="1200" baseline="0" dirty="0">
                          <a:solidFill>
                            <a:schemeClr val="tx1"/>
                          </a:solidFill>
                          <a:latin typeface="+mn-lt"/>
                          <a:ea typeface="+mn-ea"/>
                          <a:cs typeface="+mn-cs"/>
                        </a:rPr>
                        <a:t>or occurring naturally in a performance space. Reverb (or reverberation) occurs when sounds </a:t>
                      </a:r>
                      <a:r>
                        <a:rPr lang="en-US" sz="1200" b="1" i="0" u="none" strike="noStrike" kern="1200" baseline="0" dirty="0">
                          <a:solidFill>
                            <a:schemeClr val="accent6">
                              <a:lumMod val="75000"/>
                            </a:schemeClr>
                          </a:solidFill>
                          <a:latin typeface="+mn-lt"/>
                          <a:ea typeface="+mn-ea"/>
                          <a:cs typeface="+mn-cs"/>
                        </a:rPr>
                        <a:t>bounce</a:t>
                      </a:r>
                      <a:r>
                        <a:rPr lang="en-US" sz="1200" b="0" i="0" u="none" strike="noStrike" kern="1200" baseline="0" dirty="0">
                          <a:solidFill>
                            <a:schemeClr val="tx1"/>
                          </a:solidFill>
                          <a:latin typeface="+mn-lt"/>
                          <a:ea typeface="+mn-ea"/>
                          <a:cs typeface="+mn-cs"/>
                        </a:rPr>
                        <a:t> off the surfaces in a space. Adding reverb to a sound can help the audience understand the </a:t>
                      </a:r>
                      <a:r>
                        <a:rPr lang="en-US" sz="1200" b="1" i="0" u="none" strike="noStrike" kern="1200" baseline="0" dirty="0">
                          <a:solidFill>
                            <a:schemeClr val="accent6">
                              <a:lumMod val="75000"/>
                            </a:schemeClr>
                          </a:solidFill>
                          <a:latin typeface="+mn-lt"/>
                          <a:ea typeface="+mn-ea"/>
                          <a:cs typeface="+mn-cs"/>
                        </a:rPr>
                        <a:t>location</a:t>
                      </a:r>
                      <a:r>
                        <a:rPr lang="en-US" sz="1200" b="0" i="0" u="none" strike="noStrike" kern="1200" baseline="0" dirty="0">
                          <a:solidFill>
                            <a:schemeClr val="tx1"/>
                          </a:solidFill>
                          <a:latin typeface="+mn-lt"/>
                          <a:ea typeface="+mn-ea"/>
                          <a:cs typeface="+mn-cs"/>
                        </a:rPr>
                        <a:t> or </a:t>
                      </a:r>
                      <a:r>
                        <a:rPr lang="en-US" sz="1200" b="1" i="0" u="none" strike="noStrike" kern="1200" baseline="0" dirty="0">
                          <a:solidFill>
                            <a:schemeClr val="accent6">
                              <a:lumMod val="75000"/>
                            </a:schemeClr>
                          </a:solidFill>
                          <a:latin typeface="+mn-lt"/>
                          <a:ea typeface="+mn-ea"/>
                          <a:cs typeface="+mn-cs"/>
                        </a:rPr>
                        <a:t>atmosphere</a:t>
                      </a:r>
                      <a:r>
                        <a:rPr lang="en-US" sz="1200" b="0" i="0" u="none" strike="noStrike" kern="1200" baseline="0" dirty="0">
                          <a:solidFill>
                            <a:schemeClr val="tx1"/>
                          </a:solidFill>
                          <a:latin typeface="+mn-lt"/>
                          <a:ea typeface="+mn-ea"/>
                          <a:cs typeface="+mn-cs"/>
                        </a:rPr>
                        <a:t> of a performance </a:t>
                      </a:r>
                      <a:endParaRPr lang="en-GB" sz="1200" dirty="0"/>
                    </a:p>
                  </a:txBody>
                  <a:tcPr>
                    <a:lnL w="635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r h="370840">
                <a:tc>
                  <a:txBody>
                    <a:bodyPr/>
                    <a:lstStyle/>
                    <a:p>
                      <a:r>
                        <a:rPr lang="en-GB" sz="1200" b="1" dirty="0">
                          <a:solidFill>
                            <a:srgbClr val="C00000"/>
                          </a:solidFill>
                        </a:rPr>
                        <a:t>Fade</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how the volume of a sound alters. Music, sound effects or soundscapes can be </a:t>
                      </a:r>
                      <a:r>
                        <a:rPr lang="en-US" sz="1200" b="1" i="1" u="none" strike="noStrike" kern="1200" baseline="0" dirty="0">
                          <a:solidFill>
                            <a:srgbClr val="C00000"/>
                          </a:solidFill>
                          <a:latin typeface="+mn-lt"/>
                          <a:ea typeface="+mn-ea"/>
                          <a:cs typeface="+mn-cs"/>
                        </a:rPr>
                        <a:t>faded </a:t>
                      </a:r>
                      <a:r>
                        <a:rPr lang="en-US" sz="1200" b="1" i="0" u="none" strike="noStrike" kern="1200" baseline="0" dirty="0">
                          <a:solidFill>
                            <a:srgbClr val="C00000"/>
                          </a:solidFill>
                          <a:latin typeface="+mn-lt"/>
                          <a:ea typeface="+mn-ea"/>
                          <a:cs typeface="+mn-cs"/>
                        </a:rPr>
                        <a:t>in </a:t>
                      </a:r>
                      <a:r>
                        <a:rPr lang="en-US" sz="1200" b="0" i="0" u="none" strike="noStrike" kern="1200" baseline="0" dirty="0">
                          <a:solidFill>
                            <a:schemeClr val="tx1"/>
                          </a:solidFill>
                          <a:latin typeface="+mn-lt"/>
                          <a:ea typeface="+mn-ea"/>
                          <a:cs typeface="+mn-cs"/>
                        </a:rPr>
                        <a:t>(gradually made louder) or </a:t>
                      </a:r>
                      <a:r>
                        <a:rPr lang="en-US" sz="1200" b="1" i="1" u="none" strike="noStrike" kern="1200" baseline="0" dirty="0">
                          <a:solidFill>
                            <a:srgbClr val="C00000"/>
                          </a:solidFill>
                          <a:latin typeface="+mn-lt"/>
                          <a:ea typeface="+mn-ea"/>
                          <a:cs typeface="+mn-cs"/>
                        </a:rPr>
                        <a:t>faded </a:t>
                      </a:r>
                      <a:r>
                        <a:rPr lang="en-US" sz="1200" b="1" i="0" u="none" strike="noStrike" kern="1200" baseline="0" dirty="0">
                          <a:solidFill>
                            <a:srgbClr val="C00000"/>
                          </a:solidFill>
                          <a:latin typeface="+mn-lt"/>
                          <a:ea typeface="+mn-ea"/>
                          <a:cs typeface="+mn-cs"/>
                        </a:rPr>
                        <a:t>out </a:t>
                      </a:r>
                      <a:r>
                        <a:rPr lang="en-US" sz="1200" b="0" i="0" u="none" strike="noStrike" kern="1200" baseline="0" dirty="0">
                          <a:solidFill>
                            <a:schemeClr val="tx1"/>
                          </a:solidFill>
                          <a:latin typeface="+mn-lt"/>
                          <a:ea typeface="+mn-ea"/>
                          <a:cs typeface="+mn-cs"/>
                        </a:rPr>
                        <a:t>(gradually made quieter) during a performance. Sounds can also be established at a higher volume, faded to a lower </a:t>
                      </a:r>
                      <a:r>
                        <a:rPr lang="en-US" sz="1200" b="1" i="1" u="none" strike="noStrike" kern="1200" baseline="0" dirty="0">
                          <a:solidFill>
                            <a:srgbClr val="C00000"/>
                          </a:solidFill>
                          <a:latin typeface="+mn-lt"/>
                          <a:ea typeface="+mn-ea"/>
                          <a:cs typeface="+mn-cs"/>
                        </a:rPr>
                        <a:t>level </a:t>
                      </a:r>
                      <a:r>
                        <a:rPr lang="en-US" sz="1200" b="0" i="0" u="none" strike="noStrike" kern="1200" baseline="0" dirty="0">
                          <a:solidFill>
                            <a:schemeClr val="tx1"/>
                          </a:solidFill>
                          <a:latin typeface="+mn-lt"/>
                          <a:ea typeface="+mn-ea"/>
                          <a:cs typeface="+mn-cs"/>
                        </a:rPr>
                        <a:t>when the action begins, and brought back up at the end of a scene, giving the impression that the sound has been played at the same </a:t>
                      </a:r>
                      <a:r>
                        <a:rPr lang="en-US" sz="1200" b="1" i="0" u="none" strike="noStrike" kern="1200" baseline="0" dirty="0">
                          <a:solidFill>
                            <a:srgbClr val="C00000"/>
                          </a:solidFill>
                          <a:latin typeface="+mn-lt"/>
                          <a:ea typeface="+mn-ea"/>
                          <a:cs typeface="+mn-cs"/>
                        </a:rPr>
                        <a:t>volume</a:t>
                      </a:r>
                      <a:r>
                        <a:rPr lang="en-US" sz="1200" b="0" i="0" u="none" strike="noStrike" kern="1200" baseline="0" dirty="0">
                          <a:solidFill>
                            <a:schemeClr val="tx1"/>
                          </a:solidFill>
                          <a:latin typeface="+mn-lt"/>
                          <a:ea typeface="+mn-ea"/>
                          <a:cs typeface="+mn-cs"/>
                        </a:rPr>
                        <a:t> throughout. </a:t>
                      </a:r>
                      <a:endParaRPr lang="en-GB" sz="1200" dirty="0"/>
                    </a:p>
                  </a:txBody>
                  <a:tcPr/>
                </a:tc>
                <a:extLst>
                  <a:ext uri="{0D108BD9-81ED-4DB2-BD59-A6C34878D82A}">
                    <a16:rowId xmlns:a16="http://schemas.microsoft.com/office/drawing/2014/main" val="10002"/>
                  </a:ext>
                </a:extLst>
              </a:tr>
            </a:tbl>
          </a:graphicData>
        </a:graphic>
      </p:graphicFrame>
      <p:sp>
        <p:nvSpPr>
          <p:cNvPr id="5" name="Rectangle 4"/>
          <p:cNvSpPr/>
          <p:nvPr/>
        </p:nvSpPr>
        <p:spPr>
          <a:xfrm>
            <a:off x="9540552" y="4221088"/>
            <a:ext cx="4547888" cy="1892826"/>
          </a:xfrm>
          <a:prstGeom prst="rect">
            <a:avLst/>
          </a:prstGeom>
          <a:ln>
            <a:solidFill>
              <a:schemeClr val="tx1"/>
            </a:solidFill>
          </a:ln>
        </p:spPr>
        <p:txBody>
          <a:bodyPr wrap="square">
            <a:spAutoFit/>
          </a:bodyPr>
          <a:lstStyle/>
          <a:p>
            <a:r>
              <a:rPr lang="en-GB" sz="1300" b="1" i="1" dirty="0"/>
              <a:t>Remember: </a:t>
            </a:r>
            <a:r>
              <a:rPr lang="en-GB" sz="1300" i="1" dirty="0"/>
              <a:t>‘read’ a stage </a:t>
            </a:r>
            <a:endParaRPr lang="en-GB" sz="1300" dirty="0"/>
          </a:p>
          <a:p>
            <a:r>
              <a:rPr lang="en-US" sz="1300" dirty="0"/>
              <a:t>When an audience hears a sound design, they will believe that what they are listening to is important and significant. We say that audiences ‘read’ the design: they identify important elements of the sound and work out what they think these mean. When you interpret a sound design, you are also reading the production. Designers make decisions about what they think will ‘read best’ (that is, be most effective and clearest to understand) for an audience. </a:t>
            </a:r>
            <a:endParaRPr lang="en-GB" sz="1400" dirty="0"/>
          </a:p>
        </p:txBody>
      </p:sp>
      <p:sp>
        <p:nvSpPr>
          <p:cNvPr id="6" name="Rectangle 5"/>
          <p:cNvSpPr/>
          <p:nvPr/>
        </p:nvSpPr>
        <p:spPr>
          <a:xfrm>
            <a:off x="816130" y="3501008"/>
            <a:ext cx="2829749" cy="369332"/>
          </a:xfrm>
          <a:prstGeom prst="rect">
            <a:avLst/>
          </a:prstGeom>
        </p:spPr>
        <p:txBody>
          <a:bodyPr wrap="none">
            <a:spAutoFit/>
          </a:bodyPr>
          <a:lstStyle/>
          <a:p>
            <a:r>
              <a:rPr lang="en-US" b="1" dirty="0"/>
              <a:t>B: What style is the sound? </a:t>
            </a:r>
            <a:endParaRPr lang="en-GB" dirty="0"/>
          </a:p>
        </p:txBody>
      </p:sp>
      <p:graphicFrame>
        <p:nvGraphicFramePr>
          <p:cNvPr id="20" name="Table 19"/>
          <p:cNvGraphicFramePr>
            <a:graphicFrameLocks noGrp="1"/>
          </p:cNvGraphicFramePr>
          <p:nvPr>
            <p:extLst>
              <p:ext uri="{D42A27DB-BD31-4B8C-83A1-F6EECF244321}">
                <p14:modId xmlns:p14="http://schemas.microsoft.com/office/powerpoint/2010/main" val="225591238"/>
              </p:ext>
            </p:extLst>
          </p:nvPr>
        </p:nvGraphicFramePr>
        <p:xfrm>
          <a:off x="69895" y="3861048"/>
          <a:ext cx="4430097" cy="2926080"/>
        </p:xfrm>
        <a:graphic>
          <a:graphicData uri="http://schemas.openxmlformats.org/drawingml/2006/table">
            <a:tbl>
              <a:tblPr firstRow="1" bandRow="1">
                <a:tableStyleId>{5940675A-B579-460E-94D1-54222C63F5DA}</a:tableStyleId>
              </a:tblPr>
              <a:tblGrid>
                <a:gridCol w="973713">
                  <a:extLst>
                    <a:ext uri="{9D8B030D-6E8A-4147-A177-3AD203B41FA5}">
                      <a16:colId xmlns:a16="http://schemas.microsoft.com/office/drawing/2014/main" val="20000"/>
                    </a:ext>
                  </a:extLst>
                </a:gridCol>
                <a:gridCol w="3456384">
                  <a:extLst>
                    <a:ext uri="{9D8B030D-6E8A-4147-A177-3AD203B41FA5}">
                      <a16:colId xmlns:a16="http://schemas.microsoft.com/office/drawing/2014/main" val="20001"/>
                    </a:ext>
                  </a:extLst>
                </a:gridCol>
              </a:tblGrid>
              <a:tr h="387340">
                <a:tc>
                  <a:txBody>
                    <a:bodyPr/>
                    <a:lstStyle/>
                    <a:p>
                      <a:r>
                        <a:rPr lang="en-GB" sz="1200" b="1" i="0" u="none" strike="noStrike" kern="1200" baseline="0" dirty="0">
                          <a:solidFill>
                            <a:schemeClr val="tx1"/>
                          </a:solidFill>
                          <a:latin typeface="+mn-lt"/>
                          <a:ea typeface="+mn-ea"/>
                          <a:cs typeface="+mn-cs"/>
                        </a:rPr>
                        <a:t>Realism </a:t>
                      </a:r>
                      <a:endParaRPr lang="en-GB" sz="1200" dirty="0"/>
                    </a:p>
                  </a:txBody>
                  <a:tcPr>
                    <a:lnR w="6350" cap="flat" cmpd="sng" algn="ctr">
                      <a:solidFill>
                        <a:schemeClr val="tx1"/>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Represents real life. This means a production tries to seem as close to real life as possible, so sound designs for these productions need to mimic sound in real life. </a:t>
                      </a:r>
                      <a:endParaRPr lang="en-GB" sz="1200" dirty="0"/>
                    </a:p>
                  </a:txBody>
                  <a:tcPr>
                    <a:lnL w="635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0"/>
                  </a:ext>
                </a:extLst>
              </a:tr>
              <a:tr h="370840">
                <a:tc>
                  <a:txBody>
                    <a:bodyPr/>
                    <a:lstStyle/>
                    <a:p>
                      <a:r>
                        <a:rPr lang="en-GB" sz="1200" b="1" i="0" u="none" strike="noStrike" kern="1200" baseline="0" dirty="0">
                          <a:solidFill>
                            <a:schemeClr val="tx1"/>
                          </a:solidFill>
                          <a:latin typeface="+mn-lt"/>
                          <a:ea typeface="+mn-ea"/>
                          <a:cs typeface="+mn-cs"/>
                        </a:rPr>
                        <a:t>Symbolism </a:t>
                      </a:r>
                      <a:endParaRPr lang="en-GB" sz="1200" dirty="0"/>
                    </a:p>
                  </a:txBody>
                  <a:tcPr>
                    <a:lnR w="6350" cap="flat" cmpd="sng" algn="ctr">
                      <a:solidFill>
                        <a:schemeClr val="tx1"/>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Is more interested in communicating an idea to the audience than representing real life. Symbolism perhaps communicates through deliberately using certain sound effects or music for certain characters or using abstract sounds. </a:t>
                      </a:r>
                      <a:endParaRPr lang="en-GB" sz="1200" dirty="0"/>
                    </a:p>
                  </a:txBody>
                  <a:tcPr>
                    <a:lnL w="635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r h="370840">
                <a:tc>
                  <a:txBody>
                    <a:bodyPr/>
                    <a:lstStyle/>
                    <a:p>
                      <a:r>
                        <a:rPr lang="en-GB" sz="1200" b="1" i="0" u="none" strike="noStrike" kern="1200" baseline="0" dirty="0">
                          <a:solidFill>
                            <a:schemeClr val="tx1"/>
                          </a:solidFill>
                          <a:latin typeface="+mn-lt"/>
                          <a:ea typeface="+mn-ea"/>
                          <a:cs typeface="+mn-cs"/>
                        </a:rPr>
                        <a:t>Minimalism </a:t>
                      </a:r>
                      <a:endParaRPr lang="en-GB"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Sound is used to create an entire setting, or a location can be changed simply by changing the soundscape. </a:t>
                      </a:r>
                      <a:endParaRPr lang="en-GB" sz="1200" dirty="0"/>
                    </a:p>
                  </a:txBody>
                  <a:tcPr/>
                </a:tc>
                <a:extLst>
                  <a:ext uri="{0D108BD9-81ED-4DB2-BD59-A6C34878D82A}">
                    <a16:rowId xmlns:a16="http://schemas.microsoft.com/office/drawing/2014/main" val="10002"/>
                  </a:ext>
                </a:extLst>
              </a:tr>
              <a:tr h="370840">
                <a:tc>
                  <a:txBody>
                    <a:bodyPr/>
                    <a:lstStyle/>
                    <a:p>
                      <a:r>
                        <a:rPr lang="en-GB" sz="1200" b="1" i="0" u="none" strike="noStrike" kern="1200" baseline="0" dirty="0">
                          <a:solidFill>
                            <a:schemeClr val="tx1"/>
                          </a:solidFill>
                          <a:latin typeface="+mn-lt"/>
                          <a:ea typeface="+mn-ea"/>
                          <a:cs typeface="+mn-cs"/>
                        </a:rPr>
                        <a:t>Fantasy </a:t>
                      </a:r>
                      <a:endParaRPr lang="en-GB"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Creates a new world / a magical atmosphere. The audience must engage with the world however.</a:t>
                      </a:r>
                      <a:endParaRPr lang="en-GB" sz="1200" dirty="0"/>
                    </a:p>
                  </a:txBody>
                  <a:tcPr/>
                </a:tc>
                <a:extLst>
                  <a:ext uri="{0D108BD9-81ED-4DB2-BD59-A6C34878D82A}">
                    <a16:rowId xmlns:a16="http://schemas.microsoft.com/office/drawing/2014/main" val="10003"/>
                  </a:ext>
                </a:extLst>
              </a:tr>
            </a:tbl>
          </a:graphicData>
        </a:graphic>
      </p:graphicFrame>
      <p:sp>
        <p:nvSpPr>
          <p:cNvPr id="7" name="Rectangle 6"/>
          <p:cNvSpPr/>
          <p:nvPr/>
        </p:nvSpPr>
        <p:spPr>
          <a:xfrm>
            <a:off x="458983" y="908720"/>
            <a:ext cx="3544047" cy="369332"/>
          </a:xfrm>
          <a:prstGeom prst="rect">
            <a:avLst/>
          </a:prstGeom>
        </p:spPr>
        <p:txBody>
          <a:bodyPr wrap="none">
            <a:spAutoFit/>
          </a:bodyPr>
          <a:lstStyle/>
          <a:p>
            <a:r>
              <a:rPr lang="en-US" b="1" dirty="0"/>
              <a:t>A: What is the sound design doing?</a:t>
            </a:r>
            <a:endParaRPr lang="en-GB" dirty="0"/>
          </a:p>
        </p:txBody>
      </p:sp>
      <p:pic>
        <p:nvPicPr>
          <p:cNvPr id="21" name="Picture 2" descr="Image result for design text pn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5414" y="116632"/>
            <a:ext cx="2047378" cy="1122859"/>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rot="20280776">
            <a:off x="-416545" y="145239"/>
            <a:ext cx="2213633" cy="707886"/>
          </a:xfrm>
          <a:prstGeom prst="rect">
            <a:avLst/>
          </a:prstGeom>
          <a:noFill/>
        </p:spPr>
        <p:txBody>
          <a:bodyPr wrap="square" rtlCol="0">
            <a:spAutoFit/>
          </a:bodyPr>
          <a:lstStyle/>
          <a:p>
            <a:pPr algn="ctr"/>
            <a:r>
              <a:rPr lang="en-GB" sz="4000" b="1" dirty="0">
                <a:ln>
                  <a:solidFill>
                    <a:sysClr val="windowText" lastClr="000000"/>
                  </a:solidFill>
                </a:ln>
                <a:solidFill>
                  <a:srgbClr val="0070C0"/>
                </a:solidFill>
              </a:rPr>
              <a:t>Sound</a:t>
            </a:r>
          </a:p>
        </p:txBody>
      </p:sp>
      <p:pic>
        <p:nvPicPr>
          <p:cNvPr id="23"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79354" y="190869"/>
            <a:ext cx="633649" cy="6336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4644008" y="5877272"/>
            <a:ext cx="4374232" cy="892552"/>
          </a:xfrm>
          <a:prstGeom prst="rect">
            <a:avLst/>
          </a:prstGeom>
          <a:solidFill>
            <a:schemeClr val="accent5">
              <a:lumMod val="60000"/>
              <a:lumOff val="40000"/>
            </a:schemeClr>
          </a:solidFill>
          <a:ln>
            <a:solidFill>
              <a:schemeClr val="tx1"/>
            </a:solidFill>
          </a:ln>
        </p:spPr>
        <p:txBody>
          <a:bodyPr wrap="square">
            <a:spAutoFit/>
          </a:bodyPr>
          <a:lstStyle/>
          <a:p>
            <a:r>
              <a:rPr lang="en-GB" sz="1300" b="1" i="1" u="sng" dirty="0"/>
              <a:t>Remember: </a:t>
            </a:r>
            <a:r>
              <a:rPr lang="en-GB" sz="1300" i="1" u="sng" dirty="0"/>
              <a:t>everything’s deliberate! </a:t>
            </a:r>
            <a:endParaRPr lang="en-GB" sz="1300" u="sng" dirty="0"/>
          </a:p>
          <a:p>
            <a:r>
              <a:rPr lang="en-US" sz="1300" dirty="0"/>
              <a:t>Good sound design is a series of deliberate decisions. Always assume that anything on stage has been put there for a reason and contributes to the audience’s experience. </a:t>
            </a:r>
            <a:endParaRPr lang="en-GB" sz="1300" dirty="0"/>
          </a:p>
        </p:txBody>
      </p:sp>
      <p:sp>
        <p:nvSpPr>
          <p:cNvPr id="12" name="Rectangle 11"/>
          <p:cNvSpPr/>
          <p:nvPr/>
        </p:nvSpPr>
        <p:spPr>
          <a:xfrm>
            <a:off x="10420350" y="2406402"/>
            <a:ext cx="2286000" cy="1692771"/>
          </a:xfrm>
          <a:prstGeom prst="rect">
            <a:avLst/>
          </a:prstGeom>
        </p:spPr>
        <p:txBody>
          <a:bodyPr>
            <a:spAutoFit/>
          </a:bodyPr>
          <a:lstStyle/>
          <a:p>
            <a:pPr lvl="0"/>
            <a:endParaRPr lang="en-US" sz="1300" dirty="0">
              <a:solidFill>
                <a:prstClr val="black"/>
              </a:solidFill>
            </a:endParaRPr>
          </a:p>
          <a:p>
            <a:pPr lvl="0"/>
            <a:r>
              <a:rPr lang="en-US" sz="1300" dirty="0">
                <a:solidFill>
                  <a:prstClr val="black"/>
                </a:solidFill>
              </a:rPr>
              <a:t>Tip: </a:t>
            </a:r>
            <a:r>
              <a:rPr lang="en-GB" sz="1300" dirty="0">
                <a:solidFill>
                  <a:prstClr val="black"/>
                </a:solidFill>
              </a:rPr>
              <a:t>Try not to choose songs that are too well known otherwise the audience will be focusing more on the music and not on what is happening on stage. </a:t>
            </a:r>
          </a:p>
          <a:p>
            <a:pPr lvl="0"/>
            <a:endParaRPr lang="en-GB" sz="1300" dirty="0">
              <a:solidFill>
                <a:prstClr val="black"/>
              </a:solidFill>
            </a:endParaRPr>
          </a:p>
        </p:txBody>
      </p:sp>
      <p:pic>
        <p:nvPicPr>
          <p:cNvPr id="3074" name="Picture 2" descr="Image result for arrow up down">
            <a:hlinkClick r:id="rId6"/>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8997"/>
          <a:stretch/>
        </p:blipFill>
        <p:spPr bwMode="auto">
          <a:xfrm>
            <a:off x="4644008" y="3009286"/>
            <a:ext cx="449544" cy="41971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echo sound">
            <a:hlinkClick r:id="rId8"/>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99841" l="10000" r="90000"/>
                    </a14:imgEffect>
                  </a14:imgLayer>
                </a14:imgProps>
              </a:ext>
              <a:ext uri="{28A0092B-C50C-407E-A947-70E740481C1C}">
                <a14:useLocalDpi xmlns:a14="http://schemas.microsoft.com/office/drawing/2010/main" val="0"/>
              </a:ext>
            </a:extLst>
          </a:blip>
          <a:srcRect/>
          <a:stretch>
            <a:fillRect/>
          </a:stretch>
        </p:blipFill>
        <p:spPr bwMode="auto">
          <a:xfrm>
            <a:off x="4395526" y="3870340"/>
            <a:ext cx="946508" cy="49683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fade disappear">
            <a:hlinkClick r:id="rId11"/>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21106" t="13394" r="17499" b="16686"/>
          <a:stretch/>
        </p:blipFill>
        <p:spPr bwMode="auto">
          <a:xfrm>
            <a:off x="4636875" y="4749677"/>
            <a:ext cx="511189" cy="40751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DB65113A-B38F-4D43-B8DA-D8A85F8C696D}"/>
              </a:ext>
            </a:extLst>
          </p:cNvPr>
          <p:cNvSpPr>
            <a:spLocks noGrp="1"/>
          </p:cNvSpPr>
          <p:nvPr>
            <p:ph type="sldNum" sz="quarter" idx="12"/>
          </p:nvPr>
        </p:nvSpPr>
        <p:spPr/>
        <p:txBody>
          <a:bodyPr/>
          <a:lstStyle/>
          <a:p>
            <a:fld id="{DC0DAC50-5B68-40A7-BE88-76A9D7FBAD5C}" type="slidenum">
              <a:rPr lang="en-GB" smtClean="0"/>
              <a:t>16</a:t>
            </a:fld>
            <a:endParaRPr lang="en-GB"/>
          </a:p>
        </p:txBody>
      </p:sp>
    </p:spTree>
    <p:extLst>
      <p:ext uri="{BB962C8B-B14F-4D97-AF65-F5344CB8AC3E}">
        <p14:creationId xmlns:p14="http://schemas.microsoft.com/office/powerpoint/2010/main" val="29893842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659" t="24811" r="5255" b="10038"/>
          <a:stretch/>
        </p:blipFill>
        <p:spPr bwMode="auto">
          <a:xfrm>
            <a:off x="106636" y="795256"/>
            <a:ext cx="8748464" cy="50241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 descr="Image result for design text pn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77743" y="71612"/>
            <a:ext cx="2047378" cy="1122859"/>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rot="20280776">
            <a:off x="2535784" y="100219"/>
            <a:ext cx="2213633" cy="707886"/>
          </a:xfrm>
          <a:prstGeom prst="rect">
            <a:avLst/>
          </a:prstGeom>
          <a:noFill/>
        </p:spPr>
        <p:txBody>
          <a:bodyPr wrap="square" rtlCol="0">
            <a:spAutoFit/>
          </a:bodyPr>
          <a:lstStyle/>
          <a:p>
            <a:pPr algn="ctr"/>
            <a:r>
              <a:rPr lang="en-GB" sz="4000" b="1" dirty="0">
                <a:ln>
                  <a:solidFill>
                    <a:sysClr val="windowText" lastClr="000000"/>
                  </a:solidFill>
                </a:ln>
                <a:solidFill>
                  <a:srgbClr val="0070C0"/>
                </a:solidFill>
              </a:rPr>
              <a:t>Sound</a:t>
            </a:r>
          </a:p>
        </p:txBody>
      </p:sp>
      <p:sp>
        <p:nvSpPr>
          <p:cNvPr id="5" name="TextBox 4"/>
          <p:cNvSpPr txBox="1"/>
          <p:nvPr/>
        </p:nvSpPr>
        <p:spPr>
          <a:xfrm>
            <a:off x="106636" y="5819417"/>
            <a:ext cx="8784975" cy="1015663"/>
          </a:xfrm>
          <a:prstGeom prst="rect">
            <a:avLst/>
          </a:prstGeom>
          <a:solidFill>
            <a:srgbClr val="FFFF99"/>
          </a:solidFill>
          <a:ln>
            <a:solidFill>
              <a:schemeClr val="tx1"/>
            </a:solidFill>
          </a:ln>
        </p:spPr>
        <p:txBody>
          <a:bodyPr wrap="square" rtlCol="0">
            <a:spAutoFit/>
          </a:bodyPr>
          <a:lstStyle/>
          <a:p>
            <a:pPr marL="285750" indent="-285750">
              <a:buFont typeface="Arial" panose="020B0604020202020204" pitchFamily="34" charset="0"/>
              <a:buChar char="•"/>
            </a:pPr>
            <a:r>
              <a:rPr lang="en-GB" sz="1000" dirty="0"/>
              <a:t>Complete all boxes for full marks (1 mark for each row) State </a:t>
            </a:r>
            <a:r>
              <a:rPr lang="en-GB" sz="1000" b="1" dirty="0"/>
              <a:t>SFX</a:t>
            </a:r>
          </a:p>
          <a:p>
            <a:pPr marL="285750" indent="-285750">
              <a:buFont typeface="Arial" panose="020B0604020202020204" pitchFamily="34" charset="0"/>
              <a:buChar char="•"/>
            </a:pPr>
            <a:r>
              <a:rPr lang="en-GB" sz="1000" dirty="0"/>
              <a:t>Clearly identify the CUE!!! (When will it happen?)</a:t>
            </a:r>
          </a:p>
          <a:p>
            <a:pPr marL="285750" indent="-285750">
              <a:buFont typeface="Arial" panose="020B0604020202020204" pitchFamily="34" charset="0"/>
              <a:buChar char="•"/>
            </a:pPr>
            <a:r>
              <a:rPr lang="en-GB" sz="1000" dirty="0"/>
              <a:t>What sound state? (Which </a:t>
            </a:r>
            <a:r>
              <a:rPr lang="en-GB" sz="1000" dirty="0" err="1"/>
              <a:t>lsound</a:t>
            </a:r>
            <a:r>
              <a:rPr lang="en-GB" sz="1000" dirty="0"/>
              <a:t> will you use?)</a:t>
            </a:r>
          </a:p>
          <a:p>
            <a:pPr marL="285750" indent="-285750">
              <a:buFont typeface="Arial" panose="020B0604020202020204" pitchFamily="34" charset="0"/>
              <a:buChar char="•"/>
            </a:pPr>
            <a:r>
              <a:rPr lang="en-GB" sz="1000" dirty="0"/>
              <a:t>Complete the description. (What do you want the </a:t>
            </a:r>
            <a:r>
              <a:rPr lang="en-GB" sz="1000" dirty="0" err="1"/>
              <a:t>lsound</a:t>
            </a:r>
            <a:r>
              <a:rPr lang="en-GB" sz="1000" dirty="0"/>
              <a:t> to communicate?) SFX state = intensity / volume of sound %, </a:t>
            </a:r>
          </a:p>
          <a:p>
            <a:pPr marL="285750" indent="-285750">
              <a:buFont typeface="Arial" panose="020B0604020202020204" pitchFamily="34" charset="0"/>
              <a:buChar char="•"/>
            </a:pPr>
            <a:r>
              <a:rPr lang="en-GB" sz="1000" dirty="0"/>
              <a:t>Link to the script/extract/idea given to you</a:t>
            </a:r>
          </a:p>
          <a:p>
            <a:pPr marL="285750" indent="-285750">
              <a:buFont typeface="Arial" panose="020B0604020202020204" pitchFamily="34" charset="0"/>
              <a:buChar char="•"/>
            </a:pPr>
            <a:r>
              <a:rPr lang="en-GB" sz="1000" dirty="0"/>
              <a:t>Complete the question!</a:t>
            </a:r>
          </a:p>
        </p:txBody>
      </p:sp>
      <p:sp>
        <p:nvSpPr>
          <p:cNvPr id="2" name="Slide Number Placeholder 1">
            <a:extLst>
              <a:ext uri="{FF2B5EF4-FFF2-40B4-BE49-F238E27FC236}">
                <a16:creationId xmlns:a16="http://schemas.microsoft.com/office/drawing/2014/main" id="{09538D72-988E-4D92-9575-62FBB7F29CF2}"/>
              </a:ext>
            </a:extLst>
          </p:cNvPr>
          <p:cNvSpPr>
            <a:spLocks noGrp="1"/>
          </p:cNvSpPr>
          <p:nvPr>
            <p:ph type="sldNum" sz="quarter" idx="12"/>
          </p:nvPr>
        </p:nvSpPr>
        <p:spPr/>
        <p:txBody>
          <a:bodyPr/>
          <a:lstStyle/>
          <a:p>
            <a:fld id="{DC0DAC50-5B68-40A7-BE88-76A9D7FBAD5C}" type="slidenum">
              <a:rPr lang="en-GB" smtClean="0"/>
              <a:t>17</a:t>
            </a:fld>
            <a:endParaRPr lang="en-GB"/>
          </a:p>
        </p:txBody>
      </p:sp>
    </p:spTree>
    <p:extLst>
      <p:ext uri="{BB962C8B-B14F-4D97-AF65-F5344CB8AC3E}">
        <p14:creationId xmlns:p14="http://schemas.microsoft.com/office/powerpoint/2010/main" val="13045702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descr="Image result for design word 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3968" y="202465"/>
            <a:ext cx="1152128" cy="56223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rot="20781277">
            <a:off x="2588263" y="-41957"/>
            <a:ext cx="2561514" cy="584775"/>
          </a:xfrm>
          <a:prstGeom prst="rect">
            <a:avLst/>
          </a:prstGeom>
          <a:noFill/>
        </p:spPr>
        <p:txBody>
          <a:bodyPr wrap="square" rtlCol="0">
            <a:spAutoFit/>
          </a:bodyPr>
          <a:lstStyle/>
          <a:p>
            <a:pPr algn="ctr"/>
            <a:r>
              <a:rPr lang="en-GB" sz="3200" b="1" dirty="0">
                <a:ln>
                  <a:solidFill>
                    <a:sysClr val="windowText" lastClr="000000"/>
                  </a:solidFill>
                </a:ln>
                <a:solidFill>
                  <a:srgbClr val="7030A0"/>
                </a:solidFill>
              </a:rPr>
              <a:t>Costume</a:t>
            </a:r>
          </a:p>
        </p:txBody>
      </p:sp>
      <p:sp>
        <p:nvSpPr>
          <p:cNvPr id="12" name="TextBox 11"/>
          <p:cNvSpPr txBox="1"/>
          <p:nvPr/>
        </p:nvSpPr>
        <p:spPr>
          <a:xfrm>
            <a:off x="116632" y="2345973"/>
            <a:ext cx="4743716" cy="2308324"/>
          </a:xfrm>
          <a:prstGeom prst="rect">
            <a:avLst/>
          </a:prstGeom>
          <a:noFill/>
        </p:spPr>
        <p:txBody>
          <a:bodyPr wrap="square" rtlCol="0">
            <a:spAutoFit/>
          </a:bodyPr>
          <a:lstStyle/>
          <a:p>
            <a:r>
              <a:rPr lang="en-GB" b="1" u="sng" dirty="0">
                <a:solidFill>
                  <a:schemeClr val="accent6">
                    <a:lumMod val="75000"/>
                  </a:schemeClr>
                </a:solidFill>
              </a:rPr>
              <a:t>B: Colours = Symbolism</a:t>
            </a:r>
          </a:p>
          <a:p>
            <a:r>
              <a:rPr lang="en-GB" sz="1400" dirty="0">
                <a:solidFill>
                  <a:schemeClr val="accent6">
                    <a:lumMod val="75000"/>
                  </a:schemeClr>
                </a:solidFill>
              </a:rPr>
              <a:t>Costume is often used to help communicate a character’s </a:t>
            </a:r>
            <a:r>
              <a:rPr lang="en-GB" sz="1400" b="1" dirty="0">
                <a:solidFill>
                  <a:schemeClr val="accent6">
                    <a:lumMod val="75000"/>
                  </a:schemeClr>
                </a:solidFill>
              </a:rPr>
              <a:t>personality</a:t>
            </a:r>
            <a:r>
              <a:rPr lang="en-GB" sz="1400" dirty="0">
                <a:solidFill>
                  <a:schemeClr val="accent6">
                    <a:lumMod val="75000"/>
                  </a:schemeClr>
                </a:solidFill>
              </a:rPr>
              <a:t>. A flamboyant character might wear brightly coloured clothing while a more sombre or serious character would dress in dark coloured clothes. Colour has its own language and can be used </a:t>
            </a:r>
            <a:r>
              <a:rPr lang="en-GB" sz="1400" b="1" dirty="0">
                <a:solidFill>
                  <a:schemeClr val="accent6">
                    <a:lumMod val="75000"/>
                  </a:schemeClr>
                </a:solidFill>
              </a:rPr>
              <a:t>symbolically.</a:t>
            </a:r>
            <a:r>
              <a:rPr lang="en-GB" sz="1400" dirty="0">
                <a:solidFill>
                  <a:schemeClr val="accent6">
                    <a:lumMod val="75000"/>
                  </a:schemeClr>
                </a:solidFill>
              </a:rPr>
              <a:t> White may represent innocence and purity, and red may represent danger. </a:t>
            </a:r>
          </a:p>
          <a:p>
            <a:r>
              <a:rPr lang="en-GB" sz="1400" dirty="0">
                <a:solidFill>
                  <a:schemeClr val="accent6">
                    <a:lumMod val="75000"/>
                  </a:schemeClr>
                </a:solidFill>
              </a:rPr>
              <a:t>In Shakespeare’s era an actor playing a king would dress in regal purple, symbolic of holiness, as kings were considered second only to God.</a:t>
            </a:r>
          </a:p>
        </p:txBody>
      </p:sp>
      <p:pic>
        <p:nvPicPr>
          <p:cNvPr id="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7385" y="4581128"/>
            <a:ext cx="2911635" cy="21918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p:cNvSpPr/>
          <p:nvPr/>
        </p:nvSpPr>
        <p:spPr>
          <a:xfrm>
            <a:off x="142939" y="677014"/>
            <a:ext cx="4501069" cy="1815882"/>
          </a:xfrm>
          <a:prstGeom prst="rect">
            <a:avLst/>
          </a:prstGeom>
        </p:spPr>
        <p:txBody>
          <a:bodyPr wrap="square">
            <a:spAutoFit/>
          </a:bodyPr>
          <a:lstStyle/>
          <a:p>
            <a:r>
              <a:rPr lang="en-GB" sz="1400" dirty="0"/>
              <a:t>Costume is what the actors wear when performing. Costume can show</a:t>
            </a:r>
            <a:r>
              <a:rPr lang="en-GB" sz="1400" b="1" dirty="0"/>
              <a:t> </a:t>
            </a:r>
            <a:r>
              <a:rPr lang="en-GB" sz="1400" b="1" u="sng" dirty="0">
                <a:solidFill>
                  <a:srgbClr val="0070C0"/>
                </a:solidFill>
              </a:rPr>
              <a:t>who a character is</a:t>
            </a:r>
            <a:r>
              <a:rPr lang="en-GB" sz="1400" dirty="0"/>
              <a:t>, </a:t>
            </a:r>
            <a:r>
              <a:rPr lang="en-GB" sz="1400" b="1" u="sng" dirty="0">
                <a:solidFill>
                  <a:srgbClr val="0070C0"/>
                </a:solidFill>
              </a:rPr>
              <a:t>when the play is set </a:t>
            </a:r>
            <a:r>
              <a:rPr lang="en-GB" sz="1400" dirty="0"/>
              <a:t>and the </a:t>
            </a:r>
            <a:r>
              <a:rPr lang="en-GB" sz="1400" b="1" u="sng" dirty="0">
                <a:solidFill>
                  <a:srgbClr val="0070C0"/>
                </a:solidFill>
              </a:rPr>
              <a:t>style </a:t>
            </a:r>
            <a:r>
              <a:rPr lang="en-GB" sz="1400" dirty="0"/>
              <a:t>of the production, </a:t>
            </a:r>
            <a:r>
              <a:rPr lang="en-GB" sz="1400" dirty="0" err="1"/>
              <a:t>eg</a:t>
            </a:r>
            <a:r>
              <a:rPr lang="en-GB" sz="1400" dirty="0"/>
              <a:t> naturalistic (realistic) or abstract (not realistic).</a:t>
            </a:r>
          </a:p>
          <a:p>
            <a:endParaRPr lang="en-GB" sz="1400" dirty="0"/>
          </a:p>
          <a:p>
            <a:r>
              <a:rPr lang="en-GB" sz="1400" dirty="0"/>
              <a:t>It’s important to consider the type of costume that best suits your work and also </a:t>
            </a:r>
            <a:r>
              <a:rPr lang="en-GB" sz="1400" b="1" u="sng" dirty="0">
                <a:solidFill>
                  <a:srgbClr val="0070C0"/>
                </a:solidFill>
              </a:rPr>
              <a:t>how easy it is to change from one costume to the next</a:t>
            </a:r>
            <a:r>
              <a:rPr lang="en-GB" sz="1400" dirty="0">
                <a:solidFill>
                  <a:srgbClr val="0070C0"/>
                </a:solidFill>
              </a:rPr>
              <a:t>.</a:t>
            </a:r>
          </a:p>
        </p:txBody>
      </p:sp>
      <p:sp>
        <p:nvSpPr>
          <p:cNvPr id="3" name="Rectangle 2"/>
          <p:cNvSpPr/>
          <p:nvPr/>
        </p:nvSpPr>
        <p:spPr>
          <a:xfrm>
            <a:off x="165601" y="395893"/>
            <a:ext cx="2812565" cy="369332"/>
          </a:xfrm>
          <a:prstGeom prst="rect">
            <a:avLst/>
          </a:prstGeom>
        </p:spPr>
        <p:txBody>
          <a:bodyPr wrap="none">
            <a:spAutoFit/>
          </a:bodyPr>
          <a:lstStyle/>
          <a:p>
            <a:pPr algn="ctr"/>
            <a:r>
              <a:rPr lang="en-GB" b="1" u="sng" dirty="0"/>
              <a:t>A: What is costume design?</a:t>
            </a:r>
          </a:p>
        </p:txBody>
      </p:sp>
      <p:sp>
        <p:nvSpPr>
          <p:cNvPr id="20" name="Rectangle 19"/>
          <p:cNvSpPr/>
          <p:nvPr/>
        </p:nvSpPr>
        <p:spPr>
          <a:xfrm>
            <a:off x="4782318" y="1043444"/>
            <a:ext cx="4379212" cy="369332"/>
          </a:xfrm>
          <a:prstGeom prst="rect">
            <a:avLst/>
          </a:prstGeom>
        </p:spPr>
        <p:txBody>
          <a:bodyPr wrap="none">
            <a:spAutoFit/>
          </a:bodyPr>
          <a:lstStyle/>
          <a:p>
            <a:r>
              <a:rPr lang="en-US" b="1" dirty="0"/>
              <a:t>C: What decisions does the designer make? </a:t>
            </a:r>
            <a:endParaRPr lang="en-GB" dirty="0"/>
          </a:p>
        </p:txBody>
      </p:sp>
      <p:graphicFrame>
        <p:nvGraphicFramePr>
          <p:cNvPr id="21" name="Table 20"/>
          <p:cNvGraphicFramePr>
            <a:graphicFrameLocks noGrp="1"/>
          </p:cNvGraphicFramePr>
          <p:nvPr>
            <p:extLst>
              <p:ext uri="{D42A27DB-BD31-4B8C-83A1-F6EECF244321}">
                <p14:modId xmlns:p14="http://schemas.microsoft.com/office/powerpoint/2010/main" val="3988637910"/>
              </p:ext>
            </p:extLst>
          </p:nvPr>
        </p:nvGraphicFramePr>
        <p:xfrm>
          <a:off x="4782318" y="1468328"/>
          <a:ext cx="4254178" cy="5273040"/>
        </p:xfrm>
        <a:graphic>
          <a:graphicData uri="http://schemas.openxmlformats.org/drawingml/2006/table">
            <a:tbl>
              <a:tblPr firstRow="1" bandRow="1">
                <a:tableStyleId>{5940675A-B579-460E-94D1-54222C63F5DA}</a:tableStyleId>
              </a:tblPr>
              <a:tblGrid>
                <a:gridCol w="806566">
                  <a:extLst>
                    <a:ext uri="{9D8B030D-6E8A-4147-A177-3AD203B41FA5}">
                      <a16:colId xmlns:a16="http://schemas.microsoft.com/office/drawing/2014/main" val="20000"/>
                    </a:ext>
                  </a:extLst>
                </a:gridCol>
                <a:gridCol w="3447612">
                  <a:extLst>
                    <a:ext uri="{9D8B030D-6E8A-4147-A177-3AD203B41FA5}">
                      <a16:colId xmlns:a16="http://schemas.microsoft.com/office/drawing/2014/main" val="20001"/>
                    </a:ext>
                  </a:extLst>
                </a:gridCol>
              </a:tblGrid>
              <a:tr h="71872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dirty="0">
                          <a:solidFill>
                            <a:srgbClr val="7030A0"/>
                          </a:solidFill>
                        </a:rPr>
                        <a:t>Colours</a:t>
                      </a:r>
                    </a:p>
                  </a:txBody>
                  <a:tcPr/>
                </a:tc>
                <a:tc>
                  <a:txBody>
                    <a:bodyPr/>
                    <a:lstStyle/>
                    <a:p>
                      <a:r>
                        <a:rPr lang="en-US" sz="1400" b="0" i="0" u="none" strike="noStrike" kern="1200" baseline="0" dirty="0" err="1">
                          <a:solidFill>
                            <a:srgbClr val="7030A0"/>
                          </a:solidFill>
                          <a:latin typeface="+mn-lt"/>
                          <a:ea typeface="+mn-ea"/>
                          <a:cs typeface="+mn-cs"/>
                        </a:rPr>
                        <a:t>Colours</a:t>
                      </a:r>
                      <a:r>
                        <a:rPr lang="en-US" sz="1400" b="0" i="0" u="none" strike="noStrike" kern="1200" baseline="0" dirty="0">
                          <a:solidFill>
                            <a:srgbClr val="7030A0"/>
                          </a:solidFill>
                          <a:latin typeface="+mn-lt"/>
                          <a:ea typeface="+mn-ea"/>
                          <a:cs typeface="+mn-cs"/>
                        </a:rPr>
                        <a:t> of clothing, </a:t>
                      </a:r>
                      <a:r>
                        <a:rPr lang="en-US" sz="1400" b="0" i="0" u="none" strike="noStrike" kern="1200" baseline="0" dirty="0" err="1">
                          <a:solidFill>
                            <a:srgbClr val="7030A0"/>
                          </a:solidFill>
                          <a:latin typeface="+mn-lt"/>
                          <a:ea typeface="+mn-ea"/>
                          <a:cs typeface="+mn-cs"/>
                        </a:rPr>
                        <a:t>jewellery</a:t>
                      </a:r>
                      <a:r>
                        <a:rPr lang="en-US" sz="1400" b="0" i="0" u="none" strike="noStrike" kern="1200" baseline="0" dirty="0">
                          <a:solidFill>
                            <a:srgbClr val="7030A0"/>
                          </a:solidFill>
                          <a:latin typeface="+mn-lt"/>
                          <a:ea typeface="+mn-ea"/>
                          <a:cs typeface="+mn-cs"/>
                        </a:rPr>
                        <a:t>, footwear, accessories, and make-up or masks on stage have many functions, for example, they can be used to create an </a:t>
                      </a:r>
                      <a:r>
                        <a:rPr lang="en-US" sz="1400" b="1" i="0" u="none" strike="noStrike" kern="1200" baseline="0" dirty="0">
                          <a:solidFill>
                            <a:srgbClr val="7030A0"/>
                          </a:solidFill>
                          <a:latin typeface="+mn-lt"/>
                          <a:ea typeface="+mn-ea"/>
                          <a:cs typeface="+mn-cs"/>
                        </a:rPr>
                        <a:t>atmosphere</a:t>
                      </a:r>
                      <a:r>
                        <a:rPr lang="en-US" sz="1400" b="0" i="0" u="none" strike="noStrike" kern="1200" baseline="0" dirty="0">
                          <a:solidFill>
                            <a:srgbClr val="7030A0"/>
                          </a:solidFill>
                          <a:latin typeface="+mn-lt"/>
                          <a:ea typeface="+mn-ea"/>
                          <a:cs typeface="+mn-cs"/>
                        </a:rPr>
                        <a:t> or tell an audience about the </a:t>
                      </a:r>
                      <a:r>
                        <a:rPr lang="en-US" sz="1400" b="1" i="0" u="none" strike="noStrike" kern="1200" baseline="0" dirty="0">
                          <a:solidFill>
                            <a:srgbClr val="7030A0"/>
                          </a:solidFill>
                          <a:latin typeface="+mn-lt"/>
                          <a:ea typeface="+mn-ea"/>
                          <a:cs typeface="+mn-cs"/>
                        </a:rPr>
                        <a:t>mood</a:t>
                      </a:r>
                      <a:r>
                        <a:rPr lang="en-US" sz="1400" b="0" i="0" u="none" strike="noStrike" kern="1200" baseline="0" dirty="0">
                          <a:solidFill>
                            <a:srgbClr val="7030A0"/>
                          </a:solidFill>
                          <a:latin typeface="+mn-lt"/>
                          <a:ea typeface="+mn-ea"/>
                          <a:cs typeface="+mn-cs"/>
                        </a:rPr>
                        <a:t> or </a:t>
                      </a:r>
                      <a:r>
                        <a:rPr lang="en-US" sz="1400" b="1" i="0" u="none" strike="noStrike" kern="1200" baseline="0" dirty="0">
                          <a:solidFill>
                            <a:srgbClr val="7030A0"/>
                          </a:solidFill>
                          <a:latin typeface="+mn-lt"/>
                          <a:ea typeface="+mn-ea"/>
                          <a:cs typeface="+mn-cs"/>
                        </a:rPr>
                        <a:t>personality</a:t>
                      </a:r>
                      <a:r>
                        <a:rPr lang="en-US" sz="1400" b="0" i="0" u="none" strike="noStrike" kern="1200" baseline="0" dirty="0">
                          <a:solidFill>
                            <a:srgbClr val="7030A0"/>
                          </a:solidFill>
                          <a:latin typeface="+mn-lt"/>
                          <a:ea typeface="+mn-ea"/>
                          <a:cs typeface="+mn-cs"/>
                        </a:rPr>
                        <a:t> of a character. </a:t>
                      </a:r>
                      <a:endParaRPr lang="en-GB" sz="1400" dirty="0">
                        <a:solidFill>
                          <a:srgbClr val="7030A0"/>
                        </a:solidFill>
                      </a:endParaRPr>
                    </a:p>
                  </a:txBody>
                  <a:tcPr/>
                </a:tc>
                <a:extLst>
                  <a:ext uri="{0D108BD9-81ED-4DB2-BD59-A6C34878D82A}">
                    <a16:rowId xmlns:a16="http://schemas.microsoft.com/office/drawing/2014/main" val="10000"/>
                  </a:ext>
                </a:extLst>
              </a:tr>
              <a:tr h="92834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dirty="0">
                          <a:solidFill>
                            <a:srgbClr val="7030A0"/>
                          </a:solidFill>
                        </a:rPr>
                        <a:t>Shapes</a:t>
                      </a:r>
                    </a:p>
                  </a:txBody>
                  <a:tcPr/>
                </a:tc>
                <a:tc>
                  <a:txBody>
                    <a:bodyPr/>
                    <a:lstStyle/>
                    <a:p>
                      <a:r>
                        <a:rPr lang="en-US" sz="1400" b="0" i="0" u="none" strike="noStrike" kern="1200" baseline="0" dirty="0">
                          <a:solidFill>
                            <a:srgbClr val="7030A0"/>
                          </a:solidFill>
                          <a:latin typeface="+mn-lt"/>
                          <a:ea typeface="+mn-ea"/>
                          <a:cs typeface="+mn-cs"/>
                        </a:rPr>
                        <a:t>the </a:t>
                      </a:r>
                      <a:r>
                        <a:rPr lang="en-US" sz="1400" b="1" i="0" u="none" strike="noStrike" kern="1200" baseline="0" dirty="0">
                          <a:solidFill>
                            <a:srgbClr val="7030A0"/>
                          </a:solidFill>
                          <a:latin typeface="+mn-lt"/>
                          <a:ea typeface="+mn-ea"/>
                          <a:cs typeface="+mn-cs"/>
                        </a:rPr>
                        <a:t>shape</a:t>
                      </a:r>
                      <a:r>
                        <a:rPr lang="en-US" sz="1400" b="0" i="0" u="none" strike="noStrike" kern="1200" baseline="0" dirty="0">
                          <a:solidFill>
                            <a:srgbClr val="7030A0"/>
                          </a:solidFill>
                          <a:latin typeface="+mn-lt"/>
                          <a:ea typeface="+mn-ea"/>
                          <a:cs typeface="+mn-cs"/>
                        </a:rPr>
                        <a:t> of any item of clothing, such as a skirt or jacket; any padding or shaping that needs to be added to give the actor the correct physical shape (</a:t>
                      </a:r>
                      <a:r>
                        <a:rPr lang="en-US" sz="1400" b="1" i="1" u="none" strike="noStrike" kern="1200" baseline="0" dirty="0">
                          <a:solidFill>
                            <a:srgbClr val="7030A0"/>
                          </a:solidFill>
                          <a:latin typeface="+mn-lt"/>
                          <a:ea typeface="+mn-ea"/>
                          <a:cs typeface="+mn-cs"/>
                        </a:rPr>
                        <a:t>fat suit </a:t>
                      </a:r>
                      <a:r>
                        <a:rPr lang="en-US" sz="1400" b="0" i="0" u="none" strike="noStrike" kern="1200" baseline="0" dirty="0">
                          <a:solidFill>
                            <a:srgbClr val="7030A0"/>
                          </a:solidFill>
                          <a:latin typeface="+mn-lt"/>
                          <a:ea typeface="+mn-ea"/>
                          <a:cs typeface="+mn-cs"/>
                        </a:rPr>
                        <a:t>or </a:t>
                      </a:r>
                      <a:r>
                        <a:rPr lang="en-US" sz="1400" b="1" i="1" u="none" strike="noStrike" kern="1200" baseline="0" dirty="0">
                          <a:solidFill>
                            <a:srgbClr val="7030A0"/>
                          </a:solidFill>
                          <a:latin typeface="+mn-lt"/>
                          <a:ea typeface="+mn-ea"/>
                          <a:cs typeface="+mn-cs"/>
                        </a:rPr>
                        <a:t>pregnancy pad</a:t>
                      </a:r>
                      <a:r>
                        <a:rPr lang="en-US" sz="1400" b="0" i="0" u="none" strike="noStrike" kern="1200" baseline="0" dirty="0">
                          <a:solidFill>
                            <a:srgbClr val="7030A0"/>
                          </a:solidFill>
                          <a:latin typeface="+mn-lt"/>
                          <a:ea typeface="+mn-ea"/>
                          <a:cs typeface="+mn-cs"/>
                        </a:rPr>
                        <a:t>); Different shapes can have a different effect on the audience or create a different impression of the character: a tailored, sharp cut suit is very different to a flowing skirt. </a:t>
                      </a:r>
                      <a:endParaRPr lang="en-GB" sz="1100" dirty="0">
                        <a:solidFill>
                          <a:srgbClr val="7030A0"/>
                        </a:solidFill>
                      </a:endParaRPr>
                    </a:p>
                  </a:txBody>
                  <a:tcPr/>
                </a:tc>
                <a:extLst>
                  <a:ext uri="{0D108BD9-81ED-4DB2-BD59-A6C34878D82A}">
                    <a16:rowId xmlns:a16="http://schemas.microsoft.com/office/drawing/2014/main" val="10001"/>
                  </a:ext>
                </a:extLst>
              </a:tr>
              <a:tr h="689154">
                <a:tc>
                  <a:txBody>
                    <a:bodyPr/>
                    <a:lstStyle/>
                    <a:p>
                      <a:r>
                        <a:rPr lang="en-GB" sz="1400" b="1" dirty="0">
                          <a:solidFill>
                            <a:srgbClr val="7030A0"/>
                          </a:solidFill>
                        </a:rPr>
                        <a:t>Fit</a:t>
                      </a:r>
                    </a:p>
                  </a:txBody>
                  <a:tcPr/>
                </a:tc>
                <a:tc>
                  <a:txBody>
                    <a:bodyPr/>
                    <a:lstStyle/>
                    <a:p>
                      <a:r>
                        <a:rPr lang="en-US" sz="1400" b="0" i="0" u="none" strike="noStrike" kern="1200" baseline="0" dirty="0">
                          <a:solidFill>
                            <a:srgbClr val="7030A0"/>
                          </a:solidFill>
                          <a:latin typeface="+mn-lt"/>
                          <a:ea typeface="+mn-ea"/>
                          <a:cs typeface="+mn-cs"/>
                        </a:rPr>
                        <a:t>How the clothes </a:t>
                      </a:r>
                      <a:r>
                        <a:rPr lang="en-US" sz="1400" b="1" i="0" u="none" strike="noStrike" kern="1200" baseline="0" dirty="0">
                          <a:solidFill>
                            <a:srgbClr val="7030A0"/>
                          </a:solidFill>
                          <a:latin typeface="+mn-lt"/>
                          <a:ea typeface="+mn-ea"/>
                          <a:cs typeface="+mn-cs"/>
                        </a:rPr>
                        <a:t>hang</a:t>
                      </a:r>
                      <a:r>
                        <a:rPr lang="en-US" sz="1400" b="0" i="0" u="none" strike="noStrike" kern="1200" baseline="0" dirty="0">
                          <a:solidFill>
                            <a:srgbClr val="7030A0"/>
                          </a:solidFill>
                          <a:latin typeface="+mn-lt"/>
                          <a:ea typeface="+mn-ea"/>
                          <a:cs typeface="+mn-cs"/>
                        </a:rPr>
                        <a:t> on the actor’s body; which parts of the clothes are loose or tight; how the fit of the costumes reflects a certain </a:t>
                      </a:r>
                      <a:r>
                        <a:rPr lang="en-US" sz="1400" b="1" i="0" u="none" strike="noStrike" kern="1200" baseline="0" dirty="0">
                          <a:solidFill>
                            <a:srgbClr val="7030A0"/>
                          </a:solidFill>
                          <a:latin typeface="+mn-lt"/>
                          <a:ea typeface="+mn-ea"/>
                          <a:cs typeface="+mn-cs"/>
                        </a:rPr>
                        <a:t>era</a:t>
                      </a:r>
                      <a:r>
                        <a:rPr lang="en-US" sz="1400" b="0" i="0" u="none" strike="noStrike" kern="1200" baseline="0" dirty="0">
                          <a:solidFill>
                            <a:srgbClr val="7030A0"/>
                          </a:solidFill>
                          <a:latin typeface="+mn-lt"/>
                          <a:ea typeface="+mn-ea"/>
                          <a:cs typeface="+mn-cs"/>
                        </a:rPr>
                        <a:t> or </a:t>
                      </a:r>
                      <a:r>
                        <a:rPr lang="en-US" sz="1400" b="1" i="0" u="none" strike="noStrike" kern="1200" baseline="0" dirty="0">
                          <a:solidFill>
                            <a:srgbClr val="7030A0"/>
                          </a:solidFill>
                          <a:latin typeface="+mn-lt"/>
                          <a:ea typeface="+mn-ea"/>
                          <a:cs typeface="+mn-cs"/>
                        </a:rPr>
                        <a:t>period</a:t>
                      </a:r>
                      <a:r>
                        <a:rPr lang="en-US" sz="1400" b="0" i="0" u="none" strike="noStrike" kern="1200" baseline="0" dirty="0">
                          <a:solidFill>
                            <a:srgbClr val="7030A0"/>
                          </a:solidFill>
                          <a:latin typeface="+mn-lt"/>
                          <a:ea typeface="+mn-ea"/>
                          <a:cs typeface="+mn-cs"/>
                        </a:rPr>
                        <a:t>. </a:t>
                      </a:r>
                      <a:endParaRPr lang="en-GB" sz="1400" dirty="0">
                        <a:solidFill>
                          <a:srgbClr val="7030A0"/>
                        </a:solidFill>
                      </a:endParaRPr>
                    </a:p>
                  </a:txBody>
                  <a:tcPr/>
                </a:tc>
                <a:extLst>
                  <a:ext uri="{0D108BD9-81ED-4DB2-BD59-A6C34878D82A}">
                    <a16:rowId xmlns:a16="http://schemas.microsoft.com/office/drawing/2014/main" val="10002"/>
                  </a:ext>
                </a:extLst>
              </a:tr>
              <a:tr h="893738">
                <a:tc>
                  <a:txBody>
                    <a:bodyPr/>
                    <a:lstStyle/>
                    <a:p>
                      <a:r>
                        <a:rPr lang="en-GB" sz="1400" b="1" dirty="0">
                          <a:solidFill>
                            <a:srgbClr val="7030A0"/>
                          </a:solidFill>
                        </a:rPr>
                        <a:t>Texture</a:t>
                      </a:r>
                    </a:p>
                  </a:txBody>
                  <a:tcPr/>
                </a:tc>
                <a:tc>
                  <a:txBody>
                    <a:bodyPr/>
                    <a:lstStyle/>
                    <a:p>
                      <a:r>
                        <a:rPr lang="en-US" sz="1400" b="0" i="0" u="none" strike="noStrike" kern="1200" baseline="0" dirty="0">
                          <a:solidFill>
                            <a:srgbClr val="7030A0"/>
                          </a:solidFill>
                          <a:latin typeface="+mn-lt"/>
                          <a:ea typeface="+mn-ea"/>
                          <a:cs typeface="+mn-cs"/>
                        </a:rPr>
                        <a:t>the </a:t>
                      </a:r>
                      <a:r>
                        <a:rPr lang="en-US" sz="1400" b="1" i="0" u="none" strike="noStrike" kern="1200" baseline="0" dirty="0">
                          <a:solidFill>
                            <a:srgbClr val="7030A0"/>
                          </a:solidFill>
                          <a:latin typeface="+mn-lt"/>
                          <a:ea typeface="+mn-ea"/>
                          <a:cs typeface="+mn-cs"/>
                        </a:rPr>
                        <a:t>choice</a:t>
                      </a:r>
                      <a:r>
                        <a:rPr lang="en-US" sz="1400" b="0" i="0" u="none" strike="noStrike" kern="1200" baseline="0" dirty="0">
                          <a:solidFill>
                            <a:srgbClr val="7030A0"/>
                          </a:solidFill>
                          <a:latin typeface="+mn-lt"/>
                          <a:ea typeface="+mn-ea"/>
                          <a:cs typeface="+mn-cs"/>
                        </a:rPr>
                        <a:t> of fabric, its weight and thickness; how coarse or smooth it is. Different textures create different feelings or moods for costumes, as well as indicating a character’s social or personal </a:t>
                      </a:r>
                      <a:r>
                        <a:rPr lang="en-US" sz="1400" b="1" i="0" u="none" strike="noStrike" kern="1200" baseline="0" dirty="0">
                          <a:solidFill>
                            <a:srgbClr val="7030A0"/>
                          </a:solidFill>
                          <a:latin typeface="+mn-lt"/>
                          <a:ea typeface="+mn-ea"/>
                          <a:cs typeface="+mn-cs"/>
                        </a:rPr>
                        <a:t>status</a:t>
                      </a:r>
                      <a:r>
                        <a:rPr lang="en-US" sz="1400" b="0" i="0" u="none" strike="noStrike" kern="1200" baseline="0" dirty="0">
                          <a:solidFill>
                            <a:srgbClr val="7030A0"/>
                          </a:solidFill>
                          <a:latin typeface="+mn-lt"/>
                          <a:ea typeface="+mn-ea"/>
                          <a:cs typeface="+mn-cs"/>
                        </a:rPr>
                        <a:t>. </a:t>
                      </a:r>
                      <a:endParaRPr lang="en-GB" sz="1400" dirty="0">
                        <a:solidFill>
                          <a:srgbClr val="7030A0"/>
                        </a:solidFill>
                      </a:endParaRPr>
                    </a:p>
                  </a:txBody>
                  <a:tcPr/>
                </a:tc>
                <a:extLst>
                  <a:ext uri="{0D108BD9-81ED-4DB2-BD59-A6C34878D82A}">
                    <a16:rowId xmlns:a16="http://schemas.microsoft.com/office/drawing/2014/main" val="10003"/>
                  </a:ext>
                </a:extLst>
              </a:tr>
            </a:tbl>
          </a:graphicData>
        </a:graphic>
      </p:graphicFrame>
      <p:pic>
        <p:nvPicPr>
          <p:cNvPr id="24" name="Picture 4" descr="Image result for colour pallete">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16247" y="1784986"/>
            <a:ext cx="732715" cy="24464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Image result for shapes simple">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04331" y="3140968"/>
            <a:ext cx="703773" cy="58041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descr="Image result for simple texture">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860348" y="5949280"/>
            <a:ext cx="648559" cy="64855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7800"/>
          <a:stretch/>
        </p:blipFill>
        <p:spPr bwMode="auto">
          <a:xfrm>
            <a:off x="5652120" y="63904"/>
            <a:ext cx="1620170" cy="988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8" descr="Image result for nottingham playhouse pantomime">
            <a:hlinkClick r:id="rId12"/>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r="16775"/>
          <a:stretch/>
        </p:blipFill>
        <p:spPr bwMode="auto">
          <a:xfrm>
            <a:off x="7272290" y="63904"/>
            <a:ext cx="1546155" cy="988832"/>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8385" t="3272" r="6019" b="6702"/>
          <a:stretch/>
        </p:blipFill>
        <p:spPr bwMode="auto">
          <a:xfrm>
            <a:off x="4940485" y="4869161"/>
            <a:ext cx="495611" cy="674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a:extLst>
              <a:ext uri="{FF2B5EF4-FFF2-40B4-BE49-F238E27FC236}">
                <a16:creationId xmlns:a16="http://schemas.microsoft.com/office/drawing/2014/main" id="{9925AC6B-BF3B-44FC-820A-D5609642F3BA}"/>
              </a:ext>
            </a:extLst>
          </p:cNvPr>
          <p:cNvSpPr>
            <a:spLocks noGrp="1"/>
          </p:cNvSpPr>
          <p:nvPr>
            <p:ph type="sldNum" sz="quarter" idx="12"/>
          </p:nvPr>
        </p:nvSpPr>
        <p:spPr/>
        <p:txBody>
          <a:bodyPr/>
          <a:lstStyle/>
          <a:p>
            <a:fld id="{DC0DAC50-5B68-40A7-BE88-76A9D7FBAD5C}" type="slidenum">
              <a:rPr lang="en-GB" smtClean="0"/>
              <a:t>18</a:t>
            </a:fld>
            <a:endParaRPr lang="en-GB"/>
          </a:p>
        </p:txBody>
      </p:sp>
    </p:spTree>
    <p:extLst>
      <p:ext uri="{BB962C8B-B14F-4D97-AF65-F5344CB8AC3E}">
        <p14:creationId xmlns:p14="http://schemas.microsoft.com/office/powerpoint/2010/main" val="20227401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86287" y="1180490"/>
            <a:ext cx="4505513" cy="1600438"/>
          </a:xfrm>
          <a:prstGeom prst="rect">
            <a:avLst/>
          </a:prstGeom>
          <a:solidFill>
            <a:srgbClr val="FFC000"/>
          </a:solidFill>
          <a:ln>
            <a:solidFill>
              <a:schemeClr val="tx1"/>
            </a:solidFill>
          </a:ln>
        </p:spPr>
        <p:txBody>
          <a:bodyPr wrap="square">
            <a:spAutoFit/>
          </a:bodyPr>
          <a:lstStyle/>
          <a:p>
            <a:r>
              <a:rPr lang="en-US" b="1" dirty="0"/>
              <a:t>B: Questions to consider</a:t>
            </a:r>
            <a:endParaRPr lang="en-GB" b="1" dirty="0"/>
          </a:p>
          <a:p>
            <a:pPr marL="285750" indent="-285750">
              <a:buFont typeface="Arial" panose="020B0604020202020204" pitchFamily="34" charset="0"/>
              <a:buChar char="•"/>
            </a:pPr>
            <a:r>
              <a:rPr lang="en-US" sz="1600" dirty="0"/>
              <a:t>Can the actors </a:t>
            </a:r>
            <a:r>
              <a:rPr lang="en-US" sz="1600" b="1" dirty="0"/>
              <a:t>move</a:t>
            </a:r>
            <a:r>
              <a:rPr lang="en-US" sz="1600" dirty="0"/>
              <a:t> in this?</a:t>
            </a:r>
          </a:p>
          <a:p>
            <a:pPr marL="285750" indent="-285750">
              <a:buFont typeface="Arial" panose="020B0604020202020204" pitchFamily="34" charset="0"/>
              <a:buChar char="•"/>
            </a:pPr>
            <a:r>
              <a:rPr lang="en-GB" sz="1600" dirty="0"/>
              <a:t>Is it </a:t>
            </a:r>
            <a:r>
              <a:rPr lang="en-GB" sz="1600" b="1" dirty="0"/>
              <a:t>sturdy</a:t>
            </a:r>
            <a:r>
              <a:rPr lang="en-GB" sz="1600" dirty="0"/>
              <a:t> enough? </a:t>
            </a:r>
          </a:p>
          <a:p>
            <a:pPr marL="285750" indent="-285750">
              <a:buFont typeface="Arial" panose="020B0604020202020204" pitchFamily="34" charset="0"/>
              <a:buChar char="•"/>
            </a:pPr>
            <a:r>
              <a:rPr lang="en-US" sz="1600" dirty="0"/>
              <a:t>Can the actors get </a:t>
            </a:r>
            <a:r>
              <a:rPr lang="en-US" sz="1600" b="1" dirty="0"/>
              <a:t>changed </a:t>
            </a:r>
            <a:r>
              <a:rPr lang="en-US" sz="1600" dirty="0"/>
              <a:t>quickly in and out of it? </a:t>
            </a:r>
          </a:p>
          <a:p>
            <a:pPr marL="285750" indent="-285750">
              <a:buFont typeface="Arial" panose="020B0604020202020204" pitchFamily="34" charset="0"/>
              <a:buChar char="•"/>
            </a:pPr>
            <a:r>
              <a:rPr lang="en-US" sz="1600" dirty="0"/>
              <a:t>Is the costume </a:t>
            </a:r>
            <a:r>
              <a:rPr lang="en-US" sz="1600" b="1" dirty="0"/>
              <a:t>clear </a:t>
            </a:r>
            <a:r>
              <a:rPr lang="en-US" sz="1600" dirty="0"/>
              <a:t>to the audience?</a:t>
            </a:r>
            <a:endParaRPr lang="en-GB" sz="1600" dirty="0"/>
          </a:p>
        </p:txBody>
      </p:sp>
      <p:pic>
        <p:nvPicPr>
          <p:cNvPr id="4" name="Picture 9" descr="Image result for design word 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3968" y="202465"/>
            <a:ext cx="1152128" cy="56223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rot="20781277">
            <a:off x="2588263" y="-41957"/>
            <a:ext cx="2561514" cy="584775"/>
          </a:xfrm>
          <a:prstGeom prst="rect">
            <a:avLst/>
          </a:prstGeom>
          <a:noFill/>
        </p:spPr>
        <p:txBody>
          <a:bodyPr wrap="square" rtlCol="0">
            <a:spAutoFit/>
          </a:bodyPr>
          <a:lstStyle/>
          <a:p>
            <a:pPr algn="ctr"/>
            <a:r>
              <a:rPr lang="en-GB" sz="3200" b="1" dirty="0">
                <a:ln>
                  <a:solidFill>
                    <a:sysClr val="windowText" lastClr="000000"/>
                  </a:solidFill>
                </a:ln>
                <a:solidFill>
                  <a:srgbClr val="7030A0"/>
                </a:solidFill>
              </a:rPr>
              <a:t>Costume</a:t>
            </a:r>
          </a:p>
        </p:txBody>
      </p:sp>
      <p:pic>
        <p:nvPicPr>
          <p:cNvPr id="6"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30278" y="3429000"/>
            <a:ext cx="2300705" cy="32534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28384" y="44624"/>
            <a:ext cx="1008112" cy="138090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 name="Picture 6" descr="Image result for costume designs annotated">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0379" y="1052736"/>
            <a:ext cx="2219373" cy="292108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53630" y="44624"/>
            <a:ext cx="974754" cy="138090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1" name="Rectangle 20"/>
          <p:cNvSpPr/>
          <p:nvPr/>
        </p:nvSpPr>
        <p:spPr>
          <a:xfrm>
            <a:off x="116632" y="652046"/>
            <a:ext cx="2707408" cy="369332"/>
          </a:xfrm>
          <a:prstGeom prst="rect">
            <a:avLst/>
          </a:prstGeom>
        </p:spPr>
        <p:txBody>
          <a:bodyPr wrap="none">
            <a:spAutoFit/>
          </a:bodyPr>
          <a:lstStyle/>
          <a:p>
            <a:r>
              <a:rPr lang="en-US" b="1" dirty="0"/>
              <a:t>A: Creating a costume plot</a:t>
            </a:r>
            <a:endParaRPr lang="en-GB" b="1" dirty="0"/>
          </a:p>
        </p:txBody>
      </p:sp>
      <p:sp>
        <p:nvSpPr>
          <p:cNvPr id="22" name="Rectangle 21"/>
          <p:cNvSpPr/>
          <p:nvPr/>
        </p:nvSpPr>
        <p:spPr>
          <a:xfrm>
            <a:off x="2400659" y="1199656"/>
            <a:ext cx="1872313" cy="2031325"/>
          </a:xfrm>
          <a:prstGeom prst="rect">
            <a:avLst/>
          </a:prstGeom>
          <a:solidFill>
            <a:srgbClr val="FFFF99"/>
          </a:solidFill>
          <a:ln>
            <a:solidFill>
              <a:schemeClr val="tx1"/>
            </a:solidFill>
          </a:ln>
        </p:spPr>
        <p:txBody>
          <a:bodyPr wrap="square">
            <a:spAutoFit/>
          </a:bodyPr>
          <a:lstStyle/>
          <a:p>
            <a:pPr algn="ctr"/>
            <a:r>
              <a:rPr lang="en-US" b="1" dirty="0"/>
              <a:t>Annotate </a:t>
            </a:r>
            <a:r>
              <a:rPr lang="en-US" dirty="0"/>
              <a:t>your designs</a:t>
            </a:r>
          </a:p>
          <a:p>
            <a:pPr algn="ctr"/>
            <a:endParaRPr lang="en-US" dirty="0"/>
          </a:p>
          <a:p>
            <a:pPr algn="ctr"/>
            <a:r>
              <a:rPr lang="en-US" dirty="0"/>
              <a:t>Explain </a:t>
            </a:r>
            <a:r>
              <a:rPr lang="en-US" b="1" dirty="0"/>
              <a:t>why</a:t>
            </a:r>
            <a:r>
              <a:rPr lang="en-US" dirty="0"/>
              <a:t> you have used certain </a:t>
            </a:r>
            <a:r>
              <a:rPr lang="en-US" b="1" dirty="0" err="1"/>
              <a:t>colours</a:t>
            </a:r>
            <a:r>
              <a:rPr lang="en-US" b="1" dirty="0"/>
              <a:t> </a:t>
            </a:r>
            <a:r>
              <a:rPr lang="en-US" dirty="0"/>
              <a:t>(symbolism) </a:t>
            </a:r>
            <a:endParaRPr lang="en-GB" dirty="0"/>
          </a:p>
        </p:txBody>
      </p:sp>
      <p:sp>
        <p:nvSpPr>
          <p:cNvPr id="23" name="Rectangle 22"/>
          <p:cNvSpPr/>
          <p:nvPr/>
        </p:nvSpPr>
        <p:spPr>
          <a:xfrm>
            <a:off x="251520" y="4131774"/>
            <a:ext cx="2149139" cy="646331"/>
          </a:xfrm>
          <a:prstGeom prst="rect">
            <a:avLst/>
          </a:prstGeom>
          <a:solidFill>
            <a:srgbClr val="FFFF00"/>
          </a:solidFill>
          <a:ln>
            <a:solidFill>
              <a:schemeClr val="tx1"/>
            </a:solidFill>
          </a:ln>
        </p:spPr>
        <p:txBody>
          <a:bodyPr wrap="square">
            <a:spAutoFit/>
          </a:bodyPr>
          <a:lstStyle/>
          <a:p>
            <a:pPr algn="ctr"/>
            <a:r>
              <a:rPr lang="en-US" b="1" dirty="0"/>
              <a:t>Link</a:t>
            </a:r>
            <a:r>
              <a:rPr lang="en-US" dirty="0"/>
              <a:t> back to </a:t>
            </a:r>
            <a:r>
              <a:rPr lang="en-US" b="1" dirty="0"/>
              <a:t>stimulus</a:t>
            </a:r>
            <a:r>
              <a:rPr lang="en-US" dirty="0"/>
              <a:t> or brief</a:t>
            </a:r>
            <a:endParaRPr lang="en-GB" dirty="0"/>
          </a:p>
        </p:txBody>
      </p:sp>
      <p:sp>
        <p:nvSpPr>
          <p:cNvPr id="24" name="Rectangle 23"/>
          <p:cNvSpPr/>
          <p:nvPr/>
        </p:nvSpPr>
        <p:spPr>
          <a:xfrm>
            <a:off x="48371" y="5344616"/>
            <a:ext cx="2555435" cy="1200329"/>
          </a:xfrm>
          <a:prstGeom prst="rect">
            <a:avLst/>
          </a:prstGeom>
          <a:solidFill>
            <a:srgbClr val="FFFF99"/>
          </a:solidFill>
          <a:ln>
            <a:solidFill>
              <a:schemeClr val="tx1"/>
            </a:solidFill>
          </a:ln>
        </p:spPr>
        <p:txBody>
          <a:bodyPr wrap="square">
            <a:spAutoFit/>
          </a:bodyPr>
          <a:lstStyle/>
          <a:p>
            <a:pPr algn="ctr"/>
            <a:r>
              <a:rPr lang="en-US" dirty="0"/>
              <a:t>This design </a:t>
            </a:r>
            <a:r>
              <a:rPr lang="en-US" b="1" dirty="0"/>
              <a:t>does not have to be detailed </a:t>
            </a:r>
            <a:r>
              <a:rPr lang="en-US" dirty="0"/>
              <a:t>or </a:t>
            </a:r>
            <a:r>
              <a:rPr lang="en-US" dirty="0" err="1"/>
              <a:t>coloured</a:t>
            </a:r>
            <a:r>
              <a:rPr lang="en-US" dirty="0"/>
              <a:t> in. As long as you </a:t>
            </a:r>
            <a:r>
              <a:rPr lang="en-US" b="1" dirty="0"/>
              <a:t>explain</a:t>
            </a:r>
            <a:r>
              <a:rPr lang="en-US" dirty="0"/>
              <a:t> your choices</a:t>
            </a:r>
            <a:endParaRPr lang="en-GB" dirty="0"/>
          </a:p>
        </p:txBody>
      </p:sp>
      <p:sp>
        <p:nvSpPr>
          <p:cNvPr id="26" name="Rectangle 25"/>
          <p:cNvSpPr/>
          <p:nvPr/>
        </p:nvSpPr>
        <p:spPr>
          <a:xfrm>
            <a:off x="4486288" y="3068374"/>
            <a:ext cx="4505513" cy="3600986"/>
          </a:xfrm>
          <a:prstGeom prst="rect">
            <a:avLst/>
          </a:prstGeom>
          <a:solidFill>
            <a:schemeClr val="accent5">
              <a:lumMod val="20000"/>
              <a:lumOff val="80000"/>
            </a:schemeClr>
          </a:solidFill>
          <a:ln>
            <a:solidFill>
              <a:schemeClr val="tx1"/>
            </a:solidFill>
          </a:ln>
        </p:spPr>
        <p:txBody>
          <a:bodyPr wrap="square">
            <a:spAutoFit/>
          </a:bodyPr>
          <a:lstStyle/>
          <a:p>
            <a:r>
              <a:rPr lang="en-US" b="1" dirty="0"/>
              <a:t>C: Where are the audience and what can they see? </a:t>
            </a:r>
            <a:endParaRPr lang="en-US" dirty="0"/>
          </a:p>
          <a:p>
            <a:r>
              <a:rPr lang="en-US" sz="1600" dirty="0"/>
              <a:t>How </a:t>
            </a:r>
            <a:r>
              <a:rPr lang="en-US" sz="1600" b="1" dirty="0"/>
              <a:t>close </a:t>
            </a:r>
            <a:r>
              <a:rPr lang="en-US" sz="1600" dirty="0"/>
              <a:t>the actors are to the audience can have an effect on the costume design. Audiences in </a:t>
            </a:r>
            <a:r>
              <a:rPr lang="en-US" sz="1600" b="1" dirty="0"/>
              <a:t>immersive </a:t>
            </a:r>
            <a:r>
              <a:rPr lang="en-US" sz="1600" dirty="0"/>
              <a:t>performances, for example, might be close enough to touch the costumes, meaning that the designer may need to include a higher level of detail and accuracy. </a:t>
            </a:r>
          </a:p>
          <a:p>
            <a:r>
              <a:rPr lang="en-US" sz="1600" dirty="0"/>
              <a:t>Audiences at a </a:t>
            </a:r>
            <a:r>
              <a:rPr lang="en-US" sz="1600" b="1" dirty="0"/>
              <a:t>distance </a:t>
            </a:r>
            <a:r>
              <a:rPr lang="en-US" sz="1600" dirty="0"/>
              <a:t>from the stage present a different problem: designers need to make sure that all the important details are </a:t>
            </a:r>
            <a:r>
              <a:rPr lang="en-US" sz="1600" b="1" dirty="0"/>
              <a:t>visible </a:t>
            </a:r>
            <a:r>
              <a:rPr lang="en-US" sz="1600" dirty="0"/>
              <a:t>for the audience members. Details in fabrics or accessories can give the audience important character information, but not if they can’t be seen from the </a:t>
            </a:r>
            <a:r>
              <a:rPr lang="en-US" sz="1600" b="1" dirty="0"/>
              <a:t>auditorium</a:t>
            </a:r>
            <a:r>
              <a:rPr lang="en-US" sz="1600" dirty="0"/>
              <a:t>. </a:t>
            </a:r>
            <a:endParaRPr lang="en-GB" sz="1600" dirty="0"/>
          </a:p>
        </p:txBody>
      </p:sp>
      <p:pic>
        <p:nvPicPr>
          <p:cNvPr id="7170" name="Picture 2" descr="Image result for arrow down png">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084168" y="2636912"/>
            <a:ext cx="510859" cy="510859"/>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8E5AAD5B-A465-4E55-8647-01634B2322A3}"/>
              </a:ext>
            </a:extLst>
          </p:cNvPr>
          <p:cNvSpPr>
            <a:spLocks noGrp="1"/>
          </p:cNvSpPr>
          <p:nvPr>
            <p:ph type="sldNum" sz="quarter" idx="12"/>
          </p:nvPr>
        </p:nvSpPr>
        <p:spPr/>
        <p:txBody>
          <a:bodyPr/>
          <a:lstStyle/>
          <a:p>
            <a:fld id="{DC0DAC50-5B68-40A7-BE88-76A9D7FBAD5C}" type="slidenum">
              <a:rPr lang="en-GB" smtClean="0"/>
              <a:t>19</a:t>
            </a:fld>
            <a:endParaRPr lang="en-GB"/>
          </a:p>
        </p:txBody>
      </p:sp>
    </p:spTree>
    <p:extLst>
      <p:ext uri="{BB962C8B-B14F-4D97-AF65-F5344CB8AC3E}">
        <p14:creationId xmlns:p14="http://schemas.microsoft.com/office/powerpoint/2010/main" val="39335296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AC0C379-6E07-4A35-83D4-DF99A4B1C6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2011"/>
            <a:ext cx="2088232" cy="1174631"/>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5539" y="116632"/>
            <a:ext cx="2558089" cy="1025649"/>
          </a:xfrm>
          <a:prstGeom prst="rect">
            <a:avLst/>
          </a:prstGeom>
        </p:spPr>
      </p:pic>
      <p:sp>
        <p:nvSpPr>
          <p:cNvPr id="8" name="Rectangle 7"/>
          <p:cNvSpPr/>
          <p:nvPr/>
        </p:nvSpPr>
        <p:spPr>
          <a:xfrm>
            <a:off x="0" y="2780928"/>
            <a:ext cx="9143999" cy="3933055"/>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2400" u="sng" dirty="0">
                <a:solidFill>
                  <a:srgbClr val="000000"/>
                </a:solidFill>
                <a:effectLst/>
                <a:latin typeface="Comic Sans MS" panose="030F0702030302020204" pitchFamily="66" charset="0"/>
                <a:ea typeface="Calibri"/>
                <a:cs typeface="Times New Roman"/>
              </a:rPr>
              <a:t>TOP TIPS FOR REVISING:</a:t>
            </a:r>
            <a:endParaRPr lang="en-GB" sz="1200" dirty="0">
              <a:effectLst/>
              <a:latin typeface="Comic Sans MS" panose="030F0702030302020204" pitchFamily="66" charset="0"/>
              <a:ea typeface="Calibri"/>
              <a:cs typeface="Times New Roman"/>
            </a:endParaRPr>
          </a:p>
          <a:p>
            <a:pPr marL="285750" indent="-285750" algn="ctr">
              <a:lnSpc>
                <a:spcPct val="107000"/>
              </a:lnSpc>
              <a:spcAft>
                <a:spcPts val="800"/>
              </a:spcAft>
              <a:buFont typeface="Arial" panose="020B0604020202020204" pitchFamily="34" charset="0"/>
              <a:buChar char="•"/>
            </a:pPr>
            <a:r>
              <a:rPr lang="en-GB" sz="1600" dirty="0">
                <a:solidFill>
                  <a:srgbClr val="000000"/>
                </a:solidFill>
                <a:effectLst/>
                <a:latin typeface="Comic Sans MS" panose="030F0702030302020204" pitchFamily="66" charset="0"/>
                <a:ea typeface="Calibri"/>
                <a:cs typeface="Times New Roman"/>
              </a:rPr>
              <a:t>Read through your Knowledge organiser be sure to ask if you do not understand anything. </a:t>
            </a:r>
          </a:p>
          <a:p>
            <a:pPr marL="285750" indent="-285750" algn="ctr">
              <a:lnSpc>
                <a:spcPct val="107000"/>
              </a:lnSpc>
              <a:spcAft>
                <a:spcPts val="800"/>
              </a:spcAft>
              <a:buFont typeface="Arial" panose="020B0604020202020204" pitchFamily="34" charset="0"/>
              <a:buChar char="•"/>
            </a:pPr>
            <a:r>
              <a:rPr lang="en-GB" sz="1600" dirty="0">
                <a:solidFill>
                  <a:srgbClr val="000000"/>
                </a:solidFill>
                <a:effectLst/>
                <a:latin typeface="Comic Sans MS" panose="030F0702030302020204" pitchFamily="66" charset="0"/>
                <a:ea typeface="Calibri"/>
                <a:cs typeface="Times New Roman"/>
              </a:rPr>
              <a:t>Record yourself reading your knowledge organiser out loud and then listen to it.</a:t>
            </a:r>
          </a:p>
          <a:p>
            <a:pPr marL="285750" indent="-285750" algn="ctr">
              <a:lnSpc>
                <a:spcPct val="107000"/>
              </a:lnSpc>
              <a:spcAft>
                <a:spcPts val="800"/>
              </a:spcAft>
              <a:buFont typeface="Arial" panose="020B0604020202020204" pitchFamily="34" charset="0"/>
              <a:buChar char="•"/>
            </a:pPr>
            <a:r>
              <a:rPr lang="en-GB" sz="1600" dirty="0">
                <a:solidFill>
                  <a:srgbClr val="000000"/>
                </a:solidFill>
                <a:effectLst/>
                <a:latin typeface="Comic Sans MS" panose="030F0702030302020204" pitchFamily="66" charset="0"/>
                <a:ea typeface="Calibri"/>
                <a:cs typeface="Times New Roman"/>
              </a:rPr>
              <a:t>Read, re-read and highlight the key word / points to make sure you know what you have to do: e.g. explain, list, create etc.</a:t>
            </a:r>
          </a:p>
          <a:p>
            <a:pPr marL="285750" indent="-285750" algn="ctr">
              <a:lnSpc>
                <a:spcPct val="107000"/>
              </a:lnSpc>
              <a:spcAft>
                <a:spcPts val="800"/>
              </a:spcAft>
              <a:buFont typeface="Arial" panose="020B0604020202020204" pitchFamily="34" charset="0"/>
              <a:buChar char="•"/>
            </a:pPr>
            <a:r>
              <a:rPr lang="en-GB" sz="1600" dirty="0">
                <a:solidFill>
                  <a:srgbClr val="000000"/>
                </a:solidFill>
                <a:effectLst/>
                <a:latin typeface="Comic Sans MS" panose="030F0702030302020204" pitchFamily="66" charset="0"/>
                <a:ea typeface="Calibri"/>
                <a:cs typeface="Times New Roman"/>
              </a:rPr>
              <a:t>Get someone to test you on your key words.</a:t>
            </a:r>
          </a:p>
          <a:p>
            <a:pPr marL="285750" indent="-285750" algn="ctr">
              <a:lnSpc>
                <a:spcPct val="107000"/>
              </a:lnSpc>
              <a:spcAft>
                <a:spcPts val="800"/>
              </a:spcAft>
              <a:buFont typeface="Arial" panose="020B0604020202020204" pitchFamily="34" charset="0"/>
              <a:buChar char="•"/>
            </a:pPr>
            <a:r>
              <a:rPr lang="en-GB" sz="1600" dirty="0">
                <a:solidFill>
                  <a:srgbClr val="000000"/>
                </a:solidFill>
                <a:effectLst/>
                <a:latin typeface="Comic Sans MS" panose="030F0702030302020204" pitchFamily="66" charset="0"/>
                <a:ea typeface="Calibri"/>
                <a:cs typeface="Times New Roman"/>
              </a:rPr>
              <a:t>Little and often – break revision into 20-30 minute chunks and then take a short break.</a:t>
            </a:r>
          </a:p>
          <a:p>
            <a:pPr marL="285750" indent="-285750" algn="ctr">
              <a:lnSpc>
                <a:spcPct val="107000"/>
              </a:lnSpc>
              <a:spcAft>
                <a:spcPts val="800"/>
              </a:spcAft>
              <a:buFont typeface="Arial" panose="020B0604020202020204" pitchFamily="34" charset="0"/>
              <a:buChar char="•"/>
            </a:pPr>
            <a:r>
              <a:rPr lang="en-GB" sz="1600" dirty="0">
                <a:solidFill>
                  <a:srgbClr val="000000"/>
                </a:solidFill>
                <a:effectLst/>
                <a:latin typeface="Comic Sans MS" panose="030F0702030302020204" pitchFamily="66" charset="0"/>
                <a:ea typeface="Calibri"/>
                <a:cs typeface="Times New Roman"/>
              </a:rPr>
              <a:t>Get creative – create your own flash cards, mind maps or posters to help embed your learning.</a:t>
            </a:r>
          </a:p>
          <a:p>
            <a:pPr marL="285750" indent="-285750" algn="ctr">
              <a:lnSpc>
                <a:spcPct val="107000"/>
              </a:lnSpc>
              <a:spcAft>
                <a:spcPts val="800"/>
              </a:spcAft>
              <a:buFont typeface="Arial" panose="020B0604020202020204" pitchFamily="34" charset="0"/>
              <a:buChar char="•"/>
            </a:pPr>
            <a:r>
              <a:rPr lang="en-GB" sz="1600" dirty="0">
                <a:solidFill>
                  <a:srgbClr val="000000"/>
                </a:solidFill>
                <a:effectLst/>
                <a:latin typeface="Comic Sans MS" panose="030F0702030302020204" pitchFamily="66" charset="0"/>
                <a:ea typeface="Calibri"/>
                <a:cs typeface="Times New Roman"/>
              </a:rPr>
              <a:t>Revise with a friend and test each other!</a:t>
            </a:r>
          </a:p>
          <a:p>
            <a:pPr marL="285750" indent="-285750" algn="ctr">
              <a:lnSpc>
                <a:spcPct val="107000"/>
              </a:lnSpc>
              <a:spcAft>
                <a:spcPts val="800"/>
              </a:spcAft>
              <a:buFont typeface="Arial" panose="020B0604020202020204" pitchFamily="34" charset="0"/>
              <a:buChar char="•"/>
            </a:pPr>
            <a:r>
              <a:rPr lang="en-GB" sz="1600" dirty="0">
                <a:solidFill>
                  <a:srgbClr val="000000"/>
                </a:solidFill>
                <a:effectLst/>
                <a:latin typeface="Comic Sans MS" panose="030F0702030302020204" pitchFamily="66" charset="0"/>
                <a:ea typeface="Calibri"/>
                <a:cs typeface="Times New Roman"/>
              </a:rPr>
              <a:t>Create a timetable of when you will revise and STICK TO IT!</a:t>
            </a:r>
            <a:endParaRPr lang="en-GB" sz="1400" dirty="0">
              <a:effectLst/>
              <a:latin typeface="Comic Sans MS" panose="030F0702030302020204" pitchFamily="66" charset="0"/>
              <a:ea typeface="Calibri"/>
              <a:cs typeface="Times New Roman"/>
            </a:endParaRPr>
          </a:p>
        </p:txBody>
      </p:sp>
      <p:sp>
        <p:nvSpPr>
          <p:cNvPr id="9" name="Rectangle 8"/>
          <p:cNvSpPr/>
          <p:nvPr/>
        </p:nvSpPr>
        <p:spPr>
          <a:xfrm>
            <a:off x="0" y="1142281"/>
            <a:ext cx="9144000" cy="144016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2400" u="sng" dirty="0">
                <a:solidFill>
                  <a:srgbClr val="000000"/>
                </a:solidFill>
                <a:effectLst/>
                <a:latin typeface="Comic Sans MS" panose="030F0702030302020204" pitchFamily="66" charset="0"/>
                <a:ea typeface="Calibri"/>
                <a:cs typeface="Times New Roman"/>
              </a:rPr>
              <a:t>Knowledge Organiser Expectations:</a:t>
            </a:r>
            <a:endParaRPr lang="en-GB" dirty="0">
              <a:solidFill>
                <a:srgbClr val="000000"/>
              </a:solidFill>
              <a:latin typeface="Comic Sans MS" panose="030F0702030302020204" pitchFamily="66" charset="0"/>
              <a:ea typeface="Calibri"/>
              <a:cs typeface="Times New Roman"/>
            </a:endParaRPr>
          </a:p>
          <a:p>
            <a:pPr marL="342900" indent="-342900" algn="ctr">
              <a:lnSpc>
                <a:spcPct val="107000"/>
              </a:lnSpc>
              <a:spcAft>
                <a:spcPts val="800"/>
              </a:spcAft>
              <a:buFont typeface="Arial" panose="020B0604020202020204" pitchFamily="34" charset="0"/>
              <a:buChar char="•"/>
            </a:pPr>
            <a:r>
              <a:rPr lang="en-GB" sz="1600" dirty="0">
                <a:solidFill>
                  <a:srgbClr val="000000"/>
                </a:solidFill>
                <a:effectLst/>
                <a:latin typeface="Comic Sans MS" panose="030F0702030302020204" pitchFamily="66" charset="0"/>
                <a:ea typeface="Calibri"/>
                <a:cs typeface="Times New Roman"/>
              </a:rPr>
              <a:t>Bring to every single lesson and take home again – this is part of your equipment.</a:t>
            </a:r>
          </a:p>
          <a:p>
            <a:pPr marL="342900" indent="-342900" algn="ctr">
              <a:lnSpc>
                <a:spcPct val="107000"/>
              </a:lnSpc>
              <a:spcAft>
                <a:spcPts val="800"/>
              </a:spcAft>
              <a:buFont typeface="Arial" panose="020B0604020202020204" pitchFamily="34" charset="0"/>
              <a:buChar char="•"/>
            </a:pPr>
            <a:r>
              <a:rPr lang="en-GB" sz="1600" dirty="0">
                <a:solidFill>
                  <a:srgbClr val="000000"/>
                </a:solidFill>
                <a:effectLst/>
                <a:latin typeface="Comic Sans MS" panose="030F0702030302020204" pitchFamily="66" charset="0"/>
                <a:ea typeface="Calibri"/>
                <a:cs typeface="Times New Roman"/>
              </a:rPr>
              <a:t>Revise from this resource regularly in order to be prepared for your exams and deepen your learning.</a:t>
            </a:r>
            <a:endParaRPr lang="en-GB" sz="1200" dirty="0">
              <a:effectLst/>
              <a:latin typeface="Comic Sans MS" panose="030F0702030302020204" pitchFamily="66" charset="0"/>
              <a:ea typeface="Calibri"/>
              <a:cs typeface="Times New Roman"/>
            </a:endParaRPr>
          </a:p>
        </p:txBody>
      </p:sp>
      <p:sp>
        <p:nvSpPr>
          <p:cNvPr id="2" name="Slide Number Placeholder 1">
            <a:extLst>
              <a:ext uri="{FF2B5EF4-FFF2-40B4-BE49-F238E27FC236}">
                <a16:creationId xmlns:a16="http://schemas.microsoft.com/office/drawing/2014/main" id="{514D40FF-4D56-4A1C-9C19-18A2FB31D8EC}"/>
              </a:ext>
            </a:extLst>
          </p:cNvPr>
          <p:cNvSpPr>
            <a:spLocks noGrp="1"/>
          </p:cNvSpPr>
          <p:nvPr>
            <p:ph type="sldNum" sz="quarter" idx="12"/>
          </p:nvPr>
        </p:nvSpPr>
        <p:spPr/>
        <p:txBody>
          <a:bodyPr/>
          <a:lstStyle/>
          <a:p>
            <a:fld id="{DC0DAC50-5B68-40A7-BE88-76A9D7FBAD5C}" type="slidenum">
              <a:rPr lang="en-GB" smtClean="0"/>
              <a:t>2</a:t>
            </a:fld>
            <a:endParaRPr lang="en-GB"/>
          </a:p>
        </p:txBody>
      </p:sp>
    </p:spTree>
    <p:extLst>
      <p:ext uri="{BB962C8B-B14F-4D97-AF65-F5344CB8AC3E}">
        <p14:creationId xmlns:p14="http://schemas.microsoft.com/office/powerpoint/2010/main" val="19716105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rot="20781277">
            <a:off x="2588263" y="-41957"/>
            <a:ext cx="2561514" cy="584775"/>
          </a:xfrm>
          <a:prstGeom prst="rect">
            <a:avLst/>
          </a:prstGeom>
          <a:noFill/>
        </p:spPr>
        <p:txBody>
          <a:bodyPr wrap="square" rtlCol="0">
            <a:spAutoFit/>
          </a:bodyPr>
          <a:lstStyle/>
          <a:p>
            <a:pPr algn="ctr"/>
            <a:r>
              <a:rPr lang="en-GB" sz="3200" b="1" dirty="0">
                <a:ln>
                  <a:solidFill>
                    <a:sysClr val="windowText" lastClr="000000"/>
                  </a:solidFill>
                </a:ln>
                <a:solidFill>
                  <a:srgbClr val="7030A0"/>
                </a:solidFill>
              </a:rPr>
              <a:t>Make-up</a:t>
            </a:r>
          </a:p>
        </p:txBody>
      </p:sp>
      <p:sp>
        <p:nvSpPr>
          <p:cNvPr id="3" name="Rectangle 2"/>
          <p:cNvSpPr/>
          <p:nvPr/>
        </p:nvSpPr>
        <p:spPr>
          <a:xfrm>
            <a:off x="107504" y="686881"/>
            <a:ext cx="8928992" cy="2585323"/>
          </a:xfrm>
          <a:prstGeom prst="rect">
            <a:avLst/>
          </a:prstGeom>
          <a:solidFill>
            <a:srgbClr val="FFC000"/>
          </a:solidFill>
        </p:spPr>
        <p:txBody>
          <a:bodyPr wrap="square">
            <a:spAutoFit/>
          </a:bodyPr>
          <a:lstStyle/>
          <a:p>
            <a:r>
              <a:rPr lang="en-GB" dirty="0">
                <a:solidFill>
                  <a:prstClr val="black"/>
                </a:solidFill>
              </a:rPr>
              <a:t>Bright stage lighting can wash out facial features and make performers appear pale, so make-up is used to enhance features and make sure that the audience can see the actors’ facial expressions.</a:t>
            </a:r>
          </a:p>
          <a:p>
            <a:endParaRPr lang="en-GB" dirty="0">
              <a:solidFill>
                <a:prstClr val="black"/>
              </a:solidFill>
            </a:endParaRPr>
          </a:p>
          <a:p>
            <a:r>
              <a:rPr lang="en-GB" dirty="0">
                <a:solidFill>
                  <a:prstClr val="black"/>
                </a:solidFill>
              </a:rPr>
              <a:t>Make-up can also be used to age an actor who is playing an older character or to create fantasy characters, such as the fairies in Shakespeare’s </a:t>
            </a:r>
            <a:r>
              <a:rPr lang="en-GB" i="1" dirty="0">
                <a:solidFill>
                  <a:prstClr val="black"/>
                </a:solidFill>
              </a:rPr>
              <a:t>A Midsummer Night’s Dream</a:t>
            </a:r>
            <a:r>
              <a:rPr lang="en-GB" dirty="0">
                <a:solidFill>
                  <a:prstClr val="black"/>
                </a:solidFill>
              </a:rPr>
              <a:t>. At other times it can alter the gender of a character, or communicate a different style of theatre. It is sometimes designed with specific lighting in mind to achieve particular effects. Make-up can also be used symbolically. </a:t>
            </a:r>
          </a:p>
        </p:txBody>
      </p:sp>
      <p:sp>
        <p:nvSpPr>
          <p:cNvPr id="4" name="Rectangle 3"/>
          <p:cNvSpPr/>
          <p:nvPr/>
        </p:nvSpPr>
        <p:spPr>
          <a:xfrm>
            <a:off x="3131840" y="3367876"/>
            <a:ext cx="5904656" cy="2893100"/>
          </a:xfrm>
          <a:prstGeom prst="rect">
            <a:avLst/>
          </a:prstGeom>
          <a:solidFill>
            <a:schemeClr val="accent6"/>
          </a:solidFill>
        </p:spPr>
        <p:txBody>
          <a:bodyPr wrap="square">
            <a:spAutoFit/>
          </a:bodyPr>
          <a:lstStyle/>
          <a:p>
            <a:r>
              <a:rPr lang="en-GB" sz="2000" b="1" u="sng" dirty="0">
                <a:solidFill>
                  <a:prstClr val="black"/>
                </a:solidFill>
              </a:rPr>
              <a:t>Successful use:</a:t>
            </a:r>
          </a:p>
          <a:p>
            <a:pPr marL="285750" indent="-285750">
              <a:buFont typeface="Arial" panose="020B0604020202020204" pitchFamily="34" charset="0"/>
              <a:buChar char="•"/>
            </a:pPr>
            <a:r>
              <a:rPr lang="en-GB" dirty="0">
                <a:solidFill>
                  <a:prstClr val="black"/>
                </a:solidFill>
              </a:rPr>
              <a:t>If the actors need to look natural, then the make-up should ensure that the audience can clearly see the actors’ features but not draw attention to itself</a:t>
            </a:r>
          </a:p>
          <a:p>
            <a:pPr marL="285750" indent="-285750">
              <a:buFont typeface="Arial" panose="020B0604020202020204" pitchFamily="34" charset="0"/>
              <a:buChar char="•"/>
            </a:pPr>
            <a:r>
              <a:rPr lang="en-GB" dirty="0">
                <a:solidFill>
                  <a:prstClr val="black"/>
                </a:solidFill>
              </a:rPr>
              <a:t>If the make-up is to exaggerate a character, or to place them in a specific historical time, then it needs to be more obvious</a:t>
            </a:r>
          </a:p>
          <a:p>
            <a:pPr marL="285750" indent="-285750">
              <a:buFont typeface="Arial" panose="020B0604020202020204" pitchFamily="34" charset="0"/>
              <a:buChar char="•"/>
            </a:pPr>
            <a:r>
              <a:rPr lang="en-GB" dirty="0">
                <a:solidFill>
                  <a:prstClr val="black"/>
                </a:solidFill>
              </a:rPr>
              <a:t>The make-up may need to create an other-worldly impression by giving a distinctive, non-human colour and shape to the face (e.g. in </a:t>
            </a:r>
            <a:r>
              <a:rPr lang="en-GB" i="1" dirty="0">
                <a:solidFill>
                  <a:prstClr val="black"/>
                </a:solidFill>
              </a:rPr>
              <a:t>Cats</a:t>
            </a:r>
            <a:r>
              <a:rPr lang="en-GB" dirty="0">
                <a:solidFill>
                  <a:prstClr val="black"/>
                </a:solidFill>
              </a:rPr>
              <a:t>)</a:t>
            </a:r>
          </a:p>
        </p:txBody>
      </p:sp>
      <p:pic>
        <p:nvPicPr>
          <p:cNvPr id="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54" y="3805440"/>
            <a:ext cx="3017440" cy="1964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323528" y="5568662"/>
            <a:ext cx="8712968" cy="1200329"/>
          </a:xfrm>
          <a:prstGeom prst="rect">
            <a:avLst/>
          </a:prstGeom>
          <a:solidFill>
            <a:srgbClr val="FFFF00"/>
          </a:solidFill>
        </p:spPr>
        <p:txBody>
          <a:bodyPr wrap="square" rtlCol="0">
            <a:spAutoFit/>
          </a:bodyPr>
          <a:lstStyle/>
          <a:p>
            <a:pPr algn="ctr"/>
            <a:r>
              <a:rPr lang="en-GB" sz="2400" b="1" dirty="0">
                <a:solidFill>
                  <a:prstClr val="black"/>
                </a:solidFill>
              </a:rPr>
              <a:t>You must annotate the designs, explaining why you have chosen the costume/make-up and what this communicates to the audience. You can either do this on a PowerPoint slide or on paper.</a:t>
            </a:r>
          </a:p>
        </p:txBody>
      </p:sp>
      <p:pic>
        <p:nvPicPr>
          <p:cNvPr id="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3027" y="4164863"/>
            <a:ext cx="1603681" cy="16036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3028" y="338186"/>
            <a:ext cx="1368152" cy="1368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a:extLst>
              <a:ext uri="{FF2B5EF4-FFF2-40B4-BE49-F238E27FC236}">
                <a16:creationId xmlns:a16="http://schemas.microsoft.com/office/drawing/2014/main" id="{68CF35E4-693F-4470-AA2A-5E95F84D96D8}"/>
              </a:ext>
            </a:extLst>
          </p:cNvPr>
          <p:cNvSpPr>
            <a:spLocks noGrp="1"/>
          </p:cNvSpPr>
          <p:nvPr>
            <p:ph type="sldNum" sz="quarter" idx="12"/>
          </p:nvPr>
        </p:nvSpPr>
        <p:spPr/>
        <p:txBody>
          <a:bodyPr/>
          <a:lstStyle/>
          <a:p>
            <a:fld id="{DC0DAC50-5B68-40A7-BE88-76A9D7FBAD5C}" type="slidenum">
              <a:rPr lang="en-GB" smtClean="0"/>
              <a:t>20</a:t>
            </a:fld>
            <a:endParaRPr lang="en-GB"/>
          </a:p>
        </p:txBody>
      </p:sp>
    </p:spTree>
    <p:extLst>
      <p:ext uri="{BB962C8B-B14F-4D97-AF65-F5344CB8AC3E}">
        <p14:creationId xmlns:p14="http://schemas.microsoft.com/office/powerpoint/2010/main" val="38555419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971600" y="-97651"/>
            <a:ext cx="7056784" cy="646331"/>
          </a:xfrm>
          <a:prstGeom prst="rect">
            <a:avLst/>
          </a:prstGeom>
          <a:noFill/>
        </p:spPr>
        <p:txBody>
          <a:bodyPr wrap="square" rtlCol="0">
            <a:spAutoFit/>
          </a:bodyPr>
          <a:lstStyle/>
          <a:p>
            <a:pPr algn="ctr"/>
            <a:r>
              <a:rPr lang="en-GB" sz="3600" b="1" dirty="0">
                <a:ln>
                  <a:solidFill>
                    <a:sysClr val="windowText" lastClr="000000"/>
                  </a:solidFill>
                </a:ln>
                <a:solidFill>
                  <a:srgbClr val="0070C0"/>
                </a:solidFill>
              </a:rPr>
              <a:t>Props </a:t>
            </a:r>
            <a:r>
              <a:rPr lang="en-US" sz="3600" b="1" dirty="0"/>
              <a:t>and the </a:t>
            </a:r>
            <a:r>
              <a:rPr lang="en-US" sz="3600" b="1" u="sng" dirty="0"/>
              <a:t>prop table</a:t>
            </a:r>
            <a:endParaRPr lang="en-GB" sz="3600" b="1" u="sng" dirty="0">
              <a:ln>
                <a:solidFill>
                  <a:sysClr val="windowText" lastClr="000000"/>
                </a:solidFill>
              </a:ln>
              <a:solidFill>
                <a:srgbClr val="0070C0"/>
              </a:solidFill>
            </a:endParaRPr>
          </a:p>
        </p:txBody>
      </p:sp>
      <p:pic>
        <p:nvPicPr>
          <p:cNvPr id="8194" name="Picture 2" descr="Image result for setting out a props table">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2628710"/>
            <a:ext cx="1832884" cy="137635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196" name="Picture 4" descr="Image result for setting out a props table">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51720" y="2628710"/>
            <a:ext cx="1800200" cy="135181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198" name="Picture 6" descr="Image result for setting out a props table">
            <a:hlinkClick r:id="rId6"/>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2994" b="100000" l="2200" r="100000">
                        <a14:foregroundMark x1="16600" y1="34132" x2="21600" y2="34731"/>
                        <a14:foregroundMark x1="50600" y1="29641" x2="60600" y2="30539"/>
                        <a14:foregroundMark x1="56000" y1="56886" x2="38200" y2="44910"/>
                        <a14:foregroundMark x1="26400" y1="34132" x2="21600" y2="36826"/>
                        <a14:foregroundMark x1="24000" y1="31437" x2="24000" y2="31437"/>
                        <a14:foregroundMark x1="16000" y1="33832" x2="62800" y2="23054"/>
                        <a14:backgroundMark x1="32400" y1="27246" x2="43000" y2="23952"/>
                        <a14:backgroundMark x1="45600" y1="24551" x2="45600" y2="24551"/>
                      </a14:backgroundRemoval>
                    </a14:imgEffect>
                  </a14:imgLayer>
                </a14:imgProps>
              </a:ext>
              <a:ext uri="{28A0092B-C50C-407E-A947-70E740481C1C}">
                <a14:useLocalDpi xmlns:a14="http://schemas.microsoft.com/office/drawing/2010/main" val="0"/>
              </a:ext>
            </a:extLst>
          </a:blip>
          <a:srcRect/>
          <a:stretch>
            <a:fillRect/>
          </a:stretch>
        </p:blipFill>
        <p:spPr bwMode="auto">
          <a:xfrm>
            <a:off x="7749451" y="-171400"/>
            <a:ext cx="1394549" cy="93155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2048" y="332656"/>
            <a:ext cx="4179912" cy="2339102"/>
          </a:xfrm>
          <a:prstGeom prst="rect">
            <a:avLst/>
          </a:prstGeom>
        </p:spPr>
        <p:txBody>
          <a:bodyPr wrap="square">
            <a:spAutoFit/>
          </a:bodyPr>
          <a:lstStyle/>
          <a:p>
            <a:r>
              <a:rPr lang="en-US" b="1" dirty="0"/>
              <a:t>A: What is a prop table?</a:t>
            </a:r>
          </a:p>
          <a:p>
            <a:r>
              <a:rPr lang="en-US" sz="1600" dirty="0">
                <a:solidFill>
                  <a:srgbClr val="7030A0"/>
                </a:solidFill>
              </a:rPr>
              <a:t>A properly placed and laid out prop table is an invaluable help to the cast of a show, as they often need to get on stage quickly and in the dark, and just don’t have the time to go looking for their props. </a:t>
            </a:r>
          </a:p>
          <a:p>
            <a:r>
              <a:rPr lang="en-US" sz="1600" dirty="0">
                <a:solidFill>
                  <a:srgbClr val="7030A0"/>
                </a:solidFill>
              </a:rPr>
              <a:t>The table (or tables) is generally placed </a:t>
            </a:r>
            <a:r>
              <a:rPr lang="en-US" sz="1600" b="1" u="sng" dirty="0">
                <a:solidFill>
                  <a:srgbClr val="7030A0"/>
                </a:solidFill>
              </a:rPr>
              <a:t>offstage</a:t>
            </a:r>
            <a:r>
              <a:rPr lang="en-US" sz="1600" dirty="0">
                <a:solidFill>
                  <a:srgbClr val="7030A0"/>
                </a:solidFill>
              </a:rPr>
              <a:t> where it will be out of the way of scene shifts and crowd movements.</a:t>
            </a:r>
            <a:endParaRPr lang="en-GB" sz="1600" dirty="0">
              <a:solidFill>
                <a:srgbClr val="7030A0"/>
              </a:solidFill>
            </a:endParaRPr>
          </a:p>
        </p:txBody>
      </p:sp>
      <p:sp>
        <p:nvSpPr>
          <p:cNvPr id="4" name="Rectangle 3"/>
          <p:cNvSpPr/>
          <p:nvPr/>
        </p:nvSpPr>
        <p:spPr>
          <a:xfrm>
            <a:off x="0" y="3952076"/>
            <a:ext cx="4211960" cy="2831544"/>
          </a:xfrm>
          <a:prstGeom prst="rect">
            <a:avLst/>
          </a:prstGeom>
        </p:spPr>
        <p:txBody>
          <a:bodyPr wrap="square">
            <a:spAutoFit/>
          </a:bodyPr>
          <a:lstStyle/>
          <a:p>
            <a:r>
              <a:rPr lang="en-US" b="1" dirty="0"/>
              <a:t>B: How to create a prop table?</a:t>
            </a:r>
          </a:p>
          <a:p>
            <a:r>
              <a:rPr lang="en-US" sz="1600" dirty="0">
                <a:solidFill>
                  <a:srgbClr val="FF0000"/>
                </a:solidFill>
              </a:rPr>
              <a:t>Generally, the top of the table is covered with butcher paper and marked off in “blocks,” </a:t>
            </a:r>
            <a:r>
              <a:rPr lang="en-US" sz="1600" b="1" u="sng" dirty="0">
                <a:solidFill>
                  <a:srgbClr val="FF0000"/>
                </a:solidFill>
              </a:rPr>
              <a:t>each one holding one prop.</a:t>
            </a:r>
            <a:r>
              <a:rPr lang="en-US" sz="1600" b="1" dirty="0">
                <a:solidFill>
                  <a:srgbClr val="FF0000"/>
                </a:solidFill>
              </a:rPr>
              <a:t> </a:t>
            </a:r>
            <a:r>
              <a:rPr lang="en-US" sz="1600" dirty="0">
                <a:solidFill>
                  <a:srgbClr val="FF0000"/>
                </a:solidFill>
              </a:rPr>
              <a:t>The name of the prop, and sometimes the act and scene, plus the name of the character, are then written clearly inside the block to make sure the prop always goes back in the same place. The blocks can be marked off in masking tape or with a thick marker, but the important thing is that they are clearly visible backstage during the show.</a:t>
            </a:r>
          </a:p>
        </p:txBody>
      </p:sp>
      <p:sp>
        <p:nvSpPr>
          <p:cNvPr id="5" name="Rectangle 4"/>
          <p:cNvSpPr/>
          <p:nvPr/>
        </p:nvSpPr>
        <p:spPr>
          <a:xfrm>
            <a:off x="4104456" y="413365"/>
            <a:ext cx="4932040" cy="369332"/>
          </a:xfrm>
          <a:prstGeom prst="rect">
            <a:avLst/>
          </a:prstGeom>
        </p:spPr>
        <p:txBody>
          <a:bodyPr wrap="square">
            <a:spAutoFit/>
          </a:bodyPr>
          <a:lstStyle/>
          <a:p>
            <a:r>
              <a:rPr lang="en-US" b="1" dirty="0"/>
              <a:t>C: Top Tips</a:t>
            </a:r>
          </a:p>
        </p:txBody>
      </p:sp>
      <p:graphicFrame>
        <p:nvGraphicFramePr>
          <p:cNvPr id="7" name="Table 6"/>
          <p:cNvGraphicFramePr>
            <a:graphicFrameLocks noGrp="1"/>
          </p:cNvGraphicFramePr>
          <p:nvPr>
            <p:extLst>
              <p:ext uri="{D42A27DB-BD31-4B8C-83A1-F6EECF244321}">
                <p14:modId xmlns:p14="http://schemas.microsoft.com/office/powerpoint/2010/main" val="3160059039"/>
              </p:ext>
            </p:extLst>
          </p:nvPr>
        </p:nvGraphicFramePr>
        <p:xfrm>
          <a:off x="4211960" y="828248"/>
          <a:ext cx="4860032" cy="5913120"/>
        </p:xfrm>
        <a:graphic>
          <a:graphicData uri="http://schemas.openxmlformats.org/drawingml/2006/table">
            <a:tbl>
              <a:tblPr firstRow="1" bandRow="1">
                <a:tableStyleId>{5C22544A-7EE6-4342-B048-85BDC9FD1C3A}</a:tableStyleId>
              </a:tblPr>
              <a:tblGrid>
                <a:gridCol w="4860032">
                  <a:extLst>
                    <a:ext uri="{9D8B030D-6E8A-4147-A177-3AD203B41FA5}">
                      <a16:colId xmlns:a16="http://schemas.microsoft.com/office/drawing/2014/main" val="20000"/>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If something is </a:t>
                      </a:r>
                      <a:r>
                        <a:rPr kumimoji="0" lang="en-US" sz="1600" b="1" i="0" u="none" strike="noStrike" kern="1200" cap="none" spc="0" normalizeH="0" baseline="0" noProof="0" dirty="0">
                          <a:ln>
                            <a:noFill/>
                          </a:ln>
                          <a:solidFill>
                            <a:srgbClr val="0070C0"/>
                          </a:solidFill>
                          <a:effectLst/>
                          <a:uLnTx/>
                          <a:uFillTx/>
                          <a:latin typeface="+mn-lt"/>
                          <a:ea typeface="+mn-ea"/>
                          <a:cs typeface="+mn-cs"/>
                        </a:rPr>
                        <a:t>too big </a:t>
                      </a:r>
                      <a:r>
                        <a:rPr kumimoji="0" lang="en-US" sz="1600" b="0" i="0" u="none" strike="noStrike" kern="1200" cap="none" spc="0" normalizeH="0" baseline="0" noProof="0" dirty="0">
                          <a:ln>
                            <a:noFill/>
                          </a:ln>
                          <a:solidFill>
                            <a:prstClr val="black"/>
                          </a:solidFill>
                          <a:effectLst/>
                          <a:uLnTx/>
                          <a:uFillTx/>
                          <a:latin typeface="+mn-lt"/>
                          <a:ea typeface="+mn-ea"/>
                          <a:cs typeface="+mn-cs"/>
                        </a:rPr>
                        <a:t>to fit on top of the table (i.e., a suitcase), it can go </a:t>
                      </a:r>
                      <a:r>
                        <a:rPr kumimoji="0" lang="en-US" sz="1600" b="1" i="0" u="none" strike="noStrike" kern="1200" cap="none" spc="0" normalizeH="0" baseline="0" noProof="0" dirty="0">
                          <a:ln>
                            <a:noFill/>
                          </a:ln>
                          <a:solidFill>
                            <a:srgbClr val="0070C0"/>
                          </a:solidFill>
                          <a:effectLst/>
                          <a:uLnTx/>
                          <a:uFillTx/>
                          <a:latin typeface="+mn-lt"/>
                          <a:ea typeface="+mn-ea"/>
                          <a:cs typeface="+mn-cs"/>
                        </a:rPr>
                        <a:t>under the table</a:t>
                      </a:r>
                      <a:r>
                        <a:rPr kumimoji="0" lang="en-US" sz="1600" b="0" i="0" u="none" strike="noStrike" kern="1200" cap="none" spc="0" normalizeH="0" baseline="0" noProof="0" dirty="0">
                          <a:ln>
                            <a:noFill/>
                          </a:ln>
                          <a:solidFill>
                            <a:prstClr val="black"/>
                          </a:solidFill>
                          <a:effectLst/>
                          <a:uLnTx/>
                          <a:uFillTx/>
                          <a:latin typeface="+mn-lt"/>
                          <a:ea typeface="+mn-ea"/>
                          <a:cs typeface="+mn-cs"/>
                        </a:rPr>
                        <a:t>, and label the edge of the table. Items like spears and flagpoles can go in a bin on the side of the prop table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Before First Tech starts, ask the actors </a:t>
                      </a:r>
                      <a:r>
                        <a:rPr kumimoji="0" lang="en-US" sz="1600" b="1" i="0" u="none" strike="noStrike" kern="1200" cap="none" spc="0" normalizeH="0" baseline="0" noProof="0" dirty="0">
                          <a:ln>
                            <a:noFill/>
                          </a:ln>
                          <a:solidFill>
                            <a:srgbClr val="0070C0"/>
                          </a:solidFill>
                          <a:effectLst/>
                          <a:uLnTx/>
                          <a:uFillTx/>
                          <a:latin typeface="+mn-lt"/>
                          <a:ea typeface="+mn-ea"/>
                          <a:cs typeface="+mn-cs"/>
                        </a:rPr>
                        <a:t>which side </a:t>
                      </a:r>
                      <a:r>
                        <a:rPr kumimoji="0" lang="en-US" sz="1600" b="0" i="0" u="none" strike="noStrike" kern="1200" cap="none" spc="0" normalizeH="0" baseline="0" noProof="0" dirty="0">
                          <a:ln>
                            <a:noFill/>
                          </a:ln>
                          <a:solidFill>
                            <a:prstClr val="black"/>
                          </a:solidFill>
                          <a:effectLst/>
                          <a:uLnTx/>
                          <a:uFillTx/>
                          <a:latin typeface="+mn-lt"/>
                          <a:ea typeface="+mn-ea"/>
                          <a:cs typeface="+mn-cs"/>
                        </a:rPr>
                        <a:t>of the stage they want their props to be on.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The Stage Manager asks the actors to </a:t>
                      </a:r>
                      <a:r>
                        <a:rPr kumimoji="0" lang="en-US" sz="1600" b="1" i="0" u="none" strike="noStrike" kern="1200" cap="none" spc="0" normalizeH="0" baseline="0" noProof="0" dirty="0">
                          <a:ln>
                            <a:noFill/>
                          </a:ln>
                          <a:solidFill>
                            <a:srgbClr val="0070C0"/>
                          </a:solidFill>
                          <a:effectLst/>
                          <a:uLnTx/>
                          <a:uFillTx/>
                          <a:latin typeface="+mn-lt"/>
                          <a:ea typeface="+mn-ea"/>
                          <a:cs typeface="+mn-cs"/>
                        </a:rPr>
                        <a:t>check the prop tables </a:t>
                      </a:r>
                      <a:r>
                        <a:rPr kumimoji="0" lang="en-US" sz="1600" b="0" i="0" u="none" strike="noStrike" kern="1200" cap="none" spc="0" normalizeH="0" baseline="0" noProof="0" dirty="0">
                          <a:ln>
                            <a:noFill/>
                          </a:ln>
                          <a:solidFill>
                            <a:prstClr val="black"/>
                          </a:solidFill>
                          <a:effectLst/>
                          <a:uLnTx/>
                          <a:uFillTx/>
                          <a:latin typeface="+mn-lt"/>
                          <a:ea typeface="+mn-ea"/>
                          <a:cs typeface="+mn-cs"/>
                        </a:rPr>
                        <a:t>before each performance to make sure their props were on them, and again after the performance.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Nothing should go on the table that’s </a:t>
                      </a:r>
                      <a:r>
                        <a:rPr kumimoji="0" lang="en-US" sz="1600" b="1" i="0" u="none" strike="noStrike" kern="1200" cap="none" spc="0" normalizeH="0" baseline="0" noProof="0" dirty="0">
                          <a:ln>
                            <a:noFill/>
                          </a:ln>
                          <a:solidFill>
                            <a:srgbClr val="0070C0"/>
                          </a:solidFill>
                          <a:effectLst/>
                          <a:uLnTx/>
                          <a:uFillTx/>
                          <a:latin typeface="+mn-lt"/>
                          <a:ea typeface="+mn-ea"/>
                          <a:cs typeface="+mn-cs"/>
                        </a:rPr>
                        <a:t>not a prop </a:t>
                      </a:r>
                      <a:r>
                        <a:rPr kumimoji="0" lang="en-US" sz="1600" b="0" i="0" u="none" strike="noStrike" kern="1200" cap="none" spc="0" normalizeH="0" baseline="0" noProof="0" dirty="0">
                          <a:ln>
                            <a:noFill/>
                          </a:ln>
                          <a:solidFill>
                            <a:prstClr val="black"/>
                          </a:solidFill>
                          <a:effectLst/>
                          <a:uLnTx/>
                          <a:uFillTx/>
                          <a:latin typeface="+mn-lt"/>
                          <a:ea typeface="+mn-ea"/>
                          <a:cs typeface="+mn-cs"/>
                        </a:rPr>
                        <a:t>used in the show: no personal items, water bottles, tools, or similar things.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0070C0"/>
                          </a:solidFill>
                          <a:effectLst/>
                          <a:uLnTx/>
                          <a:uFillTx/>
                          <a:latin typeface="+mn-lt"/>
                          <a:ea typeface="+mn-ea"/>
                          <a:cs typeface="+mn-cs"/>
                        </a:rPr>
                        <a:t>Check the prop tables </a:t>
                      </a:r>
                      <a:r>
                        <a:rPr kumimoji="0" lang="en-US" sz="1600" b="0" i="0" u="none" strike="noStrike" kern="1200" cap="none" spc="0" normalizeH="0" baseline="0" noProof="0" dirty="0">
                          <a:ln>
                            <a:noFill/>
                          </a:ln>
                          <a:solidFill>
                            <a:prstClr val="black"/>
                          </a:solidFill>
                          <a:effectLst/>
                          <a:uLnTx/>
                          <a:uFillTx/>
                          <a:latin typeface="+mn-lt"/>
                          <a:ea typeface="+mn-ea"/>
                          <a:cs typeface="+mn-cs"/>
                        </a:rPr>
                        <a:t>as soon as possible after the show, or the next morning. This way you’ll notice </a:t>
                      </a:r>
                      <a:r>
                        <a:rPr kumimoji="0" lang="en-US" sz="1600" b="1" i="0" u="none" strike="noStrike" kern="1200" cap="none" spc="0" normalizeH="0" baseline="0" noProof="0" dirty="0">
                          <a:ln>
                            <a:noFill/>
                          </a:ln>
                          <a:solidFill>
                            <a:srgbClr val="0070C0"/>
                          </a:solidFill>
                          <a:effectLst/>
                          <a:uLnTx/>
                          <a:uFillTx/>
                          <a:latin typeface="+mn-lt"/>
                          <a:ea typeface="+mn-ea"/>
                          <a:cs typeface="+mn-cs"/>
                        </a:rPr>
                        <a:t>missing</a:t>
                      </a:r>
                      <a:r>
                        <a:rPr kumimoji="0" lang="en-US" sz="1600" b="0" i="0" u="none" strike="noStrike" kern="1200" cap="none" spc="0" normalizeH="0" baseline="0" noProof="0" dirty="0">
                          <a:ln>
                            <a:noFill/>
                          </a:ln>
                          <a:solidFill>
                            <a:prstClr val="black"/>
                          </a:solidFill>
                          <a:effectLst/>
                          <a:uLnTx/>
                          <a:uFillTx/>
                          <a:latin typeface="+mn-lt"/>
                          <a:ea typeface="+mn-ea"/>
                          <a:cs typeface="+mn-cs"/>
                        </a:rPr>
                        <a:t> or broken items, or expendables that need to be replenished, and have time to deal with them before the next performance.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Items that get used, like cups and glasses, need to be </a:t>
                      </a:r>
                      <a:r>
                        <a:rPr kumimoji="0" lang="en-US" sz="1600" b="1" i="0" u="none" strike="noStrike" kern="1200" cap="none" spc="0" normalizeH="0" baseline="0" noProof="0" dirty="0">
                          <a:ln>
                            <a:noFill/>
                          </a:ln>
                          <a:solidFill>
                            <a:srgbClr val="0070C0"/>
                          </a:solidFill>
                          <a:effectLst/>
                          <a:uLnTx/>
                          <a:uFillTx/>
                          <a:latin typeface="+mn-lt"/>
                          <a:ea typeface="+mn-ea"/>
                          <a:cs typeface="+mn-cs"/>
                        </a:rPr>
                        <a:t>washed</a:t>
                      </a:r>
                      <a:r>
                        <a:rPr kumimoji="0" lang="en-US" sz="1600" b="0" i="0" u="none" strike="noStrike" kern="1200" cap="none" spc="0" normalizeH="0" baseline="0" noProof="0" dirty="0">
                          <a:ln>
                            <a:noFill/>
                          </a:ln>
                          <a:solidFill>
                            <a:prstClr val="black"/>
                          </a:solidFill>
                          <a:effectLst/>
                          <a:uLnTx/>
                          <a:uFillTx/>
                          <a:latin typeface="+mn-lt"/>
                          <a:ea typeface="+mn-ea"/>
                          <a:cs typeface="+mn-cs"/>
                        </a:rPr>
                        <a:t> before the next performance, and preferably just before show time. </a:t>
                      </a:r>
                      <a:r>
                        <a:rPr kumimoji="0" lang="en-US" sz="1600" b="1" i="0" u="none" strike="noStrike" kern="1200" cap="none" spc="0" normalizeH="0" baseline="0" noProof="0" dirty="0">
                          <a:ln>
                            <a:noFill/>
                          </a:ln>
                          <a:solidFill>
                            <a:srgbClr val="0070C0"/>
                          </a:solidFill>
                          <a:effectLst/>
                          <a:uLnTx/>
                          <a:uFillTx/>
                          <a:latin typeface="+mn-lt"/>
                          <a:ea typeface="+mn-ea"/>
                          <a:cs typeface="+mn-cs"/>
                        </a:rPr>
                        <a:t>Real food items </a:t>
                      </a:r>
                      <a:r>
                        <a:rPr kumimoji="0" lang="en-US" sz="1600" b="0" i="0" u="none" strike="noStrike" kern="1200" cap="none" spc="0" normalizeH="0" baseline="0" noProof="0" dirty="0">
                          <a:ln>
                            <a:noFill/>
                          </a:ln>
                          <a:solidFill>
                            <a:prstClr val="black"/>
                          </a:solidFill>
                          <a:effectLst/>
                          <a:uLnTx/>
                          <a:uFillTx/>
                          <a:latin typeface="+mn-lt"/>
                          <a:ea typeface="+mn-ea"/>
                          <a:cs typeface="+mn-cs"/>
                        </a:rPr>
                        <a:t>should be placed on the table just before the show starts, to keep them fresh and safe.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sp>
        <p:nvSpPr>
          <p:cNvPr id="2" name="Slide Number Placeholder 1">
            <a:extLst>
              <a:ext uri="{FF2B5EF4-FFF2-40B4-BE49-F238E27FC236}">
                <a16:creationId xmlns:a16="http://schemas.microsoft.com/office/drawing/2014/main" id="{CE3A3B71-5724-439A-9BC4-BD22EEA5D8B1}"/>
              </a:ext>
            </a:extLst>
          </p:cNvPr>
          <p:cNvSpPr>
            <a:spLocks noGrp="1"/>
          </p:cNvSpPr>
          <p:nvPr>
            <p:ph type="sldNum" sz="quarter" idx="12"/>
          </p:nvPr>
        </p:nvSpPr>
        <p:spPr/>
        <p:txBody>
          <a:bodyPr/>
          <a:lstStyle/>
          <a:p>
            <a:fld id="{DC0DAC50-5B68-40A7-BE88-76A9D7FBAD5C}" type="slidenum">
              <a:rPr lang="en-GB" smtClean="0"/>
              <a:t>21</a:t>
            </a:fld>
            <a:endParaRPr lang="en-GB"/>
          </a:p>
        </p:txBody>
      </p:sp>
    </p:spTree>
    <p:extLst>
      <p:ext uri="{BB962C8B-B14F-4D97-AF65-F5344CB8AC3E}">
        <p14:creationId xmlns:p14="http://schemas.microsoft.com/office/powerpoint/2010/main" val="12100587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0" y="-99392"/>
            <a:ext cx="9144000" cy="523220"/>
          </a:xfrm>
          <a:prstGeom prst="rect">
            <a:avLst/>
          </a:prstGeom>
          <a:noFill/>
        </p:spPr>
        <p:txBody>
          <a:bodyPr wrap="square" rtlCol="0">
            <a:spAutoFit/>
          </a:bodyPr>
          <a:lstStyle/>
          <a:p>
            <a:pPr algn="ctr"/>
            <a:r>
              <a:rPr lang="en-GB" sz="2800" b="1" dirty="0">
                <a:ln>
                  <a:solidFill>
                    <a:schemeClr val="tx1"/>
                  </a:solidFill>
                </a:ln>
                <a:solidFill>
                  <a:srgbClr val="0070C0"/>
                </a:solidFill>
              </a:rPr>
              <a:t>The process of bringing a performance to an audience</a:t>
            </a:r>
          </a:p>
        </p:txBody>
      </p:sp>
      <p:sp>
        <p:nvSpPr>
          <p:cNvPr id="3" name="Rectangle 2"/>
          <p:cNvSpPr/>
          <p:nvPr/>
        </p:nvSpPr>
        <p:spPr>
          <a:xfrm>
            <a:off x="4283967" y="1477505"/>
            <a:ext cx="4752513" cy="2462213"/>
          </a:xfrm>
          <a:prstGeom prst="rect">
            <a:avLst/>
          </a:prstGeom>
          <a:ln>
            <a:solidFill>
              <a:schemeClr val="tx1"/>
            </a:solidFill>
          </a:ln>
        </p:spPr>
        <p:txBody>
          <a:bodyPr wrap="square">
            <a:spAutoFit/>
          </a:bodyPr>
          <a:lstStyle/>
          <a:p>
            <a:r>
              <a:rPr lang="en-GB" sz="1400" b="1" u="sng" dirty="0"/>
              <a:t>Key Words:</a:t>
            </a:r>
          </a:p>
          <a:p>
            <a:r>
              <a:rPr lang="en-GB" sz="1400" b="1" dirty="0"/>
              <a:t>Libretto-</a:t>
            </a:r>
            <a:r>
              <a:rPr lang="en-GB" sz="1400" dirty="0"/>
              <a:t> Is the text in a script, also referred to as ‘lib’</a:t>
            </a:r>
          </a:p>
          <a:p>
            <a:r>
              <a:rPr lang="en-GB" sz="1400" b="1" dirty="0"/>
              <a:t>Score -  </a:t>
            </a:r>
            <a:r>
              <a:rPr lang="en-GB" sz="1400" dirty="0"/>
              <a:t>written music that shows all parts</a:t>
            </a:r>
          </a:p>
          <a:p>
            <a:r>
              <a:rPr lang="en-GB" sz="1400" b="1" dirty="0"/>
              <a:t>Choreography- </a:t>
            </a:r>
            <a:r>
              <a:rPr lang="en-GB" sz="1400" dirty="0"/>
              <a:t>the sequence of steps and movements in dance</a:t>
            </a:r>
            <a:endParaRPr lang="en-GB" sz="1400" b="1" dirty="0"/>
          </a:p>
          <a:p>
            <a:r>
              <a:rPr lang="en-GB" sz="1400" b="1" dirty="0"/>
              <a:t>Character Track- </a:t>
            </a:r>
            <a:r>
              <a:rPr lang="en-GB" sz="1400" dirty="0"/>
              <a:t>The role an actor plays in a show, particularly an ensemble role, it encompasses all the characters, lines, blocking, dance choreography, prop placements</a:t>
            </a:r>
          </a:p>
          <a:p>
            <a:r>
              <a:rPr lang="en-GB" sz="1400" b="1" dirty="0"/>
              <a:t>Rehearsal Report – </a:t>
            </a:r>
            <a:r>
              <a:rPr lang="en-GB" sz="1400" dirty="0"/>
              <a:t>After each rehearsal a report is written which evaluates how rehearsals went with actions to undertake moving forward to ensure that the performance deadline is met</a:t>
            </a:r>
          </a:p>
        </p:txBody>
      </p:sp>
      <p:sp>
        <p:nvSpPr>
          <p:cNvPr id="4" name="Slide Number Placeholder 3">
            <a:extLst>
              <a:ext uri="{FF2B5EF4-FFF2-40B4-BE49-F238E27FC236}">
                <a16:creationId xmlns:a16="http://schemas.microsoft.com/office/drawing/2014/main" id="{A644DA83-BC2B-476B-A438-187842C72204}"/>
              </a:ext>
            </a:extLst>
          </p:cNvPr>
          <p:cNvSpPr>
            <a:spLocks noGrp="1"/>
          </p:cNvSpPr>
          <p:nvPr>
            <p:ph type="sldNum" sz="quarter" idx="12"/>
          </p:nvPr>
        </p:nvSpPr>
        <p:spPr/>
        <p:txBody>
          <a:bodyPr/>
          <a:lstStyle/>
          <a:p>
            <a:fld id="{DC0DAC50-5B68-40A7-BE88-76A9D7FBAD5C}" type="slidenum">
              <a:rPr lang="en-GB" smtClean="0"/>
              <a:t>22</a:t>
            </a:fld>
            <a:endParaRPr lang="en-GB"/>
          </a:p>
        </p:txBody>
      </p:sp>
      <p:sp>
        <p:nvSpPr>
          <p:cNvPr id="6" name="Rectangle 5">
            <a:extLst>
              <a:ext uri="{FF2B5EF4-FFF2-40B4-BE49-F238E27FC236}">
                <a16:creationId xmlns:a16="http://schemas.microsoft.com/office/drawing/2014/main" id="{97AB0D83-67EE-4ADE-96A8-0612916A7CDB}"/>
              </a:ext>
            </a:extLst>
          </p:cNvPr>
          <p:cNvSpPr/>
          <p:nvPr/>
        </p:nvSpPr>
        <p:spPr>
          <a:xfrm>
            <a:off x="107518" y="467852"/>
            <a:ext cx="8928963" cy="960519"/>
          </a:xfrm>
          <a:prstGeom prst="rect">
            <a:avLst/>
          </a:prstGeom>
          <a:solidFill>
            <a:schemeClr val="accent1">
              <a:lumMod val="20000"/>
              <a:lumOff val="80000"/>
            </a:schemeClr>
          </a:solidFill>
          <a:ln>
            <a:solidFill>
              <a:schemeClr val="tx1"/>
            </a:solidFill>
          </a:ln>
        </p:spPr>
        <p:txBody>
          <a:bodyPr wrap="square">
            <a:spAutoFit/>
          </a:bodyPr>
          <a:lstStyle/>
          <a:p>
            <a:pPr algn="ctr">
              <a:lnSpc>
                <a:spcPct val="115000"/>
              </a:lnSpc>
              <a:spcAft>
                <a:spcPts val="0"/>
              </a:spcAft>
            </a:pPr>
            <a:r>
              <a:rPr lang="en-GB" b="1" dirty="0"/>
              <a:t>Performance Process:</a:t>
            </a:r>
          </a:p>
          <a:p>
            <a:pPr algn="ctr">
              <a:lnSpc>
                <a:spcPct val="115000"/>
              </a:lnSpc>
              <a:spcAft>
                <a:spcPts val="0"/>
              </a:spcAft>
            </a:pPr>
            <a:r>
              <a:rPr lang="en-GB" sz="1600" dirty="0"/>
              <a:t>Casting </a:t>
            </a:r>
            <a:r>
              <a:rPr lang="en-GB" sz="1600" dirty="0">
                <a:latin typeface="Wingdings 3" panose="05040102010807070707" pitchFamily="18" charset="2"/>
              </a:rPr>
              <a:t>]</a:t>
            </a:r>
            <a:r>
              <a:rPr lang="en-GB" sz="1600" dirty="0"/>
              <a:t>Rehearsals </a:t>
            </a:r>
            <a:r>
              <a:rPr lang="en-GB" sz="1600" dirty="0">
                <a:latin typeface="Wingdings 3" panose="05040102010807070707" pitchFamily="18" charset="2"/>
              </a:rPr>
              <a:t>]</a:t>
            </a:r>
            <a:r>
              <a:rPr lang="en-GB" sz="1600" dirty="0"/>
              <a:t> technical rehearsals </a:t>
            </a:r>
            <a:r>
              <a:rPr lang="en-GB" sz="1600" dirty="0">
                <a:latin typeface="Wingdings 3" panose="05040102010807070707" pitchFamily="18" charset="2"/>
              </a:rPr>
              <a:t>]</a:t>
            </a:r>
            <a:r>
              <a:rPr lang="en-GB" sz="1600" dirty="0"/>
              <a:t> dress rehearsals </a:t>
            </a:r>
            <a:r>
              <a:rPr lang="en-GB" sz="1600" dirty="0">
                <a:latin typeface="Wingdings 3" panose="05040102010807070707" pitchFamily="18" charset="2"/>
              </a:rPr>
              <a:t>]</a:t>
            </a:r>
            <a:r>
              <a:rPr lang="en-GB" sz="1600" dirty="0"/>
              <a:t> preview performances </a:t>
            </a:r>
            <a:r>
              <a:rPr lang="en-GB" sz="1600" dirty="0">
                <a:latin typeface="Wingdings 3" panose="05040102010807070707" pitchFamily="18" charset="2"/>
              </a:rPr>
              <a:t>]</a:t>
            </a:r>
            <a:r>
              <a:rPr lang="en-GB" sz="1600" dirty="0"/>
              <a:t> performance runs. </a:t>
            </a:r>
            <a:endParaRPr lang="en-GB" sz="1200" dirty="0">
              <a:solidFill>
                <a:srgbClr val="000000"/>
              </a:solidFill>
              <a:ea typeface="Calibri"/>
              <a:cs typeface="Calibri"/>
            </a:endParaRPr>
          </a:p>
        </p:txBody>
      </p:sp>
      <p:sp>
        <p:nvSpPr>
          <p:cNvPr id="5" name="Rectangle 4">
            <a:extLst>
              <a:ext uri="{FF2B5EF4-FFF2-40B4-BE49-F238E27FC236}">
                <a16:creationId xmlns:a16="http://schemas.microsoft.com/office/drawing/2014/main" id="{52E1C321-651D-4ABB-8FC2-523495D3B78F}"/>
              </a:ext>
            </a:extLst>
          </p:cNvPr>
          <p:cNvSpPr/>
          <p:nvPr/>
        </p:nvSpPr>
        <p:spPr>
          <a:xfrm>
            <a:off x="1835696" y="1412776"/>
            <a:ext cx="2409469" cy="1316579"/>
          </a:xfrm>
          <a:prstGeom prst="rect">
            <a:avLst/>
          </a:prstGeom>
        </p:spPr>
        <p:txBody>
          <a:bodyPr wrap="square">
            <a:spAutoFit/>
          </a:bodyPr>
          <a:lstStyle/>
          <a:p>
            <a:pPr algn="ctr">
              <a:lnSpc>
                <a:spcPct val="115000"/>
              </a:lnSpc>
              <a:spcAft>
                <a:spcPts val="0"/>
              </a:spcAft>
            </a:pPr>
            <a:r>
              <a:rPr lang="en-GB" sz="1400" b="1" dirty="0"/>
              <a:t>Skills Development: </a:t>
            </a:r>
            <a:r>
              <a:rPr lang="en-GB" sz="1400" dirty="0"/>
              <a:t>Skills are developed through practice, reflection and the application of relevant research and theory.</a:t>
            </a:r>
            <a:endParaRPr lang="en-GB" sz="1100" dirty="0">
              <a:solidFill>
                <a:srgbClr val="000000"/>
              </a:solidFill>
              <a:ea typeface="Calibri"/>
              <a:cs typeface="Calibri"/>
            </a:endParaRPr>
          </a:p>
        </p:txBody>
      </p:sp>
      <p:sp>
        <p:nvSpPr>
          <p:cNvPr id="8" name="Rectangle 7">
            <a:extLst>
              <a:ext uri="{FF2B5EF4-FFF2-40B4-BE49-F238E27FC236}">
                <a16:creationId xmlns:a16="http://schemas.microsoft.com/office/drawing/2014/main" id="{0EC20A90-C6D4-40D8-ABED-C48A328D1CCD}"/>
              </a:ext>
            </a:extLst>
          </p:cNvPr>
          <p:cNvSpPr/>
          <p:nvPr/>
        </p:nvSpPr>
        <p:spPr>
          <a:xfrm>
            <a:off x="6203504" y="3940667"/>
            <a:ext cx="2832991" cy="2944717"/>
          </a:xfrm>
          <a:prstGeom prst="rect">
            <a:avLst/>
          </a:prstGeom>
          <a:ln>
            <a:solidFill>
              <a:schemeClr val="tx1"/>
            </a:solidFill>
          </a:ln>
        </p:spPr>
        <p:txBody>
          <a:bodyPr wrap="square">
            <a:spAutoFit/>
          </a:bodyPr>
          <a:lstStyle/>
          <a:p>
            <a:pPr algn="ctr">
              <a:lnSpc>
                <a:spcPct val="115000"/>
              </a:lnSpc>
              <a:spcAft>
                <a:spcPts val="0"/>
              </a:spcAft>
            </a:pPr>
            <a:r>
              <a:rPr lang="en-GB" b="1" dirty="0">
                <a:solidFill>
                  <a:srgbClr val="00B0F0"/>
                </a:solidFill>
              </a:rPr>
              <a:t>Cast Schedule</a:t>
            </a:r>
          </a:p>
          <a:p>
            <a:pPr algn="ctr">
              <a:lnSpc>
                <a:spcPct val="115000"/>
              </a:lnSpc>
              <a:spcAft>
                <a:spcPts val="0"/>
              </a:spcAft>
            </a:pPr>
            <a:r>
              <a:rPr lang="en-GB" b="1" dirty="0"/>
              <a:t> </a:t>
            </a:r>
            <a:r>
              <a:rPr lang="en-GB" sz="1400" dirty="0"/>
              <a:t>During a long run of a show the cast are given a schedule which states when they will be performing, their days off what time technical checks, sound checks and warm-ups happen. With touring shows this schedule will also state what time transport leaves and sometimes states which accommodation actors will stay in.</a:t>
            </a:r>
            <a:endParaRPr lang="en-GB" sz="1400" dirty="0">
              <a:solidFill>
                <a:srgbClr val="000000"/>
              </a:solidFill>
              <a:ea typeface="Calibri"/>
              <a:cs typeface="Calibri"/>
            </a:endParaRPr>
          </a:p>
        </p:txBody>
      </p:sp>
      <p:pic>
        <p:nvPicPr>
          <p:cNvPr id="4100" name="Picture 4" descr="Why You should Invest in IT Training and Skill Development of Your Team? -  EES Corporation">
            <a:extLst>
              <a:ext uri="{FF2B5EF4-FFF2-40B4-BE49-F238E27FC236}">
                <a16:creationId xmlns:a16="http://schemas.microsoft.com/office/drawing/2014/main" id="{1787167A-00C5-41C7-9B2E-7A924DEAE4B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18" y="1491746"/>
            <a:ext cx="1831861" cy="122187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5004E015-9E6A-4905-A131-B3BA0F8F7E91}"/>
              </a:ext>
            </a:extLst>
          </p:cNvPr>
          <p:cNvSpPr/>
          <p:nvPr/>
        </p:nvSpPr>
        <p:spPr>
          <a:xfrm>
            <a:off x="1" y="3068960"/>
            <a:ext cx="4355976" cy="1141723"/>
          </a:xfrm>
          <a:prstGeom prst="rect">
            <a:avLst/>
          </a:prstGeom>
        </p:spPr>
        <p:txBody>
          <a:bodyPr wrap="square">
            <a:spAutoFit/>
          </a:bodyPr>
          <a:lstStyle/>
          <a:p>
            <a:pPr algn="ctr">
              <a:lnSpc>
                <a:spcPct val="115000"/>
              </a:lnSpc>
              <a:spcAft>
                <a:spcPts val="0"/>
              </a:spcAft>
            </a:pPr>
            <a:r>
              <a:rPr lang="en-GB" sz="1200" dirty="0"/>
              <a:t>It is important to create a series of schedules when putting on a production to ensure that you meet the deadline of opening night. Having a clearly laid-out schedule ahead of time will ease headaches and reduce conflict clashes, smoothing the overall process. There are different types of schedules including: </a:t>
            </a:r>
          </a:p>
        </p:txBody>
      </p:sp>
      <p:sp>
        <p:nvSpPr>
          <p:cNvPr id="10" name="Rectangle 9">
            <a:extLst>
              <a:ext uri="{FF2B5EF4-FFF2-40B4-BE49-F238E27FC236}">
                <a16:creationId xmlns:a16="http://schemas.microsoft.com/office/drawing/2014/main" id="{AF214EFF-8571-44AE-9D08-3A38BE4C48D0}"/>
              </a:ext>
            </a:extLst>
          </p:cNvPr>
          <p:cNvSpPr/>
          <p:nvPr/>
        </p:nvSpPr>
        <p:spPr>
          <a:xfrm>
            <a:off x="39455" y="4187208"/>
            <a:ext cx="3255648" cy="2626168"/>
          </a:xfrm>
          <a:prstGeom prst="rect">
            <a:avLst/>
          </a:prstGeom>
          <a:ln>
            <a:solidFill>
              <a:schemeClr val="tx1"/>
            </a:solidFill>
          </a:ln>
        </p:spPr>
        <p:txBody>
          <a:bodyPr wrap="square">
            <a:spAutoFit/>
          </a:bodyPr>
          <a:lstStyle/>
          <a:p>
            <a:pPr algn="ctr">
              <a:lnSpc>
                <a:spcPct val="115000"/>
              </a:lnSpc>
              <a:spcAft>
                <a:spcPts val="0"/>
              </a:spcAft>
            </a:pPr>
            <a:r>
              <a:rPr lang="en-GB" b="1" dirty="0">
                <a:solidFill>
                  <a:srgbClr val="0070C0"/>
                </a:solidFill>
              </a:rPr>
              <a:t>Rehearsal Schedule</a:t>
            </a:r>
          </a:p>
          <a:p>
            <a:pPr algn="ctr">
              <a:lnSpc>
                <a:spcPct val="115000"/>
              </a:lnSpc>
              <a:spcAft>
                <a:spcPts val="0"/>
              </a:spcAft>
            </a:pPr>
            <a:r>
              <a:rPr lang="en-GB" sz="1400" dirty="0"/>
              <a:t>A calendar of practice sessions leading up to a final performance. When creating a rehearsal schedule, it is always a good idea to start from the performance week and work backwards. You must consider how many times/hours per week you will be rehearsing, the location, who will be required and what the focus of the rehearsal is.</a:t>
            </a:r>
          </a:p>
        </p:txBody>
      </p:sp>
      <p:sp>
        <p:nvSpPr>
          <p:cNvPr id="11" name="Rectangle 10">
            <a:extLst>
              <a:ext uri="{FF2B5EF4-FFF2-40B4-BE49-F238E27FC236}">
                <a16:creationId xmlns:a16="http://schemas.microsoft.com/office/drawing/2014/main" id="{1C6EC2E1-748E-4952-A04C-85F2139C44BA}"/>
              </a:ext>
            </a:extLst>
          </p:cNvPr>
          <p:cNvSpPr/>
          <p:nvPr/>
        </p:nvSpPr>
        <p:spPr>
          <a:xfrm>
            <a:off x="3295103" y="4187208"/>
            <a:ext cx="2908402" cy="2626168"/>
          </a:xfrm>
          <a:prstGeom prst="rect">
            <a:avLst/>
          </a:prstGeom>
          <a:ln>
            <a:solidFill>
              <a:schemeClr val="tx1"/>
            </a:solidFill>
          </a:ln>
        </p:spPr>
        <p:txBody>
          <a:bodyPr wrap="square">
            <a:spAutoFit/>
          </a:bodyPr>
          <a:lstStyle/>
          <a:p>
            <a:pPr algn="ctr">
              <a:lnSpc>
                <a:spcPct val="115000"/>
              </a:lnSpc>
              <a:spcAft>
                <a:spcPts val="0"/>
              </a:spcAft>
            </a:pPr>
            <a:r>
              <a:rPr lang="en-GB" b="1" dirty="0">
                <a:solidFill>
                  <a:srgbClr val="002060"/>
                </a:solidFill>
              </a:rPr>
              <a:t>Production Schedule</a:t>
            </a:r>
          </a:p>
          <a:p>
            <a:pPr algn="ctr">
              <a:lnSpc>
                <a:spcPct val="115000"/>
              </a:lnSpc>
              <a:spcAft>
                <a:spcPts val="0"/>
              </a:spcAft>
            </a:pPr>
            <a:r>
              <a:rPr lang="en-GB" sz="1400" dirty="0"/>
              <a:t>Lists every single product that'll be manufactured, including where and when they'll be made. It includes every detail, from raw materials to logistics. The production schedule is a project plan of how the production budget will be spent over a given timescale, for every phase of a project.</a:t>
            </a:r>
          </a:p>
        </p:txBody>
      </p:sp>
      <p:grpSp>
        <p:nvGrpSpPr>
          <p:cNvPr id="2" name="Group 1">
            <a:extLst>
              <a:ext uri="{FF2B5EF4-FFF2-40B4-BE49-F238E27FC236}">
                <a16:creationId xmlns:a16="http://schemas.microsoft.com/office/drawing/2014/main" id="{8B6686EC-6A1E-403F-94C4-9E89BE9E3917}"/>
              </a:ext>
            </a:extLst>
          </p:cNvPr>
          <p:cNvGrpSpPr/>
          <p:nvPr/>
        </p:nvGrpSpPr>
        <p:grpSpPr>
          <a:xfrm>
            <a:off x="1279376" y="2780928"/>
            <a:ext cx="2126786" cy="392159"/>
            <a:chOff x="3237302" y="3572306"/>
            <a:chExt cx="2126786" cy="392159"/>
          </a:xfrm>
        </p:grpSpPr>
        <p:pic>
          <p:nvPicPr>
            <p:cNvPr id="4102" name="Picture 6" descr="2021 First Game Schedule for the Youth Division! - London Wiffleball.com">
              <a:extLst>
                <a:ext uri="{FF2B5EF4-FFF2-40B4-BE49-F238E27FC236}">
                  <a16:creationId xmlns:a16="http://schemas.microsoft.com/office/drawing/2014/main" id="{4598E1E8-0FA8-49B0-99E0-5692ACF3D2F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5832" b="35833"/>
            <a:stretch/>
          </p:blipFill>
          <p:spPr bwMode="auto">
            <a:xfrm>
              <a:off x="3237302" y="3577903"/>
              <a:ext cx="2015726" cy="38096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2021 First Game Schedule for the Youth Division! - London Wiffleball.com">
              <a:extLst>
                <a:ext uri="{FF2B5EF4-FFF2-40B4-BE49-F238E27FC236}">
                  <a16:creationId xmlns:a16="http://schemas.microsoft.com/office/drawing/2014/main" id="{61666A72-5827-4A45-AB76-F689197A9E3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11" t="35832" r="84214" b="35001"/>
            <a:stretch/>
          </p:blipFill>
          <p:spPr bwMode="auto">
            <a:xfrm>
              <a:off x="5146884" y="3572306"/>
              <a:ext cx="217204" cy="392159"/>
            </a:xfrm>
            <a:prstGeom prst="rect">
              <a:avLst/>
            </a:prstGeom>
            <a:noFill/>
            <a:extLst>
              <a:ext uri="{909E8E84-426E-40DD-AFC4-6F175D3DCCD1}">
                <a14:hiddenFill xmlns:a14="http://schemas.microsoft.com/office/drawing/2010/main">
                  <a:solidFill>
                    <a:srgbClr val="FFFFFF"/>
                  </a:solidFill>
                </a14:hiddenFill>
              </a:ext>
            </a:extLst>
          </p:spPr>
        </p:pic>
      </p:grpSp>
      <p:pic>
        <p:nvPicPr>
          <p:cNvPr id="1026" name="Picture 2" descr="music clipart musical note - music note PNG image with transparent  background | TOPpng">
            <a:extLst>
              <a:ext uri="{FF2B5EF4-FFF2-40B4-BE49-F238E27FC236}">
                <a16:creationId xmlns:a16="http://schemas.microsoft.com/office/drawing/2014/main" id="{EF3C4451-1823-4915-BDAB-4F97CD0299A5}"/>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6403" b="98254" l="8095" r="90000">
                        <a14:foregroundMark x1="33929" y1="6519" x2="33929" y2="6519"/>
                        <a14:foregroundMark x1="8333" y1="64377" x2="8333" y2="64377"/>
                        <a14:foregroundMark x1="19881" y1="92899" x2="19881" y2="92899"/>
                        <a14:foregroundMark x1="24167" y1="98254" x2="24167" y2="98254"/>
                      </a14:backgroundRemoval>
                    </a14:imgEffect>
                  </a14:imgLayer>
                </a14:imgProps>
              </a:ext>
              <a:ext uri="{28A0092B-C50C-407E-A947-70E740481C1C}">
                <a14:useLocalDpi xmlns:a14="http://schemas.microsoft.com/office/drawing/2010/main" val="0"/>
              </a:ext>
            </a:extLst>
          </a:blip>
          <a:srcRect/>
          <a:stretch>
            <a:fillRect/>
          </a:stretch>
        </p:blipFill>
        <p:spPr bwMode="auto">
          <a:xfrm>
            <a:off x="7463789" y="1922015"/>
            <a:ext cx="276563" cy="2828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88631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theatre health and safety">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5573" y="0"/>
            <a:ext cx="1205957" cy="52485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35496" y="3933056"/>
            <a:ext cx="4347314" cy="2585323"/>
          </a:xfrm>
          <a:prstGeom prst="rect">
            <a:avLst/>
          </a:prstGeom>
          <a:solidFill>
            <a:schemeClr val="accent6">
              <a:lumMod val="40000"/>
              <a:lumOff val="60000"/>
            </a:schemeClr>
          </a:solidFill>
          <a:ln>
            <a:solidFill>
              <a:schemeClr val="tx1"/>
            </a:solidFill>
          </a:ln>
        </p:spPr>
        <p:txBody>
          <a:bodyPr wrap="square">
            <a:spAutoFit/>
          </a:bodyPr>
          <a:lstStyle/>
          <a:p>
            <a:pPr algn="ctr"/>
            <a:r>
              <a:rPr lang="en-GB" sz="1600" b="1" dirty="0"/>
              <a:t>C: Venue / Front of House</a:t>
            </a:r>
          </a:p>
          <a:p>
            <a:pPr marL="285750" indent="-285750">
              <a:buFont typeface="Arial" panose="020B0604020202020204" pitchFamily="34" charset="0"/>
              <a:buChar char="•"/>
            </a:pPr>
            <a:r>
              <a:rPr lang="en-GB" sz="1200" dirty="0"/>
              <a:t>Heating, lighting &amp; ventilation must </a:t>
            </a:r>
            <a:r>
              <a:rPr lang="en-GB" sz="1200" b="1" dirty="0">
                <a:solidFill>
                  <a:srgbClr val="7030A0"/>
                </a:solidFill>
              </a:rPr>
              <a:t>be checked </a:t>
            </a:r>
          </a:p>
          <a:p>
            <a:pPr marL="285750" indent="-285750">
              <a:buFont typeface="Arial" panose="020B0604020202020204" pitchFamily="34" charset="0"/>
              <a:buChar char="•"/>
            </a:pPr>
            <a:r>
              <a:rPr lang="en-GB" sz="1200" dirty="0"/>
              <a:t>Electrical equipment safe </a:t>
            </a:r>
          </a:p>
          <a:p>
            <a:pPr marL="285750" indent="-285750">
              <a:buClr>
                <a:schemeClr val="tx1"/>
              </a:buClr>
              <a:buFont typeface="Arial" panose="020B0604020202020204" pitchFamily="34" charset="0"/>
              <a:buChar char="•"/>
            </a:pPr>
            <a:r>
              <a:rPr lang="en-US" sz="1200" dirty="0"/>
              <a:t>Queue for toilets </a:t>
            </a:r>
            <a:r>
              <a:rPr lang="en-US" sz="1200" b="1" dirty="0">
                <a:solidFill>
                  <a:srgbClr val="7030A0"/>
                </a:solidFill>
              </a:rPr>
              <a:t>doesn’t block exits </a:t>
            </a:r>
            <a:r>
              <a:rPr lang="en-US" sz="1200" dirty="0"/>
              <a:t>&amp; drinking water is clean </a:t>
            </a:r>
          </a:p>
          <a:p>
            <a:pPr marL="285750" indent="-285750">
              <a:buClr>
                <a:schemeClr val="tx1"/>
              </a:buClr>
              <a:buFont typeface="Arial" panose="020B0604020202020204" pitchFamily="34" charset="0"/>
              <a:buChar char="•"/>
            </a:pPr>
            <a:r>
              <a:rPr lang="en-US" sz="1200" b="1" dirty="0">
                <a:solidFill>
                  <a:srgbClr val="7030A0"/>
                </a:solidFill>
              </a:rPr>
              <a:t>First Aid kit </a:t>
            </a:r>
            <a:r>
              <a:rPr lang="en-US" sz="1200" dirty="0"/>
              <a:t>stocked and made clear where it is stored </a:t>
            </a:r>
          </a:p>
          <a:p>
            <a:pPr marL="285750" indent="-285750">
              <a:buClr>
                <a:schemeClr val="tx1"/>
              </a:buClr>
              <a:buFont typeface="Arial" panose="020B0604020202020204" pitchFamily="34" charset="0"/>
              <a:buChar char="•"/>
            </a:pPr>
            <a:r>
              <a:rPr lang="en-US" sz="1200" dirty="0"/>
              <a:t>Adequate parking &amp; parking arrangements for visitors in need</a:t>
            </a:r>
          </a:p>
          <a:p>
            <a:pPr marL="285750" indent="-285750">
              <a:buClr>
                <a:schemeClr val="tx1"/>
              </a:buClr>
              <a:buFont typeface="Arial" panose="020B0604020202020204" pitchFamily="34" charset="0"/>
              <a:buChar char="•"/>
            </a:pPr>
            <a:r>
              <a:rPr lang="en-GB" sz="1200" dirty="0"/>
              <a:t>Secure </a:t>
            </a:r>
            <a:r>
              <a:rPr lang="en-GB" sz="1200" b="1" dirty="0">
                <a:solidFill>
                  <a:srgbClr val="7030A0"/>
                </a:solidFill>
              </a:rPr>
              <a:t>ramps</a:t>
            </a:r>
            <a:r>
              <a:rPr lang="en-GB" sz="1200" dirty="0"/>
              <a:t> for disabled guests</a:t>
            </a:r>
          </a:p>
          <a:p>
            <a:pPr marL="285750" indent="-285750">
              <a:buClr>
                <a:schemeClr val="tx1"/>
              </a:buClr>
              <a:buFont typeface="Arial" panose="020B0604020202020204" pitchFamily="34" charset="0"/>
              <a:buChar char="•"/>
            </a:pPr>
            <a:r>
              <a:rPr lang="en-US" sz="1200" dirty="0"/>
              <a:t>Ensure there is no noise pollution and all rubbish is cleaned</a:t>
            </a:r>
          </a:p>
          <a:p>
            <a:pPr marL="285750" indent="-285750">
              <a:buClr>
                <a:schemeClr val="tx1"/>
              </a:buClr>
              <a:buFont typeface="Arial" panose="020B0604020202020204" pitchFamily="34" charset="0"/>
              <a:buChar char="•"/>
            </a:pPr>
            <a:r>
              <a:rPr lang="en-US" sz="1200" b="1" dirty="0">
                <a:solidFill>
                  <a:srgbClr val="7030A0"/>
                </a:solidFill>
              </a:rPr>
              <a:t>Audience numbers</a:t>
            </a:r>
            <a:r>
              <a:rPr lang="en-US" sz="1200" dirty="0"/>
              <a:t>-do not sell over the number of seats in the theatre</a:t>
            </a:r>
          </a:p>
          <a:p>
            <a:pPr marL="285750" indent="-285750">
              <a:buClr>
                <a:schemeClr val="tx1"/>
              </a:buClr>
              <a:buFont typeface="Arial" panose="020B0604020202020204" pitchFamily="34" charset="0"/>
              <a:buChar char="•"/>
            </a:pPr>
            <a:r>
              <a:rPr lang="en-GB" sz="1200" b="1" dirty="0">
                <a:solidFill>
                  <a:srgbClr val="7030A0"/>
                </a:solidFill>
              </a:rPr>
              <a:t>Security regulations</a:t>
            </a:r>
            <a:r>
              <a:rPr lang="en-GB" sz="1200" dirty="0"/>
              <a:t>-audience checked on way in</a:t>
            </a:r>
          </a:p>
          <a:p>
            <a:pPr marL="285750" indent="-285750">
              <a:buClr>
                <a:schemeClr val="tx1"/>
              </a:buClr>
              <a:buFont typeface="Arial" panose="020B0604020202020204" pitchFamily="34" charset="0"/>
              <a:buChar char="•"/>
            </a:pPr>
            <a:r>
              <a:rPr lang="en-GB" sz="1200" dirty="0"/>
              <a:t>Front of House facilities, amenities clean and accessible</a:t>
            </a:r>
          </a:p>
          <a:p>
            <a:pPr marL="285750" indent="-285750">
              <a:buClr>
                <a:schemeClr val="tx1"/>
              </a:buClr>
              <a:buFont typeface="Arial" panose="020B0604020202020204" pitchFamily="34" charset="0"/>
              <a:buChar char="•"/>
            </a:pPr>
            <a:r>
              <a:rPr lang="en-GB" sz="1200" b="1" dirty="0">
                <a:solidFill>
                  <a:srgbClr val="7030A0"/>
                </a:solidFill>
                <a:ea typeface="Calibri"/>
                <a:cs typeface="Calibri"/>
              </a:rPr>
              <a:t>Fire exits clearly visible</a:t>
            </a:r>
          </a:p>
        </p:txBody>
      </p:sp>
      <p:sp>
        <p:nvSpPr>
          <p:cNvPr id="6" name="Rectangle 5"/>
          <p:cNvSpPr/>
          <p:nvPr/>
        </p:nvSpPr>
        <p:spPr>
          <a:xfrm>
            <a:off x="35496" y="404664"/>
            <a:ext cx="4347314" cy="3477875"/>
          </a:xfrm>
          <a:prstGeom prst="rect">
            <a:avLst/>
          </a:prstGeom>
          <a:solidFill>
            <a:srgbClr val="CCFF99"/>
          </a:solidFill>
          <a:ln>
            <a:solidFill>
              <a:schemeClr val="tx1"/>
            </a:solidFill>
          </a:ln>
        </p:spPr>
        <p:txBody>
          <a:bodyPr wrap="square">
            <a:spAutoFit/>
          </a:bodyPr>
          <a:lstStyle/>
          <a:p>
            <a:pPr algn="ctr"/>
            <a:r>
              <a:rPr lang="en-GB" sz="1600" b="1" dirty="0"/>
              <a:t>A: Performers / Backstage</a:t>
            </a:r>
          </a:p>
          <a:p>
            <a:pPr marL="285750" indent="-285750">
              <a:buClr>
                <a:schemeClr val="tx1"/>
              </a:buClr>
              <a:buFont typeface="Arial" panose="020B0604020202020204" pitchFamily="34" charset="0"/>
              <a:buChar char="•"/>
            </a:pPr>
            <a:r>
              <a:rPr lang="en-GB" sz="1200" dirty="0"/>
              <a:t>Ensure all </a:t>
            </a:r>
            <a:r>
              <a:rPr lang="en-GB" sz="1200" b="1" dirty="0">
                <a:solidFill>
                  <a:srgbClr val="FF0000"/>
                </a:solidFill>
              </a:rPr>
              <a:t>wires are taped down </a:t>
            </a:r>
            <a:r>
              <a:rPr lang="en-GB" sz="1200" dirty="0"/>
              <a:t>to avoid trip hazards</a:t>
            </a:r>
          </a:p>
          <a:p>
            <a:pPr marL="285750" indent="-285750">
              <a:buClr>
                <a:schemeClr val="tx1"/>
              </a:buClr>
              <a:buFont typeface="Arial" panose="020B0604020202020204" pitchFamily="34" charset="0"/>
              <a:buChar char="•"/>
            </a:pPr>
            <a:r>
              <a:rPr lang="en-GB" sz="1200" b="1" dirty="0">
                <a:solidFill>
                  <a:srgbClr val="FF0000"/>
                </a:solidFill>
              </a:rPr>
              <a:t>No glass  and no running </a:t>
            </a:r>
            <a:r>
              <a:rPr lang="en-GB" sz="1200" dirty="0"/>
              <a:t>backstage</a:t>
            </a:r>
          </a:p>
          <a:p>
            <a:pPr marL="285750" indent="-285750">
              <a:buClr>
                <a:schemeClr val="tx1"/>
              </a:buClr>
              <a:buFont typeface="Arial" panose="020B0604020202020204" pitchFamily="34" charset="0"/>
              <a:buChar char="•"/>
            </a:pPr>
            <a:r>
              <a:rPr lang="en-GB" sz="1200" dirty="0"/>
              <a:t>All water in a </a:t>
            </a:r>
            <a:r>
              <a:rPr lang="en-GB" sz="1200" b="1" dirty="0">
                <a:solidFill>
                  <a:srgbClr val="FF0000"/>
                </a:solidFill>
              </a:rPr>
              <a:t>plastic bottle</a:t>
            </a:r>
            <a:r>
              <a:rPr lang="en-GB" sz="1200" dirty="0"/>
              <a:t> with a lid away and kept out of the way</a:t>
            </a:r>
          </a:p>
          <a:p>
            <a:pPr marL="285750" indent="-285750">
              <a:buClr>
                <a:schemeClr val="tx1"/>
              </a:buClr>
              <a:buFont typeface="Arial" panose="020B0604020202020204" pitchFamily="34" charset="0"/>
              <a:buChar char="•"/>
            </a:pPr>
            <a:r>
              <a:rPr lang="en-GB" sz="1200" dirty="0"/>
              <a:t>Stage manager completes a ‘</a:t>
            </a:r>
            <a:r>
              <a:rPr lang="en-GB" sz="1200" b="1" dirty="0">
                <a:solidFill>
                  <a:srgbClr val="FF0000"/>
                </a:solidFill>
              </a:rPr>
              <a:t>walk around</a:t>
            </a:r>
            <a:r>
              <a:rPr lang="en-GB" sz="1200" dirty="0"/>
              <a:t>’ with the performers and points out all hazards on stage. </a:t>
            </a:r>
          </a:p>
          <a:p>
            <a:pPr marL="285750" indent="-285750">
              <a:buClr>
                <a:schemeClr val="tx1"/>
              </a:buClr>
              <a:buFont typeface="Arial" panose="020B0604020202020204" pitchFamily="34" charset="0"/>
              <a:buChar char="•"/>
            </a:pPr>
            <a:r>
              <a:rPr lang="en-GB" sz="1200" dirty="0"/>
              <a:t>Ensure performers have practiced walking up/down stairs and jumping from levels. All stairs should have a </a:t>
            </a:r>
            <a:r>
              <a:rPr lang="en-GB" sz="1200" b="1" dirty="0">
                <a:solidFill>
                  <a:srgbClr val="FF0000"/>
                </a:solidFill>
              </a:rPr>
              <a:t>handrail</a:t>
            </a:r>
            <a:r>
              <a:rPr lang="en-GB" sz="1200" dirty="0"/>
              <a:t> where possible. </a:t>
            </a:r>
          </a:p>
          <a:p>
            <a:pPr marL="285750" indent="-285750">
              <a:buClr>
                <a:schemeClr val="tx1"/>
              </a:buClr>
              <a:buFont typeface="Arial" panose="020B0604020202020204" pitchFamily="34" charset="0"/>
              <a:buChar char="•"/>
            </a:pPr>
            <a:r>
              <a:rPr lang="en-GB" sz="1200" dirty="0"/>
              <a:t>All cast/crew must be aware of the </a:t>
            </a:r>
            <a:r>
              <a:rPr lang="en-US" sz="1200" b="1" dirty="0">
                <a:solidFill>
                  <a:srgbClr val="FF0000"/>
                </a:solidFill>
              </a:rPr>
              <a:t>exit routes</a:t>
            </a:r>
          </a:p>
          <a:p>
            <a:pPr marL="285750" indent="-285750">
              <a:buClr>
                <a:schemeClr val="tx1"/>
              </a:buClr>
              <a:buFont typeface="Arial" panose="020B0604020202020204" pitchFamily="34" charset="0"/>
              <a:buChar char="•"/>
            </a:pPr>
            <a:r>
              <a:rPr lang="en-US" sz="1200" dirty="0"/>
              <a:t>Ensure </a:t>
            </a:r>
            <a:r>
              <a:rPr lang="en-US" sz="1200" b="1" dirty="0">
                <a:solidFill>
                  <a:srgbClr val="FF0000"/>
                </a:solidFill>
              </a:rPr>
              <a:t>dim backstage lighting </a:t>
            </a:r>
            <a:r>
              <a:rPr lang="en-US" sz="1200" dirty="0"/>
              <a:t>is used for people to see</a:t>
            </a:r>
          </a:p>
          <a:p>
            <a:pPr marL="285750" indent="-285750">
              <a:buClr>
                <a:schemeClr val="tx1"/>
              </a:buClr>
              <a:buFont typeface="Arial" panose="020B0604020202020204" pitchFamily="34" charset="0"/>
              <a:buChar char="•"/>
            </a:pPr>
            <a:r>
              <a:rPr lang="en-GB" sz="1200" dirty="0"/>
              <a:t>If set is flown in, ensure actors are </a:t>
            </a:r>
            <a:r>
              <a:rPr lang="en-GB" sz="1200" b="1" dirty="0">
                <a:solidFill>
                  <a:srgbClr val="FF0000"/>
                </a:solidFill>
              </a:rPr>
              <a:t>out of the way</a:t>
            </a:r>
          </a:p>
          <a:p>
            <a:pPr marL="285750" indent="-285750">
              <a:buClr>
                <a:schemeClr val="tx1"/>
              </a:buClr>
              <a:buFont typeface="Arial" panose="020B0604020202020204" pitchFamily="34" charset="0"/>
              <a:buChar char="•"/>
            </a:pPr>
            <a:r>
              <a:rPr lang="en-GB" sz="1200" dirty="0"/>
              <a:t>All performers should </a:t>
            </a:r>
            <a:r>
              <a:rPr lang="en-GB" sz="1200" b="1" dirty="0">
                <a:solidFill>
                  <a:srgbClr val="FF0000"/>
                </a:solidFill>
              </a:rPr>
              <a:t>test out </a:t>
            </a:r>
            <a:r>
              <a:rPr lang="en-GB" sz="1200" dirty="0"/>
              <a:t>costumes / shoes prior to a performance to avoid slipping/tripping</a:t>
            </a:r>
          </a:p>
          <a:p>
            <a:pPr marL="285750" indent="-285750">
              <a:buClr>
                <a:schemeClr val="tx1"/>
              </a:buClr>
              <a:buFont typeface="Arial" panose="020B0604020202020204" pitchFamily="34" charset="0"/>
              <a:buChar char="•"/>
            </a:pPr>
            <a:r>
              <a:rPr lang="en-GB" sz="1200" b="1" dirty="0">
                <a:solidFill>
                  <a:srgbClr val="FF0000"/>
                </a:solidFill>
              </a:rPr>
              <a:t>Food allergies </a:t>
            </a:r>
            <a:r>
              <a:rPr lang="en-GB" sz="1200" dirty="0"/>
              <a:t>should be brought to the attention of the SM</a:t>
            </a:r>
          </a:p>
          <a:p>
            <a:pPr marL="285750" indent="-285750">
              <a:buClr>
                <a:schemeClr val="tx1"/>
              </a:buClr>
              <a:buFont typeface="Arial" panose="020B0604020202020204" pitchFamily="34" charset="0"/>
              <a:buChar char="•"/>
            </a:pPr>
            <a:r>
              <a:rPr lang="en-GB" sz="1200" b="1" dirty="0">
                <a:solidFill>
                  <a:srgbClr val="FF0000"/>
                </a:solidFill>
              </a:rPr>
              <a:t>Fight scenes </a:t>
            </a:r>
            <a:r>
              <a:rPr lang="en-GB" sz="1200" dirty="0"/>
              <a:t>on stage should be choreographed and rehearsed thoroughly</a:t>
            </a:r>
          </a:p>
        </p:txBody>
      </p:sp>
      <p:sp>
        <p:nvSpPr>
          <p:cNvPr id="7" name="Rectangle 6"/>
          <p:cNvSpPr/>
          <p:nvPr/>
        </p:nvSpPr>
        <p:spPr>
          <a:xfrm>
            <a:off x="4427984" y="476672"/>
            <a:ext cx="4701668" cy="2031325"/>
          </a:xfrm>
          <a:prstGeom prst="rect">
            <a:avLst/>
          </a:prstGeom>
          <a:solidFill>
            <a:schemeClr val="accent5">
              <a:lumMod val="20000"/>
              <a:lumOff val="80000"/>
            </a:schemeClr>
          </a:solidFill>
          <a:ln>
            <a:solidFill>
              <a:schemeClr val="tx1"/>
            </a:solidFill>
          </a:ln>
        </p:spPr>
        <p:txBody>
          <a:bodyPr wrap="square">
            <a:spAutoFit/>
          </a:bodyPr>
          <a:lstStyle/>
          <a:p>
            <a:pPr algn="ctr"/>
            <a:r>
              <a:rPr lang="en-GB" sz="1600" b="1" dirty="0"/>
              <a:t>B: Audience </a:t>
            </a:r>
          </a:p>
          <a:p>
            <a:pPr marL="285750" indent="-285750">
              <a:buClr>
                <a:schemeClr val="tx1"/>
              </a:buClr>
              <a:buFont typeface="Arial" panose="020B0604020202020204" pitchFamily="34" charset="0"/>
              <a:buChar char="•"/>
            </a:pPr>
            <a:r>
              <a:rPr lang="en-GB" sz="1200" b="1" dirty="0">
                <a:solidFill>
                  <a:schemeClr val="accent6">
                    <a:lumMod val="75000"/>
                  </a:schemeClr>
                </a:solidFill>
              </a:rPr>
              <a:t>Sensitivity warnings</a:t>
            </a:r>
            <a:r>
              <a:rPr lang="en-GB" sz="1200" dirty="0"/>
              <a:t>: Flashing lights (strobe) loud noises etc. Displayed on theatre doors</a:t>
            </a:r>
          </a:p>
          <a:p>
            <a:pPr marL="285750" indent="-285750">
              <a:buClr>
                <a:schemeClr val="tx1"/>
              </a:buClr>
              <a:buFont typeface="Arial" panose="020B0604020202020204" pitchFamily="34" charset="0"/>
              <a:buChar char="•"/>
            </a:pPr>
            <a:r>
              <a:rPr lang="en-GB" sz="1200" b="1" dirty="0">
                <a:solidFill>
                  <a:schemeClr val="accent6">
                    <a:lumMod val="75000"/>
                  </a:schemeClr>
                </a:solidFill>
              </a:rPr>
              <a:t>Emergency exits </a:t>
            </a:r>
            <a:r>
              <a:rPr lang="en-GB" sz="1200" dirty="0"/>
              <a:t>pointed out (announcement before a show and clearly visible)</a:t>
            </a:r>
          </a:p>
          <a:p>
            <a:pPr marL="285750" indent="-285750">
              <a:buClr>
                <a:schemeClr val="tx1"/>
              </a:buClr>
              <a:buFont typeface="Arial" panose="020B0604020202020204" pitchFamily="34" charset="0"/>
              <a:buChar char="•"/>
            </a:pPr>
            <a:r>
              <a:rPr lang="en-GB" sz="1200" dirty="0"/>
              <a:t>Access and safety - </a:t>
            </a:r>
            <a:r>
              <a:rPr lang="en-GB" sz="1200" b="1" dirty="0">
                <a:solidFill>
                  <a:schemeClr val="accent6">
                    <a:lumMod val="75000"/>
                  </a:schemeClr>
                </a:solidFill>
              </a:rPr>
              <a:t>Obstacles appropriately lit</a:t>
            </a:r>
            <a:r>
              <a:rPr lang="en-GB" sz="1200" dirty="0"/>
              <a:t>/indicated (i.e. stairs) </a:t>
            </a:r>
          </a:p>
          <a:p>
            <a:pPr marL="285750" indent="-285750">
              <a:buClr>
                <a:schemeClr val="tx1"/>
              </a:buClr>
              <a:buFont typeface="Arial" panose="020B0604020202020204" pitchFamily="34" charset="0"/>
              <a:buChar char="•"/>
            </a:pPr>
            <a:r>
              <a:rPr lang="en-GB" sz="1200" b="1" dirty="0">
                <a:solidFill>
                  <a:schemeClr val="accent6">
                    <a:lumMod val="75000"/>
                  </a:schemeClr>
                </a:solidFill>
              </a:rPr>
              <a:t>Audience management</a:t>
            </a:r>
            <a:r>
              <a:rPr lang="en-GB" sz="1200" dirty="0"/>
              <a:t>.</a:t>
            </a:r>
            <a:r>
              <a:rPr lang="en-GB" sz="1200" dirty="0">
                <a:solidFill>
                  <a:srgbClr val="000000"/>
                </a:solidFill>
              </a:rPr>
              <a:t> </a:t>
            </a:r>
            <a:r>
              <a:rPr lang="en-US" sz="1200" dirty="0"/>
              <a:t>Flow of people in and out of venue, ensure ushers are aware of policy</a:t>
            </a:r>
          </a:p>
          <a:p>
            <a:pPr marL="285750" indent="-285750">
              <a:buClr>
                <a:schemeClr val="tx1"/>
              </a:buClr>
              <a:buFont typeface="Arial" panose="020B0604020202020204" pitchFamily="34" charset="0"/>
              <a:buChar char="•"/>
            </a:pPr>
            <a:r>
              <a:rPr lang="en-US" sz="1200" dirty="0"/>
              <a:t>There needs to be at least one member of staff who is </a:t>
            </a:r>
            <a:r>
              <a:rPr lang="en-US" sz="1200" b="1" dirty="0">
                <a:solidFill>
                  <a:schemeClr val="accent6">
                    <a:lumMod val="75000"/>
                  </a:schemeClr>
                </a:solidFill>
              </a:rPr>
              <a:t>first aid </a:t>
            </a:r>
            <a:r>
              <a:rPr lang="en-US" sz="1200" dirty="0"/>
              <a:t>trained on duty at all times- all staff should be aware of who this is</a:t>
            </a:r>
          </a:p>
        </p:txBody>
      </p:sp>
      <p:pic>
        <p:nvPicPr>
          <p:cNvPr id="7172" name="Picture 4" descr="Image result for front of house theatre">
            <a:hlinkClick r:id="rId4"/>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451297" y="484959"/>
            <a:ext cx="399188" cy="279745"/>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Image result for view from the wings">
            <a:hlinkClick r:id="rId7"/>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colorTemperature colorTemp="5900"/>
                    </a14:imgEffect>
                    <a14:imgEffect>
                      <a14:saturation sat="33000"/>
                    </a14:imgEffect>
                  </a14:imgLayer>
                </a14:imgProps>
              </a:ext>
              <a:ext uri="{28A0092B-C50C-407E-A947-70E740481C1C}">
                <a14:useLocalDpi xmlns:a14="http://schemas.microsoft.com/office/drawing/2010/main" val="0"/>
              </a:ext>
            </a:extLst>
          </a:blip>
          <a:srcRect l="609" r="17501"/>
          <a:stretch/>
        </p:blipFill>
        <p:spPr bwMode="auto">
          <a:xfrm>
            <a:off x="35496" y="404664"/>
            <a:ext cx="432048" cy="330133"/>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Image result for front of house theatre">
            <a:hlinkClick r:id="rId10"/>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35496" y="3933057"/>
            <a:ext cx="432048" cy="26882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2103736" y="-99392"/>
            <a:ext cx="5060552" cy="707886"/>
          </a:xfrm>
          <a:prstGeom prst="rect">
            <a:avLst/>
          </a:prstGeom>
          <a:noFill/>
        </p:spPr>
        <p:txBody>
          <a:bodyPr wrap="square" rtlCol="0">
            <a:spAutoFit/>
          </a:bodyPr>
          <a:lstStyle/>
          <a:p>
            <a:pPr algn="ctr"/>
            <a:r>
              <a:rPr lang="en-GB" sz="4000" b="1" dirty="0">
                <a:ln>
                  <a:solidFill>
                    <a:sysClr val="windowText" lastClr="000000"/>
                  </a:solidFill>
                </a:ln>
                <a:solidFill>
                  <a:srgbClr val="0070C0"/>
                </a:solidFill>
              </a:rPr>
              <a:t>Health &amp; Safety</a:t>
            </a:r>
          </a:p>
        </p:txBody>
      </p:sp>
      <p:sp>
        <p:nvSpPr>
          <p:cNvPr id="9" name="Rectangle 8"/>
          <p:cNvSpPr/>
          <p:nvPr/>
        </p:nvSpPr>
        <p:spPr>
          <a:xfrm>
            <a:off x="4427984" y="2564904"/>
            <a:ext cx="4673949" cy="3877985"/>
          </a:xfrm>
          <a:prstGeom prst="rect">
            <a:avLst/>
          </a:prstGeom>
          <a:solidFill>
            <a:srgbClr val="FFFF99"/>
          </a:solidFill>
          <a:ln>
            <a:solidFill>
              <a:schemeClr val="tx1"/>
            </a:solidFill>
          </a:ln>
        </p:spPr>
        <p:txBody>
          <a:bodyPr wrap="square">
            <a:spAutoFit/>
          </a:bodyPr>
          <a:lstStyle/>
          <a:p>
            <a:pPr algn="ctr"/>
            <a:r>
              <a:rPr lang="en-GB" sz="1600" b="1" dirty="0"/>
              <a:t>D: Working practices backstage </a:t>
            </a:r>
          </a:p>
          <a:p>
            <a:pPr marL="285750" indent="-285750">
              <a:buFont typeface="Arial" panose="020B0604020202020204" pitchFamily="34" charset="0"/>
              <a:buChar char="•"/>
            </a:pPr>
            <a:r>
              <a:rPr lang="en-GB" sz="1200" b="1" dirty="0">
                <a:solidFill>
                  <a:srgbClr val="0070C0"/>
                </a:solidFill>
              </a:rPr>
              <a:t>Maintenance </a:t>
            </a:r>
            <a:r>
              <a:rPr lang="en-GB" sz="1200" dirty="0"/>
              <a:t>of specialist equipment, power tools, lighting, sound, pyrotechnics.</a:t>
            </a:r>
            <a:r>
              <a:rPr lang="en-US" sz="1200" b="1" dirty="0"/>
              <a:t> </a:t>
            </a:r>
            <a:r>
              <a:rPr lang="en-US" sz="1200" b="1" dirty="0">
                <a:solidFill>
                  <a:srgbClr val="0070C0"/>
                </a:solidFill>
              </a:rPr>
              <a:t>PAT testing of electrical appliances to make sure they are safe to use</a:t>
            </a:r>
            <a:endParaRPr lang="en-GB" sz="1200" dirty="0">
              <a:solidFill>
                <a:srgbClr val="0070C0"/>
              </a:solidFill>
            </a:endParaRPr>
          </a:p>
          <a:p>
            <a:pPr marL="285750" indent="-285750">
              <a:buFont typeface="Arial" panose="020B0604020202020204" pitchFamily="34" charset="0"/>
              <a:buChar char="•"/>
            </a:pPr>
            <a:r>
              <a:rPr lang="en-US" sz="1200" b="1" dirty="0">
                <a:solidFill>
                  <a:srgbClr val="0070C0"/>
                </a:solidFill>
              </a:rPr>
              <a:t>‘Asbestos</a:t>
            </a:r>
            <a:r>
              <a:rPr lang="en-US" sz="1200" b="1" dirty="0"/>
              <a:t>’ – </a:t>
            </a:r>
            <a:r>
              <a:rPr lang="en-US" sz="1200" dirty="0"/>
              <a:t>staff/workers aware of risks </a:t>
            </a:r>
          </a:p>
          <a:p>
            <a:pPr marL="285750" indent="-285750">
              <a:buFont typeface="Arial" panose="020B0604020202020204" pitchFamily="34" charset="0"/>
              <a:buChar char="•"/>
            </a:pPr>
            <a:r>
              <a:rPr lang="en-GB" sz="1200" b="1" dirty="0"/>
              <a:t>Use </a:t>
            </a:r>
            <a:r>
              <a:rPr lang="en-US" sz="1200" dirty="0"/>
              <a:t>protective equipment: shoes, </a:t>
            </a:r>
            <a:r>
              <a:rPr lang="en-US" sz="1200" b="1" dirty="0">
                <a:solidFill>
                  <a:srgbClr val="0070C0"/>
                </a:solidFill>
              </a:rPr>
              <a:t>Hard hats/ harnesses </a:t>
            </a:r>
            <a:r>
              <a:rPr lang="en-US" sz="1200" dirty="0"/>
              <a:t>for working on ‘site’, gloves, safety </a:t>
            </a:r>
            <a:r>
              <a:rPr lang="fr-FR" sz="1200" dirty="0"/>
              <a:t>glasses, </a:t>
            </a:r>
            <a:r>
              <a:rPr lang="fr-FR" sz="1200" dirty="0" err="1"/>
              <a:t>dustmasks</a:t>
            </a:r>
            <a:r>
              <a:rPr lang="fr-FR" sz="1200" dirty="0"/>
              <a:t>, </a:t>
            </a:r>
            <a:r>
              <a:rPr lang="en-GB" sz="1200" b="1" dirty="0">
                <a:solidFill>
                  <a:srgbClr val="0070C0"/>
                </a:solidFill>
              </a:rPr>
              <a:t>ear defenders for ‘noise risks’ </a:t>
            </a:r>
            <a:r>
              <a:rPr lang="en-GB" sz="1200" dirty="0"/>
              <a:t>and </a:t>
            </a:r>
            <a:r>
              <a:rPr lang="en-GB" sz="1200" b="1" dirty="0">
                <a:solidFill>
                  <a:srgbClr val="0070C0"/>
                </a:solidFill>
                <a:ea typeface="Calibri"/>
                <a:cs typeface="Calibri"/>
              </a:rPr>
              <a:t>Tie hair back </a:t>
            </a:r>
            <a:r>
              <a:rPr lang="en-GB" sz="1200" dirty="0">
                <a:solidFill>
                  <a:srgbClr val="000000"/>
                </a:solidFill>
                <a:ea typeface="Calibri"/>
                <a:cs typeface="Calibri"/>
              </a:rPr>
              <a:t>when working</a:t>
            </a:r>
            <a:endParaRPr lang="en-GB" sz="1200" b="1" dirty="0">
              <a:solidFill>
                <a:srgbClr val="0070C0"/>
              </a:solidFill>
            </a:endParaRPr>
          </a:p>
          <a:p>
            <a:pPr marL="285750" indent="-285750">
              <a:buFont typeface="Arial" panose="020B0604020202020204" pitchFamily="34" charset="0"/>
              <a:buChar char="•"/>
            </a:pPr>
            <a:r>
              <a:rPr lang="en-GB" sz="1200" dirty="0"/>
              <a:t>Complete</a:t>
            </a:r>
            <a:r>
              <a:rPr lang="en-GB" sz="1200" b="1" dirty="0"/>
              <a:t> </a:t>
            </a:r>
            <a:r>
              <a:rPr lang="en-GB" sz="1200" b="1" dirty="0">
                <a:solidFill>
                  <a:srgbClr val="0070C0"/>
                </a:solidFill>
              </a:rPr>
              <a:t>fire inspections</a:t>
            </a:r>
            <a:r>
              <a:rPr lang="en-GB" sz="1200" dirty="0"/>
              <a:t>.</a:t>
            </a:r>
          </a:p>
          <a:p>
            <a:pPr marL="285750" indent="-285750">
              <a:buFont typeface="Arial" panose="020B0604020202020204" pitchFamily="34" charset="0"/>
              <a:buChar char="•"/>
            </a:pPr>
            <a:r>
              <a:rPr lang="en-GB" sz="1200" dirty="0"/>
              <a:t>Lights must have </a:t>
            </a:r>
            <a:r>
              <a:rPr lang="en-GB" sz="1200" b="1" dirty="0">
                <a:solidFill>
                  <a:srgbClr val="0070C0"/>
                </a:solidFill>
              </a:rPr>
              <a:t>safety cable </a:t>
            </a:r>
            <a:r>
              <a:rPr lang="en-GB" sz="1200" dirty="0"/>
              <a:t>attached</a:t>
            </a:r>
          </a:p>
          <a:p>
            <a:pPr marL="285750" indent="-285750">
              <a:buFont typeface="Arial" panose="020B0604020202020204" pitchFamily="34" charset="0"/>
              <a:buChar char="•"/>
            </a:pPr>
            <a:r>
              <a:rPr lang="en-GB" sz="1200" b="1" dirty="0">
                <a:solidFill>
                  <a:srgbClr val="0070C0"/>
                </a:solidFill>
              </a:rPr>
              <a:t>Emergency contacts </a:t>
            </a:r>
            <a:r>
              <a:rPr lang="en-GB" sz="1200" dirty="0"/>
              <a:t>of staff known</a:t>
            </a:r>
          </a:p>
          <a:p>
            <a:pPr marL="285750" indent="-285750">
              <a:buFont typeface="Arial" panose="020B0604020202020204" pitchFamily="34" charset="0"/>
              <a:buChar char="•"/>
            </a:pPr>
            <a:r>
              <a:rPr lang="en-GB" sz="1200" dirty="0">
                <a:solidFill>
                  <a:srgbClr val="000000"/>
                </a:solidFill>
                <a:ea typeface="Calibri"/>
                <a:cs typeface="Calibri"/>
              </a:rPr>
              <a:t>All set </a:t>
            </a:r>
            <a:r>
              <a:rPr lang="en-GB" sz="1200" b="1" dirty="0">
                <a:solidFill>
                  <a:srgbClr val="0070C0"/>
                </a:solidFill>
                <a:ea typeface="Calibri"/>
                <a:cs typeface="Calibri"/>
              </a:rPr>
              <a:t>secure</a:t>
            </a:r>
            <a:r>
              <a:rPr lang="en-GB" sz="1200" dirty="0">
                <a:solidFill>
                  <a:srgbClr val="000000"/>
                </a:solidFill>
                <a:ea typeface="Calibri"/>
                <a:cs typeface="Calibri"/>
              </a:rPr>
              <a:t>/screwed and tested</a:t>
            </a:r>
          </a:p>
          <a:p>
            <a:pPr marL="285750" indent="-285750">
              <a:buFont typeface="Arial" panose="020B0604020202020204" pitchFamily="34" charset="0"/>
              <a:buChar char="•"/>
            </a:pPr>
            <a:r>
              <a:rPr lang="en-US" sz="1200" b="1" dirty="0">
                <a:solidFill>
                  <a:srgbClr val="0070C0"/>
                </a:solidFill>
              </a:rPr>
              <a:t>No flammable substances </a:t>
            </a:r>
            <a:r>
              <a:rPr lang="en-US" sz="1200" dirty="0"/>
              <a:t>around harmful solvents, paints and dyes, store these in a metal container and wear a mask when using.</a:t>
            </a:r>
          </a:p>
          <a:p>
            <a:pPr marL="285750" indent="-285750">
              <a:buFont typeface="Arial" panose="020B0604020202020204" pitchFamily="34" charset="0"/>
              <a:buChar char="•"/>
            </a:pPr>
            <a:r>
              <a:rPr lang="en-US" sz="1200" dirty="0"/>
              <a:t>When using ladders these must have the correct </a:t>
            </a:r>
            <a:r>
              <a:rPr lang="en-US" sz="1200" b="1" dirty="0">
                <a:solidFill>
                  <a:srgbClr val="0070C0"/>
                </a:solidFill>
              </a:rPr>
              <a:t>safety feet </a:t>
            </a:r>
            <a:r>
              <a:rPr lang="en-US" sz="1200" dirty="0"/>
              <a:t>on</a:t>
            </a:r>
          </a:p>
          <a:p>
            <a:pPr marL="285750" indent="-285750">
              <a:buFont typeface="Arial" panose="020B0604020202020204" pitchFamily="34" charset="0"/>
              <a:buChar char="•"/>
            </a:pPr>
            <a:r>
              <a:rPr lang="en-US" sz="1200" dirty="0"/>
              <a:t>Orchestra pit safety -  when working near the edge a </a:t>
            </a:r>
            <a:r>
              <a:rPr lang="en-US" sz="1200" b="1" dirty="0">
                <a:solidFill>
                  <a:srgbClr val="0070C0"/>
                </a:solidFill>
              </a:rPr>
              <a:t>safety net </a:t>
            </a:r>
            <a:r>
              <a:rPr lang="en-US" sz="1200" dirty="0"/>
              <a:t>must be set up over it</a:t>
            </a:r>
          </a:p>
          <a:p>
            <a:pPr marL="285750" indent="-285750">
              <a:buFont typeface="Arial" panose="020B0604020202020204" pitchFamily="34" charset="0"/>
              <a:buChar char="•"/>
            </a:pPr>
            <a:r>
              <a:rPr lang="en-US" sz="1200" dirty="0"/>
              <a:t>Ensure correct fog/smoke fluid is used</a:t>
            </a:r>
          </a:p>
          <a:p>
            <a:pPr marL="285750" indent="-285750">
              <a:buFont typeface="Arial" panose="020B0604020202020204" pitchFamily="34" charset="0"/>
              <a:buChar char="•"/>
            </a:pPr>
            <a:r>
              <a:rPr lang="en-US" sz="1200" dirty="0"/>
              <a:t>Make sure the appropriate </a:t>
            </a:r>
            <a:r>
              <a:rPr lang="en-US" sz="1200" b="1" dirty="0">
                <a:solidFill>
                  <a:srgbClr val="0070C0"/>
                </a:solidFill>
              </a:rPr>
              <a:t>fireproof</a:t>
            </a:r>
            <a:r>
              <a:rPr lang="en-US" sz="1200" dirty="0"/>
              <a:t> curtains, props, sets and costumes are used to comply with fire plan</a:t>
            </a:r>
            <a:r>
              <a:rPr lang="en-US" sz="1400" dirty="0"/>
              <a:t>.</a:t>
            </a:r>
          </a:p>
        </p:txBody>
      </p:sp>
      <p:sp>
        <p:nvSpPr>
          <p:cNvPr id="10" name="Rectangle 9"/>
          <p:cNvSpPr/>
          <p:nvPr/>
        </p:nvSpPr>
        <p:spPr>
          <a:xfrm>
            <a:off x="0" y="6381328"/>
            <a:ext cx="9144000" cy="523220"/>
          </a:xfrm>
          <a:prstGeom prst="rect">
            <a:avLst/>
          </a:prstGeom>
          <a:solidFill>
            <a:srgbClr val="7030A0"/>
          </a:solidFill>
          <a:ln>
            <a:solidFill>
              <a:schemeClr val="tx1"/>
            </a:solidFill>
          </a:ln>
        </p:spPr>
        <p:txBody>
          <a:bodyPr wrap="square">
            <a:spAutoFit/>
          </a:bodyPr>
          <a:lstStyle/>
          <a:p>
            <a:pPr algn="ctr"/>
            <a:r>
              <a:rPr lang="en-GB" sz="1600" b="1" dirty="0">
                <a:solidFill>
                  <a:schemeClr val="bg1"/>
                </a:solidFill>
              </a:rPr>
              <a:t>E: In the event of an emergency</a:t>
            </a:r>
          </a:p>
          <a:p>
            <a:pPr marL="342900" indent="-342900" algn="ctr">
              <a:buFont typeface="+mj-lt"/>
              <a:buAutoNum type="arabicPeriod"/>
            </a:pPr>
            <a:r>
              <a:rPr lang="en-GB" sz="1200" dirty="0">
                <a:solidFill>
                  <a:schemeClr val="bg1"/>
                </a:solidFill>
              </a:rPr>
              <a:t>Report the accident.        2.Conduct an accident investigation to </a:t>
            </a:r>
            <a:r>
              <a:rPr lang="en-US" sz="1200" dirty="0">
                <a:solidFill>
                  <a:schemeClr val="bg1"/>
                </a:solidFill>
              </a:rPr>
              <a:t>determine the cause or causes of the accident</a:t>
            </a:r>
            <a:endParaRPr lang="en-GB" sz="1200" dirty="0">
              <a:solidFill>
                <a:schemeClr val="bg1"/>
              </a:solidFill>
            </a:endParaRPr>
          </a:p>
        </p:txBody>
      </p:sp>
      <p:pic>
        <p:nvPicPr>
          <p:cNvPr id="7176" name="Picture 8" descr="Image result for theatre set maker">
            <a:hlinkClick r:id="rId13"/>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427984" y="2564904"/>
            <a:ext cx="422501" cy="283819"/>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DAF0E686-5BAF-452E-8029-3CE9996E891F}"/>
              </a:ext>
            </a:extLst>
          </p:cNvPr>
          <p:cNvSpPr>
            <a:spLocks noGrp="1"/>
          </p:cNvSpPr>
          <p:nvPr>
            <p:ph type="sldNum" sz="quarter" idx="12"/>
          </p:nvPr>
        </p:nvSpPr>
        <p:spPr/>
        <p:txBody>
          <a:bodyPr/>
          <a:lstStyle/>
          <a:p>
            <a:fld id="{DC0DAC50-5B68-40A7-BE88-76A9D7FBAD5C}" type="slidenum">
              <a:rPr lang="en-GB" smtClean="0"/>
              <a:t>23</a:t>
            </a:fld>
            <a:endParaRPr lang="en-GB"/>
          </a:p>
        </p:txBody>
      </p:sp>
    </p:spTree>
    <p:extLst>
      <p:ext uri="{BB962C8B-B14F-4D97-AF65-F5344CB8AC3E}">
        <p14:creationId xmlns:p14="http://schemas.microsoft.com/office/powerpoint/2010/main" val="22940940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2103736" y="-99392"/>
            <a:ext cx="5060552" cy="707886"/>
          </a:xfrm>
          <a:prstGeom prst="rect">
            <a:avLst/>
          </a:prstGeom>
          <a:noFill/>
        </p:spPr>
        <p:txBody>
          <a:bodyPr wrap="square" rtlCol="0">
            <a:spAutoFit/>
          </a:bodyPr>
          <a:lstStyle/>
          <a:p>
            <a:pPr algn="ctr"/>
            <a:r>
              <a:rPr lang="en-GB" sz="4000" b="1" dirty="0">
                <a:ln>
                  <a:solidFill>
                    <a:sysClr val="windowText" lastClr="000000"/>
                  </a:solidFill>
                </a:ln>
                <a:solidFill>
                  <a:srgbClr val="0070C0"/>
                </a:solidFill>
              </a:rPr>
              <a:t>Health &amp; Safety</a:t>
            </a:r>
          </a:p>
        </p:txBody>
      </p:sp>
      <p:pic>
        <p:nvPicPr>
          <p:cNvPr id="1026" name="Picture 2" descr="Image result for theatre health and safety">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0"/>
            <a:ext cx="2103736" cy="91558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9256" y="908720"/>
            <a:ext cx="4572000" cy="369332"/>
          </a:xfrm>
          <a:prstGeom prst="rect">
            <a:avLst/>
          </a:prstGeom>
        </p:spPr>
        <p:txBody>
          <a:bodyPr>
            <a:spAutoFit/>
          </a:bodyPr>
          <a:lstStyle/>
          <a:p>
            <a:r>
              <a:rPr lang="en-GB" b="1" dirty="0"/>
              <a:t>A: How to write a risk assessment</a:t>
            </a:r>
            <a:endParaRPr lang="en-GB" dirty="0"/>
          </a:p>
        </p:txBody>
      </p:sp>
      <p:sp>
        <p:nvSpPr>
          <p:cNvPr id="6" name="Rectangle 5"/>
          <p:cNvSpPr/>
          <p:nvPr/>
        </p:nvSpPr>
        <p:spPr>
          <a:xfrm>
            <a:off x="6741260" y="2458151"/>
            <a:ext cx="2295236" cy="4247317"/>
          </a:xfrm>
          <a:prstGeom prst="rect">
            <a:avLst/>
          </a:prstGeom>
          <a:solidFill>
            <a:srgbClr val="FFFF99"/>
          </a:solidFill>
          <a:ln>
            <a:solidFill>
              <a:schemeClr val="tx1"/>
            </a:solidFill>
          </a:ln>
        </p:spPr>
        <p:txBody>
          <a:bodyPr wrap="square">
            <a:spAutoFit/>
          </a:bodyPr>
          <a:lstStyle/>
          <a:p>
            <a:r>
              <a:rPr lang="en-US" dirty="0"/>
              <a:t>If the question asks you to write a risk assessment linking to a set/story/venue of your choosing then you MUST make specific links to this!</a:t>
            </a:r>
          </a:p>
          <a:p>
            <a:endParaRPr lang="en-US" dirty="0"/>
          </a:p>
          <a:p>
            <a:r>
              <a:rPr lang="en-US" dirty="0"/>
              <a:t>One mark is awarded for each different hazard with a description and the required action needed to prevent accidents. </a:t>
            </a:r>
            <a:endParaRPr lang="en-GB" dirty="0"/>
          </a:p>
        </p:txBody>
      </p:sp>
      <p:grpSp>
        <p:nvGrpSpPr>
          <p:cNvPr id="8" name="Group 7"/>
          <p:cNvGrpSpPr/>
          <p:nvPr/>
        </p:nvGrpSpPr>
        <p:grpSpPr>
          <a:xfrm>
            <a:off x="-180528" y="1196752"/>
            <a:ext cx="8070271" cy="4952785"/>
            <a:chOff x="386516" y="1278051"/>
            <a:chExt cx="8070271" cy="4952785"/>
          </a:xfrm>
        </p:grpSpPr>
        <p:pic>
          <p:nvPicPr>
            <p:cNvPr id="614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0040" t="41363" r="44938" b="13637"/>
            <a:stretch/>
          </p:blipFill>
          <p:spPr bwMode="auto">
            <a:xfrm>
              <a:off x="1996980" y="2420888"/>
              <a:ext cx="5239316" cy="38099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86516" y="1924383"/>
              <a:ext cx="2575020" cy="369332"/>
            </a:xfrm>
            <a:prstGeom prst="rect">
              <a:avLst/>
            </a:prstGeom>
            <a:noFill/>
          </p:spPr>
          <p:txBody>
            <a:bodyPr wrap="square" rtlCol="0">
              <a:spAutoFit/>
            </a:bodyPr>
            <a:lstStyle/>
            <a:p>
              <a:pPr algn="ctr"/>
              <a:r>
                <a:rPr lang="en-GB" b="1" dirty="0">
                  <a:solidFill>
                    <a:srgbClr val="FF0000"/>
                  </a:solidFill>
                </a:rPr>
                <a:t>List the general hazard</a:t>
              </a:r>
            </a:p>
          </p:txBody>
        </p:sp>
        <p:sp>
          <p:nvSpPr>
            <p:cNvPr id="9" name="TextBox 8"/>
            <p:cNvSpPr txBox="1"/>
            <p:nvPr/>
          </p:nvSpPr>
          <p:spPr>
            <a:xfrm>
              <a:off x="2386480" y="1278051"/>
              <a:ext cx="3312368" cy="646331"/>
            </a:xfrm>
            <a:prstGeom prst="rect">
              <a:avLst/>
            </a:prstGeom>
            <a:noFill/>
          </p:spPr>
          <p:txBody>
            <a:bodyPr wrap="square" rtlCol="0">
              <a:spAutoFit/>
            </a:bodyPr>
            <a:lstStyle/>
            <a:p>
              <a:pPr algn="ctr"/>
              <a:r>
                <a:rPr lang="en-GB" b="1" dirty="0">
                  <a:solidFill>
                    <a:schemeClr val="accent6">
                      <a:lumMod val="75000"/>
                    </a:schemeClr>
                  </a:solidFill>
                </a:rPr>
                <a:t>Go in to more detail about the hazard. Why is this a hazard?</a:t>
              </a:r>
            </a:p>
          </p:txBody>
        </p:sp>
        <p:sp>
          <p:nvSpPr>
            <p:cNvPr id="10" name="TextBox 9"/>
            <p:cNvSpPr txBox="1"/>
            <p:nvPr/>
          </p:nvSpPr>
          <p:spPr>
            <a:xfrm>
              <a:off x="4136307" y="1924382"/>
              <a:ext cx="4320480" cy="369332"/>
            </a:xfrm>
            <a:prstGeom prst="rect">
              <a:avLst/>
            </a:prstGeom>
            <a:noFill/>
          </p:spPr>
          <p:txBody>
            <a:bodyPr wrap="square" rtlCol="0">
              <a:spAutoFit/>
            </a:bodyPr>
            <a:lstStyle/>
            <a:p>
              <a:pPr algn="ctr"/>
              <a:r>
                <a:rPr lang="en-GB" b="1" dirty="0">
                  <a:solidFill>
                    <a:srgbClr val="00B050"/>
                  </a:solidFill>
                </a:rPr>
                <a:t>What can you do to reduce this hazard?</a:t>
              </a:r>
            </a:p>
          </p:txBody>
        </p:sp>
        <p:sp>
          <p:nvSpPr>
            <p:cNvPr id="7" name="Rectangle 6"/>
            <p:cNvSpPr/>
            <p:nvPr/>
          </p:nvSpPr>
          <p:spPr>
            <a:xfrm>
              <a:off x="1996980" y="2499372"/>
              <a:ext cx="964556" cy="373146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148" name="Picture 4" descr="Image result for arrow png">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854211">
              <a:off x="1403124" y="2132332"/>
              <a:ext cx="695226" cy="69522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Image result for arrow png">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3562887" y="1844824"/>
              <a:ext cx="649073" cy="649073"/>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3059832" y="2492896"/>
              <a:ext cx="1872208" cy="3737940"/>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5004048" y="2479945"/>
              <a:ext cx="2148998" cy="373794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4" descr="Image result for arrow png">
              <a:hlinkClick r:id="rId5"/>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5881095" y="2132856"/>
              <a:ext cx="347089" cy="347089"/>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Rectangle 10"/>
          <p:cNvSpPr/>
          <p:nvPr/>
        </p:nvSpPr>
        <p:spPr>
          <a:xfrm>
            <a:off x="7132240" y="2132856"/>
            <a:ext cx="1208729" cy="369332"/>
          </a:xfrm>
          <a:prstGeom prst="rect">
            <a:avLst/>
          </a:prstGeom>
        </p:spPr>
        <p:txBody>
          <a:bodyPr wrap="none">
            <a:spAutoFit/>
          </a:bodyPr>
          <a:lstStyle/>
          <a:p>
            <a:r>
              <a:rPr lang="en-GB" b="1" dirty="0"/>
              <a:t>B: Top Tips</a:t>
            </a:r>
            <a:endParaRPr lang="en-GB" dirty="0"/>
          </a:p>
        </p:txBody>
      </p:sp>
      <p:sp>
        <p:nvSpPr>
          <p:cNvPr id="2" name="Slide Number Placeholder 1">
            <a:extLst>
              <a:ext uri="{FF2B5EF4-FFF2-40B4-BE49-F238E27FC236}">
                <a16:creationId xmlns:a16="http://schemas.microsoft.com/office/drawing/2014/main" id="{00B0E16B-C0EF-40C7-A658-992704057ACA}"/>
              </a:ext>
            </a:extLst>
          </p:cNvPr>
          <p:cNvSpPr>
            <a:spLocks noGrp="1"/>
          </p:cNvSpPr>
          <p:nvPr>
            <p:ph type="sldNum" sz="quarter" idx="12"/>
          </p:nvPr>
        </p:nvSpPr>
        <p:spPr/>
        <p:txBody>
          <a:bodyPr/>
          <a:lstStyle/>
          <a:p>
            <a:fld id="{DC0DAC50-5B68-40A7-BE88-76A9D7FBAD5C}" type="slidenum">
              <a:rPr lang="en-GB" smtClean="0"/>
              <a:t>24</a:t>
            </a:fld>
            <a:endParaRPr lang="en-GB"/>
          </a:p>
        </p:txBody>
      </p:sp>
    </p:spTree>
    <p:extLst>
      <p:ext uri="{BB962C8B-B14F-4D97-AF65-F5344CB8AC3E}">
        <p14:creationId xmlns:p14="http://schemas.microsoft.com/office/powerpoint/2010/main" val="874893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0" y="1715110"/>
            <a:ext cx="5060552" cy="400110"/>
          </a:xfrm>
          <a:prstGeom prst="rect">
            <a:avLst/>
          </a:prstGeom>
          <a:noFill/>
        </p:spPr>
        <p:txBody>
          <a:bodyPr wrap="square" rtlCol="0">
            <a:spAutoFit/>
          </a:bodyPr>
          <a:lstStyle/>
          <a:p>
            <a:r>
              <a:rPr lang="en-GB" sz="2000" b="1" u="sng" dirty="0"/>
              <a:t>B: How to write a script</a:t>
            </a:r>
          </a:p>
        </p:txBody>
      </p:sp>
      <p:sp>
        <p:nvSpPr>
          <p:cNvPr id="3" name="Rectangle 2"/>
          <p:cNvSpPr/>
          <p:nvPr/>
        </p:nvSpPr>
        <p:spPr>
          <a:xfrm>
            <a:off x="0" y="-8135"/>
            <a:ext cx="5238422" cy="584775"/>
          </a:xfrm>
          <a:prstGeom prst="rect">
            <a:avLst/>
          </a:prstGeom>
        </p:spPr>
        <p:txBody>
          <a:bodyPr wrap="none">
            <a:spAutoFit/>
          </a:bodyPr>
          <a:lstStyle/>
          <a:p>
            <a:r>
              <a:rPr lang="en-US" sz="3200" b="1" u="sng" dirty="0"/>
              <a:t>Script Narrative Development</a:t>
            </a:r>
            <a:endParaRPr lang="en-GB" sz="3200" b="1" u="sng" dirty="0"/>
          </a:p>
        </p:txBody>
      </p:sp>
      <p:sp>
        <p:nvSpPr>
          <p:cNvPr id="5" name="Rectangle 4"/>
          <p:cNvSpPr/>
          <p:nvPr/>
        </p:nvSpPr>
        <p:spPr>
          <a:xfrm>
            <a:off x="0" y="568996"/>
            <a:ext cx="9144000" cy="1138773"/>
          </a:xfrm>
          <a:prstGeom prst="rect">
            <a:avLst/>
          </a:prstGeom>
        </p:spPr>
        <p:txBody>
          <a:bodyPr wrap="square">
            <a:spAutoFit/>
          </a:bodyPr>
          <a:lstStyle/>
          <a:p>
            <a:r>
              <a:rPr lang="en-GB" sz="2000" b="1" u="sng" dirty="0"/>
              <a:t>A: Approaching a script</a:t>
            </a:r>
            <a:endParaRPr lang="en-GB" sz="2000" dirty="0"/>
          </a:p>
          <a:p>
            <a:pPr marL="342900" indent="-342900">
              <a:buFont typeface="+mj-lt"/>
              <a:buAutoNum type="arabicPeriod"/>
            </a:pPr>
            <a:r>
              <a:rPr lang="en-GB" sz="1600" dirty="0"/>
              <a:t>Look for the given circumstances (facts) – Who, where, what, why, when, how</a:t>
            </a:r>
          </a:p>
          <a:p>
            <a:pPr marL="342900" indent="-342900">
              <a:buFont typeface="+mj-lt"/>
              <a:buAutoNum type="arabicPeriod"/>
            </a:pPr>
            <a:r>
              <a:rPr lang="en-GB" sz="1600" dirty="0"/>
              <a:t>Split script into units (each unit should start when a thought changes)</a:t>
            </a:r>
          </a:p>
          <a:p>
            <a:pPr marL="342900" indent="-342900">
              <a:buFont typeface="+mj-lt"/>
              <a:buAutoNum type="arabicPeriod"/>
            </a:pPr>
            <a:r>
              <a:rPr lang="en-GB" sz="1600" dirty="0"/>
              <a:t>Give each unit an objective or ‘action’-what emotion? (To betray, To undermine etc) </a:t>
            </a:r>
          </a:p>
        </p:txBody>
      </p:sp>
      <p:pic>
        <p:nvPicPr>
          <p:cNvPr id="7" name="Picture 2"/>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4919351" y="1837352"/>
            <a:ext cx="3756967" cy="486653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Slide Number Placeholder 5">
            <a:extLst>
              <a:ext uri="{FF2B5EF4-FFF2-40B4-BE49-F238E27FC236}">
                <a16:creationId xmlns:a16="http://schemas.microsoft.com/office/drawing/2014/main" id="{919957CC-05A6-469F-A599-48CF5D6A1CB9}"/>
              </a:ext>
            </a:extLst>
          </p:cNvPr>
          <p:cNvSpPr>
            <a:spLocks noGrp="1"/>
          </p:cNvSpPr>
          <p:nvPr>
            <p:ph type="sldNum" sz="quarter" idx="12"/>
          </p:nvPr>
        </p:nvSpPr>
        <p:spPr/>
        <p:txBody>
          <a:bodyPr/>
          <a:lstStyle/>
          <a:p>
            <a:fld id="{DC0DAC50-5B68-40A7-BE88-76A9D7FBAD5C}" type="slidenum">
              <a:rPr lang="en-GB" smtClean="0"/>
              <a:t>25</a:t>
            </a:fld>
            <a:endParaRPr lang="en-GB"/>
          </a:p>
        </p:txBody>
      </p:sp>
      <p:sp>
        <p:nvSpPr>
          <p:cNvPr id="8" name="Rectangle 7">
            <a:extLst>
              <a:ext uri="{FF2B5EF4-FFF2-40B4-BE49-F238E27FC236}">
                <a16:creationId xmlns:a16="http://schemas.microsoft.com/office/drawing/2014/main" id="{CB257EB9-8194-47AF-93BC-1065C1EB916B}"/>
              </a:ext>
            </a:extLst>
          </p:cNvPr>
          <p:cNvSpPr/>
          <p:nvPr/>
        </p:nvSpPr>
        <p:spPr>
          <a:xfrm>
            <a:off x="244276" y="2255047"/>
            <a:ext cx="3980374" cy="4524315"/>
          </a:xfrm>
          <a:prstGeom prst="rect">
            <a:avLst/>
          </a:prstGeom>
        </p:spPr>
        <p:txBody>
          <a:bodyPr wrap="square">
            <a:spAutoFit/>
          </a:bodyPr>
          <a:lstStyle/>
          <a:p>
            <a:pPr marL="342900" indent="-342900">
              <a:buFont typeface="+mj-lt"/>
              <a:buAutoNum type="arabicPeriod"/>
            </a:pPr>
            <a:r>
              <a:rPr lang="en-GB" dirty="0">
                <a:solidFill>
                  <a:srgbClr val="333333"/>
                </a:solidFill>
                <a:latin typeface="Nunito"/>
              </a:rPr>
              <a:t>A play script will include a list of characters (at the very beginning).</a:t>
            </a:r>
          </a:p>
          <a:p>
            <a:pPr marL="342900" indent="-342900">
              <a:buFont typeface="+mj-lt"/>
              <a:buAutoNum type="arabicPeriod"/>
            </a:pPr>
            <a:r>
              <a:rPr lang="en-GB" dirty="0">
                <a:solidFill>
                  <a:srgbClr val="333333"/>
                </a:solidFill>
                <a:latin typeface="Nunito"/>
              </a:rPr>
              <a:t>It may be divided into acts which are then divided into scenes.</a:t>
            </a:r>
          </a:p>
          <a:p>
            <a:pPr marL="342900" indent="-342900">
              <a:buFont typeface="+mj-lt"/>
              <a:buAutoNum type="arabicPeriod"/>
            </a:pPr>
            <a:r>
              <a:rPr lang="en-GB" dirty="0">
                <a:solidFill>
                  <a:srgbClr val="333333"/>
                </a:solidFill>
                <a:latin typeface="Nunito"/>
              </a:rPr>
              <a:t>Each scene will have a description of the setting at the start and then the characters' dialogue.</a:t>
            </a:r>
          </a:p>
          <a:p>
            <a:pPr marL="342900" indent="-342900">
              <a:buFont typeface="+mj-lt"/>
              <a:buAutoNum type="arabicPeriod"/>
            </a:pPr>
            <a:r>
              <a:rPr lang="en-GB" dirty="0">
                <a:solidFill>
                  <a:srgbClr val="333333"/>
                </a:solidFill>
                <a:latin typeface="Nunito"/>
              </a:rPr>
              <a:t>Dialogue is set out with the </a:t>
            </a:r>
            <a:r>
              <a:rPr lang="en-GB" dirty="0">
                <a:latin typeface="Nunito"/>
              </a:rPr>
              <a:t>character's name on the left, then a colon then the dialogue (without speech marks).</a:t>
            </a:r>
          </a:p>
          <a:p>
            <a:pPr marL="342900" indent="-342900">
              <a:buFont typeface="+mj-lt"/>
              <a:buAutoNum type="arabicPeriod"/>
            </a:pPr>
            <a:r>
              <a:rPr lang="en-GB" dirty="0">
                <a:latin typeface="Nunito"/>
              </a:rPr>
              <a:t>Stage directions for the actors </a:t>
            </a:r>
            <a:r>
              <a:rPr lang="en-GB" dirty="0">
                <a:solidFill>
                  <a:srgbClr val="333333"/>
                </a:solidFill>
                <a:latin typeface="Nunito"/>
              </a:rPr>
              <a:t>are written every now and again in italics and brackets. There may also be an emotion written in brackets before a character’s line.</a:t>
            </a:r>
            <a:endParaRPr lang="en-GB" b="0" i="0" dirty="0">
              <a:solidFill>
                <a:srgbClr val="333333"/>
              </a:solidFill>
              <a:effectLst/>
              <a:latin typeface="Nunito"/>
            </a:endParaRPr>
          </a:p>
        </p:txBody>
      </p:sp>
      <p:cxnSp>
        <p:nvCxnSpPr>
          <p:cNvPr id="10" name="Straight Arrow Connector 9">
            <a:extLst>
              <a:ext uri="{FF2B5EF4-FFF2-40B4-BE49-F238E27FC236}">
                <a16:creationId xmlns:a16="http://schemas.microsoft.com/office/drawing/2014/main" id="{23A3299E-DD17-4181-85E6-4A46E9D28F2D}"/>
              </a:ext>
            </a:extLst>
          </p:cNvPr>
          <p:cNvCxnSpPr/>
          <p:nvPr/>
        </p:nvCxnSpPr>
        <p:spPr>
          <a:xfrm flipV="1">
            <a:off x="4067944" y="2204864"/>
            <a:ext cx="2088232" cy="2160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DB7BDBAA-3CFF-4A27-BB36-F0D702518B26}"/>
              </a:ext>
            </a:extLst>
          </p:cNvPr>
          <p:cNvCxnSpPr>
            <a:cxnSpLocks/>
          </p:cNvCxnSpPr>
          <p:nvPr/>
        </p:nvCxnSpPr>
        <p:spPr>
          <a:xfrm flipV="1">
            <a:off x="4194306" y="2510532"/>
            <a:ext cx="866246" cy="4938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2485EBD-6C34-4F6A-B8D6-7EE6DDD5BE5A}"/>
              </a:ext>
            </a:extLst>
          </p:cNvPr>
          <p:cNvCxnSpPr>
            <a:cxnSpLocks/>
          </p:cNvCxnSpPr>
          <p:nvPr/>
        </p:nvCxnSpPr>
        <p:spPr>
          <a:xfrm flipV="1">
            <a:off x="4224650" y="2610129"/>
            <a:ext cx="1283454" cy="10348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1BD9457F-C17A-4399-9BB9-82E6E4E3BD0D}"/>
              </a:ext>
            </a:extLst>
          </p:cNvPr>
          <p:cNvCxnSpPr>
            <a:cxnSpLocks/>
          </p:cNvCxnSpPr>
          <p:nvPr/>
        </p:nvCxnSpPr>
        <p:spPr>
          <a:xfrm flipV="1">
            <a:off x="3923928" y="4365104"/>
            <a:ext cx="1136624" cy="2064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E95D32A7-A53F-4F1F-B1C2-FA1E04C42EE5}"/>
              </a:ext>
            </a:extLst>
          </p:cNvPr>
          <p:cNvCxnSpPr>
            <a:cxnSpLocks/>
          </p:cNvCxnSpPr>
          <p:nvPr/>
        </p:nvCxnSpPr>
        <p:spPr>
          <a:xfrm flipV="1">
            <a:off x="4003688" y="4530945"/>
            <a:ext cx="1504416" cy="9467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DBEC5BA7-443F-4FD1-BB97-1296F55D1BD9}"/>
              </a:ext>
            </a:extLst>
          </p:cNvPr>
          <p:cNvCxnSpPr>
            <a:cxnSpLocks/>
          </p:cNvCxnSpPr>
          <p:nvPr/>
        </p:nvCxnSpPr>
        <p:spPr>
          <a:xfrm>
            <a:off x="4002173" y="5477699"/>
            <a:ext cx="1505931" cy="2773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6141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2051720" y="-171400"/>
            <a:ext cx="5060552" cy="707886"/>
          </a:xfrm>
          <a:prstGeom prst="rect">
            <a:avLst/>
          </a:prstGeom>
          <a:noFill/>
        </p:spPr>
        <p:txBody>
          <a:bodyPr wrap="square" rtlCol="0">
            <a:spAutoFit/>
          </a:bodyPr>
          <a:lstStyle/>
          <a:p>
            <a:pPr algn="ctr"/>
            <a:r>
              <a:rPr lang="en-GB" sz="4000" b="1" dirty="0">
                <a:ln>
                  <a:solidFill>
                    <a:sysClr val="windowText" lastClr="000000"/>
                  </a:solidFill>
                </a:ln>
                <a:solidFill>
                  <a:srgbClr val="0070C0"/>
                </a:solidFill>
              </a:rPr>
              <a:t>Marking up a script</a:t>
            </a:r>
          </a:p>
        </p:txBody>
      </p:sp>
      <p:pic>
        <p:nvPicPr>
          <p:cNvPr id="5" name="Picture 2"/>
          <p:cNvPicPr>
            <a:picLocks noChangeAspect="1" noChangeArrowheads="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3346817" y="764704"/>
            <a:ext cx="5113615" cy="602554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Rectangle 5"/>
          <p:cNvSpPr/>
          <p:nvPr/>
        </p:nvSpPr>
        <p:spPr>
          <a:xfrm>
            <a:off x="1" y="332656"/>
            <a:ext cx="3347864" cy="6647974"/>
          </a:xfrm>
          <a:prstGeom prst="rect">
            <a:avLst/>
          </a:prstGeom>
        </p:spPr>
        <p:txBody>
          <a:bodyPr wrap="square">
            <a:spAutoFit/>
          </a:bodyPr>
          <a:lstStyle/>
          <a:p>
            <a:pPr algn="ctr"/>
            <a:r>
              <a:rPr lang="en-GB" b="1" u="sng" dirty="0"/>
              <a:t>A: The Stage Managers Book</a:t>
            </a:r>
          </a:p>
          <a:p>
            <a:endParaRPr lang="en-US" sz="1400" dirty="0"/>
          </a:p>
          <a:p>
            <a:r>
              <a:rPr lang="en-US" sz="1400" dirty="0"/>
              <a:t>The Prompt Book is the </a:t>
            </a:r>
            <a:r>
              <a:rPr lang="en-US" sz="1400" b="1" dirty="0">
                <a:solidFill>
                  <a:srgbClr val="00B050"/>
                </a:solidFill>
              </a:rPr>
              <a:t>master copy </a:t>
            </a:r>
            <a:r>
              <a:rPr lang="en-US" sz="1400" dirty="0"/>
              <a:t>of the script or score, containing all the </a:t>
            </a:r>
            <a:r>
              <a:rPr lang="en-US" sz="1400" b="1" dirty="0">
                <a:solidFill>
                  <a:srgbClr val="0070C0"/>
                </a:solidFill>
              </a:rPr>
              <a:t>actor moves </a:t>
            </a:r>
            <a:r>
              <a:rPr lang="en-US" sz="1400" dirty="0"/>
              <a:t>and </a:t>
            </a:r>
            <a:r>
              <a:rPr lang="en-US" sz="1400" b="1" dirty="0">
                <a:solidFill>
                  <a:srgbClr val="0070C0"/>
                </a:solidFill>
              </a:rPr>
              <a:t>technical cues</a:t>
            </a:r>
            <a:r>
              <a:rPr lang="en-US" sz="1400" dirty="0"/>
              <a:t>, and is used by the deputy stage manager to </a:t>
            </a:r>
            <a:r>
              <a:rPr lang="en-US" sz="1400" b="1" dirty="0">
                <a:solidFill>
                  <a:srgbClr val="FF0000"/>
                </a:solidFill>
              </a:rPr>
              <a:t>run rehearsals</a:t>
            </a:r>
            <a:r>
              <a:rPr lang="en-US" sz="1400" b="1" dirty="0"/>
              <a:t> </a:t>
            </a:r>
            <a:r>
              <a:rPr lang="en-US" sz="1400" dirty="0"/>
              <a:t>and later, </a:t>
            </a:r>
            <a:r>
              <a:rPr lang="en-US" sz="1400" b="1" dirty="0">
                <a:solidFill>
                  <a:srgbClr val="FF0000"/>
                </a:solidFill>
              </a:rPr>
              <a:t>control</a:t>
            </a:r>
            <a:r>
              <a:rPr lang="en-US" sz="1400" b="1" dirty="0"/>
              <a:t> </a:t>
            </a:r>
            <a:r>
              <a:rPr lang="en-US" sz="1400" dirty="0"/>
              <a:t>the performance. </a:t>
            </a:r>
          </a:p>
          <a:p>
            <a:endParaRPr lang="en-US" sz="1400" dirty="0"/>
          </a:p>
          <a:p>
            <a:r>
              <a:rPr lang="en-US" sz="1400" dirty="0"/>
              <a:t>It’s sometimes known as </a:t>
            </a:r>
            <a:r>
              <a:rPr lang="en-US" sz="1400" b="1" dirty="0"/>
              <a:t>the ‘book</a:t>
            </a:r>
            <a:r>
              <a:rPr lang="en-US" sz="1400" dirty="0"/>
              <a:t>’, Prompt Copy or Prompt Script. The member of stage management (often the DSM) cueing the show is said to be ‘On the Book’. (e.g. ‘Clare’s on the book for the next show’).</a:t>
            </a:r>
          </a:p>
          <a:p>
            <a:br>
              <a:rPr lang="en-US" sz="1400" dirty="0"/>
            </a:br>
            <a:r>
              <a:rPr lang="en-US" sz="1400" dirty="0"/>
              <a:t>As well as the script and/or score of the show, the prompt book also contains </a:t>
            </a:r>
            <a:r>
              <a:rPr lang="en-US" sz="1400" b="1" dirty="0">
                <a:solidFill>
                  <a:srgbClr val="7030A0"/>
                </a:solidFill>
              </a:rPr>
              <a:t>contact lists</a:t>
            </a:r>
            <a:r>
              <a:rPr lang="en-US" sz="1400" b="1" dirty="0"/>
              <a:t> </a:t>
            </a:r>
            <a:r>
              <a:rPr lang="en-US" sz="1400" dirty="0"/>
              <a:t>for all concerned with the production, information about the venue(s), show reports, local amenities, </a:t>
            </a:r>
            <a:r>
              <a:rPr lang="en-US" sz="1400" b="1" dirty="0">
                <a:solidFill>
                  <a:srgbClr val="7030A0"/>
                </a:solidFill>
              </a:rPr>
              <a:t>emergency procedures </a:t>
            </a:r>
            <a:r>
              <a:rPr lang="en-US" sz="1400" dirty="0"/>
              <a:t>and any other information that may be needed during the run of the show. It’s rightly known as the production ‘bible’.</a:t>
            </a:r>
          </a:p>
          <a:p>
            <a:r>
              <a:rPr lang="en-US" sz="1400" dirty="0"/>
              <a:t>The book is usually laid out so that the </a:t>
            </a:r>
            <a:r>
              <a:rPr lang="en-US" sz="1400" b="1" dirty="0">
                <a:solidFill>
                  <a:schemeClr val="accent6">
                    <a:lumMod val="75000"/>
                  </a:schemeClr>
                </a:solidFill>
              </a:rPr>
              <a:t>script is on one side</a:t>
            </a:r>
            <a:r>
              <a:rPr lang="en-US" sz="1400" dirty="0">
                <a:solidFill>
                  <a:schemeClr val="accent6">
                    <a:lumMod val="75000"/>
                  </a:schemeClr>
                </a:solidFill>
              </a:rPr>
              <a:t> </a:t>
            </a:r>
            <a:r>
              <a:rPr lang="en-US" sz="1400" dirty="0"/>
              <a:t>of a folder, and the </a:t>
            </a:r>
            <a:r>
              <a:rPr lang="en-US" sz="1400" b="1" dirty="0">
                <a:solidFill>
                  <a:schemeClr val="accent6">
                    <a:lumMod val="75000"/>
                  </a:schemeClr>
                </a:solidFill>
              </a:rPr>
              <a:t>cues are on the opposite side</a:t>
            </a:r>
            <a:r>
              <a:rPr lang="en-US" sz="1400" dirty="0"/>
              <a:t>, with a line between the cue word / line, and the cue itself. </a:t>
            </a:r>
            <a:endParaRPr lang="en-GB" sz="1400" dirty="0"/>
          </a:p>
        </p:txBody>
      </p:sp>
      <p:sp>
        <p:nvSpPr>
          <p:cNvPr id="4" name="Rectangle 3"/>
          <p:cNvSpPr/>
          <p:nvPr/>
        </p:nvSpPr>
        <p:spPr>
          <a:xfrm>
            <a:off x="6395743" y="5373216"/>
            <a:ext cx="2664296" cy="954107"/>
          </a:xfrm>
          <a:prstGeom prst="rect">
            <a:avLst/>
          </a:prstGeom>
          <a:solidFill>
            <a:srgbClr val="FFFF99"/>
          </a:solidFill>
          <a:ln>
            <a:solidFill>
              <a:schemeClr val="tx1"/>
            </a:solidFill>
          </a:ln>
        </p:spPr>
        <p:txBody>
          <a:bodyPr wrap="square">
            <a:spAutoFit/>
          </a:bodyPr>
          <a:lstStyle/>
          <a:p>
            <a:pPr algn="ctr"/>
            <a:r>
              <a:rPr lang="en-US" sz="1400" dirty="0"/>
              <a:t>Write technical cues on this side</a:t>
            </a:r>
          </a:p>
          <a:p>
            <a:pPr algn="ctr"/>
            <a:endParaRPr lang="en-US" sz="1400" dirty="0"/>
          </a:p>
          <a:p>
            <a:pPr algn="ctr"/>
            <a:r>
              <a:rPr lang="en-US" sz="1400" dirty="0"/>
              <a:t>You can also write when to call actors to the stage</a:t>
            </a:r>
            <a:endParaRPr lang="en-GB" sz="1400" dirty="0"/>
          </a:p>
        </p:txBody>
      </p:sp>
      <p:sp>
        <p:nvSpPr>
          <p:cNvPr id="7" name="Rectangle 6"/>
          <p:cNvSpPr/>
          <p:nvPr/>
        </p:nvSpPr>
        <p:spPr>
          <a:xfrm>
            <a:off x="4740354" y="332656"/>
            <a:ext cx="2351926" cy="369332"/>
          </a:xfrm>
          <a:prstGeom prst="rect">
            <a:avLst/>
          </a:prstGeom>
        </p:spPr>
        <p:txBody>
          <a:bodyPr wrap="none">
            <a:spAutoFit/>
          </a:bodyPr>
          <a:lstStyle/>
          <a:p>
            <a:pPr algn="ctr"/>
            <a:r>
              <a:rPr lang="en-GB" b="1" u="sng" dirty="0"/>
              <a:t>B: Making up the book</a:t>
            </a:r>
          </a:p>
        </p:txBody>
      </p:sp>
      <p:sp>
        <p:nvSpPr>
          <p:cNvPr id="2" name="Slide Number Placeholder 1">
            <a:extLst>
              <a:ext uri="{FF2B5EF4-FFF2-40B4-BE49-F238E27FC236}">
                <a16:creationId xmlns:a16="http://schemas.microsoft.com/office/drawing/2014/main" id="{F9350B22-DC95-4262-B6F8-01B0E2B90A43}"/>
              </a:ext>
            </a:extLst>
          </p:cNvPr>
          <p:cNvSpPr>
            <a:spLocks noGrp="1"/>
          </p:cNvSpPr>
          <p:nvPr>
            <p:ph type="sldNum" sz="quarter" idx="12"/>
          </p:nvPr>
        </p:nvSpPr>
        <p:spPr/>
        <p:txBody>
          <a:bodyPr/>
          <a:lstStyle/>
          <a:p>
            <a:fld id="{DC0DAC50-5B68-40A7-BE88-76A9D7FBAD5C}" type="slidenum">
              <a:rPr lang="en-GB" smtClean="0"/>
              <a:t>26</a:t>
            </a:fld>
            <a:endParaRPr lang="en-GB"/>
          </a:p>
        </p:txBody>
      </p:sp>
    </p:spTree>
    <p:extLst>
      <p:ext uri="{BB962C8B-B14F-4D97-AF65-F5344CB8AC3E}">
        <p14:creationId xmlns:p14="http://schemas.microsoft.com/office/powerpoint/2010/main" val="4230149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4788024" y="2598123"/>
            <a:ext cx="4279739" cy="4214098"/>
          </a:xfrm>
          <a:prstGeom prst="rect">
            <a:avLst/>
          </a:prstGeom>
          <a:solidFill>
            <a:schemeClr val="accent4">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125302" y="4577061"/>
            <a:ext cx="4506230" cy="2235160"/>
          </a:xfrm>
          <a:prstGeom prst="rect">
            <a:avLst/>
          </a:prstGeom>
          <a:solidFill>
            <a:schemeClr val="accent6">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125302" y="3414773"/>
            <a:ext cx="4506230" cy="1141581"/>
          </a:xfrm>
          <a:prstGeom prst="rect">
            <a:avLst/>
          </a:prstGeom>
          <a:solidFill>
            <a:schemeClr val="accent4">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131540" y="692696"/>
            <a:ext cx="4499992" cy="2583037"/>
          </a:xfrm>
          <a:prstGeom prst="rect">
            <a:avLst/>
          </a:prstGeom>
          <a:solidFill>
            <a:schemeClr val="accent6">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1066047" y="692696"/>
            <a:ext cx="2558970" cy="369332"/>
          </a:xfrm>
          <a:prstGeom prst="rect">
            <a:avLst/>
          </a:prstGeom>
        </p:spPr>
        <p:txBody>
          <a:bodyPr wrap="none">
            <a:spAutoFit/>
          </a:bodyPr>
          <a:lstStyle/>
          <a:p>
            <a:r>
              <a:rPr lang="en-GB" b="1" u="sng" dirty="0"/>
              <a:t>A: What is a Storyboard?</a:t>
            </a:r>
            <a:endParaRPr lang="en-GB" u="sng" dirty="0"/>
          </a:p>
        </p:txBody>
      </p:sp>
      <p:sp>
        <p:nvSpPr>
          <p:cNvPr id="3" name="Rectangle 2"/>
          <p:cNvSpPr/>
          <p:nvPr/>
        </p:nvSpPr>
        <p:spPr>
          <a:xfrm>
            <a:off x="107504" y="982088"/>
            <a:ext cx="4572000" cy="2308324"/>
          </a:xfrm>
          <a:prstGeom prst="rect">
            <a:avLst/>
          </a:prstGeom>
        </p:spPr>
        <p:txBody>
          <a:bodyPr>
            <a:spAutoFit/>
          </a:bodyPr>
          <a:lstStyle/>
          <a:p>
            <a:pPr algn="ctr"/>
            <a:r>
              <a:rPr lang="en-US" b="1" dirty="0"/>
              <a:t>A storyboard is a graphic representation of how your video will unfold, shot by shot.</a:t>
            </a:r>
            <a:endParaRPr lang="en-US" dirty="0"/>
          </a:p>
          <a:p>
            <a:pPr algn="ctr"/>
            <a:r>
              <a:rPr lang="en-US" dirty="0"/>
              <a:t>It’s made up of a number of squares with illustrations or pictures representing each shot, with notes about what’s going on in the scene and what’s being said in the script during that shot. Think of it as sort of a comic book version of your script.</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031" r="12598"/>
          <a:stretch/>
        </p:blipFill>
        <p:spPr bwMode="auto">
          <a:xfrm>
            <a:off x="6092115" y="65239"/>
            <a:ext cx="2974544" cy="191761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Rectangle 3"/>
          <p:cNvSpPr/>
          <p:nvPr/>
        </p:nvSpPr>
        <p:spPr>
          <a:xfrm>
            <a:off x="299908" y="3356992"/>
            <a:ext cx="4091248" cy="369332"/>
          </a:xfrm>
          <a:prstGeom prst="rect">
            <a:avLst/>
          </a:prstGeom>
        </p:spPr>
        <p:txBody>
          <a:bodyPr wrap="none">
            <a:spAutoFit/>
          </a:bodyPr>
          <a:lstStyle/>
          <a:p>
            <a:r>
              <a:rPr lang="en-US" b="1" u="sng" dirty="0"/>
              <a:t>B: Why storyboarding can be a good idea</a:t>
            </a:r>
            <a:endParaRPr lang="en-GB" u="sng" dirty="0"/>
          </a:p>
        </p:txBody>
      </p:sp>
      <p:sp>
        <p:nvSpPr>
          <p:cNvPr id="5" name="Rectangle 4"/>
          <p:cNvSpPr/>
          <p:nvPr/>
        </p:nvSpPr>
        <p:spPr>
          <a:xfrm>
            <a:off x="299908" y="3633024"/>
            <a:ext cx="4412042" cy="923330"/>
          </a:xfrm>
          <a:prstGeom prst="rect">
            <a:avLst/>
          </a:prstGeom>
        </p:spPr>
        <p:txBody>
          <a:bodyPr wrap="none">
            <a:spAutoFit/>
          </a:bodyPr>
          <a:lstStyle/>
          <a:p>
            <a:pPr marL="285750" indent="-285750">
              <a:buFont typeface="Arial" panose="020B0604020202020204" pitchFamily="34" charset="0"/>
              <a:buChar char="•"/>
            </a:pPr>
            <a:r>
              <a:rPr lang="en-US" dirty="0"/>
              <a:t>Best way to share your vision as it is visual</a:t>
            </a:r>
          </a:p>
          <a:p>
            <a:pPr marL="285750" indent="-285750">
              <a:buFont typeface="Arial" panose="020B0604020202020204" pitchFamily="34" charset="0"/>
              <a:buChar char="•"/>
            </a:pPr>
            <a:r>
              <a:rPr lang="en-GB" dirty="0"/>
              <a:t>Makes rehearsals much easier</a:t>
            </a:r>
          </a:p>
          <a:p>
            <a:pPr marL="285750" indent="-285750">
              <a:buFont typeface="Arial" panose="020B0604020202020204" pitchFamily="34" charset="0"/>
              <a:buChar char="•"/>
            </a:pPr>
            <a:r>
              <a:rPr lang="en-GB" dirty="0"/>
              <a:t>Saves you time</a:t>
            </a:r>
          </a:p>
        </p:txBody>
      </p:sp>
      <p:pic>
        <p:nvPicPr>
          <p:cNvPr id="1028" name="Picture 4" descr="what is a storyboard"/>
          <p:cNvPicPr>
            <a:picLocks noChangeAspect="1" noChangeArrowheads="1"/>
          </p:cNvPicPr>
          <p:nvPr/>
        </p:nvPicPr>
        <p:blipFill rotWithShape="1">
          <a:blip r:embed="rId3" cstate="print">
            <a:duotone>
              <a:prstClr val="black"/>
              <a:schemeClr val="accent6">
                <a:tint val="45000"/>
                <a:satMod val="400000"/>
              </a:schemeClr>
            </a:duotone>
            <a:extLst>
              <a:ext uri="{28A0092B-C50C-407E-A947-70E740481C1C}">
                <a14:useLocalDpi xmlns:a14="http://schemas.microsoft.com/office/drawing/2010/main" val="0"/>
              </a:ext>
            </a:extLst>
          </a:blip>
          <a:srcRect t="6464" b="16477"/>
          <a:stretch/>
        </p:blipFill>
        <p:spPr bwMode="auto">
          <a:xfrm>
            <a:off x="4788024" y="1262356"/>
            <a:ext cx="1638994" cy="123054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Rectangle 5"/>
          <p:cNvSpPr/>
          <p:nvPr/>
        </p:nvSpPr>
        <p:spPr>
          <a:xfrm>
            <a:off x="4984090" y="2564904"/>
            <a:ext cx="4159910" cy="4247317"/>
          </a:xfrm>
          <a:prstGeom prst="rect">
            <a:avLst/>
          </a:prstGeom>
        </p:spPr>
        <p:txBody>
          <a:bodyPr wrap="square">
            <a:spAutoFit/>
          </a:bodyPr>
          <a:lstStyle/>
          <a:p>
            <a:pPr algn="ctr"/>
            <a:r>
              <a:rPr lang="en-GB" b="1" u="sng" dirty="0"/>
              <a:t>D: Step-by-step instructions</a:t>
            </a:r>
          </a:p>
          <a:p>
            <a:pPr marL="342900" indent="-342900">
              <a:buFont typeface="+mj-lt"/>
              <a:buAutoNum type="arabicPeriod"/>
            </a:pPr>
            <a:r>
              <a:rPr lang="en-GB" b="1" dirty="0"/>
              <a:t>Add your script. </a:t>
            </a:r>
            <a:r>
              <a:rPr lang="en-US" dirty="0"/>
              <a:t>Beneath each picture, write the lines from the script OR the action that is happening</a:t>
            </a:r>
            <a:endParaRPr lang="en-GB" b="1" dirty="0"/>
          </a:p>
          <a:p>
            <a:pPr marL="342900" indent="-342900">
              <a:buFont typeface="+mj-lt"/>
              <a:buAutoNum type="arabicPeriod"/>
            </a:pPr>
            <a:r>
              <a:rPr lang="en-GB" b="1" dirty="0"/>
              <a:t>Sketch your story. </a:t>
            </a:r>
            <a:r>
              <a:rPr lang="en-US" dirty="0"/>
              <a:t>Your storyboard </a:t>
            </a:r>
            <a:r>
              <a:rPr lang="en-US" b="1" dirty="0"/>
              <a:t>doesn’t have to be incredibly detailed</a:t>
            </a:r>
            <a:r>
              <a:rPr lang="en-US" dirty="0"/>
              <a:t> — you can draw stick figures and do not have to use colour. You can indicate movement with an arrow.</a:t>
            </a:r>
          </a:p>
          <a:p>
            <a:pPr marL="342900" indent="-342900">
              <a:buFont typeface="+mj-lt"/>
              <a:buAutoNum type="arabicPeriod"/>
            </a:pPr>
            <a:r>
              <a:rPr lang="en-US" b="1" dirty="0"/>
              <a:t>Add Notes. </a:t>
            </a:r>
            <a:r>
              <a:rPr lang="en-US" dirty="0"/>
              <a:t>Finally, add in any notes about each scene. This might include a description of what’s happening, camera angles or movement, and any special effects. Don’t forget about audio like music or sound effects.</a:t>
            </a:r>
            <a:endParaRPr lang="en-GB" dirty="0"/>
          </a:p>
        </p:txBody>
      </p:sp>
      <p:sp>
        <p:nvSpPr>
          <p:cNvPr id="9" name="Rectangle 8"/>
          <p:cNvSpPr/>
          <p:nvPr/>
        </p:nvSpPr>
        <p:spPr>
          <a:xfrm>
            <a:off x="59532" y="4577060"/>
            <a:ext cx="4572000" cy="2308324"/>
          </a:xfrm>
          <a:prstGeom prst="rect">
            <a:avLst/>
          </a:prstGeom>
        </p:spPr>
        <p:txBody>
          <a:bodyPr>
            <a:spAutoFit/>
          </a:bodyPr>
          <a:lstStyle/>
          <a:p>
            <a:pPr algn="ctr"/>
            <a:r>
              <a:rPr lang="en-US" b="1" u="sng" dirty="0"/>
              <a:t>C: Helpful Storyboarding Tips</a:t>
            </a:r>
          </a:p>
          <a:p>
            <a:pPr marL="285750" indent="-285750">
              <a:buFont typeface="Arial" panose="020B0604020202020204" pitchFamily="34" charset="0"/>
              <a:buChar char="•"/>
            </a:pPr>
            <a:r>
              <a:rPr lang="en-US" b="1" dirty="0"/>
              <a:t>Annotate WHY you have chosen what you have </a:t>
            </a:r>
          </a:p>
          <a:p>
            <a:pPr marL="285750" indent="-285750">
              <a:buFont typeface="Arial" panose="020B0604020202020204" pitchFamily="34" charset="0"/>
              <a:buChar char="•"/>
            </a:pPr>
            <a:r>
              <a:rPr lang="en-US" b="1" dirty="0"/>
              <a:t>LINK your decisions to the brief/stimulus</a:t>
            </a:r>
          </a:p>
          <a:p>
            <a:pPr marL="285750" indent="-285750">
              <a:buFont typeface="Arial" panose="020B0604020202020204" pitchFamily="34" charset="0"/>
              <a:buChar char="•"/>
            </a:pPr>
            <a:r>
              <a:rPr lang="en-US" b="1" dirty="0"/>
              <a:t>Make sure it’s logical and makes sense</a:t>
            </a:r>
          </a:p>
          <a:p>
            <a:pPr marL="285750" indent="-285750">
              <a:buFont typeface="Arial" panose="020B0604020202020204" pitchFamily="34" charset="0"/>
              <a:buChar char="•"/>
            </a:pPr>
            <a:r>
              <a:rPr lang="en-GB" b="1" dirty="0"/>
              <a:t>If you are writing a storyboard for a film you can include the shot (close up, medium shot, pan out, pan across </a:t>
            </a:r>
            <a:r>
              <a:rPr lang="en-GB" b="1" dirty="0" err="1"/>
              <a:t>etc</a:t>
            </a:r>
            <a:r>
              <a:rPr lang="en-GB" b="1" dirty="0"/>
              <a:t>)</a:t>
            </a:r>
            <a:endParaRPr lang="en-US" b="1" dirty="0"/>
          </a:p>
        </p:txBody>
      </p:sp>
      <p:sp>
        <p:nvSpPr>
          <p:cNvPr id="7" name="Rectangle 6"/>
          <p:cNvSpPr/>
          <p:nvPr/>
        </p:nvSpPr>
        <p:spPr>
          <a:xfrm>
            <a:off x="-36512" y="73996"/>
            <a:ext cx="6164123" cy="584775"/>
          </a:xfrm>
          <a:prstGeom prst="rect">
            <a:avLst/>
          </a:prstGeom>
        </p:spPr>
        <p:txBody>
          <a:bodyPr wrap="none">
            <a:spAutoFit/>
          </a:bodyPr>
          <a:lstStyle/>
          <a:p>
            <a:r>
              <a:rPr lang="en-US" sz="3200" b="1" u="sng" dirty="0"/>
              <a:t>Storyboard Narrative Development</a:t>
            </a:r>
            <a:endParaRPr lang="en-GB" sz="3200" b="1" u="sng" dirty="0"/>
          </a:p>
        </p:txBody>
      </p:sp>
      <p:pic>
        <p:nvPicPr>
          <p:cNvPr id="8" name="Picture 2" descr="Image result for stick man png">
            <a:hlinkClick r:id="rId4"/>
          </p:cNvPr>
          <p:cNvPicPr>
            <a:picLocks noChangeAspect="1" noChangeArrowheads="1"/>
          </p:cNvPicPr>
          <p:nvPr/>
        </p:nvPicPr>
        <p:blipFill>
          <a:blip r:embed="rId5" cstate="print">
            <a:duotone>
              <a:schemeClr val="accent3">
                <a:shade val="45000"/>
                <a:satMod val="135000"/>
              </a:schemeClr>
              <a:prstClr val="white"/>
            </a:duotone>
            <a:extLst>
              <a:ext uri="{BEBA8EAE-BF5A-486C-A8C5-ECC9F3942E4B}">
                <a14:imgProps xmlns:a14="http://schemas.microsoft.com/office/drawing/2010/main">
                  <a14:imgLayer r:embed="rId6">
                    <a14:imgEffect>
                      <a14:backgroundRemoval t="0" b="99418" l="10000" r="90000"/>
                    </a14:imgEffect>
                  </a14:imgLayer>
                </a14:imgProps>
              </a:ext>
              <a:ext uri="{28A0092B-C50C-407E-A947-70E740481C1C}">
                <a14:useLocalDpi xmlns:a14="http://schemas.microsoft.com/office/drawing/2010/main" val="0"/>
              </a:ext>
            </a:extLst>
          </a:blip>
          <a:srcRect/>
          <a:stretch>
            <a:fillRect/>
          </a:stretch>
        </p:blipFill>
        <p:spPr bwMode="auto">
          <a:xfrm>
            <a:off x="4711951" y="4133217"/>
            <a:ext cx="796154" cy="8141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Image result for note pen png">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88024" y="5589240"/>
            <a:ext cx="504184" cy="53700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script png">
            <a:hlinkClick r:id="rId9"/>
          </p:cNvPr>
          <p:cNvPicPr>
            <a:picLocks noChangeAspect="1" noChangeArrowheads="1"/>
          </p:cNvPicPr>
          <p:nvPr/>
        </p:nvPicPr>
        <p:blipFill>
          <a:blip r:embed="rId10" cstate="print">
            <a:duotone>
              <a:schemeClr val="accent6">
                <a:shade val="45000"/>
                <a:satMod val="135000"/>
              </a:schemeClr>
              <a:prstClr val="white"/>
            </a:duotone>
            <a:extLst>
              <a:ext uri="{BEBA8EAE-BF5A-486C-A8C5-ECC9F3942E4B}">
                <a14:imgProps xmlns:a14="http://schemas.microsoft.com/office/drawing/2010/main">
                  <a14:imgLayer r:embed="rId11">
                    <a14:imgEffect>
                      <a14:backgroundRemoval t="0" b="93476" l="0" r="97159">
                        <a14:foregroundMark x1="30114" y1="26310" x2="52273" y2="26524"/>
                        <a14:foregroundMark x1="55341" y1="42032" x2="45341" y2="41604"/>
                        <a14:foregroundMark x1="36136" y1="58824" x2="39545" y2="58503"/>
                      </a14:backgroundRemoval>
                    </a14:imgEffect>
                  </a14:imgLayer>
                </a14:imgProps>
              </a:ext>
              <a:ext uri="{28A0092B-C50C-407E-A947-70E740481C1C}">
                <a14:useLocalDpi xmlns:a14="http://schemas.microsoft.com/office/drawing/2010/main" val="0"/>
              </a:ext>
            </a:extLst>
          </a:blip>
          <a:srcRect/>
          <a:stretch>
            <a:fillRect/>
          </a:stretch>
        </p:blipFill>
        <p:spPr bwMode="auto">
          <a:xfrm>
            <a:off x="4838376" y="3202365"/>
            <a:ext cx="525712" cy="558569"/>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11">
            <a:extLst>
              <a:ext uri="{FF2B5EF4-FFF2-40B4-BE49-F238E27FC236}">
                <a16:creationId xmlns:a16="http://schemas.microsoft.com/office/drawing/2014/main" id="{9ED60B5E-A570-4B39-ADE6-9E1D2F2835F0}"/>
              </a:ext>
            </a:extLst>
          </p:cNvPr>
          <p:cNvSpPr>
            <a:spLocks noGrp="1"/>
          </p:cNvSpPr>
          <p:nvPr>
            <p:ph type="sldNum" sz="quarter" idx="12"/>
          </p:nvPr>
        </p:nvSpPr>
        <p:spPr/>
        <p:txBody>
          <a:bodyPr/>
          <a:lstStyle/>
          <a:p>
            <a:fld id="{DC0DAC50-5B68-40A7-BE88-76A9D7FBAD5C}" type="slidenum">
              <a:rPr lang="en-GB" smtClean="0"/>
              <a:t>27</a:t>
            </a:fld>
            <a:endParaRPr lang="en-GB"/>
          </a:p>
        </p:txBody>
      </p:sp>
    </p:spTree>
    <p:extLst>
      <p:ext uri="{BB962C8B-B14F-4D97-AF65-F5344CB8AC3E}">
        <p14:creationId xmlns:p14="http://schemas.microsoft.com/office/powerpoint/2010/main" val="9396384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3491880" y="614653"/>
            <a:ext cx="5544616" cy="6270731"/>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72007" y="3274484"/>
            <a:ext cx="3347863" cy="3482888"/>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72008" y="587269"/>
            <a:ext cx="3347863" cy="2481691"/>
          </a:xfrm>
          <a:prstGeom prst="rect">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p:cNvSpPr txBox="1"/>
          <p:nvPr/>
        </p:nvSpPr>
        <p:spPr>
          <a:xfrm>
            <a:off x="1475656" y="-171400"/>
            <a:ext cx="6048672" cy="758669"/>
          </a:xfrm>
          <a:prstGeom prst="rect">
            <a:avLst/>
          </a:prstGeom>
          <a:noFill/>
        </p:spPr>
        <p:txBody>
          <a:bodyPr wrap="square" rtlCol="0">
            <a:spAutoFit/>
          </a:bodyPr>
          <a:lstStyle/>
          <a:p>
            <a:pPr algn="ctr">
              <a:lnSpc>
                <a:spcPct val="115000"/>
              </a:lnSpc>
              <a:spcAft>
                <a:spcPts val="0"/>
              </a:spcAft>
            </a:pPr>
            <a:r>
              <a:rPr lang="en-GB" sz="4000" b="1" u="sng" dirty="0"/>
              <a:t>Approaches to Rehearsal</a:t>
            </a:r>
            <a:endParaRPr lang="en-GB" sz="3200" b="1" u="sng" dirty="0">
              <a:solidFill>
                <a:srgbClr val="000000"/>
              </a:solidFill>
              <a:ea typeface="Calibri"/>
              <a:cs typeface="Calibri"/>
            </a:endParaRPr>
          </a:p>
        </p:txBody>
      </p:sp>
      <p:sp>
        <p:nvSpPr>
          <p:cNvPr id="4" name="TextBox 3"/>
          <p:cNvSpPr txBox="1"/>
          <p:nvPr/>
        </p:nvSpPr>
        <p:spPr>
          <a:xfrm>
            <a:off x="700949" y="555227"/>
            <a:ext cx="1945961" cy="425501"/>
          </a:xfrm>
          <a:prstGeom prst="rect">
            <a:avLst/>
          </a:prstGeom>
          <a:noFill/>
        </p:spPr>
        <p:txBody>
          <a:bodyPr wrap="square" rtlCol="0">
            <a:spAutoFit/>
          </a:bodyPr>
          <a:lstStyle/>
          <a:p>
            <a:pPr algn="ctr">
              <a:lnSpc>
                <a:spcPct val="115000"/>
              </a:lnSpc>
              <a:spcAft>
                <a:spcPts val="0"/>
              </a:spcAft>
            </a:pPr>
            <a:r>
              <a:rPr lang="en-GB" sz="2000" b="1" u="sng" dirty="0"/>
              <a:t>A: Warm-ups</a:t>
            </a:r>
            <a:endParaRPr lang="en-GB" sz="1600" b="1" u="sng" dirty="0">
              <a:solidFill>
                <a:srgbClr val="000000"/>
              </a:solidFill>
              <a:ea typeface="Calibri"/>
              <a:cs typeface="Calibri"/>
            </a:endParaRPr>
          </a:p>
        </p:txBody>
      </p:sp>
      <p:sp>
        <p:nvSpPr>
          <p:cNvPr id="2" name="Rectangle 1"/>
          <p:cNvSpPr/>
          <p:nvPr/>
        </p:nvSpPr>
        <p:spPr>
          <a:xfrm>
            <a:off x="72008" y="1026257"/>
            <a:ext cx="3347863" cy="2308324"/>
          </a:xfrm>
          <a:prstGeom prst="rect">
            <a:avLst/>
          </a:prstGeom>
        </p:spPr>
        <p:txBody>
          <a:bodyPr wrap="square">
            <a:spAutoFit/>
          </a:bodyPr>
          <a:lstStyle/>
          <a:p>
            <a:pPr algn="ctr"/>
            <a:r>
              <a:rPr lang="en-GB" b="1" u="sng" dirty="0"/>
              <a:t>What is the purpose?</a:t>
            </a:r>
          </a:p>
          <a:p>
            <a:pPr algn="ctr"/>
            <a:endParaRPr lang="en-GB" b="1" u="sng" dirty="0"/>
          </a:p>
          <a:p>
            <a:pPr algn="ctr"/>
            <a:r>
              <a:rPr lang="en-GB" dirty="0">
                <a:solidFill>
                  <a:prstClr val="black"/>
                </a:solidFill>
              </a:rPr>
              <a:t>To prevent injury and to encourage focus.</a:t>
            </a:r>
            <a:r>
              <a:rPr lang="en-GB" b="1" dirty="0"/>
              <a:t> Vocal warm ups and games-</a:t>
            </a:r>
            <a:r>
              <a:rPr lang="en-GB" dirty="0"/>
              <a:t> to prevent damage to the voice and to experiment with sounds and voices.</a:t>
            </a:r>
          </a:p>
          <a:p>
            <a:pPr lvl="0" algn="ctr"/>
            <a:endParaRPr lang="en-GB" dirty="0">
              <a:solidFill>
                <a:prstClr val="black"/>
              </a:solidFill>
            </a:endParaRPr>
          </a:p>
        </p:txBody>
      </p:sp>
      <p:sp>
        <p:nvSpPr>
          <p:cNvPr id="5" name="Rectangle 4"/>
          <p:cNvSpPr/>
          <p:nvPr/>
        </p:nvSpPr>
        <p:spPr>
          <a:xfrm>
            <a:off x="72008" y="3687506"/>
            <a:ext cx="3347862" cy="3046988"/>
          </a:xfrm>
          <a:prstGeom prst="rect">
            <a:avLst/>
          </a:prstGeom>
        </p:spPr>
        <p:txBody>
          <a:bodyPr wrap="square">
            <a:spAutoFit/>
          </a:bodyPr>
          <a:lstStyle/>
          <a:p>
            <a:pPr marL="285750" indent="-285750">
              <a:buFont typeface="Arial" panose="020B0604020202020204" pitchFamily="34" charset="0"/>
              <a:buChar char="•"/>
            </a:pPr>
            <a:r>
              <a:rPr lang="en-GB" sz="1600" dirty="0"/>
              <a:t>Clear the space- practical warm-up</a:t>
            </a:r>
          </a:p>
          <a:p>
            <a:pPr marL="285750" indent="-285750">
              <a:buFont typeface="Arial" panose="020B0604020202020204" pitchFamily="34" charset="0"/>
              <a:buChar char="•"/>
            </a:pPr>
            <a:r>
              <a:rPr lang="en-GB" sz="1600" dirty="0"/>
              <a:t>Yoga- relaxation</a:t>
            </a:r>
          </a:p>
          <a:p>
            <a:pPr marL="285750" indent="-285750">
              <a:buFont typeface="Arial" panose="020B0604020202020204" pitchFamily="34" charset="0"/>
              <a:buChar char="•"/>
            </a:pPr>
            <a:r>
              <a:rPr lang="en-GB" sz="1600" dirty="0"/>
              <a:t>Throw the facial expression</a:t>
            </a:r>
          </a:p>
          <a:p>
            <a:pPr marL="285750" indent="-285750">
              <a:buFont typeface="Arial" panose="020B0604020202020204" pitchFamily="34" charset="0"/>
              <a:buChar char="•"/>
            </a:pPr>
            <a:r>
              <a:rPr lang="en-GB" sz="1600" dirty="0"/>
              <a:t>Count to 10/20 as a group: without a leader, no one to speak at the same time or you go back to 1.</a:t>
            </a:r>
          </a:p>
          <a:p>
            <a:pPr marL="285750" indent="-285750">
              <a:buFont typeface="Arial" panose="020B0604020202020204" pitchFamily="34" charset="0"/>
              <a:buChar char="•"/>
            </a:pPr>
            <a:r>
              <a:rPr lang="en-GB" sz="1600" dirty="0"/>
              <a:t>Rubber chicken-energy &amp; voice</a:t>
            </a:r>
          </a:p>
          <a:p>
            <a:pPr marL="285750" indent="-285750">
              <a:buFont typeface="Arial" panose="020B0604020202020204" pitchFamily="34" charset="0"/>
              <a:buChar char="•"/>
            </a:pPr>
            <a:r>
              <a:rPr lang="en-GB" sz="1600" dirty="0"/>
              <a:t>Breathing-using diaphragm </a:t>
            </a:r>
          </a:p>
          <a:p>
            <a:pPr marL="285750" indent="-285750">
              <a:buFont typeface="Arial" panose="020B0604020202020204" pitchFamily="34" charset="0"/>
              <a:buChar char="•"/>
            </a:pPr>
            <a:r>
              <a:rPr lang="en-GB" sz="1600" dirty="0"/>
              <a:t>Stretching-to prevent injury</a:t>
            </a:r>
          </a:p>
          <a:p>
            <a:pPr marL="285750" indent="-285750">
              <a:buFont typeface="Arial" panose="020B0604020202020204" pitchFamily="34" charset="0"/>
              <a:buChar char="•"/>
            </a:pPr>
            <a:r>
              <a:rPr lang="en-GB" sz="1600" dirty="0"/>
              <a:t>Vocal-AEIOU </a:t>
            </a:r>
            <a:r>
              <a:rPr lang="en-GB" sz="1600" dirty="0" err="1"/>
              <a:t>etc</a:t>
            </a:r>
            <a:r>
              <a:rPr lang="en-GB" sz="1600" dirty="0"/>
              <a:t> –diction</a:t>
            </a:r>
          </a:p>
          <a:p>
            <a:pPr marL="285750" indent="-285750">
              <a:buFont typeface="Arial" panose="020B0604020202020204" pitchFamily="34" charset="0"/>
              <a:buChar char="•"/>
            </a:pPr>
            <a:r>
              <a:rPr lang="en-GB" sz="1600" dirty="0"/>
              <a:t>Chewing gum-articulation</a:t>
            </a:r>
          </a:p>
        </p:txBody>
      </p:sp>
      <p:sp>
        <p:nvSpPr>
          <p:cNvPr id="6" name="Rectangle 5"/>
          <p:cNvSpPr/>
          <p:nvPr/>
        </p:nvSpPr>
        <p:spPr>
          <a:xfrm>
            <a:off x="3491880" y="980728"/>
            <a:ext cx="5652120" cy="584775"/>
          </a:xfrm>
          <a:prstGeom prst="rect">
            <a:avLst/>
          </a:prstGeom>
        </p:spPr>
        <p:txBody>
          <a:bodyPr wrap="square">
            <a:spAutoFit/>
          </a:bodyPr>
          <a:lstStyle/>
          <a:p>
            <a:pPr algn="ctr"/>
            <a:r>
              <a:rPr lang="en-GB" sz="1600" b="1" u="sng" dirty="0"/>
              <a:t>What activities can you do in rehearsals based on a script or when devising?</a:t>
            </a:r>
            <a:endParaRPr lang="en-GB" sz="1600" dirty="0"/>
          </a:p>
        </p:txBody>
      </p:sp>
      <p:sp>
        <p:nvSpPr>
          <p:cNvPr id="8" name="TextBox 7"/>
          <p:cNvSpPr txBox="1"/>
          <p:nvPr/>
        </p:nvSpPr>
        <p:spPr>
          <a:xfrm>
            <a:off x="4644008" y="548680"/>
            <a:ext cx="3240360" cy="425501"/>
          </a:xfrm>
          <a:prstGeom prst="rect">
            <a:avLst/>
          </a:prstGeom>
          <a:noFill/>
        </p:spPr>
        <p:txBody>
          <a:bodyPr wrap="square" rtlCol="0">
            <a:spAutoFit/>
          </a:bodyPr>
          <a:lstStyle/>
          <a:p>
            <a:pPr algn="ctr">
              <a:lnSpc>
                <a:spcPct val="115000"/>
              </a:lnSpc>
              <a:spcAft>
                <a:spcPts val="0"/>
              </a:spcAft>
            </a:pPr>
            <a:r>
              <a:rPr lang="en-GB" sz="2000" b="1" u="sng" dirty="0"/>
              <a:t>B: Rehearsal techniques</a:t>
            </a:r>
            <a:endParaRPr lang="en-GB" sz="1600" b="1" u="sng" dirty="0">
              <a:solidFill>
                <a:srgbClr val="000000"/>
              </a:solidFill>
              <a:ea typeface="Calibri"/>
              <a:cs typeface="Calibri"/>
            </a:endParaRPr>
          </a:p>
        </p:txBody>
      </p:sp>
      <p:sp>
        <p:nvSpPr>
          <p:cNvPr id="7" name="Rectangle 6"/>
          <p:cNvSpPr/>
          <p:nvPr/>
        </p:nvSpPr>
        <p:spPr>
          <a:xfrm>
            <a:off x="3419872" y="1484784"/>
            <a:ext cx="5688632" cy="5478423"/>
          </a:xfrm>
          <a:prstGeom prst="rect">
            <a:avLst/>
          </a:prstGeom>
        </p:spPr>
        <p:txBody>
          <a:bodyPr wrap="square">
            <a:spAutoFit/>
          </a:bodyPr>
          <a:lstStyle/>
          <a:p>
            <a:r>
              <a:rPr lang="en-GB" sz="1400" b="1" dirty="0" err="1"/>
              <a:t>Hotseating</a:t>
            </a:r>
            <a:r>
              <a:rPr lang="en-GB" sz="1400" b="1" dirty="0"/>
              <a:t>:</a:t>
            </a:r>
            <a:r>
              <a:rPr lang="en-GB" sz="1400" dirty="0"/>
              <a:t> one actor sits on the ‘</a:t>
            </a:r>
            <a:r>
              <a:rPr lang="en-GB" sz="1400" dirty="0" err="1"/>
              <a:t>hotseat</a:t>
            </a:r>
            <a:r>
              <a:rPr lang="en-GB" sz="1400" dirty="0"/>
              <a:t>’, the rest of the group asks them questions.  </a:t>
            </a:r>
          </a:p>
          <a:p>
            <a:r>
              <a:rPr lang="en-GB" sz="1400" b="1" dirty="0"/>
              <a:t>Role on the wall:</a:t>
            </a:r>
            <a:r>
              <a:rPr lang="en-GB" sz="1400" dirty="0"/>
              <a:t> (outline of your character, facts go around the outside, feelings/personality on the inside).  </a:t>
            </a:r>
          </a:p>
          <a:p>
            <a:r>
              <a:rPr lang="en-GB" sz="1400" b="1" dirty="0"/>
              <a:t>Given Circumstances:</a:t>
            </a:r>
            <a:r>
              <a:rPr lang="en-GB" sz="1400" dirty="0"/>
              <a:t> a Stanislavski technique which means looking at the facts the playwright has given you about your character.</a:t>
            </a:r>
          </a:p>
          <a:p>
            <a:r>
              <a:rPr lang="en-GB" sz="1400" b="1" dirty="0"/>
              <a:t>Emotion Memory:</a:t>
            </a:r>
            <a:r>
              <a:rPr lang="en-GB" sz="1400" dirty="0"/>
              <a:t> the actor remembers a time when they experienced a similar emotion. </a:t>
            </a:r>
          </a:p>
          <a:p>
            <a:r>
              <a:rPr lang="en-GB" sz="1400" b="1" dirty="0"/>
              <a:t>Actors speaking the stage directions:</a:t>
            </a:r>
            <a:r>
              <a:rPr lang="en-GB" sz="1400" dirty="0"/>
              <a:t> A Brechtian alienation technique.</a:t>
            </a:r>
          </a:p>
          <a:p>
            <a:r>
              <a:rPr lang="en-GB" sz="1400" b="1" dirty="0"/>
              <a:t>Speed run:</a:t>
            </a:r>
            <a:r>
              <a:rPr lang="en-GB" sz="1400" dirty="0"/>
              <a:t> use just before a performance; checks that you know what’s coming next. Can increase the energy of the performance.</a:t>
            </a:r>
          </a:p>
          <a:p>
            <a:r>
              <a:rPr lang="en-GB" sz="1400" b="1" dirty="0"/>
              <a:t>Freeze frames:</a:t>
            </a:r>
            <a:r>
              <a:rPr lang="en-GB" sz="1400" dirty="0"/>
              <a:t> breaking down the play into a series of  freeze frames which tell the story. Capturing the essence of a scene in one freeze frame.</a:t>
            </a:r>
          </a:p>
          <a:p>
            <a:r>
              <a:rPr lang="en-GB" sz="1400" b="1" dirty="0"/>
              <a:t>Forum theatre:</a:t>
            </a:r>
            <a:r>
              <a:rPr lang="en-GB" sz="1400" dirty="0"/>
              <a:t> Showing a scene to an audience who can stop/start the action, making suggestions which you act upon on the spot.</a:t>
            </a:r>
          </a:p>
          <a:p>
            <a:r>
              <a:rPr lang="en-GB" sz="1400" b="1" dirty="0"/>
              <a:t>Status games:</a:t>
            </a:r>
            <a:r>
              <a:rPr lang="en-GB" sz="1400" dirty="0"/>
              <a:t> Experiment with levels to convey status- try using them to go against the obvious (i.e. low status placed higher than character of high status). Could give actors playing cards and improvise a scene where their character conveys a status according to how high or low the number on the card is.</a:t>
            </a:r>
          </a:p>
          <a:p>
            <a:r>
              <a:rPr lang="en-GB" sz="1400" b="1" dirty="0"/>
              <a:t>Animalisation:</a:t>
            </a:r>
            <a:r>
              <a:rPr lang="en-GB" sz="1400" dirty="0"/>
              <a:t> actors play their role as an animal in order to experiment with physicality, temperament and status.</a:t>
            </a:r>
          </a:p>
          <a:p>
            <a:r>
              <a:rPr lang="en-GB" sz="1400" b="1" dirty="0"/>
              <a:t>Modernising scenes:</a:t>
            </a:r>
            <a:r>
              <a:rPr lang="en-GB" sz="1400" dirty="0"/>
              <a:t> rehearse  </a:t>
            </a:r>
            <a:r>
              <a:rPr lang="en-GB" sz="1400" dirty="0" err="1"/>
              <a:t>hostorical</a:t>
            </a:r>
            <a:r>
              <a:rPr lang="en-GB" sz="1400" dirty="0"/>
              <a:t> scenes in a modern concept.</a:t>
            </a:r>
          </a:p>
          <a:p>
            <a:r>
              <a:rPr lang="en-GB" sz="1400" b="1" dirty="0"/>
              <a:t>Off text improvisation:</a:t>
            </a:r>
            <a:r>
              <a:rPr lang="en-GB" sz="1400" dirty="0"/>
              <a:t> fill in some of the gaps in the plot by improvising scenes to explore characters.</a:t>
            </a:r>
          </a:p>
        </p:txBody>
      </p:sp>
      <p:sp>
        <p:nvSpPr>
          <p:cNvPr id="10" name="TextBox 9"/>
          <p:cNvSpPr txBox="1"/>
          <p:nvPr/>
        </p:nvSpPr>
        <p:spPr>
          <a:xfrm>
            <a:off x="288029" y="3274484"/>
            <a:ext cx="2771800" cy="425501"/>
          </a:xfrm>
          <a:prstGeom prst="rect">
            <a:avLst/>
          </a:prstGeom>
          <a:noFill/>
        </p:spPr>
        <p:txBody>
          <a:bodyPr wrap="square" rtlCol="0">
            <a:spAutoFit/>
          </a:bodyPr>
          <a:lstStyle/>
          <a:p>
            <a:pPr algn="ctr">
              <a:lnSpc>
                <a:spcPct val="115000"/>
              </a:lnSpc>
              <a:spcAft>
                <a:spcPts val="0"/>
              </a:spcAft>
            </a:pPr>
            <a:r>
              <a:rPr lang="en-GB" sz="2000" b="1" u="sng" dirty="0"/>
              <a:t>B: Warm-up examples</a:t>
            </a:r>
            <a:endParaRPr lang="en-GB" sz="1600" b="1" u="sng" dirty="0">
              <a:solidFill>
                <a:srgbClr val="000000"/>
              </a:solidFill>
              <a:ea typeface="Calibri"/>
              <a:cs typeface="Calibri"/>
            </a:endParaRPr>
          </a:p>
        </p:txBody>
      </p:sp>
      <p:sp>
        <p:nvSpPr>
          <p:cNvPr id="9" name="Slide Number Placeholder 8">
            <a:extLst>
              <a:ext uri="{FF2B5EF4-FFF2-40B4-BE49-F238E27FC236}">
                <a16:creationId xmlns:a16="http://schemas.microsoft.com/office/drawing/2014/main" id="{2AB06729-E466-41EB-BFC9-0D896E37DE6F}"/>
              </a:ext>
            </a:extLst>
          </p:cNvPr>
          <p:cNvSpPr>
            <a:spLocks noGrp="1"/>
          </p:cNvSpPr>
          <p:nvPr>
            <p:ph type="sldNum" sz="quarter" idx="12"/>
          </p:nvPr>
        </p:nvSpPr>
        <p:spPr/>
        <p:txBody>
          <a:bodyPr/>
          <a:lstStyle/>
          <a:p>
            <a:fld id="{DC0DAC50-5B68-40A7-BE88-76A9D7FBAD5C}" type="slidenum">
              <a:rPr lang="en-GB" smtClean="0"/>
              <a:t>28</a:t>
            </a:fld>
            <a:endParaRPr lang="en-GB"/>
          </a:p>
        </p:txBody>
      </p:sp>
    </p:spTree>
    <p:extLst>
      <p:ext uri="{BB962C8B-B14F-4D97-AF65-F5344CB8AC3E}">
        <p14:creationId xmlns:p14="http://schemas.microsoft.com/office/powerpoint/2010/main" val="10047360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4393816" y="4321715"/>
            <a:ext cx="4642680" cy="2481691"/>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33760" y="4321715"/>
            <a:ext cx="4250208" cy="2481691"/>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4399496" y="1434940"/>
            <a:ext cx="4637000" cy="2481691"/>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33760" y="1434940"/>
            <a:ext cx="4250208" cy="2481691"/>
          </a:xfrm>
          <a:prstGeom prst="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35496" y="1364341"/>
            <a:ext cx="3888432" cy="2640723"/>
          </a:xfrm>
          <a:prstGeom prst="rect">
            <a:avLst/>
          </a:prstGeom>
          <a:noFill/>
        </p:spPr>
        <p:txBody>
          <a:bodyPr wrap="square" rtlCol="0">
            <a:spAutoFit/>
          </a:bodyPr>
          <a:lstStyle/>
          <a:p>
            <a:pPr>
              <a:lnSpc>
                <a:spcPct val="115000"/>
              </a:lnSpc>
              <a:spcAft>
                <a:spcPts val="0"/>
              </a:spcAft>
            </a:pPr>
            <a:r>
              <a:rPr lang="en-GB" sz="1600" dirty="0"/>
              <a:t>Company: </a:t>
            </a:r>
            <a:r>
              <a:rPr lang="en-GB" sz="1600" b="1" dirty="0"/>
              <a:t>Frantic Assembly</a:t>
            </a:r>
          </a:p>
          <a:p>
            <a:pPr>
              <a:lnSpc>
                <a:spcPct val="115000"/>
              </a:lnSpc>
              <a:spcAft>
                <a:spcPts val="0"/>
              </a:spcAft>
            </a:pPr>
            <a:r>
              <a:rPr lang="en-GB" sz="1600" dirty="0">
                <a:solidFill>
                  <a:srgbClr val="000000"/>
                </a:solidFill>
                <a:ea typeface="Calibri"/>
                <a:cs typeface="Calibri"/>
              </a:rPr>
              <a:t>Style: </a:t>
            </a:r>
            <a:r>
              <a:rPr lang="en-GB" sz="1600" b="1" dirty="0">
                <a:solidFill>
                  <a:srgbClr val="000000"/>
                </a:solidFill>
                <a:ea typeface="Calibri"/>
                <a:cs typeface="Calibri"/>
              </a:rPr>
              <a:t>Physical Theatre</a:t>
            </a:r>
          </a:p>
          <a:p>
            <a:pPr>
              <a:lnSpc>
                <a:spcPct val="115000"/>
              </a:lnSpc>
              <a:spcAft>
                <a:spcPts val="0"/>
              </a:spcAft>
            </a:pPr>
            <a:r>
              <a:rPr lang="en-GB" sz="1600" dirty="0">
                <a:solidFill>
                  <a:srgbClr val="000000"/>
                </a:solidFill>
                <a:ea typeface="Calibri"/>
                <a:cs typeface="Calibri"/>
              </a:rPr>
              <a:t>Warm-Ups they use: Clear the space</a:t>
            </a:r>
          </a:p>
          <a:p>
            <a:pPr>
              <a:lnSpc>
                <a:spcPct val="115000"/>
              </a:lnSpc>
              <a:spcAft>
                <a:spcPts val="0"/>
              </a:spcAft>
            </a:pPr>
            <a:r>
              <a:rPr lang="en-GB" sz="1600" dirty="0">
                <a:solidFill>
                  <a:srgbClr val="000000"/>
                </a:solidFill>
                <a:ea typeface="Calibri"/>
                <a:cs typeface="Calibri"/>
              </a:rPr>
              <a:t>Through/By/Round (Over/Under/Through)</a:t>
            </a:r>
          </a:p>
          <a:p>
            <a:pPr>
              <a:lnSpc>
                <a:spcPct val="115000"/>
              </a:lnSpc>
              <a:spcAft>
                <a:spcPts val="0"/>
              </a:spcAft>
            </a:pPr>
            <a:r>
              <a:rPr lang="en-GB" sz="1600" dirty="0">
                <a:solidFill>
                  <a:srgbClr val="000000"/>
                </a:solidFill>
                <a:ea typeface="Calibri"/>
                <a:cs typeface="Calibri"/>
              </a:rPr>
              <a:t>Chair Duets</a:t>
            </a:r>
          </a:p>
          <a:p>
            <a:pPr>
              <a:lnSpc>
                <a:spcPct val="115000"/>
              </a:lnSpc>
              <a:spcAft>
                <a:spcPts val="0"/>
              </a:spcAft>
            </a:pPr>
            <a:r>
              <a:rPr lang="en-GB" sz="1600" dirty="0">
                <a:solidFill>
                  <a:srgbClr val="000000"/>
                </a:solidFill>
                <a:ea typeface="Calibri"/>
                <a:cs typeface="Calibri"/>
              </a:rPr>
              <a:t>Performances they have created: John, Othello, Love song, The Curious</a:t>
            </a:r>
          </a:p>
          <a:p>
            <a:pPr>
              <a:lnSpc>
                <a:spcPct val="115000"/>
              </a:lnSpc>
              <a:spcAft>
                <a:spcPts val="0"/>
              </a:spcAft>
            </a:pPr>
            <a:r>
              <a:rPr lang="en-GB" sz="1600" dirty="0">
                <a:solidFill>
                  <a:srgbClr val="000000"/>
                </a:solidFill>
                <a:ea typeface="Calibri"/>
                <a:cs typeface="Calibri"/>
              </a:rPr>
              <a:t> Incident of the dog in the </a:t>
            </a:r>
          </a:p>
          <a:p>
            <a:pPr>
              <a:lnSpc>
                <a:spcPct val="115000"/>
              </a:lnSpc>
              <a:spcAft>
                <a:spcPts val="0"/>
              </a:spcAft>
            </a:pPr>
            <a:r>
              <a:rPr lang="en-GB" sz="1600" dirty="0">
                <a:solidFill>
                  <a:srgbClr val="000000"/>
                </a:solidFill>
                <a:ea typeface="Calibri"/>
                <a:cs typeface="Calibri"/>
              </a:rPr>
              <a:t>Night-time</a:t>
            </a:r>
            <a:endParaRPr lang="en-GB" sz="1200" dirty="0">
              <a:solidFill>
                <a:srgbClr val="000000"/>
              </a:solidFill>
              <a:ea typeface="Calibri"/>
              <a:cs typeface="Calibri"/>
            </a:endParaRPr>
          </a:p>
        </p:txBody>
      </p:sp>
      <p:sp>
        <p:nvSpPr>
          <p:cNvPr id="5" name="TextBox 4"/>
          <p:cNvSpPr txBox="1"/>
          <p:nvPr/>
        </p:nvSpPr>
        <p:spPr>
          <a:xfrm>
            <a:off x="4355976" y="1471588"/>
            <a:ext cx="4752528" cy="2389460"/>
          </a:xfrm>
          <a:prstGeom prst="rect">
            <a:avLst/>
          </a:prstGeom>
          <a:noFill/>
        </p:spPr>
        <p:txBody>
          <a:bodyPr wrap="square" rtlCol="0">
            <a:spAutoFit/>
          </a:bodyPr>
          <a:lstStyle/>
          <a:p>
            <a:pPr>
              <a:lnSpc>
                <a:spcPct val="115000"/>
              </a:lnSpc>
              <a:spcAft>
                <a:spcPts val="0"/>
              </a:spcAft>
            </a:pPr>
            <a:r>
              <a:rPr lang="en-GB" sz="1600" dirty="0"/>
              <a:t>Company: </a:t>
            </a:r>
            <a:r>
              <a:rPr lang="en-GB" sz="1600" b="1" dirty="0"/>
              <a:t>Splendid Productions</a:t>
            </a:r>
          </a:p>
          <a:p>
            <a:pPr>
              <a:lnSpc>
                <a:spcPct val="115000"/>
              </a:lnSpc>
              <a:spcAft>
                <a:spcPts val="0"/>
              </a:spcAft>
            </a:pPr>
            <a:r>
              <a:rPr lang="en-GB" sz="1600" dirty="0">
                <a:solidFill>
                  <a:srgbClr val="000000"/>
                </a:solidFill>
                <a:ea typeface="Calibri"/>
                <a:cs typeface="Calibri"/>
              </a:rPr>
              <a:t>Style: </a:t>
            </a:r>
            <a:r>
              <a:rPr lang="en-GB" sz="1600" b="1" dirty="0">
                <a:solidFill>
                  <a:srgbClr val="000000"/>
                </a:solidFill>
                <a:ea typeface="Calibri"/>
                <a:cs typeface="Calibri"/>
              </a:rPr>
              <a:t>Epic Theatre</a:t>
            </a:r>
            <a:r>
              <a:rPr lang="en-GB" sz="1600" dirty="0">
                <a:solidFill>
                  <a:srgbClr val="000000"/>
                </a:solidFill>
                <a:ea typeface="Calibri"/>
                <a:cs typeface="Calibri"/>
              </a:rPr>
              <a:t>, modernising traditional plays</a:t>
            </a:r>
          </a:p>
          <a:p>
            <a:pPr>
              <a:lnSpc>
                <a:spcPct val="115000"/>
              </a:lnSpc>
              <a:spcAft>
                <a:spcPts val="0"/>
              </a:spcAft>
            </a:pPr>
            <a:r>
              <a:rPr lang="en-GB" sz="1600" dirty="0">
                <a:solidFill>
                  <a:srgbClr val="000000"/>
                </a:solidFill>
                <a:ea typeface="Calibri"/>
                <a:cs typeface="Calibri"/>
              </a:rPr>
              <a:t>Warm-Ups they use: Archetypal (stereotypical) character improvisations, </a:t>
            </a:r>
            <a:r>
              <a:rPr lang="en-GB" sz="1600" dirty="0" err="1">
                <a:solidFill>
                  <a:srgbClr val="000000"/>
                </a:solidFill>
                <a:ea typeface="Calibri"/>
                <a:cs typeface="Calibri"/>
              </a:rPr>
              <a:t>Lecoq</a:t>
            </a:r>
            <a:r>
              <a:rPr lang="en-GB" sz="1600" dirty="0">
                <a:solidFill>
                  <a:srgbClr val="000000"/>
                </a:solidFill>
                <a:ea typeface="Calibri"/>
                <a:cs typeface="Calibri"/>
              </a:rPr>
              <a:t> 7 states of tension to develop characterisation </a:t>
            </a:r>
          </a:p>
          <a:p>
            <a:pPr>
              <a:lnSpc>
                <a:spcPct val="115000"/>
              </a:lnSpc>
              <a:spcAft>
                <a:spcPts val="0"/>
              </a:spcAft>
            </a:pPr>
            <a:r>
              <a:rPr lang="en-GB" sz="1600" dirty="0">
                <a:solidFill>
                  <a:srgbClr val="000000"/>
                </a:solidFill>
                <a:ea typeface="Calibri"/>
                <a:cs typeface="Calibri"/>
              </a:rPr>
              <a:t>Inspired by </a:t>
            </a:r>
            <a:r>
              <a:rPr lang="en-GB" sz="1600" b="1" dirty="0">
                <a:solidFill>
                  <a:srgbClr val="000000"/>
                </a:solidFill>
                <a:ea typeface="Calibri"/>
                <a:cs typeface="Calibri"/>
              </a:rPr>
              <a:t>Brecht</a:t>
            </a:r>
          </a:p>
          <a:p>
            <a:pPr>
              <a:lnSpc>
                <a:spcPct val="115000"/>
              </a:lnSpc>
              <a:spcAft>
                <a:spcPts val="0"/>
              </a:spcAft>
            </a:pPr>
            <a:r>
              <a:rPr lang="en-GB" sz="1600" dirty="0">
                <a:solidFill>
                  <a:srgbClr val="000000"/>
                </a:solidFill>
                <a:ea typeface="Calibri"/>
                <a:cs typeface="Calibri"/>
              </a:rPr>
              <a:t>Performances they have created: </a:t>
            </a:r>
          </a:p>
          <a:p>
            <a:pPr>
              <a:lnSpc>
                <a:spcPct val="115000"/>
              </a:lnSpc>
              <a:spcAft>
                <a:spcPts val="0"/>
              </a:spcAft>
            </a:pPr>
            <a:r>
              <a:rPr lang="en-GB" sz="1600" dirty="0">
                <a:solidFill>
                  <a:srgbClr val="000000"/>
                </a:solidFill>
                <a:ea typeface="Calibri"/>
                <a:cs typeface="Calibri"/>
              </a:rPr>
              <a:t>Macbeth, Metamorphosis, </a:t>
            </a:r>
            <a:endParaRPr lang="en-GB" sz="1200" dirty="0">
              <a:solidFill>
                <a:srgbClr val="000000"/>
              </a:solidFill>
              <a:ea typeface="Calibri"/>
              <a:cs typeface="Calibri"/>
            </a:endParaRPr>
          </a:p>
        </p:txBody>
      </p:sp>
      <p:sp>
        <p:nvSpPr>
          <p:cNvPr id="6" name="TextBox 5"/>
          <p:cNvSpPr txBox="1"/>
          <p:nvPr/>
        </p:nvSpPr>
        <p:spPr>
          <a:xfrm>
            <a:off x="70632" y="4393419"/>
            <a:ext cx="4176464" cy="2357568"/>
          </a:xfrm>
          <a:prstGeom prst="rect">
            <a:avLst/>
          </a:prstGeom>
          <a:noFill/>
        </p:spPr>
        <p:txBody>
          <a:bodyPr wrap="square" rtlCol="0">
            <a:spAutoFit/>
          </a:bodyPr>
          <a:lstStyle/>
          <a:p>
            <a:pPr>
              <a:lnSpc>
                <a:spcPct val="115000"/>
              </a:lnSpc>
              <a:spcAft>
                <a:spcPts val="0"/>
              </a:spcAft>
            </a:pPr>
            <a:r>
              <a:rPr lang="en-GB" sz="1600" dirty="0"/>
              <a:t>Company: </a:t>
            </a:r>
            <a:r>
              <a:rPr lang="en-GB" sz="1600" b="1" dirty="0"/>
              <a:t>Unicorn Theatre</a:t>
            </a:r>
          </a:p>
          <a:p>
            <a:pPr>
              <a:lnSpc>
                <a:spcPct val="115000"/>
              </a:lnSpc>
              <a:spcAft>
                <a:spcPts val="0"/>
              </a:spcAft>
            </a:pPr>
            <a:r>
              <a:rPr lang="en-GB" sz="1600" dirty="0">
                <a:solidFill>
                  <a:srgbClr val="000000"/>
                </a:solidFill>
                <a:ea typeface="Calibri"/>
                <a:cs typeface="Calibri"/>
              </a:rPr>
              <a:t>Style: </a:t>
            </a:r>
            <a:r>
              <a:rPr lang="en-GB" sz="1600" b="1" dirty="0">
                <a:solidFill>
                  <a:srgbClr val="000000"/>
                </a:solidFill>
                <a:ea typeface="Calibri"/>
                <a:cs typeface="Calibri"/>
              </a:rPr>
              <a:t>Children’s theatre</a:t>
            </a:r>
          </a:p>
          <a:p>
            <a:pPr>
              <a:lnSpc>
                <a:spcPct val="115000"/>
              </a:lnSpc>
              <a:spcAft>
                <a:spcPts val="0"/>
              </a:spcAft>
            </a:pPr>
            <a:r>
              <a:rPr lang="en-GB" sz="1600" dirty="0">
                <a:solidFill>
                  <a:srgbClr val="000000"/>
                </a:solidFill>
                <a:ea typeface="Calibri"/>
                <a:cs typeface="Calibri"/>
              </a:rPr>
              <a:t>Warm-Ups they use: Any that focus on energy, </a:t>
            </a:r>
            <a:r>
              <a:rPr lang="en-GB" sz="1600" dirty="0"/>
              <a:t>co-operation and ensemble work.</a:t>
            </a:r>
            <a:endParaRPr lang="en-GB" sz="1600" dirty="0">
              <a:solidFill>
                <a:srgbClr val="000000"/>
              </a:solidFill>
              <a:ea typeface="Calibri"/>
              <a:cs typeface="Calibri"/>
            </a:endParaRPr>
          </a:p>
          <a:p>
            <a:pPr>
              <a:lnSpc>
                <a:spcPct val="115000"/>
              </a:lnSpc>
              <a:spcAft>
                <a:spcPts val="0"/>
              </a:spcAft>
            </a:pPr>
            <a:r>
              <a:rPr lang="en-GB" sz="1600" dirty="0">
                <a:solidFill>
                  <a:srgbClr val="000000"/>
                </a:solidFill>
                <a:ea typeface="Calibri"/>
                <a:cs typeface="Calibri"/>
              </a:rPr>
              <a:t>Performances they have created: Gulliver’s Travels, Cinderella-A fairy-tale, </a:t>
            </a:r>
          </a:p>
          <a:p>
            <a:pPr>
              <a:lnSpc>
                <a:spcPct val="115000"/>
              </a:lnSpc>
              <a:spcAft>
                <a:spcPts val="0"/>
              </a:spcAft>
            </a:pPr>
            <a:r>
              <a:rPr lang="en-GB" sz="1600" dirty="0">
                <a:solidFill>
                  <a:srgbClr val="000000"/>
                </a:solidFill>
                <a:ea typeface="Calibri"/>
                <a:cs typeface="Calibri"/>
              </a:rPr>
              <a:t>Magical Midnight Mischief </a:t>
            </a:r>
          </a:p>
          <a:p>
            <a:pPr>
              <a:lnSpc>
                <a:spcPct val="115000"/>
              </a:lnSpc>
              <a:spcAft>
                <a:spcPts val="0"/>
              </a:spcAft>
            </a:pPr>
            <a:r>
              <a:rPr lang="en-GB" sz="1600" dirty="0">
                <a:solidFill>
                  <a:srgbClr val="000000"/>
                </a:solidFill>
                <a:ea typeface="Calibri"/>
                <a:cs typeface="Calibri"/>
              </a:rPr>
              <a:t>Sleepover</a:t>
            </a:r>
            <a:endParaRPr lang="en-GB" sz="1200" dirty="0">
              <a:solidFill>
                <a:srgbClr val="000000"/>
              </a:solidFill>
              <a:ea typeface="Calibri"/>
              <a:cs typeface="Calibri"/>
            </a:endParaRPr>
          </a:p>
        </p:txBody>
      </p:sp>
      <p:sp>
        <p:nvSpPr>
          <p:cNvPr id="7" name="TextBox 6"/>
          <p:cNvSpPr txBox="1"/>
          <p:nvPr/>
        </p:nvSpPr>
        <p:spPr>
          <a:xfrm>
            <a:off x="4355976" y="4221088"/>
            <a:ext cx="4240088" cy="2640723"/>
          </a:xfrm>
          <a:prstGeom prst="rect">
            <a:avLst/>
          </a:prstGeom>
          <a:noFill/>
        </p:spPr>
        <p:txBody>
          <a:bodyPr wrap="square" rtlCol="0">
            <a:spAutoFit/>
          </a:bodyPr>
          <a:lstStyle/>
          <a:p>
            <a:pPr>
              <a:lnSpc>
                <a:spcPct val="115000"/>
              </a:lnSpc>
              <a:spcAft>
                <a:spcPts val="0"/>
              </a:spcAft>
            </a:pPr>
            <a:r>
              <a:rPr lang="en-GB" sz="1600" dirty="0"/>
              <a:t>Company: </a:t>
            </a:r>
            <a:r>
              <a:rPr lang="en-GB" sz="1600" b="1" dirty="0"/>
              <a:t>Kneehigh Theatre</a:t>
            </a:r>
          </a:p>
          <a:p>
            <a:pPr>
              <a:lnSpc>
                <a:spcPct val="115000"/>
              </a:lnSpc>
              <a:spcAft>
                <a:spcPts val="0"/>
              </a:spcAft>
            </a:pPr>
            <a:r>
              <a:rPr lang="en-GB" sz="1600" dirty="0">
                <a:solidFill>
                  <a:srgbClr val="000000"/>
                </a:solidFill>
                <a:ea typeface="Calibri"/>
                <a:cs typeface="Calibri"/>
              </a:rPr>
              <a:t>Style: Multi-disciplined, </a:t>
            </a:r>
            <a:r>
              <a:rPr lang="en-GB" sz="1600" b="1" dirty="0">
                <a:solidFill>
                  <a:srgbClr val="000000"/>
                </a:solidFill>
                <a:ea typeface="Calibri"/>
                <a:cs typeface="Calibri"/>
              </a:rPr>
              <a:t>storytelling</a:t>
            </a:r>
            <a:r>
              <a:rPr lang="en-GB" sz="1600" dirty="0">
                <a:solidFill>
                  <a:srgbClr val="000000"/>
                </a:solidFill>
                <a:ea typeface="Calibri"/>
                <a:cs typeface="Calibri"/>
              </a:rPr>
              <a:t>, physical theatre, puppetry, </a:t>
            </a:r>
            <a:r>
              <a:rPr lang="en-GB" sz="1600" b="1" dirty="0">
                <a:solidFill>
                  <a:srgbClr val="000000"/>
                </a:solidFill>
                <a:ea typeface="Calibri"/>
                <a:cs typeface="Calibri"/>
              </a:rPr>
              <a:t>Epic Theatre</a:t>
            </a:r>
          </a:p>
          <a:p>
            <a:pPr>
              <a:lnSpc>
                <a:spcPct val="115000"/>
              </a:lnSpc>
              <a:spcAft>
                <a:spcPts val="0"/>
              </a:spcAft>
            </a:pPr>
            <a:r>
              <a:rPr lang="en-GB" sz="1600" dirty="0">
                <a:solidFill>
                  <a:srgbClr val="000000"/>
                </a:solidFill>
                <a:ea typeface="Calibri"/>
                <a:cs typeface="Calibri"/>
              </a:rPr>
              <a:t>Warm-Ups they use: They devise through playing childhood games such as Grandmother’s footsteps, use props as other things /puppetry</a:t>
            </a:r>
          </a:p>
          <a:p>
            <a:pPr>
              <a:lnSpc>
                <a:spcPct val="115000"/>
              </a:lnSpc>
              <a:spcAft>
                <a:spcPts val="0"/>
              </a:spcAft>
            </a:pPr>
            <a:r>
              <a:rPr lang="en-GB" sz="1600" dirty="0">
                <a:solidFill>
                  <a:srgbClr val="000000"/>
                </a:solidFill>
                <a:ea typeface="Calibri"/>
                <a:cs typeface="Calibri"/>
              </a:rPr>
              <a:t>Performances they have created: Hansel &amp; Gretel, Dead Dog in a Suitcase, </a:t>
            </a:r>
          </a:p>
          <a:p>
            <a:pPr>
              <a:lnSpc>
                <a:spcPct val="115000"/>
              </a:lnSpc>
              <a:spcAft>
                <a:spcPts val="0"/>
              </a:spcAft>
            </a:pPr>
            <a:r>
              <a:rPr lang="en-GB" sz="1600" dirty="0">
                <a:solidFill>
                  <a:srgbClr val="000000"/>
                </a:solidFill>
                <a:ea typeface="Calibri"/>
                <a:cs typeface="Calibri"/>
              </a:rPr>
              <a:t>Brief Encounter, The Red Shoes </a:t>
            </a:r>
            <a:endParaRPr lang="en-GB" sz="1200" dirty="0">
              <a:solidFill>
                <a:srgbClr val="000000"/>
              </a:solidFill>
              <a:ea typeface="Calibri"/>
              <a:cs typeface="Calibri"/>
            </a:endParaRPr>
          </a:p>
        </p:txBody>
      </p:sp>
      <p:sp>
        <p:nvSpPr>
          <p:cNvPr id="8" name="TextBox 7"/>
          <p:cNvSpPr txBox="1"/>
          <p:nvPr/>
        </p:nvSpPr>
        <p:spPr>
          <a:xfrm>
            <a:off x="1475656" y="-171400"/>
            <a:ext cx="6048672" cy="1508105"/>
          </a:xfrm>
          <a:prstGeom prst="rect">
            <a:avLst/>
          </a:prstGeom>
          <a:noFill/>
        </p:spPr>
        <p:txBody>
          <a:bodyPr wrap="square" rtlCol="0">
            <a:spAutoFit/>
          </a:bodyPr>
          <a:lstStyle/>
          <a:p>
            <a:pPr algn="ctr">
              <a:lnSpc>
                <a:spcPct val="115000"/>
              </a:lnSpc>
              <a:spcAft>
                <a:spcPts val="0"/>
              </a:spcAft>
            </a:pPr>
            <a:r>
              <a:rPr lang="en-GB" sz="4000" b="1" u="sng" dirty="0"/>
              <a:t>Approaches to Rehearsal</a:t>
            </a:r>
          </a:p>
          <a:p>
            <a:pPr algn="ctr">
              <a:lnSpc>
                <a:spcPct val="115000"/>
              </a:lnSpc>
              <a:spcAft>
                <a:spcPts val="0"/>
              </a:spcAft>
            </a:pPr>
            <a:r>
              <a:rPr lang="en-GB" sz="4000" b="1" u="sng" dirty="0">
                <a:solidFill>
                  <a:srgbClr val="000000"/>
                </a:solidFill>
                <a:ea typeface="Calibri"/>
                <a:cs typeface="Calibri"/>
              </a:rPr>
              <a:t>Theatre Companies</a:t>
            </a:r>
            <a:endParaRPr lang="en-GB" sz="3200" b="1" u="sng" dirty="0">
              <a:solidFill>
                <a:srgbClr val="000000"/>
              </a:solidFill>
              <a:ea typeface="Calibri"/>
              <a:cs typeface="Calibri"/>
            </a:endParaRPr>
          </a:p>
        </p:txBody>
      </p:sp>
      <p:pic>
        <p:nvPicPr>
          <p:cNvPr id="1026" name="Picture 2" descr="Image result for frantic assembly">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1800" y="3212976"/>
            <a:ext cx="1590413" cy="105946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Image result for frantic assembly logo pn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33646">
            <a:off x="2745731" y="1513472"/>
            <a:ext cx="1525881" cy="5509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0" name="Picture 6" descr="Image result for splendid theatre logo pn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162000">
            <a:off x="7436564" y="1161076"/>
            <a:ext cx="1627260" cy="61692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2" name="Picture 8" descr="Image result for splendid theatre logo pn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740353" y="3140563"/>
            <a:ext cx="1296144" cy="86450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4" name="Picture 10" descr="Image result for unicorn theatre logo png">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967263">
            <a:off x="3278632" y="4405031"/>
            <a:ext cx="1047284" cy="65113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6" name="Picture 12" descr="Image result for unicorn theatre productions">
            <a:hlinkClick r:id="rId12"/>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9778" t="8125" r="10222" b="1775"/>
          <a:stretch/>
        </p:blipFill>
        <p:spPr bwMode="auto">
          <a:xfrm>
            <a:off x="3026250" y="5902709"/>
            <a:ext cx="1329726" cy="91066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40" name="Picture 16" descr="Image result for kneehigh theatre logo">
            <a:hlinkClick r:id="rId14"/>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1002417">
            <a:off x="7872752" y="4243564"/>
            <a:ext cx="1228478" cy="47793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42" name="Picture 18" descr="Image result for kneehigh theatre shoes">
            <a:hlinkClick r:id="rId16"/>
          </p:cNvPr>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21567" t="4793" r="10083"/>
          <a:stretch/>
        </p:blipFill>
        <p:spPr bwMode="auto">
          <a:xfrm>
            <a:off x="8202782" y="5972118"/>
            <a:ext cx="905722" cy="84125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EC29D176-A655-4B59-8B39-669DB8B57BB5}"/>
              </a:ext>
            </a:extLst>
          </p:cNvPr>
          <p:cNvSpPr>
            <a:spLocks noGrp="1"/>
          </p:cNvSpPr>
          <p:nvPr>
            <p:ph type="sldNum" sz="quarter" idx="12"/>
          </p:nvPr>
        </p:nvSpPr>
        <p:spPr/>
        <p:txBody>
          <a:bodyPr/>
          <a:lstStyle/>
          <a:p>
            <a:fld id="{DC0DAC50-5B68-40A7-BE88-76A9D7FBAD5C}" type="slidenum">
              <a:rPr lang="en-GB" smtClean="0"/>
              <a:t>29</a:t>
            </a:fld>
            <a:endParaRPr lang="en-GB"/>
          </a:p>
        </p:txBody>
      </p:sp>
    </p:spTree>
    <p:extLst>
      <p:ext uri="{BB962C8B-B14F-4D97-AF65-F5344CB8AC3E}">
        <p14:creationId xmlns:p14="http://schemas.microsoft.com/office/powerpoint/2010/main" val="32268065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315416"/>
            <a:ext cx="7772400" cy="1470025"/>
          </a:xfrm>
        </p:spPr>
        <p:txBody>
          <a:bodyPr/>
          <a:lstStyle/>
          <a:p>
            <a:r>
              <a:rPr lang="en-GB" b="1" dirty="0">
                <a:latin typeface="Stencil" panose="040409050D0802020404" pitchFamily="82" charset="0"/>
              </a:rPr>
              <a:t>Contents Page</a:t>
            </a:r>
          </a:p>
        </p:txBody>
      </p:sp>
      <p:sp>
        <p:nvSpPr>
          <p:cNvPr id="11" name="Title 1"/>
          <p:cNvSpPr txBox="1">
            <a:spLocks/>
          </p:cNvSpPr>
          <p:nvPr/>
        </p:nvSpPr>
        <p:spPr>
          <a:xfrm>
            <a:off x="9030" y="1269018"/>
            <a:ext cx="4851002" cy="7029400"/>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514350" indent="-514350" algn="l">
              <a:buFont typeface="+mj-lt"/>
              <a:buAutoNum type="arabicPeriod"/>
            </a:pPr>
            <a:r>
              <a:rPr lang="en-GB" sz="1200" dirty="0"/>
              <a:t>Cover page </a:t>
            </a:r>
          </a:p>
          <a:p>
            <a:pPr marL="514350" indent="-514350" algn="l">
              <a:buFont typeface="+mj-lt"/>
              <a:buAutoNum type="arabicPeriod"/>
            </a:pPr>
            <a:r>
              <a:rPr lang="en-GB" sz="1200" dirty="0"/>
              <a:t>Expectations and tips for revising</a:t>
            </a:r>
          </a:p>
          <a:p>
            <a:pPr marL="514350" indent="-514350" algn="l">
              <a:buFont typeface="+mj-lt"/>
              <a:buAutoNum type="arabicPeriod"/>
            </a:pPr>
            <a:r>
              <a:rPr lang="en-GB" sz="1200" dirty="0"/>
              <a:t>Contents page</a:t>
            </a:r>
          </a:p>
          <a:p>
            <a:pPr marL="514350" indent="-514350" algn="l">
              <a:buFont typeface="+mj-lt"/>
              <a:buAutoNum type="arabicPeriod"/>
            </a:pPr>
            <a:r>
              <a:rPr lang="en-GB" sz="1200" dirty="0"/>
              <a:t>The basics</a:t>
            </a:r>
          </a:p>
          <a:p>
            <a:pPr marL="514350" indent="-514350" algn="l">
              <a:buFont typeface="+mj-lt"/>
              <a:buAutoNum type="arabicPeriod"/>
            </a:pPr>
            <a:r>
              <a:rPr lang="en-GB" sz="1200" dirty="0"/>
              <a:t>From Page to Stage</a:t>
            </a:r>
          </a:p>
          <a:p>
            <a:pPr marL="514350" indent="-514350" algn="l">
              <a:buFont typeface="+mj-lt"/>
              <a:buAutoNum type="arabicPeriod"/>
            </a:pPr>
            <a:r>
              <a:rPr lang="en-GB" sz="1200" dirty="0"/>
              <a:t>Narrative, genre and tension</a:t>
            </a:r>
          </a:p>
          <a:p>
            <a:pPr marL="514350" indent="-514350" algn="l">
              <a:buFont typeface="+mj-lt"/>
              <a:buAutoNum type="arabicPeriod"/>
            </a:pPr>
            <a:r>
              <a:rPr lang="en-GB" sz="1200" dirty="0"/>
              <a:t>Roles &amp; Responsibilities</a:t>
            </a:r>
          </a:p>
          <a:p>
            <a:pPr marL="514350" indent="-514350" algn="l">
              <a:buFont typeface="+mj-lt"/>
              <a:buAutoNum type="arabicPeriod"/>
            </a:pPr>
            <a:r>
              <a:rPr lang="en-GB" sz="1200" dirty="0"/>
              <a:t>Roles &amp; Responsibilities / Contract Types</a:t>
            </a:r>
          </a:p>
          <a:p>
            <a:pPr marL="514350" indent="-514350" algn="l">
              <a:buFont typeface="+mj-lt"/>
              <a:buAutoNum type="arabicPeriod"/>
            </a:pPr>
            <a:r>
              <a:rPr lang="en-GB" sz="1200" dirty="0"/>
              <a:t>What makes a performance, concert, film interesting?</a:t>
            </a:r>
          </a:p>
          <a:p>
            <a:pPr marL="514350" indent="-514350" algn="l">
              <a:buFont typeface="+mj-lt"/>
              <a:buAutoNum type="arabicPeriod"/>
            </a:pPr>
            <a:r>
              <a:rPr lang="en-GB" sz="1200" dirty="0"/>
              <a:t>The theatre space / Cross section of a theatre and terminology</a:t>
            </a:r>
          </a:p>
          <a:p>
            <a:pPr marL="514350" indent="-514350" algn="l">
              <a:buFont typeface="+mj-lt"/>
              <a:buAutoNum type="arabicPeriod"/>
            </a:pPr>
            <a:r>
              <a:rPr lang="en-GB" sz="1200" dirty="0"/>
              <a:t>Lighting</a:t>
            </a:r>
          </a:p>
          <a:p>
            <a:pPr marL="514350" indent="-514350" algn="l">
              <a:buFont typeface="+mj-lt"/>
              <a:buAutoNum type="arabicPeriod"/>
            </a:pPr>
            <a:r>
              <a:rPr lang="en-GB" sz="1200" dirty="0"/>
              <a:t>How to write a lighting plan</a:t>
            </a:r>
          </a:p>
          <a:p>
            <a:pPr marL="514350" indent="-514350" algn="l">
              <a:buFont typeface="+mj-lt"/>
              <a:buAutoNum type="arabicPeriod"/>
            </a:pPr>
            <a:r>
              <a:rPr lang="en-GB" sz="1200" dirty="0"/>
              <a:t>Set design </a:t>
            </a:r>
          </a:p>
          <a:p>
            <a:pPr marL="514350" indent="-514350" algn="l">
              <a:buFont typeface="+mj-lt"/>
              <a:buAutoNum type="arabicPeriod"/>
            </a:pPr>
            <a:r>
              <a:rPr lang="en-GB" sz="1200" dirty="0"/>
              <a:t>How to draw a ground plan</a:t>
            </a:r>
          </a:p>
          <a:p>
            <a:pPr marL="514350" indent="-514350" algn="l">
              <a:buFont typeface="+mj-lt"/>
              <a:buAutoNum type="arabicPeriod"/>
            </a:pPr>
            <a:r>
              <a:rPr lang="en-GB" sz="1200" dirty="0"/>
              <a:t>How to draw a ground plan</a:t>
            </a:r>
          </a:p>
          <a:p>
            <a:pPr marL="514350" indent="-514350" algn="l">
              <a:buFont typeface="+mj-lt"/>
              <a:buAutoNum type="arabicPeriod"/>
            </a:pPr>
            <a:r>
              <a:rPr lang="en-GB" sz="1200" dirty="0"/>
              <a:t>Sound</a:t>
            </a:r>
          </a:p>
          <a:p>
            <a:pPr marL="514350" indent="-514350" algn="l">
              <a:buFont typeface="+mj-lt"/>
              <a:buAutoNum type="arabicPeriod"/>
            </a:pPr>
            <a:r>
              <a:rPr lang="en-GB" sz="1200" dirty="0"/>
              <a:t>How to write a sound cue sheet</a:t>
            </a:r>
          </a:p>
          <a:p>
            <a:pPr marL="514350" indent="-514350" algn="l">
              <a:buFont typeface="+mj-lt"/>
              <a:buAutoNum type="arabicPeriod"/>
            </a:pPr>
            <a:r>
              <a:rPr lang="en-GB" sz="1200" dirty="0"/>
              <a:t>Costume</a:t>
            </a:r>
          </a:p>
          <a:p>
            <a:pPr marL="514350" indent="-514350" algn="l">
              <a:buFont typeface="+mj-lt"/>
              <a:buAutoNum type="arabicPeriod"/>
            </a:pPr>
            <a:r>
              <a:rPr lang="en-GB" sz="1200" dirty="0"/>
              <a:t>Creating a costume plot</a:t>
            </a:r>
          </a:p>
          <a:p>
            <a:pPr marL="514350" indent="-514350" algn="l">
              <a:buFont typeface="+mj-lt"/>
              <a:buAutoNum type="arabicPeriod"/>
            </a:pPr>
            <a:r>
              <a:rPr lang="en-GB" sz="1200" dirty="0"/>
              <a:t>Make-up</a:t>
            </a:r>
          </a:p>
          <a:p>
            <a:pPr marL="514350" indent="-514350" algn="l">
              <a:buFont typeface="+mj-lt"/>
              <a:buAutoNum type="arabicPeriod"/>
            </a:pPr>
            <a:r>
              <a:rPr lang="en-GB" sz="1200" dirty="0"/>
              <a:t>Props and the Props Table</a:t>
            </a:r>
          </a:p>
          <a:p>
            <a:pPr marL="514350" indent="-514350" algn="l">
              <a:buFont typeface="+mj-lt"/>
              <a:buAutoNum type="arabicPeriod"/>
            </a:pPr>
            <a:r>
              <a:rPr lang="en-GB" sz="1200" dirty="0"/>
              <a:t>The process of bringing a performance to an audience</a:t>
            </a:r>
          </a:p>
          <a:p>
            <a:pPr marL="514350" indent="-514350" algn="l">
              <a:buFont typeface="+mj-lt"/>
              <a:buAutoNum type="arabicPeriod"/>
            </a:pPr>
            <a:r>
              <a:rPr lang="en-GB" sz="1200" dirty="0"/>
              <a:t>Health and Safety</a:t>
            </a:r>
          </a:p>
          <a:p>
            <a:pPr marL="514350" indent="-514350" algn="l">
              <a:buFont typeface="+mj-lt"/>
              <a:buAutoNum type="arabicPeriod"/>
            </a:pPr>
            <a:r>
              <a:rPr lang="en-GB" sz="1200" dirty="0"/>
              <a:t>How to write a risk assessment</a:t>
            </a:r>
          </a:p>
          <a:p>
            <a:pPr marL="514350" indent="-514350" algn="l">
              <a:buFont typeface="+mj-lt"/>
              <a:buAutoNum type="arabicPeriod"/>
            </a:pPr>
            <a:r>
              <a:rPr lang="en-US" sz="1200" dirty="0"/>
              <a:t>Script Narrative Development</a:t>
            </a:r>
            <a:endParaRPr lang="en-GB" sz="1200" dirty="0"/>
          </a:p>
          <a:p>
            <a:pPr marL="514350" indent="-514350" algn="l">
              <a:buFont typeface="+mj-lt"/>
              <a:buAutoNum type="arabicPeriod"/>
            </a:pPr>
            <a:r>
              <a:rPr lang="en-GB" sz="1200" dirty="0"/>
              <a:t>Marking up a stage managers script (the book)</a:t>
            </a:r>
          </a:p>
          <a:p>
            <a:pPr marL="514350" indent="-514350" algn="l">
              <a:buFont typeface="+mj-lt"/>
              <a:buAutoNum type="arabicPeriod"/>
            </a:pPr>
            <a:endParaRPr lang="en-GB" sz="1200" dirty="0"/>
          </a:p>
          <a:p>
            <a:pPr marL="514350" indent="-514350" algn="l">
              <a:buFont typeface="+mj-lt"/>
              <a:buAutoNum type="arabicPeriod"/>
            </a:pPr>
            <a:endParaRPr lang="en-GB" sz="1200" dirty="0"/>
          </a:p>
          <a:p>
            <a:pPr marL="514350" indent="-514350" algn="l">
              <a:buFont typeface="+mj-lt"/>
              <a:buAutoNum type="arabicPeriod"/>
            </a:pPr>
            <a:endParaRPr lang="en-GB" sz="1200" dirty="0"/>
          </a:p>
          <a:p>
            <a:pPr marL="514350" indent="-514350" algn="l">
              <a:buFont typeface="+mj-lt"/>
              <a:buAutoNum type="arabicPeriod"/>
            </a:pPr>
            <a:endParaRPr lang="en-GB" sz="1200" dirty="0"/>
          </a:p>
          <a:p>
            <a:pPr marL="514350" indent="-514350" algn="l">
              <a:buFont typeface="+mj-lt"/>
              <a:buAutoNum type="arabicPeriod"/>
            </a:pPr>
            <a:endParaRPr lang="en-GB" sz="1200" dirty="0"/>
          </a:p>
          <a:p>
            <a:pPr marL="514350" indent="-514350" algn="l">
              <a:buFont typeface="+mj-lt"/>
              <a:buAutoNum type="arabicPeriod"/>
            </a:pPr>
            <a:endParaRPr lang="en-GB" sz="1200" dirty="0"/>
          </a:p>
          <a:p>
            <a:pPr marL="514350" indent="-514350" algn="l">
              <a:buFont typeface="+mj-lt"/>
              <a:buAutoNum type="arabicPeriod"/>
            </a:pPr>
            <a:endParaRPr lang="en-GB" sz="1200" dirty="0"/>
          </a:p>
          <a:p>
            <a:pPr marL="514350" indent="-514350" algn="l">
              <a:buFont typeface="+mj-lt"/>
              <a:buAutoNum type="arabicPeriod"/>
            </a:pPr>
            <a:endParaRPr lang="en-GB" sz="1200" dirty="0"/>
          </a:p>
          <a:p>
            <a:pPr marL="514350" indent="-514350" algn="l">
              <a:buFont typeface="+mj-lt"/>
              <a:buAutoNum type="arabicPeriod"/>
            </a:pPr>
            <a:endParaRPr lang="en-GB" sz="1200" dirty="0"/>
          </a:p>
          <a:p>
            <a:pPr marL="514350" indent="-514350" algn="l">
              <a:buFont typeface="+mj-lt"/>
              <a:buAutoNum type="arabicPeriod"/>
            </a:pPr>
            <a:endParaRPr lang="en-GB" sz="1200" dirty="0"/>
          </a:p>
          <a:p>
            <a:pPr marL="514350" indent="-514350" algn="l">
              <a:buFont typeface="+mj-lt"/>
              <a:buAutoNum type="arabicPeriod"/>
            </a:pPr>
            <a:endParaRPr lang="en-GB" sz="1200" dirty="0"/>
          </a:p>
          <a:p>
            <a:pPr marL="514350" indent="-514350" algn="l">
              <a:buFont typeface="+mj-lt"/>
              <a:buAutoNum type="arabicPeriod"/>
            </a:pPr>
            <a:endParaRPr lang="en-GB" sz="1200" dirty="0"/>
          </a:p>
          <a:p>
            <a:pPr marL="514350" indent="-514350" algn="l">
              <a:buFont typeface="+mj-lt"/>
              <a:buAutoNum type="arabicPeriod"/>
            </a:pPr>
            <a:endParaRPr lang="en-GB" sz="1200" dirty="0"/>
          </a:p>
          <a:p>
            <a:pPr marL="514350" indent="-514350" algn="l">
              <a:buFont typeface="+mj-lt"/>
              <a:buAutoNum type="arabicPeriod"/>
            </a:pPr>
            <a:endParaRPr lang="en-GB" sz="1200" dirty="0"/>
          </a:p>
          <a:p>
            <a:pPr marL="514350" indent="-514350" algn="l">
              <a:buFont typeface="+mj-lt"/>
              <a:buAutoNum type="arabicPeriod"/>
            </a:pPr>
            <a:endParaRPr lang="en-GB" sz="1200" dirty="0"/>
          </a:p>
          <a:p>
            <a:pPr marL="514350" indent="-514350" algn="l">
              <a:buFont typeface="+mj-lt"/>
              <a:buAutoNum type="arabicPeriod"/>
            </a:pPr>
            <a:endParaRPr lang="en-GB" sz="1200" dirty="0"/>
          </a:p>
        </p:txBody>
      </p:sp>
      <p:sp>
        <p:nvSpPr>
          <p:cNvPr id="3" name="Slide Number Placeholder 2">
            <a:extLst>
              <a:ext uri="{FF2B5EF4-FFF2-40B4-BE49-F238E27FC236}">
                <a16:creationId xmlns:a16="http://schemas.microsoft.com/office/drawing/2014/main" id="{7F7F019C-C58D-4CF4-AF99-8D416A80B953}"/>
              </a:ext>
            </a:extLst>
          </p:cNvPr>
          <p:cNvSpPr>
            <a:spLocks noGrp="1"/>
          </p:cNvSpPr>
          <p:nvPr>
            <p:ph type="sldNum" sz="quarter" idx="12"/>
          </p:nvPr>
        </p:nvSpPr>
        <p:spPr/>
        <p:txBody>
          <a:bodyPr/>
          <a:lstStyle/>
          <a:p>
            <a:fld id="{DC0DAC50-5B68-40A7-BE88-76A9D7FBAD5C}" type="slidenum">
              <a:rPr lang="en-GB" smtClean="0"/>
              <a:t>3</a:t>
            </a:fld>
            <a:endParaRPr lang="en-GB"/>
          </a:p>
        </p:txBody>
      </p:sp>
      <p:sp>
        <p:nvSpPr>
          <p:cNvPr id="4" name="Rectangle 3">
            <a:extLst>
              <a:ext uri="{FF2B5EF4-FFF2-40B4-BE49-F238E27FC236}">
                <a16:creationId xmlns:a16="http://schemas.microsoft.com/office/drawing/2014/main" id="{D407C185-D6AF-4A15-94DC-6C626A49FD55}"/>
              </a:ext>
            </a:extLst>
          </p:cNvPr>
          <p:cNvSpPr/>
          <p:nvPr/>
        </p:nvSpPr>
        <p:spPr>
          <a:xfrm>
            <a:off x="4848849" y="1091267"/>
            <a:ext cx="4572000" cy="5447645"/>
          </a:xfrm>
          <a:prstGeom prst="rect">
            <a:avLst/>
          </a:prstGeom>
        </p:spPr>
        <p:txBody>
          <a:bodyPr>
            <a:spAutoFit/>
          </a:bodyPr>
          <a:lstStyle/>
          <a:p>
            <a:pPr marL="514350" indent="-514350">
              <a:buFont typeface="+mj-lt"/>
              <a:buAutoNum type="arabicPeriod" startAt="27"/>
            </a:pPr>
            <a:r>
              <a:rPr lang="en-US" sz="1200" dirty="0"/>
              <a:t>Storyboard Narrative Development</a:t>
            </a:r>
            <a:endParaRPr lang="en-GB" sz="1200" dirty="0"/>
          </a:p>
          <a:p>
            <a:pPr marL="514350" indent="-514350">
              <a:buFont typeface="+mj-lt"/>
              <a:buAutoNum type="arabicPeriod" startAt="27"/>
            </a:pPr>
            <a:r>
              <a:rPr lang="en-GB" sz="1200" dirty="0"/>
              <a:t>Approaches to rehearsal</a:t>
            </a:r>
          </a:p>
          <a:p>
            <a:pPr marL="514350" indent="-514350">
              <a:buFont typeface="+mj-lt"/>
              <a:buAutoNum type="arabicPeriod" startAt="27"/>
            </a:pPr>
            <a:r>
              <a:rPr lang="en-GB" sz="1200" dirty="0"/>
              <a:t>Approaches to rehearsal – Theatre companies</a:t>
            </a:r>
          </a:p>
          <a:p>
            <a:pPr marL="514350" indent="-514350">
              <a:buFont typeface="+mj-lt"/>
              <a:buAutoNum type="arabicPeriod" startAt="27"/>
            </a:pPr>
            <a:r>
              <a:rPr lang="en-GB" sz="1200" dirty="0"/>
              <a:t>Approaches to rehearsal</a:t>
            </a:r>
          </a:p>
          <a:p>
            <a:pPr marL="514350" indent="-514350">
              <a:buFont typeface="+mj-lt"/>
              <a:buAutoNum type="arabicPeriod" startAt="27"/>
            </a:pPr>
            <a:r>
              <a:rPr lang="en-GB" sz="1200" dirty="0"/>
              <a:t>Reviewing performances</a:t>
            </a:r>
          </a:p>
          <a:p>
            <a:pPr marL="514350" indent="-514350">
              <a:buFont typeface="+mj-lt"/>
              <a:buAutoNum type="arabicPeriod" startAt="27"/>
            </a:pPr>
            <a:r>
              <a:rPr lang="en-GB" sz="1200" dirty="0"/>
              <a:t>Reviewing your own work</a:t>
            </a:r>
          </a:p>
          <a:p>
            <a:pPr marL="514350" indent="-514350">
              <a:buFont typeface="+mj-lt"/>
              <a:buAutoNum type="arabicPeriod" startAt="27"/>
            </a:pPr>
            <a:r>
              <a:rPr lang="en-GB" sz="1200" dirty="0"/>
              <a:t>Unions</a:t>
            </a:r>
          </a:p>
          <a:p>
            <a:pPr marL="514350" indent="-514350">
              <a:buFont typeface="+mj-lt"/>
              <a:buAutoNum type="arabicPeriod" startAt="27"/>
            </a:pPr>
            <a:r>
              <a:rPr lang="en-GB" sz="1200" dirty="0"/>
              <a:t>Recruiting processes, auditions, interviews, show-reels</a:t>
            </a:r>
          </a:p>
          <a:p>
            <a:pPr marL="514350" indent="-514350">
              <a:buFont typeface="+mj-lt"/>
              <a:buAutoNum type="arabicPeriod" startAt="27"/>
            </a:pPr>
            <a:r>
              <a:rPr lang="en-GB" sz="1200" dirty="0"/>
              <a:t>Performing Arts in society</a:t>
            </a:r>
          </a:p>
          <a:p>
            <a:pPr marL="514350" indent="-514350">
              <a:buFont typeface="+mj-lt"/>
              <a:buAutoNum type="arabicPeriod" startAt="27"/>
            </a:pPr>
            <a:r>
              <a:rPr lang="en-GB" sz="1200" dirty="0"/>
              <a:t>performing arts organisations- Birmingham REP Theatre</a:t>
            </a:r>
          </a:p>
          <a:p>
            <a:pPr marL="514350" indent="-514350">
              <a:buFont typeface="+mj-lt"/>
              <a:buAutoNum type="arabicPeriod" startAt="27"/>
            </a:pPr>
            <a:r>
              <a:rPr lang="en-GB" sz="1200" dirty="0"/>
              <a:t>The REP theatre season programming</a:t>
            </a:r>
          </a:p>
          <a:p>
            <a:pPr marL="514350" indent="-514350">
              <a:buFont typeface="+mj-lt"/>
              <a:buAutoNum type="arabicPeriod" startAt="27"/>
            </a:pPr>
            <a:r>
              <a:rPr lang="en-GB" sz="1200" dirty="0"/>
              <a:t>Management structure at the REP</a:t>
            </a:r>
          </a:p>
          <a:p>
            <a:pPr marL="514350" indent="-514350">
              <a:buFont typeface="+mj-lt"/>
              <a:buAutoNum type="arabicPeriod" startAt="27"/>
            </a:pPr>
            <a:r>
              <a:rPr lang="en-GB" sz="1200" dirty="0"/>
              <a:t>Target Audiences</a:t>
            </a:r>
          </a:p>
          <a:p>
            <a:pPr marL="514350" indent="-514350">
              <a:buFont typeface="+mj-lt"/>
              <a:buAutoNum type="arabicPeriod" startAt="27"/>
            </a:pPr>
            <a:r>
              <a:rPr lang="en-GB" sz="1200" dirty="0"/>
              <a:t>Venues and live performances</a:t>
            </a:r>
          </a:p>
          <a:p>
            <a:pPr marL="514350" indent="-514350">
              <a:buFont typeface="+mj-lt"/>
              <a:buAutoNum type="arabicPeriod" startAt="27"/>
            </a:pPr>
            <a:r>
              <a:rPr lang="en-GB" sz="1200" dirty="0"/>
              <a:t>Different Types of Venues</a:t>
            </a:r>
          </a:p>
          <a:p>
            <a:pPr marL="514350" indent="-514350">
              <a:buFont typeface="+mj-lt"/>
              <a:buAutoNum type="arabicPeriod" startAt="27"/>
            </a:pPr>
            <a:r>
              <a:rPr lang="en-GB" sz="1200" dirty="0"/>
              <a:t>Marketing</a:t>
            </a:r>
          </a:p>
          <a:p>
            <a:pPr marL="514350" indent="-514350">
              <a:buFont typeface="+mj-lt"/>
              <a:buAutoNum type="arabicPeriod" startAt="27"/>
            </a:pPr>
            <a:r>
              <a:rPr lang="en-GB" sz="1200" dirty="0"/>
              <a:t>Marketing</a:t>
            </a:r>
          </a:p>
          <a:p>
            <a:pPr marL="514350" indent="-514350">
              <a:buFont typeface="+mj-lt"/>
              <a:buAutoNum type="arabicPeriod" startAt="27"/>
            </a:pPr>
            <a:r>
              <a:rPr lang="en-GB" sz="1200" dirty="0"/>
              <a:t>Budget</a:t>
            </a:r>
          </a:p>
          <a:p>
            <a:pPr marL="514350" indent="-514350">
              <a:buFont typeface="+mj-lt"/>
              <a:buAutoNum type="arabicPeriod" startAt="27"/>
            </a:pPr>
            <a:r>
              <a:rPr lang="en-GB" sz="1200" dirty="0"/>
              <a:t>Funding</a:t>
            </a:r>
          </a:p>
          <a:p>
            <a:pPr marL="514350" indent="-514350">
              <a:buFont typeface="+mj-lt"/>
              <a:buAutoNum type="arabicPeriod" startAt="27"/>
            </a:pPr>
            <a:r>
              <a:rPr lang="en-GB" sz="1200" dirty="0"/>
              <a:t>Devising Tips</a:t>
            </a:r>
          </a:p>
          <a:p>
            <a:pPr marL="514350" indent="-514350">
              <a:buFont typeface="+mj-lt"/>
              <a:buAutoNum type="arabicPeriod" startAt="27"/>
            </a:pPr>
            <a:r>
              <a:rPr lang="en-GB" sz="1200" dirty="0"/>
              <a:t>Rehearsal Techniques</a:t>
            </a:r>
          </a:p>
          <a:p>
            <a:pPr marL="514350" indent="-514350">
              <a:buFont typeface="+mj-lt"/>
              <a:buAutoNum type="arabicPeriod" startAt="27"/>
            </a:pPr>
            <a:r>
              <a:rPr lang="en-GB" sz="1200" dirty="0"/>
              <a:t>Practitioners-Stanislavski</a:t>
            </a:r>
          </a:p>
          <a:p>
            <a:pPr marL="514350" indent="-514350">
              <a:buFont typeface="+mj-lt"/>
              <a:buAutoNum type="arabicPeriod" startAt="27"/>
            </a:pPr>
            <a:r>
              <a:rPr lang="en-GB" sz="1200" dirty="0"/>
              <a:t>Practitioners – Brecht</a:t>
            </a:r>
          </a:p>
          <a:p>
            <a:pPr marL="514350" indent="-514350">
              <a:buFont typeface="+mj-lt"/>
              <a:buAutoNum type="arabicPeriod" startAt="27"/>
            </a:pPr>
            <a:r>
              <a:rPr lang="en-GB" sz="1200" dirty="0"/>
              <a:t>Practitioners- Artaud</a:t>
            </a:r>
          </a:p>
          <a:p>
            <a:pPr marL="514350" indent="-514350">
              <a:buFont typeface="+mj-lt"/>
              <a:buAutoNum type="arabicPeriod" startAt="27"/>
            </a:pPr>
            <a:r>
              <a:rPr lang="en-GB" sz="1200" dirty="0"/>
              <a:t>Practitioners – Frantic Assembly</a:t>
            </a:r>
          </a:p>
          <a:p>
            <a:pPr marL="514350" indent="-514350">
              <a:buFont typeface="+mj-lt"/>
              <a:buAutoNum type="arabicPeriod" startAt="27"/>
            </a:pPr>
            <a:r>
              <a:rPr lang="en-GB" sz="1200" dirty="0"/>
              <a:t>Comparing Practitioner Theory</a:t>
            </a:r>
          </a:p>
          <a:p>
            <a:pPr marL="514350" indent="-514350">
              <a:buFont typeface="+mj-lt"/>
              <a:buAutoNum type="arabicPeriod" startAt="27"/>
            </a:pPr>
            <a:r>
              <a:rPr lang="en-GB" sz="1200" dirty="0"/>
              <a:t>Modern &amp; Post-Modern Theatre</a:t>
            </a:r>
          </a:p>
          <a:p>
            <a:pPr marL="514350" indent="-514350">
              <a:buFont typeface="+mj-lt"/>
              <a:buAutoNum type="arabicPeriod" startAt="27"/>
            </a:pPr>
            <a:r>
              <a:rPr lang="en-GB" sz="1200" dirty="0"/>
              <a:t>Key Words</a:t>
            </a:r>
          </a:p>
          <a:p>
            <a:pPr marL="514350" indent="-514350">
              <a:buFont typeface="+mj-lt"/>
              <a:buAutoNum type="arabicPeriod" startAt="27"/>
            </a:pPr>
            <a:r>
              <a:rPr lang="en-GB" sz="1200" dirty="0"/>
              <a:t>Top Tips for exam</a:t>
            </a:r>
          </a:p>
        </p:txBody>
      </p:sp>
    </p:spTree>
    <p:extLst>
      <p:ext uri="{BB962C8B-B14F-4D97-AF65-F5344CB8AC3E}">
        <p14:creationId xmlns:p14="http://schemas.microsoft.com/office/powerpoint/2010/main" val="10539370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2103736" y="-99392"/>
            <a:ext cx="5060552" cy="758669"/>
          </a:xfrm>
          <a:prstGeom prst="rect">
            <a:avLst/>
          </a:prstGeom>
          <a:noFill/>
        </p:spPr>
        <p:txBody>
          <a:bodyPr wrap="square" rtlCol="0">
            <a:spAutoFit/>
          </a:bodyPr>
          <a:lstStyle/>
          <a:p>
            <a:pPr algn="ctr">
              <a:lnSpc>
                <a:spcPct val="115000"/>
              </a:lnSpc>
              <a:spcAft>
                <a:spcPts val="0"/>
              </a:spcAft>
            </a:pPr>
            <a:r>
              <a:rPr lang="en-GB" sz="4000" b="1" dirty="0"/>
              <a:t>Styles &amp; Genres</a:t>
            </a:r>
            <a:endParaRPr lang="en-GB" sz="3200" b="1" dirty="0">
              <a:solidFill>
                <a:srgbClr val="000000"/>
              </a:solidFill>
              <a:ea typeface="Calibri"/>
              <a:cs typeface="Calibri"/>
            </a:endParaRPr>
          </a:p>
        </p:txBody>
      </p:sp>
      <p:pic>
        <p:nvPicPr>
          <p:cNvPr id="1030" name="Picture 6" descr="Movie genres vector icons. Movie film genres, comedy genre, war and romance  genres, history drama film genre illustration Stock Vector | Adobe Stock">
            <a:extLst>
              <a:ext uri="{FF2B5EF4-FFF2-40B4-BE49-F238E27FC236}">
                <a16:creationId xmlns:a16="http://schemas.microsoft.com/office/drawing/2014/main" id="{9CCA9340-E07C-49A5-B7EA-AAE5229313D3}"/>
              </a:ext>
            </a:extLst>
          </p:cNvPr>
          <p:cNvPicPr>
            <a:picLocks noChangeAspect="1" noChangeArrowheads="1"/>
          </p:cNvPicPr>
          <p:nvPr/>
        </p:nvPicPr>
        <p:blipFill rotWithShape="1">
          <a:blip r:embed="rId2" cstate="print">
            <a:duotone>
              <a:prstClr val="black"/>
              <a:schemeClr val="accent2">
                <a:tint val="45000"/>
                <a:satMod val="400000"/>
              </a:schemeClr>
            </a:duotone>
            <a:extLst>
              <a:ext uri="{28A0092B-C50C-407E-A947-70E740481C1C}">
                <a14:useLocalDpi xmlns:a14="http://schemas.microsoft.com/office/drawing/2010/main" val="0"/>
              </a:ext>
            </a:extLst>
          </a:blip>
          <a:srcRect l="4047" b="4362"/>
          <a:stretch/>
        </p:blipFill>
        <p:spPr bwMode="auto">
          <a:xfrm>
            <a:off x="5324937" y="2132856"/>
            <a:ext cx="3738706" cy="37264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2" name="Picture 8" descr="Genre PNG Images | Vector and PSD Files | Free Download on Pngtree">
            <a:extLst>
              <a:ext uri="{FF2B5EF4-FFF2-40B4-BE49-F238E27FC236}">
                <a16:creationId xmlns:a16="http://schemas.microsoft.com/office/drawing/2014/main" id="{F1A2CA7E-3926-471A-9B90-B0EBFBB669A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300192" y="769809"/>
            <a:ext cx="2146548" cy="214654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 7">
            <a:extLst>
              <a:ext uri="{FF2B5EF4-FFF2-40B4-BE49-F238E27FC236}">
                <a16:creationId xmlns:a16="http://schemas.microsoft.com/office/drawing/2014/main" id="{6252A32C-A133-4354-854A-E5D1B4BBB54B}"/>
              </a:ext>
            </a:extLst>
          </p:cNvPr>
          <p:cNvGraphicFramePr>
            <a:graphicFrameLocks noGrp="1"/>
          </p:cNvGraphicFramePr>
          <p:nvPr>
            <p:extLst>
              <p:ext uri="{D42A27DB-BD31-4B8C-83A1-F6EECF244321}">
                <p14:modId xmlns:p14="http://schemas.microsoft.com/office/powerpoint/2010/main" val="3325329984"/>
              </p:ext>
            </p:extLst>
          </p:nvPr>
        </p:nvGraphicFramePr>
        <p:xfrm>
          <a:off x="156459" y="1789256"/>
          <a:ext cx="5097466" cy="5024120"/>
        </p:xfrm>
        <a:graphic>
          <a:graphicData uri="http://schemas.openxmlformats.org/drawingml/2006/table">
            <a:tbl>
              <a:tblPr firstRow="1" bandRow="1">
                <a:tableStyleId>{5C22544A-7EE6-4342-B048-85BDC9FD1C3A}</a:tableStyleId>
              </a:tblPr>
              <a:tblGrid>
                <a:gridCol w="1135433">
                  <a:extLst>
                    <a:ext uri="{9D8B030D-6E8A-4147-A177-3AD203B41FA5}">
                      <a16:colId xmlns:a16="http://schemas.microsoft.com/office/drawing/2014/main" val="3955182744"/>
                    </a:ext>
                  </a:extLst>
                </a:gridCol>
                <a:gridCol w="3962033">
                  <a:extLst>
                    <a:ext uri="{9D8B030D-6E8A-4147-A177-3AD203B41FA5}">
                      <a16:colId xmlns:a16="http://schemas.microsoft.com/office/drawing/2014/main" val="569996120"/>
                    </a:ext>
                  </a:extLst>
                </a:gridCol>
              </a:tblGrid>
              <a:tr h="246480">
                <a:tc>
                  <a:txBody>
                    <a:bodyPr/>
                    <a:lstStyle/>
                    <a:p>
                      <a:r>
                        <a:rPr lang="en-GB" sz="1100" b="1" dirty="0">
                          <a:solidFill>
                            <a:schemeClr val="tx1"/>
                          </a:solidFill>
                          <a:latin typeface="+mj-lt"/>
                        </a:rPr>
                        <a:t>Naturalism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GB" sz="1000" b="0" dirty="0">
                          <a:solidFill>
                            <a:schemeClr val="tx1"/>
                          </a:solidFill>
                          <a:latin typeface="+mj-lt"/>
                        </a:rPr>
                        <a:t>Representing real life on stage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70590776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dirty="0">
                          <a:solidFill>
                            <a:schemeClr val="tx1"/>
                          </a:solidFill>
                          <a:latin typeface="+mj-lt"/>
                        </a:rPr>
                        <a:t>Abstract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GB" sz="1000" b="0" i="0" kern="1200" dirty="0">
                          <a:solidFill>
                            <a:schemeClr val="dk1"/>
                          </a:solidFill>
                          <a:effectLst/>
                          <a:latin typeface="+mj-lt"/>
                          <a:ea typeface="+mn-ea"/>
                          <a:cs typeface="+mn-cs"/>
                        </a:rPr>
                        <a:t>Does not follow the linear sequence of a story. It is more concerned about representing the underlying feelings, moods, themes and ideas. This kind of drama uses movement, sound and words.</a:t>
                      </a:r>
                      <a:endParaRPr lang="en-GB" sz="1000" b="0"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859173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dirty="0">
                          <a:solidFill>
                            <a:schemeClr val="tx1"/>
                          </a:solidFill>
                          <a:latin typeface="+mj-lt"/>
                        </a:rPr>
                        <a:t>Mime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GB" sz="1000" b="0" i="0" kern="1200" dirty="0">
                          <a:solidFill>
                            <a:schemeClr val="dk1"/>
                          </a:solidFill>
                          <a:effectLst/>
                          <a:latin typeface="+mj-lt"/>
                          <a:ea typeface="+mn-ea"/>
                          <a:cs typeface="+mn-cs"/>
                        </a:rPr>
                        <a:t>suggesting action, character or emotion without words, using only gesture, expression and movement</a:t>
                      </a:r>
                      <a:endParaRPr lang="en-GB" sz="1000" b="0"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18013979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dirty="0">
                          <a:solidFill>
                            <a:schemeClr val="tx1"/>
                          </a:solidFill>
                          <a:latin typeface="+mj-lt"/>
                        </a:rPr>
                        <a:t>Physical Theatre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GB" sz="1000" b="0" i="0" kern="1200" dirty="0">
                          <a:solidFill>
                            <a:schemeClr val="dk1"/>
                          </a:solidFill>
                          <a:effectLst/>
                          <a:latin typeface="+mj-lt"/>
                          <a:ea typeface="+mn-ea"/>
                          <a:cs typeface="+mn-cs"/>
                        </a:rPr>
                        <a:t>encompasses storytelling primarily through physical movement.</a:t>
                      </a:r>
                      <a:endParaRPr lang="en-GB" sz="1000" b="0"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98030673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dirty="0">
                          <a:solidFill>
                            <a:schemeClr val="tx1"/>
                          </a:solidFill>
                          <a:latin typeface="+mj-lt"/>
                        </a:rPr>
                        <a:t>Symbolism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GB" sz="1000" b="0" dirty="0">
                          <a:solidFill>
                            <a:schemeClr val="tx1"/>
                          </a:solidFill>
                          <a:latin typeface="+mj-lt"/>
                        </a:rPr>
                        <a:t>Features represent a specific idea. It can be achieved through lighting, set, costume, props and colours. </a:t>
                      </a:r>
                      <a:r>
                        <a:rPr lang="en-GB" sz="1000" b="0" i="0" kern="1200" dirty="0">
                          <a:solidFill>
                            <a:schemeClr val="dk1"/>
                          </a:solidFill>
                          <a:effectLst/>
                          <a:latin typeface="+mj-lt"/>
                          <a:ea typeface="+mn-ea"/>
                          <a:cs typeface="+mn-cs"/>
                        </a:rPr>
                        <a:t>The sets and props in symbolic plays are often unrealistic and are used to symbolise emotions or values in society.</a:t>
                      </a:r>
                      <a:endParaRPr lang="en-GB" sz="1000" b="0"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63589715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dirty="0">
                          <a:solidFill>
                            <a:schemeClr val="tx1"/>
                          </a:solidFill>
                          <a:latin typeface="+mj-lt"/>
                        </a:rPr>
                        <a:t>Site-specific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GB" sz="1000" b="0" i="0" kern="1200" dirty="0">
                          <a:solidFill>
                            <a:schemeClr val="dk1"/>
                          </a:solidFill>
                          <a:effectLst/>
                          <a:latin typeface="+mj-lt"/>
                          <a:ea typeface="+mn-ea"/>
                          <a:cs typeface="+mn-cs"/>
                        </a:rPr>
                        <a:t>any type of theatrical production that is performed at a unique, specially adapted location other than a standard theatre</a:t>
                      </a:r>
                      <a:endParaRPr lang="en-GB" sz="1000" b="0"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75903017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dirty="0">
                          <a:solidFill>
                            <a:schemeClr val="tx1"/>
                          </a:solidFill>
                          <a:latin typeface="+mj-lt"/>
                        </a:rPr>
                        <a:t>Classical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GB" sz="1000" b="0" i="0" kern="1200" dirty="0">
                          <a:solidFill>
                            <a:schemeClr val="dk1"/>
                          </a:solidFill>
                          <a:effectLst/>
                          <a:latin typeface="+mj-lt"/>
                          <a:ea typeface="+mn-ea"/>
                          <a:cs typeface="+mn-cs"/>
                        </a:rPr>
                        <a:t>Classical theatre usually contains lofty, grand prose or free verse dialogue. Good examples are the Elizabethan dramatists William Shakespeare.</a:t>
                      </a:r>
                      <a:endParaRPr lang="en-GB" sz="1000" b="0"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9562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dirty="0">
                          <a:solidFill>
                            <a:schemeClr val="tx1"/>
                          </a:solidFill>
                          <a:latin typeface="+mj-lt"/>
                        </a:rPr>
                        <a:t>Masked Theatre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GB" sz="1000" b="0" dirty="0">
                          <a:solidFill>
                            <a:schemeClr val="tx1"/>
                          </a:solidFill>
                          <a:latin typeface="+mj-lt"/>
                        </a:rPr>
                        <a:t>Use of masks and exaggeration to communicate meaning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37007997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dirty="0">
                          <a:solidFill>
                            <a:schemeClr val="tx1"/>
                          </a:solidFill>
                          <a:latin typeface="+mj-lt"/>
                        </a:rPr>
                        <a:t>Puppetry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GB" sz="1000" b="0" i="0" kern="1200" dirty="0">
                          <a:solidFill>
                            <a:schemeClr val="dk1"/>
                          </a:solidFill>
                          <a:effectLst/>
                          <a:latin typeface="+mj-lt"/>
                          <a:ea typeface="+mn-ea"/>
                          <a:cs typeface="+mn-cs"/>
                        </a:rPr>
                        <a:t>involves the manipulation of puppets – inanimate objects, often resembling some type of human or animal figure</a:t>
                      </a:r>
                      <a:endParaRPr lang="en-GB" sz="1000" b="0"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87880500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i="0" dirty="0">
                          <a:solidFill>
                            <a:schemeClr val="tx1"/>
                          </a:solidFill>
                          <a:effectLst/>
                          <a:latin typeface="+mj-lt"/>
                        </a:rPr>
                        <a:t>Pantomi</a:t>
                      </a:r>
                      <a:r>
                        <a:rPr lang="en-GB" sz="1100" b="1" dirty="0">
                          <a:solidFill>
                            <a:schemeClr val="tx1"/>
                          </a:solidFill>
                          <a:latin typeface="+mj-lt"/>
                        </a:rPr>
                        <a:t>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GB" sz="1000" b="0" i="0" kern="1200" dirty="0">
                          <a:solidFill>
                            <a:schemeClr val="dk1"/>
                          </a:solidFill>
                          <a:effectLst/>
                          <a:latin typeface="+mj-lt"/>
                          <a:ea typeface="+mn-ea"/>
                          <a:cs typeface="+mn-cs"/>
                        </a:rPr>
                        <a:t>this theatrical form is passionately devoted to its audience. The sole purpose of Pantos is to make the audience laugh, dance and sing</a:t>
                      </a:r>
                      <a:endParaRPr lang="en-GB" sz="1000" b="0"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00363364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i="0" dirty="0">
                          <a:solidFill>
                            <a:schemeClr val="tx1"/>
                          </a:solidFill>
                          <a:effectLst/>
                          <a:latin typeface="+mj-lt"/>
                        </a:rPr>
                        <a:t>Melodrama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GB" sz="1000" b="0" dirty="0">
                          <a:solidFill>
                            <a:schemeClr val="tx1"/>
                          </a:solidFill>
                          <a:latin typeface="+mj-lt"/>
                        </a:rPr>
                        <a:t>Exaggerated characterisation and dramatic plots using  stereotypical stock characters to appeal to the audiences emotions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63976654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dirty="0">
                          <a:solidFill>
                            <a:schemeClr val="tx1"/>
                          </a:solidFill>
                          <a:latin typeface="+mj-lt"/>
                        </a:rPr>
                        <a:t>Verbatim</a:t>
                      </a:r>
                      <a:endParaRPr lang="en-GB" sz="1100" b="1" i="0" dirty="0">
                        <a:solidFill>
                          <a:schemeClr val="tx1"/>
                        </a:solidFill>
                        <a:effectLst/>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GB" sz="1000" b="0" i="0" kern="1200" dirty="0">
                          <a:solidFill>
                            <a:schemeClr val="dk1"/>
                          </a:solidFill>
                          <a:effectLst/>
                          <a:latin typeface="+mj-lt"/>
                          <a:ea typeface="+mn-ea"/>
                          <a:cs typeface="+mn-cs"/>
                        </a:rPr>
                        <a:t>a form of documentary theatre which is based on the spoken words of real people. </a:t>
                      </a:r>
                      <a:endParaRPr lang="en-GB" sz="1000" b="0"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901118782"/>
                  </a:ext>
                </a:extLst>
              </a:tr>
            </a:tbl>
          </a:graphicData>
        </a:graphic>
      </p:graphicFrame>
      <p:pic>
        <p:nvPicPr>
          <p:cNvPr id="1034" name="Picture 10" descr="A Style Png Transparent Images – Free PNG Images Vector, PSD, Clipart,  Templates">
            <a:extLst>
              <a:ext uri="{FF2B5EF4-FFF2-40B4-BE49-F238E27FC236}">
                <a16:creationId xmlns:a16="http://schemas.microsoft.com/office/drawing/2014/main" id="{8863F5DC-5E9F-41A5-A35E-81A0B9F48EF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43808" y="1034028"/>
            <a:ext cx="1487988" cy="1008112"/>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2B6AEEA7-174D-4798-A532-95BE0B4FFA76}"/>
              </a:ext>
            </a:extLst>
          </p:cNvPr>
          <p:cNvSpPr>
            <a:spLocks noGrp="1"/>
          </p:cNvSpPr>
          <p:nvPr>
            <p:ph type="sldNum" sz="quarter" idx="12"/>
          </p:nvPr>
        </p:nvSpPr>
        <p:spPr/>
        <p:txBody>
          <a:bodyPr/>
          <a:lstStyle/>
          <a:p>
            <a:fld id="{DC0DAC50-5B68-40A7-BE88-76A9D7FBAD5C}" type="slidenum">
              <a:rPr lang="en-GB" smtClean="0"/>
              <a:t>30</a:t>
            </a:fld>
            <a:endParaRPr lang="en-GB"/>
          </a:p>
        </p:txBody>
      </p:sp>
      <p:sp>
        <p:nvSpPr>
          <p:cNvPr id="3" name="Rectangle 2">
            <a:extLst>
              <a:ext uri="{FF2B5EF4-FFF2-40B4-BE49-F238E27FC236}">
                <a16:creationId xmlns:a16="http://schemas.microsoft.com/office/drawing/2014/main" id="{86F25263-8E10-41BF-9863-BDBF5CB778EF}"/>
              </a:ext>
            </a:extLst>
          </p:cNvPr>
          <p:cNvSpPr/>
          <p:nvPr/>
        </p:nvSpPr>
        <p:spPr>
          <a:xfrm>
            <a:off x="72008" y="548680"/>
            <a:ext cx="9036496" cy="646331"/>
          </a:xfrm>
          <a:prstGeom prst="rect">
            <a:avLst/>
          </a:prstGeom>
        </p:spPr>
        <p:txBody>
          <a:bodyPr wrap="square">
            <a:spAutoFit/>
          </a:bodyPr>
          <a:lstStyle/>
          <a:p>
            <a:pPr algn="ctr"/>
            <a:r>
              <a:rPr lang="en-GB" dirty="0">
                <a:solidFill>
                  <a:srgbClr val="231F20"/>
                </a:solidFill>
                <a:latin typeface="ReithSans"/>
              </a:rPr>
              <a:t>The </a:t>
            </a:r>
            <a:r>
              <a:rPr lang="en-GB" b="1" dirty="0">
                <a:solidFill>
                  <a:srgbClr val="231F20"/>
                </a:solidFill>
                <a:latin typeface="ReithSans"/>
              </a:rPr>
              <a:t>genre</a:t>
            </a:r>
            <a:r>
              <a:rPr lang="en-GB" dirty="0">
                <a:solidFill>
                  <a:srgbClr val="231F20"/>
                </a:solidFill>
                <a:latin typeface="ReithSans"/>
              </a:rPr>
              <a:t> of a performance refers to the type of story being told, and the </a:t>
            </a:r>
            <a:r>
              <a:rPr lang="en-GB" b="1" dirty="0">
                <a:solidFill>
                  <a:srgbClr val="231F20"/>
                </a:solidFill>
                <a:latin typeface="ReithSans"/>
              </a:rPr>
              <a:t>style</a:t>
            </a:r>
            <a:r>
              <a:rPr lang="en-GB" dirty="0">
                <a:solidFill>
                  <a:srgbClr val="231F20"/>
                </a:solidFill>
                <a:latin typeface="ReithSans"/>
              </a:rPr>
              <a:t> refers to how the work is presented on stage. </a:t>
            </a:r>
            <a:endParaRPr lang="en-GB" dirty="0"/>
          </a:p>
        </p:txBody>
      </p:sp>
    </p:spTree>
    <p:extLst>
      <p:ext uri="{BB962C8B-B14F-4D97-AF65-F5344CB8AC3E}">
        <p14:creationId xmlns:p14="http://schemas.microsoft.com/office/powerpoint/2010/main" val="30303248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961604" y="-106346"/>
            <a:ext cx="7220792" cy="758669"/>
          </a:xfrm>
          <a:prstGeom prst="rect">
            <a:avLst/>
          </a:prstGeom>
          <a:noFill/>
        </p:spPr>
        <p:txBody>
          <a:bodyPr wrap="square" rtlCol="0">
            <a:spAutoFit/>
          </a:bodyPr>
          <a:lstStyle/>
          <a:p>
            <a:pPr algn="ctr">
              <a:lnSpc>
                <a:spcPct val="115000"/>
              </a:lnSpc>
              <a:spcAft>
                <a:spcPts val="0"/>
              </a:spcAft>
            </a:pPr>
            <a:r>
              <a:rPr lang="en-GB" sz="4000" b="1" dirty="0"/>
              <a:t>Reviewing performances</a:t>
            </a:r>
            <a:endParaRPr lang="en-GB" sz="3200" b="1" dirty="0">
              <a:solidFill>
                <a:srgbClr val="000000"/>
              </a:solidFill>
              <a:ea typeface="Calibri"/>
              <a:cs typeface="Calibri"/>
            </a:endParaRPr>
          </a:p>
        </p:txBody>
      </p:sp>
      <p:sp>
        <p:nvSpPr>
          <p:cNvPr id="2" name="Slide Number Placeholder 1">
            <a:extLst>
              <a:ext uri="{FF2B5EF4-FFF2-40B4-BE49-F238E27FC236}">
                <a16:creationId xmlns:a16="http://schemas.microsoft.com/office/drawing/2014/main" id="{F592AC64-9DB5-4849-8AA0-BA2D44AAA77A}"/>
              </a:ext>
            </a:extLst>
          </p:cNvPr>
          <p:cNvSpPr>
            <a:spLocks noGrp="1"/>
          </p:cNvSpPr>
          <p:nvPr>
            <p:ph type="sldNum" sz="quarter" idx="12"/>
          </p:nvPr>
        </p:nvSpPr>
        <p:spPr/>
        <p:txBody>
          <a:bodyPr/>
          <a:lstStyle/>
          <a:p>
            <a:fld id="{DC0DAC50-5B68-40A7-BE88-76A9D7FBAD5C}" type="slidenum">
              <a:rPr lang="en-GB" sz="1100" b="1" smtClean="0"/>
              <a:t>31</a:t>
            </a:fld>
            <a:endParaRPr lang="en-GB" sz="1100" b="1"/>
          </a:p>
        </p:txBody>
      </p:sp>
      <p:pic>
        <p:nvPicPr>
          <p:cNvPr id="5" name="Picture 1">
            <a:extLst>
              <a:ext uri="{FF2B5EF4-FFF2-40B4-BE49-F238E27FC236}">
                <a16:creationId xmlns:a16="http://schemas.microsoft.com/office/drawing/2014/main" id="{DF4AEEA2-E24D-4EB7-9903-1DB2847F723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031" t="17580" r="14850" b="10586"/>
          <a:stretch/>
        </p:blipFill>
        <p:spPr bwMode="auto">
          <a:xfrm>
            <a:off x="67188" y="3933056"/>
            <a:ext cx="5112569" cy="286306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 name="Picture 4" descr="C:\Users\dpage\Documents\__Drama Lesson Plans\Responding help booklet\Step-3---Evaluate.JPG">
            <a:extLst>
              <a:ext uri="{FF2B5EF4-FFF2-40B4-BE49-F238E27FC236}">
                <a16:creationId xmlns:a16="http://schemas.microsoft.com/office/drawing/2014/main" id="{B55E855B-F7C9-49CE-A14B-69955F079D7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38000" y="7815529"/>
            <a:ext cx="3131056" cy="234829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675826E-3576-4537-BC54-A2F6E9BB9E17}"/>
              </a:ext>
            </a:extLst>
          </p:cNvPr>
          <p:cNvSpPr txBox="1"/>
          <p:nvPr/>
        </p:nvSpPr>
        <p:spPr>
          <a:xfrm>
            <a:off x="35496" y="548680"/>
            <a:ext cx="9090976" cy="3170099"/>
          </a:xfrm>
          <a:prstGeom prst="rect">
            <a:avLst/>
          </a:prstGeom>
          <a:noFill/>
          <a:ln>
            <a:solidFill>
              <a:schemeClr val="tx1"/>
            </a:solidFill>
          </a:ln>
        </p:spPr>
        <p:txBody>
          <a:bodyPr wrap="square" rtlCol="0">
            <a:spAutoFit/>
          </a:bodyPr>
          <a:lstStyle/>
          <a:p>
            <a:r>
              <a:rPr lang="en-GB" b="1" dirty="0"/>
              <a:t>A: Top Tips for Reviewing Performances:</a:t>
            </a:r>
          </a:p>
          <a:p>
            <a:pPr marL="285750" indent="-285750">
              <a:buFont typeface="Wingdings" panose="05000000000000000000" pitchFamily="2" charset="2"/>
              <a:buChar char="q"/>
            </a:pPr>
            <a:r>
              <a:rPr lang="en-GB" sz="1600" dirty="0"/>
              <a:t>Avoid describing the story/plot</a:t>
            </a:r>
          </a:p>
          <a:p>
            <a:pPr marL="285750" indent="-285750">
              <a:buFont typeface="Wingdings" panose="05000000000000000000" pitchFamily="2" charset="2"/>
              <a:buChar char="q"/>
            </a:pPr>
            <a:r>
              <a:rPr lang="en-GB" sz="1600" dirty="0"/>
              <a:t>Make sure you analyse and evaluate what went well and what would make the performance better</a:t>
            </a:r>
          </a:p>
          <a:p>
            <a:pPr marL="285750" indent="-285750">
              <a:buFont typeface="Wingdings" panose="05000000000000000000" pitchFamily="2" charset="2"/>
              <a:buChar char="q"/>
            </a:pPr>
            <a:r>
              <a:rPr lang="en-GB" sz="1600" dirty="0"/>
              <a:t>Always justify your comments/decisions with clear examples (for example, if stating that an actor used their facial expressions effectively to communicate an emotion, describe what the actor actually did with their face such as raising their eyebrows etc)</a:t>
            </a:r>
          </a:p>
          <a:p>
            <a:pPr marL="285750" indent="-285750">
              <a:buFont typeface="Wingdings" panose="05000000000000000000" pitchFamily="2" charset="2"/>
              <a:buChar char="q"/>
            </a:pPr>
            <a:r>
              <a:rPr lang="en-GB" sz="1600" dirty="0"/>
              <a:t>Outline the important themes and issues of the play. </a:t>
            </a:r>
          </a:p>
          <a:p>
            <a:pPr marL="285750" indent="-285750">
              <a:buFont typeface="Wingdings" panose="05000000000000000000" pitchFamily="2" charset="2"/>
              <a:buChar char="q"/>
            </a:pPr>
            <a:r>
              <a:rPr lang="en-GB" sz="1600" dirty="0"/>
              <a:t>Discuss the director's interpretation of the play and how the style and form of the play communicates the play's themes. </a:t>
            </a:r>
          </a:p>
          <a:p>
            <a:pPr marL="285750" indent="-285750">
              <a:buFont typeface="Wingdings" panose="05000000000000000000" pitchFamily="2" charset="2"/>
              <a:buChar char="q"/>
            </a:pPr>
            <a:r>
              <a:rPr lang="en-GB" sz="1600" dirty="0"/>
              <a:t>Describe and analyse the characters.</a:t>
            </a:r>
          </a:p>
          <a:p>
            <a:pPr marL="285750" indent="-285750">
              <a:buFont typeface="Wingdings" panose="05000000000000000000" pitchFamily="2" charset="2"/>
              <a:buChar char="q"/>
            </a:pPr>
            <a:r>
              <a:rPr lang="en-GB" sz="1600" dirty="0"/>
              <a:t>Use drama vocabulary in your responses </a:t>
            </a:r>
          </a:p>
          <a:p>
            <a:pPr marL="285750" indent="-285750">
              <a:buFont typeface="Wingdings" panose="05000000000000000000" pitchFamily="2" charset="2"/>
              <a:buChar char="q"/>
            </a:pPr>
            <a:r>
              <a:rPr lang="en-GB" sz="1600" dirty="0"/>
              <a:t>Refer to the time in which the action is set (the historical context)</a:t>
            </a:r>
          </a:p>
        </p:txBody>
      </p:sp>
      <p:sp>
        <p:nvSpPr>
          <p:cNvPr id="7" name="Rectangle 6">
            <a:extLst>
              <a:ext uri="{FF2B5EF4-FFF2-40B4-BE49-F238E27FC236}">
                <a16:creationId xmlns:a16="http://schemas.microsoft.com/office/drawing/2014/main" id="{3F9C7418-7E34-4168-8DB6-AAB61DF0CBCE}"/>
              </a:ext>
            </a:extLst>
          </p:cNvPr>
          <p:cNvSpPr/>
          <p:nvPr/>
        </p:nvSpPr>
        <p:spPr>
          <a:xfrm>
            <a:off x="0" y="3645024"/>
            <a:ext cx="4351640" cy="369332"/>
          </a:xfrm>
          <a:prstGeom prst="rect">
            <a:avLst/>
          </a:prstGeom>
        </p:spPr>
        <p:txBody>
          <a:bodyPr wrap="none">
            <a:spAutoFit/>
          </a:bodyPr>
          <a:lstStyle/>
          <a:p>
            <a:r>
              <a:rPr lang="en-GB" b="1" dirty="0"/>
              <a:t>B: Effective Responding Sentence Structure:</a:t>
            </a:r>
          </a:p>
        </p:txBody>
      </p:sp>
      <p:sp>
        <p:nvSpPr>
          <p:cNvPr id="10" name="Rectangle 9">
            <a:extLst>
              <a:ext uri="{FF2B5EF4-FFF2-40B4-BE49-F238E27FC236}">
                <a16:creationId xmlns:a16="http://schemas.microsoft.com/office/drawing/2014/main" id="{1CF08162-A28E-4BD8-8F54-B52006CF7F08}"/>
              </a:ext>
            </a:extLst>
          </p:cNvPr>
          <p:cNvSpPr/>
          <p:nvPr/>
        </p:nvSpPr>
        <p:spPr>
          <a:xfrm>
            <a:off x="5329353" y="3647621"/>
            <a:ext cx="2909899" cy="369332"/>
          </a:xfrm>
          <a:prstGeom prst="rect">
            <a:avLst/>
          </a:prstGeom>
        </p:spPr>
        <p:txBody>
          <a:bodyPr wrap="none">
            <a:spAutoFit/>
          </a:bodyPr>
          <a:lstStyle/>
          <a:p>
            <a:r>
              <a:rPr lang="en-GB" b="1" dirty="0"/>
              <a:t>C: Types of Theatre Reviews:</a:t>
            </a:r>
          </a:p>
        </p:txBody>
      </p:sp>
      <p:sp>
        <p:nvSpPr>
          <p:cNvPr id="9" name="Rectangle 8">
            <a:extLst>
              <a:ext uri="{FF2B5EF4-FFF2-40B4-BE49-F238E27FC236}">
                <a16:creationId xmlns:a16="http://schemas.microsoft.com/office/drawing/2014/main" id="{43BBA322-2FD3-43A0-B043-AEA6B99D62E6}"/>
              </a:ext>
            </a:extLst>
          </p:cNvPr>
          <p:cNvSpPr/>
          <p:nvPr/>
        </p:nvSpPr>
        <p:spPr>
          <a:xfrm>
            <a:off x="8202285" y="5920012"/>
            <a:ext cx="941715" cy="358816"/>
          </a:xfrm>
          <a:prstGeom prst="rect">
            <a:avLst/>
          </a:prstGeom>
        </p:spPr>
        <p:txBody>
          <a:bodyPr wrap="square">
            <a:spAutoFit/>
          </a:bodyPr>
          <a:lstStyle/>
          <a:p>
            <a:pPr algn="ctr">
              <a:lnSpc>
                <a:spcPct val="115000"/>
              </a:lnSpc>
              <a:spcAft>
                <a:spcPts val="0"/>
              </a:spcAft>
            </a:pPr>
            <a:r>
              <a:rPr lang="en-GB" sz="1600" b="1" dirty="0">
                <a:solidFill>
                  <a:srgbClr val="000000"/>
                </a:solidFill>
                <a:ea typeface="Calibri"/>
                <a:cs typeface="Calibri"/>
              </a:rPr>
              <a:t>Podcasts</a:t>
            </a:r>
          </a:p>
        </p:txBody>
      </p:sp>
      <p:pic>
        <p:nvPicPr>
          <p:cNvPr id="2050" name="Picture 2" descr="File:Newspaper Cover.svg - Wikipedia">
            <a:extLst>
              <a:ext uri="{FF2B5EF4-FFF2-40B4-BE49-F238E27FC236}">
                <a16:creationId xmlns:a16="http://schemas.microsoft.com/office/drawing/2014/main" id="{F523ECBE-A3D7-4974-8EAB-D0A552D8D63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19791" y="3965899"/>
            <a:ext cx="836712" cy="83671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agazine PNG Image | PNG All">
            <a:extLst>
              <a:ext uri="{FF2B5EF4-FFF2-40B4-BE49-F238E27FC236}">
                <a16:creationId xmlns:a16="http://schemas.microsoft.com/office/drawing/2014/main" id="{EF499232-C86F-4861-8F49-778096083A9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809677">
            <a:off x="7992494" y="4022452"/>
            <a:ext cx="1020281" cy="67983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nfluence PNG, Vector, PSD, and Clipart With Transparent Background for  Free Download | Pngtree">
            <a:extLst>
              <a:ext uri="{FF2B5EF4-FFF2-40B4-BE49-F238E27FC236}">
                <a16:creationId xmlns:a16="http://schemas.microsoft.com/office/drawing/2014/main" id="{A9B81009-1707-4047-9308-C37B14F36DFF}"/>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6250" r="95750">
                        <a14:foregroundMark x1="15167" y1="37917" x2="15167" y2="37917"/>
                        <a14:foregroundMark x1="19833" y1="58833" x2="19833" y2="58833"/>
                        <a14:foregroundMark x1="33833" y1="59250" x2="33833" y2="59250"/>
                        <a14:foregroundMark x1="39333" y1="58833" x2="39333" y2="58833"/>
                        <a14:foregroundMark x1="6333" y1="54583" x2="6333" y2="54583"/>
                        <a14:foregroundMark x1="9583" y1="47833" x2="9583" y2="47833"/>
                        <a14:foregroundMark x1="94917" y1="65667" x2="94917" y2="65667"/>
                        <a14:foregroundMark x1="71750" y1="60500" x2="71750" y2="60500"/>
                        <a14:foregroundMark x1="80167" y1="58500" x2="80167" y2="58500"/>
                        <a14:foregroundMark x1="95750" y1="51667" x2="95750" y2="51667"/>
                        <a14:foregroundMark x1="13500" y1="34500" x2="13500" y2="34500"/>
                        <a14:foregroundMark x1="20500" y1="31583" x2="20500" y2="31583"/>
                      </a14:backgroundRemoval>
                    </a14:imgEffect>
                  </a14:imgLayer>
                </a14:imgProps>
              </a:ext>
              <a:ext uri="{28A0092B-C50C-407E-A947-70E740481C1C}">
                <a14:useLocalDpi xmlns:a14="http://schemas.microsoft.com/office/drawing/2010/main" val="0"/>
              </a:ext>
            </a:extLst>
          </a:blip>
          <a:srcRect/>
          <a:stretch>
            <a:fillRect/>
          </a:stretch>
        </p:blipFill>
        <p:spPr bwMode="auto">
          <a:xfrm>
            <a:off x="6546423" y="4005064"/>
            <a:ext cx="1265937" cy="126593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F9E18D8C-C89D-47A7-A55D-673CCDE9CACA}"/>
              </a:ext>
            </a:extLst>
          </p:cNvPr>
          <p:cNvSpPr/>
          <p:nvPr/>
        </p:nvSpPr>
        <p:spPr>
          <a:xfrm>
            <a:off x="5236207" y="4645386"/>
            <a:ext cx="1231427" cy="358816"/>
          </a:xfrm>
          <a:prstGeom prst="rect">
            <a:avLst/>
          </a:prstGeom>
        </p:spPr>
        <p:txBody>
          <a:bodyPr wrap="none">
            <a:spAutoFit/>
          </a:bodyPr>
          <a:lstStyle/>
          <a:p>
            <a:pPr>
              <a:lnSpc>
                <a:spcPct val="115000"/>
              </a:lnSpc>
              <a:spcAft>
                <a:spcPts val="0"/>
              </a:spcAft>
            </a:pPr>
            <a:r>
              <a:rPr lang="en-GB" sz="1600" b="1" dirty="0"/>
              <a:t>Newspapers</a:t>
            </a:r>
          </a:p>
        </p:txBody>
      </p:sp>
      <p:sp>
        <p:nvSpPr>
          <p:cNvPr id="12" name="Rectangle 11">
            <a:extLst>
              <a:ext uri="{FF2B5EF4-FFF2-40B4-BE49-F238E27FC236}">
                <a16:creationId xmlns:a16="http://schemas.microsoft.com/office/drawing/2014/main" id="{0968FCEB-88F2-4EAC-9FBF-6A1D53DB2D98}"/>
              </a:ext>
            </a:extLst>
          </p:cNvPr>
          <p:cNvSpPr/>
          <p:nvPr/>
        </p:nvSpPr>
        <p:spPr>
          <a:xfrm>
            <a:off x="6003677" y="4941168"/>
            <a:ext cx="2509790" cy="358816"/>
          </a:xfrm>
          <a:prstGeom prst="rect">
            <a:avLst/>
          </a:prstGeom>
        </p:spPr>
        <p:txBody>
          <a:bodyPr wrap="none">
            <a:spAutoFit/>
          </a:bodyPr>
          <a:lstStyle/>
          <a:p>
            <a:pPr algn="ctr">
              <a:lnSpc>
                <a:spcPct val="115000"/>
              </a:lnSpc>
              <a:spcAft>
                <a:spcPts val="0"/>
              </a:spcAft>
            </a:pPr>
            <a:r>
              <a:rPr lang="en-GB" sz="1600" b="1" dirty="0">
                <a:solidFill>
                  <a:srgbClr val="000000"/>
                </a:solidFill>
                <a:ea typeface="Calibri"/>
                <a:cs typeface="Calibri"/>
              </a:rPr>
              <a:t>Vlogs – YouTube, </a:t>
            </a:r>
            <a:r>
              <a:rPr lang="en-GB" sz="1600" b="1" dirty="0" err="1">
                <a:solidFill>
                  <a:srgbClr val="000000"/>
                </a:solidFill>
                <a:ea typeface="Calibri"/>
                <a:cs typeface="Calibri"/>
              </a:rPr>
              <a:t>TikTok</a:t>
            </a:r>
            <a:r>
              <a:rPr lang="en-GB" sz="1600" b="1" dirty="0">
                <a:solidFill>
                  <a:srgbClr val="000000"/>
                </a:solidFill>
                <a:ea typeface="Calibri"/>
                <a:cs typeface="Calibri"/>
              </a:rPr>
              <a:t> etc</a:t>
            </a:r>
          </a:p>
        </p:txBody>
      </p:sp>
      <p:sp>
        <p:nvSpPr>
          <p:cNvPr id="13" name="Rectangle 12">
            <a:extLst>
              <a:ext uri="{FF2B5EF4-FFF2-40B4-BE49-F238E27FC236}">
                <a16:creationId xmlns:a16="http://schemas.microsoft.com/office/drawing/2014/main" id="{48348366-6788-463E-B603-E43191815BCE}"/>
              </a:ext>
            </a:extLst>
          </p:cNvPr>
          <p:cNvSpPr/>
          <p:nvPr/>
        </p:nvSpPr>
        <p:spPr>
          <a:xfrm>
            <a:off x="7928456" y="4673251"/>
            <a:ext cx="1086836" cy="358816"/>
          </a:xfrm>
          <a:prstGeom prst="rect">
            <a:avLst/>
          </a:prstGeom>
        </p:spPr>
        <p:txBody>
          <a:bodyPr wrap="none">
            <a:spAutoFit/>
          </a:bodyPr>
          <a:lstStyle/>
          <a:p>
            <a:pPr>
              <a:lnSpc>
                <a:spcPct val="115000"/>
              </a:lnSpc>
              <a:spcAft>
                <a:spcPts val="0"/>
              </a:spcAft>
            </a:pPr>
            <a:r>
              <a:rPr lang="en-GB" sz="1600" b="1" dirty="0"/>
              <a:t>Magazines</a:t>
            </a:r>
          </a:p>
        </p:txBody>
      </p:sp>
      <p:sp>
        <p:nvSpPr>
          <p:cNvPr id="15" name="Rectangle 14">
            <a:extLst>
              <a:ext uri="{FF2B5EF4-FFF2-40B4-BE49-F238E27FC236}">
                <a16:creationId xmlns:a16="http://schemas.microsoft.com/office/drawing/2014/main" id="{270A51D0-0AA6-4F8E-9196-1766BF6A80FE}"/>
              </a:ext>
            </a:extLst>
          </p:cNvPr>
          <p:cNvSpPr/>
          <p:nvPr/>
        </p:nvSpPr>
        <p:spPr>
          <a:xfrm>
            <a:off x="6535099" y="6018735"/>
            <a:ext cx="1665686" cy="641971"/>
          </a:xfrm>
          <a:prstGeom prst="rect">
            <a:avLst/>
          </a:prstGeom>
        </p:spPr>
        <p:txBody>
          <a:bodyPr wrap="square">
            <a:spAutoFit/>
          </a:bodyPr>
          <a:lstStyle/>
          <a:p>
            <a:pPr algn="ctr">
              <a:lnSpc>
                <a:spcPct val="115000"/>
              </a:lnSpc>
            </a:pPr>
            <a:r>
              <a:rPr lang="en-GB" sz="1600" b="1" dirty="0"/>
              <a:t>Arts review TV programmes</a:t>
            </a:r>
            <a:endParaRPr lang="en-GB" sz="1600" b="1" dirty="0">
              <a:solidFill>
                <a:srgbClr val="000000"/>
              </a:solidFill>
              <a:ea typeface="Calibri"/>
              <a:cs typeface="Calibri"/>
            </a:endParaRPr>
          </a:p>
        </p:txBody>
      </p:sp>
      <p:sp>
        <p:nvSpPr>
          <p:cNvPr id="16" name="Rectangle 15">
            <a:extLst>
              <a:ext uri="{FF2B5EF4-FFF2-40B4-BE49-F238E27FC236}">
                <a16:creationId xmlns:a16="http://schemas.microsoft.com/office/drawing/2014/main" id="{A69118A8-DA06-404D-8792-EEF092BFF50B}"/>
              </a:ext>
            </a:extLst>
          </p:cNvPr>
          <p:cNvSpPr/>
          <p:nvPr/>
        </p:nvSpPr>
        <p:spPr>
          <a:xfrm>
            <a:off x="5161519" y="6373991"/>
            <a:ext cx="1249060" cy="358816"/>
          </a:xfrm>
          <a:prstGeom prst="rect">
            <a:avLst/>
          </a:prstGeom>
        </p:spPr>
        <p:txBody>
          <a:bodyPr wrap="none">
            <a:spAutoFit/>
          </a:bodyPr>
          <a:lstStyle/>
          <a:p>
            <a:pPr>
              <a:lnSpc>
                <a:spcPct val="115000"/>
              </a:lnSpc>
              <a:spcAft>
                <a:spcPts val="0"/>
              </a:spcAft>
            </a:pPr>
            <a:r>
              <a:rPr lang="en-GB" sz="1600" b="1" dirty="0">
                <a:solidFill>
                  <a:srgbClr val="000000"/>
                </a:solidFill>
                <a:ea typeface="Calibri"/>
                <a:cs typeface="Calibri"/>
              </a:rPr>
              <a:t>Online Blogs</a:t>
            </a:r>
          </a:p>
        </p:txBody>
      </p:sp>
      <p:pic>
        <p:nvPicPr>
          <p:cNvPr id="2058" name="Picture 10" descr="Podcast - Free multimedia icons">
            <a:extLst>
              <a:ext uri="{FF2B5EF4-FFF2-40B4-BE49-F238E27FC236}">
                <a16:creationId xmlns:a16="http://schemas.microsoft.com/office/drawing/2014/main" id="{D15F9887-E0D5-45E6-97AD-25228F3F343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86682" y="5445224"/>
            <a:ext cx="536573" cy="536573"/>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Blogging And Content The - Transparent Blog Png, Png Download , Transparent  Png Image - PNGitem">
            <a:extLst>
              <a:ext uri="{FF2B5EF4-FFF2-40B4-BE49-F238E27FC236}">
                <a16:creationId xmlns:a16="http://schemas.microsoft.com/office/drawing/2014/main" id="{DAD04358-F961-4366-94B2-4B30A0150717}"/>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22907" y1="80308" x2="58953" y2="75692"/>
                        <a14:foregroundMark x1="58953" y1="75692" x2="77093" y2="78000"/>
                        <a14:foregroundMark x1="77093" y1="78000" x2="78721" y2="80000"/>
                        <a14:foregroundMark x1="72674" y1="11385" x2="46395" y2="11231"/>
                        <a14:foregroundMark x1="46395" y1="11231" x2="44884" y2="10000"/>
                        <a14:foregroundMark x1="69070" y1="79846" x2="50465" y2="79077"/>
                        <a14:foregroundMark x1="36395" y1="56462" x2="36395" y2="56462"/>
                        <a14:foregroundMark x1="33837" y1="37077" x2="33837" y2="37077"/>
                      </a14:backgroundRemoval>
                    </a14:imgEffect>
                  </a14:imgLayer>
                </a14:imgProps>
              </a:ext>
              <a:ext uri="{28A0092B-C50C-407E-A947-70E740481C1C}">
                <a14:useLocalDpi xmlns:a14="http://schemas.microsoft.com/office/drawing/2010/main" val="0"/>
              </a:ext>
            </a:extLst>
          </a:blip>
          <a:srcRect/>
          <a:stretch>
            <a:fillRect/>
          </a:stretch>
        </p:blipFill>
        <p:spPr bwMode="auto">
          <a:xfrm>
            <a:off x="5260590" y="5696292"/>
            <a:ext cx="1164348" cy="880031"/>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Tv Shows Clipart Tv Presenter - Television PNG Image | Transparent PNG Free  Download on SeekPNG">
            <a:extLst>
              <a:ext uri="{FF2B5EF4-FFF2-40B4-BE49-F238E27FC236}">
                <a16:creationId xmlns:a16="http://schemas.microsoft.com/office/drawing/2014/main" id="{B4305D9A-8D39-4663-BB18-2E545263B12E}"/>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565916" y="5102832"/>
            <a:ext cx="1520146" cy="1075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55119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570558" y="-114124"/>
            <a:ext cx="8002884" cy="758669"/>
          </a:xfrm>
          <a:prstGeom prst="rect">
            <a:avLst/>
          </a:prstGeom>
          <a:noFill/>
        </p:spPr>
        <p:txBody>
          <a:bodyPr wrap="square" rtlCol="0">
            <a:spAutoFit/>
          </a:bodyPr>
          <a:lstStyle/>
          <a:p>
            <a:pPr algn="ctr">
              <a:lnSpc>
                <a:spcPct val="115000"/>
              </a:lnSpc>
              <a:spcAft>
                <a:spcPts val="0"/>
              </a:spcAft>
            </a:pPr>
            <a:r>
              <a:rPr lang="en-GB" sz="4000" b="1" dirty="0"/>
              <a:t>Reviewing your own performance</a:t>
            </a:r>
            <a:endParaRPr lang="en-GB" sz="3200" b="1" dirty="0">
              <a:solidFill>
                <a:srgbClr val="000000"/>
              </a:solidFill>
              <a:ea typeface="Calibri"/>
              <a:cs typeface="Calibri"/>
            </a:endParaRPr>
          </a:p>
        </p:txBody>
      </p:sp>
      <p:sp>
        <p:nvSpPr>
          <p:cNvPr id="2" name="Slide Number Placeholder 1">
            <a:extLst>
              <a:ext uri="{FF2B5EF4-FFF2-40B4-BE49-F238E27FC236}">
                <a16:creationId xmlns:a16="http://schemas.microsoft.com/office/drawing/2014/main" id="{F592AC64-9DB5-4849-8AA0-BA2D44AAA77A}"/>
              </a:ext>
            </a:extLst>
          </p:cNvPr>
          <p:cNvSpPr>
            <a:spLocks noGrp="1"/>
          </p:cNvSpPr>
          <p:nvPr>
            <p:ph type="sldNum" sz="quarter" idx="12"/>
          </p:nvPr>
        </p:nvSpPr>
        <p:spPr/>
        <p:txBody>
          <a:bodyPr/>
          <a:lstStyle/>
          <a:p>
            <a:fld id="{DC0DAC50-5B68-40A7-BE88-76A9D7FBAD5C}" type="slidenum">
              <a:rPr lang="en-GB" smtClean="0"/>
              <a:t>32</a:t>
            </a:fld>
            <a:endParaRPr lang="en-GB"/>
          </a:p>
        </p:txBody>
      </p:sp>
      <p:pic>
        <p:nvPicPr>
          <p:cNvPr id="7" name="Picture 7" descr="C:\Users\dpage\Documents\__Drama Lesson Plans\Responding help booklet\Summary.JPG">
            <a:extLst>
              <a:ext uri="{FF2B5EF4-FFF2-40B4-BE49-F238E27FC236}">
                <a16:creationId xmlns:a16="http://schemas.microsoft.com/office/drawing/2014/main" id="{D446B55A-723C-4601-A786-E076592BF5E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9785"/>
          <a:stretch/>
        </p:blipFill>
        <p:spPr bwMode="auto">
          <a:xfrm>
            <a:off x="2397679" y="644545"/>
            <a:ext cx="4348641" cy="2616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8" name="Picture 4" descr="C:\Users\dpage\Documents\__Drama Lesson Plans\Responding help booklet\Step-3---Evaluate.JPG">
            <a:extLst>
              <a:ext uri="{FF2B5EF4-FFF2-40B4-BE49-F238E27FC236}">
                <a16:creationId xmlns:a16="http://schemas.microsoft.com/office/drawing/2014/main" id="{B55E855B-F7C9-49CE-A14B-69955F079D7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23199" y="4163720"/>
            <a:ext cx="2860800" cy="21456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dpage\Documents\__Drama Lesson Plans\Responding help booklet\Step-2---Describe.JPG">
            <a:extLst>
              <a:ext uri="{FF2B5EF4-FFF2-40B4-BE49-F238E27FC236}">
                <a16:creationId xmlns:a16="http://schemas.microsoft.com/office/drawing/2014/main" id="{94AFD4D6-C21B-49F3-93B5-BAE7C5E1B4A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31840" y="4163720"/>
            <a:ext cx="2858400" cy="21438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dpage\Documents\__Drama Lesson Plans\Responding help booklet\Step-1---Explain.JPG">
            <a:extLst>
              <a:ext uri="{FF2B5EF4-FFF2-40B4-BE49-F238E27FC236}">
                <a16:creationId xmlns:a16="http://schemas.microsoft.com/office/drawing/2014/main" id="{1B451EC3-E91D-48DD-82F7-9A85188BFBB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504" y="4161920"/>
            <a:ext cx="2860800" cy="214560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leaning Your Pool With BioGuard in 3 Easy Steps | Zager&amp;#39;s Pool &amp;amp; Spa">
            <a:extLst>
              <a:ext uri="{FF2B5EF4-FFF2-40B4-BE49-F238E27FC236}">
                <a16:creationId xmlns:a16="http://schemas.microsoft.com/office/drawing/2014/main" id="{C697174D-DB40-4C9E-92AE-18BA2BC36AA8}"/>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66964" b="27339"/>
          <a:stretch/>
        </p:blipFill>
        <p:spPr bwMode="auto">
          <a:xfrm>
            <a:off x="1187624" y="3319311"/>
            <a:ext cx="827157" cy="75866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leaning Your Pool With BioGuard in 3 Easy Steps | Zager&amp;#39;s Pool &amp;amp; Spa">
            <a:extLst>
              <a:ext uri="{FF2B5EF4-FFF2-40B4-BE49-F238E27FC236}">
                <a16:creationId xmlns:a16="http://schemas.microsoft.com/office/drawing/2014/main" id="{25E73173-A2FA-411A-ABE4-7C60603BECC0}"/>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3036" r="33928" b="27339"/>
          <a:stretch/>
        </p:blipFill>
        <p:spPr bwMode="auto">
          <a:xfrm>
            <a:off x="4208426" y="3319311"/>
            <a:ext cx="827157" cy="75866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leaning Your Pool With BioGuard in 3 Easy Steps | Zager&amp;#39;s Pool &amp;amp; Spa">
            <a:extLst>
              <a:ext uri="{FF2B5EF4-FFF2-40B4-BE49-F238E27FC236}">
                <a16:creationId xmlns:a16="http://schemas.microsoft.com/office/drawing/2014/main" id="{2F507CCD-BFE8-46A4-A3D1-8AD93D4C0A92}"/>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7286" b="27339"/>
          <a:stretch/>
        </p:blipFill>
        <p:spPr bwMode="auto">
          <a:xfrm>
            <a:off x="7318886" y="3319311"/>
            <a:ext cx="819094" cy="758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27933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22"/>
          <p:cNvSpPr/>
          <p:nvPr/>
        </p:nvSpPr>
        <p:spPr>
          <a:xfrm>
            <a:off x="35497" y="1556792"/>
            <a:ext cx="9001000" cy="2010153"/>
          </a:xfrm>
          <a:prstGeom prst="roundRect">
            <a:avLst>
              <a:gd name="adj" fmla="val 11650"/>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chemeClr val="tx1"/>
                </a:solidFill>
              </a:ln>
            </a:endParaRPr>
          </a:p>
        </p:txBody>
      </p:sp>
      <p:sp>
        <p:nvSpPr>
          <p:cNvPr id="22" name="TextBox 21"/>
          <p:cNvSpPr txBox="1"/>
          <p:nvPr/>
        </p:nvSpPr>
        <p:spPr>
          <a:xfrm>
            <a:off x="2103736" y="-99392"/>
            <a:ext cx="5060552" cy="758669"/>
          </a:xfrm>
          <a:prstGeom prst="rect">
            <a:avLst/>
          </a:prstGeom>
          <a:noFill/>
        </p:spPr>
        <p:txBody>
          <a:bodyPr wrap="square" rtlCol="0">
            <a:spAutoFit/>
          </a:bodyPr>
          <a:lstStyle/>
          <a:p>
            <a:pPr algn="ctr">
              <a:lnSpc>
                <a:spcPct val="115000"/>
              </a:lnSpc>
              <a:spcAft>
                <a:spcPts val="0"/>
              </a:spcAft>
            </a:pPr>
            <a:r>
              <a:rPr lang="en-GB" sz="4000" b="1" dirty="0"/>
              <a:t>Unions</a:t>
            </a:r>
            <a:endParaRPr lang="en-GB" sz="3200" b="1" dirty="0">
              <a:solidFill>
                <a:srgbClr val="000000"/>
              </a:solidFill>
              <a:ea typeface="Calibri"/>
              <a:cs typeface="Calibri"/>
            </a:endParaRPr>
          </a:p>
        </p:txBody>
      </p:sp>
      <p:pic>
        <p:nvPicPr>
          <p:cNvPr id="6" name="Picture 5" descr="A close up of a logo&#10;&#10;Description generated with very high confidence">
            <a:extLst>
              <a:ext uri="{FF2B5EF4-FFF2-40B4-BE49-F238E27FC236}">
                <a16:creationId xmlns:a16="http://schemas.microsoft.com/office/drawing/2014/main" id="{224A4880-F08C-4C93-B2D5-D6A0171B573E}"/>
              </a:ext>
            </a:extLst>
          </p:cNvPr>
          <p:cNvPicPr>
            <a:picLocks noChangeAspect="1"/>
          </p:cNvPicPr>
          <p:nvPr/>
        </p:nvPicPr>
        <p:blipFill rotWithShape="1">
          <a:blip r:embed="rId2"/>
          <a:srcRect l="548" t="-6" r="-1633" b="7"/>
          <a:stretch/>
        </p:blipFill>
        <p:spPr>
          <a:xfrm>
            <a:off x="7158269" y="3888236"/>
            <a:ext cx="1147905" cy="1148415"/>
          </a:xfrm>
          <a:prstGeom prst="rect">
            <a:avLst/>
          </a:prstGeom>
        </p:spPr>
      </p:pic>
      <p:pic>
        <p:nvPicPr>
          <p:cNvPr id="7" name="Picture 6" descr="A picture containing clipart&#10;&#10;Description generated with very high confidence">
            <a:extLst>
              <a:ext uri="{FF2B5EF4-FFF2-40B4-BE49-F238E27FC236}">
                <a16:creationId xmlns:a16="http://schemas.microsoft.com/office/drawing/2014/main" id="{294F2795-43CE-454A-B041-8DE696BA76B4}"/>
              </a:ext>
            </a:extLst>
          </p:cNvPr>
          <p:cNvPicPr>
            <a:picLocks noChangeAspect="1"/>
          </p:cNvPicPr>
          <p:nvPr/>
        </p:nvPicPr>
        <p:blipFill rotWithShape="1">
          <a:blip r:embed="rId3"/>
          <a:srcRect l="-8049" r="-2940"/>
          <a:stretch/>
        </p:blipFill>
        <p:spPr>
          <a:xfrm>
            <a:off x="611561" y="3870340"/>
            <a:ext cx="1872208" cy="1049331"/>
          </a:xfrm>
          <a:prstGeom prst="rect">
            <a:avLst/>
          </a:prstGeom>
        </p:spPr>
      </p:pic>
      <p:pic>
        <p:nvPicPr>
          <p:cNvPr id="8" name="Picture 7" descr="A picture containing text&#10;&#10;Description generated with high confidence">
            <a:extLst>
              <a:ext uri="{FF2B5EF4-FFF2-40B4-BE49-F238E27FC236}">
                <a16:creationId xmlns:a16="http://schemas.microsoft.com/office/drawing/2014/main" id="{A52A2C20-43E2-49B7-B7EB-CC42C760671B}"/>
              </a:ext>
            </a:extLst>
          </p:cNvPr>
          <p:cNvPicPr>
            <a:picLocks noChangeAspect="1"/>
          </p:cNvPicPr>
          <p:nvPr/>
        </p:nvPicPr>
        <p:blipFill rotWithShape="1">
          <a:blip r:embed="rId4"/>
          <a:srcRect l="-479" t="1" r="-52" b="-4"/>
          <a:stretch/>
        </p:blipFill>
        <p:spPr>
          <a:xfrm>
            <a:off x="3887721" y="3967986"/>
            <a:ext cx="1673932" cy="1091095"/>
          </a:xfrm>
          <a:prstGeom prst="rect">
            <a:avLst/>
          </a:prstGeom>
        </p:spPr>
      </p:pic>
      <p:sp>
        <p:nvSpPr>
          <p:cNvPr id="5" name="Rectangle 4"/>
          <p:cNvSpPr/>
          <p:nvPr/>
        </p:nvSpPr>
        <p:spPr>
          <a:xfrm>
            <a:off x="-20546" y="659277"/>
            <a:ext cx="9144000" cy="923330"/>
          </a:xfrm>
          <a:prstGeom prst="rect">
            <a:avLst/>
          </a:prstGeom>
        </p:spPr>
        <p:txBody>
          <a:bodyPr wrap="square">
            <a:spAutoFit/>
          </a:bodyPr>
          <a:lstStyle/>
          <a:p>
            <a:pPr lvl="0" algn="ctr"/>
            <a:r>
              <a:rPr lang="en-GB" b="1" u="sng" dirty="0">
                <a:solidFill>
                  <a:prstClr val="black"/>
                </a:solidFill>
              </a:rPr>
              <a:t>A: What is a union?</a:t>
            </a:r>
          </a:p>
          <a:p>
            <a:pPr algn="ctr"/>
            <a:r>
              <a:rPr lang="en-US" dirty="0">
                <a:solidFill>
                  <a:prstClr val="black"/>
                </a:solidFill>
              </a:rPr>
              <a:t>A union is an organisation established to support, </a:t>
            </a:r>
            <a:r>
              <a:rPr lang="en-US" dirty="0"/>
              <a:t>protect, guide and further the rights and interests of</a:t>
            </a:r>
            <a:r>
              <a:rPr lang="en-US" dirty="0">
                <a:solidFill>
                  <a:prstClr val="black"/>
                </a:solidFill>
              </a:rPr>
              <a:t> artists and production workers.</a:t>
            </a:r>
            <a:endParaRPr lang="en-GB" u="sng" dirty="0">
              <a:solidFill>
                <a:prstClr val="black"/>
              </a:solidFill>
            </a:endParaRPr>
          </a:p>
        </p:txBody>
      </p:sp>
      <p:sp>
        <p:nvSpPr>
          <p:cNvPr id="10" name="Rectangle 9"/>
          <p:cNvSpPr/>
          <p:nvPr/>
        </p:nvSpPr>
        <p:spPr>
          <a:xfrm>
            <a:off x="35496" y="1899989"/>
            <a:ext cx="4176464" cy="1692771"/>
          </a:xfrm>
          <a:prstGeom prst="rect">
            <a:avLst/>
          </a:prstGeom>
        </p:spPr>
        <p:txBody>
          <a:bodyPr wrap="square">
            <a:spAutoFit/>
          </a:bodyPr>
          <a:lstStyle/>
          <a:p>
            <a:pPr marL="171450" indent="-171450">
              <a:buFont typeface="Arial" panose="020B0604020202020204" pitchFamily="34" charset="0"/>
              <a:buChar char="•"/>
            </a:pPr>
            <a:r>
              <a:rPr lang="en-US" sz="1300" dirty="0"/>
              <a:t>Wages and employment conditions (e.g. health and safety of work environment, not on equal pay to others in same job)</a:t>
            </a:r>
          </a:p>
          <a:p>
            <a:pPr marL="171450" indent="-171450">
              <a:buFont typeface="Arial" panose="020B0604020202020204" pitchFamily="34" charset="0"/>
              <a:buChar char="•"/>
            </a:pPr>
            <a:r>
              <a:rPr lang="en-US" sz="1300" dirty="0"/>
              <a:t>Disputes between employee and employer</a:t>
            </a:r>
          </a:p>
          <a:p>
            <a:pPr marL="171450" indent="-171450">
              <a:buFont typeface="Arial" panose="020B0604020202020204" pitchFamily="34" charset="0"/>
              <a:buChar char="•"/>
            </a:pPr>
            <a:r>
              <a:rPr lang="en-US" sz="1300" dirty="0"/>
              <a:t>Advice for freelancers on tax and national insurance</a:t>
            </a:r>
          </a:p>
          <a:p>
            <a:pPr marL="171450" indent="-171450">
              <a:buFont typeface="Arial" panose="020B0604020202020204" pitchFamily="34" charset="0"/>
              <a:buChar char="•"/>
            </a:pPr>
            <a:r>
              <a:rPr lang="en-US" sz="1300" dirty="0"/>
              <a:t>Networking opportunities</a:t>
            </a:r>
          </a:p>
          <a:p>
            <a:pPr marL="171450" indent="-171450">
              <a:buFont typeface="Arial" panose="020B0604020202020204" pitchFamily="34" charset="0"/>
              <a:buChar char="•"/>
            </a:pPr>
            <a:r>
              <a:rPr lang="en-US" sz="1300" dirty="0"/>
              <a:t>Information about insurance and pensions</a:t>
            </a:r>
          </a:p>
          <a:p>
            <a:pPr marL="171450" indent="-171450">
              <a:buFont typeface="Arial" panose="020B0604020202020204" pitchFamily="34" charset="0"/>
              <a:buChar char="•"/>
            </a:pPr>
            <a:r>
              <a:rPr lang="en-US" sz="1300" dirty="0"/>
              <a:t>Changes to legislation (e.g. working at height)</a:t>
            </a:r>
          </a:p>
        </p:txBody>
      </p:sp>
      <p:sp>
        <p:nvSpPr>
          <p:cNvPr id="9" name="Rectangle 8"/>
          <p:cNvSpPr/>
          <p:nvPr/>
        </p:nvSpPr>
        <p:spPr>
          <a:xfrm>
            <a:off x="1322926" y="3501008"/>
            <a:ext cx="6457089" cy="369332"/>
          </a:xfrm>
          <a:prstGeom prst="rect">
            <a:avLst/>
          </a:prstGeom>
        </p:spPr>
        <p:txBody>
          <a:bodyPr wrap="none">
            <a:spAutoFit/>
          </a:bodyPr>
          <a:lstStyle/>
          <a:p>
            <a:pPr lvl="0" algn="ctr"/>
            <a:r>
              <a:rPr lang="en-GB" b="1" u="sng" dirty="0"/>
              <a:t>C: Who do the following represent in the performing arts industry</a:t>
            </a:r>
            <a:endParaRPr lang="en-GB" u="sng" dirty="0"/>
          </a:p>
        </p:txBody>
      </p:sp>
      <p:sp>
        <p:nvSpPr>
          <p:cNvPr id="11" name="Rectangle 10"/>
          <p:cNvSpPr/>
          <p:nvPr/>
        </p:nvSpPr>
        <p:spPr>
          <a:xfrm>
            <a:off x="4067944" y="1926124"/>
            <a:ext cx="5055510" cy="1692771"/>
          </a:xfrm>
          <a:prstGeom prst="rect">
            <a:avLst/>
          </a:prstGeom>
        </p:spPr>
        <p:txBody>
          <a:bodyPr wrap="square">
            <a:spAutoFit/>
          </a:bodyPr>
          <a:lstStyle/>
          <a:p>
            <a:pPr marL="342900" indent="-342900">
              <a:buFont typeface="Arial" panose="020B0604020202020204" pitchFamily="34" charset="0"/>
              <a:buChar char="•"/>
            </a:pPr>
            <a:r>
              <a:rPr lang="en-US" sz="1300" dirty="0"/>
              <a:t>Benevolent funding (if you need financial support due to ill health)</a:t>
            </a:r>
          </a:p>
          <a:p>
            <a:pPr marL="342900" lvl="0" indent="-342900">
              <a:buFont typeface="Arial" panose="020B0604020202020204" pitchFamily="34" charset="0"/>
              <a:buChar char="•"/>
            </a:pPr>
            <a:r>
              <a:rPr lang="en-US" sz="1300" dirty="0">
                <a:solidFill>
                  <a:prstClr val="black"/>
                </a:solidFill>
              </a:rPr>
              <a:t>Negotiate contracts on behalf of actors, stage crew, musicians </a:t>
            </a:r>
          </a:p>
          <a:p>
            <a:pPr marL="342900" lvl="0" indent="-342900">
              <a:buFont typeface="Arial" panose="020B0604020202020204" pitchFamily="34" charset="0"/>
              <a:buChar char="•"/>
            </a:pPr>
            <a:r>
              <a:rPr lang="en-US" sz="1300" dirty="0">
                <a:solidFill>
                  <a:prstClr val="black"/>
                </a:solidFill>
              </a:rPr>
              <a:t>Tackle issues raised when there are employment disputes </a:t>
            </a:r>
          </a:p>
          <a:p>
            <a:pPr marL="342900" lvl="0" indent="-342900">
              <a:buFont typeface="Arial" panose="020B0604020202020204" pitchFamily="34" charset="0"/>
              <a:buChar char="•"/>
            </a:pPr>
            <a:r>
              <a:rPr lang="en-US" sz="1300" dirty="0">
                <a:solidFill>
                  <a:prstClr val="black"/>
                </a:solidFill>
              </a:rPr>
              <a:t>Give advice &amp; support regarding copyright protection or unpaid fees </a:t>
            </a:r>
          </a:p>
          <a:p>
            <a:pPr marL="342900" lvl="0" indent="-342900">
              <a:buFont typeface="Arial" panose="020B0604020202020204" pitchFamily="34" charset="0"/>
              <a:buChar char="•"/>
            </a:pPr>
            <a:r>
              <a:rPr lang="en-US" sz="1300" dirty="0">
                <a:solidFill>
                  <a:prstClr val="black"/>
                </a:solidFill>
              </a:rPr>
              <a:t>Make sure working conditions are acceptable </a:t>
            </a:r>
          </a:p>
          <a:p>
            <a:pPr marL="342900" lvl="0" indent="-342900">
              <a:buFont typeface="Arial" panose="020B0604020202020204" pitchFamily="34" charset="0"/>
              <a:buChar char="•"/>
            </a:pPr>
            <a:r>
              <a:rPr lang="en-US" sz="1300" dirty="0">
                <a:solidFill>
                  <a:prstClr val="black"/>
                </a:solidFill>
              </a:rPr>
              <a:t>Assist members throughout their careers by net-working with other actors/crew </a:t>
            </a:r>
          </a:p>
        </p:txBody>
      </p:sp>
      <p:sp>
        <p:nvSpPr>
          <p:cNvPr id="13" name="Rectangle 12"/>
          <p:cNvSpPr/>
          <p:nvPr/>
        </p:nvSpPr>
        <p:spPr>
          <a:xfrm>
            <a:off x="409548" y="4922946"/>
            <a:ext cx="2286000" cy="1661993"/>
          </a:xfrm>
          <a:prstGeom prst="rect">
            <a:avLst/>
          </a:prstGeom>
        </p:spPr>
        <p:txBody>
          <a:bodyPr>
            <a:spAutoFit/>
          </a:bodyPr>
          <a:lstStyle/>
          <a:p>
            <a:pPr lvl="0"/>
            <a:r>
              <a:rPr lang="en-GB" sz="1400" b="1" u="sng" dirty="0">
                <a:solidFill>
                  <a:prstClr val="black"/>
                </a:solidFill>
              </a:rPr>
              <a:t>Equity (the actors union: </a:t>
            </a:r>
          </a:p>
          <a:p>
            <a:pPr marL="285750" lvl="0" indent="-285750">
              <a:buFont typeface="Arial" panose="020B0604020202020204" pitchFamily="34" charset="0"/>
              <a:buChar char="•"/>
            </a:pPr>
            <a:r>
              <a:rPr lang="en-GB" sz="1400" b="1" dirty="0">
                <a:solidFill>
                  <a:prstClr val="black"/>
                </a:solidFill>
              </a:rPr>
              <a:t>Actors </a:t>
            </a:r>
            <a:endParaRPr lang="en-GB" sz="1400" dirty="0">
              <a:solidFill>
                <a:prstClr val="black"/>
              </a:solidFill>
            </a:endParaRPr>
          </a:p>
          <a:p>
            <a:pPr marL="285750" lvl="0" indent="-285750">
              <a:buFont typeface="Arial" panose="020B0604020202020204" pitchFamily="34" charset="0"/>
              <a:buChar char="•"/>
            </a:pPr>
            <a:r>
              <a:rPr lang="en-GB" sz="1400" b="1" dirty="0">
                <a:solidFill>
                  <a:prstClr val="black"/>
                </a:solidFill>
              </a:rPr>
              <a:t>Dancers </a:t>
            </a:r>
            <a:endParaRPr lang="en-GB" sz="1400" dirty="0">
              <a:solidFill>
                <a:prstClr val="black"/>
              </a:solidFill>
            </a:endParaRPr>
          </a:p>
          <a:p>
            <a:pPr marL="285750" lvl="0" indent="-285750">
              <a:buFont typeface="Arial" panose="020B0604020202020204" pitchFamily="34" charset="0"/>
              <a:buChar char="•"/>
            </a:pPr>
            <a:r>
              <a:rPr lang="en-GB" sz="1400" b="1" dirty="0">
                <a:solidFill>
                  <a:prstClr val="black"/>
                </a:solidFill>
              </a:rPr>
              <a:t>Stage managers </a:t>
            </a:r>
            <a:endParaRPr lang="en-GB" sz="1400" dirty="0">
              <a:solidFill>
                <a:prstClr val="black"/>
              </a:solidFill>
            </a:endParaRPr>
          </a:p>
          <a:p>
            <a:pPr marL="285750" lvl="0" indent="-285750">
              <a:buFont typeface="Arial" panose="020B0604020202020204" pitchFamily="34" charset="0"/>
              <a:buChar char="•"/>
            </a:pPr>
            <a:r>
              <a:rPr lang="en-GB" sz="1400" b="1" dirty="0">
                <a:solidFill>
                  <a:prstClr val="black"/>
                </a:solidFill>
              </a:rPr>
              <a:t>Choreographers </a:t>
            </a:r>
            <a:endParaRPr lang="en-GB" sz="1400" dirty="0">
              <a:solidFill>
                <a:prstClr val="black"/>
              </a:solidFill>
            </a:endParaRPr>
          </a:p>
          <a:p>
            <a:pPr marL="285750" lvl="0" indent="-285750">
              <a:buFont typeface="Arial" panose="020B0604020202020204" pitchFamily="34" charset="0"/>
              <a:buChar char="•"/>
            </a:pPr>
            <a:r>
              <a:rPr lang="en-GB" sz="1400" b="1" dirty="0">
                <a:solidFill>
                  <a:prstClr val="black"/>
                </a:solidFill>
              </a:rPr>
              <a:t>Directors </a:t>
            </a:r>
            <a:endParaRPr lang="en-GB" sz="1400" dirty="0">
              <a:solidFill>
                <a:prstClr val="black"/>
              </a:solidFill>
            </a:endParaRPr>
          </a:p>
          <a:p>
            <a:pPr marL="285750" lvl="0" indent="-285750">
              <a:buFont typeface="Arial" panose="020B0604020202020204" pitchFamily="34" charset="0"/>
              <a:buChar char="•"/>
            </a:pPr>
            <a:r>
              <a:rPr lang="en-GB" sz="1400" b="1" dirty="0">
                <a:solidFill>
                  <a:prstClr val="black"/>
                </a:solidFill>
              </a:rPr>
              <a:t>Backstage crew </a:t>
            </a:r>
            <a:endParaRPr lang="en-GB" sz="1400" dirty="0">
              <a:solidFill>
                <a:prstClr val="black"/>
              </a:solidFill>
            </a:endParaRPr>
          </a:p>
        </p:txBody>
      </p:sp>
      <p:sp>
        <p:nvSpPr>
          <p:cNvPr id="14" name="Rectangle 13"/>
          <p:cNvSpPr/>
          <p:nvPr/>
        </p:nvSpPr>
        <p:spPr>
          <a:xfrm>
            <a:off x="6616700" y="4996332"/>
            <a:ext cx="2286000" cy="954107"/>
          </a:xfrm>
          <a:prstGeom prst="rect">
            <a:avLst/>
          </a:prstGeom>
        </p:spPr>
        <p:txBody>
          <a:bodyPr>
            <a:spAutoFit/>
          </a:bodyPr>
          <a:lstStyle/>
          <a:p>
            <a:pPr lvl="0"/>
            <a:r>
              <a:rPr lang="en-GB" sz="1400" b="1" u="sng" dirty="0">
                <a:solidFill>
                  <a:prstClr val="black"/>
                </a:solidFill>
              </a:rPr>
              <a:t>MU (Musicians’ Union): </a:t>
            </a:r>
            <a:endParaRPr lang="en-GB" sz="1400" dirty="0">
              <a:solidFill>
                <a:prstClr val="black"/>
              </a:solidFill>
            </a:endParaRPr>
          </a:p>
          <a:p>
            <a:pPr marL="285750" lvl="0" indent="-285750">
              <a:buFont typeface="Arial" panose="020B0604020202020204" pitchFamily="34" charset="0"/>
              <a:buChar char="•"/>
            </a:pPr>
            <a:r>
              <a:rPr lang="en-GB" sz="1400" b="1" dirty="0">
                <a:solidFill>
                  <a:prstClr val="black"/>
                </a:solidFill>
              </a:rPr>
              <a:t>Musicians </a:t>
            </a:r>
            <a:endParaRPr lang="en-GB" sz="1400" dirty="0">
              <a:solidFill>
                <a:prstClr val="black"/>
              </a:solidFill>
            </a:endParaRPr>
          </a:p>
          <a:p>
            <a:pPr marL="285750" lvl="0" indent="-285750">
              <a:buFont typeface="Arial" panose="020B0604020202020204" pitchFamily="34" charset="0"/>
              <a:buChar char="•"/>
            </a:pPr>
            <a:r>
              <a:rPr lang="en-GB" sz="1400" b="1" dirty="0">
                <a:solidFill>
                  <a:prstClr val="black"/>
                </a:solidFill>
              </a:rPr>
              <a:t>Music Teachers </a:t>
            </a:r>
            <a:endParaRPr lang="en-GB" sz="1400" dirty="0">
              <a:solidFill>
                <a:prstClr val="black"/>
              </a:solidFill>
            </a:endParaRPr>
          </a:p>
          <a:p>
            <a:pPr marL="285750" lvl="0" indent="-285750">
              <a:buFont typeface="Arial" panose="020B0604020202020204" pitchFamily="34" charset="0"/>
              <a:buChar char="•"/>
            </a:pPr>
            <a:r>
              <a:rPr lang="en-GB" sz="1400" b="1" dirty="0">
                <a:solidFill>
                  <a:prstClr val="black"/>
                </a:solidFill>
              </a:rPr>
              <a:t>Instrumental teachers </a:t>
            </a:r>
            <a:endParaRPr lang="en-GB" sz="1400" dirty="0">
              <a:solidFill>
                <a:prstClr val="black"/>
              </a:solidFill>
            </a:endParaRPr>
          </a:p>
        </p:txBody>
      </p:sp>
      <p:sp>
        <p:nvSpPr>
          <p:cNvPr id="18" name="Rectangle 17"/>
          <p:cNvSpPr/>
          <p:nvPr/>
        </p:nvSpPr>
        <p:spPr>
          <a:xfrm>
            <a:off x="2975737" y="4996333"/>
            <a:ext cx="3497899" cy="1384995"/>
          </a:xfrm>
          <a:prstGeom prst="rect">
            <a:avLst/>
          </a:prstGeom>
        </p:spPr>
        <p:txBody>
          <a:bodyPr wrap="square">
            <a:spAutoFit/>
          </a:bodyPr>
          <a:lstStyle/>
          <a:p>
            <a:r>
              <a:rPr lang="en-US" sz="1400" b="1" u="sng" dirty="0"/>
              <a:t>BECTU (Broadcast Entertainment Cinematograph Theatre Union):</a:t>
            </a:r>
          </a:p>
          <a:p>
            <a:pPr marL="285750" lvl="0" indent="-285750">
              <a:buFont typeface="Arial" panose="020B0604020202020204" pitchFamily="34" charset="0"/>
              <a:buChar char="•"/>
            </a:pPr>
            <a:r>
              <a:rPr lang="en-US" sz="1400" b="1" dirty="0">
                <a:solidFill>
                  <a:prstClr val="black"/>
                </a:solidFill>
              </a:rPr>
              <a:t>Media &amp; entertainment trade union - representing broadcasting and film</a:t>
            </a:r>
          </a:p>
          <a:p>
            <a:pPr marL="285750" indent="-285750">
              <a:buFont typeface="Arial" panose="020B0604020202020204" pitchFamily="34" charset="0"/>
              <a:buChar char="•"/>
            </a:pPr>
            <a:r>
              <a:rPr lang="en-US" sz="1400" b="1" dirty="0">
                <a:solidFill>
                  <a:prstClr val="black"/>
                </a:solidFill>
              </a:rPr>
              <a:t>Production staff, technical, box office and front of house </a:t>
            </a:r>
          </a:p>
        </p:txBody>
      </p:sp>
      <p:sp>
        <p:nvSpPr>
          <p:cNvPr id="19" name="Rectangle 18"/>
          <p:cNvSpPr/>
          <p:nvPr/>
        </p:nvSpPr>
        <p:spPr>
          <a:xfrm>
            <a:off x="3164801" y="1556792"/>
            <a:ext cx="2773338" cy="369332"/>
          </a:xfrm>
          <a:prstGeom prst="rect">
            <a:avLst/>
          </a:prstGeom>
        </p:spPr>
        <p:txBody>
          <a:bodyPr wrap="square">
            <a:spAutoFit/>
          </a:bodyPr>
          <a:lstStyle/>
          <a:p>
            <a:pPr lvl="0" algn="ctr"/>
            <a:r>
              <a:rPr lang="en-GB" b="1" u="sng" dirty="0">
                <a:solidFill>
                  <a:prstClr val="black"/>
                </a:solidFill>
              </a:rPr>
              <a:t>B: What does a union do?</a:t>
            </a:r>
            <a:endParaRPr lang="en-GB" u="sng" dirty="0">
              <a:solidFill>
                <a:prstClr val="black"/>
              </a:solidFill>
            </a:endParaRPr>
          </a:p>
        </p:txBody>
      </p:sp>
      <p:sp>
        <p:nvSpPr>
          <p:cNvPr id="21" name="Rectangle 20"/>
          <p:cNvSpPr/>
          <p:nvPr/>
        </p:nvSpPr>
        <p:spPr>
          <a:xfrm>
            <a:off x="3723365" y="6341288"/>
            <a:ext cx="5313131" cy="461665"/>
          </a:xfrm>
          <a:prstGeom prst="rect">
            <a:avLst/>
          </a:prstGeom>
          <a:solidFill>
            <a:schemeClr val="accent6">
              <a:lumMod val="40000"/>
              <a:lumOff val="60000"/>
            </a:schemeClr>
          </a:solidFill>
          <a:ln>
            <a:solidFill>
              <a:schemeClr val="tx1"/>
            </a:solidFill>
          </a:ln>
        </p:spPr>
        <p:txBody>
          <a:bodyPr wrap="square">
            <a:spAutoFit/>
          </a:bodyPr>
          <a:lstStyle/>
          <a:p>
            <a:pPr lvl="0" algn="ctr"/>
            <a:r>
              <a:rPr lang="en-GB" sz="1200" dirty="0">
                <a:solidFill>
                  <a:prstClr val="black"/>
                </a:solidFill>
              </a:rPr>
              <a:t>Other professional unions include: BAPAM (British Association for Performing Arts Medicine), NATKE (National Association of Theatrical and Kino Employees).</a:t>
            </a:r>
            <a:endParaRPr lang="en-GB" sz="1050" dirty="0">
              <a:solidFill>
                <a:srgbClr val="000000"/>
              </a:solidFill>
              <a:ea typeface="Calibri"/>
              <a:cs typeface="Calibri"/>
            </a:endParaRPr>
          </a:p>
        </p:txBody>
      </p:sp>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6749" t="26637" r="16917" b="30817"/>
          <a:stretch/>
        </p:blipFill>
        <p:spPr bwMode="auto">
          <a:xfrm rot="773509">
            <a:off x="7292006" y="31877"/>
            <a:ext cx="1902907" cy="714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Image result for fist clenched png">
            <a:hlinkClick r:id="rId6"/>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75" b="96629" l="529" r="95238"/>
                    </a14:imgEffect>
                  </a14:imgLayer>
                </a14:imgProps>
              </a:ext>
              <a:ext uri="{28A0092B-C50C-407E-A947-70E740481C1C}">
                <a14:useLocalDpi xmlns:a14="http://schemas.microsoft.com/office/drawing/2010/main" val="0"/>
              </a:ext>
            </a:extLst>
          </a:blip>
          <a:srcRect/>
          <a:stretch>
            <a:fillRect/>
          </a:stretch>
        </p:blipFill>
        <p:spPr bwMode="auto">
          <a:xfrm>
            <a:off x="1013976" y="-121305"/>
            <a:ext cx="933007" cy="1318057"/>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1081628">
            <a:off x="1942910" y="62046"/>
            <a:ext cx="691550" cy="922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descr="Image result for union power">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54053" y="50928"/>
            <a:ext cx="878944" cy="898602"/>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E97FAF02-8000-4B58-B17D-31AB0E36CFA2}"/>
              </a:ext>
            </a:extLst>
          </p:cNvPr>
          <p:cNvSpPr>
            <a:spLocks noGrp="1"/>
          </p:cNvSpPr>
          <p:nvPr>
            <p:ph type="sldNum" sz="quarter" idx="12"/>
          </p:nvPr>
        </p:nvSpPr>
        <p:spPr/>
        <p:txBody>
          <a:bodyPr/>
          <a:lstStyle/>
          <a:p>
            <a:fld id="{DC0DAC50-5B68-40A7-BE88-76A9D7FBAD5C}" type="slidenum">
              <a:rPr lang="en-GB" smtClean="0"/>
              <a:t>33</a:t>
            </a:fld>
            <a:endParaRPr lang="en-GB"/>
          </a:p>
        </p:txBody>
      </p:sp>
    </p:spTree>
    <p:extLst>
      <p:ext uri="{BB962C8B-B14F-4D97-AF65-F5344CB8AC3E}">
        <p14:creationId xmlns:p14="http://schemas.microsoft.com/office/powerpoint/2010/main" val="34275731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39AF98CF-293B-4418-A618-1F6E1E905E05}"/>
              </a:ext>
            </a:extLst>
          </p:cNvPr>
          <p:cNvSpPr/>
          <p:nvPr/>
        </p:nvSpPr>
        <p:spPr>
          <a:xfrm>
            <a:off x="70707" y="4777196"/>
            <a:ext cx="9029450" cy="162039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chemeClr val="tx1"/>
                </a:solidFill>
              </a:ln>
              <a:noFill/>
            </a:endParaRPr>
          </a:p>
        </p:txBody>
      </p:sp>
      <p:sp>
        <p:nvSpPr>
          <p:cNvPr id="26" name="Rectangle 25">
            <a:extLst>
              <a:ext uri="{FF2B5EF4-FFF2-40B4-BE49-F238E27FC236}">
                <a16:creationId xmlns:a16="http://schemas.microsoft.com/office/drawing/2014/main" id="{75ACD9D4-679E-4A52-ACD8-5E2E7D9C3FC2}"/>
              </a:ext>
            </a:extLst>
          </p:cNvPr>
          <p:cNvSpPr/>
          <p:nvPr/>
        </p:nvSpPr>
        <p:spPr>
          <a:xfrm>
            <a:off x="4384141" y="3537908"/>
            <a:ext cx="4716016" cy="111019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chemeClr val="tx1"/>
                </a:solidFill>
              </a:ln>
              <a:noFill/>
            </a:endParaRPr>
          </a:p>
        </p:txBody>
      </p:sp>
      <p:sp>
        <p:nvSpPr>
          <p:cNvPr id="25" name="Rectangle 24">
            <a:extLst>
              <a:ext uri="{FF2B5EF4-FFF2-40B4-BE49-F238E27FC236}">
                <a16:creationId xmlns:a16="http://schemas.microsoft.com/office/drawing/2014/main" id="{39DA2C41-B85E-45F8-A0CD-3A23698B94C7}"/>
              </a:ext>
            </a:extLst>
          </p:cNvPr>
          <p:cNvSpPr/>
          <p:nvPr/>
        </p:nvSpPr>
        <p:spPr>
          <a:xfrm>
            <a:off x="70707" y="3537908"/>
            <a:ext cx="4198884" cy="111019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chemeClr val="tx1"/>
                </a:solidFill>
              </a:ln>
              <a:noFill/>
            </a:endParaRPr>
          </a:p>
        </p:txBody>
      </p:sp>
      <p:sp>
        <p:nvSpPr>
          <p:cNvPr id="24" name="Rectangle 23">
            <a:extLst>
              <a:ext uri="{FF2B5EF4-FFF2-40B4-BE49-F238E27FC236}">
                <a16:creationId xmlns:a16="http://schemas.microsoft.com/office/drawing/2014/main" id="{71D31CC3-E7B9-47F6-8F6F-08EA71C31A67}"/>
              </a:ext>
            </a:extLst>
          </p:cNvPr>
          <p:cNvSpPr/>
          <p:nvPr/>
        </p:nvSpPr>
        <p:spPr>
          <a:xfrm>
            <a:off x="4384141" y="1772816"/>
            <a:ext cx="4689238" cy="160043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chemeClr val="tx1"/>
                </a:solidFill>
              </a:ln>
              <a:noFill/>
            </a:endParaRPr>
          </a:p>
        </p:txBody>
      </p:sp>
      <p:sp>
        <p:nvSpPr>
          <p:cNvPr id="23" name="Rectangle 22">
            <a:extLst>
              <a:ext uri="{FF2B5EF4-FFF2-40B4-BE49-F238E27FC236}">
                <a16:creationId xmlns:a16="http://schemas.microsoft.com/office/drawing/2014/main" id="{F64C423E-533D-4874-A581-23D1FE73A43C}"/>
              </a:ext>
            </a:extLst>
          </p:cNvPr>
          <p:cNvSpPr/>
          <p:nvPr/>
        </p:nvSpPr>
        <p:spPr>
          <a:xfrm>
            <a:off x="73231" y="1779016"/>
            <a:ext cx="4202897" cy="159423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chemeClr val="tx1"/>
                </a:solidFill>
              </a:ln>
              <a:noFill/>
            </a:endParaRPr>
          </a:p>
        </p:txBody>
      </p:sp>
      <p:sp>
        <p:nvSpPr>
          <p:cNvPr id="11" name="Rectangle 10">
            <a:extLst>
              <a:ext uri="{FF2B5EF4-FFF2-40B4-BE49-F238E27FC236}">
                <a16:creationId xmlns:a16="http://schemas.microsoft.com/office/drawing/2014/main" id="{C2EE245E-8D52-4158-ABE7-8BFEBBC8CF1D}"/>
              </a:ext>
            </a:extLst>
          </p:cNvPr>
          <p:cNvSpPr/>
          <p:nvPr/>
        </p:nvSpPr>
        <p:spPr>
          <a:xfrm>
            <a:off x="73232" y="543390"/>
            <a:ext cx="9000147" cy="111019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chemeClr val="tx1"/>
                </a:solidFill>
              </a:ln>
              <a:noFill/>
            </a:endParaRPr>
          </a:p>
        </p:txBody>
      </p:sp>
      <p:pic>
        <p:nvPicPr>
          <p:cNvPr id="6150" name="Picture 6" descr="Cartoon School png download - 653*800 - Free Transparent Actor png  Download. - CleanPNG / KissPNG">
            <a:extLst>
              <a:ext uri="{FF2B5EF4-FFF2-40B4-BE49-F238E27FC236}">
                <a16:creationId xmlns:a16="http://schemas.microsoft.com/office/drawing/2014/main" id="{AF581DDC-7ECA-476A-92D7-9DA9ABCC496B}"/>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2750" b="90000" l="10000" r="90000">
                        <a14:foregroundMark x1="25556" y1="21125" x2="37222" y2="34625"/>
                        <a14:foregroundMark x1="64333" y1="8750" x2="58111" y2="12875"/>
                        <a14:foregroundMark x1="58111" y1="12875" x2="54222" y2="18250"/>
                        <a14:foregroundMark x1="61111" y1="4000" x2="61444" y2="5125"/>
                        <a14:foregroundMark x1="63111" y1="2750" x2="63111" y2="2750"/>
                        <a14:foregroundMark x1="61000" y1="2750" x2="61000" y2="2750"/>
                        <a14:foregroundMark x1="60778" y1="3125" x2="60778" y2="3125"/>
                        <a14:foregroundMark x1="22444" y1="18750" x2="22444" y2="18750"/>
                      </a14:backgroundRemoval>
                    </a14:imgEffect>
                  </a14:imgLayer>
                </a14:imgProps>
              </a:ext>
              <a:ext uri="{28A0092B-C50C-407E-A947-70E740481C1C}">
                <a14:useLocalDpi xmlns:a14="http://schemas.microsoft.com/office/drawing/2010/main" val="0"/>
              </a:ext>
            </a:extLst>
          </a:blip>
          <a:srcRect/>
          <a:stretch>
            <a:fillRect/>
          </a:stretch>
        </p:blipFill>
        <p:spPr bwMode="auto">
          <a:xfrm>
            <a:off x="-90789" y="222664"/>
            <a:ext cx="1769393" cy="1572794"/>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training Logo | Free Logo Design Tool from Flaming Text">
            <a:extLst>
              <a:ext uri="{FF2B5EF4-FFF2-40B4-BE49-F238E27FC236}">
                <a16:creationId xmlns:a16="http://schemas.microsoft.com/office/drawing/2014/main" id="{9406D07B-6532-456E-BC98-7252AC488CC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7102"/>
          <a:stretch/>
        </p:blipFill>
        <p:spPr bwMode="auto">
          <a:xfrm rot="21089907">
            <a:off x="1296735" y="705176"/>
            <a:ext cx="2232248" cy="624479"/>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1326445" y="-103560"/>
            <a:ext cx="6840760" cy="758669"/>
          </a:xfrm>
          <a:prstGeom prst="rect">
            <a:avLst/>
          </a:prstGeom>
          <a:noFill/>
        </p:spPr>
        <p:txBody>
          <a:bodyPr wrap="square" rtlCol="0">
            <a:spAutoFit/>
          </a:bodyPr>
          <a:lstStyle/>
          <a:p>
            <a:pPr algn="ctr">
              <a:lnSpc>
                <a:spcPct val="115000"/>
              </a:lnSpc>
              <a:spcAft>
                <a:spcPts val="0"/>
              </a:spcAft>
            </a:pPr>
            <a:r>
              <a:rPr lang="en-GB" sz="4000" b="1" dirty="0"/>
              <a:t>Working in the Performing Arts</a:t>
            </a:r>
            <a:endParaRPr lang="en-GB" sz="3200" b="1" dirty="0">
              <a:solidFill>
                <a:srgbClr val="000000"/>
              </a:solidFill>
              <a:ea typeface="Calibri"/>
              <a:cs typeface="Calibri"/>
            </a:endParaRPr>
          </a:p>
        </p:txBody>
      </p:sp>
      <p:sp>
        <p:nvSpPr>
          <p:cNvPr id="2" name="TextBox 1"/>
          <p:cNvSpPr txBox="1"/>
          <p:nvPr/>
        </p:nvSpPr>
        <p:spPr>
          <a:xfrm>
            <a:off x="4356105" y="3501008"/>
            <a:ext cx="3528263" cy="1169551"/>
          </a:xfrm>
          <a:prstGeom prst="rect">
            <a:avLst/>
          </a:prstGeom>
          <a:noFill/>
        </p:spPr>
        <p:txBody>
          <a:bodyPr wrap="square" rtlCol="0">
            <a:spAutoFit/>
          </a:bodyPr>
          <a:lstStyle/>
          <a:p>
            <a:pPr algn="ctr"/>
            <a:r>
              <a:rPr lang="en-GB" sz="1400" b="1" dirty="0"/>
              <a:t>Show Reels: </a:t>
            </a:r>
            <a:r>
              <a:rPr lang="en-GB" sz="1400" dirty="0"/>
              <a:t>An actor usually puts together a short video showcasing their work, especially if they are hoping to work in the media rather than on stage. is there to give a moving, living impression of you as an actor.</a:t>
            </a:r>
          </a:p>
        </p:txBody>
      </p:sp>
      <p:sp>
        <p:nvSpPr>
          <p:cNvPr id="5" name="TextBox 4"/>
          <p:cNvSpPr txBox="1"/>
          <p:nvPr/>
        </p:nvSpPr>
        <p:spPr>
          <a:xfrm>
            <a:off x="4347566" y="1772816"/>
            <a:ext cx="4328890" cy="1600438"/>
          </a:xfrm>
          <a:prstGeom prst="rect">
            <a:avLst/>
          </a:prstGeom>
          <a:noFill/>
        </p:spPr>
        <p:txBody>
          <a:bodyPr wrap="square" rtlCol="0">
            <a:spAutoFit/>
          </a:bodyPr>
          <a:lstStyle/>
          <a:p>
            <a:r>
              <a:rPr lang="en-GB" sz="1400" b="1" dirty="0"/>
              <a:t>Letter of application: </a:t>
            </a:r>
            <a:r>
              <a:rPr lang="en-GB" sz="1400" dirty="0"/>
              <a:t>This is how actors (especially without agents) apply for roles. A letter of application should highlight why they are suitable for the position, discuss relevant past experience, training paths and requirements for the position. In addition, actors also have CVs which state their previous acting experience. This can be uploaded to sites such as Spotlight or Mandy. </a:t>
            </a:r>
          </a:p>
        </p:txBody>
      </p:sp>
      <p:sp>
        <p:nvSpPr>
          <p:cNvPr id="4" name="Slide Number Placeholder 3">
            <a:extLst>
              <a:ext uri="{FF2B5EF4-FFF2-40B4-BE49-F238E27FC236}">
                <a16:creationId xmlns:a16="http://schemas.microsoft.com/office/drawing/2014/main" id="{B3A624DD-DB86-4DE0-8D23-A96AF25FA241}"/>
              </a:ext>
            </a:extLst>
          </p:cNvPr>
          <p:cNvSpPr>
            <a:spLocks noGrp="1"/>
          </p:cNvSpPr>
          <p:nvPr>
            <p:ph type="sldNum" sz="quarter" idx="12"/>
          </p:nvPr>
        </p:nvSpPr>
        <p:spPr/>
        <p:txBody>
          <a:bodyPr/>
          <a:lstStyle/>
          <a:p>
            <a:fld id="{DC0DAC50-5B68-40A7-BE88-76A9D7FBAD5C}" type="slidenum">
              <a:rPr lang="en-GB" smtClean="0"/>
              <a:t>34</a:t>
            </a:fld>
            <a:endParaRPr lang="en-GB"/>
          </a:p>
        </p:txBody>
      </p:sp>
      <p:sp>
        <p:nvSpPr>
          <p:cNvPr id="6" name="Rectangle 5">
            <a:extLst>
              <a:ext uri="{FF2B5EF4-FFF2-40B4-BE49-F238E27FC236}">
                <a16:creationId xmlns:a16="http://schemas.microsoft.com/office/drawing/2014/main" id="{382A4820-0AC4-40AD-9291-E655073B8108}"/>
              </a:ext>
            </a:extLst>
          </p:cNvPr>
          <p:cNvSpPr/>
          <p:nvPr/>
        </p:nvSpPr>
        <p:spPr>
          <a:xfrm>
            <a:off x="3343237" y="571944"/>
            <a:ext cx="5773985" cy="1068819"/>
          </a:xfrm>
          <a:prstGeom prst="rect">
            <a:avLst/>
          </a:prstGeom>
        </p:spPr>
        <p:txBody>
          <a:bodyPr wrap="square">
            <a:spAutoFit/>
          </a:bodyPr>
          <a:lstStyle/>
          <a:p>
            <a:pPr algn="ctr">
              <a:lnSpc>
                <a:spcPct val="115000"/>
              </a:lnSpc>
              <a:spcAft>
                <a:spcPts val="0"/>
              </a:spcAft>
            </a:pPr>
            <a:r>
              <a:rPr lang="en-GB" sz="1400" b="1" dirty="0"/>
              <a:t>Training opportunities include: </a:t>
            </a:r>
            <a:r>
              <a:rPr lang="en-GB" sz="1400" dirty="0"/>
              <a:t>professional drama schools such as RADA, GSA, Mountview, film and television schools, university courses including BA (hons) in Drama and Theatre, Performing Arts or specialising in areas such as Directing, Applied Theatre, Stage Combat etc.</a:t>
            </a:r>
            <a:endParaRPr lang="en-GB" sz="1100" dirty="0">
              <a:solidFill>
                <a:srgbClr val="000000"/>
              </a:solidFill>
              <a:ea typeface="Calibri"/>
              <a:cs typeface="Calibri"/>
            </a:endParaRPr>
          </a:p>
        </p:txBody>
      </p:sp>
      <p:grpSp>
        <p:nvGrpSpPr>
          <p:cNvPr id="7" name="Group 6">
            <a:extLst>
              <a:ext uri="{FF2B5EF4-FFF2-40B4-BE49-F238E27FC236}">
                <a16:creationId xmlns:a16="http://schemas.microsoft.com/office/drawing/2014/main" id="{86571956-AF1B-42A4-9ADE-9F4ECAA1A38E}"/>
              </a:ext>
            </a:extLst>
          </p:cNvPr>
          <p:cNvGrpSpPr/>
          <p:nvPr/>
        </p:nvGrpSpPr>
        <p:grpSpPr>
          <a:xfrm>
            <a:off x="7948267" y="3602456"/>
            <a:ext cx="1016221" cy="975625"/>
            <a:chOff x="276846" y="1677265"/>
            <a:chExt cx="3093169" cy="2482454"/>
          </a:xfrm>
        </p:grpSpPr>
        <p:pic>
          <p:nvPicPr>
            <p:cNvPr id="6152" name="Picture 8" descr="Movie Reel Png | Movie reels, Film reels, Photographic film">
              <a:extLst>
                <a:ext uri="{FF2B5EF4-FFF2-40B4-BE49-F238E27FC236}">
                  <a16:creationId xmlns:a16="http://schemas.microsoft.com/office/drawing/2014/main" id="{AB086E72-C089-4F98-9881-DAE1FEB8C011}"/>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3284" b="97313" l="2556" r="93000">
                          <a14:foregroundMark x1="34556" y1="4776" x2="34556" y2="4776"/>
                          <a14:foregroundMark x1="20667" y1="3358" x2="17667" y2="5000"/>
                          <a14:foregroundMark x1="2556" y1="27836" x2="2556" y2="27836"/>
                          <a14:foregroundMark x1="93000" y1="38582" x2="88000" y2="97313"/>
                        </a14:backgroundRemoval>
                      </a14:imgEffect>
                    </a14:imgLayer>
                  </a14:imgProps>
                </a:ext>
                <a:ext uri="{28A0092B-C50C-407E-A947-70E740481C1C}">
                  <a14:useLocalDpi xmlns:a14="http://schemas.microsoft.com/office/drawing/2010/main" val="0"/>
                </a:ext>
              </a:extLst>
            </a:blip>
            <a:srcRect b="19527"/>
            <a:stretch/>
          </p:blipFill>
          <p:spPr bwMode="auto">
            <a:xfrm rot="18625621">
              <a:off x="523050" y="1431061"/>
              <a:ext cx="2482454" cy="297486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Showreel 2020 - YouTube">
              <a:extLst>
                <a:ext uri="{FF2B5EF4-FFF2-40B4-BE49-F238E27FC236}">
                  <a16:creationId xmlns:a16="http://schemas.microsoft.com/office/drawing/2014/main" id="{5D951346-A48F-4FDE-A5B9-B6550A2D9E8C}"/>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6139" t="25097" r="12988" b="54892"/>
            <a:stretch/>
          </p:blipFill>
          <p:spPr bwMode="auto">
            <a:xfrm>
              <a:off x="395536" y="2808074"/>
              <a:ext cx="2974479" cy="472402"/>
            </a:xfrm>
            <a:prstGeom prst="rect">
              <a:avLst/>
            </a:prstGeom>
            <a:noFill/>
            <a:extLst>
              <a:ext uri="{909E8E84-426E-40DD-AFC4-6F175D3DCCD1}">
                <a14:hiddenFill xmlns:a14="http://schemas.microsoft.com/office/drawing/2010/main">
                  <a:solidFill>
                    <a:srgbClr val="FFFFFF"/>
                  </a:solidFill>
                </a14:hiddenFill>
              </a:ext>
            </a:extLst>
          </p:spPr>
        </p:pic>
      </p:grpSp>
      <p:pic>
        <p:nvPicPr>
          <p:cNvPr id="6156" name="Picture 12" descr="What to wear for actor headshots? - Aimee Spinks Photography">
            <a:extLst>
              <a:ext uri="{FF2B5EF4-FFF2-40B4-BE49-F238E27FC236}">
                <a16:creationId xmlns:a16="http://schemas.microsoft.com/office/drawing/2014/main" id="{45317883-BB7A-4038-93E7-E97F2B02FA2A}"/>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61497" b="-3173"/>
          <a:stretch/>
        </p:blipFill>
        <p:spPr bwMode="auto">
          <a:xfrm>
            <a:off x="3160005" y="1853301"/>
            <a:ext cx="1053104" cy="705470"/>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Cartoon email envelope message letter Royalty Free Vector">
            <a:extLst>
              <a:ext uri="{FF2B5EF4-FFF2-40B4-BE49-F238E27FC236}">
                <a16:creationId xmlns:a16="http://schemas.microsoft.com/office/drawing/2014/main" id="{581770BB-1210-4F8D-A2F8-333CF767EBEA}"/>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8317"/>
          <a:stretch/>
        </p:blipFill>
        <p:spPr bwMode="auto">
          <a:xfrm>
            <a:off x="8397265" y="2175636"/>
            <a:ext cx="626893" cy="794797"/>
          </a:xfrm>
          <a:prstGeom prst="rect">
            <a:avLst/>
          </a:prstGeom>
          <a:noFill/>
          <a:extLst>
            <a:ext uri="{909E8E84-426E-40DD-AFC4-6F175D3DCCD1}">
              <a14:hiddenFill xmlns:a14="http://schemas.microsoft.com/office/drawing/2010/main">
                <a:solidFill>
                  <a:srgbClr val="FFFFFF"/>
                </a:solidFill>
              </a14:hiddenFill>
            </a:ext>
          </a:extLst>
        </p:spPr>
      </p:pic>
      <p:pic>
        <p:nvPicPr>
          <p:cNvPr id="6160" name="Picture 16" descr="6,252 Secret Agent Cartoon Stock Photos, Pictures &amp;amp; Royalty-Free Images -  iStock">
            <a:extLst>
              <a:ext uri="{FF2B5EF4-FFF2-40B4-BE49-F238E27FC236}">
                <a16:creationId xmlns:a16="http://schemas.microsoft.com/office/drawing/2014/main" id="{BA9CF7E7-A6ED-47EF-B9F4-2985BD219142}"/>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30240" t="17883" r="30764" b="16606"/>
          <a:stretch/>
        </p:blipFill>
        <p:spPr bwMode="auto">
          <a:xfrm>
            <a:off x="3613347" y="3569829"/>
            <a:ext cx="600172" cy="1008252"/>
          </a:xfrm>
          <a:prstGeom prst="rect">
            <a:avLst/>
          </a:prstGeom>
          <a:noFill/>
          <a:extLst>
            <a:ext uri="{909E8E84-426E-40DD-AFC4-6F175D3DCCD1}">
              <a14:hiddenFill xmlns:a14="http://schemas.microsoft.com/office/drawing/2010/main">
                <a:solidFill>
                  <a:srgbClr val="FFFFFF"/>
                </a:solidFill>
              </a14:hiddenFill>
            </a:ext>
          </a:extLst>
        </p:spPr>
      </p:pic>
      <p:pic>
        <p:nvPicPr>
          <p:cNvPr id="6162" name="Picture 18" descr="AUDITION PIECES AVAILABLE NOW">
            <a:extLst>
              <a:ext uri="{FF2B5EF4-FFF2-40B4-BE49-F238E27FC236}">
                <a16:creationId xmlns:a16="http://schemas.microsoft.com/office/drawing/2014/main" id="{798774D0-5482-4B0F-8AD6-2F06DA7BD4D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20694564">
            <a:off x="-54043" y="4929607"/>
            <a:ext cx="2425452" cy="73976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DB2E09EF-5E16-46EF-B808-EB845CB51E11}"/>
              </a:ext>
            </a:extLst>
          </p:cNvPr>
          <p:cNvSpPr/>
          <p:nvPr/>
        </p:nvSpPr>
        <p:spPr>
          <a:xfrm>
            <a:off x="63661" y="1800602"/>
            <a:ext cx="3050237" cy="738664"/>
          </a:xfrm>
          <a:prstGeom prst="rect">
            <a:avLst/>
          </a:prstGeom>
        </p:spPr>
        <p:txBody>
          <a:bodyPr wrap="square">
            <a:spAutoFit/>
          </a:bodyPr>
          <a:lstStyle/>
          <a:p>
            <a:r>
              <a:rPr lang="en-GB" sz="1400" b="1" dirty="0"/>
              <a:t>Headshots: </a:t>
            </a:r>
            <a:r>
              <a:rPr lang="en-GB" sz="1400" dirty="0"/>
              <a:t>Headshots are actors' branding and marketing around the industry; it's the key toward getting </a:t>
            </a:r>
            <a:endParaRPr lang="en-GB" sz="1400" b="1" dirty="0"/>
          </a:p>
        </p:txBody>
      </p:sp>
      <p:sp>
        <p:nvSpPr>
          <p:cNvPr id="9" name="Rectangle 8">
            <a:extLst>
              <a:ext uri="{FF2B5EF4-FFF2-40B4-BE49-F238E27FC236}">
                <a16:creationId xmlns:a16="http://schemas.microsoft.com/office/drawing/2014/main" id="{C5A34AC3-7AB0-4CEA-A39B-39B5238FB559}"/>
              </a:ext>
            </a:extLst>
          </p:cNvPr>
          <p:cNvSpPr/>
          <p:nvPr/>
        </p:nvSpPr>
        <p:spPr>
          <a:xfrm>
            <a:off x="2411761" y="4797152"/>
            <a:ext cx="6636206" cy="1600438"/>
          </a:xfrm>
          <a:prstGeom prst="rect">
            <a:avLst/>
          </a:prstGeom>
        </p:spPr>
        <p:txBody>
          <a:bodyPr wrap="square">
            <a:spAutoFit/>
          </a:bodyPr>
          <a:lstStyle/>
          <a:p>
            <a:r>
              <a:rPr lang="en-GB" sz="1400" b="1" dirty="0"/>
              <a:t>Auditions &amp; Casting:</a:t>
            </a:r>
            <a:r>
              <a:rPr lang="en-GB" sz="1400" dirty="0"/>
              <a:t> the people present at the audition will include you, the casting director, and maybe a handful of other complete strangers. ... At some auditions, someone may take your picture with a digital camera, so the casting director can review all the people who auditioned that day. Monologue – usually one classical and one contemporary </a:t>
            </a:r>
          </a:p>
          <a:p>
            <a:r>
              <a:rPr lang="en-GB" sz="1400" b="1" dirty="0"/>
              <a:t>expect the unexpected, and be ready to work with unusual situations at a moment's notice</a:t>
            </a:r>
            <a:r>
              <a:rPr lang="en-GB" sz="1400" dirty="0"/>
              <a:t>. To help prepare for the unexpected, many actors take improvisation classes. </a:t>
            </a:r>
          </a:p>
        </p:txBody>
      </p:sp>
      <p:sp>
        <p:nvSpPr>
          <p:cNvPr id="10" name="Rectangle 9">
            <a:extLst>
              <a:ext uri="{FF2B5EF4-FFF2-40B4-BE49-F238E27FC236}">
                <a16:creationId xmlns:a16="http://schemas.microsoft.com/office/drawing/2014/main" id="{C3E2F0FD-7BDB-4491-B617-6079F8790008}"/>
              </a:ext>
            </a:extLst>
          </p:cNvPr>
          <p:cNvSpPr/>
          <p:nvPr/>
        </p:nvSpPr>
        <p:spPr>
          <a:xfrm>
            <a:off x="63661" y="3528794"/>
            <a:ext cx="3842326" cy="1169551"/>
          </a:xfrm>
          <a:prstGeom prst="rect">
            <a:avLst/>
          </a:prstGeom>
        </p:spPr>
        <p:txBody>
          <a:bodyPr wrap="square">
            <a:spAutoFit/>
          </a:bodyPr>
          <a:lstStyle/>
          <a:p>
            <a:r>
              <a:rPr lang="en-GB" sz="1400" b="1" dirty="0"/>
              <a:t>Agents: </a:t>
            </a:r>
            <a:r>
              <a:rPr lang="en-GB" sz="1400" dirty="0"/>
              <a:t>An acting agent represents professional actors working on behalf of their clients as the middle person between the actor and their employers. Agents take a percentage fee (commission) deducted from the actors earnings.</a:t>
            </a:r>
          </a:p>
        </p:txBody>
      </p:sp>
      <p:sp>
        <p:nvSpPr>
          <p:cNvPr id="3" name="Rectangle 2">
            <a:extLst>
              <a:ext uri="{FF2B5EF4-FFF2-40B4-BE49-F238E27FC236}">
                <a16:creationId xmlns:a16="http://schemas.microsoft.com/office/drawing/2014/main" id="{3CA275AD-FD0D-4029-B7DE-340F1A16D777}"/>
              </a:ext>
            </a:extLst>
          </p:cNvPr>
          <p:cNvSpPr/>
          <p:nvPr/>
        </p:nvSpPr>
        <p:spPr>
          <a:xfrm>
            <a:off x="35496" y="2449255"/>
            <a:ext cx="4145566" cy="954107"/>
          </a:xfrm>
          <a:prstGeom prst="rect">
            <a:avLst/>
          </a:prstGeom>
        </p:spPr>
        <p:txBody>
          <a:bodyPr wrap="square">
            <a:spAutoFit/>
          </a:bodyPr>
          <a:lstStyle/>
          <a:p>
            <a:r>
              <a:rPr lang="en-GB" sz="1400" dirty="0"/>
              <a:t>noticed for the audition, and the best way for an agent or casting director to remember the actor for future work. A headshot is the first thing talent agents and casting directors will look at.</a:t>
            </a:r>
          </a:p>
        </p:txBody>
      </p:sp>
    </p:spTree>
    <p:extLst>
      <p:ext uri="{BB962C8B-B14F-4D97-AF65-F5344CB8AC3E}">
        <p14:creationId xmlns:p14="http://schemas.microsoft.com/office/powerpoint/2010/main" val="41946414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6237934" y="1083246"/>
            <a:ext cx="2696667" cy="2777802"/>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35496" y="5589240"/>
            <a:ext cx="9073008" cy="123185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35496" y="3388599"/>
            <a:ext cx="5760640" cy="215451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35496" y="815546"/>
            <a:ext cx="5760640" cy="2154511"/>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p:cNvSpPr txBox="1"/>
          <p:nvPr/>
        </p:nvSpPr>
        <p:spPr>
          <a:xfrm>
            <a:off x="35496" y="404664"/>
            <a:ext cx="5760640" cy="410882"/>
          </a:xfrm>
          <a:prstGeom prst="rect">
            <a:avLst/>
          </a:prstGeom>
          <a:solidFill>
            <a:schemeClr val="accent5">
              <a:lumMod val="20000"/>
              <a:lumOff val="80000"/>
            </a:schemeClr>
          </a:solidFill>
          <a:ln>
            <a:solidFill>
              <a:schemeClr val="tx1"/>
            </a:solidFill>
          </a:ln>
        </p:spPr>
        <p:txBody>
          <a:bodyPr wrap="square" rtlCol="0">
            <a:spAutoFit/>
          </a:bodyPr>
          <a:lstStyle/>
          <a:p>
            <a:pPr algn="ctr">
              <a:lnSpc>
                <a:spcPct val="115000"/>
              </a:lnSpc>
              <a:spcAft>
                <a:spcPts val="0"/>
              </a:spcAft>
            </a:pPr>
            <a:r>
              <a:rPr lang="en-GB" b="1" dirty="0"/>
              <a:t>A: Benefits of a Performing Arts centre</a:t>
            </a:r>
            <a:endParaRPr lang="en-GB" sz="1400" b="1" dirty="0">
              <a:solidFill>
                <a:srgbClr val="000000"/>
              </a:solidFill>
              <a:ea typeface="Calibri"/>
              <a:cs typeface="Calibri"/>
            </a:endParaRPr>
          </a:p>
        </p:txBody>
      </p:sp>
      <p:sp>
        <p:nvSpPr>
          <p:cNvPr id="4" name="TextBox 3"/>
          <p:cNvSpPr txBox="1"/>
          <p:nvPr/>
        </p:nvSpPr>
        <p:spPr>
          <a:xfrm>
            <a:off x="35496" y="2970057"/>
            <a:ext cx="5760640" cy="410882"/>
          </a:xfrm>
          <a:prstGeom prst="rect">
            <a:avLst/>
          </a:prstGeom>
          <a:solidFill>
            <a:srgbClr val="00B0F0"/>
          </a:solidFill>
          <a:ln>
            <a:solidFill>
              <a:schemeClr val="tx1"/>
            </a:solidFill>
          </a:ln>
        </p:spPr>
        <p:txBody>
          <a:bodyPr wrap="square" rtlCol="0">
            <a:spAutoFit/>
          </a:bodyPr>
          <a:lstStyle/>
          <a:p>
            <a:pPr algn="ctr">
              <a:lnSpc>
                <a:spcPct val="115000"/>
              </a:lnSpc>
              <a:spcAft>
                <a:spcPts val="0"/>
              </a:spcAft>
            </a:pPr>
            <a:r>
              <a:rPr lang="en-GB" b="1" dirty="0"/>
              <a:t>B: How to gain funds from a Performing Arts Centre  </a:t>
            </a:r>
            <a:endParaRPr lang="en-GB" sz="1400" b="1" dirty="0">
              <a:solidFill>
                <a:srgbClr val="000000"/>
              </a:solidFill>
              <a:ea typeface="Calibri"/>
              <a:cs typeface="Calibri"/>
            </a:endParaRPr>
          </a:p>
        </p:txBody>
      </p:sp>
      <p:sp>
        <p:nvSpPr>
          <p:cNvPr id="2" name="TextBox 1"/>
          <p:cNvSpPr txBox="1"/>
          <p:nvPr/>
        </p:nvSpPr>
        <p:spPr>
          <a:xfrm>
            <a:off x="-36512" y="764704"/>
            <a:ext cx="8064896" cy="2246769"/>
          </a:xfrm>
          <a:prstGeom prst="rect">
            <a:avLst/>
          </a:prstGeom>
          <a:noFill/>
        </p:spPr>
        <p:txBody>
          <a:bodyPr wrap="square" rtlCol="0">
            <a:spAutoFit/>
          </a:bodyPr>
          <a:lstStyle/>
          <a:p>
            <a:pPr marL="285750" indent="-285750">
              <a:buFont typeface="Arial" panose="020B0604020202020204" pitchFamily="34" charset="0"/>
              <a:buChar char="•"/>
            </a:pPr>
            <a:r>
              <a:rPr lang="en-GB" sz="1400" dirty="0"/>
              <a:t>Educate the audience on certain issues/topics</a:t>
            </a:r>
          </a:p>
          <a:p>
            <a:pPr marL="285750" indent="-285750">
              <a:buFont typeface="Arial" panose="020B0604020202020204" pitchFamily="34" charset="0"/>
              <a:buChar char="•"/>
            </a:pPr>
            <a:r>
              <a:rPr lang="en-GB" sz="1400" dirty="0"/>
              <a:t>Entertain the community</a:t>
            </a:r>
          </a:p>
          <a:p>
            <a:pPr marL="285750" indent="-285750">
              <a:buFont typeface="Arial" panose="020B0604020202020204" pitchFamily="34" charset="0"/>
              <a:buChar char="•"/>
            </a:pPr>
            <a:r>
              <a:rPr lang="en-GB" sz="1400" dirty="0"/>
              <a:t>Place for community to go / Engage youth (get youngsters off the streets)</a:t>
            </a:r>
          </a:p>
          <a:p>
            <a:pPr marL="285750" indent="-285750">
              <a:buFont typeface="Arial" panose="020B0604020202020204" pitchFamily="34" charset="0"/>
              <a:buChar char="•"/>
            </a:pPr>
            <a:r>
              <a:rPr lang="en-GB" sz="1400" dirty="0"/>
              <a:t>People can learn new skills</a:t>
            </a:r>
          </a:p>
          <a:p>
            <a:pPr marL="285750" indent="-285750">
              <a:buFont typeface="Arial" panose="020B0604020202020204" pitchFamily="34" charset="0"/>
              <a:buChar char="•"/>
            </a:pPr>
            <a:r>
              <a:rPr lang="en-GB" sz="1400" dirty="0"/>
              <a:t>Job opportunities</a:t>
            </a:r>
          </a:p>
          <a:p>
            <a:pPr marL="285750" indent="-285750">
              <a:buFont typeface="Arial" panose="020B0604020202020204" pitchFamily="34" charset="0"/>
              <a:buChar char="•"/>
            </a:pPr>
            <a:r>
              <a:rPr lang="en-GB" sz="1400" dirty="0"/>
              <a:t>Community issues – can create work on issues that community are facing</a:t>
            </a:r>
          </a:p>
          <a:p>
            <a:pPr marL="285750" indent="-285750">
              <a:buFont typeface="Arial" panose="020B0604020202020204" pitchFamily="34" charset="0"/>
              <a:buChar char="•"/>
            </a:pPr>
            <a:r>
              <a:rPr lang="en-GB" sz="1400" dirty="0"/>
              <a:t>Bring family together with performances that appeal (i.e. pantomimes </a:t>
            </a:r>
            <a:r>
              <a:rPr lang="en-GB" sz="1400" dirty="0" err="1"/>
              <a:t>etc</a:t>
            </a:r>
            <a:r>
              <a:rPr lang="en-GB" sz="1400" dirty="0"/>
              <a:t>)</a:t>
            </a:r>
          </a:p>
          <a:p>
            <a:pPr marL="285750" indent="-285750">
              <a:buFont typeface="Arial" panose="020B0604020202020204" pitchFamily="34" charset="0"/>
              <a:buChar char="•"/>
            </a:pPr>
            <a:r>
              <a:rPr lang="en-GB" sz="1400" dirty="0"/>
              <a:t>Developing English language skills</a:t>
            </a:r>
          </a:p>
          <a:p>
            <a:pPr marL="285750" indent="-285750">
              <a:buFont typeface="Arial" panose="020B0604020202020204" pitchFamily="34" charset="0"/>
              <a:buChar char="•"/>
            </a:pPr>
            <a:r>
              <a:rPr lang="en-GB" sz="1400" dirty="0"/>
              <a:t>Develop team-working, leadership, confidence through workshops</a:t>
            </a:r>
          </a:p>
          <a:p>
            <a:pPr marL="285750" indent="-285750">
              <a:buFont typeface="Arial" panose="020B0604020202020204" pitchFamily="34" charset="0"/>
              <a:buChar char="•"/>
            </a:pPr>
            <a:r>
              <a:rPr lang="en-GB" sz="1400" dirty="0"/>
              <a:t>Learn about the theatre – backstage tours &amp; post-show discussions</a:t>
            </a:r>
          </a:p>
        </p:txBody>
      </p:sp>
      <p:sp>
        <p:nvSpPr>
          <p:cNvPr id="6" name="TextBox 5"/>
          <p:cNvSpPr txBox="1"/>
          <p:nvPr/>
        </p:nvSpPr>
        <p:spPr>
          <a:xfrm>
            <a:off x="0" y="5538398"/>
            <a:ext cx="9108504" cy="410882"/>
          </a:xfrm>
          <a:prstGeom prst="rect">
            <a:avLst/>
          </a:prstGeom>
          <a:solidFill>
            <a:srgbClr val="0070C0"/>
          </a:solidFill>
          <a:ln>
            <a:solidFill>
              <a:schemeClr val="tx1"/>
            </a:solidFill>
          </a:ln>
        </p:spPr>
        <p:txBody>
          <a:bodyPr wrap="square" rtlCol="0">
            <a:spAutoFit/>
          </a:bodyPr>
          <a:lstStyle/>
          <a:p>
            <a:pPr algn="ctr">
              <a:lnSpc>
                <a:spcPct val="115000"/>
              </a:lnSpc>
              <a:spcAft>
                <a:spcPts val="0"/>
              </a:spcAft>
            </a:pPr>
            <a:r>
              <a:rPr lang="en-GB" b="1" dirty="0">
                <a:solidFill>
                  <a:schemeClr val="bg1"/>
                </a:solidFill>
              </a:rPr>
              <a:t>C: Different activities that could take place in a Performing Arts Centre</a:t>
            </a:r>
            <a:endParaRPr lang="en-GB" sz="1400" b="1" dirty="0">
              <a:solidFill>
                <a:schemeClr val="bg1"/>
              </a:solidFill>
              <a:ea typeface="Calibri"/>
              <a:cs typeface="Calibri"/>
            </a:endParaRPr>
          </a:p>
        </p:txBody>
      </p:sp>
      <p:sp>
        <p:nvSpPr>
          <p:cNvPr id="7" name="TextBox 6"/>
          <p:cNvSpPr txBox="1"/>
          <p:nvPr/>
        </p:nvSpPr>
        <p:spPr>
          <a:xfrm>
            <a:off x="0" y="-209989"/>
            <a:ext cx="9144000" cy="758669"/>
          </a:xfrm>
          <a:prstGeom prst="rect">
            <a:avLst/>
          </a:prstGeom>
          <a:noFill/>
        </p:spPr>
        <p:txBody>
          <a:bodyPr wrap="square" rtlCol="0">
            <a:spAutoFit/>
          </a:bodyPr>
          <a:lstStyle/>
          <a:p>
            <a:pPr algn="ctr">
              <a:lnSpc>
                <a:spcPct val="115000"/>
              </a:lnSpc>
              <a:spcAft>
                <a:spcPts val="0"/>
              </a:spcAft>
            </a:pPr>
            <a:r>
              <a:rPr lang="en-GB" sz="4000" b="1" dirty="0">
                <a:ln>
                  <a:solidFill>
                    <a:sysClr val="windowText" lastClr="000000"/>
                  </a:solidFill>
                </a:ln>
                <a:solidFill>
                  <a:srgbClr val="0070C0"/>
                </a:solidFill>
              </a:rPr>
              <a:t>Performing Arts in Society</a:t>
            </a:r>
            <a:endParaRPr lang="en-GB" sz="3200" b="1" dirty="0">
              <a:ln>
                <a:solidFill>
                  <a:sysClr val="windowText" lastClr="000000"/>
                </a:solidFill>
              </a:ln>
              <a:solidFill>
                <a:srgbClr val="0070C0"/>
              </a:solidFill>
              <a:ea typeface="Calibri"/>
              <a:cs typeface="Calibri"/>
            </a:endParaRPr>
          </a:p>
        </p:txBody>
      </p:sp>
      <p:sp>
        <p:nvSpPr>
          <p:cNvPr id="5" name="TextBox 4"/>
          <p:cNvSpPr txBox="1"/>
          <p:nvPr/>
        </p:nvSpPr>
        <p:spPr>
          <a:xfrm>
            <a:off x="-36512" y="3342471"/>
            <a:ext cx="8064896" cy="2246769"/>
          </a:xfrm>
          <a:prstGeom prst="rect">
            <a:avLst/>
          </a:prstGeom>
          <a:noFill/>
        </p:spPr>
        <p:txBody>
          <a:bodyPr wrap="square" rtlCol="0">
            <a:spAutoFit/>
          </a:bodyPr>
          <a:lstStyle/>
          <a:p>
            <a:pPr marL="171450" indent="-171450">
              <a:buFont typeface="Arial" panose="020B0604020202020204" pitchFamily="34" charset="0"/>
              <a:buChar char="•"/>
            </a:pPr>
            <a:r>
              <a:rPr lang="en-GB" sz="1400" dirty="0"/>
              <a:t>Selling food / drinks (add a café/restaurant)</a:t>
            </a:r>
          </a:p>
          <a:p>
            <a:pPr marL="171450" indent="-171450">
              <a:buFont typeface="Arial" panose="020B0604020202020204" pitchFamily="34" charset="0"/>
              <a:buChar char="•"/>
            </a:pPr>
            <a:r>
              <a:rPr lang="en-GB" sz="1400" dirty="0"/>
              <a:t>Charging for workshops</a:t>
            </a:r>
          </a:p>
          <a:p>
            <a:pPr marL="171450" indent="-171450">
              <a:buFont typeface="Arial" panose="020B0604020202020204" pitchFamily="34" charset="0"/>
              <a:buChar char="•"/>
            </a:pPr>
            <a:r>
              <a:rPr lang="en-GB" sz="1400" dirty="0"/>
              <a:t>Charging for theatre clubs</a:t>
            </a:r>
          </a:p>
          <a:p>
            <a:pPr marL="171450" indent="-171450">
              <a:buFont typeface="Arial" panose="020B0604020202020204" pitchFamily="34" charset="0"/>
              <a:buChar char="•"/>
            </a:pPr>
            <a:r>
              <a:rPr lang="en-GB" sz="1400" dirty="0"/>
              <a:t>Selling advertising space in the programme</a:t>
            </a:r>
          </a:p>
          <a:p>
            <a:pPr marL="171450" indent="-171450">
              <a:buFont typeface="Arial" panose="020B0604020202020204" pitchFamily="34" charset="0"/>
              <a:buChar char="•"/>
            </a:pPr>
            <a:r>
              <a:rPr lang="en-GB" sz="1400" dirty="0"/>
              <a:t>Charge for theatre tickets</a:t>
            </a:r>
          </a:p>
          <a:p>
            <a:pPr marL="171450" indent="-171450">
              <a:buFont typeface="Arial" panose="020B0604020202020204" pitchFamily="34" charset="0"/>
              <a:buChar char="•"/>
            </a:pPr>
            <a:r>
              <a:rPr lang="en-GB" sz="1400" dirty="0"/>
              <a:t>Introduce more opportunities, such as film nights, networking events, </a:t>
            </a:r>
          </a:p>
          <a:p>
            <a:pPr marL="171450" indent="-171450">
              <a:buFont typeface="Arial" panose="020B0604020202020204" pitchFamily="34" charset="0"/>
              <a:buChar char="•"/>
            </a:pPr>
            <a:r>
              <a:rPr lang="en-GB" sz="1400" dirty="0"/>
              <a:t>Charity events / fundraising events (i.e. sponsor a seat)</a:t>
            </a:r>
          </a:p>
          <a:p>
            <a:pPr marL="171450" indent="-171450">
              <a:buFont typeface="Arial" panose="020B0604020202020204" pitchFamily="34" charset="0"/>
              <a:buChar char="•"/>
            </a:pPr>
            <a:r>
              <a:rPr lang="en-GB" sz="1400" dirty="0"/>
              <a:t>Merchandise</a:t>
            </a:r>
          </a:p>
          <a:p>
            <a:pPr marL="171450" indent="-171450">
              <a:buFont typeface="Arial" panose="020B0604020202020204" pitchFamily="34" charset="0"/>
              <a:buChar char="•"/>
            </a:pPr>
            <a:r>
              <a:rPr lang="en-GB" sz="1400" dirty="0"/>
              <a:t>Get a company to sponsor the theatre / a rehearsal room</a:t>
            </a:r>
          </a:p>
          <a:p>
            <a:pPr marL="171450" indent="-171450">
              <a:buFont typeface="Arial" panose="020B0604020202020204" pitchFamily="34" charset="0"/>
              <a:buChar char="•"/>
            </a:pPr>
            <a:r>
              <a:rPr lang="en-GB" sz="1400" dirty="0"/>
              <a:t>Room hire</a:t>
            </a:r>
          </a:p>
        </p:txBody>
      </p:sp>
      <p:sp>
        <p:nvSpPr>
          <p:cNvPr id="9" name="TextBox 8"/>
          <p:cNvSpPr txBox="1"/>
          <p:nvPr/>
        </p:nvSpPr>
        <p:spPr>
          <a:xfrm>
            <a:off x="35496" y="5934759"/>
            <a:ext cx="8820472" cy="954107"/>
          </a:xfrm>
          <a:prstGeom prst="rect">
            <a:avLst/>
          </a:prstGeom>
          <a:noFill/>
        </p:spPr>
        <p:txBody>
          <a:bodyPr wrap="square" rtlCol="0">
            <a:spAutoFit/>
          </a:bodyPr>
          <a:lstStyle/>
          <a:p>
            <a:pPr marL="171450" indent="-171450">
              <a:buFont typeface="Arial" panose="020B0604020202020204" pitchFamily="34" charset="0"/>
              <a:buChar char="•"/>
            </a:pPr>
            <a:r>
              <a:rPr lang="en-GB" sz="1400" dirty="0">
                <a:solidFill>
                  <a:schemeClr val="bg1"/>
                </a:solidFill>
              </a:rPr>
              <a:t>Workshops – arts &amp; craft, acting, dance, script-writing, film-making, costume design, textiles, stand-up comedy </a:t>
            </a:r>
            <a:r>
              <a:rPr lang="en-GB" sz="1400" dirty="0" err="1">
                <a:solidFill>
                  <a:schemeClr val="bg1"/>
                </a:solidFill>
              </a:rPr>
              <a:t>etc</a:t>
            </a:r>
            <a:r>
              <a:rPr lang="en-GB" sz="1400" dirty="0">
                <a:solidFill>
                  <a:schemeClr val="bg1"/>
                </a:solidFill>
              </a:rPr>
              <a:t> </a:t>
            </a:r>
          </a:p>
          <a:p>
            <a:pPr marL="171450" indent="-171450">
              <a:buFont typeface="Arial" panose="020B0604020202020204" pitchFamily="34" charset="0"/>
              <a:buChar char="•"/>
            </a:pPr>
            <a:r>
              <a:rPr lang="en-GB" sz="1400" dirty="0">
                <a:solidFill>
                  <a:schemeClr val="bg1"/>
                </a:solidFill>
              </a:rPr>
              <a:t>Performances</a:t>
            </a:r>
          </a:p>
          <a:p>
            <a:pPr marL="171450" indent="-171450">
              <a:buFont typeface="Arial" panose="020B0604020202020204" pitchFamily="34" charset="0"/>
              <a:buChar char="•"/>
            </a:pPr>
            <a:r>
              <a:rPr lang="en-GB" sz="1400" dirty="0">
                <a:solidFill>
                  <a:schemeClr val="bg1"/>
                </a:solidFill>
              </a:rPr>
              <a:t>Meetings</a:t>
            </a:r>
          </a:p>
          <a:p>
            <a:pPr marL="171450" indent="-171450">
              <a:buFont typeface="Arial" panose="020B0604020202020204" pitchFamily="34" charset="0"/>
              <a:buChar char="•"/>
            </a:pPr>
            <a:r>
              <a:rPr lang="en-GB" sz="1400" dirty="0">
                <a:solidFill>
                  <a:schemeClr val="bg1"/>
                </a:solidFill>
              </a:rPr>
              <a:t>Rehearsals</a:t>
            </a:r>
          </a:p>
        </p:txBody>
      </p:sp>
      <p:sp>
        <p:nvSpPr>
          <p:cNvPr id="10" name="TextBox 9"/>
          <p:cNvSpPr txBox="1"/>
          <p:nvPr/>
        </p:nvSpPr>
        <p:spPr>
          <a:xfrm>
            <a:off x="6237935" y="692696"/>
            <a:ext cx="2696667" cy="410882"/>
          </a:xfrm>
          <a:prstGeom prst="rect">
            <a:avLst/>
          </a:prstGeom>
          <a:solidFill>
            <a:schemeClr val="accent5">
              <a:lumMod val="60000"/>
              <a:lumOff val="40000"/>
            </a:schemeClr>
          </a:solidFill>
          <a:ln>
            <a:solidFill>
              <a:schemeClr val="tx1"/>
            </a:solidFill>
          </a:ln>
        </p:spPr>
        <p:txBody>
          <a:bodyPr wrap="square" rtlCol="0">
            <a:spAutoFit/>
          </a:bodyPr>
          <a:lstStyle/>
          <a:p>
            <a:pPr algn="ctr">
              <a:lnSpc>
                <a:spcPct val="115000"/>
              </a:lnSpc>
              <a:spcAft>
                <a:spcPts val="0"/>
              </a:spcAft>
            </a:pPr>
            <a:r>
              <a:rPr lang="en-GB" b="1" dirty="0"/>
              <a:t>D: Examples</a:t>
            </a:r>
            <a:endParaRPr lang="en-GB" sz="1400" b="1" dirty="0">
              <a:solidFill>
                <a:srgbClr val="000000"/>
              </a:solidFill>
              <a:ea typeface="Calibri"/>
              <a:cs typeface="Calibri"/>
            </a:endParaRPr>
          </a:p>
        </p:txBody>
      </p:sp>
      <p:pic>
        <p:nvPicPr>
          <p:cNvPr id="1026" name="Picture 2" descr="Image result for performing arts centre birmingham mac">
            <a:hlinkClick r:id="rId2"/>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3045" b="22344"/>
          <a:stretch/>
        </p:blipFill>
        <p:spPr bwMode="auto">
          <a:xfrm>
            <a:off x="6876256" y="1186477"/>
            <a:ext cx="1348280" cy="7363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6262217" y="1988840"/>
            <a:ext cx="2648101" cy="1600438"/>
          </a:xfrm>
          <a:prstGeom prst="rect">
            <a:avLst/>
          </a:prstGeom>
          <a:noFill/>
        </p:spPr>
        <p:txBody>
          <a:bodyPr wrap="square" rtlCol="0">
            <a:spAutoFit/>
          </a:bodyPr>
          <a:lstStyle/>
          <a:p>
            <a:pPr algn="ctr"/>
            <a:r>
              <a:rPr lang="en-GB" sz="1400" dirty="0"/>
              <a:t>In the centre of Birmingham, attached to a park, has indoor and outdoor theatre venues, an art gallery, café/restaurant, lots of meeting rooms and rehearsal space, dance studios with mirrors and exercise rooms.</a:t>
            </a:r>
          </a:p>
        </p:txBody>
      </p:sp>
      <p:sp>
        <p:nvSpPr>
          <p:cNvPr id="8" name="Rectangle 7"/>
          <p:cNvSpPr/>
          <p:nvPr/>
        </p:nvSpPr>
        <p:spPr>
          <a:xfrm>
            <a:off x="1617255" y="6165304"/>
            <a:ext cx="2286000" cy="738664"/>
          </a:xfrm>
          <a:prstGeom prst="rect">
            <a:avLst/>
          </a:prstGeom>
        </p:spPr>
        <p:txBody>
          <a:bodyPr>
            <a:spAutoFit/>
          </a:bodyPr>
          <a:lstStyle/>
          <a:p>
            <a:pPr marL="171450" lvl="0" indent="-171450">
              <a:buFont typeface="Arial" panose="020B0604020202020204" pitchFamily="34" charset="0"/>
              <a:buChar char="•"/>
            </a:pPr>
            <a:r>
              <a:rPr lang="en-GB" sz="1400" dirty="0">
                <a:solidFill>
                  <a:schemeClr val="bg1"/>
                </a:solidFill>
              </a:rPr>
              <a:t>Festivals</a:t>
            </a:r>
          </a:p>
          <a:p>
            <a:pPr marL="171450" lvl="0" indent="-171450">
              <a:buFont typeface="Arial" panose="020B0604020202020204" pitchFamily="34" charset="0"/>
              <a:buChar char="•"/>
            </a:pPr>
            <a:r>
              <a:rPr lang="en-GB" sz="1400" dirty="0">
                <a:solidFill>
                  <a:schemeClr val="bg1"/>
                </a:solidFill>
              </a:rPr>
              <a:t>Parties / weddings</a:t>
            </a:r>
          </a:p>
          <a:p>
            <a:pPr marL="171450" lvl="0" indent="-171450">
              <a:buFont typeface="Arial" panose="020B0604020202020204" pitchFamily="34" charset="0"/>
              <a:buChar char="•"/>
            </a:pPr>
            <a:r>
              <a:rPr lang="en-GB" sz="1400" dirty="0">
                <a:solidFill>
                  <a:schemeClr val="bg1"/>
                </a:solidFill>
              </a:rPr>
              <a:t>Theatre clubs</a:t>
            </a:r>
          </a:p>
        </p:txBody>
      </p:sp>
      <p:sp>
        <p:nvSpPr>
          <p:cNvPr id="11" name="Rectangle 10"/>
          <p:cNvSpPr/>
          <p:nvPr/>
        </p:nvSpPr>
        <p:spPr>
          <a:xfrm>
            <a:off x="3429000" y="6577607"/>
            <a:ext cx="5715000" cy="307777"/>
          </a:xfrm>
          <a:prstGeom prst="rect">
            <a:avLst/>
          </a:prstGeom>
        </p:spPr>
        <p:txBody>
          <a:bodyPr wrap="square">
            <a:spAutoFit/>
          </a:bodyPr>
          <a:lstStyle/>
          <a:p>
            <a:pPr marL="171450" lvl="0" indent="-171450">
              <a:buFont typeface="Arial" panose="020B0604020202020204" pitchFamily="34" charset="0"/>
              <a:buChar char="•"/>
            </a:pPr>
            <a:r>
              <a:rPr lang="en-GB" sz="1400" dirty="0">
                <a:solidFill>
                  <a:schemeClr val="bg1"/>
                </a:solidFill>
              </a:rPr>
              <a:t>Community events (i.e. networking, speed dating, addiction meetings </a:t>
            </a:r>
            <a:r>
              <a:rPr lang="en-GB" sz="1400" dirty="0" err="1">
                <a:solidFill>
                  <a:schemeClr val="bg1"/>
                </a:solidFill>
              </a:rPr>
              <a:t>etc</a:t>
            </a:r>
            <a:r>
              <a:rPr lang="en-GB" sz="1400" dirty="0">
                <a:solidFill>
                  <a:schemeClr val="bg1"/>
                </a:solidFill>
              </a:rPr>
              <a:t>)</a:t>
            </a:r>
          </a:p>
        </p:txBody>
      </p:sp>
      <p:sp>
        <p:nvSpPr>
          <p:cNvPr id="13" name="Rectangle 12"/>
          <p:cNvSpPr/>
          <p:nvPr/>
        </p:nvSpPr>
        <p:spPr>
          <a:xfrm>
            <a:off x="3419872" y="6165304"/>
            <a:ext cx="1553630" cy="307777"/>
          </a:xfrm>
          <a:prstGeom prst="rect">
            <a:avLst/>
          </a:prstGeom>
        </p:spPr>
        <p:txBody>
          <a:bodyPr wrap="none">
            <a:spAutoFit/>
          </a:bodyPr>
          <a:lstStyle/>
          <a:p>
            <a:pPr marL="171450" lvl="0" indent="-171450">
              <a:buFont typeface="Arial" panose="020B0604020202020204" pitchFamily="34" charset="0"/>
              <a:buChar char="•"/>
            </a:pPr>
            <a:r>
              <a:rPr lang="en-GB" sz="1400" dirty="0">
                <a:solidFill>
                  <a:schemeClr val="bg1"/>
                </a:solidFill>
              </a:rPr>
              <a:t>Summer schools</a:t>
            </a:r>
          </a:p>
        </p:txBody>
      </p:sp>
      <p:sp>
        <p:nvSpPr>
          <p:cNvPr id="14" name="Rectangle 13"/>
          <p:cNvSpPr/>
          <p:nvPr/>
        </p:nvSpPr>
        <p:spPr>
          <a:xfrm>
            <a:off x="3419872" y="6380747"/>
            <a:ext cx="1477520" cy="307777"/>
          </a:xfrm>
          <a:prstGeom prst="rect">
            <a:avLst/>
          </a:prstGeom>
        </p:spPr>
        <p:txBody>
          <a:bodyPr wrap="none">
            <a:spAutoFit/>
          </a:bodyPr>
          <a:lstStyle/>
          <a:p>
            <a:pPr marL="171450" lvl="0" indent="-171450">
              <a:buFont typeface="Arial" panose="020B0604020202020204" pitchFamily="34" charset="0"/>
              <a:buChar char="•"/>
            </a:pPr>
            <a:r>
              <a:rPr lang="en-GB" sz="1400" dirty="0">
                <a:solidFill>
                  <a:schemeClr val="bg1"/>
                </a:solidFill>
              </a:rPr>
              <a:t>Film screenings</a:t>
            </a:r>
          </a:p>
        </p:txBody>
      </p:sp>
      <p:pic>
        <p:nvPicPr>
          <p:cNvPr id="1028" name="Picture 4" descr="Image result for performing arts centre birmingham mac">
            <a:hlinkClick r:id="rId4"/>
          </p:cNvPr>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6210438" y="3933056"/>
            <a:ext cx="2729235" cy="153333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874" t="14580" r="4373" b="16479"/>
          <a:stretch/>
        </p:blipFill>
        <p:spPr bwMode="auto">
          <a:xfrm>
            <a:off x="6303843" y="3969164"/>
            <a:ext cx="2493106" cy="14611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a:extLst>
              <a:ext uri="{FF2B5EF4-FFF2-40B4-BE49-F238E27FC236}">
                <a16:creationId xmlns:a16="http://schemas.microsoft.com/office/drawing/2014/main" id="{50CFEAA3-61B3-4D74-871C-B5DF3466E1ED}"/>
              </a:ext>
            </a:extLst>
          </p:cNvPr>
          <p:cNvSpPr>
            <a:spLocks noGrp="1"/>
          </p:cNvSpPr>
          <p:nvPr>
            <p:ph type="sldNum" sz="quarter" idx="12"/>
          </p:nvPr>
        </p:nvSpPr>
        <p:spPr/>
        <p:txBody>
          <a:bodyPr/>
          <a:lstStyle/>
          <a:p>
            <a:fld id="{DC0DAC50-5B68-40A7-BE88-76A9D7FBAD5C}" type="slidenum">
              <a:rPr lang="en-GB" smtClean="0"/>
              <a:t>35</a:t>
            </a:fld>
            <a:endParaRPr lang="en-GB"/>
          </a:p>
        </p:txBody>
      </p:sp>
    </p:spTree>
    <p:extLst>
      <p:ext uri="{BB962C8B-B14F-4D97-AF65-F5344CB8AC3E}">
        <p14:creationId xmlns:p14="http://schemas.microsoft.com/office/powerpoint/2010/main" val="9809661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1115616" y="-99392"/>
            <a:ext cx="6912768" cy="692049"/>
          </a:xfrm>
          <a:prstGeom prst="rect">
            <a:avLst/>
          </a:prstGeom>
          <a:noFill/>
        </p:spPr>
        <p:txBody>
          <a:bodyPr wrap="square" rtlCol="0">
            <a:spAutoFit/>
          </a:bodyPr>
          <a:lstStyle/>
          <a:p>
            <a:pPr algn="ctr">
              <a:lnSpc>
                <a:spcPct val="115000"/>
              </a:lnSpc>
              <a:spcAft>
                <a:spcPts val="0"/>
              </a:spcAft>
            </a:pPr>
            <a:r>
              <a:rPr lang="en-GB" sz="3600" b="1" dirty="0"/>
              <a:t>The Birmingham REP Theatre</a:t>
            </a:r>
            <a:endParaRPr lang="en-GB" sz="2800" b="1" dirty="0">
              <a:solidFill>
                <a:srgbClr val="000000"/>
              </a:solidFill>
              <a:ea typeface="Calibri"/>
              <a:cs typeface="Calibri"/>
            </a:endParaRPr>
          </a:p>
        </p:txBody>
      </p:sp>
      <p:sp>
        <p:nvSpPr>
          <p:cNvPr id="4" name="Rectangle 3"/>
          <p:cNvSpPr/>
          <p:nvPr/>
        </p:nvSpPr>
        <p:spPr>
          <a:xfrm>
            <a:off x="33218" y="746227"/>
            <a:ext cx="4394766" cy="1231106"/>
          </a:xfrm>
          <a:prstGeom prst="rect">
            <a:avLst/>
          </a:prstGeom>
          <a:solidFill>
            <a:srgbClr val="FFC000"/>
          </a:solidFill>
          <a:ln>
            <a:solidFill>
              <a:schemeClr val="tx1"/>
            </a:solidFill>
          </a:ln>
        </p:spPr>
        <p:txBody>
          <a:bodyPr wrap="square">
            <a:spAutoFit/>
          </a:bodyPr>
          <a:lstStyle/>
          <a:p>
            <a:r>
              <a:rPr lang="en-US" b="1" dirty="0"/>
              <a:t>A: What type of theatre is this?</a:t>
            </a:r>
          </a:p>
          <a:p>
            <a:r>
              <a:rPr lang="en-US" sz="1400" dirty="0"/>
              <a:t>The REP is predominantly  a </a:t>
            </a:r>
            <a:r>
              <a:rPr lang="en-US" sz="1400" b="1" dirty="0"/>
              <a:t>producing</a:t>
            </a:r>
            <a:r>
              <a:rPr lang="en-US" sz="1400" dirty="0"/>
              <a:t> theatre as it creates pieces of work themselves, including casting, rehearsing, creating the set, costumes props etc. </a:t>
            </a:r>
          </a:p>
          <a:p>
            <a:r>
              <a:rPr lang="en-US" sz="1400" dirty="0"/>
              <a:t>However it does also </a:t>
            </a:r>
            <a:r>
              <a:rPr lang="en-US" sz="1400" b="1" dirty="0"/>
              <a:t>receive </a:t>
            </a:r>
            <a:r>
              <a:rPr lang="en-US" sz="1400" dirty="0"/>
              <a:t>shows from other theatres.</a:t>
            </a:r>
          </a:p>
        </p:txBody>
      </p:sp>
      <p:sp>
        <p:nvSpPr>
          <p:cNvPr id="5" name="Rectangle 4"/>
          <p:cNvSpPr/>
          <p:nvPr/>
        </p:nvSpPr>
        <p:spPr>
          <a:xfrm>
            <a:off x="38351" y="2056199"/>
            <a:ext cx="4389633" cy="2092881"/>
          </a:xfrm>
          <a:prstGeom prst="rect">
            <a:avLst/>
          </a:prstGeom>
          <a:solidFill>
            <a:schemeClr val="accent4">
              <a:lumMod val="40000"/>
              <a:lumOff val="60000"/>
            </a:schemeClr>
          </a:solidFill>
          <a:ln>
            <a:solidFill>
              <a:schemeClr val="tx1"/>
            </a:solidFill>
          </a:ln>
        </p:spPr>
        <p:txBody>
          <a:bodyPr wrap="square">
            <a:spAutoFit/>
          </a:bodyPr>
          <a:lstStyle/>
          <a:p>
            <a:r>
              <a:rPr lang="en-US" b="1" dirty="0"/>
              <a:t>B: What different activities take place here?</a:t>
            </a:r>
          </a:p>
          <a:p>
            <a:pPr marL="285750" indent="-285750">
              <a:buFont typeface="Arial" panose="020B0604020202020204" pitchFamily="34" charset="0"/>
              <a:buChar char="•"/>
            </a:pPr>
            <a:r>
              <a:rPr lang="en-US" sz="1400" dirty="0"/>
              <a:t>Workshops / classes</a:t>
            </a:r>
          </a:p>
          <a:p>
            <a:pPr marL="285750" indent="-285750">
              <a:buFont typeface="Arial" panose="020B0604020202020204" pitchFamily="34" charset="0"/>
              <a:buChar char="•"/>
            </a:pPr>
            <a:r>
              <a:rPr lang="en-US" sz="1400" dirty="0"/>
              <a:t>Performances</a:t>
            </a:r>
          </a:p>
          <a:p>
            <a:pPr marL="285750" indent="-285750">
              <a:buFont typeface="Arial" panose="020B0604020202020204" pitchFamily="34" charset="0"/>
              <a:buChar char="•"/>
            </a:pPr>
            <a:r>
              <a:rPr lang="en-US" sz="1400" dirty="0"/>
              <a:t>Backstage tours</a:t>
            </a:r>
          </a:p>
          <a:p>
            <a:pPr marL="285750" indent="-285750">
              <a:buFont typeface="Arial" panose="020B0604020202020204" pitchFamily="34" charset="0"/>
              <a:buChar char="•"/>
            </a:pPr>
            <a:r>
              <a:rPr lang="en-US" sz="1400" dirty="0"/>
              <a:t>Internships </a:t>
            </a:r>
          </a:p>
          <a:p>
            <a:pPr marL="285750" indent="-285750">
              <a:buFont typeface="Arial" panose="020B0604020202020204" pitchFamily="34" charset="0"/>
              <a:buChar char="•"/>
            </a:pPr>
            <a:r>
              <a:rPr lang="en-US" sz="1400" dirty="0"/>
              <a:t>Summer schools</a:t>
            </a:r>
          </a:p>
          <a:p>
            <a:pPr marL="285750" indent="-285750">
              <a:buFont typeface="Arial" panose="020B0604020202020204" pitchFamily="34" charset="0"/>
              <a:buChar char="•"/>
            </a:pPr>
            <a:r>
              <a:rPr lang="en-US" sz="1400" dirty="0"/>
              <a:t>Rehearsals</a:t>
            </a:r>
          </a:p>
          <a:p>
            <a:pPr marL="285750" indent="-285750">
              <a:buFont typeface="Arial" panose="020B0604020202020204" pitchFamily="34" charset="0"/>
              <a:buChar char="•"/>
            </a:pPr>
            <a:r>
              <a:rPr lang="en-US" sz="1400" dirty="0"/>
              <a:t>Casting</a:t>
            </a:r>
          </a:p>
          <a:p>
            <a:pPr marL="285750" indent="-285750">
              <a:buFont typeface="Arial" panose="020B0604020202020204" pitchFamily="34" charset="0"/>
              <a:buChar char="•"/>
            </a:pPr>
            <a:r>
              <a:rPr lang="en-US" sz="1400" dirty="0"/>
              <a:t>Work experience placements</a:t>
            </a:r>
          </a:p>
        </p:txBody>
      </p:sp>
      <p:sp>
        <p:nvSpPr>
          <p:cNvPr id="6" name="Rectangle 5"/>
          <p:cNvSpPr/>
          <p:nvPr/>
        </p:nvSpPr>
        <p:spPr>
          <a:xfrm>
            <a:off x="4499992" y="503956"/>
            <a:ext cx="4527917" cy="6309420"/>
          </a:xfrm>
          <a:prstGeom prst="rect">
            <a:avLst/>
          </a:prstGeom>
          <a:solidFill>
            <a:srgbClr val="92D050"/>
          </a:solidFill>
          <a:ln>
            <a:solidFill>
              <a:schemeClr val="tx1"/>
            </a:solidFill>
          </a:ln>
        </p:spPr>
        <p:txBody>
          <a:bodyPr wrap="square">
            <a:spAutoFit/>
          </a:bodyPr>
          <a:lstStyle/>
          <a:p>
            <a:r>
              <a:rPr lang="en-US" b="1" dirty="0"/>
              <a:t>C: How does the REP benefit the local community?</a:t>
            </a:r>
          </a:p>
          <a:p>
            <a:r>
              <a:rPr lang="en-US" sz="1600" dirty="0"/>
              <a:t>The REP offers a variety of ways for the local community to get involved and learn more about theatre. </a:t>
            </a:r>
          </a:p>
          <a:p>
            <a:r>
              <a:rPr lang="en-US" sz="1600" b="1" u="sng" dirty="0"/>
              <a:t>Youth</a:t>
            </a:r>
          </a:p>
          <a:p>
            <a:pPr marL="285750" indent="-285750">
              <a:buFont typeface="Arial" panose="020B0604020202020204" pitchFamily="34" charset="0"/>
              <a:buChar char="•"/>
            </a:pPr>
            <a:r>
              <a:rPr lang="en-GB" sz="1600" b="1" dirty="0"/>
              <a:t>Education department- </a:t>
            </a:r>
            <a:r>
              <a:rPr lang="en-GB" sz="1600" dirty="0"/>
              <a:t>workshops, post-show discussions, backstage tours, discounted rates for tickets to shows</a:t>
            </a:r>
            <a:endParaRPr lang="en-US" sz="1600" dirty="0"/>
          </a:p>
          <a:p>
            <a:pPr marL="285750" indent="-285750">
              <a:buFont typeface="Arial" panose="020B0604020202020204" pitchFamily="34" charset="0"/>
              <a:buChar char="•"/>
            </a:pPr>
            <a:r>
              <a:rPr lang="en-US" sz="1600" b="1" dirty="0"/>
              <a:t>Summer schools</a:t>
            </a:r>
          </a:p>
          <a:p>
            <a:pPr marL="285750" indent="-285750">
              <a:buFont typeface="Arial" panose="020B0604020202020204" pitchFamily="34" charset="0"/>
              <a:buChar char="•"/>
            </a:pPr>
            <a:r>
              <a:rPr lang="en-US" sz="1600" b="1" dirty="0"/>
              <a:t>Youth Theatre groups-</a:t>
            </a:r>
            <a:r>
              <a:rPr lang="en-US" sz="1600" dirty="0"/>
              <a:t>meet every </a:t>
            </a:r>
            <a:r>
              <a:rPr lang="en-US" sz="1600" dirty="0" err="1"/>
              <a:t>saturday</a:t>
            </a:r>
            <a:endParaRPr lang="en-US" sz="1600" dirty="0"/>
          </a:p>
          <a:p>
            <a:endParaRPr lang="en-US" sz="1600" b="1" dirty="0"/>
          </a:p>
          <a:p>
            <a:r>
              <a:rPr lang="en-US" sz="1600" b="1" u="sng" dirty="0"/>
              <a:t>Adults</a:t>
            </a:r>
          </a:p>
          <a:p>
            <a:pPr marL="285750" indent="-285750">
              <a:buFont typeface="Arial" panose="020B0604020202020204" pitchFamily="34" charset="0"/>
              <a:buChar char="•"/>
            </a:pPr>
            <a:r>
              <a:rPr lang="en-US" sz="1600" b="1" dirty="0"/>
              <a:t>Adult Drama Company</a:t>
            </a:r>
          </a:p>
          <a:p>
            <a:pPr marL="285750" indent="-285750">
              <a:buFont typeface="Arial" panose="020B0604020202020204" pitchFamily="34" charset="0"/>
              <a:buChar char="•"/>
            </a:pPr>
            <a:r>
              <a:rPr lang="en-US" sz="1600" b="1" dirty="0" err="1"/>
              <a:t>Lightpost</a:t>
            </a:r>
            <a:r>
              <a:rPr lang="en-US" sz="1600" b="1" dirty="0"/>
              <a:t> Theatre Company </a:t>
            </a:r>
            <a:r>
              <a:rPr lang="en-US" sz="1600" dirty="0"/>
              <a:t>is made up of young black and dual heritage men aged 16 to 26.</a:t>
            </a:r>
          </a:p>
          <a:p>
            <a:pPr marL="285750" indent="-285750">
              <a:buFont typeface="Arial" panose="020B0604020202020204" pitchFamily="34" charset="0"/>
              <a:buChar char="•"/>
            </a:pPr>
            <a:r>
              <a:rPr lang="en-US" sz="1600" b="1" dirty="0"/>
              <a:t>Play-Reading Group</a:t>
            </a:r>
          </a:p>
          <a:p>
            <a:pPr marL="285750" indent="-285750">
              <a:buFont typeface="Arial" panose="020B0604020202020204" pitchFamily="34" charset="0"/>
              <a:buChar char="•"/>
            </a:pPr>
            <a:r>
              <a:rPr lang="en-US" sz="1600" b="1" dirty="0"/>
              <a:t>Play in a Day</a:t>
            </a:r>
          </a:p>
          <a:p>
            <a:pPr marL="285750" indent="-285750">
              <a:buFont typeface="Arial" panose="020B0604020202020204" pitchFamily="34" charset="0"/>
              <a:buChar char="•"/>
            </a:pPr>
            <a:r>
              <a:rPr lang="en-US" sz="1600" b="1" dirty="0"/>
              <a:t>Write away </a:t>
            </a:r>
            <a:r>
              <a:rPr lang="en-GB" sz="1600" dirty="0"/>
              <a:t>develops adults playwriting skills.</a:t>
            </a:r>
          </a:p>
          <a:p>
            <a:pPr marL="285750" indent="-285750">
              <a:buFont typeface="Arial" panose="020B0604020202020204" pitchFamily="34" charset="0"/>
              <a:buChar char="•"/>
            </a:pPr>
            <a:r>
              <a:rPr lang="en-GB" sz="1600" b="1" dirty="0"/>
              <a:t>Community Casting - </a:t>
            </a:r>
            <a:r>
              <a:rPr lang="en-US" sz="1600" dirty="0"/>
              <a:t>is composed of talented volunteer performers from the local area who are given the chance to perform alongside professional actors in a REP show</a:t>
            </a:r>
          </a:p>
          <a:p>
            <a:pPr marL="285750" indent="-285750">
              <a:buFont typeface="Arial" panose="020B0604020202020204" pitchFamily="34" charset="0"/>
              <a:buChar char="•"/>
            </a:pPr>
            <a:r>
              <a:rPr lang="en-US" sz="1600" b="1" dirty="0"/>
              <a:t>Job opportunities-front of house, backstage, onstage </a:t>
            </a:r>
            <a:r>
              <a:rPr lang="en-US" sz="1600" b="1" dirty="0" err="1"/>
              <a:t>etc</a:t>
            </a:r>
            <a:endParaRPr lang="en-US" sz="1600" b="1" dirty="0"/>
          </a:p>
        </p:txBody>
      </p:sp>
      <p:sp>
        <p:nvSpPr>
          <p:cNvPr id="7" name="Rectangle 6"/>
          <p:cNvSpPr/>
          <p:nvPr/>
        </p:nvSpPr>
        <p:spPr>
          <a:xfrm>
            <a:off x="38351" y="4221088"/>
            <a:ext cx="4388463" cy="2585323"/>
          </a:xfrm>
          <a:prstGeom prst="rect">
            <a:avLst/>
          </a:prstGeom>
          <a:solidFill>
            <a:schemeClr val="accent5">
              <a:lumMod val="40000"/>
              <a:lumOff val="60000"/>
            </a:schemeClr>
          </a:solidFill>
          <a:ln>
            <a:solidFill>
              <a:schemeClr val="tx1"/>
            </a:solidFill>
          </a:ln>
        </p:spPr>
        <p:txBody>
          <a:bodyPr wrap="square">
            <a:spAutoFit/>
          </a:bodyPr>
          <a:lstStyle/>
          <a:p>
            <a:r>
              <a:rPr lang="en-US" b="1" dirty="0"/>
              <a:t>D: What business opportunities are there?</a:t>
            </a:r>
          </a:p>
          <a:p>
            <a:endParaRPr lang="en-GB" sz="1600" b="1" dirty="0"/>
          </a:p>
          <a:p>
            <a:r>
              <a:rPr lang="en-GB" sz="1600" b="1" dirty="0"/>
              <a:t>Artist Development- </a:t>
            </a:r>
            <a:r>
              <a:rPr lang="en-US" sz="1600" dirty="0"/>
              <a:t>develop new artists, writers and theatre makers through The </a:t>
            </a:r>
            <a:r>
              <a:rPr lang="en-US" sz="1600" b="1" dirty="0"/>
              <a:t>REP Foundry</a:t>
            </a:r>
            <a:r>
              <a:rPr lang="en-US" sz="1600" dirty="0"/>
              <a:t> scheme, take theatre to the community through our </a:t>
            </a:r>
            <a:r>
              <a:rPr lang="en-US" sz="1600" b="1" dirty="0"/>
              <a:t>Furnace</a:t>
            </a:r>
            <a:r>
              <a:rPr lang="en-US" sz="1600" dirty="0"/>
              <a:t> </a:t>
            </a:r>
            <a:r>
              <a:rPr lang="en-US" sz="1600" dirty="0" err="1"/>
              <a:t>programme</a:t>
            </a:r>
            <a:r>
              <a:rPr lang="en-US" sz="1600" dirty="0"/>
              <a:t>, offer support and nurturing for emerging theatre directors in partnership with </a:t>
            </a:r>
            <a:r>
              <a:rPr lang="en-US" sz="1600" b="1" dirty="0"/>
              <a:t>JMK Directors</a:t>
            </a:r>
            <a:r>
              <a:rPr lang="en-US" sz="1600" dirty="0"/>
              <a:t> as well as running </a:t>
            </a:r>
            <a:r>
              <a:rPr lang="en-US" sz="1600" b="1" dirty="0"/>
              <a:t>Introduction to Directing courses for new and emerging D/deaf and disabled directors</a:t>
            </a:r>
            <a:r>
              <a:rPr lang="en-US" sz="1600" dirty="0"/>
              <a:t>.</a:t>
            </a:r>
            <a:endParaRPr lang="en-US" sz="1600" b="1" dirty="0"/>
          </a:p>
        </p:txBody>
      </p:sp>
      <p:sp>
        <p:nvSpPr>
          <p:cNvPr id="2" name="Rectangle 1"/>
          <p:cNvSpPr/>
          <p:nvPr/>
        </p:nvSpPr>
        <p:spPr>
          <a:xfrm>
            <a:off x="2054575" y="2260610"/>
            <a:ext cx="2589433" cy="1600438"/>
          </a:xfrm>
          <a:prstGeom prst="rect">
            <a:avLst/>
          </a:prstGeom>
        </p:spPr>
        <p:txBody>
          <a:bodyPr wrap="square">
            <a:spAutoFit/>
          </a:bodyPr>
          <a:lstStyle/>
          <a:p>
            <a:pPr marL="285750" lvl="0" indent="-285750">
              <a:buFont typeface="Arial" panose="020B0604020202020204" pitchFamily="34" charset="0"/>
              <a:buChar char="•"/>
            </a:pPr>
            <a:r>
              <a:rPr lang="en-US" sz="1400" dirty="0">
                <a:solidFill>
                  <a:prstClr val="black"/>
                </a:solidFill>
              </a:rPr>
              <a:t>Meetings / conferences</a:t>
            </a:r>
          </a:p>
          <a:p>
            <a:pPr marL="285750" lvl="0" indent="-285750">
              <a:buFont typeface="Arial" panose="020B0604020202020204" pitchFamily="34" charset="0"/>
              <a:buChar char="•"/>
            </a:pPr>
            <a:r>
              <a:rPr lang="en-US" sz="1400" dirty="0">
                <a:solidFill>
                  <a:prstClr val="black"/>
                </a:solidFill>
              </a:rPr>
              <a:t>Restaurant/café</a:t>
            </a:r>
          </a:p>
          <a:p>
            <a:pPr marL="285750" lvl="0" indent="-285750">
              <a:buFont typeface="Arial" panose="020B0604020202020204" pitchFamily="34" charset="0"/>
              <a:buChar char="•"/>
            </a:pPr>
            <a:r>
              <a:rPr lang="en-US" sz="1400" dirty="0">
                <a:solidFill>
                  <a:prstClr val="black"/>
                </a:solidFill>
              </a:rPr>
              <a:t>Selling refreshments/ </a:t>
            </a:r>
            <a:r>
              <a:rPr lang="en-US" sz="1400" dirty="0" err="1">
                <a:solidFill>
                  <a:prstClr val="black"/>
                </a:solidFill>
              </a:rPr>
              <a:t>programmes</a:t>
            </a:r>
            <a:endParaRPr lang="en-US" sz="1400" dirty="0">
              <a:solidFill>
                <a:prstClr val="black"/>
              </a:solidFill>
            </a:endParaRPr>
          </a:p>
          <a:p>
            <a:pPr marL="285750" lvl="0" indent="-285750">
              <a:buFont typeface="Arial" panose="020B0604020202020204" pitchFamily="34" charset="0"/>
              <a:buChar char="•"/>
            </a:pPr>
            <a:r>
              <a:rPr lang="en-US" sz="1400" dirty="0">
                <a:solidFill>
                  <a:prstClr val="black"/>
                </a:solidFill>
              </a:rPr>
              <a:t>Weddings/parties</a:t>
            </a:r>
          </a:p>
          <a:p>
            <a:pPr marL="285750" lvl="0" indent="-285750">
              <a:buFont typeface="Arial" panose="020B0604020202020204" pitchFamily="34" charset="0"/>
              <a:buChar char="•"/>
            </a:pPr>
            <a:r>
              <a:rPr lang="en-US" sz="1400" dirty="0">
                <a:solidFill>
                  <a:prstClr val="black"/>
                </a:solidFill>
              </a:rPr>
              <a:t>Press nights / launches</a:t>
            </a:r>
          </a:p>
          <a:p>
            <a:pPr marL="285750" lvl="0" indent="-285750">
              <a:buFont typeface="Arial" panose="020B0604020202020204" pitchFamily="34" charset="0"/>
              <a:buChar char="•"/>
            </a:pPr>
            <a:r>
              <a:rPr lang="en-US" sz="1400" dirty="0">
                <a:solidFill>
                  <a:prstClr val="black"/>
                </a:solidFill>
              </a:rPr>
              <a:t>Props/costume hire</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1612"/>
          <a:stretch/>
        </p:blipFill>
        <p:spPr bwMode="auto">
          <a:xfrm>
            <a:off x="52946" y="-27384"/>
            <a:ext cx="1350702" cy="7008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16430" y="0"/>
            <a:ext cx="935194" cy="7008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a:extLst>
              <a:ext uri="{FF2B5EF4-FFF2-40B4-BE49-F238E27FC236}">
                <a16:creationId xmlns:a16="http://schemas.microsoft.com/office/drawing/2014/main" id="{E01DE3D5-58C9-4103-98FC-34C178A34850}"/>
              </a:ext>
            </a:extLst>
          </p:cNvPr>
          <p:cNvSpPr>
            <a:spLocks noGrp="1"/>
          </p:cNvSpPr>
          <p:nvPr>
            <p:ph type="sldNum" sz="quarter" idx="12"/>
          </p:nvPr>
        </p:nvSpPr>
        <p:spPr/>
        <p:txBody>
          <a:bodyPr/>
          <a:lstStyle/>
          <a:p>
            <a:fld id="{DC0DAC50-5B68-40A7-BE88-76A9D7FBAD5C}" type="slidenum">
              <a:rPr lang="en-GB" smtClean="0"/>
              <a:t>36</a:t>
            </a:fld>
            <a:endParaRPr lang="en-GB"/>
          </a:p>
        </p:txBody>
      </p:sp>
    </p:spTree>
    <p:extLst>
      <p:ext uri="{BB962C8B-B14F-4D97-AF65-F5344CB8AC3E}">
        <p14:creationId xmlns:p14="http://schemas.microsoft.com/office/powerpoint/2010/main" val="9037550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444208" y="-27384"/>
            <a:ext cx="2520280" cy="1246495"/>
          </a:xfrm>
          <a:prstGeom prst="rect">
            <a:avLst/>
          </a:prstGeom>
          <a:solidFill>
            <a:srgbClr val="FFFF00"/>
          </a:solidFill>
          <a:ln>
            <a:solidFill>
              <a:schemeClr val="tx1"/>
            </a:solidFill>
          </a:ln>
        </p:spPr>
        <p:txBody>
          <a:bodyPr wrap="square">
            <a:spAutoFit/>
          </a:bodyPr>
          <a:lstStyle/>
          <a:p>
            <a:r>
              <a:rPr lang="en-GB" sz="1200" b="1" u="sng" dirty="0">
                <a:solidFill>
                  <a:prstClr val="black"/>
                </a:solidFill>
              </a:rPr>
              <a:t>Consider:</a:t>
            </a:r>
          </a:p>
          <a:p>
            <a:pPr marL="342900" indent="-342900">
              <a:buFont typeface="Arial" panose="020B0604020202020204" pitchFamily="34" charset="0"/>
              <a:buChar char="•"/>
            </a:pPr>
            <a:r>
              <a:rPr lang="en-GB" sz="1050" dirty="0">
                <a:solidFill>
                  <a:prstClr val="black"/>
                </a:solidFill>
              </a:rPr>
              <a:t> Range of performances offered </a:t>
            </a:r>
          </a:p>
          <a:p>
            <a:pPr marL="342900" indent="-342900">
              <a:buFont typeface="Arial" panose="020B0604020202020204" pitchFamily="34" charset="0"/>
              <a:buChar char="•"/>
            </a:pPr>
            <a:r>
              <a:rPr lang="en-GB" sz="1050" dirty="0">
                <a:solidFill>
                  <a:prstClr val="black"/>
                </a:solidFill>
              </a:rPr>
              <a:t> Target audience aimed at </a:t>
            </a:r>
          </a:p>
          <a:p>
            <a:pPr marL="342900" indent="-342900">
              <a:buFont typeface="Arial" panose="020B0604020202020204" pitchFamily="34" charset="0"/>
              <a:buChar char="•"/>
            </a:pPr>
            <a:r>
              <a:rPr lang="en-GB" sz="1050" dirty="0">
                <a:solidFill>
                  <a:prstClr val="black"/>
                </a:solidFill>
              </a:rPr>
              <a:t> Length of run </a:t>
            </a:r>
          </a:p>
          <a:p>
            <a:pPr marL="342900" indent="-342900">
              <a:buFont typeface="Arial" panose="020B0604020202020204" pitchFamily="34" charset="0"/>
              <a:buChar char="•"/>
            </a:pPr>
            <a:r>
              <a:rPr lang="en-US" sz="1050" dirty="0">
                <a:solidFill>
                  <a:prstClr val="black"/>
                </a:solidFill>
              </a:rPr>
              <a:t> Family shows at specific periods </a:t>
            </a:r>
          </a:p>
          <a:p>
            <a:pPr marL="342900" indent="-342900">
              <a:buFont typeface="Arial" panose="020B0604020202020204" pitchFamily="34" charset="0"/>
              <a:buChar char="•"/>
            </a:pPr>
            <a:r>
              <a:rPr lang="en-US" sz="1050" dirty="0">
                <a:solidFill>
                  <a:prstClr val="black"/>
                </a:solidFill>
              </a:rPr>
              <a:t> Rental to local amateur companies </a:t>
            </a:r>
          </a:p>
          <a:p>
            <a:pPr marL="342900" indent="-342900">
              <a:buFont typeface="Arial" panose="020B0604020202020204" pitchFamily="34" charset="0"/>
              <a:buChar char="•"/>
            </a:pPr>
            <a:r>
              <a:rPr lang="en-GB" sz="1050" dirty="0">
                <a:solidFill>
                  <a:prstClr val="black"/>
                </a:solidFill>
              </a:rPr>
              <a:t> Price range of tickets </a:t>
            </a:r>
          </a:p>
        </p:txBody>
      </p:sp>
      <p:sp>
        <p:nvSpPr>
          <p:cNvPr id="22" name="TextBox 21"/>
          <p:cNvSpPr txBox="1"/>
          <p:nvPr/>
        </p:nvSpPr>
        <p:spPr>
          <a:xfrm>
            <a:off x="1475656" y="-99392"/>
            <a:ext cx="5112568" cy="1366528"/>
          </a:xfrm>
          <a:prstGeom prst="rect">
            <a:avLst/>
          </a:prstGeom>
          <a:noFill/>
        </p:spPr>
        <p:txBody>
          <a:bodyPr wrap="square" rtlCol="0">
            <a:spAutoFit/>
          </a:bodyPr>
          <a:lstStyle/>
          <a:p>
            <a:pPr algn="ctr">
              <a:lnSpc>
                <a:spcPct val="115000"/>
              </a:lnSpc>
              <a:spcAft>
                <a:spcPts val="0"/>
              </a:spcAft>
            </a:pPr>
            <a:r>
              <a:rPr lang="en-GB" sz="3600" b="1" dirty="0"/>
              <a:t>The REP Theatre</a:t>
            </a:r>
          </a:p>
          <a:p>
            <a:pPr algn="ctr">
              <a:lnSpc>
                <a:spcPct val="115000"/>
              </a:lnSpc>
              <a:spcAft>
                <a:spcPts val="0"/>
              </a:spcAft>
            </a:pPr>
            <a:r>
              <a:rPr lang="en-GB" sz="3600" b="1" u="sng" dirty="0">
                <a:solidFill>
                  <a:srgbClr val="000000"/>
                </a:solidFill>
                <a:ea typeface="Calibri"/>
                <a:cs typeface="Calibri"/>
              </a:rPr>
              <a:t>Programming</a:t>
            </a:r>
            <a:endParaRPr lang="en-GB" sz="2800" b="1" u="sng" dirty="0">
              <a:solidFill>
                <a:srgbClr val="000000"/>
              </a:solidFill>
              <a:ea typeface="Calibri"/>
              <a:cs typeface="Calibri"/>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1612"/>
          <a:stretch/>
        </p:blipFill>
        <p:spPr bwMode="auto">
          <a:xfrm>
            <a:off x="52946" y="-27384"/>
            <a:ext cx="1350702" cy="7008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0700" y="700827"/>
            <a:ext cx="935194" cy="7008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 name="Table 1"/>
          <p:cNvGraphicFramePr>
            <a:graphicFrameLocks noGrp="1"/>
          </p:cNvGraphicFramePr>
          <p:nvPr>
            <p:extLst>
              <p:ext uri="{D42A27DB-BD31-4B8C-83A1-F6EECF244321}">
                <p14:modId xmlns:p14="http://schemas.microsoft.com/office/powerpoint/2010/main" val="59133864"/>
              </p:ext>
            </p:extLst>
          </p:nvPr>
        </p:nvGraphicFramePr>
        <p:xfrm>
          <a:off x="124952" y="1196752"/>
          <a:ext cx="8839536" cy="5583168"/>
        </p:xfrm>
        <a:graphic>
          <a:graphicData uri="http://schemas.openxmlformats.org/drawingml/2006/table">
            <a:tbl>
              <a:tblPr firstRow="1" bandRow="1">
                <a:tableStyleId>{5C22544A-7EE6-4342-B048-85BDC9FD1C3A}</a:tableStyleId>
              </a:tblPr>
              <a:tblGrid>
                <a:gridCol w="3150904">
                  <a:extLst>
                    <a:ext uri="{9D8B030D-6E8A-4147-A177-3AD203B41FA5}">
                      <a16:colId xmlns:a16="http://schemas.microsoft.com/office/drawing/2014/main" val="20000"/>
                    </a:ext>
                  </a:extLst>
                </a:gridCol>
                <a:gridCol w="1728192">
                  <a:extLst>
                    <a:ext uri="{9D8B030D-6E8A-4147-A177-3AD203B41FA5}">
                      <a16:colId xmlns:a16="http://schemas.microsoft.com/office/drawing/2014/main" val="20001"/>
                    </a:ext>
                  </a:extLst>
                </a:gridCol>
                <a:gridCol w="1080120">
                  <a:extLst>
                    <a:ext uri="{9D8B030D-6E8A-4147-A177-3AD203B41FA5}">
                      <a16:colId xmlns:a16="http://schemas.microsoft.com/office/drawing/2014/main" val="20002"/>
                    </a:ext>
                  </a:extLst>
                </a:gridCol>
                <a:gridCol w="2880320">
                  <a:extLst>
                    <a:ext uri="{9D8B030D-6E8A-4147-A177-3AD203B41FA5}">
                      <a16:colId xmlns:a16="http://schemas.microsoft.com/office/drawing/2014/main" val="20003"/>
                    </a:ext>
                  </a:extLst>
                </a:gridCol>
              </a:tblGrid>
              <a:tr h="43204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tx1"/>
                          </a:solidFill>
                        </a:rPr>
                        <a:t>What’s 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a:solidFill>
                            <a:schemeClr val="tx1"/>
                          </a:solidFill>
                        </a:rPr>
                        <a:t>Target Audience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a:solidFill>
                            <a:schemeClr val="tx1"/>
                          </a:solidFill>
                        </a:rPr>
                        <a:t>Genre</a:t>
                      </a:r>
                      <a:endParaRPr lang="en-US" sz="16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a:solidFill>
                            <a:schemeClr val="tx1"/>
                          </a:solidFill>
                        </a:rPr>
                        <a:t>Other opportunities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dirty="0"/>
                        <a:t>Peter Pan – modern adaptation of </a:t>
                      </a:r>
                      <a:r>
                        <a:rPr lang="en-GB" sz="1400" dirty="0"/>
                        <a:t>J.M. Barrie’s novel </a:t>
                      </a:r>
                      <a:r>
                        <a:rPr lang="en-US" sz="1400" dirty="0"/>
                        <a:t>brings the classic Peter Pan story into the twenty-first century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dirty="0"/>
                        <a:t>7+ - for all the family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400" b="0" dirty="0"/>
                        <a:t>Family Drama / musical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indent="-285750">
                        <a:buFont typeface="Arial" panose="020B0604020202020204" pitchFamily="34" charset="0"/>
                        <a:buChar char="•"/>
                      </a:pPr>
                      <a:r>
                        <a:rPr lang="en-US" sz="1400" b="0" dirty="0"/>
                        <a:t>Post Show Discussions</a:t>
                      </a:r>
                      <a:br>
                        <a:rPr lang="en-US" sz="1400" b="0" dirty="0"/>
                      </a:br>
                      <a:r>
                        <a:rPr lang="en-US" sz="1400" b="0" dirty="0"/>
                        <a:t>Backstage Tours</a:t>
                      </a:r>
                    </a:p>
                    <a:p>
                      <a:pPr marL="285750" indent="-285750">
                        <a:buFont typeface="Arial" panose="020B0604020202020204" pitchFamily="34" charset="0"/>
                        <a:buChar char="•"/>
                      </a:pPr>
                      <a:r>
                        <a:rPr lang="en-US" sz="1400" b="0" dirty="0"/>
                        <a:t>Captioned</a:t>
                      </a:r>
                      <a:r>
                        <a:rPr lang="en-US" sz="1400" b="0" baseline="0" dirty="0"/>
                        <a:t> performance-the actors words appear on a screen</a:t>
                      </a:r>
                      <a:endParaRPr lang="en-GB" sz="14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70840">
                <a:tc>
                  <a:txBody>
                    <a:bodyPr/>
                    <a:lstStyle/>
                    <a:p>
                      <a:r>
                        <a:rPr lang="en-GB" sz="1400" b="1" dirty="0"/>
                        <a:t>Asking For It </a:t>
                      </a:r>
                      <a:r>
                        <a:rPr lang="en-GB" sz="1400" dirty="0"/>
                        <a:t>By Louise O’Neill</a:t>
                      </a:r>
                    </a:p>
                    <a:p>
                      <a:r>
                        <a:rPr lang="en-GB" sz="1400" dirty="0"/>
                        <a:t>Explores the impact of peer to peer sexual abuse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dirty="0"/>
                        <a:t>14+ - created for a teenage audience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dirty="0"/>
                        <a:t>Docudrama – Theatre in Education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b="0" dirty="0"/>
                        <a:t>Discounted tickets for students</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b="0" dirty="0"/>
                        <a:t>Pupil</a:t>
                      </a:r>
                      <a:r>
                        <a:rPr lang="en-GB" sz="1400" b="0" baseline="0" dirty="0"/>
                        <a:t> </a:t>
                      </a:r>
                      <a:r>
                        <a:rPr lang="en-GB" sz="1400" b="0" dirty="0"/>
                        <a:t>workshops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70840">
                <a:tc>
                  <a:txBody>
                    <a:bodyPr/>
                    <a:lstStyle/>
                    <a:p>
                      <a:r>
                        <a:rPr lang="en-GB" sz="1400" b="1" dirty="0"/>
                        <a:t>Faustus: That Damned Woman –</a:t>
                      </a:r>
                      <a:r>
                        <a:rPr lang="en-GB" sz="1400" b="0" baseline="0" dirty="0"/>
                        <a:t> reimagining of Christopher Marlowe’s Dr Faustus. </a:t>
                      </a:r>
                      <a:r>
                        <a:rPr lang="en-US" sz="1400" dirty="0"/>
                        <a:t>This devilishly provocative story about the 7 deadly sins is told from a female perspective and promises to thrill purists whilst captivating new audiences.</a:t>
                      </a:r>
                      <a:endParaRPr lang="en-GB"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400" b="0" dirty="0"/>
                        <a:t>18+ - mature</a:t>
                      </a:r>
                      <a:r>
                        <a:rPr lang="en-GB" sz="1400" b="0" baseline="0" dirty="0"/>
                        <a:t> themes</a:t>
                      </a:r>
                      <a:endParaRPr lang="en-GB" sz="14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400" b="0" dirty="0"/>
                        <a:t>Thriller / Horror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indent="-285750">
                        <a:buFont typeface="Arial" panose="020B0604020202020204" pitchFamily="34" charset="0"/>
                        <a:buChar char="•"/>
                      </a:pPr>
                      <a:r>
                        <a:rPr lang="en-GB" sz="1400" b="0" dirty="0"/>
                        <a:t>Signed  performance-for audience members who are deaf</a:t>
                      </a:r>
                    </a:p>
                    <a:p>
                      <a:pPr marL="285750" indent="-285750">
                        <a:buFont typeface="Arial" panose="020B0604020202020204" pitchFamily="34" charset="0"/>
                        <a:buChar char="•"/>
                      </a:pPr>
                      <a:r>
                        <a:rPr lang="en-GB" sz="1400" b="0" dirty="0"/>
                        <a:t>Audio Described Performances </a:t>
                      </a:r>
                      <a:r>
                        <a:rPr lang="en-GB" sz="1400" b="0" baseline="0" dirty="0"/>
                        <a:t> - use headphones and describe the action for blind people</a:t>
                      </a:r>
                      <a:endParaRPr lang="en-GB" sz="14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70840">
                <a:tc>
                  <a:txBody>
                    <a:bodyPr/>
                    <a:lstStyle/>
                    <a:p>
                      <a:r>
                        <a:rPr lang="en-US" sz="1400" b="1" dirty="0"/>
                        <a:t>First Stages - Puss In Boots</a:t>
                      </a:r>
                    </a:p>
                    <a:p>
                      <a:r>
                        <a:rPr lang="en-US" sz="1400" dirty="0"/>
                        <a:t>With a host of puppets, a working windmill and an avalanche of fruit and nuts come and see this classic furry tail, it's the cat's whiskers!</a:t>
                      </a:r>
                      <a:r>
                        <a:rPr lang="en-US" sz="1400" b="1" dirty="0"/>
                        <a:t> </a:t>
                      </a:r>
                      <a:endParaRPr lang="en-GB"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400" b="0" dirty="0"/>
                        <a:t>4+ - to introduce</a:t>
                      </a:r>
                      <a:r>
                        <a:rPr lang="en-GB" sz="1400" b="0" baseline="0" dirty="0"/>
                        <a:t> young children to the theatre</a:t>
                      </a:r>
                      <a:endParaRPr lang="en-GB" sz="14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400" b="0" dirty="0"/>
                        <a:t>Puppetry</a:t>
                      </a:r>
                    </a:p>
                    <a:p>
                      <a:r>
                        <a:rPr lang="en-GB" sz="1400" b="0" dirty="0"/>
                        <a:t>Comedy</a:t>
                      </a:r>
                    </a:p>
                    <a:p>
                      <a:r>
                        <a:rPr lang="en-GB" sz="1400" b="0" dirty="0"/>
                        <a:t>Fairy-tale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indent="-285750">
                        <a:buFont typeface="Arial" panose="020B0604020202020204" pitchFamily="34" charset="0"/>
                        <a:buChar char="•"/>
                      </a:pPr>
                      <a:r>
                        <a:rPr lang="en-GB" sz="1400" b="0" dirty="0"/>
                        <a:t>Early morning performances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70840">
                <a:tc>
                  <a:txBody>
                    <a:bodyPr/>
                    <a:lstStyle/>
                    <a:p>
                      <a:r>
                        <a:rPr lang="en-GB" sz="1400" b="1" dirty="0"/>
                        <a:t>Cirque Berserk -</a:t>
                      </a:r>
                      <a:r>
                        <a:rPr lang="en-US" sz="1400" dirty="0"/>
                        <a:t>includes over thirty jugglers, acrobats, aerialists, dancers, drummers and daredevil stuntmen </a:t>
                      </a:r>
                      <a:endParaRPr lang="en-GB"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400" b="0" dirty="0"/>
                        <a:t>Family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400" b="0" dirty="0"/>
                        <a:t>Circus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b="0" dirty="0"/>
                        <a:t>Relaxed performance- for audience members</a:t>
                      </a:r>
                      <a:r>
                        <a:rPr lang="en-GB" sz="1400" b="0" baseline="0" dirty="0"/>
                        <a:t> with a </a:t>
                      </a:r>
                      <a:r>
                        <a:rPr lang="en-US" sz="1400" b="0" dirty="0"/>
                        <a:t>learning disability or sensory and communication conditions</a:t>
                      </a:r>
                      <a:endParaRPr lang="en-GB" sz="14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sp>
        <p:nvSpPr>
          <p:cNvPr id="3" name="Slide Number Placeholder 2">
            <a:extLst>
              <a:ext uri="{FF2B5EF4-FFF2-40B4-BE49-F238E27FC236}">
                <a16:creationId xmlns:a16="http://schemas.microsoft.com/office/drawing/2014/main" id="{390DE81D-CFEC-4DEB-BDD9-6ACE09017C8B}"/>
              </a:ext>
            </a:extLst>
          </p:cNvPr>
          <p:cNvSpPr>
            <a:spLocks noGrp="1"/>
          </p:cNvSpPr>
          <p:nvPr>
            <p:ph type="sldNum" sz="quarter" idx="12"/>
          </p:nvPr>
        </p:nvSpPr>
        <p:spPr/>
        <p:txBody>
          <a:bodyPr/>
          <a:lstStyle/>
          <a:p>
            <a:fld id="{DC0DAC50-5B68-40A7-BE88-76A9D7FBAD5C}" type="slidenum">
              <a:rPr lang="en-GB" smtClean="0"/>
              <a:t>37</a:t>
            </a:fld>
            <a:endParaRPr lang="en-GB"/>
          </a:p>
        </p:txBody>
      </p:sp>
    </p:spTree>
    <p:extLst>
      <p:ext uri="{BB962C8B-B14F-4D97-AF65-F5344CB8AC3E}">
        <p14:creationId xmlns:p14="http://schemas.microsoft.com/office/powerpoint/2010/main" val="35803913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352648" y="36731"/>
            <a:ext cx="4688911" cy="1200329"/>
          </a:xfrm>
          <a:prstGeom prst="rect">
            <a:avLst/>
          </a:prstGeom>
        </p:spPr>
        <p:txBody>
          <a:bodyPr wrap="none">
            <a:spAutoFit/>
          </a:bodyPr>
          <a:lstStyle/>
          <a:p>
            <a:pPr algn="ctr"/>
            <a:r>
              <a:rPr lang="en-GB" sz="3600" b="1" dirty="0"/>
              <a:t>Birmingham REP </a:t>
            </a:r>
          </a:p>
          <a:p>
            <a:pPr algn="ctr"/>
            <a:r>
              <a:rPr lang="en-GB" sz="3600" b="1" dirty="0"/>
              <a:t>Management Structure</a:t>
            </a:r>
          </a:p>
        </p:txBody>
      </p:sp>
      <p:pic>
        <p:nvPicPr>
          <p:cNvPr id="2" name="Picture 2" descr="Image result for management structure in a theatre">
            <a:hlinkClick r:id="rId2"/>
          </p:cNvPr>
          <p:cNvPicPr>
            <a:picLocks noChangeAspect="1" noChangeArrowheads="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323528" y="1340768"/>
            <a:ext cx="8508325" cy="534606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11612"/>
          <a:stretch/>
        </p:blipFill>
        <p:spPr bwMode="auto">
          <a:xfrm>
            <a:off x="52945" y="-27384"/>
            <a:ext cx="2220493" cy="1152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61762" y="45234"/>
            <a:ext cx="1440514" cy="1079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a:extLst>
              <a:ext uri="{FF2B5EF4-FFF2-40B4-BE49-F238E27FC236}">
                <a16:creationId xmlns:a16="http://schemas.microsoft.com/office/drawing/2014/main" id="{BE67A8E2-C2F6-4CB8-9E16-81B5C5E9F772}"/>
              </a:ext>
            </a:extLst>
          </p:cNvPr>
          <p:cNvSpPr>
            <a:spLocks noGrp="1"/>
          </p:cNvSpPr>
          <p:nvPr>
            <p:ph type="sldNum" sz="quarter" idx="12"/>
          </p:nvPr>
        </p:nvSpPr>
        <p:spPr/>
        <p:txBody>
          <a:bodyPr/>
          <a:lstStyle/>
          <a:p>
            <a:fld id="{DC0DAC50-5B68-40A7-BE88-76A9D7FBAD5C}" type="slidenum">
              <a:rPr lang="en-GB" smtClean="0"/>
              <a:t>38</a:t>
            </a:fld>
            <a:endParaRPr lang="en-GB"/>
          </a:p>
        </p:txBody>
      </p:sp>
    </p:spTree>
    <p:extLst>
      <p:ext uri="{BB962C8B-B14F-4D97-AF65-F5344CB8AC3E}">
        <p14:creationId xmlns:p14="http://schemas.microsoft.com/office/powerpoint/2010/main" val="17137409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1969716" y="-171400"/>
            <a:ext cx="5060552" cy="758669"/>
          </a:xfrm>
          <a:prstGeom prst="rect">
            <a:avLst/>
          </a:prstGeom>
          <a:noFill/>
        </p:spPr>
        <p:txBody>
          <a:bodyPr wrap="square" rtlCol="0">
            <a:spAutoFit/>
          </a:bodyPr>
          <a:lstStyle/>
          <a:p>
            <a:pPr algn="ctr">
              <a:lnSpc>
                <a:spcPct val="115000"/>
              </a:lnSpc>
              <a:spcAft>
                <a:spcPts val="0"/>
              </a:spcAft>
            </a:pPr>
            <a:r>
              <a:rPr lang="en-GB" sz="4000" b="1" dirty="0"/>
              <a:t>Target Audiences</a:t>
            </a:r>
            <a:endParaRPr lang="en-GB" sz="3200" b="1" dirty="0">
              <a:solidFill>
                <a:srgbClr val="000000"/>
              </a:solidFill>
              <a:ea typeface="Calibri"/>
              <a:cs typeface="Calibri"/>
            </a:endParaRPr>
          </a:p>
        </p:txBody>
      </p:sp>
      <p:sp>
        <p:nvSpPr>
          <p:cNvPr id="4" name="Text Box 2"/>
          <p:cNvSpPr txBox="1">
            <a:spLocks noChangeArrowheads="1"/>
          </p:cNvSpPr>
          <p:nvPr/>
        </p:nvSpPr>
        <p:spPr bwMode="auto">
          <a:xfrm>
            <a:off x="179512" y="476672"/>
            <a:ext cx="5297502" cy="1617596"/>
          </a:xfrm>
          <a:prstGeom prst="rect">
            <a:avLst/>
          </a:prstGeom>
          <a:solidFill>
            <a:srgbClr val="FFFF99"/>
          </a:solidFill>
          <a:ln w="9525">
            <a:solidFill>
              <a:schemeClr val="tx1"/>
            </a:solidFill>
            <a:miter lim="800000"/>
            <a:headEnd/>
            <a:tailEnd/>
          </a:ln>
        </p:spPr>
        <p:txBody>
          <a:bodyPr rot="0" vert="horz" wrap="square" lIns="91440" tIns="45720" rIns="91440" bIns="45720" anchor="t" anchorCtr="0">
            <a:noAutofit/>
          </a:bodyPr>
          <a:lstStyle/>
          <a:p>
            <a:pPr>
              <a:lnSpc>
                <a:spcPct val="107000"/>
              </a:lnSpc>
              <a:spcAft>
                <a:spcPts val="800"/>
              </a:spcAft>
            </a:pPr>
            <a:r>
              <a:rPr lang="en-GB" b="1" u="sng" dirty="0">
                <a:effectLst/>
                <a:ea typeface="Calibri"/>
                <a:cs typeface="Times New Roman"/>
              </a:rPr>
              <a:t>A: What is a target audience?</a:t>
            </a:r>
          </a:p>
          <a:p>
            <a:pPr lvl="0">
              <a:lnSpc>
                <a:spcPct val="115000"/>
              </a:lnSpc>
            </a:pPr>
            <a:r>
              <a:rPr lang="en-GB" sz="1600" dirty="0">
                <a:effectLst/>
                <a:ea typeface="Calibri"/>
                <a:cs typeface="Times New Roman"/>
              </a:rPr>
              <a:t>A target audience is an </a:t>
            </a:r>
            <a:r>
              <a:rPr lang="en-GB" sz="1600" b="1" dirty="0">
                <a:effectLst/>
                <a:ea typeface="Calibri"/>
                <a:cs typeface="Times New Roman"/>
              </a:rPr>
              <a:t>identifiable group </a:t>
            </a:r>
            <a:r>
              <a:rPr lang="en-GB" sz="1600" dirty="0">
                <a:effectLst/>
                <a:ea typeface="Calibri"/>
                <a:cs typeface="Times New Roman"/>
              </a:rPr>
              <a:t>of people at whom a drama is </a:t>
            </a:r>
            <a:r>
              <a:rPr lang="en-GB" sz="1600" b="1" dirty="0">
                <a:effectLst/>
                <a:ea typeface="Calibri"/>
                <a:cs typeface="Times New Roman"/>
              </a:rPr>
              <a:t>aimed</a:t>
            </a:r>
            <a:r>
              <a:rPr lang="en-GB" sz="1600" dirty="0">
                <a:effectLst/>
                <a:ea typeface="Calibri"/>
                <a:cs typeface="Times New Roman"/>
              </a:rPr>
              <a:t>. </a:t>
            </a:r>
            <a:r>
              <a:rPr lang="en-GB" sz="1600" dirty="0">
                <a:solidFill>
                  <a:prstClr val="black"/>
                </a:solidFill>
                <a:ea typeface="Gungsuh"/>
                <a:cs typeface="Calibri"/>
              </a:rPr>
              <a:t>When justifying a target audience you must state </a:t>
            </a:r>
            <a:r>
              <a:rPr lang="en-GB" sz="1600" b="1" u="sng" dirty="0">
                <a:solidFill>
                  <a:prstClr val="black"/>
                </a:solidFill>
                <a:highlight>
                  <a:srgbClr val="FFFF00"/>
                </a:highlight>
                <a:ea typeface="Gungsuh"/>
                <a:cs typeface="Calibri"/>
              </a:rPr>
              <a:t>why that group would like it</a:t>
            </a:r>
            <a:r>
              <a:rPr lang="en-GB" sz="1600" dirty="0">
                <a:solidFill>
                  <a:prstClr val="black"/>
                </a:solidFill>
                <a:ea typeface="Gungsuh"/>
                <a:cs typeface="Calibri"/>
              </a:rPr>
              <a:t> and not why it is not suitable for other groups.</a:t>
            </a:r>
            <a:endParaRPr lang="en-GB" sz="1600" dirty="0">
              <a:solidFill>
                <a:prstClr val="black"/>
              </a:solidFill>
              <a:ea typeface="Calibri"/>
              <a:cs typeface="Times New Roman"/>
            </a:endParaRPr>
          </a:p>
          <a:p>
            <a:pPr>
              <a:lnSpc>
                <a:spcPct val="107000"/>
              </a:lnSpc>
              <a:spcAft>
                <a:spcPts val="800"/>
              </a:spcAft>
            </a:pPr>
            <a:endParaRPr lang="en-GB" sz="1100" dirty="0">
              <a:effectLst/>
              <a:latin typeface="+mj-lt"/>
              <a:ea typeface="Calibri"/>
              <a:cs typeface="Times New Roman"/>
            </a:endParaRPr>
          </a:p>
        </p:txBody>
      </p:sp>
      <p:sp>
        <p:nvSpPr>
          <p:cNvPr id="5" name="Text Box 9"/>
          <p:cNvSpPr txBox="1"/>
          <p:nvPr/>
        </p:nvSpPr>
        <p:spPr>
          <a:xfrm>
            <a:off x="174832" y="4811627"/>
            <a:ext cx="8861664" cy="2001749"/>
          </a:xfrm>
          <a:prstGeom prst="rect">
            <a:avLst/>
          </a:prstGeom>
          <a:solidFill>
            <a:srgbClr val="FFFF99"/>
          </a:solidFill>
          <a:ln w="6350">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228600">
              <a:lnSpc>
                <a:spcPct val="115000"/>
              </a:lnSpc>
              <a:spcAft>
                <a:spcPts val="0"/>
              </a:spcAft>
            </a:pPr>
            <a:r>
              <a:rPr lang="en-GB" b="1" u="sng" dirty="0">
                <a:effectLst/>
                <a:latin typeface="+mj-lt"/>
                <a:ea typeface="Calibri"/>
                <a:cs typeface="Times New Roman"/>
              </a:rPr>
              <a:t>D: Top Tips</a:t>
            </a:r>
          </a:p>
          <a:p>
            <a:pPr marL="514350" indent="-285750">
              <a:lnSpc>
                <a:spcPct val="115000"/>
              </a:lnSpc>
              <a:spcAft>
                <a:spcPts val="0"/>
              </a:spcAft>
              <a:buFont typeface="Arial" panose="020B0604020202020204" pitchFamily="34" charset="0"/>
              <a:buChar char="•"/>
            </a:pPr>
            <a:r>
              <a:rPr lang="en-GB" sz="1600" dirty="0">
                <a:effectLst/>
                <a:latin typeface="+mj-lt"/>
                <a:ea typeface="Calibri"/>
                <a:cs typeface="Times New Roman"/>
              </a:rPr>
              <a:t>If you want to identify an age group be </a:t>
            </a:r>
            <a:r>
              <a:rPr lang="en-GB" sz="1600" b="1" dirty="0">
                <a:effectLst/>
                <a:latin typeface="+mj-lt"/>
                <a:ea typeface="Calibri"/>
                <a:cs typeface="Times New Roman"/>
              </a:rPr>
              <a:t>specific </a:t>
            </a:r>
            <a:r>
              <a:rPr lang="en-GB" sz="1600" dirty="0">
                <a:effectLst/>
                <a:latin typeface="+mj-lt"/>
                <a:ea typeface="Calibri"/>
                <a:cs typeface="Times New Roman"/>
              </a:rPr>
              <a:t>about their age! </a:t>
            </a:r>
          </a:p>
          <a:p>
            <a:pPr marL="514350" indent="-285750">
              <a:lnSpc>
                <a:spcPct val="115000"/>
              </a:lnSpc>
              <a:spcAft>
                <a:spcPts val="0"/>
              </a:spcAft>
              <a:buFont typeface="Arial" panose="020B0604020202020204" pitchFamily="34" charset="0"/>
              <a:buChar char="•"/>
            </a:pPr>
            <a:r>
              <a:rPr lang="en-GB" sz="1600" b="1" dirty="0">
                <a:effectLst/>
                <a:latin typeface="+mj-lt"/>
                <a:ea typeface="Calibri"/>
                <a:cs typeface="Times New Roman"/>
              </a:rPr>
              <a:t>Avoid general terms </a:t>
            </a:r>
            <a:r>
              <a:rPr lang="en-GB" sz="1600" dirty="0">
                <a:effectLst/>
                <a:latin typeface="+mj-lt"/>
                <a:ea typeface="Calibri"/>
                <a:cs typeface="Times New Roman"/>
              </a:rPr>
              <a:t>such as “Old people.” Instead you could write “the older generation between 65-80 years old”</a:t>
            </a:r>
          </a:p>
          <a:p>
            <a:pPr marL="514350" indent="-285750">
              <a:lnSpc>
                <a:spcPct val="115000"/>
              </a:lnSpc>
              <a:spcAft>
                <a:spcPts val="0"/>
              </a:spcAft>
              <a:buFont typeface="Arial" panose="020B0604020202020204" pitchFamily="34" charset="0"/>
              <a:buChar char="•"/>
            </a:pPr>
            <a:r>
              <a:rPr lang="en-GB" sz="1600" b="1" dirty="0">
                <a:effectLst/>
                <a:latin typeface="+mj-lt"/>
                <a:ea typeface="Calibri"/>
                <a:cs typeface="Times New Roman"/>
              </a:rPr>
              <a:t>Avoid giving a negative answer</a:t>
            </a:r>
            <a:r>
              <a:rPr lang="en-GB" sz="1600" dirty="0">
                <a:effectLst/>
                <a:latin typeface="+mj-lt"/>
                <a:ea typeface="Calibri"/>
                <a:cs typeface="Times New Roman"/>
              </a:rPr>
              <a:t> to a target audience question (stating who would not enjoy watching your drama). </a:t>
            </a:r>
          </a:p>
          <a:p>
            <a:pPr marL="514350" indent="-285750">
              <a:lnSpc>
                <a:spcPct val="115000"/>
              </a:lnSpc>
              <a:spcAft>
                <a:spcPts val="1000"/>
              </a:spcAft>
              <a:buFont typeface="Arial" panose="020B0604020202020204" pitchFamily="34" charset="0"/>
              <a:buChar char="•"/>
            </a:pPr>
            <a:r>
              <a:rPr lang="en-GB" sz="1600" dirty="0">
                <a:effectLst/>
                <a:latin typeface="+mj-lt"/>
                <a:ea typeface="Calibri"/>
                <a:cs typeface="Times New Roman"/>
              </a:rPr>
              <a:t>You will be expected to </a:t>
            </a:r>
            <a:r>
              <a:rPr lang="en-GB" sz="1600" b="1" dirty="0">
                <a:effectLst/>
                <a:latin typeface="+mj-lt"/>
                <a:ea typeface="Calibri"/>
                <a:cs typeface="Times New Roman"/>
              </a:rPr>
              <a:t>give reasons </a:t>
            </a:r>
            <a:r>
              <a:rPr lang="en-GB" sz="1600" dirty="0">
                <a:effectLst/>
                <a:latin typeface="+mj-lt"/>
                <a:ea typeface="Calibri"/>
                <a:cs typeface="Times New Roman"/>
              </a:rPr>
              <a:t>for your answer. </a:t>
            </a:r>
          </a:p>
        </p:txBody>
      </p:sp>
      <p:sp>
        <p:nvSpPr>
          <p:cNvPr id="6" name="Text Box 2"/>
          <p:cNvSpPr txBox="1">
            <a:spLocks noChangeArrowheads="1"/>
          </p:cNvSpPr>
          <p:nvPr/>
        </p:nvSpPr>
        <p:spPr bwMode="auto">
          <a:xfrm>
            <a:off x="5508104" y="476673"/>
            <a:ext cx="3528392" cy="4303061"/>
          </a:xfrm>
          <a:prstGeom prst="rect">
            <a:avLst/>
          </a:prstGeom>
          <a:solidFill>
            <a:srgbClr val="CCFF99"/>
          </a:solidFill>
          <a:ln w="9525">
            <a:solidFill>
              <a:srgbClr val="000000"/>
            </a:solidFill>
            <a:miter lim="800000"/>
            <a:headEnd/>
            <a:tailEnd/>
          </a:ln>
        </p:spPr>
        <p:txBody>
          <a:bodyPr rot="0" vert="horz" wrap="square" lIns="91440" tIns="45720" rIns="91440" bIns="45720" anchor="t" anchorCtr="0">
            <a:noAutofit/>
          </a:bodyPr>
          <a:lstStyle/>
          <a:p>
            <a:pPr>
              <a:lnSpc>
                <a:spcPct val="107000"/>
              </a:lnSpc>
              <a:spcAft>
                <a:spcPts val="800"/>
              </a:spcAft>
            </a:pPr>
            <a:r>
              <a:rPr lang="en-GB" b="1" u="sng" dirty="0">
                <a:effectLst/>
                <a:ea typeface="Calibri"/>
                <a:cs typeface="Calibri"/>
              </a:rPr>
              <a:t>C: Examples </a:t>
            </a:r>
          </a:p>
          <a:p>
            <a:pPr>
              <a:lnSpc>
                <a:spcPct val="107000"/>
              </a:lnSpc>
              <a:spcAft>
                <a:spcPts val="800"/>
              </a:spcAft>
            </a:pPr>
            <a:r>
              <a:rPr lang="en-GB" sz="1600" dirty="0">
                <a:effectLst/>
                <a:ea typeface="Calibri"/>
                <a:cs typeface="Calibri"/>
              </a:rPr>
              <a:t>“The appropriate target audience for my drama would be teenagers aged between 17-19. This is the age bracket where most young people will learn how to drive. The drama will therefore be easily relatable to them and will enable them to be educated on important issues.” </a:t>
            </a:r>
            <a:endParaRPr lang="en-GB" sz="1600" dirty="0">
              <a:ea typeface="Calibri"/>
              <a:cs typeface="Times New Roman"/>
            </a:endParaRPr>
          </a:p>
          <a:p>
            <a:pPr>
              <a:lnSpc>
                <a:spcPct val="107000"/>
              </a:lnSpc>
              <a:spcAft>
                <a:spcPts val="800"/>
              </a:spcAft>
            </a:pPr>
            <a:r>
              <a:rPr lang="en-GB" sz="1600" dirty="0">
                <a:ea typeface="Calibri"/>
                <a:cs typeface="Calibri"/>
              </a:rPr>
              <a:t>“The target audience is teenagers because the mature themes would suitable and interesting to them and the content is specifically aimed at young people who are like to go through similar experiences”</a:t>
            </a:r>
            <a:endParaRPr lang="en-GB" sz="1600" dirty="0">
              <a:effectLst/>
              <a:ea typeface="Calibri"/>
              <a:cs typeface="Times New Roman"/>
            </a:endParaRPr>
          </a:p>
        </p:txBody>
      </p:sp>
      <p:sp>
        <p:nvSpPr>
          <p:cNvPr id="7" name="TextBox 6"/>
          <p:cNvSpPr txBox="1"/>
          <p:nvPr/>
        </p:nvSpPr>
        <p:spPr>
          <a:xfrm>
            <a:off x="179512" y="2132856"/>
            <a:ext cx="5297502" cy="2646878"/>
          </a:xfrm>
          <a:prstGeom prst="rect">
            <a:avLst/>
          </a:prstGeom>
          <a:solidFill>
            <a:srgbClr val="92D050"/>
          </a:solidFill>
          <a:ln>
            <a:solidFill>
              <a:schemeClr val="tx1"/>
            </a:solidFill>
          </a:ln>
        </p:spPr>
        <p:txBody>
          <a:bodyPr wrap="square" rtlCol="0">
            <a:spAutoFit/>
          </a:bodyPr>
          <a:lstStyle/>
          <a:p>
            <a:r>
              <a:rPr lang="en-GB" b="1" u="sng" dirty="0"/>
              <a:t>B: Target audience categories</a:t>
            </a:r>
          </a:p>
          <a:p>
            <a:pPr marL="285750" indent="-285750">
              <a:buFont typeface="Arial" panose="020B0604020202020204" pitchFamily="34" charset="0"/>
              <a:buChar char="•"/>
            </a:pPr>
            <a:r>
              <a:rPr lang="en-GB" sz="1600" dirty="0"/>
              <a:t>Concession = children / old age pensioners (OAPs)</a:t>
            </a:r>
          </a:p>
          <a:p>
            <a:pPr marL="285750" indent="-285750">
              <a:buFont typeface="Arial" panose="020B0604020202020204" pitchFamily="34" charset="0"/>
              <a:buChar char="•"/>
            </a:pPr>
            <a:r>
              <a:rPr lang="en-GB" sz="1600" dirty="0"/>
              <a:t>Gender</a:t>
            </a:r>
          </a:p>
          <a:p>
            <a:pPr marL="285750" indent="-285750">
              <a:buFont typeface="Arial" panose="020B0604020202020204" pitchFamily="34" charset="0"/>
              <a:buChar char="•"/>
            </a:pPr>
            <a:r>
              <a:rPr lang="en-GB" sz="1600" dirty="0"/>
              <a:t>Class</a:t>
            </a:r>
          </a:p>
          <a:p>
            <a:pPr marL="285750" indent="-285750">
              <a:buFont typeface="Arial" panose="020B0604020202020204" pitchFamily="34" charset="0"/>
              <a:buChar char="•"/>
            </a:pPr>
            <a:r>
              <a:rPr lang="en-GB" sz="1600" dirty="0"/>
              <a:t>Interests</a:t>
            </a:r>
          </a:p>
          <a:p>
            <a:pPr marL="285750" indent="-285750">
              <a:buFont typeface="Arial" panose="020B0604020202020204" pitchFamily="34" charset="0"/>
              <a:buChar char="•"/>
            </a:pPr>
            <a:r>
              <a:rPr lang="en-GB" sz="1600" dirty="0"/>
              <a:t>Age</a:t>
            </a:r>
          </a:p>
          <a:p>
            <a:pPr marL="285750" indent="-285750">
              <a:buFont typeface="Arial" panose="020B0604020202020204" pitchFamily="34" charset="0"/>
              <a:buChar char="•"/>
            </a:pPr>
            <a:r>
              <a:rPr lang="en-GB" sz="1600" dirty="0"/>
              <a:t>Ethnicity / creed</a:t>
            </a:r>
          </a:p>
          <a:p>
            <a:pPr marL="285750" indent="-285750">
              <a:buFont typeface="Arial" panose="020B0604020202020204" pitchFamily="34" charset="0"/>
              <a:buChar char="•"/>
            </a:pPr>
            <a:r>
              <a:rPr lang="en-GB" sz="1600" dirty="0"/>
              <a:t>Marital status</a:t>
            </a:r>
          </a:p>
          <a:p>
            <a:pPr marL="285750" indent="-285750">
              <a:buFont typeface="Arial" panose="020B0604020202020204" pitchFamily="34" charset="0"/>
              <a:buChar char="•"/>
            </a:pPr>
            <a:r>
              <a:rPr lang="en-GB" sz="1600" dirty="0"/>
              <a:t>Job (skilled/ professional /unemployed)</a:t>
            </a:r>
          </a:p>
          <a:p>
            <a:pPr marL="285750" indent="-285750">
              <a:buFont typeface="Arial" panose="020B0604020202020204" pitchFamily="34" charset="0"/>
              <a:buChar char="•"/>
            </a:pPr>
            <a:r>
              <a:rPr lang="en-GB" sz="1600" dirty="0"/>
              <a:t>Income</a:t>
            </a:r>
          </a:p>
        </p:txBody>
      </p:sp>
      <p:pic>
        <p:nvPicPr>
          <p:cNvPr id="3074" name="Picture 2" descr="Image result for target audience theatre">
            <a:hlinkClick r:id="rId2"/>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091" b="100000" l="350" r="100000"/>
                    </a14:imgEffect>
                  </a14:imgLayer>
                </a14:imgProps>
              </a:ext>
              <a:ext uri="{28A0092B-C50C-407E-A947-70E740481C1C}">
                <a14:useLocalDpi xmlns:a14="http://schemas.microsoft.com/office/drawing/2010/main" val="0"/>
              </a:ext>
            </a:extLst>
          </a:blip>
          <a:srcRect/>
          <a:stretch>
            <a:fillRect/>
          </a:stretch>
        </p:blipFill>
        <p:spPr bwMode="auto">
          <a:xfrm>
            <a:off x="2407717" y="2276872"/>
            <a:ext cx="3009240" cy="185184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0D51F9BD-05DD-4DBD-B8FF-E068DF69E193}"/>
              </a:ext>
            </a:extLst>
          </p:cNvPr>
          <p:cNvSpPr>
            <a:spLocks noGrp="1"/>
          </p:cNvSpPr>
          <p:nvPr>
            <p:ph type="sldNum" sz="quarter" idx="12"/>
          </p:nvPr>
        </p:nvSpPr>
        <p:spPr/>
        <p:txBody>
          <a:bodyPr/>
          <a:lstStyle/>
          <a:p>
            <a:fld id="{DC0DAC50-5B68-40A7-BE88-76A9D7FBAD5C}" type="slidenum">
              <a:rPr lang="en-GB" smtClean="0"/>
              <a:t>39</a:t>
            </a:fld>
            <a:endParaRPr lang="en-GB"/>
          </a:p>
        </p:txBody>
      </p:sp>
    </p:spTree>
    <p:extLst>
      <p:ext uri="{BB962C8B-B14F-4D97-AF65-F5344CB8AC3E}">
        <p14:creationId xmlns:p14="http://schemas.microsoft.com/office/powerpoint/2010/main" val="39114634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302" t="16070" r="57475" b="11707"/>
          <a:stretch/>
        </p:blipFill>
        <p:spPr bwMode="auto">
          <a:xfrm>
            <a:off x="107504" y="620688"/>
            <a:ext cx="3273005" cy="59805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2525" t="16071" r="18344" b="40395"/>
          <a:stretch/>
        </p:blipFill>
        <p:spPr bwMode="auto">
          <a:xfrm>
            <a:off x="3380508" y="620689"/>
            <a:ext cx="5763491" cy="36049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2525" t="71317" r="18344" b="11707"/>
          <a:stretch/>
        </p:blipFill>
        <p:spPr bwMode="auto">
          <a:xfrm>
            <a:off x="3380508" y="4183488"/>
            <a:ext cx="5763491" cy="1405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059832" y="476672"/>
            <a:ext cx="2952328"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ysClr val="windowText" lastClr="000000"/>
                </a:solidFill>
              </a:rPr>
              <a:t>The Basics</a:t>
            </a:r>
          </a:p>
        </p:txBody>
      </p:sp>
      <p:sp>
        <p:nvSpPr>
          <p:cNvPr id="3" name="Slide Number Placeholder 2">
            <a:extLst>
              <a:ext uri="{FF2B5EF4-FFF2-40B4-BE49-F238E27FC236}">
                <a16:creationId xmlns:a16="http://schemas.microsoft.com/office/drawing/2014/main" id="{0A7B3CCD-E21C-462C-A66D-1CE45F0EA44A}"/>
              </a:ext>
            </a:extLst>
          </p:cNvPr>
          <p:cNvSpPr>
            <a:spLocks noGrp="1"/>
          </p:cNvSpPr>
          <p:nvPr>
            <p:ph type="sldNum" sz="quarter" idx="12"/>
          </p:nvPr>
        </p:nvSpPr>
        <p:spPr/>
        <p:txBody>
          <a:bodyPr/>
          <a:lstStyle/>
          <a:p>
            <a:fld id="{DC0DAC50-5B68-40A7-BE88-76A9D7FBAD5C}" type="slidenum">
              <a:rPr lang="en-GB" smtClean="0"/>
              <a:t>4</a:t>
            </a:fld>
            <a:endParaRPr lang="en-GB"/>
          </a:p>
        </p:txBody>
      </p:sp>
    </p:spTree>
    <p:extLst>
      <p:ext uri="{BB962C8B-B14F-4D97-AF65-F5344CB8AC3E}">
        <p14:creationId xmlns:p14="http://schemas.microsoft.com/office/powerpoint/2010/main" val="2188814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0" y="-15190"/>
            <a:ext cx="9144000" cy="707886"/>
          </a:xfrm>
          <a:prstGeom prst="rect">
            <a:avLst/>
          </a:prstGeom>
          <a:noFill/>
        </p:spPr>
        <p:txBody>
          <a:bodyPr wrap="square" rtlCol="0">
            <a:spAutoFit/>
          </a:bodyPr>
          <a:lstStyle/>
          <a:p>
            <a:pPr algn="ctr"/>
            <a:r>
              <a:rPr lang="en-GB" sz="4000" b="1" u="sng" dirty="0"/>
              <a:t>Venues &amp; live performance </a:t>
            </a:r>
          </a:p>
        </p:txBody>
      </p:sp>
      <p:graphicFrame>
        <p:nvGraphicFramePr>
          <p:cNvPr id="6" name="Table 5"/>
          <p:cNvGraphicFramePr>
            <a:graphicFrameLocks noGrp="1"/>
          </p:cNvGraphicFramePr>
          <p:nvPr>
            <p:extLst>
              <p:ext uri="{D42A27DB-BD31-4B8C-83A1-F6EECF244321}">
                <p14:modId xmlns:p14="http://schemas.microsoft.com/office/powerpoint/2010/main" val="885283703"/>
              </p:ext>
            </p:extLst>
          </p:nvPr>
        </p:nvGraphicFramePr>
        <p:xfrm>
          <a:off x="179513" y="701900"/>
          <a:ext cx="6552727" cy="2504440"/>
        </p:xfrm>
        <a:graphic>
          <a:graphicData uri="http://schemas.openxmlformats.org/drawingml/2006/table">
            <a:tbl>
              <a:tblPr firstRow="1" bandRow="1">
                <a:tableStyleId>{5C22544A-7EE6-4342-B048-85BDC9FD1C3A}</a:tableStyleId>
              </a:tblPr>
              <a:tblGrid>
                <a:gridCol w="1756401">
                  <a:extLst>
                    <a:ext uri="{9D8B030D-6E8A-4147-A177-3AD203B41FA5}">
                      <a16:colId xmlns:a16="http://schemas.microsoft.com/office/drawing/2014/main" val="20000"/>
                    </a:ext>
                  </a:extLst>
                </a:gridCol>
                <a:gridCol w="2702156">
                  <a:extLst>
                    <a:ext uri="{9D8B030D-6E8A-4147-A177-3AD203B41FA5}">
                      <a16:colId xmlns:a16="http://schemas.microsoft.com/office/drawing/2014/main" val="20001"/>
                    </a:ext>
                  </a:extLst>
                </a:gridCol>
                <a:gridCol w="2094170">
                  <a:extLst>
                    <a:ext uri="{9D8B030D-6E8A-4147-A177-3AD203B41FA5}">
                      <a16:colId xmlns:a16="http://schemas.microsoft.com/office/drawing/2014/main" val="20002"/>
                    </a:ext>
                  </a:extLst>
                </a:gridCol>
              </a:tblGrid>
              <a:tr h="370840">
                <a:tc gridSpan="3">
                  <a:txBody>
                    <a:bodyPr/>
                    <a:lstStyle/>
                    <a:p>
                      <a:pPr algn="ctr"/>
                      <a:r>
                        <a:rPr lang="en-GB" sz="2000" b="1" u="sng" dirty="0">
                          <a:solidFill>
                            <a:schemeClr val="tx1"/>
                          </a:solidFill>
                        </a:rPr>
                        <a:t>A: Small &amp; medium local venues</a:t>
                      </a:r>
                      <a:endParaRPr lang="en-GB"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hMerge="1">
                  <a:txBody>
                    <a:bodyPr/>
                    <a:lstStyle/>
                    <a:p>
                      <a:endParaRPr lang="en-GB"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0"/>
                  </a:ext>
                </a:extLst>
              </a:tr>
              <a:tr h="370840">
                <a:tc>
                  <a:txBody>
                    <a:bodyPr/>
                    <a:lstStyle/>
                    <a:p>
                      <a:r>
                        <a:rPr lang="en-GB" b="1" dirty="0">
                          <a:solidFill>
                            <a:schemeClr val="tx1"/>
                          </a:solidFill>
                        </a:rPr>
                        <a:t>Examples: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en-GB" b="1" dirty="0">
                          <a:solidFill>
                            <a:schemeClr val="tx1"/>
                          </a:solidFill>
                        </a:rPr>
                        <a:t>Advantages</a:t>
                      </a:r>
                      <a:r>
                        <a:rPr lang="en-GB"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a:solidFill>
                            <a:schemeClr val="tx1"/>
                          </a:solidFill>
                        </a:rPr>
                        <a:t>Disadvantages</a:t>
                      </a:r>
                      <a:r>
                        <a:rPr lang="en-GB" dirty="0">
                          <a:solidFill>
                            <a:schemeClr val="tx1"/>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1"/>
                  </a:ext>
                </a:extLst>
              </a:tr>
              <a:tr h="370840">
                <a:tc>
                  <a:txBody>
                    <a:bodyPr/>
                    <a:lstStyle/>
                    <a:p>
                      <a:pPr marL="285750" indent="-285750">
                        <a:buFont typeface="Arial" panose="020B0604020202020204" pitchFamily="34" charset="0"/>
                        <a:buChar char="•"/>
                      </a:pPr>
                      <a:r>
                        <a:rPr lang="en-GB" b="0" dirty="0">
                          <a:solidFill>
                            <a:schemeClr val="tx1"/>
                          </a:solidFill>
                        </a:rPr>
                        <a:t>Pub </a:t>
                      </a:r>
                    </a:p>
                    <a:p>
                      <a:pPr marL="285750" indent="-285750">
                        <a:buFont typeface="Arial" panose="020B0604020202020204" pitchFamily="34" charset="0"/>
                        <a:buChar char="•"/>
                      </a:pPr>
                      <a:r>
                        <a:rPr lang="en-GB" b="0" dirty="0">
                          <a:solidFill>
                            <a:schemeClr val="tx1"/>
                          </a:solidFill>
                        </a:rPr>
                        <a:t>School stage </a:t>
                      </a:r>
                    </a:p>
                    <a:p>
                      <a:pPr marL="285750" indent="-285750">
                        <a:buFont typeface="Arial" panose="020B0604020202020204" pitchFamily="34" charset="0"/>
                        <a:buChar char="•"/>
                      </a:pPr>
                      <a:r>
                        <a:rPr lang="en-GB" b="0" dirty="0">
                          <a:solidFill>
                            <a:schemeClr val="tx1"/>
                          </a:solidFill>
                        </a:rPr>
                        <a:t>Small theatre </a:t>
                      </a:r>
                    </a:p>
                    <a:p>
                      <a:pPr marL="285750" indent="-285750">
                        <a:buFont typeface="Arial" panose="020B0604020202020204" pitchFamily="34" charset="0"/>
                        <a:buChar char="•"/>
                      </a:pPr>
                      <a:r>
                        <a:rPr lang="en-GB" b="0" dirty="0">
                          <a:solidFill>
                            <a:schemeClr val="tx1"/>
                          </a:solidFill>
                        </a:rPr>
                        <a:t>Studio theatre</a:t>
                      </a:r>
                    </a:p>
                    <a:p>
                      <a:pPr marL="285750" indent="-285750">
                        <a:buFont typeface="Arial" panose="020B0604020202020204" pitchFamily="34" charset="0"/>
                        <a:buChar char="•"/>
                      </a:pPr>
                      <a:r>
                        <a:rPr lang="en-GB" b="0" dirty="0">
                          <a:solidFill>
                            <a:schemeClr val="tx1"/>
                          </a:solidFill>
                        </a:rPr>
                        <a:t>Museums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Font typeface="Arial" panose="020B0604020202020204" pitchFamily="34" charset="0"/>
                        <a:buChar char="•"/>
                      </a:pPr>
                      <a:r>
                        <a:rPr lang="en-GB" b="1" dirty="0">
                          <a:solidFill>
                            <a:srgbClr val="008E40"/>
                          </a:solidFill>
                        </a:rPr>
                        <a:t>Intimate atmosphere </a:t>
                      </a:r>
                    </a:p>
                    <a:p>
                      <a:pPr marL="285750" indent="-285750">
                        <a:buFont typeface="Arial" panose="020B0604020202020204" pitchFamily="34" charset="0"/>
                        <a:buChar char="•"/>
                      </a:pPr>
                      <a:r>
                        <a:rPr lang="en-GB" b="1" dirty="0">
                          <a:solidFill>
                            <a:srgbClr val="008E40"/>
                          </a:solidFill>
                        </a:rPr>
                        <a:t>Close to audience </a:t>
                      </a:r>
                    </a:p>
                    <a:p>
                      <a:pPr marL="285750" indent="-285750">
                        <a:buFont typeface="Arial" panose="020B0604020202020204" pitchFamily="34" charset="0"/>
                        <a:buChar char="•"/>
                      </a:pPr>
                      <a:r>
                        <a:rPr lang="en-US" b="1" dirty="0">
                          <a:solidFill>
                            <a:srgbClr val="008E40"/>
                          </a:solidFill>
                        </a:rPr>
                        <a:t>More accessible for local bands </a:t>
                      </a:r>
                    </a:p>
                    <a:p>
                      <a:pPr marL="285750" indent="-285750">
                        <a:buFont typeface="Arial" panose="020B0604020202020204" pitchFamily="34" charset="0"/>
                        <a:buChar char="•"/>
                      </a:pPr>
                      <a:r>
                        <a:rPr lang="en-GB" b="1" dirty="0">
                          <a:solidFill>
                            <a:srgbClr val="008E40"/>
                          </a:solidFill>
                        </a:rPr>
                        <a:t>Caters for the community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Font typeface="Arial" panose="020B0604020202020204" pitchFamily="34" charset="0"/>
                        <a:buChar char="•"/>
                      </a:pPr>
                      <a:r>
                        <a:rPr lang="en-US" b="1" dirty="0">
                          <a:solidFill>
                            <a:srgbClr val="FF0000"/>
                          </a:solidFill>
                        </a:rPr>
                        <a:t>Poor sound quality &amp; technical facility </a:t>
                      </a:r>
                    </a:p>
                    <a:p>
                      <a:pPr marL="285750" indent="-285750">
                        <a:buFont typeface="Arial" panose="020B0604020202020204" pitchFamily="34" charset="0"/>
                        <a:buChar char="•"/>
                      </a:pPr>
                      <a:r>
                        <a:rPr lang="en-GB" b="1" dirty="0">
                          <a:solidFill>
                            <a:srgbClr val="FF0000"/>
                          </a:solidFill>
                        </a:rPr>
                        <a:t>Limited audience </a:t>
                      </a:r>
                    </a:p>
                    <a:p>
                      <a:pPr marL="285750" indent="-285750">
                        <a:buFont typeface="Arial" panose="020B0604020202020204" pitchFamily="34" charset="0"/>
                        <a:buChar char="•"/>
                      </a:pPr>
                      <a:r>
                        <a:rPr lang="en-GB" b="1" dirty="0">
                          <a:solidFill>
                            <a:srgbClr val="FF0000"/>
                          </a:solidFill>
                        </a:rPr>
                        <a:t>Less publicity/ promotion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631306821"/>
              </p:ext>
            </p:extLst>
          </p:nvPr>
        </p:nvGraphicFramePr>
        <p:xfrm>
          <a:off x="2627786" y="3429000"/>
          <a:ext cx="6372705" cy="3327400"/>
        </p:xfrm>
        <a:graphic>
          <a:graphicData uri="http://schemas.openxmlformats.org/drawingml/2006/table">
            <a:tbl>
              <a:tblPr firstRow="1" bandRow="1">
                <a:tableStyleId>{5C22544A-7EE6-4342-B048-85BDC9FD1C3A}</a:tableStyleId>
              </a:tblPr>
              <a:tblGrid>
                <a:gridCol w="1743206">
                  <a:extLst>
                    <a:ext uri="{9D8B030D-6E8A-4147-A177-3AD203B41FA5}">
                      <a16:colId xmlns:a16="http://schemas.microsoft.com/office/drawing/2014/main" val="20000"/>
                    </a:ext>
                  </a:extLst>
                </a:gridCol>
                <a:gridCol w="1886092">
                  <a:extLst>
                    <a:ext uri="{9D8B030D-6E8A-4147-A177-3AD203B41FA5}">
                      <a16:colId xmlns:a16="http://schemas.microsoft.com/office/drawing/2014/main" val="20001"/>
                    </a:ext>
                  </a:extLst>
                </a:gridCol>
                <a:gridCol w="2743407">
                  <a:extLst>
                    <a:ext uri="{9D8B030D-6E8A-4147-A177-3AD203B41FA5}">
                      <a16:colId xmlns:a16="http://schemas.microsoft.com/office/drawing/2014/main" val="20002"/>
                    </a:ext>
                  </a:extLst>
                </a:gridCol>
              </a:tblGrid>
              <a:tr h="370840">
                <a:tc gridSpan="3">
                  <a:txBody>
                    <a:bodyPr/>
                    <a:lstStyle/>
                    <a:p>
                      <a:pPr algn="ctr"/>
                      <a:r>
                        <a:rPr lang="en-GB" sz="2000" b="1" u="sng" dirty="0">
                          <a:solidFill>
                            <a:schemeClr val="tx1"/>
                          </a:solidFill>
                        </a:rPr>
                        <a:t>B: Large multi-use spaces</a:t>
                      </a:r>
                      <a:endParaRPr lang="en-GB"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hMerge="1">
                  <a:txBody>
                    <a:bodyPr/>
                    <a:lstStyle/>
                    <a:p>
                      <a:endParaRPr lang="en-GB"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0"/>
                  </a:ext>
                </a:extLst>
              </a:tr>
              <a:tr h="370840">
                <a:tc>
                  <a:txBody>
                    <a:bodyPr/>
                    <a:lstStyle/>
                    <a:p>
                      <a:r>
                        <a:rPr lang="en-GB" b="1" dirty="0">
                          <a:solidFill>
                            <a:schemeClr val="tx1"/>
                          </a:solidFill>
                        </a:rPr>
                        <a:t>Examples: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en-GB" b="1" dirty="0">
                          <a:solidFill>
                            <a:schemeClr val="tx1"/>
                          </a:solidFill>
                        </a:rPr>
                        <a:t>Advantages</a:t>
                      </a:r>
                      <a:r>
                        <a:rPr lang="en-GB"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a:solidFill>
                            <a:schemeClr val="tx1"/>
                          </a:solidFill>
                        </a:rPr>
                        <a:t>Disadvantages</a:t>
                      </a:r>
                      <a:r>
                        <a:rPr lang="en-GB" dirty="0">
                          <a:solidFill>
                            <a:schemeClr val="tx1"/>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1"/>
                  </a:ext>
                </a:extLst>
              </a:tr>
              <a:tr h="370840">
                <a:tc>
                  <a:txBody>
                    <a:bodyPr/>
                    <a:lstStyle/>
                    <a:p>
                      <a:pPr marL="285750" indent="-285750">
                        <a:buFont typeface="Arial" panose="020B0604020202020204" pitchFamily="34" charset="0"/>
                        <a:buChar char="•"/>
                      </a:pPr>
                      <a:r>
                        <a:rPr lang="en-GB" b="0" dirty="0"/>
                        <a:t>Sports’ Arena </a:t>
                      </a:r>
                    </a:p>
                    <a:p>
                      <a:pPr marL="285750" indent="-285750">
                        <a:buFont typeface="Arial" panose="020B0604020202020204" pitchFamily="34" charset="0"/>
                        <a:buChar char="•"/>
                      </a:pPr>
                      <a:r>
                        <a:rPr lang="en-GB" b="0" dirty="0"/>
                        <a:t>West End Theatre </a:t>
                      </a:r>
                    </a:p>
                    <a:p>
                      <a:pPr marL="285750" indent="-285750">
                        <a:buFont typeface="Arial" panose="020B0604020202020204" pitchFamily="34" charset="0"/>
                        <a:buChar char="•"/>
                      </a:pPr>
                      <a:r>
                        <a:rPr lang="en-GB" b="0" dirty="0"/>
                        <a:t>Outdoor festival (Glastonbury)</a:t>
                      </a:r>
                    </a:p>
                    <a:p>
                      <a:pPr marL="285750" indent="-285750">
                        <a:buFont typeface="Arial" panose="020B0604020202020204" pitchFamily="34" charset="0"/>
                        <a:buChar char="•"/>
                      </a:pPr>
                      <a:r>
                        <a:rPr lang="en-GB" b="0" dirty="0"/>
                        <a:t>Birmingham Hippodrome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Font typeface="Arial" panose="020B0604020202020204" pitchFamily="34" charset="0"/>
                        <a:buChar char="•"/>
                      </a:pPr>
                      <a:r>
                        <a:rPr lang="en-GB" b="1" dirty="0">
                          <a:solidFill>
                            <a:srgbClr val="008E40"/>
                          </a:solidFill>
                        </a:rPr>
                        <a:t>Excellent sound &amp; technical facilities </a:t>
                      </a:r>
                    </a:p>
                    <a:p>
                      <a:pPr marL="285750" indent="-285750">
                        <a:buFont typeface="Arial" panose="020B0604020202020204" pitchFamily="34" charset="0"/>
                        <a:buChar char="•"/>
                      </a:pPr>
                      <a:r>
                        <a:rPr lang="en-GB" b="1" dirty="0">
                          <a:solidFill>
                            <a:srgbClr val="008E40"/>
                          </a:solidFill>
                        </a:rPr>
                        <a:t>Huge publicity &amp; promotion </a:t>
                      </a:r>
                    </a:p>
                    <a:p>
                      <a:pPr marL="285750" indent="-285750">
                        <a:buFont typeface="Arial" panose="020B0604020202020204" pitchFamily="34" charset="0"/>
                        <a:buChar char="•"/>
                      </a:pPr>
                      <a:r>
                        <a:rPr lang="en-US" b="1" dirty="0">
                          <a:solidFill>
                            <a:srgbClr val="008E40"/>
                          </a:solidFill>
                        </a:rPr>
                        <a:t>Higher fee from tickets sold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Font typeface="Arial" panose="020B0604020202020204" pitchFamily="34" charset="0"/>
                        <a:buChar char="•"/>
                      </a:pPr>
                      <a:r>
                        <a:rPr lang="en-US" b="1" dirty="0">
                          <a:solidFill>
                            <a:srgbClr val="FF0000"/>
                          </a:solidFill>
                        </a:rPr>
                        <a:t>You have to be already famous to perform at a large venue (less easily accessible) </a:t>
                      </a:r>
                    </a:p>
                    <a:p>
                      <a:pPr marL="285750" indent="-285750">
                        <a:buFont typeface="Arial" panose="020B0604020202020204" pitchFamily="34" charset="0"/>
                        <a:buChar char="•"/>
                      </a:pPr>
                      <a:r>
                        <a:rPr lang="en-US" b="1" dirty="0">
                          <a:solidFill>
                            <a:srgbClr val="FF0000"/>
                          </a:solidFill>
                        </a:rPr>
                        <a:t>The cost of hiring a large venue </a:t>
                      </a:r>
                    </a:p>
                    <a:p>
                      <a:pPr marL="285750" indent="-285750">
                        <a:buFont typeface="Arial" panose="020B0604020202020204" pitchFamily="34" charset="0"/>
                        <a:buChar char="•"/>
                      </a:pPr>
                      <a:r>
                        <a:rPr lang="en-US" b="1" dirty="0">
                          <a:solidFill>
                            <a:srgbClr val="FF0000"/>
                          </a:solidFill>
                        </a:rPr>
                        <a:t>Less intimate interaction with audience. </a:t>
                      </a:r>
                      <a:endParaRPr lang="en-GB"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pic>
        <p:nvPicPr>
          <p:cNvPr id="2053" name="Picture 5" descr="Image result for studio theatre">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04248" y="692696"/>
            <a:ext cx="2242179" cy="864096"/>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Image result for blue orange theatre">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04247" y="1719432"/>
            <a:ext cx="2242179" cy="1493544"/>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Image result for west end theatre">
            <a:hlinkClick r:id="rId6"/>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10557"/>
          <a:stretch/>
        </p:blipFill>
        <p:spPr bwMode="auto">
          <a:xfrm>
            <a:off x="179512" y="4906751"/>
            <a:ext cx="2195736" cy="1474577"/>
          </a:xfrm>
          <a:prstGeom prst="rect">
            <a:avLst/>
          </a:prstGeom>
          <a:noFill/>
          <a:extLst>
            <a:ext uri="{909E8E84-426E-40DD-AFC4-6F175D3DCCD1}">
              <a14:hiddenFill xmlns:a14="http://schemas.microsoft.com/office/drawing/2010/main">
                <a:solidFill>
                  <a:srgbClr val="FFFFFF"/>
                </a:solidFill>
              </a14:hiddenFill>
            </a:ext>
          </a:extLst>
        </p:spPr>
      </p:pic>
      <p:pic>
        <p:nvPicPr>
          <p:cNvPr id="2059" name="Picture 11" descr="Image result for west end theatre">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5575" y="3501008"/>
            <a:ext cx="2219673" cy="1109837"/>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DC401CCA-6F73-4E42-BFCB-C419568DA19E}"/>
              </a:ext>
            </a:extLst>
          </p:cNvPr>
          <p:cNvSpPr>
            <a:spLocks noGrp="1"/>
          </p:cNvSpPr>
          <p:nvPr>
            <p:ph type="sldNum" sz="quarter" idx="12"/>
          </p:nvPr>
        </p:nvSpPr>
        <p:spPr/>
        <p:txBody>
          <a:bodyPr/>
          <a:lstStyle/>
          <a:p>
            <a:fld id="{DC0DAC50-5B68-40A7-BE88-76A9D7FBAD5C}" type="slidenum">
              <a:rPr lang="en-GB" smtClean="0"/>
              <a:t>40</a:t>
            </a:fld>
            <a:endParaRPr lang="en-GB"/>
          </a:p>
        </p:txBody>
      </p:sp>
    </p:spTree>
    <p:extLst>
      <p:ext uri="{BB962C8B-B14F-4D97-AF65-F5344CB8AC3E}">
        <p14:creationId xmlns:p14="http://schemas.microsoft.com/office/powerpoint/2010/main" val="20417380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0" y="-15190"/>
            <a:ext cx="9144000" cy="707886"/>
          </a:xfrm>
          <a:prstGeom prst="rect">
            <a:avLst/>
          </a:prstGeom>
          <a:noFill/>
        </p:spPr>
        <p:txBody>
          <a:bodyPr wrap="square" rtlCol="0">
            <a:spAutoFit/>
          </a:bodyPr>
          <a:lstStyle/>
          <a:p>
            <a:pPr algn="ctr"/>
            <a:r>
              <a:rPr lang="en-GB" sz="4000" b="1" u="sng" dirty="0"/>
              <a:t>Different Types of Venues</a:t>
            </a:r>
          </a:p>
        </p:txBody>
      </p:sp>
      <p:graphicFrame>
        <p:nvGraphicFramePr>
          <p:cNvPr id="6" name="Table 5"/>
          <p:cNvGraphicFramePr>
            <a:graphicFrameLocks noGrp="1"/>
          </p:cNvGraphicFramePr>
          <p:nvPr>
            <p:extLst>
              <p:ext uri="{D42A27DB-BD31-4B8C-83A1-F6EECF244321}">
                <p14:modId xmlns:p14="http://schemas.microsoft.com/office/powerpoint/2010/main" val="1936960887"/>
              </p:ext>
            </p:extLst>
          </p:nvPr>
        </p:nvGraphicFramePr>
        <p:xfrm>
          <a:off x="179513" y="701900"/>
          <a:ext cx="8712967" cy="5984240"/>
        </p:xfrm>
        <a:graphic>
          <a:graphicData uri="http://schemas.openxmlformats.org/drawingml/2006/table">
            <a:tbl>
              <a:tblPr firstRow="1" bandRow="1">
                <a:tableStyleId>{5C22544A-7EE6-4342-B048-85BDC9FD1C3A}</a:tableStyleId>
              </a:tblPr>
              <a:tblGrid>
                <a:gridCol w="2143667">
                  <a:extLst>
                    <a:ext uri="{9D8B030D-6E8A-4147-A177-3AD203B41FA5}">
                      <a16:colId xmlns:a16="http://schemas.microsoft.com/office/drawing/2014/main" val="20000"/>
                    </a:ext>
                  </a:extLst>
                </a:gridCol>
                <a:gridCol w="6569300">
                  <a:extLst>
                    <a:ext uri="{9D8B030D-6E8A-4147-A177-3AD203B41FA5}">
                      <a16:colId xmlns:a16="http://schemas.microsoft.com/office/drawing/2014/main" val="20001"/>
                    </a:ext>
                  </a:extLst>
                </a:gridCol>
              </a:tblGrid>
              <a:tr h="370840">
                <a:tc>
                  <a:txBody>
                    <a:bodyPr/>
                    <a:lstStyle/>
                    <a:p>
                      <a:r>
                        <a:rPr lang="en-US" dirty="0">
                          <a:solidFill>
                            <a:schemeClr val="tx1"/>
                          </a:solidFill>
                        </a:rPr>
                        <a:t>Type</a:t>
                      </a:r>
                      <a:r>
                        <a:rPr lang="en-US" baseline="0" dirty="0">
                          <a:solidFill>
                            <a:schemeClr val="tx1"/>
                          </a:solidFill>
                        </a:rPr>
                        <a:t> of venue</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en-GB" b="1" dirty="0">
                          <a:solidFill>
                            <a:schemeClr val="tx1"/>
                          </a:solidFill>
                        </a:rPr>
                        <a:t>Description</a:t>
                      </a:r>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0"/>
                  </a:ext>
                </a:extLst>
              </a:tr>
              <a:tr h="370840">
                <a:tc>
                  <a:txBody>
                    <a:bodyPr/>
                    <a:lstStyle/>
                    <a:p>
                      <a:r>
                        <a:rPr lang="en-US" sz="1400" dirty="0"/>
                        <a:t>Receiving Theatre (e.g. Birmingham Hippodrome, The Alexandra)</a:t>
                      </a:r>
                    </a:p>
                  </a:txBody>
                  <a:tcPr marL="74295" marR="742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b="0" kern="1200" dirty="0">
                          <a:solidFill>
                            <a:schemeClr val="dk1"/>
                          </a:solidFill>
                          <a:effectLst/>
                          <a:latin typeface="+mn-lt"/>
                          <a:ea typeface="+mn-ea"/>
                          <a:cs typeface="+mn-cs"/>
                        </a:rPr>
                        <a:t>A </a:t>
                      </a:r>
                      <a:r>
                        <a:rPr lang="en-GB" sz="1400" b="1" kern="1200" dirty="0">
                          <a:solidFill>
                            <a:schemeClr val="dk1"/>
                          </a:solidFill>
                          <a:effectLst/>
                          <a:latin typeface="+mn-lt"/>
                          <a:ea typeface="+mn-ea"/>
                          <a:cs typeface="+mn-cs"/>
                        </a:rPr>
                        <a:t>theatre</a:t>
                      </a:r>
                      <a:r>
                        <a:rPr lang="en-GB" sz="1400" b="0" kern="1200" dirty="0">
                          <a:solidFill>
                            <a:schemeClr val="dk1"/>
                          </a:solidFill>
                          <a:effectLst/>
                          <a:latin typeface="+mn-lt"/>
                          <a:ea typeface="+mn-ea"/>
                          <a:cs typeface="+mn-cs"/>
                        </a:rPr>
                        <a:t> which does not produce its own repertoire but instead receives touring </a:t>
                      </a:r>
                      <a:r>
                        <a:rPr lang="en-GB" sz="1400" b="1" kern="1200" dirty="0">
                          <a:solidFill>
                            <a:schemeClr val="dk1"/>
                          </a:solidFill>
                          <a:effectLst/>
                          <a:latin typeface="+mn-lt"/>
                          <a:ea typeface="+mn-ea"/>
                          <a:cs typeface="+mn-cs"/>
                        </a:rPr>
                        <a:t>theatre</a:t>
                      </a:r>
                      <a:r>
                        <a:rPr lang="en-GB" sz="1400" b="0" kern="1200" dirty="0">
                          <a:solidFill>
                            <a:schemeClr val="dk1"/>
                          </a:solidFill>
                          <a:effectLst/>
                          <a:latin typeface="+mn-lt"/>
                          <a:ea typeface="+mn-ea"/>
                          <a:cs typeface="+mn-cs"/>
                        </a:rPr>
                        <a:t> companies, usually for a brief period such as three nights or a full week. The incoming company may receive a share of the box office takings or a minimum guaranteed payment.</a:t>
                      </a:r>
                      <a:endParaRPr lang="en-US" sz="1400" dirty="0"/>
                    </a:p>
                  </a:txBody>
                  <a:tcPr marL="74295" marR="742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a:txBody>
                    <a:bodyPr/>
                    <a:lstStyle/>
                    <a:p>
                      <a:r>
                        <a:rPr lang="en-US" sz="1400" dirty="0"/>
                        <a:t>Producing Theatre (e.g. The Birmingham REP)</a:t>
                      </a:r>
                    </a:p>
                  </a:txBody>
                  <a:tcPr marL="74295" marR="742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dirty="0">
                          <a:effectLst/>
                        </a:rPr>
                        <a:t>Producing theatres combine a resident theatre company of actors, directors </a:t>
                      </a:r>
                      <a:r>
                        <a:rPr lang="en-US" sz="1400" dirty="0" err="1">
                          <a:effectLst/>
                        </a:rPr>
                        <a:t>etc</a:t>
                      </a:r>
                      <a:r>
                        <a:rPr lang="en-US" sz="1400" dirty="0">
                          <a:effectLst/>
                        </a:rPr>
                        <a:t> with a theatre building. Producing theatres ‘manufacture’ artistic product in-house, often as well as presenting other companies work.</a:t>
                      </a:r>
                      <a:endParaRPr lang="en-US" sz="1400" dirty="0"/>
                    </a:p>
                  </a:txBody>
                  <a:tcPr marL="74295" marR="742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0840">
                <a:tc>
                  <a:txBody>
                    <a:bodyPr/>
                    <a:lstStyle/>
                    <a:p>
                      <a:r>
                        <a:rPr lang="en-US" sz="1400" dirty="0"/>
                        <a:t>Arts</a:t>
                      </a:r>
                      <a:r>
                        <a:rPr lang="en-US" sz="1400" baseline="0" dirty="0"/>
                        <a:t> Centre (e.g. The MAC – Midlands Arts Centre)</a:t>
                      </a:r>
                      <a:endParaRPr lang="en-US" sz="1400" dirty="0"/>
                    </a:p>
                  </a:txBody>
                  <a:tcPr marL="74295" marR="742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b="0" kern="1200" dirty="0">
                          <a:solidFill>
                            <a:schemeClr val="dk1"/>
                          </a:solidFill>
                          <a:effectLst/>
                          <a:latin typeface="+mn-lt"/>
                          <a:ea typeface="+mn-ea"/>
                          <a:cs typeface="+mn-cs"/>
                        </a:rPr>
                        <a:t>An </a:t>
                      </a:r>
                      <a:r>
                        <a:rPr lang="en-US" sz="1400" b="0" i="1" kern="1200" dirty="0">
                          <a:solidFill>
                            <a:schemeClr val="dk1"/>
                          </a:solidFill>
                          <a:effectLst/>
                          <a:latin typeface="+mn-lt"/>
                          <a:ea typeface="+mn-ea"/>
                          <a:cs typeface="+mn-cs"/>
                        </a:rPr>
                        <a:t>arts </a:t>
                      </a:r>
                      <a:r>
                        <a:rPr lang="en-US" sz="1400" b="0" i="1" kern="1200" dirty="0" err="1">
                          <a:solidFill>
                            <a:schemeClr val="dk1"/>
                          </a:solidFill>
                          <a:effectLst/>
                          <a:latin typeface="+mn-lt"/>
                          <a:ea typeface="+mn-ea"/>
                          <a:cs typeface="+mn-cs"/>
                        </a:rPr>
                        <a:t>centre</a:t>
                      </a:r>
                      <a:r>
                        <a:rPr lang="en-US" sz="1400" b="0" kern="1200" dirty="0">
                          <a:solidFill>
                            <a:schemeClr val="dk1"/>
                          </a:solidFill>
                          <a:effectLst/>
                          <a:latin typeface="+mn-lt"/>
                          <a:ea typeface="+mn-ea"/>
                          <a:cs typeface="+mn-cs"/>
                        </a:rPr>
                        <a:t> is a functional community </a:t>
                      </a:r>
                      <a:r>
                        <a:rPr lang="en-US" sz="1400" b="0" i="1" kern="1200" dirty="0" err="1">
                          <a:solidFill>
                            <a:schemeClr val="dk1"/>
                          </a:solidFill>
                          <a:effectLst/>
                          <a:latin typeface="+mn-lt"/>
                          <a:ea typeface="+mn-ea"/>
                          <a:cs typeface="+mn-cs"/>
                        </a:rPr>
                        <a:t>centre</a:t>
                      </a:r>
                      <a:r>
                        <a:rPr lang="en-US" sz="1400" b="0" kern="1200" dirty="0">
                          <a:solidFill>
                            <a:schemeClr val="dk1"/>
                          </a:solidFill>
                          <a:effectLst/>
                          <a:latin typeface="+mn-lt"/>
                          <a:ea typeface="+mn-ea"/>
                          <a:cs typeface="+mn-cs"/>
                        </a:rPr>
                        <a:t> with a specific remit to encourage </a:t>
                      </a:r>
                      <a:r>
                        <a:rPr lang="en-US" sz="1400" b="0" i="1" kern="1200" dirty="0">
                          <a:solidFill>
                            <a:schemeClr val="dk1"/>
                          </a:solidFill>
                          <a:effectLst/>
                          <a:latin typeface="+mn-lt"/>
                          <a:ea typeface="+mn-ea"/>
                          <a:cs typeface="+mn-cs"/>
                        </a:rPr>
                        <a:t>arts</a:t>
                      </a:r>
                      <a:r>
                        <a:rPr lang="en-US" sz="1400" b="0" kern="1200" dirty="0">
                          <a:solidFill>
                            <a:schemeClr val="dk1"/>
                          </a:solidFill>
                          <a:effectLst/>
                          <a:latin typeface="+mn-lt"/>
                          <a:ea typeface="+mn-ea"/>
                          <a:cs typeface="+mn-cs"/>
                        </a:rPr>
                        <a:t> practice and to provide facilities such as </a:t>
                      </a:r>
                      <a:r>
                        <a:rPr lang="en-US" sz="1400" b="0" i="1" kern="1200" dirty="0">
                          <a:solidFill>
                            <a:schemeClr val="dk1"/>
                          </a:solidFill>
                          <a:effectLst/>
                          <a:latin typeface="+mn-lt"/>
                          <a:ea typeface="+mn-ea"/>
                          <a:cs typeface="+mn-cs"/>
                        </a:rPr>
                        <a:t>theatre</a:t>
                      </a:r>
                      <a:r>
                        <a:rPr lang="en-US" sz="1400" b="0" kern="1200" dirty="0">
                          <a:solidFill>
                            <a:schemeClr val="dk1"/>
                          </a:solidFill>
                          <a:effectLst/>
                          <a:latin typeface="+mn-lt"/>
                          <a:ea typeface="+mn-ea"/>
                          <a:cs typeface="+mn-cs"/>
                        </a:rPr>
                        <a:t> space, gallery space, venues for musical performance, workshop areas, educational facilities, technical equipment, etc.</a:t>
                      </a:r>
                      <a:endParaRPr lang="en-US" sz="1400" dirty="0"/>
                    </a:p>
                  </a:txBody>
                  <a:tcPr marL="74295" marR="742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0840">
                <a:tc>
                  <a:txBody>
                    <a:bodyPr/>
                    <a:lstStyle/>
                    <a:p>
                      <a:r>
                        <a:rPr lang="en-US" sz="1400" dirty="0"/>
                        <a:t>Arena</a:t>
                      </a:r>
                    </a:p>
                  </a:txBody>
                  <a:tcPr marL="74295" marR="742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b="0" kern="1200" dirty="0">
                          <a:solidFill>
                            <a:schemeClr val="dk1"/>
                          </a:solidFill>
                          <a:effectLst/>
                          <a:latin typeface="+mn-lt"/>
                          <a:ea typeface="+mn-ea"/>
                          <a:cs typeface="+mn-cs"/>
                        </a:rPr>
                        <a:t>An </a:t>
                      </a:r>
                      <a:r>
                        <a:rPr lang="en-GB" sz="1400" b="1" kern="1200" dirty="0">
                          <a:solidFill>
                            <a:schemeClr val="dk1"/>
                          </a:solidFill>
                          <a:effectLst/>
                          <a:latin typeface="+mn-lt"/>
                          <a:ea typeface="+mn-ea"/>
                          <a:cs typeface="+mn-cs"/>
                        </a:rPr>
                        <a:t>arena</a:t>
                      </a:r>
                      <a:r>
                        <a:rPr lang="en-GB" sz="1400" b="0" kern="1200" dirty="0">
                          <a:solidFill>
                            <a:schemeClr val="dk1"/>
                          </a:solidFill>
                          <a:effectLst/>
                          <a:latin typeface="+mn-lt"/>
                          <a:ea typeface="+mn-ea"/>
                          <a:cs typeface="+mn-cs"/>
                        </a:rPr>
                        <a:t> is an enclosed area, often circular or oval-shaped, designed to showcase theatre, musical performances, or sporting events. It is composed of a large open space surrounded on most or all sides by tiered seating for spectators, and may be covered by a roof. Holds many people.</a:t>
                      </a:r>
                      <a:endParaRPr lang="en-US" sz="1400" dirty="0"/>
                    </a:p>
                  </a:txBody>
                  <a:tcPr marL="74295" marR="742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70840">
                <a:tc>
                  <a:txBody>
                    <a:bodyPr/>
                    <a:lstStyle/>
                    <a:p>
                      <a:r>
                        <a:rPr lang="en-US" sz="1400" dirty="0"/>
                        <a:t>Studio</a:t>
                      </a:r>
                    </a:p>
                  </a:txBody>
                  <a:tcPr marL="74295" marR="742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dk1"/>
                          </a:solidFill>
                          <a:effectLst/>
                          <a:latin typeface="+mn-lt"/>
                          <a:ea typeface="+mn-ea"/>
                          <a:cs typeface="+mn-cs"/>
                        </a:rPr>
                        <a:t>A small theatre where experimental and innovative productions are staged.</a:t>
                      </a:r>
                    </a:p>
                  </a:txBody>
                  <a:tcPr marL="74295" marR="742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70840">
                <a:tc>
                  <a:txBody>
                    <a:bodyPr/>
                    <a:lstStyle/>
                    <a:p>
                      <a:r>
                        <a:rPr lang="en-US" sz="1400" dirty="0"/>
                        <a:t>Multi-use spaces</a:t>
                      </a:r>
                    </a:p>
                  </a:txBody>
                  <a:tcPr marL="74295" marR="742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dirty="0">
                          <a:effectLst/>
                        </a:rPr>
                        <a:t>Multi-purpose venues are usually the crème de la crème of event and conference space. Theatres, activity </a:t>
                      </a:r>
                      <a:r>
                        <a:rPr lang="en-US" sz="1400" dirty="0" err="1">
                          <a:effectLst/>
                        </a:rPr>
                        <a:t>centres</a:t>
                      </a:r>
                      <a:r>
                        <a:rPr lang="en-US" sz="1400" dirty="0">
                          <a:effectLst/>
                        </a:rPr>
                        <a:t>, sports stadiums, museums – they all provide a level of functionality which was once a rarity. Not only that but they offer something exceptional; repurposing their space, so that it appeals to more than just their ‘typical’ client.</a:t>
                      </a:r>
                      <a:endParaRPr lang="en-US" sz="1400" dirty="0"/>
                    </a:p>
                  </a:txBody>
                  <a:tcPr marL="74295" marR="742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70840">
                <a:tc>
                  <a:txBody>
                    <a:bodyPr/>
                    <a:lstStyle/>
                    <a:p>
                      <a:r>
                        <a:rPr lang="en-US" sz="1400" dirty="0"/>
                        <a:t>Festival</a:t>
                      </a:r>
                    </a:p>
                  </a:txBody>
                  <a:tcPr marL="74295" marR="742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dk1"/>
                          </a:solidFill>
                          <a:effectLst/>
                          <a:latin typeface="+mn-lt"/>
                          <a:ea typeface="+mn-ea"/>
                          <a:cs typeface="+mn-cs"/>
                        </a:rPr>
                        <a:t>An organized series of concerts, plays, or films, typically one held annually in the same place.</a:t>
                      </a:r>
                    </a:p>
                    <a:p>
                      <a:endParaRPr lang="en-US" sz="1400" dirty="0"/>
                    </a:p>
                  </a:txBody>
                  <a:tcPr marL="74295" marR="742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2" name="Slide Number Placeholder 1">
            <a:extLst>
              <a:ext uri="{FF2B5EF4-FFF2-40B4-BE49-F238E27FC236}">
                <a16:creationId xmlns:a16="http://schemas.microsoft.com/office/drawing/2014/main" id="{F764900D-C3B0-4790-8104-42FE7BE52272}"/>
              </a:ext>
            </a:extLst>
          </p:cNvPr>
          <p:cNvSpPr>
            <a:spLocks noGrp="1"/>
          </p:cNvSpPr>
          <p:nvPr>
            <p:ph type="sldNum" sz="quarter" idx="12"/>
          </p:nvPr>
        </p:nvSpPr>
        <p:spPr/>
        <p:txBody>
          <a:bodyPr/>
          <a:lstStyle/>
          <a:p>
            <a:fld id="{DC0DAC50-5B68-40A7-BE88-76A9D7FBAD5C}" type="slidenum">
              <a:rPr lang="en-GB" smtClean="0"/>
              <a:t>41</a:t>
            </a:fld>
            <a:endParaRPr lang="en-GB"/>
          </a:p>
        </p:txBody>
      </p:sp>
    </p:spTree>
    <p:extLst>
      <p:ext uri="{BB962C8B-B14F-4D97-AF65-F5344CB8AC3E}">
        <p14:creationId xmlns:p14="http://schemas.microsoft.com/office/powerpoint/2010/main" val="35526731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2051720" y="-87198"/>
            <a:ext cx="5060552" cy="707886"/>
          </a:xfrm>
          <a:prstGeom prst="rect">
            <a:avLst/>
          </a:prstGeom>
          <a:noFill/>
        </p:spPr>
        <p:txBody>
          <a:bodyPr wrap="square" rtlCol="0">
            <a:spAutoFit/>
          </a:bodyPr>
          <a:lstStyle/>
          <a:p>
            <a:pPr algn="ctr"/>
            <a:r>
              <a:rPr lang="en-GB" sz="4000" b="1" dirty="0">
                <a:ln>
                  <a:solidFill>
                    <a:sysClr val="windowText" lastClr="000000"/>
                  </a:solidFill>
                </a:ln>
                <a:solidFill>
                  <a:srgbClr val="0070C0"/>
                </a:solidFill>
              </a:rPr>
              <a:t>Marketing</a:t>
            </a:r>
          </a:p>
        </p:txBody>
      </p:sp>
      <p:graphicFrame>
        <p:nvGraphicFramePr>
          <p:cNvPr id="5" name="Content Placeholder 2"/>
          <p:cNvGraphicFramePr>
            <a:graphicFrameLocks noGrp="1"/>
          </p:cNvGraphicFramePr>
          <p:nvPr>
            <p:ph idx="1"/>
            <p:extLst>
              <p:ext uri="{D42A27DB-BD31-4B8C-83A1-F6EECF244321}">
                <p14:modId xmlns:p14="http://schemas.microsoft.com/office/powerpoint/2010/main" val="2506107900"/>
              </p:ext>
            </p:extLst>
          </p:nvPr>
        </p:nvGraphicFramePr>
        <p:xfrm>
          <a:off x="395536" y="73870"/>
          <a:ext cx="8368208" cy="33551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ontent Placeholder 2"/>
          <p:cNvSpPr txBox="1">
            <a:spLocks/>
          </p:cNvSpPr>
          <p:nvPr/>
        </p:nvSpPr>
        <p:spPr>
          <a:xfrm>
            <a:off x="35496" y="2996952"/>
            <a:ext cx="4479579" cy="1404902"/>
          </a:xfrm>
          <a:prstGeom prst="rect">
            <a:avLst/>
          </a:prstGeom>
          <a:solidFill>
            <a:srgbClr val="FFFF00"/>
          </a:solidFill>
          <a:ln>
            <a:solidFill>
              <a:schemeClr val="tx1"/>
            </a:solid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1600" b="1" u="sng" dirty="0"/>
              <a:t>B: Logos</a:t>
            </a:r>
          </a:p>
          <a:p>
            <a:pPr marL="0" indent="0" algn="ctr">
              <a:buNone/>
            </a:pPr>
            <a:r>
              <a:rPr lang="en-US" sz="1400" dirty="0"/>
              <a:t>Logos are intended to be the "face" of a company: They are A VISUAL SHORTHAND of a company's unique identity, and through colors and fonts and images they provide essential information about a company that allows people to identify them.</a:t>
            </a:r>
            <a:endParaRPr lang="en-GB" sz="1400" dirty="0"/>
          </a:p>
        </p:txBody>
      </p:sp>
      <p:sp>
        <p:nvSpPr>
          <p:cNvPr id="7" name="Content Placeholder 3"/>
          <p:cNvSpPr txBox="1">
            <a:spLocks/>
          </p:cNvSpPr>
          <p:nvPr/>
        </p:nvSpPr>
        <p:spPr>
          <a:xfrm>
            <a:off x="170947" y="4496040"/>
            <a:ext cx="4360111" cy="2461352"/>
          </a:xfrm>
          <a:prstGeom prst="rect">
            <a:avLst/>
          </a:prstGeom>
        </p:spPr>
        <p:txBody>
          <a:bodyPr>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1600" i="1" dirty="0"/>
              <a:t>The 5 rules of a good logo are:</a:t>
            </a:r>
          </a:p>
          <a:p>
            <a:r>
              <a:rPr lang="en-US" sz="1400" b="1" u="sng" dirty="0">
                <a:solidFill>
                  <a:srgbClr val="FF0000"/>
                </a:solidFill>
              </a:rPr>
              <a:t>Simple.</a:t>
            </a:r>
            <a:r>
              <a:rPr lang="en-US" sz="1400" b="1" dirty="0">
                <a:solidFill>
                  <a:schemeClr val="accent2">
                    <a:lumMod val="75000"/>
                  </a:schemeClr>
                </a:solidFill>
              </a:rPr>
              <a:t> </a:t>
            </a:r>
            <a:r>
              <a:rPr lang="en-US" sz="1400" dirty="0"/>
              <a:t>Simple logos are the ones people can recognize as soon as they see them. ... </a:t>
            </a:r>
          </a:p>
          <a:p>
            <a:r>
              <a:rPr lang="en-US" sz="1400" b="1" u="sng" dirty="0">
                <a:solidFill>
                  <a:srgbClr val="0070C0"/>
                </a:solidFill>
              </a:rPr>
              <a:t>Scalable</a:t>
            </a:r>
            <a:r>
              <a:rPr lang="en-US" sz="1400" b="1" dirty="0">
                <a:solidFill>
                  <a:srgbClr val="0070C0"/>
                </a:solidFill>
              </a:rPr>
              <a:t>.</a:t>
            </a:r>
            <a:r>
              <a:rPr lang="en-US" sz="1400" b="1" dirty="0">
                <a:solidFill>
                  <a:schemeClr val="accent2">
                    <a:lumMod val="75000"/>
                  </a:schemeClr>
                </a:solidFill>
              </a:rPr>
              <a:t> </a:t>
            </a:r>
            <a:r>
              <a:rPr lang="en-US" sz="1400" dirty="0"/>
              <a:t>A great logo should be simple enough to be able to be scaled down or up and still look good.</a:t>
            </a:r>
          </a:p>
          <a:p>
            <a:r>
              <a:rPr lang="en-US" sz="1400" b="1" u="sng" dirty="0">
                <a:solidFill>
                  <a:srgbClr val="7030A0"/>
                </a:solidFill>
              </a:rPr>
              <a:t>Memorable / Impactful</a:t>
            </a:r>
            <a:r>
              <a:rPr lang="en-US" sz="1400" b="1" dirty="0">
                <a:solidFill>
                  <a:srgbClr val="7030A0"/>
                </a:solidFill>
              </a:rPr>
              <a:t>. </a:t>
            </a:r>
            <a:r>
              <a:rPr lang="en-US" sz="1400" dirty="0"/>
              <a:t>It stands out and people remember them.</a:t>
            </a:r>
            <a:r>
              <a:rPr lang="en-US" sz="1400" b="1" dirty="0">
                <a:solidFill>
                  <a:schemeClr val="accent2">
                    <a:lumMod val="75000"/>
                  </a:schemeClr>
                </a:solidFill>
              </a:rPr>
              <a:t> </a:t>
            </a:r>
          </a:p>
          <a:p>
            <a:r>
              <a:rPr lang="en-US" sz="1400" b="1" u="sng" dirty="0">
                <a:solidFill>
                  <a:srgbClr val="00B050"/>
                </a:solidFill>
              </a:rPr>
              <a:t>Versatile</a:t>
            </a:r>
            <a:r>
              <a:rPr lang="en-US" sz="1400" b="1" dirty="0">
                <a:solidFill>
                  <a:srgbClr val="00B050"/>
                </a:solidFill>
              </a:rPr>
              <a:t>.</a:t>
            </a:r>
            <a:r>
              <a:rPr lang="en-US" sz="1400" b="1" dirty="0">
                <a:solidFill>
                  <a:schemeClr val="accent2">
                    <a:lumMod val="75000"/>
                  </a:schemeClr>
                </a:solidFill>
              </a:rPr>
              <a:t> </a:t>
            </a:r>
            <a:r>
              <a:rPr lang="en-US" sz="1400" dirty="0"/>
              <a:t>You can use them in a variety of different ways.</a:t>
            </a:r>
          </a:p>
          <a:p>
            <a:r>
              <a:rPr lang="en-US" sz="1400" b="1" u="sng" dirty="0">
                <a:solidFill>
                  <a:srgbClr val="C00000"/>
                </a:solidFill>
              </a:rPr>
              <a:t>Relevant</a:t>
            </a:r>
            <a:r>
              <a:rPr lang="en-US" sz="1400" b="1" dirty="0">
                <a:solidFill>
                  <a:srgbClr val="C00000"/>
                </a:solidFill>
              </a:rPr>
              <a:t>. </a:t>
            </a:r>
            <a:r>
              <a:rPr lang="en-US" sz="1400" dirty="0"/>
              <a:t>It relates to the theme/theatre </a:t>
            </a:r>
            <a:r>
              <a:rPr lang="en-US" sz="1400" dirty="0" err="1"/>
              <a:t>etc</a:t>
            </a:r>
            <a:endParaRPr lang="en-US" sz="1400" dirty="0"/>
          </a:p>
          <a:p>
            <a:endParaRPr lang="en-GB" sz="1800" dirty="0"/>
          </a:p>
        </p:txBody>
      </p:sp>
      <p:sp>
        <p:nvSpPr>
          <p:cNvPr id="8" name="Rounded Rectangle 7"/>
          <p:cNvSpPr/>
          <p:nvPr/>
        </p:nvSpPr>
        <p:spPr>
          <a:xfrm>
            <a:off x="107504" y="4512722"/>
            <a:ext cx="4376505" cy="2317336"/>
          </a:xfrm>
          <a:prstGeom prst="roundRect">
            <a:avLst>
              <a:gd name="adj" fmla="val 1069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Content Placeholder 3"/>
          <p:cNvSpPr txBox="1">
            <a:spLocks/>
          </p:cNvSpPr>
          <p:nvPr/>
        </p:nvSpPr>
        <p:spPr>
          <a:xfrm>
            <a:off x="4536504" y="2996952"/>
            <a:ext cx="4572000" cy="2665788"/>
          </a:xfrm>
          <a:prstGeom prst="rect">
            <a:avLst/>
          </a:prstGeom>
          <a:solidFill>
            <a:schemeClr val="accent5">
              <a:lumMod val="20000"/>
              <a:lumOff val="80000"/>
            </a:schemeClr>
          </a:solidFill>
          <a:ln>
            <a:solidFill>
              <a:schemeClr val="tx1"/>
            </a:solidFill>
          </a:ln>
        </p:spPr>
        <p:txBody>
          <a:bodyPr>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GB" sz="1600" b="1" u="sng" dirty="0"/>
              <a:t>C: Theatre Posters</a:t>
            </a:r>
          </a:p>
          <a:p>
            <a:r>
              <a:rPr lang="en-GB" sz="1400" dirty="0"/>
              <a:t>The poster for a given show is about 2 things</a:t>
            </a:r>
          </a:p>
          <a:p>
            <a:r>
              <a:rPr lang="en-GB" sz="1400" dirty="0"/>
              <a:t>Letting people know what’s happening</a:t>
            </a:r>
          </a:p>
          <a:p>
            <a:r>
              <a:rPr lang="en-GB" sz="1400" dirty="0"/>
              <a:t>Information about times, costs, locations</a:t>
            </a:r>
          </a:p>
          <a:p>
            <a:r>
              <a:rPr lang="en-GB" sz="1400" dirty="0"/>
              <a:t>Attracting people to book to see the show</a:t>
            </a:r>
          </a:p>
          <a:p>
            <a:pPr lvl="1"/>
            <a:r>
              <a:rPr lang="en-GB" sz="1400" dirty="0"/>
              <a:t>who’s in it? </a:t>
            </a:r>
          </a:p>
          <a:p>
            <a:pPr lvl="1"/>
            <a:r>
              <a:rPr lang="en-GB" sz="1400" dirty="0"/>
              <a:t>Attractive image that says something about the show. </a:t>
            </a:r>
          </a:p>
          <a:p>
            <a:pPr lvl="1"/>
            <a:r>
              <a:rPr lang="en-GB" sz="1400" dirty="0"/>
              <a:t>Any reviews or awards?</a:t>
            </a:r>
          </a:p>
          <a:p>
            <a:pPr marL="0" indent="0">
              <a:buFont typeface="Arial" panose="020B0604020202020204" pitchFamily="34" charset="0"/>
              <a:buNone/>
            </a:pPr>
            <a:r>
              <a:rPr lang="en-GB" sz="1400" dirty="0"/>
              <a:t>It also needs to be able to translate to other media – tickets, programmes, merchandise </a:t>
            </a:r>
            <a:r>
              <a:rPr lang="en-GB" sz="1400" dirty="0" err="1"/>
              <a:t>etc</a:t>
            </a:r>
            <a:endParaRPr lang="en-GB" sz="1400" dirty="0"/>
          </a:p>
        </p:txBody>
      </p:sp>
      <p:sp>
        <p:nvSpPr>
          <p:cNvPr id="10" name="Content Placeholder 2"/>
          <p:cNvSpPr txBox="1">
            <a:spLocks/>
          </p:cNvSpPr>
          <p:nvPr/>
        </p:nvSpPr>
        <p:spPr>
          <a:xfrm>
            <a:off x="4634012" y="5771023"/>
            <a:ext cx="4330476" cy="1042353"/>
          </a:xfrm>
          <a:prstGeom prst="rect">
            <a:avLst/>
          </a:prstGeom>
          <a:solidFill>
            <a:srgbClr val="CCFF99"/>
          </a:solidFill>
          <a:ln>
            <a:solidFill>
              <a:schemeClr val="tx1"/>
            </a:solidFill>
          </a:ln>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1600" b="1" u="sng" dirty="0"/>
              <a:t>D: Alternate ways to advertise</a:t>
            </a:r>
          </a:p>
          <a:p>
            <a:pPr algn="ctr" fontAlgn="t"/>
            <a:r>
              <a:rPr lang="en-GB" sz="1400" dirty="0"/>
              <a:t>Promo events, TV interviews, arts festivals</a:t>
            </a:r>
          </a:p>
          <a:p>
            <a:pPr algn="ctr" fontAlgn="t"/>
            <a:r>
              <a:rPr lang="en-GB" sz="1400" dirty="0"/>
              <a:t>Flash mob events</a:t>
            </a:r>
          </a:p>
          <a:p>
            <a:pPr algn="ctr" fontAlgn="t"/>
            <a:r>
              <a:rPr lang="en-GB" sz="1400" dirty="0"/>
              <a:t>Photoshoots</a:t>
            </a:r>
          </a:p>
        </p:txBody>
      </p:sp>
      <p:sp>
        <p:nvSpPr>
          <p:cNvPr id="4" name="Rectangle 3"/>
          <p:cNvSpPr/>
          <p:nvPr/>
        </p:nvSpPr>
        <p:spPr>
          <a:xfrm rot="20891794">
            <a:off x="104643" y="279513"/>
            <a:ext cx="2392026" cy="923330"/>
          </a:xfrm>
          <a:prstGeom prst="rect">
            <a:avLst/>
          </a:prstGeom>
          <a:solidFill>
            <a:srgbClr val="FFFF99"/>
          </a:solidFill>
        </p:spPr>
        <p:txBody>
          <a:bodyPr wrap="square">
            <a:spAutoFit/>
          </a:bodyPr>
          <a:lstStyle/>
          <a:p>
            <a:pPr lvl="0" algn="ctr"/>
            <a:r>
              <a:rPr lang="en-US" b="1" u="sng" dirty="0">
                <a:solidFill>
                  <a:prstClr val="black"/>
                </a:solidFill>
              </a:rPr>
              <a:t>Marketing</a:t>
            </a:r>
            <a:r>
              <a:rPr lang="en-US" b="1" dirty="0">
                <a:solidFill>
                  <a:prstClr val="black"/>
                </a:solidFill>
              </a:rPr>
              <a:t>: The action of promoting and selling a product </a:t>
            </a:r>
            <a:endParaRPr lang="en-US" dirty="0">
              <a:solidFill>
                <a:prstClr val="black"/>
              </a:solidFill>
            </a:endParaRPr>
          </a:p>
        </p:txBody>
      </p:sp>
      <p:pic>
        <p:nvPicPr>
          <p:cNvPr id="102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770623">
            <a:off x="2167231" y="669055"/>
            <a:ext cx="613414" cy="9512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descr="Image result for theatre marketing">
            <a:hlinkClick r:id="rId8"/>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4398" t="10399" r="2337" b="3879"/>
          <a:stretch/>
        </p:blipFill>
        <p:spPr bwMode="auto">
          <a:xfrm rot="405508">
            <a:off x="7028700" y="39387"/>
            <a:ext cx="2166303" cy="1494884"/>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4F8050E6-FACC-418F-9894-9DE5E3105826}"/>
              </a:ext>
            </a:extLst>
          </p:cNvPr>
          <p:cNvSpPr>
            <a:spLocks noGrp="1"/>
          </p:cNvSpPr>
          <p:nvPr>
            <p:ph type="sldNum" sz="quarter" idx="12"/>
          </p:nvPr>
        </p:nvSpPr>
        <p:spPr/>
        <p:txBody>
          <a:bodyPr/>
          <a:lstStyle/>
          <a:p>
            <a:fld id="{DC0DAC50-5B68-40A7-BE88-76A9D7FBAD5C}" type="slidenum">
              <a:rPr lang="en-GB" smtClean="0"/>
              <a:t>42</a:t>
            </a:fld>
            <a:endParaRPr lang="en-GB"/>
          </a:p>
        </p:txBody>
      </p:sp>
    </p:spTree>
    <p:extLst>
      <p:ext uri="{BB962C8B-B14F-4D97-AF65-F5344CB8AC3E}">
        <p14:creationId xmlns:p14="http://schemas.microsoft.com/office/powerpoint/2010/main" val="3403893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bg/>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xEl>
                                              <p:pRg st="4" end="4"/>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
                                            <p:txEl>
                                              <p:pRg st="5" end="5"/>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9">
                                            <p:txEl>
                                              <p:pRg st="6" end="6"/>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0">
                                            <p:bg/>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P spid="9" grpId="0" build="p" animBg="1"/>
      <p:bldP spid="10" grpId="0" build="p"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35496" y="2451912"/>
            <a:ext cx="4233577" cy="4289456"/>
          </a:xfrm>
          <a:prstGeom prst="roundRect">
            <a:avLst>
              <a:gd name="adj" fmla="val 3917"/>
            </a:avLst>
          </a:prstGeom>
          <a:solidFill>
            <a:srgbClr val="CC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ounded Rectangle 3"/>
          <p:cNvSpPr/>
          <p:nvPr/>
        </p:nvSpPr>
        <p:spPr>
          <a:xfrm>
            <a:off x="4362948" y="938971"/>
            <a:ext cx="4781052" cy="5802397"/>
          </a:xfrm>
          <a:prstGeom prst="roundRect">
            <a:avLst>
              <a:gd name="adj" fmla="val 3917"/>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p:cNvSpPr txBox="1"/>
          <p:nvPr/>
        </p:nvSpPr>
        <p:spPr>
          <a:xfrm>
            <a:off x="2103736" y="-99392"/>
            <a:ext cx="5060552" cy="707886"/>
          </a:xfrm>
          <a:prstGeom prst="rect">
            <a:avLst/>
          </a:prstGeom>
          <a:noFill/>
        </p:spPr>
        <p:txBody>
          <a:bodyPr wrap="square" rtlCol="0">
            <a:spAutoFit/>
          </a:bodyPr>
          <a:lstStyle/>
          <a:p>
            <a:pPr algn="ctr"/>
            <a:r>
              <a:rPr lang="en-GB" sz="4000" b="1" dirty="0">
                <a:ln>
                  <a:solidFill>
                    <a:sysClr val="windowText" lastClr="000000"/>
                  </a:solidFill>
                </a:ln>
                <a:solidFill>
                  <a:srgbClr val="0070C0"/>
                </a:solidFill>
              </a:rPr>
              <a:t>Marketing</a:t>
            </a:r>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7002" t="14034" r="33420" b="26097"/>
          <a:stretch/>
        </p:blipFill>
        <p:spPr bwMode="auto">
          <a:xfrm>
            <a:off x="4405678" y="1347155"/>
            <a:ext cx="2182546" cy="1856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7314" t="11444" r="36343" b="7620"/>
          <a:stretch/>
        </p:blipFill>
        <p:spPr bwMode="auto">
          <a:xfrm>
            <a:off x="6691247" y="3156866"/>
            <a:ext cx="2345249" cy="29364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067" t="12994" r="28423" b="35471"/>
          <a:stretch/>
        </p:blipFill>
        <p:spPr bwMode="auto">
          <a:xfrm>
            <a:off x="4375724" y="3429000"/>
            <a:ext cx="2354647" cy="15690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7314" t="11443" r="26697" b="41612"/>
          <a:stretch/>
        </p:blipFill>
        <p:spPr bwMode="auto">
          <a:xfrm>
            <a:off x="6588224" y="1437060"/>
            <a:ext cx="2510494" cy="14408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5496" y="2420888"/>
            <a:ext cx="4269073" cy="4616648"/>
          </a:xfrm>
          <a:prstGeom prst="rect">
            <a:avLst/>
          </a:prstGeom>
        </p:spPr>
        <p:txBody>
          <a:bodyPr wrap="square">
            <a:spAutoFit/>
          </a:bodyPr>
          <a:lstStyle/>
          <a:p>
            <a:r>
              <a:rPr lang="en-GB" sz="1600" b="1" dirty="0"/>
              <a:t>B: Distribution of flyers / posters:</a:t>
            </a:r>
            <a:endParaRPr lang="en-GB" sz="1600" dirty="0"/>
          </a:p>
          <a:p>
            <a:pPr marL="285750" indent="-285750">
              <a:buFont typeface="Arial" panose="020B0604020202020204" pitchFamily="34" charset="0"/>
              <a:buChar char="•"/>
            </a:pPr>
            <a:r>
              <a:rPr lang="en-US" sz="1400" dirty="0"/>
              <a:t>Locally: numerous shops, restaurants, pubs, community </a:t>
            </a:r>
            <a:r>
              <a:rPr lang="en-US" sz="1400" dirty="0" err="1"/>
              <a:t>centres</a:t>
            </a:r>
            <a:r>
              <a:rPr lang="en-US" sz="1400" dirty="0"/>
              <a:t> </a:t>
            </a:r>
            <a:r>
              <a:rPr lang="en-US" sz="1400" dirty="0" err="1"/>
              <a:t>etc</a:t>
            </a:r>
            <a:r>
              <a:rPr lang="en-US" sz="1400" dirty="0"/>
              <a:t> will display flyers and posters – occasionally it can be helpful to offer a ticket or two in exchange for displaying posters.</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London Off-west end/arts venues: most off-west end theatres and arts venues across the capital will display print </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GB" sz="1400" dirty="0"/>
              <a:t>Door-to-door </a:t>
            </a:r>
            <a:r>
              <a:rPr lang="en-GB" sz="1400" dirty="0" err="1"/>
              <a:t>flyering</a:t>
            </a:r>
            <a:r>
              <a:rPr lang="en-GB" sz="1400" dirty="0"/>
              <a:t>- posting flyers through the letter boxes of people’s homes</a:t>
            </a:r>
            <a:endParaRPr lang="en-US" sz="1400" dirty="0"/>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Special interest: Is your show particularly relevant to a particular group? </a:t>
            </a:r>
            <a:r>
              <a:rPr lang="en-US" sz="1400" dirty="0" err="1"/>
              <a:t>Eg</a:t>
            </a:r>
            <a:r>
              <a:rPr lang="en-US" sz="1400" dirty="0"/>
              <a:t> if you are targeting a particular ethnic group, you could take your print to restaurants, shops and community </a:t>
            </a:r>
            <a:r>
              <a:rPr lang="en-US" sz="1400" dirty="0" err="1"/>
              <a:t>centres</a:t>
            </a:r>
            <a:r>
              <a:rPr lang="en-US" sz="1400" dirty="0"/>
              <a:t> that are of particular relevance to that group, or into areas that have a high percentage of that group living locally </a:t>
            </a:r>
          </a:p>
          <a:p>
            <a:r>
              <a:rPr lang="en-GB" sz="1400" b="1" dirty="0"/>
              <a:t> </a:t>
            </a:r>
            <a:endParaRPr lang="en-GB" sz="1400" dirty="0"/>
          </a:p>
        </p:txBody>
      </p:sp>
      <p:sp>
        <p:nvSpPr>
          <p:cNvPr id="3" name="Rectangle 2"/>
          <p:cNvSpPr/>
          <p:nvPr/>
        </p:nvSpPr>
        <p:spPr>
          <a:xfrm>
            <a:off x="4362948" y="938971"/>
            <a:ext cx="4874027" cy="410882"/>
          </a:xfrm>
          <a:prstGeom prst="rect">
            <a:avLst/>
          </a:prstGeom>
        </p:spPr>
        <p:txBody>
          <a:bodyPr wrap="none">
            <a:spAutoFit/>
          </a:bodyPr>
          <a:lstStyle/>
          <a:p>
            <a:pPr algn="ctr">
              <a:lnSpc>
                <a:spcPct val="115000"/>
              </a:lnSpc>
              <a:spcAft>
                <a:spcPts val="0"/>
              </a:spcAft>
            </a:pPr>
            <a:r>
              <a:rPr lang="en-GB" b="1" dirty="0"/>
              <a:t>C: How productions are marketed and advertised</a:t>
            </a:r>
            <a:endParaRPr lang="en-GB" sz="1400" b="1" dirty="0"/>
          </a:p>
        </p:txBody>
      </p:sp>
      <p:sp>
        <p:nvSpPr>
          <p:cNvPr id="10" name="Rectangle 9"/>
          <p:cNvSpPr/>
          <p:nvPr/>
        </p:nvSpPr>
        <p:spPr>
          <a:xfrm>
            <a:off x="129121" y="567562"/>
            <a:ext cx="4139952" cy="1846659"/>
          </a:xfrm>
          <a:prstGeom prst="rect">
            <a:avLst/>
          </a:prstGeom>
          <a:solidFill>
            <a:srgbClr val="FFFF00"/>
          </a:solidFill>
          <a:ln>
            <a:solidFill>
              <a:schemeClr val="tx1"/>
            </a:solidFill>
          </a:ln>
        </p:spPr>
        <p:txBody>
          <a:bodyPr wrap="square">
            <a:spAutoFit/>
          </a:bodyPr>
          <a:lstStyle/>
          <a:p>
            <a:r>
              <a:rPr lang="en-US" sz="1600" b="1" u="sng" dirty="0"/>
              <a:t>A: 5 things marketing &amp; distribution do: </a:t>
            </a:r>
          </a:p>
          <a:p>
            <a:r>
              <a:rPr lang="en-US" sz="1400" dirty="0"/>
              <a:t>1. Advertise the product and introduce new plays to audience</a:t>
            </a:r>
          </a:p>
          <a:p>
            <a:r>
              <a:rPr lang="en-US" sz="1400" dirty="0"/>
              <a:t>2. Connect with audience through video streams (i.e. publicity on YouTube) </a:t>
            </a:r>
          </a:p>
          <a:p>
            <a:r>
              <a:rPr lang="en-GB" sz="1400" dirty="0"/>
              <a:t>3. Grow their sales </a:t>
            </a:r>
          </a:p>
          <a:p>
            <a:r>
              <a:rPr lang="en-US" sz="1400" dirty="0"/>
              <a:t>4. Target the appropriate audience </a:t>
            </a:r>
          </a:p>
          <a:p>
            <a:r>
              <a:rPr lang="en-GB" sz="1400" dirty="0"/>
              <a:t>5. Promote your product via media (radio, online)</a:t>
            </a:r>
          </a:p>
        </p:txBody>
      </p:sp>
      <p:pic>
        <p:nvPicPr>
          <p:cNvPr id="1031" name="Picture 7" descr="Image result for theatre marketing">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04202" y="5411937"/>
            <a:ext cx="1385497" cy="121369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778028" y="5142384"/>
            <a:ext cx="1738188" cy="230832"/>
          </a:xfrm>
          <a:prstGeom prst="rect">
            <a:avLst/>
          </a:prstGeom>
          <a:noFill/>
        </p:spPr>
        <p:txBody>
          <a:bodyPr wrap="square" rtlCol="0">
            <a:spAutoFit/>
          </a:bodyPr>
          <a:lstStyle/>
          <a:p>
            <a:r>
              <a:rPr lang="en-GB" sz="900" b="1" dirty="0"/>
              <a:t>Word of mouth</a:t>
            </a:r>
          </a:p>
        </p:txBody>
      </p:sp>
      <p:sp>
        <p:nvSpPr>
          <p:cNvPr id="6" name="Slide Number Placeholder 5">
            <a:extLst>
              <a:ext uri="{FF2B5EF4-FFF2-40B4-BE49-F238E27FC236}">
                <a16:creationId xmlns:a16="http://schemas.microsoft.com/office/drawing/2014/main" id="{E7265426-7406-4C61-97FC-83719D43E1A5}"/>
              </a:ext>
            </a:extLst>
          </p:cNvPr>
          <p:cNvSpPr>
            <a:spLocks noGrp="1"/>
          </p:cNvSpPr>
          <p:nvPr>
            <p:ph type="sldNum" sz="quarter" idx="12"/>
          </p:nvPr>
        </p:nvSpPr>
        <p:spPr/>
        <p:txBody>
          <a:bodyPr/>
          <a:lstStyle/>
          <a:p>
            <a:fld id="{DC0DAC50-5B68-40A7-BE88-76A9D7FBAD5C}" type="slidenum">
              <a:rPr lang="en-GB" smtClean="0"/>
              <a:t>43</a:t>
            </a:fld>
            <a:endParaRPr lang="en-GB"/>
          </a:p>
        </p:txBody>
      </p:sp>
    </p:spTree>
    <p:extLst>
      <p:ext uri="{BB962C8B-B14F-4D97-AF65-F5344CB8AC3E}">
        <p14:creationId xmlns:p14="http://schemas.microsoft.com/office/powerpoint/2010/main" val="37067644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2103736" y="-99392"/>
            <a:ext cx="5060552" cy="707886"/>
          </a:xfrm>
          <a:prstGeom prst="rect">
            <a:avLst/>
          </a:prstGeom>
          <a:noFill/>
        </p:spPr>
        <p:txBody>
          <a:bodyPr wrap="square" rtlCol="0">
            <a:spAutoFit/>
          </a:bodyPr>
          <a:lstStyle/>
          <a:p>
            <a:pPr algn="ctr"/>
            <a:r>
              <a:rPr lang="en-GB" sz="4000" b="1" dirty="0">
                <a:ln>
                  <a:solidFill>
                    <a:sysClr val="windowText" lastClr="000000"/>
                  </a:solidFill>
                </a:ln>
                <a:solidFill>
                  <a:srgbClr val="0070C0"/>
                </a:solidFill>
              </a:rPr>
              <a:t>Budget </a:t>
            </a:r>
          </a:p>
        </p:txBody>
      </p:sp>
      <p:sp>
        <p:nvSpPr>
          <p:cNvPr id="3" name="TextBox 2"/>
          <p:cNvSpPr txBox="1"/>
          <p:nvPr/>
        </p:nvSpPr>
        <p:spPr>
          <a:xfrm>
            <a:off x="395536" y="608494"/>
            <a:ext cx="7102152" cy="3139321"/>
          </a:xfrm>
          <a:prstGeom prst="rect">
            <a:avLst/>
          </a:prstGeom>
          <a:noFill/>
        </p:spPr>
        <p:txBody>
          <a:bodyPr wrap="square" rtlCol="0">
            <a:spAutoFit/>
          </a:bodyPr>
          <a:lstStyle/>
          <a:p>
            <a:r>
              <a:rPr lang="en-GB" b="1" dirty="0"/>
              <a:t>A: Why do performances need budgets?</a:t>
            </a:r>
          </a:p>
          <a:p>
            <a:r>
              <a:rPr lang="en-GB" dirty="0"/>
              <a:t>Every show must have a budget that </a:t>
            </a:r>
            <a:r>
              <a:rPr lang="en-GB" b="1" dirty="0"/>
              <a:t>estimates the amount of money the show will make</a:t>
            </a:r>
            <a:r>
              <a:rPr lang="en-GB" dirty="0"/>
              <a:t>, whilst setting limits on the spending for the different areas of a show, to result in a profit.</a:t>
            </a:r>
            <a:r>
              <a:rPr lang="en-GB" b="1" dirty="0"/>
              <a:t> </a:t>
            </a:r>
            <a:endParaRPr lang="en-GB" sz="600" b="1" dirty="0"/>
          </a:p>
          <a:p>
            <a:endParaRPr lang="en-GB" b="1" dirty="0"/>
          </a:p>
          <a:p>
            <a:endParaRPr lang="en-GB" b="1" dirty="0"/>
          </a:p>
          <a:p>
            <a:endParaRPr lang="en-GB" b="1" dirty="0"/>
          </a:p>
          <a:p>
            <a:endParaRPr lang="en-GB" b="1" dirty="0"/>
          </a:p>
          <a:p>
            <a:endParaRPr lang="en-GB" b="1" dirty="0"/>
          </a:p>
          <a:p>
            <a:endParaRPr lang="en-GB" b="1" dirty="0"/>
          </a:p>
          <a:p>
            <a:endParaRPr lang="en-GB" b="1" dirty="0"/>
          </a:p>
        </p:txBody>
      </p:sp>
      <p:sp>
        <p:nvSpPr>
          <p:cNvPr id="4" name="Slide Number Placeholder 3">
            <a:extLst>
              <a:ext uri="{FF2B5EF4-FFF2-40B4-BE49-F238E27FC236}">
                <a16:creationId xmlns:a16="http://schemas.microsoft.com/office/drawing/2014/main" id="{915F6F26-9C2A-4BD3-B1D6-EADE2D81D424}"/>
              </a:ext>
            </a:extLst>
          </p:cNvPr>
          <p:cNvSpPr>
            <a:spLocks noGrp="1"/>
          </p:cNvSpPr>
          <p:nvPr>
            <p:ph type="sldNum" sz="quarter" idx="12"/>
          </p:nvPr>
        </p:nvSpPr>
        <p:spPr/>
        <p:txBody>
          <a:bodyPr/>
          <a:lstStyle/>
          <a:p>
            <a:fld id="{DC0DAC50-5B68-40A7-BE88-76A9D7FBAD5C}" type="slidenum">
              <a:rPr lang="en-GB" smtClean="0"/>
              <a:t>44</a:t>
            </a:fld>
            <a:endParaRPr lang="en-GB"/>
          </a:p>
        </p:txBody>
      </p:sp>
      <p:graphicFrame>
        <p:nvGraphicFramePr>
          <p:cNvPr id="7" name="Table 6">
            <a:extLst>
              <a:ext uri="{FF2B5EF4-FFF2-40B4-BE49-F238E27FC236}">
                <a16:creationId xmlns:a16="http://schemas.microsoft.com/office/drawing/2014/main" id="{1182BB4B-96FA-4233-96E7-05F33F0769A2}"/>
              </a:ext>
            </a:extLst>
          </p:cNvPr>
          <p:cNvGraphicFramePr>
            <a:graphicFrameLocks noGrp="1"/>
          </p:cNvGraphicFramePr>
          <p:nvPr>
            <p:extLst>
              <p:ext uri="{D42A27DB-BD31-4B8C-83A1-F6EECF244321}">
                <p14:modId xmlns:p14="http://schemas.microsoft.com/office/powerpoint/2010/main" val="327296123"/>
              </p:ext>
            </p:extLst>
          </p:nvPr>
        </p:nvGraphicFramePr>
        <p:xfrm>
          <a:off x="133597" y="2545715"/>
          <a:ext cx="4438403" cy="3962400"/>
        </p:xfrm>
        <a:graphic>
          <a:graphicData uri="http://schemas.openxmlformats.org/drawingml/2006/table">
            <a:tbl>
              <a:tblPr firstRow="1" bandRow="1">
                <a:tableStyleId>{5C22544A-7EE6-4342-B048-85BDC9FD1C3A}</a:tableStyleId>
              </a:tblPr>
              <a:tblGrid>
                <a:gridCol w="1126035">
                  <a:extLst>
                    <a:ext uri="{9D8B030D-6E8A-4147-A177-3AD203B41FA5}">
                      <a16:colId xmlns:a16="http://schemas.microsoft.com/office/drawing/2014/main" val="3188450009"/>
                    </a:ext>
                  </a:extLst>
                </a:gridCol>
                <a:gridCol w="3312368">
                  <a:extLst>
                    <a:ext uri="{9D8B030D-6E8A-4147-A177-3AD203B41FA5}">
                      <a16:colId xmlns:a16="http://schemas.microsoft.com/office/drawing/2014/main" val="372638559"/>
                    </a:ext>
                  </a:extLst>
                </a:gridCol>
              </a:tblGrid>
              <a:tr h="293366">
                <a:tc>
                  <a:txBody>
                    <a:bodyPr/>
                    <a:lstStyle/>
                    <a:p>
                      <a:r>
                        <a:rPr lang="en-GB" sz="1400" b="1" dirty="0">
                          <a:solidFill>
                            <a:schemeClr val="tx1"/>
                          </a:solidFill>
                          <a:latin typeface="+mj-lt"/>
                        </a:rPr>
                        <a:t>Profit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GB" sz="1400" b="0" i="0" kern="1200" dirty="0">
                          <a:solidFill>
                            <a:schemeClr val="tx1"/>
                          </a:solidFill>
                          <a:effectLst/>
                          <a:latin typeface="+mj-lt"/>
                          <a:ea typeface="+mn-ea"/>
                          <a:cs typeface="+mn-cs"/>
                        </a:rPr>
                        <a:t>A financial gain, especially the difference between the amount earned and the amount spent</a:t>
                      </a:r>
                      <a:endParaRPr lang="en-GB" sz="1400" b="0"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78057755"/>
                  </a:ext>
                </a:extLst>
              </a:tr>
              <a:tr h="293366">
                <a:tc>
                  <a:txBody>
                    <a:bodyPr/>
                    <a:lstStyle/>
                    <a:p>
                      <a:r>
                        <a:rPr lang="en-GB" sz="1400" b="1" dirty="0">
                          <a:solidFill>
                            <a:schemeClr val="tx1"/>
                          </a:solidFill>
                          <a:latin typeface="+mj-lt"/>
                        </a:rPr>
                        <a:t>Loss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GB" sz="1400" b="0" i="0" kern="1200" dirty="0">
                          <a:solidFill>
                            <a:schemeClr val="dk1"/>
                          </a:solidFill>
                          <a:effectLst/>
                          <a:latin typeface="+mj-lt"/>
                          <a:ea typeface="+mn-ea"/>
                          <a:cs typeface="+mn-cs"/>
                        </a:rPr>
                        <a:t>The amount of money lost by a business or organisation</a:t>
                      </a:r>
                      <a:endParaRPr lang="en-GB" sz="1400" b="0"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17245165"/>
                  </a:ext>
                </a:extLst>
              </a:tr>
              <a:tr h="293366">
                <a:tc>
                  <a:txBody>
                    <a:bodyPr/>
                    <a:lstStyle/>
                    <a:p>
                      <a:r>
                        <a:rPr lang="en-GB" sz="1400" b="1" dirty="0">
                          <a:solidFill>
                            <a:schemeClr val="tx1"/>
                          </a:solidFill>
                          <a:latin typeface="+mj-lt"/>
                        </a:rPr>
                        <a:t>Income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GB" sz="1400" b="0" i="0" kern="1200" dirty="0">
                          <a:solidFill>
                            <a:schemeClr val="tx1"/>
                          </a:solidFill>
                          <a:effectLst/>
                          <a:latin typeface="+mj-lt"/>
                          <a:ea typeface="+mn-ea"/>
                          <a:cs typeface="+mn-cs"/>
                        </a:rPr>
                        <a:t>Money received, Coming IN</a:t>
                      </a:r>
                      <a:endParaRPr lang="en-GB" sz="1400" b="0"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73437870"/>
                  </a:ext>
                </a:extLst>
              </a:tr>
              <a:tr h="293366">
                <a:tc>
                  <a:txBody>
                    <a:bodyPr/>
                    <a:lstStyle/>
                    <a:p>
                      <a:r>
                        <a:rPr lang="en-GB" sz="1400" b="1" dirty="0">
                          <a:solidFill>
                            <a:schemeClr val="tx1"/>
                          </a:solidFill>
                          <a:latin typeface="+mj-lt"/>
                        </a:rPr>
                        <a:t>Expenditure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GB" sz="1400" b="0" dirty="0">
                          <a:solidFill>
                            <a:schemeClr val="tx1"/>
                          </a:solidFill>
                          <a:latin typeface="+mj-lt"/>
                        </a:rPr>
                        <a:t>The amount of money spent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89724603"/>
                  </a:ext>
                </a:extLst>
              </a:tr>
              <a:tr h="498722">
                <a:tc>
                  <a:txBody>
                    <a:bodyPr/>
                    <a:lstStyle/>
                    <a:p>
                      <a:r>
                        <a:rPr lang="en-GB" sz="1400" b="1" dirty="0">
                          <a:solidFill>
                            <a:schemeClr val="tx1"/>
                          </a:solidFill>
                          <a:latin typeface="+mj-lt"/>
                        </a:rPr>
                        <a:t>Royalties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GB" sz="1400" b="0" i="0" kern="1200" dirty="0">
                          <a:solidFill>
                            <a:schemeClr val="dk1"/>
                          </a:solidFill>
                          <a:effectLst/>
                          <a:latin typeface="+mj-lt"/>
                          <a:ea typeface="+mn-ea"/>
                          <a:cs typeface="+mn-cs"/>
                        </a:rPr>
                        <a:t>Royalty is a fee that pays the playwright for their creativity and hard work when putting on their piece of work. This tends to be taken out of the overall ticket sales</a:t>
                      </a:r>
                      <a:endParaRPr lang="en-GB" sz="1400" b="0"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96179633"/>
                  </a:ext>
                </a:extLst>
              </a:tr>
              <a:tr h="704078">
                <a:tc>
                  <a:txBody>
                    <a:bodyPr/>
                    <a:lstStyle/>
                    <a:p>
                      <a:r>
                        <a:rPr lang="en-GB" sz="1400" b="1" dirty="0">
                          <a:solidFill>
                            <a:schemeClr val="tx1"/>
                          </a:solidFill>
                          <a:latin typeface="+mj-lt"/>
                        </a:rPr>
                        <a:t>Pricing Policy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mj-lt"/>
                        </a:rPr>
                        <a:t>Referring to ticket prices -An effective pricing strategy must do two things: attract an audience for the show and raise sufficient income through ticket sales to break even and then make a profit.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27181231"/>
                  </a:ext>
                </a:extLst>
              </a:tr>
            </a:tbl>
          </a:graphicData>
        </a:graphic>
      </p:graphicFrame>
      <p:pic>
        <p:nvPicPr>
          <p:cNvPr id="3074" name="Picture 2" descr="Budget Transparent | PNG All">
            <a:extLst>
              <a:ext uri="{FF2B5EF4-FFF2-40B4-BE49-F238E27FC236}">
                <a16:creationId xmlns:a16="http://schemas.microsoft.com/office/drawing/2014/main" id="{D66E675C-A46C-487D-AC37-17E1A95CD9E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68431" y="78881"/>
            <a:ext cx="1646312" cy="164631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Table 9">
            <a:extLst>
              <a:ext uri="{FF2B5EF4-FFF2-40B4-BE49-F238E27FC236}">
                <a16:creationId xmlns:a16="http://schemas.microsoft.com/office/drawing/2014/main" id="{0D35CA12-9062-4016-8E10-A09124CF99E7}"/>
              </a:ext>
            </a:extLst>
          </p:cNvPr>
          <p:cNvGraphicFramePr>
            <a:graphicFrameLocks noGrp="1"/>
          </p:cNvGraphicFramePr>
          <p:nvPr>
            <p:extLst>
              <p:ext uri="{D42A27DB-BD31-4B8C-83A1-F6EECF244321}">
                <p14:modId xmlns:p14="http://schemas.microsoft.com/office/powerpoint/2010/main" val="4022088051"/>
              </p:ext>
            </p:extLst>
          </p:nvPr>
        </p:nvGraphicFramePr>
        <p:xfrm>
          <a:off x="4634012" y="2564007"/>
          <a:ext cx="4438403" cy="3383280"/>
        </p:xfrm>
        <a:graphic>
          <a:graphicData uri="http://schemas.openxmlformats.org/drawingml/2006/table">
            <a:tbl>
              <a:tblPr firstRow="1" bandRow="1">
                <a:tableStyleId>{5C22544A-7EE6-4342-B048-85BDC9FD1C3A}</a:tableStyleId>
              </a:tblPr>
              <a:tblGrid>
                <a:gridCol w="1896917">
                  <a:extLst>
                    <a:ext uri="{9D8B030D-6E8A-4147-A177-3AD203B41FA5}">
                      <a16:colId xmlns:a16="http://schemas.microsoft.com/office/drawing/2014/main" val="20000"/>
                    </a:ext>
                  </a:extLst>
                </a:gridCol>
                <a:gridCol w="2541486">
                  <a:extLst>
                    <a:ext uri="{9D8B030D-6E8A-4147-A177-3AD203B41FA5}">
                      <a16:colId xmlns:a16="http://schemas.microsoft.com/office/drawing/2014/main" val="20001"/>
                    </a:ext>
                  </a:extLst>
                </a:gridCol>
              </a:tblGrid>
              <a:tr h="288032">
                <a:tc>
                  <a:txBody>
                    <a:bodyPr/>
                    <a:lstStyle/>
                    <a:p>
                      <a:r>
                        <a:rPr lang="en-GB" sz="1400" dirty="0"/>
                        <a:t>Income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400" dirty="0"/>
                        <a:t>Expenditure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304256">
                <a:tc>
                  <a:txBody>
                    <a:bodyPr/>
                    <a:lstStyle/>
                    <a:p>
                      <a:pPr marL="285750" indent="-285750">
                        <a:buFont typeface="Arial" panose="020B0604020202020204" pitchFamily="34" charset="0"/>
                        <a:buChar char="•"/>
                      </a:pPr>
                      <a:r>
                        <a:rPr lang="en-GB" sz="1400" b="0" dirty="0"/>
                        <a:t>Ticket Sales (this will</a:t>
                      </a:r>
                      <a:r>
                        <a:rPr lang="en-GB" sz="1400" b="0" baseline="0" dirty="0"/>
                        <a:t> depend on how many shows you perform and how many audience your chosen venue holds)</a:t>
                      </a:r>
                      <a:endParaRPr lang="en-GB" sz="1400" b="0" dirty="0"/>
                    </a:p>
                    <a:p>
                      <a:pPr marL="285750" indent="-285750">
                        <a:buFont typeface="Arial" panose="020B0604020202020204" pitchFamily="34" charset="0"/>
                        <a:buChar char="•"/>
                      </a:pPr>
                      <a:r>
                        <a:rPr lang="en-GB" sz="1400" b="0" baseline="0" dirty="0"/>
                        <a:t>Merchandise (programmes, t-shirts </a:t>
                      </a:r>
                      <a:r>
                        <a:rPr lang="en-GB" sz="1400" b="0" baseline="0" dirty="0" err="1"/>
                        <a:t>etc</a:t>
                      </a:r>
                      <a:r>
                        <a:rPr lang="en-GB" sz="1400" b="0" baseline="0" dirty="0"/>
                        <a:t>)</a:t>
                      </a:r>
                    </a:p>
                    <a:p>
                      <a:pPr marL="285750" indent="-285750">
                        <a:buFont typeface="Arial" panose="020B0604020202020204" pitchFamily="34" charset="0"/>
                        <a:buChar char="•"/>
                      </a:pPr>
                      <a:r>
                        <a:rPr lang="en-GB" sz="1400" b="0" dirty="0"/>
                        <a:t>Sponsorship</a:t>
                      </a:r>
                    </a:p>
                    <a:p>
                      <a:pPr marL="285750" indent="-285750">
                        <a:buFont typeface="Arial" panose="020B0604020202020204" pitchFamily="34" charset="0"/>
                        <a:buChar char="•"/>
                      </a:pPr>
                      <a:r>
                        <a:rPr lang="en-GB" sz="1400" b="0" dirty="0"/>
                        <a:t>Arts</a:t>
                      </a:r>
                      <a:r>
                        <a:rPr lang="en-GB" sz="1400" b="0" baseline="0" dirty="0"/>
                        <a:t> Council Grants</a:t>
                      </a:r>
                    </a:p>
                    <a:p>
                      <a:pPr marL="285750" indent="-285750">
                        <a:buFont typeface="Arial" panose="020B0604020202020204" pitchFamily="34" charset="0"/>
                        <a:buChar char="•"/>
                      </a:pPr>
                      <a:r>
                        <a:rPr lang="en-GB" sz="1400" b="0" dirty="0"/>
                        <a:t>Refreshments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GB" sz="1400" b="0" dirty="0"/>
                        <a:t>Hiring venues</a:t>
                      </a:r>
                    </a:p>
                    <a:p>
                      <a:pPr marL="285750" indent="-285750">
                        <a:buFont typeface="Arial" panose="020B0604020202020204" pitchFamily="34" charset="0"/>
                        <a:buChar char="•"/>
                      </a:pPr>
                      <a:r>
                        <a:rPr lang="en-GB" sz="1400" b="0" dirty="0"/>
                        <a:t>Wages (actors , director and technicians)</a:t>
                      </a:r>
                    </a:p>
                    <a:p>
                      <a:pPr marL="285750" indent="-285750">
                        <a:buFont typeface="Arial" panose="020B0604020202020204" pitchFamily="34" charset="0"/>
                        <a:buChar char="•"/>
                      </a:pPr>
                      <a:r>
                        <a:rPr lang="en-GB" sz="1400" b="0" dirty="0"/>
                        <a:t>Marketing (cost of printing flyers, tickets </a:t>
                      </a:r>
                      <a:r>
                        <a:rPr lang="en-GB" sz="1400" b="0" dirty="0" err="1"/>
                        <a:t>etc</a:t>
                      </a:r>
                      <a:endParaRPr lang="en-GB" sz="1400" b="0" dirty="0"/>
                    </a:p>
                    <a:p>
                      <a:pPr marL="285750" indent="-285750">
                        <a:buFont typeface="Arial" panose="020B0604020202020204" pitchFamily="34" charset="0"/>
                        <a:buChar char="•"/>
                      </a:pPr>
                      <a:r>
                        <a:rPr lang="en-GB" sz="1400" b="0" dirty="0"/>
                        <a:t>Transport</a:t>
                      </a:r>
                    </a:p>
                    <a:p>
                      <a:pPr marL="285750" indent="-285750">
                        <a:buFont typeface="Arial" panose="020B0604020202020204" pitchFamily="34" charset="0"/>
                        <a:buChar char="•"/>
                      </a:pPr>
                      <a:r>
                        <a:rPr lang="en-GB" sz="1400" b="0" dirty="0"/>
                        <a:t>Accommodation</a:t>
                      </a:r>
                    </a:p>
                    <a:p>
                      <a:pPr marL="285750" indent="-285750">
                        <a:buFont typeface="Arial" panose="020B0604020202020204" pitchFamily="34" charset="0"/>
                        <a:buChar char="•"/>
                      </a:pPr>
                      <a:r>
                        <a:rPr lang="en-GB" sz="1400" b="0" dirty="0"/>
                        <a:t>Props</a:t>
                      </a:r>
                    </a:p>
                    <a:p>
                      <a:pPr marL="285750" indent="-285750">
                        <a:buFont typeface="Arial" panose="020B0604020202020204" pitchFamily="34" charset="0"/>
                        <a:buChar char="•"/>
                      </a:pPr>
                      <a:r>
                        <a:rPr lang="en-GB" sz="1400" b="0" dirty="0"/>
                        <a:t>Set</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b="0" dirty="0"/>
                        <a:t>Costume</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b="0" baseline="0" dirty="0"/>
                        <a:t>Publicity</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b="0" baseline="0" dirty="0"/>
                        <a:t>Hiring lighting and sound equipment</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b="0" baseline="0" dirty="0"/>
                        <a:t>Costumes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8" name="Rectangle 7">
            <a:extLst>
              <a:ext uri="{FF2B5EF4-FFF2-40B4-BE49-F238E27FC236}">
                <a16:creationId xmlns:a16="http://schemas.microsoft.com/office/drawing/2014/main" id="{8A0F4D00-A518-459D-A05B-2D0F8BC1687D}"/>
              </a:ext>
            </a:extLst>
          </p:cNvPr>
          <p:cNvSpPr/>
          <p:nvPr/>
        </p:nvSpPr>
        <p:spPr>
          <a:xfrm>
            <a:off x="4567213" y="2131988"/>
            <a:ext cx="4572000" cy="369332"/>
          </a:xfrm>
          <a:prstGeom prst="rect">
            <a:avLst/>
          </a:prstGeom>
        </p:spPr>
        <p:txBody>
          <a:bodyPr>
            <a:spAutoFit/>
          </a:bodyPr>
          <a:lstStyle/>
          <a:p>
            <a:r>
              <a:rPr lang="en-GB" b="1" dirty="0"/>
              <a:t>C: What to include in a theatre budget</a:t>
            </a:r>
          </a:p>
        </p:txBody>
      </p:sp>
      <p:sp>
        <p:nvSpPr>
          <p:cNvPr id="9" name="Rectangle 8">
            <a:extLst>
              <a:ext uri="{FF2B5EF4-FFF2-40B4-BE49-F238E27FC236}">
                <a16:creationId xmlns:a16="http://schemas.microsoft.com/office/drawing/2014/main" id="{EC7DB873-38D5-43FD-BA0C-5F5743097CF8}"/>
              </a:ext>
            </a:extLst>
          </p:cNvPr>
          <p:cNvSpPr/>
          <p:nvPr/>
        </p:nvSpPr>
        <p:spPr>
          <a:xfrm>
            <a:off x="395536" y="2131988"/>
            <a:ext cx="1480085" cy="369332"/>
          </a:xfrm>
          <a:prstGeom prst="rect">
            <a:avLst/>
          </a:prstGeom>
        </p:spPr>
        <p:txBody>
          <a:bodyPr wrap="none">
            <a:spAutoFit/>
          </a:bodyPr>
          <a:lstStyle/>
          <a:p>
            <a:r>
              <a:rPr lang="en-GB" b="1" dirty="0"/>
              <a:t>B: Key words:</a:t>
            </a:r>
          </a:p>
        </p:txBody>
      </p:sp>
    </p:spTree>
    <p:extLst>
      <p:ext uri="{BB962C8B-B14F-4D97-AF65-F5344CB8AC3E}">
        <p14:creationId xmlns:p14="http://schemas.microsoft.com/office/powerpoint/2010/main" val="19057352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2103736" y="-171400"/>
            <a:ext cx="5060552" cy="707886"/>
          </a:xfrm>
          <a:prstGeom prst="rect">
            <a:avLst/>
          </a:prstGeom>
          <a:noFill/>
        </p:spPr>
        <p:txBody>
          <a:bodyPr wrap="square" rtlCol="0">
            <a:spAutoFit/>
          </a:bodyPr>
          <a:lstStyle/>
          <a:p>
            <a:pPr algn="ctr"/>
            <a:r>
              <a:rPr lang="en-GB" sz="4000" b="1" dirty="0">
                <a:ln>
                  <a:solidFill>
                    <a:sysClr val="windowText" lastClr="000000"/>
                  </a:solidFill>
                </a:ln>
                <a:solidFill>
                  <a:srgbClr val="0070C0"/>
                </a:solidFill>
              </a:rPr>
              <a:t>Funding</a:t>
            </a:r>
          </a:p>
        </p:txBody>
      </p:sp>
      <p:pic>
        <p:nvPicPr>
          <p:cNvPr id="3074" name="Picture 2" descr="Image result for fundi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12" y="-27384"/>
            <a:ext cx="1584176" cy="71051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funding">
            <a:hlinkClick r:id="rId4"/>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2238" r="20183"/>
          <a:stretch/>
        </p:blipFill>
        <p:spPr bwMode="auto">
          <a:xfrm>
            <a:off x="8100392" y="-16184"/>
            <a:ext cx="1043608" cy="8798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5496" y="612540"/>
            <a:ext cx="2664296" cy="410882"/>
          </a:xfrm>
          <a:prstGeom prst="rect">
            <a:avLst/>
          </a:prstGeom>
        </p:spPr>
        <p:txBody>
          <a:bodyPr wrap="square">
            <a:spAutoFit/>
          </a:bodyPr>
          <a:lstStyle/>
          <a:p>
            <a:pPr>
              <a:lnSpc>
                <a:spcPct val="115000"/>
              </a:lnSpc>
              <a:spcAft>
                <a:spcPts val="0"/>
              </a:spcAft>
            </a:pPr>
            <a:r>
              <a:rPr lang="en-GB" b="1" dirty="0"/>
              <a:t>A: Types of funding</a:t>
            </a:r>
            <a:endParaRPr lang="en-GB" sz="1400" b="1" dirty="0">
              <a:solidFill>
                <a:srgbClr val="000000"/>
              </a:solidFill>
              <a:ea typeface="Calibri"/>
              <a:cs typeface="Calibri"/>
            </a:endParaRPr>
          </a:p>
        </p:txBody>
      </p:sp>
      <p:sp>
        <p:nvSpPr>
          <p:cNvPr id="7" name="Rectangle 6"/>
          <p:cNvSpPr/>
          <p:nvPr/>
        </p:nvSpPr>
        <p:spPr>
          <a:xfrm>
            <a:off x="179512" y="3861048"/>
            <a:ext cx="2664296" cy="410882"/>
          </a:xfrm>
          <a:prstGeom prst="rect">
            <a:avLst/>
          </a:prstGeom>
        </p:spPr>
        <p:txBody>
          <a:bodyPr wrap="square">
            <a:spAutoFit/>
          </a:bodyPr>
          <a:lstStyle/>
          <a:p>
            <a:pPr>
              <a:lnSpc>
                <a:spcPct val="115000"/>
              </a:lnSpc>
              <a:spcAft>
                <a:spcPts val="0"/>
              </a:spcAft>
            </a:pPr>
            <a:r>
              <a:rPr lang="en-GB" b="1" dirty="0"/>
              <a:t>B: Examples</a:t>
            </a:r>
            <a:endParaRPr lang="en-GB" sz="1400" b="1" dirty="0">
              <a:solidFill>
                <a:srgbClr val="000000"/>
              </a:solidFill>
              <a:ea typeface="Calibri"/>
              <a:cs typeface="Calibri"/>
            </a:endParaRPr>
          </a:p>
        </p:txBody>
      </p:sp>
      <p:graphicFrame>
        <p:nvGraphicFramePr>
          <p:cNvPr id="8" name="Table 7"/>
          <p:cNvGraphicFramePr>
            <a:graphicFrameLocks noGrp="1"/>
          </p:cNvGraphicFramePr>
          <p:nvPr>
            <p:extLst>
              <p:ext uri="{D42A27DB-BD31-4B8C-83A1-F6EECF244321}">
                <p14:modId xmlns:p14="http://schemas.microsoft.com/office/powerpoint/2010/main" val="2413037097"/>
              </p:ext>
            </p:extLst>
          </p:nvPr>
        </p:nvGraphicFramePr>
        <p:xfrm>
          <a:off x="251519" y="1037457"/>
          <a:ext cx="8712969" cy="2895600"/>
        </p:xfrm>
        <a:graphic>
          <a:graphicData uri="http://schemas.openxmlformats.org/drawingml/2006/table">
            <a:tbl>
              <a:tblPr firstRow="1" bandRow="1">
                <a:tableStyleId>{5C22544A-7EE6-4342-B048-85BDC9FD1C3A}</a:tableStyleId>
              </a:tblPr>
              <a:tblGrid>
                <a:gridCol w="2808313">
                  <a:extLst>
                    <a:ext uri="{9D8B030D-6E8A-4147-A177-3AD203B41FA5}">
                      <a16:colId xmlns:a16="http://schemas.microsoft.com/office/drawing/2014/main" val="639593047"/>
                    </a:ext>
                  </a:extLst>
                </a:gridCol>
                <a:gridCol w="3000333">
                  <a:extLst>
                    <a:ext uri="{9D8B030D-6E8A-4147-A177-3AD203B41FA5}">
                      <a16:colId xmlns:a16="http://schemas.microsoft.com/office/drawing/2014/main" val="4219111883"/>
                    </a:ext>
                  </a:extLst>
                </a:gridCol>
                <a:gridCol w="2904323">
                  <a:extLst>
                    <a:ext uri="{9D8B030D-6E8A-4147-A177-3AD203B41FA5}">
                      <a16:colId xmlns:a16="http://schemas.microsoft.com/office/drawing/2014/main" val="833941349"/>
                    </a:ext>
                  </a:extLst>
                </a:gridCol>
              </a:tblGrid>
              <a:tr h="326481">
                <a:tc>
                  <a:txBody>
                    <a:bodyPr/>
                    <a:lstStyle/>
                    <a:p>
                      <a:r>
                        <a:rPr lang="en-GB" dirty="0">
                          <a:solidFill>
                            <a:schemeClr val="tx1"/>
                          </a:solidFill>
                        </a:rPr>
                        <a:t>Public Sector</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GB" dirty="0">
                          <a:solidFill>
                            <a:schemeClr val="tx1"/>
                          </a:solidFill>
                        </a:rPr>
                        <a:t>Private Sector</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GB" dirty="0">
                          <a:solidFill>
                            <a:schemeClr val="tx1"/>
                          </a:solidFill>
                        </a:rPr>
                        <a:t>Third</a:t>
                      </a:r>
                      <a:r>
                        <a:rPr lang="en-GB" baseline="0" dirty="0">
                          <a:solidFill>
                            <a:schemeClr val="tx1"/>
                          </a:solidFill>
                        </a:rPr>
                        <a:t> Sector</a:t>
                      </a:r>
                      <a:endParaRPr lang="en-GB" dirty="0">
                        <a:solidFill>
                          <a:schemeClr val="tx1"/>
                        </a:solidFill>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579917866"/>
                  </a:ext>
                </a:extLst>
              </a:tr>
              <a:tr h="2522708">
                <a:tc>
                  <a:txBody>
                    <a:bodyPr/>
                    <a:lstStyle/>
                    <a:p>
                      <a:pPr marL="285750" lvl="0" indent="-285750">
                        <a:buFont typeface="Arial" panose="020B0604020202020204" pitchFamily="34" charset="0"/>
                        <a:buChar char="•"/>
                      </a:pPr>
                      <a:r>
                        <a:rPr lang="en-US" sz="1600" dirty="0">
                          <a:latin typeface="+mn-lt"/>
                          <a:cs typeface="Comic Sans MS"/>
                        </a:rPr>
                        <a:t>Large regional and national </a:t>
                      </a:r>
                      <a:r>
                        <a:rPr lang="en-US" sz="1600" b="1" dirty="0">
                          <a:solidFill>
                            <a:srgbClr val="0070C0"/>
                          </a:solidFill>
                          <a:latin typeface="+mn-lt"/>
                          <a:cs typeface="Comic Sans MS"/>
                        </a:rPr>
                        <a:t>funding</a:t>
                      </a:r>
                      <a:r>
                        <a:rPr lang="en-US" sz="1600" dirty="0">
                          <a:latin typeface="+mn-lt"/>
                          <a:cs typeface="Comic Sans MS"/>
                        </a:rPr>
                        <a:t> bodies.</a:t>
                      </a:r>
                    </a:p>
                    <a:p>
                      <a:pPr marL="285750" lvl="0" indent="-285750">
                        <a:buFont typeface="Arial" panose="020B0604020202020204" pitchFamily="34" charset="0"/>
                        <a:buChar char="•"/>
                      </a:pPr>
                      <a:r>
                        <a:rPr lang="en-US" sz="1600" dirty="0">
                          <a:latin typeface="+mn-lt"/>
                          <a:cs typeface="Comic Sans MS"/>
                        </a:rPr>
                        <a:t>They will monitor how the money is spent (ensure it is spent how the application stated)</a:t>
                      </a:r>
                    </a:p>
                    <a:p>
                      <a:pPr marL="285750" lvl="0" indent="-285750">
                        <a:buFont typeface="Arial" panose="020B0604020202020204" pitchFamily="34" charset="0"/>
                        <a:buChar char="•"/>
                      </a:pPr>
                      <a:r>
                        <a:rPr lang="en-US" sz="1600" dirty="0">
                          <a:latin typeface="+mn-lt"/>
                          <a:cs typeface="Comic Sans MS"/>
                        </a:rPr>
                        <a:t>Money is given as a ‘grant’ meaning the venue/company </a:t>
                      </a:r>
                      <a:r>
                        <a:rPr lang="en-US" sz="1600" b="1" dirty="0">
                          <a:solidFill>
                            <a:srgbClr val="0070C0"/>
                          </a:solidFill>
                          <a:latin typeface="+mn-lt"/>
                          <a:cs typeface="Comic Sans MS"/>
                        </a:rPr>
                        <a:t>don’t have to pay it back</a:t>
                      </a:r>
                      <a:r>
                        <a:rPr lang="en-US" sz="1600" dirty="0">
                          <a:solidFill>
                            <a:srgbClr val="0070C0"/>
                          </a:solidFill>
                          <a:latin typeface="+mn-lt"/>
                          <a:cs typeface="Comic Sans MS"/>
                        </a:rPr>
                        <a:t>.</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lvl="0" indent="-285750">
                        <a:buFont typeface="Arial" panose="020B0604020202020204" pitchFamily="34" charset="0"/>
                        <a:buChar char="•"/>
                      </a:pPr>
                      <a:r>
                        <a:rPr lang="en-US" sz="1600" b="1" dirty="0">
                          <a:solidFill>
                            <a:srgbClr val="008E40"/>
                          </a:solidFill>
                          <a:latin typeface="+mn-lt"/>
                          <a:cs typeface="Comic Sans MS"/>
                        </a:rPr>
                        <a:t>Sponsors</a:t>
                      </a:r>
                      <a:r>
                        <a:rPr lang="en-US" sz="1600" dirty="0">
                          <a:solidFill>
                            <a:srgbClr val="008E40"/>
                          </a:solidFill>
                          <a:latin typeface="+mn-lt"/>
                          <a:cs typeface="Comic Sans MS"/>
                        </a:rPr>
                        <a:t> </a:t>
                      </a:r>
                      <a:r>
                        <a:rPr lang="en-US" sz="1600" dirty="0">
                          <a:latin typeface="+mn-lt"/>
                          <a:cs typeface="Comic Sans MS"/>
                        </a:rPr>
                        <a:t>or investors could be businesses or individuals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latin typeface="+mn-lt"/>
                          <a:cs typeface="Comic Sans MS"/>
                        </a:rPr>
                        <a:t>They will give money or benefits in kind</a:t>
                      </a:r>
                      <a:r>
                        <a:rPr lang="en-US" sz="1600" baseline="0" dirty="0">
                          <a:latin typeface="+mn-lt"/>
                          <a:cs typeface="Comic Sans MS"/>
                        </a:rPr>
                        <a:t> (this is called a </a:t>
                      </a:r>
                      <a:r>
                        <a:rPr lang="en-US" sz="1600" b="1" baseline="0" dirty="0">
                          <a:solidFill>
                            <a:srgbClr val="008E40"/>
                          </a:solidFill>
                          <a:latin typeface="+mn-lt"/>
                          <a:cs typeface="Comic Sans MS"/>
                        </a:rPr>
                        <a:t>b</a:t>
                      </a:r>
                      <a:r>
                        <a:rPr lang="en-US" sz="1600" b="1" dirty="0">
                          <a:solidFill>
                            <a:srgbClr val="008E40"/>
                          </a:solidFill>
                          <a:latin typeface="+mn-lt"/>
                          <a:cs typeface="Comic Sans MS"/>
                        </a:rPr>
                        <a:t>enefactor</a:t>
                      </a:r>
                      <a:r>
                        <a:rPr lang="en-US" sz="1600" b="0" dirty="0">
                          <a:latin typeface="+mn-lt"/>
                          <a:cs typeface="Comic Sans MS"/>
                        </a:rPr>
                        <a:t>)</a:t>
                      </a:r>
                      <a:r>
                        <a:rPr lang="en-US" sz="1600" b="1" dirty="0">
                          <a:latin typeface="+mn-lt"/>
                          <a:cs typeface="Comic Sans MS"/>
                        </a:rPr>
                        <a:t> </a:t>
                      </a:r>
                      <a:r>
                        <a:rPr lang="en-US" sz="1600" dirty="0">
                          <a:latin typeface="+mn-lt"/>
                          <a:cs typeface="Comic Sans MS"/>
                        </a:rPr>
                        <a:t>to an organisation but will </a:t>
                      </a:r>
                      <a:r>
                        <a:rPr lang="en-US" sz="1600" b="1" dirty="0">
                          <a:solidFill>
                            <a:srgbClr val="008E40"/>
                          </a:solidFill>
                          <a:latin typeface="+mn-lt"/>
                          <a:cs typeface="Comic Sans MS"/>
                        </a:rPr>
                        <a:t>want something in return</a:t>
                      </a:r>
                      <a:r>
                        <a:rPr lang="en-US" sz="1600" dirty="0">
                          <a:solidFill>
                            <a:srgbClr val="008E40"/>
                          </a:solidFill>
                          <a:latin typeface="+mn-lt"/>
                          <a:cs typeface="Comic Sans MS"/>
                        </a:rPr>
                        <a:t> </a:t>
                      </a:r>
                      <a:r>
                        <a:rPr lang="en-US" sz="1600" dirty="0">
                          <a:latin typeface="+mn-lt"/>
                          <a:cs typeface="Comic Sans MS"/>
                        </a:rPr>
                        <a:t>e.g. advertising or use of facilities for their own use.</a:t>
                      </a:r>
                    </a:p>
                    <a:p>
                      <a:pPr marL="285750" lvl="0" indent="-285750">
                        <a:buFont typeface="Arial" panose="020B0604020202020204" pitchFamily="34" charset="0"/>
                        <a:buChar char="•"/>
                      </a:pPr>
                      <a:r>
                        <a:rPr lang="en-US" sz="1600" dirty="0">
                          <a:latin typeface="+mn-lt"/>
                          <a:cs typeface="Comic Sans MS"/>
                        </a:rPr>
                        <a:t>You</a:t>
                      </a:r>
                      <a:r>
                        <a:rPr lang="en-US" sz="1600" baseline="0" dirty="0">
                          <a:latin typeface="+mn-lt"/>
                          <a:cs typeface="Comic Sans MS"/>
                        </a:rPr>
                        <a:t> could also be giving a </a:t>
                      </a:r>
                      <a:r>
                        <a:rPr lang="en-US" sz="1600" b="1" baseline="0" dirty="0">
                          <a:latin typeface="+mn-lt"/>
                          <a:cs typeface="Comic Sans MS"/>
                        </a:rPr>
                        <a:t>l</a:t>
                      </a:r>
                      <a:r>
                        <a:rPr lang="en-US" sz="1600" b="1" dirty="0">
                          <a:latin typeface="+mn-lt"/>
                          <a:cs typeface="Comic Sans MS"/>
                        </a:rPr>
                        <a:t>oan</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r>
                        <a:rPr lang="en-US" sz="1600" dirty="0">
                          <a:latin typeface="+mn-lt"/>
                          <a:cs typeface="Comic Sans MS"/>
                        </a:rPr>
                        <a:t>Funding from </a:t>
                      </a:r>
                      <a:r>
                        <a:rPr lang="en-US" sz="1600" b="1" dirty="0">
                          <a:solidFill>
                            <a:srgbClr val="C00000"/>
                          </a:solidFill>
                          <a:latin typeface="+mn-lt"/>
                          <a:cs typeface="Comic Sans MS"/>
                        </a:rPr>
                        <a:t>trusts and charitie</a:t>
                      </a:r>
                      <a:r>
                        <a:rPr lang="en-US" sz="1600" dirty="0">
                          <a:solidFill>
                            <a:srgbClr val="C00000"/>
                          </a:solidFill>
                          <a:latin typeface="+mn-lt"/>
                          <a:cs typeface="Comic Sans MS"/>
                        </a:rPr>
                        <a:t>s</a:t>
                      </a:r>
                    </a:p>
                    <a:p>
                      <a:pPr lvl="0"/>
                      <a:r>
                        <a:rPr lang="en-US" sz="1600" dirty="0">
                          <a:latin typeface="+mn-lt"/>
                          <a:cs typeface="Comic Sans MS"/>
                        </a:rPr>
                        <a:t>The trust or charity decides how much money it will </a:t>
                      </a:r>
                      <a:r>
                        <a:rPr lang="en-US" sz="1600" b="1" dirty="0">
                          <a:solidFill>
                            <a:srgbClr val="C00000"/>
                          </a:solidFill>
                          <a:latin typeface="+mn-lt"/>
                          <a:cs typeface="Comic Sans MS"/>
                        </a:rPr>
                        <a:t>donate</a:t>
                      </a:r>
                      <a:r>
                        <a:rPr lang="en-US" sz="1600" dirty="0">
                          <a:latin typeface="+mn-lt"/>
                          <a:cs typeface="Comic Sans MS"/>
                        </a:rPr>
                        <a:t> as a grant to an arts organisation</a:t>
                      </a:r>
                    </a:p>
                    <a:p>
                      <a:pPr lvl="0"/>
                      <a:r>
                        <a:rPr lang="en-US" sz="1600" dirty="0">
                          <a:latin typeface="+mn-lt"/>
                          <a:cs typeface="Comic Sans MS"/>
                        </a:rPr>
                        <a:t>They</a:t>
                      </a:r>
                      <a:r>
                        <a:rPr lang="en-US" sz="1600" baseline="0" dirty="0">
                          <a:latin typeface="+mn-lt"/>
                          <a:cs typeface="Comic Sans MS"/>
                        </a:rPr>
                        <a:t> have separate grants for Performing Arts and Drama</a:t>
                      </a:r>
                      <a:endParaRPr lang="en-US" sz="1600" dirty="0">
                        <a:latin typeface="+mn-lt"/>
                        <a:cs typeface="Comic Sans MS"/>
                      </a:endParaRPr>
                    </a:p>
                    <a:p>
                      <a:pPr lvl="0"/>
                      <a:r>
                        <a:rPr lang="en-US" sz="1600" dirty="0">
                          <a:latin typeface="+mn-lt"/>
                          <a:cs typeface="Comic Sans MS"/>
                        </a:rPr>
                        <a:t>Many arts venues become charities- this means individuals can </a:t>
                      </a:r>
                      <a:r>
                        <a:rPr lang="en-US" sz="1600" b="1" dirty="0">
                          <a:solidFill>
                            <a:srgbClr val="C00000"/>
                          </a:solidFill>
                          <a:latin typeface="+mn-lt"/>
                          <a:cs typeface="Comic Sans MS"/>
                        </a:rPr>
                        <a:t>make donations </a:t>
                      </a:r>
                      <a:r>
                        <a:rPr lang="en-US" sz="1600" dirty="0">
                          <a:latin typeface="+mn-lt"/>
                          <a:cs typeface="Comic Sans MS"/>
                        </a:rPr>
                        <a:t>to the venue.</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31609230"/>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1681075967"/>
              </p:ext>
            </p:extLst>
          </p:nvPr>
        </p:nvGraphicFramePr>
        <p:xfrm>
          <a:off x="251519" y="4250764"/>
          <a:ext cx="8712969" cy="2535228"/>
        </p:xfrm>
        <a:graphic>
          <a:graphicData uri="http://schemas.openxmlformats.org/drawingml/2006/table">
            <a:tbl>
              <a:tblPr firstRow="1" bandRow="1">
                <a:tableStyleId>{5C22544A-7EE6-4342-B048-85BDC9FD1C3A}</a:tableStyleId>
              </a:tblPr>
              <a:tblGrid>
                <a:gridCol w="2904323">
                  <a:extLst>
                    <a:ext uri="{9D8B030D-6E8A-4147-A177-3AD203B41FA5}">
                      <a16:colId xmlns:a16="http://schemas.microsoft.com/office/drawing/2014/main" val="639593047"/>
                    </a:ext>
                  </a:extLst>
                </a:gridCol>
                <a:gridCol w="2904323">
                  <a:extLst>
                    <a:ext uri="{9D8B030D-6E8A-4147-A177-3AD203B41FA5}">
                      <a16:colId xmlns:a16="http://schemas.microsoft.com/office/drawing/2014/main" val="4219111883"/>
                    </a:ext>
                  </a:extLst>
                </a:gridCol>
                <a:gridCol w="2904323">
                  <a:extLst>
                    <a:ext uri="{9D8B030D-6E8A-4147-A177-3AD203B41FA5}">
                      <a16:colId xmlns:a16="http://schemas.microsoft.com/office/drawing/2014/main" val="833941349"/>
                    </a:ext>
                  </a:extLst>
                </a:gridCol>
              </a:tblGrid>
              <a:tr h="2535228">
                <a:tc>
                  <a:txBody>
                    <a:bodyPr/>
                    <a:lstStyle/>
                    <a:p>
                      <a:pPr lvl="0"/>
                      <a:r>
                        <a:rPr lang="en-US" sz="1600" b="1" dirty="0">
                          <a:solidFill>
                            <a:srgbClr val="00B0F0"/>
                          </a:solidFill>
                          <a:latin typeface="+mn-lt"/>
                          <a:cs typeface="Comic Sans MS"/>
                        </a:rPr>
                        <a:t>Arts Council- </a:t>
                      </a:r>
                      <a:r>
                        <a:rPr lang="en-US" sz="1600" b="0" dirty="0">
                          <a:solidFill>
                            <a:schemeClr val="tx1"/>
                          </a:solidFill>
                          <a:latin typeface="+mn-lt"/>
                          <a:cs typeface="Comic Sans MS"/>
                        </a:rPr>
                        <a:t>money from the Government is distributed to arts organisations following application</a:t>
                      </a:r>
                    </a:p>
                    <a:p>
                      <a:pPr lvl="0"/>
                      <a:endParaRPr lang="en-US" sz="1600" b="0" dirty="0">
                        <a:solidFill>
                          <a:schemeClr val="tx1"/>
                        </a:solidFill>
                        <a:latin typeface="+mn-lt"/>
                        <a:cs typeface="Comic Sans MS"/>
                      </a:endParaRPr>
                    </a:p>
                    <a:p>
                      <a:pPr lvl="0"/>
                      <a:r>
                        <a:rPr lang="en-US" sz="1600" b="0" dirty="0">
                          <a:solidFill>
                            <a:schemeClr val="tx1"/>
                          </a:solidFill>
                          <a:latin typeface="+mn-lt"/>
                          <a:cs typeface="Comic Sans MS"/>
                        </a:rPr>
                        <a:t>Local </a:t>
                      </a:r>
                      <a:r>
                        <a:rPr lang="en-US" sz="1600" b="1" dirty="0">
                          <a:solidFill>
                            <a:srgbClr val="00B0F0"/>
                          </a:solidFill>
                          <a:latin typeface="+mn-lt"/>
                          <a:cs typeface="Comic Sans MS"/>
                        </a:rPr>
                        <a:t>government</a:t>
                      </a:r>
                      <a:r>
                        <a:rPr lang="en-US" sz="1600" b="0" dirty="0">
                          <a:solidFill>
                            <a:srgbClr val="00B0F0"/>
                          </a:solidFill>
                          <a:latin typeface="+mn-lt"/>
                          <a:cs typeface="Comic Sans MS"/>
                        </a:rPr>
                        <a:t> </a:t>
                      </a:r>
                      <a:r>
                        <a:rPr lang="en-US" sz="1600" b="0" dirty="0">
                          <a:solidFill>
                            <a:schemeClr val="tx1"/>
                          </a:solidFill>
                          <a:latin typeface="+mn-lt"/>
                          <a:cs typeface="Comic Sans MS"/>
                        </a:rPr>
                        <a:t>funding</a:t>
                      </a:r>
                    </a:p>
                    <a:p>
                      <a:pPr lvl="0"/>
                      <a:endParaRPr lang="en-US" sz="1600" b="0" dirty="0">
                        <a:solidFill>
                          <a:schemeClr val="tx1"/>
                        </a:solidFill>
                        <a:latin typeface="+mn-lt"/>
                        <a:cs typeface="Comic Sans MS"/>
                      </a:endParaRPr>
                    </a:p>
                    <a:p>
                      <a:pPr lvl="0"/>
                      <a:r>
                        <a:rPr lang="en-US" sz="1600" b="0" dirty="0">
                          <a:solidFill>
                            <a:schemeClr val="tx1"/>
                          </a:solidFill>
                          <a:latin typeface="+mn-lt"/>
                          <a:cs typeface="Comic Sans MS"/>
                        </a:rPr>
                        <a:t>The</a:t>
                      </a:r>
                      <a:r>
                        <a:rPr lang="en-US" sz="1600" b="0" baseline="0" dirty="0">
                          <a:solidFill>
                            <a:schemeClr val="tx1"/>
                          </a:solidFill>
                          <a:latin typeface="+mn-lt"/>
                          <a:cs typeface="Comic Sans MS"/>
                        </a:rPr>
                        <a:t> </a:t>
                      </a:r>
                      <a:r>
                        <a:rPr lang="en-US" sz="1600" b="1" baseline="0" dirty="0">
                          <a:solidFill>
                            <a:srgbClr val="00B0F0"/>
                          </a:solidFill>
                          <a:latin typeface="+mn-lt"/>
                          <a:cs typeface="Comic Sans MS"/>
                        </a:rPr>
                        <a:t>National Lottery </a:t>
                      </a:r>
                      <a:r>
                        <a:rPr lang="en-US" sz="1600" b="0" baseline="0" dirty="0">
                          <a:solidFill>
                            <a:schemeClr val="tx1"/>
                          </a:solidFill>
                          <a:latin typeface="+mn-lt"/>
                          <a:cs typeface="Comic Sans MS"/>
                        </a:rPr>
                        <a:t>funding- you can apply for a grant</a:t>
                      </a:r>
                      <a:endParaRPr lang="en-US" sz="1600" b="0" dirty="0">
                        <a:solidFill>
                          <a:schemeClr val="tx1"/>
                        </a:solidFill>
                        <a:latin typeface="+mn-lt"/>
                        <a:cs typeface="Comic Sans MS"/>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mn-lt"/>
                          <a:cs typeface="Comic Sans MS"/>
                        </a:rPr>
                        <a:t>For example the Theatre</a:t>
                      </a:r>
                      <a:r>
                        <a:rPr lang="en-US" sz="1600" b="0" baseline="0" dirty="0">
                          <a:solidFill>
                            <a:schemeClr val="tx1"/>
                          </a:solidFill>
                          <a:latin typeface="+mn-lt"/>
                          <a:cs typeface="Comic Sans MS"/>
                        </a:rPr>
                        <a:t> Royal Bath </a:t>
                      </a:r>
                      <a:r>
                        <a:rPr lang="en-US" sz="1600" b="0" dirty="0">
                          <a:solidFill>
                            <a:schemeClr val="tx1"/>
                          </a:solidFill>
                          <a:latin typeface="+mn-lt"/>
                          <a:cs typeface="Comic Sans MS"/>
                        </a:rPr>
                        <a:t>offers ‘Corporate membership’ to companies- including use of hospitality facilities and </a:t>
                      </a:r>
                      <a:r>
                        <a:rPr lang="en-US" sz="1600" b="1" dirty="0">
                          <a:solidFill>
                            <a:srgbClr val="00B050"/>
                          </a:solidFill>
                          <a:latin typeface="+mn-lt"/>
                          <a:cs typeface="Comic Sans MS"/>
                        </a:rPr>
                        <a:t>membership fees </a:t>
                      </a:r>
                      <a:r>
                        <a:rPr lang="en-US" sz="1600" b="0" dirty="0">
                          <a:solidFill>
                            <a:schemeClr val="tx1"/>
                          </a:solidFill>
                          <a:latin typeface="+mn-lt"/>
                          <a:cs typeface="Comic Sans MS"/>
                        </a:rPr>
                        <a:t>go towards to running of the building.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mn-lt"/>
                          <a:cs typeface="Comic Sans MS"/>
                        </a:rPr>
                        <a:t>Amateur</a:t>
                      </a:r>
                      <a:r>
                        <a:rPr lang="en-US" sz="1600" b="0" baseline="0" dirty="0">
                          <a:solidFill>
                            <a:schemeClr val="tx1"/>
                          </a:solidFill>
                          <a:latin typeface="+mn-lt"/>
                          <a:cs typeface="Comic Sans MS"/>
                        </a:rPr>
                        <a:t> theatre companies pay for their </a:t>
                      </a:r>
                      <a:r>
                        <a:rPr lang="en-US" sz="1600" b="0" baseline="0" dirty="0" err="1">
                          <a:solidFill>
                            <a:schemeClr val="tx1"/>
                          </a:solidFill>
                          <a:latin typeface="+mn-lt"/>
                          <a:cs typeface="Comic Sans MS"/>
                        </a:rPr>
                        <a:t>programmes</a:t>
                      </a:r>
                      <a:r>
                        <a:rPr lang="en-US" sz="1600" b="0" baseline="0" dirty="0">
                          <a:solidFill>
                            <a:schemeClr val="tx1"/>
                          </a:solidFill>
                          <a:latin typeface="+mn-lt"/>
                          <a:cs typeface="Comic Sans MS"/>
                        </a:rPr>
                        <a:t> by getting </a:t>
                      </a:r>
                      <a:r>
                        <a:rPr lang="en-US" sz="1600" b="1" baseline="0" dirty="0">
                          <a:solidFill>
                            <a:srgbClr val="00B050"/>
                          </a:solidFill>
                          <a:latin typeface="+mn-lt"/>
                          <a:cs typeface="Comic Sans MS"/>
                        </a:rPr>
                        <a:t>business to advertise</a:t>
                      </a:r>
                      <a:r>
                        <a:rPr lang="en-US" sz="1600" b="0" baseline="0" dirty="0">
                          <a:solidFill>
                            <a:srgbClr val="00B050"/>
                          </a:solidFill>
                          <a:latin typeface="+mn-lt"/>
                          <a:cs typeface="Comic Sans MS"/>
                        </a:rPr>
                        <a:t> </a:t>
                      </a:r>
                      <a:r>
                        <a:rPr lang="en-US" sz="1600" b="0" baseline="0" dirty="0">
                          <a:solidFill>
                            <a:schemeClr val="tx1"/>
                          </a:solidFill>
                          <a:latin typeface="+mn-lt"/>
                          <a:cs typeface="Comic Sans MS"/>
                        </a:rPr>
                        <a:t>in it.  </a:t>
                      </a:r>
                      <a:endParaRPr lang="en-US" sz="1600" b="0" dirty="0">
                        <a:solidFill>
                          <a:schemeClr val="tx1"/>
                        </a:solidFill>
                        <a:latin typeface="+mn-lt"/>
                        <a:cs typeface="Comic Sans MS"/>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r>
                        <a:rPr lang="en-US" sz="1600" b="0" dirty="0">
                          <a:solidFill>
                            <a:schemeClr val="tx1"/>
                          </a:solidFill>
                          <a:latin typeface="+mn-lt"/>
                          <a:cs typeface="Comic Sans MS"/>
                        </a:rPr>
                        <a:t>An example is ‘The Wingate  Foundation’-an independent grant </a:t>
                      </a:r>
                      <a:r>
                        <a:rPr lang="en-US" sz="1600" b="1" dirty="0">
                          <a:solidFill>
                            <a:srgbClr val="FF0000"/>
                          </a:solidFill>
                          <a:latin typeface="+mn-lt"/>
                          <a:cs typeface="Comic Sans MS"/>
                        </a:rPr>
                        <a:t>giving charity </a:t>
                      </a:r>
                      <a:r>
                        <a:rPr lang="en-US" sz="1600" b="0" dirty="0">
                          <a:solidFill>
                            <a:schemeClr val="tx1"/>
                          </a:solidFill>
                          <a:latin typeface="+mn-lt"/>
                          <a:cs typeface="Comic Sans MS"/>
                        </a:rPr>
                        <a:t>which supports arts in Wiltshire. </a:t>
                      </a:r>
                    </a:p>
                    <a:p>
                      <a:pPr lvl="0"/>
                      <a:endParaRPr lang="en-US" sz="1600" b="0" dirty="0">
                        <a:solidFill>
                          <a:schemeClr val="tx1"/>
                        </a:solidFill>
                        <a:latin typeface="+mn-lt"/>
                        <a:cs typeface="Comic Sans MS"/>
                      </a:endParaRPr>
                    </a:p>
                    <a:p>
                      <a:pPr lvl="0"/>
                      <a:r>
                        <a:rPr lang="en-US" sz="1600" b="1" dirty="0">
                          <a:solidFill>
                            <a:srgbClr val="FF0000"/>
                          </a:solidFill>
                          <a:latin typeface="+mn-lt"/>
                          <a:cs typeface="Comic Sans MS"/>
                        </a:rPr>
                        <a:t>Sponsor</a:t>
                      </a:r>
                      <a:r>
                        <a:rPr lang="en-US" sz="1600" b="1" baseline="0" dirty="0">
                          <a:solidFill>
                            <a:srgbClr val="FF0000"/>
                          </a:solidFill>
                          <a:latin typeface="+mn-lt"/>
                          <a:cs typeface="Comic Sans MS"/>
                        </a:rPr>
                        <a:t> a seat- </a:t>
                      </a:r>
                      <a:r>
                        <a:rPr lang="en-US" sz="1600" b="0" baseline="0" dirty="0">
                          <a:solidFill>
                            <a:schemeClr val="tx1"/>
                          </a:solidFill>
                          <a:latin typeface="+mn-lt"/>
                          <a:cs typeface="Comic Sans MS"/>
                        </a:rPr>
                        <a:t>members of the public can pay to have their name on a seat.</a:t>
                      </a:r>
                      <a:endParaRPr lang="en-US" sz="1600" b="0" dirty="0">
                        <a:solidFill>
                          <a:schemeClr val="tx1"/>
                        </a:solidFill>
                        <a:latin typeface="+mn-lt"/>
                        <a:cs typeface="Comic Sans MS"/>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31609230"/>
                  </a:ext>
                </a:extLst>
              </a:tr>
            </a:tbl>
          </a:graphicData>
        </a:graphic>
      </p:graphicFrame>
      <p:pic>
        <p:nvPicPr>
          <p:cNvPr id="3082" name="Picture 10" descr="Image result for national lottery png">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44103" y="6048672"/>
            <a:ext cx="493036" cy="692696"/>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Image result for sponsor a seat">
            <a:hlinkClick r:id="rId8"/>
          </p:cNvPr>
          <p:cNvSpPr>
            <a:spLocks noChangeAspect="1" noChangeArrowheads="1"/>
          </p:cNvSpPr>
          <p:nvPr/>
        </p:nvSpPr>
        <p:spPr bwMode="auto">
          <a:xfrm>
            <a:off x="117475" y="-898525"/>
            <a:ext cx="5734050" cy="18859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Slide Number Placeholder 2">
            <a:extLst>
              <a:ext uri="{FF2B5EF4-FFF2-40B4-BE49-F238E27FC236}">
                <a16:creationId xmlns:a16="http://schemas.microsoft.com/office/drawing/2014/main" id="{C6C91098-C4C9-4669-8CA8-26EFABC36EF8}"/>
              </a:ext>
            </a:extLst>
          </p:cNvPr>
          <p:cNvSpPr>
            <a:spLocks noGrp="1"/>
          </p:cNvSpPr>
          <p:nvPr>
            <p:ph type="sldNum" sz="quarter" idx="12"/>
          </p:nvPr>
        </p:nvSpPr>
        <p:spPr/>
        <p:txBody>
          <a:bodyPr/>
          <a:lstStyle/>
          <a:p>
            <a:fld id="{DC0DAC50-5B68-40A7-BE88-76A9D7FBAD5C}" type="slidenum">
              <a:rPr lang="en-GB" smtClean="0"/>
              <a:t>45</a:t>
            </a:fld>
            <a:endParaRPr lang="en-GB"/>
          </a:p>
        </p:txBody>
      </p:sp>
      <p:pic>
        <p:nvPicPr>
          <p:cNvPr id="1028" name="Picture 4" descr="Logo and guidelines | Arts Council England">
            <a:extLst>
              <a:ext uri="{FF2B5EF4-FFF2-40B4-BE49-F238E27FC236}">
                <a16:creationId xmlns:a16="http://schemas.microsoft.com/office/drawing/2014/main" id="{7E28A754-28D6-4F3C-803F-E001CA089BA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353444" y="4843740"/>
            <a:ext cx="692696" cy="69269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ponsor a Seat — Regal Tenbury">
            <a:extLst>
              <a:ext uri="{FF2B5EF4-FFF2-40B4-BE49-F238E27FC236}">
                <a16:creationId xmlns:a16="http://schemas.microsoft.com/office/drawing/2014/main" id="{FBE6876C-E639-4200-9247-589BDE051DF0}"/>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62600" t="43093" r="19288" b="34380"/>
          <a:stretch/>
        </p:blipFill>
        <p:spPr bwMode="auto">
          <a:xfrm>
            <a:off x="7634561" y="6086392"/>
            <a:ext cx="622460" cy="410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95649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2535784" y="-15190"/>
            <a:ext cx="3692400" cy="707886"/>
          </a:xfrm>
          <a:prstGeom prst="rect">
            <a:avLst/>
          </a:prstGeom>
          <a:noFill/>
        </p:spPr>
        <p:txBody>
          <a:bodyPr wrap="square" rtlCol="0">
            <a:spAutoFit/>
          </a:bodyPr>
          <a:lstStyle/>
          <a:p>
            <a:pPr algn="ctr"/>
            <a:r>
              <a:rPr lang="en-GB" sz="4000" b="1" dirty="0">
                <a:ln>
                  <a:solidFill>
                    <a:sysClr val="windowText" lastClr="000000"/>
                  </a:solidFill>
                </a:ln>
                <a:solidFill>
                  <a:srgbClr val="0070C0"/>
                </a:solidFill>
              </a:rPr>
              <a:t>Devising Tips</a:t>
            </a:r>
          </a:p>
        </p:txBody>
      </p:sp>
      <p:sp>
        <p:nvSpPr>
          <p:cNvPr id="3" name="Text Box 2"/>
          <p:cNvSpPr txBox="1">
            <a:spLocks noChangeArrowheads="1"/>
          </p:cNvSpPr>
          <p:nvPr/>
        </p:nvSpPr>
        <p:spPr bwMode="auto">
          <a:xfrm>
            <a:off x="0" y="665394"/>
            <a:ext cx="5652120" cy="6056081"/>
          </a:xfrm>
          <a:prstGeom prst="rect">
            <a:avLst/>
          </a:prstGeom>
          <a:solidFill>
            <a:srgbClr val="FFFFFF"/>
          </a:solidFill>
          <a:ln w="19050">
            <a:solidFill>
              <a:srgbClr val="000000"/>
            </a:solidFill>
            <a:prstDash val="sysDash"/>
            <a:miter lim="800000"/>
            <a:headEnd/>
            <a:tailEnd/>
          </a:ln>
        </p:spPr>
        <p:txBody>
          <a:bodyPr rot="0" vert="horz" wrap="square" lIns="91440" tIns="45720" rIns="91440" bIns="45720" anchor="t" anchorCtr="0">
            <a:noAutofit/>
          </a:bodyPr>
          <a:lstStyle/>
          <a:p>
            <a:pPr algn="ctr">
              <a:lnSpc>
                <a:spcPct val="107000"/>
              </a:lnSpc>
              <a:spcAft>
                <a:spcPts val="800"/>
              </a:spcAft>
            </a:pPr>
            <a:r>
              <a:rPr lang="en-GB" sz="1200" b="1" u="sng" dirty="0">
                <a:effectLst/>
                <a:latin typeface="Arial" panose="020B0604020202020204" pitchFamily="34" charset="0"/>
                <a:ea typeface="Calibri"/>
                <a:cs typeface="Arial" panose="020B0604020202020204" pitchFamily="34" charset="0"/>
              </a:rPr>
              <a:t>The Stages of Devising:</a:t>
            </a:r>
            <a:endParaRPr lang="en-GB" sz="1200" dirty="0">
              <a:effectLst/>
              <a:latin typeface="Arial" panose="020B0604020202020204" pitchFamily="34" charset="0"/>
              <a:ea typeface="Calibri"/>
              <a:cs typeface="Arial" panose="020B0604020202020204" pitchFamily="34" charset="0"/>
            </a:endParaRPr>
          </a:p>
          <a:p>
            <a:pPr algn="ctr">
              <a:lnSpc>
                <a:spcPct val="107000"/>
              </a:lnSpc>
              <a:spcAft>
                <a:spcPts val="800"/>
              </a:spcAft>
            </a:pPr>
            <a:r>
              <a:rPr lang="en-GB" sz="1200" b="1" dirty="0">
                <a:effectLst/>
                <a:latin typeface="Arial" panose="020B0604020202020204" pitchFamily="34" charset="0"/>
                <a:ea typeface="Calibri"/>
                <a:cs typeface="Arial" panose="020B0604020202020204" pitchFamily="34" charset="0"/>
              </a:rPr>
              <a:t>1: Response to stimulus</a:t>
            </a:r>
            <a:br>
              <a:rPr lang="en-GB" sz="1200" dirty="0">
                <a:effectLst/>
                <a:latin typeface="Arial" panose="020B0604020202020204" pitchFamily="34" charset="0"/>
                <a:ea typeface="Calibri"/>
                <a:cs typeface="Arial" panose="020B0604020202020204" pitchFamily="34" charset="0"/>
              </a:rPr>
            </a:br>
            <a:r>
              <a:rPr lang="en-GB" sz="1200" dirty="0">
                <a:effectLst/>
                <a:latin typeface="Arial" panose="020B0604020202020204" pitchFamily="34" charset="0"/>
                <a:ea typeface="Calibri"/>
                <a:cs typeface="Arial" panose="020B0604020202020204" pitchFamily="34" charset="0"/>
              </a:rPr>
              <a:t>Consider and brainstorm your initial ideas and then create an aim/objective for your performance. “We are devising a performance for…”</a:t>
            </a:r>
            <a:br>
              <a:rPr lang="en-GB" sz="1200" dirty="0">
                <a:effectLst/>
                <a:latin typeface="Arial" panose="020B0604020202020204" pitchFamily="34" charset="0"/>
                <a:ea typeface="Calibri"/>
                <a:cs typeface="Arial" panose="020B0604020202020204" pitchFamily="34" charset="0"/>
              </a:rPr>
            </a:br>
            <a:r>
              <a:rPr lang="en-GB" sz="1200" b="1" dirty="0">
                <a:effectLst/>
                <a:latin typeface="Arial" panose="020B0604020202020204" pitchFamily="34" charset="0"/>
                <a:ea typeface="Calibri"/>
                <a:cs typeface="Arial" panose="020B0604020202020204" pitchFamily="34" charset="0"/>
              </a:rPr>
              <a:t>2: Agree on a ‘general aim’</a:t>
            </a:r>
            <a:br>
              <a:rPr lang="en-GB" sz="1200" dirty="0">
                <a:effectLst/>
                <a:latin typeface="Arial" panose="020B0604020202020204" pitchFamily="34" charset="0"/>
                <a:ea typeface="Calibri"/>
                <a:cs typeface="Arial" panose="020B0604020202020204" pitchFamily="34" charset="0"/>
              </a:rPr>
            </a:br>
            <a:r>
              <a:rPr lang="en-GB" sz="1200" dirty="0">
                <a:effectLst/>
                <a:latin typeface="Arial" panose="020B0604020202020204" pitchFamily="34" charset="0"/>
                <a:ea typeface="Calibri"/>
                <a:cs typeface="Arial" panose="020B0604020202020204" pitchFamily="34" charset="0"/>
              </a:rPr>
              <a:t>Agree on a general aim for your performance, this may change after initial research or later in the devising process</a:t>
            </a:r>
            <a:br>
              <a:rPr lang="en-GB" sz="1200" dirty="0">
                <a:effectLst/>
                <a:latin typeface="Arial" panose="020B0604020202020204" pitchFamily="34" charset="0"/>
                <a:ea typeface="Calibri"/>
                <a:cs typeface="Arial" panose="020B0604020202020204" pitchFamily="34" charset="0"/>
              </a:rPr>
            </a:br>
            <a:r>
              <a:rPr lang="en-GB" sz="1200" b="1" dirty="0">
                <a:effectLst/>
                <a:latin typeface="Arial" panose="020B0604020202020204" pitchFamily="34" charset="0"/>
                <a:ea typeface="Calibri"/>
                <a:cs typeface="Arial" panose="020B0604020202020204" pitchFamily="34" charset="0"/>
              </a:rPr>
              <a:t>3: Research</a:t>
            </a:r>
            <a:br>
              <a:rPr lang="en-GB" sz="1200" dirty="0">
                <a:effectLst/>
                <a:latin typeface="Arial" panose="020B0604020202020204" pitchFamily="34" charset="0"/>
                <a:ea typeface="Calibri"/>
                <a:cs typeface="Arial" panose="020B0604020202020204" pitchFamily="34" charset="0"/>
              </a:rPr>
            </a:br>
            <a:r>
              <a:rPr lang="en-GB" sz="1200" dirty="0">
                <a:effectLst/>
                <a:latin typeface="Arial" panose="020B0604020202020204" pitchFamily="34" charset="0"/>
                <a:ea typeface="Calibri"/>
                <a:cs typeface="Arial" panose="020B0604020202020204" pitchFamily="34" charset="0"/>
              </a:rPr>
              <a:t>Conduct focused research that can be used specifically to enhance your performance.</a:t>
            </a:r>
            <a:br>
              <a:rPr lang="en-GB" sz="1200" dirty="0">
                <a:effectLst/>
                <a:latin typeface="Arial" panose="020B0604020202020204" pitchFamily="34" charset="0"/>
                <a:ea typeface="Calibri"/>
                <a:cs typeface="Arial" panose="020B0604020202020204" pitchFamily="34" charset="0"/>
              </a:rPr>
            </a:br>
            <a:r>
              <a:rPr lang="en-GB" sz="1200" b="1" dirty="0">
                <a:effectLst/>
                <a:latin typeface="Arial" panose="020B0604020202020204" pitchFamily="34" charset="0"/>
                <a:ea typeface="Calibri"/>
                <a:cs typeface="Arial" panose="020B0604020202020204" pitchFamily="34" charset="0"/>
              </a:rPr>
              <a:t>4: Feeding back research</a:t>
            </a:r>
            <a:br>
              <a:rPr lang="en-GB" sz="1200" dirty="0">
                <a:effectLst/>
                <a:latin typeface="Arial" panose="020B0604020202020204" pitchFamily="34" charset="0"/>
                <a:ea typeface="Calibri"/>
                <a:cs typeface="Arial" panose="020B0604020202020204" pitchFamily="34" charset="0"/>
              </a:rPr>
            </a:br>
            <a:r>
              <a:rPr lang="en-GB" sz="1200" dirty="0">
                <a:effectLst/>
                <a:latin typeface="Arial" panose="020B0604020202020204" pitchFamily="34" charset="0"/>
                <a:ea typeface="Calibri"/>
                <a:cs typeface="Arial" panose="020B0604020202020204" pitchFamily="34" charset="0"/>
              </a:rPr>
              <a:t>Feedback your findings to the group and consider how this could be used to influence your performance and educate your audience.</a:t>
            </a:r>
            <a:br>
              <a:rPr lang="en-GB" sz="1200" dirty="0">
                <a:effectLst/>
                <a:latin typeface="Arial" panose="020B0604020202020204" pitchFamily="34" charset="0"/>
                <a:ea typeface="Calibri"/>
                <a:cs typeface="Arial" panose="020B0604020202020204" pitchFamily="34" charset="0"/>
              </a:rPr>
            </a:br>
            <a:r>
              <a:rPr lang="en-GB" sz="1200" b="1" dirty="0">
                <a:effectLst/>
                <a:latin typeface="Arial" panose="020B0604020202020204" pitchFamily="34" charset="0"/>
                <a:ea typeface="Calibri"/>
                <a:cs typeface="Arial" panose="020B0604020202020204" pitchFamily="34" charset="0"/>
              </a:rPr>
              <a:t>5: Discussion</a:t>
            </a:r>
            <a:br>
              <a:rPr lang="en-GB" sz="1200" dirty="0">
                <a:effectLst/>
                <a:latin typeface="Arial" panose="020B0604020202020204" pitchFamily="34" charset="0"/>
                <a:ea typeface="Calibri"/>
                <a:cs typeface="Arial" panose="020B0604020202020204" pitchFamily="34" charset="0"/>
              </a:rPr>
            </a:br>
            <a:r>
              <a:rPr lang="en-GB" sz="1200" dirty="0">
                <a:effectLst/>
                <a:latin typeface="Arial" panose="020B0604020202020204" pitchFamily="34" charset="0"/>
                <a:ea typeface="Calibri"/>
                <a:cs typeface="Arial" panose="020B0604020202020204" pitchFamily="34" charset="0"/>
              </a:rPr>
              <a:t>Agree on group rules for discussion. Brainstorming and similar exercises will help you to explore everybody’s ideas.</a:t>
            </a:r>
            <a:br>
              <a:rPr lang="en-GB" sz="1200" dirty="0">
                <a:effectLst/>
                <a:latin typeface="Arial" panose="020B0604020202020204" pitchFamily="34" charset="0"/>
                <a:ea typeface="Calibri"/>
                <a:cs typeface="Arial" panose="020B0604020202020204" pitchFamily="34" charset="0"/>
              </a:rPr>
            </a:br>
            <a:r>
              <a:rPr lang="en-GB" sz="1200" b="1" dirty="0">
                <a:effectLst/>
                <a:latin typeface="Arial" panose="020B0604020202020204" pitchFamily="34" charset="0"/>
                <a:ea typeface="Calibri"/>
                <a:cs typeface="Arial" panose="020B0604020202020204" pitchFamily="34" charset="0"/>
              </a:rPr>
              <a:t>6: Specific Aims</a:t>
            </a:r>
            <a:br>
              <a:rPr lang="en-GB" sz="1200" dirty="0">
                <a:effectLst/>
                <a:latin typeface="Arial" panose="020B0604020202020204" pitchFamily="34" charset="0"/>
                <a:ea typeface="Calibri"/>
                <a:cs typeface="Arial" panose="020B0604020202020204" pitchFamily="34" charset="0"/>
              </a:rPr>
            </a:br>
            <a:r>
              <a:rPr lang="en-GB" sz="1200" dirty="0">
                <a:effectLst/>
                <a:latin typeface="Arial" panose="020B0604020202020204" pitchFamily="34" charset="0"/>
                <a:ea typeface="Calibri"/>
                <a:cs typeface="Arial" panose="020B0604020202020204" pitchFamily="34" charset="0"/>
              </a:rPr>
              <a:t>Agree on a specific intention for your performance – everything you include should now work towards achieving this intention in performance.</a:t>
            </a:r>
            <a:br>
              <a:rPr lang="en-GB" sz="1200" dirty="0">
                <a:effectLst/>
                <a:latin typeface="Arial" panose="020B0604020202020204" pitchFamily="34" charset="0"/>
                <a:ea typeface="Calibri"/>
                <a:cs typeface="Arial" panose="020B0604020202020204" pitchFamily="34" charset="0"/>
              </a:rPr>
            </a:br>
            <a:r>
              <a:rPr lang="en-GB" sz="1200" b="1" dirty="0">
                <a:effectLst/>
                <a:latin typeface="Arial" panose="020B0604020202020204" pitchFamily="34" charset="0"/>
                <a:ea typeface="Calibri"/>
                <a:cs typeface="Arial" panose="020B0604020202020204" pitchFamily="34" charset="0"/>
              </a:rPr>
              <a:t>7: Improvisation</a:t>
            </a:r>
            <a:br>
              <a:rPr lang="en-GB" sz="1200" dirty="0">
                <a:effectLst/>
                <a:latin typeface="Arial" panose="020B0604020202020204" pitchFamily="34" charset="0"/>
                <a:ea typeface="Calibri"/>
                <a:cs typeface="Arial" panose="020B0604020202020204" pitchFamily="34" charset="0"/>
              </a:rPr>
            </a:br>
            <a:r>
              <a:rPr lang="en-GB" sz="1200" dirty="0">
                <a:effectLst/>
                <a:latin typeface="Arial" panose="020B0604020202020204" pitchFamily="34" charset="0"/>
                <a:ea typeface="Calibri"/>
                <a:cs typeface="Arial" panose="020B0604020202020204" pitchFamily="34" charset="0"/>
              </a:rPr>
              <a:t>be open to experimentation and be on your feet, improvising and trying ideas out as often as possible.</a:t>
            </a:r>
            <a:br>
              <a:rPr lang="en-GB" sz="1200" dirty="0">
                <a:effectLst/>
                <a:latin typeface="Arial" panose="020B0604020202020204" pitchFamily="34" charset="0"/>
                <a:ea typeface="Calibri"/>
                <a:cs typeface="Arial" panose="020B0604020202020204" pitchFamily="34" charset="0"/>
              </a:rPr>
            </a:br>
            <a:r>
              <a:rPr lang="en-GB" sz="1200" b="1" dirty="0">
                <a:effectLst/>
                <a:latin typeface="Arial" panose="020B0604020202020204" pitchFamily="34" charset="0"/>
                <a:ea typeface="Calibri"/>
                <a:cs typeface="Arial" panose="020B0604020202020204" pitchFamily="34" charset="0"/>
              </a:rPr>
              <a:t>8: Scripting or equivalent</a:t>
            </a:r>
            <a:br>
              <a:rPr lang="en-GB" sz="1200" b="1" dirty="0">
                <a:effectLst/>
                <a:latin typeface="Arial" panose="020B0604020202020204" pitchFamily="34" charset="0"/>
                <a:ea typeface="Calibri"/>
                <a:cs typeface="Arial" panose="020B0604020202020204" pitchFamily="34" charset="0"/>
              </a:rPr>
            </a:br>
            <a:r>
              <a:rPr lang="en-GB" sz="1200" dirty="0">
                <a:effectLst/>
                <a:latin typeface="Arial" panose="020B0604020202020204" pitchFamily="34" charset="0"/>
                <a:ea typeface="Calibri"/>
                <a:cs typeface="Arial" panose="020B0604020202020204" pitchFamily="34" charset="0"/>
              </a:rPr>
              <a:t>Get the dialogue down on paper, so that it is not improvised and everybody knows what they are doing.</a:t>
            </a:r>
            <a:br>
              <a:rPr lang="en-GB" sz="1200" dirty="0">
                <a:effectLst/>
                <a:latin typeface="Arial" panose="020B0604020202020204" pitchFamily="34" charset="0"/>
                <a:ea typeface="Calibri"/>
                <a:cs typeface="Arial" panose="020B0604020202020204" pitchFamily="34" charset="0"/>
              </a:rPr>
            </a:br>
            <a:r>
              <a:rPr lang="en-GB" sz="1200" b="1" dirty="0">
                <a:effectLst/>
                <a:latin typeface="Arial" panose="020B0604020202020204" pitchFamily="34" charset="0"/>
                <a:ea typeface="Calibri"/>
                <a:cs typeface="Arial" panose="020B0604020202020204" pitchFamily="34" charset="0"/>
              </a:rPr>
              <a:t>9: Rehearsal</a:t>
            </a:r>
            <a:br>
              <a:rPr lang="en-GB" sz="1200" b="1" dirty="0">
                <a:effectLst/>
                <a:latin typeface="Arial" panose="020B0604020202020204" pitchFamily="34" charset="0"/>
                <a:ea typeface="Calibri"/>
                <a:cs typeface="Arial" panose="020B0604020202020204" pitchFamily="34" charset="0"/>
              </a:rPr>
            </a:br>
            <a:r>
              <a:rPr lang="en-GB" sz="1200" dirty="0">
                <a:effectLst/>
                <a:latin typeface="Arial" panose="020B0604020202020204" pitchFamily="34" charset="0"/>
                <a:ea typeface="Calibri"/>
                <a:cs typeface="Arial" panose="020B0604020202020204" pitchFamily="34" charset="0"/>
              </a:rPr>
              <a:t>this should be ongoing. Set specific rehearsal targets to ensure they are productive.</a:t>
            </a:r>
            <a:br>
              <a:rPr lang="en-GB" sz="1200" dirty="0">
                <a:effectLst/>
                <a:latin typeface="Arial" panose="020B0604020202020204" pitchFamily="34" charset="0"/>
                <a:ea typeface="Calibri"/>
                <a:cs typeface="Arial" panose="020B0604020202020204" pitchFamily="34" charset="0"/>
              </a:rPr>
            </a:br>
            <a:r>
              <a:rPr lang="en-GB" sz="1200" b="1" dirty="0">
                <a:effectLst/>
                <a:latin typeface="Arial" panose="020B0604020202020204" pitchFamily="34" charset="0"/>
                <a:ea typeface="Calibri"/>
                <a:cs typeface="Arial" panose="020B0604020202020204" pitchFamily="34" charset="0"/>
              </a:rPr>
              <a:t>10: Technical Rehearsal/Final Performance</a:t>
            </a:r>
            <a:br>
              <a:rPr lang="en-GB" sz="1200" dirty="0">
                <a:effectLst/>
                <a:latin typeface="Arial" panose="020B0604020202020204" pitchFamily="34" charset="0"/>
                <a:ea typeface="Calibri"/>
                <a:cs typeface="Arial" panose="020B0604020202020204" pitchFamily="34" charset="0"/>
              </a:rPr>
            </a:br>
            <a:r>
              <a:rPr lang="en-GB" sz="1200" dirty="0">
                <a:effectLst/>
                <a:latin typeface="Arial" panose="020B0604020202020204" pitchFamily="34" charset="0"/>
                <a:ea typeface="Calibri"/>
                <a:cs typeface="Arial" panose="020B0604020202020204" pitchFamily="34" charset="0"/>
              </a:rPr>
              <a:t>Final run through with technical cues and costume, followed by your final exam.</a:t>
            </a:r>
          </a:p>
        </p:txBody>
      </p:sp>
      <p:sp>
        <p:nvSpPr>
          <p:cNvPr id="4" name="Text Box 2"/>
          <p:cNvSpPr txBox="1">
            <a:spLocks noChangeArrowheads="1"/>
          </p:cNvSpPr>
          <p:nvPr/>
        </p:nvSpPr>
        <p:spPr bwMode="auto">
          <a:xfrm>
            <a:off x="5652120" y="667067"/>
            <a:ext cx="3491880" cy="6054408"/>
          </a:xfrm>
          <a:prstGeom prst="rect">
            <a:avLst/>
          </a:prstGeom>
          <a:solidFill>
            <a:srgbClr val="FFFFFF"/>
          </a:solidFill>
          <a:ln w="19050">
            <a:solidFill>
              <a:srgbClr val="000000"/>
            </a:solidFill>
            <a:prstDash val="sysDash"/>
            <a:miter lim="800000"/>
            <a:headEnd/>
            <a:tailEnd/>
          </a:ln>
        </p:spPr>
        <p:txBody>
          <a:bodyPr rot="0" vert="horz" wrap="square" lIns="91440" tIns="45720" rIns="91440" bIns="45720" anchor="t" anchorCtr="0">
            <a:noAutofit/>
          </a:bodyPr>
          <a:lstStyle/>
          <a:p>
            <a:pPr algn="ctr">
              <a:lnSpc>
                <a:spcPct val="107000"/>
              </a:lnSpc>
              <a:spcAft>
                <a:spcPts val="800"/>
              </a:spcAft>
            </a:pPr>
            <a:r>
              <a:rPr lang="en-GB" sz="1300" b="1" dirty="0">
                <a:effectLst/>
                <a:latin typeface="Calibri"/>
                <a:ea typeface="Calibri"/>
                <a:cs typeface="Times New Roman"/>
              </a:rPr>
              <a:t>TOP TIPS FOR YOUR DEVISING:</a:t>
            </a:r>
            <a:endParaRPr lang="en-GB" sz="1300" dirty="0">
              <a:effectLst/>
              <a:latin typeface="Calibri"/>
              <a:ea typeface="Calibri"/>
              <a:cs typeface="Times New Roman"/>
            </a:endParaRPr>
          </a:p>
          <a:p>
            <a:pPr marL="342900" lvl="0" indent="-342900" algn="ctr">
              <a:lnSpc>
                <a:spcPct val="107000"/>
              </a:lnSpc>
              <a:spcAft>
                <a:spcPts val="0"/>
              </a:spcAft>
              <a:buFont typeface="Wingdings"/>
              <a:buChar char=""/>
            </a:pPr>
            <a:r>
              <a:rPr lang="en-GB" sz="1300" dirty="0">
                <a:effectLst/>
                <a:latin typeface="Calibri"/>
                <a:ea typeface="Calibri"/>
                <a:cs typeface="Times New Roman"/>
              </a:rPr>
              <a:t>Keep on top of it – always write a diary entry whilst the lesson/rehearsal is fresh in your mind! If you don’t finish an entry in lesson time, complete it at home so that you are not chasing your tail!</a:t>
            </a:r>
          </a:p>
          <a:p>
            <a:pPr marL="342900" lvl="0" indent="-342900" algn="ctr">
              <a:lnSpc>
                <a:spcPct val="107000"/>
              </a:lnSpc>
              <a:spcAft>
                <a:spcPts val="0"/>
              </a:spcAft>
              <a:buFont typeface="Wingdings"/>
              <a:buChar char=""/>
            </a:pPr>
            <a:r>
              <a:rPr lang="en-GB" sz="1300" dirty="0">
                <a:effectLst/>
                <a:latin typeface="Calibri"/>
                <a:ea typeface="Calibri"/>
                <a:cs typeface="Times New Roman"/>
              </a:rPr>
              <a:t>Ensure you document all important decisions and moments from your rehearsals – your devising log must show a CLEAR journey from stimulus to final performance.</a:t>
            </a:r>
          </a:p>
          <a:p>
            <a:pPr marL="342900" lvl="0" indent="-342900" algn="ctr">
              <a:lnSpc>
                <a:spcPct val="107000"/>
              </a:lnSpc>
              <a:spcAft>
                <a:spcPts val="0"/>
              </a:spcAft>
              <a:buFont typeface="Wingdings"/>
              <a:buChar char=""/>
            </a:pPr>
            <a:r>
              <a:rPr lang="en-GB" sz="1300" dirty="0">
                <a:effectLst/>
                <a:latin typeface="Calibri"/>
                <a:ea typeface="Calibri"/>
                <a:cs typeface="Times New Roman"/>
              </a:rPr>
              <a:t>When explaining your ideas, or moments from rehearsals – BE SPECIFIC! Paint a picture with your words and ask yourself “would somebody that was not in the lesson be able to visualise this moment?” If the answer is no, you need to be more specific!</a:t>
            </a:r>
          </a:p>
          <a:p>
            <a:pPr marL="342900" lvl="0" indent="-342900" algn="ctr">
              <a:lnSpc>
                <a:spcPct val="107000"/>
              </a:lnSpc>
              <a:spcAft>
                <a:spcPts val="0"/>
              </a:spcAft>
              <a:buFont typeface="Wingdings"/>
              <a:buChar char=""/>
            </a:pPr>
            <a:r>
              <a:rPr lang="en-GB" sz="1300" dirty="0">
                <a:effectLst/>
                <a:latin typeface="Calibri"/>
                <a:ea typeface="Calibri"/>
                <a:cs typeface="Times New Roman"/>
              </a:rPr>
              <a:t>Always JUSTIFY your creative choices.</a:t>
            </a:r>
          </a:p>
          <a:p>
            <a:pPr marL="342900" lvl="0" indent="-342900" algn="ctr">
              <a:lnSpc>
                <a:spcPct val="107000"/>
              </a:lnSpc>
              <a:spcAft>
                <a:spcPts val="0"/>
              </a:spcAft>
              <a:buFont typeface="Wingdings"/>
              <a:buChar char=""/>
            </a:pPr>
            <a:r>
              <a:rPr lang="en-GB" sz="1300" dirty="0">
                <a:effectLst/>
                <a:latin typeface="Calibri"/>
                <a:ea typeface="Calibri"/>
                <a:cs typeface="Times New Roman"/>
              </a:rPr>
              <a:t>Evaluate throughout, not just at the end. WWW/EBI in each lesson for YOU or YOUR GROUP? </a:t>
            </a:r>
          </a:p>
          <a:p>
            <a:pPr marL="342900" lvl="0" indent="-342900" algn="ctr">
              <a:lnSpc>
                <a:spcPct val="107000"/>
              </a:lnSpc>
              <a:spcAft>
                <a:spcPts val="0"/>
              </a:spcAft>
              <a:buFont typeface="Wingdings"/>
              <a:buChar char=""/>
            </a:pPr>
            <a:r>
              <a:rPr lang="en-GB" sz="1300" dirty="0">
                <a:effectLst/>
                <a:latin typeface="Calibri"/>
                <a:ea typeface="Calibri"/>
                <a:cs typeface="Times New Roman"/>
              </a:rPr>
              <a:t>Set yourself clear targets and explain how you will work towards meeting them.</a:t>
            </a:r>
          </a:p>
          <a:p>
            <a:pPr marL="342900" lvl="0" indent="-342900" algn="ctr">
              <a:lnSpc>
                <a:spcPct val="107000"/>
              </a:lnSpc>
              <a:spcAft>
                <a:spcPts val="0"/>
              </a:spcAft>
              <a:buFont typeface="Wingdings"/>
              <a:buChar char=""/>
            </a:pPr>
            <a:r>
              <a:rPr lang="en-GB" sz="1300" dirty="0">
                <a:effectLst/>
                <a:latin typeface="Calibri"/>
                <a:ea typeface="Calibri"/>
                <a:cs typeface="Times New Roman"/>
              </a:rPr>
              <a:t>Identify any challenges faced and explain how you overcame them – be HONEST.</a:t>
            </a:r>
          </a:p>
          <a:p>
            <a:pPr marL="342900" lvl="0" indent="-342900" algn="ctr">
              <a:lnSpc>
                <a:spcPct val="107000"/>
              </a:lnSpc>
              <a:spcAft>
                <a:spcPts val="0"/>
              </a:spcAft>
              <a:buFont typeface="Wingdings"/>
              <a:buChar char=""/>
            </a:pPr>
            <a:r>
              <a:rPr lang="en-GB" sz="1300" dirty="0">
                <a:effectLst/>
                <a:latin typeface="Calibri"/>
                <a:ea typeface="Calibri"/>
                <a:cs typeface="Times New Roman"/>
              </a:rPr>
              <a:t>Refer to feedback given by peers or teacher.</a:t>
            </a:r>
          </a:p>
          <a:p>
            <a:pPr marL="342900" lvl="0" indent="-342900" algn="ctr">
              <a:lnSpc>
                <a:spcPct val="107000"/>
              </a:lnSpc>
              <a:spcAft>
                <a:spcPts val="800"/>
              </a:spcAft>
              <a:buFont typeface="Wingdings"/>
              <a:buChar char=""/>
            </a:pPr>
            <a:r>
              <a:rPr lang="en-GB" sz="1300" b="1" dirty="0">
                <a:effectLst/>
                <a:latin typeface="Calibri"/>
                <a:ea typeface="Calibri"/>
                <a:cs typeface="Times New Roman"/>
              </a:rPr>
              <a:t>TRY YOUR BEST!</a:t>
            </a:r>
            <a:endParaRPr lang="en-GB" sz="1300" dirty="0">
              <a:effectLst/>
              <a:latin typeface="Calibri"/>
              <a:ea typeface="Calibri"/>
              <a:cs typeface="Times New Roman"/>
            </a:endParaRPr>
          </a:p>
        </p:txBody>
      </p:sp>
      <p:sp>
        <p:nvSpPr>
          <p:cNvPr id="2" name="Slide Number Placeholder 1">
            <a:extLst>
              <a:ext uri="{FF2B5EF4-FFF2-40B4-BE49-F238E27FC236}">
                <a16:creationId xmlns:a16="http://schemas.microsoft.com/office/drawing/2014/main" id="{0BD4F4DC-C265-4929-85ED-3952E713D603}"/>
              </a:ext>
            </a:extLst>
          </p:cNvPr>
          <p:cNvSpPr>
            <a:spLocks noGrp="1"/>
          </p:cNvSpPr>
          <p:nvPr>
            <p:ph type="sldNum" sz="quarter" idx="12"/>
          </p:nvPr>
        </p:nvSpPr>
        <p:spPr/>
        <p:txBody>
          <a:bodyPr/>
          <a:lstStyle/>
          <a:p>
            <a:fld id="{DC0DAC50-5B68-40A7-BE88-76A9D7FBAD5C}" type="slidenum">
              <a:rPr lang="en-GB" smtClean="0"/>
              <a:t>46</a:t>
            </a:fld>
            <a:endParaRPr lang="en-GB"/>
          </a:p>
        </p:txBody>
      </p:sp>
    </p:spTree>
    <p:extLst>
      <p:ext uri="{BB962C8B-B14F-4D97-AF65-F5344CB8AC3E}">
        <p14:creationId xmlns:p14="http://schemas.microsoft.com/office/powerpoint/2010/main" val="6171831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1979712" y="-99392"/>
            <a:ext cx="5112568" cy="707886"/>
          </a:xfrm>
          <a:prstGeom prst="rect">
            <a:avLst/>
          </a:prstGeom>
          <a:noFill/>
        </p:spPr>
        <p:txBody>
          <a:bodyPr wrap="square" rtlCol="0">
            <a:spAutoFit/>
          </a:bodyPr>
          <a:lstStyle/>
          <a:p>
            <a:pPr algn="ctr"/>
            <a:r>
              <a:rPr lang="en-GB" sz="4000" b="1" dirty="0">
                <a:ln>
                  <a:solidFill>
                    <a:sysClr val="windowText" lastClr="000000"/>
                  </a:solidFill>
                </a:ln>
                <a:solidFill>
                  <a:srgbClr val="0070C0"/>
                </a:solidFill>
              </a:rPr>
              <a:t>Rehearsal Techniques</a:t>
            </a:r>
          </a:p>
        </p:txBody>
      </p:sp>
      <p:sp>
        <p:nvSpPr>
          <p:cNvPr id="2" name="Slide Number Placeholder 1">
            <a:extLst>
              <a:ext uri="{FF2B5EF4-FFF2-40B4-BE49-F238E27FC236}">
                <a16:creationId xmlns:a16="http://schemas.microsoft.com/office/drawing/2014/main" id="{D7B179A6-2543-4E6C-825F-C2BC2CD79A44}"/>
              </a:ext>
            </a:extLst>
          </p:cNvPr>
          <p:cNvSpPr>
            <a:spLocks noGrp="1"/>
          </p:cNvSpPr>
          <p:nvPr>
            <p:ph type="sldNum" sz="quarter" idx="12"/>
          </p:nvPr>
        </p:nvSpPr>
        <p:spPr/>
        <p:txBody>
          <a:bodyPr/>
          <a:lstStyle/>
          <a:p>
            <a:fld id="{DC0DAC50-5B68-40A7-BE88-76A9D7FBAD5C}" type="slidenum">
              <a:rPr lang="en-GB" smtClean="0"/>
              <a:t>47</a:t>
            </a:fld>
            <a:endParaRPr lang="en-GB"/>
          </a:p>
        </p:txBody>
      </p:sp>
      <p:graphicFrame>
        <p:nvGraphicFramePr>
          <p:cNvPr id="3" name="Table 2">
            <a:extLst>
              <a:ext uri="{FF2B5EF4-FFF2-40B4-BE49-F238E27FC236}">
                <a16:creationId xmlns:a16="http://schemas.microsoft.com/office/drawing/2014/main" id="{8A5CB57B-54EE-4EB6-9ABC-A1CFA361BB54}"/>
              </a:ext>
            </a:extLst>
          </p:cNvPr>
          <p:cNvGraphicFramePr>
            <a:graphicFrameLocks noGrp="1"/>
          </p:cNvGraphicFramePr>
          <p:nvPr>
            <p:extLst>
              <p:ext uri="{D42A27DB-BD31-4B8C-83A1-F6EECF244321}">
                <p14:modId xmlns:p14="http://schemas.microsoft.com/office/powerpoint/2010/main" val="827828447"/>
              </p:ext>
            </p:extLst>
          </p:nvPr>
        </p:nvGraphicFramePr>
        <p:xfrm>
          <a:off x="179512" y="608494"/>
          <a:ext cx="8640960" cy="3114040"/>
        </p:xfrm>
        <a:graphic>
          <a:graphicData uri="http://schemas.openxmlformats.org/drawingml/2006/table">
            <a:tbl>
              <a:tblPr firstRow="1" bandRow="1">
                <a:tableStyleId>{5C22544A-7EE6-4342-B048-85BDC9FD1C3A}</a:tableStyleId>
              </a:tblPr>
              <a:tblGrid>
                <a:gridCol w="1837259">
                  <a:extLst>
                    <a:ext uri="{9D8B030D-6E8A-4147-A177-3AD203B41FA5}">
                      <a16:colId xmlns:a16="http://schemas.microsoft.com/office/drawing/2014/main" val="2231621953"/>
                    </a:ext>
                  </a:extLst>
                </a:gridCol>
                <a:gridCol w="6803701">
                  <a:extLst>
                    <a:ext uri="{9D8B030D-6E8A-4147-A177-3AD203B41FA5}">
                      <a16:colId xmlns:a16="http://schemas.microsoft.com/office/drawing/2014/main" val="3800551641"/>
                    </a:ext>
                  </a:extLst>
                </a:gridCol>
              </a:tblGrid>
              <a:tr h="370840">
                <a:tc rowSpan="7">
                  <a:txBody>
                    <a:bodyPr/>
                    <a:lstStyle/>
                    <a:p>
                      <a:pPr algn="l">
                        <a:lnSpc>
                          <a:spcPct val="115000"/>
                        </a:lnSpc>
                        <a:spcAft>
                          <a:spcPts val="1000"/>
                        </a:spcAft>
                      </a:pPr>
                      <a:r>
                        <a:rPr lang="en-GB" sz="1200" b="1" u="sng" dirty="0">
                          <a:solidFill>
                            <a:schemeClr val="tx1"/>
                          </a:solidFill>
                          <a:latin typeface="Arial" panose="020B0604020202020204" pitchFamily="34" charset="0"/>
                          <a:ea typeface="Calibri" panose="020F0502020204030204" pitchFamily="34" charset="0"/>
                          <a:cs typeface="Arial" panose="020B0604020202020204" pitchFamily="34" charset="0"/>
                        </a:rPr>
                        <a:t>On-text Activities</a:t>
                      </a:r>
                      <a:endParaRPr lang="en-GB" sz="1200" u="sng"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a:lnSpc>
                          <a:spcPct val="115000"/>
                        </a:lnSpc>
                        <a:spcAft>
                          <a:spcPts val="1000"/>
                        </a:spcAft>
                      </a:pP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Thought-Tracking. Act a scene but speak the thoughts inside the character’s heads.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11881791"/>
                  </a:ext>
                </a:extLst>
              </a:tr>
              <a:tr h="370840">
                <a:tc vMerge="1">
                  <a:txBody>
                    <a:bodyPr/>
                    <a:lstStyle/>
                    <a:p>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Arial" panose="020B0604020202020204" pitchFamily="34" charset="0"/>
                          <a:cs typeface="Arial" panose="020B0604020202020204" pitchFamily="34" charset="0"/>
                        </a:rPr>
                        <a:t>Sub-text. Act a scene, but add in what the characters are really thinking. Useful for a scene where people are not saying what they really think or feel.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48615430"/>
                  </a:ext>
                </a:extLst>
              </a:tr>
              <a:tr h="370840">
                <a:tc vMerge="1">
                  <a:txBody>
                    <a:bodyPr/>
                    <a:lstStyle/>
                    <a:p>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Arial" panose="020B0604020202020204" pitchFamily="34" charset="0"/>
                          <a:ea typeface="Calibri" panose="020F0502020204030204" pitchFamily="34" charset="0"/>
                          <a:cs typeface="Arial" panose="020B0604020202020204" pitchFamily="34" charset="0"/>
                        </a:rPr>
                        <a:t>Emotion memory. Ask the actor to recall a situation when they felt the same emotion. Feed the emotion into the scene.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32437985"/>
                  </a:ext>
                </a:extLst>
              </a:tr>
              <a:tr h="370840">
                <a:tc vMerge="1">
                  <a:txBody>
                    <a:bodyPr/>
                    <a:lstStyle/>
                    <a:p>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Arial" panose="020B0604020202020204" pitchFamily="34" charset="0"/>
                          <a:cs typeface="Arial" panose="020B0604020202020204" pitchFamily="34" charset="0"/>
                        </a:rPr>
                        <a:t>Swap roles in a scene. Observe how other people interpret the role. It often helps to hear some else saying the lines that you say.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04295524"/>
                  </a:ext>
                </a:extLst>
              </a:tr>
              <a:tr h="370840">
                <a:tc vMerge="1">
                  <a:txBody>
                    <a:bodyPr/>
                    <a:lstStyle/>
                    <a:p>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Arial" panose="020B0604020202020204" pitchFamily="34" charset="0"/>
                          <a:cs typeface="Arial" panose="020B0604020202020204" pitchFamily="34" charset="0"/>
                        </a:rPr>
                        <a:t>Over- and under-playing. Experiment with exaggerating and under-playing a scene, to help find the right level.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1284572"/>
                  </a:ext>
                </a:extLst>
              </a:tr>
              <a:tr h="370840">
                <a:tc vMerge="1">
                  <a:txBody>
                    <a:bodyPr/>
                    <a:lstStyle/>
                    <a:p>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Arial" panose="020B0604020202020204" pitchFamily="34" charset="0"/>
                          <a:cs typeface="Arial" panose="020B0604020202020204" pitchFamily="34" charset="0"/>
                        </a:rPr>
                        <a:t>Tension and intensity. Use cards (1 – 10) to experiment with different levels of tension, anger, intensity etc, to find the right level.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69488131"/>
                  </a:ext>
                </a:extLst>
              </a:tr>
              <a:tr h="370840">
                <a:tc vMerge="1">
                  <a:txBody>
                    <a:bodyPr/>
                    <a:lstStyle/>
                    <a:p>
                      <a:pPr>
                        <a:lnSpc>
                          <a:spcPct val="115000"/>
                        </a:lnSpc>
                        <a:spcAft>
                          <a:spcPts val="1000"/>
                        </a:spcAft>
                      </a:pPr>
                      <a:endParaRPr lang="en-GB" sz="1600" u="sng" dirty="0">
                        <a:effectLst/>
                        <a:latin typeface="Century Gothic" panose="020B0502020202020204" pitchFamily="34" charset="0"/>
                        <a:ea typeface="Calibri" panose="020F0502020204030204" pitchFamily="34"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Arial" panose="020B0604020202020204" pitchFamily="34" charset="0"/>
                          <a:cs typeface="Arial" panose="020B0604020202020204" pitchFamily="34" charset="0"/>
                        </a:rPr>
                        <a:t>Status. Experiment with changing the status levels for the characters.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6925743"/>
                  </a:ext>
                </a:extLst>
              </a:tr>
            </a:tbl>
          </a:graphicData>
        </a:graphic>
      </p:graphicFrame>
      <p:graphicFrame>
        <p:nvGraphicFramePr>
          <p:cNvPr id="5" name="Table 4">
            <a:extLst>
              <a:ext uri="{FF2B5EF4-FFF2-40B4-BE49-F238E27FC236}">
                <a16:creationId xmlns:a16="http://schemas.microsoft.com/office/drawing/2014/main" id="{A5BA24ED-0F71-4314-992C-745DF1AC99C8}"/>
              </a:ext>
            </a:extLst>
          </p:cNvPr>
          <p:cNvGraphicFramePr>
            <a:graphicFrameLocks noGrp="1"/>
          </p:cNvGraphicFramePr>
          <p:nvPr>
            <p:extLst>
              <p:ext uri="{D42A27DB-BD31-4B8C-83A1-F6EECF244321}">
                <p14:modId xmlns:p14="http://schemas.microsoft.com/office/powerpoint/2010/main" val="3308144395"/>
              </p:ext>
            </p:extLst>
          </p:nvPr>
        </p:nvGraphicFramePr>
        <p:xfrm>
          <a:off x="179512" y="3789040"/>
          <a:ext cx="8640960" cy="3017520"/>
        </p:xfrm>
        <a:graphic>
          <a:graphicData uri="http://schemas.openxmlformats.org/drawingml/2006/table">
            <a:tbl>
              <a:tblPr firstRow="1" bandRow="1">
                <a:tableStyleId>{5C22544A-7EE6-4342-B048-85BDC9FD1C3A}</a:tableStyleId>
              </a:tblPr>
              <a:tblGrid>
                <a:gridCol w="1837259">
                  <a:extLst>
                    <a:ext uri="{9D8B030D-6E8A-4147-A177-3AD203B41FA5}">
                      <a16:colId xmlns:a16="http://schemas.microsoft.com/office/drawing/2014/main" val="2231621953"/>
                    </a:ext>
                  </a:extLst>
                </a:gridCol>
                <a:gridCol w="6803701">
                  <a:extLst>
                    <a:ext uri="{9D8B030D-6E8A-4147-A177-3AD203B41FA5}">
                      <a16:colId xmlns:a16="http://schemas.microsoft.com/office/drawing/2014/main" val="3800551641"/>
                    </a:ext>
                  </a:extLst>
                </a:gridCol>
              </a:tblGrid>
              <a:tr h="152177">
                <a:tc rowSpan="5">
                  <a:txBody>
                    <a:bodyPr/>
                    <a:lstStyle/>
                    <a:p>
                      <a:pPr algn="l">
                        <a:lnSpc>
                          <a:spcPct val="115000"/>
                        </a:lnSpc>
                        <a:spcAft>
                          <a:spcPts val="1000"/>
                        </a:spcAft>
                      </a:pPr>
                      <a:r>
                        <a:rPr lang="en-GB" sz="1200" b="1" u="sng" dirty="0">
                          <a:solidFill>
                            <a:schemeClr val="tx1"/>
                          </a:solidFill>
                          <a:latin typeface="Arial" panose="020B0604020202020204" pitchFamily="34" charset="0"/>
                          <a:ea typeface="Calibri" panose="020F0502020204030204" pitchFamily="34" charset="0"/>
                          <a:cs typeface="Arial" panose="020B0604020202020204" pitchFamily="34" charset="0"/>
                        </a:rPr>
                        <a:t>Off-text Activities</a:t>
                      </a:r>
                      <a:endParaRPr lang="en-GB" sz="1200" u="sng"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a:r>
                        <a:rPr lang="en-GB" sz="1200" b="1" dirty="0">
                          <a:solidFill>
                            <a:schemeClr val="tx1"/>
                          </a:solidFill>
                          <a:latin typeface="Arial" panose="020B0604020202020204" pitchFamily="34" charset="0"/>
                          <a:cs typeface="Arial" panose="020B0604020202020204" pitchFamily="34" charset="0"/>
                        </a:rPr>
                        <a:t>Hot-seat your characters to find out more about them.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11881791"/>
                  </a:ext>
                </a:extLst>
              </a:tr>
              <a:tr h="370840">
                <a:tc vMerge="1">
                  <a:txBody>
                    <a:bodyPr/>
                    <a:lstStyle/>
                    <a:p>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latin typeface="Arial" panose="020B0604020202020204" pitchFamily="34" charset="0"/>
                          <a:cs typeface="Arial" panose="020B0604020202020204" pitchFamily="34" charset="0"/>
                        </a:rPr>
                        <a:t>Improvise around the characters. Take the characters from a scene, and get them to improvise a scene at a different time, and in a different situation, to explore their interaction and relationships.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48615430"/>
                  </a:ext>
                </a:extLst>
              </a:tr>
              <a:tr h="370840">
                <a:tc vMerge="1">
                  <a:txBody>
                    <a:bodyPr/>
                    <a:lstStyle/>
                    <a:p>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Consider an animal that might be appropriate for the character you are exploring – using that as a basis for movement work</a:t>
                      </a:r>
                      <a:endParaRPr lang="en-GB" sz="12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32437985"/>
                  </a:ext>
                </a:extLst>
              </a:tr>
              <a:tr h="370840">
                <a:tc vMerge="1">
                  <a:txBody>
                    <a:bodyPr/>
                    <a:lstStyle/>
                    <a:p>
                      <a:endParaRPr lang="en-GB" dirty="0"/>
                    </a:p>
                  </a:txBody>
                  <a:tcPr/>
                </a:tc>
                <a:tc>
                  <a:txBody>
                    <a:bodyPr/>
                    <a:lstStyle/>
                    <a:p>
                      <a:pPr lvl="0" algn="l"/>
                      <a:r>
                        <a:rPr lang="en-GB" sz="1200" b="1" dirty="0">
                          <a:latin typeface="Arial" panose="020B0604020202020204" pitchFamily="34" charset="0"/>
                          <a:cs typeface="Arial" panose="020B0604020202020204" pitchFamily="34" charset="0"/>
                        </a:rPr>
                        <a:t>Magic if (Part 1). Ask the actors to discuss how they would feel if they were in the same situation.</a:t>
                      </a:r>
                    </a:p>
                    <a:p>
                      <a:pPr lvl="0" algn="l"/>
                      <a:endParaRPr lang="en-GB" sz="1200" b="1" dirty="0">
                        <a:latin typeface="Arial" panose="020B0604020202020204" pitchFamily="34" charset="0"/>
                        <a:cs typeface="Arial" panose="020B0604020202020204" pitchFamily="34" charset="0"/>
                      </a:endParaRPr>
                    </a:p>
                    <a:p>
                      <a:pPr lvl="0" algn="l"/>
                      <a:r>
                        <a:rPr lang="en-GB" sz="1200" b="1" dirty="0">
                          <a:latin typeface="Arial" panose="020B0604020202020204" pitchFamily="34" charset="0"/>
                          <a:cs typeface="Arial" panose="020B0604020202020204" pitchFamily="34" charset="0"/>
                        </a:rPr>
                        <a:t>Magic if (Part 2). Ask the actors to discuss how their character would feel in various situations.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04295524"/>
                  </a:ext>
                </a:extLst>
              </a:tr>
              <a:tr h="370840">
                <a:tc vMerge="1">
                  <a:txBody>
                    <a:bodyPr/>
                    <a:lstStyle/>
                    <a:p>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latin typeface="Arial" panose="020B0604020202020204" pitchFamily="34" charset="0"/>
                          <a:cs typeface="Arial" panose="020B0604020202020204" pitchFamily="34" charset="0"/>
                        </a:rPr>
                        <a:t>Conscience alley. The whole company form an alley for the character to walk down, and speak out loud all the possible thoughts the character might have at a particularly important moment.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1284572"/>
                  </a:ext>
                </a:extLst>
              </a:tr>
            </a:tbl>
          </a:graphicData>
        </a:graphic>
      </p:graphicFrame>
    </p:spTree>
    <p:extLst>
      <p:ext uri="{BB962C8B-B14F-4D97-AF65-F5344CB8AC3E}">
        <p14:creationId xmlns:p14="http://schemas.microsoft.com/office/powerpoint/2010/main" val="22744909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1979712" y="-15190"/>
            <a:ext cx="5112568" cy="707886"/>
          </a:xfrm>
          <a:prstGeom prst="rect">
            <a:avLst/>
          </a:prstGeom>
          <a:noFill/>
        </p:spPr>
        <p:txBody>
          <a:bodyPr wrap="square" rtlCol="0">
            <a:spAutoFit/>
          </a:bodyPr>
          <a:lstStyle/>
          <a:p>
            <a:pPr algn="ctr"/>
            <a:r>
              <a:rPr lang="en-GB" sz="4000" b="1" dirty="0">
                <a:ln>
                  <a:solidFill>
                    <a:sysClr val="windowText" lastClr="000000"/>
                  </a:solidFill>
                </a:ln>
                <a:solidFill>
                  <a:srgbClr val="0070C0"/>
                </a:solidFill>
              </a:rPr>
              <a:t>Konstantin Stanislavski</a:t>
            </a:r>
          </a:p>
        </p:txBody>
      </p:sp>
      <p:pic>
        <p:nvPicPr>
          <p:cNvPr id="4098" name="Picture 2"/>
          <p:cNvPicPr>
            <a:picLocks noChangeAspect="1" noChangeArrowheads="1"/>
          </p:cNvPicPr>
          <p:nvPr/>
        </p:nvPicPr>
        <p:blipFill rotWithShape="1">
          <a:blip r:embed="rId2">
            <a:duotone>
              <a:prstClr val="black"/>
              <a:schemeClr val="accent5">
                <a:tint val="45000"/>
                <a:satMod val="400000"/>
              </a:schemeClr>
            </a:duotone>
            <a:extLst>
              <a:ext uri="{28A0092B-C50C-407E-A947-70E740481C1C}">
                <a14:useLocalDpi xmlns:a14="http://schemas.microsoft.com/office/drawing/2010/main" val="0"/>
              </a:ext>
            </a:extLst>
          </a:blip>
          <a:srcRect l="20231" t="15720" r="18299" b="9730"/>
          <a:stretch/>
        </p:blipFill>
        <p:spPr bwMode="auto">
          <a:xfrm>
            <a:off x="10050" y="608494"/>
            <a:ext cx="9127252" cy="6223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a:extLst>
              <a:ext uri="{FF2B5EF4-FFF2-40B4-BE49-F238E27FC236}">
                <a16:creationId xmlns:a16="http://schemas.microsoft.com/office/drawing/2014/main" id="{D0CF6F13-C7AC-409A-89D0-443D3651A161}"/>
              </a:ext>
            </a:extLst>
          </p:cNvPr>
          <p:cNvSpPr>
            <a:spLocks noGrp="1"/>
          </p:cNvSpPr>
          <p:nvPr>
            <p:ph type="sldNum" sz="quarter" idx="12"/>
          </p:nvPr>
        </p:nvSpPr>
        <p:spPr/>
        <p:txBody>
          <a:bodyPr/>
          <a:lstStyle/>
          <a:p>
            <a:fld id="{DC0DAC50-5B68-40A7-BE88-76A9D7FBAD5C}" type="slidenum">
              <a:rPr lang="en-GB" smtClean="0"/>
              <a:t>48</a:t>
            </a:fld>
            <a:endParaRPr lang="en-GB"/>
          </a:p>
        </p:txBody>
      </p:sp>
      <p:pic>
        <p:nvPicPr>
          <p:cNvPr id="5" name="Picture 6">
            <a:extLst>
              <a:ext uri="{FF2B5EF4-FFF2-40B4-BE49-F238E27FC236}">
                <a16:creationId xmlns:a16="http://schemas.microsoft.com/office/drawing/2014/main" id="{FBFC4254-6C98-417A-B581-90BF6FA5C69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515" l="625" r="99375">
                        <a14:foregroundMark x1="28125" y1="72330" x2="74375" y2="70874"/>
                      </a14:backgroundRemoval>
                    </a14:imgEffect>
                  </a14:imgLayer>
                </a14:imgProps>
              </a:ext>
              <a:ext uri="{28A0092B-C50C-407E-A947-70E740481C1C}">
                <a14:useLocalDpi xmlns:a14="http://schemas.microsoft.com/office/drawing/2010/main" val="0"/>
              </a:ext>
            </a:extLst>
          </a:blip>
          <a:srcRect/>
          <a:stretch>
            <a:fillRect/>
          </a:stretch>
        </p:blipFill>
        <p:spPr bwMode="auto">
          <a:xfrm>
            <a:off x="3851920" y="680995"/>
            <a:ext cx="792088" cy="1019813"/>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17050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1979712" y="-99392"/>
            <a:ext cx="5112568" cy="707886"/>
          </a:xfrm>
          <a:prstGeom prst="rect">
            <a:avLst/>
          </a:prstGeom>
          <a:noFill/>
        </p:spPr>
        <p:txBody>
          <a:bodyPr wrap="square" rtlCol="0">
            <a:spAutoFit/>
          </a:bodyPr>
          <a:lstStyle/>
          <a:p>
            <a:pPr algn="ctr"/>
            <a:r>
              <a:rPr lang="en-GB" sz="4000" b="1" dirty="0">
                <a:ln>
                  <a:solidFill>
                    <a:sysClr val="windowText" lastClr="000000"/>
                  </a:solidFill>
                </a:ln>
                <a:solidFill>
                  <a:schemeClr val="accent6">
                    <a:lumMod val="75000"/>
                  </a:schemeClr>
                </a:solidFill>
              </a:rPr>
              <a:t>Bertolt Brecht</a:t>
            </a:r>
          </a:p>
        </p:txBody>
      </p:sp>
      <p:pic>
        <p:nvPicPr>
          <p:cNvPr id="4" name="Picture 3">
            <a:extLst>
              <a:ext uri="{FF2B5EF4-FFF2-40B4-BE49-F238E27FC236}">
                <a16:creationId xmlns:a16="http://schemas.microsoft.com/office/drawing/2014/main" id="{3AC41B18-3CF2-4B19-8B8D-436983F9A472}"/>
              </a:ext>
            </a:extLst>
          </p:cNvPr>
          <p:cNvPicPr>
            <a:picLocks noChangeAspect="1"/>
          </p:cNvPicPr>
          <p:nvPr/>
        </p:nvPicPr>
        <p:blipFill rotWithShape="1">
          <a:blip r:embed="rId2">
            <a:duotone>
              <a:prstClr val="black"/>
              <a:schemeClr val="accent6">
                <a:tint val="45000"/>
                <a:satMod val="400000"/>
              </a:schemeClr>
            </a:duotone>
          </a:blip>
          <a:srcRect l="29796" t="13281" r="31112" b="5729"/>
          <a:stretch/>
        </p:blipFill>
        <p:spPr>
          <a:xfrm>
            <a:off x="3779912" y="548680"/>
            <a:ext cx="5273824" cy="6142918"/>
          </a:xfrm>
          <a:prstGeom prst="rect">
            <a:avLst/>
          </a:prstGeom>
          <a:ln>
            <a:solidFill>
              <a:schemeClr val="tx1"/>
            </a:solidFill>
          </a:ln>
        </p:spPr>
      </p:pic>
      <p:sp>
        <p:nvSpPr>
          <p:cNvPr id="2" name="Slide Number Placeholder 1">
            <a:extLst>
              <a:ext uri="{FF2B5EF4-FFF2-40B4-BE49-F238E27FC236}">
                <a16:creationId xmlns:a16="http://schemas.microsoft.com/office/drawing/2014/main" id="{BAED02F2-0B63-4AF6-AF68-4E68D81865F7}"/>
              </a:ext>
            </a:extLst>
          </p:cNvPr>
          <p:cNvSpPr>
            <a:spLocks noGrp="1"/>
          </p:cNvSpPr>
          <p:nvPr>
            <p:ph type="sldNum" sz="quarter" idx="12"/>
          </p:nvPr>
        </p:nvSpPr>
        <p:spPr/>
        <p:txBody>
          <a:bodyPr/>
          <a:lstStyle/>
          <a:p>
            <a:fld id="{DC0DAC50-5B68-40A7-BE88-76A9D7FBAD5C}" type="slidenum">
              <a:rPr lang="en-GB" smtClean="0"/>
              <a:t>49</a:t>
            </a:fld>
            <a:endParaRPr lang="en-GB"/>
          </a:p>
        </p:txBody>
      </p:sp>
      <p:pic>
        <p:nvPicPr>
          <p:cNvPr id="5" name="Picture 4" descr="https://openclipart.org/image/2400px/svg_to_png/211124/brecht-berthold.png">
            <a:hlinkClick r:id="rId3"/>
            <a:extLst>
              <a:ext uri="{FF2B5EF4-FFF2-40B4-BE49-F238E27FC236}">
                <a16:creationId xmlns:a16="http://schemas.microsoft.com/office/drawing/2014/main" id="{C3AF1A65-32B0-47CE-830C-7069D9700D9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48064" y="5686748"/>
            <a:ext cx="699873" cy="10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65">
            <a:extLst>
              <a:ext uri="{FF2B5EF4-FFF2-40B4-BE49-F238E27FC236}">
                <a16:creationId xmlns:a16="http://schemas.microsoft.com/office/drawing/2014/main" id="{F9A906AB-EEEA-43FA-95A6-5EAA96BA8EE4}"/>
              </a:ext>
            </a:extLst>
          </p:cNvPr>
          <p:cNvSpPr txBox="1">
            <a:spLocks noChangeArrowheads="1"/>
          </p:cNvSpPr>
          <p:nvPr/>
        </p:nvSpPr>
        <p:spPr bwMode="auto">
          <a:xfrm>
            <a:off x="90264" y="891430"/>
            <a:ext cx="3545632" cy="596657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spcAft>
                <a:spcPts val="0"/>
              </a:spcAft>
            </a:pPr>
            <a:r>
              <a:rPr lang="en-GB" sz="900" b="1" kern="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Epic Theatre</a:t>
            </a:r>
            <a:r>
              <a:rPr lang="en-GB" sz="900" kern="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is the term used generally to describe Brecht's theory and technique. His plays were 'epic' in that the dramatic action was episodic - a disconnected montage of scenes, non-representational staging, and the 'alienation effect'. All elements contribute to Brecht's overall purpose which was to comment on the political, social and economic elements that affected the lives of his characters.</a:t>
            </a:r>
          </a:p>
          <a:p>
            <a:pPr>
              <a:spcAft>
                <a:spcPts val="0"/>
              </a:spcAft>
            </a:pPr>
            <a:r>
              <a:rPr lang="en-GB" sz="900" kern="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a:p>
            <a:pPr>
              <a:spcAft>
                <a:spcPts val="0"/>
              </a:spcAft>
            </a:pPr>
            <a:r>
              <a:rPr lang="en-GB" sz="900" b="1" kern="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Acting Techniques</a:t>
            </a:r>
            <a:endParaRPr lang="en-GB" sz="900" kern="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a:spcAft>
                <a:spcPts val="0"/>
              </a:spcAft>
            </a:pPr>
            <a:r>
              <a:rPr lang="en-GB" sz="900" kern="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Brecht believed that an actor should present a character in a way that wasn't an impersonation, rather, a narration of the actions of the character. He did this because he wanted to constantly remind his audience that they were watching a play.</a:t>
            </a:r>
          </a:p>
          <a:p>
            <a:endParaRPr lang="en-GB" sz="900" dirty="0">
              <a:latin typeface="Arial" panose="020B0604020202020204" pitchFamily="34" charset="0"/>
              <a:cs typeface="Arial" panose="020B0604020202020204" pitchFamily="34" charset="0"/>
            </a:endParaRPr>
          </a:p>
          <a:p>
            <a:r>
              <a:rPr lang="en-GB" sz="900" b="1" dirty="0">
                <a:latin typeface="Arial" panose="020B0604020202020204" pitchFamily="34" charset="0"/>
                <a:cs typeface="Arial" panose="020B0604020202020204" pitchFamily="34" charset="0"/>
              </a:rPr>
              <a:t>Breaking the Fourth Wall</a:t>
            </a:r>
          </a:p>
          <a:p>
            <a:r>
              <a:rPr lang="en-GB" sz="900" dirty="0">
                <a:latin typeface="Arial" panose="020B0604020202020204" pitchFamily="34" charset="0"/>
                <a:cs typeface="Arial" panose="020B0604020202020204" pitchFamily="34" charset="0"/>
              </a:rPr>
              <a:t>'The Fourth Wall' is an imaginary wall separating the audience from the action on the stage. In realistic productions this wall remains intact and the performers do not acknowledge that they are being watched. The audience are observers who are conditioned to believe that the world of the play is 'real'. It is a suspension of disbelief. Like most theories of realism, Brecht wanted to disrupt the notion of the fourth wall. 'Breaking the fourth wall' involves the characters directly addressing and acknowledging the audience, whether they break character or perform with an awareness of being watched.</a:t>
            </a:r>
          </a:p>
          <a:p>
            <a:endParaRPr lang="en-GB" sz="900" b="1" dirty="0">
              <a:latin typeface="Arial" panose="020B0604020202020204" pitchFamily="34" charset="0"/>
              <a:cs typeface="Arial" panose="020B0604020202020204" pitchFamily="34" charset="0"/>
            </a:endParaRPr>
          </a:p>
          <a:p>
            <a:r>
              <a:rPr lang="en-GB" sz="900" b="1" dirty="0" err="1">
                <a:latin typeface="Arial" panose="020B0604020202020204" pitchFamily="34" charset="0"/>
                <a:cs typeface="Arial" panose="020B0604020202020204" pitchFamily="34" charset="0"/>
              </a:rPr>
              <a:t>Verfremdungseffekt</a:t>
            </a:r>
            <a:r>
              <a:rPr lang="en-GB" sz="900" b="1" dirty="0">
                <a:latin typeface="Arial" panose="020B0604020202020204" pitchFamily="34" charset="0"/>
                <a:cs typeface="Arial" panose="020B0604020202020204" pitchFamily="34" charset="0"/>
              </a:rPr>
              <a:t>/Alienation Technique.</a:t>
            </a:r>
            <a:endParaRPr lang="en-GB" sz="900" dirty="0">
              <a:latin typeface="Arial" panose="020B0604020202020204" pitchFamily="34" charset="0"/>
              <a:cs typeface="Arial" panose="020B0604020202020204" pitchFamily="34" charset="0"/>
            </a:endParaRPr>
          </a:p>
          <a:p>
            <a:r>
              <a:rPr lang="en-GB" sz="900" dirty="0">
                <a:latin typeface="Arial" panose="020B0604020202020204" pitchFamily="34" charset="0"/>
                <a:cs typeface="Arial" panose="020B0604020202020204" pitchFamily="34" charset="0"/>
              </a:rPr>
              <a:t>It is a technique which 'estranges' the audience and forces them to question the social realities of the situations being presented in the play. Brecht achieved this by breaking the illusion created by conventional plays of the time. He believed that the 'suspension of disbelief' created by realistic drama was a shallow spectacle, with manipulative plots and heightened emotion.</a:t>
            </a:r>
          </a:p>
          <a:p>
            <a:endParaRPr lang="en-GB" sz="900" dirty="0">
              <a:latin typeface="Arial" panose="020B0604020202020204" pitchFamily="34" charset="0"/>
              <a:cs typeface="Arial" panose="020B0604020202020204" pitchFamily="34" charset="0"/>
            </a:endParaRPr>
          </a:p>
          <a:p>
            <a:r>
              <a:rPr lang="en-GB" sz="900" b="1" dirty="0" err="1">
                <a:latin typeface="Arial" panose="020B0604020202020204" pitchFamily="34" charset="0"/>
                <a:cs typeface="Arial" panose="020B0604020202020204" pitchFamily="34" charset="0"/>
              </a:rPr>
              <a:t>Gestus</a:t>
            </a:r>
            <a:r>
              <a:rPr lang="en-GB" sz="900" b="1" dirty="0">
                <a:latin typeface="Arial" panose="020B0604020202020204" pitchFamily="34" charset="0"/>
                <a:cs typeface="Arial" panose="020B0604020202020204" pitchFamily="34" charset="0"/>
              </a:rPr>
              <a:t> </a:t>
            </a:r>
            <a:r>
              <a:rPr lang="en-GB" sz="900" dirty="0">
                <a:latin typeface="Arial" panose="020B0604020202020204" pitchFamily="34" charset="0"/>
                <a:cs typeface="Arial" panose="020B0604020202020204" pitchFamily="34" charset="0"/>
              </a:rPr>
              <a:t>is a theatrical technique that helps define the emotion within a character and the context they are in. It is the combination of a gesture and a social meaning into one movement, stance or vocal display.</a:t>
            </a:r>
          </a:p>
          <a:p>
            <a:r>
              <a:rPr lang="en-GB" sz="900" dirty="0">
                <a:latin typeface="Arial" panose="020B0604020202020204" pitchFamily="34" charset="0"/>
                <a:cs typeface="Arial" panose="020B0604020202020204" pitchFamily="34" charset="0"/>
              </a:rPr>
              <a:t> </a:t>
            </a:r>
          </a:p>
          <a:p>
            <a:r>
              <a:rPr lang="en-GB" sz="900" b="1" dirty="0">
                <a:latin typeface="Arial" panose="020B0604020202020204" pitchFamily="34" charset="0"/>
                <a:cs typeface="Arial" panose="020B0604020202020204" pitchFamily="34" charset="0"/>
              </a:rPr>
              <a:t>Narration and Song</a:t>
            </a:r>
            <a:endParaRPr lang="en-GB" sz="900" dirty="0">
              <a:latin typeface="Arial" panose="020B0604020202020204" pitchFamily="34" charset="0"/>
              <a:cs typeface="Arial" panose="020B0604020202020204" pitchFamily="34" charset="0"/>
            </a:endParaRPr>
          </a:p>
          <a:p>
            <a:r>
              <a:rPr lang="en-GB" sz="900" dirty="0">
                <a:latin typeface="Arial" panose="020B0604020202020204" pitchFamily="34" charset="0"/>
                <a:cs typeface="Arial" panose="020B0604020202020204" pitchFamily="34" charset="0"/>
              </a:rPr>
              <a:t>The purpose of song in his plays is not to heighten the emotion of the scenes but as a means to commentate or narrate what is going on.</a:t>
            </a:r>
          </a:p>
          <a:p>
            <a:r>
              <a:rPr lang="en-GB" sz="900" b="1" dirty="0">
                <a:latin typeface="Arial" panose="020B0604020202020204" pitchFamily="34" charset="0"/>
                <a:cs typeface="Arial" panose="020B0604020202020204" pitchFamily="34" charset="0"/>
              </a:rPr>
              <a:t> </a:t>
            </a:r>
            <a:endParaRPr lang="en-GB" sz="900" dirty="0">
              <a:latin typeface="Arial" panose="020B0604020202020204" pitchFamily="34" charset="0"/>
              <a:cs typeface="Arial" panose="020B0604020202020204" pitchFamily="34" charset="0"/>
            </a:endParaRPr>
          </a:p>
          <a:p>
            <a:r>
              <a:rPr lang="en-GB" sz="900" dirty="0">
                <a:latin typeface="Arial" panose="020B0604020202020204" pitchFamily="34" charset="0"/>
                <a:cs typeface="Arial" panose="020B0604020202020204" pitchFamily="34" charset="0"/>
              </a:rPr>
              <a:t> </a:t>
            </a:r>
          </a:p>
          <a:p>
            <a:endParaRPr lang="en-GB" sz="900" dirty="0">
              <a:latin typeface="Arial" panose="020B0604020202020204" pitchFamily="34" charset="0"/>
              <a:cs typeface="Arial" panose="020B0604020202020204" pitchFamily="34" charset="0"/>
            </a:endParaRPr>
          </a:p>
          <a:p>
            <a:pPr>
              <a:spcAft>
                <a:spcPts val="0"/>
              </a:spcAft>
            </a:pPr>
            <a:endParaRPr lang="en-GB" sz="900" kern="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a:spcAft>
                <a:spcPts val="0"/>
              </a:spcAft>
            </a:pPr>
            <a:r>
              <a:rPr lang="en-GB" sz="900" kern="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a:p>
            <a:pPr>
              <a:spcAft>
                <a:spcPts val="0"/>
              </a:spcAft>
            </a:pPr>
            <a:r>
              <a:rPr lang="en-GB" sz="900" b="1" kern="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900" kern="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8" name="Text Box 63">
            <a:extLst>
              <a:ext uri="{FF2B5EF4-FFF2-40B4-BE49-F238E27FC236}">
                <a16:creationId xmlns:a16="http://schemas.microsoft.com/office/drawing/2014/main" id="{72B7C3B3-2643-438E-8008-F2A6DA9BBC4D}"/>
              </a:ext>
            </a:extLst>
          </p:cNvPr>
          <p:cNvSpPr txBox="1">
            <a:spLocks noChangeArrowheads="1"/>
          </p:cNvSpPr>
          <p:nvPr/>
        </p:nvSpPr>
        <p:spPr bwMode="auto">
          <a:xfrm>
            <a:off x="99353" y="56817"/>
            <a:ext cx="2672447" cy="834613"/>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spcAft>
                <a:spcPts val="0"/>
              </a:spcAft>
            </a:pPr>
            <a:r>
              <a:rPr lang="en-GB" sz="1000" b="1" kern="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Well known Facts;</a:t>
            </a:r>
            <a:endParaRPr lang="en-GB" sz="1000" kern="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a:spcAft>
                <a:spcPts val="0"/>
              </a:spcAft>
            </a:pPr>
            <a:r>
              <a:rPr lang="en-GB" sz="1000" kern="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spent his life evolving a theory and practice of theatre as a forum for political ideas. Brecht aimed to appeal to less privileged classes</a:t>
            </a:r>
          </a:p>
        </p:txBody>
      </p:sp>
    </p:spTree>
    <p:extLst>
      <p:ext uri="{BB962C8B-B14F-4D97-AF65-F5344CB8AC3E}">
        <p14:creationId xmlns:p14="http://schemas.microsoft.com/office/powerpoint/2010/main" val="32320359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0191" t="16071" r="18343" b="12103"/>
          <a:stretch/>
        </p:blipFill>
        <p:spPr bwMode="auto">
          <a:xfrm>
            <a:off x="24950" y="-27384"/>
            <a:ext cx="9099200" cy="59780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24950" y="6146720"/>
            <a:ext cx="3610946" cy="738664"/>
          </a:xfrm>
          <a:prstGeom prst="rect">
            <a:avLst/>
          </a:prstGeom>
        </p:spPr>
        <p:txBody>
          <a:bodyPr wrap="square">
            <a:spAutoFit/>
          </a:bodyPr>
          <a:lstStyle/>
          <a:p>
            <a:r>
              <a:rPr lang="en-US" sz="1400" b="1" i="1" dirty="0"/>
              <a:t>Immersive </a:t>
            </a:r>
            <a:r>
              <a:rPr lang="en-US" sz="1400" dirty="0"/>
              <a:t>theatre surrounds the audience with an experience, and they often interact directly with the actors and the space.</a:t>
            </a:r>
          </a:p>
        </p:txBody>
      </p:sp>
      <p:sp>
        <p:nvSpPr>
          <p:cNvPr id="7" name="Rectangle 6"/>
          <p:cNvSpPr/>
          <p:nvPr/>
        </p:nvSpPr>
        <p:spPr>
          <a:xfrm>
            <a:off x="5652120" y="6074712"/>
            <a:ext cx="3353086" cy="738664"/>
          </a:xfrm>
          <a:prstGeom prst="rect">
            <a:avLst/>
          </a:prstGeom>
        </p:spPr>
        <p:txBody>
          <a:bodyPr wrap="square">
            <a:spAutoFit/>
          </a:bodyPr>
          <a:lstStyle/>
          <a:p>
            <a:pPr lvl="0"/>
            <a:r>
              <a:rPr lang="en-US" sz="1400" b="1" i="1" dirty="0">
                <a:solidFill>
                  <a:prstClr val="black"/>
                </a:solidFill>
              </a:rPr>
              <a:t>Promenade </a:t>
            </a:r>
            <a:r>
              <a:rPr lang="en-US" sz="1400" dirty="0">
                <a:solidFill>
                  <a:prstClr val="black"/>
                </a:solidFill>
              </a:rPr>
              <a:t>theatre allows the audience to move freely around the performance space, often guided by the actors.</a:t>
            </a:r>
          </a:p>
        </p:txBody>
      </p:sp>
      <p:sp>
        <p:nvSpPr>
          <p:cNvPr id="2" name="Slide Number Placeholder 1">
            <a:extLst>
              <a:ext uri="{FF2B5EF4-FFF2-40B4-BE49-F238E27FC236}">
                <a16:creationId xmlns:a16="http://schemas.microsoft.com/office/drawing/2014/main" id="{14507D68-C420-4A67-98AC-908D70AFE4E3}"/>
              </a:ext>
            </a:extLst>
          </p:cNvPr>
          <p:cNvSpPr>
            <a:spLocks noGrp="1"/>
          </p:cNvSpPr>
          <p:nvPr>
            <p:ph type="sldNum" sz="quarter" idx="12"/>
          </p:nvPr>
        </p:nvSpPr>
        <p:spPr/>
        <p:txBody>
          <a:bodyPr/>
          <a:lstStyle/>
          <a:p>
            <a:fld id="{DC0DAC50-5B68-40A7-BE88-76A9D7FBAD5C}" type="slidenum">
              <a:rPr lang="en-GB" smtClean="0"/>
              <a:t>5</a:t>
            </a:fld>
            <a:endParaRPr lang="en-GB"/>
          </a:p>
        </p:txBody>
      </p:sp>
    </p:spTree>
    <p:extLst>
      <p:ext uri="{BB962C8B-B14F-4D97-AF65-F5344CB8AC3E}">
        <p14:creationId xmlns:p14="http://schemas.microsoft.com/office/powerpoint/2010/main" val="9080093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1350983-A82C-479F-8A11-1575A7F4B286}"/>
              </a:ext>
            </a:extLst>
          </p:cNvPr>
          <p:cNvPicPr>
            <a:picLocks noChangeAspect="1"/>
          </p:cNvPicPr>
          <p:nvPr/>
        </p:nvPicPr>
        <p:blipFill rotWithShape="1">
          <a:blip r:embed="rId2">
            <a:extLst>
              <a:ext uri="{28A0092B-C50C-407E-A947-70E740481C1C}">
                <a14:useLocalDpi xmlns:a14="http://schemas.microsoft.com/office/drawing/2010/main" val="0"/>
              </a:ext>
            </a:extLst>
          </a:blip>
          <a:srcRect l="4252" t="6247" r="3908" b="18859"/>
          <a:stretch/>
        </p:blipFill>
        <p:spPr>
          <a:xfrm>
            <a:off x="1041377" y="2412482"/>
            <a:ext cx="7217629" cy="4410773"/>
          </a:xfrm>
          <a:prstGeom prst="rect">
            <a:avLst/>
          </a:prstGeom>
        </p:spPr>
      </p:pic>
      <p:sp>
        <p:nvSpPr>
          <p:cNvPr id="22" name="TextBox 21"/>
          <p:cNvSpPr txBox="1"/>
          <p:nvPr/>
        </p:nvSpPr>
        <p:spPr>
          <a:xfrm>
            <a:off x="1979712" y="-99392"/>
            <a:ext cx="5112568" cy="707886"/>
          </a:xfrm>
          <a:prstGeom prst="rect">
            <a:avLst/>
          </a:prstGeom>
          <a:noFill/>
        </p:spPr>
        <p:txBody>
          <a:bodyPr wrap="square" rtlCol="0">
            <a:spAutoFit/>
          </a:bodyPr>
          <a:lstStyle/>
          <a:p>
            <a:pPr algn="ctr"/>
            <a:r>
              <a:rPr lang="en-GB" sz="4000" b="1" dirty="0">
                <a:ln>
                  <a:solidFill>
                    <a:sysClr val="windowText" lastClr="000000"/>
                  </a:solidFill>
                </a:ln>
                <a:solidFill>
                  <a:srgbClr val="0070C0"/>
                </a:solidFill>
              </a:rPr>
              <a:t>Antonin Artaud</a:t>
            </a:r>
          </a:p>
        </p:txBody>
      </p:sp>
      <p:sp>
        <p:nvSpPr>
          <p:cNvPr id="2" name="Slide Number Placeholder 1">
            <a:extLst>
              <a:ext uri="{FF2B5EF4-FFF2-40B4-BE49-F238E27FC236}">
                <a16:creationId xmlns:a16="http://schemas.microsoft.com/office/drawing/2014/main" id="{BAED02F2-0B63-4AF6-AF68-4E68D81865F7}"/>
              </a:ext>
            </a:extLst>
          </p:cNvPr>
          <p:cNvSpPr>
            <a:spLocks noGrp="1"/>
          </p:cNvSpPr>
          <p:nvPr>
            <p:ph type="sldNum" sz="quarter" idx="12"/>
          </p:nvPr>
        </p:nvSpPr>
        <p:spPr/>
        <p:txBody>
          <a:bodyPr/>
          <a:lstStyle/>
          <a:p>
            <a:fld id="{DC0DAC50-5B68-40A7-BE88-76A9D7FBAD5C}" type="slidenum">
              <a:rPr lang="en-GB" smtClean="0"/>
              <a:t>50</a:t>
            </a:fld>
            <a:endParaRPr lang="en-GB"/>
          </a:p>
        </p:txBody>
      </p:sp>
      <p:pic>
        <p:nvPicPr>
          <p:cNvPr id="4" name="Picture 4" descr="Image result for artaud cartoon">
            <a:hlinkClick r:id="rId3"/>
            <a:extLst>
              <a:ext uri="{FF2B5EF4-FFF2-40B4-BE49-F238E27FC236}">
                <a16:creationId xmlns:a16="http://schemas.microsoft.com/office/drawing/2014/main" id="{782FD9E1-76E5-409F-AE57-65B6942A720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362" b="97447" l="1143" r="98857">
                        <a14:foregroundMark x1="21714" y1="78298" x2="81143" y2="85957"/>
                        <a14:foregroundMark x1="77143" y1="71915" x2="77143" y2="71915"/>
                        <a14:foregroundMark x1="83429" y1="67660" x2="83429" y2="67660"/>
                        <a14:backgroundMark x1="21714" y1="16170" x2="9714" y2="48936"/>
                        <a14:backgroundMark x1="16571" y1="62128" x2="14286" y2="69362"/>
                        <a14:backgroundMark x1="5714" y1="82553" x2="5714" y2="77021"/>
                        <a14:backgroundMark x1="86857" y1="20851" x2="86857" y2="48511"/>
                        <a14:backgroundMark x1="86857" y1="52766" x2="93714" y2="68511"/>
                        <a14:backgroundMark x1="88571" y1="75745" x2="95429" y2="76596"/>
                      </a14:backgroundRemoval>
                    </a14:imgEffect>
                  </a14:imgLayer>
                </a14:imgProps>
              </a:ext>
              <a:ext uri="{28A0092B-C50C-407E-A947-70E740481C1C}">
                <a14:useLocalDpi xmlns:a14="http://schemas.microsoft.com/office/drawing/2010/main" val="0"/>
              </a:ext>
            </a:extLst>
          </a:blip>
          <a:srcRect/>
          <a:stretch>
            <a:fillRect/>
          </a:stretch>
        </p:blipFill>
        <p:spPr bwMode="auto">
          <a:xfrm>
            <a:off x="179512" y="-117935"/>
            <a:ext cx="1019028" cy="1368410"/>
          </a:xfrm>
          <a:prstGeom prst="rect">
            <a:avLst/>
          </a:prstGeom>
          <a:noFill/>
          <a:effectLst/>
          <a:extLst>
            <a:ext uri="{909E8E84-426E-40DD-AFC4-6F175D3DCCD1}">
              <a14:hiddenFill xmlns:a14="http://schemas.microsoft.com/office/drawing/2010/main">
                <a:solidFill>
                  <a:srgbClr val="FFFFFF"/>
                </a:solidFill>
              </a14:hiddenFill>
            </a:ext>
          </a:extLst>
        </p:spPr>
      </p:pic>
      <p:sp>
        <p:nvSpPr>
          <p:cNvPr id="8" name="Text Box 2">
            <a:extLst>
              <a:ext uri="{FF2B5EF4-FFF2-40B4-BE49-F238E27FC236}">
                <a16:creationId xmlns:a16="http://schemas.microsoft.com/office/drawing/2014/main" id="{435EE146-12A7-421A-A927-03135403AAAA}"/>
              </a:ext>
            </a:extLst>
          </p:cNvPr>
          <p:cNvSpPr txBox="1">
            <a:spLocks noChangeArrowheads="1"/>
          </p:cNvSpPr>
          <p:nvPr/>
        </p:nvSpPr>
        <p:spPr bwMode="auto">
          <a:xfrm>
            <a:off x="1243400" y="532087"/>
            <a:ext cx="7744215" cy="436759"/>
          </a:xfrm>
          <a:prstGeom prst="rect">
            <a:avLst/>
          </a:prstGeom>
          <a:solidFill>
            <a:srgbClr val="FFFFFF"/>
          </a:solidFill>
          <a:ln w="2540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Artaud was a </a:t>
            </a:r>
            <a:r>
              <a:rPr kumimoji="0" lang="en-US" altLang="en-US" sz="1200" b="1" i="0" u="sng"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French Practitioner</a:t>
            </a:r>
            <a:r>
              <a:rPr kumimoji="0" lang="en-US" altLang="en-US" sz="1200" b="1"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who wanted to push theatre to its limits; to wake up the audiences' hearts and nerves. He wanted them to believe they were in </a:t>
            </a:r>
            <a:r>
              <a:rPr kumimoji="0" lang="en-US" altLang="en-US" sz="1200" b="1" i="0" u="sng"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 dream/ waking nightmare</a:t>
            </a:r>
            <a:r>
              <a:rPr kumimoji="0" lang="en-US" altLang="en-US" sz="1200" b="1"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so it would touch them on an inner level.</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 name="Text Box 4">
            <a:extLst>
              <a:ext uri="{FF2B5EF4-FFF2-40B4-BE49-F238E27FC236}">
                <a16:creationId xmlns:a16="http://schemas.microsoft.com/office/drawing/2014/main" id="{1DF091A6-BCF7-4BD2-8B77-5F9AFAB38E0E}"/>
              </a:ext>
            </a:extLst>
          </p:cNvPr>
          <p:cNvSpPr txBox="1">
            <a:spLocks noChangeArrowheads="1"/>
          </p:cNvSpPr>
          <p:nvPr/>
        </p:nvSpPr>
        <p:spPr bwMode="auto">
          <a:xfrm>
            <a:off x="156385" y="1070626"/>
            <a:ext cx="8736095" cy="120624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GB" altLang="en-US" sz="1400" b="1" i="0" u="sng"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KEY WORDS and DEFINITIONS</a:t>
            </a:r>
            <a:endParaRPr kumimoji="0" lang="en-GB" altLang="en-US" sz="600" b="0" i="0" u="none" strike="noStrike" cap="none" normalizeH="0" baseline="0" dirty="0">
              <a:ln>
                <a:noFill/>
              </a:ln>
              <a:solidFill>
                <a:schemeClr val="tx1"/>
              </a:solidFill>
              <a:effectLst/>
            </a:endParaRPr>
          </a:p>
          <a:p>
            <a:pPr marL="0" marR="0" lvl="0" indent="0" defTabSz="914400" rtl="0" eaLnBrk="0" fontAlgn="base" latinLnBrk="0" hangingPunct="0">
              <a:lnSpc>
                <a:spcPct val="100000"/>
              </a:lnSpc>
              <a:spcBef>
                <a:spcPct val="0"/>
              </a:spcBef>
              <a:spcAft>
                <a:spcPct val="0"/>
              </a:spcAft>
              <a:buClrTx/>
              <a:buSzTx/>
              <a:buFontTx/>
              <a:buNone/>
              <a:tabLst/>
            </a:pPr>
            <a:r>
              <a:rPr kumimoji="0" lang="en-GB" altLang="en-US" sz="1400" b="0" i="0" u="sng"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Artaud:</a:t>
            </a:r>
            <a:r>
              <a:rPr kumimoji="0" lang="en-GB" altLang="en-US" sz="14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Practitioner we are studying today.</a:t>
            </a:r>
            <a:endParaRPr kumimoji="0" lang="en-GB" altLang="en-US" sz="600" b="0" i="0" u="none" strike="noStrike" cap="none" normalizeH="0" baseline="0" dirty="0">
              <a:ln>
                <a:noFill/>
              </a:ln>
              <a:solidFill>
                <a:schemeClr val="tx1"/>
              </a:solidFill>
              <a:effectLst/>
            </a:endParaRPr>
          </a:p>
          <a:p>
            <a:pPr marL="0" marR="0" lvl="0" indent="0" defTabSz="914400" rtl="0" eaLnBrk="0" fontAlgn="base" latinLnBrk="0" hangingPunct="0">
              <a:lnSpc>
                <a:spcPct val="100000"/>
              </a:lnSpc>
              <a:spcBef>
                <a:spcPct val="0"/>
              </a:spcBef>
              <a:spcAft>
                <a:spcPct val="0"/>
              </a:spcAft>
              <a:buClrTx/>
              <a:buSzTx/>
              <a:buFontTx/>
              <a:buNone/>
              <a:tabLst/>
            </a:pPr>
            <a:r>
              <a:rPr kumimoji="0" lang="en-GB" altLang="en-US" sz="1400" b="0" i="0" u="sng" strike="noStrike" cap="none" normalizeH="0" baseline="0" dirty="0" err="1">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Artaudian</a:t>
            </a:r>
            <a:r>
              <a:rPr kumimoji="0" lang="en-GB" altLang="en-US" sz="14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When something is “</a:t>
            </a:r>
            <a:r>
              <a:rPr kumimoji="0" lang="en-GB" altLang="en-US" sz="1400" b="0" i="0" u="none" strike="noStrike" cap="none" normalizeH="0" baseline="0" dirty="0" err="1">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Artaudian</a:t>
            </a:r>
            <a:r>
              <a:rPr kumimoji="0" lang="en-GB" altLang="en-US" sz="14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it reflects Artaud’s ideas and style of Theatre. Example: “The staging was </a:t>
            </a:r>
            <a:r>
              <a:rPr kumimoji="0" lang="en-GB" altLang="en-US" sz="1400" b="0" i="0" u="none" strike="noStrike" cap="none" normalizeH="0" baseline="0" dirty="0" err="1">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Artaudian</a:t>
            </a:r>
            <a:r>
              <a:rPr kumimoji="0" lang="en-GB" altLang="en-US" sz="14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t>
            </a:r>
            <a:endParaRPr kumimoji="0" lang="en-GB" altLang="en-US" sz="600" b="0" i="0" u="none" strike="noStrike" cap="none" normalizeH="0" baseline="0" dirty="0">
              <a:ln>
                <a:noFill/>
              </a:ln>
              <a:solidFill>
                <a:schemeClr val="tx1"/>
              </a:solidFill>
              <a:effectLst/>
            </a:endParaRPr>
          </a:p>
          <a:p>
            <a:pPr marL="0" marR="0" lvl="0" indent="0" defTabSz="914400" rtl="0" eaLnBrk="0" fontAlgn="base" latinLnBrk="0" hangingPunct="0">
              <a:lnSpc>
                <a:spcPct val="100000"/>
              </a:lnSpc>
              <a:spcBef>
                <a:spcPct val="0"/>
              </a:spcBef>
              <a:spcAft>
                <a:spcPct val="0"/>
              </a:spcAft>
              <a:buClrTx/>
              <a:buSzTx/>
              <a:buFontTx/>
              <a:buNone/>
              <a:tabLst/>
            </a:pPr>
            <a:r>
              <a:rPr kumimoji="0" lang="en-GB" altLang="en-US" sz="1400" b="0" i="0" u="sng"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Characterisation:</a:t>
            </a:r>
            <a:r>
              <a:rPr kumimoji="0" lang="en-GB" altLang="en-US" sz="14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How you develop and reflect a character, e.g. Voice, Movement, Walk, Mind-set</a:t>
            </a:r>
            <a:r>
              <a:rPr kumimoji="0" lang="en-GB" altLang="en-US" sz="1400" b="0" i="0" u="none" strike="noStrike" cap="none" normalizeH="0" baseline="0" dirty="0">
                <a:ln>
                  <a:noFill/>
                </a:ln>
                <a:solidFill>
                  <a:schemeClr val="tx1"/>
                </a:solidFill>
                <a:effectLst/>
                <a:ea typeface="Times New Roman" panose="02020603050405020304" pitchFamily="18" charset="0"/>
              </a:rPr>
              <a:t>.</a:t>
            </a:r>
            <a:endParaRPr kumimoji="0" lang="en-GB" altLang="en-US" sz="600" b="0" i="0" u="none" strike="noStrike" cap="none" normalizeH="0" baseline="0" dirty="0">
              <a:ln>
                <a:noFill/>
              </a:ln>
              <a:solidFill>
                <a:schemeClr val="tx1"/>
              </a:solidFill>
              <a:effectLst/>
              <a:latin typeface="Arial" panose="020B06040202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pPr>
            <a:endParaRPr kumimoji="0" lang="en-GB" altLang="en-US" sz="1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5629843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AE64CB1-9130-47D6-8A85-B8FC729DDE9B}"/>
              </a:ext>
            </a:extLst>
          </p:cNvPr>
          <p:cNvSpPr/>
          <p:nvPr/>
        </p:nvSpPr>
        <p:spPr>
          <a:xfrm>
            <a:off x="203815" y="1029542"/>
            <a:ext cx="5808345" cy="2862322"/>
          </a:xfrm>
          <a:prstGeom prst="rect">
            <a:avLst/>
          </a:prstGeom>
        </p:spPr>
        <p:txBody>
          <a:bodyPr wrap="square">
            <a:spAutoFit/>
          </a:bodyPr>
          <a:lstStyle/>
          <a:p>
            <a:r>
              <a:rPr lang="en-GB" sz="1200" b="1" dirty="0">
                <a:latin typeface="Arial" panose="020B0604020202020204" pitchFamily="34" charset="0"/>
                <a:cs typeface="Arial" panose="020B0604020202020204" pitchFamily="34" charset="0"/>
              </a:rPr>
              <a:t>Who are Frantic Assembly? </a:t>
            </a:r>
            <a:r>
              <a:rPr lang="en-GB" sz="1200" dirty="0">
                <a:latin typeface="Arial" panose="020B0604020202020204" pitchFamily="34" charset="0"/>
                <a:cs typeface="Arial" panose="020B0604020202020204" pitchFamily="34" charset="0"/>
              </a:rPr>
              <a:t>Frantic Assembly are an internationally renowned theatre company. The company was founded in 1994 by Scott Graham, Steven </a:t>
            </a:r>
            <a:r>
              <a:rPr lang="en-GB" sz="1200" dirty="0" err="1">
                <a:latin typeface="Arial" panose="020B0604020202020204" pitchFamily="34" charset="0"/>
                <a:cs typeface="Arial" panose="020B0604020202020204" pitchFamily="34" charset="0"/>
              </a:rPr>
              <a:t>Hoggett</a:t>
            </a:r>
            <a:r>
              <a:rPr lang="en-GB" sz="1200" dirty="0">
                <a:latin typeface="Arial" panose="020B0604020202020204" pitchFamily="34" charset="0"/>
                <a:cs typeface="Arial" panose="020B0604020202020204" pitchFamily="34" charset="0"/>
              </a:rPr>
              <a:t> and Vicki Middleton. At the time they were students at Swansea University, studying English Literature and Geography. There were untrained in any aspect of theatre or dance but they were willing to learn. They were inspired and encouraged to create their own theatre company. They have since said that ‘This reckless and terrifying leap was the best thing we ever did.’ As soon as the company learned something they tried to teach it and pass it on. This simple starting point of encouragement, learning and training has been at the heart of the company ever since. </a:t>
            </a:r>
          </a:p>
          <a:p>
            <a:endParaRPr lang="en-GB" sz="1200" dirty="0">
              <a:latin typeface="Arial" panose="020B0604020202020204" pitchFamily="34" charset="0"/>
              <a:cs typeface="Arial" panose="020B0604020202020204" pitchFamily="34" charset="0"/>
            </a:endParaRPr>
          </a:p>
          <a:p>
            <a:r>
              <a:rPr lang="en-GB" sz="1200" b="1" dirty="0">
                <a:latin typeface="Arial" panose="020B0604020202020204" pitchFamily="34" charset="0"/>
                <a:cs typeface="Arial" panose="020B0604020202020204" pitchFamily="34" charset="0"/>
              </a:rPr>
              <a:t>The Aim </a:t>
            </a:r>
            <a:r>
              <a:rPr lang="en-GB" sz="1200" dirty="0">
                <a:latin typeface="Arial" panose="020B0604020202020204" pitchFamily="34" charset="0"/>
                <a:cs typeface="Arial" panose="020B0604020202020204" pitchFamily="34" charset="0"/>
              </a:rPr>
              <a:t>Frantic Assembly creates thrilling, energetic and unforgettable theatre. The company attracts new and young audiences with work that reflects contemporary culture. Vivid and dynamic, Frantic Assembly's unique physical style combines movement, design, music and text. </a:t>
            </a:r>
            <a:endParaRPr lang="en-GB" sz="1200" b="1" dirty="0">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B7890774-7341-48A3-9871-4ACC8839C471}"/>
              </a:ext>
            </a:extLst>
          </p:cNvPr>
          <p:cNvSpPr txBox="1"/>
          <p:nvPr/>
        </p:nvSpPr>
        <p:spPr>
          <a:xfrm>
            <a:off x="1979712" y="-99392"/>
            <a:ext cx="5112568" cy="707886"/>
          </a:xfrm>
          <a:prstGeom prst="rect">
            <a:avLst/>
          </a:prstGeom>
          <a:noFill/>
        </p:spPr>
        <p:txBody>
          <a:bodyPr wrap="square" rtlCol="0">
            <a:spAutoFit/>
          </a:bodyPr>
          <a:lstStyle/>
          <a:p>
            <a:pPr algn="ctr"/>
            <a:r>
              <a:rPr lang="en-GB" sz="4000" b="1" dirty="0">
                <a:ln>
                  <a:solidFill>
                    <a:sysClr val="windowText" lastClr="000000"/>
                  </a:solidFill>
                </a:ln>
                <a:solidFill>
                  <a:srgbClr val="0070C0"/>
                </a:solidFill>
              </a:rPr>
              <a:t>Frantic Assembly</a:t>
            </a:r>
          </a:p>
        </p:txBody>
      </p:sp>
      <p:pic>
        <p:nvPicPr>
          <p:cNvPr id="29" name="Picture 10" descr="http://d11ww39v4tlqxd.cloudfront.net/Frantic-Logo-22-header-logo.jpg">
            <a:hlinkClick r:id="rId2"/>
            <a:extLst>
              <a:ext uri="{FF2B5EF4-FFF2-40B4-BE49-F238E27FC236}">
                <a16:creationId xmlns:a16="http://schemas.microsoft.com/office/drawing/2014/main" id="{B9E454C2-C397-428D-A7E1-E783C82A5B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2693" b="16974"/>
          <a:stretch>
            <a:fillRect/>
          </a:stretch>
        </p:blipFill>
        <p:spPr bwMode="auto">
          <a:xfrm>
            <a:off x="203815" y="116632"/>
            <a:ext cx="2133601" cy="73550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0" name="Text Box 2">
            <a:extLst>
              <a:ext uri="{FF2B5EF4-FFF2-40B4-BE49-F238E27FC236}">
                <a16:creationId xmlns:a16="http://schemas.microsoft.com/office/drawing/2014/main" id="{14562269-FF85-4602-BC57-2DDDC08C2F6F}"/>
              </a:ext>
            </a:extLst>
          </p:cNvPr>
          <p:cNvSpPr txBox="1">
            <a:spLocks noChangeArrowheads="1"/>
          </p:cNvSpPr>
          <p:nvPr/>
        </p:nvSpPr>
        <p:spPr bwMode="auto">
          <a:xfrm>
            <a:off x="6085141" y="1090612"/>
            <a:ext cx="2990850" cy="2338388"/>
          </a:xfrm>
          <a:prstGeom prst="rect">
            <a:avLst/>
          </a:prstGeom>
          <a:solidFill>
            <a:srgbClr val="4BACC6"/>
          </a:solidFill>
          <a:ln w="25400">
            <a:solidFill>
              <a:srgbClr val="205867"/>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Quick Fire Facts!</a:t>
            </a:r>
            <a:endParaRPr kumimoji="0" lang="en-US" altLang="en-US" sz="12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Physical Theatre company</a:t>
            </a:r>
            <a:endParaRPr kumimoji="0" lang="en-US" altLang="en-US" sz="12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They create work which reflects modern-day culture</a:t>
            </a:r>
            <a:endParaRPr kumimoji="0" lang="en-US" altLang="en-US" sz="12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Contemporary</a:t>
            </a:r>
            <a:endParaRPr kumimoji="0" lang="en-US" altLang="en-US" sz="12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Vivid and dynamic </a:t>
            </a:r>
            <a:endParaRPr kumimoji="0" lang="en-US" altLang="en-US" sz="12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Performances include movement, design, music &amp; text</a:t>
            </a:r>
            <a:endParaRPr kumimoji="0" lang="en-US" altLang="en-US" sz="12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Led by Artistic Director, &amp; co-founder, Scott Graham</a:t>
            </a:r>
            <a:endParaRPr kumimoji="0" lang="en-US" altLang="en-US" sz="12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Most famous production: ‘Curious Incident of the Dog in the Night-time’</a:t>
            </a:r>
            <a:endParaRPr kumimoji="0" lang="en-US" altLang="en-US" sz="12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31" name="Picture 6">
            <a:extLst>
              <a:ext uri="{FF2B5EF4-FFF2-40B4-BE49-F238E27FC236}">
                <a16:creationId xmlns:a16="http://schemas.microsoft.com/office/drawing/2014/main" id="{446DBCD6-1295-45B9-80FA-90F55FF8BDF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32905" y="392244"/>
            <a:ext cx="975599" cy="1026236"/>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2A9A1D01-63AF-47EB-8755-6C10DEF24A23}"/>
              </a:ext>
            </a:extLst>
          </p:cNvPr>
          <p:cNvSpPr/>
          <p:nvPr/>
        </p:nvSpPr>
        <p:spPr>
          <a:xfrm>
            <a:off x="203815" y="3518749"/>
            <a:ext cx="8950355" cy="3539430"/>
          </a:xfrm>
          <a:prstGeom prst="rect">
            <a:avLst/>
          </a:prstGeom>
        </p:spPr>
        <p:txBody>
          <a:bodyPr wrap="square">
            <a:spAutoFit/>
          </a:bodyPr>
          <a:lstStyle/>
          <a:p>
            <a:pPr lvl="0"/>
            <a:endParaRPr lang="en-GB" sz="1200" dirty="0">
              <a:solidFill>
                <a:prstClr val="black"/>
              </a:solidFill>
              <a:latin typeface="Arial" panose="020B0604020202020204" pitchFamily="34" charset="0"/>
              <a:cs typeface="Arial" panose="020B0604020202020204" pitchFamily="34" charset="0"/>
            </a:endParaRPr>
          </a:p>
          <a:p>
            <a:pPr lvl="0"/>
            <a:endParaRPr lang="en-GB" sz="1200" dirty="0">
              <a:solidFill>
                <a:prstClr val="black"/>
              </a:solidFill>
              <a:latin typeface="Arial" panose="020B0604020202020204" pitchFamily="34" charset="0"/>
              <a:cs typeface="Arial" panose="020B0604020202020204" pitchFamily="34" charset="0"/>
            </a:endParaRPr>
          </a:p>
          <a:p>
            <a:pPr lvl="0"/>
            <a:r>
              <a:rPr lang="en-GB" sz="1200" b="1" dirty="0">
                <a:solidFill>
                  <a:prstClr val="black"/>
                </a:solidFill>
                <a:latin typeface="Arial" panose="020B0604020202020204" pitchFamily="34" charset="0"/>
                <a:cs typeface="Arial" panose="020B0604020202020204" pitchFamily="34" charset="0"/>
              </a:rPr>
              <a:t>The Company </a:t>
            </a:r>
            <a:r>
              <a:rPr lang="en-GB" sz="1200" dirty="0">
                <a:solidFill>
                  <a:prstClr val="black"/>
                </a:solidFill>
                <a:latin typeface="Arial" panose="020B0604020202020204" pitchFamily="34" charset="0"/>
                <a:cs typeface="Arial" panose="020B0604020202020204" pitchFamily="34" charset="0"/>
              </a:rPr>
              <a:t>Frantic assembly are a company who use movement as an integral part of their practice. They can be seen as sitting under the wide and varied umbrella of physical theatre, though it is certainly not a term they themselves use to define their work. Frantic assembly are known for working from a starting place of text and through a collaborative devising process develop the ways in which they will present a text. The artistic director of the company does not come into the rehearsal process with a clear vison of the production, rather a few images, a list of song titles, descriptions of various physical images, quotations and text extracts. From this starting place the company works together to create moments within the production where movement may be used to express more</a:t>
            </a:r>
          </a:p>
          <a:p>
            <a:pPr lvl="0"/>
            <a:endParaRPr lang="en-GB" sz="1200" dirty="0">
              <a:solidFill>
                <a:prstClr val="black"/>
              </a:solidFill>
              <a:latin typeface="Arial" panose="020B0604020202020204" pitchFamily="34" charset="0"/>
              <a:cs typeface="Arial" panose="020B0604020202020204" pitchFamily="34" charset="0"/>
            </a:endParaRPr>
          </a:p>
          <a:p>
            <a:pPr lvl="0"/>
            <a:r>
              <a:rPr lang="en-GB" sz="1200" b="1" dirty="0">
                <a:solidFill>
                  <a:prstClr val="black"/>
                </a:solidFill>
                <a:latin typeface="Arial" panose="020B0604020202020204" pitchFamily="34" charset="0"/>
                <a:cs typeface="Arial" panose="020B0604020202020204" pitchFamily="34" charset="0"/>
              </a:rPr>
              <a:t>Dramatic Conventions </a:t>
            </a:r>
            <a:r>
              <a:rPr lang="en-GB" sz="1200" dirty="0">
                <a:solidFill>
                  <a:prstClr val="black"/>
                </a:solidFill>
                <a:latin typeface="Arial" panose="020B0604020202020204" pitchFamily="34" charset="0"/>
                <a:cs typeface="Arial" panose="020B0604020202020204" pitchFamily="34" charset="0"/>
              </a:rPr>
              <a:t> Replacing text with movement sequences to engage the audience and make them think about the performance.  High energy movement sequences.  Total theatre—light, sound, set and costume surprising and engaging the audience  Creative adaptation</a:t>
            </a:r>
          </a:p>
          <a:p>
            <a:pPr lvl="0"/>
            <a:endParaRPr lang="en-GB" sz="1200" dirty="0">
              <a:solidFill>
                <a:prstClr val="black"/>
              </a:solidFill>
              <a:latin typeface="Arial" panose="020B0604020202020204" pitchFamily="34" charset="0"/>
              <a:cs typeface="Arial" panose="020B0604020202020204" pitchFamily="34" charset="0"/>
            </a:endParaRPr>
          </a:p>
          <a:p>
            <a:pPr lvl="0"/>
            <a:r>
              <a:rPr lang="en-GB" sz="1200" b="1" dirty="0">
                <a:solidFill>
                  <a:prstClr val="black"/>
                </a:solidFill>
                <a:latin typeface="Arial" panose="020B0604020202020204" pitchFamily="34" charset="0"/>
                <a:cs typeface="Arial" panose="020B0604020202020204" pitchFamily="34" charset="0"/>
              </a:rPr>
              <a:t>Devising Strategies: </a:t>
            </a:r>
          </a:p>
          <a:p>
            <a:pPr lvl="0" eaLnBrk="0" fontAlgn="base" hangingPunct="0">
              <a:spcBef>
                <a:spcPct val="0"/>
              </a:spcBef>
              <a:spcAft>
                <a:spcPct val="0"/>
              </a:spcAft>
            </a:pPr>
            <a:r>
              <a:rPr lang="en-US" altLang="en-US" sz="1200" dirty="0">
                <a:latin typeface="Arial" panose="020B0604020202020204" pitchFamily="34" charset="0"/>
                <a:ea typeface="Times New Roman" panose="02020603050405020304" pitchFamily="18" charset="0"/>
                <a:cs typeface="Arial" panose="020B0604020202020204" pitchFamily="34" charset="0"/>
              </a:rPr>
              <a:t>Chair Duets, </a:t>
            </a:r>
            <a:r>
              <a:rPr lang="en-GB" sz="1200" dirty="0">
                <a:latin typeface="Arial" panose="020B0604020202020204" pitchFamily="34" charset="0"/>
                <a:cs typeface="Arial" panose="020B0604020202020204" pitchFamily="34" charset="0"/>
              </a:rPr>
              <a:t>Round, By, Through, Hymn Hands, Clear the space</a:t>
            </a:r>
            <a:endParaRPr lang="en-US" altLang="en-US" sz="1200" dirty="0">
              <a:latin typeface="Arial" panose="020B0604020202020204" pitchFamily="34" charset="0"/>
              <a:ea typeface="Times New Roman" panose="02020603050405020304" pitchFamily="18" charset="0"/>
              <a:cs typeface="Arial" panose="020B0604020202020204" pitchFamily="34" charset="0"/>
            </a:endParaRPr>
          </a:p>
          <a:p>
            <a:pPr lvl="0" eaLnBrk="0" fontAlgn="base" hangingPunct="0">
              <a:spcBef>
                <a:spcPct val="0"/>
              </a:spcBef>
              <a:spcAft>
                <a:spcPct val="0"/>
              </a:spcAft>
            </a:pPr>
            <a:endParaRPr lang="en-US" altLang="en-US" dirty="0">
              <a:latin typeface="Arial" panose="020B0604020202020204" pitchFamily="34" charset="0"/>
              <a:cs typeface="Arial" panose="020B0604020202020204" pitchFamily="34" charset="0"/>
            </a:endParaRPr>
          </a:p>
          <a:p>
            <a:pPr lvl="0"/>
            <a:endParaRPr lang="en-GB" sz="1200" b="1" dirty="0">
              <a:solidFill>
                <a:prstClr val="black"/>
              </a:solidFill>
              <a:latin typeface="Arial" panose="020B0604020202020204" pitchFamily="34" charset="0"/>
              <a:cs typeface="Arial" panose="020B0604020202020204" pitchFamily="34" charset="0"/>
            </a:endParaRPr>
          </a:p>
        </p:txBody>
      </p:sp>
      <p:pic>
        <p:nvPicPr>
          <p:cNvPr id="33" name="Picture 11">
            <a:extLst>
              <a:ext uri="{FF2B5EF4-FFF2-40B4-BE49-F238E27FC236}">
                <a16:creationId xmlns:a16="http://schemas.microsoft.com/office/drawing/2014/main" id="{2EC4E8B9-6605-42CB-A8E4-99F5745BA34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987" r="8493"/>
          <a:stretch/>
        </p:blipFill>
        <p:spPr bwMode="auto">
          <a:xfrm>
            <a:off x="7118071" y="5833856"/>
            <a:ext cx="1169234" cy="101079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Slide Number Placeholder 23">
            <a:extLst>
              <a:ext uri="{FF2B5EF4-FFF2-40B4-BE49-F238E27FC236}">
                <a16:creationId xmlns:a16="http://schemas.microsoft.com/office/drawing/2014/main" id="{F4069943-CCD7-43C0-8F60-193731C83871}"/>
              </a:ext>
            </a:extLst>
          </p:cNvPr>
          <p:cNvSpPr>
            <a:spLocks noGrp="1"/>
          </p:cNvSpPr>
          <p:nvPr>
            <p:ph type="sldNum" sz="quarter" idx="12"/>
          </p:nvPr>
        </p:nvSpPr>
        <p:spPr/>
        <p:txBody>
          <a:bodyPr/>
          <a:lstStyle/>
          <a:p>
            <a:fld id="{DC0DAC50-5B68-40A7-BE88-76A9D7FBAD5C}" type="slidenum">
              <a:rPr lang="en-GB" smtClean="0"/>
              <a:t>51</a:t>
            </a:fld>
            <a:endParaRPr lang="en-GB"/>
          </a:p>
        </p:txBody>
      </p:sp>
      <p:pic>
        <p:nvPicPr>
          <p:cNvPr id="35" name="Picture 2" descr="Related image">
            <a:hlinkClick r:id="rId6"/>
            <a:extLst>
              <a:ext uri="{FF2B5EF4-FFF2-40B4-BE49-F238E27FC236}">
                <a16:creationId xmlns:a16="http://schemas.microsoft.com/office/drawing/2014/main" id="{390021BC-AB3B-400B-90E6-0B5B8C8A44A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773819">
            <a:off x="5640798" y="5887036"/>
            <a:ext cx="1396725" cy="9311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21741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E2E0FA6-F23E-472E-9950-F0FDD8EF40D3}"/>
              </a:ext>
            </a:extLst>
          </p:cNvPr>
          <p:cNvSpPr/>
          <p:nvPr/>
        </p:nvSpPr>
        <p:spPr>
          <a:xfrm>
            <a:off x="7271627" y="1439895"/>
            <a:ext cx="1901814" cy="509691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sp>
        <p:nvSpPr>
          <p:cNvPr id="22" name="TextBox 21"/>
          <p:cNvSpPr txBox="1"/>
          <p:nvPr/>
        </p:nvSpPr>
        <p:spPr>
          <a:xfrm>
            <a:off x="1907704" y="-14028"/>
            <a:ext cx="5328592" cy="1323439"/>
          </a:xfrm>
          <a:prstGeom prst="rect">
            <a:avLst/>
          </a:prstGeom>
          <a:noFill/>
        </p:spPr>
        <p:txBody>
          <a:bodyPr wrap="square" rtlCol="0">
            <a:spAutoFit/>
          </a:bodyPr>
          <a:lstStyle/>
          <a:p>
            <a:pPr algn="ctr"/>
            <a:r>
              <a:rPr lang="en-GB" sz="4000" b="1" dirty="0">
                <a:ln>
                  <a:solidFill>
                    <a:sysClr val="windowText" lastClr="000000"/>
                  </a:solidFill>
                </a:ln>
                <a:solidFill>
                  <a:srgbClr val="0070C0"/>
                </a:solidFill>
              </a:rPr>
              <a:t>Comparing Practitioner Theory</a:t>
            </a:r>
          </a:p>
        </p:txBody>
      </p:sp>
      <p:sp>
        <p:nvSpPr>
          <p:cNvPr id="2" name="Slide Number Placeholder 1">
            <a:extLst>
              <a:ext uri="{FF2B5EF4-FFF2-40B4-BE49-F238E27FC236}">
                <a16:creationId xmlns:a16="http://schemas.microsoft.com/office/drawing/2014/main" id="{BAED02F2-0B63-4AF6-AF68-4E68D81865F7}"/>
              </a:ext>
            </a:extLst>
          </p:cNvPr>
          <p:cNvSpPr>
            <a:spLocks noGrp="1"/>
          </p:cNvSpPr>
          <p:nvPr>
            <p:ph type="sldNum" sz="quarter" idx="12"/>
          </p:nvPr>
        </p:nvSpPr>
        <p:spPr/>
        <p:txBody>
          <a:bodyPr/>
          <a:lstStyle/>
          <a:p>
            <a:fld id="{DC0DAC50-5B68-40A7-BE88-76A9D7FBAD5C}" type="slidenum">
              <a:rPr lang="en-GB" smtClean="0"/>
              <a:t>52</a:t>
            </a:fld>
            <a:endParaRPr lang="en-GB"/>
          </a:p>
        </p:txBody>
      </p:sp>
      <p:sp>
        <p:nvSpPr>
          <p:cNvPr id="6" name="Rectangle 5">
            <a:extLst>
              <a:ext uri="{FF2B5EF4-FFF2-40B4-BE49-F238E27FC236}">
                <a16:creationId xmlns:a16="http://schemas.microsoft.com/office/drawing/2014/main" id="{2E98A7AF-CBF4-42E0-824E-4E69851AC7D8}"/>
              </a:ext>
            </a:extLst>
          </p:cNvPr>
          <p:cNvSpPr/>
          <p:nvPr/>
        </p:nvSpPr>
        <p:spPr>
          <a:xfrm>
            <a:off x="5393528" y="1430268"/>
            <a:ext cx="2116025" cy="5142064"/>
          </a:xfrm>
          <a:prstGeom prst="rect">
            <a:avLst/>
          </a:prstGeom>
          <a:solidFill>
            <a:schemeClr val="bg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latin typeface="Comic Sans MS" panose="030F0702030302020204" pitchFamily="66" charset="0"/>
            </a:endParaRPr>
          </a:p>
        </p:txBody>
      </p:sp>
      <p:sp>
        <p:nvSpPr>
          <p:cNvPr id="7" name="Rectangle 6">
            <a:extLst>
              <a:ext uri="{FF2B5EF4-FFF2-40B4-BE49-F238E27FC236}">
                <a16:creationId xmlns:a16="http://schemas.microsoft.com/office/drawing/2014/main" id="{B7E3F2B7-B2F8-4CD9-A751-013491773B1E}"/>
              </a:ext>
            </a:extLst>
          </p:cNvPr>
          <p:cNvSpPr/>
          <p:nvPr/>
        </p:nvSpPr>
        <p:spPr>
          <a:xfrm>
            <a:off x="2888427" y="1430268"/>
            <a:ext cx="2577493" cy="5142064"/>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latin typeface="Comic Sans MS" panose="030F0702030302020204" pitchFamily="66" charset="0"/>
            </a:endParaRPr>
          </a:p>
        </p:txBody>
      </p:sp>
      <p:sp>
        <p:nvSpPr>
          <p:cNvPr id="8" name="Rectangle 7">
            <a:extLst>
              <a:ext uri="{FF2B5EF4-FFF2-40B4-BE49-F238E27FC236}">
                <a16:creationId xmlns:a16="http://schemas.microsoft.com/office/drawing/2014/main" id="{DE33A753-BCBF-48CD-A36A-7637B278B143}"/>
              </a:ext>
            </a:extLst>
          </p:cNvPr>
          <p:cNvSpPr/>
          <p:nvPr/>
        </p:nvSpPr>
        <p:spPr>
          <a:xfrm>
            <a:off x="64936" y="1439894"/>
            <a:ext cx="2892992" cy="5113338"/>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latin typeface="Comic Sans MS" panose="030F0702030302020204" pitchFamily="66" charset="0"/>
            </a:endParaRPr>
          </a:p>
        </p:txBody>
      </p:sp>
      <p:sp>
        <p:nvSpPr>
          <p:cNvPr id="9" name="Text Placeholder 1">
            <a:extLst>
              <a:ext uri="{FF2B5EF4-FFF2-40B4-BE49-F238E27FC236}">
                <a16:creationId xmlns:a16="http://schemas.microsoft.com/office/drawing/2014/main" id="{4336E6C5-AE7C-4EAA-AFAA-0F36E319B780}"/>
              </a:ext>
            </a:extLst>
          </p:cNvPr>
          <p:cNvSpPr txBox="1">
            <a:spLocks/>
          </p:cNvSpPr>
          <p:nvPr/>
        </p:nvSpPr>
        <p:spPr>
          <a:xfrm>
            <a:off x="79814" y="1387507"/>
            <a:ext cx="4040188" cy="63976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defRPr/>
            </a:pPr>
            <a:r>
              <a:rPr lang="en-GB" sz="2800" dirty="0">
                <a:effectLst>
                  <a:outerShdw blurRad="38100" dist="38100" dir="2700000" algn="tl">
                    <a:srgbClr val="000000">
                      <a:alpha val="43137"/>
                    </a:srgbClr>
                  </a:outerShdw>
                </a:effectLst>
                <a:latin typeface="Comic Sans MS" panose="030F0702030302020204" pitchFamily="66" charset="0"/>
              </a:rPr>
              <a:t>Stanislavski</a:t>
            </a:r>
          </a:p>
        </p:txBody>
      </p:sp>
      <p:sp>
        <p:nvSpPr>
          <p:cNvPr id="10" name="Content Placeholder 2">
            <a:extLst>
              <a:ext uri="{FF2B5EF4-FFF2-40B4-BE49-F238E27FC236}">
                <a16:creationId xmlns:a16="http://schemas.microsoft.com/office/drawing/2014/main" id="{27720FB8-98BF-4D37-9707-30DC0B06D19E}"/>
              </a:ext>
            </a:extLst>
          </p:cNvPr>
          <p:cNvSpPr txBox="1">
            <a:spLocks/>
          </p:cNvSpPr>
          <p:nvPr/>
        </p:nvSpPr>
        <p:spPr>
          <a:xfrm>
            <a:off x="64936" y="1944471"/>
            <a:ext cx="2939752" cy="3687763"/>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74320">
              <a:defRPr/>
            </a:pPr>
            <a:r>
              <a:rPr lang="en-GB" sz="1800">
                <a:latin typeface="Comic Sans MS" panose="030F0702030302020204" pitchFamily="66" charset="0"/>
              </a:rPr>
              <a:t>Actors cast should be of the correct gender and age for their role.</a:t>
            </a:r>
          </a:p>
          <a:p>
            <a:pPr marL="274320">
              <a:defRPr/>
            </a:pPr>
            <a:r>
              <a:rPr lang="en-GB" sz="1800">
                <a:latin typeface="Comic Sans MS" panose="030F0702030302020204" pitchFamily="66" charset="0"/>
              </a:rPr>
              <a:t>They must try to imagine they are really in the character’s situation </a:t>
            </a:r>
            <a:r>
              <a:rPr lang="en-GB" sz="1800" b="1">
                <a:solidFill>
                  <a:srgbClr val="FF0000"/>
                </a:solidFill>
                <a:latin typeface="Comic Sans MS" panose="030F0702030302020204" pitchFamily="66" charset="0"/>
              </a:rPr>
              <a:t>(The Magic If)</a:t>
            </a:r>
            <a:r>
              <a:rPr lang="en-GB" sz="1800" b="1">
                <a:latin typeface="Comic Sans MS" panose="030F0702030302020204" pitchFamily="66" charset="0"/>
              </a:rPr>
              <a:t>.</a:t>
            </a:r>
          </a:p>
          <a:p>
            <a:pPr marL="274320">
              <a:defRPr/>
            </a:pPr>
            <a:r>
              <a:rPr lang="en-GB" sz="1800">
                <a:latin typeface="Comic Sans MS" panose="030F0702030302020204" pitchFamily="66" charset="0"/>
              </a:rPr>
              <a:t>They must know the character’s back story </a:t>
            </a:r>
            <a:r>
              <a:rPr lang="en-GB" sz="1800" b="1">
                <a:solidFill>
                  <a:srgbClr val="FF0000"/>
                </a:solidFill>
                <a:latin typeface="Comic Sans MS" panose="030F0702030302020204" pitchFamily="66" charset="0"/>
              </a:rPr>
              <a:t>(Given Circumstances)</a:t>
            </a:r>
            <a:r>
              <a:rPr lang="en-GB" sz="1800" b="1">
                <a:latin typeface="Comic Sans MS" panose="030F0702030302020204" pitchFamily="66" charset="0"/>
              </a:rPr>
              <a:t>.</a:t>
            </a:r>
          </a:p>
          <a:p>
            <a:pPr marL="274320">
              <a:defRPr/>
            </a:pPr>
            <a:r>
              <a:rPr lang="en-GB" sz="1800">
                <a:latin typeface="Comic Sans MS" panose="030F0702030302020204" pitchFamily="66" charset="0"/>
              </a:rPr>
              <a:t>They must know what their character wants to achieve </a:t>
            </a:r>
            <a:r>
              <a:rPr lang="en-GB" sz="1800">
                <a:solidFill>
                  <a:srgbClr val="FF0000"/>
                </a:solidFill>
                <a:latin typeface="Comic Sans MS" panose="030F0702030302020204" pitchFamily="66" charset="0"/>
              </a:rPr>
              <a:t>(</a:t>
            </a:r>
            <a:r>
              <a:rPr lang="en-GB" sz="1800" b="1">
                <a:solidFill>
                  <a:srgbClr val="FF0000"/>
                </a:solidFill>
                <a:latin typeface="Comic Sans MS" panose="030F0702030302020204" pitchFamily="66" charset="0"/>
              </a:rPr>
              <a:t>Objective)</a:t>
            </a:r>
            <a:r>
              <a:rPr lang="en-GB" sz="1800" b="1">
                <a:latin typeface="Comic Sans MS" panose="030F0702030302020204" pitchFamily="66" charset="0"/>
              </a:rPr>
              <a:t>.</a:t>
            </a:r>
            <a:endParaRPr lang="en-GB" sz="1800">
              <a:latin typeface="Comic Sans MS" panose="030F0702030302020204" pitchFamily="66" charset="0"/>
            </a:endParaRPr>
          </a:p>
          <a:p>
            <a:pPr>
              <a:defRPr/>
            </a:pPr>
            <a:endParaRPr lang="en-GB" sz="1800" dirty="0">
              <a:latin typeface="Comic Sans MS" panose="030F0702030302020204" pitchFamily="66" charset="0"/>
            </a:endParaRPr>
          </a:p>
        </p:txBody>
      </p:sp>
      <p:sp>
        <p:nvSpPr>
          <p:cNvPr id="11" name="Text Placeholder 3">
            <a:extLst>
              <a:ext uri="{FF2B5EF4-FFF2-40B4-BE49-F238E27FC236}">
                <a16:creationId xmlns:a16="http://schemas.microsoft.com/office/drawing/2014/main" id="{2E81992D-5C3D-4CC2-A316-77A7AF74B696}"/>
              </a:ext>
            </a:extLst>
          </p:cNvPr>
          <p:cNvSpPr txBox="1">
            <a:spLocks/>
          </p:cNvSpPr>
          <p:nvPr/>
        </p:nvSpPr>
        <p:spPr>
          <a:xfrm>
            <a:off x="3017264" y="1315499"/>
            <a:ext cx="4041775" cy="639762"/>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defRPr/>
            </a:pPr>
            <a:r>
              <a:rPr lang="en-GB" sz="2800" dirty="0">
                <a:effectLst>
                  <a:outerShdw blurRad="38100" dist="38100" dir="2700000" algn="tl">
                    <a:srgbClr val="000000">
                      <a:alpha val="43137"/>
                    </a:srgbClr>
                  </a:outerShdw>
                </a:effectLst>
                <a:latin typeface="Comic Sans MS" panose="030F0702030302020204" pitchFamily="66" charset="0"/>
              </a:rPr>
              <a:t>Brecht</a:t>
            </a:r>
          </a:p>
        </p:txBody>
      </p:sp>
      <p:sp>
        <p:nvSpPr>
          <p:cNvPr id="12" name="Content Placeholder 4">
            <a:extLst>
              <a:ext uri="{FF2B5EF4-FFF2-40B4-BE49-F238E27FC236}">
                <a16:creationId xmlns:a16="http://schemas.microsoft.com/office/drawing/2014/main" id="{ED2BE3F1-FE05-4D3E-A906-A9B536C7E796}"/>
              </a:ext>
            </a:extLst>
          </p:cNvPr>
          <p:cNvSpPr txBox="1">
            <a:spLocks/>
          </p:cNvSpPr>
          <p:nvPr/>
        </p:nvSpPr>
        <p:spPr>
          <a:xfrm>
            <a:off x="2873248" y="1819555"/>
            <a:ext cx="2548988" cy="4321175"/>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defRPr/>
            </a:pPr>
            <a:r>
              <a:rPr lang="en-GB" altLang="en-US" sz="1800">
                <a:solidFill>
                  <a:srgbClr val="FF0000"/>
                </a:solidFill>
                <a:latin typeface="Comic Sans MS" panose="030F0702030302020204" pitchFamily="66" charset="0"/>
              </a:rPr>
              <a:t>Archetypal</a:t>
            </a:r>
            <a:r>
              <a:rPr lang="en-GB" altLang="en-US" sz="1800">
                <a:latin typeface="Comic Sans MS" panose="030F0702030302020204" pitchFamily="66" charset="0"/>
              </a:rPr>
              <a:t> characters</a:t>
            </a:r>
          </a:p>
          <a:p>
            <a:pPr>
              <a:defRPr/>
            </a:pPr>
            <a:r>
              <a:rPr lang="en-GB" altLang="en-US" sz="1800">
                <a:latin typeface="Comic Sans MS" panose="030F0702030302020204" pitchFamily="66" charset="0"/>
              </a:rPr>
              <a:t>Self conscious acting (the actors ‘</a:t>
            </a:r>
            <a:r>
              <a:rPr lang="en-GB" altLang="en-US" sz="1800">
                <a:solidFill>
                  <a:srgbClr val="FF0000"/>
                </a:solidFill>
                <a:latin typeface="Comic Sans MS" panose="030F0702030302020204" pitchFamily="66" charset="0"/>
              </a:rPr>
              <a:t>show</a:t>
            </a:r>
            <a:r>
              <a:rPr lang="en-GB" altLang="en-US" sz="1800">
                <a:latin typeface="Comic Sans MS" panose="030F0702030302020204" pitchFamily="66" charset="0"/>
              </a:rPr>
              <a:t>’ the characters, rather than pretending to become them)</a:t>
            </a:r>
          </a:p>
          <a:p>
            <a:pPr>
              <a:defRPr/>
            </a:pPr>
            <a:r>
              <a:rPr lang="en-GB" altLang="en-US" sz="1800">
                <a:latin typeface="Comic Sans MS" panose="030F0702030302020204" pitchFamily="66" charset="0"/>
              </a:rPr>
              <a:t>Non-naturalistic set/props</a:t>
            </a:r>
          </a:p>
          <a:p>
            <a:pPr>
              <a:defRPr/>
            </a:pPr>
            <a:r>
              <a:rPr lang="en-GB" altLang="en-US" sz="1800">
                <a:solidFill>
                  <a:srgbClr val="FF0000"/>
                </a:solidFill>
                <a:latin typeface="Comic Sans MS" panose="030F0702030302020204" pitchFamily="66" charset="0"/>
              </a:rPr>
              <a:t>Breaks the 4th wall</a:t>
            </a:r>
            <a:r>
              <a:rPr lang="en-GB" altLang="en-US" sz="1800">
                <a:latin typeface="Comic Sans MS" panose="030F0702030302020204" pitchFamily="66" charset="0"/>
              </a:rPr>
              <a:t>/direct address</a:t>
            </a:r>
          </a:p>
          <a:p>
            <a:pPr>
              <a:defRPr/>
            </a:pPr>
            <a:r>
              <a:rPr lang="en-GB" altLang="en-US" sz="1800">
                <a:latin typeface="Comic Sans MS" panose="030F0702030302020204" pitchFamily="66" charset="0"/>
              </a:rPr>
              <a:t>Humour</a:t>
            </a:r>
          </a:p>
          <a:p>
            <a:pPr>
              <a:defRPr/>
            </a:pPr>
            <a:r>
              <a:rPr lang="en-GB" altLang="en-US" sz="1800">
                <a:latin typeface="Comic Sans MS" panose="030F0702030302020204" pitchFamily="66" charset="0"/>
              </a:rPr>
              <a:t>Music/song</a:t>
            </a:r>
          </a:p>
          <a:p>
            <a:pPr>
              <a:defRPr/>
            </a:pPr>
            <a:r>
              <a:rPr lang="en-GB" altLang="en-US" sz="1800">
                <a:solidFill>
                  <a:srgbClr val="FF0000"/>
                </a:solidFill>
                <a:latin typeface="Comic Sans MS" panose="030F0702030302020204" pitchFamily="66" charset="0"/>
              </a:rPr>
              <a:t>Placards</a:t>
            </a:r>
          </a:p>
          <a:p>
            <a:pPr>
              <a:buFont typeface="Wingdings" panose="05000000000000000000" pitchFamily="2" charset="2"/>
              <a:buChar char="§"/>
              <a:defRPr/>
            </a:pPr>
            <a:endParaRPr lang="en-GB" sz="1800" dirty="0">
              <a:latin typeface="Comic Sans MS" panose="030F0702030302020204" pitchFamily="66" charset="0"/>
            </a:endParaRPr>
          </a:p>
        </p:txBody>
      </p:sp>
      <p:pic>
        <p:nvPicPr>
          <p:cNvPr id="13" name="Picture 5" descr="https://openclipart.org/image/2400px/svg_to_png/211124/brecht-berthold.png">
            <a:hlinkClick r:id="rId2"/>
            <a:extLst>
              <a:ext uri="{FF2B5EF4-FFF2-40B4-BE49-F238E27FC236}">
                <a16:creationId xmlns:a16="http://schemas.microsoft.com/office/drawing/2014/main" id="{F4CD5E78-2BE5-46F3-8DD5-761B19344CC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56683" y="1489658"/>
            <a:ext cx="332789" cy="478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ontent Placeholder 4">
            <a:extLst>
              <a:ext uri="{FF2B5EF4-FFF2-40B4-BE49-F238E27FC236}">
                <a16:creationId xmlns:a16="http://schemas.microsoft.com/office/drawing/2014/main" id="{98E45E9A-1788-4D7F-B4E8-B94A3E97A507}"/>
              </a:ext>
            </a:extLst>
          </p:cNvPr>
          <p:cNvSpPr txBox="1">
            <a:spLocks/>
          </p:cNvSpPr>
          <p:nvPr/>
        </p:nvSpPr>
        <p:spPr>
          <a:xfrm>
            <a:off x="5407818" y="1891563"/>
            <a:ext cx="1972778" cy="4319588"/>
          </a:xfrm>
          <a:prstGeom prst="rect">
            <a:avLst/>
          </a:prstGeom>
        </p:spPr>
        <p:txBody>
          <a:bodyPr>
            <a:noAutofit/>
          </a:bodyPr>
          <a:lstStyle>
            <a:lvl1pPr marL="273050" indent="-228600" algn="l" rtl="0" eaLnBrk="0" fontAlgn="base" hangingPunct="0">
              <a:spcBef>
                <a:spcPct val="20000"/>
              </a:spcBef>
              <a:spcAft>
                <a:spcPct val="0"/>
              </a:spcAft>
              <a:buClr>
                <a:schemeClr val="accent1"/>
              </a:buClr>
              <a:buFont typeface="Wingdings 2" pitchFamily="18" charset="2"/>
              <a:buChar char=""/>
              <a:defRPr sz="2400" kern="1200" spc="150">
                <a:solidFill>
                  <a:schemeClr val="tx2"/>
                </a:solidFill>
                <a:latin typeface="+mn-lt"/>
                <a:ea typeface="+mn-ea"/>
                <a:cs typeface="+mn-cs"/>
              </a:defRPr>
            </a:lvl1pPr>
            <a:lvl2pPr marL="547688" indent="-182563" algn="l" rtl="0" eaLnBrk="0" fontAlgn="base" hangingPunct="0">
              <a:spcBef>
                <a:spcPct val="20000"/>
              </a:spcBef>
              <a:spcAft>
                <a:spcPct val="0"/>
              </a:spcAft>
              <a:buClr>
                <a:schemeClr val="accent2"/>
              </a:buClr>
              <a:buFont typeface="Wingdings" pitchFamily="2" charset="2"/>
              <a:buChar char="§"/>
              <a:defRPr sz="2000" kern="1200" spc="100">
                <a:solidFill>
                  <a:schemeClr val="tx2"/>
                </a:solidFill>
                <a:latin typeface="+mn-lt"/>
                <a:ea typeface="+mn-ea"/>
                <a:cs typeface="+mn-cs"/>
              </a:defRPr>
            </a:lvl2pPr>
            <a:lvl3pPr marL="822325" indent="-182563" algn="l" rtl="0" eaLnBrk="0" fontAlgn="base" hangingPunct="0">
              <a:spcBef>
                <a:spcPct val="20000"/>
              </a:spcBef>
              <a:spcAft>
                <a:spcPct val="0"/>
              </a:spcAft>
              <a:buClr>
                <a:srgbClr val="928B70"/>
              </a:buClr>
              <a:buFont typeface="Wingdings" pitchFamily="2" charset="2"/>
              <a:buChar char="§"/>
              <a:defRPr sz="1800" kern="1200" spc="100">
                <a:solidFill>
                  <a:schemeClr val="tx2"/>
                </a:solidFill>
                <a:latin typeface="+mn-lt"/>
                <a:ea typeface="+mn-ea"/>
                <a:cs typeface="+mn-cs"/>
              </a:defRPr>
            </a:lvl3pPr>
            <a:lvl4pPr marL="1096963" indent="-182563" algn="l" rtl="0" eaLnBrk="0" fontAlgn="base" hangingPunct="0">
              <a:spcBef>
                <a:spcPct val="20000"/>
              </a:spcBef>
              <a:spcAft>
                <a:spcPct val="0"/>
              </a:spcAft>
              <a:buClr>
                <a:srgbClr val="87706B"/>
              </a:buClr>
              <a:buFont typeface="Wingdings" pitchFamily="2" charset="2"/>
              <a:buChar char="§"/>
              <a:defRPr sz="1600" kern="1200">
                <a:solidFill>
                  <a:schemeClr val="tx2"/>
                </a:solidFill>
                <a:latin typeface="+mn-lt"/>
                <a:ea typeface="+mn-ea"/>
                <a:cs typeface="+mn-cs"/>
              </a:defRPr>
            </a:lvl4pPr>
            <a:lvl5pPr marL="1279525" indent="-182563" algn="l" rtl="0" eaLnBrk="0" fontAlgn="base" hangingPunct="0">
              <a:spcBef>
                <a:spcPct val="20000"/>
              </a:spcBef>
              <a:spcAft>
                <a:spcPct val="0"/>
              </a:spcAft>
              <a:buClr>
                <a:srgbClr val="6F777D"/>
              </a:buClr>
              <a:buFont typeface="Wingdings" pitchFamily="2" charset="2"/>
              <a:buChar char="§"/>
              <a:defRPr sz="1600" kern="1200" spc="10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6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6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6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600" kern="1200">
                <a:solidFill>
                  <a:schemeClr val="tx2"/>
                </a:solidFill>
                <a:latin typeface="+mn-lt"/>
                <a:ea typeface="+mn-ea"/>
                <a:cs typeface="+mn-cs"/>
              </a:defRPr>
            </a:lvl9pPr>
          </a:lstStyle>
          <a:p>
            <a:pPr eaLnBrk="1" hangingPunct="1">
              <a:buClr>
                <a:schemeClr val="tx1"/>
              </a:buClr>
              <a:buFont typeface="Arial" panose="020B0604020202020204" pitchFamily="34" charset="0"/>
              <a:buChar char="•"/>
              <a:defRPr/>
            </a:pPr>
            <a:r>
              <a:rPr lang="en-GB" altLang="en-US" sz="1800" dirty="0">
                <a:solidFill>
                  <a:schemeClr val="tx1"/>
                </a:solidFill>
                <a:latin typeface="Comic Sans MS" panose="030F0702030302020204" pitchFamily="66" charset="0"/>
              </a:rPr>
              <a:t>Theatre of Cruelty</a:t>
            </a:r>
          </a:p>
          <a:p>
            <a:pPr eaLnBrk="1" hangingPunct="1">
              <a:buClr>
                <a:schemeClr val="tx1"/>
              </a:buClr>
              <a:buFont typeface="Arial" panose="020B0604020202020204" pitchFamily="34" charset="0"/>
              <a:buChar char="•"/>
              <a:defRPr/>
            </a:pPr>
            <a:r>
              <a:rPr lang="en-GB" altLang="en-US" sz="1800" dirty="0">
                <a:solidFill>
                  <a:schemeClr val="tx1"/>
                </a:solidFill>
                <a:latin typeface="Comic Sans MS" panose="030F0702030302020204" pitchFamily="66" charset="0"/>
              </a:rPr>
              <a:t>Visceral Emotion</a:t>
            </a:r>
          </a:p>
          <a:p>
            <a:pPr eaLnBrk="1" hangingPunct="1">
              <a:buClr>
                <a:schemeClr val="tx1"/>
              </a:buClr>
              <a:buFont typeface="Arial" panose="020B0604020202020204" pitchFamily="34" charset="0"/>
              <a:buChar char="•"/>
              <a:defRPr/>
            </a:pPr>
            <a:r>
              <a:rPr lang="en-GB" altLang="en-US" sz="1800" dirty="0">
                <a:solidFill>
                  <a:schemeClr val="tx1"/>
                </a:solidFill>
                <a:latin typeface="Comic Sans MS" panose="030F0702030302020204" pitchFamily="66" charset="0"/>
              </a:rPr>
              <a:t>Ritual</a:t>
            </a:r>
          </a:p>
          <a:p>
            <a:pPr eaLnBrk="1" hangingPunct="1">
              <a:buClr>
                <a:schemeClr val="tx1"/>
              </a:buClr>
              <a:buFont typeface="Arial" panose="020B0604020202020204" pitchFamily="34" charset="0"/>
              <a:buChar char="•"/>
              <a:defRPr/>
            </a:pPr>
            <a:r>
              <a:rPr lang="en-GB" altLang="en-US" sz="1800" dirty="0">
                <a:solidFill>
                  <a:srgbClr val="FF0000"/>
                </a:solidFill>
                <a:latin typeface="Comic Sans MS" panose="030F0702030302020204" pitchFamily="66" charset="0"/>
              </a:rPr>
              <a:t>Shocking</a:t>
            </a:r>
            <a:r>
              <a:rPr lang="en-GB" altLang="en-US" sz="1800" dirty="0">
                <a:solidFill>
                  <a:schemeClr val="tx1"/>
                </a:solidFill>
                <a:latin typeface="Comic Sans MS" panose="030F0702030302020204" pitchFamily="66" charset="0"/>
              </a:rPr>
              <a:t> or unsettling the audience</a:t>
            </a:r>
          </a:p>
          <a:p>
            <a:pPr eaLnBrk="1" hangingPunct="1">
              <a:buClr>
                <a:schemeClr val="tx1"/>
              </a:buClr>
              <a:buFont typeface="Arial" panose="020B0604020202020204" pitchFamily="34" charset="0"/>
              <a:buChar char="•"/>
              <a:defRPr/>
            </a:pPr>
            <a:r>
              <a:rPr lang="en-GB" altLang="en-US" sz="1800" dirty="0">
                <a:solidFill>
                  <a:schemeClr val="tx1"/>
                </a:solidFill>
                <a:latin typeface="Comic Sans MS" panose="030F0702030302020204" pitchFamily="66" charset="0"/>
              </a:rPr>
              <a:t>Language not important</a:t>
            </a:r>
          </a:p>
          <a:p>
            <a:pPr eaLnBrk="1" hangingPunct="1">
              <a:buClr>
                <a:schemeClr val="tx1"/>
              </a:buClr>
              <a:buFont typeface="Arial" panose="020B0604020202020204" pitchFamily="34" charset="0"/>
              <a:buChar char="•"/>
              <a:defRPr/>
            </a:pPr>
            <a:r>
              <a:rPr lang="en-GB" altLang="en-US" sz="1800" dirty="0">
                <a:solidFill>
                  <a:srgbClr val="FF0000"/>
                </a:solidFill>
                <a:latin typeface="Comic Sans MS" panose="030F0702030302020204" pitchFamily="66" charset="0"/>
              </a:rPr>
              <a:t>Awakens the audiences 5 senses</a:t>
            </a:r>
          </a:p>
        </p:txBody>
      </p:sp>
      <p:pic>
        <p:nvPicPr>
          <p:cNvPr id="15" name="Picture 6">
            <a:extLst>
              <a:ext uri="{FF2B5EF4-FFF2-40B4-BE49-F238E27FC236}">
                <a16:creationId xmlns:a16="http://schemas.microsoft.com/office/drawing/2014/main" id="{7855F16F-60C2-476E-A768-2F93F7794264}"/>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515" l="625" r="99375">
                        <a14:foregroundMark x1="28125" y1="72330" x2="74375" y2="7087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307148" y="1404284"/>
            <a:ext cx="463692" cy="597002"/>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4" descr="Image result for artaud cartoon">
            <a:hlinkClick r:id="rId6"/>
            <a:extLst>
              <a:ext uri="{FF2B5EF4-FFF2-40B4-BE49-F238E27FC236}">
                <a16:creationId xmlns:a16="http://schemas.microsoft.com/office/drawing/2014/main" id="{BFC3EE7A-5CE5-4DBB-95C6-264CCF155937}"/>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9362" b="97447" l="1143" r="98857">
                        <a14:foregroundMark x1="21714" y1="78298" x2="81143" y2="85957"/>
                        <a14:foregroundMark x1="77143" y1="71915" x2="77143" y2="71915"/>
                        <a14:foregroundMark x1="83429" y1="67660" x2="83429" y2="67660"/>
                        <a14:backgroundMark x1="21714" y1="16170" x2="9714" y2="48936"/>
                        <a14:backgroundMark x1="16571" y1="62128" x2="14286" y2="69362"/>
                        <a14:backgroundMark x1="5714" y1="82553" x2="5714" y2="77021"/>
                        <a14:backgroundMark x1="86857" y1="20851" x2="86857" y2="48511"/>
                        <a14:backgroundMark x1="86857" y1="52766" x2="93714" y2="68511"/>
                        <a14:backgroundMark x1="88571" y1="75745" x2="95429" y2="76596"/>
                      </a14:backgroundRemoval>
                    </a14:imgEffect>
                  </a14:imgLayer>
                </a14:imgProps>
              </a:ext>
              <a:ext uri="{28A0092B-C50C-407E-A947-70E740481C1C}">
                <a14:useLocalDpi xmlns:a14="http://schemas.microsoft.com/office/drawing/2010/main" val="0"/>
              </a:ext>
            </a:extLst>
          </a:blip>
          <a:srcRect/>
          <a:stretch>
            <a:fillRect/>
          </a:stretch>
        </p:blipFill>
        <p:spPr bwMode="auto">
          <a:xfrm>
            <a:off x="6761681" y="1387507"/>
            <a:ext cx="428984" cy="576064"/>
          </a:xfrm>
          <a:prstGeom prst="rect">
            <a:avLst/>
          </a:prstGeom>
          <a:noFill/>
          <a:effectLst/>
          <a:extLst>
            <a:ext uri="{909E8E84-426E-40DD-AFC4-6F175D3DCCD1}">
              <a14:hiddenFill xmlns:a14="http://schemas.microsoft.com/office/drawing/2010/main">
                <a:solidFill>
                  <a:srgbClr val="FFFFFF"/>
                </a:solidFill>
              </a14:hiddenFill>
            </a:ext>
          </a:extLst>
        </p:spPr>
      </p:pic>
      <p:sp>
        <p:nvSpPr>
          <p:cNvPr id="17" name="Text Placeholder 3">
            <a:extLst>
              <a:ext uri="{FF2B5EF4-FFF2-40B4-BE49-F238E27FC236}">
                <a16:creationId xmlns:a16="http://schemas.microsoft.com/office/drawing/2014/main" id="{BEC66669-1ADB-4CD5-9276-65F910B16957}"/>
              </a:ext>
            </a:extLst>
          </p:cNvPr>
          <p:cNvSpPr txBox="1">
            <a:spLocks/>
          </p:cNvSpPr>
          <p:nvPr/>
        </p:nvSpPr>
        <p:spPr>
          <a:xfrm>
            <a:off x="5434812" y="1303832"/>
            <a:ext cx="4041775" cy="639762"/>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a:defRPr/>
            </a:pPr>
            <a:r>
              <a:rPr lang="en-GB" sz="2800" dirty="0">
                <a:effectLst>
                  <a:outerShdw blurRad="38100" dist="38100" dir="2700000" algn="tl">
                    <a:srgbClr val="000000">
                      <a:alpha val="43137"/>
                    </a:srgbClr>
                  </a:outerShdw>
                </a:effectLst>
                <a:latin typeface="Comic Sans MS" panose="030F0702030302020204" pitchFamily="66" charset="0"/>
              </a:rPr>
              <a:t>Artaud</a:t>
            </a:r>
          </a:p>
        </p:txBody>
      </p:sp>
      <p:pic>
        <p:nvPicPr>
          <p:cNvPr id="19" name="Picture 10" descr="http://d11ww39v4tlqxd.cloudfront.net/Frantic-Logo-22-header-logo.jpg">
            <a:hlinkClick r:id="rId9"/>
            <a:extLst>
              <a:ext uri="{FF2B5EF4-FFF2-40B4-BE49-F238E27FC236}">
                <a16:creationId xmlns:a16="http://schemas.microsoft.com/office/drawing/2014/main" id="{30A18D33-4232-4B02-931E-7E256E6DDC1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t="22693" b="16974"/>
          <a:stretch>
            <a:fillRect/>
          </a:stretch>
        </p:blipFill>
        <p:spPr bwMode="auto">
          <a:xfrm>
            <a:off x="7409752" y="1550935"/>
            <a:ext cx="1686908" cy="700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Content Placeholder 4">
            <a:extLst>
              <a:ext uri="{FF2B5EF4-FFF2-40B4-BE49-F238E27FC236}">
                <a16:creationId xmlns:a16="http://schemas.microsoft.com/office/drawing/2014/main" id="{BE63FEF2-A4E3-4A1D-814F-116E88ED0A0B}"/>
              </a:ext>
            </a:extLst>
          </p:cNvPr>
          <p:cNvSpPr txBox="1">
            <a:spLocks/>
          </p:cNvSpPr>
          <p:nvPr/>
        </p:nvSpPr>
        <p:spPr>
          <a:xfrm>
            <a:off x="7187855" y="2395370"/>
            <a:ext cx="1985585" cy="4176713"/>
          </a:xfrm>
          <a:prstGeom prst="rect">
            <a:avLst/>
          </a:prstGeom>
        </p:spPr>
        <p:txBody>
          <a:bodyPr>
            <a:normAutofit fontScale="85000" lnSpcReduction="20000"/>
          </a:bodyPr>
          <a:lstStyle>
            <a:lvl1pPr marL="273050" indent="-228600" algn="l" rtl="0" eaLnBrk="0" fontAlgn="base" hangingPunct="0">
              <a:spcBef>
                <a:spcPct val="20000"/>
              </a:spcBef>
              <a:spcAft>
                <a:spcPct val="0"/>
              </a:spcAft>
              <a:buClr>
                <a:schemeClr val="accent1"/>
              </a:buClr>
              <a:buFont typeface="Wingdings 2" pitchFamily="18" charset="2"/>
              <a:buChar char=""/>
              <a:defRPr sz="2400" kern="1200" spc="150">
                <a:solidFill>
                  <a:schemeClr val="tx2"/>
                </a:solidFill>
                <a:latin typeface="+mn-lt"/>
                <a:ea typeface="+mn-ea"/>
                <a:cs typeface="+mn-cs"/>
              </a:defRPr>
            </a:lvl1pPr>
            <a:lvl2pPr marL="547688" indent="-182563" algn="l" rtl="0" eaLnBrk="0" fontAlgn="base" hangingPunct="0">
              <a:spcBef>
                <a:spcPct val="20000"/>
              </a:spcBef>
              <a:spcAft>
                <a:spcPct val="0"/>
              </a:spcAft>
              <a:buClr>
                <a:schemeClr val="accent2"/>
              </a:buClr>
              <a:buFont typeface="Wingdings" pitchFamily="2" charset="2"/>
              <a:buChar char="§"/>
              <a:defRPr sz="2000" kern="1200" spc="100">
                <a:solidFill>
                  <a:schemeClr val="tx2"/>
                </a:solidFill>
                <a:latin typeface="+mn-lt"/>
                <a:ea typeface="+mn-ea"/>
                <a:cs typeface="+mn-cs"/>
              </a:defRPr>
            </a:lvl2pPr>
            <a:lvl3pPr marL="822325" indent="-182563" algn="l" rtl="0" eaLnBrk="0" fontAlgn="base" hangingPunct="0">
              <a:spcBef>
                <a:spcPct val="20000"/>
              </a:spcBef>
              <a:spcAft>
                <a:spcPct val="0"/>
              </a:spcAft>
              <a:buClr>
                <a:srgbClr val="928B70"/>
              </a:buClr>
              <a:buFont typeface="Wingdings" pitchFamily="2" charset="2"/>
              <a:buChar char="§"/>
              <a:defRPr sz="1800" kern="1200" spc="100">
                <a:solidFill>
                  <a:schemeClr val="tx2"/>
                </a:solidFill>
                <a:latin typeface="+mn-lt"/>
                <a:ea typeface="+mn-ea"/>
                <a:cs typeface="+mn-cs"/>
              </a:defRPr>
            </a:lvl3pPr>
            <a:lvl4pPr marL="1096963" indent="-182563" algn="l" rtl="0" eaLnBrk="0" fontAlgn="base" hangingPunct="0">
              <a:spcBef>
                <a:spcPct val="20000"/>
              </a:spcBef>
              <a:spcAft>
                <a:spcPct val="0"/>
              </a:spcAft>
              <a:buClr>
                <a:srgbClr val="87706B"/>
              </a:buClr>
              <a:buFont typeface="Wingdings" pitchFamily="2" charset="2"/>
              <a:buChar char="§"/>
              <a:defRPr sz="1600" kern="1200">
                <a:solidFill>
                  <a:schemeClr val="tx2"/>
                </a:solidFill>
                <a:latin typeface="+mn-lt"/>
                <a:ea typeface="+mn-ea"/>
                <a:cs typeface="+mn-cs"/>
              </a:defRPr>
            </a:lvl4pPr>
            <a:lvl5pPr marL="1279525" indent="-182563" algn="l" rtl="0" eaLnBrk="0" fontAlgn="base" hangingPunct="0">
              <a:spcBef>
                <a:spcPct val="20000"/>
              </a:spcBef>
              <a:spcAft>
                <a:spcPct val="0"/>
              </a:spcAft>
              <a:buClr>
                <a:srgbClr val="6F777D"/>
              </a:buClr>
              <a:buFont typeface="Wingdings" pitchFamily="2" charset="2"/>
              <a:buChar char="§"/>
              <a:defRPr sz="1600" kern="1200" spc="10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6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6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6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600" kern="1200">
                <a:solidFill>
                  <a:schemeClr val="tx2"/>
                </a:solidFill>
                <a:latin typeface="+mn-lt"/>
                <a:ea typeface="+mn-ea"/>
                <a:cs typeface="+mn-cs"/>
              </a:defRPr>
            </a:lvl9pPr>
          </a:lstStyle>
          <a:p>
            <a:pPr eaLnBrk="1" hangingPunct="1">
              <a:buClrTx/>
              <a:buFont typeface="Arial" panose="020B0604020202020204" pitchFamily="34" charset="0"/>
              <a:buChar char="•"/>
              <a:defRPr/>
            </a:pPr>
            <a:r>
              <a:rPr lang="en-GB" altLang="en-US" sz="1600" dirty="0">
                <a:solidFill>
                  <a:srgbClr val="FF0000"/>
                </a:solidFill>
                <a:latin typeface="Comic Sans MS" panose="030F0702030302020204" pitchFamily="66" charset="0"/>
              </a:rPr>
              <a:t>Physical Theatre </a:t>
            </a:r>
            <a:r>
              <a:rPr lang="en-GB" altLang="en-US" sz="1600" dirty="0">
                <a:solidFill>
                  <a:schemeClr val="tx1"/>
                </a:solidFill>
                <a:latin typeface="Comic Sans MS" panose="030F0702030302020204" pitchFamily="66" charset="0"/>
              </a:rPr>
              <a:t>Company</a:t>
            </a:r>
          </a:p>
          <a:p>
            <a:pPr eaLnBrk="1" hangingPunct="1">
              <a:buClrTx/>
              <a:buFont typeface="Arial" panose="020B0604020202020204" pitchFamily="34" charset="0"/>
              <a:buChar char="•"/>
              <a:defRPr/>
            </a:pPr>
            <a:r>
              <a:rPr lang="en-GB" altLang="en-US" sz="1600" dirty="0">
                <a:solidFill>
                  <a:schemeClr val="tx1"/>
                </a:solidFill>
                <a:latin typeface="Comic Sans MS" panose="030F0702030302020204" pitchFamily="66" charset="0"/>
              </a:rPr>
              <a:t>Use of </a:t>
            </a:r>
            <a:r>
              <a:rPr lang="en-GB" sz="1600" dirty="0">
                <a:solidFill>
                  <a:schemeClr val="tx1"/>
                </a:solidFill>
                <a:latin typeface="Comic Sans MS" panose="030F0702030302020204" pitchFamily="66" charset="0"/>
              </a:rPr>
              <a:t>a variety of actions and different uses of </a:t>
            </a:r>
            <a:r>
              <a:rPr lang="en-GB" sz="1600" dirty="0">
                <a:solidFill>
                  <a:srgbClr val="FF0000"/>
                </a:solidFill>
                <a:latin typeface="Comic Sans MS" panose="030F0702030302020204" pitchFamily="66" charset="0"/>
              </a:rPr>
              <a:t>pace</a:t>
            </a:r>
            <a:r>
              <a:rPr lang="en-GB" sz="1600" dirty="0">
                <a:solidFill>
                  <a:schemeClr val="tx1"/>
                </a:solidFill>
                <a:latin typeface="Comic Sans MS" panose="030F0702030302020204" pitchFamily="66" charset="0"/>
              </a:rPr>
              <a:t> and stillness.</a:t>
            </a:r>
          </a:p>
          <a:p>
            <a:pPr eaLnBrk="1" hangingPunct="1">
              <a:buClrTx/>
              <a:buFont typeface="Arial" panose="020B0604020202020204" pitchFamily="34" charset="0"/>
              <a:buChar char="•"/>
              <a:defRPr/>
            </a:pPr>
            <a:r>
              <a:rPr lang="en-GB" sz="1600" dirty="0">
                <a:solidFill>
                  <a:schemeClr val="tx1"/>
                </a:solidFill>
                <a:latin typeface="Comic Sans MS" panose="030F0702030302020204" pitchFamily="66" charset="0"/>
              </a:rPr>
              <a:t>Very </a:t>
            </a:r>
            <a:r>
              <a:rPr lang="en-GB" sz="1600" dirty="0">
                <a:solidFill>
                  <a:srgbClr val="FF0000"/>
                </a:solidFill>
                <a:latin typeface="Comic Sans MS" panose="030F0702030302020204" pitchFamily="66" charset="0"/>
              </a:rPr>
              <a:t>sharp</a:t>
            </a:r>
            <a:r>
              <a:rPr lang="en-GB" sz="1600" dirty="0">
                <a:solidFill>
                  <a:schemeClr val="tx1"/>
                </a:solidFill>
                <a:latin typeface="Comic Sans MS" panose="030F0702030302020204" pitchFamily="66" charset="0"/>
              </a:rPr>
              <a:t> and </a:t>
            </a:r>
            <a:r>
              <a:rPr lang="en-GB" sz="1600" dirty="0">
                <a:solidFill>
                  <a:srgbClr val="FF0000"/>
                </a:solidFill>
                <a:latin typeface="Comic Sans MS" panose="030F0702030302020204" pitchFamily="66" charset="0"/>
              </a:rPr>
              <a:t>fluid</a:t>
            </a:r>
            <a:r>
              <a:rPr lang="en-GB" sz="1600" dirty="0">
                <a:solidFill>
                  <a:schemeClr val="tx1"/>
                </a:solidFill>
                <a:latin typeface="Comic Sans MS" panose="030F0702030302020204" pitchFamily="66" charset="0"/>
              </a:rPr>
              <a:t> movements.</a:t>
            </a:r>
          </a:p>
          <a:p>
            <a:pPr eaLnBrk="1" hangingPunct="1">
              <a:buClrTx/>
              <a:buFont typeface="Arial" panose="020B0604020202020204" pitchFamily="34" charset="0"/>
              <a:buChar char="•"/>
              <a:defRPr/>
            </a:pPr>
            <a:r>
              <a:rPr lang="en-GB" sz="1600" dirty="0">
                <a:solidFill>
                  <a:schemeClr val="tx1"/>
                </a:solidFill>
                <a:latin typeface="Comic Sans MS" panose="030F0702030302020204" pitchFamily="66" charset="0"/>
              </a:rPr>
              <a:t>They warm up and </a:t>
            </a:r>
            <a:r>
              <a:rPr lang="en-GB" sz="1600" dirty="0">
                <a:solidFill>
                  <a:srgbClr val="FF0000"/>
                </a:solidFill>
                <a:latin typeface="Comic Sans MS" panose="030F0702030302020204" pitchFamily="66" charset="0"/>
              </a:rPr>
              <a:t>devise</a:t>
            </a:r>
            <a:r>
              <a:rPr lang="en-GB" sz="1600" dirty="0">
                <a:solidFill>
                  <a:schemeClr val="tx1"/>
                </a:solidFill>
                <a:latin typeface="Comic Sans MS" panose="030F0702030302020204" pitchFamily="66" charset="0"/>
              </a:rPr>
              <a:t> performances using activities such as ‘Clear the Space’, ‘Chair Duets’ and ‘Over, Under, Through’.</a:t>
            </a:r>
          </a:p>
        </p:txBody>
      </p:sp>
    </p:spTree>
    <p:extLst>
      <p:ext uri="{BB962C8B-B14F-4D97-AF65-F5344CB8AC3E}">
        <p14:creationId xmlns:p14="http://schemas.microsoft.com/office/powerpoint/2010/main" val="25459762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107504" y="-15190"/>
            <a:ext cx="8734902" cy="707886"/>
          </a:xfrm>
          <a:prstGeom prst="rect">
            <a:avLst/>
          </a:prstGeom>
          <a:noFill/>
        </p:spPr>
        <p:txBody>
          <a:bodyPr wrap="square" rtlCol="0">
            <a:spAutoFit/>
          </a:bodyPr>
          <a:lstStyle/>
          <a:p>
            <a:pPr algn="ctr"/>
            <a:r>
              <a:rPr lang="en-GB" sz="4000" b="1" dirty="0">
                <a:ln>
                  <a:solidFill>
                    <a:sysClr val="windowText" lastClr="000000"/>
                  </a:solidFill>
                </a:ln>
                <a:solidFill>
                  <a:srgbClr val="0070C0"/>
                </a:solidFill>
              </a:rPr>
              <a:t>Modern &amp; Post-Modern Theatre</a:t>
            </a:r>
          </a:p>
        </p:txBody>
      </p:sp>
      <p:pic>
        <p:nvPicPr>
          <p:cNvPr id="5122" name="Picture 2"/>
          <p:cNvPicPr>
            <a:picLocks noChangeAspect="1" noChangeArrowheads="1"/>
          </p:cNvPicPr>
          <p:nvPr/>
        </p:nvPicPr>
        <p:blipFill rotWithShape="1">
          <a:blip r:embed="rId2">
            <a:duotone>
              <a:prstClr val="black"/>
              <a:schemeClr val="accent5">
                <a:tint val="45000"/>
                <a:satMod val="400000"/>
              </a:schemeClr>
            </a:duotone>
            <a:extLst>
              <a:ext uri="{28A0092B-C50C-407E-A947-70E740481C1C}">
                <a14:useLocalDpi xmlns:a14="http://schemas.microsoft.com/office/drawing/2010/main" val="0"/>
              </a:ext>
            </a:extLst>
          </a:blip>
          <a:srcRect l="10115" t="16856" r="29038" b="6934"/>
          <a:stretch/>
        </p:blipFill>
        <p:spPr bwMode="auto">
          <a:xfrm>
            <a:off x="157578" y="590453"/>
            <a:ext cx="8734902" cy="615091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Slide Number Placeholder 1">
            <a:extLst>
              <a:ext uri="{FF2B5EF4-FFF2-40B4-BE49-F238E27FC236}">
                <a16:creationId xmlns:a16="http://schemas.microsoft.com/office/drawing/2014/main" id="{A1D4AE4A-AF3F-44D0-91A5-D75C77264870}"/>
              </a:ext>
            </a:extLst>
          </p:cNvPr>
          <p:cNvSpPr>
            <a:spLocks noGrp="1"/>
          </p:cNvSpPr>
          <p:nvPr>
            <p:ph type="sldNum" sz="quarter" idx="12"/>
          </p:nvPr>
        </p:nvSpPr>
        <p:spPr/>
        <p:txBody>
          <a:bodyPr/>
          <a:lstStyle/>
          <a:p>
            <a:fld id="{DC0DAC50-5B68-40A7-BE88-76A9D7FBAD5C}" type="slidenum">
              <a:rPr lang="en-GB" smtClean="0"/>
              <a:t>53</a:t>
            </a:fld>
            <a:endParaRPr lang="en-GB"/>
          </a:p>
        </p:txBody>
      </p:sp>
    </p:spTree>
    <p:extLst>
      <p:ext uri="{BB962C8B-B14F-4D97-AF65-F5344CB8AC3E}">
        <p14:creationId xmlns:p14="http://schemas.microsoft.com/office/powerpoint/2010/main" val="23745602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1560" y="-489297"/>
            <a:ext cx="7772400" cy="1470025"/>
          </a:xfrm>
        </p:spPr>
        <p:txBody>
          <a:bodyPr/>
          <a:lstStyle/>
          <a:p>
            <a:r>
              <a:rPr lang="en-GB" dirty="0"/>
              <a:t>Key Words</a:t>
            </a:r>
          </a:p>
        </p:txBody>
      </p:sp>
      <p:sp>
        <p:nvSpPr>
          <p:cNvPr id="4" name="Slide Number Placeholder 3">
            <a:extLst>
              <a:ext uri="{FF2B5EF4-FFF2-40B4-BE49-F238E27FC236}">
                <a16:creationId xmlns:a16="http://schemas.microsoft.com/office/drawing/2014/main" id="{AF10C3F2-3312-43CE-BCA1-214403D42431}"/>
              </a:ext>
            </a:extLst>
          </p:cNvPr>
          <p:cNvSpPr>
            <a:spLocks noGrp="1"/>
          </p:cNvSpPr>
          <p:nvPr>
            <p:ph type="sldNum" sz="quarter" idx="12"/>
          </p:nvPr>
        </p:nvSpPr>
        <p:spPr/>
        <p:txBody>
          <a:bodyPr/>
          <a:lstStyle/>
          <a:p>
            <a:fld id="{DC0DAC50-5B68-40A7-BE88-76A9D7FBAD5C}" type="slidenum">
              <a:rPr lang="en-GB" smtClean="0"/>
              <a:t>54</a:t>
            </a:fld>
            <a:endParaRPr lang="en-GB"/>
          </a:p>
        </p:txBody>
      </p:sp>
      <p:sp>
        <p:nvSpPr>
          <p:cNvPr id="11" name="Rectangle 10">
            <a:extLst>
              <a:ext uri="{FF2B5EF4-FFF2-40B4-BE49-F238E27FC236}">
                <a16:creationId xmlns:a16="http://schemas.microsoft.com/office/drawing/2014/main" id="{F2153F4D-571F-45D4-8CB4-E54637126764}"/>
              </a:ext>
            </a:extLst>
          </p:cNvPr>
          <p:cNvSpPr/>
          <p:nvPr/>
        </p:nvSpPr>
        <p:spPr>
          <a:xfrm>
            <a:off x="234313" y="72984"/>
            <a:ext cx="2143623" cy="6986528"/>
          </a:xfrm>
          <a:prstGeom prst="rect">
            <a:avLst/>
          </a:prstGeom>
        </p:spPr>
        <p:txBody>
          <a:bodyPr wrap="square">
            <a:spAutoFit/>
          </a:bodyPr>
          <a:lstStyle/>
          <a:p>
            <a:r>
              <a:rPr lang="en-GB" sz="1400" dirty="0"/>
              <a:t>Actor</a:t>
            </a:r>
          </a:p>
          <a:p>
            <a:r>
              <a:rPr lang="en-GB" sz="1400" dirty="0"/>
              <a:t>Antagonist</a:t>
            </a:r>
          </a:p>
          <a:p>
            <a:r>
              <a:rPr lang="en-GB" sz="1400" dirty="0"/>
              <a:t>Audience</a:t>
            </a:r>
          </a:p>
          <a:p>
            <a:r>
              <a:rPr lang="en-GB" sz="1400" dirty="0"/>
              <a:t>Auditorium</a:t>
            </a:r>
          </a:p>
          <a:p>
            <a:r>
              <a:rPr lang="en-GB" sz="1400" dirty="0"/>
              <a:t>Aside</a:t>
            </a:r>
          </a:p>
          <a:p>
            <a:r>
              <a:rPr lang="en-GB" sz="1400" dirty="0"/>
              <a:t>Apron</a:t>
            </a:r>
          </a:p>
          <a:p>
            <a:r>
              <a:rPr lang="en-GB" sz="1400" dirty="0"/>
              <a:t>Audition</a:t>
            </a:r>
          </a:p>
          <a:p>
            <a:r>
              <a:rPr lang="en-GB" sz="1400" dirty="0"/>
              <a:t>Act</a:t>
            </a:r>
          </a:p>
          <a:p>
            <a:r>
              <a:rPr lang="en-GB" sz="1400" dirty="0"/>
              <a:t>Accent</a:t>
            </a:r>
          </a:p>
          <a:p>
            <a:r>
              <a:rPr lang="en-GB" sz="1400" dirty="0"/>
              <a:t>Ad-Lib</a:t>
            </a:r>
          </a:p>
          <a:p>
            <a:r>
              <a:rPr lang="en-GB" sz="1400" dirty="0"/>
              <a:t>Action</a:t>
            </a:r>
          </a:p>
          <a:p>
            <a:r>
              <a:rPr lang="en-GB" sz="1400" dirty="0"/>
              <a:t>Articulation</a:t>
            </a:r>
          </a:p>
          <a:p>
            <a:r>
              <a:rPr lang="en-GB" sz="1400" dirty="0"/>
              <a:t>Angel/Devil</a:t>
            </a:r>
          </a:p>
          <a:p>
            <a:r>
              <a:rPr lang="en-GB" sz="1400" dirty="0"/>
              <a:t>Body Language</a:t>
            </a:r>
          </a:p>
          <a:p>
            <a:r>
              <a:rPr lang="en-GB" sz="1400" dirty="0"/>
              <a:t>Blocking</a:t>
            </a:r>
          </a:p>
          <a:p>
            <a:r>
              <a:rPr lang="en-GB" sz="1400" dirty="0"/>
              <a:t>Box-Set</a:t>
            </a:r>
          </a:p>
          <a:p>
            <a:r>
              <a:rPr lang="en-GB" sz="1400" dirty="0"/>
              <a:t>Backstage</a:t>
            </a:r>
          </a:p>
          <a:p>
            <a:r>
              <a:rPr lang="en-GB" sz="1400" dirty="0"/>
              <a:t>Blackout</a:t>
            </a:r>
          </a:p>
          <a:p>
            <a:r>
              <a:rPr lang="en-GB" sz="1400" dirty="0"/>
              <a:t>Backdrop</a:t>
            </a:r>
          </a:p>
          <a:p>
            <a:r>
              <a:rPr lang="en-GB" sz="1400" dirty="0"/>
              <a:t>Character</a:t>
            </a:r>
          </a:p>
          <a:p>
            <a:r>
              <a:rPr lang="en-GB" sz="1400" dirty="0"/>
              <a:t>Centre Stage</a:t>
            </a:r>
          </a:p>
          <a:p>
            <a:r>
              <a:rPr lang="en-GB" sz="1400" dirty="0"/>
              <a:t>Costume</a:t>
            </a:r>
          </a:p>
          <a:p>
            <a:r>
              <a:rPr lang="en-GB" sz="1400" dirty="0"/>
              <a:t>Chorus</a:t>
            </a:r>
          </a:p>
          <a:p>
            <a:r>
              <a:rPr lang="en-GB" sz="1400" dirty="0"/>
              <a:t>Climax</a:t>
            </a:r>
          </a:p>
          <a:p>
            <a:r>
              <a:rPr lang="en-GB" sz="1400" dirty="0"/>
              <a:t>Conflict</a:t>
            </a:r>
          </a:p>
          <a:p>
            <a:r>
              <a:rPr lang="en-GB" sz="1400" dirty="0"/>
              <a:t>Comedy</a:t>
            </a:r>
          </a:p>
          <a:p>
            <a:r>
              <a:rPr lang="en-GB" sz="1400" dirty="0"/>
              <a:t>Cue</a:t>
            </a:r>
          </a:p>
          <a:p>
            <a:r>
              <a:rPr lang="en-GB" sz="1400" dirty="0"/>
              <a:t>Cast</a:t>
            </a:r>
          </a:p>
          <a:p>
            <a:r>
              <a:rPr lang="en-GB" sz="1400" dirty="0"/>
              <a:t>Characterisation</a:t>
            </a:r>
          </a:p>
          <a:p>
            <a:r>
              <a:rPr lang="en-GB" sz="1400" dirty="0"/>
              <a:t>Classical Theatre</a:t>
            </a:r>
          </a:p>
          <a:p>
            <a:r>
              <a:rPr lang="en-GB" sz="1400" dirty="0"/>
              <a:t>Conscience Alley</a:t>
            </a:r>
          </a:p>
          <a:p>
            <a:endParaRPr lang="en-GB" sz="1400" dirty="0"/>
          </a:p>
        </p:txBody>
      </p:sp>
      <p:sp>
        <p:nvSpPr>
          <p:cNvPr id="12" name="Rectangle 11">
            <a:extLst>
              <a:ext uri="{FF2B5EF4-FFF2-40B4-BE49-F238E27FC236}">
                <a16:creationId xmlns:a16="http://schemas.microsoft.com/office/drawing/2014/main" id="{B2BA4482-A1FA-43A9-8F47-A4DBB244E32B}"/>
              </a:ext>
            </a:extLst>
          </p:cNvPr>
          <p:cNvSpPr/>
          <p:nvPr/>
        </p:nvSpPr>
        <p:spPr>
          <a:xfrm>
            <a:off x="3545552" y="473179"/>
            <a:ext cx="2373923" cy="6555641"/>
          </a:xfrm>
          <a:prstGeom prst="rect">
            <a:avLst/>
          </a:prstGeom>
        </p:spPr>
        <p:txBody>
          <a:bodyPr>
            <a:spAutoFit/>
          </a:bodyPr>
          <a:lstStyle/>
          <a:p>
            <a:r>
              <a:rPr lang="en-GB" sz="1400" dirty="0"/>
              <a:t>Gesture</a:t>
            </a:r>
          </a:p>
          <a:p>
            <a:r>
              <a:rPr lang="en-GB" sz="1400" dirty="0"/>
              <a:t>Greek Chorus</a:t>
            </a:r>
          </a:p>
          <a:p>
            <a:r>
              <a:rPr lang="en-GB" sz="1400" dirty="0"/>
              <a:t> Hot-Seating</a:t>
            </a:r>
          </a:p>
          <a:p>
            <a:r>
              <a:rPr lang="en-GB" sz="1400" dirty="0"/>
              <a:t> Improvisation</a:t>
            </a:r>
          </a:p>
          <a:p>
            <a:r>
              <a:rPr lang="en-GB" sz="1400" dirty="0"/>
              <a:t>Irony</a:t>
            </a:r>
          </a:p>
          <a:p>
            <a:r>
              <a:rPr lang="en-GB" sz="1400" dirty="0"/>
              <a:t>Intonation </a:t>
            </a:r>
          </a:p>
          <a:p>
            <a:r>
              <a:rPr lang="en-GB" sz="1400" dirty="0"/>
              <a:t>Juxtaposition</a:t>
            </a:r>
          </a:p>
          <a:p>
            <a:r>
              <a:rPr lang="en-GB" sz="1400" dirty="0"/>
              <a:t>Kitchen-Sink </a:t>
            </a:r>
          </a:p>
          <a:p>
            <a:r>
              <a:rPr lang="en-GB" sz="1400" dirty="0"/>
              <a:t>Language</a:t>
            </a:r>
          </a:p>
          <a:p>
            <a:r>
              <a:rPr lang="en-GB" sz="1400" dirty="0"/>
              <a:t>Lighting</a:t>
            </a:r>
          </a:p>
          <a:p>
            <a:r>
              <a:rPr lang="en-GB" sz="1400" dirty="0"/>
              <a:t>Lines</a:t>
            </a:r>
          </a:p>
          <a:p>
            <a:r>
              <a:rPr lang="en-GB" sz="1400" dirty="0"/>
              <a:t>Levels</a:t>
            </a:r>
          </a:p>
          <a:p>
            <a:r>
              <a:rPr lang="en-GB" sz="1400" dirty="0"/>
              <a:t>Monologue</a:t>
            </a:r>
          </a:p>
          <a:p>
            <a:r>
              <a:rPr lang="en-GB" sz="1400" dirty="0"/>
              <a:t>Melodrama</a:t>
            </a:r>
          </a:p>
          <a:p>
            <a:r>
              <a:rPr lang="en-GB" sz="1400" dirty="0"/>
              <a:t>Movement</a:t>
            </a:r>
          </a:p>
          <a:p>
            <a:r>
              <a:rPr lang="en-GB" sz="1400" dirty="0"/>
              <a:t>Musical</a:t>
            </a:r>
          </a:p>
          <a:p>
            <a:r>
              <a:rPr lang="en-GB" sz="1400" dirty="0"/>
              <a:t>Mime</a:t>
            </a:r>
          </a:p>
          <a:p>
            <a:r>
              <a:rPr lang="en-GB" sz="1400" dirty="0"/>
              <a:t>Mood</a:t>
            </a:r>
          </a:p>
          <a:p>
            <a:r>
              <a:rPr lang="en-GB" sz="1400" dirty="0"/>
              <a:t>Mask </a:t>
            </a:r>
          </a:p>
          <a:p>
            <a:r>
              <a:rPr lang="en-GB" sz="1400" dirty="0"/>
              <a:t>Mannerisms</a:t>
            </a:r>
          </a:p>
          <a:p>
            <a:r>
              <a:rPr lang="en-GB" sz="1400" dirty="0"/>
              <a:t>Mirroring</a:t>
            </a:r>
          </a:p>
          <a:p>
            <a:r>
              <a:rPr lang="en-GB" sz="1400" dirty="0"/>
              <a:t>Marking the Moment</a:t>
            </a:r>
          </a:p>
          <a:p>
            <a:r>
              <a:rPr lang="en-GB" sz="1400" dirty="0"/>
              <a:t>Montage</a:t>
            </a:r>
          </a:p>
          <a:p>
            <a:r>
              <a:rPr lang="en-GB" sz="1400" dirty="0"/>
              <a:t>Masking </a:t>
            </a:r>
          </a:p>
          <a:p>
            <a:r>
              <a:rPr lang="en-GB" sz="1400" dirty="0"/>
              <a:t>Narrator</a:t>
            </a:r>
          </a:p>
          <a:p>
            <a:r>
              <a:rPr lang="en-GB" sz="1400" dirty="0"/>
              <a:t>Naturalistic</a:t>
            </a:r>
          </a:p>
          <a:p>
            <a:r>
              <a:rPr lang="en-GB" sz="1400" dirty="0"/>
              <a:t>Non-Naturalistic</a:t>
            </a:r>
          </a:p>
          <a:p>
            <a:r>
              <a:rPr lang="en-GB" sz="1400" dirty="0"/>
              <a:t>Off-stage</a:t>
            </a:r>
          </a:p>
          <a:p>
            <a:r>
              <a:rPr lang="en-GB" sz="1400" dirty="0"/>
              <a:t>On-stage</a:t>
            </a:r>
          </a:p>
          <a:p>
            <a:endParaRPr lang="en-GB" sz="1400" dirty="0"/>
          </a:p>
        </p:txBody>
      </p:sp>
      <p:sp>
        <p:nvSpPr>
          <p:cNvPr id="13" name="Rectangle 12">
            <a:extLst>
              <a:ext uri="{FF2B5EF4-FFF2-40B4-BE49-F238E27FC236}">
                <a16:creationId xmlns:a16="http://schemas.microsoft.com/office/drawing/2014/main" id="{6539F1DD-0582-45A6-BE5A-FAF065ED2918}"/>
              </a:ext>
            </a:extLst>
          </p:cNvPr>
          <p:cNvSpPr/>
          <p:nvPr/>
        </p:nvSpPr>
        <p:spPr>
          <a:xfrm>
            <a:off x="7216836" y="-34271"/>
            <a:ext cx="2373923" cy="7632859"/>
          </a:xfrm>
          <a:prstGeom prst="rect">
            <a:avLst/>
          </a:prstGeom>
        </p:spPr>
        <p:txBody>
          <a:bodyPr>
            <a:spAutoFit/>
          </a:bodyPr>
          <a:lstStyle/>
          <a:p>
            <a:r>
              <a:rPr lang="en-GB" sz="1400" dirty="0"/>
              <a:t>Special Effects</a:t>
            </a:r>
          </a:p>
          <a:p>
            <a:r>
              <a:rPr lang="en-GB" sz="1400" dirty="0"/>
              <a:t>Slow Motion</a:t>
            </a:r>
          </a:p>
          <a:p>
            <a:r>
              <a:rPr lang="en-GB" sz="1400" dirty="0"/>
              <a:t>Sound</a:t>
            </a:r>
          </a:p>
          <a:p>
            <a:r>
              <a:rPr lang="en-GB" sz="1400" dirty="0"/>
              <a:t>Spatial Awareness</a:t>
            </a:r>
          </a:p>
          <a:p>
            <a:r>
              <a:rPr lang="en-GB" sz="1400" dirty="0"/>
              <a:t>Sonnet</a:t>
            </a:r>
          </a:p>
          <a:p>
            <a:r>
              <a:rPr lang="en-GB" sz="1400" dirty="0"/>
              <a:t>Scenery</a:t>
            </a:r>
          </a:p>
          <a:p>
            <a:r>
              <a:rPr lang="en-GB" sz="1400" dirty="0"/>
              <a:t>Stimulus</a:t>
            </a:r>
          </a:p>
          <a:p>
            <a:r>
              <a:rPr lang="en-GB" sz="1400" dirty="0"/>
              <a:t>Theatre in Education</a:t>
            </a:r>
          </a:p>
          <a:p>
            <a:r>
              <a:rPr lang="en-GB" sz="1400" dirty="0"/>
              <a:t>Theatre in the Round</a:t>
            </a:r>
          </a:p>
          <a:p>
            <a:r>
              <a:rPr lang="en-GB" sz="1400" dirty="0"/>
              <a:t>Tableau</a:t>
            </a:r>
          </a:p>
          <a:p>
            <a:r>
              <a:rPr lang="en-GB" sz="1400" dirty="0"/>
              <a:t>Tone</a:t>
            </a:r>
          </a:p>
          <a:p>
            <a:r>
              <a:rPr lang="en-GB" sz="1400" dirty="0"/>
              <a:t>Traverse(stage)</a:t>
            </a:r>
          </a:p>
          <a:p>
            <a:r>
              <a:rPr lang="en-GB" sz="1400" dirty="0"/>
              <a:t>Theme</a:t>
            </a:r>
          </a:p>
          <a:p>
            <a:r>
              <a:rPr lang="en-GB" sz="1400" dirty="0"/>
              <a:t>Thrust(stage)</a:t>
            </a:r>
          </a:p>
          <a:p>
            <a:r>
              <a:rPr lang="en-GB" sz="1400" dirty="0"/>
              <a:t>Tragedy</a:t>
            </a:r>
          </a:p>
          <a:p>
            <a:r>
              <a:rPr lang="en-GB" sz="1400" dirty="0"/>
              <a:t>Text</a:t>
            </a:r>
          </a:p>
          <a:p>
            <a:r>
              <a:rPr lang="en-GB" sz="1400" dirty="0"/>
              <a:t>Theatre</a:t>
            </a:r>
          </a:p>
          <a:p>
            <a:r>
              <a:rPr lang="en-GB" sz="1400" dirty="0"/>
              <a:t>Tech Rehearsal</a:t>
            </a:r>
          </a:p>
          <a:p>
            <a:r>
              <a:rPr lang="en-GB" sz="1400" dirty="0"/>
              <a:t>Thought Track</a:t>
            </a:r>
          </a:p>
          <a:p>
            <a:r>
              <a:rPr lang="en-GB" sz="1400" dirty="0"/>
              <a:t>Tension</a:t>
            </a:r>
          </a:p>
          <a:p>
            <a:r>
              <a:rPr lang="en-GB" sz="1400" dirty="0"/>
              <a:t>Tabs</a:t>
            </a:r>
          </a:p>
          <a:p>
            <a:r>
              <a:rPr lang="en-GB" sz="1400" dirty="0"/>
              <a:t>Upstage</a:t>
            </a:r>
          </a:p>
          <a:p>
            <a:r>
              <a:rPr lang="en-GB" sz="1400" dirty="0"/>
              <a:t>Understudy</a:t>
            </a:r>
          </a:p>
          <a:p>
            <a:r>
              <a:rPr lang="en-GB" sz="1400" dirty="0"/>
              <a:t>Verse</a:t>
            </a:r>
          </a:p>
          <a:p>
            <a:r>
              <a:rPr lang="en-GB" sz="1400" dirty="0"/>
              <a:t>Voice</a:t>
            </a:r>
          </a:p>
          <a:p>
            <a:r>
              <a:rPr lang="en-GB" sz="1400" dirty="0"/>
              <a:t>Voice-Over</a:t>
            </a:r>
          </a:p>
          <a:p>
            <a:r>
              <a:rPr lang="en-GB" sz="1400" dirty="0"/>
              <a:t>Verbatim (Documentary)</a:t>
            </a:r>
          </a:p>
          <a:p>
            <a:r>
              <a:rPr lang="en-GB" sz="1400" dirty="0"/>
              <a:t>Volume </a:t>
            </a:r>
          </a:p>
          <a:p>
            <a:r>
              <a:rPr lang="en-GB" sz="1400" dirty="0"/>
              <a:t>Wings</a:t>
            </a:r>
          </a:p>
          <a:p>
            <a:r>
              <a:rPr lang="en-GB" sz="1400" dirty="0"/>
              <a:t>Warm-Up</a:t>
            </a:r>
          </a:p>
          <a:p>
            <a:r>
              <a:rPr lang="en-GB" sz="1400" dirty="0"/>
              <a:t>Workshop</a:t>
            </a:r>
          </a:p>
          <a:p>
            <a:r>
              <a:rPr lang="en-GB" sz="1400" dirty="0"/>
              <a:t>Wash (lighting) </a:t>
            </a:r>
          </a:p>
          <a:p>
            <a:r>
              <a:rPr lang="en-GB" sz="1400" dirty="0"/>
              <a:t> </a:t>
            </a:r>
          </a:p>
          <a:p>
            <a:endParaRPr lang="en-GB" sz="1400" dirty="0"/>
          </a:p>
          <a:p>
            <a:r>
              <a:rPr lang="en-GB" sz="1400" dirty="0"/>
              <a:t>  </a:t>
            </a:r>
          </a:p>
        </p:txBody>
      </p:sp>
      <p:sp>
        <p:nvSpPr>
          <p:cNvPr id="14" name="Rectangle 13">
            <a:extLst>
              <a:ext uri="{FF2B5EF4-FFF2-40B4-BE49-F238E27FC236}">
                <a16:creationId xmlns:a16="http://schemas.microsoft.com/office/drawing/2014/main" id="{24409EDD-F86F-4F26-9549-51C11E86CAB9}"/>
              </a:ext>
            </a:extLst>
          </p:cNvPr>
          <p:cNvSpPr/>
          <p:nvPr/>
        </p:nvSpPr>
        <p:spPr>
          <a:xfrm>
            <a:off x="1756573" y="476672"/>
            <a:ext cx="4572000" cy="6986528"/>
          </a:xfrm>
          <a:prstGeom prst="rect">
            <a:avLst/>
          </a:prstGeom>
        </p:spPr>
        <p:txBody>
          <a:bodyPr>
            <a:spAutoFit/>
          </a:bodyPr>
          <a:lstStyle/>
          <a:p>
            <a:r>
              <a:rPr lang="en-GB" sz="1400" dirty="0"/>
              <a:t>Cross Cutting</a:t>
            </a:r>
          </a:p>
          <a:p>
            <a:r>
              <a:rPr lang="en-GB" sz="1400" dirty="0"/>
              <a:t>Crossfade (lighting)</a:t>
            </a:r>
          </a:p>
          <a:p>
            <a:r>
              <a:rPr lang="en-GB" sz="1400" dirty="0"/>
              <a:t>Director</a:t>
            </a:r>
          </a:p>
          <a:p>
            <a:r>
              <a:rPr lang="en-GB" sz="1400" dirty="0"/>
              <a:t>Dramatic Irony</a:t>
            </a:r>
          </a:p>
          <a:p>
            <a:r>
              <a:rPr lang="en-GB" sz="1400" dirty="0"/>
              <a:t>Documentary Theatre</a:t>
            </a:r>
          </a:p>
          <a:p>
            <a:r>
              <a:rPr lang="en-GB" sz="1400" dirty="0"/>
              <a:t>Dialogue</a:t>
            </a:r>
          </a:p>
          <a:p>
            <a:r>
              <a:rPr lang="en-GB" sz="1400" dirty="0"/>
              <a:t>Diction</a:t>
            </a:r>
          </a:p>
          <a:p>
            <a:r>
              <a:rPr lang="en-GB" sz="1400" dirty="0"/>
              <a:t>Duologue</a:t>
            </a:r>
          </a:p>
          <a:p>
            <a:r>
              <a:rPr lang="en-GB" sz="1400" dirty="0"/>
              <a:t>Downstage</a:t>
            </a:r>
          </a:p>
          <a:p>
            <a:r>
              <a:rPr lang="en-GB" sz="1400" dirty="0"/>
              <a:t>Duet</a:t>
            </a:r>
          </a:p>
          <a:p>
            <a:r>
              <a:rPr lang="en-GB" sz="1400" dirty="0"/>
              <a:t>Entrance/Exit</a:t>
            </a:r>
          </a:p>
          <a:p>
            <a:r>
              <a:rPr lang="en-GB" sz="1400" dirty="0"/>
              <a:t>Ensemble</a:t>
            </a:r>
          </a:p>
          <a:p>
            <a:r>
              <a:rPr lang="en-GB" sz="1400" dirty="0"/>
              <a:t>Empathy</a:t>
            </a:r>
          </a:p>
          <a:p>
            <a:r>
              <a:rPr lang="en-GB" sz="1400" dirty="0"/>
              <a:t>End-On (stage)</a:t>
            </a:r>
          </a:p>
          <a:p>
            <a:r>
              <a:rPr lang="en-GB" sz="1400" dirty="0"/>
              <a:t>Exploration</a:t>
            </a:r>
          </a:p>
          <a:p>
            <a:r>
              <a:rPr lang="en-GB" sz="1400" dirty="0"/>
              <a:t>Expression</a:t>
            </a:r>
          </a:p>
          <a:p>
            <a:r>
              <a:rPr lang="en-GB" sz="1400" dirty="0"/>
              <a:t>Extract</a:t>
            </a:r>
          </a:p>
          <a:p>
            <a:r>
              <a:rPr lang="en-GB" sz="1400" dirty="0"/>
              <a:t>Focus</a:t>
            </a:r>
          </a:p>
          <a:p>
            <a:r>
              <a:rPr lang="en-GB" sz="1400" dirty="0"/>
              <a:t>Forum Theatre</a:t>
            </a:r>
          </a:p>
          <a:p>
            <a:r>
              <a:rPr lang="en-GB" sz="1400" dirty="0"/>
              <a:t>Fourth Wall</a:t>
            </a:r>
          </a:p>
          <a:p>
            <a:r>
              <a:rPr lang="en-GB" sz="1400" dirty="0"/>
              <a:t>Facial Expression</a:t>
            </a:r>
          </a:p>
          <a:p>
            <a:r>
              <a:rPr lang="en-GB" sz="1400" dirty="0"/>
              <a:t>Flashback</a:t>
            </a:r>
          </a:p>
          <a:p>
            <a:r>
              <a:rPr lang="en-GB" sz="1400" dirty="0"/>
              <a:t>Flash-forward</a:t>
            </a:r>
          </a:p>
          <a:p>
            <a:r>
              <a:rPr lang="en-GB" sz="1400" dirty="0"/>
              <a:t>Freeze Frame </a:t>
            </a:r>
          </a:p>
          <a:p>
            <a:r>
              <a:rPr lang="en-GB" sz="1400" dirty="0"/>
              <a:t>Flood(lighting)</a:t>
            </a:r>
          </a:p>
          <a:p>
            <a:r>
              <a:rPr lang="en-GB" sz="1400" dirty="0"/>
              <a:t>Farce</a:t>
            </a:r>
          </a:p>
          <a:p>
            <a:r>
              <a:rPr lang="en-GB" sz="1400" dirty="0"/>
              <a:t>Flats</a:t>
            </a:r>
          </a:p>
          <a:p>
            <a:r>
              <a:rPr lang="en-GB" sz="1400" dirty="0"/>
              <a:t>Given Circumstance</a:t>
            </a:r>
          </a:p>
          <a:p>
            <a:r>
              <a:rPr lang="en-GB" sz="1400" dirty="0"/>
              <a:t>Genre</a:t>
            </a:r>
          </a:p>
          <a:p>
            <a:endParaRPr lang="en-GB" sz="1400" dirty="0"/>
          </a:p>
          <a:p>
            <a:r>
              <a:rPr lang="en-GB" sz="1400" dirty="0"/>
              <a:t> </a:t>
            </a:r>
          </a:p>
          <a:p>
            <a:r>
              <a:rPr lang="en-GB" sz="1400" dirty="0"/>
              <a:t> </a:t>
            </a:r>
          </a:p>
        </p:txBody>
      </p:sp>
      <p:sp>
        <p:nvSpPr>
          <p:cNvPr id="15" name="Rectangle 14">
            <a:extLst>
              <a:ext uri="{FF2B5EF4-FFF2-40B4-BE49-F238E27FC236}">
                <a16:creationId xmlns:a16="http://schemas.microsoft.com/office/drawing/2014/main" id="{E128B870-7728-4BE8-918A-C2B8B496F8A9}"/>
              </a:ext>
            </a:extLst>
          </p:cNvPr>
          <p:cNvSpPr/>
          <p:nvPr/>
        </p:nvSpPr>
        <p:spPr>
          <a:xfrm>
            <a:off x="5364088" y="473759"/>
            <a:ext cx="4572000" cy="6555641"/>
          </a:xfrm>
          <a:prstGeom prst="rect">
            <a:avLst/>
          </a:prstGeom>
        </p:spPr>
        <p:txBody>
          <a:bodyPr>
            <a:spAutoFit/>
          </a:bodyPr>
          <a:lstStyle/>
          <a:p>
            <a:r>
              <a:rPr lang="en-GB" sz="1400" dirty="0"/>
              <a:t>Objective </a:t>
            </a:r>
          </a:p>
          <a:p>
            <a:r>
              <a:rPr lang="en-GB" sz="1400" dirty="0"/>
              <a:t>Props</a:t>
            </a:r>
          </a:p>
          <a:p>
            <a:r>
              <a:rPr lang="en-GB" sz="1400" dirty="0"/>
              <a:t>Proscenium Arch (stage)</a:t>
            </a:r>
          </a:p>
          <a:p>
            <a:r>
              <a:rPr lang="en-GB" sz="1400" dirty="0"/>
              <a:t>Performer</a:t>
            </a:r>
          </a:p>
          <a:p>
            <a:r>
              <a:rPr lang="en-GB" sz="1400" dirty="0"/>
              <a:t>Promenade Theatre Plot</a:t>
            </a:r>
          </a:p>
          <a:p>
            <a:r>
              <a:rPr lang="en-GB" sz="1400" dirty="0"/>
              <a:t>Pause</a:t>
            </a:r>
          </a:p>
          <a:p>
            <a:r>
              <a:rPr lang="en-GB" sz="1400" dirty="0"/>
              <a:t>Pace</a:t>
            </a:r>
          </a:p>
          <a:p>
            <a:r>
              <a:rPr lang="en-GB" sz="1400" dirty="0"/>
              <a:t>Pitch</a:t>
            </a:r>
          </a:p>
          <a:p>
            <a:r>
              <a:rPr lang="en-GB" sz="1400" dirty="0"/>
              <a:t>Practitioner</a:t>
            </a:r>
          </a:p>
          <a:p>
            <a:r>
              <a:rPr lang="en-GB" sz="1400" dirty="0"/>
              <a:t>Producer</a:t>
            </a:r>
          </a:p>
          <a:p>
            <a:r>
              <a:rPr lang="en-GB" sz="1400" dirty="0"/>
              <a:t>Production</a:t>
            </a:r>
          </a:p>
          <a:p>
            <a:r>
              <a:rPr lang="en-GB" sz="1400" dirty="0"/>
              <a:t>Physical Theatre</a:t>
            </a:r>
          </a:p>
          <a:p>
            <a:r>
              <a:rPr lang="en-GB" sz="1400" dirty="0"/>
              <a:t>Projection</a:t>
            </a:r>
          </a:p>
          <a:p>
            <a:r>
              <a:rPr lang="en-GB" sz="1400" dirty="0"/>
              <a:t>Prompt</a:t>
            </a:r>
          </a:p>
          <a:p>
            <a:r>
              <a:rPr lang="en-GB" sz="1400" dirty="0"/>
              <a:t>Rehearsal</a:t>
            </a:r>
          </a:p>
          <a:p>
            <a:r>
              <a:rPr lang="en-GB" sz="1400" dirty="0"/>
              <a:t>Role-Play</a:t>
            </a:r>
          </a:p>
          <a:p>
            <a:r>
              <a:rPr lang="en-GB" sz="1400" dirty="0"/>
              <a:t>Role on the Wall</a:t>
            </a:r>
          </a:p>
          <a:p>
            <a:r>
              <a:rPr lang="en-GB" sz="1400" dirty="0"/>
              <a:t>Realism</a:t>
            </a:r>
          </a:p>
          <a:p>
            <a:r>
              <a:rPr lang="en-GB" sz="1400" dirty="0"/>
              <a:t>Role</a:t>
            </a:r>
          </a:p>
          <a:p>
            <a:r>
              <a:rPr lang="en-GB" sz="1400" dirty="0"/>
              <a:t>Rostra</a:t>
            </a:r>
          </a:p>
          <a:p>
            <a:r>
              <a:rPr lang="en-GB" sz="1400" dirty="0"/>
              <a:t>Response </a:t>
            </a:r>
          </a:p>
          <a:p>
            <a:r>
              <a:rPr lang="en-GB" sz="1400" dirty="0"/>
              <a:t>Stage</a:t>
            </a:r>
          </a:p>
          <a:p>
            <a:r>
              <a:rPr lang="en-GB" sz="1400" dirty="0"/>
              <a:t>Script</a:t>
            </a:r>
          </a:p>
          <a:p>
            <a:r>
              <a:rPr lang="en-GB" sz="1400" dirty="0"/>
              <a:t>Still Image</a:t>
            </a:r>
          </a:p>
          <a:p>
            <a:r>
              <a:rPr lang="en-GB" sz="1400" dirty="0"/>
              <a:t>Stage Directions</a:t>
            </a:r>
          </a:p>
          <a:p>
            <a:r>
              <a:rPr lang="en-GB" sz="1400" dirty="0"/>
              <a:t>Stage Left/Right </a:t>
            </a:r>
          </a:p>
          <a:p>
            <a:r>
              <a:rPr lang="en-GB" sz="1400" dirty="0"/>
              <a:t>Set</a:t>
            </a:r>
          </a:p>
          <a:p>
            <a:r>
              <a:rPr lang="en-GB" sz="1400" dirty="0"/>
              <a:t>Status</a:t>
            </a:r>
          </a:p>
          <a:p>
            <a:r>
              <a:rPr lang="en-GB" sz="1400" dirty="0"/>
              <a:t>Scene</a:t>
            </a:r>
          </a:p>
          <a:p>
            <a:endParaRPr lang="en-GB" sz="1400" dirty="0"/>
          </a:p>
        </p:txBody>
      </p:sp>
    </p:spTree>
    <p:extLst>
      <p:ext uri="{BB962C8B-B14F-4D97-AF65-F5344CB8AC3E}">
        <p14:creationId xmlns:p14="http://schemas.microsoft.com/office/powerpoint/2010/main" val="16989607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243408"/>
            <a:ext cx="7772400" cy="1470025"/>
          </a:xfrm>
        </p:spPr>
        <p:txBody>
          <a:bodyPr/>
          <a:lstStyle/>
          <a:p>
            <a:r>
              <a:rPr lang="en-GB" dirty="0"/>
              <a:t>Top Tips for exam:</a:t>
            </a:r>
          </a:p>
        </p:txBody>
      </p:sp>
      <p:sp>
        <p:nvSpPr>
          <p:cNvPr id="3" name="Subtitle 2"/>
          <p:cNvSpPr>
            <a:spLocks noGrp="1"/>
          </p:cNvSpPr>
          <p:nvPr>
            <p:ph type="subTitle" idx="1"/>
          </p:nvPr>
        </p:nvSpPr>
        <p:spPr>
          <a:xfrm>
            <a:off x="251520" y="908720"/>
            <a:ext cx="8712968" cy="5805264"/>
          </a:xfrm>
          <a:solidFill>
            <a:srgbClr val="FFFF00"/>
          </a:solidFill>
        </p:spPr>
        <p:txBody>
          <a:bodyPr>
            <a:normAutofit fontScale="85000" lnSpcReduction="20000"/>
          </a:bodyPr>
          <a:lstStyle/>
          <a:p>
            <a:pPr marL="457200" indent="-457200">
              <a:buFont typeface="Arial" panose="020B0604020202020204" pitchFamily="34" charset="0"/>
              <a:buChar char="•"/>
            </a:pPr>
            <a:r>
              <a:rPr lang="en-GB" dirty="0">
                <a:solidFill>
                  <a:schemeClr val="tx1"/>
                </a:solidFill>
              </a:rPr>
              <a:t>READ the question!</a:t>
            </a:r>
          </a:p>
          <a:p>
            <a:pPr marL="457200" indent="-457200">
              <a:buFont typeface="Arial" panose="020B0604020202020204" pitchFamily="34" charset="0"/>
              <a:buChar char="•"/>
            </a:pPr>
            <a:r>
              <a:rPr lang="en-GB" dirty="0">
                <a:solidFill>
                  <a:schemeClr val="tx1"/>
                </a:solidFill>
              </a:rPr>
              <a:t>Complete the highest marked questions first</a:t>
            </a:r>
          </a:p>
          <a:p>
            <a:pPr marL="457200" indent="-457200">
              <a:buFont typeface="Arial" panose="020B0604020202020204" pitchFamily="34" charset="0"/>
              <a:buChar char="•"/>
            </a:pPr>
            <a:r>
              <a:rPr lang="en-GB" dirty="0">
                <a:solidFill>
                  <a:schemeClr val="tx1"/>
                </a:solidFill>
              </a:rPr>
              <a:t>Do not write in full sentences if it is not a review. Bullet points are fine for some questions.</a:t>
            </a:r>
          </a:p>
          <a:p>
            <a:pPr marL="457200" indent="-457200">
              <a:buFont typeface="Arial" panose="020B0604020202020204" pitchFamily="34" charset="0"/>
              <a:buChar char="•"/>
            </a:pPr>
            <a:r>
              <a:rPr lang="en-GB" dirty="0">
                <a:solidFill>
                  <a:schemeClr val="tx1"/>
                </a:solidFill>
              </a:rPr>
              <a:t>Give examples where necessary</a:t>
            </a:r>
          </a:p>
          <a:p>
            <a:pPr marL="457200" indent="-457200">
              <a:buFont typeface="Arial" panose="020B0604020202020204" pitchFamily="34" charset="0"/>
              <a:buChar char="•"/>
            </a:pPr>
            <a:r>
              <a:rPr lang="en-GB" dirty="0">
                <a:solidFill>
                  <a:schemeClr val="tx1"/>
                </a:solidFill>
              </a:rPr>
              <a:t>Use drama vocabulary when evaluating work (i.e. facial expressions, tone, pause, body language, status </a:t>
            </a:r>
            <a:r>
              <a:rPr lang="en-GB" dirty="0" err="1">
                <a:solidFill>
                  <a:schemeClr val="tx1"/>
                </a:solidFill>
              </a:rPr>
              <a:t>etc</a:t>
            </a:r>
            <a:r>
              <a:rPr lang="en-GB" dirty="0">
                <a:solidFill>
                  <a:schemeClr val="tx1"/>
                </a:solidFill>
              </a:rPr>
              <a:t>)</a:t>
            </a:r>
          </a:p>
          <a:p>
            <a:pPr marL="457200" indent="-457200">
              <a:buFont typeface="Arial" panose="020B0604020202020204" pitchFamily="34" charset="0"/>
              <a:buChar char="•"/>
            </a:pPr>
            <a:r>
              <a:rPr lang="en-GB" dirty="0">
                <a:solidFill>
                  <a:schemeClr val="tx1"/>
                </a:solidFill>
              </a:rPr>
              <a:t>Annotate set/costume designs</a:t>
            </a:r>
          </a:p>
          <a:p>
            <a:pPr marL="457200" indent="-457200">
              <a:buFont typeface="Arial" panose="020B0604020202020204" pitchFamily="34" charset="0"/>
              <a:buChar char="•"/>
            </a:pPr>
            <a:r>
              <a:rPr lang="en-GB" dirty="0">
                <a:solidFill>
                  <a:schemeClr val="tx1"/>
                </a:solidFill>
              </a:rPr>
              <a:t>LX &amp; SFX-state what you want to use, give reason why &amp; how it links to the task asked</a:t>
            </a:r>
          </a:p>
          <a:p>
            <a:pPr marL="457200" indent="-457200">
              <a:buFont typeface="Arial" panose="020B0604020202020204" pitchFamily="34" charset="0"/>
              <a:buChar char="•"/>
            </a:pPr>
            <a:r>
              <a:rPr lang="en-GB" dirty="0">
                <a:solidFill>
                  <a:schemeClr val="tx1"/>
                </a:solidFill>
              </a:rPr>
              <a:t>Learn 3 health and safety and use in final exam</a:t>
            </a:r>
          </a:p>
          <a:p>
            <a:pPr marL="457200" indent="-457200">
              <a:buFont typeface="Arial" panose="020B0604020202020204" pitchFamily="34" charset="0"/>
              <a:buChar char="•"/>
            </a:pPr>
            <a:r>
              <a:rPr lang="en-GB" dirty="0">
                <a:solidFill>
                  <a:schemeClr val="tx1"/>
                </a:solidFill>
              </a:rPr>
              <a:t>Complete all questions!</a:t>
            </a:r>
          </a:p>
          <a:p>
            <a:pPr marL="457200" indent="-457200">
              <a:buFont typeface="Arial" panose="020B0604020202020204" pitchFamily="34" charset="0"/>
              <a:buChar char="•"/>
            </a:pPr>
            <a:r>
              <a:rPr lang="en-GB" dirty="0">
                <a:solidFill>
                  <a:schemeClr val="tx1"/>
                </a:solidFill>
              </a:rPr>
              <a:t>Revise!!!</a:t>
            </a:r>
          </a:p>
          <a:p>
            <a:pPr marL="457200" indent="-457200">
              <a:buFont typeface="Arial" panose="020B0604020202020204" pitchFamily="34" charset="0"/>
              <a:buChar char="•"/>
            </a:pPr>
            <a:r>
              <a:rPr lang="en-GB" dirty="0">
                <a:solidFill>
                  <a:schemeClr val="tx1"/>
                </a:solidFill>
              </a:rPr>
              <a:t>Make sure all work can be clearly read</a:t>
            </a:r>
          </a:p>
        </p:txBody>
      </p:sp>
      <p:sp>
        <p:nvSpPr>
          <p:cNvPr id="4" name="Slide Number Placeholder 3">
            <a:extLst>
              <a:ext uri="{FF2B5EF4-FFF2-40B4-BE49-F238E27FC236}">
                <a16:creationId xmlns:a16="http://schemas.microsoft.com/office/drawing/2014/main" id="{AF10C3F2-3312-43CE-BCA1-214403D42431}"/>
              </a:ext>
            </a:extLst>
          </p:cNvPr>
          <p:cNvSpPr>
            <a:spLocks noGrp="1"/>
          </p:cNvSpPr>
          <p:nvPr>
            <p:ph type="sldNum" sz="quarter" idx="12"/>
          </p:nvPr>
        </p:nvSpPr>
        <p:spPr/>
        <p:txBody>
          <a:bodyPr/>
          <a:lstStyle/>
          <a:p>
            <a:fld id="{DC0DAC50-5B68-40A7-BE88-76A9D7FBAD5C}" type="slidenum">
              <a:rPr lang="en-GB" smtClean="0"/>
              <a:t>55</a:t>
            </a:fld>
            <a:endParaRPr lang="en-GB"/>
          </a:p>
        </p:txBody>
      </p:sp>
    </p:spTree>
    <p:extLst>
      <p:ext uri="{BB962C8B-B14F-4D97-AF65-F5344CB8AC3E}">
        <p14:creationId xmlns:p14="http://schemas.microsoft.com/office/powerpoint/2010/main" val="32991594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079" t="16071" r="18455" b="11310"/>
          <a:stretch/>
        </p:blipFill>
        <p:spPr bwMode="auto">
          <a:xfrm>
            <a:off x="0" y="476672"/>
            <a:ext cx="9049670" cy="60112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a:extLst>
              <a:ext uri="{FF2B5EF4-FFF2-40B4-BE49-F238E27FC236}">
                <a16:creationId xmlns:a16="http://schemas.microsoft.com/office/drawing/2014/main" id="{04360390-5E90-450F-8067-87F146D89335}"/>
              </a:ext>
            </a:extLst>
          </p:cNvPr>
          <p:cNvSpPr>
            <a:spLocks noGrp="1"/>
          </p:cNvSpPr>
          <p:nvPr>
            <p:ph type="sldNum" sz="quarter" idx="12"/>
          </p:nvPr>
        </p:nvSpPr>
        <p:spPr/>
        <p:txBody>
          <a:bodyPr/>
          <a:lstStyle/>
          <a:p>
            <a:fld id="{DC0DAC50-5B68-40A7-BE88-76A9D7FBAD5C}" type="slidenum">
              <a:rPr lang="en-GB" smtClean="0"/>
              <a:t>6</a:t>
            </a:fld>
            <a:endParaRPr lang="en-GB"/>
          </a:p>
        </p:txBody>
      </p:sp>
    </p:spTree>
    <p:extLst>
      <p:ext uri="{BB962C8B-B14F-4D97-AF65-F5344CB8AC3E}">
        <p14:creationId xmlns:p14="http://schemas.microsoft.com/office/powerpoint/2010/main" val="37048938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121171" y="36731"/>
            <a:ext cx="5151860" cy="646331"/>
          </a:xfrm>
          <a:prstGeom prst="rect">
            <a:avLst/>
          </a:prstGeom>
        </p:spPr>
        <p:txBody>
          <a:bodyPr wrap="none">
            <a:spAutoFit/>
          </a:bodyPr>
          <a:lstStyle/>
          <a:p>
            <a:pPr algn="ctr"/>
            <a:r>
              <a:rPr lang="en-GB" sz="3600" b="1" u="sng" dirty="0"/>
              <a:t>Roles and responsibilities </a:t>
            </a:r>
            <a:endParaRPr lang="en-GB" sz="3600"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308" y="5229200"/>
            <a:ext cx="2467459" cy="16439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descr="The Rep Hierachy.pdf"/>
          <p:cNvPicPr>
            <a:picLocks noChangeAspect="1"/>
          </p:cNvPicPr>
          <p:nvPr/>
        </p:nvPicPr>
        <p:blipFill>
          <a:blip r:embed="rId3"/>
          <a:srcRect/>
          <a:stretch>
            <a:fillRect/>
          </a:stretch>
        </p:blipFill>
        <p:spPr bwMode="auto">
          <a:xfrm>
            <a:off x="334524" y="188640"/>
            <a:ext cx="8640960" cy="7194550"/>
          </a:xfrm>
          <a:prstGeom prst="rect">
            <a:avLst/>
          </a:prstGeom>
          <a:noFill/>
          <a:ln w="9525">
            <a:noFill/>
            <a:miter lim="800000"/>
            <a:headEnd/>
            <a:tailEnd/>
          </a:ln>
        </p:spPr>
      </p:pic>
      <p:sp>
        <p:nvSpPr>
          <p:cNvPr id="3" name="TextBox 2"/>
          <p:cNvSpPr txBox="1"/>
          <p:nvPr/>
        </p:nvSpPr>
        <p:spPr>
          <a:xfrm rot="20380572">
            <a:off x="-396552" y="1143995"/>
            <a:ext cx="2088232" cy="646331"/>
          </a:xfrm>
          <a:prstGeom prst="rect">
            <a:avLst/>
          </a:prstGeom>
          <a:noFill/>
        </p:spPr>
        <p:txBody>
          <a:bodyPr wrap="square" rtlCol="0">
            <a:spAutoFit/>
          </a:bodyPr>
          <a:lstStyle/>
          <a:p>
            <a:pPr algn="ctr"/>
            <a:r>
              <a:rPr lang="en-GB" dirty="0">
                <a:ln>
                  <a:solidFill>
                    <a:sysClr val="windowText" lastClr="000000"/>
                  </a:solidFill>
                </a:ln>
                <a:solidFill>
                  <a:srgbClr val="FF0000"/>
                </a:solidFill>
                <a:latin typeface="Adobe Gothic Std B" pitchFamily="34" charset="-128"/>
                <a:ea typeface="Adobe Gothic Std B" pitchFamily="34" charset="-128"/>
              </a:rPr>
              <a:t>Technical / Production</a:t>
            </a:r>
          </a:p>
        </p:txBody>
      </p:sp>
      <p:sp>
        <p:nvSpPr>
          <p:cNvPr id="13" name="TextBox 12"/>
          <p:cNvSpPr txBox="1"/>
          <p:nvPr/>
        </p:nvSpPr>
        <p:spPr>
          <a:xfrm rot="944278">
            <a:off x="7283978" y="893706"/>
            <a:ext cx="2088232" cy="369332"/>
          </a:xfrm>
          <a:prstGeom prst="rect">
            <a:avLst/>
          </a:prstGeom>
          <a:noFill/>
        </p:spPr>
        <p:txBody>
          <a:bodyPr wrap="square" rtlCol="0">
            <a:spAutoFit/>
          </a:bodyPr>
          <a:lstStyle/>
          <a:p>
            <a:pPr algn="ctr"/>
            <a:r>
              <a:rPr lang="en-GB" dirty="0">
                <a:ln>
                  <a:solidFill>
                    <a:sysClr val="windowText" lastClr="000000"/>
                  </a:solidFill>
                </a:ln>
                <a:solidFill>
                  <a:srgbClr val="FFFF00"/>
                </a:solidFill>
                <a:latin typeface="Adobe Gothic Std B" pitchFamily="34" charset="-128"/>
                <a:ea typeface="Adobe Gothic Std B" pitchFamily="34" charset="-128"/>
              </a:rPr>
              <a:t>Creative</a:t>
            </a:r>
          </a:p>
        </p:txBody>
      </p:sp>
      <p:sp>
        <p:nvSpPr>
          <p:cNvPr id="14" name="TextBox 13"/>
          <p:cNvSpPr txBox="1"/>
          <p:nvPr/>
        </p:nvSpPr>
        <p:spPr>
          <a:xfrm rot="20380572">
            <a:off x="4084983" y="2267982"/>
            <a:ext cx="2088232" cy="369332"/>
          </a:xfrm>
          <a:prstGeom prst="rect">
            <a:avLst/>
          </a:prstGeom>
          <a:noFill/>
        </p:spPr>
        <p:txBody>
          <a:bodyPr wrap="square" rtlCol="0">
            <a:spAutoFit/>
          </a:bodyPr>
          <a:lstStyle/>
          <a:p>
            <a:pPr algn="ctr"/>
            <a:r>
              <a:rPr lang="en-GB" dirty="0">
                <a:ln>
                  <a:solidFill>
                    <a:sysClr val="windowText" lastClr="000000"/>
                  </a:solidFill>
                </a:ln>
                <a:solidFill>
                  <a:srgbClr val="7030A0"/>
                </a:solidFill>
                <a:latin typeface="Adobe Gothic Std B" pitchFamily="34" charset="-128"/>
                <a:ea typeface="Adobe Gothic Std B" pitchFamily="34" charset="-128"/>
              </a:rPr>
              <a:t>Design</a:t>
            </a:r>
          </a:p>
        </p:txBody>
      </p:sp>
      <p:sp>
        <p:nvSpPr>
          <p:cNvPr id="15" name="TextBox 14"/>
          <p:cNvSpPr txBox="1"/>
          <p:nvPr/>
        </p:nvSpPr>
        <p:spPr>
          <a:xfrm rot="1157742">
            <a:off x="7382682" y="3373092"/>
            <a:ext cx="2088232" cy="369332"/>
          </a:xfrm>
          <a:prstGeom prst="rect">
            <a:avLst/>
          </a:prstGeom>
          <a:noFill/>
        </p:spPr>
        <p:txBody>
          <a:bodyPr wrap="square" rtlCol="0">
            <a:spAutoFit/>
          </a:bodyPr>
          <a:lstStyle/>
          <a:p>
            <a:pPr algn="ctr"/>
            <a:r>
              <a:rPr lang="en-GB" dirty="0">
                <a:ln>
                  <a:solidFill>
                    <a:sysClr val="windowText" lastClr="000000"/>
                  </a:solidFill>
                </a:ln>
                <a:solidFill>
                  <a:srgbClr val="92D050"/>
                </a:solidFill>
                <a:latin typeface="Adobe Gothic Std B" pitchFamily="34" charset="-128"/>
                <a:ea typeface="Adobe Gothic Std B" pitchFamily="34" charset="-128"/>
              </a:rPr>
              <a:t>Performance</a:t>
            </a:r>
          </a:p>
        </p:txBody>
      </p:sp>
      <p:sp>
        <p:nvSpPr>
          <p:cNvPr id="16" name="TextBox 15"/>
          <p:cNvSpPr txBox="1"/>
          <p:nvPr/>
        </p:nvSpPr>
        <p:spPr>
          <a:xfrm rot="772406">
            <a:off x="5193821" y="4661616"/>
            <a:ext cx="2088232" cy="646331"/>
          </a:xfrm>
          <a:prstGeom prst="rect">
            <a:avLst/>
          </a:prstGeom>
          <a:noFill/>
        </p:spPr>
        <p:txBody>
          <a:bodyPr wrap="square" rtlCol="0">
            <a:spAutoFit/>
          </a:bodyPr>
          <a:lstStyle/>
          <a:p>
            <a:pPr algn="ctr"/>
            <a:r>
              <a:rPr lang="en-GB" dirty="0">
                <a:ln>
                  <a:solidFill>
                    <a:sysClr val="windowText" lastClr="000000"/>
                  </a:solidFill>
                </a:ln>
                <a:solidFill>
                  <a:schemeClr val="accent6">
                    <a:lumMod val="75000"/>
                  </a:schemeClr>
                </a:solidFill>
                <a:latin typeface="Adobe Gothic Std B" pitchFamily="34" charset="-128"/>
                <a:ea typeface="Adobe Gothic Std B" pitchFamily="34" charset="-128"/>
              </a:rPr>
              <a:t>Admin / Front of House</a:t>
            </a:r>
          </a:p>
        </p:txBody>
      </p:sp>
      <p:pic>
        <p:nvPicPr>
          <p:cNvPr id="4100" name="Picture 4" descr="Image result for theatre stage manager">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94071" y="5229200"/>
            <a:ext cx="2549929" cy="165618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EC59207D-4E47-4AC0-A968-5DA20060A1FF}"/>
              </a:ext>
            </a:extLst>
          </p:cNvPr>
          <p:cNvSpPr>
            <a:spLocks noGrp="1"/>
          </p:cNvSpPr>
          <p:nvPr>
            <p:ph type="sldNum" sz="quarter" idx="12"/>
          </p:nvPr>
        </p:nvSpPr>
        <p:spPr/>
        <p:txBody>
          <a:bodyPr/>
          <a:lstStyle/>
          <a:p>
            <a:fld id="{DC0DAC50-5B68-40A7-BE88-76A9D7FBAD5C}" type="slidenum">
              <a:rPr lang="en-GB" smtClean="0"/>
              <a:t>7</a:t>
            </a:fld>
            <a:endParaRPr lang="en-GB"/>
          </a:p>
        </p:txBody>
      </p:sp>
    </p:spTree>
    <p:extLst>
      <p:ext uri="{BB962C8B-B14F-4D97-AF65-F5344CB8AC3E}">
        <p14:creationId xmlns:p14="http://schemas.microsoft.com/office/powerpoint/2010/main" val="2127763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6512" y="-99392"/>
            <a:ext cx="4824536" cy="584775"/>
          </a:xfrm>
          <a:prstGeom prst="rect">
            <a:avLst/>
          </a:prstGeom>
        </p:spPr>
        <p:txBody>
          <a:bodyPr wrap="square">
            <a:spAutoFit/>
          </a:bodyPr>
          <a:lstStyle/>
          <a:p>
            <a:pPr algn="ctr"/>
            <a:r>
              <a:rPr lang="en-GB" sz="3200" b="1" u="sng" dirty="0"/>
              <a:t>Roles and responsibilities </a:t>
            </a:r>
            <a:endParaRPr lang="en-GB" sz="3200"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022" t="39009" r="26449" b="25646"/>
          <a:stretch/>
        </p:blipFill>
        <p:spPr bwMode="auto">
          <a:xfrm>
            <a:off x="0" y="493924"/>
            <a:ext cx="4716016" cy="19989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7341" t="16703" r="26614" b="7435"/>
          <a:stretch/>
        </p:blipFill>
        <p:spPr bwMode="auto">
          <a:xfrm>
            <a:off x="35496" y="2477737"/>
            <a:ext cx="4680520" cy="43356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733764" y="1089312"/>
            <a:ext cx="4374740" cy="5693866"/>
          </a:xfrm>
          <a:prstGeom prst="rect">
            <a:avLst/>
          </a:prstGeom>
          <a:ln>
            <a:solidFill>
              <a:schemeClr val="tx1"/>
            </a:solidFill>
          </a:ln>
        </p:spPr>
        <p:txBody>
          <a:bodyPr wrap="square">
            <a:spAutoFit/>
          </a:bodyPr>
          <a:lstStyle/>
          <a:p>
            <a:r>
              <a:rPr lang="en-GB" sz="1400" b="1" u="sng" dirty="0">
                <a:solidFill>
                  <a:srgbClr val="0070C0"/>
                </a:solidFill>
              </a:rPr>
              <a:t>Full-time</a:t>
            </a:r>
            <a:r>
              <a:rPr lang="en-GB" sz="1400" b="1" dirty="0">
                <a:solidFill>
                  <a:srgbClr val="0070C0"/>
                </a:solidFill>
              </a:rPr>
              <a:t>: </a:t>
            </a:r>
            <a:endParaRPr lang="en-GB" sz="1400" dirty="0">
              <a:solidFill>
                <a:srgbClr val="0070C0"/>
              </a:solidFill>
            </a:endParaRPr>
          </a:p>
          <a:p>
            <a:pPr marL="285750" indent="-285750">
              <a:buFont typeface="Arial" panose="020B0604020202020204" pitchFamily="34" charset="0"/>
              <a:buChar char="•"/>
            </a:pPr>
            <a:r>
              <a:rPr lang="en-GB" sz="1400" dirty="0">
                <a:solidFill>
                  <a:srgbClr val="0070C0"/>
                </a:solidFill>
              </a:rPr>
              <a:t>Standard is 37-40 hours/week. </a:t>
            </a:r>
          </a:p>
          <a:p>
            <a:pPr marL="285750" indent="-285750">
              <a:buFont typeface="Arial" panose="020B0604020202020204" pitchFamily="34" charset="0"/>
              <a:buChar char="•"/>
            </a:pPr>
            <a:r>
              <a:rPr lang="en-US" sz="1400" dirty="0">
                <a:solidFill>
                  <a:srgbClr val="0070C0"/>
                </a:solidFill>
              </a:rPr>
              <a:t>Contract may include pension, paid holidays, sick time. </a:t>
            </a:r>
          </a:p>
          <a:p>
            <a:pPr marL="285750" indent="-285750">
              <a:buFont typeface="Arial" panose="020B0604020202020204" pitchFamily="34" charset="0"/>
              <a:buChar char="•"/>
            </a:pPr>
            <a:r>
              <a:rPr lang="en-GB" sz="1400" dirty="0">
                <a:solidFill>
                  <a:srgbClr val="0070C0"/>
                </a:solidFill>
              </a:rPr>
              <a:t>Will usually be long-term. </a:t>
            </a:r>
          </a:p>
          <a:p>
            <a:r>
              <a:rPr lang="en-GB" sz="1400" b="1" u="sng" dirty="0">
                <a:solidFill>
                  <a:srgbClr val="7030A0"/>
                </a:solidFill>
              </a:rPr>
              <a:t>Part-time</a:t>
            </a:r>
            <a:r>
              <a:rPr lang="en-GB" sz="1400" b="1" dirty="0">
                <a:solidFill>
                  <a:srgbClr val="7030A0"/>
                </a:solidFill>
              </a:rPr>
              <a:t>: </a:t>
            </a:r>
            <a:endParaRPr lang="en-GB" sz="1400" dirty="0">
              <a:solidFill>
                <a:srgbClr val="7030A0"/>
              </a:solidFill>
            </a:endParaRPr>
          </a:p>
          <a:p>
            <a:pPr marL="285750" indent="-285750">
              <a:buFont typeface="Arial" panose="020B0604020202020204" pitchFamily="34" charset="0"/>
              <a:buChar char="•"/>
            </a:pPr>
            <a:r>
              <a:rPr lang="en-US" sz="1400" dirty="0">
                <a:solidFill>
                  <a:srgbClr val="7030A0"/>
                </a:solidFill>
              </a:rPr>
              <a:t>A contract as above, but not full-time. </a:t>
            </a:r>
          </a:p>
          <a:p>
            <a:pPr marL="285750" indent="-285750">
              <a:buFont typeface="Arial" panose="020B0604020202020204" pitchFamily="34" charset="0"/>
              <a:buChar char="•"/>
            </a:pPr>
            <a:r>
              <a:rPr lang="en-US" sz="1400" dirty="0">
                <a:solidFill>
                  <a:srgbClr val="7030A0"/>
                </a:solidFill>
              </a:rPr>
              <a:t>Can vary from one day – four days per week or hourly. </a:t>
            </a:r>
          </a:p>
          <a:p>
            <a:pPr marL="285750" indent="-285750">
              <a:buFont typeface="Arial" panose="020B0604020202020204" pitchFamily="34" charset="0"/>
              <a:buChar char="•"/>
            </a:pPr>
            <a:r>
              <a:rPr lang="en-GB" sz="1400" dirty="0">
                <a:solidFill>
                  <a:srgbClr val="7030A0"/>
                </a:solidFill>
              </a:rPr>
              <a:t>Will usually be long-term. </a:t>
            </a:r>
          </a:p>
          <a:p>
            <a:r>
              <a:rPr lang="en-GB" sz="1400" b="1" u="sng" dirty="0">
                <a:solidFill>
                  <a:srgbClr val="008E40"/>
                </a:solidFill>
              </a:rPr>
              <a:t>Freelance</a:t>
            </a:r>
            <a:r>
              <a:rPr lang="en-GB" sz="1400" b="1" dirty="0">
                <a:solidFill>
                  <a:srgbClr val="008E40"/>
                </a:solidFill>
              </a:rPr>
              <a:t>: </a:t>
            </a:r>
            <a:endParaRPr lang="en-GB" sz="1400" dirty="0">
              <a:solidFill>
                <a:srgbClr val="008E40"/>
              </a:solidFill>
            </a:endParaRPr>
          </a:p>
          <a:p>
            <a:pPr marL="285750" indent="-285750">
              <a:buFont typeface="Arial" panose="020B0604020202020204" pitchFamily="34" charset="0"/>
              <a:buChar char="•"/>
            </a:pPr>
            <a:r>
              <a:rPr lang="en-US" sz="1400" dirty="0">
                <a:solidFill>
                  <a:srgbClr val="008E40"/>
                </a:solidFill>
              </a:rPr>
              <a:t>Self-employed &amp; is not committed to a particular employer long-term. </a:t>
            </a:r>
          </a:p>
          <a:p>
            <a:pPr marL="285750" indent="-285750">
              <a:buFont typeface="Arial" panose="020B0604020202020204" pitchFamily="34" charset="0"/>
              <a:buChar char="•"/>
            </a:pPr>
            <a:r>
              <a:rPr lang="en-GB" sz="1400" dirty="0">
                <a:solidFill>
                  <a:srgbClr val="008E40"/>
                </a:solidFill>
              </a:rPr>
              <a:t>No long-term contract! </a:t>
            </a:r>
          </a:p>
          <a:p>
            <a:r>
              <a:rPr lang="en-GB" sz="1400" b="1" u="sng" dirty="0">
                <a:solidFill>
                  <a:srgbClr val="C00000"/>
                </a:solidFill>
              </a:rPr>
              <a:t>Self-employed</a:t>
            </a:r>
            <a:r>
              <a:rPr lang="en-GB" sz="1400" b="1" dirty="0">
                <a:solidFill>
                  <a:srgbClr val="C00000"/>
                </a:solidFill>
              </a:rPr>
              <a:t>: </a:t>
            </a:r>
            <a:endParaRPr lang="en-GB" sz="1400" dirty="0">
              <a:solidFill>
                <a:srgbClr val="C00000"/>
              </a:solidFill>
            </a:endParaRPr>
          </a:p>
          <a:p>
            <a:pPr marL="285750" indent="-285750">
              <a:buFont typeface="Arial" panose="020B0604020202020204" pitchFamily="34" charset="0"/>
              <a:buChar char="•"/>
            </a:pPr>
            <a:r>
              <a:rPr lang="en-US" sz="1400" dirty="0">
                <a:solidFill>
                  <a:srgbClr val="C00000"/>
                </a:solidFill>
              </a:rPr>
              <a:t>Working for yourself rather than for a business or someone else. </a:t>
            </a:r>
          </a:p>
          <a:p>
            <a:r>
              <a:rPr lang="en-US" sz="1400" b="1" u="sng" dirty="0">
                <a:solidFill>
                  <a:srgbClr val="00B0F0"/>
                </a:solidFill>
              </a:rPr>
              <a:t>Permanent:</a:t>
            </a:r>
          </a:p>
          <a:p>
            <a:pPr marL="285750" indent="-285750">
              <a:buFont typeface="Arial" panose="020B0604020202020204" pitchFamily="34" charset="0"/>
              <a:buChar char="•"/>
            </a:pPr>
            <a:r>
              <a:rPr lang="en-US" sz="1400" dirty="0">
                <a:solidFill>
                  <a:srgbClr val="00B0F0"/>
                </a:solidFill>
              </a:rPr>
              <a:t>Offers guaranteed work for a certain length of time &amp; job security. </a:t>
            </a:r>
          </a:p>
          <a:p>
            <a:r>
              <a:rPr lang="en-US" sz="1400" b="1" u="sng" dirty="0">
                <a:solidFill>
                  <a:schemeClr val="accent6">
                    <a:lumMod val="75000"/>
                  </a:schemeClr>
                </a:solidFill>
              </a:rPr>
              <a:t>Casual:</a:t>
            </a:r>
          </a:p>
          <a:p>
            <a:pPr marL="285750" indent="-285750">
              <a:buFont typeface="Arial" panose="020B0604020202020204" pitchFamily="34" charset="0"/>
              <a:buChar char="•"/>
            </a:pPr>
            <a:r>
              <a:rPr lang="en-US" sz="1400" dirty="0">
                <a:solidFill>
                  <a:schemeClr val="accent6">
                    <a:lumMod val="75000"/>
                  </a:schemeClr>
                </a:solidFill>
              </a:rPr>
              <a:t>Not secure as it varies according to the work on offer, but it does give flexibility and choice as to </a:t>
            </a:r>
            <a:r>
              <a:rPr lang="en-US" sz="1400" dirty="0" err="1">
                <a:solidFill>
                  <a:schemeClr val="accent6">
                    <a:lumMod val="75000"/>
                  </a:schemeClr>
                </a:solidFill>
              </a:rPr>
              <a:t>organising</a:t>
            </a:r>
            <a:r>
              <a:rPr lang="en-US" sz="1400" dirty="0">
                <a:solidFill>
                  <a:schemeClr val="accent6">
                    <a:lumMod val="75000"/>
                  </a:schemeClr>
                </a:solidFill>
              </a:rPr>
              <a:t> your time. </a:t>
            </a:r>
          </a:p>
          <a:p>
            <a:r>
              <a:rPr lang="en-GB" sz="1400" b="1" u="sng" dirty="0">
                <a:solidFill>
                  <a:srgbClr val="FF0000"/>
                </a:solidFill>
              </a:rPr>
              <a:t>Voluntary</a:t>
            </a:r>
            <a:r>
              <a:rPr lang="en-GB" sz="1400" u="sng" dirty="0">
                <a:solidFill>
                  <a:srgbClr val="FF0000"/>
                </a:solidFill>
              </a:rPr>
              <a:t> </a:t>
            </a:r>
          </a:p>
          <a:p>
            <a:r>
              <a:rPr lang="en-GB" sz="1400" dirty="0">
                <a:solidFill>
                  <a:srgbClr val="FF0000"/>
                </a:solidFill>
              </a:rPr>
              <a:t>where an individual  provides services for no financial or social gain </a:t>
            </a:r>
          </a:p>
        </p:txBody>
      </p:sp>
      <p:pic>
        <p:nvPicPr>
          <p:cNvPr id="5122" name="Picture 2" descr="Image result for contracts">
            <a:hlinkClick r:id="rId4"/>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927" b="100000" l="41714" r="100000">
                        <a14:foregroundMark x1="96143" y1="91863" x2="84857" y2="87794"/>
                        <a14:foregroundMark x1="98429" y1="88651" x2="92714" y2="78801"/>
                      </a14:backgroundRemoval>
                    </a14:imgEffect>
                  </a14:imgLayer>
                </a14:imgProps>
              </a:ext>
              <a:ext uri="{28A0092B-C50C-407E-A947-70E740481C1C}">
                <a14:useLocalDpi xmlns:a14="http://schemas.microsoft.com/office/drawing/2010/main" val="0"/>
              </a:ext>
            </a:extLst>
          </a:blip>
          <a:srcRect/>
          <a:stretch>
            <a:fillRect/>
          </a:stretch>
        </p:blipFill>
        <p:spPr bwMode="auto">
          <a:xfrm>
            <a:off x="7038020" y="-99392"/>
            <a:ext cx="2124744" cy="1418849"/>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788024" y="45360"/>
            <a:ext cx="1290275" cy="11293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078299" y="44624"/>
            <a:ext cx="1734061" cy="954107"/>
          </a:xfrm>
          <a:prstGeom prst="rect">
            <a:avLst/>
          </a:prstGeom>
          <a:noFill/>
        </p:spPr>
        <p:txBody>
          <a:bodyPr wrap="square" rtlCol="0">
            <a:spAutoFit/>
          </a:bodyPr>
          <a:lstStyle/>
          <a:p>
            <a:pPr algn="ctr"/>
            <a:r>
              <a:rPr lang="en-GB" sz="2800" b="1" dirty="0"/>
              <a:t>Contract Types</a:t>
            </a:r>
          </a:p>
        </p:txBody>
      </p:sp>
      <p:sp>
        <p:nvSpPr>
          <p:cNvPr id="4" name="Slide Number Placeholder 3">
            <a:extLst>
              <a:ext uri="{FF2B5EF4-FFF2-40B4-BE49-F238E27FC236}">
                <a16:creationId xmlns:a16="http://schemas.microsoft.com/office/drawing/2014/main" id="{6375C421-F6AE-4643-ACAE-8ED92678D9DB}"/>
              </a:ext>
            </a:extLst>
          </p:cNvPr>
          <p:cNvSpPr>
            <a:spLocks noGrp="1"/>
          </p:cNvSpPr>
          <p:nvPr>
            <p:ph type="sldNum" sz="quarter" idx="12"/>
          </p:nvPr>
        </p:nvSpPr>
        <p:spPr/>
        <p:txBody>
          <a:bodyPr/>
          <a:lstStyle/>
          <a:p>
            <a:fld id="{DC0DAC50-5B68-40A7-BE88-76A9D7FBAD5C}" type="slidenum">
              <a:rPr lang="en-GB" smtClean="0"/>
              <a:t>8</a:t>
            </a:fld>
            <a:endParaRPr lang="en-GB"/>
          </a:p>
        </p:txBody>
      </p:sp>
    </p:spTree>
    <p:extLst>
      <p:ext uri="{BB962C8B-B14F-4D97-AF65-F5344CB8AC3E}">
        <p14:creationId xmlns:p14="http://schemas.microsoft.com/office/powerpoint/2010/main" val="21565763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04" y="42930"/>
            <a:ext cx="9036496" cy="461665"/>
          </a:xfrm>
          <a:prstGeom prst="rect">
            <a:avLst/>
          </a:prstGeom>
          <a:noFill/>
        </p:spPr>
        <p:txBody>
          <a:bodyPr wrap="square" rtlCol="0">
            <a:spAutoFit/>
          </a:bodyPr>
          <a:lstStyle/>
          <a:p>
            <a:pPr algn="ctr"/>
            <a:r>
              <a:rPr lang="en-GB" sz="2400" b="1" dirty="0"/>
              <a:t>What makes a performance, concert, film interesting?</a:t>
            </a:r>
          </a:p>
        </p:txBody>
      </p:sp>
      <p:graphicFrame>
        <p:nvGraphicFramePr>
          <p:cNvPr id="12" name="Table 11"/>
          <p:cNvGraphicFramePr>
            <a:graphicFrameLocks noGrp="1"/>
          </p:cNvGraphicFramePr>
          <p:nvPr>
            <p:extLst>
              <p:ext uri="{D42A27DB-BD31-4B8C-83A1-F6EECF244321}">
                <p14:modId xmlns:p14="http://schemas.microsoft.com/office/powerpoint/2010/main" val="4053359752"/>
              </p:ext>
            </p:extLst>
          </p:nvPr>
        </p:nvGraphicFramePr>
        <p:xfrm>
          <a:off x="115974" y="588536"/>
          <a:ext cx="8920522" cy="5979160"/>
        </p:xfrm>
        <a:graphic>
          <a:graphicData uri="http://schemas.openxmlformats.org/drawingml/2006/table">
            <a:tbl>
              <a:tblPr firstRow="1" bandRow="1">
                <a:tableStyleId>{5C22544A-7EE6-4342-B048-85BDC9FD1C3A}</a:tableStyleId>
              </a:tblPr>
              <a:tblGrid>
                <a:gridCol w="1359682">
                  <a:extLst>
                    <a:ext uri="{9D8B030D-6E8A-4147-A177-3AD203B41FA5}">
                      <a16:colId xmlns:a16="http://schemas.microsoft.com/office/drawing/2014/main" val="20000"/>
                    </a:ext>
                  </a:extLst>
                </a:gridCol>
                <a:gridCol w="7560840">
                  <a:extLst>
                    <a:ext uri="{9D8B030D-6E8A-4147-A177-3AD203B41FA5}">
                      <a16:colId xmlns:a16="http://schemas.microsoft.com/office/drawing/2014/main" val="20001"/>
                    </a:ext>
                  </a:extLst>
                </a:gridCol>
              </a:tblGrid>
              <a:tr h="370840">
                <a:tc>
                  <a:txBody>
                    <a:bodyPr/>
                    <a:lstStyle/>
                    <a:p>
                      <a:r>
                        <a:rPr lang="en-GB" sz="1400" dirty="0">
                          <a:solidFill>
                            <a:schemeClr val="tx1"/>
                          </a:solidFill>
                        </a:rPr>
                        <a:t>What?</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r>
                        <a:rPr lang="en-GB" sz="1400" dirty="0">
                          <a:solidFill>
                            <a:schemeClr val="tx1"/>
                          </a:solidFill>
                        </a:rPr>
                        <a:t>Why? </a:t>
                      </a:r>
                      <a:r>
                        <a:rPr lang="en-GB" sz="1400" u="sng" dirty="0">
                          <a:solidFill>
                            <a:srgbClr val="FF0000"/>
                          </a:solidFill>
                        </a:rPr>
                        <a:t>YOU MUST GIVE A</a:t>
                      </a:r>
                      <a:r>
                        <a:rPr lang="en-GB" sz="1400" u="sng" baseline="0" dirty="0">
                          <a:solidFill>
                            <a:srgbClr val="FF0000"/>
                          </a:solidFill>
                        </a:rPr>
                        <a:t> CLEAR EXAMPLE OF HOW THESE WERE USED IN THE PERFORMANCE</a:t>
                      </a:r>
                      <a:endParaRPr lang="en-GB" sz="1400" u="sng" dirty="0">
                        <a:solidFill>
                          <a:srgbClr val="FF0000"/>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prstClr val="black"/>
                          </a:solidFill>
                        </a:rPr>
                        <a:t>The acting</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r>
                        <a:rPr lang="en-GB" sz="1400" dirty="0">
                          <a:solidFill>
                            <a:schemeClr val="tx1"/>
                          </a:solidFill>
                        </a:rPr>
                        <a:t>Voice: Pitch,</a:t>
                      </a:r>
                      <a:r>
                        <a:rPr lang="en-GB" sz="1400" baseline="0" dirty="0">
                          <a:solidFill>
                            <a:schemeClr val="tx1"/>
                          </a:solidFill>
                        </a:rPr>
                        <a:t> accent, pause, volume, tone, emphasis, pace, dialect, articulation, diction, clarity, silence</a:t>
                      </a:r>
                      <a:endParaRPr lang="en-GB" sz="1400" dirty="0">
                        <a:solidFill>
                          <a:schemeClr val="tx1"/>
                        </a:solidFill>
                      </a:endParaRPr>
                    </a:p>
                    <a:p>
                      <a:r>
                        <a:rPr lang="en-GB" sz="1400" dirty="0">
                          <a:solidFill>
                            <a:schemeClr val="tx1"/>
                          </a:solidFill>
                        </a:rPr>
                        <a:t>Movement: body language,</a:t>
                      </a:r>
                      <a:r>
                        <a:rPr lang="en-GB" sz="1400" baseline="0" dirty="0">
                          <a:solidFill>
                            <a:schemeClr val="tx1"/>
                          </a:solidFill>
                        </a:rPr>
                        <a:t> f</a:t>
                      </a:r>
                      <a:r>
                        <a:rPr lang="en-GB" sz="1400" dirty="0">
                          <a:solidFill>
                            <a:schemeClr val="tx1"/>
                          </a:solidFill>
                        </a:rPr>
                        <a:t>acial expressions,</a:t>
                      </a:r>
                      <a:r>
                        <a:rPr lang="en-GB" sz="1400" baseline="0" dirty="0">
                          <a:solidFill>
                            <a:schemeClr val="tx1"/>
                          </a:solidFill>
                        </a:rPr>
                        <a:t> gesture, gait, co-ordination, balance, eye contact, proxemics, status, posture, stance, timing, contrast, physical contact, stage combat</a:t>
                      </a:r>
                      <a:endParaRPr lang="en-GB" sz="1400" dirty="0">
                        <a:solidFill>
                          <a:schemeClr val="tx1"/>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prstClr val="black"/>
                          </a:solidFill>
                        </a:rPr>
                        <a:t>The lighting</a:t>
                      </a:r>
                    </a:p>
                    <a:p>
                      <a:endParaRPr lang="en-GB" sz="1400" dirty="0">
                        <a:solidFill>
                          <a:schemeClr val="tx1"/>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r>
                        <a:rPr lang="en-GB" sz="1400" dirty="0">
                          <a:solidFill>
                            <a:schemeClr val="tx1"/>
                          </a:solidFill>
                        </a:rPr>
                        <a:t>Positioning of lights, colours,</a:t>
                      </a:r>
                      <a:r>
                        <a:rPr lang="en-GB" sz="1400" baseline="0" dirty="0">
                          <a:solidFill>
                            <a:schemeClr val="tx1"/>
                          </a:solidFill>
                        </a:rPr>
                        <a:t> fades, cross-fades, variety of lights, </a:t>
                      </a:r>
                      <a:r>
                        <a:rPr lang="en-GB" sz="1400" baseline="0" dirty="0" err="1">
                          <a:solidFill>
                            <a:schemeClr val="tx1"/>
                          </a:solidFill>
                        </a:rPr>
                        <a:t>higlighting</a:t>
                      </a:r>
                      <a:r>
                        <a:rPr lang="en-GB" sz="1400" baseline="0" dirty="0">
                          <a:solidFill>
                            <a:schemeClr val="tx1"/>
                          </a:solidFill>
                        </a:rPr>
                        <a:t> a particular event/person, used to symbolise something, types of lights used, gobo,</a:t>
                      </a:r>
                      <a:endParaRPr lang="en-GB" sz="1400" dirty="0">
                        <a:solidFill>
                          <a:schemeClr val="tx1"/>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prstClr val="black"/>
                          </a:solidFill>
                        </a:rPr>
                        <a:t>The props</a:t>
                      </a:r>
                    </a:p>
                    <a:p>
                      <a:endParaRPr lang="en-GB" sz="1400" dirty="0">
                        <a:solidFill>
                          <a:schemeClr val="tx1"/>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r>
                        <a:rPr lang="en-GB" sz="1400" dirty="0">
                          <a:solidFill>
                            <a:schemeClr val="tx1"/>
                          </a:solidFill>
                        </a:rPr>
                        <a:t>Multi-purpose</a:t>
                      </a:r>
                      <a:r>
                        <a:rPr lang="en-GB" sz="1400" baseline="0" dirty="0">
                          <a:solidFill>
                            <a:schemeClr val="tx1"/>
                          </a:solidFill>
                        </a:rPr>
                        <a:t> (the same prop could be used to represent different items/objects), realistic, </a:t>
                      </a:r>
                      <a:endParaRPr lang="en-GB" sz="1400" dirty="0">
                        <a:solidFill>
                          <a:schemeClr val="tx1"/>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prstClr val="black"/>
                          </a:solidFill>
                        </a:rPr>
                        <a:t>The set / staging</a:t>
                      </a:r>
                      <a:endParaRPr lang="en-GB" sz="1400" dirty="0">
                        <a:solidFill>
                          <a:schemeClr val="tx1"/>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r>
                        <a:rPr lang="en-GB" sz="1400" dirty="0">
                          <a:solidFill>
                            <a:schemeClr val="tx1"/>
                          </a:solidFill>
                        </a:rPr>
                        <a:t>Naturalistic, multi-purpose,</a:t>
                      </a:r>
                      <a:r>
                        <a:rPr lang="en-GB" sz="1400" baseline="0" dirty="0">
                          <a:solidFill>
                            <a:schemeClr val="tx1"/>
                          </a:solidFill>
                        </a:rPr>
                        <a:t> unique, abstract, colours, scale, shapes, use of rostrum, simple yet effective, type of staging (end-on, traverse, in-the-round, thrust, promenade, site-specific) </a:t>
                      </a:r>
                      <a:endParaRPr lang="en-GB" sz="1400" dirty="0">
                        <a:solidFill>
                          <a:schemeClr val="tx1"/>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prstClr val="black"/>
                          </a:solidFill>
                        </a:rPr>
                        <a:t>The costumes , hair or make-up</a:t>
                      </a:r>
                      <a:endParaRPr lang="en-GB" sz="1400" dirty="0">
                        <a:solidFill>
                          <a:schemeClr val="tx1"/>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r>
                        <a:rPr lang="en-GB" sz="1400" dirty="0">
                          <a:solidFill>
                            <a:schemeClr val="tx1"/>
                          </a:solidFill>
                        </a:rPr>
                        <a:t>Colours, textures, style, creation, structure, quick</a:t>
                      </a:r>
                      <a:r>
                        <a:rPr lang="en-GB" sz="1400" baseline="0" dirty="0">
                          <a:solidFill>
                            <a:schemeClr val="tx1"/>
                          </a:solidFill>
                        </a:rPr>
                        <a:t> changes, eye-catching, unique, suits the style of the piece, prosthetics, artificial hair/beards, </a:t>
                      </a:r>
                      <a:endParaRPr lang="en-GB" sz="1400" dirty="0">
                        <a:solidFill>
                          <a:schemeClr val="tx1"/>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prstClr val="black"/>
                          </a:solidFill>
                        </a:rPr>
                        <a:t>The sound</a:t>
                      </a:r>
                    </a:p>
                    <a:p>
                      <a:endParaRPr lang="en-GB" sz="1400" dirty="0">
                        <a:solidFill>
                          <a:schemeClr val="tx1"/>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r>
                        <a:rPr lang="en-GB" sz="1400" dirty="0">
                          <a:solidFill>
                            <a:schemeClr val="tx1"/>
                          </a:solidFill>
                        </a:rPr>
                        <a:t>Sound effects</a:t>
                      </a:r>
                      <a:r>
                        <a:rPr lang="en-GB" sz="1400" baseline="0" dirty="0">
                          <a:solidFill>
                            <a:schemeClr val="tx1"/>
                          </a:solidFill>
                        </a:rPr>
                        <a:t> (SFX) realistic, emphasis key points, unique, create tension/atmosphere, show a certain time period, recorded music, live sound, </a:t>
                      </a:r>
                      <a:r>
                        <a:rPr lang="en-GB" sz="1400" baseline="0" dirty="0" err="1">
                          <a:solidFill>
                            <a:schemeClr val="tx1"/>
                          </a:solidFill>
                        </a:rPr>
                        <a:t>soundtracking</a:t>
                      </a:r>
                      <a:r>
                        <a:rPr lang="en-GB" sz="1400" baseline="0" dirty="0">
                          <a:solidFill>
                            <a:schemeClr val="tx1"/>
                          </a:solidFill>
                        </a:rPr>
                        <a:t>, incidental music used for transitions</a:t>
                      </a:r>
                      <a:endParaRPr lang="en-GB" sz="1400" dirty="0">
                        <a:solidFill>
                          <a:schemeClr val="tx1"/>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prstClr val="black"/>
                          </a:solidFill>
                        </a:rPr>
                        <a:t>The effects</a:t>
                      </a:r>
                    </a:p>
                    <a:p>
                      <a:endParaRPr lang="en-GB" sz="1400" dirty="0">
                        <a:solidFill>
                          <a:schemeClr val="tx1"/>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r>
                        <a:rPr lang="en-GB" sz="1400" dirty="0">
                          <a:solidFill>
                            <a:schemeClr val="tx1"/>
                          </a:solidFill>
                        </a:rPr>
                        <a:t>Pyrotechnics, smoke, strobe, glitter ball,</a:t>
                      </a:r>
                      <a:r>
                        <a:rPr lang="en-GB" sz="1400" baseline="0" dirty="0">
                          <a:solidFill>
                            <a:schemeClr val="tx1"/>
                          </a:solidFill>
                        </a:rPr>
                        <a:t> slight of hand (magic), making ‘impossible scenes’ happen, </a:t>
                      </a:r>
                      <a:endParaRPr lang="en-GB" sz="1400" dirty="0">
                        <a:solidFill>
                          <a:schemeClr val="tx1"/>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prstClr val="black"/>
                          </a:solidFill>
                        </a:rPr>
                        <a:t>The genre</a:t>
                      </a:r>
                    </a:p>
                    <a:p>
                      <a:endParaRPr lang="en-GB" sz="1400" dirty="0">
                        <a:solidFill>
                          <a:schemeClr val="tx1"/>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r>
                        <a:rPr lang="en-GB" sz="1400" dirty="0">
                          <a:solidFill>
                            <a:schemeClr val="tx1"/>
                          </a:solidFill>
                        </a:rPr>
                        <a:t>Drama, comedy,</a:t>
                      </a:r>
                      <a:r>
                        <a:rPr lang="en-GB" sz="1400" baseline="0" dirty="0">
                          <a:solidFill>
                            <a:schemeClr val="tx1"/>
                          </a:solidFill>
                        </a:rPr>
                        <a:t> action, western, science fiction, romance, horror, crime, adventure, fantasy, musical theatre, thriller, war, rom-com, </a:t>
                      </a:r>
                      <a:endParaRPr lang="en-GB" sz="1400" dirty="0">
                        <a:solidFill>
                          <a:schemeClr val="tx1"/>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prstClr val="black"/>
                          </a:solidFill>
                        </a:rPr>
                        <a:t>The style</a:t>
                      </a:r>
                    </a:p>
                    <a:p>
                      <a:endParaRPr lang="en-GB" sz="1400" dirty="0">
                        <a:solidFill>
                          <a:schemeClr val="tx1"/>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r>
                        <a:rPr lang="en-GB" sz="1400" dirty="0">
                          <a:solidFill>
                            <a:schemeClr val="tx1"/>
                          </a:solidFill>
                        </a:rPr>
                        <a:t>Naturalistic, abstract,</a:t>
                      </a:r>
                      <a:r>
                        <a:rPr lang="en-GB" sz="1400" baseline="0" dirty="0">
                          <a:solidFill>
                            <a:schemeClr val="tx1"/>
                          </a:solidFill>
                        </a:rPr>
                        <a:t> physical theatre, episodic, </a:t>
                      </a:r>
                      <a:r>
                        <a:rPr lang="en-GB" sz="1400" baseline="0" dirty="0" err="1">
                          <a:solidFill>
                            <a:schemeClr val="tx1"/>
                          </a:solidFill>
                        </a:rPr>
                        <a:t>mise</a:t>
                      </a:r>
                      <a:r>
                        <a:rPr lang="en-GB" sz="1400" baseline="0" dirty="0">
                          <a:solidFill>
                            <a:schemeClr val="tx1"/>
                          </a:solidFill>
                        </a:rPr>
                        <a:t>-</a:t>
                      </a:r>
                      <a:r>
                        <a:rPr lang="en-GB" sz="1400" baseline="0" dirty="0" err="1">
                          <a:solidFill>
                            <a:schemeClr val="tx1"/>
                          </a:solidFill>
                        </a:rPr>
                        <a:t>en</a:t>
                      </a:r>
                      <a:r>
                        <a:rPr lang="en-GB" sz="1400" baseline="0" dirty="0">
                          <a:solidFill>
                            <a:schemeClr val="tx1"/>
                          </a:solidFill>
                        </a:rPr>
                        <a:t>-scene, dialogue, monologue, flashbacks, flash-forwards, freeze frame, tableau, slow motion, narration, voice over, aside, mime, puppetry</a:t>
                      </a:r>
                      <a:endParaRPr lang="en-GB" sz="1400" dirty="0">
                        <a:solidFill>
                          <a:schemeClr val="tx1"/>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370840">
                <a:tc>
                  <a:txBody>
                    <a:bodyPr/>
                    <a:lstStyle/>
                    <a:p>
                      <a:r>
                        <a:rPr lang="en-GB" sz="1400" dirty="0">
                          <a:solidFill>
                            <a:schemeClr val="tx1"/>
                          </a:solidFill>
                        </a:rPr>
                        <a:t>The plot</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r>
                        <a:rPr lang="en-GB" sz="1400" dirty="0">
                          <a:solidFill>
                            <a:schemeClr val="tx1"/>
                          </a:solidFill>
                        </a:rPr>
                        <a:t>Atmosphere, tension, character</a:t>
                      </a:r>
                      <a:r>
                        <a:rPr lang="en-GB" sz="1400" baseline="0" dirty="0">
                          <a:solidFill>
                            <a:schemeClr val="tx1"/>
                          </a:solidFill>
                        </a:rPr>
                        <a:t> relationships, structure, climax, anti-climax, resolution/denouement, linear, non-linear (cross-cutting), subject matter, historical accuracy, social, cultural, political context, character’s personalities, backstory, character objective/goal/motivation, </a:t>
                      </a:r>
                      <a:endParaRPr lang="en-GB" sz="1400" dirty="0">
                        <a:solidFill>
                          <a:schemeClr val="tx1"/>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bl>
          </a:graphicData>
        </a:graphic>
      </p:graphicFrame>
      <p:pic>
        <p:nvPicPr>
          <p:cNvPr id="5124" name="Picture 4" descr="Image result for star eye emoji 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44624"/>
            <a:ext cx="504056" cy="46835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Image result for star eye emoji 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72400" y="39586"/>
            <a:ext cx="504056" cy="468352"/>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88707021-086C-4712-A3A3-CD3D3AD4F0A0}"/>
              </a:ext>
            </a:extLst>
          </p:cNvPr>
          <p:cNvSpPr>
            <a:spLocks noGrp="1"/>
          </p:cNvSpPr>
          <p:nvPr>
            <p:ph type="sldNum" sz="quarter" idx="12"/>
          </p:nvPr>
        </p:nvSpPr>
        <p:spPr/>
        <p:txBody>
          <a:bodyPr/>
          <a:lstStyle/>
          <a:p>
            <a:fld id="{DC0DAC50-5B68-40A7-BE88-76A9D7FBAD5C}" type="slidenum">
              <a:rPr lang="en-GB" smtClean="0"/>
              <a:t>9</a:t>
            </a:fld>
            <a:endParaRPr lang="en-GB"/>
          </a:p>
        </p:txBody>
      </p:sp>
    </p:spTree>
    <p:extLst>
      <p:ext uri="{BB962C8B-B14F-4D97-AF65-F5344CB8AC3E}">
        <p14:creationId xmlns:p14="http://schemas.microsoft.com/office/powerpoint/2010/main" val="42253596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20660</TotalTime>
  <Words>11878</Words>
  <Application>Microsoft Office PowerPoint</Application>
  <PresentationFormat>On-screen Show (4:3)</PresentationFormat>
  <Paragraphs>1193</Paragraphs>
  <Slides>55</Slides>
  <Notes>1</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55</vt:i4>
      </vt:variant>
    </vt:vector>
  </HeadingPairs>
  <TitlesOfParts>
    <vt:vector size="68" baseType="lpstr">
      <vt:lpstr>Gungsuh</vt:lpstr>
      <vt:lpstr>Adobe Gothic Std B</vt:lpstr>
      <vt:lpstr>Arial</vt:lpstr>
      <vt:lpstr>Calibri</vt:lpstr>
      <vt:lpstr>Comic Sans MS</vt:lpstr>
      <vt:lpstr>Myriad Pro Light</vt:lpstr>
      <vt:lpstr>Nunito</vt:lpstr>
      <vt:lpstr>ReithSans</vt:lpstr>
      <vt:lpstr>Stencil</vt:lpstr>
      <vt:lpstr>Times New Roman</vt:lpstr>
      <vt:lpstr>Wingdings</vt:lpstr>
      <vt:lpstr>Wingdings 3</vt:lpstr>
      <vt:lpstr>Office Theme</vt:lpstr>
      <vt:lpstr>Unit 3: The Performing Arts Experience  WRITTEN EXAM</vt:lpstr>
      <vt:lpstr>PowerPoint Presentation</vt:lpstr>
      <vt:lpstr>Contents Page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 Words</vt:lpstr>
      <vt:lpstr>Top Tips for exam:</vt:lpstr>
    </vt:vector>
  </TitlesOfParts>
  <Company>Birmingham BSF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3: The Performing Arts Experience</dc:title>
  <dc:creator>David Page</dc:creator>
  <cp:lastModifiedBy>David Page</cp:lastModifiedBy>
  <cp:revision>441</cp:revision>
  <dcterms:created xsi:type="dcterms:W3CDTF">2020-01-16T15:12:19Z</dcterms:created>
  <dcterms:modified xsi:type="dcterms:W3CDTF">2022-02-26T14:54:44Z</dcterms:modified>
</cp:coreProperties>
</file>