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199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23168-AAD4-46BB-B095-3EACA35B2F20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6F011-4669-4BD6-BB43-8D36D9F4B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609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Changing Cities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6F011-4669-4BD6-BB43-8D36D9F4BC7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89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Ecosystems, Biodiversity and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6F011-4669-4BD6-BB43-8D36D9F4BC7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358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Resource Management: Water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6F011-4669-4BD6-BB43-8D36D9F4BC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7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371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5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51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0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06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99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28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9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61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75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63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19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9" name="Group 1048"/>
          <p:cNvGrpSpPr/>
          <p:nvPr/>
        </p:nvGrpSpPr>
        <p:grpSpPr>
          <a:xfrm>
            <a:off x="23813" y="19049"/>
            <a:ext cx="12168188" cy="6838952"/>
            <a:chOff x="23813" y="19049"/>
            <a:chExt cx="12168188" cy="683895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5130" y="2401248"/>
              <a:ext cx="2133788" cy="1686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4" name="Line 3"/>
            <p:cNvSpPr>
              <a:spLocks noChangeShapeType="1"/>
            </p:cNvSpPr>
            <p:nvPr/>
          </p:nvSpPr>
          <p:spPr bwMode="auto">
            <a:xfrm flipV="1">
              <a:off x="5790636" y="19050"/>
              <a:ext cx="0" cy="241934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V="1">
              <a:off x="6252234" y="19049"/>
              <a:ext cx="2479673" cy="255746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6597481" y="589047"/>
              <a:ext cx="5594520" cy="22263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6738939" y="3164586"/>
              <a:ext cx="5453062" cy="739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6597481" y="3629025"/>
              <a:ext cx="5594519" cy="15189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6252234" y="3900488"/>
              <a:ext cx="4210355" cy="29575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5790636" y="4033838"/>
              <a:ext cx="0" cy="277892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>
              <a:off x="1465836" y="3974518"/>
              <a:ext cx="3791963" cy="283824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23813" y="3629026"/>
              <a:ext cx="4914900" cy="158734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 flipV="1">
              <a:off x="81035" y="3164586"/>
              <a:ext cx="4754914" cy="739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 flipV="1">
              <a:off x="81036" y="839363"/>
              <a:ext cx="4810052" cy="200689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H="1" flipV="1">
              <a:off x="3079528" y="19050"/>
              <a:ext cx="2178270" cy="25574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805270" y="70619"/>
            <a:ext cx="269082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en-GB" sz="800" b="1" dirty="0">
                <a:latin typeface="Verdana" panose="020B0604030504040204" pitchFamily="34" charset="0"/>
                <a:ea typeface="Verdana" panose="020B0604030504040204" pitchFamily="34" charset="0"/>
              </a:rPr>
              <a:t>Global Urbanisation</a:t>
            </a:r>
            <a:endParaRPr lang="en-GB" sz="11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94227" y="39848"/>
            <a:ext cx="332757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Effects of High Rates of Urbanisation</a:t>
            </a:r>
            <a:endParaRPr lang="en-GB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20298508">
            <a:off x="6434765" y="1749725"/>
            <a:ext cx="59199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400"/>
              </a:spcBef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UK Urbanisation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86189" y="3216062"/>
            <a:ext cx="53356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Nottingham: Site and Situation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 rot="2110629">
            <a:off x="6029124" y="5363160"/>
            <a:ext cx="436765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Nottingham: Population and Quality of Life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19335273">
            <a:off x="1214187" y="4807836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Nottingham: Management and Sustainability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 rot="20441884">
            <a:off x="-58335" y="4566051"/>
            <a:ext cx="456208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Sao Paulo: Site and Situation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190" y="3236962"/>
            <a:ext cx="433286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Sao Paulo: Functions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571" y="62313"/>
            <a:ext cx="33022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Sao Paulo: Management and Sustainability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61817" y="20812"/>
            <a:ext cx="24818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Nottingham vs Sao Paulo Comparison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 rot="971249">
            <a:off x="6536529" y="4402277"/>
            <a:ext cx="570897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Nottingham: Functions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405707">
            <a:off x="-101027" y="1822696"/>
            <a:ext cx="45376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Sao Paulo: Population and Quality of Life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C5A1FC6-188E-4379-BA7C-9291D32BFC71}"/>
              </a:ext>
            </a:extLst>
          </p:cNvPr>
          <p:cNvSpPr/>
          <p:nvPr/>
        </p:nvSpPr>
        <p:spPr>
          <a:xfrm>
            <a:off x="4688054" y="2910616"/>
            <a:ext cx="213378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Changing Cities</a:t>
            </a:r>
          </a:p>
        </p:txBody>
      </p:sp>
    </p:spTree>
    <p:extLst>
      <p:ext uri="{BB962C8B-B14F-4D97-AF65-F5344CB8AC3E}">
        <p14:creationId xmlns:p14="http://schemas.microsoft.com/office/powerpoint/2010/main" val="2987235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9" name="Group 1048"/>
          <p:cNvGrpSpPr/>
          <p:nvPr/>
        </p:nvGrpSpPr>
        <p:grpSpPr>
          <a:xfrm>
            <a:off x="23813" y="19049"/>
            <a:ext cx="12168188" cy="6838952"/>
            <a:chOff x="23813" y="19049"/>
            <a:chExt cx="12168188" cy="683895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5130" y="2401248"/>
              <a:ext cx="2133788" cy="1686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4" name="Line 3"/>
            <p:cNvSpPr>
              <a:spLocks noChangeShapeType="1"/>
            </p:cNvSpPr>
            <p:nvPr/>
          </p:nvSpPr>
          <p:spPr bwMode="auto">
            <a:xfrm flipV="1">
              <a:off x="5790636" y="19050"/>
              <a:ext cx="0" cy="241934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V="1">
              <a:off x="6252234" y="19049"/>
              <a:ext cx="2479673" cy="255746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6597481" y="589047"/>
              <a:ext cx="5594520" cy="22263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6738939" y="3164586"/>
              <a:ext cx="5453062" cy="739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6597481" y="3629025"/>
              <a:ext cx="5594519" cy="15189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6252234" y="3900488"/>
              <a:ext cx="4210355" cy="29575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5790636" y="4033838"/>
              <a:ext cx="0" cy="277892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>
              <a:off x="1465836" y="3974518"/>
              <a:ext cx="3791963" cy="283824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23813" y="3629026"/>
              <a:ext cx="4914900" cy="158734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 flipV="1">
              <a:off x="81035" y="3164586"/>
              <a:ext cx="4754914" cy="739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 flipV="1">
              <a:off x="81036" y="839363"/>
              <a:ext cx="4810052" cy="200689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H="1" flipV="1">
              <a:off x="3079528" y="19050"/>
              <a:ext cx="2178270" cy="25574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806370" y="43373"/>
            <a:ext cx="269082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en-GB" sz="800" b="1" dirty="0">
                <a:latin typeface="Verdana" panose="020B0604030504040204" pitchFamily="34" charset="0"/>
                <a:ea typeface="Verdana" panose="020B0604030504040204" pitchFamily="34" charset="0"/>
              </a:rPr>
              <a:t>Biomes and Ecosystems</a:t>
            </a:r>
            <a:endParaRPr lang="en-GB" sz="11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94227" y="39848"/>
            <a:ext cx="332757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Climate and Local Factors</a:t>
            </a:r>
            <a:endParaRPr lang="en-GB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20298508">
            <a:off x="6434765" y="1749725"/>
            <a:ext cx="59199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400"/>
              </a:spcBef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Goods and Services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86189" y="3216062"/>
            <a:ext cx="53356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Distinct UK Ecosystems and Marine Ecosystems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 rot="2110629">
            <a:off x="6029124" y="5363160"/>
            <a:ext cx="436765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Tropical Rainforests: Nutrient Cycle and Goods and Services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19335273">
            <a:off x="1214187" y="4807836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Tropical Rainforests: Threats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 rot="20441884">
            <a:off x="-58335" y="4566051"/>
            <a:ext cx="456208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Tropical Rainforests: Costa Rica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190" y="3236962"/>
            <a:ext cx="433286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Deciduous Woodlands: Distribution and Characteristics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571" y="62313"/>
            <a:ext cx="33022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Deciduous Woodlands: Threats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61817" y="20812"/>
            <a:ext cx="24818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Deciduous Woodlands: The New Forest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 rot="971249">
            <a:off x="6536529" y="4402277"/>
            <a:ext cx="570897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Tropical Rainforests: Distribution and Characteristics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405707">
            <a:off x="-101027" y="1822696"/>
            <a:ext cx="45376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Deciduous Woodlands: Nutrient Cycle and Goods and Services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C5A1FC6-188E-4379-BA7C-9291D32BFC71}"/>
              </a:ext>
            </a:extLst>
          </p:cNvPr>
          <p:cNvSpPr/>
          <p:nvPr/>
        </p:nvSpPr>
        <p:spPr>
          <a:xfrm>
            <a:off x="4950592" y="2615897"/>
            <a:ext cx="161713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Ecosystems, Biodiversity and Management</a:t>
            </a:r>
          </a:p>
        </p:txBody>
      </p:sp>
    </p:spTree>
    <p:extLst>
      <p:ext uri="{BB962C8B-B14F-4D97-AF65-F5344CB8AC3E}">
        <p14:creationId xmlns:p14="http://schemas.microsoft.com/office/powerpoint/2010/main" val="124149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9" name="Group 1048"/>
          <p:cNvGrpSpPr/>
          <p:nvPr/>
        </p:nvGrpSpPr>
        <p:grpSpPr>
          <a:xfrm>
            <a:off x="23813" y="19049"/>
            <a:ext cx="12168188" cy="6838952"/>
            <a:chOff x="23813" y="19049"/>
            <a:chExt cx="12168188" cy="683895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5130" y="2401248"/>
              <a:ext cx="2133788" cy="1686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4" name="Line 3"/>
            <p:cNvSpPr>
              <a:spLocks noChangeShapeType="1"/>
            </p:cNvSpPr>
            <p:nvPr/>
          </p:nvSpPr>
          <p:spPr bwMode="auto">
            <a:xfrm flipV="1">
              <a:off x="5790636" y="19050"/>
              <a:ext cx="0" cy="241934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V="1">
              <a:off x="6252234" y="19049"/>
              <a:ext cx="2479673" cy="255746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6597481" y="589047"/>
              <a:ext cx="5594520" cy="22263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6738939" y="3164586"/>
              <a:ext cx="5453062" cy="739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6597481" y="3629025"/>
              <a:ext cx="5594519" cy="15189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6252234" y="3900488"/>
              <a:ext cx="4210355" cy="29575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5790636" y="4033838"/>
              <a:ext cx="0" cy="277892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>
              <a:off x="1465836" y="3974518"/>
              <a:ext cx="3791963" cy="283824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23813" y="3629026"/>
              <a:ext cx="4914900" cy="158734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 flipV="1">
              <a:off x="81035" y="3164586"/>
              <a:ext cx="4754914" cy="739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 flipV="1">
              <a:off x="81036" y="839363"/>
              <a:ext cx="4810052" cy="200689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H="1" flipV="1">
              <a:off x="3079528" y="19050"/>
              <a:ext cx="2178270" cy="25574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805270" y="70619"/>
            <a:ext cx="269082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is a resource?</a:t>
            </a:r>
            <a:endParaRPr lang="en-GB" sz="11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31907" y="39848"/>
            <a:ext cx="345301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Distribution of Natural Resources</a:t>
            </a:r>
            <a:endParaRPr lang="en-GB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20298508">
            <a:off x="6434765" y="1749725"/>
            <a:ext cx="59199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400"/>
              </a:spcBef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Consumption of Resources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86189" y="3216062"/>
            <a:ext cx="53356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Water Supply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 rot="2110629">
            <a:off x="6029124" y="5363160"/>
            <a:ext cx="436765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Problems of Water Supply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19335273">
            <a:off x="1214187" y="4807836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Meeting Demand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 rot="20441884">
            <a:off x="-58335" y="4566051"/>
            <a:ext cx="456208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Different Views on Usage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190" y="3236962"/>
            <a:ext cx="433286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UK Water Supply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571" y="62313"/>
            <a:ext cx="33022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Sustainable Management: China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61817" y="20812"/>
            <a:ext cx="24818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UK vs China Comparison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 rot="971249">
            <a:off x="6536529" y="4402277"/>
            <a:ext cx="570897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Global Supply Variation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405707">
            <a:off x="-101027" y="1822696"/>
            <a:ext cx="45376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Sustainable Management: UK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C5A1FC6-188E-4379-BA7C-9291D32BFC71}"/>
              </a:ext>
            </a:extLst>
          </p:cNvPr>
          <p:cNvSpPr/>
          <p:nvPr/>
        </p:nvSpPr>
        <p:spPr>
          <a:xfrm>
            <a:off x="4954750" y="2618604"/>
            <a:ext cx="170454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Resource Management: Water Resources</a:t>
            </a:r>
          </a:p>
        </p:txBody>
      </p:sp>
    </p:spTree>
    <p:extLst>
      <p:ext uri="{BB962C8B-B14F-4D97-AF65-F5344CB8AC3E}">
        <p14:creationId xmlns:p14="http://schemas.microsoft.com/office/powerpoint/2010/main" val="1872249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193</Words>
  <Application>Microsoft Office PowerPoint</Application>
  <PresentationFormat>Widescreen</PresentationFormat>
  <Paragraphs>45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Verdana</vt:lpstr>
      <vt:lpstr>Verdana-Bold</vt:lpstr>
      <vt:lpstr>Office Theme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jslater</dc:creator>
  <cp:lastModifiedBy>Matthew Roper</cp:lastModifiedBy>
  <cp:revision>19</cp:revision>
  <cp:lastPrinted>2021-05-12T08:46:01Z</cp:lastPrinted>
  <dcterms:created xsi:type="dcterms:W3CDTF">2017-11-30T10:32:12Z</dcterms:created>
  <dcterms:modified xsi:type="dcterms:W3CDTF">2021-07-09T09:51:38Z</dcterms:modified>
</cp:coreProperties>
</file>