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Amatic SC" panose="020B0604020202020204" charset="-79"/>
      <p:regular r:id="rId12"/>
      <p:bold r:id="rId13"/>
    </p:embeddedFont>
    <p:embeddedFont>
      <p:font typeface="Source Code Pro"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E265F9-61CE-4BED-86B5-16D9C447C623}">
  <a:tblStyle styleId="{3EE265F9-61CE-4BED-86B5-16D9C447C62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c8e73829e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c8e73829e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c200efc6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c200efc6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3cb9e677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3cb9e677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3cb9e6776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3cb9e6776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3c16afc2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3c16afc2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3c16afc25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3c16afc25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3c16afc4f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3c16afc4f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3c16afc69f_4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3c16afc69f_4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www.studysmarter.co.uk/explanations/english-literature/literary-devices/imagery/" TargetMode="External"/><Relationship Id="rId3" Type="http://schemas.openxmlformats.org/officeDocument/2006/relationships/hyperlink" Target="https://www.studysmarter.co.uk/explanations/english-literature/literary-devices/stream-of-consciousness/" TargetMode="External"/><Relationship Id="rId7" Type="http://schemas.openxmlformats.org/officeDocument/2006/relationships/hyperlink" Target="https://www.studysmarter.co.uk/explanations/english-literature/literary-devices/narrativ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studysmarter.co.uk/explanations/english-literature/literary-devices/novella/" TargetMode="External"/><Relationship Id="rId5" Type="http://schemas.openxmlformats.org/officeDocument/2006/relationships/hyperlink" Target="https://www.studysmarter.co.uk/explanations/english-literature/literary-elements/protagonist/" TargetMode="External"/><Relationship Id="rId4" Type="http://schemas.openxmlformats.org/officeDocument/2006/relationships/hyperlink" Target="https://www.studysmarter.co.uk/explanations/english-literature/literary-elements/narrative-structur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Knowledge organiser</a:t>
            </a:r>
            <a:endParaRPr/>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English Literature: Aspects of Tragedy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p:nvPr/>
        </p:nvSpPr>
        <p:spPr>
          <a:xfrm>
            <a:off x="561325" y="72550"/>
            <a:ext cx="7970400" cy="400200"/>
          </a:xfrm>
          <a:prstGeom prst="rect">
            <a:avLst/>
          </a:prstGeom>
          <a:solidFill>
            <a:srgbClr val="00FF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Source Code Pro"/>
                <a:ea typeface="Source Code Pro"/>
                <a:cs typeface="Source Code Pro"/>
                <a:sym typeface="Source Code Pro"/>
              </a:rPr>
              <a:t>Othello Key Characters</a:t>
            </a:r>
            <a:endParaRPr>
              <a:latin typeface="Source Code Pro"/>
              <a:ea typeface="Source Code Pro"/>
              <a:cs typeface="Source Code Pro"/>
              <a:sym typeface="Source Code Pro"/>
            </a:endParaRPr>
          </a:p>
        </p:txBody>
      </p:sp>
      <p:graphicFrame>
        <p:nvGraphicFramePr>
          <p:cNvPr id="63" name="Google Shape;63;p14"/>
          <p:cNvGraphicFramePr/>
          <p:nvPr/>
        </p:nvGraphicFramePr>
        <p:xfrm>
          <a:off x="319750" y="540280"/>
          <a:ext cx="3000000" cy="3000000"/>
        </p:xfrm>
        <a:graphic>
          <a:graphicData uri="http://schemas.openxmlformats.org/drawingml/2006/table">
            <a:tbl>
              <a:tblPr>
                <a:noFill/>
                <a:tableStyleId>{3EE265F9-61CE-4BED-86B5-16D9C447C623}</a:tableStyleId>
              </a:tblPr>
              <a:tblGrid>
                <a:gridCol w="1222950">
                  <a:extLst>
                    <a:ext uri="{9D8B030D-6E8A-4147-A177-3AD203B41FA5}">
                      <a16:colId xmlns:a16="http://schemas.microsoft.com/office/drawing/2014/main" val="20000"/>
                    </a:ext>
                  </a:extLst>
                </a:gridCol>
                <a:gridCol w="1222950">
                  <a:extLst>
                    <a:ext uri="{9D8B030D-6E8A-4147-A177-3AD203B41FA5}">
                      <a16:colId xmlns:a16="http://schemas.microsoft.com/office/drawing/2014/main" val="20001"/>
                    </a:ext>
                  </a:extLst>
                </a:gridCol>
                <a:gridCol w="1222950">
                  <a:extLst>
                    <a:ext uri="{9D8B030D-6E8A-4147-A177-3AD203B41FA5}">
                      <a16:colId xmlns:a16="http://schemas.microsoft.com/office/drawing/2014/main" val="20002"/>
                    </a:ext>
                  </a:extLst>
                </a:gridCol>
                <a:gridCol w="1222950">
                  <a:extLst>
                    <a:ext uri="{9D8B030D-6E8A-4147-A177-3AD203B41FA5}">
                      <a16:colId xmlns:a16="http://schemas.microsoft.com/office/drawing/2014/main" val="20003"/>
                    </a:ext>
                  </a:extLst>
                </a:gridCol>
                <a:gridCol w="1222950">
                  <a:extLst>
                    <a:ext uri="{9D8B030D-6E8A-4147-A177-3AD203B41FA5}">
                      <a16:colId xmlns:a16="http://schemas.microsoft.com/office/drawing/2014/main" val="20004"/>
                    </a:ext>
                  </a:extLst>
                </a:gridCol>
                <a:gridCol w="1222950">
                  <a:extLst>
                    <a:ext uri="{9D8B030D-6E8A-4147-A177-3AD203B41FA5}">
                      <a16:colId xmlns:a16="http://schemas.microsoft.com/office/drawing/2014/main" val="20005"/>
                    </a:ext>
                  </a:extLst>
                </a:gridCol>
                <a:gridCol w="1222950">
                  <a:extLst>
                    <a:ext uri="{9D8B030D-6E8A-4147-A177-3AD203B41FA5}">
                      <a16:colId xmlns:a16="http://schemas.microsoft.com/office/drawing/2014/main" val="20006"/>
                    </a:ext>
                  </a:extLst>
                </a:gridCol>
              </a:tblGrid>
              <a:tr h="313900">
                <a:tc>
                  <a:txBody>
                    <a:bodyPr/>
                    <a:lstStyle/>
                    <a:p>
                      <a:pPr marL="0" lvl="0" indent="0" algn="l" rtl="0">
                        <a:spcBef>
                          <a:spcPts val="0"/>
                        </a:spcBef>
                        <a:spcAft>
                          <a:spcPts val="0"/>
                        </a:spcAft>
                        <a:buNone/>
                      </a:pPr>
                      <a:r>
                        <a:rPr lang="en-GB" sz="900" b="1">
                          <a:latin typeface="Source Code Pro"/>
                          <a:ea typeface="Source Code Pro"/>
                          <a:cs typeface="Source Code Pro"/>
                          <a:sym typeface="Source Code Pro"/>
                        </a:rPr>
                        <a:t>Othello</a:t>
                      </a:r>
                      <a:endParaRPr sz="900" b="1">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900" b="1">
                          <a:latin typeface="Source Code Pro"/>
                          <a:ea typeface="Source Code Pro"/>
                          <a:cs typeface="Source Code Pro"/>
                          <a:sym typeface="Source Code Pro"/>
                        </a:rPr>
                        <a:t>Desdemona</a:t>
                      </a:r>
                      <a:endParaRPr sz="900" b="1">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900" b="1">
                          <a:latin typeface="Source Code Pro"/>
                          <a:ea typeface="Source Code Pro"/>
                          <a:cs typeface="Source Code Pro"/>
                          <a:sym typeface="Source Code Pro"/>
                        </a:rPr>
                        <a:t>Iago</a:t>
                      </a:r>
                      <a:endParaRPr sz="900" b="1">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900" b="1">
                          <a:latin typeface="Source Code Pro"/>
                          <a:ea typeface="Source Code Pro"/>
                          <a:cs typeface="Source Code Pro"/>
                          <a:sym typeface="Source Code Pro"/>
                        </a:rPr>
                        <a:t>Brabantio</a:t>
                      </a:r>
                      <a:endParaRPr sz="900" b="1">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900" b="1">
                          <a:latin typeface="Source Code Pro"/>
                          <a:ea typeface="Source Code Pro"/>
                          <a:cs typeface="Source Code Pro"/>
                          <a:sym typeface="Source Code Pro"/>
                        </a:rPr>
                        <a:t>Emilia</a:t>
                      </a:r>
                      <a:endParaRPr sz="900" b="1">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900" b="1">
                          <a:latin typeface="Source Code Pro"/>
                          <a:ea typeface="Source Code Pro"/>
                          <a:cs typeface="Source Code Pro"/>
                          <a:sym typeface="Source Code Pro"/>
                        </a:rPr>
                        <a:t>Roderigo</a:t>
                      </a:r>
                      <a:endParaRPr sz="900" b="1">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900" b="1">
                          <a:latin typeface="Source Code Pro"/>
                          <a:ea typeface="Source Code Pro"/>
                          <a:cs typeface="Source Code Pro"/>
                          <a:sym typeface="Source Code Pro"/>
                        </a:rPr>
                        <a:t>Cassio</a:t>
                      </a:r>
                      <a:endParaRPr sz="900" b="1">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0"/>
                  </a:ext>
                </a:extLst>
              </a:tr>
              <a:tr h="1016525">
                <a:tc>
                  <a:txBody>
                    <a:bodyPr/>
                    <a:lstStyle/>
                    <a:p>
                      <a:pPr marL="0" lvl="0" indent="0" algn="l" rtl="0">
                        <a:spcBef>
                          <a:spcPts val="0"/>
                        </a:spcBef>
                        <a:spcAft>
                          <a:spcPts val="0"/>
                        </a:spcAft>
                        <a:buNone/>
                      </a:pPr>
                      <a:r>
                        <a:rPr lang="en-GB" sz="800">
                          <a:latin typeface="Source Code Pro"/>
                          <a:ea typeface="Source Code Pro"/>
                          <a:cs typeface="Source Code Pro"/>
                          <a:sym typeface="Source Code Pro"/>
                        </a:rPr>
                        <a:t>A general in the venetian army. Tragic hero of the play. Husband of Desdemona. Black Man.</a:t>
                      </a:r>
                      <a:endParaRPr sz="8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800">
                          <a:latin typeface="Source Code Pro"/>
                          <a:ea typeface="Source Code Pro"/>
                          <a:cs typeface="Source Code Pro"/>
                          <a:sym typeface="Source Code Pro"/>
                        </a:rPr>
                        <a:t>Of noble birth. Wife of Othello. Daughter of Brabantio. Tragic victim.</a:t>
                      </a:r>
                      <a:endParaRPr sz="8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800">
                          <a:latin typeface="Source Code Pro"/>
                          <a:ea typeface="Source Code Pro"/>
                          <a:cs typeface="Source Code Pro"/>
                          <a:sym typeface="Source Code Pro"/>
                        </a:rPr>
                        <a:t>Tragic villian of the play. Not of noble birth. He believes he deserves more than he gets.</a:t>
                      </a:r>
                      <a:endParaRPr sz="8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800">
                          <a:latin typeface="Source Code Pro"/>
                          <a:ea typeface="Source Code Pro"/>
                          <a:cs typeface="Source Code Pro"/>
                          <a:sym typeface="Source Code Pro"/>
                        </a:rPr>
                        <a:t>Father of Desdemona. Racist man who has prejudice views (tragic flaw).</a:t>
                      </a:r>
                      <a:endParaRPr sz="8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800">
                          <a:latin typeface="Source Code Pro"/>
                          <a:ea typeface="Source Code Pro"/>
                          <a:cs typeface="Source Code Pro"/>
                          <a:sym typeface="Source Code Pro"/>
                        </a:rPr>
                        <a:t>Iago’s wife and servant of Desdemona’s. Becomes more confident throughout. Victim.</a:t>
                      </a:r>
                      <a:endParaRPr sz="8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800">
                          <a:latin typeface="Source Code Pro"/>
                          <a:ea typeface="Source Code Pro"/>
                          <a:cs typeface="Source Code Pro"/>
                          <a:sym typeface="Source Code Pro"/>
                        </a:rPr>
                        <a:t>In love with Desdemona and is blind. Easily manipulated.</a:t>
                      </a:r>
                      <a:endParaRPr sz="8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800">
                          <a:latin typeface="Source Code Pro"/>
                          <a:ea typeface="Source Code Pro"/>
                          <a:cs typeface="Source Code Pro"/>
                          <a:sym typeface="Source Code Pro"/>
                        </a:rPr>
                        <a:t>Suspected lover of Desdemona’s. Is used as a puppet by Iago.</a:t>
                      </a:r>
                      <a:endParaRPr sz="800">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1"/>
                  </a:ext>
                </a:extLst>
              </a:tr>
            </a:tbl>
          </a:graphicData>
        </a:graphic>
      </p:graphicFrame>
      <p:sp>
        <p:nvSpPr>
          <p:cNvPr id="64" name="Google Shape;64;p14"/>
          <p:cNvSpPr txBox="1"/>
          <p:nvPr/>
        </p:nvSpPr>
        <p:spPr>
          <a:xfrm>
            <a:off x="561325" y="1940465"/>
            <a:ext cx="7970400" cy="400200"/>
          </a:xfrm>
          <a:prstGeom prst="rect">
            <a:avLst/>
          </a:prstGeom>
          <a:solidFill>
            <a:srgbClr val="FF00F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Source Code Pro"/>
                <a:ea typeface="Source Code Pro"/>
                <a:cs typeface="Source Code Pro"/>
                <a:sym typeface="Source Code Pro"/>
              </a:rPr>
              <a:t>Aristotle’s aspects of tragedy (AO4)</a:t>
            </a:r>
            <a:endParaRPr>
              <a:latin typeface="Source Code Pro"/>
              <a:ea typeface="Source Code Pro"/>
              <a:cs typeface="Source Code Pro"/>
              <a:sym typeface="Source Code Pro"/>
            </a:endParaRPr>
          </a:p>
        </p:txBody>
      </p:sp>
      <p:sp>
        <p:nvSpPr>
          <p:cNvPr id="65" name="Google Shape;65;p14"/>
          <p:cNvSpPr txBox="1"/>
          <p:nvPr/>
        </p:nvSpPr>
        <p:spPr>
          <a:xfrm>
            <a:off x="319750" y="2410450"/>
            <a:ext cx="8560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latin typeface="Source Code Pro"/>
                <a:ea typeface="Source Code Pro"/>
                <a:cs typeface="Source Code Pro"/>
                <a:sym typeface="Source Code Pro"/>
              </a:rPr>
              <a:t>The </a:t>
            </a:r>
            <a:r>
              <a:rPr lang="en-GB" sz="1000">
                <a:solidFill>
                  <a:srgbClr val="FF00FF"/>
                </a:solidFill>
                <a:latin typeface="Source Code Pro"/>
                <a:ea typeface="Source Code Pro"/>
                <a:cs typeface="Source Code Pro"/>
                <a:sym typeface="Source Code Pro"/>
              </a:rPr>
              <a:t>tragic hero </a:t>
            </a:r>
            <a:r>
              <a:rPr lang="en-GB" sz="1000">
                <a:latin typeface="Source Code Pro"/>
                <a:ea typeface="Source Code Pro"/>
                <a:cs typeface="Source Code Pro"/>
                <a:sym typeface="Source Code Pro"/>
              </a:rPr>
              <a:t>is noble, but with </a:t>
            </a:r>
            <a:r>
              <a:rPr lang="en-GB" sz="1000">
                <a:solidFill>
                  <a:srgbClr val="FF00FF"/>
                </a:solidFill>
                <a:latin typeface="Source Code Pro"/>
                <a:ea typeface="Source Code Pro"/>
                <a:cs typeface="Source Code Pro"/>
                <a:sym typeface="Source Code Pro"/>
              </a:rPr>
              <a:t>hamartia </a:t>
            </a:r>
            <a:r>
              <a:rPr lang="en-GB" sz="1000">
                <a:latin typeface="Source Code Pro"/>
                <a:ea typeface="Source Code Pro"/>
                <a:cs typeface="Source Code Pro"/>
                <a:sym typeface="Source Code Pro"/>
              </a:rPr>
              <a:t>(fatal flaw) that leads to </a:t>
            </a:r>
            <a:r>
              <a:rPr lang="en-GB" sz="1000">
                <a:solidFill>
                  <a:srgbClr val="FF00FF"/>
                </a:solidFill>
                <a:latin typeface="Source Code Pro"/>
                <a:ea typeface="Source Code Pro"/>
                <a:cs typeface="Source Code Pro"/>
                <a:sym typeface="Source Code Pro"/>
              </a:rPr>
              <a:t>peripeteia</a:t>
            </a:r>
            <a:r>
              <a:rPr lang="en-GB" sz="1000">
                <a:solidFill>
                  <a:srgbClr val="FEC306"/>
                </a:solidFill>
                <a:latin typeface="Source Code Pro"/>
                <a:ea typeface="Source Code Pro"/>
                <a:cs typeface="Source Code Pro"/>
                <a:sym typeface="Source Code Pro"/>
              </a:rPr>
              <a:t> </a:t>
            </a:r>
            <a:r>
              <a:rPr lang="en-GB" sz="1000">
                <a:latin typeface="Source Code Pro"/>
                <a:ea typeface="Source Code Pro"/>
                <a:cs typeface="Source Code Pro"/>
                <a:sym typeface="Source Code Pro"/>
              </a:rPr>
              <a:t>(reversal of fortune). This flaw may be </a:t>
            </a:r>
            <a:r>
              <a:rPr lang="en-GB" sz="1000">
                <a:solidFill>
                  <a:srgbClr val="FF00FF"/>
                </a:solidFill>
                <a:latin typeface="Source Code Pro"/>
                <a:ea typeface="Source Code Pro"/>
                <a:cs typeface="Source Code Pro"/>
                <a:sym typeface="Source Code Pro"/>
              </a:rPr>
              <a:t>hubris </a:t>
            </a:r>
            <a:r>
              <a:rPr lang="en-GB" sz="1000">
                <a:latin typeface="Source Code Pro"/>
                <a:ea typeface="Source Code Pro"/>
                <a:cs typeface="Source Code Pro"/>
                <a:sym typeface="Source Code Pro"/>
              </a:rPr>
              <a:t>(excessive pride) or </a:t>
            </a:r>
            <a:r>
              <a:rPr lang="en-GB" sz="1000">
                <a:solidFill>
                  <a:srgbClr val="FF00FF"/>
                </a:solidFill>
                <a:latin typeface="Source Code Pro"/>
                <a:ea typeface="Source Code Pro"/>
                <a:cs typeface="Source Code Pro"/>
                <a:sym typeface="Source Code Pro"/>
              </a:rPr>
              <a:t>blindness </a:t>
            </a:r>
            <a:r>
              <a:rPr lang="en-GB" sz="1000">
                <a:latin typeface="Source Code Pro"/>
                <a:ea typeface="Source Code Pro"/>
                <a:cs typeface="Source Code Pro"/>
                <a:sym typeface="Source Code Pro"/>
              </a:rPr>
              <a:t>to the truth, and leads to the hero’s </a:t>
            </a:r>
            <a:r>
              <a:rPr lang="en-GB" sz="1000">
                <a:solidFill>
                  <a:srgbClr val="FF00FF"/>
                </a:solidFill>
                <a:latin typeface="Source Code Pro"/>
                <a:ea typeface="Source Code Pro"/>
                <a:cs typeface="Source Code Pro"/>
                <a:sym typeface="Source Code Pro"/>
              </a:rPr>
              <a:t>isolation, emptiness</a:t>
            </a:r>
            <a:r>
              <a:rPr lang="en-GB" sz="1000">
                <a:latin typeface="Source Code Pro"/>
                <a:ea typeface="Source Code Pro"/>
                <a:cs typeface="Source Code Pro"/>
                <a:sym typeface="Source Code Pro"/>
              </a:rPr>
              <a:t>, and sense of </a:t>
            </a:r>
            <a:r>
              <a:rPr lang="en-GB" sz="1000">
                <a:solidFill>
                  <a:srgbClr val="FF00FF"/>
                </a:solidFill>
                <a:latin typeface="Source Code Pro"/>
                <a:ea typeface="Source Code Pro"/>
                <a:cs typeface="Source Code Pro"/>
                <a:sym typeface="Source Code Pro"/>
              </a:rPr>
              <a:t>loss</a:t>
            </a:r>
            <a:r>
              <a:rPr lang="en-GB" sz="1000">
                <a:latin typeface="Source Code Pro"/>
                <a:ea typeface="Source Code Pro"/>
                <a:cs typeface="Source Code Pro"/>
                <a:sym typeface="Source Code Pro"/>
              </a:rPr>
              <a:t>. The hero has a moment of </a:t>
            </a:r>
            <a:r>
              <a:rPr lang="en-GB" sz="1000">
                <a:solidFill>
                  <a:srgbClr val="FF00FF"/>
                </a:solidFill>
                <a:latin typeface="Source Code Pro"/>
                <a:ea typeface="Source Code Pro"/>
                <a:cs typeface="Source Code Pro"/>
                <a:sym typeface="Source Code Pro"/>
              </a:rPr>
              <a:t>anagnorisis </a:t>
            </a:r>
            <a:r>
              <a:rPr lang="en-GB" sz="1000">
                <a:latin typeface="Source Code Pro"/>
                <a:ea typeface="Source Code Pro"/>
                <a:cs typeface="Source Code Pro"/>
                <a:sym typeface="Source Code Pro"/>
              </a:rPr>
              <a:t>(realisation) before his </a:t>
            </a:r>
            <a:r>
              <a:rPr lang="en-GB" sz="1000">
                <a:solidFill>
                  <a:srgbClr val="FF00FF"/>
                </a:solidFill>
                <a:latin typeface="Source Code Pro"/>
                <a:ea typeface="Source Code Pro"/>
                <a:cs typeface="Source Code Pro"/>
                <a:sym typeface="Source Code Pro"/>
              </a:rPr>
              <a:t>downfall</a:t>
            </a:r>
            <a:r>
              <a:rPr lang="en-GB" sz="1000">
                <a:latin typeface="Source Code Pro"/>
                <a:ea typeface="Source Code Pro"/>
                <a:cs typeface="Source Code Pro"/>
                <a:sym typeface="Source Code Pro"/>
              </a:rPr>
              <a:t>. This tragic trajectory evokes </a:t>
            </a:r>
            <a:r>
              <a:rPr lang="en-GB" sz="1000">
                <a:solidFill>
                  <a:srgbClr val="FF00FF"/>
                </a:solidFill>
                <a:latin typeface="Source Code Pro"/>
                <a:ea typeface="Source Code Pro"/>
                <a:cs typeface="Source Code Pro"/>
                <a:sym typeface="Source Code Pro"/>
              </a:rPr>
              <a:t>pathos </a:t>
            </a:r>
            <a:r>
              <a:rPr lang="en-GB" sz="1000">
                <a:latin typeface="Source Code Pro"/>
                <a:ea typeface="Source Code Pro"/>
                <a:cs typeface="Source Code Pro"/>
                <a:sym typeface="Source Code Pro"/>
              </a:rPr>
              <a:t>(pity and fear) for the hero, which is eventually purged in a moment of </a:t>
            </a:r>
            <a:r>
              <a:rPr lang="en-GB" sz="1000">
                <a:solidFill>
                  <a:srgbClr val="FF00FF"/>
                </a:solidFill>
                <a:latin typeface="Source Code Pro"/>
                <a:ea typeface="Source Code Pro"/>
                <a:cs typeface="Source Code Pro"/>
                <a:sym typeface="Source Code Pro"/>
              </a:rPr>
              <a:t>catharsis </a:t>
            </a:r>
            <a:r>
              <a:rPr lang="en-GB" sz="1000">
                <a:latin typeface="Source Code Pro"/>
                <a:ea typeface="Source Code Pro"/>
                <a:cs typeface="Source Code Pro"/>
                <a:sym typeface="Source Code Pro"/>
              </a:rPr>
              <a:t>(release) at the play’s</a:t>
            </a:r>
            <a:r>
              <a:rPr lang="en-GB" sz="1000">
                <a:solidFill>
                  <a:srgbClr val="FF00FF"/>
                </a:solidFill>
                <a:latin typeface="Source Code Pro"/>
                <a:ea typeface="Source Code Pro"/>
                <a:cs typeface="Source Code Pro"/>
                <a:sym typeface="Source Code Pro"/>
              </a:rPr>
              <a:t> denouement </a:t>
            </a:r>
            <a:r>
              <a:rPr lang="en-GB" sz="1000">
                <a:latin typeface="Source Code Pro"/>
                <a:ea typeface="Source Code Pro"/>
                <a:cs typeface="Source Code Pro"/>
                <a:sym typeface="Source Code Pro"/>
              </a:rPr>
              <a:t>(resolution). There is often a sense that the hero is </a:t>
            </a:r>
            <a:r>
              <a:rPr lang="en-GB" sz="1000">
                <a:solidFill>
                  <a:srgbClr val="FF00FF"/>
                </a:solidFill>
                <a:latin typeface="Source Code Pro"/>
                <a:ea typeface="Source Code Pro"/>
                <a:cs typeface="Source Code Pro"/>
                <a:sym typeface="Source Code Pro"/>
              </a:rPr>
              <a:t>fated</a:t>
            </a:r>
            <a:r>
              <a:rPr lang="en-GB" sz="1000">
                <a:solidFill>
                  <a:srgbClr val="FEC306"/>
                </a:solidFill>
                <a:latin typeface="Source Code Pro"/>
                <a:ea typeface="Source Code Pro"/>
                <a:cs typeface="Source Code Pro"/>
                <a:sym typeface="Source Code Pro"/>
              </a:rPr>
              <a:t> </a:t>
            </a:r>
            <a:r>
              <a:rPr lang="en-GB" sz="1000">
                <a:latin typeface="Source Code Pro"/>
                <a:ea typeface="Source Code Pro"/>
                <a:cs typeface="Source Code Pro"/>
                <a:sym typeface="Source Code Pro"/>
              </a:rPr>
              <a:t>to meet his </a:t>
            </a:r>
            <a:r>
              <a:rPr lang="en-GB" sz="1000">
                <a:solidFill>
                  <a:srgbClr val="FF00FF"/>
                </a:solidFill>
                <a:latin typeface="Source Code Pro"/>
                <a:ea typeface="Source Code Pro"/>
                <a:cs typeface="Source Code Pro"/>
                <a:sym typeface="Source Code Pro"/>
              </a:rPr>
              <a:t>inevitable</a:t>
            </a:r>
            <a:r>
              <a:rPr lang="en-GB" sz="1000">
                <a:solidFill>
                  <a:srgbClr val="FEC306"/>
                </a:solidFill>
                <a:latin typeface="Source Code Pro"/>
                <a:ea typeface="Source Code Pro"/>
                <a:cs typeface="Source Code Pro"/>
                <a:sym typeface="Source Code Pro"/>
              </a:rPr>
              <a:t> </a:t>
            </a:r>
            <a:r>
              <a:rPr lang="en-GB" sz="1000">
                <a:latin typeface="Source Code Pro"/>
                <a:ea typeface="Source Code Pro"/>
                <a:cs typeface="Source Code Pro"/>
                <a:sym typeface="Source Code Pro"/>
              </a:rPr>
              <a:t>downfall.</a:t>
            </a:r>
            <a:endParaRPr sz="1500">
              <a:latin typeface="Source Code Pro"/>
              <a:ea typeface="Source Code Pro"/>
              <a:cs typeface="Source Code Pro"/>
              <a:sym typeface="Source Code Pro"/>
            </a:endParaRPr>
          </a:p>
        </p:txBody>
      </p:sp>
      <p:sp>
        <p:nvSpPr>
          <p:cNvPr id="66" name="Google Shape;66;p14"/>
          <p:cNvSpPr txBox="1"/>
          <p:nvPr/>
        </p:nvSpPr>
        <p:spPr>
          <a:xfrm>
            <a:off x="512350" y="3475875"/>
            <a:ext cx="8106900" cy="400200"/>
          </a:xfrm>
          <a:prstGeom prst="rect">
            <a:avLst/>
          </a:prstGeom>
          <a:solidFill>
            <a:srgbClr val="4A86E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Source Code Pro"/>
                <a:ea typeface="Source Code Pro"/>
                <a:cs typeface="Source Code Pro"/>
                <a:sym typeface="Source Code Pro"/>
              </a:rPr>
              <a:t>Key themes in Othello</a:t>
            </a:r>
            <a:endParaRPr>
              <a:latin typeface="Source Code Pro"/>
              <a:ea typeface="Source Code Pro"/>
              <a:cs typeface="Source Code Pro"/>
              <a:sym typeface="Source Code Pro"/>
            </a:endParaRPr>
          </a:p>
        </p:txBody>
      </p:sp>
      <p:sp>
        <p:nvSpPr>
          <p:cNvPr id="67" name="Google Shape;67;p14"/>
          <p:cNvSpPr txBox="1"/>
          <p:nvPr/>
        </p:nvSpPr>
        <p:spPr>
          <a:xfrm>
            <a:off x="319750" y="3927950"/>
            <a:ext cx="2131500" cy="877200"/>
          </a:xfrm>
          <a:prstGeom prst="rect">
            <a:avLst/>
          </a:prstGeom>
          <a:noFill/>
          <a:ln>
            <a:noFill/>
          </a:ln>
        </p:spPr>
        <p:txBody>
          <a:bodyPr spcFirstLastPara="1" wrap="square" lIns="91425" tIns="91425" rIns="91425" bIns="91425" anchor="t" anchorCtr="0">
            <a:spAutoFit/>
          </a:bodyPr>
          <a:lstStyle/>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Prejudice</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Jealousy</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Manhood &amp; Honour</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Womanhood &amp; Sexuality</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Appearance VS Reality</a:t>
            </a:r>
            <a:endParaRPr sz="900">
              <a:latin typeface="Source Code Pro"/>
              <a:ea typeface="Source Code Pro"/>
              <a:cs typeface="Source Code Pro"/>
              <a:sym typeface="Source Code Pro"/>
            </a:endParaRPr>
          </a:p>
        </p:txBody>
      </p:sp>
      <p:pic>
        <p:nvPicPr>
          <p:cNvPr id="68" name="Google Shape;68;p14"/>
          <p:cNvPicPr preferRelativeResize="0"/>
          <p:nvPr/>
        </p:nvPicPr>
        <p:blipFill>
          <a:blip r:embed="rId3">
            <a:alphaModFix/>
          </a:blip>
          <a:stretch>
            <a:fillRect/>
          </a:stretch>
        </p:blipFill>
        <p:spPr>
          <a:xfrm>
            <a:off x="6529825" y="3927950"/>
            <a:ext cx="2089425" cy="1175308"/>
          </a:xfrm>
          <a:prstGeom prst="rect">
            <a:avLst/>
          </a:prstGeom>
          <a:noFill/>
          <a:ln>
            <a:noFill/>
          </a:ln>
        </p:spPr>
      </p:pic>
      <p:pic>
        <p:nvPicPr>
          <p:cNvPr id="69" name="Google Shape;69;p14"/>
          <p:cNvPicPr preferRelativeResize="0"/>
          <p:nvPr/>
        </p:nvPicPr>
        <p:blipFill>
          <a:blip r:embed="rId4">
            <a:alphaModFix/>
          </a:blip>
          <a:stretch>
            <a:fillRect/>
          </a:stretch>
        </p:blipFill>
        <p:spPr>
          <a:xfrm>
            <a:off x="3072263" y="3927950"/>
            <a:ext cx="2999463" cy="1108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p:nvPr/>
        </p:nvSpPr>
        <p:spPr>
          <a:xfrm>
            <a:off x="140650" y="743400"/>
            <a:ext cx="2210100" cy="4186800"/>
          </a:xfrm>
          <a:prstGeom prst="rect">
            <a:avLst/>
          </a:prstGeom>
          <a:solidFill>
            <a:srgbClr val="E6595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b="1">
                <a:latin typeface="Source Code Pro"/>
                <a:ea typeface="Source Code Pro"/>
                <a:cs typeface="Source Code Pro"/>
                <a:sym typeface="Source Code Pro"/>
              </a:rPr>
              <a:t>AO2</a:t>
            </a:r>
            <a:endParaRPr sz="1000" b="1">
              <a:latin typeface="Source Code Pro"/>
              <a:ea typeface="Source Code Pro"/>
              <a:cs typeface="Source Code Pro"/>
              <a:sym typeface="Source Code Pro"/>
            </a:endParaRPr>
          </a:p>
          <a:p>
            <a:pPr marL="0" lvl="0" indent="0" algn="l" rtl="0">
              <a:spcBef>
                <a:spcPts val="0"/>
              </a:spcBef>
              <a:spcAft>
                <a:spcPts val="0"/>
              </a:spcAft>
              <a:buNone/>
            </a:pPr>
            <a:r>
              <a:rPr lang="en-GB" sz="1000">
                <a:latin typeface="Source Code Pro"/>
                <a:ea typeface="Source Code Pro"/>
                <a:cs typeface="Source Code Pro"/>
                <a:sym typeface="Source Code Pro"/>
              </a:rPr>
              <a:t>AO2 is how writers “shape meanings” within their texts using devices such as:</a:t>
            </a:r>
            <a:endParaRPr sz="1000">
              <a:latin typeface="Source Code Pro"/>
              <a:ea typeface="Source Code Pro"/>
              <a:cs typeface="Source Code Pro"/>
              <a:sym typeface="Source Code Pro"/>
            </a:endParaRPr>
          </a:p>
          <a:p>
            <a:pPr marL="457200" lvl="0" indent="-292100" algn="l" rtl="0">
              <a:spcBef>
                <a:spcPts val="0"/>
              </a:spcBef>
              <a:spcAft>
                <a:spcPts val="0"/>
              </a:spcAft>
              <a:buSzPts val="1000"/>
              <a:buFont typeface="Source Code Pro"/>
              <a:buChar char="●"/>
            </a:pPr>
            <a:r>
              <a:rPr lang="en-GB" sz="1000">
                <a:latin typeface="Source Code Pro"/>
                <a:ea typeface="Source Code Pro"/>
                <a:cs typeface="Source Code Pro"/>
                <a:sym typeface="Source Code Pro"/>
              </a:rPr>
              <a:t>Dramatic structure</a:t>
            </a:r>
            <a:endParaRPr sz="1000">
              <a:latin typeface="Source Code Pro"/>
              <a:ea typeface="Source Code Pro"/>
              <a:cs typeface="Source Code Pro"/>
              <a:sym typeface="Source Code Pro"/>
            </a:endParaRPr>
          </a:p>
          <a:p>
            <a:pPr marL="457200" lvl="0" indent="-292100" algn="l" rtl="0">
              <a:spcBef>
                <a:spcPts val="0"/>
              </a:spcBef>
              <a:spcAft>
                <a:spcPts val="0"/>
              </a:spcAft>
              <a:buSzPts val="1000"/>
              <a:buFont typeface="Source Code Pro"/>
              <a:buChar char="●"/>
            </a:pPr>
            <a:r>
              <a:rPr lang="en-GB" sz="1000">
                <a:latin typeface="Source Code Pro"/>
                <a:ea typeface="Source Code Pro"/>
                <a:cs typeface="Source Code Pro"/>
                <a:sym typeface="Source Code Pro"/>
              </a:rPr>
              <a:t>Stage directions</a:t>
            </a:r>
            <a:endParaRPr sz="1000">
              <a:latin typeface="Source Code Pro"/>
              <a:ea typeface="Source Code Pro"/>
              <a:cs typeface="Source Code Pro"/>
              <a:sym typeface="Source Code Pro"/>
            </a:endParaRPr>
          </a:p>
          <a:p>
            <a:pPr marL="457200" lvl="0" indent="-292100" algn="l" rtl="0">
              <a:spcBef>
                <a:spcPts val="0"/>
              </a:spcBef>
              <a:spcAft>
                <a:spcPts val="0"/>
              </a:spcAft>
              <a:buSzPts val="1000"/>
              <a:buFont typeface="Source Code Pro"/>
              <a:buChar char="●"/>
            </a:pPr>
            <a:r>
              <a:rPr lang="en-GB" sz="1000">
                <a:latin typeface="Source Code Pro"/>
                <a:ea typeface="Source Code Pro"/>
                <a:cs typeface="Source Code Pro"/>
                <a:sym typeface="Source Code Pro"/>
              </a:rPr>
              <a:t>Speech and Language</a:t>
            </a:r>
            <a:endParaRPr sz="1000">
              <a:latin typeface="Source Code Pro"/>
              <a:ea typeface="Source Code Pro"/>
              <a:cs typeface="Source Code Pro"/>
              <a:sym typeface="Source Code Pro"/>
            </a:endParaRPr>
          </a:p>
          <a:p>
            <a:pPr marL="457200" lvl="0" indent="-292100" algn="l" rtl="0">
              <a:spcBef>
                <a:spcPts val="0"/>
              </a:spcBef>
              <a:spcAft>
                <a:spcPts val="0"/>
              </a:spcAft>
              <a:buSzPts val="1000"/>
              <a:buFont typeface="Source Code Pro"/>
              <a:buChar char="●"/>
            </a:pPr>
            <a:r>
              <a:rPr lang="en-GB" sz="1000">
                <a:latin typeface="Source Code Pro"/>
                <a:ea typeface="Source Code Pro"/>
                <a:cs typeface="Source Code Pro"/>
                <a:sym typeface="Source Code Pro"/>
              </a:rPr>
              <a:t>Stagecraft</a:t>
            </a:r>
            <a:endParaRPr sz="1000">
              <a:latin typeface="Source Code Pro"/>
              <a:ea typeface="Source Code Pro"/>
              <a:cs typeface="Source Code Pro"/>
              <a:sym typeface="Source Code Pro"/>
            </a:endParaRPr>
          </a:p>
          <a:p>
            <a:pPr marL="457200" lvl="0" indent="-292100" algn="l" rtl="0">
              <a:spcBef>
                <a:spcPts val="0"/>
              </a:spcBef>
              <a:spcAft>
                <a:spcPts val="0"/>
              </a:spcAft>
              <a:buSzPts val="1000"/>
              <a:buFont typeface="Source Code Pro"/>
              <a:buChar char="●"/>
            </a:pPr>
            <a:r>
              <a:rPr lang="en-GB" sz="1000">
                <a:latin typeface="Source Code Pro"/>
                <a:ea typeface="Source Code Pro"/>
                <a:cs typeface="Source Code Pro"/>
                <a:sym typeface="Source Code Pro"/>
              </a:rPr>
              <a:t>Imagery</a:t>
            </a:r>
            <a:endParaRPr sz="1000">
              <a:latin typeface="Source Code Pro"/>
              <a:ea typeface="Source Code Pro"/>
              <a:cs typeface="Source Code Pro"/>
              <a:sym typeface="Source Code Pro"/>
            </a:endParaRPr>
          </a:p>
          <a:p>
            <a:pPr marL="457200" lvl="0" indent="-292100" algn="l" rtl="0">
              <a:spcBef>
                <a:spcPts val="0"/>
              </a:spcBef>
              <a:spcAft>
                <a:spcPts val="0"/>
              </a:spcAft>
              <a:buSzPts val="1000"/>
              <a:buFont typeface="Source Code Pro"/>
              <a:buChar char="●"/>
            </a:pPr>
            <a:r>
              <a:rPr lang="en-GB" sz="1000">
                <a:latin typeface="Source Code Pro"/>
                <a:ea typeface="Source Code Pro"/>
                <a:cs typeface="Source Code Pro"/>
                <a:sym typeface="Source Code Pro"/>
              </a:rPr>
              <a:t>Metaphorical Language</a:t>
            </a:r>
            <a:endParaRPr sz="1000">
              <a:latin typeface="Source Code Pro"/>
              <a:ea typeface="Source Code Pro"/>
              <a:cs typeface="Source Code Pro"/>
              <a:sym typeface="Source Code Pro"/>
            </a:endParaRPr>
          </a:p>
          <a:p>
            <a:pPr marL="457200" lvl="0" indent="-292100" algn="l" rtl="0">
              <a:spcBef>
                <a:spcPts val="0"/>
              </a:spcBef>
              <a:spcAft>
                <a:spcPts val="0"/>
              </a:spcAft>
              <a:buSzPts val="1000"/>
              <a:buFont typeface="Source Code Pro"/>
              <a:buChar char="●"/>
            </a:pPr>
            <a:r>
              <a:rPr lang="en-GB" sz="1000">
                <a:latin typeface="Source Code Pro"/>
                <a:ea typeface="Source Code Pro"/>
                <a:cs typeface="Source Code Pro"/>
                <a:sym typeface="Source Code Pro"/>
              </a:rPr>
              <a:t>Time &amp; Place</a:t>
            </a:r>
            <a:endParaRPr sz="1000">
              <a:latin typeface="Source Code Pro"/>
              <a:ea typeface="Source Code Pro"/>
              <a:cs typeface="Source Code Pro"/>
              <a:sym typeface="Source Code Pro"/>
            </a:endParaRPr>
          </a:p>
          <a:p>
            <a:pPr marL="457200" lvl="0" indent="-292100" algn="l" rtl="0">
              <a:spcBef>
                <a:spcPts val="0"/>
              </a:spcBef>
              <a:spcAft>
                <a:spcPts val="0"/>
              </a:spcAft>
              <a:buSzPts val="1000"/>
              <a:buFont typeface="Source Code Pro"/>
              <a:buChar char="●"/>
            </a:pPr>
            <a:r>
              <a:rPr lang="en-GB" sz="1000">
                <a:latin typeface="Source Code Pro"/>
                <a:ea typeface="Source Code Pro"/>
                <a:cs typeface="Source Code Pro"/>
                <a:sym typeface="Source Code Pro"/>
              </a:rPr>
              <a:t>Point of View etc</a:t>
            </a:r>
            <a:endParaRPr sz="1000">
              <a:latin typeface="Source Code Pro"/>
              <a:ea typeface="Source Code Pro"/>
              <a:cs typeface="Source Code Pro"/>
              <a:sym typeface="Source Code Pro"/>
            </a:endParaRPr>
          </a:p>
          <a:p>
            <a:pPr marL="0" lvl="0" indent="0" algn="l" rtl="0">
              <a:spcBef>
                <a:spcPts val="0"/>
              </a:spcBef>
              <a:spcAft>
                <a:spcPts val="0"/>
              </a:spcAft>
              <a:buNone/>
            </a:pPr>
            <a:r>
              <a:rPr lang="en-GB" sz="1000">
                <a:latin typeface="Source Code Pro"/>
                <a:ea typeface="Source Code Pro"/>
                <a:cs typeface="Source Code Pro"/>
                <a:sym typeface="Source Code Pro"/>
              </a:rPr>
              <a:t>When writing an essay on Othello, the AO2 points can be made like so:</a:t>
            </a:r>
            <a:endParaRPr sz="1000">
              <a:latin typeface="Source Code Pro"/>
              <a:ea typeface="Source Code Pro"/>
              <a:cs typeface="Source Code Pro"/>
              <a:sym typeface="Source Code Pro"/>
            </a:endParaRPr>
          </a:p>
          <a:p>
            <a:pPr marL="0" lvl="0" indent="0" algn="l" rtl="0">
              <a:spcBef>
                <a:spcPts val="0"/>
              </a:spcBef>
              <a:spcAft>
                <a:spcPts val="0"/>
              </a:spcAft>
              <a:buNone/>
            </a:pPr>
            <a:r>
              <a:rPr lang="en-GB" sz="1000">
                <a:latin typeface="Source Code Pro"/>
                <a:ea typeface="Source Code Pro"/>
                <a:cs typeface="Source Code Pro"/>
                <a:sym typeface="Source Code Pro"/>
              </a:rPr>
              <a:t>‘An old black ram is tupping your white ewe’ Shakespeares use of metaphorical and suggestive language implies that Othello, as a balck man, is bestial which in turn dehumanises Othello.</a:t>
            </a:r>
            <a:endParaRPr>
              <a:latin typeface="Source Code Pro"/>
              <a:ea typeface="Source Code Pro"/>
              <a:cs typeface="Source Code Pro"/>
              <a:sym typeface="Source Code Pro"/>
            </a:endParaRPr>
          </a:p>
        </p:txBody>
      </p:sp>
      <p:sp>
        <p:nvSpPr>
          <p:cNvPr id="75" name="Google Shape;75;p15"/>
          <p:cNvSpPr txBox="1"/>
          <p:nvPr/>
        </p:nvSpPr>
        <p:spPr>
          <a:xfrm>
            <a:off x="2422225" y="735750"/>
            <a:ext cx="2089500" cy="4202100"/>
          </a:xfrm>
          <a:prstGeom prst="rect">
            <a:avLst/>
          </a:prstGeom>
          <a:solidFill>
            <a:srgbClr val="56ABEB"/>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Source Code Pro"/>
                <a:ea typeface="Source Code Pro"/>
                <a:cs typeface="Source Code Pro"/>
                <a:sym typeface="Source Code Pro"/>
              </a:rPr>
              <a:t>AO3</a:t>
            </a:r>
            <a:endParaRPr sz="900" b="1">
              <a:latin typeface="Source Code Pro"/>
              <a:ea typeface="Source Code Pro"/>
              <a:cs typeface="Source Code Pro"/>
              <a:sym typeface="Source Code Pro"/>
            </a:endParaRPr>
          </a:p>
          <a:p>
            <a:pPr marL="0" lvl="0" indent="0" algn="l" rtl="0">
              <a:spcBef>
                <a:spcPts val="0"/>
              </a:spcBef>
              <a:spcAft>
                <a:spcPts val="0"/>
              </a:spcAft>
              <a:buNone/>
            </a:pPr>
            <a:r>
              <a:rPr lang="en-GB" sz="900">
                <a:latin typeface="Source Code Pro"/>
                <a:ea typeface="Source Code Pro"/>
                <a:cs typeface="Source Code Pro"/>
                <a:sym typeface="Source Code Pro"/>
              </a:rPr>
              <a:t>AO3 relates to the many possible contexts which arise out of the text, the specific task and the period being studied. These can be things such as:</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Context of production</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Context of reception</a:t>
            </a:r>
            <a:endParaRPr sz="900">
              <a:latin typeface="Source Code Pro"/>
              <a:ea typeface="Source Code Pro"/>
              <a:cs typeface="Source Code Pro"/>
              <a:sym typeface="Source Code Pro"/>
            </a:endParaRPr>
          </a:p>
          <a:p>
            <a:pPr marL="0" lvl="0" indent="0" algn="l" rtl="0">
              <a:spcBef>
                <a:spcPts val="0"/>
              </a:spcBef>
              <a:spcAft>
                <a:spcPts val="0"/>
              </a:spcAft>
              <a:buNone/>
            </a:pPr>
            <a:r>
              <a:rPr lang="en-GB" sz="900">
                <a:latin typeface="Source Code Pro"/>
                <a:ea typeface="Source Code Pro"/>
                <a:cs typeface="Source Code Pro"/>
                <a:sym typeface="Source Code Pro"/>
              </a:rPr>
              <a:t>When writing an Othello essay it’s important to not forget AO3 is it can be hard to pick out from the text. Some examples of AO3 are:</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The edwardian audience would have had strong views on interracial relationships.</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The courtly love tradition and idealised vision of romance.</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Patriarchal society - Male dominated hierarchy was a part of their belief system.</a:t>
            </a:r>
            <a:endParaRPr sz="900">
              <a:latin typeface="Source Code Pro"/>
              <a:ea typeface="Source Code Pro"/>
              <a:cs typeface="Source Code Pro"/>
              <a:sym typeface="Source Code Pro"/>
            </a:endParaRPr>
          </a:p>
        </p:txBody>
      </p:sp>
      <p:sp>
        <p:nvSpPr>
          <p:cNvPr id="76" name="Google Shape;76;p15"/>
          <p:cNvSpPr txBox="1"/>
          <p:nvPr/>
        </p:nvSpPr>
        <p:spPr>
          <a:xfrm>
            <a:off x="140650" y="190875"/>
            <a:ext cx="6309000" cy="400200"/>
          </a:xfrm>
          <a:prstGeom prst="rect">
            <a:avLst/>
          </a:prstGeom>
          <a:solidFill>
            <a:srgbClr val="FF00F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Source Code Pro"/>
                <a:ea typeface="Source Code Pro"/>
                <a:cs typeface="Source Code Pro"/>
                <a:sym typeface="Source Code Pro"/>
              </a:rPr>
              <a:t>Assessment Objectives (AO’s)</a:t>
            </a:r>
            <a:endParaRPr b="1">
              <a:latin typeface="Source Code Pro"/>
              <a:ea typeface="Source Code Pro"/>
              <a:cs typeface="Source Code Pro"/>
              <a:sym typeface="Source Code Pro"/>
            </a:endParaRPr>
          </a:p>
        </p:txBody>
      </p:sp>
      <p:sp>
        <p:nvSpPr>
          <p:cNvPr id="77" name="Google Shape;77;p15"/>
          <p:cNvSpPr txBox="1"/>
          <p:nvPr/>
        </p:nvSpPr>
        <p:spPr>
          <a:xfrm>
            <a:off x="4583200" y="743400"/>
            <a:ext cx="1866300" cy="4340700"/>
          </a:xfrm>
          <a:prstGeom prst="rect">
            <a:avLst/>
          </a:prstGeom>
          <a:solidFill>
            <a:srgbClr val="9A72C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Source Code Pro"/>
                <a:ea typeface="Source Code Pro"/>
                <a:cs typeface="Source Code Pro"/>
                <a:sym typeface="Source Code Pro"/>
              </a:rPr>
              <a:t>AO4</a:t>
            </a:r>
            <a:endParaRPr sz="900" b="1">
              <a:latin typeface="Source Code Pro"/>
              <a:ea typeface="Source Code Pro"/>
              <a:cs typeface="Source Code Pro"/>
              <a:sym typeface="Source Code Pro"/>
            </a:endParaRPr>
          </a:p>
          <a:p>
            <a:pPr marL="0" lvl="0" indent="0" algn="l" rtl="0">
              <a:spcBef>
                <a:spcPts val="0"/>
              </a:spcBef>
              <a:spcAft>
                <a:spcPts val="0"/>
              </a:spcAft>
              <a:buNone/>
            </a:pPr>
            <a:r>
              <a:rPr lang="en-GB" sz="900">
                <a:latin typeface="Source Code Pro"/>
                <a:ea typeface="Source Code Pro"/>
                <a:cs typeface="Source Code Pro"/>
                <a:sym typeface="Source Code Pro"/>
              </a:rPr>
              <a:t>AO4 is the aspects of the genre you are studying (tragedy). Aspects of tragedy include:</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Tragic villain</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Tragic Victim</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Tragic Hero</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Hamartia</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Hubris</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Catharsis</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Fate</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Loss</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Inevitability</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Tragic Blindness</a:t>
            </a:r>
            <a:endParaRPr sz="900">
              <a:latin typeface="Source Code Pro"/>
              <a:ea typeface="Source Code Pro"/>
              <a:cs typeface="Source Code Pro"/>
              <a:sym typeface="Source Code Pro"/>
            </a:endParaRPr>
          </a:p>
          <a:p>
            <a:pPr marL="0" lvl="0" indent="0" algn="l" rtl="0">
              <a:spcBef>
                <a:spcPts val="0"/>
              </a:spcBef>
              <a:spcAft>
                <a:spcPts val="0"/>
              </a:spcAft>
              <a:buNone/>
            </a:pPr>
            <a:r>
              <a:rPr lang="en-GB" sz="900">
                <a:latin typeface="Source Code Pro"/>
                <a:ea typeface="Source Code Pro"/>
                <a:cs typeface="Source Code Pro"/>
                <a:sym typeface="Source Code Pro"/>
              </a:rPr>
              <a:t>When writing an Othello essay AO4 is crucial as it is a key part of the text and the mark scheme for the essays. For example: ‘Your son in law is more fair than black’ Implies that Othello's job gives him status as if he was a white man. Shows that Othello's tragic flaw is his skin colour and his job/status.</a:t>
            </a:r>
            <a:endParaRPr sz="900">
              <a:latin typeface="Source Code Pro"/>
              <a:ea typeface="Source Code Pro"/>
              <a:cs typeface="Source Code Pro"/>
              <a:sym typeface="Source Code Pro"/>
            </a:endParaRPr>
          </a:p>
        </p:txBody>
      </p:sp>
      <p:sp>
        <p:nvSpPr>
          <p:cNvPr id="78" name="Google Shape;78;p15"/>
          <p:cNvSpPr txBox="1"/>
          <p:nvPr/>
        </p:nvSpPr>
        <p:spPr>
          <a:xfrm>
            <a:off x="6539875" y="190875"/>
            <a:ext cx="2471100" cy="400200"/>
          </a:xfrm>
          <a:prstGeom prst="rect">
            <a:avLst/>
          </a:prstGeom>
          <a:solidFill>
            <a:srgbClr val="FF00B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Source Code Pro"/>
                <a:ea typeface="Source Code Pro"/>
                <a:cs typeface="Source Code Pro"/>
                <a:sym typeface="Source Code Pro"/>
              </a:rPr>
              <a:t>Key  Quotes</a:t>
            </a:r>
            <a:endParaRPr b="1">
              <a:latin typeface="Source Code Pro"/>
              <a:ea typeface="Source Code Pro"/>
              <a:cs typeface="Source Code Pro"/>
              <a:sym typeface="Source Code Pro"/>
            </a:endParaRPr>
          </a:p>
        </p:txBody>
      </p:sp>
      <p:sp>
        <p:nvSpPr>
          <p:cNvPr id="79" name="Google Shape;79;p15"/>
          <p:cNvSpPr txBox="1"/>
          <p:nvPr/>
        </p:nvSpPr>
        <p:spPr>
          <a:xfrm>
            <a:off x="6595675" y="743400"/>
            <a:ext cx="2359500" cy="4063500"/>
          </a:xfrm>
          <a:prstGeom prst="rect">
            <a:avLst/>
          </a:prstGeom>
          <a:solidFill>
            <a:srgbClr val="89EEB0"/>
          </a:solidFill>
          <a:ln>
            <a:noFill/>
          </a:ln>
        </p:spPr>
        <p:txBody>
          <a:bodyPr spcFirstLastPara="1" wrap="square" lIns="91425" tIns="91425" rIns="91425" bIns="91425" anchor="t" anchorCtr="0">
            <a:spAutoFit/>
          </a:bodyPr>
          <a:lstStyle/>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She loved me for the dangers I had passed, And I loved her that she did pity them. (1.3.)</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I know, Iago</a:t>
            </a:r>
            <a:endParaRPr sz="900">
              <a:latin typeface="Source Code Pro"/>
              <a:ea typeface="Source Code Pro"/>
              <a:cs typeface="Source Code Pro"/>
              <a:sym typeface="Source Code Pro"/>
            </a:endParaRPr>
          </a:p>
          <a:p>
            <a:pPr marL="457200" lvl="0" indent="0" algn="l" rtl="0">
              <a:spcBef>
                <a:spcPts val="0"/>
              </a:spcBef>
              <a:spcAft>
                <a:spcPts val="0"/>
              </a:spcAft>
              <a:buNone/>
            </a:pPr>
            <a:r>
              <a:rPr lang="en-GB" sz="900">
                <a:latin typeface="Source Code Pro"/>
                <a:ea typeface="Source Code Pro"/>
                <a:cs typeface="Source Code Pro"/>
                <a:sym typeface="Source Code Pro"/>
              </a:rPr>
              <a:t>Thy honesty and love doth mince this matter. (2.3.)</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No, Iago, I’ll see before I doubt. (3.3.)</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Therefore be double damned: Swear thou art honest. (4.2.)</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I put out the light and then put out the light (5.2)</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O, beware, my lord, of jealousy: It is the green-eyed monster which doth mock. The meat it feeds on. (3.3)</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I kissed thee ere I killed thee: no way but this, Killing myself, to die upon a kiss. (5.2)</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Even now, now, very now, an old black ram Is tupping your white ewe. (1.1)</a:t>
            </a:r>
            <a:endParaRPr sz="900">
              <a:solidFill>
                <a:srgbClr val="292C2E"/>
              </a:solidFill>
              <a:latin typeface="Source Code Pro"/>
              <a:ea typeface="Source Code Pro"/>
              <a:cs typeface="Source Code Pro"/>
              <a:sym typeface="Source Code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aphicFrame>
        <p:nvGraphicFramePr>
          <p:cNvPr id="84" name="Google Shape;84;p16"/>
          <p:cNvGraphicFramePr/>
          <p:nvPr/>
        </p:nvGraphicFramePr>
        <p:xfrm>
          <a:off x="199225" y="747370"/>
          <a:ext cx="3000000" cy="3000000"/>
        </p:xfrm>
        <a:graphic>
          <a:graphicData uri="http://schemas.openxmlformats.org/drawingml/2006/table">
            <a:tbl>
              <a:tblPr>
                <a:noFill/>
                <a:tableStyleId>{3EE265F9-61CE-4BED-86B5-16D9C447C623}</a:tableStyleId>
              </a:tblPr>
              <a:tblGrid>
                <a:gridCol w="1060675">
                  <a:extLst>
                    <a:ext uri="{9D8B030D-6E8A-4147-A177-3AD203B41FA5}">
                      <a16:colId xmlns:a16="http://schemas.microsoft.com/office/drawing/2014/main" val="20000"/>
                    </a:ext>
                  </a:extLst>
                </a:gridCol>
                <a:gridCol w="1060675">
                  <a:extLst>
                    <a:ext uri="{9D8B030D-6E8A-4147-A177-3AD203B41FA5}">
                      <a16:colId xmlns:a16="http://schemas.microsoft.com/office/drawing/2014/main" val="20001"/>
                    </a:ext>
                  </a:extLst>
                </a:gridCol>
                <a:gridCol w="1060675">
                  <a:extLst>
                    <a:ext uri="{9D8B030D-6E8A-4147-A177-3AD203B41FA5}">
                      <a16:colId xmlns:a16="http://schemas.microsoft.com/office/drawing/2014/main" val="20002"/>
                    </a:ext>
                  </a:extLst>
                </a:gridCol>
                <a:gridCol w="1060675">
                  <a:extLst>
                    <a:ext uri="{9D8B030D-6E8A-4147-A177-3AD203B41FA5}">
                      <a16:colId xmlns:a16="http://schemas.microsoft.com/office/drawing/2014/main" val="20003"/>
                    </a:ext>
                  </a:extLst>
                </a:gridCol>
                <a:gridCol w="1060675">
                  <a:extLst>
                    <a:ext uri="{9D8B030D-6E8A-4147-A177-3AD203B41FA5}">
                      <a16:colId xmlns:a16="http://schemas.microsoft.com/office/drawing/2014/main" val="20004"/>
                    </a:ext>
                  </a:extLst>
                </a:gridCol>
                <a:gridCol w="1060675">
                  <a:extLst>
                    <a:ext uri="{9D8B030D-6E8A-4147-A177-3AD203B41FA5}">
                      <a16:colId xmlns:a16="http://schemas.microsoft.com/office/drawing/2014/main" val="20005"/>
                    </a:ext>
                  </a:extLst>
                </a:gridCol>
                <a:gridCol w="1060675">
                  <a:extLst>
                    <a:ext uri="{9D8B030D-6E8A-4147-A177-3AD203B41FA5}">
                      <a16:colId xmlns:a16="http://schemas.microsoft.com/office/drawing/2014/main" val="20006"/>
                    </a:ext>
                  </a:extLst>
                </a:gridCol>
                <a:gridCol w="1060675">
                  <a:extLst>
                    <a:ext uri="{9D8B030D-6E8A-4147-A177-3AD203B41FA5}">
                      <a16:colId xmlns:a16="http://schemas.microsoft.com/office/drawing/2014/main" val="20007"/>
                    </a:ext>
                  </a:extLst>
                </a:gridCol>
              </a:tblGrid>
              <a:tr h="317500">
                <a:tc>
                  <a:txBody>
                    <a:bodyPr/>
                    <a:lstStyle/>
                    <a:p>
                      <a:pPr marL="0" lvl="0" indent="0" algn="l" rtl="0">
                        <a:spcBef>
                          <a:spcPts val="0"/>
                        </a:spcBef>
                        <a:spcAft>
                          <a:spcPts val="0"/>
                        </a:spcAft>
                        <a:buNone/>
                      </a:pPr>
                      <a:r>
                        <a:rPr lang="en-GB" sz="800">
                          <a:latin typeface="Source Code Pro"/>
                          <a:ea typeface="Source Code Pro"/>
                          <a:cs typeface="Source Code Pro"/>
                          <a:sym typeface="Source Code Pro"/>
                        </a:rPr>
                        <a:t>Willy Loman</a:t>
                      </a:r>
                      <a:endParaRPr sz="8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800">
                          <a:latin typeface="Source Code Pro"/>
                          <a:ea typeface="Source Code Pro"/>
                          <a:cs typeface="Source Code Pro"/>
                          <a:sym typeface="Source Code Pro"/>
                        </a:rPr>
                        <a:t>Biff Loman</a:t>
                      </a:r>
                      <a:endParaRPr sz="8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800">
                          <a:latin typeface="Source Code Pro"/>
                          <a:ea typeface="Source Code Pro"/>
                          <a:cs typeface="Source Code Pro"/>
                          <a:sym typeface="Source Code Pro"/>
                        </a:rPr>
                        <a:t>Happy Loman</a:t>
                      </a:r>
                      <a:endParaRPr sz="8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800">
                          <a:latin typeface="Source Code Pro"/>
                          <a:ea typeface="Source Code Pro"/>
                          <a:cs typeface="Source Code Pro"/>
                          <a:sym typeface="Source Code Pro"/>
                        </a:rPr>
                        <a:t>Linda Loman</a:t>
                      </a:r>
                      <a:endParaRPr sz="8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800"/>
                        <a:t>‘The Woman’</a:t>
                      </a:r>
                      <a:endParaRPr sz="800"/>
                    </a:p>
                  </a:txBody>
                  <a:tcPr marL="91425" marR="91425" marT="91425" marB="91425"/>
                </a:tc>
                <a:tc>
                  <a:txBody>
                    <a:bodyPr/>
                    <a:lstStyle/>
                    <a:p>
                      <a:pPr marL="0" lvl="0" indent="0" algn="l" rtl="0">
                        <a:spcBef>
                          <a:spcPts val="0"/>
                        </a:spcBef>
                        <a:spcAft>
                          <a:spcPts val="0"/>
                        </a:spcAft>
                        <a:buNone/>
                      </a:pPr>
                      <a:r>
                        <a:rPr lang="en-GB" sz="800">
                          <a:latin typeface="Source Code Pro"/>
                          <a:ea typeface="Source Code Pro"/>
                          <a:cs typeface="Source Code Pro"/>
                          <a:sym typeface="Source Code Pro"/>
                        </a:rPr>
                        <a:t>Charley</a:t>
                      </a:r>
                      <a:endParaRPr sz="8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800">
                          <a:latin typeface="Source Code Pro"/>
                          <a:ea typeface="Source Code Pro"/>
                          <a:cs typeface="Source Code Pro"/>
                          <a:sym typeface="Source Code Pro"/>
                        </a:rPr>
                        <a:t>Bernard</a:t>
                      </a:r>
                      <a:endParaRPr sz="8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800">
                          <a:latin typeface="Source Code Pro"/>
                          <a:ea typeface="Source Code Pro"/>
                          <a:cs typeface="Source Code Pro"/>
                          <a:sym typeface="Source Code Pro"/>
                        </a:rPr>
                        <a:t>Ben</a:t>
                      </a:r>
                      <a:endParaRPr sz="800">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0"/>
                  </a:ext>
                </a:extLst>
              </a:tr>
              <a:tr h="1460575">
                <a:tc>
                  <a:txBody>
                    <a:bodyPr/>
                    <a:lstStyle/>
                    <a:p>
                      <a:pPr marL="0" lvl="0" indent="0" algn="l" rtl="0">
                        <a:spcBef>
                          <a:spcPts val="0"/>
                        </a:spcBef>
                        <a:spcAft>
                          <a:spcPts val="0"/>
                        </a:spcAft>
                        <a:buNone/>
                      </a:pPr>
                      <a:r>
                        <a:rPr lang="en-GB" sz="800">
                          <a:latin typeface="Source Code Pro"/>
                          <a:ea typeface="Source Code Pro"/>
                          <a:cs typeface="Source Code Pro"/>
                          <a:sym typeface="Source Code Pro"/>
                        </a:rPr>
                        <a:t>Patriarch of the Loman family, tragic protagonist and salesman.</a:t>
                      </a:r>
                      <a:endParaRPr sz="8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800">
                          <a:latin typeface="Source Code Pro"/>
                          <a:ea typeface="Source Code Pro"/>
                          <a:cs typeface="Source Code Pro"/>
                          <a:sym typeface="Source Code Pro"/>
                        </a:rPr>
                        <a:t>Oldest son of Willy and Linda Loman.tragic victim.</a:t>
                      </a:r>
                      <a:endParaRPr sz="8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800">
                          <a:latin typeface="Source Code Pro"/>
                          <a:ea typeface="Source Code Pro"/>
                          <a:cs typeface="Source Code Pro"/>
                          <a:sym typeface="Source Code Pro"/>
                        </a:rPr>
                        <a:t>Second son of Willy and Linda Loman. Tragic victim.</a:t>
                      </a:r>
                      <a:endParaRPr sz="8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800">
                          <a:latin typeface="Source Code Pro"/>
                          <a:ea typeface="Source Code Pro"/>
                          <a:cs typeface="Source Code Pro"/>
                          <a:sym typeface="Source Code Pro"/>
                        </a:rPr>
                        <a:t>Matriarch of the family, wife of Willy Loman and mother of Biff and Happy. Tragic victim.</a:t>
                      </a:r>
                      <a:endParaRPr sz="8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800"/>
                        <a:t>W</a:t>
                      </a:r>
                      <a:r>
                        <a:rPr lang="en-GB" sz="800">
                          <a:latin typeface="Source Code Pro"/>
                          <a:ea typeface="Source Code Pro"/>
                          <a:cs typeface="Source Code Pro"/>
                          <a:sym typeface="Source Code Pro"/>
                        </a:rPr>
                        <a:t>omen Willy Loman has an affair with- symbol throughout the play of guilt.</a:t>
                      </a:r>
                      <a:endParaRPr sz="8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800">
                          <a:latin typeface="Source Code Pro"/>
                          <a:ea typeface="Source Code Pro"/>
                          <a:cs typeface="Source Code Pro"/>
                          <a:sym typeface="Source Code Pro"/>
                        </a:rPr>
                        <a:t>Willy Loman’s neighbour and only friend.</a:t>
                      </a:r>
                      <a:endParaRPr sz="8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800">
                          <a:latin typeface="Source Code Pro"/>
                          <a:ea typeface="Source Code Pro"/>
                          <a:cs typeface="Source Code Pro"/>
                          <a:sym typeface="Source Code Pro"/>
                        </a:rPr>
                        <a:t>Son of Charley and an important successful lawyer, friend of Biff.</a:t>
                      </a:r>
                      <a:endParaRPr sz="8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GB" sz="800">
                          <a:latin typeface="Source Code Pro"/>
                          <a:ea typeface="Source Code Pro"/>
                          <a:cs typeface="Source Code Pro"/>
                          <a:sym typeface="Source Code Pro"/>
                        </a:rPr>
                        <a:t>Willy Loman’s older and more adventurous brother. Got rich quick- idolised by Willy, a symbol of the American dream.</a:t>
                      </a:r>
                      <a:endParaRPr sz="800">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1"/>
                  </a:ext>
                </a:extLst>
              </a:tr>
            </a:tbl>
          </a:graphicData>
        </a:graphic>
      </p:graphicFrame>
      <p:sp>
        <p:nvSpPr>
          <p:cNvPr id="85" name="Google Shape;85;p16"/>
          <p:cNvSpPr txBox="1"/>
          <p:nvPr/>
        </p:nvSpPr>
        <p:spPr>
          <a:xfrm>
            <a:off x="449025" y="234725"/>
            <a:ext cx="8235600" cy="400200"/>
          </a:xfrm>
          <a:prstGeom prst="rect">
            <a:avLst/>
          </a:prstGeom>
          <a:solidFill>
            <a:srgbClr val="00FF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Source Code Pro"/>
                <a:ea typeface="Source Code Pro"/>
                <a:cs typeface="Source Code Pro"/>
                <a:sym typeface="Source Code Pro"/>
              </a:rPr>
              <a:t>                Death of a Salesman- key characters  </a:t>
            </a:r>
            <a:endParaRPr>
              <a:latin typeface="Source Code Pro"/>
              <a:ea typeface="Source Code Pro"/>
              <a:cs typeface="Source Code Pro"/>
              <a:sym typeface="Source Code Pro"/>
            </a:endParaRPr>
          </a:p>
        </p:txBody>
      </p:sp>
      <p:sp>
        <p:nvSpPr>
          <p:cNvPr id="86" name="Google Shape;86;p16"/>
          <p:cNvSpPr txBox="1"/>
          <p:nvPr/>
        </p:nvSpPr>
        <p:spPr>
          <a:xfrm>
            <a:off x="204100" y="2629150"/>
            <a:ext cx="8327700" cy="400200"/>
          </a:xfrm>
          <a:prstGeom prst="rect">
            <a:avLst/>
          </a:prstGeom>
          <a:solidFill>
            <a:srgbClr val="FF00B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Source Code Pro"/>
                <a:ea typeface="Source Code Pro"/>
                <a:cs typeface="Source Code Pro"/>
                <a:sym typeface="Source Code Pro"/>
              </a:rPr>
              <a:t>                 Aristotle’s aspects of tragedy (A04)  </a:t>
            </a:r>
            <a:endParaRPr>
              <a:latin typeface="Source Code Pro"/>
              <a:ea typeface="Source Code Pro"/>
              <a:cs typeface="Source Code Pro"/>
              <a:sym typeface="Source Code Pro"/>
            </a:endParaRPr>
          </a:p>
        </p:txBody>
      </p:sp>
      <p:sp>
        <p:nvSpPr>
          <p:cNvPr id="87" name="Google Shape;87;p16"/>
          <p:cNvSpPr txBox="1"/>
          <p:nvPr/>
        </p:nvSpPr>
        <p:spPr>
          <a:xfrm>
            <a:off x="125200" y="2969775"/>
            <a:ext cx="84855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latin typeface="Source Code Pro"/>
                <a:ea typeface="Source Code Pro"/>
                <a:cs typeface="Source Code Pro"/>
                <a:sym typeface="Source Code Pro"/>
              </a:rPr>
              <a:t>The </a:t>
            </a:r>
            <a:r>
              <a:rPr lang="en-GB" sz="1000">
                <a:solidFill>
                  <a:srgbClr val="FF00FF"/>
                </a:solidFill>
                <a:latin typeface="Source Code Pro"/>
                <a:ea typeface="Source Code Pro"/>
                <a:cs typeface="Source Code Pro"/>
                <a:sym typeface="Source Code Pro"/>
              </a:rPr>
              <a:t>tragic hero </a:t>
            </a:r>
            <a:r>
              <a:rPr lang="en-GB" sz="1000">
                <a:latin typeface="Source Code Pro"/>
                <a:ea typeface="Source Code Pro"/>
                <a:cs typeface="Source Code Pro"/>
                <a:sym typeface="Source Code Pro"/>
              </a:rPr>
              <a:t>is noble, but with </a:t>
            </a:r>
            <a:r>
              <a:rPr lang="en-GB" sz="1000">
                <a:solidFill>
                  <a:srgbClr val="FF00FF"/>
                </a:solidFill>
                <a:latin typeface="Source Code Pro"/>
                <a:ea typeface="Source Code Pro"/>
                <a:cs typeface="Source Code Pro"/>
                <a:sym typeface="Source Code Pro"/>
              </a:rPr>
              <a:t>hamartia </a:t>
            </a:r>
            <a:r>
              <a:rPr lang="en-GB" sz="1000">
                <a:latin typeface="Source Code Pro"/>
                <a:ea typeface="Source Code Pro"/>
                <a:cs typeface="Source Code Pro"/>
                <a:sym typeface="Source Code Pro"/>
              </a:rPr>
              <a:t>(fatal flaw) that leads to </a:t>
            </a:r>
            <a:r>
              <a:rPr lang="en-GB" sz="1000">
                <a:solidFill>
                  <a:srgbClr val="FF00FF"/>
                </a:solidFill>
                <a:latin typeface="Source Code Pro"/>
                <a:ea typeface="Source Code Pro"/>
                <a:cs typeface="Source Code Pro"/>
                <a:sym typeface="Source Code Pro"/>
              </a:rPr>
              <a:t>peripeteia</a:t>
            </a:r>
            <a:r>
              <a:rPr lang="en-GB" sz="1000">
                <a:solidFill>
                  <a:srgbClr val="FEC306"/>
                </a:solidFill>
                <a:latin typeface="Source Code Pro"/>
                <a:ea typeface="Source Code Pro"/>
                <a:cs typeface="Source Code Pro"/>
                <a:sym typeface="Source Code Pro"/>
              </a:rPr>
              <a:t> </a:t>
            </a:r>
            <a:r>
              <a:rPr lang="en-GB" sz="1000">
                <a:latin typeface="Source Code Pro"/>
                <a:ea typeface="Source Code Pro"/>
                <a:cs typeface="Source Code Pro"/>
                <a:sym typeface="Source Code Pro"/>
              </a:rPr>
              <a:t>(reversal of fortune). This flaw may be </a:t>
            </a:r>
            <a:r>
              <a:rPr lang="en-GB" sz="1000">
                <a:solidFill>
                  <a:srgbClr val="FF00FF"/>
                </a:solidFill>
                <a:latin typeface="Source Code Pro"/>
                <a:ea typeface="Source Code Pro"/>
                <a:cs typeface="Source Code Pro"/>
                <a:sym typeface="Source Code Pro"/>
              </a:rPr>
              <a:t>hubris </a:t>
            </a:r>
            <a:r>
              <a:rPr lang="en-GB" sz="1000">
                <a:latin typeface="Source Code Pro"/>
                <a:ea typeface="Source Code Pro"/>
                <a:cs typeface="Source Code Pro"/>
                <a:sym typeface="Source Code Pro"/>
              </a:rPr>
              <a:t>(excessive pride) or </a:t>
            </a:r>
            <a:r>
              <a:rPr lang="en-GB" sz="1000">
                <a:solidFill>
                  <a:srgbClr val="FF00FF"/>
                </a:solidFill>
                <a:latin typeface="Source Code Pro"/>
                <a:ea typeface="Source Code Pro"/>
                <a:cs typeface="Source Code Pro"/>
                <a:sym typeface="Source Code Pro"/>
              </a:rPr>
              <a:t>blindness </a:t>
            </a:r>
            <a:r>
              <a:rPr lang="en-GB" sz="1000">
                <a:latin typeface="Source Code Pro"/>
                <a:ea typeface="Source Code Pro"/>
                <a:cs typeface="Source Code Pro"/>
                <a:sym typeface="Source Code Pro"/>
              </a:rPr>
              <a:t>to the truth, and leads to the hero’s </a:t>
            </a:r>
            <a:r>
              <a:rPr lang="en-GB" sz="1000">
                <a:solidFill>
                  <a:srgbClr val="FF00FF"/>
                </a:solidFill>
                <a:latin typeface="Source Code Pro"/>
                <a:ea typeface="Source Code Pro"/>
                <a:cs typeface="Source Code Pro"/>
                <a:sym typeface="Source Code Pro"/>
              </a:rPr>
              <a:t>isolation, emptiness</a:t>
            </a:r>
            <a:r>
              <a:rPr lang="en-GB" sz="1000">
                <a:latin typeface="Source Code Pro"/>
                <a:ea typeface="Source Code Pro"/>
                <a:cs typeface="Source Code Pro"/>
                <a:sym typeface="Source Code Pro"/>
              </a:rPr>
              <a:t>, and sense of </a:t>
            </a:r>
            <a:r>
              <a:rPr lang="en-GB" sz="1000">
                <a:solidFill>
                  <a:srgbClr val="FF00FF"/>
                </a:solidFill>
                <a:latin typeface="Source Code Pro"/>
                <a:ea typeface="Source Code Pro"/>
                <a:cs typeface="Source Code Pro"/>
                <a:sym typeface="Source Code Pro"/>
              </a:rPr>
              <a:t>loss</a:t>
            </a:r>
            <a:r>
              <a:rPr lang="en-GB" sz="1000">
                <a:latin typeface="Source Code Pro"/>
                <a:ea typeface="Source Code Pro"/>
                <a:cs typeface="Source Code Pro"/>
                <a:sym typeface="Source Code Pro"/>
              </a:rPr>
              <a:t>. The hero has a moment of </a:t>
            </a:r>
            <a:r>
              <a:rPr lang="en-GB" sz="1000">
                <a:solidFill>
                  <a:srgbClr val="FF00FF"/>
                </a:solidFill>
                <a:latin typeface="Source Code Pro"/>
                <a:ea typeface="Source Code Pro"/>
                <a:cs typeface="Source Code Pro"/>
                <a:sym typeface="Source Code Pro"/>
              </a:rPr>
              <a:t>anagnorisis </a:t>
            </a:r>
            <a:r>
              <a:rPr lang="en-GB" sz="1000">
                <a:latin typeface="Source Code Pro"/>
                <a:ea typeface="Source Code Pro"/>
                <a:cs typeface="Source Code Pro"/>
                <a:sym typeface="Source Code Pro"/>
              </a:rPr>
              <a:t>(realisation) before his </a:t>
            </a:r>
            <a:r>
              <a:rPr lang="en-GB" sz="1000">
                <a:solidFill>
                  <a:srgbClr val="FF00FF"/>
                </a:solidFill>
                <a:latin typeface="Source Code Pro"/>
                <a:ea typeface="Source Code Pro"/>
                <a:cs typeface="Source Code Pro"/>
                <a:sym typeface="Source Code Pro"/>
              </a:rPr>
              <a:t>downfall</a:t>
            </a:r>
            <a:r>
              <a:rPr lang="en-GB" sz="1000">
                <a:latin typeface="Source Code Pro"/>
                <a:ea typeface="Source Code Pro"/>
                <a:cs typeface="Source Code Pro"/>
                <a:sym typeface="Source Code Pro"/>
              </a:rPr>
              <a:t>. This tragic trajectory evokes </a:t>
            </a:r>
            <a:r>
              <a:rPr lang="en-GB" sz="1000">
                <a:solidFill>
                  <a:srgbClr val="FF00FF"/>
                </a:solidFill>
                <a:latin typeface="Source Code Pro"/>
                <a:ea typeface="Source Code Pro"/>
                <a:cs typeface="Source Code Pro"/>
                <a:sym typeface="Source Code Pro"/>
              </a:rPr>
              <a:t>pathos </a:t>
            </a:r>
            <a:r>
              <a:rPr lang="en-GB" sz="1000">
                <a:latin typeface="Source Code Pro"/>
                <a:ea typeface="Source Code Pro"/>
                <a:cs typeface="Source Code Pro"/>
                <a:sym typeface="Source Code Pro"/>
              </a:rPr>
              <a:t>(pity and fear) for the hero, which is eventually purged in a moment of </a:t>
            </a:r>
            <a:r>
              <a:rPr lang="en-GB" sz="1000">
                <a:solidFill>
                  <a:srgbClr val="FF00FF"/>
                </a:solidFill>
                <a:latin typeface="Source Code Pro"/>
                <a:ea typeface="Source Code Pro"/>
                <a:cs typeface="Source Code Pro"/>
                <a:sym typeface="Source Code Pro"/>
              </a:rPr>
              <a:t>catharsis </a:t>
            </a:r>
            <a:r>
              <a:rPr lang="en-GB" sz="1000">
                <a:latin typeface="Source Code Pro"/>
                <a:ea typeface="Source Code Pro"/>
                <a:cs typeface="Source Code Pro"/>
                <a:sym typeface="Source Code Pro"/>
              </a:rPr>
              <a:t>(release) at the play’s</a:t>
            </a:r>
            <a:r>
              <a:rPr lang="en-GB" sz="1000">
                <a:solidFill>
                  <a:srgbClr val="FF00FF"/>
                </a:solidFill>
                <a:latin typeface="Source Code Pro"/>
                <a:ea typeface="Source Code Pro"/>
                <a:cs typeface="Source Code Pro"/>
                <a:sym typeface="Source Code Pro"/>
              </a:rPr>
              <a:t> denouement </a:t>
            </a:r>
            <a:r>
              <a:rPr lang="en-GB" sz="1000">
                <a:latin typeface="Source Code Pro"/>
                <a:ea typeface="Source Code Pro"/>
                <a:cs typeface="Source Code Pro"/>
                <a:sym typeface="Source Code Pro"/>
              </a:rPr>
              <a:t>(resolution). There is often a sense that the hero is </a:t>
            </a:r>
            <a:r>
              <a:rPr lang="en-GB" sz="1000">
                <a:solidFill>
                  <a:srgbClr val="FF00FF"/>
                </a:solidFill>
                <a:latin typeface="Source Code Pro"/>
                <a:ea typeface="Source Code Pro"/>
                <a:cs typeface="Source Code Pro"/>
                <a:sym typeface="Source Code Pro"/>
              </a:rPr>
              <a:t>fated</a:t>
            </a:r>
            <a:r>
              <a:rPr lang="en-GB" sz="1000">
                <a:solidFill>
                  <a:srgbClr val="FEC306"/>
                </a:solidFill>
                <a:latin typeface="Source Code Pro"/>
                <a:ea typeface="Source Code Pro"/>
                <a:cs typeface="Source Code Pro"/>
                <a:sym typeface="Source Code Pro"/>
              </a:rPr>
              <a:t> </a:t>
            </a:r>
            <a:r>
              <a:rPr lang="en-GB" sz="1000">
                <a:latin typeface="Source Code Pro"/>
                <a:ea typeface="Source Code Pro"/>
                <a:cs typeface="Source Code Pro"/>
                <a:sym typeface="Source Code Pro"/>
              </a:rPr>
              <a:t>to meet his </a:t>
            </a:r>
            <a:r>
              <a:rPr lang="en-GB" sz="1000">
                <a:solidFill>
                  <a:srgbClr val="FF00FF"/>
                </a:solidFill>
                <a:latin typeface="Source Code Pro"/>
                <a:ea typeface="Source Code Pro"/>
                <a:cs typeface="Source Code Pro"/>
                <a:sym typeface="Source Code Pro"/>
              </a:rPr>
              <a:t>inevitable</a:t>
            </a:r>
            <a:r>
              <a:rPr lang="en-GB" sz="1000">
                <a:solidFill>
                  <a:srgbClr val="FEC306"/>
                </a:solidFill>
                <a:latin typeface="Source Code Pro"/>
                <a:ea typeface="Source Code Pro"/>
                <a:cs typeface="Source Code Pro"/>
                <a:sym typeface="Source Code Pro"/>
              </a:rPr>
              <a:t> </a:t>
            </a:r>
            <a:r>
              <a:rPr lang="en-GB" sz="1000">
                <a:latin typeface="Source Code Pro"/>
                <a:ea typeface="Source Code Pro"/>
                <a:cs typeface="Source Code Pro"/>
                <a:sym typeface="Source Code Pro"/>
              </a:rPr>
              <a:t>downfall.</a:t>
            </a:r>
            <a:endParaRPr>
              <a:latin typeface="Source Code Pro"/>
              <a:ea typeface="Source Code Pro"/>
              <a:cs typeface="Source Code Pro"/>
              <a:sym typeface="Source Code Pro"/>
            </a:endParaRPr>
          </a:p>
        </p:txBody>
      </p:sp>
      <p:sp>
        <p:nvSpPr>
          <p:cNvPr id="88" name="Google Shape;88;p16"/>
          <p:cNvSpPr txBox="1"/>
          <p:nvPr/>
        </p:nvSpPr>
        <p:spPr>
          <a:xfrm>
            <a:off x="125200" y="4077975"/>
            <a:ext cx="8485500" cy="400200"/>
          </a:xfrm>
          <a:prstGeom prst="rect">
            <a:avLst/>
          </a:prstGeom>
          <a:solidFill>
            <a:schemeClr val="accent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Source Code Pro"/>
                <a:ea typeface="Source Code Pro"/>
                <a:cs typeface="Source Code Pro"/>
                <a:sym typeface="Source Code Pro"/>
              </a:rPr>
              <a:t>                  Key themes in Death of a Salesman  </a:t>
            </a:r>
            <a:endParaRPr>
              <a:latin typeface="Source Code Pro"/>
              <a:ea typeface="Source Code Pro"/>
              <a:cs typeface="Source Code Pro"/>
              <a:sym typeface="Source Code Pro"/>
            </a:endParaRPr>
          </a:p>
        </p:txBody>
      </p:sp>
      <p:sp>
        <p:nvSpPr>
          <p:cNvPr id="89" name="Google Shape;89;p16"/>
          <p:cNvSpPr txBox="1"/>
          <p:nvPr/>
        </p:nvSpPr>
        <p:spPr>
          <a:xfrm>
            <a:off x="125200" y="4522300"/>
            <a:ext cx="2732400" cy="600300"/>
          </a:xfrm>
          <a:prstGeom prst="rect">
            <a:avLst/>
          </a:prstGeom>
          <a:noFill/>
          <a:ln>
            <a:noFill/>
          </a:ln>
        </p:spPr>
        <p:txBody>
          <a:bodyPr spcFirstLastPara="1" wrap="square" lIns="91425" tIns="91425" rIns="91425" bIns="91425" anchor="t" anchorCtr="0">
            <a:spAutoFit/>
          </a:bodyPr>
          <a:lstStyle/>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Blindness</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Illusion of the American Dream</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False dreams</a:t>
            </a:r>
            <a:endParaRPr sz="900">
              <a:latin typeface="Source Code Pro"/>
              <a:ea typeface="Source Code Pro"/>
              <a:cs typeface="Source Code Pro"/>
              <a:sym typeface="Source Code Pro"/>
            </a:endParaRPr>
          </a:p>
        </p:txBody>
      </p:sp>
      <p:sp>
        <p:nvSpPr>
          <p:cNvPr id="90" name="Google Shape;90;p16"/>
          <p:cNvSpPr txBox="1"/>
          <p:nvPr/>
        </p:nvSpPr>
        <p:spPr>
          <a:xfrm>
            <a:off x="2908525" y="4522300"/>
            <a:ext cx="1969500" cy="815700"/>
          </a:xfrm>
          <a:prstGeom prst="rect">
            <a:avLst/>
          </a:prstGeom>
          <a:noFill/>
          <a:ln>
            <a:noFill/>
          </a:ln>
        </p:spPr>
        <p:txBody>
          <a:bodyPr spcFirstLastPara="1" wrap="square" lIns="91425" tIns="91425" rIns="91425" bIns="91425" anchor="t" anchorCtr="0">
            <a:spAutoFit/>
          </a:bodyPr>
          <a:lstStyle/>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False pride</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Psychic vs Actual time</a:t>
            </a:r>
            <a:endParaRPr sz="900">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p:txBody>
      </p:sp>
      <p:pic>
        <p:nvPicPr>
          <p:cNvPr id="91" name="Google Shape;91;p16"/>
          <p:cNvPicPr preferRelativeResize="0"/>
          <p:nvPr/>
        </p:nvPicPr>
        <p:blipFill rotWithShape="1">
          <a:blip r:embed="rId3">
            <a:alphaModFix/>
          </a:blip>
          <a:srcRect l="34635" t="35485" r="32659" b="27619"/>
          <a:stretch/>
        </p:blipFill>
        <p:spPr>
          <a:xfrm>
            <a:off x="6835400" y="3922575"/>
            <a:ext cx="1849229" cy="11081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311700" y="292850"/>
            <a:ext cx="6525900" cy="400200"/>
          </a:xfrm>
          <a:prstGeom prst="rect">
            <a:avLst/>
          </a:prstGeom>
          <a:solidFill>
            <a:srgbClr val="FF00BF"/>
          </a:solidFill>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1400">
                <a:latin typeface="Source Code Pro"/>
                <a:ea typeface="Source Code Pro"/>
                <a:cs typeface="Source Code Pro"/>
                <a:sym typeface="Source Code Pro"/>
              </a:rPr>
              <a:t>Assessment objectives (AO’s)</a:t>
            </a:r>
            <a:endParaRPr sz="1400">
              <a:latin typeface="Source Code Pro"/>
              <a:ea typeface="Source Code Pro"/>
              <a:cs typeface="Source Code Pro"/>
              <a:sym typeface="Source Code Pro"/>
            </a:endParaRPr>
          </a:p>
        </p:txBody>
      </p:sp>
      <p:sp>
        <p:nvSpPr>
          <p:cNvPr id="97" name="Google Shape;97;p17"/>
          <p:cNvSpPr txBox="1"/>
          <p:nvPr/>
        </p:nvSpPr>
        <p:spPr>
          <a:xfrm>
            <a:off x="336775" y="898075"/>
            <a:ext cx="178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98" name="Google Shape;98;p17"/>
          <p:cNvSpPr txBox="1"/>
          <p:nvPr/>
        </p:nvSpPr>
        <p:spPr>
          <a:xfrm>
            <a:off x="255150" y="802800"/>
            <a:ext cx="2184000" cy="39249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Source Code Pro"/>
                <a:ea typeface="Source Code Pro"/>
                <a:cs typeface="Source Code Pro"/>
                <a:sym typeface="Source Code Pro"/>
              </a:rPr>
              <a:t>A02</a:t>
            </a:r>
            <a:endParaRPr sz="900" b="1">
              <a:latin typeface="Source Code Pro"/>
              <a:ea typeface="Source Code Pro"/>
              <a:cs typeface="Source Code Pro"/>
              <a:sym typeface="Source Code Pro"/>
            </a:endParaRPr>
          </a:p>
          <a:p>
            <a:pPr marL="0" lvl="0" indent="0" algn="l" rtl="0">
              <a:spcBef>
                <a:spcPts val="0"/>
              </a:spcBef>
              <a:spcAft>
                <a:spcPts val="0"/>
              </a:spcAft>
              <a:buNone/>
            </a:pPr>
            <a:r>
              <a:rPr lang="en-GB" sz="900">
                <a:latin typeface="Source Code Pro"/>
                <a:ea typeface="Source Code Pro"/>
                <a:cs typeface="Source Code Pro"/>
                <a:sym typeface="Source Code Pro"/>
              </a:rPr>
              <a:t>A02 is How writers ‘shape meanings’ within texts using structural and figurative devices such as:</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Stage directions</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Persistent motifs</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Symbols</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Figurative language</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Dramatic structure</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Features of dramatic texts</a:t>
            </a:r>
            <a:endParaRPr sz="900">
              <a:latin typeface="Source Code Pro"/>
              <a:ea typeface="Source Code Pro"/>
              <a:cs typeface="Source Code Pro"/>
              <a:sym typeface="Source Code Pro"/>
            </a:endParaRPr>
          </a:p>
          <a:p>
            <a:pPr marL="457200" lvl="0" indent="-285750" algn="l" rtl="0">
              <a:spcBef>
                <a:spcPts val="0"/>
              </a:spcBef>
              <a:spcAft>
                <a:spcPts val="0"/>
              </a:spcAft>
              <a:buSzPts val="900"/>
              <a:buFont typeface="Source Code Pro"/>
              <a:buChar char="●"/>
            </a:pPr>
            <a:r>
              <a:rPr lang="en-GB" sz="900">
                <a:latin typeface="Source Code Pro"/>
                <a:ea typeface="Source Code Pro"/>
                <a:cs typeface="Source Code Pro"/>
                <a:sym typeface="Source Code Pro"/>
              </a:rPr>
              <a:t>Psychic vs actual time</a:t>
            </a:r>
            <a:endParaRPr sz="900">
              <a:latin typeface="Source Code Pro"/>
              <a:ea typeface="Source Code Pro"/>
              <a:cs typeface="Source Code Pro"/>
              <a:sym typeface="Source Code Pro"/>
            </a:endParaRPr>
          </a:p>
          <a:p>
            <a:pPr marL="0" lvl="0" indent="0" algn="l" rtl="0">
              <a:spcBef>
                <a:spcPts val="0"/>
              </a:spcBef>
              <a:spcAft>
                <a:spcPts val="0"/>
              </a:spcAft>
              <a:buNone/>
            </a:pPr>
            <a:r>
              <a:rPr lang="en-GB" sz="900">
                <a:latin typeface="Source Code Pro"/>
                <a:ea typeface="Source Code Pro"/>
                <a:cs typeface="Source Code Pro"/>
                <a:sym typeface="Source Code Pro"/>
              </a:rPr>
              <a:t>When writing a ‘Death of a salesman’ essay, A02 points can be included like this - ‘You blew me so full of hot air I could never stand taking orders from anybody!’ Through Millers depiction of Biff Loman- the tragic victims catharsis an overarching sense of dramatic irony is evoked to portray the impact of Willy’s parenting heightening the tragic experience</a:t>
            </a:r>
            <a:endParaRPr sz="900" b="1">
              <a:latin typeface="Source Code Pro"/>
              <a:ea typeface="Source Code Pro"/>
              <a:cs typeface="Source Code Pro"/>
              <a:sym typeface="Source Code Pro"/>
            </a:endParaRPr>
          </a:p>
        </p:txBody>
      </p:sp>
      <p:sp>
        <p:nvSpPr>
          <p:cNvPr id="99" name="Google Shape;99;p17"/>
          <p:cNvSpPr txBox="1"/>
          <p:nvPr/>
        </p:nvSpPr>
        <p:spPr>
          <a:xfrm>
            <a:off x="2806475" y="857250"/>
            <a:ext cx="218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100" name="Google Shape;100;p17"/>
          <p:cNvSpPr txBox="1"/>
          <p:nvPr/>
        </p:nvSpPr>
        <p:spPr>
          <a:xfrm>
            <a:off x="2546250" y="802800"/>
            <a:ext cx="2235000" cy="3170700"/>
          </a:xfrm>
          <a:prstGeom prst="rect">
            <a:avLst/>
          </a:prstGeom>
          <a:solidFill>
            <a:srgbClr val="4A86E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Source Code Pro"/>
                <a:ea typeface="Source Code Pro"/>
                <a:cs typeface="Source Code Pro"/>
                <a:sym typeface="Source Code Pro"/>
              </a:rPr>
              <a:t>A03</a:t>
            </a:r>
            <a:endParaRPr sz="900" b="1">
              <a:latin typeface="Source Code Pro"/>
              <a:ea typeface="Source Code Pro"/>
              <a:cs typeface="Source Code Pro"/>
              <a:sym typeface="Source Code Pro"/>
            </a:endParaRPr>
          </a:p>
          <a:p>
            <a:pPr marL="0" lvl="0" indent="0" algn="l" rtl="0">
              <a:spcBef>
                <a:spcPts val="0"/>
              </a:spcBef>
              <a:spcAft>
                <a:spcPts val="0"/>
              </a:spcAft>
              <a:buNone/>
            </a:pPr>
            <a:r>
              <a:rPr lang="en-GB" sz="800">
                <a:latin typeface="Source Code Pro"/>
                <a:ea typeface="Source Code Pro"/>
                <a:cs typeface="Source Code Pro"/>
                <a:sym typeface="Source Code Pro"/>
              </a:rPr>
              <a:t>A03 relates to the many possible contexts which arise out of the text, the specific task and the period being studied. These can be things such as:</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Context of production</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Context of reception</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The American Dream</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Political state of USA (capitalist society)</a:t>
            </a:r>
            <a:endParaRPr sz="800">
              <a:latin typeface="Source Code Pro"/>
              <a:ea typeface="Source Code Pro"/>
              <a:cs typeface="Source Code Pro"/>
              <a:sym typeface="Source Code Pro"/>
            </a:endParaRPr>
          </a:p>
          <a:p>
            <a:pPr marL="0" lvl="0" indent="0" algn="l" rtl="0">
              <a:spcBef>
                <a:spcPts val="0"/>
              </a:spcBef>
              <a:spcAft>
                <a:spcPts val="0"/>
              </a:spcAft>
              <a:buNone/>
            </a:pPr>
            <a:r>
              <a:rPr lang="en-GB" sz="800">
                <a:latin typeface="Source Code Pro"/>
                <a:ea typeface="Source Code Pro"/>
                <a:cs typeface="Source Code Pro"/>
                <a:sym typeface="Source Code Pro"/>
              </a:rPr>
              <a:t>When writing a ‘Death of a salesman’ essay A03 is important as in the text it could be perceived as a crucial factor in the overall tragedy, some examples of A03 are:</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The impact of the American dream in 1950s America</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The impact of capitalism</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The treatment of women at the time/ role of the patriarchy</a:t>
            </a:r>
            <a:endParaRPr sz="800">
              <a:latin typeface="Source Code Pro"/>
              <a:ea typeface="Source Code Pro"/>
              <a:cs typeface="Source Code Pro"/>
              <a:sym typeface="Source Code Pro"/>
            </a:endParaRPr>
          </a:p>
          <a:p>
            <a:pPr marL="457200" lvl="0" indent="0" algn="l" rtl="0">
              <a:spcBef>
                <a:spcPts val="0"/>
              </a:spcBef>
              <a:spcAft>
                <a:spcPts val="0"/>
              </a:spcAft>
              <a:buNone/>
            </a:pPr>
            <a:endParaRPr sz="900">
              <a:latin typeface="Source Code Pro"/>
              <a:ea typeface="Source Code Pro"/>
              <a:cs typeface="Source Code Pro"/>
              <a:sym typeface="Source Code Pro"/>
            </a:endParaRPr>
          </a:p>
        </p:txBody>
      </p:sp>
      <p:sp>
        <p:nvSpPr>
          <p:cNvPr id="101" name="Google Shape;101;p17"/>
          <p:cNvSpPr txBox="1"/>
          <p:nvPr/>
        </p:nvSpPr>
        <p:spPr>
          <a:xfrm>
            <a:off x="4857750" y="802800"/>
            <a:ext cx="1980000" cy="3632700"/>
          </a:xfrm>
          <a:prstGeom prst="rect">
            <a:avLst/>
          </a:prstGeom>
          <a:solidFill>
            <a:srgbClr val="9A72C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b="1">
                <a:latin typeface="Source Code Pro"/>
                <a:ea typeface="Source Code Pro"/>
                <a:cs typeface="Source Code Pro"/>
                <a:sym typeface="Source Code Pro"/>
              </a:rPr>
              <a:t>A04</a:t>
            </a:r>
            <a:endParaRPr sz="800" b="1">
              <a:latin typeface="Source Code Pro"/>
              <a:ea typeface="Source Code Pro"/>
              <a:cs typeface="Source Code Pro"/>
              <a:sym typeface="Source Code Pro"/>
            </a:endParaRPr>
          </a:p>
          <a:p>
            <a:pPr marL="0" lvl="0" indent="0" algn="l" rtl="0">
              <a:spcBef>
                <a:spcPts val="0"/>
              </a:spcBef>
              <a:spcAft>
                <a:spcPts val="0"/>
              </a:spcAft>
              <a:buNone/>
            </a:pPr>
            <a:r>
              <a:rPr lang="en-GB" sz="800">
                <a:latin typeface="Source Code Pro"/>
                <a:ea typeface="Source Code Pro"/>
                <a:cs typeface="Source Code Pro"/>
                <a:sym typeface="Source Code Pro"/>
              </a:rPr>
              <a:t>A04 is the aspects of the genre you study (Tragedy). Aspects of tragedy include:</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Tragic Villain</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Tragic Victim</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Tragic hero</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Hamartia</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Hubris</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Catharsis</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Fate</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Loss</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Sadness </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Suffering </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Tragic blindness</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Misjudgements</a:t>
            </a:r>
            <a:endParaRPr sz="800">
              <a:latin typeface="Source Code Pro"/>
              <a:ea typeface="Source Code Pro"/>
              <a:cs typeface="Source Code Pro"/>
              <a:sym typeface="Source Code Pro"/>
            </a:endParaRPr>
          </a:p>
          <a:p>
            <a:pPr marL="0" lvl="0" indent="0" algn="l" rtl="0">
              <a:spcBef>
                <a:spcPts val="0"/>
              </a:spcBef>
              <a:spcAft>
                <a:spcPts val="0"/>
              </a:spcAft>
              <a:buNone/>
            </a:pPr>
            <a:r>
              <a:rPr lang="en-GB" sz="800">
                <a:latin typeface="Source Code Pro"/>
                <a:ea typeface="Source Code Pro"/>
                <a:cs typeface="Source Code Pro"/>
                <a:sym typeface="Source Code Pro"/>
              </a:rPr>
              <a:t>When writing a ‘Death of a salesman’ essay A04 is important as it is a key part of the texts and the mark scheme, for example ‘I’m not saying he’s a great man’ suggests that Linda is blinded by her love for Willy which is over-riding her clarity on the situation alluding to the final tragedy.</a:t>
            </a:r>
            <a:endParaRPr sz="800">
              <a:latin typeface="Source Code Pro"/>
              <a:ea typeface="Source Code Pro"/>
              <a:cs typeface="Source Code Pro"/>
              <a:sym typeface="Source Code Pro"/>
            </a:endParaRPr>
          </a:p>
        </p:txBody>
      </p:sp>
      <p:sp>
        <p:nvSpPr>
          <p:cNvPr id="102" name="Google Shape;102;p17"/>
          <p:cNvSpPr txBox="1"/>
          <p:nvPr/>
        </p:nvSpPr>
        <p:spPr>
          <a:xfrm>
            <a:off x="6990675" y="292850"/>
            <a:ext cx="2041200" cy="400200"/>
          </a:xfrm>
          <a:prstGeom prst="rect">
            <a:avLst/>
          </a:prstGeom>
          <a:solidFill>
            <a:srgbClr val="FF00B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Source Code Pro"/>
                <a:ea typeface="Source Code Pro"/>
                <a:cs typeface="Source Code Pro"/>
                <a:sym typeface="Source Code Pro"/>
              </a:rPr>
              <a:t>Key Quotes</a:t>
            </a:r>
            <a:endParaRPr b="1">
              <a:latin typeface="Source Code Pro"/>
              <a:ea typeface="Source Code Pro"/>
              <a:cs typeface="Source Code Pro"/>
              <a:sym typeface="Source Code Pro"/>
            </a:endParaRPr>
          </a:p>
        </p:txBody>
      </p:sp>
      <p:sp>
        <p:nvSpPr>
          <p:cNvPr id="103" name="Google Shape;103;p17"/>
          <p:cNvSpPr txBox="1"/>
          <p:nvPr/>
        </p:nvSpPr>
        <p:spPr>
          <a:xfrm>
            <a:off x="6990675" y="802800"/>
            <a:ext cx="76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104" name="Google Shape;104;p17"/>
          <p:cNvSpPr txBox="1"/>
          <p:nvPr/>
        </p:nvSpPr>
        <p:spPr>
          <a:xfrm>
            <a:off x="7021275" y="857250"/>
            <a:ext cx="1980000" cy="3140100"/>
          </a:xfrm>
          <a:prstGeom prst="rect">
            <a:avLst/>
          </a:prstGeom>
          <a:solidFill>
            <a:srgbClr val="89EEB0"/>
          </a:solidFill>
          <a:ln>
            <a:noFill/>
          </a:ln>
        </p:spPr>
        <p:txBody>
          <a:bodyPr spcFirstLastPara="1" wrap="square" lIns="91425" tIns="91425" rIns="91425" bIns="91425" anchor="t" anchorCtr="0">
            <a:spAutoFit/>
          </a:bodyPr>
          <a:lstStyle/>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‘You blew me so full of hot air’</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‘What you are, and what i am’</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‘We never told the truth for 10 minutes in this house’</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‘Would you stop mending stockings’</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‘He had the wrong dream’</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‘Now is no time for false pride Willy’</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‘Only a little boat looking for a harbour’</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‘Why am I trying to become what I don’t wanna be’</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‘I’ve got to get some seeds’</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‘I am not a leader of men, Willy, and neither are you.’</a:t>
            </a:r>
            <a:endParaRPr sz="800">
              <a:latin typeface="Source Code Pro"/>
              <a:ea typeface="Source Code Pro"/>
              <a:cs typeface="Source Code Pro"/>
              <a:sym typeface="Source Code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p:nvPr/>
        </p:nvSpPr>
        <p:spPr>
          <a:xfrm>
            <a:off x="340700" y="64400"/>
            <a:ext cx="8462700" cy="400200"/>
          </a:xfrm>
          <a:prstGeom prst="rect">
            <a:avLst/>
          </a:prstGeom>
          <a:solidFill>
            <a:srgbClr val="00FF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Source Code Pro"/>
                <a:ea typeface="Source Code Pro"/>
                <a:cs typeface="Source Code Pro"/>
                <a:sym typeface="Source Code Pro"/>
              </a:rPr>
              <a:t>Feminist critical theory key aspects</a:t>
            </a:r>
            <a:endParaRPr>
              <a:latin typeface="Source Code Pro"/>
              <a:ea typeface="Source Code Pro"/>
              <a:cs typeface="Source Code Pro"/>
              <a:sym typeface="Source Code Pro"/>
            </a:endParaRPr>
          </a:p>
        </p:txBody>
      </p:sp>
      <p:sp>
        <p:nvSpPr>
          <p:cNvPr id="110" name="Google Shape;110;p18"/>
          <p:cNvSpPr txBox="1"/>
          <p:nvPr/>
        </p:nvSpPr>
        <p:spPr>
          <a:xfrm>
            <a:off x="340650" y="464600"/>
            <a:ext cx="8462700" cy="1169700"/>
          </a:xfrm>
          <a:prstGeom prst="rect">
            <a:avLst/>
          </a:prstGeom>
          <a:noFill/>
          <a:ln>
            <a:noFill/>
          </a:ln>
        </p:spPr>
        <p:txBody>
          <a:bodyPr spcFirstLastPara="1" wrap="square" lIns="91425" tIns="91425" rIns="91425" bIns="91425" anchor="t" anchorCtr="0">
            <a:spAutoFit/>
          </a:bodyPr>
          <a:lstStyle/>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Deconstructing the way that women characters are described in novels, plays etc, especially if the author is male</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Deconstructing how one’s own gender influences how one reads and interprets a text</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Deconstructing how women autobiographers of women treat their subjects, and how biographers treat women who are secondary to the main subject</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Describing relationships between the literary text and ideas about power and sexuality and gender</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Critique of patriarchal or woman-marginalizing language</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Reclaiming women writers who are little known or have been marginalised or undervalued, sometimes referred to as expanding or criticizing the literary canon</a:t>
            </a:r>
            <a:endParaRPr sz="800">
              <a:latin typeface="Source Code Pro"/>
              <a:ea typeface="Source Code Pro"/>
              <a:cs typeface="Source Code Pro"/>
              <a:sym typeface="Source Code Pro"/>
            </a:endParaRPr>
          </a:p>
        </p:txBody>
      </p:sp>
      <p:sp>
        <p:nvSpPr>
          <p:cNvPr id="111" name="Google Shape;111;p18"/>
          <p:cNvSpPr txBox="1"/>
          <p:nvPr/>
        </p:nvSpPr>
        <p:spPr>
          <a:xfrm>
            <a:off x="851300" y="1788425"/>
            <a:ext cx="755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112" name="Google Shape;112;p18"/>
          <p:cNvSpPr txBox="1"/>
          <p:nvPr/>
        </p:nvSpPr>
        <p:spPr>
          <a:xfrm>
            <a:off x="340650" y="1566650"/>
            <a:ext cx="8462700" cy="400200"/>
          </a:xfrm>
          <a:prstGeom prst="rect">
            <a:avLst/>
          </a:prstGeom>
          <a:solidFill>
            <a:srgbClr val="FF00F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Source Code Pro"/>
                <a:ea typeface="Source Code Pro"/>
                <a:cs typeface="Source Code Pro"/>
                <a:sym typeface="Source Code Pro"/>
              </a:rPr>
              <a:t>Examples of feminist critical theory on novels</a:t>
            </a:r>
            <a:endParaRPr>
              <a:latin typeface="Source Code Pro"/>
              <a:ea typeface="Source Code Pro"/>
              <a:cs typeface="Source Code Pro"/>
              <a:sym typeface="Source Code Pro"/>
            </a:endParaRPr>
          </a:p>
        </p:txBody>
      </p:sp>
      <p:sp>
        <p:nvSpPr>
          <p:cNvPr id="113" name="Google Shape;113;p18"/>
          <p:cNvSpPr txBox="1"/>
          <p:nvPr/>
        </p:nvSpPr>
        <p:spPr>
          <a:xfrm>
            <a:off x="190275" y="1916775"/>
            <a:ext cx="8691900" cy="1416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3000"/>
              </a:spcBef>
              <a:spcAft>
                <a:spcPts val="1500"/>
              </a:spcAft>
              <a:buNone/>
            </a:pPr>
            <a:r>
              <a:rPr lang="en-GB" sz="800">
                <a:highlight>
                  <a:srgbClr val="FFFFFF"/>
                </a:highlight>
                <a:latin typeface="Source Code Pro"/>
                <a:ea typeface="Source Code Pro"/>
                <a:cs typeface="Source Code Pro"/>
                <a:sym typeface="Source Code Pro"/>
              </a:rPr>
              <a:t>There are multiple narrator's in </a:t>
            </a:r>
            <a:r>
              <a:rPr lang="en-GB" sz="800" i="1">
                <a:highlight>
                  <a:srgbClr val="FFFFFF"/>
                </a:highlight>
                <a:latin typeface="Source Code Pro"/>
                <a:ea typeface="Source Code Pro"/>
                <a:cs typeface="Source Code Pro"/>
                <a:sym typeface="Source Code Pro"/>
              </a:rPr>
              <a:t>Mrs Dalloway, </a:t>
            </a:r>
            <a:r>
              <a:rPr lang="en-GB" sz="800">
                <a:highlight>
                  <a:srgbClr val="FFFFFF"/>
                </a:highlight>
                <a:latin typeface="Source Code Pro"/>
                <a:ea typeface="Source Code Pro"/>
                <a:cs typeface="Source Code Pro"/>
                <a:sym typeface="Source Code Pro"/>
              </a:rPr>
              <a:t>as the novella uses a </a:t>
            </a:r>
            <a:r>
              <a:rPr lang="en-GB" sz="800">
                <a:highlight>
                  <a:srgbClr val="FFFFFF"/>
                </a:highlight>
                <a:uFill>
                  <a:noFill/>
                </a:uFill>
                <a:latin typeface="Source Code Pro"/>
                <a:ea typeface="Source Code Pro"/>
                <a:cs typeface="Source Code Pro"/>
                <a:sym typeface="Source Code Pro"/>
                <a:hlinkClick r:id="rId3"/>
              </a:rPr>
              <a:t>stream of </a:t>
            </a:r>
            <a:r>
              <a:rPr lang="en-GB" sz="800">
                <a:solidFill>
                  <a:srgbClr val="FF00FF"/>
                </a:solidFill>
                <a:highlight>
                  <a:srgbClr val="FFFFFF"/>
                </a:highlight>
                <a:uFill>
                  <a:noFill/>
                </a:uFill>
                <a:latin typeface="Source Code Pro"/>
                <a:ea typeface="Source Code Pro"/>
                <a:cs typeface="Source Code Pro"/>
                <a:sym typeface="Source Code Pro"/>
                <a:hlinkClick r:id="rId3">
                  <a:extLst>
                    <a:ext uri="{A12FA001-AC4F-418D-AE19-62706E023703}">
                      <ahyp:hlinkClr xmlns:ahyp="http://schemas.microsoft.com/office/drawing/2018/hyperlinkcolor" val="tx"/>
                    </a:ext>
                  </a:extLst>
                </a:hlinkClick>
              </a:rPr>
              <a:t>consciousness</a:t>
            </a:r>
            <a:r>
              <a:rPr lang="en-GB" sz="800">
                <a:solidFill>
                  <a:srgbClr val="FF00FF"/>
                </a:solidFill>
                <a:highlight>
                  <a:srgbClr val="FFFFFF"/>
                </a:highlight>
                <a:latin typeface="Source Code Pro"/>
                <a:ea typeface="Source Code Pro"/>
                <a:cs typeface="Source Code Pro"/>
                <a:sym typeface="Source Code Pro"/>
              </a:rPr>
              <a:t> </a:t>
            </a:r>
            <a:r>
              <a:rPr lang="en-GB" sz="800">
                <a:solidFill>
                  <a:srgbClr val="FF00FF"/>
                </a:solidFill>
                <a:highlight>
                  <a:srgbClr val="FFFFFF"/>
                </a:highlight>
                <a:uFill>
                  <a:noFill/>
                </a:uFill>
                <a:latin typeface="Source Code Pro"/>
                <a:ea typeface="Source Code Pro"/>
                <a:cs typeface="Source Code Pro"/>
                <a:sym typeface="Source Code Pro"/>
                <a:hlinkClick r:id="rId4">
                  <a:extLst>
                    <a:ext uri="{A12FA001-AC4F-418D-AE19-62706E023703}">
                      <ahyp:hlinkClr xmlns:ahyp="http://schemas.microsoft.com/office/drawing/2018/hyperlinkcolor" val="tx"/>
                    </a:ext>
                  </a:extLst>
                </a:hlinkClick>
              </a:rPr>
              <a:t>narrative structure</a:t>
            </a:r>
            <a:r>
              <a:rPr lang="en-GB" sz="800">
                <a:solidFill>
                  <a:srgbClr val="FF00FF"/>
                </a:solidFill>
                <a:highlight>
                  <a:srgbClr val="FFFFFF"/>
                </a:highlight>
                <a:latin typeface="Source Code Pro"/>
                <a:ea typeface="Source Code Pro"/>
                <a:cs typeface="Source Code Pro"/>
                <a:sym typeface="Source Code Pro"/>
              </a:rPr>
              <a:t>.</a:t>
            </a:r>
            <a:r>
              <a:rPr lang="en-GB" sz="800">
                <a:highlight>
                  <a:srgbClr val="FFFFFF"/>
                </a:highlight>
                <a:latin typeface="Source Code Pro"/>
                <a:ea typeface="Source Code Pro"/>
                <a:cs typeface="Source Code Pro"/>
                <a:sym typeface="Source Code Pro"/>
              </a:rPr>
              <a:t> The novella's </a:t>
            </a:r>
            <a:r>
              <a:rPr lang="en-GB" sz="800">
                <a:highlight>
                  <a:srgbClr val="FFFFFF"/>
                </a:highlight>
                <a:uFill>
                  <a:noFill/>
                </a:uFill>
                <a:latin typeface="Source Code Pro"/>
                <a:ea typeface="Source Code Pro"/>
                <a:cs typeface="Source Code Pro"/>
                <a:sym typeface="Source Code Pro"/>
                <a:hlinkClick r:id="rId5"/>
              </a:rPr>
              <a:t>protagonist</a:t>
            </a:r>
            <a:r>
              <a:rPr lang="en-GB" sz="800">
                <a:highlight>
                  <a:srgbClr val="FFFFFF"/>
                </a:highlight>
                <a:latin typeface="Source Code Pro"/>
                <a:ea typeface="Source Code Pro"/>
                <a:cs typeface="Source Code Pro"/>
                <a:sym typeface="Source Code Pro"/>
              </a:rPr>
              <a:t>, Clarissa Dalloway, is one of these narrators, giving her a level of autonomy over the way in which she is portrayed to the reader. Clarissa Dalloway is the text's </a:t>
            </a:r>
            <a:r>
              <a:rPr lang="en-GB" sz="800">
                <a:highlight>
                  <a:srgbClr val="FFFFFF"/>
                </a:highlight>
                <a:uFill>
                  <a:noFill/>
                </a:uFill>
                <a:latin typeface="Source Code Pro"/>
                <a:ea typeface="Source Code Pro"/>
                <a:cs typeface="Source Code Pro"/>
                <a:sym typeface="Source Code Pro"/>
                <a:hlinkClick r:id="rId5"/>
              </a:rPr>
              <a:t>protagonist</a:t>
            </a:r>
            <a:r>
              <a:rPr lang="en-GB" sz="800">
                <a:highlight>
                  <a:srgbClr val="FFFFFF"/>
                </a:highlight>
                <a:latin typeface="Source Code Pro"/>
                <a:ea typeface="Source Code Pro"/>
                <a:cs typeface="Source Code Pro"/>
                <a:sym typeface="Source Code Pro"/>
              </a:rPr>
              <a:t>, or main character. She has a dominant role in the </a:t>
            </a:r>
            <a:r>
              <a:rPr lang="en-GB" sz="800">
                <a:highlight>
                  <a:srgbClr val="FFFFFF"/>
                </a:highlight>
                <a:uFill>
                  <a:noFill/>
                </a:uFill>
                <a:latin typeface="Source Code Pro"/>
                <a:ea typeface="Source Code Pro"/>
                <a:cs typeface="Source Code Pro"/>
                <a:sym typeface="Source Code Pro"/>
                <a:hlinkClick r:id="rId6"/>
              </a:rPr>
              <a:t>novella</a:t>
            </a:r>
            <a:r>
              <a:rPr lang="en-GB" sz="800">
                <a:highlight>
                  <a:srgbClr val="FFFFFF"/>
                </a:highlight>
                <a:latin typeface="Source Code Pro"/>
                <a:ea typeface="Source Code Pro"/>
                <a:cs typeface="Source Code Pro"/>
                <a:sym typeface="Source Code Pro"/>
              </a:rPr>
              <a:t>'s </a:t>
            </a:r>
            <a:r>
              <a:rPr lang="en-GB" sz="800">
                <a:highlight>
                  <a:srgbClr val="FFFFFF"/>
                </a:highlight>
                <a:uFill>
                  <a:noFill/>
                </a:uFill>
                <a:latin typeface="Source Code Pro"/>
                <a:ea typeface="Source Code Pro"/>
                <a:cs typeface="Source Code Pro"/>
                <a:sym typeface="Source Code Pro"/>
                <a:hlinkClick r:id="rId7"/>
              </a:rPr>
              <a:t>narrative</a:t>
            </a:r>
            <a:r>
              <a:rPr lang="en-GB" sz="800">
                <a:highlight>
                  <a:srgbClr val="FFFFFF"/>
                </a:highlight>
                <a:latin typeface="Source Code Pro"/>
                <a:ea typeface="Source Code Pro"/>
                <a:cs typeface="Source Code Pro"/>
                <a:sym typeface="Source Code Pro"/>
              </a:rPr>
              <a:t>, with the story centering on the events of a single day, leading up to her party in the evening. </a:t>
            </a:r>
            <a:r>
              <a:rPr lang="en-GB" sz="800">
                <a:solidFill>
                  <a:srgbClr val="FF00FF"/>
                </a:solidFill>
                <a:highlight>
                  <a:srgbClr val="FFFFFF"/>
                </a:highlight>
                <a:latin typeface="Source Code Pro"/>
                <a:ea typeface="Source Code Pro"/>
                <a:cs typeface="Source Code Pro"/>
                <a:sym typeface="Source Code Pro"/>
              </a:rPr>
              <a:t>Woolf utilises both feminine and masculine </a:t>
            </a:r>
            <a:r>
              <a:rPr lang="en-GB" sz="800">
                <a:solidFill>
                  <a:srgbClr val="FF00FF"/>
                </a:solidFill>
                <a:highlight>
                  <a:srgbClr val="FFFFFF"/>
                </a:highlight>
                <a:uFill>
                  <a:noFill/>
                </a:uFill>
                <a:latin typeface="Source Code Pro"/>
                <a:ea typeface="Source Code Pro"/>
                <a:cs typeface="Source Code Pro"/>
                <a:sym typeface="Source Code Pro"/>
                <a:hlinkClick r:id="rId8">
                  <a:extLst>
                    <a:ext uri="{A12FA001-AC4F-418D-AE19-62706E023703}">
                      <ahyp:hlinkClr xmlns:ahyp="http://schemas.microsoft.com/office/drawing/2018/hyperlinkcolor" val="tx"/>
                    </a:ext>
                  </a:extLst>
                </a:hlinkClick>
              </a:rPr>
              <a:t>imagery</a:t>
            </a:r>
            <a:r>
              <a:rPr lang="en-GB" sz="800">
                <a:highlight>
                  <a:srgbClr val="FFFFFF"/>
                </a:highlight>
                <a:latin typeface="Source Code Pro"/>
                <a:ea typeface="Source Code Pro"/>
                <a:cs typeface="Source Code Pro"/>
                <a:sym typeface="Source Code Pro"/>
              </a:rPr>
              <a:t> in the text, a key example being Peter's 'pocket-knife'. The pocket-knife acts as a </a:t>
            </a:r>
            <a:r>
              <a:rPr lang="en-GB" sz="800">
                <a:solidFill>
                  <a:srgbClr val="FF00FF"/>
                </a:solidFill>
                <a:highlight>
                  <a:srgbClr val="FFFFFF"/>
                </a:highlight>
                <a:latin typeface="Source Code Pro"/>
                <a:ea typeface="Source Code Pro"/>
                <a:cs typeface="Source Code Pro"/>
                <a:sym typeface="Source Code Pro"/>
              </a:rPr>
              <a:t>phallic symbol</a:t>
            </a:r>
            <a:r>
              <a:rPr lang="en-GB" sz="800">
                <a:highlight>
                  <a:srgbClr val="FFFFFF"/>
                </a:highlight>
                <a:latin typeface="Source Code Pro"/>
                <a:ea typeface="Source Code Pro"/>
                <a:cs typeface="Source Code Pro"/>
                <a:sym typeface="Source Code Pro"/>
              </a:rPr>
              <a:t>, Woolf employs it to allow the audience to infer Peter’s attraction and need for dominance. The </a:t>
            </a:r>
            <a:r>
              <a:rPr lang="en-GB" sz="800">
                <a:solidFill>
                  <a:srgbClr val="FF00FF"/>
                </a:solidFill>
                <a:highlight>
                  <a:srgbClr val="FFFFFF"/>
                </a:highlight>
                <a:latin typeface="Source Code Pro"/>
                <a:ea typeface="Source Code Pro"/>
                <a:cs typeface="Source Code Pro"/>
                <a:sym typeface="Source Code Pro"/>
              </a:rPr>
              <a:t>pocket-knife becomes a symbol of masculinity</a:t>
            </a:r>
            <a:r>
              <a:rPr lang="en-GB" sz="800">
                <a:highlight>
                  <a:srgbClr val="FFFFFF"/>
                </a:highlight>
                <a:latin typeface="Source Code Pro"/>
                <a:ea typeface="Source Code Pro"/>
                <a:cs typeface="Source Code Pro"/>
                <a:sym typeface="Source Code Pro"/>
              </a:rPr>
              <a:t> during Peter and Clarissa's first exchange. </a:t>
            </a:r>
            <a:r>
              <a:rPr lang="en-GB" sz="800">
                <a:solidFill>
                  <a:srgbClr val="FF00FF"/>
                </a:solidFill>
                <a:highlight>
                  <a:srgbClr val="FFFFFF"/>
                </a:highlight>
                <a:latin typeface="Source Code Pro"/>
                <a:ea typeface="Source Code Pro"/>
                <a:cs typeface="Source Code Pro"/>
                <a:sym typeface="Source Code Pro"/>
              </a:rPr>
              <a:t>Despite knives holding connotations with danger and Peter’s own pocket knife being large, Clarissa dismisses it. This indicates that she is not intimidated by Peter’s masculinity and presence. As he tilts his pen-knife towards her green dress</a:t>
            </a:r>
            <a:r>
              <a:rPr lang="en-GB" sz="800">
                <a:highlight>
                  <a:srgbClr val="FFFFFF"/>
                </a:highlight>
                <a:latin typeface="Source Code Pro"/>
                <a:ea typeface="Source Code Pro"/>
                <a:cs typeface="Source Code Pro"/>
                <a:sym typeface="Source Code Pro"/>
              </a:rPr>
              <a:t>, Clarissa simply responds by opening her scissors, a yonic symbol, the similar connotations with danger held by scissors allowing Clarissa to match Peter’s encroaching masculinity with her femininity.</a:t>
            </a:r>
            <a:endParaRPr>
              <a:solidFill>
                <a:srgbClr val="393E42"/>
              </a:solidFill>
              <a:highlight>
                <a:srgbClr val="FFFFFF"/>
              </a:highlight>
            </a:endParaRPr>
          </a:p>
        </p:txBody>
      </p:sp>
      <p:sp>
        <p:nvSpPr>
          <p:cNvPr id="114" name="Google Shape;114;p18"/>
          <p:cNvSpPr txBox="1"/>
          <p:nvPr/>
        </p:nvSpPr>
        <p:spPr>
          <a:xfrm>
            <a:off x="340700" y="3262075"/>
            <a:ext cx="8462700" cy="400200"/>
          </a:xfrm>
          <a:prstGeom prst="rect">
            <a:avLst/>
          </a:prstGeom>
          <a:solidFill>
            <a:srgbClr val="4A86E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Source Code Pro"/>
                <a:ea typeface="Source Code Pro"/>
                <a:cs typeface="Source Code Pro"/>
                <a:sym typeface="Source Code Pro"/>
              </a:rPr>
              <a:t>Examples of feminist critical theory on poetry</a:t>
            </a:r>
            <a:endParaRPr>
              <a:latin typeface="Source Code Pro"/>
              <a:ea typeface="Source Code Pro"/>
              <a:cs typeface="Source Code Pro"/>
              <a:sym typeface="Source Code Pro"/>
            </a:endParaRPr>
          </a:p>
        </p:txBody>
      </p:sp>
      <p:sp>
        <p:nvSpPr>
          <p:cNvPr id="115" name="Google Shape;115;p18"/>
          <p:cNvSpPr txBox="1"/>
          <p:nvPr/>
        </p:nvSpPr>
        <p:spPr>
          <a:xfrm>
            <a:off x="206850" y="3662275"/>
            <a:ext cx="8730300" cy="149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800"/>
              </a:spcAft>
              <a:buNone/>
            </a:pPr>
            <a:r>
              <a:rPr lang="en-GB" sz="750">
                <a:latin typeface="Source Code Pro"/>
                <a:ea typeface="Source Code Pro"/>
                <a:cs typeface="Source Code Pro"/>
                <a:sym typeface="Source Code Pro"/>
              </a:rPr>
              <a:t>In the Dickinson’s poem, “I ’m wife; I’ve finished that”, it showed the </a:t>
            </a:r>
            <a:r>
              <a:rPr lang="en-GB" sz="750">
                <a:solidFill>
                  <a:srgbClr val="4A86E8"/>
                </a:solidFill>
                <a:latin typeface="Source Code Pro"/>
                <a:ea typeface="Source Code Pro"/>
                <a:cs typeface="Source Code Pro"/>
                <a:sym typeface="Source Code Pro"/>
              </a:rPr>
              <a:t>woman’s difference of freedom when they are married and have not married.</a:t>
            </a:r>
            <a:r>
              <a:rPr lang="en-GB" sz="750">
                <a:latin typeface="Source Code Pro"/>
                <a:ea typeface="Source Code Pro"/>
                <a:cs typeface="Source Code Pro"/>
                <a:sym typeface="Source Code Pro"/>
              </a:rPr>
              <a:t> It is not amazed if this poem is connected to feminism approach. Feminist scholars have examined Dickinson’s poems and letters in an effort to gain some insight into how the poet responded to the </a:t>
            </a:r>
            <a:r>
              <a:rPr lang="en-GB" sz="750">
                <a:solidFill>
                  <a:srgbClr val="4A86E8"/>
                </a:solidFill>
                <a:latin typeface="Source Code Pro"/>
                <a:ea typeface="Source Code Pro"/>
                <a:cs typeface="Source Code Pro"/>
                <a:sym typeface="Source Code Pro"/>
              </a:rPr>
              <a:t>gender-restrictive values of the mid-nineteenth-century patriarchal society.</a:t>
            </a:r>
            <a:r>
              <a:rPr lang="en-GB" sz="750">
                <a:latin typeface="Source Code Pro"/>
                <a:ea typeface="Source Code Pro"/>
                <a:cs typeface="Source Code Pro"/>
                <a:sym typeface="Source Code Pro"/>
              </a:rPr>
              <a:t> These critics have concluded that while as a person Dickinson succumbed to a life of social marginality and seclusion, as a poet she opened a new frontier of </a:t>
            </a:r>
            <a:r>
              <a:rPr lang="en-GB" sz="750">
                <a:solidFill>
                  <a:srgbClr val="4A86E8"/>
                </a:solidFill>
                <a:latin typeface="Source Code Pro"/>
                <a:ea typeface="Source Code Pro"/>
                <a:cs typeface="Source Code Pro"/>
                <a:sym typeface="Source Code Pro"/>
              </a:rPr>
              <a:t>feminine power and assertiveness</a:t>
            </a:r>
            <a:r>
              <a:rPr lang="en-GB" sz="750">
                <a:latin typeface="Source Code Pro"/>
                <a:ea typeface="Source Code Pro"/>
                <a:cs typeface="Source Code Pro"/>
                <a:sym typeface="Source Code Pro"/>
              </a:rPr>
              <a:t> through her transcendent and imaginative verse. Feminist scholars have identified a number of Dickinson’s poems which directly comment upon the role and experiences of women within a </a:t>
            </a:r>
            <a:r>
              <a:rPr lang="en-GB" sz="750">
                <a:solidFill>
                  <a:srgbClr val="4A86E8"/>
                </a:solidFill>
                <a:latin typeface="Source Code Pro"/>
                <a:ea typeface="Source Code Pro"/>
                <a:cs typeface="Source Code Pro"/>
                <a:sym typeface="Source Code Pro"/>
              </a:rPr>
              <a:t>repressive patriarchal order.</a:t>
            </a:r>
            <a:r>
              <a:rPr lang="en-GB" sz="750">
                <a:latin typeface="Source Code Pro"/>
                <a:ea typeface="Source Code Pro"/>
                <a:cs typeface="Source Code Pro"/>
                <a:sym typeface="Source Code Pro"/>
              </a:rPr>
              <a:t> In addition, some of these critics have suggested that many more poems can be interpreted as the poet’s opinion of gender issues if one were to assume that the speaker in each verse is a female. For example, Poem 271 (“A solemn thing—it was—I said—”) presents the image of “a woman—white,” which may be a reference to a bride, a novice nun, or a female poet. At the conclusion, the speaker of the poem finds satisfaction in her “‘small’ life,” which some commentators have suggested is a </a:t>
            </a:r>
            <a:r>
              <a:rPr lang="en-GB" sz="750">
                <a:solidFill>
                  <a:srgbClr val="4A86E8"/>
                </a:solidFill>
                <a:latin typeface="Source Code Pro"/>
                <a:ea typeface="Source Code Pro"/>
                <a:cs typeface="Source Code Pro"/>
                <a:sym typeface="Source Code Pro"/>
              </a:rPr>
              <a:t>rejection of conventional female roles in favor of pursuing those that she finds more fulfilling.</a:t>
            </a:r>
            <a:endParaRPr sz="750">
              <a:solidFill>
                <a:srgbClr val="4A86E8"/>
              </a:solidFill>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p:nvPr/>
        </p:nvSpPr>
        <p:spPr>
          <a:xfrm>
            <a:off x="329075" y="143075"/>
            <a:ext cx="701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121" name="Google Shape;121;p19"/>
          <p:cNvSpPr txBox="1"/>
          <p:nvPr/>
        </p:nvSpPr>
        <p:spPr>
          <a:xfrm>
            <a:off x="258300" y="228925"/>
            <a:ext cx="8627400" cy="400200"/>
          </a:xfrm>
          <a:prstGeom prst="rect">
            <a:avLst/>
          </a:prstGeom>
          <a:solidFill>
            <a:srgbClr val="FF00B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Source Code Pro"/>
                <a:ea typeface="Source Code Pro"/>
                <a:cs typeface="Source Code Pro"/>
                <a:sym typeface="Source Code Pro"/>
              </a:rPr>
              <a:t>Assessment objectives (AO’s)</a:t>
            </a:r>
            <a:endParaRPr b="1">
              <a:latin typeface="Source Code Pro"/>
              <a:ea typeface="Source Code Pro"/>
              <a:cs typeface="Source Code Pro"/>
              <a:sym typeface="Source Code Pro"/>
            </a:endParaRPr>
          </a:p>
        </p:txBody>
      </p:sp>
      <p:sp>
        <p:nvSpPr>
          <p:cNvPr id="122" name="Google Shape;122;p19"/>
          <p:cNvSpPr txBox="1"/>
          <p:nvPr/>
        </p:nvSpPr>
        <p:spPr>
          <a:xfrm>
            <a:off x="258300" y="786900"/>
            <a:ext cx="2360700" cy="4248300"/>
          </a:xfrm>
          <a:prstGeom prst="rect">
            <a:avLst/>
          </a:prstGeom>
          <a:solidFill>
            <a:srgbClr val="E6595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b="1">
                <a:latin typeface="Source Code Pro"/>
                <a:ea typeface="Source Code Pro"/>
                <a:cs typeface="Source Code Pro"/>
                <a:sym typeface="Source Code Pro"/>
              </a:rPr>
              <a:t>AO2</a:t>
            </a:r>
            <a:endParaRPr sz="800" b="1">
              <a:latin typeface="Source Code Pro"/>
              <a:ea typeface="Source Code Pro"/>
              <a:cs typeface="Source Code Pro"/>
              <a:sym typeface="Source Code Pro"/>
            </a:endParaRPr>
          </a:p>
          <a:p>
            <a:pPr marL="0" lvl="0" indent="0" algn="l" rtl="0">
              <a:spcBef>
                <a:spcPts val="0"/>
              </a:spcBef>
              <a:spcAft>
                <a:spcPts val="0"/>
              </a:spcAft>
              <a:buNone/>
            </a:pPr>
            <a:r>
              <a:rPr lang="en-GB" sz="800">
                <a:latin typeface="Source Code Pro"/>
                <a:ea typeface="Source Code Pro"/>
                <a:cs typeface="Source Code Pro"/>
                <a:sym typeface="Source Code Pro"/>
              </a:rPr>
              <a:t>AO2 is how writers “shape meanings” within their texts using devices.</a:t>
            </a:r>
            <a:endParaRPr sz="800">
              <a:latin typeface="Source Code Pro"/>
              <a:ea typeface="Source Code Pro"/>
              <a:cs typeface="Source Code Pro"/>
              <a:sym typeface="Source Code Pro"/>
            </a:endParaRPr>
          </a:p>
          <a:p>
            <a:pPr marL="0" lvl="0" indent="0" algn="l" rtl="0">
              <a:spcBef>
                <a:spcPts val="0"/>
              </a:spcBef>
              <a:spcAft>
                <a:spcPts val="0"/>
              </a:spcAft>
              <a:buNone/>
            </a:pPr>
            <a:r>
              <a:rPr lang="en-GB" sz="800">
                <a:latin typeface="Source Code Pro"/>
                <a:ea typeface="Source Code Pro"/>
                <a:cs typeface="Source Code Pro"/>
                <a:sym typeface="Source Code Pro"/>
              </a:rPr>
              <a:t>Within the coursework it is important to focus on how the authors have made conscious choices to portray women in a certain way.</a:t>
            </a:r>
            <a:endParaRPr sz="800">
              <a:latin typeface="Source Code Pro"/>
              <a:ea typeface="Source Code Pro"/>
              <a:cs typeface="Source Code Pro"/>
              <a:sym typeface="Source Code Pro"/>
            </a:endParaRPr>
          </a:p>
          <a:p>
            <a:pPr marL="0" lvl="0" indent="0" algn="l" rtl="0">
              <a:spcBef>
                <a:spcPts val="0"/>
              </a:spcBef>
              <a:spcAft>
                <a:spcPts val="0"/>
              </a:spcAft>
              <a:buNone/>
            </a:pPr>
            <a:r>
              <a:rPr lang="en-GB" sz="800">
                <a:latin typeface="Source Code Pro"/>
                <a:ea typeface="Source Code Pro"/>
                <a:cs typeface="Source Code Pro"/>
                <a:sym typeface="Source Code Pro"/>
              </a:rPr>
              <a:t>It is also important to keep the literary genre in mind and ask yourself how this genre could affect the portrayal of women.</a:t>
            </a:r>
            <a:endParaRPr sz="800">
              <a:latin typeface="Source Code Pro"/>
              <a:ea typeface="Source Code Pro"/>
              <a:cs typeface="Source Code Pro"/>
              <a:sym typeface="Source Code Pro"/>
            </a:endParaRPr>
          </a:p>
          <a:p>
            <a:pPr marL="0" lvl="0" indent="0" algn="l" rtl="0">
              <a:spcBef>
                <a:spcPts val="0"/>
              </a:spcBef>
              <a:spcAft>
                <a:spcPts val="0"/>
              </a:spcAft>
              <a:buNone/>
            </a:pPr>
            <a:r>
              <a:rPr lang="en-GB" sz="800">
                <a:latin typeface="Source Code Pro"/>
                <a:ea typeface="Source Code Pro"/>
                <a:cs typeface="Source Code Pro"/>
                <a:sym typeface="Source Code Pro"/>
              </a:rPr>
              <a:t>Try to acknowledge the text as a whole rather than relying on smaller extracts from the novel/poem. </a:t>
            </a:r>
            <a:endParaRPr sz="800">
              <a:latin typeface="Source Code Pro"/>
              <a:ea typeface="Source Code Pro"/>
              <a:cs typeface="Source Code Pro"/>
              <a:sym typeface="Source Code Pro"/>
            </a:endParaRPr>
          </a:p>
          <a:p>
            <a:pPr marL="0" lvl="0" indent="0" algn="l" rtl="0">
              <a:spcBef>
                <a:spcPts val="0"/>
              </a:spcBef>
              <a:spcAft>
                <a:spcPts val="0"/>
              </a:spcAft>
              <a:buNone/>
            </a:pPr>
            <a:r>
              <a:rPr lang="en-GB" sz="800">
                <a:latin typeface="Source Code Pro"/>
                <a:ea typeface="Source Code Pro"/>
                <a:cs typeface="Source Code Pro"/>
                <a:sym typeface="Source Code Pro"/>
              </a:rPr>
              <a:t>ALways link your quotes and thoughts back to the text and back to the critical anthology given to you.</a:t>
            </a:r>
            <a:endParaRPr sz="800">
              <a:latin typeface="Source Code Pro"/>
              <a:ea typeface="Source Code Pro"/>
              <a:cs typeface="Source Code Pro"/>
              <a:sym typeface="Source Code Pro"/>
            </a:endParaRPr>
          </a:p>
          <a:p>
            <a:pPr marL="0" lvl="0" indent="0" algn="l" rtl="0">
              <a:spcBef>
                <a:spcPts val="0"/>
              </a:spcBef>
              <a:spcAft>
                <a:spcPts val="0"/>
              </a:spcAft>
              <a:buNone/>
            </a:pPr>
            <a:r>
              <a:rPr lang="en-GB" sz="800">
                <a:latin typeface="Source Code Pro"/>
                <a:ea typeface="Source Code Pro"/>
                <a:cs typeface="Source Code Pro"/>
                <a:sym typeface="Source Code Pro"/>
              </a:rPr>
              <a:t>You can still use the ‘classic’ AO2 points such as </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Dramatic structure</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Stage directions</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Speech and Language</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Stagecraft</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Imagery</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Metaphorical Language</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Time &amp; Place</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Point of View etc</a:t>
            </a:r>
            <a:endParaRPr sz="800">
              <a:latin typeface="Source Code Pro"/>
              <a:ea typeface="Source Code Pro"/>
              <a:cs typeface="Source Code Pro"/>
              <a:sym typeface="Source Code Pro"/>
            </a:endParaRPr>
          </a:p>
          <a:p>
            <a:pPr marL="0" lvl="0" indent="0" algn="l" rtl="0">
              <a:spcBef>
                <a:spcPts val="0"/>
              </a:spcBef>
              <a:spcAft>
                <a:spcPts val="0"/>
              </a:spcAft>
              <a:buNone/>
            </a:pPr>
            <a:r>
              <a:rPr lang="en-GB" sz="800">
                <a:latin typeface="Source Code Pro"/>
                <a:ea typeface="Source Code Pro"/>
                <a:cs typeface="Source Code Pro"/>
                <a:sym typeface="Source Code Pro"/>
              </a:rPr>
              <a:t>However these need to be linked back to the anthology and back to how the novel/poem presents feminism.</a:t>
            </a:r>
            <a:endParaRPr sz="800">
              <a:latin typeface="Source Code Pro"/>
              <a:ea typeface="Source Code Pro"/>
              <a:cs typeface="Source Code Pro"/>
              <a:sym typeface="Source Code Pro"/>
            </a:endParaRPr>
          </a:p>
        </p:txBody>
      </p:sp>
      <p:sp>
        <p:nvSpPr>
          <p:cNvPr id="123" name="Google Shape;123;p19"/>
          <p:cNvSpPr txBox="1"/>
          <p:nvPr/>
        </p:nvSpPr>
        <p:spPr>
          <a:xfrm>
            <a:off x="2710400" y="786900"/>
            <a:ext cx="2110500" cy="4125000"/>
          </a:xfrm>
          <a:prstGeom prst="rect">
            <a:avLst/>
          </a:prstGeom>
          <a:solidFill>
            <a:srgbClr val="56ABEB"/>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b="1">
                <a:latin typeface="Source Code Pro"/>
                <a:ea typeface="Source Code Pro"/>
                <a:cs typeface="Source Code Pro"/>
                <a:sym typeface="Source Code Pro"/>
              </a:rPr>
              <a:t>AO3</a:t>
            </a:r>
            <a:endParaRPr sz="800" b="1">
              <a:latin typeface="Source Code Pro"/>
              <a:ea typeface="Source Code Pro"/>
              <a:cs typeface="Source Code Pro"/>
              <a:sym typeface="Source Code Pro"/>
            </a:endParaRPr>
          </a:p>
          <a:p>
            <a:pPr marL="0" lvl="0" indent="0" algn="l" rtl="0">
              <a:spcBef>
                <a:spcPts val="0"/>
              </a:spcBef>
              <a:spcAft>
                <a:spcPts val="0"/>
              </a:spcAft>
              <a:buNone/>
            </a:pPr>
            <a:r>
              <a:rPr lang="en-GB" sz="800">
                <a:latin typeface="Source Code Pro"/>
                <a:ea typeface="Source Code Pro"/>
                <a:cs typeface="Source Code Pro"/>
                <a:sym typeface="Source Code Pro"/>
              </a:rPr>
              <a:t>AO3 relates to the many possible contexts which arise out of the text, the specific task and the period being studied. </a:t>
            </a:r>
            <a:endParaRPr sz="800">
              <a:latin typeface="Source Code Pro"/>
              <a:ea typeface="Source Code Pro"/>
              <a:cs typeface="Source Code Pro"/>
              <a:sym typeface="Source Code Pro"/>
            </a:endParaRPr>
          </a:p>
          <a:p>
            <a:pPr marL="0" lvl="0" indent="0" algn="l" rtl="0">
              <a:spcBef>
                <a:spcPts val="0"/>
              </a:spcBef>
              <a:spcAft>
                <a:spcPts val="0"/>
              </a:spcAft>
              <a:buNone/>
            </a:pPr>
            <a:r>
              <a:rPr lang="en-GB" sz="800">
                <a:latin typeface="Source Code Pro"/>
                <a:ea typeface="Source Code Pro"/>
                <a:cs typeface="Source Code Pro"/>
                <a:sym typeface="Source Code Pro"/>
              </a:rPr>
              <a:t>Relevant background factors are good to know as they can help to learn how women are portrayed in the novel/poetry and how time periods affect the way authors write about women.</a:t>
            </a:r>
            <a:endParaRPr sz="800">
              <a:latin typeface="Source Code Pro"/>
              <a:ea typeface="Source Code Pro"/>
              <a:cs typeface="Source Code Pro"/>
              <a:sym typeface="Source Code Pro"/>
            </a:endParaRPr>
          </a:p>
          <a:p>
            <a:pPr marL="0" lvl="0" indent="0" algn="l" rtl="0">
              <a:spcBef>
                <a:spcPts val="0"/>
              </a:spcBef>
              <a:spcAft>
                <a:spcPts val="0"/>
              </a:spcAft>
              <a:buNone/>
            </a:pPr>
            <a:r>
              <a:rPr lang="en-GB" sz="800">
                <a:latin typeface="Source Code Pro"/>
                <a:ea typeface="Source Code Pro"/>
                <a:cs typeface="Source Code Pro"/>
                <a:sym typeface="Source Code Pro"/>
              </a:rPr>
              <a:t>AO3 is important however it should be used to support points that have been made and used to reinforce AO1/AO2.</a:t>
            </a:r>
            <a:endParaRPr sz="800">
              <a:latin typeface="Source Code Pro"/>
              <a:ea typeface="Source Code Pro"/>
              <a:cs typeface="Source Code Pro"/>
              <a:sym typeface="Source Code Pro"/>
            </a:endParaRPr>
          </a:p>
          <a:p>
            <a:pPr marL="0" lvl="0" indent="0" algn="l" rtl="0">
              <a:spcBef>
                <a:spcPts val="0"/>
              </a:spcBef>
              <a:spcAft>
                <a:spcPts val="0"/>
              </a:spcAft>
              <a:buNone/>
            </a:pPr>
            <a:r>
              <a:rPr lang="en-GB" sz="800">
                <a:latin typeface="Source Code Pro"/>
                <a:ea typeface="Source Code Pro"/>
                <a:cs typeface="Source Code Pro"/>
                <a:sym typeface="Source Code Pro"/>
              </a:rPr>
              <a:t>After making a point on AO3 it is important to go back to the point/task as it can be very easy to drift off into writing an essay about treatment of women in a specific time period, when this is not needed.</a:t>
            </a:r>
            <a:endParaRPr sz="800">
              <a:latin typeface="Source Code Pro"/>
              <a:ea typeface="Source Code Pro"/>
              <a:cs typeface="Source Code Pro"/>
              <a:sym typeface="Source Code Pro"/>
            </a:endParaRPr>
          </a:p>
          <a:p>
            <a:pPr marL="0" lvl="0" indent="0" algn="l" rtl="0">
              <a:spcBef>
                <a:spcPts val="0"/>
              </a:spcBef>
              <a:spcAft>
                <a:spcPts val="0"/>
              </a:spcAft>
              <a:buNone/>
            </a:pPr>
            <a:r>
              <a:rPr lang="en-GB" sz="800">
                <a:latin typeface="Source Code Pro"/>
                <a:ea typeface="Source Code Pro"/>
                <a:cs typeface="Source Code Pro"/>
                <a:sym typeface="Source Code Pro"/>
              </a:rPr>
              <a:t>Things such as </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Context of production </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Context of reception</a:t>
            </a:r>
            <a:endParaRPr sz="800">
              <a:latin typeface="Source Code Pro"/>
              <a:ea typeface="Source Code Pro"/>
              <a:cs typeface="Source Code Pro"/>
              <a:sym typeface="Source Code Pro"/>
            </a:endParaRPr>
          </a:p>
          <a:p>
            <a:pPr marL="0" lvl="0" indent="0" algn="l" rtl="0">
              <a:spcBef>
                <a:spcPts val="0"/>
              </a:spcBef>
              <a:spcAft>
                <a:spcPts val="0"/>
              </a:spcAft>
              <a:buNone/>
            </a:pPr>
            <a:r>
              <a:rPr lang="en-GB" sz="800">
                <a:latin typeface="Source Code Pro"/>
                <a:ea typeface="Source Code Pro"/>
                <a:cs typeface="Source Code Pro"/>
                <a:sym typeface="Source Code Pro"/>
              </a:rPr>
              <a:t>Are important to recognise within the coursework as they can be extremely relevant to the representation of women within the writing.</a:t>
            </a:r>
            <a:endParaRPr sz="800">
              <a:latin typeface="Source Code Pro"/>
              <a:ea typeface="Source Code Pro"/>
              <a:cs typeface="Source Code Pro"/>
              <a:sym typeface="Source Code Pro"/>
            </a:endParaRPr>
          </a:p>
        </p:txBody>
      </p:sp>
      <p:sp>
        <p:nvSpPr>
          <p:cNvPr id="124" name="Google Shape;124;p19"/>
          <p:cNvSpPr txBox="1"/>
          <p:nvPr/>
        </p:nvSpPr>
        <p:spPr>
          <a:xfrm>
            <a:off x="4912300" y="810000"/>
            <a:ext cx="2000400" cy="4202100"/>
          </a:xfrm>
          <a:prstGeom prst="rect">
            <a:avLst/>
          </a:prstGeom>
          <a:solidFill>
            <a:srgbClr val="9A72C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Source Code Pro"/>
                <a:ea typeface="Source Code Pro"/>
                <a:cs typeface="Source Code Pro"/>
                <a:sym typeface="Source Code Pro"/>
              </a:rPr>
              <a:t>AO4</a:t>
            </a:r>
            <a:endParaRPr sz="900" b="1">
              <a:latin typeface="Source Code Pro"/>
              <a:ea typeface="Source Code Pro"/>
              <a:cs typeface="Source Code Pro"/>
              <a:sym typeface="Source Code Pro"/>
            </a:endParaRPr>
          </a:p>
          <a:p>
            <a:pPr marL="0" lvl="0" indent="0" algn="l" rtl="0">
              <a:spcBef>
                <a:spcPts val="0"/>
              </a:spcBef>
              <a:spcAft>
                <a:spcPts val="0"/>
              </a:spcAft>
              <a:buNone/>
            </a:pPr>
            <a:r>
              <a:rPr lang="en-GB" sz="900">
                <a:latin typeface="Source Code Pro"/>
                <a:ea typeface="Source Code Pro"/>
                <a:cs typeface="Source Code Pro"/>
                <a:sym typeface="Source Code Pro"/>
              </a:rPr>
              <a:t>AO4 is the aspects of the genre you are studying, in your NEA this will be the literary criticism chosen to study (feminist).</a:t>
            </a:r>
            <a:endParaRPr sz="900">
              <a:latin typeface="Source Code Pro"/>
              <a:ea typeface="Source Code Pro"/>
              <a:cs typeface="Source Code Pro"/>
              <a:sym typeface="Source Code Pro"/>
            </a:endParaRPr>
          </a:p>
          <a:p>
            <a:pPr marL="0" lvl="0" indent="0" algn="l" rtl="0">
              <a:spcBef>
                <a:spcPts val="0"/>
              </a:spcBef>
              <a:spcAft>
                <a:spcPts val="0"/>
              </a:spcAft>
              <a:buNone/>
            </a:pPr>
            <a:r>
              <a:rPr lang="en-GB" sz="900">
                <a:latin typeface="Source Code Pro"/>
                <a:ea typeface="Source Code Pro"/>
                <a:cs typeface="Source Code Pro"/>
                <a:sym typeface="Source Code Pro"/>
              </a:rPr>
              <a:t>In coursework it is important to make literary links and to focus on how the writer has presented the relevant aspects.</a:t>
            </a:r>
            <a:endParaRPr sz="900">
              <a:latin typeface="Source Code Pro"/>
              <a:ea typeface="Source Code Pro"/>
              <a:cs typeface="Source Code Pro"/>
              <a:sym typeface="Source Code Pro"/>
            </a:endParaRPr>
          </a:p>
          <a:p>
            <a:pPr marL="0" lvl="0" indent="0" algn="l" rtl="0">
              <a:spcBef>
                <a:spcPts val="0"/>
              </a:spcBef>
              <a:spcAft>
                <a:spcPts val="0"/>
              </a:spcAft>
              <a:buNone/>
            </a:pPr>
            <a:r>
              <a:rPr lang="en-GB" sz="900">
                <a:latin typeface="Source Code Pro"/>
                <a:ea typeface="Source Code Pro"/>
                <a:cs typeface="Source Code Pro"/>
                <a:sym typeface="Source Code Pro"/>
              </a:rPr>
              <a:t>Exploring differences and similarities within the text and how women are presented is important when trying to make connections between the anthology and the novel.</a:t>
            </a:r>
            <a:endParaRPr sz="900">
              <a:latin typeface="Source Code Pro"/>
              <a:ea typeface="Source Code Pro"/>
              <a:cs typeface="Source Code Pro"/>
              <a:sym typeface="Source Code Pro"/>
            </a:endParaRPr>
          </a:p>
          <a:p>
            <a:pPr marL="0" lvl="0" indent="0" algn="l" rtl="0">
              <a:spcBef>
                <a:spcPts val="0"/>
              </a:spcBef>
              <a:spcAft>
                <a:spcPts val="0"/>
              </a:spcAft>
              <a:buNone/>
            </a:pPr>
            <a:r>
              <a:rPr lang="en-GB" sz="900">
                <a:latin typeface="Source Code Pro"/>
                <a:ea typeface="Source Code Pro"/>
                <a:cs typeface="Source Code Pro"/>
                <a:sym typeface="Source Code Pro"/>
              </a:rPr>
              <a:t>AO4 is targeted by the requirement to refer to the critical anthology, which is itself another text. Making connections between the text and the critical anthology is important for establishing a good feminist critical theory of your chosen novel.</a:t>
            </a:r>
            <a:endParaRPr sz="600">
              <a:latin typeface="Source Code Pro"/>
              <a:ea typeface="Source Code Pro"/>
              <a:cs typeface="Source Code Pro"/>
              <a:sym typeface="Source Code Pro"/>
            </a:endParaRPr>
          </a:p>
        </p:txBody>
      </p:sp>
      <p:sp>
        <p:nvSpPr>
          <p:cNvPr id="125" name="Google Shape;125;p19"/>
          <p:cNvSpPr txBox="1"/>
          <p:nvPr/>
        </p:nvSpPr>
        <p:spPr>
          <a:xfrm>
            <a:off x="7004100" y="810000"/>
            <a:ext cx="1864500" cy="4063500"/>
          </a:xfrm>
          <a:prstGeom prst="rect">
            <a:avLst/>
          </a:prstGeom>
          <a:solidFill>
            <a:srgbClr val="89EEB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Source Code Pro"/>
                <a:ea typeface="Source Code Pro"/>
                <a:cs typeface="Source Code Pro"/>
                <a:sym typeface="Source Code Pro"/>
              </a:rPr>
              <a:t>AO1/AO5</a:t>
            </a:r>
            <a:endParaRPr sz="900" b="1">
              <a:latin typeface="Source Code Pro"/>
              <a:ea typeface="Source Code Pro"/>
              <a:cs typeface="Source Code Pro"/>
              <a:sym typeface="Source Code Pro"/>
            </a:endParaRPr>
          </a:p>
          <a:p>
            <a:pPr marL="0" lvl="0" indent="0" algn="l" rtl="0">
              <a:spcBef>
                <a:spcPts val="0"/>
              </a:spcBef>
              <a:spcAft>
                <a:spcPts val="0"/>
              </a:spcAft>
              <a:buNone/>
            </a:pPr>
            <a:r>
              <a:rPr lang="en-GB" sz="900">
                <a:latin typeface="Source Code Pro"/>
                <a:ea typeface="Source Code Pro"/>
                <a:cs typeface="Source Code Pro"/>
                <a:sym typeface="Source Code Pro"/>
              </a:rPr>
              <a:t>AO1:It is important to read over your chosen texts to be able to have a wider understanding of the novel/poetry and be able to start making links to feminist critical theory. It is good to start planning and writing about key points you have encountered within the novel so they can be refined and used within the coursework.</a:t>
            </a:r>
            <a:endParaRPr sz="900">
              <a:latin typeface="Source Code Pro"/>
              <a:ea typeface="Source Code Pro"/>
              <a:cs typeface="Source Code Pro"/>
              <a:sym typeface="Source Code Pro"/>
            </a:endParaRPr>
          </a:p>
          <a:p>
            <a:pPr marL="0" lvl="0" indent="0" algn="l" rtl="0">
              <a:spcBef>
                <a:spcPts val="0"/>
              </a:spcBef>
              <a:spcAft>
                <a:spcPts val="0"/>
              </a:spcAft>
              <a:buNone/>
            </a:pPr>
            <a:endParaRPr sz="900">
              <a:latin typeface="Source Code Pro"/>
              <a:ea typeface="Source Code Pro"/>
              <a:cs typeface="Source Code Pro"/>
              <a:sym typeface="Source Code Pro"/>
            </a:endParaRPr>
          </a:p>
          <a:p>
            <a:pPr marL="0" lvl="0" indent="0" algn="l" rtl="0">
              <a:spcBef>
                <a:spcPts val="0"/>
              </a:spcBef>
              <a:spcAft>
                <a:spcPts val="0"/>
              </a:spcAft>
              <a:buNone/>
            </a:pPr>
            <a:r>
              <a:rPr lang="en-GB" sz="900">
                <a:latin typeface="Source Code Pro"/>
                <a:ea typeface="Source Code Pro"/>
                <a:cs typeface="Source Code Pro"/>
                <a:sym typeface="Source Code Pro"/>
              </a:rPr>
              <a:t>AO5: Reading others literary criticisms on the novel you have chosen can help to inform you and help you to create a more informed response. In addition to this, don’t rely too heavily on others criticism’s and don’t plagiarise.</a:t>
            </a:r>
            <a:endParaRPr sz="600">
              <a:latin typeface="Source Code Pro"/>
              <a:ea typeface="Source Code Pro"/>
              <a:cs typeface="Source Code Pro"/>
              <a:sym typeface="Source Code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body" idx="1"/>
          </p:nvPr>
        </p:nvSpPr>
        <p:spPr>
          <a:xfrm rot="10800000">
            <a:off x="6562150" y="5000675"/>
            <a:ext cx="193800" cy="71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endParaRPr/>
          </a:p>
        </p:txBody>
      </p:sp>
      <p:sp>
        <p:nvSpPr>
          <p:cNvPr id="131" name="Google Shape;131;p20"/>
          <p:cNvSpPr txBox="1"/>
          <p:nvPr/>
        </p:nvSpPr>
        <p:spPr>
          <a:xfrm>
            <a:off x="214050" y="126300"/>
            <a:ext cx="8623200" cy="400200"/>
          </a:xfrm>
          <a:prstGeom prst="rect">
            <a:avLst/>
          </a:prstGeom>
          <a:solidFill>
            <a:srgbClr val="00FF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Source Code Pro"/>
                <a:ea typeface="Source Code Pro"/>
                <a:cs typeface="Source Code Pro"/>
                <a:sym typeface="Source Code Pro"/>
              </a:rPr>
              <a:t>                    Marxists critical theory key aspects</a:t>
            </a:r>
            <a:endParaRPr>
              <a:latin typeface="Source Code Pro"/>
              <a:ea typeface="Source Code Pro"/>
              <a:cs typeface="Source Code Pro"/>
              <a:sym typeface="Source Code Pro"/>
            </a:endParaRPr>
          </a:p>
        </p:txBody>
      </p:sp>
      <p:sp>
        <p:nvSpPr>
          <p:cNvPr id="132" name="Google Shape;132;p20"/>
          <p:cNvSpPr txBox="1"/>
          <p:nvPr/>
        </p:nvSpPr>
        <p:spPr>
          <a:xfrm>
            <a:off x="265350" y="949100"/>
            <a:ext cx="8520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latin typeface="Source Code Pro"/>
              <a:ea typeface="Source Code Pro"/>
              <a:cs typeface="Source Code Pro"/>
              <a:sym typeface="Source Code Pro"/>
            </a:endParaRPr>
          </a:p>
        </p:txBody>
      </p:sp>
      <p:sp>
        <p:nvSpPr>
          <p:cNvPr id="133" name="Google Shape;133;p20"/>
          <p:cNvSpPr txBox="1"/>
          <p:nvPr/>
        </p:nvSpPr>
        <p:spPr>
          <a:xfrm>
            <a:off x="239850" y="627650"/>
            <a:ext cx="8571600" cy="800400"/>
          </a:xfrm>
          <a:prstGeom prst="rect">
            <a:avLst/>
          </a:prstGeom>
          <a:noFill/>
          <a:ln>
            <a:noFill/>
          </a:ln>
        </p:spPr>
        <p:txBody>
          <a:bodyPr spcFirstLastPara="1" wrap="square" lIns="91425" tIns="91425" rIns="91425" bIns="91425" anchor="t" anchorCtr="0">
            <a:spAutoFit/>
          </a:bodyPr>
          <a:lstStyle/>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Deconstructing the way marxism may impact the works of an author subconsciously</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Deconstructing the power balances between different classes of society</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Deconstructing the different representations of different socio-economic backgrounds</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Deconstructing the role of class within a prose/poem</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Considering the socio-economic status of the author and the impacts of these contextual factors on writing</a:t>
            </a:r>
            <a:endParaRPr sz="800">
              <a:latin typeface="Source Code Pro"/>
              <a:ea typeface="Source Code Pro"/>
              <a:cs typeface="Source Code Pro"/>
              <a:sym typeface="Source Code Pro"/>
            </a:endParaRPr>
          </a:p>
        </p:txBody>
      </p:sp>
      <p:sp>
        <p:nvSpPr>
          <p:cNvPr id="134" name="Google Shape;134;p20"/>
          <p:cNvSpPr txBox="1"/>
          <p:nvPr/>
        </p:nvSpPr>
        <p:spPr>
          <a:xfrm>
            <a:off x="183975" y="3388125"/>
            <a:ext cx="8571600" cy="400200"/>
          </a:xfrm>
          <a:prstGeom prst="rect">
            <a:avLst/>
          </a:prstGeom>
          <a:solidFill>
            <a:srgbClr val="3D85C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Source Code Pro"/>
                <a:ea typeface="Source Code Pro"/>
                <a:cs typeface="Source Code Pro"/>
                <a:sym typeface="Source Code Pro"/>
              </a:rPr>
              <a:t>                  Examples of Marxist critical theory on Poetry</a:t>
            </a:r>
            <a:endParaRPr>
              <a:latin typeface="Source Code Pro"/>
              <a:ea typeface="Source Code Pro"/>
              <a:cs typeface="Source Code Pro"/>
              <a:sym typeface="Source Code Pro"/>
            </a:endParaRPr>
          </a:p>
        </p:txBody>
      </p:sp>
      <p:sp>
        <p:nvSpPr>
          <p:cNvPr id="135" name="Google Shape;135;p20"/>
          <p:cNvSpPr txBox="1"/>
          <p:nvPr/>
        </p:nvSpPr>
        <p:spPr>
          <a:xfrm>
            <a:off x="117375" y="3755600"/>
            <a:ext cx="8704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latin typeface="Source Code Pro"/>
                <a:ea typeface="Source Code Pro"/>
                <a:cs typeface="Source Code Pro"/>
                <a:sym typeface="Source Code Pro"/>
              </a:rPr>
              <a:t>A Marxist critical approach can be taken to most texts despite not seeming</a:t>
            </a:r>
            <a:r>
              <a:rPr lang="en-GB" sz="800">
                <a:solidFill>
                  <a:srgbClr val="0000FF"/>
                </a:solidFill>
                <a:latin typeface="Source Code Pro"/>
                <a:ea typeface="Source Code Pro"/>
                <a:cs typeface="Source Code Pro"/>
                <a:sym typeface="Source Code Pro"/>
              </a:rPr>
              <a:t> explicitly like a marxist text at face value</a:t>
            </a:r>
            <a:r>
              <a:rPr lang="en-GB" sz="800">
                <a:latin typeface="Source Code Pro"/>
                <a:ea typeface="Source Code Pro"/>
                <a:cs typeface="Source Code Pro"/>
                <a:sym typeface="Source Code Pro"/>
              </a:rPr>
              <a:t>, for example- in Sylvia Plath’s poetry collection ‘</a:t>
            </a:r>
            <a:r>
              <a:rPr lang="en-GB" sz="800" i="1">
                <a:latin typeface="Source Code Pro"/>
                <a:ea typeface="Source Code Pro"/>
                <a:cs typeface="Source Code Pro"/>
                <a:sym typeface="Source Code Pro"/>
              </a:rPr>
              <a:t>ariel’ </a:t>
            </a:r>
            <a:r>
              <a:rPr lang="en-GB" sz="800">
                <a:latin typeface="Source Code Pro"/>
                <a:ea typeface="Source Code Pro"/>
                <a:cs typeface="Source Code Pro"/>
                <a:sym typeface="Source Code Pro"/>
              </a:rPr>
              <a:t>the poem ‘</a:t>
            </a:r>
            <a:r>
              <a:rPr lang="en-GB" sz="800" i="1">
                <a:latin typeface="Source Code Pro"/>
                <a:ea typeface="Source Code Pro"/>
                <a:cs typeface="Source Code Pro"/>
                <a:sym typeface="Source Code Pro"/>
              </a:rPr>
              <a:t>morning song’ </a:t>
            </a:r>
            <a:r>
              <a:rPr lang="en-GB" sz="800">
                <a:latin typeface="Source Code Pro"/>
                <a:ea typeface="Source Code Pro"/>
                <a:cs typeface="Source Code Pro"/>
                <a:sym typeface="Source Code Pro"/>
              </a:rPr>
              <a:t>can be observed through a marxist lens. PLath includes a line ‘I am no more your mother Than the cloud that distills a mirror to reflect its own slow Effacement at the wind’s hand.’ Rather than being about just the introduction to motherhood at childbirth, the phrase ‘I am no more your mother’ </a:t>
            </a:r>
            <a:r>
              <a:rPr lang="en-GB" sz="800">
                <a:solidFill>
                  <a:srgbClr val="0000FF"/>
                </a:solidFill>
                <a:latin typeface="Source Code Pro"/>
                <a:ea typeface="Source Code Pro"/>
                <a:cs typeface="Source Code Pro"/>
                <a:sym typeface="Source Code Pro"/>
              </a:rPr>
              <a:t>could be a symbol for how as soon as one is introduced to the world they are infiltrated by society</a:t>
            </a:r>
            <a:r>
              <a:rPr lang="en-GB" sz="800">
                <a:latin typeface="Source Code Pro"/>
                <a:ea typeface="Source Code Pro"/>
                <a:cs typeface="Source Code Pro"/>
                <a:sym typeface="Source Code Pro"/>
              </a:rPr>
              <a:t>- the phrase could be viewed to dehumanise Plath’s own child presenting them as instead as a slave to society who will grow up to work and</a:t>
            </a:r>
            <a:r>
              <a:rPr lang="en-GB" sz="800">
                <a:solidFill>
                  <a:srgbClr val="0000FF"/>
                </a:solidFill>
                <a:latin typeface="Source Code Pro"/>
                <a:ea typeface="Source Code Pro"/>
                <a:cs typeface="Source Code Pro"/>
                <a:sym typeface="Source Code Pro"/>
              </a:rPr>
              <a:t> become a product of capitalism.</a:t>
            </a:r>
            <a:r>
              <a:rPr lang="en-GB" sz="800">
                <a:latin typeface="Source Code Pro"/>
                <a:ea typeface="Source Code Pro"/>
                <a:cs typeface="Source Code Pro"/>
                <a:sym typeface="Source Code Pro"/>
              </a:rPr>
              <a:t> This view suggests Plath’s own criticism of marxism and gives </a:t>
            </a:r>
            <a:r>
              <a:rPr lang="en-GB" sz="800">
                <a:solidFill>
                  <a:srgbClr val="0000FF"/>
                </a:solidFill>
                <a:latin typeface="Source Code Pro"/>
                <a:ea typeface="Source Code Pro"/>
                <a:cs typeface="Source Code Pro"/>
                <a:sym typeface="Source Code Pro"/>
              </a:rPr>
              <a:t>insight into her own socio-economic background/ views.</a:t>
            </a:r>
            <a:r>
              <a:rPr lang="en-GB" sz="800">
                <a:latin typeface="Source Code Pro"/>
                <a:ea typeface="Source Code Pro"/>
                <a:cs typeface="Source Code Pro"/>
                <a:sym typeface="Source Code Pro"/>
              </a:rPr>
              <a:t> Pastoral imagery evoked in ‘wind’s hand’ juxtaposes the symbol of dehumanization potentially being presented representing the decline of natural society- what once was pure (childbirth/nature) has been replaced by a flawed system.</a:t>
            </a:r>
            <a:endParaRPr sz="800">
              <a:latin typeface="Source Code Pro"/>
              <a:ea typeface="Source Code Pro"/>
              <a:cs typeface="Source Code Pro"/>
              <a:sym typeface="Source Code Pro"/>
            </a:endParaRPr>
          </a:p>
        </p:txBody>
      </p:sp>
      <p:sp>
        <p:nvSpPr>
          <p:cNvPr id="136" name="Google Shape;136;p20"/>
          <p:cNvSpPr txBox="1"/>
          <p:nvPr/>
        </p:nvSpPr>
        <p:spPr>
          <a:xfrm>
            <a:off x="204100" y="1908400"/>
            <a:ext cx="587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137" name="Google Shape;137;p20"/>
          <p:cNvSpPr txBox="1"/>
          <p:nvPr/>
        </p:nvSpPr>
        <p:spPr>
          <a:xfrm>
            <a:off x="214325" y="1468125"/>
            <a:ext cx="8571600" cy="400200"/>
          </a:xfrm>
          <a:prstGeom prst="rect">
            <a:avLst/>
          </a:prstGeom>
          <a:solidFill>
            <a:srgbClr val="FF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Source Code Pro"/>
                <a:ea typeface="Source Code Pro"/>
                <a:cs typeface="Source Code Pro"/>
                <a:sym typeface="Source Code Pro"/>
              </a:rPr>
              <a:t>                 Examples of Marxist critical theory on novels</a:t>
            </a:r>
            <a:endParaRPr>
              <a:latin typeface="Source Code Pro"/>
              <a:ea typeface="Source Code Pro"/>
              <a:cs typeface="Source Code Pro"/>
              <a:sym typeface="Source Code Pro"/>
            </a:endParaRPr>
          </a:p>
        </p:txBody>
      </p:sp>
      <p:sp>
        <p:nvSpPr>
          <p:cNvPr id="138" name="Google Shape;138;p20"/>
          <p:cNvSpPr txBox="1"/>
          <p:nvPr/>
        </p:nvSpPr>
        <p:spPr>
          <a:xfrm>
            <a:off x="117375" y="1912425"/>
            <a:ext cx="8276400" cy="143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latin typeface="Source Code Pro"/>
                <a:ea typeface="Source Code Pro"/>
                <a:cs typeface="Source Code Pro"/>
                <a:sym typeface="Source Code Pro"/>
              </a:rPr>
              <a:t>If you take a step back from the overarching plot of </a:t>
            </a:r>
            <a:r>
              <a:rPr lang="en-GB" sz="900" i="1">
                <a:latin typeface="Source Code Pro"/>
                <a:ea typeface="Source Code Pro"/>
                <a:cs typeface="Source Code Pro"/>
                <a:sym typeface="Source Code Pro"/>
              </a:rPr>
              <a:t>‘pride and prejudice’</a:t>
            </a:r>
            <a:r>
              <a:rPr lang="en-GB" sz="900">
                <a:latin typeface="Source Code Pro"/>
                <a:ea typeface="Source Code Pro"/>
                <a:cs typeface="Source Code Pro"/>
                <a:sym typeface="Source Code Pro"/>
              </a:rPr>
              <a:t> </a:t>
            </a:r>
            <a:r>
              <a:rPr lang="en-GB" sz="900">
                <a:solidFill>
                  <a:srgbClr val="0000FF"/>
                </a:solidFill>
                <a:latin typeface="Source Code Pro"/>
                <a:ea typeface="Source Code Pro"/>
                <a:cs typeface="Source Code Pro"/>
                <a:sym typeface="Source Code Pro"/>
              </a:rPr>
              <a:t>a marxist critical view can be applied</a:t>
            </a:r>
            <a:r>
              <a:rPr lang="en-GB" sz="900">
                <a:latin typeface="Source Code Pro"/>
                <a:ea typeface="Source Code Pro"/>
                <a:cs typeface="Source Code Pro"/>
                <a:sym typeface="Source Code Pro"/>
              </a:rPr>
              <a:t>, Austen provides underneath the centre of the prose an interesting depiction of the notable </a:t>
            </a:r>
            <a:r>
              <a:rPr lang="en-GB" sz="900">
                <a:solidFill>
                  <a:srgbClr val="0000FF"/>
                </a:solidFill>
                <a:latin typeface="Source Code Pro"/>
                <a:ea typeface="Source Code Pro"/>
                <a:cs typeface="Source Code Pro"/>
                <a:sym typeface="Source Code Pro"/>
              </a:rPr>
              <a:t>contrasts in relationships between higher and lower classes,</a:t>
            </a:r>
            <a:r>
              <a:rPr lang="en-GB" sz="900">
                <a:latin typeface="Source Code Pro"/>
                <a:ea typeface="Source Code Pro"/>
                <a:cs typeface="Source Code Pro"/>
                <a:sym typeface="Source Code Pro"/>
              </a:rPr>
              <a:t> insight is given into the different qualities of life during the time, giving insight into Austen’s </a:t>
            </a:r>
            <a:r>
              <a:rPr lang="en-GB" sz="900">
                <a:solidFill>
                  <a:srgbClr val="0000FF"/>
                </a:solidFill>
                <a:latin typeface="Source Code Pro"/>
                <a:ea typeface="Source Code Pro"/>
                <a:cs typeface="Source Code Pro"/>
                <a:sym typeface="Source Code Pro"/>
              </a:rPr>
              <a:t>own socio-economic status</a:t>
            </a:r>
            <a:r>
              <a:rPr lang="en-GB" sz="900">
                <a:latin typeface="Source Code Pro"/>
                <a:ea typeface="Source Code Pro"/>
                <a:cs typeface="Source Code Pro"/>
                <a:sym typeface="Source Code Pro"/>
              </a:rPr>
              <a:t>. As well as this, Austen provides a view into the real life struggles faced by those concerning livelihoods and economic success in the 1800s. The trajectory of Austen’s characters are impacted by the class as to which they are divided into, Austens choices regarding her characters socio-economic status’ could be perceived as</a:t>
            </a:r>
            <a:r>
              <a:rPr lang="en-GB" sz="900">
                <a:solidFill>
                  <a:srgbClr val="0000FF"/>
                </a:solidFill>
                <a:latin typeface="Source Code Pro"/>
                <a:ea typeface="Source Code Pro"/>
                <a:cs typeface="Source Code Pro"/>
                <a:sym typeface="Source Code Pro"/>
              </a:rPr>
              <a:t> deliberate to impact their own actions and plot</a:t>
            </a:r>
            <a:r>
              <a:rPr lang="en-GB" sz="900">
                <a:latin typeface="Source Code Pro"/>
                <a:ea typeface="Source Code Pro"/>
                <a:cs typeface="Source Code Pro"/>
                <a:sym typeface="Source Code Pro"/>
              </a:rPr>
              <a:t>. The most important theme in the novel is marriage as to which Austen portrays as being heavily dictated by the goal of avoiding oppression and a struggle for freedom as a women in their socio-economic position.</a:t>
            </a:r>
            <a:endParaRPr sz="900">
              <a:latin typeface="Source Code Pro"/>
              <a:ea typeface="Source Code Pro"/>
              <a:cs typeface="Source Code Pro"/>
              <a:sym typeface="Source Code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body" idx="1"/>
          </p:nvPr>
        </p:nvSpPr>
        <p:spPr>
          <a:xfrm>
            <a:off x="8327575" y="4531175"/>
            <a:ext cx="504600" cy="378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endParaRPr/>
          </a:p>
        </p:txBody>
      </p:sp>
      <p:sp>
        <p:nvSpPr>
          <p:cNvPr id="144" name="Google Shape;144;p21"/>
          <p:cNvSpPr txBox="1"/>
          <p:nvPr/>
        </p:nvSpPr>
        <p:spPr>
          <a:xfrm>
            <a:off x="224525" y="375175"/>
            <a:ext cx="8572500" cy="400200"/>
          </a:xfrm>
          <a:prstGeom prst="rect">
            <a:avLst/>
          </a:prstGeom>
          <a:solidFill>
            <a:srgbClr val="FF00B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Source Code Pro"/>
                <a:ea typeface="Source Code Pro"/>
                <a:cs typeface="Source Code Pro"/>
                <a:sym typeface="Source Code Pro"/>
              </a:rPr>
              <a:t>                           </a:t>
            </a:r>
            <a:r>
              <a:rPr lang="en-GB" b="1">
                <a:latin typeface="Source Code Pro"/>
                <a:ea typeface="Source Code Pro"/>
                <a:cs typeface="Source Code Pro"/>
                <a:sym typeface="Source Code Pro"/>
              </a:rPr>
              <a:t>Assessment objectives (AO’s)</a:t>
            </a:r>
            <a:endParaRPr b="1">
              <a:latin typeface="Source Code Pro"/>
              <a:ea typeface="Source Code Pro"/>
              <a:cs typeface="Source Code Pro"/>
              <a:sym typeface="Source Code Pro"/>
            </a:endParaRPr>
          </a:p>
        </p:txBody>
      </p:sp>
      <p:sp>
        <p:nvSpPr>
          <p:cNvPr id="145" name="Google Shape;145;p21"/>
          <p:cNvSpPr txBox="1"/>
          <p:nvPr/>
        </p:nvSpPr>
        <p:spPr>
          <a:xfrm>
            <a:off x="224525" y="816425"/>
            <a:ext cx="233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146" name="Google Shape;146;p21"/>
          <p:cNvSpPr txBox="1"/>
          <p:nvPr/>
        </p:nvSpPr>
        <p:spPr>
          <a:xfrm>
            <a:off x="224525" y="975875"/>
            <a:ext cx="2224800" cy="3386400"/>
          </a:xfrm>
          <a:prstGeom prst="rect">
            <a:avLst/>
          </a:prstGeom>
          <a:solidFill>
            <a:srgbClr val="E6595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b="1">
                <a:latin typeface="Source Code Pro"/>
                <a:ea typeface="Source Code Pro"/>
                <a:cs typeface="Source Code Pro"/>
                <a:sym typeface="Source Code Pro"/>
              </a:rPr>
              <a:t>A02</a:t>
            </a:r>
            <a:endParaRPr sz="800" b="1">
              <a:latin typeface="Source Code Pro"/>
              <a:ea typeface="Source Code Pro"/>
              <a:cs typeface="Source Code Pro"/>
              <a:sym typeface="Source Code Pro"/>
            </a:endParaRPr>
          </a:p>
          <a:p>
            <a:pPr marL="0" lvl="0" indent="0" algn="l" rtl="0">
              <a:spcBef>
                <a:spcPts val="0"/>
              </a:spcBef>
              <a:spcAft>
                <a:spcPts val="0"/>
              </a:spcAft>
              <a:buNone/>
            </a:pPr>
            <a:r>
              <a:rPr lang="en-GB" sz="800">
                <a:latin typeface="Source Code Pro"/>
                <a:ea typeface="Source Code Pro"/>
                <a:cs typeface="Source Code Pro"/>
                <a:sym typeface="Source Code Pro"/>
              </a:rPr>
              <a:t>A02 is how the writers ‘shape meanings’ within their texts using devices. Within the coursework it is important to focus on how the authors have made conscious choices to shape their meanings regarding Marxism. Keep the literary genre in mind and consider how this may impact a marxist critical view. Always link quotes and thoughts back to your novel and the genre as well as the critical anthology. Well known features of A02 are still valid here such as:</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Dramatic structure</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Stage directions</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Speech and language</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Imagery </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Figurative language</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Point of view</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Time and place</a:t>
            </a:r>
            <a:endParaRPr sz="800">
              <a:latin typeface="Source Code Pro"/>
              <a:ea typeface="Source Code Pro"/>
              <a:cs typeface="Source Code Pro"/>
              <a:sym typeface="Source Code Pro"/>
            </a:endParaRPr>
          </a:p>
          <a:p>
            <a:pPr marL="0" lvl="0" indent="0" algn="l" rtl="0">
              <a:spcBef>
                <a:spcPts val="0"/>
              </a:spcBef>
              <a:spcAft>
                <a:spcPts val="0"/>
              </a:spcAft>
              <a:buNone/>
            </a:pPr>
            <a:r>
              <a:rPr lang="en-GB" sz="800">
                <a:latin typeface="Source Code Pro"/>
                <a:ea typeface="Source Code Pro"/>
                <a:cs typeface="Source Code Pro"/>
                <a:sym typeface="Source Code Pro"/>
              </a:rPr>
              <a:t>Keep in mind to always link back to the novel and the critical lense genre</a:t>
            </a:r>
            <a:endParaRPr sz="800">
              <a:latin typeface="Source Code Pro"/>
              <a:ea typeface="Source Code Pro"/>
              <a:cs typeface="Source Code Pro"/>
              <a:sym typeface="Source Code Pro"/>
            </a:endParaRPr>
          </a:p>
        </p:txBody>
      </p:sp>
      <p:sp>
        <p:nvSpPr>
          <p:cNvPr id="147" name="Google Shape;147;p21"/>
          <p:cNvSpPr txBox="1"/>
          <p:nvPr/>
        </p:nvSpPr>
        <p:spPr>
          <a:xfrm>
            <a:off x="2521325" y="975875"/>
            <a:ext cx="2184000" cy="3509400"/>
          </a:xfrm>
          <a:prstGeom prst="rect">
            <a:avLst/>
          </a:prstGeom>
          <a:solidFill>
            <a:srgbClr val="56ABEB"/>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b="1">
                <a:latin typeface="Source Code Pro"/>
                <a:ea typeface="Source Code Pro"/>
                <a:cs typeface="Source Code Pro"/>
                <a:sym typeface="Source Code Pro"/>
              </a:rPr>
              <a:t>A03</a:t>
            </a:r>
            <a:endParaRPr sz="800" b="1">
              <a:latin typeface="Source Code Pro"/>
              <a:ea typeface="Source Code Pro"/>
              <a:cs typeface="Source Code Pro"/>
              <a:sym typeface="Source Code Pro"/>
            </a:endParaRPr>
          </a:p>
          <a:p>
            <a:pPr marL="0" lvl="0" indent="0" algn="l" rtl="0">
              <a:spcBef>
                <a:spcPts val="0"/>
              </a:spcBef>
              <a:spcAft>
                <a:spcPts val="0"/>
              </a:spcAft>
              <a:buNone/>
            </a:pPr>
            <a:r>
              <a:rPr lang="en-GB" sz="800">
                <a:latin typeface="Source Code Pro"/>
                <a:ea typeface="Source Code Pro"/>
                <a:cs typeface="Source Code Pro"/>
                <a:sym typeface="Source Code Pro"/>
              </a:rPr>
              <a:t>A03 relates to the many possible contexts which arise from the texts , the specific task and the period being studied. Relevant background factors are good to know when analysing a text through a marxist critical lens. A03 is important however it should be used to support points that have been made and used to reinforce AO1/AO2. After making a point on AO3 it is important to go back to the point/task as it can be very easy to drift off into writing about marxism in this time period but this isn’t needed unless it serves your concept. Things such as:</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Context of production</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GB" sz="800">
                <a:latin typeface="Source Code Pro"/>
                <a:ea typeface="Source Code Pro"/>
                <a:cs typeface="Source Code Pro"/>
                <a:sym typeface="Source Code Pro"/>
              </a:rPr>
              <a:t>Context of reception</a:t>
            </a:r>
            <a:endParaRPr sz="800">
              <a:latin typeface="Source Code Pro"/>
              <a:ea typeface="Source Code Pro"/>
              <a:cs typeface="Source Code Pro"/>
              <a:sym typeface="Source Code Pro"/>
            </a:endParaRPr>
          </a:p>
          <a:p>
            <a:pPr marL="0" lvl="0" indent="0" algn="l" rtl="0">
              <a:spcBef>
                <a:spcPts val="0"/>
              </a:spcBef>
              <a:spcAft>
                <a:spcPts val="0"/>
              </a:spcAft>
              <a:buNone/>
            </a:pPr>
            <a:r>
              <a:rPr lang="en-GB" sz="800">
                <a:latin typeface="Source Code Pro"/>
                <a:ea typeface="Source Code Pro"/>
                <a:cs typeface="Source Code Pro"/>
                <a:sym typeface="Source Code Pro"/>
              </a:rPr>
              <a:t>Are important to recognise within the coursework as they can be extremely relevant to the examples of marxism within the writing</a:t>
            </a:r>
            <a:endParaRPr sz="800">
              <a:latin typeface="Source Code Pro"/>
              <a:ea typeface="Source Code Pro"/>
              <a:cs typeface="Source Code Pro"/>
              <a:sym typeface="Source Code Pro"/>
            </a:endParaRPr>
          </a:p>
        </p:txBody>
      </p:sp>
      <p:sp>
        <p:nvSpPr>
          <p:cNvPr id="148" name="Google Shape;148;p21"/>
          <p:cNvSpPr txBox="1"/>
          <p:nvPr/>
        </p:nvSpPr>
        <p:spPr>
          <a:xfrm>
            <a:off x="4777325" y="975875"/>
            <a:ext cx="1969500" cy="3386400"/>
          </a:xfrm>
          <a:prstGeom prst="rect">
            <a:avLst/>
          </a:prstGeom>
          <a:solidFill>
            <a:srgbClr val="9A72C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b="1">
                <a:latin typeface="Source Code Pro"/>
                <a:ea typeface="Source Code Pro"/>
                <a:cs typeface="Source Code Pro"/>
                <a:sym typeface="Source Code Pro"/>
              </a:rPr>
              <a:t>AO4</a:t>
            </a:r>
            <a:endParaRPr sz="800" b="1">
              <a:latin typeface="Source Code Pro"/>
              <a:ea typeface="Source Code Pro"/>
              <a:cs typeface="Source Code Pro"/>
              <a:sym typeface="Source Code Pro"/>
            </a:endParaRPr>
          </a:p>
          <a:p>
            <a:pPr marL="0" lvl="0" indent="0" algn="l" rtl="0">
              <a:spcBef>
                <a:spcPts val="0"/>
              </a:spcBef>
              <a:spcAft>
                <a:spcPts val="0"/>
              </a:spcAft>
              <a:buNone/>
            </a:pPr>
            <a:r>
              <a:rPr lang="en-GB" sz="800">
                <a:latin typeface="Source Code Pro"/>
                <a:ea typeface="Source Code Pro"/>
                <a:cs typeface="Source Code Pro"/>
                <a:sym typeface="Source Code Pro"/>
              </a:rPr>
              <a:t>AO4 is the aspects of the genre you are studying, in your NEA  this will be the literary criticism chosen to study (Marxism). In coursework it is important to make literary links and to focus on how the writer has presented the relevant aspects. Exploring differences and similarities within the text and how marxist views are presented is important when trying to make connections between the anthology and the novel/poem. A04 is targeted by the requirement to refer to the critical anthology which is itself another text. Making connections between the text and the critical anthology is important for establishing a good marxist literary  theory on your chosen novel/poem.</a:t>
            </a:r>
            <a:endParaRPr sz="800">
              <a:latin typeface="Source Code Pro"/>
              <a:ea typeface="Source Code Pro"/>
              <a:cs typeface="Source Code Pro"/>
              <a:sym typeface="Source Code Pro"/>
            </a:endParaRPr>
          </a:p>
        </p:txBody>
      </p:sp>
      <p:sp>
        <p:nvSpPr>
          <p:cNvPr id="149" name="Google Shape;149;p21"/>
          <p:cNvSpPr txBox="1"/>
          <p:nvPr/>
        </p:nvSpPr>
        <p:spPr>
          <a:xfrm>
            <a:off x="6818825" y="975875"/>
            <a:ext cx="1901100" cy="3786600"/>
          </a:xfrm>
          <a:prstGeom prst="rect">
            <a:avLst/>
          </a:prstGeom>
          <a:solidFill>
            <a:srgbClr val="89EEB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Source Code Pro"/>
                <a:ea typeface="Source Code Pro"/>
                <a:cs typeface="Source Code Pro"/>
                <a:sym typeface="Source Code Pro"/>
              </a:rPr>
              <a:t>AO1/AO5</a:t>
            </a:r>
            <a:endParaRPr sz="900" b="1">
              <a:latin typeface="Source Code Pro"/>
              <a:ea typeface="Source Code Pro"/>
              <a:cs typeface="Source Code Pro"/>
              <a:sym typeface="Source Code Pro"/>
            </a:endParaRPr>
          </a:p>
          <a:p>
            <a:pPr marL="0" lvl="0" indent="0" algn="l" rtl="0">
              <a:spcBef>
                <a:spcPts val="0"/>
              </a:spcBef>
              <a:spcAft>
                <a:spcPts val="0"/>
              </a:spcAft>
              <a:buNone/>
            </a:pPr>
            <a:r>
              <a:rPr lang="en-GB" sz="900">
                <a:latin typeface="Source Code Pro"/>
                <a:ea typeface="Source Code Pro"/>
                <a:cs typeface="Source Code Pro"/>
                <a:sym typeface="Source Code Pro"/>
              </a:rPr>
              <a:t>AO1:It is important to read over your chosen texts to be able to have a wider understanding of the novel/poetry and be able to start making links to marxist critical theory. It is good to start planning and writing about key points you have encountered within the novel so they can be refined and used within the coursework.</a:t>
            </a:r>
            <a:endParaRPr sz="900">
              <a:latin typeface="Source Code Pro"/>
              <a:ea typeface="Source Code Pro"/>
              <a:cs typeface="Source Code Pro"/>
              <a:sym typeface="Source Code Pro"/>
            </a:endParaRPr>
          </a:p>
          <a:p>
            <a:pPr marL="0" lvl="0" indent="0" algn="l" rtl="0">
              <a:spcBef>
                <a:spcPts val="0"/>
              </a:spcBef>
              <a:spcAft>
                <a:spcPts val="0"/>
              </a:spcAft>
              <a:buNone/>
            </a:pPr>
            <a:endParaRPr sz="900">
              <a:latin typeface="Source Code Pro"/>
              <a:ea typeface="Source Code Pro"/>
              <a:cs typeface="Source Code Pro"/>
              <a:sym typeface="Source Code Pro"/>
            </a:endParaRPr>
          </a:p>
          <a:p>
            <a:pPr marL="0" lvl="0" indent="0" algn="l" rtl="0">
              <a:spcBef>
                <a:spcPts val="0"/>
              </a:spcBef>
              <a:spcAft>
                <a:spcPts val="0"/>
              </a:spcAft>
              <a:buNone/>
            </a:pPr>
            <a:r>
              <a:rPr lang="en-GB" sz="900">
                <a:latin typeface="Source Code Pro"/>
                <a:ea typeface="Source Code Pro"/>
                <a:cs typeface="Source Code Pro"/>
                <a:sym typeface="Source Code Pro"/>
              </a:rPr>
              <a:t>AO5: Reading others literary criticisms on the novel you have chosen can help to inform you and help you to create a more informed response. In addition to this, don’t rely too heavily on others criticism’s and don’t plagiarise.</a:t>
            </a:r>
            <a:endParaRPr>
              <a:latin typeface="Source Code Pro"/>
              <a:ea typeface="Source Code Pro"/>
              <a:cs typeface="Source Code Pro"/>
              <a:sym typeface="Source Code Pro"/>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3493</Words>
  <Application>Microsoft Office PowerPoint</Application>
  <PresentationFormat>On-screen Show (16:9)</PresentationFormat>
  <Paragraphs>219</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Amatic SC</vt:lpstr>
      <vt:lpstr>Source Code Pro</vt:lpstr>
      <vt:lpstr>Arial</vt:lpstr>
      <vt:lpstr>Beach Day</vt:lpstr>
      <vt:lpstr>Knowledge organiser</vt:lpstr>
      <vt:lpstr>PowerPoint Presentation</vt:lpstr>
      <vt:lpstr>PowerPoint Presentation</vt:lpstr>
      <vt:lpstr>PowerPoint Presentation</vt:lpstr>
      <vt:lpstr>Assessment objectives (AO’s)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organiser</dc:title>
  <dc:creator>Rebecca James</dc:creator>
  <cp:lastModifiedBy>Rebecca James</cp:lastModifiedBy>
  <cp:revision>1</cp:revision>
  <dcterms:modified xsi:type="dcterms:W3CDTF">2023-02-14T15:29:54Z</dcterms:modified>
</cp:coreProperties>
</file>