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58" r:id="rId4"/>
    <p:sldId id="259" r:id="rId5"/>
    <p:sldId id="263" r:id="rId6"/>
    <p:sldId id="260" r:id="rId7"/>
    <p:sldId id="261" r:id="rId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1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12D1C-E015-4044-A2B4-F2D403BD64CE}" type="doc">
      <dgm:prSet loTypeId="urn:microsoft.com/office/officeart/2005/8/layout/radial1" loCatId="cycle" qsTypeId="urn:microsoft.com/office/officeart/2005/8/quickstyle/3d3" qsCatId="3D" csTypeId="urn:microsoft.com/office/officeart/2005/8/colors/colorful1" csCatId="colorful" phldr="1"/>
      <dgm:spPr/>
      <dgm:t>
        <a:bodyPr/>
        <a:lstStyle/>
        <a:p>
          <a:endParaRPr lang="en-GB"/>
        </a:p>
      </dgm:t>
    </dgm:pt>
    <dgm:pt modelId="{E6ADDF17-F832-4312-B7F3-170B8C42C25C}">
      <dgm:prSet phldrT="[Text]"/>
      <dgm:spPr/>
      <dgm:t>
        <a:bodyPr/>
        <a:lstStyle/>
        <a:p>
          <a:r>
            <a:rPr lang="en-GB" dirty="0">
              <a:solidFill>
                <a:schemeClr val="tx1"/>
              </a:solidFill>
            </a:rPr>
            <a:t>Sources of bacteria</a:t>
          </a:r>
        </a:p>
      </dgm:t>
    </dgm:pt>
    <dgm:pt modelId="{86F99637-0B0A-489B-9DA8-FE2D4EB01C5E}" type="parTrans" cxnId="{E7375DAC-328C-4583-9314-027F573DCFD0}">
      <dgm:prSet/>
      <dgm:spPr/>
      <dgm:t>
        <a:bodyPr/>
        <a:lstStyle/>
        <a:p>
          <a:endParaRPr lang="en-GB">
            <a:solidFill>
              <a:schemeClr val="tx1"/>
            </a:solidFill>
          </a:endParaRPr>
        </a:p>
      </dgm:t>
    </dgm:pt>
    <dgm:pt modelId="{18AF6540-A653-4169-BB3B-8EFB0A671A33}" type="sibTrans" cxnId="{E7375DAC-328C-4583-9314-027F573DCFD0}">
      <dgm:prSet/>
      <dgm:spPr/>
      <dgm:t>
        <a:bodyPr/>
        <a:lstStyle/>
        <a:p>
          <a:endParaRPr lang="en-GB">
            <a:solidFill>
              <a:schemeClr val="tx1"/>
            </a:solidFill>
          </a:endParaRPr>
        </a:p>
      </dgm:t>
    </dgm:pt>
    <dgm:pt modelId="{A8F1BB9C-C990-4AFF-BF16-91F150FA8940}">
      <dgm:prSet phldrT="[Text]"/>
      <dgm:spPr/>
      <dgm:t>
        <a:bodyPr/>
        <a:lstStyle/>
        <a:p>
          <a:r>
            <a:rPr lang="en-GB" dirty="0">
              <a:solidFill>
                <a:schemeClr val="tx1"/>
              </a:solidFill>
            </a:rPr>
            <a:t>Raw food</a:t>
          </a:r>
        </a:p>
      </dgm:t>
    </dgm:pt>
    <dgm:pt modelId="{9E705767-A455-44FA-9121-8CF76204D624}" type="parTrans" cxnId="{36E51E2C-00F9-4913-A022-3E64A89CA66C}">
      <dgm:prSet/>
      <dgm:spPr/>
      <dgm:t>
        <a:bodyPr/>
        <a:lstStyle/>
        <a:p>
          <a:endParaRPr lang="en-GB">
            <a:solidFill>
              <a:schemeClr val="tx1"/>
            </a:solidFill>
          </a:endParaRPr>
        </a:p>
      </dgm:t>
    </dgm:pt>
    <dgm:pt modelId="{DFE714AC-EC65-41C7-BA99-8D686529017D}" type="sibTrans" cxnId="{36E51E2C-00F9-4913-A022-3E64A89CA66C}">
      <dgm:prSet/>
      <dgm:spPr/>
      <dgm:t>
        <a:bodyPr/>
        <a:lstStyle/>
        <a:p>
          <a:endParaRPr lang="en-GB">
            <a:solidFill>
              <a:schemeClr val="tx1"/>
            </a:solidFill>
          </a:endParaRPr>
        </a:p>
      </dgm:t>
    </dgm:pt>
    <dgm:pt modelId="{D60DF1AB-3804-43E7-B1EE-DCCF91831D67}">
      <dgm:prSet phldrT="[Text]"/>
      <dgm:spPr/>
      <dgm:t>
        <a:bodyPr/>
        <a:lstStyle/>
        <a:p>
          <a:r>
            <a:rPr lang="en-GB" dirty="0">
              <a:solidFill>
                <a:schemeClr val="tx1"/>
              </a:solidFill>
            </a:rPr>
            <a:t>Pests</a:t>
          </a:r>
        </a:p>
      </dgm:t>
    </dgm:pt>
    <dgm:pt modelId="{E5688A96-0784-4623-B496-C58541E52C72}" type="parTrans" cxnId="{EEC477D4-EAE7-4304-B974-533C9BB49EF2}">
      <dgm:prSet/>
      <dgm:spPr/>
      <dgm:t>
        <a:bodyPr/>
        <a:lstStyle/>
        <a:p>
          <a:endParaRPr lang="en-GB">
            <a:solidFill>
              <a:schemeClr val="tx1"/>
            </a:solidFill>
          </a:endParaRPr>
        </a:p>
      </dgm:t>
    </dgm:pt>
    <dgm:pt modelId="{4F188950-A16B-42A0-BF97-C1145C1AB1FF}" type="sibTrans" cxnId="{EEC477D4-EAE7-4304-B974-533C9BB49EF2}">
      <dgm:prSet/>
      <dgm:spPr/>
      <dgm:t>
        <a:bodyPr/>
        <a:lstStyle/>
        <a:p>
          <a:endParaRPr lang="en-GB">
            <a:solidFill>
              <a:schemeClr val="tx1"/>
            </a:solidFill>
          </a:endParaRPr>
        </a:p>
      </dgm:t>
    </dgm:pt>
    <dgm:pt modelId="{8AA7FE54-1647-4366-9555-FFB07C1A2027}">
      <dgm:prSet phldrT="[Text]"/>
      <dgm:spPr/>
      <dgm:t>
        <a:bodyPr/>
        <a:lstStyle/>
        <a:p>
          <a:r>
            <a:rPr lang="en-GB" dirty="0">
              <a:solidFill>
                <a:schemeClr val="tx1"/>
              </a:solidFill>
            </a:rPr>
            <a:t>People</a:t>
          </a:r>
        </a:p>
      </dgm:t>
    </dgm:pt>
    <dgm:pt modelId="{9DE81F9B-A0E3-486F-A703-14E6388B3E96}" type="parTrans" cxnId="{81A66598-69D7-4FBD-824A-9C815177917A}">
      <dgm:prSet/>
      <dgm:spPr/>
      <dgm:t>
        <a:bodyPr/>
        <a:lstStyle/>
        <a:p>
          <a:endParaRPr lang="en-GB">
            <a:solidFill>
              <a:schemeClr val="tx1"/>
            </a:solidFill>
          </a:endParaRPr>
        </a:p>
      </dgm:t>
    </dgm:pt>
    <dgm:pt modelId="{835F2F90-1E84-41F0-A6A3-D8834B2715B5}" type="sibTrans" cxnId="{81A66598-69D7-4FBD-824A-9C815177917A}">
      <dgm:prSet/>
      <dgm:spPr/>
      <dgm:t>
        <a:bodyPr/>
        <a:lstStyle/>
        <a:p>
          <a:endParaRPr lang="en-GB">
            <a:solidFill>
              <a:schemeClr val="tx1"/>
            </a:solidFill>
          </a:endParaRPr>
        </a:p>
      </dgm:t>
    </dgm:pt>
    <dgm:pt modelId="{D4B8AAEE-0616-48E1-98A7-2A674AD4B228}">
      <dgm:prSet phldrT="[Text]"/>
      <dgm:spPr/>
      <dgm:t>
        <a:bodyPr/>
        <a:lstStyle/>
        <a:p>
          <a:r>
            <a:rPr lang="en-GB" dirty="0">
              <a:solidFill>
                <a:schemeClr val="tx1"/>
              </a:solidFill>
            </a:rPr>
            <a:t>Air and dust</a:t>
          </a:r>
        </a:p>
      </dgm:t>
    </dgm:pt>
    <dgm:pt modelId="{C37D0E30-CCFA-4CBE-B453-8A415D1ADF2E}" type="parTrans" cxnId="{5BD590ED-EC17-4019-BF0A-3C6966CA9E88}">
      <dgm:prSet/>
      <dgm:spPr/>
      <dgm:t>
        <a:bodyPr/>
        <a:lstStyle/>
        <a:p>
          <a:endParaRPr lang="en-GB">
            <a:solidFill>
              <a:schemeClr val="tx1"/>
            </a:solidFill>
          </a:endParaRPr>
        </a:p>
      </dgm:t>
    </dgm:pt>
    <dgm:pt modelId="{CDDDCA1A-A0A4-45A7-942C-95F54B1A6FF0}" type="sibTrans" cxnId="{5BD590ED-EC17-4019-BF0A-3C6966CA9E88}">
      <dgm:prSet/>
      <dgm:spPr/>
      <dgm:t>
        <a:bodyPr/>
        <a:lstStyle/>
        <a:p>
          <a:endParaRPr lang="en-GB">
            <a:solidFill>
              <a:schemeClr val="tx1"/>
            </a:solidFill>
          </a:endParaRPr>
        </a:p>
      </dgm:t>
    </dgm:pt>
    <dgm:pt modelId="{60C971AE-AE8C-4E10-A1B7-A9F1D758F20F}">
      <dgm:prSet/>
      <dgm:spPr/>
      <dgm:t>
        <a:bodyPr/>
        <a:lstStyle/>
        <a:p>
          <a:r>
            <a:rPr lang="en-GB" dirty="0">
              <a:solidFill>
                <a:schemeClr val="tx1"/>
              </a:solidFill>
            </a:rPr>
            <a:t>Soil</a:t>
          </a:r>
        </a:p>
      </dgm:t>
    </dgm:pt>
    <dgm:pt modelId="{CB6DD2E3-850F-4CC0-8998-3D6ABA6165C0}" type="parTrans" cxnId="{9C689A5B-4294-44FC-85C3-2DB0EB6E01DF}">
      <dgm:prSet/>
      <dgm:spPr/>
      <dgm:t>
        <a:bodyPr/>
        <a:lstStyle/>
        <a:p>
          <a:endParaRPr lang="en-GB">
            <a:solidFill>
              <a:schemeClr val="tx1"/>
            </a:solidFill>
          </a:endParaRPr>
        </a:p>
      </dgm:t>
    </dgm:pt>
    <dgm:pt modelId="{D2BB3CF8-B4C0-4B30-B910-EF59CAC14D40}" type="sibTrans" cxnId="{9C689A5B-4294-44FC-85C3-2DB0EB6E01DF}">
      <dgm:prSet/>
      <dgm:spPr/>
      <dgm:t>
        <a:bodyPr/>
        <a:lstStyle/>
        <a:p>
          <a:endParaRPr lang="en-GB">
            <a:solidFill>
              <a:schemeClr val="tx1"/>
            </a:solidFill>
          </a:endParaRPr>
        </a:p>
      </dgm:t>
    </dgm:pt>
    <dgm:pt modelId="{52B5D227-B5C9-4C18-99B7-92AC34CB0AE7}">
      <dgm:prSet/>
      <dgm:spPr/>
      <dgm:t>
        <a:bodyPr/>
        <a:lstStyle/>
        <a:p>
          <a:r>
            <a:rPr lang="en-GB" dirty="0">
              <a:solidFill>
                <a:schemeClr val="tx1"/>
              </a:solidFill>
            </a:rPr>
            <a:t>Food waste</a:t>
          </a:r>
        </a:p>
      </dgm:t>
    </dgm:pt>
    <dgm:pt modelId="{C56A2465-09A1-4B92-BDC9-745B0CFCED01}" type="parTrans" cxnId="{AA525D8A-F2D5-4255-88EA-8E48E1E895D4}">
      <dgm:prSet/>
      <dgm:spPr/>
      <dgm:t>
        <a:bodyPr/>
        <a:lstStyle/>
        <a:p>
          <a:endParaRPr lang="en-GB">
            <a:solidFill>
              <a:schemeClr val="tx1"/>
            </a:solidFill>
          </a:endParaRPr>
        </a:p>
      </dgm:t>
    </dgm:pt>
    <dgm:pt modelId="{9C511133-2B9D-4A75-AD98-6CD1406F914B}" type="sibTrans" cxnId="{AA525D8A-F2D5-4255-88EA-8E48E1E895D4}">
      <dgm:prSet/>
      <dgm:spPr/>
      <dgm:t>
        <a:bodyPr/>
        <a:lstStyle/>
        <a:p>
          <a:endParaRPr lang="en-GB">
            <a:solidFill>
              <a:schemeClr val="tx1"/>
            </a:solidFill>
          </a:endParaRPr>
        </a:p>
      </dgm:t>
    </dgm:pt>
    <dgm:pt modelId="{5C92B91D-78F2-4A54-A376-D6EADC15800B}">
      <dgm:prSet/>
      <dgm:spPr/>
      <dgm:t>
        <a:bodyPr/>
        <a:lstStyle/>
        <a:p>
          <a:r>
            <a:rPr lang="en-GB" dirty="0">
              <a:solidFill>
                <a:schemeClr val="tx1"/>
              </a:solidFill>
            </a:rPr>
            <a:t>Water</a:t>
          </a:r>
        </a:p>
      </dgm:t>
    </dgm:pt>
    <dgm:pt modelId="{C0DB56D1-65CF-4685-B6CB-FA25EFB738F8}" type="parTrans" cxnId="{7A381610-D688-4E35-BC1E-BEFFADD4E62E}">
      <dgm:prSet/>
      <dgm:spPr/>
      <dgm:t>
        <a:bodyPr/>
        <a:lstStyle/>
        <a:p>
          <a:endParaRPr lang="en-GB">
            <a:solidFill>
              <a:schemeClr val="tx1"/>
            </a:solidFill>
          </a:endParaRPr>
        </a:p>
      </dgm:t>
    </dgm:pt>
    <dgm:pt modelId="{9C3884A3-CD4C-4AF4-9813-2329812E9505}" type="sibTrans" cxnId="{7A381610-D688-4E35-BC1E-BEFFADD4E62E}">
      <dgm:prSet/>
      <dgm:spPr/>
      <dgm:t>
        <a:bodyPr/>
        <a:lstStyle/>
        <a:p>
          <a:endParaRPr lang="en-GB">
            <a:solidFill>
              <a:schemeClr val="tx1"/>
            </a:solidFill>
          </a:endParaRPr>
        </a:p>
      </dgm:t>
    </dgm:pt>
    <dgm:pt modelId="{F5E34180-CA71-45B5-81DF-B3F92C911995}">
      <dgm:prSet/>
      <dgm:spPr/>
      <dgm:t>
        <a:bodyPr/>
        <a:lstStyle/>
        <a:p>
          <a:r>
            <a:rPr lang="en-GB" dirty="0">
              <a:solidFill>
                <a:schemeClr val="tx1"/>
              </a:solidFill>
            </a:rPr>
            <a:t>Animals</a:t>
          </a:r>
        </a:p>
      </dgm:t>
    </dgm:pt>
    <dgm:pt modelId="{440B7644-7CDA-4F2A-BE71-29C1BE058973}" type="parTrans" cxnId="{319F4059-D34D-476A-A85C-976627D4F493}">
      <dgm:prSet/>
      <dgm:spPr/>
      <dgm:t>
        <a:bodyPr/>
        <a:lstStyle/>
        <a:p>
          <a:endParaRPr lang="en-GB">
            <a:solidFill>
              <a:schemeClr val="tx1"/>
            </a:solidFill>
          </a:endParaRPr>
        </a:p>
      </dgm:t>
    </dgm:pt>
    <dgm:pt modelId="{D4EA1B01-3F8F-4EFE-B66B-92F2589D6E48}" type="sibTrans" cxnId="{319F4059-D34D-476A-A85C-976627D4F493}">
      <dgm:prSet/>
      <dgm:spPr/>
      <dgm:t>
        <a:bodyPr/>
        <a:lstStyle/>
        <a:p>
          <a:endParaRPr lang="en-GB">
            <a:solidFill>
              <a:schemeClr val="tx1"/>
            </a:solidFill>
          </a:endParaRPr>
        </a:p>
      </dgm:t>
    </dgm:pt>
    <dgm:pt modelId="{BC11042D-5B47-4007-A1B8-4FAFA6FF239D}" type="pres">
      <dgm:prSet presAssocID="{EC812D1C-E015-4044-A2B4-F2D403BD64CE}" presName="cycle" presStyleCnt="0">
        <dgm:presLayoutVars>
          <dgm:chMax val="1"/>
          <dgm:dir/>
          <dgm:animLvl val="ctr"/>
          <dgm:resizeHandles val="exact"/>
        </dgm:presLayoutVars>
      </dgm:prSet>
      <dgm:spPr/>
    </dgm:pt>
    <dgm:pt modelId="{1584CD1A-A619-444E-8123-77EE704B5657}" type="pres">
      <dgm:prSet presAssocID="{E6ADDF17-F832-4312-B7F3-170B8C42C25C}" presName="centerShape" presStyleLbl="node0" presStyleIdx="0" presStyleCnt="1"/>
      <dgm:spPr/>
    </dgm:pt>
    <dgm:pt modelId="{9B0DF10F-14F9-47D2-845B-B6F16595CEDC}" type="pres">
      <dgm:prSet presAssocID="{9E705767-A455-44FA-9121-8CF76204D624}" presName="Name9" presStyleLbl="parChTrans1D2" presStyleIdx="0" presStyleCnt="8"/>
      <dgm:spPr/>
    </dgm:pt>
    <dgm:pt modelId="{76901537-5F9E-4983-B96A-149C79ED4DDF}" type="pres">
      <dgm:prSet presAssocID="{9E705767-A455-44FA-9121-8CF76204D624}" presName="connTx" presStyleLbl="parChTrans1D2" presStyleIdx="0" presStyleCnt="8"/>
      <dgm:spPr/>
    </dgm:pt>
    <dgm:pt modelId="{A6D01E58-24A4-4351-A281-4BFC9FC965D6}" type="pres">
      <dgm:prSet presAssocID="{A8F1BB9C-C990-4AFF-BF16-91F150FA8940}" presName="node" presStyleLbl="node1" presStyleIdx="0" presStyleCnt="8">
        <dgm:presLayoutVars>
          <dgm:bulletEnabled val="1"/>
        </dgm:presLayoutVars>
      </dgm:prSet>
      <dgm:spPr/>
    </dgm:pt>
    <dgm:pt modelId="{534AE879-D6D1-4774-A010-D6ED64DC9BC2}" type="pres">
      <dgm:prSet presAssocID="{E5688A96-0784-4623-B496-C58541E52C72}" presName="Name9" presStyleLbl="parChTrans1D2" presStyleIdx="1" presStyleCnt="8"/>
      <dgm:spPr/>
    </dgm:pt>
    <dgm:pt modelId="{878FABFA-4468-4997-A0C7-BDFAE40F730A}" type="pres">
      <dgm:prSet presAssocID="{E5688A96-0784-4623-B496-C58541E52C72}" presName="connTx" presStyleLbl="parChTrans1D2" presStyleIdx="1" presStyleCnt="8"/>
      <dgm:spPr/>
    </dgm:pt>
    <dgm:pt modelId="{D20CB6EA-F3EB-4C90-9FE7-940C0F1B3A12}" type="pres">
      <dgm:prSet presAssocID="{D60DF1AB-3804-43E7-B1EE-DCCF91831D67}" presName="node" presStyleLbl="node1" presStyleIdx="1" presStyleCnt="8">
        <dgm:presLayoutVars>
          <dgm:bulletEnabled val="1"/>
        </dgm:presLayoutVars>
      </dgm:prSet>
      <dgm:spPr/>
    </dgm:pt>
    <dgm:pt modelId="{3CDC7A40-2146-4439-96AA-98AA915C5E0A}" type="pres">
      <dgm:prSet presAssocID="{9DE81F9B-A0E3-486F-A703-14E6388B3E96}" presName="Name9" presStyleLbl="parChTrans1D2" presStyleIdx="2" presStyleCnt="8"/>
      <dgm:spPr/>
    </dgm:pt>
    <dgm:pt modelId="{67531273-6E76-43B9-87C7-FBE77B345859}" type="pres">
      <dgm:prSet presAssocID="{9DE81F9B-A0E3-486F-A703-14E6388B3E96}" presName="connTx" presStyleLbl="parChTrans1D2" presStyleIdx="2" presStyleCnt="8"/>
      <dgm:spPr/>
    </dgm:pt>
    <dgm:pt modelId="{243EB32E-98F2-4DC7-9FD6-97287E1CE54E}" type="pres">
      <dgm:prSet presAssocID="{8AA7FE54-1647-4366-9555-FFB07C1A2027}" presName="node" presStyleLbl="node1" presStyleIdx="2" presStyleCnt="8">
        <dgm:presLayoutVars>
          <dgm:bulletEnabled val="1"/>
        </dgm:presLayoutVars>
      </dgm:prSet>
      <dgm:spPr/>
    </dgm:pt>
    <dgm:pt modelId="{632EF8C0-3583-4779-90D8-D674013CF2DC}" type="pres">
      <dgm:prSet presAssocID="{C37D0E30-CCFA-4CBE-B453-8A415D1ADF2E}" presName="Name9" presStyleLbl="parChTrans1D2" presStyleIdx="3" presStyleCnt="8"/>
      <dgm:spPr/>
    </dgm:pt>
    <dgm:pt modelId="{1E80E28A-C6D9-45EA-BB11-6F556317A2BA}" type="pres">
      <dgm:prSet presAssocID="{C37D0E30-CCFA-4CBE-B453-8A415D1ADF2E}" presName="connTx" presStyleLbl="parChTrans1D2" presStyleIdx="3" presStyleCnt="8"/>
      <dgm:spPr/>
    </dgm:pt>
    <dgm:pt modelId="{0804DF5A-23A8-4D32-885E-B6C720DC65DB}" type="pres">
      <dgm:prSet presAssocID="{D4B8AAEE-0616-48E1-98A7-2A674AD4B228}" presName="node" presStyleLbl="node1" presStyleIdx="3" presStyleCnt="8">
        <dgm:presLayoutVars>
          <dgm:bulletEnabled val="1"/>
        </dgm:presLayoutVars>
      </dgm:prSet>
      <dgm:spPr/>
    </dgm:pt>
    <dgm:pt modelId="{B52C1603-990C-481C-A2A1-2FC5600340E7}" type="pres">
      <dgm:prSet presAssocID="{CB6DD2E3-850F-4CC0-8998-3D6ABA6165C0}" presName="Name9" presStyleLbl="parChTrans1D2" presStyleIdx="4" presStyleCnt="8"/>
      <dgm:spPr/>
    </dgm:pt>
    <dgm:pt modelId="{7951906D-034B-44A6-82C6-F8C38CE07D1B}" type="pres">
      <dgm:prSet presAssocID="{CB6DD2E3-850F-4CC0-8998-3D6ABA6165C0}" presName="connTx" presStyleLbl="parChTrans1D2" presStyleIdx="4" presStyleCnt="8"/>
      <dgm:spPr/>
    </dgm:pt>
    <dgm:pt modelId="{794448D1-1D6D-41A8-A2D1-A910F86BAC48}" type="pres">
      <dgm:prSet presAssocID="{60C971AE-AE8C-4E10-A1B7-A9F1D758F20F}" presName="node" presStyleLbl="node1" presStyleIdx="4" presStyleCnt="8">
        <dgm:presLayoutVars>
          <dgm:bulletEnabled val="1"/>
        </dgm:presLayoutVars>
      </dgm:prSet>
      <dgm:spPr/>
    </dgm:pt>
    <dgm:pt modelId="{D3E5A179-53E2-4431-A66D-632ACB3B43CC}" type="pres">
      <dgm:prSet presAssocID="{C56A2465-09A1-4B92-BDC9-745B0CFCED01}" presName="Name9" presStyleLbl="parChTrans1D2" presStyleIdx="5" presStyleCnt="8"/>
      <dgm:spPr/>
    </dgm:pt>
    <dgm:pt modelId="{0F314D47-B3A3-4520-8C12-1E271867AC9F}" type="pres">
      <dgm:prSet presAssocID="{C56A2465-09A1-4B92-BDC9-745B0CFCED01}" presName="connTx" presStyleLbl="parChTrans1D2" presStyleIdx="5" presStyleCnt="8"/>
      <dgm:spPr/>
    </dgm:pt>
    <dgm:pt modelId="{8EBF9371-4283-4AFE-82B9-02566EDE10B9}" type="pres">
      <dgm:prSet presAssocID="{52B5D227-B5C9-4C18-99B7-92AC34CB0AE7}" presName="node" presStyleLbl="node1" presStyleIdx="5" presStyleCnt="8">
        <dgm:presLayoutVars>
          <dgm:bulletEnabled val="1"/>
        </dgm:presLayoutVars>
      </dgm:prSet>
      <dgm:spPr/>
    </dgm:pt>
    <dgm:pt modelId="{98B6AFE2-D625-47CF-AB8D-51C9E02AE773}" type="pres">
      <dgm:prSet presAssocID="{C0DB56D1-65CF-4685-B6CB-FA25EFB738F8}" presName="Name9" presStyleLbl="parChTrans1D2" presStyleIdx="6" presStyleCnt="8"/>
      <dgm:spPr/>
    </dgm:pt>
    <dgm:pt modelId="{CD3DED43-5DF1-4AFA-A681-420EEE1C46DE}" type="pres">
      <dgm:prSet presAssocID="{C0DB56D1-65CF-4685-B6CB-FA25EFB738F8}" presName="connTx" presStyleLbl="parChTrans1D2" presStyleIdx="6" presStyleCnt="8"/>
      <dgm:spPr/>
    </dgm:pt>
    <dgm:pt modelId="{FC424D68-C5ED-43FA-A066-9D794736EB98}" type="pres">
      <dgm:prSet presAssocID="{5C92B91D-78F2-4A54-A376-D6EADC15800B}" presName="node" presStyleLbl="node1" presStyleIdx="6" presStyleCnt="8">
        <dgm:presLayoutVars>
          <dgm:bulletEnabled val="1"/>
        </dgm:presLayoutVars>
      </dgm:prSet>
      <dgm:spPr/>
    </dgm:pt>
    <dgm:pt modelId="{8EB348C0-C0A8-4DE0-BBC1-0BFC0C3E246D}" type="pres">
      <dgm:prSet presAssocID="{440B7644-7CDA-4F2A-BE71-29C1BE058973}" presName="Name9" presStyleLbl="parChTrans1D2" presStyleIdx="7" presStyleCnt="8"/>
      <dgm:spPr/>
    </dgm:pt>
    <dgm:pt modelId="{1CD68CAA-46B0-48BC-B7CF-9FF121B42064}" type="pres">
      <dgm:prSet presAssocID="{440B7644-7CDA-4F2A-BE71-29C1BE058973}" presName="connTx" presStyleLbl="parChTrans1D2" presStyleIdx="7" presStyleCnt="8"/>
      <dgm:spPr/>
    </dgm:pt>
    <dgm:pt modelId="{0B79EB86-9CF4-477B-867E-340658DDB7FA}" type="pres">
      <dgm:prSet presAssocID="{F5E34180-CA71-45B5-81DF-B3F92C911995}" presName="node" presStyleLbl="node1" presStyleIdx="7" presStyleCnt="8">
        <dgm:presLayoutVars>
          <dgm:bulletEnabled val="1"/>
        </dgm:presLayoutVars>
      </dgm:prSet>
      <dgm:spPr/>
    </dgm:pt>
  </dgm:ptLst>
  <dgm:cxnLst>
    <dgm:cxn modelId="{C412E004-46D8-4183-A45A-D09143037D1B}" type="presOf" srcId="{440B7644-7CDA-4F2A-BE71-29C1BE058973}" destId="{8EB348C0-C0A8-4DE0-BBC1-0BFC0C3E246D}" srcOrd="0" destOrd="0" presId="urn:microsoft.com/office/officeart/2005/8/layout/radial1"/>
    <dgm:cxn modelId="{F4A7D006-CC8A-4AA8-8401-8586B2B648E8}" type="presOf" srcId="{C37D0E30-CCFA-4CBE-B453-8A415D1ADF2E}" destId="{632EF8C0-3583-4779-90D8-D674013CF2DC}" srcOrd="0" destOrd="0" presId="urn:microsoft.com/office/officeart/2005/8/layout/radial1"/>
    <dgm:cxn modelId="{C0D6A308-2A3B-42A3-AA17-4B7047564200}" type="presOf" srcId="{C0DB56D1-65CF-4685-B6CB-FA25EFB738F8}" destId="{98B6AFE2-D625-47CF-AB8D-51C9E02AE773}" srcOrd="0" destOrd="0" presId="urn:microsoft.com/office/officeart/2005/8/layout/radial1"/>
    <dgm:cxn modelId="{7A381610-D688-4E35-BC1E-BEFFADD4E62E}" srcId="{E6ADDF17-F832-4312-B7F3-170B8C42C25C}" destId="{5C92B91D-78F2-4A54-A376-D6EADC15800B}" srcOrd="6" destOrd="0" parTransId="{C0DB56D1-65CF-4685-B6CB-FA25EFB738F8}" sibTransId="{9C3884A3-CD4C-4AF4-9813-2329812E9505}"/>
    <dgm:cxn modelId="{36E51E2C-00F9-4913-A022-3E64A89CA66C}" srcId="{E6ADDF17-F832-4312-B7F3-170B8C42C25C}" destId="{A8F1BB9C-C990-4AFF-BF16-91F150FA8940}" srcOrd="0" destOrd="0" parTransId="{9E705767-A455-44FA-9121-8CF76204D624}" sibTransId="{DFE714AC-EC65-41C7-BA99-8D686529017D}"/>
    <dgm:cxn modelId="{491F9934-8682-4659-88A3-CF7D9780CBA2}" type="presOf" srcId="{52B5D227-B5C9-4C18-99B7-92AC34CB0AE7}" destId="{8EBF9371-4283-4AFE-82B9-02566EDE10B9}" srcOrd="0" destOrd="0" presId="urn:microsoft.com/office/officeart/2005/8/layout/radial1"/>
    <dgm:cxn modelId="{9C689A5B-4294-44FC-85C3-2DB0EB6E01DF}" srcId="{E6ADDF17-F832-4312-B7F3-170B8C42C25C}" destId="{60C971AE-AE8C-4E10-A1B7-A9F1D758F20F}" srcOrd="4" destOrd="0" parTransId="{CB6DD2E3-850F-4CC0-8998-3D6ABA6165C0}" sibTransId="{D2BB3CF8-B4C0-4B30-B910-EF59CAC14D40}"/>
    <dgm:cxn modelId="{FEDF6E5C-0855-4FD0-B7C0-CE30F767FC4C}" type="presOf" srcId="{9E705767-A455-44FA-9121-8CF76204D624}" destId="{76901537-5F9E-4983-B96A-149C79ED4DDF}" srcOrd="1" destOrd="0" presId="urn:microsoft.com/office/officeart/2005/8/layout/radial1"/>
    <dgm:cxn modelId="{ACBF6341-E704-4F64-BF8F-88AEC8E021FE}" type="presOf" srcId="{E5688A96-0784-4623-B496-C58541E52C72}" destId="{534AE879-D6D1-4774-A010-D6ED64DC9BC2}" srcOrd="0" destOrd="0" presId="urn:microsoft.com/office/officeart/2005/8/layout/radial1"/>
    <dgm:cxn modelId="{14896E41-8E85-49BB-A4C5-744F60651318}" type="presOf" srcId="{60C971AE-AE8C-4E10-A1B7-A9F1D758F20F}" destId="{794448D1-1D6D-41A8-A2D1-A910F86BAC48}" srcOrd="0" destOrd="0" presId="urn:microsoft.com/office/officeart/2005/8/layout/radial1"/>
    <dgm:cxn modelId="{89C8F369-88C4-4236-9D95-3BEE4A7DA320}" type="presOf" srcId="{E5688A96-0784-4623-B496-C58541E52C72}" destId="{878FABFA-4468-4997-A0C7-BDFAE40F730A}" srcOrd="1" destOrd="0" presId="urn:microsoft.com/office/officeart/2005/8/layout/radial1"/>
    <dgm:cxn modelId="{4B7C4671-4A43-4E8B-942B-980C9F610BB3}" type="presOf" srcId="{C0DB56D1-65CF-4685-B6CB-FA25EFB738F8}" destId="{CD3DED43-5DF1-4AFA-A681-420EEE1C46DE}" srcOrd="1" destOrd="0" presId="urn:microsoft.com/office/officeart/2005/8/layout/radial1"/>
    <dgm:cxn modelId="{319F4059-D34D-476A-A85C-976627D4F493}" srcId="{E6ADDF17-F832-4312-B7F3-170B8C42C25C}" destId="{F5E34180-CA71-45B5-81DF-B3F92C911995}" srcOrd="7" destOrd="0" parTransId="{440B7644-7CDA-4F2A-BE71-29C1BE058973}" sibTransId="{D4EA1B01-3F8F-4EFE-B66B-92F2589D6E48}"/>
    <dgm:cxn modelId="{D716837C-4002-4300-B628-EFB1E9E36E94}" type="presOf" srcId="{9DE81F9B-A0E3-486F-A703-14E6388B3E96}" destId="{3CDC7A40-2146-4439-96AA-98AA915C5E0A}" srcOrd="0" destOrd="0" presId="urn:microsoft.com/office/officeart/2005/8/layout/radial1"/>
    <dgm:cxn modelId="{AA525D8A-F2D5-4255-88EA-8E48E1E895D4}" srcId="{E6ADDF17-F832-4312-B7F3-170B8C42C25C}" destId="{52B5D227-B5C9-4C18-99B7-92AC34CB0AE7}" srcOrd="5" destOrd="0" parTransId="{C56A2465-09A1-4B92-BDC9-745B0CFCED01}" sibTransId="{9C511133-2B9D-4A75-AD98-6CD1406F914B}"/>
    <dgm:cxn modelId="{2236668D-DAB9-4916-B509-86687257C54D}" type="presOf" srcId="{C56A2465-09A1-4B92-BDC9-745B0CFCED01}" destId="{D3E5A179-53E2-4431-A66D-632ACB3B43CC}" srcOrd="0" destOrd="0" presId="urn:microsoft.com/office/officeart/2005/8/layout/radial1"/>
    <dgm:cxn modelId="{9F65F791-F8D4-435C-80F1-F11F8CE438FD}" type="presOf" srcId="{C56A2465-09A1-4B92-BDC9-745B0CFCED01}" destId="{0F314D47-B3A3-4520-8C12-1E271867AC9F}" srcOrd="1" destOrd="0" presId="urn:microsoft.com/office/officeart/2005/8/layout/radial1"/>
    <dgm:cxn modelId="{81A66598-69D7-4FBD-824A-9C815177917A}" srcId="{E6ADDF17-F832-4312-B7F3-170B8C42C25C}" destId="{8AA7FE54-1647-4366-9555-FFB07C1A2027}" srcOrd="2" destOrd="0" parTransId="{9DE81F9B-A0E3-486F-A703-14E6388B3E96}" sibTransId="{835F2F90-1E84-41F0-A6A3-D8834B2715B5}"/>
    <dgm:cxn modelId="{E7375DAC-328C-4583-9314-027F573DCFD0}" srcId="{EC812D1C-E015-4044-A2B4-F2D403BD64CE}" destId="{E6ADDF17-F832-4312-B7F3-170B8C42C25C}" srcOrd="0" destOrd="0" parTransId="{86F99637-0B0A-489B-9DA8-FE2D4EB01C5E}" sibTransId="{18AF6540-A653-4169-BB3B-8EFB0A671A33}"/>
    <dgm:cxn modelId="{045E09B0-066A-41ED-A1E8-553950DCBD89}" type="presOf" srcId="{5C92B91D-78F2-4A54-A376-D6EADC15800B}" destId="{FC424D68-C5ED-43FA-A066-9D794736EB98}" srcOrd="0" destOrd="0" presId="urn:microsoft.com/office/officeart/2005/8/layout/radial1"/>
    <dgm:cxn modelId="{2FBB9CB1-860D-4C7E-9864-14ED01C46E27}" type="presOf" srcId="{F5E34180-CA71-45B5-81DF-B3F92C911995}" destId="{0B79EB86-9CF4-477B-867E-340658DDB7FA}" srcOrd="0" destOrd="0" presId="urn:microsoft.com/office/officeart/2005/8/layout/radial1"/>
    <dgm:cxn modelId="{121526B5-044E-4795-89E4-962E2414EB51}" type="presOf" srcId="{E6ADDF17-F832-4312-B7F3-170B8C42C25C}" destId="{1584CD1A-A619-444E-8123-77EE704B5657}" srcOrd="0" destOrd="0" presId="urn:microsoft.com/office/officeart/2005/8/layout/radial1"/>
    <dgm:cxn modelId="{3505B4B5-D219-4409-9B8E-740487EEEBA3}" type="presOf" srcId="{C37D0E30-CCFA-4CBE-B453-8A415D1ADF2E}" destId="{1E80E28A-C6D9-45EA-BB11-6F556317A2BA}" srcOrd="1" destOrd="0" presId="urn:microsoft.com/office/officeart/2005/8/layout/radial1"/>
    <dgm:cxn modelId="{900CE6BF-7311-48F0-85D3-391E953552A4}" type="presOf" srcId="{CB6DD2E3-850F-4CC0-8998-3D6ABA6165C0}" destId="{7951906D-034B-44A6-82C6-F8C38CE07D1B}" srcOrd="1" destOrd="0" presId="urn:microsoft.com/office/officeart/2005/8/layout/radial1"/>
    <dgm:cxn modelId="{96D6FDC4-42D6-4251-9846-E983ED7643EE}" type="presOf" srcId="{CB6DD2E3-850F-4CC0-8998-3D6ABA6165C0}" destId="{B52C1603-990C-481C-A2A1-2FC5600340E7}" srcOrd="0" destOrd="0" presId="urn:microsoft.com/office/officeart/2005/8/layout/radial1"/>
    <dgm:cxn modelId="{4E4933C6-0C43-4DC9-8971-91358C5F8FE8}" type="presOf" srcId="{440B7644-7CDA-4F2A-BE71-29C1BE058973}" destId="{1CD68CAA-46B0-48BC-B7CF-9FF121B42064}" srcOrd="1" destOrd="0" presId="urn:microsoft.com/office/officeart/2005/8/layout/radial1"/>
    <dgm:cxn modelId="{89C441C8-61D3-4728-91C3-4FFC0E9F504A}" type="presOf" srcId="{D60DF1AB-3804-43E7-B1EE-DCCF91831D67}" destId="{D20CB6EA-F3EB-4C90-9FE7-940C0F1B3A12}" srcOrd="0" destOrd="0" presId="urn:microsoft.com/office/officeart/2005/8/layout/radial1"/>
    <dgm:cxn modelId="{E0A150C8-4EBA-46CA-9CD4-69E8A81D72A0}" type="presOf" srcId="{9DE81F9B-A0E3-486F-A703-14E6388B3E96}" destId="{67531273-6E76-43B9-87C7-FBE77B345859}" srcOrd="1" destOrd="0" presId="urn:microsoft.com/office/officeart/2005/8/layout/radial1"/>
    <dgm:cxn modelId="{1C32ACCF-C958-48DF-89F3-66B8BD2870C2}" type="presOf" srcId="{A8F1BB9C-C990-4AFF-BF16-91F150FA8940}" destId="{A6D01E58-24A4-4351-A281-4BFC9FC965D6}" srcOrd="0" destOrd="0" presId="urn:microsoft.com/office/officeart/2005/8/layout/radial1"/>
    <dgm:cxn modelId="{611CBAD1-1B0F-4B29-B423-1A7FD3F82ABA}" type="presOf" srcId="{9E705767-A455-44FA-9121-8CF76204D624}" destId="{9B0DF10F-14F9-47D2-845B-B6F16595CEDC}" srcOrd="0" destOrd="0" presId="urn:microsoft.com/office/officeart/2005/8/layout/radial1"/>
    <dgm:cxn modelId="{3609F4D2-023D-40ED-AA9F-55BB8ED63D1C}" type="presOf" srcId="{D4B8AAEE-0616-48E1-98A7-2A674AD4B228}" destId="{0804DF5A-23A8-4D32-885E-B6C720DC65DB}" srcOrd="0" destOrd="0" presId="urn:microsoft.com/office/officeart/2005/8/layout/radial1"/>
    <dgm:cxn modelId="{EEC477D4-EAE7-4304-B974-533C9BB49EF2}" srcId="{E6ADDF17-F832-4312-B7F3-170B8C42C25C}" destId="{D60DF1AB-3804-43E7-B1EE-DCCF91831D67}" srcOrd="1" destOrd="0" parTransId="{E5688A96-0784-4623-B496-C58541E52C72}" sibTransId="{4F188950-A16B-42A0-BF97-C1145C1AB1FF}"/>
    <dgm:cxn modelId="{181DD9E6-F18F-476B-BBDA-9E4CAF337685}" type="presOf" srcId="{EC812D1C-E015-4044-A2B4-F2D403BD64CE}" destId="{BC11042D-5B47-4007-A1B8-4FAFA6FF239D}" srcOrd="0" destOrd="0" presId="urn:microsoft.com/office/officeart/2005/8/layout/radial1"/>
    <dgm:cxn modelId="{5BD590ED-EC17-4019-BF0A-3C6966CA9E88}" srcId="{E6ADDF17-F832-4312-B7F3-170B8C42C25C}" destId="{D4B8AAEE-0616-48E1-98A7-2A674AD4B228}" srcOrd="3" destOrd="0" parTransId="{C37D0E30-CCFA-4CBE-B453-8A415D1ADF2E}" sibTransId="{CDDDCA1A-A0A4-45A7-942C-95F54B1A6FF0}"/>
    <dgm:cxn modelId="{158163FA-D6FD-47BF-88E3-A33C2A816A25}" type="presOf" srcId="{8AA7FE54-1647-4366-9555-FFB07C1A2027}" destId="{243EB32E-98F2-4DC7-9FD6-97287E1CE54E}" srcOrd="0" destOrd="0" presId="urn:microsoft.com/office/officeart/2005/8/layout/radial1"/>
    <dgm:cxn modelId="{B45536F6-0F23-4DD1-AD42-208C7F93B849}" type="presParOf" srcId="{BC11042D-5B47-4007-A1B8-4FAFA6FF239D}" destId="{1584CD1A-A619-444E-8123-77EE704B5657}" srcOrd="0" destOrd="0" presId="urn:microsoft.com/office/officeart/2005/8/layout/radial1"/>
    <dgm:cxn modelId="{7730DFD7-C31F-41BA-BF50-89A39051163C}" type="presParOf" srcId="{BC11042D-5B47-4007-A1B8-4FAFA6FF239D}" destId="{9B0DF10F-14F9-47D2-845B-B6F16595CEDC}" srcOrd="1" destOrd="0" presId="urn:microsoft.com/office/officeart/2005/8/layout/radial1"/>
    <dgm:cxn modelId="{5B528ECF-4011-4361-8236-675949D42963}" type="presParOf" srcId="{9B0DF10F-14F9-47D2-845B-B6F16595CEDC}" destId="{76901537-5F9E-4983-B96A-149C79ED4DDF}" srcOrd="0" destOrd="0" presId="urn:microsoft.com/office/officeart/2005/8/layout/radial1"/>
    <dgm:cxn modelId="{8EDC800F-2E03-4CC7-B23E-CFB7175E8836}" type="presParOf" srcId="{BC11042D-5B47-4007-A1B8-4FAFA6FF239D}" destId="{A6D01E58-24A4-4351-A281-4BFC9FC965D6}" srcOrd="2" destOrd="0" presId="urn:microsoft.com/office/officeart/2005/8/layout/radial1"/>
    <dgm:cxn modelId="{8F12DB8E-E8EC-4047-960D-E12B3B69F785}" type="presParOf" srcId="{BC11042D-5B47-4007-A1B8-4FAFA6FF239D}" destId="{534AE879-D6D1-4774-A010-D6ED64DC9BC2}" srcOrd="3" destOrd="0" presId="urn:microsoft.com/office/officeart/2005/8/layout/radial1"/>
    <dgm:cxn modelId="{1C8E607F-03F6-40EE-A51F-4B5CADC2A4EB}" type="presParOf" srcId="{534AE879-D6D1-4774-A010-D6ED64DC9BC2}" destId="{878FABFA-4468-4997-A0C7-BDFAE40F730A}" srcOrd="0" destOrd="0" presId="urn:microsoft.com/office/officeart/2005/8/layout/radial1"/>
    <dgm:cxn modelId="{A0314B02-C39B-4D4B-A253-CA0D2BB40902}" type="presParOf" srcId="{BC11042D-5B47-4007-A1B8-4FAFA6FF239D}" destId="{D20CB6EA-F3EB-4C90-9FE7-940C0F1B3A12}" srcOrd="4" destOrd="0" presId="urn:microsoft.com/office/officeart/2005/8/layout/radial1"/>
    <dgm:cxn modelId="{D331C593-2631-434B-A757-CF8171EF2214}" type="presParOf" srcId="{BC11042D-5B47-4007-A1B8-4FAFA6FF239D}" destId="{3CDC7A40-2146-4439-96AA-98AA915C5E0A}" srcOrd="5" destOrd="0" presId="urn:microsoft.com/office/officeart/2005/8/layout/radial1"/>
    <dgm:cxn modelId="{5345CC39-26CA-4423-B7E6-FDB3A1EDB695}" type="presParOf" srcId="{3CDC7A40-2146-4439-96AA-98AA915C5E0A}" destId="{67531273-6E76-43B9-87C7-FBE77B345859}" srcOrd="0" destOrd="0" presId="urn:microsoft.com/office/officeart/2005/8/layout/radial1"/>
    <dgm:cxn modelId="{D8FEB578-2F0D-4B91-B7B6-D7F35BF5AD31}" type="presParOf" srcId="{BC11042D-5B47-4007-A1B8-4FAFA6FF239D}" destId="{243EB32E-98F2-4DC7-9FD6-97287E1CE54E}" srcOrd="6" destOrd="0" presId="urn:microsoft.com/office/officeart/2005/8/layout/radial1"/>
    <dgm:cxn modelId="{198C0AD3-D550-4C8D-8FFD-A24A22785BF2}" type="presParOf" srcId="{BC11042D-5B47-4007-A1B8-4FAFA6FF239D}" destId="{632EF8C0-3583-4779-90D8-D674013CF2DC}" srcOrd="7" destOrd="0" presId="urn:microsoft.com/office/officeart/2005/8/layout/radial1"/>
    <dgm:cxn modelId="{02F2DE29-0C10-4489-AEE9-76330F2DF631}" type="presParOf" srcId="{632EF8C0-3583-4779-90D8-D674013CF2DC}" destId="{1E80E28A-C6D9-45EA-BB11-6F556317A2BA}" srcOrd="0" destOrd="0" presId="urn:microsoft.com/office/officeart/2005/8/layout/radial1"/>
    <dgm:cxn modelId="{16B97196-D6A9-4E67-BBC1-6A6B2C21827F}" type="presParOf" srcId="{BC11042D-5B47-4007-A1B8-4FAFA6FF239D}" destId="{0804DF5A-23A8-4D32-885E-B6C720DC65DB}" srcOrd="8" destOrd="0" presId="urn:microsoft.com/office/officeart/2005/8/layout/radial1"/>
    <dgm:cxn modelId="{E40F723F-DCC4-4E61-A27E-6866E70C45C6}" type="presParOf" srcId="{BC11042D-5B47-4007-A1B8-4FAFA6FF239D}" destId="{B52C1603-990C-481C-A2A1-2FC5600340E7}" srcOrd="9" destOrd="0" presId="urn:microsoft.com/office/officeart/2005/8/layout/radial1"/>
    <dgm:cxn modelId="{D62B57BB-350B-4E3E-A80C-F024293A28D0}" type="presParOf" srcId="{B52C1603-990C-481C-A2A1-2FC5600340E7}" destId="{7951906D-034B-44A6-82C6-F8C38CE07D1B}" srcOrd="0" destOrd="0" presId="urn:microsoft.com/office/officeart/2005/8/layout/radial1"/>
    <dgm:cxn modelId="{37546D24-43B0-46BA-B988-3D53A817AC24}" type="presParOf" srcId="{BC11042D-5B47-4007-A1B8-4FAFA6FF239D}" destId="{794448D1-1D6D-41A8-A2D1-A910F86BAC48}" srcOrd="10" destOrd="0" presId="urn:microsoft.com/office/officeart/2005/8/layout/radial1"/>
    <dgm:cxn modelId="{59159259-0560-46AC-BCF2-E68B2251D673}" type="presParOf" srcId="{BC11042D-5B47-4007-A1B8-4FAFA6FF239D}" destId="{D3E5A179-53E2-4431-A66D-632ACB3B43CC}" srcOrd="11" destOrd="0" presId="urn:microsoft.com/office/officeart/2005/8/layout/radial1"/>
    <dgm:cxn modelId="{80D582BC-F38D-4CAD-88C6-3BEBFE4F5F0D}" type="presParOf" srcId="{D3E5A179-53E2-4431-A66D-632ACB3B43CC}" destId="{0F314D47-B3A3-4520-8C12-1E271867AC9F}" srcOrd="0" destOrd="0" presId="urn:microsoft.com/office/officeart/2005/8/layout/radial1"/>
    <dgm:cxn modelId="{D9CA3D97-F70E-4F7C-90E5-466E438D02FB}" type="presParOf" srcId="{BC11042D-5B47-4007-A1B8-4FAFA6FF239D}" destId="{8EBF9371-4283-4AFE-82B9-02566EDE10B9}" srcOrd="12" destOrd="0" presId="urn:microsoft.com/office/officeart/2005/8/layout/radial1"/>
    <dgm:cxn modelId="{DA37270F-8D5E-4B76-B350-EB87D055F6CA}" type="presParOf" srcId="{BC11042D-5B47-4007-A1B8-4FAFA6FF239D}" destId="{98B6AFE2-D625-47CF-AB8D-51C9E02AE773}" srcOrd="13" destOrd="0" presId="urn:microsoft.com/office/officeart/2005/8/layout/radial1"/>
    <dgm:cxn modelId="{8D4EF34E-5929-40D1-9804-BD609569E8DE}" type="presParOf" srcId="{98B6AFE2-D625-47CF-AB8D-51C9E02AE773}" destId="{CD3DED43-5DF1-4AFA-A681-420EEE1C46DE}" srcOrd="0" destOrd="0" presId="urn:microsoft.com/office/officeart/2005/8/layout/radial1"/>
    <dgm:cxn modelId="{276BB749-FA97-400A-AA6F-2F42AD615B7C}" type="presParOf" srcId="{BC11042D-5B47-4007-A1B8-4FAFA6FF239D}" destId="{FC424D68-C5ED-43FA-A066-9D794736EB98}" srcOrd="14" destOrd="0" presId="urn:microsoft.com/office/officeart/2005/8/layout/radial1"/>
    <dgm:cxn modelId="{E9A674D9-590B-4239-969F-4FBC2FEB497D}" type="presParOf" srcId="{BC11042D-5B47-4007-A1B8-4FAFA6FF239D}" destId="{8EB348C0-C0A8-4DE0-BBC1-0BFC0C3E246D}" srcOrd="15" destOrd="0" presId="urn:microsoft.com/office/officeart/2005/8/layout/radial1"/>
    <dgm:cxn modelId="{9358B018-9A37-4777-9653-FF94350CB91F}" type="presParOf" srcId="{8EB348C0-C0A8-4DE0-BBC1-0BFC0C3E246D}" destId="{1CD68CAA-46B0-48BC-B7CF-9FF121B42064}" srcOrd="0" destOrd="0" presId="urn:microsoft.com/office/officeart/2005/8/layout/radial1"/>
    <dgm:cxn modelId="{2ED67E31-DE6F-4DF0-BB40-E7BC301AE4F8}" type="presParOf" srcId="{BC11042D-5B47-4007-A1B8-4FAFA6FF239D}" destId="{0B79EB86-9CF4-477B-867E-340658DDB7FA}" srcOrd="1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70DC83-141E-49C1-B65D-398A9F3EEE42}" type="doc">
      <dgm:prSet loTypeId="urn:microsoft.com/office/officeart/2005/8/layout/radial1" loCatId="cycle" qsTypeId="urn:microsoft.com/office/officeart/2005/8/quickstyle/3d1" qsCatId="3D" csTypeId="urn:microsoft.com/office/officeart/2005/8/colors/colorful4" csCatId="colorful" phldr="1"/>
      <dgm:spPr/>
      <dgm:t>
        <a:bodyPr/>
        <a:lstStyle/>
        <a:p>
          <a:endParaRPr lang="en-GB"/>
        </a:p>
      </dgm:t>
    </dgm:pt>
    <dgm:pt modelId="{C7E80E70-0618-405B-95E0-5C7842E79FA1}">
      <dgm:prSet phldrT="[Text]" custT="1"/>
      <dgm:spPr/>
      <dgm:t>
        <a:bodyPr/>
        <a:lstStyle/>
        <a:p>
          <a:r>
            <a:rPr lang="en-GB" sz="1600" dirty="0">
              <a:solidFill>
                <a:schemeClr val="tx1"/>
              </a:solidFill>
            </a:rPr>
            <a:t>Information that food labels must show</a:t>
          </a:r>
        </a:p>
      </dgm:t>
    </dgm:pt>
    <dgm:pt modelId="{F44B2AB1-9A29-4257-86E4-E0EE0EB35FAC}" type="parTrans" cxnId="{E551F0F0-5060-4F51-BEB3-374FB2565BFF}">
      <dgm:prSet/>
      <dgm:spPr/>
      <dgm:t>
        <a:bodyPr/>
        <a:lstStyle/>
        <a:p>
          <a:endParaRPr lang="en-GB" sz="2800">
            <a:solidFill>
              <a:schemeClr val="tx1"/>
            </a:solidFill>
          </a:endParaRPr>
        </a:p>
      </dgm:t>
    </dgm:pt>
    <dgm:pt modelId="{4A0D9938-ACD6-4174-ABA8-B4A3DE5A6DF3}" type="sibTrans" cxnId="{E551F0F0-5060-4F51-BEB3-374FB2565BFF}">
      <dgm:prSet/>
      <dgm:spPr/>
      <dgm:t>
        <a:bodyPr/>
        <a:lstStyle/>
        <a:p>
          <a:endParaRPr lang="en-GB" sz="2800">
            <a:solidFill>
              <a:schemeClr val="tx1"/>
            </a:solidFill>
          </a:endParaRPr>
        </a:p>
      </dgm:t>
    </dgm:pt>
    <dgm:pt modelId="{7255413C-64AE-4002-83ED-A83D8122DFEB}">
      <dgm:prSet phldrT="[Text]" custT="1"/>
      <dgm:spPr/>
      <dgm:t>
        <a:bodyPr/>
        <a:lstStyle/>
        <a:p>
          <a:r>
            <a:rPr lang="en-GB" sz="900" dirty="0">
              <a:solidFill>
                <a:schemeClr val="tx1"/>
              </a:solidFill>
            </a:rPr>
            <a:t>Name of the food</a:t>
          </a:r>
        </a:p>
      </dgm:t>
    </dgm:pt>
    <dgm:pt modelId="{EE79E0C5-3815-4755-8484-36B1CA70AB0F}" type="parTrans" cxnId="{5D20F3AD-F8F7-45C8-B5F5-5C105FF87B9F}">
      <dgm:prSet custT="1"/>
      <dgm:spPr/>
      <dgm:t>
        <a:bodyPr/>
        <a:lstStyle/>
        <a:p>
          <a:endParaRPr lang="en-GB" sz="800">
            <a:solidFill>
              <a:schemeClr val="tx1"/>
            </a:solidFill>
          </a:endParaRPr>
        </a:p>
      </dgm:t>
    </dgm:pt>
    <dgm:pt modelId="{60CC2D10-6FA1-4581-A36A-D8581067A7F9}" type="sibTrans" cxnId="{5D20F3AD-F8F7-45C8-B5F5-5C105FF87B9F}">
      <dgm:prSet/>
      <dgm:spPr/>
      <dgm:t>
        <a:bodyPr/>
        <a:lstStyle/>
        <a:p>
          <a:endParaRPr lang="en-GB" sz="2800">
            <a:solidFill>
              <a:schemeClr val="tx1"/>
            </a:solidFill>
          </a:endParaRPr>
        </a:p>
      </dgm:t>
    </dgm:pt>
    <dgm:pt modelId="{A1D20C45-CF9C-4DC5-93CE-A152EF4FF85F}">
      <dgm:prSet phldrT="[Text]" custT="1"/>
      <dgm:spPr/>
      <dgm:t>
        <a:bodyPr/>
        <a:lstStyle/>
        <a:p>
          <a:r>
            <a:rPr lang="en-GB" sz="900" dirty="0">
              <a:solidFill>
                <a:schemeClr val="tx1"/>
              </a:solidFill>
            </a:rPr>
            <a:t>List of ingredients</a:t>
          </a:r>
        </a:p>
      </dgm:t>
    </dgm:pt>
    <dgm:pt modelId="{65B06459-4595-4E36-ADD8-2B39B0622DD7}" type="parTrans" cxnId="{097BD410-280E-4FB8-BF77-7F4BB7E4918F}">
      <dgm:prSet custT="1"/>
      <dgm:spPr/>
      <dgm:t>
        <a:bodyPr/>
        <a:lstStyle/>
        <a:p>
          <a:endParaRPr lang="en-GB" sz="800">
            <a:solidFill>
              <a:schemeClr val="tx1"/>
            </a:solidFill>
          </a:endParaRPr>
        </a:p>
      </dgm:t>
    </dgm:pt>
    <dgm:pt modelId="{84897294-6247-4237-8707-25413A8A89E8}" type="sibTrans" cxnId="{097BD410-280E-4FB8-BF77-7F4BB7E4918F}">
      <dgm:prSet/>
      <dgm:spPr/>
      <dgm:t>
        <a:bodyPr/>
        <a:lstStyle/>
        <a:p>
          <a:endParaRPr lang="en-GB" sz="2800">
            <a:solidFill>
              <a:schemeClr val="tx1"/>
            </a:solidFill>
          </a:endParaRPr>
        </a:p>
      </dgm:t>
    </dgm:pt>
    <dgm:pt modelId="{C4FD2590-17DA-4B89-BEAF-9A6A6D5B2E8D}">
      <dgm:prSet phldrT="[Text]" custT="1"/>
      <dgm:spPr/>
      <dgm:t>
        <a:bodyPr/>
        <a:lstStyle/>
        <a:p>
          <a:r>
            <a:rPr lang="en-GB" sz="900">
              <a:solidFill>
                <a:schemeClr val="tx1"/>
              </a:solidFill>
            </a:rPr>
            <a:t>Allergen inforamtion</a:t>
          </a:r>
          <a:endParaRPr lang="en-GB" sz="900" dirty="0">
            <a:solidFill>
              <a:schemeClr val="tx1"/>
            </a:solidFill>
          </a:endParaRPr>
        </a:p>
      </dgm:t>
    </dgm:pt>
    <dgm:pt modelId="{D0F4CDD6-DFB1-4C0F-A0FE-31D331F69A28}" type="parTrans" cxnId="{4F90FEF3-29C0-425C-BE07-663C6917BEA5}">
      <dgm:prSet custT="1"/>
      <dgm:spPr/>
      <dgm:t>
        <a:bodyPr/>
        <a:lstStyle/>
        <a:p>
          <a:endParaRPr lang="en-GB" sz="800">
            <a:solidFill>
              <a:schemeClr val="tx1"/>
            </a:solidFill>
          </a:endParaRPr>
        </a:p>
      </dgm:t>
    </dgm:pt>
    <dgm:pt modelId="{54E760A1-EB3C-4AA9-903C-C0D347A58107}" type="sibTrans" cxnId="{4F90FEF3-29C0-425C-BE07-663C6917BEA5}">
      <dgm:prSet/>
      <dgm:spPr/>
      <dgm:t>
        <a:bodyPr/>
        <a:lstStyle/>
        <a:p>
          <a:endParaRPr lang="en-GB" sz="2800">
            <a:solidFill>
              <a:schemeClr val="tx1"/>
            </a:solidFill>
          </a:endParaRPr>
        </a:p>
      </dgm:t>
    </dgm:pt>
    <dgm:pt modelId="{55D0B792-5D8F-4943-8100-507055E5BA8E}">
      <dgm:prSet phldrT="[Text]" custT="1"/>
      <dgm:spPr/>
      <dgm:t>
        <a:bodyPr/>
        <a:lstStyle/>
        <a:p>
          <a:r>
            <a:rPr lang="en-GB" sz="900" dirty="0">
              <a:solidFill>
                <a:schemeClr val="tx1"/>
              </a:solidFill>
            </a:rPr>
            <a:t>Quantity of certain ingredients or categories of ingredients</a:t>
          </a:r>
        </a:p>
      </dgm:t>
    </dgm:pt>
    <dgm:pt modelId="{4D45D949-B902-4931-BEB9-33316AA06652}" type="parTrans" cxnId="{F7574172-1B5A-470D-887C-16E1C910C27A}">
      <dgm:prSet custT="1"/>
      <dgm:spPr/>
      <dgm:t>
        <a:bodyPr/>
        <a:lstStyle/>
        <a:p>
          <a:endParaRPr lang="en-GB" sz="800">
            <a:solidFill>
              <a:schemeClr val="tx1"/>
            </a:solidFill>
          </a:endParaRPr>
        </a:p>
      </dgm:t>
    </dgm:pt>
    <dgm:pt modelId="{CB822178-0BC9-4CC9-BD85-4B01E8733AE9}" type="sibTrans" cxnId="{F7574172-1B5A-470D-887C-16E1C910C27A}">
      <dgm:prSet/>
      <dgm:spPr/>
      <dgm:t>
        <a:bodyPr/>
        <a:lstStyle/>
        <a:p>
          <a:endParaRPr lang="en-GB" sz="2800">
            <a:solidFill>
              <a:schemeClr val="tx1"/>
            </a:solidFill>
          </a:endParaRPr>
        </a:p>
      </dgm:t>
    </dgm:pt>
    <dgm:pt modelId="{CA8FE511-0A46-4606-AF65-D84C8F9ED3A8}">
      <dgm:prSet custT="1"/>
      <dgm:spPr/>
      <dgm:t>
        <a:bodyPr/>
        <a:lstStyle/>
        <a:p>
          <a:r>
            <a:rPr lang="en-GB" sz="900" dirty="0">
              <a:solidFill>
                <a:schemeClr val="tx1"/>
              </a:solidFill>
            </a:rPr>
            <a:t>Net quantity</a:t>
          </a:r>
        </a:p>
      </dgm:t>
    </dgm:pt>
    <dgm:pt modelId="{4377FA1C-3829-4A00-B782-057F9B4DF736}" type="parTrans" cxnId="{5BE63CDE-E704-4D40-BD04-B2102B5A5DCA}">
      <dgm:prSet custT="1"/>
      <dgm:spPr/>
      <dgm:t>
        <a:bodyPr/>
        <a:lstStyle/>
        <a:p>
          <a:endParaRPr lang="en-GB" sz="800">
            <a:solidFill>
              <a:schemeClr val="tx1"/>
            </a:solidFill>
          </a:endParaRPr>
        </a:p>
      </dgm:t>
    </dgm:pt>
    <dgm:pt modelId="{446416CC-78FE-4FD0-8098-6228E01F4365}" type="sibTrans" cxnId="{5BE63CDE-E704-4D40-BD04-B2102B5A5DCA}">
      <dgm:prSet/>
      <dgm:spPr/>
      <dgm:t>
        <a:bodyPr/>
        <a:lstStyle/>
        <a:p>
          <a:endParaRPr lang="en-GB" sz="2800">
            <a:solidFill>
              <a:schemeClr val="tx1"/>
            </a:solidFill>
          </a:endParaRPr>
        </a:p>
      </dgm:t>
    </dgm:pt>
    <dgm:pt modelId="{87DDECEA-D61D-45B5-AF1A-43F31D162CF8}">
      <dgm:prSet custT="1"/>
      <dgm:spPr/>
      <dgm:t>
        <a:bodyPr/>
        <a:lstStyle/>
        <a:p>
          <a:r>
            <a:rPr lang="en-GB" sz="900" dirty="0">
              <a:solidFill>
                <a:schemeClr val="tx1"/>
              </a:solidFill>
            </a:rPr>
            <a:t>Date of minimum durability (use by and best before dates)</a:t>
          </a:r>
        </a:p>
      </dgm:t>
    </dgm:pt>
    <dgm:pt modelId="{4FF08C56-CAB4-4C8B-A6F4-069A146EC2A1}" type="parTrans" cxnId="{719353DA-6D01-4117-BF29-93FA83F052A6}">
      <dgm:prSet custT="1"/>
      <dgm:spPr/>
      <dgm:t>
        <a:bodyPr/>
        <a:lstStyle/>
        <a:p>
          <a:endParaRPr lang="en-GB" sz="800">
            <a:solidFill>
              <a:schemeClr val="tx1"/>
            </a:solidFill>
          </a:endParaRPr>
        </a:p>
      </dgm:t>
    </dgm:pt>
    <dgm:pt modelId="{D4F7D524-B16B-4E4E-8A0B-1A6B07FCD2F8}" type="sibTrans" cxnId="{719353DA-6D01-4117-BF29-93FA83F052A6}">
      <dgm:prSet/>
      <dgm:spPr/>
      <dgm:t>
        <a:bodyPr/>
        <a:lstStyle/>
        <a:p>
          <a:endParaRPr lang="en-GB" sz="2800">
            <a:solidFill>
              <a:schemeClr val="tx1"/>
            </a:solidFill>
          </a:endParaRPr>
        </a:p>
      </dgm:t>
    </dgm:pt>
    <dgm:pt modelId="{29D40041-646E-4704-9E06-1B557FC1DBE8}">
      <dgm:prSet custT="1"/>
      <dgm:spPr/>
      <dgm:t>
        <a:bodyPr/>
        <a:lstStyle/>
        <a:p>
          <a:r>
            <a:rPr lang="en-GB" sz="900" dirty="0">
              <a:solidFill>
                <a:schemeClr val="tx1"/>
              </a:solidFill>
            </a:rPr>
            <a:t>Storage</a:t>
          </a:r>
        </a:p>
      </dgm:t>
    </dgm:pt>
    <dgm:pt modelId="{A483A864-57A5-48BD-8DC1-AE3B69BFCF20}" type="parTrans" cxnId="{7A8B3C00-7CF8-4E2A-BB2B-416FFEC62269}">
      <dgm:prSet custT="1"/>
      <dgm:spPr/>
      <dgm:t>
        <a:bodyPr/>
        <a:lstStyle/>
        <a:p>
          <a:endParaRPr lang="en-GB" sz="800">
            <a:solidFill>
              <a:schemeClr val="tx1"/>
            </a:solidFill>
          </a:endParaRPr>
        </a:p>
      </dgm:t>
    </dgm:pt>
    <dgm:pt modelId="{92C2BE2C-303E-4F43-B28E-5AA59B729FEE}" type="sibTrans" cxnId="{7A8B3C00-7CF8-4E2A-BB2B-416FFEC62269}">
      <dgm:prSet/>
      <dgm:spPr/>
      <dgm:t>
        <a:bodyPr/>
        <a:lstStyle/>
        <a:p>
          <a:endParaRPr lang="en-GB" sz="2800">
            <a:solidFill>
              <a:schemeClr val="tx1"/>
            </a:solidFill>
          </a:endParaRPr>
        </a:p>
      </dgm:t>
    </dgm:pt>
    <dgm:pt modelId="{64E00C18-0789-4CF5-BBF8-CDE993A85079}">
      <dgm:prSet custT="1"/>
      <dgm:spPr/>
      <dgm:t>
        <a:bodyPr/>
        <a:lstStyle/>
        <a:p>
          <a:r>
            <a:rPr lang="en-GB" sz="900" dirty="0">
              <a:solidFill>
                <a:schemeClr val="tx1"/>
              </a:solidFill>
            </a:rPr>
            <a:t>Manufacturers name and address</a:t>
          </a:r>
        </a:p>
      </dgm:t>
    </dgm:pt>
    <dgm:pt modelId="{2647088B-5623-4AC7-9C13-46BC43F5D566}" type="parTrans" cxnId="{CFF6E623-DF65-4921-A85A-3D35A9F74E60}">
      <dgm:prSet custT="1"/>
      <dgm:spPr/>
      <dgm:t>
        <a:bodyPr/>
        <a:lstStyle/>
        <a:p>
          <a:endParaRPr lang="en-GB" sz="800">
            <a:solidFill>
              <a:schemeClr val="tx1"/>
            </a:solidFill>
          </a:endParaRPr>
        </a:p>
      </dgm:t>
    </dgm:pt>
    <dgm:pt modelId="{72AFE0BC-C49F-4278-9312-3F670ADED93E}" type="sibTrans" cxnId="{CFF6E623-DF65-4921-A85A-3D35A9F74E60}">
      <dgm:prSet/>
      <dgm:spPr/>
      <dgm:t>
        <a:bodyPr/>
        <a:lstStyle/>
        <a:p>
          <a:endParaRPr lang="en-GB" sz="2800">
            <a:solidFill>
              <a:schemeClr val="tx1"/>
            </a:solidFill>
          </a:endParaRPr>
        </a:p>
      </dgm:t>
    </dgm:pt>
    <dgm:pt modelId="{1DA0A3B3-7662-410B-97AC-E99AB1C3B14B}">
      <dgm:prSet custT="1"/>
      <dgm:spPr/>
      <dgm:t>
        <a:bodyPr/>
        <a:lstStyle/>
        <a:p>
          <a:r>
            <a:rPr lang="en-GB" sz="900" dirty="0">
              <a:solidFill>
                <a:schemeClr val="tx1"/>
              </a:solidFill>
            </a:rPr>
            <a:t>Country of origin</a:t>
          </a:r>
        </a:p>
      </dgm:t>
    </dgm:pt>
    <dgm:pt modelId="{F9E76B98-893B-4952-BFCD-79377F8D9D8E}" type="parTrans" cxnId="{811BD92D-93A5-4EE8-A10D-8609E6212F94}">
      <dgm:prSet custT="1"/>
      <dgm:spPr/>
      <dgm:t>
        <a:bodyPr/>
        <a:lstStyle/>
        <a:p>
          <a:endParaRPr lang="en-GB" sz="800">
            <a:solidFill>
              <a:schemeClr val="tx1"/>
            </a:solidFill>
          </a:endParaRPr>
        </a:p>
      </dgm:t>
    </dgm:pt>
    <dgm:pt modelId="{899D7070-CC75-4278-9271-CA25A22C6D23}" type="sibTrans" cxnId="{811BD92D-93A5-4EE8-A10D-8609E6212F94}">
      <dgm:prSet/>
      <dgm:spPr/>
      <dgm:t>
        <a:bodyPr/>
        <a:lstStyle/>
        <a:p>
          <a:endParaRPr lang="en-GB" sz="2800">
            <a:solidFill>
              <a:schemeClr val="tx1"/>
            </a:solidFill>
          </a:endParaRPr>
        </a:p>
      </dgm:t>
    </dgm:pt>
    <dgm:pt modelId="{E0DBFDF4-6412-4A15-9879-AF24952671A1}">
      <dgm:prSet custT="1"/>
      <dgm:spPr/>
      <dgm:t>
        <a:bodyPr/>
        <a:lstStyle/>
        <a:p>
          <a:r>
            <a:rPr lang="en-GB" sz="900" dirty="0">
              <a:solidFill>
                <a:schemeClr val="tx1"/>
              </a:solidFill>
            </a:rPr>
            <a:t>Instruction for use</a:t>
          </a:r>
        </a:p>
      </dgm:t>
    </dgm:pt>
    <dgm:pt modelId="{51A8DA82-CD2D-4576-8238-4E0BC828FF78}" type="parTrans" cxnId="{332D5182-C4D5-4A94-8736-08698ABCC001}">
      <dgm:prSet custT="1"/>
      <dgm:spPr/>
      <dgm:t>
        <a:bodyPr/>
        <a:lstStyle/>
        <a:p>
          <a:endParaRPr lang="en-GB" sz="800">
            <a:solidFill>
              <a:schemeClr val="tx1"/>
            </a:solidFill>
          </a:endParaRPr>
        </a:p>
      </dgm:t>
    </dgm:pt>
    <dgm:pt modelId="{6FBA883D-5F5A-481D-8EA5-93C9DA5F2484}" type="sibTrans" cxnId="{332D5182-C4D5-4A94-8736-08698ABCC001}">
      <dgm:prSet/>
      <dgm:spPr/>
      <dgm:t>
        <a:bodyPr/>
        <a:lstStyle/>
        <a:p>
          <a:endParaRPr lang="en-GB" sz="2800">
            <a:solidFill>
              <a:schemeClr val="tx1"/>
            </a:solidFill>
          </a:endParaRPr>
        </a:p>
      </dgm:t>
    </dgm:pt>
    <dgm:pt modelId="{DACA40F9-1A26-4193-955D-9FF2A53D6033}">
      <dgm:prSet custT="1"/>
      <dgm:spPr/>
      <dgm:t>
        <a:bodyPr/>
        <a:lstStyle/>
        <a:p>
          <a:r>
            <a:rPr lang="en-GB" sz="900" dirty="0">
              <a:solidFill>
                <a:schemeClr val="tx1"/>
              </a:solidFill>
            </a:rPr>
            <a:t>Alcoholic strength</a:t>
          </a:r>
        </a:p>
      </dgm:t>
    </dgm:pt>
    <dgm:pt modelId="{61175CCD-0D5A-4FF9-A72A-FD27C20AEB1C}" type="parTrans" cxnId="{6E1B7C47-72C3-4F04-A346-535FCD0DE149}">
      <dgm:prSet custT="1"/>
      <dgm:spPr/>
      <dgm:t>
        <a:bodyPr/>
        <a:lstStyle/>
        <a:p>
          <a:endParaRPr lang="en-GB" sz="800">
            <a:solidFill>
              <a:schemeClr val="tx1"/>
            </a:solidFill>
          </a:endParaRPr>
        </a:p>
      </dgm:t>
    </dgm:pt>
    <dgm:pt modelId="{73EBE5C0-7093-4DAD-9FA1-147B456A4DBD}" type="sibTrans" cxnId="{6E1B7C47-72C3-4F04-A346-535FCD0DE149}">
      <dgm:prSet/>
      <dgm:spPr/>
      <dgm:t>
        <a:bodyPr/>
        <a:lstStyle/>
        <a:p>
          <a:endParaRPr lang="en-GB" sz="2800">
            <a:solidFill>
              <a:schemeClr val="tx1"/>
            </a:solidFill>
          </a:endParaRPr>
        </a:p>
      </dgm:t>
    </dgm:pt>
    <dgm:pt modelId="{53A460B9-6A8A-4047-B09D-973E3A02DA47}">
      <dgm:prSet custT="1"/>
      <dgm:spPr/>
      <dgm:t>
        <a:bodyPr/>
        <a:lstStyle/>
        <a:p>
          <a:r>
            <a:rPr lang="en-GB" sz="900" dirty="0">
              <a:solidFill>
                <a:schemeClr val="tx1"/>
              </a:solidFill>
            </a:rPr>
            <a:t>Nutritional declaration</a:t>
          </a:r>
        </a:p>
      </dgm:t>
    </dgm:pt>
    <dgm:pt modelId="{A595FFD9-2A4C-4377-9846-29E07CAFCAB1}" type="parTrans" cxnId="{1138D326-0FD2-48A8-82F7-5B53E7525535}">
      <dgm:prSet custT="1"/>
      <dgm:spPr/>
      <dgm:t>
        <a:bodyPr/>
        <a:lstStyle/>
        <a:p>
          <a:endParaRPr lang="en-GB" sz="800">
            <a:solidFill>
              <a:schemeClr val="tx1"/>
            </a:solidFill>
          </a:endParaRPr>
        </a:p>
      </dgm:t>
    </dgm:pt>
    <dgm:pt modelId="{47B02725-5D49-44EE-8D4E-593626B56694}" type="sibTrans" cxnId="{1138D326-0FD2-48A8-82F7-5B53E7525535}">
      <dgm:prSet/>
      <dgm:spPr/>
      <dgm:t>
        <a:bodyPr/>
        <a:lstStyle/>
        <a:p>
          <a:endParaRPr lang="en-GB" sz="2800">
            <a:solidFill>
              <a:schemeClr val="tx1"/>
            </a:solidFill>
          </a:endParaRPr>
        </a:p>
      </dgm:t>
    </dgm:pt>
    <dgm:pt modelId="{97DB0B14-ABAD-4A48-9C1F-0335851A6F8B}" type="pres">
      <dgm:prSet presAssocID="{5B70DC83-141E-49C1-B65D-398A9F3EEE42}" presName="cycle" presStyleCnt="0">
        <dgm:presLayoutVars>
          <dgm:chMax val="1"/>
          <dgm:dir/>
          <dgm:animLvl val="ctr"/>
          <dgm:resizeHandles val="exact"/>
        </dgm:presLayoutVars>
      </dgm:prSet>
      <dgm:spPr/>
    </dgm:pt>
    <dgm:pt modelId="{853A3F29-AD93-4B02-B778-43D26A994E29}" type="pres">
      <dgm:prSet presAssocID="{C7E80E70-0618-405B-95E0-5C7842E79FA1}" presName="centerShape" presStyleLbl="node0" presStyleIdx="0" presStyleCnt="1" custScaleX="209405" custScaleY="209405"/>
      <dgm:spPr/>
    </dgm:pt>
    <dgm:pt modelId="{23AD63DA-4DC0-41F1-8A64-305753F26DE1}" type="pres">
      <dgm:prSet presAssocID="{EE79E0C5-3815-4755-8484-36B1CA70AB0F}" presName="Name9" presStyleLbl="parChTrans1D2" presStyleIdx="0" presStyleCnt="12"/>
      <dgm:spPr/>
    </dgm:pt>
    <dgm:pt modelId="{6E32B4DA-8BD5-4004-B2AA-4C869FBA10DB}" type="pres">
      <dgm:prSet presAssocID="{EE79E0C5-3815-4755-8484-36B1CA70AB0F}" presName="connTx" presStyleLbl="parChTrans1D2" presStyleIdx="0" presStyleCnt="12"/>
      <dgm:spPr/>
    </dgm:pt>
    <dgm:pt modelId="{02581209-C7F6-450A-878C-F73A461443C8}" type="pres">
      <dgm:prSet presAssocID="{7255413C-64AE-4002-83ED-A83D8122DFEB}" presName="node" presStyleLbl="node1" presStyleIdx="0" presStyleCnt="12" custScaleX="129894" custScaleY="129894">
        <dgm:presLayoutVars>
          <dgm:bulletEnabled val="1"/>
        </dgm:presLayoutVars>
      </dgm:prSet>
      <dgm:spPr/>
    </dgm:pt>
    <dgm:pt modelId="{6AF8DE79-1D69-4FCA-9AF8-41E676052FE2}" type="pres">
      <dgm:prSet presAssocID="{65B06459-4595-4E36-ADD8-2B39B0622DD7}" presName="Name9" presStyleLbl="parChTrans1D2" presStyleIdx="1" presStyleCnt="12"/>
      <dgm:spPr/>
    </dgm:pt>
    <dgm:pt modelId="{B1BBA96A-799A-450D-8488-21C642248B48}" type="pres">
      <dgm:prSet presAssocID="{65B06459-4595-4E36-ADD8-2B39B0622DD7}" presName="connTx" presStyleLbl="parChTrans1D2" presStyleIdx="1" presStyleCnt="12"/>
      <dgm:spPr/>
    </dgm:pt>
    <dgm:pt modelId="{BC63DC36-1504-4DB2-A46A-2B09CD8936F7}" type="pres">
      <dgm:prSet presAssocID="{A1D20C45-CF9C-4DC5-93CE-A152EF4FF85F}" presName="node" presStyleLbl="node1" presStyleIdx="1" presStyleCnt="12" custScaleX="129894" custScaleY="129894">
        <dgm:presLayoutVars>
          <dgm:bulletEnabled val="1"/>
        </dgm:presLayoutVars>
      </dgm:prSet>
      <dgm:spPr/>
    </dgm:pt>
    <dgm:pt modelId="{5A9B6652-51D0-4C18-A646-BAFD967A47BF}" type="pres">
      <dgm:prSet presAssocID="{D0F4CDD6-DFB1-4C0F-A0FE-31D331F69A28}" presName="Name9" presStyleLbl="parChTrans1D2" presStyleIdx="2" presStyleCnt="12"/>
      <dgm:spPr/>
    </dgm:pt>
    <dgm:pt modelId="{6521DB44-39A6-4E62-84E6-FDE1F4F27472}" type="pres">
      <dgm:prSet presAssocID="{D0F4CDD6-DFB1-4C0F-A0FE-31D331F69A28}" presName="connTx" presStyleLbl="parChTrans1D2" presStyleIdx="2" presStyleCnt="12"/>
      <dgm:spPr/>
    </dgm:pt>
    <dgm:pt modelId="{A87B082C-FC9C-4FDC-8DC7-7D38A8C04C2E}" type="pres">
      <dgm:prSet presAssocID="{C4FD2590-17DA-4B89-BEAF-9A6A6D5B2E8D}" presName="node" presStyleLbl="node1" presStyleIdx="2" presStyleCnt="12" custScaleX="129894" custScaleY="129894">
        <dgm:presLayoutVars>
          <dgm:bulletEnabled val="1"/>
        </dgm:presLayoutVars>
      </dgm:prSet>
      <dgm:spPr/>
    </dgm:pt>
    <dgm:pt modelId="{43C63054-D6B2-4D00-B929-9FBCDDF76DC8}" type="pres">
      <dgm:prSet presAssocID="{4D45D949-B902-4931-BEB9-33316AA06652}" presName="Name9" presStyleLbl="parChTrans1D2" presStyleIdx="3" presStyleCnt="12"/>
      <dgm:spPr/>
    </dgm:pt>
    <dgm:pt modelId="{C524682C-B7EE-49CE-8A1A-DD6390E5CC56}" type="pres">
      <dgm:prSet presAssocID="{4D45D949-B902-4931-BEB9-33316AA06652}" presName="connTx" presStyleLbl="parChTrans1D2" presStyleIdx="3" presStyleCnt="12"/>
      <dgm:spPr/>
    </dgm:pt>
    <dgm:pt modelId="{8791103E-97D3-41A1-BC5F-289CF05936A3}" type="pres">
      <dgm:prSet presAssocID="{55D0B792-5D8F-4943-8100-507055E5BA8E}" presName="node" presStyleLbl="node1" presStyleIdx="3" presStyleCnt="12" custScaleX="129894" custScaleY="129894">
        <dgm:presLayoutVars>
          <dgm:bulletEnabled val="1"/>
        </dgm:presLayoutVars>
      </dgm:prSet>
      <dgm:spPr/>
    </dgm:pt>
    <dgm:pt modelId="{C096F117-1E95-41F4-92A7-E1A55DA82059}" type="pres">
      <dgm:prSet presAssocID="{4377FA1C-3829-4A00-B782-057F9B4DF736}" presName="Name9" presStyleLbl="parChTrans1D2" presStyleIdx="4" presStyleCnt="12"/>
      <dgm:spPr/>
    </dgm:pt>
    <dgm:pt modelId="{3EA3DEEA-59DF-4486-AC2F-45832368E6C2}" type="pres">
      <dgm:prSet presAssocID="{4377FA1C-3829-4A00-B782-057F9B4DF736}" presName="connTx" presStyleLbl="parChTrans1D2" presStyleIdx="4" presStyleCnt="12"/>
      <dgm:spPr/>
    </dgm:pt>
    <dgm:pt modelId="{FDB1E373-847F-4A24-AA89-0AC99500DC03}" type="pres">
      <dgm:prSet presAssocID="{CA8FE511-0A46-4606-AF65-D84C8F9ED3A8}" presName="node" presStyleLbl="node1" presStyleIdx="4" presStyleCnt="12" custScaleX="129894" custScaleY="129894">
        <dgm:presLayoutVars>
          <dgm:bulletEnabled val="1"/>
        </dgm:presLayoutVars>
      </dgm:prSet>
      <dgm:spPr/>
    </dgm:pt>
    <dgm:pt modelId="{3C6A099A-4D4B-4534-A167-FD14EE573619}" type="pres">
      <dgm:prSet presAssocID="{4FF08C56-CAB4-4C8B-A6F4-069A146EC2A1}" presName="Name9" presStyleLbl="parChTrans1D2" presStyleIdx="5" presStyleCnt="12"/>
      <dgm:spPr/>
    </dgm:pt>
    <dgm:pt modelId="{8197FD3B-01EC-441E-B2FF-8CFC1306786F}" type="pres">
      <dgm:prSet presAssocID="{4FF08C56-CAB4-4C8B-A6F4-069A146EC2A1}" presName="connTx" presStyleLbl="parChTrans1D2" presStyleIdx="5" presStyleCnt="12"/>
      <dgm:spPr/>
    </dgm:pt>
    <dgm:pt modelId="{FCF29E55-694F-43FB-86B5-17D1F1B471EA}" type="pres">
      <dgm:prSet presAssocID="{87DDECEA-D61D-45B5-AF1A-43F31D162CF8}" presName="node" presStyleLbl="node1" presStyleIdx="5" presStyleCnt="12" custScaleX="129894" custScaleY="129894">
        <dgm:presLayoutVars>
          <dgm:bulletEnabled val="1"/>
        </dgm:presLayoutVars>
      </dgm:prSet>
      <dgm:spPr/>
    </dgm:pt>
    <dgm:pt modelId="{6245F482-6097-4EF9-83F6-D9735DEDF66E}" type="pres">
      <dgm:prSet presAssocID="{A483A864-57A5-48BD-8DC1-AE3B69BFCF20}" presName="Name9" presStyleLbl="parChTrans1D2" presStyleIdx="6" presStyleCnt="12"/>
      <dgm:spPr/>
    </dgm:pt>
    <dgm:pt modelId="{F20AD4CB-25FE-4CDE-8B29-3C26C43AD351}" type="pres">
      <dgm:prSet presAssocID="{A483A864-57A5-48BD-8DC1-AE3B69BFCF20}" presName="connTx" presStyleLbl="parChTrans1D2" presStyleIdx="6" presStyleCnt="12"/>
      <dgm:spPr/>
    </dgm:pt>
    <dgm:pt modelId="{E8F095A6-B655-4EBF-826F-C64C8B856C3B}" type="pres">
      <dgm:prSet presAssocID="{29D40041-646E-4704-9E06-1B557FC1DBE8}" presName="node" presStyleLbl="node1" presStyleIdx="6" presStyleCnt="12" custScaleX="129894" custScaleY="129894">
        <dgm:presLayoutVars>
          <dgm:bulletEnabled val="1"/>
        </dgm:presLayoutVars>
      </dgm:prSet>
      <dgm:spPr/>
    </dgm:pt>
    <dgm:pt modelId="{D72E70D6-3AA3-4249-AD45-CA6A12E42AD5}" type="pres">
      <dgm:prSet presAssocID="{2647088B-5623-4AC7-9C13-46BC43F5D566}" presName="Name9" presStyleLbl="parChTrans1D2" presStyleIdx="7" presStyleCnt="12"/>
      <dgm:spPr/>
    </dgm:pt>
    <dgm:pt modelId="{162F3260-C46B-401B-8CBE-4108EACE3511}" type="pres">
      <dgm:prSet presAssocID="{2647088B-5623-4AC7-9C13-46BC43F5D566}" presName="connTx" presStyleLbl="parChTrans1D2" presStyleIdx="7" presStyleCnt="12"/>
      <dgm:spPr/>
    </dgm:pt>
    <dgm:pt modelId="{9360BF00-06AA-48F0-99D9-D38975C91D28}" type="pres">
      <dgm:prSet presAssocID="{64E00C18-0789-4CF5-BBF8-CDE993A85079}" presName="node" presStyleLbl="node1" presStyleIdx="7" presStyleCnt="12" custScaleX="129894" custScaleY="129894">
        <dgm:presLayoutVars>
          <dgm:bulletEnabled val="1"/>
        </dgm:presLayoutVars>
      </dgm:prSet>
      <dgm:spPr/>
    </dgm:pt>
    <dgm:pt modelId="{AB04C0C1-57A4-4CEE-8A0A-FC43D574D3FC}" type="pres">
      <dgm:prSet presAssocID="{F9E76B98-893B-4952-BFCD-79377F8D9D8E}" presName="Name9" presStyleLbl="parChTrans1D2" presStyleIdx="8" presStyleCnt="12"/>
      <dgm:spPr/>
    </dgm:pt>
    <dgm:pt modelId="{3A696A05-5E67-4464-82D8-3EDE6CA7262C}" type="pres">
      <dgm:prSet presAssocID="{F9E76B98-893B-4952-BFCD-79377F8D9D8E}" presName="connTx" presStyleLbl="parChTrans1D2" presStyleIdx="8" presStyleCnt="12"/>
      <dgm:spPr/>
    </dgm:pt>
    <dgm:pt modelId="{F242A015-B111-42BC-9391-1B6F322BDD6D}" type="pres">
      <dgm:prSet presAssocID="{1DA0A3B3-7662-410B-97AC-E99AB1C3B14B}" presName="node" presStyleLbl="node1" presStyleIdx="8" presStyleCnt="12" custScaleX="129894" custScaleY="129894">
        <dgm:presLayoutVars>
          <dgm:bulletEnabled val="1"/>
        </dgm:presLayoutVars>
      </dgm:prSet>
      <dgm:spPr/>
    </dgm:pt>
    <dgm:pt modelId="{A1CB7CCA-1942-4516-91A7-39DB2BBF525E}" type="pres">
      <dgm:prSet presAssocID="{51A8DA82-CD2D-4576-8238-4E0BC828FF78}" presName="Name9" presStyleLbl="parChTrans1D2" presStyleIdx="9" presStyleCnt="12"/>
      <dgm:spPr/>
    </dgm:pt>
    <dgm:pt modelId="{15FACCE3-3C14-4C64-991E-879FFCD269D8}" type="pres">
      <dgm:prSet presAssocID="{51A8DA82-CD2D-4576-8238-4E0BC828FF78}" presName="connTx" presStyleLbl="parChTrans1D2" presStyleIdx="9" presStyleCnt="12"/>
      <dgm:spPr/>
    </dgm:pt>
    <dgm:pt modelId="{E19765DA-A7F6-4040-B448-14C8D02847B3}" type="pres">
      <dgm:prSet presAssocID="{E0DBFDF4-6412-4A15-9879-AF24952671A1}" presName="node" presStyleLbl="node1" presStyleIdx="9" presStyleCnt="12" custScaleX="129894" custScaleY="129894">
        <dgm:presLayoutVars>
          <dgm:bulletEnabled val="1"/>
        </dgm:presLayoutVars>
      </dgm:prSet>
      <dgm:spPr/>
    </dgm:pt>
    <dgm:pt modelId="{340A1875-63C8-42BA-8235-1EF79CCEF43F}" type="pres">
      <dgm:prSet presAssocID="{61175CCD-0D5A-4FF9-A72A-FD27C20AEB1C}" presName="Name9" presStyleLbl="parChTrans1D2" presStyleIdx="10" presStyleCnt="12"/>
      <dgm:spPr/>
    </dgm:pt>
    <dgm:pt modelId="{E2327A6D-51B9-495A-822E-61229CB3D1DC}" type="pres">
      <dgm:prSet presAssocID="{61175CCD-0D5A-4FF9-A72A-FD27C20AEB1C}" presName="connTx" presStyleLbl="parChTrans1D2" presStyleIdx="10" presStyleCnt="12"/>
      <dgm:spPr/>
    </dgm:pt>
    <dgm:pt modelId="{430756A4-F0C2-43B3-A923-E098F6B23F72}" type="pres">
      <dgm:prSet presAssocID="{DACA40F9-1A26-4193-955D-9FF2A53D6033}" presName="node" presStyleLbl="node1" presStyleIdx="10" presStyleCnt="12" custScaleX="129894" custScaleY="129894">
        <dgm:presLayoutVars>
          <dgm:bulletEnabled val="1"/>
        </dgm:presLayoutVars>
      </dgm:prSet>
      <dgm:spPr/>
    </dgm:pt>
    <dgm:pt modelId="{D0E2BBAD-A77C-4290-9306-4626FCC16371}" type="pres">
      <dgm:prSet presAssocID="{A595FFD9-2A4C-4377-9846-29E07CAFCAB1}" presName="Name9" presStyleLbl="parChTrans1D2" presStyleIdx="11" presStyleCnt="12"/>
      <dgm:spPr/>
    </dgm:pt>
    <dgm:pt modelId="{587B90F8-D433-49B0-900F-EE128DD682BC}" type="pres">
      <dgm:prSet presAssocID="{A595FFD9-2A4C-4377-9846-29E07CAFCAB1}" presName="connTx" presStyleLbl="parChTrans1D2" presStyleIdx="11" presStyleCnt="12"/>
      <dgm:spPr/>
    </dgm:pt>
    <dgm:pt modelId="{736B7518-3274-4C5A-83C3-4EFDCC66DC3F}" type="pres">
      <dgm:prSet presAssocID="{53A460B9-6A8A-4047-B09D-973E3A02DA47}" presName="node" presStyleLbl="node1" presStyleIdx="11" presStyleCnt="12" custScaleX="129894" custScaleY="129894">
        <dgm:presLayoutVars>
          <dgm:bulletEnabled val="1"/>
        </dgm:presLayoutVars>
      </dgm:prSet>
      <dgm:spPr/>
    </dgm:pt>
  </dgm:ptLst>
  <dgm:cxnLst>
    <dgm:cxn modelId="{7A8B3C00-7CF8-4E2A-BB2B-416FFEC62269}" srcId="{C7E80E70-0618-405B-95E0-5C7842E79FA1}" destId="{29D40041-646E-4704-9E06-1B557FC1DBE8}" srcOrd="6" destOrd="0" parTransId="{A483A864-57A5-48BD-8DC1-AE3B69BFCF20}" sibTransId="{92C2BE2C-303E-4F43-B28E-5AA59B729FEE}"/>
    <dgm:cxn modelId="{FADEBC04-A72F-4D8C-8A2F-27B42112651C}" type="presOf" srcId="{A595FFD9-2A4C-4377-9846-29E07CAFCAB1}" destId="{587B90F8-D433-49B0-900F-EE128DD682BC}" srcOrd="1" destOrd="0" presId="urn:microsoft.com/office/officeart/2005/8/layout/radial1"/>
    <dgm:cxn modelId="{097BD410-280E-4FB8-BF77-7F4BB7E4918F}" srcId="{C7E80E70-0618-405B-95E0-5C7842E79FA1}" destId="{A1D20C45-CF9C-4DC5-93CE-A152EF4FF85F}" srcOrd="1" destOrd="0" parTransId="{65B06459-4595-4E36-ADD8-2B39B0622DD7}" sibTransId="{84897294-6247-4237-8707-25413A8A89E8}"/>
    <dgm:cxn modelId="{A2E64E12-F540-4F7F-8FFB-A7593E1D924F}" type="presOf" srcId="{A483A864-57A5-48BD-8DC1-AE3B69BFCF20}" destId="{F20AD4CB-25FE-4CDE-8B29-3C26C43AD351}" srcOrd="1" destOrd="0" presId="urn:microsoft.com/office/officeart/2005/8/layout/radial1"/>
    <dgm:cxn modelId="{CFF6E623-DF65-4921-A85A-3D35A9F74E60}" srcId="{C7E80E70-0618-405B-95E0-5C7842E79FA1}" destId="{64E00C18-0789-4CF5-BBF8-CDE993A85079}" srcOrd="7" destOrd="0" parTransId="{2647088B-5623-4AC7-9C13-46BC43F5D566}" sibTransId="{72AFE0BC-C49F-4278-9312-3F670ADED93E}"/>
    <dgm:cxn modelId="{E0B4FF23-6F7A-4669-9068-C410E83C2184}" type="presOf" srcId="{65B06459-4595-4E36-ADD8-2B39B0622DD7}" destId="{6AF8DE79-1D69-4FCA-9AF8-41E676052FE2}" srcOrd="0" destOrd="0" presId="urn:microsoft.com/office/officeart/2005/8/layout/radial1"/>
    <dgm:cxn modelId="{ABFFB326-3EA3-47A8-9122-EA42705F88FB}" type="presOf" srcId="{4FF08C56-CAB4-4C8B-A6F4-069A146EC2A1}" destId="{8197FD3B-01EC-441E-B2FF-8CFC1306786F}" srcOrd="1" destOrd="0" presId="urn:microsoft.com/office/officeart/2005/8/layout/radial1"/>
    <dgm:cxn modelId="{1138D326-0FD2-48A8-82F7-5B53E7525535}" srcId="{C7E80E70-0618-405B-95E0-5C7842E79FA1}" destId="{53A460B9-6A8A-4047-B09D-973E3A02DA47}" srcOrd="11" destOrd="0" parTransId="{A595FFD9-2A4C-4377-9846-29E07CAFCAB1}" sibTransId="{47B02725-5D49-44EE-8D4E-593626B56694}"/>
    <dgm:cxn modelId="{13E18F28-FAC3-449E-81DA-64EBABC0E4C5}" type="presOf" srcId="{EE79E0C5-3815-4755-8484-36B1CA70AB0F}" destId="{23AD63DA-4DC0-41F1-8A64-305753F26DE1}" srcOrd="0" destOrd="0" presId="urn:microsoft.com/office/officeart/2005/8/layout/radial1"/>
    <dgm:cxn modelId="{E32B7C29-3470-40AC-BC44-91834985A63A}" type="presOf" srcId="{4D45D949-B902-4931-BEB9-33316AA06652}" destId="{43C63054-D6B2-4D00-B929-9FBCDDF76DC8}" srcOrd="0" destOrd="0" presId="urn:microsoft.com/office/officeart/2005/8/layout/radial1"/>
    <dgm:cxn modelId="{D6C40A2B-1416-46DD-A1FF-0E765FBBF3C6}" type="presOf" srcId="{E0DBFDF4-6412-4A15-9879-AF24952671A1}" destId="{E19765DA-A7F6-4040-B448-14C8D02847B3}" srcOrd="0" destOrd="0" presId="urn:microsoft.com/office/officeart/2005/8/layout/radial1"/>
    <dgm:cxn modelId="{811BD92D-93A5-4EE8-A10D-8609E6212F94}" srcId="{C7E80E70-0618-405B-95E0-5C7842E79FA1}" destId="{1DA0A3B3-7662-410B-97AC-E99AB1C3B14B}" srcOrd="8" destOrd="0" parTransId="{F9E76B98-893B-4952-BFCD-79377F8D9D8E}" sibTransId="{899D7070-CC75-4278-9271-CA25A22C6D23}"/>
    <dgm:cxn modelId="{13247C30-AB6B-46AA-B32E-A32EA518D7EE}" type="presOf" srcId="{65B06459-4595-4E36-ADD8-2B39B0622DD7}" destId="{B1BBA96A-799A-450D-8488-21C642248B48}" srcOrd="1" destOrd="0" presId="urn:microsoft.com/office/officeart/2005/8/layout/radial1"/>
    <dgm:cxn modelId="{D5FD9A3E-25C3-4890-B7AF-4D0FB81B3169}" type="presOf" srcId="{4D45D949-B902-4931-BEB9-33316AA06652}" destId="{C524682C-B7EE-49CE-8A1A-DD6390E5CC56}" srcOrd="1" destOrd="0" presId="urn:microsoft.com/office/officeart/2005/8/layout/radial1"/>
    <dgm:cxn modelId="{B2D4B75F-0419-4A4B-9881-1AFC59DBA8D1}" type="presOf" srcId="{F9E76B98-893B-4952-BFCD-79377F8D9D8E}" destId="{AB04C0C1-57A4-4CEE-8A0A-FC43D574D3FC}" srcOrd="0" destOrd="0" presId="urn:microsoft.com/office/officeart/2005/8/layout/radial1"/>
    <dgm:cxn modelId="{6E1B7C47-72C3-4F04-A346-535FCD0DE149}" srcId="{C7E80E70-0618-405B-95E0-5C7842E79FA1}" destId="{DACA40F9-1A26-4193-955D-9FF2A53D6033}" srcOrd="10" destOrd="0" parTransId="{61175CCD-0D5A-4FF9-A72A-FD27C20AEB1C}" sibTransId="{73EBE5C0-7093-4DAD-9FA1-147B456A4DBD}"/>
    <dgm:cxn modelId="{08DD5768-7089-4431-B8A1-5AB39D83D006}" type="presOf" srcId="{29D40041-646E-4704-9E06-1B557FC1DBE8}" destId="{E8F095A6-B655-4EBF-826F-C64C8B856C3B}" srcOrd="0" destOrd="0" presId="urn:microsoft.com/office/officeart/2005/8/layout/radial1"/>
    <dgm:cxn modelId="{8A1BC948-3D03-4845-BE18-27F49E6E3F09}" type="presOf" srcId="{51A8DA82-CD2D-4576-8238-4E0BC828FF78}" destId="{A1CB7CCA-1942-4516-91A7-39DB2BBF525E}" srcOrd="0" destOrd="0" presId="urn:microsoft.com/office/officeart/2005/8/layout/radial1"/>
    <dgm:cxn modelId="{8AFD3F49-F2DF-4595-8BF5-F79189E58D59}" type="presOf" srcId="{53A460B9-6A8A-4047-B09D-973E3A02DA47}" destId="{736B7518-3274-4C5A-83C3-4EFDCC66DC3F}" srcOrd="0" destOrd="0" presId="urn:microsoft.com/office/officeart/2005/8/layout/radial1"/>
    <dgm:cxn modelId="{9C84014E-C900-4833-9401-756B9FF3EA5B}" type="presOf" srcId="{64E00C18-0789-4CF5-BBF8-CDE993A85079}" destId="{9360BF00-06AA-48F0-99D9-D38975C91D28}" srcOrd="0" destOrd="0" presId="urn:microsoft.com/office/officeart/2005/8/layout/radial1"/>
    <dgm:cxn modelId="{83EAA150-4195-40E0-9781-80CFA003566E}" type="presOf" srcId="{4FF08C56-CAB4-4C8B-A6F4-069A146EC2A1}" destId="{3C6A099A-4D4B-4534-A167-FD14EE573619}" srcOrd="0" destOrd="0" presId="urn:microsoft.com/office/officeart/2005/8/layout/radial1"/>
    <dgm:cxn modelId="{F7574172-1B5A-470D-887C-16E1C910C27A}" srcId="{C7E80E70-0618-405B-95E0-5C7842E79FA1}" destId="{55D0B792-5D8F-4943-8100-507055E5BA8E}" srcOrd="3" destOrd="0" parTransId="{4D45D949-B902-4931-BEB9-33316AA06652}" sibTransId="{CB822178-0BC9-4CC9-BD85-4B01E8733AE9}"/>
    <dgm:cxn modelId="{7C03C074-F0D5-4E88-B841-30B1B5D7B214}" type="presOf" srcId="{F9E76B98-893B-4952-BFCD-79377F8D9D8E}" destId="{3A696A05-5E67-4464-82D8-3EDE6CA7262C}" srcOrd="1" destOrd="0" presId="urn:microsoft.com/office/officeart/2005/8/layout/radial1"/>
    <dgm:cxn modelId="{ED1ACD75-88ED-4FA0-9EEE-A98B8C907DF2}" type="presOf" srcId="{7255413C-64AE-4002-83ED-A83D8122DFEB}" destId="{02581209-C7F6-450A-878C-F73A461443C8}" srcOrd="0" destOrd="0" presId="urn:microsoft.com/office/officeart/2005/8/layout/radial1"/>
    <dgm:cxn modelId="{DF857E58-C8D8-4584-86C2-06B30F858D57}" type="presOf" srcId="{1DA0A3B3-7662-410B-97AC-E99AB1C3B14B}" destId="{F242A015-B111-42BC-9391-1B6F322BDD6D}" srcOrd="0" destOrd="0" presId="urn:microsoft.com/office/officeart/2005/8/layout/radial1"/>
    <dgm:cxn modelId="{E97B997C-BB90-4895-B590-436DE81DA8FA}" type="presOf" srcId="{5B70DC83-141E-49C1-B65D-398A9F3EEE42}" destId="{97DB0B14-ABAD-4A48-9C1F-0335851A6F8B}" srcOrd="0" destOrd="0" presId="urn:microsoft.com/office/officeart/2005/8/layout/radial1"/>
    <dgm:cxn modelId="{3A9DB881-5FEF-4685-9000-7E6B3A74209A}" type="presOf" srcId="{87DDECEA-D61D-45B5-AF1A-43F31D162CF8}" destId="{FCF29E55-694F-43FB-86B5-17D1F1B471EA}" srcOrd="0" destOrd="0" presId="urn:microsoft.com/office/officeart/2005/8/layout/radial1"/>
    <dgm:cxn modelId="{87D64D82-A154-4540-8C8B-A00C1E8EEF30}" type="presOf" srcId="{55D0B792-5D8F-4943-8100-507055E5BA8E}" destId="{8791103E-97D3-41A1-BC5F-289CF05936A3}" srcOrd="0" destOrd="0" presId="urn:microsoft.com/office/officeart/2005/8/layout/radial1"/>
    <dgm:cxn modelId="{332D5182-C4D5-4A94-8736-08698ABCC001}" srcId="{C7E80E70-0618-405B-95E0-5C7842E79FA1}" destId="{E0DBFDF4-6412-4A15-9879-AF24952671A1}" srcOrd="9" destOrd="0" parTransId="{51A8DA82-CD2D-4576-8238-4E0BC828FF78}" sibTransId="{6FBA883D-5F5A-481D-8EA5-93C9DA5F2484}"/>
    <dgm:cxn modelId="{FCD9FA9B-9045-4606-A48B-587E49DB47E6}" type="presOf" srcId="{61175CCD-0D5A-4FF9-A72A-FD27C20AEB1C}" destId="{340A1875-63C8-42BA-8235-1EF79CCEF43F}" srcOrd="0" destOrd="0" presId="urn:microsoft.com/office/officeart/2005/8/layout/radial1"/>
    <dgm:cxn modelId="{53AB56A9-AB45-4958-9887-128C753C7752}" type="presOf" srcId="{DACA40F9-1A26-4193-955D-9FF2A53D6033}" destId="{430756A4-F0C2-43B3-A923-E098F6B23F72}" srcOrd="0" destOrd="0" presId="urn:microsoft.com/office/officeart/2005/8/layout/radial1"/>
    <dgm:cxn modelId="{752D9AAC-4927-42A8-AB59-B00D0B399E28}" type="presOf" srcId="{C4FD2590-17DA-4B89-BEAF-9A6A6D5B2E8D}" destId="{A87B082C-FC9C-4FDC-8DC7-7D38A8C04C2E}" srcOrd="0" destOrd="0" presId="urn:microsoft.com/office/officeart/2005/8/layout/radial1"/>
    <dgm:cxn modelId="{55A1E8AC-874B-44C5-B1BC-A991158E3BE7}" type="presOf" srcId="{A1D20C45-CF9C-4DC5-93CE-A152EF4FF85F}" destId="{BC63DC36-1504-4DB2-A46A-2B09CD8936F7}" srcOrd="0" destOrd="0" presId="urn:microsoft.com/office/officeart/2005/8/layout/radial1"/>
    <dgm:cxn modelId="{5D20F3AD-F8F7-45C8-B5F5-5C105FF87B9F}" srcId="{C7E80E70-0618-405B-95E0-5C7842E79FA1}" destId="{7255413C-64AE-4002-83ED-A83D8122DFEB}" srcOrd="0" destOrd="0" parTransId="{EE79E0C5-3815-4755-8484-36B1CA70AB0F}" sibTransId="{60CC2D10-6FA1-4581-A36A-D8581067A7F9}"/>
    <dgm:cxn modelId="{00ABCEAE-4C12-4AB0-B4E8-3D02B5F086EA}" type="presOf" srcId="{D0F4CDD6-DFB1-4C0F-A0FE-31D331F69A28}" destId="{6521DB44-39A6-4E62-84E6-FDE1F4F27472}" srcOrd="1" destOrd="0" presId="urn:microsoft.com/office/officeart/2005/8/layout/radial1"/>
    <dgm:cxn modelId="{3C234AB1-DAA7-4429-AD79-49222CE9D5E6}" type="presOf" srcId="{C7E80E70-0618-405B-95E0-5C7842E79FA1}" destId="{853A3F29-AD93-4B02-B778-43D26A994E29}" srcOrd="0" destOrd="0" presId="urn:microsoft.com/office/officeart/2005/8/layout/radial1"/>
    <dgm:cxn modelId="{7C238DB7-4BAD-4CDB-BC53-87D0D2412DE9}" type="presOf" srcId="{CA8FE511-0A46-4606-AF65-D84C8F9ED3A8}" destId="{FDB1E373-847F-4A24-AA89-0AC99500DC03}" srcOrd="0" destOrd="0" presId="urn:microsoft.com/office/officeart/2005/8/layout/radial1"/>
    <dgm:cxn modelId="{5BC34ABE-D7F8-48E6-94A6-2165355B79AC}" type="presOf" srcId="{4377FA1C-3829-4A00-B782-057F9B4DF736}" destId="{C096F117-1E95-41F4-92A7-E1A55DA82059}" srcOrd="0" destOrd="0" presId="urn:microsoft.com/office/officeart/2005/8/layout/radial1"/>
    <dgm:cxn modelId="{D03F62C5-7BCC-4A0A-80BA-DAD403B393F8}" type="presOf" srcId="{61175CCD-0D5A-4FF9-A72A-FD27C20AEB1C}" destId="{E2327A6D-51B9-495A-822E-61229CB3D1DC}" srcOrd="1" destOrd="0" presId="urn:microsoft.com/office/officeart/2005/8/layout/radial1"/>
    <dgm:cxn modelId="{5F7598D0-2FB9-4197-B18F-EF6AF77D2E2A}" type="presOf" srcId="{A595FFD9-2A4C-4377-9846-29E07CAFCAB1}" destId="{D0E2BBAD-A77C-4290-9306-4626FCC16371}" srcOrd="0" destOrd="0" presId="urn:microsoft.com/office/officeart/2005/8/layout/radial1"/>
    <dgm:cxn modelId="{AF72FED3-17AC-4EB0-AAA1-38F6E4F486E1}" type="presOf" srcId="{2647088B-5623-4AC7-9C13-46BC43F5D566}" destId="{162F3260-C46B-401B-8CBE-4108EACE3511}" srcOrd="1" destOrd="0" presId="urn:microsoft.com/office/officeart/2005/8/layout/radial1"/>
    <dgm:cxn modelId="{719353DA-6D01-4117-BF29-93FA83F052A6}" srcId="{C7E80E70-0618-405B-95E0-5C7842E79FA1}" destId="{87DDECEA-D61D-45B5-AF1A-43F31D162CF8}" srcOrd="5" destOrd="0" parTransId="{4FF08C56-CAB4-4C8B-A6F4-069A146EC2A1}" sibTransId="{D4F7D524-B16B-4E4E-8A0B-1A6B07FCD2F8}"/>
    <dgm:cxn modelId="{5BE63CDE-E704-4D40-BD04-B2102B5A5DCA}" srcId="{C7E80E70-0618-405B-95E0-5C7842E79FA1}" destId="{CA8FE511-0A46-4606-AF65-D84C8F9ED3A8}" srcOrd="4" destOrd="0" parTransId="{4377FA1C-3829-4A00-B782-057F9B4DF736}" sibTransId="{446416CC-78FE-4FD0-8098-6228E01F4365}"/>
    <dgm:cxn modelId="{8EE836DF-DE63-4E8B-9E55-FDEC7DFDD723}" type="presOf" srcId="{A483A864-57A5-48BD-8DC1-AE3B69BFCF20}" destId="{6245F482-6097-4EF9-83F6-D9735DEDF66E}" srcOrd="0" destOrd="0" presId="urn:microsoft.com/office/officeart/2005/8/layout/radial1"/>
    <dgm:cxn modelId="{2BD101E9-8CB9-4E0B-9BAA-A2014587F898}" type="presOf" srcId="{51A8DA82-CD2D-4576-8238-4E0BC828FF78}" destId="{15FACCE3-3C14-4C64-991E-879FFCD269D8}" srcOrd="1" destOrd="0" presId="urn:microsoft.com/office/officeart/2005/8/layout/radial1"/>
    <dgm:cxn modelId="{45CF29EB-7167-4414-B746-33416FFB7E96}" type="presOf" srcId="{D0F4CDD6-DFB1-4C0F-A0FE-31D331F69A28}" destId="{5A9B6652-51D0-4C18-A646-BAFD967A47BF}" srcOrd="0" destOrd="0" presId="urn:microsoft.com/office/officeart/2005/8/layout/radial1"/>
    <dgm:cxn modelId="{E551F0F0-5060-4F51-BEB3-374FB2565BFF}" srcId="{5B70DC83-141E-49C1-B65D-398A9F3EEE42}" destId="{C7E80E70-0618-405B-95E0-5C7842E79FA1}" srcOrd="0" destOrd="0" parTransId="{F44B2AB1-9A29-4257-86E4-E0EE0EB35FAC}" sibTransId="{4A0D9938-ACD6-4174-ABA8-B4A3DE5A6DF3}"/>
    <dgm:cxn modelId="{D9C3D5F2-F548-486F-9E02-516FE79FC0CF}" type="presOf" srcId="{2647088B-5623-4AC7-9C13-46BC43F5D566}" destId="{D72E70D6-3AA3-4249-AD45-CA6A12E42AD5}" srcOrd="0" destOrd="0" presId="urn:microsoft.com/office/officeart/2005/8/layout/radial1"/>
    <dgm:cxn modelId="{4F90FEF3-29C0-425C-BE07-663C6917BEA5}" srcId="{C7E80E70-0618-405B-95E0-5C7842E79FA1}" destId="{C4FD2590-17DA-4B89-BEAF-9A6A6D5B2E8D}" srcOrd="2" destOrd="0" parTransId="{D0F4CDD6-DFB1-4C0F-A0FE-31D331F69A28}" sibTransId="{54E760A1-EB3C-4AA9-903C-C0D347A58107}"/>
    <dgm:cxn modelId="{404A96F7-87C0-4E5D-9004-76525F774F8D}" type="presOf" srcId="{EE79E0C5-3815-4755-8484-36B1CA70AB0F}" destId="{6E32B4DA-8BD5-4004-B2AA-4C869FBA10DB}" srcOrd="1" destOrd="0" presId="urn:microsoft.com/office/officeart/2005/8/layout/radial1"/>
    <dgm:cxn modelId="{1CC8AFFE-4345-400F-BDB4-A4348ECF3841}" type="presOf" srcId="{4377FA1C-3829-4A00-B782-057F9B4DF736}" destId="{3EA3DEEA-59DF-4486-AC2F-45832368E6C2}" srcOrd="1" destOrd="0" presId="urn:microsoft.com/office/officeart/2005/8/layout/radial1"/>
    <dgm:cxn modelId="{17848B6E-15FF-4735-ADB6-D1E83636931C}" type="presParOf" srcId="{97DB0B14-ABAD-4A48-9C1F-0335851A6F8B}" destId="{853A3F29-AD93-4B02-B778-43D26A994E29}" srcOrd="0" destOrd="0" presId="urn:microsoft.com/office/officeart/2005/8/layout/radial1"/>
    <dgm:cxn modelId="{75B9426E-89D6-415F-85AB-B84E4237BDF7}" type="presParOf" srcId="{97DB0B14-ABAD-4A48-9C1F-0335851A6F8B}" destId="{23AD63DA-4DC0-41F1-8A64-305753F26DE1}" srcOrd="1" destOrd="0" presId="urn:microsoft.com/office/officeart/2005/8/layout/radial1"/>
    <dgm:cxn modelId="{B94BCB72-12F2-48D8-90A5-61E4FB551B3F}" type="presParOf" srcId="{23AD63DA-4DC0-41F1-8A64-305753F26DE1}" destId="{6E32B4DA-8BD5-4004-B2AA-4C869FBA10DB}" srcOrd="0" destOrd="0" presId="urn:microsoft.com/office/officeart/2005/8/layout/radial1"/>
    <dgm:cxn modelId="{EB687D9B-0E35-4360-BB81-5007C5DFB225}" type="presParOf" srcId="{97DB0B14-ABAD-4A48-9C1F-0335851A6F8B}" destId="{02581209-C7F6-450A-878C-F73A461443C8}" srcOrd="2" destOrd="0" presId="urn:microsoft.com/office/officeart/2005/8/layout/radial1"/>
    <dgm:cxn modelId="{CC11CA97-BDEF-4C55-A59D-72E5469A6462}" type="presParOf" srcId="{97DB0B14-ABAD-4A48-9C1F-0335851A6F8B}" destId="{6AF8DE79-1D69-4FCA-9AF8-41E676052FE2}" srcOrd="3" destOrd="0" presId="urn:microsoft.com/office/officeart/2005/8/layout/radial1"/>
    <dgm:cxn modelId="{3C9BEB8C-5CF8-4C7A-A308-2347CA91A7BF}" type="presParOf" srcId="{6AF8DE79-1D69-4FCA-9AF8-41E676052FE2}" destId="{B1BBA96A-799A-450D-8488-21C642248B48}" srcOrd="0" destOrd="0" presId="urn:microsoft.com/office/officeart/2005/8/layout/radial1"/>
    <dgm:cxn modelId="{B620C965-58C8-4487-B609-BC29F3C7A0C2}" type="presParOf" srcId="{97DB0B14-ABAD-4A48-9C1F-0335851A6F8B}" destId="{BC63DC36-1504-4DB2-A46A-2B09CD8936F7}" srcOrd="4" destOrd="0" presId="urn:microsoft.com/office/officeart/2005/8/layout/radial1"/>
    <dgm:cxn modelId="{C4D29F16-39C9-4830-9AF1-21B2DD82333B}" type="presParOf" srcId="{97DB0B14-ABAD-4A48-9C1F-0335851A6F8B}" destId="{5A9B6652-51D0-4C18-A646-BAFD967A47BF}" srcOrd="5" destOrd="0" presId="urn:microsoft.com/office/officeart/2005/8/layout/radial1"/>
    <dgm:cxn modelId="{44B00618-E8C0-47C5-982E-58323AE96300}" type="presParOf" srcId="{5A9B6652-51D0-4C18-A646-BAFD967A47BF}" destId="{6521DB44-39A6-4E62-84E6-FDE1F4F27472}" srcOrd="0" destOrd="0" presId="urn:microsoft.com/office/officeart/2005/8/layout/radial1"/>
    <dgm:cxn modelId="{F9403E19-B876-4CDE-8B72-16059EB3EFDA}" type="presParOf" srcId="{97DB0B14-ABAD-4A48-9C1F-0335851A6F8B}" destId="{A87B082C-FC9C-4FDC-8DC7-7D38A8C04C2E}" srcOrd="6" destOrd="0" presId="urn:microsoft.com/office/officeart/2005/8/layout/radial1"/>
    <dgm:cxn modelId="{AD42E9A5-FE10-4698-963E-163CE80C750B}" type="presParOf" srcId="{97DB0B14-ABAD-4A48-9C1F-0335851A6F8B}" destId="{43C63054-D6B2-4D00-B929-9FBCDDF76DC8}" srcOrd="7" destOrd="0" presId="urn:microsoft.com/office/officeart/2005/8/layout/radial1"/>
    <dgm:cxn modelId="{BB7782C9-C09A-46E1-A8F4-60228959BC98}" type="presParOf" srcId="{43C63054-D6B2-4D00-B929-9FBCDDF76DC8}" destId="{C524682C-B7EE-49CE-8A1A-DD6390E5CC56}" srcOrd="0" destOrd="0" presId="urn:microsoft.com/office/officeart/2005/8/layout/radial1"/>
    <dgm:cxn modelId="{BB594428-3CC0-4132-B0BF-7623EFE92BC9}" type="presParOf" srcId="{97DB0B14-ABAD-4A48-9C1F-0335851A6F8B}" destId="{8791103E-97D3-41A1-BC5F-289CF05936A3}" srcOrd="8" destOrd="0" presId="urn:microsoft.com/office/officeart/2005/8/layout/radial1"/>
    <dgm:cxn modelId="{918E11EE-80C7-40E5-8E80-44CE5C733E88}" type="presParOf" srcId="{97DB0B14-ABAD-4A48-9C1F-0335851A6F8B}" destId="{C096F117-1E95-41F4-92A7-E1A55DA82059}" srcOrd="9" destOrd="0" presId="urn:microsoft.com/office/officeart/2005/8/layout/radial1"/>
    <dgm:cxn modelId="{3448A44C-DE81-4AEF-8E27-ECA857414A58}" type="presParOf" srcId="{C096F117-1E95-41F4-92A7-E1A55DA82059}" destId="{3EA3DEEA-59DF-4486-AC2F-45832368E6C2}" srcOrd="0" destOrd="0" presId="urn:microsoft.com/office/officeart/2005/8/layout/radial1"/>
    <dgm:cxn modelId="{43DB9E77-9EDC-4A75-8159-091A84F5F8C7}" type="presParOf" srcId="{97DB0B14-ABAD-4A48-9C1F-0335851A6F8B}" destId="{FDB1E373-847F-4A24-AA89-0AC99500DC03}" srcOrd="10" destOrd="0" presId="urn:microsoft.com/office/officeart/2005/8/layout/radial1"/>
    <dgm:cxn modelId="{C6D384F0-6DB6-4BE5-BD6E-E91BA9759A92}" type="presParOf" srcId="{97DB0B14-ABAD-4A48-9C1F-0335851A6F8B}" destId="{3C6A099A-4D4B-4534-A167-FD14EE573619}" srcOrd="11" destOrd="0" presId="urn:microsoft.com/office/officeart/2005/8/layout/radial1"/>
    <dgm:cxn modelId="{76D343D4-1835-4923-BE9E-E2E62A7C4480}" type="presParOf" srcId="{3C6A099A-4D4B-4534-A167-FD14EE573619}" destId="{8197FD3B-01EC-441E-B2FF-8CFC1306786F}" srcOrd="0" destOrd="0" presId="urn:microsoft.com/office/officeart/2005/8/layout/radial1"/>
    <dgm:cxn modelId="{4E061E4C-61A4-4494-9934-DD827225C844}" type="presParOf" srcId="{97DB0B14-ABAD-4A48-9C1F-0335851A6F8B}" destId="{FCF29E55-694F-43FB-86B5-17D1F1B471EA}" srcOrd="12" destOrd="0" presId="urn:microsoft.com/office/officeart/2005/8/layout/radial1"/>
    <dgm:cxn modelId="{AE5EEC5A-FA32-467C-A7FC-48A57E1ECD92}" type="presParOf" srcId="{97DB0B14-ABAD-4A48-9C1F-0335851A6F8B}" destId="{6245F482-6097-4EF9-83F6-D9735DEDF66E}" srcOrd="13" destOrd="0" presId="urn:microsoft.com/office/officeart/2005/8/layout/radial1"/>
    <dgm:cxn modelId="{DCA86032-65A1-47A7-BCEE-EE544E0AA86A}" type="presParOf" srcId="{6245F482-6097-4EF9-83F6-D9735DEDF66E}" destId="{F20AD4CB-25FE-4CDE-8B29-3C26C43AD351}" srcOrd="0" destOrd="0" presId="urn:microsoft.com/office/officeart/2005/8/layout/radial1"/>
    <dgm:cxn modelId="{6FEE4BAE-0DB0-4AB2-9917-6F06AA2E0359}" type="presParOf" srcId="{97DB0B14-ABAD-4A48-9C1F-0335851A6F8B}" destId="{E8F095A6-B655-4EBF-826F-C64C8B856C3B}" srcOrd="14" destOrd="0" presId="urn:microsoft.com/office/officeart/2005/8/layout/radial1"/>
    <dgm:cxn modelId="{5F8630A6-0E59-45CE-9777-3562D7184BAA}" type="presParOf" srcId="{97DB0B14-ABAD-4A48-9C1F-0335851A6F8B}" destId="{D72E70D6-3AA3-4249-AD45-CA6A12E42AD5}" srcOrd="15" destOrd="0" presId="urn:microsoft.com/office/officeart/2005/8/layout/radial1"/>
    <dgm:cxn modelId="{70F723BA-0652-4040-8E27-58FBEEB5144F}" type="presParOf" srcId="{D72E70D6-3AA3-4249-AD45-CA6A12E42AD5}" destId="{162F3260-C46B-401B-8CBE-4108EACE3511}" srcOrd="0" destOrd="0" presId="urn:microsoft.com/office/officeart/2005/8/layout/radial1"/>
    <dgm:cxn modelId="{D79B0F29-C025-47DD-8412-EC04A176521D}" type="presParOf" srcId="{97DB0B14-ABAD-4A48-9C1F-0335851A6F8B}" destId="{9360BF00-06AA-48F0-99D9-D38975C91D28}" srcOrd="16" destOrd="0" presId="urn:microsoft.com/office/officeart/2005/8/layout/radial1"/>
    <dgm:cxn modelId="{2AAB747F-AC79-43CC-A53D-E34CE64D3E5C}" type="presParOf" srcId="{97DB0B14-ABAD-4A48-9C1F-0335851A6F8B}" destId="{AB04C0C1-57A4-4CEE-8A0A-FC43D574D3FC}" srcOrd="17" destOrd="0" presId="urn:microsoft.com/office/officeart/2005/8/layout/radial1"/>
    <dgm:cxn modelId="{9524FE3D-B9BE-45F4-BED0-A3E98CB656F8}" type="presParOf" srcId="{AB04C0C1-57A4-4CEE-8A0A-FC43D574D3FC}" destId="{3A696A05-5E67-4464-82D8-3EDE6CA7262C}" srcOrd="0" destOrd="0" presId="urn:microsoft.com/office/officeart/2005/8/layout/radial1"/>
    <dgm:cxn modelId="{D5CEAFC5-9C40-41D9-92AC-64C77A51B588}" type="presParOf" srcId="{97DB0B14-ABAD-4A48-9C1F-0335851A6F8B}" destId="{F242A015-B111-42BC-9391-1B6F322BDD6D}" srcOrd="18" destOrd="0" presId="urn:microsoft.com/office/officeart/2005/8/layout/radial1"/>
    <dgm:cxn modelId="{4F9ACC4B-3043-4B9C-BF88-E007AD3E68E8}" type="presParOf" srcId="{97DB0B14-ABAD-4A48-9C1F-0335851A6F8B}" destId="{A1CB7CCA-1942-4516-91A7-39DB2BBF525E}" srcOrd="19" destOrd="0" presId="urn:microsoft.com/office/officeart/2005/8/layout/radial1"/>
    <dgm:cxn modelId="{BD36A835-52FF-4328-8D2A-7CC3844A7F97}" type="presParOf" srcId="{A1CB7CCA-1942-4516-91A7-39DB2BBF525E}" destId="{15FACCE3-3C14-4C64-991E-879FFCD269D8}" srcOrd="0" destOrd="0" presId="urn:microsoft.com/office/officeart/2005/8/layout/radial1"/>
    <dgm:cxn modelId="{432786A0-DE24-45D6-9BF7-8B1F4AA1BE55}" type="presParOf" srcId="{97DB0B14-ABAD-4A48-9C1F-0335851A6F8B}" destId="{E19765DA-A7F6-4040-B448-14C8D02847B3}" srcOrd="20" destOrd="0" presId="urn:microsoft.com/office/officeart/2005/8/layout/radial1"/>
    <dgm:cxn modelId="{DD8D066E-A6F4-44AE-AC8A-D00C77E060A8}" type="presParOf" srcId="{97DB0B14-ABAD-4A48-9C1F-0335851A6F8B}" destId="{340A1875-63C8-42BA-8235-1EF79CCEF43F}" srcOrd="21" destOrd="0" presId="urn:microsoft.com/office/officeart/2005/8/layout/radial1"/>
    <dgm:cxn modelId="{F650ED09-92A5-4733-AAB6-E2EBE89A0DCB}" type="presParOf" srcId="{340A1875-63C8-42BA-8235-1EF79CCEF43F}" destId="{E2327A6D-51B9-495A-822E-61229CB3D1DC}" srcOrd="0" destOrd="0" presId="urn:microsoft.com/office/officeart/2005/8/layout/radial1"/>
    <dgm:cxn modelId="{A37D3C8E-7F4B-4276-9D4D-96E6964321EF}" type="presParOf" srcId="{97DB0B14-ABAD-4A48-9C1F-0335851A6F8B}" destId="{430756A4-F0C2-43B3-A923-E098F6B23F72}" srcOrd="22" destOrd="0" presId="urn:microsoft.com/office/officeart/2005/8/layout/radial1"/>
    <dgm:cxn modelId="{0290630B-8EFF-4AEB-9410-D19CFABFDBB1}" type="presParOf" srcId="{97DB0B14-ABAD-4A48-9C1F-0335851A6F8B}" destId="{D0E2BBAD-A77C-4290-9306-4626FCC16371}" srcOrd="23" destOrd="0" presId="urn:microsoft.com/office/officeart/2005/8/layout/radial1"/>
    <dgm:cxn modelId="{A52C9167-EC5B-4240-9D25-96912144B05A}" type="presParOf" srcId="{D0E2BBAD-A77C-4290-9306-4626FCC16371}" destId="{587B90F8-D433-49B0-900F-EE128DD682BC}" srcOrd="0" destOrd="0" presId="urn:microsoft.com/office/officeart/2005/8/layout/radial1"/>
    <dgm:cxn modelId="{23C8142E-21B3-49F1-81A3-0A7A38A24309}" type="presParOf" srcId="{97DB0B14-ABAD-4A48-9C1F-0335851A6F8B}" destId="{736B7518-3274-4C5A-83C3-4EFDCC66DC3F}" srcOrd="24"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4CD1A-A619-444E-8123-77EE704B5657}">
      <dsp:nvSpPr>
        <dsp:cNvPr id="0" name=""/>
        <dsp:cNvSpPr/>
      </dsp:nvSpPr>
      <dsp:spPr>
        <a:xfrm>
          <a:off x="1954940" y="1039047"/>
          <a:ext cx="604758" cy="604758"/>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Sources of bacteria</a:t>
          </a:r>
        </a:p>
      </dsp:txBody>
      <dsp:txXfrm>
        <a:off x="2043505" y="1127612"/>
        <a:ext cx="427628" cy="427628"/>
      </dsp:txXfrm>
    </dsp:sp>
    <dsp:sp modelId="{9B0DF10F-14F9-47D2-845B-B6F16595CEDC}">
      <dsp:nvSpPr>
        <dsp:cNvPr id="0" name=""/>
        <dsp:cNvSpPr/>
      </dsp:nvSpPr>
      <dsp:spPr>
        <a:xfrm rot="16200000">
          <a:off x="2045319" y="814991"/>
          <a:ext cx="424000" cy="24111"/>
        </a:xfrm>
        <a:custGeom>
          <a:avLst/>
          <a:gdLst/>
          <a:ahLst/>
          <a:cxnLst/>
          <a:rect l="0" t="0" r="0" b="0"/>
          <a:pathLst>
            <a:path>
              <a:moveTo>
                <a:pt x="0" y="12055"/>
              </a:moveTo>
              <a:lnTo>
                <a:pt x="424000" y="1205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246719" y="816447"/>
        <a:ext cx="21200" cy="21200"/>
      </dsp:txXfrm>
    </dsp:sp>
    <dsp:sp modelId="{A6D01E58-24A4-4351-A281-4BFC9FC965D6}">
      <dsp:nvSpPr>
        <dsp:cNvPr id="0" name=""/>
        <dsp:cNvSpPr/>
      </dsp:nvSpPr>
      <dsp:spPr>
        <a:xfrm>
          <a:off x="1954940" y="10288"/>
          <a:ext cx="604758" cy="604758"/>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Raw food</a:t>
          </a:r>
        </a:p>
      </dsp:txBody>
      <dsp:txXfrm>
        <a:off x="2043505" y="98853"/>
        <a:ext cx="427628" cy="427628"/>
      </dsp:txXfrm>
    </dsp:sp>
    <dsp:sp modelId="{534AE879-D6D1-4774-A010-D6ED64DC9BC2}">
      <dsp:nvSpPr>
        <dsp:cNvPr id="0" name=""/>
        <dsp:cNvSpPr/>
      </dsp:nvSpPr>
      <dsp:spPr>
        <a:xfrm rot="18900000">
          <a:off x="2409040" y="965649"/>
          <a:ext cx="424000" cy="24111"/>
        </a:xfrm>
        <a:custGeom>
          <a:avLst/>
          <a:gdLst/>
          <a:ahLst/>
          <a:cxnLst/>
          <a:rect l="0" t="0" r="0" b="0"/>
          <a:pathLst>
            <a:path>
              <a:moveTo>
                <a:pt x="0" y="12055"/>
              </a:moveTo>
              <a:lnTo>
                <a:pt x="424000" y="1205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610440" y="967105"/>
        <a:ext cx="21200" cy="21200"/>
      </dsp:txXfrm>
    </dsp:sp>
    <dsp:sp modelId="{D20CB6EA-F3EB-4C90-9FE7-940C0F1B3A12}">
      <dsp:nvSpPr>
        <dsp:cNvPr id="0" name=""/>
        <dsp:cNvSpPr/>
      </dsp:nvSpPr>
      <dsp:spPr>
        <a:xfrm>
          <a:off x="2682382" y="311605"/>
          <a:ext cx="604758" cy="604758"/>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Pests</a:t>
          </a:r>
        </a:p>
      </dsp:txBody>
      <dsp:txXfrm>
        <a:off x="2770947" y="400170"/>
        <a:ext cx="427628" cy="427628"/>
      </dsp:txXfrm>
    </dsp:sp>
    <dsp:sp modelId="{3CDC7A40-2146-4439-96AA-98AA915C5E0A}">
      <dsp:nvSpPr>
        <dsp:cNvPr id="0" name=""/>
        <dsp:cNvSpPr/>
      </dsp:nvSpPr>
      <dsp:spPr>
        <a:xfrm>
          <a:off x="2559698" y="1329370"/>
          <a:ext cx="424000" cy="24111"/>
        </a:xfrm>
        <a:custGeom>
          <a:avLst/>
          <a:gdLst/>
          <a:ahLst/>
          <a:cxnLst/>
          <a:rect l="0" t="0" r="0" b="0"/>
          <a:pathLst>
            <a:path>
              <a:moveTo>
                <a:pt x="0" y="12055"/>
              </a:moveTo>
              <a:lnTo>
                <a:pt x="424000" y="1205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761098" y="1330826"/>
        <a:ext cx="21200" cy="21200"/>
      </dsp:txXfrm>
    </dsp:sp>
    <dsp:sp modelId="{243EB32E-98F2-4DC7-9FD6-97287E1CE54E}">
      <dsp:nvSpPr>
        <dsp:cNvPr id="0" name=""/>
        <dsp:cNvSpPr/>
      </dsp:nvSpPr>
      <dsp:spPr>
        <a:xfrm>
          <a:off x="2983698" y="1039047"/>
          <a:ext cx="604758" cy="604758"/>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People</a:t>
          </a:r>
        </a:p>
      </dsp:txBody>
      <dsp:txXfrm>
        <a:off x="3072263" y="1127612"/>
        <a:ext cx="427628" cy="427628"/>
      </dsp:txXfrm>
    </dsp:sp>
    <dsp:sp modelId="{632EF8C0-3583-4779-90D8-D674013CF2DC}">
      <dsp:nvSpPr>
        <dsp:cNvPr id="0" name=""/>
        <dsp:cNvSpPr/>
      </dsp:nvSpPr>
      <dsp:spPr>
        <a:xfrm rot="2700000">
          <a:off x="2409040" y="1693091"/>
          <a:ext cx="424000" cy="24111"/>
        </a:xfrm>
        <a:custGeom>
          <a:avLst/>
          <a:gdLst/>
          <a:ahLst/>
          <a:cxnLst/>
          <a:rect l="0" t="0" r="0" b="0"/>
          <a:pathLst>
            <a:path>
              <a:moveTo>
                <a:pt x="0" y="12055"/>
              </a:moveTo>
              <a:lnTo>
                <a:pt x="424000" y="1205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610440" y="1694547"/>
        <a:ext cx="21200" cy="21200"/>
      </dsp:txXfrm>
    </dsp:sp>
    <dsp:sp modelId="{0804DF5A-23A8-4D32-885E-B6C720DC65DB}">
      <dsp:nvSpPr>
        <dsp:cNvPr id="0" name=""/>
        <dsp:cNvSpPr/>
      </dsp:nvSpPr>
      <dsp:spPr>
        <a:xfrm>
          <a:off x="2682382" y="1766489"/>
          <a:ext cx="604758" cy="604758"/>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Air and dust</a:t>
          </a:r>
        </a:p>
      </dsp:txBody>
      <dsp:txXfrm>
        <a:off x="2770947" y="1855054"/>
        <a:ext cx="427628" cy="427628"/>
      </dsp:txXfrm>
    </dsp:sp>
    <dsp:sp modelId="{B52C1603-990C-481C-A2A1-2FC5600340E7}">
      <dsp:nvSpPr>
        <dsp:cNvPr id="0" name=""/>
        <dsp:cNvSpPr/>
      </dsp:nvSpPr>
      <dsp:spPr>
        <a:xfrm rot="5400000">
          <a:off x="2045319" y="1843749"/>
          <a:ext cx="424000" cy="24111"/>
        </a:xfrm>
        <a:custGeom>
          <a:avLst/>
          <a:gdLst/>
          <a:ahLst/>
          <a:cxnLst/>
          <a:rect l="0" t="0" r="0" b="0"/>
          <a:pathLst>
            <a:path>
              <a:moveTo>
                <a:pt x="0" y="12055"/>
              </a:moveTo>
              <a:lnTo>
                <a:pt x="424000" y="1205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a:off x="2246719" y="1845205"/>
        <a:ext cx="21200" cy="21200"/>
      </dsp:txXfrm>
    </dsp:sp>
    <dsp:sp modelId="{794448D1-1D6D-41A8-A2D1-A910F86BAC48}">
      <dsp:nvSpPr>
        <dsp:cNvPr id="0" name=""/>
        <dsp:cNvSpPr/>
      </dsp:nvSpPr>
      <dsp:spPr>
        <a:xfrm>
          <a:off x="1954940" y="2067805"/>
          <a:ext cx="604758" cy="604758"/>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Soil</a:t>
          </a:r>
        </a:p>
      </dsp:txBody>
      <dsp:txXfrm>
        <a:off x="2043505" y="2156370"/>
        <a:ext cx="427628" cy="427628"/>
      </dsp:txXfrm>
    </dsp:sp>
    <dsp:sp modelId="{D3E5A179-53E2-4431-A66D-632ACB3B43CC}">
      <dsp:nvSpPr>
        <dsp:cNvPr id="0" name=""/>
        <dsp:cNvSpPr/>
      </dsp:nvSpPr>
      <dsp:spPr>
        <a:xfrm rot="8100000">
          <a:off x="1681598" y="1693091"/>
          <a:ext cx="424000" cy="24111"/>
        </a:xfrm>
        <a:custGeom>
          <a:avLst/>
          <a:gdLst/>
          <a:ahLst/>
          <a:cxnLst/>
          <a:rect l="0" t="0" r="0" b="0"/>
          <a:pathLst>
            <a:path>
              <a:moveTo>
                <a:pt x="0" y="12055"/>
              </a:moveTo>
              <a:lnTo>
                <a:pt x="424000" y="1205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882998" y="1694547"/>
        <a:ext cx="21200" cy="21200"/>
      </dsp:txXfrm>
    </dsp:sp>
    <dsp:sp modelId="{8EBF9371-4283-4AFE-82B9-02566EDE10B9}">
      <dsp:nvSpPr>
        <dsp:cNvPr id="0" name=""/>
        <dsp:cNvSpPr/>
      </dsp:nvSpPr>
      <dsp:spPr>
        <a:xfrm>
          <a:off x="1227498" y="1766489"/>
          <a:ext cx="604758" cy="604758"/>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Food waste</a:t>
          </a:r>
        </a:p>
      </dsp:txBody>
      <dsp:txXfrm>
        <a:off x="1316063" y="1855054"/>
        <a:ext cx="427628" cy="427628"/>
      </dsp:txXfrm>
    </dsp:sp>
    <dsp:sp modelId="{98B6AFE2-D625-47CF-AB8D-51C9E02AE773}">
      <dsp:nvSpPr>
        <dsp:cNvPr id="0" name=""/>
        <dsp:cNvSpPr/>
      </dsp:nvSpPr>
      <dsp:spPr>
        <a:xfrm rot="10800000">
          <a:off x="1530940" y="1329370"/>
          <a:ext cx="424000" cy="24111"/>
        </a:xfrm>
        <a:custGeom>
          <a:avLst/>
          <a:gdLst/>
          <a:ahLst/>
          <a:cxnLst/>
          <a:rect l="0" t="0" r="0" b="0"/>
          <a:pathLst>
            <a:path>
              <a:moveTo>
                <a:pt x="0" y="12055"/>
              </a:moveTo>
              <a:lnTo>
                <a:pt x="424000" y="1205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732340" y="1330826"/>
        <a:ext cx="21200" cy="21200"/>
      </dsp:txXfrm>
    </dsp:sp>
    <dsp:sp modelId="{FC424D68-C5ED-43FA-A066-9D794736EB98}">
      <dsp:nvSpPr>
        <dsp:cNvPr id="0" name=""/>
        <dsp:cNvSpPr/>
      </dsp:nvSpPr>
      <dsp:spPr>
        <a:xfrm>
          <a:off x="926181" y="1039047"/>
          <a:ext cx="604758" cy="604758"/>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Water</a:t>
          </a:r>
        </a:p>
      </dsp:txBody>
      <dsp:txXfrm>
        <a:off x="1014746" y="1127612"/>
        <a:ext cx="427628" cy="427628"/>
      </dsp:txXfrm>
    </dsp:sp>
    <dsp:sp modelId="{8EB348C0-C0A8-4DE0-BBC1-0BFC0C3E246D}">
      <dsp:nvSpPr>
        <dsp:cNvPr id="0" name=""/>
        <dsp:cNvSpPr/>
      </dsp:nvSpPr>
      <dsp:spPr>
        <a:xfrm rot="13500000">
          <a:off x="1681598" y="965649"/>
          <a:ext cx="424000" cy="24111"/>
        </a:xfrm>
        <a:custGeom>
          <a:avLst/>
          <a:gdLst/>
          <a:ahLst/>
          <a:cxnLst/>
          <a:rect l="0" t="0" r="0" b="0"/>
          <a:pathLst>
            <a:path>
              <a:moveTo>
                <a:pt x="0" y="12055"/>
              </a:moveTo>
              <a:lnTo>
                <a:pt x="424000" y="12055"/>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endParaRPr>
        </a:p>
      </dsp:txBody>
      <dsp:txXfrm rot="10800000">
        <a:off x="1882998" y="967105"/>
        <a:ext cx="21200" cy="21200"/>
      </dsp:txXfrm>
    </dsp:sp>
    <dsp:sp modelId="{0B79EB86-9CF4-477B-867E-340658DDB7FA}">
      <dsp:nvSpPr>
        <dsp:cNvPr id="0" name=""/>
        <dsp:cNvSpPr/>
      </dsp:nvSpPr>
      <dsp:spPr>
        <a:xfrm>
          <a:off x="1227498" y="311605"/>
          <a:ext cx="604758" cy="604758"/>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rPr>
            <a:t>Animals</a:t>
          </a:r>
        </a:p>
      </dsp:txBody>
      <dsp:txXfrm>
        <a:off x="1316063" y="400170"/>
        <a:ext cx="427628" cy="427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A3F29-AD93-4B02-B778-43D26A994E29}">
      <dsp:nvSpPr>
        <dsp:cNvPr id="0" name=""/>
        <dsp:cNvSpPr/>
      </dsp:nvSpPr>
      <dsp:spPr>
        <a:xfrm>
          <a:off x="2309621" y="1415985"/>
          <a:ext cx="1488709" cy="148870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Information that food labels must show</a:t>
          </a:r>
        </a:p>
      </dsp:txBody>
      <dsp:txXfrm>
        <a:off x="2527637" y="1634001"/>
        <a:ext cx="1052677" cy="1052677"/>
      </dsp:txXfrm>
    </dsp:sp>
    <dsp:sp modelId="{23AD63DA-4DC0-41F1-8A64-305753F26DE1}">
      <dsp:nvSpPr>
        <dsp:cNvPr id="0" name=""/>
        <dsp:cNvSpPr/>
      </dsp:nvSpPr>
      <dsp:spPr>
        <a:xfrm rot="16200000">
          <a:off x="2763257" y="1114790"/>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a:off x="3039440" y="1110730"/>
        <a:ext cx="29071" cy="29071"/>
      </dsp:txXfrm>
    </dsp:sp>
    <dsp:sp modelId="{02581209-C7F6-450A-878C-F73A461443C8}">
      <dsp:nvSpPr>
        <dsp:cNvPr id="0" name=""/>
        <dsp:cNvSpPr/>
      </dsp:nvSpPr>
      <dsp:spPr>
        <a:xfrm>
          <a:off x="2592253" y="-88899"/>
          <a:ext cx="923446" cy="92344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Name of the food</a:t>
          </a:r>
        </a:p>
      </dsp:txBody>
      <dsp:txXfrm>
        <a:off x="2727489" y="46337"/>
        <a:ext cx="652974" cy="652974"/>
      </dsp:txXfrm>
    </dsp:sp>
    <dsp:sp modelId="{6AF8DE79-1D69-4FCA-9AF8-41E676052FE2}">
      <dsp:nvSpPr>
        <dsp:cNvPr id="0" name=""/>
        <dsp:cNvSpPr/>
      </dsp:nvSpPr>
      <dsp:spPr>
        <a:xfrm rot="18000000">
          <a:off x="3280794" y="1253464"/>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a:off x="3556977" y="1249403"/>
        <a:ext cx="29071" cy="29071"/>
      </dsp:txXfrm>
    </dsp:sp>
    <dsp:sp modelId="{BC63DC36-1504-4DB2-A46A-2B09CD8936F7}">
      <dsp:nvSpPr>
        <dsp:cNvPr id="0" name=""/>
        <dsp:cNvSpPr/>
      </dsp:nvSpPr>
      <dsp:spPr>
        <a:xfrm>
          <a:off x="3486011" y="150582"/>
          <a:ext cx="923446" cy="923446"/>
        </a:xfrm>
        <a:prstGeom prst="ellipse">
          <a:avLst/>
        </a:prstGeom>
        <a:gradFill rotWithShape="0">
          <a:gsLst>
            <a:gs pos="0">
              <a:schemeClr val="accent4">
                <a:hueOff val="945063"/>
                <a:satOff val="-4361"/>
                <a:lumOff val="160"/>
                <a:alphaOff val="0"/>
                <a:satMod val="103000"/>
                <a:lumMod val="102000"/>
                <a:tint val="94000"/>
              </a:schemeClr>
            </a:gs>
            <a:gs pos="50000">
              <a:schemeClr val="accent4">
                <a:hueOff val="945063"/>
                <a:satOff val="-4361"/>
                <a:lumOff val="160"/>
                <a:alphaOff val="0"/>
                <a:satMod val="110000"/>
                <a:lumMod val="100000"/>
                <a:shade val="100000"/>
              </a:schemeClr>
            </a:gs>
            <a:gs pos="100000">
              <a:schemeClr val="accent4">
                <a:hueOff val="945063"/>
                <a:satOff val="-4361"/>
                <a:lumOff val="16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List of ingredients</a:t>
          </a:r>
        </a:p>
      </dsp:txBody>
      <dsp:txXfrm>
        <a:off x="3621247" y="285818"/>
        <a:ext cx="652974" cy="652974"/>
      </dsp:txXfrm>
    </dsp:sp>
    <dsp:sp modelId="{5A9B6652-51D0-4C18-A646-BAFD967A47BF}">
      <dsp:nvSpPr>
        <dsp:cNvPr id="0" name=""/>
        <dsp:cNvSpPr/>
      </dsp:nvSpPr>
      <dsp:spPr>
        <a:xfrm rot="19800000">
          <a:off x="3659657" y="1632327"/>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a:off x="3935840" y="1628267"/>
        <a:ext cx="29071" cy="29071"/>
      </dsp:txXfrm>
    </dsp:sp>
    <dsp:sp modelId="{A87B082C-FC9C-4FDC-8DC7-7D38A8C04C2E}">
      <dsp:nvSpPr>
        <dsp:cNvPr id="0" name=""/>
        <dsp:cNvSpPr/>
      </dsp:nvSpPr>
      <dsp:spPr>
        <a:xfrm>
          <a:off x="4140287" y="804858"/>
          <a:ext cx="923446" cy="923446"/>
        </a:xfrm>
        <a:prstGeom prst="ellipse">
          <a:avLst/>
        </a:prstGeom>
        <a:gradFill rotWithShape="0">
          <a:gsLst>
            <a:gs pos="0">
              <a:schemeClr val="accent4">
                <a:hueOff val="1890126"/>
                <a:satOff val="-8721"/>
                <a:lumOff val="321"/>
                <a:alphaOff val="0"/>
                <a:satMod val="103000"/>
                <a:lumMod val="102000"/>
                <a:tint val="94000"/>
              </a:schemeClr>
            </a:gs>
            <a:gs pos="50000">
              <a:schemeClr val="accent4">
                <a:hueOff val="1890126"/>
                <a:satOff val="-8721"/>
                <a:lumOff val="321"/>
                <a:alphaOff val="0"/>
                <a:satMod val="110000"/>
                <a:lumMod val="100000"/>
                <a:shade val="100000"/>
              </a:schemeClr>
            </a:gs>
            <a:gs pos="100000">
              <a:schemeClr val="accent4">
                <a:hueOff val="1890126"/>
                <a:satOff val="-8721"/>
                <a:lumOff val="3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solidFill>
                <a:schemeClr val="tx1"/>
              </a:solidFill>
            </a:rPr>
            <a:t>Allergen inforamtion</a:t>
          </a:r>
          <a:endParaRPr lang="en-GB" sz="900" kern="1200" dirty="0">
            <a:solidFill>
              <a:schemeClr val="tx1"/>
            </a:solidFill>
          </a:endParaRPr>
        </a:p>
      </dsp:txBody>
      <dsp:txXfrm>
        <a:off x="4275523" y="940094"/>
        <a:ext cx="652974" cy="652974"/>
      </dsp:txXfrm>
    </dsp:sp>
    <dsp:sp modelId="{43C63054-D6B2-4D00-B929-9FBCDDF76DC8}">
      <dsp:nvSpPr>
        <dsp:cNvPr id="0" name=""/>
        <dsp:cNvSpPr/>
      </dsp:nvSpPr>
      <dsp:spPr>
        <a:xfrm>
          <a:off x="3798331" y="2149864"/>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a:off x="4074514" y="2145804"/>
        <a:ext cx="29071" cy="29071"/>
      </dsp:txXfrm>
    </dsp:sp>
    <dsp:sp modelId="{8791103E-97D3-41A1-BC5F-289CF05936A3}">
      <dsp:nvSpPr>
        <dsp:cNvPr id="0" name=""/>
        <dsp:cNvSpPr/>
      </dsp:nvSpPr>
      <dsp:spPr>
        <a:xfrm>
          <a:off x="4379769" y="1698616"/>
          <a:ext cx="923446" cy="923446"/>
        </a:xfrm>
        <a:prstGeom prst="ellipse">
          <a:avLst/>
        </a:prstGeom>
        <a:gradFill rotWithShape="0">
          <a:gsLst>
            <a:gs pos="0">
              <a:schemeClr val="accent4">
                <a:hueOff val="2835189"/>
                <a:satOff val="-13082"/>
                <a:lumOff val="481"/>
                <a:alphaOff val="0"/>
                <a:satMod val="103000"/>
                <a:lumMod val="102000"/>
                <a:tint val="94000"/>
              </a:schemeClr>
            </a:gs>
            <a:gs pos="50000">
              <a:schemeClr val="accent4">
                <a:hueOff val="2835189"/>
                <a:satOff val="-13082"/>
                <a:lumOff val="481"/>
                <a:alphaOff val="0"/>
                <a:satMod val="110000"/>
                <a:lumMod val="100000"/>
                <a:shade val="100000"/>
              </a:schemeClr>
            </a:gs>
            <a:gs pos="100000">
              <a:schemeClr val="accent4">
                <a:hueOff val="2835189"/>
                <a:satOff val="-13082"/>
                <a:lumOff val="4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Quantity of certain ingredients or categories of ingredients</a:t>
          </a:r>
        </a:p>
      </dsp:txBody>
      <dsp:txXfrm>
        <a:off x="4515005" y="1833852"/>
        <a:ext cx="652974" cy="652974"/>
      </dsp:txXfrm>
    </dsp:sp>
    <dsp:sp modelId="{C096F117-1E95-41F4-92A7-E1A55DA82059}">
      <dsp:nvSpPr>
        <dsp:cNvPr id="0" name=""/>
        <dsp:cNvSpPr/>
      </dsp:nvSpPr>
      <dsp:spPr>
        <a:xfrm rot="1800000">
          <a:off x="3659657" y="2667401"/>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a:off x="3935840" y="2663340"/>
        <a:ext cx="29071" cy="29071"/>
      </dsp:txXfrm>
    </dsp:sp>
    <dsp:sp modelId="{FDB1E373-847F-4A24-AA89-0AC99500DC03}">
      <dsp:nvSpPr>
        <dsp:cNvPr id="0" name=""/>
        <dsp:cNvSpPr/>
      </dsp:nvSpPr>
      <dsp:spPr>
        <a:xfrm>
          <a:off x="4140287" y="2592374"/>
          <a:ext cx="923446" cy="923446"/>
        </a:xfrm>
        <a:prstGeom prst="ellipse">
          <a:avLst/>
        </a:prstGeom>
        <a:gradFill rotWithShape="0">
          <a:gsLst>
            <a:gs pos="0">
              <a:schemeClr val="accent4">
                <a:hueOff val="3780252"/>
                <a:satOff val="-17443"/>
                <a:lumOff val="642"/>
                <a:alphaOff val="0"/>
                <a:satMod val="103000"/>
                <a:lumMod val="102000"/>
                <a:tint val="94000"/>
              </a:schemeClr>
            </a:gs>
            <a:gs pos="50000">
              <a:schemeClr val="accent4">
                <a:hueOff val="3780252"/>
                <a:satOff val="-17443"/>
                <a:lumOff val="642"/>
                <a:alphaOff val="0"/>
                <a:satMod val="110000"/>
                <a:lumMod val="100000"/>
                <a:shade val="100000"/>
              </a:schemeClr>
            </a:gs>
            <a:gs pos="100000">
              <a:schemeClr val="accent4">
                <a:hueOff val="3780252"/>
                <a:satOff val="-17443"/>
                <a:lumOff val="6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Net quantity</a:t>
          </a:r>
        </a:p>
      </dsp:txBody>
      <dsp:txXfrm>
        <a:off x="4275523" y="2727610"/>
        <a:ext cx="652974" cy="652974"/>
      </dsp:txXfrm>
    </dsp:sp>
    <dsp:sp modelId="{3C6A099A-4D4B-4534-A167-FD14EE573619}">
      <dsp:nvSpPr>
        <dsp:cNvPr id="0" name=""/>
        <dsp:cNvSpPr/>
      </dsp:nvSpPr>
      <dsp:spPr>
        <a:xfrm rot="3600000">
          <a:off x="3280794" y="3046264"/>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a:off x="3556977" y="3042204"/>
        <a:ext cx="29071" cy="29071"/>
      </dsp:txXfrm>
    </dsp:sp>
    <dsp:sp modelId="{FCF29E55-694F-43FB-86B5-17D1F1B471EA}">
      <dsp:nvSpPr>
        <dsp:cNvPr id="0" name=""/>
        <dsp:cNvSpPr/>
      </dsp:nvSpPr>
      <dsp:spPr>
        <a:xfrm>
          <a:off x="3486011" y="3246650"/>
          <a:ext cx="923446" cy="923446"/>
        </a:xfrm>
        <a:prstGeom prst="ellipse">
          <a:avLst/>
        </a:prstGeom>
        <a:gradFill rotWithShape="0">
          <a:gsLst>
            <a:gs pos="0">
              <a:schemeClr val="accent4">
                <a:hueOff val="4725315"/>
                <a:satOff val="-21804"/>
                <a:lumOff val="802"/>
                <a:alphaOff val="0"/>
                <a:satMod val="103000"/>
                <a:lumMod val="102000"/>
                <a:tint val="94000"/>
              </a:schemeClr>
            </a:gs>
            <a:gs pos="50000">
              <a:schemeClr val="accent4">
                <a:hueOff val="4725315"/>
                <a:satOff val="-21804"/>
                <a:lumOff val="802"/>
                <a:alphaOff val="0"/>
                <a:satMod val="110000"/>
                <a:lumMod val="100000"/>
                <a:shade val="100000"/>
              </a:schemeClr>
            </a:gs>
            <a:gs pos="100000">
              <a:schemeClr val="accent4">
                <a:hueOff val="4725315"/>
                <a:satOff val="-21804"/>
                <a:lumOff val="8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Date of minimum durability (use by and best before dates)</a:t>
          </a:r>
        </a:p>
      </dsp:txBody>
      <dsp:txXfrm>
        <a:off x="3621247" y="3381886"/>
        <a:ext cx="652974" cy="652974"/>
      </dsp:txXfrm>
    </dsp:sp>
    <dsp:sp modelId="{6245F482-6097-4EF9-83F6-D9735DEDF66E}">
      <dsp:nvSpPr>
        <dsp:cNvPr id="0" name=""/>
        <dsp:cNvSpPr/>
      </dsp:nvSpPr>
      <dsp:spPr>
        <a:xfrm rot="5400000">
          <a:off x="2763257" y="3184938"/>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a:off x="3039440" y="3180877"/>
        <a:ext cx="29071" cy="29071"/>
      </dsp:txXfrm>
    </dsp:sp>
    <dsp:sp modelId="{E8F095A6-B655-4EBF-826F-C64C8B856C3B}">
      <dsp:nvSpPr>
        <dsp:cNvPr id="0" name=""/>
        <dsp:cNvSpPr/>
      </dsp:nvSpPr>
      <dsp:spPr>
        <a:xfrm>
          <a:off x="2592253" y="3486132"/>
          <a:ext cx="923446" cy="923446"/>
        </a:xfrm>
        <a:prstGeom prst="ellipse">
          <a:avLst/>
        </a:prstGeom>
        <a:gradFill rotWithShape="0">
          <a:gsLst>
            <a:gs pos="0">
              <a:schemeClr val="accent4">
                <a:hueOff val="5670378"/>
                <a:satOff val="-26164"/>
                <a:lumOff val="963"/>
                <a:alphaOff val="0"/>
                <a:satMod val="103000"/>
                <a:lumMod val="102000"/>
                <a:tint val="94000"/>
              </a:schemeClr>
            </a:gs>
            <a:gs pos="50000">
              <a:schemeClr val="accent4">
                <a:hueOff val="5670378"/>
                <a:satOff val="-26164"/>
                <a:lumOff val="963"/>
                <a:alphaOff val="0"/>
                <a:satMod val="110000"/>
                <a:lumMod val="100000"/>
                <a:shade val="100000"/>
              </a:schemeClr>
            </a:gs>
            <a:gs pos="100000">
              <a:schemeClr val="accent4">
                <a:hueOff val="5670378"/>
                <a:satOff val="-26164"/>
                <a:lumOff val="9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Storage</a:t>
          </a:r>
        </a:p>
      </dsp:txBody>
      <dsp:txXfrm>
        <a:off x="2727489" y="3621368"/>
        <a:ext cx="652974" cy="652974"/>
      </dsp:txXfrm>
    </dsp:sp>
    <dsp:sp modelId="{D72E70D6-3AA3-4249-AD45-CA6A12E42AD5}">
      <dsp:nvSpPr>
        <dsp:cNvPr id="0" name=""/>
        <dsp:cNvSpPr/>
      </dsp:nvSpPr>
      <dsp:spPr>
        <a:xfrm rot="7200000">
          <a:off x="2245720" y="3046264"/>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rot="10800000">
        <a:off x="2521903" y="3042204"/>
        <a:ext cx="29071" cy="29071"/>
      </dsp:txXfrm>
    </dsp:sp>
    <dsp:sp modelId="{9360BF00-06AA-48F0-99D9-D38975C91D28}">
      <dsp:nvSpPr>
        <dsp:cNvPr id="0" name=""/>
        <dsp:cNvSpPr/>
      </dsp:nvSpPr>
      <dsp:spPr>
        <a:xfrm>
          <a:off x="1698494" y="3246650"/>
          <a:ext cx="923446" cy="923446"/>
        </a:xfrm>
        <a:prstGeom prst="ellipse">
          <a:avLst/>
        </a:prstGeom>
        <a:gradFill rotWithShape="0">
          <a:gsLst>
            <a:gs pos="0">
              <a:schemeClr val="accent4">
                <a:hueOff val="6615440"/>
                <a:satOff val="-30525"/>
                <a:lumOff val="1123"/>
                <a:alphaOff val="0"/>
                <a:satMod val="103000"/>
                <a:lumMod val="102000"/>
                <a:tint val="94000"/>
              </a:schemeClr>
            </a:gs>
            <a:gs pos="50000">
              <a:schemeClr val="accent4">
                <a:hueOff val="6615440"/>
                <a:satOff val="-30525"/>
                <a:lumOff val="1123"/>
                <a:alphaOff val="0"/>
                <a:satMod val="110000"/>
                <a:lumMod val="100000"/>
                <a:shade val="100000"/>
              </a:schemeClr>
            </a:gs>
            <a:gs pos="100000">
              <a:schemeClr val="accent4">
                <a:hueOff val="6615440"/>
                <a:satOff val="-30525"/>
                <a:lumOff val="11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Manufacturers name and address</a:t>
          </a:r>
        </a:p>
      </dsp:txBody>
      <dsp:txXfrm>
        <a:off x="1833730" y="3381886"/>
        <a:ext cx="652974" cy="652974"/>
      </dsp:txXfrm>
    </dsp:sp>
    <dsp:sp modelId="{AB04C0C1-57A4-4CEE-8A0A-FC43D574D3FC}">
      <dsp:nvSpPr>
        <dsp:cNvPr id="0" name=""/>
        <dsp:cNvSpPr/>
      </dsp:nvSpPr>
      <dsp:spPr>
        <a:xfrm rot="9000000">
          <a:off x="1866857" y="2667401"/>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rot="10800000">
        <a:off x="2143040" y="2663340"/>
        <a:ext cx="29071" cy="29071"/>
      </dsp:txXfrm>
    </dsp:sp>
    <dsp:sp modelId="{F242A015-B111-42BC-9391-1B6F322BDD6D}">
      <dsp:nvSpPr>
        <dsp:cNvPr id="0" name=""/>
        <dsp:cNvSpPr/>
      </dsp:nvSpPr>
      <dsp:spPr>
        <a:xfrm>
          <a:off x="1044218" y="2592374"/>
          <a:ext cx="923446" cy="923446"/>
        </a:xfrm>
        <a:prstGeom prst="ellipse">
          <a:avLst/>
        </a:prstGeom>
        <a:gradFill rotWithShape="0">
          <a:gsLst>
            <a:gs pos="0">
              <a:schemeClr val="accent4">
                <a:hueOff val="7560504"/>
                <a:satOff val="-34886"/>
                <a:lumOff val="1284"/>
                <a:alphaOff val="0"/>
                <a:satMod val="103000"/>
                <a:lumMod val="102000"/>
                <a:tint val="94000"/>
              </a:schemeClr>
            </a:gs>
            <a:gs pos="50000">
              <a:schemeClr val="accent4">
                <a:hueOff val="7560504"/>
                <a:satOff val="-34886"/>
                <a:lumOff val="1284"/>
                <a:alphaOff val="0"/>
                <a:satMod val="110000"/>
                <a:lumMod val="100000"/>
                <a:shade val="100000"/>
              </a:schemeClr>
            </a:gs>
            <a:gs pos="100000">
              <a:schemeClr val="accent4">
                <a:hueOff val="7560504"/>
                <a:satOff val="-34886"/>
                <a:lumOff val="12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Country of origin</a:t>
          </a:r>
        </a:p>
      </dsp:txBody>
      <dsp:txXfrm>
        <a:off x="1179454" y="2727610"/>
        <a:ext cx="652974" cy="652974"/>
      </dsp:txXfrm>
    </dsp:sp>
    <dsp:sp modelId="{A1CB7CCA-1942-4516-91A7-39DB2BBF525E}">
      <dsp:nvSpPr>
        <dsp:cNvPr id="0" name=""/>
        <dsp:cNvSpPr/>
      </dsp:nvSpPr>
      <dsp:spPr>
        <a:xfrm rot="10800000">
          <a:off x="1728183" y="2149864"/>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rot="10800000">
        <a:off x="2004366" y="2145804"/>
        <a:ext cx="29071" cy="29071"/>
      </dsp:txXfrm>
    </dsp:sp>
    <dsp:sp modelId="{E19765DA-A7F6-4040-B448-14C8D02847B3}">
      <dsp:nvSpPr>
        <dsp:cNvPr id="0" name=""/>
        <dsp:cNvSpPr/>
      </dsp:nvSpPr>
      <dsp:spPr>
        <a:xfrm>
          <a:off x="804736" y="1698616"/>
          <a:ext cx="923446" cy="923446"/>
        </a:xfrm>
        <a:prstGeom prst="ellipse">
          <a:avLst/>
        </a:prstGeom>
        <a:gradFill rotWithShape="0">
          <a:gsLst>
            <a:gs pos="0">
              <a:schemeClr val="accent4">
                <a:hueOff val="8505566"/>
                <a:satOff val="-39247"/>
                <a:lumOff val="1444"/>
                <a:alphaOff val="0"/>
                <a:satMod val="103000"/>
                <a:lumMod val="102000"/>
                <a:tint val="94000"/>
              </a:schemeClr>
            </a:gs>
            <a:gs pos="50000">
              <a:schemeClr val="accent4">
                <a:hueOff val="8505566"/>
                <a:satOff val="-39247"/>
                <a:lumOff val="1444"/>
                <a:alphaOff val="0"/>
                <a:satMod val="110000"/>
                <a:lumMod val="100000"/>
                <a:shade val="100000"/>
              </a:schemeClr>
            </a:gs>
            <a:gs pos="100000">
              <a:schemeClr val="accent4">
                <a:hueOff val="8505566"/>
                <a:satOff val="-39247"/>
                <a:lumOff val="14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Instruction for use</a:t>
          </a:r>
        </a:p>
      </dsp:txBody>
      <dsp:txXfrm>
        <a:off x="939972" y="1833852"/>
        <a:ext cx="652974" cy="652974"/>
      </dsp:txXfrm>
    </dsp:sp>
    <dsp:sp modelId="{340A1875-63C8-42BA-8235-1EF79CCEF43F}">
      <dsp:nvSpPr>
        <dsp:cNvPr id="0" name=""/>
        <dsp:cNvSpPr/>
      </dsp:nvSpPr>
      <dsp:spPr>
        <a:xfrm rot="12600000">
          <a:off x="1866857" y="1632327"/>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rot="10800000">
        <a:off x="2143040" y="1628267"/>
        <a:ext cx="29071" cy="29071"/>
      </dsp:txXfrm>
    </dsp:sp>
    <dsp:sp modelId="{430756A4-F0C2-43B3-A923-E098F6B23F72}">
      <dsp:nvSpPr>
        <dsp:cNvPr id="0" name=""/>
        <dsp:cNvSpPr/>
      </dsp:nvSpPr>
      <dsp:spPr>
        <a:xfrm>
          <a:off x="1044218" y="804858"/>
          <a:ext cx="923446" cy="923446"/>
        </a:xfrm>
        <a:prstGeom prst="ellipse">
          <a:avLst/>
        </a:prstGeom>
        <a:gradFill rotWithShape="0">
          <a:gsLst>
            <a:gs pos="0">
              <a:schemeClr val="accent4">
                <a:hueOff val="9450630"/>
                <a:satOff val="-43607"/>
                <a:lumOff val="1605"/>
                <a:alphaOff val="0"/>
                <a:satMod val="103000"/>
                <a:lumMod val="102000"/>
                <a:tint val="94000"/>
              </a:schemeClr>
            </a:gs>
            <a:gs pos="50000">
              <a:schemeClr val="accent4">
                <a:hueOff val="9450630"/>
                <a:satOff val="-43607"/>
                <a:lumOff val="1605"/>
                <a:alphaOff val="0"/>
                <a:satMod val="110000"/>
                <a:lumMod val="100000"/>
                <a:shade val="100000"/>
              </a:schemeClr>
            </a:gs>
            <a:gs pos="100000">
              <a:schemeClr val="accent4">
                <a:hueOff val="9450630"/>
                <a:satOff val="-43607"/>
                <a:lumOff val="16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Alcoholic strength</a:t>
          </a:r>
        </a:p>
      </dsp:txBody>
      <dsp:txXfrm>
        <a:off x="1179454" y="940094"/>
        <a:ext cx="652974" cy="652974"/>
      </dsp:txXfrm>
    </dsp:sp>
    <dsp:sp modelId="{D0E2BBAD-A77C-4290-9306-4626FCC16371}">
      <dsp:nvSpPr>
        <dsp:cNvPr id="0" name=""/>
        <dsp:cNvSpPr/>
      </dsp:nvSpPr>
      <dsp:spPr>
        <a:xfrm rot="14400000">
          <a:off x="2245720" y="1253464"/>
          <a:ext cx="581438" cy="20950"/>
        </a:xfrm>
        <a:custGeom>
          <a:avLst/>
          <a:gdLst/>
          <a:ahLst/>
          <a:cxnLst/>
          <a:rect l="0" t="0" r="0" b="0"/>
          <a:pathLst>
            <a:path>
              <a:moveTo>
                <a:pt x="0" y="10475"/>
              </a:moveTo>
              <a:lnTo>
                <a:pt x="581438" y="10475"/>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solidFill>
              <a:schemeClr val="tx1"/>
            </a:solidFill>
          </a:endParaRPr>
        </a:p>
      </dsp:txBody>
      <dsp:txXfrm rot="10800000">
        <a:off x="2521903" y="1249403"/>
        <a:ext cx="29071" cy="29071"/>
      </dsp:txXfrm>
    </dsp:sp>
    <dsp:sp modelId="{736B7518-3274-4C5A-83C3-4EFDCC66DC3F}">
      <dsp:nvSpPr>
        <dsp:cNvPr id="0" name=""/>
        <dsp:cNvSpPr/>
      </dsp:nvSpPr>
      <dsp:spPr>
        <a:xfrm>
          <a:off x="1698494" y="150582"/>
          <a:ext cx="923446" cy="923446"/>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Nutritional declaration</a:t>
          </a:r>
        </a:p>
      </dsp:txBody>
      <dsp:txXfrm>
        <a:off x="1833730" y="285818"/>
        <a:ext cx="652974" cy="65297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E480EB-8487-4BBF-9700-5240EAD1304D}"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EF5CE-7B83-416A-86CE-427E4A16C650}" type="slidenum">
              <a:rPr lang="en-GB" smtClean="0"/>
              <a:t>‹#›</a:t>
            </a:fld>
            <a:endParaRPr lang="en-GB"/>
          </a:p>
        </p:txBody>
      </p:sp>
    </p:spTree>
    <p:extLst>
      <p:ext uri="{BB962C8B-B14F-4D97-AF65-F5344CB8AC3E}">
        <p14:creationId xmlns:p14="http://schemas.microsoft.com/office/powerpoint/2010/main" val="9157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480EB-8487-4BBF-9700-5240EAD1304D}"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EF5CE-7B83-416A-86CE-427E4A16C650}" type="slidenum">
              <a:rPr lang="en-GB" smtClean="0"/>
              <a:t>‹#›</a:t>
            </a:fld>
            <a:endParaRPr lang="en-GB"/>
          </a:p>
        </p:txBody>
      </p:sp>
    </p:spTree>
    <p:extLst>
      <p:ext uri="{BB962C8B-B14F-4D97-AF65-F5344CB8AC3E}">
        <p14:creationId xmlns:p14="http://schemas.microsoft.com/office/powerpoint/2010/main" val="3732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480EB-8487-4BBF-9700-5240EAD1304D}"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EF5CE-7B83-416A-86CE-427E4A16C650}" type="slidenum">
              <a:rPr lang="en-GB" smtClean="0"/>
              <a:t>‹#›</a:t>
            </a:fld>
            <a:endParaRPr lang="en-GB"/>
          </a:p>
        </p:txBody>
      </p:sp>
    </p:spTree>
    <p:extLst>
      <p:ext uri="{BB962C8B-B14F-4D97-AF65-F5344CB8AC3E}">
        <p14:creationId xmlns:p14="http://schemas.microsoft.com/office/powerpoint/2010/main" val="23066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480EB-8487-4BBF-9700-5240EAD1304D}"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EF5CE-7B83-416A-86CE-427E4A16C650}" type="slidenum">
              <a:rPr lang="en-GB" smtClean="0"/>
              <a:t>‹#›</a:t>
            </a:fld>
            <a:endParaRPr lang="en-GB"/>
          </a:p>
        </p:txBody>
      </p:sp>
    </p:spTree>
    <p:extLst>
      <p:ext uri="{BB962C8B-B14F-4D97-AF65-F5344CB8AC3E}">
        <p14:creationId xmlns:p14="http://schemas.microsoft.com/office/powerpoint/2010/main" val="280357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480EB-8487-4BBF-9700-5240EAD1304D}"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EF5CE-7B83-416A-86CE-427E4A16C650}" type="slidenum">
              <a:rPr lang="en-GB" smtClean="0"/>
              <a:t>‹#›</a:t>
            </a:fld>
            <a:endParaRPr lang="en-GB"/>
          </a:p>
        </p:txBody>
      </p:sp>
    </p:spTree>
    <p:extLst>
      <p:ext uri="{BB962C8B-B14F-4D97-AF65-F5344CB8AC3E}">
        <p14:creationId xmlns:p14="http://schemas.microsoft.com/office/powerpoint/2010/main" val="361796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E480EB-8487-4BBF-9700-5240EAD1304D}"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4EF5CE-7B83-416A-86CE-427E4A16C650}" type="slidenum">
              <a:rPr lang="en-GB" smtClean="0"/>
              <a:t>‹#›</a:t>
            </a:fld>
            <a:endParaRPr lang="en-GB"/>
          </a:p>
        </p:txBody>
      </p:sp>
    </p:spTree>
    <p:extLst>
      <p:ext uri="{BB962C8B-B14F-4D97-AF65-F5344CB8AC3E}">
        <p14:creationId xmlns:p14="http://schemas.microsoft.com/office/powerpoint/2010/main" val="164101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E480EB-8487-4BBF-9700-5240EAD1304D}"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4EF5CE-7B83-416A-86CE-427E4A16C650}" type="slidenum">
              <a:rPr lang="en-GB" smtClean="0"/>
              <a:t>‹#›</a:t>
            </a:fld>
            <a:endParaRPr lang="en-GB"/>
          </a:p>
        </p:txBody>
      </p:sp>
    </p:spTree>
    <p:extLst>
      <p:ext uri="{BB962C8B-B14F-4D97-AF65-F5344CB8AC3E}">
        <p14:creationId xmlns:p14="http://schemas.microsoft.com/office/powerpoint/2010/main" val="424862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E480EB-8487-4BBF-9700-5240EAD1304D}"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4EF5CE-7B83-416A-86CE-427E4A16C650}" type="slidenum">
              <a:rPr lang="en-GB" smtClean="0"/>
              <a:t>‹#›</a:t>
            </a:fld>
            <a:endParaRPr lang="en-GB"/>
          </a:p>
        </p:txBody>
      </p:sp>
    </p:spTree>
    <p:extLst>
      <p:ext uri="{BB962C8B-B14F-4D97-AF65-F5344CB8AC3E}">
        <p14:creationId xmlns:p14="http://schemas.microsoft.com/office/powerpoint/2010/main" val="43299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480EB-8487-4BBF-9700-5240EAD1304D}"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4EF5CE-7B83-416A-86CE-427E4A16C650}" type="slidenum">
              <a:rPr lang="en-GB" smtClean="0"/>
              <a:t>‹#›</a:t>
            </a:fld>
            <a:endParaRPr lang="en-GB"/>
          </a:p>
        </p:txBody>
      </p:sp>
    </p:spTree>
    <p:extLst>
      <p:ext uri="{BB962C8B-B14F-4D97-AF65-F5344CB8AC3E}">
        <p14:creationId xmlns:p14="http://schemas.microsoft.com/office/powerpoint/2010/main" val="161515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480EB-8487-4BBF-9700-5240EAD1304D}"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4EF5CE-7B83-416A-86CE-427E4A16C650}" type="slidenum">
              <a:rPr lang="en-GB" smtClean="0"/>
              <a:t>‹#›</a:t>
            </a:fld>
            <a:endParaRPr lang="en-GB"/>
          </a:p>
        </p:txBody>
      </p:sp>
    </p:spTree>
    <p:extLst>
      <p:ext uri="{BB962C8B-B14F-4D97-AF65-F5344CB8AC3E}">
        <p14:creationId xmlns:p14="http://schemas.microsoft.com/office/powerpoint/2010/main" val="408045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480EB-8487-4BBF-9700-5240EAD1304D}"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4EF5CE-7B83-416A-86CE-427E4A16C650}" type="slidenum">
              <a:rPr lang="en-GB" smtClean="0"/>
              <a:t>‹#›</a:t>
            </a:fld>
            <a:endParaRPr lang="en-GB"/>
          </a:p>
        </p:txBody>
      </p:sp>
    </p:spTree>
    <p:extLst>
      <p:ext uri="{BB962C8B-B14F-4D97-AF65-F5344CB8AC3E}">
        <p14:creationId xmlns:p14="http://schemas.microsoft.com/office/powerpoint/2010/main" val="95009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480EB-8487-4BBF-9700-5240EAD1304D}" type="datetimeFigureOut">
              <a:rPr lang="en-GB" smtClean="0"/>
              <a:t>26/04/2021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EF5CE-7B83-416A-86CE-427E4A16C650}" type="slidenum">
              <a:rPr lang="en-GB" smtClean="0"/>
              <a:t>‹#›</a:t>
            </a:fld>
            <a:endParaRPr lang="en-GB"/>
          </a:p>
        </p:txBody>
      </p:sp>
    </p:spTree>
    <p:extLst>
      <p:ext uri="{BB962C8B-B14F-4D97-AF65-F5344CB8AC3E}">
        <p14:creationId xmlns:p14="http://schemas.microsoft.com/office/powerpoint/2010/main" val="1594912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2.png"/><Relationship Id="rId7" Type="http://schemas.openxmlformats.org/officeDocument/2006/relationships/diagramLayout" Target="../diagrams/layout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25.png"/><Relationship Id="rId5" Type="http://schemas.openxmlformats.org/officeDocument/2006/relationships/image" Target="../media/image24.png"/><Relationship Id="rId10" Type="http://schemas.microsoft.com/office/2007/relationships/diagramDrawing" Target="../diagrams/drawing2.xml"/><Relationship Id="rId4" Type="http://schemas.openxmlformats.org/officeDocument/2006/relationships/image" Target="../media/image23.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1548" y="28202"/>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68059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523220"/>
          </a:xfrm>
          <a:prstGeom prst="rect">
            <a:avLst/>
          </a:prstGeom>
          <a:solidFill>
            <a:srgbClr val="C00000"/>
          </a:solidFill>
          <a:ln>
            <a:solidFill>
              <a:srgbClr val="C000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LO4 Know how food can cause ill health</a:t>
            </a:r>
            <a:endParaRPr lang="en-GB" sz="1400" dirty="0">
              <a:solidFill>
                <a:schemeClr val="bg1"/>
              </a:solidFill>
            </a:endParaRPr>
          </a:p>
        </p:txBody>
      </p:sp>
      <p:sp>
        <p:nvSpPr>
          <p:cNvPr id="26" name="TextBox 25"/>
          <p:cNvSpPr txBox="1"/>
          <p:nvPr/>
        </p:nvSpPr>
        <p:spPr>
          <a:xfrm>
            <a:off x="6184977" y="37924"/>
            <a:ext cx="2920923" cy="307777"/>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Chemicals</a:t>
            </a:r>
          </a:p>
        </p:txBody>
      </p:sp>
      <p:sp>
        <p:nvSpPr>
          <p:cNvPr id="30" name="TextBox 29"/>
          <p:cNvSpPr txBox="1"/>
          <p:nvPr/>
        </p:nvSpPr>
        <p:spPr>
          <a:xfrm>
            <a:off x="13392" y="1508125"/>
            <a:ext cx="2931340" cy="338554"/>
          </a:xfrm>
          <a:prstGeom prst="rect">
            <a:avLst/>
          </a:prstGeom>
          <a:solidFill>
            <a:srgbClr val="C00000"/>
          </a:solidFill>
          <a:ln>
            <a:solidFill>
              <a:srgbClr val="C00000"/>
            </a:solidFill>
          </a:ln>
        </p:spPr>
        <p:txBody>
          <a:bodyPr wrap="square" rtlCol="0">
            <a:spAutoFit/>
          </a:bodyPr>
          <a:lstStyle/>
          <a:p>
            <a:r>
              <a:rPr lang="en-GB" sz="1600" b="1" dirty="0">
                <a:solidFill>
                  <a:schemeClr val="bg1"/>
                </a:solidFill>
              </a:rPr>
              <a:t>Bacteria</a:t>
            </a:r>
          </a:p>
        </p:txBody>
      </p:sp>
      <p:sp>
        <p:nvSpPr>
          <p:cNvPr id="40" name="TextBox 39"/>
          <p:cNvSpPr txBox="1"/>
          <p:nvPr/>
        </p:nvSpPr>
        <p:spPr>
          <a:xfrm>
            <a:off x="3080873" y="2780894"/>
            <a:ext cx="2921812" cy="338554"/>
          </a:xfrm>
          <a:prstGeom prst="rect">
            <a:avLst/>
          </a:prstGeom>
          <a:solidFill>
            <a:srgbClr val="C00000"/>
          </a:solidFill>
          <a:ln>
            <a:solidFill>
              <a:srgbClr val="C00000"/>
            </a:solidFill>
          </a:ln>
        </p:spPr>
        <p:txBody>
          <a:bodyPr wrap="square" rtlCol="0">
            <a:spAutoFit/>
          </a:bodyPr>
          <a:lstStyle/>
          <a:p>
            <a:r>
              <a:rPr lang="en-GB" sz="1600" b="1" dirty="0">
                <a:solidFill>
                  <a:schemeClr val="bg1"/>
                </a:solidFill>
              </a:rPr>
              <a:t>Yeasts</a:t>
            </a:r>
          </a:p>
        </p:txBody>
      </p:sp>
      <p:sp>
        <p:nvSpPr>
          <p:cNvPr id="49" name="Rectangle 48"/>
          <p:cNvSpPr/>
          <p:nvPr/>
        </p:nvSpPr>
        <p:spPr>
          <a:xfrm>
            <a:off x="9139344" y="141521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481" y="2801479"/>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39664" y="418774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48347"/>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21" name="TextBox 20"/>
          <p:cNvSpPr txBox="1"/>
          <p:nvPr/>
        </p:nvSpPr>
        <p:spPr>
          <a:xfrm>
            <a:off x="6190201" y="2279018"/>
            <a:ext cx="2927484" cy="307777"/>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Metals</a:t>
            </a:r>
          </a:p>
        </p:txBody>
      </p:sp>
      <p:sp>
        <p:nvSpPr>
          <p:cNvPr id="43" name="Rectangle 42"/>
          <p:cNvSpPr/>
          <p:nvPr/>
        </p:nvSpPr>
        <p:spPr>
          <a:xfrm>
            <a:off x="13392" y="604091"/>
            <a:ext cx="2906915" cy="307777"/>
          </a:xfrm>
          <a:prstGeom prst="rect">
            <a:avLst/>
          </a:prstGeom>
          <a:solidFill>
            <a:srgbClr val="C00000"/>
          </a:solidFill>
          <a:ln>
            <a:solidFill>
              <a:srgbClr val="C00000"/>
            </a:solidFill>
          </a:ln>
        </p:spPr>
        <p:txBody>
          <a:bodyPr wrap="square">
            <a:spAutoFit/>
          </a:bodyPr>
          <a:lstStyle/>
          <a:p>
            <a:r>
              <a:rPr lang="en-GB" sz="1400" b="1" dirty="0">
                <a:solidFill>
                  <a:schemeClr val="bg1"/>
                </a:solidFill>
              </a:rPr>
              <a:t>4.1 Food-related causes of ill health</a:t>
            </a:r>
          </a:p>
        </p:txBody>
      </p:sp>
      <p:sp>
        <p:nvSpPr>
          <p:cNvPr id="4" name="TextBox 3"/>
          <p:cNvSpPr txBox="1"/>
          <p:nvPr/>
        </p:nvSpPr>
        <p:spPr>
          <a:xfrm>
            <a:off x="-35648" y="934811"/>
            <a:ext cx="2906916" cy="461665"/>
          </a:xfrm>
          <a:prstGeom prst="rect">
            <a:avLst/>
          </a:prstGeom>
          <a:noFill/>
        </p:spPr>
        <p:txBody>
          <a:bodyPr wrap="square" rtlCol="0">
            <a:spAutoFit/>
          </a:bodyPr>
          <a:lstStyle/>
          <a:p>
            <a:r>
              <a:rPr lang="en-GB" sz="800" b="1" dirty="0"/>
              <a:t>Microbes-</a:t>
            </a:r>
            <a:r>
              <a:rPr lang="en-GB" sz="800" dirty="0"/>
              <a:t> are tiny micro-organisms that can contaminate food and spoil it, casing ill health. The micro-organisms discussed on this page are bacteria, yeasts and moulds</a:t>
            </a:r>
          </a:p>
        </p:txBody>
      </p:sp>
      <p:sp>
        <p:nvSpPr>
          <p:cNvPr id="20" name="TextBox 19"/>
          <p:cNvSpPr txBox="1"/>
          <p:nvPr/>
        </p:nvSpPr>
        <p:spPr>
          <a:xfrm>
            <a:off x="25604" y="1904893"/>
            <a:ext cx="2906916" cy="1323439"/>
          </a:xfrm>
          <a:prstGeom prst="rect">
            <a:avLst/>
          </a:prstGeom>
          <a:noFill/>
        </p:spPr>
        <p:txBody>
          <a:bodyPr wrap="square" rtlCol="0">
            <a:spAutoFit/>
          </a:bodyPr>
          <a:lstStyle/>
          <a:p>
            <a:pPr marL="171450" indent="-171450">
              <a:buFont typeface="Arial" panose="020B0604020202020204" pitchFamily="34" charset="0"/>
              <a:buChar char="•"/>
            </a:pPr>
            <a:r>
              <a:rPr lang="en-GB" sz="800" dirty="0"/>
              <a:t>Bacteria are single-celled micro-organisms. Bacteria can be found everywhere around you; on your skin, in food, in soil, in water and in the air.</a:t>
            </a:r>
          </a:p>
          <a:p>
            <a:pPr marL="171450" indent="-171450">
              <a:buFont typeface="Arial" panose="020B0604020202020204" pitchFamily="34" charset="0"/>
              <a:buChar char="•"/>
            </a:pPr>
            <a:r>
              <a:rPr lang="en-GB" sz="800" dirty="0"/>
              <a:t>Most bacteria are harmless, but some are </a:t>
            </a:r>
            <a:r>
              <a:rPr lang="en-GB" sz="800" b="1" dirty="0"/>
              <a:t>pathogenic </a:t>
            </a:r>
            <a:r>
              <a:rPr lang="en-GB" sz="800" dirty="0"/>
              <a:t>and can cause food poisoning. General food poisoning </a:t>
            </a:r>
            <a:r>
              <a:rPr lang="en-GB" sz="800" b="1" dirty="0"/>
              <a:t>symptoms </a:t>
            </a:r>
            <a:r>
              <a:rPr lang="en-GB" sz="800" dirty="0"/>
              <a:t>are vomiting (being sick) and diarrhoea.</a:t>
            </a:r>
          </a:p>
          <a:p>
            <a:pPr marL="171450" indent="-171450">
              <a:buFont typeface="Arial" panose="020B0604020202020204" pitchFamily="34" charset="0"/>
              <a:buChar char="•"/>
            </a:pPr>
            <a:r>
              <a:rPr lang="en-GB" sz="800" dirty="0"/>
              <a:t>Other types of bacteria cause food to decay; these are called food spoilage bacteria, which cause food to smell and lose its texture and flavour.</a:t>
            </a:r>
          </a:p>
          <a:p>
            <a:pPr marL="171450" indent="-171450">
              <a:buFont typeface="Arial" panose="020B0604020202020204" pitchFamily="34" charset="0"/>
              <a:buChar char="•"/>
            </a:pPr>
            <a:endParaRPr lang="en-GB" sz="800" dirty="0"/>
          </a:p>
        </p:txBody>
      </p:sp>
      <p:pic>
        <p:nvPicPr>
          <p:cNvPr id="5" name="Picture 4"/>
          <p:cNvPicPr>
            <a:picLocks noChangeAspect="1"/>
          </p:cNvPicPr>
          <p:nvPr/>
        </p:nvPicPr>
        <p:blipFill>
          <a:blip r:embed="rId2"/>
          <a:stretch>
            <a:fillRect/>
          </a:stretch>
        </p:blipFill>
        <p:spPr>
          <a:xfrm>
            <a:off x="321433" y="3102792"/>
            <a:ext cx="2381003" cy="1785753"/>
          </a:xfrm>
          <a:prstGeom prst="rect">
            <a:avLst/>
          </a:prstGeom>
        </p:spPr>
      </p:pic>
      <p:pic>
        <p:nvPicPr>
          <p:cNvPr id="6" name="Picture 5"/>
          <p:cNvPicPr>
            <a:picLocks noChangeAspect="1"/>
          </p:cNvPicPr>
          <p:nvPr/>
        </p:nvPicPr>
        <p:blipFill>
          <a:blip r:embed="rId3"/>
          <a:stretch>
            <a:fillRect/>
          </a:stretch>
        </p:blipFill>
        <p:spPr>
          <a:xfrm>
            <a:off x="292859" y="4888545"/>
            <a:ext cx="2419399" cy="1814549"/>
          </a:xfrm>
          <a:prstGeom prst="rect">
            <a:avLst/>
          </a:prstGeom>
        </p:spPr>
      </p:pic>
      <p:graphicFrame>
        <p:nvGraphicFramePr>
          <p:cNvPr id="7" name="Diagram 6"/>
          <p:cNvGraphicFramePr/>
          <p:nvPr>
            <p:extLst>
              <p:ext uri="{D42A27DB-BD31-4B8C-83A1-F6EECF244321}">
                <p14:modId xmlns:p14="http://schemas.microsoft.com/office/powerpoint/2010/main" val="2380194758"/>
              </p:ext>
            </p:extLst>
          </p:nvPr>
        </p:nvGraphicFramePr>
        <p:xfrm>
          <a:off x="2284460" y="45375"/>
          <a:ext cx="4514639" cy="2682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9"/>
          <a:stretch>
            <a:fillRect/>
          </a:stretch>
        </p:blipFill>
        <p:spPr>
          <a:xfrm>
            <a:off x="2201752" y="1510874"/>
            <a:ext cx="723426" cy="361713"/>
          </a:xfrm>
          <a:prstGeom prst="rect">
            <a:avLst/>
          </a:prstGeom>
        </p:spPr>
      </p:pic>
      <p:sp>
        <p:nvSpPr>
          <p:cNvPr id="24" name="TextBox 23"/>
          <p:cNvSpPr txBox="1"/>
          <p:nvPr/>
        </p:nvSpPr>
        <p:spPr>
          <a:xfrm>
            <a:off x="3126894" y="3232819"/>
            <a:ext cx="2906916" cy="1569660"/>
          </a:xfrm>
          <a:prstGeom prst="rect">
            <a:avLst/>
          </a:prstGeom>
          <a:noFill/>
        </p:spPr>
        <p:txBody>
          <a:bodyPr wrap="square" rtlCol="0">
            <a:spAutoFit/>
          </a:bodyPr>
          <a:lstStyle/>
          <a:p>
            <a:pPr marL="171450" indent="-171450">
              <a:buFont typeface="Arial" panose="020B0604020202020204" pitchFamily="34" charset="0"/>
              <a:buChar char="•"/>
            </a:pPr>
            <a:r>
              <a:rPr lang="en-GB" sz="800" dirty="0"/>
              <a:t>Yeasts are a single celled fungi that reproduce by ‘budding’ – the yeast cell grows a bud, which becomes bigger until it eventually breaks off and becomes a new yeast cell.</a:t>
            </a:r>
          </a:p>
          <a:p>
            <a:pPr marL="171450" indent="-171450">
              <a:buFont typeface="Arial" panose="020B0604020202020204" pitchFamily="34" charset="0"/>
              <a:buChar char="•"/>
            </a:pPr>
            <a:r>
              <a:rPr lang="en-GB" sz="800" dirty="0"/>
              <a:t>Yeast can grow in acidic, sweet foods; for example orange juice can ferment if it is not stored correctly, and honey can ferment if not pasteurised.</a:t>
            </a:r>
          </a:p>
          <a:p>
            <a:pPr marL="171450" indent="-171450">
              <a:buFont typeface="Arial" panose="020B0604020202020204" pitchFamily="34" charset="0"/>
              <a:buChar char="•"/>
            </a:pPr>
            <a:r>
              <a:rPr lang="en-GB" sz="800" dirty="0"/>
              <a:t>Yeasts prefer moist, acidic foods.</a:t>
            </a:r>
          </a:p>
          <a:p>
            <a:pPr marL="171450" indent="-171450">
              <a:buFont typeface="Arial" panose="020B0604020202020204" pitchFamily="34" charset="0"/>
              <a:buChar char="•"/>
            </a:pPr>
            <a:r>
              <a:rPr lang="en-GB" sz="800" dirty="0"/>
              <a:t>Yeasts can grow in high concentrations of sugar and salt.</a:t>
            </a:r>
          </a:p>
          <a:p>
            <a:pPr marL="171450" indent="-171450">
              <a:buFont typeface="Arial" panose="020B0604020202020204" pitchFamily="34" charset="0"/>
              <a:buChar char="•"/>
            </a:pPr>
            <a:r>
              <a:rPr lang="en-GB" sz="800" dirty="0"/>
              <a:t>Yeasts grow best in warm conditions (around 25-29 ̊C) but can also grow at fridge temperatures (0-5 ̊C)</a:t>
            </a:r>
          </a:p>
          <a:p>
            <a:pPr marL="171450" indent="-171450">
              <a:buFont typeface="Arial" panose="020B0604020202020204" pitchFamily="34" charset="0"/>
              <a:buChar char="•"/>
            </a:pPr>
            <a:r>
              <a:rPr lang="en-GB" sz="800" dirty="0"/>
              <a:t>Yeasts are destroyed at temperatures above 100 ̊C.</a:t>
            </a:r>
          </a:p>
          <a:p>
            <a:pPr marL="171450" indent="-171450">
              <a:buFont typeface="Arial" panose="020B0604020202020204" pitchFamily="34" charset="0"/>
              <a:buChar char="•"/>
            </a:pPr>
            <a:endParaRPr lang="en-GB" sz="800" dirty="0"/>
          </a:p>
        </p:txBody>
      </p:sp>
      <p:sp>
        <p:nvSpPr>
          <p:cNvPr id="25" name="TextBox 24"/>
          <p:cNvSpPr txBox="1"/>
          <p:nvPr/>
        </p:nvSpPr>
        <p:spPr>
          <a:xfrm>
            <a:off x="3097988" y="4738136"/>
            <a:ext cx="2921812" cy="338554"/>
          </a:xfrm>
          <a:prstGeom prst="rect">
            <a:avLst/>
          </a:prstGeom>
          <a:solidFill>
            <a:srgbClr val="C00000"/>
          </a:solidFill>
          <a:ln>
            <a:solidFill>
              <a:srgbClr val="C00000"/>
            </a:solidFill>
          </a:ln>
        </p:spPr>
        <p:txBody>
          <a:bodyPr wrap="square" rtlCol="0">
            <a:spAutoFit/>
          </a:bodyPr>
          <a:lstStyle/>
          <a:p>
            <a:r>
              <a:rPr lang="en-GB" sz="1600" b="1" dirty="0">
                <a:solidFill>
                  <a:schemeClr val="bg1"/>
                </a:solidFill>
              </a:rPr>
              <a:t>Moulds</a:t>
            </a:r>
          </a:p>
        </p:txBody>
      </p:sp>
      <p:sp>
        <p:nvSpPr>
          <p:cNvPr id="27" name="TextBox 26"/>
          <p:cNvSpPr txBox="1"/>
          <p:nvPr/>
        </p:nvSpPr>
        <p:spPr>
          <a:xfrm>
            <a:off x="3043842" y="5126222"/>
            <a:ext cx="2906916" cy="1815882"/>
          </a:xfrm>
          <a:prstGeom prst="rect">
            <a:avLst/>
          </a:prstGeom>
          <a:noFill/>
        </p:spPr>
        <p:txBody>
          <a:bodyPr wrap="square" rtlCol="0">
            <a:spAutoFit/>
          </a:bodyPr>
          <a:lstStyle/>
          <a:p>
            <a:pPr marL="171450" indent="-171450">
              <a:buFont typeface="Arial" panose="020B0604020202020204" pitchFamily="34" charset="0"/>
              <a:buChar char="•"/>
            </a:pPr>
            <a:r>
              <a:rPr lang="en-GB" sz="800" dirty="0"/>
              <a:t>Moulds are tiny fungi; they produce thread like filaments that help the mould to spread around the food.</a:t>
            </a:r>
          </a:p>
          <a:p>
            <a:pPr marL="171450" indent="-171450">
              <a:buFont typeface="Arial" panose="020B0604020202020204" pitchFamily="34" charset="0"/>
              <a:buChar char="•"/>
            </a:pPr>
            <a:r>
              <a:rPr lang="en-GB" sz="800" dirty="0"/>
              <a:t>Moulds grow in warm and moist conditions.</a:t>
            </a:r>
          </a:p>
          <a:p>
            <a:pPr marL="171450" indent="-171450">
              <a:buFont typeface="Arial" panose="020B0604020202020204" pitchFamily="34" charset="0"/>
              <a:buChar char="•"/>
            </a:pPr>
            <a:r>
              <a:rPr lang="en-GB" sz="800" dirty="0"/>
              <a:t>Moulds grow easily on bread, cheese and soft fruits, and can grow on foods with high sugar and salt concentrations.</a:t>
            </a:r>
          </a:p>
          <a:p>
            <a:pPr marL="171450" indent="-171450">
              <a:buFont typeface="Arial" panose="020B0604020202020204" pitchFamily="34" charset="0"/>
              <a:buChar char="•"/>
            </a:pPr>
            <a:r>
              <a:rPr lang="en-GB" sz="800" dirty="0"/>
              <a:t>Moulds grow best between 20 ̊C and 30 ̊C, but can also grow in the fridge (0 ̊C- 5 ̊C)</a:t>
            </a:r>
          </a:p>
          <a:p>
            <a:pPr marL="171450" indent="-171450">
              <a:buFont typeface="Arial" panose="020B0604020202020204" pitchFamily="34" charset="0"/>
              <a:buChar char="•"/>
            </a:pPr>
            <a:r>
              <a:rPr lang="en-GB" sz="800" dirty="0"/>
              <a:t>Mould growth may be speeded up by high humidity and fluctuating temperatures</a:t>
            </a:r>
          </a:p>
          <a:p>
            <a:pPr marL="171450" indent="-171450">
              <a:buFont typeface="Arial" panose="020B0604020202020204" pitchFamily="34" charset="0"/>
              <a:buChar char="•"/>
            </a:pPr>
            <a:r>
              <a:rPr lang="en-GB" sz="800" dirty="0"/>
              <a:t>Moulds can grow on fairly dry food, such as hard cheese (for example Cheddar cheese)</a:t>
            </a:r>
          </a:p>
          <a:p>
            <a:pPr marL="171450" indent="-171450">
              <a:buFont typeface="Arial" panose="020B0604020202020204" pitchFamily="34" charset="0"/>
              <a:buChar char="•"/>
            </a:pPr>
            <a:r>
              <a:rPr lang="en-GB" sz="800" dirty="0"/>
              <a:t>Moulds often spoil food such as bread and other bakery products.</a:t>
            </a:r>
          </a:p>
          <a:p>
            <a:pPr marL="171450" indent="-171450">
              <a:buFont typeface="Arial" panose="020B0604020202020204" pitchFamily="34" charset="0"/>
              <a:buChar char="•"/>
            </a:pPr>
            <a:endParaRPr lang="en-GB" sz="800" dirty="0"/>
          </a:p>
        </p:txBody>
      </p:sp>
      <p:pic>
        <p:nvPicPr>
          <p:cNvPr id="9" name="Picture 8"/>
          <p:cNvPicPr>
            <a:picLocks noChangeAspect="1"/>
          </p:cNvPicPr>
          <p:nvPr/>
        </p:nvPicPr>
        <p:blipFill>
          <a:blip r:embed="rId10"/>
          <a:stretch>
            <a:fillRect/>
          </a:stretch>
        </p:blipFill>
        <p:spPr>
          <a:xfrm>
            <a:off x="6162889" y="454773"/>
            <a:ext cx="2976455" cy="1879866"/>
          </a:xfrm>
          <a:prstGeom prst="rect">
            <a:avLst/>
          </a:prstGeom>
        </p:spPr>
      </p:pic>
      <p:sp>
        <p:nvSpPr>
          <p:cNvPr id="28" name="TextBox 27"/>
          <p:cNvSpPr txBox="1"/>
          <p:nvPr/>
        </p:nvSpPr>
        <p:spPr>
          <a:xfrm>
            <a:off x="6155085" y="2630634"/>
            <a:ext cx="2906916" cy="3293209"/>
          </a:xfrm>
          <a:prstGeom prst="rect">
            <a:avLst/>
          </a:prstGeom>
          <a:noFill/>
        </p:spPr>
        <p:txBody>
          <a:bodyPr wrap="square" rtlCol="0">
            <a:spAutoFit/>
          </a:bodyPr>
          <a:lstStyle/>
          <a:p>
            <a:r>
              <a:rPr lang="en-GB" sz="800" b="1" dirty="0"/>
              <a:t>Aluminium</a:t>
            </a:r>
          </a:p>
          <a:p>
            <a:pPr marL="171450" indent="-171450">
              <a:buFont typeface="Arial" panose="020B0604020202020204" pitchFamily="34" charset="0"/>
              <a:buChar char="•"/>
            </a:pPr>
            <a:r>
              <a:rPr lang="en-GB" sz="800" dirty="0"/>
              <a:t>Aluminium is one of the most common metals used in cookware as it is lightweight and conducts heat well.</a:t>
            </a:r>
          </a:p>
          <a:p>
            <a:pPr marL="171450" indent="-171450">
              <a:buFont typeface="Arial" panose="020B0604020202020204" pitchFamily="34" charset="0"/>
              <a:buChar char="•"/>
            </a:pPr>
            <a:r>
              <a:rPr lang="en-GB" sz="800" dirty="0"/>
              <a:t>When aluminium surfaces are in contact with acidic foods, such as tomatoes and citrus fruits, the aluminium reacts and can leach (dissolve) into the food. This can give the food an unwanted metallic taste.</a:t>
            </a:r>
          </a:p>
          <a:p>
            <a:pPr marL="171450" indent="-171450">
              <a:buFont typeface="Arial" panose="020B0604020202020204" pitchFamily="34" charset="0"/>
              <a:buChar char="•"/>
            </a:pPr>
            <a:r>
              <a:rPr lang="en-GB" sz="800" dirty="0"/>
              <a:t>When aluminium has been associated with Alzheimer’s disease, there is no evidence that this causes the disease. The world health Organisation estimate that adults can consume more than 50 mg of aluminium daily without harm, so day to day exposure to aluminium from cooking is considered to be safe.</a:t>
            </a:r>
          </a:p>
          <a:p>
            <a:pPr marL="171450" indent="-171450">
              <a:buFont typeface="Arial" panose="020B0604020202020204" pitchFamily="34" charset="0"/>
              <a:buChar char="•"/>
            </a:pPr>
            <a:r>
              <a:rPr lang="en-GB" sz="800" dirty="0"/>
              <a:t>Aluminium cookware can be anodised (hardened through a process that makes it unreactive) or coated with a less-reactive material, such as stainless steel, so that it does not react with food.</a:t>
            </a:r>
          </a:p>
          <a:p>
            <a:endParaRPr lang="en-GB" sz="800" b="1" dirty="0"/>
          </a:p>
          <a:p>
            <a:r>
              <a:rPr lang="en-GB" sz="800" b="1" dirty="0"/>
              <a:t>Copper</a:t>
            </a:r>
          </a:p>
          <a:p>
            <a:pPr marL="171450" indent="-171450">
              <a:buFont typeface="Arial" panose="020B0604020202020204" pitchFamily="34" charset="0"/>
              <a:buChar char="•"/>
            </a:pPr>
            <a:r>
              <a:rPr lang="en-GB" sz="800" dirty="0"/>
              <a:t>Copper may be used in cups, pots and pans. It warms quickly and is he best conductor of heat.</a:t>
            </a:r>
          </a:p>
          <a:p>
            <a:pPr marL="171450" indent="-171450">
              <a:buFont typeface="Arial" panose="020B0604020202020204" pitchFamily="34" charset="0"/>
              <a:buChar char="•"/>
            </a:pPr>
            <a:r>
              <a:rPr lang="en-GB" sz="800" dirty="0"/>
              <a:t>Copper and copper-alloy surfaces react with acidic foods, such as tomatoes and citrus fruits, and can leach (dissolve) into the food. High doses of copper can be toxic, so most copper pans are lined with stainless steel to avoid this happening.</a:t>
            </a:r>
          </a:p>
        </p:txBody>
      </p:sp>
      <p:pic>
        <p:nvPicPr>
          <p:cNvPr id="10" name="Picture 9"/>
          <p:cNvPicPr>
            <a:picLocks noChangeAspect="1"/>
          </p:cNvPicPr>
          <p:nvPr/>
        </p:nvPicPr>
        <p:blipFill>
          <a:blip r:embed="rId11"/>
          <a:stretch>
            <a:fillRect/>
          </a:stretch>
        </p:blipFill>
        <p:spPr>
          <a:xfrm>
            <a:off x="5238591" y="4658969"/>
            <a:ext cx="746688" cy="496887"/>
          </a:xfrm>
          <a:prstGeom prst="rect">
            <a:avLst/>
          </a:prstGeom>
        </p:spPr>
      </p:pic>
      <p:pic>
        <p:nvPicPr>
          <p:cNvPr id="11" name="Picture 10"/>
          <p:cNvPicPr>
            <a:picLocks noChangeAspect="1"/>
          </p:cNvPicPr>
          <p:nvPr/>
        </p:nvPicPr>
        <p:blipFill>
          <a:blip r:embed="rId12"/>
          <a:stretch>
            <a:fillRect/>
          </a:stretch>
        </p:blipFill>
        <p:spPr>
          <a:xfrm>
            <a:off x="5342930" y="2674702"/>
            <a:ext cx="607828" cy="453533"/>
          </a:xfrm>
          <a:prstGeom prst="rect">
            <a:avLst/>
          </a:prstGeom>
        </p:spPr>
      </p:pic>
      <p:pic>
        <p:nvPicPr>
          <p:cNvPr id="2" name="Picture 1"/>
          <p:cNvPicPr>
            <a:picLocks noChangeAspect="1"/>
          </p:cNvPicPr>
          <p:nvPr/>
        </p:nvPicPr>
        <p:blipFill>
          <a:blip r:embed="rId13"/>
          <a:stretch>
            <a:fillRect/>
          </a:stretch>
        </p:blipFill>
        <p:spPr>
          <a:xfrm>
            <a:off x="5985279" y="6276845"/>
            <a:ext cx="3216437" cy="557345"/>
          </a:xfrm>
          <a:prstGeom prst="rect">
            <a:avLst/>
          </a:prstGeom>
          <a:ln>
            <a:solidFill>
              <a:srgbClr val="00CC00"/>
            </a:solidFill>
          </a:ln>
        </p:spPr>
      </p:pic>
    </p:spTree>
    <p:extLst>
      <p:ext uri="{BB962C8B-B14F-4D97-AF65-F5344CB8AC3E}">
        <p14:creationId xmlns:p14="http://schemas.microsoft.com/office/powerpoint/2010/main" val="100904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1548" y="28202"/>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68059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523220"/>
          </a:xfrm>
          <a:prstGeom prst="rect">
            <a:avLst/>
          </a:prstGeom>
          <a:solidFill>
            <a:srgbClr val="C00000"/>
          </a:solidFill>
          <a:ln>
            <a:solidFill>
              <a:srgbClr val="C000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LO4 Know how food can cause ill health</a:t>
            </a:r>
            <a:endParaRPr lang="en-GB" sz="1400" dirty="0">
              <a:solidFill>
                <a:schemeClr val="bg1"/>
              </a:solidFill>
            </a:endParaRPr>
          </a:p>
        </p:txBody>
      </p:sp>
      <p:sp>
        <p:nvSpPr>
          <p:cNvPr id="26" name="TextBox 25"/>
          <p:cNvSpPr txBox="1"/>
          <p:nvPr/>
        </p:nvSpPr>
        <p:spPr>
          <a:xfrm>
            <a:off x="6184977" y="37924"/>
            <a:ext cx="2920923" cy="338554"/>
          </a:xfrm>
          <a:prstGeom prst="rect">
            <a:avLst/>
          </a:prstGeom>
          <a:solidFill>
            <a:srgbClr val="C00000"/>
          </a:solidFill>
          <a:ln>
            <a:solidFill>
              <a:srgbClr val="C00000"/>
            </a:solidFill>
          </a:ln>
        </p:spPr>
        <p:txBody>
          <a:bodyPr wrap="square" rtlCol="0">
            <a:spAutoFit/>
          </a:bodyPr>
          <a:lstStyle/>
          <a:p>
            <a:r>
              <a:rPr lang="en-GB" sz="1600" b="1" dirty="0">
                <a:solidFill>
                  <a:schemeClr val="bg1"/>
                </a:solidFill>
              </a:rPr>
              <a:t>Intolerances</a:t>
            </a:r>
          </a:p>
        </p:txBody>
      </p:sp>
      <p:sp>
        <p:nvSpPr>
          <p:cNvPr id="30" name="TextBox 29"/>
          <p:cNvSpPr txBox="1"/>
          <p:nvPr/>
        </p:nvSpPr>
        <p:spPr>
          <a:xfrm>
            <a:off x="1179" y="992739"/>
            <a:ext cx="2931340" cy="338554"/>
          </a:xfrm>
          <a:prstGeom prst="rect">
            <a:avLst/>
          </a:prstGeom>
          <a:solidFill>
            <a:srgbClr val="C00000"/>
          </a:solidFill>
          <a:ln>
            <a:solidFill>
              <a:srgbClr val="C00000"/>
            </a:solidFill>
          </a:ln>
        </p:spPr>
        <p:txBody>
          <a:bodyPr wrap="square" rtlCol="0">
            <a:spAutoFit/>
          </a:bodyPr>
          <a:lstStyle/>
          <a:p>
            <a:r>
              <a:rPr lang="en-GB" sz="1600" b="1" dirty="0">
                <a:solidFill>
                  <a:schemeClr val="bg1"/>
                </a:solidFill>
              </a:rPr>
              <a:t>Poisonous plants</a:t>
            </a:r>
          </a:p>
        </p:txBody>
      </p:sp>
      <p:sp>
        <p:nvSpPr>
          <p:cNvPr id="40" name="TextBox 39"/>
          <p:cNvSpPr txBox="1"/>
          <p:nvPr/>
        </p:nvSpPr>
        <p:spPr>
          <a:xfrm>
            <a:off x="3097560" y="37924"/>
            <a:ext cx="2910780" cy="338554"/>
          </a:xfrm>
          <a:prstGeom prst="rect">
            <a:avLst/>
          </a:prstGeom>
          <a:solidFill>
            <a:srgbClr val="C00000"/>
          </a:solidFill>
          <a:ln>
            <a:solidFill>
              <a:srgbClr val="C00000"/>
            </a:solidFill>
          </a:ln>
        </p:spPr>
        <p:txBody>
          <a:bodyPr wrap="square" rtlCol="0">
            <a:spAutoFit/>
          </a:bodyPr>
          <a:lstStyle/>
          <a:p>
            <a:r>
              <a:rPr lang="en-GB" sz="1600" b="1" dirty="0">
                <a:solidFill>
                  <a:schemeClr val="bg1"/>
                </a:solidFill>
              </a:rPr>
              <a:t>Allergies</a:t>
            </a:r>
          </a:p>
        </p:txBody>
      </p:sp>
      <p:pic>
        <p:nvPicPr>
          <p:cNvPr id="2" name="Picture 1"/>
          <p:cNvPicPr>
            <a:picLocks noChangeAspect="1"/>
          </p:cNvPicPr>
          <p:nvPr/>
        </p:nvPicPr>
        <p:blipFill>
          <a:blip r:embed="rId2"/>
          <a:stretch>
            <a:fillRect/>
          </a:stretch>
        </p:blipFill>
        <p:spPr>
          <a:xfrm>
            <a:off x="3014258" y="5758254"/>
            <a:ext cx="3216437" cy="557345"/>
          </a:xfrm>
          <a:prstGeom prst="rect">
            <a:avLst/>
          </a:prstGeom>
          <a:ln>
            <a:solidFill>
              <a:srgbClr val="00CC00"/>
            </a:solidFill>
          </a:ln>
        </p:spPr>
      </p:pic>
      <p:sp>
        <p:nvSpPr>
          <p:cNvPr id="49" name="Rectangle 48"/>
          <p:cNvSpPr/>
          <p:nvPr/>
        </p:nvSpPr>
        <p:spPr>
          <a:xfrm>
            <a:off x="9139344" y="141521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481" y="2801479"/>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39664" y="418774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48347"/>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43" name="Rectangle 42"/>
          <p:cNvSpPr/>
          <p:nvPr/>
        </p:nvSpPr>
        <p:spPr>
          <a:xfrm>
            <a:off x="13392" y="604091"/>
            <a:ext cx="2906915" cy="307777"/>
          </a:xfrm>
          <a:prstGeom prst="rect">
            <a:avLst/>
          </a:prstGeom>
          <a:solidFill>
            <a:srgbClr val="C00000"/>
          </a:solidFill>
          <a:ln>
            <a:solidFill>
              <a:srgbClr val="C00000"/>
            </a:solidFill>
          </a:ln>
        </p:spPr>
        <p:txBody>
          <a:bodyPr wrap="square">
            <a:spAutoFit/>
          </a:bodyPr>
          <a:lstStyle/>
          <a:p>
            <a:r>
              <a:rPr lang="en-GB" sz="1400" b="1" dirty="0">
                <a:solidFill>
                  <a:schemeClr val="bg1"/>
                </a:solidFill>
              </a:rPr>
              <a:t>4.1 Food-related causes of ill health</a:t>
            </a:r>
          </a:p>
        </p:txBody>
      </p:sp>
      <p:sp>
        <p:nvSpPr>
          <p:cNvPr id="20" name="TextBox 19"/>
          <p:cNvSpPr txBox="1"/>
          <p:nvPr/>
        </p:nvSpPr>
        <p:spPr>
          <a:xfrm>
            <a:off x="25603" y="1396415"/>
            <a:ext cx="2906916" cy="3416320"/>
          </a:xfrm>
          <a:prstGeom prst="rect">
            <a:avLst/>
          </a:prstGeom>
          <a:noFill/>
        </p:spPr>
        <p:txBody>
          <a:bodyPr wrap="square" rtlCol="0">
            <a:spAutoFit/>
          </a:bodyPr>
          <a:lstStyle/>
          <a:p>
            <a:pPr marL="171450" indent="-171450">
              <a:buFont typeface="Arial" panose="020B0604020202020204" pitchFamily="34" charset="0"/>
              <a:buChar char="•"/>
            </a:pPr>
            <a:r>
              <a:rPr lang="en-GB" sz="800" dirty="0"/>
              <a:t>Some mushrooms are poisonous, so you should pick mushrooms to eat unless you are 100% sure of what they are. The death cap and autumn skullcap are two of the most poisonous. Consuming poisonous mushrooms can lead to pain in the area of the kidneys, thirst, vomiting, headache and fatigue.</a:t>
            </a:r>
          </a:p>
          <a:p>
            <a:pPr marL="171450" indent="-171450">
              <a:buFont typeface="Arial" panose="020B0604020202020204" pitchFamily="34" charset="0"/>
              <a:buChar char="•"/>
            </a:pPr>
            <a:r>
              <a:rPr lang="en-GB" sz="800" dirty="0"/>
              <a:t>Many berries that grow wild are poisonous and should not be eaten. Yew berries, deadly nightshade and unripe elderberries re all poisonous. Consuming poisonous berries can lead to nausea, vomiting, stomach ache and diarrhoea, but can also be fatal.</a:t>
            </a:r>
          </a:p>
          <a:p>
            <a:pPr marL="171450" indent="-171450">
              <a:buFont typeface="Arial" panose="020B0604020202020204" pitchFamily="34" charset="0"/>
              <a:buChar char="•"/>
            </a:pPr>
            <a:r>
              <a:rPr lang="en-GB" sz="800" dirty="0"/>
              <a:t>Rhubarb leaves contain oxalic acid, which shuts down the kidneys and can be fatal; the stalks are safe to eat how ever.</a:t>
            </a:r>
          </a:p>
          <a:p>
            <a:pPr marL="171450" indent="-171450">
              <a:buFont typeface="Arial" panose="020B0604020202020204" pitchFamily="34" charset="0"/>
              <a:buChar char="•"/>
            </a:pPr>
            <a:r>
              <a:rPr lang="en-GB" sz="800" dirty="0" err="1"/>
              <a:t>Glycoalkaloids</a:t>
            </a:r>
            <a:r>
              <a:rPr lang="en-GB" sz="800" dirty="0"/>
              <a:t> are found in leaves, stems and sprouts of potatoes. They can build up in potatoes if they are left too long in the light, causing them to turn green. Eating </a:t>
            </a:r>
            <a:r>
              <a:rPr lang="en-GB" sz="800" dirty="0" err="1"/>
              <a:t>glycoalkaloids</a:t>
            </a:r>
            <a:r>
              <a:rPr lang="en-GB" sz="800" dirty="0"/>
              <a:t> can lead to cramps, diarrhoea and coma, and can prove fatal.</a:t>
            </a:r>
          </a:p>
          <a:p>
            <a:pPr marL="171450" indent="-171450">
              <a:buFont typeface="Arial" panose="020B0604020202020204" pitchFamily="34" charset="0"/>
              <a:buChar char="•"/>
            </a:pPr>
            <a:r>
              <a:rPr lang="en-GB" sz="800" dirty="0"/>
              <a:t>If nuts and cereals get damp when they are stored, they can develop a mould that produces a </a:t>
            </a:r>
            <a:r>
              <a:rPr lang="en-GB" sz="800" b="1" dirty="0"/>
              <a:t>toxin </a:t>
            </a:r>
            <a:r>
              <a:rPr lang="en-GB" sz="800" dirty="0"/>
              <a:t>that can damage the liver.</a:t>
            </a:r>
          </a:p>
          <a:p>
            <a:pPr marL="171450" indent="-171450">
              <a:buFont typeface="Arial" panose="020B0604020202020204" pitchFamily="34" charset="0"/>
              <a:buChar char="•"/>
            </a:pPr>
            <a:r>
              <a:rPr lang="en-GB" sz="800" dirty="0"/>
              <a:t>Dried kidney beans contain a toxin called lectin that makes them unsuitable for eating. Eating raw or inadequately cooked beans can lead to symptoms that indicate food poisoning. Kidney beans should be soaked and boiled for a t least ten minutes to destroy the toxin.</a:t>
            </a:r>
          </a:p>
          <a:p>
            <a:pPr marL="171450" indent="-171450">
              <a:buFont typeface="Arial" panose="020B0604020202020204" pitchFamily="34" charset="0"/>
              <a:buChar char="•"/>
            </a:pPr>
            <a:endParaRPr lang="en-GB" sz="800" dirty="0"/>
          </a:p>
        </p:txBody>
      </p:sp>
      <p:pic>
        <p:nvPicPr>
          <p:cNvPr id="13" name="Picture 12"/>
          <p:cNvPicPr>
            <a:picLocks noChangeAspect="1"/>
          </p:cNvPicPr>
          <p:nvPr/>
        </p:nvPicPr>
        <p:blipFill>
          <a:blip r:embed="rId3"/>
          <a:stretch>
            <a:fillRect/>
          </a:stretch>
        </p:blipFill>
        <p:spPr>
          <a:xfrm>
            <a:off x="38100" y="4812735"/>
            <a:ext cx="1009650" cy="565404"/>
          </a:xfrm>
          <a:prstGeom prst="rect">
            <a:avLst/>
          </a:prstGeom>
        </p:spPr>
      </p:pic>
      <p:pic>
        <p:nvPicPr>
          <p:cNvPr id="14" name="Picture 13"/>
          <p:cNvPicPr>
            <a:picLocks noChangeAspect="1"/>
          </p:cNvPicPr>
          <p:nvPr/>
        </p:nvPicPr>
        <p:blipFill>
          <a:blip r:embed="rId4"/>
          <a:stretch>
            <a:fillRect/>
          </a:stretch>
        </p:blipFill>
        <p:spPr>
          <a:xfrm>
            <a:off x="38100" y="5406753"/>
            <a:ext cx="1232231" cy="809625"/>
          </a:xfrm>
          <a:prstGeom prst="rect">
            <a:avLst/>
          </a:prstGeom>
        </p:spPr>
      </p:pic>
      <p:pic>
        <p:nvPicPr>
          <p:cNvPr id="17" name="Picture 16"/>
          <p:cNvPicPr>
            <a:picLocks noChangeAspect="1"/>
          </p:cNvPicPr>
          <p:nvPr/>
        </p:nvPicPr>
        <p:blipFill>
          <a:blip r:embed="rId5"/>
          <a:stretch>
            <a:fillRect/>
          </a:stretch>
        </p:blipFill>
        <p:spPr>
          <a:xfrm>
            <a:off x="1081514" y="4812735"/>
            <a:ext cx="754843" cy="565404"/>
          </a:xfrm>
          <a:prstGeom prst="rect">
            <a:avLst/>
          </a:prstGeom>
        </p:spPr>
      </p:pic>
      <p:pic>
        <p:nvPicPr>
          <p:cNvPr id="18" name="Picture 17"/>
          <p:cNvPicPr>
            <a:picLocks noChangeAspect="1"/>
          </p:cNvPicPr>
          <p:nvPr/>
        </p:nvPicPr>
        <p:blipFill>
          <a:blip r:embed="rId6"/>
          <a:stretch>
            <a:fillRect/>
          </a:stretch>
        </p:blipFill>
        <p:spPr>
          <a:xfrm>
            <a:off x="1611086" y="6117320"/>
            <a:ext cx="1280125" cy="716870"/>
          </a:xfrm>
          <a:prstGeom prst="rect">
            <a:avLst/>
          </a:prstGeom>
        </p:spPr>
      </p:pic>
      <p:pic>
        <p:nvPicPr>
          <p:cNvPr id="19" name="Picture 18"/>
          <p:cNvPicPr>
            <a:picLocks noChangeAspect="1"/>
          </p:cNvPicPr>
          <p:nvPr/>
        </p:nvPicPr>
        <p:blipFill>
          <a:blip r:embed="rId7">
            <a:clrChange>
              <a:clrFrom>
                <a:srgbClr val="FFFFFF"/>
              </a:clrFrom>
              <a:clrTo>
                <a:srgbClr val="FFFFFF">
                  <a:alpha val="0"/>
                </a:srgbClr>
              </a:clrTo>
            </a:clrChange>
          </a:blip>
          <a:stretch>
            <a:fillRect/>
          </a:stretch>
        </p:blipFill>
        <p:spPr>
          <a:xfrm>
            <a:off x="367001" y="6009673"/>
            <a:ext cx="1232299" cy="820039"/>
          </a:xfrm>
          <a:prstGeom prst="rect">
            <a:avLst/>
          </a:prstGeom>
        </p:spPr>
      </p:pic>
      <p:pic>
        <p:nvPicPr>
          <p:cNvPr id="23" name="Picture 22"/>
          <p:cNvPicPr>
            <a:picLocks noChangeAspect="1"/>
          </p:cNvPicPr>
          <p:nvPr/>
        </p:nvPicPr>
        <p:blipFill>
          <a:blip r:embed="rId8">
            <a:clrChange>
              <a:clrFrom>
                <a:srgbClr val="FFFFFF"/>
              </a:clrFrom>
              <a:clrTo>
                <a:srgbClr val="FFFFFF">
                  <a:alpha val="0"/>
                </a:srgbClr>
              </a:clrTo>
            </a:clrChange>
          </a:blip>
          <a:stretch>
            <a:fillRect/>
          </a:stretch>
        </p:blipFill>
        <p:spPr>
          <a:xfrm>
            <a:off x="1836357" y="4705069"/>
            <a:ext cx="1054854" cy="790123"/>
          </a:xfrm>
          <a:prstGeom prst="rect">
            <a:avLst/>
          </a:prstGeom>
        </p:spPr>
      </p:pic>
      <p:pic>
        <p:nvPicPr>
          <p:cNvPr id="29" name="Picture 28"/>
          <p:cNvPicPr>
            <a:picLocks noChangeAspect="1"/>
          </p:cNvPicPr>
          <p:nvPr/>
        </p:nvPicPr>
        <p:blipFill>
          <a:blip r:embed="rId9"/>
          <a:stretch>
            <a:fillRect/>
          </a:stretch>
        </p:blipFill>
        <p:spPr>
          <a:xfrm>
            <a:off x="1321859" y="5447686"/>
            <a:ext cx="971398" cy="616597"/>
          </a:xfrm>
          <a:prstGeom prst="rect">
            <a:avLst/>
          </a:prstGeom>
        </p:spPr>
      </p:pic>
      <p:sp>
        <p:nvSpPr>
          <p:cNvPr id="31" name="TextBox 30"/>
          <p:cNvSpPr txBox="1"/>
          <p:nvPr/>
        </p:nvSpPr>
        <p:spPr>
          <a:xfrm>
            <a:off x="3097560" y="411480"/>
            <a:ext cx="2922240" cy="984885"/>
          </a:xfrm>
          <a:prstGeom prst="rect">
            <a:avLst/>
          </a:prstGeom>
          <a:noFill/>
        </p:spPr>
        <p:txBody>
          <a:bodyPr wrap="square" rtlCol="0">
            <a:spAutoFit/>
          </a:bodyPr>
          <a:lstStyle/>
          <a:p>
            <a:pPr marL="285750" indent="-285750">
              <a:buFont typeface="Arial" panose="020B0604020202020204" pitchFamily="34" charset="0"/>
              <a:buChar char="•"/>
            </a:pPr>
            <a:r>
              <a:rPr lang="en-GB" sz="800" dirty="0"/>
              <a:t>A person with a food allergy experiences an allergic reaction when they eat or come into contact with specific foods.</a:t>
            </a:r>
          </a:p>
          <a:p>
            <a:pPr marL="285750" indent="-285750">
              <a:buFont typeface="Arial" panose="020B0604020202020204" pitchFamily="34" charset="0"/>
              <a:buChar char="•"/>
            </a:pPr>
            <a:r>
              <a:rPr lang="en-GB" sz="800" dirty="0"/>
              <a:t>Allergic reactions are caused by the body’s immune system reacting to the food and can be fatal.</a:t>
            </a:r>
          </a:p>
          <a:p>
            <a:endParaRPr lang="en-GB" dirty="0"/>
          </a:p>
        </p:txBody>
      </p:sp>
      <p:pic>
        <p:nvPicPr>
          <p:cNvPr id="32" name="Picture 31"/>
          <p:cNvPicPr>
            <a:picLocks noChangeAspect="1"/>
          </p:cNvPicPr>
          <p:nvPr/>
        </p:nvPicPr>
        <p:blipFill>
          <a:blip r:embed="rId10"/>
          <a:stretch>
            <a:fillRect/>
          </a:stretch>
        </p:blipFill>
        <p:spPr>
          <a:xfrm>
            <a:off x="3236797" y="1231563"/>
            <a:ext cx="2712637" cy="4216123"/>
          </a:xfrm>
          <a:prstGeom prst="rect">
            <a:avLst/>
          </a:prstGeom>
        </p:spPr>
      </p:pic>
      <p:sp>
        <p:nvSpPr>
          <p:cNvPr id="39" name="TextBox 38"/>
          <p:cNvSpPr txBox="1"/>
          <p:nvPr/>
        </p:nvSpPr>
        <p:spPr>
          <a:xfrm>
            <a:off x="6217104" y="454130"/>
            <a:ext cx="2888796" cy="584775"/>
          </a:xfrm>
          <a:prstGeom prst="rect">
            <a:avLst/>
          </a:prstGeom>
          <a:noFill/>
        </p:spPr>
        <p:txBody>
          <a:bodyPr wrap="square" rtlCol="0">
            <a:spAutoFit/>
          </a:bodyPr>
          <a:lstStyle/>
          <a:p>
            <a:r>
              <a:rPr lang="en-GB" sz="800" dirty="0"/>
              <a:t>Some people have sensitivity to certain foods. This is called a food intolerance. Eating these foods can cause symptoms such as nausea, abdominal pain, joint aches and pains, tiredness and weakness</a:t>
            </a:r>
          </a:p>
        </p:txBody>
      </p:sp>
      <p:pic>
        <p:nvPicPr>
          <p:cNvPr id="33" name="Picture 32"/>
          <p:cNvPicPr>
            <a:picLocks noChangeAspect="1"/>
          </p:cNvPicPr>
          <p:nvPr/>
        </p:nvPicPr>
        <p:blipFill>
          <a:blip r:embed="rId11">
            <a:clrChange>
              <a:clrFrom>
                <a:srgbClr val="FFFFFF"/>
              </a:clrFrom>
              <a:clrTo>
                <a:srgbClr val="FFFFFF">
                  <a:alpha val="0"/>
                </a:srgbClr>
              </a:clrTo>
            </a:clrChange>
          </a:blip>
          <a:stretch>
            <a:fillRect/>
          </a:stretch>
        </p:blipFill>
        <p:spPr>
          <a:xfrm>
            <a:off x="7661502" y="800245"/>
            <a:ext cx="2074515" cy="2074515"/>
          </a:xfrm>
          <a:prstGeom prst="rect">
            <a:avLst/>
          </a:prstGeom>
        </p:spPr>
      </p:pic>
      <p:sp>
        <p:nvSpPr>
          <p:cNvPr id="34" name="Rectangle 33"/>
          <p:cNvSpPr/>
          <p:nvPr/>
        </p:nvSpPr>
        <p:spPr>
          <a:xfrm>
            <a:off x="6302808" y="1331293"/>
            <a:ext cx="1978084" cy="1107996"/>
          </a:xfrm>
          <a:prstGeom prst="rect">
            <a:avLst/>
          </a:prstGeom>
        </p:spPr>
        <p:txBody>
          <a:bodyPr wrap="square">
            <a:spAutoFit/>
          </a:bodyPr>
          <a:lstStyle/>
          <a:p>
            <a:r>
              <a:rPr lang="en-GB" sz="1000" b="1" dirty="0">
                <a:solidFill>
                  <a:srgbClr val="C00000"/>
                </a:solidFill>
              </a:rPr>
              <a:t>Lactose intolerance</a:t>
            </a:r>
          </a:p>
          <a:p>
            <a:pPr marL="171450" indent="-171450">
              <a:buFont typeface="Arial" panose="020B0604020202020204" pitchFamily="34" charset="0"/>
              <a:buChar char="•"/>
            </a:pPr>
            <a:r>
              <a:rPr lang="en-GB" sz="800" dirty="0"/>
              <a:t>A person with a </a:t>
            </a:r>
            <a:r>
              <a:rPr lang="en-GB" sz="800" b="1" dirty="0"/>
              <a:t>lactose </a:t>
            </a:r>
            <a:r>
              <a:rPr lang="en-GB" sz="800" dirty="0"/>
              <a:t>intolerance cannot digest the sugar in milk called lactose.</a:t>
            </a:r>
          </a:p>
          <a:p>
            <a:pPr marL="171450" indent="-171450">
              <a:buFont typeface="Arial" panose="020B0604020202020204" pitchFamily="34" charset="0"/>
              <a:buChar char="•"/>
            </a:pPr>
            <a:r>
              <a:rPr lang="en-GB" sz="800" dirty="0"/>
              <a:t>People with a lactose intolerance need to avoid all dairy products and foods that contain dairy products in their ingredients.</a:t>
            </a:r>
          </a:p>
        </p:txBody>
      </p:sp>
      <p:sp>
        <p:nvSpPr>
          <p:cNvPr id="42" name="Rectangle 41"/>
          <p:cNvSpPr/>
          <p:nvPr/>
        </p:nvSpPr>
        <p:spPr>
          <a:xfrm>
            <a:off x="6295575" y="2801479"/>
            <a:ext cx="1978084" cy="2215991"/>
          </a:xfrm>
          <a:prstGeom prst="rect">
            <a:avLst/>
          </a:prstGeom>
        </p:spPr>
        <p:txBody>
          <a:bodyPr wrap="square">
            <a:spAutoFit/>
          </a:bodyPr>
          <a:lstStyle/>
          <a:p>
            <a:r>
              <a:rPr lang="en-GB" sz="1000" b="1" dirty="0">
                <a:solidFill>
                  <a:srgbClr val="C00000"/>
                </a:solidFill>
              </a:rPr>
              <a:t>Gluten intolerance</a:t>
            </a:r>
          </a:p>
          <a:p>
            <a:pPr marL="171450" indent="-171450">
              <a:buFont typeface="Arial" panose="020B0604020202020204" pitchFamily="34" charset="0"/>
              <a:buChar char="•"/>
            </a:pPr>
            <a:r>
              <a:rPr lang="en-GB" sz="800" dirty="0"/>
              <a:t>Gluten is a protein present in a number of cereals including wheat, rye and barley.</a:t>
            </a:r>
          </a:p>
          <a:p>
            <a:pPr marL="171450" indent="-171450">
              <a:buFont typeface="Arial" panose="020B0604020202020204" pitchFamily="34" charset="0"/>
              <a:buChar char="•"/>
            </a:pPr>
            <a:r>
              <a:rPr lang="en-GB" sz="800" dirty="0"/>
              <a:t>Wheat is a nutritious staple food in the UK diet an dis found in a number of foods including flor, baked products, bread, cakes, pasta and breakfast cereals.</a:t>
            </a:r>
          </a:p>
          <a:p>
            <a:pPr marL="171450" indent="-171450">
              <a:buFont typeface="Arial" panose="020B0604020202020204" pitchFamily="34" charset="0"/>
              <a:buChar char="•"/>
            </a:pPr>
            <a:r>
              <a:rPr lang="en-GB" sz="800" dirty="0"/>
              <a:t>People with a gluten intolerance need to follow a gluten free diet.</a:t>
            </a:r>
          </a:p>
          <a:p>
            <a:pPr marL="171450" indent="-171450">
              <a:buFont typeface="Arial" panose="020B0604020202020204" pitchFamily="34" charset="0"/>
              <a:buChar char="•"/>
            </a:pPr>
            <a:r>
              <a:rPr lang="en-GB" sz="800" dirty="0"/>
              <a:t>It is important not to confuse gluten intolerance with </a:t>
            </a:r>
            <a:r>
              <a:rPr lang="en-GB" sz="800" b="1" dirty="0"/>
              <a:t>coeliac disease </a:t>
            </a:r>
            <a:r>
              <a:rPr lang="en-GB" sz="800" dirty="0"/>
              <a:t>which is an autoimmune disease caused by a reaction of the immune system to gluten. A person with coeliac disease is called a </a:t>
            </a:r>
            <a:r>
              <a:rPr lang="en-GB" sz="800" b="1" dirty="0"/>
              <a:t>coeliac. </a:t>
            </a:r>
            <a:endParaRPr lang="en-GB" sz="800" dirty="0"/>
          </a:p>
        </p:txBody>
      </p:sp>
      <p:pic>
        <p:nvPicPr>
          <p:cNvPr id="35" name="Picture 34"/>
          <p:cNvPicPr>
            <a:picLocks noChangeAspect="1"/>
          </p:cNvPicPr>
          <p:nvPr/>
        </p:nvPicPr>
        <p:blipFill>
          <a:blip r:embed="rId12">
            <a:clrChange>
              <a:clrFrom>
                <a:srgbClr val="FFFFFF"/>
              </a:clrFrom>
              <a:clrTo>
                <a:srgbClr val="FFFFFF">
                  <a:alpha val="0"/>
                </a:srgbClr>
              </a:clrTo>
            </a:clrChange>
          </a:blip>
          <a:stretch>
            <a:fillRect/>
          </a:stretch>
        </p:blipFill>
        <p:spPr>
          <a:xfrm>
            <a:off x="7539656" y="4897800"/>
            <a:ext cx="1566244" cy="742441"/>
          </a:xfrm>
          <a:prstGeom prst="rect">
            <a:avLst/>
          </a:prstGeom>
        </p:spPr>
      </p:pic>
      <p:sp>
        <p:nvSpPr>
          <p:cNvPr id="36" name="Rectangle 35"/>
          <p:cNvSpPr/>
          <p:nvPr/>
        </p:nvSpPr>
        <p:spPr>
          <a:xfrm>
            <a:off x="6265596" y="5812627"/>
            <a:ext cx="2803092" cy="930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rPr>
              <a:t>Make sure you understand the difference between a food intolerance and an allergy. An intolerance is a sensitivity to some foods; a person with a food allergy can suffer a fatal reaction if that food is eaten.</a:t>
            </a:r>
          </a:p>
        </p:txBody>
      </p:sp>
    </p:spTree>
    <p:extLst>
      <p:ext uri="{BB962C8B-B14F-4D97-AF65-F5344CB8AC3E}">
        <p14:creationId xmlns:p14="http://schemas.microsoft.com/office/powerpoint/2010/main" val="87614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1548" y="28202"/>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68059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523220"/>
          </a:xfrm>
          <a:prstGeom prst="rect">
            <a:avLst/>
          </a:prstGeom>
          <a:solidFill>
            <a:srgbClr val="C00000"/>
          </a:solidFill>
          <a:ln>
            <a:solidFill>
              <a:srgbClr val="C000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LO4 Know how food can cause ill health</a:t>
            </a:r>
            <a:endParaRPr lang="en-GB" sz="1400" dirty="0">
              <a:solidFill>
                <a:schemeClr val="bg1"/>
              </a:solidFill>
            </a:endParaRPr>
          </a:p>
        </p:txBody>
      </p:sp>
      <p:sp>
        <p:nvSpPr>
          <p:cNvPr id="30" name="TextBox 29"/>
          <p:cNvSpPr txBox="1"/>
          <p:nvPr/>
        </p:nvSpPr>
        <p:spPr>
          <a:xfrm>
            <a:off x="2222" y="1554007"/>
            <a:ext cx="2931340" cy="338554"/>
          </a:xfrm>
          <a:prstGeom prst="rect">
            <a:avLst/>
          </a:prstGeom>
          <a:solidFill>
            <a:srgbClr val="C00000"/>
          </a:solidFill>
          <a:ln>
            <a:solidFill>
              <a:srgbClr val="C00000"/>
            </a:solidFill>
          </a:ln>
        </p:spPr>
        <p:txBody>
          <a:bodyPr wrap="square" rtlCol="0">
            <a:spAutoFit/>
          </a:bodyPr>
          <a:lstStyle/>
          <a:p>
            <a:r>
              <a:rPr lang="en-GB" sz="1600" b="1" dirty="0">
                <a:solidFill>
                  <a:schemeClr val="bg1"/>
                </a:solidFill>
              </a:rPr>
              <a:t>Role of EHOs</a:t>
            </a:r>
          </a:p>
        </p:txBody>
      </p:sp>
      <p:sp>
        <p:nvSpPr>
          <p:cNvPr id="40" name="TextBox 39"/>
          <p:cNvSpPr txBox="1"/>
          <p:nvPr/>
        </p:nvSpPr>
        <p:spPr>
          <a:xfrm>
            <a:off x="3099492" y="1810485"/>
            <a:ext cx="2906916" cy="307777"/>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Responsibilities of EHOs</a:t>
            </a:r>
          </a:p>
        </p:txBody>
      </p:sp>
      <p:pic>
        <p:nvPicPr>
          <p:cNvPr id="2" name="Picture 1"/>
          <p:cNvPicPr>
            <a:picLocks noChangeAspect="1"/>
          </p:cNvPicPr>
          <p:nvPr/>
        </p:nvPicPr>
        <p:blipFill>
          <a:blip r:embed="rId2"/>
          <a:stretch>
            <a:fillRect/>
          </a:stretch>
        </p:blipFill>
        <p:spPr>
          <a:xfrm>
            <a:off x="2933562" y="5309679"/>
            <a:ext cx="3216437" cy="557345"/>
          </a:xfrm>
          <a:prstGeom prst="rect">
            <a:avLst/>
          </a:prstGeom>
          <a:ln>
            <a:solidFill>
              <a:srgbClr val="00CC00"/>
            </a:solidFill>
          </a:ln>
        </p:spPr>
      </p:pic>
      <p:sp>
        <p:nvSpPr>
          <p:cNvPr id="49" name="Rectangle 48"/>
          <p:cNvSpPr/>
          <p:nvPr/>
        </p:nvSpPr>
        <p:spPr>
          <a:xfrm>
            <a:off x="9139344" y="141521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481" y="2801479"/>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39664" y="418774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48347"/>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19" name="TextBox 18"/>
          <p:cNvSpPr txBox="1"/>
          <p:nvPr/>
        </p:nvSpPr>
        <p:spPr>
          <a:xfrm>
            <a:off x="6195138" y="13960"/>
            <a:ext cx="2927484" cy="307777"/>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Enforcement action</a:t>
            </a:r>
          </a:p>
        </p:txBody>
      </p:sp>
      <p:sp>
        <p:nvSpPr>
          <p:cNvPr id="43" name="Rectangle 42"/>
          <p:cNvSpPr/>
          <p:nvPr/>
        </p:nvSpPr>
        <p:spPr>
          <a:xfrm>
            <a:off x="13392" y="604091"/>
            <a:ext cx="2906915" cy="523220"/>
          </a:xfrm>
          <a:prstGeom prst="rect">
            <a:avLst/>
          </a:prstGeom>
          <a:solidFill>
            <a:srgbClr val="C00000"/>
          </a:solidFill>
          <a:ln>
            <a:solidFill>
              <a:srgbClr val="C00000"/>
            </a:solidFill>
          </a:ln>
        </p:spPr>
        <p:txBody>
          <a:bodyPr wrap="square">
            <a:spAutoFit/>
          </a:bodyPr>
          <a:lstStyle/>
          <a:p>
            <a:r>
              <a:rPr lang="en-GB" sz="1400" b="1" dirty="0">
                <a:solidFill>
                  <a:schemeClr val="bg1"/>
                </a:solidFill>
              </a:rPr>
              <a:t>4.2 The role and responsibility of the Environmental Health Officer</a:t>
            </a:r>
          </a:p>
        </p:txBody>
      </p:sp>
      <p:sp>
        <p:nvSpPr>
          <p:cNvPr id="4" name="TextBox 3"/>
          <p:cNvSpPr txBox="1"/>
          <p:nvPr/>
        </p:nvSpPr>
        <p:spPr>
          <a:xfrm>
            <a:off x="13391" y="1127311"/>
            <a:ext cx="2906916" cy="461665"/>
          </a:xfrm>
          <a:prstGeom prst="rect">
            <a:avLst/>
          </a:prstGeom>
          <a:noFill/>
        </p:spPr>
        <p:txBody>
          <a:bodyPr wrap="square" rtlCol="0">
            <a:spAutoFit/>
          </a:bodyPr>
          <a:lstStyle/>
          <a:p>
            <a:r>
              <a:rPr lang="en-GB" sz="800" b="1" dirty="0"/>
              <a:t>Environmental Health Officers (EHOs) </a:t>
            </a:r>
            <a:r>
              <a:rPr lang="en-GB" sz="800" dirty="0"/>
              <a:t>are responsible for carrying out measures to protect public health and to provide support to minimise health and safety hazards.</a:t>
            </a:r>
          </a:p>
        </p:txBody>
      </p:sp>
      <p:sp>
        <p:nvSpPr>
          <p:cNvPr id="20" name="TextBox 19"/>
          <p:cNvSpPr txBox="1"/>
          <p:nvPr/>
        </p:nvSpPr>
        <p:spPr>
          <a:xfrm>
            <a:off x="0" y="1981935"/>
            <a:ext cx="2906916" cy="1938992"/>
          </a:xfrm>
          <a:prstGeom prst="rect">
            <a:avLst/>
          </a:prstGeom>
          <a:noFill/>
        </p:spPr>
        <p:txBody>
          <a:bodyPr wrap="square" rtlCol="0">
            <a:spAutoFit/>
          </a:bodyPr>
          <a:lstStyle/>
          <a:p>
            <a:pPr marL="171450" indent="-171450">
              <a:buFont typeface="Arial" panose="020B0604020202020204" pitchFamily="34" charset="0"/>
              <a:buChar char="•"/>
            </a:pPr>
            <a:r>
              <a:rPr lang="en-GB" sz="800" dirty="0"/>
              <a:t>They look after the safety and hygiene of food through all stages of the manufacture or production from distribution to storage and service.</a:t>
            </a:r>
          </a:p>
          <a:p>
            <a:pPr marL="171450" indent="-171450">
              <a:buFont typeface="Arial" panose="020B0604020202020204" pitchFamily="34" charset="0"/>
              <a:buChar char="•"/>
            </a:pPr>
            <a:r>
              <a:rPr lang="en-GB" sz="800" dirty="0"/>
              <a:t>They help develop, co-ordinate and enforce food safety policies.</a:t>
            </a:r>
          </a:p>
          <a:p>
            <a:pPr marL="171450" indent="-171450">
              <a:buFont typeface="Arial" panose="020B0604020202020204" pitchFamily="34" charset="0"/>
              <a:buChar char="•"/>
            </a:pPr>
            <a:r>
              <a:rPr lang="en-GB" sz="800" dirty="0"/>
              <a:t>They have the right to enter and inspect food premises at all reasonable hours and can visit without advance notice.</a:t>
            </a:r>
          </a:p>
          <a:p>
            <a:pPr marL="171450" indent="-171450">
              <a:buFont typeface="Arial" panose="020B0604020202020204" pitchFamily="34" charset="0"/>
              <a:buChar char="•"/>
            </a:pPr>
            <a:r>
              <a:rPr lang="en-GB" sz="800" dirty="0"/>
              <a:t>They carry out routine inspections of all food premises in their area; the frequency of routine inspections depends on the potential risk posed by the type of business and its previous record- some high-risk premises may be inspected at least every six months, others much less often.</a:t>
            </a:r>
          </a:p>
          <a:p>
            <a:pPr marL="171450" indent="-171450">
              <a:buFont typeface="Arial" panose="020B0604020202020204" pitchFamily="34" charset="0"/>
              <a:buChar char="•"/>
            </a:pPr>
            <a:r>
              <a:rPr lang="en-GB" sz="800" dirty="0"/>
              <a:t>They visit premises as a result of a complaint.</a:t>
            </a:r>
          </a:p>
          <a:p>
            <a:pPr marL="171450" indent="-171450">
              <a:buFont typeface="Arial" panose="020B0604020202020204" pitchFamily="34" charset="0"/>
              <a:buChar char="•"/>
            </a:pPr>
            <a:r>
              <a:rPr lang="en-GB" sz="800" dirty="0"/>
              <a:t>They have powers of enforcement and can close businesses in extreme cases.</a:t>
            </a:r>
          </a:p>
        </p:txBody>
      </p:sp>
      <p:sp>
        <p:nvSpPr>
          <p:cNvPr id="23" name="TextBox 22"/>
          <p:cNvSpPr txBox="1"/>
          <p:nvPr/>
        </p:nvSpPr>
        <p:spPr>
          <a:xfrm>
            <a:off x="3099492" y="2228649"/>
            <a:ext cx="2906916" cy="3046988"/>
          </a:xfrm>
          <a:prstGeom prst="rect">
            <a:avLst/>
          </a:prstGeom>
          <a:noFill/>
        </p:spPr>
        <p:txBody>
          <a:bodyPr wrap="square" rtlCol="0">
            <a:spAutoFit/>
          </a:bodyPr>
          <a:lstStyle/>
          <a:p>
            <a:pPr marL="171450" indent="-171450">
              <a:buFont typeface="Arial" panose="020B0604020202020204" pitchFamily="34" charset="0"/>
              <a:buChar char="•"/>
            </a:pPr>
            <a:r>
              <a:rPr lang="en-GB" sz="800" dirty="0"/>
              <a:t>They check that food producers handle all food hygienically so as not to give customers food poisoning.</a:t>
            </a:r>
          </a:p>
          <a:p>
            <a:pPr marL="171450" indent="-171450">
              <a:buFont typeface="Arial" panose="020B0604020202020204" pitchFamily="34" charset="0"/>
              <a:buChar char="•"/>
            </a:pPr>
            <a:r>
              <a:rPr lang="en-GB" sz="800" dirty="0"/>
              <a:t>They check that food is being kept at the specific temperatures at which it should be stored or held.</a:t>
            </a:r>
          </a:p>
          <a:p>
            <a:pPr marL="171450" indent="-171450">
              <a:buFont typeface="Arial" panose="020B0604020202020204" pitchFamily="34" charset="0"/>
              <a:buChar char="•"/>
            </a:pPr>
            <a:r>
              <a:rPr lang="en-GB" sz="800" dirty="0"/>
              <a:t>They check that staff are properly dressed, with clean nails, no jewellery, hair covered or tied back, and showing good hygiene habits.</a:t>
            </a:r>
          </a:p>
          <a:p>
            <a:pPr marL="171450" indent="-171450">
              <a:buFont typeface="Arial" panose="020B0604020202020204" pitchFamily="34" charset="0"/>
              <a:buChar char="•"/>
            </a:pPr>
            <a:r>
              <a:rPr lang="en-GB" sz="800" dirty="0"/>
              <a:t>Thy review processes in the workplace, such as the handling of food, use of equipment, use of  colour coded chopping boards, washing-up and disposal of waste.</a:t>
            </a:r>
          </a:p>
          <a:p>
            <a:pPr marL="171450" indent="-171450">
              <a:buFont typeface="Arial" panose="020B0604020202020204" pitchFamily="34" charset="0"/>
              <a:buChar char="•"/>
            </a:pPr>
            <a:r>
              <a:rPr lang="en-GB" sz="800" dirty="0"/>
              <a:t>They inspect food stores-fridges, freezers and dry stores.</a:t>
            </a:r>
          </a:p>
          <a:p>
            <a:pPr marL="171450" indent="-171450">
              <a:buFont typeface="Arial" panose="020B0604020202020204" pitchFamily="34" charset="0"/>
              <a:buChar char="•"/>
            </a:pPr>
            <a:r>
              <a:rPr lang="en-GB" sz="800" dirty="0"/>
              <a:t>They check stock rotation and temperature logs</a:t>
            </a:r>
          </a:p>
          <a:p>
            <a:pPr marL="171450" indent="-171450">
              <a:buFont typeface="Arial" panose="020B0604020202020204" pitchFamily="34" charset="0"/>
              <a:buChar char="•"/>
            </a:pPr>
            <a:r>
              <a:rPr lang="en-GB" sz="800" dirty="0"/>
              <a:t>They check that equipment is clean, well maintained and with safety notices if appropriate.</a:t>
            </a:r>
          </a:p>
          <a:p>
            <a:pPr marL="171450" indent="-171450">
              <a:buFont typeface="Arial" panose="020B0604020202020204" pitchFamily="34" charset="0"/>
              <a:buChar char="•"/>
            </a:pPr>
            <a:r>
              <a:rPr lang="en-GB" sz="800" dirty="0"/>
              <a:t>The check the temperature of the food when it is cooked with probes to ensure that it is at the correct temperature.</a:t>
            </a:r>
          </a:p>
          <a:p>
            <a:pPr marL="171450" indent="-171450">
              <a:buFont typeface="Arial" panose="020B0604020202020204" pitchFamily="34" charset="0"/>
              <a:buChar char="•"/>
            </a:pPr>
            <a:r>
              <a:rPr lang="en-GB" sz="800" dirty="0"/>
              <a:t>They ask questions to check compliance with the law or good practice</a:t>
            </a:r>
          </a:p>
          <a:p>
            <a:pPr marL="171450" indent="-171450">
              <a:buFont typeface="Arial" panose="020B0604020202020204" pitchFamily="34" charset="0"/>
              <a:buChar char="•"/>
            </a:pPr>
            <a:r>
              <a:rPr lang="en-GB" sz="800" dirty="0"/>
              <a:t>They identify potential hazards</a:t>
            </a:r>
          </a:p>
          <a:p>
            <a:pPr marL="171450" indent="-171450">
              <a:buFont typeface="Arial" panose="020B0604020202020204" pitchFamily="34" charset="0"/>
              <a:buChar char="•"/>
            </a:pPr>
            <a:r>
              <a:rPr lang="en-GB" sz="800" dirty="0"/>
              <a:t>They review safety management systems and plans</a:t>
            </a:r>
          </a:p>
          <a:p>
            <a:pPr marL="171450" indent="-171450">
              <a:buFont typeface="Arial" panose="020B0604020202020204" pitchFamily="34" charset="0"/>
              <a:buChar char="•"/>
            </a:pPr>
            <a:r>
              <a:rPr lang="en-GB" sz="800" dirty="0"/>
              <a:t>At the end of an inspection they give verbal feedback, discuss any problems and advise on possible solutions. They complete a report of inspection findings, which tells the business what </a:t>
            </a:r>
            <a:r>
              <a:rPr lang="en-GB" sz="800" b="1" dirty="0"/>
              <a:t>enforcement action </a:t>
            </a:r>
            <a:r>
              <a:rPr lang="en-GB" sz="800" dirty="0"/>
              <a:t>is to be taken.</a:t>
            </a:r>
          </a:p>
        </p:txBody>
      </p:sp>
      <p:sp>
        <p:nvSpPr>
          <p:cNvPr id="24" name="TextBox 23"/>
          <p:cNvSpPr txBox="1"/>
          <p:nvPr/>
        </p:nvSpPr>
        <p:spPr>
          <a:xfrm>
            <a:off x="6185592" y="349520"/>
            <a:ext cx="2906916" cy="5632311"/>
          </a:xfrm>
          <a:prstGeom prst="rect">
            <a:avLst/>
          </a:prstGeom>
          <a:noFill/>
        </p:spPr>
        <p:txBody>
          <a:bodyPr wrap="square" rtlCol="0">
            <a:spAutoFit/>
          </a:bodyPr>
          <a:lstStyle/>
          <a:p>
            <a:r>
              <a:rPr lang="en-GB" sz="800" dirty="0"/>
              <a:t>Enforcement action is required by law following an inspection from an EHO.</a:t>
            </a:r>
          </a:p>
          <a:p>
            <a:r>
              <a:rPr lang="en-GB" sz="800" dirty="0"/>
              <a:t>Enforcement action can range from verbal advice, informal or formal letters, and notices through to prosecution.</a:t>
            </a:r>
          </a:p>
          <a:p>
            <a:endParaRPr lang="en-GB" sz="800" dirty="0"/>
          </a:p>
          <a:p>
            <a:r>
              <a:rPr lang="en-GB" sz="800" b="1" dirty="0">
                <a:solidFill>
                  <a:srgbClr val="C00000"/>
                </a:solidFill>
              </a:rPr>
              <a:t>Formal Inspection letters- </a:t>
            </a:r>
            <a:r>
              <a:rPr lang="en-GB" sz="800" dirty="0"/>
              <a:t>tells the food business which issues must be addressed to comply with the law. The EHO may revisit the business to check that the issues have been resolved.</a:t>
            </a:r>
          </a:p>
          <a:p>
            <a:endParaRPr lang="en-GB" sz="800" dirty="0"/>
          </a:p>
          <a:p>
            <a:r>
              <a:rPr lang="en-GB" sz="800" b="1" dirty="0">
                <a:solidFill>
                  <a:srgbClr val="C00000"/>
                </a:solidFill>
              </a:rPr>
              <a:t>Hygiene Improvement Notices- </a:t>
            </a:r>
            <a:r>
              <a:rPr lang="en-GB" sz="800" dirty="0"/>
              <a:t>An EHO can serve a Hygiene Improvement Notice when they believe that a food business is failing to comply with food hygiene regulations. This notice will specify what s going wrong and what needs to be done by which date. The EHO will visit again to see if the required work has been done. If it has not improved, it can lead to a fine or imprisonment.</a:t>
            </a:r>
          </a:p>
          <a:p>
            <a:endParaRPr lang="en-GB" sz="800" dirty="0"/>
          </a:p>
          <a:p>
            <a:r>
              <a:rPr lang="en-GB" sz="800" b="1" dirty="0">
                <a:solidFill>
                  <a:srgbClr val="C00000"/>
                </a:solidFill>
              </a:rPr>
              <a:t>Hygiene Emergency Prohibition Notices- </a:t>
            </a:r>
            <a:r>
              <a:rPr lang="en-GB" sz="800" dirty="0"/>
              <a:t>If an EHO believes that there is a significant risk to health and injury, a Hygiene Emergency Prohibition Notice may be served. The notice stops the use of the unsafe equipment, processes or premises immediately. It can only be removed by an EHO once the issues have been addressed.</a:t>
            </a:r>
          </a:p>
          <a:p>
            <a:endParaRPr lang="en-GB" sz="800" dirty="0"/>
          </a:p>
          <a:p>
            <a:r>
              <a:rPr lang="en-GB" sz="800" b="1" dirty="0">
                <a:solidFill>
                  <a:srgbClr val="C00000"/>
                </a:solidFill>
              </a:rPr>
              <a:t>Voluntary closure- </a:t>
            </a:r>
            <a:r>
              <a:rPr lang="en-GB" sz="800" dirty="0"/>
              <a:t>A food business may elect to close voluntarily to carry out improvements. However, should the business reopen before the improvements are completed, the EHO will serve a Hygiene Emergency Prohibition Notice.</a:t>
            </a:r>
          </a:p>
          <a:p>
            <a:endParaRPr lang="en-GB" sz="800" dirty="0"/>
          </a:p>
          <a:p>
            <a:r>
              <a:rPr lang="en-GB" sz="800" b="1" dirty="0">
                <a:solidFill>
                  <a:srgbClr val="C00000"/>
                </a:solidFill>
              </a:rPr>
              <a:t>Seizure and detention of food- </a:t>
            </a:r>
            <a:r>
              <a:rPr lang="en-GB" sz="800" dirty="0"/>
              <a:t>EHOs have the power to inspect and seize food suspected of not meeting food safety regulations. Food is taken if there is suspicion that it is contaminated and is likely to cause food poisoning or disease. Seized food may undergo microbiological examination and testing.</a:t>
            </a:r>
          </a:p>
          <a:p>
            <a:endParaRPr lang="en-GB" sz="800" dirty="0"/>
          </a:p>
          <a:p>
            <a:r>
              <a:rPr lang="en-GB" sz="800" b="1" dirty="0">
                <a:solidFill>
                  <a:srgbClr val="C00000"/>
                </a:solidFill>
              </a:rPr>
              <a:t>Condemnation of food- </a:t>
            </a:r>
            <a:r>
              <a:rPr lang="en-GB" sz="800" dirty="0"/>
              <a:t>In order to condemn or seize food, the EHO must present their findings to a court. They will consider the information and decide whether the food poses a risk to human health and whether or not to condemn it.</a:t>
            </a:r>
          </a:p>
          <a:p>
            <a:endParaRPr lang="en-GB" sz="800" dirty="0"/>
          </a:p>
          <a:p>
            <a:r>
              <a:rPr lang="en-GB" sz="800" b="1" dirty="0">
                <a:solidFill>
                  <a:srgbClr val="C00000"/>
                </a:solidFill>
              </a:rPr>
              <a:t>Voluntary surrender of food- </a:t>
            </a:r>
            <a:r>
              <a:rPr lang="en-GB" sz="800" dirty="0"/>
              <a:t>The owner of a business may surrender unfit food to the EHO voluntarily. This would avoid the involvement of the court.</a:t>
            </a:r>
          </a:p>
          <a:p>
            <a:endParaRPr lang="en-GB" sz="800" dirty="0"/>
          </a:p>
          <a:p>
            <a:endParaRPr lang="en-GB" sz="800" dirty="0"/>
          </a:p>
        </p:txBody>
      </p:sp>
      <p:pic>
        <p:nvPicPr>
          <p:cNvPr id="5" name="Picture 4"/>
          <p:cNvPicPr>
            <a:picLocks noChangeAspect="1"/>
          </p:cNvPicPr>
          <p:nvPr/>
        </p:nvPicPr>
        <p:blipFill>
          <a:blip r:embed="rId3"/>
          <a:stretch>
            <a:fillRect/>
          </a:stretch>
        </p:blipFill>
        <p:spPr>
          <a:xfrm>
            <a:off x="151699" y="4201622"/>
            <a:ext cx="2664414" cy="2514469"/>
          </a:xfrm>
          <a:prstGeom prst="rect">
            <a:avLst/>
          </a:prstGeom>
        </p:spPr>
      </p:pic>
      <p:pic>
        <p:nvPicPr>
          <p:cNvPr id="6" name="Picture 5"/>
          <p:cNvPicPr>
            <a:picLocks noChangeAspect="1"/>
          </p:cNvPicPr>
          <p:nvPr/>
        </p:nvPicPr>
        <p:blipFill>
          <a:blip r:embed="rId4"/>
          <a:stretch>
            <a:fillRect/>
          </a:stretch>
        </p:blipFill>
        <p:spPr>
          <a:xfrm>
            <a:off x="7368175" y="5548347"/>
            <a:ext cx="1724333" cy="1225184"/>
          </a:xfrm>
          <a:prstGeom prst="rect">
            <a:avLst/>
          </a:prstGeom>
        </p:spPr>
      </p:pic>
      <p:pic>
        <p:nvPicPr>
          <p:cNvPr id="7" name="Picture 6"/>
          <p:cNvPicPr>
            <a:picLocks noChangeAspect="1"/>
          </p:cNvPicPr>
          <p:nvPr/>
        </p:nvPicPr>
        <p:blipFill>
          <a:blip r:embed="rId5"/>
          <a:stretch>
            <a:fillRect/>
          </a:stretch>
        </p:blipFill>
        <p:spPr>
          <a:xfrm>
            <a:off x="3185100" y="158179"/>
            <a:ext cx="2739450" cy="1541919"/>
          </a:xfrm>
          <a:prstGeom prst="rect">
            <a:avLst/>
          </a:prstGeom>
        </p:spPr>
      </p:pic>
    </p:spTree>
    <p:extLst>
      <p:ext uri="{BB962C8B-B14F-4D97-AF65-F5344CB8AC3E}">
        <p14:creationId xmlns:p14="http://schemas.microsoft.com/office/powerpoint/2010/main" val="144166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1548" y="28202"/>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68059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523220"/>
          </a:xfrm>
          <a:prstGeom prst="rect">
            <a:avLst/>
          </a:prstGeom>
          <a:solidFill>
            <a:srgbClr val="C00000"/>
          </a:solidFill>
          <a:ln>
            <a:solidFill>
              <a:srgbClr val="C000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LO4 Know how food can cause ill health</a:t>
            </a:r>
            <a:endParaRPr lang="en-GB" sz="1400" dirty="0">
              <a:solidFill>
                <a:schemeClr val="bg1"/>
              </a:solidFill>
            </a:endParaRPr>
          </a:p>
        </p:txBody>
      </p:sp>
      <p:sp>
        <p:nvSpPr>
          <p:cNvPr id="26" name="TextBox 25"/>
          <p:cNvSpPr txBox="1"/>
          <p:nvPr/>
        </p:nvSpPr>
        <p:spPr>
          <a:xfrm>
            <a:off x="6172199" y="43582"/>
            <a:ext cx="2920923" cy="307777"/>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Record Keeping</a:t>
            </a:r>
          </a:p>
        </p:txBody>
      </p:sp>
      <p:sp>
        <p:nvSpPr>
          <p:cNvPr id="30" name="TextBox 29"/>
          <p:cNvSpPr txBox="1"/>
          <p:nvPr/>
        </p:nvSpPr>
        <p:spPr>
          <a:xfrm>
            <a:off x="2222" y="992739"/>
            <a:ext cx="2931340" cy="338554"/>
          </a:xfrm>
          <a:prstGeom prst="rect">
            <a:avLst/>
          </a:prstGeom>
          <a:solidFill>
            <a:srgbClr val="C00000"/>
          </a:solidFill>
          <a:ln>
            <a:solidFill>
              <a:srgbClr val="C00000"/>
            </a:solidFill>
          </a:ln>
        </p:spPr>
        <p:txBody>
          <a:bodyPr wrap="square" rtlCol="0">
            <a:spAutoFit/>
          </a:bodyPr>
          <a:lstStyle/>
          <a:p>
            <a:r>
              <a:rPr lang="en-GB" sz="1600" b="1" dirty="0">
                <a:solidFill>
                  <a:schemeClr val="bg1"/>
                </a:solidFill>
              </a:rPr>
              <a:t>Food Safety Act 1990</a:t>
            </a:r>
          </a:p>
        </p:txBody>
      </p:sp>
      <p:sp>
        <p:nvSpPr>
          <p:cNvPr id="40" name="TextBox 39"/>
          <p:cNvSpPr txBox="1"/>
          <p:nvPr/>
        </p:nvSpPr>
        <p:spPr>
          <a:xfrm>
            <a:off x="3095779" y="37072"/>
            <a:ext cx="2930581" cy="307777"/>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Basic hygiene rules</a:t>
            </a:r>
          </a:p>
        </p:txBody>
      </p:sp>
      <p:pic>
        <p:nvPicPr>
          <p:cNvPr id="2" name="Picture 1"/>
          <p:cNvPicPr>
            <a:picLocks noChangeAspect="1"/>
          </p:cNvPicPr>
          <p:nvPr/>
        </p:nvPicPr>
        <p:blipFill>
          <a:blip r:embed="rId2"/>
          <a:stretch>
            <a:fillRect/>
          </a:stretch>
        </p:blipFill>
        <p:spPr>
          <a:xfrm>
            <a:off x="2969512" y="6218794"/>
            <a:ext cx="3216437" cy="557345"/>
          </a:xfrm>
          <a:prstGeom prst="rect">
            <a:avLst/>
          </a:prstGeom>
          <a:ln>
            <a:solidFill>
              <a:srgbClr val="00CC00"/>
            </a:solidFill>
          </a:ln>
        </p:spPr>
      </p:pic>
      <p:sp>
        <p:nvSpPr>
          <p:cNvPr id="49" name="Rectangle 48"/>
          <p:cNvSpPr/>
          <p:nvPr/>
        </p:nvSpPr>
        <p:spPr>
          <a:xfrm>
            <a:off x="9139344" y="141521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481" y="2801479"/>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39664" y="418774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48347"/>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19" name="TextBox 18"/>
          <p:cNvSpPr txBox="1"/>
          <p:nvPr/>
        </p:nvSpPr>
        <p:spPr>
          <a:xfrm>
            <a:off x="6078" y="4150279"/>
            <a:ext cx="2927484" cy="523220"/>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Food Safety (General Food Hygiene) Regulations 1995</a:t>
            </a:r>
          </a:p>
        </p:txBody>
      </p:sp>
      <p:sp>
        <p:nvSpPr>
          <p:cNvPr id="21" name="TextBox 20"/>
          <p:cNvSpPr txBox="1"/>
          <p:nvPr/>
        </p:nvSpPr>
        <p:spPr>
          <a:xfrm>
            <a:off x="3105438" y="1827242"/>
            <a:ext cx="2927484" cy="523220"/>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Hazard analysis and critical control points (HACCP)</a:t>
            </a:r>
          </a:p>
        </p:txBody>
      </p:sp>
      <p:sp>
        <p:nvSpPr>
          <p:cNvPr id="43" name="Rectangle 42"/>
          <p:cNvSpPr/>
          <p:nvPr/>
        </p:nvSpPr>
        <p:spPr>
          <a:xfrm>
            <a:off x="13392" y="604091"/>
            <a:ext cx="2906915" cy="307777"/>
          </a:xfrm>
          <a:prstGeom prst="rect">
            <a:avLst/>
          </a:prstGeom>
          <a:solidFill>
            <a:srgbClr val="C00000"/>
          </a:solidFill>
          <a:ln>
            <a:solidFill>
              <a:srgbClr val="C00000"/>
            </a:solidFill>
          </a:ln>
        </p:spPr>
        <p:txBody>
          <a:bodyPr wrap="square">
            <a:spAutoFit/>
          </a:bodyPr>
          <a:lstStyle/>
          <a:p>
            <a:r>
              <a:rPr lang="en-GB" sz="1400" b="1" dirty="0">
                <a:solidFill>
                  <a:schemeClr val="bg1"/>
                </a:solidFill>
              </a:rPr>
              <a:t>4.3 Food safety legislation</a:t>
            </a:r>
          </a:p>
        </p:txBody>
      </p:sp>
      <p:sp>
        <p:nvSpPr>
          <p:cNvPr id="18" name="TextBox 17"/>
          <p:cNvSpPr txBox="1"/>
          <p:nvPr/>
        </p:nvSpPr>
        <p:spPr>
          <a:xfrm>
            <a:off x="6164367" y="1471614"/>
            <a:ext cx="2927484" cy="307777"/>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Food safety plan</a:t>
            </a:r>
          </a:p>
        </p:txBody>
      </p:sp>
      <p:sp>
        <p:nvSpPr>
          <p:cNvPr id="4" name="TextBox 3"/>
          <p:cNvSpPr txBox="1"/>
          <p:nvPr/>
        </p:nvSpPr>
        <p:spPr>
          <a:xfrm>
            <a:off x="13392" y="1331293"/>
            <a:ext cx="2875048" cy="2800767"/>
          </a:xfrm>
          <a:prstGeom prst="rect">
            <a:avLst/>
          </a:prstGeom>
          <a:noFill/>
        </p:spPr>
        <p:txBody>
          <a:bodyPr wrap="square" rtlCol="0">
            <a:spAutoFit/>
          </a:bodyPr>
          <a:lstStyle/>
          <a:p>
            <a:pPr marL="285750" indent="-285750">
              <a:buFont typeface="Arial" panose="020B0604020202020204" pitchFamily="34" charset="0"/>
              <a:buChar char="•"/>
            </a:pPr>
            <a:r>
              <a:rPr lang="en-GB" sz="800" dirty="0"/>
              <a:t>This act is concerned with all aspects of food production and sale.</a:t>
            </a:r>
          </a:p>
          <a:p>
            <a:pPr marL="285750" indent="-285750">
              <a:buFont typeface="Arial" panose="020B0604020202020204" pitchFamily="34" charset="0"/>
              <a:buChar char="•"/>
            </a:pPr>
            <a:r>
              <a:rPr lang="en-GB" sz="800" dirty="0"/>
              <a:t>If affects everyone involved in the production, processing, storage, distribution and sale of food.</a:t>
            </a:r>
          </a:p>
          <a:p>
            <a:pPr marL="285750" indent="-285750">
              <a:buFont typeface="Arial" panose="020B0604020202020204" pitchFamily="34" charset="0"/>
              <a:buChar char="•"/>
            </a:pPr>
            <a:r>
              <a:rPr lang="en-GB" sz="800" dirty="0"/>
              <a:t>It ensures that all food produced is safe to eat.</a:t>
            </a:r>
          </a:p>
          <a:p>
            <a:pPr marL="285750" indent="-285750">
              <a:buFont typeface="Arial" panose="020B0604020202020204" pitchFamily="34" charset="0"/>
              <a:buChar char="•"/>
            </a:pPr>
            <a:r>
              <a:rPr lang="en-GB" sz="800" dirty="0"/>
              <a:t>The act states that it is an offence to make food sold for human consumption unsafe to eat.</a:t>
            </a:r>
          </a:p>
          <a:p>
            <a:pPr marL="285750" indent="-285750">
              <a:buFont typeface="Arial" panose="020B0604020202020204" pitchFamily="34" charset="0"/>
              <a:buChar char="•"/>
            </a:pPr>
            <a:r>
              <a:rPr lang="en-GB" sz="800" dirty="0"/>
              <a:t>A food producer or retailer may not add any substances to food, or subject food to any process or treatment, which will make it harmful to health.</a:t>
            </a:r>
          </a:p>
          <a:p>
            <a:pPr marL="285750" indent="-285750">
              <a:buFont typeface="Arial" panose="020B0604020202020204" pitchFamily="34" charset="0"/>
              <a:buChar char="•"/>
            </a:pPr>
            <a:r>
              <a:rPr lang="en-GB" sz="800" dirty="0"/>
              <a:t>An EHO may inspect any food intended for human consumption at any reasonable times. If the food is regarded as unfit for human consumption, it may be seized.</a:t>
            </a:r>
          </a:p>
          <a:p>
            <a:pPr marL="285750" indent="-285750">
              <a:buFont typeface="Arial" panose="020B0604020202020204" pitchFamily="34" charset="0"/>
              <a:buChar char="•"/>
            </a:pPr>
            <a:r>
              <a:rPr lang="en-GB" sz="800" dirty="0"/>
              <a:t>The legislation also provides a defence for foo producers, processors and retailers. They must prove that all reasonable precautions were taken to prevent a food safety incidence. This is called </a:t>
            </a:r>
            <a:r>
              <a:rPr lang="en-GB" sz="800" b="1" dirty="0"/>
              <a:t>due diligence</a:t>
            </a:r>
            <a:r>
              <a:rPr lang="en-GB" sz="800" dirty="0"/>
              <a:t>.</a:t>
            </a:r>
          </a:p>
          <a:p>
            <a:pPr marL="285750" indent="-285750">
              <a:buFont typeface="Arial" panose="020B0604020202020204" pitchFamily="34" charset="0"/>
              <a:buChar char="•"/>
            </a:pPr>
            <a:r>
              <a:rPr lang="en-GB" sz="800" dirty="0"/>
              <a:t>Failure to take reasonable precautions can result in prosecution.</a:t>
            </a:r>
          </a:p>
          <a:p>
            <a:pPr marL="285750" indent="-285750">
              <a:buFont typeface="Arial" panose="020B0604020202020204" pitchFamily="34" charset="0"/>
              <a:buChar char="•"/>
            </a:pPr>
            <a:r>
              <a:rPr lang="en-GB" sz="800" dirty="0"/>
              <a:t>Magistrates’ courts may impose a fine, prison sentence or both for offences committed.</a:t>
            </a:r>
          </a:p>
        </p:txBody>
      </p:sp>
      <p:sp>
        <p:nvSpPr>
          <p:cNvPr id="5" name="TextBox 4"/>
          <p:cNvSpPr txBox="1"/>
          <p:nvPr/>
        </p:nvSpPr>
        <p:spPr>
          <a:xfrm>
            <a:off x="13392" y="4673499"/>
            <a:ext cx="2920170" cy="2185214"/>
          </a:xfrm>
          <a:prstGeom prst="rect">
            <a:avLst/>
          </a:prstGeom>
          <a:noFill/>
        </p:spPr>
        <p:txBody>
          <a:bodyPr wrap="square" rtlCol="0">
            <a:spAutoFit/>
          </a:bodyPr>
          <a:lstStyle/>
          <a:p>
            <a:r>
              <a:rPr lang="en-GB" sz="800" dirty="0"/>
              <a:t>These regulations apply to food businesses and cover all activities involving food. The legislation clearly sets out the responsibility of food businesses to:</a:t>
            </a:r>
          </a:p>
          <a:p>
            <a:pPr marL="171450" indent="-171450">
              <a:buFont typeface="Arial" panose="020B0604020202020204" pitchFamily="34" charset="0"/>
              <a:buChar char="•"/>
            </a:pPr>
            <a:r>
              <a:rPr lang="en-GB" sz="800" dirty="0"/>
              <a:t>Produce food safely and make sure it is consistently safe to eat; food is unsafe if it is harmful to health and unfit for human consumption</a:t>
            </a:r>
          </a:p>
          <a:p>
            <a:pPr marL="171450" indent="-171450">
              <a:buFont typeface="Arial" panose="020B0604020202020204" pitchFamily="34" charset="0"/>
              <a:buChar char="•"/>
            </a:pPr>
            <a:r>
              <a:rPr lang="en-GB" sz="800" dirty="0"/>
              <a:t>Keep records of suppliers so that food can be traced; businesses must withdraw food that does not meet food safety requirements.</a:t>
            </a:r>
          </a:p>
          <a:p>
            <a:pPr marL="171450" indent="-171450">
              <a:buFont typeface="Arial" panose="020B0604020202020204" pitchFamily="34" charset="0"/>
              <a:buChar char="•"/>
            </a:pPr>
            <a:endParaRPr lang="en-GB" sz="800" dirty="0"/>
          </a:p>
          <a:p>
            <a:r>
              <a:rPr lang="en-GB" sz="800" dirty="0"/>
              <a:t>The whole food chain, from </a:t>
            </a:r>
            <a:r>
              <a:rPr lang="en-GB" sz="800" b="1" dirty="0"/>
              <a:t>farm to fork</a:t>
            </a:r>
            <a:r>
              <a:rPr lang="en-GB" sz="800" dirty="0"/>
              <a:t>, is covered by legislation. Farm to fork means that food can be traced through all the stages of production, processing and distribution back to the original source.</a:t>
            </a:r>
          </a:p>
          <a:p>
            <a:r>
              <a:rPr lang="en-GB" sz="800" dirty="0"/>
              <a:t>The regulation require that food is stored, handled, cooked an served safely; that premises are clean and hygienic; and that people handling food follow basic hygiene rules.</a:t>
            </a:r>
          </a:p>
        </p:txBody>
      </p:sp>
      <p:sp>
        <p:nvSpPr>
          <p:cNvPr id="6" name="TextBox 5"/>
          <p:cNvSpPr txBox="1"/>
          <p:nvPr/>
        </p:nvSpPr>
        <p:spPr>
          <a:xfrm>
            <a:off x="3079539" y="366713"/>
            <a:ext cx="2946822" cy="1569660"/>
          </a:xfrm>
          <a:prstGeom prst="rect">
            <a:avLst/>
          </a:prstGeom>
          <a:noFill/>
        </p:spPr>
        <p:txBody>
          <a:bodyPr wrap="square" rtlCol="0">
            <a:spAutoFit/>
          </a:bodyPr>
          <a:lstStyle/>
          <a:p>
            <a:pPr marL="171450" indent="-171450">
              <a:buFont typeface="Arial" panose="020B0604020202020204" pitchFamily="34" charset="0"/>
              <a:buChar char="•"/>
            </a:pPr>
            <a:r>
              <a:rPr lang="en-GB" sz="800" dirty="0"/>
              <a:t>Don’t cough or sneeze near food.</a:t>
            </a:r>
          </a:p>
          <a:p>
            <a:pPr marL="171450" indent="-171450">
              <a:buFont typeface="Arial" panose="020B0604020202020204" pitchFamily="34" charset="0"/>
              <a:buChar char="•"/>
            </a:pPr>
            <a:r>
              <a:rPr lang="en-GB" sz="800" dirty="0"/>
              <a:t>Don’t touch your head, especially your mouth, nose or ears.</a:t>
            </a:r>
          </a:p>
          <a:p>
            <a:pPr marL="171450" indent="-171450">
              <a:buFont typeface="Arial" panose="020B0604020202020204" pitchFamily="34" charset="0"/>
              <a:buChar char="•"/>
            </a:pPr>
            <a:r>
              <a:rPr lang="en-GB" sz="800" dirty="0"/>
              <a:t>Wear protective clothing and footwear provided by your employer.</a:t>
            </a:r>
          </a:p>
          <a:p>
            <a:pPr marL="171450" indent="-171450">
              <a:buFont typeface="Arial" panose="020B0604020202020204" pitchFamily="34" charset="0"/>
              <a:buChar char="•"/>
            </a:pPr>
            <a:r>
              <a:rPr lang="en-GB" sz="800" dirty="0"/>
              <a:t>Don’t brush your hair when wearing protective clothing or in any food areas.</a:t>
            </a:r>
          </a:p>
          <a:p>
            <a:pPr marL="171450" indent="-171450">
              <a:buFont typeface="Arial" panose="020B0604020202020204" pitchFamily="34" charset="0"/>
              <a:buChar char="•"/>
            </a:pPr>
            <a:r>
              <a:rPr lang="en-GB" sz="800" dirty="0"/>
              <a:t>Long hair should be tied back and covered.</a:t>
            </a:r>
          </a:p>
          <a:p>
            <a:pPr marL="171450" indent="-171450">
              <a:buFont typeface="Arial" panose="020B0604020202020204" pitchFamily="34" charset="0"/>
              <a:buChar char="•"/>
            </a:pPr>
            <a:r>
              <a:rPr lang="en-GB" sz="800" dirty="0"/>
              <a:t>Cuts and scratches should be covered with a coloured waterproof plaster.</a:t>
            </a:r>
          </a:p>
          <a:p>
            <a:pPr marL="171450" indent="-171450">
              <a:buFont typeface="Arial" panose="020B0604020202020204" pitchFamily="34" charset="0"/>
              <a:buChar char="•"/>
            </a:pPr>
            <a:r>
              <a:rPr lang="en-GB" sz="800" dirty="0"/>
              <a:t>Don’t prepare food if you are unwell with a stomach bug or cough and cold, as you could spread bacteria onto food.</a:t>
            </a:r>
          </a:p>
          <a:p>
            <a:pPr marL="171450" indent="-171450">
              <a:buFont typeface="Arial" panose="020B0604020202020204" pitchFamily="34" charset="0"/>
              <a:buChar char="•"/>
            </a:pPr>
            <a:endParaRPr lang="en-GB" sz="800" dirty="0"/>
          </a:p>
        </p:txBody>
      </p:sp>
      <p:sp>
        <p:nvSpPr>
          <p:cNvPr id="7" name="TextBox 6"/>
          <p:cNvSpPr txBox="1"/>
          <p:nvPr/>
        </p:nvSpPr>
        <p:spPr>
          <a:xfrm>
            <a:off x="6185949" y="374239"/>
            <a:ext cx="2914535" cy="1077218"/>
          </a:xfrm>
          <a:prstGeom prst="rect">
            <a:avLst/>
          </a:prstGeom>
          <a:noFill/>
        </p:spPr>
        <p:txBody>
          <a:bodyPr wrap="square" rtlCol="0">
            <a:spAutoFit/>
          </a:bodyPr>
          <a:lstStyle/>
          <a:p>
            <a:r>
              <a:rPr lang="en-GB" sz="800" dirty="0"/>
              <a:t>Detailed records need to be kept of:</a:t>
            </a:r>
          </a:p>
          <a:p>
            <a:pPr marL="171450" indent="-171450">
              <a:buFont typeface="Arial" panose="020B0604020202020204" pitchFamily="34" charset="0"/>
              <a:buChar char="•"/>
            </a:pPr>
            <a:r>
              <a:rPr lang="en-GB" sz="800" dirty="0"/>
              <a:t>Food safety management procedures</a:t>
            </a:r>
          </a:p>
          <a:p>
            <a:pPr marL="171450" indent="-171450">
              <a:buFont typeface="Arial" panose="020B0604020202020204" pitchFamily="34" charset="0"/>
              <a:buChar char="•"/>
            </a:pPr>
            <a:r>
              <a:rPr lang="en-GB" sz="800" dirty="0"/>
              <a:t>Training records of staff and staff illness reporting procedures</a:t>
            </a:r>
          </a:p>
          <a:p>
            <a:pPr marL="171450" indent="-171450">
              <a:buFont typeface="Arial" panose="020B0604020202020204" pitchFamily="34" charset="0"/>
              <a:buChar char="•"/>
            </a:pPr>
            <a:r>
              <a:rPr lang="en-GB" sz="800" dirty="0"/>
              <a:t>Cleaning schedules</a:t>
            </a:r>
          </a:p>
          <a:p>
            <a:pPr marL="171450" indent="-171450">
              <a:buFont typeface="Arial" panose="020B0604020202020204" pitchFamily="34" charset="0"/>
              <a:buChar char="•"/>
            </a:pPr>
            <a:r>
              <a:rPr lang="en-GB" sz="800" dirty="0"/>
              <a:t>Pest control and waste disposal contracts</a:t>
            </a:r>
          </a:p>
          <a:p>
            <a:pPr marL="171450" indent="-171450">
              <a:buFont typeface="Arial" panose="020B0604020202020204" pitchFamily="34" charset="0"/>
              <a:buChar char="•"/>
            </a:pPr>
            <a:r>
              <a:rPr lang="en-GB" sz="800" dirty="0"/>
              <a:t>Records of checks, problems found and actions taken, for example a food temperature log book</a:t>
            </a:r>
          </a:p>
          <a:p>
            <a:pPr marL="171450" indent="-171450">
              <a:buFont typeface="Arial" panose="020B0604020202020204" pitchFamily="34" charset="0"/>
              <a:buChar char="•"/>
            </a:pPr>
            <a:r>
              <a:rPr lang="en-GB" sz="800" dirty="0"/>
              <a:t>List of suppliers</a:t>
            </a:r>
          </a:p>
        </p:txBody>
      </p:sp>
      <p:sp>
        <p:nvSpPr>
          <p:cNvPr id="23" name="TextBox 22"/>
          <p:cNvSpPr txBox="1"/>
          <p:nvPr/>
        </p:nvSpPr>
        <p:spPr>
          <a:xfrm>
            <a:off x="3105265" y="2377615"/>
            <a:ext cx="2914535" cy="3662541"/>
          </a:xfrm>
          <a:prstGeom prst="rect">
            <a:avLst/>
          </a:prstGeom>
          <a:noFill/>
        </p:spPr>
        <p:txBody>
          <a:bodyPr wrap="square" rtlCol="0">
            <a:spAutoFit/>
          </a:bodyPr>
          <a:lstStyle/>
          <a:p>
            <a:r>
              <a:rPr lang="en-GB" sz="800" dirty="0"/>
              <a:t>This is a process that is designed to help look at how you handle food and to put procedures in place to ensure that the food you produce is safe to eat.</a:t>
            </a:r>
          </a:p>
          <a:p>
            <a:r>
              <a:rPr lang="en-GB" sz="800" dirty="0"/>
              <a:t>Every business that produces, sells or serves food is required to have a HACCP plan in place with a written </a:t>
            </a:r>
            <a:r>
              <a:rPr lang="en-GB" sz="800" b="1" dirty="0">
                <a:solidFill>
                  <a:srgbClr val="C00000"/>
                </a:solidFill>
              </a:rPr>
              <a:t>food safety plan. </a:t>
            </a:r>
            <a:r>
              <a:rPr lang="en-GB" sz="800" dirty="0"/>
              <a:t>It is the responsibility of the owner of the business to develop an appropriate food safety management system based on HACCP.</a:t>
            </a:r>
          </a:p>
          <a:p>
            <a:endParaRPr lang="en-GB" sz="800" dirty="0">
              <a:solidFill>
                <a:srgbClr val="C00000"/>
              </a:solidFill>
            </a:endParaRPr>
          </a:p>
          <a:p>
            <a:r>
              <a:rPr lang="en-GB" sz="800" dirty="0">
                <a:solidFill>
                  <a:srgbClr val="C00000"/>
                </a:solidFill>
              </a:rPr>
              <a:t>HACCP </a:t>
            </a:r>
            <a:r>
              <a:rPr lang="en-GB" sz="800" dirty="0"/>
              <a:t>systems should apply the following principles:</a:t>
            </a:r>
          </a:p>
          <a:p>
            <a:pPr marL="228600" indent="-228600">
              <a:buFont typeface="+mj-lt"/>
              <a:buAutoNum type="arabicPeriod"/>
            </a:pPr>
            <a:r>
              <a:rPr lang="en-GB" sz="800" dirty="0"/>
              <a:t>Create a flow chart or table showing each step in the preparation, making, serving and storing of each dish.</a:t>
            </a:r>
          </a:p>
          <a:p>
            <a:pPr marL="228600" indent="-228600">
              <a:buFont typeface="+mj-lt"/>
              <a:buAutoNum type="arabicPeriod"/>
            </a:pPr>
            <a:r>
              <a:rPr lang="en-GB" sz="800" dirty="0"/>
              <a:t>Each step should be analysed to identify the hazards. Hazards can be:</a:t>
            </a:r>
          </a:p>
          <a:p>
            <a:pPr marL="628650" lvl="1" indent="-171450">
              <a:buFont typeface="Arial" panose="020B0604020202020204" pitchFamily="34" charset="0"/>
              <a:buChar char="•"/>
            </a:pPr>
            <a:r>
              <a:rPr lang="en-GB" sz="800" dirty="0"/>
              <a:t>Physical- foreign materials can cause injury to the consumer; these might be metal or plastic, or natural hazards such as bones in fish.</a:t>
            </a:r>
          </a:p>
          <a:p>
            <a:pPr marL="628650" lvl="1" indent="-171450">
              <a:buFont typeface="Arial" panose="020B0604020202020204" pitchFamily="34" charset="0"/>
              <a:buChar char="•"/>
            </a:pPr>
            <a:r>
              <a:rPr lang="en-GB" sz="800" dirty="0"/>
              <a:t>Biological- food can become infected by bacteria, which might lead to food poisoning</a:t>
            </a:r>
          </a:p>
          <a:p>
            <a:pPr marL="628650" lvl="1" indent="-171450">
              <a:buFont typeface="Arial" panose="020B0604020202020204" pitchFamily="34" charset="0"/>
              <a:buChar char="•"/>
            </a:pPr>
            <a:r>
              <a:rPr lang="en-GB" sz="800" dirty="0"/>
              <a:t>Chemical- potentially dangerous chemicals such as cleaning fluids can contaminate food.</a:t>
            </a:r>
          </a:p>
          <a:p>
            <a:pPr marL="228600" indent="-228600">
              <a:buFont typeface="+mj-lt"/>
              <a:buAutoNum type="arabicPeriod"/>
            </a:pPr>
            <a:r>
              <a:rPr lang="en-GB" sz="800" dirty="0"/>
              <a:t>Identify what can be done to control (prevent) the hazard.</a:t>
            </a:r>
          </a:p>
          <a:p>
            <a:pPr marL="228600" indent="-228600">
              <a:buFont typeface="+mj-lt"/>
              <a:buAutoNum type="arabicPeriod"/>
            </a:pPr>
            <a:r>
              <a:rPr lang="en-GB" sz="800" dirty="0"/>
              <a:t>Set guidelines on how to ensure food is going to be safe to eat- these are known as critical limits- and keep a record of this.</a:t>
            </a:r>
          </a:p>
          <a:p>
            <a:pPr marL="228600" indent="-228600">
              <a:buFont typeface="+mj-lt"/>
              <a:buAutoNum type="arabicPeriod"/>
            </a:pPr>
            <a:r>
              <a:rPr lang="en-GB" sz="800" dirty="0"/>
              <a:t>When new dishes are made, there needs to be a HACCP review to ensure that they are safe to eat.</a:t>
            </a:r>
          </a:p>
          <a:p>
            <a:pPr marL="228600" indent="-228600">
              <a:buFont typeface="+mj-lt"/>
              <a:buAutoNum type="arabicPeriod"/>
            </a:pPr>
            <a:r>
              <a:rPr lang="en-GB" sz="800" dirty="0"/>
              <a:t>All the documentation relating to the HACCP needs to be kept safe.</a:t>
            </a:r>
          </a:p>
          <a:p>
            <a:pPr marL="228600" indent="-228600">
              <a:buFont typeface="+mj-lt"/>
              <a:buAutoNum type="arabicPeriod"/>
            </a:pPr>
            <a:endParaRPr lang="en-GB" sz="800" dirty="0"/>
          </a:p>
        </p:txBody>
      </p:sp>
      <p:sp>
        <p:nvSpPr>
          <p:cNvPr id="8" name="TextBox 7"/>
          <p:cNvSpPr txBox="1"/>
          <p:nvPr/>
        </p:nvSpPr>
        <p:spPr>
          <a:xfrm>
            <a:off x="6185949" y="1827242"/>
            <a:ext cx="2953395" cy="3416320"/>
          </a:xfrm>
          <a:prstGeom prst="rect">
            <a:avLst/>
          </a:prstGeom>
          <a:noFill/>
        </p:spPr>
        <p:txBody>
          <a:bodyPr wrap="square" rtlCol="0">
            <a:spAutoFit/>
          </a:bodyPr>
          <a:lstStyle/>
          <a:p>
            <a:r>
              <a:rPr lang="en-GB" sz="800" dirty="0"/>
              <a:t>The following information should be included in a written safety plan:</a:t>
            </a:r>
          </a:p>
          <a:p>
            <a:pPr marL="171450" indent="-171450">
              <a:buFont typeface="Arial" panose="020B0604020202020204" pitchFamily="34" charset="0"/>
              <a:buChar char="•"/>
            </a:pPr>
            <a:r>
              <a:rPr lang="en-GB" sz="800" dirty="0"/>
              <a:t>Purchase and delivery</a:t>
            </a:r>
          </a:p>
          <a:p>
            <a:pPr marL="171450" indent="-171450">
              <a:buFont typeface="Arial" panose="020B0604020202020204" pitchFamily="34" charset="0"/>
              <a:buChar char="•"/>
            </a:pPr>
            <a:r>
              <a:rPr lang="en-GB" sz="800" dirty="0"/>
              <a:t>Stock control</a:t>
            </a:r>
          </a:p>
          <a:p>
            <a:pPr marL="171450" indent="-171450">
              <a:buFont typeface="Arial" panose="020B0604020202020204" pitchFamily="34" charset="0"/>
              <a:buChar char="•"/>
            </a:pPr>
            <a:r>
              <a:rPr lang="en-GB" sz="800" dirty="0"/>
              <a:t>Storage and preparation</a:t>
            </a:r>
          </a:p>
          <a:p>
            <a:pPr marL="171450" indent="-171450">
              <a:buFont typeface="Arial" panose="020B0604020202020204" pitchFamily="34" charset="0"/>
              <a:buChar char="•"/>
            </a:pPr>
            <a:r>
              <a:rPr lang="en-GB" sz="800" dirty="0"/>
              <a:t>Chilled foods</a:t>
            </a:r>
          </a:p>
          <a:p>
            <a:pPr marL="171450" indent="-171450">
              <a:buFont typeface="Arial" panose="020B0604020202020204" pitchFamily="34" charset="0"/>
              <a:buChar char="•"/>
            </a:pPr>
            <a:r>
              <a:rPr lang="en-GB" sz="800" dirty="0"/>
              <a:t>Frozen foods</a:t>
            </a:r>
          </a:p>
          <a:p>
            <a:pPr marL="171450" indent="-171450">
              <a:buFont typeface="Arial" panose="020B0604020202020204" pitchFamily="34" charset="0"/>
              <a:buChar char="•"/>
            </a:pPr>
            <a:r>
              <a:rPr lang="en-GB" sz="800" dirty="0"/>
              <a:t>Cooking</a:t>
            </a:r>
          </a:p>
          <a:p>
            <a:pPr marL="171450" indent="-171450">
              <a:buFont typeface="Arial" panose="020B0604020202020204" pitchFamily="34" charset="0"/>
              <a:buChar char="•"/>
            </a:pPr>
            <a:r>
              <a:rPr lang="en-GB" sz="800" dirty="0"/>
              <a:t>Hot holding</a:t>
            </a:r>
          </a:p>
          <a:p>
            <a:pPr marL="171450" indent="-171450">
              <a:buFont typeface="Arial" panose="020B0604020202020204" pitchFamily="34" charset="0"/>
              <a:buChar char="•"/>
            </a:pPr>
            <a:r>
              <a:rPr lang="en-GB" sz="800" dirty="0"/>
              <a:t>Cooling</a:t>
            </a:r>
          </a:p>
          <a:p>
            <a:pPr marL="171450" indent="-171450">
              <a:buFont typeface="Arial" panose="020B0604020202020204" pitchFamily="34" charset="0"/>
              <a:buChar char="•"/>
            </a:pPr>
            <a:r>
              <a:rPr lang="en-GB" sz="800" dirty="0"/>
              <a:t>Reheating</a:t>
            </a:r>
          </a:p>
          <a:p>
            <a:pPr marL="171450" indent="-171450">
              <a:buFont typeface="Arial" panose="020B0604020202020204" pitchFamily="34" charset="0"/>
              <a:buChar char="•"/>
            </a:pPr>
            <a:r>
              <a:rPr lang="en-GB" sz="800" dirty="0"/>
              <a:t>Personal hygiene</a:t>
            </a:r>
          </a:p>
          <a:p>
            <a:pPr marL="171450" indent="-171450">
              <a:buFont typeface="Arial" panose="020B0604020202020204" pitchFamily="34" charset="0"/>
              <a:buChar char="•"/>
            </a:pPr>
            <a:r>
              <a:rPr lang="en-GB" sz="800" dirty="0"/>
              <a:t>Equipment and premises</a:t>
            </a:r>
          </a:p>
          <a:p>
            <a:pPr marL="171450" indent="-171450">
              <a:buFont typeface="Arial" panose="020B0604020202020204" pitchFamily="34" charset="0"/>
              <a:buChar char="•"/>
            </a:pPr>
            <a:r>
              <a:rPr lang="en-GB" sz="800" dirty="0"/>
              <a:t>Cleaning and maintenance</a:t>
            </a:r>
          </a:p>
          <a:p>
            <a:pPr marL="171450" indent="-171450">
              <a:buFont typeface="Arial" panose="020B0604020202020204" pitchFamily="34" charset="0"/>
              <a:buChar char="•"/>
            </a:pPr>
            <a:r>
              <a:rPr lang="en-GB" sz="800" dirty="0"/>
              <a:t>Pest control</a:t>
            </a:r>
          </a:p>
          <a:p>
            <a:pPr marL="171450" indent="-171450">
              <a:buFont typeface="Arial" panose="020B0604020202020204" pitchFamily="34" charset="0"/>
              <a:buChar char="•"/>
            </a:pPr>
            <a:endParaRPr lang="en-GB" sz="800" dirty="0"/>
          </a:p>
          <a:p>
            <a:r>
              <a:rPr lang="en-GB" sz="800" dirty="0"/>
              <a:t>Using this system can demonstrate the defence of ‘due diligence’ legally. To prove due diligence a business must be able to demonstrate that it took every possible reasonable step to achieve safe food. This may protect the owner of the business from prosecution.</a:t>
            </a:r>
          </a:p>
          <a:p>
            <a:r>
              <a:rPr lang="en-GB" sz="800" dirty="0"/>
              <a:t>It is likely that the court would demand written records to support the defence. These might include documents from the safety plans. Other relevant documentation may include staff training records, temperature logs, cleaning schedules, supplier specifications, traceability systems, remedial action where food safety problems have arisen, and pest control measures.</a:t>
            </a:r>
          </a:p>
        </p:txBody>
      </p:sp>
      <p:pic>
        <p:nvPicPr>
          <p:cNvPr id="9" name="Picture 8"/>
          <p:cNvPicPr>
            <a:picLocks noChangeAspect="1"/>
          </p:cNvPicPr>
          <p:nvPr/>
        </p:nvPicPr>
        <p:blipFill>
          <a:blip r:embed="rId3"/>
          <a:stretch>
            <a:fillRect/>
          </a:stretch>
        </p:blipFill>
        <p:spPr>
          <a:xfrm>
            <a:off x="7459756" y="5352675"/>
            <a:ext cx="1374962" cy="1374962"/>
          </a:xfrm>
          <a:prstGeom prst="rect">
            <a:avLst/>
          </a:prstGeom>
        </p:spPr>
      </p:pic>
    </p:spTree>
    <p:extLst>
      <p:ext uri="{BB962C8B-B14F-4D97-AF65-F5344CB8AC3E}">
        <p14:creationId xmlns:p14="http://schemas.microsoft.com/office/powerpoint/2010/main" val="337471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1548" y="28202"/>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68059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28202"/>
            <a:ext cx="29337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523220"/>
          </a:xfrm>
          <a:prstGeom prst="rect">
            <a:avLst/>
          </a:prstGeom>
          <a:solidFill>
            <a:srgbClr val="C00000"/>
          </a:solidFill>
          <a:ln>
            <a:solidFill>
              <a:srgbClr val="C000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LO4 Know how food can cause ill health</a:t>
            </a:r>
            <a:endParaRPr lang="en-GB" sz="1400" dirty="0">
              <a:solidFill>
                <a:schemeClr val="bg1"/>
              </a:solidFill>
            </a:endParaRPr>
          </a:p>
        </p:txBody>
      </p:sp>
      <p:sp>
        <p:nvSpPr>
          <p:cNvPr id="26" name="TextBox 25"/>
          <p:cNvSpPr txBox="1"/>
          <p:nvPr/>
        </p:nvSpPr>
        <p:spPr>
          <a:xfrm>
            <a:off x="3092488" y="28202"/>
            <a:ext cx="2920923" cy="307777"/>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Nutritional labelling</a:t>
            </a:r>
          </a:p>
        </p:txBody>
      </p:sp>
      <p:sp>
        <p:nvSpPr>
          <p:cNvPr id="30" name="TextBox 29"/>
          <p:cNvSpPr txBox="1"/>
          <p:nvPr/>
        </p:nvSpPr>
        <p:spPr>
          <a:xfrm>
            <a:off x="2222" y="992739"/>
            <a:ext cx="2931340" cy="338554"/>
          </a:xfrm>
          <a:prstGeom prst="rect">
            <a:avLst/>
          </a:prstGeom>
          <a:solidFill>
            <a:srgbClr val="C00000"/>
          </a:solidFill>
          <a:ln>
            <a:solidFill>
              <a:srgbClr val="C00000"/>
            </a:solidFill>
          </a:ln>
        </p:spPr>
        <p:txBody>
          <a:bodyPr wrap="square" rtlCol="0">
            <a:spAutoFit/>
          </a:bodyPr>
          <a:lstStyle/>
          <a:p>
            <a:r>
              <a:rPr lang="en-GB" sz="1600" b="1" dirty="0">
                <a:solidFill>
                  <a:schemeClr val="bg1"/>
                </a:solidFill>
              </a:rPr>
              <a:t>Food labelling regulations</a:t>
            </a:r>
          </a:p>
        </p:txBody>
      </p:sp>
      <p:sp>
        <p:nvSpPr>
          <p:cNvPr id="40" name="TextBox 39"/>
          <p:cNvSpPr txBox="1"/>
          <p:nvPr/>
        </p:nvSpPr>
        <p:spPr>
          <a:xfrm>
            <a:off x="3108730" y="1957889"/>
            <a:ext cx="2911070" cy="523220"/>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Mandatory information required on labels</a:t>
            </a:r>
          </a:p>
        </p:txBody>
      </p:sp>
      <p:pic>
        <p:nvPicPr>
          <p:cNvPr id="2" name="Picture 1"/>
          <p:cNvPicPr>
            <a:picLocks noChangeAspect="1"/>
          </p:cNvPicPr>
          <p:nvPr/>
        </p:nvPicPr>
        <p:blipFill>
          <a:blip r:embed="rId2"/>
          <a:stretch>
            <a:fillRect/>
          </a:stretch>
        </p:blipFill>
        <p:spPr>
          <a:xfrm>
            <a:off x="5922907" y="6300655"/>
            <a:ext cx="3216437" cy="557345"/>
          </a:xfrm>
          <a:prstGeom prst="rect">
            <a:avLst/>
          </a:prstGeom>
          <a:ln>
            <a:solidFill>
              <a:srgbClr val="00CC00"/>
            </a:solidFill>
          </a:ln>
        </p:spPr>
      </p:pic>
      <p:sp>
        <p:nvSpPr>
          <p:cNvPr id="49" name="Rectangle 48"/>
          <p:cNvSpPr/>
          <p:nvPr/>
        </p:nvSpPr>
        <p:spPr>
          <a:xfrm>
            <a:off x="9139344" y="141521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481" y="2801479"/>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39664" y="418774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48347"/>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19" name="TextBox 18"/>
          <p:cNvSpPr txBox="1"/>
          <p:nvPr/>
        </p:nvSpPr>
        <p:spPr>
          <a:xfrm>
            <a:off x="0" y="3227527"/>
            <a:ext cx="2927484" cy="307777"/>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Dates of minimum durability</a:t>
            </a:r>
          </a:p>
        </p:txBody>
      </p:sp>
      <p:sp>
        <p:nvSpPr>
          <p:cNvPr id="21" name="TextBox 20"/>
          <p:cNvSpPr txBox="1"/>
          <p:nvPr/>
        </p:nvSpPr>
        <p:spPr>
          <a:xfrm>
            <a:off x="6178416" y="28202"/>
            <a:ext cx="2927484" cy="307777"/>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Traffic light labelling</a:t>
            </a:r>
          </a:p>
        </p:txBody>
      </p:sp>
      <p:sp>
        <p:nvSpPr>
          <p:cNvPr id="43" name="Rectangle 42"/>
          <p:cNvSpPr/>
          <p:nvPr/>
        </p:nvSpPr>
        <p:spPr>
          <a:xfrm>
            <a:off x="13392" y="604091"/>
            <a:ext cx="2906915" cy="307777"/>
          </a:xfrm>
          <a:prstGeom prst="rect">
            <a:avLst/>
          </a:prstGeom>
          <a:solidFill>
            <a:srgbClr val="C00000"/>
          </a:solidFill>
          <a:ln>
            <a:solidFill>
              <a:srgbClr val="C00000"/>
            </a:solidFill>
          </a:ln>
        </p:spPr>
        <p:txBody>
          <a:bodyPr wrap="square">
            <a:spAutoFit/>
          </a:bodyPr>
          <a:lstStyle/>
          <a:p>
            <a:r>
              <a:rPr lang="en-GB" sz="1400" b="1" dirty="0">
                <a:solidFill>
                  <a:schemeClr val="bg1"/>
                </a:solidFill>
              </a:rPr>
              <a:t>4.3 Food safety legislation</a:t>
            </a:r>
          </a:p>
        </p:txBody>
      </p:sp>
      <p:sp>
        <p:nvSpPr>
          <p:cNvPr id="18" name="TextBox 17"/>
          <p:cNvSpPr txBox="1"/>
          <p:nvPr/>
        </p:nvSpPr>
        <p:spPr>
          <a:xfrm>
            <a:off x="6165024" y="3300007"/>
            <a:ext cx="2927484" cy="307777"/>
          </a:xfrm>
          <a:prstGeom prst="rect">
            <a:avLst/>
          </a:prstGeom>
          <a:solidFill>
            <a:srgbClr val="C00000"/>
          </a:solidFill>
          <a:ln>
            <a:solidFill>
              <a:srgbClr val="C00000"/>
            </a:solidFill>
          </a:ln>
        </p:spPr>
        <p:txBody>
          <a:bodyPr wrap="square" rtlCol="0">
            <a:spAutoFit/>
          </a:bodyPr>
          <a:lstStyle/>
          <a:p>
            <a:pPr algn="r"/>
            <a:r>
              <a:rPr lang="en-GB" sz="1400" b="1" dirty="0">
                <a:solidFill>
                  <a:schemeClr val="bg1"/>
                </a:solidFill>
              </a:rPr>
              <a:t>Nutrition claims</a:t>
            </a:r>
          </a:p>
        </p:txBody>
      </p:sp>
      <p:sp>
        <p:nvSpPr>
          <p:cNvPr id="4" name="TextBox 3"/>
          <p:cNvSpPr txBox="1"/>
          <p:nvPr/>
        </p:nvSpPr>
        <p:spPr>
          <a:xfrm>
            <a:off x="0" y="1331293"/>
            <a:ext cx="2933562" cy="1815882"/>
          </a:xfrm>
          <a:prstGeom prst="rect">
            <a:avLst/>
          </a:prstGeom>
          <a:noFill/>
        </p:spPr>
        <p:txBody>
          <a:bodyPr wrap="square" rtlCol="0">
            <a:spAutoFit/>
          </a:bodyPr>
          <a:lstStyle/>
          <a:p>
            <a:r>
              <a:rPr lang="en-GB" sz="800" dirty="0"/>
              <a:t>Food labels are used by business to provide information about their products. They are needed to:</a:t>
            </a:r>
          </a:p>
          <a:p>
            <a:pPr marL="171450" indent="-171450">
              <a:buFont typeface="Arial" panose="020B0604020202020204" pitchFamily="34" charset="0"/>
              <a:buChar char="•"/>
            </a:pPr>
            <a:r>
              <a:rPr lang="en-GB" sz="800" dirty="0"/>
              <a:t>Enable consumers to make informed decisions and choices, and to educate them about the food they choose to buy</a:t>
            </a:r>
          </a:p>
          <a:p>
            <a:pPr marL="171450" indent="-171450">
              <a:buFont typeface="Arial" panose="020B0604020202020204" pitchFamily="34" charset="0"/>
              <a:buChar char="•"/>
            </a:pPr>
            <a:r>
              <a:rPr lang="en-GB" sz="800" dirty="0"/>
              <a:t>Help us to store, prepare and cook the food we buy correctly</a:t>
            </a:r>
          </a:p>
          <a:p>
            <a:pPr marL="171450" indent="-171450">
              <a:buFont typeface="Arial" panose="020B0604020202020204" pitchFamily="34" charset="0"/>
              <a:buChar char="•"/>
            </a:pPr>
            <a:r>
              <a:rPr lang="en-GB" sz="800" dirty="0"/>
              <a:t>Identify the ingredients used in food-if a consumer has a severe allergy to certain ingredients (for example nuts), they need to check if the food contains those ingredients.</a:t>
            </a:r>
          </a:p>
          <a:p>
            <a:pPr marL="171450" indent="-171450">
              <a:buFont typeface="Arial" panose="020B0604020202020204" pitchFamily="34" charset="0"/>
              <a:buChar char="•"/>
            </a:pPr>
            <a:r>
              <a:rPr lang="en-GB" sz="800" dirty="0"/>
              <a:t>Establish the nutrient content of the food- if a consumer has a health condition such as diabetes or high blood pressure, they may want to check the sugar, fat, carbohydrate or salt content of the food.</a:t>
            </a:r>
          </a:p>
          <a:p>
            <a:pPr marL="171450" indent="-171450">
              <a:buFont typeface="Arial" panose="020B0604020202020204" pitchFamily="34" charset="0"/>
              <a:buChar char="•"/>
            </a:pPr>
            <a:r>
              <a:rPr lang="en-GB" sz="800" dirty="0"/>
              <a:t>Identify where the food comes from- some consumers may prefer to buy local ingredients. </a:t>
            </a:r>
          </a:p>
        </p:txBody>
      </p:sp>
      <p:sp>
        <p:nvSpPr>
          <p:cNvPr id="6" name="TextBox 5"/>
          <p:cNvSpPr txBox="1"/>
          <p:nvPr/>
        </p:nvSpPr>
        <p:spPr>
          <a:xfrm>
            <a:off x="0" y="3711262"/>
            <a:ext cx="2552700" cy="1815882"/>
          </a:xfrm>
          <a:prstGeom prst="rect">
            <a:avLst/>
          </a:prstGeom>
          <a:noFill/>
        </p:spPr>
        <p:txBody>
          <a:bodyPr wrap="square" rtlCol="0">
            <a:spAutoFit/>
          </a:bodyPr>
          <a:lstStyle/>
          <a:p>
            <a:r>
              <a:rPr lang="en-GB" sz="800" dirty="0"/>
              <a:t>Different types of dates are used to tell customers when food should be consumed by:</a:t>
            </a:r>
          </a:p>
          <a:p>
            <a:pPr marL="171450" indent="-171450">
              <a:buFont typeface="Arial" panose="020B0604020202020204" pitchFamily="34" charset="0"/>
              <a:buChar char="•"/>
            </a:pPr>
            <a:r>
              <a:rPr lang="en-GB" sz="800" b="1" dirty="0"/>
              <a:t>Use-by date- </a:t>
            </a:r>
            <a:r>
              <a:rPr lang="en-GB" sz="800" dirty="0"/>
              <a:t>usually on high risk foods such as soft cheeses, chilled meats, salads and sandwiches, which can go off quickly; it states the date that the food should be used by.</a:t>
            </a:r>
          </a:p>
          <a:p>
            <a:pPr marL="171450" indent="-171450">
              <a:buFont typeface="Arial" panose="020B0604020202020204" pitchFamily="34" charset="0"/>
              <a:buChar char="•"/>
            </a:pPr>
            <a:r>
              <a:rPr lang="en-GB" sz="800" b="1" dirty="0"/>
              <a:t>Sell-by or display-until date- </a:t>
            </a:r>
            <a:r>
              <a:rPr lang="en-GB" sz="800" dirty="0"/>
              <a:t>this date is aimed at shopkeepers rather than consumers; it is usually a few days before the use-by date to allow the consumer time to eat the food.</a:t>
            </a:r>
          </a:p>
          <a:p>
            <a:pPr marL="171450" indent="-171450">
              <a:buFont typeface="Arial" panose="020B0604020202020204" pitchFamily="34" charset="0"/>
              <a:buChar char="•"/>
            </a:pPr>
            <a:r>
              <a:rPr lang="en-GB" sz="800" b="1" dirty="0"/>
              <a:t>Best-before date- </a:t>
            </a:r>
            <a:r>
              <a:rPr lang="en-GB" sz="800" dirty="0"/>
              <a:t>these are given on foods that keep for longer, for example biscuits; the food should be eaten before this date for quality purposes, but it is not usually harmful to eat it after this date.</a:t>
            </a:r>
          </a:p>
        </p:txBody>
      </p:sp>
      <p:sp>
        <p:nvSpPr>
          <p:cNvPr id="7" name="TextBox 6"/>
          <p:cNvSpPr txBox="1"/>
          <p:nvPr/>
        </p:nvSpPr>
        <p:spPr>
          <a:xfrm>
            <a:off x="3092488" y="320340"/>
            <a:ext cx="2920923" cy="1692771"/>
          </a:xfrm>
          <a:prstGeom prst="rect">
            <a:avLst/>
          </a:prstGeom>
          <a:noFill/>
        </p:spPr>
        <p:txBody>
          <a:bodyPr wrap="square" rtlCol="0">
            <a:spAutoFit/>
          </a:bodyPr>
          <a:lstStyle/>
          <a:p>
            <a:r>
              <a:rPr lang="en-GB" sz="800" dirty="0"/>
              <a:t>Nutritional information must be expressed per 100g or per 100ml, and it must be listed in the following specific order:</a:t>
            </a:r>
          </a:p>
          <a:p>
            <a:pPr marL="171450" indent="-171450">
              <a:buFont typeface="Arial" panose="020B0604020202020204" pitchFamily="34" charset="0"/>
              <a:buChar char="•"/>
            </a:pPr>
            <a:r>
              <a:rPr lang="en-GB" sz="800" dirty="0"/>
              <a:t>Energy-stated in kilojoules (kJ) and kilocalories (kcal) per 100g or 100ml</a:t>
            </a:r>
          </a:p>
          <a:p>
            <a:pPr marL="171450" indent="-171450">
              <a:buFont typeface="Arial" panose="020B0604020202020204" pitchFamily="34" charset="0"/>
              <a:buChar char="•"/>
            </a:pPr>
            <a:r>
              <a:rPr lang="en-GB" sz="800" dirty="0"/>
              <a:t>Fat</a:t>
            </a:r>
          </a:p>
          <a:p>
            <a:pPr marL="171450" indent="-171450">
              <a:buFont typeface="Arial" panose="020B0604020202020204" pitchFamily="34" charset="0"/>
              <a:buChar char="•"/>
            </a:pPr>
            <a:r>
              <a:rPr lang="en-GB" sz="800" dirty="0"/>
              <a:t>Saturated</a:t>
            </a:r>
          </a:p>
          <a:p>
            <a:pPr marL="171450" indent="-171450">
              <a:buFont typeface="Arial" panose="020B0604020202020204" pitchFamily="34" charset="0"/>
              <a:buChar char="•"/>
            </a:pPr>
            <a:r>
              <a:rPr lang="en-GB" sz="800" dirty="0"/>
              <a:t>Carbohydrates</a:t>
            </a:r>
          </a:p>
          <a:p>
            <a:pPr marL="171450" indent="-171450">
              <a:buFont typeface="Arial" panose="020B0604020202020204" pitchFamily="34" charset="0"/>
              <a:buChar char="•"/>
            </a:pPr>
            <a:r>
              <a:rPr lang="en-GB" sz="800" dirty="0"/>
              <a:t>Sugars</a:t>
            </a:r>
          </a:p>
          <a:p>
            <a:pPr marL="171450" indent="-171450">
              <a:buFont typeface="Arial" panose="020B0604020202020204" pitchFamily="34" charset="0"/>
              <a:buChar char="•"/>
            </a:pPr>
            <a:r>
              <a:rPr lang="en-GB" sz="800" dirty="0"/>
              <a:t>Fibre (not required by law)</a:t>
            </a:r>
          </a:p>
          <a:p>
            <a:pPr marL="171450" indent="-171450">
              <a:buFont typeface="Arial" panose="020B0604020202020204" pitchFamily="34" charset="0"/>
              <a:buChar char="•"/>
            </a:pPr>
            <a:r>
              <a:rPr lang="en-GB" sz="800" dirty="0"/>
              <a:t>Protein</a:t>
            </a:r>
          </a:p>
          <a:p>
            <a:pPr marL="171450" indent="-171450">
              <a:buFont typeface="Arial" panose="020B0604020202020204" pitchFamily="34" charset="0"/>
              <a:buChar char="•"/>
            </a:pPr>
            <a:r>
              <a:rPr lang="en-GB" sz="800" dirty="0"/>
              <a:t>Salt</a:t>
            </a:r>
          </a:p>
          <a:p>
            <a:pPr marL="171450" indent="-171450">
              <a:buFont typeface="Arial" panose="020B0604020202020204" pitchFamily="34" charset="0"/>
              <a:buChar char="•"/>
            </a:pPr>
            <a:r>
              <a:rPr lang="en-GB" sz="800" dirty="0"/>
              <a:t>Vitamins and minerals-these must also be expressed as a percentage of the </a:t>
            </a:r>
            <a:r>
              <a:rPr lang="en-GB" sz="800" b="1" dirty="0">
                <a:solidFill>
                  <a:srgbClr val="C00000"/>
                </a:solidFill>
              </a:rPr>
              <a:t>reference intake (RI)</a:t>
            </a:r>
          </a:p>
        </p:txBody>
      </p:sp>
      <p:sp>
        <p:nvSpPr>
          <p:cNvPr id="8" name="TextBox 7"/>
          <p:cNvSpPr txBox="1"/>
          <p:nvPr/>
        </p:nvSpPr>
        <p:spPr>
          <a:xfrm>
            <a:off x="6172200" y="335979"/>
            <a:ext cx="2933700" cy="2062103"/>
          </a:xfrm>
          <a:prstGeom prst="rect">
            <a:avLst/>
          </a:prstGeom>
          <a:noFill/>
        </p:spPr>
        <p:txBody>
          <a:bodyPr wrap="square" rtlCol="0">
            <a:spAutoFit/>
          </a:bodyPr>
          <a:lstStyle/>
          <a:p>
            <a:r>
              <a:rPr lang="en-GB" sz="800" dirty="0"/>
              <a:t>Traffic light labelling is a voluntary system that uses traffic light colours to indicate how healthy a product is at a glance in terms of fat, saturated fat, sugar and salt.</a:t>
            </a:r>
          </a:p>
          <a:p>
            <a:pPr marL="171450" indent="-171450">
              <a:buFont typeface="Arial" panose="020B0604020202020204" pitchFamily="34" charset="0"/>
              <a:buChar char="•"/>
            </a:pPr>
            <a:r>
              <a:rPr lang="en-GB" sz="800" b="1" dirty="0"/>
              <a:t>Red-</a:t>
            </a:r>
            <a:r>
              <a:rPr lang="en-GB" sz="800" dirty="0"/>
              <a:t> the food is high in something that consumers should try to cut down on in their diet; such foods should be chosen less frequently and eaten in small amounts.</a:t>
            </a:r>
          </a:p>
          <a:p>
            <a:pPr marL="171450" indent="-171450">
              <a:buFont typeface="Arial" panose="020B0604020202020204" pitchFamily="34" charset="0"/>
              <a:buChar char="•"/>
            </a:pPr>
            <a:r>
              <a:rPr lang="en-GB" sz="800" b="1" dirty="0"/>
              <a:t>Amber</a:t>
            </a:r>
            <a:r>
              <a:rPr lang="en-GB" sz="800" dirty="0"/>
              <a:t>- the food isn’t high or low in the nutrient, so this is an acceptable choice most of the time.</a:t>
            </a:r>
          </a:p>
          <a:p>
            <a:pPr marL="171450" indent="-171450">
              <a:buFont typeface="Arial" panose="020B0604020202020204" pitchFamily="34" charset="0"/>
              <a:buChar char="•"/>
            </a:pPr>
            <a:r>
              <a:rPr lang="en-GB" sz="800" b="1" dirty="0"/>
              <a:t>Green-</a:t>
            </a:r>
            <a:r>
              <a:rPr lang="en-GB" sz="800" dirty="0"/>
              <a:t> the food is low in teat nutrient; the more green, the healthier the choice.</a:t>
            </a:r>
          </a:p>
          <a:p>
            <a:r>
              <a:rPr lang="en-GB" sz="800" dirty="0"/>
              <a:t>Consumers should choose foods with more greens and ambers and fewer reds to ensure healthier choices.</a:t>
            </a:r>
          </a:p>
          <a:p>
            <a:r>
              <a:rPr lang="en-GB" sz="800" dirty="0"/>
              <a:t>Traffic light labels also give the amount of fat, saturated fats, sugars and salt in grams, the manufacturer or retailer’s suggested ‘serving’ size, and information on the nutrient as a percentage of RI.</a:t>
            </a:r>
          </a:p>
        </p:txBody>
      </p:sp>
      <p:pic>
        <p:nvPicPr>
          <p:cNvPr id="9" name="Picture 8"/>
          <p:cNvPicPr>
            <a:picLocks noChangeAspect="1"/>
          </p:cNvPicPr>
          <p:nvPr/>
        </p:nvPicPr>
        <p:blipFill>
          <a:blip r:embed="rId3"/>
          <a:stretch>
            <a:fillRect/>
          </a:stretch>
        </p:blipFill>
        <p:spPr>
          <a:xfrm>
            <a:off x="7303348" y="2279715"/>
            <a:ext cx="1606032" cy="868837"/>
          </a:xfrm>
          <a:prstGeom prst="rect">
            <a:avLst/>
          </a:prstGeom>
        </p:spPr>
      </p:pic>
      <p:sp>
        <p:nvSpPr>
          <p:cNvPr id="10" name="TextBox 9"/>
          <p:cNvSpPr txBox="1"/>
          <p:nvPr/>
        </p:nvSpPr>
        <p:spPr>
          <a:xfrm>
            <a:off x="6858000" y="3663161"/>
            <a:ext cx="2234508" cy="1200329"/>
          </a:xfrm>
          <a:prstGeom prst="rect">
            <a:avLst/>
          </a:prstGeom>
          <a:noFill/>
        </p:spPr>
        <p:txBody>
          <a:bodyPr wrap="square" rtlCol="0">
            <a:spAutoFit/>
          </a:bodyPr>
          <a:lstStyle/>
          <a:p>
            <a:r>
              <a:rPr lang="en-GB" sz="800" dirty="0"/>
              <a:t>There are strict rules about claims that can be made about food on its packaging so that consumers are not misled. For example, if the packaging says that the product is ‘fat free’, the product must not contain more than 0.5g of fat per 100g or 100ml.</a:t>
            </a:r>
          </a:p>
          <a:p>
            <a:r>
              <a:rPr lang="en-GB" sz="800" dirty="0"/>
              <a:t>Any health claim the manufacturer makes has to be reviewed to ensure it is accurate before it appears on the label.</a:t>
            </a:r>
          </a:p>
        </p:txBody>
      </p:sp>
      <p:pic>
        <p:nvPicPr>
          <p:cNvPr id="11" name="Picture 10"/>
          <p:cNvPicPr>
            <a:picLocks noChangeAspect="1"/>
          </p:cNvPicPr>
          <p:nvPr/>
        </p:nvPicPr>
        <p:blipFill>
          <a:blip r:embed="rId4"/>
          <a:stretch>
            <a:fillRect/>
          </a:stretch>
        </p:blipFill>
        <p:spPr>
          <a:xfrm>
            <a:off x="90914" y="5598789"/>
            <a:ext cx="1629602" cy="1200432"/>
          </a:xfrm>
          <a:prstGeom prst="rect">
            <a:avLst/>
          </a:prstGeom>
        </p:spPr>
      </p:pic>
      <p:pic>
        <p:nvPicPr>
          <p:cNvPr id="13" name="Picture 12"/>
          <p:cNvPicPr>
            <a:picLocks noChangeAspect="1"/>
          </p:cNvPicPr>
          <p:nvPr/>
        </p:nvPicPr>
        <p:blipFill>
          <a:blip r:embed="rId5"/>
          <a:stretch>
            <a:fillRect/>
          </a:stretch>
        </p:blipFill>
        <p:spPr>
          <a:xfrm>
            <a:off x="1762125" y="5598789"/>
            <a:ext cx="1627828" cy="1192912"/>
          </a:xfrm>
          <a:prstGeom prst="rect">
            <a:avLst/>
          </a:prstGeom>
        </p:spPr>
      </p:pic>
      <p:graphicFrame>
        <p:nvGraphicFramePr>
          <p:cNvPr id="5" name="Diagram 4"/>
          <p:cNvGraphicFramePr/>
          <p:nvPr>
            <p:extLst>
              <p:ext uri="{D42A27DB-BD31-4B8C-83A1-F6EECF244321}">
                <p14:modId xmlns:p14="http://schemas.microsoft.com/office/powerpoint/2010/main" val="4118257172"/>
              </p:ext>
            </p:extLst>
          </p:nvPr>
        </p:nvGraphicFramePr>
        <p:xfrm>
          <a:off x="1625742" y="2379969"/>
          <a:ext cx="6107953" cy="43206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Picture 13"/>
          <p:cNvPicPr>
            <a:picLocks noChangeAspect="1"/>
          </p:cNvPicPr>
          <p:nvPr/>
        </p:nvPicPr>
        <p:blipFill>
          <a:blip r:embed="rId11"/>
          <a:stretch>
            <a:fillRect/>
          </a:stretch>
        </p:blipFill>
        <p:spPr>
          <a:xfrm>
            <a:off x="7516906" y="4927543"/>
            <a:ext cx="1569756" cy="1308130"/>
          </a:xfrm>
          <a:prstGeom prst="rect">
            <a:avLst/>
          </a:prstGeom>
        </p:spPr>
      </p:pic>
    </p:spTree>
    <p:extLst>
      <p:ext uri="{BB962C8B-B14F-4D97-AF65-F5344CB8AC3E}">
        <p14:creationId xmlns:p14="http://schemas.microsoft.com/office/powerpoint/2010/main" val="370713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1548" y="28202"/>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6" name="Rectangle 15"/>
          <p:cNvSpPr/>
          <p:nvPr/>
        </p:nvSpPr>
        <p:spPr>
          <a:xfrm>
            <a:off x="0" y="0"/>
            <a:ext cx="29337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523220"/>
          </a:xfrm>
          <a:prstGeom prst="rect">
            <a:avLst/>
          </a:prstGeom>
          <a:solidFill>
            <a:srgbClr val="C00000"/>
          </a:solidFill>
          <a:ln>
            <a:solidFill>
              <a:srgbClr val="C000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LO4 Know how food can cause ill health</a:t>
            </a:r>
            <a:endParaRPr lang="en-GB" sz="1400" dirty="0">
              <a:solidFill>
                <a:schemeClr val="bg1"/>
              </a:solidFill>
            </a:endParaRPr>
          </a:p>
        </p:txBody>
      </p:sp>
      <p:sp>
        <p:nvSpPr>
          <p:cNvPr id="30" name="TextBox 29"/>
          <p:cNvSpPr txBox="1"/>
          <p:nvPr/>
        </p:nvSpPr>
        <p:spPr>
          <a:xfrm>
            <a:off x="0" y="3288742"/>
            <a:ext cx="2916272" cy="338554"/>
          </a:xfrm>
          <a:prstGeom prst="rect">
            <a:avLst/>
          </a:prstGeom>
          <a:solidFill>
            <a:srgbClr val="C00000"/>
          </a:solidFill>
          <a:ln>
            <a:solidFill>
              <a:srgbClr val="C00000"/>
            </a:solidFill>
          </a:ln>
        </p:spPr>
        <p:txBody>
          <a:bodyPr wrap="square" rtlCol="0">
            <a:spAutoFit/>
          </a:bodyPr>
          <a:lstStyle/>
          <a:p>
            <a:r>
              <a:rPr lang="en-GB" sz="1600" b="1" dirty="0">
                <a:solidFill>
                  <a:schemeClr val="bg1"/>
                </a:solidFill>
              </a:rPr>
              <a:t>Sources of food poisoning</a:t>
            </a:r>
          </a:p>
        </p:txBody>
      </p:sp>
      <p:sp>
        <p:nvSpPr>
          <p:cNvPr id="40" name="TextBox 39"/>
          <p:cNvSpPr txBox="1"/>
          <p:nvPr/>
        </p:nvSpPr>
        <p:spPr>
          <a:xfrm>
            <a:off x="3086101" y="14755"/>
            <a:ext cx="2933700" cy="523220"/>
          </a:xfrm>
          <a:prstGeom prst="rect">
            <a:avLst/>
          </a:prstGeom>
          <a:solidFill>
            <a:srgbClr val="C00000"/>
          </a:solidFill>
          <a:ln>
            <a:solidFill>
              <a:srgbClr val="C00000"/>
            </a:solidFill>
          </a:ln>
        </p:spPr>
        <p:txBody>
          <a:bodyPr wrap="square" rtlCol="0">
            <a:spAutoFit/>
          </a:bodyPr>
          <a:lstStyle/>
          <a:p>
            <a:r>
              <a:rPr lang="en-GB" sz="1400" b="1" dirty="0">
                <a:solidFill>
                  <a:schemeClr val="bg1"/>
                </a:solidFill>
              </a:rPr>
              <a:t>Conditions necessary for food poisoning</a:t>
            </a:r>
          </a:p>
        </p:txBody>
      </p:sp>
      <p:sp>
        <p:nvSpPr>
          <p:cNvPr id="49" name="Rectangle 48"/>
          <p:cNvSpPr/>
          <p:nvPr/>
        </p:nvSpPr>
        <p:spPr>
          <a:xfrm>
            <a:off x="9139344" y="141521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481" y="2801479"/>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39664" y="4187744"/>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48347"/>
            <a:ext cx="750685" cy="12858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43" name="Rectangle 42"/>
          <p:cNvSpPr/>
          <p:nvPr/>
        </p:nvSpPr>
        <p:spPr>
          <a:xfrm>
            <a:off x="13392" y="604091"/>
            <a:ext cx="2906915" cy="307777"/>
          </a:xfrm>
          <a:prstGeom prst="rect">
            <a:avLst/>
          </a:prstGeom>
          <a:solidFill>
            <a:srgbClr val="C00000"/>
          </a:solidFill>
          <a:ln>
            <a:solidFill>
              <a:srgbClr val="C00000"/>
            </a:solidFill>
          </a:ln>
        </p:spPr>
        <p:txBody>
          <a:bodyPr wrap="square">
            <a:spAutoFit/>
          </a:bodyPr>
          <a:lstStyle/>
          <a:p>
            <a:r>
              <a:rPr lang="en-GB" sz="1400" b="1" dirty="0">
                <a:solidFill>
                  <a:schemeClr val="bg1"/>
                </a:solidFill>
              </a:rPr>
              <a:t>4.4 Common types of food poisoning</a:t>
            </a:r>
          </a:p>
        </p:txBody>
      </p:sp>
      <p:sp>
        <p:nvSpPr>
          <p:cNvPr id="4" name="TextBox 3"/>
          <p:cNvSpPr txBox="1"/>
          <p:nvPr/>
        </p:nvSpPr>
        <p:spPr>
          <a:xfrm>
            <a:off x="13391" y="911868"/>
            <a:ext cx="2920171" cy="584775"/>
          </a:xfrm>
          <a:prstGeom prst="rect">
            <a:avLst/>
          </a:prstGeom>
          <a:noFill/>
        </p:spPr>
        <p:txBody>
          <a:bodyPr wrap="square" rtlCol="0">
            <a:spAutoFit/>
          </a:bodyPr>
          <a:lstStyle/>
          <a:p>
            <a:r>
              <a:rPr lang="en-GB" sz="800" dirty="0"/>
              <a:t>Food poisoning can be caused by pathogenic bacteria but it can also be caused by virus, chemicals and metals contaminating the food. Food can even be contaminated with poisonous plants and animals.</a:t>
            </a:r>
          </a:p>
        </p:txBody>
      </p:sp>
      <p:pic>
        <p:nvPicPr>
          <p:cNvPr id="5" name="Picture 4"/>
          <p:cNvPicPr>
            <a:picLocks noChangeAspect="1"/>
          </p:cNvPicPr>
          <p:nvPr/>
        </p:nvPicPr>
        <p:blipFill>
          <a:blip r:embed="rId2"/>
          <a:stretch>
            <a:fillRect/>
          </a:stretch>
        </p:blipFill>
        <p:spPr>
          <a:xfrm>
            <a:off x="47556" y="1496643"/>
            <a:ext cx="2838450" cy="1609725"/>
          </a:xfrm>
          <a:prstGeom prst="rect">
            <a:avLst/>
          </a:prstGeom>
        </p:spPr>
      </p:pic>
      <p:sp>
        <p:nvSpPr>
          <p:cNvPr id="7" name="TextBox 6"/>
          <p:cNvSpPr txBox="1"/>
          <p:nvPr/>
        </p:nvSpPr>
        <p:spPr>
          <a:xfrm>
            <a:off x="13391" y="3627296"/>
            <a:ext cx="2920171" cy="2185214"/>
          </a:xfrm>
          <a:prstGeom prst="rect">
            <a:avLst/>
          </a:prstGeom>
          <a:noFill/>
        </p:spPr>
        <p:txBody>
          <a:bodyPr wrap="square" rtlCol="0">
            <a:spAutoFit/>
          </a:bodyPr>
          <a:lstStyle/>
          <a:p>
            <a:r>
              <a:rPr lang="en-GB" sz="800" dirty="0"/>
              <a:t>Food can become contaminated during production, preparation and retailing. The main sources are:</a:t>
            </a:r>
          </a:p>
          <a:p>
            <a:pPr marL="171450" indent="-171450">
              <a:buFont typeface="Arial" panose="020B0604020202020204" pitchFamily="34" charset="0"/>
              <a:buChar char="•"/>
            </a:pPr>
            <a:r>
              <a:rPr lang="en-GB" sz="800" dirty="0"/>
              <a:t>Raw food-for example meat, poultry, shellfish and eggs.</a:t>
            </a:r>
          </a:p>
          <a:p>
            <a:pPr marL="171450" indent="-171450">
              <a:buFont typeface="Arial" panose="020B0604020202020204" pitchFamily="34" charset="0"/>
              <a:buChar char="•"/>
            </a:pPr>
            <a:r>
              <a:rPr lang="en-GB" sz="800" dirty="0"/>
              <a:t>People- food-poisoning bacteria are found on the skin, in septic wounds, in the nose and sometimes in the gut.</a:t>
            </a:r>
          </a:p>
          <a:p>
            <a:pPr marL="171450" indent="-171450">
              <a:buFont typeface="Arial" panose="020B0604020202020204" pitchFamily="34" charset="0"/>
              <a:buChar char="•"/>
            </a:pPr>
            <a:r>
              <a:rPr lang="en-GB" sz="800" dirty="0"/>
              <a:t>Pests- for examples rats, mice, cockroaches, ants, wasps and flies.</a:t>
            </a:r>
          </a:p>
          <a:p>
            <a:pPr marL="171450" indent="-171450">
              <a:buFont typeface="Arial" panose="020B0604020202020204" pitchFamily="34" charset="0"/>
              <a:buChar char="•"/>
            </a:pPr>
            <a:r>
              <a:rPr lang="en-GB" sz="800" dirty="0"/>
              <a:t>Animals- domestic pets and farm animals can carry </a:t>
            </a:r>
            <a:r>
              <a:rPr lang="en-GB" sz="800" i="1" dirty="0"/>
              <a:t>E.coli</a:t>
            </a:r>
            <a:r>
              <a:rPr lang="en-GB" sz="800" dirty="0"/>
              <a:t> in their intestines.</a:t>
            </a:r>
          </a:p>
          <a:p>
            <a:pPr marL="171450" indent="-171450">
              <a:buFont typeface="Arial" panose="020B0604020202020204" pitchFamily="34" charset="0"/>
              <a:buChar char="•"/>
            </a:pPr>
            <a:r>
              <a:rPr lang="en-GB" sz="800" dirty="0"/>
              <a:t>Air and dust- food must be covered as bacteria in the air can settle on the surface.</a:t>
            </a:r>
          </a:p>
          <a:p>
            <a:pPr marL="171450" indent="-171450">
              <a:buFont typeface="Arial" panose="020B0604020202020204" pitchFamily="34" charset="0"/>
              <a:buChar char="•"/>
            </a:pPr>
            <a:r>
              <a:rPr lang="en-GB" sz="800" dirty="0"/>
              <a:t>Water- bacteria such as </a:t>
            </a:r>
            <a:r>
              <a:rPr lang="en-GB" sz="800" i="1" dirty="0"/>
              <a:t>Salmonella</a:t>
            </a:r>
            <a:r>
              <a:rPr lang="en-GB" sz="800" dirty="0"/>
              <a:t> are carried in untreated water.</a:t>
            </a:r>
          </a:p>
          <a:p>
            <a:pPr marL="171450" indent="-171450">
              <a:buFont typeface="Arial" panose="020B0604020202020204" pitchFamily="34" charset="0"/>
              <a:buChar char="•"/>
            </a:pPr>
            <a:r>
              <a:rPr lang="en-GB" sz="800" dirty="0"/>
              <a:t>Soil- bacteria and spores can survive in soil, so can be found on unwashed vegetables.</a:t>
            </a:r>
          </a:p>
          <a:p>
            <a:pPr marL="171450" indent="-171450">
              <a:buFont typeface="Arial" panose="020B0604020202020204" pitchFamily="34" charset="0"/>
              <a:buChar char="•"/>
            </a:pPr>
            <a:r>
              <a:rPr lang="en-GB" sz="800" dirty="0"/>
              <a:t>Food waste-waste needs to be disposed of correctly as it could be a source of contamination and may attract  pests.</a:t>
            </a:r>
          </a:p>
        </p:txBody>
      </p:sp>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75687" y="5930830"/>
            <a:ext cx="1103500" cy="734329"/>
          </a:xfrm>
          <a:prstGeom prst="rect">
            <a:avLst/>
          </a:prstGeom>
        </p:spPr>
      </p:pic>
      <p:pic>
        <p:nvPicPr>
          <p:cNvPr id="9" name="Picture 8"/>
          <p:cNvPicPr>
            <a:picLocks noChangeAspect="1"/>
          </p:cNvPicPr>
          <p:nvPr/>
        </p:nvPicPr>
        <p:blipFill>
          <a:blip r:embed="rId4"/>
          <a:stretch>
            <a:fillRect/>
          </a:stretch>
        </p:blipFill>
        <p:spPr>
          <a:xfrm>
            <a:off x="926376" y="5890828"/>
            <a:ext cx="1157288" cy="774331"/>
          </a:xfrm>
          <a:prstGeom prst="rect">
            <a:avLst/>
          </a:prstGeom>
        </p:spPr>
      </p:pic>
      <p:pic>
        <p:nvPicPr>
          <p:cNvPr id="10" name="Picture 9"/>
          <p:cNvPicPr>
            <a:picLocks noChangeAspect="1"/>
          </p:cNvPicPr>
          <p:nvPr/>
        </p:nvPicPr>
        <p:blipFill rotWithShape="1">
          <a:blip r:embed="rId5"/>
          <a:srcRect l="7496" t="8012" r="13784" b="5578"/>
          <a:stretch/>
        </p:blipFill>
        <p:spPr>
          <a:xfrm>
            <a:off x="2159351" y="5847101"/>
            <a:ext cx="714122" cy="838060"/>
          </a:xfrm>
          <a:prstGeom prst="rect">
            <a:avLst/>
          </a:prstGeom>
        </p:spPr>
      </p:pic>
      <p:sp>
        <p:nvSpPr>
          <p:cNvPr id="11" name="TextBox 10"/>
          <p:cNvSpPr txBox="1"/>
          <p:nvPr/>
        </p:nvSpPr>
        <p:spPr>
          <a:xfrm>
            <a:off x="3108729" y="537975"/>
            <a:ext cx="2911072" cy="3293209"/>
          </a:xfrm>
          <a:prstGeom prst="rect">
            <a:avLst/>
          </a:prstGeom>
          <a:noFill/>
        </p:spPr>
        <p:txBody>
          <a:bodyPr wrap="square" rtlCol="0">
            <a:spAutoFit/>
          </a:bodyPr>
          <a:lstStyle/>
          <a:p>
            <a:r>
              <a:rPr lang="en-GB" sz="800" dirty="0"/>
              <a:t>Bacteria can grow rapidly in the correct conditions. A single </a:t>
            </a:r>
            <a:r>
              <a:rPr lang="en-GB" sz="800" b="1" dirty="0">
                <a:solidFill>
                  <a:srgbClr val="FF0000"/>
                </a:solidFill>
              </a:rPr>
              <a:t>bacterium</a:t>
            </a:r>
            <a:r>
              <a:rPr lang="en-GB" sz="800" dirty="0"/>
              <a:t> can divide into two by the process called </a:t>
            </a:r>
            <a:r>
              <a:rPr lang="en-GB" sz="800" b="1" dirty="0">
                <a:solidFill>
                  <a:srgbClr val="FF0000"/>
                </a:solidFill>
              </a:rPr>
              <a:t>binary fission. </a:t>
            </a:r>
            <a:r>
              <a:rPr lang="en-GB" sz="800" dirty="0"/>
              <a:t>A single bacterium can produce 16 million bacteria  in only 12 hours.</a:t>
            </a:r>
          </a:p>
          <a:p>
            <a:r>
              <a:rPr lang="en-GB" sz="800" dirty="0"/>
              <a:t>Food poisoning bacteria have four essential requirements for growth:</a:t>
            </a:r>
          </a:p>
          <a:p>
            <a:pPr marL="171450" indent="-171450">
              <a:buFont typeface="Arial" panose="020B0604020202020204" pitchFamily="34" charset="0"/>
              <a:buChar char="•"/>
            </a:pPr>
            <a:r>
              <a:rPr lang="en-GB" sz="800" b="1" dirty="0"/>
              <a:t>Food-</a:t>
            </a:r>
            <a:r>
              <a:rPr lang="en-GB" sz="800" dirty="0"/>
              <a:t> bacteria grow rapidly in high risk foods that are good sources of protein; such as cooked meat and poultry, shellfish, and seafood, undercooked or lightly cooked eggs, unpasteurised milk and cheeses, cooked rice and pasta, and salads.</a:t>
            </a:r>
          </a:p>
          <a:p>
            <a:pPr marL="171450" indent="-171450">
              <a:buFont typeface="Arial" panose="020B0604020202020204" pitchFamily="34" charset="0"/>
              <a:buChar char="•"/>
            </a:pPr>
            <a:r>
              <a:rPr lang="en-GB" sz="800" b="1" dirty="0"/>
              <a:t>Moisture-</a:t>
            </a:r>
            <a:r>
              <a:rPr lang="en-GB" sz="800" dirty="0"/>
              <a:t> bacteria cannot multiply without moisture, which means that they do not usually affect dried foods or products with high quantities of salt or sugar, which absorb water.</a:t>
            </a:r>
          </a:p>
          <a:p>
            <a:pPr marL="171450" indent="-171450">
              <a:buFont typeface="Arial" panose="020B0604020202020204" pitchFamily="34" charset="0"/>
              <a:buChar char="•"/>
            </a:pPr>
            <a:r>
              <a:rPr lang="en-GB" sz="800" b="1" dirty="0"/>
              <a:t>Warmth-</a:t>
            </a:r>
            <a:r>
              <a:rPr lang="en-GB" sz="800" dirty="0"/>
              <a:t> most bacteria multiply at </a:t>
            </a:r>
            <a:r>
              <a:rPr lang="en-GB" sz="800" b="1" dirty="0">
                <a:solidFill>
                  <a:srgbClr val="FF0000"/>
                </a:solidFill>
              </a:rPr>
              <a:t>ambient temperature </a:t>
            </a:r>
            <a:r>
              <a:rPr lang="en-GB" sz="800" dirty="0"/>
              <a:t>-normal room temperature. This falls within the danger zone between 5 ̊C and 63 ̊ C. Below 5 ̊C most bacteria are unable to multiply rapidly, and below -18 ̊C they become </a:t>
            </a:r>
            <a:r>
              <a:rPr lang="en-GB" sz="800" b="1" dirty="0">
                <a:solidFill>
                  <a:srgbClr val="FF0000"/>
                </a:solidFill>
              </a:rPr>
              <a:t>dormant</a:t>
            </a:r>
            <a:r>
              <a:rPr lang="en-GB" sz="800" dirty="0"/>
              <a:t>. Cooking food at high temperatures above 63 ̊C will destroy most bacteria; when cooked, the food should reach 75 ̊C for at least two minutes.</a:t>
            </a:r>
          </a:p>
          <a:p>
            <a:pPr marL="171450" indent="-171450">
              <a:buFont typeface="Arial" panose="020B0604020202020204" pitchFamily="34" charset="0"/>
              <a:buChar char="•"/>
            </a:pPr>
            <a:r>
              <a:rPr lang="en-GB" sz="800" b="1" dirty="0"/>
              <a:t>Time-</a:t>
            </a:r>
            <a:r>
              <a:rPr lang="en-GB" sz="800" dirty="0"/>
              <a:t> in the right conditions the number of bacteria can double every 20 minutes.</a:t>
            </a:r>
          </a:p>
          <a:p>
            <a:r>
              <a:rPr lang="en-GB" sz="800" dirty="0"/>
              <a:t>The acidity and alkalinity of a food can influence the growth of bacteria. If conditions are too acidic or to alkaline, bacteria can not grow.</a:t>
            </a:r>
          </a:p>
        </p:txBody>
      </p:sp>
      <p:sp>
        <p:nvSpPr>
          <p:cNvPr id="28" name="Rectangle 27"/>
          <p:cNvSpPr/>
          <p:nvPr/>
        </p:nvSpPr>
        <p:spPr>
          <a:xfrm>
            <a:off x="6172200" y="14755"/>
            <a:ext cx="2933700" cy="68085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3086100" y="1308"/>
            <a:ext cx="2933700" cy="68059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3099492" y="3863056"/>
            <a:ext cx="2906915" cy="523220"/>
          </a:xfrm>
          <a:prstGeom prst="rect">
            <a:avLst/>
          </a:prstGeom>
          <a:solidFill>
            <a:srgbClr val="C00000"/>
          </a:solidFill>
          <a:ln>
            <a:solidFill>
              <a:srgbClr val="C00000"/>
            </a:solidFill>
          </a:ln>
        </p:spPr>
        <p:txBody>
          <a:bodyPr wrap="square">
            <a:spAutoFit/>
          </a:bodyPr>
          <a:lstStyle/>
          <a:p>
            <a:r>
              <a:rPr lang="en-GB" sz="1400" b="1" dirty="0">
                <a:solidFill>
                  <a:schemeClr val="bg1"/>
                </a:solidFill>
              </a:rPr>
              <a:t>4.5 Symptoms of food –induced ill health</a:t>
            </a:r>
          </a:p>
        </p:txBody>
      </p:sp>
      <p:sp>
        <p:nvSpPr>
          <p:cNvPr id="14" name="TextBox 13"/>
          <p:cNvSpPr txBox="1"/>
          <p:nvPr/>
        </p:nvSpPr>
        <p:spPr>
          <a:xfrm>
            <a:off x="3108729" y="4386276"/>
            <a:ext cx="2897678" cy="1915909"/>
          </a:xfrm>
          <a:prstGeom prst="rect">
            <a:avLst/>
          </a:prstGeom>
          <a:noFill/>
        </p:spPr>
        <p:txBody>
          <a:bodyPr wrap="square" rtlCol="0">
            <a:spAutoFit/>
          </a:bodyPr>
          <a:lstStyle/>
          <a:p>
            <a:r>
              <a:rPr lang="en-GB" sz="1050" b="1" dirty="0">
                <a:solidFill>
                  <a:srgbClr val="C00000"/>
                </a:solidFill>
              </a:rPr>
              <a:t>How bacteria make you ill</a:t>
            </a:r>
          </a:p>
          <a:p>
            <a:pPr marL="171450" indent="-171450">
              <a:buFont typeface="Arial" panose="020B0604020202020204" pitchFamily="34" charset="0"/>
              <a:buChar char="•"/>
            </a:pPr>
            <a:r>
              <a:rPr lang="en-GB" sz="900" b="1" dirty="0"/>
              <a:t>Eating pathogenic bacteria-</a:t>
            </a:r>
            <a:r>
              <a:rPr lang="en-GB" sz="900" dirty="0"/>
              <a:t> when bacteria enter the stomach and intestines they multiply. This is ow </a:t>
            </a:r>
            <a:r>
              <a:rPr lang="en-GB" sz="900" i="1" dirty="0"/>
              <a:t>Campylobacter</a:t>
            </a:r>
            <a:r>
              <a:rPr lang="en-GB" sz="900" dirty="0"/>
              <a:t> and </a:t>
            </a:r>
            <a:r>
              <a:rPr lang="en-GB" sz="900" i="1" dirty="0"/>
              <a:t>Salmonella </a:t>
            </a:r>
            <a:r>
              <a:rPr lang="en-GB" sz="900" dirty="0"/>
              <a:t>cause illness. Some types of food poisoning require the consumption of thousands of bacteria; others, such as </a:t>
            </a:r>
            <a:r>
              <a:rPr lang="en-GB" sz="900" i="1" dirty="0"/>
              <a:t>E.coli</a:t>
            </a:r>
            <a:r>
              <a:rPr lang="en-GB" sz="900" dirty="0"/>
              <a:t>, only require the consumption of a few to cause serious illness.</a:t>
            </a:r>
          </a:p>
          <a:p>
            <a:pPr marL="171450" indent="-171450">
              <a:buFont typeface="Arial" panose="020B0604020202020204" pitchFamily="34" charset="0"/>
              <a:buChar char="•"/>
            </a:pPr>
            <a:r>
              <a:rPr lang="en-GB" sz="900" b="1" dirty="0"/>
              <a:t>Eating a toxin- </a:t>
            </a:r>
            <a:r>
              <a:rPr lang="en-GB" sz="900" dirty="0"/>
              <a:t>a toxin is a poison produced as a waste product by bacteria. Some bacteria, such as Staphylococcus aureus and Bacillus cereus, produce a toxin when they multiply. Eating the toxin makes you ill, not eating the bacteria.</a:t>
            </a:r>
            <a:endParaRPr lang="en-GB" sz="800" b="1" dirty="0"/>
          </a:p>
        </p:txBody>
      </p:sp>
      <p:pic>
        <p:nvPicPr>
          <p:cNvPr id="2" name="Picture 1"/>
          <p:cNvPicPr>
            <a:picLocks noChangeAspect="1"/>
          </p:cNvPicPr>
          <p:nvPr/>
        </p:nvPicPr>
        <p:blipFill>
          <a:blip r:embed="rId6"/>
          <a:stretch>
            <a:fillRect/>
          </a:stretch>
        </p:blipFill>
        <p:spPr>
          <a:xfrm>
            <a:off x="2968601" y="6264175"/>
            <a:ext cx="3216437" cy="557345"/>
          </a:xfrm>
          <a:prstGeom prst="rect">
            <a:avLst/>
          </a:prstGeom>
          <a:solidFill>
            <a:schemeClr val="bg1"/>
          </a:solidFill>
          <a:ln>
            <a:solidFill>
              <a:srgbClr val="00CC00"/>
            </a:solidFill>
          </a:ln>
        </p:spPr>
      </p:pic>
      <p:sp>
        <p:nvSpPr>
          <p:cNvPr id="17" name="TextBox 16"/>
          <p:cNvSpPr txBox="1"/>
          <p:nvPr/>
        </p:nvSpPr>
        <p:spPr>
          <a:xfrm>
            <a:off x="6207667" y="0"/>
            <a:ext cx="2898234" cy="984885"/>
          </a:xfrm>
          <a:prstGeom prst="rect">
            <a:avLst/>
          </a:prstGeom>
          <a:noFill/>
        </p:spPr>
        <p:txBody>
          <a:bodyPr wrap="square" rtlCol="0">
            <a:spAutoFit/>
          </a:bodyPr>
          <a:lstStyle/>
          <a:p>
            <a:r>
              <a:rPr lang="en-GB" sz="1000" b="1" dirty="0">
                <a:solidFill>
                  <a:srgbClr val="C00000"/>
                </a:solidFill>
              </a:rPr>
              <a:t>Symptoms of food poisoning</a:t>
            </a:r>
          </a:p>
          <a:p>
            <a:pPr marL="171450" indent="-171450">
              <a:buFont typeface="Arial" panose="020B0604020202020204" pitchFamily="34" charset="0"/>
              <a:buChar char="•"/>
            </a:pPr>
            <a:r>
              <a:rPr lang="en-GB" sz="800" dirty="0"/>
              <a:t>A symptom is a sign or indication of a disease.</a:t>
            </a:r>
          </a:p>
          <a:p>
            <a:pPr marL="171450" indent="-171450">
              <a:buFont typeface="Arial" panose="020B0604020202020204" pitchFamily="34" charset="0"/>
              <a:buChar char="•"/>
            </a:pPr>
            <a:r>
              <a:rPr lang="en-GB" sz="800" dirty="0"/>
              <a:t>The body reacts to bacteria or toxins by developing symptoms such as diarrhoea, vomiting, stomach pains, headache and sweating.</a:t>
            </a:r>
          </a:p>
          <a:p>
            <a:pPr marL="171450" indent="-171450">
              <a:buFont typeface="Arial" panose="020B0604020202020204" pitchFamily="34" charset="0"/>
              <a:buChar char="•"/>
            </a:pPr>
            <a:r>
              <a:rPr lang="en-GB" sz="800" dirty="0"/>
              <a:t>Some of these symptoms are visible and some are non-viable</a:t>
            </a:r>
          </a:p>
          <a:p>
            <a:pPr marL="171450" indent="-171450">
              <a:buFont typeface="Arial" panose="020B0604020202020204" pitchFamily="34" charset="0"/>
              <a:buChar char="•"/>
            </a:pPr>
            <a:endParaRPr lang="en-GB" sz="800" dirty="0"/>
          </a:p>
        </p:txBody>
      </p:sp>
      <p:graphicFrame>
        <p:nvGraphicFramePr>
          <p:cNvPr id="18" name="Table 17"/>
          <p:cNvGraphicFramePr>
            <a:graphicFrameLocks noGrp="1"/>
          </p:cNvGraphicFramePr>
          <p:nvPr>
            <p:extLst>
              <p:ext uri="{D42A27DB-BD31-4B8C-83A1-F6EECF244321}">
                <p14:modId xmlns:p14="http://schemas.microsoft.com/office/powerpoint/2010/main" val="581504679"/>
              </p:ext>
            </p:extLst>
          </p:nvPr>
        </p:nvGraphicFramePr>
        <p:xfrm>
          <a:off x="6207528" y="842901"/>
          <a:ext cx="2845032" cy="841119"/>
        </p:xfrm>
        <a:graphic>
          <a:graphicData uri="http://schemas.openxmlformats.org/drawingml/2006/table">
            <a:tbl>
              <a:tblPr firstRow="1" bandRow="1">
                <a:tableStyleId>{5C22544A-7EE6-4342-B048-85BDC9FD1C3A}</a:tableStyleId>
              </a:tblPr>
              <a:tblGrid>
                <a:gridCol w="1422516">
                  <a:extLst>
                    <a:ext uri="{9D8B030D-6E8A-4147-A177-3AD203B41FA5}">
                      <a16:colId xmlns:a16="http://schemas.microsoft.com/office/drawing/2014/main" val="20000"/>
                    </a:ext>
                  </a:extLst>
                </a:gridCol>
                <a:gridCol w="1422516">
                  <a:extLst>
                    <a:ext uri="{9D8B030D-6E8A-4147-A177-3AD203B41FA5}">
                      <a16:colId xmlns:a16="http://schemas.microsoft.com/office/drawing/2014/main" val="20001"/>
                    </a:ext>
                  </a:extLst>
                </a:gridCol>
              </a:tblGrid>
              <a:tr h="261999">
                <a:tc>
                  <a:txBody>
                    <a:bodyPr/>
                    <a:lstStyle/>
                    <a:p>
                      <a:r>
                        <a:rPr lang="en-GB" sz="800" dirty="0"/>
                        <a:t>Visible symptoms</a:t>
                      </a:r>
                    </a:p>
                  </a:txBody>
                  <a:tcPr/>
                </a:tc>
                <a:tc>
                  <a:txBody>
                    <a:bodyPr/>
                    <a:lstStyle/>
                    <a:p>
                      <a:r>
                        <a:rPr lang="en-GB" sz="800" dirty="0"/>
                        <a:t>Non-visible symptoms</a:t>
                      </a:r>
                    </a:p>
                  </a:txBody>
                  <a:tcPr/>
                </a:tc>
                <a:extLst>
                  <a:ext uri="{0D108BD9-81ED-4DB2-BD59-A6C34878D82A}">
                    <a16:rowId xmlns:a16="http://schemas.microsoft.com/office/drawing/2014/main" val="10000"/>
                  </a:ext>
                </a:extLst>
              </a:tr>
              <a:tr h="471848">
                <a:tc>
                  <a:txBody>
                    <a:bodyPr/>
                    <a:lstStyle/>
                    <a:p>
                      <a:r>
                        <a:rPr lang="en-GB" sz="800" dirty="0"/>
                        <a:t>Shivering</a:t>
                      </a:r>
                    </a:p>
                    <a:p>
                      <a:r>
                        <a:rPr lang="en-GB" sz="800" dirty="0"/>
                        <a:t>Diarrhoea</a:t>
                      </a:r>
                    </a:p>
                    <a:p>
                      <a:r>
                        <a:rPr lang="en-GB" sz="800" dirty="0"/>
                        <a:t>Vomiting</a:t>
                      </a:r>
                    </a:p>
                  </a:txBody>
                  <a:tcPr/>
                </a:tc>
                <a:tc>
                  <a:txBody>
                    <a:bodyPr/>
                    <a:lstStyle/>
                    <a:p>
                      <a:r>
                        <a:rPr lang="en-GB" sz="800" dirty="0"/>
                        <a:t>Feeling tired</a:t>
                      </a:r>
                      <a:r>
                        <a:rPr lang="en-GB" sz="800" baseline="0" dirty="0"/>
                        <a:t> or weak</a:t>
                      </a:r>
                    </a:p>
                    <a:p>
                      <a:r>
                        <a:rPr lang="en-GB" sz="800" baseline="0" dirty="0"/>
                        <a:t>Stomach ache</a:t>
                      </a:r>
                    </a:p>
                    <a:p>
                      <a:r>
                        <a:rPr lang="en-GB" sz="800" baseline="0" dirty="0"/>
                        <a:t>Headache</a:t>
                      </a:r>
                    </a:p>
                    <a:p>
                      <a:r>
                        <a:rPr lang="en-GB" sz="800" baseline="0" dirty="0"/>
                        <a:t>Feeling nauseous (sick)</a:t>
                      </a:r>
                      <a:endParaRPr lang="en-GB" sz="800" dirty="0"/>
                    </a:p>
                  </a:txBody>
                  <a:tcPr/>
                </a:tc>
                <a:extLst>
                  <a:ext uri="{0D108BD9-81ED-4DB2-BD59-A6C34878D82A}">
                    <a16:rowId xmlns:a16="http://schemas.microsoft.com/office/drawing/2014/main" val="10001"/>
                  </a:ext>
                </a:extLst>
              </a:tr>
            </a:tbl>
          </a:graphicData>
        </a:graphic>
      </p:graphicFrame>
      <p:sp>
        <p:nvSpPr>
          <p:cNvPr id="20" name="TextBox 19"/>
          <p:cNvSpPr txBox="1"/>
          <p:nvPr/>
        </p:nvSpPr>
        <p:spPr>
          <a:xfrm>
            <a:off x="6207528" y="1725706"/>
            <a:ext cx="2845032" cy="5170646"/>
          </a:xfrm>
          <a:prstGeom prst="rect">
            <a:avLst/>
          </a:prstGeom>
          <a:noFill/>
        </p:spPr>
        <p:txBody>
          <a:bodyPr wrap="square" rtlCol="0">
            <a:spAutoFit/>
          </a:bodyPr>
          <a:lstStyle/>
          <a:p>
            <a:r>
              <a:rPr lang="en-GB" sz="1000" b="1" dirty="0">
                <a:solidFill>
                  <a:srgbClr val="C00000"/>
                </a:solidFill>
              </a:rPr>
              <a:t>Symptoms of food allergies</a:t>
            </a:r>
          </a:p>
          <a:p>
            <a:r>
              <a:rPr lang="en-GB" sz="800" dirty="0"/>
              <a:t>A food allergy is a serious reaction to a food or ingredients in food. It is caused by the body’s immune system reacting to an allergen. If the reaction to a food is a bad one, it could give the following symptoms:</a:t>
            </a:r>
          </a:p>
          <a:p>
            <a:pPr marL="171450" indent="-171450">
              <a:buFont typeface="Arial" panose="020B0604020202020204" pitchFamily="34" charset="0"/>
              <a:buChar char="•"/>
            </a:pPr>
            <a:r>
              <a:rPr lang="en-GB" sz="800" dirty="0"/>
              <a:t>Skin rash</a:t>
            </a:r>
          </a:p>
          <a:p>
            <a:pPr marL="171450" indent="-171450">
              <a:buFont typeface="Arial" panose="020B0604020202020204" pitchFamily="34" charset="0"/>
              <a:buChar char="•"/>
            </a:pPr>
            <a:r>
              <a:rPr lang="en-GB" sz="800" dirty="0"/>
              <a:t>Itchiness of skin, eyes and mouth.</a:t>
            </a:r>
          </a:p>
          <a:p>
            <a:pPr marL="171450" indent="-171450">
              <a:buFont typeface="Arial" panose="020B0604020202020204" pitchFamily="34" charset="0"/>
              <a:buChar char="•"/>
            </a:pPr>
            <a:r>
              <a:rPr lang="en-GB" sz="800" dirty="0"/>
              <a:t>Swollen lips, face, eyes</a:t>
            </a:r>
          </a:p>
          <a:p>
            <a:pPr marL="171450" indent="-171450">
              <a:buFont typeface="Arial" panose="020B0604020202020204" pitchFamily="34" charset="0"/>
              <a:buChar char="•"/>
            </a:pPr>
            <a:r>
              <a:rPr lang="en-GB" sz="800" dirty="0"/>
              <a:t>Difficulties in breathing.</a:t>
            </a:r>
          </a:p>
          <a:p>
            <a:r>
              <a:rPr lang="en-GB" sz="800" dirty="0"/>
              <a:t>In severe cases, it can bring about anaphylactic shock- the person develops swelling in their throat and mouth, making it difficult to speak or breathe. This can lead to death if appropriate treatment, such as an </a:t>
            </a:r>
            <a:r>
              <a:rPr lang="en-GB" sz="800" dirty="0" err="1"/>
              <a:t>EpiPen</a:t>
            </a:r>
            <a:r>
              <a:rPr lang="en-GB" sz="800" dirty="0"/>
              <a:t>, is not used quickly.</a:t>
            </a:r>
          </a:p>
          <a:p>
            <a:endParaRPr lang="en-GB" sz="800" b="1" dirty="0">
              <a:solidFill>
                <a:srgbClr val="C00000"/>
              </a:solidFill>
            </a:endParaRPr>
          </a:p>
          <a:p>
            <a:r>
              <a:rPr lang="en-GB" sz="800" b="1" dirty="0">
                <a:solidFill>
                  <a:srgbClr val="C00000"/>
                </a:solidFill>
              </a:rPr>
              <a:t>Symptoms of food intolerances and coeliac disease</a:t>
            </a:r>
          </a:p>
          <a:p>
            <a:endParaRPr lang="en-GB" sz="800" dirty="0"/>
          </a:p>
          <a:p>
            <a:r>
              <a:rPr lang="en-GB" sz="800" dirty="0"/>
              <a:t>Some people have a sensitivity to certain foods, which can cause symptoms such as nausea, abdominal pain, joint aches and pains, tiredness and weakness. This is called a food intolerance- this is not an allergic reaction and it does not involve the immune system.</a:t>
            </a:r>
          </a:p>
          <a:p>
            <a:r>
              <a:rPr lang="en-GB" sz="800" dirty="0"/>
              <a:t>Coeliac disease is neither a food allergy nor a food intolerance but an autoimmune disease caused by a reaction of the immune system to gluten- a protein found in wheat, rye and barley. The symptoms of coeliac disease vary from person to person and can range from mild to severe.</a:t>
            </a:r>
          </a:p>
          <a:p>
            <a:r>
              <a:rPr lang="en-GB" sz="800" dirty="0"/>
              <a:t>Symptoms of coeliac disease include:</a:t>
            </a:r>
          </a:p>
          <a:p>
            <a:pPr marL="171450" indent="-171450">
              <a:buFont typeface="Arial" panose="020B0604020202020204" pitchFamily="34" charset="0"/>
              <a:buChar char="•"/>
            </a:pPr>
            <a:r>
              <a:rPr lang="en-GB" sz="800" dirty="0"/>
              <a:t>Severe diarrhoea, excessive wind and/or constipation</a:t>
            </a:r>
          </a:p>
          <a:p>
            <a:pPr marL="171450" indent="-171450">
              <a:buFont typeface="Arial" panose="020B0604020202020204" pitchFamily="34" charset="0"/>
              <a:buChar char="•"/>
            </a:pPr>
            <a:r>
              <a:rPr lang="en-GB" sz="800" dirty="0"/>
              <a:t>Persistent or unexplained gastrointestinal symptoms, such as nausea and vomiting.</a:t>
            </a:r>
          </a:p>
          <a:p>
            <a:pPr marL="171450" indent="-171450">
              <a:buFont typeface="Arial" panose="020B0604020202020204" pitchFamily="34" charset="0"/>
              <a:buChar char="•"/>
            </a:pPr>
            <a:r>
              <a:rPr lang="en-GB" sz="800" dirty="0"/>
              <a:t>Recurrent stomach pain, cramping or bloating.</a:t>
            </a:r>
          </a:p>
          <a:p>
            <a:pPr marL="171450" indent="-171450">
              <a:buFont typeface="Arial" panose="020B0604020202020204" pitchFamily="34" charset="0"/>
              <a:buChar char="•"/>
            </a:pPr>
            <a:r>
              <a:rPr lang="en-GB" sz="800" dirty="0"/>
              <a:t>Iron, vitamin B12 or folic acid deficiency.</a:t>
            </a:r>
          </a:p>
          <a:p>
            <a:pPr marL="171450" indent="-171450">
              <a:buFont typeface="Arial" panose="020B0604020202020204" pitchFamily="34" charset="0"/>
              <a:buChar char="•"/>
            </a:pPr>
            <a:r>
              <a:rPr lang="en-GB" sz="800" dirty="0"/>
              <a:t>Anaemia</a:t>
            </a:r>
          </a:p>
          <a:p>
            <a:pPr marL="171450" indent="-171450">
              <a:buFont typeface="Arial" panose="020B0604020202020204" pitchFamily="34" charset="0"/>
              <a:buChar char="•"/>
            </a:pPr>
            <a:r>
              <a:rPr lang="en-GB" sz="800" dirty="0"/>
              <a:t>Tiredness</a:t>
            </a:r>
          </a:p>
          <a:p>
            <a:pPr marL="171450" indent="-171450">
              <a:buFont typeface="Arial" panose="020B0604020202020204" pitchFamily="34" charset="0"/>
              <a:buChar char="•"/>
            </a:pPr>
            <a:r>
              <a:rPr lang="en-GB" sz="800" dirty="0"/>
              <a:t>Sudden or unexpected weight loss.</a:t>
            </a:r>
          </a:p>
          <a:p>
            <a:pPr marL="171450" indent="-171450">
              <a:buFont typeface="Arial" panose="020B0604020202020204" pitchFamily="34" charset="0"/>
              <a:buChar char="•"/>
            </a:pPr>
            <a:endParaRPr lang="en-GB" sz="800" dirty="0"/>
          </a:p>
          <a:p>
            <a:r>
              <a:rPr lang="en-GB" sz="800" b="1" dirty="0">
                <a:solidFill>
                  <a:srgbClr val="C00000"/>
                </a:solidFill>
              </a:rPr>
              <a:t>Symptoms of lactose intolerance include:</a:t>
            </a:r>
          </a:p>
          <a:p>
            <a:pPr marL="171450" indent="-171450">
              <a:buFont typeface="Arial" panose="020B0604020202020204" pitchFamily="34" charset="0"/>
              <a:buChar char="•"/>
            </a:pPr>
            <a:r>
              <a:rPr lang="en-GB" sz="800" dirty="0"/>
              <a:t>Abdominal pain</a:t>
            </a:r>
          </a:p>
          <a:p>
            <a:pPr marL="171450" indent="-171450">
              <a:buFont typeface="Arial" panose="020B0604020202020204" pitchFamily="34" charset="0"/>
              <a:buChar char="•"/>
            </a:pPr>
            <a:r>
              <a:rPr lang="en-GB" sz="800" dirty="0"/>
              <a:t>Nausea</a:t>
            </a:r>
          </a:p>
          <a:p>
            <a:pPr marL="171450" indent="-171450">
              <a:buFont typeface="Arial" panose="020B0604020202020204" pitchFamily="34" charset="0"/>
              <a:buChar char="•"/>
            </a:pPr>
            <a:r>
              <a:rPr lang="en-GB" sz="800" dirty="0"/>
              <a:t>Diarrhoea</a:t>
            </a:r>
          </a:p>
          <a:p>
            <a:pPr marL="171450" indent="-171450">
              <a:buFont typeface="Arial" panose="020B0604020202020204" pitchFamily="34" charset="0"/>
              <a:buChar char="•"/>
            </a:pPr>
            <a:r>
              <a:rPr lang="en-GB" sz="800" dirty="0"/>
              <a:t>flatulence</a:t>
            </a:r>
          </a:p>
        </p:txBody>
      </p:sp>
    </p:spTree>
    <p:extLst>
      <p:ext uri="{BB962C8B-B14F-4D97-AF65-F5344CB8AC3E}">
        <p14:creationId xmlns:p14="http://schemas.microsoft.com/office/powerpoint/2010/main" val="376632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373182013"/>
              </p:ext>
            </p:extLst>
          </p:nvPr>
        </p:nvGraphicFramePr>
        <p:xfrm>
          <a:off x="-1" y="-22355"/>
          <a:ext cx="9906001" cy="6831886"/>
        </p:xfrm>
        <a:graphic>
          <a:graphicData uri="http://schemas.openxmlformats.org/drawingml/2006/table">
            <a:tbl>
              <a:tblPr firstRow="1" bandRow="1">
                <a:tableStyleId>{284E427A-3D55-4303-BF80-6455036E1DE7}</a:tableStyleId>
              </a:tblPr>
              <a:tblGrid>
                <a:gridCol w="841830">
                  <a:extLst>
                    <a:ext uri="{9D8B030D-6E8A-4147-A177-3AD203B41FA5}">
                      <a16:colId xmlns:a16="http://schemas.microsoft.com/office/drawing/2014/main" val="20000"/>
                    </a:ext>
                  </a:extLst>
                </a:gridCol>
                <a:gridCol w="2367461">
                  <a:extLst>
                    <a:ext uri="{9D8B030D-6E8A-4147-A177-3AD203B41FA5}">
                      <a16:colId xmlns:a16="http://schemas.microsoft.com/office/drawing/2014/main" val="20001"/>
                    </a:ext>
                  </a:extLst>
                </a:gridCol>
                <a:gridCol w="3563258">
                  <a:extLst>
                    <a:ext uri="{9D8B030D-6E8A-4147-A177-3AD203B41FA5}">
                      <a16:colId xmlns:a16="http://schemas.microsoft.com/office/drawing/2014/main" val="20002"/>
                    </a:ext>
                  </a:extLst>
                </a:gridCol>
                <a:gridCol w="1369966">
                  <a:extLst>
                    <a:ext uri="{9D8B030D-6E8A-4147-A177-3AD203B41FA5}">
                      <a16:colId xmlns:a16="http://schemas.microsoft.com/office/drawing/2014/main" val="20003"/>
                    </a:ext>
                  </a:extLst>
                </a:gridCol>
                <a:gridCol w="1763486">
                  <a:extLst>
                    <a:ext uri="{9D8B030D-6E8A-4147-A177-3AD203B41FA5}">
                      <a16:colId xmlns:a16="http://schemas.microsoft.com/office/drawing/2014/main" val="20004"/>
                    </a:ext>
                  </a:extLst>
                </a:gridCol>
              </a:tblGrid>
              <a:tr h="442697">
                <a:tc>
                  <a:txBody>
                    <a:bodyPr/>
                    <a:lstStyle/>
                    <a:p>
                      <a:r>
                        <a:rPr lang="en-GB" sz="800" dirty="0"/>
                        <a:t>Pathogenic Bacteria</a:t>
                      </a:r>
                    </a:p>
                  </a:txBody>
                  <a:tcPr>
                    <a:solidFill>
                      <a:srgbClr val="C00000"/>
                    </a:solidFill>
                  </a:tcPr>
                </a:tc>
                <a:tc>
                  <a:txBody>
                    <a:bodyPr/>
                    <a:lstStyle/>
                    <a:p>
                      <a:r>
                        <a:rPr lang="en-GB" sz="800" dirty="0"/>
                        <a:t>Source</a:t>
                      </a:r>
                    </a:p>
                  </a:txBody>
                  <a:tcPr>
                    <a:solidFill>
                      <a:srgbClr val="C00000"/>
                    </a:solidFill>
                  </a:tcPr>
                </a:tc>
                <a:tc>
                  <a:txBody>
                    <a:bodyPr/>
                    <a:lstStyle/>
                    <a:p>
                      <a:r>
                        <a:rPr lang="en-GB" sz="800" dirty="0"/>
                        <a:t>Special points</a:t>
                      </a:r>
                    </a:p>
                  </a:txBody>
                  <a:tcPr>
                    <a:solidFill>
                      <a:srgbClr val="C00000"/>
                    </a:solidFill>
                  </a:tcPr>
                </a:tc>
                <a:tc>
                  <a:txBody>
                    <a:bodyPr/>
                    <a:lstStyle/>
                    <a:p>
                      <a:r>
                        <a:rPr lang="en-GB" sz="800" dirty="0"/>
                        <a:t>Average onset time and duration of symptoms</a:t>
                      </a:r>
                    </a:p>
                  </a:txBody>
                  <a:tcPr>
                    <a:solidFill>
                      <a:srgbClr val="C00000"/>
                    </a:solidFill>
                  </a:tcPr>
                </a:tc>
                <a:tc>
                  <a:txBody>
                    <a:bodyPr/>
                    <a:lstStyle/>
                    <a:p>
                      <a:r>
                        <a:rPr lang="en-GB" sz="800" dirty="0"/>
                        <a:t>Typical symptoms</a:t>
                      </a:r>
                    </a:p>
                  </a:txBody>
                  <a:tcPr>
                    <a:solidFill>
                      <a:srgbClr val="C00000"/>
                    </a:solidFill>
                  </a:tcPr>
                </a:tc>
                <a:extLst>
                  <a:ext uri="{0D108BD9-81ED-4DB2-BD59-A6C34878D82A}">
                    <a16:rowId xmlns:a16="http://schemas.microsoft.com/office/drawing/2014/main" val="10000"/>
                  </a:ext>
                </a:extLst>
              </a:tr>
              <a:tr h="1054890">
                <a:tc>
                  <a:txBody>
                    <a:bodyPr/>
                    <a:lstStyle/>
                    <a:p>
                      <a:r>
                        <a:rPr lang="en-GB" sz="800" dirty="0"/>
                        <a:t>Campylobacter</a:t>
                      </a:r>
                      <a:endParaRPr lang="en-GB" sz="800" b="1" i="1"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Raw meat, raw poultry, animal contamination, milk and milk products.</a:t>
                      </a:r>
                    </a:p>
                    <a:p>
                      <a:r>
                        <a:rPr lang="en-GB" sz="800" dirty="0"/>
                        <a:t>Found in the intestines of many types of animals and birds; birds can contaminate food by pecking it and with their droppings.</a:t>
                      </a:r>
                    </a:p>
                    <a:p>
                      <a:r>
                        <a:rPr lang="en-GB" sz="800" dirty="0"/>
                        <a:t>Inadequate</a:t>
                      </a:r>
                      <a:r>
                        <a:rPr lang="en-GB" sz="800" baseline="0" dirty="0"/>
                        <a:t> pasteurised milk and contaminated water supplies are responsible for larger outbreaks of het disease.</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The most common form of bacterial</a:t>
                      </a:r>
                      <a:r>
                        <a:rPr lang="en-GB" sz="800" baseline="0" dirty="0"/>
                        <a:t> food poisoning in the UK.</a:t>
                      </a:r>
                    </a:p>
                    <a:p>
                      <a:r>
                        <a:rPr lang="en-GB" sz="800" baseline="0" dirty="0"/>
                        <a:t>Less than 500 Campylobacter bacteria are required to cause infection.</a:t>
                      </a:r>
                    </a:p>
                    <a:p>
                      <a:r>
                        <a:rPr lang="en-GB" sz="800" baseline="0" dirty="0"/>
                        <a:t>Destroyed by heat.</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2-5 days after infection</a:t>
                      </a:r>
                    </a:p>
                    <a:p>
                      <a:r>
                        <a:rPr lang="en-GB" sz="800" dirty="0"/>
                        <a:t>Usually lasts a week</a:t>
                      </a:r>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Diarrhoea, vomiting,</a:t>
                      </a:r>
                      <a:r>
                        <a:rPr lang="en-GB" sz="800" baseline="0" dirty="0"/>
                        <a:t> stomach pains and cramps, fever, generally feeling unwell</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extLst>
                  <a:ext uri="{0D108BD9-81ED-4DB2-BD59-A6C34878D82A}">
                    <a16:rowId xmlns:a16="http://schemas.microsoft.com/office/drawing/2014/main" val="10001"/>
                  </a:ext>
                </a:extLst>
              </a:tr>
              <a:tr h="934331">
                <a:tc>
                  <a:txBody>
                    <a:bodyPr/>
                    <a:lstStyle/>
                    <a:p>
                      <a:r>
                        <a:rPr lang="en-GB" sz="800" dirty="0"/>
                        <a:t>Salmonella</a:t>
                      </a:r>
                      <a:endParaRPr lang="en-GB" sz="800" b="1" i="1"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Eggs, poultry, cooked meats, unpasteurised milk, insects and sewage.</a:t>
                      </a:r>
                    </a:p>
                    <a:p>
                      <a:r>
                        <a:rPr lang="en-GB" sz="800" dirty="0"/>
                        <a:t>Found in the intestines of farm animals and sometimes human beings.</a:t>
                      </a:r>
                    </a:p>
                    <a:p>
                      <a:r>
                        <a:rPr lang="en-GB" sz="800" dirty="0"/>
                        <a:t>Pets</a:t>
                      </a:r>
                      <a:r>
                        <a:rPr lang="en-GB" sz="800" baseline="0" dirty="0"/>
                        <a:t> and rodents can carry the bacteria.</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AS Salmonella is infectious (it can be passed from person to person</a:t>
                      </a:r>
                      <a:r>
                        <a:rPr lang="en-GB" sz="800" baseline="0" dirty="0"/>
                        <a:t> easily) make sure the toilet areas and personal bedding are kept clean</a:t>
                      </a:r>
                    </a:p>
                    <a:p>
                      <a:r>
                        <a:rPr lang="en-GB" sz="800" baseline="0" dirty="0"/>
                        <a:t>Avoid drinking water from untreated sources.</a:t>
                      </a:r>
                    </a:p>
                    <a:p>
                      <a:r>
                        <a:rPr lang="en-GB" sz="800" baseline="0" dirty="0"/>
                        <a:t>It is destroyed by cooking</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12-72 hours after infection</a:t>
                      </a:r>
                    </a:p>
                    <a:p>
                      <a:r>
                        <a:rPr lang="en-GB" sz="800" dirty="0"/>
                        <a:t>Usually lasts for 4-7 days</a:t>
                      </a:r>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Abdominal pain, diarrhoea, vomiting,</a:t>
                      </a:r>
                      <a:r>
                        <a:rPr lang="en-GB" sz="800" baseline="0" dirty="0"/>
                        <a:t> headache and high fever.</a:t>
                      </a:r>
                    </a:p>
                    <a:p>
                      <a:r>
                        <a:rPr lang="en-GB" sz="800" baseline="0" dirty="0"/>
                        <a:t>Salmonella causes dehydration and this can be particularly serious in young children, the sick and the elderly. Fatalities (deaths) from the disease are rare</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extLst>
                  <a:ext uri="{0D108BD9-81ED-4DB2-BD59-A6C34878D82A}">
                    <a16:rowId xmlns:a16="http://schemas.microsoft.com/office/drawing/2014/main" val="10002"/>
                  </a:ext>
                </a:extLst>
              </a:tr>
              <a:tr h="693213">
                <a:tc>
                  <a:txBody>
                    <a:bodyPr/>
                    <a:lstStyle/>
                    <a:p>
                      <a:r>
                        <a:rPr lang="en-GB" sz="800" dirty="0"/>
                        <a:t>Escherichia coli (E.coli)</a:t>
                      </a:r>
                      <a:endParaRPr lang="en-GB" sz="800" b="1" i="1"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Raw and undercooked meats; raw poultry; untreated milk, water and dairy products.</a:t>
                      </a:r>
                    </a:p>
                    <a:p>
                      <a:r>
                        <a:rPr lang="en-GB" sz="800" dirty="0"/>
                        <a:t>Found in the intestines of animals and humans.</a:t>
                      </a:r>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Only a small number of bacteria can produce</a:t>
                      </a:r>
                      <a:r>
                        <a:rPr lang="en-GB" sz="800" baseline="0" dirty="0"/>
                        <a:t> sufficient toxin to cause an illness.</a:t>
                      </a:r>
                    </a:p>
                    <a:p>
                      <a:r>
                        <a:rPr lang="en-GB" sz="800" baseline="0" dirty="0"/>
                        <a:t>The bacteria can survive refrigeration and freezer storage</a:t>
                      </a:r>
                    </a:p>
                    <a:p>
                      <a:r>
                        <a:rPr lang="en-GB" sz="800" baseline="0" dirty="0"/>
                        <a:t>Thorough cooking of food and pasteurisation will destroy it.</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2 days</a:t>
                      </a:r>
                    </a:p>
                    <a:p>
                      <a:r>
                        <a:rPr lang="en-GB" sz="800" dirty="0"/>
                        <a:t>Usually</a:t>
                      </a:r>
                      <a:r>
                        <a:rPr lang="en-GB" sz="800" baseline="0" dirty="0"/>
                        <a:t> lasts 3-10 days</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Abdominal pain, nausea, mild diarrhoea</a:t>
                      </a:r>
                      <a:r>
                        <a:rPr lang="en-GB" sz="800" baseline="0" dirty="0"/>
                        <a:t>, bloody diarrhoea due to severe inflammation of the gut, vomiting, kidney failure</a:t>
                      </a:r>
                    </a:p>
                    <a:p>
                      <a:r>
                        <a:rPr lang="en-GB" sz="800" baseline="0" dirty="0"/>
                        <a:t>Can be fatal</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extLst>
                  <a:ext uri="{0D108BD9-81ED-4DB2-BD59-A6C34878D82A}">
                    <a16:rowId xmlns:a16="http://schemas.microsoft.com/office/drawing/2014/main" val="10003"/>
                  </a:ext>
                </a:extLst>
              </a:tr>
              <a:tr h="934331">
                <a:tc>
                  <a:txBody>
                    <a:bodyPr/>
                    <a:lstStyle/>
                    <a:p>
                      <a:r>
                        <a:rPr lang="en-GB" sz="800" dirty="0"/>
                        <a:t>Clostridium perfringens</a:t>
                      </a:r>
                      <a:endParaRPr lang="en-GB" sz="800" b="1" i="1"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Healthy animals and people, raw meat, soil from root vegetables, dust and animal excreta, sewage and manure.</a:t>
                      </a:r>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Can occur when food,</a:t>
                      </a:r>
                      <a:r>
                        <a:rPr lang="en-GB" sz="800" baseline="0" dirty="0"/>
                        <a:t> usually meat, is prepared in advance and kept warm for several hours before serving.</a:t>
                      </a:r>
                    </a:p>
                    <a:p>
                      <a:r>
                        <a:rPr lang="en-GB" sz="800" baseline="0" dirty="0"/>
                        <a:t>Clostridium perfringens can reproduce during slow cooling and unrefrigerated storage.</a:t>
                      </a:r>
                    </a:p>
                    <a:p>
                      <a:r>
                        <a:rPr lang="en-GB" sz="800" baseline="0" dirty="0"/>
                        <a:t>Spores develop in the danger zone and can anaerobic conditions.</a:t>
                      </a:r>
                    </a:p>
                    <a:p>
                      <a:r>
                        <a:rPr lang="en-GB" sz="800" baseline="0" dirty="0"/>
                        <a:t>Spores can survive low temperatures</a:t>
                      </a:r>
                    </a:p>
                    <a:p>
                      <a:r>
                        <a:rPr lang="en-GB" sz="800" baseline="0" dirty="0"/>
                        <a:t>When consumed it produces a toxin that can cause illness.</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Within hours of consuming the</a:t>
                      </a:r>
                      <a:r>
                        <a:rPr lang="en-GB" sz="800" baseline="0" dirty="0"/>
                        <a:t> bacteria</a:t>
                      </a:r>
                    </a:p>
                    <a:p>
                      <a:r>
                        <a:rPr lang="en-GB" sz="800" baseline="0" dirty="0"/>
                        <a:t>Usually lasts 24-48 hours</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Abdominal</a:t>
                      </a:r>
                      <a:r>
                        <a:rPr lang="en-GB" sz="800" baseline="0" dirty="0"/>
                        <a:t> pain, diarrhoea, nausea</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extLst>
                  <a:ext uri="{0D108BD9-81ED-4DB2-BD59-A6C34878D82A}">
                    <a16:rowId xmlns:a16="http://schemas.microsoft.com/office/drawing/2014/main" val="10004"/>
                  </a:ext>
                </a:extLst>
              </a:tr>
              <a:tr h="944000">
                <a:tc>
                  <a:txBody>
                    <a:bodyPr/>
                    <a:lstStyle/>
                    <a:p>
                      <a:r>
                        <a:rPr lang="en-GB" sz="800" dirty="0"/>
                        <a:t>Listeria</a:t>
                      </a:r>
                      <a:endParaRPr lang="en-GB" sz="800" b="1" i="1"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Cooked chilled foods (foods that have been cooked and then chilled and stored in the fridge), for example ready meals.</a:t>
                      </a:r>
                    </a:p>
                    <a:p>
                      <a:r>
                        <a:rPr lang="en-GB" sz="800" dirty="0"/>
                        <a:t>Untreated dairy foods, pate, smoked fish,</a:t>
                      </a:r>
                      <a:r>
                        <a:rPr lang="en-GB" sz="800" baseline="0" dirty="0"/>
                        <a:t> soil sewage, water, animals and people.</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It can grow at low temperatures and will multiply in refrigerators at 5 ̊C.</a:t>
                      </a:r>
                    </a:p>
                    <a:p>
                      <a:r>
                        <a:rPr lang="en-GB" sz="800" dirty="0"/>
                        <a:t>It is destroyed by cooking food thoroughly</a:t>
                      </a:r>
                      <a:r>
                        <a:rPr lang="en-GB" sz="800" baseline="0" dirty="0"/>
                        <a:t> and by the process of pasteurisation.</a:t>
                      </a:r>
                    </a:p>
                    <a:p>
                      <a:r>
                        <a:rPr lang="en-GB" sz="800" baseline="0" dirty="0"/>
                        <a:t>Pregnant women, babies, those with weakened immune system and the elderly are most at risk.</a:t>
                      </a:r>
                    </a:p>
                    <a:p>
                      <a:r>
                        <a:rPr lang="en-GB" sz="800" baseline="0" dirty="0"/>
                        <a:t>Infections during pregnancy can cause miscarriage or premature delivery.</a:t>
                      </a:r>
                    </a:p>
                    <a:p>
                      <a:r>
                        <a:rPr lang="en-GB" sz="800" baseline="0" dirty="0"/>
                        <a:t>Vulnerable groups should avoid eating unpasteurised dairy products.</a:t>
                      </a:r>
                    </a:p>
                    <a:p>
                      <a:r>
                        <a:rPr lang="en-GB" sz="800" baseline="0" dirty="0"/>
                        <a:t>Salads and raw vegetables should be washed before eating</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Can take up to</a:t>
                      </a:r>
                      <a:r>
                        <a:rPr lang="en-GB" sz="800" baseline="0" dirty="0"/>
                        <a:t> 90 days for symptoms to appear, so identifying the source of infection can be a challenge</a:t>
                      </a:r>
                    </a:p>
                    <a:p>
                      <a:r>
                        <a:rPr lang="en-GB" sz="800" baseline="0" dirty="0"/>
                        <a:t>Usually lasts a few days, but can last up to 2-3 weeks</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Mild flu to serious complications- blood poisoning</a:t>
                      </a:r>
                      <a:r>
                        <a:rPr lang="en-GB" sz="800" baseline="0" dirty="0"/>
                        <a:t> or meningitis</a:t>
                      </a:r>
                    </a:p>
                    <a:p>
                      <a:r>
                        <a:rPr lang="en-GB" sz="800" baseline="0" dirty="0"/>
                        <a:t>Gastroenteritis</a:t>
                      </a:r>
                    </a:p>
                    <a:p>
                      <a:r>
                        <a:rPr lang="en-GB" sz="800" baseline="0" dirty="0"/>
                        <a:t>Can cause miscarriage</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extLst>
                  <a:ext uri="{0D108BD9-81ED-4DB2-BD59-A6C34878D82A}">
                    <a16:rowId xmlns:a16="http://schemas.microsoft.com/office/drawing/2014/main" val="10005"/>
                  </a:ext>
                </a:extLst>
              </a:tr>
              <a:tr h="841829">
                <a:tc>
                  <a:txBody>
                    <a:bodyPr/>
                    <a:lstStyle/>
                    <a:p>
                      <a:r>
                        <a:rPr lang="en-GB" sz="800" dirty="0"/>
                        <a:t>Bacillus</a:t>
                      </a:r>
                      <a:r>
                        <a:rPr lang="en-GB" sz="800" baseline="0" dirty="0"/>
                        <a:t> cereus</a:t>
                      </a:r>
                      <a:endParaRPr lang="en-GB" sz="800" b="1" i="1"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Cooked rice and pasta dishes, meat and vegetable dishes, dairy products, soups, sauces, sweet pastry products, cereals and cereal</a:t>
                      </a:r>
                      <a:r>
                        <a:rPr lang="en-GB" sz="800" baseline="0" dirty="0"/>
                        <a:t> products, dust and soil.</a:t>
                      </a:r>
                    </a:p>
                    <a:p>
                      <a:r>
                        <a:rPr lang="en-GB" sz="800" baseline="0" dirty="0"/>
                        <a:t>Usually these food products have not been cooled or stored correctly; food that has been inadequately reheated can also be the source.</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During cooling time after cooking,</a:t>
                      </a:r>
                      <a:r>
                        <a:rPr lang="en-GB" sz="800" baseline="0" dirty="0"/>
                        <a:t> the spores will produce bacteria; bacteria can multiply rapidly at these warm temperatures and produce heat-resistant toxins that are not destroyed by further reheating.</a:t>
                      </a:r>
                    </a:p>
                    <a:p>
                      <a:r>
                        <a:rPr lang="en-GB" sz="800" baseline="0" dirty="0"/>
                        <a:t>Only a small number of bacteria are required to cause illness</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1-16 hours after</a:t>
                      </a:r>
                      <a:r>
                        <a:rPr lang="en-GB" sz="800" baseline="0" dirty="0"/>
                        <a:t> infection</a:t>
                      </a:r>
                    </a:p>
                    <a:p>
                      <a:r>
                        <a:rPr lang="en-GB" sz="800" baseline="0" dirty="0"/>
                        <a:t>Usually lasts 24-48 hours</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Nausea, vomiting</a:t>
                      </a:r>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extLst>
                  <a:ext uri="{0D108BD9-81ED-4DB2-BD59-A6C34878D82A}">
                    <a16:rowId xmlns:a16="http://schemas.microsoft.com/office/drawing/2014/main" val="10006"/>
                  </a:ext>
                </a:extLst>
              </a:tr>
              <a:tr h="934331">
                <a:tc>
                  <a:txBody>
                    <a:bodyPr/>
                    <a:lstStyle/>
                    <a:p>
                      <a:r>
                        <a:rPr lang="en-GB" sz="800" dirty="0"/>
                        <a:t>Staphylococcus aureus</a:t>
                      </a:r>
                      <a:endParaRPr lang="en-GB" sz="800" b="1" i="1"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Raw milk, meat and meat products</a:t>
                      </a:r>
                    </a:p>
                    <a:p>
                      <a:r>
                        <a:rPr lang="en-GB" sz="800" dirty="0"/>
                        <a:t>The human body- Staphylococcus</a:t>
                      </a:r>
                      <a:r>
                        <a:rPr lang="en-GB" sz="800" baseline="0" dirty="0"/>
                        <a:t> aureus can live on the skin, in eh nose or on the fingers of some infected people.</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Cross-contamination occurs when an infected person handles ready-to-eat foods; storage of infected foods at room</a:t>
                      </a:r>
                      <a:r>
                        <a:rPr lang="en-GB" sz="800" baseline="0" dirty="0"/>
                        <a:t> temperature before consumption allows the bacteria to multiply and produce a harmful toxin.</a:t>
                      </a:r>
                    </a:p>
                    <a:p>
                      <a:r>
                        <a:rPr lang="en-GB" sz="800" baseline="0" dirty="0"/>
                        <a:t>High standards of personal hygiene are essential</a:t>
                      </a:r>
                    </a:p>
                    <a:p>
                      <a:r>
                        <a:rPr lang="en-GB" sz="800" baseline="0" dirty="0"/>
                        <a:t>Most strains of Staphylococcus aureus are destroyed effectively by antibiotic but some are resistant  to the antibiotic methicillin- they are known as methicillin-resistant Staphylococcus aureus (MRSA)</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1-6 hours after infection</a:t>
                      </a:r>
                    </a:p>
                    <a:p>
                      <a:r>
                        <a:rPr lang="en-GB" sz="800" dirty="0"/>
                        <a:t>Usually lasts 1-3 days</a:t>
                      </a:r>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tc>
                  <a:txBody>
                    <a:bodyPr/>
                    <a:lstStyle/>
                    <a:p>
                      <a:r>
                        <a:rPr lang="en-GB" sz="800" dirty="0"/>
                        <a:t>Abdominal pain, severe</a:t>
                      </a:r>
                      <a:r>
                        <a:rPr lang="en-GB" sz="800" baseline="0" dirty="0"/>
                        <a:t> vomiting, low temperature, diarrhoea, stomach pain.</a:t>
                      </a:r>
                    </a:p>
                    <a:p>
                      <a:r>
                        <a:rPr lang="en-GB" sz="800" baseline="0" dirty="0"/>
                        <a:t>An cause blood and wound infections if there is an opportunity for the bacteria to enter the body.</a:t>
                      </a:r>
                      <a:endParaRPr lang="en-GB" sz="800" dirty="0"/>
                    </a:p>
                  </a:txBody>
                  <a:tc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6443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761</TotalTime>
  <Words>5271</Words>
  <Application>Microsoft Office PowerPoint</Application>
  <PresentationFormat>A4 Paper (210x297 mm)</PresentationFormat>
  <Paragraphs>393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Authorised Users Only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JStaples</dc:creator>
  <cp:lastModifiedBy>Kate Quirie</cp:lastModifiedBy>
  <cp:revision>44</cp:revision>
  <dcterms:created xsi:type="dcterms:W3CDTF">2020-05-12T11:50:19Z</dcterms:created>
  <dcterms:modified xsi:type="dcterms:W3CDTF">2021-04-26T15:51:24Z</dcterms:modified>
</cp:coreProperties>
</file>