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2" d="100"/>
          <a:sy n="72" d="100"/>
        </p:scale>
        <p:origin x="11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2345A-6FDB-4694-995C-14A819B7027F}" type="doc">
      <dgm:prSet loTypeId="urn:microsoft.com/office/officeart/2005/8/layout/radial1" loCatId="cycle" qsTypeId="urn:microsoft.com/office/officeart/2005/8/quickstyle/3d1" qsCatId="3D" csTypeId="urn:microsoft.com/office/officeart/2005/8/colors/colorful4" csCatId="colorful" phldr="1"/>
      <dgm:spPr/>
      <dgm:t>
        <a:bodyPr/>
        <a:lstStyle/>
        <a:p>
          <a:endParaRPr lang="en-GB"/>
        </a:p>
      </dgm:t>
    </dgm:pt>
    <dgm:pt modelId="{1F2DA95F-14D6-4E15-B082-15AA64597ABF}">
      <dgm:prSet phldrT="[Text]"/>
      <dgm:spPr/>
      <dgm:t>
        <a:bodyPr/>
        <a:lstStyle/>
        <a:p>
          <a:r>
            <a:rPr lang="en-GB">
              <a:solidFill>
                <a:schemeClr val="tx1"/>
              </a:solidFill>
            </a:rPr>
            <a:t>Risks to health and safety</a:t>
          </a:r>
          <a:endParaRPr lang="en-GB" dirty="0">
            <a:solidFill>
              <a:schemeClr val="tx1"/>
            </a:solidFill>
          </a:endParaRPr>
        </a:p>
      </dgm:t>
    </dgm:pt>
    <dgm:pt modelId="{7EAC0B0C-AB37-408E-B02A-B47F1898D82D}" type="parTrans" cxnId="{BFF48810-E744-4243-B32A-064747983B56}">
      <dgm:prSet/>
      <dgm:spPr/>
      <dgm:t>
        <a:bodyPr/>
        <a:lstStyle/>
        <a:p>
          <a:endParaRPr lang="en-GB">
            <a:solidFill>
              <a:schemeClr val="tx1"/>
            </a:solidFill>
          </a:endParaRPr>
        </a:p>
      </dgm:t>
    </dgm:pt>
    <dgm:pt modelId="{449E4111-350A-4013-BBAE-E6C1484C3405}" type="sibTrans" cxnId="{BFF48810-E744-4243-B32A-064747983B56}">
      <dgm:prSet/>
      <dgm:spPr/>
      <dgm:t>
        <a:bodyPr/>
        <a:lstStyle/>
        <a:p>
          <a:endParaRPr lang="en-GB">
            <a:solidFill>
              <a:schemeClr val="tx1"/>
            </a:solidFill>
          </a:endParaRPr>
        </a:p>
      </dgm:t>
    </dgm:pt>
    <dgm:pt modelId="{B3DE09DE-9CDB-42BA-A5B6-8774C079F778}">
      <dgm:prSet phldrT="[Text]"/>
      <dgm:spPr/>
      <dgm:t>
        <a:bodyPr/>
        <a:lstStyle/>
        <a:p>
          <a:r>
            <a:rPr lang="en-GB">
              <a:solidFill>
                <a:schemeClr val="tx1"/>
              </a:solidFill>
            </a:rPr>
            <a:t>Using equipment and electrical appliances</a:t>
          </a:r>
          <a:endParaRPr lang="en-GB" dirty="0">
            <a:solidFill>
              <a:schemeClr val="tx1"/>
            </a:solidFill>
          </a:endParaRPr>
        </a:p>
      </dgm:t>
    </dgm:pt>
    <dgm:pt modelId="{153EEE98-353A-4BE5-97A8-59E5BBB6223E}" type="parTrans" cxnId="{01CF8B70-1049-4A2F-BD88-511C6A6B5A61}">
      <dgm:prSet/>
      <dgm:spPr/>
      <dgm:t>
        <a:bodyPr/>
        <a:lstStyle/>
        <a:p>
          <a:endParaRPr lang="en-GB">
            <a:solidFill>
              <a:schemeClr val="tx1"/>
            </a:solidFill>
          </a:endParaRPr>
        </a:p>
      </dgm:t>
    </dgm:pt>
    <dgm:pt modelId="{EBAB5316-FB2C-4549-BFD9-3FA4951FB629}" type="sibTrans" cxnId="{01CF8B70-1049-4A2F-BD88-511C6A6B5A61}">
      <dgm:prSet/>
      <dgm:spPr/>
      <dgm:t>
        <a:bodyPr/>
        <a:lstStyle/>
        <a:p>
          <a:endParaRPr lang="en-GB">
            <a:solidFill>
              <a:schemeClr val="tx1"/>
            </a:solidFill>
          </a:endParaRPr>
        </a:p>
      </dgm:t>
    </dgm:pt>
    <dgm:pt modelId="{27535258-C18F-45AD-8F9D-3653F7ABF610}">
      <dgm:prSet phldrT="[Text]"/>
      <dgm:spPr/>
      <dgm:t>
        <a:bodyPr/>
        <a:lstStyle/>
        <a:p>
          <a:r>
            <a:rPr lang="en-GB">
              <a:solidFill>
                <a:schemeClr val="tx1"/>
              </a:solidFill>
            </a:rPr>
            <a:t>Inadequate flooring and trip hazards</a:t>
          </a:r>
          <a:endParaRPr lang="en-GB" dirty="0">
            <a:solidFill>
              <a:schemeClr val="tx1"/>
            </a:solidFill>
          </a:endParaRPr>
        </a:p>
      </dgm:t>
    </dgm:pt>
    <dgm:pt modelId="{F37804DA-E2E3-433C-A6D2-BE895264F7D6}" type="parTrans" cxnId="{55629BF0-3395-4B9B-8BE0-2577772873B5}">
      <dgm:prSet/>
      <dgm:spPr/>
      <dgm:t>
        <a:bodyPr/>
        <a:lstStyle/>
        <a:p>
          <a:endParaRPr lang="en-GB">
            <a:solidFill>
              <a:schemeClr val="tx1"/>
            </a:solidFill>
          </a:endParaRPr>
        </a:p>
      </dgm:t>
    </dgm:pt>
    <dgm:pt modelId="{A208D796-372F-49D9-98CE-4C66FF0EB10B}" type="sibTrans" cxnId="{55629BF0-3395-4B9B-8BE0-2577772873B5}">
      <dgm:prSet/>
      <dgm:spPr/>
      <dgm:t>
        <a:bodyPr/>
        <a:lstStyle/>
        <a:p>
          <a:endParaRPr lang="en-GB">
            <a:solidFill>
              <a:schemeClr val="tx1"/>
            </a:solidFill>
          </a:endParaRPr>
        </a:p>
      </dgm:t>
    </dgm:pt>
    <dgm:pt modelId="{80945240-24D7-4C87-BA46-9469690C620B}">
      <dgm:prSet phldrT="[Text]"/>
      <dgm:spPr/>
      <dgm:t>
        <a:bodyPr/>
        <a:lstStyle/>
        <a:p>
          <a:r>
            <a:rPr lang="en-GB">
              <a:solidFill>
                <a:schemeClr val="tx1"/>
              </a:solidFill>
            </a:rPr>
            <a:t>Food poisoning and allergies</a:t>
          </a:r>
          <a:endParaRPr lang="en-GB" dirty="0">
            <a:solidFill>
              <a:schemeClr val="tx1"/>
            </a:solidFill>
          </a:endParaRPr>
        </a:p>
      </dgm:t>
    </dgm:pt>
    <dgm:pt modelId="{8DE98607-91C9-4B14-805C-F0CCB72922FE}" type="parTrans" cxnId="{D7BED846-9F62-4DFC-89AC-CDEFD635D440}">
      <dgm:prSet/>
      <dgm:spPr/>
      <dgm:t>
        <a:bodyPr/>
        <a:lstStyle/>
        <a:p>
          <a:endParaRPr lang="en-GB">
            <a:solidFill>
              <a:schemeClr val="tx1"/>
            </a:solidFill>
          </a:endParaRPr>
        </a:p>
      </dgm:t>
    </dgm:pt>
    <dgm:pt modelId="{764C6FB6-93B7-436A-A11F-F68FA0241BD4}" type="sibTrans" cxnId="{D7BED846-9F62-4DFC-89AC-CDEFD635D440}">
      <dgm:prSet/>
      <dgm:spPr/>
      <dgm:t>
        <a:bodyPr/>
        <a:lstStyle/>
        <a:p>
          <a:endParaRPr lang="en-GB">
            <a:solidFill>
              <a:schemeClr val="tx1"/>
            </a:solidFill>
          </a:endParaRPr>
        </a:p>
      </dgm:t>
    </dgm:pt>
    <dgm:pt modelId="{93A743A1-6F35-4482-B1DD-EFFA35DDDC7F}">
      <dgm:prSet phldrT="[Text]"/>
      <dgm:spPr/>
      <dgm:t>
        <a:bodyPr/>
        <a:lstStyle/>
        <a:p>
          <a:r>
            <a:rPr lang="en-GB">
              <a:solidFill>
                <a:schemeClr val="tx1"/>
              </a:solidFill>
            </a:rPr>
            <a:t>Using hazardous chemicals</a:t>
          </a:r>
          <a:endParaRPr lang="en-GB" dirty="0">
            <a:solidFill>
              <a:schemeClr val="tx1"/>
            </a:solidFill>
          </a:endParaRPr>
        </a:p>
      </dgm:t>
    </dgm:pt>
    <dgm:pt modelId="{8232496B-9955-44C7-912F-6AC1D9A7BB9E}" type="parTrans" cxnId="{0FEC0B1E-B2C4-402B-831A-D337FCF4B51F}">
      <dgm:prSet/>
      <dgm:spPr/>
      <dgm:t>
        <a:bodyPr/>
        <a:lstStyle/>
        <a:p>
          <a:endParaRPr lang="en-GB">
            <a:solidFill>
              <a:schemeClr val="tx1"/>
            </a:solidFill>
          </a:endParaRPr>
        </a:p>
      </dgm:t>
    </dgm:pt>
    <dgm:pt modelId="{9495F933-2E0B-41F5-A507-6DC725156AF2}" type="sibTrans" cxnId="{0FEC0B1E-B2C4-402B-831A-D337FCF4B51F}">
      <dgm:prSet/>
      <dgm:spPr/>
      <dgm:t>
        <a:bodyPr/>
        <a:lstStyle/>
        <a:p>
          <a:endParaRPr lang="en-GB">
            <a:solidFill>
              <a:schemeClr val="tx1"/>
            </a:solidFill>
          </a:endParaRPr>
        </a:p>
      </dgm:t>
    </dgm:pt>
    <dgm:pt modelId="{9F7172DF-340F-4D4B-B56F-A83B41A2F220}">
      <dgm:prSet/>
      <dgm:spPr/>
      <dgm:t>
        <a:bodyPr/>
        <a:lstStyle/>
        <a:p>
          <a:r>
            <a:rPr lang="en-GB">
              <a:solidFill>
                <a:schemeClr val="tx1"/>
              </a:solidFill>
            </a:rPr>
            <a:t>Inadequate clothing worn</a:t>
          </a:r>
          <a:endParaRPr lang="en-GB" dirty="0">
            <a:solidFill>
              <a:schemeClr val="tx1"/>
            </a:solidFill>
          </a:endParaRPr>
        </a:p>
      </dgm:t>
    </dgm:pt>
    <dgm:pt modelId="{41348859-0C6C-46BF-8467-37240C4D5D1D}" type="parTrans" cxnId="{0C340199-6630-46F1-9ED2-395A6F211B70}">
      <dgm:prSet/>
      <dgm:spPr/>
      <dgm:t>
        <a:bodyPr/>
        <a:lstStyle/>
        <a:p>
          <a:endParaRPr lang="en-GB">
            <a:solidFill>
              <a:schemeClr val="tx1"/>
            </a:solidFill>
          </a:endParaRPr>
        </a:p>
      </dgm:t>
    </dgm:pt>
    <dgm:pt modelId="{9E040743-A04C-4491-A006-E8CD4ABFF581}" type="sibTrans" cxnId="{0C340199-6630-46F1-9ED2-395A6F211B70}">
      <dgm:prSet/>
      <dgm:spPr/>
      <dgm:t>
        <a:bodyPr/>
        <a:lstStyle/>
        <a:p>
          <a:endParaRPr lang="en-GB">
            <a:solidFill>
              <a:schemeClr val="tx1"/>
            </a:solidFill>
          </a:endParaRPr>
        </a:p>
      </dgm:t>
    </dgm:pt>
    <dgm:pt modelId="{5E445AC7-B251-4F7F-BF83-FBF5E99D59E9}">
      <dgm:prSet/>
      <dgm:spPr/>
      <dgm:t>
        <a:bodyPr/>
        <a:lstStyle/>
        <a:p>
          <a:r>
            <a:rPr lang="en-GB">
              <a:solidFill>
                <a:schemeClr val="tx1"/>
              </a:solidFill>
            </a:rPr>
            <a:t>Lifting or moving objects</a:t>
          </a:r>
          <a:endParaRPr lang="en-GB" dirty="0">
            <a:solidFill>
              <a:schemeClr val="tx1"/>
            </a:solidFill>
          </a:endParaRPr>
        </a:p>
      </dgm:t>
    </dgm:pt>
    <dgm:pt modelId="{49787D30-8840-4EE8-B372-6CFBCEA26E8F}" type="parTrans" cxnId="{58F10A5A-10DF-41BB-A18D-F49D014A8E84}">
      <dgm:prSet/>
      <dgm:spPr/>
      <dgm:t>
        <a:bodyPr/>
        <a:lstStyle/>
        <a:p>
          <a:endParaRPr lang="en-GB">
            <a:solidFill>
              <a:schemeClr val="tx1"/>
            </a:solidFill>
          </a:endParaRPr>
        </a:p>
      </dgm:t>
    </dgm:pt>
    <dgm:pt modelId="{4AFC5B0E-1364-4027-A45A-0B27BBD611BD}" type="sibTrans" cxnId="{58F10A5A-10DF-41BB-A18D-F49D014A8E84}">
      <dgm:prSet/>
      <dgm:spPr/>
      <dgm:t>
        <a:bodyPr/>
        <a:lstStyle/>
        <a:p>
          <a:endParaRPr lang="en-GB">
            <a:solidFill>
              <a:schemeClr val="tx1"/>
            </a:solidFill>
          </a:endParaRPr>
        </a:p>
      </dgm:t>
    </dgm:pt>
    <dgm:pt modelId="{74CC8B05-06FD-437F-87D7-098A2E814560}">
      <dgm:prSet/>
      <dgm:spPr/>
      <dgm:t>
        <a:bodyPr/>
        <a:lstStyle/>
        <a:p>
          <a:r>
            <a:rPr lang="en-GB">
              <a:solidFill>
                <a:schemeClr val="tx1"/>
              </a:solidFill>
            </a:rPr>
            <a:t>Fire or explosion</a:t>
          </a:r>
          <a:endParaRPr lang="en-GB" dirty="0">
            <a:solidFill>
              <a:schemeClr val="tx1"/>
            </a:solidFill>
          </a:endParaRPr>
        </a:p>
      </dgm:t>
    </dgm:pt>
    <dgm:pt modelId="{ADF16F82-449D-4637-84F0-64200A46CEF4}" type="parTrans" cxnId="{C04BDA8F-5B7D-4A6C-A700-4DAE34ED4B0A}">
      <dgm:prSet/>
      <dgm:spPr/>
      <dgm:t>
        <a:bodyPr/>
        <a:lstStyle/>
        <a:p>
          <a:endParaRPr lang="en-GB">
            <a:solidFill>
              <a:schemeClr val="tx1"/>
            </a:solidFill>
          </a:endParaRPr>
        </a:p>
      </dgm:t>
    </dgm:pt>
    <dgm:pt modelId="{B0E717F8-C8AA-4582-A510-C68E2E02AC04}" type="sibTrans" cxnId="{C04BDA8F-5B7D-4A6C-A700-4DAE34ED4B0A}">
      <dgm:prSet/>
      <dgm:spPr/>
      <dgm:t>
        <a:bodyPr/>
        <a:lstStyle/>
        <a:p>
          <a:endParaRPr lang="en-GB">
            <a:solidFill>
              <a:schemeClr val="tx1"/>
            </a:solidFill>
          </a:endParaRPr>
        </a:p>
      </dgm:t>
    </dgm:pt>
    <dgm:pt modelId="{F8C0ED0F-71FA-4890-867F-03DBCC4F0265}">
      <dgm:prSet/>
      <dgm:spPr/>
      <dgm:t>
        <a:bodyPr/>
        <a:lstStyle/>
        <a:p>
          <a:r>
            <a:rPr lang="en-GB">
              <a:solidFill>
                <a:schemeClr val="tx1"/>
              </a:solidFill>
            </a:rPr>
            <a:t>Injuries such as burns, scalds, cuts, muscle and back strain</a:t>
          </a:r>
          <a:endParaRPr lang="en-GB" dirty="0">
            <a:solidFill>
              <a:schemeClr val="tx1"/>
            </a:solidFill>
          </a:endParaRPr>
        </a:p>
      </dgm:t>
    </dgm:pt>
    <dgm:pt modelId="{F43168DD-BB29-496F-98EE-7BBCFD72BC1C}" type="parTrans" cxnId="{8327F520-0280-4678-827B-EC719CBC70F9}">
      <dgm:prSet/>
      <dgm:spPr/>
      <dgm:t>
        <a:bodyPr/>
        <a:lstStyle/>
        <a:p>
          <a:endParaRPr lang="en-GB">
            <a:solidFill>
              <a:schemeClr val="tx1"/>
            </a:solidFill>
          </a:endParaRPr>
        </a:p>
      </dgm:t>
    </dgm:pt>
    <dgm:pt modelId="{12BAE332-FE89-4205-BD95-3EE460161339}" type="sibTrans" cxnId="{8327F520-0280-4678-827B-EC719CBC70F9}">
      <dgm:prSet/>
      <dgm:spPr/>
      <dgm:t>
        <a:bodyPr/>
        <a:lstStyle/>
        <a:p>
          <a:endParaRPr lang="en-GB">
            <a:solidFill>
              <a:schemeClr val="tx1"/>
            </a:solidFill>
          </a:endParaRPr>
        </a:p>
      </dgm:t>
    </dgm:pt>
    <dgm:pt modelId="{1F56A1FA-4169-4EE5-9A16-A3B5FFD60FD6}">
      <dgm:prSet/>
      <dgm:spPr/>
      <dgm:t>
        <a:bodyPr/>
        <a:lstStyle/>
        <a:p>
          <a:r>
            <a:rPr lang="en-GB">
              <a:solidFill>
                <a:schemeClr val="tx1"/>
              </a:solidFill>
            </a:rPr>
            <a:t>Bullying, harassment, stress and fatigue</a:t>
          </a:r>
          <a:endParaRPr lang="en-GB" dirty="0">
            <a:solidFill>
              <a:schemeClr val="tx1"/>
            </a:solidFill>
          </a:endParaRPr>
        </a:p>
      </dgm:t>
    </dgm:pt>
    <dgm:pt modelId="{8313F075-9BF1-467F-A760-E7AD7F9CA4B9}" type="parTrans" cxnId="{55C50666-69A1-485F-9ED5-9796F536DA8D}">
      <dgm:prSet/>
      <dgm:spPr/>
      <dgm:t>
        <a:bodyPr/>
        <a:lstStyle/>
        <a:p>
          <a:endParaRPr lang="en-GB">
            <a:solidFill>
              <a:schemeClr val="tx1"/>
            </a:solidFill>
          </a:endParaRPr>
        </a:p>
      </dgm:t>
    </dgm:pt>
    <dgm:pt modelId="{85B6B14C-DCF9-46F2-99AB-9E6F7FDE1110}" type="sibTrans" cxnId="{55C50666-69A1-485F-9ED5-9796F536DA8D}">
      <dgm:prSet/>
      <dgm:spPr/>
      <dgm:t>
        <a:bodyPr/>
        <a:lstStyle/>
        <a:p>
          <a:endParaRPr lang="en-GB">
            <a:solidFill>
              <a:schemeClr val="tx1"/>
            </a:solidFill>
          </a:endParaRPr>
        </a:p>
      </dgm:t>
    </dgm:pt>
    <dgm:pt modelId="{F362C2E6-D698-419F-BDF8-4E6E637D0EED}">
      <dgm:prSet/>
      <dgm:spPr/>
      <dgm:t>
        <a:bodyPr/>
        <a:lstStyle/>
        <a:p>
          <a:r>
            <a:rPr lang="en-GB">
              <a:solidFill>
                <a:schemeClr val="tx1"/>
              </a:solidFill>
            </a:rPr>
            <a:t>Inadequate ventilation causing dust and fumes</a:t>
          </a:r>
          <a:endParaRPr lang="en-GB" dirty="0">
            <a:solidFill>
              <a:schemeClr val="tx1"/>
            </a:solidFill>
          </a:endParaRPr>
        </a:p>
      </dgm:t>
    </dgm:pt>
    <dgm:pt modelId="{B46018A1-E257-4A28-B482-F16093D9DA2B}" type="parTrans" cxnId="{EA3BE1DF-4AA0-43AE-9389-2036821F7FBF}">
      <dgm:prSet/>
      <dgm:spPr/>
      <dgm:t>
        <a:bodyPr/>
        <a:lstStyle/>
        <a:p>
          <a:endParaRPr lang="en-GB">
            <a:solidFill>
              <a:schemeClr val="tx1"/>
            </a:solidFill>
          </a:endParaRPr>
        </a:p>
      </dgm:t>
    </dgm:pt>
    <dgm:pt modelId="{19799BEB-6E21-4811-8799-95E3284C2D71}" type="sibTrans" cxnId="{EA3BE1DF-4AA0-43AE-9389-2036821F7FBF}">
      <dgm:prSet/>
      <dgm:spPr/>
      <dgm:t>
        <a:bodyPr/>
        <a:lstStyle/>
        <a:p>
          <a:endParaRPr lang="en-GB">
            <a:solidFill>
              <a:schemeClr val="tx1"/>
            </a:solidFill>
          </a:endParaRPr>
        </a:p>
      </dgm:t>
    </dgm:pt>
    <dgm:pt modelId="{33CA51D5-21F8-4488-AFDA-C112FE48EECD}">
      <dgm:prSet/>
      <dgm:spPr/>
      <dgm:t>
        <a:bodyPr/>
        <a:lstStyle/>
        <a:p>
          <a:r>
            <a:rPr lang="en-GB">
              <a:solidFill>
                <a:schemeClr val="tx1"/>
              </a:solidFill>
            </a:rPr>
            <a:t>Inadequate signage and lighting</a:t>
          </a:r>
          <a:endParaRPr lang="en-GB" dirty="0">
            <a:solidFill>
              <a:schemeClr val="tx1"/>
            </a:solidFill>
          </a:endParaRPr>
        </a:p>
      </dgm:t>
    </dgm:pt>
    <dgm:pt modelId="{9A8A8AEF-4BC7-41B5-8BFA-343FAE68B5FD}" type="parTrans" cxnId="{FB8C3D5A-414C-4B41-9A99-022760503B96}">
      <dgm:prSet/>
      <dgm:spPr/>
      <dgm:t>
        <a:bodyPr/>
        <a:lstStyle/>
        <a:p>
          <a:endParaRPr lang="en-GB">
            <a:solidFill>
              <a:schemeClr val="tx1"/>
            </a:solidFill>
          </a:endParaRPr>
        </a:p>
      </dgm:t>
    </dgm:pt>
    <dgm:pt modelId="{01DEFF56-C826-4AFE-AA49-A6F297CAF909}" type="sibTrans" cxnId="{FB8C3D5A-414C-4B41-9A99-022760503B96}">
      <dgm:prSet/>
      <dgm:spPr/>
      <dgm:t>
        <a:bodyPr/>
        <a:lstStyle/>
        <a:p>
          <a:endParaRPr lang="en-GB">
            <a:solidFill>
              <a:schemeClr val="tx1"/>
            </a:solidFill>
          </a:endParaRPr>
        </a:p>
      </dgm:t>
    </dgm:pt>
    <dgm:pt modelId="{5770DDC5-AAF1-4908-9954-FD400F571A51}" type="pres">
      <dgm:prSet presAssocID="{7652345A-6FDB-4694-995C-14A819B7027F}" presName="cycle" presStyleCnt="0">
        <dgm:presLayoutVars>
          <dgm:chMax val="1"/>
          <dgm:dir/>
          <dgm:animLvl val="ctr"/>
          <dgm:resizeHandles val="exact"/>
        </dgm:presLayoutVars>
      </dgm:prSet>
      <dgm:spPr/>
    </dgm:pt>
    <dgm:pt modelId="{C176DBA5-5F44-4D2E-B4E7-8058DA6B7E6F}" type="pres">
      <dgm:prSet presAssocID="{1F2DA95F-14D6-4E15-B082-15AA64597ABF}" presName="centerShape" presStyleLbl="node0" presStyleIdx="0" presStyleCnt="1"/>
      <dgm:spPr/>
    </dgm:pt>
    <dgm:pt modelId="{AAD854F1-0BC3-450A-BCBB-122B58854F87}" type="pres">
      <dgm:prSet presAssocID="{153EEE98-353A-4BE5-97A8-59E5BBB6223E}" presName="Name9" presStyleLbl="parChTrans1D2" presStyleIdx="0" presStyleCnt="11"/>
      <dgm:spPr/>
    </dgm:pt>
    <dgm:pt modelId="{767C4C72-F2C6-43BA-B56C-EA0300A850F1}" type="pres">
      <dgm:prSet presAssocID="{153EEE98-353A-4BE5-97A8-59E5BBB6223E}" presName="connTx" presStyleLbl="parChTrans1D2" presStyleIdx="0" presStyleCnt="11"/>
      <dgm:spPr/>
    </dgm:pt>
    <dgm:pt modelId="{78845D6E-570E-4A24-9CB4-9DACF58E2BDC}" type="pres">
      <dgm:prSet presAssocID="{B3DE09DE-9CDB-42BA-A5B6-8774C079F778}" presName="node" presStyleLbl="node1" presStyleIdx="0" presStyleCnt="11">
        <dgm:presLayoutVars>
          <dgm:bulletEnabled val="1"/>
        </dgm:presLayoutVars>
      </dgm:prSet>
      <dgm:spPr/>
    </dgm:pt>
    <dgm:pt modelId="{6EA49B46-D134-4561-AB96-D48048A7D7A8}" type="pres">
      <dgm:prSet presAssocID="{F37804DA-E2E3-433C-A6D2-BE895264F7D6}" presName="Name9" presStyleLbl="parChTrans1D2" presStyleIdx="1" presStyleCnt="11"/>
      <dgm:spPr/>
    </dgm:pt>
    <dgm:pt modelId="{3C0EB527-EECE-46F8-A110-C6E54006AF61}" type="pres">
      <dgm:prSet presAssocID="{F37804DA-E2E3-433C-A6D2-BE895264F7D6}" presName="connTx" presStyleLbl="parChTrans1D2" presStyleIdx="1" presStyleCnt="11"/>
      <dgm:spPr/>
    </dgm:pt>
    <dgm:pt modelId="{50293848-C260-47D6-AA78-22E2E27F1ECF}" type="pres">
      <dgm:prSet presAssocID="{27535258-C18F-45AD-8F9D-3653F7ABF610}" presName="node" presStyleLbl="node1" presStyleIdx="1" presStyleCnt="11">
        <dgm:presLayoutVars>
          <dgm:bulletEnabled val="1"/>
        </dgm:presLayoutVars>
      </dgm:prSet>
      <dgm:spPr/>
    </dgm:pt>
    <dgm:pt modelId="{505FBD63-7503-48D1-A550-8A7604FD57BE}" type="pres">
      <dgm:prSet presAssocID="{8DE98607-91C9-4B14-805C-F0CCB72922FE}" presName="Name9" presStyleLbl="parChTrans1D2" presStyleIdx="2" presStyleCnt="11"/>
      <dgm:spPr/>
    </dgm:pt>
    <dgm:pt modelId="{A7F78DF0-73A8-43FB-97AB-E75182F83B6E}" type="pres">
      <dgm:prSet presAssocID="{8DE98607-91C9-4B14-805C-F0CCB72922FE}" presName="connTx" presStyleLbl="parChTrans1D2" presStyleIdx="2" presStyleCnt="11"/>
      <dgm:spPr/>
    </dgm:pt>
    <dgm:pt modelId="{0D65A2BE-46E8-4C32-8FD2-076A5314246B}" type="pres">
      <dgm:prSet presAssocID="{80945240-24D7-4C87-BA46-9469690C620B}" presName="node" presStyleLbl="node1" presStyleIdx="2" presStyleCnt="11">
        <dgm:presLayoutVars>
          <dgm:bulletEnabled val="1"/>
        </dgm:presLayoutVars>
      </dgm:prSet>
      <dgm:spPr/>
    </dgm:pt>
    <dgm:pt modelId="{446B9809-AD4D-4A69-AC76-EC5EA3E7BE21}" type="pres">
      <dgm:prSet presAssocID="{8232496B-9955-44C7-912F-6AC1D9A7BB9E}" presName="Name9" presStyleLbl="parChTrans1D2" presStyleIdx="3" presStyleCnt="11"/>
      <dgm:spPr/>
    </dgm:pt>
    <dgm:pt modelId="{489215DD-30EE-41FD-B7F6-CB455F51F9C7}" type="pres">
      <dgm:prSet presAssocID="{8232496B-9955-44C7-912F-6AC1D9A7BB9E}" presName="connTx" presStyleLbl="parChTrans1D2" presStyleIdx="3" presStyleCnt="11"/>
      <dgm:spPr/>
    </dgm:pt>
    <dgm:pt modelId="{A0D6584D-AF7B-4DD2-BC2D-F310F43751C5}" type="pres">
      <dgm:prSet presAssocID="{93A743A1-6F35-4482-B1DD-EFFA35DDDC7F}" presName="node" presStyleLbl="node1" presStyleIdx="3" presStyleCnt="11">
        <dgm:presLayoutVars>
          <dgm:bulletEnabled val="1"/>
        </dgm:presLayoutVars>
      </dgm:prSet>
      <dgm:spPr/>
    </dgm:pt>
    <dgm:pt modelId="{0CBD7D07-2900-4095-B445-A4473A3A1C8B}" type="pres">
      <dgm:prSet presAssocID="{41348859-0C6C-46BF-8467-37240C4D5D1D}" presName="Name9" presStyleLbl="parChTrans1D2" presStyleIdx="4" presStyleCnt="11"/>
      <dgm:spPr/>
    </dgm:pt>
    <dgm:pt modelId="{33177FDD-5197-489D-81FA-7E8A831768C1}" type="pres">
      <dgm:prSet presAssocID="{41348859-0C6C-46BF-8467-37240C4D5D1D}" presName="connTx" presStyleLbl="parChTrans1D2" presStyleIdx="4" presStyleCnt="11"/>
      <dgm:spPr/>
    </dgm:pt>
    <dgm:pt modelId="{26C3B496-04AE-4251-B2A8-85DFBBB2BE1C}" type="pres">
      <dgm:prSet presAssocID="{9F7172DF-340F-4D4B-B56F-A83B41A2F220}" presName="node" presStyleLbl="node1" presStyleIdx="4" presStyleCnt="11">
        <dgm:presLayoutVars>
          <dgm:bulletEnabled val="1"/>
        </dgm:presLayoutVars>
      </dgm:prSet>
      <dgm:spPr/>
    </dgm:pt>
    <dgm:pt modelId="{F083CD2D-E4FA-41D6-96C1-56D682775BE4}" type="pres">
      <dgm:prSet presAssocID="{49787D30-8840-4EE8-B372-6CFBCEA26E8F}" presName="Name9" presStyleLbl="parChTrans1D2" presStyleIdx="5" presStyleCnt="11"/>
      <dgm:spPr/>
    </dgm:pt>
    <dgm:pt modelId="{42730AFE-37F2-47F3-BD9D-25CFE1E50906}" type="pres">
      <dgm:prSet presAssocID="{49787D30-8840-4EE8-B372-6CFBCEA26E8F}" presName="connTx" presStyleLbl="parChTrans1D2" presStyleIdx="5" presStyleCnt="11"/>
      <dgm:spPr/>
    </dgm:pt>
    <dgm:pt modelId="{6D120E4D-98F5-4146-AB16-CD4B2E20D593}" type="pres">
      <dgm:prSet presAssocID="{5E445AC7-B251-4F7F-BF83-FBF5E99D59E9}" presName="node" presStyleLbl="node1" presStyleIdx="5" presStyleCnt="11">
        <dgm:presLayoutVars>
          <dgm:bulletEnabled val="1"/>
        </dgm:presLayoutVars>
      </dgm:prSet>
      <dgm:spPr/>
    </dgm:pt>
    <dgm:pt modelId="{035F7385-C423-401E-9A0F-86D893D24266}" type="pres">
      <dgm:prSet presAssocID="{ADF16F82-449D-4637-84F0-64200A46CEF4}" presName="Name9" presStyleLbl="parChTrans1D2" presStyleIdx="6" presStyleCnt="11"/>
      <dgm:spPr/>
    </dgm:pt>
    <dgm:pt modelId="{BD56986C-7481-4FA9-9B05-897834AA0034}" type="pres">
      <dgm:prSet presAssocID="{ADF16F82-449D-4637-84F0-64200A46CEF4}" presName="connTx" presStyleLbl="parChTrans1D2" presStyleIdx="6" presStyleCnt="11"/>
      <dgm:spPr/>
    </dgm:pt>
    <dgm:pt modelId="{C01F3C68-304D-4B49-858A-91A3EF1DB807}" type="pres">
      <dgm:prSet presAssocID="{74CC8B05-06FD-437F-87D7-098A2E814560}" presName="node" presStyleLbl="node1" presStyleIdx="6" presStyleCnt="11">
        <dgm:presLayoutVars>
          <dgm:bulletEnabled val="1"/>
        </dgm:presLayoutVars>
      </dgm:prSet>
      <dgm:spPr/>
    </dgm:pt>
    <dgm:pt modelId="{AF911498-9672-43EA-9201-9A292C154E58}" type="pres">
      <dgm:prSet presAssocID="{F43168DD-BB29-496F-98EE-7BBCFD72BC1C}" presName="Name9" presStyleLbl="parChTrans1D2" presStyleIdx="7" presStyleCnt="11"/>
      <dgm:spPr/>
    </dgm:pt>
    <dgm:pt modelId="{38966EA5-9C5E-45B8-AB81-C0542D6ABEF6}" type="pres">
      <dgm:prSet presAssocID="{F43168DD-BB29-496F-98EE-7BBCFD72BC1C}" presName="connTx" presStyleLbl="parChTrans1D2" presStyleIdx="7" presStyleCnt="11"/>
      <dgm:spPr/>
    </dgm:pt>
    <dgm:pt modelId="{37285EAC-DF56-4340-A235-4FAAB2080BF9}" type="pres">
      <dgm:prSet presAssocID="{F8C0ED0F-71FA-4890-867F-03DBCC4F0265}" presName="node" presStyleLbl="node1" presStyleIdx="7" presStyleCnt="11">
        <dgm:presLayoutVars>
          <dgm:bulletEnabled val="1"/>
        </dgm:presLayoutVars>
      </dgm:prSet>
      <dgm:spPr/>
    </dgm:pt>
    <dgm:pt modelId="{5F87787A-C925-4B8E-8838-42EF08D501B3}" type="pres">
      <dgm:prSet presAssocID="{8313F075-9BF1-467F-A760-E7AD7F9CA4B9}" presName="Name9" presStyleLbl="parChTrans1D2" presStyleIdx="8" presStyleCnt="11"/>
      <dgm:spPr/>
    </dgm:pt>
    <dgm:pt modelId="{59F1DBA3-1813-4F28-A3CB-C799E86F5ECB}" type="pres">
      <dgm:prSet presAssocID="{8313F075-9BF1-467F-A760-E7AD7F9CA4B9}" presName="connTx" presStyleLbl="parChTrans1D2" presStyleIdx="8" presStyleCnt="11"/>
      <dgm:spPr/>
    </dgm:pt>
    <dgm:pt modelId="{D5BD12A3-9C66-4B69-B4E8-3E1D06039CDA}" type="pres">
      <dgm:prSet presAssocID="{1F56A1FA-4169-4EE5-9A16-A3B5FFD60FD6}" presName="node" presStyleLbl="node1" presStyleIdx="8" presStyleCnt="11">
        <dgm:presLayoutVars>
          <dgm:bulletEnabled val="1"/>
        </dgm:presLayoutVars>
      </dgm:prSet>
      <dgm:spPr/>
    </dgm:pt>
    <dgm:pt modelId="{1A032C3B-6DA5-4EC2-92B0-1A1C2C81986E}" type="pres">
      <dgm:prSet presAssocID="{B46018A1-E257-4A28-B482-F16093D9DA2B}" presName="Name9" presStyleLbl="parChTrans1D2" presStyleIdx="9" presStyleCnt="11"/>
      <dgm:spPr/>
    </dgm:pt>
    <dgm:pt modelId="{32DFF6B1-8809-4D44-A8A6-ACC6B5F47A72}" type="pres">
      <dgm:prSet presAssocID="{B46018A1-E257-4A28-B482-F16093D9DA2B}" presName="connTx" presStyleLbl="parChTrans1D2" presStyleIdx="9" presStyleCnt="11"/>
      <dgm:spPr/>
    </dgm:pt>
    <dgm:pt modelId="{B5792544-557B-4E21-94DD-76BCC2540FEB}" type="pres">
      <dgm:prSet presAssocID="{F362C2E6-D698-419F-BDF8-4E6E637D0EED}" presName="node" presStyleLbl="node1" presStyleIdx="9" presStyleCnt="11">
        <dgm:presLayoutVars>
          <dgm:bulletEnabled val="1"/>
        </dgm:presLayoutVars>
      </dgm:prSet>
      <dgm:spPr/>
    </dgm:pt>
    <dgm:pt modelId="{42934263-86CC-461F-80CE-E4EC422F2B4D}" type="pres">
      <dgm:prSet presAssocID="{9A8A8AEF-4BC7-41B5-8BFA-343FAE68B5FD}" presName="Name9" presStyleLbl="parChTrans1D2" presStyleIdx="10" presStyleCnt="11"/>
      <dgm:spPr/>
    </dgm:pt>
    <dgm:pt modelId="{DB6B58D0-F8FB-4398-A3C7-B338FE2F60B4}" type="pres">
      <dgm:prSet presAssocID="{9A8A8AEF-4BC7-41B5-8BFA-343FAE68B5FD}" presName="connTx" presStyleLbl="parChTrans1D2" presStyleIdx="10" presStyleCnt="11"/>
      <dgm:spPr/>
    </dgm:pt>
    <dgm:pt modelId="{27F53D89-1E61-4A66-870B-0184B0426F10}" type="pres">
      <dgm:prSet presAssocID="{33CA51D5-21F8-4488-AFDA-C112FE48EECD}" presName="node" presStyleLbl="node1" presStyleIdx="10" presStyleCnt="11">
        <dgm:presLayoutVars>
          <dgm:bulletEnabled val="1"/>
        </dgm:presLayoutVars>
      </dgm:prSet>
      <dgm:spPr/>
    </dgm:pt>
  </dgm:ptLst>
  <dgm:cxnLst>
    <dgm:cxn modelId="{5B075503-9BA6-4654-984B-8064BF80BF7D}" type="presOf" srcId="{ADF16F82-449D-4637-84F0-64200A46CEF4}" destId="{BD56986C-7481-4FA9-9B05-897834AA0034}" srcOrd="1" destOrd="0" presId="urn:microsoft.com/office/officeart/2005/8/layout/radial1"/>
    <dgm:cxn modelId="{27DE9D07-A2CC-4F02-82AF-305092C1C3C1}" type="presOf" srcId="{41348859-0C6C-46BF-8467-37240C4D5D1D}" destId="{0CBD7D07-2900-4095-B445-A4473A3A1C8B}" srcOrd="0" destOrd="0" presId="urn:microsoft.com/office/officeart/2005/8/layout/radial1"/>
    <dgm:cxn modelId="{AB97720F-B726-4335-8A46-C9DBEA21231A}" type="presOf" srcId="{49787D30-8840-4EE8-B372-6CFBCEA26E8F}" destId="{F083CD2D-E4FA-41D6-96C1-56D682775BE4}" srcOrd="0" destOrd="0" presId="urn:microsoft.com/office/officeart/2005/8/layout/radial1"/>
    <dgm:cxn modelId="{BFF48810-E744-4243-B32A-064747983B56}" srcId="{7652345A-6FDB-4694-995C-14A819B7027F}" destId="{1F2DA95F-14D6-4E15-B082-15AA64597ABF}" srcOrd="0" destOrd="0" parTransId="{7EAC0B0C-AB37-408E-B02A-B47F1898D82D}" sibTransId="{449E4111-350A-4013-BBAE-E6C1484C3405}"/>
    <dgm:cxn modelId="{0FEC0B1E-B2C4-402B-831A-D337FCF4B51F}" srcId="{1F2DA95F-14D6-4E15-B082-15AA64597ABF}" destId="{93A743A1-6F35-4482-B1DD-EFFA35DDDC7F}" srcOrd="3" destOrd="0" parTransId="{8232496B-9955-44C7-912F-6AC1D9A7BB9E}" sibTransId="{9495F933-2E0B-41F5-A507-6DC725156AF2}"/>
    <dgm:cxn modelId="{8327F520-0280-4678-827B-EC719CBC70F9}" srcId="{1F2DA95F-14D6-4E15-B082-15AA64597ABF}" destId="{F8C0ED0F-71FA-4890-867F-03DBCC4F0265}" srcOrd="7" destOrd="0" parTransId="{F43168DD-BB29-496F-98EE-7BBCFD72BC1C}" sibTransId="{12BAE332-FE89-4205-BD95-3EE460161339}"/>
    <dgm:cxn modelId="{8D522621-11B3-417D-BE9B-8E6EC153D349}" type="presOf" srcId="{27535258-C18F-45AD-8F9D-3653F7ABF610}" destId="{50293848-C260-47D6-AA78-22E2E27F1ECF}" srcOrd="0" destOrd="0" presId="urn:microsoft.com/office/officeart/2005/8/layout/radial1"/>
    <dgm:cxn modelId="{F8C3B521-FDF9-4156-A14C-81E535A478C5}" type="presOf" srcId="{B46018A1-E257-4A28-B482-F16093D9DA2B}" destId="{32DFF6B1-8809-4D44-A8A6-ACC6B5F47A72}" srcOrd="1" destOrd="0" presId="urn:microsoft.com/office/officeart/2005/8/layout/radial1"/>
    <dgm:cxn modelId="{0C2D6022-03D9-4DA5-B5C9-8F6C42340114}" type="presOf" srcId="{B46018A1-E257-4A28-B482-F16093D9DA2B}" destId="{1A032C3B-6DA5-4EC2-92B0-1A1C2C81986E}" srcOrd="0" destOrd="0" presId="urn:microsoft.com/office/officeart/2005/8/layout/radial1"/>
    <dgm:cxn modelId="{D996AC24-39C3-4186-9C8A-19011D876521}" type="presOf" srcId="{F37804DA-E2E3-433C-A6D2-BE895264F7D6}" destId="{6EA49B46-D134-4561-AB96-D48048A7D7A8}" srcOrd="0" destOrd="0" presId="urn:microsoft.com/office/officeart/2005/8/layout/radial1"/>
    <dgm:cxn modelId="{2837EE32-FF22-4DF7-9B36-2DA58A7E538D}" type="presOf" srcId="{9A8A8AEF-4BC7-41B5-8BFA-343FAE68B5FD}" destId="{DB6B58D0-F8FB-4398-A3C7-B338FE2F60B4}" srcOrd="1" destOrd="0" presId="urn:microsoft.com/office/officeart/2005/8/layout/radial1"/>
    <dgm:cxn modelId="{D1665B5B-0481-481B-9CFB-E45676518E54}" type="presOf" srcId="{8DE98607-91C9-4B14-805C-F0CCB72922FE}" destId="{A7F78DF0-73A8-43FB-97AB-E75182F83B6E}" srcOrd="1" destOrd="0" presId="urn:microsoft.com/office/officeart/2005/8/layout/radial1"/>
    <dgm:cxn modelId="{28AFE15B-0EE8-4992-B70F-69FB865C39F7}" type="presOf" srcId="{1F2DA95F-14D6-4E15-B082-15AA64597ABF}" destId="{C176DBA5-5F44-4D2E-B4E7-8058DA6B7E6F}" srcOrd="0" destOrd="0" presId="urn:microsoft.com/office/officeart/2005/8/layout/radial1"/>
    <dgm:cxn modelId="{6734B05E-2E4E-4614-B415-74E04F987169}" type="presOf" srcId="{8DE98607-91C9-4B14-805C-F0CCB72922FE}" destId="{505FBD63-7503-48D1-A550-8A7604FD57BE}" srcOrd="0" destOrd="0" presId="urn:microsoft.com/office/officeart/2005/8/layout/radial1"/>
    <dgm:cxn modelId="{A63DBB44-B769-4171-B0DC-6BC6F009A225}" type="presOf" srcId="{F8C0ED0F-71FA-4890-867F-03DBCC4F0265}" destId="{37285EAC-DF56-4340-A235-4FAAB2080BF9}" srcOrd="0" destOrd="0" presId="urn:microsoft.com/office/officeart/2005/8/layout/radial1"/>
    <dgm:cxn modelId="{0BD08C65-C23A-4BA6-AACB-16900FB05A7E}" type="presOf" srcId="{7652345A-6FDB-4694-995C-14A819B7027F}" destId="{5770DDC5-AAF1-4908-9954-FD400F571A51}" srcOrd="0" destOrd="0" presId="urn:microsoft.com/office/officeart/2005/8/layout/radial1"/>
    <dgm:cxn modelId="{55C50666-69A1-485F-9ED5-9796F536DA8D}" srcId="{1F2DA95F-14D6-4E15-B082-15AA64597ABF}" destId="{1F56A1FA-4169-4EE5-9A16-A3B5FFD60FD6}" srcOrd="8" destOrd="0" parTransId="{8313F075-9BF1-467F-A760-E7AD7F9CA4B9}" sibTransId="{85B6B14C-DCF9-46F2-99AB-9E6F7FDE1110}"/>
    <dgm:cxn modelId="{D7BED846-9F62-4DFC-89AC-CDEFD635D440}" srcId="{1F2DA95F-14D6-4E15-B082-15AA64597ABF}" destId="{80945240-24D7-4C87-BA46-9469690C620B}" srcOrd="2" destOrd="0" parTransId="{8DE98607-91C9-4B14-805C-F0CCB72922FE}" sibTransId="{764C6FB6-93B7-436A-A11F-F68FA0241BD4}"/>
    <dgm:cxn modelId="{411F6567-EF42-4E9A-B14C-045D9F7FC617}" type="presOf" srcId="{33CA51D5-21F8-4488-AFDA-C112FE48EECD}" destId="{27F53D89-1E61-4A66-870B-0184B0426F10}" srcOrd="0" destOrd="0" presId="urn:microsoft.com/office/officeart/2005/8/layout/radial1"/>
    <dgm:cxn modelId="{67C4374B-5218-4D70-8F39-7DBA4D563EB1}" type="presOf" srcId="{41348859-0C6C-46BF-8467-37240C4D5D1D}" destId="{33177FDD-5197-489D-81FA-7E8A831768C1}" srcOrd="1" destOrd="0" presId="urn:microsoft.com/office/officeart/2005/8/layout/radial1"/>
    <dgm:cxn modelId="{01CF8B70-1049-4A2F-BD88-511C6A6B5A61}" srcId="{1F2DA95F-14D6-4E15-B082-15AA64597ABF}" destId="{B3DE09DE-9CDB-42BA-A5B6-8774C079F778}" srcOrd="0" destOrd="0" parTransId="{153EEE98-353A-4BE5-97A8-59E5BBB6223E}" sibTransId="{EBAB5316-FB2C-4549-BFD9-3FA4951FB629}"/>
    <dgm:cxn modelId="{D2CA9C70-68A9-475C-807D-C042BC91C130}" type="presOf" srcId="{80945240-24D7-4C87-BA46-9469690C620B}" destId="{0D65A2BE-46E8-4C32-8FD2-076A5314246B}" srcOrd="0" destOrd="0" presId="urn:microsoft.com/office/officeart/2005/8/layout/radial1"/>
    <dgm:cxn modelId="{A4B6C750-29FD-4E27-9C75-C0C7E2F66623}" type="presOf" srcId="{74CC8B05-06FD-437F-87D7-098A2E814560}" destId="{C01F3C68-304D-4B49-858A-91A3EF1DB807}" srcOrd="0" destOrd="0" presId="urn:microsoft.com/office/officeart/2005/8/layout/radial1"/>
    <dgm:cxn modelId="{94AD6054-A3D8-4413-A0BA-194318B9C91A}" type="presOf" srcId="{8232496B-9955-44C7-912F-6AC1D9A7BB9E}" destId="{446B9809-AD4D-4A69-AC76-EC5EA3E7BE21}" srcOrd="0" destOrd="0" presId="urn:microsoft.com/office/officeart/2005/8/layout/radial1"/>
    <dgm:cxn modelId="{58F10A5A-10DF-41BB-A18D-F49D014A8E84}" srcId="{1F2DA95F-14D6-4E15-B082-15AA64597ABF}" destId="{5E445AC7-B251-4F7F-BF83-FBF5E99D59E9}" srcOrd="5" destOrd="0" parTransId="{49787D30-8840-4EE8-B372-6CFBCEA26E8F}" sibTransId="{4AFC5B0E-1364-4027-A45A-0B27BBD611BD}"/>
    <dgm:cxn modelId="{FB8C3D5A-414C-4B41-9A99-022760503B96}" srcId="{1F2DA95F-14D6-4E15-B082-15AA64597ABF}" destId="{33CA51D5-21F8-4488-AFDA-C112FE48EECD}" srcOrd="10" destOrd="0" parTransId="{9A8A8AEF-4BC7-41B5-8BFA-343FAE68B5FD}" sibTransId="{01DEFF56-C826-4AFE-AA49-A6F297CAF909}"/>
    <dgm:cxn modelId="{8A068C80-621B-428D-84B2-046469980F5D}" type="presOf" srcId="{153EEE98-353A-4BE5-97A8-59E5BBB6223E}" destId="{767C4C72-F2C6-43BA-B56C-EA0300A850F1}" srcOrd="1" destOrd="0" presId="urn:microsoft.com/office/officeart/2005/8/layout/radial1"/>
    <dgm:cxn modelId="{8D16A984-1D47-4E6E-A0D1-19F8C56C3318}" type="presOf" srcId="{8313F075-9BF1-467F-A760-E7AD7F9CA4B9}" destId="{59F1DBA3-1813-4F28-A3CB-C799E86F5ECB}" srcOrd="1" destOrd="0" presId="urn:microsoft.com/office/officeart/2005/8/layout/radial1"/>
    <dgm:cxn modelId="{DB4A7F8D-3A40-4063-A80C-066F963F6F83}" type="presOf" srcId="{8232496B-9955-44C7-912F-6AC1D9A7BB9E}" destId="{489215DD-30EE-41FD-B7F6-CB455F51F9C7}" srcOrd="1" destOrd="0" presId="urn:microsoft.com/office/officeart/2005/8/layout/radial1"/>
    <dgm:cxn modelId="{C04BDA8F-5B7D-4A6C-A700-4DAE34ED4B0A}" srcId="{1F2DA95F-14D6-4E15-B082-15AA64597ABF}" destId="{74CC8B05-06FD-437F-87D7-098A2E814560}" srcOrd="6" destOrd="0" parTransId="{ADF16F82-449D-4637-84F0-64200A46CEF4}" sibTransId="{B0E717F8-C8AA-4582-A510-C68E2E02AC04}"/>
    <dgm:cxn modelId="{0C340199-6630-46F1-9ED2-395A6F211B70}" srcId="{1F2DA95F-14D6-4E15-B082-15AA64597ABF}" destId="{9F7172DF-340F-4D4B-B56F-A83B41A2F220}" srcOrd="4" destOrd="0" parTransId="{41348859-0C6C-46BF-8467-37240C4D5D1D}" sibTransId="{9E040743-A04C-4491-A006-E8CD4ABFF581}"/>
    <dgm:cxn modelId="{AFB93FA0-CD13-497D-8FB9-58D1CA91540A}" type="presOf" srcId="{B3DE09DE-9CDB-42BA-A5B6-8774C079F778}" destId="{78845D6E-570E-4A24-9CB4-9DACF58E2BDC}" srcOrd="0" destOrd="0" presId="urn:microsoft.com/office/officeart/2005/8/layout/radial1"/>
    <dgm:cxn modelId="{9272EEA3-82AA-441A-908F-65F78BD59C27}" type="presOf" srcId="{1F56A1FA-4169-4EE5-9A16-A3B5FFD60FD6}" destId="{D5BD12A3-9C66-4B69-B4E8-3E1D06039CDA}" srcOrd="0" destOrd="0" presId="urn:microsoft.com/office/officeart/2005/8/layout/radial1"/>
    <dgm:cxn modelId="{AF9018A4-9A4E-4215-8604-F7849DA95FAB}" type="presOf" srcId="{F43168DD-BB29-496F-98EE-7BBCFD72BC1C}" destId="{AF911498-9672-43EA-9201-9A292C154E58}" srcOrd="0" destOrd="0" presId="urn:microsoft.com/office/officeart/2005/8/layout/radial1"/>
    <dgm:cxn modelId="{98634BA4-F575-463A-A422-50A995D92ED8}" type="presOf" srcId="{5E445AC7-B251-4F7F-BF83-FBF5E99D59E9}" destId="{6D120E4D-98F5-4146-AB16-CD4B2E20D593}" srcOrd="0" destOrd="0" presId="urn:microsoft.com/office/officeart/2005/8/layout/radial1"/>
    <dgm:cxn modelId="{8EE8AACC-BE3D-4CC1-8871-0337F70D5FE2}" type="presOf" srcId="{93A743A1-6F35-4482-B1DD-EFFA35DDDC7F}" destId="{A0D6584D-AF7B-4DD2-BC2D-F310F43751C5}" srcOrd="0" destOrd="0" presId="urn:microsoft.com/office/officeart/2005/8/layout/radial1"/>
    <dgm:cxn modelId="{082068D5-5410-40C8-B77A-AB54D2A24F6A}" type="presOf" srcId="{9A8A8AEF-4BC7-41B5-8BFA-343FAE68B5FD}" destId="{42934263-86CC-461F-80CE-E4EC422F2B4D}" srcOrd="0" destOrd="0" presId="urn:microsoft.com/office/officeart/2005/8/layout/radial1"/>
    <dgm:cxn modelId="{16F30ADA-79CA-48C8-9729-A617FDD310CE}" type="presOf" srcId="{F43168DD-BB29-496F-98EE-7BBCFD72BC1C}" destId="{38966EA5-9C5E-45B8-AB81-C0542D6ABEF6}" srcOrd="1" destOrd="0" presId="urn:microsoft.com/office/officeart/2005/8/layout/radial1"/>
    <dgm:cxn modelId="{EA3BE1DF-4AA0-43AE-9389-2036821F7FBF}" srcId="{1F2DA95F-14D6-4E15-B082-15AA64597ABF}" destId="{F362C2E6-D698-419F-BDF8-4E6E637D0EED}" srcOrd="9" destOrd="0" parTransId="{B46018A1-E257-4A28-B482-F16093D9DA2B}" sibTransId="{19799BEB-6E21-4811-8799-95E3284C2D71}"/>
    <dgm:cxn modelId="{8C6C6AE4-2ED5-4B4A-92E4-E008633AA831}" type="presOf" srcId="{8313F075-9BF1-467F-A760-E7AD7F9CA4B9}" destId="{5F87787A-C925-4B8E-8838-42EF08D501B3}" srcOrd="0" destOrd="0" presId="urn:microsoft.com/office/officeart/2005/8/layout/radial1"/>
    <dgm:cxn modelId="{6A7B23E6-DCB2-4515-A293-21475B6AACD2}" type="presOf" srcId="{9F7172DF-340F-4D4B-B56F-A83B41A2F220}" destId="{26C3B496-04AE-4251-B2A8-85DFBBB2BE1C}" srcOrd="0" destOrd="0" presId="urn:microsoft.com/office/officeart/2005/8/layout/radial1"/>
    <dgm:cxn modelId="{C91F94E7-0866-47A8-B549-7B3606089268}" type="presOf" srcId="{F362C2E6-D698-419F-BDF8-4E6E637D0EED}" destId="{B5792544-557B-4E21-94DD-76BCC2540FEB}" srcOrd="0" destOrd="0" presId="urn:microsoft.com/office/officeart/2005/8/layout/radial1"/>
    <dgm:cxn modelId="{9160A9EB-6D10-4FC3-9362-83186C048366}" type="presOf" srcId="{153EEE98-353A-4BE5-97A8-59E5BBB6223E}" destId="{AAD854F1-0BC3-450A-BCBB-122B58854F87}" srcOrd="0" destOrd="0" presId="urn:microsoft.com/office/officeart/2005/8/layout/radial1"/>
    <dgm:cxn modelId="{B53BCAEF-D852-48CC-83B3-AE18A57A5CF1}" type="presOf" srcId="{F37804DA-E2E3-433C-A6D2-BE895264F7D6}" destId="{3C0EB527-EECE-46F8-A110-C6E54006AF61}" srcOrd="1" destOrd="0" presId="urn:microsoft.com/office/officeart/2005/8/layout/radial1"/>
    <dgm:cxn modelId="{55629BF0-3395-4B9B-8BE0-2577772873B5}" srcId="{1F2DA95F-14D6-4E15-B082-15AA64597ABF}" destId="{27535258-C18F-45AD-8F9D-3653F7ABF610}" srcOrd="1" destOrd="0" parTransId="{F37804DA-E2E3-433C-A6D2-BE895264F7D6}" sibTransId="{A208D796-372F-49D9-98CE-4C66FF0EB10B}"/>
    <dgm:cxn modelId="{B8B909F7-78BE-42B9-BD19-168987EB580A}" type="presOf" srcId="{49787D30-8840-4EE8-B372-6CFBCEA26E8F}" destId="{42730AFE-37F2-47F3-BD9D-25CFE1E50906}" srcOrd="1" destOrd="0" presId="urn:microsoft.com/office/officeart/2005/8/layout/radial1"/>
    <dgm:cxn modelId="{F80187FB-035A-47EB-BFF2-D036CBD9685E}" type="presOf" srcId="{ADF16F82-449D-4637-84F0-64200A46CEF4}" destId="{035F7385-C423-401E-9A0F-86D893D24266}" srcOrd="0" destOrd="0" presId="urn:microsoft.com/office/officeart/2005/8/layout/radial1"/>
    <dgm:cxn modelId="{6E1ABA46-F919-4A9E-8B63-439118ED96AE}" type="presParOf" srcId="{5770DDC5-AAF1-4908-9954-FD400F571A51}" destId="{C176DBA5-5F44-4D2E-B4E7-8058DA6B7E6F}" srcOrd="0" destOrd="0" presId="urn:microsoft.com/office/officeart/2005/8/layout/radial1"/>
    <dgm:cxn modelId="{DFEFAC7D-0E34-4AB6-9E95-BB2FE44D5D84}" type="presParOf" srcId="{5770DDC5-AAF1-4908-9954-FD400F571A51}" destId="{AAD854F1-0BC3-450A-BCBB-122B58854F87}" srcOrd="1" destOrd="0" presId="urn:microsoft.com/office/officeart/2005/8/layout/radial1"/>
    <dgm:cxn modelId="{054313E4-1930-4511-814F-86DC89852AB6}" type="presParOf" srcId="{AAD854F1-0BC3-450A-BCBB-122B58854F87}" destId="{767C4C72-F2C6-43BA-B56C-EA0300A850F1}" srcOrd="0" destOrd="0" presId="urn:microsoft.com/office/officeart/2005/8/layout/radial1"/>
    <dgm:cxn modelId="{C32964D1-BD87-49E8-8A15-0C94592C7DAB}" type="presParOf" srcId="{5770DDC5-AAF1-4908-9954-FD400F571A51}" destId="{78845D6E-570E-4A24-9CB4-9DACF58E2BDC}" srcOrd="2" destOrd="0" presId="urn:microsoft.com/office/officeart/2005/8/layout/radial1"/>
    <dgm:cxn modelId="{AC5A5814-9DDD-4260-8157-A272C3AA80A6}" type="presParOf" srcId="{5770DDC5-AAF1-4908-9954-FD400F571A51}" destId="{6EA49B46-D134-4561-AB96-D48048A7D7A8}" srcOrd="3" destOrd="0" presId="urn:microsoft.com/office/officeart/2005/8/layout/radial1"/>
    <dgm:cxn modelId="{21733639-AD1B-403C-91D8-619250FF2A29}" type="presParOf" srcId="{6EA49B46-D134-4561-AB96-D48048A7D7A8}" destId="{3C0EB527-EECE-46F8-A110-C6E54006AF61}" srcOrd="0" destOrd="0" presId="urn:microsoft.com/office/officeart/2005/8/layout/radial1"/>
    <dgm:cxn modelId="{E67464B3-39E3-4EE3-AD4C-9AA6DDA6F3CA}" type="presParOf" srcId="{5770DDC5-AAF1-4908-9954-FD400F571A51}" destId="{50293848-C260-47D6-AA78-22E2E27F1ECF}" srcOrd="4" destOrd="0" presId="urn:microsoft.com/office/officeart/2005/8/layout/radial1"/>
    <dgm:cxn modelId="{F5BD26AF-01CA-4203-8A44-37E22BCB1E6D}" type="presParOf" srcId="{5770DDC5-AAF1-4908-9954-FD400F571A51}" destId="{505FBD63-7503-48D1-A550-8A7604FD57BE}" srcOrd="5" destOrd="0" presId="urn:microsoft.com/office/officeart/2005/8/layout/radial1"/>
    <dgm:cxn modelId="{B4B5072C-436D-4517-8D1B-48CE2D55E99E}" type="presParOf" srcId="{505FBD63-7503-48D1-A550-8A7604FD57BE}" destId="{A7F78DF0-73A8-43FB-97AB-E75182F83B6E}" srcOrd="0" destOrd="0" presId="urn:microsoft.com/office/officeart/2005/8/layout/radial1"/>
    <dgm:cxn modelId="{D0286FE2-0345-4547-931B-906BC9599BC1}" type="presParOf" srcId="{5770DDC5-AAF1-4908-9954-FD400F571A51}" destId="{0D65A2BE-46E8-4C32-8FD2-076A5314246B}" srcOrd="6" destOrd="0" presId="urn:microsoft.com/office/officeart/2005/8/layout/radial1"/>
    <dgm:cxn modelId="{8CBFE351-7069-43D8-9DCB-1FFF33A0C79A}" type="presParOf" srcId="{5770DDC5-AAF1-4908-9954-FD400F571A51}" destId="{446B9809-AD4D-4A69-AC76-EC5EA3E7BE21}" srcOrd="7" destOrd="0" presId="urn:microsoft.com/office/officeart/2005/8/layout/radial1"/>
    <dgm:cxn modelId="{72591D14-E13F-4397-A2DF-F24D70FE5536}" type="presParOf" srcId="{446B9809-AD4D-4A69-AC76-EC5EA3E7BE21}" destId="{489215DD-30EE-41FD-B7F6-CB455F51F9C7}" srcOrd="0" destOrd="0" presId="urn:microsoft.com/office/officeart/2005/8/layout/radial1"/>
    <dgm:cxn modelId="{9061B9CB-057A-44AA-B7A6-93C3B57503AC}" type="presParOf" srcId="{5770DDC5-AAF1-4908-9954-FD400F571A51}" destId="{A0D6584D-AF7B-4DD2-BC2D-F310F43751C5}" srcOrd="8" destOrd="0" presId="urn:microsoft.com/office/officeart/2005/8/layout/radial1"/>
    <dgm:cxn modelId="{F3419616-948F-4659-B2C2-17ACF1A6EE35}" type="presParOf" srcId="{5770DDC5-AAF1-4908-9954-FD400F571A51}" destId="{0CBD7D07-2900-4095-B445-A4473A3A1C8B}" srcOrd="9" destOrd="0" presId="urn:microsoft.com/office/officeart/2005/8/layout/radial1"/>
    <dgm:cxn modelId="{293881FF-E399-4F70-A7FC-276BCADD9919}" type="presParOf" srcId="{0CBD7D07-2900-4095-B445-A4473A3A1C8B}" destId="{33177FDD-5197-489D-81FA-7E8A831768C1}" srcOrd="0" destOrd="0" presId="urn:microsoft.com/office/officeart/2005/8/layout/radial1"/>
    <dgm:cxn modelId="{6E16F4E9-F44A-41D2-8ED0-A1BA2C76FD4A}" type="presParOf" srcId="{5770DDC5-AAF1-4908-9954-FD400F571A51}" destId="{26C3B496-04AE-4251-B2A8-85DFBBB2BE1C}" srcOrd="10" destOrd="0" presId="urn:microsoft.com/office/officeart/2005/8/layout/radial1"/>
    <dgm:cxn modelId="{35642261-9864-4B86-8057-DF08C251EC16}" type="presParOf" srcId="{5770DDC5-AAF1-4908-9954-FD400F571A51}" destId="{F083CD2D-E4FA-41D6-96C1-56D682775BE4}" srcOrd="11" destOrd="0" presId="urn:microsoft.com/office/officeart/2005/8/layout/radial1"/>
    <dgm:cxn modelId="{A8B3B08F-7F3C-4FB3-8C1D-49CD0F31A35A}" type="presParOf" srcId="{F083CD2D-E4FA-41D6-96C1-56D682775BE4}" destId="{42730AFE-37F2-47F3-BD9D-25CFE1E50906}" srcOrd="0" destOrd="0" presId="urn:microsoft.com/office/officeart/2005/8/layout/radial1"/>
    <dgm:cxn modelId="{08FBC4EB-F22A-4AD9-A584-CD325C4ED64F}" type="presParOf" srcId="{5770DDC5-AAF1-4908-9954-FD400F571A51}" destId="{6D120E4D-98F5-4146-AB16-CD4B2E20D593}" srcOrd="12" destOrd="0" presId="urn:microsoft.com/office/officeart/2005/8/layout/radial1"/>
    <dgm:cxn modelId="{599C747E-5360-4ACA-B373-75FFD9665A77}" type="presParOf" srcId="{5770DDC5-AAF1-4908-9954-FD400F571A51}" destId="{035F7385-C423-401E-9A0F-86D893D24266}" srcOrd="13" destOrd="0" presId="urn:microsoft.com/office/officeart/2005/8/layout/radial1"/>
    <dgm:cxn modelId="{CD77D07A-39C0-4170-95DB-D9817175553E}" type="presParOf" srcId="{035F7385-C423-401E-9A0F-86D893D24266}" destId="{BD56986C-7481-4FA9-9B05-897834AA0034}" srcOrd="0" destOrd="0" presId="urn:microsoft.com/office/officeart/2005/8/layout/radial1"/>
    <dgm:cxn modelId="{B19EA416-1B78-48D0-B8A6-45C9CB537091}" type="presParOf" srcId="{5770DDC5-AAF1-4908-9954-FD400F571A51}" destId="{C01F3C68-304D-4B49-858A-91A3EF1DB807}" srcOrd="14" destOrd="0" presId="urn:microsoft.com/office/officeart/2005/8/layout/radial1"/>
    <dgm:cxn modelId="{61A3A975-7FFC-4020-8EA9-9D52B30691CC}" type="presParOf" srcId="{5770DDC5-AAF1-4908-9954-FD400F571A51}" destId="{AF911498-9672-43EA-9201-9A292C154E58}" srcOrd="15" destOrd="0" presId="urn:microsoft.com/office/officeart/2005/8/layout/radial1"/>
    <dgm:cxn modelId="{D2DD11B9-9FD9-4990-8E91-55A820667394}" type="presParOf" srcId="{AF911498-9672-43EA-9201-9A292C154E58}" destId="{38966EA5-9C5E-45B8-AB81-C0542D6ABEF6}" srcOrd="0" destOrd="0" presId="urn:microsoft.com/office/officeart/2005/8/layout/radial1"/>
    <dgm:cxn modelId="{E83328A4-45E1-4C53-AB5F-EE41F28FAFD5}" type="presParOf" srcId="{5770DDC5-AAF1-4908-9954-FD400F571A51}" destId="{37285EAC-DF56-4340-A235-4FAAB2080BF9}" srcOrd="16" destOrd="0" presId="urn:microsoft.com/office/officeart/2005/8/layout/radial1"/>
    <dgm:cxn modelId="{CFD6292E-AFEE-41E9-A7DF-E90DBA914DAB}" type="presParOf" srcId="{5770DDC5-AAF1-4908-9954-FD400F571A51}" destId="{5F87787A-C925-4B8E-8838-42EF08D501B3}" srcOrd="17" destOrd="0" presId="urn:microsoft.com/office/officeart/2005/8/layout/radial1"/>
    <dgm:cxn modelId="{3380F67E-8C10-485D-ADBB-858FDF9BFD43}" type="presParOf" srcId="{5F87787A-C925-4B8E-8838-42EF08D501B3}" destId="{59F1DBA3-1813-4F28-A3CB-C799E86F5ECB}" srcOrd="0" destOrd="0" presId="urn:microsoft.com/office/officeart/2005/8/layout/radial1"/>
    <dgm:cxn modelId="{6BEFBB15-8A6F-4541-9DD8-22D6BC57649A}" type="presParOf" srcId="{5770DDC5-AAF1-4908-9954-FD400F571A51}" destId="{D5BD12A3-9C66-4B69-B4E8-3E1D06039CDA}" srcOrd="18" destOrd="0" presId="urn:microsoft.com/office/officeart/2005/8/layout/radial1"/>
    <dgm:cxn modelId="{F0A4147F-6E4A-4A51-8742-85C2F5E93ACC}" type="presParOf" srcId="{5770DDC5-AAF1-4908-9954-FD400F571A51}" destId="{1A032C3B-6DA5-4EC2-92B0-1A1C2C81986E}" srcOrd="19" destOrd="0" presId="urn:microsoft.com/office/officeart/2005/8/layout/radial1"/>
    <dgm:cxn modelId="{46D30284-22DF-436E-9491-9150AAAF1D39}" type="presParOf" srcId="{1A032C3B-6DA5-4EC2-92B0-1A1C2C81986E}" destId="{32DFF6B1-8809-4D44-A8A6-ACC6B5F47A72}" srcOrd="0" destOrd="0" presId="urn:microsoft.com/office/officeart/2005/8/layout/radial1"/>
    <dgm:cxn modelId="{93E4D6A1-4744-4EE7-A149-54DFFDCC1DAC}" type="presParOf" srcId="{5770DDC5-AAF1-4908-9954-FD400F571A51}" destId="{B5792544-557B-4E21-94DD-76BCC2540FEB}" srcOrd="20" destOrd="0" presId="urn:microsoft.com/office/officeart/2005/8/layout/radial1"/>
    <dgm:cxn modelId="{3B87A223-FC12-4837-B60D-26203848C329}" type="presParOf" srcId="{5770DDC5-AAF1-4908-9954-FD400F571A51}" destId="{42934263-86CC-461F-80CE-E4EC422F2B4D}" srcOrd="21" destOrd="0" presId="urn:microsoft.com/office/officeart/2005/8/layout/radial1"/>
    <dgm:cxn modelId="{71FC98E3-FD02-49DE-8CA2-7E45035118E1}" type="presParOf" srcId="{42934263-86CC-461F-80CE-E4EC422F2B4D}" destId="{DB6B58D0-F8FB-4398-A3C7-B338FE2F60B4}" srcOrd="0" destOrd="0" presId="urn:microsoft.com/office/officeart/2005/8/layout/radial1"/>
    <dgm:cxn modelId="{A2910080-1E10-4F07-A984-B8F74E5A707D}" type="presParOf" srcId="{5770DDC5-AAF1-4908-9954-FD400F571A51}" destId="{27F53D89-1E61-4A66-870B-0184B0426F10}" srcOrd="22"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824C9A-A2EA-4F2E-B7B9-4B996A0FF55D}" type="doc">
      <dgm:prSet loTypeId="urn:microsoft.com/office/officeart/2005/8/layout/radial1" loCatId="cycle" qsTypeId="urn:microsoft.com/office/officeart/2005/8/quickstyle/3d1" qsCatId="3D" csTypeId="urn:microsoft.com/office/officeart/2005/8/colors/colorful4" csCatId="colorful" phldr="1"/>
      <dgm:spPr/>
      <dgm:t>
        <a:bodyPr/>
        <a:lstStyle/>
        <a:p>
          <a:endParaRPr lang="en-GB"/>
        </a:p>
      </dgm:t>
    </dgm:pt>
    <dgm:pt modelId="{7E7DF82F-F461-483D-82D4-9D8C8F735402}">
      <dgm:prSet phldrT="[Text]" custT="1"/>
      <dgm:spPr/>
      <dgm:t>
        <a:bodyPr/>
        <a:lstStyle/>
        <a:p>
          <a:r>
            <a:rPr lang="en-GB" sz="1000">
              <a:solidFill>
                <a:schemeClr val="tx1"/>
              </a:solidFill>
            </a:rPr>
            <a:t>Security risks</a:t>
          </a:r>
          <a:endParaRPr lang="en-GB" sz="1000" dirty="0">
            <a:solidFill>
              <a:schemeClr val="tx1"/>
            </a:solidFill>
          </a:endParaRPr>
        </a:p>
      </dgm:t>
    </dgm:pt>
    <dgm:pt modelId="{E6959A61-EA8E-493C-AC6D-0569CE747EBB}" type="parTrans" cxnId="{92C33A56-7532-42B6-8A3F-324C4B0619CB}">
      <dgm:prSet/>
      <dgm:spPr/>
      <dgm:t>
        <a:bodyPr/>
        <a:lstStyle/>
        <a:p>
          <a:endParaRPr lang="en-GB" sz="1800">
            <a:solidFill>
              <a:schemeClr val="tx1"/>
            </a:solidFill>
          </a:endParaRPr>
        </a:p>
      </dgm:t>
    </dgm:pt>
    <dgm:pt modelId="{BA33FBCE-7536-481A-AF5C-61A6FFC1B4AA}" type="sibTrans" cxnId="{92C33A56-7532-42B6-8A3F-324C4B0619CB}">
      <dgm:prSet/>
      <dgm:spPr/>
      <dgm:t>
        <a:bodyPr/>
        <a:lstStyle/>
        <a:p>
          <a:endParaRPr lang="en-GB" sz="1800">
            <a:solidFill>
              <a:schemeClr val="tx1"/>
            </a:solidFill>
          </a:endParaRPr>
        </a:p>
      </dgm:t>
    </dgm:pt>
    <dgm:pt modelId="{3D38D347-115C-4EF0-A7C9-A7167E3DD463}">
      <dgm:prSet phldrT="[Text]" custT="1"/>
      <dgm:spPr/>
      <dgm:t>
        <a:bodyPr/>
        <a:lstStyle/>
        <a:p>
          <a:r>
            <a:rPr lang="en-GB" sz="600">
              <a:solidFill>
                <a:schemeClr val="tx1"/>
              </a:solidFill>
            </a:rPr>
            <a:t>Theft</a:t>
          </a:r>
          <a:endParaRPr lang="en-GB" sz="600" dirty="0">
            <a:solidFill>
              <a:schemeClr val="tx1"/>
            </a:solidFill>
          </a:endParaRPr>
        </a:p>
      </dgm:t>
    </dgm:pt>
    <dgm:pt modelId="{6F530093-2A8F-4B86-B356-CF46EA3DAB5C}" type="parTrans" cxnId="{777798DD-B133-44B4-8140-8446B298ED3D}">
      <dgm:prSet custT="1"/>
      <dgm:spPr/>
      <dgm:t>
        <a:bodyPr/>
        <a:lstStyle/>
        <a:p>
          <a:endParaRPr lang="en-GB" sz="500">
            <a:solidFill>
              <a:schemeClr val="tx1"/>
            </a:solidFill>
          </a:endParaRPr>
        </a:p>
      </dgm:t>
    </dgm:pt>
    <dgm:pt modelId="{F562452D-456D-4482-8AD3-C5118C23E0E2}" type="sibTrans" cxnId="{777798DD-B133-44B4-8140-8446B298ED3D}">
      <dgm:prSet/>
      <dgm:spPr/>
      <dgm:t>
        <a:bodyPr/>
        <a:lstStyle/>
        <a:p>
          <a:endParaRPr lang="en-GB" sz="1800">
            <a:solidFill>
              <a:schemeClr val="tx1"/>
            </a:solidFill>
          </a:endParaRPr>
        </a:p>
      </dgm:t>
    </dgm:pt>
    <dgm:pt modelId="{8B26B8F6-31FA-417B-A257-36105B7278D4}">
      <dgm:prSet phldrT="[Text]" custT="1"/>
      <dgm:spPr/>
      <dgm:t>
        <a:bodyPr/>
        <a:lstStyle/>
        <a:p>
          <a:r>
            <a:rPr lang="en-GB" sz="600">
              <a:solidFill>
                <a:schemeClr val="tx1"/>
              </a:solidFill>
            </a:rPr>
            <a:t>Burglary</a:t>
          </a:r>
          <a:endParaRPr lang="en-GB" sz="600" dirty="0">
            <a:solidFill>
              <a:schemeClr val="tx1"/>
            </a:solidFill>
          </a:endParaRPr>
        </a:p>
      </dgm:t>
    </dgm:pt>
    <dgm:pt modelId="{1C39FFB7-DECE-451C-AE18-66475420DC4F}" type="parTrans" cxnId="{6E31B9CE-272D-4B38-89F8-21C2B63846A0}">
      <dgm:prSet custT="1"/>
      <dgm:spPr/>
      <dgm:t>
        <a:bodyPr/>
        <a:lstStyle/>
        <a:p>
          <a:endParaRPr lang="en-GB" sz="500">
            <a:solidFill>
              <a:schemeClr val="tx1"/>
            </a:solidFill>
          </a:endParaRPr>
        </a:p>
      </dgm:t>
    </dgm:pt>
    <dgm:pt modelId="{D2BE8066-1BA7-461F-A005-034473988C6A}" type="sibTrans" cxnId="{6E31B9CE-272D-4B38-89F8-21C2B63846A0}">
      <dgm:prSet/>
      <dgm:spPr/>
      <dgm:t>
        <a:bodyPr/>
        <a:lstStyle/>
        <a:p>
          <a:endParaRPr lang="en-GB" sz="1800">
            <a:solidFill>
              <a:schemeClr val="tx1"/>
            </a:solidFill>
          </a:endParaRPr>
        </a:p>
      </dgm:t>
    </dgm:pt>
    <dgm:pt modelId="{B3DC886C-26C4-4017-BDB8-A58ED04BB09C}">
      <dgm:prSet phldrT="[Text]" custT="1"/>
      <dgm:spPr/>
      <dgm:t>
        <a:bodyPr/>
        <a:lstStyle/>
        <a:p>
          <a:r>
            <a:rPr lang="en-GB" sz="600">
              <a:solidFill>
                <a:schemeClr val="tx1"/>
              </a:solidFill>
            </a:rPr>
            <a:t>Robbery</a:t>
          </a:r>
          <a:endParaRPr lang="en-GB" sz="600" dirty="0">
            <a:solidFill>
              <a:schemeClr val="tx1"/>
            </a:solidFill>
          </a:endParaRPr>
        </a:p>
      </dgm:t>
    </dgm:pt>
    <dgm:pt modelId="{C5D4CC9C-921F-4039-9EC7-0D940879C4AC}" type="parTrans" cxnId="{1565F883-EA49-4639-B0F2-EF710E0480CE}">
      <dgm:prSet custT="1"/>
      <dgm:spPr/>
      <dgm:t>
        <a:bodyPr/>
        <a:lstStyle/>
        <a:p>
          <a:endParaRPr lang="en-GB" sz="500">
            <a:solidFill>
              <a:schemeClr val="tx1"/>
            </a:solidFill>
          </a:endParaRPr>
        </a:p>
      </dgm:t>
    </dgm:pt>
    <dgm:pt modelId="{3BFC2477-BF1E-4238-A40B-C4D2E3FD3B01}" type="sibTrans" cxnId="{1565F883-EA49-4639-B0F2-EF710E0480CE}">
      <dgm:prSet/>
      <dgm:spPr/>
      <dgm:t>
        <a:bodyPr/>
        <a:lstStyle/>
        <a:p>
          <a:endParaRPr lang="en-GB" sz="1800">
            <a:solidFill>
              <a:schemeClr val="tx1"/>
            </a:solidFill>
          </a:endParaRPr>
        </a:p>
      </dgm:t>
    </dgm:pt>
    <dgm:pt modelId="{E3FD7CA0-B98E-4C05-AED6-0AA07E010465}">
      <dgm:prSet phldrT="[Text]" custT="1"/>
      <dgm:spPr/>
      <dgm:t>
        <a:bodyPr/>
        <a:lstStyle/>
        <a:p>
          <a:r>
            <a:rPr lang="en-GB" sz="600">
              <a:solidFill>
                <a:schemeClr val="tx1"/>
              </a:solidFill>
            </a:rPr>
            <a:t>Fraud</a:t>
          </a:r>
          <a:endParaRPr lang="en-GB" sz="600" dirty="0">
            <a:solidFill>
              <a:schemeClr val="tx1"/>
            </a:solidFill>
          </a:endParaRPr>
        </a:p>
      </dgm:t>
    </dgm:pt>
    <dgm:pt modelId="{37F29580-51EE-404D-AE87-7D9CE9FD145E}" type="parTrans" cxnId="{843B3F0C-E4BD-43C6-BB8C-51960FF364FE}">
      <dgm:prSet custT="1"/>
      <dgm:spPr/>
      <dgm:t>
        <a:bodyPr/>
        <a:lstStyle/>
        <a:p>
          <a:endParaRPr lang="en-GB" sz="500">
            <a:solidFill>
              <a:schemeClr val="tx1"/>
            </a:solidFill>
          </a:endParaRPr>
        </a:p>
      </dgm:t>
    </dgm:pt>
    <dgm:pt modelId="{99DB6816-DC5A-4AA6-B1E2-A5C99920871A}" type="sibTrans" cxnId="{843B3F0C-E4BD-43C6-BB8C-51960FF364FE}">
      <dgm:prSet/>
      <dgm:spPr/>
      <dgm:t>
        <a:bodyPr/>
        <a:lstStyle/>
        <a:p>
          <a:endParaRPr lang="en-GB" sz="1800">
            <a:solidFill>
              <a:schemeClr val="tx1"/>
            </a:solidFill>
          </a:endParaRPr>
        </a:p>
      </dgm:t>
    </dgm:pt>
    <dgm:pt modelId="{C7C836E0-3D9B-4D3D-998D-3FF8FF09532F}">
      <dgm:prSet custT="1"/>
      <dgm:spPr/>
      <dgm:t>
        <a:bodyPr/>
        <a:lstStyle/>
        <a:p>
          <a:r>
            <a:rPr lang="en-GB" sz="600">
              <a:solidFill>
                <a:schemeClr val="tx1"/>
              </a:solidFill>
            </a:rPr>
            <a:t>Assault</a:t>
          </a:r>
          <a:endParaRPr lang="en-GB" sz="600" dirty="0">
            <a:solidFill>
              <a:schemeClr val="tx1"/>
            </a:solidFill>
          </a:endParaRPr>
        </a:p>
      </dgm:t>
    </dgm:pt>
    <dgm:pt modelId="{9C9F7EAA-FD5F-4A79-8314-45CACE29E5BC}" type="parTrans" cxnId="{A08C0635-EFB2-4C79-A4B1-AEBE6E7C6834}">
      <dgm:prSet custT="1"/>
      <dgm:spPr/>
      <dgm:t>
        <a:bodyPr/>
        <a:lstStyle/>
        <a:p>
          <a:endParaRPr lang="en-GB" sz="500">
            <a:solidFill>
              <a:schemeClr val="tx1"/>
            </a:solidFill>
          </a:endParaRPr>
        </a:p>
      </dgm:t>
    </dgm:pt>
    <dgm:pt modelId="{A4D72F6D-5742-4084-AB15-F6AABD42D876}" type="sibTrans" cxnId="{A08C0635-EFB2-4C79-A4B1-AEBE6E7C6834}">
      <dgm:prSet/>
      <dgm:spPr/>
      <dgm:t>
        <a:bodyPr/>
        <a:lstStyle/>
        <a:p>
          <a:endParaRPr lang="en-GB" sz="1800">
            <a:solidFill>
              <a:schemeClr val="tx1"/>
            </a:solidFill>
          </a:endParaRPr>
        </a:p>
      </dgm:t>
    </dgm:pt>
    <dgm:pt modelId="{5445F78B-3570-4EAC-9E51-14100E09D078}">
      <dgm:prSet custT="1"/>
      <dgm:spPr/>
      <dgm:t>
        <a:bodyPr/>
        <a:lstStyle/>
        <a:p>
          <a:r>
            <a:rPr lang="en-GB" sz="600">
              <a:solidFill>
                <a:schemeClr val="tx1"/>
              </a:solidFill>
            </a:rPr>
            <a:t>Vandalism</a:t>
          </a:r>
          <a:endParaRPr lang="en-GB" sz="600" dirty="0">
            <a:solidFill>
              <a:schemeClr val="tx1"/>
            </a:solidFill>
          </a:endParaRPr>
        </a:p>
      </dgm:t>
    </dgm:pt>
    <dgm:pt modelId="{E7BDC0E6-E8D0-4332-A8C5-185E83AF61A4}" type="parTrans" cxnId="{A4EB4D70-E370-4960-B27D-86EFAB3B490B}">
      <dgm:prSet custT="1"/>
      <dgm:spPr/>
      <dgm:t>
        <a:bodyPr/>
        <a:lstStyle/>
        <a:p>
          <a:endParaRPr lang="en-GB" sz="500">
            <a:solidFill>
              <a:schemeClr val="tx1"/>
            </a:solidFill>
          </a:endParaRPr>
        </a:p>
      </dgm:t>
    </dgm:pt>
    <dgm:pt modelId="{9703CC75-33DB-4918-AC15-9BE8F5063B3D}" type="sibTrans" cxnId="{A4EB4D70-E370-4960-B27D-86EFAB3B490B}">
      <dgm:prSet/>
      <dgm:spPr/>
      <dgm:t>
        <a:bodyPr/>
        <a:lstStyle/>
        <a:p>
          <a:endParaRPr lang="en-GB" sz="1800">
            <a:solidFill>
              <a:schemeClr val="tx1"/>
            </a:solidFill>
          </a:endParaRPr>
        </a:p>
      </dgm:t>
    </dgm:pt>
    <dgm:pt modelId="{2ACF3C87-35AC-4CDC-8E0A-B9B5B80F8008}">
      <dgm:prSet custT="1"/>
      <dgm:spPr/>
      <dgm:t>
        <a:bodyPr/>
        <a:lstStyle/>
        <a:p>
          <a:r>
            <a:rPr lang="en-GB" sz="600">
              <a:solidFill>
                <a:schemeClr val="tx1"/>
              </a:solidFill>
            </a:rPr>
            <a:t>Arson</a:t>
          </a:r>
          <a:endParaRPr lang="en-GB" sz="600" dirty="0">
            <a:solidFill>
              <a:schemeClr val="tx1"/>
            </a:solidFill>
          </a:endParaRPr>
        </a:p>
      </dgm:t>
    </dgm:pt>
    <dgm:pt modelId="{61131D28-66C7-4935-8765-EF208071702E}" type="parTrans" cxnId="{60997E4A-4689-49DB-A90E-2E254A072C8A}">
      <dgm:prSet custT="1"/>
      <dgm:spPr/>
      <dgm:t>
        <a:bodyPr/>
        <a:lstStyle/>
        <a:p>
          <a:endParaRPr lang="en-GB" sz="500">
            <a:solidFill>
              <a:schemeClr val="tx1"/>
            </a:solidFill>
          </a:endParaRPr>
        </a:p>
      </dgm:t>
    </dgm:pt>
    <dgm:pt modelId="{A76569BA-5E9B-4C47-877F-0F870FC18773}" type="sibTrans" cxnId="{60997E4A-4689-49DB-A90E-2E254A072C8A}">
      <dgm:prSet/>
      <dgm:spPr/>
      <dgm:t>
        <a:bodyPr/>
        <a:lstStyle/>
        <a:p>
          <a:endParaRPr lang="en-GB" sz="1800">
            <a:solidFill>
              <a:schemeClr val="tx1"/>
            </a:solidFill>
          </a:endParaRPr>
        </a:p>
      </dgm:t>
    </dgm:pt>
    <dgm:pt modelId="{49E4C1A4-FC83-401B-93F9-71892C9971A9}">
      <dgm:prSet custT="1"/>
      <dgm:spPr/>
      <dgm:t>
        <a:bodyPr/>
        <a:lstStyle/>
        <a:p>
          <a:r>
            <a:rPr lang="en-GB" sz="600">
              <a:solidFill>
                <a:schemeClr val="tx1"/>
              </a:solidFill>
            </a:rPr>
            <a:t>Undesirable people on the premises</a:t>
          </a:r>
          <a:endParaRPr lang="en-GB" sz="600" dirty="0">
            <a:solidFill>
              <a:schemeClr val="tx1"/>
            </a:solidFill>
          </a:endParaRPr>
        </a:p>
      </dgm:t>
    </dgm:pt>
    <dgm:pt modelId="{58512386-84AC-477C-8E45-353E3018CC21}" type="parTrans" cxnId="{CE10626C-13B4-4DC1-9182-1153037F536F}">
      <dgm:prSet custT="1"/>
      <dgm:spPr/>
      <dgm:t>
        <a:bodyPr/>
        <a:lstStyle/>
        <a:p>
          <a:endParaRPr lang="en-GB" sz="500">
            <a:solidFill>
              <a:schemeClr val="tx1"/>
            </a:solidFill>
          </a:endParaRPr>
        </a:p>
      </dgm:t>
    </dgm:pt>
    <dgm:pt modelId="{F5A6E759-10F1-4CFF-9374-4F36EEA2280E}" type="sibTrans" cxnId="{CE10626C-13B4-4DC1-9182-1153037F536F}">
      <dgm:prSet/>
      <dgm:spPr/>
      <dgm:t>
        <a:bodyPr/>
        <a:lstStyle/>
        <a:p>
          <a:endParaRPr lang="en-GB" sz="1800">
            <a:solidFill>
              <a:schemeClr val="tx1"/>
            </a:solidFill>
          </a:endParaRPr>
        </a:p>
      </dgm:t>
    </dgm:pt>
    <dgm:pt modelId="{C57EAD92-FC32-40DE-9885-B8EF56415884}">
      <dgm:prSet custT="1"/>
      <dgm:spPr/>
      <dgm:t>
        <a:bodyPr/>
        <a:lstStyle/>
        <a:p>
          <a:r>
            <a:rPr lang="en-GB" sz="600">
              <a:solidFill>
                <a:schemeClr val="tx1"/>
              </a:solidFill>
            </a:rPr>
            <a:t>Terrorist attack</a:t>
          </a:r>
          <a:endParaRPr lang="en-GB" sz="600" dirty="0">
            <a:solidFill>
              <a:schemeClr val="tx1"/>
            </a:solidFill>
          </a:endParaRPr>
        </a:p>
      </dgm:t>
    </dgm:pt>
    <dgm:pt modelId="{8DBCCC5C-6A84-4406-A568-E383D93EBB1E}" type="parTrans" cxnId="{987EFE49-8FBA-48AA-82B7-276C0D7DDE59}">
      <dgm:prSet custT="1"/>
      <dgm:spPr/>
      <dgm:t>
        <a:bodyPr/>
        <a:lstStyle/>
        <a:p>
          <a:endParaRPr lang="en-GB" sz="500">
            <a:solidFill>
              <a:schemeClr val="tx1"/>
            </a:solidFill>
          </a:endParaRPr>
        </a:p>
      </dgm:t>
    </dgm:pt>
    <dgm:pt modelId="{042BE384-4D77-4AAA-87F9-B17962D79023}" type="sibTrans" cxnId="{987EFE49-8FBA-48AA-82B7-276C0D7DDE59}">
      <dgm:prSet/>
      <dgm:spPr/>
      <dgm:t>
        <a:bodyPr/>
        <a:lstStyle/>
        <a:p>
          <a:endParaRPr lang="en-GB" sz="1800">
            <a:solidFill>
              <a:schemeClr val="tx1"/>
            </a:solidFill>
          </a:endParaRPr>
        </a:p>
      </dgm:t>
    </dgm:pt>
    <dgm:pt modelId="{8152F996-BA56-45E2-97CA-EB85354C43F4}" type="pres">
      <dgm:prSet presAssocID="{18824C9A-A2EA-4F2E-B7B9-4B996A0FF55D}" presName="cycle" presStyleCnt="0">
        <dgm:presLayoutVars>
          <dgm:chMax val="1"/>
          <dgm:dir/>
          <dgm:animLvl val="ctr"/>
          <dgm:resizeHandles val="exact"/>
        </dgm:presLayoutVars>
      </dgm:prSet>
      <dgm:spPr/>
    </dgm:pt>
    <dgm:pt modelId="{08202F26-3D38-45D4-913B-B9F45604B6B6}" type="pres">
      <dgm:prSet presAssocID="{7E7DF82F-F461-483D-82D4-9D8C8F735402}" presName="centerShape" presStyleLbl="node0" presStyleIdx="0" presStyleCnt="1"/>
      <dgm:spPr/>
    </dgm:pt>
    <dgm:pt modelId="{3F0E4544-09F1-4924-BC7F-D5D4E7017109}" type="pres">
      <dgm:prSet presAssocID="{6F530093-2A8F-4B86-B356-CF46EA3DAB5C}" presName="Name9" presStyleLbl="parChTrans1D2" presStyleIdx="0" presStyleCnt="9"/>
      <dgm:spPr/>
    </dgm:pt>
    <dgm:pt modelId="{BDB02E65-18AC-4774-841C-C888415226C7}" type="pres">
      <dgm:prSet presAssocID="{6F530093-2A8F-4B86-B356-CF46EA3DAB5C}" presName="connTx" presStyleLbl="parChTrans1D2" presStyleIdx="0" presStyleCnt="9"/>
      <dgm:spPr/>
    </dgm:pt>
    <dgm:pt modelId="{8A2F1354-B2A5-45DC-A219-24781E5EAE7E}" type="pres">
      <dgm:prSet presAssocID="{3D38D347-115C-4EF0-A7C9-A7167E3DD463}" presName="node" presStyleLbl="node1" presStyleIdx="0" presStyleCnt="9">
        <dgm:presLayoutVars>
          <dgm:bulletEnabled val="1"/>
        </dgm:presLayoutVars>
      </dgm:prSet>
      <dgm:spPr/>
    </dgm:pt>
    <dgm:pt modelId="{976E6649-5552-4136-8061-127D25EFAE72}" type="pres">
      <dgm:prSet presAssocID="{1C39FFB7-DECE-451C-AE18-66475420DC4F}" presName="Name9" presStyleLbl="parChTrans1D2" presStyleIdx="1" presStyleCnt="9"/>
      <dgm:spPr/>
    </dgm:pt>
    <dgm:pt modelId="{152D4CBF-DE77-4F4A-93C0-43F03C1DA780}" type="pres">
      <dgm:prSet presAssocID="{1C39FFB7-DECE-451C-AE18-66475420DC4F}" presName="connTx" presStyleLbl="parChTrans1D2" presStyleIdx="1" presStyleCnt="9"/>
      <dgm:spPr/>
    </dgm:pt>
    <dgm:pt modelId="{4CC2A412-F509-4887-8584-4E188FE27F6B}" type="pres">
      <dgm:prSet presAssocID="{8B26B8F6-31FA-417B-A257-36105B7278D4}" presName="node" presStyleLbl="node1" presStyleIdx="1" presStyleCnt="9">
        <dgm:presLayoutVars>
          <dgm:bulletEnabled val="1"/>
        </dgm:presLayoutVars>
      </dgm:prSet>
      <dgm:spPr/>
    </dgm:pt>
    <dgm:pt modelId="{02A63EAE-9B1A-4F28-A350-33544F50125D}" type="pres">
      <dgm:prSet presAssocID="{C5D4CC9C-921F-4039-9EC7-0D940879C4AC}" presName="Name9" presStyleLbl="parChTrans1D2" presStyleIdx="2" presStyleCnt="9"/>
      <dgm:spPr/>
    </dgm:pt>
    <dgm:pt modelId="{EE9A0EA9-21C4-438E-B2C1-77B3D3640052}" type="pres">
      <dgm:prSet presAssocID="{C5D4CC9C-921F-4039-9EC7-0D940879C4AC}" presName="connTx" presStyleLbl="parChTrans1D2" presStyleIdx="2" presStyleCnt="9"/>
      <dgm:spPr/>
    </dgm:pt>
    <dgm:pt modelId="{52DA3EC0-C650-4D7A-B8FF-636236E52323}" type="pres">
      <dgm:prSet presAssocID="{B3DC886C-26C4-4017-BDB8-A58ED04BB09C}" presName="node" presStyleLbl="node1" presStyleIdx="2" presStyleCnt="9">
        <dgm:presLayoutVars>
          <dgm:bulletEnabled val="1"/>
        </dgm:presLayoutVars>
      </dgm:prSet>
      <dgm:spPr/>
    </dgm:pt>
    <dgm:pt modelId="{CCF86CC0-951B-4F6C-9977-2598833BA096}" type="pres">
      <dgm:prSet presAssocID="{37F29580-51EE-404D-AE87-7D9CE9FD145E}" presName="Name9" presStyleLbl="parChTrans1D2" presStyleIdx="3" presStyleCnt="9"/>
      <dgm:spPr/>
    </dgm:pt>
    <dgm:pt modelId="{4D4C0EB1-B2C4-474E-B3BD-764839D6D313}" type="pres">
      <dgm:prSet presAssocID="{37F29580-51EE-404D-AE87-7D9CE9FD145E}" presName="connTx" presStyleLbl="parChTrans1D2" presStyleIdx="3" presStyleCnt="9"/>
      <dgm:spPr/>
    </dgm:pt>
    <dgm:pt modelId="{D018F8AB-C336-4221-BBE4-9D418F064334}" type="pres">
      <dgm:prSet presAssocID="{E3FD7CA0-B98E-4C05-AED6-0AA07E010465}" presName="node" presStyleLbl="node1" presStyleIdx="3" presStyleCnt="9">
        <dgm:presLayoutVars>
          <dgm:bulletEnabled val="1"/>
        </dgm:presLayoutVars>
      </dgm:prSet>
      <dgm:spPr/>
    </dgm:pt>
    <dgm:pt modelId="{5174654A-59BF-4EAA-AEC6-A78A74D9A47F}" type="pres">
      <dgm:prSet presAssocID="{9C9F7EAA-FD5F-4A79-8314-45CACE29E5BC}" presName="Name9" presStyleLbl="parChTrans1D2" presStyleIdx="4" presStyleCnt="9"/>
      <dgm:spPr/>
    </dgm:pt>
    <dgm:pt modelId="{7E146342-4680-40A7-8A43-2461026F3848}" type="pres">
      <dgm:prSet presAssocID="{9C9F7EAA-FD5F-4A79-8314-45CACE29E5BC}" presName="connTx" presStyleLbl="parChTrans1D2" presStyleIdx="4" presStyleCnt="9"/>
      <dgm:spPr/>
    </dgm:pt>
    <dgm:pt modelId="{3F759EB2-435B-4C14-B68C-31AC9FED991C}" type="pres">
      <dgm:prSet presAssocID="{C7C836E0-3D9B-4D3D-998D-3FF8FF09532F}" presName="node" presStyleLbl="node1" presStyleIdx="4" presStyleCnt="9">
        <dgm:presLayoutVars>
          <dgm:bulletEnabled val="1"/>
        </dgm:presLayoutVars>
      </dgm:prSet>
      <dgm:spPr/>
    </dgm:pt>
    <dgm:pt modelId="{5716A21E-4721-4C97-A590-0FB567D1A42A}" type="pres">
      <dgm:prSet presAssocID="{E7BDC0E6-E8D0-4332-A8C5-185E83AF61A4}" presName="Name9" presStyleLbl="parChTrans1D2" presStyleIdx="5" presStyleCnt="9"/>
      <dgm:spPr/>
    </dgm:pt>
    <dgm:pt modelId="{878730BA-6F45-47C1-8996-DB3AA49A59A9}" type="pres">
      <dgm:prSet presAssocID="{E7BDC0E6-E8D0-4332-A8C5-185E83AF61A4}" presName="connTx" presStyleLbl="parChTrans1D2" presStyleIdx="5" presStyleCnt="9"/>
      <dgm:spPr/>
    </dgm:pt>
    <dgm:pt modelId="{555BFCD9-8ECA-4C3D-81BE-8AF8E23E685C}" type="pres">
      <dgm:prSet presAssocID="{5445F78B-3570-4EAC-9E51-14100E09D078}" presName="node" presStyleLbl="node1" presStyleIdx="5" presStyleCnt="9">
        <dgm:presLayoutVars>
          <dgm:bulletEnabled val="1"/>
        </dgm:presLayoutVars>
      </dgm:prSet>
      <dgm:spPr/>
    </dgm:pt>
    <dgm:pt modelId="{B45F2E54-3F75-4A9F-BB95-5A7F97FD44D4}" type="pres">
      <dgm:prSet presAssocID="{61131D28-66C7-4935-8765-EF208071702E}" presName="Name9" presStyleLbl="parChTrans1D2" presStyleIdx="6" presStyleCnt="9"/>
      <dgm:spPr/>
    </dgm:pt>
    <dgm:pt modelId="{4731AEEE-9446-40D5-AED7-EC451256704D}" type="pres">
      <dgm:prSet presAssocID="{61131D28-66C7-4935-8765-EF208071702E}" presName="connTx" presStyleLbl="parChTrans1D2" presStyleIdx="6" presStyleCnt="9"/>
      <dgm:spPr/>
    </dgm:pt>
    <dgm:pt modelId="{0E32B091-8B04-4D65-A3A0-6259B1EC2D6C}" type="pres">
      <dgm:prSet presAssocID="{2ACF3C87-35AC-4CDC-8E0A-B9B5B80F8008}" presName="node" presStyleLbl="node1" presStyleIdx="6" presStyleCnt="9">
        <dgm:presLayoutVars>
          <dgm:bulletEnabled val="1"/>
        </dgm:presLayoutVars>
      </dgm:prSet>
      <dgm:spPr/>
    </dgm:pt>
    <dgm:pt modelId="{4C2687F1-47E0-4E33-ACA2-E3FA4576FB3F}" type="pres">
      <dgm:prSet presAssocID="{58512386-84AC-477C-8E45-353E3018CC21}" presName="Name9" presStyleLbl="parChTrans1D2" presStyleIdx="7" presStyleCnt="9"/>
      <dgm:spPr/>
    </dgm:pt>
    <dgm:pt modelId="{480606F9-FB25-4808-9DE3-F7535C2A1BE4}" type="pres">
      <dgm:prSet presAssocID="{58512386-84AC-477C-8E45-353E3018CC21}" presName="connTx" presStyleLbl="parChTrans1D2" presStyleIdx="7" presStyleCnt="9"/>
      <dgm:spPr/>
    </dgm:pt>
    <dgm:pt modelId="{A6E05545-6642-4CB8-A9CD-482572E66027}" type="pres">
      <dgm:prSet presAssocID="{49E4C1A4-FC83-401B-93F9-71892C9971A9}" presName="node" presStyleLbl="node1" presStyleIdx="7" presStyleCnt="9">
        <dgm:presLayoutVars>
          <dgm:bulletEnabled val="1"/>
        </dgm:presLayoutVars>
      </dgm:prSet>
      <dgm:spPr/>
    </dgm:pt>
    <dgm:pt modelId="{88F0AA1A-6B23-4B04-8AD6-BF967C18E070}" type="pres">
      <dgm:prSet presAssocID="{8DBCCC5C-6A84-4406-A568-E383D93EBB1E}" presName="Name9" presStyleLbl="parChTrans1D2" presStyleIdx="8" presStyleCnt="9"/>
      <dgm:spPr/>
    </dgm:pt>
    <dgm:pt modelId="{A0015BF3-11BF-4C4B-BF1F-FC2ECEC2C64D}" type="pres">
      <dgm:prSet presAssocID="{8DBCCC5C-6A84-4406-A568-E383D93EBB1E}" presName="connTx" presStyleLbl="parChTrans1D2" presStyleIdx="8" presStyleCnt="9"/>
      <dgm:spPr/>
    </dgm:pt>
    <dgm:pt modelId="{CBE51758-A1AB-42D4-9816-06A1BBE118F4}" type="pres">
      <dgm:prSet presAssocID="{C57EAD92-FC32-40DE-9885-B8EF56415884}" presName="node" presStyleLbl="node1" presStyleIdx="8" presStyleCnt="9">
        <dgm:presLayoutVars>
          <dgm:bulletEnabled val="1"/>
        </dgm:presLayoutVars>
      </dgm:prSet>
      <dgm:spPr/>
    </dgm:pt>
  </dgm:ptLst>
  <dgm:cxnLst>
    <dgm:cxn modelId="{EE8C5B08-A449-4C5E-A3F4-3AD98084A261}" type="presOf" srcId="{7E7DF82F-F461-483D-82D4-9D8C8F735402}" destId="{08202F26-3D38-45D4-913B-B9F45604B6B6}" srcOrd="0" destOrd="0" presId="urn:microsoft.com/office/officeart/2005/8/layout/radial1"/>
    <dgm:cxn modelId="{843B3F0C-E4BD-43C6-BB8C-51960FF364FE}" srcId="{7E7DF82F-F461-483D-82D4-9D8C8F735402}" destId="{E3FD7CA0-B98E-4C05-AED6-0AA07E010465}" srcOrd="3" destOrd="0" parTransId="{37F29580-51EE-404D-AE87-7D9CE9FD145E}" sibTransId="{99DB6816-DC5A-4AA6-B1E2-A5C99920871A}"/>
    <dgm:cxn modelId="{5860DD0E-9879-40A4-BD30-7281660C779A}" type="presOf" srcId="{3D38D347-115C-4EF0-A7C9-A7167E3DD463}" destId="{8A2F1354-B2A5-45DC-A219-24781E5EAE7E}" srcOrd="0" destOrd="0" presId="urn:microsoft.com/office/officeart/2005/8/layout/radial1"/>
    <dgm:cxn modelId="{627AB010-873A-453E-A5F7-3294B9211C94}" type="presOf" srcId="{E3FD7CA0-B98E-4C05-AED6-0AA07E010465}" destId="{D018F8AB-C336-4221-BBE4-9D418F064334}" srcOrd="0" destOrd="0" presId="urn:microsoft.com/office/officeart/2005/8/layout/radial1"/>
    <dgm:cxn modelId="{6E9BE711-6CC8-43B5-9070-79CCDAB1F577}" type="presOf" srcId="{58512386-84AC-477C-8E45-353E3018CC21}" destId="{480606F9-FB25-4808-9DE3-F7535C2A1BE4}" srcOrd="1" destOrd="0" presId="urn:microsoft.com/office/officeart/2005/8/layout/radial1"/>
    <dgm:cxn modelId="{02DBAA13-9161-4777-8611-17B558CEAAC4}" type="presOf" srcId="{C5D4CC9C-921F-4039-9EC7-0D940879C4AC}" destId="{EE9A0EA9-21C4-438E-B2C1-77B3D3640052}" srcOrd="1" destOrd="0" presId="urn:microsoft.com/office/officeart/2005/8/layout/radial1"/>
    <dgm:cxn modelId="{63736814-9886-4759-AB70-05C91A21ADFB}" type="presOf" srcId="{9C9F7EAA-FD5F-4A79-8314-45CACE29E5BC}" destId="{5174654A-59BF-4EAA-AEC6-A78A74D9A47F}" srcOrd="0" destOrd="0" presId="urn:microsoft.com/office/officeart/2005/8/layout/radial1"/>
    <dgm:cxn modelId="{02BFE120-F0F3-45FB-9071-DFDCFF71C2BC}" type="presOf" srcId="{61131D28-66C7-4935-8765-EF208071702E}" destId="{B45F2E54-3F75-4A9F-BB95-5A7F97FD44D4}" srcOrd="0" destOrd="0" presId="urn:microsoft.com/office/officeart/2005/8/layout/radial1"/>
    <dgm:cxn modelId="{82A10D23-0A34-49F1-B28F-DE8E84911F97}" type="presOf" srcId="{8DBCCC5C-6A84-4406-A568-E383D93EBB1E}" destId="{88F0AA1A-6B23-4B04-8AD6-BF967C18E070}" srcOrd="0" destOrd="0" presId="urn:microsoft.com/office/officeart/2005/8/layout/radial1"/>
    <dgm:cxn modelId="{5264302E-8EA6-4185-951A-1599E261CF53}" type="presOf" srcId="{5445F78B-3570-4EAC-9E51-14100E09D078}" destId="{555BFCD9-8ECA-4C3D-81BE-8AF8E23E685C}" srcOrd="0" destOrd="0" presId="urn:microsoft.com/office/officeart/2005/8/layout/radial1"/>
    <dgm:cxn modelId="{A08C0635-EFB2-4C79-A4B1-AEBE6E7C6834}" srcId="{7E7DF82F-F461-483D-82D4-9D8C8F735402}" destId="{C7C836E0-3D9B-4D3D-998D-3FF8FF09532F}" srcOrd="4" destOrd="0" parTransId="{9C9F7EAA-FD5F-4A79-8314-45CACE29E5BC}" sibTransId="{A4D72F6D-5742-4084-AB15-F6AABD42D876}"/>
    <dgm:cxn modelId="{89BC4C37-6E4B-41C0-A54E-C3F1B7077CFC}" type="presOf" srcId="{2ACF3C87-35AC-4CDC-8E0A-B9B5B80F8008}" destId="{0E32B091-8B04-4D65-A3A0-6259B1EC2D6C}" srcOrd="0" destOrd="0" presId="urn:microsoft.com/office/officeart/2005/8/layout/radial1"/>
    <dgm:cxn modelId="{6724F05C-26BF-484F-96A0-0697081E29A1}" type="presOf" srcId="{1C39FFB7-DECE-451C-AE18-66475420DC4F}" destId="{152D4CBF-DE77-4F4A-93C0-43F03C1DA780}" srcOrd="1" destOrd="0" presId="urn:microsoft.com/office/officeart/2005/8/layout/radial1"/>
    <dgm:cxn modelId="{010EB95F-0E15-4C6F-8E49-B042C599BEBE}" type="presOf" srcId="{58512386-84AC-477C-8E45-353E3018CC21}" destId="{4C2687F1-47E0-4E33-ACA2-E3FA4576FB3F}" srcOrd="0" destOrd="0" presId="urn:microsoft.com/office/officeart/2005/8/layout/radial1"/>
    <dgm:cxn modelId="{A91EB460-30B7-4A24-A0BF-E4B0894FA071}" type="presOf" srcId="{C7C836E0-3D9B-4D3D-998D-3FF8FF09532F}" destId="{3F759EB2-435B-4C14-B68C-31AC9FED991C}" srcOrd="0" destOrd="0" presId="urn:microsoft.com/office/officeart/2005/8/layout/radial1"/>
    <dgm:cxn modelId="{0812C444-DBCA-4687-B9F3-F2FB32664536}" type="presOf" srcId="{E7BDC0E6-E8D0-4332-A8C5-185E83AF61A4}" destId="{878730BA-6F45-47C1-8996-DB3AA49A59A9}" srcOrd="1" destOrd="0" presId="urn:microsoft.com/office/officeart/2005/8/layout/radial1"/>
    <dgm:cxn modelId="{071C9345-936D-4D35-92B2-677D16BED6F6}" type="presOf" srcId="{61131D28-66C7-4935-8765-EF208071702E}" destId="{4731AEEE-9446-40D5-AED7-EC451256704D}" srcOrd="1" destOrd="0" presId="urn:microsoft.com/office/officeart/2005/8/layout/radial1"/>
    <dgm:cxn modelId="{CCFB5C68-AF2C-41E8-8F15-6189E202D6D8}" type="presOf" srcId="{C5D4CC9C-921F-4039-9EC7-0D940879C4AC}" destId="{02A63EAE-9B1A-4F28-A350-33544F50125D}" srcOrd="0" destOrd="0" presId="urn:microsoft.com/office/officeart/2005/8/layout/radial1"/>
    <dgm:cxn modelId="{987EFE49-8FBA-48AA-82B7-276C0D7DDE59}" srcId="{7E7DF82F-F461-483D-82D4-9D8C8F735402}" destId="{C57EAD92-FC32-40DE-9885-B8EF56415884}" srcOrd="8" destOrd="0" parTransId="{8DBCCC5C-6A84-4406-A568-E383D93EBB1E}" sibTransId="{042BE384-4D77-4AAA-87F9-B17962D79023}"/>
    <dgm:cxn modelId="{60997E4A-4689-49DB-A90E-2E254A072C8A}" srcId="{7E7DF82F-F461-483D-82D4-9D8C8F735402}" destId="{2ACF3C87-35AC-4CDC-8E0A-B9B5B80F8008}" srcOrd="6" destOrd="0" parTransId="{61131D28-66C7-4935-8765-EF208071702E}" sibTransId="{A76569BA-5E9B-4C47-877F-0F870FC18773}"/>
    <dgm:cxn modelId="{CE10626C-13B4-4DC1-9182-1153037F536F}" srcId="{7E7DF82F-F461-483D-82D4-9D8C8F735402}" destId="{49E4C1A4-FC83-401B-93F9-71892C9971A9}" srcOrd="7" destOrd="0" parTransId="{58512386-84AC-477C-8E45-353E3018CC21}" sibTransId="{F5A6E759-10F1-4CFF-9374-4F36EEA2280E}"/>
    <dgm:cxn modelId="{5269204E-4387-450A-8001-C07CF80B9152}" type="presOf" srcId="{18824C9A-A2EA-4F2E-B7B9-4B996A0FF55D}" destId="{8152F996-BA56-45E2-97CA-EB85354C43F4}" srcOrd="0" destOrd="0" presId="urn:microsoft.com/office/officeart/2005/8/layout/radial1"/>
    <dgm:cxn modelId="{A4EB4D70-E370-4960-B27D-86EFAB3B490B}" srcId="{7E7DF82F-F461-483D-82D4-9D8C8F735402}" destId="{5445F78B-3570-4EAC-9E51-14100E09D078}" srcOrd="5" destOrd="0" parTransId="{E7BDC0E6-E8D0-4332-A8C5-185E83AF61A4}" sibTransId="{9703CC75-33DB-4918-AC15-9BE8F5063B3D}"/>
    <dgm:cxn modelId="{0B84A774-E18D-40EC-BC36-731FE9685437}" type="presOf" srcId="{6F530093-2A8F-4B86-B356-CF46EA3DAB5C}" destId="{BDB02E65-18AC-4774-841C-C888415226C7}" srcOrd="1" destOrd="0" presId="urn:microsoft.com/office/officeart/2005/8/layout/radial1"/>
    <dgm:cxn modelId="{92C33A56-7532-42B6-8A3F-324C4B0619CB}" srcId="{18824C9A-A2EA-4F2E-B7B9-4B996A0FF55D}" destId="{7E7DF82F-F461-483D-82D4-9D8C8F735402}" srcOrd="0" destOrd="0" parTransId="{E6959A61-EA8E-493C-AC6D-0569CE747EBB}" sibTransId="{BA33FBCE-7536-481A-AF5C-61A6FFC1B4AA}"/>
    <dgm:cxn modelId="{1A64F05A-0224-4DCA-8569-3807FC7C7208}" type="presOf" srcId="{C57EAD92-FC32-40DE-9885-B8EF56415884}" destId="{CBE51758-A1AB-42D4-9816-06A1BBE118F4}" srcOrd="0" destOrd="0" presId="urn:microsoft.com/office/officeart/2005/8/layout/radial1"/>
    <dgm:cxn modelId="{BD62C67B-B617-4932-9C96-99812D92C6B6}" type="presOf" srcId="{B3DC886C-26C4-4017-BDB8-A58ED04BB09C}" destId="{52DA3EC0-C650-4D7A-B8FF-636236E52323}" srcOrd="0" destOrd="0" presId="urn:microsoft.com/office/officeart/2005/8/layout/radial1"/>
    <dgm:cxn modelId="{469CD27B-532D-4994-A7B3-676F96E2F6A2}" type="presOf" srcId="{1C39FFB7-DECE-451C-AE18-66475420DC4F}" destId="{976E6649-5552-4136-8061-127D25EFAE72}" srcOrd="0" destOrd="0" presId="urn:microsoft.com/office/officeart/2005/8/layout/radial1"/>
    <dgm:cxn modelId="{1565F883-EA49-4639-B0F2-EF710E0480CE}" srcId="{7E7DF82F-F461-483D-82D4-9D8C8F735402}" destId="{B3DC886C-26C4-4017-BDB8-A58ED04BB09C}" srcOrd="2" destOrd="0" parTransId="{C5D4CC9C-921F-4039-9EC7-0D940879C4AC}" sibTransId="{3BFC2477-BF1E-4238-A40B-C4D2E3FD3B01}"/>
    <dgm:cxn modelId="{1310F48E-7249-4458-A4E6-2A0716356D0C}" type="presOf" srcId="{8DBCCC5C-6A84-4406-A568-E383D93EBB1E}" destId="{A0015BF3-11BF-4C4B-BF1F-FC2ECEC2C64D}" srcOrd="1" destOrd="0" presId="urn:microsoft.com/office/officeart/2005/8/layout/radial1"/>
    <dgm:cxn modelId="{33316C91-23EF-4984-B86C-9127D7895A16}" type="presOf" srcId="{6F530093-2A8F-4B86-B356-CF46EA3DAB5C}" destId="{3F0E4544-09F1-4924-BC7F-D5D4E7017109}" srcOrd="0" destOrd="0" presId="urn:microsoft.com/office/officeart/2005/8/layout/radial1"/>
    <dgm:cxn modelId="{10842D92-E404-4CE7-9695-6E674094F795}" type="presOf" srcId="{37F29580-51EE-404D-AE87-7D9CE9FD145E}" destId="{4D4C0EB1-B2C4-474E-B3BD-764839D6D313}" srcOrd="1" destOrd="0" presId="urn:microsoft.com/office/officeart/2005/8/layout/radial1"/>
    <dgm:cxn modelId="{27C29F9B-A2C6-4D4D-8813-A58B40696B7C}" type="presOf" srcId="{49E4C1A4-FC83-401B-93F9-71892C9971A9}" destId="{A6E05545-6642-4CB8-A9CD-482572E66027}" srcOrd="0" destOrd="0" presId="urn:microsoft.com/office/officeart/2005/8/layout/radial1"/>
    <dgm:cxn modelId="{6E31B9CE-272D-4B38-89F8-21C2B63846A0}" srcId="{7E7DF82F-F461-483D-82D4-9D8C8F735402}" destId="{8B26B8F6-31FA-417B-A257-36105B7278D4}" srcOrd="1" destOrd="0" parTransId="{1C39FFB7-DECE-451C-AE18-66475420DC4F}" sibTransId="{D2BE8066-1BA7-461F-A005-034473988C6A}"/>
    <dgm:cxn modelId="{A6B563DB-30ED-4A21-BAF2-B53DC1C83CEA}" type="presOf" srcId="{E7BDC0E6-E8D0-4332-A8C5-185E83AF61A4}" destId="{5716A21E-4721-4C97-A590-0FB567D1A42A}" srcOrd="0" destOrd="0" presId="urn:microsoft.com/office/officeart/2005/8/layout/radial1"/>
    <dgm:cxn modelId="{777798DD-B133-44B4-8140-8446B298ED3D}" srcId="{7E7DF82F-F461-483D-82D4-9D8C8F735402}" destId="{3D38D347-115C-4EF0-A7C9-A7167E3DD463}" srcOrd="0" destOrd="0" parTransId="{6F530093-2A8F-4B86-B356-CF46EA3DAB5C}" sibTransId="{F562452D-456D-4482-8AD3-C5118C23E0E2}"/>
    <dgm:cxn modelId="{EAB9CEDE-719D-49D8-A6A3-83742A3DE9A6}" type="presOf" srcId="{9C9F7EAA-FD5F-4A79-8314-45CACE29E5BC}" destId="{7E146342-4680-40A7-8A43-2461026F3848}" srcOrd="1" destOrd="0" presId="urn:microsoft.com/office/officeart/2005/8/layout/radial1"/>
    <dgm:cxn modelId="{04648EF5-60C9-481E-844F-8432B6B3955A}" type="presOf" srcId="{8B26B8F6-31FA-417B-A257-36105B7278D4}" destId="{4CC2A412-F509-4887-8584-4E188FE27F6B}" srcOrd="0" destOrd="0" presId="urn:microsoft.com/office/officeart/2005/8/layout/radial1"/>
    <dgm:cxn modelId="{28D6D2F5-DCBA-4C89-9C4D-30E5748B5613}" type="presOf" srcId="{37F29580-51EE-404D-AE87-7D9CE9FD145E}" destId="{CCF86CC0-951B-4F6C-9977-2598833BA096}" srcOrd="0" destOrd="0" presId="urn:microsoft.com/office/officeart/2005/8/layout/radial1"/>
    <dgm:cxn modelId="{9583EB62-7923-45D3-91DD-975BB9FA4ACC}" type="presParOf" srcId="{8152F996-BA56-45E2-97CA-EB85354C43F4}" destId="{08202F26-3D38-45D4-913B-B9F45604B6B6}" srcOrd="0" destOrd="0" presId="urn:microsoft.com/office/officeart/2005/8/layout/radial1"/>
    <dgm:cxn modelId="{E4AE2239-E9FF-4ED1-B0AD-E1CBDE535A71}" type="presParOf" srcId="{8152F996-BA56-45E2-97CA-EB85354C43F4}" destId="{3F0E4544-09F1-4924-BC7F-D5D4E7017109}" srcOrd="1" destOrd="0" presId="urn:microsoft.com/office/officeart/2005/8/layout/radial1"/>
    <dgm:cxn modelId="{1C26992E-6D5F-4C56-9266-F1F1A50EC2F5}" type="presParOf" srcId="{3F0E4544-09F1-4924-BC7F-D5D4E7017109}" destId="{BDB02E65-18AC-4774-841C-C888415226C7}" srcOrd="0" destOrd="0" presId="urn:microsoft.com/office/officeart/2005/8/layout/radial1"/>
    <dgm:cxn modelId="{C6567A95-D1AD-4EAA-8779-569210260D93}" type="presParOf" srcId="{8152F996-BA56-45E2-97CA-EB85354C43F4}" destId="{8A2F1354-B2A5-45DC-A219-24781E5EAE7E}" srcOrd="2" destOrd="0" presId="urn:microsoft.com/office/officeart/2005/8/layout/radial1"/>
    <dgm:cxn modelId="{762744BF-D645-4E1E-A93A-EC89E38823E2}" type="presParOf" srcId="{8152F996-BA56-45E2-97CA-EB85354C43F4}" destId="{976E6649-5552-4136-8061-127D25EFAE72}" srcOrd="3" destOrd="0" presId="urn:microsoft.com/office/officeart/2005/8/layout/radial1"/>
    <dgm:cxn modelId="{65EAC8B3-6B7E-4EF5-9518-F38C8A80B93D}" type="presParOf" srcId="{976E6649-5552-4136-8061-127D25EFAE72}" destId="{152D4CBF-DE77-4F4A-93C0-43F03C1DA780}" srcOrd="0" destOrd="0" presId="urn:microsoft.com/office/officeart/2005/8/layout/radial1"/>
    <dgm:cxn modelId="{E57F5939-3BC6-44CE-B869-E69297B5240B}" type="presParOf" srcId="{8152F996-BA56-45E2-97CA-EB85354C43F4}" destId="{4CC2A412-F509-4887-8584-4E188FE27F6B}" srcOrd="4" destOrd="0" presId="urn:microsoft.com/office/officeart/2005/8/layout/radial1"/>
    <dgm:cxn modelId="{652B4359-2D90-402D-AB44-A9D57C4C518C}" type="presParOf" srcId="{8152F996-BA56-45E2-97CA-EB85354C43F4}" destId="{02A63EAE-9B1A-4F28-A350-33544F50125D}" srcOrd="5" destOrd="0" presId="urn:microsoft.com/office/officeart/2005/8/layout/radial1"/>
    <dgm:cxn modelId="{5D9E0B1A-DBDA-4B45-BE79-8FD65F1D589C}" type="presParOf" srcId="{02A63EAE-9B1A-4F28-A350-33544F50125D}" destId="{EE9A0EA9-21C4-438E-B2C1-77B3D3640052}" srcOrd="0" destOrd="0" presId="urn:microsoft.com/office/officeart/2005/8/layout/radial1"/>
    <dgm:cxn modelId="{C880A86B-B2A4-4720-B4CF-E40201BCE8E7}" type="presParOf" srcId="{8152F996-BA56-45E2-97CA-EB85354C43F4}" destId="{52DA3EC0-C650-4D7A-B8FF-636236E52323}" srcOrd="6" destOrd="0" presId="urn:microsoft.com/office/officeart/2005/8/layout/radial1"/>
    <dgm:cxn modelId="{24B08215-88C7-4837-BA37-C98530A9E9F6}" type="presParOf" srcId="{8152F996-BA56-45E2-97CA-EB85354C43F4}" destId="{CCF86CC0-951B-4F6C-9977-2598833BA096}" srcOrd="7" destOrd="0" presId="urn:microsoft.com/office/officeart/2005/8/layout/radial1"/>
    <dgm:cxn modelId="{D2437D0C-D53F-4343-93CB-1FB40B7B45EB}" type="presParOf" srcId="{CCF86CC0-951B-4F6C-9977-2598833BA096}" destId="{4D4C0EB1-B2C4-474E-B3BD-764839D6D313}" srcOrd="0" destOrd="0" presId="urn:microsoft.com/office/officeart/2005/8/layout/radial1"/>
    <dgm:cxn modelId="{D5DD28A6-F192-4D63-AA7E-EB4701834FE4}" type="presParOf" srcId="{8152F996-BA56-45E2-97CA-EB85354C43F4}" destId="{D018F8AB-C336-4221-BBE4-9D418F064334}" srcOrd="8" destOrd="0" presId="urn:microsoft.com/office/officeart/2005/8/layout/radial1"/>
    <dgm:cxn modelId="{820AC8EE-9710-4A88-A0F2-92DC7A012FCB}" type="presParOf" srcId="{8152F996-BA56-45E2-97CA-EB85354C43F4}" destId="{5174654A-59BF-4EAA-AEC6-A78A74D9A47F}" srcOrd="9" destOrd="0" presId="urn:microsoft.com/office/officeart/2005/8/layout/radial1"/>
    <dgm:cxn modelId="{62ADFBA2-3148-4DF4-BCBC-7C02F5E8F3E3}" type="presParOf" srcId="{5174654A-59BF-4EAA-AEC6-A78A74D9A47F}" destId="{7E146342-4680-40A7-8A43-2461026F3848}" srcOrd="0" destOrd="0" presId="urn:microsoft.com/office/officeart/2005/8/layout/radial1"/>
    <dgm:cxn modelId="{45CE71F4-AE84-498B-A092-2DFA509A7CCF}" type="presParOf" srcId="{8152F996-BA56-45E2-97CA-EB85354C43F4}" destId="{3F759EB2-435B-4C14-B68C-31AC9FED991C}" srcOrd="10" destOrd="0" presId="urn:microsoft.com/office/officeart/2005/8/layout/radial1"/>
    <dgm:cxn modelId="{827B1AD9-384E-496A-89BA-48C0A8959BDD}" type="presParOf" srcId="{8152F996-BA56-45E2-97CA-EB85354C43F4}" destId="{5716A21E-4721-4C97-A590-0FB567D1A42A}" srcOrd="11" destOrd="0" presId="urn:microsoft.com/office/officeart/2005/8/layout/radial1"/>
    <dgm:cxn modelId="{3F808ED8-F2F7-4A5D-9CE9-5249A83CC2EC}" type="presParOf" srcId="{5716A21E-4721-4C97-A590-0FB567D1A42A}" destId="{878730BA-6F45-47C1-8996-DB3AA49A59A9}" srcOrd="0" destOrd="0" presId="urn:microsoft.com/office/officeart/2005/8/layout/radial1"/>
    <dgm:cxn modelId="{0DE92001-FFA7-4046-9527-44BB4AFBBB68}" type="presParOf" srcId="{8152F996-BA56-45E2-97CA-EB85354C43F4}" destId="{555BFCD9-8ECA-4C3D-81BE-8AF8E23E685C}" srcOrd="12" destOrd="0" presId="urn:microsoft.com/office/officeart/2005/8/layout/radial1"/>
    <dgm:cxn modelId="{C91B37CA-0015-4F35-84A2-6139B2846D48}" type="presParOf" srcId="{8152F996-BA56-45E2-97CA-EB85354C43F4}" destId="{B45F2E54-3F75-4A9F-BB95-5A7F97FD44D4}" srcOrd="13" destOrd="0" presId="urn:microsoft.com/office/officeart/2005/8/layout/radial1"/>
    <dgm:cxn modelId="{2DD9EA9B-1BEC-4566-8F46-0414CC8118D6}" type="presParOf" srcId="{B45F2E54-3F75-4A9F-BB95-5A7F97FD44D4}" destId="{4731AEEE-9446-40D5-AED7-EC451256704D}" srcOrd="0" destOrd="0" presId="urn:microsoft.com/office/officeart/2005/8/layout/radial1"/>
    <dgm:cxn modelId="{79465E77-5A24-4BE5-AFD0-01F75FD49636}" type="presParOf" srcId="{8152F996-BA56-45E2-97CA-EB85354C43F4}" destId="{0E32B091-8B04-4D65-A3A0-6259B1EC2D6C}" srcOrd="14" destOrd="0" presId="urn:microsoft.com/office/officeart/2005/8/layout/radial1"/>
    <dgm:cxn modelId="{C160AC5D-78A9-41E5-9DAD-0081E4F7E07A}" type="presParOf" srcId="{8152F996-BA56-45E2-97CA-EB85354C43F4}" destId="{4C2687F1-47E0-4E33-ACA2-E3FA4576FB3F}" srcOrd="15" destOrd="0" presId="urn:microsoft.com/office/officeart/2005/8/layout/radial1"/>
    <dgm:cxn modelId="{E5BF1F87-F5E3-4BAD-ABCC-32CF6487D53B}" type="presParOf" srcId="{4C2687F1-47E0-4E33-ACA2-E3FA4576FB3F}" destId="{480606F9-FB25-4808-9DE3-F7535C2A1BE4}" srcOrd="0" destOrd="0" presId="urn:microsoft.com/office/officeart/2005/8/layout/radial1"/>
    <dgm:cxn modelId="{C33C199A-CC2F-4EDA-B80A-9C9CC0BAE14C}" type="presParOf" srcId="{8152F996-BA56-45E2-97CA-EB85354C43F4}" destId="{A6E05545-6642-4CB8-A9CD-482572E66027}" srcOrd="16" destOrd="0" presId="urn:microsoft.com/office/officeart/2005/8/layout/radial1"/>
    <dgm:cxn modelId="{DD417B96-12BF-4B7A-B213-A9F560106274}" type="presParOf" srcId="{8152F996-BA56-45E2-97CA-EB85354C43F4}" destId="{88F0AA1A-6B23-4B04-8AD6-BF967C18E070}" srcOrd="17" destOrd="0" presId="urn:microsoft.com/office/officeart/2005/8/layout/radial1"/>
    <dgm:cxn modelId="{5CB660A0-F52D-43BB-8431-3CB3CAC48AD1}" type="presParOf" srcId="{88F0AA1A-6B23-4B04-8AD6-BF967C18E070}" destId="{A0015BF3-11BF-4C4B-BF1F-FC2ECEC2C64D}" srcOrd="0" destOrd="0" presId="urn:microsoft.com/office/officeart/2005/8/layout/radial1"/>
    <dgm:cxn modelId="{158D8766-1A96-4E04-80AF-E3F9F2CD6E08}" type="presParOf" srcId="{8152F996-BA56-45E2-97CA-EB85354C43F4}" destId="{CBE51758-A1AB-42D4-9816-06A1BBE118F4}" srcOrd="18" destOrd="0" presId="urn:microsoft.com/office/officeart/2005/8/layout/radia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6DBA5-5F44-4D2E-B4E7-8058DA6B7E6F}">
      <dsp:nvSpPr>
        <dsp:cNvPr id="0" name=""/>
        <dsp:cNvSpPr/>
      </dsp:nvSpPr>
      <dsp:spPr>
        <a:xfrm>
          <a:off x="1339821" y="1500894"/>
          <a:ext cx="585026" cy="58502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Risks to health and safety</a:t>
          </a:r>
          <a:endParaRPr lang="en-GB" sz="700" kern="1200" dirty="0">
            <a:solidFill>
              <a:schemeClr val="tx1"/>
            </a:solidFill>
          </a:endParaRPr>
        </a:p>
      </dsp:txBody>
      <dsp:txXfrm>
        <a:off x="1425496" y="1586569"/>
        <a:ext cx="413676" cy="413676"/>
      </dsp:txXfrm>
    </dsp:sp>
    <dsp:sp modelId="{AAD854F1-0BC3-450A-BCBB-122B58854F87}">
      <dsp:nvSpPr>
        <dsp:cNvPr id="0" name=""/>
        <dsp:cNvSpPr/>
      </dsp:nvSpPr>
      <dsp:spPr>
        <a:xfrm rot="16200000">
          <a:off x="1249133" y="1101564"/>
          <a:ext cx="766403" cy="32255"/>
        </a:xfrm>
        <a:custGeom>
          <a:avLst/>
          <a:gdLst/>
          <a:ahLst/>
          <a:cxnLst/>
          <a:rect l="0" t="0" r="0" b="0"/>
          <a:pathLst>
            <a:path>
              <a:moveTo>
                <a:pt x="0" y="16127"/>
              </a:moveTo>
              <a:lnTo>
                <a:pt x="766403" y="161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1613174" y="1098532"/>
        <a:ext cx="38320" cy="38320"/>
      </dsp:txXfrm>
    </dsp:sp>
    <dsp:sp modelId="{78845D6E-570E-4A24-9CB4-9DACF58E2BDC}">
      <dsp:nvSpPr>
        <dsp:cNvPr id="0" name=""/>
        <dsp:cNvSpPr/>
      </dsp:nvSpPr>
      <dsp:spPr>
        <a:xfrm>
          <a:off x="1339821" y="149464"/>
          <a:ext cx="585026" cy="58502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500" kern="1200">
              <a:solidFill>
                <a:schemeClr val="tx1"/>
              </a:solidFill>
            </a:rPr>
            <a:t>Using equipment and electrical appliances</a:t>
          </a:r>
          <a:endParaRPr lang="en-GB" sz="500" kern="1200" dirty="0">
            <a:solidFill>
              <a:schemeClr val="tx1"/>
            </a:solidFill>
          </a:endParaRPr>
        </a:p>
      </dsp:txBody>
      <dsp:txXfrm>
        <a:off x="1425496" y="235139"/>
        <a:ext cx="413676" cy="413676"/>
      </dsp:txXfrm>
    </dsp:sp>
    <dsp:sp modelId="{6EA49B46-D134-4561-AB96-D48048A7D7A8}">
      <dsp:nvSpPr>
        <dsp:cNvPr id="0" name=""/>
        <dsp:cNvSpPr/>
      </dsp:nvSpPr>
      <dsp:spPr>
        <a:xfrm rot="18163636">
          <a:off x="1614452" y="1208831"/>
          <a:ext cx="766403" cy="32255"/>
        </a:xfrm>
        <a:custGeom>
          <a:avLst/>
          <a:gdLst/>
          <a:ahLst/>
          <a:cxnLst/>
          <a:rect l="0" t="0" r="0" b="0"/>
          <a:pathLst>
            <a:path>
              <a:moveTo>
                <a:pt x="0" y="16127"/>
              </a:moveTo>
              <a:lnTo>
                <a:pt x="766403" y="161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1978493" y="1205799"/>
        <a:ext cx="38320" cy="38320"/>
      </dsp:txXfrm>
    </dsp:sp>
    <dsp:sp modelId="{50293848-C260-47D6-AA78-22E2E27F1ECF}">
      <dsp:nvSpPr>
        <dsp:cNvPr id="0" name=""/>
        <dsp:cNvSpPr/>
      </dsp:nvSpPr>
      <dsp:spPr>
        <a:xfrm>
          <a:off x="2070459" y="363999"/>
          <a:ext cx="585026" cy="585026"/>
        </a:xfrm>
        <a:prstGeom prst="ellipse">
          <a:avLst/>
        </a:prstGeom>
        <a:gradFill rotWithShape="0">
          <a:gsLst>
            <a:gs pos="0">
              <a:schemeClr val="accent4">
                <a:hueOff val="1039569"/>
                <a:satOff val="-4797"/>
                <a:lumOff val="177"/>
                <a:alphaOff val="0"/>
                <a:satMod val="103000"/>
                <a:lumMod val="102000"/>
                <a:tint val="94000"/>
              </a:schemeClr>
            </a:gs>
            <a:gs pos="50000">
              <a:schemeClr val="accent4">
                <a:hueOff val="1039569"/>
                <a:satOff val="-4797"/>
                <a:lumOff val="177"/>
                <a:alphaOff val="0"/>
                <a:satMod val="110000"/>
                <a:lumMod val="100000"/>
                <a:shade val="100000"/>
              </a:schemeClr>
            </a:gs>
            <a:gs pos="100000">
              <a:schemeClr val="accent4">
                <a:hueOff val="1039569"/>
                <a:satOff val="-4797"/>
                <a:lumOff val="17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500" kern="1200">
              <a:solidFill>
                <a:schemeClr val="tx1"/>
              </a:solidFill>
            </a:rPr>
            <a:t>Inadequate flooring and trip hazards</a:t>
          </a:r>
          <a:endParaRPr lang="en-GB" sz="500" kern="1200" dirty="0">
            <a:solidFill>
              <a:schemeClr val="tx1"/>
            </a:solidFill>
          </a:endParaRPr>
        </a:p>
      </dsp:txBody>
      <dsp:txXfrm>
        <a:off x="2156134" y="449674"/>
        <a:ext cx="413676" cy="413676"/>
      </dsp:txXfrm>
    </dsp:sp>
    <dsp:sp modelId="{505FBD63-7503-48D1-A550-8A7604FD57BE}">
      <dsp:nvSpPr>
        <dsp:cNvPr id="0" name=""/>
        <dsp:cNvSpPr/>
      </dsp:nvSpPr>
      <dsp:spPr>
        <a:xfrm rot="20127273">
          <a:off x="1863785" y="1496577"/>
          <a:ext cx="766403" cy="32255"/>
        </a:xfrm>
        <a:custGeom>
          <a:avLst/>
          <a:gdLst/>
          <a:ahLst/>
          <a:cxnLst/>
          <a:rect l="0" t="0" r="0" b="0"/>
          <a:pathLst>
            <a:path>
              <a:moveTo>
                <a:pt x="0" y="16127"/>
              </a:moveTo>
              <a:lnTo>
                <a:pt x="766403" y="161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227826" y="1493545"/>
        <a:ext cx="38320" cy="38320"/>
      </dsp:txXfrm>
    </dsp:sp>
    <dsp:sp modelId="{0D65A2BE-46E8-4C32-8FD2-076A5314246B}">
      <dsp:nvSpPr>
        <dsp:cNvPr id="0" name=""/>
        <dsp:cNvSpPr/>
      </dsp:nvSpPr>
      <dsp:spPr>
        <a:xfrm>
          <a:off x="2569125" y="939489"/>
          <a:ext cx="585026" cy="585026"/>
        </a:xfrm>
        <a:prstGeom prst="ellipse">
          <a:avLst/>
        </a:prstGeom>
        <a:gradFill rotWithShape="0">
          <a:gsLst>
            <a:gs pos="0">
              <a:schemeClr val="accent4">
                <a:hueOff val="2079139"/>
                <a:satOff val="-9594"/>
                <a:lumOff val="353"/>
                <a:alphaOff val="0"/>
                <a:satMod val="103000"/>
                <a:lumMod val="102000"/>
                <a:tint val="94000"/>
              </a:schemeClr>
            </a:gs>
            <a:gs pos="50000">
              <a:schemeClr val="accent4">
                <a:hueOff val="2079139"/>
                <a:satOff val="-9594"/>
                <a:lumOff val="353"/>
                <a:alphaOff val="0"/>
                <a:satMod val="110000"/>
                <a:lumMod val="100000"/>
                <a:shade val="100000"/>
              </a:schemeClr>
            </a:gs>
            <a:gs pos="100000">
              <a:schemeClr val="accent4">
                <a:hueOff val="2079139"/>
                <a:satOff val="-9594"/>
                <a:lumOff val="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500" kern="1200">
              <a:solidFill>
                <a:schemeClr val="tx1"/>
              </a:solidFill>
            </a:rPr>
            <a:t>Food poisoning and allergies</a:t>
          </a:r>
          <a:endParaRPr lang="en-GB" sz="500" kern="1200" dirty="0">
            <a:solidFill>
              <a:schemeClr val="tx1"/>
            </a:solidFill>
          </a:endParaRPr>
        </a:p>
      </dsp:txBody>
      <dsp:txXfrm>
        <a:off x="2654800" y="1025164"/>
        <a:ext cx="413676" cy="413676"/>
      </dsp:txXfrm>
    </dsp:sp>
    <dsp:sp modelId="{446B9809-AD4D-4A69-AC76-EC5EA3E7BE21}">
      <dsp:nvSpPr>
        <dsp:cNvPr id="0" name=""/>
        <dsp:cNvSpPr/>
      </dsp:nvSpPr>
      <dsp:spPr>
        <a:xfrm rot="490909">
          <a:off x="1917970" y="1873443"/>
          <a:ext cx="766403" cy="32255"/>
        </a:xfrm>
        <a:custGeom>
          <a:avLst/>
          <a:gdLst/>
          <a:ahLst/>
          <a:cxnLst/>
          <a:rect l="0" t="0" r="0" b="0"/>
          <a:pathLst>
            <a:path>
              <a:moveTo>
                <a:pt x="0" y="16127"/>
              </a:moveTo>
              <a:lnTo>
                <a:pt x="766403" y="161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282011" y="1870411"/>
        <a:ext cx="38320" cy="38320"/>
      </dsp:txXfrm>
    </dsp:sp>
    <dsp:sp modelId="{A0D6584D-AF7B-4DD2-BC2D-F310F43751C5}">
      <dsp:nvSpPr>
        <dsp:cNvPr id="0" name=""/>
        <dsp:cNvSpPr/>
      </dsp:nvSpPr>
      <dsp:spPr>
        <a:xfrm>
          <a:off x="2677495" y="1693222"/>
          <a:ext cx="585026" cy="585026"/>
        </a:xfrm>
        <a:prstGeom prst="ellipse">
          <a:avLst/>
        </a:prstGeom>
        <a:gradFill rotWithShape="0">
          <a:gsLst>
            <a:gs pos="0">
              <a:schemeClr val="accent4">
                <a:hueOff val="3118708"/>
                <a:satOff val="-14390"/>
                <a:lumOff val="530"/>
                <a:alphaOff val="0"/>
                <a:satMod val="103000"/>
                <a:lumMod val="102000"/>
                <a:tint val="94000"/>
              </a:schemeClr>
            </a:gs>
            <a:gs pos="50000">
              <a:schemeClr val="accent4">
                <a:hueOff val="3118708"/>
                <a:satOff val="-14390"/>
                <a:lumOff val="530"/>
                <a:alphaOff val="0"/>
                <a:satMod val="110000"/>
                <a:lumMod val="100000"/>
                <a:shade val="100000"/>
              </a:schemeClr>
            </a:gs>
            <a:gs pos="100000">
              <a:schemeClr val="accent4">
                <a:hueOff val="3118708"/>
                <a:satOff val="-14390"/>
                <a:lumOff val="53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500" kern="1200">
              <a:solidFill>
                <a:schemeClr val="tx1"/>
              </a:solidFill>
            </a:rPr>
            <a:t>Using hazardous chemicals</a:t>
          </a:r>
          <a:endParaRPr lang="en-GB" sz="500" kern="1200" dirty="0">
            <a:solidFill>
              <a:schemeClr val="tx1"/>
            </a:solidFill>
          </a:endParaRPr>
        </a:p>
      </dsp:txBody>
      <dsp:txXfrm>
        <a:off x="2763170" y="1778897"/>
        <a:ext cx="413676" cy="413676"/>
      </dsp:txXfrm>
    </dsp:sp>
    <dsp:sp modelId="{0CBD7D07-2900-4095-B445-A4473A3A1C8B}">
      <dsp:nvSpPr>
        <dsp:cNvPr id="0" name=""/>
        <dsp:cNvSpPr/>
      </dsp:nvSpPr>
      <dsp:spPr>
        <a:xfrm rot="2454545">
          <a:off x="1759804" y="2219778"/>
          <a:ext cx="766403" cy="32255"/>
        </a:xfrm>
        <a:custGeom>
          <a:avLst/>
          <a:gdLst/>
          <a:ahLst/>
          <a:cxnLst/>
          <a:rect l="0" t="0" r="0" b="0"/>
          <a:pathLst>
            <a:path>
              <a:moveTo>
                <a:pt x="0" y="16127"/>
              </a:moveTo>
              <a:lnTo>
                <a:pt x="766403" y="161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123846" y="2216746"/>
        <a:ext cx="38320" cy="38320"/>
      </dsp:txXfrm>
    </dsp:sp>
    <dsp:sp modelId="{26C3B496-04AE-4251-B2A8-85DFBBB2BE1C}">
      <dsp:nvSpPr>
        <dsp:cNvPr id="0" name=""/>
        <dsp:cNvSpPr/>
      </dsp:nvSpPr>
      <dsp:spPr>
        <a:xfrm>
          <a:off x="2361164" y="2385892"/>
          <a:ext cx="585026" cy="585026"/>
        </a:xfrm>
        <a:prstGeom prst="ellipse">
          <a:avLst/>
        </a:prstGeom>
        <a:gradFill rotWithShape="0">
          <a:gsLst>
            <a:gs pos="0">
              <a:schemeClr val="accent4">
                <a:hueOff val="4158277"/>
                <a:satOff val="-19187"/>
                <a:lumOff val="706"/>
                <a:alphaOff val="0"/>
                <a:satMod val="103000"/>
                <a:lumMod val="102000"/>
                <a:tint val="94000"/>
              </a:schemeClr>
            </a:gs>
            <a:gs pos="50000">
              <a:schemeClr val="accent4">
                <a:hueOff val="4158277"/>
                <a:satOff val="-19187"/>
                <a:lumOff val="706"/>
                <a:alphaOff val="0"/>
                <a:satMod val="110000"/>
                <a:lumMod val="100000"/>
                <a:shade val="100000"/>
              </a:schemeClr>
            </a:gs>
            <a:gs pos="100000">
              <a:schemeClr val="accent4">
                <a:hueOff val="4158277"/>
                <a:satOff val="-19187"/>
                <a:lumOff val="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500" kern="1200">
              <a:solidFill>
                <a:schemeClr val="tx1"/>
              </a:solidFill>
            </a:rPr>
            <a:t>Inadequate clothing worn</a:t>
          </a:r>
          <a:endParaRPr lang="en-GB" sz="500" kern="1200" dirty="0">
            <a:solidFill>
              <a:schemeClr val="tx1"/>
            </a:solidFill>
          </a:endParaRPr>
        </a:p>
      </dsp:txBody>
      <dsp:txXfrm>
        <a:off x="2446839" y="2471567"/>
        <a:ext cx="413676" cy="413676"/>
      </dsp:txXfrm>
    </dsp:sp>
    <dsp:sp modelId="{F083CD2D-E4FA-41D6-96C1-56D682775BE4}">
      <dsp:nvSpPr>
        <dsp:cNvPr id="0" name=""/>
        <dsp:cNvSpPr/>
      </dsp:nvSpPr>
      <dsp:spPr>
        <a:xfrm rot="4418182">
          <a:off x="1439504" y="2425622"/>
          <a:ext cx="766403" cy="32255"/>
        </a:xfrm>
        <a:custGeom>
          <a:avLst/>
          <a:gdLst/>
          <a:ahLst/>
          <a:cxnLst/>
          <a:rect l="0" t="0" r="0" b="0"/>
          <a:pathLst>
            <a:path>
              <a:moveTo>
                <a:pt x="0" y="16127"/>
              </a:moveTo>
              <a:lnTo>
                <a:pt x="766403" y="161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1803545" y="2422590"/>
        <a:ext cx="38320" cy="38320"/>
      </dsp:txXfrm>
    </dsp:sp>
    <dsp:sp modelId="{6D120E4D-98F5-4146-AB16-CD4B2E20D593}">
      <dsp:nvSpPr>
        <dsp:cNvPr id="0" name=""/>
        <dsp:cNvSpPr/>
      </dsp:nvSpPr>
      <dsp:spPr>
        <a:xfrm>
          <a:off x="1720563" y="2797581"/>
          <a:ext cx="585026" cy="585026"/>
        </a:xfrm>
        <a:prstGeom prst="ellips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500" kern="1200">
              <a:solidFill>
                <a:schemeClr val="tx1"/>
              </a:solidFill>
            </a:rPr>
            <a:t>Lifting or moving objects</a:t>
          </a:r>
          <a:endParaRPr lang="en-GB" sz="500" kern="1200" dirty="0">
            <a:solidFill>
              <a:schemeClr val="tx1"/>
            </a:solidFill>
          </a:endParaRPr>
        </a:p>
      </dsp:txBody>
      <dsp:txXfrm>
        <a:off x="1806238" y="2883256"/>
        <a:ext cx="413676" cy="413676"/>
      </dsp:txXfrm>
    </dsp:sp>
    <dsp:sp modelId="{035F7385-C423-401E-9A0F-86D893D24266}">
      <dsp:nvSpPr>
        <dsp:cNvPr id="0" name=""/>
        <dsp:cNvSpPr/>
      </dsp:nvSpPr>
      <dsp:spPr>
        <a:xfrm rot="6381818">
          <a:off x="1058762" y="2425622"/>
          <a:ext cx="766403" cy="32255"/>
        </a:xfrm>
        <a:custGeom>
          <a:avLst/>
          <a:gdLst/>
          <a:ahLst/>
          <a:cxnLst/>
          <a:rect l="0" t="0" r="0" b="0"/>
          <a:pathLst>
            <a:path>
              <a:moveTo>
                <a:pt x="0" y="16127"/>
              </a:moveTo>
              <a:lnTo>
                <a:pt x="766403" y="161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422804" y="2422590"/>
        <a:ext cx="38320" cy="38320"/>
      </dsp:txXfrm>
    </dsp:sp>
    <dsp:sp modelId="{C01F3C68-304D-4B49-858A-91A3EF1DB807}">
      <dsp:nvSpPr>
        <dsp:cNvPr id="0" name=""/>
        <dsp:cNvSpPr/>
      </dsp:nvSpPr>
      <dsp:spPr>
        <a:xfrm>
          <a:off x="959080" y="2797581"/>
          <a:ext cx="585026" cy="585026"/>
        </a:xfrm>
        <a:prstGeom prst="ellipse">
          <a:avLst/>
        </a:prstGeom>
        <a:gradFill rotWithShape="0">
          <a:gsLst>
            <a:gs pos="0">
              <a:schemeClr val="accent4">
                <a:hueOff val="6237415"/>
                <a:satOff val="-28781"/>
                <a:lumOff val="1059"/>
                <a:alphaOff val="0"/>
                <a:satMod val="103000"/>
                <a:lumMod val="102000"/>
                <a:tint val="94000"/>
              </a:schemeClr>
            </a:gs>
            <a:gs pos="50000">
              <a:schemeClr val="accent4">
                <a:hueOff val="6237415"/>
                <a:satOff val="-28781"/>
                <a:lumOff val="1059"/>
                <a:alphaOff val="0"/>
                <a:satMod val="110000"/>
                <a:lumMod val="100000"/>
                <a:shade val="100000"/>
              </a:schemeClr>
            </a:gs>
            <a:gs pos="100000">
              <a:schemeClr val="accent4">
                <a:hueOff val="6237415"/>
                <a:satOff val="-28781"/>
                <a:lumOff val="1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500" kern="1200">
              <a:solidFill>
                <a:schemeClr val="tx1"/>
              </a:solidFill>
            </a:rPr>
            <a:t>Fire or explosion</a:t>
          </a:r>
          <a:endParaRPr lang="en-GB" sz="500" kern="1200" dirty="0">
            <a:solidFill>
              <a:schemeClr val="tx1"/>
            </a:solidFill>
          </a:endParaRPr>
        </a:p>
      </dsp:txBody>
      <dsp:txXfrm>
        <a:off x="1044755" y="2883256"/>
        <a:ext cx="413676" cy="413676"/>
      </dsp:txXfrm>
    </dsp:sp>
    <dsp:sp modelId="{AF911498-9672-43EA-9201-9A292C154E58}">
      <dsp:nvSpPr>
        <dsp:cNvPr id="0" name=""/>
        <dsp:cNvSpPr/>
      </dsp:nvSpPr>
      <dsp:spPr>
        <a:xfrm rot="8345455">
          <a:off x="738462" y="2219778"/>
          <a:ext cx="766403" cy="32255"/>
        </a:xfrm>
        <a:custGeom>
          <a:avLst/>
          <a:gdLst/>
          <a:ahLst/>
          <a:cxnLst/>
          <a:rect l="0" t="0" r="0" b="0"/>
          <a:pathLst>
            <a:path>
              <a:moveTo>
                <a:pt x="0" y="16127"/>
              </a:moveTo>
              <a:lnTo>
                <a:pt x="766403" y="161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102503" y="2216746"/>
        <a:ext cx="38320" cy="38320"/>
      </dsp:txXfrm>
    </dsp:sp>
    <dsp:sp modelId="{37285EAC-DF56-4340-A235-4FAAB2080BF9}">
      <dsp:nvSpPr>
        <dsp:cNvPr id="0" name=""/>
        <dsp:cNvSpPr/>
      </dsp:nvSpPr>
      <dsp:spPr>
        <a:xfrm>
          <a:off x="318479" y="2385892"/>
          <a:ext cx="585026" cy="585026"/>
        </a:xfrm>
        <a:prstGeom prst="ellipse">
          <a:avLst/>
        </a:prstGeom>
        <a:gradFill rotWithShape="0">
          <a:gsLst>
            <a:gs pos="0">
              <a:schemeClr val="accent4">
                <a:hueOff val="7276984"/>
                <a:satOff val="-33578"/>
                <a:lumOff val="1236"/>
                <a:alphaOff val="0"/>
                <a:satMod val="103000"/>
                <a:lumMod val="102000"/>
                <a:tint val="94000"/>
              </a:schemeClr>
            </a:gs>
            <a:gs pos="50000">
              <a:schemeClr val="accent4">
                <a:hueOff val="7276984"/>
                <a:satOff val="-33578"/>
                <a:lumOff val="1236"/>
                <a:alphaOff val="0"/>
                <a:satMod val="110000"/>
                <a:lumMod val="100000"/>
                <a:shade val="100000"/>
              </a:schemeClr>
            </a:gs>
            <a:gs pos="100000">
              <a:schemeClr val="accent4">
                <a:hueOff val="7276984"/>
                <a:satOff val="-33578"/>
                <a:lumOff val="123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500" kern="1200">
              <a:solidFill>
                <a:schemeClr val="tx1"/>
              </a:solidFill>
            </a:rPr>
            <a:t>Injuries such as burns, scalds, cuts, muscle and back strain</a:t>
          </a:r>
          <a:endParaRPr lang="en-GB" sz="500" kern="1200" dirty="0">
            <a:solidFill>
              <a:schemeClr val="tx1"/>
            </a:solidFill>
          </a:endParaRPr>
        </a:p>
      </dsp:txBody>
      <dsp:txXfrm>
        <a:off x="404154" y="2471567"/>
        <a:ext cx="413676" cy="413676"/>
      </dsp:txXfrm>
    </dsp:sp>
    <dsp:sp modelId="{5F87787A-C925-4B8E-8838-42EF08D501B3}">
      <dsp:nvSpPr>
        <dsp:cNvPr id="0" name=""/>
        <dsp:cNvSpPr/>
      </dsp:nvSpPr>
      <dsp:spPr>
        <a:xfrm rot="10309091">
          <a:off x="580296" y="1873443"/>
          <a:ext cx="766403" cy="32255"/>
        </a:xfrm>
        <a:custGeom>
          <a:avLst/>
          <a:gdLst/>
          <a:ahLst/>
          <a:cxnLst/>
          <a:rect l="0" t="0" r="0" b="0"/>
          <a:pathLst>
            <a:path>
              <a:moveTo>
                <a:pt x="0" y="16127"/>
              </a:moveTo>
              <a:lnTo>
                <a:pt x="766403" y="161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944337" y="1870411"/>
        <a:ext cx="38320" cy="38320"/>
      </dsp:txXfrm>
    </dsp:sp>
    <dsp:sp modelId="{D5BD12A3-9C66-4B69-B4E8-3E1D06039CDA}">
      <dsp:nvSpPr>
        <dsp:cNvPr id="0" name=""/>
        <dsp:cNvSpPr/>
      </dsp:nvSpPr>
      <dsp:spPr>
        <a:xfrm>
          <a:off x="2147" y="1693222"/>
          <a:ext cx="585026" cy="585026"/>
        </a:xfrm>
        <a:prstGeom prst="ellipse">
          <a:avLst/>
        </a:prstGeom>
        <a:gradFill rotWithShape="0">
          <a:gsLst>
            <a:gs pos="0">
              <a:schemeClr val="accent4">
                <a:hueOff val="8316554"/>
                <a:satOff val="-38374"/>
                <a:lumOff val="1412"/>
                <a:alphaOff val="0"/>
                <a:satMod val="103000"/>
                <a:lumMod val="102000"/>
                <a:tint val="94000"/>
              </a:schemeClr>
            </a:gs>
            <a:gs pos="50000">
              <a:schemeClr val="accent4">
                <a:hueOff val="8316554"/>
                <a:satOff val="-38374"/>
                <a:lumOff val="1412"/>
                <a:alphaOff val="0"/>
                <a:satMod val="110000"/>
                <a:lumMod val="100000"/>
                <a:shade val="100000"/>
              </a:schemeClr>
            </a:gs>
            <a:gs pos="100000">
              <a:schemeClr val="accent4">
                <a:hueOff val="8316554"/>
                <a:satOff val="-38374"/>
                <a:lumOff val="14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500" kern="1200">
              <a:solidFill>
                <a:schemeClr val="tx1"/>
              </a:solidFill>
            </a:rPr>
            <a:t>Bullying, harassment, stress and fatigue</a:t>
          </a:r>
          <a:endParaRPr lang="en-GB" sz="500" kern="1200" dirty="0">
            <a:solidFill>
              <a:schemeClr val="tx1"/>
            </a:solidFill>
          </a:endParaRPr>
        </a:p>
      </dsp:txBody>
      <dsp:txXfrm>
        <a:off x="87822" y="1778897"/>
        <a:ext cx="413676" cy="413676"/>
      </dsp:txXfrm>
    </dsp:sp>
    <dsp:sp modelId="{1A032C3B-6DA5-4EC2-92B0-1A1C2C81986E}">
      <dsp:nvSpPr>
        <dsp:cNvPr id="0" name=""/>
        <dsp:cNvSpPr/>
      </dsp:nvSpPr>
      <dsp:spPr>
        <a:xfrm rot="12272727">
          <a:off x="634481" y="1496577"/>
          <a:ext cx="766403" cy="32255"/>
        </a:xfrm>
        <a:custGeom>
          <a:avLst/>
          <a:gdLst/>
          <a:ahLst/>
          <a:cxnLst/>
          <a:rect l="0" t="0" r="0" b="0"/>
          <a:pathLst>
            <a:path>
              <a:moveTo>
                <a:pt x="0" y="16127"/>
              </a:moveTo>
              <a:lnTo>
                <a:pt x="766403" y="161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998523" y="1493545"/>
        <a:ext cx="38320" cy="38320"/>
      </dsp:txXfrm>
    </dsp:sp>
    <dsp:sp modelId="{B5792544-557B-4E21-94DD-76BCC2540FEB}">
      <dsp:nvSpPr>
        <dsp:cNvPr id="0" name=""/>
        <dsp:cNvSpPr/>
      </dsp:nvSpPr>
      <dsp:spPr>
        <a:xfrm>
          <a:off x="110518" y="939489"/>
          <a:ext cx="585026" cy="585026"/>
        </a:xfrm>
        <a:prstGeom prst="ellipse">
          <a:avLst/>
        </a:prstGeom>
        <a:gradFill rotWithShape="0">
          <a:gsLst>
            <a:gs pos="0">
              <a:schemeClr val="accent4">
                <a:hueOff val="9356123"/>
                <a:satOff val="-43171"/>
                <a:lumOff val="1589"/>
                <a:alphaOff val="0"/>
                <a:satMod val="103000"/>
                <a:lumMod val="102000"/>
                <a:tint val="94000"/>
              </a:schemeClr>
            </a:gs>
            <a:gs pos="50000">
              <a:schemeClr val="accent4">
                <a:hueOff val="9356123"/>
                <a:satOff val="-43171"/>
                <a:lumOff val="1589"/>
                <a:alphaOff val="0"/>
                <a:satMod val="110000"/>
                <a:lumMod val="100000"/>
                <a:shade val="100000"/>
              </a:schemeClr>
            </a:gs>
            <a:gs pos="100000">
              <a:schemeClr val="accent4">
                <a:hueOff val="9356123"/>
                <a:satOff val="-43171"/>
                <a:lumOff val="158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500" kern="1200">
              <a:solidFill>
                <a:schemeClr val="tx1"/>
              </a:solidFill>
            </a:rPr>
            <a:t>Inadequate ventilation causing dust and fumes</a:t>
          </a:r>
          <a:endParaRPr lang="en-GB" sz="500" kern="1200" dirty="0">
            <a:solidFill>
              <a:schemeClr val="tx1"/>
            </a:solidFill>
          </a:endParaRPr>
        </a:p>
      </dsp:txBody>
      <dsp:txXfrm>
        <a:off x="196193" y="1025164"/>
        <a:ext cx="413676" cy="413676"/>
      </dsp:txXfrm>
    </dsp:sp>
    <dsp:sp modelId="{42934263-86CC-461F-80CE-E4EC422F2B4D}">
      <dsp:nvSpPr>
        <dsp:cNvPr id="0" name=""/>
        <dsp:cNvSpPr/>
      </dsp:nvSpPr>
      <dsp:spPr>
        <a:xfrm rot="14236364">
          <a:off x="883814" y="1208831"/>
          <a:ext cx="766403" cy="32255"/>
        </a:xfrm>
        <a:custGeom>
          <a:avLst/>
          <a:gdLst/>
          <a:ahLst/>
          <a:cxnLst/>
          <a:rect l="0" t="0" r="0" b="0"/>
          <a:pathLst>
            <a:path>
              <a:moveTo>
                <a:pt x="0" y="16127"/>
              </a:moveTo>
              <a:lnTo>
                <a:pt x="766403" y="1612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247855" y="1205799"/>
        <a:ext cx="38320" cy="38320"/>
      </dsp:txXfrm>
    </dsp:sp>
    <dsp:sp modelId="{27F53D89-1E61-4A66-870B-0184B0426F10}">
      <dsp:nvSpPr>
        <dsp:cNvPr id="0" name=""/>
        <dsp:cNvSpPr/>
      </dsp:nvSpPr>
      <dsp:spPr>
        <a:xfrm>
          <a:off x="609183" y="363999"/>
          <a:ext cx="585026" cy="585026"/>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GB" sz="500" kern="1200">
              <a:solidFill>
                <a:schemeClr val="tx1"/>
              </a:solidFill>
            </a:rPr>
            <a:t>Inadequate signage and lighting</a:t>
          </a:r>
          <a:endParaRPr lang="en-GB" sz="500" kern="1200" dirty="0">
            <a:solidFill>
              <a:schemeClr val="tx1"/>
            </a:solidFill>
          </a:endParaRPr>
        </a:p>
      </dsp:txBody>
      <dsp:txXfrm>
        <a:off x="694858" y="449674"/>
        <a:ext cx="413676" cy="413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02F26-3D38-45D4-913B-B9F45604B6B6}">
      <dsp:nvSpPr>
        <dsp:cNvPr id="0" name=""/>
        <dsp:cNvSpPr/>
      </dsp:nvSpPr>
      <dsp:spPr>
        <a:xfrm>
          <a:off x="1321066" y="1175656"/>
          <a:ext cx="611617" cy="61161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solidFill>
                <a:schemeClr val="tx1"/>
              </a:solidFill>
            </a:rPr>
            <a:t>Security risks</a:t>
          </a:r>
          <a:endParaRPr lang="en-GB" sz="1000" kern="1200" dirty="0">
            <a:solidFill>
              <a:schemeClr val="tx1"/>
            </a:solidFill>
          </a:endParaRPr>
        </a:p>
      </dsp:txBody>
      <dsp:txXfrm>
        <a:off x="1410635" y="1265225"/>
        <a:ext cx="432479" cy="432479"/>
      </dsp:txXfrm>
    </dsp:sp>
    <dsp:sp modelId="{3F0E4544-09F1-4924-BC7F-D5D4E7017109}">
      <dsp:nvSpPr>
        <dsp:cNvPr id="0" name=""/>
        <dsp:cNvSpPr/>
      </dsp:nvSpPr>
      <dsp:spPr>
        <a:xfrm rot="16200000">
          <a:off x="1350400" y="882265"/>
          <a:ext cx="552948" cy="33835"/>
        </a:xfrm>
        <a:custGeom>
          <a:avLst/>
          <a:gdLst/>
          <a:ahLst/>
          <a:cxnLst/>
          <a:rect l="0" t="0" r="0" b="0"/>
          <a:pathLst>
            <a:path>
              <a:moveTo>
                <a:pt x="0" y="16917"/>
              </a:moveTo>
              <a:lnTo>
                <a:pt x="552948" y="169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1613051" y="885358"/>
        <a:ext cx="27647" cy="27647"/>
      </dsp:txXfrm>
    </dsp:sp>
    <dsp:sp modelId="{8A2F1354-B2A5-45DC-A219-24781E5EAE7E}">
      <dsp:nvSpPr>
        <dsp:cNvPr id="0" name=""/>
        <dsp:cNvSpPr/>
      </dsp:nvSpPr>
      <dsp:spPr>
        <a:xfrm>
          <a:off x="1321066" y="11091"/>
          <a:ext cx="611617" cy="61161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a:solidFill>
                <a:schemeClr val="tx1"/>
              </a:solidFill>
            </a:rPr>
            <a:t>Theft</a:t>
          </a:r>
          <a:endParaRPr lang="en-GB" sz="600" kern="1200" dirty="0">
            <a:solidFill>
              <a:schemeClr val="tx1"/>
            </a:solidFill>
          </a:endParaRPr>
        </a:p>
      </dsp:txBody>
      <dsp:txXfrm>
        <a:off x="1410635" y="100660"/>
        <a:ext cx="432479" cy="432479"/>
      </dsp:txXfrm>
    </dsp:sp>
    <dsp:sp modelId="{976E6649-5552-4136-8061-127D25EFAE72}">
      <dsp:nvSpPr>
        <dsp:cNvPr id="0" name=""/>
        <dsp:cNvSpPr/>
      </dsp:nvSpPr>
      <dsp:spPr>
        <a:xfrm rot="18600000">
          <a:off x="1724684" y="1018493"/>
          <a:ext cx="552948" cy="33835"/>
        </a:xfrm>
        <a:custGeom>
          <a:avLst/>
          <a:gdLst/>
          <a:ahLst/>
          <a:cxnLst/>
          <a:rect l="0" t="0" r="0" b="0"/>
          <a:pathLst>
            <a:path>
              <a:moveTo>
                <a:pt x="0" y="16917"/>
              </a:moveTo>
              <a:lnTo>
                <a:pt x="552948" y="169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1987335" y="1021587"/>
        <a:ext cx="27647" cy="27647"/>
      </dsp:txXfrm>
    </dsp:sp>
    <dsp:sp modelId="{4CC2A412-F509-4887-8584-4E188FE27F6B}">
      <dsp:nvSpPr>
        <dsp:cNvPr id="0" name=""/>
        <dsp:cNvSpPr/>
      </dsp:nvSpPr>
      <dsp:spPr>
        <a:xfrm>
          <a:off x="2069634" y="283547"/>
          <a:ext cx="611617" cy="611617"/>
        </a:xfrm>
        <a:prstGeom prst="ellipse">
          <a:avLst/>
        </a:prstGeom>
        <a:gradFill rotWithShape="0">
          <a:gsLst>
            <a:gs pos="0">
              <a:schemeClr val="accent4">
                <a:hueOff val="1299462"/>
                <a:satOff val="-5996"/>
                <a:lumOff val="221"/>
                <a:alphaOff val="0"/>
                <a:satMod val="103000"/>
                <a:lumMod val="102000"/>
                <a:tint val="94000"/>
              </a:schemeClr>
            </a:gs>
            <a:gs pos="50000">
              <a:schemeClr val="accent4">
                <a:hueOff val="1299462"/>
                <a:satOff val="-5996"/>
                <a:lumOff val="221"/>
                <a:alphaOff val="0"/>
                <a:satMod val="110000"/>
                <a:lumMod val="100000"/>
                <a:shade val="100000"/>
              </a:schemeClr>
            </a:gs>
            <a:gs pos="100000">
              <a:schemeClr val="accent4">
                <a:hueOff val="1299462"/>
                <a:satOff val="-5996"/>
                <a:lumOff val="2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a:solidFill>
                <a:schemeClr val="tx1"/>
              </a:solidFill>
            </a:rPr>
            <a:t>Burglary</a:t>
          </a:r>
          <a:endParaRPr lang="en-GB" sz="600" kern="1200" dirty="0">
            <a:solidFill>
              <a:schemeClr val="tx1"/>
            </a:solidFill>
          </a:endParaRPr>
        </a:p>
      </dsp:txBody>
      <dsp:txXfrm>
        <a:off x="2159203" y="373116"/>
        <a:ext cx="432479" cy="432479"/>
      </dsp:txXfrm>
    </dsp:sp>
    <dsp:sp modelId="{02A63EAE-9B1A-4F28-A350-33544F50125D}">
      <dsp:nvSpPr>
        <dsp:cNvPr id="0" name=""/>
        <dsp:cNvSpPr/>
      </dsp:nvSpPr>
      <dsp:spPr>
        <a:xfrm rot="21000000">
          <a:off x="1923837" y="1363435"/>
          <a:ext cx="552948" cy="33835"/>
        </a:xfrm>
        <a:custGeom>
          <a:avLst/>
          <a:gdLst/>
          <a:ahLst/>
          <a:cxnLst/>
          <a:rect l="0" t="0" r="0" b="0"/>
          <a:pathLst>
            <a:path>
              <a:moveTo>
                <a:pt x="0" y="16917"/>
              </a:moveTo>
              <a:lnTo>
                <a:pt x="552948" y="169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186487" y="1366529"/>
        <a:ext cx="27647" cy="27647"/>
      </dsp:txXfrm>
    </dsp:sp>
    <dsp:sp modelId="{52DA3EC0-C650-4D7A-B8FF-636236E52323}">
      <dsp:nvSpPr>
        <dsp:cNvPr id="0" name=""/>
        <dsp:cNvSpPr/>
      </dsp:nvSpPr>
      <dsp:spPr>
        <a:xfrm>
          <a:off x="2467939" y="973432"/>
          <a:ext cx="611617" cy="611617"/>
        </a:xfrm>
        <a:prstGeom prst="ellipse">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a:solidFill>
                <a:schemeClr val="tx1"/>
              </a:solidFill>
            </a:rPr>
            <a:t>Robbery</a:t>
          </a:r>
          <a:endParaRPr lang="en-GB" sz="600" kern="1200" dirty="0">
            <a:solidFill>
              <a:schemeClr val="tx1"/>
            </a:solidFill>
          </a:endParaRPr>
        </a:p>
      </dsp:txBody>
      <dsp:txXfrm>
        <a:off x="2557508" y="1063001"/>
        <a:ext cx="432479" cy="432479"/>
      </dsp:txXfrm>
    </dsp:sp>
    <dsp:sp modelId="{CCF86CC0-951B-4F6C-9977-2598833BA096}">
      <dsp:nvSpPr>
        <dsp:cNvPr id="0" name=""/>
        <dsp:cNvSpPr/>
      </dsp:nvSpPr>
      <dsp:spPr>
        <a:xfrm rot="1800000">
          <a:off x="1854672" y="1755689"/>
          <a:ext cx="552948" cy="33835"/>
        </a:xfrm>
        <a:custGeom>
          <a:avLst/>
          <a:gdLst/>
          <a:ahLst/>
          <a:cxnLst/>
          <a:rect l="0" t="0" r="0" b="0"/>
          <a:pathLst>
            <a:path>
              <a:moveTo>
                <a:pt x="0" y="16917"/>
              </a:moveTo>
              <a:lnTo>
                <a:pt x="552948" y="169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117323" y="1758783"/>
        <a:ext cx="27647" cy="27647"/>
      </dsp:txXfrm>
    </dsp:sp>
    <dsp:sp modelId="{D018F8AB-C336-4221-BBE4-9D418F064334}">
      <dsp:nvSpPr>
        <dsp:cNvPr id="0" name=""/>
        <dsp:cNvSpPr/>
      </dsp:nvSpPr>
      <dsp:spPr>
        <a:xfrm>
          <a:off x="2329609" y="1757939"/>
          <a:ext cx="611617" cy="611617"/>
        </a:xfrm>
        <a:prstGeom prst="ellipse">
          <a:avLst/>
        </a:prstGeom>
        <a:gradFill rotWithShape="0">
          <a:gsLst>
            <a:gs pos="0">
              <a:schemeClr val="accent4">
                <a:hueOff val="3898385"/>
                <a:satOff val="-17988"/>
                <a:lumOff val="662"/>
                <a:alphaOff val="0"/>
                <a:satMod val="103000"/>
                <a:lumMod val="102000"/>
                <a:tint val="94000"/>
              </a:schemeClr>
            </a:gs>
            <a:gs pos="50000">
              <a:schemeClr val="accent4">
                <a:hueOff val="3898385"/>
                <a:satOff val="-17988"/>
                <a:lumOff val="662"/>
                <a:alphaOff val="0"/>
                <a:satMod val="110000"/>
                <a:lumMod val="100000"/>
                <a:shade val="100000"/>
              </a:schemeClr>
            </a:gs>
            <a:gs pos="100000">
              <a:schemeClr val="accent4">
                <a:hueOff val="3898385"/>
                <a:satOff val="-17988"/>
                <a:lumOff val="66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a:solidFill>
                <a:schemeClr val="tx1"/>
              </a:solidFill>
            </a:rPr>
            <a:t>Fraud</a:t>
          </a:r>
          <a:endParaRPr lang="en-GB" sz="600" kern="1200" dirty="0">
            <a:solidFill>
              <a:schemeClr val="tx1"/>
            </a:solidFill>
          </a:endParaRPr>
        </a:p>
      </dsp:txBody>
      <dsp:txXfrm>
        <a:off x="2419178" y="1847508"/>
        <a:ext cx="432479" cy="432479"/>
      </dsp:txXfrm>
    </dsp:sp>
    <dsp:sp modelId="{5174654A-59BF-4EAA-AEC6-A78A74D9A47F}">
      <dsp:nvSpPr>
        <dsp:cNvPr id="0" name=""/>
        <dsp:cNvSpPr/>
      </dsp:nvSpPr>
      <dsp:spPr>
        <a:xfrm rot="4200000">
          <a:off x="1549553" y="2011714"/>
          <a:ext cx="552948" cy="33835"/>
        </a:xfrm>
        <a:custGeom>
          <a:avLst/>
          <a:gdLst/>
          <a:ahLst/>
          <a:cxnLst/>
          <a:rect l="0" t="0" r="0" b="0"/>
          <a:pathLst>
            <a:path>
              <a:moveTo>
                <a:pt x="0" y="16917"/>
              </a:moveTo>
              <a:lnTo>
                <a:pt x="552948" y="169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1812203" y="2014808"/>
        <a:ext cx="27647" cy="27647"/>
      </dsp:txXfrm>
    </dsp:sp>
    <dsp:sp modelId="{3F759EB2-435B-4C14-B68C-31AC9FED991C}">
      <dsp:nvSpPr>
        <dsp:cNvPr id="0" name=""/>
        <dsp:cNvSpPr/>
      </dsp:nvSpPr>
      <dsp:spPr>
        <a:xfrm>
          <a:off x="1719371" y="2269990"/>
          <a:ext cx="611617" cy="611617"/>
        </a:xfrm>
        <a:prstGeom prst="ellips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a:solidFill>
                <a:schemeClr val="tx1"/>
              </a:solidFill>
            </a:rPr>
            <a:t>Assault</a:t>
          </a:r>
          <a:endParaRPr lang="en-GB" sz="600" kern="1200" dirty="0">
            <a:solidFill>
              <a:schemeClr val="tx1"/>
            </a:solidFill>
          </a:endParaRPr>
        </a:p>
      </dsp:txBody>
      <dsp:txXfrm>
        <a:off x="1808940" y="2359559"/>
        <a:ext cx="432479" cy="432479"/>
      </dsp:txXfrm>
    </dsp:sp>
    <dsp:sp modelId="{5716A21E-4721-4C97-A590-0FB567D1A42A}">
      <dsp:nvSpPr>
        <dsp:cNvPr id="0" name=""/>
        <dsp:cNvSpPr/>
      </dsp:nvSpPr>
      <dsp:spPr>
        <a:xfrm rot="6600000">
          <a:off x="1151248" y="2011714"/>
          <a:ext cx="552948" cy="33835"/>
        </a:xfrm>
        <a:custGeom>
          <a:avLst/>
          <a:gdLst/>
          <a:ahLst/>
          <a:cxnLst/>
          <a:rect l="0" t="0" r="0" b="0"/>
          <a:pathLst>
            <a:path>
              <a:moveTo>
                <a:pt x="0" y="16917"/>
              </a:moveTo>
              <a:lnTo>
                <a:pt x="552948" y="169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413898" y="2014808"/>
        <a:ext cx="27647" cy="27647"/>
      </dsp:txXfrm>
    </dsp:sp>
    <dsp:sp modelId="{555BFCD9-8ECA-4C3D-81BE-8AF8E23E685C}">
      <dsp:nvSpPr>
        <dsp:cNvPr id="0" name=""/>
        <dsp:cNvSpPr/>
      </dsp:nvSpPr>
      <dsp:spPr>
        <a:xfrm>
          <a:off x="922761" y="2269990"/>
          <a:ext cx="611617" cy="611617"/>
        </a:xfrm>
        <a:prstGeom prst="ellipse">
          <a:avLst/>
        </a:prstGeom>
        <a:gradFill rotWithShape="0">
          <a:gsLst>
            <a:gs pos="0">
              <a:schemeClr val="accent4">
                <a:hueOff val="6497308"/>
                <a:satOff val="-29980"/>
                <a:lumOff val="1103"/>
                <a:alphaOff val="0"/>
                <a:satMod val="103000"/>
                <a:lumMod val="102000"/>
                <a:tint val="94000"/>
              </a:schemeClr>
            </a:gs>
            <a:gs pos="50000">
              <a:schemeClr val="accent4">
                <a:hueOff val="6497308"/>
                <a:satOff val="-29980"/>
                <a:lumOff val="1103"/>
                <a:alphaOff val="0"/>
                <a:satMod val="110000"/>
                <a:lumMod val="100000"/>
                <a:shade val="100000"/>
              </a:schemeClr>
            </a:gs>
            <a:gs pos="100000">
              <a:schemeClr val="accent4">
                <a:hueOff val="6497308"/>
                <a:satOff val="-29980"/>
                <a:lumOff val="110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a:solidFill>
                <a:schemeClr val="tx1"/>
              </a:solidFill>
            </a:rPr>
            <a:t>Vandalism</a:t>
          </a:r>
          <a:endParaRPr lang="en-GB" sz="600" kern="1200" dirty="0">
            <a:solidFill>
              <a:schemeClr val="tx1"/>
            </a:solidFill>
          </a:endParaRPr>
        </a:p>
      </dsp:txBody>
      <dsp:txXfrm>
        <a:off x="1012330" y="2359559"/>
        <a:ext cx="432479" cy="432479"/>
      </dsp:txXfrm>
    </dsp:sp>
    <dsp:sp modelId="{B45F2E54-3F75-4A9F-BB95-5A7F97FD44D4}">
      <dsp:nvSpPr>
        <dsp:cNvPr id="0" name=""/>
        <dsp:cNvSpPr/>
      </dsp:nvSpPr>
      <dsp:spPr>
        <a:xfrm rot="9000000">
          <a:off x="846129" y="1755689"/>
          <a:ext cx="552948" cy="33835"/>
        </a:xfrm>
        <a:custGeom>
          <a:avLst/>
          <a:gdLst/>
          <a:ahLst/>
          <a:cxnLst/>
          <a:rect l="0" t="0" r="0" b="0"/>
          <a:pathLst>
            <a:path>
              <a:moveTo>
                <a:pt x="0" y="16917"/>
              </a:moveTo>
              <a:lnTo>
                <a:pt x="552948" y="169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108779" y="1758783"/>
        <a:ext cx="27647" cy="27647"/>
      </dsp:txXfrm>
    </dsp:sp>
    <dsp:sp modelId="{0E32B091-8B04-4D65-A3A0-6259B1EC2D6C}">
      <dsp:nvSpPr>
        <dsp:cNvPr id="0" name=""/>
        <dsp:cNvSpPr/>
      </dsp:nvSpPr>
      <dsp:spPr>
        <a:xfrm>
          <a:off x="312522" y="1757939"/>
          <a:ext cx="611617" cy="611617"/>
        </a:xfrm>
        <a:prstGeom prst="ellipse">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a:solidFill>
                <a:schemeClr val="tx1"/>
              </a:solidFill>
            </a:rPr>
            <a:t>Arson</a:t>
          </a:r>
          <a:endParaRPr lang="en-GB" sz="600" kern="1200" dirty="0">
            <a:solidFill>
              <a:schemeClr val="tx1"/>
            </a:solidFill>
          </a:endParaRPr>
        </a:p>
      </dsp:txBody>
      <dsp:txXfrm>
        <a:off x="402091" y="1847508"/>
        <a:ext cx="432479" cy="432479"/>
      </dsp:txXfrm>
    </dsp:sp>
    <dsp:sp modelId="{4C2687F1-47E0-4E33-ACA2-E3FA4576FB3F}">
      <dsp:nvSpPr>
        <dsp:cNvPr id="0" name=""/>
        <dsp:cNvSpPr/>
      </dsp:nvSpPr>
      <dsp:spPr>
        <a:xfrm rot="11400000">
          <a:off x="776964" y="1363435"/>
          <a:ext cx="552948" cy="33835"/>
        </a:xfrm>
        <a:custGeom>
          <a:avLst/>
          <a:gdLst/>
          <a:ahLst/>
          <a:cxnLst/>
          <a:rect l="0" t="0" r="0" b="0"/>
          <a:pathLst>
            <a:path>
              <a:moveTo>
                <a:pt x="0" y="16917"/>
              </a:moveTo>
              <a:lnTo>
                <a:pt x="552948" y="169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039614" y="1366529"/>
        <a:ext cx="27647" cy="27647"/>
      </dsp:txXfrm>
    </dsp:sp>
    <dsp:sp modelId="{A6E05545-6642-4CB8-A9CD-482572E66027}">
      <dsp:nvSpPr>
        <dsp:cNvPr id="0" name=""/>
        <dsp:cNvSpPr/>
      </dsp:nvSpPr>
      <dsp:spPr>
        <a:xfrm>
          <a:off x="174193" y="973432"/>
          <a:ext cx="611617" cy="611617"/>
        </a:xfrm>
        <a:prstGeom prst="ellipse">
          <a:avLst/>
        </a:prstGeom>
        <a:gradFill rotWithShape="0">
          <a:gsLst>
            <a:gs pos="0">
              <a:schemeClr val="accent4">
                <a:hueOff val="9096231"/>
                <a:satOff val="-41972"/>
                <a:lumOff val="1544"/>
                <a:alphaOff val="0"/>
                <a:satMod val="103000"/>
                <a:lumMod val="102000"/>
                <a:tint val="94000"/>
              </a:schemeClr>
            </a:gs>
            <a:gs pos="50000">
              <a:schemeClr val="accent4">
                <a:hueOff val="9096231"/>
                <a:satOff val="-41972"/>
                <a:lumOff val="1544"/>
                <a:alphaOff val="0"/>
                <a:satMod val="110000"/>
                <a:lumMod val="100000"/>
                <a:shade val="100000"/>
              </a:schemeClr>
            </a:gs>
            <a:gs pos="100000">
              <a:schemeClr val="accent4">
                <a:hueOff val="9096231"/>
                <a:satOff val="-41972"/>
                <a:lumOff val="15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a:solidFill>
                <a:schemeClr val="tx1"/>
              </a:solidFill>
            </a:rPr>
            <a:t>Undesirable people on the premises</a:t>
          </a:r>
          <a:endParaRPr lang="en-GB" sz="600" kern="1200" dirty="0">
            <a:solidFill>
              <a:schemeClr val="tx1"/>
            </a:solidFill>
          </a:endParaRPr>
        </a:p>
      </dsp:txBody>
      <dsp:txXfrm>
        <a:off x="263762" y="1063001"/>
        <a:ext cx="432479" cy="432479"/>
      </dsp:txXfrm>
    </dsp:sp>
    <dsp:sp modelId="{88F0AA1A-6B23-4B04-8AD6-BF967C18E070}">
      <dsp:nvSpPr>
        <dsp:cNvPr id="0" name=""/>
        <dsp:cNvSpPr/>
      </dsp:nvSpPr>
      <dsp:spPr>
        <a:xfrm rot="13800000">
          <a:off x="976116" y="1018493"/>
          <a:ext cx="552948" cy="33835"/>
        </a:xfrm>
        <a:custGeom>
          <a:avLst/>
          <a:gdLst/>
          <a:ahLst/>
          <a:cxnLst/>
          <a:rect l="0" t="0" r="0" b="0"/>
          <a:pathLst>
            <a:path>
              <a:moveTo>
                <a:pt x="0" y="16917"/>
              </a:moveTo>
              <a:lnTo>
                <a:pt x="552948" y="169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238767" y="1021587"/>
        <a:ext cx="27647" cy="27647"/>
      </dsp:txXfrm>
    </dsp:sp>
    <dsp:sp modelId="{CBE51758-A1AB-42D4-9816-06A1BBE118F4}">
      <dsp:nvSpPr>
        <dsp:cNvPr id="0" name=""/>
        <dsp:cNvSpPr/>
      </dsp:nvSpPr>
      <dsp:spPr>
        <a:xfrm>
          <a:off x="572497" y="283547"/>
          <a:ext cx="611617" cy="611617"/>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a:solidFill>
                <a:schemeClr val="tx1"/>
              </a:solidFill>
            </a:rPr>
            <a:t>Terrorist attack</a:t>
          </a:r>
          <a:endParaRPr lang="en-GB" sz="600" kern="1200" dirty="0">
            <a:solidFill>
              <a:schemeClr val="tx1"/>
            </a:solidFill>
          </a:endParaRPr>
        </a:p>
      </dsp:txBody>
      <dsp:txXfrm>
        <a:off x="662066" y="373116"/>
        <a:ext cx="432479" cy="43247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0CE1A8-2C07-48AE-95C2-055E8EB9BC69}"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973C3-D58A-4360-9471-04AEEDC75B68}" type="slidenum">
              <a:rPr lang="en-GB" smtClean="0"/>
              <a:t>‹#›</a:t>
            </a:fld>
            <a:endParaRPr lang="en-GB"/>
          </a:p>
        </p:txBody>
      </p:sp>
    </p:spTree>
    <p:extLst>
      <p:ext uri="{BB962C8B-B14F-4D97-AF65-F5344CB8AC3E}">
        <p14:creationId xmlns:p14="http://schemas.microsoft.com/office/powerpoint/2010/main" val="300222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CE1A8-2C07-48AE-95C2-055E8EB9BC69}"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973C3-D58A-4360-9471-04AEEDC75B68}" type="slidenum">
              <a:rPr lang="en-GB" smtClean="0"/>
              <a:t>‹#›</a:t>
            </a:fld>
            <a:endParaRPr lang="en-GB"/>
          </a:p>
        </p:txBody>
      </p:sp>
    </p:spTree>
    <p:extLst>
      <p:ext uri="{BB962C8B-B14F-4D97-AF65-F5344CB8AC3E}">
        <p14:creationId xmlns:p14="http://schemas.microsoft.com/office/powerpoint/2010/main" val="35338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CE1A8-2C07-48AE-95C2-055E8EB9BC69}"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973C3-D58A-4360-9471-04AEEDC75B68}" type="slidenum">
              <a:rPr lang="en-GB" smtClean="0"/>
              <a:t>‹#›</a:t>
            </a:fld>
            <a:endParaRPr lang="en-GB"/>
          </a:p>
        </p:txBody>
      </p:sp>
    </p:spTree>
    <p:extLst>
      <p:ext uri="{BB962C8B-B14F-4D97-AF65-F5344CB8AC3E}">
        <p14:creationId xmlns:p14="http://schemas.microsoft.com/office/powerpoint/2010/main" val="403450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CE1A8-2C07-48AE-95C2-055E8EB9BC69}"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973C3-D58A-4360-9471-04AEEDC75B68}" type="slidenum">
              <a:rPr lang="en-GB" smtClean="0"/>
              <a:t>‹#›</a:t>
            </a:fld>
            <a:endParaRPr lang="en-GB"/>
          </a:p>
        </p:txBody>
      </p:sp>
    </p:spTree>
    <p:extLst>
      <p:ext uri="{BB962C8B-B14F-4D97-AF65-F5344CB8AC3E}">
        <p14:creationId xmlns:p14="http://schemas.microsoft.com/office/powerpoint/2010/main" val="3070761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0CE1A8-2C07-48AE-95C2-055E8EB9BC69}"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973C3-D58A-4360-9471-04AEEDC75B68}" type="slidenum">
              <a:rPr lang="en-GB" smtClean="0"/>
              <a:t>‹#›</a:t>
            </a:fld>
            <a:endParaRPr lang="en-GB"/>
          </a:p>
        </p:txBody>
      </p:sp>
    </p:spTree>
    <p:extLst>
      <p:ext uri="{BB962C8B-B14F-4D97-AF65-F5344CB8AC3E}">
        <p14:creationId xmlns:p14="http://schemas.microsoft.com/office/powerpoint/2010/main" val="365567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0CE1A8-2C07-48AE-95C2-055E8EB9BC69}"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B973C3-D58A-4360-9471-04AEEDC75B68}" type="slidenum">
              <a:rPr lang="en-GB" smtClean="0"/>
              <a:t>‹#›</a:t>
            </a:fld>
            <a:endParaRPr lang="en-GB"/>
          </a:p>
        </p:txBody>
      </p:sp>
    </p:spTree>
    <p:extLst>
      <p:ext uri="{BB962C8B-B14F-4D97-AF65-F5344CB8AC3E}">
        <p14:creationId xmlns:p14="http://schemas.microsoft.com/office/powerpoint/2010/main" val="265693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0CE1A8-2C07-48AE-95C2-055E8EB9BC69}"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B973C3-D58A-4360-9471-04AEEDC75B68}" type="slidenum">
              <a:rPr lang="en-GB" smtClean="0"/>
              <a:t>‹#›</a:t>
            </a:fld>
            <a:endParaRPr lang="en-GB"/>
          </a:p>
        </p:txBody>
      </p:sp>
    </p:spTree>
    <p:extLst>
      <p:ext uri="{BB962C8B-B14F-4D97-AF65-F5344CB8AC3E}">
        <p14:creationId xmlns:p14="http://schemas.microsoft.com/office/powerpoint/2010/main" val="156318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0CE1A8-2C07-48AE-95C2-055E8EB9BC69}"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B973C3-D58A-4360-9471-04AEEDC75B68}" type="slidenum">
              <a:rPr lang="en-GB" smtClean="0"/>
              <a:t>‹#›</a:t>
            </a:fld>
            <a:endParaRPr lang="en-GB"/>
          </a:p>
        </p:txBody>
      </p:sp>
    </p:spTree>
    <p:extLst>
      <p:ext uri="{BB962C8B-B14F-4D97-AF65-F5344CB8AC3E}">
        <p14:creationId xmlns:p14="http://schemas.microsoft.com/office/powerpoint/2010/main" val="274817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CE1A8-2C07-48AE-95C2-055E8EB9BC69}"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B973C3-D58A-4360-9471-04AEEDC75B68}" type="slidenum">
              <a:rPr lang="en-GB" smtClean="0"/>
              <a:t>‹#›</a:t>
            </a:fld>
            <a:endParaRPr lang="en-GB"/>
          </a:p>
        </p:txBody>
      </p:sp>
    </p:spTree>
    <p:extLst>
      <p:ext uri="{BB962C8B-B14F-4D97-AF65-F5344CB8AC3E}">
        <p14:creationId xmlns:p14="http://schemas.microsoft.com/office/powerpoint/2010/main" val="348188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0CE1A8-2C07-48AE-95C2-055E8EB9BC69}"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B973C3-D58A-4360-9471-04AEEDC75B68}" type="slidenum">
              <a:rPr lang="en-GB" smtClean="0"/>
              <a:t>‹#›</a:t>
            </a:fld>
            <a:endParaRPr lang="en-GB"/>
          </a:p>
        </p:txBody>
      </p:sp>
    </p:spTree>
    <p:extLst>
      <p:ext uri="{BB962C8B-B14F-4D97-AF65-F5344CB8AC3E}">
        <p14:creationId xmlns:p14="http://schemas.microsoft.com/office/powerpoint/2010/main" val="38216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0CE1A8-2C07-48AE-95C2-055E8EB9BC69}"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B973C3-D58A-4360-9471-04AEEDC75B68}" type="slidenum">
              <a:rPr lang="en-GB" smtClean="0"/>
              <a:t>‹#›</a:t>
            </a:fld>
            <a:endParaRPr lang="en-GB"/>
          </a:p>
        </p:txBody>
      </p:sp>
    </p:spTree>
    <p:extLst>
      <p:ext uri="{BB962C8B-B14F-4D97-AF65-F5344CB8AC3E}">
        <p14:creationId xmlns:p14="http://schemas.microsoft.com/office/powerpoint/2010/main" val="341509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CE1A8-2C07-48AE-95C2-055E8EB9BC69}" type="datetimeFigureOut">
              <a:rPr lang="en-GB" smtClean="0"/>
              <a:t>26/04/2021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973C3-D58A-4360-9471-04AEEDC75B68}" type="slidenum">
              <a:rPr lang="en-GB" smtClean="0"/>
              <a:t>‹#›</a:t>
            </a:fld>
            <a:endParaRPr lang="en-GB"/>
          </a:p>
        </p:txBody>
      </p:sp>
    </p:spTree>
    <p:extLst>
      <p:ext uri="{BB962C8B-B14F-4D97-AF65-F5344CB8AC3E}">
        <p14:creationId xmlns:p14="http://schemas.microsoft.com/office/powerpoint/2010/main" val="578130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1548" y="28202"/>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68059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738664"/>
          </a:xfrm>
          <a:prstGeom prst="rect">
            <a:avLst/>
          </a:prstGeom>
          <a:solidFill>
            <a:srgbClr val="00B0F0"/>
          </a:solidFill>
          <a:ln>
            <a:solidFill>
              <a:srgbClr val="00B0F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LO3 Understand how hospitality and catering provision meets health and safety requirements</a:t>
            </a:r>
            <a:endParaRPr lang="en-GB" sz="1400" dirty="0">
              <a:solidFill>
                <a:schemeClr val="bg1"/>
              </a:solidFill>
            </a:endParaRPr>
          </a:p>
        </p:txBody>
      </p:sp>
      <p:sp>
        <p:nvSpPr>
          <p:cNvPr id="26" name="TextBox 25"/>
          <p:cNvSpPr txBox="1"/>
          <p:nvPr/>
        </p:nvSpPr>
        <p:spPr>
          <a:xfrm>
            <a:off x="6184977" y="37924"/>
            <a:ext cx="2920923" cy="307777"/>
          </a:xfrm>
          <a:prstGeom prst="rect">
            <a:avLst/>
          </a:prstGeom>
          <a:solidFill>
            <a:srgbClr val="00B0F0"/>
          </a:solidFill>
          <a:ln>
            <a:solidFill>
              <a:srgbClr val="00B0F0"/>
            </a:solidFill>
          </a:ln>
        </p:spPr>
        <p:txBody>
          <a:bodyPr wrap="square" rtlCol="0">
            <a:spAutoFit/>
          </a:bodyPr>
          <a:lstStyle/>
          <a:p>
            <a:r>
              <a:rPr lang="en-GB" sz="1400" b="1" dirty="0">
                <a:solidFill>
                  <a:schemeClr val="bg1"/>
                </a:solidFill>
              </a:rPr>
              <a:t>PPER</a:t>
            </a:r>
          </a:p>
        </p:txBody>
      </p:sp>
      <p:sp>
        <p:nvSpPr>
          <p:cNvPr id="30" name="TextBox 29"/>
          <p:cNvSpPr txBox="1"/>
          <p:nvPr/>
        </p:nvSpPr>
        <p:spPr>
          <a:xfrm>
            <a:off x="13391" y="3825262"/>
            <a:ext cx="2931340" cy="338554"/>
          </a:xfrm>
          <a:prstGeom prst="rect">
            <a:avLst/>
          </a:prstGeom>
          <a:solidFill>
            <a:srgbClr val="00B0F0"/>
          </a:solidFill>
          <a:ln>
            <a:solidFill>
              <a:srgbClr val="00B0F0"/>
            </a:solidFill>
          </a:ln>
        </p:spPr>
        <p:txBody>
          <a:bodyPr wrap="square" rtlCol="0">
            <a:spAutoFit/>
          </a:bodyPr>
          <a:lstStyle/>
          <a:p>
            <a:r>
              <a:rPr lang="en-GB" sz="1600" b="1" dirty="0">
                <a:solidFill>
                  <a:schemeClr val="bg1"/>
                </a:solidFill>
              </a:rPr>
              <a:t>HASAWA 1974</a:t>
            </a:r>
          </a:p>
        </p:txBody>
      </p:sp>
      <p:sp>
        <p:nvSpPr>
          <p:cNvPr id="40" name="TextBox 39"/>
          <p:cNvSpPr txBox="1"/>
          <p:nvPr/>
        </p:nvSpPr>
        <p:spPr>
          <a:xfrm>
            <a:off x="3108730" y="3429000"/>
            <a:ext cx="2888440" cy="307777"/>
          </a:xfrm>
          <a:prstGeom prst="rect">
            <a:avLst/>
          </a:prstGeom>
          <a:solidFill>
            <a:srgbClr val="00B0F0"/>
          </a:solidFill>
          <a:ln>
            <a:solidFill>
              <a:srgbClr val="00B0F0"/>
            </a:solidFill>
          </a:ln>
        </p:spPr>
        <p:txBody>
          <a:bodyPr wrap="square" rtlCol="0">
            <a:spAutoFit/>
          </a:bodyPr>
          <a:lstStyle/>
          <a:p>
            <a:r>
              <a:rPr lang="en-GB" sz="1400" b="1" dirty="0">
                <a:solidFill>
                  <a:schemeClr val="bg1"/>
                </a:solidFill>
              </a:rPr>
              <a:t>COSHH 2002</a:t>
            </a:r>
          </a:p>
        </p:txBody>
      </p:sp>
      <p:pic>
        <p:nvPicPr>
          <p:cNvPr id="2" name="Picture 1"/>
          <p:cNvPicPr>
            <a:picLocks noChangeAspect="1"/>
          </p:cNvPicPr>
          <p:nvPr/>
        </p:nvPicPr>
        <p:blipFill>
          <a:blip r:embed="rId2"/>
          <a:stretch>
            <a:fillRect/>
          </a:stretch>
        </p:blipFill>
        <p:spPr>
          <a:xfrm>
            <a:off x="2933562" y="2731397"/>
            <a:ext cx="3216437" cy="557345"/>
          </a:xfrm>
          <a:prstGeom prst="rect">
            <a:avLst/>
          </a:prstGeom>
          <a:ln>
            <a:solidFill>
              <a:srgbClr val="00CC00"/>
            </a:solidFill>
          </a:ln>
        </p:spPr>
      </p:pic>
      <p:sp>
        <p:nvSpPr>
          <p:cNvPr id="49" name="Rectangle 48"/>
          <p:cNvSpPr/>
          <p:nvPr/>
        </p:nvSpPr>
        <p:spPr>
          <a:xfrm>
            <a:off x="9139344" y="1415214"/>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481" y="2801479"/>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39664" y="4187744"/>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48347"/>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4" name="TextBox 3"/>
          <p:cNvSpPr txBox="1"/>
          <p:nvPr/>
        </p:nvSpPr>
        <p:spPr>
          <a:xfrm>
            <a:off x="38394" y="1361426"/>
            <a:ext cx="2899250" cy="707886"/>
          </a:xfrm>
          <a:prstGeom prst="rect">
            <a:avLst/>
          </a:prstGeom>
          <a:noFill/>
        </p:spPr>
        <p:txBody>
          <a:bodyPr wrap="square" rtlCol="0">
            <a:spAutoFit/>
          </a:bodyPr>
          <a:lstStyle/>
          <a:p>
            <a:r>
              <a:rPr lang="en-GB" sz="800" dirty="0"/>
              <a:t>It is both the employer’s and employee’s responsibility to make sure they follow health and safety rules at work because:</a:t>
            </a:r>
          </a:p>
          <a:p>
            <a:pPr marL="285750" indent="-285750">
              <a:buFont typeface="Arial" panose="020B0604020202020204" pitchFamily="34" charset="0"/>
              <a:buChar char="•"/>
            </a:pPr>
            <a:r>
              <a:rPr lang="en-GB" sz="800" dirty="0"/>
              <a:t>They help prevent accidents</a:t>
            </a:r>
          </a:p>
          <a:p>
            <a:pPr marL="285750" indent="-285750">
              <a:buFont typeface="Arial" panose="020B0604020202020204" pitchFamily="34" charset="0"/>
              <a:buChar char="•"/>
            </a:pPr>
            <a:r>
              <a:rPr lang="en-GB" sz="800" dirty="0"/>
              <a:t>They ensure the business is a safe place to work</a:t>
            </a:r>
          </a:p>
          <a:p>
            <a:pPr marL="285750" indent="-285750">
              <a:buFont typeface="Arial" panose="020B0604020202020204" pitchFamily="34" charset="0"/>
              <a:buChar char="•"/>
            </a:pPr>
            <a:r>
              <a:rPr lang="en-GB" sz="800" dirty="0"/>
              <a:t>They ensure food is safe to eat</a:t>
            </a:r>
          </a:p>
        </p:txBody>
      </p:sp>
      <p:sp>
        <p:nvSpPr>
          <p:cNvPr id="19" name="TextBox 18"/>
          <p:cNvSpPr txBox="1"/>
          <p:nvPr/>
        </p:nvSpPr>
        <p:spPr>
          <a:xfrm>
            <a:off x="3092315" y="37924"/>
            <a:ext cx="2927484" cy="307777"/>
          </a:xfrm>
          <a:prstGeom prst="rect">
            <a:avLst/>
          </a:prstGeom>
          <a:solidFill>
            <a:srgbClr val="00B0F0"/>
          </a:solidFill>
          <a:ln>
            <a:solidFill>
              <a:srgbClr val="00B0F0"/>
            </a:solidFill>
          </a:ln>
        </p:spPr>
        <p:txBody>
          <a:bodyPr wrap="square" rtlCol="0">
            <a:spAutoFit/>
          </a:bodyPr>
          <a:lstStyle/>
          <a:p>
            <a:r>
              <a:rPr lang="en-GB" sz="1400" b="1" dirty="0">
                <a:solidFill>
                  <a:schemeClr val="bg1"/>
                </a:solidFill>
              </a:rPr>
              <a:t>RIDDOR 2013</a:t>
            </a:r>
          </a:p>
        </p:txBody>
      </p:sp>
      <p:sp>
        <p:nvSpPr>
          <p:cNvPr id="21" name="TextBox 20"/>
          <p:cNvSpPr txBox="1"/>
          <p:nvPr/>
        </p:nvSpPr>
        <p:spPr>
          <a:xfrm>
            <a:off x="6184977" y="3290511"/>
            <a:ext cx="2927484" cy="307777"/>
          </a:xfrm>
          <a:prstGeom prst="rect">
            <a:avLst/>
          </a:prstGeom>
          <a:solidFill>
            <a:srgbClr val="00B0F0"/>
          </a:solidFill>
          <a:ln>
            <a:solidFill>
              <a:srgbClr val="00B0F0"/>
            </a:solidFill>
          </a:ln>
        </p:spPr>
        <p:txBody>
          <a:bodyPr wrap="square" rtlCol="0">
            <a:spAutoFit/>
          </a:bodyPr>
          <a:lstStyle/>
          <a:p>
            <a:r>
              <a:rPr lang="en-GB" sz="1400" b="1" dirty="0">
                <a:solidFill>
                  <a:schemeClr val="bg1"/>
                </a:solidFill>
              </a:rPr>
              <a:t>MHR</a:t>
            </a:r>
          </a:p>
        </p:txBody>
      </p:sp>
      <p:sp>
        <p:nvSpPr>
          <p:cNvPr id="43" name="Rectangle 42"/>
          <p:cNvSpPr/>
          <p:nvPr/>
        </p:nvSpPr>
        <p:spPr>
          <a:xfrm>
            <a:off x="13392" y="794206"/>
            <a:ext cx="2906915" cy="523220"/>
          </a:xfrm>
          <a:prstGeom prst="rect">
            <a:avLst/>
          </a:prstGeom>
          <a:solidFill>
            <a:srgbClr val="00B0F0"/>
          </a:solidFill>
          <a:ln>
            <a:solidFill>
              <a:srgbClr val="00B0F0"/>
            </a:solidFill>
          </a:ln>
        </p:spPr>
        <p:txBody>
          <a:bodyPr wrap="square">
            <a:spAutoFit/>
          </a:bodyPr>
          <a:lstStyle/>
          <a:p>
            <a:r>
              <a:rPr lang="en-GB" sz="1400" b="1" dirty="0">
                <a:solidFill>
                  <a:schemeClr val="bg1"/>
                </a:solidFill>
              </a:rPr>
              <a:t>3.1 Personal safety responsibilities in the workplace</a:t>
            </a:r>
          </a:p>
        </p:txBody>
      </p:sp>
      <p:pic>
        <p:nvPicPr>
          <p:cNvPr id="24" name="Picture 23"/>
          <p:cNvPicPr>
            <a:picLocks noChangeAspect="1"/>
          </p:cNvPicPr>
          <p:nvPr/>
        </p:nvPicPr>
        <p:blipFill rotWithShape="1">
          <a:blip r:embed="rId3"/>
          <a:srcRect l="4055" t="15215" r="4106" b="15061"/>
          <a:stretch/>
        </p:blipFill>
        <p:spPr>
          <a:xfrm>
            <a:off x="2334638" y="3812402"/>
            <a:ext cx="550376" cy="417844"/>
          </a:xfrm>
          <a:prstGeom prst="rect">
            <a:avLst/>
          </a:prstGeom>
        </p:spPr>
      </p:pic>
      <p:sp>
        <p:nvSpPr>
          <p:cNvPr id="48" name="TextBox 47"/>
          <p:cNvSpPr txBox="1"/>
          <p:nvPr/>
        </p:nvSpPr>
        <p:spPr>
          <a:xfrm>
            <a:off x="28599" y="4243106"/>
            <a:ext cx="2899250" cy="1938992"/>
          </a:xfrm>
          <a:prstGeom prst="rect">
            <a:avLst/>
          </a:prstGeom>
          <a:noFill/>
        </p:spPr>
        <p:txBody>
          <a:bodyPr wrap="square" rtlCol="0">
            <a:spAutoFit/>
          </a:bodyPr>
          <a:lstStyle/>
          <a:p>
            <a:r>
              <a:rPr lang="en-GB" sz="800" b="1" dirty="0"/>
              <a:t>Employers must ensure that:</a:t>
            </a:r>
          </a:p>
          <a:p>
            <a:pPr marL="171450" indent="-171450">
              <a:buFont typeface="Arial" panose="020B0604020202020204" pitchFamily="34" charset="0"/>
              <a:buChar char="•"/>
            </a:pPr>
            <a:r>
              <a:rPr lang="en-GB" sz="800" dirty="0"/>
              <a:t>Equipment is tested for safety and correctly maintained</a:t>
            </a:r>
          </a:p>
          <a:p>
            <a:pPr marL="171450" indent="-171450">
              <a:buFont typeface="Arial" panose="020B0604020202020204" pitchFamily="34" charset="0"/>
              <a:buChar char="•"/>
            </a:pPr>
            <a:r>
              <a:rPr lang="en-GB" sz="800" dirty="0"/>
              <a:t>Chemicals are stored and used correctly by trained staff</a:t>
            </a:r>
          </a:p>
          <a:p>
            <a:pPr marL="171450" indent="-171450">
              <a:buFont typeface="Arial" panose="020B0604020202020204" pitchFamily="34" charset="0"/>
              <a:buChar char="•"/>
            </a:pPr>
            <a:r>
              <a:rPr lang="en-GB" sz="800" b="1" dirty="0">
                <a:solidFill>
                  <a:srgbClr val="7030A0"/>
                </a:solidFill>
              </a:rPr>
              <a:t>Risk assessments </a:t>
            </a:r>
            <a:r>
              <a:rPr lang="en-GB" sz="800" dirty="0"/>
              <a:t>are completed</a:t>
            </a:r>
          </a:p>
          <a:p>
            <a:pPr marL="171450" indent="-171450">
              <a:buFont typeface="Arial" panose="020B0604020202020204" pitchFamily="34" charset="0"/>
              <a:buChar char="•"/>
            </a:pPr>
            <a:r>
              <a:rPr lang="en-GB" sz="800" dirty="0"/>
              <a:t>A </a:t>
            </a:r>
            <a:r>
              <a:rPr lang="en-GB" sz="800" b="1" dirty="0">
                <a:solidFill>
                  <a:srgbClr val="7030A0"/>
                </a:solidFill>
              </a:rPr>
              <a:t>health and safety policy statement </a:t>
            </a:r>
            <a:r>
              <a:rPr lang="en-GB" sz="800" dirty="0"/>
              <a:t>is given to employees </a:t>
            </a:r>
          </a:p>
          <a:p>
            <a:pPr marL="171450" indent="-171450">
              <a:buFont typeface="Arial" panose="020B0604020202020204" pitchFamily="34" charset="0"/>
              <a:buChar char="•"/>
            </a:pPr>
            <a:r>
              <a:rPr lang="en-GB" sz="800" dirty="0"/>
              <a:t>Safety equipment and clothing are provided</a:t>
            </a:r>
          </a:p>
          <a:p>
            <a:pPr marL="171450" indent="-171450">
              <a:buFont typeface="Arial" panose="020B0604020202020204" pitchFamily="34" charset="0"/>
              <a:buChar char="•"/>
            </a:pPr>
            <a:r>
              <a:rPr lang="en-GB" sz="800" dirty="0"/>
              <a:t>Health and safety training is given and updated regularly</a:t>
            </a:r>
          </a:p>
          <a:p>
            <a:pPr marL="171450" indent="-171450">
              <a:buFont typeface="Arial" panose="020B0604020202020204" pitchFamily="34" charset="0"/>
              <a:buChar char="•"/>
            </a:pPr>
            <a:endParaRPr lang="en-GB" sz="800" dirty="0"/>
          </a:p>
          <a:p>
            <a:r>
              <a:rPr lang="en-GB" sz="800" b="1" dirty="0"/>
              <a:t>Employees must ensure that they:</a:t>
            </a:r>
          </a:p>
          <a:p>
            <a:pPr marL="171450" indent="-171450">
              <a:buFont typeface="Arial" panose="020B0604020202020204" pitchFamily="34" charset="0"/>
              <a:buChar char="•"/>
            </a:pPr>
            <a:r>
              <a:rPr lang="en-GB" sz="800" dirty="0"/>
              <a:t>Work in a safe way so they do not put others in danger</a:t>
            </a:r>
          </a:p>
          <a:p>
            <a:pPr marL="171450" indent="-171450">
              <a:buFont typeface="Arial" panose="020B0604020202020204" pitchFamily="34" charset="0"/>
              <a:buChar char="•"/>
            </a:pPr>
            <a:r>
              <a:rPr lang="en-GB" sz="800" dirty="0"/>
              <a:t>Follow the health and safety rules set by the employer</a:t>
            </a:r>
          </a:p>
          <a:p>
            <a:pPr marL="171450" indent="-171450">
              <a:buFont typeface="Arial" panose="020B0604020202020204" pitchFamily="34" charset="0"/>
              <a:buChar char="•"/>
            </a:pPr>
            <a:r>
              <a:rPr lang="en-GB" sz="800" dirty="0"/>
              <a:t>Wear safety clothing and equipment provided by the employer</a:t>
            </a:r>
          </a:p>
          <a:p>
            <a:pPr marL="171450" indent="-171450">
              <a:buFont typeface="Arial" panose="020B0604020202020204" pitchFamily="34" charset="0"/>
              <a:buChar char="•"/>
            </a:pPr>
            <a:r>
              <a:rPr lang="en-GB" sz="800" dirty="0"/>
              <a:t>Report anything that poses a health and safety risk, or something that could be a risk.</a:t>
            </a:r>
          </a:p>
        </p:txBody>
      </p:sp>
      <p:sp>
        <p:nvSpPr>
          <p:cNvPr id="44" name="TextBox 43"/>
          <p:cNvSpPr txBox="1"/>
          <p:nvPr/>
        </p:nvSpPr>
        <p:spPr>
          <a:xfrm>
            <a:off x="60090" y="6134099"/>
            <a:ext cx="1111485" cy="707886"/>
          </a:xfrm>
          <a:prstGeom prst="rect">
            <a:avLst/>
          </a:prstGeom>
          <a:noFill/>
          <a:ln>
            <a:solidFill>
              <a:srgbClr val="00B0F0"/>
            </a:solidFill>
          </a:ln>
        </p:spPr>
        <p:txBody>
          <a:bodyPr wrap="square" rtlCol="0">
            <a:spAutoFit/>
          </a:bodyPr>
          <a:lstStyle/>
          <a:p>
            <a:r>
              <a:rPr lang="en-GB" sz="800" b="1" dirty="0">
                <a:solidFill>
                  <a:srgbClr val="7030A0"/>
                </a:solidFill>
              </a:rPr>
              <a:t>Risk assessments : </a:t>
            </a:r>
            <a:r>
              <a:rPr lang="en-GB" sz="800" dirty="0"/>
              <a:t>a way of identifying things that could cause harm to people in the workplace</a:t>
            </a:r>
          </a:p>
        </p:txBody>
      </p:sp>
      <p:sp>
        <p:nvSpPr>
          <p:cNvPr id="53" name="TextBox 52"/>
          <p:cNvSpPr txBox="1"/>
          <p:nvPr/>
        </p:nvSpPr>
        <p:spPr>
          <a:xfrm>
            <a:off x="1219226" y="6134099"/>
            <a:ext cx="1680101" cy="707886"/>
          </a:xfrm>
          <a:prstGeom prst="rect">
            <a:avLst/>
          </a:prstGeom>
          <a:noFill/>
          <a:ln>
            <a:solidFill>
              <a:srgbClr val="00B0F0"/>
            </a:solidFill>
          </a:ln>
        </p:spPr>
        <p:txBody>
          <a:bodyPr wrap="square" rtlCol="0">
            <a:spAutoFit/>
          </a:bodyPr>
          <a:lstStyle/>
          <a:p>
            <a:r>
              <a:rPr lang="en-GB" sz="800" b="1" dirty="0">
                <a:solidFill>
                  <a:srgbClr val="7030A0"/>
                </a:solidFill>
              </a:rPr>
              <a:t>Health and safety policy statement : </a:t>
            </a:r>
            <a:r>
              <a:rPr lang="en-GB" sz="800" dirty="0"/>
              <a:t>a written statement by an employer of its commitment to health and safety for employees and the public</a:t>
            </a:r>
          </a:p>
        </p:txBody>
      </p:sp>
      <p:pic>
        <p:nvPicPr>
          <p:cNvPr id="45" name="Picture 44"/>
          <p:cNvPicPr>
            <a:picLocks noChangeAspect="1"/>
          </p:cNvPicPr>
          <p:nvPr/>
        </p:nvPicPr>
        <p:blipFill>
          <a:blip r:embed="rId4"/>
          <a:stretch>
            <a:fillRect/>
          </a:stretch>
        </p:blipFill>
        <p:spPr>
          <a:xfrm>
            <a:off x="46082" y="2007231"/>
            <a:ext cx="2841537" cy="1759613"/>
          </a:xfrm>
          <a:prstGeom prst="rect">
            <a:avLst/>
          </a:prstGeom>
        </p:spPr>
      </p:pic>
      <p:sp>
        <p:nvSpPr>
          <p:cNvPr id="54" name="TextBox 53"/>
          <p:cNvSpPr txBox="1"/>
          <p:nvPr/>
        </p:nvSpPr>
        <p:spPr>
          <a:xfrm>
            <a:off x="3061676" y="369537"/>
            <a:ext cx="2899250" cy="2431435"/>
          </a:xfrm>
          <a:prstGeom prst="rect">
            <a:avLst/>
          </a:prstGeom>
          <a:noFill/>
        </p:spPr>
        <p:txBody>
          <a:bodyPr wrap="square" rtlCol="0">
            <a:spAutoFit/>
          </a:bodyPr>
          <a:lstStyle/>
          <a:p>
            <a:r>
              <a:rPr lang="en-GB" sz="800" dirty="0"/>
              <a:t>This regulation require employers to report certain workplace incidents to the Health and Safety Executive (HSE) such as:</a:t>
            </a:r>
          </a:p>
          <a:p>
            <a:pPr marL="171450" indent="-171450">
              <a:buFont typeface="Arial" panose="020B0604020202020204" pitchFamily="34" charset="0"/>
              <a:buChar char="•"/>
            </a:pPr>
            <a:r>
              <a:rPr lang="en-GB" sz="800" dirty="0"/>
              <a:t>Death and serious injury (for example serious burns)</a:t>
            </a:r>
          </a:p>
          <a:p>
            <a:pPr marL="171450" indent="-171450">
              <a:buFont typeface="Arial" panose="020B0604020202020204" pitchFamily="34" charset="0"/>
              <a:buChar char="•"/>
            </a:pPr>
            <a:r>
              <a:rPr lang="en-GB" sz="800" dirty="0"/>
              <a:t>Dangerous occurrences (for example near-miss events such as the collapse of equipment)</a:t>
            </a:r>
          </a:p>
          <a:p>
            <a:pPr marL="171450" indent="-171450">
              <a:buFont typeface="Arial" panose="020B0604020202020204" pitchFamily="34" charset="0"/>
              <a:buChar char="•"/>
            </a:pPr>
            <a:r>
              <a:rPr lang="en-GB" sz="800" dirty="0"/>
              <a:t>Work-related diseases (for example occupational dermatitis)</a:t>
            </a:r>
          </a:p>
          <a:p>
            <a:pPr marL="171450" indent="-171450">
              <a:buFont typeface="Arial" panose="020B0604020202020204" pitchFamily="34" charset="0"/>
              <a:buChar char="•"/>
            </a:pPr>
            <a:r>
              <a:rPr lang="en-GB" sz="800" dirty="0"/>
              <a:t>Flammable gas incidents (for example leaking gas)</a:t>
            </a:r>
          </a:p>
          <a:p>
            <a:pPr marL="171450" indent="-171450">
              <a:buFont typeface="Arial" panose="020B0604020202020204" pitchFamily="34" charset="0"/>
              <a:buChar char="•"/>
            </a:pPr>
            <a:r>
              <a:rPr lang="en-GB" sz="800" dirty="0"/>
              <a:t>Dangerous gas fitting (for example faulty gas cooker)</a:t>
            </a:r>
          </a:p>
          <a:p>
            <a:pPr marL="171450" indent="-171450">
              <a:buFont typeface="Arial" panose="020B0604020202020204" pitchFamily="34" charset="0"/>
              <a:buChar char="•"/>
            </a:pPr>
            <a:endParaRPr lang="en-GB" sz="800" dirty="0"/>
          </a:p>
          <a:p>
            <a:r>
              <a:rPr lang="en-GB" sz="800" dirty="0"/>
              <a:t>Employers must also keep a record of any injury, disease or dangerous accident.</a:t>
            </a:r>
          </a:p>
          <a:p>
            <a:r>
              <a:rPr lang="en-GB" sz="800" dirty="0"/>
              <a:t>An employee must ensure that:</a:t>
            </a:r>
          </a:p>
          <a:p>
            <a:pPr marL="171450" indent="-171450">
              <a:buFont typeface="Arial" panose="020B0604020202020204" pitchFamily="34" charset="0"/>
              <a:buChar char="•"/>
            </a:pPr>
            <a:r>
              <a:rPr lang="en-GB" sz="800" dirty="0"/>
              <a:t>They tell their line manager or union representative if they see any health and safety issue that concerns them</a:t>
            </a:r>
          </a:p>
          <a:p>
            <a:pPr marL="171450" indent="-171450">
              <a:buFont typeface="Arial" panose="020B0604020202020204" pitchFamily="34" charset="0"/>
              <a:buChar char="•"/>
            </a:pPr>
            <a:r>
              <a:rPr lang="en-GB" sz="800" dirty="0"/>
              <a:t>Any injury at work are recorded in an accident book</a:t>
            </a:r>
          </a:p>
          <a:p>
            <a:pPr marL="171450" indent="-171450">
              <a:buFont typeface="Arial" panose="020B0604020202020204" pitchFamily="34" charset="0"/>
              <a:buChar char="•"/>
            </a:pPr>
            <a:endParaRPr lang="en-GB" sz="800" dirty="0"/>
          </a:p>
          <a:p>
            <a:r>
              <a:rPr lang="en-GB" sz="800" dirty="0"/>
              <a:t>If nothing is done about a health and safety concern that an employee has reported, it can be reported to the HSE.</a:t>
            </a:r>
          </a:p>
          <a:p>
            <a:endParaRPr lang="en-GB" sz="800" dirty="0"/>
          </a:p>
        </p:txBody>
      </p:sp>
      <p:pic>
        <p:nvPicPr>
          <p:cNvPr id="1026" name="Picture 2" descr="COSHH Symbols and Their Meaning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2686" y="3771410"/>
            <a:ext cx="1757230" cy="585743"/>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3106126" y="4230246"/>
            <a:ext cx="2899250" cy="2800767"/>
          </a:xfrm>
          <a:prstGeom prst="rect">
            <a:avLst/>
          </a:prstGeom>
          <a:noFill/>
        </p:spPr>
        <p:txBody>
          <a:bodyPr wrap="square" rtlCol="0">
            <a:spAutoFit/>
          </a:bodyPr>
          <a:lstStyle/>
          <a:p>
            <a:r>
              <a:rPr lang="en-GB" sz="800" dirty="0"/>
              <a:t>The control of Substances Hazardous to Health (COSHH Regulations covers substances that are hazardous to health, for example:</a:t>
            </a:r>
          </a:p>
          <a:p>
            <a:pPr marL="171450" indent="-171450">
              <a:buFont typeface="Arial" panose="020B0604020202020204" pitchFamily="34" charset="0"/>
              <a:buChar char="•"/>
            </a:pPr>
            <a:r>
              <a:rPr lang="en-GB" sz="800" dirty="0"/>
              <a:t>Chemicals, for example cleaning materials</a:t>
            </a:r>
          </a:p>
          <a:p>
            <a:pPr marL="171450" indent="-171450">
              <a:buFont typeface="Arial" panose="020B0604020202020204" pitchFamily="34" charset="0"/>
              <a:buChar char="•"/>
            </a:pPr>
            <a:r>
              <a:rPr lang="en-GB" sz="800" dirty="0"/>
              <a:t>Fumes, from machinery and cooking processes</a:t>
            </a:r>
          </a:p>
          <a:p>
            <a:pPr marL="171450" indent="-171450">
              <a:buFont typeface="Arial" panose="020B0604020202020204" pitchFamily="34" charset="0"/>
              <a:buChar char="•"/>
            </a:pPr>
            <a:r>
              <a:rPr lang="en-GB" sz="800" dirty="0"/>
              <a:t>Dusts, for example from icing sugar and flour</a:t>
            </a:r>
          </a:p>
          <a:p>
            <a:pPr marL="171450" indent="-171450">
              <a:buFont typeface="Arial" panose="020B0604020202020204" pitchFamily="34" charset="0"/>
              <a:buChar char="•"/>
            </a:pPr>
            <a:r>
              <a:rPr lang="en-GB" sz="800" dirty="0"/>
              <a:t>Vapours from cleaning chemicals, for example oven cleaner</a:t>
            </a:r>
          </a:p>
          <a:p>
            <a:pPr marL="171450" indent="-171450">
              <a:buFont typeface="Arial" panose="020B0604020202020204" pitchFamily="34" charset="0"/>
              <a:buChar char="•"/>
            </a:pPr>
            <a:r>
              <a:rPr lang="en-GB" sz="800" dirty="0"/>
              <a:t>Gases from cookers</a:t>
            </a:r>
          </a:p>
          <a:p>
            <a:r>
              <a:rPr lang="en-GB" sz="800" dirty="0"/>
              <a:t>Any substances hazardous to health must be:</a:t>
            </a:r>
          </a:p>
          <a:p>
            <a:pPr marL="171450" indent="-171450">
              <a:buFont typeface="Arial" panose="020B0604020202020204" pitchFamily="34" charset="0"/>
              <a:buChar char="•"/>
            </a:pPr>
            <a:r>
              <a:rPr lang="en-GB" sz="800" dirty="0"/>
              <a:t>Stored, handled and disposed of according to COSHH Regulations</a:t>
            </a:r>
          </a:p>
          <a:p>
            <a:pPr marL="171450" indent="-171450">
              <a:buFont typeface="Arial" panose="020B0604020202020204" pitchFamily="34" charset="0"/>
              <a:buChar char="•"/>
            </a:pPr>
            <a:r>
              <a:rPr lang="en-GB" sz="800" dirty="0"/>
              <a:t>Identified on the package or container</a:t>
            </a:r>
          </a:p>
          <a:p>
            <a:pPr marL="171450" indent="-171450">
              <a:buFont typeface="Arial" panose="020B0604020202020204" pitchFamily="34" charset="0"/>
              <a:buChar char="•"/>
            </a:pPr>
            <a:r>
              <a:rPr lang="en-GB" sz="800" dirty="0"/>
              <a:t>Shown in writing and given a risk rating</a:t>
            </a:r>
          </a:p>
          <a:p>
            <a:pPr marL="171450" indent="-171450">
              <a:buFont typeface="Arial" panose="020B0604020202020204" pitchFamily="34" charset="0"/>
              <a:buChar char="•"/>
            </a:pPr>
            <a:r>
              <a:rPr lang="en-GB" sz="800" dirty="0"/>
              <a:t>Labelled as toxic, harmful, irritant, corrosive, explosive or oxidising.</a:t>
            </a:r>
          </a:p>
          <a:p>
            <a:r>
              <a:rPr lang="en-GB" sz="800" dirty="0"/>
              <a:t>An employer should ensure that employee use of and exposure to these substances is kept to a minimum.</a:t>
            </a:r>
          </a:p>
          <a:p>
            <a:r>
              <a:rPr lang="en-GB" sz="800" dirty="0"/>
              <a:t>An employee should ensure that they are trained in the use of these substances. They should take note of the intentional symbols that are used to identify the different types of substances and how they can cause harm</a:t>
            </a:r>
          </a:p>
          <a:p>
            <a:endParaRPr lang="en-GB" sz="800" dirty="0"/>
          </a:p>
        </p:txBody>
      </p:sp>
      <p:sp>
        <p:nvSpPr>
          <p:cNvPr id="56" name="TextBox 55"/>
          <p:cNvSpPr txBox="1"/>
          <p:nvPr/>
        </p:nvSpPr>
        <p:spPr>
          <a:xfrm>
            <a:off x="6157776" y="658318"/>
            <a:ext cx="2914179" cy="2554545"/>
          </a:xfrm>
          <a:prstGeom prst="rect">
            <a:avLst/>
          </a:prstGeom>
          <a:noFill/>
        </p:spPr>
        <p:txBody>
          <a:bodyPr wrap="square" rtlCol="0">
            <a:spAutoFit/>
          </a:bodyPr>
          <a:lstStyle/>
          <a:p>
            <a:r>
              <a:rPr lang="en-GB" sz="800" b="1" dirty="0">
                <a:solidFill>
                  <a:srgbClr val="7030A0"/>
                </a:solidFill>
              </a:rPr>
              <a:t>Personal Protective Equipment (PPE) </a:t>
            </a:r>
            <a:r>
              <a:rPr lang="en-GB" sz="800" dirty="0"/>
              <a:t>is clothing or equipment designed to protect the wearer from injury. It is sometimes necessary when cleaning as the chemicals used in the workplace are often stronger that those we may use at home.</a:t>
            </a:r>
          </a:p>
          <a:p>
            <a:r>
              <a:rPr lang="en-GB" sz="800" dirty="0"/>
              <a:t>These regulations require employers to provide suitable high-quality protective clothing and equipment to employees who may be exposed to a risk to their health and safety while at work. This can include:</a:t>
            </a:r>
          </a:p>
          <a:p>
            <a:pPr marL="171450" indent="-171450">
              <a:buFont typeface="Arial" panose="020B0604020202020204" pitchFamily="34" charset="0"/>
              <a:buChar char="•"/>
            </a:pPr>
            <a:r>
              <a:rPr lang="en-GB" sz="800" b="1" dirty="0"/>
              <a:t>Gloves </a:t>
            </a:r>
            <a:r>
              <a:rPr lang="en-GB" sz="800" dirty="0"/>
              <a:t>to protect hands from cleaning materials and metallic-style gloves to be used when cutting meat</a:t>
            </a:r>
          </a:p>
          <a:p>
            <a:pPr marL="171450" indent="-171450">
              <a:buFont typeface="Arial" panose="020B0604020202020204" pitchFamily="34" charset="0"/>
              <a:buChar char="•"/>
            </a:pPr>
            <a:r>
              <a:rPr lang="en-GB" sz="800" b="1" dirty="0"/>
              <a:t>Goggles </a:t>
            </a:r>
            <a:r>
              <a:rPr lang="en-GB" sz="800" dirty="0"/>
              <a:t>to prevent eyes being splashed with chemicals</a:t>
            </a:r>
          </a:p>
          <a:p>
            <a:pPr marL="171450" indent="-171450">
              <a:buFont typeface="Arial" panose="020B0604020202020204" pitchFamily="34" charset="0"/>
              <a:buChar char="•"/>
            </a:pPr>
            <a:r>
              <a:rPr lang="en-GB" sz="800" b="1" dirty="0"/>
              <a:t>Facemasks</a:t>
            </a:r>
            <a:r>
              <a:rPr lang="en-GB" sz="800" dirty="0"/>
              <a:t> to prevent inhalation of any chemicals or powder</a:t>
            </a:r>
          </a:p>
          <a:p>
            <a:pPr marL="171450" indent="-171450">
              <a:buFont typeface="Arial" panose="020B0604020202020204" pitchFamily="34" charset="0"/>
              <a:buChar char="•"/>
            </a:pPr>
            <a:r>
              <a:rPr lang="en-GB" sz="800" b="1" dirty="0"/>
              <a:t>Long sleeves </a:t>
            </a:r>
            <a:r>
              <a:rPr lang="en-GB" sz="800" dirty="0"/>
              <a:t>to prevent contact with skin on arms</a:t>
            </a:r>
          </a:p>
          <a:p>
            <a:pPr marL="171450" indent="-171450">
              <a:buFont typeface="Arial" panose="020B0604020202020204" pitchFamily="34" charset="0"/>
              <a:buChar char="•"/>
            </a:pPr>
            <a:r>
              <a:rPr lang="en-GB" sz="800" dirty="0"/>
              <a:t>Waterproof aprons to be worn on top of clothing</a:t>
            </a:r>
          </a:p>
          <a:p>
            <a:r>
              <a:rPr lang="en-GB" sz="800" dirty="0"/>
              <a:t>Signs to remind employees what PPE to wear and when should also be visible.</a:t>
            </a:r>
          </a:p>
          <a:p>
            <a:r>
              <a:rPr lang="en-GB" sz="800" dirty="0"/>
              <a:t>Employees are expected to attend training sessions on how to wear PPE and to wear it in the workplace as instructed by the employer</a:t>
            </a:r>
          </a:p>
          <a:p>
            <a:endParaRPr lang="en-GB" sz="800" dirty="0"/>
          </a:p>
        </p:txBody>
      </p:sp>
      <p:sp>
        <p:nvSpPr>
          <p:cNvPr id="57" name="TextBox 56"/>
          <p:cNvSpPr txBox="1"/>
          <p:nvPr/>
        </p:nvSpPr>
        <p:spPr>
          <a:xfrm>
            <a:off x="6172200" y="3770969"/>
            <a:ext cx="2899250" cy="3046988"/>
          </a:xfrm>
          <a:prstGeom prst="rect">
            <a:avLst/>
          </a:prstGeom>
          <a:noFill/>
        </p:spPr>
        <p:txBody>
          <a:bodyPr wrap="square" rtlCol="0">
            <a:spAutoFit/>
          </a:bodyPr>
          <a:lstStyle/>
          <a:p>
            <a:r>
              <a:rPr lang="en-GB" sz="800" dirty="0"/>
              <a:t>The manual Handling Operations Regulations protect employees from injury or accident when they are lifting or moving heavy or awkward shaped boxes. Items that are hot, frozen or sharp may also need to be carried in the hospitality industry-this is also covered by these regulations.</a:t>
            </a:r>
          </a:p>
          <a:p>
            <a:r>
              <a:rPr lang="en-GB" sz="800" dirty="0"/>
              <a:t>Employers must complete a risk assessment whenever items need to be moved, and provide adequate training.</a:t>
            </a:r>
          </a:p>
          <a:p>
            <a:r>
              <a:rPr lang="en-GB" sz="800" dirty="0"/>
              <a:t>Employees must be trained in correct manual handling techniques and lifting; moving equipment should be provided when appropriate.</a:t>
            </a:r>
          </a:p>
          <a:p>
            <a:endParaRPr lang="en-GB" sz="800" dirty="0"/>
          </a:p>
          <a:p>
            <a:r>
              <a:rPr lang="en-GB" sz="800" b="1" dirty="0"/>
              <a:t>Lifting</a:t>
            </a:r>
          </a:p>
          <a:p>
            <a:endParaRPr lang="en-GB" sz="800" b="1" dirty="0"/>
          </a:p>
          <a:p>
            <a:r>
              <a:rPr lang="en-GB" sz="800" dirty="0"/>
              <a:t>When handling boxes, cartons and trays, there is a correct way to lift:</a:t>
            </a:r>
          </a:p>
          <a:p>
            <a:pPr marL="171450" indent="-171450">
              <a:buFont typeface="Arial" panose="020B0604020202020204" pitchFamily="34" charset="0"/>
              <a:buChar char="•"/>
            </a:pPr>
            <a:r>
              <a:rPr lang="en-GB" sz="800" dirty="0"/>
              <a:t>Always keep your back straight when lifting</a:t>
            </a:r>
          </a:p>
          <a:p>
            <a:pPr marL="171450" indent="-171450">
              <a:buFont typeface="Arial" panose="020B0604020202020204" pitchFamily="34" charset="0"/>
              <a:buChar char="•"/>
            </a:pPr>
            <a:r>
              <a:rPr lang="en-GB" sz="800" dirty="0"/>
              <a:t>Bend your knees and use the strength in your arms</a:t>
            </a:r>
          </a:p>
          <a:p>
            <a:pPr marL="171450" indent="-171450">
              <a:buFont typeface="Arial" panose="020B0604020202020204" pitchFamily="34" charset="0"/>
              <a:buChar char="•"/>
            </a:pPr>
            <a:r>
              <a:rPr lang="en-GB" sz="800" dirty="0"/>
              <a:t>Never reach forward</a:t>
            </a:r>
          </a:p>
          <a:p>
            <a:pPr marL="171450" indent="-171450">
              <a:buFont typeface="Arial" panose="020B0604020202020204" pitchFamily="34" charset="0"/>
              <a:buChar char="•"/>
            </a:pPr>
            <a:r>
              <a:rPr lang="en-GB" sz="800" dirty="0"/>
              <a:t>Keep the item close to your body and make sure you hold the  item firmly</a:t>
            </a:r>
          </a:p>
          <a:p>
            <a:pPr marL="171450" indent="-171450">
              <a:buFont typeface="Arial" panose="020B0604020202020204" pitchFamily="34" charset="0"/>
              <a:buChar char="•"/>
            </a:pPr>
            <a:r>
              <a:rPr lang="en-GB" sz="800" dirty="0"/>
              <a:t>Use protective clothing if there are sharp edges to boxes or cartons</a:t>
            </a:r>
          </a:p>
          <a:p>
            <a:pPr marL="171450" indent="-171450">
              <a:buFont typeface="Arial" panose="020B0604020202020204" pitchFamily="34" charset="0"/>
              <a:buChar char="•"/>
            </a:pPr>
            <a:r>
              <a:rPr lang="en-GB" sz="800" dirty="0"/>
              <a:t>Never attempt to carry items that are too heavy-always get help.</a:t>
            </a:r>
          </a:p>
        </p:txBody>
      </p:sp>
      <p:pic>
        <p:nvPicPr>
          <p:cNvPr id="46" name="Picture 45"/>
          <p:cNvPicPr>
            <a:picLocks noChangeAspect="1"/>
          </p:cNvPicPr>
          <p:nvPr/>
        </p:nvPicPr>
        <p:blipFill>
          <a:blip r:embed="rId6"/>
          <a:stretch>
            <a:fillRect/>
          </a:stretch>
        </p:blipFill>
        <p:spPr>
          <a:xfrm>
            <a:off x="8659495" y="53096"/>
            <a:ext cx="439661" cy="585210"/>
          </a:xfrm>
          <a:prstGeom prst="rect">
            <a:avLst/>
          </a:prstGeom>
        </p:spPr>
      </p:pic>
      <p:pic>
        <p:nvPicPr>
          <p:cNvPr id="47" name="Picture 46"/>
          <p:cNvPicPr>
            <a:picLocks noChangeAspect="1"/>
          </p:cNvPicPr>
          <p:nvPr/>
        </p:nvPicPr>
        <p:blipFill>
          <a:blip r:embed="rId7"/>
          <a:stretch>
            <a:fillRect/>
          </a:stretch>
        </p:blipFill>
        <p:spPr>
          <a:xfrm>
            <a:off x="8331360" y="3212863"/>
            <a:ext cx="774540" cy="515421"/>
          </a:xfrm>
          <a:prstGeom prst="rect">
            <a:avLst/>
          </a:prstGeom>
        </p:spPr>
      </p:pic>
    </p:spTree>
    <p:extLst>
      <p:ext uri="{BB962C8B-B14F-4D97-AF65-F5344CB8AC3E}">
        <p14:creationId xmlns:p14="http://schemas.microsoft.com/office/powerpoint/2010/main" val="383088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1548" y="28202"/>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14755"/>
            <a:ext cx="2933700" cy="68297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1308"/>
            <a:ext cx="2933700" cy="6858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738664"/>
          </a:xfrm>
          <a:prstGeom prst="rect">
            <a:avLst/>
          </a:prstGeom>
          <a:solidFill>
            <a:srgbClr val="00B0F0"/>
          </a:solidFill>
          <a:ln>
            <a:solidFill>
              <a:srgbClr val="00B0F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LO3 Understand how hospitality and catering provision meets health and safety requirements</a:t>
            </a:r>
            <a:endParaRPr lang="en-GB" sz="1400" dirty="0">
              <a:solidFill>
                <a:schemeClr val="bg1"/>
              </a:solidFill>
            </a:endParaRPr>
          </a:p>
        </p:txBody>
      </p:sp>
      <p:sp>
        <p:nvSpPr>
          <p:cNvPr id="26" name="TextBox 25"/>
          <p:cNvSpPr txBox="1"/>
          <p:nvPr/>
        </p:nvSpPr>
        <p:spPr>
          <a:xfrm>
            <a:off x="6178588" y="1811909"/>
            <a:ext cx="2920923" cy="307777"/>
          </a:xfrm>
          <a:prstGeom prst="rect">
            <a:avLst/>
          </a:prstGeom>
          <a:solidFill>
            <a:srgbClr val="00B0F0"/>
          </a:solidFill>
          <a:ln>
            <a:solidFill>
              <a:srgbClr val="00B0F0"/>
            </a:solidFill>
          </a:ln>
        </p:spPr>
        <p:txBody>
          <a:bodyPr wrap="square" rtlCol="0">
            <a:spAutoFit/>
          </a:bodyPr>
          <a:lstStyle/>
          <a:p>
            <a:r>
              <a:rPr lang="en-GB" sz="1400" b="1" dirty="0">
                <a:solidFill>
                  <a:schemeClr val="bg1"/>
                </a:solidFill>
              </a:rPr>
              <a:t>Calculating Risk</a:t>
            </a:r>
          </a:p>
        </p:txBody>
      </p:sp>
      <p:sp>
        <p:nvSpPr>
          <p:cNvPr id="30" name="TextBox 29"/>
          <p:cNvSpPr txBox="1"/>
          <p:nvPr/>
        </p:nvSpPr>
        <p:spPr>
          <a:xfrm>
            <a:off x="6179679" y="36906"/>
            <a:ext cx="2931340" cy="338554"/>
          </a:xfrm>
          <a:prstGeom prst="rect">
            <a:avLst/>
          </a:prstGeom>
          <a:solidFill>
            <a:srgbClr val="00B0F0"/>
          </a:solidFill>
          <a:ln>
            <a:solidFill>
              <a:srgbClr val="00B0F0"/>
            </a:solidFill>
          </a:ln>
        </p:spPr>
        <p:txBody>
          <a:bodyPr wrap="square" rtlCol="0">
            <a:spAutoFit/>
          </a:bodyPr>
          <a:lstStyle/>
          <a:p>
            <a:r>
              <a:rPr lang="en-GB" sz="1600" b="1" dirty="0">
                <a:solidFill>
                  <a:schemeClr val="bg1"/>
                </a:solidFill>
              </a:rPr>
              <a:t>Levels of risks</a:t>
            </a:r>
          </a:p>
        </p:txBody>
      </p:sp>
      <p:sp>
        <p:nvSpPr>
          <p:cNvPr id="40" name="TextBox 39"/>
          <p:cNvSpPr txBox="1"/>
          <p:nvPr/>
        </p:nvSpPr>
        <p:spPr>
          <a:xfrm>
            <a:off x="3095060" y="3651424"/>
            <a:ext cx="2918390" cy="307777"/>
          </a:xfrm>
          <a:prstGeom prst="rect">
            <a:avLst/>
          </a:prstGeom>
          <a:solidFill>
            <a:srgbClr val="00B0F0"/>
          </a:solidFill>
          <a:ln>
            <a:solidFill>
              <a:srgbClr val="00B0F0"/>
            </a:solidFill>
          </a:ln>
        </p:spPr>
        <p:txBody>
          <a:bodyPr wrap="square" rtlCol="0">
            <a:spAutoFit/>
          </a:bodyPr>
          <a:lstStyle/>
          <a:p>
            <a:r>
              <a:rPr lang="en-GB" sz="1400" b="1" dirty="0">
                <a:solidFill>
                  <a:schemeClr val="bg1"/>
                </a:solidFill>
              </a:rPr>
              <a:t>Risks to security</a:t>
            </a:r>
          </a:p>
        </p:txBody>
      </p:sp>
      <p:pic>
        <p:nvPicPr>
          <p:cNvPr id="2" name="Picture 1"/>
          <p:cNvPicPr>
            <a:picLocks noChangeAspect="1"/>
          </p:cNvPicPr>
          <p:nvPr/>
        </p:nvPicPr>
        <p:blipFill>
          <a:blip r:embed="rId2"/>
          <a:stretch>
            <a:fillRect/>
          </a:stretch>
        </p:blipFill>
        <p:spPr>
          <a:xfrm>
            <a:off x="5857336" y="6247773"/>
            <a:ext cx="3216437" cy="557345"/>
          </a:xfrm>
          <a:prstGeom prst="rect">
            <a:avLst/>
          </a:prstGeom>
          <a:ln>
            <a:solidFill>
              <a:srgbClr val="00CC00"/>
            </a:solidFill>
          </a:ln>
        </p:spPr>
      </p:pic>
      <p:sp>
        <p:nvSpPr>
          <p:cNvPr id="49" name="Rectangle 48"/>
          <p:cNvSpPr/>
          <p:nvPr/>
        </p:nvSpPr>
        <p:spPr>
          <a:xfrm>
            <a:off x="9139344" y="1415214"/>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481" y="2801479"/>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39664" y="4187744"/>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48347"/>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19" name="TextBox 18"/>
          <p:cNvSpPr txBox="1"/>
          <p:nvPr/>
        </p:nvSpPr>
        <p:spPr>
          <a:xfrm>
            <a:off x="3092315" y="11030"/>
            <a:ext cx="2927484" cy="307777"/>
          </a:xfrm>
          <a:prstGeom prst="rect">
            <a:avLst/>
          </a:prstGeom>
          <a:solidFill>
            <a:srgbClr val="00B0F0"/>
          </a:solidFill>
          <a:ln>
            <a:solidFill>
              <a:srgbClr val="00B0F0"/>
            </a:solidFill>
          </a:ln>
        </p:spPr>
        <p:txBody>
          <a:bodyPr wrap="square" rtlCol="0">
            <a:spAutoFit/>
          </a:bodyPr>
          <a:lstStyle/>
          <a:p>
            <a:r>
              <a:rPr lang="en-GB" sz="1400" b="1" dirty="0">
                <a:solidFill>
                  <a:schemeClr val="bg1"/>
                </a:solidFill>
              </a:rPr>
              <a:t>Risks to health and personal safety</a:t>
            </a:r>
          </a:p>
        </p:txBody>
      </p:sp>
      <p:sp>
        <p:nvSpPr>
          <p:cNvPr id="43" name="Rectangle 42"/>
          <p:cNvSpPr/>
          <p:nvPr/>
        </p:nvSpPr>
        <p:spPr>
          <a:xfrm>
            <a:off x="13392" y="794206"/>
            <a:ext cx="2906915" cy="523220"/>
          </a:xfrm>
          <a:prstGeom prst="rect">
            <a:avLst/>
          </a:prstGeom>
          <a:solidFill>
            <a:srgbClr val="00B0F0"/>
          </a:solidFill>
          <a:ln>
            <a:solidFill>
              <a:srgbClr val="00B0F0"/>
            </a:solidFill>
          </a:ln>
        </p:spPr>
        <p:txBody>
          <a:bodyPr wrap="square">
            <a:spAutoFit/>
          </a:bodyPr>
          <a:lstStyle/>
          <a:p>
            <a:r>
              <a:rPr lang="en-GB" sz="1400" b="1" dirty="0">
                <a:solidFill>
                  <a:schemeClr val="bg1"/>
                </a:solidFill>
              </a:rPr>
              <a:t>3.2 Risks to personal safety in hospitality and catering</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0" y="1743980"/>
            <a:ext cx="2785874" cy="1793686"/>
          </a:xfrm>
          <a:prstGeom prst="rect">
            <a:avLst/>
          </a:prstGeom>
          <a:noFill/>
          <a:ln w="9525">
            <a:solidFill>
              <a:srgbClr val="000000"/>
            </a:solidFill>
            <a:miter lim="800000"/>
            <a:headEnd/>
            <a:tailEnd/>
          </a:ln>
          <a:effectLst/>
        </p:spPr>
      </p:pic>
      <p:sp>
        <p:nvSpPr>
          <p:cNvPr id="20" name="TextBox 19"/>
          <p:cNvSpPr txBox="1"/>
          <p:nvPr/>
        </p:nvSpPr>
        <p:spPr>
          <a:xfrm>
            <a:off x="85160" y="1415214"/>
            <a:ext cx="2785874" cy="338554"/>
          </a:xfrm>
          <a:prstGeom prst="rect">
            <a:avLst/>
          </a:prstGeom>
          <a:noFill/>
        </p:spPr>
        <p:txBody>
          <a:bodyPr wrap="square" rtlCol="0">
            <a:spAutoFit/>
          </a:bodyPr>
          <a:lstStyle/>
          <a:p>
            <a:r>
              <a:rPr lang="en-GB" sz="800" b="1" dirty="0">
                <a:latin typeface="Arial" panose="020B0604020202020204" pitchFamily="34" charset="0"/>
                <a:cs typeface="Arial" panose="020B0604020202020204" pitchFamily="34" charset="0"/>
              </a:rPr>
              <a:t>Can you spot the 17 hazards in the image below. Write them down in your book</a:t>
            </a:r>
            <a:r>
              <a:rPr lang="en-GB" sz="800" dirty="0">
                <a:latin typeface="Arial" panose="020B0604020202020204" pitchFamily="34" charset="0"/>
                <a:cs typeface="Arial" panose="020B0604020202020204" pitchFamily="34" charset="0"/>
              </a:rPr>
              <a:t> </a:t>
            </a:r>
          </a:p>
        </p:txBody>
      </p:sp>
      <p:graphicFrame>
        <p:nvGraphicFramePr>
          <p:cNvPr id="4" name="Diagram 3"/>
          <p:cNvGraphicFramePr/>
          <p:nvPr>
            <p:extLst>
              <p:ext uri="{D42A27DB-BD31-4B8C-83A1-F6EECF244321}">
                <p14:modId xmlns:p14="http://schemas.microsoft.com/office/powerpoint/2010/main" val="673367938"/>
              </p:ext>
            </p:extLst>
          </p:nvPr>
        </p:nvGraphicFramePr>
        <p:xfrm>
          <a:off x="2920307" y="242595"/>
          <a:ext cx="3264670" cy="3532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2450911033"/>
              </p:ext>
            </p:extLst>
          </p:nvPr>
        </p:nvGraphicFramePr>
        <p:xfrm>
          <a:off x="2931227" y="3925550"/>
          <a:ext cx="3253750" cy="28926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TextBox 5"/>
          <p:cNvSpPr txBox="1"/>
          <p:nvPr/>
        </p:nvSpPr>
        <p:spPr>
          <a:xfrm>
            <a:off x="6179679" y="431965"/>
            <a:ext cx="2904488" cy="1323439"/>
          </a:xfrm>
          <a:prstGeom prst="rect">
            <a:avLst/>
          </a:prstGeom>
          <a:noFill/>
        </p:spPr>
        <p:txBody>
          <a:bodyPr wrap="square" rtlCol="0">
            <a:spAutoFit/>
          </a:bodyPr>
          <a:lstStyle/>
          <a:p>
            <a:r>
              <a:rPr lang="en-GB" sz="800" dirty="0"/>
              <a:t>A risk assessment should be carried out to identify risks. It is a way of identifying things that could cause harm to people in the workplace. All workplaces must have the necessary risk assessments in place. In business there are five steps to risk assessment:</a:t>
            </a:r>
          </a:p>
          <a:p>
            <a:pPr marL="342900" indent="-342900">
              <a:buFont typeface="+mj-lt"/>
              <a:buAutoNum type="arabicPeriod"/>
            </a:pPr>
            <a:r>
              <a:rPr lang="en-GB" sz="800" dirty="0"/>
              <a:t>Identify the hazard</a:t>
            </a:r>
          </a:p>
          <a:p>
            <a:pPr marL="342900" indent="-342900">
              <a:buFont typeface="+mj-lt"/>
              <a:buAutoNum type="arabicPeriod"/>
            </a:pPr>
            <a:r>
              <a:rPr lang="en-GB" sz="800" dirty="0"/>
              <a:t>Decide who might be hard and how</a:t>
            </a:r>
          </a:p>
          <a:p>
            <a:pPr marL="342900" indent="-342900">
              <a:buFont typeface="+mj-lt"/>
              <a:buAutoNum type="arabicPeriod"/>
            </a:pPr>
            <a:r>
              <a:rPr lang="en-GB" sz="800" dirty="0"/>
              <a:t>Evaluate the risk and decide on </a:t>
            </a:r>
            <a:r>
              <a:rPr lang="en-GB" sz="800" b="1" dirty="0">
                <a:solidFill>
                  <a:srgbClr val="FF0000"/>
                </a:solidFill>
              </a:rPr>
              <a:t>controls </a:t>
            </a:r>
            <a:r>
              <a:rPr lang="en-GB" sz="800" dirty="0"/>
              <a:t>(precautions)</a:t>
            </a:r>
          </a:p>
          <a:p>
            <a:pPr marL="342900" indent="-342900">
              <a:buFont typeface="+mj-lt"/>
              <a:buAutoNum type="arabicPeriod"/>
            </a:pPr>
            <a:r>
              <a:rPr lang="en-GB" sz="800" dirty="0"/>
              <a:t>Record the findings and implement them.</a:t>
            </a:r>
          </a:p>
          <a:p>
            <a:pPr marL="342900" indent="-342900">
              <a:buFont typeface="+mj-lt"/>
              <a:buAutoNum type="arabicPeriod"/>
            </a:pPr>
            <a:r>
              <a:rPr lang="en-GB" sz="800" dirty="0"/>
              <a:t>Review the assessment and update if necessary.</a:t>
            </a:r>
          </a:p>
        </p:txBody>
      </p:sp>
      <p:sp>
        <p:nvSpPr>
          <p:cNvPr id="23" name="TextBox 22"/>
          <p:cNvSpPr txBox="1"/>
          <p:nvPr/>
        </p:nvSpPr>
        <p:spPr>
          <a:xfrm>
            <a:off x="6192456" y="2162448"/>
            <a:ext cx="2904488" cy="1077218"/>
          </a:xfrm>
          <a:prstGeom prst="rect">
            <a:avLst/>
          </a:prstGeom>
          <a:noFill/>
        </p:spPr>
        <p:txBody>
          <a:bodyPr wrap="square" rtlCol="0">
            <a:spAutoFit/>
          </a:bodyPr>
          <a:lstStyle/>
          <a:p>
            <a:r>
              <a:rPr lang="en-GB" sz="800" dirty="0"/>
              <a:t>It is possible to calculate whether the level of </a:t>
            </a:r>
            <a:r>
              <a:rPr lang="en-GB" sz="800" b="1" dirty="0">
                <a:solidFill>
                  <a:srgbClr val="FF0000"/>
                </a:solidFill>
              </a:rPr>
              <a:t>risk</a:t>
            </a:r>
            <a:r>
              <a:rPr lang="en-GB" sz="800" dirty="0"/>
              <a:t> is high, medium, or low. To do this, the </a:t>
            </a:r>
            <a:r>
              <a:rPr lang="en-GB" sz="800" b="1" dirty="0">
                <a:solidFill>
                  <a:srgbClr val="FF0000"/>
                </a:solidFill>
              </a:rPr>
              <a:t>hazard</a:t>
            </a:r>
            <a:r>
              <a:rPr lang="en-GB" sz="800" dirty="0"/>
              <a:t> severity and the likelihood of it happening are given a score on a scale of one to five. They can then be multiplied together to give a level of risk. The overall aim is to reduce the risk to an acceptable level (as close to 1 as possible)</a:t>
            </a:r>
          </a:p>
          <a:p>
            <a:endParaRPr lang="en-GB" sz="800" dirty="0"/>
          </a:p>
          <a:p>
            <a:endParaRPr lang="en-GB" sz="800" dirty="0"/>
          </a:p>
        </p:txBody>
      </p:sp>
      <p:sp>
        <p:nvSpPr>
          <p:cNvPr id="7" name="TextBox 6"/>
          <p:cNvSpPr txBox="1"/>
          <p:nvPr/>
        </p:nvSpPr>
        <p:spPr>
          <a:xfrm>
            <a:off x="6179679" y="2930613"/>
            <a:ext cx="2571750" cy="215444"/>
          </a:xfrm>
          <a:prstGeom prst="rect">
            <a:avLst/>
          </a:prstGeom>
          <a:noFill/>
        </p:spPr>
        <p:txBody>
          <a:bodyPr wrap="square" rtlCol="0">
            <a:spAutoFit/>
          </a:bodyPr>
          <a:lstStyle/>
          <a:p>
            <a:r>
              <a:rPr lang="en-GB" sz="800" b="1" dirty="0"/>
              <a:t>Scales used to calculate the level of risk:</a:t>
            </a:r>
          </a:p>
        </p:txBody>
      </p:sp>
      <p:graphicFrame>
        <p:nvGraphicFramePr>
          <p:cNvPr id="8" name="Table 7"/>
          <p:cNvGraphicFramePr>
            <a:graphicFrameLocks noGrp="1"/>
          </p:cNvGraphicFramePr>
          <p:nvPr>
            <p:extLst>
              <p:ext uri="{D42A27DB-BD31-4B8C-83A1-F6EECF244321}">
                <p14:modId xmlns:p14="http://schemas.microsoft.com/office/powerpoint/2010/main" val="3370915674"/>
              </p:ext>
            </p:extLst>
          </p:nvPr>
        </p:nvGraphicFramePr>
        <p:xfrm>
          <a:off x="6240380" y="3146057"/>
          <a:ext cx="2819400" cy="1513050"/>
        </p:xfrm>
        <a:graphic>
          <a:graphicData uri="http://schemas.openxmlformats.org/drawingml/2006/table">
            <a:tbl>
              <a:tblPr firstRow="1" bandRow="1">
                <a:tableStyleId>{5C22544A-7EE6-4342-B048-85BDC9FD1C3A}</a:tableStyleId>
              </a:tblPr>
              <a:tblGrid>
                <a:gridCol w="939800">
                  <a:extLst>
                    <a:ext uri="{9D8B030D-6E8A-4147-A177-3AD203B41FA5}">
                      <a16:colId xmlns:a16="http://schemas.microsoft.com/office/drawing/2014/main" val="20000"/>
                    </a:ext>
                  </a:extLst>
                </a:gridCol>
                <a:gridCol w="1378327">
                  <a:extLst>
                    <a:ext uri="{9D8B030D-6E8A-4147-A177-3AD203B41FA5}">
                      <a16:colId xmlns:a16="http://schemas.microsoft.com/office/drawing/2014/main" val="20001"/>
                    </a:ext>
                  </a:extLst>
                </a:gridCol>
                <a:gridCol w="501273">
                  <a:extLst>
                    <a:ext uri="{9D8B030D-6E8A-4147-A177-3AD203B41FA5}">
                      <a16:colId xmlns:a16="http://schemas.microsoft.com/office/drawing/2014/main" val="20002"/>
                    </a:ext>
                  </a:extLst>
                </a:gridCol>
              </a:tblGrid>
              <a:tr h="252175">
                <a:tc>
                  <a:txBody>
                    <a:bodyPr/>
                    <a:lstStyle/>
                    <a:p>
                      <a:r>
                        <a:rPr lang="en-GB" sz="800" dirty="0"/>
                        <a:t>Hazard severity</a:t>
                      </a:r>
                    </a:p>
                  </a:txBody>
                  <a:tcPr/>
                </a:tc>
                <a:tc>
                  <a:txBody>
                    <a:bodyPr/>
                    <a:lstStyle/>
                    <a:p>
                      <a:r>
                        <a:rPr lang="en-GB" sz="800" dirty="0"/>
                        <a:t>Likelihood of occurrence</a:t>
                      </a:r>
                    </a:p>
                  </a:txBody>
                  <a:tcPr/>
                </a:tc>
                <a:tc>
                  <a:txBody>
                    <a:bodyPr/>
                    <a:lstStyle/>
                    <a:p>
                      <a:r>
                        <a:rPr lang="en-GB" sz="800" dirty="0"/>
                        <a:t>Scale</a:t>
                      </a:r>
                    </a:p>
                  </a:txBody>
                  <a:tcPr/>
                </a:tc>
                <a:extLst>
                  <a:ext uri="{0D108BD9-81ED-4DB2-BD59-A6C34878D82A}">
                    <a16:rowId xmlns:a16="http://schemas.microsoft.com/office/drawing/2014/main" val="10000"/>
                  </a:ext>
                </a:extLst>
              </a:tr>
              <a:tr h="252175">
                <a:tc>
                  <a:txBody>
                    <a:bodyPr/>
                    <a:lstStyle/>
                    <a:p>
                      <a:r>
                        <a:rPr lang="en-GB" sz="800" dirty="0"/>
                        <a:t>Trivial</a:t>
                      </a:r>
                    </a:p>
                  </a:txBody>
                  <a:tcPr/>
                </a:tc>
                <a:tc>
                  <a:txBody>
                    <a:bodyPr/>
                    <a:lstStyle/>
                    <a:p>
                      <a:r>
                        <a:rPr lang="en-GB" sz="800" dirty="0"/>
                        <a:t>Remote(almost never)</a:t>
                      </a:r>
                    </a:p>
                  </a:txBody>
                  <a:tcPr/>
                </a:tc>
                <a:tc>
                  <a:txBody>
                    <a:bodyPr/>
                    <a:lstStyle/>
                    <a:p>
                      <a:r>
                        <a:rPr lang="en-GB" sz="800" dirty="0"/>
                        <a:t>1</a:t>
                      </a:r>
                    </a:p>
                  </a:txBody>
                  <a:tcPr/>
                </a:tc>
                <a:extLst>
                  <a:ext uri="{0D108BD9-81ED-4DB2-BD59-A6C34878D82A}">
                    <a16:rowId xmlns:a16="http://schemas.microsoft.com/office/drawing/2014/main" val="10001"/>
                  </a:ext>
                </a:extLst>
              </a:tr>
              <a:tr h="252175">
                <a:tc>
                  <a:txBody>
                    <a:bodyPr/>
                    <a:lstStyle/>
                    <a:p>
                      <a:r>
                        <a:rPr lang="en-GB" sz="800" dirty="0"/>
                        <a:t>Minor</a:t>
                      </a:r>
                    </a:p>
                  </a:txBody>
                  <a:tcPr/>
                </a:tc>
                <a:tc>
                  <a:txBody>
                    <a:bodyPr/>
                    <a:lstStyle/>
                    <a:p>
                      <a:r>
                        <a:rPr lang="en-GB" sz="800" dirty="0"/>
                        <a:t>Unlikely</a:t>
                      </a:r>
                      <a:r>
                        <a:rPr lang="en-GB" sz="800" baseline="0" dirty="0"/>
                        <a:t> (occurs rarely)</a:t>
                      </a:r>
                      <a:endParaRPr lang="en-GB" sz="800" dirty="0"/>
                    </a:p>
                  </a:txBody>
                  <a:tcPr/>
                </a:tc>
                <a:tc>
                  <a:txBody>
                    <a:bodyPr/>
                    <a:lstStyle/>
                    <a:p>
                      <a:r>
                        <a:rPr lang="en-GB" sz="800" dirty="0"/>
                        <a:t>2</a:t>
                      </a:r>
                    </a:p>
                  </a:txBody>
                  <a:tcPr/>
                </a:tc>
                <a:extLst>
                  <a:ext uri="{0D108BD9-81ED-4DB2-BD59-A6C34878D82A}">
                    <a16:rowId xmlns:a16="http://schemas.microsoft.com/office/drawing/2014/main" val="10002"/>
                  </a:ext>
                </a:extLst>
              </a:tr>
              <a:tr h="252175">
                <a:tc>
                  <a:txBody>
                    <a:bodyPr/>
                    <a:lstStyle/>
                    <a:p>
                      <a:r>
                        <a:rPr lang="en-GB" sz="800" dirty="0"/>
                        <a:t>Moderate</a:t>
                      </a:r>
                    </a:p>
                  </a:txBody>
                  <a:tcPr/>
                </a:tc>
                <a:tc>
                  <a:txBody>
                    <a:bodyPr/>
                    <a:lstStyle/>
                    <a:p>
                      <a:r>
                        <a:rPr lang="en-GB" sz="800" dirty="0"/>
                        <a:t>Possible (uncommon)</a:t>
                      </a:r>
                    </a:p>
                  </a:txBody>
                  <a:tcPr/>
                </a:tc>
                <a:tc>
                  <a:txBody>
                    <a:bodyPr/>
                    <a:lstStyle/>
                    <a:p>
                      <a:r>
                        <a:rPr lang="en-GB" sz="800" dirty="0"/>
                        <a:t>3</a:t>
                      </a:r>
                    </a:p>
                  </a:txBody>
                  <a:tcPr/>
                </a:tc>
                <a:extLst>
                  <a:ext uri="{0D108BD9-81ED-4DB2-BD59-A6C34878D82A}">
                    <a16:rowId xmlns:a16="http://schemas.microsoft.com/office/drawing/2014/main" val="10003"/>
                  </a:ext>
                </a:extLst>
              </a:tr>
              <a:tr h="252175">
                <a:tc>
                  <a:txBody>
                    <a:bodyPr/>
                    <a:lstStyle/>
                    <a:p>
                      <a:r>
                        <a:rPr lang="en-GB" sz="800" dirty="0"/>
                        <a:t>Serious</a:t>
                      </a:r>
                    </a:p>
                  </a:txBody>
                  <a:tcPr/>
                </a:tc>
                <a:tc>
                  <a:txBody>
                    <a:bodyPr/>
                    <a:lstStyle/>
                    <a:p>
                      <a:r>
                        <a:rPr lang="en-GB" sz="800" dirty="0"/>
                        <a:t>Likely (not frequent)</a:t>
                      </a:r>
                    </a:p>
                  </a:txBody>
                  <a:tcPr/>
                </a:tc>
                <a:tc>
                  <a:txBody>
                    <a:bodyPr/>
                    <a:lstStyle/>
                    <a:p>
                      <a:r>
                        <a:rPr lang="en-GB" sz="800" dirty="0"/>
                        <a:t>4</a:t>
                      </a:r>
                    </a:p>
                  </a:txBody>
                  <a:tcPr/>
                </a:tc>
                <a:extLst>
                  <a:ext uri="{0D108BD9-81ED-4DB2-BD59-A6C34878D82A}">
                    <a16:rowId xmlns:a16="http://schemas.microsoft.com/office/drawing/2014/main" val="10004"/>
                  </a:ext>
                </a:extLst>
              </a:tr>
              <a:tr h="252175">
                <a:tc>
                  <a:txBody>
                    <a:bodyPr/>
                    <a:lstStyle/>
                    <a:p>
                      <a:r>
                        <a:rPr lang="en-GB" sz="800" dirty="0"/>
                        <a:t>Fatal</a:t>
                      </a:r>
                    </a:p>
                  </a:txBody>
                  <a:tcPr/>
                </a:tc>
                <a:tc>
                  <a:txBody>
                    <a:bodyPr/>
                    <a:lstStyle/>
                    <a:p>
                      <a:r>
                        <a:rPr lang="en-GB" sz="800" dirty="0"/>
                        <a:t>Very likely (frequently)</a:t>
                      </a:r>
                    </a:p>
                  </a:txBody>
                  <a:tcPr/>
                </a:tc>
                <a:tc>
                  <a:txBody>
                    <a:bodyPr/>
                    <a:lstStyle/>
                    <a:p>
                      <a:r>
                        <a:rPr lang="en-GB" sz="800" dirty="0"/>
                        <a:t>5</a:t>
                      </a:r>
                    </a:p>
                  </a:txBody>
                  <a:tcPr/>
                </a:tc>
                <a:extLst>
                  <a:ext uri="{0D108BD9-81ED-4DB2-BD59-A6C34878D82A}">
                    <a16:rowId xmlns:a16="http://schemas.microsoft.com/office/drawing/2014/main" val="10005"/>
                  </a:ext>
                </a:extLst>
              </a:tr>
            </a:tbl>
          </a:graphicData>
        </a:graphic>
      </p:graphicFrame>
      <p:sp>
        <p:nvSpPr>
          <p:cNvPr id="27" name="TextBox 26"/>
          <p:cNvSpPr txBox="1"/>
          <p:nvPr/>
        </p:nvSpPr>
        <p:spPr>
          <a:xfrm>
            <a:off x="6359563" y="4647091"/>
            <a:ext cx="2571750" cy="215444"/>
          </a:xfrm>
          <a:prstGeom prst="rect">
            <a:avLst/>
          </a:prstGeom>
          <a:noFill/>
        </p:spPr>
        <p:txBody>
          <a:bodyPr wrap="square" rtlCol="0">
            <a:spAutoFit/>
          </a:bodyPr>
          <a:lstStyle/>
          <a:p>
            <a:r>
              <a:rPr lang="en-GB" sz="800" b="1" dirty="0"/>
              <a:t>Level of risk = hazard severity X likelihood of occurrence</a:t>
            </a:r>
          </a:p>
        </p:txBody>
      </p:sp>
      <p:graphicFrame>
        <p:nvGraphicFramePr>
          <p:cNvPr id="9" name="Table 8"/>
          <p:cNvGraphicFramePr>
            <a:graphicFrameLocks noGrp="1"/>
          </p:cNvGraphicFramePr>
          <p:nvPr>
            <p:extLst>
              <p:ext uri="{D42A27DB-BD31-4B8C-83A1-F6EECF244321}">
                <p14:modId xmlns:p14="http://schemas.microsoft.com/office/powerpoint/2010/main" val="3832841467"/>
              </p:ext>
            </p:extLst>
          </p:nvPr>
        </p:nvGraphicFramePr>
        <p:xfrm>
          <a:off x="6254374" y="4889751"/>
          <a:ext cx="2802678" cy="1301517"/>
        </p:xfrm>
        <a:graphic>
          <a:graphicData uri="http://schemas.openxmlformats.org/drawingml/2006/table">
            <a:tbl>
              <a:tblPr firstRow="1" bandRow="1">
                <a:tableStyleId>{5C22544A-7EE6-4342-B048-85BDC9FD1C3A}</a:tableStyleId>
              </a:tblPr>
              <a:tblGrid>
                <a:gridCol w="934226">
                  <a:extLst>
                    <a:ext uri="{9D8B030D-6E8A-4147-A177-3AD203B41FA5}">
                      <a16:colId xmlns:a16="http://schemas.microsoft.com/office/drawing/2014/main" val="20000"/>
                    </a:ext>
                  </a:extLst>
                </a:gridCol>
                <a:gridCol w="934226">
                  <a:extLst>
                    <a:ext uri="{9D8B030D-6E8A-4147-A177-3AD203B41FA5}">
                      <a16:colId xmlns:a16="http://schemas.microsoft.com/office/drawing/2014/main" val="20001"/>
                    </a:ext>
                  </a:extLst>
                </a:gridCol>
                <a:gridCol w="934226">
                  <a:extLst>
                    <a:ext uri="{9D8B030D-6E8A-4147-A177-3AD203B41FA5}">
                      <a16:colId xmlns:a16="http://schemas.microsoft.com/office/drawing/2014/main" val="20002"/>
                    </a:ext>
                  </a:extLst>
                </a:gridCol>
              </a:tblGrid>
              <a:tr h="234717">
                <a:tc>
                  <a:txBody>
                    <a:bodyPr/>
                    <a:lstStyle/>
                    <a:p>
                      <a:r>
                        <a:rPr lang="en-GB" sz="800" dirty="0"/>
                        <a:t>Low risk</a:t>
                      </a:r>
                      <a:r>
                        <a:rPr lang="en-GB" sz="800" baseline="0" dirty="0"/>
                        <a:t> 1-8</a:t>
                      </a:r>
                      <a:endParaRPr lang="en-GB" sz="800" dirty="0"/>
                    </a:p>
                  </a:txBody>
                  <a:tcPr/>
                </a:tc>
                <a:tc>
                  <a:txBody>
                    <a:bodyPr/>
                    <a:lstStyle/>
                    <a:p>
                      <a:r>
                        <a:rPr lang="en-GB" sz="800" dirty="0"/>
                        <a:t>Medium risk 9-12</a:t>
                      </a:r>
                    </a:p>
                  </a:txBody>
                  <a:tcPr/>
                </a:tc>
                <a:tc>
                  <a:txBody>
                    <a:bodyPr/>
                    <a:lstStyle/>
                    <a:p>
                      <a:r>
                        <a:rPr lang="en-GB" sz="800" dirty="0"/>
                        <a:t>High risk 15-25</a:t>
                      </a:r>
                    </a:p>
                  </a:txBody>
                  <a:tcPr/>
                </a:tc>
                <a:extLst>
                  <a:ext uri="{0D108BD9-81ED-4DB2-BD59-A6C34878D82A}">
                    <a16:rowId xmlns:a16="http://schemas.microsoft.com/office/drawing/2014/main" val="10000"/>
                  </a:ext>
                </a:extLst>
              </a:tr>
              <a:tr h="706711">
                <a:tc>
                  <a:txBody>
                    <a:bodyPr/>
                    <a:lstStyle/>
                    <a:p>
                      <a:r>
                        <a:rPr lang="en-GB" sz="800" dirty="0"/>
                        <a:t>Continue to review regularly to ensure controls remain effective</a:t>
                      </a:r>
                    </a:p>
                  </a:txBody>
                  <a:tcPr/>
                </a:tc>
                <a:tc>
                  <a:txBody>
                    <a:bodyPr/>
                    <a:lstStyle/>
                    <a:p>
                      <a:r>
                        <a:rPr lang="en-GB" sz="800" dirty="0"/>
                        <a:t>Continue</a:t>
                      </a:r>
                      <a:r>
                        <a:rPr lang="en-GB" sz="800" baseline="0" dirty="0"/>
                        <a:t> but implement additional controls where possible and monitor regularly</a:t>
                      </a:r>
                      <a:endParaRPr lang="en-GB" sz="800" dirty="0"/>
                    </a:p>
                  </a:txBody>
                  <a:tcPr/>
                </a:tc>
                <a:tc>
                  <a:txBody>
                    <a:bodyPr/>
                    <a:lstStyle/>
                    <a:p>
                      <a:r>
                        <a:rPr lang="en-GB" sz="800" dirty="0"/>
                        <a:t>Stop the activity ]Identify new controls</a:t>
                      </a:r>
                    </a:p>
                    <a:p>
                      <a:r>
                        <a:rPr lang="en-GB" sz="800" dirty="0"/>
                        <a:t>Activity must not proceed until risks are reduced to a low or medium level</a:t>
                      </a:r>
                    </a:p>
                  </a:txBody>
                  <a:tcPr/>
                </a:tc>
                <a:extLst>
                  <a:ext uri="{0D108BD9-81ED-4DB2-BD59-A6C34878D82A}">
                    <a16:rowId xmlns:a16="http://schemas.microsoft.com/office/drawing/2014/main" val="10001"/>
                  </a:ext>
                </a:extLst>
              </a:tr>
            </a:tbl>
          </a:graphicData>
        </a:graphic>
      </p:graphicFrame>
      <p:sp>
        <p:nvSpPr>
          <p:cNvPr id="28" name="TextBox 27"/>
          <p:cNvSpPr txBox="1"/>
          <p:nvPr/>
        </p:nvSpPr>
        <p:spPr>
          <a:xfrm>
            <a:off x="6698" y="3623026"/>
            <a:ext cx="2918390" cy="523220"/>
          </a:xfrm>
          <a:prstGeom prst="rect">
            <a:avLst/>
          </a:prstGeom>
          <a:solidFill>
            <a:srgbClr val="00B0F0"/>
          </a:solidFill>
          <a:ln>
            <a:solidFill>
              <a:srgbClr val="00B0F0"/>
            </a:solidFill>
          </a:ln>
        </p:spPr>
        <p:txBody>
          <a:bodyPr wrap="square" rtlCol="0">
            <a:spAutoFit/>
          </a:bodyPr>
          <a:lstStyle/>
          <a:p>
            <a:r>
              <a:rPr lang="en-GB" sz="1400" b="1" dirty="0">
                <a:solidFill>
                  <a:schemeClr val="bg1"/>
                </a:solidFill>
              </a:rPr>
              <a:t>Potential risks to employees, suppliers and customers</a:t>
            </a:r>
          </a:p>
        </p:txBody>
      </p:sp>
      <p:graphicFrame>
        <p:nvGraphicFramePr>
          <p:cNvPr id="10" name="Table 9"/>
          <p:cNvGraphicFramePr>
            <a:graphicFrameLocks noGrp="1"/>
          </p:cNvGraphicFramePr>
          <p:nvPr>
            <p:extLst>
              <p:ext uri="{D42A27DB-BD31-4B8C-83A1-F6EECF244321}">
                <p14:modId xmlns:p14="http://schemas.microsoft.com/office/powerpoint/2010/main" val="4210128411"/>
              </p:ext>
            </p:extLst>
          </p:nvPr>
        </p:nvGraphicFramePr>
        <p:xfrm>
          <a:off x="39359" y="4235584"/>
          <a:ext cx="2841521" cy="2564130"/>
        </p:xfrm>
        <a:graphic>
          <a:graphicData uri="http://schemas.openxmlformats.org/drawingml/2006/table">
            <a:tbl>
              <a:tblPr firstRow="1" bandRow="1">
                <a:tableStyleId>{5C22544A-7EE6-4342-B048-85BDC9FD1C3A}</a:tableStyleId>
              </a:tblPr>
              <a:tblGrid>
                <a:gridCol w="2841521">
                  <a:extLst>
                    <a:ext uri="{9D8B030D-6E8A-4147-A177-3AD203B41FA5}">
                      <a16:colId xmlns:a16="http://schemas.microsoft.com/office/drawing/2014/main" val="20000"/>
                    </a:ext>
                  </a:extLst>
                </a:gridCol>
              </a:tblGrid>
              <a:tr h="199947">
                <a:tc>
                  <a:txBody>
                    <a:bodyPr/>
                    <a:lstStyle/>
                    <a:p>
                      <a:r>
                        <a:rPr lang="en-GB" sz="900" dirty="0"/>
                        <a:t>Risk to employees</a:t>
                      </a:r>
                    </a:p>
                  </a:txBody>
                  <a:tcPr>
                    <a:solidFill>
                      <a:schemeClr val="accent1">
                        <a:lumMod val="75000"/>
                      </a:schemeClr>
                    </a:solidFill>
                  </a:tcPr>
                </a:tc>
                <a:extLst>
                  <a:ext uri="{0D108BD9-81ED-4DB2-BD59-A6C34878D82A}">
                    <a16:rowId xmlns:a16="http://schemas.microsoft.com/office/drawing/2014/main" val="10000"/>
                  </a:ext>
                </a:extLst>
              </a:tr>
              <a:tr h="771222">
                <a:tc>
                  <a:txBody>
                    <a:bodyPr/>
                    <a:lstStyle/>
                    <a:p>
                      <a:r>
                        <a:rPr lang="en-GB" sz="800" dirty="0"/>
                        <a:t>Stress, fatigue,</a:t>
                      </a:r>
                      <a:r>
                        <a:rPr lang="en-GB" sz="800" baseline="0" dirty="0"/>
                        <a:t> </a:t>
                      </a:r>
                      <a:r>
                        <a:rPr lang="en-GB" sz="800" dirty="0"/>
                        <a:t>Using equipment,</a:t>
                      </a:r>
                      <a:r>
                        <a:rPr lang="en-GB" sz="800" baseline="0" dirty="0"/>
                        <a:t> </a:t>
                      </a:r>
                      <a:r>
                        <a:rPr lang="en-GB" sz="800" dirty="0"/>
                        <a:t>Trip hazards,</a:t>
                      </a:r>
                      <a:r>
                        <a:rPr lang="en-GB" sz="800" baseline="0" dirty="0"/>
                        <a:t> </a:t>
                      </a:r>
                      <a:r>
                        <a:rPr lang="en-GB" sz="800" dirty="0"/>
                        <a:t>Food and drink spillages,</a:t>
                      </a:r>
                      <a:r>
                        <a:rPr lang="en-GB" sz="800" baseline="0" dirty="0"/>
                        <a:t> </a:t>
                      </a:r>
                      <a:r>
                        <a:rPr lang="en-GB" sz="800" dirty="0"/>
                        <a:t>Using hazardous chemicals,</a:t>
                      </a:r>
                      <a:r>
                        <a:rPr lang="en-GB" sz="800" baseline="0" dirty="0"/>
                        <a:t> </a:t>
                      </a:r>
                      <a:r>
                        <a:rPr lang="en-GB" sz="800" dirty="0"/>
                        <a:t>Inadequate clothing worn,</a:t>
                      </a:r>
                      <a:r>
                        <a:rPr lang="en-GB" sz="800" baseline="0" dirty="0"/>
                        <a:t> </a:t>
                      </a:r>
                      <a:r>
                        <a:rPr lang="en-GB" sz="800" dirty="0"/>
                        <a:t>Using electrical appliances,</a:t>
                      </a:r>
                      <a:r>
                        <a:rPr lang="en-GB" sz="800" baseline="0" dirty="0"/>
                        <a:t> </a:t>
                      </a:r>
                      <a:r>
                        <a:rPr lang="en-GB" sz="800" dirty="0"/>
                        <a:t>Moving and lifting objects,</a:t>
                      </a:r>
                      <a:r>
                        <a:rPr lang="en-GB" sz="800" baseline="0" dirty="0"/>
                        <a:t> </a:t>
                      </a:r>
                      <a:r>
                        <a:rPr lang="en-GB" sz="800" dirty="0"/>
                        <a:t>Fire and explosion,</a:t>
                      </a:r>
                      <a:r>
                        <a:rPr lang="en-GB" sz="800" baseline="0" dirty="0"/>
                        <a:t> </a:t>
                      </a:r>
                      <a:r>
                        <a:rPr lang="en-GB" sz="800" dirty="0"/>
                        <a:t>Bullying and harassment,</a:t>
                      </a:r>
                      <a:r>
                        <a:rPr lang="en-GB" sz="800" baseline="0" dirty="0"/>
                        <a:t> </a:t>
                      </a:r>
                      <a:r>
                        <a:rPr lang="en-GB" sz="800" dirty="0"/>
                        <a:t>Injuries,</a:t>
                      </a:r>
                      <a:r>
                        <a:rPr lang="en-GB" sz="800" baseline="0" dirty="0"/>
                        <a:t> </a:t>
                      </a:r>
                      <a:r>
                        <a:rPr lang="en-GB" sz="800" dirty="0"/>
                        <a:t>Inadequate lighting,</a:t>
                      </a:r>
                      <a:r>
                        <a:rPr lang="en-GB" sz="800" baseline="0" dirty="0"/>
                        <a:t> </a:t>
                      </a:r>
                      <a:r>
                        <a:rPr lang="en-GB" sz="800" dirty="0"/>
                        <a:t>Inadequate ventilation,</a:t>
                      </a:r>
                      <a:r>
                        <a:rPr lang="en-GB" sz="800" baseline="0" dirty="0"/>
                        <a:t> </a:t>
                      </a:r>
                      <a:r>
                        <a:rPr lang="en-GB" sz="800" dirty="0"/>
                        <a:t>Inadequate</a:t>
                      </a:r>
                      <a:r>
                        <a:rPr lang="en-GB" sz="800" baseline="0" dirty="0"/>
                        <a:t> signage, Theft, Assault ,Undesirable people on the premises</a:t>
                      </a:r>
                      <a:endParaRPr lang="en-GB" sz="800" dirty="0"/>
                    </a:p>
                  </a:txBody>
                  <a:tcPr/>
                </a:tc>
                <a:extLst>
                  <a:ext uri="{0D108BD9-81ED-4DB2-BD59-A6C34878D82A}">
                    <a16:rowId xmlns:a16="http://schemas.microsoft.com/office/drawing/2014/main" val="10001"/>
                  </a:ext>
                </a:extLst>
              </a:tr>
              <a:tr h="224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rPr>
                        <a:t>Risk to suppliers</a:t>
                      </a:r>
                    </a:p>
                  </a:txBody>
                  <a:tcPr>
                    <a:solidFill>
                      <a:schemeClr val="accent1">
                        <a:lumMod val="75000"/>
                      </a:schemeClr>
                    </a:solidFill>
                  </a:tcPr>
                </a:tc>
                <a:extLst>
                  <a:ext uri="{0D108BD9-81ED-4DB2-BD59-A6C34878D82A}">
                    <a16:rowId xmlns:a16="http://schemas.microsoft.com/office/drawing/2014/main" val="10002"/>
                  </a:ext>
                </a:extLst>
              </a:tr>
              <a:tr h="476250">
                <a:tc>
                  <a:txBody>
                    <a:bodyPr/>
                    <a:lstStyle/>
                    <a:p>
                      <a:r>
                        <a:rPr lang="en-GB" sz="800" dirty="0"/>
                        <a:t>Using equipment,</a:t>
                      </a:r>
                      <a:r>
                        <a:rPr lang="en-GB" sz="800" baseline="0" dirty="0"/>
                        <a:t> </a:t>
                      </a:r>
                      <a:r>
                        <a:rPr lang="en-GB" sz="800" dirty="0"/>
                        <a:t>Trip hazards,</a:t>
                      </a:r>
                      <a:r>
                        <a:rPr lang="en-GB" sz="800" baseline="0" dirty="0"/>
                        <a:t> </a:t>
                      </a:r>
                      <a:r>
                        <a:rPr lang="en-GB" sz="800" dirty="0"/>
                        <a:t>Food and rink spillages</a:t>
                      </a:r>
                      <a:r>
                        <a:rPr lang="en-GB" sz="800" baseline="0" dirty="0"/>
                        <a:t>, </a:t>
                      </a:r>
                      <a:r>
                        <a:rPr lang="en-GB" sz="800" dirty="0"/>
                        <a:t>Inadequate clothing worn,</a:t>
                      </a:r>
                      <a:r>
                        <a:rPr lang="en-GB" sz="800" baseline="0" dirty="0"/>
                        <a:t> </a:t>
                      </a:r>
                      <a:r>
                        <a:rPr lang="en-GB" sz="800" dirty="0"/>
                        <a:t>Moving and lifting objects,</a:t>
                      </a:r>
                      <a:r>
                        <a:rPr lang="en-GB" sz="800" baseline="0" dirty="0"/>
                        <a:t> </a:t>
                      </a:r>
                      <a:r>
                        <a:rPr lang="en-GB" sz="800" dirty="0"/>
                        <a:t>Fire and explosion,</a:t>
                      </a:r>
                      <a:r>
                        <a:rPr lang="en-GB" sz="800" baseline="0" dirty="0"/>
                        <a:t> </a:t>
                      </a:r>
                      <a:r>
                        <a:rPr lang="en-GB" sz="800" dirty="0"/>
                        <a:t>Injuries,</a:t>
                      </a:r>
                      <a:r>
                        <a:rPr lang="en-GB" sz="800" baseline="0" dirty="0"/>
                        <a:t> </a:t>
                      </a:r>
                      <a:r>
                        <a:rPr lang="en-GB" sz="800" dirty="0"/>
                        <a:t>Inadequate lighting,</a:t>
                      </a:r>
                      <a:r>
                        <a:rPr lang="en-GB" sz="800" baseline="0" dirty="0"/>
                        <a:t> </a:t>
                      </a:r>
                      <a:r>
                        <a:rPr lang="en-GB" sz="800" dirty="0"/>
                        <a:t>Inadequate signage</a:t>
                      </a:r>
                    </a:p>
                  </a:txBody>
                  <a:tcPr/>
                </a:tc>
                <a:extLst>
                  <a:ext uri="{0D108BD9-81ED-4DB2-BD59-A6C34878D82A}">
                    <a16:rowId xmlns:a16="http://schemas.microsoft.com/office/drawing/2014/main" val="10003"/>
                  </a:ext>
                </a:extLst>
              </a:tr>
              <a:tr h="226021">
                <a:tc>
                  <a:txBody>
                    <a:bodyPr/>
                    <a:lstStyle/>
                    <a:p>
                      <a:r>
                        <a:rPr lang="en-GB" sz="900" b="1" dirty="0">
                          <a:solidFill>
                            <a:schemeClr val="bg1"/>
                          </a:solidFill>
                        </a:rPr>
                        <a:t>Risk to customers</a:t>
                      </a:r>
                    </a:p>
                  </a:txBody>
                  <a:tcPr>
                    <a:solidFill>
                      <a:schemeClr val="accent1">
                        <a:lumMod val="75000"/>
                      </a:schemeClr>
                    </a:solidFill>
                  </a:tcPr>
                </a:tc>
                <a:extLst>
                  <a:ext uri="{0D108BD9-81ED-4DB2-BD59-A6C34878D82A}">
                    <a16:rowId xmlns:a16="http://schemas.microsoft.com/office/drawing/2014/main" val="10004"/>
                  </a:ext>
                </a:extLst>
              </a:tr>
              <a:tr h="226021">
                <a:tc>
                  <a:txBody>
                    <a:bodyPr/>
                    <a:lstStyle/>
                    <a:p>
                      <a:r>
                        <a:rPr lang="en-GB" sz="800" dirty="0"/>
                        <a:t>Food poisoning,</a:t>
                      </a:r>
                      <a:r>
                        <a:rPr lang="en-GB" sz="800" baseline="0" dirty="0"/>
                        <a:t> </a:t>
                      </a:r>
                      <a:r>
                        <a:rPr lang="en-GB" sz="800" dirty="0"/>
                        <a:t>Food allergies,</a:t>
                      </a:r>
                      <a:r>
                        <a:rPr lang="en-GB" sz="800" baseline="0" dirty="0"/>
                        <a:t> </a:t>
                      </a:r>
                      <a:r>
                        <a:rPr lang="en-GB" sz="800" dirty="0"/>
                        <a:t>Trip hazards,</a:t>
                      </a:r>
                      <a:r>
                        <a:rPr lang="en-GB" sz="800" baseline="0" dirty="0"/>
                        <a:t> </a:t>
                      </a:r>
                      <a:r>
                        <a:rPr lang="en-GB" sz="800" dirty="0"/>
                        <a:t>Food and drink spillages,</a:t>
                      </a:r>
                      <a:r>
                        <a:rPr lang="en-GB" sz="800" baseline="0" dirty="0"/>
                        <a:t> </a:t>
                      </a:r>
                      <a:r>
                        <a:rPr lang="en-GB" sz="800" dirty="0"/>
                        <a:t>Fire and explosion,</a:t>
                      </a:r>
                      <a:r>
                        <a:rPr lang="en-GB" sz="800" baseline="0" dirty="0"/>
                        <a:t> </a:t>
                      </a:r>
                      <a:r>
                        <a:rPr lang="en-GB" sz="800" dirty="0"/>
                        <a:t>Theft,</a:t>
                      </a:r>
                      <a:r>
                        <a:rPr lang="en-GB" sz="800" baseline="0" dirty="0"/>
                        <a:t> </a:t>
                      </a:r>
                      <a:r>
                        <a:rPr lang="en-GB" sz="800" dirty="0"/>
                        <a:t>Assault,</a:t>
                      </a:r>
                      <a:r>
                        <a:rPr lang="en-GB" sz="800" baseline="0" dirty="0"/>
                        <a:t> </a:t>
                      </a:r>
                      <a:r>
                        <a:rPr lang="en-GB" sz="800" dirty="0"/>
                        <a:t>Undesirable</a:t>
                      </a:r>
                      <a:r>
                        <a:rPr lang="en-GB" sz="800" baseline="0" dirty="0"/>
                        <a:t> people on premises.</a:t>
                      </a:r>
                      <a:endParaRPr lang="en-GB" sz="800" dirty="0"/>
                    </a:p>
                    <a:p>
                      <a:endParaRPr lang="en-GB" sz="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194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8331555" y="4250671"/>
            <a:ext cx="752166" cy="752166"/>
          </a:xfrm>
          <a:prstGeom prst="rect">
            <a:avLst/>
          </a:prstGeom>
        </p:spPr>
      </p:pic>
      <p:sp>
        <p:nvSpPr>
          <p:cNvPr id="3" name="Rectangle 2"/>
          <p:cNvSpPr/>
          <p:nvPr/>
        </p:nvSpPr>
        <p:spPr>
          <a:xfrm>
            <a:off x="9141548" y="28202"/>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90911" y="23580"/>
            <a:ext cx="2933700" cy="68085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13688"/>
            <a:ext cx="2933700" cy="6858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738664"/>
          </a:xfrm>
          <a:prstGeom prst="rect">
            <a:avLst/>
          </a:prstGeom>
          <a:solidFill>
            <a:srgbClr val="00B0F0"/>
          </a:solidFill>
          <a:ln>
            <a:solidFill>
              <a:srgbClr val="00B0F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LO3 Understand how hospitality and catering provision meets health and safety requirements</a:t>
            </a:r>
            <a:endParaRPr lang="en-GB" sz="1400" dirty="0">
              <a:solidFill>
                <a:schemeClr val="bg1"/>
              </a:solidFill>
            </a:endParaRPr>
          </a:p>
        </p:txBody>
      </p:sp>
      <p:sp>
        <p:nvSpPr>
          <p:cNvPr id="26" name="TextBox 25"/>
          <p:cNvSpPr txBox="1"/>
          <p:nvPr/>
        </p:nvSpPr>
        <p:spPr>
          <a:xfrm>
            <a:off x="6184977" y="8896"/>
            <a:ext cx="2920923" cy="307777"/>
          </a:xfrm>
          <a:prstGeom prst="rect">
            <a:avLst/>
          </a:prstGeom>
          <a:solidFill>
            <a:srgbClr val="00B0F0"/>
          </a:solidFill>
          <a:ln>
            <a:solidFill>
              <a:srgbClr val="00B0F0"/>
            </a:solidFill>
          </a:ln>
        </p:spPr>
        <p:txBody>
          <a:bodyPr wrap="square" rtlCol="0">
            <a:spAutoFit/>
          </a:bodyPr>
          <a:lstStyle/>
          <a:p>
            <a:r>
              <a:rPr lang="en-GB" sz="1400" b="1" dirty="0">
                <a:solidFill>
                  <a:schemeClr val="bg1"/>
                </a:solidFill>
              </a:rPr>
              <a:t>Control measures for customers</a:t>
            </a:r>
          </a:p>
        </p:txBody>
      </p:sp>
      <p:sp>
        <p:nvSpPr>
          <p:cNvPr id="30" name="TextBox 29"/>
          <p:cNvSpPr txBox="1"/>
          <p:nvPr/>
        </p:nvSpPr>
        <p:spPr>
          <a:xfrm>
            <a:off x="13391" y="1399681"/>
            <a:ext cx="2931340" cy="338554"/>
          </a:xfrm>
          <a:prstGeom prst="rect">
            <a:avLst/>
          </a:prstGeom>
          <a:solidFill>
            <a:srgbClr val="00B0F0"/>
          </a:solidFill>
          <a:ln>
            <a:solidFill>
              <a:srgbClr val="00B0F0"/>
            </a:solidFill>
          </a:ln>
        </p:spPr>
        <p:txBody>
          <a:bodyPr wrap="square" rtlCol="0">
            <a:spAutoFit/>
          </a:bodyPr>
          <a:lstStyle/>
          <a:p>
            <a:r>
              <a:rPr lang="en-GB" sz="1600" b="1" dirty="0">
                <a:solidFill>
                  <a:schemeClr val="bg1"/>
                </a:solidFill>
              </a:rPr>
              <a:t>Control measures for employees</a:t>
            </a:r>
          </a:p>
        </p:txBody>
      </p:sp>
      <p:sp>
        <p:nvSpPr>
          <p:cNvPr id="49" name="Rectangle 48"/>
          <p:cNvSpPr/>
          <p:nvPr/>
        </p:nvSpPr>
        <p:spPr>
          <a:xfrm>
            <a:off x="9139344" y="1415214"/>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481" y="2801479"/>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39664" y="4187744"/>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48347"/>
            <a:ext cx="750685" cy="12858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19" name="TextBox 18"/>
          <p:cNvSpPr txBox="1"/>
          <p:nvPr/>
        </p:nvSpPr>
        <p:spPr>
          <a:xfrm>
            <a:off x="3092315" y="23410"/>
            <a:ext cx="2927484" cy="523220"/>
          </a:xfrm>
          <a:prstGeom prst="rect">
            <a:avLst/>
          </a:prstGeom>
          <a:solidFill>
            <a:srgbClr val="00B0F0"/>
          </a:solidFill>
          <a:ln>
            <a:solidFill>
              <a:srgbClr val="00B0F0"/>
            </a:solidFill>
          </a:ln>
        </p:spPr>
        <p:txBody>
          <a:bodyPr wrap="square" rtlCol="0">
            <a:spAutoFit/>
          </a:bodyPr>
          <a:lstStyle/>
          <a:p>
            <a:r>
              <a:rPr lang="en-GB" sz="1400" b="1" dirty="0">
                <a:solidFill>
                  <a:schemeClr val="bg1"/>
                </a:solidFill>
              </a:rPr>
              <a:t>Control measures for employees cont.</a:t>
            </a:r>
          </a:p>
        </p:txBody>
      </p:sp>
      <p:sp>
        <p:nvSpPr>
          <p:cNvPr id="43" name="Rectangle 42"/>
          <p:cNvSpPr/>
          <p:nvPr/>
        </p:nvSpPr>
        <p:spPr>
          <a:xfrm>
            <a:off x="13392" y="794206"/>
            <a:ext cx="2906915" cy="523220"/>
          </a:xfrm>
          <a:prstGeom prst="rect">
            <a:avLst/>
          </a:prstGeom>
          <a:solidFill>
            <a:srgbClr val="00B0F0"/>
          </a:solidFill>
          <a:ln>
            <a:solidFill>
              <a:srgbClr val="00B0F0"/>
            </a:solidFill>
          </a:ln>
        </p:spPr>
        <p:txBody>
          <a:bodyPr wrap="square">
            <a:spAutoFit/>
          </a:bodyPr>
          <a:lstStyle/>
          <a:p>
            <a:r>
              <a:rPr lang="en-GB" sz="1400" b="1" dirty="0">
                <a:solidFill>
                  <a:schemeClr val="bg1"/>
                </a:solidFill>
              </a:rPr>
              <a:t>3.3 Personal safety control measures for hospitality and catering provision</a:t>
            </a:r>
          </a:p>
        </p:txBody>
      </p:sp>
      <p:graphicFrame>
        <p:nvGraphicFramePr>
          <p:cNvPr id="4" name="Table 3"/>
          <p:cNvGraphicFramePr>
            <a:graphicFrameLocks noGrp="1"/>
          </p:cNvGraphicFramePr>
          <p:nvPr>
            <p:extLst>
              <p:ext uri="{D42A27DB-BD31-4B8C-83A1-F6EECF244321}">
                <p14:modId xmlns:p14="http://schemas.microsoft.com/office/powerpoint/2010/main" val="1895572147"/>
              </p:ext>
            </p:extLst>
          </p:nvPr>
        </p:nvGraphicFramePr>
        <p:xfrm>
          <a:off x="14514" y="2507694"/>
          <a:ext cx="2893240" cy="4193808"/>
        </p:xfrm>
        <a:graphic>
          <a:graphicData uri="http://schemas.openxmlformats.org/drawingml/2006/table">
            <a:tbl>
              <a:tblPr firstRow="1" bandRow="1">
                <a:tableStyleId>{5C22544A-7EE6-4342-B048-85BDC9FD1C3A}</a:tableStyleId>
              </a:tblPr>
              <a:tblGrid>
                <a:gridCol w="637560">
                  <a:extLst>
                    <a:ext uri="{9D8B030D-6E8A-4147-A177-3AD203B41FA5}">
                      <a16:colId xmlns:a16="http://schemas.microsoft.com/office/drawing/2014/main" val="20000"/>
                    </a:ext>
                  </a:extLst>
                </a:gridCol>
                <a:gridCol w="2255680">
                  <a:extLst>
                    <a:ext uri="{9D8B030D-6E8A-4147-A177-3AD203B41FA5}">
                      <a16:colId xmlns:a16="http://schemas.microsoft.com/office/drawing/2014/main" val="20001"/>
                    </a:ext>
                  </a:extLst>
                </a:gridCol>
              </a:tblGrid>
              <a:tr h="361616">
                <a:tc>
                  <a:txBody>
                    <a:bodyPr/>
                    <a:lstStyle/>
                    <a:p>
                      <a:r>
                        <a:rPr lang="en-GB" sz="1200" dirty="0"/>
                        <a:t>Hazard  </a:t>
                      </a:r>
                    </a:p>
                  </a:txBody>
                  <a:tcPr/>
                </a:tc>
                <a:tc>
                  <a:txBody>
                    <a:bodyPr/>
                    <a:lstStyle/>
                    <a:p>
                      <a:r>
                        <a:rPr lang="en-GB" sz="1200" dirty="0"/>
                        <a:t>Control</a:t>
                      </a:r>
                    </a:p>
                  </a:txBody>
                  <a:tcPr/>
                </a:tc>
                <a:extLst>
                  <a:ext uri="{0D108BD9-81ED-4DB2-BD59-A6C34878D82A}">
                    <a16:rowId xmlns:a16="http://schemas.microsoft.com/office/drawing/2014/main" val="10000"/>
                  </a:ext>
                </a:extLst>
              </a:tr>
              <a:tr h="361616">
                <a:tc>
                  <a:txBody>
                    <a:bodyPr/>
                    <a:lstStyle/>
                    <a:p>
                      <a:r>
                        <a:rPr lang="en-GB" sz="800" dirty="0"/>
                        <a:t>Stress, fatigue</a:t>
                      </a:r>
                    </a:p>
                  </a:txBody>
                  <a:tcPr/>
                </a:tc>
                <a:tc>
                  <a:txBody>
                    <a:bodyPr/>
                    <a:lstStyle/>
                    <a:p>
                      <a:r>
                        <a:rPr lang="en-GB" sz="800" dirty="0"/>
                        <a:t>Employees need to be monitored closely and adequate rest breaks should be allocated</a:t>
                      </a:r>
                    </a:p>
                  </a:txBody>
                  <a:tcPr/>
                </a:tc>
                <a:extLst>
                  <a:ext uri="{0D108BD9-81ED-4DB2-BD59-A6C34878D82A}">
                    <a16:rowId xmlns:a16="http://schemas.microsoft.com/office/drawing/2014/main" val="10001"/>
                  </a:ext>
                </a:extLst>
              </a:tr>
              <a:tr h="361616">
                <a:tc>
                  <a:txBody>
                    <a:bodyPr/>
                    <a:lstStyle/>
                    <a:p>
                      <a:r>
                        <a:rPr lang="en-GB" sz="800" dirty="0"/>
                        <a:t>Using</a:t>
                      </a:r>
                      <a:r>
                        <a:rPr lang="en-GB" sz="800" baseline="0" dirty="0"/>
                        <a:t> equipment</a:t>
                      </a:r>
                      <a:endParaRPr lang="en-GB" sz="800" dirty="0"/>
                    </a:p>
                  </a:txBody>
                  <a:tcPr/>
                </a:tc>
                <a:tc>
                  <a:txBody>
                    <a:bodyPr/>
                    <a:lstStyle/>
                    <a:p>
                      <a:r>
                        <a:rPr lang="en-GB" sz="800" dirty="0"/>
                        <a:t>The instruction manual needs to be followed,</a:t>
                      </a:r>
                      <a:r>
                        <a:rPr lang="en-GB" sz="800" baseline="0" dirty="0"/>
                        <a:t> with training given if needed</a:t>
                      </a:r>
                      <a:endParaRPr lang="en-GB" sz="800" dirty="0"/>
                    </a:p>
                  </a:txBody>
                  <a:tcPr/>
                </a:tc>
                <a:extLst>
                  <a:ext uri="{0D108BD9-81ED-4DB2-BD59-A6C34878D82A}">
                    <a16:rowId xmlns:a16="http://schemas.microsoft.com/office/drawing/2014/main" val="10002"/>
                  </a:ext>
                </a:extLst>
              </a:tr>
              <a:tr h="361616">
                <a:tc>
                  <a:txBody>
                    <a:bodyPr/>
                    <a:lstStyle/>
                    <a:p>
                      <a:r>
                        <a:rPr lang="en-GB" sz="800" dirty="0"/>
                        <a:t>Trip hazards</a:t>
                      </a:r>
                    </a:p>
                  </a:txBody>
                  <a:tcPr/>
                </a:tc>
                <a:tc>
                  <a:txBody>
                    <a:bodyPr/>
                    <a:lstStyle/>
                    <a:p>
                      <a:r>
                        <a:rPr lang="en-GB" sz="800" dirty="0"/>
                        <a:t>Floors</a:t>
                      </a:r>
                      <a:r>
                        <a:rPr lang="en-GB" sz="800" baseline="0" dirty="0"/>
                        <a:t> need to be clutter free; exits and entrances need to be clear</a:t>
                      </a:r>
                      <a:endParaRPr lang="en-GB" sz="800" dirty="0"/>
                    </a:p>
                  </a:txBody>
                  <a:tcPr/>
                </a:tc>
                <a:extLst>
                  <a:ext uri="{0D108BD9-81ED-4DB2-BD59-A6C34878D82A}">
                    <a16:rowId xmlns:a16="http://schemas.microsoft.com/office/drawing/2014/main" val="10003"/>
                  </a:ext>
                </a:extLst>
              </a:tr>
              <a:tr h="361616">
                <a:tc>
                  <a:txBody>
                    <a:bodyPr/>
                    <a:lstStyle/>
                    <a:p>
                      <a:r>
                        <a:rPr lang="en-GB" sz="800" dirty="0"/>
                        <a:t>Food and rink spillages</a:t>
                      </a:r>
                    </a:p>
                  </a:txBody>
                  <a:tcPr/>
                </a:tc>
                <a:tc>
                  <a:txBody>
                    <a:bodyPr/>
                    <a:lstStyle/>
                    <a:p>
                      <a:r>
                        <a:rPr lang="en-GB" sz="800" dirty="0"/>
                        <a:t>Clear up spillages immediately and use warning signs</a:t>
                      </a:r>
                    </a:p>
                  </a:txBody>
                  <a:tcPr/>
                </a:tc>
                <a:extLst>
                  <a:ext uri="{0D108BD9-81ED-4DB2-BD59-A6C34878D82A}">
                    <a16:rowId xmlns:a16="http://schemas.microsoft.com/office/drawing/2014/main" val="10004"/>
                  </a:ext>
                </a:extLst>
              </a:tr>
              <a:tr h="445828">
                <a:tc>
                  <a:txBody>
                    <a:bodyPr/>
                    <a:lstStyle/>
                    <a:p>
                      <a:r>
                        <a:rPr lang="en-GB" sz="800" dirty="0"/>
                        <a:t>Using hazardous chemicals</a:t>
                      </a:r>
                    </a:p>
                  </a:txBody>
                  <a:tcPr/>
                </a:tc>
                <a:tc>
                  <a:txBody>
                    <a:bodyPr/>
                    <a:lstStyle/>
                    <a:p>
                      <a:r>
                        <a:rPr lang="en-GB" sz="800" dirty="0"/>
                        <a:t>Wear protective clothing where necessary;</a:t>
                      </a:r>
                      <a:r>
                        <a:rPr lang="en-GB" sz="800" baseline="0" dirty="0"/>
                        <a:t> training should be given on use of chemical; chemicals should be stored correctly; COSHH regulations need to be followed</a:t>
                      </a:r>
                      <a:endParaRPr lang="en-GB" sz="800" dirty="0"/>
                    </a:p>
                  </a:txBody>
                  <a:tcPr/>
                </a:tc>
                <a:extLst>
                  <a:ext uri="{0D108BD9-81ED-4DB2-BD59-A6C34878D82A}">
                    <a16:rowId xmlns:a16="http://schemas.microsoft.com/office/drawing/2014/main" val="10005"/>
                  </a:ext>
                </a:extLst>
              </a:tr>
              <a:tr h="361616">
                <a:tc>
                  <a:txBody>
                    <a:bodyPr/>
                    <a:lstStyle/>
                    <a:p>
                      <a:r>
                        <a:rPr lang="en-GB" sz="800" dirty="0"/>
                        <a:t>Inadequate clothing worn</a:t>
                      </a:r>
                    </a:p>
                  </a:txBody>
                  <a:tcPr/>
                </a:tc>
                <a:tc>
                  <a:txBody>
                    <a:bodyPr/>
                    <a:lstStyle/>
                    <a:p>
                      <a:r>
                        <a:rPr lang="en-GB" sz="800" dirty="0"/>
                        <a:t>The correct PPE should be worn at all times;</a:t>
                      </a:r>
                      <a:r>
                        <a:rPr lang="en-GB" sz="800" baseline="0" dirty="0"/>
                        <a:t> wear aprons that are done up correctly; shoe laces should be tied up.</a:t>
                      </a:r>
                      <a:endParaRPr lang="en-GB" sz="800" dirty="0"/>
                    </a:p>
                  </a:txBody>
                  <a:tcPr/>
                </a:tc>
                <a:extLst>
                  <a:ext uri="{0D108BD9-81ED-4DB2-BD59-A6C34878D82A}">
                    <a16:rowId xmlns:a16="http://schemas.microsoft.com/office/drawing/2014/main" val="10006"/>
                  </a:ext>
                </a:extLst>
              </a:tr>
              <a:tr h="445828">
                <a:tc>
                  <a:txBody>
                    <a:bodyPr/>
                    <a:lstStyle/>
                    <a:p>
                      <a:r>
                        <a:rPr lang="en-GB" sz="800" dirty="0"/>
                        <a:t>Using electrical appliances</a:t>
                      </a:r>
                    </a:p>
                  </a:txBody>
                  <a:tcPr/>
                </a:tc>
                <a:tc>
                  <a:txBody>
                    <a:bodyPr/>
                    <a:lstStyle/>
                    <a:p>
                      <a:r>
                        <a:rPr lang="en-GB" sz="800" dirty="0"/>
                        <a:t>The equipment should be maintained and cleaned regularly; training should be given if necessary; it should be given</a:t>
                      </a:r>
                      <a:r>
                        <a:rPr lang="en-GB" sz="800" baseline="0" dirty="0"/>
                        <a:t> if necessary; it should be PAT tested regularly by a qualified electrician</a:t>
                      </a:r>
                      <a:endParaRPr lang="en-GB" sz="800" dirty="0"/>
                    </a:p>
                  </a:txBody>
                  <a:tcPr/>
                </a:tc>
                <a:extLst>
                  <a:ext uri="{0D108BD9-81ED-4DB2-BD59-A6C34878D82A}">
                    <a16:rowId xmlns:a16="http://schemas.microsoft.com/office/drawing/2014/main" val="10007"/>
                  </a:ext>
                </a:extLst>
              </a:tr>
              <a:tr h="361616">
                <a:tc>
                  <a:txBody>
                    <a:bodyPr/>
                    <a:lstStyle/>
                    <a:p>
                      <a:r>
                        <a:rPr lang="en-GB" sz="800" dirty="0"/>
                        <a:t>Moving</a:t>
                      </a:r>
                      <a:r>
                        <a:rPr lang="en-GB" sz="800" baseline="0" dirty="0"/>
                        <a:t> and lifting objects</a:t>
                      </a:r>
                      <a:endParaRPr lang="en-GB" sz="800" dirty="0"/>
                    </a:p>
                  </a:txBody>
                  <a:tcPr/>
                </a:tc>
                <a:tc>
                  <a:txBody>
                    <a:bodyPr/>
                    <a:lstStyle/>
                    <a:p>
                      <a:r>
                        <a:rPr lang="en-GB" sz="800" dirty="0"/>
                        <a:t>Wear correct PPE; training on safe lifting techniques should be given</a:t>
                      </a:r>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13392" y="1796605"/>
            <a:ext cx="2933699" cy="577081"/>
          </a:xfrm>
          <a:prstGeom prst="rect">
            <a:avLst/>
          </a:prstGeom>
          <a:noFill/>
        </p:spPr>
        <p:txBody>
          <a:bodyPr wrap="square" rtlCol="0">
            <a:spAutoFit/>
          </a:bodyPr>
          <a:lstStyle/>
          <a:p>
            <a:r>
              <a:rPr lang="en-GB" sz="1050" dirty="0"/>
              <a:t>The control measures outlined in the table can be put in place to help protect employee’s personal safety</a:t>
            </a:r>
          </a:p>
        </p:txBody>
      </p:sp>
      <p:graphicFrame>
        <p:nvGraphicFramePr>
          <p:cNvPr id="6" name="Table 5"/>
          <p:cNvGraphicFramePr>
            <a:graphicFrameLocks noGrp="1"/>
          </p:cNvGraphicFramePr>
          <p:nvPr>
            <p:extLst>
              <p:ext uri="{D42A27DB-BD31-4B8C-83A1-F6EECF244321}">
                <p14:modId xmlns:p14="http://schemas.microsoft.com/office/powerpoint/2010/main" val="3070675838"/>
              </p:ext>
            </p:extLst>
          </p:nvPr>
        </p:nvGraphicFramePr>
        <p:xfrm>
          <a:off x="3121903" y="599244"/>
          <a:ext cx="2893240" cy="5234047"/>
        </p:xfrm>
        <a:graphic>
          <a:graphicData uri="http://schemas.openxmlformats.org/drawingml/2006/table">
            <a:tbl>
              <a:tblPr firstRow="1" bandRow="1">
                <a:tableStyleId>{5C22544A-7EE6-4342-B048-85BDC9FD1C3A}</a:tableStyleId>
              </a:tblPr>
              <a:tblGrid>
                <a:gridCol w="779996">
                  <a:extLst>
                    <a:ext uri="{9D8B030D-6E8A-4147-A177-3AD203B41FA5}">
                      <a16:colId xmlns:a16="http://schemas.microsoft.com/office/drawing/2014/main" val="20000"/>
                    </a:ext>
                  </a:extLst>
                </a:gridCol>
                <a:gridCol w="2113244">
                  <a:extLst>
                    <a:ext uri="{9D8B030D-6E8A-4147-A177-3AD203B41FA5}">
                      <a16:colId xmlns:a16="http://schemas.microsoft.com/office/drawing/2014/main" val="20001"/>
                    </a:ext>
                  </a:extLst>
                </a:gridCol>
              </a:tblGrid>
              <a:tr h="387727">
                <a:tc>
                  <a:txBody>
                    <a:bodyPr/>
                    <a:lstStyle/>
                    <a:p>
                      <a:r>
                        <a:rPr lang="en-GB" sz="1200" dirty="0"/>
                        <a:t>Hazard  </a:t>
                      </a:r>
                    </a:p>
                  </a:txBody>
                  <a:tcPr/>
                </a:tc>
                <a:tc>
                  <a:txBody>
                    <a:bodyPr/>
                    <a:lstStyle/>
                    <a:p>
                      <a:r>
                        <a:rPr lang="en-GB" sz="1200" dirty="0"/>
                        <a:t>Control</a:t>
                      </a:r>
                    </a:p>
                  </a:txBody>
                  <a:tcPr/>
                </a:tc>
                <a:extLst>
                  <a:ext uri="{0D108BD9-81ED-4DB2-BD59-A6C34878D82A}">
                    <a16:rowId xmlns:a16="http://schemas.microsoft.com/office/drawing/2014/main" val="10000"/>
                  </a:ext>
                </a:extLst>
              </a:tr>
              <a:tr h="1003496">
                <a:tc>
                  <a:txBody>
                    <a:bodyPr/>
                    <a:lstStyle/>
                    <a:p>
                      <a:r>
                        <a:rPr lang="en-GB" sz="800" dirty="0"/>
                        <a:t>Fire and explosion</a:t>
                      </a:r>
                    </a:p>
                  </a:txBody>
                  <a:tcPr/>
                </a:tc>
                <a:tc>
                  <a:txBody>
                    <a:bodyPr/>
                    <a:lstStyle/>
                    <a:p>
                      <a:r>
                        <a:rPr lang="en-GB" sz="800" dirty="0"/>
                        <a:t>Under the Fire</a:t>
                      </a:r>
                      <a:r>
                        <a:rPr lang="en-GB" sz="800" baseline="0" dirty="0"/>
                        <a:t> Safety Order 2005, employers must ensure there is a low risk of fire and explosion by:</a:t>
                      </a:r>
                    </a:p>
                    <a:p>
                      <a:pPr marL="171450" indent="-171450">
                        <a:buFont typeface="Arial" panose="020B0604020202020204" pitchFamily="34" charset="0"/>
                        <a:buChar char="•"/>
                      </a:pPr>
                      <a:r>
                        <a:rPr lang="en-GB" sz="800" baseline="0" dirty="0"/>
                        <a:t>Having fire alarms and making sure they are tested regularly</a:t>
                      </a:r>
                    </a:p>
                    <a:p>
                      <a:pPr marL="171450" indent="-171450">
                        <a:buFont typeface="Arial" panose="020B0604020202020204" pitchFamily="34" charset="0"/>
                        <a:buChar char="•"/>
                      </a:pPr>
                      <a:r>
                        <a:rPr lang="en-GB" sz="800" baseline="0" dirty="0"/>
                        <a:t>Making sure escape routes are clear and adequately signed</a:t>
                      </a:r>
                    </a:p>
                    <a:p>
                      <a:pPr marL="171450" indent="-171450">
                        <a:buFont typeface="Arial" panose="020B0604020202020204" pitchFamily="34" charset="0"/>
                        <a:buChar char="•"/>
                      </a:pPr>
                      <a:r>
                        <a:rPr lang="en-GB" sz="800" baseline="0" dirty="0"/>
                        <a:t>Having suitable equipment such as fire extinguishers available</a:t>
                      </a:r>
                      <a:endParaRPr lang="en-GB" sz="800" dirty="0"/>
                    </a:p>
                  </a:txBody>
                  <a:tcPr/>
                </a:tc>
                <a:extLst>
                  <a:ext uri="{0D108BD9-81ED-4DB2-BD59-A6C34878D82A}">
                    <a16:rowId xmlns:a16="http://schemas.microsoft.com/office/drawing/2014/main" val="10001"/>
                  </a:ext>
                </a:extLst>
              </a:tr>
              <a:tr h="488883">
                <a:tc>
                  <a:txBody>
                    <a:bodyPr/>
                    <a:lstStyle/>
                    <a:p>
                      <a:r>
                        <a:rPr lang="en-GB" sz="800" dirty="0"/>
                        <a:t>Bullying and harassment</a:t>
                      </a:r>
                    </a:p>
                  </a:txBody>
                  <a:tcPr/>
                </a:tc>
                <a:tc>
                  <a:txBody>
                    <a:bodyPr/>
                    <a:lstStyle/>
                    <a:p>
                      <a:r>
                        <a:rPr lang="en-GB" sz="800" dirty="0"/>
                        <a:t>Protocols and policies should be in place to ensure that this does not happen; there should be an open culture if anyone needs to report it.</a:t>
                      </a:r>
                    </a:p>
                  </a:txBody>
                  <a:tcPr/>
                </a:tc>
                <a:extLst>
                  <a:ext uri="{0D108BD9-81ED-4DB2-BD59-A6C34878D82A}">
                    <a16:rowId xmlns:a16="http://schemas.microsoft.com/office/drawing/2014/main" val="10002"/>
                  </a:ext>
                </a:extLst>
              </a:tr>
              <a:tr h="385960">
                <a:tc>
                  <a:txBody>
                    <a:bodyPr/>
                    <a:lstStyle/>
                    <a:p>
                      <a:r>
                        <a:rPr lang="en-GB" sz="800" dirty="0"/>
                        <a:t>Injuries</a:t>
                      </a:r>
                    </a:p>
                  </a:txBody>
                  <a:tcPr/>
                </a:tc>
                <a:tc>
                  <a:txBody>
                    <a:bodyPr/>
                    <a:lstStyle/>
                    <a:p>
                      <a:r>
                        <a:rPr lang="en-GB" sz="800" dirty="0"/>
                        <a:t>Kitchens and restaurants can be dangerous</a:t>
                      </a:r>
                      <a:r>
                        <a:rPr lang="en-GB" sz="800" baseline="0" dirty="0"/>
                        <a:t> places- there should be a first aid kit and a trained first aider</a:t>
                      </a:r>
                      <a:endParaRPr lang="en-GB" sz="800" dirty="0"/>
                    </a:p>
                  </a:txBody>
                  <a:tcPr/>
                </a:tc>
                <a:extLst>
                  <a:ext uri="{0D108BD9-81ED-4DB2-BD59-A6C34878D82A}">
                    <a16:rowId xmlns:a16="http://schemas.microsoft.com/office/drawing/2014/main" val="10003"/>
                  </a:ext>
                </a:extLst>
              </a:tr>
              <a:tr h="305270">
                <a:tc>
                  <a:txBody>
                    <a:bodyPr/>
                    <a:lstStyle/>
                    <a:p>
                      <a:r>
                        <a:rPr lang="en-GB" sz="800" dirty="0"/>
                        <a:t>Inadequate lighting</a:t>
                      </a:r>
                    </a:p>
                  </a:txBody>
                  <a:tcPr/>
                </a:tc>
                <a:tc>
                  <a:txBody>
                    <a:bodyPr/>
                    <a:lstStyle/>
                    <a:p>
                      <a:r>
                        <a:rPr lang="en-GB" sz="800" dirty="0"/>
                        <a:t>Lighting must be bright enough to</a:t>
                      </a:r>
                      <a:r>
                        <a:rPr lang="en-GB" sz="800" baseline="0" dirty="0"/>
                        <a:t> work safely in; if a light is broken it should be fixed</a:t>
                      </a:r>
                      <a:endParaRPr lang="en-GB" sz="800" dirty="0"/>
                    </a:p>
                  </a:txBody>
                  <a:tcPr/>
                </a:tc>
                <a:extLst>
                  <a:ext uri="{0D108BD9-81ED-4DB2-BD59-A6C34878D82A}">
                    <a16:rowId xmlns:a16="http://schemas.microsoft.com/office/drawing/2014/main" val="10004"/>
                  </a:ext>
                </a:extLst>
              </a:tr>
              <a:tr h="488883">
                <a:tc>
                  <a:txBody>
                    <a:bodyPr/>
                    <a:lstStyle/>
                    <a:p>
                      <a:r>
                        <a:rPr lang="en-GB" sz="800" dirty="0"/>
                        <a:t>Inadequate ventilation</a:t>
                      </a:r>
                    </a:p>
                  </a:txBody>
                  <a:tcPr/>
                </a:tc>
                <a:tc>
                  <a:txBody>
                    <a:bodyPr/>
                    <a:lstStyle/>
                    <a:p>
                      <a:r>
                        <a:rPr lang="en-GB" sz="800" dirty="0"/>
                        <a:t>Good ventilation is needed in a catering kitchen; this is normally provided by</a:t>
                      </a:r>
                      <a:r>
                        <a:rPr lang="en-GB" sz="800" baseline="0" dirty="0"/>
                        <a:t> extractor fans, which remove steam, heat and smells; the kitchen may be hot so drinking water should be available</a:t>
                      </a:r>
                      <a:endParaRPr lang="en-GB" sz="800" dirty="0"/>
                    </a:p>
                  </a:txBody>
                  <a:tcPr/>
                </a:tc>
                <a:extLst>
                  <a:ext uri="{0D108BD9-81ED-4DB2-BD59-A6C34878D82A}">
                    <a16:rowId xmlns:a16="http://schemas.microsoft.com/office/drawing/2014/main" val="10005"/>
                  </a:ext>
                </a:extLst>
              </a:tr>
              <a:tr h="305270">
                <a:tc>
                  <a:txBody>
                    <a:bodyPr/>
                    <a:lstStyle/>
                    <a:p>
                      <a:r>
                        <a:rPr lang="en-GB" sz="800" dirty="0"/>
                        <a:t>Inadequate signage</a:t>
                      </a:r>
                    </a:p>
                  </a:txBody>
                  <a:tcPr/>
                </a:tc>
                <a:tc>
                  <a:txBody>
                    <a:bodyPr/>
                    <a:lstStyle/>
                    <a:p>
                      <a:r>
                        <a:rPr lang="en-GB" sz="800" dirty="0"/>
                        <a:t>Signs need to be clear and visible; staff need to be made aware of what the signs mean</a:t>
                      </a:r>
                    </a:p>
                  </a:txBody>
                  <a:tcPr/>
                </a:tc>
                <a:extLst>
                  <a:ext uri="{0D108BD9-81ED-4DB2-BD59-A6C34878D82A}">
                    <a16:rowId xmlns:a16="http://schemas.microsoft.com/office/drawing/2014/main" val="10006"/>
                  </a:ext>
                </a:extLst>
              </a:tr>
              <a:tr h="305270">
                <a:tc>
                  <a:txBody>
                    <a:bodyPr/>
                    <a:lstStyle/>
                    <a:p>
                      <a:r>
                        <a:rPr lang="en-GB" sz="800" dirty="0"/>
                        <a:t>Theft</a:t>
                      </a:r>
                    </a:p>
                  </a:txBody>
                  <a:tcPr/>
                </a:tc>
                <a:tc>
                  <a:txBody>
                    <a:bodyPr/>
                    <a:lstStyle/>
                    <a:p>
                      <a:r>
                        <a:rPr lang="en-GB" sz="800" dirty="0"/>
                        <a:t>A secure area should be available for staff to leave personal belongings</a:t>
                      </a:r>
                    </a:p>
                  </a:txBody>
                  <a:tcPr/>
                </a:tc>
                <a:extLst>
                  <a:ext uri="{0D108BD9-81ED-4DB2-BD59-A6C34878D82A}">
                    <a16:rowId xmlns:a16="http://schemas.microsoft.com/office/drawing/2014/main" val="10007"/>
                  </a:ext>
                </a:extLst>
              </a:tr>
              <a:tr h="305270">
                <a:tc>
                  <a:txBody>
                    <a:bodyPr/>
                    <a:lstStyle/>
                    <a:p>
                      <a:r>
                        <a:rPr lang="en-GB" sz="800" dirty="0"/>
                        <a:t>Assault</a:t>
                      </a:r>
                    </a:p>
                  </a:txBody>
                  <a:tcPr/>
                </a:tc>
                <a:tc>
                  <a:txBody>
                    <a:bodyPr/>
                    <a:lstStyle/>
                    <a:p>
                      <a:r>
                        <a:rPr lang="en-GB" sz="800" dirty="0"/>
                        <a:t>Train staff on how to deal with aggressive customers and diffuse volatile situations</a:t>
                      </a:r>
                    </a:p>
                  </a:txBody>
                  <a:tcPr/>
                </a:tc>
                <a:extLst>
                  <a:ext uri="{0D108BD9-81ED-4DB2-BD59-A6C34878D82A}">
                    <a16:rowId xmlns:a16="http://schemas.microsoft.com/office/drawing/2014/main" val="10008"/>
                  </a:ext>
                </a:extLst>
              </a:tr>
              <a:tr h="488883">
                <a:tc>
                  <a:txBody>
                    <a:bodyPr/>
                    <a:lstStyle/>
                    <a:p>
                      <a:r>
                        <a:rPr lang="en-GB" sz="800" dirty="0"/>
                        <a:t>Undesirable people</a:t>
                      </a:r>
                      <a:r>
                        <a:rPr lang="en-GB" sz="800" baseline="0" dirty="0"/>
                        <a:t> on premises</a:t>
                      </a:r>
                      <a:endParaRPr lang="en-GB" sz="800" dirty="0"/>
                    </a:p>
                  </a:txBody>
                  <a:tcPr/>
                </a:tc>
                <a:tc>
                  <a:txBody>
                    <a:bodyPr/>
                    <a:lstStyle/>
                    <a:p>
                      <a:r>
                        <a:rPr lang="en-GB" sz="800" dirty="0"/>
                        <a:t>Have a security system to monitor who</a:t>
                      </a:r>
                      <a:r>
                        <a:rPr lang="en-GB" sz="800" baseline="0" dirty="0"/>
                        <a:t> is entering the premises; any suspicious person should be reported; effective signage in and out procedures are required.</a:t>
                      </a:r>
                      <a:endParaRPr lang="en-GB" sz="800" dirty="0"/>
                    </a:p>
                  </a:txBody>
                  <a:tcPr/>
                </a:tc>
                <a:extLst>
                  <a:ext uri="{0D108BD9-81ED-4DB2-BD59-A6C34878D82A}">
                    <a16:rowId xmlns:a16="http://schemas.microsoft.com/office/drawing/2014/main" val="10009"/>
                  </a:ext>
                </a:extLst>
              </a:tr>
            </a:tbl>
          </a:graphicData>
        </a:graphic>
      </p:graphicFrame>
      <p:pic>
        <p:nvPicPr>
          <p:cNvPr id="2" name="Picture 1"/>
          <p:cNvPicPr>
            <a:picLocks noChangeAspect="1"/>
          </p:cNvPicPr>
          <p:nvPr/>
        </p:nvPicPr>
        <p:blipFill>
          <a:blip r:embed="rId3"/>
          <a:stretch>
            <a:fillRect/>
          </a:stretch>
        </p:blipFill>
        <p:spPr>
          <a:xfrm>
            <a:off x="2968601" y="6073817"/>
            <a:ext cx="3216437" cy="557345"/>
          </a:xfrm>
          <a:prstGeom prst="rect">
            <a:avLst/>
          </a:prstGeom>
          <a:ln>
            <a:solidFill>
              <a:srgbClr val="00CC00"/>
            </a:solidFill>
          </a:ln>
        </p:spPr>
      </p:pic>
      <p:graphicFrame>
        <p:nvGraphicFramePr>
          <p:cNvPr id="23" name="Table 22"/>
          <p:cNvGraphicFramePr>
            <a:graphicFrameLocks noGrp="1"/>
          </p:cNvGraphicFramePr>
          <p:nvPr>
            <p:extLst>
              <p:ext uri="{D42A27DB-BD31-4B8C-83A1-F6EECF244321}">
                <p14:modId xmlns:p14="http://schemas.microsoft.com/office/powerpoint/2010/main" val="4060624089"/>
              </p:ext>
            </p:extLst>
          </p:nvPr>
        </p:nvGraphicFramePr>
        <p:xfrm>
          <a:off x="6205130" y="414275"/>
          <a:ext cx="2893240" cy="3828048"/>
        </p:xfrm>
        <a:graphic>
          <a:graphicData uri="http://schemas.openxmlformats.org/drawingml/2006/table">
            <a:tbl>
              <a:tblPr firstRow="1" bandRow="1">
                <a:tableStyleId>{5C22544A-7EE6-4342-B048-85BDC9FD1C3A}</a:tableStyleId>
              </a:tblPr>
              <a:tblGrid>
                <a:gridCol w="687341">
                  <a:extLst>
                    <a:ext uri="{9D8B030D-6E8A-4147-A177-3AD203B41FA5}">
                      <a16:colId xmlns:a16="http://schemas.microsoft.com/office/drawing/2014/main" val="20000"/>
                    </a:ext>
                  </a:extLst>
                </a:gridCol>
                <a:gridCol w="2205899">
                  <a:extLst>
                    <a:ext uri="{9D8B030D-6E8A-4147-A177-3AD203B41FA5}">
                      <a16:colId xmlns:a16="http://schemas.microsoft.com/office/drawing/2014/main" val="20001"/>
                    </a:ext>
                  </a:extLst>
                </a:gridCol>
              </a:tblGrid>
              <a:tr h="361616">
                <a:tc>
                  <a:txBody>
                    <a:bodyPr/>
                    <a:lstStyle/>
                    <a:p>
                      <a:r>
                        <a:rPr lang="en-GB" sz="1200" dirty="0"/>
                        <a:t>Hazard  </a:t>
                      </a:r>
                    </a:p>
                  </a:txBody>
                  <a:tcPr/>
                </a:tc>
                <a:tc>
                  <a:txBody>
                    <a:bodyPr/>
                    <a:lstStyle/>
                    <a:p>
                      <a:r>
                        <a:rPr lang="en-GB" sz="1200" dirty="0"/>
                        <a:t>Control</a:t>
                      </a:r>
                    </a:p>
                  </a:txBody>
                  <a:tcPr/>
                </a:tc>
                <a:extLst>
                  <a:ext uri="{0D108BD9-81ED-4DB2-BD59-A6C34878D82A}">
                    <a16:rowId xmlns:a16="http://schemas.microsoft.com/office/drawing/2014/main" val="10000"/>
                  </a:ext>
                </a:extLst>
              </a:tr>
              <a:tr h="361616">
                <a:tc>
                  <a:txBody>
                    <a:bodyPr/>
                    <a:lstStyle/>
                    <a:p>
                      <a:r>
                        <a:rPr lang="en-GB" sz="800" dirty="0"/>
                        <a:t>Food poisoning</a:t>
                      </a:r>
                    </a:p>
                  </a:txBody>
                  <a:tcPr/>
                </a:tc>
                <a:tc>
                  <a:txBody>
                    <a:bodyPr/>
                    <a:lstStyle/>
                    <a:p>
                      <a:r>
                        <a:rPr lang="en-GB" sz="800" dirty="0"/>
                        <a:t>Hazard Analysis and Critical Control Point</a:t>
                      </a:r>
                      <a:r>
                        <a:rPr lang="en-GB" sz="800" baseline="0" dirty="0"/>
                        <a:t> (HACCP) systems put in place to ensure food prepared, cooked and served is safe to eat</a:t>
                      </a:r>
                      <a:endParaRPr lang="en-GB" sz="800" dirty="0"/>
                    </a:p>
                  </a:txBody>
                  <a:tcPr/>
                </a:tc>
                <a:extLst>
                  <a:ext uri="{0D108BD9-81ED-4DB2-BD59-A6C34878D82A}">
                    <a16:rowId xmlns:a16="http://schemas.microsoft.com/office/drawing/2014/main" val="10001"/>
                  </a:ext>
                </a:extLst>
              </a:tr>
              <a:tr h="361616">
                <a:tc>
                  <a:txBody>
                    <a:bodyPr/>
                    <a:lstStyle/>
                    <a:p>
                      <a:r>
                        <a:rPr lang="en-GB" sz="800" dirty="0"/>
                        <a:t>Food allergies</a:t>
                      </a:r>
                    </a:p>
                  </a:txBody>
                  <a:tcPr/>
                </a:tc>
                <a:tc>
                  <a:txBody>
                    <a:bodyPr/>
                    <a:lstStyle/>
                    <a:p>
                      <a:r>
                        <a:rPr lang="en-GB" sz="800" dirty="0"/>
                        <a:t>Detailed information must be given to customers on any allergens</a:t>
                      </a:r>
                      <a:r>
                        <a:rPr lang="en-GB" sz="800" baseline="0" dirty="0"/>
                        <a:t> in the dishes</a:t>
                      </a:r>
                      <a:endParaRPr lang="en-GB" sz="800" dirty="0"/>
                    </a:p>
                  </a:txBody>
                  <a:tcPr/>
                </a:tc>
                <a:extLst>
                  <a:ext uri="{0D108BD9-81ED-4DB2-BD59-A6C34878D82A}">
                    <a16:rowId xmlns:a16="http://schemas.microsoft.com/office/drawing/2014/main" val="10002"/>
                  </a:ext>
                </a:extLst>
              </a:tr>
              <a:tr h="361616">
                <a:tc>
                  <a:txBody>
                    <a:bodyPr/>
                    <a:lstStyle/>
                    <a:p>
                      <a:r>
                        <a:rPr lang="en-GB" sz="800" dirty="0"/>
                        <a:t>Trip hazards</a:t>
                      </a:r>
                    </a:p>
                  </a:txBody>
                  <a:tcPr/>
                </a:tc>
                <a:tc>
                  <a:txBody>
                    <a:bodyPr/>
                    <a:lstStyle/>
                    <a:p>
                      <a:r>
                        <a:rPr lang="en-GB" sz="800" dirty="0"/>
                        <a:t>Make sure areas where customers go are well lit and that there are no trailing wires or clutter on the floor</a:t>
                      </a:r>
                    </a:p>
                  </a:txBody>
                  <a:tcPr/>
                </a:tc>
                <a:extLst>
                  <a:ext uri="{0D108BD9-81ED-4DB2-BD59-A6C34878D82A}">
                    <a16:rowId xmlns:a16="http://schemas.microsoft.com/office/drawing/2014/main" val="10003"/>
                  </a:ext>
                </a:extLst>
              </a:tr>
              <a:tr h="361616">
                <a:tc>
                  <a:txBody>
                    <a:bodyPr/>
                    <a:lstStyle/>
                    <a:p>
                      <a:r>
                        <a:rPr lang="en-GB" sz="800" dirty="0"/>
                        <a:t>Food and drink spillages</a:t>
                      </a:r>
                    </a:p>
                  </a:txBody>
                  <a:tcPr/>
                </a:tc>
                <a:tc>
                  <a:txBody>
                    <a:bodyPr/>
                    <a:lstStyle/>
                    <a:p>
                      <a:r>
                        <a:rPr lang="en-GB" sz="800" dirty="0"/>
                        <a:t>Spillages must be cleared up straight away and appropriate signage used</a:t>
                      </a:r>
                    </a:p>
                  </a:txBody>
                  <a:tcPr/>
                </a:tc>
                <a:extLst>
                  <a:ext uri="{0D108BD9-81ED-4DB2-BD59-A6C34878D82A}">
                    <a16:rowId xmlns:a16="http://schemas.microsoft.com/office/drawing/2014/main" val="10004"/>
                  </a:ext>
                </a:extLst>
              </a:tr>
              <a:tr h="445828">
                <a:tc>
                  <a:txBody>
                    <a:bodyPr/>
                    <a:lstStyle/>
                    <a:p>
                      <a:r>
                        <a:rPr lang="en-GB" sz="800" dirty="0"/>
                        <a:t>Fire and explosions</a:t>
                      </a:r>
                    </a:p>
                  </a:txBody>
                  <a:tcPr/>
                </a:tc>
                <a:tc>
                  <a:txBody>
                    <a:bodyPr/>
                    <a:lstStyle/>
                    <a:p>
                      <a:r>
                        <a:rPr lang="en-GB" sz="800" dirty="0"/>
                        <a:t>Emergency exits must be well lit and signposted;</a:t>
                      </a:r>
                      <a:r>
                        <a:rPr lang="en-GB" sz="800" baseline="0" dirty="0"/>
                        <a:t> fire extinguishers should be in place and staff should be trained in how to use them</a:t>
                      </a:r>
                      <a:endParaRPr lang="en-GB" sz="800" dirty="0"/>
                    </a:p>
                  </a:txBody>
                  <a:tcPr/>
                </a:tc>
                <a:extLst>
                  <a:ext uri="{0D108BD9-81ED-4DB2-BD59-A6C34878D82A}">
                    <a16:rowId xmlns:a16="http://schemas.microsoft.com/office/drawing/2014/main" val="10005"/>
                  </a:ext>
                </a:extLst>
              </a:tr>
              <a:tr h="361616">
                <a:tc>
                  <a:txBody>
                    <a:bodyPr/>
                    <a:lstStyle/>
                    <a:p>
                      <a:r>
                        <a:rPr lang="en-GB" sz="800" dirty="0"/>
                        <a:t>Assault</a:t>
                      </a:r>
                    </a:p>
                  </a:txBody>
                  <a:tcPr/>
                </a:tc>
                <a:tc>
                  <a:txBody>
                    <a:bodyPr/>
                    <a:lstStyle/>
                    <a:p>
                      <a:r>
                        <a:rPr lang="en-GB" sz="800" dirty="0"/>
                        <a:t>Staff</a:t>
                      </a:r>
                      <a:r>
                        <a:rPr lang="en-GB" sz="800" baseline="0" dirty="0"/>
                        <a:t> should be ensure the safety of customers if another person is aggressive</a:t>
                      </a:r>
                      <a:endParaRPr lang="en-GB" sz="800" dirty="0"/>
                    </a:p>
                  </a:txBody>
                  <a:tcPr/>
                </a:tc>
                <a:extLst>
                  <a:ext uri="{0D108BD9-81ED-4DB2-BD59-A6C34878D82A}">
                    <a16:rowId xmlns:a16="http://schemas.microsoft.com/office/drawing/2014/main" val="10006"/>
                  </a:ext>
                </a:extLst>
              </a:tr>
              <a:tr h="445828">
                <a:tc>
                  <a:txBody>
                    <a:bodyPr/>
                    <a:lstStyle/>
                    <a:p>
                      <a:r>
                        <a:rPr lang="en-GB" sz="800" dirty="0"/>
                        <a:t>Theft/fraud</a:t>
                      </a:r>
                    </a:p>
                  </a:txBody>
                  <a:tcPr/>
                </a:tc>
                <a:tc>
                  <a:txBody>
                    <a:bodyPr/>
                    <a:lstStyle/>
                    <a:p>
                      <a:r>
                        <a:rPr lang="en-GB" sz="800" dirty="0"/>
                        <a:t>Ensure that card transactions are done in front of the customer; provide a secure place for their belongings</a:t>
                      </a:r>
                    </a:p>
                  </a:txBody>
                  <a:tcPr/>
                </a:tc>
                <a:extLst>
                  <a:ext uri="{0D108BD9-81ED-4DB2-BD59-A6C34878D82A}">
                    <a16:rowId xmlns:a16="http://schemas.microsoft.com/office/drawing/2014/main" val="10007"/>
                  </a:ext>
                </a:extLst>
              </a:tr>
              <a:tr h="361616">
                <a:tc>
                  <a:txBody>
                    <a:bodyPr/>
                    <a:lstStyle/>
                    <a:p>
                      <a:r>
                        <a:rPr lang="en-GB" sz="800" dirty="0"/>
                        <a:t>Undesirable</a:t>
                      </a:r>
                      <a:r>
                        <a:rPr lang="en-GB" sz="800" baseline="0" dirty="0"/>
                        <a:t> people on premises</a:t>
                      </a:r>
                      <a:endParaRPr lang="en-GB" sz="800" dirty="0"/>
                    </a:p>
                  </a:txBody>
                  <a:tcPr/>
                </a:tc>
                <a:tc>
                  <a:txBody>
                    <a:bodyPr/>
                    <a:lstStyle/>
                    <a:p>
                      <a:r>
                        <a:rPr lang="en-GB" sz="800" dirty="0"/>
                        <a:t>Any suspicious person should be challenged and not allowed to mix with customers</a:t>
                      </a:r>
                    </a:p>
                  </a:txBody>
                  <a:tcPr/>
                </a:tc>
                <a:extLst>
                  <a:ext uri="{0D108BD9-81ED-4DB2-BD59-A6C34878D82A}">
                    <a16:rowId xmlns:a16="http://schemas.microsoft.com/office/drawing/2014/main" val="10008"/>
                  </a:ext>
                </a:extLst>
              </a:tr>
            </a:tbl>
          </a:graphicData>
        </a:graphic>
      </p:graphicFrame>
      <p:pic>
        <p:nvPicPr>
          <p:cNvPr id="7" name="Picture 6"/>
          <p:cNvPicPr>
            <a:picLocks noChangeAspect="1"/>
          </p:cNvPicPr>
          <p:nvPr/>
        </p:nvPicPr>
        <p:blipFill>
          <a:blip r:embed="rId4"/>
          <a:stretch>
            <a:fillRect/>
          </a:stretch>
        </p:blipFill>
        <p:spPr>
          <a:xfrm>
            <a:off x="6192430" y="4261629"/>
            <a:ext cx="1548518" cy="780356"/>
          </a:xfrm>
          <a:prstGeom prst="rect">
            <a:avLst/>
          </a:prstGeom>
        </p:spPr>
      </p:pic>
      <p:pic>
        <p:nvPicPr>
          <p:cNvPr id="10" name="Picture 9"/>
          <p:cNvPicPr>
            <a:picLocks noChangeAspect="1"/>
          </p:cNvPicPr>
          <p:nvPr/>
        </p:nvPicPr>
        <p:blipFill rotWithShape="1">
          <a:blip r:embed="rId5"/>
          <a:srcRect l="11224" r="9418"/>
          <a:stretch/>
        </p:blipFill>
        <p:spPr>
          <a:xfrm>
            <a:off x="7349062" y="5086179"/>
            <a:ext cx="783771" cy="987638"/>
          </a:xfrm>
          <a:prstGeom prst="rect">
            <a:avLst/>
          </a:prstGeom>
        </p:spPr>
      </p:pic>
      <p:pic>
        <p:nvPicPr>
          <p:cNvPr id="11" name="Picture 10"/>
          <p:cNvPicPr>
            <a:picLocks noChangeAspect="1"/>
          </p:cNvPicPr>
          <p:nvPr/>
        </p:nvPicPr>
        <p:blipFill>
          <a:blip r:embed="rId6"/>
          <a:stretch>
            <a:fillRect/>
          </a:stretch>
        </p:blipFill>
        <p:spPr>
          <a:xfrm>
            <a:off x="8159576" y="5069044"/>
            <a:ext cx="944107" cy="910835"/>
          </a:xfrm>
          <a:prstGeom prst="rect">
            <a:avLst/>
          </a:prstGeom>
        </p:spPr>
      </p:pic>
      <p:pic>
        <p:nvPicPr>
          <p:cNvPr id="13" name="Picture 12"/>
          <p:cNvPicPr>
            <a:picLocks noChangeAspect="1"/>
          </p:cNvPicPr>
          <p:nvPr/>
        </p:nvPicPr>
        <p:blipFill>
          <a:blip r:embed="rId7"/>
          <a:stretch>
            <a:fillRect/>
          </a:stretch>
        </p:blipFill>
        <p:spPr>
          <a:xfrm>
            <a:off x="8159576" y="6114805"/>
            <a:ext cx="926094" cy="665754"/>
          </a:xfrm>
          <a:prstGeom prst="rect">
            <a:avLst/>
          </a:prstGeom>
        </p:spPr>
      </p:pic>
      <p:pic>
        <p:nvPicPr>
          <p:cNvPr id="17" name="Picture 16"/>
          <p:cNvPicPr>
            <a:picLocks noChangeAspect="1"/>
          </p:cNvPicPr>
          <p:nvPr/>
        </p:nvPicPr>
        <p:blipFill>
          <a:blip r:embed="rId8"/>
          <a:stretch>
            <a:fillRect/>
          </a:stretch>
        </p:blipFill>
        <p:spPr>
          <a:xfrm>
            <a:off x="7147405" y="6174694"/>
            <a:ext cx="933222" cy="593869"/>
          </a:xfrm>
          <a:prstGeom prst="rect">
            <a:avLst/>
          </a:prstGeom>
        </p:spPr>
      </p:pic>
      <p:pic>
        <p:nvPicPr>
          <p:cNvPr id="20" name="Picture 19"/>
          <p:cNvPicPr>
            <a:picLocks noChangeAspect="1"/>
          </p:cNvPicPr>
          <p:nvPr/>
        </p:nvPicPr>
        <p:blipFill>
          <a:blip r:embed="rId9">
            <a:clrChange>
              <a:clrFrom>
                <a:srgbClr val="FFFFFF"/>
              </a:clrFrom>
              <a:clrTo>
                <a:srgbClr val="FFFFFF">
                  <a:alpha val="0"/>
                </a:srgbClr>
              </a:clrTo>
            </a:clrChange>
          </a:blip>
          <a:stretch>
            <a:fillRect/>
          </a:stretch>
        </p:blipFill>
        <p:spPr>
          <a:xfrm>
            <a:off x="7657761" y="4285514"/>
            <a:ext cx="801229" cy="801229"/>
          </a:xfrm>
          <a:prstGeom prst="rect">
            <a:avLst/>
          </a:prstGeom>
        </p:spPr>
      </p:pic>
      <p:pic>
        <p:nvPicPr>
          <p:cNvPr id="24" name="Picture 23"/>
          <p:cNvPicPr>
            <a:picLocks noChangeAspect="1"/>
          </p:cNvPicPr>
          <p:nvPr/>
        </p:nvPicPr>
        <p:blipFill>
          <a:blip r:embed="rId10"/>
          <a:stretch>
            <a:fillRect/>
          </a:stretch>
        </p:blipFill>
        <p:spPr>
          <a:xfrm>
            <a:off x="6205130" y="5041985"/>
            <a:ext cx="1050419" cy="1050419"/>
          </a:xfrm>
          <a:prstGeom prst="rect">
            <a:avLst/>
          </a:prstGeom>
        </p:spPr>
      </p:pic>
      <p:pic>
        <p:nvPicPr>
          <p:cNvPr id="14" name="Picture 13"/>
          <p:cNvPicPr>
            <a:picLocks noChangeAspect="1"/>
          </p:cNvPicPr>
          <p:nvPr/>
        </p:nvPicPr>
        <p:blipFill>
          <a:blip r:embed="rId11"/>
          <a:stretch>
            <a:fillRect/>
          </a:stretch>
        </p:blipFill>
        <p:spPr>
          <a:xfrm>
            <a:off x="6243106" y="6051377"/>
            <a:ext cx="825351" cy="717186"/>
          </a:xfrm>
          <a:prstGeom prst="rect">
            <a:avLst/>
          </a:prstGeom>
        </p:spPr>
      </p:pic>
    </p:spTree>
    <p:extLst>
      <p:ext uri="{BB962C8B-B14F-4D97-AF65-F5344CB8AC3E}">
        <p14:creationId xmlns:p14="http://schemas.microsoft.com/office/powerpoint/2010/main" val="27126521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TotalTime>
  <Words>2041</Words>
  <Application>Microsoft Office PowerPoint</Application>
  <PresentationFormat>A4 Paper (210x297 mm)</PresentationFormat>
  <Paragraphs>224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Authorised Users Only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JStaples</dc:creator>
  <cp:lastModifiedBy>Kate Quirie</cp:lastModifiedBy>
  <cp:revision>29</cp:revision>
  <dcterms:created xsi:type="dcterms:W3CDTF">2020-05-05T09:37:31Z</dcterms:created>
  <dcterms:modified xsi:type="dcterms:W3CDTF">2021-04-26T15:52:16Z</dcterms:modified>
</cp:coreProperties>
</file>