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 id="260" r:id="rId3"/>
    <p:sldId id="261" r:id="rId4"/>
    <p:sldId id="262" r:id="rId5"/>
    <p:sldId id="257" r:id="rId6"/>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72" d="100"/>
          <a:sy n="72" d="100"/>
        </p:scale>
        <p:origin x="105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3647C1-DC71-412B-B787-398BEDA1AE47}" type="doc">
      <dgm:prSet loTypeId="urn:microsoft.com/office/officeart/2005/8/layout/radial1" loCatId="cycle" qsTypeId="urn:microsoft.com/office/officeart/2005/8/quickstyle/simple1" qsCatId="simple" csTypeId="urn:microsoft.com/office/officeart/2005/8/colors/colorful4" csCatId="colorful" phldr="1"/>
      <dgm:spPr/>
      <dgm:t>
        <a:bodyPr/>
        <a:lstStyle/>
        <a:p>
          <a:endParaRPr lang="en-GB"/>
        </a:p>
      </dgm:t>
    </dgm:pt>
    <dgm:pt modelId="{A49082F5-17E0-41F5-AD5C-4BC5BAF363F4}">
      <dgm:prSet phldrT="[Text]"/>
      <dgm:spPr/>
      <dgm:t>
        <a:bodyPr/>
        <a:lstStyle/>
        <a:p>
          <a:r>
            <a:rPr lang="en-GB" b="1" dirty="0">
              <a:solidFill>
                <a:schemeClr val="tx1"/>
              </a:solidFill>
            </a:rPr>
            <a:t>Factors affecting health, safety and security</a:t>
          </a:r>
        </a:p>
      </dgm:t>
    </dgm:pt>
    <dgm:pt modelId="{1B7F12AB-F5EF-4619-AECA-A3EA8FB8F7EA}" type="parTrans" cxnId="{D0BDC935-27FF-4A77-BFD0-95D9B923B7F8}">
      <dgm:prSet/>
      <dgm:spPr/>
      <dgm:t>
        <a:bodyPr/>
        <a:lstStyle/>
        <a:p>
          <a:endParaRPr lang="en-GB">
            <a:solidFill>
              <a:schemeClr val="tx1"/>
            </a:solidFill>
          </a:endParaRPr>
        </a:p>
      </dgm:t>
    </dgm:pt>
    <dgm:pt modelId="{23FF3761-45BA-4953-85D8-184D6E349AF8}" type="sibTrans" cxnId="{D0BDC935-27FF-4A77-BFD0-95D9B923B7F8}">
      <dgm:prSet/>
      <dgm:spPr/>
      <dgm:t>
        <a:bodyPr/>
        <a:lstStyle/>
        <a:p>
          <a:endParaRPr lang="en-GB">
            <a:solidFill>
              <a:schemeClr val="tx1"/>
            </a:solidFill>
          </a:endParaRPr>
        </a:p>
      </dgm:t>
    </dgm:pt>
    <dgm:pt modelId="{4BCFE606-5D22-47C0-A035-C117ACCB77F6}">
      <dgm:prSet phldrT="[Text]"/>
      <dgm:spPr/>
      <dgm:t>
        <a:bodyPr/>
        <a:lstStyle/>
        <a:p>
          <a:r>
            <a:rPr lang="en-GB" dirty="0">
              <a:solidFill>
                <a:schemeClr val="tx1"/>
              </a:solidFill>
            </a:rPr>
            <a:t>Knives and sharp tools</a:t>
          </a:r>
        </a:p>
      </dgm:t>
    </dgm:pt>
    <dgm:pt modelId="{A6754805-8AE6-435E-AFDB-4728DE45314C}" type="parTrans" cxnId="{5B83D14E-3119-42D0-AF7C-C6EADB762C62}">
      <dgm:prSet/>
      <dgm:spPr/>
      <dgm:t>
        <a:bodyPr/>
        <a:lstStyle/>
        <a:p>
          <a:endParaRPr lang="en-GB">
            <a:solidFill>
              <a:schemeClr val="tx1"/>
            </a:solidFill>
          </a:endParaRPr>
        </a:p>
      </dgm:t>
    </dgm:pt>
    <dgm:pt modelId="{41B18D46-2144-489F-849B-9B92FFD5622F}" type="sibTrans" cxnId="{5B83D14E-3119-42D0-AF7C-C6EADB762C62}">
      <dgm:prSet/>
      <dgm:spPr/>
      <dgm:t>
        <a:bodyPr/>
        <a:lstStyle/>
        <a:p>
          <a:endParaRPr lang="en-GB">
            <a:solidFill>
              <a:schemeClr val="tx1"/>
            </a:solidFill>
          </a:endParaRPr>
        </a:p>
      </dgm:t>
    </dgm:pt>
    <dgm:pt modelId="{3541B946-D6C3-47BC-9CB6-2F1FF5C21E22}">
      <dgm:prSet phldrT="[Text]"/>
      <dgm:spPr/>
      <dgm:t>
        <a:bodyPr/>
        <a:lstStyle/>
        <a:p>
          <a:r>
            <a:rPr lang="en-GB" dirty="0">
              <a:solidFill>
                <a:schemeClr val="tx1"/>
              </a:solidFill>
            </a:rPr>
            <a:t>Heat, open gas jets or flames</a:t>
          </a:r>
        </a:p>
      </dgm:t>
    </dgm:pt>
    <dgm:pt modelId="{D9E1A9ED-E8E9-4C89-BBCE-E5100985A3B0}" type="parTrans" cxnId="{661982A5-01E5-4DBF-9835-53BC21D246C7}">
      <dgm:prSet/>
      <dgm:spPr/>
      <dgm:t>
        <a:bodyPr/>
        <a:lstStyle/>
        <a:p>
          <a:endParaRPr lang="en-GB">
            <a:solidFill>
              <a:schemeClr val="tx1"/>
            </a:solidFill>
          </a:endParaRPr>
        </a:p>
      </dgm:t>
    </dgm:pt>
    <dgm:pt modelId="{0473D9D2-FE17-41E7-940E-B07ECF29B071}" type="sibTrans" cxnId="{661982A5-01E5-4DBF-9835-53BC21D246C7}">
      <dgm:prSet/>
      <dgm:spPr/>
      <dgm:t>
        <a:bodyPr/>
        <a:lstStyle/>
        <a:p>
          <a:endParaRPr lang="en-GB">
            <a:solidFill>
              <a:schemeClr val="tx1"/>
            </a:solidFill>
          </a:endParaRPr>
        </a:p>
      </dgm:t>
    </dgm:pt>
    <dgm:pt modelId="{635C0918-4020-437F-8FCD-66D624D17C87}">
      <dgm:prSet phldrT="[Text]"/>
      <dgm:spPr/>
      <dgm:t>
        <a:bodyPr/>
        <a:lstStyle/>
        <a:p>
          <a:r>
            <a:rPr lang="en-GB" dirty="0">
              <a:solidFill>
                <a:schemeClr val="tx1"/>
              </a:solidFill>
            </a:rPr>
            <a:t>Mixing and cutting equipment</a:t>
          </a:r>
        </a:p>
      </dgm:t>
    </dgm:pt>
    <dgm:pt modelId="{4CD2477E-E15F-4316-A628-A6DB6019E409}" type="parTrans" cxnId="{ED642E7F-06D4-4CE1-BFAE-D036CFE47E78}">
      <dgm:prSet/>
      <dgm:spPr/>
      <dgm:t>
        <a:bodyPr/>
        <a:lstStyle/>
        <a:p>
          <a:endParaRPr lang="en-GB">
            <a:solidFill>
              <a:schemeClr val="tx1"/>
            </a:solidFill>
          </a:endParaRPr>
        </a:p>
      </dgm:t>
    </dgm:pt>
    <dgm:pt modelId="{27113349-E370-4827-B720-EF7E2ACB2100}" type="sibTrans" cxnId="{ED642E7F-06D4-4CE1-BFAE-D036CFE47E78}">
      <dgm:prSet/>
      <dgm:spPr/>
      <dgm:t>
        <a:bodyPr/>
        <a:lstStyle/>
        <a:p>
          <a:endParaRPr lang="en-GB">
            <a:solidFill>
              <a:schemeClr val="tx1"/>
            </a:solidFill>
          </a:endParaRPr>
        </a:p>
      </dgm:t>
    </dgm:pt>
    <dgm:pt modelId="{15129BAD-359E-447E-9AEC-34DE2599A832}">
      <dgm:prSet phldrT="[Text]"/>
      <dgm:spPr/>
      <dgm:t>
        <a:bodyPr/>
        <a:lstStyle/>
        <a:p>
          <a:r>
            <a:rPr lang="en-GB" dirty="0">
              <a:solidFill>
                <a:schemeClr val="tx1"/>
              </a:solidFill>
            </a:rPr>
            <a:t>Staff need a secure place for personal belonging</a:t>
          </a:r>
        </a:p>
      </dgm:t>
    </dgm:pt>
    <dgm:pt modelId="{338FA7C9-05A9-4E73-AA14-967D907809CB}" type="parTrans" cxnId="{111511E5-20E8-4DBC-989C-CF0A674FB324}">
      <dgm:prSet/>
      <dgm:spPr/>
      <dgm:t>
        <a:bodyPr/>
        <a:lstStyle/>
        <a:p>
          <a:endParaRPr lang="en-GB">
            <a:solidFill>
              <a:schemeClr val="tx1"/>
            </a:solidFill>
          </a:endParaRPr>
        </a:p>
      </dgm:t>
    </dgm:pt>
    <dgm:pt modelId="{1734095E-71F0-4C5B-B69E-BDE2CDDFB91B}" type="sibTrans" cxnId="{111511E5-20E8-4DBC-989C-CF0A674FB324}">
      <dgm:prSet/>
      <dgm:spPr/>
      <dgm:t>
        <a:bodyPr/>
        <a:lstStyle/>
        <a:p>
          <a:endParaRPr lang="en-GB">
            <a:solidFill>
              <a:schemeClr val="tx1"/>
            </a:solidFill>
          </a:endParaRPr>
        </a:p>
      </dgm:t>
    </dgm:pt>
    <dgm:pt modelId="{7B602660-0562-44E3-AA24-C915689BB3A8}">
      <dgm:prSet/>
      <dgm:spPr/>
      <dgm:t>
        <a:bodyPr/>
        <a:lstStyle/>
        <a:p>
          <a:r>
            <a:rPr lang="en-GB" b="1" dirty="0">
              <a:solidFill>
                <a:srgbClr val="FF0000"/>
              </a:solidFill>
            </a:rPr>
            <a:t>Inhalation</a:t>
          </a:r>
          <a:r>
            <a:rPr lang="en-GB" dirty="0">
              <a:solidFill>
                <a:schemeClr val="tx1"/>
              </a:solidFill>
            </a:rPr>
            <a:t> of flour dust</a:t>
          </a:r>
        </a:p>
      </dgm:t>
    </dgm:pt>
    <dgm:pt modelId="{4E2D4823-DDC0-47ED-A808-CA2A33360C46}" type="parTrans" cxnId="{7E023C70-C77E-4B23-B21D-F5F197AC2954}">
      <dgm:prSet/>
      <dgm:spPr/>
      <dgm:t>
        <a:bodyPr/>
        <a:lstStyle/>
        <a:p>
          <a:endParaRPr lang="en-GB">
            <a:solidFill>
              <a:schemeClr val="tx1"/>
            </a:solidFill>
          </a:endParaRPr>
        </a:p>
      </dgm:t>
    </dgm:pt>
    <dgm:pt modelId="{1863B52A-3200-4208-A4A9-F846D2770E07}" type="sibTrans" cxnId="{7E023C70-C77E-4B23-B21D-F5F197AC2954}">
      <dgm:prSet/>
      <dgm:spPr/>
      <dgm:t>
        <a:bodyPr/>
        <a:lstStyle/>
        <a:p>
          <a:endParaRPr lang="en-GB">
            <a:solidFill>
              <a:schemeClr val="tx1"/>
            </a:solidFill>
          </a:endParaRPr>
        </a:p>
      </dgm:t>
    </dgm:pt>
    <dgm:pt modelId="{9F84C51A-36D0-4382-90A9-9B605B878B43}">
      <dgm:prSet/>
      <dgm:spPr/>
      <dgm:t>
        <a:bodyPr/>
        <a:lstStyle/>
        <a:p>
          <a:r>
            <a:rPr lang="en-GB" dirty="0">
              <a:solidFill>
                <a:schemeClr val="tx1"/>
              </a:solidFill>
            </a:rPr>
            <a:t>Monitoring well-being in a busy working environment</a:t>
          </a:r>
        </a:p>
      </dgm:t>
    </dgm:pt>
    <dgm:pt modelId="{12462C5C-1766-456C-8231-A06B176B079C}" type="parTrans" cxnId="{FC120040-5FC0-481D-B070-2A651DB627A1}">
      <dgm:prSet/>
      <dgm:spPr/>
      <dgm:t>
        <a:bodyPr/>
        <a:lstStyle/>
        <a:p>
          <a:endParaRPr lang="en-GB">
            <a:solidFill>
              <a:schemeClr val="tx1"/>
            </a:solidFill>
          </a:endParaRPr>
        </a:p>
      </dgm:t>
    </dgm:pt>
    <dgm:pt modelId="{1A41761D-2A02-4923-9B3A-5318E2F61BAA}" type="sibTrans" cxnId="{FC120040-5FC0-481D-B070-2A651DB627A1}">
      <dgm:prSet/>
      <dgm:spPr/>
      <dgm:t>
        <a:bodyPr/>
        <a:lstStyle/>
        <a:p>
          <a:endParaRPr lang="en-GB">
            <a:solidFill>
              <a:schemeClr val="tx1"/>
            </a:solidFill>
          </a:endParaRPr>
        </a:p>
      </dgm:t>
    </dgm:pt>
    <dgm:pt modelId="{D5EDF0F1-B92C-46CB-B8DE-3298AFC1BA50}" type="pres">
      <dgm:prSet presAssocID="{AD3647C1-DC71-412B-B787-398BEDA1AE47}" presName="cycle" presStyleCnt="0">
        <dgm:presLayoutVars>
          <dgm:chMax val="1"/>
          <dgm:dir/>
          <dgm:animLvl val="ctr"/>
          <dgm:resizeHandles val="exact"/>
        </dgm:presLayoutVars>
      </dgm:prSet>
      <dgm:spPr/>
    </dgm:pt>
    <dgm:pt modelId="{8B8105B4-6EA1-485B-AB0E-941CCCF49F2B}" type="pres">
      <dgm:prSet presAssocID="{A49082F5-17E0-41F5-AD5C-4BC5BAF363F4}" presName="centerShape" presStyleLbl="node0" presStyleIdx="0" presStyleCnt="1"/>
      <dgm:spPr/>
    </dgm:pt>
    <dgm:pt modelId="{08863B93-8477-404E-8F4F-37C7C6B56386}" type="pres">
      <dgm:prSet presAssocID="{A6754805-8AE6-435E-AFDB-4728DE45314C}" presName="Name9" presStyleLbl="parChTrans1D2" presStyleIdx="0" presStyleCnt="6"/>
      <dgm:spPr/>
    </dgm:pt>
    <dgm:pt modelId="{CE437BB9-4C18-4AC5-A36E-0439B3B0B246}" type="pres">
      <dgm:prSet presAssocID="{A6754805-8AE6-435E-AFDB-4728DE45314C}" presName="connTx" presStyleLbl="parChTrans1D2" presStyleIdx="0" presStyleCnt="6"/>
      <dgm:spPr/>
    </dgm:pt>
    <dgm:pt modelId="{BC37D6D9-98CB-41B2-9322-E4B0478B8E57}" type="pres">
      <dgm:prSet presAssocID="{4BCFE606-5D22-47C0-A035-C117ACCB77F6}" presName="node" presStyleLbl="node1" presStyleIdx="0" presStyleCnt="6">
        <dgm:presLayoutVars>
          <dgm:bulletEnabled val="1"/>
        </dgm:presLayoutVars>
      </dgm:prSet>
      <dgm:spPr/>
    </dgm:pt>
    <dgm:pt modelId="{AF9004E1-DBE3-4C0E-98B5-5122F84926D7}" type="pres">
      <dgm:prSet presAssocID="{D9E1A9ED-E8E9-4C89-BBCE-E5100985A3B0}" presName="Name9" presStyleLbl="parChTrans1D2" presStyleIdx="1" presStyleCnt="6"/>
      <dgm:spPr/>
    </dgm:pt>
    <dgm:pt modelId="{FEB8A52B-93EC-41A8-A14E-6D42991838E6}" type="pres">
      <dgm:prSet presAssocID="{D9E1A9ED-E8E9-4C89-BBCE-E5100985A3B0}" presName="connTx" presStyleLbl="parChTrans1D2" presStyleIdx="1" presStyleCnt="6"/>
      <dgm:spPr/>
    </dgm:pt>
    <dgm:pt modelId="{9E032014-83E2-4660-BDAB-843EFB91B2F4}" type="pres">
      <dgm:prSet presAssocID="{3541B946-D6C3-47BC-9CB6-2F1FF5C21E22}" presName="node" presStyleLbl="node1" presStyleIdx="1" presStyleCnt="6">
        <dgm:presLayoutVars>
          <dgm:bulletEnabled val="1"/>
        </dgm:presLayoutVars>
      </dgm:prSet>
      <dgm:spPr/>
    </dgm:pt>
    <dgm:pt modelId="{06F8C180-A393-4E4C-ACCB-4C5618055813}" type="pres">
      <dgm:prSet presAssocID="{4E2D4823-DDC0-47ED-A808-CA2A33360C46}" presName="Name9" presStyleLbl="parChTrans1D2" presStyleIdx="2" presStyleCnt="6"/>
      <dgm:spPr/>
    </dgm:pt>
    <dgm:pt modelId="{1083DE5D-04D4-4137-8C8B-31199F955E4B}" type="pres">
      <dgm:prSet presAssocID="{4E2D4823-DDC0-47ED-A808-CA2A33360C46}" presName="connTx" presStyleLbl="parChTrans1D2" presStyleIdx="2" presStyleCnt="6"/>
      <dgm:spPr/>
    </dgm:pt>
    <dgm:pt modelId="{1759B1D2-CC31-43CC-B318-1578D378A6A5}" type="pres">
      <dgm:prSet presAssocID="{7B602660-0562-44E3-AA24-C915689BB3A8}" presName="node" presStyleLbl="node1" presStyleIdx="2" presStyleCnt="6">
        <dgm:presLayoutVars>
          <dgm:bulletEnabled val="1"/>
        </dgm:presLayoutVars>
      </dgm:prSet>
      <dgm:spPr/>
    </dgm:pt>
    <dgm:pt modelId="{C81E2A98-945E-4DB8-BA4E-461BBEAD98F8}" type="pres">
      <dgm:prSet presAssocID="{12462C5C-1766-456C-8231-A06B176B079C}" presName="Name9" presStyleLbl="parChTrans1D2" presStyleIdx="3" presStyleCnt="6"/>
      <dgm:spPr/>
    </dgm:pt>
    <dgm:pt modelId="{F7E6A711-4791-46C8-B12E-D642699CDD7A}" type="pres">
      <dgm:prSet presAssocID="{12462C5C-1766-456C-8231-A06B176B079C}" presName="connTx" presStyleLbl="parChTrans1D2" presStyleIdx="3" presStyleCnt="6"/>
      <dgm:spPr/>
    </dgm:pt>
    <dgm:pt modelId="{C299EEFA-8FB3-471F-9334-C2C5D976B64F}" type="pres">
      <dgm:prSet presAssocID="{9F84C51A-36D0-4382-90A9-9B605B878B43}" presName="node" presStyleLbl="node1" presStyleIdx="3" presStyleCnt="6">
        <dgm:presLayoutVars>
          <dgm:bulletEnabled val="1"/>
        </dgm:presLayoutVars>
      </dgm:prSet>
      <dgm:spPr/>
    </dgm:pt>
    <dgm:pt modelId="{CC369C4A-21F7-4347-A12A-2514A8371E70}" type="pres">
      <dgm:prSet presAssocID="{4CD2477E-E15F-4316-A628-A6DB6019E409}" presName="Name9" presStyleLbl="parChTrans1D2" presStyleIdx="4" presStyleCnt="6"/>
      <dgm:spPr/>
    </dgm:pt>
    <dgm:pt modelId="{29423FFF-5F70-471D-8C30-CE63E0EA8AA8}" type="pres">
      <dgm:prSet presAssocID="{4CD2477E-E15F-4316-A628-A6DB6019E409}" presName="connTx" presStyleLbl="parChTrans1D2" presStyleIdx="4" presStyleCnt="6"/>
      <dgm:spPr/>
    </dgm:pt>
    <dgm:pt modelId="{4549B382-2A0C-474E-BAF4-A7BCBB5B700D}" type="pres">
      <dgm:prSet presAssocID="{635C0918-4020-437F-8FCD-66D624D17C87}" presName="node" presStyleLbl="node1" presStyleIdx="4" presStyleCnt="6">
        <dgm:presLayoutVars>
          <dgm:bulletEnabled val="1"/>
        </dgm:presLayoutVars>
      </dgm:prSet>
      <dgm:spPr/>
    </dgm:pt>
    <dgm:pt modelId="{2F7C9C35-412F-4E87-A4E5-896917F3CEB1}" type="pres">
      <dgm:prSet presAssocID="{338FA7C9-05A9-4E73-AA14-967D907809CB}" presName="Name9" presStyleLbl="parChTrans1D2" presStyleIdx="5" presStyleCnt="6"/>
      <dgm:spPr/>
    </dgm:pt>
    <dgm:pt modelId="{87B1C3D2-93B1-487E-B934-10655CE3BB61}" type="pres">
      <dgm:prSet presAssocID="{338FA7C9-05A9-4E73-AA14-967D907809CB}" presName="connTx" presStyleLbl="parChTrans1D2" presStyleIdx="5" presStyleCnt="6"/>
      <dgm:spPr/>
    </dgm:pt>
    <dgm:pt modelId="{47031A6E-C4D5-4B95-9A6D-3BC421F2C6AF}" type="pres">
      <dgm:prSet presAssocID="{15129BAD-359E-447E-9AEC-34DE2599A832}" presName="node" presStyleLbl="node1" presStyleIdx="5" presStyleCnt="6">
        <dgm:presLayoutVars>
          <dgm:bulletEnabled val="1"/>
        </dgm:presLayoutVars>
      </dgm:prSet>
      <dgm:spPr/>
    </dgm:pt>
  </dgm:ptLst>
  <dgm:cxnLst>
    <dgm:cxn modelId="{90583400-24C3-4511-9555-7495CF8ED72B}" type="presOf" srcId="{4BCFE606-5D22-47C0-A035-C117ACCB77F6}" destId="{BC37D6D9-98CB-41B2-9322-E4B0478B8E57}" srcOrd="0" destOrd="0" presId="urn:microsoft.com/office/officeart/2005/8/layout/radial1"/>
    <dgm:cxn modelId="{FAFF9721-4890-4309-A345-ADE9E0FA6E85}" type="presOf" srcId="{635C0918-4020-437F-8FCD-66D624D17C87}" destId="{4549B382-2A0C-474E-BAF4-A7BCBB5B700D}" srcOrd="0" destOrd="0" presId="urn:microsoft.com/office/officeart/2005/8/layout/radial1"/>
    <dgm:cxn modelId="{B4DD3528-8260-4599-8D44-2BAFC005724A}" type="presOf" srcId="{D9E1A9ED-E8E9-4C89-BBCE-E5100985A3B0}" destId="{AF9004E1-DBE3-4C0E-98B5-5122F84926D7}" srcOrd="0" destOrd="0" presId="urn:microsoft.com/office/officeart/2005/8/layout/radial1"/>
    <dgm:cxn modelId="{D0BDC935-27FF-4A77-BFD0-95D9B923B7F8}" srcId="{AD3647C1-DC71-412B-B787-398BEDA1AE47}" destId="{A49082F5-17E0-41F5-AD5C-4BC5BAF363F4}" srcOrd="0" destOrd="0" parTransId="{1B7F12AB-F5EF-4619-AECA-A3EA8FB8F7EA}" sibTransId="{23FF3761-45BA-4953-85D8-184D6E349AF8}"/>
    <dgm:cxn modelId="{FC120040-5FC0-481D-B070-2A651DB627A1}" srcId="{A49082F5-17E0-41F5-AD5C-4BC5BAF363F4}" destId="{9F84C51A-36D0-4382-90A9-9B605B878B43}" srcOrd="3" destOrd="0" parTransId="{12462C5C-1766-456C-8231-A06B176B079C}" sibTransId="{1A41761D-2A02-4923-9B3A-5318E2F61BAA}"/>
    <dgm:cxn modelId="{C8D66042-8A29-4FBF-96FE-F07728FD981E}" type="presOf" srcId="{AD3647C1-DC71-412B-B787-398BEDA1AE47}" destId="{D5EDF0F1-B92C-46CB-B8DE-3298AFC1BA50}" srcOrd="0" destOrd="0" presId="urn:microsoft.com/office/officeart/2005/8/layout/radial1"/>
    <dgm:cxn modelId="{5F81B364-1556-45AB-8E25-FBEF7EB14A0B}" type="presOf" srcId="{A6754805-8AE6-435E-AFDB-4728DE45314C}" destId="{CE437BB9-4C18-4AC5-A36E-0439B3B0B246}" srcOrd="1" destOrd="0" presId="urn:microsoft.com/office/officeart/2005/8/layout/radial1"/>
    <dgm:cxn modelId="{C8630B6E-FC72-4DE2-8C66-6639A63D2954}" type="presOf" srcId="{4CD2477E-E15F-4316-A628-A6DB6019E409}" destId="{29423FFF-5F70-471D-8C30-CE63E0EA8AA8}" srcOrd="1" destOrd="0" presId="urn:microsoft.com/office/officeart/2005/8/layout/radial1"/>
    <dgm:cxn modelId="{95D9B36E-81EB-461C-AB7F-A1297C4C0590}" type="presOf" srcId="{A49082F5-17E0-41F5-AD5C-4BC5BAF363F4}" destId="{8B8105B4-6EA1-485B-AB0E-941CCCF49F2B}" srcOrd="0" destOrd="0" presId="urn:microsoft.com/office/officeart/2005/8/layout/radial1"/>
    <dgm:cxn modelId="{5B83D14E-3119-42D0-AF7C-C6EADB762C62}" srcId="{A49082F5-17E0-41F5-AD5C-4BC5BAF363F4}" destId="{4BCFE606-5D22-47C0-A035-C117ACCB77F6}" srcOrd="0" destOrd="0" parTransId="{A6754805-8AE6-435E-AFDB-4728DE45314C}" sibTransId="{41B18D46-2144-489F-849B-9B92FFD5622F}"/>
    <dgm:cxn modelId="{7E023C70-C77E-4B23-B21D-F5F197AC2954}" srcId="{A49082F5-17E0-41F5-AD5C-4BC5BAF363F4}" destId="{7B602660-0562-44E3-AA24-C915689BB3A8}" srcOrd="2" destOrd="0" parTransId="{4E2D4823-DDC0-47ED-A808-CA2A33360C46}" sibTransId="{1863B52A-3200-4208-A4A9-F846D2770E07}"/>
    <dgm:cxn modelId="{225FE456-7BD9-4E59-B8A5-CF6108271407}" type="presOf" srcId="{338FA7C9-05A9-4E73-AA14-967D907809CB}" destId="{2F7C9C35-412F-4E87-A4E5-896917F3CEB1}" srcOrd="0" destOrd="0" presId="urn:microsoft.com/office/officeart/2005/8/layout/radial1"/>
    <dgm:cxn modelId="{75C3017F-ED36-4EA4-BE55-7BBFC0477180}" type="presOf" srcId="{15129BAD-359E-447E-9AEC-34DE2599A832}" destId="{47031A6E-C4D5-4B95-9A6D-3BC421F2C6AF}" srcOrd="0" destOrd="0" presId="urn:microsoft.com/office/officeart/2005/8/layout/radial1"/>
    <dgm:cxn modelId="{ED642E7F-06D4-4CE1-BFAE-D036CFE47E78}" srcId="{A49082F5-17E0-41F5-AD5C-4BC5BAF363F4}" destId="{635C0918-4020-437F-8FCD-66D624D17C87}" srcOrd="4" destOrd="0" parTransId="{4CD2477E-E15F-4316-A628-A6DB6019E409}" sibTransId="{27113349-E370-4827-B720-EF7E2ACB2100}"/>
    <dgm:cxn modelId="{042FAB88-BA3A-43D1-8F2B-7F65C74DE969}" type="presOf" srcId="{4E2D4823-DDC0-47ED-A808-CA2A33360C46}" destId="{1083DE5D-04D4-4137-8C8B-31199F955E4B}" srcOrd="1" destOrd="0" presId="urn:microsoft.com/office/officeart/2005/8/layout/radial1"/>
    <dgm:cxn modelId="{C6F00F98-C612-44E1-AAA1-1DE8BE5AA3DC}" type="presOf" srcId="{338FA7C9-05A9-4E73-AA14-967D907809CB}" destId="{87B1C3D2-93B1-487E-B934-10655CE3BB61}" srcOrd="1" destOrd="0" presId="urn:microsoft.com/office/officeart/2005/8/layout/radial1"/>
    <dgm:cxn modelId="{661982A5-01E5-4DBF-9835-53BC21D246C7}" srcId="{A49082F5-17E0-41F5-AD5C-4BC5BAF363F4}" destId="{3541B946-D6C3-47BC-9CB6-2F1FF5C21E22}" srcOrd="1" destOrd="0" parTransId="{D9E1A9ED-E8E9-4C89-BBCE-E5100985A3B0}" sibTransId="{0473D9D2-FE17-41E7-940E-B07ECF29B071}"/>
    <dgm:cxn modelId="{13F14CB6-FC4F-47C7-8402-E6CDE5E2E494}" type="presOf" srcId="{4CD2477E-E15F-4316-A628-A6DB6019E409}" destId="{CC369C4A-21F7-4347-A12A-2514A8371E70}" srcOrd="0" destOrd="0" presId="urn:microsoft.com/office/officeart/2005/8/layout/radial1"/>
    <dgm:cxn modelId="{B035F4CF-0A33-4EE3-A1F9-B0180796A7D5}" type="presOf" srcId="{A6754805-8AE6-435E-AFDB-4728DE45314C}" destId="{08863B93-8477-404E-8F4F-37C7C6B56386}" srcOrd="0" destOrd="0" presId="urn:microsoft.com/office/officeart/2005/8/layout/radial1"/>
    <dgm:cxn modelId="{A5F6C0D8-84B6-4BAE-B626-76AA990B7A5F}" type="presOf" srcId="{9F84C51A-36D0-4382-90A9-9B605B878B43}" destId="{C299EEFA-8FB3-471F-9334-C2C5D976B64F}" srcOrd="0" destOrd="0" presId="urn:microsoft.com/office/officeart/2005/8/layout/radial1"/>
    <dgm:cxn modelId="{304007DD-F8FC-41C8-AD99-F4392570B5BA}" type="presOf" srcId="{3541B946-D6C3-47BC-9CB6-2F1FF5C21E22}" destId="{9E032014-83E2-4660-BDAB-843EFB91B2F4}" srcOrd="0" destOrd="0" presId="urn:microsoft.com/office/officeart/2005/8/layout/radial1"/>
    <dgm:cxn modelId="{111511E5-20E8-4DBC-989C-CF0A674FB324}" srcId="{A49082F5-17E0-41F5-AD5C-4BC5BAF363F4}" destId="{15129BAD-359E-447E-9AEC-34DE2599A832}" srcOrd="5" destOrd="0" parTransId="{338FA7C9-05A9-4E73-AA14-967D907809CB}" sibTransId="{1734095E-71F0-4C5B-B69E-BDE2CDDFB91B}"/>
    <dgm:cxn modelId="{34AF05E6-7574-434A-BF68-3A7D5991EA1C}" type="presOf" srcId="{12462C5C-1766-456C-8231-A06B176B079C}" destId="{F7E6A711-4791-46C8-B12E-D642699CDD7A}" srcOrd="1" destOrd="0" presId="urn:microsoft.com/office/officeart/2005/8/layout/radial1"/>
    <dgm:cxn modelId="{3F4621EB-ECD8-4A18-B339-690BCF13FB6C}" type="presOf" srcId="{12462C5C-1766-456C-8231-A06B176B079C}" destId="{C81E2A98-945E-4DB8-BA4E-461BBEAD98F8}" srcOrd="0" destOrd="0" presId="urn:microsoft.com/office/officeart/2005/8/layout/radial1"/>
    <dgm:cxn modelId="{543CC9F2-C06B-4C55-92F5-A37A5E52F3D4}" type="presOf" srcId="{4E2D4823-DDC0-47ED-A808-CA2A33360C46}" destId="{06F8C180-A393-4E4C-ACCB-4C5618055813}" srcOrd="0" destOrd="0" presId="urn:microsoft.com/office/officeart/2005/8/layout/radial1"/>
    <dgm:cxn modelId="{D0CB16FA-7855-40DA-8251-2130BDD4C00B}" type="presOf" srcId="{D9E1A9ED-E8E9-4C89-BBCE-E5100985A3B0}" destId="{FEB8A52B-93EC-41A8-A14E-6D42991838E6}" srcOrd="1" destOrd="0" presId="urn:microsoft.com/office/officeart/2005/8/layout/radial1"/>
    <dgm:cxn modelId="{A26F8DFC-B336-4C9D-B404-E8A3F341270B}" type="presOf" srcId="{7B602660-0562-44E3-AA24-C915689BB3A8}" destId="{1759B1D2-CC31-43CC-B318-1578D378A6A5}" srcOrd="0" destOrd="0" presId="urn:microsoft.com/office/officeart/2005/8/layout/radial1"/>
    <dgm:cxn modelId="{3D506844-22A0-45CF-9FD5-A4EFFDA91E8E}" type="presParOf" srcId="{D5EDF0F1-B92C-46CB-B8DE-3298AFC1BA50}" destId="{8B8105B4-6EA1-485B-AB0E-941CCCF49F2B}" srcOrd="0" destOrd="0" presId="urn:microsoft.com/office/officeart/2005/8/layout/radial1"/>
    <dgm:cxn modelId="{5B458338-4556-49BA-8639-9B9B929ACF35}" type="presParOf" srcId="{D5EDF0F1-B92C-46CB-B8DE-3298AFC1BA50}" destId="{08863B93-8477-404E-8F4F-37C7C6B56386}" srcOrd="1" destOrd="0" presId="urn:microsoft.com/office/officeart/2005/8/layout/radial1"/>
    <dgm:cxn modelId="{AAFFA0F3-805C-4C80-99A0-45BCCE3F315C}" type="presParOf" srcId="{08863B93-8477-404E-8F4F-37C7C6B56386}" destId="{CE437BB9-4C18-4AC5-A36E-0439B3B0B246}" srcOrd="0" destOrd="0" presId="urn:microsoft.com/office/officeart/2005/8/layout/radial1"/>
    <dgm:cxn modelId="{E98D3DCD-4501-43A0-A365-5AE091603864}" type="presParOf" srcId="{D5EDF0F1-B92C-46CB-B8DE-3298AFC1BA50}" destId="{BC37D6D9-98CB-41B2-9322-E4B0478B8E57}" srcOrd="2" destOrd="0" presId="urn:microsoft.com/office/officeart/2005/8/layout/radial1"/>
    <dgm:cxn modelId="{1330BEB3-4058-4946-9C06-3BADFCD7F3BA}" type="presParOf" srcId="{D5EDF0F1-B92C-46CB-B8DE-3298AFC1BA50}" destId="{AF9004E1-DBE3-4C0E-98B5-5122F84926D7}" srcOrd="3" destOrd="0" presId="urn:microsoft.com/office/officeart/2005/8/layout/radial1"/>
    <dgm:cxn modelId="{586C594B-1875-4FF9-80DC-7961F0E91444}" type="presParOf" srcId="{AF9004E1-DBE3-4C0E-98B5-5122F84926D7}" destId="{FEB8A52B-93EC-41A8-A14E-6D42991838E6}" srcOrd="0" destOrd="0" presId="urn:microsoft.com/office/officeart/2005/8/layout/radial1"/>
    <dgm:cxn modelId="{61B2CC05-F43C-48F4-91B5-4B88C6B3DE47}" type="presParOf" srcId="{D5EDF0F1-B92C-46CB-B8DE-3298AFC1BA50}" destId="{9E032014-83E2-4660-BDAB-843EFB91B2F4}" srcOrd="4" destOrd="0" presId="urn:microsoft.com/office/officeart/2005/8/layout/radial1"/>
    <dgm:cxn modelId="{25162E0E-6856-468F-9A2B-3CDF54019608}" type="presParOf" srcId="{D5EDF0F1-B92C-46CB-B8DE-3298AFC1BA50}" destId="{06F8C180-A393-4E4C-ACCB-4C5618055813}" srcOrd="5" destOrd="0" presId="urn:microsoft.com/office/officeart/2005/8/layout/radial1"/>
    <dgm:cxn modelId="{9D57AC9B-CD61-438E-92D8-63E7BB2D33EC}" type="presParOf" srcId="{06F8C180-A393-4E4C-ACCB-4C5618055813}" destId="{1083DE5D-04D4-4137-8C8B-31199F955E4B}" srcOrd="0" destOrd="0" presId="urn:microsoft.com/office/officeart/2005/8/layout/radial1"/>
    <dgm:cxn modelId="{5CA52C96-D0A9-41E2-90AA-83B7BA1EB713}" type="presParOf" srcId="{D5EDF0F1-B92C-46CB-B8DE-3298AFC1BA50}" destId="{1759B1D2-CC31-43CC-B318-1578D378A6A5}" srcOrd="6" destOrd="0" presId="urn:microsoft.com/office/officeart/2005/8/layout/radial1"/>
    <dgm:cxn modelId="{DBFB0F37-C585-4813-8928-F5AC3DEC870F}" type="presParOf" srcId="{D5EDF0F1-B92C-46CB-B8DE-3298AFC1BA50}" destId="{C81E2A98-945E-4DB8-BA4E-461BBEAD98F8}" srcOrd="7" destOrd="0" presId="urn:microsoft.com/office/officeart/2005/8/layout/radial1"/>
    <dgm:cxn modelId="{A92D160A-2E56-4305-AC5C-23CB5E1BB2B0}" type="presParOf" srcId="{C81E2A98-945E-4DB8-BA4E-461BBEAD98F8}" destId="{F7E6A711-4791-46C8-B12E-D642699CDD7A}" srcOrd="0" destOrd="0" presId="urn:microsoft.com/office/officeart/2005/8/layout/radial1"/>
    <dgm:cxn modelId="{5DDF303C-D6F4-4E23-9468-66B72C1D2B1D}" type="presParOf" srcId="{D5EDF0F1-B92C-46CB-B8DE-3298AFC1BA50}" destId="{C299EEFA-8FB3-471F-9334-C2C5D976B64F}" srcOrd="8" destOrd="0" presId="urn:microsoft.com/office/officeart/2005/8/layout/radial1"/>
    <dgm:cxn modelId="{237DA49E-BBC6-41FB-9157-3436BF04796D}" type="presParOf" srcId="{D5EDF0F1-B92C-46CB-B8DE-3298AFC1BA50}" destId="{CC369C4A-21F7-4347-A12A-2514A8371E70}" srcOrd="9" destOrd="0" presId="urn:microsoft.com/office/officeart/2005/8/layout/radial1"/>
    <dgm:cxn modelId="{7F90E603-B3C2-4837-B682-C49DF9C7911E}" type="presParOf" srcId="{CC369C4A-21F7-4347-A12A-2514A8371E70}" destId="{29423FFF-5F70-471D-8C30-CE63E0EA8AA8}" srcOrd="0" destOrd="0" presId="urn:microsoft.com/office/officeart/2005/8/layout/radial1"/>
    <dgm:cxn modelId="{BC1AD8DF-E79E-490E-8228-C8E19E31E1A8}" type="presParOf" srcId="{D5EDF0F1-B92C-46CB-B8DE-3298AFC1BA50}" destId="{4549B382-2A0C-474E-BAF4-A7BCBB5B700D}" srcOrd="10" destOrd="0" presId="urn:microsoft.com/office/officeart/2005/8/layout/radial1"/>
    <dgm:cxn modelId="{7F0BDF14-6C41-49A1-A9B1-13D4C2F92A9C}" type="presParOf" srcId="{D5EDF0F1-B92C-46CB-B8DE-3298AFC1BA50}" destId="{2F7C9C35-412F-4E87-A4E5-896917F3CEB1}" srcOrd="11" destOrd="0" presId="urn:microsoft.com/office/officeart/2005/8/layout/radial1"/>
    <dgm:cxn modelId="{E6E79A37-A2C6-483B-9867-1110799A9B27}" type="presParOf" srcId="{2F7C9C35-412F-4E87-A4E5-896917F3CEB1}" destId="{87B1C3D2-93B1-487E-B934-10655CE3BB61}" srcOrd="0" destOrd="0" presId="urn:microsoft.com/office/officeart/2005/8/layout/radial1"/>
    <dgm:cxn modelId="{8DE8CAB1-AE2A-4D6B-849E-C8E0CC0DFFBA}" type="presParOf" srcId="{D5EDF0F1-B92C-46CB-B8DE-3298AFC1BA50}" destId="{47031A6E-C4D5-4B95-9A6D-3BC421F2C6AF}" srcOrd="12" destOrd="0" presId="urn:microsoft.com/office/officeart/2005/8/layout/radial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4C0E9A-868F-4293-AA0A-0F3D11F005F1}"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n-GB"/>
        </a:p>
      </dgm:t>
    </dgm:pt>
    <dgm:pt modelId="{E67183A0-04B2-423B-99E0-30C27A11D6F7}">
      <dgm:prSet phldrT="[Text]" custT="1"/>
      <dgm:spPr/>
      <dgm:t>
        <a:bodyPr anchor="ctr"/>
        <a:lstStyle/>
        <a:p>
          <a:pPr algn="ctr"/>
          <a:r>
            <a:rPr lang="en-GB" sz="800" b="1" dirty="0">
              <a:solidFill>
                <a:schemeClr val="tx1"/>
              </a:solidFill>
            </a:rPr>
            <a:t>Bin card</a:t>
          </a:r>
        </a:p>
        <a:p>
          <a:pPr algn="ctr"/>
          <a:r>
            <a:rPr lang="en-GB" sz="500" dirty="0">
              <a:solidFill>
                <a:schemeClr val="tx1"/>
              </a:solidFill>
            </a:rPr>
            <a:t>Labels attached to stock items</a:t>
          </a:r>
        </a:p>
      </dgm:t>
    </dgm:pt>
    <dgm:pt modelId="{2E0381EF-D8E5-475E-A0BD-2D5365B2E1EF}" type="parTrans" cxnId="{DB382E16-BC92-4284-A92F-6604E4E30893}">
      <dgm:prSet/>
      <dgm:spPr/>
      <dgm:t>
        <a:bodyPr/>
        <a:lstStyle/>
        <a:p>
          <a:endParaRPr lang="en-GB">
            <a:solidFill>
              <a:schemeClr val="tx1"/>
            </a:solidFill>
          </a:endParaRPr>
        </a:p>
      </dgm:t>
    </dgm:pt>
    <dgm:pt modelId="{90AE9901-8B2F-4951-8C48-83A1971C1FE5}" type="sibTrans" cxnId="{DB382E16-BC92-4284-A92F-6604E4E30893}">
      <dgm:prSet/>
      <dgm:spPr/>
      <dgm:t>
        <a:bodyPr/>
        <a:lstStyle/>
        <a:p>
          <a:endParaRPr lang="en-GB">
            <a:solidFill>
              <a:schemeClr val="tx1"/>
            </a:solidFill>
          </a:endParaRPr>
        </a:p>
      </dgm:t>
    </dgm:pt>
    <dgm:pt modelId="{40D055E5-AF21-4416-AC32-53F2A4CB2254}">
      <dgm:prSet custT="1"/>
      <dgm:spPr/>
      <dgm:t>
        <a:bodyPr/>
        <a:lstStyle/>
        <a:p>
          <a:pPr rtl="0"/>
          <a:r>
            <a:rPr lang="en-GB" sz="800" b="1" dirty="0">
              <a:solidFill>
                <a:schemeClr val="tx1"/>
              </a:solidFill>
            </a:rPr>
            <a:t>Stock ledger</a:t>
          </a:r>
        </a:p>
        <a:p>
          <a:pPr rtl="0"/>
          <a:r>
            <a:rPr lang="en-GB" sz="500" dirty="0">
              <a:solidFill>
                <a:schemeClr val="tx1"/>
              </a:solidFill>
            </a:rPr>
            <a:t>A detailed list of all the stock, usually kept on a computer</a:t>
          </a:r>
        </a:p>
      </dgm:t>
    </dgm:pt>
    <dgm:pt modelId="{060D298E-DDEB-4DB3-89E8-73C57D628CE4}" type="parTrans" cxnId="{EF721B65-D965-4A4F-B696-FB23F8C0DAEE}">
      <dgm:prSet/>
      <dgm:spPr/>
      <dgm:t>
        <a:bodyPr/>
        <a:lstStyle/>
        <a:p>
          <a:endParaRPr lang="en-GB">
            <a:solidFill>
              <a:schemeClr val="tx1"/>
            </a:solidFill>
          </a:endParaRPr>
        </a:p>
      </dgm:t>
    </dgm:pt>
    <dgm:pt modelId="{275086D3-CB1E-4A35-B8E5-1FFA119C99E2}" type="sibTrans" cxnId="{EF721B65-D965-4A4F-B696-FB23F8C0DAEE}">
      <dgm:prSet/>
      <dgm:spPr/>
      <dgm:t>
        <a:bodyPr/>
        <a:lstStyle/>
        <a:p>
          <a:endParaRPr lang="en-GB">
            <a:solidFill>
              <a:schemeClr val="tx1"/>
            </a:solidFill>
          </a:endParaRPr>
        </a:p>
      </dgm:t>
    </dgm:pt>
    <dgm:pt modelId="{9BF2F044-D602-406E-A1DD-794AF4887F2D}">
      <dgm:prSet custT="1"/>
      <dgm:spPr/>
      <dgm:t>
        <a:bodyPr/>
        <a:lstStyle/>
        <a:p>
          <a:pPr rtl="0"/>
          <a:r>
            <a:rPr lang="en-GB" sz="800" b="1" dirty="0">
              <a:solidFill>
                <a:srgbClr val="FF0000"/>
              </a:solidFill>
            </a:rPr>
            <a:t>Requisition</a:t>
          </a:r>
          <a:r>
            <a:rPr lang="en-GB" sz="800" b="1" dirty="0">
              <a:solidFill>
                <a:schemeClr val="tx1"/>
              </a:solidFill>
            </a:rPr>
            <a:t> stock book</a:t>
          </a:r>
        </a:p>
        <a:p>
          <a:pPr rtl="0"/>
          <a:r>
            <a:rPr lang="en-GB" sz="500" dirty="0">
              <a:solidFill>
                <a:schemeClr val="tx1"/>
              </a:solidFill>
            </a:rPr>
            <a:t>Issued to each department to draw stock out from the store to the kitchen</a:t>
          </a:r>
        </a:p>
      </dgm:t>
    </dgm:pt>
    <dgm:pt modelId="{9B38D442-3AC8-4C80-97EB-E29FF01DDBB1}" type="parTrans" cxnId="{ED022D2A-09C0-49F8-8280-17B9B865CF21}">
      <dgm:prSet/>
      <dgm:spPr/>
      <dgm:t>
        <a:bodyPr/>
        <a:lstStyle/>
        <a:p>
          <a:endParaRPr lang="en-GB">
            <a:solidFill>
              <a:schemeClr val="tx1"/>
            </a:solidFill>
          </a:endParaRPr>
        </a:p>
      </dgm:t>
    </dgm:pt>
    <dgm:pt modelId="{D93CE40B-FA33-45A4-B62E-AA050DB027C6}" type="sibTrans" cxnId="{ED022D2A-09C0-49F8-8280-17B9B865CF21}">
      <dgm:prSet/>
      <dgm:spPr/>
      <dgm:t>
        <a:bodyPr/>
        <a:lstStyle/>
        <a:p>
          <a:endParaRPr lang="en-GB">
            <a:solidFill>
              <a:schemeClr val="tx1"/>
            </a:solidFill>
          </a:endParaRPr>
        </a:p>
      </dgm:t>
    </dgm:pt>
    <dgm:pt modelId="{E55A1346-83D0-48DD-9C1C-4628D721E1BA}">
      <dgm:prSet custT="1"/>
      <dgm:spPr/>
      <dgm:t>
        <a:bodyPr/>
        <a:lstStyle/>
        <a:p>
          <a:pPr rtl="0"/>
          <a:r>
            <a:rPr lang="en-GB" sz="800" b="1" dirty="0">
              <a:solidFill>
                <a:schemeClr val="tx1"/>
              </a:solidFill>
            </a:rPr>
            <a:t>Order book</a:t>
          </a:r>
        </a:p>
        <a:p>
          <a:pPr rtl="0"/>
          <a:r>
            <a:rPr lang="en-GB" sz="500" dirty="0">
              <a:solidFill>
                <a:schemeClr val="tx1"/>
              </a:solidFill>
            </a:rPr>
            <a:t>For ordering stock</a:t>
          </a:r>
        </a:p>
      </dgm:t>
    </dgm:pt>
    <dgm:pt modelId="{A4000241-4D80-4C89-B825-140F554AA2A0}" type="parTrans" cxnId="{A014AE2A-B602-4A0B-ADE4-701A8C2C2FC5}">
      <dgm:prSet/>
      <dgm:spPr/>
      <dgm:t>
        <a:bodyPr/>
        <a:lstStyle/>
        <a:p>
          <a:endParaRPr lang="en-GB">
            <a:solidFill>
              <a:schemeClr val="tx1"/>
            </a:solidFill>
          </a:endParaRPr>
        </a:p>
      </dgm:t>
    </dgm:pt>
    <dgm:pt modelId="{0B55A34F-8D9F-4627-934C-D80F00F451B0}" type="sibTrans" cxnId="{A014AE2A-B602-4A0B-ADE4-701A8C2C2FC5}">
      <dgm:prSet/>
      <dgm:spPr/>
      <dgm:t>
        <a:bodyPr/>
        <a:lstStyle/>
        <a:p>
          <a:endParaRPr lang="en-GB">
            <a:solidFill>
              <a:schemeClr val="tx1"/>
            </a:solidFill>
          </a:endParaRPr>
        </a:p>
      </dgm:t>
    </dgm:pt>
    <dgm:pt modelId="{CFAC2851-FE13-44C7-9257-F01A24C82D26}">
      <dgm:prSet custT="1"/>
      <dgm:spPr/>
      <dgm:t>
        <a:bodyPr/>
        <a:lstStyle/>
        <a:p>
          <a:pPr rtl="0"/>
          <a:r>
            <a:rPr lang="en-GB" sz="800" b="1" dirty="0">
              <a:solidFill>
                <a:schemeClr val="tx1"/>
              </a:solidFill>
            </a:rPr>
            <a:t>Delivery notes</a:t>
          </a:r>
        </a:p>
        <a:p>
          <a:pPr rtl="0"/>
          <a:r>
            <a:rPr lang="en-GB" sz="500" dirty="0">
              <a:solidFill>
                <a:schemeClr val="tx1"/>
              </a:solidFill>
            </a:rPr>
            <a:t>For checking all the necessary details when food is delivered, such as the amount delivered and the price of each item</a:t>
          </a:r>
        </a:p>
      </dgm:t>
    </dgm:pt>
    <dgm:pt modelId="{7EF373E0-7AFC-48F0-9582-3E3AF98DEFE2}" type="parTrans" cxnId="{8C4EEB94-AC85-4257-9641-13BC98562ACC}">
      <dgm:prSet/>
      <dgm:spPr/>
      <dgm:t>
        <a:bodyPr/>
        <a:lstStyle/>
        <a:p>
          <a:endParaRPr lang="en-GB">
            <a:solidFill>
              <a:schemeClr val="tx1"/>
            </a:solidFill>
          </a:endParaRPr>
        </a:p>
      </dgm:t>
    </dgm:pt>
    <dgm:pt modelId="{ACA4513F-CB52-4088-AFF6-CD5BE4A46D02}" type="sibTrans" cxnId="{8C4EEB94-AC85-4257-9641-13BC98562ACC}">
      <dgm:prSet/>
      <dgm:spPr/>
      <dgm:t>
        <a:bodyPr/>
        <a:lstStyle/>
        <a:p>
          <a:endParaRPr lang="en-GB">
            <a:solidFill>
              <a:schemeClr val="tx1"/>
            </a:solidFill>
          </a:endParaRPr>
        </a:p>
      </dgm:t>
    </dgm:pt>
    <dgm:pt modelId="{6E3FB997-BEE3-40A3-9388-B695780B6129}">
      <dgm:prSet custT="1"/>
      <dgm:spPr/>
      <dgm:t>
        <a:bodyPr/>
        <a:lstStyle/>
        <a:p>
          <a:pPr rtl="0"/>
          <a:r>
            <a:rPr lang="en-GB" sz="800" b="1" dirty="0">
              <a:solidFill>
                <a:schemeClr val="tx1"/>
              </a:solidFill>
            </a:rPr>
            <a:t>Invoices</a:t>
          </a:r>
        </a:p>
        <a:p>
          <a:pPr rtl="0"/>
          <a:r>
            <a:rPr lang="en-GB" sz="500" dirty="0">
              <a:solidFill>
                <a:schemeClr val="tx1"/>
              </a:solidFill>
            </a:rPr>
            <a:t>For goods ordered</a:t>
          </a:r>
        </a:p>
      </dgm:t>
    </dgm:pt>
    <dgm:pt modelId="{2388B35B-25D1-443E-A96A-287B132C36FD}" type="parTrans" cxnId="{DD52DC77-099F-4BEE-9692-C1C3E5F34276}">
      <dgm:prSet/>
      <dgm:spPr/>
      <dgm:t>
        <a:bodyPr/>
        <a:lstStyle/>
        <a:p>
          <a:endParaRPr lang="en-GB">
            <a:solidFill>
              <a:schemeClr val="tx1"/>
            </a:solidFill>
          </a:endParaRPr>
        </a:p>
      </dgm:t>
    </dgm:pt>
    <dgm:pt modelId="{BCE67BF7-02A6-4B1E-974E-8F0E4263E59F}" type="sibTrans" cxnId="{DD52DC77-099F-4BEE-9692-C1C3E5F34276}">
      <dgm:prSet/>
      <dgm:spPr/>
      <dgm:t>
        <a:bodyPr/>
        <a:lstStyle/>
        <a:p>
          <a:endParaRPr lang="en-GB">
            <a:solidFill>
              <a:schemeClr val="tx1"/>
            </a:solidFill>
          </a:endParaRPr>
        </a:p>
      </dgm:t>
    </dgm:pt>
    <dgm:pt modelId="{886187CD-8C24-476A-9EFC-EC3701D8E6F3}">
      <dgm:prSet custT="1"/>
      <dgm:spPr/>
      <dgm:t>
        <a:bodyPr/>
        <a:lstStyle/>
        <a:p>
          <a:pPr rtl="0"/>
          <a:r>
            <a:rPr lang="en-GB" sz="600" b="1" dirty="0">
              <a:solidFill>
                <a:schemeClr val="tx1"/>
              </a:solidFill>
            </a:rPr>
            <a:t>Food safety documentation</a:t>
          </a:r>
        </a:p>
        <a:p>
          <a:pPr rtl="0"/>
          <a:r>
            <a:rPr lang="en-GB" sz="500" dirty="0">
              <a:solidFill>
                <a:schemeClr val="tx1"/>
              </a:solidFill>
            </a:rPr>
            <a:t>Temperature charts, for example checking and recording fridge temperature. Food hygiene and safety regulations</a:t>
          </a:r>
        </a:p>
      </dgm:t>
    </dgm:pt>
    <dgm:pt modelId="{045BC59C-BC16-4689-860E-D5D55CBA1A10}" type="parTrans" cxnId="{E758F6F4-28C9-4175-82A8-D30F0DD03023}">
      <dgm:prSet/>
      <dgm:spPr/>
      <dgm:t>
        <a:bodyPr/>
        <a:lstStyle/>
        <a:p>
          <a:endParaRPr lang="en-GB">
            <a:solidFill>
              <a:schemeClr val="tx1"/>
            </a:solidFill>
          </a:endParaRPr>
        </a:p>
      </dgm:t>
    </dgm:pt>
    <dgm:pt modelId="{CB44E41B-EA01-4B6D-96F6-4274CE224F37}" type="sibTrans" cxnId="{E758F6F4-28C9-4175-82A8-D30F0DD03023}">
      <dgm:prSet/>
      <dgm:spPr/>
      <dgm:t>
        <a:bodyPr/>
        <a:lstStyle/>
        <a:p>
          <a:endParaRPr lang="en-GB">
            <a:solidFill>
              <a:schemeClr val="tx1"/>
            </a:solidFill>
          </a:endParaRPr>
        </a:p>
      </dgm:t>
    </dgm:pt>
    <dgm:pt modelId="{7C87B6C5-5972-4C2A-8DC0-C66148ECE008}">
      <dgm:prSet custT="1"/>
      <dgm:spPr/>
      <dgm:t>
        <a:bodyPr/>
        <a:lstStyle/>
        <a:p>
          <a:pPr rtl="0"/>
          <a:r>
            <a:rPr lang="en-GB" sz="800" b="1" dirty="0">
              <a:solidFill>
                <a:schemeClr val="tx1"/>
              </a:solidFill>
            </a:rPr>
            <a:t>Health and safety documentation</a:t>
          </a:r>
        </a:p>
        <a:p>
          <a:pPr rtl="0"/>
          <a:r>
            <a:rPr lang="en-GB" sz="500" dirty="0">
              <a:solidFill>
                <a:schemeClr val="tx1"/>
              </a:solidFill>
            </a:rPr>
            <a:t>Health and safety certificates for staff. Accident book to record any accidents at work</a:t>
          </a:r>
        </a:p>
      </dgm:t>
    </dgm:pt>
    <dgm:pt modelId="{E0D5EBED-7BA9-451F-B3A4-3714FEBAF52B}" type="parTrans" cxnId="{CB4B3CE1-40FC-4BF2-9DD2-64132AEC3B17}">
      <dgm:prSet/>
      <dgm:spPr/>
      <dgm:t>
        <a:bodyPr/>
        <a:lstStyle/>
        <a:p>
          <a:endParaRPr lang="en-GB">
            <a:solidFill>
              <a:schemeClr val="tx1"/>
            </a:solidFill>
          </a:endParaRPr>
        </a:p>
      </dgm:t>
    </dgm:pt>
    <dgm:pt modelId="{38D337A2-C39F-4AED-BEB2-FEF3E7D003A3}" type="sibTrans" cxnId="{CB4B3CE1-40FC-4BF2-9DD2-64132AEC3B17}">
      <dgm:prSet/>
      <dgm:spPr/>
      <dgm:t>
        <a:bodyPr/>
        <a:lstStyle/>
        <a:p>
          <a:endParaRPr lang="en-GB">
            <a:solidFill>
              <a:schemeClr val="tx1"/>
            </a:solidFill>
          </a:endParaRPr>
        </a:p>
      </dgm:t>
    </dgm:pt>
    <dgm:pt modelId="{D57424FA-2F4B-453E-ABE5-E079E7EC93F3}" type="pres">
      <dgm:prSet presAssocID="{5A4C0E9A-868F-4293-AA0A-0F3D11F005F1}" presName="diagram" presStyleCnt="0">
        <dgm:presLayoutVars>
          <dgm:dir/>
          <dgm:resizeHandles val="exact"/>
        </dgm:presLayoutVars>
      </dgm:prSet>
      <dgm:spPr/>
    </dgm:pt>
    <dgm:pt modelId="{057297DA-90BE-4AD3-97FA-70B25EEA7D9B}" type="pres">
      <dgm:prSet presAssocID="{E67183A0-04B2-423B-99E0-30C27A11D6F7}" presName="node" presStyleLbl="node1" presStyleIdx="0" presStyleCnt="8">
        <dgm:presLayoutVars>
          <dgm:bulletEnabled val="1"/>
        </dgm:presLayoutVars>
      </dgm:prSet>
      <dgm:spPr/>
    </dgm:pt>
    <dgm:pt modelId="{502D50CE-FB4A-4334-8189-B7B2813CC89F}" type="pres">
      <dgm:prSet presAssocID="{90AE9901-8B2F-4951-8C48-83A1971C1FE5}" presName="sibTrans" presStyleCnt="0"/>
      <dgm:spPr/>
    </dgm:pt>
    <dgm:pt modelId="{11FE250B-8843-4070-81AE-47616F8EA875}" type="pres">
      <dgm:prSet presAssocID="{9BF2F044-D602-406E-A1DD-794AF4887F2D}" presName="node" presStyleLbl="node1" presStyleIdx="1" presStyleCnt="8">
        <dgm:presLayoutVars>
          <dgm:bulletEnabled val="1"/>
        </dgm:presLayoutVars>
      </dgm:prSet>
      <dgm:spPr/>
    </dgm:pt>
    <dgm:pt modelId="{448206A4-A73B-4840-BF33-B7B82D080F0B}" type="pres">
      <dgm:prSet presAssocID="{D93CE40B-FA33-45A4-B62E-AA050DB027C6}" presName="sibTrans" presStyleCnt="0"/>
      <dgm:spPr/>
    </dgm:pt>
    <dgm:pt modelId="{33B49293-872A-4B5A-A067-3C43426CC13F}" type="pres">
      <dgm:prSet presAssocID="{40D055E5-AF21-4416-AC32-53F2A4CB2254}" presName="node" presStyleLbl="node1" presStyleIdx="2" presStyleCnt="8">
        <dgm:presLayoutVars>
          <dgm:bulletEnabled val="1"/>
        </dgm:presLayoutVars>
      </dgm:prSet>
      <dgm:spPr/>
    </dgm:pt>
    <dgm:pt modelId="{E797D319-992C-463A-8367-4988133D83B1}" type="pres">
      <dgm:prSet presAssocID="{275086D3-CB1E-4A35-B8E5-1FFA119C99E2}" presName="sibTrans" presStyleCnt="0"/>
      <dgm:spPr/>
    </dgm:pt>
    <dgm:pt modelId="{93B8A782-0B46-4544-A163-D9DAD5845E40}" type="pres">
      <dgm:prSet presAssocID="{E55A1346-83D0-48DD-9C1C-4628D721E1BA}" presName="node" presStyleLbl="node1" presStyleIdx="3" presStyleCnt="8">
        <dgm:presLayoutVars>
          <dgm:bulletEnabled val="1"/>
        </dgm:presLayoutVars>
      </dgm:prSet>
      <dgm:spPr/>
    </dgm:pt>
    <dgm:pt modelId="{1D3616F1-53FF-48C3-B99B-BAD898A24BC6}" type="pres">
      <dgm:prSet presAssocID="{0B55A34F-8D9F-4627-934C-D80F00F451B0}" presName="sibTrans" presStyleCnt="0"/>
      <dgm:spPr/>
    </dgm:pt>
    <dgm:pt modelId="{69275F9B-C1EB-4668-9674-B7E7CFA950B4}" type="pres">
      <dgm:prSet presAssocID="{6E3FB997-BEE3-40A3-9388-B695780B6129}" presName="node" presStyleLbl="node1" presStyleIdx="4" presStyleCnt="8">
        <dgm:presLayoutVars>
          <dgm:bulletEnabled val="1"/>
        </dgm:presLayoutVars>
      </dgm:prSet>
      <dgm:spPr/>
    </dgm:pt>
    <dgm:pt modelId="{92070DB2-2BF7-4C96-95C6-DC79B1155361}" type="pres">
      <dgm:prSet presAssocID="{BCE67BF7-02A6-4B1E-974E-8F0E4263E59F}" presName="sibTrans" presStyleCnt="0"/>
      <dgm:spPr/>
    </dgm:pt>
    <dgm:pt modelId="{09FC7E27-1905-4787-9088-B9A4F12E106F}" type="pres">
      <dgm:prSet presAssocID="{CFAC2851-FE13-44C7-9257-F01A24C82D26}" presName="node" presStyleLbl="node1" presStyleIdx="5" presStyleCnt="8">
        <dgm:presLayoutVars>
          <dgm:bulletEnabled val="1"/>
        </dgm:presLayoutVars>
      </dgm:prSet>
      <dgm:spPr/>
    </dgm:pt>
    <dgm:pt modelId="{B37E33F3-1492-4887-AA97-C5D08E4AC57F}" type="pres">
      <dgm:prSet presAssocID="{ACA4513F-CB52-4088-AFF6-CD5BE4A46D02}" presName="sibTrans" presStyleCnt="0"/>
      <dgm:spPr/>
    </dgm:pt>
    <dgm:pt modelId="{17F64C67-91D5-4AC5-A3F9-75F2A6409BF3}" type="pres">
      <dgm:prSet presAssocID="{7C87B6C5-5972-4C2A-8DC0-C66148ECE008}" presName="node" presStyleLbl="node1" presStyleIdx="6" presStyleCnt="8">
        <dgm:presLayoutVars>
          <dgm:bulletEnabled val="1"/>
        </dgm:presLayoutVars>
      </dgm:prSet>
      <dgm:spPr/>
    </dgm:pt>
    <dgm:pt modelId="{C0BC0D15-D61D-4D43-8E61-B1A0E4B00E4D}" type="pres">
      <dgm:prSet presAssocID="{38D337A2-C39F-4AED-BEB2-FEF3E7D003A3}" presName="sibTrans" presStyleCnt="0"/>
      <dgm:spPr/>
    </dgm:pt>
    <dgm:pt modelId="{64D0BBB6-1AA7-4597-9CD7-CE2BBF2A3317}" type="pres">
      <dgm:prSet presAssocID="{886187CD-8C24-476A-9EFC-EC3701D8E6F3}" presName="node" presStyleLbl="node1" presStyleIdx="7" presStyleCnt="8">
        <dgm:presLayoutVars>
          <dgm:bulletEnabled val="1"/>
        </dgm:presLayoutVars>
      </dgm:prSet>
      <dgm:spPr/>
    </dgm:pt>
  </dgm:ptLst>
  <dgm:cxnLst>
    <dgm:cxn modelId="{DB382E16-BC92-4284-A92F-6604E4E30893}" srcId="{5A4C0E9A-868F-4293-AA0A-0F3D11F005F1}" destId="{E67183A0-04B2-423B-99E0-30C27A11D6F7}" srcOrd="0" destOrd="0" parTransId="{2E0381EF-D8E5-475E-A0BD-2D5365B2E1EF}" sibTransId="{90AE9901-8B2F-4951-8C48-83A1971C1FE5}"/>
    <dgm:cxn modelId="{ED022D2A-09C0-49F8-8280-17B9B865CF21}" srcId="{5A4C0E9A-868F-4293-AA0A-0F3D11F005F1}" destId="{9BF2F044-D602-406E-A1DD-794AF4887F2D}" srcOrd="1" destOrd="0" parTransId="{9B38D442-3AC8-4C80-97EB-E29FF01DDBB1}" sibTransId="{D93CE40B-FA33-45A4-B62E-AA050DB027C6}"/>
    <dgm:cxn modelId="{A014AE2A-B602-4A0B-ADE4-701A8C2C2FC5}" srcId="{5A4C0E9A-868F-4293-AA0A-0F3D11F005F1}" destId="{E55A1346-83D0-48DD-9C1C-4628D721E1BA}" srcOrd="3" destOrd="0" parTransId="{A4000241-4D80-4C89-B825-140F554AA2A0}" sibTransId="{0B55A34F-8D9F-4627-934C-D80F00F451B0}"/>
    <dgm:cxn modelId="{B840F760-7C75-4DE3-BE2F-55A5A30465CA}" type="presOf" srcId="{6E3FB997-BEE3-40A3-9388-B695780B6129}" destId="{69275F9B-C1EB-4668-9674-B7E7CFA950B4}" srcOrd="0" destOrd="0" presId="urn:microsoft.com/office/officeart/2005/8/layout/default"/>
    <dgm:cxn modelId="{B8CAD841-49CC-4C92-A89D-7AA8CF9EFD0F}" type="presOf" srcId="{E67183A0-04B2-423B-99E0-30C27A11D6F7}" destId="{057297DA-90BE-4AD3-97FA-70B25EEA7D9B}" srcOrd="0" destOrd="0" presId="urn:microsoft.com/office/officeart/2005/8/layout/default"/>
    <dgm:cxn modelId="{EF721B65-D965-4A4F-B696-FB23F8C0DAEE}" srcId="{5A4C0E9A-868F-4293-AA0A-0F3D11F005F1}" destId="{40D055E5-AF21-4416-AC32-53F2A4CB2254}" srcOrd="2" destOrd="0" parTransId="{060D298E-DDEB-4DB3-89E8-73C57D628CE4}" sibTransId="{275086D3-CB1E-4A35-B8E5-1FFA119C99E2}"/>
    <dgm:cxn modelId="{D56F8069-A8A3-47A2-8BB6-E4A01379DD60}" type="presOf" srcId="{7C87B6C5-5972-4C2A-8DC0-C66148ECE008}" destId="{17F64C67-91D5-4AC5-A3F9-75F2A6409BF3}" srcOrd="0" destOrd="0" presId="urn:microsoft.com/office/officeart/2005/8/layout/default"/>
    <dgm:cxn modelId="{D2734357-3A35-4B48-B6F9-548A4BC156A4}" type="presOf" srcId="{9BF2F044-D602-406E-A1DD-794AF4887F2D}" destId="{11FE250B-8843-4070-81AE-47616F8EA875}" srcOrd="0" destOrd="0" presId="urn:microsoft.com/office/officeart/2005/8/layout/default"/>
    <dgm:cxn modelId="{DD52DC77-099F-4BEE-9692-C1C3E5F34276}" srcId="{5A4C0E9A-868F-4293-AA0A-0F3D11F005F1}" destId="{6E3FB997-BEE3-40A3-9388-B695780B6129}" srcOrd="4" destOrd="0" parTransId="{2388B35B-25D1-443E-A96A-287B132C36FD}" sibTransId="{BCE67BF7-02A6-4B1E-974E-8F0E4263E59F}"/>
    <dgm:cxn modelId="{C921BD87-3626-4E34-84CF-7924D86798E5}" type="presOf" srcId="{E55A1346-83D0-48DD-9C1C-4628D721E1BA}" destId="{93B8A782-0B46-4544-A163-D9DAD5845E40}" srcOrd="0" destOrd="0" presId="urn:microsoft.com/office/officeart/2005/8/layout/default"/>
    <dgm:cxn modelId="{8C4EEB94-AC85-4257-9641-13BC98562ACC}" srcId="{5A4C0E9A-868F-4293-AA0A-0F3D11F005F1}" destId="{CFAC2851-FE13-44C7-9257-F01A24C82D26}" srcOrd="5" destOrd="0" parTransId="{7EF373E0-7AFC-48F0-9582-3E3AF98DEFE2}" sibTransId="{ACA4513F-CB52-4088-AFF6-CD5BE4A46D02}"/>
    <dgm:cxn modelId="{812CAA9D-D636-4994-B71B-37A0DA758A9C}" type="presOf" srcId="{40D055E5-AF21-4416-AC32-53F2A4CB2254}" destId="{33B49293-872A-4B5A-A067-3C43426CC13F}" srcOrd="0" destOrd="0" presId="urn:microsoft.com/office/officeart/2005/8/layout/default"/>
    <dgm:cxn modelId="{EC2AE5B5-CF76-408E-833F-D04D73E5D699}" type="presOf" srcId="{886187CD-8C24-476A-9EFC-EC3701D8E6F3}" destId="{64D0BBB6-1AA7-4597-9CD7-CE2BBF2A3317}" srcOrd="0" destOrd="0" presId="urn:microsoft.com/office/officeart/2005/8/layout/default"/>
    <dgm:cxn modelId="{2C3226B8-35C9-46E6-BAEE-4765B1D49BB6}" type="presOf" srcId="{CFAC2851-FE13-44C7-9257-F01A24C82D26}" destId="{09FC7E27-1905-4787-9088-B9A4F12E106F}" srcOrd="0" destOrd="0" presId="urn:microsoft.com/office/officeart/2005/8/layout/default"/>
    <dgm:cxn modelId="{624728D8-A857-4BB3-86B8-B9FB780F9364}" type="presOf" srcId="{5A4C0E9A-868F-4293-AA0A-0F3D11F005F1}" destId="{D57424FA-2F4B-453E-ABE5-E079E7EC93F3}" srcOrd="0" destOrd="0" presId="urn:microsoft.com/office/officeart/2005/8/layout/default"/>
    <dgm:cxn modelId="{CB4B3CE1-40FC-4BF2-9DD2-64132AEC3B17}" srcId="{5A4C0E9A-868F-4293-AA0A-0F3D11F005F1}" destId="{7C87B6C5-5972-4C2A-8DC0-C66148ECE008}" srcOrd="6" destOrd="0" parTransId="{E0D5EBED-7BA9-451F-B3A4-3714FEBAF52B}" sibTransId="{38D337A2-C39F-4AED-BEB2-FEF3E7D003A3}"/>
    <dgm:cxn modelId="{E758F6F4-28C9-4175-82A8-D30F0DD03023}" srcId="{5A4C0E9A-868F-4293-AA0A-0F3D11F005F1}" destId="{886187CD-8C24-476A-9EFC-EC3701D8E6F3}" srcOrd="7" destOrd="0" parTransId="{045BC59C-BC16-4689-860E-D5D55CBA1A10}" sibTransId="{CB44E41B-EA01-4B6D-96F6-4274CE224F37}"/>
    <dgm:cxn modelId="{6E2A159C-9065-4CAD-9E2E-E55BB198DE22}" type="presParOf" srcId="{D57424FA-2F4B-453E-ABE5-E079E7EC93F3}" destId="{057297DA-90BE-4AD3-97FA-70B25EEA7D9B}" srcOrd="0" destOrd="0" presId="urn:microsoft.com/office/officeart/2005/8/layout/default"/>
    <dgm:cxn modelId="{AA642906-D13E-49F2-9B3C-4DEC0205D293}" type="presParOf" srcId="{D57424FA-2F4B-453E-ABE5-E079E7EC93F3}" destId="{502D50CE-FB4A-4334-8189-B7B2813CC89F}" srcOrd="1" destOrd="0" presId="urn:microsoft.com/office/officeart/2005/8/layout/default"/>
    <dgm:cxn modelId="{9D82497A-D6A2-4E01-BCB5-ECA63C4DF815}" type="presParOf" srcId="{D57424FA-2F4B-453E-ABE5-E079E7EC93F3}" destId="{11FE250B-8843-4070-81AE-47616F8EA875}" srcOrd="2" destOrd="0" presId="urn:microsoft.com/office/officeart/2005/8/layout/default"/>
    <dgm:cxn modelId="{E047E28A-6A4A-48FD-846A-35BDB64201BD}" type="presParOf" srcId="{D57424FA-2F4B-453E-ABE5-E079E7EC93F3}" destId="{448206A4-A73B-4840-BF33-B7B82D080F0B}" srcOrd="3" destOrd="0" presId="urn:microsoft.com/office/officeart/2005/8/layout/default"/>
    <dgm:cxn modelId="{7E4D29ED-F8C5-4326-9009-0FA00A62B338}" type="presParOf" srcId="{D57424FA-2F4B-453E-ABE5-E079E7EC93F3}" destId="{33B49293-872A-4B5A-A067-3C43426CC13F}" srcOrd="4" destOrd="0" presId="urn:microsoft.com/office/officeart/2005/8/layout/default"/>
    <dgm:cxn modelId="{1FC81D8F-2080-4B85-B3CC-662E85B508D8}" type="presParOf" srcId="{D57424FA-2F4B-453E-ABE5-E079E7EC93F3}" destId="{E797D319-992C-463A-8367-4988133D83B1}" srcOrd="5" destOrd="0" presId="urn:microsoft.com/office/officeart/2005/8/layout/default"/>
    <dgm:cxn modelId="{A719D0CC-004A-49EA-A3F5-B7D2079C1FE2}" type="presParOf" srcId="{D57424FA-2F4B-453E-ABE5-E079E7EC93F3}" destId="{93B8A782-0B46-4544-A163-D9DAD5845E40}" srcOrd="6" destOrd="0" presId="urn:microsoft.com/office/officeart/2005/8/layout/default"/>
    <dgm:cxn modelId="{E32A0A70-A332-4D94-A74A-A952AE2EDE5D}" type="presParOf" srcId="{D57424FA-2F4B-453E-ABE5-E079E7EC93F3}" destId="{1D3616F1-53FF-48C3-B99B-BAD898A24BC6}" srcOrd="7" destOrd="0" presId="urn:microsoft.com/office/officeart/2005/8/layout/default"/>
    <dgm:cxn modelId="{288A4CA8-5418-4C1A-89E5-2E82FFB190AC}" type="presParOf" srcId="{D57424FA-2F4B-453E-ABE5-E079E7EC93F3}" destId="{69275F9B-C1EB-4668-9674-B7E7CFA950B4}" srcOrd="8" destOrd="0" presId="urn:microsoft.com/office/officeart/2005/8/layout/default"/>
    <dgm:cxn modelId="{593E99A7-CD02-416B-BC05-5F335960ECC4}" type="presParOf" srcId="{D57424FA-2F4B-453E-ABE5-E079E7EC93F3}" destId="{92070DB2-2BF7-4C96-95C6-DC79B1155361}" srcOrd="9" destOrd="0" presId="urn:microsoft.com/office/officeart/2005/8/layout/default"/>
    <dgm:cxn modelId="{1BC66D67-FE8E-4FF0-8ECC-6BA0BEDA7DE6}" type="presParOf" srcId="{D57424FA-2F4B-453E-ABE5-E079E7EC93F3}" destId="{09FC7E27-1905-4787-9088-B9A4F12E106F}" srcOrd="10" destOrd="0" presId="urn:microsoft.com/office/officeart/2005/8/layout/default"/>
    <dgm:cxn modelId="{0B02953F-6217-4CE0-AD02-1893F7C54A86}" type="presParOf" srcId="{D57424FA-2F4B-453E-ABE5-E079E7EC93F3}" destId="{B37E33F3-1492-4887-AA97-C5D08E4AC57F}" srcOrd="11" destOrd="0" presId="urn:microsoft.com/office/officeart/2005/8/layout/default"/>
    <dgm:cxn modelId="{8D31C646-7D24-4338-B201-E17102A0052D}" type="presParOf" srcId="{D57424FA-2F4B-453E-ABE5-E079E7EC93F3}" destId="{17F64C67-91D5-4AC5-A3F9-75F2A6409BF3}" srcOrd="12" destOrd="0" presId="urn:microsoft.com/office/officeart/2005/8/layout/default"/>
    <dgm:cxn modelId="{75B995E6-164E-4CBC-8594-65934060F6C7}" type="presParOf" srcId="{D57424FA-2F4B-453E-ABE5-E079E7EC93F3}" destId="{C0BC0D15-D61D-4D43-8E61-B1A0E4B00E4D}" srcOrd="13" destOrd="0" presId="urn:microsoft.com/office/officeart/2005/8/layout/default"/>
    <dgm:cxn modelId="{24F85BF6-87F7-4569-A0C2-B3F35F260DED}" type="presParOf" srcId="{D57424FA-2F4B-453E-ABE5-E079E7EC93F3}" destId="{64D0BBB6-1AA7-4597-9CD7-CE2BBF2A3317}" srcOrd="14" destOrd="0" presId="urn:microsoft.com/office/officeart/2005/8/layout/default"/>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44FD9EA-383D-4F8F-9088-F3229C9BD403}" type="doc">
      <dgm:prSet loTypeId="urn:microsoft.com/office/officeart/2005/8/layout/hProcess9" loCatId="process" qsTypeId="urn:microsoft.com/office/officeart/2005/8/quickstyle/simple1" qsCatId="simple" csTypeId="urn:microsoft.com/office/officeart/2005/8/colors/colorful4" csCatId="colorful" phldr="1"/>
      <dgm:spPr/>
    </dgm:pt>
    <dgm:pt modelId="{067B58AA-A3E2-43EF-B3AE-064FF305E49D}">
      <dgm:prSet phldrT="[Text]" custT="1"/>
      <dgm:spPr/>
      <dgm:t>
        <a:bodyPr/>
        <a:lstStyle/>
        <a:p>
          <a:r>
            <a:rPr lang="en-GB" sz="900" dirty="0">
              <a:solidFill>
                <a:schemeClr val="tx1"/>
              </a:solidFill>
            </a:rPr>
            <a:t>Meet and greet customers, show them to their table, issue a menu</a:t>
          </a:r>
        </a:p>
      </dgm:t>
    </dgm:pt>
    <dgm:pt modelId="{DB99DDCF-6E68-451E-9608-5EB76AC2C8C3}" type="parTrans" cxnId="{908D07BD-325C-4AA6-BD55-4F8DDF5B1AF1}">
      <dgm:prSet/>
      <dgm:spPr/>
      <dgm:t>
        <a:bodyPr/>
        <a:lstStyle/>
        <a:p>
          <a:endParaRPr lang="en-GB" sz="900">
            <a:solidFill>
              <a:schemeClr val="tx1"/>
            </a:solidFill>
          </a:endParaRPr>
        </a:p>
      </dgm:t>
    </dgm:pt>
    <dgm:pt modelId="{C4470CC2-5871-48B7-8C9E-7A68DFFD1932}" type="sibTrans" cxnId="{908D07BD-325C-4AA6-BD55-4F8DDF5B1AF1}">
      <dgm:prSet/>
      <dgm:spPr/>
      <dgm:t>
        <a:bodyPr/>
        <a:lstStyle/>
        <a:p>
          <a:endParaRPr lang="en-GB" sz="900">
            <a:solidFill>
              <a:schemeClr val="tx1"/>
            </a:solidFill>
          </a:endParaRPr>
        </a:p>
      </dgm:t>
    </dgm:pt>
    <dgm:pt modelId="{701A38C1-D2BF-4A1B-B645-4615B07F8203}">
      <dgm:prSet phldrT="[Text]" custT="1"/>
      <dgm:spPr/>
      <dgm:t>
        <a:bodyPr/>
        <a:lstStyle/>
        <a:p>
          <a:r>
            <a:rPr lang="en-GB" sz="900" dirty="0">
              <a:solidFill>
                <a:schemeClr val="tx1"/>
              </a:solidFill>
            </a:rPr>
            <a:t>Clear table, issue bill, take payment, customer leaves</a:t>
          </a:r>
        </a:p>
      </dgm:t>
    </dgm:pt>
    <dgm:pt modelId="{6A84C4A6-0EED-48A2-B90C-943317662B3C}" type="parTrans" cxnId="{558492AF-6D29-4C17-B912-D77AFEF64625}">
      <dgm:prSet/>
      <dgm:spPr/>
      <dgm:t>
        <a:bodyPr/>
        <a:lstStyle/>
        <a:p>
          <a:endParaRPr lang="en-GB" sz="900">
            <a:solidFill>
              <a:schemeClr val="tx1"/>
            </a:solidFill>
          </a:endParaRPr>
        </a:p>
      </dgm:t>
    </dgm:pt>
    <dgm:pt modelId="{3F89F7B7-9A92-4D48-8847-4A1C8A9F40FA}" type="sibTrans" cxnId="{558492AF-6D29-4C17-B912-D77AFEF64625}">
      <dgm:prSet/>
      <dgm:spPr/>
      <dgm:t>
        <a:bodyPr/>
        <a:lstStyle/>
        <a:p>
          <a:endParaRPr lang="en-GB" sz="900">
            <a:solidFill>
              <a:schemeClr val="tx1"/>
            </a:solidFill>
          </a:endParaRPr>
        </a:p>
      </dgm:t>
    </dgm:pt>
    <dgm:pt modelId="{A927FA1C-DB36-4B20-86AC-D1356DF5F312}">
      <dgm:prSet phldrT="[Text]" custT="1"/>
      <dgm:spPr/>
      <dgm:t>
        <a:bodyPr/>
        <a:lstStyle/>
        <a:p>
          <a:r>
            <a:rPr lang="en-GB" sz="900" dirty="0">
              <a:solidFill>
                <a:schemeClr val="tx1"/>
              </a:solidFill>
            </a:rPr>
            <a:t>Reset table for next customers</a:t>
          </a:r>
        </a:p>
      </dgm:t>
    </dgm:pt>
    <dgm:pt modelId="{2D3C6959-FB04-44A8-AADD-8D2DA048BC2C}" type="parTrans" cxnId="{4FAE148D-61EF-428B-9C80-8D5B644B70A4}">
      <dgm:prSet/>
      <dgm:spPr/>
      <dgm:t>
        <a:bodyPr/>
        <a:lstStyle/>
        <a:p>
          <a:endParaRPr lang="en-GB" sz="900">
            <a:solidFill>
              <a:schemeClr val="tx1"/>
            </a:solidFill>
          </a:endParaRPr>
        </a:p>
      </dgm:t>
    </dgm:pt>
    <dgm:pt modelId="{022A0CC9-057E-4B27-83A2-3951313358B5}" type="sibTrans" cxnId="{4FAE148D-61EF-428B-9C80-8D5B644B70A4}">
      <dgm:prSet/>
      <dgm:spPr/>
      <dgm:t>
        <a:bodyPr/>
        <a:lstStyle/>
        <a:p>
          <a:endParaRPr lang="en-GB" sz="900">
            <a:solidFill>
              <a:schemeClr val="tx1"/>
            </a:solidFill>
          </a:endParaRPr>
        </a:p>
      </dgm:t>
    </dgm:pt>
    <dgm:pt modelId="{CD4368F3-10BA-4EF9-AB98-B3C4D6399DAE}">
      <dgm:prSet custT="1"/>
      <dgm:spPr/>
      <dgm:t>
        <a:bodyPr/>
        <a:lstStyle/>
        <a:p>
          <a:r>
            <a:rPr lang="en-GB" sz="900" dirty="0">
              <a:solidFill>
                <a:schemeClr val="tx1"/>
              </a:solidFill>
            </a:rPr>
            <a:t>Take drinks order, take food order and send to the kitchen</a:t>
          </a:r>
        </a:p>
      </dgm:t>
    </dgm:pt>
    <dgm:pt modelId="{4099F251-37BE-41F0-9BBD-13BABDB61C44}" type="parTrans" cxnId="{7C3A8F6A-4F06-4E97-BC60-03568A521BE6}">
      <dgm:prSet/>
      <dgm:spPr/>
      <dgm:t>
        <a:bodyPr/>
        <a:lstStyle/>
        <a:p>
          <a:endParaRPr lang="en-GB" sz="900">
            <a:solidFill>
              <a:schemeClr val="tx1"/>
            </a:solidFill>
          </a:endParaRPr>
        </a:p>
      </dgm:t>
    </dgm:pt>
    <dgm:pt modelId="{13001716-E922-4290-BE3F-219255DA2313}" type="sibTrans" cxnId="{7C3A8F6A-4F06-4E97-BC60-03568A521BE6}">
      <dgm:prSet/>
      <dgm:spPr/>
      <dgm:t>
        <a:bodyPr/>
        <a:lstStyle/>
        <a:p>
          <a:endParaRPr lang="en-GB" sz="900">
            <a:solidFill>
              <a:schemeClr val="tx1"/>
            </a:solidFill>
          </a:endParaRPr>
        </a:p>
      </dgm:t>
    </dgm:pt>
    <dgm:pt modelId="{80E6BB0B-23D4-4B84-8956-45D2CDC4C618}">
      <dgm:prSet custT="1"/>
      <dgm:spPr/>
      <dgm:t>
        <a:bodyPr/>
        <a:lstStyle/>
        <a:p>
          <a:r>
            <a:rPr lang="en-GB" sz="900" dirty="0">
              <a:solidFill>
                <a:schemeClr val="tx1"/>
              </a:solidFill>
            </a:rPr>
            <a:t>When service is ready, serve meal to customers, check on them</a:t>
          </a:r>
        </a:p>
      </dgm:t>
    </dgm:pt>
    <dgm:pt modelId="{9CA3B1F0-B2CA-4E26-91E5-846FF2A913BD}" type="parTrans" cxnId="{A18924CE-2E5F-474D-B7B0-DB647E400F59}">
      <dgm:prSet/>
      <dgm:spPr/>
      <dgm:t>
        <a:bodyPr/>
        <a:lstStyle/>
        <a:p>
          <a:endParaRPr lang="en-GB" sz="900">
            <a:solidFill>
              <a:schemeClr val="tx1"/>
            </a:solidFill>
          </a:endParaRPr>
        </a:p>
      </dgm:t>
    </dgm:pt>
    <dgm:pt modelId="{45DE4114-E360-4F90-89F9-702CDC6ED1F7}" type="sibTrans" cxnId="{A18924CE-2E5F-474D-B7B0-DB647E400F59}">
      <dgm:prSet/>
      <dgm:spPr/>
      <dgm:t>
        <a:bodyPr/>
        <a:lstStyle/>
        <a:p>
          <a:endParaRPr lang="en-GB" sz="900">
            <a:solidFill>
              <a:schemeClr val="tx1"/>
            </a:solidFill>
          </a:endParaRPr>
        </a:p>
      </dgm:t>
    </dgm:pt>
    <dgm:pt modelId="{56D6DEB0-6F76-40A6-A0AE-1DE69D4A5790}">
      <dgm:prSet custT="1"/>
      <dgm:spPr/>
      <dgm:t>
        <a:bodyPr/>
        <a:lstStyle/>
        <a:p>
          <a:r>
            <a:rPr lang="en-GB" sz="900" dirty="0">
              <a:solidFill>
                <a:schemeClr val="tx1"/>
              </a:solidFill>
            </a:rPr>
            <a:t>Clear table when finished, offer dessert/ coffee, send order to the kitchen</a:t>
          </a:r>
        </a:p>
      </dgm:t>
    </dgm:pt>
    <dgm:pt modelId="{87D4A2C5-1FD8-4620-B79C-216E7E85EAFF}" type="parTrans" cxnId="{2788FE2F-36DF-4F9F-B9BE-EBFDA980B657}">
      <dgm:prSet/>
      <dgm:spPr/>
      <dgm:t>
        <a:bodyPr/>
        <a:lstStyle/>
        <a:p>
          <a:endParaRPr lang="en-GB" sz="900">
            <a:solidFill>
              <a:schemeClr val="tx1"/>
            </a:solidFill>
          </a:endParaRPr>
        </a:p>
      </dgm:t>
    </dgm:pt>
    <dgm:pt modelId="{C4320FD8-6C10-425B-8906-C773B58EB73F}" type="sibTrans" cxnId="{2788FE2F-36DF-4F9F-B9BE-EBFDA980B657}">
      <dgm:prSet/>
      <dgm:spPr/>
      <dgm:t>
        <a:bodyPr/>
        <a:lstStyle/>
        <a:p>
          <a:endParaRPr lang="en-GB" sz="900">
            <a:solidFill>
              <a:schemeClr val="tx1"/>
            </a:solidFill>
          </a:endParaRPr>
        </a:p>
      </dgm:t>
    </dgm:pt>
    <dgm:pt modelId="{DED7B67A-5822-4278-9EC0-5A9BBAF3BFF7}">
      <dgm:prSet custT="1"/>
      <dgm:spPr/>
      <dgm:t>
        <a:bodyPr/>
        <a:lstStyle/>
        <a:p>
          <a:r>
            <a:rPr lang="en-GB" sz="900" dirty="0">
              <a:solidFill>
                <a:schemeClr val="tx1"/>
              </a:solidFill>
            </a:rPr>
            <a:t>When service is ready, serve dessert/ coffee</a:t>
          </a:r>
        </a:p>
      </dgm:t>
    </dgm:pt>
    <dgm:pt modelId="{D2BD0189-958E-4B30-AFE9-91507562C4EA}" type="parTrans" cxnId="{FBB0FF19-E348-4657-BA00-565BD292528F}">
      <dgm:prSet/>
      <dgm:spPr/>
      <dgm:t>
        <a:bodyPr/>
        <a:lstStyle/>
        <a:p>
          <a:endParaRPr lang="en-GB" sz="900">
            <a:solidFill>
              <a:schemeClr val="tx1"/>
            </a:solidFill>
          </a:endParaRPr>
        </a:p>
      </dgm:t>
    </dgm:pt>
    <dgm:pt modelId="{302D6103-DFFD-4D02-85FA-4A39831FEDF9}" type="sibTrans" cxnId="{FBB0FF19-E348-4657-BA00-565BD292528F}">
      <dgm:prSet/>
      <dgm:spPr/>
      <dgm:t>
        <a:bodyPr/>
        <a:lstStyle/>
        <a:p>
          <a:endParaRPr lang="en-GB" sz="900">
            <a:solidFill>
              <a:schemeClr val="tx1"/>
            </a:solidFill>
          </a:endParaRPr>
        </a:p>
      </dgm:t>
    </dgm:pt>
    <dgm:pt modelId="{A6696581-4C51-404B-ADDD-67B2B4D2F5B1}" type="pres">
      <dgm:prSet presAssocID="{544FD9EA-383D-4F8F-9088-F3229C9BD403}" presName="CompostProcess" presStyleCnt="0">
        <dgm:presLayoutVars>
          <dgm:dir/>
          <dgm:resizeHandles val="exact"/>
        </dgm:presLayoutVars>
      </dgm:prSet>
      <dgm:spPr/>
    </dgm:pt>
    <dgm:pt modelId="{268E4DBB-CF06-4AEF-82B6-6947D75357F2}" type="pres">
      <dgm:prSet presAssocID="{544FD9EA-383D-4F8F-9088-F3229C9BD403}" presName="arrow" presStyleLbl="bgShp" presStyleIdx="0" presStyleCnt="1" custLinFactNeighborX="3295" custLinFactNeighborY="-1348"/>
      <dgm:spPr/>
    </dgm:pt>
    <dgm:pt modelId="{E0CCE882-107D-439C-869A-D1573416B59C}" type="pres">
      <dgm:prSet presAssocID="{544FD9EA-383D-4F8F-9088-F3229C9BD403}" presName="linearProcess" presStyleCnt="0"/>
      <dgm:spPr/>
    </dgm:pt>
    <dgm:pt modelId="{64179F79-513A-4D4E-B483-0A07F7A1C10E}" type="pres">
      <dgm:prSet presAssocID="{067B58AA-A3E2-43EF-B3AE-064FF305E49D}" presName="textNode" presStyleLbl="node1" presStyleIdx="0" presStyleCnt="7">
        <dgm:presLayoutVars>
          <dgm:bulletEnabled val="1"/>
        </dgm:presLayoutVars>
      </dgm:prSet>
      <dgm:spPr/>
    </dgm:pt>
    <dgm:pt modelId="{7CAF47B7-4DFB-461C-BFBC-E53B76056987}" type="pres">
      <dgm:prSet presAssocID="{C4470CC2-5871-48B7-8C9E-7A68DFFD1932}" presName="sibTrans" presStyleCnt="0"/>
      <dgm:spPr/>
    </dgm:pt>
    <dgm:pt modelId="{1FCE5566-0D74-4022-BF88-FDDA8CD208C3}" type="pres">
      <dgm:prSet presAssocID="{CD4368F3-10BA-4EF9-AB98-B3C4D6399DAE}" presName="textNode" presStyleLbl="node1" presStyleIdx="1" presStyleCnt="7">
        <dgm:presLayoutVars>
          <dgm:bulletEnabled val="1"/>
        </dgm:presLayoutVars>
      </dgm:prSet>
      <dgm:spPr/>
    </dgm:pt>
    <dgm:pt modelId="{A7896F09-68F8-424A-81CB-D7EC7870896F}" type="pres">
      <dgm:prSet presAssocID="{13001716-E922-4290-BE3F-219255DA2313}" presName="sibTrans" presStyleCnt="0"/>
      <dgm:spPr/>
    </dgm:pt>
    <dgm:pt modelId="{6B1DAD81-5215-4A80-93AD-E8F05E77B150}" type="pres">
      <dgm:prSet presAssocID="{80E6BB0B-23D4-4B84-8956-45D2CDC4C618}" presName="textNode" presStyleLbl="node1" presStyleIdx="2" presStyleCnt="7">
        <dgm:presLayoutVars>
          <dgm:bulletEnabled val="1"/>
        </dgm:presLayoutVars>
      </dgm:prSet>
      <dgm:spPr/>
    </dgm:pt>
    <dgm:pt modelId="{01B7221A-979A-4B91-AAEC-6256D487A21B}" type="pres">
      <dgm:prSet presAssocID="{45DE4114-E360-4F90-89F9-702CDC6ED1F7}" presName="sibTrans" presStyleCnt="0"/>
      <dgm:spPr/>
    </dgm:pt>
    <dgm:pt modelId="{891B9A39-5F80-45A6-A686-4CC96109D9ED}" type="pres">
      <dgm:prSet presAssocID="{56D6DEB0-6F76-40A6-A0AE-1DE69D4A5790}" presName="textNode" presStyleLbl="node1" presStyleIdx="3" presStyleCnt="7">
        <dgm:presLayoutVars>
          <dgm:bulletEnabled val="1"/>
        </dgm:presLayoutVars>
      </dgm:prSet>
      <dgm:spPr/>
    </dgm:pt>
    <dgm:pt modelId="{3FF3F056-AE23-47DA-9954-861FC4A57024}" type="pres">
      <dgm:prSet presAssocID="{C4320FD8-6C10-425B-8906-C773B58EB73F}" presName="sibTrans" presStyleCnt="0"/>
      <dgm:spPr/>
    </dgm:pt>
    <dgm:pt modelId="{E6C8F9B8-2552-492B-B410-2A7D0E8C3B0B}" type="pres">
      <dgm:prSet presAssocID="{DED7B67A-5822-4278-9EC0-5A9BBAF3BFF7}" presName="textNode" presStyleLbl="node1" presStyleIdx="4" presStyleCnt="7">
        <dgm:presLayoutVars>
          <dgm:bulletEnabled val="1"/>
        </dgm:presLayoutVars>
      </dgm:prSet>
      <dgm:spPr/>
    </dgm:pt>
    <dgm:pt modelId="{51F60E29-F5BD-468E-BC3F-B46FE5CDBE5E}" type="pres">
      <dgm:prSet presAssocID="{302D6103-DFFD-4D02-85FA-4A39831FEDF9}" presName="sibTrans" presStyleCnt="0"/>
      <dgm:spPr/>
    </dgm:pt>
    <dgm:pt modelId="{F0BD5732-7D42-456A-BA10-52004EBFF820}" type="pres">
      <dgm:prSet presAssocID="{701A38C1-D2BF-4A1B-B645-4615B07F8203}" presName="textNode" presStyleLbl="node1" presStyleIdx="5" presStyleCnt="7">
        <dgm:presLayoutVars>
          <dgm:bulletEnabled val="1"/>
        </dgm:presLayoutVars>
      </dgm:prSet>
      <dgm:spPr/>
    </dgm:pt>
    <dgm:pt modelId="{B9BA92B3-7A4A-4BFE-B87C-0F7E809EB5B7}" type="pres">
      <dgm:prSet presAssocID="{3F89F7B7-9A92-4D48-8847-4A1C8A9F40FA}" presName="sibTrans" presStyleCnt="0"/>
      <dgm:spPr/>
    </dgm:pt>
    <dgm:pt modelId="{F5900C7B-67C4-4AFD-A3C8-747E6C969189}" type="pres">
      <dgm:prSet presAssocID="{A927FA1C-DB36-4B20-86AC-D1356DF5F312}" presName="textNode" presStyleLbl="node1" presStyleIdx="6" presStyleCnt="7">
        <dgm:presLayoutVars>
          <dgm:bulletEnabled val="1"/>
        </dgm:presLayoutVars>
      </dgm:prSet>
      <dgm:spPr/>
    </dgm:pt>
  </dgm:ptLst>
  <dgm:cxnLst>
    <dgm:cxn modelId="{FBB0FF19-E348-4657-BA00-565BD292528F}" srcId="{544FD9EA-383D-4F8F-9088-F3229C9BD403}" destId="{DED7B67A-5822-4278-9EC0-5A9BBAF3BFF7}" srcOrd="4" destOrd="0" parTransId="{D2BD0189-958E-4B30-AFE9-91507562C4EA}" sibTransId="{302D6103-DFFD-4D02-85FA-4A39831FEDF9}"/>
    <dgm:cxn modelId="{3CBF6429-65F7-432F-9E17-616C83335EAA}" type="presOf" srcId="{56D6DEB0-6F76-40A6-A0AE-1DE69D4A5790}" destId="{891B9A39-5F80-45A6-A686-4CC96109D9ED}" srcOrd="0" destOrd="0" presId="urn:microsoft.com/office/officeart/2005/8/layout/hProcess9"/>
    <dgm:cxn modelId="{2788FE2F-36DF-4F9F-B9BE-EBFDA980B657}" srcId="{544FD9EA-383D-4F8F-9088-F3229C9BD403}" destId="{56D6DEB0-6F76-40A6-A0AE-1DE69D4A5790}" srcOrd="3" destOrd="0" parTransId="{87D4A2C5-1FD8-4620-B79C-216E7E85EAFF}" sibTransId="{C4320FD8-6C10-425B-8906-C773B58EB73F}"/>
    <dgm:cxn modelId="{6380DC3B-1045-4216-8C87-9E0BB8EB4918}" type="presOf" srcId="{544FD9EA-383D-4F8F-9088-F3229C9BD403}" destId="{A6696581-4C51-404B-ADDD-67B2B4D2F5B1}" srcOrd="0" destOrd="0" presId="urn:microsoft.com/office/officeart/2005/8/layout/hProcess9"/>
    <dgm:cxn modelId="{15AC1266-00E4-4BF6-B202-562535C4CAAB}" type="presOf" srcId="{A927FA1C-DB36-4B20-86AC-D1356DF5F312}" destId="{F5900C7B-67C4-4AFD-A3C8-747E6C969189}" srcOrd="0" destOrd="0" presId="urn:microsoft.com/office/officeart/2005/8/layout/hProcess9"/>
    <dgm:cxn modelId="{7C3A8F6A-4F06-4E97-BC60-03568A521BE6}" srcId="{544FD9EA-383D-4F8F-9088-F3229C9BD403}" destId="{CD4368F3-10BA-4EF9-AB98-B3C4D6399DAE}" srcOrd="1" destOrd="0" parTransId="{4099F251-37BE-41F0-9BBD-13BABDB61C44}" sibTransId="{13001716-E922-4290-BE3F-219255DA2313}"/>
    <dgm:cxn modelId="{277D0F4F-2674-4875-837A-C06EA505C877}" type="presOf" srcId="{DED7B67A-5822-4278-9EC0-5A9BBAF3BFF7}" destId="{E6C8F9B8-2552-492B-B410-2A7D0E8C3B0B}" srcOrd="0" destOrd="0" presId="urn:microsoft.com/office/officeart/2005/8/layout/hProcess9"/>
    <dgm:cxn modelId="{6344E654-E256-4077-B79C-20BFD228CE2A}" type="presOf" srcId="{80E6BB0B-23D4-4B84-8956-45D2CDC4C618}" destId="{6B1DAD81-5215-4A80-93AD-E8F05E77B150}" srcOrd="0" destOrd="0" presId="urn:microsoft.com/office/officeart/2005/8/layout/hProcess9"/>
    <dgm:cxn modelId="{4FAE148D-61EF-428B-9C80-8D5B644B70A4}" srcId="{544FD9EA-383D-4F8F-9088-F3229C9BD403}" destId="{A927FA1C-DB36-4B20-86AC-D1356DF5F312}" srcOrd="6" destOrd="0" parTransId="{2D3C6959-FB04-44A8-AADD-8D2DA048BC2C}" sibTransId="{022A0CC9-057E-4B27-83A2-3951313358B5}"/>
    <dgm:cxn modelId="{7FFC629B-80A0-4623-B30D-C4C00D92026A}" type="presOf" srcId="{CD4368F3-10BA-4EF9-AB98-B3C4D6399DAE}" destId="{1FCE5566-0D74-4022-BF88-FDDA8CD208C3}" srcOrd="0" destOrd="0" presId="urn:microsoft.com/office/officeart/2005/8/layout/hProcess9"/>
    <dgm:cxn modelId="{558492AF-6D29-4C17-B912-D77AFEF64625}" srcId="{544FD9EA-383D-4F8F-9088-F3229C9BD403}" destId="{701A38C1-D2BF-4A1B-B645-4615B07F8203}" srcOrd="5" destOrd="0" parTransId="{6A84C4A6-0EED-48A2-B90C-943317662B3C}" sibTransId="{3F89F7B7-9A92-4D48-8847-4A1C8A9F40FA}"/>
    <dgm:cxn modelId="{908D07BD-325C-4AA6-BD55-4F8DDF5B1AF1}" srcId="{544FD9EA-383D-4F8F-9088-F3229C9BD403}" destId="{067B58AA-A3E2-43EF-B3AE-064FF305E49D}" srcOrd="0" destOrd="0" parTransId="{DB99DDCF-6E68-451E-9608-5EB76AC2C8C3}" sibTransId="{C4470CC2-5871-48B7-8C9E-7A68DFFD1932}"/>
    <dgm:cxn modelId="{A18924CE-2E5F-474D-B7B0-DB647E400F59}" srcId="{544FD9EA-383D-4F8F-9088-F3229C9BD403}" destId="{80E6BB0B-23D4-4B84-8956-45D2CDC4C618}" srcOrd="2" destOrd="0" parTransId="{9CA3B1F0-B2CA-4E26-91E5-846FF2A913BD}" sibTransId="{45DE4114-E360-4F90-89F9-702CDC6ED1F7}"/>
    <dgm:cxn modelId="{43AED4E1-4071-47BD-BE2B-355C989DB199}" type="presOf" srcId="{067B58AA-A3E2-43EF-B3AE-064FF305E49D}" destId="{64179F79-513A-4D4E-B483-0A07F7A1C10E}" srcOrd="0" destOrd="0" presId="urn:microsoft.com/office/officeart/2005/8/layout/hProcess9"/>
    <dgm:cxn modelId="{8F2044F5-4FC9-4E25-AAE8-7B48ECA58227}" type="presOf" srcId="{701A38C1-D2BF-4A1B-B645-4615B07F8203}" destId="{F0BD5732-7D42-456A-BA10-52004EBFF820}" srcOrd="0" destOrd="0" presId="urn:microsoft.com/office/officeart/2005/8/layout/hProcess9"/>
    <dgm:cxn modelId="{1DB824A1-B608-450A-A981-0CD6E4BF398B}" type="presParOf" srcId="{A6696581-4C51-404B-ADDD-67B2B4D2F5B1}" destId="{268E4DBB-CF06-4AEF-82B6-6947D75357F2}" srcOrd="0" destOrd="0" presId="urn:microsoft.com/office/officeart/2005/8/layout/hProcess9"/>
    <dgm:cxn modelId="{A27DCE41-3D5F-4E8D-9B10-9308DA12C56B}" type="presParOf" srcId="{A6696581-4C51-404B-ADDD-67B2B4D2F5B1}" destId="{E0CCE882-107D-439C-869A-D1573416B59C}" srcOrd="1" destOrd="0" presId="urn:microsoft.com/office/officeart/2005/8/layout/hProcess9"/>
    <dgm:cxn modelId="{6D8F9AED-AD54-45A8-B4A6-7252868BC730}" type="presParOf" srcId="{E0CCE882-107D-439C-869A-D1573416B59C}" destId="{64179F79-513A-4D4E-B483-0A07F7A1C10E}" srcOrd="0" destOrd="0" presId="urn:microsoft.com/office/officeart/2005/8/layout/hProcess9"/>
    <dgm:cxn modelId="{B052A95C-4692-495F-9DFC-43EFF6C40184}" type="presParOf" srcId="{E0CCE882-107D-439C-869A-D1573416B59C}" destId="{7CAF47B7-4DFB-461C-BFBC-E53B76056987}" srcOrd="1" destOrd="0" presId="urn:microsoft.com/office/officeart/2005/8/layout/hProcess9"/>
    <dgm:cxn modelId="{06669E16-84B8-49D9-BC82-889AB151D6B7}" type="presParOf" srcId="{E0CCE882-107D-439C-869A-D1573416B59C}" destId="{1FCE5566-0D74-4022-BF88-FDDA8CD208C3}" srcOrd="2" destOrd="0" presId="urn:microsoft.com/office/officeart/2005/8/layout/hProcess9"/>
    <dgm:cxn modelId="{EF409145-89FE-4B5A-965B-5F4F64172186}" type="presParOf" srcId="{E0CCE882-107D-439C-869A-D1573416B59C}" destId="{A7896F09-68F8-424A-81CB-D7EC7870896F}" srcOrd="3" destOrd="0" presId="urn:microsoft.com/office/officeart/2005/8/layout/hProcess9"/>
    <dgm:cxn modelId="{13DF2A59-3C07-4552-93E1-53338B9E0CE0}" type="presParOf" srcId="{E0CCE882-107D-439C-869A-D1573416B59C}" destId="{6B1DAD81-5215-4A80-93AD-E8F05E77B150}" srcOrd="4" destOrd="0" presId="urn:microsoft.com/office/officeart/2005/8/layout/hProcess9"/>
    <dgm:cxn modelId="{023CFF7C-511E-4F5A-ADF9-E6CD015126B2}" type="presParOf" srcId="{E0CCE882-107D-439C-869A-D1573416B59C}" destId="{01B7221A-979A-4B91-AAEC-6256D487A21B}" srcOrd="5" destOrd="0" presId="urn:microsoft.com/office/officeart/2005/8/layout/hProcess9"/>
    <dgm:cxn modelId="{EE5F9C2C-6EB1-4BC4-8030-495D01A9C124}" type="presParOf" srcId="{E0CCE882-107D-439C-869A-D1573416B59C}" destId="{891B9A39-5F80-45A6-A686-4CC96109D9ED}" srcOrd="6" destOrd="0" presId="urn:microsoft.com/office/officeart/2005/8/layout/hProcess9"/>
    <dgm:cxn modelId="{3D18B8AC-A65E-454C-8FEF-B3014F3A9449}" type="presParOf" srcId="{E0CCE882-107D-439C-869A-D1573416B59C}" destId="{3FF3F056-AE23-47DA-9954-861FC4A57024}" srcOrd="7" destOrd="0" presId="urn:microsoft.com/office/officeart/2005/8/layout/hProcess9"/>
    <dgm:cxn modelId="{30A79D1E-B46B-459A-B2B9-9FE9C52A1FE5}" type="presParOf" srcId="{E0CCE882-107D-439C-869A-D1573416B59C}" destId="{E6C8F9B8-2552-492B-B410-2A7D0E8C3B0B}" srcOrd="8" destOrd="0" presId="urn:microsoft.com/office/officeart/2005/8/layout/hProcess9"/>
    <dgm:cxn modelId="{AE1EB821-834C-44D8-B313-B534E7D0C741}" type="presParOf" srcId="{E0CCE882-107D-439C-869A-D1573416B59C}" destId="{51F60E29-F5BD-468E-BC3F-B46FE5CDBE5E}" srcOrd="9" destOrd="0" presId="urn:microsoft.com/office/officeart/2005/8/layout/hProcess9"/>
    <dgm:cxn modelId="{399CF90D-047B-4BF3-A8C4-452F325AF17F}" type="presParOf" srcId="{E0CCE882-107D-439C-869A-D1573416B59C}" destId="{F0BD5732-7D42-456A-BA10-52004EBFF820}" srcOrd="10" destOrd="0" presId="urn:microsoft.com/office/officeart/2005/8/layout/hProcess9"/>
    <dgm:cxn modelId="{54447467-829A-4334-87FF-21D0B0DBBC7A}" type="presParOf" srcId="{E0CCE882-107D-439C-869A-D1573416B59C}" destId="{B9BA92B3-7A4A-4BFE-B87C-0F7E809EB5B7}" srcOrd="11" destOrd="0" presId="urn:microsoft.com/office/officeart/2005/8/layout/hProcess9"/>
    <dgm:cxn modelId="{5FEEF01E-DA99-4A98-8963-F04FDD5BD70B}" type="presParOf" srcId="{E0CCE882-107D-439C-869A-D1573416B59C}" destId="{F5900C7B-67C4-4AFD-A3C8-747E6C969189}" srcOrd="1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853C134-425E-497D-91C5-70E10249CA6C}"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n-GB"/>
        </a:p>
      </dgm:t>
    </dgm:pt>
    <dgm:pt modelId="{F9F27D2F-5353-45AE-8D1E-668101C63672}">
      <dgm:prSet phldrT="[Text]"/>
      <dgm:spPr/>
      <dgm:t>
        <a:bodyPr/>
        <a:lstStyle/>
        <a:p>
          <a:r>
            <a:rPr lang="en-GB" dirty="0"/>
            <a:t>Reception</a:t>
          </a:r>
        </a:p>
      </dgm:t>
    </dgm:pt>
    <dgm:pt modelId="{0D956A10-176D-416C-BD83-571427A011E3}" type="parTrans" cxnId="{A3F96E3F-A92C-47F0-A3BB-13714A070385}">
      <dgm:prSet/>
      <dgm:spPr/>
      <dgm:t>
        <a:bodyPr/>
        <a:lstStyle/>
        <a:p>
          <a:endParaRPr lang="en-GB"/>
        </a:p>
      </dgm:t>
    </dgm:pt>
    <dgm:pt modelId="{8C80C9CB-5346-4955-B946-9535A2C524B8}" type="sibTrans" cxnId="{A3F96E3F-A92C-47F0-A3BB-13714A070385}">
      <dgm:prSet/>
      <dgm:spPr/>
      <dgm:t>
        <a:bodyPr/>
        <a:lstStyle/>
        <a:p>
          <a:endParaRPr lang="en-GB"/>
        </a:p>
      </dgm:t>
    </dgm:pt>
    <dgm:pt modelId="{D19FA3F0-23D7-49BF-BC8A-35ED3B5D5DA2}">
      <dgm:prSet phldrT="[Text]"/>
      <dgm:spPr/>
      <dgm:t>
        <a:bodyPr/>
        <a:lstStyle/>
        <a:p>
          <a:r>
            <a:rPr lang="en-GB" dirty="0"/>
            <a:t>IT facilities for checking in and out, telephones, paper and pens, information about facilities in the establishment and in the local area</a:t>
          </a:r>
        </a:p>
      </dgm:t>
    </dgm:pt>
    <dgm:pt modelId="{5B2F575B-0D35-43AC-B8A1-B6355536DD39}" type="parTrans" cxnId="{FE5F3A92-3BA9-4DA3-8457-95F4AF111C21}">
      <dgm:prSet/>
      <dgm:spPr/>
      <dgm:t>
        <a:bodyPr/>
        <a:lstStyle/>
        <a:p>
          <a:endParaRPr lang="en-GB"/>
        </a:p>
      </dgm:t>
    </dgm:pt>
    <dgm:pt modelId="{A921CA26-F2A2-4FDA-8755-548E4AA3837D}" type="sibTrans" cxnId="{FE5F3A92-3BA9-4DA3-8457-95F4AF111C21}">
      <dgm:prSet/>
      <dgm:spPr/>
      <dgm:t>
        <a:bodyPr/>
        <a:lstStyle/>
        <a:p>
          <a:endParaRPr lang="en-GB"/>
        </a:p>
      </dgm:t>
    </dgm:pt>
    <dgm:pt modelId="{3976A5E3-814A-4D41-844B-6A9C3B6452A2}">
      <dgm:prSet phldrT="[Text]"/>
      <dgm:spPr/>
      <dgm:t>
        <a:bodyPr/>
        <a:lstStyle/>
        <a:p>
          <a:r>
            <a:rPr lang="en-GB" dirty="0"/>
            <a:t>Lounge</a:t>
          </a:r>
        </a:p>
      </dgm:t>
    </dgm:pt>
    <dgm:pt modelId="{4AE3DD21-FEE7-4186-A65C-1AD77D46F0D7}" type="parTrans" cxnId="{EA9D0B43-12C0-476B-912D-2E691AAEC8BF}">
      <dgm:prSet/>
      <dgm:spPr/>
      <dgm:t>
        <a:bodyPr/>
        <a:lstStyle/>
        <a:p>
          <a:endParaRPr lang="en-GB"/>
        </a:p>
      </dgm:t>
    </dgm:pt>
    <dgm:pt modelId="{1116AEC3-B7A3-4367-9E7B-69FCEA659F7E}" type="sibTrans" cxnId="{EA9D0B43-12C0-476B-912D-2E691AAEC8BF}">
      <dgm:prSet/>
      <dgm:spPr/>
      <dgm:t>
        <a:bodyPr/>
        <a:lstStyle/>
        <a:p>
          <a:endParaRPr lang="en-GB"/>
        </a:p>
      </dgm:t>
    </dgm:pt>
    <dgm:pt modelId="{8715178A-33A6-4B06-95A8-BA4E7D98D316}">
      <dgm:prSet phldrT="[Text]"/>
      <dgm:spPr/>
      <dgm:t>
        <a:bodyPr/>
        <a:lstStyle/>
        <a:p>
          <a:r>
            <a:rPr lang="en-GB" dirty="0"/>
            <a:t>Furniture for the customers to use such as settees, chairs, tables, lamps and TVs.</a:t>
          </a:r>
        </a:p>
      </dgm:t>
    </dgm:pt>
    <dgm:pt modelId="{2A5CF304-37E7-41A5-97D6-1F5B63A1F18E}" type="parTrans" cxnId="{23895AB9-2E1F-4787-ACC9-0184AD689546}">
      <dgm:prSet/>
      <dgm:spPr/>
      <dgm:t>
        <a:bodyPr/>
        <a:lstStyle/>
        <a:p>
          <a:endParaRPr lang="en-GB"/>
        </a:p>
      </dgm:t>
    </dgm:pt>
    <dgm:pt modelId="{69CD467A-8C87-4875-859D-6F69DBFB6FF4}" type="sibTrans" cxnId="{23895AB9-2E1F-4787-ACC9-0184AD689546}">
      <dgm:prSet/>
      <dgm:spPr/>
      <dgm:t>
        <a:bodyPr/>
        <a:lstStyle/>
        <a:p>
          <a:endParaRPr lang="en-GB"/>
        </a:p>
      </dgm:t>
    </dgm:pt>
    <dgm:pt modelId="{77854ED3-2A89-4049-A0A9-1D1AEE56FB30}">
      <dgm:prSet phldrT="[Text]"/>
      <dgm:spPr/>
      <dgm:t>
        <a:bodyPr/>
        <a:lstStyle/>
        <a:p>
          <a:r>
            <a:rPr lang="en-GB" dirty="0"/>
            <a:t>Bar</a:t>
          </a:r>
        </a:p>
      </dgm:t>
    </dgm:pt>
    <dgm:pt modelId="{83B14970-D9F8-4829-B18A-722E29C3CE27}" type="parTrans" cxnId="{3A542CE5-AF20-480C-86D3-71D37E0751C8}">
      <dgm:prSet/>
      <dgm:spPr/>
      <dgm:t>
        <a:bodyPr/>
        <a:lstStyle/>
        <a:p>
          <a:endParaRPr lang="en-GB"/>
        </a:p>
      </dgm:t>
    </dgm:pt>
    <dgm:pt modelId="{F8E71D2C-766B-4DB6-9EBA-CBB34B5965AB}" type="sibTrans" cxnId="{3A542CE5-AF20-480C-86D3-71D37E0751C8}">
      <dgm:prSet/>
      <dgm:spPr/>
      <dgm:t>
        <a:bodyPr/>
        <a:lstStyle/>
        <a:p>
          <a:endParaRPr lang="en-GB"/>
        </a:p>
      </dgm:t>
    </dgm:pt>
    <dgm:pt modelId="{D0C6C57D-0C36-40C2-AFAC-6A8AD611015D}">
      <dgm:prSet phldrT="[Text]"/>
      <dgm:spPr/>
      <dgm:t>
        <a:bodyPr/>
        <a:lstStyle/>
        <a:p>
          <a:r>
            <a:rPr lang="en-GB" dirty="0"/>
            <a:t>Drinks measures, ice buckets, tongs, a range of glasses, coffee and tea making facilities, tills, menu, and a range of alcoholic and non-alcoholic beverages.</a:t>
          </a:r>
        </a:p>
      </dgm:t>
    </dgm:pt>
    <dgm:pt modelId="{EDCBE26F-143D-40D8-A1A8-C877C8782B94}" type="parTrans" cxnId="{2F9BBB23-A28C-4547-9636-E7656931FE98}">
      <dgm:prSet/>
      <dgm:spPr/>
      <dgm:t>
        <a:bodyPr/>
        <a:lstStyle/>
        <a:p>
          <a:endParaRPr lang="en-GB"/>
        </a:p>
      </dgm:t>
    </dgm:pt>
    <dgm:pt modelId="{832CF314-028F-45F5-868E-1F1A9F44CC44}" type="sibTrans" cxnId="{2F9BBB23-A28C-4547-9636-E7656931FE98}">
      <dgm:prSet/>
      <dgm:spPr/>
      <dgm:t>
        <a:bodyPr/>
        <a:lstStyle/>
        <a:p>
          <a:endParaRPr lang="en-GB"/>
        </a:p>
      </dgm:t>
    </dgm:pt>
    <dgm:pt modelId="{131E9C58-C0BD-4CDB-8A3F-666E7CB2F673}" type="pres">
      <dgm:prSet presAssocID="{5853C134-425E-497D-91C5-70E10249CA6C}" presName="Name0" presStyleCnt="0">
        <dgm:presLayoutVars>
          <dgm:dir/>
          <dgm:animLvl val="lvl"/>
          <dgm:resizeHandles val="exact"/>
        </dgm:presLayoutVars>
      </dgm:prSet>
      <dgm:spPr/>
    </dgm:pt>
    <dgm:pt modelId="{70E810F2-DDF0-4EBC-A887-2681BFD91E28}" type="pres">
      <dgm:prSet presAssocID="{F9F27D2F-5353-45AE-8D1E-668101C63672}" presName="composite" presStyleCnt="0"/>
      <dgm:spPr/>
    </dgm:pt>
    <dgm:pt modelId="{C3F82A7E-4411-480D-9D91-772857A229FD}" type="pres">
      <dgm:prSet presAssocID="{F9F27D2F-5353-45AE-8D1E-668101C63672}" presName="parTx" presStyleLbl="alignNode1" presStyleIdx="0" presStyleCnt="3">
        <dgm:presLayoutVars>
          <dgm:chMax val="0"/>
          <dgm:chPref val="0"/>
          <dgm:bulletEnabled val="1"/>
        </dgm:presLayoutVars>
      </dgm:prSet>
      <dgm:spPr/>
    </dgm:pt>
    <dgm:pt modelId="{1F6BFAA9-1F88-4B89-B03E-20E841583486}" type="pres">
      <dgm:prSet presAssocID="{F9F27D2F-5353-45AE-8D1E-668101C63672}" presName="desTx" presStyleLbl="alignAccFollowNode1" presStyleIdx="0" presStyleCnt="3">
        <dgm:presLayoutVars>
          <dgm:bulletEnabled val="1"/>
        </dgm:presLayoutVars>
      </dgm:prSet>
      <dgm:spPr/>
    </dgm:pt>
    <dgm:pt modelId="{90F47345-A95B-41C9-BEED-F9AFBCC92DDB}" type="pres">
      <dgm:prSet presAssocID="{8C80C9CB-5346-4955-B946-9535A2C524B8}" presName="space" presStyleCnt="0"/>
      <dgm:spPr/>
    </dgm:pt>
    <dgm:pt modelId="{7FBB24BF-CEF2-4AF1-91F4-A125AA507463}" type="pres">
      <dgm:prSet presAssocID="{3976A5E3-814A-4D41-844B-6A9C3B6452A2}" presName="composite" presStyleCnt="0"/>
      <dgm:spPr/>
    </dgm:pt>
    <dgm:pt modelId="{DEA17B43-C056-4100-AB3C-CC225D45C334}" type="pres">
      <dgm:prSet presAssocID="{3976A5E3-814A-4D41-844B-6A9C3B6452A2}" presName="parTx" presStyleLbl="alignNode1" presStyleIdx="1" presStyleCnt="3">
        <dgm:presLayoutVars>
          <dgm:chMax val="0"/>
          <dgm:chPref val="0"/>
          <dgm:bulletEnabled val="1"/>
        </dgm:presLayoutVars>
      </dgm:prSet>
      <dgm:spPr/>
    </dgm:pt>
    <dgm:pt modelId="{F1417F31-81B7-4221-B082-9AA05DA1E5C4}" type="pres">
      <dgm:prSet presAssocID="{3976A5E3-814A-4D41-844B-6A9C3B6452A2}" presName="desTx" presStyleLbl="alignAccFollowNode1" presStyleIdx="1" presStyleCnt="3">
        <dgm:presLayoutVars>
          <dgm:bulletEnabled val="1"/>
        </dgm:presLayoutVars>
      </dgm:prSet>
      <dgm:spPr/>
    </dgm:pt>
    <dgm:pt modelId="{54B2A0CF-3E13-460D-B685-944AC89D94CA}" type="pres">
      <dgm:prSet presAssocID="{1116AEC3-B7A3-4367-9E7B-69FCEA659F7E}" presName="space" presStyleCnt="0"/>
      <dgm:spPr/>
    </dgm:pt>
    <dgm:pt modelId="{25539845-9172-4BD8-828F-70156C0438A7}" type="pres">
      <dgm:prSet presAssocID="{77854ED3-2A89-4049-A0A9-1D1AEE56FB30}" presName="composite" presStyleCnt="0"/>
      <dgm:spPr/>
    </dgm:pt>
    <dgm:pt modelId="{40E37211-A5D5-45D6-AB72-E0D87CAA240A}" type="pres">
      <dgm:prSet presAssocID="{77854ED3-2A89-4049-A0A9-1D1AEE56FB30}" presName="parTx" presStyleLbl="alignNode1" presStyleIdx="2" presStyleCnt="3">
        <dgm:presLayoutVars>
          <dgm:chMax val="0"/>
          <dgm:chPref val="0"/>
          <dgm:bulletEnabled val="1"/>
        </dgm:presLayoutVars>
      </dgm:prSet>
      <dgm:spPr/>
    </dgm:pt>
    <dgm:pt modelId="{FCCA5BFA-4A4E-4A19-B309-E11777A448FF}" type="pres">
      <dgm:prSet presAssocID="{77854ED3-2A89-4049-A0A9-1D1AEE56FB30}" presName="desTx" presStyleLbl="alignAccFollowNode1" presStyleIdx="2" presStyleCnt="3">
        <dgm:presLayoutVars>
          <dgm:bulletEnabled val="1"/>
        </dgm:presLayoutVars>
      </dgm:prSet>
      <dgm:spPr/>
    </dgm:pt>
  </dgm:ptLst>
  <dgm:cxnLst>
    <dgm:cxn modelId="{2F9BBB23-A28C-4547-9636-E7656931FE98}" srcId="{77854ED3-2A89-4049-A0A9-1D1AEE56FB30}" destId="{D0C6C57D-0C36-40C2-AFAC-6A8AD611015D}" srcOrd="0" destOrd="0" parTransId="{EDCBE26F-143D-40D8-A1A8-C877C8782B94}" sibTransId="{832CF314-028F-45F5-868E-1F1A9F44CC44}"/>
    <dgm:cxn modelId="{7FF2D833-28BE-40BC-AAD6-56A102B82E15}" type="presOf" srcId="{77854ED3-2A89-4049-A0A9-1D1AEE56FB30}" destId="{40E37211-A5D5-45D6-AB72-E0D87CAA240A}" srcOrd="0" destOrd="0" presId="urn:microsoft.com/office/officeart/2005/8/layout/hList1"/>
    <dgm:cxn modelId="{A3F96E3F-A92C-47F0-A3BB-13714A070385}" srcId="{5853C134-425E-497D-91C5-70E10249CA6C}" destId="{F9F27D2F-5353-45AE-8D1E-668101C63672}" srcOrd="0" destOrd="0" parTransId="{0D956A10-176D-416C-BD83-571427A011E3}" sibTransId="{8C80C9CB-5346-4955-B946-9535A2C524B8}"/>
    <dgm:cxn modelId="{EA9D0B43-12C0-476B-912D-2E691AAEC8BF}" srcId="{5853C134-425E-497D-91C5-70E10249CA6C}" destId="{3976A5E3-814A-4D41-844B-6A9C3B6452A2}" srcOrd="1" destOrd="0" parTransId="{4AE3DD21-FEE7-4186-A65C-1AD77D46F0D7}" sibTransId="{1116AEC3-B7A3-4367-9E7B-69FCEA659F7E}"/>
    <dgm:cxn modelId="{CEF59357-102F-41A5-8CE5-71303AC5A92B}" type="presOf" srcId="{D0C6C57D-0C36-40C2-AFAC-6A8AD611015D}" destId="{FCCA5BFA-4A4E-4A19-B309-E11777A448FF}" srcOrd="0" destOrd="0" presId="urn:microsoft.com/office/officeart/2005/8/layout/hList1"/>
    <dgm:cxn modelId="{9A85168A-C978-4274-8103-F42EA5F3F3FC}" type="presOf" srcId="{8715178A-33A6-4B06-95A8-BA4E7D98D316}" destId="{F1417F31-81B7-4221-B082-9AA05DA1E5C4}" srcOrd="0" destOrd="0" presId="urn:microsoft.com/office/officeart/2005/8/layout/hList1"/>
    <dgm:cxn modelId="{FE5F3A92-3BA9-4DA3-8457-95F4AF111C21}" srcId="{F9F27D2F-5353-45AE-8D1E-668101C63672}" destId="{D19FA3F0-23D7-49BF-BC8A-35ED3B5D5DA2}" srcOrd="0" destOrd="0" parTransId="{5B2F575B-0D35-43AC-B8A1-B6355536DD39}" sibTransId="{A921CA26-F2A2-4FDA-8755-548E4AA3837D}"/>
    <dgm:cxn modelId="{9D5441B8-8882-4220-8A9B-8EE25F97DF0C}" type="presOf" srcId="{3976A5E3-814A-4D41-844B-6A9C3B6452A2}" destId="{DEA17B43-C056-4100-AB3C-CC225D45C334}" srcOrd="0" destOrd="0" presId="urn:microsoft.com/office/officeart/2005/8/layout/hList1"/>
    <dgm:cxn modelId="{23895AB9-2E1F-4787-ACC9-0184AD689546}" srcId="{3976A5E3-814A-4D41-844B-6A9C3B6452A2}" destId="{8715178A-33A6-4B06-95A8-BA4E7D98D316}" srcOrd="0" destOrd="0" parTransId="{2A5CF304-37E7-41A5-97D6-1F5B63A1F18E}" sibTransId="{69CD467A-8C87-4875-859D-6F69DBFB6FF4}"/>
    <dgm:cxn modelId="{CF27F5E3-832D-44F6-8AE6-927BA78235C2}" type="presOf" srcId="{F9F27D2F-5353-45AE-8D1E-668101C63672}" destId="{C3F82A7E-4411-480D-9D91-772857A229FD}" srcOrd="0" destOrd="0" presId="urn:microsoft.com/office/officeart/2005/8/layout/hList1"/>
    <dgm:cxn modelId="{3A542CE5-AF20-480C-86D3-71D37E0751C8}" srcId="{5853C134-425E-497D-91C5-70E10249CA6C}" destId="{77854ED3-2A89-4049-A0A9-1D1AEE56FB30}" srcOrd="2" destOrd="0" parTransId="{83B14970-D9F8-4829-B18A-722E29C3CE27}" sibTransId="{F8E71D2C-766B-4DB6-9EBA-CBB34B5965AB}"/>
    <dgm:cxn modelId="{F5208CF2-3652-45D5-80A3-F9D94E6B8D60}" type="presOf" srcId="{5853C134-425E-497D-91C5-70E10249CA6C}" destId="{131E9C58-C0BD-4CDB-8A3F-666E7CB2F673}" srcOrd="0" destOrd="0" presId="urn:microsoft.com/office/officeart/2005/8/layout/hList1"/>
    <dgm:cxn modelId="{DE6B82FA-3A74-47CD-847F-2D1A0156E349}" type="presOf" srcId="{D19FA3F0-23D7-49BF-BC8A-35ED3B5D5DA2}" destId="{1F6BFAA9-1F88-4B89-B03E-20E841583486}" srcOrd="0" destOrd="0" presId="urn:microsoft.com/office/officeart/2005/8/layout/hList1"/>
    <dgm:cxn modelId="{1DC01CD7-5F27-4D98-8FDA-72C1C8DFAA0D}" type="presParOf" srcId="{131E9C58-C0BD-4CDB-8A3F-666E7CB2F673}" destId="{70E810F2-DDF0-4EBC-A887-2681BFD91E28}" srcOrd="0" destOrd="0" presId="urn:microsoft.com/office/officeart/2005/8/layout/hList1"/>
    <dgm:cxn modelId="{6802ADC0-6680-4D66-8802-738A90DD3FF4}" type="presParOf" srcId="{70E810F2-DDF0-4EBC-A887-2681BFD91E28}" destId="{C3F82A7E-4411-480D-9D91-772857A229FD}" srcOrd="0" destOrd="0" presId="urn:microsoft.com/office/officeart/2005/8/layout/hList1"/>
    <dgm:cxn modelId="{307A4870-96AA-4D79-920A-6E00D1BC6C99}" type="presParOf" srcId="{70E810F2-DDF0-4EBC-A887-2681BFD91E28}" destId="{1F6BFAA9-1F88-4B89-B03E-20E841583486}" srcOrd="1" destOrd="0" presId="urn:microsoft.com/office/officeart/2005/8/layout/hList1"/>
    <dgm:cxn modelId="{82266175-BAFB-421E-9DE9-35F36FA11D27}" type="presParOf" srcId="{131E9C58-C0BD-4CDB-8A3F-666E7CB2F673}" destId="{90F47345-A95B-41C9-BEED-F9AFBCC92DDB}" srcOrd="1" destOrd="0" presId="urn:microsoft.com/office/officeart/2005/8/layout/hList1"/>
    <dgm:cxn modelId="{18244EB0-66AE-4933-A34C-B1837D08DF2B}" type="presParOf" srcId="{131E9C58-C0BD-4CDB-8A3F-666E7CB2F673}" destId="{7FBB24BF-CEF2-4AF1-91F4-A125AA507463}" srcOrd="2" destOrd="0" presId="urn:microsoft.com/office/officeart/2005/8/layout/hList1"/>
    <dgm:cxn modelId="{B8EA4D93-EE80-453A-9ABA-9DABC0941EA9}" type="presParOf" srcId="{7FBB24BF-CEF2-4AF1-91F4-A125AA507463}" destId="{DEA17B43-C056-4100-AB3C-CC225D45C334}" srcOrd="0" destOrd="0" presId="urn:microsoft.com/office/officeart/2005/8/layout/hList1"/>
    <dgm:cxn modelId="{3BB81487-5CB2-4B40-8C87-860C7283FB64}" type="presParOf" srcId="{7FBB24BF-CEF2-4AF1-91F4-A125AA507463}" destId="{F1417F31-81B7-4221-B082-9AA05DA1E5C4}" srcOrd="1" destOrd="0" presId="urn:microsoft.com/office/officeart/2005/8/layout/hList1"/>
    <dgm:cxn modelId="{BFCF51E4-3A93-400A-92EC-DBBBF9D43B48}" type="presParOf" srcId="{131E9C58-C0BD-4CDB-8A3F-666E7CB2F673}" destId="{54B2A0CF-3E13-460D-B685-944AC89D94CA}" srcOrd="3" destOrd="0" presId="urn:microsoft.com/office/officeart/2005/8/layout/hList1"/>
    <dgm:cxn modelId="{89DEB035-7502-43C3-A51C-238708858435}" type="presParOf" srcId="{131E9C58-C0BD-4CDB-8A3F-666E7CB2F673}" destId="{25539845-9172-4BD8-828F-70156C0438A7}" srcOrd="4" destOrd="0" presId="urn:microsoft.com/office/officeart/2005/8/layout/hList1"/>
    <dgm:cxn modelId="{F2D3024F-C146-47D2-A556-3DCF749375CD}" type="presParOf" srcId="{25539845-9172-4BD8-828F-70156C0438A7}" destId="{40E37211-A5D5-45D6-AB72-E0D87CAA240A}" srcOrd="0" destOrd="0" presId="urn:microsoft.com/office/officeart/2005/8/layout/hList1"/>
    <dgm:cxn modelId="{8E2D8338-7F58-429D-8B94-1C5193A004F4}" type="presParOf" srcId="{25539845-9172-4BD8-828F-70156C0438A7}" destId="{FCCA5BFA-4A4E-4A19-B309-E11777A448FF}"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853C134-425E-497D-91C5-70E10249CA6C}"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n-GB"/>
        </a:p>
      </dgm:t>
    </dgm:pt>
    <dgm:pt modelId="{F9F27D2F-5353-45AE-8D1E-668101C63672}">
      <dgm:prSet phldrT="[Text]"/>
      <dgm:spPr/>
      <dgm:t>
        <a:bodyPr/>
        <a:lstStyle/>
        <a:p>
          <a:r>
            <a:rPr lang="en-GB" dirty="0"/>
            <a:t>Restaurant and dining area</a:t>
          </a:r>
        </a:p>
      </dgm:t>
    </dgm:pt>
    <dgm:pt modelId="{0D956A10-176D-416C-BD83-571427A011E3}" type="parTrans" cxnId="{A3F96E3F-A92C-47F0-A3BB-13714A070385}">
      <dgm:prSet/>
      <dgm:spPr/>
      <dgm:t>
        <a:bodyPr/>
        <a:lstStyle/>
        <a:p>
          <a:endParaRPr lang="en-GB"/>
        </a:p>
      </dgm:t>
    </dgm:pt>
    <dgm:pt modelId="{8C80C9CB-5346-4955-B946-9535A2C524B8}" type="sibTrans" cxnId="{A3F96E3F-A92C-47F0-A3BB-13714A070385}">
      <dgm:prSet/>
      <dgm:spPr/>
      <dgm:t>
        <a:bodyPr/>
        <a:lstStyle/>
        <a:p>
          <a:endParaRPr lang="en-GB"/>
        </a:p>
      </dgm:t>
    </dgm:pt>
    <dgm:pt modelId="{D19FA3F0-23D7-49BF-BC8A-35ED3B5D5DA2}">
      <dgm:prSet phldrT="[Text]"/>
      <dgm:spPr/>
      <dgm:t>
        <a:bodyPr/>
        <a:lstStyle/>
        <a:p>
          <a:r>
            <a:rPr lang="en-GB" baseline="0" dirty="0"/>
            <a:t> table-top equipment such as salt and pepper grinders, flowers, candles, coasters and table mats, cutlery and crockery.</a:t>
          </a:r>
          <a:endParaRPr lang="en-GB" dirty="0"/>
        </a:p>
      </dgm:t>
    </dgm:pt>
    <dgm:pt modelId="{5B2F575B-0D35-43AC-B8A1-B6355536DD39}" type="parTrans" cxnId="{FE5F3A92-3BA9-4DA3-8457-95F4AF111C21}">
      <dgm:prSet/>
      <dgm:spPr/>
      <dgm:t>
        <a:bodyPr/>
        <a:lstStyle/>
        <a:p>
          <a:endParaRPr lang="en-GB"/>
        </a:p>
      </dgm:t>
    </dgm:pt>
    <dgm:pt modelId="{A921CA26-F2A2-4FDA-8755-548E4AA3837D}" type="sibTrans" cxnId="{FE5F3A92-3BA9-4DA3-8457-95F4AF111C21}">
      <dgm:prSet/>
      <dgm:spPr/>
      <dgm:t>
        <a:bodyPr/>
        <a:lstStyle/>
        <a:p>
          <a:endParaRPr lang="en-GB"/>
        </a:p>
      </dgm:t>
    </dgm:pt>
    <dgm:pt modelId="{3976A5E3-814A-4D41-844B-6A9C3B6452A2}">
      <dgm:prSet phldrT="[Text]"/>
      <dgm:spPr/>
      <dgm:t>
        <a:bodyPr/>
        <a:lstStyle/>
        <a:p>
          <a:r>
            <a:rPr lang="en-GB" dirty="0"/>
            <a:t>Toilets and cloakroom</a:t>
          </a:r>
        </a:p>
      </dgm:t>
    </dgm:pt>
    <dgm:pt modelId="{4AE3DD21-FEE7-4186-A65C-1AD77D46F0D7}" type="parTrans" cxnId="{EA9D0B43-12C0-476B-912D-2E691AAEC8BF}">
      <dgm:prSet/>
      <dgm:spPr/>
      <dgm:t>
        <a:bodyPr/>
        <a:lstStyle/>
        <a:p>
          <a:endParaRPr lang="en-GB"/>
        </a:p>
      </dgm:t>
    </dgm:pt>
    <dgm:pt modelId="{1116AEC3-B7A3-4367-9E7B-69FCEA659F7E}" type="sibTrans" cxnId="{EA9D0B43-12C0-476B-912D-2E691AAEC8BF}">
      <dgm:prSet/>
      <dgm:spPr/>
      <dgm:t>
        <a:bodyPr/>
        <a:lstStyle/>
        <a:p>
          <a:endParaRPr lang="en-GB"/>
        </a:p>
      </dgm:t>
    </dgm:pt>
    <dgm:pt modelId="{8715178A-33A6-4B06-95A8-BA4E7D98D316}">
      <dgm:prSet phldrT="[Text]"/>
      <dgm:spPr/>
      <dgm:t>
        <a:bodyPr/>
        <a:lstStyle/>
        <a:p>
          <a:r>
            <a:rPr lang="en-GB" baseline="0" dirty="0"/>
            <a:t> tissues, paper towels or driers, toilet roll, hand soap and hand cream</a:t>
          </a:r>
          <a:endParaRPr lang="en-GB" dirty="0"/>
        </a:p>
      </dgm:t>
    </dgm:pt>
    <dgm:pt modelId="{2A5CF304-37E7-41A5-97D6-1F5B63A1F18E}" type="parTrans" cxnId="{23895AB9-2E1F-4787-ACC9-0184AD689546}">
      <dgm:prSet/>
      <dgm:spPr/>
      <dgm:t>
        <a:bodyPr/>
        <a:lstStyle/>
        <a:p>
          <a:endParaRPr lang="en-GB"/>
        </a:p>
      </dgm:t>
    </dgm:pt>
    <dgm:pt modelId="{69CD467A-8C87-4875-859D-6F69DBFB6FF4}" type="sibTrans" cxnId="{23895AB9-2E1F-4787-ACC9-0184AD689546}">
      <dgm:prSet/>
      <dgm:spPr/>
      <dgm:t>
        <a:bodyPr/>
        <a:lstStyle/>
        <a:p>
          <a:endParaRPr lang="en-GB"/>
        </a:p>
      </dgm:t>
    </dgm:pt>
    <dgm:pt modelId="{131E9C58-C0BD-4CDB-8A3F-666E7CB2F673}" type="pres">
      <dgm:prSet presAssocID="{5853C134-425E-497D-91C5-70E10249CA6C}" presName="Name0" presStyleCnt="0">
        <dgm:presLayoutVars>
          <dgm:dir/>
          <dgm:animLvl val="lvl"/>
          <dgm:resizeHandles val="exact"/>
        </dgm:presLayoutVars>
      </dgm:prSet>
      <dgm:spPr/>
    </dgm:pt>
    <dgm:pt modelId="{70E810F2-DDF0-4EBC-A887-2681BFD91E28}" type="pres">
      <dgm:prSet presAssocID="{F9F27D2F-5353-45AE-8D1E-668101C63672}" presName="composite" presStyleCnt="0"/>
      <dgm:spPr/>
    </dgm:pt>
    <dgm:pt modelId="{C3F82A7E-4411-480D-9D91-772857A229FD}" type="pres">
      <dgm:prSet presAssocID="{F9F27D2F-5353-45AE-8D1E-668101C63672}" presName="parTx" presStyleLbl="alignNode1" presStyleIdx="0" presStyleCnt="2">
        <dgm:presLayoutVars>
          <dgm:chMax val="0"/>
          <dgm:chPref val="0"/>
          <dgm:bulletEnabled val="1"/>
        </dgm:presLayoutVars>
      </dgm:prSet>
      <dgm:spPr/>
    </dgm:pt>
    <dgm:pt modelId="{1F6BFAA9-1F88-4B89-B03E-20E841583486}" type="pres">
      <dgm:prSet presAssocID="{F9F27D2F-5353-45AE-8D1E-668101C63672}" presName="desTx" presStyleLbl="alignAccFollowNode1" presStyleIdx="0" presStyleCnt="2">
        <dgm:presLayoutVars>
          <dgm:bulletEnabled val="1"/>
        </dgm:presLayoutVars>
      </dgm:prSet>
      <dgm:spPr/>
    </dgm:pt>
    <dgm:pt modelId="{90F47345-A95B-41C9-BEED-F9AFBCC92DDB}" type="pres">
      <dgm:prSet presAssocID="{8C80C9CB-5346-4955-B946-9535A2C524B8}" presName="space" presStyleCnt="0"/>
      <dgm:spPr/>
    </dgm:pt>
    <dgm:pt modelId="{7FBB24BF-CEF2-4AF1-91F4-A125AA507463}" type="pres">
      <dgm:prSet presAssocID="{3976A5E3-814A-4D41-844B-6A9C3B6452A2}" presName="composite" presStyleCnt="0"/>
      <dgm:spPr/>
    </dgm:pt>
    <dgm:pt modelId="{DEA17B43-C056-4100-AB3C-CC225D45C334}" type="pres">
      <dgm:prSet presAssocID="{3976A5E3-814A-4D41-844B-6A9C3B6452A2}" presName="parTx" presStyleLbl="alignNode1" presStyleIdx="1" presStyleCnt="2">
        <dgm:presLayoutVars>
          <dgm:chMax val="0"/>
          <dgm:chPref val="0"/>
          <dgm:bulletEnabled val="1"/>
        </dgm:presLayoutVars>
      </dgm:prSet>
      <dgm:spPr/>
    </dgm:pt>
    <dgm:pt modelId="{F1417F31-81B7-4221-B082-9AA05DA1E5C4}" type="pres">
      <dgm:prSet presAssocID="{3976A5E3-814A-4D41-844B-6A9C3B6452A2}" presName="desTx" presStyleLbl="alignAccFollowNode1" presStyleIdx="1" presStyleCnt="2">
        <dgm:presLayoutVars>
          <dgm:bulletEnabled val="1"/>
        </dgm:presLayoutVars>
      </dgm:prSet>
      <dgm:spPr/>
    </dgm:pt>
  </dgm:ptLst>
  <dgm:cxnLst>
    <dgm:cxn modelId="{2A2A8D11-8899-432C-9362-2748CEF3BF58}" type="presOf" srcId="{D19FA3F0-23D7-49BF-BC8A-35ED3B5D5DA2}" destId="{1F6BFAA9-1F88-4B89-B03E-20E841583486}" srcOrd="0" destOrd="0" presId="urn:microsoft.com/office/officeart/2005/8/layout/hList1"/>
    <dgm:cxn modelId="{0AB8A31C-D0EC-4E66-A29D-CBF08A5858D6}" type="presOf" srcId="{8715178A-33A6-4B06-95A8-BA4E7D98D316}" destId="{F1417F31-81B7-4221-B082-9AA05DA1E5C4}" srcOrd="0" destOrd="0" presId="urn:microsoft.com/office/officeart/2005/8/layout/hList1"/>
    <dgm:cxn modelId="{41A9F623-EC52-40F7-9F6D-95E01085CF62}" type="presOf" srcId="{F9F27D2F-5353-45AE-8D1E-668101C63672}" destId="{C3F82A7E-4411-480D-9D91-772857A229FD}" srcOrd="0" destOrd="0" presId="urn:microsoft.com/office/officeart/2005/8/layout/hList1"/>
    <dgm:cxn modelId="{A3F96E3F-A92C-47F0-A3BB-13714A070385}" srcId="{5853C134-425E-497D-91C5-70E10249CA6C}" destId="{F9F27D2F-5353-45AE-8D1E-668101C63672}" srcOrd="0" destOrd="0" parTransId="{0D956A10-176D-416C-BD83-571427A011E3}" sibTransId="{8C80C9CB-5346-4955-B946-9535A2C524B8}"/>
    <dgm:cxn modelId="{EA9D0B43-12C0-476B-912D-2E691AAEC8BF}" srcId="{5853C134-425E-497D-91C5-70E10249CA6C}" destId="{3976A5E3-814A-4D41-844B-6A9C3B6452A2}" srcOrd="1" destOrd="0" parTransId="{4AE3DD21-FEE7-4186-A65C-1AD77D46F0D7}" sibTransId="{1116AEC3-B7A3-4367-9E7B-69FCEA659F7E}"/>
    <dgm:cxn modelId="{2010786A-13E6-472E-97D2-71B09E2DED9F}" type="presOf" srcId="{3976A5E3-814A-4D41-844B-6A9C3B6452A2}" destId="{DEA17B43-C056-4100-AB3C-CC225D45C334}" srcOrd="0" destOrd="0" presId="urn:microsoft.com/office/officeart/2005/8/layout/hList1"/>
    <dgm:cxn modelId="{6CF8E14A-CECB-4578-95D5-B490B91C6120}" type="presOf" srcId="{5853C134-425E-497D-91C5-70E10249CA6C}" destId="{131E9C58-C0BD-4CDB-8A3F-666E7CB2F673}" srcOrd="0" destOrd="0" presId="urn:microsoft.com/office/officeart/2005/8/layout/hList1"/>
    <dgm:cxn modelId="{FE5F3A92-3BA9-4DA3-8457-95F4AF111C21}" srcId="{F9F27D2F-5353-45AE-8D1E-668101C63672}" destId="{D19FA3F0-23D7-49BF-BC8A-35ED3B5D5DA2}" srcOrd="0" destOrd="0" parTransId="{5B2F575B-0D35-43AC-B8A1-B6355536DD39}" sibTransId="{A921CA26-F2A2-4FDA-8755-548E4AA3837D}"/>
    <dgm:cxn modelId="{23895AB9-2E1F-4787-ACC9-0184AD689546}" srcId="{3976A5E3-814A-4D41-844B-6A9C3B6452A2}" destId="{8715178A-33A6-4B06-95A8-BA4E7D98D316}" srcOrd="0" destOrd="0" parTransId="{2A5CF304-37E7-41A5-97D6-1F5B63A1F18E}" sibTransId="{69CD467A-8C87-4875-859D-6F69DBFB6FF4}"/>
    <dgm:cxn modelId="{03C92087-7D9B-4CB4-87CA-9CAAD50530DF}" type="presParOf" srcId="{131E9C58-C0BD-4CDB-8A3F-666E7CB2F673}" destId="{70E810F2-DDF0-4EBC-A887-2681BFD91E28}" srcOrd="0" destOrd="0" presId="urn:microsoft.com/office/officeart/2005/8/layout/hList1"/>
    <dgm:cxn modelId="{EA18B398-3D16-4598-8996-B54828C6D1AF}" type="presParOf" srcId="{70E810F2-DDF0-4EBC-A887-2681BFD91E28}" destId="{C3F82A7E-4411-480D-9D91-772857A229FD}" srcOrd="0" destOrd="0" presId="urn:microsoft.com/office/officeart/2005/8/layout/hList1"/>
    <dgm:cxn modelId="{9A2C665C-7030-46FE-9EFA-814DFAB53C6C}" type="presParOf" srcId="{70E810F2-DDF0-4EBC-A887-2681BFD91E28}" destId="{1F6BFAA9-1F88-4B89-B03E-20E841583486}" srcOrd="1" destOrd="0" presId="urn:microsoft.com/office/officeart/2005/8/layout/hList1"/>
    <dgm:cxn modelId="{470F1DAA-317D-44C1-977D-31BC57D13A55}" type="presParOf" srcId="{131E9C58-C0BD-4CDB-8A3F-666E7CB2F673}" destId="{90F47345-A95B-41C9-BEED-F9AFBCC92DDB}" srcOrd="1" destOrd="0" presId="urn:microsoft.com/office/officeart/2005/8/layout/hList1"/>
    <dgm:cxn modelId="{4E4038C7-FBFD-4D64-B3ED-CC817AF793D4}" type="presParOf" srcId="{131E9C58-C0BD-4CDB-8A3F-666E7CB2F673}" destId="{7FBB24BF-CEF2-4AF1-91F4-A125AA507463}" srcOrd="2" destOrd="0" presId="urn:microsoft.com/office/officeart/2005/8/layout/hList1"/>
    <dgm:cxn modelId="{9C77C919-DAE9-4866-B341-05C9BAB6E954}" type="presParOf" srcId="{7FBB24BF-CEF2-4AF1-91F4-A125AA507463}" destId="{DEA17B43-C056-4100-AB3C-CC225D45C334}" srcOrd="0" destOrd="0" presId="urn:microsoft.com/office/officeart/2005/8/layout/hList1"/>
    <dgm:cxn modelId="{EFB4BAF8-428B-43DE-8289-41C4D5EE8FBC}" type="presParOf" srcId="{7FBB24BF-CEF2-4AF1-91F4-A125AA507463}" destId="{F1417F31-81B7-4221-B082-9AA05DA1E5C4}" srcOrd="1" destOrd="0" presId="urn:microsoft.com/office/officeart/2005/8/layout/hList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D3647C1-DC71-412B-B787-398BEDA1AE47}" type="doc">
      <dgm:prSet loTypeId="urn:microsoft.com/office/officeart/2005/8/layout/radial1" loCatId="cycle" qsTypeId="urn:microsoft.com/office/officeart/2005/8/quickstyle/3d3" qsCatId="3D" csTypeId="urn:microsoft.com/office/officeart/2005/8/colors/colorful4" csCatId="colorful" phldr="1"/>
      <dgm:spPr/>
      <dgm:t>
        <a:bodyPr/>
        <a:lstStyle/>
        <a:p>
          <a:endParaRPr lang="en-GB"/>
        </a:p>
      </dgm:t>
    </dgm:pt>
    <dgm:pt modelId="{A49082F5-17E0-41F5-AD5C-4BC5BAF363F4}">
      <dgm:prSet phldrT="[Text]"/>
      <dgm:spPr/>
      <dgm:t>
        <a:bodyPr/>
        <a:lstStyle/>
        <a:p>
          <a:r>
            <a:rPr lang="en-GB" b="1" dirty="0">
              <a:solidFill>
                <a:schemeClr val="tx1"/>
              </a:solidFill>
            </a:rPr>
            <a:t>Factors affecting health, safety and security</a:t>
          </a:r>
        </a:p>
      </dgm:t>
    </dgm:pt>
    <dgm:pt modelId="{1B7F12AB-F5EF-4619-AECA-A3EA8FB8F7EA}" type="parTrans" cxnId="{D0BDC935-27FF-4A77-BFD0-95D9B923B7F8}">
      <dgm:prSet/>
      <dgm:spPr/>
      <dgm:t>
        <a:bodyPr/>
        <a:lstStyle/>
        <a:p>
          <a:endParaRPr lang="en-GB">
            <a:solidFill>
              <a:schemeClr val="tx1"/>
            </a:solidFill>
          </a:endParaRPr>
        </a:p>
      </dgm:t>
    </dgm:pt>
    <dgm:pt modelId="{23FF3761-45BA-4953-85D8-184D6E349AF8}" type="sibTrans" cxnId="{D0BDC935-27FF-4A77-BFD0-95D9B923B7F8}">
      <dgm:prSet/>
      <dgm:spPr/>
      <dgm:t>
        <a:bodyPr/>
        <a:lstStyle/>
        <a:p>
          <a:endParaRPr lang="en-GB">
            <a:solidFill>
              <a:schemeClr val="tx1"/>
            </a:solidFill>
          </a:endParaRPr>
        </a:p>
      </dgm:t>
    </dgm:pt>
    <dgm:pt modelId="{4BCFE606-5D22-47C0-A035-C117ACCB77F6}">
      <dgm:prSet phldrT="[Text]"/>
      <dgm:spPr/>
      <dgm:t>
        <a:bodyPr/>
        <a:lstStyle/>
        <a:p>
          <a:r>
            <a:rPr lang="en-GB">
              <a:solidFill>
                <a:schemeClr val="tx1"/>
              </a:solidFill>
            </a:rPr>
            <a:t>Theft of cutlery and glasses</a:t>
          </a:r>
          <a:endParaRPr lang="en-GB" dirty="0">
            <a:solidFill>
              <a:schemeClr val="tx1"/>
            </a:solidFill>
          </a:endParaRPr>
        </a:p>
      </dgm:t>
    </dgm:pt>
    <dgm:pt modelId="{A6754805-8AE6-435E-AFDB-4728DE45314C}" type="parTrans" cxnId="{5B83D14E-3119-42D0-AF7C-C6EADB762C62}">
      <dgm:prSet/>
      <dgm:spPr/>
      <dgm:t>
        <a:bodyPr/>
        <a:lstStyle/>
        <a:p>
          <a:endParaRPr lang="en-GB">
            <a:solidFill>
              <a:schemeClr val="tx1"/>
            </a:solidFill>
          </a:endParaRPr>
        </a:p>
      </dgm:t>
    </dgm:pt>
    <dgm:pt modelId="{41B18D46-2144-489F-849B-9B92FFD5622F}" type="sibTrans" cxnId="{5B83D14E-3119-42D0-AF7C-C6EADB762C62}">
      <dgm:prSet/>
      <dgm:spPr/>
      <dgm:t>
        <a:bodyPr/>
        <a:lstStyle/>
        <a:p>
          <a:endParaRPr lang="en-GB">
            <a:solidFill>
              <a:schemeClr val="tx1"/>
            </a:solidFill>
          </a:endParaRPr>
        </a:p>
      </dgm:t>
    </dgm:pt>
    <dgm:pt modelId="{3541B946-D6C3-47BC-9CB6-2F1FF5C21E22}">
      <dgm:prSet phldrT="[Text]"/>
      <dgm:spPr/>
      <dgm:t>
        <a:bodyPr/>
        <a:lstStyle/>
        <a:p>
          <a:r>
            <a:rPr lang="en-GB" b="1" dirty="0">
              <a:solidFill>
                <a:srgbClr val="FF0000"/>
              </a:solidFill>
            </a:rPr>
            <a:t>Vandalism</a:t>
          </a:r>
          <a:r>
            <a:rPr lang="en-GB" dirty="0">
              <a:solidFill>
                <a:schemeClr val="tx1"/>
              </a:solidFill>
            </a:rPr>
            <a:t> by customers</a:t>
          </a:r>
        </a:p>
      </dgm:t>
    </dgm:pt>
    <dgm:pt modelId="{D9E1A9ED-E8E9-4C89-BBCE-E5100985A3B0}" type="parTrans" cxnId="{661982A5-01E5-4DBF-9835-53BC21D246C7}">
      <dgm:prSet/>
      <dgm:spPr/>
      <dgm:t>
        <a:bodyPr/>
        <a:lstStyle/>
        <a:p>
          <a:endParaRPr lang="en-GB">
            <a:solidFill>
              <a:schemeClr val="tx1"/>
            </a:solidFill>
          </a:endParaRPr>
        </a:p>
      </dgm:t>
    </dgm:pt>
    <dgm:pt modelId="{0473D9D2-FE17-41E7-940E-B07ECF29B071}" type="sibTrans" cxnId="{661982A5-01E5-4DBF-9835-53BC21D246C7}">
      <dgm:prSet/>
      <dgm:spPr/>
      <dgm:t>
        <a:bodyPr/>
        <a:lstStyle/>
        <a:p>
          <a:endParaRPr lang="en-GB">
            <a:solidFill>
              <a:schemeClr val="tx1"/>
            </a:solidFill>
          </a:endParaRPr>
        </a:p>
      </dgm:t>
    </dgm:pt>
    <dgm:pt modelId="{635C0918-4020-437F-8FCD-66D624D17C87}">
      <dgm:prSet phldrT="[Text]"/>
      <dgm:spPr/>
      <dgm:t>
        <a:bodyPr/>
        <a:lstStyle/>
        <a:p>
          <a:r>
            <a:rPr lang="en-GB">
              <a:solidFill>
                <a:schemeClr val="tx1"/>
              </a:solidFill>
            </a:rPr>
            <a:t>Trip hazards, slippery floors</a:t>
          </a:r>
          <a:endParaRPr lang="en-GB" dirty="0">
            <a:solidFill>
              <a:schemeClr val="tx1"/>
            </a:solidFill>
          </a:endParaRPr>
        </a:p>
      </dgm:t>
    </dgm:pt>
    <dgm:pt modelId="{4CD2477E-E15F-4316-A628-A6DB6019E409}" type="parTrans" cxnId="{ED642E7F-06D4-4CE1-BFAE-D036CFE47E78}">
      <dgm:prSet/>
      <dgm:spPr/>
      <dgm:t>
        <a:bodyPr/>
        <a:lstStyle/>
        <a:p>
          <a:endParaRPr lang="en-GB">
            <a:solidFill>
              <a:schemeClr val="tx1"/>
            </a:solidFill>
          </a:endParaRPr>
        </a:p>
      </dgm:t>
    </dgm:pt>
    <dgm:pt modelId="{27113349-E370-4827-B720-EF7E2ACB2100}" type="sibTrans" cxnId="{ED642E7F-06D4-4CE1-BFAE-D036CFE47E78}">
      <dgm:prSet/>
      <dgm:spPr/>
      <dgm:t>
        <a:bodyPr/>
        <a:lstStyle/>
        <a:p>
          <a:endParaRPr lang="en-GB">
            <a:solidFill>
              <a:schemeClr val="tx1"/>
            </a:solidFill>
          </a:endParaRPr>
        </a:p>
      </dgm:t>
    </dgm:pt>
    <dgm:pt modelId="{15129BAD-359E-447E-9AEC-34DE2599A832}">
      <dgm:prSet phldrT="[Text]"/>
      <dgm:spPr/>
      <dgm:t>
        <a:bodyPr/>
        <a:lstStyle/>
        <a:p>
          <a:r>
            <a:rPr lang="en-GB" dirty="0">
              <a:solidFill>
                <a:schemeClr val="tx1"/>
              </a:solidFill>
            </a:rPr>
            <a:t>Monitoring well-being in a busy working environment</a:t>
          </a:r>
        </a:p>
      </dgm:t>
    </dgm:pt>
    <dgm:pt modelId="{338FA7C9-05A9-4E73-AA14-967D907809CB}" type="parTrans" cxnId="{111511E5-20E8-4DBC-989C-CF0A674FB324}">
      <dgm:prSet/>
      <dgm:spPr/>
      <dgm:t>
        <a:bodyPr/>
        <a:lstStyle/>
        <a:p>
          <a:endParaRPr lang="en-GB">
            <a:solidFill>
              <a:schemeClr val="tx1"/>
            </a:solidFill>
          </a:endParaRPr>
        </a:p>
      </dgm:t>
    </dgm:pt>
    <dgm:pt modelId="{1734095E-71F0-4C5B-B69E-BDE2CDDFB91B}" type="sibTrans" cxnId="{111511E5-20E8-4DBC-989C-CF0A674FB324}">
      <dgm:prSet/>
      <dgm:spPr/>
      <dgm:t>
        <a:bodyPr/>
        <a:lstStyle/>
        <a:p>
          <a:endParaRPr lang="en-GB">
            <a:solidFill>
              <a:schemeClr val="tx1"/>
            </a:solidFill>
          </a:endParaRPr>
        </a:p>
      </dgm:t>
    </dgm:pt>
    <dgm:pt modelId="{7B602660-0562-44E3-AA24-C915689BB3A8}">
      <dgm:prSet/>
      <dgm:spPr/>
      <dgm:t>
        <a:bodyPr/>
        <a:lstStyle/>
        <a:p>
          <a:r>
            <a:rPr lang="en-GB" dirty="0">
              <a:solidFill>
                <a:schemeClr val="tx1"/>
              </a:solidFill>
            </a:rPr>
            <a:t>Dealing with </a:t>
          </a:r>
          <a:r>
            <a:rPr lang="en-GB" b="0" dirty="0">
              <a:solidFill>
                <a:schemeClr val="tx1"/>
              </a:solidFill>
            </a:rPr>
            <a:t>aggressive</a:t>
          </a:r>
          <a:r>
            <a:rPr lang="en-GB" dirty="0">
              <a:solidFill>
                <a:schemeClr val="tx1"/>
              </a:solidFill>
            </a:rPr>
            <a:t> or drunk customers</a:t>
          </a:r>
        </a:p>
      </dgm:t>
    </dgm:pt>
    <dgm:pt modelId="{4E2D4823-DDC0-47ED-A808-CA2A33360C46}" type="parTrans" cxnId="{7E023C70-C77E-4B23-B21D-F5F197AC2954}">
      <dgm:prSet/>
      <dgm:spPr/>
      <dgm:t>
        <a:bodyPr/>
        <a:lstStyle/>
        <a:p>
          <a:endParaRPr lang="en-GB">
            <a:solidFill>
              <a:schemeClr val="tx1"/>
            </a:solidFill>
          </a:endParaRPr>
        </a:p>
      </dgm:t>
    </dgm:pt>
    <dgm:pt modelId="{1863B52A-3200-4208-A4A9-F846D2770E07}" type="sibTrans" cxnId="{7E023C70-C77E-4B23-B21D-F5F197AC2954}">
      <dgm:prSet/>
      <dgm:spPr/>
      <dgm:t>
        <a:bodyPr/>
        <a:lstStyle/>
        <a:p>
          <a:endParaRPr lang="en-GB">
            <a:solidFill>
              <a:schemeClr val="tx1"/>
            </a:solidFill>
          </a:endParaRPr>
        </a:p>
      </dgm:t>
    </dgm:pt>
    <dgm:pt modelId="{9F84C51A-36D0-4382-90A9-9B605B878B43}">
      <dgm:prSet/>
      <dgm:spPr/>
      <dgm:t>
        <a:bodyPr/>
        <a:lstStyle/>
        <a:p>
          <a:r>
            <a:rPr lang="en-GB">
              <a:solidFill>
                <a:schemeClr val="tx1"/>
              </a:solidFill>
            </a:rPr>
            <a:t>Secure place to leave personal belongings</a:t>
          </a:r>
          <a:endParaRPr lang="en-GB" dirty="0">
            <a:solidFill>
              <a:schemeClr val="tx1"/>
            </a:solidFill>
          </a:endParaRPr>
        </a:p>
      </dgm:t>
    </dgm:pt>
    <dgm:pt modelId="{12462C5C-1766-456C-8231-A06B176B079C}" type="parTrans" cxnId="{FC120040-5FC0-481D-B070-2A651DB627A1}">
      <dgm:prSet/>
      <dgm:spPr/>
      <dgm:t>
        <a:bodyPr/>
        <a:lstStyle/>
        <a:p>
          <a:endParaRPr lang="en-GB">
            <a:solidFill>
              <a:schemeClr val="tx1"/>
            </a:solidFill>
          </a:endParaRPr>
        </a:p>
      </dgm:t>
    </dgm:pt>
    <dgm:pt modelId="{1A41761D-2A02-4923-9B3A-5318E2F61BAA}" type="sibTrans" cxnId="{FC120040-5FC0-481D-B070-2A651DB627A1}">
      <dgm:prSet/>
      <dgm:spPr/>
      <dgm:t>
        <a:bodyPr/>
        <a:lstStyle/>
        <a:p>
          <a:endParaRPr lang="en-GB">
            <a:solidFill>
              <a:schemeClr val="tx1"/>
            </a:solidFill>
          </a:endParaRPr>
        </a:p>
      </dgm:t>
    </dgm:pt>
    <dgm:pt modelId="{D5EDF0F1-B92C-46CB-B8DE-3298AFC1BA50}" type="pres">
      <dgm:prSet presAssocID="{AD3647C1-DC71-412B-B787-398BEDA1AE47}" presName="cycle" presStyleCnt="0">
        <dgm:presLayoutVars>
          <dgm:chMax val="1"/>
          <dgm:dir/>
          <dgm:animLvl val="ctr"/>
          <dgm:resizeHandles val="exact"/>
        </dgm:presLayoutVars>
      </dgm:prSet>
      <dgm:spPr/>
    </dgm:pt>
    <dgm:pt modelId="{8B8105B4-6EA1-485B-AB0E-941CCCF49F2B}" type="pres">
      <dgm:prSet presAssocID="{A49082F5-17E0-41F5-AD5C-4BC5BAF363F4}" presName="centerShape" presStyleLbl="node0" presStyleIdx="0" presStyleCnt="1"/>
      <dgm:spPr/>
    </dgm:pt>
    <dgm:pt modelId="{08863B93-8477-404E-8F4F-37C7C6B56386}" type="pres">
      <dgm:prSet presAssocID="{A6754805-8AE6-435E-AFDB-4728DE45314C}" presName="Name9" presStyleLbl="parChTrans1D2" presStyleIdx="0" presStyleCnt="6"/>
      <dgm:spPr/>
    </dgm:pt>
    <dgm:pt modelId="{CE437BB9-4C18-4AC5-A36E-0439B3B0B246}" type="pres">
      <dgm:prSet presAssocID="{A6754805-8AE6-435E-AFDB-4728DE45314C}" presName="connTx" presStyleLbl="parChTrans1D2" presStyleIdx="0" presStyleCnt="6"/>
      <dgm:spPr/>
    </dgm:pt>
    <dgm:pt modelId="{BC37D6D9-98CB-41B2-9322-E4B0478B8E57}" type="pres">
      <dgm:prSet presAssocID="{4BCFE606-5D22-47C0-A035-C117ACCB77F6}" presName="node" presStyleLbl="node1" presStyleIdx="0" presStyleCnt="6">
        <dgm:presLayoutVars>
          <dgm:bulletEnabled val="1"/>
        </dgm:presLayoutVars>
      </dgm:prSet>
      <dgm:spPr/>
    </dgm:pt>
    <dgm:pt modelId="{AF9004E1-DBE3-4C0E-98B5-5122F84926D7}" type="pres">
      <dgm:prSet presAssocID="{D9E1A9ED-E8E9-4C89-BBCE-E5100985A3B0}" presName="Name9" presStyleLbl="parChTrans1D2" presStyleIdx="1" presStyleCnt="6"/>
      <dgm:spPr/>
    </dgm:pt>
    <dgm:pt modelId="{FEB8A52B-93EC-41A8-A14E-6D42991838E6}" type="pres">
      <dgm:prSet presAssocID="{D9E1A9ED-E8E9-4C89-BBCE-E5100985A3B0}" presName="connTx" presStyleLbl="parChTrans1D2" presStyleIdx="1" presStyleCnt="6"/>
      <dgm:spPr/>
    </dgm:pt>
    <dgm:pt modelId="{9E032014-83E2-4660-BDAB-843EFB91B2F4}" type="pres">
      <dgm:prSet presAssocID="{3541B946-D6C3-47BC-9CB6-2F1FF5C21E22}" presName="node" presStyleLbl="node1" presStyleIdx="1" presStyleCnt="6">
        <dgm:presLayoutVars>
          <dgm:bulletEnabled val="1"/>
        </dgm:presLayoutVars>
      </dgm:prSet>
      <dgm:spPr/>
    </dgm:pt>
    <dgm:pt modelId="{06F8C180-A393-4E4C-ACCB-4C5618055813}" type="pres">
      <dgm:prSet presAssocID="{4E2D4823-DDC0-47ED-A808-CA2A33360C46}" presName="Name9" presStyleLbl="parChTrans1D2" presStyleIdx="2" presStyleCnt="6"/>
      <dgm:spPr/>
    </dgm:pt>
    <dgm:pt modelId="{1083DE5D-04D4-4137-8C8B-31199F955E4B}" type="pres">
      <dgm:prSet presAssocID="{4E2D4823-DDC0-47ED-A808-CA2A33360C46}" presName="connTx" presStyleLbl="parChTrans1D2" presStyleIdx="2" presStyleCnt="6"/>
      <dgm:spPr/>
    </dgm:pt>
    <dgm:pt modelId="{1759B1D2-CC31-43CC-B318-1578D378A6A5}" type="pres">
      <dgm:prSet presAssocID="{7B602660-0562-44E3-AA24-C915689BB3A8}" presName="node" presStyleLbl="node1" presStyleIdx="2" presStyleCnt="6">
        <dgm:presLayoutVars>
          <dgm:bulletEnabled val="1"/>
        </dgm:presLayoutVars>
      </dgm:prSet>
      <dgm:spPr/>
    </dgm:pt>
    <dgm:pt modelId="{C81E2A98-945E-4DB8-BA4E-461BBEAD98F8}" type="pres">
      <dgm:prSet presAssocID="{12462C5C-1766-456C-8231-A06B176B079C}" presName="Name9" presStyleLbl="parChTrans1D2" presStyleIdx="3" presStyleCnt="6"/>
      <dgm:spPr/>
    </dgm:pt>
    <dgm:pt modelId="{F7E6A711-4791-46C8-B12E-D642699CDD7A}" type="pres">
      <dgm:prSet presAssocID="{12462C5C-1766-456C-8231-A06B176B079C}" presName="connTx" presStyleLbl="parChTrans1D2" presStyleIdx="3" presStyleCnt="6"/>
      <dgm:spPr/>
    </dgm:pt>
    <dgm:pt modelId="{C299EEFA-8FB3-471F-9334-C2C5D976B64F}" type="pres">
      <dgm:prSet presAssocID="{9F84C51A-36D0-4382-90A9-9B605B878B43}" presName="node" presStyleLbl="node1" presStyleIdx="3" presStyleCnt="6">
        <dgm:presLayoutVars>
          <dgm:bulletEnabled val="1"/>
        </dgm:presLayoutVars>
      </dgm:prSet>
      <dgm:spPr/>
    </dgm:pt>
    <dgm:pt modelId="{CC369C4A-21F7-4347-A12A-2514A8371E70}" type="pres">
      <dgm:prSet presAssocID="{4CD2477E-E15F-4316-A628-A6DB6019E409}" presName="Name9" presStyleLbl="parChTrans1D2" presStyleIdx="4" presStyleCnt="6"/>
      <dgm:spPr/>
    </dgm:pt>
    <dgm:pt modelId="{29423FFF-5F70-471D-8C30-CE63E0EA8AA8}" type="pres">
      <dgm:prSet presAssocID="{4CD2477E-E15F-4316-A628-A6DB6019E409}" presName="connTx" presStyleLbl="parChTrans1D2" presStyleIdx="4" presStyleCnt="6"/>
      <dgm:spPr/>
    </dgm:pt>
    <dgm:pt modelId="{4549B382-2A0C-474E-BAF4-A7BCBB5B700D}" type="pres">
      <dgm:prSet presAssocID="{635C0918-4020-437F-8FCD-66D624D17C87}" presName="node" presStyleLbl="node1" presStyleIdx="4" presStyleCnt="6">
        <dgm:presLayoutVars>
          <dgm:bulletEnabled val="1"/>
        </dgm:presLayoutVars>
      </dgm:prSet>
      <dgm:spPr/>
    </dgm:pt>
    <dgm:pt modelId="{2F7C9C35-412F-4E87-A4E5-896917F3CEB1}" type="pres">
      <dgm:prSet presAssocID="{338FA7C9-05A9-4E73-AA14-967D907809CB}" presName="Name9" presStyleLbl="parChTrans1D2" presStyleIdx="5" presStyleCnt="6"/>
      <dgm:spPr/>
    </dgm:pt>
    <dgm:pt modelId="{87B1C3D2-93B1-487E-B934-10655CE3BB61}" type="pres">
      <dgm:prSet presAssocID="{338FA7C9-05A9-4E73-AA14-967D907809CB}" presName="connTx" presStyleLbl="parChTrans1D2" presStyleIdx="5" presStyleCnt="6"/>
      <dgm:spPr/>
    </dgm:pt>
    <dgm:pt modelId="{47031A6E-C4D5-4B95-9A6D-3BC421F2C6AF}" type="pres">
      <dgm:prSet presAssocID="{15129BAD-359E-447E-9AEC-34DE2599A832}" presName="node" presStyleLbl="node1" presStyleIdx="5" presStyleCnt="6">
        <dgm:presLayoutVars>
          <dgm:bulletEnabled val="1"/>
        </dgm:presLayoutVars>
      </dgm:prSet>
      <dgm:spPr/>
    </dgm:pt>
  </dgm:ptLst>
  <dgm:cxnLst>
    <dgm:cxn modelId="{8A24BD01-B49E-434C-8F52-C3952F1A6C2E}" type="presOf" srcId="{7B602660-0562-44E3-AA24-C915689BB3A8}" destId="{1759B1D2-CC31-43CC-B318-1578D378A6A5}" srcOrd="0" destOrd="0" presId="urn:microsoft.com/office/officeart/2005/8/layout/radial1"/>
    <dgm:cxn modelId="{02299824-DB9F-4D6A-BFAB-451B26091BB0}" type="presOf" srcId="{4CD2477E-E15F-4316-A628-A6DB6019E409}" destId="{CC369C4A-21F7-4347-A12A-2514A8371E70}" srcOrd="0" destOrd="0" presId="urn:microsoft.com/office/officeart/2005/8/layout/radial1"/>
    <dgm:cxn modelId="{0361F732-97D7-4DCB-8417-2D1BEA30E4A1}" type="presOf" srcId="{A49082F5-17E0-41F5-AD5C-4BC5BAF363F4}" destId="{8B8105B4-6EA1-485B-AB0E-941CCCF49F2B}" srcOrd="0" destOrd="0" presId="urn:microsoft.com/office/officeart/2005/8/layout/radial1"/>
    <dgm:cxn modelId="{F0D47535-EFA0-4376-81FD-3A3EA3E8D7C8}" type="presOf" srcId="{D9E1A9ED-E8E9-4C89-BBCE-E5100985A3B0}" destId="{AF9004E1-DBE3-4C0E-98B5-5122F84926D7}" srcOrd="0" destOrd="0" presId="urn:microsoft.com/office/officeart/2005/8/layout/radial1"/>
    <dgm:cxn modelId="{D0BDC935-27FF-4A77-BFD0-95D9B923B7F8}" srcId="{AD3647C1-DC71-412B-B787-398BEDA1AE47}" destId="{A49082F5-17E0-41F5-AD5C-4BC5BAF363F4}" srcOrd="0" destOrd="0" parTransId="{1B7F12AB-F5EF-4619-AECA-A3EA8FB8F7EA}" sibTransId="{23FF3761-45BA-4953-85D8-184D6E349AF8}"/>
    <dgm:cxn modelId="{27013E3C-2601-47E4-88B5-1B0EC38BA03D}" type="presOf" srcId="{3541B946-D6C3-47BC-9CB6-2F1FF5C21E22}" destId="{9E032014-83E2-4660-BDAB-843EFB91B2F4}" srcOrd="0" destOrd="0" presId="urn:microsoft.com/office/officeart/2005/8/layout/radial1"/>
    <dgm:cxn modelId="{FC120040-5FC0-481D-B070-2A651DB627A1}" srcId="{A49082F5-17E0-41F5-AD5C-4BC5BAF363F4}" destId="{9F84C51A-36D0-4382-90A9-9B605B878B43}" srcOrd="3" destOrd="0" parTransId="{12462C5C-1766-456C-8231-A06B176B079C}" sibTransId="{1A41761D-2A02-4923-9B3A-5318E2F61BAA}"/>
    <dgm:cxn modelId="{5C281B44-2294-4005-B114-FDC7B901325C}" type="presOf" srcId="{338FA7C9-05A9-4E73-AA14-967D907809CB}" destId="{87B1C3D2-93B1-487E-B934-10655CE3BB61}" srcOrd="1" destOrd="0" presId="urn:microsoft.com/office/officeart/2005/8/layout/radial1"/>
    <dgm:cxn modelId="{5B83D14E-3119-42D0-AF7C-C6EADB762C62}" srcId="{A49082F5-17E0-41F5-AD5C-4BC5BAF363F4}" destId="{4BCFE606-5D22-47C0-A035-C117ACCB77F6}" srcOrd="0" destOrd="0" parTransId="{A6754805-8AE6-435E-AFDB-4728DE45314C}" sibTransId="{41B18D46-2144-489F-849B-9B92FFD5622F}"/>
    <dgm:cxn modelId="{2E1B444F-7504-4453-86B9-EB2D117802CA}" type="presOf" srcId="{12462C5C-1766-456C-8231-A06B176B079C}" destId="{F7E6A711-4791-46C8-B12E-D642699CDD7A}" srcOrd="1" destOrd="0" presId="urn:microsoft.com/office/officeart/2005/8/layout/radial1"/>
    <dgm:cxn modelId="{7E023C70-C77E-4B23-B21D-F5F197AC2954}" srcId="{A49082F5-17E0-41F5-AD5C-4BC5BAF363F4}" destId="{7B602660-0562-44E3-AA24-C915689BB3A8}" srcOrd="2" destOrd="0" parTransId="{4E2D4823-DDC0-47ED-A808-CA2A33360C46}" sibTransId="{1863B52A-3200-4208-A4A9-F846D2770E07}"/>
    <dgm:cxn modelId="{260F3171-B02C-47D5-84D3-03C6AC2884D3}" type="presOf" srcId="{4BCFE606-5D22-47C0-A035-C117ACCB77F6}" destId="{BC37D6D9-98CB-41B2-9322-E4B0478B8E57}" srcOrd="0" destOrd="0" presId="urn:microsoft.com/office/officeart/2005/8/layout/radial1"/>
    <dgm:cxn modelId="{A5730E78-7D2D-4423-83BA-DB91590F14C4}" type="presOf" srcId="{A6754805-8AE6-435E-AFDB-4728DE45314C}" destId="{CE437BB9-4C18-4AC5-A36E-0439B3B0B246}" srcOrd="1" destOrd="0" presId="urn:microsoft.com/office/officeart/2005/8/layout/radial1"/>
    <dgm:cxn modelId="{ED642E7F-06D4-4CE1-BFAE-D036CFE47E78}" srcId="{A49082F5-17E0-41F5-AD5C-4BC5BAF363F4}" destId="{635C0918-4020-437F-8FCD-66D624D17C87}" srcOrd="4" destOrd="0" parTransId="{4CD2477E-E15F-4316-A628-A6DB6019E409}" sibTransId="{27113349-E370-4827-B720-EF7E2ACB2100}"/>
    <dgm:cxn modelId="{007B5289-13B5-4470-AEC7-D2E8239B7321}" type="presOf" srcId="{4E2D4823-DDC0-47ED-A808-CA2A33360C46}" destId="{1083DE5D-04D4-4137-8C8B-31199F955E4B}" srcOrd="1" destOrd="0" presId="urn:microsoft.com/office/officeart/2005/8/layout/radial1"/>
    <dgm:cxn modelId="{6F3C6FA0-DCF3-47A4-B155-2E2B19B6E96A}" type="presOf" srcId="{15129BAD-359E-447E-9AEC-34DE2599A832}" destId="{47031A6E-C4D5-4B95-9A6D-3BC421F2C6AF}" srcOrd="0" destOrd="0" presId="urn:microsoft.com/office/officeart/2005/8/layout/radial1"/>
    <dgm:cxn modelId="{661982A5-01E5-4DBF-9835-53BC21D246C7}" srcId="{A49082F5-17E0-41F5-AD5C-4BC5BAF363F4}" destId="{3541B946-D6C3-47BC-9CB6-2F1FF5C21E22}" srcOrd="1" destOrd="0" parTransId="{D9E1A9ED-E8E9-4C89-BBCE-E5100985A3B0}" sibTransId="{0473D9D2-FE17-41E7-940E-B07ECF29B071}"/>
    <dgm:cxn modelId="{34926EAA-EE08-4585-89D4-1E04B37133E3}" type="presOf" srcId="{9F84C51A-36D0-4382-90A9-9B605B878B43}" destId="{C299EEFA-8FB3-471F-9334-C2C5D976B64F}" srcOrd="0" destOrd="0" presId="urn:microsoft.com/office/officeart/2005/8/layout/radial1"/>
    <dgm:cxn modelId="{485C21B5-1785-4E19-8D82-9A3D6D22BE5E}" type="presOf" srcId="{D9E1A9ED-E8E9-4C89-BBCE-E5100985A3B0}" destId="{FEB8A52B-93EC-41A8-A14E-6D42991838E6}" srcOrd="1" destOrd="0" presId="urn:microsoft.com/office/officeart/2005/8/layout/radial1"/>
    <dgm:cxn modelId="{D494DCB5-7BCA-4701-815C-EC94EF22E885}" type="presOf" srcId="{12462C5C-1766-456C-8231-A06B176B079C}" destId="{C81E2A98-945E-4DB8-BA4E-461BBEAD98F8}" srcOrd="0" destOrd="0" presId="urn:microsoft.com/office/officeart/2005/8/layout/radial1"/>
    <dgm:cxn modelId="{4B6253D8-02DE-40FA-A511-95E5875F01DD}" type="presOf" srcId="{4CD2477E-E15F-4316-A628-A6DB6019E409}" destId="{29423FFF-5F70-471D-8C30-CE63E0EA8AA8}" srcOrd="1" destOrd="0" presId="urn:microsoft.com/office/officeart/2005/8/layout/radial1"/>
    <dgm:cxn modelId="{D8143BDD-A4FF-4D0A-A176-1F5B0A1C69B2}" type="presOf" srcId="{AD3647C1-DC71-412B-B787-398BEDA1AE47}" destId="{D5EDF0F1-B92C-46CB-B8DE-3298AFC1BA50}" srcOrd="0" destOrd="0" presId="urn:microsoft.com/office/officeart/2005/8/layout/radial1"/>
    <dgm:cxn modelId="{20A7FADE-7B0E-46B2-A946-3B935A04F1E3}" type="presOf" srcId="{338FA7C9-05A9-4E73-AA14-967D907809CB}" destId="{2F7C9C35-412F-4E87-A4E5-896917F3CEB1}" srcOrd="0" destOrd="0" presId="urn:microsoft.com/office/officeart/2005/8/layout/radial1"/>
    <dgm:cxn modelId="{236AB3E2-7A5F-4004-B40F-858651DEC5D5}" type="presOf" srcId="{A6754805-8AE6-435E-AFDB-4728DE45314C}" destId="{08863B93-8477-404E-8F4F-37C7C6B56386}" srcOrd="0" destOrd="0" presId="urn:microsoft.com/office/officeart/2005/8/layout/radial1"/>
    <dgm:cxn modelId="{111511E5-20E8-4DBC-989C-CF0A674FB324}" srcId="{A49082F5-17E0-41F5-AD5C-4BC5BAF363F4}" destId="{15129BAD-359E-447E-9AEC-34DE2599A832}" srcOrd="5" destOrd="0" parTransId="{338FA7C9-05A9-4E73-AA14-967D907809CB}" sibTransId="{1734095E-71F0-4C5B-B69E-BDE2CDDFB91B}"/>
    <dgm:cxn modelId="{34CE79F1-78C0-48A8-8E54-9DA4E35733B0}" type="presOf" srcId="{635C0918-4020-437F-8FCD-66D624D17C87}" destId="{4549B382-2A0C-474E-BAF4-A7BCBB5B700D}" srcOrd="0" destOrd="0" presId="urn:microsoft.com/office/officeart/2005/8/layout/radial1"/>
    <dgm:cxn modelId="{54CB98F2-9F5A-41D2-9405-93B354A7D833}" type="presOf" srcId="{4E2D4823-DDC0-47ED-A808-CA2A33360C46}" destId="{06F8C180-A393-4E4C-ACCB-4C5618055813}" srcOrd="0" destOrd="0" presId="urn:microsoft.com/office/officeart/2005/8/layout/radial1"/>
    <dgm:cxn modelId="{1DA7F86D-6752-4169-866D-920B94254E91}" type="presParOf" srcId="{D5EDF0F1-B92C-46CB-B8DE-3298AFC1BA50}" destId="{8B8105B4-6EA1-485B-AB0E-941CCCF49F2B}" srcOrd="0" destOrd="0" presId="urn:microsoft.com/office/officeart/2005/8/layout/radial1"/>
    <dgm:cxn modelId="{E50E05E6-C13A-4AB9-AB5E-76A2B684890F}" type="presParOf" srcId="{D5EDF0F1-B92C-46CB-B8DE-3298AFC1BA50}" destId="{08863B93-8477-404E-8F4F-37C7C6B56386}" srcOrd="1" destOrd="0" presId="urn:microsoft.com/office/officeart/2005/8/layout/radial1"/>
    <dgm:cxn modelId="{609B1046-CEAE-4C26-9020-9FE5A3739B8F}" type="presParOf" srcId="{08863B93-8477-404E-8F4F-37C7C6B56386}" destId="{CE437BB9-4C18-4AC5-A36E-0439B3B0B246}" srcOrd="0" destOrd="0" presId="urn:microsoft.com/office/officeart/2005/8/layout/radial1"/>
    <dgm:cxn modelId="{E9A9256D-46CF-454A-8037-B35A257FD16D}" type="presParOf" srcId="{D5EDF0F1-B92C-46CB-B8DE-3298AFC1BA50}" destId="{BC37D6D9-98CB-41B2-9322-E4B0478B8E57}" srcOrd="2" destOrd="0" presId="urn:microsoft.com/office/officeart/2005/8/layout/radial1"/>
    <dgm:cxn modelId="{3C3E7D14-7F51-43A9-B81B-0411BF229E1E}" type="presParOf" srcId="{D5EDF0F1-B92C-46CB-B8DE-3298AFC1BA50}" destId="{AF9004E1-DBE3-4C0E-98B5-5122F84926D7}" srcOrd="3" destOrd="0" presId="urn:microsoft.com/office/officeart/2005/8/layout/radial1"/>
    <dgm:cxn modelId="{B390508C-5D13-4739-9E26-25C9182D92D8}" type="presParOf" srcId="{AF9004E1-DBE3-4C0E-98B5-5122F84926D7}" destId="{FEB8A52B-93EC-41A8-A14E-6D42991838E6}" srcOrd="0" destOrd="0" presId="urn:microsoft.com/office/officeart/2005/8/layout/radial1"/>
    <dgm:cxn modelId="{1A745A61-0AE2-4E15-B786-59D5D339E103}" type="presParOf" srcId="{D5EDF0F1-B92C-46CB-B8DE-3298AFC1BA50}" destId="{9E032014-83E2-4660-BDAB-843EFB91B2F4}" srcOrd="4" destOrd="0" presId="urn:microsoft.com/office/officeart/2005/8/layout/radial1"/>
    <dgm:cxn modelId="{07C2B654-F4A4-4893-8040-0151973D64F7}" type="presParOf" srcId="{D5EDF0F1-B92C-46CB-B8DE-3298AFC1BA50}" destId="{06F8C180-A393-4E4C-ACCB-4C5618055813}" srcOrd="5" destOrd="0" presId="urn:microsoft.com/office/officeart/2005/8/layout/radial1"/>
    <dgm:cxn modelId="{246E3F9A-D771-4ADF-B37C-4EC46BB7AACA}" type="presParOf" srcId="{06F8C180-A393-4E4C-ACCB-4C5618055813}" destId="{1083DE5D-04D4-4137-8C8B-31199F955E4B}" srcOrd="0" destOrd="0" presId="urn:microsoft.com/office/officeart/2005/8/layout/radial1"/>
    <dgm:cxn modelId="{8C119BF7-189C-449A-8CEC-75FBB5341E43}" type="presParOf" srcId="{D5EDF0F1-B92C-46CB-B8DE-3298AFC1BA50}" destId="{1759B1D2-CC31-43CC-B318-1578D378A6A5}" srcOrd="6" destOrd="0" presId="urn:microsoft.com/office/officeart/2005/8/layout/radial1"/>
    <dgm:cxn modelId="{DA7D34CE-519C-4154-B589-D36A3F04D23A}" type="presParOf" srcId="{D5EDF0F1-B92C-46CB-B8DE-3298AFC1BA50}" destId="{C81E2A98-945E-4DB8-BA4E-461BBEAD98F8}" srcOrd="7" destOrd="0" presId="urn:microsoft.com/office/officeart/2005/8/layout/radial1"/>
    <dgm:cxn modelId="{7F4CECEE-A258-4D25-A32A-12E213F606E7}" type="presParOf" srcId="{C81E2A98-945E-4DB8-BA4E-461BBEAD98F8}" destId="{F7E6A711-4791-46C8-B12E-D642699CDD7A}" srcOrd="0" destOrd="0" presId="urn:microsoft.com/office/officeart/2005/8/layout/radial1"/>
    <dgm:cxn modelId="{8126F942-D630-43FC-A67E-BEFE76E0BC0A}" type="presParOf" srcId="{D5EDF0F1-B92C-46CB-B8DE-3298AFC1BA50}" destId="{C299EEFA-8FB3-471F-9334-C2C5D976B64F}" srcOrd="8" destOrd="0" presId="urn:microsoft.com/office/officeart/2005/8/layout/radial1"/>
    <dgm:cxn modelId="{E1306B7D-5878-402B-A814-C08622E1B527}" type="presParOf" srcId="{D5EDF0F1-B92C-46CB-B8DE-3298AFC1BA50}" destId="{CC369C4A-21F7-4347-A12A-2514A8371E70}" srcOrd="9" destOrd="0" presId="urn:microsoft.com/office/officeart/2005/8/layout/radial1"/>
    <dgm:cxn modelId="{07CA768D-1ED1-48DC-B0C3-B7AB62D9B42F}" type="presParOf" srcId="{CC369C4A-21F7-4347-A12A-2514A8371E70}" destId="{29423FFF-5F70-471D-8C30-CE63E0EA8AA8}" srcOrd="0" destOrd="0" presId="urn:microsoft.com/office/officeart/2005/8/layout/radial1"/>
    <dgm:cxn modelId="{29DDFC9F-AD58-45D5-86C3-CE9E133492B6}" type="presParOf" srcId="{D5EDF0F1-B92C-46CB-B8DE-3298AFC1BA50}" destId="{4549B382-2A0C-474E-BAF4-A7BCBB5B700D}" srcOrd="10" destOrd="0" presId="urn:microsoft.com/office/officeart/2005/8/layout/radial1"/>
    <dgm:cxn modelId="{F141ACEE-4432-4ED5-950D-286785711DC3}" type="presParOf" srcId="{D5EDF0F1-B92C-46CB-B8DE-3298AFC1BA50}" destId="{2F7C9C35-412F-4E87-A4E5-896917F3CEB1}" srcOrd="11" destOrd="0" presId="urn:microsoft.com/office/officeart/2005/8/layout/radial1"/>
    <dgm:cxn modelId="{CE8CA1E2-2572-4AF9-A87D-45CBFBEDF490}" type="presParOf" srcId="{2F7C9C35-412F-4E87-A4E5-896917F3CEB1}" destId="{87B1C3D2-93B1-487E-B934-10655CE3BB61}" srcOrd="0" destOrd="0" presId="urn:microsoft.com/office/officeart/2005/8/layout/radial1"/>
    <dgm:cxn modelId="{B5F3A19D-9469-4EFF-BEB5-7B46B4D25319}" type="presParOf" srcId="{D5EDF0F1-B92C-46CB-B8DE-3298AFC1BA50}" destId="{47031A6E-C4D5-4B95-9A6D-3BC421F2C6AF}" srcOrd="12" destOrd="0" presId="urn:microsoft.com/office/officeart/2005/8/layout/radial1"/>
  </dgm:cxnLst>
  <dgm:bg>
    <a:noFill/>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AD3647C1-DC71-412B-B787-398BEDA1AE47}" type="doc">
      <dgm:prSet loTypeId="urn:microsoft.com/office/officeart/2005/8/layout/radial1" loCatId="cycle" qsTypeId="urn:microsoft.com/office/officeart/2005/8/quickstyle/3d3" qsCatId="3D" csTypeId="urn:microsoft.com/office/officeart/2005/8/colors/colorful4" csCatId="colorful" phldr="1"/>
      <dgm:spPr/>
      <dgm:t>
        <a:bodyPr/>
        <a:lstStyle/>
        <a:p>
          <a:endParaRPr lang="en-GB"/>
        </a:p>
      </dgm:t>
    </dgm:pt>
    <dgm:pt modelId="{A49082F5-17E0-41F5-AD5C-4BC5BAF363F4}">
      <dgm:prSet phldrT="[Text]"/>
      <dgm:spPr/>
      <dgm:t>
        <a:bodyPr/>
        <a:lstStyle/>
        <a:p>
          <a:r>
            <a:rPr lang="en-GB" b="1" dirty="0">
              <a:solidFill>
                <a:schemeClr val="tx1"/>
              </a:solidFill>
            </a:rPr>
            <a:t>Customer </a:t>
          </a:r>
          <a:r>
            <a:rPr lang="en-GB" b="1" dirty="0">
              <a:solidFill>
                <a:srgbClr val="FF0000"/>
              </a:solidFill>
            </a:rPr>
            <a:t>Expectations</a:t>
          </a:r>
        </a:p>
      </dgm:t>
    </dgm:pt>
    <dgm:pt modelId="{1B7F12AB-F5EF-4619-AECA-A3EA8FB8F7EA}" type="parTrans" cxnId="{D0BDC935-27FF-4A77-BFD0-95D9B923B7F8}">
      <dgm:prSet/>
      <dgm:spPr/>
      <dgm:t>
        <a:bodyPr/>
        <a:lstStyle/>
        <a:p>
          <a:endParaRPr lang="en-GB">
            <a:solidFill>
              <a:schemeClr val="tx1"/>
            </a:solidFill>
          </a:endParaRPr>
        </a:p>
      </dgm:t>
    </dgm:pt>
    <dgm:pt modelId="{23FF3761-45BA-4953-85D8-184D6E349AF8}" type="sibTrans" cxnId="{D0BDC935-27FF-4A77-BFD0-95D9B923B7F8}">
      <dgm:prSet/>
      <dgm:spPr/>
      <dgm:t>
        <a:bodyPr/>
        <a:lstStyle/>
        <a:p>
          <a:endParaRPr lang="en-GB">
            <a:solidFill>
              <a:schemeClr val="tx1"/>
            </a:solidFill>
          </a:endParaRPr>
        </a:p>
      </dgm:t>
    </dgm:pt>
    <dgm:pt modelId="{4BCFE606-5D22-47C0-A035-C117ACCB77F6}">
      <dgm:prSet phldrT="[Text]"/>
      <dgm:spPr/>
      <dgm:t>
        <a:bodyPr/>
        <a:lstStyle/>
        <a:p>
          <a:r>
            <a:rPr lang="en-GB" dirty="0">
              <a:solidFill>
                <a:schemeClr val="tx1"/>
              </a:solidFill>
            </a:rPr>
            <a:t>Value for money</a:t>
          </a:r>
        </a:p>
      </dgm:t>
    </dgm:pt>
    <dgm:pt modelId="{A6754805-8AE6-435E-AFDB-4728DE45314C}" type="parTrans" cxnId="{5B83D14E-3119-42D0-AF7C-C6EADB762C62}">
      <dgm:prSet/>
      <dgm:spPr/>
      <dgm:t>
        <a:bodyPr/>
        <a:lstStyle/>
        <a:p>
          <a:endParaRPr lang="en-GB">
            <a:solidFill>
              <a:schemeClr val="tx1"/>
            </a:solidFill>
          </a:endParaRPr>
        </a:p>
      </dgm:t>
    </dgm:pt>
    <dgm:pt modelId="{41B18D46-2144-489F-849B-9B92FFD5622F}" type="sibTrans" cxnId="{5B83D14E-3119-42D0-AF7C-C6EADB762C62}">
      <dgm:prSet/>
      <dgm:spPr/>
      <dgm:t>
        <a:bodyPr/>
        <a:lstStyle/>
        <a:p>
          <a:endParaRPr lang="en-GB">
            <a:solidFill>
              <a:schemeClr val="tx1"/>
            </a:solidFill>
          </a:endParaRPr>
        </a:p>
      </dgm:t>
    </dgm:pt>
    <dgm:pt modelId="{3541B946-D6C3-47BC-9CB6-2F1FF5C21E22}">
      <dgm:prSet phldrT="[Text]"/>
      <dgm:spPr/>
      <dgm:t>
        <a:bodyPr/>
        <a:lstStyle/>
        <a:p>
          <a:r>
            <a:rPr lang="en-GB" dirty="0">
              <a:solidFill>
                <a:schemeClr val="tx1"/>
              </a:solidFill>
            </a:rPr>
            <a:t>Reliability</a:t>
          </a:r>
        </a:p>
      </dgm:t>
    </dgm:pt>
    <dgm:pt modelId="{D9E1A9ED-E8E9-4C89-BBCE-E5100985A3B0}" type="parTrans" cxnId="{661982A5-01E5-4DBF-9835-53BC21D246C7}">
      <dgm:prSet/>
      <dgm:spPr/>
      <dgm:t>
        <a:bodyPr/>
        <a:lstStyle/>
        <a:p>
          <a:endParaRPr lang="en-GB">
            <a:solidFill>
              <a:schemeClr val="tx1"/>
            </a:solidFill>
          </a:endParaRPr>
        </a:p>
      </dgm:t>
    </dgm:pt>
    <dgm:pt modelId="{0473D9D2-FE17-41E7-940E-B07ECF29B071}" type="sibTrans" cxnId="{661982A5-01E5-4DBF-9835-53BC21D246C7}">
      <dgm:prSet/>
      <dgm:spPr/>
      <dgm:t>
        <a:bodyPr/>
        <a:lstStyle/>
        <a:p>
          <a:endParaRPr lang="en-GB">
            <a:solidFill>
              <a:schemeClr val="tx1"/>
            </a:solidFill>
          </a:endParaRPr>
        </a:p>
      </dgm:t>
    </dgm:pt>
    <dgm:pt modelId="{635C0918-4020-437F-8FCD-66D624D17C87}">
      <dgm:prSet phldrT="[Text]"/>
      <dgm:spPr/>
      <dgm:t>
        <a:bodyPr/>
        <a:lstStyle/>
        <a:p>
          <a:r>
            <a:rPr lang="en-GB" dirty="0">
              <a:solidFill>
                <a:schemeClr val="tx1"/>
              </a:solidFill>
            </a:rPr>
            <a:t>Health safety and security</a:t>
          </a:r>
        </a:p>
      </dgm:t>
    </dgm:pt>
    <dgm:pt modelId="{4CD2477E-E15F-4316-A628-A6DB6019E409}" type="parTrans" cxnId="{ED642E7F-06D4-4CE1-BFAE-D036CFE47E78}">
      <dgm:prSet/>
      <dgm:spPr/>
      <dgm:t>
        <a:bodyPr/>
        <a:lstStyle/>
        <a:p>
          <a:endParaRPr lang="en-GB">
            <a:solidFill>
              <a:schemeClr val="tx1"/>
            </a:solidFill>
          </a:endParaRPr>
        </a:p>
      </dgm:t>
    </dgm:pt>
    <dgm:pt modelId="{27113349-E370-4827-B720-EF7E2ACB2100}" type="sibTrans" cxnId="{ED642E7F-06D4-4CE1-BFAE-D036CFE47E78}">
      <dgm:prSet/>
      <dgm:spPr/>
      <dgm:t>
        <a:bodyPr/>
        <a:lstStyle/>
        <a:p>
          <a:endParaRPr lang="en-GB">
            <a:solidFill>
              <a:schemeClr val="tx1"/>
            </a:solidFill>
          </a:endParaRPr>
        </a:p>
      </dgm:t>
    </dgm:pt>
    <dgm:pt modelId="{15129BAD-359E-447E-9AEC-34DE2599A832}">
      <dgm:prSet phldrT="[Text]"/>
      <dgm:spPr/>
      <dgm:t>
        <a:bodyPr/>
        <a:lstStyle/>
        <a:p>
          <a:r>
            <a:rPr lang="en-GB" dirty="0">
              <a:solidFill>
                <a:schemeClr val="tx1"/>
              </a:solidFill>
            </a:rPr>
            <a:t>Complaints or problems dealt with correctly</a:t>
          </a:r>
        </a:p>
      </dgm:t>
    </dgm:pt>
    <dgm:pt modelId="{338FA7C9-05A9-4E73-AA14-967D907809CB}" type="parTrans" cxnId="{111511E5-20E8-4DBC-989C-CF0A674FB324}">
      <dgm:prSet/>
      <dgm:spPr/>
      <dgm:t>
        <a:bodyPr/>
        <a:lstStyle/>
        <a:p>
          <a:endParaRPr lang="en-GB">
            <a:solidFill>
              <a:schemeClr val="tx1"/>
            </a:solidFill>
          </a:endParaRPr>
        </a:p>
      </dgm:t>
    </dgm:pt>
    <dgm:pt modelId="{1734095E-71F0-4C5B-B69E-BDE2CDDFB91B}" type="sibTrans" cxnId="{111511E5-20E8-4DBC-989C-CF0A674FB324}">
      <dgm:prSet/>
      <dgm:spPr/>
      <dgm:t>
        <a:bodyPr/>
        <a:lstStyle/>
        <a:p>
          <a:endParaRPr lang="en-GB">
            <a:solidFill>
              <a:schemeClr val="tx1"/>
            </a:solidFill>
          </a:endParaRPr>
        </a:p>
      </dgm:t>
    </dgm:pt>
    <dgm:pt modelId="{7B602660-0562-44E3-AA24-C915689BB3A8}">
      <dgm:prSet/>
      <dgm:spPr/>
      <dgm:t>
        <a:bodyPr/>
        <a:lstStyle/>
        <a:p>
          <a:r>
            <a:rPr lang="en-GB" dirty="0">
              <a:solidFill>
                <a:schemeClr val="tx1"/>
              </a:solidFill>
            </a:rPr>
            <a:t>Advice and help</a:t>
          </a:r>
        </a:p>
      </dgm:t>
    </dgm:pt>
    <dgm:pt modelId="{4E2D4823-DDC0-47ED-A808-CA2A33360C46}" type="parTrans" cxnId="{7E023C70-C77E-4B23-B21D-F5F197AC2954}">
      <dgm:prSet/>
      <dgm:spPr/>
      <dgm:t>
        <a:bodyPr/>
        <a:lstStyle/>
        <a:p>
          <a:endParaRPr lang="en-GB">
            <a:solidFill>
              <a:schemeClr val="tx1"/>
            </a:solidFill>
          </a:endParaRPr>
        </a:p>
      </dgm:t>
    </dgm:pt>
    <dgm:pt modelId="{1863B52A-3200-4208-A4A9-F846D2770E07}" type="sibTrans" cxnId="{7E023C70-C77E-4B23-B21D-F5F197AC2954}">
      <dgm:prSet/>
      <dgm:spPr/>
      <dgm:t>
        <a:bodyPr/>
        <a:lstStyle/>
        <a:p>
          <a:endParaRPr lang="en-GB">
            <a:solidFill>
              <a:schemeClr val="tx1"/>
            </a:solidFill>
          </a:endParaRPr>
        </a:p>
      </dgm:t>
    </dgm:pt>
    <dgm:pt modelId="{9F84C51A-36D0-4382-90A9-9B605B878B43}">
      <dgm:prSet/>
      <dgm:spPr/>
      <dgm:t>
        <a:bodyPr/>
        <a:lstStyle/>
        <a:p>
          <a:r>
            <a:rPr lang="en-GB" b="1" dirty="0">
              <a:solidFill>
                <a:srgbClr val="FF0000"/>
              </a:solidFill>
            </a:rPr>
            <a:t>Accuracy</a:t>
          </a:r>
        </a:p>
      </dgm:t>
    </dgm:pt>
    <dgm:pt modelId="{12462C5C-1766-456C-8231-A06B176B079C}" type="parTrans" cxnId="{FC120040-5FC0-481D-B070-2A651DB627A1}">
      <dgm:prSet/>
      <dgm:spPr/>
      <dgm:t>
        <a:bodyPr/>
        <a:lstStyle/>
        <a:p>
          <a:endParaRPr lang="en-GB">
            <a:solidFill>
              <a:schemeClr val="tx1"/>
            </a:solidFill>
          </a:endParaRPr>
        </a:p>
      </dgm:t>
    </dgm:pt>
    <dgm:pt modelId="{1A41761D-2A02-4923-9B3A-5318E2F61BAA}" type="sibTrans" cxnId="{FC120040-5FC0-481D-B070-2A651DB627A1}">
      <dgm:prSet/>
      <dgm:spPr/>
      <dgm:t>
        <a:bodyPr/>
        <a:lstStyle/>
        <a:p>
          <a:endParaRPr lang="en-GB">
            <a:solidFill>
              <a:schemeClr val="tx1"/>
            </a:solidFill>
          </a:endParaRPr>
        </a:p>
      </dgm:t>
    </dgm:pt>
    <dgm:pt modelId="{D5EDF0F1-B92C-46CB-B8DE-3298AFC1BA50}" type="pres">
      <dgm:prSet presAssocID="{AD3647C1-DC71-412B-B787-398BEDA1AE47}" presName="cycle" presStyleCnt="0">
        <dgm:presLayoutVars>
          <dgm:chMax val="1"/>
          <dgm:dir/>
          <dgm:animLvl val="ctr"/>
          <dgm:resizeHandles val="exact"/>
        </dgm:presLayoutVars>
      </dgm:prSet>
      <dgm:spPr/>
    </dgm:pt>
    <dgm:pt modelId="{8B8105B4-6EA1-485B-AB0E-941CCCF49F2B}" type="pres">
      <dgm:prSet presAssocID="{A49082F5-17E0-41F5-AD5C-4BC5BAF363F4}" presName="centerShape" presStyleLbl="node0" presStyleIdx="0" presStyleCnt="1"/>
      <dgm:spPr/>
    </dgm:pt>
    <dgm:pt modelId="{08863B93-8477-404E-8F4F-37C7C6B56386}" type="pres">
      <dgm:prSet presAssocID="{A6754805-8AE6-435E-AFDB-4728DE45314C}" presName="Name9" presStyleLbl="parChTrans1D2" presStyleIdx="0" presStyleCnt="6"/>
      <dgm:spPr/>
    </dgm:pt>
    <dgm:pt modelId="{CE437BB9-4C18-4AC5-A36E-0439B3B0B246}" type="pres">
      <dgm:prSet presAssocID="{A6754805-8AE6-435E-AFDB-4728DE45314C}" presName="connTx" presStyleLbl="parChTrans1D2" presStyleIdx="0" presStyleCnt="6"/>
      <dgm:spPr/>
    </dgm:pt>
    <dgm:pt modelId="{BC37D6D9-98CB-41B2-9322-E4B0478B8E57}" type="pres">
      <dgm:prSet presAssocID="{4BCFE606-5D22-47C0-A035-C117ACCB77F6}" presName="node" presStyleLbl="node1" presStyleIdx="0" presStyleCnt="6">
        <dgm:presLayoutVars>
          <dgm:bulletEnabled val="1"/>
        </dgm:presLayoutVars>
      </dgm:prSet>
      <dgm:spPr/>
    </dgm:pt>
    <dgm:pt modelId="{AF9004E1-DBE3-4C0E-98B5-5122F84926D7}" type="pres">
      <dgm:prSet presAssocID="{D9E1A9ED-E8E9-4C89-BBCE-E5100985A3B0}" presName="Name9" presStyleLbl="parChTrans1D2" presStyleIdx="1" presStyleCnt="6"/>
      <dgm:spPr/>
    </dgm:pt>
    <dgm:pt modelId="{FEB8A52B-93EC-41A8-A14E-6D42991838E6}" type="pres">
      <dgm:prSet presAssocID="{D9E1A9ED-E8E9-4C89-BBCE-E5100985A3B0}" presName="connTx" presStyleLbl="parChTrans1D2" presStyleIdx="1" presStyleCnt="6"/>
      <dgm:spPr/>
    </dgm:pt>
    <dgm:pt modelId="{9E032014-83E2-4660-BDAB-843EFB91B2F4}" type="pres">
      <dgm:prSet presAssocID="{3541B946-D6C3-47BC-9CB6-2F1FF5C21E22}" presName="node" presStyleLbl="node1" presStyleIdx="1" presStyleCnt="6">
        <dgm:presLayoutVars>
          <dgm:bulletEnabled val="1"/>
        </dgm:presLayoutVars>
      </dgm:prSet>
      <dgm:spPr/>
    </dgm:pt>
    <dgm:pt modelId="{06F8C180-A393-4E4C-ACCB-4C5618055813}" type="pres">
      <dgm:prSet presAssocID="{4E2D4823-DDC0-47ED-A808-CA2A33360C46}" presName="Name9" presStyleLbl="parChTrans1D2" presStyleIdx="2" presStyleCnt="6"/>
      <dgm:spPr/>
    </dgm:pt>
    <dgm:pt modelId="{1083DE5D-04D4-4137-8C8B-31199F955E4B}" type="pres">
      <dgm:prSet presAssocID="{4E2D4823-DDC0-47ED-A808-CA2A33360C46}" presName="connTx" presStyleLbl="parChTrans1D2" presStyleIdx="2" presStyleCnt="6"/>
      <dgm:spPr/>
    </dgm:pt>
    <dgm:pt modelId="{1759B1D2-CC31-43CC-B318-1578D378A6A5}" type="pres">
      <dgm:prSet presAssocID="{7B602660-0562-44E3-AA24-C915689BB3A8}" presName="node" presStyleLbl="node1" presStyleIdx="2" presStyleCnt="6">
        <dgm:presLayoutVars>
          <dgm:bulletEnabled val="1"/>
        </dgm:presLayoutVars>
      </dgm:prSet>
      <dgm:spPr/>
    </dgm:pt>
    <dgm:pt modelId="{C81E2A98-945E-4DB8-BA4E-461BBEAD98F8}" type="pres">
      <dgm:prSet presAssocID="{12462C5C-1766-456C-8231-A06B176B079C}" presName="Name9" presStyleLbl="parChTrans1D2" presStyleIdx="3" presStyleCnt="6"/>
      <dgm:spPr/>
    </dgm:pt>
    <dgm:pt modelId="{F7E6A711-4791-46C8-B12E-D642699CDD7A}" type="pres">
      <dgm:prSet presAssocID="{12462C5C-1766-456C-8231-A06B176B079C}" presName="connTx" presStyleLbl="parChTrans1D2" presStyleIdx="3" presStyleCnt="6"/>
      <dgm:spPr/>
    </dgm:pt>
    <dgm:pt modelId="{C299EEFA-8FB3-471F-9334-C2C5D976B64F}" type="pres">
      <dgm:prSet presAssocID="{9F84C51A-36D0-4382-90A9-9B605B878B43}" presName="node" presStyleLbl="node1" presStyleIdx="3" presStyleCnt="6">
        <dgm:presLayoutVars>
          <dgm:bulletEnabled val="1"/>
        </dgm:presLayoutVars>
      </dgm:prSet>
      <dgm:spPr/>
    </dgm:pt>
    <dgm:pt modelId="{CC369C4A-21F7-4347-A12A-2514A8371E70}" type="pres">
      <dgm:prSet presAssocID="{4CD2477E-E15F-4316-A628-A6DB6019E409}" presName="Name9" presStyleLbl="parChTrans1D2" presStyleIdx="4" presStyleCnt="6"/>
      <dgm:spPr/>
    </dgm:pt>
    <dgm:pt modelId="{29423FFF-5F70-471D-8C30-CE63E0EA8AA8}" type="pres">
      <dgm:prSet presAssocID="{4CD2477E-E15F-4316-A628-A6DB6019E409}" presName="connTx" presStyleLbl="parChTrans1D2" presStyleIdx="4" presStyleCnt="6"/>
      <dgm:spPr/>
    </dgm:pt>
    <dgm:pt modelId="{4549B382-2A0C-474E-BAF4-A7BCBB5B700D}" type="pres">
      <dgm:prSet presAssocID="{635C0918-4020-437F-8FCD-66D624D17C87}" presName="node" presStyleLbl="node1" presStyleIdx="4" presStyleCnt="6">
        <dgm:presLayoutVars>
          <dgm:bulletEnabled val="1"/>
        </dgm:presLayoutVars>
      </dgm:prSet>
      <dgm:spPr/>
    </dgm:pt>
    <dgm:pt modelId="{2F7C9C35-412F-4E87-A4E5-896917F3CEB1}" type="pres">
      <dgm:prSet presAssocID="{338FA7C9-05A9-4E73-AA14-967D907809CB}" presName="Name9" presStyleLbl="parChTrans1D2" presStyleIdx="5" presStyleCnt="6"/>
      <dgm:spPr/>
    </dgm:pt>
    <dgm:pt modelId="{87B1C3D2-93B1-487E-B934-10655CE3BB61}" type="pres">
      <dgm:prSet presAssocID="{338FA7C9-05A9-4E73-AA14-967D907809CB}" presName="connTx" presStyleLbl="parChTrans1D2" presStyleIdx="5" presStyleCnt="6"/>
      <dgm:spPr/>
    </dgm:pt>
    <dgm:pt modelId="{47031A6E-C4D5-4B95-9A6D-3BC421F2C6AF}" type="pres">
      <dgm:prSet presAssocID="{15129BAD-359E-447E-9AEC-34DE2599A832}" presName="node" presStyleLbl="node1" presStyleIdx="5" presStyleCnt="6">
        <dgm:presLayoutVars>
          <dgm:bulletEnabled val="1"/>
        </dgm:presLayoutVars>
      </dgm:prSet>
      <dgm:spPr/>
    </dgm:pt>
  </dgm:ptLst>
  <dgm:cxnLst>
    <dgm:cxn modelId="{B9187502-D2CD-41E8-9B2A-BFAAD4C86E26}" type="presOf" srcId="{15129BAD-359E-447E-9AEC-34DE2599A832}" destId="{47031A6E-C4D5-4B95-9A6D-3BC421F2C6AF}" srcOrd="0" destOrd="0" presId="urn:microsoft.com/office/officeart/2005/8/layout/radial1"/>
    <dgm:cxn modelId="{CDBAEF09-07C7-4A6E-89DF-3C8A17C27D30}" type="presOf" srcId="{A6754805-8AE6-435E-AFDB-4728DE45314C}" destId="{CE437BB9-4C18-4AC5-A36E-0439B3B0B246}" srcOrd="1" destOrd="0" presId="urn:microsoft.com/office/officeart/2005/8/layout/radial1"/>
    <dgm:cxn modelId="{5501ED1B-6A7D-4D0C-A207-774F068A1E5E}" type="presOf" srcId="{D9E1A9ED-E8E9-4C89-BBCE-E5100985A3B0}" destId="{FEB8A52B-93EC-41A8-A14E-6D42991838E6}" srcOrd="1" destOrd="0" presId="urn:microsoft.com/office/officeart/2005/8/layout/radial1"/>
    <dgm:cxn modelId="{674D4233-5C77-4E45-833F-B73430167C03}" type="presOf" srcId="{4CD2477E-E15F-4316-A628-A6DB6019E409}" destId="{29423FFF-5F70-471D-8C30-CE63E0EA8AA8}" srcOrd="1" destOrd="0" presId="urn:microsoft.com/office/officeart/2005/8/layout/radial1"/>
    <dgm:cxn modelId="{D0BDC935-27FF-4A77-BFD0-95D9B923B7F8}" srcId="{AD3647C1-DC71-412B-B787-398BEDA1AE47}" destId="{A49082F5-17E0-41F5-AD5C-4BC5BAF363F4}" srcOrd="0" destOrd="0" parTransId="{1B7F12AB-F5EF-4619-AECA-A3EA8FB8F7EA}" sibTransId="{23FF3761-45BA-4953-85D8-184D6E349AF8}"/>
    <dgm:cxn modelId="{FC120040-5FC0-481D-B070-2A651DB627A1}" srcId="{A49082F5-17E0-41F5-AD5C-4BC5BAF363F4}" destId="{9F84C51A-36D0-4382-90A9-9B605B878B43}" srcOrd="3" destOrd="0" parTransId="{12462C5C-1766-456C-8231-A06B176B079C}" sibTransId="{1A41761D-2A02-4923-9B3A-5318E2F61BAA}"/>
    <dgm:cxn modelId="{4BFF2245-E5E0-4FCB-A0A5-66375699DE35}" type="presOf" srcId="{9F84C51A-36D0-4382-90A9-9B605B878B43}" destId="{C299EEFA-8FB3-471F-9334-C2C5D976B64F}" srcOrd="0" destOrd="0" presId="urn:microsoft.com/office/officeart/2005/8/layout/radial1"/>
    <dgm:cxn modelId="{AFF2E348-0723-4AA0-BE17-C0AC25F1D7A0}" type="presOf" srcId="{AD3647C1-DC71-412B-B787-398BEDA1AE47}" destId="{D5EDF0F1-B92C-46CB-B8DE-3298AFC1BA50}" srcOrd="0" destOrd="0" presId="urn:microsoft.com/office/officeart/2005/8/layout/radial1"/>
    <dgm:cxn modelId="{FF029569-659B-406F-B895-1AA96C2E54C1}" type="presOf" srcId="{D9E1A9ED-E8E9-4C89-BBCE-E5100985A3B0}" destId="{AF9004E1-DBE3-4C0E-98B5-5122F84926D7}" srcOrd="0" destOrd="0" presId="urn:microsoft.com/office/officeart/2005/8/layout/radial1"/>
    <dgm:cxn modelId="{5B83D14E-3119-42D0-AF7C-C6EADB762C62}" srcId="{A49082F5-17E0-41F5-AD5C-4BC5BAF363F4}" destId="{4BCFE606-5D22-47C0-A035-C117ACCB77F6}" srcOrd="0" destOrd="0" parTransId="{A6754805-8AE6-435E-AFDB-4728DE45314C}" sibTransId="{41B18D46-2144-489F-849B-9B92FFD5622F}"/>
    <dgm:cxn modelId="{7E023C70-C77E-4B23-B21D-F5F197AC2954}" srcId="{A49082F5-17E0-41F5-AD5C-4BC5BAF363F4}" destId="{7B602660-0562-44E3-AA24-C915689BB3A8}" srcOrd="2" destOrd="0" parTransId="{4E2D4823-DDC0-47ED-A808-CA2A33360C46}" sibTransId="{1863B52A-3200-4208-A4A9-F846D2770E07}"/>
    <dgm:cxn modelId="{ED642E7F-06D4-4CE1-BFAE-D036CFE47E78}" srcId="{A49082F5-17E0-41F5-AD5C-4BC5BAF363F4}" destId="{635C0918-4020-437F-8FCD-66D624D17C87}" srcOrd="4" destOrd="0" parTransId="{4CD2477E-E15F-4316-A628-A6DB6019E409}" sibTransId="{27113349-E370-4827-B720-EF7E2ACB2100}"/>
    <dgm:cxn modelId="{CAF27E8F-EA4A-437D-9E2B-0D80B12089B1}" type="presOf" srcId="{4E2D4823-DDC0-47ED-A808-CA2A33360C46}" destId="{1083DE5D-04D4-4137-8C8B-31199F955E4B}" srcOrd="1" destOrd="0" presId="urn:microsoft.com/office/officeart/2005/8/layout/radial1"/>
    <dgm:cxn modelId="{5A1D6E96-A809-458B-850B-497D7D9A2016}" type="presOf" srcId="{A6754805-8AE6-435E-AFDB-4728DE45314C}" destId="{08863B93-8477-404E-8F4F-37C7C6B56386}" srcOrd="0" destOrd="0" presId="urn:microsoft.com/office/officeart/2005/8/layout/radial1"/>
    <dgm:cxn modelId="{46B498A4-27AF-4B91-881A-B4CD3D36CFB4}" type="presOf" srcId="{4BCFE606-5D22-47C0-A035-C117ACCB77F6}" destId="{BC37D6D9-98CB-41B2-9322-E4B0478B8E57}" srcOrd="0" destOrd="0" presId="urn:microsoft.com/office/officeart/2005/8/layout/radial1"/>
    <dgm:cxn modelId="{661982A5-01E5-4DBF-9835-53BC21D246C7}" srcId="{A49082F5-17E0-41F5-AD5C-4BC5BAF363F4}" destId="{3541B946-D6C3-47BC-9CB6-2F1FF5C21E22}" srcOrd="1" destOrd="0" parTransId="{D9E1A9ED-E8E9-4C89-BBCE-E5100985A3B0}" sibTransId="{0473D9D2-FE17-41E7-940E-B07ECF29B071}"/>
    <dgm:cxn modelId="{F2DE33AB-94D1-44FB-B1E7-574A52752F09}" type="presOf" srcId="{7B602660-0562-44E3-AA24-C915689BB3A8}" destId="{1759B1D2-CC31-43CC-B318-1578D378A6A5}" srcOrd="0" destOrd="0" presId="urn:microsoft.com/office/officeart/2005/8/layout/radial1"/>
    <dgm:cxn modelId="{E5AF54B9-AED0-4C13-9FB9-10DFEC21F574}" type="presOf" srcId="{4E2D4823-DDC0-47ED-A808-CA2A33360C46}" destId="{06F8C180-A393-4E4C-ACCB-4C5618055813}" srcOrd="0" destOrd="0" presId="urn:microsoft.com/office/officeart/2005/8/layout/radial1"/>
    <dgm:cxn modelId="{86825ABD-254F-4AB9-B775-EB2939B5B444}" type="presOf" srcId="{12462C5C-1766-456C-8231-A06B176B079C}" destId="{C81E2A98-945E-4DB8-BA4E-461BBEAD98F8}" srcOrd="0" destOrd="0" presId="urn:microsoft.com/office/officeart/2005/8/layout/radial1"/>
    <dgm:cxn modelId="{4BCB95C0-678E-4E94-8318-A4615C9FBF6A}" type="presOf" srcId="{12462C5C-1766-456C-8231-A06B176B079C}" destId="{F7E6A711-4791-46C8-B12E-D642699CDD7A}" srcOrd="1" destOrd="0" presId="urn:microsoft.com/office/officeart/2005/8/layout/radial1"/>
    <dgm:cxn modelId="{C3C850D0-9F27-472E-B172-873A9083EAE9}" type="presOf" srcId="{338FA7C9-05A9-4E73-AA14-967D907809CB}" destId="{87B1C3D2-93B1-487E-B934-10655CE3BB61}" srcOrd="1" destOrd="0" presId="urn:microsoft.com/office/officeart/2005/8/layout/radial1"/>
    <dgm:cxn modelId="{C73759D6-8586-4F65-A6D9-A42C9F9A32AA}" type="presOf" srcId="{A49082F5-17E0-41F5-AD5C-4BC5BAF363F4}" destId="{8B8105B4-6EA1-485B-AB0E-941CCCF49F2B}" srcOrd="0" destOrd="0" presId="urn:microsoft.com/office/officeart/2005/8/layout/radial1"/>
    <dgm:cxn modelId="{111511E5-20E8-4DBC-989C-CF0A674FB324}" srcId="{A49082F5-17E0-41F5-AD5C-4BC5BAF363F4}" destId="{15129BAD-359E-447E-9AEC-34DE2599A832}" srcOrd="5" destOrd="0" parTransId="{338FA7C9-05A9-4E73-AA14-967D907809CB}" sibTransId="{1734095E-71F0-4C5B-B69E-BDE2CDDFB91B}"/>
    <dgm:cxn modelId="{82E5D8E6-33BE-49A9-9639-9923D130E4E8}" type="presOf" srcId="{635C0918-4020-437F-8FCD-66D624D17C87}" destId="{4549B382-2A0C-474E-BAF4-A7BCBB5B700D}" srcOrd="0" destOrd="0" presId="urn:microsoft.com/office/officeart/2005/8/layout/radial1"/>
    <dgm:cxn modelId="{D90407E8-F5D4-4D55-AF1D-9503126ADC1C}" type="presOf" srcId="{338FA7C9-05A9-4E73-AA14-967D907809CB}" destId="{2F7C9C35-412F-4E87-A4E5-896917F3CEB1}" srcOrd="0" destOrd="0" presId="urn:microsoft.com/office/officeart/2005/8/layout/radial1"/>
    <dgm:cxn modelId="{820EC1E8-6A12-4C28-B1C2-45CD0DD210FA}" type="presOf" srcId="{3541B946-D6C3-47BC-9CB6-2F1FF5C21E22}" destId="{9E032014-83E2-4660-BDAB-843EFB91B2F4}" srcOrd="0" destOrd="0" presId="urn:microsoft.com/office/officeart/2005/8/layout/radial1"/>
    <dgm:cxn modelId="{7D2853FF-EF78-41BC-B665-2DE05C06610F}" type="presOf" srcId="{4CD2477E-E15F-4316-A628-A6DB6019E409}" destId="{CC369C4A-21F7-4347-A12A-2514A8371E70}" srcOrd="0" destOrd="0" presId="urn:microsoft.com/office/officeart/2005/8/layout/radial1"/>
    <dgm:cxn modelId="{3D9F9AC5-59E7-492E-9DB4-703BE12FB631}" type="presParOf" srcId="{D5EDF0F1-B92C-46CB-B8DE-3298AFC1BA50}" destId="{8B8105B4-6EA1-485B-AB0E-941CCCF49F2B}" srcOrd="0" destOrd="0" presId="urn:microsoft.com/office/officeart/2005/8/layout/radial1"/>
    <dgm:cxn modelId="{0360937F-8C57-48AD-9C59-2F9778DE97E4}" type="presParOf" srcId="{D5EDF0F1-B92C-46CB-B8DE-3298AFC1BA50}" destId="{08863B93-8477-404E-8F4F-37C7C6B56386}" srcOrd="1" destOrd="0" presId="urn:microsoft.com/office/officeart/2005/8/layout/radial1"/>
    <dgm:cxn modelId="{D4B9C8B6-F8AF-4BE4-B130-B434AC7C7D80}" type="presParOf" srcId="{08863B93-8477-404E-8F4F-37C7C6B56386}" destId="{CE437BB9-4C18-4AC5-A36E-0439B3B0B246}" srcOrd="0" destOrd="0" presId="urn:microsoft.com/office/officeart/2005/8/layout/radial1"/>
    <dgm:cxn modelId="{325C5708-4A14-4E43-948E-5C15D726A9F6}" type="presParOf" srcId="{D5EDF0F1-B92C-46CB-B8DE-3298AFC1BA50}" destId="{BC37D6D9-98CB-41B2-9322-E4B0478B8E57}" srcOrd="2" destOrd="0" presId="urn:microsoft.com/office/officeart/2005/8/layout/radial1"/>
    <dgm:cxn modelId="{76D02CEF-3050-4F06-B990-37593D901C50}" type="presParOf" srcId="{D5EDF0F1-B92C-46CB-B8DE-3298AFC1BA50}" destId="{AF9004E1-DBE3-4C0E-98B5-5122F84926D7}" srcOrd="3" destOrd="0" presId="urn:microsoft.com/office/officeart/2005/8/layout/radial1"/>
    <dgm:cxn modelId="{394CA26A-E7D2-4B14-82B1-4F14C3930C0D}" type="presParOf" srcId="{AF9004E1-DBE3-4C0E-98B5-5122F84926D7}" destId="{FEB8A52B-93EC-41A8-A14E-6D42991838E6}" srcOrd="0" destOrd="0" presId="urn:microsoft.com/office/officeart/2005/8/layout/radial1"/>
    <dgm:cxn modelId="{19356FA3-EE63-4C79-BDDD-8536DBA74660}" type="presParOf" srcId="{D5EDF0F1-B92C-46CB-B8DE-3298AFC1BA50}" destId="{9E032014-83E2-4660-BDAB-843EFB91B2F4}" srcOrd="4" destOrd="0" presId="urn:microsoft.com/office/officeart/2005/8/layout/radial1"/>
    <dgm:cxn modelId="{35D63EBE-AD30-4A8F-900F-25699D4CDEC9}" type="presParOf" srcId="{D5EDF0F1-B92C-46CB-B8DE-3298AFC1BA50}" destId="{06F8C180-A393-4E4C-ACCB-4C5618055813}" srcOrd="5" destOrd="0" presId="urn:microsoft.com/office/officeart/2005/8/layout/radial1"/>
    <dgm:cxn modelId="{70BE4B39-04FF-4CC6-8C06-01C4F3AF7113}" type="presParOf" srcId="{06F8C180-A393-4E4C-ACCB-4C5618055813}" destId="{1083DE5D-04D4-4137-8C8B-31199F955E4B}" srcOrd="0" destOrd="0" presId="urn:microsoft.com/office/officeart/2005/8/layout/radial1"/>
    <dgm:cxn modelId="{45936C90-313A-4648-9F6A-AC775C006EC5}" type="presParOf" srcId="{D5EDF0F1-B92C-46CB-B8DE-3298AFC1BA50}" destId="{1759B1D2-CC31-43CC-B318-1578D378A6A5}" srcOrd="6" destOrd="0" presId="urn:microsoft.com/office/officeart/2005/8/layout/radial1"/>
    <dgm:cxn modelId="{5F72949F-8124-483B-8C07-E68C38F97188}" type="presParOf" srcId="{D5EDF0F1-B92C-46CB-B8DE-3298AFC1BA50}" destId="{C81E2A98-945E-4DB8-BA4E-461BBEAD98F8}" srcOrd="7" destOrd="0" presId="urn:microsoft.com/office/officeart/2005/8/layout/radial1"/>
    <dgm:cxn modelId="{F0A7DFD4-BE89-46A0-BD4B-7BBEEEBF6464}" type="presParOf" srcId="{C81E2A98-945E-4DB8-BA4E-461BBEAD98F8}" destId="{F7E6A711-4791-46C8-B12E-D642699CDD7A}" srcOrd="0" destOrd="0" presId="urn:microsoft.com/office/officeart/2005/8/layout/radial1"/>
    <dgm:cxn modelId="{B0D786BC-F3B5-4518-B077-8698777F61BF}" type="presParOf" srcId="{D5EDF0F1-B92C-46CB-B8DE-3298AFC1BA50}" destId="{C299EEFA-8FB3-471F-9334-C2C5D976B64F}" srcOrd="8" destOrd="0" presId="urn:microsoft.com/office/officeart/2005/8/layout/radial1"/>
    <dgm:cxn modelId="{E40DEB2E-D2FD-4B33-94AC-62000E1BE494}" type="presParOf" srcId="{D5EDF0F1-B92C-46CB-B8DE-3298AFC1BA50}" destId="{CC369C4A-21F7-4347-A12A-2514A8371E70}" srcOrd="9" destOrd="0" presId="urn:microsoft.com/office/officeart/2005/8/layout/radial1"/>
    <dgm:cxn modelId="{AFF4F2F0-FBDB-4C4C-BF5D-B337818BC598}" type="presParOf" srcId="{CC369C4A-21F7-4347-A12A-2514A8371E70}" destId="{29423FFF-5F70-471D-8C30-CE63E0EA8AA8}" srcOrd="0" destOrd="0" presId="urn:microsoft.com/office/officeart/2005/8/layout/radial1"/>
    <dgm:cxn modelId="{E70B1E2E-664A-488C-B216-1F2CCB9BE290}" type="presParOf" srcId="{D5EDF0F1-B92C-46CB-B8DE-3298AFC1BA50}" destId="{4549B382-2A0C-474E-BAF4-A7BCBB5B700D}" srcOrd="10" destOrd="0" presId="urn:microsoft.com/office/officeart/2005/8/layout/radial1"/>
    <dgm:cxn modelId="{138B845C-BD6A-47D5-AAFE-8B13A10C13BE}" type="presParOf" srcId="{D5EDF0F1-B92C-46CB-B8DE-3298AFC1BA50}" destId="{2F7C9C35-412F-4E87-A4E5-896917F3CEB1}" srcOrd="11" destOrd="0" presId="urn:microsoft.com/office/officeart/2005/8/layout/radial1"/>
    <dgm:cxn modelId="{CA65697C-3B1A-4FC5-94A9-C84F9452F544}" type="presParOf" srcId="{2F7C9C35-412F-4E87-A4E5-896917F3CEB1}" destId="{87B1C3D2-93B1-487E-B934-10655CE3BB61}" srcOrd="0" destOrd="0" presId="urn:microsoft.com/office/officeart/2005/8/layout/radial1"/>
    <dgm:cxn modelId="{22D89E27-FB36-43CE-9A27-DA9990A5C2FD}" type="presParOf" srcId="{D5EDF0F1-B92C-46CB-B8DE-3298AFC1BA50}" destId="{47031A6E-C4D5-4B95-9A6D-3BC421F2C6AF}" srcOrd="12" destOrd="0" presId="urn:microsoft.com/office/officeart/2005/8/layout/radial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8105B4-6EA1-485B-AB0E-941CCCF49F2B}">
      <dsp:nvSpPr>
        <dsp:cNvPr id="0" name=""/>
        <dsp:cNvSpPr/>
      </dsp:nvSpPr>
      <dsp:spPr>
        <a:xfrm>
          <a:off x="1740133" y="1076006"/>
          <a:ext cx="826432" cy="826432"/>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b="1" kern="1200" dirty="0">
              <a:solidFill>
                <a:schemeClr val="tx1"/>
              </a:solidFill>
            </a:rPr>
            <a:t>Factors affecting health, safety and security</a:t>
          </a:r>
        </a:p>
      </dsp:txBody>
      <dsp:txXfrm>
        <a:off x="1861161" y="1197034"/>
        <a:ext cx="584376" cy="584376"/>
      </dsp:txXfrm>
    </dsp:sp>
    <dsp:sp modelId="{08863B93-8477-404E-8F4F-37C7C6B56386}">
      <dsp:nvSpPr>
        <dsp:cNvPr id="0" name=""/>
        <dsp:cNvSpPr/>
      </dsp:nvSpPr>
      <dsp:spPr>
        <a:xfrm rot="16200000">
          <a:off x="2029146" y="934532"/>
          <a:ext cx="248407" cy="34541"/>
        </a:xfrm>
        <a:custGeom>
          <a:avLst/>
          <a:gdLst/>
          <a:ahLst/>
          <a:cxnLst/>
          <a:rect l="0" t="0" r="0" b="0"/>
          <a:pathLst>
            <a:path>
              <a:moveTo>
                <a:pt x="0" y="17270"/>
              </a:moveTo>
              <a:lnTo>
                <a:pt x="248407" y="1727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tx1"/>
            </a:solidFill>
          </a:endParaRPr>
        </a:p>
      </dsp:txBody>
      <dsp:txXfrm>
        <a:off x="2147139" y="945592"/>
        <a:ext cx="12420" cy="12420"/>
      </dsp:txXfrm>
    </dsp:sp>
    <dsp:sp modelId="{BC37D6D9-98CB-41B2-9322-E4B0478B8E57}">
      <dsp:nvSpPr>
        <dsp:cNvPr id="0" name=""/>
        <dsp:cNvSpPr/>
      </dsp:nvSpPr>
      <dsp:spPr>
        <a:xfrm>
          <a:off x="1740133" y="1167"/>
          <a:ext cx="826432" cy="826432"/>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kern="1200" dirty="0">
              <a:solidFill>
                <a:schemeClr val="tx1"/>
              </a:solidFill>
            </a:rPr>
            <a:t>Knives and sharp tools</a:t>
          </a:r>
        </a:p>
      </dsp:txBody>
      <dsp:txXfrm>
        <a:off x="1861161" y="122195"/>
        <a:ext cx="584376" cy="584376"/>
      </dsp:txXfrm>
    </dsp:sp>
    <dsp:sp modelId="{AF9004E1-DBE3-4C0E-98B5-5122F84926D7}">
      <dsp:nvSpPr>
        <dsp:cNvPr id="0" name=""/>
        <dsp:cNvSpPr/>
      </dsp:nvSpPr>
      <dsp:spPr>
        <a:xfrm rot="19800000">
          <a:off x="2494565" y="1203242"/>
          <a:ext cx="248407" cy="34541"/>
        </a:xfrm>
        <a:custGeom>
          <a:avLst/>
          <a:gdLst/>
          <a:ahLst/>
          <a:cxnLst/>
          <a:rect l="0" t="0" r="0" b="0"/>
          <a:pathLst>
            <a:path>
              <a:moveTo>
                <a:pt x="0" y="17270"/>
              </a:moveTo>
              <a:lnTo>
                <a:pt x="248407" y="1727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tx1"/>
            </a:solidFill>
          </a:endParaRPr>
        </a:p>
      </dsp:txBody>
      <dsp:txXfrm>
        <a:off x="2612559" y="1214302"/>
        <a:ext cx="12420" cy="12420"/>
      </dsp:txXfrm>
    </dsp:sp>
    <dsp:sp modelId="{9E032014-83E2-4660-BDAB-843EFB91B2F4}">
      <dsp:nvSpPr>
        <dsp:cNvPr id="0" name=""/>
        <dsp:cNvSpPr/>
      </dsp:nvSpPr>
      <dsp:spPr>
        <a:xfrm>
          <a:off x="2670972" y="538586"/>
          <a:ext cx="826432" cy="826432"/>
        </a:xfrm>
        <a:prstGeom prst="ellipse">
          <a:avLst/>
        </a:prstGeom>
        <a:solidFill>
          <a:schemeClr val="accent4">
            <a:hueOff val="2079139"/>
            <a:satOff val="-9594"/>
            <a:lumOff val="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kern="1200" dirty="0">
              <a:solidFill>
                <a:schemeClr val="tx1"/>
              </a:solidFill>
            </a:rPr>
            <a:t>Heat, open gas jets or flames</a:t>
          </a:r>
        </a:p>
      </dsp:txBody>
      <dsp:txXfrm>
        <a:off x="2792000" y="659614"/>
        <a:ext cx="584376" cy="584376"/>
      </dsp:txXfrm>
    </dsp:sp>
    <dsp:sp modelId="{06F8C180-A393-4E4C-ACCB-4C5618055813}">
      <dsp:nvSpPr>
        <dsp:cNvPr id="0" name=""/>
        <dsp:cNvSpPr/>
      </dsp:nvSpPr>
      <dsp:spPr>
        <a:xfrm rot="1800000">
          <a:off x="2494565" y="1740662"/>
          <a:ext cx="248407" cy="34541"/>
        </a:xfrm>
        <a:custGeom>
          <a:avLst/>
          <a:gdLst/>
          <a:ahLst/>
          <a:cxnLst/>
          <a:rect l="0" t="0" r="0" b="0"/>
          <a:pathLst>
            <a:path>
              <a:moveTo>
                <a:pt x="0" y="17270"/>
              </a:moveTo>
              <a:lnTo>
                <a:pt x="248407" y="1727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tx1"/>
            </a:solidFill>
          </a:endParaRPr>
        </a:p>
      </dsp:txBody>
      <dsp:txXfrm>
        <a:off x="2612559" y="1751722"/>
        <a:ext cx="12420" cy="12420"/>
      </dsp:txXfrm>
    </dsp:sp>
    <dsp:sp modelId="{1759B1D2-CC31-43CC-B318-1578D378A6A5}">
      <dsp:nvSpPr>
        <dsp:cNvPr id="0" name=""/>
        <dsp:cNvSpPr/>
      </dsp:nvSpPr>
      <dsp:spPr>
        <a:xfrm>
          <a:off x="2670972" y="1613426"/>
          <a:ext cx="826432" cy="826432"/>
        </a:xfrm>
        <a:prstGeom prst="ellipse">
          <a:avLst/>
        </a:prstGeom>
        <a:solidFill>
          <a:schemeClr val="accent4">
            <a:hueOff val="4158277"/>
            <a:satOff val="-19187"/>
            <a:lumOff val="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b="1" kern="1200" dirty="0">
              <a:solidFill>
                <a:srgbClr val="FF0000"/>
              </a:solidFill>
            </a:rPr>
            <a:t>Inhalation</a:t>
          </a:r>
          <a:r>
            <a:rPr lang="en-GB" sz="800" kern="1200" dirty="0">
              <a:solidFill>
                <a:schemeClr val="tx1"/>
              </a:solidFill>
            </a:rPr>
            <a:t> of flour dust</a:t>
          </a:r>
        </a:p>
      </dsp:txBody>
      <dsp:txXfrm>
        <a:off x="2792000" y="1734454"/>
        <a:ext cx="584376" cy="584376"/>
      </dsp:txXfrm>
    </dsp:sp>
    <dsp:sp modelId="{C81E2A98-945E-4DB8-BA4E-461BBEAD98F8}">
      <dsp:nvSpPr>
        <dsp:cNvPr id="0" name=""/>
        <dsp:cNvSpPr/>
      </dsp:nvSpPr>
      <dsp:spPr>
        <a:xfrm rot="5400000">
          <a:off x="2029146" y="2009372"/>
          <a:ext cx="248407" cy="34541"/>
        </a:xfrm>
        <a:custGeom>
          <a:avLst/>
          <a:gdLst/>
          <a:ahLst/>
          <a:cxnLst/>
          <a:rect l="0" t="0" r="0" b="0"/>
          <a:pathLst>
            <a:path>
              <a:moveTo>
                <a:pt x="0" y="17270"/>
              </a:moveTo>
              <a:lnTo>
                <a:pt x="248407" y="1727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tx1"/>
            </a:solidFill>
          </a:endParaRPr>
        </a:p>
      </dsp:txBody>
      <dsp:txXfrm>
        <a:off x="2147139" y="2020432"/>
        <a:ext cx="12420" cy="12420"/>
      </dsp:txXfrm>
    </dsp:sp>
    <dsp:sp modelId="{C299EEFA-8FB3-471F-9334-C2C5D976B64F}">
      <dsp:nvSpPr>
        <dsp:cNvPr id="0" name=""/>
        <dsp:cNvSpPr/>
      </dsp:nvSpPr>
      <dsp:spPr>
        <a:xfrm>
          <a:off x="1740133" y="2150846"/>
          <a:ext cx="826432" cy="826432"/>
        </a:xfrm>
        <a:prstGeom prst="ellipse">
          <a:avLst/>
        </a:prstGeom>
        <a:solidFill>
          <a:schemeClr val="accent4">
            <a:hueOff val="6237415"/>
            <a:satOff val="-28781"/>
            <a:lumOff val="1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kern="1200" dirty="0">
              <a:solidFill>
                <a:schemeClr val="tx1"/>
              </a:solidFill>
            </a:rPr>
            <a:t>Monitoring well-being in a busy working environment</a:t>
          </a:r>
        </a:p>
      </dsp:txBody>
      <dsp:txXfrm>
        <a:off x="1861161" y="2271874"/>
        <a:ext cx="584376" cy="584376"/>
      </dsp:txXfrm>
    </dsp:sp>
    <dsp:sp modelId="{CC369C4A-21F7-4347-A12A-2514A8371E70}">
      <dsp:nvSpPr>
        <dsp:cNvPr id="0" name=""/>
        <dsp:cNvSpPr/>
      </dsp:nvSpPr>
      <dsp:spPr>
        <a:xfrm rot="9000000">
          <a:off x="1563726" y="1740662"/>
          <a:ext cx="248407" cy="34541"/>
        </a:xfrm>
        <a:custGeom>
          <a:avLst/>
          <a:gdLst/>
          <a:ahLst/>
          <a:cxnLst/>
          <a:rect l="0" t="0" r="0" b="0"/>
          <a:pathLst>
            <a:path>
              <a:moveTo>
                <a:pt x="0" y="17270"/>
              </a:moveTo>
              <a:lnTo>
                <a:pt x="248407" y="1727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tx1"/>
            </a:solidFill>
          </a:endParaRPr>
        </a:p>
      </dsp:txBody>
      <dsp:txXfrm rot="10800000">
        <a:off x="1681720" y="1751722"/>
        <a:ext cx="12420" cy="12420"/>
      </dsp:txXfrm>
    </dsp:sp>
    <dsp:sp modelId="{4549B382-2A0C-474E-BAF4-A7BCBB5B700D}">
      <dsp:nvSpPr>
        <dsp:cNvPr id="0" name=""/>
        <dsp:cNvSpPr/>
      </dsp:nvSpPr>
      <dsp:spPr>
        <a:xfrm>
          <a:off x="809295" y="1613426"/>
          <a:ext cx="826432" cy="826432"/>
        </a:xfrm>
        <a:prstGeom prst="ellipse">
          <a:avLst/>
        </a:prstGeom>
        <a:solidFill>
          <a:schemeClr val="accent4">
            <a:hueOff val="8316554"/>
            <a:satOff val="-38374"/>
            <a:lumOff val="1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kern="1200" dirty="0">
              <a:solidFill>
                <a:schemeClr val="tx1"/>
              </a:solidFill>
            </a:rPr>
            <a:t>Mixing and cutting equipment</a:t>
          </a:r>
        </a:p>
      </dsp:txBody>
      <dsp:txXfrm>
        <a:off x="930323" y="1734454"/>
        <a:ext cx="584376" cy="584376"/>
      </dsp:txXfrm>
    </dsp:sp>
    <dsp:sp modelId="{2F7C9C35-412F-4E87-A4E5-896917F3CEB1}">
      <dsp:nvSpPr>
        <dsp:cNvPr id="0" name=""/>
        <dsp:cNvSpPr/>
      </dsp:nvSpPr>
      <dsp:spPr>
        <a:xfrm rot="12600000">
          <a:off x="1563726" y="1203242"/>
          <a:ext cx="248407" cy="34541"/>
        </a:xfrm>
        <a:custGeom>
          <a:avLst/>
          <a:gdLst/>
          <a:ahLst/>
          <a:cxnLst/>
          <a:rect l="0" t="0" r="0" b="0"/>
          <a:pathLst>
            <a:path>
              <a:moveTo>
                <a:pt x="0" y="17270"/>
              </a:moveTo>
              <a:lnTo>
                <a:pt x="248407" y="1727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tx1"/>
            </a:solidFill>
          </a:endParaRPr>
        </a:p>
      </dsp:txBody>
      <dsp:txXfrm rot="10800000">
        <a:off x="1681720" y="1214302"/>
        <a:ext cx="12420" cy="12420"/>
      </dsp:txXfrm>
    </dsp:sp>
    <dsp:sp modelId="{47031A6E-C4D5-4B95-9A6D-3BC421F2C6AF}">
      <dsp:nvSpPr>
        <dsp:cNvPr id="0" name=""/>
        <dsp:cNvSpPr/>
      </dsp:nvSpPr>
      <dsp:spPr>
        <a:xfrm>
          <a:off x="809295" y="538586"/>
          <a:ext cx="826432" cy="826432"/>
        </a:xfrm>
        <a:prstGeom prst="ellipse">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kern="1200" dirty="0">
              <a:solidFill>
                <a:schemeClr val="tx1"/>
              </a:solidFill>
            </a:rPr>
            <a:t>Staff need a secure place for personal belonging</a:t>
          </a:r>
        </a:p>
      </dsp:txBody>
      <dsp:txXfrm>
        <a:off x="930323" y="659614"/>
        <a:ext cx="584376" cy="5843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7297DA-90BE-4AD3-97FA-70B25EEA7D9B}">
      <dsp:nvSpPr>
        <dsp:cNvPr id="0" name=""/>
        <dsp:cNvSpPr/>
      </dsp:nvSpPr>
      <dsp:spPr>
        <a:xfrm>
          <a:off x="154432" y="971"/>
          <a:ext cx="884004" cy="530402"/>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GB" sz="800" b="1" kern="1200" dirty="0">
              <a:solidFill>
                <a:schemeClr val="tx1"/>
              </a:solidFill>
            </a:rPr>
            <a:t>Bin card</a:t>
          </a:r>
        </a:p>
        <a:p>
          <a:pPr marL="0" lvl="0" indent="0" algn="ctr" defTabSz="355600">
            <a:lnSpc>
              <a:spcPct val="90000"/>
            </a:lnSpc>
            <a:spcBef>
              <a:spcPct val="0"/>
            </a:spcBef>
            <a:spcAft>
              <a:spcPct val="35000"/>
            </a:spcAft>
            <a:buNone/>
          </a:pPr>
          <a:r>
            <a:rPr lang="en-GB" sz="500" kern="1200" dirty="0">
              <a:solidFill>
                <a:schemeClr val="tx1"/>
              </a:solidFill>
            </a:rPr>
            <a:t>Labels attached to stock items</a:t>
          </a:r>
        </a:p>
      </dsp:txBody>
      <dsp:txXfrm>
        <a:off x="154432" y="971"/>
        <a:ext cx="884004" cy="530402"/>
      </dsp:txXfrm>
    </dsp:sp>
    <dsp:sp modelId="{11FE250B-8843-4070-81AE-47616F8EA875}">
      <dsp:nvSpPr>
        <dsp:cNvPr id="0" name=""/>
        <dsp:cNvSpPr/>
      </dsp:nvSpPr>
      <dsp:spPr>
        <a:xfrm>
          <a:off x="1126837" y="971"/>
          <a:ext cx="884004" cy="530402"/>
        </a:xfrm>
        <a:prstGeom prst="rect">
          <a:avLst/>
        </a:prstGeom>
        <a:solidFill>
          <a:schemeClr val="accent4">
            <a:hueOff val="1485099"/>
            <a:satOff val="-6853"/>
            <a:lumOff val="2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rtl="0">
            <a:lnSpc>
              <a:spcPct val="90000"/>
            </a:lnSpc>
            <a:spcBef>
              <a:spcPct val="0"/>
            </a:spcBef>
            <a:spcAft>
              <a:spcPct val="35000"/>
            </a:spcAft>
            <a:buNone/>
          </a:pPr>
          <a:r>
            <a:rPr lang="en-GB" sz="800" b="1" kern="1200" dirty="0">
              <a:solidFill>
                <a:srgbClr val="FF0000"/>
              </a:solidFill>
            </a:rPr>
            <a:t>Requisition</a:t>
          </a:r>
          <a:r>
            <a:rPr lang="en-GB" sz="800" b="1" kern="1200" dirty="0">
              <a:solidFill>
                <a:schemeClr val="tx1"/>
              </a:solidFill>
            </a:rPr>
            <a:t> stock book</a:t>
          </a:r>
        </a:p>
        <a:p>
          <a:pPr marL="0" lvl="0" indent="0" algn="ctr" defTabSz="355600" rtl="0">
            <a:lnSpc>
              <a:spcPct val="90000"/>
            </a:lnSpc>
            <a:spcBef>
              <a:spcPct val="0"/>
            </a:spcBef>
            <a:spcAft>
              <a:spcPct val="35000"/>
            </a:spcAft>
            <a:buNone/>
          </a:pPr>
          <a:r>
            <a:rPr lang="en-GB" sz="500" kern="1200" dirty="0">
              <a:solidFill>
                <a:schemeClr val="tx1"/>
              </a:solidFill>
            </a:rPr>
            <a:t>Issued to each department to draw stock out from the store to the kitchen</a:t>
          </a:r>
        </a:p>
      </dsp:txBody>
      <dsp:txXfrm>
        <a:off x="1126837" y="971"/>
        <a:ext cx="884004" cy="530402"/>
      </dsp:txXfrm>
    </dsp:sp>
    <dsp:sp modelId="{33B49293-872A-4B5A-A067-3C43426CC13F}">
      <dsp:nvSpPr>
        <dsp:cNvPr id="0" name=""/>
        <dsp:cNvSpPr/>
      </dsp:nvSpPr>
      <dsp:spPr>
        <a:xfrm>
          <a:off x="2099242" y="971"/>
          <a:ext cx="884004" cy="530402"/>
        </a:xfrm>
        <a:prstGeom prst="rect">
          <a:avLst/>
        </a:prstGeom>
        <a:solidFill>
          <a:schemeClr val="accent4">
            <a:hueOff val="2970198"/>
            <a:satOff val="-13705"/>
            <a:lumOff val="5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rtl="0">
            <a:lnSpc>
              <a:spcPct val="90000"/>
            </a:lnSpc>
            <a:spcBef>
              <a:spcPct val="0"/>
            </a:spcBef>
            <a:spcAft>
              <a:spcPct val="35000"/>
            </a:spcAft>
            <a:buNone/>
          </a:pPr>
          <a:r>
            <a:rPr lang="en-GB" sz="800" b="1" kern="1200" dirty="0">
              <a:solidFill>
                <a:schemeClr val="tx1"/>
              </a:solidFill>
            </a:rPr>
            <a:t>Stock ledger</a:t>
          </a:r>
        </a:p>
        <a:p>
          <a:pPr marL="0" lvl="0" indent="0" algn="ctr" defTabSz="355600" rtl="0">
            <a:lnSpc>
              <a:spcPct val="90000"/>
            </a:lnSpc>
            <a:spcBef>
              <a:spcPct val="0"/>
            </a:spcBef>
            <a:spcAft>
              <a:spcPct val="35000"/>
            </a:spcAft>
            <a:buNone/>
          </a:pPr>
          <a:r>
            <a:rPr lang="en-GB" sz="500" kern="1200" dirty="0">
              <a:solidFill>
                <a:schemeClr val="tx1"/>
              </a:solidFill>
            </a:rPr>
            <a:t>A detailed list of all the stock, usually kept on a computer</a:t>
          </a:r>
        </a:p>
      </dsp:txBody>
      <dsp:txXfrm>
        <a:off x="2099242" y="971"/>
        <a:ext cx="884004" cy="530402"/>
      </dsp:txXfrm>
    </dsp:sp>
    <dsp:sp modelId="{93B8A782-0B46-4544-A163-D9DAD5845E40}">
      <dsp:nvSpPr>
        <dsp:cNvPr id="0" name=""/>
        <dsp:cNvSpPr/>
      </dsp:nvSpPr>
      <dsp:spPr>
        <a:xfrm>
          <a:off x="154432" y="619775"/>
          <a:ext cx="884004" cy="530402"/>
        </a:xfrm>
        <a:prstGeom prst="rect">
          <a:avLst/>
        </a:prstGeom>
        <a:solidFill>
          <a:schemeClr val="accent4">
            <a:hueOff val="4455297"/>
            <a:satOff val="-20558"/>
            <a:lumOff val="7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rtl="0">
            <a:lnSpc>
              <a:spcPct val="90000"/>
            </a:lnSpc>
            <a:spcBef>
              <a:spcPct val="0"/>
            </a:spcBef>
            <a:spcAft>
              <a:spcPct val="35000"/>
            </a:spcAft>
            <a:buNone/>
          </a:pPr>
          <a:r>
            <a:rPr lang="en-GB" sz="800" b="1" kern="1200" dirty="0">
              <a:solidFill>
                <a:schemeClr val="tx1"/>
              </a:solidFill>
            </a:rPr>
            <a:t>Order book</a:t>
          </a:r>
        </a:p>
        <a:p>
          <a:pPr marL="0" lvl="0" indent="0" algn="ctr" defTabSz="355600" rtl="0">
            <a:lnSpc>
              <a:spcPct val="90000"/>
            </a:lnSpc>
            <a:spcBef>
              <a:spcPct val="0"/>
            </a:spcBef>
            <a:spcAft>
              <a:spcPct val="35000"/>
            </a:spcAft>
            <a:buNone/>
          </a:pPr>
          <a:r>
            <a:rPr lang="en-GB" sz="500" kern="1200" dirty="0">
              <a:solidFill>
                <a:schemeClr val="tx1"/>
              </a:solidFill>
            </a:rPr>
            <a:t>For ordering stock</a:t>
          </a:r>
        </a:p>
      </dsp:txBody>
      <dsp:txXfrm>
        <a:off x="154432" y="619775"/>
        <a:ext cx="884004" cy="530402"/>
      </dsp:txXfrm>
    </dsp:sp>
    <dsp:sp modelId="{69275F9B-C1EB-4668-9674-B7E7CFA950B4}">
      <dsp:nvSpPr>
        <dsp:cNvPr id="0" name=""/>
        <dsp:cNvSpPr/>
      </dsp:nvSpPr>
      <dsp:spPr>
        <a:xfrm>
          <a:off x="1126837" y="619775"/>
          <a:ext cx="884004" cy="530402"/>
        </a:xfrm>
        <a:prstGeom prst="rect">
          <a:avLst/>
        </a:prstGeom>
        <a:solidFill>
          <a:schemeClr val="accent4">
            <a:hueOff val="5940396"/>
            <a:satOff val="-27410"/>
            <a:lumOff val="100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rtl="0">
            <a:lnSpc>
              <a:spcPct val="90000"/>
            </a:lnSpc>
            <a:spcBef>
              <a:spcPct val="0"/>
            </a:spcBef>
            <a:spcAft>
              <a:spcPct val="35000"/>
            </a:spcAft>
            <a:buNone/>
          </a:pPr>
          <a:r>
            <a:rPr lang="en-GB" sz="800" b="1" kern="1200" dirty="0">
              <a:solidFill>
                <a:schemeClr val="tx1"/>
              </a:solidFill>
            </a:rPr>
            <a:t>Invoices</a:t>
          </a:r>
        </a:p>
        <a:p>
          <a:pPr marL="0" lvl="0" indent="0" algn="ctr" defTabSz="355600" rtl="0">
            <a:lnSpc>
              <a:spcPct val="90000"/>
            </a:lnSpc>
            <a:spcBef>
              <a:spcPct val="0"/>
            </a:spcBef>
            <a:spcAft>
              <a:spcPct val="35000"/>
            </a:spcAft>
            <a:buNone/>
          </a:pPr>
          <a:r>
            <a:rPr lang="en-GB" sz="500" kern="1200" dirty="0">
              <a:solidFill>
                <a:schemeClr val="tx1"/>
              </a:solidFill>
            </a:rPr>
            <a:t>For goods ordered</a:t>
          </a:r>
        </a:p>
      </dsp:txBody>
      <dsp:txXfrm>
        <a:off x="1126837" y="619775"/>
        <a:ext cx="884004" cy="530402"/>
      </dsp:txXfrm>
    </dsp:sp>
    <dsp:sp modelId="{09FC7E27-1905-4787-9088-B9A4F12E106F}">
      <dsp:nvSpPr>
        <dsp:cNvPr id="0" name=""/>
        <dsp:cNvSpPr/>
      </dsp:nvSpPr>
      <dsp:spPr>
        <a:xfrm>
          <a:off x="2099242" y="619775"/>
          <a:ext cx="884004" cy="530402"/>
        </a:xfrm>
        <a:prstGeom prst="rect">
          <a:avLst/>
        </a:prstGeom>
        <a:solidFill>
          <a:schemeClr val="accent4">
            <a:hueOff val="7425494"/>
            <a:satOff val="-34263"/>
            <a:lumOff val="12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rtl="0">
            <a:lnSpc>
              <a:spcPct val="90000"/>
            </a:lnSpc>
            <a:spcBef>
              <a:spcPct val="0"/>
            </a:spcBef>
            <a:spcAft>
              <a:spcPct val="35000"/>
            </a:spcAft>
            <a:buNone/>
          </a:pPr>
          <a:r>
            <a:rPr lang="en-GB" sz="800" b="1" kern="1200" dirty="0">
              <a:solidFill>
                <a:schemeClr val="tx1"/>
              </a:solidFill>
            </a:rPr>
            <a:t>Delivery notes</a:t>
          </a:r>
        </a:p>
        <a:p>
          <a:pPr marL="0" lvl="0" indent="0" algn="ctr" defTabSz="355600" rtl="0">
            <a:lnSpc>
              <a:spcPct val="90000"/>
            </a:lnSpc>
            <a:spcBef>
              <a:spcPct val="0"/>
            </a:spcBef>
            <a:spcAft>
              <a:spcPct val="35000"/>
            </a:spcAft>
            <a:buNone/>
          </a:pPr>
          <a:r>
            <a:rPr lang="en-GB" sz="500" kern="1200" dirty="0">
              <a:solidFill>
                <a:schemeClr val="tx1"/>
              </a:solidFill>
            </a:rPr>
            <a:t>For checking all the necessary details when food is delivered, such as the amount delivered and the price of each item</a:t>
          </a:r>
        </a:p>
      </dsp:txBody>
      <dsp:txXfrm>
        <a:off x="2099242" y="619775"/>
        <a:ext cx="884004" cy="530402"/>
      </dsp:txXfrm>
    </dsp:sp>
    <dsp:sp modelId="{17F64C67-91D5-4AC5-A3F9-75F2A6409BF3}">
      <dsp:nvSpPr>
        <dsp:cNvPr id="0" name=""/>
        <dsp:cNvSpPr/>
      </dsp:nvSpPr>
      <dsp:spPr>
        <a:xfrm>
          <a:off x="640635" y="1238578"/>
          <a:ext cx="884004" cy="530402"/>
        </a:xfrm>
        <a:prstGeom prst="rect">
          <a:avLst/>
        </a:prstGeom>
        <a:solidFill>
          <a:schemeClr val="accent4">
            <a:hueOff val="8910593"/>
            <a:satOff val="-41115"/>
            <a:lumOff val="15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rtl="0">
            <a:lnSpc>
              <a:spcPct val="90000"/>
            </a:lnSpc>
            <a:spcBef>
              <a:spcPct val="0"/>
            </a:spcBef>
            <a:spcAft>
              <a:spcPct val="35000"/>
            </a:spcAft>
            <a:buNone/>
          </a:pPr>
          <a:r>
            <a:rPr lang="en-GB" sz="800" b="1" kern="1200" dirty="0">
              <a:solidFill>
                <a:schemeClr val="tx1"/>
              </a:solidFill>
            </a:rPr>
            <a:t>Health and safety documentation</a:t>
          </a:r>
        </a:p>
        <a:p>
          <a:pPr marL="0" lvl="0" indent="0" algn="ctr" defTabSz="355600" rtl="0">
            <a:lnSpc>
              <a:spcPct val="90000"/>
            </a:lnSpc>
            <a:spcBef>
              <a:spcPct val="0"/>
            </a:spcBef>
            <a:spcAft>
              <a:spcPct val="35000"/>
            </a:spcAft>
            <a:buNone/>
          </a:pPr>
          <a:r>
            <a:rPr lang="en-GB" sz="500" kern="1200" dirty="0">
              <a:solidFill>
                <a:schemeClr val="tx1"/>
              </a:solidFill>
            </a:rPr>
            <a:t>Health and safety certificates for staff. Accident book to record any accidents at work</a:t>
          </a:r>
        </a:p>
      </dsp:txBody>
      <dsp:txXfrm>
        <a:off x="640635" y="1238578"/>
        <a:ext cx="884004" cy="530402"/>
      </dsp:txXfrm>
    </dsp:sp>
    <dsp:sp modelId="{64D0BBB6-1AA7-4597-9CD7-CE2BBF2A3317}">
      <dsp:nvSpPr>
        <dsp:cNvPr id="0" name=""/>
        <dsp:cNvSpPr/>
      </dsp:nvSpPr>
      <dsp:spPr>
        <a:xfrm>
          <a:off x="1613040" y="1238578"/>
          <a:ext cx="884004" cy="530402"/>
        </a:xfrm>
        <a:prstGeom prst="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rtl="0">
            <a:lnSpc>
              <a:spcPct val="90000"/>
            </a:lnSpc>
            <a:spcBef>
              <a:spcPct val="0"/>
            </a:spcBef>
            <a:spcAft>
              <a:spcPct val="35000"/>
            </a:spcAft>
            <a:buNone/>
          </a:pPr>
          <a:r>
            <a:rPr lang="en-GB" sz="600" b="1" kern="1200" dirty="0">
              <a:solidFill>
                <a:schemeClr val="tx1"/>
              </a:solidFill>
            </a:rPr>
            <a:t>Food safety documentation</a:t>
          </a:r>
        </a:p>
        <a:p>
          <a:pPr marL="0" lvl="0" indent="0" algn="ctr" defTabSz="266700" rtl="0">
            <a:lnSpc>
              <a:spcPct val="90000"/>
            </a:lnSpc>
            <a:spcBef>
              <a:spcPct val="0"/>
            </a:spcBef>
            <a:spcAft>
              <a:spcPct val="35000"/>
            </a:spcAft>
            <a:buNone/>
          </a:pPr>
          <a:r>
            <a:rPr lang="en-GB" sz="500" kern="1200" dirty="0">
              <a:solidFill>
                <a:schemeClr val="tx1"/>
              </a:solidFill>
            </a:rPr>
            <a:t>Temperature charts, for example checking and recording fridge temperature. Food hygiene and safety regulations</a:t>
          </a:r>
        </a:p>
      </dsp:txBody>
      <dsp:txXfrm>
        <a:off x="1613040" y="1238578"/>
        <a:ext cx="884004" cy="5304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8E4DBB-CF06-4AEF-82B6-6947D75357F2}">
      <dsp:nvSpPr>
        <dsp:cNvPr id="0" name=""/>
        <dsp:cNvSpPr/>
      </dsp:nvSpPr>
      <dsp:spPr>
        <a:xfrm>
          <a:off x="596869" y="0"/>
          <a:ext cx="4925261" cy="2536948"/>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179F79-513A-4D4E-B483-0A07F7A1C10E}">
      <dsp:nvSpPr>
        <dsp:cNvPr id="0" name=""/>
        <dsp:cNvSpPr/>
      </dsp:nvSpPr>
      <dsp:spPr>
        <a:xfrm>
          <a:off x="1131" y="761084"/>
          <a:ext cx="724020" cy="101477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dirty="0">
              <a:solidFill>
                <a:schemeClr val="tx1"/>
              </a:solidFill>
            </a:rPr>
            <a:t>Meet and greet customers, show them to their table, issue a menu</a:t>
          </a:r>
        </a:p>
      </dsp:txBody>
      <dsp:txXfrm>
        <a:off x="36475" y="796428"/>
        <a:ext cx="653332" cy="944091"/>
      </dsp:txXfrm>
    </dsp:sp>
    <dsp:sp modelId="{1FCE5566-0D74-4022-BF88-FDDA8CD208C3}">
      <dsp:nvSpPr>
        <dsp:cNvPr id="0" name=""/>
        <dsp:cNvSpPr/>
      </dsp:nvSpPr>
      <dsp:spPr>
        <a:xfrm>
          <a:off x="845821" y="761084"/>
          <a:ext cx="724020" cy="1014779"/>
        </a:xfrm>
        <a:prstGeom prst="roundRect">
          <a:avLst/>
        </a:prstGeom>
        <a:solidFill>
          <a:schemeClr val="accent4">
            <a:hueOff val="1732615"/>
            <a:satOff val="-7995"/>
            <a:lumOff val="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dirty="0">
              <a:solidFill>
                <a:schemeClr val="tx1"/>
              </a:solidFill>
            </a:rPr>
            <a:t>Take drinks order, take food order and send to the kitchen</a:t>
          </a:r>
        </a:p>
      </dsp:txBody>
      <dsp:txXfrm>
        <a:off x="881165" y="796428"/>
        <a:ext cx="653332" cy="944091"/>
      </dsp:txXfrm>
    </dsp:sp>
    <dsp:sp modelId="{6B1DAD81-5215-4A80-93AD-E8F05E77B150}">
      <dsp:nvSpPr>
        <dsp:cNvPr id="0" name=""/>
        <dsp:cNvSpPr/>
      </dsp:nvSpPr>
      <dsp:spPr>
        <a:xfrm>
          <a:off x="1690512" y="761084"/>
          <a:ext cx="724020" cy="1014779"/>
        </a:xfrm>
        <a:prstGeom prst="roundRect">
          <a:avLst/>
        </a:prstGeom>
        <a:solidFill>
          <a:schemeClr val="accent4">
            <a:hueOff val="3465231"/>
            <a:satOff val="-15989"/>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dirty="0">
              <a:solidFill>
                <a:schemeClr val="tx1"/>
              </a:solidFill>
            </a:rPr>
            <a:t>When service is ready, serve meal to customers, check on them</a:t>
          </a:r>
        </a:p>
      </dsp:txBody>
      <dsp:txXfrm>
        <a:off x="1725856" y="796428"/>
        <a:ext cx="653332" cy="944091"/>
      </dsp:txXfrm>
    </dsp:sp>
    <dsp:sp modelId="{891B9A39-5F80-45A6-A686-4CC96109D9ED}">
      <dsp:nvSpPr>
        <dsp:cNvPr id="0" name=""/>
        <dsp:cNvSpPr/>
      </dsp:nvSpPr>
      <dsp:spPr>
        <a:xfrm>
          <a:off x="2535202" y="761084"/>
          <a:ext cx="724020" cy="1014779"/>
        </a:xfrm>
        <a:prstGeom prst="roundRect">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dirty="0">
              <a:solidFill>
                <a:schemeClr val="tx1"/>
              </a:solidFill>
            </a:rPr>
            <a:t>Clear table when finished, offer dessert/ coffee, send order to the kitchen</a:t>
          </a:r>
        </a:p>
      </dsp:txBody>
      <dsp:txXfrm>
        <a:off x="2570546" y="796428"/>
        <a:ext cx="653332" cy="944091"/>
      </dsp:txXfrm>
    </dsp:sp>
    <dsp:sp modelId="{E6C8F9B8-2552-492B-B410-2A7D0E8C3B0B}">
      <dsp:nvSpPr>
        <dsp:cNvPr id="0" name=""/>
        <dsp:cNvSpPr/>
      </dsp:nvSpPr>
      <dsp:spPr>
        <a:xfrm>
          <a:off x="3379892" y="761084"/>
          <a:ext cx="724020" cy="1014779"/>
        </a:xfrm>
        <a:prstGeom prst="roundRect">
          <a:avLst/>
        </a:prstGeom>
        <a:solidFill>
          <a:schemeClr val="accent4">
            <a:hueOff val="6930461"/>
            <a:satOff val="-31979"/>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dirty="0">
              <a:solidFill>
                <a:schemeClr val="tx1"/>
              </a:solidFill>
            </a:rPr>
            <a:t>When service is ready, serve dessert/ coffee</a:t>
          </a:r>
        </a:p>
      </dsp:txBody>
      <dsp:txXfrm>
        <a:off x="3415236" y="796428"/>
        <a:ext cx="653332" cy="944091"/>
      </dsp:txXfrm>
    </dsp:sp>
    <dsp:sp modelId="{F0BD5732-7D42-456A-BA10-52004EBFF820}">
      <dsp:nvSpPr>
        <dsp:cNvPr id="0" name=""/>
        <dsp:cNvSpPr/>
      </dsp:nvSpPr>
      <dsp:spPr>
        <a:xfrm>
          <a:off x="4224582" y="761084"/>
          <a:ext cx="724020" cy="1014779"/>
        </a:xfrm>
        <a:prstGeom prst="roundRect">
          <a:avLst/>
        </a:prstGeom>
        <a:solidFill>
          <a:schemeClr val="accent4">
            <a:hueOff val="8663077"/>
            <a:satOff val="-39973"/>
            <a:lumOff val="1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dirty="0">
              <a:solidFill>
                <a:schemeClr val="tx1"/>
              </a:solidFill>
            </a:rPr>
            <a:t>Clear table, issue bill, take payment, customer leaves</a:t>
          </a:r>
        </a:p>
      </dsp:txBody>
      <dsp:txXfrm>
        <a:off x="4259926" y="796428"/>
        <a:ext cx="653332" cy="944091"/>
      </dsp:txXfrm>
    </dsp:sp>
    <dsp:sp modelId="{F5900C7B-67C4-4AFD-A3C8-747E6C969189}">
      <dsp:nvSpPr>
        <dsp:cNvPr id="0" name=""/>
        <dsp:cNvSpPr/>
      </dsp:nvSpPr>
      <dsp:spPr>
        <a:xfrm>
          <a:off x="5069273" y="761084"/>
          <a:ext cx="724020" cy="1014779"/>
        </a:xfrm>
        <a:prstGeom prst="round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dirty="0">
              <a:solidFill>
                <a:schemeClr val="tx1"/>
              </a:solidFill>
            </a:rPr>
            <a:t>Reset table for next customers</a:t>
          </a:r>
        </a:p>
      </dsp:txBody>
      <dsp:txXfrm>
        <a:off x="5104617" y="796428"/>
        <a:ext cx="653332" cy="9440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F82A7E-4411-480D-9D91-772857A229FD}">
      <dsp:nvSpPr>
        <dsp:cNvPr id="0" name=""/>
        <dsp:cNvSpPr/>
      </dsp:nvSpPr>
      <dsp:spPr>
        <a:xfrm>
          <a:off x="881" y="83064"/>
          <a:ext cx="859154" cy="25920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6576" rIns="64008" bIns="36576" numCol="1" spcCol="1270" anchor="ctr" anchorCtr="0">
          <a:noAutofit/>
        </a:bodyPr>
        <a:lstStyle/>
        <a:p>
          <a:pPr marL="0" lvl="0" indent="0" algn="ctr" defTabSz="400050">
            <a:lnSpc>
              <a:spcPct val="90000"/>
            </a:lnSpc>
            <a:spcBef>
              <a:spcPct val="0"/>
            </a:spcBef>
            <a:spcAft>
              <a:spcPct val="35000"/>
            </a:spcAft>
            <a:buNone/>
          </a:pPr>
          <a:r>
            <a:rPr lang="en-GB" sz="900" kern="1200" dirty="0"/>
            <a:t>Reception</a:t>
          </a:r>
        </a:p>
      </dsp:txBody>
      <dsp:txXfrm>
        <a:off x="881" y="83064"/>
        <a:ext cx="859154" cy="259200"/>
      </dsp:txXfrm>
    </dsp:sp>
    <dsp:sp modelId="{1F6BFAA9-1F88-4B89-B03E-20E841583486}">
      <dsp:nvSpPr>
        <dsp:cNvPr id="0" name=""/>
        <dsp:cNvSpPr/>
      </dsp:nvSpPr>
      <dsp:spPr>
        <a:xfrm>
          <a:off x="881" y="342264"/>
          <a:ext cx="859154" cy="1783392"/>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006" tIns="48006" rIns="64008" bIns="72009" numCol="1" spcCol="1270" anchor="t" anchorCtr="0">
          <a:noAutofit/>
        </a:bodyPr>
        <a:lstStyle/>
        <a:p>
          <a:pPr marL="57150" lvl="1" indent="-57150" algn="l" defTabSz="400050">
            <a:lnSpc>
              <a:spcPct val="90000"/>
            </a:lnSpc>
            <a:spcBef>
              <a:spcPct val="0"/>
            </a:spcBef>
            <a:spcAft>
              <a:spcPct val="15000"/>
            </a:spcAft>
            <a:buChar char="•"/>
          </a:pPr>
          <a:r>
            <a:rPr lang="en-GB" sz="900" kern="1200" dirty="0"/>
            <a:t>IT facilities for checking in and out, telephones, paper and pens, information about facilities in the establishment and in the local area</a:t>
          </a:r>
        </a:p>
      </dsp:txBody>
      <dsp:txXfrm>
        <a:off x="881" y="342264"/>
        <a:ext cx="859154" cy="1783392"/>
      </dsp:txXfrm>
    </dsp:sp>
    <dsp:sp modelId="{DEA17B43-C056-4100-AB3C-CC225D45C334}">
      <dsp:nvSpPr>
        <dsp:cNvPr id="0" name=""/>
        <dsp:cNvSpPr/>
      </dsp:nvSpPr>
      <dsp:spPr>
        <a:xfrm>
          <a:off x="980316" y="83064"/>
          <a:ext cx="859154" cy="259200"/>
        </a:xfrm>
        <a:prstGeom prst="rect">
          <a:avLst/>
        </a:prstGeom>
        <a:solidFill>
          <a:schemeClr val="accent4">
            <a:hueOff val="5197846"/>
            <a:satOff val="-23984"/>
            <a:lumOff val="883"/>
            <a:alphaOff val="0"/>
          </a:schemeClr>
        </a:solidFill>
        <a:ln w="12700" cap="flat" cmpd="sng" algn="ctr">
          <a:solidFill>
            <a:schemeClr val="accent4">
              <a:hueOff val="5197846"/>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6576" rIns="64008" bIns="36576" numCol="1" spcCol="1270" anchor="ctr" anchorCtr="0">
          <a:noAutofit/>
        </a:bodyPr>
        <a:lstStyle/>
        <a:p>
          <a:pPr marL="0" lvl="0" indent="0" algn="ctr" defTabSz="400050">
            <a:lnSpc>
              <a:spcPct val="90000"/>
            </a:lnSpc>
            <a:spcBef>
              <a:spcPct val="0"/>
            </a:spcBef>
            <a:spcAft>
              <a:spcPct val="35000"/>
            </a:spcAft>
            <a:buNone/>
          </a:pPr>
          <a:r>
            <a:rPr lang="en-GB" sz="900" kern="1200" dirty="0"/>
            <a:t>Lounge</a:t>
          </a:r>
        </a:p>
      </dsp:txBody>
      <dsp:txXfrm>
        <a:off x="980316" y="83064"/>
        <a:ext cx="859154" cy="259200"/>
      </dsp:txXfrm>
    </dsp:sp>
    <dsp:sp modelId="{F1417F31-81B7-4221-B082-9AA05DA1E5C4}">
      <dsp:nvSpPr>
        <dsp:cNvPr id="0" name=""/>
        <dsp:cNvSpPr/>
      </dsp:nvSpPr>
      <dsp:spPr>
        <a:xfrm>
          <a:off x="980316" y="342264"/>
          <a:ext cx="859154" cy="1783392"/>
        </a:xfrm>
        <a:prstGeom prst="rect">
          <a:avLst/>
        </a:prstGeom>
        <a:solidFill>
          <a:schemeClr val="accent4">
            <a:tint val="40000"/>
            <a:alpha val="90000"/>
            <a:hueOff val="5756959"/>
            <a:satOff val="-30630"/>
            <a:lumOff val="-1745"/>
            <a:alphaOff val="0"/>
          </a:schemeClr>
        </a:solidFill>
        <a:ln w="12700" cap="flat" cmpd="sng" algn="ctr">
          <a:solidFill>
            <a:schemeClr val="accent4">
              <a:tint val="40000"/>
              <a:alpha val="90000"/>
              <a:hueOff val="5756959"/>
              <a:satOff val="-30630"/>
              <a:lumOff val="-174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006" tIns="48006" rIns="64008" bIns="72009" numCol="1" spcCol="1270" anchor="t" anchorCtr="0">
          <a:noAutofit/>
        </a:bodyPr>
        <a:lstStyle/>
        <a:p>
          <a:pPr marL="57150" lvl="1" indent="-57150" algn="l" defTabSz="400050">
            <a:lnSpc>
              <a:spcPct val="90000"/>
            </a:lnSpc>
            <a:spcBef>
              <a:spcPct val="0"/>
            </a:spcBef>
            <a:spcAft>
              <a:spcPct val="15000"/>
            </a:spcAft>
            <a:buChar char="•"/>
          </a:pPr>
          <a:r>
            <a:rPr lang="en-GB" sz="900" kern="1200" dirty="0"/>
            <a:t>Furniture for the customers to use such as settees, chairs, tables, lamps and TVs.</a:t>
          </a:r>
        </a:p>
      </dsp:txBody>
      <dsp:txXfrm>
        <a:off x="980316" y="342264"/>
        <a:ext cx="859154" cy="1783392"/>
      </dsp:txXfrm>
    </dsp:sp>
    <dsp:sp modelId="{40E37211-A5D5-45D6-AB72-E0D87CAA240A}">
      <dsp:nvSpPr>
        <dsp:cNvPr id="0" name=""/>
        <dsp:cNvSpPr/>
      </dsp:nvSpPr>
      <dsp:spPr>
        <a:xfrm>
          <a:off x="1959752" y="83064"/>
          <a:ext cx="859154" cy="259200"/>
        </a:xfrm>
        <a:prstGeom prst="rect">
          <a:avLst/>
        </a:prstGeom>
        <a:solidFill>
          <a:schemeClr val="accent4">
            <a:hueOff val="10395692"/>
            <a:satOff val="-47968"/>
            <a:lumOff val="1765"/>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6576" rIns="64008" bIns="36576" numCol="1" spcCol="1270" anchor="ctr" anchorCtr="0">
          <a:noAutofit/>
        </a:bodyPr>
        <a:lstStyle/>
        <a:p>
          <a:pPr marL="0" lvl="0" indent="0" algn="ctr" defTabSz="400050">
            <a:lnSpc>
              <a:spcPct val="90000"/>
            </a:lnSpc>
            <a:spcBef>
              <a:spcPct val="0"/>
            </a:spcBef>
            <a:spcAft>
              <a:spcPct val="35000"/>
            </a:spcAft>
            <a:buNone/>
          </a:pPr>
          <a:r>
            <a:rPr lang="en-GB" sz="900" kern="1200" dirty="0"/>
            <a:t>Bar</a:t>
          </a:r>
        </a:p>
      </dsp:txBody>
      <dsp:txXfrm>
        <a:off x="1959752" y="83064"/>
        <a:ext cx="859154" cy="259200"/>
      </dsp:txXfrm>
    </dsp:sp>
    <dsp:sp modelId="{FCCA5BFA-4A4E-4A19-B309-E11777A448FF}">
      <dsp:nvSpPr>
        <dsp:cNvPr id="0" name=""/>
        <dsp:cNvSpPr/>
      </dsp:nvSpPr>
      <dsp:spPr>
        <a:xfrm>
          <a:off x="1959752" y="342264"/>
          <a:ext cx="859154" cy="1783392"/>
        </a:xfrm>
        <a:prstGeom prst="rect">
          <a:avLst/>
        </a:prstGeom>
        <a:solidFill>
          <a:schemeClr val="accent4">
            <a:tint val="40000"/>
            <a:alpha val="90000"/>
            <a:hueOff val="11513918"/>
            <a:satOff val="-61261"/>
            <a:lumOff val="-3490"/>
            <a:alphaOff val="0"/>
          </a:schemeClr>
        </a:solidFill>
        <a:ln w="12700" cap="flat" cmpd="sng" algn="ctr">
          <a:solidFill>
            <a:schemeClr val="accent4">
              <a:tint val="40000"/>
              <a:alpha val="90000"/>
              <a:hueOff val="11513918"/>
              <a:satOff val="-61261"/>
              <a:lumOff val="-34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006" tIns="48006" rIns="64008" bIns="72009" numCol="1" spcCol="1270" anchor="t" anchorCtr="0">
          <a:noAutofit/>
        </a:bodyPr>
        <a:lstStyle/>
        <a:p>
          <a:pPr marL="57150" lvl="1" indent="-57150" algn="l" defTabSz="400050">
            <a:lnSpc>
              <a:spcPct val="90000"/>
            </a:lnSpc>
            <a:spcBef>
              <a:spcPct val="0"/>
            </a:spcBef>
            <a:spcAft>
              <a:spcPct val="15000"/>
            </a:spcAft>
            <a:buChar char="•"/>
          </a:pPr>
          <a:r>
            <a:rPr lang="en-GB" sz="900" kern="1200" dirty="0"/>
            <a:t>Drinks measures, ice buckets, tongs, a range of glasses, coffee and tea making facilities, tills, menu, and a range of alcoholic and non-alcoholic beverages.</a:t>
          </a:r>
        </a:p>
      </dsp:txBody>
      <dsp:txXfrm>
        <a:off x="1959752" y="342264"/>
        <a:ext cx="859154" cy="17833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F82A7E-4411-480D-9D91-772857A229FD}">
      <dsp:nvSpPr>
        <dsp:cNvPr id="0" name=""/>
        <dsp:cNvSpPr/>
      </dsp:nvSpPr>
      <dsp:spPr>
        <a:xfrm>
          <a:off x="10" y="86157"/>
          <a:ext cx="966526" cy="361957"/>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en-GB" sz="1000" kern="1200" dirty="0"/>
            <a:t>Restaurant and dining area</a:t>
          </a:r>
        </a:p>
      </dsp:txBody>
      <dsp:txXfrm>
        <a:off x="10" y="86157"/>
        <a:ext cx="966526" cy="361957"/>
      </dsp:txXfrm>
    </dsp:sp>
    <dsp:sp modelId="{1F6BFAA9-1F88-4B89-B03E-20E841583486}">
      <dsp:nvSpPr>
        <dsp:cNvPr id="0" name=""/>
        <dsp:cNvSpPr/>
      </dsp:nvSpPr>
      <dsp:spPr>
        <a:xfrm>
          <a:off x="10" y="448114"/>
          <a:ext cx="966526" cy="1674449"/>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GB" sz="1000" kern="1200" baseline="0" dirty="0"/>
            <a:t> table-top equipment such as salt and pepper grinders, flowers, candles, coasters and table mats, cutlery and crockery.</a:t>
          </a:r>
          <a:endParaRPr lang="en-GB" sz="1000" kern="1200" dirty="0"/>
        </a:p>
      </dsp:txBody>
      <dsp:txXfrm>
        <a:off x="10" y="448114"/>
        <a:ext cx="966526" cy="1674449"/>
      </dsp:txXfrm>
    </dsp:sp>
    <dsp:sp modelId="{DEA17B43-C056-4100-AB3C-CC225D45C334}">
      <dsp:nvSpPr>
        <dsp:cNvPr id="0" name=""/>
        <dsp:cNvSpPr/>
      </dsp:nvSpPr>
      <dsp:spPr>
        <a:xfrm>
          <a:off x="1101850" y="86157"/>
          <a:ext cx="966526" cy="361957"/>
        </a:xfrm>
        <a:prstGeom prst="rect">
          <a:avLst/>
        </a:prstGeom>
        <a:solidFill>
          <a:schemeClr val="accent4">
            <a:hueOff val="10395692"/>
            <a:satOff val="-47968"/>
            <a:lumOff val="1765"/>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en-GB" sz="1000" kern="1200" dirty="0"/>
            <a:t>Toilets and cloakroom</a:t>
          </a:r>
        </a:p>
      </dsp:txBody>
      <dsp:txXfrm>
        <a:off x="1101850" y="86157"/>
        <a:ext cx="966526" cy="361957"/>
      </dsp:txXfrm>
    </dsp:sp>
    <dsp:sp modelId="{F1417F31-81B7-4221-B082-9AA05DA1E5C4}">
      <dsp:nvSpPr>
        <dsp:cNvPr id="0" name=""/>
        <dsp:cNvSpPr/>
      </dsp:nvSpPr>
      <dsp:spPr>
        <a:xfrm>
          <a:off x="1101850" y="448114"/>
          <a:ext cx="966526" cy="1674449"/>
        </a:xfrm>
        <a:prstGeom prst="rect">
          <a:avLst/>
        </a:prstGeom>
        <a:solidFill>
          <a:schemeClr val="accent4">
            <a:tint val="40000"/>
            <a:alpha val="90000"/>
            <a:hueOff val="11513918"/>
            <a:satOff val="-61261"/>
            <a:lumOff val="-3490"/>
            <a:alphaOff val="0"/>
          </a:schemeClr>
        </a:solidFill>
        <a:ln w="12700" cap="flat" cmpd="sng" algn="ctr">
          <a:solidFill>
            <a:schemeClr val="accent4">
              <a:tint val="40000"/>
              <a:alpha val="90000"/>
              <a:hueOff val="11513918"/>
              <a:satOff val="-61261"/>
              <a:lumOff val="-34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GB" sz="1000" kern="1200" baseline="0" dirty="0"/>
            <a:t> tissues, paper towels or driers, toilet roll, hand soap and hand cream</a:t>
          </a:r>
          <a:endParaRPr lang="en-GB" sz="1000" kern="1200" dirty="0"/>
        </a:p>
      </dsp:txBody>
      <dsp:txXfrm>
        <a:off x="1101850" y="448114"/>
        <a:ext cx="966526" cy="167444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8105B4-6EA1-485B-AB0E-941CCCF49F2B}">
      <dsp:nvSpPr>
        <dsp:cNvPr id="0" name=""/>
        <dsp:cNvSpPr/>
      </dsp:nvSpPr>
      <dsp:spPr>
        <a:xfrm>
          <a:off x="1683356" y="1223978"/>
          <a:ext cx="939987" cy="939987"/>
        </a:xfrm>
        <a:prstGeom prst="ellipse">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b="1" kern="1200" dirty="0">
              <a:solidFill>
                <a:schemeClr val="tx1"/>
              </a:solidFill>
            </a:rPr>
            <a:t>Factors affecting health, safety and security</a:t>
          </a:r>
        </a:p>
      </dsp:txBody>
      <dsp:txXfrm>
        <a:off x="1821014" y="1361636"/>
        <a:ext cx="664671" cy="664671"/>
      </dsp:txXfrm>
    </dsp:sp>
    <dsp:sp modelId="{08863B93-8477-404E-8F4F-37C7C6B56386}">
      <dsp:nvSpPr>
        <dsp:cNvPr id="0" name=""/>
        <dsp:cNvSpPr/>
      </dsp:nvSpPr>
      <dsp:spPr>
        <a:xfrm rot="16200000">
          <a:off x="2012044" y="1063029"/>
          <a:ext cx="282610" cy="39287"/>
        </a:xfrm>
        <a:custGeom>
          <a:avLst/>
          <a:gdLst/>
          <a:ahLst/>
          <a:cxnLst/>
          <a:rect l="0" t="0" r="0" b="0"/>
          <a:pathLst>
            <a:path>
              <a:moveTo>
                <a:pt x="0" y="19643"/>
              </a:moveTo>
              <a:lnTo>
                <a:pt x="282610" y="19643"/>
              </a:lnTo>
            </a:path>
          </a:pathLst>
        </a:custGeom>
        <a:noFill/>
        <a:ln w="12700" cap="flat" cmpd="sng" algn="ctr">
          <a:solidFill>
            <a:schemeClr val="accent5">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tx1"/>
            </a:solidFill>
          </a:endParaRPr>
        </a:p>
      </dsp:txBody>
      <dsp:txXfrm>
        <a:off x="2146284" y="1075607"/>
        <a:ext cx="14130" cy="14130"/>
      </dsp:txXfrm>
    </dsp:sp>
    <dsp:sp modelId="{BC37D6D9-98CB-41B2-9322-E4B0478B8E57}">
      <dsp:nvSpPr>
        <dsp:cNvPr id="0" name=""/>
        <dsp:cNvSpPr/>
      </dsp:nvSpPr>
      <dsp:spPr>
        <a:xfrm>
          <a:off x="1683356" y="1379"/>
          <a:ext cx="939987" cy="939987"/>
        </a:xfrm>
        <a:prstGeom prst="ellipse">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a:solidFill>
                <a:schemeClr val="tx1"/>
              </a:solidFill>
            </a:rPr>
            <a:t>Theft of cutlery and glasses</a:t>
          </a:r>
          <a:endParaRPr lang="en-GB" sz="900" kern="1200" dirty="0">
            <a:solidFill>
              <a:schemeClr val="tx1"/>
            </a:solidFill>
          </a:endParaRPr>
        </a:p>
      </dsp:txBody>
      <dsp:txXfrm>
        <a:off x="1821014" y="139037"/>
        <a:ext cx="664671" cy="664671"/>
      </dsp:txXfrm>
    </dsp:sp>
    <dsp:sp modelId="{AF9004E1-DBE3-4C0E-98B5-5122F84926D7}">
      <dsp:nvSpPr>
        <dsp:cNvPr id="0" name=""/>
        <dsp:cNvSpPr/>
      </dsp:nvSpPr>
      <dsp:spPr>
        <a:xfrm rot="19800000">
          <a:off x="2541445" y="1368678"/>
          <a:ext cx="282610" cy="39287"/>
        </a:xfrm>
        <a:custGeom>
          <a:avLst/>
          <a:gdLst/>
          <a:ahLst/>
          <a:cxnLst/>
          <a:rect l="0" t="0" r="0" b="0"/>
          <a:pathLst>
            <a:path>
              <a:moveTo>
                <a:pt x="0" y="19643"/>
              </a:moveTo>
              <a:lnTo>
                <a:pt x="282610" y="19643"/>
              </a:lnTo>
            </a:path>
          </a:pathLst>
        </a:custGeom>
        <a:noFill/>
        <a:ln w="12700" cap="flat" cmpd="sng" algn="ctr">
          <a:solidFill>
            <a:schemeClr val="accent5">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tx1"/>
            </a:solidFill>
          </a:endParaRPr>
        </a:p>
      </dsp:txBody>
      <dsp:txXfrm>
        <a:off x="2675685" y="1381257"/>
        <a:ext cx="14130" cy="14130"/>
      </dsp:txXfrm>
    </dsp:sp>
    <dsp:sp modelId="{9E032014-83E2-4660-BDAB-843EFB91B2F4}">
      <dsp:nvSpPr>
        <dsp:cNvPr id="0" name=""/>
        <dsp:cNvSpPr/>
      </dsp:nvSpPr>
      <dsp:spPr>
        <a:xfrm>
          <a:off x="2742157" y="612678"/>
          <a:ext cx="939987" cy="939987"/>
        </a:xfrm>
        <a:prstGeom prst="ellipse">
          <a:avLst/>
        </a:prstGeom>
        <a:solidFill>
          <a:schemeClr val="accent4">
            <a:hueOff val="2079139"/>
            <a:satOff val="-9594"/>
            <a:lumOff val="35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b="1" kern="1200" dirty="0">
              <a:solidFill>
                <a:srgbClr val="FF0000"/>
              </a:solidFill>
            </a:rPr>
            <a:t>Vandalism</a:t>
          </a:r>
          <a:r>
            <a:rPr lang="en-GB" sz="900" kern="1200" dirty="0">
              <a:solidFill>
                <a:schemeClr val="tx1"/>
              </a:solidFill>
            </a:rPr>
            <a:t> by customers</a:t>
          </a:r>
        </a:p>
      </dsp:txBody>
      <dsp:txXfrm>
        <a:off x="2879815" y="750336"/>
        <a:ext cx="664671" cy="664671"/>
      </dsp:txXfrm>
    </dsp:sp>
    <dsp:sp modelId="{06F8C180-A393-4E4C-ACCB-4C5618055813}">
      <dsp:nvSpPr>
        <dsp:cNvPr id="0" name=""/>
        <dsp:cNvSpPr/>
      </dsp:nvSpPr>
      <dsp:spPr>
        <a:xfrm rot="1800000">
          <a:off x="2541445" y="1979978"/>
          <a:ext cx="282610" cy="39287"/>
        </a:xfrm>
        <a:custGeom>
          <a:avLst/>
          <a:gdLst/>
          <a:ahLst/>
          <a:cxnLst/>
          <a:rect l="0" t="0" r="0" b="0"/>
          <a:pathLst>
            <a:path>
              <a:moveTo>
                <a:pt x="0" y="19643"/>
              </a:moveTo>
              <a:lnTo>
                <a:pt x="282610" y="19643"/>
              </a:lnTo>
            </a:path>
          </a:pathLst>
        </a:custGeom>
        <a:noFill/>
        <a:ln w="12700" cap="flat" cmpd="sng" algn="ctr">
          <a:solidFill>
            <a:schemeClr val="accent5">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tx1"/>
            </a:solidFill>
          </a:endParaRPr>
        </a:p>
      </dsp:txBody>
      <dsp:txXfrm>
        <a:off x="2675685" y="1992556"/>
        <a:ext cx="14130" cy="14130"/>
      </dsp:txXfrm>
    </dsp:sp>
    <dsp:sp modelId="{1759B1D2-CC31-43CC-B318-1578D378A6A5}">
      <dsp:nvSpPr>
        <dsp:cNvPr id="0" name=""/>
        <dsp:cNvSpPr/>
      </dsp:nvSpPr>
      <dsp:spPr>
        <a:xfrm>
          <a:off x="2742157" y="1835277"/>
          <a:ext cx="939987" cy="939987"/>
        </a:xfrm>
        <a:prstGeom prst="ellipse">
          <a:avLst/>
        </a:prstGeom>
        <a:solidFill>
          <a:schemeClr val="accent4">
            <a:hueOff val="4158277"/>
            <a:satOff val="-19187"/>
            <a:lumOff val="70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dirty="0">
              <a:solidFill>
                <a:schemeClr val="tx1"/>
              </a:solidFill>
            </a:rPr>
            <a:t>Dealing with </a:t>
          </a:r>
          <a:r>
            <a:rPr lang="en-GB" sz="900" b="0" kern="1200" dirty="0">
              <a:solidFill>
                <a:schemeClr val="tx1"/>
              </a:solidFill>
            </a:rPr>
            <a:t>aggressive</a:t>
          </a:r>
          <a:r>
            <a:rPr lang="en-GB" sz="900" kern="1200" dirty="0">
              <a:solidFill>
                <a:schemeClr val="tx1"/>
              </a:solidFill>
            </a:rPr>
            <a:t> or drunk customers</a:t>
          </a:r>
        </a:p>
      </dsp:txBody>
      <dsp:txXfrm>
        <a:off x="2879815" y="1972935"/>
        <a:ext cx="664671" cy="664671"/>
      </dsp:txXfrm>
    </dsp:sp>
    <dsp:sp modelId="{C81E2A98-945E-4DB8-BA4E-461BBEAD98F8}">
      <dsp:nvSpPr>
        <dsp:cNvPr id="0" name=""/>
        <dsp:cNvSpPr/>
      </dsp:nvSpPr>
      <dsp:spPr>
        <a:xfrm rot="5400000">
          <a:off x="2012044" y="2285627"/>
          <a:ext cx="282610" cy="39287"/>
        </a:xfrm>
        <a:custGeom>
          <a:avLst/>
          <a:gdLst/>
          <a:ahLst/>
          <a:cxnLst/>
          <a:rect l="0" t="0" r="0" b="0"/>
          <a:pathLst>
            <a:path>
              <a:moveTo>
                <a:pt x="0" y="19643"/>
              </a:moveTo>
              <a:lnTo>
                <a:pt x="282610" y="19643"/>
              </a:lnTo>
            </a:path>
          </a:pathLst>
        </a:custGeom>
        <a:noFill/>
        <a:ln w="12700" cap="flat" cmpd="sng" algn="ctr">
          <a:solidFill>
            <a:schemeClr val="accent5">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tx1"/>
            </a:solidFill>
          </a:endParaRPr>
        </a:p>
      </dsp:txBody>
      <dsp:txXfrm>
        <a:off x="2146284" y="2298205"/>
        <a:ext cx="14130" cy="14130"/>
      </dsp:txXfrm>
    </dsp:sp>
    <dsp:sp modelId="{C299EEFA-8FB3-471F-9334-C2C5D976B64F}">
      <dsp:nvSpPr>
        <dsp:cNvPr id="0" name=""/>
        <dsp:cNvSpPr/>
      </dsp:nvSpPr>
      <dsp:spPr>
        <a:xfrm>
          <a:off x="1683356" y="2446576"/>
          <a:ext cx="939987" cy="939987"/>
        </a:xfrm>
        <a:prstGeom prst="ellipse">
          <a:avLst/>
        </a:prstGeom>
        <a:solidFill>
          <a:schemeClr val="accent4">
            <a:hueOff val="6237415"/>
            <a:satOff val="-28781"/>
            <a:lumOff val="105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a:solidFill>
                <a:schemeClr val="tx1"/>
              </a:solidFill>
            </a:rPr>
            <a:t>Secure place to leave personal belongings</a:t>
          </a:r>
          <a:endParaRPr lang="en-GB" sz="900" kern="1200" dirty="0">
            <a:solidFill>
              <a:schemeClr val="tx1"/>
            </a:solidFill>
          </a:endParaRPr>
        </a:p>
      </dsp:txBody>
      <dsp:txXfrm>
        <a:off x="1821014" y="2584234"/>
        <a:ext cx="664671" cy="664671"/>
      </dsp:txXfrm>
    </dsp:sp>
    <dsp:sp modelId="{CC369C4A-21F7-4347-A12A-2514A8371E70}">
      <dsp:nvSpPr>
        <dsp:cNvPr id="0" name=""/>
        <dsp:cNvSpPr/>
      </dsp:nvSpPr>
      <dsp:spPr>
        <a:xfrm rot="9000000">
          <a:off x="1482643" y="1979978"/>
          <a:ext cx="282610" cy="39287"/>
        </a:xfrm>
        <a:custGeom>
          <a:avLst/>
          <a:gdLst/>
          <a:ahLst/>
          <a:cxnLst/>
          <a:rect l="0" t="0" r="0" b="0"/>
          <a:pathLst>
            <a:path>
              <a:moveTo>
                <a:pt x="0" y="19643"/>
              </a:moveTo>
              <a:lnTo>
                <a:pt x="282610" y="19643"/>
              </a:lnTo>
            </a:path>
          </a:pathLst>
        </a:custGeom>
        <a:noFill/>
        <a:ln w="12700" cap="flat" cmpd="sng" algn="ctr">
          <a:solidFill>
            <a:schemeClr val="accent5">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tx1"/>
            </a:solidFill>
          </a:endParaRPr>
        </a:p>
      </dsp:txBody>
      <dsp:txXfrm rot="10800000">
        <a:off x="1616884" y="1992556"/>
        <a:ext cx="14130" cy="14130"/>
      </dsp:txXfrm>
    </dsp:sp>
    <dsp:sp modelId="{4549B382-2A0C-474E-BAF4-A7BCBB5B700D}">
      <dsp:nvSpPr>
        <dsp:cNvPr id="0" name=""/>
        <dsp:cNvSpPr/>
      </dsp:nvSpPr>
      <dsp:spPr>
        <a:xfrm>
          <a:off x="624554" y="1835277"/>
          <a:ext cx="939987" cy="939987"/>
        </a:xfrm>
        <a:prstGeom prst="ellipse">
          <a:avLst/>
        </a:prstGeom>
        <a:solidFill>
          <a:schemeClr val="accent4">
            <a:hueOff val="8316554"/>
            <a:satOff val="-38374"/>
            <a:lumOff val="141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a:solidFill>
                <a:schemeClr val="tx1"/>
              </a:solidFill>
            </a:rPr>
            <a:t>Trip hazards, slippery floors</a:t>
          </a:r>
          <a:endParaRPr lang="en-GB" sz="900" kern="1200" dirty="0">
            <a:solidFill>
              <a:schemeClr val="tx1"/>
            </a:solidFill>
          </a:endParaRPr>
        </a:p>
      </dsp:txBody>
      <dsp:txXfrm>
        <a:off x="762212" y="1972935"/>
        <a:ext cx="664671" cy="664671"/>
      </dsp:txXfrm>
    </dsp:sp>
    <dsp:sp modelId="{2F7C9C35-412F-4E87-A4E5-896917F3CEB1}">
      <dsp:nvSpPr>
        <dsp:cNvPr id="0" name=""/>
        <dsp:cNvSpPr/>
      </dsp:nvSpPr>
      <dsp:spPr>
        <a:xfrm rot="12600000">
          <a:off x="1482643" y="1368678"/>
          <a:ext cx="282610" cy="39287"/>
        </a:xfrm>
        <a:custGeom>
          <a:avLst/>
          <a:gdLst/>
          <a:ahLst/>
          <a:cxnLst/>
          <a:rect l="0" t="0" r="0" b="0"/>
          <a:pathLst>
            <a:path>
              <a:moveTo>
                <a:pt x="0" y="19643"/>
              </a:moveTo>
              <a:lnTo>
                <a:pt x="282610" y="19643"/>
              </a:lnTo>
            </a:path>
          </a:pathLst>
        </a:custGeom>
        <a:noFill/>
        <a:ln w="12700" cap="flat" cmpd="sng" algn="ctr">
          <a:solidFill>
            <a:schemeClr val="accent5">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tx1"/>
            </a:solidFill>
          </a:endParaRPr>
        </a:p>
      </dsp:txBody>
      <dsp:txXfrm rot="10800000">
        <a:off x="1616884" y="1381257"/>
        <a:ext cx="14130" cy="14130"/>
      </dsp:txXfrm>
    </dsp:sp>
    <dsp:sp modelId="{47031A6E-C4D5-4B95-9A6D-3BC421F2C6AF}">
      <dsp:nvSpPr>
        <dsp:cNvPr id="0" name=""/>
        <dsp:cNvSpPr/>
      </dsp:nvSpPr>
      <dsp:spPr>
        <a:xfrm>
          <a:off x="624554" y="612678"/>
          <a:ext cx="939987" cy="939987"/>
        </a:xfrm>
        <a:prstGeom prst="ellipse">
          <a:avLst/>
        </a:prstGeom>
        <a:solidFill>
          <a:schemeClr val="accent4">
            <a:hueOff val="10395692"/>
            <a:satOff val="-47968"/>
            <a:lumOff val="176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dirty="0">
              <a:solidFill>
                <a:schemeClr val="tx1"/>
              </a:solidFill>
            </a:rPr>
            <a:t>Monitoring well-being in a busy working environment</a:t>
          </a:r>
        </a:p>
      </dsp:txBody>
      <dsp:txXfrm>
        <a:off x="762212" y="750336"/>
        <a:ext cx="664671" cy="66467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8105B4-6EA1-485B-AB0E-941CCCF49F2B}">
      <dsp:nvSpPr>
        <dsp:cNvPr id="0" name=""/>
        <dsp:cNvSpPr/>
      </dsp:nvSpPr>
      <dsp:spPr>
        <a:xfrm>
          <a:off x="1683356" y="1223978"/>
          <a:ext cx="939987" cy="939987"/>
        </a:xfrm>
        <a:prstGeom prst="ellipse">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b="1" kern="1200" dirty="0">
              <a:solidFill>
                <a:schemeClr val="tx1"/>
              </a:solidFill>
            </a:rPr>
            <a:t>Customer </a:t>
          </a:r>
          <a:r>
            <a:rPr lang="en-GB" sz="900" b="1" kern="1200" dirty="0">
              <a:solidFill>
                <a:srgbClr val="FF0000"/>
              </a:solidFill>
            </a:rPr>
            <a:t>Expectations</a:t>
          </a:r>
        </a:p>
      </dsp:txBody>
      <dsp:txXfrm>
        <a:off x="1821014" y="1361636"/>
        <a:ext cx="664671" cy="664671"/>
      </dsp:txXfrm>
    </dsp:sp>
    <dsp:sp modelId="{08863B93-8477-404E-8F4F-37C7C6B56386}">
      <dsp:nvSpPr>
        <dsp:cNvPr id="0" name=""/>
        <dsp:cNvSpPr/>
      </dsp:nvSpPr>
      <dsp:spPr>
        <a:xfrm rot="16200000">
          <a:off x="2012044" y="1063029"/>
          <a:ext cx="282610" cy="39287"/>
        </a:xfrm>
        <a:custGeom>
          <a:avLst/>
          <a:gdLst/>
          <a:ahLst/>
          <a:cxnLst/>
          <a:rect l="0" t="0" r="0" b="0"/>
          <a:pathLst>
            <a:path>
              <a:moveTo>
                <a:pt x="0" y="19643"/>
              </a:moveTo>
              <a:lnTo>
                <a:pt x="282610" y="19643"/>
              </a:lnTo>
            </a:path>
          </a:pathLst>
        </a:custGeom>
        <a:noFill/>
        <a:ln w="12700" cap="flat" cmpd="sng" algn="ctr">
          <a:solidFill>
            <a:schemeClr val="accent5">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tx1"/>
            </a:solidFill>
          </a:endParaRPr>
        </a:p>
      </dsp:txBody>
      <dsp:txXfrm>
        <a:off x="2146284" y="1075607"/>
        <a:ext cx="14130" cy="14130"/>
      </dsp:txXfrm>
    </dsp:sp>
    <dsp:sp modelId="{BC37D6D9-98CB-41B2-9322-E4B0478B8E57}">
      <dsp:nvSpPr>
        <dsp:cNvPr id="0" name=""/>
        <dsp:cNvSpPr/>
      </dsp:nvSpPr>
      <dsp:spPr>
        <a:xfrm>
          <a:off x="1683356" y="1379"/>
          <a:ext cx="939987" cy="939987"/>
        </a:xfrm>
        <a:prstGeom prst="ellipse">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dirty="0">
              <a:solidFill>
                <a:schemeClr val="tx1"/>
              </a:solidFill>
            </a:rPr>
            <a:t>Value for money</a:t>
          </a:r>
        </a:p>
      </dsp:txBody>
      <dsp:txXfrm>
        <a:off x="1821014" y="139037"/>
        <a:ext cx="664671" cy="664671"/>
      </dsp:txXfrm>
    </dsp:sp>
    <dsp:sp modelId="{AF9004E1-DBE3-4C0E-98B5-5122F84926D7}">
      <dsp:nvSpPr>
        <dsp:cNvPr id="0" name=""/>
        <dsp:cNvSpPr/>
      </dsp:nvSpPr>
      <dsp:spPr>
        <a:xfrm rot="19800000">
          <a:off x="2541445" y="1368678"/>
          <a:ext cx="282610" cy="39287"/>
        </a:xfrm>
        <a:custGeom>
          <a:avLst/>
          <a:gdLst/>
          <a:ahLst/>
          <a:cxnLst/>
          <a:rect l="0" t="0" r="0" b="0"/>
          <a:pathLst>
            <a:path>
              <a:moveTo>
                <a:pt x="0" y="19643"/>
              </a:moveTo>
              <a:lnTo>
                <a:pt x="282610" y="19643"/>
              </a:lnTo>
            </a:path>
          </a:pathLst>
        </a:custGeom>
        <a:noFill/>
        <a:ln w="12700" cap="flat" cmpd="sng" algn="ctr">
          <a:solidFill>
            <a:schemeClr val="accent5">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tx1"/>
            </a:solidFill>
          </a:endParaRPr>
        </a:p>
      </dsp:txBody>
      <dsp:txXfrm>
        <a:off x="2675685" y="1381257"/>
        <a:ext cx="14130" cy="14130"/>
      </dsp:txXfrm>
    </dsp:sp>
    <dsp:sp modelId="{9E032014-83E2-4660-BDAB-843EFB91B2F4}">
      <dsp:nvSpPr>
        <dsp:cNvPr id="0" name=""/>
        <dsp:cNvSpPr/>
      </dsp:nvSpPr>
      <dsp:spPr>
        <a:xfrm>
          <a:off x="2742157" y="612678"/>
          <a:ext cx="939987" cy="939987"/>
        </a:xfrm>
        <a:prstGeom prst="ellipse">
          <a:avLst/>
        </a:prstGeom>
        <a:solidFill>
          <a:schemeClr val="accent4">
            <a:hueOff val="2079139"/>
            <a:satOff val="-9594"/>
            <a:lumOff val="35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dirty="0">
              <a:solidFill>
                <a:schemeClr val="tx1"/>
              </a:solidFill>
            </a:rPr>
            <a:t>Reliability</a:t>
          </a:r>
        </a:p>
      </dsp:txBody>
      <dsp:txXfrm>
        <a:off x="2879815" y="750336"/>
        <a:ext cx="664671" cy="664671"/>
      </dsp:txXfrm>
    </dsp:sp>
    <dsp:sp modelId="{06F8C180-A393-4E4C-ACCB-4C5618055813}">
      <dsp:nvSpPr>
        <dsp:cNvPr id="0" name=""/>
        <dsp:cNvSpPr/>
      </dsp:nvSpPr>
      <dsp:spPr>
        <a:xfrm rot="1800000">
          <a:off x="2541445" y="1979978"/>
          <a:ext cx="282610" cy="39287"/>
        </a:xfrm>
        <a:custGeom>
          <a:avLst/>
          <a:gdLst/>
          <a:ahLst/>
          <a:cxnLst/>
          <a:rect l="0" t="0" r="0" b="0"/>
          <a:pathLst>
            <a:path>
              <a:moveTo>
                <a:pt x="0" y="19643"/>
              </a:moveTo>
              <a:lnTo>
                <a:pt x="282610" y="19643"/>
              </a:lnTo>
            </a:path>
          </a:pathLst>
        </a:custGeom>
        <a:noFill/>
        <a:ln w="12700" cap="flat" cmpd="sng" algn="ctr">
          <a:solidFill>
            <a:schemeClr val="accent5">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tx1"/>
            </a:solidFill>
          </a:endParaRPr>
        </a:p>
      </dsp:txBody>
      <dsp:txXfrm>
        <a:off x="2675685" y="1992556"/>
        <a:ext cx="14130" cy="14130"/>
      </dsp:txXfrm>
    </dsp:sp>
    <dsp:sp modelId="{1759B1D2-CC31-43CC-B318-1578D378A6A5}">
      <dsp:nvSpPr>
        <dsp:cNvPr id="0" name=""/>
        <dsp:cNvSpPr/>
      </dsp:nvSpPr>
      <dsp:spPr>
        <a:xfrm>
          <a:off x="2742157" y="1835277"/>
          <a:ext cx="939987" cy="939987"/>
        </a:xfrm>
        <a:prstGeom prst="ellipse">
          <a:avLst/>
        </a:prstGeom>
        <a:solidFill>
          <a:schemeClr val="accent4">
            <a:hueOff val="4158277"/>
            <a:satOff val="-19187"/>
            <a:lumOff val="70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dirty="0">
              <a:solidFill>
                <a:schemeClr val="tx1"/>
              </a:solidFill>
            </a:rPr>
            <a:t>Advice and help</a:t>
          </a:r>
        </a:p>
      </dsp:txBody>
      <dsp:txXfrm>
        <a:off x="2879815" y="1972935"/>
        <a:ext cx="664671" cy="664671"/>
      </dsp:txXfrm>
    </dsp:sp>
    <dsp:sp modelId="{C81E2A98-945E-4DB8-BA4E-461BBEAD98F8}">
      <dsp:nvSpPr>
        <dsp:cNvPr id="0" name=""/>
        <dsp:cNvSpPr/>
      </dsp:nvSpPr>
      <dsp:spPr>
        <a:xfrm rot="5400000">
          <a:off x="2012044" y="2285627"/>
          <a:ext cx="282610" cy="39287"/>
        </a:xfrm>
        <a:custGeom>
          <a:avLst/>
          <a:gdLst/>
          <a:ahLst/>
          <a:cxnLst/>
          <a:rect l="0" t="0" r="0" b="0"/>
          <a:pathLst>
            <a:path>
              <a:moveTo>
                <a:pt x="0" y="19643"/>
              </a:moveTo>
              <a:lnTo>
                <a:pt x="282610" y="19643"/>
              </a:lnTo>
            </a:path>
          </a:pathLst>
        </a:custGeom>
        <a:noFill/>
        <a:ln w="12700" cap="flat" cmpd="sng" algn="ctr">
          <a:solidFill>
            <a:schemeClr val="accent5">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tx1"/>
            </a:solidFill>
          </a:endParaRPr>
        </a:p>
      </dsp:txBody>
      <dsp:txXfrm>
        <a:off x="2146284" y="2298205"/>
        <a:ext cx="14130" cy="14130"/>
      </dsp:txXfrm>
    </dsp:sp>
    <dsp:sp modelId="{C299EEFA-8FB3-471F-9334-C2C5D976B64F}">
      <dsp:nvSpPr>
        <dsp:cNvPr id="0" name=""/>
        <dsp:cNvSpPr/>
      </dsp:nvSpPr>
      <dsp:spPr>
        <a:xfrm>
          <a:off x="1683356" y="2446576"/>
          <a:ext cx="939987" cy="939987"/>
        </a:xfrm>
        <a:prstGeom prst="ellipse">
          <a:avLst/>
        </a:prstGeom>
        <a:solidFill>
          <a:schemeClr val="accent4">
            <a:hueOff val="6237415"/>
            <a:satOff val="-28781"/>
            <a:lumOff val="105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b="1" kern="1200" dirty="0">
              <a:solidFill>
                <a:srgbClr val="FF0000"/>
              </a:solidFill>
            </a:rPr>
            <a:t>Accuracy</a:t>
          </a:r>
        </a:p>
      </dsp:txBody>
      <dsp:txXfrm>
        <a:off x="1821014" y="2584234"/>
        <a:ext cx="664671" cy="664671"/>
      </dsp:txXfrm>
    </dsp:sp>
    <dsp:sp modelId="{CC369C4A-21F7-4347-A12A-2514A8371E70}">
      <dsp:nvSpPr>
        <dsp:cNvPr id="0" name=""/>
        <dsp:cNvSpPr/>
      </dsp:nvSpPr>
      <dsp:spPr>
        <a:xfrm rot="9000000">
          <a:off x="1482643" y="1979978"/>
          <a:ext cx="282610" cy="39287"/>
        </a:xfrm>
        <a:custGeom>
          <a:avLst/>
          <a:gdLst/>
          <a:ahLst/>
          <a:cxnLst/>
          <a:rect l="0" t="0" r="0" b="0"/>
          <a:pathLst>
            <a:path>
              <a:moveTo>
                <a:pt x="0" y="19643"/>
              </a:moveTo>
              <a:lnTo>
                <a:pt x="282610" y="19643"/>
              </a:lnTo>
            </a:path>
          </a:pathLst>
        </a:custGeom>
        <a:noFill/>
        <a:ln w="12700" cap="flat" cmpd="sng" algn="ctr">
          <a:solidFill>
            <a:schemeClr val="accent5">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tx1"/>
            </a:solidFill>
          </a:endParaRPr>
        </a:p>
      </dsp:txBody>
      <dsp:txXfrm rot="10800000">
        <a:off x="1616884" y="1992556"/>
        <a:ext cx="14130" cy="14130"/>
      </dsp:txXfrm>
    </dsp:sp>
    <dsp:sp modelId="{4549B382-2A0C-474E-BAF4-A7BCBB5B700D}">
      <dsp:nvSpPr>
        <dsp:cNvPr id="0" name=""/>
        <dsp:cNvSpPr/>
      </dsp:nvSpPr>
      <dsp:spPr>
        <a:xfrm>
          <a:off x="624554" y="1835277"/>
          <a:ext cx="939987" cy="939987"/>
        </a:xfrm>
        <a:prstGeom prst="ellipse">
          <a:avLst/>
        </a:prstGeom>
        <a:solidFill>
          <a:schemeClr val="accent4">
            <a:hueOff val="8316554"/>
            <a:satOff val="-38374"/>
            <a:lumOff val="141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dirty="0">
              <a:solidFill>
                <a:schemeClr val="tx1"/>
              </a:solidFill>
            </a:rPr>
            <a:t>Health safety and security</a:t>
          </a:r>
        </a:p>
      </dsp:txBody>
      <dsp:txXfrm>
        <a:off x="762212" y="1972935"/>
        <a:ext cx="664671" cy="664671"/>
      </dsp:txXfrm>
    </dsp:sp>
    <dsp:sp modelId="{2F7C9C35-412F-4E87-A4E5-896917F3CEB1}">
      <dsp:nvSpPr>
        <dsp:cNvPr id="0" name=""/>
        <dsp:cNvSpPr/>
      </dsp:nvSpPr>
      <dsp:spPr>
        <a:xfrm rot="12600000">
          <a:off x="1482643" y="1368678"/>
          <a:ext cx="282610" cy="39287"/>
        </a:xfrm>
        <a:custGeom>
          <a:avLst/>
          <a:gdLst/>
          <a:ahLst/>
          <a:cxnLst/>
          <a:rect l="0" t="0" r="0" b="0"/>
          <a:pathLst>
            <a:path>
              <a:moveTo>
                <a:pt x="0" y="19643"/>
              </a:moveTo>
              <a:lnTo>
                <a:pt x="282610" y="19643"/>
              </a:lnTo>
            </a:path>
          </a:pathLst>
        </a:custGeom>
        <a:noFill/>
        <a:ln w="12700" cap="flat" cmpd="sng" algn="ctr">
          <a:solidFill>
            <a:schemeClr val="accent5">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tx1"/>
            </a:solidFill>
          </a:endParaRPr>
        </a:p>
      </dsp:txBody>
      <dsp:txXfrm rot="10800000">
        <a:off x="1616884" y="1381257"/>
        <a:ext cx="14130" cy="14130"/>
      </dsp:txXfrm>
    </dsp:sp>
    <dsp:sp modelId="{47031A6E-C4D5-4B95-9A6D-3BC421F2C6AF}">
      <dsp:nvSpPr>
        <dsp:cNvPr id="0" name=""/>
        <dsp:cNvSpPr/>
      </dsp:nvSpPr>
      <dsp:spPr>
        <a:xfrm>
          <a:off x="624554" y="612678"/>
          <a:ext cx="939987" cy="939987"/>
        </a:xfrm>
        <a:prstGeom prst="ellipse">
          <a:avLst/>
        </a:prstGeom>
        <a:solidFill>
          <a:schemeClr val="accent4">
            <a:hueOff val="10395692"/>
            <a:satOff val="-47968"/>
            <a:lumOff val="176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dirty="0">
              <a:solidFill>
                <a:schemeClr val="tx1"/>
              </a:solidFill>
            </a:rPr>
            <a:t>Complaints or problems dealt with correctly</a:t>
          </a:r>
        </a:p>
      </dsp:txBody>
      <dsp:txXfrm>
        <a:off x="762212" y="750336"/>
        <a:ext cx="664671" cy="664671"/>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BDF2B95-B6EA-49B5-895D-A3FBBED67EC0}" type="datetimeFigureOut">
              <a:rPr lang="en-GB" smtClean="0"/>
              <a:t>26/04/2021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B8F910-D0C9-407A-AB86-2ADB5776FEC6}" type="slidenum">
              <a:rPr lang="en-GB" smtClean="0"/>
              <a:t>‹#›</a:t>
            </a:fld>
            <a:endParaRPr lang="en-GB"/>
          </a:p>
        </p:txBody>
      </p:sp>
    </p:spTree>
    <p:extLst>
      <p:ext uri="{BB962C8B-B14F-4D97-AF65-F5344CB8AC3E}">
        <p14:creationId xmlns:p14="http://schemas.microsoft.com/office/powerpoint/2010/main" val="3895665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DF2B95-B6EA-49B5-895D-A3FBBED67EC0}" type="datetimeFigureOut">
              <a:rPr lang="en-GB" smtClean="0"/>
              <a:t>26/04/2021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B8F910-D0C9-407A-AB86-2ADB5776FEC6}" type="slidenum">
              <a:rPr lang="en-GB" smtClean="0"/>
              <a:t>‹#›</a:t>
            </a:fld>
            <a:endParaRPr lang="en-GB"/>
          </a:p>
        </p:txBody>
      </p:sp>
    </p:spTree>
    <p:extLst>
      <p:ext uri="{BB962C8B-B14F-4D97-AF65-F5344CB8AC3E}">
        <p14:creationId xmlns:p14="http://schemas.microsoft.com/office/powerpoint/2010/main" val="4058499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DF2B95-B6EA-49B5-895D-A3FBBED67EC0}" type="datetimeFigureOut">
              <a:rPr lang="en-GB" smtClean="0"/>
              <a:t>26/04/2021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B8F910-D0C9-407A-AB86-2ADB5776FEC6}" type="slidenum">
              <a:rPr lang="en-GB" smtClean="0"/>
              <a:t>‹#›</a:t>
            </a:fld>
            <a:endParaRPr lang="en-GB"/>
          </a:p>
        </p:txBody>
      </p:sp>
    </p:spTree>
    <p:extLst>
      <p:ext uri="{BB962C8B-B14F-4D97-AF65-F5344CB8AC3E}">
        <p14:creationId xmlns:p14="http://schemas.microsoft.com/office/powerpoint/2010/main" val="3576793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DF2B95-B6EA-49B5-895D-A3FBBED67EC0}" type="datetimeFigureOut">
              <a:rPr lang="en-GB" smtClean="0"/>
              <a:t>26/04/2021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B8F910-D0C9-407A-AB86-2ADB5776FEC6}" type="slidenum">
              <a:rPr lang="en-GB" smtClean="0"/>
              <a:t>‹#›</a:t>
            </a:fld>
            <a:endParaRPr lang="en-GB"/>
          </a:p>
        </p:txBody>
      </p:sp>
    </p:spTree>
    <p:extLst>
      <p:ext uri="{BB962C8B-B14F-4D97-AF65-F5344CB8AC3E}">
        <p14:creationId xmlns:p14="http://schemas.microsoft.com/office/powerpoint/2010/main" val="3703850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DF2B95-B6EA-49B5-895D-A3FBBED67EC0}" type="datetimeFigureOut">
              <a:rPr lang="en-GB" smtClean="0"/>
              <a:t>26/04/2021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B8F910-D0C9-407A-AB86-2ADB5776FEC6}" type="slidenum">
              <a:rPr lang="en-GB" smtClean="0"/>
              <a:t>‹#›</a:t>
            </a:fld>
            <a:endParaRPr lang="en-GB"/>
          </a:p>
        </p:txBody>
      </p:sp>
    </p:spTree>
    <p:extLst>
      <p:ext uri="{BB962C8B-B14F-4D97-AF65-F5344CB8AC3E}">
        <p14:creationId xmlns:p14="http://schemas.microsoft.com/office/powerpoint/2010/main" val="3959376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BDF2B95-B6EA-49B5-895D-A3FBBED67EC0}" type="datetimeFigureOut">
              <a:rPr lang="en-GB" smtClean="0"/>
              <a:t>26/04/2021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B8F910-D0C9-407A-AB86-2ADB5776FEC6}" type="slidenum">
              <a:rPr lang="en-GB" smtClean="0"/>
              <a:t>‹#›</a:t>
            </a:fld>
            <a:endParaRPr lang="en-GB"/>
          </a:p>
        </p:txBody>
      </p:sp>
    </p:spTree>
    <p:extLst>
      <p:ext uri="{BB962C8B-B14F-4D97-AF65-F5344CB8AC3E}">
        <p14:creationId xmlns:p14="http://schemas.microsoft.com/office/powerpoint/2010/main" val="3247425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DF2B95-B6EA-49B5-895D-A3FBBED67EC0}" type="datetimeFigureOut">
              <a:rPr lang="en-GB" smtClean="0"/>
              <a:t>26/04/2021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2B8F910-D0C9-407A-AB86-2ADB5776FEC6}" type="slidenum">
              <a:rPr lang="en-GB" smtClean="0"/>
              <a:t>‹#›</a:t>
            </a:fld>
            <a:endParaRPr lang="en-GB"/>
          </a:p>
        </p:txBody>
      </p:sp>
    </p:spTree>
    <p:extLst>
      <p:ext uri="{BB962C8B-B14F-4D97-AF65-F5344CB8AC3E}">
        <p14:creationId xmlns:p14="http://schemas.microsoft.com/office/powerpoint/2010/main" val="1284259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BDF2B95-B6EA-49B5-895D-A3FBBED67EC0}" type="datetimeFigureOut">
              <a:rPr lang="en-GB" smtClean="0"/>
              <a:t>26/04/2021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2B8F910-D0C9-407A-AB86-2ADB5776FEC6}" type="slidenum">
              <a:rPr lang="en-GB" smtClean="0"/>
              <a:t>‹#›</a:t>
            </a:fld>
            <a:endParaRPr lang="en-GB"/>
          </a:p>
        </p:txBody>
      </p:sp>
    </p:spTree>
    <p:extLst>
      <p:ext uri="{BB962C8B-B14F-4D97-AF65-F5344CB8AC3E}">
        <p14:creationId xmlns:p14="http://schemas.microsoft.com/office/powerpoint/2010/main" val="1516091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DF2B95-B6EA-49B5-895D-A3FBBED67EC0}" type="datetimeFigureOut">
              <a:rPr lang="en-GB" smtClean="0"/>
              <a:t>26/04/2021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2B8F910-D0C9-407A-AB86-2ADB5776FEC6}" type="slidenum">
              <a:rPr lang="en-GB" smtClean="0"/>
              <a:t>‹#›</a:t>
            </a:fld>
            <a:endParaRPr lang="en-GB"/>
          </a:p>
        </p:txBody>
      </p:sp>
    </p:spTree>
    <p:extLst>
      <p:ext uri="{BB962C8B-B14F-4D97-AF65-F5344CB8AC3E}">
        <p14:creationId xmlns:p14="http://schemas.microsoft.com/office/powerpoint/2010/main" val="633501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DF2B95-B6EA-49B5-895D-A3FBBED67EC0}" type="datetimeFigureOut">
              <a:rPr lang="en-GB" smtClean="0"/>
              <a:t>26/04/2021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B8F910-D0C9-407A-AB86-2ADB5776FEC6}" type="slidenum">
              <a:rPr lang="en-GB" smtClean="0"/>
              <a:t>‹#›</a:t>
            </a:fld>
            <a:endParaRPr lang="en-GB"/>
          </a:p>
        </p:txBody>
      </p:sp>
    </p:spTree>
    <p:extLst>
      <p:ext uri="{BB962C8B-B14F-4D97-AF65-F5344CB8AC3E}">
        <p14:creationId xmlns:p14="http://schemas.microsoft.com/office/powerpoint/2010/main" val="2337979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DF2B95-B6EA-49B5-895D-A3FBBED67EC0}" type="datetimeFigureOut">
              <a:rPr lang="en-GB" smtClean="0"/>
              <a:t>26/04/2021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B8F910-D0C9-407A-AB86-2ADB5776FEC6}" type="slidenum">
              <a:rPr lang="en-GB" smtClean="0"/>
              <a:t>‹#›</a:t>
            </a:fld>
            <a:endParaRPr lang="en-GB"/>
          </a:p>
        </p:txBody>
      </p:sp>
    </p:spTree>
    <p:extLst>
      <p:ext uri="{BB962C8B-B14F-4D97-AF65-F5344CB8AC3E}">
        <p14:creationId xmlns:p14="http://schemas.microsoft.com/office/powerpoint/2010/main" val="1286630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DF2B95-B6EA-49B5-895D-A3FBBED67EC0}" type="datetimeFigureOut">
              <a:rPr lang="en-GB" smtClean="0"/>
              <a:t>26/04/2021</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B8F910-D0C9-407A-AB86-2ADB5776FEC6}" type="slidenum">
              <a:rPr lang="en-GB" smtClean="0"/>
              <a:t>‹#›</a:t>
            </a:fld>
            <a:endParaRPr lang="en-GB"/>
          </a:p>
        </p:txBody>
      </p:sp>
    </p:spTree>
    <p:extLst>
      <p:ext uri="{BB962C8B-B14F-4D97-AF65-F5344CB8AC3E}">
        <p14:creationId xmlns:p14="http://schemas.microsoft.com/office/powerpoint/2010/main" val="1645638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13" Type="http://schemas.microsoft.com/office/2007/relationships/diagramDrawing" Target="../diagrams/drawing1.xml"/><Relationship Id="rId18" Type="http://schemas.microsoft.com/office/2007/relationships/diagramDrawing" Target="../diagrams/drawing2.xml"/><Relationship Id="rId3" Type="http://schemas.openxmlformats.org/officeDocument/2006/relationships/image" Target="../media/image14.png"/><Relationship Id="rId21" Type="http://schemas.openxmlformats.org/officeDocument/2006/relationships/image" Target="../media/image12.png"/><Relationship Id="rId7" Type="http://schemas.openxmlformats.org/officeDocument/2006/relationships/image" Target="../media/image18.png"/><Relationship Id="rId12" Type="http://schemas.openxmlformats.org/officeDocument/2006/relationships/diagramColors" Target="../diagrams/colors1.xml"/><Relationship Id="rId17" Type="http://schemas.openxmlformats.org/officeDocument/2006/relationships/diagramColors" Target="../diagrams/colors2.xml"/><Relationship Id="rId2" Type="http://schemas.openxmlformats.org/officeDocument/2006/relationships/image" Target="../media/image3.png"/><Relationship Id="rId16" Type="http://schemas.openxmlformats.org/officeDocument/2006/relationships/diagramQuickStyle" Target="../diagrams/quickStyle2.xml"/><Relationship Id="rId20"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diagramQuickStyle" Target="../diagrams/quickStyle1.xml"/><Relationship Id="rId5" Type="http://schemas.openxmlformats.org/officeDocument/2006/relationships/image" Target="../media/image16.png"/><Relationship Id="rId15" Type="http://schemas.openxmlformats.org/officeDocument/2006/relationships/diagramLayout" Target="../diagrams/layout2.xml"/><Relationship Id="rId10" Type="http://schemas.openxmlformats.org/officeDocument/2006/relationships/diagramLayout" Target="../diagrams/layout1.xml"/><Relationship Id="rId19" Type="http://schemas.openxmlformats.org/officeDocument/2006/relationships/image" Target="../media/image20.png"/><Relationship Id="rId4" Type="http://schemas.openxmlformats.org/officeDocument/2006/relationships/image" Target="../media/image15.png"/><Relationship Id="rId9" Type="http://schemas.openxmlformats.org/officeDocument/2006/relationships/diagramData" Target="../diagrams/data1.xml"/><Relationship Id="rId14" Type="http://schemas.openxmlformats.org/officeDocument/2006/relationships/diagramData" Target="../diagrams/data2.xml"/><Relationship Id="rId22"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diagramData" Target="../diagrams/data5.xml"/><Relationship Id="rId18" Type="http://schemas.openxmlformats.org/officeDocument/2006/relationships/image" Target="../media/image22.png"/><Relationship Id="rId3" Type="http://schemas.openxmlformats.org/officeDocument/2006/relationships/diagramLayout" Target="../diagrams/layout3.xml"/><Relationship Id="rId21" Type="http://schemas.openxmlformats.org/officeDocument/2006/relationships/image" Target="../media/image13.png"/><Relationship Id="rId7" Type="http://schemas.openxmlformats.org/officeDocument/2006/relationships/image" Target="../media/image3.png"/><Relationship Id="rId12" Type="http://schemas.microsoft.com/office/2007/relationships/diagramDrawing" Target="../diagrams/drawing4.xml"/><Relationship Id="rId17" Type="http://schemas.microsoft.com/office/2007/relationships/diagramDrawing" Target="../diagrams/drawing5.xml"/><Relationship Id="rId2" Type="http://schemas.openxmlformats.org/officeDocument/2006/relationships/diagramData" Target="../diagrams/data3.xml"/><Relationship Id="rId16" Type="http://schemas.openxmlformats.org/officeDocument/2006/relationships/diagramColors" Target="../diagrams/colors5.xml"/><Relationship Id="rId20" Type="http://schemas.openxmlformats.org/officeDocument/2006/relationships/image" Target="../media/image12.png"/><Relationship Id="rId1" Type="http://schemas.openxmlformats.org/officeDocument/2006/relationships/slideLayout" Target="../slideLayouts/slideLayout7.xml"/><Relationship Id="rId6" Type="http://schemas.microsoft.com/office/2007/relationships/diagramDrawing" Target="../diagrams/drawing3.xml"/><Relationship Id="rId11" Type="http://schemas.openxmlformats.org/officeDocument/2006/relationships/diagramColors" Target="../diagrams/colors4.xml"/><Relationship Id="rId5" Type="http://schemas.openxmlformats.org/officeDocument/2006/relationships/diagramColors" Target="../diagrams/colors3.xml"/><Relationship Id="rId15" Type="http://schemas.openxmlformats.org/officeDocument/2006/relationships/diagramQuickStyle" Target="../diagrams/quickStyle5.xml"/><Relationship Id="rId10" Type="http://schemas.openxmlformats.org/officeDocument/2006/relationships/diagramQuickStyle" Target="../diagrams/quickStyle4.xml"/><Relationship Id="rId19" Type="http://schemas.openxmlformats.org/officeDocument/2006/relationships/image" Target="../media/image23.png"/><Relationship Id="rId4" Type="http://schemas.openxmlformats.org/officeDocument/2006/relationships/diagramQuickStyle" Target="../diagrams/quickStyle3.xml"/><Relationship Id="rId9" Type="http://schemas.openxmlformats.org/officeDocument/2006/relationships/diagramLayout" Target="../diagrams/layout4.xml"/><Relationship Id="rId14" Type="http://schemas.openxmlformats.org/officeDocument/2006/relationships/diagramLayout" Target="../diagrams/layout5.xml"/></Relationships>
</file>

<file path=ppt/slides/_rels/slide4.xml.rels><?xml version="1.0" encoding="UTF-8" standalone="yes"?>
<Relationships xmlns="http://schemas.openxmlformats.org/package/2006/relationships"><Relationship Id="rId8" Type="http://schemas.microsoft.com/office/2007/relationships/diagramDrawing" Target="../diagrams/drawing6.xml"/><Relationship Id="rId13" Type="http://schemas.openxmlformats.org/officeDocument/2006/relationships/image" Target="../media/image29.png"/><Relationship Id="rId3" Type="http://schemas.openxmlformats.org/officeDocument/2006/relationships/image" Target="../media/image3.png"/><Relationship Id="rId7" Type="http://schemas.openxmlformats.org/officeDocument/2006/relationships/diagramColors" Target="../diagrams/colors6.xml"/><Relationship Id="rId12" Type="http://schemas.openxmlformats.org/officeDocument/2006/relationships/image" Target="../media/image28.png"/><Relationship Id="rId2" Type="http://schemas.openxmlformats.org/officeDocument/2006/relationships/image" Target="../media/image24.png"/><Relationship Id="rId16"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diagramQuickStyle" Target="../diagrams/quickStyle6.xml"/><Relationship Id="rId11" Type="http://schemas.openxmlformats.org/officeDocument/2006/relationships/image" Target="../media/image27.png"/><Relationship Id="rId5" Type="http://schemas.openxmlformats.org/officeDocument/2006/relationships/diagramLayout" Target="../diagrams/layout6.xml"/><Relationship Id="rId15" Type="http://schemas.openxmlformats.org/officeDocument/2006/relationships/image" Target="../media/image12.png"/><Relationship Id="rId10" Type="http://schemas.openxmlformats.org/officeDocument/2006/relationships/image" Target="../media/image26.png"/><Relationship Id="rId4" Type="http://schemas.openxmlformats.org/officeDocument/2006/relationships/diagramData" Target="../diagrams/data6.xml"/><Relationship Id="rId9" Type="http://schemas.openxmlformats.org/officeDocument/2006/relationships/image" Target="../media/image25.png"/><Relationship Id="rId14" Type="http://schemas.openxmlformats.org/officeDocument/2006/relationships/image" Target="../media/image30.png"/></Relationships>
</file>

<file path=ppt/slides/_rels/slide5.xml.rels><?xml version="1.0" encoding="UTF-8" standalone="yes"?>
<Relationships xmlns="http://schemas.openxmlformats.org/package/2006/relationships"><Relationship Id="rId8" Type="http://schemas.microsoft.com/office/2007/relationships/diagramDrawing" Target="../diagrams/drawing7.xml"/><Relationship Id="rId13" Type="http://schemas.openxmlformats.org/officeDocument/2006/relationships/image" Target="../media/image36.png"/><Relationship Id="rId18" Type="http://schemas.openxmlformats.org/officeDocument/2006/relationships/image" Target="../media/image41.png"/><Relationship Id="rId3" Type="http://schemas.openxmlformats.org/officeDocument/2006/relationships/image" Target="../media/image31.png"/><Relationship Id="rId21" Type="http://schemas.openxmlformats.org/officeDocument/2006/relationships/image" Target="../media/image12.png"/><Relationship Id="rId7" Type="http://schemas.openxmlformats.org/officeDocument/2006/relationships/diagramColors" Target="../diagrams/colors7.xml"/><Relationship Id="rId12" Type="http://schemas.openxmlformats.org/officeDocument/2006/relationships/image" Target="../media/image35.png"/><Relationship Id="rId17" Type="http://schemas.openxmlformats.org/officeDocument/2006/relationships/image" Target="../media/image40.png"/><Relationship Id="rId2" Type="http://schemas.openxmlformats.org/officeDocument/2006/relationships/image" Target="../media/image3.png"/><Relationship Id="rId16" Type="http://schemas.openxmlformats.org/officeDocument/2006/relationships/image" Target="../media/image39.png"/><Relationship Id="rId20"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diagramQuickStyle" Target="../diagrams/quickStyle7.xml"/><Relationship Id="rId11" Type="http://schemas.openxmlformats.org/officeDocument/2006/relationships/image" Target="../media/image34.png"/><Relationship Id="rId5" Type="http://schemas.openxmlformats.org/officeDocument/2006/relationships/diagramLayout" Target="../diagrams/layout7.xml"/><Relationship Id="rId15" Type="http://schemas.openxmlformats.org/officeDocument/2006/relationships/image" Target="../media/image38.png"/><Relationship Id="rId10" Type="http://schemas.openxmlformats.org/officeDocument/2006/relationships/image" Target="../media/image33.png"/><Relationship Id="rId19" Type="http://schemas.openxmlformats.org/officeDocument/2006/relationships/image" Target="../media/image42.png"/><Relationship Id="rId4" Type="http://schemas.openxmlformats.org/officeDocument/2006/relationships/diagramData" Target="../diagrams/data7.xml"/><Relationship Id="rId9" Type="http://schemas.openxmlformats.org/officeDocument/2006/relationships/image" Target="../media/image32.png"/><Relationship Id="rId14" Type="http://schemas.openxmlformats.org/officeDocument/2006/relationships/image" Target="../media/image37.png"/><Relationship Id="rId22"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clrChange>
              <a:clrFrom>
                <a:srgbClr val="FFFFFF"/>
              </a:clrFrom>
              <a:clrTo>
                <a:srgbClr val="FFFFFF">
                  <a:alpha val="0"/>
                </a:srgbClr>
              </a:clrTo>
            </a:clrChange>
          </a:blip>
          <a:stretch>
            <a:fillRect/>
          </a:stretch>
        </p:blipFill>
        <p:spPr>
          <a:xfrm>
            <a:off x="4120177" y="4620054"/>
            <a:ext cx="1246097" cy="1574191"/>
          </a:xfrm>
          <a:prstGeom prst="rect">
            <a:avLst/>
          </a:prstGeom>
        </p:spPr>
      </p:pic>
      <p:pic>
        <p:nvPicPr>
          <p:cNvPr id="5" name="Picture 4"/>
          <p:cNvPicPr>
            <a:picLocks noChangeAspect="1"/>
          </p:cNvPicPr>
          <p:nvPr/>
        </p:nvPicPr>
        <p:blipFill rotWithShape="1">
          <a:blip r:embed="rId3"/>
          <a:srcRect l="10688" t="15825" r="9439"/>
          <a:stretch/>
        </p:blipFill>
        <p:spPr>
          <a:xfrm>
            <a:off x="4661" y="4781290"/>
            <a:ext cx="2929039" cy="1736311"/>
          </a:xfrm>
          <a:prstGeom prst="rect">
            <a:avLst/>
          </a:prstGeom>
        </p:spPr>
      </p:pic>
      <p:sp>
        <p:nvSpPr>
          <p:cNvPr id="3" name="Rectangle 2"/>
          <p:cNvSpPr/>
          <p:nvPr/>
        </p:nvSpPr>
        <p:spPr>
          <a:xfrm>
            <a:off x="9141548" y="28202"/>
            <a:ext cx="750685" cy="1285843"/>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100" dirty="0"/>
              <a:t>Keywords</a:t>
            </a:r>
          </a:p>
        </p:txBody>
      </p:sp>
      <p:sp>
        <p:nvSpPr>
          <p:cNvPr id="12" name="Rectangle 11"/>
          <p:cNvSpPr/>
          <p:nvPr/>
        </p:nvSpPr>
        <p:spPr>
          <a:xfrm>
            <a:off x="6172200" y="28202"/>
            <a:ext cx="2933700" cy="6808548"/>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p:cNvSpPr/>
          <p:nvPr/>
        </p:nvSpPr>
        <p:spPr>
          <a:xfrm>
            <a:off x="3086100" y="28202"/>
            <a:ext cx="2933700" cy="6858000"/>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0" y="0"/>
            <a:ext cx="2933700" cy="6858000"/>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2" name="TextBox 21"/>
          <p:cNvSpPr txBox="1"/>
          <p:nvPr/>
        </p:nvSpPr>
        <p:spPr>
          <a:xfrm>
            <a:off x="0" y="0"/>
            <a:ext cx="2933700" cy="523220"/>
          </a:xfrm>
          <a:prstGeom prst="rect">
            <a:avLst/>
          </a:prstGeom>
          <a:solidFill>
            <a:srgbClr val="FF6600"/>
          </a:solidFill>
          <a:ln>
            <a:solidFill>
              <a:srgbClr val="FF6600"/>
            </a:solidFill>
          </a:ln>
        </p:spPr>
        <p:txBody>
          <a:bodyPr wrap="square" rtlCol="0">
            <a:spAutoFit/>
          </a:bodyPr>
          <a:lstStyle/>
          <a:p>
            <a:r>
              <a:rPr lang="en-GB" sz="1400" dirty="0">
                <a:solidFill>
                  <a:schemeClr val="bg1"/>
                </a:solidFill>
                <a:latin typeface="Arial" panose="020B0604020202020204" pitchFamily="34" charset="0"/>
                <a:cs typeface="Arial" panose="020B0604020202020204" pitchFamily="34" charset="0"/>
              </a:rPr>
              <a:t>LO2 Understand how hospitality and catering provision operates</a:t>
            </a:r>
            <a:endParaRPr lang="en-GB" sz="1400" dirty="0">
              <a:solidFill>
                <a:schemeClr val="bg1"/>
              </a:solidFill>
            </a:endParaRPr>
          </a:p>
        </p:txBody>
      </p:sp>
      <p:sp>
        <p:nvSpPr>
          <p:cNvPr id="26" name="TextBox 25"/>
          <p:cNvSpPr txBox="1"/>
          <p:nvPr/>
        </p:nvSpPr>
        <p:spPr>
          <a:xfrm>
            <a:off x="6184977" y="37924"/>
            <a:ext cx="2920923" cy="307777"/>
          </a:xfrm>
          <a:prstGeom prst="rect">
            <a:avLst/>
          </a:prstGeom>
          <a:solidFill>
            <a:srgbClr val="FF6600"/>
          </a:solidFill>
          <a:ln>
            <a:solidFill>
              <a:srgbClr val="FF6600"/>
            </a:solidFill>
          </a:ln>
        </p:spPr>
        <p:txBody>
          <a:bodyPr wrap="square" rtlCol="0">
            <a:spAutoFit/>
          </a:bodyPr>
          <a:lstStyle/>
          <a:p>
            <a:r>
              <a:rPr lang="en-GB" sz="1400" b="1" dirty="0">
                <a:solidFill>
                  <a:schemeClr val="bg1"/>
                </a:solidFill>
                <a:latin typeface="Arial" panose="020B0604020202020204" pitchFamily="34" charset="0"/>
                <a:cs typeface="Arial" panose="020B0604020202020204" pitchFamily="34" charset="0"/>
              </a:rPr>
              <a:t>5. Large Equipment</a:t>
            </a:r>
            <a:endParaRPr lang="en-GB" sz="1400" b="1" dirty="0">
              <a:solidFill>
                <a:schemeClr val="bg1"/>
              </a:solidFill>
            </a:endParaRPr>
          </a:p>
        </p:txBody>
      </p:sp>
      <p:sp>
        <p:nvSpPr>
          <p:cNvPr id="30" name="TextBox 29"/>
          <p:cNvSpPr txBox="1"/>
          <p:nvPr/>
        </p:nvSpPr>
        <p:spPr>
          <a:xfrm>
            <a:off x="13191" y="4291388"/>
            <a:ext cx="2931340" cy="338554"/>
          </a:xfrm>
          <a:prstGeom prst="rect">
            <a:avLst/>
          </a:prstGeom>
          <a:solidFill>
            <a:srgbClr val="FF6600"/>
          </a:solidFill>
          <a:ln>
            <a:solidFill>
              <a:srgbClr val="FF6600"/>
            </a:solidFill>
          </a:ln>
        </p:spPr>
        <p:txBody>
          <a:bodyPr wrap="square" rtlCol="0">
            <a:spAutoFit/>
          </a:bodyPr>
          <a:lstStyle/>
          <a:p>
            <a:r>
              <a:rPr lang="en-GB" sz="1600" b="1" dirty="0">
                <a:solidFill>
                  <a:schemeClr val="bg1"/>
                </a:solidFill>
              </a:rPr>
              <a:t>2. </a:t>
            </a:r>
            <a:r>
              <a:rPr lang="en-GB" sz="1600" b="1" dirty="0">
                <a:solidFill>
                  <a:srgbClr val="FF0000"/>
                </a:solidFill>
              </a:rPr>
              <a:t>Workflow</a:t>
            </a:r>
          </a:p>
        </p:txBody>
      </p:sp>
      <p:sp>
        <p:nvSpPr>
          <p:cNvPr id="40" name="TextBox 39"/>
          <p:cNvSpPr txBox="1"/>
          <p:nvPr/>
        </p:nvSpPr>
        <p:spPr>
          <a:xfrm>
            <a:off x="3106758" y="4333857"/>
            <a:ext cx="2888440" cy="307777"/>
          </a:xfrm>
          <a:prstGeom prst="rect">
            <a:avLst/>
          </a:prstGeom>
          <a:solidFill>
            <a:srgbClr val="FF6600"/>
          </a:solidFill>
          <a:ln>
            <a:solidFill>
              <a:srgbClr val="FF6600"/>
            </a:solidFill>
          </a:ln>
        </p:spPr>
        <p:txBody>
          <a:bodyPr wrap="square" rtlCol="0">
            <a:spAutoFit/>
          </a:bodyPr>
          <a:lstStyle/>
          <a:p>
            <a:r>
              <a:rPr lang="en-GB" sz="1400" b="1" dirty="0">
                <a:solidFill>
                  <a:schemeClr val="bg1"/>
                </a:solidFill>
              </a:rPr>
              <a:t>5. Large Equipment</a:t>
            </a:r>
          </a:p>
        </p:txBody>
      </p:sp>
      <p:pic>
        <p:nvPicPr>
          <p:cNvPr id="2" name="Picture 1"/>
          <p:cNvPicPr>
            <a:picLocks noChangeAspect="1"/>
          </p:cNvPicPr>
          <p:nvPr/>
        </p:nvPicPr>
        <p:blipFill>
          <a:blip r:embed="rId4"/>
          <a:stretch>
            <a:fillRect/>
          </a:stretch>
        </p:blipFill>
        <p:spPr>
          <a:xfrm>
            <a:off x="2944731" y="3708427"/>
            <a:ext cx="3216437" cy="557345"/>
          </a:xfrm>
          <a:prstGeom prst="rect">
            <a:avLst/>
          </a:prstGeom>
          <a:ln>
            <a:solidFill>
              <a:srgbClr val="00CC00"/>
            </a:solidFill>
          </a:ln>
        </p:spPr>
      </p:pic>
      <p:sp>
        <p:nvSpPr>
          <p:cNvPr id="49" name="Rectangle 48"/>
          <p:cNvSpPr/>
          <p:nvPr/>
        </p:nvSpPr>
        <p:spPr>
          <a:xfrm>
            <a:off x="9139344" y="1415214"/>
            <a:ext cx="750685" cy="1285843"/>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100" dirty="0"/>
              <a:t>Extended reading</a:t>
            </a:r>
          </a:p>
        </p:txBody>
      </p:sp>
      <p:sp>
        <p:nvSpPr>
          <p:cNvPr id="50" name="Rectangle 49"/>
          <p:cNvSpPr/>
          <p:nvPr/>
        </p:nvSpPr>
        <p:spPr>
          <a:xfrm>
            <a:off x="9127034" y="2814926"/>
            <a:ext cx="750685" cy="1285843"/>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100" dirty="0"/>
              <a:t>Exam question</a:t>
            </a:r>
          </a:p>
        </p:txBody>
      </p:sp>
      <p:sp>
        <p:nvSpPr>
          <p:cNvPr id="51" name="Rectangle 50"/>
          <p:cNvSpPr/>
          <p:nvPr/>
        </p:nvSpPr>
        <p:spPr>
          <a:xfrm>
            <a:off x="9126217" y="4214638"/>
            <a:ext cx="750685" cy="1285843"/>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100" dirty="0"/>
              <a:t>Video links</a:t>
            </a:r>
          </a:p>
        </p:txBody>
      </p:sp>
      <p:sp>
        <p:nvSpPr>
          <p:cNvPr id="52" name="Rectangle 51"/>
          <p:cNvSpPr/>
          <p:nvPr/>
        </p:nvSpPr>
        <p:spPr>
          <a:xfrm>
            <a:off x="9113907" y="5561794"/>
            <a:ext cx="750685" cy="1285843"/>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900" dirty="0"/>
              <a:t>Revision Techniques</a:t>
            </a:r>
          </a:p>
        </p:txBody>
      </p:sp>
      <p:sp>
        <p:nvSpPr>
          <p:cNvPr id="4" name="TextBox 3"/>
          <p:cNvSpPr txBox="1"/>
          <p:nvPr/>
        </p:nvSpPr>
        <p:spPr>
          <a:xfrm>
            <a:off x="24347" y="1075317"/>
            <a:ext cx="2899250" cy="3139321"/>
          </a:xfrm>
          <a:prstGeom prst="rect">
            <a:avLst/>
          </a:prstGeom>
          <a:noFill/>
        </p:spPr>
        <p:txBody>
          <a:bodyPr wrap="square" rtlCol="0">
            <a:spAutoFit/>
          </a:bodyPr>
          <a:lstStyle/>
          <a:p>
            <a:r>
              <a:rPr lang="en-GB" dirty="0">
                <a:solidFill>
                  <a:srgbClr val="FF0000"/>
                </a:solidFill>
              </a:rPr>
              <a:t>Layout</a:t>
            </a:r>
          </a:p>
          <a:p>
            <a:r>
              <a:rPr lang="en-GB" sz="900" dirty="0"/>
              <a:t>The size and space of a kitchen should enable staff to work:</a:t>
            </a:r>
          </a:p>
          <a:p>
            <a:pPr marL="285750" indent="-285750">
              <a:buFont typeface="Arial" panose="020B0604020202020204" pitchFamily="34" charset="0"/>
              <a:buChar char="•"/>
            </a:pPr>
            <a:r>
              <a:rPr lang="en-GB" sz="900" dirty="0"/>
              <a:t>Safely</a:t>
            </a:r>
          </a:p>
          <a:p>
            <a:pPr marL="285750" indent="-285750">
              <a:buFont typeface="Arial" panose="020B0604020202020204" pitchFamily="34" charset="0"/>
              <a:buChar char="•"/>
            </a:pPr>
            <a:r>
              <a:rPr lang="en-GB" sz="900" dirty="0"/>
              <a:t>Efficiently</a:t>
            </a:r>
          </a:p>
          <a:p>
            <a:pPr marL="285750" indent="-285750">
              <a:buFont typeface="Arial" panose="020B0604020202020204" pitchFamily="34" charset="0"/>
              <a:buChar char="•"/>
            </a:pPr>
            <a:r>
              <a:rPr lang="en-GB" sz="900" dirty="0"/>
              <a:t>In comfort</a:t>
            </a:r>
          </a:p>
          <a:p>
            <a:r>
              <a:rPr lang="en-GB" sz="900" dirty="0"/>
              <a:t>The correct layout of a kitchen is crucial in maintaining high standards of food hygiene, and to ensure that there is enough space for everyone to work effectively and quickly to manage orders.</a:t>
            </a:r>
          </a:p>
          <a:p>
            <a:r>
              <a:rPr lang="en-GB" sz="900" dirty="0"/>
              <a:t>The man considerations are:</a:t>
            </a:r>
          </a:p>
          <a:p>
            <a:pPr marL="285750" indent="-285750">
              <a:buFont typeface="Arial" panose="020B0604020202020204" pitchFamily="34" charset="0"/>
              <a:buChar char="•"/>
            </a:pPr>
            <a:r>
              <a:rPr lang="en-GB" sz="900" dirty="0"/>
              <a:t>Design an efficient workflow</a:t>
            </a:r>
          </a:p>
          <a:p>
            <a:pPr marL="285750" indent="-285750">
              <a:buFont typeface="Arial" panose="020B0604020202020204" pitchFamily="34" charset="0"/>
              <a:buChar char="•"/>
            </a:pPr>
            <a:r>
              <a:rPr lang="en-GB" sz="900" dirty="0"/>
              <a:t>Provide adequate workspace so that staff do not get in each other’s way</a:t>
            </a:r>
          </a:p>
          <a:p>
            <a:pPr marL="285750" indent="-285750">
              <a:buFont typeface="Arial" panose="020B0604020202020204" pitchFamily="34" charset="0"/>
              <a:buChar char="•"/>
            </a:pPr>
            <a:r>
              <a:rPr lang="en-GB" sz="900" dirty="0"/>
              <a:t>Create appropriate sections to avoid the risk of cross contamination, for example vegetable preparation and washing up areas should be separate from food preparation and service</a:t>
            </a:r>
          </a:p>
          <a:p>
            <a:pPr marL="285750" indent="-285750">
              <a:buFont typeface="Arial" panose="020B0604020202020204" pitchFamily="34" charset="0"/>
              <a:buChar char="•"/>
            </a:pPr>
            <a:r>
              <a:rPr lang="en-GB" sz="900" dirty="0"/>
              <a:t>Ensure access to all areas</a:t>
            </a:r>
          </a:p>
          <a:p>
            <a:pPr marL="285750" indent="-285750">
              <a:buFont typeface="Arial" panose="020B0604020202020204" pitchFamily="34" charset="0"/>
              <a:buChar char="•"/>
            </a:pPr>
            <a:r>
              <a:rPr lang="en-GB" sz="900" dirty="0"/>
              <a:t>Determine the number, size and type of equipment required.</a:t>
            </a:r>
          </a:p>
        </p:txBody>
      </p:sp>
      <p:pic>
        <p:nvPicPr>
          <p:cNvPr id="6" name="Picture 5"/>
          <p:cNvPicPr>
            <a:picLocks noChangeAspect="1"/>
          </p:cNvPicPr>
          <p:nvPr/>
        </p:nvPicPr>
        <p:blipFill>
          <a:blip r:embed="rId5"/>
          <a:stretch>
            <a:fillRect/>
          </a:stretch>
        </p:blipFill>
        <p:spPr>
          <a:xfrm>
            <a:off x="8008" y="6573143"/>
            <a:ext cx="2912299" cy="229315"/>
          </a:xfrm>
          <a:prstGeom prst="rect">
            <a:avLst/>
          </a:prstGeom>
        </p:spPr>
      </p:pic>
      <p:sp>
        <p:nvSpPr>
          <p:cNvPr id="19" name="TextBox 18"/>
          <p:cNvSpPr txBox="1"/>
          <p:nvPr/>
        </p:nvSpPr>
        <p:spPr>
          <a:xfrm>
            <a:off x="3092315" y="37924"/>
            <a:ext cx="2927484" cy="307777"/>
          </a:xfrm>
          <a:prstGeom prst="rect">
            <a:avLst/>
          </a:prstGeom>
          <a:solidFill>
            <a:srgbClr val="FF6600"/>
          </a:solidFill>
          <a:ln>
            <a:solidFill>
              <a:srgbClr val="FF6600"/>
            </a:solidFill>
          </a:ln>
        </p:spPr>
        <p:txBody>
          <a:bodyPr wrap="square" rtlCol="0">
            <a:spAutoFit/>
          </a:bodyPr>
          <a:lstStyle/>
          <a:p>
            <a:r>
              <a:rPr lang="en-GB" sz="1400" b="1" dirty="0">
                <a:solidFill>
                  <a:schemeClr val="bg1"/>
                </a:solidFill>
              </a:rPr>
              <a:t>3. Operational activities</a:t>
            </a:r>
          </a:p>
        </p:txBody>
      </p:sp>
      <p:sp>
        <p:nvSpPr>
          <p:cNvPr id="7" name="TextBox 6"/>
          <p:cNvSpPr txBox="1"/>
          <p:nvPr/>
        </p:nvSpPr>
        <p:spPr>
          <a:xfrm>
            <a:off x="3082156" y="374650"/>
            <a:ext cx="2937644" cy="1200329"/>
          </a:xfrm>
          <a:prstGeom prst="rect">
            <a:avLst/>
          </a:prstGeom>
          <a:noFill/>
        </p:spPr>
        <p:txBody>
          <a:bodyPr wrap="square" rtlCol="0">
            <a:spAutoFit/>
          </a:bodyPr>
          <a:lstStyle/>
          <a:p>
            <a:r>
              <a:rPr lang="en-GB" sz="800" dirty="0"/>
              <a:t>The </a:t>
            </a:r>
            <a:r>
              <a:rPr lang="en-GB" sz="800" b="1" dirty="0">
                <a:solidFill>
                  <a:srgbClr val="FF0000"/>
                </a:solidFill>
              </a:rPr>
              <a:t>operational </a:t>
            </a:r>
            <a:r>
              <a:rPr lang="en-GB" sz="800" dirty="0"/>
              <a:t>activities that occur in a catering kitchen follow the efficient workflow:</a:t>
            </a:r>
          </a:p>
          <a:p>
            <a:pPr marL="228600" indent="-228600">
              <a:buFont typeface="+mj-lt"/>
              <a:buAutoNum type="arabicPeriod"/>
            </a:pPr>
            <a:r>
              <a:rPr lang="en-GB" sz="800" dirty="0"/>
              <a:t>Goods are received and stored</a:t>
            </a:r>
          </a:p>
          <a:p>
            <a:pPr marL="228600" indent="-228600">
              <a:buFont typeface="+mj-lt"/>
              <a:buAutoNum type="arabicPeriod"/>
            </a:pPr>
            <a:r>
              <a:rPr lang="en-GB" sz="800" dirty="0"/>
              <a:t>Food is prepared for cooking</a:t>
            </a:r>
          </a:p>
          <a:p>
            <a:pPr marL="228600" indent="-228600">
              <a:buFont typeface="+mj-lt"/>
              <a:buAutoNum type="arabicPeriod"/>
            </a:pPr>
            <a:r>
              <a:rPr lang="en-GB" sz="800" dirty="0"/>
              <a:t>The food is cooked.</a:t>
            </a:r>
          </a:p>
          <a:p>
            <a:pPr marL="228600" indent="-228600">
              <a:buFont typeface="+mj-lt"/>
              <a:buAutoNum type="arabicPeriod"/>
            </a:pPr>
            <a:r>
              <a:rPr lang="en-GB" sz="800" dirty="0"/>
              <a:t>The food is dished up and presented for service.</a:t>
            </a:r>
          </a:p>
          <a:p>
            <a:pPr marL="228600" indent="-228600">
              <a:buFont typeface="+mj-lt"/>
              <a:buAutoNum type="arabicPeriod"/>
            </a:pPr>
            <a:r>
              <a:rPr lang="en-GB" sz="800" dirty="0"/>
              <a:t>Service- serving the food to the customers.</a:t>
            </a:r>
          </a:p>
          <a:p>
            <a:pPr marL="228600" indent="-228600">
              <a:buFont typeface="+mj-lt"/>
              <a:buAutoNum type="arabicPeriod"/>
            </a:pPr>
            <a:r>
              <a:rPr lang="en-GB" sz="800" dirty="0"/>
              <a:t>Cleaning and maintaining the kitchen area.</a:t>
            </a:r>
          </a:p>
          <a:p>
            <a:endParaRPr lang="en-GB" sz="800" dirty="0"/>
          </a:p>
        </p:txBody>
      </p:sp>
      <p:sp>
        <p:nvSpPr>
          <p:cNvPr id="21" name="TextBox 20"/>
          <p:cNvSpPr txBox="1"/>
          <p:nvPr/>
        </p:nvSpPr>
        <p:spPr>
          <a:xfrm>
            <a:off x="3092316" y="1460070"/>
            <a:ext cx="2927484" cy="307777"/>
          </a:xfrm>
          <a:prstGeom prst="rect">
            <a:avLst/>
          </a:prstGeom>
          <a:solidFill>
            <a:srgbClr val="FF6600"/>
          </a:solidFill>
          <a:ln>
            <a:solidFill>
              <a:srgbClr val="FF6600"/>
            </a:solidFill>
          </a:ln>
        </p:spPr>
        <p:txBody>
          <a:bodyPr wrap="square" rtlCol="0">
            <a:spAutoFit/>
          </a:bodyPr>
          <a:lstStyle/>
          <a:p>
            <a:r>
              <a:rPr lang="en-GB" sz="1400" b="1" dirty="0">
                <a:solidFill>
                  <a:schemeClr val="bg1"/>
                </a:solidFill>
              </a:rPr>
              <a:t>4. Equipment and materials</a:t>
            </a:r>
          </a:p>
        </p:txBody>
      </p:sp>
      <p:sp>
        <p:nvSpPr>
          <p:cNvPr id="23" name="TextBox 22"/>
          <p:cNvSpPr txBox="1"/>
          <p:nvPr/>
        </p:nvSpPr>
        <p:spPr>
          <a:xfrm>
            <a:off x="3057651" y="1767847"/>
            <a:ext cx="2937644" cy="830997"/>
          </a:xfrm>
          <a:prstGeom prst="rect">
            <a:avLst/>
          </a:prstGeom>
          <a:noFill/>
        </p:spPr>
        <p:txBody>
          <a:bodyPr wrap="square" rtlCol="0">
            <a:spAutoFit/>
          </a:bodyPr>
          <a:lstStyle/>
          <a:p>
            <a:r>
              <a:rPr lang="en-GB" sz="800" dirty="0"/>
              <a:t>Large kitchen equipment-such as ovens, walk-in fridges and freezers, floor standing mixers, deep fat fryers and sinks-are expensive, so initial selection is important. The following questions should be considered before each item is purchased or hired:</a:t>
            </a:r>
          </a:p>
          <a:p>
            <a:endParaRPr lang="en-GB" sz="800" dirty="0"/>
          </a:p>
        </p:txBody>
      </p:sp>
      <p:sp>
        <p:nvSpPr>
          <p:cNvPr id="8" name="Rectangle 7"/>
          <p:cNvSpPr/>
          <p:nvPr/>
        </p:nvSpPr>
        <p:spPr>
          <a:xfrm>
            <a:off x="3176135" y="2451108"/>
            <a:ext cx="653277" cy="2499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rPr>
              <a:t>Overall dimension-</a:t>
            </a:r>
          </a:p>
        </p:txBody>
      </p:sp>
      <p:sp>
        <p:nvSpPr>
          <p:cNvPr id="25" name="Rectangle 24"/>
          <p:cNvSpPr/>
          <p:nvPr/>
        </p:nvSpPr>
        <p:spPr>
          <a:xfrm>
            <a:off x="3862856" y="2451105"/>
            <a:ext cx="653277" cy="2499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rPr>
              <a:t>Weight</a:t>
            </a:r>
          </a:p>
        </p:txBody>
      </p:sp>
      <p:sp>
        <p:nvSpPr>
          <p:cNvPr id="27" name="Rectangle 26"/>
          <p:cNvSpPr/>
          <p:nvPr/>
        </p:nvSpPr>
        <p:spPr>
          <a:xfrm>
            <a:off x="4555792" y="2451105"/>
            <a:ext cx="653277" cy="2499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rPr>
              <a:t>Fuel Supply</a:t>
            </a:r>
          </a:p>
        </p:txBody>
      </p:sp>
      <p:sp>
        <p:nvSpPr>
          <p:cNvPr id="28" name="Rectangle 27"/>
          <p:cNvSpPr/>
          <p:nvPr/>
        </p:nvSpPr>
        <p:spPr>
          <a:xfrm>
            <a:off x="5248029" y="2456190"/>
            <a:ext cx="653277" cy="2499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rPr>
              <a:t>Drainage</a:t>
            </a:r>
          </a:p>
        </p:txBody>
      </p:sp>
      <p:sp>
        <p:nvSpPr>
          <p:cNvPr id="29" name="Rectangle 28"/>
          <p:cNvSpPr/>
          <p:nvPr/>
        </p:nvSpPr>
        <p:spPr>
          <a:xfrm>
            <a:off x="3176135" y="2728295"/>
            <a:ext cx="653277" cy="2499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rPr>
              <a:t>Water</a:t>
            </a:r>
          </a:p>
        </p:txBody>
      </p:sp>
      <p:sp>
        <p:nvSpPr>
          <p:cNvPr id="31" name="Rectangle 30"/>
          <p:cNvSpPr/>
          <p:nvPr/>
        </p:nvSpPr>
        <p:spPr>
          <a:xfrm>
            <a:off x="3862856" y="2728292"/>
            <a:ext cx="653277" cy="2499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rPr>
              <a:t>Use</a:t>
            </a:r>
          </a:p>
        </p:txBody>
      </p:sp>
      <p:sp>
        <p:nvSpPr>
          <p:cNvPr id="32" name="Rectangle 31"/>
          <p:cNvSpPr/>
          <p:nvPr/>
        </p:nvSpPr>
        <p:spPr>
          <a:xfrm>
            <a:off x="4555792" y="2728292"/>
            <a:ext cx="653277" cy="2499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rgbClr val="FF0000"/>
                </a:solidFill>
              </a:rPr>
              <a:t>Capacity</a:t>
            </a:r>
          </a:p>
        </p:txBody>
      </p:sp>
      <p:sp>
        <p:nvSpPr>
          <p:cNvPr id="33" name="Rectangle 32"/>
          <p:cNvSpPr/>
          <p:nvPr/>
        </p:nvSpPr>
        <p:spPr>
          <a:xfrm>
            <a:off x="5248029" y="2733377"/>
            <a:ext cx="653277" cy="2499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rPr>
              <a:t>Time</a:t>
            </a:r>
          </a:p>
        </p:txBody>
      </p:sp>
      <p:sp>
        <p:nvSpPr>
          <p:cNvPr id="34" name="Rectangle 33"/>
          <p:cNvSpPr/>
          <p:nvPr/>
        </p:nvSpPr>
        <p:spPr>
          <a:xfrm>
            <a:off x="3176135" y="3010905"/>
            <a:ext cx="653277" cy="2499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rPr>
              <a:t>Ease</a:t>
            </a:r>
          </a:p>
        </p:txBody>
      </p:sp>
      <p:sp>
        <p:nvSpPr>
          <p:cNvPr id="35" name="Rectangle 34"/>
          <p:cNvSpPr/>
          <p:nvPr/>
        </p:nvSpPr>
        <p:spPr>
          <a:xfrm>
            <a:off x="3862856" y="3010902"/>
            <a:ext cx="653277" cy="2499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b="1" dirty="0">
                <a:solidFill>
                  <a:srgbClr val="FF0000"/>
                </a:solidFill>
              </a:rPr>
              <a:t>Maintenance</a:t>
            </a:r>
          </a:p>
        </p:txBody>
      </p:sp>
      <p:sp>
        <p:nvSpPr>
          <p:cNvPr id="36" name="Rectangle 35"/>
          <p:cNvSpPr/>
          <p:nvPr/>
        </p:nvSpPr>
        <p:spPr>
          <a:xfrm>
            <a:off x="4555792" y="3010902"/>
            <a:ext cx="653277" cy="2499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solidFill>
                  <a:schemeClr val="tx1"/>
                </a:solidFill>
              </a:rPr>
              <a:t>Attachments</a:t>
            </a:r>
          </a:p>
        </p:txBody>
      </p:sp>
      <p:sp>
        <p:nvSpPr>
          <p:cNvPr id="37" name="Rectangle 36"/>
          <p:cNvSpPr/>
          <p:nvPr/>
        </p:nvSpPr>
        <p:spPr>
          <a:xfrm>
            <a:off x="5248029" y="3015987"/>
            <a:ext cx="653277" cy="2499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rgbClr val="FF0000"/>
                </a:solidFill>
              </a:rPr>
              <a:t>Extraction</a:t>
            </a:r>
          </a:p>
        </p:txBody>
      </p:sp>
      <p:sp>
        <p:nvSpPr>
          <p:cNvPr id="38" name="Rectangle 37"/>
          <p:cNvSpPr/>
          <p:nvPr/>
        </p:nvSpPr>
        <p:spPr>
          <a:xfrm>
            <a:off x="3176135" y="3288092"/>
            <a:ext cx="653277" cy="2499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rPr>
              <a:t>Noise</a:t>
            </a:r>
          </a:p>
        </p:txBody>
      </p:sp>
      <p:sp>
        <p:nvSpPr>
          <p:cNvPr id="39" name="Rectangle 38"/>
          <p:cNvSpPr/>
          <p:nvPr/>
        </p:nvSpPr>
        <p:spPr>
          <a:xfrm>
            <a:off x="3862856" y="3288089"/>
            <a:ext cx="653277" cy="2499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solidFill>
                  <a:schemeClr val="tx1"/>
                </a:solidFill>
              </a:rPr>
              <a:t>Construction</a:t>
            </a:r>
          </a:p>
        </p:txBody>
      </p:sp>
      <p:sp>
        <p:nvSpPr>
          <p:cNvPr id="41" name="Rectangle 40"/>
          <p:cNvSpPr/>
          <p:nvPr/>
        </p:nvSpPr>
        <p:spPr>
          <a:xfrm>
            <a:off x="4555792" y="3288089"/>
            <a:ext cx="653277" cy="2499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solidFill>
                  <a:schemeClr val="tx1"/>
                </a:solidFill>
              </a:rPr>
              <a:t>Appearance</a:t>
            </a:r>
            <a:endParaRPr lang="en-GB" sz="800" dirty="0">
              <a:solidFill>
                <a:schemeClr val="tx1"/>
              </a:solidFill>
            </a:endParaRPr>
          </a:p>
        </p:txBody>
      </p:sp>
      <p:sp>
        <p:nvSpPr>
          <p:cNvPr id="42" name="Rectangle 41"/>
          <p:cNvSpPr/>
          <p:nvPr/>
        </p:nvSpPr>
        <p:spPr>
          <a:xfrm>
            <a:off x="5248029" y="3293174"/>
            <a:ext cx="653277" cy="2499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rPr>
              <a:t>Spare parts</a:t>
            </a:r>
          </a:p>
        </p:txBody>
      </p:sp>
      <p:sp>
        <p:nvSpPr>
          <p:cNvPr id="43" name="Rectangle 42"/>
          <p:cNvSpPr/>
          <p:nvPr/>
        </p:nvSpPr>
        <p:spPr>
          <a:xfrm>
            <a:off x="13392" y="594803"/>
            <a:ext cx="2906915" cy="338554"/>
          </a:xfrm>
          <a:prstGeom prst="rect">
            <a:avLst/>
          </a:prstGeom>
          <a:solidFill>
            <a:srgbClr val="FF6600"/>
          </a:solidFill>
          <a:ln>
            <a:solidFill>
              <a:srgbClr val="FF6600"/>
            </a:solidFill>
          </a:ln>
        </p:spPr>
        <p:txBody>
          <a:bodyPr wrap="square">
            <a:spAutoFit/>
          </a:bodyPr>
          <a:lstStyle/>
          <a:p>
            <a:pPr algn="ctr"/>
            <a:r>
              <a:rPr lang="en-GB" sz="1600" b="1" dirty="0">
                <a:solidFill>
                  <a:schemeClr val="bg1"/>
                </a:solidFill>
              </a:rPr>
              <a:t>1. The operation of the kitchen</a:t>
            </a:r>
          </a:p>
        </p:txBody>
      </p:sp>
      <p:graphicFrame>
        <p:nvGraphicFramePr>
          <p:cNvPr id="9" name="Table 8"/>
          <p:cNvGraphicFramePr>
            <a:graphicFrameLocks noGrp="1"/>
          </p:cNvGraphicFramePr>
          <p:nvPr>
            <p:extLst>
              <p:ext uri="{D42A27DB-BD31-4B8C-83A1-F6EECF244321}">
                <p14:modId xmlns:p14="http://schemas.microsoft.com/office/powerpoint/2010/main" val="3613486802"/>
              </p:ext>
            </p:extLst>
          </p:nvPr>
        </p:nvGraphicFramePr>
        <p:xfrm>
          <a:off x="6222915" y="435610"/>
          <a:ext cx="2818529" cy="5994400"/>
        </p:xfrm>
        <a:graphic>
          <a:graphicData uri="http://schemas.openxmlformats.org/drawingml/2006/table">
            <a:tbl>
              <a:tblPr firstRow="1" bandRow="1">
                <a:tableStyleId>{5C22544A-7EE6-4342-B048-85BDC9FD1C3A}</a:tableStyleId>
              </a:tblPr>
              <a:tblGrid>
                <a:gridCol w="812369">
                  <a:extLst>
                    <a:ext uri="{9D8B030D-6E8A-4147-A177-3AD203B41FA5}">
                      <a16:colId xmlns:a16="http://schemas.microsoft.com/office/drawing/2014/main" val="20000"/>
                    </a:ext>
                  </a:extLst>
                </a:gridCol>
                <a:gridCol w="2006160">
                  <a:extLst>
                    <a:ext uri="{9D8B030D-6E8A-4147-A177-3AD203B41FA5}">
                      <a16:colId xmlns:a16="http://schemas.microsoft.com/office/drawing/2014/main" val="20001"/>
                    </a:ext>
                  </a:extLst>
                </a:gridCol>
              </a:tblGrid>
              <a:tr h="370840">
                <a:tc>
                  <a:txBody>
                    <a:bodyPr/>
                    <a:lstStyle/>
                    <a:p>
                      <a:r>
                        <a:rPr lang="en-GB" sz="800" dirty="0"/>
                        <a:t>Large Equipment</a:t>
                      </a:r>
                    </a:p>
                  </a:txBody>
                  <a:tcPr/>
                </a:tc>
                <a:tc>
                  <a:txBody>
                    <a:bodyPr/>
                    <a:lstStyle/>
                    <a:p>
                      <a:r>
                        <a:rPr lang="en-GB" sz="800" dirty="0"/>
                        <a:t>Use</a:t>
                      </a:r>
                    </a:p>
                  </a:txBody>
                  <a:tcPr/>
                </a:tc>
                <a:extLst>
                  <a:ext uri="{0D108BD9-81ED-4DB2-BD59-A6C34878D82A}">
                    <a16:rowId xmlns:a16="http://schemas.microsoft.com/office/drawing/2014/main" val="10000"/>
                  </a:ext>
                </a:extLst>
              </a:tr>
              <a:tr h="370840">
                <a:tc>
                  <a:txBody>
                    <a:bodyPr/>
                    <a:lstStyle/>
                    <a:p>
                      <a:r>
                        <a:rPr lang="en-GB" sz="800" b="1" dirty="0">
                          <a:solidFill>
                            <a:srgbClr val="FF0000"/>
                          </a:solidFill>
                        </a:rPr>
                        <a:t>Convention</a:t>
                      </a:r>
                      <a:r>
                        <a:rPr lang="en-GB" sz="800" dirty="0">
                          <a:solidFill>
                            <a:srgbClr val="FF0000"/>
                          </a:solidFill>
                        </a:rPr>
                        <a:t> </a:t>
                      </a:r>
                      <a:r>
                        <a:rPr lang="en-GB" sz="800" dirty="0"/>
                        <a:t>(fan assisted) oven</a:t>
                      </a:r>
                    </a:p>
                  </a:txBody>
                  <a:tcPr/>
                </a:tc>
                <a:tc>
                  <a:txBody>
                    <a:bodyPr/>
                    <a:lstStyle/>
                    <a:p>
                      <a:r>
                        <a:rPr lang="en-GB" sz="800" dirty="0"/>
                        <a:t>The fan</a:t>
                      </a:r>
                      <a:r>
                        <a:rPr lang="en-GB" sz="800" baseline="0" dirty="0"/>
                        <a:t> circulates hot air, making it very efficient and cooking foods consistently</a:t>
                      </a:r>
                    </a:p>
                    <a:p>
                      <a:r>
                        <a:rPr lang="en-GB" sz="800" baseline="0" dirty="0"/>
                        <a:t>Used for baking and roasting</a:t>
                      </a:r>
                      <a:endParaRPr lang="en-GB" sz="800" dirty="0"/>
                    </a:p>
                  </a:txBody>
                  <a:tcPr/>
                </a:tc>
                <a:extLst>
                  <a:ext uri="{0D108BD9-81ED-4DB2-BD59-A6C34878D82A}">
                    <a16:rowId xmlns:a16="http://schemas.microsoft.com/office/drawing/2014/main" val="10001"/>
                  </a:ext>
                </a:extLst>
              </a:tr>
              <a:tr h="370840">
                <a:tc>
                  <a:txBody>
                    <a:bodyPr/>
                    <a:lstStyle/>
                    <a:p>
                      <a:r>
                        <a:rPr lang="en-GB" sz="800" dirty="0"/>
                        <a:t>Microwave oven</a:t>
                      </a:r>
                    </a:p>
                  </a:txBody>
                  <a:tcPr/>
                </a:tc>
                <a:tc>
                  <a:txBody>
                    <a:bodyPr/>
                    <a:lstStyle/>
                    <a:p>
                      <a:r>
                        <a:rPr lang="en-GB" sz="800" dirty="0"/>
                        <a:t>Cooks food quickly</a:t>
                      </a:r>
                    </a:p>
                    <a:p>
                      <a:r>
                        <a:rPr lang="en-GB" sz="800" dirty="0"/>
                        <a:t>Useful</a:t>
                      </a:r>
                      <a:r>
                        <a:rPr lang="en-GB" sz="800" baseline="0" dirty="0"/>
                        <a:t> for reheating food</a:t>
                      </a:r>
                      <a:endParaRPr lang="en-GB" sz="800" dirty="0"/>
                    </a:p>
                  </a:txBody>
                  <a:tcPr/>
                </a:tc>
                <a:extLst>
                  <a:ext uri="{0D108BD9-81ED-4DB2-BD59-A6C34878D82A}">
                    <a16:rowId xmlns:a16="http://schemas.microsoft.com/office/drawing/2014/main" val="10002"/>
                  </a:ext>
                </a:extLst>
              </a:tr>
              <a:tr h="370840">
                <a:tc>
                  <a:txBody>
                    <a:bodyPr/>
                    <a:lstStyle/>
                    <a:p>
                      <a:r>
                        <a:rPr lang="en-GB" sz="800" dirty="0"/>
                        <a:t>Gas hob</a:t>
                      </a:r>
                    </a:p>
                  </a:txBody>
                  <a:tcPr/>
                </a:tc>
                <a:tc>
                  <a:txBody>
                    <a:bodyPr/>
                    <a:lstStyle/>
                    <a:p>
                      <a:r>
                        <a:rPr lang="en-GB" sz="800" dirty="0"/>
                        <a:t>These hobs have an exposed flame that is easy to regulate.</a:t>
                      </a:r>
                    </a:p>
                    <a:p>
                      <a:r>
                        <a:rPr lang="en-GB" sz="800" dirty="0"/>
                        <a:t>Used</a:t>
                      </a:r>
                      <a:r>
                        <a:rPr lang="en-GB" sz="800" baseline="0" dirty="0"/>
                        <a:t> for cooking food in saucepans, frying pans and griddles</a:t>
                      </a:r>
                      <a:endParaRPr lang="en-GB" sz="800" dirty="0"/>
                    </a:p>
                  </a:txBody>
                  <a:tcPr/>
                </a:tc>
                <a:extLst>
                  <a:ext uri="{0D108BD9-81ED-4DB2-BD59-A6C34878D82A}">
                    <a16:rowId xmlns:a16="http://schemas.microsoft.com/office/drawing/2014/main" val="10003"/>
                  </a:ext>
                </a:extLst>
              </a:tr>
              <a:tr h="370840">
                <a:tc>
                  <a:txBody>
                    <a:bodyPr/>
                    <a:lstStyle/>
                    <a:p>
                      <a:r>
                        <a:rPr lang="en-GB" sz="800" b="1" dirty="0">
                          <a:solidFill>
                            <a:srgbClr val="FF0000"/>
                          </a:solidFill>
                        </a:rPr>
                        <a:t>Induction</a:t>
                      </a:r>
                      <a:r>
                        <a:rPr lang="en-GB" sz="800" baseline="0" dirty="0"/>
                        <a:t> hob</a:t>
                      </a:r>
                      <a:endParaRPr lang="en-GB" sz="800" dirty="0"/>
                    </a:p>
                  </a:txBody>
                  <a:tcPr/>
                </a:tc>
                <a:tc>
                  <a:txBody>
                    <a:bodyPr/>
                    <a:lstStyle/>
                    <a:p>
                      <a:r>
                        <a:rPr lang="en-GB" sz="800" dirty="0"/>
                        <a:t>These energy-efficient</a:t>
                      </a:r>
                      <a:r>
                        <a:rPr lang="en-GB" sz="800" baseline="0" dirty="0"/>
                        <a:t> hobs only heat up when in contact with stainless steel pan; they turn off and cool down quickly once the pan is removed</a:t>
                      </a:r>
                    </a:p>
                    <a:p>
                      <a:r>
                        <a:rPr lang="en-GB" sz="800" baseline="0" dirty="0"/>
                        <a:t>Used for cooking food in saucepans, frying pans and griddles</a:t>
                      </a:r>
                      <a:endParaRPr lang="en-GB" sz="800" dirty="0"/>
                    </a:p>
                  </a:txBody>
                  <a:tcPr/>
                </a:tc>
                <a:extLst>
                  <a:ext uri="{0D108BD9-81ED-4DB2-BD59-A6C34878D82A}">
                    <a16:rowId xmlns:a16="http://schemas.microsoft.com/office/drawing/2014/main" val="10004"/>
                  </a:ext>
                </a:extLst>
              </a:tr>
              <a:tr h="370840">
                <a:tc>
                  <a:txBody>
                    <a:bodyPr/>
                    <a:lstStyle/>
                    <a:p>
                      <a:r>
                        <a:rPr lang="en-GB" sz="800" dirty="0"/>
                        <a:t>Deep fat fryer</a:t>
                      </a:r>
                    </a:p>
                  </a:txBody>
                  <a:tcPr/>
                </a:tc>
                <a:tc>
                  <a:txBody>
                    <a:bodyPr/>
                    <a:lstStyle/>
                    <a:p>
                      <a:r>
                        <a:rPr lang="en-GB" sz="800" dirty="0"/>
                        <a:t>A thermostatically controlled container filled with oil and heated with an electric element</a:t>
                      </a:r>
                    </a:p>
                    <a:p>
                      <a:r>
                        <a:rPr lang="en-GB" sz="800" dirty="0"/>
                        <a:t>Used t deep fry food</a:t>
                      </a:r>
                    </a:p>
                  </a:txBody>
                  <a:tcPr/>
                </a:tc>
                <a:extLst>
                  <a:ext uri="{0D108BD9-81ED-4DB2-BD59-A6C34878D82A}">
                    <a16:rowId xmlns:a16="http://schemas.microsoft.com/office/drawing/2014/main" val="10005"/>
                  </a:ext>
                </a:extLst>
              </a:tr>
              <a:tr h="370840">
                <a:tc>
                  <a:txBody>
                    <a:bodyPr/>
                    <a:lstStyle/>
                    <a:p>
                      <a:r>
                        <a:rPr lang="en-GB" sz="800" b="1" dirty="0">
                          <a:solidFill>
                            <a:srgbClr val="FF0000"/>
                          </a:solidFill>
                        </a:rPr>
                        <a:t>Salamander</a:t>
                      </a:r>
                    </a:p>
                  </a:txBody>
                  <a:tcPr/>
                </a:tc>
                <a:tc>
                  <a:txBody>
                    <a:bodyPr/>
                    <a:lstStyle/>
                    <a:p>
                      <a:r>
                        <a:rPr lang="en-GB" sz="800" dirty="0"/>
                        <a:t>A grill heated from above by gas or electricity</a:t>
                      </a:r>
                    </a:p>
                    <a:p>
                      <a:r>
                        <a:rPr lang="en-GB" sz="800" dirty="0"/>
                        <a:t>Used to</a:t>
                      </a:r>
                      <a:r>
                        <a:rPr lang="en-GB" sz="800" baseline="0" dirty="0"/>
                        <a:t> grill food, for example steaks and bacon</a:t>
                      </a:r>
                      <a:endParaRPr lang="en-GB" sz="800" dirty="0"/>
                    </a:p>
                  </a:txBody>
                  <a:tcPr/>
                </a:tc>
                <a:extLst>
                  <a:ext uri="{0D108BD9-81ED-4DB2-BD59-A6C34878D82A}">
                    <a16:rowId xmlns:a16="http://schemas.microsoft.com/office/drawing/2014/main" val="10006"/>
                  </a:ext>
                </a:extLst>
              </a:tr>
              <a:tr h="370840">
                <a:tc>
                  <a:txBody>
                    <a:bodyPr/>
                    <a:lstStyle/>
                    <a:p>
                      <a:r>
                        <a:rPr lang="en-GB" sz="800" dirty="0"/>
                        <a:t>Pressure steamers</a:t>
                      </a:r>
                    </a:p>
                  </a:txBody>
                  <a:tcPr/>
                </a:tc>
                <a:tc>
                  <a:txBody>
                    <a:bodyPr/>
                    <a:lstStyle/>
                    <a:p>
                      <a:r>
                        <a:rPr lang="en-GB" sz="800" dirty="0"/>
                        <a:t>Cook large quantities</a:t>
                      </a:r>
                      <a:r>
                        <a:rPr lang="en-GB" sz="800" baseline="0" dirty="0"/>
                        <a:t> of food quickly by adjusting the pressure inside the steamer</a:t>
                      </a:r>
                    </a:p>
                    <a:p>
                      <a:r>
                        <a:rPr lang="en-GB" sz="800" baseline="0" dirty="0"/>
                        <a:t>Used for cooking casseroles and vegetables</a:t>
                      </a:r>
                      <a:endParaRPr lang="en-GB" sz="800" dirty="0"/>
                    </a:p>
                  </a:txBody>
                  <a:tcPr/>
                </a:tc>
                <a:extLst>
                  <a:ext uri="{0D108BD9-81ED-4DB2-BD59-A6C34878D82A}">
                    <a16:rowId xmlns:a16="http://schemas.microsoft.com/office/drawing/2014/main" val="10007"/>
                  </a:ext>
                </a:extLst>
              </a:tr>
              <a:tr h="370840">
                <a:tc>
                  <a:txBody>
                    <a:bodyPr/>
                    <a:lstStyle/>
                    <a:p>
                      <a:r>
                        <a:rPr lang="en-GB" sz="800" dirty="0"/>
                        <a:t>Under-heated grills</a:t>
                      </a:r>
                    </a:p>
                  </a:txBody>
                  <a:tcPr/>
                </a:tc>
                <a:tc>
                  <a:txBody>
                    <a:bodyPr/>
                    <a:lstStyle/>
                    <a:p>
                      <a:r>
                        <a:rPr lang="en-GB" sz="800" dirty="0"/>
                        <a:t>These grill food , such as steak and chicken,</a:t>
                      </a:r>
                      <a:r>
                        <a:rPr lang="en-GB" sz="800" baseline="0" dirty="0"/>
                        <a:t> quickly from below</a:t>
                      </a:r>
                    </a:p>
                    <a:p>
                      <a:r>
                        <a:rPr lang="en-GB" sz="800" baseline="0" dirty="0"/>
                        <a:t>Food can be moved on these grills to make a criss-cross pattern called a </a:t>
                      </a:r>
                      <a:r>
                        <a:rPr lang="en-GB" sz="800" baseline="0" dirty="0" err="1"/>
                        <a:t>quadrillage</a:t>
                      </a:r>
                      <a:endParaRPr lang="en-GB" sz="800" dirty="0"/>
                    </a:p>
                  </a:txBody>
                  <a:tcPr/>
                </a:tc>
                <a:extLst>
                  <a:ext uri="{0D108BD9-81ED-4DB2-BD59-A6C34878D82A}">
                    <a16:rowId xmlns:a16="http://schemas.microsoft.com/office/drawing/2014/main" val="10008"/>
                  </a:ext>
                </a:extLst>
              </a:tr>
              <a:tr h="370840">
                <a:tc>
                  <a:txBody>
                    <a:bodyPr/>
                    <a:lstStyle/>
                    <a:p>
                      <a:r>
                        <a:rPr lang="en-GB" sz="800" dirty="0"/>
                        <a:t>Refrigerator or chill room</a:t>
                      </a:r>
                    </a:p>
                  </a:txBody>
                  <a:tcPr/>
                </a:tc>
                <a:tc>
                  <a:txBody>
                    <a:bodyPr/>
                    <a:lstStyle/>
                    <a:p>
                      <a:r>
                        <a:rPr lang="en-GB" sz="800" dirty="0"/>
                        <a:t>To</a:t>
                      </a:r>
                      <a:r>
                        <a:rPr lang="en-GB" sz="800" baseline="0" dirty="0"/>
                        <a:t> keep high-risk food such as meat, fish and dairy products chilled between 1 ̊C and 5 ̊C</a:t>
                      </a:r>
                      <a:endParaRPr lang="en-GB" sz="800" dirty="0"/>
                    </a:p>
                  </a:txBody>
                  <a:tcPr/>
                </a:tc>
                <a:extLst>
                  <a:ext uri="{0D108BD9-81ED-4DB2-BD59-A6C34878D82A}">
                    <a16:rowId xmlns:a16="http://schemas.microsoft.com/office/drawing/2014/main" val="10009"/>
                  </a:ext>
                </a:extLst>
              </a:tr>
              <a:tr h="370840">
                <a:tc>
                  <a:txBody>
                    <a:bodyPr/>
                    <a:lstStyle/>
                    <a:p>
                      <a:r>
                        <a:rPr lang="en-GB" sz="800" dirty="0"/>
                        <a:t>Freezer</a:t>
                      </a:r>
                    </a:p>
                  </a:txBody>
                  <a:tcPr/>
                </a:tc>
                <a:tc>
                  <a:txBody>
                    <a:bodyPr/>
                    <a:lstStyle/>
                    <a:p>
                      <a:r>
                        <a:rPr lang="en-GB" sz="800" dirty="0"/>
                        <a:t>Keeps foods frozen at -18 ̊C</a:t>
                      </a:r>
                    </a:p>
                  </a:txBody>
                  <a:tcPr/>
                </a:tc>
                <a:extLst>
                  <a:ext uri="{0D108BD9-81ED-4DB2-BD59-A6C34878D82A}">
                    <a16:rowId xmlns:a16="http://schemas.microsoft.com/office/drawing/2014/main" val="10010"/>
                  </a:ext>
                </a:extLst>
              </a:tr>
              <a:tr h="370840">
                <a:tc>
                  <a:txBody>
                    <a:bodyPr/>
                    <a:lstStyle/>
                    <a:p>
                      <a:r>
                        <a:rPr lang="en-GB" sz="800" dirty="0"/>
                        <a:t>Blast</a:t>
                      </a:r>
                      <a:r>
                        <a:rPr lang="en-GB" sz="800" baseline="0" dirty="0"/>
                        <a:t> chiller</a:t>
                      </a:r>
                      <a:endParaRPr lang="en-GB" sz="800" dirty="0"/>
                    </a:p>
                  </a:txBody>
                  <a:tcPr/>
                </a:tc>
                <a:tc>
                  <a:txBody>
                    <a:bodyPr/>
                    <a:lstStyle/>
                    <a:p>
                      <a:r>
                        <a:rPr lang="en-GB" sz="800" dirty="0"/>
                        <a:t>Used to cool or</a:t>
                      </a:r>
                      <a:r>
                        <a:rPr lang="en-GB" sz="800" baseline="0" dirty="0"/>
                        <a:t> freeze hot food quickly</a:t>
                      </a:r>
                      <a:endParaRPr lang="en-GB" sz="800" dirty="0"/>
                    </a:p>
                  </a:txBody>
                  <a:tcPr/>
                </a:tc>
                <a:extLst>
                  <a:ext uri="{0D108BD9-81ED-4DB2-BD59-A6C34878D82A}">
                    <a16:rowId xmlns:a16="http://schemas.microsoft.com/office/drawing/2014/main" val="10011"/>
                  </a:ext>
                </a:extLst>
              </a:tr>
            </a:tbl>
          </a:graphicData>
        </a:graphic>
      </p:graphicFrame>
      <p:pic>
        <p:nvPicPr>
          <p:cNvPr id="13" name="Picture 12"/>
          <p:cNvPicPr>
            <a:picLocks noChangeAspect="1"/>
          </p:cNvPicPr>
          <p:nvPr/>
        </p:nvPicPr>
        <p:blipFill>
          <a:blip r:embed="rId6">
            <a:clrChange>
              <a:clrFrom>
                <a:srgbClr val="FFFFFF"/>
              </a:clrFrom>
              <a:clrTo>
                <a:srgbClr val="FFFFFF">
                  <a:alpha val="0"/>
                </a:srgbClr>
              </a:clrTo>
            </a:clrChange>
          </a:blip>
          <a:stretch>
            <a:fillRect/>
          </a:stretch>
        </p:blipFill>
        <p:spPr>
          <a:xfrm>
            <a:off x="5124450" y="4744535"/>
            <a:ext cx="866437" cy="1534533"/>
          </a:xfrm>
          <a:prstGeom prst="rect">
            <a:avLst/>
          </a:prstGeom>
        </p:spPr>
      </p:pic>
      <p:pic>
        <p:nvPicPr>
          <p:cNvPr id="20" name="Picture 19"/>
          <p:cNvPicPr>
            <a:picLocks noChangeAspect="1"/>
          </p:cNvPicPr>
          <p:nvPr/>
        </p:nvPicPr>
        <p:blipFill>
          <a:blip r:embed="rId7">
            <a:clrChange>
              <a:clrFrom>
                <a:srgbClr val="FFFFFF"/>
              </a:clrFrom>
              <a:clrTo>
                <a:srgbClr val="FFFFFF">
                  <a:alpha val="0"/>
                </a:srgbClr>
              </a:clrTo>
            </a:clrChange>
          </a:blip>
          <a:stretch>
            <a:fillRect/>
          </a:stretch>
        </p:blipFill>
        <p:spPr>
          <a:xfrm>
            <a:off x="3129650" y="4847798"/>
            <a:ext cx="1214082" cy="1336168"/>
          </a:xfrm>
          <a:prstGeom prst="rect">
            <a:avLst/>
          </a:prstGeom>
        </p:spPr>
      </p:pic>
      <p:pic>
        <p:nvPicPr>
          <p:cNvPr id="11" name="Picture 10"/>
          <p:cNvPicPr>
            <a:picLocks noChangeAspect="1"/>
          </p:cNvPicPr>
          <p:nvPr/>
        </p:nvPicPr>
        <p:blipFill>
          <a:blip r:embed="rId8">
            <a:clrChange>
              <a:clrFrom>
                <a:srgbClr val="FCFCFC"/>
              </a:clrFrom>
              <a:clrTo>
                <a:srgbClr val="FCFCFC">
                  <a:alpha val="0"/>
                </a:srgbClr>
              </a:clrTo>
            </a:clrChange>
          </a:blip>
          <a:stretch>
            <a:fillRect/>
          </a:stretch>
        </p:blipFill>
        <p:spPr>
          <a:xfrm>
            <a:off x="3176135" y="5747986"/>
            <a:ext cx="1073013" cy="1088764"/>
          </a:xfrm>
          <a:prstGeom prst="rect">
            <a:avLst/>
          </a:prstGeom>
        </p:spPr>
      </p:pic>
      <p:pic>
        <p:nvPicPr>
          <p:cNvPr id="17" name="Picture 16"/>
          <p:cNvPicPr>
            <a:picLocks noChangeAspect="1"/>
          </p:cNvPicPr>
          <p:nvPr/>
        </p:nvPicPr>
        <p:blipFill>
          <a:blip r:embed="rId9">
            <a:clrChange>
              <a:clrFrom>
                <a:srgbClr val="FFFFFF"/>
              </a:clrFrom>
              <a:clrTo>
                <a:srgbClr val="FFFFFF">
                  <a:alpha val="0"/>
                </a:srgbClr>
              </a:clrTo>
            </a:clrChange>
          </a:blip>
          <a:stretch>
            <a:fillRect/>
          </a:stretch>
        </p:blipFill>
        <p:spPr>
          <a:xfrm>
            <a:off x="4199096" y="5683784"/>
            <a:ext cx="1063471" cy="1063471"/>
          </a:xfrm>
          <a:prstGeom prst="rect">
            <a:avLst/>
          </a:prstGeom>
        </p:spPr>
      </p:pic>
      <p:pic>
        <p:nvPicPr>
          <p:cNvPr id="10" name="Picture 9"/>
          <p:cNvPicPr>
            <a:picLocks noChangeAspect="1"/>
          </p:cNvPicPr>
          <p:nvPr/>
        </p:nvPicPr>
        <p:blipFill>
          <a:blip r:embed="rId10">
            <a:clrChange>
              <a:clrFrom>
                <a:srgbClr val="FFFFFF"/>
              </a:clrFrom>
              <a:clrTo>
                <a:srgbClr val="FFFFFF">
                  <a:alpha val="0"/>
                </a:srgbClr>
              </a:clrTo>
            </a:clrChange>
          </a:blip>
          <a:stretch>
            <a:fillRect/>
          </a:stretch>
        </p:blipFill>
        <p:spPr>
          <a:xfrm>
            <a:off x="4872026" y="6050542"/>
            <a:ext cx="1191324" cy="845382"/>
          </a:xfrm>
          <a:prstGeom prst="rect">
            <a:avLst/>
          </a:prstGeom>
        </p:spPr>
      </p:pic>
      <p:pic>
        <p:nvPicPr>
          <p:cNvPr id="24" name="Picture 2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131513" y="4744535"/>
            <a:ext cx="748132" cy="748132"/>
          </a:xfrm>
          <a:prstGeom prst="rect">
            <a:avLst/>
          </a:prstGeom>
        </p:spPr>
      </p:pic>
      <p:pic>
        <p:nvPicPr>
          <p:cNvPr id="45" name="Picture 4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173558" y="3399240"/>
            <a:ext cx="681204" cy="681204"/>
          </a:xfrm>
          <a:prstGeom prst="rect">
            <a:avLst/>
          </a:prstGeom>
        </p:spPr>
      </p:pic>
      <p:pic>
        <p:nvPicPr>
          <p:cNvPr id="53" name="Picture 5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198600" y="2012573"/>
            <a:ext cx="644338" cy="644338"/>
          </a:xfrm>
          <a:prstGeom prst="rect">
            <a:avLst/>
          </a:prstGeom>
        </p:spPr>
      </p:pic>
      <p:pic>
        <p:nvPicPr>
          <p:cNvPr id="54" name="Picture 5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182480" y="587957"/>
            <a:ext cx="707550" cy="707550"/>
          </a:xfrm>
          <a:prstGeom prst="rect">
            <a:avLst/>
          </a:prstGeom>
        </p:spPr>
      </p:pic>
    </p:spTree>
    <p:extLst>
      <p:ext uri="{BB962C8B-B14F-4D97-AF65-F5344CB8AC3E}">
        <p14:creationId xmlns:p14="http://schemas.microsoft.com/office/powerpoint/2010/main" val="943320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1548" y="28202"/>
            <a:ext cx="750685" cy="1285843"/>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100" dirty="0"/>
              <a:t>Keywords</a:t>
            </a:r>
          </a:p>
        </p:txBody>
      </p:sp>
      <p:sp>
        <p:nvSpPr>
          <p:cNvPr id="12" name="Rectangle 11"/>
          <p:cNvSpPr/>
          <p:nvPr/>
        </p:nvSpPr>
        <p:spPr>
          <a:xfrm>
            <a:off x="6172200" y="28201"/>
            <a:ext cx="2933700" cy="4254807"/>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p:cNvSpPr/>
          <p:nvPr/>
        </p:nvSpPr>
        <p:spPr>
          <a:xfrm>
            <a:off x="3086100" y="28202"/>
            <a:ext cx="2933700" cy="4254807"/>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0" y="0"/>
            <a:ext cx="2933700" cy="6858000"/>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2" name="TextBox 21"/>
          <p:cNvSpPr txBox="1"/>
          <p:nvPr/>
        </p:nvSpPr>
        <p:spPr>
          <a:xfrm>
            <a:off x="0" y="0"/>
            <a:ext cx="2933700" cy="984885"/>
          </a:xfrm>
          <a:prstGeom prst="rect">
            <a:avLst/>
          </a:prstGeom>
          <a:solidFill>
            <a:srgbClr val="FF6600"/>
          </a:solidFill>
          <a:ln>
            <a:solidFill>
              <a:srgbClr val="FF6600"/>
            </a:solidFill>
          </a:ln>
        </p:spPr>
        <p:txBody>
          <a:bodyPr wrap="square" rtlCol="0">
            <a:spAutoFit/>
          </a:bodyPr>
          <a:lstStyle/>
          <a:p>
            <a:r>
              <a:rPr lang="en-GB" sz="1400" dirty="0">
                <a:solidFill>
                  <a:schemeClr val="bg1"/>
                </a:solidFill>
                <a:latin typeface="Arial" panose="020B0604020202020204" pitchFamily="34" charset="0"/>
                <a:cs typeface="Arial" panose="020B0604020202020204" pitchFamily="34" charset="0"/>
              </a:rPr>
              <a:t>LO2 Understand how hospitality and catering provision operates</a:t>
            </a:r>
          </a:p>
          <a:p>
            <a:r>
              <a:rPr lang="en-GB" sz="1400" dirty="0">
                <a:solidFill>
                  <a:schemeClr val="bg1"/>
                </a:solidFill>
              </a:rPr>
              <a:t>2.1 The operation of the kitchen</a:t>
            </a:r>
          </a:p>
          <a:p>
            <a:endParaRPr lang="en-GB" sz="1400" dirty="0">
              <a:solidFill>
                <a:schemeClr val="bg1"/>
              </a:solidFill>
            </a:endParaRPr>
          </a:p>
        </p:txBody>
      </p:sp>
      <p:sp>
        <p:nvSpPr>
          <p:cNvPr id="26" name="TextBox 25"/>
          <p:cNvSpPr txBox="1"/>
          <p:nvPr/>
        </p:nvSpPr>
        <p:spPr>
          <a:xfrm>
            <a:off x="6184977" y="37924"/>
            <a:ext cx="2920923" cy="276999"/>
          </a:xfrm>
          <a:prstGeom prst="rect">
            <a:avLst/>
          </a:prstGeom>
          <a:solidFill>
            <a:srgbClr val="FF6600"/>
          </a:solidFill>
          <a:ln>
            <a:solidFill>
              <a:srgbClr val="FF6600"/>
            </a:solidFill>
          </a:ln>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10. Dress code</a:t>
            </a:r>
            <a:endParaRPr lang="en-GB" sz="1200" b="1" dirty="0">
              <a:solidFill>
                <a:schemeClr val="bg1"/>
              </a:solidFill>
            </a:endParaRPr>
          </a:p>
        </p:txBody>
      </p:sp>
      <p:sp>
        <p:nvSpPr>
          <p:cNvPr id="30" name="TextBox 29"/>
          <p:cNvSpPr txBox="1"/>
          <p:nvPr/>
        </p:nvSpPr>
        <p:spPr>
          <a:xfrm>
            <a:off x="2360" y="4283009"/>
            <a:ext cx="2931340" cy="338554"/>
          </a:xfrm>
          <a:prstGeom prst="rect">
            <a:avLst/>
          </a:prstGeom>
          <a:solidFill>
            <a:srgbClr val="FF6600"/>
          </a:solidFill>
          <a:ln>
            <a:solidFill>
              <a:srgbClr val="FF6600"/>
            </a:solidFill>
          </a:ln>
        </p:spPr>
        <p:txBody>
          <a:bodyPr wrap="square" rtlCol="0">
            <a:spAutoFit/>
          </a:bodyPr>
          <a:lstStyle/>
          <a:p>
            <a:r>
              <a:rPr lang="en-GB" sz="1600" b="1" dirty="0">
                <a:solidFill>
                  <a:schemeClr val="bg1"/>
                </a:solidFill>
              </a:rPr>
              <a:t>6. </a:t>
            </a:r>
            <a:r>
              <a:rPr lang="en-GB" sz="1600" b="1" dirty="0">
                <a:solidFill>
                  <a:srgbClr val="FF0000"/>
                </a:solidFill>
              </a:rPr>
              <a:t>Utensils</a:t>
            </a:r>
          </a:p>
        </p:txBody>
      </p:sp>
      <p:sp>
        <p:nvSpPr>
          <p:cNvPr id="40" name="TextBox 39"/>
          <p:cNvSpPr txBox="1"/>
          <p:nvPr/>
        </p:nvSpPr>
        <p:spPr>
          <a:xfrm>
            <a:off x="3106758" y="2737106"/>
            <a:ext cx="2888440" cy="307777"/>
          </a:xfrm>
          <a:prstGeom prst="rect">
            <a:avLst/>
          </a:prstGeom>
          <a:solidFill>
            <a:srgbClr val="FF6600"/>
          </a:solidFill>
          <a:ln>
            <a:solidFill>
              <a:srgbClr val="FF6600"/>
            </a:solidFill>
          </a:ln>
        </p:spPr>
        <p:txBody>
          <a:bodyPr wrap="square" rtlCol="0">
            <a:spAutoFit/>
          </a:bodyPr>
          <a:lstStyle/>
          <a:p>
            <a:r>
              <a:rPr lang="en-GB" sz="1400" b="1" dirty="0">
                <a:solidFill>
                  <a:schemeClr val="bg1"/>
                </a:solidFill>
              </a:rPr>
              <a:t>8. </a:t>
            </a:r>
            <a:r>
              <a:rPr lang="en-GB" sz="1400" b="1" dirty="0">
                <a:solidFill>
                  <a:srgbClr val="FF0000"/>
                </a:solidFill>
              </a:rPr>
              <a:t>Stock</a:t>
            </a:r>
            <a:r>
              <a:rPr lang="en-GB" sz="1400" b="1" dirty="0">
                <a:solidFill>
                  <a:schemeClr val="bg1"/>
                </a:solidFill>
              </a:rPr>
              <a:t> Control</a:t>
            </a:r>
          </a:p>
        </p:txBody>
      </p:sp>
      <p:pic>
        <p:nvPicPr>
          <p:cNvPr id="2" name="Picture 1"/>
          <p:cNvPicPr>
            <a:picLocks noChangeAspect="1"/>
          </p:cNvPicPr>
          <p:nvPr/>
        </p:nvPicPr>
        <p:blipFill>
          <a:blip r:embed="rId2"/>
          <a:stretch>
            <a:fillRect/>
          </a:stretch>
        </p:blipFill>
        <p:spPr>
          <a:xfrm>
            <a:off x="2973786" y="2143712"/>
            <a:ext cx="3216437" cy="557345"/>
          </a:xfrm>
          <a:prstGeom prst="rect">
            <a:avLst/>
          </a:prstGeom>
          <a:ln>
            <a:solidFill>
              <a:srgbClr val="00CC00"/>
            </a:solidFill>
          </a:ln>
        </p:spPr>
      </p:pic>
      <p:sp>
        <p:nvSpPr>
          <p:cNvPr id="49" name="Rectangle 48"/>
          <p:cNvSpPr/>
          <p:nvPr/>
        </p:nvSpPr>
        <p:spPr>
          <a:xfrm>
            <a:off x="9139344" y="1415214"/>
            <a:ext cx="750685" cy="1285843"/>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100" dirty="0"/>
              <a:t>Extended reading</a:t>
            </a:r>
          </a:p>
        </p:txBody>
      </p:sp>
      <p:sp>
        <p:nvSpPr>
          <p:cNvPr id="50" name="Rectangle 49"/>
          <p:cNvSpPr/>
          <p:nvPr/>
        </p:nvSpPr>
        <p:spPr>
          <a:xfrm>
            <a:off x="9127034" y="2814926"/>
            <a:ext cx="750685" cy="1285843"/>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100" dirty="0"/>
              <a:t>Exam question</a:t>
            </a:r>
          </a:p>
        </p:txBody>
      </p:sp>
      <p:sp>
        <p:nvSpPr>
          <p:cNvPr id="51" name="Rectangle 50"/>
          <p:cNvSpPr/>
          <p:nvPr/>
        </p:nvSpPr>
        <p:spPr>
          <a:xfrm>
            <a:off x="9126217" y="4214638"/>
            <a:ext cx="750685" cy="1285843"/>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100" dirty="0"/>
              <a:t>Video links</a:t>
            </a:r>
          </a:p>
        </p:txBody>
      </p:sp>
      <p:sp>
        <p:nvSpPr>
          <p:cNvPr id="52" name="Rectangle 51"/>
          <p:cNvSpPr/>
          <p:nvPr/>
        </p:nvSpPr>
        <p:spPr>
          <a:xfrm>
            <a:off x="9113907" y="5561794"/>
            <a:ext cx="750685" cy="1285843"/>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900" dirty="0"/>
              <a:t>Revision Techniques</a:t>
            </a:r>
          </a:p>
        </p:txBody>
      </p:sp>
      <p:sp>
        <p:nvSpPr>
          <p:cNvPr id="19" name="TextBox 18"/>
          <p:cNvSpPr txBox="1"/>
          <p:nvPr/>
        </p:nvSpPr>
        <p:spPr>
          <a:xfrm>
            <a:off x="3092315" y="37924"/>
            <a:ext cx="2927484" cy="307777"/>
          </a:xfrm>
          <a:prstGeom prst="rect">
            <a:avLst/>
          </a:prstGeom>
          <a:solidFill>
            <a:srgbClr val="FF6600"/>
          </a:solidFill>
          <a:ln>
            <a:solidFill>
              <a:srgbClr val="FF6600"/>
            </a:solidFill>
          </a:ln>
        </p:spPr>
        <p:txBody>
          <a:bodyPr wrap="square" rtlCol="0">
            <a:spAutoFit/>
          </a:bodyPr>
          <a:lstStyle/>
          <a:p>
            <a:r>
              <a:rPr lang="en-GB" sz="1400" b="1" dirty="0">
                <a:solidFill>
                  <a:schemeClr val="bg1"/>
                </a:solidFill>
              </a:rPr>
              <a:t>7. Materials</a:t>
            </a:r>
          </a:p>
        </p:txBody>
      </p:sp>
      <p:sp>
        <p:nvSpPr>
          <p:cNvPr id="43" name="Rectangle 42"/>
          <p:cNvSpPr/>
          <p:nvPr/>
        </p:nvSpPr>
        <p:spPr>
          <a:xfrm>
            <a:off x="13392" y="734503"/>
            <a:ext cx="2906915" cy="338554"/>
          </a:xfrm>
          <a:prstGeom prst="rect">
            <a:avLst/>
          </a:prstGeom>
          <a:solidFill>
            <a:srgbClr val="FF6600"/>
          </a:solidFill>
          <a:ln>
            <a:solidFill>
              <a:srgbClr val="FF6600"/>
            </a:solidFill>
          </a:ln>
        </p:spPr>
        <p:txBody>
          <a:bodyPr wrap="square">
            <a:spAutoFit/>
          </a:bodyPr>
          <a:lstStyle/>
          <a:p>
            <a:r>
              <a:rPr lang="en-GB" sz="1600" b="1" dirty="0">
                <a:solidFill>
                  <a:schemeClr val="bg1"/>
                </a:solidFill>
              </a:rPr>
              <a:t>6. Small Equipment</a:t>
            </a:r>
          </a:p>
        </p:txBody>
      </p:sp>
      <p:graphicFrame>
        <p:nvGraphicFramePr>
          <p:cNvPr id="18" name="Table 17"/>
          <p:cNvGraphicFramePr>
            <a:graphicFrameLocks noGrp="1"/>
          </p:cNvGraphicFramePr>
          <p:nvPr>
            <p:extLst>
              <p:ext uri="{D42A27DB-BD31-4B8C-83A1-F6EECF244321}">
                <p14:modId xmlns:p14="http://schemas.microsoft.com/office/powerpoint/2010/main" val="1510734641"/>
              </p:ext>
            </p:extLst>
          </p:nvPr>
        </p:nvGraphicFramePr>
        <p:xfrm>
          <a:off x="40086" y="1105283"/>
          <a:ext cx="2868997" cy="2497350"/>
        </p:xfrm>
        <a:graphic>
          <a:graphicData uri="http://schemas.openxmlformats.org/drawingml/2006/table">
            <a:tbl>
              <a:tblPr firstRow="1" bandRow="1">
                <a:tableStyleId>{5C22544A-7EE6-4342-B048-85BDC9FD1C3A}</a:tableStyleId>
              </a:tblPr>
              <a:tblGrid>
                <a:gridCol w="645714">
                  <a:extLst>
                    <a:ext uri="{9D8B030D-6E8A-4147-A177-3AD203B41FA5}">
                      <a16:colId xmlns:a16="http://schemas.microsoft.com/office/drawing/2014/main" val="20000"/>
                    </a:ext>
                  </a:extLst>
                </a:gridCol>
                <a:gridCol w="2223283">
                  <a:extLst>
                    <a:ext uri="{9D8B030D-6E8A-4147-A177-3AD203B41FA5}">
                      <a16:colId xmlns:a16="http://schemas.microsoft.com/office/drawing/2014/main" val="20001"/>
                    </a:ext>
                  </a:extLst>
                </a:gridCol>
              </a:tblGrid>
              <a:tr h="340025">
                <a:tc>
                  <a:txBody>
                    <a:bodyPr/>
                    <a:lstStyle/>
                    <a:p>
                      <a:r>
                        <a:rPr lang="en-GB" sz="800" dirty="0"/>
                        <a:t>Small equipment</a:t>
                      </a:r>
                    </a:p>
                  </a:txBody>
                  <a:tcPr/>
                </a:tc>
                <a:tc>
                  <a:txBody>
                    <a:bodyPr/>
                    <a:lstStyle/>
                    <a:p>
                      <a:r>
                        <a:rPr lang="en-GB" sz="800" dirty="0"/>
                        <a:t>Use</a:t>
                      </a:r>
                    </a:p>
                  </a:txBody>
                  <a:tcPr/>
                </a:tc>
                <a:extLst>
                  <a:ext uri="{0D108BD9-81ED-4DB2-BD59-A6C34878D82A}">
                    <a16:rowId xmlns:a16="http://schemas.microsoft.com/office/drawing/2014/main" val="10000"/>
                  </a:ext>
                </a:extLst>
              </a:tr>
              <a:tr h="340025">
                <a:tc>
                  <a:txBody>
                    <a:bodyPr/>
                    <a:lstStyle/>
                    <a:p>
                      <a:r>
                        <a:rPr lang="en-GB" sz="800" dirty="0"/>
                        <a:t>Liquidiser or blender</a:t>
                      </a:r>
                    </a:p>
                  </a:txBody>
                  <a:tcPr/>
                </a:tc>
                <a:tc>
                  <a:txBody>
                    <a:bodyPr/>
                    <a:lstStyle/>
                    <a:p>
                      <a:r>
                        <a:rPr lang="en-GB" sz="800" dirty="0"/>
                        <a:t>Blends solid food into a liquid, such s soups and smoothies</a:t>
                      </a:r>
                      <a:r>
                        <a:rPr lang="en-GB" sz="800" baseline="0" dirty="0"/>
                        <a:t> </a:t>
                      </a:r>
                      <a:endParaRPr lang="en-GB" sz="800" dirty="0"/>
                    </a:p>
                  </a:txBody>
                  <a:tcPr/>
                </a:tc>
                <a:extLst>
                  <a:ext uri="{0D108BD9-81ED-4DB2-BD59-A6C34878D82A}">
                    <a16:rowId xmlns:a16="http://schemas.microsoft.com/office/drawing/2014/main" val="10001"/>
                  </a:ext>
                </a:extLst>
              </a:tr>
              <a:tr h="340025">
                <a:tc>
                  <a:txBody>
                    <a:bodyPr/>
                    <a:lstStyle/>
                    <a:p>
                      <a:r>
                        <a:rPr lang="en-GB" sz="800" dirty="0"/>
                        <a:t>Hand-held food mixer</a:t>
                      </a:r>
                    </a:p>
                  </a:txBody>
                  <a:tcPr/>
                </a:tc>
                <a:tc>
                  <a:txBody>
                    <a:bodyPr/>
                    <a:lstStyle/>
                    <a:p>
                      <a:r>
                        <a:rPr lang="en-GB" sz="800" dirty="0"/>
                        <a:t>Used to beat and whisk smaller amounts of food quickly such as batters, cakes and biscuits</a:t>
                      </a:r>
                    </a:p>
                  </a:txBody>
                  <a:tcPr/>
                </a:tc>
                <a:extLst>
                  <a:ext uri="{0D108BD9-81ED-4DB2-BD59-A6C34878D82A}">
                    <a16:rowId xmlns:a16="http://schemas.microsoft.com/office/drawing/2014/main" val="10002"/>
                  </a:ext>
                </a:extLst>
              </a:tr>
              <a:tr h="441194">
                <a:tc>
                  <a:txBody>
                    <a:bodyPr/>
                    <a:lstStyle/>
                    <a:p>
                      <a:r>
                        <a:rPr lang="en-GB" sz="800" dirty="0"/>
                        <a:t>Table-top</a:t>
                      </a:r>
                      <a:r>
                        <a:rPr lang="en-GB" sz="800" baseline="0" dirty="0"/>
                        <a:t> mixer</a:t>
                      </a:r>
                      <a:endParaRPr lang="en-GB" sz="800" dirty="0"/>
                    </a:p>
                  </a:txBody>
                  <a:tcPr/>
                </a:tc>
                <a:tc>
                  <a:txBody>
                    <a:bodyPr/>
                    <a:lstStyle/>
                    <a:p>
                      <a:r>
                        <a:rPr lang="en-GB" sz="800" dirty="0"/>
                        <a:t>Used to beat and whisk larger quantities</a:t>
                      </a:r>
                      <a:r>
                        <a:rPr lang="en-GB" sz="800" baseline="0" dirty="0"/>
                        <a:t> of food</a:t>
                      </a:r>
                    </a:p>
                    <a:p>
                      <a:r>
                        <a:rPr lang="en-GB" sz="800" baseline="0" dirty="0"/>
                        <a:t>They often have attachments such as dough hook to knead bread or mincer for meat</a:t>
                      </a:r>
                      <a:endParaRPr lang="en-GB" sz="800" dirty="0"/>
                    </a:p>
                  </a:txBody>
                  <a:tcPr/>
                </a:tc>
                <a:extLst>
                  <a:ext uri="{0D108BD9-81ED-4DB2-BD59-A6C34878D82A}">
                    <a16:rowId xmlns:a16="http://schemas.microsoft.com/office/drawing/2014/main" val="10003"/>
                  </a:ext>
                </a:extLst>
              </a:tr>
              <a:tr h="340025">
                <a:tc>
                  <a:txBody>
                    <a:bodyPr/>
                    <a:lstStyle/>
                    <a:p>
                      <a:r>
                        <a:rPr lang="en-GB" sz="800" dirty="0"/>
                        <a:t>Mincer</a:t>
                      </a:r>
                    </a:p>
                  </a:txBody>
                  <a:tcPr/>
                </a:tc>
                <a:tc>
                  <a:txBody>
                    <a:bodyPr/>
                    <a:lstStyle/>
                    <a:p>
                      <a:r>
                        <a:rPr lang="en-GB" sz="800" dirty="0"/>
                        <a:t>A stand-alone piece of equipment that minces meat into small pieces</a:t>
                      </a:r>
                    </a:p>
                  </a:txBody>
                  <a:tcPr/>
                </a:tc>
                <a:extLst>
                  <a:ext uri="{0D108BD9-81ED-4DB2-BD59-A6C34878D82A}">
                    <a16:rowId xmlns:a16="http://schemas.microsoft.com/office/drawing/2014/main" val="10004"/>
                  </a:ext>
                </a:extLst>
              </a:tr>
              <a:tr h="340025">
                <a:tc>
                  <a:txBody>
                    <a:bodyPr/>
                    <a:lstStyle/>
                    <a:p>
                      <a:r>
                        <a:rPr lang="en-GB" sz="800" dirty="0"/>
                        <a:t>Food processor</a:t>
                      </a:r>
                    </a:p>
                  </a:txBody>
                  <a:tcPr/>
                </a:tc>
                <a:tc>
                  <a:txBody>
                    <a:bodyPr/>
                    <a:lstStyle/>
                    <a:p>
                      <a:r>
                        <a:rPr lang="en-GB" sz="800" dirty="0"/>
                        <a:t>Used to</a:t>
                      </a:r>
                      <a:r>
                        <a:rPr lang="en-GB" sz="800" baseline="0" dirty="0"/>
                        <a:t> mix, chop, slice and grate</a:t>
                      </a:r>
                      <a:endParaRPr lang="en-GB" sz="800" dirty="0"/>
                    </a:p>
                  </a:txBody>
                  <a:tcPr/>
                </a:tc>
                <a:extLst>
                  <a:ext uri="{0D108BD9-81ED-4DB2-BD59-A6C34878D82A}">
                    <a16:rowId xmlns:a16="http://schemas.microsoft.com/office/drawing/2014/main" val="10005"/>
                  </a:ext>
                </a:extLst>
              </a:tr>
              <a:tr h="340025">
                <a:tc>
                  <a:txBody>
                    <a:bodyPr/>
                    <a:lstStyle/>
                    <a:p>
                      <a:r>
                        <a:rPr lang="en-GB" sz="800" dirty="0"/>
                        <a:t>Peeler</a:t>
                      </a:r>
                    </a:p>
                  </a:txBody>
                  <a:tcPr/>
                </a:tc>
                <a:tc>
                  <a:txBody>
                    <a:bodyPr/>
                    <a:lstStyle/>
                    <a:p>
                      <a:r>
                        <a:rPr lang="en-GB" sz="800" dirty="0"/>
                        <a:t>Used to take the skin off fruit and vegetables</a:t>
                      </a:r>
                    </a:p>
                  </a:txBody>
                  <a:tcPr/>
                </a:tc>
                <a:extLst>
                  <a:ext uri="{0D108BD9-81ED-4DB2-BD59-A6C34878D82A}">
                    <a16:rowId xmlns:a16="http://schemas.microsoft.com/office/drawing/2014/main" val="10006"/>
                  </a:ext>
                </a:extLst>
              </a:tr>
            </a:tbl>
          </a:graphicData>
        </a:graphic>
      </p:graphicFrame>
      <p:pic>
        <p:nvPicPr>
          <p:cNvPr id="24" name="Picture 23"/>
          <p:cNvPicPr>
            <a:picLocks noChangeAspect="1"/>
          </p:cNvPicPr>
          <p:nvPr/>
        </p:nvPicPr>
        <p:blipFill>
          <a:blip r:embed="rId3">
            <a:clrChange>
              <a:clrFrom>
                <a:srgbClr val="FEFEFE"/>
              </a:clrFrom>
              <a:clrTo>
                <a:srgbClr val="FEFEFE">
                  <a:alpha val="0"/>
                </a:srgbClr>
              </a:clrTo>
            </a:clrChange>
          </a:blip>
          <a:stretch>
            <a:fillRect/>
          </a:stretch>
        </p:blipFill>
        <p:spPr>
          <a:xfrm>
            <a:off x="1231670" y="3378437"/>
            <a:ext cx="859907" cy="859907"/>
          </a:xfrm>
          <a:prstGeom prst="rect">
            <a:avLst/>
          </a:prstGeom>
        </p:spPr>
      </p:pic>
      <p:pic>
        <p:nvPicPr>
          <p:cNvPr id="44" name="Picture 43"/>
          <p:cNvPicPr>
            <a:picLocks noChangeAspect="1"/>
          </p:cNvPicPr>
          <p:nvPr/>
        </p:nvPicPr>
        <p:blipFill>
          <a:blip r:embed="rId4">
            <a:clrChange>
              <a:clrFrom>
                <a:srgbClr val="F7F7F7"/>
              </a:clrFrom>
              <a:clrTo>
                <a:srgbClr val="F7F7F7">
                  <a:alpha val="0"/>
                </a:srgbClr>
              </a:clrTo>
            </a:clrChange>
          </a:blip>
          <a:stretch>
            <a:fillRect/>
          </a:stretch>
        </p:blipFill>
        <p:spPr>
          <a:xfrm>
            <a:off x="668505" y="3457789"/>
            <a:ext cx="794653" cy="794653"/>
          </a:xfrm>
          <a:prstGeom prst="rect">
            <a:avLst/>
          </a:prstGeom>
        </p:spPr>
      </p:pic>
      <p:pic>
        <p:nvPicPr>
          <p:cNvPr id="45" name="Picture 44"/>
          <p:cNvPicPr>
            <a:picLocks noChangeAspect="1"/>
          </p:cNvPicPr>
          <p:nvPr/>
        </p:nvPicPr>
        <p:blipFill>
          <a:blip r:embed="rId5">
            <a:clrChange>
              <a:clrFrom>
                <a:srgbClr val="F7F7F7"/>
              </a:clrFrom>
              <a:clrTo>
                <a:srgbClr val="F7F7F7">
                  <a:alpha val="0"/>
                </a:srgbClr>
              </a:clrTo>
            </a:clrChange>
          </a:blip>
          <a:stretch>
            <a:fillRect/>
          </a:stretch>
        </p:blipFill>
        <p:spPr>
          <a:xfrm>
            <a:off x="38696" y="3512369"/>
            <a:ext cx="761535" cy="761535"/>
          </a:xfrm>
          <a:prstGeom prst="rect">
            <a:avLst/>
          </a:prstGeom>
        </p:spPr>
      </p:pic>
      <p:pic>
        <p:nvPicPr>
          <p:cNvPr id="46" name="Picture 45"/>
          <p:cNvPicPr>
            <a:picLocks noChangeAspect="1"/>
          </p:cNvPicPr>
          <p:nvPr/>
        </p:nvPicPr>
        <p:blipFill>
          <a:blip r:embed="rId6">
            <a:clrChange>
              <a:clrFrom>
                <a:srgbClr val="FFFFFF"/>
              </a:clrFrom>
              <a:clrTo>
                <a:srgbClr val="FFFFFF">
                  <a:alpha val="0"/>
                </a:srgbClr>
              </a:clrTo>
            </a:clrChange>
          </a:blip>
          <a:stretch>
            <a:fillRect/>
          </a:stretch>
        </p:blipFill>
        <p:spPr>
          <a:xfrm>
            <a:off x="2111894" y="3522203"/>
            <a:ext cx="704165" cy="704165"/>
          </a:xfrm>
          <a:prstGeom prst="rect">
            <a:avLst/>
          </a:prstGeom>
        </p:spPr>
      </p:pic>
      <p:sp>
        <p:nvSpPr>
          <p:cNvPr id="47" name="TextBox 46"/>
          <p:cNvSpPr txBox="1"/>
          <p:nvPr/>
        </p:nvSpPr>
        <p:spPr>
          <a:xfrm>
            <a:off x="0" y="4641634"/>
            <a:ext cx="2909083" cy="215444"/>
          </a:xfrm>
          <a:prstGeom prst="rect">
            <a:avLst/>
          </a:prstGeom>
          <a:noFill/>
        </p:spPr>
        <p:txBody>
          <a:bodyPr wrap="square" rtlCol="0">
            <a:spAutoFit/>
          </a:bodyPr>
          <a:lstStyle/>
          <a:p>
            <a:r>
              <a:rPr lang="en-GB" sz="800" dirty="0"/>
              <a:t>A range of utensils are used in a catering kitchen, including:</a:t>
            </a:r>
          </a:p>
        </p:txBody>
      </p:sp>
      <p:graphicFrame>
        <p:nvGraphicFramePr>
          <p:cNvPr id="48" name="Table 47"/>
          <p:cNvGraphicFramePr>
            <a:graphicFrameLocks noGrp="1"/>
          </p:cNvGraphicFramePr>
          <p:nvPr>
            <p:extLst>
              <p:ext uri="{D42A27DB-BD31-4B8C-83A1-F6EECF244321}">
                <p14:modId xmlns:p14="http://schemas.microsoft.com/office/powerpoint/2010/main" val="3176182388"/>
              </p:ext>
            </p:extLst>
          </p:nvPr>
        </p:nvGraphicFramePr>
        <p:xfrm>
          <a:off x="38696" y="4879638"/>
          <a:ext cx="2069504" cy="1901015"/>
        </p:xfrm>
        <a:graphic>
          <a:graphicData uri="http://schemas.openxmlformats.org/drawingml/2006/table">
            <a:tbl>
              <a:tblPr firstRow="1" bandRow="1">
                <a:tableStyleId>{2D5ABB26-0587-4C30-8999-92F81FD0307C}</a:tableStyleId>
              </a:tblPr>
              <a:tblGrid>
                <a:gridCol w="697904">
                  <a:extLst>
                    <a:ext uri="{9D8B030D-6E8A-4147-A177-3AD203B41FA5}">
                      <a16:colId xmlns:a16="http://schemas.microsoft.com/office/drawing/2014/main" val="20000"/>
                    </a:ext>
                  </a:extLst>
                </a:gridCol>
                <a:gridCol w="571500">
                  <a:extLst>
                    <a:ext uri="{9D8B030D-6E8A-4147-A177-3AD203B41FA5}">
                      <a16:colId xmlns:a16="http://schemas.microsoft.com/office/drawing/2014/main" val="20001"/>
                    </a:ext>
                  </a:extLst>
                </a:gridCol>
                <a:gridCol w="800100">
                  <a:extLst>
                    <a:ext uri="{9D8B030D-6E8A-4147-A177-3AD203B41FA5}">
                      <a16:colId xmlns:a16="http://schemas.microsoft.com/office/drawing/2014/main" val="20002"/>
                    </a:ext>
                  </a:extLst>
                </a:gridCol>
              </a:tblGrid>
              <a:tr h="380203">
                <a:tc>
                  <a:txBody>
                    <a:bodyPr/>
                    <a:lstStyle/>
                    <a:p>
                      <a:r>
                        <a:rPr lang="en-GB" sz="900" dirty="0"/>
                        <a:t>Baking tins</a:t>
                      </a:r>
                    </a:p>
                  </a:txBody>
                  <a:tcPr/>
                </a:tc>
                <a:tc>
                  <a:txBody>
                    <a:bodyPr/>
                    <a:lstStyle/>
                    <a:p>
                      <a:r>
                        <a:rPr lang="en-GB" sz="900" dirty="0"/>
                        <a:t>Frying pans</a:t>
                      </a:r>
                    </a:p>
                  </a:txBody>
                  <a:tcPr/>
                </a:tc>
                <a:tc>
                  <a:txBody>
                    <a:bodyPr/>
                    <a:lstStyle/>
                    <a:p>
                      <a:r>
                        <a:rPr lang="en-GB" sz="900" dirty="0"/>
                        <a:t>Saucepans</a:t>
                      </a:r>
                    </a:p>
                  </a:txBody>
                  <a:tcPr/>
                </a:tc>
                <a:extLst>
                  <a:ext uri="{0D108BD9-81ED-4DB2-BD59-A6C34878D82A}">
                    <a16:rowId xmlns:a16="http://schemas.microsoft.com/office/drawing/2014/main" val="10000"/>
                  </a:ext>
                </a:extLst>
              </a:tr>
              <a:tr h="380203">
                <a:tc>
                  <a:txBody>
                    <a:bodyPr/>
                    <a:lstStyle/>
                    <a:p>
                      <a:r>
                        <a:rPr lang="en-GB" sz="900" dirty="0"/>
                        <a:t>Bowls</a:t>
                      </a:r>
                    </a:p>
                  </a:txBody>
                  <a:tcPr/>
                </a:tc>
                <a:tc>
                  <a:txBody>
                    <a:bodyPr/>
                    <a:lstStyle/>
                    <a:p>
                      <a:r>
                        <a:rPr lang="en-GB" sz="900" dirty="0"/>
                        <a:t>Jugs</a:t>
                      </a:r>
                    </a:p>
                  </a:txBody>
                  <a:tcPr/>
                </a:tc>
                <a:tc>
                  <a:txBody>
                    <a:bodyPr/>
                    <a:lstStyle/>
                    <a:p>
                      <a:r>
                        <a:rPr lang="en-GB" sz="900" dirty="0"/>
                        <a:t>Sieves</a:t>
                      </a:r>
                    </a:p>
                  </a:txBody>
                  <a:tcPr/>
                </a:tc>
                <a:extLst>
                  <a:ext uri="{0D108BD9-81ED-4DB2-BD59-A6C34878D82A}">
                    <a16:rowId xmlns:a16="http://schemas.microsoft.com/office/drawing/2014/main" val="10001"/>
                  </a:ext>
                </a:extLst>
              </a:tr>
              <a:tr h="380203">
                <a:tc>
                  <a:txBody>
                    <a:bodyPr/>
                    <a:lstStyle/>
                    <a:p>
                      <a:r>
                        <a:rPr lang="en-GB" sz="900" dirty="0"/>
                        <a:t>Colanders</a:t>
                      </a:r>
                    </a:p>
                  </a:txBody>
                  <a:tcPr/>
                </a:tc>
                <a:tc>
                  <a:txBody>
                    <a:bodyPr/>
                    <a:lstStyle/>
                    <a:p>
                      <a:r>
                        <a:rPr lang="en-GB" sz="900" dirty="0"/>
                        <a:t>Knives</a:t>
                      </a:r>
                    </a:p>
                  </a:txBody>
                  <a:tcPr/>
                </a:tc>
                <a:tc>
                  <a:txBody>
                    <a:bodyPr/>
                    <a:lstStyle/>
                    <a:p>
                      <a:r>
                        <a:rPr lang="en-GB" sz="900" dirty="0"/>
                        <a:t>Spatulas</a:t>
                      </a:r>
                    </a:p>
                  </a:txBody>
                  <a:tcPr/>
                </a:tc>
                <a:extLst>
                  <a:ext uri="{0D108BD9-81ED-4DB2-BD59-A6C34878D82A}">
                    <a16:rowId xmlns:a16="http://schemas.microsoft.com/office/drawing/2014/main" val="10002"/>
                  </a:ext>
                </a:extLst>
              </a:tr>
              <a:tr h="380203">
                <a:tc rowSpan="2">
                  <a:txBody>
                    <a:bodyPr/>
                    <a:lstStyle/>
                    <a:p>
                      <a:r>
                        <a:rPr lang="en-GB" sz="900" dirty="0"/>
                        <a:t>Colour-coded chopping boards</a:t>
                      </a:r>
                    </a:p>
                  </a:txBody>
                  <a:tcPr/>
                </a:tc>
                <a:tc>
                  <a:txBody>
                    <a:bodyPr/>
                    <a:lstStyle/>
                    <a:p>
                      <a:r>
                        <a:rPr lang="en-GB" sz="900" dirty="0"/>
                        <a:t>Ladles</a:t>
                      </a:r>
                    </a:p>
                  </a:txBody>
                  <a:tcPr/>
                </a:tc>
                <a:tc>
                  <a:txBody>
                    <a:bodyPr/>
                    <a:lstStyle/>
                    <a:p>
                      <a:r>
                        <a:rPr lang="en-GB" sz="900" dirty="0"/>
                        <a:t>Spoons</a:t>
                      </a:r>
                    </a:p>
                  </a:txBody>
                  <a:tcPr/>
                </a:tc>
                <a:extLst>
                  <a:ext uri="{0D108BD9-81ED-4DB2-BD59-A6C34878D82A}">
                    <a16:rowId xmlns:a16="http://schemas.microsoft.com/office/drawing/2014/main" val="10003"/>
                  </a:ext>
                </a:extLst>
              </a:tr>
              <a:tr h="380203">
                <a:tc vMerge="1">
                  <a:txBody>
                    <a:bodyPr/>
                    <a:lstStyle/>
                    <a:p>
                      <a:endParaRPr lang="en-GB" sz="800" dirty="0"/>
                    </a:p>
                  </a:txBody>
                  <a:tcPr/>
                </a:tc>
                <a:tc>
                  <a:txBody>
                    <a:bodyPr/>
                    <a:lstStyle/>
                    <a:p>
                      <a:r>
                        <a:rPr lang="en-GB" sz="900" dirty="0"/>
                        <a:t>Rolling pins</a:t>
                      </a:r>
                    </a:p>
                  </a:txBody>
                  <a:tcPr/>
                </a:tc>
                <a:tc>
                  <a:txBody>
                    <a:bodyPr/>
                    <a:lstStyle/>
                    <a:p>
                      <a:r>
                        <a:rPr lang="en-GB" sz="900" dirty="0"/>
                        <a:t>woks</a:t>
                      </a:r>
                    </a:p>
                  </a:txBody>
                  <a:tcPr/>
                </a:tc>
                <a:extLst>
                  <a:ext uri="{0D108BD9-81ED-4DB2-BD59-A6C34878D82A}">
                    <a16:rowId xmlns:a16="http://schemas.microsoft.com/office/drawing/2014/main" val="10004"/>
                  </a:ext>
                </a:extLst>
              </a:tr>
            </a:tbl>
          </a:graphicData>
        </a:graphic>
      </p:graphicFrame>
      <p:pic>
        <p:nvPicPr>
          <p:cNvPr id="54" name="Picture 53"/>
          <p:cNvPicPr>
            <a:picLocks noChangeAspect="1"/>
          </p:cNvPicPr>
          <p:nvPr/>
        </p:nvPicPr>
        <p:blipFill>
          <a:blip r:embed="rId7">
            <a:clrChange>
              <a:clrFrom>
                <a:srgbClr val="FFFFFF"/>
              </a:clrFrom>
              <a:clrTo>
                <a:srgbClr val="FFFFFF">
                  <a:alpha val="0"/>
                </a:srgbClr>
              </a:clrTo>
            </a:clrChange>
          </a:blip>
          <a:stretch>
            <a:fillRect/>
          </a:stretch>
        </p:blipFill>
        <p:spPr>
          <a:xfrm>
            <a:off x="1789114" y="5232401"/>
            <a:ext cx="1080696" cy="1586926"/>
          </a:xfrm>
          <a:prstGeom prst="rect">
            <a:avLst/>
          </a:prstGeom>
        </p:spPr>
      </p:pic>
      <p:sp>
        <p:nvSpPr>
          <p:cNvPr id="55" name="TextBox 54"/>
          <p:cNvSpPr txBox="1"/>
          <p:nvPr/>
        </p:nvSpPr>
        <p:spPr>
          <a:xfrm>
            <a:off x="3086115" y="343779"/>
            <a:ext cx="2909083" cy="2062103"/>
          </a:xfrm>
          <a:prstGeom prst="rect">
            <a:avLst/>
          </a:prstGeom>
          <a:noFill/>
        </p:spPr>
        <p:txBody>
          <a:bodyPr wrap="square" rtlCol="0">
            <a:spAutoFit/>
          </a:bodyPr>
          <a:lstStyle/>
          <a:p>
            <a:r>
              <a:rPr lang="en-GB" sz="800" dirty="0"/>
              <a:t>Materials that are frequently used in the a catering kitchen include:</a:t>
            </a:r>
          </a:p>
          <a:p>
            <a:pPr marL="171450" indent="-171450">
              <a:buFont typeface="Arial" panose="020B0604020202020204" pitchFamily="34" charset="0"/>
              <a:buChar char="•"/>
            </a:pPr>
            <a:r>
              <a:rPr lang="en-GB" sz="800" dirty="0"/>
              <a:t>Detergents- to remove dirt and grease</a:t>
            </a:r>
          </a:p>
          <a:p>
            <a:pPr marL="171450" indent="-171450">
              <a:buFont typeface="Arial" panose="020B0604020202020204" pitchFamily="34" charset="0"/>
              <a:buChar char="•"/>
            </a:pPr>
            <a:r>
              <a:rPr lang="en-GB" sz="800" dirty="0"/>
              <a:t>Disinfectant- to destroy bacteria</a:t>
            </a:r>
          </a:p>
          <a:p>
            <a:pPr marL="171450" indent="-171450">
              <a:buFont typeface="Arial" panose="020B0604020202020204" pitchFamily="34" charset="0"/>
              <a:buChar char="•"/>
            </a:pPr>
            <a:r>
              <a:rPr lang="en-GB" sz="800" dirty="0"/>
              <a:t>First aid kit</a:t>
            </a:r>
          </a:p>
          <a:p>
            <a:pPr marL="171450" indent="-171450">
              <a:buFont typeface="Arial" panose="020B0604020202020204" pitchFamily="34" charset="0"/>
              <a:buChar char="•"/>
            </a:pPr>
            <a:r>
              <a:rPr lang="en-GB" sz="800" dirty="0"/>
              <a:t>Hand wash and paper towels or hand driers</a:t>
            </a:r>
          </a:p>
          <a:p>
            <a:pPr marL="171450" indent="-171450">
              <a:buFont typeface="Arial" panose="020B0604020202020204" pitchFamily="34" charset="0"/>
              <a:buChar char="•"/>
            </a:pPr>
            <a:r>
              <a:rPr lang="en-GB" sz="800" dirty="0"/>
              <a:t>Kitchen cloths- disposable cloths are often used as they can be thrown away after use</a:t>
            </a:r>
          </a:p>
          <a:p>
            <a:pPr marL="171450" indent="-171450">
              <a:buFont typeface="Arial" panose="020B0604020202020204" pitchFamily="34" charset="0"/>
              <a:buChar char="•"/>
            </a:pPr>
            <a:r>
              <a:rPr lang="en-GB" sz="800" dirty="0"/>
              <a:t>Kitchen paper, foil, cling film, parchment paper, bin liners</a:t>
            </a:r>
          </a:p>
          <a:p>
            <a:pPr marL="171450" indent="-171450">
              <a:buFont typeface="Arial" panose="020B0604020202020204" pitchFamily="34" charset="0"/>
              <a:buChar char="•"/>
            </a:pPr>
            <a:r>
              <a:rPr lang="en-GB" sz="800" dirty="0"/>
              <a:t>Mops, dustpan and brushes, brooms, aprons</a:t>
            </a:r>
          </a:p>
          <a:p>
            <a:pPr marL="171450" indent="-171450">
              <a:buFont typeface="Arial" panose="020B0604020202020204" pitchFamily="34" charset="0"/>
              <a:buChar char="•"/>
            </a:pPr>
            <a:r>
              <a:rPr lang="en-GB" sz="800" dirty="0"/>
              <a:t>Oven gloves</a:t>
            </a:r>
          </a:p>
          <a:p>
            <a:pPr marL="171450" indent="-171450">
              <a:buFont typeface="Arial" panose="020B0604020202020204" pitchFamily="34" charset="0"/>
              <a:buChar char="•"/>
            </a:pPr>
            <a:r>
              <a:rPr lang="en-GB" sz="800" dirty="0"/>
              <a:t>Sanitiser-usually in the form of a spray for cleaning and disinfecting </a:t>
            </a:r>
          </a:p>
          <a:p>
            <a:pPr marL="171450" indent="-171450">
              <a:buFont typeface="Arial" panose="020B0604020202020204" pitchFamily="34" charset="0"/>
              <a:buChar char="•"/>
            </a:pPr>
            <a:r>
              <a:rPr lang="en-GB" sz="800" dirty="0"/>
              <a:t>Tea towels</a:t>
            </a:r>
          </a:p>
          <a:p>
            <a:endParaRPr lang="en-GB" sz="800" dirty="0"/>
          </a:p>
          <a:p>
            <a:endParaRPr lang="en-GB" sz="800" dirty="0"/>
          </a:p>
        </p:txBody>
      </p:sp>
      <p:sp>
        <p:nvSpPr>
          <p:cNvPr id="56" name="TextBox 55"/>
          <p:cNvSpPr txBox="1"/>
          <p:nvPr/>
        </p:nvSpPr>
        <p:spPr>
          <a:xfrm>
            <a:off x="3061483" y="3011269"/>
            <a:ext cx="2909083" cy="1692771"/>
          </a:xfrm>
          <a:prstGeom prst="rect">
            <a:avLst/>
          </a:prstGeom>
          <a:noFill/>
        </p:spPr>
        <p:txBody>
          <a:bodyPr wrap="square" rtlCol="0">
            <a:spAutoFit/>
          </a:bodyPr>
          <a:lstStyle/>
          <a:p>
            <a:pPr marL="171450" indent="-171450">
              <a:buFont typeface="Arial" panose="020B0604020202020204" pitchFamily="34" charset="0"/>
              <a:buChar char="•"/>
            </a:pPr>
            <a:r>
              <a:rPr lang="en-GB" sz="800" dirty="0"/>
              <a:t>All materials, ingredients and equipment used in catering kitchen are called </a:t>
            </a:r>
            <a:r>
              <a:rPr lang="en-GB" sz="800" b="1" dirty="0"/>
              <a:t>stock.</a:t>
            </a:r>
          </a:p>
          <a:p>
            <a:pPr marL="171450" indent="-171450">
              <a:buFont typeface="Arial" panose="020B0604020202020204" pitchFamily="34" charset="0"/>
              <a:buChar char="•"/>
            </a:pPr>
            <a:r>
              <a:rPr lang="en-GB" sz="800" dirty="0"/>
              <a:t>Correct storage is important to ensure that ingredients remain in their best condition, and are therefore safe to eat.</a:t>
            </a:r>
          </a:p>
          <a:p>
            <a:pPr marL="171450" indent="-171450">
              <a:buFont typeface="Arial" panose="020B0604020202020204" pitchFamily="34" charset="0"/>
              <a:buChar char="•"/>
            </a:pPr>
            <a:r>
              <a:rPr lang="en-GB" sz="800" dirty="0"/>
              <a:t>All deliveries of food should be checked and moved to the most appropriate area within 15 minutes of delivery.</a:t>
            </a:r>
          </a:p>
          <a:p>
            <a:pPr marL="171450" indent="-171450">
              <a:buFont typeface="Arial" panose="020B0604020202020204" pitchFamily="34" charset="0"/>
              <a:buChar char="•"/>
            </a:pPr>
            <a:r>
              <a:rPr lang="en-GB" sz="800" dirty="0"/>
              <a:t>The </a:t>
            </a:r>
            <a:r>
              <a:rPr lang="en-GB" sz="800" b="1" dirty="0"/>
              <a:t>first in, first out (FIFO) </a:t>
            </a:r>
            <a:r>
              <a:rPr lang="en-GB" sz="800" dirty="0"/>
              <a:t>policy should always be used to ensure that the older stock is used up first. Dates on packaging need to be checked when deliveries </a:t>
            </a:r>
            <a:r>
              <a:rPr lang="en-GB" sz="800" dirty="0" err="1"/>
              <a:t>ar</a:t>
            </a:r>
            <a:r>
              <a:rPr lang="en-GB" sz="800" dirty="0"/>
              <a:t> placed into stores.</a:t>
            </a:r>
          </a:p>
          <a:p>
            <a:endParaRPr lang="en-GB" sz="800" dirty="0"/>
          </a:p>
          <a:p>
            <a:endParaRPr lang="en-GB" sz="800" dirty="0"/>
          </a:p>
          <a:p>
            <a:endParaRPr lang="en-GB" sz="800" dirty="0"/>
          </a:p>
        </p:txBody>
      </p:sp>
      <p:sp>
        <p:nvSpPr>
          <p:cNvPr id="64" name="Rectangle 63"/>
          <p:cNvSpPr/>
          <p:nvPr/>
        </p:nvSpPr>
        <p:spPr>
          <a:xfrm>
            <a:off x="3086100" y="4340159"/>
            <a:ext cx="2954017" cy="2497644"/>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TextBox 64"/>
          <p:cNvSpPr txBox="1"/>
          <p:nvPr/>
        </p:nvSpPr>
        <p:spPr>
          <a:xfrm>
            <a:off x="3086099" y="4347938"/>
            <a:ext cx="2954017" cy="523220"/>
          </a:xfrm>
          <a:prstGeom prst="rect">
            <a:avLst/>
          </a:prstGeom>
          <a:solidFill>
            <a:srgbClr val="FF6600"/>
          </a:solidFill>
          <a:ln>
            <a:solidFill>
              <a:srgbClr val="FF6600"/>
            </a:solidFill>
          </a:ln>
        </p:spPr>
        <p:txBody>
          <a:bodyPr wrap="square" rtlCol="0">
            <a:spAutoFit/>
          </a:bodyPr>
          <a:lstStyle/>
          <a:p>
            <a:r>
              <a:rPr lang="en-GB" sz="1400" b="1" dirty="0">
                <a:solidFill>
                  <a:schemeClr val="bg1"/>
                </a:solidFill>
              </a:rPr>
              <a:t>9. </a:t>
            </a:r>
            <a:r>
              <a:rPr lang="en-GB" sz="1400" b="1" dirty="0">
                <a:solidFill>
                  <a:srgbClr val="FF0000"/>
                </a:solidFill>
              </a:rPr>
              <a:t>Documentation</a:t>
            </a:r>
            <a:r>
              <a:rPr lang="en-GB" sz="1400" b="1" dirty="0">
                <a:solidFill>
                  <a:schemeClr val="bg1"/>
                </a:solidFill>
              </a:rPr>
              <a:t> and </a:t>
            </a:r>
            <a:r>
              <a:rPr lang="en-GB" sz="1400" b="1" dirty="0">
                <a:solidFill>
                  <a:srgbClr val="FF0000"/>
                </a:solidFill>
              </a:rPr>
              <a:t>Administration</a:t>
            </a:r>
          </a:p>
        </p:txBody>
      </p:sp>
      <p:pic>
        <p:nvPicPr>
          <p:cNvPr id="66" name="Picture 65"/>
          <p:cNvPicPr>
            <a:picLocks noChangeAspect="1"/>
          </p:cNvPicPr>
          <p:nvPr/>
        </p:nvPicPr>
        <p:blipFill rotWithShape="1">
          <a:blip r:embed="rId8"/>
          <a:srcRect t="2290" b="45556"/>
          <a:stretch/>
        </p:blipFill>
        <p:spPr>
          <a:xfrm>
            <a:off x="6366350" y="372073"/>
            <a:ext cx="2525050" cy="3880369"/>
          </a:xfrm>
          <a:prstGeom prst="rect">
            <a:avLst/>
          </a:prstGeom>
        </p:spPr>
      </p:pic>
      <p:graphicFrame>
        <p:nvGraphicFramePr>
          <p:cNvPr id="67" name="Diagram 66"/>
          <p:cNvGraphicFramePr/>
          <p:nvPr>
            <p:extLst>
              <p:ext uri="{D42A27DB-BD31-4B8C-83A1-F6EECF244321}">
                <p14:modId xmlns:p14="http://schemas.microsoft.com/office/powerpoint/2010/main" val="866078769"/>
              </p:ext>
            </p:extLst>
          </p:nvPr>
        </p:nvGraphicFramePr>
        <p:xfrm>
          <a:off x="5504554" y="3813851"/>
          <a:ext cx="4306700" cy="297844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69" name="Diagram 68"/>
          <p:cNvGraphicFramePr/>
          <p:nvPr>
            <p:extLst>
              <p:ext uri="{D42A27DB-BD31-4B8C-83A1-F6EECF244321}">
                <p14:modId xmlns:p14="http://schemas.microsoft.com/office/powerpoint/2010/main" val="3756521960"/>
              </p:ext>
            </p:extLst>
          </p:nvPr>
        </p:nvGraphicFramePr>
        <p:xfrm>
          <a:off x="2994267" y="4827324"/>
          <a:ext cx="3137680" cy="1769953"/>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pic>
        <p:nvPicPr>
          <p:cNvPr id="5" name="Picture 4"/>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9189765" y="4812973"/>
            <a:ext cx="653173" cy="653173"/>
          </a:xfrm>
          <a:prstGeom prst="rect">
            <a:avLst/>
          </a:prstGeom>
        </p:spPr>
      </p:pic>
      <p:pic>
        <p:nvPicPr>
          <p:cNvPr id="6" name="Picture 5"/>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9191996" y="3432154"/>
            <a:ext cx="619125" cy="619125"/>
          </a:xfrm>
          <a:prstGeom prst="rect">
            <a:avLst/>
          </a:prstGeom>
        </p:spPr>
      </p:pic>
      <p:pic>
        <p:nvPicPr>
          <p:cNvPr id="4" name="Picture 3"/>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9198600" y="2012573"/>
            <a:ext cx="644338" cy="644338"/>
          </a:xfrm>
          <a:prstGeom prst="rect">
            <a:avLst/>
          </a:prstGeom>
        </p:spPr>
      </p:pic>
      <p:pic>
        <p:nvPicPr>
          <p:cNvPr id="35" name="Picture 34"/>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9182480" y="587957"/>
            <a:ext cx="707550" cy="707550"/>
          </a:xfrm>
          <a:prstGeom prst="rect">
            <a:avLst/>
          </a:prstGeom>
        </p:spPr>
      </p:pic>
    </p:spTree>
    <p:extLst>
      <p:ext uri="{BB962C8B-B14F-4D97-AF65-F5344CB8AC3E}">
        <p14:creationId xmlns:p14="http://schemas.microsoft.com/office/powerpoint/2010/main" val="4176511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1548" y="28202"/>
            <a:ext cx="750685" cy="1285843"/>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100" dirty="0"/>
              <a:t>Keywords</a:t>
            </a:r>
          </a:p>
        </p:txBody>
      </p:sp>
      <p:sp>
        <p:nvSpPr>
          <p:cNvPr id="12" name="Rectangle 11"/>
          <p:cNvSpPr/>
          <p:nvPr/>
        </p:nvSpPr>
        <p:spPr>
          <a:xfrm>
            <a:off x="6172200" y="28202"/>
            <a:ext cx="2933700" cy="6808548"/>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p:cNvSpPr/>
          <p:nvPr/>
        </p:nvSpPr>
        <p:spPr>
          <a:xfrm>
            <a:off x="3086100" y="28202"/>
            <a:ext cx="2933700" cy="3438565"/>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0" y="0"/>
            <a:ext cx="2933700" cy="3431708"/>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2" name="TextBox 21"/>
          <p:cNvSpPr txBox="1"/>
          <p:nvPr/>
        </p:nvSpPr>
        <p:spPr>
          <a:xfrm>
            <a:off x="0" y="0"/>
            <a:ext cx="2933700" cy="523220"/>
          </a:xfrm>
          <a:prstGeom prst="rect">
            <a:avLst/>
          </a:prstGeom>
          <a:solidFill>
            <a:srgbClr val="FF6600"/>
          </a:solidFill>
          <a:ln>
            <a:solidFill>
              <a:srgbClr val="FF6600"/>
            </a:solidFill>
          </a:ln>
        </p:spPr>
        <p:txBody>
          <a:bodyPr wrap="square" rtlCol="0">
            <a:spAutoFit/>
          </a:bodyPr>
          <a:lstStyle/>
          <a:p>
            <a:r>
              <a:rPr lang="en-GB" sz="1400" dirty="0">
                <a:solidFill>
                  <a:schemeClr val="bg1"/>
                </a:solidFill>
                <a:latin typeface="Arial" panose="020B0604020202020204" pitchFamily="34" charset="0"/>
                <a:cs typeface="Arial" panose="020B0604020202020204" pitchFamily="34" charset="0"/>
              </a:rPr>
              <a:t>LO2 Understand how hospitality and catering provision operates</a:t>
            </a:r>
            <a:endParaRPr lang="en-GB" sz="1400" dirty="0">
              <a:solidFill>
                <a:schemeClr val="bg1"/>
              </a:solidFill>
            </a:endParaRPr>
          </a:p>
        </p:txBody>
      </p:sp>
      <p:sp>
        <p:nvSpPr>
          <p:cNvPr id="26" name="TextBox 25"/>
          <p:cNvSpPr txBox="1"/>
          <p:nvPr/>
        </p:nvSpPr>
        <p:spPr>
          <a:xfrm>
            <a:off x="6184977" y="37924"/>
            <a:ext cx="2920923" cy="307777"/>
          </a:xfrm>
          <a:prstGeom prst="rect">
            <a:avLst/>
          </a:prstGeom>
          <a:solidFill>
            <a:srgbClr val="FF6600"/>
          </a:solidFill>
          <a:ln>
            <a:solidFill>
              <a:srgbClr val="FF6600"/>
            </a:solidFill>
          </a:ln>
        </p:spPr>
        <p:txBody>
          <a:bodyPr wrap="square" rtlCol="0">
            <a:spAutoFit/>
          </a:bodyPr>
          <a:lstStyle/>
          <a:p>
            <a:r>
              <a:rPr lang="en-GB" sz="1400" b="1" dirty="0">
                <a:solidFill>
                  <a:schemeClr val="bg1"/>
                </a:solidFill>
                <a:latin typeface="Arial" panose="020B0604020202020204" pitchFamily="34" charset="0"/>
                <a:cs typeface="Arial" panose="020B0604020202020204" pitchFamily="34" charset="0"/>
              </a:rPr>
              <a:t>15. Equipment and materials</a:t>
            </a:r>
            <a:endParaRPr lang="en-GB" sz="1400" b="1" dirty="0">
              <a:solidFill>
                <a:schemeClr val="bg1"/>
              </a:solidFill>
            </a:endParaRPr>
          </a:p>
        </p:txBody>
      </p:sp>
      <p:sp>
        <p:nvSpPr>
          <p:cNvPr id="30" name="TextBox 29"/>
          <p:cNvSpPr txBox="1"/>
          <p:nvPr/>
        </p:nvSpPr>
        <p:spPr>
          <a:xfrm>
            <a:off x="2359" y="3466767"/>
            <a:ext cx="2931340" cy="338554"/>
          </a:xfrm>
          <a:prstGeom prst="rect">
            <a:avLst/>
          </a:prstGeom>
          <a:solidFill>
            <a:srgbClr val="FF6600"/>
          </a:solidFill>
          <a:ln>
            <a:solidFill>
              <a:srgbClr val="FF6600"/>
            </a:solidFill>
          </a:ln>
        </p:spPr>
        <p:txBody>
          <a:bodyPr wrap="square" rtlCol="0">
            <a:spAutoFit/>
          </a:bodyPr>
          <a:lstStyle/>
          <a:p>
            <a:r>
              <a:rPr lang="en-GB" sz="1600" b="1" dirty="0">
                <a:solidFill>
                  <a:schemeClr val="bg1"/>
                </a:solidFill>
              </a:rPr>
              <a:t>12. Workflow</a:t>
            </a:r>
          </a:p>
        </p:txBody>
      </p:sp>
      <p:sp>
        <p:nvSpPr>
          <p:cNvPr id="49" name="Rectangle 48"/>
          <p:cNvSpPr/>
          <p:nvPr/>
        </p:nvSpPr>
        <p:spPr>
          <a:xfrm>
            <a:off x="9139344" y="1415214"/>
            <a:ext cx="750685" cy="1285843"/>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100" dirty="0"/>
              <a:t>Extended reading</a:t>
            </a:r>
          </a:p>
        </p:txBody>
      </p:sp>
      <p:sp>
        <p:nvSpPr>
          <p:cNvPr id="50" name="Rectangle 49"/>
          <p:cNvSpPr/>
          <p:nvPr/>
        </p:nvSpPr>
        <p:spPr>
          <a:xfrm>
            <a:off x="9127034" y="2814926"/>
            <a:ext cx="750685" cy="1285843"/>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100" dirty="0"/>
              <a:t>Exam question</a:t>
            </a:r>
          </a:p>
        </p:txBody>
      </p:sp>
      <p:sp>
        <p:nvSpPr>
          <p:cNvPr id="51" name="Rectangle 50"/>
          <p:cNvSpPr/>
          <p:nvPr/>
        </p:nvSpPr>
        <p:spPr>
          <a:xfrm>
            <a:off x="9126217" y="4214638"/>
            <a:ext cx="750685" cy="1285843"/>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100" dirty="0"/>
              <a:t>Video links</a:t>
            </a:r>
          </a:p>
        </p:txBody>
      </p:sp>
      <p:sp>
        <p:nvSpPr>
          <p:cNvPr id="52" name="Rectangle 51"/>
          <p:cNvSpPr/>
          <p:nvPr/>
        </p:nvSpPr>
        <p:spPr>
          <a:xfrm>
            <a:off x="9113907" y="5561794"/>
            <a:ext cx="750685" cy="1285843"/>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900" dirty="0"/>
              <a:t>Revision Techniques</a:t>
            </a:r>
          </a:p>
        </p:txBody>
      </p:sp>
      <p:sp>
        <p:nvSpPr>
          <p:cNvPr id="4" name="TextBox 3"/>
          <p:cNvSpPr txBox="1"/>
          <p:nvPr/>
        </p:nvSpPr>
        <p:spPr>
          <a:xfrm>
            <a:off x="-13393" y="881444"/>
            <a:ext cx="2899250" cy="2585323"/>
          </a:xfrm>
          <a:prstGeom prst="rect">
            <a:avLst/>
          </a:prstGeom>
          <a:noFill/>
        </p:spPr>
        <p:txBody>
          <a:bodyPr wrap="square" rtlCol="0">
            <a:spAutoFit/>
          </a:bodyPr>
          <a:lstStyle/>
          <a:p>
            <a:r>
              <a:rPr lang="en-GB" dirty="0"/>
              <a:t>Layout</a:t>
            </a:r>
          </a:p>
          <a:p>
            <a:r>
              <a:rPr lang="en-GB" sz="900" dirty="0"/>
              <a:t>Front of house covers the following areas:</a:t>
            </a:r>
          </a:p>
          <a:p>
            <a:pPr marL="171450" indent="-171450">
              <a:buFont typeface="Arial" panose="020B0604020202020204" pitchFamily="34" charset="0"/>
              <a:buChar char="•"/>
            </a:pPr>
            <a:r>
              <a:rPr lang="en-GB" sz="900" b="1" dirty="0">
                <a:solidFill>
                  <a:srgbClr val="FF0000"/>
                </a:solidFill>
              </a:rPr>
              <a:t>Reception</a:t>
            </a:r>
            <a:r>
              <a:rPr lang="en-GB" sz="900" dirty="0"/>
              <a:t> (usually only present where there is overnight accommodation or conferences and events taking place)</a:t>
            </a:r>
          </a:p>
          <a:p>
            <a:pPr marL="171450" indent="-171450">
              <a:buFont typeface="Arial" panose="020B0604020202020204" pitchFamily="34" charset="0"/>
              <a:buChar char="•"/>
            </a:pPr>
            <a:r>
              <a:rPr lang="en-GB" sz="900" dirty="0"/>
              <a:t>Bar</a:t>
            </a:r>
          </a:p>
          <a:p>
            <a:pPr marL="171450" indent="-171450">
              <a:buFont typeface="Arial" panose="020B0604020202020204" pitchFamily="34" charset="0"/>
              <a:buChar char="•"/>
            </a:pPr>
            <a:r>
              <a:rPr lang="en-GB" sz="900" dirty="0"/>
              <a:t>Lounge</a:t>
            </a:r>
          </a:p>
          <a:p>
            <a:pPr marL="171450" indent="-171450">
              <a:buFont typeface="Arial" panose="020B0604020202020204" pitchFamily="34" charset="0"/>
              <a:buChar char="•"/>
            </a:pPr>
            <a:r>
              <a:rPr lang="en-GB" sz="900" dirty="0"/>
              <a:t>Dining area</a:t>
            </a:r>
          </a:p>
          <a:p>
            <a:pPr marL="171450" indent="-171450">
              <a:buFont typeface="Arial" panose="020B0604020202020204" pitchFamily="34" charset="0"/>
              <a:buChar char="•"/>
            </a:pPr>
            <a:r>
              <a:rPr lang="en-GB" sz="900" dirty="0"/>
              <a:t>Toilets and cloakroom.</a:t>
            </a:r>
          </a:p>
          <a:p>
            <a:pPr marL="171450" indent="-171450">
              <a:buFont typeface="Arial" panose="020B0604020202020204" pitchFamily="34" charset="0"/>
              <a:buChar char="•"/>
            </a:pPr>
            <a:r>
              <a:rPr lang="en-GB" sz="900" dirty="0"/>
              <a:t>Restaurants and hotels can be busy, with people moving around between different areas. There should be a logical layout so that people can move from one area to another easily. Reception should be clearly signposted, and ideally lead on to the bar, lounge, dining areas and toilets. Larger establishments my have  dedicated floor for reception and another for dining.</a:t>
            </a:r>
          </a:p>
        </p:txBody>
      </p:sp>
      <p:sp>
        <p:nvSpPr>
          <p:cNvPr id="19" name="TextBox 18"/>
          <p:cNvSpPr txBox="1"/>
          <p:nvPr/>
        </p:nvSpPr>
        <p:spPr>
          <a:xfrm>
            <a:off x="3092315" y="37924"/>
            <a:ext cx="2927484" cy="307777"/>
          </a:xfrm>
          <a:prstGeom prst="rect">
            <a:avLst/>
          </a:prstGeom>
          <a:solidFill>
            <a:srgbClr val="FF6600"/>
          </a:solidFill>
          <a:ln>
            <a:solidFill>
              <a:srgbClr val="FF6600"/>
            </a:solidFill>
          </a:ln>
        </p:spPr>
        <p:txBody>
          <a:bodyPr wrap="square" rtlCol="0">
            <a:spAutoFit/>
          </a:bodyPr>
          <a:lstStyle/>
          <a:p>
            <a:r>
              <a:rPr lang="en-GB" sz="1400" b="1" dirty="0">
                <a:solidFill>
                  <a:schemeClr val="bg1"/>
                </a:solidFill>
              </a:rPr>
              <a:t>13. Operational activities</a:t>
            </a:r>
          </a:p>
        </p:txBody>
      </p:sp>
      <p:sp>
        <p:nvSpPr>
          <p:cNvPr id="7" name="TextBox 6"/>
          <p:cNvSpPr txBox="1"/>
          <p:nvPr/>
        </p:nvSpPr>
        <p:spPr>
          <a:xfrm>
            <a:off x="3082156" y="374650"/>
            <a:ext cx="2937644" cy="1692771"/>
          </a:xfrm>
          <a:prstGeom prst="rect">
            <a:avLst/>
          </a:prstGeom>
          <a:noFill/>
        </p:spPr>
        <p:txBody>
          <a:bodyPr wrap="square" rtlCol="0">
            <a:spAutoFit/>
          </a:bodyPr>
          <a:lstStyle/>
          <a:p>
            <a:r>
              <a:rPr lang="en-GB" sz="800" dirty="0"/>
              <a:t>Operational activates that occur front of house include:</a:t>
            </a:r>
          </a:p>
          <a:p>
            <a:pPr marL="171450" indent="-171450">
              <a:buFont typeface="Arial" panose="020B0604020202020204" pitchFamily="34" charset="0"/>
              <a:buChar char="•"/>
            </a:pPr>
            <a:r>
              <a:rPr lang="en-GB" sz="800" dirty="0"/>
              <a:t>Reception- where customers check in and out, book tables and find out what facilities are offered both in the establishment and in the local area.</a:t>
            </a:r>
          </a:p>
          <a:p>
            <a:pPr marL="171450" indent="-171450">
              <a:buFont typeface="Arial" panose="020B0604020202020204" pitchFamily="34" charset="0"/>
              <a:buChar char="•"/>
            </a:pPr>
            <a:r>
              <a:rPr lang="en-GB" sz="800" dirty="0"/>
              <a:t>Lounge- there is usually a social area where guests can relax with a drink or wait for their table</a:t>
            </a:r>
          </a:p>
          <a:p>
            <a:pPr marL="171450" indent="-171450">
              <a:buFont typeface="Arial" panose="020B0604020202020204" pitchFamily="34" charset="0"/>
              <a:buChar char="•"/>
            </a:pPr>
            <a:r>
              <a:rPr lang="en-GB" sz="800" dirty="0"/>
              <a:t>Bar- an area where drinks can be ordered; there are usually bar stools, tables and chairs</a:t>
            </a:r>
          </a:p>
          <a:p>
            <a:pPr marL="171450" indent="-171450">
              <a:buFont typeface="Arial" panose="020B0604020202020204" pitchFamily="34" charset="0"/>
              <a:buChar char="•"/>
            </a:pPr>
            <a:r>
              <a:rPr lang="en-GB" sz="800" dirty="0"/>
              <a:t>Restaurant/ dining area- an area where guests can sit and eat a meal</a:t>
            </a:r>
          </a:p>
          <a:p>
            <a:pPr marL="171450" indent="-171450">
              <a:buFont typeface="Arial" panose="020B0604020202020204" pitchFamily="34" charset="0"/>
              <a:buChar char="•"/>
            </a:pPr>
            <a:r>
              <a:rPr lang="en-GB" sz="800" dirty="0"/>
              <a:t>Toilets and cloakroom- where guests can leave coats and use the facilities.</a:t>
            </a:r>
          </a:p>
          <a:p>
            <a:endParaRPr lang="en-GB" sz="800" dirty="0"/>
          </a:p>
        </p:txBody>
      </p:sp>
      <p:sp>
        <p:nvSpPr>
          <p:cNvPr id="21" name="TextBox 20"/>
          <p:cNvSpPr txBox="1"/>
          <p:nvPr/>
        </p:nvSpPr>
        <p:spPr>
          <a:xfrm>
            <a:off x="3087236" y="1965747"/>
            <a:ext cx="2927484" cy="307777"/>
          </a:xfrm>
          <a:prstGeom prst="rect">
            <a:avLst/>
          </a:prstGeom>
          <a:solidFill>
            <a:srgbClr val="FF6600"/>
          </a:solidFill>
          <a:ln>
            <a:solidFill>
              <a:srgbClr val="FF6600"/>
            </a:solidFill>
          </a:ln>
        </p:spPr>
        <p:txBody>
          <a:bodyPr wrap="square" rtlCol="0">
            <a:spAutoFit/>
          </a:bodyPr>
          <a:lstStyle/>
          <a:p>
            <a:r>
              <a:rPr lang="en-GB" sz="1400" b="1" dirty="0">
                <a:solidFill>
                  <a:schemeClr val="bg1"/>
                </a:solidFill>
              </a:rPr>
              <a:t>14. Stock control</a:t>
            </a:r>
          </a:p>
        </p:txBody>
      </p:sp>
      <p:sp>
        <p:nvSpPr>
          <p:cNvPr id="43" name="Rectangle 42"/>
          <p:cNvSpPr/>
          <p:nvPr/>
        </p:nvSpPr>
        <p:spPr>
          <a:xfrm>
            <a:off x="13392" y="594803"/>
            <a:ext cx="2906915" cy="307777"/>
          </a:xfrm>
          <a:prstGeom prst="rect">
            <a:avLst/>
          </a:prstGeom>
          <a:solidFill>
            <a:srgbClr val="FF6600"/>
          </a:solidFill>
          <a:ln>
            <a:solidFill>
              <a:srgbClr val="FF6600"/>
            </a:solidFill>
          </a:ln>
        </p:spPr>
        <p:txBody>
          <a:bodyPr wrap="square">
            <a:spAutoFit/>
          </a:bodyPr>
          <a:lstStyle/>
          <a:p>
            <a:pPr algn="ctr"/>
            <a:r>
              <a:rPr lang="en-GB" sz="1400" b="1" dirty="0">
                <a:solidFill>
                  <a:schemeClr val="bg1"/>
                </a:solidFill>
              </a:rPr>
              <a:t>11.  The operation of front of house</a:t>
            </a:r>
          </a:p>
        </p:txBody>
      </p:sp>
      <p:sp>
        <p:nvSpPr>
          <p:cNvPr id="46" name="TextBox 45"/>
          <p:cNvSpPr txBox="1"/>
          <p:nvPr/>
        </p:nvSpPr>
        <p:spPr>
          <a:xfrm>
            <a:off x="-11032" y="3840380"/>
            <a:ext cx="2944731" cy="507831"/>
          </a:xfrm>
          <a:prstGeom prst="rect">
            <a:avLst/>
          </a:prstGeom>
          <a:noFill/>
        </p:spPr>
        <p:txBody>
          <a:bodyPr wrap="square" rtlCol="0">
            <a:spAutoFit/>
          </a:bodyPr>
          <a:lstStyle/>
          <a:p>
            <a:r>
              <a:rPr lang="en-GB" sz="900" dirty="0"/>
              <a:t>Workflow in front of house describes the flow of food and drinks from the catering kitchen and bar to customers in the dining areas, bars and lounges..</a:t>
            </a:r>
          </a:p>
        </p:txBody>
      </p:sp>
      <p:graphicFrame>
        <p:nvGraphicFramePr>
          <p:cNvPr id="24" name="Diagram 23"/>
          <p:cNvGraphicFramePr/>
          <p:nvPr>
            <p:extLst>
              <p:ext uri="{D42A27DB-BD31-4B8C-83A1-F6EECF244321}">
                <p14:modId xmlns:p14="http://schemas.microsoft.com/office/powerpoint/2010/main" val="1154479724"/>
              </p:ext>
            </p:extLst>
          </p:nvPr>
        </p:nvGraphicFramePr>
        <p:xfrm>
          <a:off x="104380" y="4142655"/>
          <a:ext cx="5794425" cy="25369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3" name="Rectangle 52"/>
          <p:cNvSpPr/>
          <p:nvPr/>
        </p:nvSpPr>
        <p:spPr>
          <a:xfrm>
            <a:off x="-12090" y="3466767"/>
            <a:ext cx="6048504" cy="3369983"/>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TextBox 53"/>
          <p:cNvSpPr txBox="1"/>
          <p:nvPr/>
        </p:nvSpPr>
        <p:spPr>
          <a:xfrm>
            <a:off x="3050452" y="2273524"/>
            <a:ext cx="2937644" cy="954107"/>
          </a:xfrm>
          <a:prstGeom prst="rect">
            <a:avLst/>
          </a:prstGeom>
          <a:noFill/>
        </p:spPr>
        <p:txBody>
          <a:bodyPr wrap="square" rtlCol="0">
            <a:spAutoFit/>
          </a:bodyPr>
          <a:lstStyle/>
          <a:p>
            <a:r>
              <a:rPr lang="en-GB" sz="800" dirty="0"/>
              <a:t>Stock for front of house use needs to be monitored in exactly the same way as stock for use in the kitchen, although it is likely that a different person will be in charge of monitoring it. Similarly, different people will be responsible for monitoring stock such as cleaning materials and beverages (wine, spirits and non-alcoholic drinks)</a:t>
            </a:r>
          </a:p>
          <a:p>
            <a:endParaRPr lang="en-GB" sz="800" dirty="0"/>
          </a:p>
        </p:txBody>
      </p:sp>
      <p:pic>
        <p:nvPicPr>
          <p:cNvPr id="2" name="Picture 1"/>
          <p:cNvPicPr>
            <a:picLocks noChangeAspect="1"/>
          </p:cNvPicPr>
          <p:nvPr/>
        </p:nvPicPr>
        <p:blipFill>
          <a:blip r:embed="rId7"/>
          <a:stretch>
            <a:fillRect/>
          </a:stretch>
        </p:blipFill>
        <p:spPr>
          <a:xfrm>
            <a:off x="2955763" y="3247365"/>
            <a:ext cx="3216437" cy="557345"/>
          </a:xfrm>
          <a:prstGeom prst="rect">
            <a:avLst/>
          </a:prstGeom>
          <a:solidFill>
            <a:schemeClr val="bg1"/>
          </a:solidFill>
          <a:ln>
            <a:solidFill>
              <a:srgbClr val="00CC00"/>
            </a:solidFill>
          </a:ln>
        </p:spPr>
      </p:pic>
      <p:sp>
        <p:nvSpPr>
          <p:cNvPr id="44" name="TextBox 43"/>
          <p:cNvSpPr txBox="1"/>
          <p:nvPr/>
        </p:nvSpPr>
        <p:spPr>
          <a:xfrm>
            <a:off x="6184977" y="374650"/>
            <a:ext cx="2920923" cy="338554"/>
          </a:xfrm>
          <a:prstGeom prst="rect">
            <a:avLst/>
          </a:prstGeom>
          <a:noFill/>
        </p:spPr>
        <p:txBody>
          <a:bodyPr wrap="square" rtlCol="0">
            <a:spAutoFit/>
          </a:bodyPr>
          <a:lstStyle/>
          <a:p>
            <a:r>
              <a:rPr lang="en-GB" sz="800" dirty="0"/>
              <a:t>A range of equipment is needed in different areas of front of house:</a:t>
            </a:r>
          </a:p>
        </p:txBody>
      </p:sp>
      <p:graphicFrame>
        <p:nvGraphicFramePr>
          <p:cNvPr id="47" name="Diagram 46"/>
          <p:cNvGraphicFramePr/>
          <p:nvPr>
            <p:extLst>
              <p:ext uri="{D42A27DB-BD31-4B8C-83A1-F6EECF244321}">
                <p14:modId xmlns:p14="http://schemas.microsoft.com/office/powerpoint/2010/main" val="2485235182"/>
              </p:ext>
            </p:extLst>
          </p:nvPr>
        </p:nvGraphicFramePr>
        <p:xfrm>
          <a:off x="6227995" y="583053"/>
          <a:ext cx="2819788" cy="220872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56" name="Diagram 55"/>
          <p:cNvGraphicFramePr/>
          <p:nvPr>
            <p:extLst>
              <p:ext uri="{D42A27DB-BD31-4B8C-83A1-F6EECF244321}">
                <p14:modId xmlns:p14="http://schemas.microsoft.com/office/powerpoint/2010/main" val="1287586777"/>
              </p:ext>
            </p:extLst>
          </p:nvPr>
        </p:nvGraphicFramePr>
        <p:xfrm>
          <a:off x="6621470" y="2648837"/>
          <a:ext cx="2068387" cy="220872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48" name="TextBox 47"/>
          <p:cNvSpPr txBox="1"/>
          <p:nvPr/>
        </p:nvSpPr>
        <p:spPr>
          <a:xfrm>
            <a:off x="6227995" y="5108490"/>
            <a:ext cx="2875753" cy="1477328"/>
          </a:xfrm>
          <a:prstGeom prst="rect">
            <a:avLst/>
          </a:prstGeom>
          <a:noFill/>
        </p:spPr>
        <p:txBody>
          <a:bodyPr wrap="square" rtlCol="0">
            <a:spAutoFit/>
          </a:bodyPr>
          <a:lstStyle/>
          <a:p>
            <a:r>
              <a:rPr lang="en-GB" sz="1000" b="1" dirty="0"/>
              <a:t>Materials are also needed for </a:t>
            </a:r>
            <a:r>
              <a:rPr lang="en-GB" sz="1000" b="1" dirty="0">
                <a:solidFill>
                  <a:srgbClr val="FF0000"/>
                </a:solidFill>
              </a:rPr>
              <a:t>housekeeping</a:t>
            </a:r>
            <a:r>
              <a:rPr lang="en-GB" sz="1000" b="1" dirty="0"/>
              <a:t> and cleaners working behind the scenes, for example</a:t>
            </a:r>
            <a:r>
              <a:rPr lang="en-GB" sz="1000" dirty="0"/>
              <a:t>:</a:t>
            </a:r>
          </a:p>
          <a:p>
            <a:pPr marL="285750" indent="-285750">
              <a:buFont typeface="Arial" panose="020B0604020202020204" pitchFamily="34" charset="0"/>
              <a:buChar char="•"/>
            </a:pPr>
            <a:r>
              <a:rPr lang="en-GB" sz="1000" dirty="0"/>
              <a:t>Cleaning equipment for cleaning rooms and restaurant</a:t>
            </a:r>
          </a:p>
          <a:p>
            <a:pPr marL="285750" indent="-285750">
              <a:buFont typeface="Arial" panose="020B0604020202020204" pitchFamily="34" charset="0"/>
              <a:buChar char="•"/>
            </a:pPr>
            <a:r>
              <a:rPr lang="en-GB" sz="1000" dirty="0"/>
              <a:t>Mops, dustpan brushes, brooms, vacuum cleaners</a:t>
            </a:r>
          </a:p>
          <a:p>
            <a:pPr marL="285750" indent="-285750">
              <a:buFont typeface="Arial" panose="020B0604020202020204" pitchFamily="34" charset="0"/>
              <a:buChar char="•"/>
            </a:pPr>
            <a:r>
              <a:rPr lang="en-GB" sz="1000" dirty="0"/>
              <a:t>Bin liners</a:t>
            </a:r>
          </a:p>
          <a:p>
            <a:pPr marL="285750" indent="-285750">
              <a:buFont typeface="Arial" panose="020B0604020202020204" pitchFamily="34" charset="0"/>
              <a:buChar char="•"/>
            </a:pPr>
            <a:r>
              <a:rPr lang="en-GB" sz="1000" dirty="0"/>
              <a:t>Hand wash and paper towels or hand drier</a:t>
            </a:r>
          </a:p>
          <a:p>
            <a:pPr marL="285750" indent="-285750">
              <a:buFont typeface="Arial" panose="020B0604020202020204" pitchFamily="34" charset="0"/>
              <a:buChar char="•"/>
            </a:pPr>
            <a:r>
              <a:rPr lang="en-GB" sz="1000" dirty="0"/>
              <a:t>First aid kit</a:t>
            </a:r>
          </a:p>
        </p:txBody>
      </p:sp>
      <p:pic>
        <p:nvPicPr>
          <p:cNvPr id="6" name="Picture 5"/>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9192596" y="4825140"/>
            <a:ext cx="648587" cy="648587"/>
          </a:xfrm>
          <a:prstGeom prst="rect">
            <a:avLst/>
          </a:prstGeom>
        </p:spPr>
      </p:pic>
      <p:pic>
        <p:nvPicPr>
          <p:cNvPr id="8" name="Picture 7"/>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9153896" y="3387368"/>
            <a:ext cx="695325" cy="695325"/>
          </a:xfrm>
          <a:prstGeom prst="rect">
            <a:avLst/>
          </a:prstGeom>
        </p:spPr>
      </p:pic>
      <p:pic>
        <p:nvPicPr>
          <p:cNvPr id="32" name="Picture 31"/>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9198600" y="2012573"/>
            <a:ext cx="644338" cy="644338"/>
          </a:xfrm>
          <a:prstGeom prst="rect">
            <a:avLst/>
          </a:prstGeom>
        </p:spPr>
      </p:pic>
      <p:pic>
        <p:nvPicPr>
          <p:cNvPr id="31" name="Picture 30"/>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9182480" y="587957"/>
            <a:ext cx="707550" cy="707550"/>
          </a:xfrm>
          <a:prstGeom prst="rect">
            <a:avLst/>
          </a:prstGeom>
        </p:spPr>
      </p:pic>
    </p:spTree>
    <p:extLst>
      <p:ext uri="{BB962C8B-B14F-4D97-AF65-F5344CB8AC3E}">
        <p14:creationId xmlns:p14="http://schemas.microsoft.com/office/powerpoint/2010/main" val="278978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6230457" y="2162791"/>
            <a:ext cx="2854894" cy="1156515"/>
          </a:xfrm>
          <a:prstGeom prst="rect">
            <a:avLst/>
          </a:prstGeom>
        </p:spPr>
      </p:pic>
      <p:sp>
        <p:nvSpPr>
          <p:cNvPr id="3" name="Rectangle 2"/>
          <p:cNvSpPr/>
          <p:nvPr/>
        </p:nvSpPr>
        <p:spPr>
          <a:xfrm>
            <a:off x="9141548" y="28202"/>
            <a:ext cx="750685" cy="1285843"/>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100" dirty="0"/>
              <a:t>Keywords</a:t>
            </a:r>
          </a:p>
        </p:txBody>
      </p:sp>
      <p:sp>
        <p:nvSpPr>
          <p:cNvPr id="12" name="Rectangle 11"/>
          <p:cNvSpPr/>
          <p:nvPr/>
        </p:nvSpPr>
        <p:spPr>
          <a:xfrm>
            <a:off x="6172200" y="28201"/>
            <a:ext cx="2933700" cy="6829799"/>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p:cNvSpPr/>
          <p:nvPr/>
        </p:nvSpPr>
        <p:spPr>
          <a:xfrm>
            <a:off x="3086100" y="28202"/>
            <a:ext cx="2933700" cy="6829798"/>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0" y="0"/>
            <a:ext cx="2933700" cy="6858000"/>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2" name="TextBox 21"/>
          <p:cNvSpPr txBox="1"/>
          <p:nvPr/>
        </p:nvSpPr>
        <p:spPr>
          <a:xfrm>
            <a:off x="0" y="0"/>
            <a:ext cx="2933700" cy="738664"/>
          </a:xfrm>
          <a:prstGeom prst="rect">
            <a:avLst/>
          </a:prstGeom>
          <a:solidFill>
            <a:srgbClr val="FF6600"/>
          </a:solidFill>
          <a:ln>
            <a:solidFill>
              <a:srgbClr val="FF6600"/>
            </a:solidFill>
          </a:ln>
        </p:spPr>
        <p:txBody>
          <a:bodyPr wrap="square" rtlCol="0">
            <a:spAutoFit/>
          </a:bodyPr>
          <a:lstStyle/>
          <a:p>
            <a:r>
              <a:rPr lang="en-GB" sz="1400" dirty="0">
                <a:solidFill>
                  <a:schemeClr val="bg1"/>
                </a:solidFill>
                <a:latin typeface="Arial" panose="020B0604020202020204" pitchFamily="34" charset="0"/>
                <a:cs typeface="Arial" panose="020B0604020202020204" pitchFamily="34" charset="0"/>
              </a:rPr>
              <a:t>LO2 Understand how hospitality and catering provision operates</a:t>
            </a:r>
          </a:p>
          <a:p>
            <a:pPr algn="ctr"/>
            <a:r>
              <a:rPr lang="en-GB" sz="1400" b="1" dirty="0">
                <a:solidFill>
                  <a:schemeClr val="bg1"/>
                </a:solidFill>
              </a:rPr>
              <a:t>16.  The operation of front of house</a:t>
            </a:r>
          </a:p>
        </p:txBody>
      </p:sp>
      <p:sp>
        <p:nvSpPr>
          <p:cNvPr id="26" name="TextBox 25"/>
          <p:cNvSpPr txBox="1"/>
          <p:nvPr/>
        </p:nvSpPr>
        <p:spPr>
          <a:xfrm>
            <a:off x="6184977" y="37924"/>
            <a:ext cx="2920923" cy="276999"/>
          </a:xfrm>
          <a:prstGeom prst="rect">
            <a:avLst/>
          </a:prstGeom>
          <a:solidFill>
            <a:srgbClr val="FF6600"/>
          </a:solidFill>
          <a:ln>
            <a:solidFill>
              <a:srgbClr val="FF6600"/>
            </a:solidFill>
          </a:ln>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20. Dress code</a:t>
            </a:r>
            <a:endParaRPr lang="en-GB" sz="1200" b="1" dirty="0">
              <a:solidFill>
                <a:schemeClr val="bg1"/>
              </a:solidFill>
            </a:endParaRPr>
          </a:p>
        </p:txBody>
      </p:sp>
      <p:pic>
        <p:nvPicPr>
          <p:cNvPr id="2" name="Picture 1"/>
          <p:cNvPicPr>
            <a:picLocks noChangeAspect="1"/>
          </p:cNvPicPr>
          <p:nvPr/>
        </p:nvPicPr>
        <p:blipFill>
          <a:blip r:embed="rId3"/>
          <a:stretch>
            <a:fillRect/>
          </a:stretch>
        </p:blipFill>
        <p:spPr>
          <a:xfrm>
            <a:off x="2968540" y="3386853"/>
            <a:ext cx="3216437" cy="557345"/>
          </a:xfrm>
          <a:prstGeom prst="rect">
            <a:avLst/>
          </a:prstGeom>
          <a:ln>
            <a:solidFill>
              <a:srgbClr val="00CC00"/>
            </a:solidFill>
          </a:ln>
        </p:spPr>
      </p:pic>
      <p:sp>
        <p:nvSpPr>
          <p:cNvPr id="49" name="Rectangle 48"/>
          <p:cNvSpPr/>
          <p:nvPr/>
        </p:nvSpPr>
        <p:spPr>
          <a:xfrm>
            <a:off x="9139344" y="1415214"/>
            <a:ext cx="750685" cy="1285843"/>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100" dirty="0"/>
              <a:t>Extended reading</a:t>
            </a:r>
          </a:p>
        </p:txBody>
      </p:sp>
      <p:sp>
        <p:nvSpPr>
          <p:cNvPr id="50" name="Rectangle 49"/>
          <p:cNvSpPr/>
          <p:nvPr/>
        </p:nvSpPr>
        <p:spPr>
          <a:xfrm>
            <a:off x="9127034" y="2814926"/>
            <a:ext cx="750685" cy="1285843"/>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100" dirty="0"/>
              <a:t>Exam question</a:t>
            </a:r>
          </a:p>
        </p:txBody>
      </p:sp>
      <p:sp>
        <p:nvSpPr>
          <p:cNvPr id="51" name="Rectangle 50"/>
          <p:cNvSpPr/>
          <p:nvPr/>
        </p:nvSpPr>
        <p:spPr>
          <a:xfrm>
            <a:off x="9126217" y="4214638"/>
            <a:ext cx="750685" cy="1285843"/>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100" dirty="0"/>
              <a:t>Video links</a:t>
            </a:r>
          </a:p>
        </p:txBody>
      </p:sp>
      <p:sp>
        <p:nvSpPr>
          <p:cNvPr id="52" name="Rectangle 51"/>
          <p:cNvSpPr/>
          <p:nvPr/>
        </p:nvSpPr>
        <p:spPr>
          <a:xfrm>
            <a:off x="9113907" y="5561794"/>
            <a:ext cx="750685" cy="1285843"/>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900" dirty="0"/>
              <a:t>Revision Techniques</a:t>
            </a:r>
          </a:p>
        </p:txBody>
      </p:sp>
      <p:sp>
        <p:nvSpPr>
          <p:cNvPr id="19" name="TextBox 18"/>
          <p:cNvSpPr txBox="1"/>
          <p:nvPr/>
        </p:nvSpPr>
        <p:spPr>
          <a:xfrm>
            <a:off x="3092315" y="37924"/>
            <a:ext cx="2927484" cy="307777"/>
          </a:xfrm>
          <a:prstGeom prst="rect">
            <a:avLst/>
          </a:prstGeom>
          <a:solidFill>
            <a:srgbClr val="FF6600"/>
          </a:solidFill>
          <a:ln>
            <a:solidFill>
              <a:srgbClr val="FF6600"/>
            </a:solidFill>
          </a:ln>
        </p:spPr>
        <p:txBody>
          <a:bodyPr wrap="square" rtlCol="0">
            <a:spAutoFit/>
          </a:bodyPr>
          <a:lstStyle/>
          <a:p>
            <a:r>
              <a:rPr lang="en-GB" sz="1400" b="1" dirty="0">
                <a:solidFill>
                  <a:schemeClr val="bg1"/>
                </a:solidFill>
              </a:rPr>
              <a:t>17. Materials</a:t>
            </a:r>
          </a:p>
        </p:txBody>
      </p:sp>
      <p:sp>
        <p:nvSpPr>
          <p:cNvPr id="55" name="TextBox 54"/>
          <p:cNvSpPr txBox="1"/>
          <p:nvPr/>
        </p:nvSpPr>
        <p:spPr>
          <a:xfrm>
            <a:off x="3086115" y="343779"/>
            <a:ext cx="2909083" cy="2062103"/>
          </a:xfrm>
          <a:prstGeom prst="rect">
            <a:avLst/>
          </a:prstGeom>
          <a:noFill/>
        </p:spPr>
        <p:txBody>
          <a:bodyPr wrap="square" rtlCol="0">
            <a:spAutoFit/>
          </a:bodyPr>
          <a:lstStyle/>
          <a:p>
            <a:r>
              <a:rPr lang="en-GB" sz="800" dirty="0"/>
              <a:t>Materials that are frequently used in the a catering kitchen include:</a:t>
            </a:r>
          </a:p>
          <a:p>
            <a:pPr marL="171450" indent="-171450">
              <a:buFont typeface="Arial" panose="020B0604020202020204" pitchFamily="34" charset="0"/>
              <a:buChar char="•"/>
            </a:pPr>
            <a:r>
              <a:rPr lang="en-GB" sz="800" dirty="0"/>
              <a:t>Detergents- to remove dirt and grease</a:t>
            </a:r>
          </a:p>
          <a:p>
            <a:pPr marL="171450" indent="-171450">
              <a:buFont typeface="Arial" panose="020B0604020202020204" pitchFamily="34" charset="0"/>
              <a:buChar char="•"/>
            </a:pPr>
            <a:r>
              <a:rPr lang="en-GB" sz="800" dirty="0"/>
              <a:t>Disinfectant- to destroy bacteria</a:t>
            </a:r>
          </a:p>
          <a:p>
            <a:pPr marL="171450" indent="-171450">
              <a:buFont typeface="Arial" panose="020B0604020202020204" pitchFamily="34" charset="0"/>
              <a:buChar char="•"/>
            </a:pPr>
            <a:r>
              <a:rPr lang="en-GB" sz="800" dirty="0"/>
              <a:t>First aid kit</a:t>
            </a:r>
          </a:p>
          <a:p>
            <a:pPr marL="171450" indent="-171450">
              <a:buFont typeface="Arial" panose="020B0604020202020204" pitchFamily="34" charset="0"/>
              <a:buChar char="•"/>
            </a:pPr>
            <a:r>
              <a:rPr lang="en-GB" sz="800" dirty="0"/>
              <a:t>Hand wash and paper towels or hand driers</a:t>
            </a:r>
          </a:p>
          <a:p>
            <a:pPr marL="171450" indent="-171450">
              <a:buFont typeface="Arial" panose="020B0604020202020204" pitchFamily="34" charset="0"/>
              <a:buChar char="•"/>
            </a:pPr>
            <a:r>
              <a:rPr lang="en-GB" sz="800" dirty="0"/>
              <a:t>Kitchen cloths- disposable cloths are often used as they can be thrown away after use</a:t>
            </a:r>
          </a:p>
          <a:p>
            <a:pPr marL="171450" indent="-171450">
              <a:buFont typeface="Arial" panose="020B0604020202020204" pitchFamily="34" charset="0"/>
              <a:buChar char="•"/>
            </a:pPr>
            <a:r>
              <a:rPr lang="en-GB" sz="800" dirty="0"/>
              <a:t>Kitchen paper, foil, cling film, parchment paper, bin liners</a:t>
            </a:r>
          </a:p>
          <a:p>
            <a:pPr marL="171450" indent="-171450">
              <a:buFont typeface="Arial" panose="020B0604020202020204" pitchFamily="34" charset="0"/>
              <a:buChar char="•"/>
            </a:pPr>
            <a:r>
              <a:rPr lang="en-GB" sz="800" dirty="0"/>
              <a:t>Mops, dustpan and brushes, brooms, aprons</a:t>
            </a:r>
          </a:p>
          <a:p>
            <a:pPr marL="171450" indent="-171450">
              <a:buFont typeface="Arial" panose="020B0604020202020204" pitchFamily="34" charset="0"/>
              <a:buChar char="•"/>
            </a:pPr>
            <a:r>
              <a:rPr lang="en-GB" sz="800" dirty="0"/>
              <a:t>Oven gloves</a:t>
            </a:r>
          </a:p>
          <a:p>
            <a:pPr marL="171450" indent="-171450">
              <a:buFont typeface="Arial" panose="020B0604020202020204" pitchFamily="34" charset="0"/>
              <a:buChar char="•"/>
            </a:pPr>
            <a:r>
              <a:rPr lang="en-GB" sz="800" dirty="0"/>
              <a:t>Sanitiser-usually in the form of a spray for cleaning and disinfecting </a:t>
            </a:r>
          </a:p>
          <a:p>
            <a:pPr marL="171450" indent="-171450">
              <a:buFont typeface="Arial" panose="020B0604020202020204" pitchFamily="34" charset="0"/>
              <a:buChar char="•"/>
            </a:pPr>
            <a:r>
              <a:rPr lang="en-GB" sz="800" dirty="0"/>
              <a:t>Tea towels</a:t>
            </a:r>
          </a:p>
          <a:p>
            <a:endParaRPr lang="en-GB" sz="800" dirty="0"/>
          </a:p>
          <a:p>
            <a:endParaRPr lang="en-GB" sz="800" dirty="0"/>
          </a:p>
        </p:txBody>
      </p:sp>
      <p:sp>
        <p:nvSpPr>
          <p:cNvPr id="65" name="TextBox 64"/>
          <p:cNvSpPr txBox="1"/>
          <p:nvPr/>
        </p:nvSpPr>
        <p:spPr>
          <a:xfrm>
            <a:off x="3082505" y="4002078"/>
            <a:ext cx="2954017" cy="307777"/>
          </a:xfrm>
          <a:prstGeom prst="rect">
            <a:avLst/>
          </a:prstGeom>
          <a:solidFill>
            <a:srgbClr val="FF6600"/>
          </a:solidFill>
          <a:ln>
            <a:solidFill>
              <a:srgbClr val="FF6600"/>
            </a:solidFill>
          </a:ln>
        </p:spPr>
        <p:txBody>
          <a:bodyPr wrap="square" rtlCol="0">
            <a:spAutoFit/>
          </a:bodyPr>
          <a:lstStyle/>
          <a:p>
            <a:r>
              <a:rPr lang="en-GB" sz="1400" b="1" dirty="0">
                <a:solidFill>
                  <a:schemeClr val="bg1"/>
                </a:solidFill>
              </a:rPr>
              <a:t>19. </a:t>
            </a:r>
            <a:r>
              <a:rPr lang="en-GB" sz="1200" b="1" dirty="0">
                <a:solidFill>
                  <a:schemeClr val="bg1"/>
                </a:solidFill>
              </a:rPr>
              <a:t>Documentation and Administration</a:t>
            </a:r>
          </a:p>
        </p:txBody>
      </p:sp>
      <p:graphicFrame>
        <p:nvGraphicFramePr>
          <p:cNvPr id="67" name="Diagram 66"/>
          <p:cNvGraphicFramePr/>
          <p:nvPr>
            <p:extLst>
              <p:ext uri="{D42A27DB-BD31-4B8C-83A1-F6EECF244321}">
                <p14:modId xmlns:p14="http://schemas.microsoft.com/office/powerpoint/2010/main" val="282619720"/>
              </p:ext>
            </p:extLst>
          </p:nvPr>
        </p:nvGraphicFramePr>
        <p:xfrm>
          <a:off x="5504554" y="3404353"/>
          <a:ext cx="4306700" cy="33879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2" name="TextBox 31"/>
          <p:cNvSpPr txBox="1"/>
          <p:nvPr/>
        </p:nvSpPr>
        <p:spPr>
          <a:xfrm>
            <a:off x="3092315" y="2125775"/>
            <a:ext cx="2927484" cy="307777"/>
          </a:xfrm>
          <a:prstGeom prst="rect">
            <a:avLst/>
          </a:prstGeom>
          <a:solidFill>
            <a:srgbClr val="FF6600"/>
          </a:solidFill>
          <a:ln>
            <a:solidFill>
              <a:srgbClr val="FF6600"/>
            </a:solidFill>
          </a:ln>
        </p:spPr>
        <p:txBody>
          <a:bodyPr wrap="square" rtlCol="0">
            <a:spAutoFit/>
          </a:bodyPr>
          <a:lstStyle/>
          <a:p>
            <a:r>
              <a:rPr lang="en-GB" sz="1400" b="1" dirty="0">
                <a:solidFill>
                  <a:schemeClr val="bg1"/>
                </a:solidFill>
              </a:rPr>
              <a:t>18. Staff allocation</a:t>
            </a:r>
          </a:p>
        </p:txBody>
      </p:sp>
      <p:pic>
        <p:nvPicPr>
          <p:cNvPr id="4" name="Picture 3"/>
          <p:cNvPicPr>
            <a:picLocks noChangeAspect="1"/>
          </p:cNvPicPr>
          <p:nvPr/>
        </p:nvPicPr>
        <p:blipFill>
          <a:blip r:embed="rId9"/>
          <a:stretch>
            <a:fillRect/>
          </a:stretch>
        </p:blipFill>
        <p:spPr>
          <a:xfrm>
            <a:off x="46354" y="1080455"/>
            <a:ext cx="2825246" cy="2118935"/>
          </a:xfrm>
          <a:prstGeom prst="rect">
            <a:avLst/>
          </a:prstGeom>
        </p:spPr>
      </p:pic>
      <p:pic>
        <p:nvPicPr>
          <p:cNvPr id="5" name="Picture 4"/>
          <p:cNvPicPr>
            <a:picLocks noChangeAspect="1"/>
          </p:cNvPicPr>
          <p:nvPr/>
        </p:nvPicPr>
        <p:blipFill>
          <a:blip r:embed="rId10"/>
          <a:stretch>
            <a:fillRect/>
          </a:stretch>
        </p:blipFill>
        <p:spPr>
          <a:xfrm>
            <a:off x="39538" y="3313955"/>
            <a:ext cx="2832062" cy="2124047"/>
          </a:xfrm>
          <a:prstGeom prst="rect">
            <a:avLst/>
          </a:prstGeom>
        </p:spPr>
      </p:pic>
      <p:pic>
        <p:nvPicPr>
          <p:cNvPr id="6" name="Picture 5"/>
          <p:cNvPicPr>
            <a:picLocks noChangeAspect="1"/>
          </p:cNvPicPr>
          <p:nvPr/>
        </p:nvPicPr>
        <p:blipFill rotWithShape="1">
          <a:blip r:embed="rId11"/>
          <a:srcRect b="11072"/>
          <a:stretch/>
        </p:blipFill>
        <p:spPr>
          <a:xfrm>
            <a:off x="46992" y="5544918"/>
            <a:ext cx="2824608" cy="1255932"/>
          </a:xfrm>
          <a:prstGeom prst="rect">
            <a:avLst/>
          </a:prstGeom>
        </p:spPr>
      </p:pic>
      <p:pic>
        <p:nvPicPr>
          <p:cNvPr id="7" name="Picture 6"/>
          <p:cNvPicPr>
            <a:picLocks noChangeAspect="1"/>
          </p:cNvPicPr>
          <p:nvPr/>
        </p:nvPicPr>
        <p:blipFill>
          <a:blip r:embed="rId12"/>
          <a:stretch>
            <a:fillRect/>
          </a:stretch>
        </p:blipFill>
        <p:spPr>
          <a:xfrm>
            <a:off x="3180228" y="4348767"/>
            <a:ext cx="2763371" cy="2559596"/>
          </a:xfrm>
          <a:prstGeom prst="rect">
            <a:avLst/>
          </a:prstGeom>
        </p:spPr>
      </p:pic>
      <p:sp>
        <p:nvSpPr>
          <p:cNvPr id="8" name="TextBox 7"/>
          <p:cNvSpPr txBox="1"/>
          <p:nvPr/>
        </p:nvSpPr>
        <p:spPr>
          <a:xfrm>
            <a:off x="3086100" y="2459487"/>
            <a:ext cx="2909098" cy="830997"/>
          </a:xfrm>
          <a:prstGeom prst="rect">
            <a:avLst/>
          </a:prstGeom>
          <a:noFill/>
        </p:spPr>
        <p:txBody>
          <a:bodyPr wrap="square" rtlCol="0">
            <a:spAutoFit/>
          </a:bodyPr>
          <a:lstStyle/>
          <a:p>
            <a:r>
              <a:rPr lang="en-GB" sz="800" dirty="0"/>
              <a:t>Staff are </a:t>
            </a:r>
            <a:r>
              <a:rPr lang="en-GB" sz="800" b="1" dirty="0">
                <a:solidFill>
                  <a:srgbClr val="FF0000"/>
                </a:solidFill>
              </a:rPr>
              <a:t>allocated</a:t>
            </a:r>
            <a:r>
              <a:rPr lang="en-GB" sz="800" dirty="0"/>
              <a:t> roles and responsibilities in front of house according to their qualifications and experience.</a:t>
            </a:r>
          </a:p>
          <a:p>
            <a:r>
              <a:rPr lang="en-GB" sz="800" dirty="0"/>
              <a:t>The manager of the hotel has overall responsibility for staff in front of house, but it is likely that staff would be allocated roles and responsibilities by the head housekeeper, head receptionist or head waiter</a:t>
            </a:r>
          </a:p>
        </p:txBody>
      </p:sp>
      <p:sp>
        <p:nvSpPr>
          <p:cNvPr id="10" name="TextBox 9"/>
          <p:cNvSpPr txBox="1"/>
          <p:nvPr/>
        </p:nvSpPr>
        <p:spPr>
          <a:xfrm>
            <a:off x="6184977" y="343779"/>
            <a:ext cx="2882734" cy="1815882"/>
          </a:xfrm>
          <a:prstGeom prst="rect">
            <a:avLst/>
          </a:prstGeom>
          <a:noFill/>
        </p:spPr>
        <p:txBody>
          <a:bodyPr wrap="square" rtlCol="0">
            <a:spAutoFit/>
          </a:bodyPr>
          <a:lstStyle/>
          <a:p>
            <a:r>
              <a:rPr lang="en-GB" sz="800" dirty="0"/>
              <a:t>Front of house staff have to look smart and clean to present a positive image. They often have a corporate uniform.</a:t>
            </a:r>
          </a:p>
          <a:p>
            <a:r>
              <a:rPr lang="en-GB" sz="800" dirty="0"/>
              <a:t>Room attendants have a uniform covered by an apron for cleaning duties.</a:t>
            </a:r>
          </a:p>
          <a:p>
            <a:r>
              <a:rPr lang="en-GB" sz="800" dirty="0"/>
              <a:t>Waiting staff and bar staff have a specific dress code, designed to look smart and be hygienic and safe:</a:t>
            </a:r>
          </a:p>
          <a:p>
            <a:r>
              <a:rPr lang="en-GB" sz="800" dirty="0"/>
              <a:t>Usually a black skirt/ trousers and a white blouse/ shirt</a:t>
            </a:r>
          </a:p>
          <a:p>
            <a:r>
              <a:rPr lang="en-GB" sz="800" dirty="0"/>
              <a:t>Long sleeves to cover arms in case of spillages and burns</a:t>
            </a:r>
          </a:p>
          <a:p>
            <a:r>
              <a:rPr lang="en-GB" sz="800" dirty="0"/>
              <a:t>Low heeled black shoes for comfort</a:t>
            </a:r>
          </a:p>
          <a:p>
            <a:r>
              <a:rPr lang="en-GB" sz="800" dirty="0"/>
              <a:t>Long hair ted back</a:t>
            </a:r>
          </a:p>
          <a:p>
            <a:r>
              <a:rPr lang="en-GB" sz="800" dirty="0"/>
              <a:t>Apron on top of uniform to protect from hot food/ drink spillages</a:t>
            </a:r>
          </a:p>
          <a:p>
            <a:r>
              <a:rPr lang="en-GB" sz="800" dirty="0"/>
              <a:t>Cloth tucked in waistband to use if carrying hot plates and dishes.</a:t>
            </a:r>
          </a:p>
        </p:txBody>
      </p:sp>
      <p:pic>
        <p:nvPicPr>
          <p:cNvPr id="27" name="Picture 2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146537" y="4782880"/>
            <a:ext cx="713390" cy="713390"/>
          </a:xfrm>
          <a:prstGeom prst="rect">
            <a:avLst/>
          </a:prstGeom>
        </p:spPr>
      </p:pic>
      <p:pic>
        <p:nvPicPr>
          <p:cNvPr id="11" name="Picture 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158942" y="3369503"/>
            <a:ext cx="711487" cy="711487"/>
          </a:xfrm>
          <a:prstGeom prst="rect">
            <a:avLst/>
          </a:prstGeom>
        </p:spPr>
      </p:pic>
      <p:pic>
        <p:nvPicPr>
          <p:cNvPr id="29" name="Picture 2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198600" y="2012573"/>
            <a:ext cx="644338" cy="644338"/>
          </a:xfrm>
          <a:prstGeom prst="rect">
            <a:avLst/>
          </a:prstGeom>
        </p:spPr>
      </p:pic>
      <p:pic>
        <p:nvPicPr>
          <p:cNvPr id="28" name="Picture 2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182480" y="587957"/>
            <a:ext cx="707550" cy="707550"/>
          </a:xfrm>
          <a:prstGeom prst="rect">
            <a:avLst/>
          </a:prstGeom>
        </p:spPr>
      </p:pic>
    </p:spTree>
    <p:extLst>
      <p:ext uri="{BB962C8B-B14F-4D97-AF65-F5344CB8AC3E}">
        <p14:creationId xmlns:p14="http://schemas.microsoft.com/office/powerpoint/2010/main" val="474627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1548" y="28202"/>
            <a:ext cx="750685" cy="1285843"/>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100" dirty="0"/>
              <a:t>Keywords</a:t>
            </a:r>
          </a:p>
        </p:txBody>
      </p:sp>
      <p:sp>
        <p:nvSpPr>
          <p:cNvPr id="12" name="Rectangle 11"/>
          <p:cNvSpPr/>
          <p:nvPr/>
        </p:nvSpPr>
        <p:spPr>
          <a:xfrm>
            <a:off x="6172200" y="28202"/>
            <a:ext cx="2933700" cy="6808548"/>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p:cNvSpPr/>
          <p:nvPr/>
        </p:nvSpPr>
        <p:spPr>
          <a:xfrm>
            <a:off x="3086100" y="28202"/>
            <a:ext cx="2933700" cy="6808548"/>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0" y="0"/>
            <a:ext cx="2933700" cy="6858000"/>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2" name="TextBox 21"/>
          <p:cNvSpPr txBox="1"/>
          <p:nvPr/>
        </p:nvSpPr>
        <p:spPr>
          <a:xfrm>
            <a:off x="0" y="0"/>
            <a:ext cx="2933700" cy="523220"/>
          </a:xfrm>
          <a:prstGeom prst="rect">
            <a:avLst/>
          </a:prstGeom>
          <a:solidFill>
            <a:srgbClr val="FF6600"/>
          </a:solidFill>
          <a:ln>
            <a:solidFill>
              <a:srgbClr val="FF6600"/>
            </a:solidFill>
          </a:ln>
        </p:spPr>
        <p:txBody>
          <a:bodyPr wrap="square" rtlCol="0">
            <a:spAutoFit/>
          </a:bodyPr>
          <a:lstStyle/>
          <a:p>
            <a:r>
              <a:rPr lang="en-GB" sz="1400" dirty="0">
                <a:solidFill>
                  <a:schemeClr val="bg1"/>
                </a:solidFill>
                <a:latin typeface="Arial" panose="020B0604020202020204" pitchFamily="34" charset="0"/>
                <a:cs typeface="Arial" panose="020B0604020202020204" pitchFamily="34" charset="0"/>
              </a:rPr>
              <a:t>LO2 Understand how hospitality and catering provision operates</a:t>
            </a:r>
            <a:endParaRPr lang="en-GB" sz="1400" dirty="0">
              <a:solidFill>
                <a:schemeClr val="bg1"/>
              </a:solidFill>
            </a:endParaRPr>
          </a:p>
        </p:txBody>
      </p:sp>
      <p:sp>
        <p:nvSpPr>
          <p:cNvPr id="26" name="TextBox 25"/>
          <p:cNvSpPr txBox="1"/>
          <p:nvPr/>
        </p:nvSpPr>
        <p:spPr>
          <a:xfrm>
            <a:off x="6172200" y="19364"/>
            <a:ext cx="2937644" cy="307777"/>
          </a:xfrm>
          <a:prstGeom prst="rect">
            <a:avLst/>
          </a:prstGeom>
          <a:solidFill>
            <a:srgbClr val="FF6600"/>
          </a:solidFill>
          <a:ln>
            <a:solidFill>
              <a:srgbClr val="FF6600"/>
            </a:solidFill>
          </a:ln>
        </p:spPr>
        <p:txBody>
          <a:bodyPr wrap="square" rtlCol="0">
            <a:spAutoFit/>
          </a:bodyPr>
          <a:lstStyle/>
          <a:p>
            <a:r>
              <a:rPr lang="en-GB" sz="1400" b="1" dirty="0">
                <a:solidFill>
                  <a:schemeClr val="bg1"/>
                </a:solidFill>
                <a:latin typeface="Arial" panose="020B0604020202020204" pitchFamily="34" charset="0"/>
                <a:cs typeface="Arial" panose="020B0604020202020204" pitchFamily="34" charset="0"/>
              </a:rPr>
              <a:t>23. Equality</a:t>
            </a:r>
            <a:endParaRPr lang="en-GB" sz="1400" b="1" dirty="0">
              <a:solidFill>
                <a:schemeClr val="bg1"/>
              </a:solidFill>
            </a:endParaRPr>
          </a:p>
        </p:txBody>
      </p:sp>
      <p:sp>
        <p:nvSpPr>
          <p:cNvPr id="40" name="TextBox 39"/>
          <p:cNvSpPr txBox="1"/>
          <p:nvPr/>
        </p:nvSpPr>
        <p:spPr>
          <a:xfrm>
            <a:off x="3082156" y="4265772"/>
            <a:ext cx="2937644" cy="307777"/>
          </a:xfrm>
          <a:prstGeom prst="rect">
            <a:avLst/>
          </a:prstGeom>
          <a:solidFill>
            <a:srgbClr val="FF6600"/>
          </a:solidFill>
          <a:ln>
            <a:solidFill>
              <a:srgbClr val="FF6600"/>
            </a:solidFill>
          </a:ln>
        </p:spPr>
        <p:txBody>
          <a:bodyPr wrap="square" rtlCol="0">
            <a:spAutoFit/>
          </a:bodyPr>
          <a:lstStyle/>
          <a:p>
            <a:r>
              <a:rPr lang="en-GB" sz="1400" b="1" dirty="0">
                <a:solidFill>
                  <a:schemeClr val="bg1"/>
                </a:solidFill>
              </a:rPr>
              <a:t>22. Customer Trends</a:t>
            </a:r>
          </a:p>
        </p:txBody>
      </p:sp>
      <p:pic>
        <p:nvPicPr>
          <p:cNvPr id="2" name="Picture 1"/>
          <p:cNvPicPr>
            <a:picLocks noChangeAspect="1"/>
          </p:cNvPicPr>
          <p:nvPr/>
        </p:nvPicPr>
        <p:blipFill>
          <a:blip r:embed="rId2"/>
          <a:stretch>
            <a:fillRect/>
          </a:stretch>
        </p:blipFill>
        <p:spPr>
          <a:xfrm>
            <a:off x="2944731" y="3708427"/>
            <a:ext cx="3216437" cy="557345"/>
          </a:xfrm>
          <a:prstGeom prst="rect">
            <a:avLst/>
          </a:prstGeom>
          <a:ln>
            <a:solidFill>
              <a:srgbClr val="00CC00"/>
            </a:solidFill>
          </a:ln>
        </p:spPr>
      </p:pic>
      <p:sp>
        <p:nvSpPr>
          <p:cNvPr id="49" name="Rectangle 48"/>
          <p:cNvSpPr/>
          <p:nvPr/>
        </p:nvSpPr>
        <p:spPr>
          <a:xfrm>
            <a:off x="9139344" y="1415214"/>
            <a:ext cx="750685" cy="1285843"/>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100" dirty="0"/>
              <a:t>Extended reading</a:t>
            </a:r>
          </a:p>
        </p:txBody>
      </p:sp>
      <p:sp>
        <p:nvSpPr>
          <p:cNvPr id="50" name="Rectangle 49"/>
          <p:cNvSpPr/>
          <p:nvPr/>
        </p:nvSpPr>
        <p:spPr>
          <a:xfrm>
            <a:off x="9127034" y="2814926"/>
            <a:ext cx="750685" cy="1285843"/>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100" dirty="0"/>
              <a:t>Exam question</a:t>
            </a:r>
          </a:p>
        </p:txBody>
      </p:sp>
      <p:sp>
        <p:nvSpPr>
          <p:cNvPr id="51" name="Rectangle 50"/>
          <p:cNvSpPr/>
          <p:nvPr/>
        </p:nvSpPr>
        <p:spPr>
          <a:xfrm>
            <a:off x="9126217" y="4214638"/>
            <a:ext cx="750685" cy="1285843"/>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100" dirty="0"/>
              <a:t>Video links</a:t>
            </a:r>
          </a:p>
        </p:txBody>
      </p:sp>
      <p:sp>
        <p:nvSpPr>
          <p:cNvPr id="52" name="Rectangle 51"/>
          <p:cNvSpPr/>
          <p:nvPr/>
        </p:nvSpPr>
        <p:spPr>
          <a:xfrm>
            <a:off x="9113907" y="5561794"/>
            <a:ext cx="750685" cy="1285843"/>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900" dirty="0"/>
              <a:t>Revision Techniques</a:t>
            </a:r>
          </a:p>
        </p:txBody>
      </p:sp>
      <p:sp>
        <p:nvSpPr>
          <p:cNvPr id="34" name="Rectangle 33"/>
          <p:cNvSpPr/>
          <p:nvPr/>
        </p:nvSpPr>
        <p:spPr>
          <a:xfrm>
            <a:off x="-11031" y="611569"/>
            <a:ext cx="2944731" cy="830997"/>
          </a:xfrm>
          <a:prstGeom prst="rect">
            <a:avLst/>
          </a:prstGeom>
          <a:solidFill>
            <a:srgbClr val="FF6600"/>
          </a:solidFill>
          <a:ln>
            <a:solidFill>
              <a:srgbClr val="FF6600"/>
            </a:solidFill>
          </a:ln>
        </p:spPr>
        <p:txBody>
          <a:bodyPr wrap="square">
            <a:spAutoFit/>
          </a:bodyPr>
          <a:lstStyle/>
          <a:p>
            <a:pPr algn="ctr"/>
            <a:r>
              <a:rPr lang="en-GB" sz="1600" dirty="0">
                <a:solidFill>
                  <a:schemeClr val="bg1"/>
                </a:solidFill>
              </a:rPr>
              <a:t>21.  How hospitality and catering provision meet customer requirements</a:t>
            </a:r>
          </a:p>
        </p:txBody>
      </p:sp>
      <p:pic>
        <p:nvPicPr>
          <p:cNvPr id="4" name="Picture 3"/>
          <p:cNvPicPr>
            <a:picLocks noChangeAspect="1"/>
          </p:cNvPicPr>
          <p:nvPr/>
        </p:nvPicPr>
        <p:blipFill>
          <a:blip r:embed="rId3"/>
          <a:stretch>
            <a:fillRect/>
          </a:stretch>
        </p:blipFill>
        <p:spPr>
          <a:xfrm>
            <a:off x="45221" y="1804223"/>
            <a:ext cx="2758142" cy="2021406"/>
          </a:xfrm>
          <a:prstGeom prst="rect">
            <a:avLst/>
          </a:prstGeom>
        </p:spPr>
      </p:pic>
      <p:sp>
        <p:nvSpPr>
          <p:cNvPr id="5" name="TextBox 4"/>
          <p:cNvSpPr txBox="1"/>
          <p:nvPr/>
        </p:nvSpPr>
        <p:spPr>
          <a:xfrm>
            <a:off x="0" y="1442566"/>
            <a:ext cx="2933700" cy="461665"/>
          </a:xfrm>
          <a:prstGeom prst="rect">
            <a:avLst/>
          </a:prstGeom>
          <a:noFill/>
        </p:spPr>
        <p:txBody>
          <a:bodyPr wrap="square" rtlCol="0">
            <a:spAutoFit/>
          </a:bodyPr>
          <a:lstStyle/>
          <a:p>
            <a:r>
              <a:rPr lang="en-GB" sz="800" dirty="0"/>
              <a:t>A hospitality and catering business cannot operate without customers, so meeting customers requirements is of the upmost importance. There are three main groups of customers.</a:t>
            </a:r>
          </a:p>
        </p:txBody>
      </p:sp>
      <p:graphicFrame>
        <p:nvGraphicFramePr>
          <p:cNvPr id="6" name="Table 5"/>
          <p:cNvGraphicFramePr>
            <a:graphicFrameLocks noGrp="1"/>
          </p:cNvGraphicFramePr>
          <p:nvPr>
            <p:extLst>
              <p:ext uri="{D42A27DB-BD31-4B8C-83A1-F6EECF244321}">
                <p14:modId xmlns:p14="http://schemas.microsoft.com/office/powerpoint/2010/main" val="786502680"/>
              </p:ext>
            </p:extLst>
          </p:nvPr>
        </p:nvGraphicFramePr>
        <p:xfrm>
          <a:off x="33391" y="3840965"/>
          <a:ext cx="2890783" cy="2961640"/>
        </p:xfrm>
        <a:graphic>
          <a:graphicData uri="http://schemas.openxmlformats.org/drawingml/2006/table">
            <a:tbl>
              <a:tblPr firstRow="1" bandRow="1">
                <a:tableStyleId>{72833802-FEF1-4C79-8D5D-14CF1EAF98D9}</a:tableStyleId>
              </a:tblPr>
              <a:tblGrid>
                <a:gridCol w="662787">
                  <a:extLst>
                    <a:ext uri="{9D8B030D-6E8A-4147-A177-3AD203B41FA5}">
                      <a16:colId xmlns:a16="http://schemas.microsoft.com/office/drawing/2014/main" val="20000"/>
                    </a:ext>
                  </a:extLst>
                </a:gridCol>
                <a:gridCol w="2227996">
                  <a:extLst>
                    <a:ext uri="{9D8B030D-6E8A-4147-A177-3AD203B41FA5}">
                      <a16:colId xmlns:a16="http://schemas.microsoft.com/office/drawing/2014/main" val="20001"/>
                    </a:ext>
                  </a:extLst>
                </a:gridCol>
              </a:tblGrid>
              <a:tr h="370840">
                <a:tc>
                  <a:txBody>
                    <a:bodyPr/>
                    <a:lstStyle/>
                    <a:p>
                      <a:r>
                        <a:rPr lang="en-GB" sz="800" dirty="0"/>
                        <a:t>Type of customer</a:t>
                      </a:r>
                    </a:p>
                  </a:txBody>
                  <a:tcPr>
                    <a:solidFill>
                      <a:srgbClr val="FF6600"/>
                    </a:solidFill>
                  </a:tcPr>
                </a:tc>
                <a:tc>
                  <a:txBody>
                    <a:bodyPr/>
                    <a:lstStyle/>
                    <a:p>
                      <a:r>
                        <a:rPr lang="en-GB" sz="1400" dirty="0"/>
                        <a:t>Possible customer needs</a:t>
                      </a:r>
                    </a:p>
                  </a:txBody>
                  <a:tcPr>
                    <a:solidFill>
                      <a:srgbClr val="FF6600"/>
                    </a:solidFill>
                  </a:tcPr>
                </a:tc>
                <a:extLst>
                  <a:ext uri="{0D108BD9-81ED-4DB2-BD59-A6C34878D82A}">
                    <a16:rowId xmlns:a16="http://schemas.microsoft.com/office/drawing/2014/main" val="10000"/>
                  </a:ext>
                </a:extLst>
              </a:tr>
              <a:tr h="370840">
                <a:tc>
                  <a:txBody>
                    <a:bodyPr/>
                    <a:lstStyle/>
                    <a:p>
                      <a:r>
                        <a:rPr lang="en-GB" sz="800" b="1" dirty="0">
                          <a:solidFill>
                            <a:srgbClr val="FF0000"/>
                          </a:solidFill>
                        </a:rPr>
                        <a:t>Leisure</a:t>
                      </a:r>
                    </a:p>
                  </a:txBody>
                  <a:tcPr/>
                </a:tc>
                <a:tc>
                  <a:txBody>
                    <a:bodyPr/>
                    <a:lstStyle/>
                    <a:p>
                      <a:r>
                        <a:rPr lang="en-GB" sz="800" dirty="0"/>
                        <a:t>Facilities such as pools,</a:t>
                      </a:r>
                      <a:r>
                        <a:rPr lang="en-GB" sz="800" baseline="0" dirty="0"/>
                        <a:t> gym or spa, sporting activities such as golf</a:t>
                      </a:r>
                    </a:p>
                    <a:p>
                      <a:r>
                        <a:rPr lang="en-GB" sz="800" baseline="0" dirty="0"/>
                        <a:t>Local maps</a:t>
                      </a:r>
                    </a:p>
                    <a:p>
                      <a:r>
                        <a:rPr lang="en-GB" sz="800" baseline="0" dirty="0"/>
                        <a:t>Tourist information</a:t>
                      </a:r>
                    </a:p>
                    <a:p>
                      <a:r>
                        <a:rPr lang="en-GB" sz="800" baseline="0" dirty="0"/>
                        <a:t>Sightseeing information</a:t>
                      </a:r>
                      <a:endParaRPr lang="en-GB" sz="800" dirty="0"/>
                    </a:p>
                  </a:txBody>
                  <a:tcPr/>
                </a:tc>
                <a:extLst>
                  <a:ext uri="{0D108BD9-81ED-4DB2-BD59-A6C34878D82A}">
                    <a16:rowId xmlns:a16="http://schemas.microsoft.com/office/drawing/2014/main" val="10001"/>
                  </a:ext>
                </a:extLst>
              </a:tr>
              <a:tr h="370840">
                <a:tc>
                  <a:txBody>
                    <a:bodyPr/>
                    <a:lstStyle/>
                    <a:p>
                      <a:r>
                        <a:rPr lang="en-GB" sz="800" dirty="0"/>
                        <a:t>Business</a:t>
                      </a:r>
                      <a:r>
                        <a:rPr lang="en-GB" sz="800" baseline="0" dirty="0"/>
                        <a:t> or </a:t>
                      </a:r>
                      <a:r>
                        <a:rPr lang="en-GB" sz="800" b="1" baseline="0" dirty="0">
                          <a:solidFill>
                            <a:srgbClr val="FF0000"/>
                          </a:solidFill>
                        </a:rPr>
                        <a:t>corporate</a:t>
                      </a:r>
                      <a:endParaRPr lang="en-GB" sz="800" b="1" dirty="0">
                        <a:solidFill>
                          <a:srgbClr val="FF0000"/>
                        </a:solidFill>
                      </a:endParaRPr>
                    </a:p>
                  </a:txBody>
                  <a:tcPr/>
                </a:tc>
                <a:tc>
                  <a:txBody>
                    <a:bodyPr/>
                    <a:lstStyle/>
                    <a:p>
                      <a:r>
                        <a:rPr lang="en-GB" sz="800" dirty="0"/>
                        <a:t>Pick up/ taxi from the airport</a:t>
                      </a:r>
                    </a:p>
                    <a:p>
                      <a:r>
                        <a:rPr lang="en-GB" sz="800" dirty="0"/>
                        <a:t>Express</a:t>
                      </a:r>
                      <a:r>
                        <a:rPr lang="en-GB" sz="800" baseline="0" dirty="0"/>
                        <a:t> check in and out</a:t>
                      </a:r>
                    </a:p>
                    <a:p>
                      <a:r>
                        <a:rPr lang="en-GB" sz="800" baseline="0" dirty="0"/>
                        <a:t>Business centre or lounge with IT facilities and Wi-Fi</a:t>
                      </a:r>
                    </a:p>
                    <a:p>
                      <a:r>
                        <a:rPr lang="en-GB" sz="800" baseline="0" dirty="0"/>
                        <a:t>Trouser press and laundry service</a:t>
                      </a:r>
                    </a:p>
                    <a:p>
                      <a:r>
                        <a:rPr lang="en-GB" sz="800" baseline="0" dirty="0"/>
                        <a:t>Financial newspapers and magazines</a:t>
                      </a:r>
                    </a:p>
                    <a:p>
                      <a:r>
                        <a:rPr lang="en-GB" sz="800" baseline="0" dirty="0"/>
                        <a:t>High level of food and beverage facilities, personalised service</a:t>
                      </a:r>
                    </a:p>
                    <a:p>
                      <a:r>
                        <a:rPr lang="en-GB" sz="800" baseline="0" dirty="0"/>
                        <a:t>Fine dining options</a:t>
                      </a:r>
                    </a:p>
                    <a:p>
                      <a:r>
                        <a:rPr lang="en-GB" sz="800" baseline="0" dirty="0"/>
                        <a:t>Conference rooms</a:t>
                      </a:r>
                    </a:p>
                    <a:p>
                      <a:r>
                        <a:rPr lang="en-GB" sz="800" baseline="0" dirty="0"/>
                        <a:t>Access to leisure facilities</a:t>
                      </a:r>
                      <a:endParaRPr lang="en-GB" sz="800" dirty="0"/>
                    </a:p>
                  </a:txBody>
                  <a:tcPr/>
                </a:tc>
                <a:extLst>
                  <a:ext uri="{0D108BD9-81ED-4DB2-BD59-A6C34878D82A}">
                    <a16:rowId xmlns:a16="http://schemas.microsoft.com/office/drawing/2014/main" val="10002"/>
                  </a:ext>
                </a:extLst>
              </a:tr>
              <a:tr h="370840">
                <a:tc>
                  <a:txBody>
                    <a:bodyPr/>
                    <a:lstStyle/>
                    <a:p>
                      <a:r>
                        <a:rPr lang="en-GB" sz="800" dirty="0"/>
                        <a:t>Local resident</a:t>
                      </a:r>
                    </a:p>
                  </a:txBody>
                  <a:tcPr/>
                </a:tc>
                <a:tc>
                  <a:txBody>
                    <a:bodyPr/>
                    <a:lstStyle/>
                    <a:p>
                      <a:r>
                        <a:rPr lang="en-GB" sz="800" dirty="0"/>
                        <a:t>Access to facilities such as pool, gym or spa, sporting activities such as golf</a:t>
                      </a:r>
                    </a:p>
                    <a:p>
                      <a:r>
                        <a:rPr lang="en-GB" sz="800" dirty="0"/>
                        <a:t>Ability</a:t>
                      </a:r>
                      <a:r>
                        <a:rPr lang="en-GB" sz="800" baseline="0" dirty="0"/>
                        <a:t> to book a table for lunch or dinner only.</a:t>
                      </a:r>
                      <a:endParaRPr lang="en-GB" sz="800" dirty="0"/>
                    </a:p>
                  </a:txBody>
                  <a:tcPr/>
                </a:tc>
                <a:extLst>
                  <a:ext uri="{0D108BD9-81ED-4DB2-BD59-A6C34878D82A}">
                    <a16:rowId xmlns:a16="http://schemas.microsoft.com/office/drawing/2014/main" val="10003"/>
                  </a:ext>
                </a:extLst>
              </a:tr>
            </a:tbl>
          </a:graphicData>
        </a:graphic>
      </p:graphicFrame>
      <p:graphicFrame>
        <p:nvGraphicFramePr>
          <p:cNvPr id="20" name="Diagram 19"/>
          <p:cNvGraphicFramePr/>
          <p:nvPr>
            <p:extLst>
              <p:ext uri="{D42A27DB-BD31-4B8C-83A1-F6EECF244321}">
                <p14:modId xmlns:p14="http://schemas.microsoft.com/office/powerpoint/2010/main" val="2402919930"/>
              </p:ext>
            </p:extLst>
          </p:nvPr>
        </p:nvGraphicFramePr>
        <p:xfrm>
          <a:off x="2399600" y="174349"/>
          <a:ext cx="4306700" cy="33879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6"/>
          <p:cNvPicPr>
            <a:picLocks noChangeAspect="1"/>
          </p:cNvPicPr>
          <p:nvPr/>
        </p:nvPicPr>
        <p:blipFill rotWithShape="1">
          <a:blip r:embed="rId9"/>
          <a:srcRect l="47000" t="24029"/>
          <a:stretch/>
        </p:blipFill>
        <p:spPr>
          <a:xfrm>
            <a:off x="3110672" y="4602299"/>
            <a:ext cx="727904" cy="584301"/>
          </a:xfrm>
          <a:prstGeom prst="rect">
            <a:avLst/>
          </a:prstGeom>
        </p:spPr>
      </p:pic>
      <p:pic>
        <p:nvPicPr>
          <p:cNvPr id="8" name="Picture 7"/>
          <p:cNvPicPr>
            <a:picLocks noChangeAspect="1"/>
          </p:cNvPicPr>
          <p:nvPr/>
        </p:nvPicPr>
        <p:blipFill>
          <a:blip r:embed="rId10"/>
          <a:stretch>
            <a:fillRect/>
          </a:stretch>
        </p:blipFill>
        <p:spPr>
          <a:xfrm>
            <a:off x="3867850" y="4603283"/>
            <a:ext cx="1037525" cy="588395"/>
          </a:xfrm>
          <a:prstGeom prst="rect">
            <a:avLst/>
          </a:prstGeom>
        </p:spPr>
      </p:pic>
      <p:pic>
        <p:nvPicPr>
          <p:cNvPr id="9" name="Picture 8"/>
          <p:cNvPicPr>
            <a:picLocks noChangeAspect="1"/>
          </p:cNvPicPr>
          <p:nvPr/>
        </p:nvPicPr>
        <p:blipFill>
          <a:blip r:embed="rId11"/>
          <a:stretch>
            <a:fillRect/>
          </a:stretch>
        </p:blipFill>
        <p:spPr>
          <a:xfrm>
            <a:off x="4934649" y="4590297"/>
            <a:ext cx="1061278" cy="596303"/>
          </a:xfrm>
          <a:prstGeom prst="rect">
            <a:avLst/>
          </a:prstGeom>
        </p:spPr>
      </p:pic>
      <p:pic>
        <p:nvPicPr>
          <p:cNvPr id="11" name="Picture 10"/>
          <p:cNvPicPr>
            <a:picLocks noChangeAspect="1"/>
          </p:cNvPicPr>
          <p:nvPr/>
        </p:nvPicPr>
        <p:blipFill>
          <a:blip r:embed="rId12"/>
          <a:stretch>
            <a:fillRect/>
          </a:stretch>
        </p:blipFill>
        <p:spPr>
          <a:xfrm>
            <a:off x="3110672" y="5203348"/>
            <a:ext cx="864428" cy="864428"/>
          </a:xfrm>
          <a:prstGeom prst="rect">
            <a:avLst/>
          </a:prstGeom>
        </p:spPr>
      </p:pic>
      <p:pic>
        <p:nvPicPr>
          <p:cNvPr id="13" name="Picture 12"/>
          <p:cNvPicPr>
            <a:picLocks noChangeAspect="1"/>
          </p:cNvPicPr>
          <p:nvPr/>
        </p:nvPicPr>
        <p:blipFill>
          <a:blip r:embed="rId13"/>
          <a:stretch>
            <a:fillRect/>
          </a:stretch>
        </p:blipFill>
        <p:spPr>
          <a:xfrm>
            <a:off x="3955992" y="5236974"/>
            <a:ext cx="842472" cy="842472"/>
          </a:xfrm>
          <a:prstGeom prst="rect">
            <a:avLst/>
          </a:prstGeom>
        </p:spPr>
      </p:pic>
      <p:pic>
        <p:nvPicPr>
          <p:cNvPr id="14" name="Picture 13"/>
          <p:cNvPicPr>
            <a:picLocks noChangeAspect="1"/>
          </p:cNvPicPr>
          <p:nvPr/>
        </p:nvPicPr>
        <p:blipFill>
          <a:blip r:embed="rId14"/>
          <a:stretch>
            <a:fillRect/>
          </a:stretch>
        </p:blipFill>
        <p:spPr>
          <a:xfrm>
            <a:off x="3110672" y="6067776"/>
            <a:ext cx="2000205" cy="710948"/>
          </a:xfrm>
          <a:prstGeom prst="rect">
            <a:avLst/>
          </a:prstGeom>
        </p:spPr>
      </p:pic>
      <p:pic>
        <p:nvPicPr>
          <p:cNvPr id="17" name="Picture 16"/>
          <p:cNvPicPr>
            <a:picLocks noChangeAspect="1"/>
          </p:cNvPicPr>
          <p:nvPr/>
        </p:nvPicPr>
        <p:blipFill rotWithShape="1">
          <a:blip r:embed="rId15"/>
          <a:srcRect l="29487" t="10494" r="26923" b="8024"/>
          <a:stretch/>
        </p:blipFill>
        <p:spPr>
          <a:xfrm>
            <a:off x="5252246" y="6050811"/>
            <a:ext cx="647700" cy="628650"/>
          </a:xfrm>
          <a:prstGeom prst="rect">
            <a:avLst/>
          </a:prstGeom>
        </p:spPr>
      </p:pic>
      <p:pic>
        <p:nvPicPr>
          <p:cNvPr id="19" name="Picture 18"/>
          <p:cNvPicPr>
            <a:picLocks noChangeAspect="1"/>
          </p:cNvPicPr>
          <p:nvPr/>
        </p:nvPicPr>
        <p:blipFill rotWithShape="1">
          <a:blip r:embed="rId16"/>
          <a:srcRect b="7225"/>
          <a:stretch/>
        </p:blipFill>
        <p:spPr>
          <a:xfrm>
            <a:off x="4808418" y="5271516"/>
            <a:ext cx="1202704" cy="726480"/>
          </a:xfrm>
          <a:prstGeom prst="rect">
            <a:avLst/>
          </a:prstGeom>
        </p:spPr>
      </p:pic>
      <p:pic>
        <p:nvPicPr>
          <p:cNvPr id="21" name="Picture 20"/>
          <p:cNvPicPr>
            <a:picLocks noChangeAspect="1"/>
          </p:cNvPicPr>
          <p:nvPr/>
        </p:nvPicPr>
        <p:blipFill>
          <a:blip r:embed="rId17"/>
          <a:stretch>
            <a:fillRect/>
          </a:stretch>
        </p:blipFill>
        <p:spPr>
          <a:xfrm>
            <a:off x="6253682" y="683859"/>
            <a:ext cx="2770736" cy="1623478"/>
          </a:xfrm>
          <a:prstGeom prst="rect">
            <a:avLst/>
          </a:prstGeom>
        </p:spPr>
      </p:pic>
      <p:sp>
        <p:nvSpPr>
          <p:cNvPr id="23" name="TextBox 22"/>
          <p:cNvSpPr txBox="1"/>
          <p:nvPr/>
        </p:nvSpPr>
        <p:spPr>
          <a:xfrm>
            <a:off x="6168256" y="335979"/>
            <a:ext cx="2937644" cy="338554"/>
          </a:xfrm>
          <a:prstGeom prst="rect">
            <a:avLst/>
          </a:prstGeom>
          <a:noFill/>
        </p:spPr>
        <p:txBody>
          <a:bodyPr wrap="square" rtlCol="0">
            <a:spAutoFit/>
          </a:bodyPr>
          <a:lstStyle/>
          <a:p>
            <a:r>
              <a:rPr lang="en-GB" sz="800" dirty="0"/>
              <a:t>The </a:t>
            </a:r>
            <a:r>
              <a:rPr lang="en-GB" sz="800" b="1" dirty="0">
                <a:solidFill>
                  <a:srgbClr val="FF0000"/>
                </a:solidFill>
              </a:rPr>
              <a:t>Equality </a:t>
            </a:r>
            <a:r>
              <a:rPr lang="en-GB" sz="800" dirty="0"/>
              <a:t>Act of 2010 protects customers from direct discrimination on the basis of:</a:t>
            </a:r>
          </a:p>
        </p:txBody>
      </p:sp>
      <p:sp>
        <p:nvSpPr>
          <p:cNvPr id="32" name="TextBox 31"/>
          <p:cNvSpPr txBox="1"/>
          <p:nvPr/>
        </p:nvSpPr>
        <p:spPr>
          <a:xfrm>
            <a:off x="6168256" y="2432002"/>
            <a:ext cx="2937644" cy="307777"/>
          </a:xfrm>
          <a:prstGeom prst="rect">
            <a:avLst/>
          </a:prstGeom>
          <a:solidFill>
            <a:srgbClr val="FF6600"/>
          </a:solidFill>
          <a:ln>
            <a:solidFill>
              <a:srgbClr val="FF6600"/>
            </a:solidFill>
          </a:ln>
        </p:spPr>
        <p:txBody>
          <a:bodyPr wrap="square" rtlCol="0">
            <a:spAutoFit/>
          </a:bodyPr>
          <a:lstStyle/>
          <a:p>
            <a:r>
              <a:rPr lang="en-GB" sz="1400" b="1" dirty="0">
                <a:solidFill>
                  <a:schemeClr val="bg1"/>
                </a:solidFill>
                <a:latin typeface="Arial" panose="020B0604020202020204" pitchFamily="34" charset="0"/>
                <a:cs typeface="Arial" panose="020B0604020202020204" pitchFamily="34" charset="0"/>
              </a:rPr>
              <a:t>24. Customer rights</a:t>
            </a:r>
            <a:endParaRPr lang="en-GB" sz="1400" b="1" dirty="0">
              <a:solidFill>
                <a:schemeClr val="bg1"/>
              </a:solidFill>
            </a:endParaRPr>
          </a:p>
        </p:txBody>
      </p:sp>
      <p:sp>
        <p:nvSpPr>
          <p:cNvPr id="33" name="TextBox 32"/>
          <p:cNvSpPr txBox="1"/>
          <p:nvPr/>
        </p:nvSpPr>
        <p:spPr>
          <a:xfrm>
            <a:off x="6176263" y="2812482"/>
            <a:ext cx="2937644" cy="3724096"/>
          </a:xfrm>
          <a:prstGeom prst="rect">
            <a:avLst/>
          </a:prstGeom>
          <a:noFill/>
        </p:spPr>
        <p:txBody>
          <a:bodyPr wrap="square" rtlCol="0">
            <a:spAutoFit/>
          </a:bodyPr>
          <a:lstStyle/>
          <a:p>
            <a:r>
              <a:rPr lang="en-GB" sz="1000" b="1" dirty="0">
                <a:solidFill>
                  <a:srgbClr val="FF0000"/>
                </a:solidFill>
              </a:rPr>
              <a:t>Consumer</a:t>
            </a:r>
            <a:r>
              <a:rPr lang="en-GB" sz="1000" b="1" dirty="0"/>
              <a:t> Protection Act 1987</a:t>
            </a:r>
          </a:p>
          <a:p>
            <a:r>
              <a:rPr lang="en-GB" sz="900" dirty="0"/>
              <a:t>This act gives you the right to claim compensation against the producer of a defective product if it has caused damage, death, or personal injury. Manufacturers are legally obliged to put certain information on products, such as health and safety messages on equipment, that may be used by customers when eating out or staying in accommodation.</a:t>
            </a:r>
            <a:endParaRPr lang="en-GB" sz="1000" dirty="0"/>
          </a:p>
          <a:p>
            <a:r>
              <a:rPr lang="en-GB" sz="1000" b="1" dirty="0"/>
              <a:t>Consumer Rights Act 2015</a:t>
            </a:r>
          </a:p>
          <a:p>
            <a:r>
              <a:rPr lang="en-GB" sz="900" dirty="0"/>
              <a:t>This act states that all products must be:</a:t>
            </a:r>
          </a:p>
          <a:p>
            <a:pPr marL="171450" indent="-171450">
              <a:buFont typeface="Arial" panose="020B0604020202020204" pitchFamily="34" charset="0"/>
              <a:buChar char="•"/>
            </a:pPr>
            <a:r>
              <a:rPr lang="en-GB" sz="900" b="1" dirty="0"/>
              <a:t>Satisfactory quality- </a:t>
            </a:r>
            <a:r>
              <a:rPr lang="en-GB" sz="900" dirty="0"/>
              <a:t>goods should not be faulty or damaged when receiving them.</a:t>
            </a:r>
          </a:p>
          <a:p>
            <a:pPr marL="171450" indent="-171450">
              <a:buFont typeface="Arial" panose="020B0604020202020204" pitchFamily="34" charset="0"/>
              <a:buChar char="•"/>
            </a:pPr>
            <a:r>
              <a:rPr lang="en-GB" sz="900" b="1" dirty="0"/>
              <a:t>Fit for purpose- </a:t>
            </a:r>
            <a:r>
              <a:rPr lang="en-GB" sz="900" dirty="0"/>
              <a:t>goods should be fit for the purpose they are supplied for.</a:t>
            </a:r>
          </a:p>
          <a:p>
            <a:pPr marL="171450" indent="-171450">
              <a:buFont typeface="Arial" panose="020B0604020202020204" pitchFamily="34" charset="0"/>
              <a:buChar char="•"/>
            </a:pPr>
            <a:r>
              <a:rPr lang="en-GB" sz="900" b="1" dirty="0"/>
              <a:t>As described- </a:t>
            </a:r>
            <a:r>
              <a:rPr lang="en-GB" sz="900" dirty="0"/>
              <a:t>the goods supplied must match the description given to you.</a:t>
            </a:r>
          </a:p>
          <a:p>
            <a:r>
              <a:rPr lang="en-GB" sz="1000" b="1" dirty="0"/>
              <a:t>General </a:t>
            </a:r>
            <a:r>
              <a:rPr lang="en-GB" sz="1000" b="1" dirty="0">
                <a:solidFill>
                  <a:srgbClr val="FF0000"/>
                </a:solidFill>
              </a:rPr>
              <a:t>Data </a:t>
            </a:r>
            <a:r>
              <a:rPr lang="en-GB" sz="1000" b="1" dirty="0"/>
              <a:t>Protection Regulation 2016</a:t>
            </a:r>
          </a:p>
          <a:p>
            <a:r>
              <a:rPr lang="en-GB" sz="900" dirty="0"/>
              <a:t>When you buy goods and services, stay at a hotel or sometimes even just visiting a website, the organisation you deal with may collect information and data about you, such as your name, address and date of birth.</a:t>
            </a:r>
          </a:p>
          <a:p>
            <a:r>
              <a:rPr lang="en-GB" sz="900" dirty="0"/>
              <a:t>Under the General Data Protection Regulation (GDPR) rules, businesses must now have a customer’s consent to store this information and use it for marketing purposes or to share it with other businesses</a:t>
            </a:r>
          </a:p>
          <a:p>
            <a:endParaRPr lang="en-GB" sz="800" dirty="0"/>
          </a:p>
        </p:txBody>
      </p:sp>
      <p:pic>
        <p:nvPicPr>
          <p:cNvPr id="24" name="Picture 23"/>
          <p:cNvPicPr>
            <a:picLocks noChangeAspect="1"/>
          </p:cNvPicPr>
          <p:nvPr/>
        </p:nvPicPr>
        <p:blipFill>
          <a:blip r:embed="rId18"/>
          <a:stretch>
            <a:fillRect/>
          </a:stretch>
        </p:blipFill>
        <p:spPr>
          <a:xfrm>
            <a:off x="8222808" y="2307337"/>
            <a:ext cx="819434" cy="545296"/>
          </a:xfrm>
          <a:prstGeom prst="rect">
            <a:avLst/>
          </a:prstGeom>
        </p:spPr>
      </p:pic>
      <p:pic>
        <p:nvPicPr>
          <p:cNvPr id="10" name="Picture 9"/>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9139344" y="4772539"/>
            <a:ext cx="700263" cy="700263"/>
          </a:xfrm>
          <a:prstGeom prst="rect">
            <a:avLst/>
          </a:prstGeom>
        </p:spPr>
      </p:pic>
      <p:pic>
        <p:nvPicPr>
          <p:cNvPr id="18" name="Picture 17"/>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9141536" y="3362838"/>
            <a:ext cx="719569" cy="719569"/>
          </a:xfrm>
          <a:prstGeom prst="rect">
            <a:avLst/>
          </a:prstGeom>
        </p:spPr>
      </p:pic>
      <p:pic>
        <p:nvPicPr>
          <p:cNvPr id="37" name="Picture 36"/>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9198600" y="2012573"/>
            <a:ext cx="644338" cy="644338"/>
          </a:xfrm>
          <a:prstGeom prst="rect">
            <a:avLst/>
          </a:prstGeom>
        </p:spPr>
      </p:pic>
      <p:pic>
        <p:nvPicPr>
          <p:cNvPr id="25" name="Picture 24"/>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9182480" y="587957"/>
            <a:ext cx="707550" cy="707550"/>
          </a:xfrm>
          <a:prstGeom prst="rect">
            <a:avLst/>
          </a:prstGeom>
        </p:spPr>
      </p:pic>
    </p:spTree>
    <p:extLst>
      <p:ext uri="{BB962C8B-B14F-4D97-AF65-F5344CB8AC3E}">
        <p14:creationId xmlns:p14="http://schemas.microsoft.com/office/powerpoint/2010/main" val="144105106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556</TotalTime>
  <Words>2362</Words>
  <Application>Microsoft Office PowerPoint</Application>
  <PresentationFormat>A4 Paper (210x297 mm)</PresentationFormat>
  <Paragraphs>302</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vector>
  </TitlesOfParts>
  <Company>Authorised Users Only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JStaples</dc:creator>
  <cp:lastModifiedBy>Kate Quirie</cp:lastModifiedBy>
  <cp:revision>53</cp:revision>
  <dcterms:created xsi:type="dcterms:W3CDTF">2020-04-30T08:59:54Z</dcterms:created>
  <dcterms:modified xsi:type="dcterms:W3CDTF">2021-04-26T15:52:58Z</dcterms:modified>
</cp:coreProperties>
</file>