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2" d="100"/>
          <a:sy n="72" d="100"/>
        </p:scale>
        <p:origin x="11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BC44C7-8C24-4D22-B271-2416E08BFE43}"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GB"/>
        </a:p>
      </dgm:t>
    </dgm:pt>
    <dgm:pt modelId="{1621CB4B-3CA8-43D9-9EBB-90A3AC26E7BE}">
      <dgm:prSet phldrT="[Text]" custT="1"/>
      <dgm:spPr/>
      <dgm:t>
        <a:bodyPr/>
        <a:lstStyle/>
        <a:p>
          <a:r>
            <a:rPr lang="en-GB" sz="600" b="1" dirty="0"/>
            <a:t>Range of </a:t>
          </a:r>
          <a:r>
            <a:rPr lang="en-GB" sz="600" b="1" dirty="0">
              <a:solidFill>
                <a:srgbClr val="FF0000"/>
              </a:solidFill>
            </a:rPr>
            <a:t>establishments</a:t>
          </a:r>
        </a:p>
      </dgm:t>
    </dgm:pt>
    <dgm:pt modelId="{E937DBE1-5B69-4427-A942-FFEADECD5C3B}" type="parTrans" cxnId="{06918F1D-62E6-41BF-B773-4AF10D974B96}">
      <dgm:prSet/>
      <dgm:spPr/>
      <dgm:t>
        <a:bodyPr/>
        <a:lstStyle/>
        <a:p>
          <a:endParaRPr lang="en-GB"/>
        </a:p>
      </dgm:t>
    </dgm:pt>
    <dgm:pt modelId="{2B4283CB-D70E-4250-945A-87853CCB65C8}" type="sibTrans" cxnId="{06918F1D-62E6-41BF-B773-4AF10D974B96}">
      <dgm:prSet/>
      <dgm:spPr/>
      <dgm:t>
        <a:bodyPr/>
        <a:lstStyle/>
        <a:p>
          <a:endParaRPr lang="en-GB"/>
        </a:p>
      </dgm:t>
    </dgm:pt>
    <dgm:pt modelId="{183F0F6C-19EF-4F85-A00A-1E73891BAD01}">
      <dgm:prSet phldrT="[Text]"/>
      <dgm:spPr/>
      <dgm:t>
        <a:bodyPr/>
        <a:lstStyle/>
        <a:p>
          <a:r>
            <a:rPr lang="en-GB" b="1" dirty="0">
              <a:solidFill>
                <a:schemeClr val="bg1"/>
              </a:solidFill>
            </a:rPr>
            <a:t>Non-residential</a:t>
          </a:r>
          <a:r>
            <a:rPr lang="en-GB" dirty="0">
              <a:solidFill>
                <a:schemeClr val="bg1"/>
              </a:solidFill>
            </a:rPr>
            <a:t> </a:t>
          </a:r>
          <a:r>
            <a:rPr lang="en-GB" dirty="0"/>
            <a:t>commercial establishments</a:t>
          </a:r>
        </a:p>
      </dgm:t>
    </dgm:pt>
    <dgm:pt modelId="{E6EF8C7D-9C44-4F51-81E4-2E69E152EC0B}" type="parTrans" cxnId="{D55198DE-A3D2-40FD-987A-39790DC947D0}">
      <dgm:prSet/>
      <dgm:spPr/>
      <dgm:t>
        <a:bodyPr/>
        <a:lstStyle/>
        <a:p>
          <a:endParaRPr lang="en-GB"/>
        </a:p>
      </dgm:t>
    </dgm:pt>
    <dgm:pt modelId="{F539E69A-B1C2-4DBE-85EE-6D215DE49559}" type="sibTrans" cxnId="{D55198DE-A3D2-40FD-987A-39790DC947D0}">
      <dgm:prSet/>
      <dgm:spPr/>
      <dgm:t>
        <a:bodyPr/>
        <a:lstStyle/>
        <a:p>
          <a:endParaRPr lang="en-GB"/>
        </a:p>
      </dgm:t>
    </dgm:pt>
    <dgm:pt modelId="{8433F789-A25C-41E6-B479-B8CF592F0386}">
      <dgm:prSet phldrT="[Text]"/>
      <dgm:spPr/>
      <dgm:t>
        <a:bodyPr/>
        <a:lstStyle/>
        <a:p>
          <a:r>
            <a:rPr lang="en-GB" b="1" dirty="0">
              <a:solidFill>
                <a:srgbClr val="FF0000"/>
              </a:solidFill>
            </a:rPr>
            <a:t>Residential</a:t>
          </a:r>
          <a:r>
            <a:rPr lang="en-GB" dirty="0">
              <a:solidFill>
                <a:srgbClr val="FF0000"/>
              </a:solidFill>
            </a:rPr>
            <a:t> </a:t>
          </a:r>
          <a:r>
            <a:rPr lang="en-GB" dirty="0"/>
            <a:t>non-commercial establishments</a:t>
          </a:r>
        </a:p>
      </dgm:t>
    </dgm:pt>
    <dgm:pt modelId="{90B98D1A-2BCF-479D-A768-8EB7CA5C50F3}" type="parTrans" cxnId="{AA986C24-C730-4E00-91A6-CA662794B5E9}">
      <dgm:prSet/>
      <dgm:spPr/>
      <dgm:t>
        <a:bodyPr/>
        <a:lstStyle/>
        <a:p>
          <a:endParaRPr lang="en-GB"/>
        </a:p>
      </dgm:t>
    </dgm:pt>
    <dgm:pt modelId="{640A5219-502E-422D-9E71-AA7B262E8364}" type="sibTrans" cxnId="{AA986C24-C730-4E00-91A6-CA662794B5E9}">
      <dgm:prSet/>
      <dgm:spPr/>
      <dgm:t>
        <a:bodyPr/>
        <a:lstStyle/>
        <a:p>
          <a:endParaRPr lang="en-GB"/>
        </a:p>
      </dgm:t>
    </dgm:pt>
    <dgm:pt modelId="{9606BEC3-19CE-4133-8ABD-ED6687BFED19}">
      <dgm:prSet phldrT="[Text]"/>
      <dgm:spPr/>
      <dgm:t>
        <a:bodyPr/>
        <a:lstStyle/>
        <a:p>
          <a:r>
            <a:rPr lang="en-GB" dirty="0"/>
            <a:t>Residential </a:t>
          </a:r>
          <a:r>
            <a:rPr lang="en-GB" b="1" dirty="0">
              <a:solidFill>
                <a:srgbClr val="FF0000"/>
              </a:solidFill>
            </a:rPr>
            <a:t>commercial</a:t>
          </a:r>
          <a:r>
            <a:rPr lang="en-GB" b="1" dirty="0"/>
            <a:t> </a:t>
          </a:r>
          <a:r>
            <a:rPr lang="en-GB" dirty="0"/>
            <a:t>establishments</a:t>
          </a:r>
        </a:p>
      </dgm:t>
    </dgm:pt>
    <dgm:pt modelId="{52E0F08A-1B22-46E6-99E7-F0819331FAC4}" type="parTrans" cxnId="{9B98CF5E-9036-4FDD-A96B-3B9252B621B0}">
      <dgm:prSet/>
      <dgm:spPr/>
      <dgm:t>
        <a:bodyPr/>
        <a:lstStyle/>
        <a:p>
          <a:endParaRPr lang="en-GB"/>
        </a:p>
      </dgm:t>
    </dgm:pt>
    <dgm:pt modelId="{44318492-0106-4EAA-B038-036EF35FC0F5}" type="sibTrans" cxnId="{9B98CF5E-9036-4FDD-A96B-3B9252B621B0}">
      <dgm:prSet/>
      <dgm:spPr/>
      <dgm:t>
        <a:bodyPr/>
        <a:lstStyle/>
        <a:p>
          <a:endParaRPr lang="en-GB"/>
        </a:p>
      </dgm:t>
    </dgm:pt>
    <dgm:pt modelId="{9DE2539D-A0DA-4A24-8238-E0C3265ADA2B}">
      <dgm:prSet/>
      <dgm:spPr/>
      <dgm:t>
        <a:bodyPr/>
        <a:lstStyle/>
        <a:p>
          <a:r>
            <a:rPr lang="en-GB" dirty="0"/>
            <a:t>Non residential </a:t>
          </a:r>
          <a:r>
            <a:rPr lang="en-GB" b="1" dirty="0">
              <a:solidFill>
                <a:schemeClr val="bg1"/>
              </a:solidFill>
            </a:rPr>
            <a:t>non-commercial</a:t>
          </a:r>
          <a:r>
            <a:rPr lang="en-GB" b="1" dirty="0">
              <a:solidFill>
                <a:srgbClr val="FF0000"/>
              </a:solidFill>
            </a:rPr>
            <a:t> </a:t>
          </a:r>
          <a:r>
            <a:rPr lang="en-GB" dirty="0"/>
            <a:t>establishment</a:t>
          </a:r>
        </a:p>
      </dgm:t>
    </dgm:pt>
    <dgm:pt modelId="{282F0E4F-0691-47BA-B64A-C0C00471EC4D}" type="parTrans" cxnId="{78D75ADE-5367-4826-B2B3-2EFF0BDECC7D}">
      <dgm:prSet/>
      <dgm:spPr/>
      <dgm:t>
        <a:bodyPr/>
        <a:lstStyle/>
        <a:p>
          <a:endParaRPr lang="en-GB"/>
        </a:p>
      </dgm:t>
    </dgm:pt>
    <dgm:pt modelId="{C75B81F9-DE18-4E7C-B20D-E710BECD0082}" type="sibTrans" cxnId="{78D75ADE-5367-4826-B2B3-2EFF0BDECC7D}">
      <dgm:prSet/>
      <dgm:spPr/>
      <dgm:t>
        <a:bodyPr/>
        <a:lstStyle/>
        <a:p>
          <a:endParaRPr lang="en-GB"/>
        </a:p>
      </dgm:t>
    </dgm:pt>
    <dgm:pt modelId="{42E0BEAE-28F5-4B61-9CFC-86F6D75EC594}" type="pres">
      <dgm:prSet presAssocID="{26BC44C7-8C24-4D22-B271-2416E08BFE43}" presName="cycle" presStyleCnt="0">
        <dgm:presLayoutVars>
          <dgm:chMax val="1"/>
          <dgm:dir/>
          <dgm:animLvl val="ctr"/>
          <dgm:resizeHandles val="exact"/>
        </dgm:presLayoutVars>
      </dgm:prSet>
      <dgm:spPr/>
    </dgm:pt>
    <dgm:pt modelId="{B1C4CED3-AF9E-4A94-9AB8-B05E0294B271}" type="pres">
      <dgm:prSet presAssocID="{1621CB4B-3CA8-43D9-9EBB-90A3AC26E7BE}" presName="centerShape" presStyleLbl="node0" presStyleIdx="0" presStyleCnt="1"/>
      <dgm:spPr/>
    </dgm:pt>
    <dgm:pt modelId="{96033D46-7F80-4684-AFA1-306581B1FD16}" type="pres">
      <dgm:prSet presAssocID="{E6EF8C7D-9C44-4F51-81E4-2E69E152EC0B}" presName="parTrans" presStyleLbl="bgSibTrans2D1" presStyleIdx="0" presStyleCnt="4"/>
      <dgm:spPr/>
    </dgm:pt>
    <dgm:pt modelId="{F7235297-8E67-4D55-8D13-76D9AAE2372C}" type="pres">
      <dgm:prSet presAssocID="{183F0F6C-19EF-4F85-A00A-1E73891BAD01}" presName="node" presStyleLbl="node1" presStyleIdx="0" presStyleCnt="4">
        <dgm:presLayoutVars>
          <dgm:bulletEnabled val="1"/>
        </dgm:presLayoutVars>
      </dgm:prSet>
      <dgm:spPr/>
    </dgm:pt>
    <dgm:pt modelId="{6C578CB7-3556-4B62-8E66-2AB08C61585F}" type="pres">
      <dgm:prSet presAssocID="{90B98D1A-2BCF-479D-A768-8EB7CA5C50F3}" presName="parTrans" presStyleLbl="bgSibTrans2D1" presStyleIdx="1" presStyleCnt="4"/>
      <dgm:spPr/>
    </dgm:pt>
    <dgm:pt modelId="{5461D3FF-C872-4BB0-B5FF-A79C72688C48}" type="pres">
      <dgm:prSet presAssocID="{8433F789-A25C-41E6-B479-B8CF592F0386}" presName="node" presStyleLbl="node1" presStyleIdx="1" presStyleCnt="4" custRadScaleRad="100156" custRadScaleInc="2503">
        <dgm:presLayoutVars>
          <dgm:bulletEnabled val="1"/>
        </dgm:presLayoutVars>
      </dgm:prSet>
      <dgm:spPr/>
    </dgm:pt>
    <dgm:pt modelId="{7649EBBE-6C2D-48A8-96E4-8829CA59E6B4}" type="pres">
      <dgm:prSet presAssocID="{52E0F08A-1B22-46E6-99E7-F0819331FAC4}" presName="parTrans" presStyleLbl="bgSibTrans2D1" presStyleIdx="2" presStyleCnt="4"/>
      <dgm:spPr/>
    </dgm:pt>
    <dgm:pt modelId="{F9C725F2-4BF7-42D0-AAAD-1FA30C2210D0}" type="pres">
      <dgm:prSet presAssocID="{9606BEC3-19CE-4133-8ABD-ED6687BFED19}" presName="node" presStyleLbl="node1" presStyleIdx="2" presStyleCnt="4">
        <dgm:presLayoutVars>
          <dgm:bulletEnabled val="1"/>
        </dgm:presLayoutVars>
      </dgm:prSet>
      <dgm:spPr/>
    </dgm:pt>
    <dgm:pt modelId="{61B526E3-7AFD-487A-86E3-725B1BD51FA3}" type="pres">
      <dgm:prSet presAssocID="{282F0E4F-0691-47BA-B64A-C0C00471EC4D}" presName="parTrans" presStyleLbl="bgSibTrans2D1" presStyleIdx="3" presStyleCnt="4"/>
      <dgm:spPr/>
    </dgm:pt>
    <dgm:pt modelId="{B3762AE4-A95E-4D6F-9F0B-51660DECF0B8}" type="pres">
      <dgm:prSet presAssocID="{9DE2539D-A0DA-4A24-8238-E0C3265ADA2B}" presName="node" presStyleLbl="node1" presStyleIdx="3" presStyleCnt="4">
        <dgm:presLayoutVars>
          <dgm:bulletEnabled val="1"/>
        </dgm:presLayoutVars>
      </dgm:prSet>
      <dgm:spPr/>
    </dgm:pt>
  </dgm:ptLst>
  <dgm:cxnLst>
    <dgm:cxn modelId="{06918F1D-62E6-41BF-B773-4AF10D974B96}" srcId="{26BC44C7-8C24-4D22-B271-2416E08BFE43}" destId="{1621CB4B-3CA8-43D9-9EBB-90A3AC26E7BE}" srcOrd="0" destOrd="0" parTransId="{E937DBE1-5B69-4427-A942-FFEADECD5C3B}" sibTransId="{2B4283CB-D70E-4250-945A-87853CCB65C8}"/>
    <dgm:cxn modelId="{AA986C24-C730-4E00-91A6-CA662794B5E9}" srcId="{1621CB4B-3CA8-43D9-9EBB-90A3AC26E7BE}" destId="{8433F789-A25C-41E6-B479-B8CF592F0386}" srcOrd="1" destOrd="0" parTransId="{90B98D1A-2BCF-479D-A768-8EB7CA5C50F3}" sibTransId="{640A5219-502E-422D-9E71-AA7B262E8364}"/>
    <dgm:cxn modelId="{3668382A-60ED-455D-919F-1FE553E348DC}" type="presOf" srcId="{282F0E4F-0691-47BA-B64A-C0C00471EC4D}" destId="{61B526E3-7AFD-487A-86E3-725B1BD51FA3}" srcOrd="0" destOrd="0" presId="urn:microsoft.com/office/officeart/2005/8/layout/radial4"/>
    <dgm:cxn modelId="{9B98CF5E-9036-4FDD-A96B-3B9252B621B0}" srcId="{1621CB4B-3CA8-43D9-9EBB-90A3AC26E7BE}" destId="{9606BEC3-19CE-4133-8ABD-ED6687BFED19}" srcOrd="2" destOrd="0" parTransId="{52E0F08A-1B22-46E6-99E7-F0819331FAC4}" sibTransId="{44318492-0106-4EAA-B038-036EF35FC0F5}"/>
    <dgm:cxn modelId="{ADCECE47-9DF1-445A-968F-F40395D86498}" type="presOf" srcId="{9DE2539D-A0DA-4A24-8238-E0C3265ADA2B}" destId="{B3762AE4-A95E-4D6F-9F0B-51660DECF0B8}" srcOrd="0" destOrd="0" presId="urn:microsoft.com/office/officeart/2005/8/layout/radial4"/>
    <dgm:cxn modelId="{7AB44F51-6187-4A11-BBA8-B806EB329C59}" type="presOf" srcId="{E6EF8C7D-9C44-4F51-81E4-2E69E152EC0B}" destId="{96033D46-7F80-4684-AFA1-306581B1FD16}" srcOrd="0" destOrd="0" presId="urn:microsoft.com/office/officeart/2005/8/layout/radial4"/>
    <dgm:cxn modelId="{74799BBE-2109-423F-9D56-49CFAAD2505A}" type="presOf" srcId="{52E0F08A-1B22-46E6-99E7-F0819331FAC4}" destId="{7649EBBE-6C2D-48A8-96E4-8829CA59E6B4}" srcOrd="0" destOrd="0" presId="urn:microsoft.com/office/officeart/2005/8/layout/radial4"/>
    <dgm:cxn modelId="{1C04DCC1-063B-4F82-B46D-CBF08952A930}" type="presOf" srcId="{26BC44C7-8C24-4D22-B271-2416E08BFE43}" destId="{42E0BEAE-28F5-4B61-9CFC-86F6D75EC594}" srcOrd="0" destOrd="0" presId="urn:microsoft.com/office/officeart/2005/8/layout/radial4"/>
    <dgm:cxn modelId="{DDABF8C3-9680-4675-B881-09ED7ECBB6D8}" type="presOf" srcId="{183F0F6C-19EF-4F85-A00A-1E73891BAD01}" destId="{F7235297-8E67-4D55-8D13-76D9AAE2372C}" srcOrd="0" destOrd="0" presId="urn:microsoft.com/office/officeart/2005/8/layout/radial4"/>
    <dgm:cxn modelId="{01CD43DE-AB5B-44B4-8D2B-6B5E609FA854}" type="presOf" srcId="{9606BEC3-19CE-4133-8ABD-ED6687BFED19}" destId="{F9C725F2-4BF7-42D0-AAAD-1FA30C2210D0}" srcOrd="0" destOrd="0" presId="urn:microsoft.com/office/officeart/2005/8/layout/radial4"/>
    <dgm:cxn modelId="{78D75ADE-5367-4826-B2B3-2EFF0BDECC7D}" srcId="{1621CB4B-3CA8-43D9-9EBB-90A3AC26E7BE}" destId="{9DE2539D-A0DA-4A24-8238-E0C3265ADA2B}" srcOrd="3" destOrd="0" parTransId="{282F0E4F-0691-47BA-B64A-C0C00471EC4D}" sibTransId="{C75B81F9-DE18-4E7C-B20D-E710BECD0082}"/>
    <dgm:cxn modelId="{D55198DE-A3D2-40FD-987A-39790DC947D0}" srcId="{1621CB4B-3CA8-43D9-9EBB-90A3AC26E7BE}" destId="{183F0F6C-19EF-4F85-A00A-1E73891BAD01}" srcOrd="0" destOrd="0" parTransId="{E6EF8C7D-9C44-4F51-81E4-2E69E152EC0B}" sibTransId="{F539E69A-B1C2-4DBE-85EE-6D215DE49559}"/>
    <dgm:cxn modelId="{9A9E64EF-24B2-44F9-8B86-D4BA2460A2B1}" type="presOf" srcId="{1621CB4B-3CA8-43D9-9EBB-90A3AC26E7BE}" destId="{B1C4CED3-AF9E-4A94-9AB8-B05E0294B271}" srcOrd="0" destOrd="0" presId="urn:microsoft.com/office/officeart/2005/8/layout/radial4"/>
    <dgm:cxn modelId="{6594DFF6-B103-48A8-A9AB-2E7768AF3D34}" type="presOf" srcId="{8433F789-A25C-41E6-B479-B8CF592F0386}" destId="{5461D3FF-C872-4BB0-B5FF-A79C72688C48}" srcOrd="0" destOrd="0" presId="urn:microsoft.com/office/officeart/2005/8/layout/radial4"/>
    <dgm:cxn modelId="{2D5553F8-81F6-4219-B2E7-E937FB51344D}" type="presOf" srcId="{90B98D1A-2BCF-479D-A768-8EB7CA5C50F3}" destId="{6C578CB7-3556-4B62-8E66-2AB08C61585F}" srcOrd="0" destOrd="0" presId="urn:microsoft.com/office/officeart/2005/8/layout/radial4"/>
    <dgm:cxn modelId="{8257F1E4-02C8-4A44-B2F3-48EBBC244E5E}" type="presParOf" srcId="{42E0BEAE-28F5-4B61-9CFC-86F6D75EC594}" destId="{B1C4CED3-AF9E-4A94-9AB8-B05E0294B271}" srcOrd="0" destOrd="0" presId="urn:microsoft.com/office/officeart/2005/8/layout/radial4"/>
    <dgm:cxn modelId="{9B368E81-61F5-4191-A0A8-FF036874E8B8}" type="presParOf" srcId="{42E0BEAE-28F5-4B61-9CFC-86F6D75EC594}" destId="{96033D46-7F80-4684-AFA1-306581B1FD16}" srcOrd="1" destOrd="0" presId="urn:microsoft.com/office/officeart/2005/8/layout/radial4"/>
    <dgm:cxn modelId="{FA859B66-A7B1-4D46-A516-8B3A6D3B0C7F}" type="presParOf" srcId="{42E0BEAE-28F5-4B61-9CFC-86F6D75EC594}" destId="{F7235297-8E67-4D55-8D13-76D9AAE2372C}" srcOrd="2" destOrd="0" presId="urn:microsoft.com/office/officeart/2005/8/layout/radial4"/>
    <dgm:cxn modelId="{72CFCD3C-51F0-467E-AB1E-A5DE190D19F2}" type="presParOf" srcId="{42E0BEAE-28F5-4B61-9CFC-86F6D75EC594}" destId="{6C578CB7-3556-4B62-8E66-2AB08C61585F}" srcOrd="3" destOrd="0" presId="urn:microsoft.com/office/officeart/2005/8/layout/radial4"/>
    <dgm:cxn modelId="{8F40E9E5-24E5-4DCB-AFAE-8F73DF14AC4F}" type="presParOf" srcId="{42E0BEAE-28F5-4B61-9CFC-86F6D75EC594}" destId="{5461D3FF-C872-4BB0-B5FF-A79C72688C48}" srcOrd="4" destOrd="0" presId="urn:microsoft.com/office/officeart/2005/8/layout/radial4"/>
    <dgm:cxn modelId="{A04866F4-B004-4C34-B06C-7528FD5C09D1}" type="presParOf" srcId="{42E0BEAE-28F5-4B61-9CFC-86F6D75EC594}" destId="{7649EBBE-6C2D-48A8-96E4-8829CA59E6B4}" srcOrd="5" destOrd="0" presId="urn:microsoft.com/office/officeart/2005/8/layout/radial4"/>
    <dgm:cxn modelId="{5FA2360D-6C5F-4F13-A48D-5A5F67394FE3}" type="presParOf" srcId="{42E0BEAE-28F5-4B61-9CFC-86F6D75EC594}" destId="{F9C725F2-4BF7-42D0-AAAD-1FA30C2210D0}" srcOrd="6" destOrd="0" presId="urn:microsoft.com/office/officeart/2005/8/layout/radial4"/>
    <dgm:cxn modelId="{3813D882-A426-4E1B-A989-3360372E964C}" type="presParOf" srcId="{42E0BEAE-28F5-4B61-9CFC-86F6D75EC594}" destId="{61B526E3-7AFD-487A-86E3-725B1BD51FA3}" srcOrd="7" destOrd="0" presId="urn:microsoft.com/office/officeart/2005/8/layout/radial4"/>
    <dgm:cxn modelId="{87DBB6E2-9406-4ACC-87FB-D71DDBC1FF79}" type="presParOf" srcId="{42E0BEAE-28F5-4B61-9CFC-86F6D75EC594}" destId="{B3762AE4-A95E-4D6F-9F0B-51660DECF0B8}" srcOrd="8" destOrd="0" presId="urn:microsoft.com/office/officeart/2005/8/layout/radial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E44910-C988-44D5-AB4B-8BA07D66C0C6}" type="doc">
      <dgm:prSet loTypeId="urn:microsoft.com/office/officeart/2008/layout/RadialCluster" loCatId="relationship" qsTypeId="urn:microsoft.com/office/officeart/2005/8/quickstyle/simple1" qsCatId="simple" csTypeId="urn:microsoft.com/office/officeart/2005/8/colors/colorful1" csCatId="colorful" phldr="1"/>
      <dgm:spPr/>
      <dgm:t>
        <a:bodyPr/>
        <a:lstStyle/>
        <a:p>
          <a:endParaRPr lang="en-GB"/>
        </a:p>
      </dgm:t>
    </dgm:pt>
    <dgm:pt modelId="{C60F43EE-9770-4D11-A182-2EE15B8ED137}">
      <dgm:prSet phldrT="[Text]"/>
      <dgm:spPr/>
      <dgm:t>
        <a:bodyPr/>
        <a:lstStyle/>
        <a:p>
          <a:r>
            <a:rPr lang="en-GB" dirty="0">
              <a:solidFill>
                <a:schemeClr val="tx1"/>
              </a:solidFill>
            </a:rPr>
            <a:t>Suppliers to the hospitality and catering industry</a:t>
          </a:r>
        </a:p>
      </dgm:t>
    </dgm:pt>
    <dgm:pt modelId="{9312303C-7BF4-4547-8203-75F1B05FAE94}" type="parTrans" cxnId="{8A494F46-B986-45AE-A119-A67F62A76864}">
      <dgm:prSet/>
      <dgm:spPr/>
      <dgm:t>
        <a:bodyPr/>
        <a:lstStyle/>
        <a:p>
          <a:endParaRPr lang="en-GB">
            <a:solidFill>
              <a:schemeClr val="tx1"/>
            </a:solidFill>
          </a:endParaRPr>
        </a:p>
      </dgm:t>
    </dgm:pt>
    <dgm:pt modelId="{C5F6E94B-100A-49B0-B3B5-EDE7897A88DF}" type="sibTrans" cxnId="{8A494F46-B986-45AE-A119-A67F62A76864}">
      <dgm:prSet/>
      <dgm:spPr/>
      <dgm:t>
        <a:bodyPr/>
        <a:lstStyle/>
        <a:p>
          <a:endParaRPr lang="en-GB">
            <a:solidFill>
              <a:schemeClr val="tx1"/>
            </a:solidFill>
          </a:endParaRPr>
        </a:p>
      </dgm:t>
    </dgm:pt>
    <dgm:pt modelId="{E76ECC66-0BB8-4155-8232-9E492D874541}">
      <dgm:prSet phldrT="[Text]"/>
      <dgm:spPr/>
      <dgm:t>
        <a:bodyPr/>
        <a:lstStyle/>
        <a:p>
          <a:r>
            <a:rPr lang="en-GB" dirty="0">
              <a:solidFill>
                <a:schemeClr val="tx1"/>
              </a:solidFill>
            </a:rPr>
            <a:t>Specialist markets</a:t>
          </a:r>
        </a:p>
      </dgm:t>
    </dgm:pt>
    <dgm:pt modelId="{44E09950-8047-4E90-B3A9-4DA2A25A40A0}" type="parTrans" cxnId="{08204068-E7FC-47E9-AB2D-B53A8B08BAB0}">
      <dgm:prSet/>
      <dgm:spPr/>
      <dgm:t>
        <a:bodyPr/>
        <a:lstStyle/>
        <a:p>
          <a:endParaRPr lang="en-GB">
            <a:solidFill>
              <a:schemeClr val="tx1"/>
            </a:solidFill>
          </a:endParaRPr>
        </a:p>
      </dgm:t>
    </dgm:pt>
    <dgm:pt modelId="{D3D9AA79-E014-465D-92DB-51CEA4582781}" type="sibTrans" cxnId="{08204068-E7FC-47E9-AB2D-B53A8B08BAB0}">
      <dgm:prSet/>
      <dgm:spPr/>
      <dgm:t>
        <a:bodyPr/>
        <a:lstStyle/>
        <a:p>
          <a:endParaRPr lang="en-GB">
            <a:solidFill>
              <a:schemeClr val="tx1"/>
            </a:solidFill>
          </a:endParaRPr>
        </a:p>
      </dgm:t>
    </dgm:pt>
    <dgm:pt modelId="{91032654-26BC-4DE8-937C-994F808B34A4}">
      <dgm:prSet phldrT="[Text]"/>
      <dgm:spPr/>
      <dgm:t>
        <a:bodyPr/>
        <a:lstStyle/>
        <a:p>
          <a:r>
            <a:rPr lang="en-GB" dirty="0">
              <a:solidFill>
                <a:schemeClr val="tx1"/>
              </a:solidFill>
            </a:rPr>
            <a:t>Local supplier delivery</a:t>
          </a:r>
        </a:p>
      </dgm:t>
    </dgm:pt>
    <dgm:pt modelId="{05412622-8865-4E53-926F-12061A56137F}" type="parTrans" cxnId="{B502A1D6-1FEC-4EE9-8A6A-8A5BDC60020A}">
      <dgm:prSet/>
      <dgm:spPr/>
      <dgm:t>
        <a:bodyPr/>
        <a:lstStyle/>
        <a:p>
          <a:endParaRPr lang="en-GB">
            <a:solidFill>
              <a:schemeClr val="tx1"/>
            </a:solidFill>
          </a:endParaRPr>
        </a:p>
      </dgm:t>
    </dgm:pt>
    <dgm:pt modelId="{A256A3C1-1018-4E8E-987C-221BE25DFD4A}" type="sibTrans" cxnId="{B502A1D6-1FEC-4EE9-8A6A-8A5BDC60020A}">
      <dgm:prSet/>
      <dgm:spPr/>
      <dgm:t>
        <a:bodyPr/>
        <a:lstStyle/>
        <a:p>
          <a:endParaRPr lang="en-GB">
            <a:solidFill>
              <a:schemeClr val="tx1"/>
            </a:solidFill>
          </a:endParaRPr>
        </a:p>
      </dgm:t>
    </dgm:pt>
    <dgm:pt modelId="{314E1514-C8D8-42C8-AFA0-0E15BC1AAFCF}">
      <dgm:prSet phldrT="[Text]"/>
      <dgm:spPr/>
      <dgm:t>
        <a:bodyPr/>
        <a:lstStyle/>
        <a:p>
          <a:r>
            <a:rPr lang="en-GB" dirty="0">
              <a:solidFill>
                <a:schemeClr val="tx1"/>
              </a:solidFill>
            </a:rPr>
            <a:t>Independent suppliers</a:t>
          </a:r>
        </a:p>
      </dgm:t>
    </dgm:pt>
    <dgm:pt modelId="{0E6F3C0F-B645-4BCA-B1E6-8CB1809E14F1}" type="parTrans" cxnId="{C2F30517-1517-4619-8F46-D0D2CBE8B97B}">
      <dgm:prSet/>
      <dgm:spPr/>
      <dgm:t>
        <a:bodyPr/>
        <a:lstStyle/>
        <a:p>
          <a:endParaRPr lang="en-GB">
            <a:solidFill>
              <a:schemeClr val="tx1"/>
            </a:solidFill>
          </a:endParaRPr>
        </a:p>
      </dgm:t>
    </dgm:pt>
    <dgm:pt modelId="{2955FFBE-61CE-4DC6-A841-73C4E1124F7F}" type="sibTrans" cxnId="{C2F30517-1517-4619-8F46-D0D2CBE8B97B}">
      <dgm:prSet/>
      <dgm:spPr/>
      <dgm:t>
        <a:bodyPr/>
        <a:lstStyle/>
        <a:p>
          <a:endParaRPr lang="en-GB">
            <a:solidFill>
              <a:schemeClr val="tx1"/>
            </a:solidFill>
          </a:endParaRPr>
        </a:p>
      </dgm:t>
    </dgm:pt>
    <dgm:pt modelId="{2FC5CE88-13D9-41F6-BAB7-9583875FF9AD}">
      <dgm:prSet/>
      <dgm:spPr/>
      <dgm:t>
        <a:bodyPr/>
        <a:lstStyle/>
        <a:p>
          <a:r>
            <a:rPr lang="en-GB" dirty="0">
              <a:solidFill>
                <a:schemeClr val="tx1"/>
              </a:solidFill>
            </a:rPr>
            <a:t>Large wholesalers</a:t>
          </a:r>
        </a:p>
      </dgm:t>
    </dgm:pt>
    <dgm:pt modelId="{031A2C42-501A-4E4F-B1BD-8ACF0AA214BE}" type="parTrans" cxnId="{B5152FF9-5934-40AE-B01C-B542BEF64405}">
      <dgm:prSet/>
      <dgm:spPr/>
      <dgm:t>
        <a:bodyPr/>
        <a:lstStyle/>
        <a:p>
          <a:endParaRPr lang="en-GB">
            <a:solidFill>
              <a:schemeClr val="tx1"/>
            </a:solidFill>
          </a:endParaRPr>
        </a:p>
      </dgm:t>
    </dgm:pt>
    <dgm:pt modelId="{CB76F238-E899-4BE8-82F7-96FDB87EE974}" type="sibTrans" cxnId="{B5152FF9-5934-40AE-B01C-B542BEF64405}">
      <dgm:prSet/>
      <dgm:spPr/>
      <dgm:t>
        <a:bodyPr/>
        <a:lstStyle/>
        <a:p>
          <a:endParaRPr lang="en-GB">
            <a:solidFill>
              <a:schemeClr val="tx1"/>
            </a:solidFill>
          </a:endParaRPr>
        </a:p>
      </dgm:t>
    </dgm:pt>
    <dgm:pt modelId="{4E61D7F7-2928-45AC-AE51-ADA5C08D0F55}">
      <dgm:prSet/>
      <dgm:spPr/>
      <dgm:t>
        <a:bodyPr/>
        <a:lstStyle/>
        <a:p>
          <a:r>
            <a:rPr lang="en-GB" dirty="0">
              <a:solidFill>
                <a:schemeClr val="tx1"/>
              </a:solidFill>
            </a:rPr>
            <a:t>Equipment suppliers</a:t>
          </a:r>
        </a:p>
      </dgm:t>
    </dgm:pt>
    <dgm:pt modelId="{4B40AA72-CBD5-4AC7-98A5-AB8D8722C684}" type="parTrans" cxnId="{6C4F3E17-F5E9-4410-A9ED-8ACAE334C76E}">
      <dgm:prSet/>
      <dgm:spPr/>
      <dgm:t>
        <a:bodyPr/>
        <a:lstStyle/>
        <a:p>
          <a:endParaRPr lang="en-GB">
            <a:solidFill>
              <a:schemeClr val="tx1"/>
            </a:solidFill>
          </a:endParaRPr>
        </a:p>
      </dgm:t>
    </dgm:pt>
    <dgm:pt modelId="{A2657195-2B9D-4A17-ACFF-96BAD1898C0D}" type="sibTrans" cxnId="{6C4F3E17-F5E9-4410-A9ED-8ACAE334C76E}">
      <dgm:prSet/>
      <dgm:spPr/>
      <dgm:t>
        <a:bodyPr/>
        <a:lstStyle/>
        <a:p>
          <a:endParaRPr lang="en-GB">
            <a:solidFill>
              <a:schemeClr val="tx1"/>
            </a:solidFill>
          </a:endParaRPr>
        </a:p>
      </dgm:t>
    </dgm:pt>
    <dgm:pt modelId="{388D8632-E761-4932-89EB-18495A5F223D}" type="pres">
      <dgm:prSet presAssocID="{A8E44910-C988-44D5-AB4B-8BA07D66C0C6}" presName="Name0" presStyleCnt="0">
        <dgm:presLayoutVars>
          <dgm:chMax val="1"/>
          <dgm:chPref val="1"/>
          <dgm:dir/>
          <dgm:animOne val="branch"/>
          <dgm:animLvl val="lvl"/>
        </dgm:presLayoutVars>
      </dgm:prSet>
      <dgm:spPr/>
    </dgm:pt>
    <dgm:pt modelId="{4D07CDD4-12B5-42DF-986B-A640CFA16039}" type="pres">
      <dgm:prSet presAssocID="{C60F43EE-9770-4D11-A182-2EE15B8ED137}" presName="singleCycle" presStyleCnt="0"/>
      <dgm:spPr/>
    </dgm:pt>
    <dgm:pt modelId="{D3DB5080-856E-4250-A316-6F3DE5EADB3E}" type="pres">
      <dgm:prSet presAssocID="{C60F43EE-9770-4D11-A182-2EE15B8ED137}" presName="singleCenter" presStyleLbl="node1" presStyleIdx="0" presStyleCnt="6">
        <dgm:presLayoutVars>
          <dgm:chMax val="7"/>
          <dgm:chPref val="7"/>
        </dgm:presLayoutVars>
      </dgm:prSet>
      <dgm:spPr/>
    </dgm:pt>
    <dgm:pt modelId="{062C360B-A9F8-4D1A-B8FB-373EDF86ED86}" type="pres">
      <dgm:prSet presAssocID="{44E09950-8047-4E90-B3A9-4DA2A25A40A0}" presName="Name56" presStyleLbl="parChTrans1D2" presStyleIdx="0" presStyleCnt="5"/>
      <dgm:spPr/>
    </dgm:pt>
    <dgm:pt modelId="{7FDD3E76-AD29-46C8-9202-D569E40BF933}" type="pres">
      <dgm:prSet presAssocID="{E76ECC66-0BB8-4155-8232-9E492D874541}" presName="text0" presStyleLbl="node1" presStyleIdx="1" presStyleCnt="6" custScaleX="214856">
        <dgm:presLayoutVars>
          <dgm:bulletEnabled val="1"/>
        </dgm:presLayoutVars>
      </dgm:prSet>
      <dgm:spPr/>
    </dgm:pt>
    <dgm:pt modelId="{8299AD32-93C8-431D-B6F0-1BB1A26DC4CD}" type="pres">
      <dgm:prSet presAssocID="{05412622-8865-4E53-926F-12061A56137F}" presName="Name56" presStyleLbl="parChTrans1D2" presStyleIdx="1" presStyleCnt="5"/>
      <dgm:spPr/>
    </dgm:pt>
    <dgm:pt modelId="{27F35CAD-1B39-43DD-8738-A05447ADF5C1}" type="pres">
      <dgm:prSet presAssocID="{91032654-26BC-4DE8-937C-994F808B34A4}" presName="text0" presStyleLbl="node1" presStyleIdx="2" presStyleCnt="6" custScaleX="245970">
        <dgm:presLayoutVars>
          <dgm:bulletEnabled val="1"/>
        </dgm:presLayoutVars>
      </dgm:prSet>
      <dgm:spPr/>
    </dgm:pt>
    <dgm:pt modelId="{5DBBA781-EFBE-4E6F-8374-F453B4486A64}" type="pres">
      <dgm:prSet presAssocID="{0E6F3C0F-B645-4BCA-B1E6-8CB1809E14F1}" presName="Name56" presStyleLbl="parChTrans1D2" presStyleIdx="2" presStyleCnt="5"/>
      <dgm:spPr/>
    </dgm:pt>
    <dgm:pt modelId="{2FA3137F-2711-4982-B07C-81E387615A17}" type="pres">
      <dgm:prSet presAssocID="{314E1514-C8D8-42C8-AFA0-0E15BC1AAFCF}" presName="text0" presStyleLbl="node1" presStyleIdx="3" presStyleCnt="6" custScaleX="231125">
        <dgm:presLayoutVars>
          <dgm:bulletEnabled val="1"/>
        </dgm:presLayoutVars>
      </dgm:prSet>
      <dgm:spPr/>
    </dgm:pt>
    <dgm:pt modelId="{2221CFD8-F314-4DF4-8715-6D0265A26D9B}" type="pres">
      <dgm:prSet presAssocID="{031A2C42-501A-4E4F-B1BD-8ACF0AA214BE}" presName="Name56" presStyleLbl="parChTrans1D2" presStyleIdx="3" presStyleCnt="5"/>
      <dgm:spPr/>
    </dgm:pt>
    <dgm:pt modelId="{CFDC2A7D-3A72-4ACD-B100-E874188FA04F}" type="pres">
      <dgm:prSet presAssocID="{2FC5CE88-13D9-41F6-BAB7-9583875FF9AD}" presName="text0" presStyleLbl="node1" presStyleIdx="4" presStyleCnt="6" custScaleX="203489">
        <dgm:presLayoutVars>
          <dgm:bulletEnabled val="1"/>
        </dgm:presLayoutVars>
      </dgm:prSet>
      <dgm:spPr/>
    </dgm:pt>
    <dgm:pt modelId="{229F4DB5-3377-4F67-A8AC-94CD313DB48A}" type="pres">
      <dgm:prSet presAssocID="{4B40AA72-CBD5-4AC7-98A5-AB8D8722C684}" presName="Name56" presStyleLbl="parChTrans1D2" presStyleIdx="4" presStyleCnt="5"/>
      <dgm:spPr/>
    </dgm:pt>
    <dgm:pt modelId="{B2099BA3-1E56-4FE6-B549-8FFD40CF8D56}" type="pres">
      <dgm:prSet presAssocID="{4E61D7F7-2928-45AC-AE51-ADA5C08D0F55}" presName="text0" presStyleLbl="node1" presStyleIdx="5" presStyleCnt="6" custScaleX="225465">
        <dgm:presLayoutVars>
          <dgm:bulletEnabled val="1"/>
        </dgm:presLayoutVars>
      </dgm:prSet>
      <dgm:spPr/>
    </dgm:pt>
  </dgm:ptLst>
  <dgm:cxnLst>
    <dgm:cxn modelId="{FFED490B-9D92-405B-B6A5-E86F826AC5F8}" type="presOf" srcId="{44E09950-8047-4E90-B3A9-4DA2A25A40A0}" destId="{062C360B-A9F8-4D1A-B8FB-373EDF86ED86}" srcOrd="0" destOrd="0" presId="urn:microsoft.com/office/officeart/2008/layout/RadialCluster"/>
    <dgm:cxn modelId="{C2F30517-1517-4619-8F46-D0D2CBE8B97B}" srcId="{C60F43EE-9770-4D11-A182-2EE15B8ED137}" destId="{314E1514-C8D8-42C8-AFA0-0E15BC1AAFCF}" srcOrd="2" destOrd="0" parTransId="{0E6F3C0F-B645-4BCA-B1E6-8CB1809E14F1}" sibTransId="{2955FFBE-61CE-4DC6-A841-73C4E1124F7F}"/>
    <dgm:cxn modelId="{6C4F3E17-F5E9-4410-A9ED-8ACAE334C76E}" srcId="{C60F43EE-9770-4D11-A182-2EE15B8ED137}" destId="{4E61D7F7-2928-45AC-AE51-ADA5C08D0F55}" srcOrd="4" destOrd="0" parTransId="{4B40AA72-CBD5-4AC7-98A5-AB8D8722C684}" sibTransId="{A2657195-2B9D-4A17-ACFF-96BAD1898C0D}"/>
    <dgm:cxn modelId="{B1FD7660-BDEA-4D92-BB4C-41360D6AA187}" type="presOf" srcId="{05412622-8865-4E53-926F-12061A56137F}" destId="{8299AD32-93C8-431D-B6F0-1BB1A26DC4CD}" srcOrd="0" destOrd="0" presId="urn:microsoft.com/office/officeart/2008/layout/RadialCluster"/>
    <dgm:cxn modelId="{9BAC0061-03BF-451D-9689-13D7C4C78BA2}" type="presOf" srcId="{2FC5CE88-13D9-41F6-BAB7-9583875FF9AD}" destId="{CFDC2A7D-3A72-4ACD-B100-E874188FA04F}" srcOrd="0" destOrd="0" presId="urn:microsoft.com/office/officeart/2008/layout/RadialCluster"/>
    <dgm:cxn modelId="{9B223F63-D243-4941-B569-46C511EB7C3F}" type="presOf" srcId="{0E6F3C0F-B645-4BCA-B1E6-8CB1809E14F1}" destId="{5DBBA781-EFBE-4E6F-8374-F453B4486A64}" srcOrd="0" destOrd="0" presId="urn:microsoft.com/office/officeart/2008/layout/RadialCluster"/>
    <dgm:cxn modelId="{8A494F46-B986-45AE-A119-A67F62A76864}" srcId="{A8E44910-C988-44D5-AB4B-8BA07D66C0C6}" destId="{C60F43EE-9770-4D11-A182-2EE15B8ED137}" srcOrd="0" destOrd="0" parTransId="{9312303C-7BF4-4547-8203-75F1B05FAE94}" sibTransId="{C5F6E94B-100A-49B0-B3B5-EDE7897A88DF}"/>
    <dgm:cxn modelId="{744BA147-539D-4D73-8AFB-EB404592262F}" type="presOf" srcId="{031A2C42-501A-4E4F-B1BD-8ACF0AA214BE}" destId="{2221CFD8-F314-4DF4-8715-6D0265A26D9B}" srcOrd="0" destOrd="0" presId="urn:microsoft.com/office/officeart/2008/layout/RadialCluster"/>
    <dgm:cxn modelId="{08204068-E7FC-47E9-AB2D-B53A8B08BAB0}" srcId="{C60F43EE-9770-4D11-A182-2EE15B8ED137}" destId="{E76ECC66-0BB8-4155-8232-9E492D874541}" srcOrd="0" destOrd="0" parTransId="{44E09950-8047-4E90-B3A9-4DA2A25A40A0}" sibTransId="{D3D9AA79-E014-465D-92DB-51CEA4582781}"/>
    <dgm:cxn modelId="{DAA0F070-9506-4DDF-97A0-677733B3AB1E}" type="presOf" srcId="{A8E44910-C988-44D5-AB4B-8BA07D66C0C6}" destId="{388D8632-E761-4932-89EB-18495A5F223D}" srcOrd="0" destOrd="0" presId="urn:microsoft.com/office/officeart/2008/layout/RadialCluster"/>
    <dgm:cxn modelId="{23DE6A71-985D-4E8D-ADFF-8C858B38CCBC}" type="presOf" srcId="{314E1514-C8D8-42C8-AFA0-0E15BC1AAFCF}" destId="{2FA3137F-2711-4982-B07C-81E387615A17}" srcOrd="0" destOrd="0" presId="urn:microsoft.com/office/officeart/2008/layout/RadialCluster"/>
    <dgm:cxn modelId="{199D3484-CDBC-44E9-9B04-3AC26C64671F}" type="presOf" srcId="{C60F43EE-9770-4D11-A182-2EE15B8ED137}" destId="{D3DB5080-856E-4250-A316-6F3DE5EADB3E}" srcOrd="0" destOrd="0" presId="urn:microsoft.com/office/officeart/2008/layout/RadialCluster"/>
    <dgm:cxn modelId="{DD98C985-C1CB-4C51-AF1E-014D8D15E8AB}" type="presOf" srcId="{91032654-26BC-4DE8-937C-994F808B34A4}" destId="{27F35CAD-1B39-43DD-8738-A05447ADF5C1}" srcOrd="0" destOrd="0" presId="urn:microsoft.com/office/officeart/2008/layout/RadialCluster"/>
    <dgm:cxn modelId="{43DD0CC3-A394-4FC8-9961-BC64976CF853}" type="presOf" srcId="{E76ECC66-0BB8-4155-8232-9E492D874541}" destId="{7FDD3E76-AD29-46C8-9202-D569E40BF933}" srcOrd="0" destOrd="0" presId="urn:microsoft.com/office/officeart/2008/layout/RadialCluster"/>
    <dgm:cxn modelId="{B502A1D6-1FEC-4EE9-8A6A-8A5BDC60020A}" srcId="{C60F43EE-9770-4D11-A182-2EE15B8ED137}" destId="{91032654-26BC-4DE8-937C-994F808B34A4}" srcOrd="1" destOrd="0" parTransId="{05412622-8865-4E53-926F-12061A56137F}" sibTransId="{A256A3C1-1018-4E8E-987C-221BE25DFD4A}"/>
    <dgm:cxn modelId="{CAC70DDC-EA2B-4854-A877-4EF8C9D49217}" type="presOf" srcId="{4E61D7F7-2928-45AC-AE51-ADA5C08D0F55}" destId="{B2099BA3-1E56-4FE6-B549-8FFD40CF8D56}" srcOrd="0" destOrd="0" presId="urn:microsoft.com/office/officeart/2008/layout/RadialCluster"/>
    <dgm:cxn modelId="{4077CCEC-9728-4C87-9DB9-2D770BCEEE32}" type="presOf" srcId="{4B40AA72-CBD5-4AC7-98A5-AB8D8722C684}" destId="{229F4DB5-3377-4F67-A8AC-94CD313DB48A}" srcOrd="0" destOrd="0" presId="urn:microsoft.com/office/officeart/2008/layout/RadialCluster"/>
    <dgm:cxn modelId="{B5152FF9-5934-40AE-B01C-B542BEF64405}" srcId="{C60F43EE-9770-4D11-A182-2EE15B8ED137}" destId="{2FC5CE88-13D9-41F6-BAB7-9583875FF9AD}" srcOrd="3" destOrd="0" parTransId="{031A2C42-501A-4E4F-B1BD-8ACF0AA214BE}" sibTransId="{CB76F238-E899-4BE8-82F7-96FDB87EE974}"/>
    <dgm:cxn modelId="{8A95C487-49D9-4BDC-AB96-E1109CF5B33F}" type="presParOf" srcId="{388D8632-E761-4932-89EB-18495A5F223D}" destId="{4D07CDD4-12B5-42DF-986B-A640CFA16039}" srcOrd="0" destOrd="0" presId="urn:microsoft.com/office/officeart/2008/layout/RadialCluster"/>
    <dgm:cxn modelId="{F619E51B-E9AC-40F9-8B41-38CE5CB50E16}" type="presParOf" srcId="{4D07CDD4-12B5-42DF-986B-A640CFA16039}" destId="{D3DB5080-856E-4250-A316-6F3DE5EADB3E}" srcOrd="0" destOrd="0" presId="urn:microsoft.com/office/officeart/2008/layout/RadialCluster"/>
    <dgm:cxn modelId="{484F86C9-2FC0-4897-9410-D25194AD9262}" type="presParOf" srcId="{4D07CDD4-12B5-42DF-986B-A640CFA16039}" destId="{062C360B-A9F8-4D1A-B8FB-373EDF86ED86}" srcOrd="1" destOrd="0" presId="urn:microsoft.com/office/officeart/2008/layout/RadialCluster"/>
    <dgm:cxn modelId="{F8B0F7C0-07AF-4406-B9CB-53CF9402EBAA}" type="presParOf" srcId="{4D07CDD4-12B5-42DF-986B-A640CFA16039}" destId="{7FDD3E76-AD29-46C8-9202-D569E40BF933}" srcOrd="2" destOrd="0" presId="urn:microsoft.com/office/officeart/2008/layout/RadialCluster"/>
    <dgm:cxn modelId="{CC683399-1642-46FE-B6AC-49655DFE3763}" type="presParOf" srcId="{4D07CDD4-12B5-42DF-986B-A640CFA16039}" destId="{8299AD32-93C8-431D-B6F0-1BB1A26DC4CD}" srcOrd="3" destOrd="0" presId="urn:microsoft.com/office/officeart/2008/layout/RadialCluster"/>
    <dgm:cxn modelId="{021A839F-9EB9-4084-B8A0-E31AB5896835}" type="presParOf" srcId="{4D07CDD4-12B5-42DF-986B-A640CFA16039}" destId="{27F35CAD-1B39-43DD-8738-A05447ADF5C1}" srcOrd="4" destOrd="0" presId="urn:microsoft.com/office/officeart/2008/layout/RadialCluster"/>
    <dgm:cxn modelId="{3358EAD6-698E-4F87-87DA-0781E088F511}" type="presParOf" srcId="{4D07CDD4-12B5-42DF-986B-A640CFA16039}" destId="{5DBBA781-EFBE-4E6F-8374-F453B4486A64}" srcOrd="5" destOrd="0" presId="urn:microsoft.com/office/officeart/2008/layout/RadialCluster"/>
    <dgm:cxn modelId="{DBA8CCC5-BE5A-4E97-938B-0303F664EB93}" type="presParOf" srcId="{4D07CDD4-12B5-42DF-986B-A640CFA16039}" destId="{2FA3137F-2711-4982-B07C-81E387615A17}" srcOrd="6" destOrd="0" presId="urn:microsoft.com/office/officeart/2008/layout/RadialCluster"/>
    <dgm:cxn modelId="{E1DF5CDD-D7EF-4174-989E-4ED6293FF64B}" type="presParOf" srcId="{4D07CDD4-12B5-42DF-986B-A640CFA16039}" destId="{2221CFD8-F314-4DF4-8715-6D0265A26D9B}" srcOrd="7" destOrd="0" presId="urn:microsoft.com/office/officeart/2008/layout/RadialCluster"/>
    <dgm:cxn modelId="{BC34D9B7-99A1-4379-9A26-4227A8385C2A}" type="presParOf" srcId="{4D07CDD4-12B5-42DF-986B-A640CFA16039}" destId="{CFDC2A7D-3A72-4ACD-B100-E874188FA04F}" srcOrd="8" destOrd="0" presId="urn:microsoft.com/office/officeart/2008/layout/RadialCluster"/>
    <dgm:cxn modelId="{38CFC488-AA3E-40BF-B603-C3E626349FB2}" type="presParOf" srcId="{4D07CDD4-12B5-42DF-986B-A640CFA16039}" destId="{229F4DB5-3377-4F67-A8AC-94CD313DB48A}" srcOrd="9" destOrd="0" presId="urn:microsoft.com/office/officeart/2008/layout/RadialCluster"/>
    <dgm:cxn modelId="{DE3E5E15-7B80-4961-A6D9-C9730982FF20}" type="presParOf" srcId="{4D07CDD4-12B5-42DF-986B-A640CFA16039}" destId="{B2099BA3-1E56-4FE6-B549-8FFD40CF8D56}" srcOrd="10" destOrd="0" presId="urn:microsoft.com/office/officeart/2008/layout/RadialCluster"/>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CED3-AF9E-4A94-9AB8-B05E0294B271}">
      <dsp:nvSpPr>
        <dsp:cNvPr id="0" name=""/>
        <dsp:cNvSpPr/>
      </dsp:nvSpPr>
      <dsp:spPr>
        <a:xfrm>
          <a:off x="1029564" y="773493"/>
          <a:ext cx="738355" cy="7383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GB" sz="600" b="1" kern="1200" dirty="0"/>
            <a:t>Range of </a:t>
          </a:r>
          <a:r>
            <a:rPr lang="en-GB" sz="600" b="1" kern="1200" dirty="0">
              <a:solidFill>
                <a:srgbClr val="FF0000"/>
              </a:solidFill>
            </a:rPr>
            <a:t>establishments</a:t>
          </a:r>
        </a:p>
      </dsp:txBody>
      <dsp:txXfrm>
        <a:off x="1137694" y="881623"/>
        <a:ext cx="522095" cy="522095"/>
      </dsp:txXfrm>
    </dsp:sp>
    <dsp:sp modelId="{96033D46-7F80-4684-AFA1-306581B1FD16}">
      <dsp:nvSpPr>
        <dsp:cNvPr id="0" name=""/>
        <dsp:cNvSpPr/>
      </dsp:nvSpPr>
      <dsp:spPr>
        <a:xfrm rot="11700000">
          <a:off x="470736" y="862464"/>
          <a:ext cx="549862" cy="21043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235297-8E67-4D55-8D13-76D9AAE2372C}">
      <dsp:nvSpPr>
        <dsp:cNvPr id="0" name=""/>
        <dsp:cNvSpPr/>
      </dsp:nvSpPr>
      <dsp:spPr>
        <a:xfrm>
          <a:off x="129385" y="615947"/>
          <a:ext cx="701437" cy="56115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rPr>
            <a:t>Non-residential</a:t>
          </a:r>
          <a:r>
            <a:rPr lang="en-GB" sz="800" kern="1200" dirty="0">
              <a:solidFill>
                <a:schemeClr val="bg1"/>
              </a:solidFill>
            </a:rPr>
            <a:t> </a:t>
          </a:r>
          <a:r>
            <a:rPr lang="en-GB" sz="800" kern="1200" dirty="0"/>
            <a:t>commercial establishments</a:t>
          </a:r>
        </a:p>
      </dsp:txBody>
      <dsp:txXfrm>
        <a:off x="145821" y="632383"/>
        <a:ext cx="668565" cy="528278"/>
      </dsp:txXfrm>
    </dsp:sp>
    <dsp:sp modelId="{6C578CB7-3556-4B62-8E66-2AB08C61585F}">
      <dsp:nvSpPr>
        <dsp:cNvPr id="0" name=""/>
        <dsp:cNvSpPr/>
      </dsp:nvSpPr>
      <dsp:spPr>
        <a:xfrm rot="14754420">
          <a:off x="852402" y="423459"/>
          <a:ext cx="543552" cy="210431"/>
        </a:xfrm>
        <a:prstGeom prst="lef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61D3FF-C872-4BB0-B5FF-A79C72688C48}">
      <dsp:nvSpPr>
        <dsp:cNvPr id="0" name=""/>
        <dsp:cNvSpPr/>
      </dsp:nvSpPr>
      <dsp:spPr>
        <a:xfrm>
          <a:off x="662515" y="0"/>
          <a:ext cx="701437" cy="561150"/>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rgbClr val="FF0000"/>
              </a:solidFill>
            </a:rPr>
            <a:t>Residential</a:t>
          </a:r>
          <a:r>
            <a:rPr lang="en-GB" sz="800" kern="1200" dirty="0">
              <a:solidFill>
                <a:srgbClr val="FF0000"/>
              </a:solidFill>
            </a:rPr>
            <a:t> </a:t>
          </a:r>
          <a:r>
            <a:rPr lang="en-GB" sz="800" kern="1200" dirty="0"/>
            <a:t>non-commercial establishments</a:t>
          </a:r>
        </a:p>
      </dsp:txBody>
      <dsp:txXfrm>
        <a:off x="678951" y="16436"/>
        <a:ext cx="668565" cy="528278"/>
      </dsp:txXfrm>
    </dsp:sp>
    <dsp:sp modelId="{7649EBBE-6C2D-48A8-96E4-8829CA59E6B4}">
      <dsp:nvSpPr>
        <dsp:cNvPr id="0" name=""/>
        <dsp:cNvSpPr/>
      </dsp:nvSpPr>
      <dsp:spPr>
        <a:xfrm rot="17700000">
          <a:off x="1409547" y="424690"/>
          <a:ext cx="549862" cy="210431"/>
        </a:xfrm>
        <a:prstGeom prst="lef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C725F2-4BF7-42D0-AAAD-1FA30C2210D0}">
      <dsp:nvSpPr>
        <dsp:cNvPr id="0" name=""/>
        <dsp:cNvSpPr/>
      </dsp:nvSpPr>
      <dsp:spPr>
        <a:xfrm>
          <a:off x="1449951" y="158"/>
          <a:ext cx="701437" cy="561150"/>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n-GB" sz="800" kern="1200" dirty="0"/>
            <a:t>Residential </a:t>
          </a:r>
          <a:r>
            <a:rPr lang="en-GB" sz="800" b="1" kern="1200" dirty="0">
              <a:solidFill>
                <a:srgbClr val="FF0000"/>
              </a:solidFill>
            </a:rPr>
            <a:t>commercial</a:t>
          </a:r>
          <a:r>
            <a:rPr lang="en-GB" sz="800" b="1" kern="1200" dirty="0"/>
            <a:t> </a:t>
          </a:r>
          <a:r>
            <a:rPr lang="en-GB" sz="800" kern="1200" dirty="0"/>
            <a:t>establishments</a:t>
          </a:r>
        </a:p>
      </dsp:txBody>
      <dsp:txXfrm>
        <a:off x="1466387" y="16594"/>
        <a:ext cx="668565" cy="528278"/>
      </dsp:txXfrm>
    </dsp:sp>
    <dsp:sp modelId="{61B526E3-7AFD-487A-86E3-725B1BD51FA3}">
      <dsp:nvSpPr>
        <dsp:cNvPr id="0" name=""/>
        <dsp:cNvSpPr/>
      </dsp:nvSpPr>
      <dsp:spPr>
        <a:xfrm rot="20700000">
          <a:off x="1776884" y="862464"/>
          <a:ext cx="549862" cy="210431"/>
        </a:xfrm>
        <a:prstGeom prst="lef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762AE4-A95E-4D6F-9F0B-51660DECF0B8}">
      <dsp:nvSpPr>
        <dsp:cNvPr id="0" name=""/>
        <dsp:cNvSpPr/>
      </dsp:nvSpPr>
      <dsp:spPr>
        <a:xfrm>
          <a:off x="1966660" y="615947"/>
          <a:ext cx="701437" cy="56115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355600">
            <a:lnSpc>
              <a:spcPct val="90000"/>
            </a:lnSpc>
            <a:spcBef>
              <a:spcPct val="0"/>
            </a:spcBef>
            <a:spcAft>
              <a:spcPct val="35000"/>
            </a:spcAft>
            <a:buNone/>
          </a:pPr>
          <a:r>
            <a:rPr lang="en-GB" sz="800" kern="1200" dirty="0"/>
            <a:t>Non residential </a:t>
          </a:r>
          <a:r>
            <a:rPr lang="en-GB" sz="800" b="1" kern="1200" dirty="0">
              <a:solidFill>
                <a:schemeClr val="bg1"/>
              </a:solidFill>
            </a:rPr>
            <a:t>non-commercial</a:t>
          </a:r>
          <a:r>
            <a:rPr lang="en-GB" sz="800" b="1" kern="1200" dirty="0">
              <a:solidFill>
                <a:srgbClr val="FF0000"/>
              </a:solidFill>
            </a:rPr>
            <a:t> </a:t>
          </a:r>
          <a:r>
            <a:rPr lang="en-GB" sz="800" kern="1200" dirty="0"/>
            <a:t>establishment</a:t>
          </a:r>
        </a:p>
      </dsp:txBody>
      <dsp:txXfrm>
        <a:off x="1983096" y="632383"/>
        <a:ext cx="668565" cy="528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B5080-856E-4250-A316-6F3DE5EADB3E}">
      <dsp:nvSpPr>
        <dsp:cNvPr id="0" name=""/>
        <dsp:cNvSpPr/>
      </dsp:nvSpPr>
      <dsp:spPr>
        <a:xfrm>
          <a:off x="909131" y="643784"/>
          <a:ext cx="495093" cy="4950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222250">
            <a:lnSpc>
              <a:spcPct val="90000"/>
            </a:lnSpc>
            <a:spcBef>
              <a:spcPct val="0"/>
            </a:spcBef>
            <a:spcAft>
              <a:spcPct val="35000"/>
            </a:spcAft>
            <a:buNone/>
          </a:pPr>
          <a:r>
            <a:rPr lang="en-GB" sz="500" kern="1200" dirty="0">
              <a:solidFill>
                <a:schemeClr val="tx1"/>
              </a:solidFill>
            </a:rPr>
            <a:t>Suppliers to the hospitality and catering industry</a:t>
          </a:r>
        </a:p>
      </dsp:txBody>
      <dsp:txXfrm>
        <a:off x="933299" y="667952"/>
        <a:ext cx="446757" cy="446757"/>
      </dsp:txXfrm>
    </dsp:sp>
    <dsp:sp modelId="{062C360B-A9F8-4D1A-B8FB-373EDF86ED86}">
      <dsp:nvSpPr>
        <dsp:cNvPr id="0" name=""/>
        <dsp:cNvSpPr/>
      </dsp:nvSpPr>
      <dsp:spPr>
        <a:xfrm rot="16200000">
          <a:off x="1016879" y="503985"/>
          <a:ext cx="279598" cy="0"/>
        </a:xfrm>
        <a:custGeom>
          <a:avLst/>
          <a:gdLst/>
          <a:ahLst/>
          <a:cxnLst/>
          <a:rect l="0" t="0" r="0" b="0"/>
          <a:pathLst>
            <a:path>
              <a:moveTo>
                <a:pt x="0" y="0"/>
              </a:moveTo>
              <a:lnTo>
                <a:pt x="27959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DD3E76-AD29-46C8-9202-D569E40BF933}">
      <dsp:nvSpPr>
        <dsp:cNvPr id="0" name=""/>
        <dsp:cNvSpPr/>
      </dsp:nvSpPr>
      <dsp:spPr>
        <a:xfrm>
          <a:off x="800326" y="32473"/>
          <a:ext cx="712704" cy="33171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Specialist markets</a:t>
          </a:r>
        </a:p>
      </dsp:txBody>
      <dsp:txXfrm>
        <a:off x="816519" y="48666"/>
        <a:ext cx="680318" cy="299326"/>
      </dsp:txXfrm>
    </dsp:sp>
    <dsp:sp modelId="{8299AD32-93C8-431D-B6F0-1BB1A26DC4CD}">
      <dsp:nvSpPr>
        <dsp:cNvPr id="0" name=""/>
        <dsp:cNvSpPr/>
      </dsp:nvSpPr>
      <dsp:spPr>
        <a:xfrm rot="20520000">
          <a:off x="1404133" y="810316"/>
          <a:ext cx="3764" cy="0"/>
        </a:xfrm>
        <a:custGeom>
          <a:avLst/>
          <a:gdLst/>
          <a:ahLst/>
          <a:cxnLst/>
          <a:rect l="0" t="0" r="0" b="0"/>
          <a:pathLst>
            <a:path>
              <a:moveTo>
                <a:pt x="0" y="0"/>
              </a:moveTo>
              <a:lnTo>
                <a:pt x="376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F35CAD-1B39-43DD-8738-A05447ADF5C1}">
      <dsp:nvSpPr>
        <dsp:cNvPr id="0" name=""/>
        <dsp:cNvSpPr/>
      </dsp:nvSpPr>
      <dsp:spPr>
        <a:xfrm>
          <a:off x="1407805" y="511325"/>
          <a:ext cx="815913" cy="33171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Local supplier delivery</a:t>
          </a:r>
        </a:p>
      </dsp:txBody>
      <dsp:txXfrm>
        <a:off x="1423998" y="527518"/>
        <a:ext cx="783527" cy="299326"/>
      </dsp:txXfrm>
    </dsp:sp>
    <dsp:sp modelId="{5DBBA781-EFBE-4E6F-8374-F453B4486A64}">
      <dsp:nvSpPr>
        <dsp:cNvPr id="0" name=""/>
        <dsp:cNvSpPr/>
      </dsp:nvSpPr>
      <dsp:spPr>
        <a:xfrm rot="3240000">
          <a:off x="1299018" y="1212501"/>
          <a:ext cx="182007" cy="0"/>
        </a:xfrm>
        <a:custGeom>
          <a:avLst/>
          <a:gdLst/>
          <a:ahLst/>
          <a:cxnLst/>
          <a:rect l="0" t="0" r="0" b="0"/>
          <a:pathLst>
            <a:path>
              <a:moveTo>
                <a:pt x="0" y="0"/>
              </a:moveTo>
              <a:lnTo>
                <a:pt x="18200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A3137F-2711-4982-B07C-81E387615A17}">
      <dsp:nvSpPr>
        <dsp:cNvPr id="0" name=""/>
        <dsp:cNvSpPr/>
      </dsp:nvSpPr>
      <dsp:spPr>
        <a:xfrm>
          <a:off x="1180679" y="1286125"/>
          <a:ext cx="766670" cy="3317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Independent suppliers</a:t>
          </a:r>
        </a:p>
      </dsp:txBody>
      <dsp:txXfrm>
        <a:off x="1196872" y="1302318"/>
        <a:ext cx="734284" cy="299326"/>
      </dsp:txXfrm>
    </dsp:sp>
    <dsp:sp modelId="{2221CFD8-F314-4DF4-8715-6D0265A26D9B}">
      <dsp:nvSpPr>
        <dsp:cNvPr id="0" name=""/>
        <dsp:cNvSpPr/>
      </dsp:nvSpPr>
      <dsp:spPr>
        <a:xfrm rot="7560000">
          <a:off x="832330" y="1212501"/>
          <a:ext cx="182007" cy="0"/>
        </a:xfrm>
        <a:custGeom>
          <a:avLst/>
          <a:gdLst/>
          <a:ahLst/>
          <a:cxnLst/>
          <a:rect l="0" t="0" r="0" b="0"/>
          <a:pathLst>
            <a:path>
              <a:moveTo>
                <a:pt x="0" y="0"/>
              </a:moveTo>
              <a:lnTo>
                <a:pt x="182007"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DC2A7D-3A72-4ACD-B100-E874188FA04F}">
      <dsp:nvSpPr>
        <dsp:cNvPr id="0" name=""/>
        <dsp:cNvSpPr/>
      </dsp:nvSpPr>
      <dsp:spPr>
        <a:xfrm>
          <a:off x="411843" y="1286125"/>
          <a:ext cx="674998" cy="33171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Large wholesalers</a:t>
          </a:r>
        </a:p>
      </dsp:txBody>
      <dsp:txXfrm>
        <a:off x="428036" y="1302318"/>
        <a:ext cx="642612" cy="299326"/>
      </dsp:txXfrm>
    </dsp:sp>
    <dsp:sp modelId="{229F4DB5-3377-4F67-A8AC-94CD313DB48A}">
      <dsp:nvSpPr>
        <dsp:cNvPr id="0" name=""/>
        <dsp:cNvSpPr/>
      </dsp:nvSpPr>
      <dsp:spPr>
        <a:xfrm rot="11880000">
          <a:off x="870575" y="804791"/>
          <a:ext cx="39523" cy="0"/>
        </a:xfrm>
        <a:custGeom>
          <a:avLst/>
          <a:gdLst/>
          <a:ahLst/>
          <a:cxnLst/>
          <a:rect l="0" t="0" r="0" b="0"/>
          <a:pathLst>
            <a:path>
              <a:moveTo>
                <a:pt x="0" y="0"/>
              </a:moveTo>
              <a:lnTo>
                <a:pt x="3952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099BA3-1E56-4FE6-B549-8FFD40CF8D56}">
      <dsp:nvSpPr>
        <dsp:cNvPr id="0" name=""/>
        <dsp:cNvSpPr/>
      </dsp:nvSpPr>
      <dsp:spPr>
        <a:xfrm>
          <a:off x="123647" y="511325"/>
          <a:ext cx="747895" cy="3317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400050">
            <a:lnSpc>
              <a:spcPct val="90000"/>
            </a:lnSpc>
            <a:spcBef>
              <a:spcPct val="0"/>
            </a:spcBef>
            <a:spcAft>
              <a:spcPct val="35000"/>
            </a:spcAft>
            <a:buNone/>
          </a:pPr>
          <a:r>
            <a:rPr lang="en-GB" sz="900" kern="1200" dirty="0">
              <a:solidFill>
                <a:schemeClr val="tx1"/>
              </a:solidFill>
            </a:rPr>
            <a:t>Equipment suppliers</a:t>
          </a:r>
        </a:p>
      </dsp:txBody>
      <dsp:txXfrm>
        <a:off x="139840" y="527518"/>
        <a:ext cx="715509" cy="29932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3C5555-5959-47E6-A3AB-06C3CFF42ED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3530698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C5555-5959-47E6-A3AB-06C3CFF42ED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276911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C5555-5959-47E6-A3AB-06C3CFF42ED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219036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C5555-5959-47E6-A3AB-06C3CFF42ED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714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C5555-5959-47E6-A3AB-06C3CFF42ED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159576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3C5555-5959-47E6-A3AB-06C3CFF42ED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196398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3C5555-5959-47E6-A3AB-06C3CFF42ED0}"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151535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3C5555-5959-47E6-A3AB-06C3CFF42ED0}"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209141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C5555-5959-47E6-A3AB-06C3CFF42ED0}"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394548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3C5555-5959-47E6-A3AB-06C3CFF42ED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1608048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3C5555-5959-47E6-A3AB-06C3CFF42ED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11DFD8-B964-4CDA-B0D4-162BEE63AC4C}" type="slidenum">
              <a:rPr lang="en-GB" smtClean="0"/>
              <a:t>‹#›</a:t>
            </a:fld>
            <a:endParaRPr lang="en-GB"/>
          </a:p>
        </p:txBody>
      </p:sp>
    </p:spTree>
    <p:extLst>
      <p:ext uri="{BB962C8B-B14F-4D97-AF65-F5344CB8AC3E}">
        <p14:creationId xmlns:p14="http://schemas.microsoft.com/office/powerpoint/2010/main" val="241460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C5555-5959-47E6-A3AB-06C3CFF42ED0}" type="datetimeFigureOut">
              <a:rPr lang="en-GB" smtClean="0"/>
              <a:t>26/04/2021</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1DFD8-B964-4CDA-B0D4-162BEE63AC4C}" type="slidenum">
              <a:rPr lang="en-GB" smtClean="0"/>
              <a:t>‹#›</a:t>
            </a:fld>
            <a:endParaRPr lang="en-GB"/>
          </a:p>
        </p:txBody>
      </p:sp>
    </p:spTree>
    <p:extLst>
      <p:ext uri="{BB962C8B-B14F-4D97-AF65-F5344CB8AC3E}">
        <p14:creationId xmlns:p14="http://schemas.microsoft.com/office/powerpoint/2010/main" val="42552520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diagramColors" Target="../diagrams/colors1.xml"/><Relationship Id="rId18" Type="http://schemas.openxmlformats.org/officeDocument/2006/relationships/diagramColors" Target="../diagrams/colors2.xml"/><Relationship Id="rId3" Type="http://schemas.openxmlformats.org/officeDocument/2006/relationships/image" Target="../media/image2.png"/><Relationship Id="rId21"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diagramQuickStyle" Target="../diagrams/quickStyle1.xml"/><Relationship Id="rId17" Type="http://schemas.openxmlformats.org/officeDocument/2006/relationships/diagramQuickStyle" Target="../diagrams/quickStyle2.xml"/><Relationship Id="rId2" Type="http://schemas.openxmlformats.org/officeDocument/2006/relationships/image" Target="../media/image1.png"/><Relationship Id="rId16" Type="http://schemas.openxmlformats.org/officeDocument/2006/relationships/diagramLayout" Target="../diagrams/layout2.xml"/><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diagramLayout" Target="../diagrams/layout1.xml"/><Relationship Id="rId5" Type="http://schemas.openxmlformats.org/officeDocument/2006/relationships/image" Target="../media/image4.png"/><Relationship Id="rId15" Type="http://schemas.openxmlformats.org/officeDocument/2006/relationships/diagramData" Target="../diagrams/data2.xml"/><Relationship Id="rId10" Type="http://schemas.openxmlformats.org/officeDocument/2006/relationships/diagramData" Target="../diagrams/data1.xml"/><Relationship Id="rId19"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image" Target="../media/image8.png"/><Relationship Id="rId14" Type="http://schemas.microsoft.com/office/2007/relationships/diagramDrawing" Target="../diagrams/drawing1.xml"/><Relationship Id="rId22"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0.png"/><Relationship Id="rId5" Type="http://schemas.openxmlformats.org/officeDocument/2006/relationships/image" Target="../media/image26.pn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55315" y="28202"/>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59315" y="-24941"/>
            <a:ext cx="2933700" cy="6858000"/>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Rectangle 17"/>
          <p:cNvSpPr/>
          <p:nvPr/>
        </p:nvSpPr>
        <p:spPr>
          <a:xfrm>
            <a:off x="13392" y="944713"/>
            <a:ext cx="2906915" cy="369332"/>
          </a:xfrm>
          <a:prstGeom prst="rect">
            <a:avLst/>
          </a:prstGeom>
          <a:solidFill>
            <a:srgbClr val="669900"/>
          </a:solidFill>
          <a:ln>
            <a:solidFill>
              <a:srgbClr val="669900"/>
            </a:solidFill>
          </a:ln>
        </p:spPr>
        <p:txBody>
          <a:bodyPr wrap="square">
            <a:spAutoFit/>
          </a:bodyPr>
          <a:lstStyle/>
          <a:p>
            <a:pPr algn="ctr"/>
            <a:r>
              <a:rPr lang="en-GB" dirty="0">
                <a:solidFill>
                  <a:schemeClr val="bg1"/>
                </a:solidFill>
              </a:rPr>
              <a:t>1. Types of </a:t>
            </a:r>
            <a:r>
              <a:rPr lang="en-GB" b="1" dirty="0">
                <a:solidFill>
                  <a:srgbClr val="FF0000"/>
                </a:solidFill>
              </a:rPr>
              <a:t>Provider</a:t>
            </a:r>
          </a:p>
        </p:txBody>
      </p:sp>
      <p:pic>
        <p:nvPicPr>
          <p:cNvPr id="21" name="Picture 20"/>
          <p:cNvPicPr>
            <a:picLocks noChangeAspect="1"/>
          </p:cNvPicPr>
          <p:nvPr/>
        </p:nvPicPr>
        <p:blipFill>
          <a:blip r:embed="rId2"/>
          <a:stretch>
            <a:fillRect/>
          </a:stretch>
        </p:blipFill>
        <p:spPr>
          <a:xfrm>
            <a:off x="26784" y="3003347"/>
            <a:ext cx="2906915" cy="1799519"/>
          </a:xfrm>
          <a:prstGeom prst="rect">
            <a:avLst/>
          </a:prstGeom>
        </p:spPr>
      </p:pic>
      <p:sp>
        <p:nvSpPr>
          <p:cNvPr id="22" name="TextBox 21"/>
          <p:cNvSpPr txBox="1"/>
          <p:nvPr/>
        </p:nvSpPr>
        <p:spPr>
          <a:xfrm>
            <a:off x="0" y="0"/>
            <a:ext cx="2933700" cy="738664"/>
          </a:xfrm>
          <a:prstGeom prst="rect">
            <a:avLst/>
          </a:prstGeom>
          <a:solidFill>
            <a:srgbClr val="669900"/>
          </a:solidFill>
          <a:ln>
            <a:solidFill>
              <a:srgbClr val="6699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AC 1.1 </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The structure of the hospitality and catering industry </a:t>
            </a:r>
            <a:endParaRPr lang="en-GB" sz="1400" dirty="0">
              <a:solidFill>
                <a:schemeClr val="bg1"/>
              </a:solidFill>
            </a:endParaRPr>
          </a:p>
        </p:txBody>
      </p:sp>
      <p:pic>
        <p:nvPicPr>
          <p:cNvPr id="23" name="Picture 22"/>
          <p:cNvPicPr>
            <a:picLocks noChangeAspect="1"/>
          </p:cNvPicPr>
          <p:nvPr/>
        </p:nvPicPr>
        <p:blipFill>
          <a:blip r:embed="rId3"/>
          <a:stretch>
            <a:fillRect/>
          </a:stretch>
        </p:blipFill>
        <p:spPr>
          <a:xfrm>
            <a:off x="3099492" y="-101432"/>
            <a:ext cx="2942938" cy="2092290"/>
          </a:xfrm>
          <a:prstGeom prst="rect">
            <a:avLst/>
          </a:prstGeom>
        </p:spPr>
      </p:pic>
      <p:sp>
        <p:nvSpPr>
          <p:cNvPr id="24" name="TextBox 23"/>
          <p:cNvSpPr txBox="1"/>
          <p:nvPr/>
        </p:nvSpPr>
        <p:spPr>
          <a:xfrm>
            <a:off x="3088132" y="2010280"/>
            <a:ext cx="2920308" cy="1892826"/>
          </a:xfrm>
          <a:prstGeom prst="rect">
            <a:avLst/>
          </a:prstGeom>
          <a:noFill/>
        </p:spPr>
        <p:txBody>
          <a:bodyPr wrap="square" rtlCol="0">
            <a:spAutoFit/>
          </a:bodyPr>
          <a:lstStyle/>
          <a:p>
            <a:r>
              <a:rPr lang="en-GB" sz="900" b="1" dirty="0"/>
              <a:t>Hospitality at non-catering venues</a:t>
            </a:r>
            <a:br>
              <a:rPr lang="en-GB" sz="900" b="1" dirty="0"/>
            </a:br>
            <a:r>
              <a:rPr lang="en-GB" sz="900" b="1" u="sng" dirty="0">
                <a:solidFill>
                  <a:srgbClr val="FF0000"/>
                </a:solidFill>
              </a:rPr>
              <a:t>Contract Caterers</a:t>
            </a:r>
            <a:br>
              <a:rPr lang="en-GB" sz="900" b="1" dirty="0">
                <a:solidFill>
                  <a:srgbClr val="FF0000"/>
                </a:solidFill>
              </a:rPr>
            </a:br>
            <a:r>
              <a:rPr lang="en-GB" sz="900" b="1" dirty="0"/>
              <a:t>provide:</a:t>
            </a:r>
          </a:p>
          <a:p>
            <a:pPr marL="274320" indent="-274320">
              <a:buClr>
                <a:schemeClr val="accent3"/>
              </a:buClr>
              <a:buFont typeface="Wingdings 2"/>
              <a:buChar char=""/>
              <a:defRPr/>
            </a:pPr>
            <a:r>
              <a:rPr lang="en-GB" sz="900" dirty="0">
                <a:latin typeface="Arial" pitchFamily="34" charset="0"/>
                <a:cs typeface="Arial" pitchFamily="34" charset="0"/>
              </a:rPr>
              <a:t>food for functions such as weddings, banquets and parties in private houses.  </a:t>
            </a:r>
          </a:p>
          <a:p>
            <a:pPr marL="274320" indent="-274320">
              <a:buClr>
                <a:schemeClr val="accent3"/>
              </a:buClr>
              <a:buFont typeface="Wingdings 2"/>
              <a:buChar char=""/>
              <a:defRPr/>
            </a:pPr>
            <a:r>
              <a:rPr lang="en-GB" sz="900" dirty="0">
                <a:latin typeface="Arial" pitchFamily="34" charset="0"/>
                <a:cs typeface="Arial" pitchFamily="34" charset="0"/>
              </a:rPr>
              <a:t> prepare and cook food and deliver it to the venue, or cook it on site.</a:t>
            </a:r>
          </a:p>
          <a:p>
            <a:pPr marL="274320" indent="-274320">
              <a:buClr>
                <a:schemeClr val="accent3"/>
              </a:buClr>
              <a:buFont typeface="Wingdings 2"/>
              <a:buChar char=""/>
              <a:defRPr/>
            </a:pPr>
            <a:r>
              <a:rPr lang="en-GB" sz="900" dirty="0">
                <a:latin typeface="Arial" pitchFamily="34" charset="0"/>
                <a:cs typeface="Arial" pitchFamily="34" charset="0"/>
              </a:rPr>
              <a:t>They may also provide staff to serve the food, if required.</a:t>
            </a:r>
          </a:p>
          <a:p>
            <a:pPr marL="274320" indent="-274320">
              <a:buClr>
                <a:schemeClr val="accent3"/>
              </a:buClr>
              <a:buFont typeface="Wingdings 2"/>
              <a:buChar char=""/>
              <a:defRPr/>
            </a:pPr>
            <a:r>
              <a:rPr lang="en-GB" sz="900" dirty="0">
                <a:latin typeface="Arial" pitchFamily="34" charset="0"/>
                <a:cs typeface="Arial" pitchFamily="34" charset="0"/>
              </a:rPr>
              <a:t>Complete catering solutions for works canteens </a:t>
            </a:r>
            <a:r>
              <a:rPr lang="en-GB" sz="900" dirty="0" err="1">
                <a:latin typeface="Arial" pitchFamily="34" charset="0"/>
                <a:cs typeface="Arial" pitchFamily="34" charset="0"/>
              </a:rPr>
              <a:t>etc</a:t>
            </a:r>
            <a:r>
              <a:rPr lang="en-GB" sz="900" dirty="0">
                <a:latin typeface="Arial" pitchFamily="34" charset="0"/>
                <a:cs typeface="Arial" pitchFamily="34" charset="0"/>
              </a:rPr>
              <a:t> </a:t>
            </a:r>
          </a:p>
          <a:p>
            <a:endParaRPr lang="en-GB" dirty="0"/>
          </a:p>
        </p:txBody>
      </p:sp>
      <p:sp>
        <p:nvSpPr>
          <p:cNvPr id="26" name="TextBox 25"/>
          <p:cNvSpPr txBox="1"/>
          <p:nvPr/>
        </p:nvSpPr>
        <p:spPr>
          <a:xfrm>
            <a:off x="6194830" y="19364"/>
            <a:ext cx="2888440" cy="307777"/>
          </a:xfrm>
          <a:prstGeom prst="rect">
            <a:avLst/>
          </a:prstGeom>
          <a:solidFill>
            <a:srgbClr val="669900"/>
          </a:solidFill>
          <a:ln>
            <a:solidFill>
              <a:srgbClr val="669900"/>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3. Standards and ratings</a:t>
            </a:r>
            <a:endParaRPr lang="en-GB" sz="1400" b="1" dirty="0">
              <a:solidFill>
                <a:schemeClr val="bg1"/>
              </a:solidFill>
            </a:endParaRPr>
          </a:p>
        </p:txBody>
      </p:sp>
      <p:pic>
        <p:nvPicPr>
          <p:cNvPr id="27" name="Picture 26"/>
          <p:cNvPicPr>
            <a:picLocks noChangeAspect="1"/>
          </p:cNvPicPr>
          <p:nvPr/>
        </p:nvPicPr>
        <p:blipFill>
          <a:blip r:embed="rId4"/>
          <a:stretch>
            <a:fillRect/>
          </a:stretch>
        </p:blipFill>
        <p:spPr>
          <a:xfrm>
            <a:off x="3126232" y="4789418"/>
            <a:ext cx="1258343" cy="2057853"/>
          </a:xfrm>
          <a:prstGeom prst="rect">
            <a:avLst/>
          </a:prstGeom>
        </p:spPr>
      </p:pic>
      <p:pic>
        <p:nvPicPr>
          <p:cNvPr id="28" name="Content Placeholder 4"/>
          <p:cNvPicPr>
            <a:picLocks noChangeAspect="1"/>
          </p:cNvPicPr>
          <p:nvPr/>
        </p:nvPicPr>
        <p:blipFill>
          <a:blip r:embed="rId5"/>
          <a:stretch>
            <a:fillRect/>
          </a:stretch>
        </p:blipFill>
        <p:spPr>
          <a:xfrm>
            <a:off x="7976923" y="797538"/>
            <a:ext cx="1107708" cy="1053628"/>
          </a:xfrm>
          <a:prstGeom prst="rect">
            <a:avLst/>
          </a:prstGeom>
        </p:spPr>
      </p:pic>
      <p:pic>
        <p:nvPicPr>
          <p:cNvPr id="29" name="Picture 28"/>
          <p:cNvPicPr>
            <a:picLocks noChangeAspect="1"/>
          </p:cNvPicPr>
          <p:nvPr/>
        </p:nvPicPr>
        <p:blipFill>
          <a:blip r:embed="rId6"/>
          <a:stretch>
            <a:fillRect/>
          </a:stretch>
        </p:blipFill>
        <p:spPr>
          <a:xfrm>
            <a:off x="6183312" y="2357957"/>
            <a:ext cx="1031422" cy="1698199"/>
          </a:xfrm>
          <a:prstGeom prst="rect">
            <a:avLst/>
          </a:prstGeom>
        </p:spPr>
      </p:pic>
      <p:sp>
        <p:nvSpPr>
          <p:cNvPr id="30" name="TextBox 29"/>
          <p:cNvSpPr txBox="1"/>
          <p:nvPr/>
        </p:nvSpPr>
        <p:spPr>
          <a:xfrm>
            <a:off x="7876" y="4769620"/>
            <a:ext cx="2931340" cy="307777"/>
          </a:xfrm>
          <a:prstGeom prst="rect">
            <a:avLst/>
          </a:prstGeom>
          <a:solidFill>
            <a:srgbClr val="669900"/>
          </a:solidFill>
          <a:ln>
            <a:solidFill>
              <a:srgbClr val="669900"/>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2. </a:t>
            </a:r>
            <a:r>
              <a:rPr lang="en-GB" sz="1400" b="1" dirty="0">
                <a:solidFill>
                  <a:srgbClr val="FF0000"/>
                </a:solidFill>
                <a:latin typeface="Arial" panose="020B0604020202020204" pitchFamily="34" charset="0"/>
                <a:cs typeface="Arial" panose="020B0604020202020204" pitchFamily="34" charset="0"/>
              </a:rPr>
              <a:t>Suppliers</a:t>
            </a:r>
            <a:endParaRPr lang="en-GB" sz="1400" b="1" dirty="0">
              <a:solidFill>
                <a:srgbClr val="FF0000"/>
              </a:solidFill>
            </a:endParaRPr>
          </a:p>
        </p:txBody>
      </p:sp>
      <p:sp>
        <p:nvSpPr>
          <p:cNvPr id="31" name="TextBox 30"/>
          <p:cNvSpPr txBox="1"/>
          <p:nvPr/>
        </p:nvSpPr>
        <p:spPr>
          <a:xfrm>
            <a:off x="4556873" y="4772267"/>
            <a:ext cx="1451567" cy="2031325"/>
          </a:xfrm>
          <a:prstGeom prst="rect">
            <a:avLst/>
          </a:prstGeom>
          <a:noFill/>
        </p:spPr>
        <p:txBody>
          <a:bodyPr wrap="square" rtlCol="0">
            <a:spAutoFit/>
          </a:bodyPr>
          <a:lstStyle/>
          <a:p>
            <a:r>
              <a:rPr lang="en-GB" sz="900" b="1" dirty="0"/>
              <a:t>Hotel and Guest house standards</a:t>
            </a:r>
          </a:p>
          <a:p>
            <a:r>
              <a:rPr lang="en-GB" sz="900" dirty="0"/>
              <a:t>Hotels and guest houses are often given a star rating. Star ratings help customers to know what services and facilities they can expect at a hotel or guest house. The quality of the service provided is rated on a scale of one to five stars</a:t>
            </a:r>
          </a:p>
          <a:p>
            <a:endParaRPr lang="en-GB" dirty="0"/>
          </a:p>
        </p:txBody>
      </p:sp>
      <p:sp>
        <p:nvSpPr>
          <p:cNvPr id="32" name="Rectangle 31"/>
          <p:cNvSpPr/>
          <p:nvPr/>
        </p:nvSpPr>
        <p:spPr>
          <a:xfrm>
            <a:off x="6161168" y="640970"/>
            <a:ext cx="4953000" cy="276999"/>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effectLst/>
                <a:uLnTx/>
                <a:uFillTx/>
                <a:latin typeface="Corbel" panose="020B0503020204020204"/>
                <a:ea typeface="+mj-ea"/>
                <a:cs typeface="+mj-cs"/>
              </a:rPr>
              <a:t>Food </a:t>
            </a:r>
            <a:r>
              <a:rPr kumimoji="0" lang="en-GB" sz="1200" b="1" i="0" u="none" strike="noStrike" kern="0" cap="none" spc="0" normalizeH="0" baseline="0" noProof="0" dirty="0">
                <a:ln>
                  <a:noFill/>
                </a:ln>
                <a:solidFill>
                  <a:srgbClr val="FF0000"/>
                </a:solidFill>
                <a:effectLst/>
                <a:uLnTx/>
                <a:uFillTx/>
                <a:latin typeface="Corbel" panose="020B0503020204020204"/>
                <a:ea typeface="+mj-ea"/>
                <a:cs typeface="+mj-cs"/>
              </a:rPr>
              <a:t>hygiene</a:t>
            </a:r>
            <a:r>
              <a:rPr kumimoji="0" lang="en-GB" sz="1200" b="1" i="0" u="none" strike="noStrike" kern="0" cap="none" spc="0" normalizeH="0" baseline="0" noProof="0" dirty="0">
                <a:ln>
                  <a:noFill/>
                </a:ln>
                <a:effectLst/>
                <a:uLnTx/>
                <a:uFillTx/>
                <a:latin typeface="Corbel" panose="020B0503020204020204"/>
                <a:ea typeface="+mj-ea"/>
                <a:cs typeface="+mj-cs"/>
              </a:rPr>
              <a:t> standards</a:t>
            </a:r>
            <a:endParaRPr kumimoji="0" lang="en-GB" sz="1200" b="0" i="0" u="none" strike="noStrike" kern="0" cap="none" spc="0" normalizeH="0" baseline="0" noProof="0" dirty="0">
              <a:ln>
                <a:noFill/>
              </a:ln>
              <a:effectLst/>
              <a:uLnTx/>
              <a:uFillTx/>
            </a:endParaRPr>
          </a:p>
        </p:txBody>
      </p:sp>
      <p:sp>
        <p:nvSpPr>
          <p:cNvPr id="33" name="TextBox 32"/>
          <p:cNvSpPr txBox="1"/>
          <p:nvPr/>
        </p:nvSpPr>
        <p:spPr>
          <a:xfrm>
            <a:off x="6118631" y="837677"/>
            <a:ext cx="1767340" cy="1077218"/>
          </a:xfrm>
          <a:prstGeom prst="rect">
            <a:avLst/>
          </a:prstGeom>
          <a:noFill/>
        </p:spPr>
        <p:txBody>
          <a:bodyPr wrap="square" rtlCol="0">
            <a:spAutoFit/>
          </a:bodyPr>
          <a:lstStyle/>
          <a:p>
            <a:pPr marL="34290" indent="0">
              <a:buNone/>
            </a:pPr>
            <a:r>
              <a:rPr lang="en-GB" sz="800" dirty="0"/>
              <a:t>The Food standards agency runs a scheme with local authorities where they score businesses on a scale from zero to five to help customers make an informed choice about where to eat. The rating is usually displayed as a sticker in the window of the premises. The scores mean:</a:t>
            </a:r>
          </a:p>
        </p:txBody>
      </p:sp>
      <p:sp>
        <p:nvSpPr>
          <p:cNvPr id="36" name="Rectangle 35"/>
          <p:cNvSpPr/>
          <p:nvPr/>
        </p:nvSpPr>
        <p:spPr>
          <a:xfrm>
            <a:off x="7135094" y="2063985"/>
            <a:ext cx="1841851" cy="307777"/>
          </a:xfrm>
          <a:prstGeom prst="rect">
            <a:avLst/>
          </a:prstGeom>
        </p:spPr>
        <p:txBody>
          <a:bodyPr wrap="none">
            <a:spAutoFit/>
          </a:bodyPr>
          <a:lstStyle/>
          <a:p>
            <a:pPr lvl="0"/>
            <a:r>
              <a:rPr lang="en-GB" sz="1400" b="1" dirty="0">
                <a:solidFill>
                  <a:srgbClr val="FF0000"/>
                </a:solidFill>
                <a:latin typeface="Corbel" panose="020B0503020204020204"/>
              </a:rPr>
              <a:t>Restaurant</a:t>
            </a:r>
            <a:r>
              <a:rPr lang="en-GB" sz="1400" b="1" dirty="0">
                <a:solidFill>
                  <a:srgbClr val="000000"/>
                </a:solidFill>
                <a:latin typeface="Corbel" panose="020B0503020204020204"/>
              </a:rPr>
              <a:t> standards</a:t>
            </a:r>
          </a:p>
        </p:txBody>
      </p:sp>
      <p:sp>
        <p:nvSpPr>
          <p:cNvPr id="37" name="TextBox 36"/>
          <p:cNvSpPr txBox="1"/>
          <p:nvPr/>
        </p:nvSpPr>
        <p:spPr>
          <a:xfrm>
            <a:off x="7105343" y="2300190"/>
            <a:ext cx="2088926" cy="2462213"/>
          </a:xfrm>
          <a:prstGeom prst="rect">
            <a:avLst/>
          </a:prstGeom>
          <a:noFill/>
        </p:spPr>
        <p:txBody>
          <a:bodyPr wrap="square" rtlCol="0">
            <a:spAutoFit/>
          </a:bodyPr>
          <a:lstStyle/>
          <a:p>
            <a:pPr marL="34290" indent="0">
              <a:buFont typeface="Corbel" pitchFamily="34" charset="0"/>
              <a:buNone/>
            </a:pPr>
            <a:r>
              <a:rPr lang="en-GB" sz="800" dirty="0"/>
              <a:t>The three main restaurant rating systems used in the UK are Michelin stars, AA Rosette Awards and The Good Food Guide reviews:</a:t>
            </a:r>
          </a:p>
          <a:p>
            <a:pPr marL="34290" indent="0">
              <a:buFont typeface="Corbel" pitchFamily="34" charset="0"/>
              <a:buNone/>
            </a:pPr>
            <a:r>
              <a:rPr lang="en-GB" sz="800" b="1" dirty="0"/>
              <a:t>Michelin stars </a:t>
            </a:r>
            <a:r>
              <a:rPr lang="en-GB" sz="800" dirty="0"/>
              <a:t>are a rating system used to grade restaurants for their quality:</a:t>
            </a:r>
          </a:p>
          <a:p>
            <a:r>
              <a:rPr lang="en-GB" sz="800" dirty="0"/>
              <a:t> One star is a very good restaurant</a:t>
            </a:r>
          </a:p>
          <a:p>
            <a:r>
              <a:rPr lang="en-GB" sz="800" dirty="0"/>
              <a:t> Two star is excellent cooking</a:t>
            </a:r>
          </a:p>
          <a:p>
            <a:r>
              <a:rPr lang="en-GB" sz="800" dirty="0"/>
              <a:t>Three stars is exceptional cuisine</a:t>
            </a:r>
          </a:p>
          <a:p>
            <a:endParaRPr lang="en-GB" sz="800" dirty="0"/>
          </a:p>
          <a:p>
            <a:pPr marL="34290" indent="0">
              <a:buNone/>
            </a:pPr>
            <a:r>
              <a:rPr lang="en-GB" sz="800" b="1" dirty="0"/>
              <a:t>AA Rosette Awards </a:t>
            </a:r>
            <a:r>
              <a:rPr lang="en-GB" sz="800" dirty="0"/>
              <a:t>score restaurants from one (a god restaurant that stands out from the local competition) to five (cooking that compares with the best in the world)</a:t>
            </a:r>
          </a:p>
          <a:p>
            <a:pPr marL="34290" indent="0">
              <a:buNone/>
            </a:pPr>
            <a:endParaRPr lang="en-GB" sz="800" dirty="0"/>
          </a:p>
          <a:p>
            <a:pPr marL="34290" indent="0">
              <a:buNone/>
            </a:pPr>
            <a:r>
              <a:rPr lang="en-GB" sz="800" b="1" dirty="0"/>
              <a:t>The Good Food Guide </a:t>
            </a:r>
            <a:r>
              <a:rPr lang="en-GB" sz="800" dirty="0"/>
              <a:t>gives restaurants a score from one (capable cooking but some inconsistencies) to ten ( perfection) </a:t>
            </a:r>
          </a:p>
          <a:p>
            <a:endParaRPr lang="en-GB" dirty="0"/>
          </a:p>
        </p:txBody>
      </p:sp>
      <p:sp>
        <p:nvSpPr>
          <p:cNvPr id="40" name="TextBox 39"/>
          <p:cNvSpPr txBox="1"/>
          <p:nvPr/>
        </p:nvSpPr>
        <p:spPr>
          <a:xfrm>
            <a:off x="3100444" y="4239183"/>
            <a:ext cx="2888440" cy="523220"/>
          </a:xfrm>
          <a:prstGeom prst="rect">
            <a:avLst/>
          </a:prstGeom>
          <a:solidFill>
            <a:srgbClr val="669900"/>
          </a:solidFill>
          <a:ln>
            <a:solidFill>
              <a:srgbClr val="669900"/>
            </a:solidFill>
          </a:ln>
        </p:spPr>
        <p:txBody>
          <a:bodyPr wrap="square" rtlCol="0">
            <a:spAutoFit/>
          </a:bodyPr>
          <a:lstStyle/>
          <a:p>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3. </a:t>
            </a:r>
            <a:r>
              <a:rPr lang="en-GB" sz="1400" b="1" dirty="0">
                <a:solidFill>
                  <a:srgbClr val="FF0000"/>
                </a:solidFill>
                <a:latin typeface="Arial" panose="020B0604020202020204" pitchFamily="34" charset="0"/>
                <a:cs typeface="Arial" panose="020B0604020202020204" pitchFamily="34" charset="0"/>
              </a:rPr>
              <a:t>Standards</a:t>
            </a:r>
            <a:r>
              <a:rPr lang="en-GB" sz="1400" b="1" dirty="0">
                <a:solidFill>
                  <a:schemeClr val="bg1"/>
                </a:solidFill>
                <a:latin typeface="Arial" panose="020B0604020202020204" pitchFamily="34" charset="0"/>
                <a:cs typeface="Arial" panose="020B0604020202020204" pitchFamily="34" charset="0"/>
              </a:rPr>
              <a:t> and ratings</a:t>
            </a:r>
            <a:endParaRPr lang="en-GB" sz="1400" b="1" dirty="0">
              <a:solidFill>
                <a:schemeClr val="bg1"/>
              </a:solidFill>
            </a:endParaRPr>
          </a:p>
        </p:txBody>
      </p:sp>
      <p:pic>
        <p:nvPicPr>
          <p:cNvPr id="2" name="Picture 1"/>
          <p:cNvPicPr>
            <a:picLocks noChangeAspect="1"/>
          </p:cNvPicPr>
          <p:nvPr/>
        </p:nvPicPr>
        <p:blipFill>
          <a:blip r:embed="rId7"/>
          <a:stretch>
            <a:fillRect/>
          </a:stretch>
        </p:blipFill>
        <p:spPr>
          <a:xfrm>
            <a:off x="2944731" y="3708427"/>
            <a:ext cx="3216437" cy="557345"/>
          </a:xfrm>
          <a:prstGeom prst="rect">
            <a:avLst/>
          </a:prstGeom>
          <a:ln>
            <a:solidFill>
              <a:srgbClr val="00CC00"/>
            </a:solidFill>
          </a:ln>
        </p:spPr>
      </p:pic>
      <p:sp>
        <p:nvSpPr>
          <p:cNvPr id="41" name="Rectangle 40"/>
          <p:cNvSpPr/>
          <p:nvPr/>
        </p:nvSpPr>
        <p:spPr>
          <a:xfrm>
            <a:off x="6219412" y="4506995"/>
            <a:ext cx="2130711" cy="307777"/>
          </a:xfrm>
          <a:prstGeom prst="rect">
            <a:avLst/>
          </a:prstGeom>
        </p:spPr>
        <p:txBody>
          <a:bodyPr wrap="none">
            <a:spAutoFit/>
          </a:bodyPr>
          <a:lstStyle/>
          <a:p>
            <a:pPr lvl="0"/>
            <a:r>
              <a:rPr lang="en-GB" sz="1400" b="1" dirty="0">
                <a:solidFill>
                  <a:srgbClr val="FF0000"/>
                </a:solidFill>
                <a:latin typeface="Corbel" panose="020B0503020204020204"/>
              </a:rPr>
              <a:t>Environmental</a:t>
            </a:r>
            <a:r>
              <a:rPr lang="en-GB" sz="1400" b="1" dirty="0">
                <a:solidFill>
                  <a:srgbClr val="000000"/>
                </a:solidFill>
                <a:latin typeface="Corbel" panose="020B0503020204020204"/>
              </a:rPr>
              <a:t> standards</a:t>
            </a:r>
          </a:p>
        </p:txBody>
      </p:sp>
      <p:sp>
        <p:nvSpPr>
          <p:cNvPr id="42" name="Rectangle 41"/>
          <p:cNvSpPr/>
          <p:nvPr/>
        </p:nvSpPr>
        <p:spPr>
          <a:xfrm>
            <a:off x="6255999" y="4742071"/>
            <a:ext cx="1407544" cy="1815882"/>
          </a:xfrm>
          <a:prstGeom prst="rect">
            <a:avLst/>
          </a:prstGeom>
        </p:spPr>
        <p:txBody>
          <a:bodyPr wrap="square">
            <a:spAutoFit/>
          </a:bodyPr>
          <a:lstStyle/>
          <a:p>
            <a:r>
              <a:rPr lang="en-GB" sz="800" dirty="0"/>
              <a:t>The Sustainable Restaurant Association awards restaurants a one-two-three star rating in environmental standards. To achieve this the restaurant has to complete an online survey about sourcing, society and the environment. It is then given an overall percentage for environmental standards: </a:t>
            </a:r>
          </a:p>
          <a:p>
            <a:r>
              <a:rPr lang="en-GB" sz="800" dirty="0"/>
              <a:t> One star: 50-59%</a:t>
            </a:r>
          </a:p>
          <a:p>
            <a:r>
              <a:rPr lang="en-GB" sz="800" dirty="0"/>
              <a:t>Two star: 60-69%</a:t>
            </a:r>
          </a:p>
          <a:p>
            <a:r>
              <a:rPr lang="en-GB" sz="800" dirty="0"/>
              <a:t>Three stars: more than 70%</a:t>
            </a:r>
          </a:p>
        </p:txBody>
      </p:sp>
      <p:pic>
        <p:nvPicPr>
          <p:cNvPr id="43" name="Picture 42"/>
          <p:cNvPicPr>
            <a:picLocks noChangeAspect="1"/>
          </p:cNvPicPr>
          <p:nvPr/>
        </p:nvPicPr>
        <p:blipFill>
          <a:blip r:embed="rId8"/>
          <a:stretch>
            <a:fillRect/>
          </a:stretch>
        </p:blipFill>
        <p:spPr>
          <a:xfrm>
            <a:off x="7815942" y="4874295"/>
            <a:ext cx="1037771" cy="1777516"/>
          </a:xfrm>
          <a:prstGeom prst="rect">
            <a:avLst/>
          </a:prstGeom>
        </p:spPr>
      </p:pic>
      <p:sp>
        <p:nvSpPr>
          <p:cNvPr id="49" name="Rectangle 48"/>
          <p:cNvSpPr/>
          <p:nvPr/>
        </p:nvSpPr>
        <p:spPr>
          <a:xfrm>
            <a:off x="9153111" y="1415214"/>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801" y="2814926"/>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53111" y="4214638"/>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61794"/>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0256" y="4742071"/>
            <a:ext cx="717792" cy="717792"/>
          </a:xfrm>
          <a:prstGeom prst="rect">
            <a:avLst/>
          </a:prstGeom>
        </p:spPr>
      </p:pic>
      <p:graphicFrame>
        <p:nvGraphicFramePr>
          <p:cNvPr id="8" name="Diagram 7"/>
          <p:cNvGraphicFramePr/>
          <p:nvPr>
            <p:extLst>
              <p:ext uri="{D42A27DB-BD31-4B8C-83A1-F6EECF244321}">
                <p14:modId xmlns:p14="http://schemas.microsoft.com/office/powerpoint/2010/main" val="4185982495"/>
              </p:ext>
            </p:extLst>
          </p:nvPr>
        </p:nvGraphicFramePr>
        <p:xfrm>
          <a:off x="82773" y="1406058"/>
          <a:ext cx="2797484" cy="151200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9" name="Diagram 8"/>
          <p:cNvGraphicFramePr/>
          <p:nvPr>
            <p:extLst>
              <p:ext uri="{D42A27DB-BD31-4B8C-83A1-F6EECF244321}">
                <p14:modId xmlns:p14="http://schemas.microsoft.com/office/powerpoint/2010/main" val="3306109681"/>
              </p:ext>
            </p:extLst>
          </p:nvPr>
        </p:nvGraphicFramePr>
        <p:xfrm>
          <a:off x="273038" y="5175993"/>
          <a:ext cx="2347366" cy="165031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189542" y="586635"/>
            <a:ext cx="700807" cy="700807"/>
          </a:xfrm>
          <a:prstGeom prst="rect">
            <a:avLst/>
          </a:prstGeom>
        </p:spPr>
      </p:pic>
      <p:pic>
        <p:nvPicPr>
          <p:cNvPr id="38" name="Picture 3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89733" y="1978747"/>
            <a:ext cx="704334" cy="704334"/>
          </a:xfrm>
          <a:prstGeom prst="rect">
            <a:avLst/>
          </a:prstGeom>
        </p:spPr>
      </p:pic>
      <p:pic>
        <p:nvPicPr>
          <p:cNvPr id="35" name="Picture 3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190595" y="3373975"/>
            <a:ext cx="665979" cy="665979"/>
          </a:xfrm>
          <a:prstGeom prst="rect">
            <a:avLst/>
          </a:prstGeom>
        </p:spPr>
      </p:pic>
    </p:spTree>
    <p:extLst>
      <p:ext uri="{BB962C8B-B14F-4D97-AF65-F5344CB8AC3E}">
        <p14:creationId xmlns:p14="http://schemas.microsoft.com/office/powerpoint/2010/main" val="213068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55315" y="28202"/>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58000"/>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Rectangle 17"/>
          <p:cNvSpPr/>
          <p:nvPr/>
        </p:nvSpPr>
        <p:spPr>
          <a:xfrm>
            <a:off x="26785" y="657736"/>
            <a:ext cx="2906915" cy="369332"/>
          </a:xfrm>
          <a:prstGeom prst="rect">
            <a:avLst/>
          </a:prstGeom>
          <a:solidFill>
            <a:srgbClr val="669900"/>
          </a:solidFill>
          <a:ln>
            <a:solidFill>
              <a:srgbClr val="669900"/>
            </a:solidFill>
          </a:ln>
        </p:spPr>
        <p:txBody>
          <a:bodyPr wrap="square">
            <a:spAutoFit/>
          </a:bodyPr>
          <a:lstStyle/>
          <a:p>
            <a:pPr algn="ctr"/>
            <a:r>
              <a:rPr lang="en-GB" b="1" dirty="0">
                <a:solidFill>
                  <a:schemeClr val="bg1"/>
                </a:solidFill>
              </a:rPr>
              <a:t>4. Job roles in the </a:t>
            </a:r>
            <a:r>
              <a:rPr lang="en-GB" b="1" dirty="0">
                <a:solidFill>
                  <a:srgbClr val="FF0000"/>
                </a:solidFill>
              </a:rPr>
              <a:t>industry</a:t>
            </a:r>
            <a:endParaRPr lang="en-GB" dirty="0">
              <a:solidFill>
                <a:srgbClr val="FF0000"/>
              </a:solidFill>
            </a:endParaRPr>
          </a:p>
        </p:txBody>
      </p:sp>
      <p:sp>
        <p:nvSpPr>
          <p:cNvPr id="22" name="TextBox 21"/>
          <p:cNvSpPr txBox="1"/>
          <p:nvPr/>
        </p:nvSpPr>
        <p:spPr>
          <a:xfrm>
            <a:off x="0" y="0"/>
            <a:ext cx="2933700" cy="523220"/>
          </a:xfrm>
          <a:prstGeom prst="rect">
            <a:avLst/>
          </a:prstGeom>
          <a:solidFill>
            <a:srgbClr val="669900"/>
          </a:solidFill>
          <a:ln>
            <a:solidFill>
              <a:srgbClr val="6699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AC 1.2 Job roles in the Hospitality and Catering industry </a:t>
            </a:r>
            <a:endParaRPr lang="en-GB" sz="1400" dirty="0">
              <a:solidFill>
                <a:schemeClr val="bg1"/>
              </a:solidFill>
            </a:endParaRPr>
          </a:p>
        </p:txBody>
      </p:sp>
      <p:sp>
        <p:nvSpPr>
          <p:cNvPr id="26" name="TextBox 25"/>
          <p:cNvSpPr txBox="1"/>
          <p:nvPr/>
        </p:nvSpPr>
        <p:spPr>
          <a:xfrm>
            <a:off x="6194830" y="19364"/>
            <a:ext cx="2888440" cy="307777"/>
          </a:xfrm>
          <a:prstGeom prst="rect">
            <a:avLst/>
          </a:prstGeom>
          <a:solidFill>
            <a:srgbClr val="669900"/>
          </a:solidFill>
          <a:ln>
            <a:solidFill>
              <a:srgbClr val="669900"/>
            </a:solidFill>
          </a:ln>
        </p:spPr>
        <p:txBody>
          <a:bodyPr wrap="square" rtlCol="0">
            <a:spAutoFit/>
          </a:bodyPr>
          <a:lstStyle/>
          <a:p>
            <a:r>
              <a:rPr lang="en-GB" sz="1400" dirty="0">
                <a:solidFill>
                  <a:schemeClr val="bg1"/>
                </a:solidFill>
              </a:rPr>
              <a:t>8.  </a:t>
            </a:r>
            <a:r>
              <a:rPr lang="en-GB" sz="1400" b="1" dirty="0">
                <a:solidFill>
                  <a:schemeClr val="bg1"/>
                </a:solidFill>
              </a:rPr>
              <a:t>Training</a:t>
            </a:r>
          </a:p>
        </p:txBody>
      </p:sp>
      <p:sp>
        <p:nvSpPr>
          <p:cNvPr id="30" name="TextBox 29"/>
          <p:cNvSpPr txBox="1"/>
          <p:nvPr/>
        </p:nvSpPr>
        <p:spPr>
          <a:xfrm>
            <a:off x="7875" y="3002246"/>
            <a:ext cx="2931340" cy="523220"/>
          </a:xfrm>
          <a:prstGeom prst="rect">
            <a:avLst/>
          </a:prstGeom>
          <a:solidFill>
            <a:srgbClr val="669900"/>
          </a:solidFill>
          <a:ln>
            <a:solidFill>
              <a:srgbClr val="669900"/>
            </a:solidFill>
          </a:ln>
        </p:spPr>
        <p:txBody>
          <a:bodyPr wrap="square" rtlCol="0">
            <a:spAutoFit/>
          </a:bodyPr>
          <a:lstStyle/>
          <a:p>
            <a:r>
              <a:rPr lang="en-GB" sz="1400" b="1" dirty="0">
                <a:solidFill>
                  <a:schemeClr val="bg1"/>
                </a:solidFill>
              </a:rPr>
              <a:t>5. The Kitchen brigade- Back of House</a:t>
            </a:r>
          </a:p>
        </p:txBody>
      </p:sp>
      <p:sp>
        <p:nvSpPr>
          <p:cNvPr id="40" name="TextBox 39"/>
          <p:cNvSpPr txBox="1"/>
          <p:nvPr/>
        </p:nvSpPr>
        <p:spPr>
          <a:xfrm>
            <a:off x="3097415" y="28202"/>
            <a:ext cx="2888440" cy="307777"/>
          </a:xfrm>
          <a:prstGeom prst="rect">
            <a:avLst/>
          </a:prstGeom>
          <a:solidFill>
            <a:srgbClr val="669900"/>
          </a:solidFill>
          <a:ln>
            <a:solidFill>
              <a:srgbClr val="669900"/>
            </a:solidFill>
          </a:ln>
        </p:spPr>
        <p:txBody>
          <a:bodyPr wrap="square" rtlCol="0">
            <a:spAutoFit/>
          </a:bodyPr>
          <a:lstStyle/>
          <a:p>
            <a:r>
              <a:rPr lang="en-GB" sz="1400" b="1" dirty="0">
                <a:solidFill>
                  <a:schemeClr val="bg1"/>
                </a:solidFill>
              </a:rPr>
              <a:t>6. Front of House </a:t>
            </a:r>
            <a:r>
              <a:rPr lang="en-GB" sz="1400" dirty="0">
                <a:solidFill>
                  <a:schemeClr val="bg1"/>
                </a:solidFill>
              </a:rPr>
              <a:t>roles</a:t>
            </a:r>
            <a:endParaRPr lang="en-GB" sz="1400" b="1" dirty="0">
              <a:solidFill>
                <a:schemeClr val="bg1"/>
              </a:solidFill>
            </a:endParaRPr>
          </a:p>
        </p:txBody>
      </p:sp>
      <p:pic>
        <p:nvPicPr>
          <p:cNvPr id="2" name="Picture 1"/>
          <p:cNvPicPr>
            <a:picLocks noChangeAspect="1"/>
          </p:cNvPicPr>
          <p:nvPr/>
        </p:nvPicPr>
        <p:blipFill>
          <a:blip r:embed="rId2"/>
          <a:stretch>
            <a:fillRect/>
          </a:stretch>
        </p:blipFill>
        <p:spPr>
          <a:xfrm>
            <a:off x="2944731" y="4041313"/>
            <a:ext cx="3216437" cy="557345"/>
          </a:xfrm>
          <a:prstGeom prst="rect">
            <a:avLst/>
          </a:prstGeom>
          <a:ln>
            <a:solidFill>
              <a:srgbClr val="00CC00"/>
            </a:solidFill>
          </a:ln>
        </p:spPr>
      </p:pic>
      <p:sp>
        <p:nvSpPr>
          <p:cNvPr id="49" name="Rectangle 48"/>
          <p:cNvSpPr/>
          <p:nvPr/>
        </p:nvSpPr>
        <p:spPr>
          <a:xfrm>
            <a:off x="9153111" y="1415214"/>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801" y="2814926"/>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53111" y="4214638"/>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61794"/>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pic>
        <p:nvPicPr>
          <p:cNvPr id="4" name="Picture 3"/>
          <p:cNvPicPr>
            <a:picLocks noChangeAspect="1"/>
          </p:cNvPicPr>
          <p:nvPr/>
        </p:nvPicPr>
        <p:blipFill>
          <a:blip r:embed="rId3"/>
          <a:stretch>
            <a:fillRect/>
          </a:stretch>
        </p:blipFill>
        <p:spPr>
          <a:xfrm>
            <a:off x="218372" y="1040421"/>
            <a:ext cx="2524828" cy="1892627"/>
          </a:xfrm>
          <a:prstGeom prst="rect">
            <a:avLst/>
          </a:prstGeom>
        </p:spPr>
      </p:pic>
      <p:pic>
        <p:nvPicPr>
          <p:cNvPr id="5" name="Picture 4"/>
          <p:cNvPicPr>
            <a:picLocks noChangeAspect="1"/>
          </p:cNvPicPr>
          <p:nvPr/>
        </p:nvPicPr>
        <p:blipFill>
          <a:blip r:embed="rId4"/>
          <a:stretch>
            <a:fillRect/>
          </a:stretch>
        </p:blipFill>
        <p:spPr>
          <a:xfrm>
            <a:off x="41935" y="3406693"/>
            <a:ext cx="2853381" cy="1736312"/>
          </a:xfrm>
          <a:prstGeom prst="rect">
            <a:avLst/>
          </a:prstGeom>
        </p:spPr>
      </p:pic>
      <p:sp>
        <p:nvSpPr>
          <p:cNvPr id="6" name="TextBox 5"/>
          <p:cNvSpPr txBox="1"/>
          <p:nvPr/>
        </p:nvSpPr>
        <p:spPr>
          <a:xfrm>
            <a:off x="26785" y="5195681"/>
            <a:ext cx="2868531" cy="1969770"/>
          </a:xfrm>
          <a:prstGeom prst="rect">
            <a:avLst/>
          </a:prstGeom>
          <a:noFill/>
        </p:spPr>
        <p:txBody>
          <a:bodyPr wrap="square" rtlCol="0">
            <a:spAutoFit/>
          </a:bodyPr>
          <a:lstStyle/>
          <a:p>
            <a:r>
              <a:rPr lang="en-GB" sz="800" dirty="0"/>
              <a:t>Most large establishments could have </a:t>
            </a:r>
            <a:r>
              <a:rPr lang="en-GB" sz="800" b="1" dirty="0"/>
              <a:t>chefs de </a:t>
            </a:r>
            <a:r>
              <a:rPr lang="en-GB" sz="800" b="1" dirty="0" err="1"/>
              <a:t>partie</a:t>
            </a:r>
            <a:r>
              <a:rPr lang="en-GB" sz="800" b="1" dirty="0"/>
              <a:t> </a:t>
            </a:r>
            <a:r>
              <a:rPr lang="en-GB" sz="800" dirty="0"/>
              <a:t>in the following areas:</a:t>
            </a:r>
          </a:p>
          <a:p>
            <a:pPr marL="285750" indent="-285750">
              <a:buFont typeface="Arial" panose="020B0604020202020204" pitchFamily="34" charset="0"/>
              <a:buChar char="•"/>
            </a:pPr>
            <a:r>
              <a:rPr lang="en-GB" sz="800" b="1" dirty="0"/>
              <a:t>Sauce chef- </a:t>
            </a:r>
            <a:r>
              <a:rPr lang="en-GB" sz="800" dirty="0"/>
              <a:t>Le Saucier</a:t>
            </a:r>
          </a:p>
          <a:p>
            <a:pPr marL="285750" indent="-285750">
              <a:buFont typeface="Arial" panose="020B0604020202020204" pitchFamily="34" charset="0"/>
              <a:buChar char="•"/>
            </a:pPr>
            <a:r>
              <a:rPr lang="en-GB" sz="800" b="1" dirty="0"/>
              <a:t>Pastry chef- </a:t>
            </a:r>
            <a:r>
              <a:rPr lang="en-GB" sz="800" dirty="0"/>
              <a:t>Le </a:t>
            </a:r>
            <a:r>
              <a:rPr lang="en-GB" sz="800" dirty="0" err="1"/>
              <a:t>Patissier</a:t>
            </a:r>
            <a:r>
              <a:rPr lang="en-GB" sz="800" dirty="0"/>
              <a:t>- baked goods and dessert</a:t>
            </a:r>
          </a:p>
          <a:p>
            <a:pPr marL="285750" indent="-285750">
              <a:buFont typeface="Arial" panose="020B0604020202020204" pitchFamily="34" charset="0"/>
              <a:buChar char="•"/>
            </a:pPr>
            <a:r>
              <a:rPr lang="en-GB" sz="800" b="1" dirty="0"/>
              <a:t>Fish chef- </a:t>
            </a:r>
            <a:r>
              <a:rPr lang="en-GB" sz="800" dirty="0"/>
              <a:t>Le </a:t>
            </a:r>
            <a:r>
              <a:rPr lang="en-GB" sz="800" dirty="0" err="1"/>
              <a:t>Poisonnier</a:t>
            </a:r>
            <a:endParaRPr lang="en-GB" sz="800" dirty="0"/>
          </a:p>
          <a:p>
            <a:pPr marL="285750" indent="-285750">
              <a:buFont typeface="Arial" panose="020B0604020202020204" pitchFamily="34" charset="0"/>
              <a:buChar char="•"/>
            </a:pPr>
            <a:r>
              <a:rPr lang="en-GB" sz="800" b="1" dirty="0"/>
              <a:t>Vegetable chef- </a:t>
            </a:r>
            <a:r>
              <a:rPr lang="en-GB" sz="800" dirty="0" err="1"/>
              <a:t>L’entremetier</a:t>
            </a:r>
            <a:endParaRPr lang="en-GB" sz="800" dirty="0"/>
          </a:p>
          <a:p>
            <a:pPr marL="285750" indent="-285750">
              <a:buFont typeface="Arial" panose="020B0604020202020204" pitchFamily="34" charset="0"/>
              <a:buChar char="•"/>
            </a:pPr>
            <a:r>
              <a:rPr lang="en-GB" sz="800" b="1" dirty="0"/>
              <a:t>Soup chef- </a:t>
            </a:r>
            <a:r>
              <a:rPr lang="en-GB" sz="800" dirty="0"/>
              <a:t>Le </a:t>
            </a:r>
            <a:r>
              <a:rPr lang="en-GB" sz="800" dirty="0" err="1"/>
              <a:t>Potager</a:t>
            </a:r>
            <a:endParaRPr lang="en-GB" sz="800" dirty="0"/>
          </a:p>
          <a:p>
            <a:pPr marL="285750" indent="-285750">
              <a:buFont typeface="Arial" panose="020B0604020202020204" pitchFamily="34" charset="0"/>
              <a:buChar char="•"/>
            </a:pPr>
            <a:r>
              <a:rPr lang="en-GB" sz="800" b="1" dirty="0"/>
              <a:t>Larder chef- </a:t>
            </a:r>
            <a:r>
              <a:rPr lang="en-GB" sz="800" dirty="0"/>
              <a:t>Le </a:t>
            </a:r>
            <a:r>
              <a:rPr lang="en-GB" sz="800" dirty="0" err="1"/>
              <a:t>garde</a:t>
            </a:r>
            <a:r>
              <a:rPr lang="en-GB" sz="800" dirty="0"/>
              <a:t> manger- cold starters and salads</a:t>
            </a:r>
          </a:p>
          <a:p>
            <a:pPr marL="285750" indent="-285750">
              <a:buFont typeface="Arial" panose="020B0604020202020204" pitchFamily="34" charset="0"/>
              <a:buChar char="•"/>
            </a:pPr>
            <a:r>
              <a:rPr lang="en-GB" sz="800" dirty="0"/>
              <a:t>The </a:t>
            </a:r>
            <a:r>
              <a:rPr lang="en-GB" sz="800" b="1" dirty="0"/>
              <a:t>commis chef </a:t>
            </a:r>
            <a:r>
              <a:rPr lang="en-GB" sz="800" dirty="0"/>
              <a:t>or assistant chef is a chef in training</a:t>
            </a:r>
          </a:p>
          <a:p>
            <a:pPr marL="285750" indent="-285750">
              <a:buFont typeface="Arial" panose="020B0604020202020204" pitchFamily="34" charset="0"/>
              <a:buChar char="•"/>
            </a:pPr>
            <a:r>
              <a:rPr lang="en-GB" sz="800" dirty="0"/>
              <a:t>The </a:t>
            </a:r>
            <a:r>
              <a:rPr lang="en-GB" sz="800" b="1" dirty="0"/>
              <a:t>kitchen porter </a:t>
            </a:r>
            <a:r>
              <a:rPr lang="en-GB" sz="800" dirty="0"/>
              <a:t>washes up and may do basic vegetable preparation</a:t>
            </a:r>
          </a:p>
          <a:p>
            <a:pPr marL="285750" indent="-285750">
              <a:buFont typeface="Arial" panose="020B0604020202020204" pitchFamily="34" charset="0"/>
              <a:buChar char="•"/>
            </a:pPr>
            <a:r>
              <a:rPr lang="en-GB" sz="800" dirty="0"/>
              <a:t>The </a:t>
            </a:r>
            <a:r>
              <a:rPr lang="en-GB" sz="800" b="1" dirty="0"/>
              <a:t>stock controller </a:t>
            </a:r>
            <a:r>
              <a:rPr lang="en-GB" sz="800" dirty="0"/>
              <a:t>is in charge of all aspects of store keeping  and stock control.</a:t>
            </a:r>
          </a:p>
          <a:p>
            <a:endParaRPr lang="en-GB" dirty="0"/>
          </a:p>
        </p:txBody>
      </p:sp>
      <p:sp>
        <p:nvSpPr>
          <p:cNvPr id="7" name="TextBox 6"/>
          <p:cNvSpPr txBox="1"/>
          <p:nvPr/>
        </p:nvSpPr>
        <p:spPr>
          <a:xfrm>
            <a:off x="3080585" y="351770"/>
            <a:ext cx="2905270" cy="3947747"/>
          </a:xfrm>
          <a:prstGeom prst="rect">
            <a:avLst/>
          </a:prstGeom>
          <a:noFill/>
        </p:spPr>
        <p:txBody>
          <a:bodyPr wrap="square" rtlCol="0">
            <a:spAutoFit/>
          </a:bodyPr>
          <a:lstStyle/>
          <a:p>
            <a:pPr marL="34290" indent="0">
              <a:buNone/>
            </a:pPr>
            <a:r>
              <a:rPr lang="en-GB" sz="800" b="1" dirty="0"/>
              <a:t>Reception </a:t>
            </a:r>
          </a:p>
          <a:p>
            <a:pPr marL="34290" indent="0">
              <a:buNone/>
            </a:pPr>
            <a:r>
              <a:rPr lang="en-GB" sz="800" b="1" dirty="0"/>
              <a:t>Receptionist: </a:t>
            </a:r>
            <a:r>
              <a:rPr lang="en-GB" sz="800" dirty="0"/>
              <a:t>meet customers and direct them to the correct person or place; they manage visitor lists and booking systems</a:t>
            </a:r>
          </a:p>
          <a:p>
            <a:pPr marL="34290" indent="0">
              <a:buNone/>
            </a:pPr>
            <a:r>
              <a:rPr lang="en-GB" sz="800" b="1" dirty="0"/>
              <a:t>Porter/ Concierge; </a:t>
            </a:r>
            <a:r>
              <a:rPr lang="en-GB" sz="800" dirty="0"/>
              <a:t>assist hotel guests by making reservations, booking taxis and booking tickets for local attractions and events.</a:t>
            </a:r>
          </a:p>
          <a:p>
            <a:pPr marL="34290" indent="0">
              <a:buNone/>
            </a:pPr>
            <a:endParaRPr lang="en-GB" sz="800" dirty="0"/>
          </a:p>
          <a:p>
            <a:pPr marL="34290" indent="0">
              <a:buNone/>
            </a:pPr>
            <a:r>
              <a:rPr lang="en-GB" sz="800" b="1" dirty="0"/>
              <a:t>Restaurant and bar</a:t>
            </a:r>
          </a:p>
          <a:p>
            <a:pPr lvl="0">
              <a:buClr>
                <a:srgbClr val="A6B727"/>
              </a:buClr>
            </a:pPr>
            <a:r>
              <a:rPr lang="en-GB" sz="800" b="1" dirty="0">
                <a:solidFill>
                  <a:srgbClr val="000000"/>
                </a:solidFill>
              </a:rPr>
              <a:t>Restaurant manager (Maître </a:t>
            </a:r>
            <a:r>
              <a:rPr lang="en-GB" sz="800" b="1" dirty="0" err="1">
                <a:solidFill>
                  <a:srgbClr val="000000"/>
                </a:solidFill>
              </a:rPr>
              <a:t>d’Hote</a:t>
            </a:r>
            <a:r>
              <a:rPr lang="en-GB" sz="800" b="1" dirty="0">
                <a:solidFill>
                  <a:srgbClr val="000000"/>
                </a:solidFill>
              </a:rPr>
              <a:t>): </a:t>
            </a:r>
            <a:r>
              <a:rPr lang="en-GB" sz="800" dirty="0">
                <a:solidFill>
                  <a:srgbClr val="000000"/>
                </a:solidFill>
                <a:cs typeface="Arial" pitchFamily="34" charset="0"/>
              </a:rPr>
              <a:t>The restaurant manager is in overall charge of the restaurant,; they take bookings, relay  information to the head chef, complete staff rotas, ensure the smooth running of the restaurant</a:t>
            </a:r>
            <a:endParaRPr lang="en-GB" sz="800" b="1" dirty="0">
              <a:solidFill>
                <a:srgbClr val="000000"/>
              </a:solidFill>
            </a:endParaRPr>
          </a:p>
          <a:p>
            <a:pPr lvl="0">
              <a:buClr>
                <a:srgbClr val="A6B727"/>
              </a:buClr>
            </a:pPr>
            <a:r>
              <a:rPr lang="en-GB" sz="800" b="1" dirty="0">
                <a:solidFill>
                  <a:srgbClr val="000000"/>
                </a:solidFill>
              </a:rPr>
              <a:t>Head waiter (</a:t>
            </a:r>
            <a:r>
              <a:rPr lang="en-GB" sz="800" b="1" dirty="0" err="1">
                <a:solidFill>
                  <a:srgbClr val="000000"/>
                </a:solidFill>
              </a:rPr>
              <a:t>ess</a:t>
            </a:r>
            <a:r>
              <a:rPr lang="en-GB" sz="800" b="1" dirty="0">
                <a:solidFill>
                  <a:srgbClr val="000000"/>
                </a:solidFill>
              </a:rPr>
              <a:t>): </a:t>
            </a:r>
            <a:r>
              <a:rPr lang="en-GB" sz="800" dirty="0">
                <a:solidFill>
                  <a:srgbClr val="000000"/>
                </a:solidFill>
                <a:cs typeface="Arial" pitchFamily="34" charset="0"/>
              </a:rPr>
              <a:t>Second in charge of the restaurant,. Greets and seats customers, relays information to the staff, Deals with complaints and issues referred by the waiting staff.</a:t>
            </a:r>
          </a:p>
          <a:p>
            <a:pPr lvl="0" defTabSz="685800">
              <a:lnSpc>
                <a:spcPct val="90000"/>
              </a:lnSpc>
              <a:spcBef>
                <a:spcPts val="1000"/>
              </a:spcBef>
              <a:buClr>
                <a:srgbClr val="A6B727"/>
              </a:buClr>
              <a:buSzPct val="80000"/>
            </a:pPr>
            <a:r>
              <a:rPr lang="en-GB" sz="800" b="1" dirty="0"/>
              <a:t>Waiting staff </a:t>
            </a:r>
            <a:r>
              <a:rPr lang="en-GB" sz="800" dirty="0">
                <a:cs typeface="Arial" pitchFamily="34" charset="0"/>
              </a:rPr>
              <a:t>Serve customers, clear and lay tables, check the customers are satisfied with the food and service. May give advice on choices from the menu and special order foods</a:t>
            </a:r>
            <a:endParaRPr lang="en-GB" sz="800" dirty="0"/>
          </a:p>
          <a:p>
            <a:pPr lvl="0" defTabSz="685800">
              <a:lnSpc>
                <a:spcPct val="90000"/>
              </a:lnSpc>
              <a:spcBef>
                <a:spcPts val="1000"/>
              </a:spcBef>
              <a:buClr>
                <a:srgbClr val="A6B727"/>
              </a:buClr>
              <a:buSzPct val="80000"/>
            </a:pPr>
            <a:r>
              <a:rPr lang="en-GB" sz="800" b="1" dirty="0"/>
              <a:t>Wine waiter- Le sommelier: </a:t>
            </a:r>
            <a:r>
              <a:rPr lang="en-GB" sz="800" dirty="0">
                <a:cs typeface="Arial" pitchFamily="34" charset="0"/>
              </a:rPr>
              <a:t>Specialises in all areas of wine and matching food, advises customers on their choices of wine, Wine waiters serve the wine to the customer and can advise customers on their choices as well</a:t>
            </a:r>
          </a:p>
          <a:p>
            <a:pPr marL="34290" lvl="0" defTabSz="685800">
              <a:lnSpc>
                <a:spcPct val="90000"/>
              </a:lnSpc>
              <a:spcBef>
                <a:spcPts val="1000"/>
              </a:spcBef>
              <a:buClr>
                <a:srgbClr val="A6B727"/>
              </a:buClr>
              <a:buSzPct val="80000"/>
            </a:pPr>
            <a:r>
              <a:rPr lang="en-GB" sz="800" b="1" dirty="0">
                <a:solidFill>
                  <a:srgbClr val="000000"/>
                </a:solidFill>
              </a:rPr>
              <a:t>Bar staff </a:t>
            </a:r>
            <a:r>
              <a:rPr lang="en-GB" sz="800" dirty="0">
                <a:solidFill>
                  <a:srgbClr val="000000"/>
                </a:solidFill>
              </a:rPr>
              <a:t>serve drinks and take food orders , wash up, clear tables, change barrels and fill shelves.</a:t>
            </a:r>
          </a:p>
          <a:p>
            <a:pPr marL="34290" lvl="0" defTabSz="685800">
              <a:lnSpc>
                <a:spcPct val="90000"/>
              </a:lnSpc>
              <a:spcBef>
                <a:spcPts val="1000"/>
              </a:spcBef>
              <a:buClr>
                <a:srgbClr val="A6B727"/>
              </a:buClr>
              <a:buSzPct val="80000"/>
            </a:pPr>
            <a:r>
              <a:rPr lang="en-GB" sz="800" b="1" dirty="0">
                <a:solidFill>
                  <a:srgbClr val="000000"/>
                </a:solidFill>
              </a:rPr>
              <a:t>Baristas</a:t>
            </a:r>
            <a:r>
              <a:rPr lang="en-GB" sz="800" dirty="0">
                <a:solidFill>
                  <a:srgbClr val="000000"/>
                </a:solidFill>
              </a:rPr>
              <a:t> make and serve hot and cold beverages, in particular different types of coffee such as espresso, cappuccino and latte.</a:t>
            </a:r>
          </a:p>
          <a:p>
            <a:endParaRPr lang="en-GB" dirty="0"/>
          </a:p>
        </p:txBody>
      </p:sp>
      <p:sp>
        <p:nvSpPr>
          <p:cNvPr id="38" name="TextBox 37"/>
          <p:cNvSpPr txBox="1"/>
          <p:nvPr/>
        </p:nvSpPr>
        <p:spPr>
          <a:xfrm>
            <a:off x="3089000" y="4724721"/>
            <a:ext cx="2888440" cy="523220"/>
          </a:xfrm>
          <a:prstGeom prst="rect">
            <a:avLst/>
          </a:prstGeom>
          <a:solidFill>
            <a:srgbClr val="669900"/>
          </a:solidFill>
          <a:ln>
            <a:solidFill>
              <a:srgbClr val="669900"/>
            </a:solidFill>
          </a:ln>
        </p:spPr>
        <p:txBody>
          <a:bodyPr wrap="square" rtlCol="0">
            <a:spAutoFit/>
          </a:bodyPr>
          <a:lstStyle/>
          <a:p>
            <a:r>
              <a:rPr lang="en-GB" sz="1400" dirty="0">
                <a:solidFill>
                  <a:schemeClr val="bg1"/>
                </a:solidFill>
              </a:rPr>
              <a:t>7. Average </a:t>
            </a:r>
            <a:r>
              <a:rPr lang="en-GB" sz="1400" b="1" dirty="0">
                <a:solidFill>
                  <a:srgbClr val="FF0000"/>
                </a:solidFill>
              </a:rPr>
              <a:t>salaries</a:t>
            </a:r>
            <a:r>
              <a:rPr lang="en-GB" sz="1400" dirty="0">
                <a:solidFill>
                  <a:schemeClr val="bg1"/>
                </a:solidFill>
              </a:rPr>
              <a:t> in the </a:t>
            </a:r>
            <a:r>
              <a:rPr lang="en-GB" sz="1400" dirty="0">
                <a:solidFill>
                  <a:srgbClr val="FF0000"/>
                </a:solidFill>
              </a:rPr>
              <a:t>hospitality</a:t>
            </a:r>
            <a:r>
              <a:rPr lang="en-GB" sz="1400" dirty="0">
                <a:solidFill>
                  <a:schemeClr val="bg1"/>
                </a:solidFill>
              </a:rPr>
              <a:t> and </a:t>
            </a:r>
            <a:r>
              <a:rPr lang="en-GB" sz="1400" dirty="0">
                <a:solidFill>
                  <a:srgbClr val="FF0000"/>
                </a:solidFill>
              </a:rPr>
              <a:t>catering</a:t>
            </a:r>
            <a:r>
              <a:rPr lang="en-GB" sz="1400" dirty="0">
                <a:solidFill>
                  <a:schemeClr val="bg1"/>
                </a:solidFill>
              </a:rPr>
              <a:t> industry</a:t>
            </a:r>
            <a:endParaRPr lang="en-GB" sz="1400" b="1" dirty="0">
              <a:solidFill>
                <a:schemeClr val="bg1"/>
              </a:solidFill>
            </a:endParaRPr>
          </a:p>
        </p:txBody>
      </p:sp>
      <p:pic>
        <p:nvPicPr>
          <p:cNvPr id="8" name="Picture 7"/>
          <p:cNvPicPr>
            <a:picLocks noChangeAspect="1"/>
          </p:cNvPicPr>
          <p:nvPr/>
        </p:nvPicPr>
        <p:blipFill>
          <a:blip r:embed="rId5"/>
          <a:stretch>
            <a:fillRect/>
          </a:stretch>
        </p:blipFill>
        <p:spPr>
          <a:xfrm>
            <a:off x="3097415" y="5403359"/>
            <a:ext cx="2867762" cy="1396624"/>
          </a:xfrm>
          <a:prstGeom prst="rect">
            <a:avLst/>
          </a:prstGeom>
        </p:spPr>
      </p:pic>
      <p:pic>
        <p:nvPicPr>
          <p:cNvPr id="9" name="Picture 8"/>
          <p:cNvPicPr>
            <a:picLocks noChangeAspect="1"/>
          </p:cNvPicPr>
          <p:nvPr/>
        </p:nvPicPr>
        <p:blipFill>
          <a:blip r:embed="rId6"/>
          <a:stretch>
            <a:fillRect/>
          </a:stretch>
        </p:blipFill>
        <p:spPr>
          <a:xfrm>
            <a:off x="6210584" y="376071"/>
            <a:ext cx="2872686" cy="1663134"/>
          </a:xfrm>
          <a:prstGeom prst="rect">
            <a:avLst/>
          </a:prstGeom>
        </p:spPr>
      </p:pic>
      <p:sp>
        <p:nvSpPr>
          <p:cNvPr id="44" name="TextBox 43"/>
          <p:cNvSpPr txBox="1"/>
          <p:nvPr/>
        </p:nvSpPr>
        <p:spPr>
          <a:xfrm>
            <a:off x="6210584" y="2171754"/>
            <a:ext cx="2888440" cy="307777"/>
          </a:xfrm>
          <a:prstGeom prst="rect">
            <a:avLst/>
          </a:prstGeom>
          <a:solidFill>
            <a:srgbClr val="669900"/>
          </a:solidFill>
          <a:ln>
            <a:solidFill>
              <a:srgbClr val="669900"/>
            </a:solidFill>
          </a:ln>
        </p:spPr>
        <p:txBody>
          <a:bodyPr wrap="square" rtlCol="0">
            <a:spAutoFit/>
          </a:bodyPr>
          <a:lstStyle/>
          <a:p>
            <a:r>
              <a:rPr lang="en-GB" sz="1400" dirty="0">
                <a:solidFill>
                  <a:schemeClr val="bg1"/>
                </a:solidFill>
              </a:rPr>
              <a:t>9.  </a:t>
            </a:r>
            <a:r>
              <a:rPr lang="en-GB" sz="1400" b="1" dirty="0">
                <a:solidFill>
                  <a:srgbClr val="FF0000"/>
                </a:solidFill>
                <a:latin typeface="Arial" panose="020B0604020202020204" pitchFamily="34" charset="0"/>
                <a:cs typeface="Arial" panose="020B0604020202020204" pitchFamily="34" charset="0"/>
              </a:rPr>
              <a:t>Personal attributes</a:t>
            </a:r>
            <a:endParaRPr lang="en-GB" sz="1400" b="1" dirty="0">
              <a:solidFill>
                <a:srgbClr val="FF0000"/>
              </a:solidFill>
            </a:endParaRPr>
          </a:p>
        </p:txBody>
      </p:sp>
      <p:pic>
        <p:nvPicPr>
          <p:cNvPr id="10" name="Picture 9"/>
          <p:cNvPicPr>
            <a:picLocks noChangeAspect="1"/>
          </p:cNvPicPr>
          <p:nvPr/>
        </p:nvPicPr>
        <p:blipFill>
          <a:blip r:embed="rId7"/>
          <a:stretch>
            <a:fillRect/>
          </a:stretch>
        </p:blipFill>
        <p:spPr>
          <a:xfrm>
            <a:off x="6117514" y="2556104"/>
            <a:ext cx="2813147" cy="1743413"/>
          </a:xfrm>
          <a:prstGeom prst="rect">
            <a:avLst/>
          </a:prstGeom>
        </p:spPr>
      </p:pic>
      <p:pic>
        <p:nvPicPr>
          <p:cNvPr id="11" name="Picture 10"/>
          <p:cNvPicPr>
            <a:picLocks noChangeAspect="1"/>
          </p:cNvPicPr>
          <p:nvPr/>
        </p:nvPicPr>
        <p:blipFill>
          <a:blip r:embed="rId8"/>
          <a:stretch>
            <a:fillRect/>
          </a:stretch>
        </p:blipFill>
        <p:spPr>
          <a:xfrm>
            <a:off x="6313568" y="4403591"/>
            <a:ext cx="2617093" cy="2395049"/>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67366" y="4754763"/>
            <a:ext cx="697554" cy="697554"/>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9542" y="586635"/>
            <a:ext cx="700807" cy="700807"/>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89733" y="1978747"/>
            <a:ext cx="704334" cy="704334"/>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90595" y="3373975"/>
            <a:ext cx="665979" cy="665979"/>
          </a:xfrm>
          <a:prstGeom prst="rect">
            <a:avLst/>
          </a:prstGeom>
        </p:spPr>
      </p:pic>
    </p:spTree>
    <p:extLst>
      <p:ext uri="{BB962C8B-B14F-4D97-AF65-F5344CB8AC3E}">
        <p14:creationId xmlns:p14="http://schemas.microsoft.com/office/powerpoint/2010/main" val="218143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55315" y="28202"/>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86100" y="28202"/>
            <a:ext cx="2933700" cy="6858000"/>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523220"/>
          </a:xfrm>
          <a:prstGeom prst="rect">
            <a:avLst/>
          </a:prstGeom>
          <a:solidFill>
            <a:srgbClr val="669900"/>
          </a:solidFill>
          <a:ln>
            <a:solidFill>
              <a:srgbClr val="669900"/>
            </a:solidFill>
          </a:ln>
        </p:spPr>
        <p:txBody>
          <a:bodyPr wrap="square" rtlCol="0">
            <a:spAutoFit/>
          </a:bodyPr>
          <a:lstStyle/>
          <a:p>
            <a:r>
              <a:rPr lang="en-GB" sz="1400" dirty="0">
                <a:solidFill>
                  <a:schemeClr val="bg1"/>
                </a:solidFill>
              </a:rPr>
              <a:t>1.3 </a:t>
            </a:r>
            <a:r>
              <a:rPr lang="en-GB" sz="1400" b="1" dirty="0">
                <a:solidFill>
                  <a:schemeClr val="bg1"/>
                </a:solidFill>
                <a:cs typeface="Arial" panose="020B0604020202020204" pitchFamily="34" charset="0"/>
              </a:rPr>
              <a:t>Working conditions across the hospitality and catering industry</a:t>
            </a:r>
            <a:endParaRPr lang="en-GB" sz="1400" dirty="0">
              <a:solidFill>
                <a:schemeClr val="bg1"/>
              </a:solidFill>
            </a:endParaRPr>
          </a:p>
        </p:txBody>
      </p:sp>
      <p:sp>
        <p:nvSpPr>
          <p:cNvPr id="26" name="TextBox 25"/>
          <p:cNvSpPr txBox="1"/>
          <p:nvPr/>
        </p:nvSpPr>
        <p:spPr>
          <a:xfrm>
            <a:off x="6194830" y="19364"/>
            <a:ext cx="2888440" cy="307777"/>
          </a:xfrm>
          <a:prstGeom prst="rect">
            <a:avLst/>
          </a:prstGeom>
          <a:solidFill>
            <a:srgbClr val="669900"/>
          </a:solidFill>
          <a:ln>
            <a:solidFill>
              <a:srgbClr val="669900"/>
            </a:solidFill>
          </a:ln>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13. </a:t>
            </a:r>
            <a:r>
              <a:rPr lang="en-GB" sz="1400" b="1" dirty="0">
                <a:solidFill>
                  <a:srgbClr val="FF0000"/>
                </a:solidFill>
                <a:latin typeface="Arial" panose="020B0604020202020204" pitchFamily="34" charset="0"/>
                <a:cs typeface="Arial" panose="020B0604020202020204" pitchFamily="34" charset="0"/>
              </a:rPr>
              <a:t>Remuneration</a:t>
            </a:r>
          </a:p>
        </p:txBody>
      </p:sp>
      <p:sp>
        <p:nvSpPr>
          <p:cNvPr id="30" name="TextBox 29"/>
          <p:cNvSpPr txBox="1"/>
          <p:nvPr/>
        </p:nvSpPr>
        <p:spPr>
          <a:xfrm>
            <a:off x="27068" y="2597094"/>
            <a:ext cx="2931340" cy="307777"/>
          </a:xfrm>
          <a:prstGeom prst="rect">
            <a:avLst/>
          </a:prstGeom>
          <a:solidFill>
            <a:srgbClr val="669900"/>
          </a:solidFill>
          <a:ln>
            <a:solidFill>
              <a:srgbClr val="6699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10. Working hours</a:t>
            </a:r>
          </a:p>
        </p:txBody>
      </p:sp>
      <p:sp>
        <p:nvSpPr>
          <p:cNvPr id="40" name="TextBox 39"/>
          <p:cNvSpPr txBox="1"/>
          <p:nvPr/>
        </p:nvSpPr>
        <p:spPr>
          <a:xfrm>
            <a:off x="3097415" y="28202"/>
            <a:ext cx="2888440" cy="307777"/>
          </a:xfrm>
          <a:prstGeom prst="rect">
            <a:avLst/>
          </a:prstGeom>
          <a:solidFill>
            <a:srgbClr val="669900"/>
          </a:solidFill>
          <a:ln>
            <a:solidFill>
              <a:srgbClr val="669900"/>
            </a:solidFill>
          </a:ln>
        </p:spPr>
        <p:txBody>
          <a:bodyPr wrap="square" rtlCol="0">
            <a:spAutoFit/>
          </a:bodyPr>
          <a:lstStyle/>
          <a:p>
            <a:r>
              <a:rPr lang="en-GB" sz="1400" dirty="0">
                <a:solidFill>
                  <a:schemeClr val="bg1"/>
                </a:solidFill>
              </a:rPr>
              <a:t>12. Contracts of employment</a:t>
            </a:r>
            <a:endParaRPr lang="en-GB" sz="1400" b="1" dirty="0">
              <a:solidFill>
                <a:schemeClr val="bg1"/>
              </a:solidFill>
            </a:endParaRPr>
          </a:p>
        </p:txBody>
      </p:sp>
      <p:pic>
        <p:nvPicPr>
          <p:cNvPr id="2" name="Picture 1"/>
          <p:cNvPicPr>
            <a:picLocks noChangeAspect="1"/>
          </p:cNvPicPr>
          <p:nvPr/>
        </p:nvPicPr>
        <p:blipFill>
          <a:blip r:embed="rId2"/>
          <a:stretch>
            <a:fillRect/>
          </a:stretch>
        </p:blipFill>
        <p:spPr>
          <a:xfrm>
            <a:off x="5889463" y="5982100"/>
            <a:ext cx="3216437" cy="557345"/>
          </a:xfrm>
          <a:prstGeom prst="rect">
            <a:avLst/>
          </a:prstGeom>
          <a:ln>
            <a:solidFill>
              <a:srgbClr val="00CC00"/>
            </a:solidFill>
          </a:ln>
        </p:spPr>
      </p:pic>
      <p:sp>
        <p:nvSpPr>
          <p:cNvPr id="49" name="Rectangle 48"/>
          <p:cNvSpPr/>
          <p:nvPr/>
        </p:nvSpPr>
        <p:spPr>
          <a:xfrm>
            <a:off x="9153111" y="1415214"/>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801" y="2814926"/>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53111" y="4214638"/>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61794"/>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44" name="TextBox 43"/>
          <p:cNvSpPr txBox="1"/>
          <p:nvPr/>
        </p:nvSpPr>
        <p:spPr>
          <a:xfrm>
            <a:off x="6194830" y="2701057"/>
            <a:ext cx="2888440" cy="307777"/>
          </a:xfrm>
          <a:prstGeom prst="rect">
            <a:avLst/>
          </a:prstGeom>
          <a:solidFill>
            <a:srgbClr val="669900"/>
          </a:solidFill>
          <a:ln>
            <a:solidFill>
              <a:srgbClr val="669900"/>
            </a:solidFill>
          </a:ln>
        </p:spPr>
        <p:txBody>
          <a:bodyPr wrap="square" rtlCol="0">
            <a:spAutoFit/>
          </a:bodyPr>
          <a:lstStyle/>
          <a:p>
            <a:r>
              <a:rPr lang="en-GB" sz="1400" dirty="0">
                <a:solidFill>
                  <a:schemeClr val="bg1"/>
                </a:solidFill>
              </a:rPr>
              <a:t>14. Paid annual leave</a:t>
            </a:r>
            <a:endParaRPr lang="en-GB" sz="1400" b="1" dirty="0">
              <a:solidFill>
                <a:schemeClr val="bg1"/>
              </a:solidFill>
            </a:endParaRPr>
          </a:p>
        </p:txBody>
      </p:sp>
      <p:pic>
        <p:nvPicPr>
          <p:cNvPr id="13" name="Picture 12"/>
          <p:cNvPicPr>
            <a:picLocks noChangeAspect="1"/>
          </p:cNvPicPr>
          <p:nvPr/>
        </p:nvPicPr>
        <p:blipFill>
          <a:blip r:embed="rId3"/>
          <a:stretch>
            <a:fillRect/>
          </a:stretch>
        </p:blipFill>
        <p:spPr>
          <a:xfrm>
            <a:off x="7875" y="547371"/>
            <a:ext cx="2925825" cy="2025572"/>
          </a:xfrm>
          <a:prstGeom prst="rect">
            <a:avLst/>
          </a:prstGeom>
        </p:spPr>
      </p:pic>
      <p:sp>
        <p:nvSpPr>
          <p:cNvPr id="14" name="TextBox 13"/>
          <p:cNvSpPr txBox="1"/>
          <p:nvPr/>
        </p:nvSpPr>
        <p:spPr>
          <a:xfrm>
            <a:off x="27068" y="2904871"/>
            <a:ext cx="2906632" cy="1600438"/>
          </a:xfrm>
          <a:prstGeom prst="rect">
            <a:avLst/>
          </a:prstGeom>
          <a:noFill/>
        </p:spPr>
        <p:txBody>
          <a:bodyPr wrap="square" rtlCol="0">
            <a:spAutoFit/>
          </a:bodyPr>
          <a:lstStyle/>
          <a:p>
            <a:pPr marL="457200" indent="-457200">
              <a:buFont typeface="Arial" panose="020B0604020202020204" pitchFamily="34" charset="0"/>
              <a:buChar char="•"/>
            </a:pPr>
            <a:r>
              <a:rPr lang="en-GB" sz="800" dirty="0">
                <a:latin typeface="Arial" panose="020B0604020202020204" pitchFamily="34" charset="0"/>
                <a:cs typeface="Arial" panose="020B0604020202020204" pitchFamily="34" charset="0"/>
              </a:rPr>
              <a:t>Hospitality and Catering jobs tend to be long hours, early starts for breakfast in a hotel to late nights for dinner in a restaurant.</a:t>
            </a:r>
          </a:p>
          <a:p>
            <a:pPr marL="457200" indent="-457200">
              <a:buFont typeface="Arial" panose="020B0604020202020204" pitchFamily="34" charset="0"/>
              <a:buChar char="•"/>
            </a:pPr>
            <a:r>
              <a:rPr lang="en-GB" sz="800" dirty="0">
                <a:latin typeface="Arial" panose="020B0604020202020204" pitchFamily="34" charset="0"/>
                <a:cs typeface="Arial" panose="020B0604020202020204" pitchFamily="34" charset="0"/>
              </a:rPr>
              <a:t>Staff will still get 2 days off a week but it will be quieter days instead of the weekend</a:t>
            </a:r>
          </a:p>
          <a:p>
            <a:pPr marL="457200" indent="-457200">
              <a:buFont typeface="Arial" panose="020B0604020202020204" pitchFamily="34" charset="0"/>
              <a:buChar char="•"/>
            </a:pPr>
            <a:r>
              <a:rPr lang="en-GB" sz="800" dirty="0">
                <a:latin typeface="Arial" panose="020B0604020202020204" pitchFamily="34" charset="0"/>
                <a:cs typeface="Arial" panose="020B0604020202020204" pitchFamily="34" charset="0"/>
              </a:rPr>
              <a:t>Shifts could be 6-3. 11-6. 3-11 or other hours.</a:t>
            </a:r>
          </a:p>
          <a:p>
            <a:pPr marL="457200" indent="-45720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800" dirty="0">
                <a:latin typeface="Arial" panose="020B0604020202020204" pitchFamily="34" charset="0"/>
                <a:cs typeface="Arial" panose="020B0604020202020204" pitchFamily="34" charset="0"/>
              </a:rPr>
              <a:t>Monthly salaried staff may not have set hours </a:t>
            </a:r>
            <a:r>
              <a:rPr lang="en-GB" sz="800" dirty="0" err="1">
                <a:latin typeface="Arial" panose="020B0604020202020204" pitchFamily="34" charset="0"/>
                <a:cs typeface="Arial" panose="020B0604020202020204" pitchFamily="34" charset="0"/>
              </a:rPr>
              <a:t>eg</a:t>
            </a:r>
            <a:r>
              <a:rPr lang="en-GB" sz="800" dirty="0">
                <a:latin typeface="Arial" panose="020B0604020202020204" pitchFamily="34" charset="0"/>
                <a:cs typeface="Arial" panose="020B0604020202020204" pitchFamily="34" charset="0"/>
              </a:rPr>
              <a:t> Head Chef who might work from early morning to late night every day </a:t>
            </a:r>
          </a:p>
          <a:p>
            <a:endParaRPr lang="en-GB" dirty="0"/>
          </a:p>
        </p:txBody>
      </p:sp>
      <p:pic>
        <p:nvPicPr>
          <p:cNvPr id="17" name="Picture 16"/>
          <p:cNvPicPr>
            <a:picLocks noChangeAspect="1"/>
          </p:cNvPicPr>
          <p:nvPr/>
        </p:nvPicPr>
        <p:blipFill>
          <a:blip r:embed="rId4"/>
          <a:stretch>
            <a:fillRect/>
          </a:stretch>
        </p:blipFill>
        <p:spPr>
          <a:xfrm>
            <a:off x="2363347" y="2322515"/>
            <a:ext cx="629962" cy="626919"/>
          </a:xfrm>
          <a:prstGeom prst="rect">
            <a:avLst/>
          </a:prstGeom>
        </p:spPr>
      </p:pic>
      <p:sp>
        <p:nvSpPr>
          <p:cNvPr id="29" name="TextBox 28"/>
          <p:cNvSpPr txBox="1"/>
          <p:nvPr/>
        </p:nvSpPr>
        <p:spPr>
          <a:xfrm>
            <a:off x="32686" y="4368106"/>
            <a:ext cx="2888440" cy="307777"/>
          </a:xfrm>
          <a:prstGeom prst="rect">
            <a:avLst/>
          </a:prstGeom>
          <a:solidFill>
            <a:srgbClr val="669900"/>
          </a:solidFill>
          <a:ln>
            <a:solidFill>
              <a:srgbClr val="669900"/>
            </a:solidFill>
          </a:ln>
        </p:spPr>
        <p:txBody>
          <a:bodyPr wrap="square" rtlCol="0">
            <a:spAutoFit/>
          </a:bodyPr>
          <a:lstStyle/>
          <a:p>
            <a:r>
              <a:rPr lang="en-GB" sz="1400" dirty="0">
                <a:solidFill>
                  <a:schemeClr val="bg1"/>
                </a:solidFill>
              </a:rPr>
              <a:t>11. The national Minimum Wage</a:t>
            </a:r>
            <a:endParaRPr lang="en-GB" sz="1400" b="1" dirty="0">
              <a:solidFill>
                <a:schemeClr val="bg1"/>
              </a:solidFill>
            </a:endParaRPr>
          </a:p>
        </p:txBody>
      </p:sp>
      <p:pic>
        <p:nvPicPr>
          <p:cNvPr id="20" name="Picture 19"/>
          <p:cNvPicPr>
            <a:picLocks noChangeAspect="1"/>
          </p:cNvPicPr>
          <p:nvPr/>
        </p:nvPicPr>
        <p:blipFill>
          <a:blip r:embed="rId5"/>
          <a:stretch>
            <a:fillRect/>
          </a:stretch>
        </p:blipFill>
        <p:spPr>
          <a:xfrm>
            <a:off x="3160419" y="388057"/>
            <a:ext cx="2786153" cy="2091473"/>
          </a:xfrm>
          <a:prstGeom prst="rect">
            <a:avLst/>
          </a:prstGeom>
        </p:spPr>
      </p:pic>
      <p:sp>
        <p:nvSpPr>
          <p:cNvPr id="21" name="TextBox 20"/>
          <p:cNvSpPr txBox="1"/>
          <p:nvPr/>
        </p:nvSpPr>
        <p:spPr>
          <a:xfrm>
            <a:off x="3129910" y="4118325"/>
            <a:ext cx="2868710" cy="2554545"/>
          </a:xfrm>
          <a:prstGeom prst="rect">
            <a:avLst/>
          </a:prstGeom>
          <a:noFill/>
        </p:spPr>
        <p:txBody>
          <a:bodyPr wrap="square" rtlCol="0">
            <a:spAutoFit/>
          </a:bodyPr>
          <a:lstStyle/>
          <a:p>
            <a:r>
              <a:rPr lang="en-GB" sz="800" b="1" u="sng" dirty="0">
                <a:solidFill>
                  <a:srgbClr val="FF0000"/>
                </a:solidFill>
                <a:latin typeface="Arial" panose="020B0604020202020204" pitchFamily="34" charset="0"/>
                <a:cs typeface="Arial" panose="020B0604020202020204" pitchFamily="34" charset="0"/>
              </a:rPr>
              <a:t>Casual</a:t>
            </a:r>
            <a:r>
              <a:rPr lang="en-GB" sz="800" b="1" u="sng" dirty="0">
                <a:latin typeface="Arial" panose="020B0604020202020204" pitchFamily="34" charset="0"/>
                <a:cs typeface="Arial" panose="020B0604020202020204" pitchFamily="34" charset="0"/>
              </a:rPr>
              <a:t> staff / Agency staff</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work for specific functions and can be employed through an agency. </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They do not have a contract or set hours of work.</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They are needed at busier times of the year e.g. at Christmas or for weddings, New years eve</a:t>
            </a:r>
            <a:endParaRPr lang="en-GB" dirty="0">
              <a:latin typeface="Arial" panose="020B0604020202020204" pitchFamily="34" charset="0"/>
              <a:cs typeface="Arial" panose="020B0604020202020204" pitchFamily="34" charset="0"/>
            </a:endParaRPr>
          </a:p>
          <a:p>
            <a:r>
              <a:rPr lang="en-GB" sz="800" b="1" u="sng" dirty="0">
                <a:solidFill>
                  <a:srgbClr val="FF0000"/>
                </a:solidFill>
                <a:latin typeface="Arial" panose="020B0604020202020204" pitchFamily="34" charset="0"/>
                <a:cs typeface="Arial" panose="020B0604020202020204" pitchFamily="34" charset="0"/>
              </a:rPr>
              <a:t>Temporary</a:t>
            </a:r>
            <a:r>
              <a:rPr lang="en-GB" sz="800" b="1" u="sng" dirty="0">
                <a:latin typeface="Arial" panose="020B0604020202020204" pitchFamily="34" charset="0"/>
                <a:cs typeface="Arial" panose="020B0604020202020204" pitchFamily="34" charset="0"/>
              </a:rPr>
              <a:t> staff </a:t>
            </a:r>
            <a:endParaRPr lang="en-GB"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  Employed for a specific length of time such as the summer tourist season or the month of December.</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Temporary staff have the same rights as permanent staff for the duration of their contract.</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Temporary staff employed for longer than 2 years become permanent by law </a:t>
            </a:r>
          </a:p>
          <a:p>
            <a:r>
              <a:rPr lang="en-GB" sz="800" b="1" u="sng" dirty="0">
                <a:latin typeface="Arial" panose="020B0604020202020204" pitchFamily="34" charset="0"/>
                <a:cs typeface="Arial" panose="020B0604020202020204" pitchFamily="34" charset="0"/>
              </a:rPr>
              <a:t>Zero Hours Contract</a:t>
            </a:r>
          </a:p>
          <a:p>
            <a:r>
              <a:rPr lang="en-GB" sz="800" dirty="0">
                <a:latin typeface="Arial" panose="020B0604020202020204" pitchFamily="34" charset="0"/>
                <a:cs typeface="Arial" panose="020B0604020202020204" pitchFamily="34" charset="0"/>
              </a:rPr>
              <a:t> This type of contract is between the employer and a worker, where the worker may sign an agreement to be available to work when they are needed, but no specific number of hours or times to start or end work are given. The employer is not required to offer the person any work and the worker is not required to accept the work.</a:t>
            </a:r>
          </a:p>
        </p:txBody>
      </p:sp>
      <p:sp>
        <p:nvSpPr>
          <p:cNvPr id="23" name="TextBox 22"/>
          <p:cNvSpPr txBox="1"/>
          <p:nvPr/>
        </p:nvSpPr>
        <p:spPr>
          <a:xfrm>
            <a:off x="3097415" y="2479530"/>
            <a:ext cx="2922385" cy="1569660"/>
          </a:xfrm>
          <a:prstGeom prst="rect">
            <a:avLst/>
          </a:prstGeom>
          <a:noFill/>
        </p:spPr>
        <p:txBody>
          <a:bodyPr wrap="square" rtlCol="0">
            <a:spAutoFit/>
          </a:bodyPr>
          <a:lstStyle/>
          <a:p>
            <a:pPr marL="228600" indent="-228600" eaLnBrk="0" fontAlgn="base" hangingPunct="0">
              <a:spcBef>
                <a:spcPct val="0"/>
              </a:spcBef>
              <a:spcAft>
                <a:spcPct val="0"/>
              </a:spcAft>
              <a:buFont typeface="+mj-lt"/>
              <a:buAutoNum type="arabicPeriod"/>
            </a:pPr>
            <a:r>
              <a:rPr lang="en-US" altLang="en-US" sz="800" dirty="0">
                <a:latin typeface="Arial" panose="020B0604020202020204" pitchFamily="34" charset="0"/>
                <a:cs typeface="Arial" panose="020B0604020202020204" pitchFamily="34" charset="0"/>
              </a:rPr>
              <a:t>a written statement of employment or </a:t>
            </a:r>
            <a:r>
              <a:rPr lang="en-US" altLang="en-US" sz="800" b="1" dirty="0">
                <a:solidFill>
                  <a:srgbClr val="FF0000"/>
                </a:solidFill>
                <a:latin typeface="Arial" panose="020B0604020202020204" pitchFamily="34" charset="0"/>
                <a:cs typeface="Arial" panose="020B0604020202020204" pitchFamily="34" charset="0"/>
              </a:rPr>
              <a:t>contract</a:t>
            </a:r>
            <a:r>
              <a:rPr lang="en-US" altLang="en-US" sz="800" dirty="0">
                <a:latin typeface="Arial" panose="020B0604020202020204" pitchFamily="34" charset="0"/>
                <a:cs typeface="Arial" panose="020B0604020202020204" pitchFamily="34" charset="0"/>
              </a:rPr>
              <a:t> setting out their duties, rights and responsibilities</a:t>
            </a:r>
          </a:p>
          <a:p>
            <a:pPr marL="228600" indent="-228600" eaLnBrk="0" fontAlgn="base" hangingPunct="0">
              <a:spcBef>
                <a:spcPct val="0"/>
              </a:spcBef>
              <a:spcAft>
                <a:spcPct val="0"/>
              </a:spcAft>
              <a:buFont typeface="+mj-lt"/>
              <a:buAutoNum type="arabicPeriod"/>
            </a:pPr>
            <a:r>
              <a:rPr lang="en-US" altLang="en-US" sz="800" dirty="0">
                <a:latin typeface="Arial" panose="020B0604020202020204" pitchFamily="34" charset="0"/>
                <a:cs typeface="Arial" panose="020B0604020202020204" pitchFamily="34" charset="0"/>
              </a:rPr>
              <a:t>the statutory minimum level of paid holiday 28 days for full time workers</a:t>
            </a:r>
          </a:p>
          <a:p>
            <a:pPr marL="228600" indent="-228600" eaLnBrk="0" fontAlgn="base" hangingPunct="0">
              <a:spcBef>
                <a:spcPct val="0"/>
              </a:spcBef>
              <a:spcAft>
                <a:spcPct val="0"/>
              </a:spcAft>
              <a:buFont typeface="+mj-lt"/>
              <a:buAutoNum type="arabicPeriod"/>
            </a:pPr>
            <a:r>
              <a:rPr lang="en-US" altLang="en-US" sz="800" dirty="0">
                <a:latin typeface="Arial" panose="020B0604020202020204" pitchFamily="34" charset="0"/>
                <a:cs typeface="Arial" panose="020B0604020202020204" pitchFamily="34" charset="0"/>
              </a:rPr>
              <a:t>a pay slip showing all deductions, </a:t>
            </a:r>
            <a:r>
              <a:rPr lang="en-US" altLang="en-US" sz="800" dirty="0" err="1">
                <a:latin typeface="Arial" panose="020B0604020202020204" pitchFamily="34" charset="0"/>
                <a:cs typeface="Arial" panose="020B0604020202020204" pitchFamily="34" charset="0"/>
              </a:rPr>
              <a:t>eg</a:t>
            </a:r>
            <a:r>
              <a:rPr lang="en-US" altLang="en-US" sz="800" dirty="0">
                <a:latin typeface="Arial" panose="020B0604020202020204" pitchFamily="34" charset="0"/>
                <a:cs typeface="Arial" panose="020B0604020202020204" pitchFamily="34" charset="0"/>
              </a:rPr>
              <a:t> National insurance, tax . Earning above £166 a week </a:t>
            </a:r>
          </a:p>
          <a:p>
            <a:pPr marL="228600" indent="-228600" eaLnBrk="0" fontAlgn="base" hangingPunct="0">
              <a:spcBef>
                <a:spcPct val="0"/>
              </a:spcBef>
              <a:spcAft>
                <a:spcPct val="0"/>
              </a:spcAft>
              <a:buFont typeface="+mj-lt"/>
              <a:buAutoNum type="arabicPeriod"/>
            </a:pPr>
            <a:r>
              <a:rPr lang="en-US" altLang="en-US" sz="800" dirty="0">
                <a:latin typeface="Arial" panose="020B0604020202020204" pitchFamily="34" charset="0"/>
                <a:cs typeface="Arial" panose="020B0604020202020204" pitchFamily="34" charset="0"/>
              </a:rPr>
              <a:t>the </a:t>
            </a:r>
            <a:r>
              <a:rPr lang="en-US" altLang="en-US" sz="800" b="1" dirty="0">
                <a:solidFill>
                  <a:srgbClr val="FF0000"/>
                </a:solidFill>
                <a:latin typeface="Arial" panose="020B0604020202020204" pitchFamily="34" charset="0"/>
                <a:cs typeface="Arial" panose="020B0604020202020204" pitchFamily="34" charset="0"/>
              </a:rPr>
              <a:t>statutory</a:t>
            </a:r>
            <a:r>
              <a:rPr lang="en-US" altLang="en-US" sz="800" dirty="0">
                <a:latin typeface="Arial" panose="020B0604020202020204" pitchFamily="34" charset="0"/>
                <a:cs typeface="Arial" panose="020B0604020202020204" pitchFamily="34" charset="0"/>
              </a:rPr>
              <a:t> minimum length of rest breaks- one 20 min break for 6 </a:t>
            </a:r>
            <a:r>
              <a:rPr lang="en-US" altLang="en-US" sz="800" dirty="0" err="1">
                <a:latin typeface="Arial" panose="020B0604020202020204" pitchFamily="34" charset="0"/>
                <a:cs typeface="Arial" panose="020B0604020202020204" pitchFamily="34" charset="0"/>
              </a:rPr>
              <a:t>hrs</a:t>
            </a:r>
            <a:r>
              <a:rPr lang="en-US" altLang="en-US" sz="800" dirty="0">
                <a:latin typeface="Arial" panose="020B0604020202020204" pitchFamily="34" charset="0"/>
                <a:cs typeface="Arial" panose="020B0604020202020204" pitchFamily="34" charset="0"/>
              </a:rPr>
              <a:t> worked</a:t>
            </a:r>
            <a:endParaRPr lang="en-US" altLang="en-US" sz="800" dirty="0">
              <a:solidFill>
                <a:srgbClr val="FF0000"/>
              </a:solidFill>
              <a:latin typeface="Arial" panose="020B0604020202020204" pitchFamily="34" charset="0"/>
              <a:cs typeface="Arial" panose="020B0604020202020204" pitchFamily="34" charset="0"/>
            </a:endParaRPr>
          </a:p>
          <a:p>
            <a:pPr marL="228600" indent="-228600" eaLnBrk="0" fontAlgn="base" hangingPunct="0">
              <a:spcBef>
                <a:spcPct val="0"/>
              </a:spcBef>
              <a:spcAft>
                <a:spcPct val="0"/>
              </a:spcAft>
              <a:buFont typeface="+mj-lt"/>
              <a:buAutoNum type="arabicPeriod"/>
            </a:pPr>
            <a:r>
              <a:rPr lang="en-US" altLang="en-US" sz="800" dirty="0">
                <a:latin typeface="Arial" panose="020B0604020202020204" pitchFamily="34" charset="0"/>
                <a:cs typeface="Arial" panose="020B0604020202020204" pitchFamily="34" charset="0"/>
              </a:rPr>
              <a:t>Statutory Sick Pay (SSP)  £94.25 pw for 28 weeks (some may get full wages for a limited amount of time) </a:t>
            </a:r>
          </a:p>
          <a:p>
            <a:pPr marL="228600" indent="-228600" eaLnBrk="0" fontAlgn="base" hangingPunct="0">
              <a:spcBef>
                <a:spcPct val="0"/>
              </a:spcBef>
              <a:spcAft>
                <a:spcPct val="0"/>
              </a:spcAft>
              <a:buFont typeface="+mj-lt"/>
              <a:buAutoNum type="arabicPeriod"/>
            </a:pPr>
            <a:r>
              <a:rPr lang="en-US" altLang="en-US" sz="800" dirty="0">
                <a:latin typeface="Arial" panose="020B0604020202020204" pitchFamily="34" charset="0"/>
                <a:cs typeface="Arial" panose="020B0604020202020204" pitchFamily="34" charset="0"/>
              </a:rPr>
              <a:t>Maternity, paternity and adoption pay and leave-90% of earnings for 6 weeks then £</a:t>
            </a:r>
            <a:r>
              <a:rPr lang="en-GB" sz="800" dirty="0"/>
              <a:t>£148.68</a:t>
            </a:r>
            <a:r>
              <a:rPr lang="en-US" altLang="en-US" sz="800" dirty="0">
                <a:latin typeface="Arial" panose="020B0604020202020204" pitchFamily="34" charset="0"/>
                <a:cs typeface="Arial" panose="020B0604020202020204" pitchFamily="34" charset="0"/>
              </a:rPr>
              <a:t> for next 33 weeks</a:t>
            </a:r>
          </a:p>
        </p:txBody>
      </p:sp>
      <p:pic>
        <p:nvPicPr>
          <p:cNvPr id="25" name="Picture 24"/>
          <p:cNvPicPr>
            <a:picLocks noChangeAspect="1"/>
          </p:cNvPicPr>
          <p:nvPr/>
        </p:nvPicPr>
        <p:blipFill>
          <a:blip r:embed="rId6"/>
          <a:stretch>
            <a:fillRect/>
          </a:stretch>
        </p:blipFill>
        <p:spPr>
          <a:xfrm>
            <a:off x="156801" y="4781875"/>
            <a:ext cx="2650025" cy="1942723"/>
          </a:xfrm>
          <a:prstGeom prst="rect">
            <a:avLst/>
          </a:prstGeom>
        </p:spPr>
      </p:pic>
      <p:sp>
        <p:nvSpPr>
          <p:cNvPr id="27" name="TextBox 26"/>
          <p:cNvSpPr txBox="1"/>
          <p:nvPr/>
        </p:nvSpPr>
        <p:spPr>
          <a:xfrm>
            <a:off x="6172200" y="327141"/>
            <a:ext cx="2911070" cy="230832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rPr>
              <a:t>Remuneration is a term used for the reward that people receive from working somewhere. It includes their basic pay, plus extra money t top u their income from:</a:t>
            </a:r>
          </a:p>
          <a:p>
            <a:pPr marL="171450" indent="-171450">
              <a:buFont typeface="Arial" panose="020B0604020202020204" pitchFamily="34" charset="0"/>
              <a:buChar char="•"/>
            </a:pPr>
            <a:r>
              <a:rPr lang="en-GB" sz="800" b="1" dirty="0">
                <a:latin typeface="Arial" panose="020B0604020202020204" pitchFamily="34" charset="0"/>
                <a:cs typeface="Arial" panose="020B0604020202020204" pitchFamily="34" charset="0"/>
              </a:rPr>
              <a:t>Tips and gratuities- </a:t>
            </a:r>
            <a:r>
              <a:rPr lang="en-GB" sz="800" dirty="0">
                <a:latin typeface="Arial" panose="020B0604020202020204" pitchFamily="34" charset="0"/>
                <a:cs typeface="Arial" panose="020B0604020202020204" pitchFamily="34" charset="0"/>
              </a:rPr>
              <a:t>money given to someone by a customer as a way of saying ’thank you’ for good service</a:t>
            </a:r>
          </a:p>
          <a:p>
            <a:pPr marL="171450" indent="-171450">
              <a:buFont typeface="Arial" panose="020B0604020202020204" pitchFamily="34" charset="0"/>
              <a:buChar char="•"/>
            </a:pPr>
            <a:r>
              <a:rPr lang="en-GB" sz="800" b="1" dirty="0">
                <a:latin typeface="Arial" panose="020B0604020202020204" pitchFamily="34" charset="0"/>
                <a:cs typeface="Arial" panose="020B0604020202020204" pitchFamily="34" charset="0"/>
              </a:rPr>
              <a:t>Service charge- </a:t>
            </a:r>
            <a:r>
              <a:rPr lang="en-GB" sz="800" dirty="0">
                <a:latin typeface="Arial" panose="020B0604020202020204" pitchFamily="34" charset="0"/>
                <a:cs typeface="Arial" panose="020B0604020202020204" pitchFamily="34" charset="0"/>
              </a:rPr>
              <a:t>a percentage added to the customers bill to reward the employees who have provided the customer with a service</a:t>
            </a:r>
          </a:p>
          <a:p>
            <a:pPr marL="171450" indent="-171450">
              <a:buFont typeface="Arial" panose="020B0604020202020204" pitchFamily="34" charset="0"/>
              <a:buChar char="•"/>
            </a:pPr>
            <a:r>
              <a:rPr lang="en-GB" sz="800" b="1" dirty="0">
                <a:latin typeface="Arial" panose="020B0604020202020204" pitchFamily="34" charset="0"/>
                <a:cs typeface="Arial" panose="020B0604020202020204" pitchFamily="34" charset="0"/>
              </a:rPr>
              <a:t>Bonus payments and rewards- </a:t>
            </a:r>
            <a:r>
              <a:rPr lang="en-GB" sz="800" dirty="0">
                <a:latin typeface="Arial" panose="020B0604020202020204" pitchFamily="34" charset="0"/>
                <a:cs typeface="Arial" panose="020B0604020202020204" pitchFamily="34" charset="0"/>
              </a:rPr>
              <a:t>given by some employers as a way of rewarding hard work throughout the year and helping make the business successful.</a:t>
            </a:r>
          </a:p>
          <a:p>
            <a:pPr marL="342900" indent="-342900">
              <a:buFont typeface="Arial" panose="020B0604020202020204" pitchFamily="34" charset="0"/>
              <a:buChar char="•"/>
            </a:pPr>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It is quite common for all he tips, gratuities and service charges to be divided equally amongst all the workers in, e.g. restaurant. This is known as a </a:t>
            </a:r>
            <a:r>
              <a:rPr lang="en-GB" sz="800" u="sng" dirty="0" err="1">
                <a:latin typeface="Arial" panose="020B0604020202020204" pitchFamily="34" charset="0"/>
                <a:cs typeface="Arial" panose="020B0604020202020204" pitchFamily="34" charset="0"/>
              </a:rPr>
              <a:t>tronc</a:t>
            </a:r>
            <a:r>
              <a:rPr lang="en-GB" sz="800" u="sng" dirty="0">
                <a:latin typeface="Arial" panose="020B0604020202020204" pitchFamily="34" charset="0"/>
                <a:cs typeface="Arial" panose="020B0604020202020204" pitchFamily="34" charset="0"/>
              </a:rPr>
              <a:t> </a:t>
            </a:r>
            <a:r>
              <a:rPr lang="en-GB" sz="800" dirty="0">
                <a:latin typeface="Arial" panose="020B0604020202020204" pitchFamily="34" charset="0"/>
                <a:cs typeface="Arial" panose="020B0604020202020204" pitchFamily="34" charset="0"/>
              </a:rPr>
              <a:t>arrangement, and the person who works out and distributes the extra money is known as a ‘</a:t>
            </a:r>
            <a:r>
              <a:rPr lang="en-GB" sz="800" dirty="0" err="1">
                <a:latin typeface="Arial" panose="020B0604020202020204" pitchFamily="34" charset="0"/>
                <a:cs typeface="Arial" panose="020B0604020202020204" pitchFamily="34" charset="0"/>
              </a:rPr>
              <a:t>troncmaster</a:t>
            </a:r>
            <a:r>
              <a:rPr lang="en-GB" sz="800" dirty="0">
                <a:latin typeface="Arial" panose="020B0604020202020204" pitchFamily="34" charset="0"/>
                <a:cs typeface="Arial" panose="020B0604020202020204" pitchFamily="34" charset="0"/>
              </a:rPr>
              <a:t>’.</a:t>
            </a:r>
          </a:p>
        </p:txBody>
      </p:sp>
      <p:sp>
        <p:nvSpPr>
          <p:cNvPr id="28" name="TextBox 27"/>
          <p:cNvSpPr txBox="1"/>
          <p:nvPr/>
        </p:nvSpPr>
        <p:spPr>
          <a:xfrm>
            <a:off x="6137299" y="3026315"/>
            <a:ext cx="2888440" cy="1477328"/>
          </a:xfrm>
          <a:prstGeom prst="rect">
            <a:avLst/>
          </a:prstGeom>
          <a:noFill/>
        </p:spPr>
        <p:txBody>
          <a:bodyPr wrap="square" rtlCol="0">
            <a:spAutoFit/>
          </a:bodyPr>
          <a:lstStyle/>
          <a:p>
            <a:pPr marL="171450" indent="-171450">
              <a:buFont typeface="Arial" panose="020B0604020202020204" pitchFamily="34" charset="0"/>
              <a:buChar char="•"/>
              <a:defRPr/>
            </a:pPr>
            <a:r>
              <a:rPr lang="en-US" sz="800" dirty="0">
                <a:latin typeface="Arial" panose="020B0604020202020204" pitchFamily="34" charset="0"/>
                <a:cs typeface="Arial" panose="020B0604020202020204" pitchFamily="34" charset="0"/>
              </a:rPr>
              <a:t>All workers are entitled to 28 days paid leave annually</a:t>
            </a:r>
          </a:p>
          <a:p>
            <a:pPr marL="171450" indent="-171450">
              <a:buFont typeface="Arial" panose="020B0604020202020204" pitchFamily="34" charset="0"/>
              <a:buChar char="•"/>
            </a:pPr>
            <a:r>
              <a:rPr lang="en-US" sz="800" dirty="0">
                <a:latin typeface="Arial" panose="020B0604020202020204" pitchFamily="34" charset="0"/>
                <a:cs typeface="Arial" panose="020B0604020202020204" pitchFamily="34" charset="0"/>
              </a:rPr>
              <a:t> </a:t>
            </a:r>
            <a:r>
              <a:rPr lang="en-US" sz="800" b="1" dirty="0">
                <a:latin typeface="Arial" panose="020B0604020202020204" pitchFamily="34" charset="0"/>
                <a:cs typeface="Arial" panose="020B0604020202020204" pitchFamily="34" charset="0"/>
              </a:rPr>
              <a:t>no</a:t>
            </a:r>
            <a:r>
              <a:rPr lang="en-US" sz="800" dirty="0">
                <a:latin typeface="Arial" panose="020B0604020202020204" pitchFamily="34" charset="0"/>
                <a:cs typeface="Arial" panose="020B0604020202020204" pitchFamily="34" charset="0"/>
              </a:rPr>
              <a:t> legal right for employees to be given Bank and Public Holidays. Most hospitality staff would work these days </a:t>
            </a:r>
          </a:p>
          <a:p>
            <a:r>
              <a:rPr lang="en-US" sz="800" dirty="0">
                <a:latin typeface="Arial" panose="020B0604020202020204" pitchFamily="34" charset="0"/>
                <a:cs typeface="Arial" panose="020B0604020202020204" pitchFamily="34" charset="0"/>
              </a:rPr>
              <a:t>To calculate holiday entitlement, </a:t>
            </a:r>
          </a:p>
          <a:p>
            <a:r>
              <a:rPr lang="en-US" sz="800" dirty="0">
                <a:latin typeface="Arial" panose="020B0604020202020204" pitchFamily="34" charset="0"/>
                <a:cs typeface="Arial" panose="020B0604020202020204" pitchFamily="34" charset="0"/>
              </a:rPr>
              <a:t>Multiply the full-time entitlement (28 days) by the number of days worked and divide by the number of days full-time staff work         </a:t>
            </a:r>
          </a:p>
          <a:p>
            <a:r>
              <a:rPr lang="en-US" sz="800" dirty="0">
                <a:latin typeface="Arial" panose="020B0604020202020204" pitchFamily="34" charset="0"/>
                <a:cs typeface="Arial" panose="020B0604020202020204" pitchFamily="34" charset="0"/>
              </a:rPr>
              <a:t>Entitlement for 3 days a week:  28 x 3/5 = </a:t>
            </a:r>
            <a:r>
              <a:rPr lang="en-US" sz="800" dirty="0">
                <a:solidFill>
                  <a:srgbClr val="FF0000"/>
                </a:solidFill>
                <a:latin typeface="Arial" panose="020B0604020202020204" pitchFamily="34" charset="0"/>
                <a:cs typeface="Arial" panose="020B0604020202020204" pitchFamily="34" charset="0"/>
              </a:rPr>
              <a:t>16.8 days</a:t>
            </a:r>
            <a:endParaRPr lang="en-US" sz="800" dirty="0"/>
          </a:p>
          <a:p>
            <a:endParaRPr lang="en-GB" dirty="0"/>
          </a:p>
        </p:txBody>
      </p:sp>
      <p:sp>
        <p:nvSpPr>
          <p:cNvPr id="39" name="TextBox 38"/>
          <p:cNvSpPr txBox="1"/>
          <p:nvPr/>
        </p:nvSpPr>
        <p:spPr>
          <a:xfrm>
            <a:off x="6177380" y="4206491"/>
            <a:ext cx="2888440" cy="307777"/>
          </a:xfrm>
          <a:prstGeom prst="rect">
            <a:avLst/>
          </a:prstGeom>
          <a:solidFill>
            <a:srgbClr val="669900"/>
          </a:solidFill>
          <a:ln>
            <a:solidFill>
              <a:srgbClr val="669900"/>
            </a:solidFill>
          </a:ln>
        </p:spPr>
        <p:txBody>
          <a:bodyPr wrap="square" rtlCol="0">
            <a:spAutoFit/>
          </a:bodyPr>
          <a:lstStyle/>
          <a:p>
            <a:pPr>
              <a:defRPr/>
            </a:pPr>
            <a:r>
              <a:rPr lang="en-US" sz="1400" b="1" dirty="0">
                <a:solidFill>
                  <a:schemeClr val="bg1"/>
                </a:solidFill>
                <a:latin typeface="Arial" panose="020B0604020202020204" pitchFamily="34" charset="0"/>
                <a:cs typeface="Arial" panose="020B0604020202020204" pitchFamily="34" charset="0"/>
              </a:rPr>
              <a:t>15. </a:t>
            </a:r>
            <a:r>
              <a:rPr lang="en-US" sz="1400" b="1" dirty="0">
                <a:solidFill>
                  <a:srgbClr val="FF0000"/>
                </a:solidFill>
                <a:latin typeface="Arial" panose="020B0604020202020204" pitchFamily="34" charset="0"/>
                <a:cs typeface="Arial" panose="020B0604020202020204" pitchFamily="34" charset="0"/>
              </a:rPr>
              <a:t>Compulsory</a:t>
            </a:r>
            <a:r>
              <a:rPr lang="en-US" sz="1400" dirty="0">
                <a:solidFill>
                  <a:schemeClr val="bg1"/>
                </a:solidFill>
                <a:latin typeface="Arial" panose="020B0604020202020204" pitchFamily="34" charset="0"/>
                <a:cs typeface="Arial" panose="020B0604020202020204" pitchFamily="34" charset="0"/>
              </a:rPr>
              <a:t> Rest Breaks</a:t>
            </a:r>
            <a:endParaRPr lang="en-GB" sz="1400" dirty="0">
              <a:solidFill>
                <a:schemeClr val="bg1"/>
              </a:solidFill>
            </a:endParaRPr>
          </a:p>
        </p:txBody>
      </p:sp>
      <p:sp>
        <p:nvSpPr>
          <p:cNvPr id="31" name="TextBox 30"/>
          <p:cNvSpPr txBox="1"/>
          <p:nvPr/>
        </p:nvSpPr>
        <p:spPr>
          <a:xfrm>
            <a:off x="6194830" y="4675883"/>
            <a:ext cx="2888440" cy="1354217"/>
          </a:xfrm>
          <a:prstGeom prst="rect">
            <a:avLst/>
          </a:prstGeom>
          <a:noFill/>
        </p:spPr>
        <p:txBody>
          <a:bodyPr wrap="square" rtlCol="0">
            <a:spAutoFit/>
          </a:bodyPr>
          <a:lstStyle/>
          <a:p>
            <a:r>
              <a:rPr lang="en-US" altLang="en-US" sz="800" dirty="0">
                <a:latin typeface="Arial" panose="020B0604020202020204" pitchFamily="34" charset="0"/>
                <a:cs typeface="Arial" panose="020B0604020202020204" pitchFamily="34" charset="0"/>
              </a:rPr>
              <a:t>Adult workers are entitled to 24 hours off in each 7 day period and young workers (15-18) are entitled to 2 days in 7.</a:t>
            </a:r>
          </a:p>
          <a:p>
            <a:r>
              <a:rPr lang="en-US" altLang="en-US" sz="800" dirty="0">
                <a:latin typeface="Arial" panose="020B0604020202020204" pitchFamily="34" charset="0"/>
                <a:cs typeface="Arial" panose="020B0604020202020204" pitchFamily="34" charset="0"/>
              </a:rPr>
              <a:t>Adult workers are entitled to at least 20 minutes uninterrupted rest if their working day is longer than 6 hours.</a:t>
            </a:r>
          </a:p>
          <a:p>
            <a:r>
              <a:rPr lang="en-US" altLang="en-US" sz="800" dirty="0">
                <a:latin typeface="Arial" panose="020B0604020202020204" pitchFamily="34" charset="0"/>
                <a:cs typeface="Arial" panose="020B0604020202020204" pitchFamily="34" charset="0"/>
              </a:rPr>
              <a:t>Young workers are entitled to 30 minutes rest if their working day is over 4.5 hours long.</a:t>
            </a:r>
          </a:p>
          <a:p>
            <a:endParaRPr lang="en-GB"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4555" y="4781874"/>
            <a:ext cx="699785" cy="699785"/>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89542" y="586635"/>
            <a:ext cx="700807" cy="700807"/>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89733" y="1978747"/>
            <a:ext cx="704334" cy="704334"/>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90595" y="3373975"/>
            <a:ext cx="665979" cy="665979"/>
          </a:xfrm>
          <a:prstGeom prst="rect">
            <a:avLst/>
          </a:prstGeom>
        </p:spPr>
      </p:pic>
    </p:spTree>
    <p:extLst>
      <p:ext uri="{BB962C8B-B14F-4D97-AF65-F5344CB8AC3E}">
        <p14:creationId xmlns:p14="http://schemas.microsoft.com/office/powerpoint/2010/main" val="60679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55315" y="28202"/>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Keywords</a:t>
            </a:r>
          </a:p>
        </p:txBody>
      </p:sp>
      <p:sp>
        <p:nvSpPr>
          <p:cNvPr id="12" name="Rectangle 11"/>
          <p:cNvSpPr/>
          <p:nvPr/>
        </p:nvSpPr>
        <p:spPr>
          <a:xfrm>
            <a:off x="6172200" y="28202"/>
            <a:ext cx="2933700" cy="6808548"/>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3099547" y="28202"/>
            <a:ext cx="2933700" cy="6829798"/>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0" y="0"/>
            <a:ext cx="2933700" cy="6858000"/>
          </a:xfrm>
          <a:prstGeom prst="rect">
            <a:avLst/>
          </a:prstGeom>
          <a:no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TextBox 21"/>
          <p:cNvSpPr txBox="1"/>
          <p:nvPr/>
        </p:nvSpPr>
        <p:spPr>
          <a:xfrm>
            <a:off x="0" y="0"/>
            <a:ext cx="2933700" cy="738664"/>
          </a:xfrm>
          <a:prstGeom prst="rect">
            <a:avLst/>
          </a:prstGeom>
          <a:solidFill>
            <a:srgbClr val="669900"/>
          </a:solidFill>
          <a:ln>
            <a:solidFill>
              <a:srgbClr val="669900"/>
            </a:solidFill>
          </a:ln>
        </p:spPr>
        <p:txBody>
          <a:bodyPr wrap="square" rtlCol="0">
            <a:spAutoFit/>
          </a:bodyPr>
          <a:lstStyle/>
          <a:p>
            <a:r>
              <a:rPr lang="en-GB" sz="1400" dirty="0">
                <a:solidFill>
                  <a:schemeClr val="bg1"/>
                </a:solidFill>
              </a:rPr>
              <a:t>1.4 </a:t>
            </a:r>
            <a:r>
              <a:rPr lang="en-GB" sz="1400" dirty="0">
                <a:solidFill>
                  <a:schemeClr val="bg1"/>
                </a:solidFill>
                <a:latin typeface="Arial" panose="020B0604020202020204" pitchFamily="34" charset="0"/>
                <a:cs typeface="Arial" panose="020B0604020202020204" pitchFamily="34" charset="0"/>
              </a:rPr>
              <a:t>Factors that affect the </a:t>
            </a:r>
            <a:r>
              <a:rPr lang="en-GB" sz="1400" b="1" dirty="0">
                <a:solidFill>
                  <a:srgbClr val="FF0000"/>
                </a:solidFill>
                <a:latin typeface="Arial" panose="020B0604020202020204" pitchFamily="34" charset="0"/>
                <a:cs typeface="Arial" panose="020B0604020202020204" pitchFamily="34" charset="0"/>
              </a:rPr>
              <a:t>success</a:t>
            </a:r>
            <a:r>
              <a:rPr lang="en-GB" sz="1400" dirty="0">
                <a:solidFill>
                  <a:schemeClr val="bg1"/>
                </a:solidFill>
                <a:latin typeface="Arial" panose="020B0604020202020204" pitchFamily="34" charset="0"/>
                <a:cs typeface="Arial" panose="020B0604020202020204" pitchFamily="34" charset="0"/>
              </a:rPr>
              <a:t> of Hospitality and catering providers</a:t>
            </a:r>
            <a:endParaRPr lang="en-GB" sz="1400" dirty="0">
              <a:solidFill>
                <a:schemeClr val="bg1"/>
              </a:solidFill>
            </a:endParaRPr>
          </a:p>
        </p:txBody>
      </p:sp>
      <p:sp>
        <p:nvSpPr>
          <p:cNvPr id="26" name="TextBox 25"/>
          <p:cNvSpPr txBox="1"/>
          <p:nvPr/>
        </p:nvSpPr>
        <p:spPr>
          <a:xfrm>
            <a:off x="6194830" y="19364"/>
            <a:ext cx="2888440" cy="307777"/>
          </a:xfrm>
          <a:prstGeom prst="rect">
            <a:avLst/>
          </a:prstGeom>
          <a:solidFill>
            <a:srgbClr val="669900"/>
          </a:solidFill>
          <a:ln>
            <a:solidFill>
              <a:srgbClr val="6699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18. Costs for an establishment</a:t>
            </a:r>
          </a:p>
        </p:txBody>
      </p:sp>
      <p:sp>
        <p:nvSpPr>
          <p:cNvPr id="30" name="TextBox 29"/>
          <p:cNvSpPr txBox="1"/>
          <p:nvPr/>
        </p:nvSpPr>
        <p:spPr>
          <a:xfrm>
            <a:off x="11236" y="848921"/>
            <a:ext cx="2931340" cy="307777"/>
          </a:xfrm>
          <a:prstGeom prst="rect">
            <a:avLst/>
          </a:prstGeom>
          <a:solidFill>
            <a:srgbClr val="669900"/>
          </a:solidFill>
          <a:ln>
            <a:solidFill>
              <a:srgbClr val="669900"/>
            </a:solidFill>
          </a:ln>
        </p:spPr>
        <p:txBody>
          <a:bodyPr wrap="square" rtlCol="0">
            <a:spAutoFit/>
          </a:bodyPr>
          <a:lstStyle/>
          <a:p>
            <a:r>
              <a:rPr lang="en-GB" sz="1400" dirty="0">
                <a:solidFill>
                  <a:schemeClr val="bg1"/>
                </a:solidFill>
                <a:latin typeface="Arial" panose="020B0604020202020204" pitchFamily="34" charset="0"/>
                <a:cs typeface="Arial" panose="020B0604020202020204" pitchFamily="34" charset="0"/>
              </a:rPr>
              <a:t>16. Reasons for </a:t>
            </a:r>
            <a:r>
              <a:rPr lang="en-GB" sz="1400" b="1" dirty="0">
                <a:solidFill>
                  <a:srgbClr val="FF0000"/>
                </a:solidFill>
                <a:latin typeface="Arial" panose="020B0604020202020204" pitchFamily="34" charset="0"/>
                <a:cs typeface="Arial" panose="020B0604020202020204" pitchFamily="34" charset="0"/>
              </a:rPr>
              <a:t>failure</a:t>
            </a:r>
          </a:p>
        </p:txBody>
      </p:sp>
      <p:sp>
        <p:nvSpPr>
          <p:cNvPr id="40" name="TextBox 39"/>
          <p:cNvSpPr txBox="1"/>
          <p:nvPr/>
        </p:nvSpPr>
        <p:spPr>
          <a:xfrm>
            <a:off x="3097415" y="28202"/>
            <a:ext cx="2935832" cy="307777"/>
          </a:xfrm>
          <a:prstGeom prst="rect">
            <a:avLst/>
          </a:prstGeom>
          <a:solidFill>
            <a:srgbClr val="669900"/>
          </a:solidFill>
          <a:ln>
            <a:solidFill>
              <a:srgbClr val="669900"/>
            </a:solidFill>
          </a:ln>
        </p:spPr>
        <p:txBody>
          <a:bodyPr wrap="square" rtlCol="0">
            <a:spAutoFit/>
          </a:bodyPr>
          <a:lstStyle/>
          <a:p>
            <a:r>
              <a:rPr lang="en-GB" sz="1400" dirty="0">
                <a:solidFill>
                  <a:schemeClr val="bg1"/>
                </a:solidFill>
              </a:rPr>
              <a:t>17. Factors affecting success</a:t>
            </a:r>
            <a:endParaRPr lang="en-GB" sz="1400" b="1" dirty="0">
              <a:solidFill>
                <a:schemeClr val="bg1"/>
              </a:solidFill>
            </a:endParaRPr>
          </a:p>
        </p:txBody>
      </p:sp>
      <p:pic>
        <p:nvPicPr>
          <p:cNvPr id="2" name="Picture 1"/>
          <p:cNvPicPr>
            <a:picLocks noChangeAspect="1"/>
          </p:cNvPicPr>
          <p:nvPr/>
        </p:nvPicPr>
        <p:blipFill>
          <a:blip r:embed="rId2"/>
          <a:stretch>
            <a:fillRect/>
          </a:stretch>
        </p:blipFill>
        <p:spPr>
          <a:xfrm>
            <a:off x="2944731" y="6242005"/>
            <a:ext cx="3216437" cy="557345"/>
          </a:xfrm>
          <a:prstGeom prst="rect">
            <a:avLst/>
          </a:prstGeom>
          <a:ln>
            <a:solidFill>
              <a:srgbClr val="00CC00"/>
            </a:solidFill>
          </a:ln>
        </p:spPr>
      </p:pic>
      <p:sp>
        <p:nvSpPr>
          <p:cNvPr id="49" name="Rectangle 48"/>
          <p:cNvSpPr/>
          <p:nvPr/>
        </p:nvSpPr>
        <p:spPr>
          <a:xfrm>
            <a:off x="9153111" y="1415214"/>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Extended reading</a:t>
            </a:r>
          </a:p>
        </p:txBody>
      </p:sp>
      <p:sp>
        <p:nvSpPr>
          <p:cNvPr id="50" name="Rectangle 49"/>
          <p:cNvSpPr/>
          <p:nvPr/>
        </p:nvSpPr>
        <p:spPr>
          <a:xfrm>
            <a:off x="9140801" y="2814926"/>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Exam question</a:t>
            </a:r>
          </a:p>
        </p:txBody>
      </p:sp>
      <p:sp>
        <p:nvSpPr>
          <p:cNvPr id="51" name="Rectangle 50"/>
          <p:cNvSpPr/>
          <p:nvPr/>
        </p:nvSpPr>
        <p:spPr>
          <a:xfrm>
            <a:off x="9153111" y="4214638"/>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t>Video links</a:t>
            </a:r>
          </a:p>
        </p:txBody>
      </p:sp>
      <p:sp>
        <p:nvSpPr>
          <p:cNvPr id="52" name="Rectangle 51"/>
          <p:cNvSpPr/>
          <p:nvPr/>
        </p:nvSpPr>
        <p:spPr>
          <a:xfrm>
            <a:off x="9140801" y="5561794"/>
            <a:ext cx="750685" cy="1285843"/>
          </a:xfrm>
          <a:prstGeom prst="rect">
            <a:avLst/>
          </a:prstGeom>
          <a:solidFill>
            <a:srgbClr val="66990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dirty="0"/>
              <a:t>Revision Techniques</a:t>
            </a:r>
          </a:p>
        </p:txBody>
      </p:sp>
      <p:sp>
        <p:nvSpPr>
          <p:cNvPr id="44" name="TextBox 43"/>
          <p:cNvSpPr txBox="1"/>
          <p:nvPr/>
        </p:nvSpPr>
        <p:spPr>
          <a:xfrm>
            <a:off x="6194830" y="2701057"/>
            <a:ext cx="2888440" cy="307777"/>
          </a:xfrm>
          <a:prstGeom prst="rect">
            <a:avLst/>
          </a:prstGeom>
          <a:solidFill>
            <a:srgbClr val="669900"/>
          </a:solidFill>
          <a:ln>
            <a:solidFill>
              <a:srgbClr val="669900"/>
            </a:solidFill>
          </a:ln>
        </p:spPr>
        <p:txBody>
          <a:bodyPr wrap="square" rtlCol="0">
            <a:spAutoFit/>
          </a:bodyPr>
          <a:lstStyle/>
          <a:p>
            <a:r>
              <a:rPr lang="en-GB" sz="1400" dirty="0">
                <a:solidFill>
                  <a:schemeClr val="bg1"/>
                </a:solidFill>
              </a:rPr>
              <a:t>19. Costing a recipe</a:t>
            </a:r>
            <a:endParaRPr lang="en-GB" sz="1400" b="1" dirty="0">
              <a:solidFill>
                <a:schemeClr val="bg1"/>
              </a:solidFill>
            </a:endParaRPr>
          </a:p>
        </p:txBody>
      </p:sp>
      <p:sp>
        <p:nvSpPr>
          <p:cNvPr id="39" name="TextBox 38"/>
          <p:cNvSpPr txBox="1"/>
          <p:nvPr/>
        </p:nvSpPr>
        <p:spPr>
          <a:xfrm>
            <a:off x="6216470" y="5181600"/>
            <a:ext cx="2888440" cy="307777"/>
          </a:xfrm>
          <a:prstGeom prst="rect">
            <a:avLst/>
          </a:prstGeom>
          <a:solidFill>
            <a:srgbClr val="669900"/>
          </a:solidFill>
          <a:ln>
            <a:solidFill>
              <a:srgbClr val="669900"/>
            </a:solidFill>
          </a:ln>
        </p:spPr>
        <p:txBody>
          <a:bodyPr wrap="square" rtlCol="0">
            <a:spAutoFit/>
          </a:bodyPr>
          <a:lstStyle/>
          <a:p>
            <a:pPr>
              <a:defRPr/>
            </a:pPr>
            <a:r>
              <a:rPr lang="en-US" sz="1400" dirty="0">
                <a:solidFill>
                  <a:schemeClr val="bg1"/>
                </a:solidFill>
                <a:latin typeface="Arial" panose="020B0604020202020204" pitchFamily="34" charset="0"/>
                <a:cs typeface="Arial" panose="020B0604020202020204" pitchFamily="34" charset="0"/>
              </a:rPr>
              <a:t>20. What is portion control?</a:t>
            </a:r>
            <a:endParaRPr lang="en-GB" sz="1400" dirty="0">
              <a:solidFill>
                <a:schemeClr val="bg1"/>
              </a:solidFill>
            </a:endParaRPr>
          </a:p>
        </p:txBody>
      </p:sp>
      <p:sp>
        <p:nvSpPr>
          <p:cNvPr id="4" name="TextBox 3"/>
          <p:cNvSpPr txBox="1"/>
          <p:nvPr/>
        </p:nvSpPr>
        <p:spPr>
          <a:xfrm>
            <a:off x="-49415" y="1314045"/>
            <a:ext cx="2922464" cy="5570756"/>
          </a:xfrm>
          <a:prstGeom prst="rect">
            <a:avLst/>
          </a:prstGeom>
          <a:noFill/>
        </p:spPr>
        <p:txBody>
          <a:bodyPr wrap="square" rtlCol="0">
            <a:spAutoFit/>
          </a:bodyPr>
          <a:lstStyle/>
          <a:p>
            <a:pPr marL="228600" indent="-228600">
              <a:buFont typeface="+mj-lt"/>
              <a:buAutoNum type="arabicPeriod"/>
            </a:pPr>
            <a:r>
              <a:rPr lang="en-GB" sz="1100" b="1" dirty="0">
                <a:latin typeface="Arial" panose="020B0604020202020204" pitchFamily="34" charset="0"/>
                <a:cs typeface="Arial" panose="020B0604020202020204" pitchFamily="34" charset="0"/>
              </a:rPr>
              <a:t>A </a:t>
            </a:r>
            <a:r>
              <a:rPr lang="en-GB" sz="1100" b="1" dirty="0">
                <a:solidFill>
                  <a:srgbClr val="FF0000"/>
                </a:solidFill>
                <a:latin typeface="Arial" panose="020B0604020202020204" pitchFamily="34" charset="0"/>
                <a:cs typeface="Arial" panose="020B0604020202020204" pitchFamily="34" charset="0"/>
              </a:rPr>
              <a:t>saturated </a:t>
            </a:r>
            <a:r>
              <a:rPr lang="en-GB" sz="1100" b="1" dirty="0">
                <a:latin typeface="Arial" panose="020B0604020202020204" pitchFamily="34" charset="0"/>
                <a:cs typeface="Arial" panose="020B0604020202020204" pitchFamily="34" charset="0"/>
              </a:rPr>
              <a:t>market </a:t>
            </a:r>
            <a:r>
              <a:rPr lang="en-GB" sz="1100" dirty="0">
                <a:latin typeface="Arial" panose="020B0604020202020204" pitchFamily="34" charset="0"/>
                <a:cs typeface="Arial" panose="020B0604020202020204" pitchFamily="34" charset="0"/>
              </a:rPr>
              <a:t>– there is a fine line between competition &amp; too many for the number of customers</a:t>
            </a:r>
          </a:p>
          <a:p>
            <a:pPr marL="228600" indent="-228600">
              <a:buFont typeface="+mj-lt"/>
              <a:buAutoNum type="arabicPeriod"/>
            </a:pPr>
            <a:r>
              <a:rPr lang="en-GB" sz="1100" b="1" dirty="0">
                <a:latin typeface="Arial" panose="020B0604020202020204" pitchFamily="34" charset="0"/>
                <a:cs typeface="Arial" panose="020B0604020202020204" pitchFamily="34" charset="0"/>
              </a:rPr>
              <a:t>General business</a:t>
            </a:r>
            <a:r>
              <a:rPr lang="en-GB" sz="1100" b="1" dirty="0">
                <a:solidFill>
                  <a:srgbClr val="FF0000"/>
                </a:solidFill>
                <a:latin typeface="Arial" panose="020B0604020202020204" pitchFamily="34" charset="0"/>
                <a:cs typeface="Arial" panose="020B0604020202020204" pitchFamily="34" charset="0"/>
              </a:rPr>
              <a:t> incompetence </a:t>
            </a:r>
            <a:r>
              <a:rPr lang="en-GB" sz="1100" dirty="0">
                <a:latin typeface="Arial" panose="020B0604020202020204" pitchFamily="34" charset="0"/>
                <a:cs typeface="Arial" panose="020B0604020202020204" pitchFamily="34" charset="0"/>
              </a:rPr>
              <a:t>– 46% of business fail due to lack of business knowledge</a:t>
            </a:r>
          </a:p>
          <a:p>
            <a:pPr marL="228600" indent="-228600">
              <a:buFont typeface="+mj-lt"/>
              <a:buAutoNum type="arabicPeriod"/>
            </a:pPr>
            <a:r>
              <a:rPr lang="en-GB" sz="1100" dirty="0">
                <a:latin typeface="Arial" panose="020B0604020202020204" pitchFamily="34" charset="0"/>
                <a:cs typeface="Arial" panose="020B0604020202020204" pitchFamily="34" charset="0"/>
              </a:rPr>
              <a:t>Lack of </a:t>
            </a:r>
            <a:r>
              <a:rPr lang="en-GB" sz="1100" b="1" dirty="0">
                <a:solidFill>
                  <a:srgbClr val="FF0000"/>
                </a:solidFill>
                <a:latin typeface="Arial" panose="020B0604020202020204" pitchFamily="34" charset="0"/>
                <a:cs typeface="Arial" panose="020B0604020202020204" pitchFamily="34" charset="0"/>
              </a:rPr>
              <a:t>capital </a:t>
            </a:r>
            <a:r>
              <a:rPr lang="en-GB" sz="1100" dirty="0">
                <a:latin typeface="Arial" panose="020B0604020202020204" pitchFamily="34" charset="0"/>
                <a:cs typeface="Arial" panose="020B0604020202020204" pitchFamily="34" charset="0"/>
              </a:rPr>
              <a:t>– not enough money to get through the first few months</a:t>
            </a:r>
          </a:p>
          <a:p>
            <a:pPr marL="228600" indent="-228600">
              <a:buFont typeface="+mj-lt"/>
              <a:buAutoNum type="arabicPeriod"/>
            </a:pPr>
            <a:r>
              <a:rPr lang="en-GB" sz="1100" b="1" dirty="0">
                <a:solidFill>
                  <a:srgbClr val="FF0000"/>
                </a:solidFill>
                <a:latin typeface="Arial" panose="020B0604020202020204" pitchFamily="34" charset="0"/>
                <a:cs typeface="Arial" panose="020B0604020202020204" pitchFamily="34" charset="0"/>
              </a:rPr>
              <a:t>Location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 either not enough people walk past (foot-fall) live &amp; work nearby</a:t>
            </a:r>
          </a:p>
          <a:p>
            <a:pPr marL="228600" indent="-228600">
              <a:buFont typeface="+mj-lt"/>
              <a:buAutoNum type="arabicPeriod"/>
            </a:pPr>
            <a:r>
              <a:rPr lang="en-GB" sz="1100" b="1" dirty="0">
                <a:latin typeface="Arial" panose="020B0604020202020204" pitchFamily="34" charset="0"/>
                <a:cs typeface="Arial" panose="020B0604020202020204" pitchFamily="34" charset="0"/>
              </a:rPr>
              <a:t>Quality of life  </a:t>
            </a:r>
            <a:r>
              <a:rPr lang="en-GB" sz="1100" dirty="0">
                <a:latin typeface="Arial" panose="020B0604020202020204" pitchFamily="34" charset="0"/>
                <a:cs typeface="Arial" panose="020B0604020202020204" pitchFamily="34" charset="0"/>
              </a:rPr>
              <a:t>- most restaurateurs work 60 hours a week – not the glamorous life they thought</a:t>
            </a:r>
          </a:p>
          <a:p>
            <a:pPr marL="228600" indent="-228600">
              <a:buFont typeface="+mj-lt"/>
              <a:buAutoNum type="arabicPeriod"/>
            </a:pPr>
            <a:r>
              <a:rPr lang="en-GB" sz="1100" b="1" dirty="0">
                <a:latin typeface="Arial" panose="020B0604020202020204" pitchFamily="34" charset="0"/>
                <a:cs typeface="Arial" panose="020B0604020202020204" pitchFamily="34" charset="0"/>
              </a:rPr>
              <a:t>Lack of industry experience </a:t>
            </a:r>
            <a:r>
              <a:rPr lang="en-GB" sz="1100" dirty="0">
                <a:latin typeface="Arial" panose="020B0604020202020204" pitchFamily="34" charset="0"/>
                <a:cs typeface="Arial" panose="020B0604020202020204" pitchFamily="34" charset="0"/>
              </a:rPr>
              <a:t>–  most successful restaurateurs tend to have previous industry experience</a:t>
            </a:r>
          </a:p>
          <a:p>
            <a:pPr marL="228600" indent="-228600">
              <a:buFont typeface="+mj-lt"/>
              <a:buAutoNum type="arabicPeriod"/>
            </a:pPr>
            <a:r>
              <a:rPr lang="en-GB" sz="1100" b="1" dirty="0">
                <a:latin typeface="Arial" panose="020B0604020202020204" pitchFamily="34" charset="0"/>
                <a:cs typeface="Arial" panose="020B0604020202020204" pitchFamily="34" charset="0"/>
              </a:rPr>
              <a:t>Failure to  create a good enough brand – </a:t>
            </a:r>
            <a:r>
              <a:rPr lang="en-GB" sz="1100" dirty="0">
                <a:latin typeface="Arial" panose="020B0604020202020204" pitchFamily="34" charset="0"/>
                <a:cs typeface="Arial" panose="020B0604020202020204" pitchFamily="34" charset="0"/>
              </a:rPr>
              <a:t>They did not incorporate the 12 Ps of restaurant branding,( Place, Product, Price, People, Promotion, Promise, Principles, Props, Production, Performance, Positioning and Press)</a:t>
            </a:r>
          </a:p>
          <a:p>
            <a:pPr marL="228600" indent="-228600">
              <a:buFont typeface="+mj-lt"/>
              <a:buAutoNum type="arabicPeriod"/>
            </a:pPr>
            <a:r>
              <a:rPr lang="en-GB" sz="1100" b="1" dirty="0">
                <a:latin typeface="Arial" panose="020B0604020202020204" pitchFamily="34" charset="0"/>
                <a:cs typeface="Arial" panose="020B0604020202020204" pitchFamily="34" charset="0"/>
              </a:rPr>
              <a:t>Name of the restaurant is too long- </a:t>
            </a:r>
            <a:r>
              <a:rPr lang="en-GB" sz="1100" dirty="0">
                <a:latin typeface="Arial" panose="020B0604020202020204" pitchFamily="34" charset="0"/>
                <a:cs typeface="Arial" panose="020B0604020202020204" pitchFamily="34" charset="0"/>
              </a:rPr>
              <a:t>A restaurant with a name that is brief, descriptive and attractive is more likely to succeed.</a:t>
            </a:r>
          </a:p>
          <a:p>
            <a:pPr marL="228600" indent="-228600">
              <a:buFont typeface="+mj-lt"/>
              <a:buAutoNum type="arabicPeriod"/>
            </a:pPr>
            <a:r>
              <a:rPr lang="en-GB" sz="1100" b="1" dirty="0">
                <a:latin typeface="Arial" panose="020B0604020202020204" pitchFamily="34" charset="0"/>
                <a:cs typeface="Arial" panose="020B0604020202020204" pitchFamily="34" charset="0"/>
              </a:rPr>
              <a:t>Lack of</a:t>
            </a:r>
            <a:r>
              <a:rPr lang="en-GB" sz="1100" b="1" dirty="0">
                <a:solidFill>
                  <a:srgbClr val="FF0000"/>
                </a:solidFill>
                <a:latin typeface="Arial" panose="020B0604020202020204" pitchFamily="34" charset="0"/>
                <a:cs typeface="Arial" panose="020B0604020202020204" pitchFamily="34" charset="0"/>
              </a:rPr>
              <a:t> differentiation</a:t>
            </a:r>
            <a:r>
              <a:rPr lang="en-GB" sz="1100" dirty="0">
                <a:solidFill>
                  <a:srgbClr val="FF0000"/>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-the brand is not different enough </a:t>
            </a:r>
          </a:p>
          <a:p>
            <a:pPr marL="228600" indent="-228600">
              <a:buFont typeface="+mj-lt"/>
              <a:buAutoNum type="arabicPeriod"/>
            </a:pPr>
            <a:r>
              <a:rPr lang="en-GB" sz="1100" b="1" dirty="0">
                <a:latin typeface="Arial" panose="020B0604020202020204" pitchFamily="34" charset="0"/>
                <a:cs typeface="Arial" panose="020B0604020202020204" pitchFamily="34" charset="0"/>
              </a:rPr>
              <a:t>Poor </a:t>
            </a:r>
            <a:r>
              <a:rPr lang="en-GB" sz="1100" b="1" dirty="0">
                <a:solidFill>
                  <a:srgbClr val="FF0000"/>
                </a:solidFill>
                <a:latin typeface="Arial" panose="020B0604020202020204" pitchFamily="34" charset="0"/>
                <a:cs typeface="Arial" panose="020B0604020202020204" pitchFamily="34" charset="0"/>
              </a:rPr>
              <a:t>financial </a:t>
            </a:r>
            <a:r>
              <a:rPr lang="en-GB" sz="1100" b="1" dirty="0">
                <a:latin typeface="Arial" panose="020B0604020202020204" pitchFamily="34" charset="0"/>
                <a:cs typeface="Arial" panose="020B0604020202020204" pitchFamily="34" charset="0"/>
              </a:rPr>
              <a:t>controls</a:t>
            </a:r>
            <a:r>
              <a:rPr lang="en-GB" sz="1100" dirty="0">
                <a:latin typeface="Arial" panose="020B0604020202020204" pitchFamily="34" charset="0"/>
                <a:cs typeface="Arial" panose="020B0604020202020204" pitchFamily="34" charset="0"/>
              </a:rPr>
              <a:t> – Main costs – labour and food exceeded 60% of sales</a:t>
            </a:r>
          </a:p>
          <a:p>
            <a:endParaRPr lang="en-GB" sz="800" dirty="0">
              <a:latin typeface="Arial" panose="020B0604020202020204" pitchFamily="34" charset="0"/>
              <a:cs typeface="Arial" panose="020B0604020202020204" pitchFamily="34" charset="0"/>
            </a:endParaRPr>
          </a:p>
          <a:p>
            <a:endParaRPr lang="en-GB" dirty="0"/>
          </a:p>
        </p:txBody>
      </p:sp>
      <p:pic>
        <p:nvPicPr>
          <p:cNvPr id="5" name="Picture 4"/>
          <p:cNvPicPr>
            <a:picLocks noChangeAspect="1"/>
          </p:cNvPicPr>
          <p:nvPr/>
        </p:nvPicPr>
        <p:blipFill>
          <a:blip r:embed="rId3"/>
          <a:stretch>
            <a:fillRect/>
          </a:stretch>
        </p:blipFill>
        <p:spPr>
          <a:xfrm>
            <a:off x="6343426" y="468651"/>
            <a:ext cx="2634527" cy="2040094"/>
          </a:xfrm>
          <a:prstGeom prst="rect">
            <a:avLst/>
          </a:prstGeom>
        </p:spPr>
      </p:pic>
      <p:pic>
        <p:nvPicPr>
          <p:cNvPr id="6" name="Picture 5"/>
          <p:cNvPicPr>
            <a:picLocks noChangeAspect="1"/>
          </p:cNvPicPr>
          <p:nvPr/>
        </p:nvPicPr>
        <p:blipFill>
          <a:blip r:embed="rId4"/>
          <a:stretch>
            <a:fillRect/>
          </a:stretch>
        </p:blipFill>
        <p:spPr>
          <a:xfrm>
            <a:off x="3193727" y="442979"/>
            <a:ext cx="2733836" cy="1665932"/>
          </a:xfrm>
          <a:prstGeom prst="rect">
            <a:avLst/>
          </a:prstGeom>
        </p:spPr>
      </p:pic>
      <p:sp>
        <p:nvSpPr>
          <p:cNvPr id="7" name="TextBox 6"/>
          <p:cNvSpPr txBox="1"/>
          <p:nvPr/>
        </p:nvSpPr>
        <p:spPr>
          <a:xfrm>
            <a:off x="3066631" y="2172185"/>
            <a:ext cx="2822832" cy="4308872"/>
          </a:xfrm>
          <a:prstGeom prst="rect">
            <a:avLst/>
          </a:prstGeom>
          <a:noFill/>
        </p:spPr>
        <p:txBody>
          <a:bodyPr wrap="square" rtlCol="0">
            <a:spAutoFit/>
          </a:bodyPr>
          <a:lstStyle/>
          <a:p>
            <a:r>
              <a:rPr lang="en-GB" sz="800" b="1" dirty="0">
                <a:latin typeface="Arial" panose="020B0604020202020204" pitchFamily="34" charset="0"/>
                <a:cs typeface="Arial" panose="020B0604020202020204" pitchFamily="34" charset="0"/>
              </a:rPr>
              <a:t>Costs</a:t>
            </a:r>
            <a:r>
              <a:rPr lang="en-GB" sz="800" dirty="0">
                <a:latin typeface="Arial" panose="020B0604020202020204" pitchFamily="34" charset="0"/>
                <a:cs typeface="Arial" panose="020B0604020202020204" pitchFamily="34" charset="0"/>
              </a:rPr>
              <a:t> - need to make a profit. Consider cost of everything you buy and selling price.</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Material - Anything involved in making product</a:t>
            </a:r>
          </a:p>
          <a:p>
            <a:pPr marL="171450" indent="-171450">
              <a:buFont typeface="Arial" panose="020B0604020202020204" pitchFamily="34" charset="0"/>
              <a:buChar char="•"/>
            </a:pPr>
            <a:r>
              <a:rPr lang="en-GB" sz="800" dirty="0">
                <a:latin typeface="Arial" panose="020B0604020202020204" pitchFamily="34" charset="0"/>
                <a:cs typeface="Arial" panose="020B0604020202020204" pitchFamily="34" charset="0"/>
              </a:rPr>
              <a:t>Labour - Costs of staff</a:t>
            </a:r>
          </a:p>
          <a:p>
            <a:pPr marL="171450" indent="-171450">
              <a:buFont typeface="Arial" panose="020B0604020202020204" pitchFamily="34" charset="0"/>
              <a:buChar char="•"/>
            </a:pPr>
            <a:r>
              <a:rPr lang="en-GB" sz="800" b="1" dirty="0">
                <a:solidFill>
                  <a:srgbClr val="FF0000"/>
                </a:solidFill>
                <a:latin typeface="Arial" panose="020B0604020202020204" pitchFamily="34" charset="0"/>
                <a:cs typeface="Arial" panose="020B0604020202020204" pitchFamily="34" charset="0"/>
              </a:rPr>
              <a:t>Overheads </a:t>
            </a:r>
            <a:r>
              <a:rPr lang="en-GB" sz="800" dirty="0">
                <a:latin typeface="Arial" panose="020B0604020202020204" pitchFamily="34" charset="0"/>
                <a:cs typeface="Arial" panose="020B0604020202020204" pitchFamily="34" charset="0"/>
              </a:rPr>
              <a:t>- Anything  not connected with making products</a:t>
            </a:r>
          </a:p>
          <a:p>
            <a:pPr lvl="1"/>
            <a:endParaRPr lang="en-GB" sz="800" dirty="0">
              <a:latin typeface="Arial" panose="020B0604020202020204" pitchFamily="34" charset="0"/>
              <a:cs typeface="Arial" panose="020B0604020202020204" pitchFamily="34" charset="0"/>
            </a:endParaRPr>
          </a:p>
          <a:p>
            <a:r>
              <a:rPr lang="en-GB" sz="800" b="1" dirty="0">
                <a:solidFill>
                  <a:srgbClr val="FF0000"/>
                </a:solidFill>
                <a:latin typeface="Arial" panose="020B0604020202020204" pitchFamily="34" charset="0"/>
                <a:cs typeface="Arial" panose="020B0604020202020204" pitchFamily="34" charset="0"/>
              </a:rPr>
              <a:t>Economy</a:t>
            </a:r>
            <a:r>
              <a:rPr lang="en-GB" sz="800" dirty="0">
                <a:solidFill>
                  <a:srgbClr val="FF0000"/>
                </a:solidFill>
                <a:latin typeface="Arial" panose="020B0604020202020204" pitchFamily="34" charset="0"/>
                <a:cs typeface="Arial" panose="020B0604020202020204" pitchFamily="34" charset="0"/>
              </a:rPr>
              <a:t> </a:t>
            </a:r>
            <a:r>
              <a:rPr lang="en-GB" sz="800" dirty="0">
                <a:latin typeface="Arial" panose="020B0604020202020204" pitchFamily="34" charset="0"/>
                <a:cs typeface="Arial" panose="020B0604020202020204" pitchFamily="34" charset="0"/>
              </a:rPr>
              <a:t> - when the economy slows down, business have lower sales as consumers eat out less because they have less disposable income</a:t>
            </a:r>
          </a:p>
          <a:p>
            <a:r>
              <a:rPr lang="en-GB" sz="800" b="1" dirty="0">
                <a:latin typeface="Arial" panose="020B0604020202020204" pitchFamily="34" charset="0"/>
                <a:cs typeface="Arial" panose="020B0604020202020204" pitchFamily="34" charset="0"/>
              </a:rPr>
              <a:t>Environment</a:t>
            </a:r>
            <a:r>
              <a:rPr lang="en-GB" sz="800" dirty="0">
                <a:latin typeface="Arial" panose="020B0604020202020204" pitchFamily="34" charset="0"/>
                <a:cs typeface="Arial" panose="020B0604020202020204" pitchFamily="34" charset="0"/>
              </a:rPr>
              <a:t> – 3 R’s, packaging, food waste, global warming, carbon footprint, clean eating</a:t>
            </a:r>
          </a:p>
          <a:p>
            <a:r>
              <a:rPr lang="en-GB" sz="800" b="1" dirty="0">
                <a:latin typeface="Arial" panose="020B0604020202020204" pitchFamily="34" charset="0"/>
                <a:cs typeface="Arial" panose="020B0604020202020204" pitchFamily="34" charset="0"/>
              </a:rPr>
              <a:t>Technology - </a:t>
            </a:r>
            <a:r>
              <a:rPr lang="en-GB" sz="800" dirty="0">
                <a:latin typeface="Arial" panose="020B0604020202020204" pitchFamily="34" charset="0"/>
                <a:cs typeface="Arial" panose="020B0604020202020204" pitchFamily="34" charset="0"/>
              </a:rPr>
              <a:t>Using technology to improve service, delivery and stock control – touch screen customer ordering, EPOS systems, stock management, apps for delivery services</a:t>
            </a:r>
            <a:endParaRPr lang="en-GB" sz="800" b="1"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Emerging and</a:t>
            </a:r>
            <a:r>
              <a:rPr lang="en-GB" sz="800" b="1" dirty="0">
                <a:solidFill>
                  <a:srgbClr val="FF0000"/>
                </a:solidFill>
                <a:latin typeface="Arial" panose="020B0604020202020204" pitchFamily="34" charset="0"/>
                <a:cs typeface="Arial" panose="020B0604020202020204" pitchFamily="34" charset="0"/>
              </a:rPr>
              <a:t> innovative </a:t>
            </a:r>
            <a:r>
              <a:rPr lang="en-GB" sz="800" b="1" dirty="0">
                <a:latin typeface="Arial" panose="020B0604020202020204" pitchFamily="34" charset="0"/>
                <a:cs typeface="Arial" panose="020B0604020202020204" pitchFamily="34" charset="0"/>
              </a:rPr>
              <a:t>cooking techniques</a:t>
            </a:r>
            <a:r>
              <a:rPr lang="en-GB" sz="800" dirty="0">
                <a:latin typeface="Arial" panose="020B0604020202020204" pitchFamily="34" charset="0"/>
                <a:cs typeface="Arial" panose="020B0604020202020204" pitchFamily="34" charset="0"/>
              </a:rPr>
              <a:t> – sous vide, clean eating, steaming, new restaurants, </a:t>
            </a:r>
            <a:endParaRPr lang="en-GB" sz="800" b="1"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Customer</a:t>
            </a:r>
            <a:r>
              <a:rPr lang="en-GB" sz="800" b="1" dirty="0">
                <a:solidFill>
                  <a:srgbClr val="FF0000"/>
                </a:solidFill>
                <a:latin typeface="Arial" panose="020B0604020202020204" pitchFamily="34" charset="0"/>
                <a:cs typeface="Arial" panose="020B0604020202020204" pitchFamily="34" charset="0"/>
              </a:rPr>
              <a:t> demographics </a:t>
            </a:r>
            <a:r>
              <a:rPr lang="en-GB" sz="800" b="1" dirty="0">
                <a:latin typeface="Arial" panose="020B0604020202020204" pitchFamily="34" charset="0"/>
                <a:cs typeface="Arial" panose="020B0604020202020204" pitchFamily="34" charset="0"/>
              </a:rPr>
              <a:t>and lifestyle </a:t>
            </a:r>
          </a:p>
          <a:p>
            <a:r>
              <a:rPr lang="en-GB" sz="800" b="1" dirty="0">
                <a:latin typeface="Arial" panose="020B0604020202020204" pitchFamily="34" charset="0"/>
                <a:cs typeface="Arial" panose="020B0604020202020204" pitchFamily="34" charset="0"/>
              </a:rPr>
              <a:t>– </a:t>
            </a:r>
            <a:r>
              <a:rPr lang="en-GB" sz="800" dirty="0">
                <a:latin typeface="Arial" panose="020B0604020202020204" pitchFamily="34" charset="0"/>
                <a:cs typeface="Arial" panose="020B0604020202020204" pitchFamily="34" charset="0"/>
              </a:rPr>
              <a:t>delivery services  Facebook Twitter</a:t>
            </a:r>
          </a:p>
          <a:p>
            <a:pPr marL="0" lvl="1"/>
            <a:r>
              <a:rPr lang="en-GB" sz="800" b="1" dirty="0">
                <a:latin typeface="Arial" panose="020B0604020202020204" pitchFamily="34" charset="0"/>
                <a:cs typeface="Arial" panose="020B0604020202020204" pitchFamily="34" charset="0"/>
              </a:rPr>
              <a:t>Customer service</a:t>
            </a:r>
            <a:r>
              <a:rPr lang="en-GB" sz="800" dirty="0">
                <a:latin typeface="Arial" panose="020B0604020202020204" pitchFamily="34" charset="0"/>
                <a:cs typeface="Arial" panose="020B0604020202020204" pitchFamily="34" charset="0"/>
              </a:rPr>
              <a:t>–customer satisfaction – free </a:t>
            </a:r>
            <a:r>
              <a:rPr lang="en-GB" sz="800" dirty="0" err="1">
                <a:latin typeface="Arial" panose="020B0604020202020204" pitchFamily="34" charset="0"/>
                <a:cs typeface="Arial" panose="020B0604020202020204" pitchFamily="34" charset="0"/>
              </a:rPr>
              <a:t>WiFi</a:t>
            </a:r>
            <a:r>
              <a:rPr lang="en-GB" sz="800" dirty="0">
                <a:latin typeface="Arial" panose="020B0604020202020204" pitchFamily="34" charset="0"/>
                <a:cs typeface="Arial" panose="020B0604020202020204" pitchFamily="34" charset="0"/>
              </a:rPr>
              <a:t>, order online</a:t>
            </a:r>
          </a:p>
          <a:p>
            <a:pPr marL="0" lvl="1"/>
            <a:r>
              <a:rPr lang="en-GB" sz="800" b="1" dirty="0">
                <a:latin typeface="Arial" panose="020B0604020202020204" pitchFamily="34" charset="0"/>
                <a:cs typeface="Arial" panose="020B0604020202020204" pitchFamily="34" charset="0"/>
              </a:rPr>
              <a:t>Competition - </a:t>
            </a:r>
            <a:r>
              <a:rPr lang="en-GB" sz="800" dirty="0">
                <a:latin typeface="Arial" panose="020B0604020202020204" pitchFamily="34" charset="0"/>
                <a:cs typeface="Arial" panose="020B0604020202020204" pitchFamily="34" charset="0"/>
              </a:rPr>
              <a:t>Low cost food ( £1 menu, coffee </a:t>
            </a:r>
            <a:r>
              <a:rPr lang="en-GB" sz="800" dirty="0" err="1">
                <a:latin typeface="Arial" panose="020B0604020202020204" pitchFamily="34" charset="0"/>
                <a:cs typeface="Arial" panose="020B0604020202020204" pitchFamily="34" charset="0"/>
              </a:rPr>
              <a:t>McDs</a:t>
            </a:r>
            <a:r>
              <a:rPr lang="en-GB" sz="800" dirty="0">
                <a:latin typeface="Arial" panose="020B0604020202020204" pitchFamily="34" charset="0"/>
                <a:cs typeface="Arial" panose="020B0604020202020204" pitchFamily="34" charset="0"/>
              </a:rPr>
              <a:t> espresso v Starbucks )</a:t>
            </a:r>
            <a:endParaRPr lang="en-GB" sz="800" b="1" dirty="0">
              <a:latin typeface="Arial" panose="020B0604020202020204" pitchFamily="34" charset="0"/>
              <a:cs typeface="Arial" panose="020B0604020202020204" pitchFamily="34" charset="0"/>
            </a:endParaRPr>
          </a:p>
          <a:p>
            <a:r>
              <a:rPr lang="en-GB" sz="800" b="1" dirty="0">
                <a:solidFill>
                  <a:srgbClr val="FF0000"/>
                </a:solidFill>
                <a:latin typeface="Arial" panose="020B0604020202020204" pitchFamily="34" charset="0"/>
                <a:cs typeface="Arial" panose="020B0604020202020204" pitchFamily="34" charset="0"/>
              </a:rPr>
              <a:t>Trends</a:t>
            </a:r>
            <a:r>
              <a:rPr lang="en-GB" sz="800" b="1" dirty="0">
                <a:latin typeface="Arial" panose="020B0604020202020204" pitchFamily="34" charset="0"/>
                <a:cs typeface="Arial" panose="020B0604020202020204" pitchFamily="34" charset="0"/>
              </a:rPr>
              <a:t>  </a:t>
            </a:r>
            <a:r>
              <a:rPr lang="en-GB" sz="800" dirty="0">
                <a:latin typeface="Arial" panose="020B0604020202020204" pitchFamily="34" charset="0"/>
                <a:cs typeface="Arial" panose="020B0604020202020204" pitchFamily="34" charset="0"/>
              </a:rPr>
              <a:t>healthy food options, pop-up bars, cafes and restaurants,  cronut, clean eating, low carb, good fats,</a:t>
            </a:r>
            <a:endParaRPr lang="en-GB" sz="800" b="1" dirty="0">
              <a:latin typeface="Arial" panose="020B0604020202020204" pitchFamily="34" charset="0"/>
              <a:cs typeface="Arial" panose="020B0604020202020204" pitchFamily="34" charset="0"/>
            </a:endParaRPr>
          </a:p>
          <a:p>
            <a:r>
              <a:rPr lang="en-GB" sz="800" b="1" dirty="0">
                <a:latin typeface="Arial" panose="020B0604020202020204" pitchFamily="34" charset="0"/>
                <a:cs typeface="Arial" panose="020B0604020202020204" pitchFamily="34" charset="0"/>
              </a:rPr>
              <a:t>Political factors - </a:t>
            </a:r>
            <a:r>
              <a:rPr lang="en-GB" sz="800" dirty="0">
                <a:latin typeface="Arial" panose="020B0604020202020204" pitchFamily="34" charset="0"/>
                <a:cs typeface="Arial" panose="020B0604020202020204" pitchFamily="34" charset="0"/>
              </a:rPr>
              <a:t>Increasing regulations – from government due to health issues, Brexit, use of migrant labour, migrants – ethnic foods</a:t>
            </a:r>
            <a:endParaRPr lang="en-GB" sz="800" b="1" dirty="0">
              <a:latin typeface="Arial" panose="020B0604020202020204" pitchFamily="34" charset="0"/>
              <a:cs typeface="Arial" panose="020B0604020202020204" pitchFamily="34" charset="0"/>
            </a:endParaRPr>
          </a:p>
          <a:p>
            <a:pPr marL="0" lvl="1"/>
            <a:r>
              <a:rPr lang="en-GB" sz="800" b="1" dirty="0">
                <a:latin typeface="Arial" panose="020B0604020202020204" pitchFamily="34" charset="0"/>
                <a:cs typeface="Arial" panose="020B0604020202020204" pitchFamily="34" charset="0"/>
              </a:rPr>
              <a:t>Media</a:t>
            </a:r>
            <a:r>
              <a:rPr lang="en-GB" sz="800" dirty="0">
                <a:latin typeface="Arial" panose="020B0604020202020204" pitchFamily="34" charset="0"/>
                <a:cs typeface="Arial" panose="020B0604020202020204" pitchFamily="34" charset="0"/>
              </a:rPr>
              <a:t> - Strong global brand, Good community reputation – children’s charities / Ronald McDonald House, celebrity chefs, celebrity endorsements, </a:t>
            </a:r>
            <a:r>
              <a:rPr lang="en-GB" sz="800" dirty="0" err="1">
                <a:latin typeface="Arial" panose="020B0604020202020204" pitchFamily="34" charset="0"/>
                <a:cs typeface="Arial" panose="020B0604020202020204" pitchFamily="34" charset="0"/>
              </a:rPr>
              <a:t>Masterchef</a:t>
            </a:r>
            <a:r>
              <a:rPr lang="en-GB" sz="800" dirty="0">
                <a:latin typeface="Arial" panose="020B0604020202020204" pitchFamily="34" charset="0"/>
                <a:cs typeface="Arial" panose="020B0604020202020204" pitchFamily="34" charset="0"/>
              </a:rPr>
              <a:t>,</a:t>
            </a:r>
          </a:p>
          <a:p>
            <a:endParaRPr lang="en-GB" dirty="0"/>
          </a:p>
        </p:txBody>
      </p:sp>
      <p:pic>
        <p:nvPicPr>
          <p:cNvPr id="8" name="Picture 7"/>
          <p:cNvPicPr>
            <a:picLocks noChangeAspect="1"/>
          </p:cNvPicPr>
          <p:nvPr/>
        </p:nvPicPr>
        <p:blipFill>
          <a:blip r:embed="rId5"/>
          <a:stretch>
            <a:fillRect/>
          </a:stretch>
        </p:blipFill>
        <p:spPr>
          <a:xfrm>
            <a:off x="6232851" y="3039842"/>
            <a:ext cx="2855678" cy="2141758"/>
          </a:xfrm>
          <a:prstGeom prst="rect">
            <a:avLst/>
          </a:prstGeom>
        </p:spPr>
      </p:pic>
      <p:sp>
        <p:nvSpPr>
          <p:cNvPr id="9" name="TextBox 8"/>
          <p:cNvSpPr txBox="1"/>
          <p:nvPr/>
        </p:nvSpPr>
        <p:spPr>
          <a:xfrm>
            <a:off x="6194830" y="5561794"/>
            <a:ext cx="2761483" cy="1231106"/>
          </a:xfrm>
          <a:prstGeom prst="rect">
            <a:avLst/>
          </a:prstGeom>
          <a:noFill/>
        </p:spPr>
        <p:txBody>
          <a:bodyPr wrap="square" rtlCol="0">
            <a:spAutoFit/>
          </a:bodyPr>
          <a:lstStyle/>
          <a:p>
            <a:pPr marL="171450" indent="-171450">
              <a:buFont typeface="Arial" panose="020B0604020202020204" pitchFamily="34" charset="0"/>
              <a:buChar char="•"/>
            </a:pPr>
            <a:r>
              <a:rPr lang="en-GB" sz="800" dirty="0">
                <a:latin typeface="Arial" pitchFamily="34" charset="0"/>
                <a:cs typeface="Arial" pitchFamily="34" charset="0"/>
              </a:rPr>
              <a:t>Portion control is the amount of each menu item that is served to the customer.</a:t>
            </a:r>
          </a:p>
          <a:p>
            <a:pPr marL="171450" indent="-171450">
              <a:buFont typeface="Arial" panose="020B0604020202020204" pitchFamily="34" charset="0"/>
              <a:buChar char="•"/>
            </a:pPr>
            <a:r>
              <a:rPr lang="en-GB" sz="800" dirty="0">
                <a:latin typeface="Arial" pitchFamily="34" charset="0"/>
                <a:cs typeface="Arial" pitchFamily="34" charset="0"/>
              </a:rPr>
              <a:t>It depends on the type of customer, the type of food served,</a:t>
            </a:r>
          </a:p>
          <a:p>
            <a:pPr marL="171450" indent="-171450">
              <a:buFont typeface="Arial" panose="020B0604020202020204" pitchFamily="34" charset="0"/>
              <a:buChar char="•"/>
            </a:pPr>
            <a:r>
              <a:rPr lang="en-GB" sz="800" dirty="0">
                <a:latin typeface="Arial" pitchFamily="34" charset="0"/>
                <a:cs typeface="Arial" pitchFamily="34" charset="0"/>
              </a:rPr>
              <a:t> some foods are served in very small portions due to the high cost of the item </a:t>
            </a:r>
            <a:r>
              <a:rPr lang="en-GB" sz="800" dirty="0" err="1">
                <a:latin typeface="Arial" pitchFamily="34" charset="0"/>
                <a:cs typeface="Arial" pitchFamily="34" charset="0"/>
              </a:rPr>
              <a:t>eg</a:t>
            </a:r>
            <a:r>
              <a:rPr lang="en-GB" sz="800" dirty="0">
                <a:latin typeface="Arial" pitchFamily="34" charset="0"/>
                <a:cs typeface="Arial" pitchFamily="34" charset="0"/>
              </a:rPr>
              <a:t> caviar is served by the teaspoon</a:t>
            </a:r>
          </a:p>
          <a:p>
            <a:endParaRPr lang="en-GB" dirty="0"/>
          </a:p>
        </p:txBody>
      </p:sp>
      <p:pic>
        <p:nvPicPr>
          <p:cNvPr id="10" name="Picture 9"/>
          <p:cNvPicPr>
            <a:picLocks noChangeAspect="1"/>
          </p:cNvPicPr>
          <p:nvPr/>
        </p:nvPicPr>
        <p:blipFill>
          <a:blip r:embed="rId6"/>
          <a:stretch>
            <a:fillRect/>
          </a:stretch>
        </p:blipFill>
        <p:spPr>
          <a:xfrm>
            <a:off x="7439658" y="6302727"/>
            <a:ext cx="602049" cy="602049"/>
          </a:xfrm>
          <a:prstGeom prst="rect">
            <a:avLst/>
          </a:prstGeom>
        </p:spPr>
      </p:pic>
      <p:pic>
        <p:nvPicPr>
          <p:cNvPr id="11" name="Picture 10"/>
          <p:cNvPicPr>
            <a:picLocks noChangeAspect="1"/>
          </p:cNvPicPr>
          <p:nvPr/>
        </p:nvPicPr>
        <p:blipFill>
          <a:blip r:embed="rId7"/>
          <a:stretch>
            <a:fillRect/>
          </a:stretch>
        </p:blipFill>
        <p:spPr>
          <a:xfrm>
            <a:off x="8718955" y="6020474"/>
            <a:ext cx="385955" cy="712533"/>
          </a:xfrm>
          <a:prstGeom prst="rect">
            <a:avLst/>
          </a:prstGeom>
        </p:spPr>
      </p:pic>
      <p:pic>
        <p:nvPicPr>
          <p:cNvPr id="18" name="Picture 17"/>
          <p:cNvPicPr>
            <a:picLocks noChangeAspect="1"/>
          </p:cNvPicPr>
          <p:nvPr/>
        </p:nvPicPr>
        <p:blipFill>
          <a:blip r:embed="rId8"/>
          <a:stretch>
            <a:fillRect/>
          </a:stretch>
        </p:blipFill>
        <p:spPr>
          <a:xfrm>
            <a:off x="8172429" y="6339464"/>
            <a:ext cx="400090" cy="453436"/>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86730" y="4824919"/>
            <a:ext cx="675562" cy="675562"/>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89542" y="586635"/>
            <a:ext cx="700807" cy="700807"/>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89733" y="1978747"/>
            <a:ext cx="704334" cy="704334"/>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90595" y="3373975"/>
            <a:ext cx="665979" cy="665979"/>
          </a:xfrm>
          <a:prstGeom prst="rect">
            <a:avLst/>
          </a:prstGeom>
        </p:spPr>
      </p:pic>
    </p:spTree>
    <p:extLst>
      <p:ext uri="{BB962C8B-B14F-4D97-AF65-F5344CB8AC3E}">
        <p14:creationId xmlns:p14="http://schemas.microsoft.com/office/powerpoint/2010/main" val="38699937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TotalTime>
  <Words>2018</Words>
  <Application>Microsoft Office PowerPoint</Application>
  <PresentationFormat>A4 Paper (210x297 mm)</PresentationFormat>
  <Paragraphs>165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Corbel</vt:lpstr>
      <vt:lpstr>Wingdings 2</vt:lpstr>
      <vt:lpstr>Office Theme</vt:lpstr>
      <vt:lpstr>PowerPoint Presentation</vt:lpstr>
      <vt:lpstr>PowerPoint Presentation</vt:lpstr>
      <vt:lpstr>PowerPoint Presentation</vt:lpstr>
      <vt:lpstr>PowerPoint Presentation</vt:lpstr>
    </vt:vector>
  </TitlesOfParts>
  <Company>Authorised Users Only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JStaples</dc:creator>
  <cp:lastModifiedBy>Kate Quirie</cp:lastModifiedBy>
  <cp:revision>32</cp:revision>
  <dcterms:created xsi:type="dcterms:W3CDTF">2020-04-27T14:49:41Z</dcterms:created>
  <dcterms:modified xsi:type="dcterms:W3CDTF">2021-04-26T15:54:29Z</dcterms:modified>
</cp:coreProperties>
</file>