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8F00"/>
    <a:srgbClr val="FF9300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7"/>
  </p:normalViewPr>
  <p:slideViewPr>
    <p:cSldViewPr snapToGrid="0" snapToObjects="1">
      <p:cViewPr varScale="1">
        <p:scale>
          <a:sx n="52" d="100"/>
          <a:sy n="52" d="100"/>
        </p:scale>
        <p:origin x="22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58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03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30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3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2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00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50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6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86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4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92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FEA76-0A42-864A-A1FC-2C806783D0C7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E93DF-6648-AA4D-A74D-E83499482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5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42CD5A23-7A90-E347-98B4-966BCA6E65F0}"/>
              </a:ext>
            </a:extLst>
          </p:cNvPr>
          <p:cNvSpPr/>
          <p:nvPr/>
        </p:nvSpPr>
        <p:spPr>
          <a:xfrm>
            <a:off x="1548240" y="3132826"/>
            <a:ext cx="3938166" cy="6366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B83FF698-B025-4947-B743-E672F5CEB5D7}"/>
              </a:ext>
            </a:extLst>
          </p:cNvPr>
          <p:cNvSpPr/>
          <p:nvPr/>
        </p:nvSpPr>
        <p:spPr>
          <a:xfrm>
            <a:off x="1541634" y="4604333"/>
            <a:ext cx="3938166" cy="6891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Rounded Rectangle 157">
            <a:extLst>
              <a:ext uri="{FF2B5EF4-FFF2-40B4-BE49-F238E27FC236}">
                <a16:creationId xmlns:a16="http://schemas.microsoft.com/office/drawing/2014/main" id="{16852DA6-1B56-CC4C-9944-33DBE6892CD3}"/>
              </a:ext>
            </a:extLst>
          </p:cNvPr>
          <p:cNvSpPr/>
          <p:nvPr/>
        </p:nvSpPr>
        <p:spPr>
          <a:xfrm>
            <a:off x="1548240" y="5371469"/>
            <a:ext cx="3938166" cy="6891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ounded Rectangle 159">
            <a:extLst>
              <a:ext uri="{FF2B5EF4-FFF2-40B4-BE49-F238E27FC236}">
                <a16:creationId xmlns:a16="http://schemas.microsoft.com/office/drawing/2014/main" id="{5C6CC8F7-45A9-0B4B-A3A6-E8F6DDB74C84}"/>
              </a:ext>
            </a:extLst>
          </p:cNvPr>
          <p:cNvSpPr/>
          <p:nvPr/>
        </p:nvSpPr>
        <p:spPr>
          <a:xfrm>
            <a:off x="1548240" y="3878135"/>
            <a:ext cx="3938166" cy="6366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Rounded Rectangle 125">
            <a:extLst>
              <a:ext uri="{FF2B5EF4-FFF2-40B4-BE49-F238E27FC236}">
                <a16:creationId xmlns:a16="http://schemas.microsoft.com/office/drawing/2014/main" id="{71110766-E844-C845-9A83-F563964ED9BF}"/>
              </a:ext>
            </a:extLst>
          </p:cNvPr>
          <p:cNvSpPr/>
          <p:nvPr/>
        </p:nvSpPr>
        <p:spPr>
          <a:xfrm>
            <a:off x="1498607" y="2296618"/>
            <a:ext cx="4324678" cy="6366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AC54E59D-F197-8F4F-8121-33A543FAC7E0}"/>
              </a:ext>
            </a:extLst>
          </p:cNvPr>
          <p:cNvSpPr/>
          <p:nvPr/>
        </p:nvSpPr>
        <p:spPr>
          <a:xfrm>
            <a:off x="2802470" y="364462"/>
            <a:ext cx="1100665" cy="15986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ounded Rectangle 123">
            <a:extLst>
              <a:ext uri="{FF2B5EF4-FFF2-40B4-BE49-F238E27FC236}">
                <a16:creationId xmlns:a16="http://schemas.microsoft.com/office/drawing/2014/main" id="{3B11839E-7E1E-984A-9962-7780999533E9}"/>
              </a:ext>
            </a:extLst>
          </p:cNvPr>
          <p:cNvSpPr/>
          <p:nvPr/>
        </p:nvSpPr>
        <p:spPr>
          <a:xfrm>
            <a:off x="4114808" y="389215"/>
            <a:ext cx="1100665" cy="181211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7A08F918-DB9F-7A4F-83B1-0A5DD9FFC8F0}"/>
              </a:ext>
            </a:extLst>
          </p:cNvPr>
          <p:cNvSpPr/>
          <p:nvPr/>
        </p:nvSpPr>
        <p:spPr>
          <a:xfrm>
            <a:off x="5391052" y="364463"/>
            <a:ext cx="1100665" cy="11623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ounded Rectangle 121">
            <a:extLst>
              <a:ext uri="{FF2B5EF4-FFF2-40B4-BE49-F238E27FC236}">
                <a16:creationId xmlns:a16="http://schemas.microsoft.com/office/drawing/2014/main" id="{9B244254-9511-F847-872B-13ABEAC7D4F4}"/>
              </a:ext>
            </a:extLst>
          </p:cNvPr>
          <p:cNvSpPr/>
          <p:nvPr/>
        </p:nvSpPr>
        <p:spPr>
          <a:xfrm>
            <a:off x="1498606" y="371801"/>
            <a:ext cx="1100665" cy="10419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30F502-A167-F544-A2D1-9D9D6A8DEB54}"/>
              </a:ext>
            </a:extLst>
          </p:cNvPr>
          <p:cNvCxnSpPr>
            <a:stCxn id="4" idx="3"/>
            <a:endCxn id="11" idx="1"/>
          </p:cNvCxnSpPr>
          <p:nvPr/>
        </p:nvCxnSpPr>
        <p:spPr>
          <a:xfrm flipV="1">
            <a:off x="1286933" y="708378"/>
            <a:ext cx="4199473" cy="11289"/>
          </a:xfrm>
          <a:prstGeom prst="line">
            <a:avLst/>
          </a:prstGeom>
          <a:ln>
            <a:solidFill>
              <a:srgbClr val="4E8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0EC75307-0957-C84F-BB0A-3A29903C4AB3}"/>
              </a:ext>
            </a:extLst>
          </p:cNvPr>
          <p:cNvSpPr/>
          <p:nvPr/>
        </p:nvSpPr>
        <p:spPr>
          <a:xfrm>
            <a:off x="338667" y="389467"/>
            <a:ext cx="948266" cy="660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Aharoni" panose="02010803020104030203" pitchFamily="2" charset="-79"/>
                <a:cs typeface="Aharoni" panose="02010803020104030203" pitchFamily="2" charset="-79"/>
              </a:rPr>
              <a:t>Planning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C3089F-DA6B-E140-9DEE-10F41C14D59B}"/>
              </a:ext>
            </a:extLst>
          </p:cNvPr>
          <p:cNvSpPr/>
          <p:nvPr/>
        </p:nvSpPr>
        <p:spPr>
          <a:xfrm>
            <a:off x="340088" y="2277961"/>
            <a:ext cx="948266" cy="660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Aharoni" panose="02010803020104030203" pitchFamily="2" charset="-79"/>
                <a:cs typeface="Aharoni" panose="02010803020104030203" pitchFamily="2" charset="-79"/>
              </a:rPr>
              <a:t>Opening statement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1ACCC8-9C6D-8141-8A95-745A4E27083D}"/>
              </a:ext>
            </a:extLst>
          </p:cNvPr>
          <p:cNvSpPr/>
          <p:nvPr/>
        </p:nvSpPr>
        <p:spPr>
          <a:xfrm>
            <a:off x="338667" y="3132826"/>
            <a:ext cx="948266" cy="660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Aharoni" panose="02010803020104030203" pitchFamily="2" charset="-79"/>
                <a:cs typeface="Aharoni" panose="02010803020104030203" pitchFamily="2" charset="-79"/>
              </a:rPr>
              <a:t>Paragraph 1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ACF3DD9-876E-4C45-9AE9-186ED26C92BC}"/>
              </a:ext>
            </a:extLst>
          </p:cNvPr>
          <p:cNvSpPr>
            <a:spLocks noChangeAspect="1"/>
          </p:cNvSpPr>
          <p:nvPr/>
        </p:nvSpPr>
        <p:spPr>
          <a:xfrm>
            <a:off x="1574799" y="462845"/>
            <a:ext cx="948266" cy="513644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Highlight the key points of the question 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074C929-350F-CA4C-96DA-5ED278C74A8E}"/>
              </a:ext>
            </a:extLst>
          </p:cNvPr>
          <p:cNvSpPr>
            <a:spLocks noChangeAspect="1"/>
          </p:cNvSpPr>
          <p:nvPr/>
        </p:nvSpPr>
        <p:spPr>
          <a:xfrm>
            <a:off x="2878668" y="451556"/>
            <a:ext cx="948266" cy="513644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Identify the message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7A1D835-6138-B942-BFE0-EDE2931C5FA0}"/>
              </a:ext>
            </a:extLst>
          </p:cNvPr>
          <p:cNvSpPr>
            <a:spLocks noChangeAspect="1"/>
          </p:cNvSpPr>
          <p:nvPr/>
        </p:nvSpPr>
        <p:spPr>
          <a:xfrm>
            <a:off x="4182537" y="451556"/>
            <a:ext cx="948266" cy="513644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Analyse the provenance 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0F10ABD-6B88-9542-8130-698282A82913}"/>
              </a:ext>
            </a:extLst>
          </p:cNvPr>
          <p:cNvSpPr>
            <a:spLocks noChangeAspect="1"/>
          </p:cNvSpPr>
          <p:nvPr/>
        </p:nvSpPr>
        <p:spPr>
          <a:xfrm>
            <a:off x="5486406" y="451556"/>
            <a:ext cx="948266" cy="513644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Evaluate the tone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932B5BA-46B8-A94B-A190-D8A18E6BD060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812800" y="1049867"/>
            <a:ext cx="1421" cy="12280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AC160FA-8F85-A34A-A102-A7B804388B24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812800" y="2938361"/>
            <a:ext cx="1421" cy="1944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B44EF28-874B-1C4D-A0B6-9A889A5093E6}"/>
              </a:ext>
            </a:extLst>
          </p:cNvPr>
          <p:cNvCxnSpPr>
            <a:cxnSpLocks/>
            <a:stCxn id="6" idx="2"/>
            <a:endCxn id="115" idx="0"/>
          </p:cNvCxnSpPr>
          <p:nvPr/>
        </p:nvCxnSpPr>
        <p:spPr>
          <a:xfrm>
            <a:off x="812800" y="3793226"/>
            <a:ext cx="0" cy="23972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9AAA8FE7-CF85-6E42-B286-F99251D907AC}"/>
              </a:ext>
            </a:extLst>
          </p:cNvPr>
          <p:cNvSpPr/>
          <p:nvPr/>
        </p:nvSpPr>
        <p:spPr>
          <a:xfrm>
            <a:off x="1571977" y="1067534"/>
            <a:ext cx="948266" cy="23706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Focus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1BAED9C-0229-8D4E-83E4-924D42AB1BF9}"/>
              </a:ext>
            </a:extLst>
          </p:cNvPr>
          <p:cNvSpPr/>
          <p:nvPr/>
        </p:nvSpPr>
        <p:spPr>
          <a:xfrm>
            <a:off x="2878668" y="1049867"/>
            <a:ext cx="948266" cy="36393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Note down the overall message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7E3F176E-A295-8846-A7A7-597E7473E0E5}"/>
              </a:ext>
            </a:extLst>
          </p:cNvPr>
          <p:cNvSpPr/>
          <p:nvPr/>
        </p:nvSpPr>
        <p:spPr>
          <a:xfrm>
            <a:off x="4182537" y="1025421"/>
            <a:ext cx="948266" cy="18202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Why  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C0204652-02B0-CA40-B6A9-30B2E667E698}"/>
              </a:ext>
            </a:extLst>
          </p:cNvPr>
          <p:cNvSpPr/>
          <p:nvPr/>
        </p:nvSpPr>
        <p:spPr>
          <a:xfrm>
            <a:off x="5486406" y="1049867"/>
            <a:ext cx="948266" cy="36393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800" dirty="0"/>
              <a:t>Think of an adjective  for it. 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79571989-692D-9545-AC11-12F243D295A8}"/>
              </a:ext>
            </a:extLst>
          </p:cNvPr>
          <p:cNvSpPr>
            <a:spLocks noChangeAspect="1"/>
          </p:cNvSpPr>
          <p:nvPr/>
        </p:nvSpPr>
        <p:spPr>
          <a:xfrm>
            <a:off x="1574799" y="2351340"/>
            <a:ext cx="948266" cy="513644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Show you know the message of the source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DD0F226-DA6E-FA49-9CEC-AF8A9E9D8041}"/>
              </a:ext>
            </a:extLst>
          </p:cNvPr>
          <p:cNvCxnSpPr>
            <a:stCxn id="5" idx="3"/>
            <a:endCxn id="33" idx="1"/>
          </p:cNvCxnSpPr>
          <p:nvPr/>
        </p:nvCxnSpPr>
        <p:spPr>
          <a:xfrm>
            <a:off x="1288354" y="2608161"/>
            <a:ext cx="286445" cy="1"/>
          </a:xfrm>
          <a:prstGeom prst="line">
            <a:avLst/>
          </a:prstGeom>
          <a:ln w="28575">
            <a:solidFill>
              <a:srgbClr val="4E8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4C1D801D-DA01-5C41-A619-F09ECE5C58AF}"/>
              </a:ext>
            </a:extLst>
          </p:cNvPr>
          <p:cNvSpPr/>
          <p:nvPr/>
        </p:nvSpPr>
        <p:spPr>
          <a:xfrm>
            <a:off x="2810929" y="2346121"/>
            <a:ext cx="948255" cy="513644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Link to the focus of the question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890FBD3F-3181-574B-B840-41DF1CD04FEE}"/>
              </a:ext>
            </a:extLst>
          </p:cNvPr>
          <p:cNvSpPr>
            <a:spLocks noChangeAspect="1"/>
          </p:cNvSpPr>
          <p:nvPr/>
        </p:nvSpPr>
        <p:spPr>
          <a:xfrm>
            <a:off x="1693328" y="3200895"/>
            <a:ext cx="829728" cy="513644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Argument 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96441941-576A-FC45-A22A-C377ED841523}"/>
              </a:ext>
            </a:extLst>
          </p:cNvPr>
          <p:cNvSpPr>
            <a:spLocks noChangeAspect="1"/>
          </p:cNvSpPr>
          <p:nvPr/>
        </p:nvSpPr>
        <p:spPr>
          <a:xfrm>
            <a:off x="1690505" y="3942679"/>
            <a:ext cx="829728" cy="513644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Context   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2E26C69E-3956-214C-A317-8C1F383B013E}"/>
              </a:ext>
            </a:extLst>
          </p:cNvPr>
          <p:cNvSpPr>
            <a:spLocks noChangeAspect="1"/>
          </p:cNvSpPr>
          <p:nvPr/>
        </p:nvSpPr>
        <p:spPr>
          <a:xfrm>
            <a:off x="1693327" y="4674157"/>
            <a:ext cx="829728" cy="513644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Counter    </a:t>
            </a:r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9C9F0FAB-91B8-BD4B-AC36-A4524EA863A4}"/>
              </a:ext>
            </a:extLst>
          </p:cNvPr>
          <p:cNvSpPr>
            <a:spLocks noChangeAspect="1"/>
          </p:cNvSpPr>
          <p:nvPr/>
        </p:nvSpPr>
        <p:spPr>
          <a:xfrm>
            <a:off x="1690505" y="5458555"/>
            <a:ext cx="829728" cy="513644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Resolution    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2A637773-6836-AF46-8BCF-EFBEFEE5596E}"/>
              </a:ext>
            </a:extLst>
          </p:cNvPr>
          <p:cNvSpPr>
            <a:spLocks/>
          </p:cNvSpPr>
          <p:nvPr/>
        </p:nvSpPr>
        <p:spPr>
          <a:xfrm>
            <a:off x="2633133" y="3197363"/>
            <a:ext cx="829729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What does the source say that is valuable in relation to focus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FAF0E572-0443-514D-9AA0-E11941BDAC02}"/>
              </a:ext>
            </a:extLst>
          </p:cNvPr>
          <p:cNvSpPr>
            <a:spLocks/>
          </p:cNvSpPr>
          <p:nvPr/>
        </p:nvSpPr>
        <p:spPr>
          <a:xfrm>
            <a:off x="3547540" y="3197363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700" dirty="0">
                <a:cs typeface="Aharoni" panose="02010803020104030203" pitchFamily="2" charset="-79"/>
              </a:rPr>
              <a:t>Source A clearly shows…</a:t>
            </a:r>
          </a:p>
          <a:p>
            <a:r>
              <a:rPr lang="en-GB" sz="700" dirty="0">
                <a:cs typeface="Aharoni" panose="02010803020104030203" pitchFamily="2" charset="-79"/>
              </a:rPr>
              <a:t>Source A identifies…</a:t>
            </a:r>
          </a:p>
          <a:p>
            <a:r>
              <a:rPr lang="en-GB" sz="700" dirty="0">
                <a:cs typeface="Aharoni" panose="02010803020104030203" pitchFamily="2" charset="-79"/>
              </a:rPr>
              <a:t>Source A  states </a:t>
            </a:r>
          </a:p>
          <a:p>
            <a:r>
              <a:rPr lang="en-GB" sz="700" dirty="0">
                <a:cs typeface="Aharoni" panose="02010803020104030203" pitchFamily="2" charset="-79"/>
              </a:rPr>
              <a:t>Source A is valuable because it…</a:t>
            </a: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8FEF5625-0FBA-1746-A700-125948AE8C30}"/>
              </a:ext>
            </a:extLst>
          </p:cNvPr>
          <p:cNvSpPr>
            <a:spLocks/>
          </p:cNvSpPr>
          <p:nvPr/>
        </p:nvSpPr>
        <p:spPr>
          <a:xfrm>
            <a:off x="2630310" y="3949381"/>
            <a:ext cx="829729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Place the message in historical context </a:t>
            </a: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C3C7628D-CF7A-F849-95CE-8B7060B138E1}"/>
              </a:ext>
            </a:extLst>
          </p:cNvPr>
          <p:cNvSpPr>
            <a:spLocks/>
          </p:cNvSpPr>
          <p:nvPr/>
        </p:nvSpPr>
        <p:spPr>
          <a:xfrm>
            <a:off x="2633129" y="4675874"/>
            <a:ext cx="829729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Show awareness of limitations </a:t>
            </a: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0B80DE94-F635-0E4B-B917-5EC7D385BEFD}"/>
              </a:ext>
            </a:extLst>
          </p:cNvPr>
          <p:cNvSpPr>
            <a:spLocks/>
          </p:cNvSpPr>
          <p:nvPr/>
        </p:nvSpPr>
        <p:spPr>
          <a:xfrm>
            <a:off x="2636922" y="5464574"/>
            <a:ext cx="829723" cy="500239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Return to why it is valuable in relation to focus 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4764F216-5C3A-F14D-BB91-31CCB367FBE2}"/>
              </a:ext>
            </a:extLst>
          </p:cNvPr>
          <p:cNvSpPr>
            <a:spLocks/>
          </p:cNvSpPr>
          <p:nvPr/>
        </p:nvSpPr>
        <p:spPr>
          <a:xfrm>
            <a:off x="3544717" y="3956083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700" dirty="0">
                <a:cs typeface="Aharoni" panose="02010803020104030203" pitchFamily="2" charset="-79"/>
              </a:rPr>
              <a:t>This was during…</a:t>
            </a:r>
          </a:p>
          <a:p>
            <a:r>
              <a:rPr lang="en-GB" sz="700" dirty="0">
                <a:cs typeface="Aharoni" panose="02010803020104030203" pitchFamily="2" charset="-79"/>
              </a:rPr>
              <a:t>This is a reference to….</a:t>
            </a:r>
          </a:p>
          <a:p>
            <a:r>
              <a:rPr lang="en-GB" sz="700" dirty="0">
                <a:cs typeface="Aharoni" panose="02010803020104030203" pitchFamily="2" charset="-79"/>
              </a:rPr>
              <a:t>This encapsulates…</a:t>
            </a:r>
          </a:p>
          <a:p>
            <a:r>
              <a:rPr lang="en-GB" sz="700" dirty="0">
                <a:cs typeface="Aharoni" panose="02010803020104030203" pitchFamily="2" charset="-79"/>
              </a:rPr>
              <a:t>This is a clear reference to….</a:t>
            </a: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B3419287-7C17-7B49-83DB-C19D3AEE640A}"/>
              </a:ext>
            </a:extLst>
          </p:cNvPr>
          <p:cNvSpPr>
            <a:spLocks/>
          </p:cNvSpPr>
          <p:nvPr/>
        </p:nvSpPr>
        <p:spPr>
          <a:xfrm>
            <a:off x="3547539" y="4687561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numCol="1" rtlCol="0" anchor="t">
            <a:noAutofit/>
          </a:bodyPr>
          <a:lstStyle/>
          <a:p>
            <a:r>
              <a:rPr lang="en-GB" sz="700" dirty="0">
                <a:cs typeface="Aharoni" panose="02010803020104030203" pitchFamily="2" charset="-79"/>
              </a:rPr>
              <a:t>There is an omission of… </a:t>
            </a:r>
          </a:p>
          <a:p>
            <a:r>
              <a:rPr lang="en-GB" sz="700" dirty="0">
                <a:cs typeface="Aharoni" panose="02010803020104030203" pitchFamily="2" charset="-79"/>
              </a:rPr>
              <a:t>There is an inaccuracy in…</a:t>
            </a:r>
          </a:p>
          <a:p>
            <a:r>
              <a:rPr lang="en-GB" sz="700" dirty="0">
                <a:cs typeface="Aharoni" panose="02010803020104030203" pitchFamily="2" charset="-79"/>
              </a:rPr>
              <a:t>The source erroneously claims…</a:t>
            </a:r>
          </a:p>
          <a:p>
            <a:br>
              <a:rPr lang="en-GB" sz="700" dirty="0">
                <a:cs typeface="Aharoni" panose="02010803020104030203" pitchFamily="2" charset="-79"/>
              </a:rPr>
            </a:br>
            <a:br>
              <a:rPr lang="en-GB" sz="700" dirty="0">
                <a:cs typeface="Aharoni" panose="02010803020104030203" pitchFamily="2" charset="-79"/>
              </a:rPr>
            </a:br>
            <a:endParaRPr lang="en-GB" sz="700" dirty="0">
              <a:cs typeface="Aharoni" panose="02010803020104030203" pitchFamily="2" charset="-79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9DCDF578-6C6D-B54F-9830-595395DA5957}"/>
              </a:ext>
            </a:extLst>
          </p:cNvPr>
          <p:cNvSpPr>
            <a:spLocks/>
          </p:cNvSpPr>
          <p:nvPr/>
        </p:nvSpPr>
        <p:spPr>
          <a:xfrm>
            <a:off x="3544716" y="5464574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t"/>
          <a:lstStyle/>
          <a:p>
            <a:r>
              <a:rPr lang="en-GB" sz="700" dirty="0">
                <a:cs typeface="Aharoni" panose="02010803020104030203" pitchFamily="2" charset="-79"/>
              </a:rPr>
              <a:t>The source is still valuable because…</a:t>
            </a:r>
          </a:p>
          <a:p>
            <a:r>
              <a:rPr lang="en-GB" sz="700" dirty="0">
                <a:cs typeface="Aharoni" panose="02010803020104030203" pitchFamily="2" charset="-79"/>
              </a:rPr>
              <a:t>It doesn’t detract from it’s value because..</a:t>
            </a:r>
          </a:p>
          <a:p>
            <a:r>
              <a:rPr lang="en-GB" sz="700" dirty="0">
                <a:cs typeface="Aharoni" panose="02010803020104030203" pitchFamily="2" charset="-79"/>
              </a:rPr>
              <a:t>Overall it is valuable for…</a:t>
            </a:r>
          </a:p>
          <a:p>
            <a:endParaRPr lang="en-GB" sz="700" dirty="0">
              <a:cs typeface="Aharoni" panose="02010803020104030203" pitchFamily="2" charset="-79"/>
            </a:endParaRP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A6F5AC8E-A815-7240-8243-3E3FB8A83C12}"/>
              </a:ext>
            </a:extLst>
          </p:cNvPr>
          <p:cNvSpPr>
            <a:spLocks/>
          </p:cNvSpPr>
          <p:nvPr/>
        </p:nvSpPr>
        <p:spPr>
          <a:xfrm>
            <a:off x="3881973" y="2364811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700" dirty="0">
                <a:cs typeface="Aharoni" panose="02010803020104030203" pitchFamily="2" charset="-79"/>
              </a:rPr>
              <a:t>Source A is valuable  when studying ______ because it ___________.   </a:t>
            </a:r>
          </a:p>
          <a:p>
            <a:endParaRPr lang="en-GB" sz="700" dirty="0">
              <a:cs typeface="Aharoni" panose="02010803020104030203" pitchFamily="2" charset="-79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8DE0D38-061E-7C49-B928-9E0670DBCC8D}"/>
              </a:ext>
            </a:extLst>
          </p:cNvPr>
          <p:cNvSpPr txBox="1"/>
          <p:nvPr/>
        </p:nvSpPr>
        <p:spPr>
          <a:xfrm>
            <a:off x="669801" y="0"/>
            <a:ext cx="5433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haroni" panose="02010803020104030203" pitchFamily="2" charset="-79"/>
                <a:cs typeface="Aharoni" panose="02010803020104030203" pitchFamily="2" charset="-79"/>
              </a:rPr>
              <a:t>A-level History source question planning guide 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DE0B2F1C-764F-A44B-9F8B-7D57AA0925CB}"/>
              </a:ext>
            </a:extLst>
          </p:cNvPr>
          <p:cNvCxnSpPr>
            <a:cxnSpLocks/>
            <a:stCxn id="6" idx="3"/>
            <a:endCxn id="60" idx="1"/>
          </p:cNvCxnSpPr>
          <p:nvPr/>
        </p:nvCxnSpPr>
        <p:spPr>
          <a:xfrm flipV="1">
            <a:off x="1286933" y="3457717"/>
            <a:ext cx="406395" cy="5309"/>
          </a:xfrm>
          <a:prstGeom prst="line">
            <a:avLst/>
          </a:prstGeom>
          <a:ln w="28575">
            <a:solidFill>
              <a:srgbClr val="4E8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37371DD6-4C39-EE45-A5AC-1853F2503E1C}"/>
              </a:ext>
            </a:extLst>
          </p:cNvPr>
          <p:cNvCxnSpPr>
            <a:cxnSpLocks/>
            <a:stCxn id="60" idx="2"/>
            <a:endCxn id="63" idx="0"/>
          </p:cNvCxnSpPr>
          <p:nvPr/>
        </p:nvCxnSpPr>
        <p:spPr>
          <a:xfrm flipH="1">
            <a:off x="2105369" y="3714539"/>
            <a:ext cx="2823" cy="228140"/>
          </a:xfrm>
          <a:prstGeom prst="straightConnector1">
            <a:avLst/>
          </a:prstGeom>
          <a:ln w="28575">
            <a:solidFill>
              <a:srgbClr val="4E8F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5BD8C34D-F9E5-6E4D-A1B6-098B5F28D95F}"/>
              </a:ext>
            </a:extLst>
          </p:cNvPr>
          <p:cNvCxnSpPr>
            <a:cxnSpLocks/>
            <a:stCxn id="63" idx="2"/>
            <a:endCxn id="64" idx="0"/>
          </p:cNvCxnSpPr>
          <p:nvPr/>
        </p:nvCxnSpPr>
        <p:spPr>
          <a:xfrm>
            <a:off x="2105369" y="4456323"/>
            <a:ext cx="2822" cy="217834"/>
          </a:xfrm>
          <a:prstGeom prst="straightConnector1">
            <a:avLst/>
          </a:prstGeom>
          <a:ln w="28575">
            <a:solidFill>
              <a:srgbClr val="4E8F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CF32668A-E60C-1B40-9DCD-146E97A3AFED}"/>
              </a:ext>
            </a:extLst>
          </p:cNvPr>
          <p:cNvCxnSpPr>
            <a:cxnSpLocks/>
            <a:stCxn id="64" idx="2"/>
            <a:endCxn id="65" idx="0"/>
          </p:cNvCxnSpPr>
          <p:nvPr/>
        </p:nvCxnSpPr>
        <p:spPr>
          <a:xfrm flipH="1">
            <a:off x="2105369" y="5187801"/>
            <a:ext cx="2822" cy="270754"/>
          </a:xfrm>
          <a:prstGeom prst="straightConnector1">
            <a:avLst/>
          </a:prstGeom>
          <a:ln w="28575">
            <a:solidFill>
              <a:srgbClr val="4E8F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74984DA-FFAA-7343-B29B-C79EB01545D3}"/>
              </a:ext>
            </a:extLst>
          </p:cNvPr>
          <p:cNvCxnSpPr>
            <a:cxnSpLocks/>
            <a:stCxn id="33" idx="3"/>
            <a:endCxn id="45" idx="1"/>
          </p:cNvCxnSpPr>
          <p:nvPr/>
        </p:nvCxnSpPr>
        <p:spPr>
          <a:xfrm flipV="1">
            <a:off x="2523065" y="2602943"/>
            <a:ext cx="287864" cy="5219"/>
          </a:xfrm>
          <a:prstGeom prst="line">
            <a:avLst/>
          </a:prstGeom>
          <a:ln w="28575">
            <a:solidFill>
              <a:srgbClr val="4E8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7FB7B305-801B-A946-B8A7-C658A0AA3B9B}"/>
              </a:ext>
            </a:extLst>
          </p:cNvPr>
          <p:cNvCxnSpPr>
            <a:cxnSpLocks/>
          </p:cNvCxnSpPr>
          <p:nvPr/>
        </p:nvCxnSpPr>
        <p:spPr>
          <a:xfrm flipH="1">
            <a:off x="153863" y="2201333"/>
            <a:ext cx="6558" cy="7614249"/>
          </a:xfrm>
          <a:prstGeom prst="straightConnector1">
            <a:avLst/>
          </a:prstGeom>
          <a:ln w="28575">
            <a:solidFill>
              <a:srgbClr val="4E8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DB6D7899-2A17-E44F-9273-0EA59935441A}"/>
              </a:ext>
            </a:extLst>
          </p:cNvPr>
          <p:cNvCxnSpPr>
            <a:cxnSpLocks/>
          </p:cNvCxnSpPr>
          <p:nvPr/>
        </p:nvCxnSpPr>
        <p:spPr>
          <a:xfrm>
            <a:off x="160421" y="383474"/>
            <a:ext cx="0" cy="1836515"/>
          </a:xfrm>
          <a:prstGeom prst="straightConnector1">
            <a:avLst/>
          </a:prstGeom>
          <a:ln w="28575">
            <a:solidFill>
              <a:srgbClr val="4E8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ounded Rectangle 177">
            <a:extLst>
              <a:ext uri="{FF2B5EF4-FFF2-40B4-BE49-F238E27FC236}">
                <a16:creationId xmlns:a16="http://schemas.microsoft.com/office/drawing/2014/main" id="{B084B547-DC04-4F4F-8B6F-B6530F6D2217}"/>
              </a:ext>
            </a:extLst>
          </p:cNvPr>
          <p:cNvSpPr>
            <a:spLocks noChangeAspect="1"/>
          </p:cNvSpPr>
          <p:nvPr/>
        </p:nvSpPr>
        <p:spPr>
          <a:xfrm rot="16200000">
            <a:off x="-320270" y="1181642"/>
            <a:ext cx="948266" cy="227516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Aharoni" panose="02010803020104030203" pitchFamily="2" charset="-79"/>
                <a:cs typeface="Aharoni" panose="02010803020104030203" pitchFamily="2" charset="-79"/>
              </a:rPr>
              <a:t>5 minutes</a:t>
            </a:r>
          </a:p>
        </p:txBody>
      </p:sp>
      <p:sp>
        <p:nvSpPr>
          <p:cNvPr id="179" name="Rounded Rectangle 178">
            <a:extLst>
              <a:ext uri="{FF2B5EF4-FFF2-40B4-BE49-F238E27FC236}">
                <a16:creationId xmlns:a16="http://schemas.microsoft.com/office/drawing/2014/main" id="{FB48DB85-1E81-D04D-85BF-BD7F67950D03}"/>
              </a:ext>
            </a:extLst>
          </p:cNvPr>
          <p:cNvSpPr>
            <a:spLocks noChangeAspect="1"/>
          </p:cNvSpPr>
          <p:nvPr/>
        </p:nvSpPr>
        <p:spPr>
          <a:xfrm rot="16200000">
            <a:off x="-313355" y="5664067"/>
            <a:ext cx="948266" cy="227516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Aharoni" panose="02010803020104030203" pitchFamily="2" charset="-79"/>
                <a:cs typeface="Aharoni" panose="02010803020104030203" pitchFamily="2" charset="-79"/>
              </a:rPr>
              <a:t>15 minutes</a:t>
            </a:r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EFAB01E7-C32F-0046-B157-9646F18B613C}"/>
              </a:ext>
            </a:extLst>
          </p:cNvPr>
          <p:cNvSpPr/>
          <p:nvPr/>
        </p:nvSpPr>
        <p:spPr>
          <a:xfrm>
            <a:off x="2877252" y="1488721"/>
            <a:ext cx="948266" cy="363929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Find 3 supporting statements </a:t>
            </a:r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54084CE8-8754-BA43-9173-CE3FEE3CAE2F}"/>
              </a:ext>
            </a:extLst>
          </p:cNvPr>
          <p:cNvSpPr/>
          <p:nvPr/>
        </p:nvSpPr>
        <p:spPr>
          <a:xfrm>
            <a:off x="4182537" y="1258078"/>
            <a:ext cx="948266" cy="18202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Who </a:t>
            </a:r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995F8CA8-D0E9-5849-8CA7-E435CB25BA1E}"/>
              </a:ext>
            </a:extLst>
          </p:cNvPr>
          <p:cNvSpPr/>
          <p:nvPr/>
        </p:nvSpPr>
        <p:spPr>
          <a:xfrm>
            <a:off x="4188186" y="1487901"/>
            <a:ext cx="942617" cy="18604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When </a:t>
            </a: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1BB66AEF-A074-FB43-912C-9A5F2241612A}"/>
              </a:ext>
            </a:extLst>
          </p:cNvPr>
          <p:cNvSpPr/>
          <p:nvPr/>
        </p:nvSpPr>
        <p:spPr>
          <a:xfrm>
            <a:off x="4188186" y="1720835"/>
            <a:ext cx="942617" cy="18604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Where  </a:t>
            </a:r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CD58726C-9908-D947-8466-DB59394E8769}"/>
              </a:ext>
            </a:extLst>
          </p:cNvPr>
          <p:cNvSpPr/>
          <p:nvPr/>
        </p:nvSpPr>
        <p:spPr>
          <a:xfrm>
            <a:off x="4188186" y="1948011"/>
            <a:ext cx="942617" cy="186046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What </a:t>
            </a:r>
          </a:p>
        </p:txBody>
      </p:sp>
      <p:cxnSp>
        <p:nvCxnSpPr>
          <p:cNvPr id="28" name="Curved Connector 27">
            <a:extLst>
              <a:ext uri="{FF2B5EF4-FFF2-40B4-BE49-F238E27FC236}">
                <a16:creationId xmlns:a16="http://schemas.microsoft.com/office/drawing/2014/main" id="{A8DE8C89-084F-5841-A15C-44F7D9330AC3}"/>
              </a:ext>
            </a:extLst>
          </p:cNvPr>
          <p:cNvCxnSpPr>
            <a:stCxn id="156" idx="3"/>
            <a:endCxn id="160" idx="3"/>
          </p:cNvCxnSpPr>
          <p:nvPr/>
        </p:nvCxnSpPr>
        <p:spPr>
          <a:xfrm>
            <a:off x="5486406" y="3451139"/>
            <a:ext cx="12700" cy="745309"/>
          </a:xfrm>
          <a:prstGeom prst="curvedConnector3">
            <a:avLst>
              <a:gd name="adj1" fmla="val 1800000"/>
            </a:avLst>
          </a:prstGeom>
          <a:ln w="28575">
            <a:solidFill>
              <a:srgbClr val="4E8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255C001-D38A-6243-91B5-BC5B6790B2E6}"/>
              </a:ext>
            </a:extLst>
          </p:cNvPr>
          <p:cNvSpPr txBox="1"/>
          <p:nvPr/>
        </p:nvSpPr>
        <p:spPr>
          <a:xfrm>
            <a:off x="5736164" y="3782787"/>
            <a:ext cx="940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+mj-lt"/>
              </a:rPr>
              <a:t>Repeat 2/3 times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CBDCA061-35F1-E945-AFB5-9DFD48E42E09}"/>
              </a:ext>
            </a:extLst>
          </p:cNvPr>
          <p:cNvSpPr/>
          <p:nvPr/>
        </p:nvSpPr>
        <p:spPr>
          <a:xfrm>
            <a:off x="1548240" y="6195767"/>
            <a:ext cx="3938166" cy="6366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E3AADDF2-4152-E74A-BAB8-BDA2155964AC}"/>
              </a:ext>
            </a:extLst>
          </p:cNvPr>
          <p:cNvSpPr/>
          <p:nvPr/>
        </p:nvSpPr>
        <p:spPr>
          <a:xfrm>
            <a:off x="1541634" y="8391133"/>
            <a:ext cx="3938166" cy="6891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ounded Rectangle 110">
            <a:extLst>
              <a:ext uri="{FF2B5EF4-FFF2-40B4-BE49-F238E27FC236}">
                <a16:creationId xmlns:a16="http://schemas.microsoft.com/office/drawing/2014/main" id="{79C4CF00-F54E-9F4B-806F-289BC1099257}"/>
              </a:ext>
            </a:extLst>
          </p:cNvPr>
          <p:cNvSpPr/>
          <p:nvPr/>
        </p:nvSpPr>
        <p:spPr>
          <a:xfrm>
            <a:off x="1541634" y="9181492"/>
            <a:ext cx="3938166" cy="6891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ounded Rectangle 111">
            <a:extLst>
              <a:ext uri="{FF2B5EF4-FFF2-40B4-BE49-F238E27FC236}">
                <a16:creationId xmlns:a16="http://schemas.microsoft.com/office/drawing/2014/main" id="{6D40523C-8497-C746-BD61-81D2F51C7183}"/>
              </a:ext>
            </a:extLst>
          </p:cNvPr>
          <p:cNvSpPr/>
          <p:nvPr/>
        </p:nvSpPr>
        <p:spPr>
          <a:xfrm>
            <a:off x="1541634" y="7675849"/>
            <a:ext cx="3938166" cy="6366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4FA9FF5-AE76-314A-BEE8-F88749E0344C}"/>
              </a:ext>
            </a:extLst>
          </p:cNvPr>
          <p:cNvSpPr/>
          <p:nvPr/>
        </p:nvSpPr>
        <p:spPr>
          <a:xfrm>
            <a:off x="338667" y="6190458"/>
            <a:ext cx="948266" cy="660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Aharoni" panose="02010803020104030203" pitchFamily="2" charset="-79"/>
                <a:cs typeface="Aharoni" panose="02010803020104030203" pitchFamily="2" charset="-79"/>
              </a:rPr>
              <a:t>Paragraph 2 </a:t>
            </a:r>
          </a:p>
        </p:txBody>
      </p:sp>
      <p:sp>
        <p:nvSpPr>
          <p:cNvPr id="116" name="Rounded Rectangle 115">
            <a:extLst>
              <a:ext uri="{FF2B5EF4-FFF2-40B4-BE49-F238E27FC236}">
                <a16:creationId xmlns:a16="http://schemas.microsoft.com/office/drawing/2014/main" id="{0278F7EC-C21B-F14D-ABA6-4E986B34F7A2}"/>
              </a:ext>
            </a:extLst>
          </p:cNvPr>
          <p:cNvSpPr>
            <a:spLocks noChangeAspect="1"/>
          </p:cNvSpPr>
          <p:nvPr/>
        </p:nvSpPr>
        <p:spPr>
          <a:xfrm>
            <a:off x="1693328" y="6263836"/>
            <a:ext cx="829728" cy="513644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Provenance </a:t>
            </a:r>
          </a:p>
        </p:txBody>
      </p:sp>
      <p:sp>
        <p:nvSpPr>
          <p:cNvPr id="117" name="Rounded Rectangle 116">
            <a:extLst>
              <a:ext uri="{FF2B5EF4-FFF2-40B4-BE49-F238E27FC236}">
                <a16:creationId xmlns:a16="http://schemas.microsoft.com/office/drawing/2014/main" id="{E9FF9A50-D061-754C-9F9C-D14615A78C97}"/>
              </a:ext>
            </a:extLst>
          </p:cNvPr>
          <p:cNvSpPr>
            <a:spLocks noChangeAspect="1"/>
          </p:cNvSpPr>
          <p:nvPr/>
        </p:nvSpPr>
        <p:spPr>
          <a:xfrm>
            <a:off x="1690505" y="7733691"/>
            <a:ext cx="829728" cy="513644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Context   </a:t>
            </a:r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6FE751D8-3E07-A843-BEDE-8E18D8C4EF39}"/>
              </a:ext>
            </a:extLst>
          </p:cNvPr>
          <p:cNvSpPr>
            <a:spLocks noChangeAspect="1"/>
          </p:cNvSpPr>
          <p:nvPr/>
        </p:nvSpPr>
        <p:spPr>
          <a:xfrm>
            <a:off x="1690505" y="8474361"/>
            <a:ext cx="829728" cy="513644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Counter    </a:t>
            </a:r>
          </a:p>
        </p:txBody>
      </p:sp>
      <p:sp>
        <p:nvSpPr>
          <p:cNvPr id="119" name="Rounded Rectangle 118">
            <a:extLst>
              <a:ext uri="{FF2B5EF4-FFF2-40B4-BE49-F238E27FC236}">
                <a16:creationId xmlns:a16="http://schemas.microsoft.com/office/drawing/2014/main" id="{DD5A9B95-AB36-C946-9251-8F534CC44E0D}"/>
              </a:ext>
            </a:extLst>
          </p:cNvPr>
          <p:cNvSpPr>
            <a:spLocks noChangeAspect="1"/>
          </p:cNvSpPr>
          <p:nvPr/>
        </p:nvSpPr>
        <p:spPr>
          <a:xfrm>
            <a:off x="1684865" y="9252720"/>
            <a:ext cx="829728" cy="513644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Resolution    </a:t>
            </a:r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1C718A1-B9AA-5A46-B969-23989A2B6421}"/>
              </a:ext>
            </a:extLst>
          </p:cNvPr>
          <p:cNvSpPr>
            <a:spLocks/>
          </p:cNvSpPr>
          <p:nvPr/>
        </p:nvSpPr>
        <p:spPr>
          <a:xfrm>
            <a:off x="2633133" y="6260304"/>
            <a:ext cx="829729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Pick the valuable elements in relation to focus </a:t>
            </a:r>
          </a:p>
        </p:txBody>
      </p:sp>
      <p:sp>
        <p:nvSpPr>
          <p:cNvPr id="121" name="Rounded Rectangle 120">
            <a:extLst>
              <a:ext uri="{FF2B5EF4-FFF2-40B4-BE49-F238E27FC236}">
                <a16:creationId xmlns:a16="http://schemas.microsoft.com/office/drawing/2014/main" id="{FF6AF234-A8C5-0240-A437-7038BF96B6E9}"/>
              </a:ext>
            </a:extLst>
          </p:cNvPr>
          <p:cNvSpPr>
            <a:spLocks/>
          </p:cNvSpPr>
          <p:nvPr/>
        </p:nvSpPr>
        <p:spPr>
          <a:xfrm>
            <a:off x="3547539" y="6260304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700" dirty="0">
                <a:cs typeface="Aharoni" panose="02010803020104030203" pitchFamily="2" charset="-79"/>
              </a:rPr>
              <a:t>It was written to…</a:t>
            </a:r>
          </a:p>
          <a:p>
            <a:r>
              <a:rPr lang="en-GB" sz="700" dirty="0">
                <a:cs typeface="Aharoni" panose="02010803020104030203" pitchFamily="2" charset="-79"/>
              </a:rPr>
              <a:t>It is by…</a:t>
            </a:r>
          </a:p>
          <a:p>
            <a:r>
              <a:rPr lang="en-GB" sz="700" dirty="0">
                <a:cs typeface="Aharoni" panose="02010803020104030203" pitchFamily="2" charset="-79"/>
              </a:rPr>
              <a:t>It was published in…</a:t>
            </a:r>
          </a:p>
          <a:p>
            <a:endParaRPr lang="en-GB" sz="700" dirty="0">
              <a:cs typeface="Aharoni" panose="02010803020104030203" pitchFamily="2" charset="-79"/>
            </a:endParaRPr>
          </a:p>
        </p:txBody>
      </p:sp>
      <p:sp>
        <p:nvSpPr>
          <p:cNvPr id="127" name="Rounded Rectangle 126">
            <a:extLst>
              <a:ext uri="{FF2B5EF4-FFF2-40B4-BE49-F238E27FC236}">
                <a16:creationId xmlns:a16="http://schemas.microsoft.com/office/drawing/2014/main" id="{26847659-1D28-E04C-A9F7-5A944A4B0D7E}"/>
              </a:ext>
            </a:extLst>
          </p:cNvPr>
          <p:cNvSpPr>
            <a:spLocks/>
          </p:cNvSpPr>
          <p:nvPr/>
        </p:nvSpPr>
        <p:spPr>
          <a:xfrm>
            <a:off x="2623704" y="7747095"/>
            <a:ext cx="829729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Place the provenance &amp; tone in historical context </a:t>
            </a:r>
          </a:p>
        </p:txBody>
      </p:sp>
      <p:sp>
        <p:nvSpPr>
          <p:cNvPr id="128" name="Rounded Rectangle 127">
            <a:extLst>
              <a:ext uri="{FF2B5EF4-FFF2-40B4-BE49-F238E27FC236}">
                <a16:creationId xmlns:a16="http://schemas.microsoft.com/office/drawing/2014/main" id="{21CCE0BF-9964-8A4D-BA8A-B65707E29649}"/>
              </a:ext>
            </a:extLst>
          </p:cNvPr>
          <p:cNvSpPr>
            <a:spLocks/>
          </p:cNvSpPr>
          <p:nvPr/>
        </p:nvSpPr>
        <p:spPr>
          <a:xfrm>
            <a:off x="2632311" y="8483883"/>
            <a:ext cx="829729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Show awareness of limitations </a:t>
            </a:r>
          </a:p>
        </p:txBody>
      </p:sp>
      <p:sp>
        <p:nvSpPr>
          <p:cNvPr id="129" name="Rounded Rectangle 128">
            <a:extLst>
              <a:ext uri="{FF2B5EF4-FFF2-40B4-BE49-F238E27FC236}">
                <a16:creationId xmlns:a16="http://schemas.microsoft.com/office/drawing/2014/main" id="{78974830-1E9F-B245-B82A-B059C6BC29A9}"/>
              </a:ext>
            </a:extLst>
          </p:cNvPr>
          <p:cNvSpPr>
            <a:spLocks/>
          </p:cNvSpPr>
          <p:nvPr/>
        </p:nvSpPr>
        <p:spPr>
          <a:xfrm>
            <a:off x="2636921" y="9259422"/>
            <a:ext cx="829723" cy="500239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Return to why it is valuable in relation to focus</a:t>
            </a:r>
          </a:p>
        </p:txBody>
      </p:sp>
      <p:sp>
        <p:nvSpPr>
          <p:cNvPr id="130" name="Rounded Rectangle 129">
            <a:extLst>
              <a:ext uri="{FF2B5EF4-FFF2-40B4-BE49-F238E27FC236}">
                <a16:creationId xmlns:a16="http://schemas.microsoft.com/office/drawing/2014/main" id="{5F7A0CCD-8E2A-9644-9940-DEFCEACAFE7E}"/>
              </a:ext>
            </a:extLst>
          </p:cNvPr>
          <p:cNvSpPr>
            <a:spLocks/>
          </p:cNvSpPr>
          <p:nvPr/>
        </p:nvSpPr>
        <p:spPr>
          <a:xfrm>
            <a:off x="3538111" y="7753797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700" dirty="0">
                <a:cs typeface="Aharoni" panose="02010803020104030203" pitchFamily="2" charset="-79"/>
              </a:rPr>
              <a:t>This was during…</a:t>
            </a:r>
          </a:p>
          <a:p>
            <a:r>
              <a:rPr lang="en-GB" sz="700" dirty="0">
                <a:cs typeface="Aharoni" panose="02010803020104030203" pitchFamily="2" charset="-79"/>
              </a:rPr>
              <a:t>This is a reference to….</a:t>
            </a:r>
          </a:p>
          <a:p>
            <a:r>
              <a:rPr lang="en-GB" sz="700" dirty="0">
                <a:cs typeface="Aharoni" panose="02010803020104030203" pitchFamily="2" charset="-79"/>
              </a:rPr>
              <a:t>This encapsulates…</a:t>
            </a:r>
          </a:p>
          <a:p>
            <a:r>
              <a:rPr lang="en-GB" sz="700" dirty="0">
                <a:cs typeface="Aharoni" panose="02010803020104030203" pitchFamily="2" charset="-79"/>
              </a:rPr>
              <a:t>This is a clear reference to….</a:t>
            </a:r>
          </a:p>
        </p:txBody>
      </p:sp>
      <p:sp>
        <p:nvSpPr>
          <p:cNvPr id="131" name="Rounded Rectangle 130">
            <a:extLst>
              <a:ext uri="{FF2B5EF4-FFF2-40B4-BE49-F238E27FC236}">
                <a16:creationId xmlns:a16="http://schemas.microsoft.com/office/drawing/2014/main" id="{DDA47D30-E488-EC49-86D2-78F798A9FF15}"/>
              </a:ext>
            </a:extLst>
          </p:cNvPr>
          <p:cNvSpPr>
            <a:spLocks/>
          </p:cNvSpPr>
          <p:nvPr/>
        </p:nvSpPr>
        <p:spPr>
          <a:xfrm>
            <a:off x="3544716" y="8490513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numCol="1" rtlCol="0" anchor="t">
            <a:noAutofit/>
          </a:bodyPr>
          <a:lstStyle/>
          <a:p>
            <a:r>
              <a:rPr lang="en-GB" sz="700" dirty="0">
                <a:cs typeface="Aharoni" panose="02010803020104030203" pitchFamily="2" charset="-79"/>
              </a:rPr>
              <a:t>This only represents…</a:t>
            </a:r>
          </a:p>
          <a:p>
            <a:r>
              <a:rPr lang="en-GB" sz="700" dirty="0">
                <a:cs typeface="Aharoni" panose="02010803020104030203" pitchFamily="2" charset="-79"/>
              </a:rPr>
              <a:t>The tone obscures…</a:t>
            </a:r>
          </a:p>
          <a:p>
            <a:r>
              <a:rPr lang="en-GB" sz="700" dirty="0">
                <a:cs typeface="Aharoni" panose="02010803020104030203" pitchFamily="2" charset="-79"/>
              </a:rPr>
              <a:t>It is from ___...</a:t>
            </a:r>
          </a:p>
          <a:p>
            <a:br>
              <a:rPr lang="en-GB" sz="700" dirty="0">
                <a:cs typeface="Aharoni" panose="02010803020104030203" pitchFamily="2" charset="-79"/>
              </a:rPr>
            </a:br>
            <a:br>
              <a:rPr lang="en-GB" sz="700" dirty="0">
                <a:cs typeface="Aharoni" panose="02010803020104030203" pitchFamily="2" charset="-79"/>
              </a:rPr>
            </a:br>
            <a:endParaRPr lang="en-GB" sz="700" dirty="0">
              <a:cs typeface="Aharoni" panose="02010803020104030203" pitchFamily="2" charset="-79"/>
            </a:endParaRPr>
          </a:p>
        </p:txBody>
      </p:sp>
      <p:sp>
        <p:nvSpPr>
          <p:cNvPr id="132" name="Rounded Rectangle 131">
            <a:extLst>
              <a:ext uri="{FF2B5EF4-FFF2-40B4-BE49-F238E27FC236}">
                <a16:creationId xmlns:a16="http://schemas.microsoft.com/office/drawing/2014/main" id="{3D315457-B968-294F-8316-CD3005328D41}"/>
              </a:ext>
            </a:extLst>
          </p:cNvPr>
          <p:cNvSpPr>
            <a:spLocks/>
          </p:cNvSpPr>
          <p:nvPr/>
        </p:nvSpPr>
        <p:spPr>
          <a:xfrm>
            <a:off x="3544716" y="9258901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t"/>
          <a:lstStyle/>
          <a:p>
            <a:r>
              <a:rPr lang="en-GB" sz="700" dirty="0">
                <a:cs typeface="Aharoni" panose="02010803020104030203" pitchFamily="2" charset="-79"/>
              </a:rPr>
              <a:t>The source is still valuable because…</a:t>
            </a:r>
          </a:p>
          <a:p>
            <a:r>
              <a:rPr lang="en-GB" sz="700" dirty="0">
                <a:cs typeface="Aharoni" panose="02010803020104030203" pitchFamily="2" charset="-79"/>
              </a:rPr>
              <a:t>It doesn’t detract from it’s value because..</a:t>
            </a:r>
          </a:p>
          <a:p>
            <a:r>
              <a:rPr lang="en-GB" sz="700" dirty="0">
                <a:cs typeface="Aharoni" panose="02010803020104030203" pitchFamily="2" charset="-79"/>
              </a:rPr>
              <a:t>Overall it is valuable for…</a:t>
            </a:r>
          </a:p>
          <a:p>
            <a:endParaRPr lang="en-GB" sz="700" dirty="0">
              <a:cs typeface="Aharoni" panose="02010803020104030203" pitchFamily="2" charset="-79"/>
            </a:endParaRPr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933A5ECC-D840-0642-A947-7D76973C758F}"/>
              </a:ext>
            </a:extLst>
          </p:cNvPr>
          <p:cNvCxnSpPr>
            <a:cxnSpLocks/>
            <a:stCxn id="115" idx="3"/>
            <a:endCxn id="116" idx="1"/>
          </p:cNvCxnSpPr>
          <p:nvPr/>
        </p:nvCxnSpPr>
        <p:spPr>
          <a:xfrm>
            <a:off x="1286933" y="6520658"/>
            <a:ext cx="406395" cy="0"/>
          </a:xfrm>
          <a:prstGeom prst="line">
            <a:avLst/>
          </a:prstGeom>
          <a:ln w="28575">
            <a:solidFill>
              <a:srgbClr val="4E8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F72A99E3-9727-724B-8231-56B8043233A4}"/>
              </a:ext>
            </a:extLst>
          </p:cNvPr>
          <p:cNvCxnSpPr>
            <a:cxnSpLocks/>
            <a:endCxn id="118" idx="0"/>
          </p:cNvCxnSpPr>
          <p:nvPr/>
        </p:nvCxnSpPr>
        <p:spPr>
          <a:xfrm>
            <a:off x="2102547" y="8269416"/>
            <a:ext cx="2822" cy="204945"/>
          </a:xfrm>
          <a:prstGeom prst="straightConnector1">
            <a:avLst/>
          </a:prstGeom>
          <a:ln w="28575">
            <a:solidFill>
              <a:srgbClr val="4E8F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997B9B01-EE36-6D4A-800C-266E7BDCD8CE}"/>
              </a:ext>
            </a:extLst>
          </p:cNvPr>
          <p:cNvCxnSpPr>
            <a:cxnSpLocks/>
            <a:stCxn id="118" idx="2"/>
            <a:endCxn id="119" idx="0"/>
          </p:cNvCxnSpPr>
          <p:nvPr/>
        </p:nvCxnSpPr>
        <p:spPr>
          <a:xfrm flipH="1">
            <a:off x="2099729" y="8988005"/>
            <a:ext cx="5640" cy="264715"/>
          </a:xfrm>
          <a:prstGeom prst="straightConnector1">
            <a:avLst/>
          </a:prstGeom>
          <a:ln w="28575">
            <a:solidFill>
              <a:srgbClr val="4E8F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urved Connector 136">
            <a:extLst>
              <a:ext uri="{FF2B5EF4-FFF2-40B4-BE49-F238E27FC236}">
                <a16:creationId xmlns:a16="http://schemas.microsoft.com/office/drawing/2014/main" id="{FB7515DA-E009-1E45-BDF8-1D722D00409A}"/>
              </a:ext>
            </a:extLst>
          </p:cNvPr>
          <p:cNvCxnSpPr>
            <a:stCxn id="108" idx="3"/>
            <a:endCxn id="112" idx="3"/>
          </p:cNvCxnSpPr>
          <p:nvPr/>
        </p:nvCxnSpPr>
        <p:spPr>
          <a:xfrm flipH="1">
            <a:off x="5479800" y="6514080"/>
            <a:ext cx="6606" cy="1480082"/>
          </a:xfrm>
          <a:prstGeom prst="curvedConnector3">
            <a:avLst>
              <a:gd name="adj1" fmla="val -3460490"/>
            </a:avLst>
          </a:prstGeom>
          <a:ln w="28575">
            <a:solidFill>
              <a:srgbClr val="4E8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2D610061-D382-FF4C-90DB-5514832D53FF}"/>
              </a:ext>
            </a:extLst>
          </p:cNvPr>
          <p:cNvSpPr txBox="1"/>
          <p:nvPr/>
        </p:nvSpPr>
        <p:spPr>
          <a:xfrm>
            <a:off x="5736164" y="7133240"/>
            <a:ext cx="940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+mj-lt"/>
              </a:rPr>
              <a:t>Repeat 2/3 times</a:t>
            </a:r>
          </a:p>
        </p:txBody>
      </p:sp>
      <p:sp>
        <p:nvSpPr>
          <p:cNvPr id="142" name="Rounded Rectangle 141">
            <a:extLst>
              <a:ext uri="{FF2B5EF4-FFF2-40B4-BE49-F238E27FC236}">
                <a16:creationId xmlns:a16="http://schemas.microsoft.com/office/drawing/2014/main" id="{0503153B-74EE-1F46-BE8E-DB5B7AA6D975}"/>
              </a:ext>
            </a:extLst>
          </p:cNvPr>
          <p:cNvSpPr/>
          <p:nvPr/>
        </p:nvSpPr>
        <p:spPr>
          <a:xfrm>
            <a:off x="1541634" y="6911051"/>
            <a:ext cx="3938166" cy="6891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ounded Rectangle 142">
            <a:extLst>
              <a:ext uri="{FF2B5EF4-FFF2-40B4-BE49-F238E27FC236}">
                <a16:creationId xmlns:a16="http://schemas.microsoft.com/office/drawing/2014/main" id="{83467193-8BE6-3949-9BEA-3149F46EFE19}"/>
              </a:ext>
            </a:extLst>
          </p:cNvPr>
          <p:cNvSpPr>
            <a:spLocks noChangeAspect="1"/>
          </p:cNvSpPr>
          <p:nvPr/>
        </p:nvSpPr>
        <p:spPr>
          <a:xfrm>
            <a:off x="1693327" y="6994279"/>
            <a:ext cx="829728" cy="513644"/>
          </a:xfrm>
          <a:prstGeom prst="roundRect">
            <a:avLst/>
          </a:prstGeom>
          <a:solidFill>
            <a:srgbClr val="4E8F00"/>
          </a:solidFill>
          <a:ln>
            <a:solidFill>
              <a:srgbClr val="4E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latin typeface="Aharoni" panose="02010803020104030203" pitchFamily="2" charset="-79"/>
                <a:cs typeface="Aharoni" panose="02010803020104030203" pitchFamily="2" charset="-79"/>
              </a:rPr>
              <a:t>Tone     </a:t>
            </a: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209EDEDC-0F8F-2D45-A07E-3A1F8D59FFA4}"/>
              </a:ext>
            </a:extLst>
          </p:cNvPr>
          <p:cNvSpPr>
            <a:spLocks/>
          </p:cNvSpPr>
          <p:nvPr/>
        </p:nvSpPr>
        <p:spPr>
          <a:xfrm>
            <a:off x="2636921" y="7007683"/>
            <a:ext cx="829729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700" dirty="0">
                <a:cs typeface="Aharoni" panose="02010803020104030203" pitchFamily="2" charset="-79"/>
              </a:rPr>
              <a:t>Link clearly to value </a:t>
            </a: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0334FC9E-39ED-E54A-8AD0-AB65DA947F7B}"/>
              </a:ext>
            </a:extLst>
          </p:cNvPr>
          <p:cNvSpPr>
            <a:spLocks/>
          </p:cNvSpPr>
          <p:nvPr/>
        </p:nvSpPr>
        <p:spPr>
          <a:xfrm>
            <a:off x="3546129" y="7004001"/>
            <a:ext cx="1854191" cy="50024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numCol="1" rtlCol="0" anchor="ctr">
            <a:noAutofit/>
          </a:bodyPr>
          <a:lstStyle/>
          <a:p>
            <a:r>
              <a:rPr lang="en-GB" sz="700" dirty="0">
                <a:cs typeface="Aharoni" panose="02010803020104030203" pitchFamily="2" charset="-79"/>
              </a:rPr>
              <a:t>The ______ tone is valuable because it emphasises…</a:t>
            </a:r>
          </a:p>
          <a:p>
            <a:r>
              <a:rPr lang="en-GB" sz="700" dirty="0">
                <a:cs typeface="Aharoni" panose="02010803020104030203" pitchFamily="2" charset="-79"/>
              </a:rPr>
              <a:t>It is in a ______ tone to _____ the audience…</a:t>
            </a: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800BD539-4D48-BD46-A0B1-8639765A53FB}"/>
              </a:ext>
            </a:extLst>
          </p:cNvPr>
          <p:cNvCxnSpPr>
            <a:cxnSpLocks/>
            <a:stCxn id="116" idx="2"/>
            <a:endCxn id="143" idx="0"/>
          </p:cNvCxnSpPr>
          <p:nvPr/>
        </p:nvCxnSpPr>
        <p:spPr>
          <a:xfrm flipH="1">
            <a:off x="2108191" y="6777480"/>
            <a:ext cx="1" cy="216799"/>
          </a:xfrm>
          <a:prstGeom prst="straightConnector1">
            <a:avLst/>
          </a:prstGeom>
          <a:ln w="28575">
            <a:solidFill>
              <a:srgbClr val="4E8F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8B1895D7-0245-8C4A-90E4-DB964F285A9C}"/>
              </a:ext>
            </a:extLst>
          </p:cNvPr>
          <p:cNvCxnSpPr>
            <a:cxnSpLocks/>
            <a:stCxn id="143" idx="2"/>
            <a:endCxn id="117" idx="0"/>
          </p:cNvCxnSpPr>
          <p:nvPr/>
        </p:nvCxnSpPr>
        <p:spPr>
          <a:xfrm flipH="1">
            <a:off x="2105369" y="7507923"/>
            <a:ext cx="2822" cy="225768"/>
          </a:xfrm>
          <a:prstGeom prst="straightConnector1">
            <a:avLst/>
          </a:prstGeom>
          <a:ln w="28575">
            <a:solidFill>
              <a:srgbClr val="4E8F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49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329</Words>
  <Application>Microsoft Office PowerPoint</Application>
  <PresentationFormat>A4 Paper (210x297 mm)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Beale</dc:creator>
  <cp:lastModifiedBy>Martyn Henson</cp:lastModifiedBy>
  <cp:revision>19</cp:revision>
  <dcterms:created xsi:type="dcterms:W3CDTF">2021-04-30T09:29:11Z</dcterms:created>
  <dcterms:modified xsi:type="dcterms:W3CDTF">2022-01-21T16:02:22Z</dcterms:modified>
</cp:coreProperties>
</file>