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97"/>
  </p:normalViewPr>
  <p:slideViewPr>
    <p:cSldViewPr snapToGrid="0" snapToObjects="1">
      <p:cViewPr varScale="1">
        <p:scale>
          <a:sx n="52" d="100"/>
          <a:sy n="52" d="100"/>
        </p:scale>
        <p:origin x="22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A76-0A42-864A-A1FC-2C806783D0C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93DF-6648-AA4D-A74D-E83499482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585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A76-0A42-864A-A1FC-2C806783D0C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93DF-6648-AA4D-A74D-E83499482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03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A76-0A42-864A-A1FC-2C806783D0C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93DF-6648-AA4D-A74D-E83499482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304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A76-0A42-864A-A1FC-2C806783D0C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93DF-6648-AA4D-A74D-E83499482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136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A76-0A42-864A-A1FC-2C806783D0C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93DF-6648-AA4D-A74D-E83499482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02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A76-0A42-864A-A1FC-2C806783D0C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93DF-6648-AA4D-A74D-E83499482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00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A76-0A42-864A-A1FC-2C806783D0C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93DF-6648-AA4D-A74D-E83499482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508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A76-0A42-864A-A1FC-2C806783D0C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93DF-6648-AA4D-A74D-E83499482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67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A76-0A42-864A-A1FC-2C806783D0C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93DF-6648-AA4D-A74D-E83499482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86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A76-0A42-864A-A1FC-2C806783D0C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93DF-6648-AA4D-A74D-E83499482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749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EA76-0A42-864A-A1FC-2C806783D0C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93DF-6648-AA4D-A74D-E83499482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929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FEA76-0A42-864A-A1FC-2C806783D0C7}" type="datetimeFigureOut">
              <a:rPr lang="en-GB" smtClean="0"/>
              <a:t>21/01/2022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E93DF-6648-AA4D-A74D-E83499482C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51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ounded Rectangle 160">
            <a:extLst>
              <a:ext uri="{FF2B5EF4-FFF2-40B4-BE49-F238E27FC236}">
                <a16:creationId xmlns:a16="http://schemas.microsoft.com/office/drawing/2014/main" id="{405AF8A8-0FF1-4D4C-8A47-BC99AB1A13C0}"/>
              </a:ext>
            </a:extLst>
          </p:cNvPr>
          <p:cNvSpPr/>
          <p:nvPr/>
        </p:nvSpPr>
        <p:spPr>
          <a:xfrm>
            <a:off x="1459916" y="9130529"/>
            <a:ext cx="5137485" cy="660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6" name="Rounded Rectangle 155">
            <a:extLst>
              <a:ext uri="{FF2B5EF4-FFF2-40B4-BE49-F238E27FC236}">
                <a16:creationId xmlns:a16="http://schemas.microsoft.com/office/drawing/2014/main" id="{42CD5A23-7A90-E347-98B4-966BCA6E65F0}"/>
              </a:ext>
            </a:extLst>
          </p:cNvPr>
          <p:cNvSpPr/>
          <p:nvPr/>
        </p:nvSpPr>
        <p:spPr>
          <a:xfrm>
            <a:off x="2665842" y="4298120"/>
            <a:ext cx="3938166" cy="63662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Rounded Rectangle 156">
            <a:extLst>
              <a:ext uri="{FF2B5EF4-FFF2-40B4-BE49-F238E27FC236}">
                <a16:creationId xmlns:a16="http://schemas.microsoft.com/office/drawing/2014/main" id="{B83FF698-B025-4947-B743-E672F5CEB5D7}"/>
              </a:ext>
            </a:extLst>
          </p:cNvPr>
          <p:cNvSpPr/>
          <p:nvPr/>
        </p:nvSpPr>
        <p:spPr>
          <a:xfrm>
            <a:off x="2659236" y="6023731"/>
            <a:ext cx="3938166" cy="6891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Rounded Rectangle 157">
            <a:extLst>
              <a:ext uri="{FF2B5EF4-FFF2-40B4-BE49-F238E27FC236}">
                <a16:creationId xmlns:a16="http://schemas.microsoft.com/office/drawing/2014/main" id="{16852DA6-1B56-CC4C-9944-33DBE6892CD3}"/>
              </a:ext>
            </a:extLst>
          </p:cNvPr>
          <p:cNvSpPr/>
          <p:nvPr/>
        </p:nvSpPr>
        <p:spPr>
          <a:xfrm>
            <a:off x="2659236" y="6864021"/>
            <a:ext cx="3938166" cy="117328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Rounded Rectangle 158">
            <a:extLst>
              <a:ext uri="{FF2B5EF4-FFF2-40B4-BE49-F238E27FC236}">
                <a16:creationId xmlns:a16="http://schemas.microsoft.com/office/drawing/2014/main" id="{DC7BE0F7-D390-5F4B-9897-8D0046E52DEE}"/>
              </a:ext>
            </a:extLst>
          </p:cNvPr>
          <p:cNvSpPr/>
          <p:nvPr/>
        </p:nvSpPr>
        <p:spPr>
          <a:xfrm>
            <a:off x="2659236" y="8317768"/>
            <a:ext cx="3938166" cy="70095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Rounded Rectangle 159">
            <a:extLst>
              <a:ext uri="{FF2B5EF4-FFF2-40B4-BE49-F238E27FC236}">
                <a16:creationId xmlns:a16="http://schemas.microsoft.com/office/drawing/2014/main" id="{5C6CC8F7-45A9-0B4B-A3A6-E8F6DDB74C84}"/>
              </a:ext>
            </a:extLst>
          </p:cNvPr>
          <p:cNvSpPr/>
          <p:nvPr/>
        </p:nvSpPr>
        <p:spPr>
          <a:xfrm>
            <a:off x="2665842" y="5182211"/>
            <a:ext cx="3938166" cy="63662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Rounded Rectangle 143">
            <a:extLst>
              <a:ext uri="{FF2B5EF4-FFF2-40B4-BE49-F238E27FC236}">
                <a16:creationId xmlns:a16="http://schemas.microsoft.com/office/drawing/2014/main" id="{0EB02FC9-745B-5A4A-9ADD-961D43357392}"/>
              </a:ext>
            </a:extLst>
          </p:cNvPr>
          <p:cNvSpPr/>
          <p:nvPr/>
        </p:nvSpPr>
        <p:spPr>
          <a:xfrm>
            <a:off x="1498607" y="2900096"/>
            <a:ext cx="4324678" cy="63662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Rounded Rectangle 144">
            <a:extLst>
              <a:ext uri="{FF2B5EF4-FFF2-40B4-BE49-F238E27FC236}">
                <a16:creationId xmlns:a16="http://schemas.microsoft.com/office/drawing/2014/main" id="{5CFD7A29-E80D-164C-8F45-262D27EAFD27}"/>
              </a:ext>
            </a:extLst>
          </p:cNvPr>
          <p:cNvSpPr/>
          <p:nvPr/>
        </p:nvSpPr>
        <p:spPr>
          <a:xfrm>
            <a:off x="1472156" y="3615456"/>
            <a:ext cx="4324678" cy="63662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Rounded Rectangle 125">
            <a:extLst>
              <a:ext uri="{FF2B5EF4-FFF2-40B4-BE49-F238E27FC236}">
                <a16:creationId xmlns:a16="http://schemas.microsoft.com/office/drawing/2014/main" id="{71110766-E844-C845-9A83-F563964ED9BF}"/>
              </a:ext>
            </a:extLst>
          </p:cNvPr>
          <p:cNvSpPr/>
          <p:nvPr/>
        </p:nvSpPr>
        <p:spPr>
          <a:xfrm>
            <a:off x="1498607" y="2219989"/>
            <a:ext cx="4324678" cy="63662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Rounded Rectangle 122">
            <a:extLst>
              <a:ext uri="{FF2B5EF4-FFF2-40B4-BE49-F238E27FC236}">
                <a16:creationId xmlns:a16="http://schemas.microsoft.com/office/drawing/2014/main" id="{AC54E59D-F197-8F4F-8121-33A543FAC7E0}"/>
              </a:ext>
            </a:extLst>
          </p:cNvPr>
          <p:cNvSpPr/>
          <p:nvPr/>
        </p:nvSpPr>
        <p:spPr>
          <a:xfrm>
            <a:off x="2802470" y="364462"/>
            <a:ext cx="1100665" cy="127208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Rounded Rectangle 123">
            <a:extLst>
              <a:ext uri="{FF2B5EF4-FFF2-40B4-BE49-F238E27FC236}">
                <a16:creationId xmlns:a16="http://schemas.microsoft.com/office/drawing/2014/main" id="{3B11839E-7E1E-984A-9962-7780999533E9}"/>
              </a:ext>
            </a:extLst>
          </p:cNvPr>
          <p:cNvSpPr/>
          <p:nvPr/>
        </p:nvSpPr>
        <p:spPr>
          <a:xfrm>
            <a:off x="4114808" y="389216"/>
            <a:ext cx="1100665" cy="12473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Rounded Rectangle 124">
            <a:extLst>
              <a:ext uri="{FF2B5EF4-FFF2-40B4-BE49-F238E27FC236}">
                <a16:creationId xmlns:a16="http://schemas.microsoft.com/office/drawing/2014/main" id="{7A08F918-DB9F-7A4F-83B1-0A5DD9FFC8F0}"/>
              </a:ext>
            </a:extLst>
          </p:cNvPr>
          <p:cNvSpPr/>
          <p:nvPr/>
        </p:nvSpPr>
        <p:spPr>
          <a:xfrm>
            <a:off x="5391052" y="364462"/>
            <a:ext cx="1100665" cy="155765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Rounded Rectangle 121">
            <a:extLst>
              <a:ext uri="{FF2B5EF4-FFF2-40B4-BE49-F238E27FC236}">
                <a16:creationId xmlns:a16="http://schemas.microsoft.com/office/drawing/2014/main" id="{9B244254-9511-F847-872B-13ABEAC7D4F4}"/>
              </a:ext>
            </a:extLst>
          </p:cNvPr>
          <p:cNvSpPr/>
          <p:nvPr/>
        </p:nvSpPr>
        <p:spPr>
          <a:xfrm>
            <a:off x="1498606" y="371800"/>
            <a:ext cx="1100665" cy="155031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630F502-A167-F544-A2D1-9D9D6A8DEB54}"/>
              </a:ext>
            </a:extLst>
          </p:cNvPr>
          <p:cNvCxnSpPr>
            <a:stCxn id="4" idx="3"/>
            <a:endCxn id="11" idx="1"/>
          </p:cNvCxnSpPr>
          <p:nvPr/>
        </p:nvCxnSpPr>
        <p:spPr>
          <a:xfrm flipV="1">
            <a:off x="1286933" y="708378"/>
            <a:ext cx="4199473" cy="11289"/>
          </a:xfrm>
          <a:prstGeom prst="line">
            <a:avLst/>
          </a:prstGeom>
          <a:ln>
            <a:solidFill>
              <a:srgbClr val="0096F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0EC75307-0957-C84F-BB0A-3A29903C4AB3}"/>
              </a:ext>
            </a:extLst>
          </p:cNvPr>
          <p:cNvSpPr/>
          <p:nvPr/>
        </p:nvSpPr>
        <p:spPr>
          <a:xfrm>
            <a:off x="338667" y="389467"/>
            <a:ext cx="948266" cy="660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latin typeface="Aharoni" panose="02010803020104030203" pitchFamily="2" charset="-79"/>
                <a:cs typeface="Aharoni" panose="02010803020104030203" pitchFamily="2" charset="-79"/>
              </a:rPr>
              <a:t>Planning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C3089F-DA6B-E140-9DEE-10F41C14D59B}"/>
              </a:ext>
            </a:extLst>
          </p:cNvPr>
          <p:cNvSpPr/>
          <p:nvPr/>
        </p:nvSpPr>
        <p:spPr>
          <a:xfrm>
            <a:off x="338667" y="2201333"/>
            <a:ext cx="948266" cy="660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latin typeface="Aharoni" panose="02010803020104030203" pitchFamily="2" charset="-79"/>
                <a:cs typeface="Aharoni" panose="02010803020104030203" pitchFamily="2" charset="-79"/>
              </a:rPr>
              <a:t>Introduction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1ACCC8-9C6D-8141-8A95-745A4E27083D}"/>
              </a:ext>
            </a:extLst>
          </p:cNvPr>
          <p:cNvSpPr/>
          <p:nvPr/>
        </p:nvSpPr>
        <p:spPr>
          <a:xfrm>
            <a:off x="338667" y="4292811"/>
            <a:ext cx="948266" cy="660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latin typeface="Aharoni" panose="02010803020104030203" pitchFamily="2" charset="-79"/>
                <a:cs typeface="Aharoni" panose="02010803020104030203" pitchFamily="2" charset="-79"/>
              </a:rPr>
              <a:t>Main Body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3B4789-1D34-8949-B23F-0DB272AE9A17}"/>
              </a:ext>
            </a:extLst>
          </p:cNvPr>
          <p:cNvSpPr/>
          <p:nvPr/>
        </p:nvSpPr>
        <p:spPr>
          <a:xfrm>
            <a:off x="335845" y="9130529"/>
            <a:ext cx="948266" cy="660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latin typeface="Aharoni" panose="02010803020104030203" pitchFamily="2" charset="-79"/>
                <a:cs typeface="Aharoni" panose="02010803020104030203" pitchFamily="2" charset="-79"/>
              </a:rPr>
              <a:t>Conclusion 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5ACF3DD9-876E-4C45-9AE9-186ED26C92BC}"/>
              </a:ext>
            </a:extLst>
          </p:cNvPr>
          <p:cNvSpPr>
            <a:spLocks noChangeAspect="1"/>
          </p:cNvSpPr>
          <p:nvPr/>
        </p:nvSpPr>
        <p:spPr>
          <a:xfrm>
            <a:off x="1574799" y="462845"/>
            <a:ext cx="948266" cy="513644"/>
          </a:xfrm>
          <a:prstGeom prst="roundRect">
            <a:avLst/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latin typeface="Aharoni" panose="02010803020104030203" pitchFamily="2" charset="-79"/>
                <a:cs typeface="Aharoni" panose="02010803020104030203" pitchFamily="2" charset="-79"/>
              </a:rPr>
              <a:t>Highlight the key points of the question 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1074C929-350F-CA4C-96DA-5ED278C74A8E}"/>
              </a:ext>
            </a:extLst>
          </p:cNvPr>
          <p:cNvSpPr>
            <a:spLocks noChangeAspect="1"/>
          </p:cNvSpPr>
          <p:nvPr/>
        </p:nvSpPr>
        <p:spPr>
          <a:xfrm>
            <a:off x="2878668" y="451556"/>
            <a:ext cx="948266" cy="513644"/>
          </a:xfrm>
          <a:prstGeom prst="roundRect">
            <a:avLst/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latin typeface="Aharoni" panose="02010803020104030203" pitchFamily="2" charset="-79"/>
                <a:cs typeface="Aharoni" panose="02010803020104030203" pitchFamily="2" charset="-79"/>
              </a:rPr>
              <a:t>Decide on your answer 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67A1D835-6138-B942-BFE0-EDE2931C5FA0}"/>
              </a:ext>
            </a:extLst>
          </p:cNvPr>
          <p:cNvSpPr>
            <a:spLocks noChangeAspect="1"/>
          </p:cNvSpPr>
          <p:nvPr/>
        </p:nvSpPr>
        <p:spPr>
          <a:xfrm>
            <a:off x="4182537" y="451556"/>
            <a:ext cx="948266" cy="513644"/>
          </a:xfrm>
          <a:prstGeom prst="roundRect">
            <a:avLst/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latin typeface="Aharoni" panose="02010803020104030203" pitchFamily="2" charset="-79"/>
                <a:cs typeface="Aharoni" panose="02010803020104030203" pitchFamily="2" charset="-79"/>
              </a:rPr>
              <a:t>Come up with paragraph themes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E0F10ABD-6B88-9542-8130-698282A82913}"/>
              </a:ext>
            </a:extLst>
          </p:cNvPr>
          <p:cNvSpPr>
            <a:spLocks noChangeAspect="1"/>
          </p:cNvSpPr>
          <p:nvPr/>
        </p:nvSpPr>
        <p:spPr>
          <a:xfrm>
            <a:off x="5486406" y="451556"/>
            <a:ext cx="948266" cy="513644"/>
          </a:xfrm>
          <a:prstGeom prst="roundRect">
            <a:avLst/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latin typeface="Aharoni" panose="02010803020104030203" pitchFamily="2" charset="-79"/>
                <a:cs typeface="Aharoni" panose="02010803020104030203" pitchFamily="2" charset="-79"/>
              </a:rPr>
              <a:t>Note down plan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932B5BA-46B8-A94B-A190-D8A18E6BD060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812800" y="1049867"/>
            <a:ext cx="0" cy="115146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AC160FA-8F85-A34A-A102-A7B804388B24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812800" y="2861733"/>
            <a:ext cx="0" cy="14310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B44EF28-874B-1C4D-A0B6-9A889A5093E6}"/>
              </a:ext>
            </a:extLst>
          </p:cNvPr>
          <p:cNvCxnSpPr>
            <a:cxnSpLocks/>
            <a:stCxn id="6" idx="2"/>
            <a:endCxn id="7" idx="0"/>
          </p:cNvCxnSpPr>
          <p:nvPr/>
        </p:nvCxnSpPr>
        <p:spPr>
          <a:xfrm flipH="1">
            <a:off x="809978" y="4953211"/>
            <a:ext cx="2822" cy="417731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A0629D0A-C08F-7F40-A97A-0AB7C81D6808}"/>
              </a:ext>
            </a:extLst>
          </p:cNvPr>
          <p:cNvSpPr/>
          <p:nvPr/>
        </p:nvSpPr>
        <p:spPr>
          <a:xfrm>
            <a:off x="1574799" y="1049867"/>
            <a:ext cx="948266" cy="23706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Action words 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11418C64-9D42-2A4B-B121-5A37079C2353}"/>
              </a:ext>
            </a:extLst>
          </p:cNvPr>
          <p:cNvSpPr/>
          <p:nvPr/>
        </p:nvSpPr>
        <p:spPr>
          <a:xfrm>
            <a:off x="1574799" y="1320800"/>
            <a:ext cx="948266" cy="23706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Assertion 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9AAA8FE7-CF85-6E42-B286-F99251D907AC}"/>
              </a:ext>
            </a:extLst>
          </p:cNvPr>
          <p:cNvSpPr/>
          <p:nvPr/>
        </p:nvSpPr>
        <p:spPr>
          <a:xfrm>
            <a:off x="1574799" y="1591733"/>
            <a:ext cx="948266" cy="23706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Focus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61BAED9C-0229-8D4E-83E4-924D42AB1BF9}"/>
              </a:ext>
            </a:extLst>
          </p:cNvPr>
          <p:cNvSpPr/>
          <p:nvPr/>
        </p:nvSpPr>
        <p:spPr>
          <a:xfrm>
            <a:off x="2878668" y="1049867"/>
            <a:ext cx="948266" cy="49106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How valid is the assertion in relation to the focus? 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7E3F176E-A295-8846-A7A7-597E7473E0E5}"/>
              </a:ext>
            </a:extLst>
          </p:cNvPr>
          <p:cNvSpPr/>
          <p:nvPr/>
        </p:nvSpPr>
        <p:spPr>
          <a:xfrm>
            <a:off x="4182537" y="1049867"/>
            <a:ext cx="948266" cy="491066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What are the components of the assertion ?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C0204652-02B0-CA40-B6A9-30B2E667E698}"/>
              </a:ext>
            </a:extLst>
          </p:cNvPr>
          <p:cNvSpPr/>
          <p:nvPr/>
        </p:nvSpPr>
        <p:spPr>
          <a:xfrm>
            <a:off x="5486406" y="1049867"/>
            <a:ext cx="948266" cy="778932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Line of argument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Paragraph themes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Key evidence 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79571989-692D-9545-AC11-12F243D295A8}"/>
              </a:ext>
            </a:extLst>
          </p:cNvPr>
          <p:cNvSpPr>
            <a:spLocks noChangeAspect="1"/>
          </p:cNvSpPr>
          <p:nvPr/>
        </p:nvSpPr>
        <p:spPr>
          <a:xfrm>
            <a:off x="1574799" y="2274711"/>
            <a:ext cx="948266" cy="513644"/>
          </a:xfrm>
          <a:prstGeom prst="roundRect">
            <a:avLst/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latin typeface="Aharoni" panose="02010803020104030203" pitchFamily="2" charset="-79"/>
                <a:cs typeface="Aharoni" panose="02010803020104030203" pitchFamily="2" charset="-79"/>
              </a:rPr>
              <a:t>Set the context of the focus of the question 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8328FC5A-5E86-DA4C-AA4C-E340A1E7AF62}"/>
              </a:ext>
            </a:extLst>
          </p:cNvPr>
          <p:cNvSpPr>
            <a:spLocks noChangeAspect="1"/>
          </p:cNvSpPr>
          <p:nvPr/>
        </p:nvSpPr>
        <p:spPr>
          <a:xfrm>
            <a:off x="1572489" y="2974212"/>
            <a:ext cx="948266" cy="513644"/>
          </a:xfrm>
          <a:prstGeom prst="roundRect">
            <a:avLst/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latin typeface="Aharoni" panose="02010803020104030203" pitchFamily="2" charset="-79"/>
                <a:cs typeface="Aharoni" panose="02010803020104030203" pitchFamily="2" charset="-79"/>
              </a:rPr>
              <a:t>Make clear your answer 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0272D4B0-D440-224D-B031-554E8747B130}"/>
              </a:ext>
            </a:extLst>
          </p:cNvPr>
          <p:cNvSpPr>
            <a:spLocks noChangeAspect="1"/>
          </p:cNvSpPr>
          <p:nvPr/>
        </p:nvSpPr>
        <p:spPr>
          <a:xfrm>
            <a:off x="1574799" y="3681465"/>
            <a:ext cx="948266" cy="513644"/>
          </a:xfrm>
          <a:prstGeom prst="roundRect">
            <a:avLst/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latin typeface="Aharoni" panose="02010803020104030203" pitchFamily="2" charset="-79"/>
                <a:cs typeface="Aharoni" panose="02010803020104030203" pitchFamily="2" charset="-79"/>
              </a:rPr>
              <a:t>Set out your themes to cover 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DD0F226-DA6E-FA49-9CEC-AF8A9E9D8041}"/>
              </a:ext>
            </a:extLst>
          </p:cNvPr>
          <p:cNvCxnSpPr>
            <a:stCxn id="5" idx="3"/>
            <a:endCxn id="33" idx="1"/>
          </p:cNvCxnSpPr>
          <p:nvPr/>
        </p:nvCxnSpPr>
        <p:spPr>
          <a:xfrm>
            <a:off x="1286933" y="2531533"/>
            <a:ext cx="287866" cy="0"/>
          </a:xfrm>
          <a:prstGeom prst="line">
            <a:avLst/>
          </a:prstGeom>
          <a:ln w="28575">
            <a:solidFill>
              <a:srgbClr val="009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67962BF3-FF13-714C-9E25-198AC1E691F3}"/>
              </a:ext>
            </a:extLst>
          </p:cNvPr>
          <p:cNvCxnSpPr>
            <a:stCxn id="33" idx="2"/>
            <a:endCxn id="36" idx="0"/>
          </p:cNvCxnSpPr>
          <p:nvPr/>
        </p:nvCxnSpPr>
        <p:spPr>
          <a:xfrm flipH="1">
            <a:off x="2046622" y="2788355"/>
            <a:ext cx="2310" cy="185857"/>
          </a:xfrm>
          <a:prstGeom prst="line">
            <a:avLst/>
          </a:prstGeom>
          <a:ln w="28575">
            <a:solidFill>
              <a:srgbClr val="009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F295D3E-EA44-5544-8DFE-569D39B65611}"/>
              </a:ext>
            </a:extLst>
          </p:cNvPr>
          <p:cNvCxnSpPr>
            <a:stCxn id="36" idx="2"/>
            <a:endCxn id="37" idx="0"/>
          </p:cNvCxnSpPr>
          <p:nvPr/>
        </p:nvCxnSpPr>
        <p:spPr>
          <a:xfrm>
            <a:off x="2046622" y="3487856"/>
            <a:ext cx="2310" cy="193609"/>
          </a:xfrm>
          <a:prstGeom prst="line">
            <a:avLst/>
          </a:prstGeom>
          <a:ln w="28575">
            <a:solidFill>
              <a:srgbClr val="009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4C1D801D-DA01-5C41-A619-F09ECE5C58AF}"/>
              </a:ext>
            </a:extLst>
          </p:cNvPr>
          <p:cNvSpPr/>
          <p:nvPr/>
        </p:nvSpPr>
        <p:spPr>
          <a:xfrm>
            <a:off x="2810929" y="2269492"/>
            <a:ext cx="948255" cy="51364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/>
              <a:t>Show understanding of keywords in the focus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37F5FA59-ACD2-D243-A85A-36603ECD81DD}"/>
              </a:ext>
            </a:extLst>
          </p:cNvPr>
          <p:cNvSpPr>
            <a:spLocks/>
          </p:cNvSpPr>
          <p:nvPr/>
        </p:nvSpPr>
        <p:spPr>
          <a:xfrm>
            <a:off x="2810929" y="2974212"/>
            <a:ext cx="945444" cy="513003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>
                <a:cs typeface="Aharoni" panose="02010803020104030203" pitchFamily="2" charset="-79"/>
              </a:rPr>
              <a:t>Take assertion and  show how valid you think it is</a:t>
            </a:r>
          </a:p>
        </p:txBody>
      </p: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7A281BEC-1DAA-5846-B3B2-7E57D8323DA6}"/>
              </a:ext>
            </a:extLst>
          </p:cNvPr>
          <p:cNvSpPr>
            <a:spLocks/>
          </p:cNvSpPr>
          <p:nvPr/>
        </p:nvSpPr>
        <p:spPr>
          <a:xfrm>
            <a:off x="2795407" y="3674828"/>
            <a:ext cx="945444" cy="513645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>
                <a:cs typeface="Aharoni" panose="02010803020104030203" pitchFamily="2" charset="-79"/>
              </a:rPr>
              <a:t>Introduce the paragraphs </a:t>
            </a: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AD459862-5BEA-8847-9702-B65EAD443A47}"/>
              </a:ext>
            </a:extLst>
          </p:cNvPr>
          <p:cNvSpPr>
            <a:spLocks noChangeAspect="1"/>
          </p:cNvSpPr>
          <p:nvPr/>
        </p:nvSpPr>
        <p:spPr>
          <a:xfrm>
            <a:off x="1574799" y="4366189"/>
            <a:ext cx="948266" cy="513644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latin typeface="Aharoni" panose="02010803020104030203" pitchFamily="2" charset="-79"/>
                <a:cs typeface="Aharoni" panose="02010803020104030203" pitchFamily="2" charset="-79"/>
              </a:rPr>
              <a:t>Paragraph 1</a:t>
            </a:r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028654E3-AA56-2945-81A7-2D5C7DB8711B}"/>
              </a:ext>
            </a:extLst>
          </p:cNvPr>
          <p:cNvSpPr>
            <a:spLocks noChangeAspect="1"/>
          </p:cNvSpPr>
          <p:nvPr/>
        </p:nvSpPr>
        <p:spPr>
          <a:xfrm>
            <a:off x="1575758" y="5335524"/>
            <a:ext cx="948266" cy="513644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latin typeface="Aharoni" panose="02010803020104030203" pitchFamily="2" charset="-79"/>
                <a:cs typeface="Aharoni" panose="02010803020104030203" pitchFamily="2" charset="-79"/>
              </a:rPr>
              <a:t>Paragraph 2</a:t>
            </a:r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2684D328-764C-B84A-8D6A-79174235AB67}"/>
              </a:ext>
            </a:extLst>
          </p:cNvPr>
          <p:cNvSpPr>
            <a:spLocks noChangeAspect="1"/>
          </p:cNvSpPr>
          <p:nvPr/>
        </p:nvSpPr>
        <p:spPr>
          <a:xfrm>
            <a:off x="1574946" y="6404707"/>
            <a:ext cx="948266" cy="513644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latin typeface="Aharoni" panose="02010803020104030203" pitchFamily="2" charset="-79"/>
                <a:cs typeface="Aharoni" panose="02010803020104030203" pitchFamily="2" charset="-79"/>
              </a:rPr>
              <a:t>Paragraph 3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C4D1184-E284-904D-8CDD-1925856CF121}"/>
              </a:ext>
            </a:extLst>
          </p:cNvPr>
          <p:cNvCxnSpPr>
            <a:cxnSpLocks/>
            <a:stCxn id="50" idx="2"/>
            <a:endCxn id="51" idx="0"/>
          </p:cNvCxnSpPr>
          <p:nvPr/>
        </p:nvCxnSpPr>
        <p:spPr>
          <a:xfrm>
            <a:off x="2048932" y="4879833"/>
            <a:ext cx="959" cy="45569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2D94AD5C-B957-B844-8944-B91196196E0D}"/>
              </a:ext>
            </a:extLst>
          </p:cNvPr>
          <p:cNvCxnSpPr>
            <a:cxnSpLocks/>
            <a:stCxn id="51" idx="2"/>
            <a:endCxn id="52" idx="0"/>
          </p:cNvCxnSpPr>
          <p:nvPr/>
        </p:nvCxnSpPr>
        <p:spPr>
          <a:xfrm flipH="1">
            <a:off x="2049079" y="5849168"/>
            <a:ext cx="812" cy="5555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5DE3226-F158-B34C-A8B0-99CD270859EC}"/>
              </a:ext>
            </a:extLst>
          </p:cNvPr>
          <p:cNvCxnSpPr>
            <a:cxnSpLocks/>
            <a:stCxn id="6" idx="3"/>
            <a:endCxn id="50" idx="1"/>
          </p:cNvCxnSpPr>
          <p:nvPr/>
        </p:nvCxnSpPr>
        <p:spPr>
          <a:xfrm>
            <a:off x="1286933" y="4623011"/>
            <a:ext cx="2878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ounded Rectangle 59">
            <a:extLst>
              <a:ext uri="{FF2B5EF4-FFF2-40B4-BE49-F238E27FC236}">
                <a16:creationId xmlns:a16="http://schemas.microsoft.com/office/drawing/2014/main" id="{890FBD3F-3181-574B-B840-41DF1CD04FEE}"/>
              </a:ext>
            </a:extLst>
          </p:cNvPr>
          <p:cNvSpPr>
            <a:spLocks noChangeAspect="1"/>
          </p:cNvSpPr>
          <p:nvPr/>
        </p:nvSpPr>
        <p:spPr>
          <a:xfrm>
            <a:off x="2810930" y="4366189"/>
            <a:ext cx="829728" cy="513644"/>
          </a:xfrm>
          <a:prstGeom prst="roundRect">
            <a:avLst/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latin typeface="Aharoni" panose="02010803020104030203" pitchFamily="2" charset="-79"/>
                <a:cs typeface="Aharoni" panose="02010803020104030203" pitchFamily="2" charset="-79"/>
              </a:rPr>
              <a:t>Point </a:t>
            </a: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id="{96441941-576A-FC45-A22A-C377ED841523}"/>
              </a:ext>
            </a:extLst>
          </p:cNvPr>
          <p:cNvSpPr>
            <a:spLocks noChangeAspect="1"/>
          </p:cNvSpPr>
          <p:nvPr/>
        </p:nvSpPr>
        <p:spPr>
          <a:xfrm>
            <a:off x="2808107" y="5246755"/>
            <a:ext cx="829728" cy="513644"/>
          </a:xfrm>
          <a:prstGeom prst="roundRect">
            <a:avLst/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latin typeface="Aharoni" panose="02010803020104030203" pitchFamily="2" charset="-79"/>
                <a:cs typeface="Aharoni" panose="02010803020104030203" pitchFamily="2" charset="-79"/>
              </a:rPr>
              <a:t>Evidence  </a:t>
            </a: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2E26C69E-3956-214C-A317-8C1F383B013E}"/>
              </a:ext>
            </a:extLst>
          </p:cNvPr>
          <p:cNvSpPr>
            <a:spLocks noChangeAspect="1"/>
          </p:cNvSpPr>
          <p:nvPr/>
        </p:nvSpPr>
        <p:spPr>
          <a:xfrm>
            <a:off x="2810929" y="6093555"/>
            <a:ext cx="829728" cy="513644"/>
          </a:xfrm>
          <a:prstGeom prst="roundRect">
            <a:avLst/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latin typeface="Aharoni" panose="02010803020104030203" pitchFamily="2" charset="-79"/>
                <a:cs typeface="Aharoni" panose="02010803020104030203" pitchFamily="2" charset="-79"/>
              </a:rPr>
              <a:t>Analysis   </a:t>
            </a:r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9C9F0FAB-91B8-BD4B-AC36-A4524EA863A4}"/>
              </a:ext>
            </a:extLst>
          </p:cNvPr>
          <p:cNvSpPr>
            <a:spLocks noChangeAspect="1"/>
          </p:cNvSpPr>
          <p:nvPr/>
        </p:nvSpPr>
        <p:spPr>
          <a:xfrm>
            <a:off x="2810930" y="7143119"/>
            <a:ext cx="829728" cy="513644"/>
          </a:xfrm>
          <a:prstGeom prst="roundRect">
            <a:avLst/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latin typeface="Aharoni" panose="02010803020104030203" pitchFamily="2" charset="-79"/>
                <a:cs typeface="Aharoni" panose="02010803020104030203" pitchFamily="2" charset="-79"/>
              </a:rPr>
              <a:t>Counter   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2C4434AC-0C12-7C48-8277-798787B06AB9}"/>
              </a:ext>
            </a:extLst>
          </p:cNvPr>
          <p:cNvSpPr>
            <a:spLocks noChangeAspect="1"/>
          </p:cNvSpPr>
          <p:nvPr/>
        </p:nvSpPr>
        <p:spPr>
          <a:xfrm>
            <a:off x="2810930" y="8379260"/>
            <a:ext cx="829728" cy="513644"/>
          </a:xfrm>
          <a:prstGeom prst="roundRect">
            <a:avLst/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latin typeface="Aharoni" panose="02010803020104030203" pitchFamily="2" charset="-79"/>
                <a:cs typeface="Aharoni" panose="02010803020104030203" pitchFamily="2" charset="-79"/>
              </a:rPr>
              <a:t>Resolution   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2A637773-6836-AF46-8BCF-EFBEFEE5596E}"/>
              </a:ext>
            </a:extLst>
          </p:cNvPr>
          <p:cNvSpPr>
            <a:spLocks/>
          </p:cNvSpPr>
          <p:nvPr/>
        </p:nvSpPr>
        <p:spPr>
          <a:xfrm>
            <a:off x="3750735" y="4362657"/>
            <a:ext cx="829729" cy="50024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>
                <a:cs typeface="Aharoni" panose="02010803020104030203" pitchFamily="2" charset="-79"/>
              </a:rPr>
              <a:t>Make an assertion relevant to the question 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FAF0E572-0443-514D-9AA0-E11941BDAC02}"/>
              </a:ext>
            </a:extLst>
          </p:cNvPr>
          <p:cNvSpPr>
            <a:spLocks/>
          </p:cNvSpPr>
          <p:nvPr/>
        </p:nvSpPr>
        <p:spPr>
          <a:xfrm>
            <a:off x="4665142" y="4362657"/>
            <a:ext cx="1854191" cy="50024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700" dirty="0">
                <a:cs typeface="Aharoni" panose="02010803020104030203" pitchFamily="2" charset="-79"/>
              </a:rPr>
              <a:t>The ____ was important because…</a:t>
            </a:r>
          </a:p>
          <a:p>
            <a:r>
              <a:rPr lang="en-GB" sz="700" dirty="0">
                <a:cs typeface="Aharoni" panose="02010803020104030203" pitchFamily="2" charset="-79"/>
              </a:rPr>
              <a:t>Without ____ there would not have been …</a:t>
            </a:r>
          </a:p>
          <a:p>
            <a:r>
              <a:rPr lang="en-GB" sz="700" dirty="0">
                <a:cs typeface="Aharoni" panose="02010803020104030203" pitchFamily="2" charset="-79"/>
              </a:rPr>
              <a:t>_____ did not have access to the American dream because …</a:t>
            </a:r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8FEF5625-0FBA-1746-A700-125948AE8C30}"/>
              </a:ext>
            </a:extLst>
          </p:cNvPr>
          <p:cNvSpPr>
            <a:spLocks/>
          </p:cNvSpPr>
          <p:nvPr/>
        </p:nvSpPr>
        <p:spPr>
          <a:xfrm>
            <a:off x="3747912" y="5253457"/>
            <a:ext cx="829729" cy="50024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>
                <a:cs typeface="Aharoni" panose="02010803020104030203" pitchFamily="2" charset="-79"/>
              </a:rPr>
              <a:t>Give a range of evidence to support your assertion</a:t>
            </a:r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C3C7628D-CF7A-F849-95CE-8B7060B138E1}"/>
              </a:ext>
            </a:extLst>
          </p:cNvPr>
          <p:cNvSpPr>
            <a:spLocks/>
          </p:cNvSpPr>
          <p:nvPr/>
        </p:nvSpPr>
        <p:spPr>
          <a:xfrm>
            <a:off x="3750731" y="6095272"/>
            <a:ext cx="829729" cy="50024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>
                <a:cs typeface="Aharoni" panose="02010803020104030203" pitchFamily="2" charset="-79"/>
              </a:rPr>
              <a:t>Show the significance of the evidence to the point you have made </a:t>
            </a:r>
          </a:p>
        </p:txBody>
      </p:sp>
      <p:sp>
        <p:nvSpPr>
          <p:cNvPr id="72" name="Rounded Rectangle 71">
            <a:extLst>
              <a:ext uri="{FF2B5EF4-FFF2-40B4-BE49-F238E27FC236}">
                <a16:creationId xmlns:a16="http://schemas.microsoft.com/office/drawing/2014/main" id="{0B80DE94-F635-0E4B-B917-5EC7D385BEFD}"/>
              </a:ext>
            </a:extLst>
          </p:cNvPr>
          <p:cNvSpPr>
            <a:spLocks/>
          </p:cNvSpPr>
          <p:nvPr/>
        </p:nvSpPr>
        <p:spPr>
          <a:xfrm>
            <a:off x="3750733" y="6923339"/>
            <a:ext cx="829723" cy="500239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>
                <a:cs typeface="Aharoni" panose="02010803020104030203" pitchFamily="2" charset="-79"/>
              </a:rPr>
              <a:t>Address potential challenges to this point </a:t>
            </a:r>
          </a:p>
        </p:txBody>
      </p:sp>
      <p:sp>
        <p:nvSpPr>
          <p:cNvPr id="73" name="Rounded Rectangle 72">
            <a:extLst>
              <a:ext uri="{FF2B5EF4-FFF2-40B4-BE49-F238E27FC236}">
                <a16:creationId xmlns:a16="http://schemas.microsoft.com/office/drawing/2014/main" id="{F4FAA07F-78EE-BF4C-938B-615B2CED139F}"/>
              </a:ext>
            </a:extLst>
          </p:cNvPr>
          <p:cNvSpPr>
            <a:spLocks/>
          </p:cNvSpPr>
          <p:nvPr/>
        </p:nvSpPr>
        <p:spPr>
          <a:xfrm>
            <a:off x="3750732" y="8392664"/>
            <a:ext cx="829729" cy="50024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>
                <a:cs typeface="Aharoni" panose="02010803020104030203" pitchFamily="2" charset="-79"/>
              </a:rPr>
              <a:t>Concluding statement to the point and link to overall argument </a:t>
            </a:r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203D6885-B92B-6040-AAD9-0D7266E9E108}"/>
              </a:ext>
            </a:extLst>
          </p:cNvPr>
          <p:cNvSpPr>
            <a:spLocks/>
          </p:cNvSpPr>
          <p:nvPr/>
        </p:nvSpPr>
        <p:spPr>
          <a:xfrm>
            <a:off x="3750732" y="7461674"/>
            <a:ext cx="829726" cy="50024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GB" sz="700" dirty="0">
                <a:cs typeface="Aharoni" panose="02010803020104030203" pitchFamily="2" charset="-79"/>
              </a:rPr>
              <a:t>Show how your main thesis challenges/ supports this point </a:t>
            </a:r>
          </a:p>
        </p:txBody>
      </p:sp>
      <p:sp>
        <p:nvSpPr>
          <p:cNvPr id="76" name="Rounded Rectangle 75">
            <a:extLst>
              <a:ext uri="{FF2B5EF4-FFF2-40B4-BE49-F238E27FC236}">
                <a16:creationId xmlns:a16="http://schemas.microsoft.com/office/drawing/2014/main" id="{4764F216-5C3A-F14D-BB91-31CCB367FBE2}"/>
              </a:ext>
            </a:extLst>
          </p:cNvPr>
          <p:cNvSpPr>
            <a:spLocks/>
          </p:cNvSpPr>
          <p:nvPr/>
        </p:nvSpPr>
        <p:spPr>
          <a:xfrm>
            <a:off x="4662319" y="5260159"/>
            <a:ext cx="1854191" cy="50024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700" dirty="0">
                <a:cs typeface="Aharoni" panose="02010803020104030203" pitchFamily="2" charset="-79"/>
              </a:rPr>
              <a:t>For example  …</a:t>
            </a:r>
          </a:p>
          <a:p>
            <a:r>
              <a:rPr lang="en-GB" sz="700" dirty="0">
                <a:cs typeface="Aharoni" panose="02010803020104030203" pitchFamily="2" charset="-79"/>
              </a:rPr>
              <a:t>This is exemplified in..</a:t>
            </a:r>
          </a:p>
          <a:p>
            <a:r>
              <a:rPr lang="en-GB" sz="700" dirty="0">
                <a:cs typeface="Aharoni" panose="02010803020104030203" pitchFamily="2" charset="-79"/>
              </a:rPr>
              <a:t>When the…</a:t>
            </a:r>
          </a:p>
          <a:p>
            <a:r>
              <a:rPr lang="en-GB" sz="700" dirty="0">
                <a:cs typeface="Aharoni" panose="02010803020104030203" pitchFamily="2" charset="-79"/>
              </a:rPr>
              <a:t>This was primarily shown in…</a:t>
            </a:r>
          </a:p>
        </p:txBody>
      </p:sp>
      <p:sp>
        <p:nvSpPr>
          <p:cNvPr id="77" name="Rounded Rectangle 76">
            <a:extLst>
              <a:ext uri="{FF2B5EF4-FFF2-40B4-BE49-F238E27FC236}">
                <a16:creationId xmlns:a16="http://schemas.microsoft.com/office/drawing/2014/main" id="{B3419287-7C17-7B49-83DB-C19D3AEE640A}"/>
              </a:ext>
            </a:extLst>
          </p:cNvPr>
          <p:cNvSpPr>
            <a:spLocks/>
          </p:cNvSpPr>
          <p:nvPr/>
        </p:nvSpPr>
        <p:spPr>
          <a:xfrm>
            <a:off x="4665141" y="6106959"/>
            <a:ext cx="1854191" cy="50024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bIns="0" numCol="2" rtlCol="0" anchor="t">
            <a:noAutofit/>
          </a:bodyPr>
          <a:lstStyle/>
          <a:p>
            <a:r>
              <a:rPr lang="en-GB" sz="700" dirty="0">
                <a:cs typeface="Aharoni" panose="02010803020104030203" pitchFamily="2" charset="-79"/>
              </a:rPr>
              <a:t>which suggests..</a:t>
            </a:r>
          </a:p>
          <a:p>
            <a:r>
              <a:rPr lang="en-GB" sz="700" dirty="0">
                <a:cs typeface="Aharoni" panose="02010803020104030203" pitchFamily="2" charset="-79"/>
              </a:rPr>
              <a:t>the impact of this is… </a:t>
            </a:r>
          </a:p>
          <a:p>
            <a:r>
              <a:rPr lang="en-GB" sz="700" dirty="0">
                <a:cs typeface="Aharoni" panose="02010803020104030203" pitchFamily="2" charset="-79"/>
              </a:rPr>
              <a:t>which implies…</a:t>
            </a:r>
          </a:p>
          <a:p>
            <a:r>
              <a:rPr lang="en-GB" sz="700" dirty="0">
                <a:cs typeface="Aharoni" panose="02010803020104030203" pitchFamily="2" charset="-79"/>
              </a:rPr>
              <a:t>which conveys…   </a:t>
            </a:r>
          </a:p>
          <a:p>
            <a:endParaRPr lang="en-GB" sz="700" dirty="0">
              <a:cs typeface="Aharoni" panose="02010803020104030203" pitchFamily="2" charset="-79"/>
            </a:endParaRPr>
          </a:p>
          <a:p>
            <a:endParaRPr lang="en-GB" sz="700" dirty="0">
              <a:cs typeface="Aharoni" panose="02010803020104030203" pitchFamily="2" charset="-79"/>
            </a:endParaRPr>
          </a:p>
          <a:p>
            <a:r>
              <a:rPr lang="en-GB" sz="700" dirty="0">
                <a:cs typeface="Aharoni" panose="02010803020104030203" pitchFamily="2" charset="-79"/>
              </a:rPr>
              <a:t>the fact that…       </a:t>
            </a:r>
          </a:p>
          <a:p>
            <a:r>
              <a:rPr lang="en-GB" sz="700" dirty="0">
                <a:cs typeface="Aharoni" panose="02010803020104030203" pitchFamily="2" charset="-79"/>
              </a:rPr>
              <a:t>which demonstrates that… </a:t>
            </a:r>
          </a:p>
          <a:p>
            <a:r>
              <a:rPr lang="en-GB" sz="700" dirty="0">
                <a:cs typeface="Aharoni" panose="02010803020104030203" pitchFamily="2" charset="-79"/>
              </a:rPr>
              <a:t>This expresses… </a:t>
            </a:r>
            <a:br>
              <a:rPr lang="en-GB" sz="700" dirty="0">
                <a:cs typeface="Aharoni" panose="02010803020104030203" pitchFamily="2" charset="-79"/>
              </a:rPr>
            </a:br>
            <a:br>
              <a:rPr lang="en-GB" sz="700" dirty="0">
                <a:cs typeface="Aharoni" panose="02010803020104030203" pitchFamily="2" charset="-79"/>
              </a:rPr>
            </a:br>
            <a:endParaRPr lang="en-GB" sz="700" dirty="0">
              <a:cs typeface="Aharoni" panose="02010803020104030203" pitchFamily="2" charset="-79"/>
            </a:endParaRPr>
          </a:p>
        </p:txBody>
      </p:sp>
      <p:sp>
        <p:nvSpPr>
          <p:cNvPr id="78" name="Rounded Rectangle 77">
            <a:extLst>
              <a:ext uri="{FF2B5EF4-FFF2-40B4-BE49-F238E27FC236}">
                <a16:creationId xmlns:a16="http://schemas.microsoft.com/office/drawing/2014/main" id="{9DCDF578-6C6D-B54F-9830-595395DA5957}"/>
              </a:ext>
            </a:extLst>
          </p:cNvPr>
          <p:cNvSpPr>
            <a:spLocks/>
          </p:cNvSpPr>
          <p:nvPr/>
        </p:nvSpPr>
        <p:spPr>
          <a:xfrm>
            <a:off x="4646820" y="7130709"/>
            <a:ext cx="1854191" cy="607791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2" rtlCol="0" anchor="t"/>
          <a:lstStyle/>
          <a:p>
            <a:r>
              <a:rPr lang="en-GB" sz="700" dirty="0">
                <a:cs typeface="Aharoni" panose="02010803020104030203" pitchFamily="2" charset="-79"/>
              </a:rPr>
              <a:t>not only…</a:t>
            </a:r>
          </a:p>
          <a:p>
            <a:r>
              <a:rPr lang="en-GB" sz="700" dirty="0">
                <a:cs typeface="Aharoni" panose="02010803020104030203" pitchFamily="2" charset="-79"/>
              </a:rPr>
              <a:t>in contrast… </a:t>
            </a:r>
          </a:p>
          <a:p>
            <a:r>
              <a:rPr lang="en-GB" sz="700" dirty="0">
                <a:cs typeface="Aharoni" panose="02010803020104030203" pitchFamily="2" charset="-79"/>
              </a:rPr>
              <a:t>but also… </a:t>
            </a:r>
          </a:p>
          <a:p>
            <a:r>
              <a:rPr lang="en-GB" sz="700" dirty="0">
                <a:cs typeface="Aharoni" panose="02010803020104030203" pitchFamily="2" charset="-79"/>
              </a:rPr>
              <a:t>whereas …</a:t>
            </a:r>
          </a:p>
          <a:p>
            <a:r>
              <a:rPr lang="en-GB" sz="700" dirty="0">
                <a:cs typeface="Aharoni" panose="02010803020104030203" pitchFamily="2" charset="-79"/>
              </a:rPr>
              <a:t>Admittedly..</a:t>
            </a:r>
          </a:p>
          <a:p>
            <a:r>
              <a:rPr lang="en-GB" sz="700" dirty="0">
                <a:cs typeface="Aharoni" panose="02010803020104030203" pitchFamily="2" charset="-79"/>
              </a:rPr>
              <a:t>Arguably..</a:t>
            </a:r>
          </a:p>
          <a:p>
            <a:r>
              <a:rPr lang="en-GB" sz="700" dirty="0">
                <a:cs typeface="Aharoni" panose="02010803020104030203" pitchFamily="2" charset="-79"/>
              </a:rPr>
              <a:t>If you consider..</a:t>
            </a:r>
          </a:p>
          <a:p>
            <a:r>
              <a:rPr lang="en-GB" sz="700" dirty="0">
                <a:cs typeface="Aharoni" panose="02010803020104030203" pitchFamily="2" charset="-79"/>
              </a:rPr>
              <a:t>This could not have…</a:t>
            </a:r>
          </a:p>
        </p:txBody>
      </p:sp>
      <p:sp>
        <p:nvSpPr>
          <p:cNvPr id="79" name="Rounded Rectangle 78">
            <a:extLst>
              <a:ext uri="{FF2B5EF4-FFF2-40B4-BE49-F238E27FC236}">
                <a16:creationId xmlns:a16="http://schemas.microsoft.com/office/drawing/2014/main" id="{4BEA7DF6-F676-9144-B24D-2955AC41D441}"/>
              </a:ext>
            </a:extLst>
          </p:cNvPr>
          <p:cNvSpPr>
            <a:spLocks/>
          </p:cNvSpPr>
          <p:nvPr/>
        </p:nvSpPr>
        <p:spPr>
          <a:xfrm>
            <a:off x="4665141" y="8379260"/>
            <a:ext cx="1854191" cy="51364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2" rtlCol="0" anchor="t"/>
          <a:lstStyle/>
          <a:p>
            <a:r>
              <a:rPr lang="en-GB" sz="700" dirty="0">
                <a:cs typeface="Aharoni" panose="02010803020104030203" pitchFamily="2" charset="-79"/>
              </a:rPr>
              <a:t>Overall..</a:t>
            </a:r>
          </a:p>
          <a:p>
            <a:r>
              <a:rPr lang="en-GB" sz="700" dirty="0">
                <a:cs typeface="Aharoni" panose="02010803020104030203" pitchFamily="2" charset="-79"/>
              </a:rPr>
              <a:t>Therefore..</a:t>
            </a:r>
          </a:p>
          <a:p>
            <a:r>
              <a:rPr lang="en-GB" sz="700" dirty="0">
                <a:cs typeface="Aharoni" panose="02010803020104030203" pitchFamily="2" charset="-79"/>
              </a:rPr>
              <a:t>As a result…</a:t>
            </a:r>
          </a:p>
          <a:p>
            <a:r>
              <a:rPr lang="en-GB" sz="700" dirty="0">
                <a:cs typeface="Aharoni" panose="02010803020104030203" pitchFamily="2" charset="-79"/>
              </a:rPr>
              <a:t>Showing that…</a:t>
            </a:r>
          </a:p>
          <a:p>
            <a:r>
              <a:rPr lang="en-GB" sz="700" dirty="0">
                <a:cs typeface="Aharoni" panose="02010803020104030203" pitchFamily="2" charset="-79"/>
              </a:rPr>
              <a:t>This show the validity of…</a:t>
            </a:r>
          </a:p>
          <a:p>
            <a:r>
              <a:rPr lang="en-GB" sz="700" dirty="0">
                <a:cs typeface="Aharoni" panose="02010803020104030203" pitchFamily="2" charset="-79"/>
              </a:rPr>
              <a:t>In spite of this…</a:t>
            </a:r>
          </a:p>
          <a:p>
            <a:endParaRPr lang="en-GB" sz="700" dirty="0">
              <a:cs typeface="Aharoni" panose="02010803020104030203" pitchFamily="2" charset="-79"/>
            </a:endParaRPr>
          </a:p>
        </p:txBody>
      </p:sp>
      <p:sp>
        <p:nvSpPr>
          <p:cNvPr id="80" name="Rounded Rectangle 79">
            <a:extLst>
              <a:ext uri="{FF2B5EF4-FFF2-40B4-BE49-F238E27FC236}">
                <a16:creationId xmlns:a16="http://schemas.microsoft.com/office/drawing/2014/main" id="{CA0886DF-A812-1642-A3D4-1E5DEC3A4667}"/>
              </a:ext>
            </a:extLst>
          </p:cNvPr>
          <p:cNvSpPr>
            <a:spLocks noChangeAspect="1"/>
          </p:cNvSpPr>
          <p:nvPr/>
        </p:nvSpPr>
        <p:spPr>
          <a:xfrm>
            <a:off x="1571977" y="9198920"/>
            <a:ext cx="948266" cy="513644"/>
          </a:xfrm>
          <a:prstGeom prst="roundRect">
            <a:avLst/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latin typeface="Aharoni" panose="02010803020104030203" pitchFamily="2" charset="-79"/>
                <a:cs typeface="Aharoni" panose="02010803020104030203" pitchFamily="2" charset="-79"/>
              </a:rPr>
              <a:t>Finish the essay </a:t>
            </a:r>
          </a:p>
        </p:txBody>
      </p:sp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2631F4D5-E5B0-334F-B2FC-6D3DA1F36217}"/>
              </a:ext>
            </a:extLst>
          </p:cNvPr>
          <p:cNvSpPr>
            <a:spLocks noChangeAspect="1"/>
          </p:cNvSpPr>
          <p:nvPr/>
        </p:nvSpPr>
        <p:spPr>
          <a:xfrm>
            <a:off x="2808108" y="9198920"/>
            <a:ext cx="829728" cy="51364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>
                <a:cs typeface="Aharoni" panose="02010803020104030203" pitchFamily="2" charset="-79"/>
              </a:rPr>
              <a:t>Forcibly reaffirm your answer</a:t>
            </a:r>
          </a:p>
        </p:txBody>
      </p:sp>
      <p:sp>
        <p:nvSpPr>
          <p:cNvPr id="85" name="Rounded Rectangle 84">
            <a:extLst>
              <a:ext uri="{FF2B5EF4-FFF2-40B4-BE49-F238E27FC236}">
                <a16:creationId xmlns:a16="http://schemas.microsoft.com/office/drawing/2014/main" id="{D89EDCFF-C2C2-4046-A58D-7B0E230D98FD}"/>
              </a:ext>
            </a:extLst>
          </p:cNvPr>
          <p:cNvSpPr>
            <a:spLocks/>
          </p:cNvSpPr>
          <p:nvPr/>
        </p:nvSpPr>
        <p:spPr>
          <a:xfrm>
            <a:off x="4662319" y="9198132"/>
            <a:ext cx="1854191" cy="51364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2" rtlCol="0" anchor="t"/>
          <a:lstStyle/>
          <a:p>
            <a:r>
              <a:rPr lang="en-GB" sz="700" dirty="0">
                <a:cs typeface="Aharoni" panose="02010803020104030203" pitchFamily="2" charset="-79"/>
              </a:rPr>
              <a:t>The main cause was…</a:t>
            </a:r>
          </a:p>
          <a:p>
            <a:r>
              <a:rPr lang="en-GB" sz="700" dirty="0">
                <a:cs typeface="Aharoni" panose="02010803020104030203" pitchFamily="2" charset="-79"/>
              </a:rPr>
              <a:t>____ did not experience…</a:t>
            </a:r>
          </a:p>
          <a:p>
            <a:endParaRPr lang="en-GB" sz="700" dirty="0">
              <a:cs typeface="Aharoni" panose="02010803020104030203" pitchFamily="2" charset="-79"/>
            </a:endParaRPr>
          </a:p>
          <a:p>
            <a:r>
              <a:rPr lang="en-GB" sz="700" dirty="0">
                <a:cs typeface="Aharoni" panose="02010803020104030203" pitchFamily="2" charset="-79"/>
              </a:rPr>
              <a:t>Without ___ there would have been no…</a:t>
            </a:r>
          </a:p>
          <a:p>
            <a:r>
              <a:rPr lang="en-GB" sz="700" dirty="0">
                <a:cs typeface="Aharoni" panose="02010803020104030203" pitchFamily="2" charset="-79"/>
              </a:rPr>
              <a:t>____ won because of…</a:t>
            </a:r>
          </a:p>
        </p:txBody>
      </p:sp>
      <p:sp>
        <p:nvSpPr>
          <p:cNvPr id="86" name="Rounded Rectangle 85">
            <a:extLst>
              <a:ext uri="{FF2B5EF4-FFF2-40B4-BE49-F238E27FC236}">
                <a16:creationId xmlns:a16="http://schemas.microsoft.com/office/drawing/2014/main" id="{B4F11CC0-675E-A443-A2BB-56ABAECA3797}"/>
              </a:ext>
            </a:extLst>
          </p:cNvPr>
          <p:cNvSpPr>
            <a:spLocks noChangeAspect="1"/>
          </p:cNvSpPr>
          <p:nvPr/>
        </p:nvSpPr>
        <p:spPr>
          <a:xfrm>
            <a:off x="3747906" y="9198132"/>
            <a:ext cx="829728" cy="513644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800" dirty="0">
                <a:cs typeface="Aharoni" panose="02010803020104030203" pitchFamily="2" charset="-79"/>
              </a:rPr>
              <a:t>Use key points from paragraphs</a:t>
            </a:r>
          </a:p>
        </p:txBody>
      </p:sp>
      <p:sp>
        <p:nvSpPr>
          <p:cNvPr id="87" name="Rounded Rectangle 86">
            <a:extLst>
              <a:ext uri="{FF2B5EF4-FFF2-40B4-BE49-F238E27FC236}">
                <a16:creationId xmlns:a16="http://schemas.microsoft.com/office/drawing/2014/main" id="{A6F5AC8E-A815-7240-8243-3E3FB8A83C12}"/>
              </a:ext>
            </a:extLst>
          </p:cNvPr>
          <p:cNvSpPr>
            <a:spLocks/>
          </p:cNvSpPr>
          <p:nvPr/>
        </p:nvSpPr>
        <p:spPr>
          <a:xfrm>
            <a:off x="3881973" y="2288182"/>
            <a:ext cx="1854191" cy="50024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700" dirty="0">
                <a:cs typeface="Aharoni" panose="02010803020104030203" pitchFamily="2" charset="-79"/>
              </a:rPr>
              <a:t>The period of ____ was…</a:t>
            </a:r>
          </a:p>
          <a:p>
            <a:r>
              <a:rPr lang="en-GB" sz="700" dirty="0">
                <a:cs typeface="Aharoni" panose="02010803020104030203" pitchFamily="2" charset="-79"/>
              </a:rPr>
              <a:t>When ____ became president they had to ___</a:t>
            </a:r>
          </a:p>
          <a:p>
            <a:endParaRPr lang="en-GB" sz="700" dirty="0">
              <a:cs typeface="Aharoni" panose="02010803020104030203" pitchFamily="2" charset="-79"/>
            </a:endParaRP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33F64A53-0CA2-E942-9A53-5479F9C0C403}"/>
              </a:ext>
            </a:extLst>
          </p:cNvPr>
          <p:cNvSpPr>
            <a:spLocks/>
          </p:cNvSpPr>
          <p:nvPr/>
        </p:nvSpPr>
        <p:spPr>
          <a:xfrm>
            <a:off x="3886432" y="2974212"/>
            <a:ext cx="1854191" cy="50024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700" dirty="0">
                <a:cs typeface="Aharoni" panose="02010803020104030203" pitchFamily="2" charset="-79"/>
              </a:rPr>
              <a:t>____ was actually the main cause of </a:t>
            </a:r>
          </a:p>
          <a:p>
            <a:r>
              <a:rPr lang="en-GB" sz="700" dirty="0">
                <a:cs typeface="Aharoni" panose="02010803020104030203" pitchFamily="2" charset="-79"/>
              </a:rPr>
              <a:t>____ won because of ___ but mainly due to.</a:t>
            </a:r>
          </a:p>
          <a:p>
            <a:r>
              <a:rPr lang="en-GB" sz="700" dirty="0">
                <a:cs typeface="Aharoni" panose="02010803020104030203" pitchFamily="2" charset="-79"/>
              </a:rPr>
              <a:t>Without ___ there would have been no ___</a:t>
            </a:r>
          </a:p>
        </p:txBody>
      </p:sp>
      <p:sp>
        <p:nvSpPr>
          <p:cNvPr id="89" name="Rounded Rectangle 88">
            <a:extLst>
              <a:ext uri="{FF2B5EF4-FFF2-40B4-BE49-F238E27FC236}">
                <a16:creationId xmlns:a16="http://schemas.microsoft.com/office/drawing/2014/main" id="{E8D34A7A-C942-E842-82A1-197FCAC105C8}"/>
              </a:ext>
            </a:extLst>
          </p:cNvPr>
          <p:cNvSpPr>
            <a:spLocks/>
          </p:cNvSpPr>
          <p:nvPr/>
        </p:nvSpPr>
        <p:spPr>
          <a:xfrm>
            <a:off x="3881972" y="3678032"/>
            <a:ext cx="1854191" cy="500240"/>
          </a:xfrm>
          <a:prstGeom prst="round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700" dirty="0">
                <a:cs typeface="Aharoni" panose="02010803020104030203" pitchFamily="2" charset="-79"/>
              </a:rPr>
              <a:t>When you look at  X, Y and Z this is clear. </a:t>
            </a:r>
          </a:p>
          <a:p>
            <a:r>
              <a:rPr lang="en-GB" sz="700" dirty="0">
                <a:cs typeface="Aharoni" panose="02010803020104030203" pitchFamily="2" charset="-79"/>
              </a:rPr>
              <a:t>While X was significant, Y and Z also contributed. </a:t>
            </a:r>
          </a:p>
          <a:p>
            <a:r>
              <a:rPr lang="en-GB" sz="700" dirty="0">
                <a:cs typeface="Aharoni" panose="02010803020104030203" pitchFamily="2" charset="-79"/>
              </a:rPr>
              <a:t>A combination of X, Y and Z that led to…</a:t>
            </a:r>
          </a:p>
          <a:p>
            <a:endParaRPr lang="en-GB" sz="700" dirty="0">
              <a:cs typeface="Aharoni" panose="02010803020104030203" pitchFamily="2" charset="-79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8DE0D38-061E-7C49-B928-9E0670DBCC8D}"/>
              </a:ext>
            </a:extLst>
          </p:cNvPr>
          <p:cNvSpPr txBox="1"/>
          <p:nvPr/>
        </p:nvSpPr>
        <p:spPr>
          <a:xfrm>
            <a:off x="884767" y="0"/>
            <a:ext cx="5088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haroni" panose="02010803020104030203" pitchFamily="2" charset="-79"/>
                <a:cs typeface="Aharoni" panose="02010803020104030203" pitchFamily="2" charset="-79"/>
              </a:rPr>
              <a:t>A-level History essay planning guide 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F68D06CE-344F-4A43-957B-F00ED935CE5E}"/>
              </a:ext>
            </a:extLst>
          </p:cNvPr>
          <p:cNvCxnSpPr>
            <a:cxnSpLocks/>
            <a:stCxn id="7" idx="3"/>
            <a:endCxn id="80" idx="1"/>
          </p:cNvCxnSpPr>
          <p:nvPr/>
        </p:nvCxnSpPr>
        <p:spPr>
          <a:xfrm flipV="1">
            <a:off x="1284111" y="9455742"/>
            <a:ext cx="287866" cy="4987"/>
          </a:xfrm>
          <a:prstGeom prst="line">
            <a:avLst/>
          </a:prstGeom>
          <a:ln w="28575">
            <a:solidFill>
              <a:srgbClr val="009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DE0B2F1C-764F-A44B-9F8B-7D57AA0925CB}"/>
              </a:ext>
            </a:extLst>
          </p:cNvPr>
          <p:cNvCxnSpPr>
            <a:cxnSpLocks/>
            <a:stCxn id="50" idx="3"/>
            <a:endCxn id="60" idx="1"/>
          </p:cNvCxnSpPr>
          <p:nvPr/>
        </p:nvCxnSpPr>
        <p:spPr>
          <a:xfrm>
            <a:off x="2523065" y="4623011"/>
            <a:ext cx="287865" cy="0"/>
          </a:xfrm>
          <a:prstGeom prst="line">
            <a:avLst/>
          </a:prstGeom>
          <a:ln w="28575">
            <a:solidFill>
              <a:srgbClr val="009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37371DD6-4C39-EE45-A5AC-1853F2503E1C}"/>
              </a:ext>
            </a:extLst>
          </p:cNvPr>
          <p:cNvCxnSpPr>
            <a:cxnSpLocks/>
            <a:stCxn id="60" idx="2"/>
            <a:endCxn id="63" idx="0"/>
          </p:cNvCxnSpPr>
          <p:nvPr/>
        </p:nvCxnSpPr>
        <p:spPr>
          <a:xfrm flipH="1">
            <a:off x="3222971" y="4879833"/>
            <a:ext cx="2823" cy="366922"/>
          </a:xfrm>
          <a:prstGeom prst="straightConnector1">
            <a:avLst/>
          </a:prstGeom>
          <a:ln w="28575">
            <a:solidFill>
              <a:srgbClr val="0096FF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5BD8C34D-F9E5-6E4D-A1B6-098B5F28D95F}"/>
              </a:ext>
            </a:extLst>
          </p:cNvPr>
          <p:cNvCxnSpPr>
            <a:cxnSpLocks/>
            <a:stCxn id="63" idx="2"/>
            <a:endCxn id="64" idx="0"/>
          </p:cNvCxnSpPr>
          <p:nvPr/>
        </p:nvCxnSpPr>
        <p:spPr>
          <a:xfrm>
            <a:off x="3222971" y="5760399"/>
            <a:ext cx="2822" cy="333156"/>
          </a:xfrm>
          <a:prstGeom prst="straightConnector1">
            <a:avLst/>
          </a:prstGeom>
          <a:ln w="28575">
            <a:solidFill>
              <a:srgbClr val="0096FF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CF32668A-E60C-1B40-9DCD-146E97A3AFED}"/>
              </a:ext>
            </a:extLst>
          </p:cNvPr>
          <p:cNvCxnSpPr>
            <a:cxnSpLocks/>
            <a:stCxn id="64" idx="2"/>
            <a:endCxn id="65" idx="0"/>
          </p:cNvCxnSpPr>
          <p:nvPr/>
        </p:nvCxnSpPr>
        <p:spPr>
          <a:xfrm>
            <a:off x="3225793" y="6607199"/>
            <a:ext cx="1" cy="535920"/>
          </a:xfrm>
          <a:prstGeom prst="straightConnector1">
            <a:avLst/>
          </a:prstGeom>
          <a:ln w="28575">
            <a:solidFill>
              <a:srgbClr val="0096FF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2323F4DF-A69B-A74A-B171-765D51FDD1B1}"/>
              </a:ext>
            </a:extLst>
          </p:cNvPr>
          <p:cNvCxnSpPr>
            <a:cxnSpLocks/>
            <a:stCxn id="65" idx="2"/>
            <a:endCxn id="66" idx="0"/>
          </p:cNvCxnSpPr>
          <p:nvPr/>
        </p:nvCxnSpPr>
        <p:spPr>
          <a:xfrm>
            <a:off x="3225794" y="7656763"/>
            <a:ext cx="0" cy="722497"/>
          </a:xfrm>
          <a:prstGeom prst="straightConnector1">
            <a:avLst/>
          </a:prstGeom>
          <a:ln w="28575">
            <a:solidFill>
              <a:srgbClr val="0096FF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D74984DA-FFAA-7343-B29B-C79EB01545D3}"/>
              </a:ext>
            </a:extLst>
          </p:cNvPr>
          <p:cNvCxnSpPr>
            <a:cxnSpLocks/>
            <a:stCxn id="33" idx="3"/>
            <a:endCxn id="45" idx="1"/>
          </p:cNvCxnSpPr>
          <p:nvPr/>
        </p:nvCxnSpPr>
        <p:spPr>
          <a:xfrm flipV="1">
            <a:off x="2523065" y="2526314"/>
            <a:ext cx="287864" cy="5219"/>
          </a:xfrm>
          <a:prstGeom prst="line">
            <a:avLst/>
          </a:prstGeom>
          <a:ln w="28575">
            <a:solidFill>
              <a:srgbClr val="009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DC7A0A3A-F4EE-314F-8B40-BF146326FA62}"/>
              </a:ext>
            </a:extLst>
          </p:cNvPr>
          <p:cNvCxnSpPr>
            <a:cxnSpLocks/>
            <a:stCxn id="36" idx="3"/>
            <a:endCxn id="46" idx="1"/>
          </p:cNvCxnSpPr>
          <p:nvPr/>
        </p:nvCxnSpPr>
        <p:spPr>
          <a:xfrm flipV="1">
            <a:off x="2520755" y="3230714"/>
            <a:ext cx="290174" cy="320"/>
          </a:xfrm>
          <a:prstGeom prst="line">
            <a:avLst/>
          </a:prstGeom>
          <a:ln w="28575">
            <a:solidFill>
              <a:srgbClr val="009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2E500A0B-8146-4243-8FC6-6F8D21B84CF8}"/>
              </a:ext>
            </a:extLst>
          </p:cNvPr>
          <p:cNvCxnSpPr>
            <a:cxnSpLocks/>
            <a:stCxn id="37" idx="3"/>
            <a:endCxn id="47" idx="1"/>
          </p:cNvCxnSpPr>
          <p:nvPr/>
        </p:nvCxnSpPr>
        <p:spPr>
          <a:xfrm flipV="1">
            <a:off x="2523065" y="3931651"/>
            <a:ext cx="272342" cy="6636"/>
          </a:xfrm>
          <a:prstGeom prst="line">
            <a:avLst/>
          </a:prstGeom>
          <a:ln w="28575">
            <a:solidFill>
              <a:srgbClr val="009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690B00B-2AA7-8348-9CDF-FEDF6932A5C6}"/>
              </a:ext>
            </a:extLst>
          </p:cNvPr>
          <p:cNvCxnSpPr>
            <a:cxnSpLocks/>
            <a:stCxn id="80" idx="3"/>
            <a:endCxn id="84" idx="1"/>
          </p:cNvCxnSpPr>
          <p:nvPr/>
        </p:nvCxnSpPr>
        <p:spPr>
          <a:xfrm>
            <a:off x="2520243" y="9455742"/>
            <a:ext cx="287865" cy="0"/>
          </a:xfrm>
          <a:prstGeom prst="line">
            <a:avLst/>
          </a:prstGeom>
          <a:ln w="28575">
            <a:solidFill>
              <a:srgbClr val="009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7FB7B305-801B-A946-B8A7-C658A0AA3B9B}"/>
              </a:ext>
            </a:extLst>
          </p:cNvPr>
          <p:cNvCxnSpPr/>
          <p:nvPr/>
        </p:nvCxnSpPr>
        <p:spPr>
          <a:xfrm>
            <a:off x="160421" y="2201333"/>
            <a:ext cx="0" cy="7589596"/>
          </a:xfrm>
          <a:prstGeom prst="straightConnector1">
            <a:avLst/>
          </a:prstGeom>
          <a:ln w="28575">
            <a:solidFill>
              <a:srgbClr val="0096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DB6D7899-2A17-E44F-9273-0EA59935441A}"/>
              </a:ext>
            </a:extLst>
          </p:cNvPr>
          <p:cNvCxnSpPr>
            <a:cxnSpLocks/>
          </p:cNvCxnSpPr>
          <p:nvPr/>
        </p:nvCxnSpPr>
        <p:spPr>
          <a:xfrm>
            <a:off x="160421" y="383474"/>
            <a:ext cx="0" cy="1836515"/>
          </a:xfrm>
          <a:prstGeom prst="straightConnector1">
            <a:avLst/>
          </a:prstGeom>
          <a:ln w="28575">
            <a:solidFill>
              <a:srgbClr val="0096F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41A4AC87-3A65-E24F-ACBB-304B3FDCC8B5}"/>
              </a:ext>
            </a:extLst>
          </p:cNvPr>
          <p:cNvCxnSpPr>
            <a:cxnSpLocks/>
            <a:stCxn id="52" idx="2"/>
            <a:endCxn id="172" idx="0"/>
          </p:cNvCxnSpPr>
          <p:nvPr/>
        </p:nvCxnSpPr>
        <p:spPr>
          <a:xfrm>
            <a:off x="2049079" y="6918351"/>
            <a:ext cx="4439" cy="5860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Rounded Rectangle 171">
            <a:extLst>
              <a:ext uri="{FF2B5EF4-FFF2-40B4-BE49-F238E27FC236}">
                <a16:creationId xmlns:a16="http://schemas.microsoft.com/office/drawing/2014/main" id="{037BDEC9-1B0F-3145-B138-57D284C4A052}"/>
              </a:ext>
            </a:extLst>
          </p:cNvPr>
          <p:cNvSpPr>
            <a:spLocks noChangeAspect="1"/>
          </p:cNvSpPr>
          <p:nvPr/>
        </p:nvSpPr>
        <p:spPr>
          <a:xfrm>
            <a:off x="1579385" y="7504367"/>
            <a:ext cx="948266" cy="513644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>
                <a:latin typeface="Aharoni" panose="02010803020104030203" pitchFamily="2" charset="-79"/>
                <a:cs typeface="Aharoni" panose="02010803020104030203" pitchFamily="2" charset="-79"/>
              </a:rPr>
              <a:t>More if needed </a:t>
            </a:r>
          </a:p>
        </p:txBody>
      </p:sp>
      <p:sp>
        <p:nvSpPr>
          <p:cNvPr id="178" name="Rounded Rectangle 177">
            <a:extLst>
              <a:ext uri="{FF2B5EF4-FFF2-40B4-BE49-F238E27FC236}">
                <a16:creationId xmlns:a16="http://schemas.microsoft.com/office/drawing/2014/main" id="{B084B547-DC04-4F4F-8B6F-B6530F6D2217}"/>
              </a:ext>
            </a:extLst>
          </p:cNvPr>
          <p:cNvSpPr>
            <a:spLocks noChangeAspect="1"/>
          </p:cNvSpPr>
          <p:nvPr/>
        </p:nvSpPr>
        <p:spPr>
          <a:xfrm rot="16200000">
            <a:off x="-320270" y="1181642"/>
            <a:ext cx="948266" cy="227516"/>
          </a:xfrm>
          <a:prstGeom prst="roundRect">
            <a:avLst/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latin typeface="Aharoni" panose="02010803020104030203" pitchFamily="2" charset="-79"/>
                <a:cs typeface="Aharoni" panose="02010803020104030203" pitchFamily="2" charset="-79"/>
              </a:rPr>
              <a:t>5 minutes</a:t>
            </a:r>
          </a:p>
        </p:txBody>
      </p:sp>
      <p:sp>
        <p:nvSpPr>
          <p:cNvPr id="179" name="Rounded Rectangle 178">
            <a:extLst>
              <a:ext uri="{FF2B5EF4-FFF2-40B4-BE49-F238E27FC236}">
                <a16:creationId xmlns:a16="http://schemas.microsoft.com/office/drawing/2014/main" id="{FB48DB85-1E81-D04D-85BF-BD7F67950D03}"/>
              </a:ext>
            </a:extLst>
          </p:cNvPr>
          <p:cNvSpPr>
            <a:spLocks noChangeAspect="1"/>
          </p:cNvSpPr>
          <p:nvPr/>
        </p:nvSpPr>
        <p:spPr>
          <a:xfrm rot="16200000">
            <a:off x="-313355" y="5664067"/>
            <a:ext cx="948266" cy="227516"/>
          </a:xfrm>
          <a:prstGeom prst="roundRect">
            <a:avLst/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latin typeface="Aharoni" panose="02010803020104030203" pitchFamily="2" charset="-79"/>
                <a:cs typeface="Aharoni" panose="02010803020104030203" pitchFamily="2" charset="-79"/>
              </a:rPr>
              <a:t>40 minutes</a:t>
            </a:r>
          </a:p>
        </p:txBody>
      </p:sp>
    </p:spTree>
    <p:extLst>
      <p:ext uri="{BB962C8B-B14F-4D97-AF65-F5344CB8AC3E}">
        <p14:creationId xmlns:p14="http://schemas.microsoft.com/office/powerpoint/2010/main" val="3113496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396</Words>
  <Application>Microsoft Office PowerPoint</Application>
  <PresentationFormat>A4 Paper (210x297 mm)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Beale</dc:creator>
  <cp:lastModifiedBy>Martyn Henson</cp:lastModifiedBy>
  <cp:revision>11</cp:revision>
  <dcterms:created xsi:type="dcterms:W3CDTF">2021-04-30T09:29:11Z</dcterms:created>
  <dcterms:modified xsi:type="dcterms:W3CDTF">2022-01-21T16:01:46Z</dcterms:modified>
</cp:coreProperties>
</file>