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0" r:id="rId1"/>
    <p:sldMasterId id="2147483671" r:id="rId2"/>
  </p:sldMasterIdLst>
  <p:notesMasterIdLst>
    <p:notesMasterId r:id="rId34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9" r:id="rId33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D805764-8E63-47C6-AF62-2A05D72C9864}">
  <a:tblStyle styleId="{0D805764-8E63-47C6-AF62-2A05D72C986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8C35C45F-DB38-41D2-85A0-F96CCD7DB56D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730" y="8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115cfb69c63_2_7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g115cfb69c63_2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115cfb69c63_2_1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g115cfb69c63_2_1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117b257511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117b257511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115cfb69c63_2_14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217;g115cfb69c63_2_1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115cfb69c63_2_14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g115cfb69c63_2_1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115cfb69c63_2_15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234;g115cfb69c63_2_1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115cfb69c63_2_15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Google Shape;239;g115cfb69c63_2_1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115cfb69c63_2_16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g115cfb69c63_2_1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115cfb69c63_2_17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" name="Google Shape;257;g115cfb69c63_2_1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115cfb69c63_2_18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g115cfb69c63_2_1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115cfb69c63_2_19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Google Shape;274;g115cfb69c63_2_1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115cfb69c63_2_8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g115cfb69c63_2_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115cfb69c63_2_19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" name="Google Shape;284;g115cfb69c63_2_1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115cfb69c63_2_2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" name="Google Shape;297;g115cfb69c63_2_2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115cfb69c63_2_2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" name="Google Shape;302;g115cfb69c63_2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1d6ea82695a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8" name="Google Shape;308;g1d6ea82695a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115cfb69c63_2_27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" name="Google Shape;315;g115cfb69c63_2_2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g1173c1d724b_0_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3" name="Google Shape;323;g1173c1d724b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1d6ea82695a_0_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" name="Google Shape;330;g1d6ea82695a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g115cfb69c63_2_3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0" name="Google Shape;340;g115cfb69c63_2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g115cfb69c63_2_3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7" name="Google Shape;347;g115cfb69c63_2_3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115cfb69c63_2_33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4" name="Google Shape;354;g115cfb69c63_2_3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1cb7a20f81e_1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g1cb7a20f81e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g115cfb69c63_2_2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g115cfb69c63_2_2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g115cfb69c63_2_34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4" name="Google Shape;394;g115cfb69c63_2_3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115cfb69c63_2_9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g115cfb69c63_2_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117b91414d3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g117b91414d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1cb7a20f81e_1_8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g1cb7a20f81e_1_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115cfb69c63_2_10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g115cfb69c63_2_1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115cfb69c63_2_1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g115cfb69c63_2_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115cfb69c63_2_1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g115cfb69c63_2_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59" name="Google Shape;59;p1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5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5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65" name="Google Shape;65;p1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7"/>
          <p:cNvSpPr txBox="1"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7"/>
          <p:cNvSpPr txBox="1">
            <a:spLocks noGrp="1"/>
          </p:cNvSpPr>
          <p:nvPr>
            <p:ph type="body" idx="1"/>
          </p:nvPr>
        </p:nvSpPr>
        <p:spPr>
          <a:xfrm>
            <a:off x="623888" y="3442097"/>
            <a:ext cx="78867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75" name="Google Shape;75;p1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8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8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18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82" name="Google Shape;82;p1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9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19"/>
          <p:cNvSpPr txBox="1">
            <a:spLocks noGrp="1"/>
          </p:cNvSpPr>
          <p:nvPr>
            <p:ph type="body" idx="1"/>
          </p:nvPr>
        </p:nvSpPr>
        <p:spPr>
          <a:xfrm>
            <a:off x="629841" y="1260872"/>
            <a:ext cx="3868340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88" name="Google Shape;88;p19"/>
          <p:cNvSpPr txBox="1">
            <a:spLocks noGrp="1"/>
          </p:cNvSpPr>
          <p:nvPr>
            <p:ph type="body" idx="2"/>
          </p:nvPr>
        </p:nvSpPr>
        <p:spPr>
          <a:xfrm>
            <a:off x="629841" y="1878806"/>
            <a:ext cx="3868340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89" name="Google Shape;89;p19"/>
          <p:cNvSpPr txBox="1">
            <a:spLocks noGrp="1"/>
          </p:cNvSpPr>
          <p:nvPr>
            <p:ph type="body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90" name="Google Shape;90;p19"/>
          <p:cNvSpPr txBox="1">
            <a:spLocks noGrp="1"/>
          </p:cNvSpPr>
          <p:nvPr>
            <p:ph type="body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91" name="Google Shape;91;p19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19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1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0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2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2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1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1"/>
          <p:cNvSpPr txBox="1">
            <a:spLocks noGrp="1"/>
          </p:cNvSpPr>
          <p:nvPr>
            <p:ph type="body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619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marL="2286000" lvl="4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marL="2743200" lvl="5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102" name="Google Shape;102;p21"/>
          <p:cNvSpPr txBox="1">
            <a:spLocks noGrp="1"/>
          </p:cNvSpPr>
          <p:nvPr>
            <p:ph type="body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103" name="Google Shape;103;p2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2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2"/>
          <p:cNvSpPr>
            <a:spLocks noGrp="1"/>
          </p:cNvSpPr>
          <p:nvPr>
            <p:ph type="pic" idx="2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2"/>
          <p:cNvSpPr txBox="1">
            <a:spLocks noGrp="1"/>
          </p:cNvSpPr>
          <p:nvPr>
            <p:ph type="body" idx="1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110" name="Google Shape;110;p2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3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3"/>
          <p:cNvSpPr txBox="1">
            <a:spLocks noGrp="1"/>
          </p:cNvSpPr>
          <p:nvPr>
            <p:ph type="body" idx="1"/>
          </p:nvPr>
        </p:nvSpPr>
        <p:spPr>
          <a:xfrm rot="5400000">
            <a:off x="2940248" y="-942379"/>
            <a:ext cx="3263504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4"/>
          <p:cNvSpPr txBox="1">
            <a:spLocks noGrp="1"/>
          </p:cNvSpPr>
          <p:nvPr>
            <p:ph type="title"/>
          </p:nvPr>
        </p:nvSpPr>
        <p:spPr>
          <a:xfrm rot="5400000">
            <a:off x="5350073" y="1467445"/>
            <a:ext cx="4358879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4"/>
          <p:cNvSpPr txBox="1">
            <a:spLocks noGrp="1"/>
          </p:cNvSpPr>
          <p:nvPr>
            <p:ph type="body" idx="1"/>
          </p:nvPr>
        </p:nvSpPr>
        <p:spPr>
          <a:xfrm rot="5400000">
            <a:off x="1349573" y="-447080"/>
            <a:ext cx="4358879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.uk/url?sa=i&amp;rct=j&amp;q=&amp;esrc=s&amp;source=images&amp;cd=&amp;cad=rja&amp;uact=8&amp;ved=0ahUKEwjv8ePj463JAhWFSA8KHfxqDNkQjRwIBw&amp;url=http://www.uniformality.co.uk/wilsthorpe-school-181-c.asp&amp;psig=AFQjCNHHE5w9LLQyeSY0a6HrHbV2gk8aWw&amp;ust=1448616672751193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.uk/url?sa=i&amp;rct=j&amp;q=&amp;esrc=s&amp;source=images&amp;cd=&amp;cad=rja&amp;uact=8&amp;ved=0ahUKEwjv8ePj463JAhWFSA8KHfxqDNkQjRwIBw&amp;url=http://www.uniformality.co.uk/wilsthorpe-school-181-c.asp&amp;psig=AFQjCNHHE5w9LLQyeSY0a6HrHbV2gk8aWw&amp;ust=1448616672751193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png"/><Relationship Id="rId5" Type="http://schemas.openxmlformats.org/officeDocument/2006/relationships/image" Target="../media/image4.png"/><Relationship Id="rId4" Type="http://schemas.openxmlformats.org/officeDocument/2006/relationships/image" Target="../media/image1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enecalearning.com/" TargetMode="External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.gif"/><Relationship Id="rId5" Type="http://schemas.openxmlformats.org/officeDocument/2006/relationships/hyperlink" Target="http://www.google.co.uk/url?sa=i&amp;rct=j&amp;q=&amp;esrc=s&amp;source=images&amp;cd=&amp;cad=rja&amp;uact=8&amp;ved=0ahUKEwjv8ePj463JAhWFSA8KHfxqDNkQjRwIBw&amp;url=http://www.uniformality.co.uk/wilsthorpe-school-181-c.asp&amp;psig=AFQjCNHHE5w9LLQyeSY0a6HrHbV2gk8aWw&amp;ust=1448616672751193" TargetMode="External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.uk/url?sa=i&amp;rct=j&amp;q=&amp;esrc=s&amp;source=images&amp;cd=&amp;cad=rja&amp;uact=8&amp;ved=0ahUKEwjv8ePj463JAhWFSA8KHfxqDNkQjRwIBw&amp;url=http://www.uniformality.co.uk/wilsthorpe-school-181-c.asp&amp;psig=AFQjCNHHE5w9LLQyeSY0a6HrHbV2gk8aWw&amp;ust=1448616672751193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.png"/><Relationship Id="rId4" Type="http://schemas.openxmlformats.org/officeDocument/2006/relationships/image" Target="../media/image1.gi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.gif"/><Relationship Id="rId5" Type="http://schemas.openxmlformats.org/officeDocument/2006/relationships/hyperlink" Target="http://www.google.co.uk/url?sa=i&amp;rct=j&amp;q=&amp;esrc=s&amp;source=images&amp;cd=&amp;cad=rja&amp;uact=8&amp;ved=0ahUKEwjv8ePj463JAhWFSA8KHfxqDNkQjRwIBw&amp;url=http://www.uniformality.co.uk/wilsthorpe-school-181-c.asp&amp;psig=AFQjCNHHE5w9LLQyeSY0a6HrHbV2gk8aWw&amp;ust=1448616672751193" TargetMode="External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.gif"/><Relationship Id="rId4" Type="http://schemas.openxmlformats.org/officeDocument/2006/relationships/hyperlink" Target="http://www.google.co.uk/url?sa=i&amp;rct=j&amp;q=&amp;esrc=s&amp;source=images&amp;cd=&amp;cad=rja&amp;uact=8&amp;ved=0ahUKEwjv8ePj463JAhWFSA8KHfxqDNkQjRwIBw&amp;url=http://www.uniformality.co.uk/wilsthorpe-school-181-c.asp&amp;psig=AFQjCNHHE5w9LLQyeSY0a6HrHbV2gk8aWw&amp;ust=1448616672751193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.gif"/><Relationship Id="rId4" Type="http://schemas.openxmlformats.org/officeDocument/2006/relationships/hyperlink" Target="http://www.google.co.uk/url?sa=i&amp;rct=j&amp;q=&amp;esrc=s&amp;source=images&amp;cd=&amp;cad=rja&amp;uact=8&amp;ved=0ahUKEwjv8ePj463JAhWFSA8KHfxqDNkQjRwIBw&amp;url=http://www.uniformality.co.uk/wilsthorpe-school-181-c.asp&amp;psig=AFQjCNHHE5w9LLQyeSY0a6HrHbV2gk8aWw&amp;ust=1448616672751193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.gif"/><Relationship Id="rId4" Type="http://schemas.openxmlformats.org/officeDocument/2006/relationships/hyperlink" Target="http://www.google.co.uk/url?sa=i&amp;rct=j&amp;q=&amp;esrc=s&amp;source=images&amp;cd=&amp;cad=rja&amp;uact=8&amp;ved=0ahUKEwjv8ePj463JAhWFSA8KHfxqDNkQjRwIBw&amp;url=http://www.uniformality.co.uk/wilsthorpe-school-181-c.asp&amp;psig=AFQjCNHHE5w9LLQyeSY0a6HrHbV2gk8aWw&amp;ust=1448616672751193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.uk/url?sa=i&amp;rct=j&amp;q=&amp;esrc=s&amp;source=images&amp;cd=&amp;cad=rja&amp;uact=8&amp;ved=0ahUKEwjv8ePj463JAhWFSA8KHfxqDNkQjRwIBw&amp;url=http://www.uniformality.co.uk/wilsthorpe-school-181-c.asp&amp;psig=AFQjCNHHE5w9LLQyeSY0a6HrHbV2gk8aWw&amp;ust=1448616672751193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.gi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hyperlink" Target="https://www.youtube.com/watch?v=EGn1Ilx_3o4&amp;list=PLcvEcrsF_9zLw38-qZQdnq5h-i7L5QOlU" TargetMode="External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1.gif"/><Relationship Id="rId4" Type="http://schemas.openxmlformats.org/officeDocument/2006/relationships/hyperlink" Target="https://www.youtube.com/watch?v=h0gDzLhfxRI" TargetMode="External"/><Relationship Id="rId9" Type="http://schemas.openxmlformats.org/officeDocument/2006/relationships/hyperlink" Target="http://www.google.co.uk/url?sa=i&amp;rct=j&amp;q=&amp;esrc=s&amp;source=images&amp;cd=&amp;cad=rja&amp;uact=8&amp;ved=0ahUKEwjv8ePj463JAhWFSA8KHfxqDNkQjRwIBw&amp;url=http://www.uniformality.co.uk/wilsthorpe-school-181-c.asp&amp;psig=AFQjCNHHE5w9LLQyeSY0a6HrHbV2gk8aWw&amp;ust=1448616672751193" TargetMode="Externa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.uk/url?sa=i&amp;rct=j&amp;q=&amp;esrc=s&amp;source=images&amp;cd=&amp;cad=rja&amp;uact=8&amp;ved=0ahUKEwjv8ePj463JAhWFSA8KHfxqDNkQjRwIBw&amp;url=http://www.uniformality.co.uk/wilsthorpe-school-181-c.asp&amp;psig=AFQjCNHHE5w9LLQyeSY0a6HrHbV2gk8aWw&amp;ust=1448616672751193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.gif"/><Relationship Id="rId5" Type="http://schemas.openxmlformats.org/officeDocument/2006/relationships/hyperlink" Target="http://www.google.co.uk/url?sa=i&amp;rct=j&amp;q=&amp;esrc=s&amp;source=images&amp;cd=&amp;cad=rja&amp;uact=8&amp;ved=0ahUKEwjv8ePj463JAhWFSA8KHfxqDNkQjRwIBw&amp;url=http://www.uniformality.co.uk/wilsthorpe-school-181-c.asp&amp;psig=AFQjCNHHE5w9LLQyeSY0a6HrHbV2gk8aWw&amp;ust=1448616672751193" TargetMode="External"/><Relationship Id="rId4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.uk/url?sa=i&amp;rct=j&amp;q=&amp;esrc=s&amp;source=images&amp;cd=&amp;cad=rja&amp;uact=8&amp;ved=0ahUKEwjv8ePj463JAhWFSA8KHfxqDNkQjRwIBw&amp;url=http://www.uniformality.co.uk/wilsthorpe-school-181-c.asp&amp;psig=AFQjCNHHE5w9LLQyeSY0a6HrHbV2gk8aWw&amp;ust=1448616672751193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6.png"/><Relationship Id="rId4" Type="http://schemas.openxmlformats.org/officeDocument/2006/relationships/image" Target="../media/image1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.uk/url?sa=i&amp;rct=j&amp;q=&amp;esrc=s&amp;source=images&amp;cd=&amp;cad=rja&amp;uact=8&amp;ved=0ahUKEwjv8ePj463JAhWFSA8KHfxqDNkQjRwIBw&amp;url=http://www.uniformality.co.uk/wilsthorpe-school-181-c.asp&amp;psig=AFQjCNHHE5w9LLQyeSY0a6HrHbV2gk8aWw&amp;ust=1448616672751193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1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.uk/url?sa=i&amp;rct=j&amp;q=&amp;esrc=s&amp;source=images&amp;cd=&amp;cad=rja&amp;uact=8&amp;ved=0ahUKEwjv8ePj463JAhWFSA8KHfxqDNkQjRwIBw&amp;url=http://www.uniformality.co.uk/wilsthorpe-school-181-c.asp&amp;psig=AFQjCNHHE5w9LLQyeSY0a6HrHbV2gk8aWw&amp;ust=1448616672751193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9.png"/><Relationship Id="rId5" Type="http://schemas.openxmlformats.org/officeDocument/2006/relationships/hyperlink" Target="https://corbettmaths.com/" TargetMode="External"/><Relationship Id="rId4" Type="http://schemas.openxmlformats.org/officeDocument/2006/relationships/image" Target="../media/image1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.uk/url?sa=i&amp;rct=j&amp;q=&amp;esrc=s&amp;source=images&amp;cd=&amp;cad=rja&amp;uact=8&amp;ved=0ahUKEwjv8ePj463JAhWFSA8KHfxqDNkQjRwIBw&amp;url=http://www.uniformality.co.uk/wilsthorpe-school-181-c.asp&amp;psig=AFQjCNHHE5w9LLQyeSY0a6HrHbV2gk8aWw&amp;ust=1448616672751193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0.png"/><Relationship Id="rId4" Type="http://schemas.openxmlformats.org/officeDocument/2006/relationships/image" Target="../media/image1.g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inpointlearning.co.uk/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.gif"/><Relationship Id="rId5" Type="http://schemas.openxmlformats.org/officeDocument/2006/relationships/hyperlink" Target="http://www.google.co.uk/url?sa=i&amp;rct=j&amp;q=&amp;esrc=s&amp;source=images&amp;cd=&amp;cad=rja&amp;uact=8&amp;ved=0ahUKEwjv8ePj463JAhWFSA8KHfxqDNkQjRwIBw&amp;url=http://www.uniformality.co.uk/wilsthorpe-school-181-c.asp&amp;psig=AFQjCNHHE5w9LLQyeSY0a6HrHbV2gk8aWw&amp;ust=1448616672751193" TargetMode="External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.gif"/><Relationship Id="rId4" Type="http://schemas.openxmlformats.org/officeDocument/2006/relationships/hyperlink" Target="http://www.google.co.uk/url?sa=i&amp;rct=j&amp;q=&amp;esrc=s&amp;source=images&amp;cd=&amp;cad=rja&amp;uact=8&amp;ved=0ahUKEwjv8ePj463JAhWFSA8KHfxqDNkQjRwIBw&amp;url=http://www.uniformality.co.uk/wilsthorpe-school-181-c.asp&amp;psig=AFQjCNHHE5w9LLQyeSY0a6HrHbV2gk8aWw&amp;ust=1448616672751193" TargetMode="Externa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co.uk/url?sa=i&amp;rct=j&amp;q=&amp;esrc=s&amp;source=images&amp;cd=&amp;cad=rja&amp;uact=8&amp;ved=0ahUKEwjv8ePj463JAhWFSA8KHfxqDNkQjRwIBw&amp;url=http://www.uniformality.co.uk/wilsthorpe-school-181-c.asp&amp;psig=AFQjCNHHE5w9LLQyeSY0a6HrHbV2gk8aWw&amp;ust=1448616672751193" TargetMode="External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image" Target="../media/image1.gi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.uk/url?sa=i&amp;rct=j&amp;q=&amp;esrc=s&amp;source=images&amp;cd=&amp;cad=rja&amp;uact=8&amp;ved=0ahUKEwjv8ePj463JAhWFSA8KHfxqDNkQjRwIBw&amp;url=http://www.uniformality.co.uk/wilsthorpe-school-181-c.asp&amp;psig=AFQjCNHHE5w9LLQyeSY0a6HrHbV2gk8aWw&amp;ust=1448616672751193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.uk/url?sa=i&amp;rct=j&amp;q=&amp;esrc=s&amp;source=images&amp;cd=&amp;cad=rja&amp;uact=8&amp;ved=0ahUKEwjv8ePj463JAhWFSA8KHfxqDNkQjRwIBw&amp;url=http://www.uniformality.co.uk/wilsthorpe-school-181-c.asp&amp;psig=AFQjCNHHE5w9LLQyeSY0a6HrHbV2gk8aWw&amp;ust=1448616672751193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.uk/url?sa=i&amp;rct=j&amp;q=&amp;esrc=s&amp;source=images&amp;cd=&amp;cad=rja&amp;uact=8&amp;ved=0ahUKEwjv8ePj463JAhWFSA8KHfxqDNkQjRwIBw&amp;url=http://www.uniformality.co.uk/wilsthorpe-school-181-c.asp&amp;psig=AFQjCNHHE5w9LLQyeSY0a6HrHbV2gk8aWw&amp;ust=1448616672751193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.png"/><Relationship Id="rId4" Type="http://schemas.openxmlformats.org/officeDocument/2006/relationships/image" Target="../media/image1.gi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.uk/url?sa=i&amp;rct=j&amp;q=&amp;esrc=s&amp;source=images&amp;cd=&amp;cad=rja&amp;uact=8&amp;ved=0ahUKEwjv8ePj463JAhWFSA8KHfxqDNkQjRwIBw&amp;url=http://www.uniformality.co.uk/wilsthorpe-school-181-c.asp&amp;psig=AFQjCNHHE5w9LLQyeSY0a6HrHbV2gk8aWw&amp;ust=1448616672751193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.png"/><Relationship Id="rId4" Type="http://schemas.openxmlformats.org/officeDocument/2006/relationships/image" Target="../media/image1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.png"/><Relationship Id="rId5" Type="http://schemas.openxmlformats.org/officeDocument/2006/relationships/image" Target="../media/image1.gif"/><Relationship Id="rId4" Type="http://schemas.openxmlformats.org/officeDocument/2006/relationships/hyperlink" Target="http://www.google.co.uk/url?sa=i&amp;rct=j&amp;q=&amp;esrc=s&amp;source=images&amp;cd=&amp;cad=rja&amp;uact=8&amp;ved=0ahUKEwjv8ePj463JAhWFSA8KHfxqDNkQjRwIBw&amp;url=http://www.uniformality.co.uk/wilsthorpe-school-181-c.asp&amp;psig=AFQjCNHHE5w9LLQyeSY0a6HrHbV2gk8aWw&amp;ust=1448616672751193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5"/>
          <p:cNvSpPr txBox="1">
            <a:spLocks noGrp="1"/>
          </p:cNvSpPr>
          <p:nvPr>
            <p:ph type="ctrTitle"/>
          </p:nvPr>
        </p:nvSpPr>
        <p:spPr>
          <a:xfrm>
            <a:off x="1143000" y="841771"/>
            <a:ext cx="6858000" cy="25646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600"/>
              <a:buFont typeface="Federo"/>
              <a:buNone/>
            </a:pPr>
            <a:r>
              <a:rPr lang="en-GB" sz="6600" b="1" dirty="0">
                <a:latin typeface="Federo"/>
                <a:ea typeface="Federo"/>
                <a:cs typeface="Federo"/>
                <a:sym typeface="Federo"/>
              </a:rPr>
              <a:t>KS4 Exam Preparation Evening:</a:t>
            </a:r>
            <a:br>
              <a:rPr lang="en-GB" sz="6600" b="1" dirty="0">
                <a:latin typeface="Federo"/>
                <a:ea typeface="Federo"/>
                <a:cs typeface="Federo"/>
                <a:sym typeface="Federo"/>
              </a:rPr>
            </a:br>
            <a:r>
              <a:rPr lang="en" sz="6600" b="1" dirty="0">
                <a:latin typeface="Federo"/>
                <a:ea typeface="Federo"/>
                <a:cs typeface="Federo"/>
                <a:sym typeface="Federo"/>
              </a:rPr>
              <a:t>Revision Support</a:t>
            </a:r>
            <a:endParaRPr dirty="0"/>
          </a:p>
        </p:txBody>
      </p:sp>
      <p:sp>
        <p:nvSpPr>
          <p:cNvPr id="130" name="Google Shape;130;p25"/>
          <p:cNvSpPr txBox="1">
            <a:spLocks noGrp="1"/>
          </p:cNvSpPr>
          <p:nvPr>
            <p:ph type="subTitle" idx="1"/>
          </p:nvPr>
        </p:nvSpPr>
        <p:spPr>
          <a:xfrm>
            <a:off x="1143000" y="3406377"/>
            <a:ext cx="6858000" cy="449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" dirty="0"/>
              <a:t>How to support your child through their GCSE exams</a:t>
            </a:r>
            <a:endParaRPr dirty="0"/>
          </a:p>
        </p:txBody>
      </p:sp>
      <p:pic>
        <p:nvPicPr>
          <p:cNvPr id="131" name="Google Shape;131;p25" descr="http://www.uniformality.co.uk/ekmps/shops/uniformality/resources/Design/wils-day-logo-bigger.gif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b="10907"/>
          <a:stretch/>
        </p:blipFill>
        <p:spPr>
          <a:xfrm>
            <a:off x="8001000" y="4275665"/>
            <a:ext cx="956734" cy="7450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34"/>
          <p:cNvSpPr txBox="1">
            <a:spLocks noGrp="1"/>
          </p:cNvSpPr>
          <p:nvPr>
            <p:ph type="body" idx="1"/>
          </p:nvPr>
        </p:nvSpPr>
        <p:spPr>
          <a:xfrm>
            <a:off x="372422" y="1369219"/>
            <a:ext cx="5571179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r>
              <a:rPr lang="en"/>
              <a:t>Equations….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r>
              <a:rPr lang="en"/>
              <a:t>There is no requirement for students to learn the equations this year. 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endParaRPr/>
          </a:p>
        </p:txBody>
      </p:sp>
      <p:pic>
        <p:nvPicPr>
          <p:cNvPr id="202" name="Google Shape;202;p34" descr="http://www.uniformality.co.uk/ekmps/shops/uniformality/resources/Design/wils-day-logo-bigger.gif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b="10907"/>
          <a:stretch/>
        </p:blipFill>
        <p:spPr>
          <a:xfrm>
            <a:off x="8255000" y="4406447"/>
            <a:ext cx="718475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3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72421" y="319736"/>
            <a:ext cx="3119150" cy="6659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3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105525" y="133350"/>
            <a:ext cx="2786063" cy="27860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35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210;p35"/>
          <p:cNvSpPr txBox="1">
            <a:spLocks noGrp="1"/>
          </p:cNvSpPr>
          <p:nvPr>
            <p:ph type="body" idx="1"/>
          </p:nvPr>
        </p:nvSpPr>
        <p:spPr>
          <a:xfrm>
            <a:off x="628650" y="1067119"/>
            <a:ext cx="7886700" cy="32634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"/>
              <a:t>Formula Sheets</a:t>
            </a:r>
            <a:endParaRPr/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"/>
              <a:t>30 day challenges</a:t>
            </a:r>
            <a:endParaRPr/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"/>
              <a:t>Key knowledge books</a:t>
            </a:r>
            <a:endParaRPr/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"/>
              <a:t>Intervention - Thursday after school</a:t>
            </a:r>
            <a:endParaRPr/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11" name="Google Shape;211;p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2422" y="319735"/>
            <a:ext cx="3119150" cy="6659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3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05525" y="133350"/>
            <a:ext cx="2786063" cy="2786063"/>
          </a:xfrm>
          <a:prstGeom prst="rect">
            <a:avLst/>
          </a:prstGeom>
          <a:noFill/>
          <a:ln>
            <a:noFill/>
          </a:ln>
        </p:spPr>
      </p:pic>
      <p:sp>
        <p:nvSpPr>
          <p:cNvPr id="213" name="Google Shape;213;p35"/>
          <p:cNvSpPr txBox="1">
            <a:spLocks noGrp="1"/>
          </p:cNvSpPr>
          <p:nvPr>
            <p:ph type="body" idx="1"/>
          </p:nvPr>
        </p:nvSpPr>
        <p:spPr>
          <a:xfrm>
            <a:off x="4110373" y="3016682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r>
              <a:rPr lang="en" b="1"/>
              <a:t>How you can help:</a:t>
            </a:r>
            <a:endParaRPr b="1"/>
          </a:p>
          <a:p>
            <a:pPr marL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r>
              <a:rPr lang="en"/>
              <a:t>Key knowledge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r>
              <a:rPr lang="en"/>
              <a:t>Exam practice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r>
              <a:rPr lang="en"/>
              <a:t>Seneca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r>
              <a:rPr lang="en"/>
              <a:t>Practicals</a:t>
            </a:r>
            <a:endParaRPr/>
          </a:p>
        </p:txBody>
      </p:sp>
      <p:pic>
        <p:nvPicPr>
          <p:cNvPr id="214" name="Google Shape;214;p3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54249" y="2872466"/>
            <a:ext cx="3096077" cy="38100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36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endParaRPr/>
          </a:p>
        </p:txBody>
      </p:sp>
      <p:sp>
        <p:nvSpPr>
          <p:cNvPr id="220" name="Google Shape;220;p36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177800" lvl="0" indent="-381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endParaRPr/>
          </a:p>
        </p:txBody>
      </p:sp>
      <p:pic>
        <p:nvPicPr>
          <p:cNvPr id="221" name="Google Shape;221;p36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08625" y="1191816"/>
            <a:ext cx="6601750" cy="37116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36" descr="http://www.uniformality.co.uk/ekmps/shops/uniformality/resources/Design/wils-day-logo-bigger.gif">
            <a:hlinkClick r:id="rId5"/>
          </p:cNvPr>
          <p:cNvPicPr preferRelativeResize="0"/>
          <p:nvPr/>
        </p:nvPicPr>
        <p:blipFill rotWithShape="1">
          <a:blip r:embed="rId6">
            <a:alphaModFix/>
          </a:blip>
          <a:srcRect b="10907"/>
          <a:stretch/>
        </p:blipFill>
        <p:spPr>
          <a:xfrm>
            <a:off x="8216900" y="4360556"/>
            <a:ext cx="718475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3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34321" y="273844"/>
            <a:ext cx="3119150" cy="665921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Google Shape;224;p36"/>
          <p:cNvSpPr/>
          <p:nvPr/>
        </p:nvSpPr>
        <p:spPr>
          <a:xfrm>
            <a:off x="5086350" y="1438275"/>
            <a:ext cx="1390650" cy="600075"/>
          </a:xfrm>
          <a:prstGeom prst="ellipse">
            <a:avLst/>
          </a:prstGeom>
          <a:noFill/>
          <a:ln w="5715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37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r>
              <a:rPr lang="en"/>
              <a:t>Other online bits….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endParaRPr/>
          </a:p>
          <a:p>
            <a:pPr marL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r>
              <a:rPr lang="en"/>
              <a:t>Free Science Lessons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r>
              <a:rPr lang="en"/>
              <a:t>https://www.youtube.com/channel/UCqbOeHaAUXw9Il7sBVG3_bw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endParaRPr/>
          </a:p>
          <a:p>
            <a:pPr marL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r>
              <a:rPr lang="en"/>
              <a:t>Primrose Kitten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r>
              <a:rPr lang="en"/>
              <a:t>https://www.youtube.com/c/primrosekittenscience</a:t>
            </a:r>
            <a:endParaRPr/>
          </a:p>
        </p:txBody>
      </p:sp>
      <p:pic>
        <p:nvPicPr>
          <p:cNvPr id="230" name="Google Shape;230;p37" descr="http://www.uniformality.co.uk/ekmps/shops/uniformality/resources/Design/wils-day-logo-bigger.gif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b="10907"/>
          <a:stretch/>
        </p:blipFill>
        <p:spPr>
          <a:xfrm>
            <a:off x="8216900" y="4360556"/>
            <a:ext cx="718475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3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34321" y="273844"/>
            <a:ext cx="3119150" cy="6659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38"/>
          <p:cNvSpPr/>
          <p:nvPr/>
        </p:nvSpPr>
        <p:spPr>
          <a:xfrm>
            <a:off x="1120290" y="1404234"/>
            <a:ext cx="6327694" cy="23660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900" b="1" i="0" u="none" strike="noStrike" cap="none">
                <a:solidFill>
                  <a:srgbClr val="F7CAAC"/>
                </a:solidFill>
                <a:latin typeface="Federo"/>
                <a:ea typeface="Federo"/>
                <a:cs typeface="Federo"/>
                <a:sym typeface="Federo"/>
              </a:rPr>
              <a:t>English</a:t>
            </a:r>
            <a:endParaRPr sz="14900" b="1" i="0" u="none" strike="noStrike" cap="none">
              <a:solidFill>
                <a:srgbClr val="F7CAAC"/>
              </a:solidFill>
              <a:latin typeface="Federo"/>
              <a:ea typeface="Federo"/>
              <a:cs typeface="Federo"/>
              <a:sym typeface="Federo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39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edero"/>
              <a:buNone/>
            </a:pPr>
            <a:r>
              <a:rPr lang="en" sz="3600" b="1">
                <a:latin typeface="Federo"/>
                <a:ea typeface="Federo"/>
                <a:cs typeface="Federo"/>
                <a:sym typeface="Federo"/>
              </a:rPr>
              <a:t>English: Language AND Literature</a:t>
            </a:r>
            <a:endParaRPr/>
          </a:p>
        </p:txBody>
      </p:sp>
      <p:pic>
        <p:nvPicPr>
          <p:cNvPr id="242" name="Google Shape;242;p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378090">
            <a:off x="5639998" y="1721589"/>
            <a:ext cx="3086368" cy="71786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3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823563" y="2412660"/>
            <a:ext cx="1691787" cy="144030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39" descr="http://www.uniformality.co.uk/ekmps/shops/uniformality/resources/Design/wils-day-logo-bigger.gif">
            <a:hlinkClick r:id="rId5"/>
          </p:cNvPr>
          <p:cNvPicPr preferRelativeResize="0"/>
          <p:nvPr/>
        </p:nvPicPr>
        <p:blipFill rotWithShape="1">
          <a:blip r:embed="rId6">
            <a:alphaModFix/>
          </a:blip>
          <a:srcRect b="10907"/>
          <a:stretch/>
        </p:blipFill>
        <p:spPr>
          <a:xfrm>
            <a:off x="8255000" y="4406447"/>
            <a:ext cx="718475" cy="609600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Google Shape;245;p39"/>
          <p:cNvSpPr/>
          <p:nvPr/>
        </p:nvSpPr>
        <p:spPr>
          <a:xfrm rot="305819">
            <a:off x="5498995" y="3610456"/>
            <a:ext cx="1533062" cy="1188501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/>
              <a:t>A Page a Day Revision Booklet </a:t>
            </a:r>
            <a:endParaRPr sz="1700"/>
          </a:p>
        </p:txBody>
      </p:sp>
      <p:graphicFrame>
        <p:nvGraphicFramePr>
          <p:cNvPr id="246" name="Google Shape;246;p39"/>
          <p:cNvGraphicFramePr/>
          <p:nvPr/>
        </p:nvGraphicFramePr>
        <p:xfrm>
          <a:off x="458150" y="1455900"/>
          <a:ext cx="4358250" cy="3391730"/>
        </p:xfrm>
        <a:graphic>
          <a:graphicData uri="http://schemas.openxmlformats.org/drawingml/2006/table">
            <a:tbl>
              <a:tblPr>
                <a:noFill/>
                <a:tableStyleId>{8C35C45F-DB38-41D2-85A0-F96CCD7DB56D}</a:tableStyleId>
              </a:tblPr>
              <a:tblGrid>
                <a:gridCol w="21791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791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678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b="1"/>
                        <a:t>Paper 1</a:t>
                      </a:r>
                      <a:endParaRPr sz="1800" b="1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/>
                        <a:t>Wed 18th May</a:t>
                      </a:r>
                      <a:endParaRPr sz="18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b="1"/>
                        <a:t>Paper 2</a:t>
                      </a:r>
                      <a:endParaRPr sz="1800" b="1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/>
                        <a:t>Fri 10th June</a:t>
                      </a:r>
                      <a:endParaRPr sz="18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437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/>
                        <a:t>Section A</a:t>
                      </a:r>
                      <a:endParaRPr sz="1800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/>
                        <a:t>Reading a Fiction Extract</a:t>
                      </a:r>
                      <a:endParaRPr sz="1800"/>
                    </a:p>
                  </a:txBody>
                  <a:tcPr marL="91425" marR="91425" marT="91425" marB="91425"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/>
                        <a:t>Section A</a:t>
                      </a:r>
                      <a:endParaRPr sz="1800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/>
                        <a:t>Reading 2 Non Fiction Extracts </a:t>
                      </a:r>
                      <a:endParaRPr sz="1800"/>
                    </a:p>
                  </a:txBody>
                  <a:tcPr marL="91425" marR="91425" marT="91425" marB="91425">
                    <a:solidFill>
                      <a:srgbClr val="B6D7A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558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/>
                        <a:t>Section B</a:t>
                      </a:r>
                      <a:endParaRPr sz="1800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/>
                        <a:t>Creative Writing</a:t>
                      </a:r>
                      <a:endParaRPr sz="1800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25" marR="91425" marT="91425" marB="91425">
                    <a:solidFill>
                      <a:srgbClr val="3D85C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/>
                        <a:t>Section B</a:t>
                      </a:r>
                      <a:endParaRPr sz="1800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/>
                        <a:t>Viewpoint Writing</a:t>
                      </a:r>
                      <a:endParaRPr sz="1800"/>
                    </a:p>
                  </a:txBody>
                  <a:tcPr marL="91425" marR="91425" marT="91425" marB="91425">
                    <a:solidFill>
                      <a:srgbClr val="6AA84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40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edero"/>
              <a:buNone/>
            </a:pPr>
            <a:r>
              <a:rPr lang="en" sz="3600" b="1">
                <a:latin typeface="Federo"/>
                <a:ea typeface="Federo"/>
                <a:cs typeface="Federo"/>
                <a:sym typeface="Federo"/>
              </a:rPr>
              <a:t>English Language: ways to revise</a:t>
            </a:r>
            <a:endParaRPr/>
          </a:p>
        </p:txBody>
      </p:sp>
      <p:sp>
        <p:nvSpPr>
          <p:cNvPr id="252" name="Google Shape;252;p40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177800" lvl="0" indent="-1714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</a:pPr>
            <a:r>
              <a:rPr lang="en"/>
              <a:t>Practice makes perfect!</a:t>
            </a:r>
            <a:endParaRPr/>
          </a:p>
          <a:p>
            <a:pPr marL="177800" lvl="0" indent="-381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endParaRPr/>
          </a:p>
          <a:p>
            <a:pPr marL="177800" lvl="0" indent="-1714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</a:pPr>
            <a:r>
              <a:rPr lang="en"/>
              <a:t>Writing is 50% of the Language GCSE.</a:t>
            </a:r>
            <a:endParaRPr/>
          </a:p>
          <a:p>
            <a:pPr marL="177800" lvl="0" indent="-1714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</a:pPr>
            <a:r>
              <a:rPr lang="en"/>
              <a:t>Get your child to choose an image off the internet to describe or give them a topic to write persuasively about.</a:t>
            </a:r>
            <a:endParaRPr/>
          </a:p>
          <a:p>
            <a:pPr marL="177800" lvl="0" indent="-1714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</a:pPr>
            <a:r>
              <a:rPr lang="en"/>
              <a:t>Time your child for 45 minutes.</a:t>
            </a:r>
            <a:endParaRPr/>
          </a:p>
          <a:p>
            <a:pPr marL="177800" lvl="0" indent="-1714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</a:pPr>
            <a:r>
              <a:rPr lang="en"/>
              <a:t>Read through what they have done. Is it interesting? Have they structured their writing? Have they used ambitious vocabulary?</a:t>
            </a:r>
            <a:endParaRPr/>
          </a:p>
        </p:txBody>
      </p:sp>
      <p:pic>
        <p:nvPicPr>
          <p:cNvPr id="253" name="Google Shape;253;p40"/>
          <p:cNvPicPr preferRelativeResize="0"/>
          <p:nvPr/>
        </p:nvPicPr>
        <p:blipFill rotWithShape="1">
          <a:blip r:embed="rId3">
            <a:alphaModFix/>
          </a:blip>
          <a:srcRect t="19041" r="11" b="17715"/>
          <a:stretch/>
        </p:blipFill>
        <p:spPr>
          <a:xfrm rot="227256">
            <a:off x="6778320" y="1195755"/>
            <a:ext cx="1960022" cy="12397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40" descr="http://www.uniformality.co.uk/ekmps/shops/uniformality/resources/Design/wils-day-logo-bigger.gif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b="10907"/>
          <a:stretch/>
        </p:blipFill>
        <p:spPr>
          <a:xfrm>
            <a:off x="8287012" y="4429125"/>
            <a:ext cx="718475" cy="60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41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edero"/>
              <a:buNone/>
            </a:pPr>
            <a:r>
              <a:rPr lang="en" sz="3600" b="1">
                <a:latin typeface="Federo"/>
                <a:ea typeface="Federo"/>
                <a:cs typeface="Federo"/>
                <a:sym typeface="Federo"/>
              </a:rPr>
              <a:t>English Language: ways to revise</a:t>
            </a:r>
            <a:endParaRPr/>
          </a:p>
        </p:txBody>
      </p:sp>
      <p:sp>
        <p:nvSpPr>
          <p:cNvPr id="260" name="Google Shape;260;p41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 lnSpcReduction="20000"/>
          </a:bodyPr>
          <a:lstStyle/>
          <a:p>
            <a:pPr marL="177800" lvl="0" indent="-1841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</a:pPr>
            <a:r>
              <a:rPr lang="en"/>
              <a:t>Read!</a:t>
            </a:r>
            <a:endParaRPr/>
          </a:p>
          <a:p>
            <a:pPr marL="177800" lvl="0" indent="-508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endParaRPr/>
          </a:p>
          <a:p>
            <a:pPr marL="177800" lvl="0" indent="-1841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</a:pPr>
            <a:r>
              <a:rPr lang="en"/>
              <a:t>With all this revision reading will just seem like something extra to do…</a:t>
            </a:r>
            <a:endParaRPr/>
          </a:p>
          <a:p>
            <a:pPr marL="177800" lvl="0" indent="-1841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</a:pPr>
            <a:r>
              <a:rPr lang="en"/>
              <a:t>However, exposing your child to short stories or articles online will really help with their Language GCSE.</a:t>
            </a:r>
            <a:endParaRPr/>
          </a:p>
          <a:p>
            <a:pPr marL="177800" lvl="0" indent="-1841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</a:pPr>
            <a:r>
              <a:rPr lang="en"/>
              <a:t>And could be a stress relief too!</a:t>
            </a:r>
            <a:endParaRPr/>
          </a:p>
          <a:p>
            <a:pPr marL="177800" lvl="0" indent="-508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endParaRPr/>
          </a:p>
          <a:p>
            <a:pPr marL="177800" lvl="0" indent="-1841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</a:pPr>
            <a:r>
              <a:rPr lang="en"/>
              <a:t>Your child can get practice Language exams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r>
              <a:rPr lang="en"/>
              <a:t>  online or from their English teacher.</a:t>
            </a:r>
            <a:endParaRPr/>
          </a:p>
        </p:txBody>
      </p:sp>
      <p:pic>
        <p:nvPicPr>
          <p:cNvPr id="261" name="Google Shape;261;p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206193">
            <a:off x="6366933" y="3201457"/>
            <a:ext cx="2328332" cy="1746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41" descr="http://www.uniformality.co.uk/ekmps/shops/uniformality/resources/Design/wils-day-logo-bigger.gif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b="9321"/>
          <a:stretch/>
        </p:blipFill>
        <p:spPr>
          <a:xfrm>
            <a:off x="101600" y="4457860"/>
            <a:ext cx="718475" cy="6204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42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edero"/>
              <a:buNone/>
            </a:pPr>
            <a:r>
              <a:rPr lang="en" sz="3600" b="1">
                <a:latin typeface="Federo"/>
                <a:ea typeface="Federo"/>
                <a:cs typeface="Federo"/>
                <a:sym typeface="Federo"/>
              </a:rPr>
              <a:t>Literature</a:t>
            </a:r>
            <a:endParaRPr/>
          </a:p>
        </p:txBody>
      </p:sp>
      <p:pic>
        <p:nvPicPr>
          <p:cNvPr id="268" name="Google Shape;268;p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61795">
            <a:off x="6891375" y="307893"/>
            <a:ext cx="1501981" cy="23178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4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184386">
            <a:off x="5195202" y="1507230"/>
            <a:ext cx="1446232" cy="2387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4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284972">
            <a:off x="7213147" y="2787160"/>
            <a:ext cx="1572007" cy="2221918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71" name="Google Shape;271;p42"/>
          <p:cNvGraphicFramePr/>
          <p:nvPr/>
        </p:nvGraphicFramePr>
        <p:xfrm>
          <a:off x="380350" y="1666975"/>
          <a:ext cx="4191650" cy="3017430"/>
        </p:xfrm>
        <a:graphic>
          <a:graphicData uri="http://schemas.openxmlformats.org/drawingml/2006/table">
            <a:tbl>
              <a:tblPr>
                <a:noFill/>
                <a:tableStyleId>{8C35C45F-DB38-41D2-85A0-F96CCD7DB56D}</a:tableStyleId>
              </a:tblPr>
              <a:tblGrid>
                <a:gridCol w="20958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958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71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b="1"/>
                        <a:t>Paper One</a:t>
                      </a:r>
                      <a:endParaRPr sz="1800" b="1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/>
                        <a:t>Wed 25th May</a:t>
                      </a:r>
                      <a:endParaRPr sz="18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b="1"/>
                        <a:t>Paper Two</a:t>
                      </a:r>
                      <a:endParaRPr sz="1800" b="1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/>
                        <a:t>Wed 8th June</a:t>
                      </a:r>
                      <a:endParaRPr sz="18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049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/>
                        <a:t>Section A: </a:t>
                      </a:r>
                      <a:endParaRPr sz="1800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/>
                        <a:t>Power and Conflict Poetry</a:t>
                      </a:r>
                      <a:endParaRPr sz="1800"/>
                    </a:p>
                  </a:txBody>
                  <a:tcPr marL="91425" marR="91425" marT="91425" marB="91425"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/>
                        <a:t>Section A: </a:t>
                      </a:r>
                      <a:endParaRPr sz="1800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i="1"/>
                        <a:t>Romeo and Juliet</a:t>
                      </a:r>
                      <a:endParaRPr sz="1800" i="1"/>
                    </a:p>
                  </a:txBody>
                  <a:tcPr marL="91425" marR="91425" marT="91425" marB="91425">
                    <a:solidFill>
                      <a:srgbClr val="D5A6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049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/>
                        <a:t>Section B: </a:t>
                      </a:r>
                      <a:endParaRPr sz="1800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i="1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i="1"/>
                        <a:t>Animal Farm</a:t>
                      </a:r>
                      <a:endParaRPr sz="1800" i="1"/>
                    </a:p>
                  </a:txBody>
                  <a:tcPr marL="91425" marR="91425" marT="91425" marB="91425"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/>
                        <a:t>Section B: </a:t>
                      </a:r>
                      <a:endParaRPr sz="1800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/>
                        <a:t>Unseen Poetry</a:t>
                      </a:r>
                      <a:endParaRPr sz="1800"/>
                    </a:p>
                  </a:txBody>
                  <a:tcPr marL="91425" marR="91425" marT="91425" marB="91425">
                    <a:solidFill>
                      <a:srgbClr val="A64D7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43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edero"/>
              <a:buNone/>
            </a:pPr>
            <a:r>
              <a:rPr lang="en" sz="3600" b="1">
                <a:latin typeface="Federo"/>
                <a:ea typeface="Federo"/>
                <a:cs typeface="Federo"/>
                <a:sym typeface="Federo"/>
              </a:rPr>
              <a:t>Flash Cards</a:t>
            </a:r>
            <a:endParaRPr/>
          </a:p>
        </p:txBody>
      </p:sp>
      <p:sp>
        <p:nvSpPr>
          <p:cNvPr id="277" name="Google Shape;277;p43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75617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177800" lvl="0" indent="-1714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</a:pPr>
            <a:r>
              <a:rPr lang="en"/>
              <a:t>Information</a:t>
            </a:r>
            <a:endParaRPr/>
          </a:p>
          <a:p>
            <a:pPr marL="177800" lvl="0" indent="-1714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</a:pPr>
            <a:r>
              <a:rPr lang="en"/>
              <a:t>Questions</a:t>
            </a:r>
            <a:endParaRPr/>
          </a:p>
          <a:p>
            <a:pPr marL="177800" lvl="0" indent="-1714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</a:pPr>
            <a:r>
              <a:rPr lang="en"/>
              <a:t>Quotations</a:t>
            </a:r>
            <a:endParaRPr/>
          </a:p>
          <a:p>
            <a:pPr marL="177800" lvl="0" indent="-381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endParaRPr/>
          </a:p>
          <a:p>
            <a:pPr marL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endParaRPr/>
          </a:p>
          <a:p>
            <a:pPr marL="177800" lvl="0" indent="-1714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</a:pPr>
            <a:r>
              <a:rPr lang="en"/>
              <a:t>Students have lots of ‘notes’ or information. It is now time to start condensing these notes – </a:t>
            </a:r>
            <a:r>
              <a:rPr lang="en" sz="2400" b="1" i="1"/>
              <a:t>active revision</a:t>
            </a:r>
            <a:r>
              <a:rPr lang="en"/>
              <a:t>!</a:t>
            </a:r>
            <a:endParaRPr/>
          </a:p>
          <a:p>
            <a:pPr marL="177800" lvl="0" indent="-381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endParaRPr/>
          </a:p>
        </p:txBody>
      </p:sp>
      <p:sp>
        <p:nvSpPr>
          <p:cNvPr id="278" name="Google Shape;278;p43"/>
          <p:cNvSpPr/>
          <p:nvPr/>
        </p:nvSpPr>
        <p:spPr>
          <a:xfrm>
            <a:off x="5198533" y="273844"/>
            <a:ext cx="3107267" cy="2904067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 each text your child needs to know: </a:t>
            </a:r>
            <a:endParaRPr sz="110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Characters</a:t>
            </a:r>
            <a:endParaRPr sz="110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Plot</a:t>
            </a:r>
            <a:endParaRPr sz="110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Themes</a:t>
            </a:r>
            <a:endParaRPr sz="110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Context</a:t>
            </a:r>
            <a:endParaRPr sz="110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With the use of flashcard you can easily test them on these.</a:t>
            </a:r>
            <a:endParaRPr sz="1100"/>
          </a:p>
        </p:txBody>
      </p:sp>
      <p:sp>
        <p:nvSpPr>
          <p:cNvPr id="279" name="Google Shape;279;p43"/>
          <p:cNvSpPr/>
          <p:nvPr/>
        </p:nvSpPr>
        <p:spPr>
          <a:xfrm rot="157930">
            <a:off x="5714999" y="3343936"/>
            <a:ext cx="2961217" cy="1583267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accent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Bonus Revision: </a:t>
            </a:r>
            <a:endParaRPr sz="110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Your child can plan (and even write) and exam answer. Again exam questions can be found online or from the classroom teacher.</a:t>
            </a:r>
            <a:endParaRPr sz="1100"/>
          </a:p>
        </p:txBody>
      </p:sp>
      <p:pic>
        <p:nvPicPr>
          <p:cNvPr id="280" name="Google Shape;280;p43"/>
          <p:cNvPicPr preferRelativeResize="0"/>
          <p:nvPr/>
        </p:nvPicPr>
        <p:blipFill rotWithShape="1">
          <a:blip r:embed="rId3">
            <a:alphaModFix/>
          </a:blip>
          <a:srcRect l="10361" r="10422"/>
          <a:stretch/>
        </p:blipFill>
        <p:spPr>
          <a:xfrm rot="286405">
            <a:off x="2691299" y="1359169"/>
            <a:ext cx="2252134" cy="14722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p43" descr="http://www.uniformality.co.uk/ekmps/shops/uniformality/resources/Design/wils-day-logo-bigger.gif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b="10907"/>
          <a:stretch/>
        </p:blipFill>
        <p:spPr>
          <a:xfrm>
            <a:off x="132134" y="4429125"/>
            <a:ext cx="718475" cy="60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6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Federo"/>
              <a:buNone/>
            </a:pPr>
            <a:r>
              <a:rPr lang="en" b="1">
                <a:latin typeface="Federo"/>
                <a:ea typeface="Federo"/>
                <a:cs typeface="Federo"/>
                <a:sym typeface="Federo"/>
              </a:rPr>
              <a:t>The Aim of this Session:</a:t>
            </a:r>
            <a:endParaRPr/>
          </a:p>
        </p:txBody>
      </p:sp>
      <p:sp>
        <p:nvSpPr>
          <p:cNvPr id="137" name="Google Shape;137;p26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 lnSpcReduction="20000"/>
          </a:bodyPr>
          <a:lstStyle/>
          <a:p>
            <a:pPr marL="177800" lvl="0" indent="-1714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</a:pPr>
            <a:r>
              <a:rPr lang="en"/>
              <a:t>To provide you with information, advice and resources to help you support your child in their GCSE revision.</a:t>
            </a:r>
            <a:endParaRPr/>
          </a:p>
          <a:p>
            <a:pPr marL="177800" lvl="0" indent="-381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endParaRPr/>
          </a:p>
          <a:p>
            <a:pPr marL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r>
              <a:rPr lang="en"/>
              <a:t>Structure of the session:</a:t>
            </a:r>
            <a:endParaRPr/>
          </a:p>
          <a:p>
            <a:pPr marL="177800" lvl="0" indent="-1714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</a:pPr>
            <a:r>
              <a:rPr lang="en"/>
              <a:t>General Advice</a:t>
            </a:r>
            <a:endParaRPr/>
          </a:p>
          <a:p>
            <a:pPr marL="177800" lvl="0" indent="-1714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</a:pPr>
            <a:r>
              <a:rPr lang="en"/>
              <a:t>Science</a:t>
            </a:r>
            <a:endParaRPr/>
          </a:p>
          <a:p>
            <a:pPr marL="177800" lvl="0" indent="-1714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</a:pPr>
            <a:r>
              <a:rPr lang="en"/>
              <a:t>English </a:t>
            </a:r>
            <a:endParaRPr/>
          </a:p>
          <a:p>
            <a:pPr marL="177800" lvl="0" indent="-1714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</a:pPr>
            <a:r>
              <a:rPr lang="en"/>
              <a:t>Maths</a:t>
            </a:r>
            <a:endParaRPr/>
          </a:p>
          <a:p>
            <a:pPr marL="177800" lvl="0" indent="-381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endParaRPr/>
          </a:p>
          <a:p>
            <a:pPr marL="177800" lvl="0" indent="-381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endParaRPr/>
          </a:p>
        </p:txBody>
      </p:sp>
      <p:pic>
        <p:nvPicPr>
          <p:cNvPr id="138" name="Google Shape;138;p26" descr="http://www.uniformality.co.uk/ekmps/shops/uniformality/resources/Design/wils-day-logo-bigger.gif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b="10907"/>
          <a:stretch/>
        </p:blipFill>
        <p:spPr>
          <a:xfrm>
            <a:off x="8067212" y="4272889"/>
            <a:ext cx="896275" cy="719666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26"/>
          <p:cNvSpPr/>
          <p:nvPr/>
        </p:nvSpPr>
        <p:spPr>
          <a:xfrm rot="346592">
            <a:off x="6015446" y="1990154"/>
            <a:ext cx="2645228" cy="2282734"/>
          </a:xfrm>
          <a:prstGeom prst="irregularSeal2">
            <a:avLst/>
          </a:prstGeom>
          <a:solidFill>
            <a:schemeClr val="lt1"/>
          </a:solidFill>
          <a:ln w="1270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Mock Exams start </a:t>
            </a: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27th February</a:t>
            </a: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44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edero"/>
              <a:buNone/>
            </a:pPr>
            <a:r>
              <a:rPr lang="en" sz="3600" b="1">
                <a:latin typeface="Federo"/>
                <a:ea typeface="Federo"/>
                <a:cs typeface="Federo"/>
                <a:sym typeface="Federo"/>
              </a:rPr>
              <a:t>Embrace their phone…</a:t>
            </a:r>
            <a:endParaRPr/>
          </a:p>
        </p:txBody>
      </p:sp>
      <p:sp>
        <p:nvSpPr>
          <p:cNvPr id="287" name="Google Shape;287;p44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177800" lvl="0" indent="-1714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</a:pPr>
            <a:r>
              <a:rPr lang="en"/>
              <a:t>Youtube    </a:t>
            </a:r>
            <a:r>
              <a:rPr lang="en" u="sng">
                <a:solidFill>
                  <a:schemeClr val="hlink"/>
                </a:solidFill>
                <a:hlinkClick r:id="rId3"/>
              </a:rPr>
              <a:t>Poetry</a:t>
            </a:r>
            <a:r>
              <a:rPr lang="en"/>
              <a:t>    </a:t>
            </a:r>
            <a:r>
              <a:rPr lang="en" u="sng">
                <a:solidFill>
                  <a:schemeClr val="hlink"/>
                </a:solidFill>
                <a:hlinkClick r:id="rId4"/>
              </a:rPr>
              <a:t>Mr Bruff</a:t>
            </a:r>
            <a:endParaRPr/>
          </a:p>
          <a:p>
            <a:pPr marL="177800" lvl="0" indent="-1714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</a:pPr>
            <a:r>
              <a:rPr lang="en"/>
              <a:t>SENECA</a:t>
            </a:r>
            <a:endParaRPr/>
          </a:p>
          <a:p>
            <a:pPr marL="177800" lvl="0" indent="-1714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</a:pPr>
            <a:r>
              <a:rPr lang="en"/>
              <a:t>BBC Bitesize</a:t>
            </a:r>
            <a:endParaRPr/>
          </a:p>
          <a:p>
            <a:pPr marL="177800" lvl="0" indent="-1714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</a:pPr>
            <a:r>
              <a:rPr lang="en"/>
              <a:t>York/Spark Notes</a:t>
            </a:r>
            <a:endParaRPr/>
          </a:p>
          <a:p>
            <a:pPr marL="177800" lvl="0" indent="-1714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</a:pPr>
            <a:r>
              <a:rPr lang="en"/>
              <a:t>Flash card apps</a:t>
            </a:r>
            <a:endParaRPr/>
          </a:p>
        </p:txBody>
      </p:sp>
      <p:pic>
        <p:nvPicPr>
          <p:cNvPr id="288" name="Google Shape;288;p4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223735">
            <a:off x="5207528" y="1369219"/>
            <a:ext cx="3571875" cy="2386013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Google Shape;289;p44" descr="https://lh3.googleusercontent.com/2LxvFq1Uy_QD0E66kqq_OGj-Mrc4KDvjpK5bytqMh_IMWuQ-ulcxq2LtgAY30jKnpxQgunrozQzdYzLDliSS2Qv7JPcDb76NX1KKDjvRYrWJ0BrPz9uVooS8vxwRVBLPEoDdpg1Y"/>
          <p:cNvSpPr/>
          <p:nvPr/>
        </p:nvSpPr>
        <p:spPr>
          <a:xfrm>
            <a:off x="116681" y="-588169"/>
            <a:ext cx="1600200" cy="1593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0" name="Google Shape;290;p44" descr="https://lh3.googleusercontent.com/2LxvFq1Uy_QD0E66kqq_OGj-Mrc4KDvjpK5bytqMh_IMWuQ-ulcxq2LtgAY30jKnpxQgunrozQzdYzLDliSS2Qv7JPcDb76NX1KKDjvRYrWJ0BrPz9uVooS8vxwRVBLPEoDdpg1Y"/>
          <p:cNvSpPr/>
          <p:nvPr/>
        </p:nvSpPr>
        <p:spPr>
          <a:xfrm>
            <a:off x="916781" y="2562225"/>
            <a:ext cx="1600200" cy="1593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1" name="Google Shape;291;p4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23585" y="3530600"/>
            <a:ext cx="1393296" cy="13932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4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862796" y="3527026"/>
            <a:ext cx="1396870" cy="139687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4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405581" y="3527026"/>
            <a:ext cx="1376495" cy="13764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44" descr="http://www.uniformality.co.uk/ekmps/shops/uniformality/resources/Design/wils-day-logo-bigger.gif">
            <a:hlinkClick r:id="rId9"/>
          </p:cNvPr>
          <p:cNvPicPr preferRelativeResize="0"/>
          <p:nvPr/>
        </p:nvPicPr>
        <p:blipFill rotWithShape="1">
          <a:blip r:embed="rId10">
            <a:alphaModFix/>
          </a:blip>
          <a:srcRect b="10907"/>
          <a:stretch/>
        </p:blipFill>
        <p:spPr>
          <a:xfrm>
            <a:off x="8302027" y="4429125"/>
            <a:ext cx="718475" cy="60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45"/>
          <p:cNvSpPr/>
          <p:nvPr/>
        </p:nvSpPr>
        <p:spPr>
          <a:xfrm>
            <a:off x="1698572" y="1404234"/>
            <a:ext cx="5171128" cy="23660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900" b="1" cap="none">
                <a:solidFill>
                  <a:srgbClr val="F7CAAC"/>
                </a:solidFill>
                <a:latin typeface="Federo"/>
                <a:ea typeface="Federo"/>
                <a:cs typeface="Federo"/>
                <a:sym typeface="Federo"/>
              </a:rPr>
              <a:t>Maths</a:t>
            </a:r>
            <a:endParaRPr sz="14900" b="1" cap="none">
              <a:solidFill>
                <a:srgbClr val="F7CAAC"/>
              </a:solidFill>
              <a:latin typeface="Federo"/>
              <a:ea typeface="Federo"/>
              <a:cs typeface="Federo"/>
              <a:sym typeface="Federo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46"/>
          <p:cNvSpPr txBox="1"/>
          <p:nvPr/>
        </p:nvSpPr>
        <p:spPr>
          <a:xfrm>
            <a:off x="1753386" y="721221"/>
            <a:ext cx="5600633" cy="2562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You don’t need to be good at maths to be able to help your child with their maths revision!</a:t>
            </a:r>
            <a:endParaRPr sz="110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There are lots of things you can do to support them.</a:t>
            </a:r>
            <a:endParaRPr sz="1100"/>
          </a:p>
        </p:txBody>
      </p:sp>
      <p:pic>
        <p:nvPicPr>
          <p:cNvPr id="305" name="Google Shape;305;p46" descr="http://www.uniformality.co.uk/ekmps/shops/uniformality/resources/Design/wils-day-logo-bigger.gif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b="10907"/>
          <a:stretch/>
        </p:blipFill>
        <p:spPr>
          <a:xfrm>
            <a:off x="8302027" y="4429125"/>
            <a:ext cx="718475" cy="60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47"/>
          <p:cNvSpPr txBox="1"/>
          <p:nvPr/>
        </p:nvSpPr>
        <p:spPr>
          <a:xfrm>
            <a:off x="405750" y="199777"/>
            <a:ext cx="8332500" cy="51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Maths students will receive a formula sheet this year</a:t>
            </a:r>
            <a:endParaRPr sz="1800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/>
          </a:p>
        </p:txBody>
      </p:sp>
      <p:pic>
        <p:nvPicPr>
          <p:cNvPr id="311" name="Google Shape;311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6650" y="568100"/>
            <a:ext cx="4075150" cy="442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Google Shape;312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63775" y="568100"/>
            <a:ext cx="3729622" cy="4423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48"/>
          <p:cNvSpPr txBox="1"/>
          <p:nvPr/>
        </p:nvSpPr>
        <p:spPr>
          <a:xfrm>
            <a:off x="405750" y="199777"/>
            <a:ext cx="8332500" cy="13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254000" marR="0" lvl="0" indent="-139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"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The most important thing to work on and to use are past exam papers:</a:t>
            </a:r>
            <a:endParaRPr sz="1800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marL="4572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ckwell"/>
              <a:buChar char="●"/>
            </a:pPr>
            <a:r>
              <a:rPr lang="en"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They inform students where they are (using official grade boundaries)</a:t>
            </a:r>
            <a:endParaRPr sz="1800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marL="4572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ckwell"/>
              <a:buChar char="●"/>
            </a:pPr>
            <a:r>
              <a:rPr lang="en"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They inform students which topics they need to revise</a:t>
            </a:r>
            <a:endParaRPr sz="1800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marL="4572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ckwell"/>
              <a:buChar char="●"/>
            </a:pPr>
            <a:r>
              <a:rPr lang="en"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If students can get a grade 5 regularly on these then they will in the exam</a:t>
            </a:r>
            <a:endParaRPr sz="1800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/>
          </a:p>
        </p:txBody>
      </p:sp>
      <p:pic>
        <p:nvPicPr>
          <p:cNvPr id="318" name="Google Shape;318;p4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46399" y="1385328"/>
            <a:ext cx="2692493" cy="3653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Google Shape;319;p4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67219" y="1385327"/>
            <a:ext cx="2593471" cy="3653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Google Shape;320;p48" descr="http://www.uniformality.co.uk/ekmps/shops/uniformality/resources/Design/wils-day-logo-bigger.gif">
            <a:hlinkClick r:id="rId5"/>
          </p:cNvPr>
          <p:cNvPicPr preferRelativeResize="0"/>
          <p:nvPr/>
        </p:nvPicPr>
        <p:blipFill rotWithShape="1">
          <a:blip r:embed="rId6">
            <a:alphaModFix/>
          </a:blip>
          <a:srcRect b="10907"/>
          <a:stretch/>
        </p:blipFill>
        <p:spPr>
          <a:xfrm>
            <a:off x="8302027" y="4429125"/>
            <a:ext cx="718475" cy="60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49"/>
          <p:cNvSpPr txBox="1"/>
          <p:nvPr/>
        </p:nvSpPr>
        <p:spPr>
          <a:xfrm>
            <a:off x="269575" y="368500"/>
            <a:ext cx="7729800" cy="3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1. </a:t>
            </a:r>
            <a:r>
              <a:rPr lang="en" sz="1800" b="1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TUTOR </a:t>
            </a:r>
            <a:r>
              <a:rPr lang="en"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- work on gaps in knowledge and/or target a particular grade</a:t>
            </a:r>
            <a:endParaRPr sz="1800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pic>
        <p:nvPicPr>
          <p:cNvPr id="326" name="Google Shape;326;p49" descr="http://www.uniformality.co.uk/ekmps/shops/uniformality/resources/Design/wils-day-logo-bigger.gif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b="10905"/>
          <a:stretch/>
        </p:blipFill>
        <p:spPr>
          <a:xfrm>
            <a:off x="8208027" y="292850"/>
            <a:ext cx="718475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" name="Google Shape;327;p49"/>
          <p:cNvPicPr preferRelativeResize="0"/>
          <p:nvPr/>
        </p:nvPicPr>
        <p:blipFill rotWithShape="1">
          <a:blip r:embed="rId5">
            <a:alphaModFix/>
          </a:blip>
          <a:srcRect t="13585" b="5788"/>
          <a:stretch/>
        </p:blipFill>
        <p:spPr>
          <a:xfrm>
            <a:off x="610988" y="1136150"/>
            <a:ext cx="7922026" cy="35928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50"/>
          <p:cNvSpPr txBox="1"/>
          <p:nvPr/>
        </p:nvSpPr>
        <p:spPr>
          <a:xfrm>
            <a:off x="1083299" y="1166250"/>
            <a:ext cx="2294400" cy="3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Work on your gaps</a:t>
            </a:r>
            <a:endParaRPr sz="1800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pic>
        <p:nvPicPr>
          <p:cNvPr id="333" name="Google Shape;333;p50" descr="http://www.uniformality.co.uk/ekmps/shops/uniformality/resources/Design/wils-day-logo-bigger.gif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b="10905"/>
          <a:stretch/>
        </p:blipFill>
        <p:spPr>
          <a:xfrm>
            <a:off x="8208027" y="292850"/>
            <a:ext cx="718475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" name="Google Shape;334;p5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2400" y="1982551"/>
            <a:ext cx="4327150" cy="2485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5" name="Google Shape;335;p5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572000" y="1986054"/>
            <a:ext cx="4359650" cy="2478387"/>
          </a:xfrm>
          <a:prstGeom prst="rect">
            <a:avLst/>
          </a:prstGeom>
          <a:noFill/>
          <a:ln>
            <a:noFill/>
          </a:ln>
        </p:spPr>
      </p:pic>
      <p:sp>
        <p:nvSpPr>
          <p:cNvPr id="336" name="Google Shape;336;p50"/>
          <p:cNvSpPr txBox="1"/>
          <p:nvPr/>
        </p:nvSpPr>
        <p:spPr>
          <a:xfrm>
            <a:off x="5457974" y="1166250"/>
            <a:ext cx="2294400" cy="3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Target a grade</a:t>
            </a:r>
            <a:endParaRPr sz="1800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337" name="Google Shape;337;p50"/>
          <p:cNvSpPr txBox="1"/>
          <p:nvPr/>
        </p:nvSpPr>
        <p:spPr>
          <a:xfrm>
            <a:off x="269575" y="368500"/>
            <a:ext cx="7729800" cy="3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1. </a:t>
            </a:r>
            <a:r>
              <a:rPr lang="en" sz="1800" b="1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TUTOR </a:t>
            </a:r>
            <a:r>
              <a:rPr lang="en"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- work on gaps in knowledge and/or target a particular grade</a:t>
            </a:r>
            <a:endParaRPr sz="1800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51"/>
          <p:cNvSpPr txBox="1"/>
          <p:nvPr/>
        </p:nvSpPr>
        <p:spPr>
          <a:xfrm>
            <a:off x="405750" y="199777"/>
            <a:ext cx="8332500" cy="3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2. Corbett Maths</a:t>
            </a:r>
            <a:r>
              <a:rPr lang="en"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 - videos explaining topics plus questions and answers</a:t>
            </a:r>
            <a:endParaRPr sz="1800" b="0" i="0" u="none" strike="noStrike" cap="none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pic>
        <p:nvPicPr>
          <p:cNvPr id="343" name="Google Shape;343;p51" descr="http://www.uniformality.co.uk/ekmps/shops/uniformality/resources/Design/wils-day-logo-bigger.gif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b="10907"/>
          <a:stretch/>
        </p:blipFill>
        <p:spPr>
          <a:xfrm>
            <a:off x="8350422" y="4449233"/>
            <a:ext cx="718475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" name="Google Shape;344;p51">
            <a:hlinkClick r:id="rId5"/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88774" y="614153"/>
            <a:ext cx="7566451" cy="4350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52"/>
          <p:cNvSpPr txBox="1"/>
          <p:nvPr/>
        </p:nvSpPr>
        <p:spPr>
          <a:xfrm>
            <a:off x="236850" y="267950"/>
            <a:ext cx="7839300" cy="9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3. </a:t>
            </a:r>
            <a:r>
              <a:rPr lang="en" sz="1800" b="1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OnMaths</a:t>
            </a:r>
            <a:r>
              <a:rPr lang="en"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 - topic revision with increasingly difficult question plus predicted papers</a:t>
            </a:r>
            <a:endParaRPr sz="1800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800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pic>
        <p:nvPicPr>
          <p:cNvPr id="350" name="Google Shape;350;p52" descr="http://www.uniformality.co.uk/ekmps/shops/uniformality/resources/Design/wils-day-logo-bigger.gif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b="10907"/>
          <a:stretch/>
        </p:blipFill>
        <p:spPr>
          <a:xfrm>
            <a:off x="8275177" y="145125"/>
            <a:ext cx="718475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1" name="Google Shape;351;p5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7550" y="1059400"/>
            <a:ext cx="8828899" cy="3838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53"/>
          <p:cNvSpPr txBox="1"/>
          <p:nvPr/>
        </p:nvSpPr>
        <p:spPr>
          <a:xfrm>
            <a:off x="377048" y="360929"/>
            <a:ext cx="8332500" cy="3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4. </a:t>
            </a:r>
            <a:r>
              <a:rPr lang="en" sz="1800" b="1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PinPoint Learning</a:t>
            </a:r>
            <a:r>
              <a:rPr lang="en"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 - targeted questions on students’ weakest topics</a:t>
            </a:r>
            <a:endParaRPr sz="1800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pic>
        <p:nvPicPr>
          <p:cNvPr id="357" name="Google Shape;357;p53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7050" y="894552"/>
            <a:ext cx="8020202" cy="3726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8" name="Google Shape;358;p53" descr="http://www.uniformality.co.uk/ekmps/shops/uniformality/resources/Design/wils-day-logo-bigger.gif">
            <a:hlinkClick r:id="rId5"/>
          </p:cNvPr>
          <p:cNvPicPr preferRelativeResize="0"/>
          <p:nvPr/>
        </p:nvPicPr>
        <p:blipFill rotWithShape="1">
          <a:blip r:embed="rId6">
            <a:alphaModFix/>
          </a:blip>
          <a:srcRect b="10907"/>
          <a:stretch/>
        </p:blipFill>
        <p:spPr>
          <a:xfrm>
            <a:off x="8302027" y="4429125"/>
            <a:ext cx="718475" cy="60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Google Shape;144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476021">
            <a:off x="7486517" y="265377"/>
            <a:ext cx="1419225" cy="1655763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27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Federo"/>
              <a:buNone/>
            </a:pPr>
            <a:r>
              <a:rPr lang="en" b="1">
                <a:latin typeface="Federo"/>
                <a:ea typeface="Federo"/>
                <a:cs typeface="Federo"/>
                <a:sym typeface="Federo"/>
              </a:rPr>
              <a:t>General Advice:</a:t>
            </a:r>
            <a:endParaRPr/>
          </a:p>
        </p:txBody>
      </p:sp>
      <p:sp>
        <p:nvSpPr>
          <p:cNvPr id="146" name="Google Shape;146;p27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 lnSpcReduction="10000"/>
          </a:bodyPr>
          <a:lstStyle/>
          <a:p>
            <a:pPr marL="177800" lvl="0" indent="-1714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</a:pPr>
            <a:r>
              <a:rPr lang="en" b="1"/>
              <a:t>Quiet space</a:t>
            </a:r>
            <a:r>
              <a:rPr lang="en"/>
              <a:t> to work in.</a:t>
            </a:r>
            <a:endParaRPr/>
          </a:p>
          <a:p>
            <a:pPr marL="177800" lvl="0" indent="-1714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</a:pPr>
            <a:r>
              <a:rPr lang="en"/>
              <a:t>Have </a:t>
            </a:r>
            <a:r>
              <a:rPr lang="en" b="1"/>
              <a:t>resources ready</a:t>
            </a:r>
            <a:r>
              <a:rPr lang="en"/>
              <a:t> and easily available.</a:t>
            </a:r>
            <a:endParaRPr/>
          </a:p>
          <a:p>
            <a:pPr marL="177800" lvl="0" indent="-1714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</a:pPr>
            <a:r>
              <a:rPr lang="en"/>
              <a:t>20-30 minute </a:t>
            </a:r>
            <a:r>
              <a:rPr lang="en" b="1"/>
              <a:t>chunks with 5 minute breaks </a:t>
            </a:r>
            <a:r>
              <a:rPr lang="en"/>
              <a:t>3 times a evening.</a:t>
            </a:r>
            <a:endParaRPr/>
          </a:p>
          <a:p>
            <a:pPr marL="177800" lvl="0" indent="-1714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</a:pPr>
            <a:r>
              <a:rPr lang="en"/>
              <a:t>Have a </a:t>
            </a:r>
            <a:r>
              <a:rPr lang="en" b="1"/>
              <a:t>revision timetable</a:t>
            </a:r>
            <a:r>
              <a:rPr lang="en"/>
              <a:t> (tutors have been supporting with this via a revision booklet, more to follow on this) – so that you can be fair to all your subjects, especially your weaker ones.</a:t>
            </a:r>
            <a:endParaRPr/>
          </a:p>
          <a:p>
            <a:pPr marL="177800" lvl="0" indent="-1714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</a:pPr>
            <a:r>
              <a:rPr lang="en"/>
              <a:t>Consider their </a:t>
            </a:r>
            <a:r>
              <a:rPr lang="en" b="1"/>
              <a:t>work/life balance</a:t>
            </a:r>
            <a:r>
              <a:rPr lang="en"/>
              <a:t> – don’t burn out.</a:t>
            </a:r>
            <a:endParaRPr/>
          </a:p>
          <a:p>
            <a:pPr marL="177800" lvl="0" indent="-1714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</a:pPr>
            <a:r>
              <a:rPr lang="en" b="1"/>
              <a:t>Well-being – sleep, eat well, talk to an adult</a:t>
            </a:r>
            <a:r>
              <a:rPr lang="en"/>
              <a:t> if they are stressed.</a:t>
            </a:r>
            <a:endParaRPr/>
          </a:p>
          <a:p>
            <a:pPr marL="177800" lvl="0" indent="-1714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</a:pPr>
            <a:r>
              <a:rPr lang="en" b="1"/>
              <a:t>Celebrate successes</a:t>
            </a:r>
            <a:r>
              <a:rPr lang="en"/>
              <a:t> to maintain motivation.</a:t>
            </a:r>
            <a:endParaRPr/>
          </a:p>
        </p:txBody>
      </p:sp>
      <p:pic>
        <p:nvPicPr>
          <p:cNvPr id="147" name="Google Shape;147;p27" descr="http://www.uniformality.co.uk/ekmps/shops/uniformality/resources/Design/wils-day-logo-bigger.gif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b="10905"/>
          <a:stretch/>
        </p:blipFill>
        <p:spPr>
          <a:xfrm>
            <a:off x="8196129" y="4429125"/>
            <a:ext cx="718475" cy="60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54"/>
          <p:cNvSpPr txBox="1"/>
          <p:nvPr/>
        </p:nvSpPr>
        <p:spPr>
          <a:xfrm>
            <a:off x="377048" y="360929"/>
            <a:ext cx="8332500" cy="3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5. Revision cards/revision books and workbooks</a:t>
            </a:r>
            <a:endParaRPr sz="1800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pic>
        <p:nvPicPr>
          <p:cNvPr id="364" name="Google Shape;364;p5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639852" y="1389451"/>
            <a:ext cx="2921911" cy="2763300"/>
          </a:xfrm>
          <a:prstGeom prst="rect">
            <a:avLst/>
          </a:prstGeom>
          <a:noFill/>
          <a:ln>
            <a:noFill/>
          </a:ln>
        </p:spPr>
      </p:pic>
      <p:sp>
        <p:nvSpPr>
          <p:cNvPr id="365" name="Google Shape;365;p54"/>
          <p:cNvSpPr/>
          <p:nvPr/>
        </p:nvSpPr>
        <p:spPr>
          <a:xfrm>
            <a:off x="5520689" y="3429000"/>
            <a:ext cx="1483900" cy="13716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FF00"/>
          </a:solidFill>
          <a:ln w="12700" cap="flat" cmpd="sng">
            <a:solidFill>
              <a:srgbClr val="FFFF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£6.25</a:t>
            </a:r>
            <a:endParaRPr sz="1100"/>
          </a:p>
        </p:txBody>
      </p:sp>
      <p:pic>
        <p:nvPicPr>
          <p:cNvPr id="366" name="Google Shape;366;p5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997374" y="1174400"/>
            <a:ext cx="1483900" cy="20996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67" name="Google Shape;367;p5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67723" y="1174401"/>
            <a:ext cx="1671080" cy="236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5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64601" y="2284824"/>
            <a:ext cx="1671075" cy="23645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69" name="Google Shape;369;p5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544301" y="2284839"/>
            <a:ext cx="1671075" cy="2364568"/>
          </a:xfrm>
          <a:prstGeom prst="rect">
            <a:avLst/>
          </a:prstGeom>
          <a:noFill/>
          <a:ln>
            <a:noFill/>
          </a:ln>
        </p:spPr>
      </p:pic>
      <p:sp>
        <p:nvSpPr>
          <p:cNvPr id="370" name="Google Shape;370;p54"/>
          <p:cNvSpPr/>
          <p:nvPr/>
        </p:nvSpPr>
        <p:spPr>
          <a:xfrm>
            <a:off x="1949591" y="3428999"/>
            <a:ext cx="1483900" cy="13716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FF00"/>
          </a:solidFill>
          <a:ln w="12700" cap="flat" cmpd="sng">
            <a:solidFill>
              <a:srgbClr val="FFFF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£2.50 per set</a:t>
            </a:r>
            <a:endParaRPr sz="1100"/>
          </a:p>
        </p:txBody>
      </p:sp>
      <p:pic>
        <p:nvPicPr>
          <p:cNvPr id="371" name="Google Shape;371;p54" descr="http://www.uniformality.co.uk/ekmps/shops/uniformality/resources/Design/wils-day-logo-bigger.gif">
            <a:hlinkClick r:id="rId8"/>
          </p:cNvPr>
          <p:cNvPicPr preferRelativeResize="0"/>
          <p:nvPr/>
        </p:nvPicPr>
        <p:blipFill rotWithShape="1">
          <a:blip r:embed="rId9">
            <a:alphaModFix/>
          </a:blip>
          <a:srcRect b="10907"/>
          <a:stretch/>
        </p:blipFill>
        <p:spPr>
          <a:xfrm>
            <a:off x="8302027" y="4429125"/>
            <a:ext cx="718475" cy="60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6" name="Google Shape;396;p5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28875" y="71438"/>
            <a:ext cx="4286250" cy="5000625"/>
          </a:xfrm>
          <a:prstGeom prst="rect">
            <a:avLst/>
          </a:prstGeom>
          <a:noFill/>
          <a:ln>
            <a:noFill/>
          </a:ln>
        </p:spPr>
      </p:pic>
      <p:sp>
        <p:nvSpPr>
          <p:cNvPr id="397" name="Google Shape;397;p58"/>
          <p:cNvSpPr/>
          <p:nvPr/>
        </p:nvSpPr>
        <p:spPr>
          <a:xfrm>
            <a:off x="195943" y="3046912"/>
            <a:ext cx="2419895" cy="1665514"/>
          </a:xfrm>
          <a:prstGeom prst="cloudCallout">
            <a:avLst>
              <a:gd name="adj1" fmla="val -39456"/>
              <a:gd name="adj2" fmla="val 62500"/>
            </a:avLst>
          </a:prstGeom>
          <a:solidFill>
            <a:schemeClr val="lt1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Please come and ask us any questions…</a:t>
            </a:r>
            <a:endParaRPr sz="1100"/>
          </a:p>
        </p:txBody>
      </p:sp>
      <p:sp>
        <p:nvSpPr>
          <p:cNvPr id="398" name="Google Shape;398;p58" descr="Image result for thanks for coming"/>
          <p:cNvSpPr/>
          <p:nvPr/>
        </p:nvSpPr>
        <p:spPr>
          <a:xfrm>
            <a:off x="116681" y="-108347"/>
            <a:ext cx="228600" cy="228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99" name="Google Shape;399;p5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257142">
            <a:off x="6900408" y="64192"/>
            <a:ext cx="2069252" cy="20692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8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Federo"/>
              <a:buNone/>
            </a:pPr>
            <a:r>
              <a:rPr lang="en" b="1">
                <a:latin typeface="Federo"/>
                <a:ea typeface="Federo"/>
                <a:cs typeface="Federo"/>
                <a:sym typeface="Federo"/>
              </a:rPr>
              <a:t>What the Students said…</a:t>
            </a:r>
            <a:endParaRPr/>
          </a:p>
        </p:txBody>
      </p:sp>
      <p:sp>
        <p:nvSpPr>
          <p:cNvPr id="153" name="Google Shape;153;p28"/>
          <p:cNvSpPr/>
          <p:nvPr/>
        </p:nvSpPr>
        <p:spPr>
          <a:xfrm>
            <a:off x="352108" y="2571752"/>
            <a:ext cx="2286000" cy="1668000"/>
          </a:xfrm>
          <a:prstGeom prst="cloudCallout">
            <a:avLst>
              <a:gd name="adj1" fmla="val -45277"/>
              <a:gd name="adj2" fmla="val 62500"/>
            </a:avLst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“Quiz me on work I have read/ask questions.”</a:t>
            </a:r>
            <a:endParaRPr sz="1100"/>
          </a:p>
        </p:txBody>
      </p:sp>
      <p:sp>
        <p:nvSpPr>
          <p:cNvPr id="154" name="Google Shape;154;p28"/>
          <p:cNvSpPr/>
          <p:nvPr/>
        </p:nvSpPr>
        <p:spPr>
          <a:xfrm>
            <a:off x="2806925" y="3016839"/>
            <a:ext cx="2286000" cy="1668000"/>
          </a:xfrm>
          <a:prstGeom prst="wedgeEllipseCallout">
            <a:avLst>
              <a:gd name="adj1" fmla="val -27129"/>
              <a:gd name="adj2" fmla="val 62500"/>
            </a:avLst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“Make a timetable together</a:t>
            </a:r>
            <a:r>
              <a:rPr lang="en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and help me stick to it.</a:t>
            </a:r>
            <a:r>
              <a:rPr lang="en"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”</a:t>
            </a:r>
            <a:endParaRPr sz="1100"/>
          </a:p>
        </p:txBody>
      </p:sp>
      <p:sp>
        <p:nvSpPr>
          <p:cNvPr id="155" name="Google Shape;155;p28"/>
          <p:cNvSpPr/>
          <p:nvPr/>
        </p:nvSpPr>
        <p:spPr>
          <a:xfrm>
            <a:off x="1852233" y="1084601"/>
            <a:ext cx="1896600" cy="1593600"/>
          </a:xfrm>
          <a:prstGeom prst="wedgeEllipseCallout">
            <a:avLst>
              <a:gd name="adj1" fmla="val -20833"/>
              <a:gd name="adj2" fmla="val 62500"/>
            </a:avLst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“Turn the internet off”</a:t>
            </a:r>
            <a:endParaRPr sz="1100"/>
          </a:p>
        </p:txBody>
      </p:sp>
      <p:sp>
        <p:nvSpPr>
          <p:cNvPr id="156" name="Google Shape;156;p28"/>
          <p:cNvSpPr/>
          <p:nvPr/>
        </p:nvSpPr>
        <p:spPr>
          <a:xfrm>
            <a:off x="5682307" y="3239942"/>
            <a:ext cx="1951500" cy="1424400"/>
          </a:xfrm>
          <a:prstGeom prst="cloudCallout">
            <a:avLst>
              <a:gd name="adj1" fmla="val -45562"/>
              <a:gd name="adj2" fmla="val 61906"/>
            </a:avLst>
          </a:prstGeom>
          <a:solidFill>
            <a:schemeClr val="lt1"/>
          </a:solidFill>
          <a:ln w="1270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“Trust me.”</a:t>
            </a:r>
            <a:endParaRPr sz="1100"/>
          </a:p>
        </p:txBody>
      </p:sp>
      <p:sp>
        <p:nvSpPr>
          <p:cNvPr id="157" name="Google Shape;157;p28"/>
          <p:cNvSpPr/>
          <p:nvPr/>
        </p:nvSpPr>
        <p:spPr>
          <a:xfrm>
            <a:off x="6525685" y="1420018"/>
            <a:ext cx="2285999" cy="1667933"/>
          </a:xfrm>
          <a:prstGeom prst="wedgeEllipseCallout">
            <a:avLst>
              <a:gd name="adj1" fmla="val -20833"/>
              <a:gd name="adj2" fmla="val 62500"/>
            </a:avLst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“Buy me resources – revision books, note books, flashcards.”</a:t>
            </a:r>
            <a:endParaRPr sz="1100"/>
          </a:p>
        </p:txBody>
      </p:sp>
      <p:sp>
        <p:nvSpPr>
          <p:cNvPr id="158" name="Google Shape;158;p28"/>
          <p:cNvSpPr/>
          <p:nvPr/>
        </p:nvSpPr>
        <p:spPr>
          <a:xfrm>
            <a:off x="3948192" y="1084594"/>
            <a:ext cx="2378100" cy="2001000"/>
          </a:xfrm>
          <a:prstGeom prst="cloudCallout">
            <a:avLst>
              <a:gd name="adj1" fmla="val -45562"/>
              <a:gd name="adj2" fmla="val 61906"/>
            </a:avLst>
          </a:prstGeom>
          <a:solidFill>
            <a:schemeClr val="lt1"/>
          </a:solidFill>
          <a:ln w="1270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“I do feel stressed, especially when I have to do loads of jobs too.”</a:t>
            </a:r>
            <a:endParaRPr sz="1100"/>
          </a:p>
        </p:txBody>
      </p:sp>
      <p:pic>
        <p:nvPicPr>
          <p:cNvPr id="159" name="Google Shape;159;p28" descr="http://www.uniformality.co.uk/ekmps/shops/uniformality/resources/Design/wils-day-logo-bigger.gif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b="10907"/>
          <a:stretch/>
        </p:blipFill>
        <p:spPr>
          <a:xfrm>
            <a:off x="8223249" y="4380044"/>
            <a:ext cx="718475" cy="60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9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Federo"/>
              <a:buNone/>
            </a:pPr>
            <a:r>
              <a:rPr lang="en" b="1">
                <a:latin typeface="Federo"/>
                <a:ea typeface="Federo"/>
                <a:cs typeface="Federo"/>
                <a:sym typeface="Federo"/>
              </a:rPr>
              <a:t>After-school intervention:</a:t>
            </a:r>
            <a:endParaRPr/>
          </a:p>
        </p:txBody>
      </p:sp>
      <p:sp>
        <p:nvSpPr>
          <p:cNvPr id="165" name="Google Shape;165;p29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 b="1"/>
              <a:t>Week A</a:t>
            </a:r>
            <a:endParaRPr b="1"/>
          </a:p>
          <a:p>
            <a: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Char char="•"/>
            </a:pPr>
            <a:r>
              <a:rPr lang="en"/>
              <a:t>Monday: Option 1 Block</a:t>
            </a:r>
            <a:endParaRPr/>
          </a:p>
          <a:p>
            <a:pPr marL="457200" lvl="0" indent="-3175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"/>
              <a:t>Wednesday: Option 2 Block</a:t>
            </a:r>
            <a:endParaRPr/>
          </a:p>
          <a:p>
            <a:pPr marL="457200" lvl="0" indent="-3175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"/>
              <a:t>Thursday: Option 3 Block 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 b="1"/>
              <a:t>Week B</a:t>
            </a:r>
            <a:endParaRPr b="1"/>
          </a:p>
          <a:p>
            <a: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Char char="•"/>
            </a:pPr>
            <a:r>
              <a:rPr lang="en"/>
              <a:t>Monday: Maths</a:t>
            </a:r>
            <a:endParaRPr/>
          </a:p>
          <a:p>
            <a:pPr marL="457200" lvl="0" indent="-3175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"/>
              <a:t>Wednesday: English</a:t>
            </a:r>
            <a:endParaRPr/>
          </a:p>
          <a:p>
            <a:pPr marL="457200" lvl="0" indent="-3175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"/>
              <a:t>Thursday: Science</a:t>
            </a:r>
            <a:endParaRPr/>
          </a:p>
        </p:txBody>
      </p:sp>
      <p:pic>
        <p:nvPicPr>
          <p:cNvPr id="166" name="Google Shape;166;p29" descr="http://www.uniformality.co.uk/ekmps/shops/uniformality/resources/Design/wils-day-logo-bigger.gif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b="10905"/>
          <a:stretch/>
        </p:blipFill>
        <p:spPr>
          <a:xfrm>
            <a:off x="8196129" y="4429125"/>
            <a:ext cx="718475" cy="60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30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Federo"/>
              <a:buNone/>
            </a:pPr>
            <a:r>
              <a:rPr lang="en" b="1">
                <a:latin typeface="Federo"/>
                <a:ea typeface="Federo"/>
                <a:cs typeface="Federo"/>
                <a:sym typeface="Federo"/>
              </a:rPr>
              <a:t>Prom / Hoodie:</a:t>
            </a:r>
            <a:endParaRPr/>
          </a:p>
        </p:txBody>
      </p:sp>
      <p:sp>
        <p:nvSpPr>
          <p:cNvPr id="172" name="Google Shape;172;p30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 b="1" u="sng"/>
              <a:t>Prom: </a:t>
            </a:r>
            <a:endParaRPr b="1" u="sng"/>
          </a:p>
          <a:p>
            <a: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Char char="•"/>
            </a:pPr>
            <a:r>
              <a:rPr lang="en" b="1"/>
              <a:t>Friday the 7th July 2023. </a:t>
            </a:r>
            <a:endParaRPr b="1"/>
          </a:p>
          <a:p>
            <a:pPr marL="457200" lvl="0" indent="-3175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" b="1"/>
              <a:t>The Village Hotel, Chilwell, Nottingham. </a:t>
            </a:r>
            <a:endParaRPr b="1"/>
          </a:p>
          <a:p>
            <a:pPr marL="457200" lvl="0" indent="-3175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" b="1"/>
              <a:t>Invites to prom (with ticket information) will follow shortly, subject to the students’ attendance and attitude to learning figures. </a:t>
            </a:r>
            <a:endParaRPr b="1"/>
          </a:p>
          <a:p>
            <a:pPr marL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 b="1" u="sng"/>
              <a:t>Leavers’  Hoodies:</a:t>
            </a:r>
            <a:endParaRPr b="1" u="sng"/>
          </a:p>
          <a:p>
            <a: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Char char="•"/>
            </a:pPr>
            <a:r>
              <a:rPr lang="en" b="1"/>
              <a:t>Leavers’ Hoodies are now available online until 23rd February. Please collect a letter after this presentation. </a:t>
            </a:r>
            <a:endParaRPr b="1"/>
          </a:p>
        </p:txBody>
      </p:sp>
      <p:pic>
        <p:nvPicPr>
          <p:cNvPr id="173" name="Google Shape;173;p30" descr="http://www.uniformality.co.uk/ekmps/shops/uniformality/resources/Design/wils-day-logo-bigger.gif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b="10905"/>
          <a:stretch/>
        </p:blipFill>
        <p:spPr>
          <a:xfrm>
            <a:off x="8196129" y="4429125"/>
            <a:ext cx="718475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420875" y="119200"/>
            <a:ext cx="1576700" cy="21022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31"/>
          <p:cNvSpPr/>
          <p:nvPr/>
        </p:nvSpPr>
        <p:spPr>
          <a:xfrm>
            <a:off x="986850" y="1404225"/>
            <a:ext cx="7715400" cy="236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900" b="1" i="0" u="none" strike="noStrike" cap="none">
                <a:solidFill>
                  <a:srgbClr val="F7CAAC"/>
                </a:solidFill>
                <a:latin typeface="Federo"/>
                <a:ea typeface="Federo"/>
                <a:cs typeface="Federo"/>
                <a:sym typeface="Federo"/>
              </a:rPr>
              <a:t>Science</a:t>
            </a:r>
            <a:endParaRPr sz="14900" b="1" i="0" u="none" strike="noStrike" cap="none">
              <a:solidFill>
                <a:srgbClr val="F7CAAC"/>
              </a:solidFill>
              <a:latin typeface="Federo"/>
              <a:ea typeface="Federo"/>
              <a:cs typeface="Federo"/>
              <a:sym typeface="Federo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4" name="Google Shape;184;p32"/>
          <p:cNvGraphicFramePr/>
          <p:nvPr/>
        </p:nvGraphicFramePr>
        <p:xfrm>
          <a:off x="189999" y="1053647"/>
          <a:ext cx="6858225" cy="4008160"/>
        </p:xfrm>
        <a:graphic>
          <a:graphicData uri="http://schemas.openxmlformats.org/drawingml/2006/table">
            <a:tbl>
              <a:tblPr firstRow="1" bandRow="1">
                <a:noFill/>
                <a:tableStyleId>{0D805764-8E63-47C6-AF62-2A05D72C9864}</a:tableStyleId>
              </a:tblPr>
              <a:tblGrid>
                <a:gridCol w="22860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860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860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6131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 b="1" u="none" strike="noStrike" cap="none"/>
                        <a:t>Biology Paper 1</a:t>
                      </a:r>
                      <a:endParaRPr sz="110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/>
                        <a:t>1hr15</a:t>
                      </a:r>
                      <a:endParaRPr sz="110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/>
                        <a:t>70 marks</a:t>
                      </a:r>
                      <a:endParaRPr sz="110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b="0" i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Cell Biology; Organisation; Infection and response; and Bioenergetics.</a:t>
                      </a:r>
                      <a:endParaRPr sz="1400"/>
                    </a:p>
                  </a:txBody>
                  <a:tcPr marL="68600" marR="68600" marT="34300" marB="34300">
                    <a:solidFill>
                      <a:srgbClr val="A8D08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 b="1"/>
                        <a:t>Chemistry Paper 1</a:t>
                      </a:r>
                      <a:endParaRPr sz="110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/>
                        <a:t>1hr15</a:t>
                      </a:r>
                      <a:endParaRPr sz="110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/>
                        <a:t>70 marks</a:t>
                      </a:r>
                      <a:endParaRPr sz="110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b="0" i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Atomic structure and the periodic table; Bonding, structure, and the properties of matter; Quantitative chemistry; Chemical changes; and Energy changes.</a:t>
                      </a:r>
                      <a:endParaRPr sz="1400"/>
                    </a:p>
                  </a:txBody>
                  <a:tcPr marL="68600" marR="68600" marT="34300" marB="34300"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 b="1"/>
                        <a:t>Physics Paper 1</a:t>
                      </a:r>
                      <a:endParaRPr sz="110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/>
                        <a:t>1hr15</a:t>
                      </a:r>
                      <a:endParaRPr sz="110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/>
                        <a:t>70 marks</a:t>
                      </a:r>
                      <a:endParaRPr sz="110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b="0" i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Energy; Electricity; Particle model of matter; and Atomic structure.</a:t>
                      </a:r>
                      <a:endParaRPr sz="140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/>
                    </a:p>
                  </a:txBody>
                  <a:tcPr marL="68600" marR="68600" marT="34300" marB="34300"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C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040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 b="1"/>
                        <a:t>Biology Paper 2</a:t>
                      </a:r>
                      <a:endParaRPr sz="110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/>
                        <a:t>1hr15</a:t>
                      </a:r>
                      <a:endParaRPr sz="110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/>
                        <a:t>70 marks</a:t>
                      </a:r>
                      <a:endParaRPr sz="110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b="0" i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Homeostasis and response; Inheritance, variation and evolution; and Ecology.</a:t>
                      </a:r>
                      <a:endParaRPr sz="1400"/>
                    </a:p>
                  </a:txBody>
                  <a:tcPr marL="68600" marR="68600" marT="34300" marB="34300">
                    <a:solidFill>
                      <a:srgbClr val="00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 b="1"/>
                        <a:t>Chemistry Paper 2</a:t>
                      </a:r>
                      <a:endParaRPr sz="110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/>
                        <a:t>1hr15</a:t>
                      </a:r>
                      <a:endParaRPr sz="110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/>
                        <a:t>70 marks</a:t>
                      </a:r>
                      <a:endParaRPr sz="110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b="0" i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The rate and extent of chemical change; Organic chemistry; Chemical analysis; Chemistry of the atmosphere; and Using resources.</a:t>
                      </a:r>
                      <a:endParaRPr sz="1400"/>
                    </a:p>
                  </a:txBody>
                  <a:tcPr marL="68600" marR="68600" marT="34300" marB="34300"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 b="1"/>
                        <a:t>Physics Paper 2</a:t>
                      </a:r>
                      <a:endParaRPr sz="110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/>
                        <a:t>1hr15</a:t>
                      </a:r>
                      <a:endParaRPr sz="110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/>
                        <a:t>70 marks</a:t>
                      </a:r>
                      <a:endParaRPr sz="110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b="0" i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Forces; Waves; and Magnetism and electromagnetism</a:t>
                      </a:r>
                      <a:endParaRPr sz="140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/>
                    </a:p>
                  </a:txBody>
                  <a:tcPr marL="68600" marR="68600" marT="34300" marB="3430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9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85" name="Google Shape;185;p32" descr="http://www.uniformality.co.uk/ekmps/shops/uniformality/resources/Design/wils-day-logo-bigger.gif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b="10907"/>
          <a:stretch/>
        </p:blipFill>
        <p:spPr>
          <a:xfrm>
            <a:off x="8255000" y="4406447"/>
            <a:ext cx="718475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3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72421" y="319736"/>
            <a:ext cx="3119150" cy="665921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32"/>
          <p:cNvSpPr/>
          <p:nvPr/>
        </p:nvSpPr>
        <p:spPr>
          <a:xfrm>
            <a:off x="6719975" y="-1"/>
            <a:ext cx="2801250" cy="2844342"/>
          </a:xfrm>
          <a:prstGeom prst="irregularSeal2">
            <a:avLst/>
          </a:prstGeom>
          <a:gradFill>
            <a:gsLst>
              <a:gs pos="0">
                <a:srgbClr val="DBD4EB"/>
              </a:gs>
              <a:gs pos="100000">
                <a:srgbClr val="9180BB"/>
              </a:gs>
            </a:gsLst>
            <a:path path="circle">
              <a:fillToRect l="50000" t="50000" r="50000" b="50000"/>
            </a:path>
            <a:tileRect/>
          </a:gradFill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All separate exams are 1hr45 long</a:t>
            </a:r>
            <a:endParaRPr sz="11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Google Shape;192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966427">
            <a:off x="3710637" y="3452662"/>
            <a:ext cx="4237100" cy="28146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33" descr="http://www.uniformality.co.uk/ekmps/shops/uniformality/resources/Design/wils-day-logo-bigger.gif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b="10907"/>
          <a:stretch/>
        </p:blipFill>
        <p:spPr>
          <a:xfrm>
            <a:off x="8255000" y="4406447"/>
            <a:ext cx="718475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3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72421" y="319736"/>
            <a:ext cx="3119150" cy="6659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33"/>
          <p:cNvPicPr preferRelativeResize="0"/>
          <p:nvPr/>
        </p:nvPicPr>
        <p:blipFill rotWithShape="1">
          <a:blip r:embed="rId7">
            <a:alphaModFix/>
          </a:blip>
          <a:srcRect b="26286"/>
          <a:stretch/>
        </p:blipFill>
        <p:spPr>
          <a:xfrm>
            <a:off x="3539725" y="319725"/>
            <a:ext cx="5553603" cy="3070349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33"/>
          <p:cNvSpPr txBox="1">
            <a:spLocks noGrp="1"/>
          </p:cNvSpPr>
          <p:nvPr>
            <p:ph type="body" idx="1"/>
          </p:nvPr>
        </p:nvSpPr>
        <p:spPr>
          <a:xfrm>
            <a:off x="150000" y="1143050"/>
            <a:ext cx="38259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r>
              <a:rPr lang="en"/>
              <a:t>Use the revision guide…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r>
              <a:rPr lang="en"/>
              <a:t>		… but don’t just read it!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endParaRPr/>
          </a:p>
          <a:p>
            <a:pPr marL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r>
              <a:rPr lang="en"/>
              <a:t>Use active revision strategies.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r>
              <a:rPr lang="en"/>
              <a:t>	Mind maps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r>
              <a:rPr lang="en"/>
              <a:t>	Flash Cards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r>
              <a:rPr lang="en"/>
              <a:t>	Look cover write check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1072</Words>
  <Application>Microsoft Office PowerPoint</Application>
  <PresentationFormat>On-screen Show (16:9)</PresentationFormat>
  <Paragraphs>190</Paragraphs>
  <Slides>31</Slides>
  <Notes>31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31</vt:i4>
      </vt:variant>
    </vt:vector>
  </HeadingPairs>
  <TitlesOfParts>
    <vt:vector size="37" baseType="lpstr">
      <vt:lpstr>Arial</vt:lpstr>
      <vt:lpstr>Calibri</vt:lpstr>
      <vt:lpstr>Federo</vt:lpstr>
      <vt:lpstr>Rockwell</vt:lpstr>
      <vt:lpstr>Simple Light</vt:lpstr>
      <vt:lpstr>Office Theme</vt:lpstr>
      <vt:lpstr>KS4 Exam Preparation Evening: Revision Support</vt:lpstr>
      <vt:lpstr>The Aim of this Session:</vt:lpstr>
      <vt:lpstr>General Advice:</vt:lpstr>
      <vt:lpstr>What the Students said…</vt:lpstr>
      <vt:lpstr>After-school intervention:</vt:lpstr>
      <vt:lpstr>Prom / Hoodie: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English: Language AND Literature</vt:lpstr>
      <vt:lpstr>English Language: ways to revise</vt:lpstr>
      <vt:lpstr>English Language: ways to revise</vt:lpstr>
      <vt:lpstr>Literature</vt:lpstr>
      <vt:lpstr>Flash Cards</vt:lpstr>
      <vt:lpstr>Embrace their phone…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Revision Support</dc:title>
  <cp:lastModifiedBy>Lucy Tickle</cp:lastModifiedBy>
  <cp:revision>2</cp:revision>
  <dcterms:modified xsi:type="dcterms:W3CDTF">2023-01-23T20:24:50Z</dcterms:modified>
</cp:coreProperties>
</file>