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363" r:id="rId3"/>
    <p:sldId id="333" r:id="rId4"/>
    <p:sldId id="337" r:id="rId5"/>
    <p:sldId id="336" r:id="rId6"/>
    <p:sldId id="335" r:id="rId7"/>
    <p:sldId id="338" r:id="rId8"/>
    <p:sldId id="339" r:id="rId9"/>
    <p:sldId id="340" r:id="rId10"/>
    <p:sldId id="341" r:id="rId11"/>
    <p:sldId id="344" r:id="rId12"/>
    <p:sldId id="342" r:id="rId13"/>
    <p:sldId id="345" r:id="rId14"/>
    <p:sldId id="346" r:id="rId15"/>
    <p:sldId id="347" r:id="rId16"/>
    <p:sldId id="348" r:id="rId17"/>
    <p:sldId id="349" r:id="rId18"/>
    <p:sldId id="265" r:id="rId19"/>
    <p:sldId id="351" r:id="rId20"/>
    <p:sldId id="343" r:id="rId21"/>
    <p:sldId id="352" r:id="rId22"/>
    <p:sldId id="353" r:id="rId23"/>
    <p:sldId id="354" r:id="rId24"/>
    <p:sldId id="356" r:id="rId25"/>
    <p:sldId id="357" r:id="rId26"/>
    <p:sldId id="359" r:id="rId27"/>
    <p:sldId id="360" r:id="rId28"/>
    <p:sldId id="361" r:id="rId29"/>
    <p:sldId id="378" r:id="rId30"/>
    <p:sldId id="362"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81" r:id="rId46"/>
    <p:sldId id="37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99"/>
    <a:srgbClr val="CCCCFF"/>
    <a:srgbClr val="CCFFCC"/>
    <a:srgbClr val="CCECFF"/>
    <a:srgbClr val="FF9900"/>
    <a:srgbClr val="FFCC66"/>
    <a:srgbClr val="FF99CC"/>
    <a:srgbClr val="FFDDEE"/>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69" d="100"/>
          <a:sy n="69" d="100"/>
        </p:scale>
        <p:origin x="5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4D9FF-0DF4-4F06-A19A-02A424646DAE}" type="datetimeFigureOut">
              <a:rPr lang="en-GB" smtClean="0"/>
              <a:t>21/01/2023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9633C-A905-4142-B65D-57FA0D3D4299}" type="slidenum">
              <a:rPr lang="en-GB" smtClean="0"/>
              <a:t>‹#›</a:t>
            </a:fld>
            <a:endParaRPr lang="en-GB"/>
          </a:p>
        </p:txBody>
      </p:sp>
    </p:spTree>
    <p:extLst>
      <p:ext uri="{BB962C8B-B14F-4D97-AF65-F5344CB8AC3E}">
        <p14:creationId xmlns:p14="http://schemas.microsoft.com/office/powerpoint/2010/main" val="358036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84B0AD-E1B8-4DEF-9B6A-5E0E78944EFD}" type="datetimeFigureOut">
              <a:rPr lang="en-GB" smtClean="0"/>
              <a:t>21/01/2023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E0F82D-50F7-4CF1-B700-65CEA6D94A71}"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5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4B0AD-E1B8-4DEF-9B6A-5E0E78944EFD}" type="datetimeFigureOut">
              <a:rPr lang="en-GB" smtClean="0"/>
              <a:t>21/01/2023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376463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4B0AD-E1B8-4DEF-9B6A-5E0E78944EFD}" type="datetimeFigureOut">
              <a:rPr lang="en-GB" smtClean="0"/>
              <a:t>21/01/2023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96046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84B0AD-E1B8-4DEF-9B6A-5E0E78944EFD}" type="datetimeFigureOut">
              <a:rPr lang="en-GB" smtClean="0"/>
              <a:t>21/01/2023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37410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84B0AD-E1B8-4DEF-9B6A-5E0E78944EFD}" type="datetimeFigureOut">
              <a:rPr lang="en-GB" smtClean="0"/>
              <a:t>21/01/2023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F82D-50F7-4CF1-B700-65CEA6D94A71}"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6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84B0AD-E1B8-4DEF-9B6A-5E0E78944EFD}" type="datetimeFigureOut">
              <a:rPr lang="en-GB" smtClean="0"/>
              <a:t>21/01/2023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409017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84B0AD-E1B8-4DEF-9B6A-5E0E78944EFD}" type="datetimeFigureOut">
              <a:rPr lang="en-GB" smtClean="0"/>
              <a:t>21/01/2023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319061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84B0AD-E1B8-4DEF-9B6A-5E0E78944EFD}" type="datetimeFigureOut">
              <a:rPr lang="en-GB" smtClean="0"/>
              <a:t>21/01/2023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222472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B0AD-E1B8-4DEF-9B6A-5E0E78944EFD}" type="datetimeFigureOut">
              <a:rPr lang="en-GB" smtClean="0"/>
              <a:t>21/01/2023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18727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84B0AD-E1B8-4DEF-9B6A-5E0E78944EFD}" type="datetimeFigureOut">
              <a:rPr lang="en-GB" smtClean="0"/>
              <a:t>21/01/2023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380122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84B0AD-E1B8-4DEF-9B6A-5E0E78944EFD}" type="datetimeFigureOut">
              <a:rPr lang="en-GB" smtClean="0"/>
              <a:t>21/01/2023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F82D-50F7-4CF1-B700-65CEA6D94A71}" type="slidenum">
              <a:rPr lang="en-GB" smtClean="0"/>
              <a:t>‹#›</a:t>
            </a:fld>
            <a:endParaRPr lang="en-GB"/>
          </a:p>
        </p:txBody>
      </p:sp>
    </p:spTree>
    <p:extLst>
      <p:ext uri="{BB962C8B-B14F-4D97-AF65-F5344CB8AC3E}">
        <p14:creationId xmlns:p14="http://schemas.microsoft.com/office/powerpoint/2010/main" val="416535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A84B0AD-E1B8-4DEF-9B6A-5E0E78944EFD}" type="datetimeFigureOut">
              <a:rPr lang="en-GB" smtClean="0"/>
              <a:t>21/01/2023</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4E0F82D-50F7-4CF1-B700-65CEA6D94A71}" type="slidenum">
              <a:rPr lang="en-GB" smtClean="0"/>
              <a:t>‹#›</a:t>
            </a:fld>
            <a:endParaRPr lang="en-GB"/>
          </a:p>
        </p:txBody>
      </p:sp>
    </p:spTree>
    <p:extLst>
      <p:ext uri="{BB962C8B-B14F-4D97-AF65-F5344CB8AC3E}">
        <p14:creationId xmlns:p14="http://schemas.microsoft.com/office/powerpoint/2010/main" val="1583076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hs.uk/conditions/baby/support-and-services/your-6-week-postnatal-check/"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youtube.com/watch?v=98ikG8a9JK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8BnzIUDAd4"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5960" y="519205"/>
            <a:ext cx="8580120" cy="3060018"/>
          </a:xfrm>
        </p:spPr>
        <p:txBody>
          <a:bodyPr>
            <a:noAutofit/>
          </a:bodyPr>
          <a:lstStyle/>
          <a:p>
            <a:pPr algn="l"/>
            <a:r>
              <a:rPr lang="en-GB" sz="3600" b="1" u="sng" dirty="0" smtClean="0">
                <a:latin typeface="+mn-lt"/>
                <a:cs typeface="Arial" panose="020B0604020202020204" pitchFamily="34" charset="0"/>
              </a:rPr>
              <a:t>Topic Area </a:t>
            </a:r>
            <a:r>
              <a:rPr lang="en-GB" sz="3600" u="sng" dirty="0">
                <a:latin typeface="+mn-lt"/>
                <a:cs typeface="Arial" panose="020B0604020202020204" pitchFamily="34" charset="0"/>
              </a:rPr>
              <a:t>3</a:t>
            </a:r>
            <a:r>
              <a:rPr lang="en-GB" sz="3600" b="1" u="sng" dirty="0" smtClean="0">
                <a:latin typeface="+mn-lt"/>
                <a:cs typeface="Arial" panose="020B0604020202020204" pitchFamily="34" charset="0"/>
              </a:rPr>
              <a:t>:</a:t>
            </a:r>
            <a:r>
              <a:rPr lang="en-GB" sz="3600" b="1" u="sng" dirty="0">
                <a:latin typeface="+mn-lt"/>
                <a:cs typeface="Arial" panose="020B0604020202020204" pitchFamily="34" charset="0"/>
              </a:rPr>
              <a:t/>
            </a:r>
            <a:br>
              <a:rPr lang="en-GB" sz="3600" b="1" u="sng" dirty="0">
                <a:latin typeface="+mn-lt"/>
                <a:cs typeface="Arial" panose="020B0604020202020204" pitchFamily="34" charset="0"/>
              </a:rPr>
            </a:br>
            <a:r>
              <a:rPr lang="en-GB" sz="3600" b="1" u="sng" dirty="0" smtClean="0">
                <a:latin typeface="+mn-lt"/>
                <a:cs typeface="Arial" panose="020B0604020202020204" pitchFamily="34" charset="0"/>
              </a:rPr>
              <a:t/>
            </a:r>
            <a:br>
              <a:rPr lang="en-GB" sz="3600" b="1" u="sng" dirty="0" smtClean="0">
                <a:latin typeface="+mn-lt"/>
                <a:cs typeface="Arial" panose="020B0604020202020204" pitchFamily="34" charset="0"/>
              </a:rPr>
            </a:br>
            <a:r>
              <a:rPr lang="en-GB" sz="3600" dirty="0">
                <a:latin typeface="+mn-lt"/>
              </a:rPr>
              <a:t>Postnatal checks, postnatal care and the conditions for development</a:t>
            </a:r>
            <a:endParaRPr lang="en-GB" sz="3600" dirty="0">
              <a:latin typeface="+mn-lt"/>
              <a:cs typeface="Arial" panose="020B0604020202020204" pitchFamily="34" charset="0"/>
            </a:endParaRPr>
          </a:p>
        </p:txBody>
      </p:sp>
      <p:sp>
        <p:nvSpPr>
          <p:cNvPr id="3" name="Subtitle 2"/>
          <p:cNvSpPr>
            <a:spLocks noGrp="1"/>
          </p:cNvSpPr>
          <p:nvPr>
            <p:ph type="subTitle" idx="1"/>
          </p:nvPr>
        </p:nvSpPr>
        <p:spPr>
          <a:xfrm>
            <a:off x="1965960" y="3906838"/>
            <a:ext cx="9144000" cy="586785"/>
          </a:xfrm>
        </p:spPr>
        <p:txBody>
          <a:bodyPr/>
          <a:lstStyle/>
          <a:p>
            <a:pPr algn="l"/>
            <a:r>
              <a:rPr lang="en-GB" dirty="0">
                <a:latin typeface="Arial" panose="020B0604020202020204" pitchFamily="34" charset="0"/>
                <a:cs typeface="Arial" panose="020B0604020202020204" pitchFamily="34" charset="0"/>
              </a:rPr>
              <a:t>Unit </a:t>
            </a:r>
            <a:r>
              <a:rPr lang="en-GB" dirty="0" smtClean="0">
                <a:latin typeface="Arial" panose="020B0604020202020204" pitchFamily="34" charset="0"/>
                <a:cs typeface="Arial" panose="020B0604020202020204" pitchFamily="34" charset="0"/>
              </a:rPr>
              <a:t>R057: </a:t>
            </a:r>
            <a:r>
              <a:rPr lang="en-GB" dirty="0">
                <a:latin typeface="Arial" panose="020B0604020202020204" pitchFamily="34" charset="0"/>
                <a:cs typeface="Arial" panose="020B0604020202020204" pitchFamily="34" charset="0"/>
              </a:rPr>
              <a:t>Health and well-being for child development</a:t>
            </a:r>
          </a:p>
        </p:txBody>
      </p:sp>
    </p:spTree>
    <p:extLst>
      <p:ext uri="{BB962C8B-B14F-4D97-AF65-F5344CB8AC3E}">
        <p14:creationId xmlns:p14="http://schemas.microsoft.com/office/powerpoint/2010/main" val="172287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Weight</a:t>
            </a:r>
            <a:endParaRPr lang="en-GB" dirty="0"/>
          </a:p>
        </p:txBody>
      </p:sp>
      <p:sp>
        <p:nvSpPr>
          <p:cNvPr id="3" name="Content Placeholder 2"/>
          <p:cNvSpPr>
            <a:spLocks noGrp="1"/>
          </p:cNvSpPr>
          <p:nvPr>
            <p:ph idx="1"/>
          </p:nvPr>
        </p:nvSpPr>
        <p:spPr/>
        <p:txBody>
          <a:bodyPr/>
          <a:lstStyle/>
          <a:p>
            <a:pPr>
              <a:buClr>
                <a:srgbClr val="006600"/>
              </a:buClr>
              <a:buSzPct val="100000"/>
              <a:buFont typeface="Arial" panose="020B0604020202020204" pitchFamily="34" charset="0"/>
              <a:buChar char="•"/>
            </a:pPr>
            <a:r>
              <a:rPr lang="en-GB" dirty="0"/>
              <a:t>Full-term babies usually weigh </a:t>
            </a:r>
            <a:r>
              <a:rPr lang="en-GB" b="1" dirty="0"/>
              <a:t>2.7 to 4.1kg</a:t>
            </a:r>
          </a:p>
          <a:p>
            <a:pPr>
              <a:buClr>
                <a:srgbClr val="006600"/>
              </a:buClr>
              <a:buSzPct val="100000"/>
              <a:buFont typeface="Arial" panose="020B0604020202020204" pitchFamily="34" charset="0"/>
              <a:buChar char="•"/>
            </a:pPr>
            <a:r>
              <a:rPr lang="en-GB" dirty="0"/>
              <a:t>The baby’s weight is recorded in a </a:t>
            </a:r>
            <a:r>
              <a:rPr lang="en-GB" b="1" dirty="0"/>
              <a:t>Personal Child Health </a:t>
            </a:r>
            <a:r>
              <a:rPr lang="en-GB" b="1" dirty="0" smtClean="0"/>
              <a:t>Record </a:t>
            </a:r>
            <a:r>
              <a:rPr lang="en-GB" dirty="0" smtClean="0"/>
              <a:t>(the ‘red book’) </a:t>
            </a:r>
            <a:r>
              <a:rPr lang="en-GB" dirty="0"/>
              <a:t>which is then given to parents</a:t>
            </a:r>
            <a:r>
              <a:rPr lang="en-GB" dirty="0" smtClean="0"/>
              <a:t>. An app is also available.</a:t>
            </a:r>
            <a:endParaRPr lang="en-GB" dirty="0"/>
          </a:p>
          <a:p>
            <a:pPr>
              <a:buClr>
                <a:srgbClr val="006600"/>
              </a:buClr>
              <a:buSzPct val="100000"/>
              <a:buFont typeface="Arial" panose="020B0604020202020204" pitchFamily="34" charset="0"/>
              <a:buChar char="•"/>
            </a:pPr>
            <a:r>
              <a:rPr lang="en-GB" dirty="0"/>
              <a:t>Weight is tracked on </a:t>
            </a:r>
            <a:r>
              <a:rPr lang="en-GB" b="1" dirty="0"/>
              <a:t>centile charts which show the expected pattern of growth</a:t>
            </a:r>
            <a:r>
              <a:rPr lang="en-GB" dirty="0"/>
              <a:t> for a healthy baby, so that comparisons can be made. </a:t>
            </a:r>
          </a:p>
          <a:p>
            <a:pPr>
              <a:buClr>
                <a:srgbClr val="006600"/>
              </a:buClr>
              <a:buSzPct val="100000"/>
              <a:buFont typeface="Arial" panose="020B0604020202020204" pitchFamily="34" charset="0"/>
              <a:buChar char="•"/>
            </a:pPr>
            <a:r>
              <a:rPr lang="en-GB" dirty="0"/>
              <a:t>Babies tend to </a:t>
            </a:r>
            <a:r>
              <a:rPr lang="en-GB" b="1" dirty="0"/>
              <a:t>lose some of their birth weight </a:t>
            </a:r>
            <a:r>
              <a:rPr lang="en-GB" dirty="0"/>
              <a:t>in the first few days, although this is usually regained in 2 weeks. </a:t>
            </a:r>
          </a:p>
          <a:p>
            <a:pPr>
              <a:buClr>
                <a:srgbClr val="006600"/>
              </a:buClr>
              <a:buSzPct val="100000"/>
              <a:buFont typeface="Arial" panose="020B0604020202020204" pitchFamily="34" charset="0"/>
              <a:buChar char="•"/>
            </a:pPr>
            <a:r>
              <a:rPr lang="en-GB" b="1" dirty="0"/>
              <a:t>Steady weight gain indicates that a baby is healthy and feeding well</a:t>
            </a:r>
            <a:r>
              <a:rPr lang="en-GB" dirty="0"/>
              <a:t>. Support will be given if this does not happen. </a:t>
            </a:r>
          </a:p>
        </p:txBody>
      </p:sp>
    </p:spTree>
    <p:extLst>
      <p:ext uri="{BB962C8B-B14F-4D97-AF65-F5344CB8AC3E}">
        <p14:creationId xmlns:p14="http://schemas.microsoft.com/office/powerpoint/2010/main" val="13974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193" t="15474" r="23280" b="5930"/>
          <a:stretch/>
        </p:blipFill>
        <p:spPr>
          <a:xfrm>
            <a:off x="1309036" y="238440"/>
            <a:ext cx="9606008" cy="6383739"/>
          </a:xfrm>
          <a:prstGeom prst="rect">
            <a:avLst/>
          </a:prstGeom>
        </p:spPr>
      </p:pic>
    </p:spTree>
    <p:extLst>
      <p:ext uri="{BB962C8B-B14F-4D97-AF65-F5344CB8AC3E}">
        <p14:creationId xmlns:p14="http://schemas.microsoft.com/office/powerpoint/2010/main" val="365849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Length and </a:t>
            </a:r>
            <a:r>
              <a:rPr lang="en-GB" dirty="0"/>
              <a:t>Head circumference</a:t>
            </a:r>
            <a:r>
              <a:rPr lang="en-GB" dirty="0" smtClean="0"/>
              <a:t> </a:t>
            </a:r>
            <a:endParaRPr lang="en-GB" dirty="0"/>
          </a:p>
        </p:txBody>
      </p:sp>
      <p:sp>
        <p:nvSpPr>
          <p:cNvPr id="3" name="Content Placeholder 2"/>
          <p:cNvSpPr>
            <a:spLocks noGrp="1"/>
          </p:cNvSpPr>
          <p:nvPr>
            <p:ph idx="1"/>
          </p:nvPr>
        </p:nvSpPr>
        <p:spPr>
          <a:xfrm>
            <a:off x="1143000" y="2057400"/>
            <a:ext cx="6042891" cy="4038600"/>
          </a:xfrm>
        </p:spPr>
        <p:txBody>
          <a:bodyPr/>
          <a:lstStyle/>
          <a:p>
            <a:pPr>
              <a:buClr>
                <a:srgbClr val="006600"/>
              </a:buClr>
            </a:pPr>
            <a:r>
              <a:rPr lang="en-GB" dirty="0" smtClean="0"/>
              <a:t>The length of a full-term newborn is usually </a:t>
            </a:r>
            <a:r>
              <a:rPr lang="en-GB" b="1" dirty="0" smtClean="0"/>
              <a:t>50-53 cm</a:t>
            </a:r>
            <a:r>
              <a:rPr lang="en-GB" dirty="0" smtClean="0"/>
              <a:t>.</a:t>
            </a:r>
          </a:p>
          <a:p>
            <a:pPr>
              <a:buClr>
                <a:srgbClr val="006600"/>
              </a:buClr>
            </a:pPr>
            <a:r>
              <a:rPr lang="en-GB" dirty="0" smtClean="0"/>
              <a:t>The shape of the baby’s head is assessed and the </a:t>
            </a:r>
            <a:r>
              <a:rPr lang="en-GB" b="1" dirty="0" smtClean="0"/>
              <a:t>circumference is measured</a:t>
            </a:r>
            <a:r>
              <a:rPr lang="en-GB" dirty="0" smtClean="0"/>
              <a:t>. </a:t>
            </a:r>
          </a:p>
          <a:p>
            <a:pPr>
              <a:buClr>
                <a:srgbClr val="006600"/>
              </a:buClr>
            </a:pPr>
            <a:r>
              <a:rPr lang="en-GB" dirty="0" smtClean="0"/>
              <a:t>A squashed appearance is common, as a result of the baby’s head being squeezed through the birth canal. This usually resolves itself within 2 days.</a:t>
            </a:r>
          </a:p>
          <a:p>
            <a:pPr>
              <a:buClr>
                <a:srgbClr val="006600"/>
              </a:buClr>
            </a:pPr>
            <a:r>
              <a:rPr lang="en-GB" dirty="0" smtClean="0"/>
              <a:t>All results are recorded on the </a:t>
            </a:r>
            <a:r>
              <a:rPr lang="en-GB" b="1" dirty="0" smtClean="0"/>
              <a:t>centile chart</a:t>
            </a:r>
            <a:r>
              <a:rPr lang="en-GB" dirty="0" smtClean="0"/>
              <a:t>, so that health professionals can track how the baby is growing and developing. </a:t>
            </a:r>
            <a:endParaRPr lang="en-GB" dirty="0"/>
          </a:p>
        </p:txBody>
      </p:sp>
      <p:pic>
        <p:nvPicPr>
          <p:cNvPr id="6146" name="Picture 2" descr="Should I Be Worried About My Baby's Growth? | Edward-Elmhurst Health"/>
          <p:cNvPicPr>
            <a:picLocks noChangeAspect="1" noChangeArrowheads="1"/>
          </p:cNvPicPr>
          <p:nvPr/>
        </p:nvPicPr>
        <p:blipFill rotWithShape="1">
          <a:blip r:embed="rId2">
            <a:extLst>
              <a:ext uri="{28A0092B-C50C-407E-A947-70E740481C1C}">
                <a14:useLocalDpi xmlns:a14="http://schemas.microsoft.com/office/drawing/2010/main" val="0"/>
              </a:ext>
            </a:extLst>
          </a:blip>
          <a:srcRect l="22125" b="2933"/>
          <a:stretch/>
        </p:blipFill>
        <p:spPr bwMode="auto">
          <a:xfrm>
            <a:off x="7267677" y="2152073"/>
            <a:ext cx="4409971" cy="366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2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P</a:t>
            </a:r>
            <a:r>
              <a:rPr lang="en-GB" sz="3600" dirty="0" smtClean="0"/>
              <a:t>hysical checks – One to five days of birth</a:t>
            </a:r>
            <a:endParaRPr lang="en-GB" sz="3600" dirty="0"/>
          </a:p>
        </p:txBody>
      </p:sp>
      <p:sp>
        <p:nvSpPr>
          <p:cNvPr id="3" name="Content Placeholder 2"/>
          <p:cNvSpPr>
            <a:spLocks noGrp="1"/>
          </p:cNvSpPr>
          <p:nvPr>
            <p:ph idx="1"/>
          </p:nvPr>
        </p:nvSpPr>
        <p:spPr>
          <a:xfrm>
            <a:off x="1143000" y="2057399"/>
            <a:ext cx="5802745" cy="4278745"/>
          </a:xfrm>
        </p:spPr>
        <p:txBody>
          <a:bodyPr/>
          <a:lstStyle/>
          <a:p>
            <a:pPr marL="45720" indent="0">
              <a:buNone/>
            </a:pPr>
            <a:r>
              <a:rPr lang="en-GB" b="1" dirty="0" smtClean="0">
                <a:solidFill>
                  <a:srgbClr val="006600"/>
                </a:solidFill>
              </a:rPr>
              <a:t>Feet</a:t>
            </a:r>
          </a:p>
          <a:p>
            <a:pPr marL="45720" indent="0">
              <a:buNone/>
            </a:pPr>
            <a:endParaRPr lang="en-GB" sz="600" b="1" dirty="0" smtClean="0">
              <a:solidFill>
                <a:srgbClr val="006600"/>
              </a:solidFill>
            </a:endParaRPr>
          </a:p>
          <a:p>
            <a:pPr>
              <a:lnSpc>
                <a:spcPct val="100000"/>
              </a:lnSpc>
              <a:spcBef>
                <a:spcPts val="600"/>
              </a:spcBef>
              <a:buClr>
                <a:srgbClr val="006600"/>
              </a:buClr>
              <a:buFont typeface="Arial" panose="020B0604020202020204" pitchFamily="34" charset="0"/>
              <a:buChar char="•"/>
            </a:pPr>
            <a:r>
              <a:rPr lang="en-GB" dirty="0" smtClean="0"/>
              <a:t>The toes will be counted and checked for webbing.</a:t>
            </a:r>
          </a:p>
          <a:p>
            <a:pPr>
              <a:lnSpc>
                <a:spcPct val="100000"/>
              </a:lnSpc>
              <a:spcBef>
                <a:spcPts val="600"/>
              </a:spcBef>
              <a:buClr>
                <a:srgbClr val="006600"/>
              </a:buClr>
              <a:buFont typeface="Arial" panose="020B0604020202020204" pitchFamily="34" charset="0"/>
              <a:buChar char="•"/>
            </a:pPr>
            <a:r>
              <a:rPr lang="en-GB" dirty="0" smtClean="0"/>
              <a:t>The natural resting position of the baby’s feet and ankles will be observed to check for talipes (clubfoot), although this may have already been identified in a previous ultrasound scan. This is a condition where the front half of the foot turns in and down. </a:t>
            </a:r>
          </a:p>
        </p:txBody>
      </p:sp>
      <p:pic>
        <p:nvPicPr>
          <p:cNvPr id="1028" name="Picture 4" descr="Clubfoot - Symptoms and causes - Mayo Clinic"/>
          <p:cNvPicPr>
            <a:picLocks noChangeAspect="1" noChangeArrowheads="1"/>
          </p:cNvPicPr>
          <p:nvPr/>
        </p:nvPicPr>
        <p:blipFill rotWithShape="1">
          <a:blip r:embed="rId2">
            <a:extLst>
              <a:ext uri="{28A0092B-C50C-407E-A947-70E740481C1C}">
                <a14:useLocalDpi xmlns:a14="http://schemas.microsoft.com/office/drawing/2010/main" val="0"/>
              </a:ext>
            </a:extLst>
          </a:blip>
          <a:srcRect l="6928" t="1013" r="6228" b="3769"/>
          <a:stretch/>
        </p:blipFill>
        <p:spPr bwMode="auto">
          <a:xfrm>
            <a:off x="6945745" y="2057399"/>
            <a:ext cx="4747067" cy="36483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ub foot guide for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745" y="2059707"/>
            <a:ext cx="4989503" cy="374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6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858982"/>
            <a:ext cx="6162964" cy="5237018"/>
          </a:xfrm>
        </p:spPr>
        <p:txBody>
          <a:bodyPr/>
          <a:lstStyle/>
          <a:p>
            <a:pPr marL="45720" indent="0">
              <a:buClr>
                <a:srgbClr val="006600"/>
              </a:buClr>
              <a:buNone/>
            </a:pPr>
            <a:r>
              <a:rPr lang="en-GB" b="1" dirty="0" smtClean="0">
                <a:solidFill>
                  <a:srgbClr val="006600"/>
                </a:solidFill>
              </a:rPr>
              <a:t>Fingers</a:t>
            </a:r>
          </a:p>
          <a:p>
            <a:pPr>
              <a:buClr>
                <a:srgbClr val="006600"/>
              </a:buClr>
              <a:buFont typeface="Arial" panose="020B0604020202020204" pitchFamily="34" charset="0"/>
              <a:buChar char="•"/>
            </a:pPr>
            <a:r>
              <a:rPr lang="en-GB" dirty="0" smtClean="0"/>
              <a:t>Will be counted and checked for webbing.</a:t>
            </a:r>
          </a:p>
          <a:p>
            <a:pPr>
              <a:buClr>
                <a:srgbClr val="006600"/>
              </a:buClr>
              <a:buFont typeface="Arial" panose="020B0604020202020204" pitchFamily="34" charset="0"/>
              <a:buChar char="•"/>
            </a:pPr>
            <a:r>
              <a:rPr lang="en-GB" dirty="0" smtClean="0"/>
              <a:t>The baby’s palm will be checked to see if two creases (palmar creases) run across them. A single palmar crease is sometimes associated with Down’s syndrome.</a:t>
            </a:r>
          </a:p>
          <a:p>
            <a:pPr marL="45720" indent="0">
              <a:buClr>
                <a:srgbClr val="006600"/>
              </a:buClr>
              <a:buNone/>
            </a:pPr>
            <a:endParaRPr lang="en-GB" dirty="0"/>
          </a:p>
          <a:p>
            <a:pPr marL="45720" indent="0">
              <a:buClr>
                <a:srgbClr val="006600"/>
              </a:buClr>
              <a:buNone/>
            </a:pPr>
            <a:r>
              <a:rPr lang="en-GB" b="1" dirty="0" smtClean="0">
                <a:solidFill>
                  <a:srgbClr val="006600"/>
                </a:solidFill>
              </a:rPr>
              <a:t>Hips</a:t>
            </a:r>
          </a:p>
          <a:p>
            <a:pPr>
              <a:buClr>
                <a:srgbClr val="006600"/>
              </a:buClr>
              <a:buFont typeface="Arial" panose="020B0604020202020204" pitchFamily="34" charset="0"/>
              <a:buChar char="•"/>
            </a:pPr>
            <a:r>
              <a:rPr lang="en-GB" dirty="0" smtClean="0"/>
              <a:t>Checked for developmental dysplasia of the hip (affects 1 or 2 in 1000 babies). This is a condition where the hip joints have not formed properly and can result in problems or a limp if left untreated. </a:t>
            </a:r>
            <a:endParaRPr lang="en-GB" dirty="0"/>
          </a:p>
        </p:txBody>
      </p:sp>
      <p:pic>
        <p:nvPicPr>
          <p:cNvPr id="2050" name="Picture 2" descr="Syndactyly Surgery - Frequently Asked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811" y="51839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 hip dysplasia in my newborn something to worry abou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654"/>
          <a:stretch/>
        </p:blipFill>
        <p:spPr bwMode="auto">
          <a:xfrm>
            <a:off x="8077663" y="3597565"/>
            <a:ext cx="3287796" cy="272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additive="base">
                                        <p:cTn id="37" dur="500" fill="hold"/>
                                        <p:tgtEl>
                                          <p:spTgt spid="2054"/>
                                        </p:tgtEl>
                                        <p:attrNameLst>
                                          <p:attrName>ppt_x</p:attrName>
                                        </p:attrNameLst>
                                      </p:cBhvr>
                                      <p:tavLst>
                                        <p:tav tm="0">
                                          <p:val>
                                            <p:strVal val="#ppt_x"/>
                                          </p:val>
                                        </p:tav>
                                        <p:tav tm="100000">
                                          <p:val>
                                            <p:strVal val="#ppt_x"/>
                                          </p:val>
                                        </p:tav>
                                      </p:tavLst>
                                    </p:anim>
                                    <p:anim calcmode="lin" valueType="num">
                                      <p:cBhvr additive="base">
                                        <p:cTn id="3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873" y="517236"/>
            <a:ext cx="6707909" cy="5975928"/>
          </a:xfrm>
        </p:spPr>
        <p:txBody>
          <a:bodyPr>
            <a:normAutofit fontScale="92500"/>
          </a:bodyPr>
          <a:lstStyle/>
          <a:p>
            <a:pPr marL="45720" indent="0">
              <a:lnSpc>
                <a:spcPct val="110000"/>
              </a:lnSpc>
              <a:spcBef>
                <a:spcPts val="600"/>
              </a:spcBef>
              <a:buNone/>
            </a:pPr>
            <a:r>
              <a:rPr lang="en-GB" b="1" dirty="0" smtClean="0">
                <a:solidFill>
                  <a:srgbClr val="006600"/>
                </a:solidFill>
              </a:rPr>
              <a:t>Eyes</a:t>
            </a:r>
          </a:p>
          <a:p>
            <a:pPr>
              <a:lnSpc>
                <a:spcPct val="110000"/>
              </a:lnSpc>
              <a:spcBef>
                <a:spcPts val="600"/>
              </a:spcBef>
              <a:buClr>
                <a:srgbClr val="006600"/>
              </a:buClr>
              <a:buFont typeface="Arial" panose="020B0604020202020204" pitchFamily="34" charset="0"/>
              <a:buChar char="•"/>
            </a:pPr>
            <a:r>
              <a:rPr lang="en-GB" dirty="0" smtClean="0"/>
              <a:t>Eye tests do not reveal how well a baby can see but, they allow conditions such as cataracts to be identified. A light is shined into the eyes to check a reflex. If a baby has cataracts, there will be a clouding of the transparent lens inside the eye. NHS report that 2 or 3 in 10,000 babies are born with problems with their eyes.</a:t>
            </a:r>
          </a:p>
          <a:p>
            <a:pPr marL="45720" indent="0">
              <a:lnSpc>
                <a:spcPct val="110000"/>
              </a:lnSpc>
              <a:spcBef>
                <a:spcPts val="600"/>
              </a:spcBef>
              <a:buClr>
                <a:srgbClr val="006600"/>
              </a:buClr>
              <a:buNone/>
            </a:pPr>
            <a:endParaRPr lang="en-GB" sz="600" b="1" dirty="0" smtClean="0">
              <a:solidFill>
                <a:srgbClr val="006600"/>
              </a:solidFill>
            </a:endParaRPr>
          </a:p>
          <a:p>
            <a:pPr marL="45720" indent="0">
              <a:lnSpc>
                <a:spcPct val="110000"/>
              </a:lnSpc>
              <a:spcBef>
                <a:spcPts val="600"/>
              </a:spcBef>
              <a:buClr>
                <a:srgbClr val="006600"/>
              </a:buClr>
              <a:buNone/>
            </a:pPr>
            <a:r>
              <a:rPr lang="en-GB" b="1" dirty="0" smtClean="0">
                <a:solidFill>
                  <a:srgbClr val="006600"/>
                </a:solidFill>
              </a:rPr>
              <a:t>Heart</a:t>
            </a:r>
          </a:p>
          <a:p>
            <a:pPr>
              <a:lnSpc>
                <a:spcPct val="110000"/>
              </a:lnSpc>
              <a:spcBef>
                <a:spcPts val="600"/>
              </a:spcBef>
              <a:buClr>
                <a:srgbClr val="006600"/>
              </a:buClr>
            </a:pPr>
            <a:r>
              <a:rPr lang="en-GB" dirty="0" smtClean="0"/>
              <a:t>The baby’s pulse will be taken and the heart will be listened to using a stethoscope. A heart murmurs is where the heartbeat has an extra or unusual sound caused by a disturbed blood flow through the heart. Heart murmurs are common in babies however the heart is usually normal in almost all cases. NHS: 8 in 1000 babies have congenital heart disease that needs treatment.</a:t>
            </a:r>
            <a:endParaRPr lang="en-GB" dirty="0"/>
          </a:p>
        </p:txBody>
      </p:sp>
      <p:pic>
        <p:nvPicPr>
          <p:cNvPr id="3074" name="Picture 2" descr="6-8 Week Newborn Baby Examinations | Paediatric Servic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89" t="6053" r="15316" b="11918"/>
          <a:stretch/>
        </p:blipFill>
        <p:spPr bwMode="auto">
          <a:xfrm>
            <a:off x="7607187" y="3505200"/>
            <a:ext cx="4067575" cy="24661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Color Will My Baby's Eyes Be? - HealthyChildren.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135" y="586509"/>
            <a:ext cx="2664691" cy="266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500" fill="hold"/>
                                        <p:tgtEl>
                                          <p:spTgt spid="3074"/>
                                        </p:tgtEl>
                                        <p:attrNameLst>
                                          <p:attrName>ppt_x</p:attrName>
                                        </p:attrNameLst>
                                      </p:cBhvr>
                                      <p:tavLst>
                                        <p:tav tm="0">
                                          <p:val>
                                            <p:strVal val="#ppt_x"/>
                                          </p:val>
                                        </p:tav>
                                        <p:tav tm="100000">
                                          <p:val>
                                            <p:strVal val="#ppt_x"/>
                                          </p:val>
                                        </p:tav>
                                      </p:tavLst>
                                    </p:anim>
                                    <p:anim calcmode="lin" valueType="num">
                                      <p:cBhvr additive="base">
                                        <p:cTn id="3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819" y="819727"/>
            <a:ext cx="5673436" cy="5322456"/>
          </a:xfrm>
        </p:spPr>
        <p:txBody>
          <a:bodyPr>
            <a:normAutofit/>
          </a:bodyPr>
          <a:lstStyle/>
          <a:p>
            <a:pPr marL="45720" indent="0">
              <a:buNone/>
            </a:pPr>
            <a:r>
              <a:rPr lang="en-GB" b="1" dirty="0" smtClean="0">
                <a:solidFill>
                  <a:srgbClr val="006600"/>
                </a:solidFill>
              </a:rPr>
              <a:t>Testicles in boys</a:t>
            </a:r>
          </a:p>
          <a:p>
            <a:pPr>
              <a:buClr>
                <a:srgbClr val="006600"/>
              </a:buClr>
              <a:buFont typeface="Arial" panose="020B0604020202020204" pitchFamily="34" charset="0"/>
              <a:buChar char="•"/>
            </a:pPr>
            <a:r>
              <a:rPr lang="en-GB" dirty="0" smtClean="0"/>
              <a:t>Testicles are checked to make sure they are in the right place. During pregnancy, the testicles form inside the baby’s body and may not drop down into the scrotum until a few months after birth.</a:t>
            </a:r>
          </a:p>
          <a:p>
            <a:pPr marL="45720" indent="0">
              <a:buClr>
                <a:srgbClr val="006600"/>
              </a:buClr>
              <a:buNone/>
            </a:pPr>
            <a:endParaRPr lang="en-GB" dirty="0"/>
          </a:p>
          <a:p>
            <a:pPr marL="45720" indent="0">
              <a:buClr>
                <a:srgbClr val="006600"/>
              </a:buClr>
              <a:buNone/>
            </a:pPr>
            <a:r>
              <a:rPr lang="en-GB" b="1" dirty="0" smtClean="0">
                <a:solidFill>
                  <a:srgbClr val="006600"/>
                </a:solidFill>
              </a:rPr>
              <a:t>Fontanelle</a:t>
            </a:r>
          </a:p>
          <a:p>
            <a:pPr>
              <a:buClr>
                <a:srgbClr val="006600"/>
              </a:buClr>
            </a:pPr>
            <a:r>
              <a:rPr lang="en-GB" dirty="0" smtClean="0"/>
              <a:t>Part of a baby’s skull is not fused together when it is first born, creating a soft spot, called a fontanelle, between the two bones. These soft spots are covered by a tough protective membrane but the bones will not join together until a year or more.</a:t>
            </a:r>
            <a:endParaRPr lang="en-GB" dirty="0"/>
          </a:p>
        </p:txBody>
      </p:sp>
      <p:pic>
        <p:nvPicPr>
          <p:cNvPr id="4098" name="Picture 2" descr="Cryptorchidism: Symptoms, Diagnosis &amp; Treatment - Urology Care Foun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7352" t="10587" r="10582" b="5694"/>
          <a:stretch/>
        </p:blipFill>
        <p:spPr bwMode="auto">
          <a:xfrm>
            <a:off x="7324436" y="666170"/>
            <a:ext cx="3814618" cy="25677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Your Baby's Soft Spot | Pampers CA"/>
          <p:cNvPicPr>
            <a:picLocks noChangeAspect="1" noChangeArrowheads="1"/>
          </p:cNvPicPr>
          <p:nvPr/>
        </p:nvPicPr>
        <p:blipFill rotWithShape="1">
          <a:blip r:embed="rId3">
            <a:extLst>
              <a:ext uri="{28A0092B-C50C-407E-A947-70E740481C1C}">
                <a14:useLocalDpi xmlns:a14="http://schemas.microsoft.com/office/drawing/2010/main" val="0"/>
              </a:ext>
            </a:extLst>
          </a:blip>
          <a:srcRect l="3106" t="17307" r="3671" b="6327"/>
          <a:stretch/>
        </p:blipFill>
        <p:spPr bwMode="auto">
          <a:xfrm>
            <a:off x="7557933" y="3389250"/>
            <a:ext cx="3359448" cy="305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2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563" y="1724891"/>
            <a:ext cx="4934527" cy="2994891"/>
          </a:xfrm>
        </p:spPr>
        <p:txBody>
          <a:bodyPr/>
          <a:lstStyle/>
          <a:p>
            <a:pPr marL="45720" indent="0">
              <a:buNone/>
            </a:pPr>
            <a:r>
              <a:rPr lang="en-GB" b="1" dirty="0" smtClean="0">
                <a:solidFill>
                  <a:srgbClr val="006600"/>
                </a:solidFill>
              </a:rPr>
              <a:t>Heel prick test (blood spot test)</a:t>
            </a:r>
          </a:p>
          <a:p>
            <a:pPr marL="45720" indent="0">
              <a:buNone/>
            </a:pPr>
            <a:endParaRPr lang="en-GB" b="1" dirty="0" smtClean="0">
              <a:solidFill>
                <a:srgbClr val="006600"/>
              </a:solidFill>
            </a:endParaRPr>
          </a:p>
          <a:p>
            <a:pPr>
              <a:buClr>
                <a:srgbClr val="006600"/>
              </a:buClr>
            </a:pPr>
            <a:r>
              <a:rPr lang="en-GB" dirty="0" smtClean="0"/>
              <a:t>The heel prick test is a screening test that helps to identify several rare but serious diseases with a small blood sample. This includes cystic fibrosis (CF) and sickle cell disease.</a:t>
            </a:r>
            <a:endParaRPr lang="en-GB" dirty="0"/>
          </a:p>
        </p:txBody>
      </p:sp>
      <p:pic>
        <p:nvPicPr>
          <p:cNvPr id="5122" name="Picture 2" descr="The Real Reason Some Newborns Don't Get Screening for Deadly Diseases |  MedPage Tod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87"/>
          <a:stretch/>
        </p:blipFill>
        <p:spPr bwMode="auto">
          <a:xfrm>
            <a:off x="6059054" y="1724891"/>
            <a:ext cx="5084244" cy="307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4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47D4-BC03-4E51-8967-C000FB4CDAE8}"/>
              </a:ext>
            </a:extLst>
          </p:cNvPr>
          <p:cNvSpPr>
            <a:spLocks noGrp="1"/>
          </p:cNvSpPr>
          <p:nvPr>
            <p:ph type="title"/>
          </p:nvPr>
        </p:nvSpPr>
        <p:spPr>
          <a:xfrm>
            <a:off x="1143000" y="609600"/>
            <a:ext cx="9875520" cy="5392432"/>
          </a:xfrm>
        </p:spPr>
        <p:txBody>
          <a:bodyPr>
            <a:normAutofit/>
          </a:bodyPr>
          <a:lstStyle/>
          <a:p>
            <a:r>
              <a:rPr lang="en-GB" b="1" dirty="0"/>
              <a:t>	</a:t>
            </a:r>
            <a:r>
              <a:rPr lang="en-GB" b="1" u="sng" dirty="0">
                <a:solidFill>
                  <a:srgbClr val="006600"/>
                </a:solidFill>
              </a:rPr>
              <a:t>TASK</a:t>
            </a:r>
            <a:r>
              <a:rPr lang="en-GB" b="1" u="sng" dirty="0" smtClean="0">
                <a:solidFill>
                  <a:srgbClr val="006600"/>
                </a:solidFill>
              </a:rPr>
              <a:t>:</a:t>
            </a:r>
            <a:r>
              <a:rPr lang="en-GB" b="1" dirty="0" smtClean="0">
                <a:solidFill>
                  <a:srgbClr val="006600"/>
                </a:solidFill>
              </a:rPr>
              <a:t> Test My Progress</a:t>
            </a:r>
            <a:br>
              <a:rPr lang="en-GB" b="1" dirty="0" smtClean="0">
                <a:solidFill>
                  <a:srgbClr val="006600"/>
                </a:solidFill>
              </a:rPr>
            </a:br>
            <a:r>
              <a:rPr lang="en-GB" b="1" dirty="0" smtClean="0">
                <a:solidFill>
                  <a:srgbClr val="006600"/>
                </a:solidFill>
              </a:rPr>
              <a:t/>
            </a:r>
            <a:br>
              <a:rPr lang="en-GB" b="1" dirty="0" smtClean="0">
                <a:solidFill>
                  <a:srgbClr val="006600"/>
                </a:solidFill>
              </a:rPr>
            </a:br>
            <a:r>
              <a:rPr lang="en-GB" sz="2200" b="1" dirty="0" smtClean="0">
                <a:solidFill>
                  <a:srgbClr val="006600"/>
                </a:solidFill>
              </a:rPr>
              <a:t>Answer the following questions </a:t>
            </a:r>
            <a:r>
              <a:rPr lang="en-GB" sz="2200" b="1" u="sng" dirty="0" smtClean="0">
                <a:solidFill>
                  <a:srgbClr val="006600"/>
                </a:solidFill>
              </a:rPr>
              <a:t>in full sentences</a:t>
            </a:r>
            <a:r>
              <a:rPr lang="en-GB" sz="2200" b="1" dirty="0" smtClean="0">
                <a:solidFill>
                  <a:srgbClr val="006600"/>
                </a:solidFill>
              </a:rPr>
              <a:t> in your assessment books:</a:t>
            </a:r>
            <a:br>
              <a:rPr lang="en-GB" sz="2200" b="1" dirty="0" smtClean="0">
                <a:solidFill>
                  <a:srgbClr val="006600"/>
                </a:solidFill>
              </a:rPr>
            </a:br>
            <a:r>
              <a:rPr lang="en-GB" sz="1100" dirty="0">
                <a:solidFill>
                  <a:srgbClr val="006600"/>
                </a:solidFill>
              </a:rPr>
              <a:t/>
            </a:r>
            <a:br>
              <a:rPr lang="en-GB" sz="1100" dirty="0">
                <a:solidFill>
                  <a:srgbClr val="006600"/>
                </a:solidFill>
              </a:rPr>
            </a:br>
            <a:r>
              <a:rPr lang="en-GB" sz="2200" b="0" dirty="0" smtClean="0">
                <a:solidFill>
                  <a:srgbClr val="006600"/>
                </a:solidFill>
              </a:rPr>
              <a:t>1.</a:t>
            </a:r>
            <a:r>
              <a:rPr lang="en-GB" sz="2200" b="0" dirty="0" smtClean="0"/>
              <a:t> What does the Apgar score evaluate?</a:t>
            </a:r>
            <a:br>
              <a:rPr lang="en-GB" sz="2200" b="0" dirty="0" smtClean="0"/>
            </a:br>
            <a:r>
              <a:rPr lang="en-GB" sz="2200" b="0" dirty="0" smtClean="0">
                <a:solidFill>
                  <a:srgbClr val="006600"/>
                </a:solidFill>
              </a:rPr>
              <a:t>2. </a:t>
            </a:r>
            <a:r>
              <a:rPr lang="en-GB" sz="2200" b="0" dirty="0" smtClean="0"/>
              <a:t>Why is a low Apgar score after 1 minute not very concerning?</a:t>
            </a:r>
            <a:br>
              <a:rPr lang="en-GB" sz="2200" b="0" dirty="0" smtClean="0"/>
            </a:br>
            <a:r>
              <a:rPr lang="en-GB" sz="2200" b="0" dirty="0" smtClean="0">
                <a:solidFill>
                  <a:srgbClr val="006600"/>
                </a:solidFill>
              </a:rPr>
              <a:t>3. </a:t>
            </a:r>
            <a:r>
              <a:rPr lang="en-GB" sz="2200" b="0" dirty="0" smtClean="0"/>
              <a:t>Why do most healthy babies score 9 on the Apgar test?</a:t>
            </a:r>
            <a:br>
              <a:rPr lang="en-GB" sz="2200" b="0" dirty="0" smtClean="0"/>
            </a:br>
            <a:r>
              <a:rPr lang="en-GB" sz="2200" b="0" dirty="0" smtClean="0">
                <a:solidFill>
                  <a:srgbClr val="006600"/>
                </a:solidFill>
              </a:rPr>
              <a:t>4. </a:t>
            </a:r>
            <a:r>
              <a:rPr lang="en-GB" sz="2200" b="0" dirty="0" smtClean="0"/>
              <a:t>What is vernix?</a:t>
            </a:r>
            <a:br>
              <a:rPr lang="en-GB" sz="2200" b="0" dirty="0" smtClean="0"/>
            </a:br>
            <a:r>
              <a:rPr lang="en-GB" sz="2200" b="0" dirty="0" smtClean="0">
                <a:solidFill>
                  <a:srgbClr val="006600"/>
                </a:solidFill>
              </a:rPr>
              <a:t>5. </a:t>
            </a:r>
            <a:r>
              <a:rPr lang="en-GB" sz="2200" b="0" dirty="0" smtClean="0"/>
              <a:t>What is lanugo?</a:t>
            </a:r>
            <a:br>
              <a:rPr lang="en-GB" sz="2200" b="0" dirty="0" smtClean="0"/>
            </a:br>
            <a:r>
              <a:rPr lang="en-GB" sz="2200" b="0" dirty="0" smtClean="0">
                <a:solidFill>
                  <a:srgbClr val="006600"/>
                </a:solidFill>
              </a:rPr>
              <a:t>6. </a:t>
            </a:r>
            <a:r>
              <a:rPr lang="en-GB" sz="2200" b="0" dirty="0" smtClean="0"/>
              <a:t>What three measurements does a centile chart track?</a:t>
            </a:r>
            <a:br>
              <a:rPr lang="en-GB" sz="2200" b="0" dirty="0" smtClean="0"/>
            </a:br>
            <a:r>
              <a:rPr lang="en-GB" sz="2200" b="0" dirty="0" smtClean="0">
                <a:solidFill>
                  <a:srgbClr val="006600"/>
                </a:solidFill>
              </a:rPr>
              <a:t>7. </a:t>
            </a:r>
            <a:r>
              <a:rPr lang="en-GB" sz="2200" b="0" dirty="0" smtClean="0"/>
              <a:t>What two things are a baby’s feet checked for?</a:t>
            </a:r>
            <a:br>
              <a:rPr lang="en-GB" sz="2200" b="0" dirty="0" smtClean="0"/>
            </a:br>
            <a:r>
              <a:rPr lang="en-GB" sz="2200" b="0" dirty="0" smtClean="0">
                <a:solidFill>
                  <a:srgbClr val="006600"/>
                </a:solidFill>
              </a:rPr>
              <a:t>8. </a:t>
            </a:r>
            <a:r>
              <a:rPr lang="en-GB" sz="2200" b="0" dirty="0" smtClean="0"/>
              <a:t>What is a fontanelle?</a:t>
            </a:r>
            <a:endParaRPr lang="en-GB"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D31EF555-9711-48A7-8CB2-E20EC65F10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143000" y="1077640"/>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47D4-BC03-4E51-8967-C000FB4CDAE8}"/>
              </a:ext>
            </a:extLst>
          </p:cNvPr>
          <p:cNvSpPr>
            <a:spLocks noGrp="1"/>
          </p:cNvSpPr>
          <p:nvPr>
            <p:ph type="title"/>
          </p:nvPr>
        </p:nvSpPr>
        <p:spPr>
          <a:xfrm>
            <a:off x="1143000" y="1006759"/>
            <a:ext cx="9875520" cy="5392432"/>
          </a:xfrm>
        </p:spPr>
        <p:txBody>
          <a:bodyPr>
            <a:normAutofit fontScale="90000"/>
          </a:bodyPr>
          <a:lstStyle/>
          <a:p>
            <a:r>
              <a:rPr lang="en-GB" sz="4000" b="1" dirty="0"/>
              <a:t>	</a:t>
            </a:r>
            <a:r>
              <a:rPr lang="en-GB" sz="4000" b="1" u="sng" dirty="0" smtClean="0">
                <a:solidFill>
                  <a:srgbClr val="006600"/>
                </a:solidFill>
              </a:rPr>
              <a:t>TASK</a:t>
            </a:r>
            <a:r>
              <a:rPr lang="en-GB" sz="4000" b="1" u="sng" dirty="0">
                <a:solidFill>
                  <a:srgbClr val="006600"/>
                </a:solidFill>
              </a:rPr>
              <a:t>:</a:t>
            </a:r>
            <a:r>
              <a:rPr lang="en-GB" sz="4000" b="1" dirty="0">
                <a:solidFill>
                  <a:srgbClr val="006600"/>
                </a:solidFill>
              </a:rPr>
              <a:t> </a:t>
            </a:r>
            <a:r>
              <a:rPr lang="en-GB" sz="4000" dirty="0"/>
              <a:t>Create a leaflet which explains to </a:t>
            </a:r>
            <a:r>
              <a:rPr lang="en-GB" sz="4000" dirty="0" smtClean="0"/>
              <a:t>	the </a:t>
            </a:r>
            <a:r>
              <a:rPr lang="en-GB" sz="4000" dirty="0"/>
              <a:t>mother of a newborn the postnatal </a:t>
            </a:r>
            <a:r>
              <a:rPr lang="en-GB" sz="4000" dirty="0" smtClean="0"/>
              <a:t>	checks </a:t>
            </a:r>
            <a:r>
              <a:rPr lang="en-GB" sz="4000" dirty="0"/>
              <a:t>and physical examinations that </a:t>
            </a:r>
            <a:r>
              <a:rPr lang="en-GB" sz="4000" dirty="0" smtClean="0"/>
              <a:t>	are </a:t>
            </a:r>
            <a:r>
              <a:rPr lang="en-GB" sz="4000" dirty="0"/>
              <a:t>carried out on a baby. </a:t>
            </a:r>
            <a:r>
              <a:rPr lang="en-GB" sz="4000" dirty="0" smtClean="0"/>
              <a:t/>
            </a:r>
            <a:br>
              <a:rPr lang="en-GB" sz="4000" dirty="0" smtClean="0"/>
            </a:br>
            <a:r>
              <a:rPr lang="en-GB" sz="4000" dirty="0" smtClean="0"/>
              <a:t/>
            </a:r>
            <a:br>
              <a:rPr lang="en-GB" sz="4000" dirty="0" smtClean="0"/>
            </a:br>
            <a:r>
              <a:rPr lang="en-GB" sz="4000" dirty="0" smtClean="0"/>
              <a:t>	</a:t>
            </a:r>
            <a:r>
              <a:rPr lang="en-GB" sz="2400" b="0" dirty="0" smtClean="0">
                <a:solidFill>
                  <a:srgbClr val="006600"/>
                </a:solidFill>
              </a:rPr>
              <a:t>Information </a:t>
            </a:r>
            <a:r>
              <a:rPr lang="en-GB" sz="2400" b="0" dirty="0">
                <a:solidFill>
                  <a:srgbClr val="006600"/>
                </a:solidFill>
              </a:rPr>
              <a:t>you should include</a:t>
            </a:r>
            <a:r>
              <a:rPr lang="en-GB" sz="2400" b="0" dirty="0" smtClean="0">
                <a:solidFill>
                  <a:srgbClr val="006600"/>
                </a:solidFill>
              </a:rPr>
              <a:t>:</a:t>
            </a:r>
            <a:br>
              <a:rPr lang="en-GB" sz="2400" b="0" dirty="0" smtClean="0">
                <a:solidFill>
                  <a:srgbClr val="006600"/>
                </a:solidFill>
              </a:rPr>
            </a:br>
            <a:r>
              <a:rPr lang="en-GB" sz="2400" b="0" dirty="0">
                <a:solidFill>
                  <a:srgbClr val="006600"/>
                </a:solidFill>
              </a:rPr>
              <a:t>	</a:t>
            </a:r>
            <a:r>
              <a:rPr lang="en-GB" sz="2400" b="0" dirty="0" smtClean="0"/>
              <a:t>- What specifically will be checked</a:t>
            </a:r>
            <a:br>
              <a:rPr lang="en-GB" sz="2400" b="0" dirty="0" smtClean="0"/>
            </a:br>
            <a:r>
              <a:rPr lang="en-GB" sz="2400" b="0" dirty="0" smtClean="0"/>
              <a:t>	- What is looks like or how it will be measured/recorded</a:t>
            </a:r>
            <a:br>
              <a:rPr lang="en-GB" sz="2400" b="0" dirty="0" smtClean="0"/>
            </a:br>
            <a:r>
              <a:rPr lang="en-GB" sz="2400" b="0" dirty="0" smtClean="0"/>
              <a:t>	- The reasons why the check is carried out</a:t>
            </a:r>
            <a:r>
              <a:rPr lang="en-GB" sz="2400" b="0" dirty="0">
                <a:solidFill>
                  <a:srgbClr val="006600"/>
                </a:solidFill>
              </a:rPr>
              <a:t/>
            </a:r>
            <a:br>
              <a:rPr lang="en-GB" sz="2400" b="0" dirty="0">
                <a:solidFill>
                  <a:srgbClr val="006600"/>
                </a:solidFill>
              </a:rPr>
            </a:br>
            <a:r>
              <a:rPr lang="en-GB" sz="2400" b="0" dirty="0" smtClean="0">
                <a:solidFill>
                  <a:srgbClr val="006600"/>
                </a:solidFill>
              </a:rPr>
              <a:t>	</a:t>
            </a:r>
            <a:r>
              <a:rPr lang="en-GB" sz="2400" b="0" dirty="0" smtClean="0"/>
              <a:t>- The key words and terms that may be used by health professionals</a:t>
            </a:r>
            <a:r>
              <a:rPr lang="en-GB" sz="4000" dirty="0"/>
              <a:t/>
            </a:r>
            <a:br>
              <a:rPr lang="en-GB" sz="4000" dirty="0"/>
            </a:br>
            <a:endParaRPr lang="en-GB" sz="4000"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D31EF555-9711-48A7-8CB2-E20EC65F10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143000" y="1311559"/>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834"/>
            <a:ext cx="10515600" cy="1325563"/>
          </a:xfrm>
        </p:spPr>
        <p:txBody>
          <a:bodyPr>
            <a:normAutofit/>
          </a:bodyPr>
          <a:lstStyle/>
          <a:p>
            <a:r>
              <a:rPr lang="en-GB" sz="3600" b="1" dirty="0"/>
              <a:t>The postnatal checks of the newborn baby</a:t>
            </a:r>
          </a:p>
        </p:txBody>
      </p:sp>
      <p:sp>
        <p:nvSpPr>
          <p:cNvPr id="4" name="Oval 3"/>
          <p:cNvSpPr/>
          <p:nvPr/>
        </p:nvSpPr>
        <p:spPr>
          <a:xfrm>
            <a:off x="4641663" y="2485361"/>
            <a:ext cx="2751909" cy="1776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postnatal checks of the newborn baby</a:t>
            </a:r>
          </a:p>
        </p:txBody>
      </p:sp>
      <p:cxnSp>
        <p:nvCxnSpPr>
          <p:cNvPr id="8" name="Straight Arrow Connector 7"/>
          <p:cNvCxnSpPr>
            <a:cxnSpLocks/>
            <a:stCxn id="4" idx="7"/>
          </p:cNvCxnSpPr>
          <p:nvPr/>
        </p:nvCxnSpPr>
        <p:spPr>
          <a:xfrm flipV="1">
            <a:off x="6990564" y="2258398"/>
            <a:ext cx="1082252" cy="487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4" idx="5"/>
          </p:cNvCxnSpPr>
          <p:nvPr/>
        </p:nvCxnSpPr>
        <p:spPr>
          <a:xfrm>
            <a:off x="6990564" y="4001740"/>
            <a:ext cx="647909" cy="631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4" idx="1"/>
          </p:cNvCxnSpPr>
          <p:nvPr/>
        </p:nvCxnSpPr>
        <p:spPr>
          <a:xfrm flipH="1" flipV="1">
            <a:off x="4010682" y="2258398"/>
            <a:ext cx="1033989" cy="487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4" idx="3"/>
          </p:cNvCxnSpPr>
          <p:nvPr/>
        </p:nvCxnSpPr>
        <p:spPr>
          <a:xfrm flipH="1">
            <a:off x="4147717" y="4001740"/>
            <a:ext cx="896954" cy="631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90761" y="1699397"/>
            <a:ext cx="2445094" cy="2246769"/>
          </a:xfrm>
          <a:prstGeom prst="rect">
            <a:avLst/>
          </a:prstGeom>
          <a:noFill/>
        </p:spPr>
        <p:txBody>
          <a:bodyPr wrap="square" rtlCol="0">
            <a:spAutoFit/>
          </a:bodyPr>
          <a:lstStyle/>
          <a:p>
            <a:r>
              <a:rPr lang="en-GB" sz="2000" b="1" dirty="0">
                <a:solidFill>
                  <a:srgbClr val="006600"/>
                </a:solidFill>
              </a:rPr>
              <a:t>Apgar score</a:t>
            </a:r>
          </a:p>
          <a:p>
            <a:r>
              <a:rPr lang="en-GB" sz="2000" dirty="0">
                <a:solidFill>
                  <a:schemeClr val="accent1"/>
                </a:solidFill>
              </a:rPr>
              <a:t>5 vital signs:</a:t>
            </a:r>
          </a:p>
          <a:p>
            <a:pPr marL="342900" indent="-342900">
              <a:buClr>
                <a:srgbClr val="006600"/>
              </a:buClr>
              <a:buFont typeface="Arial" panose="020B0604020202020204" pitchFamily="34" charset="0"/>
              <a:buChar char="•"/>
            </a:pPr>
            <a:r>
              <a:rPr lang="en-GB" sz="2000" dirty="0">
                <a:solidFill>
                  <a:schemeClr val="accent1"/>
                </a:solidFill>
              </a:rPr>
              <a:t>Heartbeat</a:t>
            </a:r>
          </a:p>
          <a:p>
            <a:pPr marL="342900" indent="-342900">
              <a:buClr>
                <a:srgbClr val="006600"/>
              </a:buClr>
              <a:buFont typeface="Arial" panose="020B0604020202020204" pitchFamily="34" charset="0"/>
              <a:buChar char="•"/>
            </a:pPr>
            <a:r>
              <a:rPr lang="en-GB" sz="2000" dirty="0">
                <a:solidFill>
                  <a:schemeClr val="accent1"/>
                </a:solidFill>
              </a:rPr>
              <a:t>Breathing</a:t>
            </a:r>
          </a:p>
          <a:p>
            <a:pPr marL="342900" indent="-342900">
              <a:buClr>
                <a:srgbClr val="006600"/>
              </a:buClr>
              <a:buFont typeface="Arial" panose="020B0604020202020204" pitchFamily="34" charset="0"/>
              <a:buChar char="•"/>
            </a:pPr>
            <a:r>
              <a:rPr lang="en-GB" sz="2000" dirty="0">
                <a:solidFill>
                  <a:schemeClr val="accent1"/>
                </a:solidFill>
              </a:rPr>
              <a:t>Muscle tone</a:t>
            </a:r>
          </a:p>
          <a:p>
            <a:pPr marL="342900" indent="-342900">
              <a:buClr>
                <a:srgbClr val="006600"/>
              </a:buClr>
              <a:buFont typeface="Arial" panose="020B0604020202020204" pitchFamily="34" charset="0"/>
              <a:buChar char="•"/>
            </a:pPr>
            <a:r>
              <a:rPr lang="en-GB" sz="2000" dirty="0">
                <a:solidFill>
                  <a:schemeClr val="accent1"/>
                </a:solidFill>
              </a:rPr>
              <a:t>Reflex response</a:t>
            </a:r>
          </a:p>
          <a:p>
            <a:pPr marL="342900" indent="-342900">
              <a:buClr>
                <a:srgbClr val="006600"/>
              </a:buClr>
              <a:buFont typeface="Arial" panose="020B0604020202020204" pitchFamily="34" charset="0"/>
              <a:buChar char="•"/>
            </a:pPr>
            <a:r>
              <a:rPr lang="en-GB" sz="2000" dirty="0" smtClean="0">
                <a:solidFill>
                  <a:schemeClr val="accent1"/>
                </a:solidFill>
              </a:rPr>
              <a:t>Colour</a:t>
            </a:r>
            <a:endParaRPr lang="en-GB" sz="2000" dirty="0">
              <a:solidFill>
                <a:srgbClr val="006600"/>
              </a:solidFill>
            </a:endParaRPr>
          </a:p>
        </p:txBody>
      </p:sp>
      <p:sp>
        <p:nvSpPr>
          <p:cNvPr id="29" name="TextBox 28"/>
          <p:cNvSpPr txBox="1"/>
          <p:nvPr/>
        </p:nvSpPr>
        <p:spPr>
          <a:xfrm>
            <a:off x="5357091" y="4891415"/>
            <a:ext cx="1477818" cy="1323439"/>
          </a:xfrm>
          <a:prstGeom prst="rect">
            <a:avLst/>
          </a:prstGeom>
          <a:noFill/>
        </p:spPr>
        <p:txBody>
          <a:bodyPr wrap="square" rtlCol="0">
            <a:spAutoFit/>
          </a:bodyPr>
          <a:lstStyle/>
          <a:p>
            <a:r>
              <a:rPr lang="en-GB" sz="2000" b="1" dirty="0">
                <a:solidFill>
                  <a:srgbClr val="006600"/>
                </a:solidFill>
              </a:rPr>
              <a:t>Skin</a:t>
            </a:r>
          </a:p>
          <a:p>
            <a:pPr marL="342900" indent="-342900">
              <a:buClr>
                <a:srgbClr val="006600"/>
              </a:buClr>
              <a:buFont typeface="Arial" panose="020B0604020202020204" pitchFamily="34" charset="0"/>
              <a:buChar char="•"/>
            </a:pPr>
            <a:r>
              <a:rPr lang="en-GB" sz="2000" dirty="0" smtClean="0">
                <a:solidFill>
                  <a:schemeClr val="accent1"/>
                </a:solidFill>
              </a:rPr>
              <a:t>Vernix</a:t>
            </a:r>
            <a:endParaRPr lang="en-GB" sz="2000" dirty="0">
              <a:solidFill>
                <a:schemeClr val="accent1"/>
              </a:solidFill>
            </a:endParaRPr>
          </a:p>
          <a:p>
            <a:pPr marL="342900" indent="-342900">
              <a:buClr>
                <a:srgbClr val="006600"/>
              </a:buClr>
              <a:buFont typeface="Arial" panose="020B0604020202020204" pitchFamily="34" charset="0"/>
              <a:buChar char="•"/>
            </a:pPr>
            <a:r>
              <a:rPr lang="en-GB" sz="2000" dirty="0">
                <a:solidFill>
                  <a:schemeClr val="accent1"/>
                </a:solidFill>
              </a:rPr>
              <a:t>Lanugo</a:t>
            </a:r>
          </a:p>
          <a:p>
            <a:endParaRPr lang="en-GB" sz="2000" b="1" dirty="0">
              <a:solidFill>
                <a:srgbClr val="006600"/>
              </a:solidFill>
            </a:endParaRPr>
          </a:p>
        </p:txBody>
      </p:sp>
      <p:sp>
        <p:nvSpPr>
          <p:cNvPr id="31" name="TextBox 30"/>
          <p:cNvSpPr txBox="1"/>
          <p:nvPr/>
        </p:nvSpPr>
        <p:spPr>
          <a:xfrm>
            <a:off x="7827428" y="4891414"/>
            <a:ext cx="3100252" cy="1323439"/>
          </a:xfrm>
          <a:prstGeom prst="rect">
            <a:avLst/>
          </a:prstGeom>
          <a:noFill/>
        </p:spPr>
        <p:txBody>
          <a:bodyPr wrap="square" rtlCol="0">
            <a:spAutoFit/>
          </a:bodyPr>
          <a:lstStyle/>
          <a:p>
            <a:r>
              <a:rPr lang="en-GB" sz="2000" b="1" dirty="0" smtClean="0">
                <a:solidFill>
                  <a:srgbClr val="006600"/>
                </a:solidFill>
              </a:rPr>
              <a:t>Postnatal checks</a:t>
            </a:r>
            <a:endParaRPr lang="en-GB" sz="2000" b="1" dirty="0">
              <a:solidFill>
                <a:srgbClr val="006600"/>
              </a:solidFill>
            </a:endParaRPr>
          </a:p>
          <a:p>
            <a:pPr marL="342900" indent="-342900">
              <a:buClr>
                <a:srgbClr val="006600"/>
              </a:buClr>
              <a:buFont typeface="Arial" panose="020B0604020202020204" pitchFamily="34" charset="0"/>
              <a:buChar char="•"/>
            </a:pPr>
            <a:r>
              <a:rPr lang="en-GB" sz="2000" dirty="0">
                <a:solidFill>
                  <a:schemeClr val="accent1"/>
                </a:solidFill>
              </a:rPr>
              <a:t>Weight</a:t>
            </a:r>
          </a:p>
          <a:p>
            <a:pPr marL="342900" indent="-342900">
              <a:buClr>
                <a:srgbClr val="006600"/>
              </a:buClr>
              <a:buFont typeface="Arial" panose="020B0604020202020204" pitchFamily="34" charset="0"/>
              <a:buChar char="•"/>
            </a:pPr>
            <a:r>
              <a:rPr lang="en-GB" sz="2000" dirty="0">
                <a:solidFill>
                  <a:schemeClr val="accent1"/>
                </a:solidFill>
              </a:rPr>
              <a:t>Length</a:t>
            </a:r>
          </a:p>
          <a:p>
            <a:pPr marL="342900" indent="-342900">
              <a:buClr>
                <a:srgbClr val="006600"/>
              </a:buClr>
              <a:buFont typeface="Arial" panose="020B0604020202020204" pitchFamily="34" charset="0"/>
              <a:buChar char="•"/>
            </a:pPr>
            <a:r>
              <a:rPr lang="en-GB" sz="2000" dirty="0">
                <a:solidFill>
                  <a:schemeClr val="accent1"/>
                </a:solidFill>
              </a:rPr>
              <a:t>Head </a:t>
            </a:r>
            <a:r>
              <a:rPr lang="en-GB" sz="2000" dirty="0" smtClean="0">
                <a:solidFill>
                  <a:schemeClr val="accent1"/>
                </a:solidFill>
              </a:rPr>
              <a:t>circumference</a:t>
            </a:r>
            <a:endParaRPr lang="en-GB" sz="2000" dirty="0">
              <a:solidFill>
                <a:schemeClr val="accent1"/>
              </a:solidFill>
            </a:endParaRPr>
          </a:p>
        </p:txBody>
      </p:sp>
      <p:sp>
        <p:nvSpPr>
          <p:cNvPr id="32" name="TextBox 31"/>
          <p:cNvSpPr txBox="1"/>
          <p:nvPr/>
        </p:nvSpPr>
        <p:spPr>
          <a:xfrm>
            <a:off x="838200" y="1821322"/>
            <a:ext cx="3657442" cy="2554545"/>
          </a:xfrm>
          <a:prstGeom prst="rect">
            <a:avLst/>
          </a:prstGeom>
          <a:noFill/>
        </p:spPr>
        <p:txBody>
          <a:bodyPr wrap="square" rtlCol="0">
            <a:spAutoFit/>
          </a:bodyPr>
          <a:lstStyle/>
          <a:p>
            <a:r>
              <a:rPr lang="en-GB" sz="2000" b="1" dirty="0">
                <a:solidFill>
                  <a:srgbClr val="006600"/>
                </a:solidFill>
              </a:rPr>
              <a:t>Physical checks</a:t>
            </a:r>
          </a:p>
          <a:p>
            <a:pPr marL="342900" indent="-342900">
              <a:buClr>
                <a:srgbClr val="006600"/>
              </a:buClr>
              <a:buFont typeface="Arial" panose="020B0604020202020204" pitchFamily="34" charset="0"/>
              <a:buChar char="•"/>
            </a:pPr>
            <a:r>
              <a:rPr lang="en-GB" sz="2000" dirty="0" smtClean="0">
                <a:solidFill>
                  <a:schemeClr val="accent1"/>
                </a:solidFill>
              </a:rPr>
              <a:t>Feet</a:t>
            </a:r>
            <a:endParaRPr lang="en-GB" sz="2000" dirty="0">
              <a:solidFill>
                <a:schemeClr val="accent1"/>
              </a:solidFill>
            </a:endParaRPr>
          </a:p>
          <a:p>
            <a:pPr marL="342900" indent="-342900">
              <a:buClr>
                <a:srgbClr val="006600"/>
              </a:buClr>
              <a:buFont typeface="Arial" panose="020B0604020202020204" pitchFamily="34" charset="0"/>
              <a:buChar char="•"/>
            </a:pPr>
            <a:r>
              <a:rPr lang="en-GB" sz="2000" dirty="0">
                <a:solidFill>
                  <a:schemeClr val="accent1"/>
                </a:solidFill>
              </a:rPr>
              <a:t>Fingers</a:t>
            </a:r>
          </a:p>
          <a:p>
            <a:pPr marL="342900" indent="-342900">
              <a:buClr>
                <a:srgbClr val="006600"/>
              </a:buClr>
              <a:buFont typeface="Arial" panose="020B0604020202020204" pitchFamily="34" charset="0"/>
              <a:buChar char="•"/>
            </a:pPr>
            <a:r>
              <a:rPr lang="en-GB" sz="2000" dirty="0" smtClean="0">
                <a:solidFill>
                  <a:schemeClr val="accent1"/>
                </a:solidFill>
              </a:rPr>
              <a:t>Hips</a:t>
            </a:r>
          </a:p>
          <a:p>
            <a:pPr marL="342900" indent="-342900">
              <a:buClr>
                <a:srgbClr val="006600"/>
              </a:buClr>
              <a:buFont typeface="Arial" panose="020B0604020202020204" pitchFamily="34" charset="0"/>
              <a:buChar char="•"/>
            </a:pPr>
            <a:r>
              <a:rPr lang="en-GB" sz="2000" dirty="0" smtClean="0">
                <a:solidFill>
                  <a:schemeClr val="accent1"/>
                </a:solidFill>
              </a:rPr>
              <a:t>Eyes</a:t>
            </a:r>
          </a:p>
          <a:p>
            <a:pPr marL="342900" indent="-342900">
              <a:buClr>
                <a:srgbClr val="006600"/>
              </a:buClr>
              <a:buFont typeface="Arial" panose="020B0604020202020204" pitchFamily="34" charset="0"/>
              <a:buChar char="•"/>
            </a:pPr>
            <a:r>
              <a:rPr lang="en-GB" sz="2000" dirty="0" smtClean="0">
                <a:solidFill>
                  <a:schemeClr val="accent1"/>
                </a:solidFill>
              </a:rPr>
              <a:t>Heart</a:t>
            </a:r>
            <a:endParaRPr lang="en-GB" sz="2000" dirty="0">
              <a:solidFill>
                <a:schemeClr val="accent1"/>
              </a:solidFill>
            </a:endParaRPr>
          </a:p>
          <a:p>
            <a:pPr marL="342900" indent="-342900">
              <a:buClr>
                <a:srgbClr val="006600"/>
              </a:buClr>
              <a:buFont typeface="Arial" panose="020B0604020202020204" pitchFamily="34" charset="0"/>
              <a:buChar char="•"/>
            </a:pPr>
            <a:r>
              <a:rPr lang="en-GB" sz="2000" dirty="0" smtClean="0">
                <a:solidFill>
                  <a:schemeClr val="accent1"/>
                </a:solidFill>
              </a:rPr>
              <a:t>Testicles in boys</a:t>
            </a:r>
          </a:p>
          <a:p>
            <a:pPr marL="342900" indent="-342900">
              <a:buClr>
                <a:srgbClr val="006600"/>
              </a:buClr>
              <a:buFont typeface="Arial" panose="020B0604020202020204" pitchFamily="34" charset="0"/>
              <a:buChar char="•"/>
            </a:pPr>
            <a:r>
              <a:rPr lang="en-GB" sz="2000" dirty="0" smtClean="0">
                <a:solidFill>
                  <a:schemeClr val="accent1"/>
                </a:solidFill>
              </a:rPr>
              <a:t>Fontanelle</a:t>
            </a:r>
            <a:endParaRPr lang="en-GB" sz="2000" dirty="0">
              <a:solidFill>
                <a:schemeClr val="accent1"/>
              </a:solidFill>
            </a:endParaRPr>
          </a:p>
        </p:txBody>
      </p:sp>
      <p:pic>
        <p:nvPicPr>
          <p:cNvPr id="1028" name="Picture 4" descr="Transparent Background Pencil Writing Clipart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5855" y="251909"/>
            <a:ext cx="971714" cy="9717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61126" y="4891414"/>
            <a:ext cx="2503446" cy="1323439"/>
          </a:xfrm>
          <a:prstGeom prst="rect">
            <a:avLst/>
          </a:prstGeom>
          <a:noFill/>
        </p:spPr>
        <p:txBody>
          <a:bodyPr wrap="square" rtlCol="0">
            <a:spAutoFit/>
          </a:bodyPr>
          <a:lstStyle/>
          <a:p>
            <a:r>
              <a:rPr lang="en-GB" sz="2000" b="1" dirty="0" smtClean="0">
                <a:solidFill>
                  <a:srgbClr val="006600"/>
                </a:solidFill>
              </a:rPr>
              <a:t>Test</a:t>
            </a:r>
            <a:endParaRPr lang="en-GB" sz="2000" b="1" dirty="0">
              <a:solidFill>
                <a:srgbClr val="006600"/>
              </a:solidFill>
            </a:endParaRPr>
          </a:p>
          <a:p>
            <a:pPr marL="342900" indent="-342900">
              <a:buClr>
                <a:srgbClr val="006600"/>
              </a:buClr>
              <a:buFont typeface="Arial" panose="020B0604020202020204" pitchFamily="34" charset="0"/>
              <a:buChar char="•"/>
            </a:pPr>
            <a:r>
              <a:rPr lang="en-GB" sz="2000" dirty="0" smtClean="0">
                <a:solidFill>
                  <a:schemeClr val="accent1"/>
                </a:solidFill>
              </a:rPr>
              <a:t>Heel prick test (blood spot test)</a:t>
            </a:r>
            <a:endParaRPr lang="en-GB" sz="2000" dirty="0">
              <a:solidFill>
                <a:schemeClr val="accent1"/>
              </a:solidFill>
            </a:endParaRPr>
          </a:p>
          <a:p>
            <a:endParaRPr lang="en-GB" sz="2000" b="1" dirty="0">
              <a:solidFill>
                <a:srgbClr val="006600"/>
              </a:solidFill>
            </a:endParaRPr>
          </a:p>
        </p:txBody>
      </p:sp>
      <p:cxnSp>
        <p:nvCxnSpPr>
          <p:cNvPr id="20" name="Straight Arrow Connector 19"/>
          <p:cNvCxnSpPr>
            <a:cxnSpLocks/>
            <a:stCxn id="4" idx="4"/>
          </p:cNvCxnSpPr>
          <p:nvPr/>
        </p:nvCxnSpPr>
        <p:spPr>
          <a:xfrm flipH="1">
            <a:off x="6017617" y="4261910"/>
            <a:ext cx="1" cy="439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57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7" grpId="0"/>
      <p:bldP spid="29" grpId="0"/>
      <p:bldP spid="31" grpId="0"/>
      <p:bldP spid="32"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Postnatal care of the mother and baby</a:t>
            </a:r>
            <a:endParaRPr lang="en-GB" sz="4000" dirty="0"/>
          </a:p>
        </p:txBody>
      </p:sp>
      <p:sp>
        <p:nvSpPr>
          <p:cNvPr id="3" name="Content Placeholder 2"/>
          <p:cNvSpPr>
            <a:spLocks noGrp="1"/>
          </p:cNvSpPr>
          <p:nvPr>
            <p:ph idx="1"/>
          </p:nvPr>
        </p:nvSpPr>
        <p:spPr>
          <a:xfrm>
            <a:off x="1143001" y="2057400"/>
            <a:ext cx="4999181" cy="4241800"/>
          </a:xfrm>
        </p:spPr>
        <p:txBody>
          <a:bodyPr/>
          <a:lstStyle/>
          <a:p>
            <a:pPr marL="45720" indent="0">
              <a:buNone/>
            </a:pPr>
            <a:r>
              <a:rPr lang="en-GB" dirty="0" smtClean="0"/>
              <a:t>The arrival of a baby will impact close family members, especially siblings. Parents will need to make lots of adjustments to their usual lifestyle, so postnatal provision is very important for everyone’s well-being.</a:t>
            </a:r>
          </a:p>
          <a:p>
            <a:pPr marL="45720" indent="0">
              <a:buNone/>
            </a:pPr>
            <a:endParaRPr lang="en-GB" sz="600" dirty="0"/>
          </a:p>
          <a:p>
            <a:pPr marL="45720" indent="0">
              <a:buNone/>
            </a:pPr>
            <a:r>
              <a:rPr lang="en-GB" b="1" u="sng" dirty="0" smtClean="0">
                <a:solidFill>
                  <a:srgbClr val="006600"/>
                </a:solidFill>
              </a:rPr>
              <a:t>TPS</a:t>
            </a:r>
            <a:r>
              <a:rPr lang="en-GB" b="1" dirty="0" smtClean="0">
                <a:solidFill>
                  <a:srgbClr val="006600"/>
                </a:solidFill>
              </a:rPr>
              <a:t>:</a:t>
            </a:r>
            <a:endParaRPr lang="en-GB" b="1" u="sng" dirty="0" smtClean="0">
              <a:solidFill>
                <a:srgbClr val="006600"/>
              </a:solidFill>
            </a:endParaRPr>
          </a:p>
          <a:p>
            <a:pPr marL="45720" indent="0">
              <a:buNone/>
            </a:pPr>
            <a:r>
              <a:rPr lang="en-GB" dirty="0" smtClean="0">
                <a:solidFill>
                  <a:srgbClr val="006600"/>
                </a:solidFill>
              </a:rPr>
              <a:t>Can you think of ways that the arrival of a baby may impact or change a families lifestyle, particularly siblings? </a:t>
            </a:r>
            <a:endParaRPr lang="en-GB" dirty="0">
              <a:solidFill>
                <a:srgbClr val="006600"/>
              </a:solidFill>
            </a:endParaRPr>
          </a:p>
        </p:txBody>
      </p:sp>
      <p:pic>
        <p:nvPicPr>
          <p:cNvPr id="6146" name="Picture 2" descr="Bonding as a family - BabyCentre UK"/>
          <p:cNvPicPr>
            <a:picLocks noChangeAspect="1" noChangeArrowheads="1"/>
          </p:cNvPicPr>
          <p:nvPr/>
        </p:nvPicPr>
        <p:blipFill rotWithShape="1">
          <a:blip r:embed="rId2">
            <a:extLst>
              <a:ext uri="{28A0092B-C50C-407E-A947-70E740481C1C}">
                <a14:useLocalDpi xmlns:a14="http://schemas.microsoft.com/office/drawing/2010/main" val="0"/>
              </a:ext>
            </a:extLst>
          </a:blip>
          <a:srcRect l="9844" r="3110"/>
          <a:stretch/>
        </p:blipFill>
        <p:spPr bwMode="auto">
          <a:xfrm>
            <a:off x="6655542" y="2321505"/>
            <a:ext cx="4914510" cy="305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role of the health visitor</a:t>
            </a:r>
            <a:endParaRPr lang="en-GB" sz="4000" dirty="0"/>
          </a:p>
        </p:txBody>
      </p:sp>
      <p:sp>
        <p:nvSpPr>
          <p:cNvPr id="3" name="Content Placeholder 2"/>
          <p:cNvSpPr>
            <a:spLocks noGrp="1"/>
          </p:cNvSpPr>
          <p:nvPr>
            <p:ph idx="1"/>
          </p:nvPr>
        </p:nvSpPr>
        <p:spPr>
          <a:xfrm>
            <a:off x="1143000" y="2057400"/>
            <a:ext cx="9875520" cy="1014378"/>
          </a:xfrm>
        </p:spPr>
        <p:txBody>
          <a:bodyPr/>
          <a:lstStyle/>
          <a:p>
            <a:pPr marL="45720" indent="0">
              <a:buNone/>
            </a:pPr>
            <a:r>
              <a:rPr lang="en-GB" dirty="0" smtClean="0"/>
              <a:t>A health visitor is a qualified nurse or midwife who has had extra training. Their job is to support families from pregnancy, up until children are aged five.</a:t>
            </a:r>
          </a:p>
          <a:p>
            <a:pPr marL="45720" indent="0">
              <a:buNone/>
            </a:pPr>
            <a:endParaRPr lang="en-GB" b="1" dirty="0" smtClean="0">
              <a:solidFill>
                <a:srgbClr val="006600"/>
              </a:solidFill>
            </a:endParaRPr>
          </a:p>
          <a:p>
            <a:pPr marL="45720" indent="0">
              <a:buNone/>
            </a:pPr>
            <a:endParaRPr lang="en-GB" dirty="0" smtClean="0"/>
          </a:p>
          <a:p>
            <a:pPr marL="45720" indent="0">
              <a:buNone/>
            </a:pPr>
            <a:endParaRPr lang="en-GB" dirty="0"/>
          </a:p>
        </p:txBody>
      </p:sp>
      <p:pic>
        <p:nvPicPr>
          <p:cNvPr id="7170" name="Picture 2" descr="Health visiting study seeks to learn lessons from pandemic | About |  University of Stirling"/>
          <p:cNvPicPr>
            <a:picLocks noChangeAspect="1" noChangeArrowheads="1"/>
          </p:cNvPicPr>
          <p:nvPr/>
        </p:nvPicPr>
        <p:blipFill rotWithShape="1">
          <a:blip r:embed="rId2">
            <a:extLst>
              <a:ext uri="{28A0092B-C50C-407E-A947-70E740481C1C}">
                <a14:useLocalDpi xmlns:a14="http://schemas.microsoft.com/office/drawing/2010/main" val="0"/>
              </a:ext>
            </a:extLst>
          </a:blip>
          <a:srcRect l="30919" r="17106"/>
          <a:stretch/>
        </p:blipFill>
        <p:spPr bwMode="auto">
          <a:xfrm>
            <a:off x="6505829" y="3163218"/>
            <a:ext cx="4512691" cy="3115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3174162"/>
            <a:ext cx="5142297" cy="2800767"/>
          </a:xfrm>
          <a:prstGeom prst="rect">
            <a:avLst/>
          </a:prstGeom>
          <a:noFill/>
        </p:spPr>
        <p:txBody>
          <a:bodyPr wrap="square" rtlCol="0">
            <a:spAutoFit/>
          </a:bodyPr>
          <a:lstStyle/>
          <a:p>
            <a:pPr marL="45720" indent="0">
              <a:buNone/>
            </a:pPr>
            <a:r>
              <a:rPr lang="en-GB" sz="2200" b="1" dirty="0">
                <a:solidFill>
                  <a:srgbClr val="006600"/>
                </a:solidFill>
              </a:rPr>
              <a:t>Watch the video ‘What healthcare will we get from the NHS after birth?’: </a:t>
            </a:r>
            <a:endParaRPr lang="en-GB" sz="2200" b="1" dirty="0" smtClean="0">
              <a:solidFill>
                <a:srgbClr val="006600"/>
              </a:solidFill>
            </a:endParaRPr>
          </a:p>
          <a:p>
            <a:pPr marL="45720" indent="0">
              <a:buNone/>
            </a:pPr>
            <a:endParaRPr lang="en-GB" sz="2200" b="1" dirty="0">
              <a:solidFill>
                <a:srgbClr val="006600"/>
              </a:solidFill>
            </a:endParaRPr>
          </a:p>
          <a:p>
            <a:pPr marL="45720" indent="0">
              <a:buNone/>
            </a:pPr>
            <a:r>
              <a:rPr lang="en-GB" sz="2200" dirty="0">
                <a:hlinkClick r:id="rId3"/>
              </a:rPr>
              <a:t>https://www.nhs.uk/conditions/baby/support-and-services/your-6-week-postnatal-check/</a:t>
            </a:r>
            <a:endParaRPr lang="en-GB" sz="2200" dirty="0"/>
          </a:p>
          <a:p>
            <a:endParaRPr lang="en-GB" sz="2200" dirty="0"/>
          </a:p>
        </p:txBody>
      </p:sp>
    </p:spTree>
    <p:extLst>
      <p:ext uri="{BB962C8B-B14F-4D97-AF65-F5344CB8AC3E}">
        <p14:creationId xmlns:p14="http://schemas.microsoft.com/office/powerpoint/2010/main" val="13382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Information, advice and support</a:t>
            </a:r>
            <a:endParaRPr lang="en-GB" sz="3600" dirty="0"/>
          </a:p>
        </p:txBody>
      </p:sp>
      <p:sp>
        <p:nvSpPr>
          <p:cNvPr id="3" name="Content Placeholder 2"/>
          <p:cNvSpPr>
            <a:spLocks noGrp="1"/>
          </p:cNvSpPr>
          <p:nvPr>
            <p:ph idx="1"/>
          </p:nvPr>
        </p:nvSpPr>
        <p:spPr/>
        <p:txBody>
          <a:bodyPr/>
          <a:lstStyle/>
          <a:p>
            <a:pPr marL="45720" indent="0">
              <a:buNone/>
            </a:pPr>
            <a:r>
              <a:rPr lang="en-GB" b="1" dirty="0" smtClean="0">
                <a:solidFill>
                  <a:srgbClr val="006600"/>
                </a:solidFill>
              </a:rPr>
              <a:t>Health visitors often:</a:t>
            </a:r>
          </a:p>
          <a:p>
            <a:pPr marL="45720" indent="0">
              <a:buNone/>
            </a:pPr>
            <a:endParaRPr lang="en-GB" sz="600" b="1" dirty="0" smtClean="0">
              <a:solidFill>
                <a:srgbClr val="006600"/>
              </a:solidFill>
            </a:endParaRPr>
          </a:p>
          <a:p>
            <a:pPr>
              <a:buClr>
                <a:srgbClr val="006600"/>
              </a:buClr>
              <a:buFont typeface="Arial" panose="020B0604020202020204" pitchFamily="34" charset="0"/>
              <a:buChar char="•"/>
            </a:pPr>
            <a:r>
              <a:rPr lang="en-GB" dirty="0" smtClean="0"/>
              <a:t>Provide advice on baby care, childcare, feeding, safe sleeping, sleep routines and development.</a:t>
            </a:r>
          </a:p>
          <a:p>
            <a:pPr>
              <a:buClr>
                <a:srgbClr val="006600"/>
              </a:buClr>
              <a:buFont typeface="Arial" panose="020B0604020202020204" pitchFamily="34" charset="0"/>
              <a:buChar char="•"/>
            </a:pPr>
            <a:r>
              <a:rPr lang="en-GB" dirty="0" smtClean="0"/>
              <a:t>Run clinics baby health and development reviews and vaccinations.</a:t>
            </a:r>
          </a:p>
          <a:p>
            <a:pPr>
              <a:buClr>
                <a:srgbClr val="006600"/>
              </a:buClr>
              <a:buFont typeface="Arial" panose="020B0604020202020204" pitchFamily="34" charset="0"/>
              <a:buChar char="•"/>
            </a:pPr>
            <a:r>
              <a:rPr lang="en-GB" dirty="0" smtClean="0"/>
              <a:t>Give advice on where to find help with mental health.</a:t>
            </a:r>
          </a:p>
          <a:p>
            <a:pPr>
              <a:buClr>
                <a:srgbClr val="006600"/>
              </a:buClr>
              <a:buFont typeface="Arial" panose="020B0604020202020204" pitchFamily="34" charset="0"/>
              <a:buChar char="•"/>
            </a:pPr>
            <a:r>
              <a:rPr lang="en-GB" dirty="0" smtClean="0"/>
              <a:t>Put parents in touch with groups where they can meet other parents.</a:t>
            </a:r>
          </a:p>
          <a:p>
            <a:pPr>
              <a:buClr>
                <a:srgbClr val="006600"/>
              </a:buClr>
              <a:buFont typeface="Arial" panose="020B0604020202020204" pitchFamily="34" charset="0"/>
              <a:buChar char="•"/>
            </a:pPr>
            <a:r>
              <a:rPr lang="en-GB" dirty="0" smtClean="0"/>
              <a:t>Offer support and advice for any child-related issues.</a:t>
            </a:r>
          </a:p>
          <a:p>
            <a:pPr marL="45720" indent="0">
              <a:buNone/>
            </a:pPr>
            <a:endParaRPr lang="en-GB" dirty="0"/>
          </a:p>
        </p:txBody>
      </p:sp>
    </p:spTree>
    <p:extLst>
      <p:ext uri="{BB962C8B-B14F-4D97-AF65-F5344CB8AC3E}">
        <p14:creationId xmlns:p14="http://schemas.microsoft.com/office/powerpoint/2010/main" val="38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Safe sleeping</a:t>
            </a:r>
            <a:endParaRPr lang="en-GB" sz="4000" dirty="0"/>
          </a:p>
        </p:txBody>
      </p:sp>
      <p:sp>
        <p:nvSpPr>
          <p:cNvPr id="3" name="Content Placeholder 2"/>
          <p:cNvSpPr>
            <a:spLocks noGrp="1"/>
          </p:cNvSpPr>
          <p:nvPr>
            <p:ph idx="1"/>
          </p:nvPr>
        </p:nvSpPr>
        <p:spPr/>
        <p:txBody>
          <a:bodyPr>
            <a:normAutofit lnSpcReduction="10000"/>
          </a:bodyPr>
          <a:lstStyle/>
          <a:p>
            <a:pPr marL="45720" indent="0">
              <a:buNone/>
            </a:pPr>
            <a:r>
              <a:rPr lang="en-GB" b="1" dirty="0" smtClean="0">
                <a:solidFill>
                  <a:srgbClr val="006600"/>
                </a:solidFill>
              </a:rPr>
              <a:t>SIDS: </a:t>
            </a:r>
            <a:r>
              <a:rPr lang="en-GB" dirty="0" smtClean="0"/>
              <a:t>Sudden Infant Death Syndrome</a:t>
            </a:r>
          </a:p>
          <a:p>
            <a:pPr marL="45720" indent="0">
              <a:buNone/>
            </a:pPr>
            <a:r>
              <a:rPr lang="en-GB" dirty="0" smtClean="0"/>
              <a:t>Research has found that sleeping position and bedding (including mattresses) may be a factor in cases of SIDS. SIDS occurs when a seemingly healthy baby or toddler dies unexpectedly in their sleep, with no medical explanation. </a:t>
            </a:r>
          </a:p>
          <a:p>
            <a:pPr marL="45720" indent="0">
              <a:buNone/>
            </a:pPr>
            <a:r>
              <a:rPr lang="en-GB" dirty="0" smtClean="0"/>
              <a:t>This affects around 300 babies in the UK each year. </a:t>
            </a:r>
            <a:r>
              <a:rPr lang="en-GB" dirty="0" smtClean="0">
                <a:solidFill>
                  <a:srgbClr val="006600"/>
                </a:solidFill>
              </a:rPr>
              <a:t>The </a:t>
            </a:r>
            <a:r>
              <a:rPr lang="en-GB" dirty="0" smtClean="0">
                <a:solidFill>
                  <a:srgbClr val="006600"/>
                </a:solidFill>
              </a:rPr>
              <a:t>NHS advise that to prevent SIDS, babies should sleep on a mattress that is:</a:t>
            </a:r>
          </a:p>
          <a:p>
            <a:pPr>
              <a:buClr>
                <a:srgbClr val="006600"/>
              </a:buClr>
              <a:buFont typeface="Arial" panose="020B0604020202020204" pitchFamily="34" charset="0"/>
              <a:buChar char="•"/>
            </a:pPr>
            <a:r>
              <a:rPr lang="en-GB" dirty="0" smtClean="0"/>
              <a:t>Firm</a:t>
            </a:r>
          </a:p>
          <a:p>
            <a:pPr>
              <a:buClr>
                <a:srgbClr val="006600"/>
              </a:buClr>
              <a:buFont typeface="Arial" panose="020B0604020202020204" pitchFamily="34" charset="0"/>
              <a:buChar char="•"/>
            </a:pPr>
            <a:r>
              <a:rPr lang="en-GB" dirty="0" smtClean="0"/>
              <a:t>Waterproof</a:t>
            </a:r>
          </a:p>
          <a:p>
            <a:pPr>
              <a:buClr>
                <a:srgbClr val="006600"/>
              </a:buClr>
              <a:buFont typeface="Arial" panose="020B0604020202020204" pitchFamily="34" charset="0"/>
              <a:buChar char="•"/>
            </a:pPr>
            <a:r>
              <a:rPr lang="en-GB" dirty="0" smtClean="0"/>
              <a:t>Flat</a:t>
            </a:r>
          </a:p>
          <a:p>
            <a:pPr>
              <a:buClr>
                <a:srgbClr val="006600"/>
              </a:buClr>
              <a:buFont typeface="Arial" panose="020B0604020202020204" pitchFamily="34" charset="0"/>
              <a:buChar char="•"/>
            </a:pPr>
            <a:r>
              <a:rPr lang="en-GB" dirty="0" smtClean="0"/>
              <a:t>In good condition</a:t>
            </a:r>
            <a:endParaRPr lang="en-GB" dirty="0"/>
          </a:p>
        </p:txBody>
      </p:sp>
      <p:pic>
        <p:nvPicPr>
          <p:cNvPr id="1026" name="Picture 2" descr="How Much Sleep Does a 7-Month-Old Baby Need? - Motherl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03" t="15459" r="5416"/>
          <a:stretch/>
        </p:blipFill>
        <p:spPr bwMode="auto">
          <a:xfrm>
            <a:off x="8416880" y="4184073"/>
            <a:ext cx="3337900" cy="222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by Sleeping Bags | Sleep &amp; Grow | The White Company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527" y="2218892"/>
            <a:ext cx="2766002" cy="35460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092719" y="489527"/>
            <a:ext cx="3687618" cy="655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3600" b="1" dirty="0" smtClean="0">
                <a:solidFill>
                  <a:srgbClr val="006600"/>
                </a:solidFill>
              </a:rPr>
              <a:t>To prevent SIDS</a:t>
            </a:r>
            <a:endParaRPr lang="en-GB" sz="3600" b="1" dirty="0">
              <a:solidFill>
                <a:srgbClr val="006600"/>
              </a:solidFill>
            </a:endParaRPr>
          </a:p>
        </p:txBody>
      </p:sp>
      <p:sp>
        <p:nvSpPr>
          <p:cNvPr id="5" name="Rectangle 4"/>
          <p:cNvSpPr/>
          <p:nvPr/>
        </p:nvSpPr>
        <p:spPr>
          <a:xfrm>
            <a:off x="757382" y="1052945"/>
            <a:ext cx="2530763" cy="932873"/>
          </a:xfrm>
          <a:prstGeom prst="rect">
            <a:avLst/>
          </a:prstGeom>
          <a:solidFill>
            <a:srgbClr val="FFB3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Always place a baby on their back to sleep.</a:t>
            </a:r>
          </a:p>
        </p:txBody>
      </p:sp>
      <p:sp>
        <p:nvSpPr>
          <p:cNvPr id="7" name="Rectangle 6"/>
          <p:cNvSpPr/>
          <p:nvPr/>
        </p:nvSpPr>
        <p:spPr>
          <a:xfrm>
            <a:off x="1556329" y="2865583"/>
            <a:ext cx="2406071" cy="1302326"/>
          </a:xfrm>
          <a:prstGeom prst="rect">
            <a:avLst/>
          </a:prstGeom>
          <a:solidFill>
            <a:schemeClr val="accent1">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Place the baby in the ‘feet to foot’ position (feet touching the end of the cot).</a:t>
            </a:r>
          </a:p>
        </p:txBody>
      </p:sp>
      <p:sp>
        <p:nvSpPr>
          <p:cNvPr id="9" name="Rectangle 8"/>
          <p:cNvSpPr/>
          <p:nvPr/>
        </p:nvSpPr>
        <p:spPr>
          <a:xfrm>
            <a:off x="757382" y="5047674"/>
            <a:ext cx="2272145" cy="1251526"/>
          </a:xfrm>
          <a:prstGeom prst="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Keep the head uncovered. Blankets tucked in no higher than their shoulders.</a:t>
            </a:r>
          </a:p>
        </p:txBody>
      </p:sp>
      <p:sp>
        <p:nvSpPr>
          <p:cNvPr id="10" name="Rectangle 9"/>
          <p:cNvSpPr/>
          <p:nvPr/>
        </p:nvSpPr>
        <p:spPr>
          <a:xfrm>
            <a:off x="7910656" y="2865583"/>
            <a:ext cx="3376180" cy="1477818"/>
          </a:xfrm>
          <a:prstGeom prst="rect">
            <a:avLst/>
          </a:prstGeom>
          <a:solidFill>
            <a:srgbClr val="FFBF61"/>
          </a:solidFill>
          <a:ln>
            <a:solidFill>
              <a:srgbClr val="D65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baby should sleep in a cot or Moses basket, in the same room as the mother/adult for the first six months.</a:t>
            </a:r>
          </a:p>
        </p:txBody>
      </p:sp>
      <p:sp>
        <p:nvSpPr>
          <p:cNvPr id="11" name="Rectangle 10"/>
          <p:cNvSpPr/>
          <p:nvPr/>
        </p:nvSpPr>
        <p:spPr>
          <a:xfrm>
            <a:off x="8954655" y="1052944"/>
            <a:ext cx="2530763" cy="932873"/>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baby should be breastfed (if possible).</a:t>
            </a:r>
          </a:p>
        </p:txBody>
      </p:sp>
      <p:sp>
        <p:nvSpPr>
          <p:cNvPr id="12" name="Rectangle 11"/>
          <p:cNvSpPr/>
          <p:nvPr/>
        </p:nvSpPr>
        <p:spPr>
          <a:xfrm>
            <a:off x="9042400" y="5047674"/>
            <a:ext cx="2355271" cy="1251526"/>
          </a:xfrm>
          <a:prstGeom prst="rect">
            <a:avLst/>
          </a:prstGeom>
          <a:solidFill>
            <a:srgbClr val="FFFFCC"/>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mattress that is firm, flat, waterproof and in a condition should be used.</a:t>
            </a:r>
          </a:p>
        </p:txBody>
      </p:sp>
      <p:sp>
        <p:nvSpPr>
          <p:cNvPr id="13" name="Rectangle 12"/>
          <p:cNvSpPr/>
          <p:nvPr/>
        </p:nvSpPr>
        <p:spPr>
          <a:xfrm>
            <a:off x="4618037" y="3013999"/>
            <a:ext cx="2636980" cy="1955800"/>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mother should not smoke during pregnancy or be allow anyone to smoke in the same room as the baby before or after birth.</a:t>
            </a:r>
          </a:p>
        </p:txBody>
      </p:sp>
      <p:sp>
        <p:nvSpPr>
          <p:cNvPr id="14" name="Rectangle 13"/>
          <p:cNvSpPr/>
          <p:nvPr/>
        </p:nvSpPr>
        <p:spPr>
          <a:xfrm>
            <a:off x="4112055" y="5126182"/>
            <a:ext cx="3874945" cy="1466537"/>
          </a:xfrm>
          <a:prstGeom prst="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People should not sleep on a bed, sofa or armchair with the baby (especially if the person holding the baby smokes, takes drugs or has been drinking alcohol).</a:t>
            </a:r>
          </a:p>
        </p:txBody>
      </p:sp>
      <p:sp>
        <p:nvSpPr>
          <p:cNvPr id="15" name="Rectangle 14"/>
          <p:cNvSpPr/>
          <p:nvPr/>
        </p:nvSpPr>
        <p:spPr>
          <a:xfrm>
            <a:off x="4150228" y="1214847"/>
            <a:ext cx="3572599" cy="1570893"/>
          </a:xfrm>
          <a:prstGeom prst="rect">
            <a:avLst/>
          </a:prstGeom>
          <a:solidFill>
            <a:srgbClr val="FFDDEE"/>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baby should not be allowed to get too hot or too cold. A room temperature of 16-20 degrees Celsius, with light bedding or a lightweight sleeping bag is ideal.</a:t>
            </a:r>
            <a:endParaRPr lang="en-GB" dirty="0">
              <a:solidFill>
                <a:schemeClr val="tx1"/>
              </a:solidFill>
            </a:endParaRPr>
          </a:p>
        </p:txBody>
      </p:sp>
    </p:spTree>
    <p:extLst>
      <p:ext uri="{BB962C8B-B14F-4D97-AF65-F5344CB8AC3E}">
        <p14:creationId xmlns:p14="http://schemas.microsoft.com/office/powerpoint/2010/main" val="34765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5712"/>
            <a:ext cx="9875520" cy="1356360"/>
          </a:xfrm>
        </p:spPr>
        <p:txBody>
          <a:bodyPr>
            <a:normAutofit/>
          </a:bodyPr>
          <a:lstStyle/>
          <a:p>
            <a:r>
              <a:rPr lang="en-GB" sz="3600" dirty="0" smtClean="0"/>
              <a:t>Physical and emotional support</a:t>
            </a:r>
            <a:endParaRPr lang="en-GB" sz="3600" dirty="0"/>
          </a:p>
        </p:txBody>
      </p:sp>
      <p:sp>
        <p:nvSpPr>
          <p:cNvPr id="3" name="Content Placeholder 2"/>
          <p:cNvSpPr>
            <a:spLocks noGrp="1"/>
          </p:cNvSpPr>
          <p:nvPr>
            <p:ph idx="1"/>
          </p:nvPr>
        </p:nvSpPr>
        <p:spPr>
          <a:xfrm>
            <a:off x="1143000" y="1928092"/>
            <a:ext cx="9872871" cy="3484419"/>
          </a:xfrm>
        </p:spPr>
        <p:txBody>
          <a:bodyPr>
            <a:normAutofit/>
          </a:bodyPr>
          <a:lstStyle/>
          <a:p>
            <a:pPr marL="45720" indent="0">
              <a:buNone/>
            </a:pPr>
            <a:r>
              <a:rPr lang="en-GB" b="1" dirty="0" smtClean="0">
                <a:solidFill>
                  <a:srgbClr val="006600"/>
                </a:solidFill>
              </a:rPr>
              <a:t>Support from the partner</a:t>
            </a:r>
          </a:p>
          <a:p>
            <a:pPr marL="45720" indent="0">
              <a:buNone/>
            </a:pPr>
            <a:endParaRPr lang="en-GB" sz="600" b="1" dirty="0" smtClean="0">
              <a:solidFill>
                <a:srgbClr val="006600"/>
              </a:solidFill>
            </a:endParaRPr>
          </a:p>
          <a:p>
            <a:pPr>
              <a:buClr>
                <a:srgbClr val="006600"/>
              </a:buClr>
              <a:buSzPct val="100000"/>
              <a:buFont typeface="Arial" panose="020B0604020202020204" pitchFamily="34" charset="0"/>
              <a:buChar char="•"/>
            </a:pPr>
            <a:r>
              <a:rPr lang="en-GB" dirty="0"/>
              <a:t>The father/partner needs time to bond with the new baby, alongside the mother.</a:t>
            </a:r>
            <a:endParaRPr lang="en-GB" dirty="0">
              <a:solidFill>
                <a:srgbClr val="006600"/>
              </a:solidFill>
            </a:endParaRPr>
          </a:p>
          <a:p>
            <a:pPr>
              <a:buClr>
                <a:srgbClr val="006600"/>
              </a:buClr>
              <a:buSzPct val="100000"/>
              <a:buFont typeface="Arial" panose="020B0604020202020204" pitchFamily="34" charset="0"/>
              <a:buChar char="•"/>
            </a:pPr>
            <a:r>
              <a:rPr lang="en-GB" dirty="0"/>
              <a:t>The father/partner has a very significant role and should help and support the mother through difficult early days/weeks of motherhood; as taking care of a newborn baby requires a great deal of time and energy.</a:t>
            </a:r>
          </a:p>
          <a:p>
            <a:pPr>
              <a:buClr>
                <a:srgbClr val="006600"/>
              </a:buClr>
              <a:buSzPct val="100000"/>
              <a:buFont typeface="Arial" panose="020B0604020202020204" pitchFamily="34" charset="0"/>
              <a:buChar char="•"/>
            </a:pPr>
            <a:r>
              <a:rPr lang="en-GB" dirty="0"/>
              <a:t>The father/partner can support the mother to take the time to take care of herself too, to stay fit and healthy and to recover by the birth. </a:t>
            </a:r>
            <a:endParaRPr lang="en-GB" dirty="0" smtClean="0"/>
          </a:p>
          <a:p>
            <a:pPr marL="45720" indent="0">
              <a:buClr>
                <a:srgbClr val="006600"/>
              </a:buClr>
              <a:buSzPct val="100000"/>
              <a:buNone/>
            </a:pPr>
            <a:endParaRPr lang="en-GB" sz="600" dirty="0">
              <a:solidFill>
                <a:srgbClr val="006600"/>
              </a:solidFill>
            </a:endParaRPr>
          </a:p>
        </p:txBody>
      </p:sp>
      <p:sp>
        <p:nvSpPr>
          <p:cNvPr id="5" name="Rectangle 4">
            <a:extLst>
              <a:ext uri="{FF2B5EF4-FFF2-40B4-BE49-F238E27FC236}">
                <a16:creationId xmlns:a16="http://schemas.microsoft.com/office/drawing/2014/main" id="{DB00FA95-B608-4D31-B5F7-F9FDADA8E121}"/>
              </a:ext>
            </a:extLst>
          </p:cNvPr>
          <p:cNvSpPr/>
          <p:nvPr/>
        </p:nvSpPr>
        <p:spPr>
          <a:xfrm>
            <a:off x="1142999" y="5679437"/>
            <a:ext cx="9872871" cy="721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lang="en-GB" sz="2000" b="1" u="sng" dirty="0">
                <a:solidFill>
                  <a:srgbClr val="006600"/>
                </a:solidFill>
              </a:rPr>
              <a:t>TPS</a:t>
            </a:r>
            <a:r>
              <a:rPr lang="en-GB" sz="2000" b="1" dirty="0">
                <a:solidFill>
                  <a:srgbClr val="006600"/>
                </a:solidFill>
              </a:rPr>
              <a:t>:</a:t>
            </a:r>
            <a:r>
              <a:rPr lang="en-GB" sz="2000" dirty="0">
                <a:solidFill>
                  <a:srgbClr val="006600"/>
                </a:solidFill>
              </a:rPr>
              <a:t> Can you think of any specific ways that the partner could support the mother once the baby has arrived</a:t>
            </a:r>
            <a:r>
              <a:rPr lang="en-GB" sz="2000" dirty="0" smtClean="0">
                <a:solidFill>
                  <a:srgbClr val="006600"/>
                </a:solidFill>
              </a:rPr>
              <a:t>?</a:t>
            </a:r>
            <a:endParaRPr lang="en-GB" sz="2000" dirty="0"/>
          </a:p>
        </p:txBody>
      </p:sp>
    </p:spTree>
    <p:extLst>
      <p:ext uri="{BB962C8B-B14F-4D97-AF65-F5344CB8AC3E}">
        <p14:creationId xmlns:p14="http://schemas.microsoft.com/office/powerpoint/2010/main" val="35450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5712"/>
            <a:ext cx="9875520" cy="1356360"/>
          </a:xfrm>
        </p:spPr>
        <p:txBody>
          <a:bodyPr>
            <a:normAutofit/>
          </a:bodyPr>
          <a:lstStyle/>
          <a:p>
            <a:r>
              <a:rPr lang="en-GB" sz="3600" dirty="0" smtClean="0"/>
              <a:t>Physical and emotional support</a:t>
            </a:r>
            <a:endParaRPr lang="en-GB" sz="3600" dirty="0"/>
          </a:p>
        </p:txBody>
      </p:sp>
      <p:sp>
        <p:nvSpPr>
          <p:cNvPr id="3" name="Content Placeholder 2"/>
          <p:cNvSpPr>
            <a:spLocks noGrp="1"/>
          </p:cNvSpPr>
          <p:nvPr>
            <p:ph idx="1"/>
          </p:nvPr>
        </p:nvSpPr>
        <p:spPr>
          <a:xfrm>
            <a:off x="1143000" y="2029691"/>
            <a:ext cx="9872871" cy="3041072"/>
          </a:xfrm>
        </p:spPr>
        <p:txBody>
          <a:bodyPr>
            <a:normAutofit/>
          </a:bodyPr>
          <a:lstStyle/>
          <a:p>
            <a:pPr marL="45720" indent="0">
              <a:buNone/>
            </a:pPr>
            <a:r>
              <a:rPr lang="en-GB" b="1" dirty="0" smtClean="0">
                <a:solidFill>
                  <a:srgbClr val="006600"/>
                </a:solidFill>
              </a:rPr>
              <a:t>Support from family and friends</a:t>
            </a:r>
          </a:p>
          <a:p>
            <a:pPr marL="45720" indent="0">
              <a:buNone/>
            </a:pPr>
            <a:endParaRPr lang="en-GB" sz="600" b="1" dirty="0" smtClean="0">
              <a:solidFill>
                <a:srgbClr val="006600"/>
              </a:solidFill>
            </a:endParaRPr>
          </a:p>
          <a:p>
            <a:pPr>
              <a:buClr>
                <a:srgbClr val="006600"/>
              </a:buClr>
              <a:buSzPct val="100000"/>
              <a:buFont typeface="Arial" panose="020B0604020202020204" pitchFamily="34" charset="0"/>
              <a:buChar char="•"/>
            </a:pPr>
            <a:r>
              <a:rPr lang="en-GB" dirty="0"/>
              <a:t>Support from other family and friends can be a huge help to new parents, as this will help them to adjust to their new responsibilities and also help them to cope with the new pressures they may experience on their relationship. </a:t>
            </a:r>
          </a:p>
          <a:p>
            <a:pPr>
              <a:buClr>
                <a:srgbClr val="006600"/>
              </a:buClr>
              <a:buSzPct val="100000"/>
              <a:buFont typeface="Arial" panose="020B0604020202020204" pitchFamily="34" charset="0"/>
              <a:buChar char="•"/>
            </a:pPr>
            <a:r>
              <a:rPr lang="en-GB" dirty="0"/>
              <a:t>Practical help and advice is valuable (e.g. helping with shopping, sharing childcare tips) and some new parents may need a lot of support from those more experienced in childcare</a:t>
            </a:r>
            <a:r>
              <a:rPr lang="en-GB" dirty="0" smtClean="0"/>
              <a:t>.</a:t>
            </a:r>
            <a:endParaRPr lang="en-GB" dirty="0"/>
          </a:p>
        </p:txBody>
      </p:sp>
      <p:sp>
        <p:nvSpPr>
          <p:cNvPr id="5" name="Rectangle 4">
            <a:extLst>
              <a:ext uri="{FF2B5EF4-FFF2-40B4-BE49-F238E27FC236}">
                <a16:creationId xmlns:a16="http://schemas.microsoft.com/office/drawing/2014/main" id="{DB00FA95-B608-4D31-B5F7-F9FDADA8E121}"/>
              </a:ext>
            </a:extLst>
          </p:cNvPr>
          <p:cNvSpPr/>
          <p:nvPr/>
        </p:nvSpPr>
        <p:spPr>
          <a:xfrm>
            <a:off x="1142999" y="5411589"/>
            <a:ext cx="9872871" cy="721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lang="en-GB" sz="2000" b="1" u="sng" dirty="0">
                <a:solidFill>
                  <a:srgbClr val="006600"/>
                </a:solidFill>
              </a:rPr>
              <a:t>TPS</a:t>
            </a:r>
            <a:r>
              <a:rPr lang="en-GB" sz="2000" b="1" dirty="0">
                <a:solidFill>
                  <a:srgbClr val="006600"/>
                </a:solidFill>
              </a:rPr>
              <a:t>:</a:t>
            </a:r>
            <a:r>
              <a:rPr lang="en-GB" sz="2000" dirty="0">
                <a:solidFill>
                  <a:srgbClr val="006600"/>
                </a:solidFill>
              </a:rPr>
              <a:t> </a:t>
            </a:r>
            <a:r>
              <a:rPr lang="en-GB" sz="2000" dirty="0" smtClean="0">
                <a:solidFill>
                  <a:srgbClr val="006600"/>
                </a:solidFill>
              </a:rPr>
              <a:t>Why do you think mothers and parents may benefit from help from family and friends after the birth of a baby? Do you think it is ok to rely on others for support?</a:t>
            </a:r>
            <a:endParaRPr lang="en-GB" sz="2000" dirty="0"/>
          </a:p>
        </p:txBody>
      </p:sp>
    </p:spTree>
    <p:extLst>
      <p:ext uri="{BB962C8B-B14F-4D97-AF65-F5344CB8AC3E}">
        <p14:creationId xmlns:p14="http://schemas.microsoft.com/office/powerpoint/2010/main" val="376478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6 week postnatal check with the GP</a:t>
            </a:r>
          </a:p>
        </p:txBody>
      </p:sp>
      <p:sp>
        <p:nvSpPr>
          <p:cNvPr id="3" name="Content Placeholder 2"/>
          <p:cNvSpPr>
            <a:spLocks noGrp="1"/>
          </p:cNvSpPr>
          <p:nvPr>
            <p:ph idx="1"/>
          </p:nvPr>
        </p:nvSpPr>
        <p:spPr>
          <a:xfrm>
            <a:off x="1143000" y="2057400"/>
            <a:ext cx="9872871" cy="768927"/>
          </a:xfrm>
        </p:spPr>
        <p:txBody>
          <a:bodyPr/>
          <a:lstStyle/>
          <a:p>
            <a:pPr marL="45720" indent="0">
              <a:buNone/>
            </a:pPr>
            <a:r>
              <a:rPr lang="en-GB" dirty="0">
                <a:solidFill>
                  <a:srgbClr val="006600"/>
                </a:solidFill>
              </a:rPr>
              <a:t>Mothers are offered a postnatal check with a GP 6-8 weeks after giving birth to make sure they are feeling well and are recovering properly. </a:t>
            </a:r>
          </a:p>
          <a:p>
            <a:pPr marL="45720" indent="0">
              <a:buNone/>
            </a:pPr>
            <a:endParaRPr lang="en-GB" dirty="0"/>
          </a:p>
        </p:txBody>
      </p:sp>
      <p:sp>
        <p:nvSpPr>
          <p:cNvPr id="4" name="Rectangle 3"/>
          <p:cNvSpPr/>
          <p:nvPr/>
        </p:nvSpPr>
        <p:spPr>
          <a:xfrm>
            <a:off x="720436" y="3131127"/>
            <a:ext cx="2613891" cy="1588655"/>
          </a:xfrm>
          <a:prstGeom prst="rect">
            <a:avLst/>
          </a:prstGeom>
          <a:solidFill>
            <a:srgbClr val="FFB3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Mothers are asked how they are feeling as part of a general discussion about their mental health and well-being.</a:t>
            </a:r>
          </a:p>
        </p:txBody>
      </p:sp>
      <p:sp>
        <p:nvSpPr>
          <p:cNvPr id="5" name="Rectangle 4"/>
          <p:cNvSpPr/>
          <p:nvPr/>
        </p:nvSpPr>
        <p:spPr>
          <a:xfrm>
            <a:off x="1264587" y="4888979"/>
            <a:ext cx="2540145" cy="1567237"/>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Mothers are asked if they still have any vaginal discharge and whether they have had a period since birth.</a:t>
            </a:r>
          </a:p>
        </p:txBody>
      </p:sp>
      <p:sp>
        <p:nvSpPr>
          <p:cNvPr id="6" name="Rectangle 5"/>
          <p:cNvSpPr/>
          <p:nvPr/>
        </p:nvSpPr>
        <p:spPr>
          <a:xfrm>
            <a:off x="3804732" y="3436463"/>
            <a:ext cx="1953781" cy="852891"/>
          </a:xfrm>
          <a:prstGeom prst="rect">
            <a:avLst/>
          </a:prstGeom>
          <a:solidFill>
            <a:srgbClr val="FFBF61"/>
          </a:solidFill>
          <a:ln>
            <a:solidFill>
              <a:srgbClr val="D65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Blood Pressure is often checked. </a:t>
            </a:r>
          </a:p>
        </p:txBody>
      </p:sp>
      <p:sp>
        <p:nvSpPr>
          <p:cNvPr id="7" name="Rectangle 6"/>
          <p:cNvSpPr/>
          <p:nvPr/>
        </p:nvSpPr>
        <p:spPr>
          <a:xfrm>
            <a:off x="4336142" y="4928669"/>
            <a:ext cx="2586182" cy="1311563"/>
          </a:xfrm>
          <a:prstGeom prst="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Offered an examination to see if stitches have healed (episiotomy or C section).</a:t>
            </a:r>
          </a:p>
        </p:txBody>
      </p:sp>
      <p:sp>
        <p:nvSpPr>
          <p:cNvPr id="8" name="Rectangle 7"/>
          <p:cNvSpPr/>
          <p:nvPr/>
        </p:nvSpPr>
        <p:spPr>
          <a:xfrm>
            <a:off x="6248221" y="3044853"/>
            <a:ext cx="2867890" cy="1625600"/>
          </a:xfrm>
          <a:prstGeom prst="rect">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If the mother was due a cervical screening test whilst pregnant, this should be rescheduled 12 weeks after birth.</a:t>
            </a:r>
          </a:p>
        </p:txBody>
      </p:sp>
      <p:sp>
        <p:nvSpPr>
          <p:cNvPr id="9" name="Rectangle 8"/>
          <p:cNvSpPr/>
          <p:nvPr/>
        </p:nvSpPr>
        <p:spPr>
          <a:xfrm>
            <a:off x="9605819" y="3324254"/>
            <a:ext cx="1828800" cy="1066799"/>
          </a:xfrm>
          <a:prstGeom prst="rect">
            <a:avLst/>
          </a:prstGeom>
          <a:solidFill>
            <a:srgbClr val="FFFFCC"/>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Mothers will be asked about contraception.</a:t>
            </a:r>
          </a:p>
        </p:txBody>
      </p:sp>
      <p:sp>
        <p:nvSpPr>
          <p:cNvPr id="10" name="Rectangle 9"/>
          <p:cNvSpPr/>
          <p:nvPr/>
        </p:nvSpPr>
        <p:spPr>
          <a:xfrm>
            <a:off x="7453735" y="4875638"/>
            <a:ext cx="3562136" cy="1593918"/>
          </a:xfrm>
          <a:prstGeom prst="rect">
            <a:avLst/>
          </a:prstGeom>
          <a:solidFill>
            <a:srgbClr val="FFDDEE"/>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600"/>
              </a:buClr>
            </a:pPr>
            <a:r>
              <a:rPr lang="en-GB" dirty="0">
                <a:solidFill>
                  <a:schemeClr val="tx1"/>
                </a:solidFill>
              </a:rPr>
              <a:t>If a mother is overweight or obese with a BMI of 30 or more, they may be weighed and given guidance on healthy eating, physical activity and weight loss.</a:t>
            </a:r>
            <a:endParaRPr lang="en-GB" dirty="0">
              <a:solidFill>
                <a:schemeClr val="tx1"/>
              </a:solidFill>
            </a:endParaRPr>
          </a:p>
        </p:txBody>
      </p:sp>
    </p:spTree>
    <p:extLst>
      <p:ext uri="{BB962C8B-B14F-4D97-AF65-F5344CB8AC3E}">
        <p14:creationId xmlns:p14="http://schemas.microsoft.com/office/powerpoint/2010/main" val="17627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6 week postnatal check with the GP</a:t>
            </a:r>
          </a:p>
        </p:txBody>
      </p:sp>
      <p:sp>
        <p:nvSpPr>
          <p:cNvPr id="3" name="Content Placeholder 2"/>
          <p:cNvSpPr>
            <a:spLocks noGrp="1"/>
          </p:cNvSpPr>
          <p:nvPr>
            <p:ph idx="1"/>
          </p:nvPr>
        </p:nvSpPr>
        <p:spPr>
          <a:xfrm>
            <a:off x="1143000" y="2057400"/>
            <a:ext cx="9872871" cy="768927"/>
          </a:xfrm>
        </p:spPr>
        <p:txBody>
          <a:bodyPr>
            <a:normAutofit/>
          </a:bodyPr>
          <a:lstStyle/>
          <a:p>
            <a:pPr marL="45720" indent="0">
              <a:buNone/>
            </a:pPr>
            <a:r>
              <a:rPr lang="en-GB" dirty="0" smtClean="0">
                <a:solidFill>
                  <a:srgbClr val="006600"/>
                </a:solidFill>
              </a:rPr>
              <a:t>The NHS advises mothers to make a list of any questions they would like to ask in advance, to take along to the appointment with them. </a:t>
            </a:r>
          </a:p>
        </p:txBody>
      </p:sp>
      <p:sp>
        <p:nvSpPr>
          <p:cNvPr id="4" name="Rectangle 3">
            <a:extLst>
              <a:ext uri="{FF2B5EF4-FFF2-40B4-BE49-F238E27FC236}">
                <a16:creationId xmlns:a16="http://schemas.microsoft.com/office/drawing/2014/main" id="{DB00FA95-B608-4D31-B5F7-F9FDADA8E121}"/>
              </a:ext>
            </a:extLst>
          </p:cNvPr>
          <p:cNvSpPr/>
          <p:nvPr/>
        </p:nvSpPr>
        <p:spPr>
          <a:xfrm>
            <a:off x="1483189" y="2917767"/>
            <a:ext cx="9192492" cy="35190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spcBef>
                <a:spcPts val="600"/>
              </a:spcBef>
              <a:buNone/>
            </a:pPr>
            <a:r>
              <a:rPr lang="en-GB" sz="2000" b="1" dirty="0" smtClean="0">
                <a:solidFill>
                  <a:srgbClr val="006600"/>
                </a:solidFill>
              </a:rPr>
              <a:t>Tell your doctor if…</a:t>
            </a:r>
          </a:p>
          <a:p>
            <a:pPr marL="45720" indent="0">
              <a:spcBef>
                <a:spcPts val="600"/>
              </a:spcBef>
              <a:buNone/>
            </a:pPr>
            <a:endParaRPr lang="en-GB" sz="600" dirty="0">
              <a:solidFill>
                <a:srgbClr val="006600"/>
              </a:solidFill>
            </a:endParaRPr>
          </a:p>
          <a:p>
            <a:pPr>
              <a:spcBef>
                <a:spcPts val="600"/>
              </a:spcBef>
              <a:buClr>
                <a:srgbClr val="006600"/>
              </a:buClr>
              <a:buFont typeface="Arial" panose="020B0604020202020204" pitchFamily="34" charset="0"/>
              <a:buChar char="•"/>
            </a:pPr>
            <a:r>
              <a:rPr lang="en-GB" sz="2000" dirty="0" smtClean="0">
                <a:solidFill>
                  <a:srgbClr val="006600"/>
                </a:solidFill>
              </a:rPr>
              <a:t>You’re </a:t>
            </a:r>
            <a:r>
              <a:rPr lang="en-GB" sz="2000" dirty="0">
                <a:solidFill>
                  <a:srgbClr val="006600"/>
                </a:solidFill>
              </a:rPr>
              <a:t>feeling sad or anxious – looking after a baby can sometimes feel </a:t>
            </a:r>
            <a:r>
              <a:rPr lang="en-GB" sz="2000" dirty="0" smtClean="0">
                <a:solidFill>
                  <a:srgbClr val="006600"/>
                </a:solidFill>
              </a:rPr>
              <a:t>overwhelming</a:t>
            </a:r>
            <a:r>
              <a:rPr lang="en-GB" sz="2000" dirty="0">
                <a:solidFill>
                  <a:srgbClr val="006600"/>
                </a:solidFill>
              </a:rPr>
              <a:t>. Do not feel you have to struggle alone or put on a brave face. It is not a sign that you are a bad mother. You need to get help, as you may have postnatal depression. Your doctor or health visitor can provide help and support.</a:t>
            </a:r>
          </a:p>
          <a:p>
            <a:pPr>
              <a:spcBef>
                <a:spcPts val="600"/>
              </a:spcBef>
              <a:buClr>
                <a:srgbClr val="006600"/>
              </a:buClr>
              <a:buFont typeface="Arial" panose="020B0604020202020204" pitchFamily="34" charset="0"/>
              <a:buChar char="•"/>
            </a:pPr>
            <a:r>
              <a:rPr lang="en-GB" sz="2000" dirty="0">
                <a:solidFill>
                  <a:srgbClr val="006600"/>
                </a:solidFill>
              </a:rPr>
              <a:t>You’re having trouble holding your pee or wind, or you’re soiling yourself with poo.</a:t>
            </a:r>
          </a:p>
          <a:p>
            <a:pPr>
              <a:spcBef>
                <a:spcPts val="600"/>
              </a:spcBef>
              <a:buClr>
                <a:srgbClr val="006600"/>
              </a:buClr>
              <a:buFont typeface="Arial" panose="020B0604020202020204" pitchFamily="34" charset="0"/>
              <a:buChar char="•"/>
            </a:pPr>
            <a:r>
              <a:rPr lang="en-GB" sz="2000" dirty="0">
                <a:solidFill>
                  <a:srgbClr val="006600"/>
                </a:solidFill>
              </a:rPr>
              <a:t>Having sex is painful.</a:t>
            </a:r>
          </a:p>
          <a:p>
            <a:pPr>
              <a:spcBef>
                <a:spcPts val="600"/>
              </a:spcBef>
              <a:buClr>
                <a:srgbClr val="006600"/>
              </a:buClr>
              <a:buFont typeface="Arial" panose="020B0604020202020204" pitchFamily="34" charset="0"/>
              <a:buChar char="•"/>
            </a:pPr>
            <a:r>
              <a:rPr lang="en-GB" sz="2000" dirty="0">
                <a:solidFill>
                  <a:srgbClr val="006600"/>
                </a:solidFill>
              </a:rPr>
              <a:t>You’re not sure if you’ve had two doses of the MMR vaccination.</a:t>
            </a:r>
            <a:endParaRPr lang="en-GB" sz="2000" dirty="0">
              <a:solidFill>
                <a:srgbClr val="006600"/>
              </a:solidFill>
            </a:endParaRPr>
          </a:p>
        </p:txBody>
      </p:sp>
    </p:spTree>
    <p:extLst>
      <p:ext uri="{BB962C8B-B14F-4D97-AF65-F5344CB8AC3E}">
        <p14:creationId xmlns:p14="http://schemas.microsoft.com/office/powerpoint/2010/main" val="14909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47D4-BC03-4E51-8967-C000FB4CDAE8}"/>
              </a:ext>
            </a:extLst>
          </p:cNvPr>
          <p:cNvSpPr>
            <a:spLocks noGrp="1"/>
          </p:cNvSpPr>
          <p:nvPr>
            <p:ph type="title"/>
          </p:nvPr>
        </p:nvSpPr>
        <p:spPr>
          <a:xfrm>
            <a:off x="1143000" y="775852"/>
            <a:ext cx="9875520" cy="5392432"/>
          </a:xfrm>
        </p:spPr>
        <p:txBody>
          <a:bodyPr>
            <a:normAutofit/>
          </a:bodyPr>
          <a:lstStyle/>
          <a:p>
            <a:r>
              <a:rPr lang="en-GB" b="1" dirty="0"/>
              <a:t>	</a:t>
            </a:r>
            <a:r>
              <a:rPr lang="en-GB" b="1" u="sng" dirty="0">
                <a:solidFill>
                  <a:srgbClr val="006600"/>
                </a:solidFill>
              </a:rPr>
              <a:t>TASK</a:t>
            </a:r>
            <a:r>
              <a:rPr lang="en-GB" b="1" u="sng" dirty="0" smtClean="0">
                <a:solidFill>
                  <a:srgbClr val="006600"/>
                </a:solidFill>
              </a:rPr>
              <a:t>:</a:t>
            </a:r>
            <a:r>
              <a:rPr lang="en-GB" b="1" dirty="0" smtClean="0">
                <a:solidFill>
                  <a:srgbClr val="006600"/>
                </a:solidFill>
              </a:rPr>
              <a:t> Test My Progress</a:t>
            </a:r>
            <a:br>
              <a:rPr lang="en-GB" b="1" dirty="0" smtClean="0">
                <a:solidFill>
                  <a:srgbClr val="006600"/>
                </a:solidFill>
              </a:rPr>
            </a:br>
            <a:r>
              <a:rPr lang="en-GB" b="1" dirty="0" smtClean="0">
                <a:solidFill>
                  <a:srgbClr val="006600"/>
                </a:solidFill>
              </a:rPr>
              <a:t/>
            </a:r>
            <a:br>
              <a:rPr lang="en-GB" b="1" dirty="0" smtClean="0">
                <a:solidFill>
                  <a:srgbClr val="006600"/>
                </a:solidFill>
              </a:rPr>
            </a:br>
            <a:r>
              <a:rPr lang="en-GB" sz="2200" b="1" dirty="0" smtClean="0">
                <a:solidFill>
                  <a:srgbClr val="006600"/>
                </a:solidFill>
              </a:rPr>
              <a:t>Complete the following </a:t>
            </a:r>
            <a:r>
              <a:rPr lang="en-GB" sz="2200" b="1" u="sng" dirty="0" smtClean="0">
                <a:solidFill>
                  <a:srgbClr val="006600"/>
                </a:solidFill>
              </a:rPr>
              <a:t>in full sentences</a:t>
            </a:r>
            <a:r>
              <a:rPr lang="en-GB" sz="2200" b="1" dirty="0" smtClean="0">
                <a:solidFill>
                  <a:srgbClr val="006600"/>
                </a:solidFill>
              </a:rPr>
              <a:t> in your books:</a:t>
            </a:r>
            <a:br>
              <a:rPr lang="en-GB" sz="2200" b="1" dirty="0" smtClean="0">
                <a:solidFill>
                  <a:srgbClr val="006600"/>
                </a:solidFill>
              </a:rPr>
            </a:br>
            <a:r>
              <a:rPr lang="en-GB" sz="2200" b="1" dirty="0" smtClean="0">
                <a:solidFill>
                  <a:srgbClr val="006600"/>
                </a:solidFill>
              </a:rPr>
              <a:t/>
            </a:r>
            <a:br>
              <a:rPr lang="en-GB" sz="2200" b="1" dirty="0" smtClean="0">
                <a:solidFill>
                  <a:srgbClr val="006600"/>
                </a:solidFill>
              </a:rPr>
            </a:br>
            <a:r>
              <a:rPr lang="en-GB" sz="1100" dirty="0">
                <a:solidFill>
                  <a:srgbClr val="006600"/>
                </a:solidFill>
              </a:rPr>
              <a:t/>
            </a:r>
            <a:br>
              <a:rPr lang="en-GB" sz="1100" dirty="0">
                <a:solidFill>
                  <a:srgbClr val="006600"/>
                </a:solidFill>
              </a:rPr>
            </a:br>
            <a:r>
              <a:rPr lang="en-GB" sz="2200" b="0" dirty="0" smtClean="0">
                <a:solidFill>
                  <a:srgbClr val="006600"/>
                </a:solidFill>
              </a:rPr>
              <a:t>1.</a:t>
            </a:r>
            <a:r>
              <a:rPr lang="en-GB" sz="2200" b="0" dirty="0" smtClean="0"/>
              <a:t> </a:t>
            </a:r>
            <a:r>
              <a:rPr lang="en-GB" sz="2200" b="0" dirty="0" smtClean="0"/>
              <a:t>Write one sentence explaining the role of a health visitor. Be specific.</a:t>
            </a:r>
            <a:r>
              <a:rPr lang="en-GB" sz="2200" b="0" dirty="0" smtClean="0"/>
              <a:t/>
            </a:r>
            <a:br>
              <a:rPr lang="en-GB" sz="2200" b="0" dirty="0" smtClean="0"/>
            </a:br>
            <a:r>
              <a:rPr lang="en-GB" sz="2200" b="0" dirty="0" smtClean="0">
                <a:solidFill>
                  <a:srgbClr val="006600"/>
                </a:solidFill>
              </a:rPr>
              <a:t>2</a:t>
            </a:r>
            <a:r>
              <a:rPr lang="en-GB" sz="2200" b="0" dirty="0" smtClean="0">
                <a:solidFill>
                  <a:srgbClr val="006600"/>
                </a:solidFill>
              </a:rPr>
              <a:t>. </a:t>
            </a:r>
            <a:r>
              <a:rPr lang="en-GB" sz="2200" b="0" dirty="0" smtClean="0"/>
              <a:t>Explain 2 things a parents should do and 2 things they should not do, to     </a:t>
            </a:r>
            <a:br>
              <a:rPr lang="en-GB" sz="2200" b="0" dirty="0" smtClean="0"/>
            </a:br>
            <a:r>
              <a:rPr lang="en-GB" sz="2200" b="0" dirty="0"/>
              <a:t> </a:t>
            </a:r>
            <a:r>
              <a:rPr lang="en-GB" sz="2200" b="0" dirty="0" smtClean="0"/>
              <a:t>   </a:t>
            </a:r>
            <a:r>
              <a:rPr lang="en-GB" sz="2200" b="0" dirty="0" smtClean="0"/>
              <a:t>prevent SIDS.</a:t>
            </a:r>
            <a:br>
              <a:rPr lang="en-GB" sz="2200" b="0" dirty="0" smtClean="0"/>
            </a:br>
            <a:r>
              <a:rPr lang="en-GB" sz="2200" b="0" dirty="0" smtClean="0">
                <a:solidFill>
                  <a:srgbClr val="006600"/>
                </a:solidFill>
              </a:rPr>
              <a:t>3. </a:t>
            </a:r>
            <a:r>
              <a:rPr lang="en-GB" sz="2200" b="0" dirty="0" smtClean="0"/>
              <a:t>Explain one way the father or partner could provide emotional support to </a:t>
            </a:r>
            <a:br>
              <a:rPr lang="en-GB" sz="2200" b="0" dirty="0" smtClean="0"/>
            </a:br>
            <a:r>
              <a:rPr lang="en-GB" sz="2200" b="0" dirty="0"/>
              <a:t> </a:t>
            </a:r>
            <a:r>
              <a:rPr lang="en-GB" sz="2200" b="0" dirty="0" smtClean="0"/>
              <a:t>   the mother after birth. </a:t>
            </a:r>
            <a:r>
              <a:rPr lang="en-GB" sz="2200" b="0" dirty="0" smtClean="0">
                <a:solidFill>
                  <a:srgbClr val="006600"/>
                </a:solidFill>
              </a:rPr>
              <a:t/>
            </a:r>
            <a:br>
              <a:rPr lang="en-GB" sz="2200" b="0" dirty="0" smtClean="0">
                <a:solidFill>
                  <a:srgbClr val="006600"/>
                </a:solidFill>
              </a:rPr>
            </a:br>
            <a:r>
              <a:rPr lang="en-GB" sz="2200" b="0" dirty="0" smtClean="0">
                <a:solidFill>
                  <a:srgbClr val="006600"/>
                </a:solidFill>
              </a:rPr>
              <a:t>4. </a:t>
            </a:r>
            <a:r>
              <a:rPr lang="en-GB" sz="2200" b="0" dirty="0" smtClean="0"/>
              <a:t>Explain one way friends a family could provide physical support to the </a:t>
            </a:r>
            <a:br>
              <a:rPr lang="en-GB" sz="2200" b="0" dirty="0" smtClean="0"/>
            </a:br>
            <a:r>
              <a:rPr lang="en-GB" sz="2200" b="0" dirty="0"/>
              <a:t> </a:t>
            </a:r>
            <a:r>
              <a:rPr lang="en-GB" sz="2200" b="0" dirty="0" smtClean="0"/>
              <a:t>   mother after birth.</a:t>
            </a:r>
            <a:br>
              <a:rPr lang="en-GB" sz="2200" b="0" dirty="0" smtClean="0"/>
            </a:br>
            <a:r>
              <a:rPr lang="en-GB" sz="2200" b="0" dirty="0" smtClean="0">
                <a:solidFill>
                  <a:srgbClr val="006600"/>
                </a:solidFill>
              </a:rPr>
              <a:t>5. </a:t>
            </a:r>
            <a:r>
              <a:rPr lang="en-GB" sz="2200" b="0" dirty="0" smtClean="0"/>
              <a:t>State 3 things that happen at the mothers 6 week postnatal check up.</a:t>
            </a:r>
            <a:r>
              <a:rPr lang="en-GB" sz="2200" b="0" dirty="0" smtClean="0">
                <a:solidFill>
                  <a:srgbClr val="006600"/>
                </a:solidFill>
              </a:rPr>
              <a:t/>
            </a:r>
            <a:br>
              <a:rPr lang="en-GB" sz="2200" b="0" dirty="0" smtClean="0">
                <a:solidFill>
                  <a:srgbClr val="006600"/>
                </a:solidFill>
              </a:rPr>
            </a:br>
            <a:r>
              <a:rPr lang="en-GB" sz="2200" b="0" dirty="0" smtClean="0">
                <a:solidFill>
                  <a:srgbClr val="006600"/>
                </a:solidFill>
              </a:rPr>
              <a:t>6. </a:t>
            </a:r>
            <a:r>
              <a:rPr lang="en-GB" sz="2200" b="0" dirty="0" smtClean="0"/>
              <a:t>State 1 thing a mother could discuss with or ask the GP about at her 6 </a:t>
            </a:r>
            <a:br>
              <a:rPr lang="en-GB" sz="2200" b="0" dirty="0" smtClean="0"/>
            </a:br>
            <a:r>
              <a:rPr lang="en-GB" sz="2200" b="0" dirty="0"/>
              <a:t> </a:t>
            </a:r>
            <a:r>
              <a:rPr lang="en-GB" sz="2200" b="0" dirty="0" smtClean="0"/>
              <a:t>   week postnatal check up. </a:t>
            </a:r>
            <a:endParaRPr lang="en-GB" b="1"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D31EF555-9711-48A7-8CB2-E20EC65F10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143000" y="775852"/>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Postnatal checks - immediately after birth</a:t>
            </a:r>
            <a:endParaRPr lang="en-GB" sz="3600" dirty="0"/>
          </a:p>
        </p:txBody>
      </p:sp>
      <p:sp>
        <p:nvSpPr>
          <p:cNvPr id="3" name="Content Placeholder 2"/>
          <p:cNvSpPr>
            <a:spLocks noGrp="1"/>
          </p:cNvSpPr>
          <p:nvPr>
            <p:ph idx="1"/>
          </p:nvPr>
        </p:nvSpPr>
        <p:spPr>
          <a:xfrm>
            <a:off x="1145649" y="1900382"/>
            <a:ext cx="9872871" cy="4389582"/>
          </a:xfrm>
        </p:spPr>
        <p:txBody>
          <a:bodyPr>
            <a:normAutofit/>
          </a:bodyPr>
          <a:lstStyle/>
          <a:p>
            <a:pPr marL="45720" indent="0">
              <a:buNone/>
            </a:pPr>
            <a:r>
              <a:rPr lang="en-GB" dirty="0" smtClean="0">
                <a:solidFill>
                  <a:srgbClr val="006600"/>
                </a:solidFill>
              </a:rPr>
              <a:t>Immediately after birth, the doctor or midwife will carry out routine checks to find out if the baby has any obvious physical problems. </a:t>
            </a:r>
          </a:p>
          <a:p>
            <a:pPr marL="45720" indent="0">
              <a:buNone/>
            </a:pPr>
            <a:endParaRPr lang="en-GB" sz="600" dirty="0" smtClean="0">
              <a:solidFill>
                <a:srgbClr val="006600"/>
              </a:solidFill>
            </a:endParaRPr>
          </a:p>
          <a:p>
            <a:pPr marL="45720" indent="0">
              <a:buNone/>
            </a:pPr>
            <a:r>
              <a:rPr lang="en-GB" b="1" dirty="0" smtClean="0">
                <a:solidFill>
                  <a:srgbClr val="006600"/>
                </a:solidFill>
              </a:rPr>
              <a:t>Apgar score</a:t>
            </a:r>
          </a:p>
          <a:p>
            <a:pPr marL="45720" indent="0">
              <a:buNone/>
            </a:pPr>
            <a:r>
              <a:rPr lang="en-GB" dirty="0" smtClean="0"/>
              <a:t>This assesses the five vital signs: </a:t>
            </a:r>
          </a:p>
          <a:p>
            <a:pPr>
              <a:buClr>
                <a:srgbClr val="006600"/>
              </a:buClr>
            </a:pPr>
            <a:r>
              <a:rPr lang="en-GB" dirty="0" smtClean="0"/>
              <a:t>Heartbeat</a:t>
            </a:r>
          </a:p>
          <a:p>
            <a:pPr>
              <a:buClr>
                <a:srgbClr val="006600"/>
              </a:buClr>
            </a:pPr>
            <a:r>
              <a:rPr lang="en-GB" dirty="0" smtClean="0"/>
              <a:t>Breathing</a:t>
            </a:r>
          </a:p>
          <a:p>
            <a:pPr>
              <a:buClr>
                <a:srgbClr val="006600"/>
              </a:buClr>
            </a:pPr>
            <a:r>
              <a:rPr lang="en-GB" dirty="0" smtClean="0"/>
              <a:t>Muscle tone</a:t>
            </a:r>
          </a:p>
          <a:p>
            <a:pPr>
              <a:buClr>
                <a:srgbClr val="006600"/>
              </a:buClr>
            </a:pPr>
            <a:r>
              <a:rPr lang="en-GB" dirty="0" smtClean="0"/>
              <a:t>Reflex response  </a:t>
            </a:r>
          </a:p>
          <a:p>
            <a:pPr>
              <a:buClr>
                <a:srgbClr val="006600"/>
              </a:buClr>
            </a:pPr>
            <a:r>
              <a:rPr lang="en-GB" dirty="0" smtClean="0"/>
              <a:t>Colour </a:t>
            </a:r>
            <a:endParaRPr lang="en-GB" dirty="0"/>
          </a:p>
        </p:txBody>
      </p:sp>
      <p:sp>
        <p:nvSpPr>
          <p:cNvPr id="5" name="Rectangle 4">
            <a:extLst>
              <a:ext uri="{FF2B5EF4-FFF2-40B4-BE49-F238E27FC236}">
                <a16:creationId xmlns:a16="http://schemas.microsoft.com/office/drawing/2014/main" id="{DB00FA95-B608-4D31-B5F7-F9FDADA8E121}"/>
              </a:ext>
            </a:extLst>
          </p:cNvPr>
          <p:cNvSpPr/>
          <p:nvPr/>
        </p:nvSpPr>
        <p:spPr>
          <a:xfrm>
            <a:off x="6880628" y="3256742"/>
            <a:ext cx="4221481" cy="2844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smtClean="0">
                <a:solidFill>
                  <a:srgbClr val="006600"/>
                </a:solidFill>
              </a:rPr>
              <a:t>The score is used to assess how well the baby is doing outside of the womb and whether it needs medical assistance. This will happen 1 minute after birth and again 5 minutes after birth. If a problem is identified, reassessment may continue every 5 minutes. </a:t>
            </a:r>
            <a:endParaRPr lang="en-GB" sz="2000" b="1" dirty="0">
              <a:solidFill>
                <a:srgbClr val="006600"/>
              </a:solidFill>
            </a:endParaRPr>
          </a:p>
        </p:txBody>
      </p:sp>
    </p:spTree>
    <p:extLst>
      <p:ext uri="{BB962C8B-B14F-4D97-AF65-F5344CB8AC3E}">
        <p14:creationId xmlns:p14="http://schemas.microsoft.com/office/powerpoint/2010/main" val="20909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developmental needs of children from birth to five years</a:t>
            </a:r>
            <a:endParaRPr lang="en-GB" sz="3600" dirty="0"/>
          </a:p>
        </p:txBody>
      </p:sp>
      <p:sp>
        <p:nvSpPr>
          <p:cNvPr id="3" name="Content Placeholder 2"/>
          <p:cNvSpPr>
            <a:spLocks noGrp="1"/>
          </p:cNvSpPr>
          <p:nvPr>
            <p:ph idx="1"/>
          </p:nvPr>
        </p:nvSpPr>
        <p:spPr>
          <a:xfrm>
            <a:off x="1143000" y="2057400"/>
            <a:ext cx="9872871" cy="743552"/>
          </a:xfrm>
        </p:spPr>
        <p:txBody>
          <a:bodyPr>
            <a:normAutofit/>
          </a:bodyPr>
          <a:lstStyle/>
          <a:p>
            <a:pPr marL="45720" indent="0">
              <a:buNone/>
            </a:pPr>
            <a:r>
              <a:rPr lang="en-GB" dirty="0" smtClean="0">
                <a:solidFill>
                  <a:srgbClr val="006600"/>
                </a:solidFill>
              </a:rPr>
              <a:t>For children to successfully thrive, develop and grow, their basic development needs must be met by parents and carers. </a:t>
            </a:r>
          </a:p>
        </p:txBody>
      </p:sp>
      <p:sp>
        <p:nvSpPr>
          <p:cNvPr id="7" name="Rectangle 6">
            <a:extLst>
              <a:ext uri="{FF2B5EF4-FFF2-40B4-BE49-F238E27FC236}">
                <a16:creationId xmlns:a16="http://schemas.microsoft.com/office/drawing/2014/main" id="{DB00FA95-B608-4D31-B5F7-F9FDADA8E121}"/>
              </a:ext>
            </a:extLst>
          </p:cNvPr>
          <p:cNvSpPr/>
          <p:nvPr/>
        </p:nvSpPr>
        <p:spPr>
          <a:xfrm>
            <a:off x="8406250" y="3290474"/>
            <a:ext cx="3140364" cy="26240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spcBef>
                <a:spcPts val="600"/>
              </a:spcBef>
              <a:buNone/>
            </a:pPr>
            <a:r>
              <a:rPr lang="en-GB" sz="2200" b="1" dirty="0" smtClean="0">
                <a:solidFill>
                  <a:srgbClr val="006600"/>
                </a:solidFill>
              </a:rPr>
              <a:t>You need to know:</a:t>
            </a:r>
          </a:p>
          <a:p>
            <a:pPr marL="45720" indent="0">
              <a:spcBef>
                <a:spcPts val="600"/>
              </a:spcBef>
              <a:buNone/>
            </a:pPr>
            <a:endParaRPr lang="en-GB" sz="600" b="1" dirty="0" smtClean="0">
              <a:solidFill>
                <a:srgbClr val="006600"/>
              </a:solidFill>
            </a:endParaRPr>
          </a:p>
          <a:p>
            <a:pPr marL="388620" indent="-342900">
              <a:spcBef>
                <a:spcPts val="600"/>
              </a:spcBef>
              <a:buFont typeface="Arial" panose="020B0604020202020204" pitchFamily="34" charset="0"/>
              <a:buChar char="•"/>
            </a:pPr>
            <a:r>
              <a:rPr lang="en-GB" sz="2200" dirty="0">
                <a:solidFill>
                  <a:srgbClr val="006600"/>
                </a:solidFill>
              </a:rPr>
              <a:t>the importance of each developmental </a:t>
            </a:r>
            <a:r>
              <a:rPr lang="en-GB" sz="2200" dirty="0" smtClean="0">
                <a:solidFill>
                  <a:srgbClr val="006600"/>
                </a:solidFill>
              </a:rPr>
              <a:t>need</a:t>
            </a:r>
          </a:p>
          <a:p>
            <a:pPr marL="388620" indent="-342900">
              <a:spcBef>
                <a:spcPts val="600"/>
              </a:spcBef>
              <a:buFont typeface="Arial" panose="020B0604020202020204" pitchFamily="34" charset="0"/>
              <a:buChar char="•"/>
            </a:pPr>
            <a:r>
              <a:rPr lang="en-GB" sz="2200" dirty="0" smtClean="0">
                <a:solidFill>
                  <a:srgbClr val="006600"/>
                </a:solidFill>
              </a:rPr>
              <a:t>how </a:t>
            </a:r>
            <a:r>
              <a:rPr lang="en-GB" sz="2200" dirty="0">
                <a:solidFill>
                  <a:srgbClr val="006600"/>
                </a:solidFill>
              </a:rPr>
              <a:t>these needs can be </a:t>
            </a:r>
            <a:r>
              <a:rPr lang="en-GB" sz="2200" dirty="0" smtClean="0">
                <a:solidFill>
                  <a:srgbClr val="006600"/>
                </a:solidFill>
              </a:rPr>
              <a:t>met</a:t>
            </a:r>
            <a:endParaRPr lang="en-GB" sz="2200" b="1" dirty="0" smtClean="0">
              <a:solidFill>
                <a:srgbClr val="006600"/>
              </a:solidFill>
            </a:endParaRPr>
          </a:p>
        </p:txBody>
      </p:sp>
      <p:sp>
        <p:nvSpPr>
          <p:cNvPr id="10" name="Rectangle 9"/>
          <p:cNvSpPr/>
          <p:nvPr/>
        </p:nvSpPr>
        <p:spPr>
          <a:xfrm>
            <a:off x="1143000" y="3060930"/>
            <a:ext cx="1173018" cy="434109"/>
          </a:xfrm>
          <a:prstGeom prst="rect">
            <a:avLst/>
          </a:prstGeom>
          <a:solidFill>
            <a:srgbClr val="FF99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Warmth</a:t>
            </a:r>
            <a:endParaRPr lang="en-GB" sz="2200" dirty="0">
              <a:solidFill>
                <a:schemeClr val="tx1"/>
              </a:solidFill>
            </a:endParaRPr>
          </a:p>
        </p:txBody>
      </p:sp>
      <p:sp>
        <p:nvSpPr>
          <p:cNvPr id="11" name="Rectangle 10"/>
          <p:cNvSpPr/>
          <p:nvPr/>
        </p:nvSpPr>
        <p:spPr>
          <a:xfrm>
            <a:off x="1142999" y="3678867"/>
            <a:ext cx="1248063" cy="434109"/>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Feeding</a:t>
            </a:r>
            <a:endParaRPr lang="en-GB" sz="2200" dirty="0">
              <a:solidFill>
                <a:schemeClr val="tx1"/>
              </a:solidFill>
            </a:endParaRPr>
          </a:p>
        </p:txBody>
      </p:sp>
      <p:sp>
        <p:nvSpPr>
          <p:cNvPr id="13" name="Rectangle 12"/>
          <p:cNvSpPr/>
          <p:nvPr/>
        </p:nvSpPr>
        <p:spPr>
          <a:xfrm>
            <a:off x="1143000" y="4296804"/>
            <a:ext cx="1397000" cy="1052045"/>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Love and emotional security</a:t>
            </a:r>
            <a:endParaRPr lang="en-GB" sz="2200" dirty="0">
              <a:solidFill>
                <a:schemeClr val="tx1"/>
              </a:solidFill>
            </a:endParaRPr>
          </a:p>
        </p:txBody>
      </p:sp>
      <p:sp>
        <p:nvSpPr>
          <p:cNvPr id="14" name="Rectangle 13"/>
          <p:cNvSpPr/>
          <p:nvPr/>
        </p:nvSpPr>
        <p:spPr>
          <a:xfrm>
            <a:off x="5837386" y="5867082"/>
            <a:ext cx="1703530" cy="432678"/>
          </a:xfrm>
          <a:prstGeom prst="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Rest/ sleep</a:t>
            </a:r>
            <a:endParaRPr lang="en-GB" sz="2200" dirty="0">
              <a:solidFill>
                <a:schemeClr val="tx1"/>
              </a:solidFill>
            </a:endParaRPr>
          </a:p>
        </p:txBody>
      </p:sp>
      <p:sp>
        <p:nvSpPr>
          <p:cNvPr id="15" name="Rectangle 14"/>
          <p:cNvSpPr/>
          <p:nvPr/>
        </p:nvSpPr>
        <p:spPr>
          <a:xfrm>
            <a:off x="3296230" y="3060929"/>
            <a:ext cx="1358899" cy="434109"/>
          </a:xfrm>
          <a:prstGeom prst="rect">
            <a:avLst/>
          </a:prstGeom>
          <a:solidFill>
            <a:srgbClr val="FFFF99"/>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Fresh</a:t>
            </a:r>
            <a:r>
              <a:rPr lang="en-GB" sz="2200" dirty="0" smtClean="0"/>
              <a:t> </a:t>
            </a:r>
            <a:r>
              <a:rPr lang="en-GB" sz="2200" dirty="0" smtClean="0">
                <a:solidFill>
                  <a:schemeClr val="tx1"/>
                </a:solidFill>
              </a:rPr>
              <a:t>air</a:t>
            </a:r>
            <a:endParaRPr lang="en-GB" sz="2200" dirty="0">
              <a:solidFill>
                <a:schemeClr val="tx1"/>
              </a:solidFill>
            </a:endParaRPr>
          </a:p>
        </p:txBody>
      </p:sp>
      <p:sp>
        <p:nvSpPr>
          <p:cNvPr id="16" name="Rectangle 15"/>
          <p:cNvSpPr/>
          <p:nvPr/>
        </p:nvSpPr>
        <p:spPr>
          <a:xfrm>
            <a:off x="3296229" y="3678867"/>
            <a:ext cx="1358899" cy="434109"/>
          </a:xfrm>
          <a:prstGeom prst="rect">
            <a:avLst/>
          </a:prstGeom>
          <a:solidFill>
            <a:srgbClr val="CC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Exercise</a:t>
            </a:r>
            <a:endParaRPr lang="en-GB" sz="2200" dirty="0">
              <a:solidFill>
                <a:schemeClr val="tx1"/>
              </a:solidFill>
            </a:endParaRPr>
          </a:p>
        </p:txBody>
      </p:sp>
      <p:sp>
        <p:nvSpPr>
          <p:cNvPr id="17" name="Rectangle 16"/>
          <p:cNvSpPr/>
          <p:nvPr/>
        </p:nvSpPr>
        <p:spPr>
          <a:xfrm>
            <a:off x="3296229" y="4296804"/>
            <a:ext cx="1645227" cy="884796"/>
          </a:xfrm>
          <a:prstGeom prst="rect">
            <a:avLst/>
          </a:prstGeom>
          <a:solidFill>
            <a:srgbClr val="FFDDEE"/>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Cleanliness/ hygiene</a:t>
            </a:r>
            <a:endParaRPr lang="en-GB" sz="2200" dirty="0">
              <a:solidFill>
                <a:schemeClr val="tx1"/>
              </a:solidFill>
            </a:endParaRPr>
          </a:p>
        </p:txBody>
      </p:sp>
      <p:sp>
        <p:nvSpPr>
          <p:cNvPr id="19" name="Rectangle 18"/>
          <p:cNvSpPr/>
          <p:nvPr/>
        </p:nvSpPr>
        <p:spPr>
          <a:xfrm>
            <a:off x="5851240" y="5249145"/>
            <a:ext cx="1645226" cy="434109"/>
          </a:xfrm>
          <a:prstGeom prst="rect">
            <a:avLst/>
          </a:prstGeom>
          <a:solidFill>
            <a:srgbClr val="CC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Stimulation</a:t>
            </a:r>
            <a:endParaRPr lang="en-GB" sz="2200" dirty="0">
              <a:solidFill>
                <a:schemeClr val="tx1"/>
              </a:solidFill>
            </a:endParaRPr>
          </a:p>
        </p:txBody>
      </p:sp>
      <p:sp>
        <p:nvSpPr>
          <p:cNvPr id="20" name="Rectangle 19"/>
          <p:cNvSpPr/>
          <p:nvPr/>
        </p:nvSpPr>
        <p:spPr>
          <a:xfrm>
            <a:off x="5837388" y="3060928"/>
            <a:ext cx="1173018" cy="434109"/>
          </a:xfrm>
          <a:prstGeom prst="rect">
            <a:avLst/>
          </a:prstGeom>
          <a:solidFill>
            <a:srgbClr val="FFCC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Routine</a:t>
            </a:r>
            <a:endParaRPr lang="en-GB" sz="2200" dirty="0">
              <a:solidFill>
                <a:schemeClr val="tx1"/>
              </a:solidFill>
            </a:endParaRPr>
          </a:p>
        </p:txBody>
      </p:sp>
      <p:sp>
        <p:nvSpPr>
          <p:cNvPr id="21" name="Rectangle 20"/>
          <p:cNvSpPr/>
          <p:nvPr/>
        </p:nvSpPr>
        <p:spPr>
          <a:xfrm>
            <a:off x="5837386" y="3678865"/>
            <a:ext cx="2041232" cy="434111"/>
          </a:xfrm>
          <a:prstGeom prst="rect">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Shelter/ home</a:t>
            </a:r>
            <a:endParaRPr lang="en-GB" sz="2200" dirty="0">
              <a:solidFill>
                <a:schemeClr val="tx1"/>
              </a:solidFill>
            </a:endParaRPr>
          </a:p>
        </p:txBody>
      </p:sp>
      <p:sp>
        <p:nvSpPr>
          <p:cNvPr id="23" name="Rectangle 22"/>
          <p:cNvSpPr/>
          <p:nvPr/>
        </p:nvSpPr>
        <p:spPr>
          <a:xfrm>
            <a:off x="5851240" y="4296804"/>
            <a:ext cx="1819563" cy="768513"/>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Socialisation/ play</a:t>
            </a:r>
            <a:endParaRPr lang="en-GB" sz="2200" dirty="0">
              <a:solidFill>
                <a:schemeClr val="tx1"/>
              </a:solidFill>
            </a:endParaRPr>
          </a:p>
        </p:txBody>
      </p:sp>
      <p:sp>
        <p:nvSpPr>
          <p:cNvPr id="24" name="Rectangle 23"/>
          <p:cNvSpPr/>
          <p:nvPr/>
        </p:nvSpPr>
        <p:spPr>
          <a:xfrm>
            <a:off x="3296229" y="5435668"/>
            <a:ext cx="1958109" cy="1117504"/>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Opportunities for listening and talking</a:t>
            </a:r>
            <a:endParaRPr lang="en-GB" sz="2200" dirty="0">
              <a:solidFill>
                <a:schemeClr val="tx1"/>
              </a:solidFill>
            </a:endParaRPr>
          </a:p>
        </p:txBody>
      </p:sp>
      <p:sp>
        <p:nvSpPr>
          <p:cNvPr id="25" name="Rectangle 24"/>
          <p:cNvSpPr/>
          <p:nvPr/>
        </p:nvSpPr>
        <p:spPr>
          <a:xfrm>
            <a:off x="1142999" y="5489751"/>
            <a:ext cx="1681016" cy="1062182"/>
          </a:xfrm>
          <a:prstGeom prst="rect">
            <a:avLst/>
          </a:prstGeom>
          <a:solidFill>
            <a:srgbClr val="FFCC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Acceptable patterns of behaviour</a:t>
            </a:r>
            <a:endParaRPr lang="en-GB" sz="2200" dirty="0">
              <a:solidFill>
                <a:schemeClr val="tx1"/>
              </a:solidFill>
            </a:endParaRPr>
          </a:p>
        </p:txBody>
      </p:sp>
      <p:pic>
        <p:nvPicPr>
          <p:cNvPr id="26" name="Picture 25" descr="Transparent Background Pencil Writing Clipart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5855" y="251909"/>
            <a:ext cx="971714" cy="97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10" grpId="0" animBg="1"/>
      <p:bldP spid="11" grpId="0" animBg="1"/>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Warmth</a:t>
            </a:r>
            <a:endParaRPr lang="en-GB" sz="3600" dirty="0"/>
          </a:p>
        </p:txBody>
      </p:sp>
      <p:sp>
        <p:nvSpPr>
          <p:cNvPr id="3" name="Content Placeholder 2"/>
          <p:cNvSpPr>
            <a:spLocks noGrp="1"/>
          </p:cNvSpPr>
          <p:nvPr>
            <p:ph idx="1"/>
          </p:nvPr>
        </p:nvSpPr>
        <p:spPr>
          <a:xfrm>
            <a:off x="1143000" y="2306782"/>
            <a:ext cx="5036127" cy="3078018"/>
          </a:xfrm>
        </p:spPr>
        <p:txBody>
          <a:bodyPr/>
          <a:lstStyle/>
          <a:p>
            <a:pPr marL="45720" indent="0">
              <a:buNone/>
            </a:pPr>
            <a:r>
              <a:rPr lang="en-GB" dirty="0" smtClean="0">
                <a:solidFill>
                  <a:srgbClr val="006600"/>
                </a:solidFill>
              </a:rPr>
              <a:t>Parents and carers must ensure that children are kept warm enough by providing:</a:t>
            </a:r>
          </a:p>
          <a:p>
            <a:pPr marL="45720" indent="0">
              <a:buNone/>
            </a:pPr>
            <a:endParaRPr lang="en-GB" sz="600" dirty="0" smtClean="0">
              <a:solidFill>
                <a:srgbClr val="006600"/>
              </a:solidFill>
            </a:endParaRPr>
          </a:p>
          <a:p>
            <a:pPr>
              <a:buClr>
                <a:srgbClr val="006600"/>
              </a:buClr>
            </a:pPr>
            <a:r>
              <a:rPr lang="en-GB" dirty="0" smtClean="0"/>
              <a:t>Sufficient indoor and outdoor clothing for all weathers and temperatures</a:t>
            </a:r>
          </a:p>
          <a:p>
            <a:pPr>
              <a:buClr>
                <a:srgbClr val="006600"/>
              </a:buClr>
            </a:pPr>
            <a:r>
              <a:rPr lang="en-GB" dirty="0" smtClean="0"/>
              <a:t>Adequate bedding, central heating or other safe heaters</a:t>
            </a:r>
            <a:endParaRPr lang="en-GB" dirty="0"/>
          </a:p>
        </p:txBody>
      </p:sp>
      <p:pic>
        <p:nvPicPr>
          <p:cNvPr id="3074" name="Picture 2" descr="Buy Myleene Klass Baby Brown Animal Cosy Pramsuit from the Next UK online  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884" y="914400"/>
            <a:ext cx="34671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Feeding</a:t>
            </a:r>
            <a:endParaRPr lang="en-GB" sz="3600" dirty="0"/>
          </a:p>
        </p:txBody>
      </p:sp>
      <p:sp>
        <p:nvSpPr>
          <p:cNvPr id="3" name="Content Placeholder 2"/>
          <p:cNvSpPr>
            <a:spLocks noGrp="1"/>
          </p:cNvSpPr>
          <p:nvPr>
            <p:ph idx="1"/>
          </p:nvPr>
        </p:nvSpPr>
        <p:spPr>
          <a:xfrm>
            <a:off x="1143000" y="2057400"/>
            <a:ext cx="5359399" cy="4038600"/>
          </a:xfrm>
        </p:spPr>
        <p:txBody>
          <a:bodyPr/>
          <a:lstStyle/>
          <a:p>
            <a:pPr marL="45720" indent="0">
              <a:buNone/>
            </a:pPr>
            <a:r>
              <a:rPr lang="en-GB" dirty="0" smtClean="0">
                <a:solidFill>
                  <a:srgbClr val="006600"/>
                </a:solidFill>
              </a:rPr>
              <a:t>It is the responsibility of parents and carers to provide food and drink that contains the right nutrients for the baby/child at each stage of development.</a:t>
            </a:r>
          </a:p>
          <a:p>
            <a:pPr marL="45720" indent="0">
              <a:buNone/>
            </a:pPr>
            <a:r>
              <a:rPr lang="en-GB" dirty="0" smtClean="0"/>
              <a:t>Providing children with regular meals and snacks ensures they have the energy that they need to grow, learn and play. Healthy food options should be chosen over less healthy ones, which means making time to shop for, prepare and cook for. </a:t>
            </a:r>
            <a:endParaRPr lang="en-GB" dirty="0"/>
          </a:p>
        </p:txBody>
      </p:sp>
      <p:pic>
        <p:nvPicPr>
          <p:cNvPr id="5122" name="Picture 2" descr="10 Easy Baby Food Recipes: Homemade &amp; Healthy | The Picky E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014" y="2057400"/>
            <a:ext cx="4850221" cy="32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61824"/>
            <a:ext cx="9875520" cy="1356360"/>
          </a:xfrm>
        </p:spPr>
        <p:txBody>
          <a:bodyPr>
            <a:normAutofit/>
          </a:bodyPr>
          <a:lstStyle/>
          <a:p>
            <a:r>
              <a:rPr lang="en-GB" sz="3600" dirty="0" smtClean="0"/>
              <a:t>Love and emotional security</a:t>
            </a:r>
            <a:endParaRPr lang="en-GB" sz="3600" dirty="0"/>
          </a:p>
        </p:txBody>
      </p:sp>
      <p:sp>
        <p:nvSpPr>
          <p:cNvPr id="3" name="Content Placeholder 2"/>
          <p:cNvSpPr>
            <a:spLocks noGrp="1"/>
          </p:cNvSpPr>
          <p:nvPr>
            <p:ph idx="1"/>
          </p:nvPr>
        </p:nvSpPr>
        <p:spPr>
          <a:xfrm>
            <a:off x="1143001" y="1764149"/>
            <a:ext cx="6486236" cy="4710544"/>
          </a:xfrm>
        </p:spPr>
        <p:txBody>
          <a:bodyPr>
            <a:normAutofit/>
          </a:bodyPr>
          <a:lstStyle/>
          <a:p>
            <a:pPr marL="45720" indent="0">
              <a:buNone/>
            </a:pPr>
            <a:r>
              <a:rPr lang="en-GB" dirty="0" smtClean="0">
                <a:solidFill>
                  <a:srgbClr val="006600"/>
                </a:solidFill>
              </a:rPr>
              <a:t>All children need and deserve to be loved and brought up in a nurturing environment.</a:t>
            </a:r>
            <a:r>
              <a:rPr lang="en-GB" dirty="0" smtClean="0"/>
              <a:t> Parents should be loving, kind, have the child’s best interests at heart, meet their needs and devote time to them.</a:t>
            </a:r>
          </a:p>
          <a:p>
            <a:pPr marL="45720" indent="0">
              <a:buNone/>
            </a:pPr>
            <a:r>
              <a:rPr lang="en-GB" dirty="0" smtClean="0">
                <a:solidFill>
                  <a:srgbClr val="006600"/>
                </a:solidFill>
              </a:rPr>
              <a:t>Feeling loved, wanted, nurtured and being kept safe from harm makes a child feel emotionally secure. </a:t>
            </a:r>
          </a:p>
          <a:p>
            <a:pPr marL="45720" indent="0">
              <a:buNone/>
            </a:pPr>
            <a:r>
              <a:rPr lang="en-GB" dirty="0" smtClean="0"/>
              <a:t>A child who does not receive love and emotional security may be unhappy and experience social and emotional difficulties at home and in the wider world e.g. with their peers at school. </a:t>
            </a:r>
            <a:r>
              <a:rPr lang="en-GB" dirty="0" smtClean="0">
                <a:solidFill>
                  <a:srgbClr val="006600"/>
                </a:solidFill>
              </a:rPr>
              <a:t>This can continue to impact children as they grow up and may continue into adulthood. </a:t>
            </a:r>
            <a:endParaRPr lang="en-GB" dirty="0">
              <a:solidFill>
                <a:srgbClr val="006600"/>
              </a:solidFill>
            </a:endParaRPr>
          </a:p>
        </p:txBody>
      </p:sp>
      <p:pic>
        <p:nvPicPr>
          <p:cNvPr id="6148" name="Picture 4" descr="Why Your Baby Loves a Cuddle – Tiddley Pom"/>
          <p:cNvPicPr>
            <a:picLocks noChangeAspect="1" noChangeArrowheads="1"/>
          </p:cNvPicPr>
          <p:nvPr/>
        </p:nvPicPr>
        <p:blipFill rotWithShape="1">
          <a:blip r:embed="rId2">
            <a:extLst>
              <a:ext uri="{28A0092B-C50C-407E-A947-70E740481C1C}">
                <a14:useLocalDpi xmlns:a14="http://schemas.microsoft.com/office/drawing/2010/main" val="0"/>
              </a:ext>
            </a:extLst>
          </a:blip>
          <a:srcRect r="20192"/>
          <a:stretch/>
        </p:blipFill>
        <p:spPr bwMode="auto">
          <a:xfrm>
            <a:off x="7629237" y="2350656"/>
            <a:ext cx="4245192" cy="353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Rest/sleep</a:t>
            </a:r>
            <a:endParaRPr lang="en-GB" sz="3600" dirty="0"/>
          </a:p>
        </p:txBody>
      </p:sp>
      <p:sp>
        <p:nvSpPr>
          <p:cNvPr id="3" name="Content Placeholder 2"/>
          <p:cNvSpPr>
            <a:spLocks noGrp="1"/>
          </p:cNvSpPr>
          <p:nvPr>
            <p:ph idx="1"/>
          </p:nvPr>
        </p:nvSpPr>
        <p:spPr>
          <a:xfrm>
            <a:off x="1143000" y="2057399"/>
            <a:ext cx="5738091" cy="4315691"/>
          </a:xfrm>
        </p:spPr>
        <p:txBody>
          <a:bodyPr>
            <a:normAutofit/>
          </a:bodyPr>
          <a:lstStyle/>
          <a:p>
            <a:pPr marL="45720" indent="0">
              <a:buNone/>
            </a:pPr>
            <a:r>
              <a:rPr lang="en-GB" dirty="0" smtClean="0"/>
              <a:t>Ensuring children get enough rest and sleep is crucial to their well-being, learning, growth and development. </a:t>
            </a:r>
          </a:p>
          <a:p>
            <a:pPr marL="45720" indent="0">
              <a:buNone/>
            </a:pPr>
            <a:r>
              <a:rPr lang="en-GB" dirty="0" smtClean="0"/>
              <a:t>While young children should be allowed to rest and sleep whenever they need to, good routines are helpful such as a warm bath, a story and then bedtime at the same time each evening. </a:t>
            </a:r>
          </a:p>
          <a:p>
            <a:pPr marL="45720" indent="0">
              <a:buNone/>
            </a:pPr>
            <a:r>
              <a:rPr lang="en-GB" dirty="0" smtClean="0"/>
              <a:t>It is important to build in plenty of time for quiet, restful activities after busier or physical ones and remember that activities which require concentration can be tiring. </a:t>
            </a:r>
            <a:endParaRPr lang="en-GB" dirty="0"/>
          </a:p>
        </p:txBody>
      </p:sp>
      <p:pic>
        <p:nvPicPr>
          <p:cNvPr id="7170" name="Picture 2" descr="The importance of bedtime stories and how to make the most of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026" y="2596225"/>
            <a:ext cx="4480680" cy="323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6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Fresh air</a:t>
            </a:r>
            <a:endParaRPr lang="en-GB" sz="3600" dirty="0"/>
          </a:p>
        </p:txBody>
      </p:sp>
      <p:sp>
        <p:nvSpPr>
          <p:cNvPr id="3" name="Content Placeholder 2"/>
          <p:cNvSpPr>
            <a:spLocks noGrp="1"/>
          </p:cNvSpPr>
          <p:nvPr>
            <p:ph idx="1"/>
          </p:nvPr>
        </p:nvSpPr>
        <p:spPr>
          <a:xfrm>
            <a:off x="1143000" y="2057399"/>
            <a:ext cx="6052127" cy="4278745"/>
          </a:xfrm>
        </p:spPr>
        <p:txBody>
          <a:bodyPr>
            <a:normAutofit/>
          </a:bodyPr>
          <a:lstStyle/>
          <a:p>
            <a:pPr marL="45720" indent="0">
              <a:buNone/>
            </a:pPr>
            <a:r>
              <a:rPr lang="en-GB" dirty="0" smtClean="0"/>
              <a:t>Fresh air is good for a child’s physical health and well-being. It can help children </a:t>
            </a:r>
            <a:r>
              <a:rPr lang="en-GB" dirty="0"/>
              <a:t>feel more energised, improve their mood and help them sleep better. </a:t>
            </a:r>
            <a:endParaRPr lang="en-GB" dirty="0" smtClean="0"/>
          </a:p>
          <a:p>
            <a:pPr marL="45720" indent="0">
              <a:buNone/>
            </a:pPr>
            <a:r>
              <a:rPr lang="en-GB" dirty="0" smtClean="0"/>
              <a:t>While it is important to protect their skin, being outside in the sun can increase vitamin D levels and help the body to absorb calcium, which results in stronger bones. </a:t>
            </a:r>
          </a:p>
          <a:p>
            <a:pPr marL="45720" indent="0">
              <a:buNone/>
            </a:pPr>
            <a:r>
              <a:rPr lang="en-GB" dirty="0" smtClean="0"/>
              <a:t>Time outdoors promotes physical activity and nature can be soothing and restful. It is also beneficial for children’s eyesight to spend time away from artificial light and screens.</a:t>
            </a:r>
          </a:p>
          <a:p>
            <a:pPr marL="45720" indent="0">
              <a:buNone/>
            </a:pPr>
            <a:endParaRPr lang="en-GB" dirty="0"/>
          </a:p>
        </p:txBody>
      </p:sp>
      <p:pic>
        <p:nvPicPr>
          <p:cNvPr id="8194" name="Picture 2" descr="Toddler in a park stock photo. Image of green, happiness - 2529848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997"/>
          <a:stretch/>
        </p:blipFill>
        <p:spPr bwMode="auto">
          <a:xfrm>
            <a:off x="7455371" y="701960"/>
            <a:ext cx="4145685" cy="27105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ntroducing Infants and Toddlers to the Outdoor Environment | Pentagon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371" y="3413125"/>
            <a:ext cx="4151599" cy="276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9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Exercise</a:t>
            </a:r>
            <a:endParaRPr lang="en-GB" sz="3600" dirty="0"/>
          </a:p>
        </p:txBody>
      </p:sp>
      <p:sp>
        <p:nvSpPr>
          <p:cNvPr id="3" name="Content Placeholder 2"/>
          <p:cNvSpPr>
            <a:spLocks noGrp="1"/>
          </p:cNvSpPr>
          <p:nvPr>
            <p:ph idx="1"/>
          </p:nvPr>
        </p:nvSpPr>
        <p:spPr>
          <a:xfrm>
            <a:off x="1143000" y="2288309"/>
            <a:ext cx="4971473" cy="3512127"/>
          </a:xfrm>
        </p:spPr>
        <p:txBody>
          <a:bodyPr/>
          <a:lstStyle/>
          <a:p>
            <a:pPr marL="45720" indent="0">
              <a:buNone/>
            </a:pPr>
            <a:r>
              <a:rPr lang="en-GB" b="1" dirty="0" smtClean="0">
                <a:solidFill>
                  <a:srgbClr val="006600"/>
                </a:solidFill>
              </a:rPr>
              <a:t>The NHS: </a:t>
            </a:r>
            <a:r>
              <a:rPr lang="en-GB" dirty="0" smtClean="0"/>
              <a:t>being physically active everyday is important for healthy growth and development.</a:t>
            </a:r>
          </a:p>
          <a:p>
            <a:pPr marL="45720" indent="0">
              <a:buNone/>
            </a:pPr>
            <a:endParaRPr lang="en-GB" sz="600" dirty="0" smtClean="0"/>
          </a:p>
          <a:p>
            <a:pPr marL="45720" indent="0">
              <a:buNone/>
            </a:pPr>
            <a:r>
              <a:rPr lang="en-GB" dirty="0" smtClean="0"/>
              <a:t>Examples of physical exercise include tummy time for babies, crawling, going for a walk, running around, dancing, playing on rides toys and trikes, playing on a slide or climbing frame etc.</a:t>
            </a:r>
          </a:p>
        </p:txBody>
      </p:sp>
      <p:pic>
        <p:nvPicPr>
          <p:cNvPr id="9218" name="Picture 2" descr="Baby Play | Ar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855" y="3694545"/>
            <a:ext cx="3988665" cy="26591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inther Mini Viking Tray Trike Winther Mini Viking Tray Trike,Winther trikes,early  years trikes,childrens trikes,baby trikes,toddler trikes - Sensory  Education Winther Mini Viking Tray Trike,Winther trikes,early years trikes,childrens  trikes,bab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714" y="514927"/>
            <a:ext cx="3084945" cy="308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ppt_x"/>
                                          </p:val>
                                        </p:tav>
                                        <p:tav tm="100000">
                                          <p:val>
                                            <p:strVal val="#ppt_x"/>
                                          </p:val>
                                        </p:tav>
                                      </p:tavLst>
                                    </p:anim>
                                    <p:anim calcmode="lin" valueType="num">
                                      <p:cBhvr additive="base">
                                        <p:cTn id="2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Cleanliness/hygiene</a:t>
            </a:r>
            <a:endParaRPr lang="en-GB" sz="3600" dirty="0"/>
          </a:p>
        </p:txBody>
      </p:sp>
      <p:sp>
        <p:nvSpPr>
          <p:cNvPr id="3" name="Content Placeholder 2"/>
          <p:cNvSpPr>
            <a:spLocks noGrp="1"/>
          </p:cNvSpPr>
          <p:nvPr>
            <p:ph idx="1"/>
          </p:nvPr>
        </p:nvSpPr>
        <p:spPr>
          <a:xfrm>
            <a:off x="1143001" y="2057400"/>
            <a:ext cx="5830454" cy="4038600"/>
          </a:xfrm>
        </p:spPr>
        <p:txBody>
          <a:bodyPr/>
          <a:lstStyle/>
          <a:p>
            <a:pPr marL="45720" indent="0">
              <a:buNone/>
            </a:pPr>
            <a:r>
              <a:rPr lang="en-GB" dirty="0" smtClean="0">
                <a:solidFill>
                  <a:srgbClr val="006600"/>
                </a:solidFill>
              </a:rPr>
              <a:t>Children’s immune systems are less mature, so it is much easier for them to pick up an infection.</a:t>
            </a:r>
          </a:p>
          <a:p>
            <a:pPr marL="45720" indent="0">
              <a:buNone/>
            </a:pPr>
            <a:endParaRPr lang="en-GB" sz="600" dirty="0" smtClean="0">
              <a:solidFill>
                <a:srgbClr val="006600"/>
              </a:solidFill>
            </a:endParaRPr>
          </a:p>
          <a:p>
            <a:pPr>
              <a:buClr>
                <a:srgbClr val="006600"/>
              </a:buClr>
            </a:pPr>
            <a:r>
              <a:rPr lang="en-GB" dirty="0" smtClean="0"/>
              <a:t>Cleanliness in the kitchen is especially important.</a:t>
            </a:r>
          </a:p>
          <a:p>
            <a:pPr>
              <a:buClr>
                <a:srgbClr val="006600"/>
              </a:buClr>
            </a:pPr>
            <a:r>
              <a:rPr lang="en-GB" dirty="0" smtClean="0"/>
              <a:t>The child must be bathed daily and kept clean and fresh.</a:t>
            </a:r>
          </a:p>
          <a:p>
            <a:pPr>
              <a:buClr>
                <a:srgbClr val="006600"/>
              </a:buClr>
            </a:pPr>
            <a:r>
              <a:rPr lang="en-GB" dirty="0" smtClean="0"/>
              <a:t>Their clothing and bedding should be regularly laundered. </a:t>
            </a:r>
            <a:endParaRPr lang="en-GB" dirty="0"/>
          </a:p>
        </p:txBody>
      </p:sp>
      <p:pic>
        <p:nvPicPr>
          <p:cNvPr id="10242" name="Picture 2" descr="Take a Load off: Easy Ways to Teach Your Children to Do Laund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682" y="2621843"/>
            <a:ext cx="4417891" cy="290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Stimulation</a:t>
            </a:r>
            <a:endParaRPr lang="en-GB" sz="3600" dirty="0"/>
          </a:p>
        </p:txBody>
      </p:sp>
      <p:sp>
        <p:nvSpPr>
          <p:cNvPr id="3" name="Content Placeholder 2"/>
          <p:cNvSpPr>
            <a:spLocks noGrp="1"/>
          </p:cNvSpPr>
          <p:nvPr>
            <p:ph idx="1"/>
          </p:nvPr>
        </p:nvSpPr>
        <p:spPr>
          <a:xfrm>
            <a:off x="1143000" y="2057400"/>
            <a:ext cx="6042891" cy="4343400"/>
          </a:xfrm>
        </p:spPr>
        <p:txBody>
          <a:bodyPr>
            <a:normAutofit/>
          </a:bodyPr>
          <a:lstStyle/>
          <a:p>
            <a:pPr marL="45720" indent="0">
              <a:buNone/>
            </a:pPr>
            <a:r>
              <a:rPr lang="en-GB" dirty="0" smtClean="0"/>
              <a:t>Babies and children need stimulation in order to feel energised and interested in the world. It helps them to learn about the world and to develop their social, intellectual, language and communication skills. </a:t>
            </a:r>
          </a:p>
          <a:p>
            <a:pPr marL="45720" indent="0">
              <a:buNone/>
            </a:pPr>
            <a:r>
              <a:rPr lang="en-GB" dirty="0" smtClean="0"/>
              <a:t>Interaction and play are the key ways in which young children are stimulated. It is crucial for parents to talk and play with babies and children, frequently throughout the day. </a:t>
            </a:r>
          </a:p>
          <a:p>
            <a:pPr marL="45720" indent="0">
              <a:buNone/>
            </a:pPr>
            <a:r>
              <a:rPr lang="en-GB" dirty="0" smtClean="0"/>
              <a:t>Providing interesting toys, playthings, sharing rhymes, singing, stories, games, imaginary play and new experiences are all important.</a:t>
            </a:r>
            <a:endParaRPr lang="en-GB" dirty="0"/>
          </a:p>
        </p:txBody>
      </p:sp>
      <p:pic>
        <p:nvPicPr>
          <p:cNvPr id="11266" name="Picture 2" descr="Toys | Baby &amp; Kids Toys | John Lewis &amp;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10" y="1637840"/>
            <a:ext cx="4411980" cy="441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3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Routine</a:t>
            </a:r>
            <a:endParaRPr lang="en-GB" sz="3600" dirty="0"/>
          </a:p>
        </p:txBody>
      </p:sp>
      <p:sp>
        <p:nvSpPr>
          <p:cNvPr id="3" name="Content Placeholder 2"/>
          <p:cNvSpPr>
            <a:spLocks noGrp="1"/>
          </p:cNvSpPr>
          <p:nvPr>
            <p:ph idx="1"/>
          </p:nvPr>
        </p:nvSpPr>
        <p:spPr>
          <a:xfrm>
            <a:off x="1143000" y="2057399"/>
            <a:ext cx="6144491" cy="4297219"/>
          </a:xfrm>
        </p:spPr>
        <p:txBody>
          <a:bodyPr>
            <a:normAutofit/>
          </a:bodyPr>
          <a:lstStyle/>
          <a:p>
            <a:pPr marL="45720" indent="0">
              <a:buNone/>
            </a:pPr>
            <a:r>
              <a:rPr lang="en-GB" dirty="0" smtClean="0">
                <a:solidFill>
                  <a:srgbClr val="006600"/>
                </a:solidFill>
              </a:rPr>
              <a:t>Routines help young children to feel safe and secure. Routines also help adults ensure that all of a child’s care needs are met effectively every day. </a:t>
            </a:r>
          </a:p>
          <a:p>
            <a:pPr marL="45720" indent="0">
              <a:buNone/>
            </a:pPr>
            <a:endParaRPr lang="en-GB" sz="600" dirty="0" smtClean="0">
              <a:solidFill>
                <a:srgbClr val="006600"/>
              </a:solidFill>
            </a:endParaRPr>
          </a:p>
          <a:p>
            <a:pPr>
              <a:buClr>
                <a:srgbClr val="006600"/>
              </a:buClr>
              <a:buFont typeface="Arial" panose="020B0604020202020204" pitchFamily="34" charset="0"/>
              <a:buChar char="•"/>
            </a:pPr>
            <a:r>
              <a:rPr lang="en-GB" dirty="0" smtClean="0"/>
              <a:t>Feeding needs to be spread out across the day to ensure that children have the nutrition they need to keep them going.</a:t>
            </a:r>
          </a:p>
          <a:p>
            <a:pPr>
              <a:buClr>
                <a:srgbClr val="006600"/>
              </a:buClr>
              <a:buFont typeface="Arial" panose="020B0604020202020204" pitchFamily="34" charset="0"/>
              <a:buChar char="•"/>
            </a:pPr>
            <a:r>
              <a:rPr lang="en-GB" dirty="0" smtClean="0"/>
              <a:t>Children need a bath every 24 hours and most parents often choose to bathe them every evening, before putting them into their nightclothes as part of their pre-bed routine. </a:t>
            </a:r>
            <a:endParaRPr lang="en-GB" dirty="0"/>
          </a:p>
        </p:txBody>
      </p:sp>
      <p:pic>
        <p:nvPicPr>
          <p:cNvPr id="12292" name="Picture 4" descr="Daily Routine. Kids Making Various Cases In All Day. Vector Child Daily  Sleep, Eat And Activity Illustration Stock Photo, Picture And Royalty Free  Image. Image 1047309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874722"/>
            <a:ext cx="4275822" cy="427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now All About The Apgar Score In Newborns - Being The Parent"/>
          <p:cNvPicPr>
            <a:picLocks noChangeAspect="1" noChangeArrowheads="1"/>
          </p:cNvPicPr>
          <p:nvPr/>
        </p:nvPicPr>
        <p:blipFill rotWithShape="1">
          <a:blip r:embed="rId2">
            <a:extLst>
              <a:ext uri="{28A0092B-C50C-407E-A947-70E740481C1C}">
                <a14:useLocalDpi xmlns:a14="http://schemas.microsoft.com/office/drawing/2010/main" val="0"/>
              </a:ext>
            </a:extLst>
          </a:blip>
          <a:srcRect l="8404" r="7715"/>
          <a:stretch/>
        </p:blipFill>
        <p:spPr bwMode="auto">
          <a:xfrm>
            <a:off x="1039527" y="804147"/>
            <a:ext cx="6545179" cy="5202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00FA95-B608-4D31-B5F7-F9FDADA8E121}"/>
              </a:ext>
            </a:extLst>
          </p:cNvPr>
          <p:cNvSpPr/>
          <p:nvPr/>
        </p:nvSpPr>
        <p:spPr>
          <a:xfrm>
            <a:off x="7796463" y="1322690"/>
            <a:ext cx="3917482" cy="38693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smtClean="0">
                <a:solidFill>
                  <a:srgbClr val="006600"/>
                </a:solidFill>
              </a:rPr>
              <a:t>5 vital signs:</a:t>
            </a:r>
          </a:p>
          <a:p>
            <a:endParaRPr lang="en-GB" sz="2000" b="1" dirty="0">
              <a:solidFill>
                <a:srgbClr val="006600"/>
              </a:solidFill>
            </a:endParaRPr>
          </a:p>
          <a:p>
            <a:r>
              <a:rPr lang="en-GB" sz="2000" b="1" dirty="0" smtClean="0">
                <a:solidFill>
                  <a:srgbClr val="006600"/>
                </a:solidFill>
              </a:rPr>
              <a:t>Appearance – colour</a:t>
            </a:r>
          </a:p>
          <a:p>
            <a:endParaRPr lang="en-GB" sz="2000" b="1" dirty="0">
              <a:solidFill>
                <a:srgbClr val="006600"/>
              </a:solidFill>
            </a:endParaRPr>
          </a:p>
          <a:p>
            <a:r>
              <a:rPr lang="en-GB" sz="2000" b="1" dirty="0" smtClean="0">
                <a:solidFill>
                  <a:srgbClr val="006600"/>
                </a:solidFill>
              </a:rPr>
              <a:t>Pulse rate – heartbeat</a:t>
            </a:r>
          </a:p>
          <a:p>
            <a:endParaRPr lang="en-GB" sz="2000" b="1" dirty="0">
              <a:solidFill>
                <a:srgbClr val="006600"/>
              </a:solidFill>
            </a:endParaRPr>
          </a:p>
          <a:p>
            <a:r>
              <a:rPr lang="en-GB" sz="2000" b="1" dirty="0" smtClean="0">
                <a:solidFill>
                  <a:srgbClr val="006600"/>
                </a:solidFill>
              </a:rPr>
              <a:t>Grimace – reflex response</a:t>
            </a:r>
          </a:p>
          <a:p>
            <a:endParaRPr lang="en-GB" sz="2000" b="1" dirty="0">
              <a:solidFill>
                <a:srgbClr val="006600"/>
              </a:solidFill>
            </a:endParaRPr>
          </a:p>
          <a:p>
            <a:r>
              <a:rPr lang="en-GB" sz="2000" b="1" dirty="0" smtClean="0">
                <a:solidFill>
                  <a:srgbClr val="006600"/>
                </a:solidFill>
              </a:rPr>
              <a:t>Activity – muscle tone</a:t>
            </a:r>
          </a:p>
          <a:p>
            <a:endParaRPr lang="en-GB" sz="2000" b="1" dirty="0">
              <a:solidFill>
                <a:srgbClr val="006600"/>
              </a:solidFill>
            </a:endParaRPr>
          </a:p>
          <a:p>
            <a:r>
              <a:rPr lang="en-GB" sz="2000" b="1" dirty="0" smtClean="0">
                <a:solidFill>
                  <a:srgbClr val="006600"/>
                </a:solidFill>
              </a:rPr>
              <a:t>Respiratory effort – breathing</a:t>
            </a:r>
          </a:p>
        </p:txBody>
      </p:sp>
      <p:pic>
        <p:nvPicPr>
          <p:cNvPr id="5" name="Picture 4" descr="Transparent Background Pencil Writing Clipart - Novocom.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5855" y="251909"/>
            <a:ext cx="971714" cy="971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6463" y="5359819"/>
            <a:ext cx="3917482" cy="646331"/>
          </a:xfrm>
          <a:prstGeom prst="rect">
            <a:avLst/>
          </a:prstGeom>
          <a:noFill/>
        </p:spPr>
        <p:txBody>
          <a:bodyPr wrap="square" rtlCol="0">
            <a:spAutoFit/>
          </a:bodyPr>
          <a:lstStyle/>
          <a:p>
            <a:r>
              <a:rPr lang="en-GB" dirty="0">
                <a:hlinkClick r:id="rId4"/>
              </a:rPr>
              <a:t>https://</a:t>
            </a:r>
            <a:r>
              <a:rPr lang="en-GB" dirty="0" smtClean="0">
                <a:hlinkClick r:id="rId4"/>
              </a:rPr>
              <a:t>www.youtube.com/watch?v=98ikG8a9JKs</a:t>
            </a:r>
            <a:endParaRPr lang="en-GB" dirty="0"/>
          </a:p>
        </p:txBody>
      </p:sp>
    </p:spTree>
    <p:extLst>
      <p:ext uri="{BB962C8B-B14F-4D97-AF65-F5344CB8AC3E}">
        <p14:creationId xmlns:p14="http://schemas.microsoft.com/office/powerpoint/2010/main" val="2074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Shelter/home</a:t>
            </a:r>
            <a:endParaRPr lang="en-GB" sz="3600" dirty="0"/>
          </a:p>
        </p:txBody>
      </p:sp>
      <p:sp>
        <p:nvSpPr>
          <p:cNvPr id="3" name="Content Placeholder 2"/>
          <p:cNvSpPr>
            <a:spLocks noGrp="1"/>
          </p:cNvSpPr>
          <p:nvPr>
            <p:ph idx="1"/>
          </p:nvPr>
        </p:nvSpPr>
        <p:spPr>
          <a:xfrm>
            <a:off x="1143001" y="2057400"/>
            <a:ext cx="6079836" cy="4038600"/>
          </a:xfrm>
        </p:spPr>
        <p:txBody>
          <a:bodyPr/>
          <a:lstStyle/>
          <a:p>
            <a:pPr marL="45720" indent="0">
              <a:buNone/>
            </a:pPr>
            <a:r>
              <a:rPr lang="en-GB" dirty="0" smtClean="0"/>
              <a:t>At the most basic level, every child needs a shelter/home that will keep them safe and secure in all environments and weathers. This will support their other basic needs; safe and sufficient sleep, a clean and hygienic environment, to be fully met.</a:t>
            </a:r>
          </a:p>
          <a:p>
            <a:pPr marL="45720" indent="0">
              <a:buNone/>
            </a:pPr>
            <a:endParaRPr lang="en-GB" sz="600" dirty="0" smtClean="0"/>
          </a:p>
          <a:p>
            <a:pPr marL="45720" indent="0">
              <a:buNone/>
            </a:pPr>
            <a:r>
              <a:rPr lang="en-GB" dirty="0" smtClean="0"/>
              <a:t>Parents and carers should ensure the home is healthy for children to live in e.g. not damp as this can cause asthma/chest infections.</a:t>
            </a:r>
            <a:endParaRPr lang="en-GB" dirty="0"/>
          </a:p>
        </p:txBody>
      </p:sp>
      <p:pic>
        <p:nvPicPr>
          <p:cNvPr id="13314" name="Picture 2" descr="Designing Your Home with Kids in Mind | Kid friendly living room, Family  friendly living room, London living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145" y="2057400"/>
            <a:ext cx="4359102" cy="326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Socialisation/play</a:t>
            </a:r>
            <a:endParaRPr lang="en-GB" sz="3600" dirty="0"/>
          </a:p>
        </p:txBody>
      </p:sp>
      <p:sp>
        <p:nvSpPr>
          <p:cNvPr id="3" name="Content Placeholder 2"/>
          <p:cNvSpPr>
            <a:spLocks noGrp="1"/>
          </p:cNvSpPr>
          <p:nvPr>
            <p:ph idx="1"/>
          </p:nvPr>
        </p:nvSpPr>
        <p:spPr>
          <a:xfrm>
            <a:off x="1143001" y="2057399"/>
            <a:ext cx="6079836" cy="4167909"/>
          </a:xfrm>
        </p:spPr>
        <p:txBody>
          <a:bodyPr>
            <a:normAutofit/>
          </a:bodyPr>
          <a:lstStyle/>
          <a:p>
            <a:pPr marL="45720" indent="0">
              <a:buNone/>
            </a:pPr>
            <a:r>
              <a:rPr lang="en-GB" dirty="0" smtClean="0"/>
              <a:t>All children need opportunities to play in ways that are appropriate to their stage of development. Under the UN Convention on the Rights of the Child (UNCRC) all children have a fundamental right to play. </a:t>
            </a:r>
          </a:p>
          <a:p>
            <a:pPr marL="45720" indent="0">
              <a:buNone/>
            </a:pPr>
            <a:endParaRPr lang="en-GB" sz="600" dirty="0" smtClean="0"/>
          </a:p>
          <a:p>
            <a:pPr marL="45720" indent="0">
              <a:buNone/>
            </a:pPr>
            <a:r>
              <a:rPr lang="en-GB" dirty="0" smtClean="0"/>
              <a:t>It is very important that children socialise with their peers and play is the perfect way to achieve this. Children learn how to interact with others and form relationships through their play, allowing them to develop qualities such as empathy and fairness. </a:t>
            </a:r>
          </a:p>
        </p:txBody>
      </p:sp>
      <p:pic>
        <p:nvPicPr>
          <p:cNvPr id="14338" name="Picture 2" descr="Children Playing Photos, Download Free Children Playing Stock Photos &amp; H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32" y="507999"/>
            <a:ext cx="3912369" cy="58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ppt_x"/>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Opportunities for listening and talking</a:t>
            </a:r>
            <a:endParaRPr lang="en-GB" sz="3600" dirty="0"/>
          </a:p>
        </p:txBody>
      </p:sp>
      <p:sp>
        <p:nvSpPr>
          <p:cNvPr id="3" name="Content Placeholder 2"/>
          <p:cNvSpPr>
            <a:spLocks noGrp="1"/>
          </p:cNvSpPr>
          <p:nvPr>
            <p:ph idx="1"/>
          </p:nvPr>
        </p:nvSpPr>
        <p:spPr>
          <a:xfrm>
            <a:off x="1143000" y="2334491"/>
            <a:ext cx="4851400" cy="3078018"/>
          </a:xfrm>
        </p:spPr>
        <p:txBody>
          <a:bodyPr/>
          <a:lstStyle/>
          <a:p>
            <a:pPr marL="45720" indent="0">
              <a:buNone/>
            </a:pPr>
            <a:r>
              <a:rPr lang="en-GB" dirty="0" smtClean="0">
                <a:solidFill>
                  <a:srgbClr val="006600"/>
                </a:solidFill>
              </a:rPr>
              <a:t>Listening and talking with a child shows that you care about them and are interested in them.</a:t>
            </a:r>
          </a:p>
          <a:p>
            <a:pPr marL="45720" indent="0">
              <a:buNone/>
            </a:pPr>
            <a:endParaRPr lang="en-GB" sz="600" dirty="0" smtClean="0">
              <a:solidFill>
                <a:srgbClr val="006600"/>
              </a:solidFill>
            </a:endParaRPr>
          </a:p>
          <a:p>
            <a:pPr>
              <a:buClr>
                <a:srgbClr val="006600"/>
              </a:buClr>
              <a:buFont typeface="Arial" panose="020B0604020202020204" pitchFamily="34" charset="0"/>
              <a:buChar char="•"/>
            </a:pPr>
            <a:r>
              <a:rPr lang="en-GB" dirty="0" smtClean="0"/>
              <a:t>This is very important for their social and emotional development.</a:t>
            </a:r>
          </a:p>
          <a:p>
            <a:pPr>
              <a:buClr>
                <a:srgbClr val="006600"/>
              </a:buClr>
              <a:buFont typeface="Arial" panose="020B0604020202020204" pitchFamily="34" charset="0"/>
              <a:buChar char="•"/>
            </a:pPr>
            <a:r>
              <a:rPr lang="en-GB" dirty="0" smtClean="0"/>
              <a:t>It is also vital for their intellectual and language development.</a:t>
            </a:r>
            <a:endParaRPr lang="en-GB" dirty="0"/>
          </a:p>
        </p:txBody>
      </p:sp>
      <p:pic>
        <p:nvPicPr>
          <p:cNvPr id="15362" name="Picture 2" descr="Baby Talk, encouraging language with your new baby taught in our Virtual  Classroom – Riverside Training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589" y="1746541"/>
            <a:ext cx="4621931" cy="462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Acceptable patterns of behaviour</a:t>
            </a:r>
            <a:endParaRPr lang="en-GB" sz="3600" dirty="0"/>
          </a:p>
        </p:txBody>
      </p:sp>
      <p:sp>
        <p:nvSpPr>
          <p:cNvPr id="3" name="Content Placeholder 2"/>
          <p:cNvSpPr>
            <a:spLocks noGrp="1"/>
          </p:cNvSpPr>
          <p:nvPr>
            <p:ph idx="1"/>
          </p:nvPr>
        </p:nvSpPr>
        <p:spPr/>
        <p:txBody>
          <a:bodyPr/>
          <a:lstStyle/>
          <a:p>
            <a:pPr marL="45720" indent="0">
              <a:buNone/>
            </a:pPr>
            <a:r>
              <a:rPr lang="en-GB" dirty="0" smtClean="0">
                <a:solidFill>
                  <a:srgbClr val="006600"/>
                </a:solidFill>
              </a:rPr>
              <a:t>Children need to learn how to behave in socially acceptable ways and adults should always strive to be positive role models.</a:t>
            </a:r>
          </a:p>
          <a:p>
            <a:pPr marL="45720" indent="0">
              <a:buNone/>
            </a:pPr>
            <a:r>
              <a:rPr lang="en-GB" dirty="0" smtClean="0"/>
              <a:t>Adults should have a consistent approach to discipline, or a child may become confused or worried about the reaction their behaviour will cause. </a:t>
            </a:r>
          </a:p>
          <a:p>
            <a:pPr marL="45720" indent="0">
              <a:buNone/>
            </a:pPr>
            <a:r>
              <a:rPr lang="en-GB" b="1" dirty="0" smtClean="0">
                <a:solidFill>
                  <a:srgbClr val="006600"/>
                </a:solidFill>
              </a:rPr>
              <a:t>Need for boundaries</a:t>
            </a:r>
          </a:p>
          <a:p>
            <a:pPr marL="45720" indent="0">
              <a:buNone/>
            </a:pPr>
            <a:r>
              <a:rPr lang="en-GB" dirty="0" smtClean="0"/>
              <a:t>Children need to be aware of the boundaries set for their behaviour; what they can and cannot do, and these should be consistent.</a:t>
            </a:r>
          </a:p>
          <a:p>
            <a:pPr marL="45720" indent="0">
              <a:buNone/>
            </a:pPr>
            <a:r>
              <a:rPr lang="en-GB" dirty="0" smtClean="0"/>
              <a:t>By explaining why a particular behaviour is unacceptable will help a child to think through a situation and moderate their own behaviour in similar circumstances in the future. </a:t>
            </a:r>
            <a:endParaRPr lang="en-GB" dirty="0"/>
          </a:p>
          <a:p>
            <a:pPr marL="45720" indent="0">
              <a:buNone/>
            </a:pPr>
            <a:endParaRPr lang="en-GB" dirty="0"/>
          </a:p>
        </p:txBody>
      </p:sp>
    </p:spTree>
    <p:extLst>
      <p:ext uri="{BB962C8B-B14F-4D97-AF65-F5344CB8AC3E}">
        <p14:creationId xmlns:p14="http://schemas.microsoft.com/office/powerpoint/2010/main" val="19816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960582"/>
            <a:ext cx="6153726" cy="5135418"/>
          </a:xfrm>
        </p:spPr>
        <p:txBody>
          <a:bodyPr>
            <a:normAutofit/>
          </a:bodyPr>
          <a:lstStyle/>
          <a:p>
            <a:pPr marL="45720" indent="0">
              <a:buNone/>
            </a:pPr>
            <a:r>
              <a:rPr lang="en-GB" b="1" dirty="0" smtClean="0">
                <a:solidFill>
                  <a:srgbClr val="006600"/>
                </a:solidFill>
              </a:rPr>
              <a:t>Promoting positive behaviour</a:t>
            </a:r>
          </a:p>
          <a:p>
            <a:pPr marL="45720" indent="0">
              <a:buNone/>
            </a:pPr>
            <a:endParaRPr lang="en-GB" sz="600" b="1" dirty="0" smtClean="0">
              <a:solidFill>
                <a:srgbClr val="006600"/>
              </a:solidFill>
            </a:endParaRPr>
          </a:p>
          <a:p>
            <a:pPr marL="45720" indent="0">
              <a:buNone/>
            </a:pPr>
            <a:r>
              <a:rPr lang="en-GB" dirty="0" smtClean="0"/>
              <a:t>Promoting positive behaviour is the best way to limit inappropriate behaviour (positive reinforcement). </a:t>
            </a:r>
          </a:p>
          <a:p>
            <a:pPr marL="45720" indent="0">
              <a:buNone/>
            </a:pPr>
            <a:r>
              <a:rPr lang="en-GB" dirty="0" smtClean="0"/>
              <a:t>When adults notice and praise specific positive behaviours, a child tends to feel proud of themselves, enjoy the approval they receive, which encourages them to repeat the socially acceptable behaviour. The behaviour will eventually become and ingrained, normal part of what they do. </a:t>
            </a:r>
          </a:p>
          <a:p>
            <a:pPr marL="45720" indent="0">
              <a:buNone/>
            </a:pPr>
            <a:r>
              <a:rPr lang="en-GB" dirty="0" smtClean="0"/>
              <a:t>Verbal praise is most effective and the easiest to give however, using a reward chart is an effective, visual reward system.</a:t>
            </a:r>
            <a:endParaRPr lang="en-GB" dirty="0"/>
          </a:p>
        </p:txBody>
      </p:sp>
      <p:pic>
        <p:nvPicPr>
          <p:cNvPr id="16386" name="Picture 2" descr="Printable Space Kids Reward Chart With Reward Stickers - Ollie&amp;Fre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99" t="6544" r="15061" b="7414"/>
          <a:stretch/>
        </p:blipFill>
        <p:spPr bwMode="auto">
          <a:xfrm>
            <a:off x="7601527" y="678873"/>
            <a:ext cx="4036291" cy="569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47D4-BC03-4E51-8967-C000FB4CDAE8}"/>
              </a:ext>
            </a:extLst>
          </p:cNvPr>
          <p:cNvSpPr>
            <a:spLocks noGrp="1"/>
          </p:cNvSpPr>
          <p:nvPr>
            <p:ph type="title"/>
          </p:nvPr>
        </p:nvSpPr>
        <p:spPr>
          <a:xfrm>
            <a:off x="1143000" y="748145"/>
            <a:ext cx="9875520" cy="5697224"/>
          </a:xfrm>
        </p:spPr>
        <p:txBody>
          <a:bodyPr>
            <a:normAutofit/>
          </a:bodyPr>
          <a:lstStyle/>
          <a:p>
            <a:r>
              <a:rPr lang="en-GB" b="1" dirty="0" smtClean="0"/>
              <a:t>	</a:t>
            </a:r>
            <a:r>
              <a:rPr lang="en-GB" b="1" u="sng" dirty="0" smtClean="0">
                <a:solidFill>
                  <a:srgbClr val="006600"/>
                </a:solidFill>
              </a:rPr>
              <a:t>TASK:</a:t>
            </a:r>
            <a:r>
              <a:rPr lang="en-GB" b="1" dirty="0" smtClean="0">
                <a:solidFill>
                  <a:srgbClr val="006600"/>
                </a:solidFill>
              </a:rPr>
              <a:t> </a:t>
            </a:r>
            <a:r>
              <a:rPr lang="en-GB" dirty="0" smtClean="0">
                <a:solidFill>
                  <a:srgbClr val="006600"/>
                </a:solidFill>
              </a:rPr>
              <a:t>Test My Progress</a:t>
            </a:r>
            <a:br>
              <a:rPr lang="en-GB" dirty="0" smtClean="0">
                <a:solidFill>
                  <a:srgbClr val="006600"/>
                </a:solidFill>
              </a:rPr>
            </a:br>
            <a:r>
              <a:rPr lang="en-GB" sz="4000" dirty="0" smtClean="0">
                <a:solidFill>
                  <a:srgbClr val="006600"/>
                </a:solidFill>
              </a:rPr>
              <a:t/>
            </a:r>
            <a:br>
              <a:rPr lang="en-GB" sz="4000" dirty="0" smtClean="0">
                <a:solidFill>
                  <a:srgbClr val="006600"/>
                </a:solidFill>
              </a:rPr>
            </a:br>
            <a:r>
              <a:rPr lang="en-GB" dirty="0">
                <a:solidFill>
                  <a:srgbClr val="006600"/>
                </a:solidFill>
              </a:rPr>
              <a:t>	</a:t>
            </a:r>
            <a:r>
              <a:rPr lang="en-GB" sz="2800" dirty="0" smtClean="0">
                <a:solidFill>
                  <a:srgbClr val="006600"/>
                </a:solidFill>
              </a:rPr>
              <a:t>In your assessment books:</a:t>
            </a:r>
            <a:br>
              <a:rPr lang="en-GB" sz="2800" dirty="0" smtClean="0">
                <a:solidFill>
                  <a:srgbClr val="006600"/>
                </a:solidFill>
              </a:rPr>
            </a:br>
            <a:r>
              <a:rPr lang="en-GB" sz="2800" dirty="0" smtClean="0">
                <a:solidFill>
                  <a:srgbClr val="006600"/>
                </a:solidFill>
              </a:rPr>
              <a:t/>
            </a:r>
            <a:br>
              <a:rPr lang="en-GB" sz="2800" dirty="0" smtClean="0">
                <a:solidFill>
                  <a:srgbClr val="006600"/>
                </a:solidFill>
              </a:rPr>
            </a:br>
            <a:r>
              <a:rPr lang="en-GB" sz="2800" dirty="0" smtClean="0">
                <a:solidFill>
                  <a:srgbClr val="006600"/>
                </a:solidFill>
              </a:rPr>
              <a:t/>
            </a:r>
            <a:br>
              <a:rPr lang="en-GB" sz="2800" dirty="0" smtClean="0">
                <a:solidFill>
                  <a:srgbClr val="006600"/>
                </a:solidFill>
              </a:rPr>
            </a:br>
            <a:r>
              <a:rPr lang="en-GB" sz="2800" dirty="0" smtClean="0">
                <a:solidFill>
                  <a:srgbClr val="006600"/>
                </a:solidFill>
              </a:rPr>
              <a:t>	1. </a:t>
            </a:r>
            <a:r>
              <a:rPr lang="en-GB" sz="2800" dirty="0" smtClean="0"/>
              <a:t>List </a:t>
            </a:r>
            <a:r>
              <a:rPr lang="en-GB" sz="2800" dirty="0"/>
              <a:t>the 13 </a:t>
            </a:r>
            <a:r>
              <a:rPr lang="en-GB" sz="2800" dirty="0" smtClean="0"/>
              <a:t>developmental needs of a child. </a:t>
            </a:r>
            <a:br>
              <a:rPr lang="en-GB" sz="2800" dirty="0" smtClean="0"/>
            </a:br>
            <a:r>
              <a:rPr lang="en-GB" sz="2800" dirty="0"/>
              <a:t/>
            </a:r>
            <a:br>
              <a:rPr lang="en-GB" sz="2800" dirty="0"/>
            </a:br>
            <a:r>
              <a:rPr lang="en-GB" sz="2800" dirty="0"/>
              <a:t>	</a:t>
            </a:r>
            <a:r>
              <a:rPr lang="en-GB" sz="2800" dirty="0">
                <a:solidFill>
                  <a:srgbClr val="006600"/>
                </a:solidFill>
              </a:rPr>
              <a:t>2. </a:t>
            </a:r>
            <a:r>
              <a:rPr lang="en-GB" sz="2800" dirty="0"/>
              <a:t>Now choose 3 </a:t>
            </a:r>
            <a:r>
              <a:rPr lang="en-GB" sz="2800" dirty="0" smtClean="0"/>
              <a:t>developmental needs to </a:t>
            </a:r>
            <a:r>
              <a:rPr lang="en-GB" sz="2800" dirty="0"/>
              <a:t>explain </a:t>
            </a:r>
            <a:r>
              <a:rPr lang="en-GB" sz="2800" dirty="0" smtClean="0"/>
              <a:t>	    how </a:t>
            </a:r>
            <a:r>
              <a:rPr lang="en-GB" sz="2800" dirty="0"/>
              <a:t>they can </a:t>
            </a:r>
            <a:r>
              <a:rPr lang="en-GB" sz="2800" dirty="0" smtClean="0"/>
              <a:t>be met </a:t>
            </a:r>
            <a:r>
              <a:rPr lang="en-GB" sz="2800" dirty="0"/>
              <a:t>by </a:t>
            </a:r>
            <a:r>
              <a:rPr lang="en-GB" sz="2800" dirty="0" smtClean="0"/>
              <a:t>parents</a:t>
            </a:r>
            <a:r>
              <a:rPr lang="en-GB" sz="2800" dirty="0"/>
              <a:t>. </a:t>
            </a:r>
            <a:r>
              <a:rPr lang="en-GB" sz="2800" dirty="0" smtClean="0"/>
              <a:t/>
            </a:r>
            <a:br>
              <a:rPr lang="en-GB" sz="2800" dirty="0" smtClean="0"/>
            </a:br>
            <a:endParaRPr lang="en-GB" sz="2800"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D31EF555-9711-48A7-8CB2-E20EC65F10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143000" y="1136063"/>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47D4-BC03-4E51-8967-C000FB4CDAE8}"/>
              </a:ext>
            </a:extLst>
          </p:cNvPr>
          <p:cNvSpPr>
            <a:spLocks noGrp="1"/>
          </p:cNvSpPr>
          <p:nvPr>
            <p:ph type="title"/>
          </p:nvPr>
        </p:nvSpPr>
        <p:spPr>
          <a:xfrm>
            <a:off x="1143000" y="1052937"/>
            <a:ext cx="9875520" cy="5392432"/>
          </a:xfrm>
        </p:spPr>
        <p:txBody>
          <a:bodyPr>
            <a:normAutofit/>
          </a:bodyPr>
          <a:lstStyle/>
          <a:p>
            <a:r>
              <a:rPr lang="en-GB" b="1" dirty="0"/>
              <a:t>	</a:t>
            </a:r>
            <a:r>
              <a:rPr lang="en-GB" b="1" u="sng" dirty="0">
                <a:solidFill>
                  <a:srgbClr val="006600"/>
                </a:solidFill>
              </a:rPr>
              <a:t>TASK</a:t>
            </a:r>
            <a:r>
              <a:rPr lang="en-GB" b="1" u="sng" dirty="0" smtClean="0">
                <a:solidFill>
                  <a:srgbClr val="006600"/>
                </a:solidFill>
              </a:rPr>
              <a:t>:</a:t>
            </a:r>
            <a:r>
              <a:rPr lang="en-GB" b="1" dirty="0" smtClean="0">
                <a:solidFill>
                  <a:srgbClr val="006600"/>
                </a:solidFill>
              </a:rPr>
              <a:t> </a:t>
            </a:r>
            <a:r>
              <a:rPr lang="en-GB" dirty="0" smtClean="0"/>
              <a:t>Create a leaflet which 	explains the importance of the 	13 developmental needs of a 	child and how they can be met 	by parents.</a:t>
            </a:r>
            <a:r>
              <a:rPr lang="en-GB" b="1" dirty="0" smtClean="0"/>
              <a:t/>
            </a:r>
            <a:br>
              <a:rPr lang="en-GB" b="1" dirty="0" smtClean="0"/>
            </a:br>
            <a:r>
              <a:rPr lang="en-GB" dirty="0">
                <a:solidFill>
                  <a:srgbClr val="006600"/>
                </a:solidFill>
              </a:rPr>
              <a:t/>
            </a:r>
            <a:br>
              <a:rPr lang="en-GB" dirty="0">
                <a:solidFill>
                  <a:srgbClr val="006600"/>
                </a:solidFill>
              </a:rPr>
            </a:br>
            <a:r>
              <a:rPr lang="en-GB" dirty="0" smtClean="0">
                <a:solidFill>
                  <a:srgbClr val="006600"/>
                </a:solidFill>
              </a:rPr>
              <a:t/>
            </a:r>
            <a:br>
              <a:rPr lang="en-GB" dirty="0" smtClean="0">
                <a:solidFill>
                  <a:srgbClr val="006600"/>
                </a:solidFill>
              </a:rPr>
            </a:br>
            <a:endParaRPr lang="en-GB" dirty="0"/>
          </a:p>
        </p:txBody>
      </p:sp>
      <p:pic>
        <p:nvPicPr>
          <p:cNvPr id="4" name="Picture 4" descr="Notes Symbol Stock Illustrations – 42,139 Notes Symbol Stock Illustrations,  Vectors &amp;amp; Clipart - Dreamstime">
            <a:extLst>
              <a:ext uri="{FF2B5EF4-FFF2-40B4-BE49-F238E27FC236}">
                <a16:creationId xmlns:a16="http://schemas.microsoft.com/office/drawing/2014/main" id="{D31EF555-9711-48A7-8CB2-E20EC65F10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53" t="27572" r="1407" b="32375"/>
          <a:stretch/>
        </p:blipFill>
        <p:spPr bwMode="auto">
          <a:xfrm>
            <a:off x="1143000" y="1145300"/>
            <a:ext cx="896983" cy="86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gar Score Offers Prognostic Info for Neonatal Survival | MedPage Today"/>
          <p:cNvPicPr>
            <a:picLocks noChangeAspect="1" noChangeArrowheads="1"/>
          </p:cNvPicPr>
          <p:nvPr/>
        </p:nvPicPr>
        <p:blipFill rotWithShape="1">
          <a:blip r:embed="rId2">
            <a:extLst>
              <a:ext uri="{28A0092B-C50C-407E-A947-70E740481C1C}">
                <a14:useLocalDpi xmlns:a14="http://schemas.microsoft.com/office/drawing/2010/main" val="0"/>
              </a:ext>
            </a:extLst>
          </a:blip>
          <a:srcRect b="3731"/>
          <a:stretch/>
        </p:blipFill>
        <p:spPr bwMode="auto">
          <a:xfrm>
            <a:off x="459209" y="1624778"/>
            <a:ext cx="6858000" cy="44014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579178591"/>
              </p:ext>
            </p:extLst>
          </p:nvPr>
        </p:nvGraphicFramePr>
        <p:xfrm>
          <a:off x="7199698" y="2608446"/>
          <a:ext cx="4706754" cy="2618070"/>
        </p:xfrm>
        <a:graphic>
          <a:graphicData uri="http://schemas.openxmlformats.org/drawingml/2006/table">
            <a:tbl>
              <a:tblPr firstRow="1" bandRow="1">
                <a:tableStyleId>{93296810-A885-4BE3-A3E7-6D5BEEA58F35}</a:tableStyleId>
              </a:tblPr>
              <a:tblGrid>
                <a:gridCol w="1568918">
                  <a:extLst>
                    <a:ext uri="{9D8B030D-6E8A-4147-A177-3AD203B41FA5}">
                      <a16:colId xmlns:a16="http://schemas.microsoft.com/office/drawing/2014/main" val="94083625"/>
                    </a:ext>
                  </a:extLst>
                </a:gridCol>
                <a:gridCol w="1568918">
                  <a:extLst>
                    <a:ext uri="{9D8B030D-6E8A-4147-A177-3AD203B41FA5}">
                      <a16:colId xmlns:a16="http://schemas.microsoft.com/office/drawing/2014/main" val="3979127714"/>
                    </a:ext>
                  </a:extLst>
                </a:gridCol>
                <a:gridCol w="1568918">
                  <a:extLst>
                    <a:ext uri="{9D8B030D-6E8A-4147-A177-3AD203B41FA5}">
                      <a16:colId xmlns:a16="http://schemas.microsoft.com/office/drawing/2014/main" val="819228839"/>
                    </a:ext>
                  </a:extLst>
                </a:gridCol>
              </a:tblGrid>
              <a:tr h="523614">
                <a:tc>
                  <a:txBody>
                    <a:bodyPr/>
                    <a:lstStyle/>
                    <a:p>
                      <a:pPr algn="ctr"/>
                      <a:r>
                        <a:rPr lang="en-GB" dirty="0" smtClean="0"/>
                        <a:t>1 min</a:t>
                      </a:r>
                      <a:endParaRPr lang="en-GB" dirty="0"/>
                    </a:p>
                  </a:txBody>
                  <a:tcPr/>
                </a:tc>
                <a:tc>
                  <a:txBody>
                    <a:bodyPr/>
                    <a:lstStyle/>
                    <a:p>
                      <a:pPr algn="ctr"/>
                      <a:r>
                        <a:rPr lang="en-GB" dirty="0" smtClean="0"/>
                        <a:t>5 mins</a:t>
                      </a:r>
                      <a:endParaRPr lang="en-GB" dirty="0"/>
                    </a:p>
                  </a:txBody>
                  <a:tcPr/>
                </a:tc>
                <a:tc>
                  <a:txBody>
                    <a:bodyPr/>
                    <a:lstStyle/>
                    <a:p>
                      <a:pPr algn="ctr"/>
                      <a:r>
                        <a:rPr lang="en-GB" dirty="0" smtClean="0"/>
                        <a:t>10 mins</a:t>
                      </a:r>
                      <a:endParaRPr lang="en-GB" dirty="0"/>
                    </a:p>
                  </a:txBody>
                  <a:tcPr/>
                </a:tc>
                <a:extLst>
                  <a:ext uri="{0D108BD9-81ED-4DB2-BD59-A6C34878D82A}">
                    <a16:rowId xmlns:a16="http://schemas.microsoft.com/office/drawing/2014/main" val="3099536067"/>
                  </a:ext>
                </a:extLst>
              </a:tr>
              <a:tr h="523614">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85145178"/>
                  </a:ext>
                </a:extLst>
              </a:tr>
              <a:tr h="523614">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474508498"/>
                  </a:ext>
                </a:extLst>
              </a:tr>
              <a:tr h="523614">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98986070"/>
                  </a:ext>
                </a:extLst>
              </a:tr>
              <a:tr h="523614">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65898258"/>
                  </a:ext>
                </a:extLst>
              </a:tr>
            </a:tbl>
          </a:graphicData>
        </a:graphic>
      </p:graphicFrame>
      <p:sp>
        <p:nvSpPr>
          <p:cNvPr id="5" name="Title 1"/>
          <p:cNvSpPr txBox="1">
            <a:spLocks/>
          </p:cNvSpPr>
          <p:nvPr/>
        </p:nvSpPr>
        <p:spPr>
          <a:xfrm>
            <a:off x="873493" y="609600"/>
            <a:ext cx="9875520"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3600" b="1" dirty="0" smtClean="0"/>
              <a:t>Recording APGAR results</a:t>
            </a:r>
            <a:endParaRPr lang="en-GB" sz="3600" b="1" dirty="0"/>
          </a:p>
        </p:txBody>
      </p:sp>
      <p:sp>
        <p:nvSpPr>
          <p:cNvPr id="3" name="TextBox 2"/>
          <p:cNvSpPr txBox="1"/>
          <p:nvPr/>
        </p:nvSpPr>
        <p:spPr>
          <a:xfrm>
            <a:off x="7731493" y="1504295"/>
            <a:ext cx="3749964" cy="923330"/>
          </a:xfrm>
          <a:prstGeom prst="rect">
            <a:avLst/>
          </a:prstGeom>
          <a:noFill/>
        </p:spPr>
        <p:txBody>
          <a:bodyPr wrap="square" rtlCol="0">
            <a:spAutoFit/>
          </a:bodyPr>
          <a:lstStyle/>
          <a:p>
            <a:r>
              <a:rPr lang="en-GB" b="1" dirty="0" smtClean="0">
                <a:solidFill>
                  <a:srgbClr val="006600"/>
                </a:solidFill>
              </a:rPr>
              <a:t>Video on how to record scores:</a:t>
            </a:r>
            <a:r>
              <a:rPr lang="en-GB" b="1" dirty="0" smtClean="0"/>
              <a:t> </a:t>
            </a:r>
            <a:endParaRPr lang="en-GB" dirty="0" smtClean="0">
              <a:hlinkClick r:id="rId3"/>
            </a:endParaRPr>
          </a:p>
          <a:p>
            <a:r>
              <a:rPr lang="en-GB" dirty="0" smtClean="0">
                <a:hlinkClick r:id="rId3"/>
              </a:rPr>
              <a:t>https</a:t>
            </a:r>
            <a:r>
              <a:rPr lang="en-GB" dirty="0">
                <a:hlinkClick r:id="rId3"/>
              </a:rPr>
              <a:t>://</a:t>
            </a:r>
            <a:r>
              <a:rPr lang="en-GB" dirty="0" smtClean="0">
                <a:hlinkClick r:id="rId3"/>
              </a:rPr>
              <a:t>www.youtube.com/watch?v=L8BnzIUDAd4</a:t>
            </a:r>
            <a:endParaRPr lang="en-GB" dirty="0" smtClean="0"/>
          </a:p>
        </p:txBody>
      </p:sp>
    </p:spTree>
    <p:extLst>
      <p:ext uri="{BB962C8B-B14F-4D97-AF65-F5344CB8AC3E}">
        <p14:creationId xmlns:p14="http://schemas.microsoft.com/office/powerpoint/2010/main" val="399284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5564"/>
            <a:ext cx="9875520" cy="1356360"/>
          </a:xfrm>
        </p:spPr>
        <p:txBody>
          <a:bodyPr/>
          <a:lstStyle/>
          <a:p>
            <a:r>
              <a:rPr lang="en-GB" dirty="0" smtClean="0"/>
              <a:t>Apgar score</a:t>
            </a:r>
            <a:endParaRPr lang="en-GB" dirty="0"/>
          </a:p>
        </p:txBody>
      </p:sp>
      <p:sp>
        <p:nvSpPr>
          <p:cNvPr id="3" name="Content Placeholder 2"/>
          <p:cNvSpPr>
            <a:spLocks noGrp="1"/>
          </p:cNvSpPr>
          <p:nvPr>
            <p:ph idx="1"/>
          </p:nvPr>
        </p:nvSpPr>
        <p:spPr>
          <a:xfrm>
            <a:off x="1145649" y="1651923"/>
            <a:ext cx="9872871" cy="4591859"/>
          </a:xfrm>
        </p:spPr>
        <p:txBody>
          <a:bodyPr>
            <a:normAutofit fontScale="92500" lnSpcReduction="10000"/>
          </a:bodyPr>
          <a:lstStyle/>
          <a:p>
            <a:pPr>
              <a:buClr>
                <a:srgbClr val="006600"/>
              </a:buClr>
              <a:buSzPct val="100000"/>
            </a:pPr>
            <a:r>
              <a:rPr lang="en-GB" dirty="0"/>
              <a:t>An Apgar score reveals how well the baby is doing outside of the mother’s womb and whether medical assistance is needed. </a:t>
            </a:r>
          </a:p>
          <a:p>
            <a:pPr>
              <a:buClr>
                <a:srgbClr val="006600"/>
              </a:buClr>
              <a:buSzPct val="100000"/>
            </a:pPr>
            <a:r>
              <a:rPr lang="en-GB" dirty="0"/>
              <a:t>Scores are given out of 10 (each vital sign can score between 0 and 2). </a:t>
            </a:r>
          </a:p>
          <a:p>
            <a:pPr>
              <a:buClr>
                <a:srgbClr val="006600"/>
              </a:buClr>
              <a:buSzPct val="100000"/>
            </a:pPr>
            <a:r>
              <a:rPr lang="en-GB" dirty="0"/>
              <a:t>Most healthy babies score 9 – many of them lose a point because they have blue extremities, which can last for several hours. </a:t>
            </a:r>
          </a:p>
          <a:p>
            <a:pPr>
              <a:buClr>
                <a:srgbClr val="006600"/>
              </a:buClr>
              <a:buSzPct val="100000"/>
            </a:pPr>
            <a:r>
              <a:rPr lang="en-GB" dirty="0"/>
              <a:t>Low scores at one minute are not so concerning as many babies will score higher by 5 minutes. </a:t>
            </a:r>
          </a:p>
          <a:p>
            <a:pPr>
              <a:buClr>
                <a:srgbClr val="006600"/>
              </a:buClr>
              <a:buSzPct val="100000"/>
            </a:pPr>
            <a:r>
              <a:rPr lang="en-GB" dirty="0"/>
              <a:t>A paediatrician will be informed if there is a score of 6 or under after 5 minutes.</a:t>
            </a:r>
          </a:p>
          <a:p>
            <a:pPr>
              <a:buClr>
                <a:srgbClr val="006600"/>
              </a:buClr>
              <a:buSzPct val="100000"/>
            </a:pPr>
            <a:r>
              <a:rPr lang="en-GB" dirty="0"/>
              <a:t>Babies who score between 5 and 7 will be showing signs of mild asphyxia (lack of oxygen in the blood) and may need treatment.</a:t>
            </a:r>
          </a:p>
          <a:p>
            <a:pPr>
              <a:buClr>
                <a:srgbClr val="006600"/>
              </a:buClr>
              <a:buSzPct val="100000"/>
            </a:pPr>
            <a:r>
              <a:rPr lang="en-GB" dirty="0"/>
              <a:t>A score of 3 or 4 indicates moderate asphyxia that will certainly need treatment. </a:t>
            </a:r>
          </a:p>
          <a:p>
            <a:pPr>
              <a:buClr>
                <a:srgbClr val="006600"/>
              </a:buClr>
              <a:buSzPct val="100000"/>
            </a:pPr>
            <a:r>
              <a:rPr lang="en-GB" dirty="0"/>
              <a:t>A score between 0 and 2 indicates severe asphyxia and will need emergency resuscitation.</a:t>
            </a:r>
          </a:p>
          <a:p>
            <a:pPr marL="45720" indent="0">
              <a:buNone/>
            </a:pPr>
            <a:endParaRPr lang="en-GB" b="1" dirty="0"/>
          </a:p>
          <a:p>
            <a:endParaRPr lang="en-GB" dirty="0"/>
          </a:p>
        </p:txBody>
      </p:sp>
    </p:spTree>
    <p:extLst>
      <p:ext uri="{BB962C8B-B14F-4D97-AF65-F5344CB8AC3E}">
        <p14:creationId xmlns:p14="http://schemas.microsoft.com/office/powerpoint/2010/main" val="4098939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Skin</a:t>
            </a:r>
            <a:endParaRPr lang="en-GB" dirty="0"/>
          </a:p>
        </p:txBody>
      </p:sp>
      <p:sp>
        <p:nvSpPr>
          <p:cNvPr id="3" name="Content Placeholder 2"/>
          <p:cNvSpPr>
            <a:spLocks noGrp="1"/>
          </p:cNvSpPr>
          <p:nvPr>
            <p:ph idx="1"/>
          </p:nvPr>
        </p:nvSpPr>
        <p:spPr>
          <a:xfrm>
            <a:off x="1143000" y="2057399"/>
            <a:ext cx="9872871" cy="4324927"/>
          </a:xfrm>
        </p:spPr>
        <p:txBody>
          <a:bodyPr>
            <a:normAutofit/>
          </a:bodyPr>
          <a:lstStyle/>
          <a:p>
            <a:pPr marL="45720" indent="0">
              <a:buClr>
                <a:srgbClr val="006600"/>
              </a:buClr>
              <a:buNone/>
            </a:pPr>
            <a:r>
              <a:rPr lang="en-GB" dirty="0">
                <a:solidFill>
                  <a:srgbClr val="006600"/>
                </a:solidFill>
              </a:rPr>
              <a:t>A baby’s skin will </a:t>
            </a:r>
            <a:r>
              <a:rPr lang="en-GB" dirty="0" smtClean="0">
                <a:solidFill>
                  <a:srgbClr val="006600"/>
                </a:solidFill>
              </a:rPr>
              <a:t>be </a:t>
            </a:r>
            <a:r>
              <a:rPr lang="en-GB" dirty="0">
                <a:solidFill>
                  <a:srgbClr val="006600"/>
                </a:solidFill>
              </a:rPr>
              <a:t>checked for birthmarks. </a:t>
            </a:r>
            <a:r>
              <a:rPr lang="en-GB" dirty="0" smtClean="0">
                <a:solidFill>
                  <a:srgbClr val="006600"/>
                </a:solidFill>
              </a:rPr>
              <a:t>A newborn baby’s skin can be damaged easily because it is very thin. It will take a month or so for it to develop and mature into a protective barrier. </a:t>
            </a:r>
          </a:p>
        </p:txBody>
      </p:sp>
      <p:pic>
        <p:nvPicPr>
          <p:cNvPr id="4098" name="Picture 2" descr="Birthmarks in babies, children and teens | Raising Children Network"/>
          <p:cNvPicPr>
            <a:picLocks noChangeAspect="1" noChangeArrowheads="1"/>
          </p:cNvPicPr>
          <p:nvPr/>
        </p:nvPicPr>
        <p:blipFill rotWithShape="1">
          <a:blip r:embed="rId2">
            <a:extLst>
              <a:ext uri="{28A0092B-C50C-407E-A947-70E740481C1C}">
                <a14:useLocalDpi xmlns:a14="http://schemas.microsoft.com/office/drawing/2010/main" val="0"/>
              </a:ext>
            </a:extLst>
          </a:blip>
          <a:srcRect l="31939" r="16050"/>
          <a:stretch/>
        </p:blipFill>
        <p:spPr bwMode="auto">
          <a:xfrm>
            <a:off x="8531288" y="3108225"/>
            <a:ext cx="2484583" cy="3352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22210" r="21425"/>
          <a:stretch/>
        </p:blipFill>
        <p:spPr>
          <a:xfrm>
            <a:off x="5024037" y="3121156"/>
            <a:ext cx="2863815" cy="3352609"/>
          </a:xfrm>
          <a:prstGeom prst="rect">
            <a:avLst/>
          </a:prstGeom>
        </p:spPr>
      </p:pic>
      <p:pic>
        <p:nvPicPr>
          <p:cNvPr id="4100" name="Picture 4" descr="Close-up of a flat, light brown patch on a person's skin"/>
          <p:cNvPicPr>
            <a:picLocks noChangeAspect="1" noChangeArrowheads="1"/>
          </p:cNvPicPr>
          <p:nvPr/>
        </p:nvPicPr>
        <p:blipFill rotWithShape="1">
          <a:blip r:embed="rId4">
            <a:extLst>
              <a:ext uri="{28A0092B-C50C-407E-A947-70E740481C1C}">
                <a14:useLocalDpi xmlns:a14="http://schemas.microsoft.com/office/drawing/2010/main" val="0"/>
              </a:ext>
            </a:extLst>
          </a:blip>
          <a:srcRect t="15896" b="15494"/>
          <a:stretch/>
        </p:blipFill>
        <p:spPr bwMode="auto">
          <a:xfrm>
            <a:off x="1301783" y="5075380"/>
            <a:ext cx="3048000" cy="13854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rge, dark blue-grey patch that looks like a bruise on a baby's thigh"/>
          <p:cNvPicPr>
            <a:picLocks noChangeAspect="1" noChangeArrowheads="1"/>
          </p:cNvPicPr>
          <p:nvPr/>
        </p:nvPicPr>
        <p:blipFill rotWithShape="1">
          <a:blip r:embed="rId5">
            <a:extLst>
              <a:ext uri="{28A0092B-C50C-407E-A947-70E740481C1C}">
                <a14:useLocalDpi xmlns:a14="http://schemas.microsoft.com/office/drawing/2010/main" val="0"/>
              </a:ext>
            </a:extLst>
          </a:blip>
          <a:srcRect t="11897" b="12530"/>
          <a:stretch/>
        </p:blipFill>
        <p:spPr bwMode="auto">
          <a:xfrm>
            <a:off x="1301783" y="3306619"/>
            <a:ext cx="3048000" cy="153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3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318" y="347802"/>
            <a:ext cx="9875520" cy="1356360"/>
          </a:xfrm>
        </p:spPr>
        <p:txBody>
          <a:bodyPr/>
          <a:lstStyle/>
          <a:p>
            <a:r>
              <a:rPr lang="en-GB" dirty="0" smtClean="0"/>
              <a:t>Vernix</a:t>
            </a:r>
            <a:endParaRPr lang="en-GB" dirty="0"/>
          </a:p>
        </p:txBody>
      </p:sp>
      <p:sp>
        <p:nvSpPr>
          <p:cNvPr id="3" name="Content Placeholder 2"/>
          <p:cNvSpPr>
            <a:spLocks noGrp="1"/>
          </p:cNvSpPr>
          <p:nvPr>
            <p:ph idx="1"/>
          </p:nvPr>
        </p:nvSpPr>
        <p:spPr>
          <a:xfrm>
            <a:off x="1164318" y="1781232"/>
            <a:ext cx="6345951" cy="4647276"/>
          </a:xfrm>
        </p:spPr>
        <p:txBody>
          <a:bodyPr>
            <a:normAutofit/>
          </a:bodyPr>
          <a:lstStyle/>
          <a:p>
            <a:pPr>
              <a:buClr>
                <a:srgbClr val="006600"/>
              </a:buClr>
              <a:buFont typeface="Arial" panose="020B0604020202020204" pitchFamily="34" charset="0"/>
              <a:buChar char="•"/>
            </a:pPr>
            <a:r>
              <a:rPr lang="en-GB" dirty="0"/>
              <a:t>This is a white, waxy substance that covers the baby’s skin while it is in the womb. </a:t>
            </a:r>
          </a:p>
          <a:p>
            <a:pPr>
              <a:buClr>
                <a:srgbClr val="006600"/>
              </a:buClr>
              <a:buFont typeface="Arial" panose="020B0604020202020204" pitchFamily="34" charset="0"/>
              <a:buChar char="•"/>
            </a:pPr>
            <a:r>
              <a:rPr lang="en-GB" dirty="0"/>
              <a:t>It is a natural moisturiser and provides a protective layer that helps to prevent infection, so it should be left to absorb naturally into the skin. </a:t>
            </a:r>
          </a:p>
          <a:p>
            <a:pPr>
              <a:buClr>
                <a:srgbClr val="006600"/>
              </a:buClr>
              <a:buFont typeface="Arial" panose="020B0604020202020204" pitchFamily="34" charset="0"/>
              <a:buChar char="•"/>
            </a:pPr>
            <a:r>
              <a:rPr lang="en-GB" dirty="0"/>
              <a:t>If a baby is overdue, the vernix may have been absorbed while in the womb, leading to dry and cracked skin.</a:t>
            </a:r>
          </a:p>
          <a:p>
            <a:pPr>
              <a:buClr>
                <a:srgbClr val="006600"/>
              </a:buClr>
              <a:buFont typeface="Arial" panose="020B0604020202020204" pitchFamily="34" charset="0"/>
              <a:buChar char="•"/>
            </a:pPr>
            <a:r>
              <a:rPr lang="en-GB" dirty="0"/>
              <a:t>The top layer of skin will peel off in its own over a few days, revealing perfectly healthy skin underneath (so avoid using creams as these can irritate the baby’s skin).</a:t>
            </a:r>
          </a:p>
          <a:p>
            <a:pPr marL="45720" indent="0">
              <a:buNone/>
            </a:pPr>
            <a:endParaRPr lang="en-GB" dirty="0"/>
          </a:p>
        </p:txBody>
      </p:sp>
      <p:pic>
        <p:nvPicPr>
          <p:cNvPr id="5" name="Picture 4"/>
          <p:cNvPicPr>
            <a:picLocks noChangeAspect="1"/>
          </p:cNvPicPr>
          <p:nvPr/>
        </p:nvPicPr>
        <p:blipFill>
          <a:blip r:embed="rId2"/>
          <a:stretch>
            <a:fillRect/>
          </a:stretch>
        </p:blipFill>
        <p:spPr>
          <a:xfrm>
            <a:off x="10160403" y="521996"/>
            <a:ext cx="1771650" cy="2581275"/>
          </a:xfrm>
          <a:prstGeom prst="rect">
            <a:avLst/>
          </a:prstGeom>
        </p:spPr>
      </p:pic>
      <p:pic>
        <p:nvPicPr>
          <p:cNvPr id="6" name="Picture 5"/>
          <p:cNvPicPr>
            <a:picLocks noChangeAspect="1"/>
          </p:cNvPicPr>
          <p:nvPr/>
        </p:nvPicPr>
        <p:blipFill rotWithShape="1">
          <a:blip r:embed="rId3"/>
          <a:srcRect t="9066" r="26673" b="8499"/>
          <a:stretch/>
        </p:blipFill>
        <p:spPr>
          <a:xfrm>
            <a:off x="7952508" y="3180341"/>
            <a:ext cx="3979545" cy="2984929"/>
          </a:xfrm>
          <a:prstGeom prst="rect">
            <a:avLst/>
          </a:prstGeom>
        </p:spPr>
      </p:pic>
      <p:pic>
        <p:nvPicPr>
          <p:cNvPr id="8" name="Picture 7"/>
          <p:cNvPicPr>
            <a:picLocks noChangeAspect="1"/>
          </p:cNvPicPr>
          <p:nvPr/>
        </p:nvPicPr>
        <p:blipFill>
          <a:blip r:embed="rId4"/>
          <a:stretch>
            <a:fillRect/>
          </a:stretch>
        </p:blipFill>
        <p:spPr>
          <a:xfrm>
            <a:off x="7531586" y="517089"/>
            <a:ext cx="2586182" cy="2586182"/>
          </a:xfrm>
          <a:prstGeom prst="rect">
            <a:avLst/>
          </a:prstGeom>
        </p:spPr>
      </p:pic>
    </p:spTree>
    <p:extLst>
      <p:ext uri="{BB962C8B-B14F-4D97-AF65-F5344CB8AC3E}">
        <p14:creationId xmlns:p14="http://schemas.microsoft.com/office/powerpoint/2010/main" val="4066279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Lanugo</a:t>
            </a:r>
            <a:endParaRPr lang="en-GB" dirty="0"/>
          </a:p>
        </p:txBody>
      </p:sp>
      <p:sp>
        <p:nvSpPr>
          <p:cNvPr id="3" name="Content Placeholder 2"/>
          <p:cNvSpPr>
            <a:spLocks noGrp="1"/>
          </p:cNvSpPr>
          <p:nvPr>
            <p:ph idx="1"/>
          </p:nvPr>
        </p:nvSpPr>
        <p:spPr>
          <a:xfrm>
            <a:off x="1143000" y="2214418"/>
            <a:ext cx="5738091" cy="3622964"/>
          </a:xfrm>
        </p:spPr>
        <p:txBody>
          <a:bodyPr/>
          <a:lstStyle/>
          <a:p>
            <a:pPr>
              <a:lnSpc>
                <a:spcPct val="100000"/>
              </a:lnSpc>
              <a:spcBef>
                <a:spcPts val="600"/>
              </a:spcBef>
              <a:buClr>
                <a:srgbClr val="006600"/>
              </a:buClr>
              <a:buFont typeface="Arial" panose="020B0604020202020204" pitchFamily="34" charset="0"/>
              <a:buChar char="•"/>
            </a:pPr>
            <a:r>
              <a:rPr lang="en-GB" dirty="0"/>
              <a:t>At around 22 weeks of pregnancy, a baby begins to become covered in soft, fine hair, which is usually unpigmented (without colour), and generally shed during 7 to 8 months of </a:t>
            </a:r>
            <a:r>
              <a:rPr lang="en-GB" dirty="0" smtClean="0"/>
              <a:t>pregnancy.</a:t>
            </a:r>
          </a:p>
          <a:p>
            <a:pPr marL="45720" indent="0">
              <a:lnSpc>
                <a:spcPct val="100000"/>
              </a:lnSpc>
              <a:spcBef>
                <a:spcPts val="600"/>
              </a:spcBef>
              <a:buClr>
                <a:srgbClr val="006600"/>
              </a:buClr>
              <a:buNone/>
            </a:pPr>
            <a:endParaRPr lang="en-GB" sz="600" dirty="0"/>
          </a:p>
          <a:p>
            <a:pPr>
              <a:lnSpc>
                <a:spcPct val="100000"/>
              </a:lnSpc>
              <a:spcBef>
                <a:spcPts val="600"/>
              </a:spcBef>
              <a:buClr>
                <a:srgbClr val="006600"/>
              </a:buClr>
              <a:buFont typeface="Arial" panose="020B0604020202020204" pitchFamily="34" charset="0"/>
              <a:buChar char="•"/>
            </a:pPr>
            <a:r>
              <a:rPr lang="en-GB" dirty="0"/>
              <a:t>It is thought to help keep the baby’s body at the right temperature</a:t>
            </a:r>
            <a:r>
              <a:rPr lang="en-GB" dirty="0" smtClean="0"/>
              <a:t>.</a:t>
            </a:r>
          </a:p>
          <a:p>
            <a:pPr marL="45720" indent="0">
              <a:lnSpc>
                <a:spcPct val="100000"/>
              </a:lnSpc>
              <a:spcBef>
                <a:spcPts val="600"/>
              </a:spcBef>
              <a:buClr>
                <a:srgbClr val="006600"/>
              </a:buClr>
              <a:buNone/>
            </a:pPr>
            <a:endParaRPr lang="en-GB" sz="600" dirty="0"/>
          </a:p>
          <a:p>
            <a:pPr>
              <a:lnSpc>
                <a:spcPct val="100000"/>
              </a:lnSpc>
              <a:spcBef>
                <a:spcPts val="600"/>
              </a:spcBef>
              <a:buClr>
                <a:srgbClr val="006600"/>
              </a:buClr>
              <a:buFont typeface="Arial" panose="020B0604020202020204" pitchFamily="34" charset="0"/>
              <a:buChar char="•"/>
            </a:pPr>
            <a:r>
              <a:rPr lang="en-GB" dirty="0"/>
              <a:t>It is sometimes present in newborns but disappears within a few days/weeks. </a:t>
            </a:r>
          </a:p>
        </p:txBody>
      </p:sp>
      <p:pic>
        <p:nvPicPr>
          <p:cNvPr id="4" name="Picture 3"/>
          <p:cNvPicPr>
            <a:picLocks noChangeAspect="1"/>
          </p:cNvPicPr>
          <p:nvPr/>
        </p:nvPicPr>
        <p:blipFill>
          <a:blip r:embed="rId2"/>
          <a:stretch>
            <a:fillRect/>
          </a:stretch>
        </p:blipFill>
        <p:spPr>
          <a:xfrm>
            <a:off x="7090062" y="1641764"/>
            <a:ext cx="4361873" cy="4361873"/>
          </a:xfrm>
          <a:prstGeom prst="rect">
            <a:avLst/>
          </a:prstGeom>
        </p:spPr>
      </p:pic>
    </p:spTree>
    <p:extLst>
      <p:ext uri="{BB962C8B-B14F-4D97-AF65-F5344CB8AC3E}">
        <p14:creationId xmlns:p14="http://schemas.microsoft.com/office/powerpoint/2010/main" val="710554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10017</TotalTime>
  <Words>3807</Words>
  <Application>Microsoft Office PowerPoint</Application>
  <PresentationFormat>Widescreen</PresentationFormat>
  <Paragraphs>268</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Corbel</vt:lpstr>
      <vt:lpstr>Basis</vt:lpstr>
      <vt:lpstr>Topic Area 3:  Postnatal checks, postnatal care and the conditions for development</vt:lpstr>
      <vt:lpstr>The postnatal checks of the newborn baby</vt:lpstr>
      <vt:lpstr>Postnatal checks - immediately after birth</vt:lpstr>
      <vt:lpstr>PowerPoint Presentation</vt:lpstr>
      <vt:lpstr>PowerPoint Presentation</vt:lpstr>
      <vt:lpstr>Apgar score</vt:lpstr>
      <vt:lpstr>Skin</vt:lpstr>
      <vt:lpstr>Vernix</vt:lpstr>
      <vt:lpstr>Lanugo</vt:lpstr>
      <vt:lpstr>Weight</vt:lpstr>
      <vt:lpstr>PowerPoint Presentation</vt:lpstr>
      <vt:lpstr>Length and Head circumference </vt:lpstr>
      <vt:lpstr>Physical checks – One to five days of birth</vt:lpstr>
      <vt:lpstr>PowerPoint Presentation</vt:lpstr>
      <vt:lpstr>PowerPoint Presentation</vt:lpstr>
      <vt:lpstr>PowerPoint Presentation</vt:lpstr>
      <vt:lpstr>PowerPoint Presentation</vt:lpstr>
      <vt:lpstr> TASK: Test My Progress  Answer the following questions in full sentences in your assessment books:  1. What does the Apgar score evaluate? 2. Why is a low Apgar score after 1 minute not very concerning? 3. Why do most healthy babies score 9 on the Apgar test? 4. What is vernix? 5. What is lanugo? 6. What three measurements does a centile chart track? 7. What two things are a baby’s feet checked for? 8. What is a fontanelle?</vt:lpstr>
      <vt:lpstr> TASK: Create a leaflet which explains to  the mother of a newborn the postnatal  checks and physical examinations that  are carried out on a baby.    Information you should include:  - What specifically will be checked  - What is looks like or how it will be measured/recorded  - The reasons why the check is carried out  - The key words and terms that may be used by health professionals </vt:lpstr>
      <vt:lpstr>Postnatal care of the mother and baby</vt:lpstr>
      <vt:lpstr>The role of the health visitor</vt:lpstr>
      <vt:lpstr>Information, advice and support</vt:lpstr>
      <vt:lpstr>Safe sleeping</vt:lpstr>
      <vt:lpstr>PowerPoint Presentation</vt:lpstr>
      <vt:lpstr>Physical and emotional support</vt:lpstr>
      <vt:lpstr>Physical and emotional support</vt:lpstr>
      <vt:lpstr>6 week postnatal check with the GP</vt:lpstr>
      <vt:lpstr>6 week postnatal check with the GP</vt:lpstr>
      <vt:lpstr> TASK: Test My Progress  Complete the following in full sentences in your books:   1. Write one sentence explaining the role of a health visitor. Be specific. 2. Explain 2 things a parents should do and 2 things they should not do, to          prevent SIDS. 3. Explain one way the father or partner could provide emotional support to      the mother after birth.  4. Explain one way friends a family could provide physical support to the      mother after birth. 5. State 3 things that happen at the mothers 6 week postnatal check up. 6. State 1 thing a mother could discuss with or ask the GP about at her 6      week postnatal check up. </vt:lpstr>
      <vt:lpstr>The developmental needs of children from birth to five years</vt:lpstr>
      <vt:lpstr>Warmth</vt:lpstr>
      <vt:lpstr>Feeding</vt:lpstr>
      <vt:lpstr>Love and emotional security</vt:lpstr>
      <vt:lpstr>Rest/sleep</vt:lpstr>
      <vt:lpstr>Fresh air</vt:lpstr>
      <vt:lpstr>Exercise</vt:lpstr>
      <vt:lpstr>Cleanliness/hygiene</vt:lpstr>
      <vt:lpstr>Stimulation</vt:lpstr>
      <vt:lpstr>Routine</vt:lpstr>
      <vt:lpstr>Shelter/home</vt:lpstr>
      <vt:lpstr>Socialisation/play</vt:lpstr>
      <vt:lpstr>Opportunities for listening and talking</vt:lpstr>
      <vt:lpstr>Acceptable patterns of behaviour</vt:lpstr>
      <vt:lpstr>PowerPoint Presentation</vt:lpstr>
      <vt:lpstr> TASK: Test My Progress   In your assessment books:    1. List the 13 developmental needs of a child.    2. Now choose 3 developmental needs to explain      how they can be met by parents.  </vt:lpstr>
      <vt:lpstr> TASK: Create a leaflet which  explains the importance of the  13 developmental needs of a  child and how they can be met  by parents.   </vt:lpstr>
    </vt:vector>
  </TitlesOfParts>
  <Company>Lyng Hall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Area 1:  Pre-conception health and reproduction</dc:title>
  <dc:creator>Corinne Gaggini</dc:creator>
  <cp:lastModifiedBy>Corinne Gaggini</cp:lastModifiedBy>
  <cp:revision>272</cp:revision>
  <dcterms:created xsi:type="dcterms:W3CDTF">2022-12-31T14:30:13Z</dcterms:created>
  <dcterms:modified xsi:type="dcterms:W3CDTF">2023-01-22T18:21:58Z</dcterms:modified>
</cp:coreProperties>
</file>